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125"/>
  </p:notesMasterIdLst>
  <p:sldIdLst>
    <p:sldId id="1328" r:id="rId3"/>
    <p:sldId id="1329" r:id="rId4"/>
    <p:sldId id="1330" r:id="rId5"/>
    <p:sldId id="1331" r:id="rId6"/>
    <p:sldId id="1332" r:id="rId7"/>
    <p:sldId id="1333" r:id="rId8"/>
    <p:sldId id="1334" r:id="rId9"/>
    <p:sldId id="1326" r:id="rId10"/>
    <p:sldId id="771" r:id="rId11"/>
    <p:sldId id="1381" r:id="rId12"/>
    <p:sldId id="1442" r:id="rId13"/>
    <p:sldId id="1382" r:id="rId14"/>
    <p:sldId id="1383" r:id="rId15"/>
    <p:sldId id="1385" r:id="rId16"/>
    <p:sldId id="1386" r:id="rId17"/>
    <p:sldId id="1447" r:id="rId18"/>
    <p:sldId id="1448" r:id="rId19"/>
    <p:sldId id="1449" r:id="rId20"/>
    <p:sldId id="1387" r:id="rId21"/>
    <p:sldId id="1435" r:id="rId22"/>
    <p:sldId id="1436" r:id="rId23"/>
    <p:sldId id="1437" r:id="rId24"/>
    <p:sldId id="1438" r:id="rId25"/>
    <p:sldId id="1439" r:id="rId26"/>
    <p:sldId id="1425" r:id="rId27"/>
    <p:sldId id="1388" r:id="rId28"/>
    <p:sldId id="1426" r:id="rId29"/>
    <p:sldId id="1440" r:id="rId30"/>
    <p:sldId id="1389" r:id="rId31"/>
    <p:sldId id="1393" r:id="rId32"/>
    <p:sldId id="1427" r:id="rId33"/>
    <p:sldId id="1441" r:id="rId34"/>
    <p:sldId id="1394" r:id="rId35"/>
    <p:sldId id="1384" r:id="rId36"/>
    <p:sldId id="1443" r:id="rId37"/>
    <p:sldId id="1390" r:id="rId38"/>
    <p:sldId id="1391" r:id="rId39"/>
    <p:sldId id="1392" r:id="rId40"/>
    <p:sldId id="1397" r:id="rId41"/>
    <p:sldId id="1398" r:id="rId42"/>
    <p:sldId id="1414" r:id="rId43"/>
    <p:sldId id="1413" r:id="rId44"/>
    <p:sldId id="1415" r:id="rId45"/>
    <p:sldId id="1402" r:id="rId46"/>
    <p:sldId id="1416" r:id="rId47"/>
    <p:sldId id="1423" r:id="rId48"/>
    <p:sldId id="1417" r:id="rId49"/>
    <p:sldId id="1424" r:id="rId50"/>
    <p:sldId id="301" r:id="rId51"/>
    <p:sldId id="1403" r:id="rId52"/>
    <p:sldId id="1399" r:id="rId53"/>
    <p:sldId id="1405" r:id="rId54"/>
    <p:sldId id="1400" r:id="rId55"/>
    <p:sldId id="1401" r:id="rId56"/>
    <p:sldId id="1408" r:id="rId57"/>
    <p:sldId id="1418" r:id="rId58"/>
    <p:sldId id="1407" r:id="rId59"/>
    <p:sldId id="1406" r:id="rId60"/>
    <p:sldId id="1409" r:id="rId61"/>
    <p:sldId id="1395" r:id="rId62"/>
    <p:sldId id="1396" r:id="rId63"/>
    <p:sldId id="1410" r:id="rId64"/>
    <p:sldId id="1411" r:id="rId65"/>
    <p:sldId id="1412" r:id="rId66"/>
    <p:sldId id="1444" r:id="rId67"/>
    <p:sldId id="1433" r:id="rId68"/>
    <p:sldId id="1450" r:id="rId69"/>
    <p:sldId id="1445" r:id="rId70"/>
    <p:sldId id="1458" r:id="rId71"/>
    <p:sldId id="1453" r:id="rId72"/>
    <p:sldId id="1459" r:id="rId73"/>
    <p:sldId id="1461" r:id="rId74"/>
    <p:sldId id="1454" r:id="rId75"/>
    <p:sldId id="1460" r:id="rId76"/>
    <p:sldId id="1456" r:id="rId77"/>
    <p:sldId id="1462" r:id="rId78"/>
    <p:sldId id="1419" r:id="rId79"/>
    <p:sldId id="1463" r:id="rId80"/>
    <p:sldId id="1455" r:id="rId81"/>
    <p:sldId id="1465" r:id="rId82"/>
    <p:sldId id="1446" r:id="rId83"/>
    <p:sldId id="1428" r:id="rId84"/>
    <p:sldId id="1451" r:id="rId85"/>
    <p:sldId id="1452" r:id="rId86"/>
    <p:sldId id="1420" r:id="rId87"/>
    <p:sldId id="1429" r:id="rId88"/>
    <p:sldId id="1464" r:id="rId89"/>
    <p:sldId id="1457" r:id="rId90"/>
    <p:sldId id="1430" r:id="rId91"/>
    <p:sldId id="1431" r:id="rId92"/>
    <p:sldId id="1432" r:id="rId93"/>
    <p:sldId id="1466" r:id="rId94"/>
    <p:sldId id="1421" r:id="rId95"/>
    <p:sldId id="1422" r:id="rId96"/>
    <p:sldId id="1468" r:id="rId97"/>
    <p:sldId id="1434" r:id="rId98"/>
    <p:sldId id="1196" r:id="rId99"/>
    <p:sldId id="1197" r:id="rId100"/>
    <p:sldId id="1198" r:id="rId101"/>
    <p:sldId id="1199" r:id="rId102"/>
    <p:sldId id="1200" r:id="rId103"/>
    <p:sldId id="1201" r:id="rId104"/>
    <p:sldId id="1203" r:id="rId105"/>
    <p:sldId id="1204" r:id="rId106"/>
    <p:sldId id="1205" r:id="rId107"/>
    <p:sldId id="1206" r:id="rId108"/>
    <p:sldId id="1207" r:id="rId109"/>
    <p:sldId id="1208" r:id="rId110"/>
    <p:sldId id="1209" r:id="rId111"/>
    <p:sldId id="1210" r:id="rId112"/>
    <p:sldId id="1211" r:id="rId113"/>
    <p:sldId id="1218" r:id="rId114"/>
    <p:sldId id="1219" r:id="rId115"/>
    <p:sldId id="1224" r:id="rId116"/>
    <p:sldId id="1225" r:id="rId117"/>
    <p:sldId id="1226" r:id="rId118"/>
    <p:sldId id="1227" r:id="rId119"/>
    <p:sldId id="1220" r:id="rId120"/>
    <p:sldId id="1221" r:id="rId121"/>
    <p:sldId id="1222" r:id="rId122"/>
    <p:sldId id="761" r:id="rId123"/>
    <p:sldId id="383"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4343" autoAdjust="0"/>
  </p:normalViewPr>
  <p:slideViewPr>
    <p:cSldViewPr>
      <p:cViewPr varScale="1">
        <p:scale>
          <a:sx n="68" d="100"/>
          <a:sy n="68" d="100"/>
        </p:scale>
        <p:origin x="129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4/20/2022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a:t>
            </a:fld>
            <a:endParaRPr lang="en-US"/>
          </a:p>
        </p:txBody>
      </p:sp>
    </p:spTree>
    <p:extLst>
      <p:ext uri="{BB962C8B-B14F-4D97-AF65-F5344CB8AC3E}">
        <p14:creationId xmlns:p14="http://schemas.microsoft.com/office/powerpoint/2010/main" val="256075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374639461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30254782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19333183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34887054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20225637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9000816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21179827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308738199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8540319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21141829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110</a:t>
            </a:fld>
            <a:endParaRPr lang="en-US"/>
          </a:p>
        </p:txBody>
      </p:sp>
    </p:spTree>
    <p:extLst>
      <p:ext uri="{BB962C8B-B14F-4D97-AF65-F5344CB8AC3E}">
        <p14:creationId xmlns:p14="http://schemas.microsoft.com/office/powerpoint/2010/main" val="153225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a:t>
            </a:fld>
            <a:endParaRPr lang="en-US"/>
          </a:p>
        </p:txBody>
      </p:sp>
    </p:spTree>
    <p:extLst>
      <p:ext uri="{BB962C8B-B14F-4D97-AF65-F5344CB8AC3E}">
        <p14:creationId xmlns:p14="http://schemas.microsoft.com/office/powerpoint/2010/main" val="41318202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5409227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191128126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19232452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78191137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260804640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35917377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7631128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297701742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35239189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2519715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a:t>
            </a:fld>
            <a:endParaRPr lang="en-US"/>
          </a:p>
        </p:txBody>
      </p:sp>
    </p:spTree>
    <p:extLst>
      <p:ext uri="{BB962C8B-B14F-4D97-AF65-F5344CB8AC3E}">
        <p14:creationId xmlns:p14="http://schemas.microsoft.com/office/powerpoint/2010/main" val="38005631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121</a:t>
            </a:fld>
            <a:endParaRPr lang="en-US"/>
          </a:p>
        </p:txBody>
      </p:sp>
    </p:spTree>
    <p:extLst>
      <p:ext uri="{BB962C8B-B14F-4D97-AF65-F5344CB8AC3E}">
        <p14:creationId xmlns:p14="http://schemas.microsoft.com/office/powerpoint/2010/main" val="682488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a:t>
            </a:fld>
            <a:endParaRPr lang="en-US"/>
          </a:p>
        </p:txBody>
      </p:sp>
    </p:spTree>
    <p:extLst>
      <p:ext uri="{BB962C8B-B14F-4D97-AF65-F5344CB8AC3E}">
        <p14:creationId xmlns:p14="http://schemas.microsoft.com/office/powerpoint/2010/main" val="285220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a:t>
            </a:fld>
            <a:endParaRPr lang="en-US"/>
          </a:p>
        </p:txBody>
      </p:sp>
    </p:spTree>
    <p:extLst>
      <p:ext uri="{BB962C8B-B14F-4D97-AF65-F5344CB8AC3E}">
        <p14:creationId xmlns:p14="http://schemas.microsoft.com/office/powerpoint/2010/main" val="302620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a:t>
            </a:fld>
            <a:endParaRPr lang="en-US"/>
          </a:p>
        </p:txBody>
      </p:sp>
    </p:spTree>
    <p:extLst>
      <p:ext uri="{BB962C8B-B14F-4D97-AF65-F5344CB8AC3E}">
        <p14:creationId xmlns:p14="http://schemas.microsoft.com/office/powerpoint/2010/main" val="2330133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a:t>
            </a:fld>
            <a:endParaRPr lang="en-US"/>
          </a:p>
        </p:txBody>
      </p:sp>
    </p:spTree>
    <p:extLst>
      <p:ext uri="{BB962C8B-B14F-4D97-AF65-F5344CB8AC3E}">
        <p14:creationId xmlns:p14="http://schemas.microsoft.com/office/powerpoint/2010/main" val="556755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a:t>
            </a:fld>
            <a:endParaRPr lang="en-US"/>
          </a:p>
        </p:txBody>
      </p:sp>
    </p:spTree>
    <p:extLst>
      <p:ext uri="{BB962C8B-B14F-4D97-AF65-F5344CB8AC3E}">
        <p14:creationId xmlns:p14="http://schemas.microsoft.com/office/powerpoint/2010/main" val="3881363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a:t>
            </a:fld>
            <a:endParaRPr lang="en-US"/>
          </a:p>
        </p:txBody>
      </p:sp>
    </p:spTree>
    <p:extLst>
      <p:ext uri="{BB962C8B-B14F-4D97-AF65-F5344CB8AC3E}">
        <p14:creationId xmlns:p14="http://schemas.microsoft.com/office/powerpoint/2010/main" val="2266296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a:t>
            </a:fld>
            <a:endParaRPr lang="en-US"/>
          </a:p>
        </p:txBody>
      </p:sp>
    </p:spTree>
    <p:extLst>
      <p:ext uri="{BB962C8B-B14F-4D97-AF65-F5344CB8AC3E}">
        <p14:creationId xmlns:p14="http://schemas.microsoft.com/office/powerpoint/2010/main" val="205283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a:t>
            </a:fld>
            <a:endParaRPr lang="en-US"/>
          </a:p>
        </p:txBody>
      </p:sp>
    </p:spTree>
    <p:extLst>
      <p:ext uri="{BB962C8B-B14F-4D97-AF65-F5344CB8AC3E}">
        <p14:creationId xmlns:p14="http://schemas.microsoft.com/office/powerpoint/2010/main" val="1470345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a:t>
            </a:fld>
            <a:endParaRPr lang="en-US"/>
          </a:p>
        </p:txBody>
      </p:sp>
    </p:spTree>
    <p:extLst>
      <p:ext uri="{BB962C8B-B14F-4D97-AF65-F5344CB8AC3E}">
        <p14:creationId xmlns:p14="http://schemas.microsoft.com/office/powerpoint/2010/main" val="3187117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a:t>
            </a:fld>
            <a:endParaRPr lang="en-US"/>
          </a:p>
        </p:txBody>
      </p:sp>
    </p:spTree>
    <p:extLst>
      <p:ext uri="{BB962C8B-B14F-4D97-AF65-F5344CB8AC3E}">
        <p14:creationId xmlns:p14="http://schemas.microsoft.com/office/powerpoint/2010/main" val="2319232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a:t>
            </a:fld>
            <a:endParaRPr lang="en-US"/>
          </a:p>
        </p:txBody>
      </p:sp>
    </p:spTree>
    <p:extLst>
      <p:ext uri="{BB962C8B-B14F-4D97-AF65-F5344CB8AC3E}">
        <p14:creationId xmlns:p14="http://schemas.microsoft.com/office/powerpoint/2010/main" val="2868293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a:t>
            </a:fld>
            <a:endParaRPr lang="en-US"/>
          </a:p>
        </p:txBody>
      </p:sp>
    </p:spTree>
    <p:extLst>
      <p:ext uri="{BB962C8B-B14F-4D97-AF65-F5344CB8AC3E}">
        <p14:creationId xmlns:p14="http://schemas.microsoft.com/office/powerpoint/2010/main" val="862152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a:t>
            </a:fld>
            <a:endParaRPr lang="en-US"/>
          </a:p>
        </p:txBody>
      </p:sp>
    </p:spTree>
    <p:extLst>
      <p:ext uri="{BB962C8B-B14F-4D97-AF65-F5344CB8AC3E}">
        <p14:creationId xmlns:p14="http://schemas.microsoft.com/office/powerpoint/2010/main" val="1977179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a:t>
            </a:fld>
            <a:endParaRPr lang="en-US"/>
          </a:p>
        </p:txBody>
      </p:sp>
    </p:spTree>
    <p:extLst>
      <p:ext uri="{BB962C8B-B14F-4D97-AF65-F5344CB8AC3E}">
        <p14:creationId xmlns:p14="http://schemas.microsoft.com/office/powerpoint/2010/main" val="1428208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a:t>
            </a:fld>
            <a:endParaRPr lang="en-US"/>
          </a:p>
        </p:txBody>
      </p:sp>
    </p:spTree>
    <p:extLst>
      <p:ext uri="{BB962C8B-B14F-4D97-AF65-F5344CB8AC3E}">
        <p14:creationId xmlns:p14="http://schemas.microsoft.com/office/powerpoint/2010/main" val="866694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a:t>
            </a:fld>
            <a:endParaRPr lang="en-US"/>
          </a:p>
        </p:txBody>
      </p:sp>
    </p:spTree>
    <p:extLst>
      <p:ext uri="{BB962C8B-B14F-4D97-AF65-F5344CB8AC3E}">
        <p14:creationId xmlns:p14="http://schemas.microsoft.com/office/powerpoint/2010/main" val="4146959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a:t>
            </a:fld>
            <a:endParaRPr lang="en-US"/>
          </a:p>
        </p:txBody>
      </p:sp>
    </p:spTree>
    <p:extLst>
      <p:ext uri="{BB962C8B-B14F-4D97-AF65-F5344CB8AC3E}">
        <p14:creationId xmlns:p14="http://schemas.microsoft.com/office/powerpoint/2010/main" val="337451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a:t>
            </a:fld>
            <a:endParaRPr lang="en-US"/>
          </a:p>
        </p:txBody>
      </p:sp>
    </p:spTree>
    <p:extLst>
      <p:ext uri="{BB962C8B-B14F-4D97-AF65-F5344CB8AC3E}">
        <p14:creationId xmlns:p14="http://schemas.microsoft.com/office/powerpoint/2010/main" val="2861298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a:t>
            </a:fld>
            <a:endParaRPr lang="en-US"/>
          </a:p>
        </p:txBody>
      </p:sp>
    </p:spTree>
    <p:extLst>
      <p:ext uri="{BB962C8B-B14F-4D97-AF65-F5344CB8AC3E}">
        <p14:creationId xmlns:p14="http://schemas.microsoft.com/office/powerpoint/2010/main" val="2608359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a:t>
            </a:fld>
            <a:endParaRPr lang="en-US"/>
          </a:p>
        </p:txBody>
      </p:sp>
    </p:spTree>
    <p:extLst>
      <p:ext uri="{BB962C8B-B14F-4D97-AF65-F5344CB8AC3E}">
        <p14:creationId xmlns:p14="http://schemas.microsoft.com/office/powerpoint/2010/main" val="4214317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a:t>
            </a:fld>
            <a:endParaRPr lang="en-US"/>
          </a:p>
        </p:txBody>
      </p:sp>
    </p:spTree>
    <p:extLst>
      <p:ext uri="{BB962C8B-B14F-4D97-AF65-F5344CB8AC3E}">
        <p14:creationId xmlns:p14="http://schemas.microsoft.com/office/powerpoint/2010/main" val="2505590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a:t>
            </a:fld>
            <a:endParaRPr lang="en-US"/>
          </a:p>
        </p:txBody>
      </p:sp>
    </p:spTree>
    <p:extLst>
      <p:ext uri="{BB962C8B-B14F-4D97-AF65-F5344CB8AC3E}">
        <p14:creationId xmlns:p14="http://schemas.microsoft.com/office/powerpoint/2010/main" val="3344874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a:t>
            </a:fld>
            <a:endParaRPr lang="en-US"/>
          </a:p>
        </p:txBody>
      </p:sp>
    </p:spTree>
    <p:extLst>
      <p:ext uri="{BB962C8B-B14F-4D97-AF65-F5344CB8AC3E}">
        <p14:creationId xmlns:p14="http://schemas.microsoft.com/office/powerpoint/2010/main" val="2481710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a:t>
            </a:fld>
            <a:endParaRPr lang="en-US"/>
          </a:p>
        </p:txBody>
      </p:sp>
    </p:spTree>
    <p:extLst>
      <p:ext uri="{BB962C8B-B14F-4D97-AF65-F5344CB8AC3E}">
        <p14:creationId xmlns:p14="http://schemas.microsoft.com/office/powerpoint/2010/main" val="2231383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37</a:t>
            </a:fld>
            <a:endParaRPr lang="en-US"/>
          </a:p>
        </p:txBody>
      </p:sp>
    </p:spTree>
    <p:extLst>
      <p:ext uri="{BB962C8B-B14F-4D97-AF65-F5344CB8AC3E}">
        <p14:creationId xmlns:p14="http://schemas.microsoft.com/office/powerpoint/2010/main" val="3923025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38</a:t>
            </a:fld>
            <a:endParaRPr lang="en-US"/>
          </a:p>
        </p:txBody>
      </p:sp>
    </p:spTree>
    <p:extLst>
      <p:ext uri="{BB962C8B-B14F-4D97-AF65-F5344CB8AC3E}">
        <p14:creationId xmlns:p14="http://schemas.microsoft.com/office/powerpoint/2010/main" val="2098950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39</a:t>
            </a:fld>
            <a:endParaRPr lang="en-US"/>
          </a:p>
        </p:txBody>
      </p:sp>
    </p:spTree>
    <p:extLst>
      <p:ext uri="{BB962C8B-B14F-4D97-AF65-F5344CB8AC3E}">
        <p14:creationId xmlns:p14="http://schemas.microsoft.com/office/powerpoint/2010/main" val="377976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a:t>
            </a:fld>
            <a:endParaRPr lang="en-US"/>
          </a:p>
        </p:txBody>
      </p:sp>
    </p:spTree>
    <p:extLst>
      <p:ext uri="{BB962C8B-B14F-4D97-AF65-F5344CB8AC3E}">
        <p14:creationId xmlns:p14="http://schemas.microsoft.com/office/powerpoint/2010/main" val="583621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a:t>
            </a:fld>
            <a:endParaRPr lang="en-US"/>
          </a:p>
        </p:txBody>
      </p:sp>
    </p:spTree>
    <p:extLst>
      <p:ext uri="{BB962C8B-B14F-4D97-AF65-F5344CB8AC3E}">
        <p14:creationId xmlns:p14="http://schemas.microsoft.com/office/powerpoint/2010/main" val="1569841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42</a:t>
            </a:fld>
            <a:endParaRPr lang="en-US"/>
          </a:p>
        </p:txBody>
      </p:sp>
    </p:spTree>
    <p:extLst>
      <p:ext uri="{BB962C8B-B14F-4D97-AF65-F5344CB8AC3E}">
        <p14:creationId xmlns:p14="http://schemas.microsoft.com/office/powerpoint/2010/main" val="3694722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43</a:t>
            </a:fld>
            <a:endParaRPr lang="en-US"/>
          </a:p>
        </p:txBody>
      </p:sp>
    </p:spTree>
    <p:extLst>
      <p:ext uri="{BB962C8B-B14F-4D97-AF65-F5344CB8AC3E}">
        <p14:creationId xmlns:p14="http://schemas.microsoft.com/office/powerpoint/2010/main" val="2244311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44</a:t>
            </a:fld>
            <a:endParaRPr lang="en-US"/>
          </a:p>
        </p:txBody>
      </p:sp>
    </p:spTree>
    <p:extLst>
      <p:ext uri="{BB962C8B-B14F-4D97-AF65-F5344CB8AC3E}">
        <p14:creationId xmlns:p14="http://schemas.microsoft.com/office/powerpoint/2010/main" val="17801230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45</a:t>
            </a:fld>
            <a:endParaRPr lang="en-US"/>
          </a:p>
        </p:txBody>
      </p:sp>
    </p:spTree>
    <p:extLst>
      <p:ext uri="{BB962C8B-B14F-4D97-AF65-F5344CB8AC3E}">
        <p14:creationId xmlns:p14="http://schemas.microsoft.com/office/powerpoint/2010/main" val="2471302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46</a:t>
            </a:fld>
            <a:endParaRPr lang="en-US"/>
          </a:p>
        </p:txBody>
      </p:sp>
    </p:spTree>
    <p:extLst>
      <p:ext uri="{BB962C8B-B14F-4D97-AF65-F5344CB8AC3E}">
        <p14:creationId xmlns:p14="http://schemas.microsoft.com/office/powerpoint/2010/main" val="971026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47</a:t>
            </a:fld>
            <a:endParaRPr lang="en-US"/>
          </a:p>
        </p:txBody>
      </p:sp>
    </p:spTree>
    <p:extLst>
      <p:ext uri="{BB962C8B-B14F-4D97-AF65-F5344CB8AC3E}">
        <p14:creationId xmlns:p14="http://schemas.microsoft.com/office/powerpoint/2010/main" val="1974059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48</a:t>
            </a:fld>
            <a:endParaRPr lang="en-US"/>
          </a:p>
        </p:txBody>
      </p:sp>
    </p:spTree>
    <p:extLst>
      <p:ext uri="{BB962C8B-B14F-4D97-AF65-F5344CB8AC3E}">
        <p14:creationId xmlns:p14="http://schemas.microsoft.com/office/powerpoint/2010/main" val="2945079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50</a:t>
            </a:fld>
            <a:endParaRPr lang="en-US"/>
          </a:p>
        </p:txBody>
      </p:sp>
    </p:spTree>
    <p:extLst>
      <p:ext uri="{BB962C8B-B14F-4D97-AF65-F5344CB8AC3E}">
        <p14:creationId xmlns:p14="http://schemas.microsoft.com/office/powerpoint/2010/main" val="268558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51</a:t>
            </a:fld>
            <a:endParaRPr lang="en-US"/>
          </a:p>
        </p:txBody>
      </p:sp>
    </p:spTree>
    <p:extLst>
      <p:ext uri="{BB962C8B-B14F-4D97-AF65-F5344CB8AC3E}">
        <p14:creationId xmlns:p14="http://schemas.microsoft.com/office/powerpoint/2010/main" val="6683922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52</a:t>
            </a:fld>
            <a:endParaRPr lang="en-US"/>
          </a:p>
        </p:txBody>
      </p:sp>
    </p:spTree>
    <p:extLst>
      <p:ext uri="{BB962C8B-B14F-4D97-AF65-F5344CB8AC3E}">
        <p14:creationId xmlns:p14="http://schemas.microsoft.com/office/powerpoint/2010/main" val="12168021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53</a:t>
            </a:fld>
            <a:endParaRPr lang="en-US"/>
          </a:p>
        </p:txBody>
      </p:sp>
    </p:spTree>
    <p:extLst>
      <p:ext uri="{BB962C8B-B14F-4D97-AF65-F5344CB8AC3E}">
        <p14:creationId xmlns:p14="http://schemas.microsoft.com/office/powerpoint/2010/main" val="34700198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54</a:t>
            </a:fld>
            <a:endParaRPr lang="en-US"/>
          </a:p>
        </p:txBody>
      </p:sp>
    </p:spTree>
    <p:extLst>
      <p:ext uri="{BB962C8B-B14F-4D97-AF65-F5344CB8AC3E}">
        <p14:creationId xmlns:p14="http://schemas.microsoft.com/office/powerpoint/2010/main" val="4010288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55</a:t>
            </a:fld>
            <a:endParaRPr lang="en-US"/>
          </a:p>
        </p:txBody>
      </p:sp>
    </p:spTree>
    <p:extLst>
      <p:ext uri="{BB962C8B-B14F-4D97-AF65-F5344CB8AC3E}">
        <p14:creationId xmlns:p14="http://schemas.microsoft.com/office/powerpoint/2010/main" val="14520599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56</a:t>
            </a:fld>
            <a:endParaRPr lang="en-US"/>
          </a:p>
        </p:txBody>
      </p:sp>
    </p:spTree>
    <p:extLst>
      <p:ext uri="{BB962C8B-B14F-4D97-AF65-F5344CB8AC3E}">
        <p14:creationId xmlns:p14="http://schemas.microsoft.com/office/powerpoint/2010/main" val="37158321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57</a:t>
            </a:fld>
            <a:endParaRPr lang="en-US"/>
          </a:p>
        </p:txBody>
      </p:sp>
    </p:spTree>
    <p:extLst>
      <p:ext uri="{BB962C8B-B14F-4D97-AF65-F5344CB8AC3E}">
        <p14:creationId xmlns:p14="http://schemas.microsoft.com/office/powerpoint/2010/main" val="39582877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58</a:t>
            </a:fld>
            <a:endParaRPr lang="en-US"/>
          </a:p>
        </p:txBody>
      </p:sp>
    </p:spTree>
    <p:extLst>
      <p:ext uri="{BB962C8B-B14F-4D97-AF65-F5344CB8AC3E}">
        <p14:creationId xmlns:p14="http://schemas.microsoft.com/office/powerpoint/2010/main" val="2424862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59</a:t>
            </a:fld>
            <a:endParaRPr lang="en-US"/>
          </a:p>
        </p:txBody>
      </p:sp>
    </p:spTree>
    <p:extLst>
      <p:ext uri="{BB962C8B-B14F-4D97-AF65-F5344CB8AC3E}">
        <p14:creationId xmlns:p14="http://schemas.microsoft.com/office/powerpoint/2010/main" val="205137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60</a:t>
            </a:fld>
            <a:endParaRPr lang="en-US"/>
          </a:p>
        </p:txBody>
      </p:sp>
    </p:spTree>
    <p:extLst>
      <p:ext uri="{BB962C8B-B14F-4D97-AF65-F5344CB8AC3E}">
        <p14:creationId xmlns:p14="http://schemas.microsoft.com/office/powerpoint/2010/main" val="4168997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61</a:t>
            </a:fld>
            <a:endParaRPr lang="en-US"/>
          </a:p>
        </p:txBody>
      </p:sp>
    </p:spTree>
    <p:extLst>
      <p:ext uri="{BB962C8B-B14F-4D97-AF65-F5344CB8AC3E}">
        <p14:creationId xmlns:p14="http://schemas.microsoft.com/office/powerpoint/2010/main" val="35995215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62</a:t>
            </a:fld>
            <a:endParaRPr lang="en-US"/>
          </a:p>
        </p:txBody>
      </p:sp>
    </p:spTree>
    <p:extLst>
      <p:ext uri="{BB962C8B-B14F-4D97-AF65-F5344CB8AC3E}">
        <p14:creationId xmlns:p14="http://schemas.microsoft.com/office/powerpoint/2010/main" val="32586174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63</a:t>
            </a:fld>
            <a:endParaRPr lang="en-US"/>
          </a:p>
        </p:txBody>
      </p:sp>
    </p:spTree>
    <p:extLst>
      <p:ext uri="{BB962C8B-B14F-4D97-AF65-F5344CB8AC3E}">
        <p14:creationId xmlns:p14="http://schemas.microsoft.com/office/powerpoint/2010/main" val="36871902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64</a:t>
            </a:fld>
            <a:endParaRPr lang="en-US"/>
          </a:p>
        </p:txBody>
      </p:sp>
    </p:spTree>
    <p:extLst>
      <p:ext uri="{BB962C8B-B14F-4D97-AF65-F5344CB8AC3E}">
        <p14:creationId xmlns:p14="http://schemas.microsoft.com/office/powerpoint/2010/main" val="40001647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65</a:t>
            </a:fld>
            <a:endParaRPr lang="en-US"/>
          </a:p>
        </p:txBody>
      </p:sp>
    </p:spTree>
    <p:extLst>
      <p:ext uri="{BB962C8B-B14F-4D97-AF65-F5344CB8AC3E}">
        <p14:creationId xmlns:p14="http://schemas.microsoft.com/office/powerpoint/2010/main" val="25273405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66</a:t>
            </a:fld>
            <a:endParaRPr lang="en-US"/>
          </a:p>
        </p:txBody>
      </p:sp>
    </p:spTree>
    <p:extLst>
      <p:ext uri="{BB962C8B-B14F-4D97-AF65-F5344CB8AC3E}">
        <p14:creationId xmlns:p14="http://schemas.microsoft.com/office/powerpoint/2010/main" val="42781775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67</a:t>
            </a:fld>
            <a:endParaRPr lang="en-US"/>
          </a:p>
        </p:txBody>
      </p:sp>
    </p:spTree>
    <p:extLst>
      <p:ext uri="{BB962C8B-B14F-4D97-AF65-F5344CB8AC3E}">
        <p14:creationId xmlns:p14="http://schemas.microsoft.com/office/powerpoint/2010/main" val="22250592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68</a:t>
            </a:fld>
            <a:endParaRPr lang="en-US"/>
          </a:p>
        </p:txBody>
      </p:sp>
    </p:spTree>
    <p:extLst>
      <p:ext uri="{BB962C8B-B14F-4D97-AF65-F5344CB8AC3E}">
        <p14:creationId xmlns:p14="http://schemas.microsoft.com/office/powerpoint/2010/main" val="34609325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69</a:t>
            </a:fld>
            <a:endParaRPr lang="en-US"/>
          </a:p>
        </p:txBody>
      </p:sp>
    </p:spTree>
    <p:extLst>
      <p:ext uri="{BB962C8B-B14F-4D97-AF65-F5344CB8AC3E}">
        <p14:creationId xmlns:p14="http://schemas.microsoft.com/office/powerpoint/2010/main" val="33039873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70</a:t>
            </a:fld>
            <a:endParaRPr lang="en-US"/>
          </a:p>
        </p:txBody>
      </p:sp>
    </p:spTree>
    <p:extLst>
      <p:ext uri="{BB962C8B-B14F-4D97-AF65-F5344CB8AC3E}">
        <p14:creationId xmlns:p14="http://schemas.microsoft.com/office/powerpoint/2010/main" val="355137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71</a:t>
            </a:fld>
            <a:endParaRPr lang="en-US"/>
          </a:p>
        </p:txBody>
      </p:sp>
    </p:spTree>
    <p:extLst>
      <p:ext uri="{BB962C8B-B14F-4D97-AF65-F5344CB8AC3E}">
        <p14:creationId xmlns:p14="http://schemas.microsoft.com/office/powerpoint/2010/main" val="11057597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72</a:t>
            </a:fld>
            <a:endParaRPr lang="en-US"/>
          </a:p>
        </p:txBody>
      </p:sp>
    </p:spTree>
    <p:extLst>
      <p:ext uri="{BB962C8B-B14F-4D97-AF65-F5344CB8AC3E}">
        <p14:creationId xmlns:p14="http://schemas.microsoft.com/office/powerpoint/2010/main" val="1126907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73</a:t>
            </a:fld>
            <a:endParaRPr lang="en-US"/>
          </a:p>
        </p:txBody>
      </p:sp>
    </p:spTree>
    <p:extLst>
      <p:ext uri="{BB962C8B-B14F-4D97-AF65-F5344CB8AC3E}">
        <p14:creationId xmlns:p14="http://schemas.microsoft.com/office/powerpoint/2010/main" val="33896402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74</a:t>
            </a:fld>
            <a:endParaRPr lang="en-US"/>
          </a:p>
        </p:txBody>
      </p:sp>
    </p:spTree>
    <p:extLst>
      <p:ext uri="{BB962C8B-B14F-4D97-AF65-F5344CB8AC3E}">
        <p14:creationId xmlns:p14="http://schemas.microsoft.com/office/powerpoint/2010/main" val="21878858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75</a:t>
            </a:fld>
            <a:endParaRPr lang="en-US"/>
          </a:p>
        </p:txBody>
      </p:sp>
    </p:spTree>
    <p:extLst>
      <p:ext uri="{BB962C8B-B14F-4D97-AF65-F5344CB8AC3E}">
        <p14:creationId xmlns:p14="http://schemas.microsoft.com/office/powerpoint/2010/main" val="4656456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76</a:t>
            </a:fld>
            <a:endParaRPr lang="en-US"/>
          </a:p>
        </p:txBody>
      </p:sp>
    </p:spTree>
    <p:extLst>
      <p:ext uri="{BB962C8B-B14F-4D97-AF65-F5344CB8AC3E}">
        <p14:creationId xmlns:p14="http://schemas.microsoft.com/office/powerpoint/2010/main" val="30762764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77</a:t>
            </a:fld>
            <a:endParaRPr lang="en-US"/>
          </a:p>
        </p:txBody>
      </p:sp>
    </p:spTree>
    <p:extLst>
      <p:ext uri="{BB962C8B-B14F-4D97-AF65-F5344CB8AC3E}">
        <p14:creationId xmlns:p14="http://schemas.microsoft.com/office/powerpoint/2010/main" val="11336075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78</a:t>
            </a:fld>
            <a:endParaRPr lang="en-US"/>
          </a:p>
        </p:txBody>
      </p:sp>
    </p:spTree>
    <p:extLst>
      <p:ext uri="{BB962C8B-B14F-4D97-AF65-F5344CB8AC3E}">
        <p14:creationId xmlns:p14="http://schemas.microsoft.com/office/powerpoint/2010/main" val="11985195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79</a:t>
            </a:fld>
            <a:endParaRPr lang="en-US"/>
          </a:p>
        </p:txBody>
      </p:sp>
    </p:spTree>
    <p:extLst>
      <p:ext uri="{BB962C8B-B14F-4D97-AF65-F5344CB8AC3E}">
        <p14:creationId xmlns:p14="http://schemas.microsoft.com/office/powerpoint/2010/main" val="3986933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80</a:t>
            </a:fld>
            <a:endParaRPr lang="en-US"/>
          </a:p>
        </p:txBody>
      </p:sp>
    </p:spTree>
    <p:extLst>
      <p:ext uri="{BB962C8B-B14F-4D97-AF65-F5344CB8AC3E}">
        <p14:creationId xmlns:p14="http://schemas.microsoft.com/office/powerpoint/2010/main" val="1699828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25068356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81</a:t>
            </a:fld>
            <a:endParaRPr lang="en-US"/>
          </a:p>
        </p:txBody>
      </p:sp>
    </p:spTree>
    <p:extLst>
      <p:ext uri="{BB962C8B-B14F-4D97-AF65-F5344CB8AC3E}">
        <p14:creationId xmlns:p14="http://schemas.microsoft.com/office/powerpoint/2010/main" val="40576288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82</a:t>
            </a:fld>
            <a:endParaRPr lang="en-US"/>
          </a:p>
        </p:txBody>
      </p:sp>
    </p:spTree>
    <p:extLst>
      <p:ext uri="{BB962C8B-B14F-4D97-AF65-F5344CB8AC3E}">
        <p14:creationId xmlns:p14="http://schemas.microsoft.com/office/powerpoint/2010/main" val="30776756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83</a:t>
            </a:fld>
            <a:endParaRPr lang="en-US"/>
          </a:p>
        </p:txBody>
      </p:sp>
    </p:spTree>
    <p:extLst>
      <p:ext uri="{BB962C8B-B14F-4D97-AF65-F5344CB8AC3E}">
        <p14:creationId xmlns:p14="http://schemas.microsoft.com/office/powerpoint/2010/main" val="12338660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84</a:t>
            </a:fld>
            <a:endParaRPr lang="en-US"/>
          </a:p>
        </p:txBody>
      </p:sp>
    </p:spTree>
    <p:extLst>
      <p:ext uri="{BB962C8B-B14F-4D97-AF65-F5344CB8AC3E}">
        <p14:creationId xmlns:p14="http://schemas.microsoft.com/office/powerpoint/2010/main" val="5105084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85</a:t>
            </a:fld>
            <a:endParaRPr lang="en-US"/>
          </a:p>
        </p:txBody>
      </p:sp>
    </p:spTree>
    <p:extLst>
      <p:ext uri="{BB962C8B-B14F-4D97-AF65-F5344CB8AC3E}">
        <p14:creationId xmlns:p14="http://schemas.microsoft.com/office/powerpoint/2010/main" val="22884083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86</a:t>
            </a:fld>
            <a:endParaRPr lang="en-US"/>
          </a:p>
        </p:txBody>
      </p:sp>
    </p:spTree>
    <p:extLst>
      <p:ext uri="{BB962C8B-B14F-4D97-AF65-F5344CB8AC3E}">
        <p14:creationId xmlns:p14="http://schemas.microsoft.com/office/powerpoint/2010/main" val="5074477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87</a:t>
            </a:fld>
            <a:endParaRPr lang="en-US"/>
          </a:p>
        </p:txBody>
      </p:sp>
    </p:spTree>
    <p:extLst>
      <p:ext uri="{BB962C8B-B14F-4D97-AF65-F5344CB8AC3E}">
        <p14:creationId xmlns:p14="http://schemas.microsoft.com/office/powerpoint/2010/main" val="28621602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88</a:t>
            </a:fld>
            <a:endParaRPr lang="en-US"/>
          </a:p>
        </p:txBody>
      </p:sp>
    </p:spTree>
    <p:extLst>
      <p:ext uri="{BB962C8B-B14F-4D97-AF65-F5344CB8AC3E}">
        <p14:creationId xmlns:p14="http://schemas.microsoft.com/office/powerpoint/2010/main" val="8187168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89</a:t>
            </a:fld>
            <a:endParaRPr lang="en-US"/>
          </a:p>
        </p:txBody>
      </p:sp>
    </p:spTree>
    <p:extLst>
      <p:ext uri="{BB962C8B-B14F-4D97-AF65-F5344CB8AC3E}">
        <p14:creationId xmlns:p14="http://schemas.microsoft.com/office/powerpoint/2010/main" val="4098746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24483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3963741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91</a:t>
            </a:fld>
            <a:endParaRPr lang="en-US"/>
          </a:p>
        </p:txBody>
      </p:sp>
    </p:spTree>
    <p:extLst>
      <p:ext uri="{BB962C8B-B14F-4D97-AF65-F5344CB8AC3E}">
        <p14:creationId xmlns:p14="http://schemas.microsoft.com/office/powerpoint/2010/main" val="20658965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92</a:t>
            </a:fld>
            <a:endParaRPr lang="en-US"/>
          </a:p>
        </p:txBody>
      </p:sp>
    </p:spTree>
    <p:extLst>
      <p:ext uri="{BB962C8B-B14F-4D97-AF65-F5344CB8AC3E}">
        <p14:creationId xmlns:p14="http://schemas.microsoft.com/office/powerpoint/2010/main" val="24613982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93</a:t>
            </a:fld>
            <a:endParaRPr lang="en-US"/>
          </a:p>
        </p:txBody>
      </p:sp>
    </p:spTree>
    <p:extLst>
      <p:ext uri="{BB962C8B-B14F-4D97-AF65-F5344CB8AC3E}">
        <p14:creationId xmlns:p14="http://schemas.microsoft.com/office/powerpoint/2010/main" val="14323558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7582017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684363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168506701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20153722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20855168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39259284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227404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id="{D9BAE9B1-8418-4947-B772-584843F334D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1DD1FB3-15A7-4DD2-80C8-86D0E95D41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345001-B0E8-48EB-BF19-B2DE583A6C2A}"/>
              </a:ext>
            </a:extLst>
          </p:cNvPr>
          <p:cNvSpPr>
            <a:spLocks noGrp="1"/>
          </p:cNvSpPr>
          <p:nvPr>
            <p:ph type="sldNum" sz="quarter" idx="12"/>
          </p:nvPr>
        </p:nvSpPr>
        <p:spPr/>
        <p:txBody>
          <a:bodyPr/>
          <a:lstStyle>
            <a:lvl1pPr>
              <a:defRPr/>
            </a:lvl1pPr>
          </a:lstStyle>
          <a:p>
            <a:fld id="{FAF5C3AE-BFAF-4CF2-9A2F-BE9B986B7FC0}" type="slidenum">
              <a:rPr lang="en-US" altLang="zh-CN"/>
              <a:pPr/>
              <a:t>‹#›</a:t>
            </a:fld>
            <a:endParaRPr lang="en-US" altLang="zh-CN"/>
          </a:p>
        </p:txBody>
      </p:sp>
    </p:spTree>
    <p:extLst>
      <p:ext uri="{BB962C8B-B14F-4D97-AF65-F5344CB8AC3E}">
        <p14:creationId xmlns:p14="http://schemas.microsoft.com/office/powerpoint/2010/main" val="950398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C7CA2D62-9C05-4E1A-9A06-79543D9E05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297EEF2-57FC-4082-B35F-A4D833B20DE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DD1F0A-8AD0-4CDD-9924-A41D13905E93}"/>
              </a:ext>
            </a:extLst>
          </p:cNvPr>
          <p:cNvSpPr>
            <a:spLocks noGrp="1"/>
          </p:cNvSpPr>
          <p:nvPr>
            <p:ph type="sldNum" sz="quarter" idx="12"/>
          </p:nvPr>
        </p:nvSpPr>
        <p:spPr/>
        <p:txBody>
          <a:bodyPr/>
          <a:lstStyle>
            <a:lvl1pPr>
              <a:defRPr/>
            </a:lvl1pPr>
          </a:lstStyle>
          <a:p>
            <a:fld id="{D2214B13-3203-43EC-8341-4AC3A9B80B54}" type="slidenum">
              <a:rPr lang="en-US" altLang="zh-CN"/>
              <a:pPr/>
              <a:t>‹#›</a:t>
            </a:fld>
            <a:endParaRPr lang="en-US" altLang="zh-CN"/>
          </a:p>
        </p:txBody>
      </p:sp>
    </p:spTree>
    <p:extLst>
      <p:ext uri="{BB962C8B-B14F-4D97-AF65-F5344CB8AC3E}">
        <p14:creationId xmlns:p14="http://schemas.microsoft.com/office/powerpoint/2010/main" val="406260088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id="{E603FAF1-65EB-4BD9-BB59-22FC5166E93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D9760C-C6F1-4D74-AF84-414E74B95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391192-81FA-4E25-B458-95317F58CDD9}"/>
              </a:ext>
            </a:extLst>
          </p:cNvPr>
          <p:cNvSpPr>
            <a:spLocks noGrp="1"/>
          </p:cNvSpPr>
          <p:nvPr>
            <p:ph type="sldNum" sz="quarter" idx="12"/>
          </p:nvPr>
        </p:nvSpPr>
        <p:spPr/>
        <p:txBody>
          <a:bodyPr/>
          <a:lstStyle>
            <a:lvl1pPr>
              <a:defRPr/>
            </a:lvl1pPr>
          </a:lstStyle>
          <a:p>
            <a:fld id="{E1DA8DA8-EF0E-4B9B-AF2F-3602A45FBABC}" type="slidenum">
              <a:rPr lang="en-US" altLang="zh-CN"/>
              <a:pPr/>
              <a:t>‹#›</a:t>
            </a:fld>
            <a:endParaRPr lang="en-US" altLang="zh-CN"/>
          </a:p>
        </p:txBody>
      </p:sp>
    </p:spTree>
    <p:extLst>
      <p:ext uri="{BB962C8B-B14F-4D97-AF65-F5344CB8AC3E}">
        <p14:creationId xmlns:p14="http://schemas.microsoft.com/office/powerpoint/2010/main" val="32876119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id="{83DFDF93-6062-4F64-8E92-7359568196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537BCA6-3F3B-4660-B276-35A4E88BB6C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7B2018-3A92-4B15-804C-65EAED6A2BF3}"/>
              </a:ext>
            </a:extLst>
          </p:cNvPr>
          <p:cNvSpPr>
            <a:spLocks noGrp="1"/>
          </p:cNvSpPr>
          <p:nvPr>
            <p:ph type="sldNum" sz="quarter" idx="12"/>
          </p:nvPr>
        </p:nvSpPr>
        <p:spPr/>
        <p:txBody>
          <a:bodyPr/>
          <a:lstStyle>
            <a:lvl1pPr>
              <a:defRPr/>
            </a:lvl1pPr>
          </a:lstStyle>
          <a:p>
            <a:fld id="{539B0F66-BCD4-41AC-B61F-032B6A1541E8}" type="slidenum">
              <a:rPr lang="en-US" altLang="zh-CN"/>
              <a:pPr/>
              <a:t>‹#›</a:t>
            </a:fld>
            <a:endParaRPr lang="en-US" altLang="zh-CN"/>
          </a:p>
        </p:txBody>
      </p:sp>
    </p:spTree>
    <p:extLst>
      <p:ext uri="{BB962C8B-B14F-4D97-AF65-F5344CB8AC3E}">
        <p14:creationId xmlns:p14="http://schemas.microsoft.com/office/powerpoint/2010/main" val="23903947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id="{E304B564-031A-467E-8FD8-B5DDD131115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0822AD5-A934-4ECC-BC6E-35561212364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23AB04-61DA-4533-B48D-0E504BE33D31}"/>
              </a:ext>
            </a:extLst>
          </p:cNvPr>
          <p:cNvSpPr>
            <a:spLocks noGrp="1"/>
          </p:cNvSpPr>
          <p:nvPr>
            <p:ph type="sldNum" sz="quarter" idx="12"/>
          </p:nvPr>
        </p:nvSpPr>
        <p:spPr/>
        <p:txBody>
          <a:bodyPr/>
          <a:lstStyle>
            <a:lvl1pPr>
              <a:defRPr/>
            </a:lvl1pPr>
          </a:lstStyle>
          <a:p>
            <a:fld id="{F7BD94B1-3529-4BFE-9E1C-12DCF5DEE1FC}" type="slidenum">
              <a:rPr lang="en-US" altLang="zh-CN"/>
              <a:pPr/>
              <a:t>‹#›</a:t>
            </a:fld>
            <a:endParaRPr lang="en-US" altLang="zh-CN"/>
          </a:p>
        </p:txBody>
      </p:sp>
    </p:spTree>
    <p:extLst>
      <p:ext uri="{BB962C8B-B14F-4D97-AF65-F5344CB8AC3E}">
        <p14:creationId xmlns:p14="http://schemas.microsoft.com/office/powerpoint/2010/main" val="31650112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id="{C99E8776-BDE0-4CB0-AA84-30ACD3CD6E8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4924EA5-A973-4651-961F-7DD5A1A554F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F3F9355-632B-45AA-98E4-13214B347CDB}"/>
              </a:ext>
            </a:extLst>
          </p:cNvPr>
          <p:cNvSpPr>
            <a:spLocks noGrp="1"/>
          </p:cNvSpPr>
          <p:nvPr>
            <p:ph type="sldNum" sz="quarter" idx="12"/>
          </p:nvPr>
        </p:nvSpPr>
        <p:spPr/>
        <p:txBody>
          <a:bodyPr/>
          <a:lstStyle>
            <a:lvl1pPr>
              <a:defRPr/>
            </a:lvl1pPr>
          </a:lstStyle>
          <a:p>
            <a:fld id="{8DC2B949-C7BB-4F87-8838-68886C39C0FA}" type="slidenum">
              <a:rPr lang="en-US" altLang="zh-CN"/>
              <a:pPr/>
              <a:t>‹#›</a:t>
            </a:fld>
            <a:endParaRPr lang="en-US" altLang="zh-CN"/>
          </a:p>
        </p:txBody>
      </p:sp>
    </p:spTree>
    <p:extLst>
      <p:ext uri="{BB962C8B-B14F-4D97-AF65-F5344CB8AC3E}">
        <p14:creationId xmlns:p14="http://schemas.microsoft.com/office/powerpoint/2010/main" val="18725496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0BF287-DFAA-4C16-8408-3E74DC671AB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96A0D3E-4147-4F25-BCA7-151EF7B0ACC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808BCB2-8B01-40EF-88FF-5EA1302A69B0}"/>
              </a:ext>
            </a:extLst>
          </p:cNvPr>
          <p:cNvSpPr>
            <a:spLocks noGrp="1"/>
          </p:cNvSpPr>
          <p:nvPr>
            <p:ph type="sldNum" sz="quarter" idx="12"/>
          </p:nvPr>
        </p:nvSpPr>
        <p:spPr/>
        <p:txBody>
          <a:bodyPr/>
          <a:lstStyle>
            <a:lvl1pPr>
              <a:defRPr/>
            </a:lvl1pPr>
          </a:lstStyle>
          <a:p>
            <a:fld id="{1503BE62-E6AE-4CA4-B62A-5CD3CE1330F3}" type="slidenum">
              <a:rPr lang="en-US" altLang="zh-CN"/>
              <a:pPr/>
              <a:t>‹#›</a:t>
            </a:fld>
            <a:endParaRPr lang="en-US" altLang="zh-CN"/>
          </a:p>
        </p:txBody>
      </p:sp>
    </p:spTree>
    <p:extLst>
      <p:ext uri="{BB962C8B-B14F-4D97-AF65-F5344CB8AC3E}">
        <p14:creationId xmlns:p14="http://schemas.microsoft.com/office/powerpoint/2010/main" val="78446803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C04282FF-B2AF-4B60-91EB-3462A77F39A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735CE9A-5A96-4A24-A929-36EAE37632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3CF0898-3E42-46E2-8062-5422F34A7D8E}"/>
              </a:ext>
            </a:extLst>
          </p:cNvPr>
          <p:cNvSpPr>
            <a:spLocks noGrp="1"/>
          </p:cNvSpPr>
          <p:nvPr>
            <p:ph type="sldNum" sz="quarter" idx="12"/>
          </p:nvPr>
        </p:nvSpPr>
        <p:spPr/>
        <p:txBody>
          <a:bodyPr/>
          <a:lstStyle>
            <a:lvl1pPr>
              <a:defRPr/>
            </a:lvl1pPr>
          </a:lstStyle>
          <a:p>
            <a:fld id="{6B9BD1FB-AAA2-46AC-8BC3-2499F8148AB4}" type="slidenum">
              <a:rPr lang="en-US" altLang="zh-CN"/>
              <a:pPr/>
              <a:t>‹#›</a:t>
            </a:fld>
            <a:endParaRPr lang="en-US" altLang="zh-CN"/>
          </a:p>
        </p:txBody>
      </p:sp>
    </p:spTree>
    <p:extLst>
      <p:ext uri="{BB962C8B-B14F-4D97-AF65-F5344CB8AC3E}">
        <p14:creationId xmlns:p14="http://schemas.microsoft.com/office/powerpoint/2010/main" val="13626953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id="{82A59153-D1D9-456D-B1A3-89C3273E32C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BAE15B6-CABD-4061-A110-D1FD4E2037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9C3920D-84E0-4B95-AEB4-4E2CC1C2F9E8}"/>
              </a:ext>
            </a:extLst>
          </p:cNvPr>
          <p:cNvSpPr>
            <a:spLocks noGrp="1"/>
          </p:cNvSpPr>
          <p:nvPr>
            <p:ph type="sldNum" sz="quarter" idx="12"/>
          </p:nvPr>
        </p:nvSpPr>
        <p:spPr/>
        <p:txBody>
          <a:bodyPr/>
          <a:lstStyle>
            <a:lvl1pPr>
              <a:defRPr/>
            </a:lvl1pPr>
          </a:lstStyle>
          <a:p>
            <a:fld id="{8DDC77D0-EBE6-4259-A5A5-EAFEC7AECEC1}" type="slidenum">
              <a:rPr lang="en-US" altLang="zh-CN"/>
              <a:pPr/>
              <a:t>‹#›</a:t>
            </a:fld>
            <a:endParaRPr lang="en-US" altLang="zh-CN"/>
          </a:p>
        </p:txBody>
      </p:sp>
    </p:spTree>
    <p:extLst>
      <p:ext uri="{BB962C8B-B14F-4D97-AF65-F5344CB8AC3E}">
        <p14:creationId xmlns:p14="http://schemas.microsoft.com/office/powerpoint/2010/main" val="14198568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2EB86271-DF24-43E1-8147-DFDBA5348D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007D823-ABEC-470D-9972-4DAFC5503B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135618-7B26-4FD1-97A3-13806C4C8B2E}"/>
              </a:ext>
            </a:extLst>
          </p:cNvPr>
          <p:cNvSpPr>
            <a:spLocks noGrp="1"/>
          </p:cNvSpPr>
          <p:nvPr>
            <p:ph type="sldNum" sz="quarter" idx="12"/>
          </p:nvPr>
        </p:nvSpPr>
        <p:spPr/>
        <p:txBody>
          <a:bodyPr/>
          <a:lstStyle>
            <a:lvl1pPr>
              <a:defRPr/>
            </a:lvl1pPr>
          </a:lstStyle>
          <a:p>
            <a:fld id="{DBEC797B-6D7D-4286-B9A5-CD85EFA5B9FF}" type="slidenum">
              <a:rPr lang="en-US" altLang="zh-CN"/>
              <a:pPr/>
              <a:t>‹#›</a:t>
            </a:fld>
            <a:endParaRPr lang="en-US" altLang="zh-CN"/>
          </a:p>
        </p:txBody>
      </p:sp>
    </p:spTree>
    <p:extLst>
      <p:ext uri="{BB962C8B-B14F-4D97-AF65-F5344CB8AC3E}">
        <p14:creationId xmlns:p14="http://schemas.microsoft.com/office/powerpoint/2010/main" val="400966483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741B2C62-7052-46FC-B219-1F5F1DDBCEF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38E920-83E7-43FB-9050-D6DCDB3641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705EE0-7F40-4855-A4A0-C4DCFC0DAC72}"/>
              </a:ext>
            </a:extLst>
          </p:cNvPr>
          <p:cNvSpPr>
            <a:spLocks noGrp="1"/>
          </p:cNvSpPr>
          <p:nvPr>
            <p:ph type="sldNum" sz="quarter" idx="12"/>
          </p:nvPr>
        </p:nvSpPr>
        <p:spPr/>
        <p:txBody>
          <a:bodyPr/>
          <a:lstStyle>
            <a:lvl1pPr>
              <a:defRPr/>
            </a:lvl1pPr>
          </a:lstStyle>
          <a:p>
            <a:fld id="{7B572F11-408D-48E5-B841-382C4A27E1D6}" type="slidenum">
              <a:rPr lang="en-US" altLang="zh-CN"/>
              <a:pPr/>
              <a:t>‹#›</a:t>
            </a:fld>
            <a:endParaRPr lang="en-US" altLang="zh-CN"/>
          </a:p>
        </p:txBody>
      </p:sp>
    </p:spTree>
    <p:extLst>
      <p:ext uri="{BB962C8B-B14F-4D97-AF65-F5344CB8AC3E}">
        <p14:creationId xmlns:p14="http://schemas.microsoft.com/office/powerpoint/2010/main" val="7878569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4/20/2022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8E9936B-715A-4947-BB9C-F8B4DC67277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17E98A7-467D-44EF-8FD6-F16E8DB2BD80}"/>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DCC007-11AA-45AC-9113-FA762AA79FC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4ED9A2BE-F7A3-4841-B768-EC9D55372DE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5238696-E317-469F-B99B-A137F007642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E1989166-2297-4425-88A4-13DF5DF3416E}" type="slidenum">
              <a:rPr lang="en-US" altLang="zh-CN"/>
              <a:pPr/>
              <a:t>‹#›</a:t>
            </a:fld>
            <a:endParaRPr lang="en-US" altLang="zh-CN"/>
          </a:p>
        </p:txBody>
      </p:sp>
    </p:spTree>
    <p:extLst>
      <p:ext uri="{BB962C8B-B14F-4D97-AF65-F5344CB8AC3E}">
        <p14:creationId xmlns:p14="http://schemas.microsoft.com/office/powerpoint/2010/main" val="14926733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GB" sz="4300" b="1" dirty="0">
                <a:solidFill>
                  <a:schemeClr val="accent2"/>
                </a:solidFill>
              </a:rPr>
              <a:t>COMMUNITY HEALTH V</a:t>
            </a:r>
          </a:p>
          <a:p>
            <a:pPr marL="0" indent="0" algn="just">
              <a:lnSpc>
                <a:spcPct val="120000"/>
              </a:lnSpc>
              <a:spcBef>
                <a:spcPts val="0"/>
              </a:spcBef>
              <a:buClrTx/>
              <a:buNone/>
            </a:pPr>
            <a:endParaRPr lang="en-GB" sz="3200" b="1" dirty="0">
              <a:solidFill>
                <a:schemeClr val="tx1"/>
              </a:solidFill>
            </a:endParaRPr>
          </a:p>
          <a:p>
            <a:pPr marL="0" indent="0" algn="just">
              <a:lnSpc>
                <a:spcPct val="120000"/>
              </a:lnSpc>
              <a:spcBef>
                <a:spcPts val="0"/>
              </a:spcBef>
              <a:buClrTx/>
              <a:buNone/>
            </a:pPr>
            <a:endParaRPr lang="en-US" sz="2800" dirty="0">
              <a:solidFill>
                <a:schemeClr val="tx1"/>
              </a:solidFill>
            </a:endParaRPr>
          </a:p>
          <a:p>
            <a:pPr marL="0" indent="0" algn="ctr">
              <a:lnSpc>
                <a:spcPct val="120000"/>
              </a:lnSpc>
              <a:spcBef>
                <a:spcPts val="0"/>
              </a:spcBef>
              <a:buClrTx/>
              <a:buNone/>
            </a:pPr>
            <a:r>
              <a:rPr lang="it-IT" sz="2800" b="1" dirty="0"/>
              <a:t>DIPLOMA IN CLINICAL MEDICINE &amp; SURGERY</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err="1"/>
              <a:t>KMTC</a:t>
            </a:r>
            <a:r>
              <a:rPr lang="en-US" sz="2800" b="1" dirty="0"/>
              <a:t>  </a:t>
            </a:r>
          </a:p>
          <a:p>
            <a:pPr marL="0" indent="0" algn="ctr">
              <a:lnSpc>
                <a:spcPct val="120000"/>
              </a:lnSpc>
              <a:spcBef>
                <a:spcPts val="0"/>
              </a:spcBef>
              <a:buClrTx/>
              <a:buNone/>
            </a:pPr>
            <a:endParaRPr lang="en-US" sz="2800" b="1" dirty="0"/>
          </a:p>
          <a:p>
            <a:pPr marL="0" indent="0" algn="ctr">
              <a:lnSpc>
                <a:spcPct val="120000"/>
              </a:lnSpc>
              <a:spcBef>
                <a:spcPts val="0"/>
              </a:spcBef>
              <a:buClrTx/>
              <a:buNone/>
            </a:pPr>
            <a:r>
              <a:rPr lang="en-US" sz="2800" b="1" dirty="0"/>
              <a:t>3</a:t>
            </a:r>
            <a:r>
              <a:rPr lang="en-US" sz="2800" b="1" baseline="30000" dirty="0"/>
              <a:t>RD</a:t>
            </a:r>
            <a:r>
              <a:rPr lang="en-US" sz="2800" b="1" dirty="0"/>
              <a:t> YEARS [YEAR 3 SEMESTER 2]</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MODULE 58: Community Health V</a:t>
            </a:r>
          </a:p>
          <a:p>
            <a:pPr marL="0" indent="0" algn="just">
              <a:lnSpc>
                <a:spcPct val="120000"/>
              </a:lnSpc>
              <a:spcBef>
                <a:spcPts val="0"/>
              </a:spcBef>
              <a:buClrTx/>
              <a:buNone/>
            </a:pPr>
            <a:endParaRPr lang="en-US" sz="2800" b="1" dirty="0"/>
          </a:p>
          <a:p>
            <a:pPr marL="0" indent="0" algn="just">
              <a:lnSpc>
                <a:spcPct val="120000"/>
              </a:lnSpc>
              <a:spcBef>
                <a:spcPts val="0"/>
              </a:spcBef>
              <a:buClrTx/>
              <a:buNone/>
            </a:pPr>
            <a:r>
              <a:rPr lang="en-US" sz="2800" b="1" dirty="0"/>
              <a:t>Code: CHE 323; Hours - 30; Credits – 03</a:t>
            </a:r>
          </a:p>
          <a:p>
            <a:pPr marL="0" indent="0" algn="just">
              <a:lnSpc>
                <a:spcPct val="120000"/>
              </a:lnSpc>
              <a:spcBef>
                <a:spcPts val="0"/>
              </a:spcBef>
              <a:buClrTx/>
              <a:buNone/>
            </a:pPr>
            <a:r>
              <a:rPr lang="en-US" sz="2800" b="1" dirty="0"/>
              <a:t>Pre-requisite(s): </a:t>
            </a:r>
            <a:r>
              <a:rPr lang="en-US" sz="2800" dirty="0"/>
              <a:t>Community Health IV</a:t>
            </a:r>
          </a:p>
          <a:p>
            <a:pPr marL="0" indent="0" algn="just">
              <a:lnSpc>
                <a:spcPct val="120000"/>
              </a:lnSpc>
              <a:spcBef>
                <a:spcPts val="0"/>
              </a:spcBef>
              <a:buClrTx/>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649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Definition:</a:t>
            </a:r>
          </a:p>
          <a:p>
            <a:pPr algn="just">
              <a:spcBef>
                <a:spcPts val="0"/>
              </a:spcBef>
              <a:buClrTx/>
              <a:buFont typeface="Wingdings" panose="05000000000000000000" pitchFamily="2" charset="2"/>
              <a:buChar char="q"/>
            </a:pPr>
            <a:r>
              <a:rPr lang="en-US" sz="2400" b="1" dirty="0">
                <a:solidFill>
                  <a:schemeClr val="tx1"/>
                </a:solidFill>
              </a:rPr>
              <a:t>Family health care </a:t>
            </a:r>
            <a:r>
              <a:rPr lang="en-US" sz="2400" dirty="0">
                <a:solidFill>
                  <a:schemeClr val="tx1"/>
                </a:solidFill>
              </a:rPr>
              <a:t>is a holistic approach to the achievement of wholesome health for the family. </a:t>
            </a:r>
          </a:p>
          <a:p>
            <a:pPr algn="just">
              <a:spcBef>
                <a:spcPts val="0"/>
              </a:spcBef>
              <a:buClrTx/>
              <a:buFont typeface="Wingdings" panose="05000000000000000000" pitchFamily="2" charset="2"/>
              <a:buChar char="q"/>
            </a:pPr>
            <a:r>
              <a:rPr lang="en-US" sz="2400" b="1" dirty="0">
                <a:solidFill>
                  <a:schemeClr val="tx1"/>
                </a:solidFill>
              </a:rPr>
              <a:t>Family Health: </a:t>
            </a:r>
            <a:r>
              <a:rPr lang="en-US" sz="2400" dirty="0">
                <a:solidFill>
                  <a:schemeClr val="tx1"/>
                </a:solidFill>
              </a:rPr>
              <a:t>“a state of positive interaction between family members which enables each members of the family to enjoy optimum physical, mental, social and spiritual well being.”</a:t>
            </a:r>
          </a:p>
          <a:p>
            <a:pPr algn="just">
              <a:spcBef>
                <a:spcPts val="0"/>
              </a:spcBef>
              <a:buClrTx/>
              <a:buFont typeface="Wingdings" panose="05000000000000000000" pitchFamily="2" charset="2"/>
              <a:buChar char="q"/>
            </a:pPr>
            <a:r>
              <a:rPr lang="en-US" sz="2400" dirty="0">
                <a:solidFill>
                  <a:schemeClr val="tx1"/>
                </a:solidFill>
              </a:rPr>
              <a:t>“The health status of the family as a unit including the impact of the health of one member of the family on the family as a unit and on individual family members; also, the impact of family organization or disorganization on the health status of its members.” Online medical dictionary.</a:t>
            </a:r>
          </a:p>
          <a:p>
            <a:pPr algn="just">
              <a:spcBef>
                <a:spcPts val="0"/>
              </a:spcBef>
              <a:buClrTx/>
              <a:buFont typeface="Wingdings" panose="05000000000000000000" pitchFamily="2" charset="2"/>
              <a:buChar char="q"/>
            </a:pPr>
            <a:r>
              <a:rPr lang="en-US" sz="2400" dirty="0">
                <a:solidFill>
                  <a:schemeClr val="tx1"/>
                </a:solidFill>
              </a:rPr>
              <a:t>Family health Is part of community health. Is more than the sum of personal health of individual. Is a unit of health care.</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033795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PRINCIPLES OF HOME BASED CARE</a:t>
            </a:r>
          </a:p>
          <a:p>
            <a:pPr marL="514350" indent="-514350" algn="just">
              <a:lnSpc>
                <a:spcPct val="120000"/>
              </a:lnSpc>
              <a:spcBef>
                <a:spcPts val="0"/>
              </a:spcBef>
              <a:buClrTx/>
              <a:buFont typeface="+mj-lt"/>
              <a:buAutoNum type="arabicPeriod"/>
            </a:pPr>
            <a:r>
              <a:rPr lang="en-US" sz="2600" dirty="0">
                <a:solidFill>
                  <a:schemeClr val="tx1"/>
                </a:solidFill>
              </a:rPr>
              <a:t>Ensure </a:t>
            </a:r>
            <a:r>
              <a:rPr lang="en-US" sz="2600" b="1" dirty="0">
                <a:solidFill>
                  <a:schemeClr val="tx1"/>
                </a:solidFill>
              </a:rPr>
              <a:t>appropriate, cost-effective </a:t>
            </a:r>
            <a:r>
              <a:rPr lang="en-US" sz="2600" dirty="0">
                <a:solidFill>
                  <a:schemeClr val="tx1"/>
                </a:solidFill>
              </a:rPr>
              <a:t>access to quality health care and support to enable persons living with chronic illnesses to retain their self-sufficiency and maintain quality of life. </a:t>
            </a:r>
          </a:p>
          <a:p>
            <a:pPr marL="514350" indent="-514350" algn="just">
              <a:lnSpc>
                <a:spcPct val="120000"/>
              </a:lnSpc>
              <a:spcBef>
                <a:spcPts val="0"/>
              </a:spcBef>
              <a:buClrTx/>
              <a:buFont typeface="+mj-lt"/>
              <a:buAutoNum type="arabicPeriod"/>
            </a:pPr>
            <a:r>
              <a:rPr lang="en-US" sz="2600" dirty="0">
                <a:solidFill>
                  <a:schemeClr val="tx1"/>
                </a:solidFill>
              </a:rPr>
              <a:t>Encouraging the </a:t>
            </a:r>
            <a:r>
              <a:rPr lang="en-US" sz="2600" b="1" dirty="0">
                <a:solidFill>
                  <a:schemeClr val="tx1"/>
                </a:solidFill>
              </a:rPr>
              <a:t>active participation </a:t>
            </a:r>
            <a:r>
              <a:rPr lang="en-US" sz="2600" dirty="0">
                <a:solidFill>
                  <a:schemeClr val="tx1"/>
                </a:solidFill>
              </a:rPr>
              <a:t>and involvement of the patient and their family. </a:t>
            </a:r>
          </a:p>
          <a:p>
            <a:pPr marL="514350" indent="-514350" algn="just">
              <a:lnSpc>
                <a:spcPct val="120000"/>
              </a:lnSpc>
              <a:spcBef>
                <a:spcPts val="0"/>
              </a:spcBef>
              <a:buClrTx/>
              <a:buFont typeface="+mj-lt"/>
              <a:buAutoNum type="arabicPeriod"/>
            </a:pPr>
            <a:r>
              <a:rPr lang="en-US" sz="2600" dirty="0">
                <a:solidFill>
                  <a:schemeClr val="tx1"/>
                </a:solidFill>
              </a:rPr>
              <a:t>Fostering the active participation and involvement of those </a:t>
            </a:r>
            <a:r>
              <a:rPr lang="en-US" sz="2600" b="1" dirty="0">
                <a:solidFill>
                  <a:schemeClr val="tx1"/>
                </a:solidFill>
              </a:rPr>
              <a:t>most able to </a:t>
            </a:r>
            <a:r>
              <a:rPr lang="en-US" sz="2600" dirty="0">
                <a:solidFill>
                  <a:schemeClr val="tx1"/>
                </a:solidFill>
              </a:rPr>
              <a:t>provide support to the community at all levels. </a:t>
            </a:r>
          </a:p>
          <a:p>
            <a:pPr marL="514350" indent="-514350" algn="just">
              <a:lnSpc>
                <a:spcPct val="120000"/>
              </a:lnSpc>
              <a:spcBef>
                <a:spcPts val="0"/>
              </a:spcBef>
              <a:buClrTx/>
              <a:buFont typeface="+mj-lt"/>
              <a:buAutoNum type="arabicPeriod"/>
            </a:pPr>
            <a:r>
              <a:rPr lang="en-US" sz="2600" dirty="0">
                <a:solidFill>
                  <a:schemeClr val="tx1"/>
                </a:solidFill>
              </a:rPr>
              <a:t>Ensuring </a:t>
            </a:r>
            <a:r>
              <a:rPr lang="en-US" sz="2600" b="1" dirty="0">
                <a:solidFill>
                  <a:schemeClr val="tx1"/>
                </a:solidFill>
              </a:rPr>
              <a:t>respect</a:t>
            </a:r>
            <a:r>
              <a:rPr lang="en-US" sz="2600" dirty="0">
                <a:solidFill>
                  <a:schemeClr val="tx1"/>
                </a:solidFill>
              </a:rPr>
              <a:t> for the basic </a:t>
            </a:r>
            <a:r>
              <a:rPr lang="en-US" sz="2600" b="1" dirty="0">
                <a:solidFill>
                  <a:schemeClr val="tx1"/>
                </a:solidFill>
              </a:rPr>
              <a:t>human rights.</a:t>
            </a:r>
          </a:p>
          <a:p>
            <a:pPr marL="514350" indent="-514350" algn="just">
              <a:lnSpc>
                <a:spcPct val="120000"/>
              </a:lnSpc>
              <a:spcBef>
                <a:spcPts val="0"/>
              </a:spcBef>
              <a:buClrTx/>
              <a:buFont typeface="+mj-lt"/>
              <a:buAutoNum type="arabicPeriod"/>
            </a:pPr>
            <a:r>
              <a:rPr lang="en-US" sz="2600" dirty="0">
                <a:solidFill>
                  <a:schemeClr val="tx1"/>
                </a:solidFill>
              </a:rPr>
              <a:t>Instituting measures to ensure the </a:t>
            </a:r>
            <a:r>
              <a:rPr lang="en-US" sz="2600" b="1" dirty="0">
                <a:solidFill>
                  <a:schemeClr val="tx1"/>
                </a:solidFill>
              </a:rPr>
              <a:t>economic sustainability </a:t>
            </a:r>
            <a:r>
              <a:rPr lang="en-US" sz="2600" dirty="0">
                <a:solidFill>
                  <a:schemeClr val="tx1"/>
                </a:solidFill>
              </a:rPr>
              <a:t>of home and community care support.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13543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514350" indent="-514350" algn="just">
              <a:lnSpc>
                <a:spcPct val="120000"/>
              </a:lnSpc>
              <a:spcBef>
                <a:spcPts val="0"/>
              </a:spcBef>
              <a:buClrTx/>
              <a:buFont typeface="+mj-lt"/>
              <a:buAutoNum type="arabicPeriod" startAt="6"/>
            </a:pPr>
            <a:r>
              <a:rPr lang="en-US" sz="2600" dirty="0">
                <a:solidFill>
                  <a:schemeClr val="tx1"/>
                </a:solidFill>
              </a:rPr>
              <a:t>Building and </a:t>
            </a:r>
            <a:r>
              <a:rPr lang="en-US" sz="2600" b="1" dirty="0">
                <a:solidFill>
                  <a:schemeClr val="tx1"/>
                </a:solidFill>
              </a:rPr>
              <a:t>supporting referral networks/linkages </a:t>
            </a:r>
            <a:r>
              <a:rPr lang="en-US" sz="2600" dirty="0">
                <a:solidFill>
                  <a:schemeClr val="tx1"/>
                </a:solidFill>
              </a:rPr>
              <a:t>and collaboration among participating entities. </a:t>
            </a:r>
          </a:p>
          <a:p>
            <a:pPr marL="514350" indent="-514350" algn="just">
              <a:lnSpc>
                <a:spcPct val="120000"/>
              </a:lnSpc>
              <a:spcBef>
                <a:spcPts val="0"/>
              </a:spcBef>
              <a:buClrTx/>
              <a:buFont typeface="+mj-lt"/>
              <a:buAutoNum type="arabicPeriod" startAt="6"/>
            </a:pPr>
            <a:r>
              <a:rPr lang="en-US" sz="2600" b="1" dirty="0">
                <a:solidFill>
                  <a:schemeClr val="tx1"/>
                </a:solidFill>
              </a:rPr>
              <a:t>Building capacity </a:t>
            </a:r>
            <a:r>
              <a:rPr lang="en-US" sz="2600" dirty="0">
                <a:solidFill>
                  <a:schemeClr val="tx1"/>
                </a:solidFill>
              </a:rPr>
              <a:t>at the household, community and institutional levels. </a:t>
            </a:r>
          </a:p>
          <a:p>
            <a:pPr marL="514350" indent="-514350" algn="just">
              <a:lnSpc>
                <a:spcPct val="120000"/>
              </a:lnSpc>
              <a:spcBef>
                <a:spcPts val="0"/>
              </a:spcBef>
              <a:buClrTx/>
              <a:buFont typeface="+mj-lt"/>
              <a:buAutoNum type="arabicPeriod" startAt="6"/>
            </a:pPr>
            <a:r>
              <a:rPr lang="en-US" sz="2600" dirty="0">
                <a:solidFill>
                  <a:schemeClr val="tx1"/>
                </a:solidFill>
              </a:rPr>
              <a:t>Addressing the </a:t>
            </a:r>
            <a:r>
              <a:rPr lang="en-US" sz="2600" b="1" dirty="0">
                <a:solidFill>
                  <a:schemeClr val="tx1"/>
                </a:solidFill>
              </a:rPr>
              <a:t>differential gender impact </a:t>
            </a:r>
            <a:r>
              <a:rPr lang="en-US" sz="2600" dirty="0">
                <a:solidFill>
                  <a:schemeClr val="tx1"/>
                </a:solidFill>
              </a:rPr>
              <a:t>of the HIV/AIDS epidemic and other chronic illnesses and care.</a:t>
            </a:r>
          </a:p>
          <a:p>
            <a:pPr marL="514350" indent="-514350" algn="just">
              <a:lnSpc>
                <a:spcPct val="120000"/>
              </a:lnSpc>
              <a:spcBef>
                <a:spcPts val="0"/>
              </a:spcBef>
              <a:buClrTx/>
              <a:buFont typeface="+mj-lt"/>
              <a:buAutoNum type="arabicPeriod" startAt="6"/>
            </a:pPr>
            <a:r>
              <a:rPr lang="en-US" sz="2600" dirty="0">
                <a:solidFill>
                  <a:schemeClr val="tx1"/>
                </a:solidFill>
              </a:rPr>
              <a:t>Developing the vital role of </a:t>
            </a:r>
            <a:r>
              <a:rPr lang="en-US" sz="2600" b="1" dirty="0">
                <a:solidFill>
                  <a:schemeClr val="tx1"/>
                </a:solidFill>
              </a:rPr>
              <a:t>home and community based care</a:t>
            </a:r>
            <a:r>
              <a:rPr lang="en-US" sz="2600" dirty="0">
                <a:solidFill>
                  <a:schemeClr val="tx1"/>
                </a:solidFill>
              </a:rPr>
              <a:t> as the link between prevention and care. </a:t>
            </a:r>
          </a:p>
          <a:p>
            <a:pPr marL="514350" indent="-514350" algn="just">
              <a:lnSpc>
                <a:spcPct val="120000"/>
              </a:lnSpc>
              <a:spcBef>
                <a:spcPts val="0"/>
              </a:spcBef>
              <a:buClrTx/>
              <a:buFont typeface="+mj-lt"/>
              <a:buAutoNum type="arabicPeriod" startAt="6"/>
            </a:pPr>
            <a:r>
              <a:rPr lang="en-US" sz="2600" dirty="0">
                <a:solidFill>
                  <a:schemeClr val="tx1"/>
                </a:solidFill>
              </a:rPr>
              <a:t>Taking a </a:t>
            </a:r>
            <a:r>
              <a:rPr lang="en-US" sz="2600" b="1" dirty="0">
                <a:solidFill>
                  <a:schemeClr val="tx1"/>
                </a:solidFill>
              </a:rPr>
              <a:t>multi-sector approach </a:t>
            </a:r>
            <a:r>
              <a:rPr lang="en-US" sz="2600" dirty="0">
                <a:solidFill>
                  <a:schemeClr val="tx1"/>
                </a:solidFill>
              </a:rPr>
              <a:t>to care and support. </a:t>
            </a:r>
          </a:p>
          <a:p>
            <a:pPr marL="514350" indent="-514350" algn="just">
              <a:lnSpc>
                <a:spcPct val="120000"/>
              </a:lnSpc>
              <a:spcBef>
                <a:spcPts val="0"/>
              </a:spcBef>
              <a:buClrTx/>
              <a:buFont typeface="+mj-lt"/>
              <a:buAutoNum type="arabicPeriod" startAt="6"/>
            </a:pPr>
            <a:r>
              <a:rPr lang="en-US" sz="2600" dirty="0">
                <a:solidFill>
                  <a:schemeClr val="tx1"/>
                </a:solidFill>
              </a:rPr>
              <a:t>Addressing the </a:t>
            </a:r>
            <a:r>
              <a:rPr lang="en-US" sz="2600" b="1" dirty="0">
                <a:solidFill>
                  <a:schemeClr val="tx1"/>
                </a:solidFill>
              </a:rPr>
              <a:t>reproductive health needs </a:t>
            </a:r>
            <a:r>
              <a:rPr lang="en-US" sz="2600" dirty="0">
                <a:solidFill>
                  <a:schemeClr val="tx1"/>
                </a:solidFill>
              </a:rPr>
              <a:t>of persons living with chronic illnesses. </a:t>
            </a:r>
          </a:p>
          <a:p>
            <a:pPr marL="514350" indent="-514350" algn="just">
              <a:lnSpc>
                <a:spcPct val="120000"/>
              </a:lnSpc>
              <a:spcBef>
                <a:spcPts val="0"/>
              </a:spcBef>
              <a:buClrTx/>
              <a:buFont typeface="+mj-lt"/>
              <a:buAutoNum type="arabicPeriod" startAt="6"/>
            </a:pPr>
            <a:r>
              <a:rPr lang="en-US" sz="2600" dirty="0">
                <a:solidFill>
                  <a:schemeClr val="tx1"/>
                </a:solidFill>
              </a:rPr>
              <a:t>Targeting </a:t>
            </a:r>
            <a:r>
              <a:rPr lang="en-US" sz="2600" b="1" dirty="0">
                <a:solidFill>
                  <a:schemeClr val="tx1"/>
                </a:solidFill>
              </a:rPr>
              <a:t>social assistance </a:t>
            </a:r>
            <a:r>
              <a:rPr lang="en-US" sz="2600" dirty="0">
                <a:solidFill>
                  <a:schemeClr val="tx1"/>
                </a:solidFill>
              </a:rPr>
              <a:t>to all affected families especially children. </a:t>
            </a:r>
          </a:p>
          <a:p>
            <a:pPr marL="514350" indent="-514350" algn="just">
              <a:lnSpc>
                <a:spcPct val="120000"/>
              </a:lnSpc>
              <a:spcBef>
                <a:spcPts val="0"/>
              </a:spcBef>
              <a:buClrTx/>
              <a:buFont typeface="+mj-lt"/>
              <a:buAutoNum type="arabicPeriod" startAt="6"/>
            </a:pPr>
            <a:r>
              <a:rPr lang="en-US" sz="2600" b="1" dirty="0">
                <a:solidFill>
                  <a:schemeClr val="tx1"/>
                </a:solidFill>
              </a:rPr>
              <a:t>Caring for caregivers</a:t>
            </a:r>
            <a:r>
              <a:rPr lang="en-US" sz="2600" dirty="0">
                <a:solidFill>
                  <a:schemeClr val="tx1"/>
                </a:solidFill>
              </a:rPr>
              <a:t>, in order to minimise the physical and spiritual exhaustion that can come with the prolonged care of the terminally ill (Avoid burn-out). </a:t>
            </a:r>
          </a:p>
          <a:p>
            <a:pPr marL="514350" indent="-514350" algn="just">
              <a:lnSpc>
                <a:spcPct val="120000"/>
              </a:lnSpc>
              <a:spcBef>
                <a:spcPts val="0"/>
              </a:spcBef>
              <a:buClrTx/>
              <a:buFont typeface="+mj-lt"/>
              <a:buAutoNum type="arabicPeriod" startAt="6"/>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548319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HOME BASED CARE NEEDS</a:t>
            </a:r>
          </a:p>
          <a:p>
            <a:pPr marL="0" indent="0" algn="just">
              <a:lnSpc>
                <a:spcPct val="120000"/>
              </a:lnSpc>
              <a:spcBef>
                <a:spcPts val="0"/>
              </a:spcBef>
              <a:buClrTx/>
              <a:buNone/>
            </a:pPr>
            <a:r>
              <a:rPr lang="en-US" sz="2600" b="1" dirty="0">
                <a:solidFill>
                  <a:schemeClr val="tx1"/>
                </a:solidFill>
              </a:rPr>
              <a:t>1. Physical Needs.</a:t>
            </a:r>
          </a:p>
          <a:p>
            <a:pPr algn="just">
              <a:lnSpc>
                <a:spcPct val="120000"/>
              </a:lnSpc>
              <a:spcBef>
                <a:spcPts val="0"/>
              </a:spcBef>
              <a:buClrTx/>
              <a:buFont typeface="Wingdings" panose="05000000000000000000" pitchFamily="2" charset="2"/>
              <a:buChar char="q"/>
            </a:pPr>
            <a:r>
              <a:rPr lang="en-US" sz="2600" dirty="0">
                <a:solidFill>
                  <a:schemeClr val="tx1"/>
                </a:solidFill>
              </a:rPr>
              <a:t>Drugs.</a:t>
            </a:r>
          </a:p>
          <a:p>
            <a:pPr algn="just">
              <a:lnSpc>
                <a:spcPct val="120000"/>
              </a:lnSpc>
              <a:spcBef>
                <a:spcPts val="0"/>
              </a:spcBef>
              <a:buClrTx/>
              <a:buFont typeface="Wingdings" panose="05000000000000000000" pitchFamily="2" charset="2"/>
              <a:buChar char="q"/>
            </a:pPr>
            <a:r>
              <a:rPr lang="en-US" sz="2600" dirty="0">
                <a:solidFill>
                  <a:schemeClr val="tx1"/>
                </a:solidFill>
              </a:rPr>
              <a:t>Clinical care such as regular check-ups.</a:t>
            </a:r>
          </a:p>
          <a:p>
            <a:pPr algn="just">
              <a:lnSpc>
                <a:spcPct val="120000"/>
              </a:lnSpc>
              <a:spcBef>
                <a:spcPts val="0"/>
              </a:spcBef>
              <a:buClrTx/>
              <a:buFont typeface="Wingdings" panose="05000000000000000000" pitchFamily="2" charset="2"/>
              <a:buChar char="q"/>
            </a:pPr>
            <a:r>
              <a:rPr lang="en-US" sz="2600" dirty="0">
                <a:solidFill>
                  <a:schemeClr val="tx1"/>
                </a:solidFill>
              </a:rPr>
              <a:t>Basic needs e.g. clothing, housing, food, fuel/energy, water, education for children and income.</a:t>
            </a:r>
          </a:p>
          <a:p>
            <a:pPr algn="just">
              <a:lnSpc>
                <a:spcPct val="120000"/>
              </a:lnSpc>
              <a:spcBef>
                <a:spcPts val="0"/>
              </a:spcBef>
              <a:buClrTx/>
              <a:buFont typeface="Wingdings" panose="05000000000000000000" pitchFamily="2" charset="2"/>
              <a:buChar char="q"/>
            </a:pPr>
            <a:r>
              <a:rPr lang="en-US" sz="2600" dirty="0">
                <a:solidFill>
                  <a:schemeClr val="tx1"/>
                </a:solidFill>
              </a:rPr>
              <a:t>General nursing care - toilet needs, observation of vital signs, care of wounds, personal and oral hygiene and comfort.</a:t>
            </a:r>
          </a:p>
          <a:p>
            <a:pPr algn="just">
              <a:lnSpc>
                <a:spcPct val="120000"/>
              </a:lnSpc>
              <a:spcBef>
                <a:spcPts val="0"/>
              </a:spcBef>
              <a:buClrTx/>
              <a:buFont typeface="Wingdings" panose="05000000000000000000" pitchFamily="2" charset="2"/>
              <a:buChar char="q"/>
            </a:pPr>
            <a:r>
              <a:rPr lang="en-US" sz="2600" dirty="0">
                <a:solidFill>
                  <a:schemeClr val="tx1"/>
                </a:solidFill>
              </a:rPr>
              <a:t>Nutritional needs.</a:t>
            </a:r>
          </a:p>
          <a:p>
            <a:pPr algn="just">
              <a:lnSpc>
                <a:spcPct val="120000"/>
              </a:lnSpc>
              <a:spcBef>
                <a:spcPts val="0"/>
              </a:spcBef>
              <a:buClrTx/>
              <a:buFont typeface="Wingdings" panose="05000000000000000000" pitchFamily="2" charset="2"/>
              <a:buChar char="q"/>
            </a:pPr>
            <a:r>
              <a:rPr lang="en-US" sz="2600" dirty="0">
                <a:solidFill>
                  <a:schemeClr val="tx1"/>
                </a:solidFill>
              </a:rPr>
              <a:t>Physical therapies.</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education and communication (IEC), including up-to-date, accurate information on the disease, on writing a will and on preparing for the eventuality of death, on how to take prescribed drugs, prevention and care of the clients’ illness.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984197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Spiritual / Pastoral Needs.</a:t>
            </a:r>
          </a:p>
          <a:p>
            <a:pPr algn="just">
              <a:lnSpc>
                <a:spcPct val="120000"/>
              </a:lnSpc>
              <a:spcBef>
                <a:spcPts val="0"/>
              </a:spcBef>
              <a:buClrTx/>
              <a:buFont typeface="Wingdings" panose="05000000000000000000" pitchFamily="2" charset="2"/>
              <a:buChar char="q"/>
            </a:pPr>
            <a:r>
              <a:rPr lang="en-US" sz="2600" dirty="0">
                <a:solidFill>
                  <a:schemeClr val="tx1"/>
                </a:solidFill>
              </a:rPr>
              <a:t>Need to repent and be forgiven.</a:t>
            </a:r>
          </a:p>
          <a:p>
            <a:pPr algn="just">
              <a:lnSpc>
                <a:spcPct val="120000"/>
              </a:lnSpc>
              <a:spcBef>
                <a:spcPts val="0"/>
              </a:spcBef>
              <a:buClrTx/>
              <a:buFont typeface="Wingdings" panose="05000000000000000000" pitchFamily="2" charset="2"/>
              <a:buChar char="q"/>
            </a:pPr>
            <a:r>
              <a:rPr lang="en-US" sz="2600" dirty="0">
                <a:solidFill>
                  <a:schemeClr val="tx1"/>
                </a:solidFill>
              </a:rPr>
              <a:t>Needs to forgive others.</a:t>
            </a:r>
          </a:p>
          <a:p>
            <a:pPr algn="just">
              <a:lnSpc>
                <a:spcPct val="120000"/>
              </a:lnSpc>
              <a:spcBef>
                <a:spcPts val="0"/>
              </a:spcBef>
              <a:buClrTx/>
              <a:buFont typeface="Wingdings" panose="05000000000000000000" pitchFamily="2" charset="2"/>
              <a:buChar char="q"/>
            </a:pPr>
            <a:r>
              <a:rPr lang="en-US" sz="2600" dirty="0">
                <a:solidFill>
                  <a:schemeClr val="tx1"/>
                </a:solidFill>
              </a:rPr>
              <a:t>Need reassurance that God accepts them.</a:t>
            </a:r>
          </a:p>
          <a:p>
            <a:pPr algn="just">
              <a:lnSpc>
                <a:spcPct val="120000"/>
              </a:lnSpc>
              <a:spcBef>
                <a:spcPts val="0"/>
              </a:spcBef>
              <a:buClrTx/>
              <a:buFont typeface="Wingdings" panose="05000000000000000000" pitchFamily="2" charset="2"/>
              <a:buChar char="q"/>
            </a:pPr>
            <a:r>
              <a:rPr lang="en-US" sz="2600" dirty="0">
                <a:solidFill>
                  <a:schemeClr val="tx1"/>
                </a:solidFill>
              </a:rPr>
              <a:t>Needs religious groups support.</a:t>
            </a:r>
          </a:p>
          <a:p>
            <a:pPr algn="just">
              <a:lnSpc>
                <a:spcPct val="120000"/>
              </a:lnSpc>
              <a:spcBef>
                <a:spcPts val="0"/>
              </a:spcBef>
              <a:buClrTx/>
              <a:buFont typeface="Wingdings" panose="05000000000000000000" pitchFamily="2" charset="2"/>
              <a:buChar char="q"/>
            </a:pPr>
            <a:r>
              <a:rPr lang="en-US" sz="2600" dirty="0">
                <a:solidFill>
                  <a:schemeClr val="tx1"/>
                </a:solidFill>
              </a:rPr>
              <a:t>Need freedom of worship according to faith. </a:t>
            </a:r>
          </a:p>
          <a:p>
            <a:pPr algn="just">
              <a:lnSpc>
                <a:spcPct val="120000"/>
              </a:lnSpc>
              <a:spcBef>
                <a:spcPts val="0"/>
              </a:spcBef>
              <a:buClrTx/>
              <a:buFont typeface="Wingdings" panose="05000000000000000000" pitchFamily="2" charset="2"/>
              <a:buChar char="q"/>
            </a:pPr>
            <a:r>
              <a:rPr lang="en-US" sz="2600" dirty="0">
                <a:solidFill>
                  <a:schemeClr val="tx1"/>
                </a:solidFill>
              </a:rPr>
              <a:t>Need for sacraments and fulfilment of other religious needs – e.g. anointing of the sick.</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3. Social needs.</a:t>
            </a:r>
          </a:p>
          <a:p>
            <a:pPr algn="just">
              <a:lnSpc>
                <a:spcPct val="120000"/>
              </a:lnSpc>
              <a:spcBef>
                <a:spcPts val="0"/>
              </a:spcBef>
              <a:buClrTx/>
              <a:buFont typeface="Wingdings" panose="05000000000000000000" pitchFamily="2" charset="2"/>
              <a:buChar char="q"/>
            </a:pPr>
            <a:r>
              <a:rPr lang="en-US" sz="2600" dirty="0">
                <a:solidFill>
                  <a:schemeClr val="tx1"/>
                </a:solidFill>
              </a:rPr>
              <a:t>Respect.</a:t>
            </a:r>
          </a:p>
          <a:p>
            <a:pPr algn="just">
              <a:lnSpc>
                <a:spcPct val="120000"/>
              </a:lnSpc>
              <a:spcBef>
                <a:spcPts val="0"/>
              </a:spcBef>
              <a:buClrTx/>
              <a:buFont typeface="Wingdings" panose="05000000000000000000" pitchFamily="2" charset="2"/>
              <a:buChar char="q"/>
            </a:pPr>
            <a:r>
              <a:rPr lang="en-US" sz="2600" dirty="0">
                <a:solidFill>
                  <a:schemeClr val="tx1"/>
                </a:solidFill>
              </a:rPr>
              <a:t>Love and acceptance from others.</a:t>
            </a:r>
          </a:p>
          <a:p>
            <a:pPr algn="just">
              <a:lnSpc>
                <a:spcPct val="120000"/>
              </a:lnSpc>
              <a:spcBef>
                <a:spcPts val="0"/>
              </a:spcBef>
              <a:buClrTx/>
              <a:buFont typeface="Wingdings" panose="05000000000000000000" pitchFamily="2" charset="2"/>
              <a:buChar char="q"/>
            </a:pPr>
            <a:r>
              <a:rPr lang="en-US" sz="2600" dirty="0">
                <a:solidFill>
                  <a:schemeClr val="tx1"/>
                </a:solidFill>
              </a:rPr>
              <a:t>Company of those around them.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57253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Source of income/income-generating activity.</a:t>
            </a:r>
          </a:p>
          <a:p>
            <a:pPr algn="just">
              <a:lnSpc>
                <a:spcPct val="120000"/>
              </a:lnSpc>
              <a:spcBef>
                <a:spcPts val="0"/>
              </a:spcBef>
              <a:buClrTx/>
              <a:buFont typeface="Wingdings" panose="05000000000000000000" pitchFamily="2" charset="2"/>
              <a:buChar char="q"/>
            </a:pPr>
            <a:r>
              <a:rPr lang="en-US" sz="2600" dirty="0">
                <a:solidFill>
                  <a:schemeClr val="tx1"/>
                </a:solidFill>
              </a:rPr>
              <a:t>Right to own, inherit and give property.</a:t>
            </a:r>
          </a:p>
          <a:p>
            <a:pPr algn="just">
              <a:lnSpc>
                <a:spcPct val="120000"/>
              </a:lnSpc>
              <a:spcBef>
                <a:spcPts val="0"/>
              </a:spcBef>
              <a:buClrTx/>
              <a:buFont typeface="Wingdings" panose="05000000000000000000" pitchFamily="2" charset="2"/>
              <a:buChar char="q"/>
            </a:pPr>
            <a:r>
              <a:rPr lang="en-US" sz="2600" dirty="0">
                <a:solidFill>
                  <a:schemeClr val="tx1"/>
                </a:solidFill>
              </a:rPr>
              <a:t>Confidentiality regarding their condition by all who know about it.</a:t>
            </a:r>
          </a:p>
          <a:p>
            <a:pPr algn="just">
              <a:lnSpc>
                <a:spcPct val="120000"/>
              </a:lnSpc>
              <a:spcBef>
                <a:spcPts val="0"/>
              </a:spcBef>
              <a:buClrTx/>
              <a:buFont typeface="Wingdings" panose="05000000000000000000" pitchFamily="2" charset="2"/>
              <a:buChar char="q"/>
            </a:pPr>
            <a:r>
              <a:rPr lang="en-US" sz="2600" dirty="0">
                <a:solidFill>
                  <a:schemeClr val="tx1"/>
                </a:solidFill>
              </a:rPr>
              <a:t>Help with the activities of daily living.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4. Psychological Needs.</a:t>
            </a:r>
          </a:p>
          <a:p>
            <a:pPr algn="just">
              <a:lnSpc>
                <a:spcPct val="120000"/>
              </a:lnSpc>
              <a:spcBef>
                <a:spcPts val="0"/>
              </a:spcBef>
              <a:buClrTx/>
              <a:buFont typeface="Wingdings" panose="05000000000000000000" pitchFamily="2" charset="2"/>
              <a:buChar char="q"/>
            </a:pPr>
            <a:r>
              <a:rPr lang="en-US" sz="2600" dirty="0">
                <a:solidFill>
                  <a:schemeClr val="tx1"/>
                </a:solidFill>
              </a:rPr>
              <a:t>Love.</a:t>
            </a:r>
          </a:p>
          <a:p>
            <a:pPr algn="just">
              <a:lnSpc>
                <a:spcPct val="120000"/>
              </a:lnSpc>
              <a:spcBef>
                <a:spcPts val="0"/>
              </a:spcBef>
              <a:buClrTx/>
              <a:buFont typeface="Wingdings" panose="05000000000000000000" pitchFamily="2" charset="2"/>
              <a:buChar char="q"/>
            </a:pPr>
            <a:r>
              <a:rPr lang="en-US" sz="2600" dirty="0">
                <a:solidFill>
                  <a:schemeClr val="tx1"/>
                </a:solidFill>
              </a:rPr>
              <a:t>Encouragement.</a:t>
            </a:r>
          </a:p>
          <a:p>
            <a:pPr algn="just">
              <a:lnSpc>
                <a:spcPct val="120000"/>
              </a:lnSpc>
              <a:spcBef>
                <a:spcPts val="0"/>
              </a:spcBef>
              <a:buClrTx/>
              <a:buFont typeface="Wingdings" panose="05000000000000000000" pitchFamily="2" charset="2"/>
              <a:buChar char="q"/>
            </a:pPr>
            <a:r>
              <a:rPr lang="en-US" sz="2600" dirty="0">
                <a:solidFill>
                  <a:schemeClr val="tx1"/>
                </a:solidFill>
              </a:rPr>
              <a:t>Warmth and appreciation.</a:t>
            </a:r>
          </a:p>
          <a:p>
            <a:pPr algn="just">
              <a:lnSpc>
                <a:spcPct val="120000"/>
              </a:lnSpc>
              <a:spcBef>
                <a:spcPts val="0"/>
              </a:spcBef>
              <a:buClrTx/>
              <a:buFont typeface="Wingdings" panose="05000000000000000000" pitchFamily="2" charset="2"/>
              <a:buChar char="q"/>
            </a:pPr>
            <a:r>
              <a:rPr lang="en-US" sz="2600" dirty="0">
                <a:solidFill>
                  <a:schemeClr val="tx1"/>
                </a:solidFill>
              </a:rPr>
              <a:t>Reassurance and help in coping with the disease.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832264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HBC COMPONENTS.</a:t>
            </a:r>
          </a:p>
          <a:p>
            <a:pPr marL="0" indent="0" algn="just">
              <a:lnSpc>
                <a:spcPct val="120000"/>
              </a:lnSpc>
              <a:spcBef>
                <a:spcPts val="0"/>
              </a:spcBef>
              <a:buClrTx/>
              <a:buNone/>
            </a:pPr>
            <a:r>
              <a:rPr lang="en-US" sz="2600" dirty="0">
                <a:solidFill>
                  <a:schemeClr val="tx1"/>
                </a:solidFill>
              </a:rPr>
              <a:t>1.	Clinical care.</a:t>
            </a:r>
          </a:p>
          <a:p>
            <a:pPr marL="0" indent="0" algn="just">
              <a:lnSpc>
                <a:spcPct val="120000"/>
              </a:lnSpc>
              <a:spcBef>
                <a:spcPts val="0"/>
              </a:spcBef>
              <a:buClrTx/>
              <a:buNone/>
            </a:pPr>
            <a:r>
              <a:rPr lang="en-US" sz="2600" dirty="0">
                <a:solidFill>
                  <a:schemeClr val="tx1"/>
                </a:solidFill>
              </a:rPr>
              <a:t>2.	Nursing Care.</a:t>
            </a:r>
          </a:p>
          <a:p>
            <a:pPr marL="0" indent="0" algn="just">
              <a:lnSpc>
                <a:spcPct val="120000"/>
              </a:lnSpc>
              <a:spcBef>
                <a:spcPts val="0"/>
              </a:spcBef>
              <a:buClrTx/>
              <a:buNone/>
            </a:pPr>
            <a:r>
              <a:rPr lang="en-US" sz="2600" dirty="0">
                <a:solidFill>
                  <a:schemeClr val="tx1"/>
                </a:solidFill>
              </a:rPr>
              <a:t>3.	Counseling and psycho spiritual care.</a:t>
            </a:r>
          </a:p>
          <a:p>
            <a:pPr marL="514350" indent="-514350" algn="just">
              <a:lnSpc>
                <a:spcPct val="120000"/>
              </a:lnSpc>
              <a:spcBef>
                <a:spcPts val="0"/>
              </a:spcBef>
              <a:buClrTx/>
              <a:buAutoNum type="arabicPeriod" startAt="4"/>
            </a:pPr>
            <a:r>
              <a:rPr lang="en-US" sz="2600" dirty="0">
                <a:solidFill>
                  <a:schemeClr val="tx1"/>
                </a:solidFill>
              </a:rPr>
              <a:t>Social support.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Components 1: Clinical Care.</a:t>
            </a:r>
          </a:p>
          <a:p>
            <a:pPr marL="0" indent="0" algn="just">
              <a:lnSpc>
                <a:spcPct val="120000"/>
              </a:lnSpc>
              <a:spcBef>
                <a:spcPts val="0"/>
              </a:spcBef>
              <a:buClrTx/>
              <a:buNone/>
            </a:pPr>
            <a:r>
              <a:rPr lang="en-US" sz="2600" dirty="0">
                <a:solidFill>
                  <a:schemeClr val="tx1"/>
                </a:solidFill>
              </a:rPr>
              <a:t>It is a continuation of medical care in the home.</a:t>
            </a:r>
          </a:p>
          <a:p>
            <a:pPr marL="0" indent="0" algn="just">
              <a:lnSpc>
                <a:spcPct val="120000"/>
              </a:lnSpc>
              <a:spcBef>
                <a:spcPts val="0"/>
              </a:spcBef>
              <a:buClrTx/>
              <a:buNone/>
            </a:pPr>
            <a:r>
              <a:rPr lang="en-US" sz="2600" dirty="0">
                <a:solidFill>
                  <a:schemeClr val="tx1"/>
                </a:solidFill>
              </a:rPr>
              <a:t>-	Early diagnosis</a:t>
            </a:r>
          </a:p>
          <a:p>
            <a:pPr marL="0" indent="0" algn="just">
              <a:lnSpc>
                <a:spcPct val="120000"/>
              </a:lnSpc>
              <a:spcBef>
                <a:spcPts val="0"/>
              </a:spcBef>
              <a:buClrTx/>
              <a:buNone/>
            </a:pPr>
            <a:r>
              <a:rPr lang="en-US" sz="2600" dirty="0">
                <a:solidFill>
                  <a:schemeClr val="tx1"/>
                </a:solidFill>
              </a:rPr>
              <a:t>-	Rational and targeted treatment </a:t>
            </a:r>
          </a:p>
          <a:p>
            <a:pPr marL="0" indent="0" algn="just">
              <a:lnSpc>
                <a:spcPct val="120000"/>
              </a:lnSpc>
              <a:spcBef>
                <a:spcPts val="0"/>
              </a:spcBef>
              <a:buClrTx/>
              <a:buNone/>
            </a:pPr>
            <a:r>
              <a:rPr lang="en-US" sz="2600" dirty="0">
                <a:solidFill>
                  <a:schemeClr val="tx1"/>
                </a:solidFill>
              </a:rPr>
              <a:t>-	Planning for the care.</a:t>
            </a:r>
          </a:p>
          <a:p>
            <a:pPr marL="514350" indent="-514350" algn="just">
              <a:lnSpc>
                <a:spcPct val="120000"/>
              </a:lnSpc>
              <a:spcBef>
                <a:spcPts val="0"/>
              </a:spcBef>
              <a:buClrTx/>
              <a:buAutoNum type="arabicPeriod" startAt="4"/>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304138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Clinical care activities</a:t>
            </a:r>
          </a:p>
          <a:p>
            <a:pPr algn="just">
              <a:lnSpc>
                <a:spcPct val="120000"/>
              </a:lnSpc>
              <a:spcBef>
                <a:spcPts val="0"/>
              </a:spcBef>
              <a:buClrTx/>
              <a:buFont typeface="Wingdings" panose="05000000000000000000" pitchFamily="2" charset="2"/>
              <a:buChar char="q"/>
            </a:pPr>
            <a:r>
              <a:rPr lang="en-US" sz="2600" dirty="0">
                <a:solidFill>
                  <a:schemeClr val="tx1"/>
                </a:solidFill>
              </a:rPr>
              <a:t>Ensuring early detection, treatment of opportunistic infections and other complications.</a:t>
            </a:r>
          </a:p>
          <a:p>
            <a:pPr algn="just">
              <a:lnSpc>
                <a:spcPct val="120000"/>
              </a:lnSpc>
              <a:spcBef>
                <a:spcPts val="0"/>
              </a:spcBef>
              <a:buClrTx/>
              <a:buFont typeface="Wingdings" panose="05000000000000000000" pitchFamily="2" charset="2"/>
              <a:buChar char="q"/>
            </a:pPr>
            <a:r>
              <a:rPr lang="en-US" sz="2600" dirty="0">
                <a:solidFill>
                  <a:schemeClr val="tx1"/>
                </a:solidFill>
              </a:rPr>
              <a:t>Reducing the suffering</a:t>
            </a:r>
          </a:p>
          <a:p>
            <a:pPr algn="just">
              <a:lnSpc>
                <a:spcPct val="120000"/>
              </a:lnSpc>
              <a:spcBef>
                <a:spcPts val="0"/>
              </a:spcBef>
              <a:buClrTx/>
              <a:buFont typeface="Wingdings" panose="05000000000000000000" pitchFamily="2" charset="2"/>
              <a:buChar char="q"/>
            </a:pPr>
            <a:r>
              <a:rPr lang="en-US" sz="2600" dirty="0">
                <a:solidFill>
                  <a:schemeClr val="tx1"/>
                </a:solidFill>
              </a:rPr>
              <a:t>Protecting the client against further infections.</a:t>
            </a:r>
          </a:p>
          <a:p>
            <a:pPr algn="just">
              <a:lnSpc>
                <a:spcPct val="120000"/>
              </a:lnSpc>
              <a:spcBef>
                <a:spcPts val="0"/>
              </a:spcBef>
              <a:buClrTx/>
              <a:buFont typeface="Wingdings" panose="05000000000000000000" pitchFamily="2" charset="2"/>
              <a:buChar char="q"/>
            </a:pPr>
            <a:r>
              <a:rPr lang="en-US" sz="2600" dirty="0">
                <a:solidFill>
                  <a:schemeClr val="tx1"/>
                </a:solidFill>
              </a:rPr>
              <a:t>Preventing transmission of HIV or other opportunistic infections</a:t>
            </a:r>
          </a:p>
          <a:p>
            <a:pPr algn="just">
              <a:lnSpc>
                <a:spcPct val="120000"/>
              </a:lnSpc>
              <a:spcBef>
                <a:spcPts val="0"/>
              </a:spcBef>
              <a:buClrTx/>
              <a:buFont typeface="Wingdings" panose="05000000000000000000" pitchFamily="2" charset="2"/>
              <a:buChar char="q"/>
            </a:pPr>
            <a:r>
              <a:rPr lang="en-US" sz="2600" dirty="0">
                <a:solidFill>
                  <a:schemeClr val="tx1"/>
                </a:solidFill>
              </a:rPr>
              <a:t>Ensuring that drugs prescribed to the client by the clinician are administered at home according to the regimen of intake.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356248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Component 2: Nursing Care.</a:t>
            </a:r>
          </a:p>
          <a:p>
            <a:pPr marL="0" indent="0" algn="just">
              <a:lnSpc>
                <a:spcPct val="120000"/>
              </a:lnSpc>
              <a:spcBef>
                <a:spcPts val="0"/>
              </a:spcBef>
              <a:buClrTx/>
              <a:buNone/>
            </a:pPr>
            <a:r>
              <a:rPr lang="en-US" sz="2600" dirty="0">
                <a:solidFill>
                  <a:schemeClr val="tx1"/>
                </a:solidFill>
              </a:rPr>
              <a:t>This aims to promote and maintain:</a:t>
            </a:r>
          </a:p>
          <a:p>
            <a:pPr algn="just">
              <a:lnSpc>
                <a:spcPct val="120000"/>
              </a:lnSpc>
              <a:spcBef>
                <a:spcPts val="0"/>
              </a:spcBef>
              <a:buClrTx/>
              <a:buFont typeface="Wingdings" panose="05000000000000000000" pitchFamily="2" charset="2"/>
              <a:buChar char="q"/>
            </a:pPr>
            <a:r>
              <a:rPr lang="en-US" sz="2600" dirty="0">
                <a:solidFill>
                  <a:schemeClr val="tx1"/>
                </a:solidFill>
              </a:rPr>
              <a:t>Good health.</a:t>
            </a:r>
          </a:p>
          <a:p>
            <a:pPr algn="just">
              <a:lnSpc>
                <a:spcPct val="120000"/>
              </a:lnSpc>
              <a:spcBef>
                <a:spcPts val="0"/>
              </a:spcBef>
              <a:buClrTx/>
              <a:buFont typeface="Wingdings" panose="05000000000000000000" pitchFamily="2" charset="2"/>
              <a:buChar char="q"/>
            </a:pPr>
            <a:r>
              <a:rPr lang="en-US" sz="2600" dirty="0">
                <a:solidFill>
                  <a:schemeClr val="tx1"/>
                </a:solidFill>
              </a:rPr>
              <a:t>Hygiene.</a:t>
            </a:r>
          </a:p>
          <a:p>
            <a:pPr algn="just">
              <a:lnSpc>
                <a:spcPct val="120000"/>
              </a:lnSpc>
              <a:spcBef>
                <a:spcPts val="0"/>
              </a:spcBef>
              <a:buClrTx/>
              <a:buFont typeface="Wingdings" panose="05000000000000000000" pitchFamily="2" charset="2"/>
              <a:buChar char="q"/>
            </a:pPr>
            <a:r>
              <a:rPr lang="en-US" sz="2600" dirty="0">
                <a:solidFill>
                  <a:schemeClr val="tx1"/>
                </a:solidFill>
              </a:rPr>
              <a:t>Nutrition. </a:t>
            </a:r>
          </a:p>
          <a:p>
            <a:pPr algn="just">
              <a:lnSpc>
                <a:spcPct val="120000"/>
              </a:lnSpc>
              <a:spcBef>
                <a:spcPts val="0"/>
              </a:spcBef>
              <a:buClrTx/>
              <a:buFont typeface="Wingdings" panose="05000000000000000000" pitchFamily="2" charset="2"/>
              <a:buChar char="q"/>
            </a:pPr>
            <a:r>
              <a:rPr lang="en-US" sz="2600" dirty="0">
                <a:solidFill>
                  <a:schemeClr val="tx1"/>
                </a:solidFill>
              </a:rPr>
              <a:t>Training family and community members to give care to those that require it.</a:t>
            </a:r>
          </a:p>
          <a:p>
            <a:pPr marL="0" indent="0" algn="just">
              <a:lnSpc>
                <a:spcPct val="120000"/>
              </a:lnSpc>
              <a:spcBef>
                <a:spcPts val="0"/>
              </a:spcBef>
              <a:buClrTx/>
              <a:buNone/>
            </a:pPr>
            <a:r>
              <a:rPr lang="en-US" sz="2600" b="1" dirty="0">
                <a:solidFill>
                  <a:schemeClr val="tx1"/>
                </a:solidFill>
              </a:rPr>
              <a:t>Nursing care activities.</a:t>
            </a:r>
          </a:p>
          <a:p>
            <a:pPr algn="just">
              <a:lnSpc>
                <a:spcPct val="120000"/>
              </a:lnSpc>
              <a:spcBef>
                <a:spcPts val="0"/>
              </a:spcBef>
              <a:buClrTx/>
              <a:buFont typeface="Wingdings" panose="05000000000000000000" pitchFamily="2" charset="2"/>
              <a:buChar char="q"/>
            </a:pPr>
            <a:r>
              <a:rPr lang="en-US" sz="2600" dirty="0">
                <a:solidFill>
                  <a:schemeClr val="tx1"/>
                </a:solidFill>
              </a:rPr>
              <a:t>Activities to ensure good personal hygiene; bed bathing, assisted bathing, oral care, care of the nails and hair etc. </a:t>
            </a:r>
          </a:p>
          <a:p>
            <a:pPr algn="just">
              <a:lnSpc>
                <a:spcPct val="120000"/>
              </a:lnSpc>
              <a:spcBef>
                <a:spcPts val="0"/>
              </a:spcBef>
              <a:buClrTx/>
              <a:buFont typeface="Wingdings" panose="05000000000000000000" pitchFamily="2" charset="2"/>
              <a:buChar char="q"/>
            </a:pPr>
            <a:r>
              <a:rPr lang="en-US" sz="2600" dirty="0">
                <a:solidFill>
                  <a:schemeClr val="tx1"/>
                </a:solidFill>
              </a:rPr>
              <a:t>Care for the client’s environment.</a:t>
            </a:r>
          </a:p>
          <a:p>
            <a:pPr algn="just">
              <a:lnSpc>
                <a:spcPct val="120000"/>
              </a:lnSpc>
              <a:spcBef>
                <a:spcPts val="0"/>
              </a:spcBef>
              <a:buClrTx/>
              <a:buFont typeface="Wingdings" panose="05000000000000000000" pitchFamily="2" charset="2"/>
              <a:buChar char="q"/>
            </a:pPr>
            <a:r>
              <a:rPr lang="en-US" sz="2600" dirty="0">
                <a:solidFill>
                  <a:schemeClr val="tx1"/>
                </a:solidFill>
              </a:rPr>
              <a:t>Preventing the transmission of pathogenic micro-organism.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718204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Physical therapy.</a:t>
            </a:r>
          </a:p>
          <a:p>
            <a:pPr algn="just">
              <a:lnSpc>
                <a:spcPct val="120000"/>
              </a:lnSpc>
              <a:spcBef>
                <a:spcPts val="0"/>
              </a:spcBef>
              <a:buClrTx/>
              <a:buFont typeface="Wingdings" panose="05000000000000000000" pitchFamily="2" charset="2"/>
              <a:buChar char="q"/>
            </a:pPr>
            <a:r>
              <a:rPr lang="en-US" sz="2600" dirty="0">
                <a:solidFill>
                  <a:schemeClr val="tx1"/>
                </a:solidFill>
              </a:rPr>
              <a:t>Maintenance of skin integrity through care of pressure areas and pressure sores. </a:t>
            </a:r>
          </a:p>
          <a:p>
            <a:pPr algn="just">
              <a:lnSpc>
                <a:spcPct val="120000"/>
              </a:lnSpc>
              <a:spcBef>
                <a:spcPts val="0"/>
              </a:spcBef>
              <a:buClrTx/>
              <a:buFont typeface="Wingdings" panose="05000000000000000000" pitchFamily="2" charset="2"/>
              <a:buChar char="q"/>
            </a:pPr>
            <a:r>
              <a:rPr lang="en-US" sz="2600" dirty="0">
                <a:solidFill>
                  <a:schemeClr val="tx1"/>
                </a:solidFill>
              </a:rPr>
              <a:t>Wound care.</a:t>
            </a:r>
          </a:p>
          <a:p>
            <a:pPr algn="just">
              <a:lnSpc>
                <a:spcPct val="120000"/>
              </a:lnSpc>
              <a:spcBef>
                <a:spcPts val="0"/>
              </a:spcBef>
              <a:buClrTx/>
              <a:buFont typeface="Wingdings" panose="05000000000000000000" pitchFamily="2" charset="2"/>
              <a:buChar char="q"/>
            </a:pPr>
            <a:r>
              <a:rPr lang="en-US" sz="2600" dirty="0">
                <a:solidFill>
                  <a:schemeClr val="tx1"/>
                </a:solidFill>
              </a:rPr>
              <a:t>Pain management.</a:t>
            </a:r>
          </a:p>
          <a:p>
            <a:pPr algn="just">
              <a:lnSpc>
                <a:spcPct val="120000"/>
              </a:lnSpc>
              <a:spcBef>
                <a:spcPts val="0"/>
              </a:spcBef>
              <a:buClrTx/>
              <a:buFont typeface="Wingdings" panose="05000000000000000000" pitchFamily="2" charset="2"/>
              <a:buChar char="q"/>
            </a:pPr>
            <a:r>
              <a:rPr lang="en-US" sz="2600" dirty="0">
                <a:solidFill>
                  <a:schemeClr val="tx1"/>
                </a:solidFill>
              </a:rPr>
              <a:t>Administering drugs as per prescription to ensure compliance and relieve symptoms.</a:t>
            </a:r>
          </a:p>
          <a:p>
            <a:pPr algn="just">
              <a:lnSpc>
                <a:spcPct val="120000"/>
              </a:lnSpc>
              <a:spcBef>
                <a:spcPts val="0"/>
              </a:spcBef>
              <a:buClrTx/>
              <a:buFont typeface="Wingdings" panose="05000000000000000000" pitchFamily="2" charset="2"/>
              <a:buChar char="q"/>
            </a:pPr>
            <a:r>
              <a:rPr lang="en-US" sz="2600" dirty="0">
                <a:solidFill>
                  <a:schemeClr val="tx1"/>
                </a:solidFill>
              </a:rPr>
              <a:t>Maintaining the nutritional status of the client.</a:t>
            </a:r>
          </a:p>
          <a:p>
            <a:pPr algn="just">
              <a:lnSpc>
                <a:spcPct val="120000"/>
              </a:lnSpc>
              <a:spcBef>
                <a:spcPts val="0"/>
              </a:spcBef>
              <a:buClrTx/>
              <a:buFont typeface="Wingdings" panose="05000000000000000000" pitchFamily="2" charset="2"/>
              <a:buChar char="q"/>
            </a:pPr>
            <a:r>
              <a:rPr lang="en-US" sz="2600" dirty="0">
                <a:solidFill>
                  <a:schemeClr val="tx1"/>
                </a:solidFill>
              </a:rPr>
              <a:t>Observing of clients to detect problems like dehydration, </a:t>
            </a:r>
            <a:r>
              <a:rPr lang="en-US" sz="2600" dirty="0" err="1">
                <a:solidFill>
                  <a:schemeClr val="tx1"/>
                </a:solidFill>
              </a:rPr>
              <a:t>dyspnoea</a:t>
            </a:r>
            <a:r>
              <a:rPr lang="en-US" sz="2600" dirty="0">
                <a:solidFill>
                  <a:schemeClr val="tx1"/>
                </a:solidFill>
              </a:rPr>
              <a:t> (shortage of breath), dysphagia (difficult in swallowing), oedema or fever.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651674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Related conditions that need attention include:</a:t>
            </a:r>
          </a:p>
          <a:p>
            <a:pPr algn="just">
              <a:lnSpc>
                <a:spcPct val="120000"/>
              </a:lnSpc>
              <a:spcBef>
                <a:spcPts val="0"/>
              </a:spcBef>
              <a:buClrTx/>
              <a:buFont typeface="Wingdings" panose="05000000000000000000" pitchFamily="2" charset="2"/>
              <a:buChar char="q"/>
            </a:pPr>
            <a:r>
              <a:rPr lang="en-US" sz="2600" dirty="0">
                <a:solidFill>
                  <a:schemeClr val="tx1"/>
                </a:solidFill>
              </a:rPr>
              <a:t>Diarrhoea and vomiting, which may easily lead to dehydration.</a:t>
            </a:r>
          </a:p>
          <a:p>
            <a:pPr algn="just">
              <a:lnSpc>
                <a:spcPct val="120000"/>
              </a:lnSpc>
              <a:spcBef>
                <a:spcPts val="0"/>
              </a:spcBef>
              <a:buClrTx/>
              <a:buFont typeface="Wingdings" panose="05000000000000000000" pitchFamily="2" charset="2"/>
              <a:buChar char="q"/>
            </a:pPr>
            <a:r>
              <a:rPr lang="en-US" sz="2600" dirty="0">
                <a:solidFill>
                  <a:schemeClr val="tx1"/>
                </a:solidFill>
              </a:rPr>
              <a:t>Pain and discomfort.</a:t>
            </a:r>
          </a:p>
          <a:p>
            <a:pPr algn="just">
              <a:lnSpc>
                <a:spcPct val="120000"/>
              </a:lnSpc>
              <a:spcBef>
                <a:spcPts val="0"/>
              </a:spcBef>
              <a:buClrTx/>
              <a:buFont typeface="Wingdings" panose="05000000000000000000" pitchFamily="2" charset="2"/>
              <a:buChar char="q"/>
            </a:pPr>
            <a:r>
              <a:rPr lang="en-US" sz="2600" dirty="0">
                <a:solidFill>
                  <a:schemeClr val="tx1"/>
                </a:solidFill>
              </a:rPr>
              <a:t>Chest problems like chronic coughs, colds and infections.</a:t>
            </a:r>
          </a:p>
          <a:p>
            <a:pPr algn="just">
              <a:lnSpc>
                <a:spcPct val="120000"/>
              </a:lnSpc>
              <a:spcBef>
                <a:spcPts val="0"/>
              </a:spcBef>
              <a:buClrTx/>
              <a:buFont typeface="Wingdings" panose="05000000000000000000" pitchFamily="2" charset="2"/>
              <a:buChar char="q"/>
            </a:pPr>
            <a:r>
              <a:rPr lang="en-US" sz="2600" dirty="0">
                <a:solidFill>
                  <a:schemeClr val="tx1"/>
                </a:solidFill>
              </a:rPr>
              <a:t>Skin conditions.</a:t>
            </a:r>
          </a:p>
          <a:p>
            <a:pPr algn="just">
              <a:lnSpc>
                <a:spcPct val="120000"/>
              </a:lnSpc>
              <a:spcBef>
                <a:spcPts val="0"/>
              </a:spcBef>
              <a:buClrTx/>
              <a:buFont typeface="Wingdings" panose="05000000000000000000" pitchFamily="2" charset="2"/>
              <a:buChar char="q"/>
            </a:pPr>
            <a:r>
              <a:rPr lang="en-US" sz="2600" dirty="0">
                <a:solidFill>
                  <a:schemeClr val="tx1"/>
                </a:solidFill>
              </a:rPr>
              <a:t>Bed sores.</a:t>
            </a:r>
          </a:p>
          <a:p>
            <a:pPr algn="just">
              <a:lnSpc>
                <a:spcPct val="120000"/>
              </a:lnSpc>
              <a:spcBef>
                <a:spcPts val="0"/>
              </a:spcBef>
              <a:buClrTx/>
              <a:buFont typeface="Wingdings" panose="05000000000000000000" pitchFamily="2" charset="2"/>
              <a:buChar char="q"/>
            </a:pPr>
            <a:r>
              <a:rPr lang="en-US" sz="2600" dirty="0">
                <a:solidFill>
                  <a:schemeClr val="tx1"/>
                </a:solidFill>
              </a:rPr>
              <a:t>Nausea, mouth and throat infections.</a:t>
            </a:r>
          </a:p>
          <a:p>
            <a:pPr marL="0" indent="0" algn="just">
              <a:lnSpc>
                <a:spcPct val="120000"/>
              </a:lnSpc>
              <a:spcBef>
                <a:spcPts val="0"/>
              </a:spcBef>
              <a:buClrTx/>
              <a:buNone/>
            </a:pPr>
            <a:r>
              <a:rPr lang="en-US" sz="2600" b="1" dirty="0">
                <a:solidFill>
                  <a:schemeClr val="tx1"/>
                </a:solidFill>
              </a:rPr>
              <a:t>NB: It is important to;</a:t>
            </a:r>
          </a:p>
          <a:p>
            <a:pPr algn="just">
              <a:lnSpc>
                <a:spcPct val="120000"/>
              </a:lnSpc>
              <a:spcBef>
                <a:spcPts val="0"/>
              </a:spcBef>
              <a:buClrTx/>
              <a:buFont typeface="Wingdings" panose="05000000000000000000" pitchFamily="2" charset="2"/>
              <a:buChar char="q"/>
            </a:pPr>
            <a:r>
              <a:rPr lang="en-US" sz="2600" dirty="0">
                <a:solidFill>
                  <a:schemeClr val="tx1"/>
                </a:solidFill>
              </a:rPr>
              <a:t>Take the patient/client to the hospital or health facility when need arises. </a:t>
            </a:r>
          </a:p>
          <a:p>
            <a:pPr algn="just">
              <a:lnSpc>
                <a:spcPct val="120000"/>
              </a:lnSpc>
              <a:spcBef>
                <a:spcPts val="0"/>
              </a:spcBef>
              <a:buClrTx/>
              <a:buFont typeface="Wingdings" panose="05000000000000000000" pitchFamily="2" charset="2"/>
              <a:buChar char="q"/>
            </a:pPr>
            <a:r>
              <a:rPr lang="en-US" sz="2600" dirty="0">
                <a:solidFill>
                  <a:schemeClr val="tx1"/>
                </a:solidFill>
              </a:rPr>
              <a:t>Reassure the client at all times.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812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fontScale="85000" lnSpcReduction="10000"/>
          </a:bodyPr>
          <a:lstStyle/>
          <a:p>
            <a:pPr marL="0" indent="0" algn="just">
              <a:spcBef>
                <a:spcPts val="0"/>
              </a:spcBef>
              <a:buClrTx/>
              <a:buNone/>
            </a:pPr>
            <a:r>
              <a:rPr lang="en-US" sz="2400" b="1" dirty="0">
                <a:solidFill>
                  <a:srgbClr val="0070C0"/>
                </a:solidFill>
              </a:rPr>
              <a:t>Concept of Family Health Care</a:t>
            </a:r>
          </a:p>
          <a:p>
            <a:pPr algn="just">
              <a:spcBef>
                <a:spcPts val="0"/>
              </a:spcBef>
              <a:buClrTx/>
              <a:buFont typeface="Wingdings" panose="05000000000000000000" pitchFamily="2" charset="2"/>
              <a:buChar char="q"/>
            </a:pPr>
            <a:r>
              <a:rPr lang="en-US" sz="2400" dirty="0">
                <a:solidFill>
                  <a:schemeClr val="tx1"/>
                </a:solidFill>
              </a:rPr>
              <a:t>Family health care is a holistic approach to the achievement of wholesome health for the family.</a:t>
            </a:r>
          </a:p>
          <a:p>
            <a:pPr algn="just">
              <a:spcBef>
                <a:spcPts val="0"/>
              </a:spcBef>
              <a:buClrTx/>
              <a:buFont typeface="Wingdings" panose="05000000000000000000" pitchFamily="2" charset="2"/>
              <a:buChar char="q"/>
            </a:pPr>
            <a:r>
              <a:rPr lang="en-US" sz="2400" dirty="0">
                <a:solidFill>
                  <a:schemeClr val="tx1"/>
                </a:solidFill>
              </a:rPr>
              <a:t>Family health is a part and component of community health</a:t>
            </a:r>
          </a:p>
          <a:p>
            <a:pPr algn="just">
              <a:spcBef>
                <a:spcPts val="0"/>
              </a:spcBef>
              <a:buClrTx/>
              <a:buFont typeface="Wingdings" panose="05000000000000000000" pitchFamily="2" charset="2"/>
              <a:buChar char="q"/>
            </a:pPr>
            <a:r>
              <a:rPr lang="en-US" sz="2400" dirty="0">
                <a:solidFill>
                  <a:schemeClr val="tx1"/>
                </a:solidFill>
              </a:rPr>
              <a:t>“Family health is more than the sum of the personal health of  individuals (including father) who form the family since it also takes in to consideration-interaction in terms of health (physical and psychological) between members of the family-relationships between the family and its social environment-at all stages of family life in its different structural types’’. Family should be distinguished as: A unit of health and unit for care.</a:t>
            </a:r>
          </a:p>
          <a:p>
            <a:pPr algn="just">
              <a:spcBef>
                <a:spcPts val="0"/>
              </a:spcBef>
              <a:buClrTx/>
              <a:buFont typeface="Wingdings" panose="05000000000000000000" pitchFamily="2" charset="2"/>
              <a:buChar char="q"/>
            </a:pPr>
            <a:r>
              <a:rPr lang="en-US" sz="2400" dirty="0">
                <a:solidFill>
                  <a:schemeClr val="tx1"/>
                </a:solidFill>
              </a:rPr>
              <a:t>Family health is a state in which the family is a resource for the day-to-day living and health of its members. A family provides its individual members with key resources for healthful living, including food, clothing, shelter, a sense of self-worth, and access to medical care. Further, family health is a socioeconomic process whereby the health of family members is mentioned.</a:t>
            </a:r>
          </a:p>
          <a:p>
            <a:pPr algn="just">
              <a:spcBef>
                <a:spcPts val="0"/>
              </a:spcBef>
              <a:buClrTx/>
              <a:buFont typeface="Wingdings" panose="05000000000000000000" pitchFamily="2" charset="2"/>
              <a:buChar char="q"/>
            </a:pPr>
            <a:r>
              <a:rPr lang="en-US" sz="2400" dirty="0">
                <a:solidFill>
                  <a:schemeClr val="tx1"/>
                </a:solidFill>
              </a:rPr>
              <a:t>Family health care means health care provided to a family members by a Resource Family in accordance with the written instructions of the health professional.</a:t>
            </a:r>
          </a:p>
          <a:p>
            <a:pPr algn="just">
              <a:spcBef>
                <a:spcPts val="0"/>
              </a:spcBef>
              <a:buClrTx/>
              <a:buFont typeface="Wingdings" panose="05000000000000000000" pitchFamily="2" charset="2"/>
              <a:buChar char="q"/>
            </a:pPr>
            <a:r>
              <a:rPr lang="en-US" sz="2400" dirty="0">
                <a:solidFill>
                  <a:schemeClr val="tx1"/>
                </a:solidFill>
              </a:rPr>
              <a:t>The family is the interface between societal and individual health, and the economic interface between the family and society determines what resources are available for a family's health.</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3270635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Component 3: Counselling and Psycho-spiritual Care.</a:t>
            </a:r>
          </a:p>
          <a:p>
            <a:pPr algn="just">
              <a:lnSpc>
                <a:spcPct val="120000"/>
              </a:lnSpc>
              <a:spcBef>
                <a:spcPts val="0"/>
              </a:spcBef>
              <a:buClrTx/>
              <a:buFont typeface="Wingdings" panose="05000000000000000000" pitchFamily="2" charset="2"/>
              <a:buChar char="q"/>
            </a:pPr>
            <a:r>
              <a:rPr lang="en-US" sz="2600" dirty="0">
                <a:solidFill>
                  <a:schemeClr val="tx1"/>
                </a:solidFill>
              </a:rPr>
              <a:t>This will prolong their life and make it bearable by;</a:t>
            </a:r>
          </a:p>
          <a:p>
            <a:pPr lvl="1" algn="just">
              <a:lnSpc>
                <a:spcPct val="120000"/>
              </a:lnSpc>
              <a:spcBef>
                <a:spcPts val="0"/>
              </a:spcBef>
              <a:buClrTx/>
              <a:buFont typeface="Wingdings" panose="05000000000000000000" pitchFamily="2" charset="2"/>
              <a:buChar char="q"/>
            </a:pPr>
            <a:r>
              <a:rPr lang="en-US" sz="2600" dirty="0">
                <a:solidFill>
                  <a:schemeClr val="tx1"/>
                </a:solidFill>
              </a:rPr>
              <a:t>Positive living and making decisions on the basis of informed choice.</a:t>
            </a:r>
          </a:p>
          <a:p>
            <a:pPr lvl="1" algn="just">
              <a:lnSpc>
                <a:spcPct val="120000"/>
              </a:lnSpc>
              <a:spcBef>
                <a:spcPts val="0"/>
              </a:spcBef>
              <a:buClrTx/>
              <a:buFont typeface="Wingdings" panose="05000000000000000000" pitchFamily="2" charset="2"/>
              <a:buChar char="q"/>
            </a:pPr>
            <a:r>
              <a:rPr lang="en-US" sz="2600" dirty="0">
                <a:solidFill>
                  <a:schemeClr val="tx1"/>
                </a:solidFill>
              </a:rPr>
              <a:t>Reducing stress and anxiety for both the patients and their families. </a:t>
            </a:r>
          </a:p>
          <a:p>
            <a:pPr algn="just">
              <a:lnSpc>
                <a:spcPct val="120000"/>
              </a:lnSpc>
              <a:spcBef>
                <a:spcPts val="0"/>
              </a:spcBef>
              <a:buClrTx/>
              <a:buFont typeface="Wingdings" panose="05000000000000000000" pitchFamily="2" charset="2"/>
              <a:buChar char="q"/>
            </a:pPr>
            <a:r>
              <a:rPr lang="en-US" sz="2600" dirty="0">
                <a:solidFill>
                  <a:schemeClr val="tx1"/>
                </a:solidFill>
              </a:rPr>
              <a:t>Helps people to understand and deal with their problems and communicate better with those around them.</a:t>
            </a:r>
          </a:p>
          <a:p>
            <a:pPr algn="just">
              <a:lnSpc>
                <a:spcPct val="120000"/>
              </a:lnSpc>
              <a:spcBef>
                <a:spcPts val="0"/>
              </a:spcBef>
              <a:buClrTx/>
              <a:buFont typeface="Wingdings" panose="05000000000000000000" pitchFamily="2" charset="2"/>
              <a:buChar char="q"/>
            </a:pPr>
            <a:r>
              <a:rPr lang="en-US" sz="2600" dirty="0">
                <a:solidFill>
                  <a:schemeClr val="tx1"/>
                </a:solidFill>
              </a:rPr>
              <a:t>Helps clients to cope with their feelings.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215633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Component 4: Social Support.</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and referral to support groups such as church organisations, youth groups and other social organisations. </a:t>
            </a:r>
          </a:p>
          <a:p>
            <a:pPr algn="just">
              <a:lnSpc>
                <a:spcPct val="120000"/>
              </a:lnSpc>
              <a:spcBef>
                <a:spcPts val="0"/>
              </a:spcBef>
              <a:buClrTx/>
              <a:buFont typeface="Wingdings" panose="05000000000000000000" pitchFamily="2" charset="2"/>
              <a:buChar char="q"/>
            </a:pPr>
            <a:r>
              <a:rPr lang="en-US" sz="2600" dirty="0">
                <a:solidFill>
                  <a:schemeClr val="tx1"/>
                </a:solidFill>
              </a:rPr>
              <a:t>Clients need assurance and acceptance by their families and the community.</a:t>
            </a:r>
          </a:p>
          <a:p>
            <a:pPr algn="just">
              <a:lnSpc>
                <a:spcPct val="120000"/>
              </a:lnSpc>
              <a:spcBef>
                <a:spcPts val="0"/>
              </a:spcBef>
              <a:buClrTx/>
              <a:buFont typeface="Wingdings" panose="05000000000000000000" pitchFamily="2" charset="2"/>
              <a:buChar char="q"/>
            </a:pPr>
            <a:r>
              <a:rPr lang="en-US" sz="2600" dirty="0">
                <a:solidFill>
                  <a:schemeClr val="tx1"/>
                </a:solidFill>
              </a:rPr>
              <a:t>They should get involved in family/community activities depending on their capabilities.</a:t>
            </a:r>
          </a:p>
          <a:p>
            <a:pPr algn="just">
              <a:lnSpc>
                <a:spcPct val="120000"/>
              </a:lnSpc>
              <a:spcBef>
                <a:spcPts val="0"/>
              </a:spcBef>
              <a:buClrTx/>
              <a:buFont typeface="Wingdings" panose="05000000000000000000" pitchFamily="2" charset="2"/>
              <a:buChar char="q"/>
            </a:pPr>
            <a:r>
              <a:rPr lang="en-US" sz="2600" dirty="0">
                <a:solidFill>
                  <a:schemeClr val="tx1"/>
                </a:solidFill>
              </a:rPr>
              <a:t>They should be provided with legal advice and material assistance. </a:t>
            </a:r>
          </a:p>
          <a:p>
            <a:pPr algn="just">
              <a:lnSpc>
                <a:spcPct val="120000"/>
              </a:lnSpc>
              <a:spcBef>
                <a:spcPts val="0"/>
              </a:spcBef>
              <a:buClrTx/>
              <a:buFont typeface="Wingdings" panose="05000000000000000000" pitchFamily="2" charset="2"/>
              <a:buChar char="q"/>
            </a:pPr>
            <a:r>
              <a:rPr lang="en-US" sz="2600" dirty="0">
                <a:solidFill>
                  <a:schemeClr val="tx1"/>
                </a:solidFill>
              </a:rPr>
              <a:t>Should be given opportunities to write their own wills.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772600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85000" lnSpcReduction="20000"/>
          </a:bodyPr>
          <a:lstStyle/>
          <a:p>
            <a:pPr marL="0" indent="0" algn="just">
              <a:lnSpc>
                <a:spcPct val="120000"/>
              </a:lnSpc>
              <a:spcBef>
                <a:spcPts val="0"/>
              </a:spcBef>
              <a:buClrTx/>
              <a:buNone/>
            </a:pPr>
            <a:r>
              <a:rPr lang="en-US" sz="2600" b="1" dirty="0">
                <a:solidFill>
                  <a:srgbClr val="0070C0"/>
                </a:solidFill>
              </a:rPr>
              <a:t>ADVANTAGES OF HBC</a:t>
            </a:r>
          </a:p>
          <a:p>
            <a:pPr marL="0" indent="0" algn="just">
              <a:lnSpc>
                <a:spcPct val="120000"/>
              </a:lnSpc>
              <a:spcBef>
                <a:spcPts val="0"/>
              </a:spcBef>
              <a:buClrTx/>
              <a:buNone/>
            </a:pPr>
            <a:r>
              <a:rPr lang="en-US" sz="2600" b="1" dirty="0">
                <a:solidFill>
                  <a:schemeClr val="tx1"/>
                </a:solidFill>
              </a:rPr>
              <a:t>Patient.</a:t>
            </a:r>
          </a:p>
          <a:p>
            <a:pPr algn="just">
              <a:lnSpc>
                <a:spcPct val="120000"/>
              </a:lnSpc>
              <a:spcBef>
                <a:spcPts val="0"/>
              </a:spcBef>
              <a:buClrTx/>
              <a:buFont typeface="Wingdings" panose="05000000000000000000" pitchFamily="2" charset="2"/>
              <a:buChar char="q"/>
            </a:pPr>
            <a:r>
              <a:rPr lang="en-US" sz="2600" dirty="0">
                <a:solidFill>
                  <a:schemeClr val="tx1"/>
                </a:solidFill>
              </a:rPr>
              <a:t>The patient is cared for in a familiar environment hence less stress and more ability to bear the illness.</a:t>
            </a:r>
          </a:p>
          <a:p>
            <a:pPr algn="just">
              <a:lnSpc>
                <a:spcPct val="120000"/>
              </a:lnSpc>
              <a:spcBef>
                <a:spcPts val="0"/>
              </a:spcBef>
              <a:buClrTx/>
              <a:buFont typeface="Wingdings" panose="05000000000000000000" pitchFamily="2" charset="2"/>
              <a:buChar char="q"/>
            </a:pPr>
            <a:r>
              <a:rPr lang="en-US" sz="2600" dirty="0">
                <a:solidFill>
                  <a:schemeClr val="tx1"/>
                </a:solidFill>
              </a:rPr>
              <a:t>When people are in their homes, they continue to participate in family matters. </a:t>
            </a:r>
          </a:p>
          <a:p>
            <a:pPr algn="just">
              <a:lnSpc>
                <a:spcPct val="120000"/>
              </a:lnSpc>
              <a:spcBef>
                <a:spcPts val="0"/>
              </a:spcBef>
              <a:buClrTx/>
              <a:buFont typeface="Wingdings" panose="05000000000000000000" pitchFamily="2" charset="2"/>
              <a:buChar char="q"/>
            </a:pPr>
            <a:r>
              <a:rPr lang="en-US" sz="2600" dirty="0">
                <a:solidFill>
                  <a:schemeClr val="tx1"/>
                </a:solidFill>
              </a:rPr>
              <a:t>When one is at home close to family members, friends and relatives, there is a sense of belonging.</a:t>
            </a:r>
          </a:p>
          <a:p>
            <a:pPr algn="just">
              <a:lnSpc>
                <a:spcPct val="120000"/>
              </a:lnSpc>
              <a:spcBef>
                <a:spcPts val="0"/>
              </a:spcBef>
              <a:buClrTx/>
              <a:buFont typeface="Wingdings" panose="05000000000000000000" pitchFamily="2" charset="2"/>
              <a:buChar char="q"/>
            </a:pPr>
            <a:r>
              <a:rPr lang="en-US" sz="2600" dirty="0">
                <a:solidFill>
                  <a:schemeClr val="tx1"/>
                </a:solidFill>
              </a:rPr>
              <a:t>one is in close contact with familiar people they are likely to accept their conditions and illnesses.</a:t>
            </a:r>
          </a:p>
          <a:p>
            <a:pPr marL="0" indent="0" algn="just">
              <a:lnSpc>
                <a:spcPct val="120000"/>
              </a:lnSpc>
              <a:spcBef>
                <a:spcPts val="0"/>
              </a:spcBef>
              <a:buClrTx/>
              <a:buNone/>
            </a:pPr>
            <a:r>
              <a:rPr lang="en-US" sz="2600" b="1" dirty="0">
                <a:solidFill>
                  <a:schemeClr val="tx1"/>
                </a:solidFill>
              </a:rPr>
              <a:t>Family and community.</a:t>
            </a:r>
          </a:p>
          <a:p>
            <a:pPr algn="just">
              <a:lnSpc>
                <a:spcPct val="120000"/>
              </a:lnSpc>
              <a:spcBef>
                <a:spcPts val="0"/>
              </a:spcBef>
              <a:buClrTx/>
              <a:buFont typeface="Wingdings" panose="05000000000000000000" pitchFamily="2" charset="2"/>
              <a:buChar char="q"/>
            </a:pPr>
            <a:r>
              <a:rPr lang="en-US" sz="2600" dirty="0">
                <a:solidFill>
                  <a:schemeClr val="tx1"/>
                </a:solidFill>
              </a:rPr>
              <a:t>Caring for sick people at home prevents separation and holds family members together. </a:t>
            </a:r>
          </a:p>
          <a:p>
            <a:pPr algn="just">
              <a:lnSpc>
                <a:spcPct val="120000"/>
              </a:lnSpc>
              <a:spcBef>
                <a:spcPts val="0"/>
              </a:spcBef>
              <a:buClrTx/>
              <a:buFont typeface="Wingdings" panose="05000000000000000000" pitchFamily="2" charset="2"/>
              <a:buChar char="q"/>
            </a:pPr>
            <a:r>
              <a:rPr lang="en-US" sz="2600" dirty="0">
                <a:solidFill>
                  <a:schemeClr val="tx1"/>
                </a:solidFill>
              </a:rPr>
              <a:t>Less expensive.</a:t>
            </a:r>
          </a:p>
          <a:p>
            <a:pPr algn="just">
              <a:lnSpc>
                <a:spcPct val="120000"/>
              </a:lnSpc>
              <a:spcBef>
                <a:spcPts val="0"/>
              </a:spcBef>
              <a:buClrTx/>
              <a:buFont typeface="Wingdings" panose="05000000000000000000" pitchFamily="2" charset="2"/>
              <a:buChar char="q"/>
            </a:pPr>
            <a:r>
              <a:rPr lang="en-US" sz="2600" dirty="0">
                <a:solidFill>
                  <a:schemeClr val="tx1"/>
                </a:solidFill>
              </a:rPr>
              <a:t>Helps them to understand these diseases better and accept the patients.</a:t>
            </a:r>
          </a:p>
          <a:p>
            <a:pPr algn="just">
              <a:lnSpc>
                <a:spcPct val="120000"/>
              </a:lnSpc>
              <a:spcBef>
                <a:spcPts val="0"/>
              </a:spcBef>
              <a:buClrTx/>
              <a:buFont typeface="Wingdings" panose="05000000000000000000" pitchFamily="2" charset="2"/>
              <a:buChar char="q"/>
            </a:pPr>
            <a:r>
              <a:rPr lang="en-US" sz="2600" dirty="0">
                <a:solidFill>
                  <a:schemeClr val="tx1"/>
                </a:solidFill>
              </a:rPr>
              <a:t>Community cohesiveness is maintained.</a:t>
            </a:r>
          </a:p>
          <a:p>
            <a:pPr marL="0" indent="0" algn="just">
              <a:lnSpc>
                <a:spcPct val="120000"/>
              </a:lnSpc>
              <a:spcBef>
                <a:spcPts val="0"/>
              </a:spcBef>
              <a:buClrTx/>
              <a:buNone/>
            </a:pPr>
            <a:r>
              <a:rPr lang="en-US" sz="2600" b="1" dirty="0">
                <a:solidFill>
                  <a:schemeClr val="tx1"/>
                </a:solidFill>
              </a:rPr>
              <a:t>Health institutions.</a:t>
            </a:r>
          </a:p>
          <a:p>
            <a:pPr algn="just">
              <a:lnSpc>
                <a:spcPct val="120000"/>
              </a:lnSpc>
              <a:spcBef>
                <a:spcPts val="0"/>
              </a:spcBef>
              <a:buClrTx/>
              <a:buFont typeface="Wingdings" panose="05000000000000000000" pitchFamily="2" charset="2"/>
              <a:buChar char="q"/>
            </a:pPr>
            <a:r>
              <a:rPr lang="en-US" sz="2600" dirty="0">
                <a:solidFill>
                  <a:schemeClr val="tx1"/>
                </a:solidFill>
              </a:rPr>
              <a:t>less cost and pressure on resources.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048059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PLAYERS IN HBC.</a:t>
            </a:r>
          </a:p>
          <a:p>
            <a:pPr marL="514350" indent="-514350" algn="just">
              <a:lnSpc>
                <a:spcPct val="120000"/>
              </a:lnSpc>
              <a:spcBef>
                <a:spcPts val="0"/>
              </a:spcBef>
              <a:buClrTx/>
              <a:buFont typeface="+mj-lt"/>
              <a:buAutoNum type="arabicPeriod"/>
            </a:pPr>
            <a:r>
              <a:rPr lang="en-US" sz="2600" dirty="0">
                <a:solidFill>
                  <a:schemeClr val="tx1"/>
                </a:solidFill>
              </a:rPr>
              <a:t>Patient-Identifies care giver, gives consent, participates in care.</a:t>
            </a:r>
          </a:p>
          <a:p>
            <a:pPr marL="514350" indent="-514350" algn="just">
              <a:lnSpc>
                <a:spcPct val="120000"/>
              </a:lnSpc>
              <a:spcBef>
                <a:spcPts val="0"/>
              </a:spcBef>
              <a:buClrTx/>
              <a:buFont typeface="+mj-lt"/>
              <a:buAutoNum type="arabicPeriod"/>
            </a:pPr>
            <a:r>
              <a:rPr lang="en-US" sz="2600" dirty="0">
                <a:solidFill>
                  <a:schemeClr val="tx1"/>
                </a:solidFill>
              </a:rPr>
              <a:t>Family Members and Caregiver.</a:t>
            </a:r>
          </a:p>
          <a:p>
            <a:pPr marL="514350" indent="-514350" algn="just">
              <a:lnSpc>
                <a:spcPct val="120000"/>
              </a:lnSpc>
              <a:spcBef>
                <a:spcPts val="0"/>
              </a:spcBef>
              <a:buClrTx/>
              <a:buFont typeface="+mj-lt"/>
              <a:buAutoNum type="arabicPeriod"/>
            </a:pPr>
            <a:r>
              <a:rPr lang="en-US" sz="2600" dirty="0">
                <a:solidFill>
                  <a:schemeClr val="tx1"/>
                </a:solidFill>
              </a:rPr>
              <a:t>Health care Team.</a:t>
            </a:r>
          </a:p>
          <a:p>
            <a:pPr marL="514350" indent="-514350" algn="just">
              <a:lnSpc>
                <a:spcPct val="120000"/>
              </a:lnSpc>
              <a:spcBef>
                <a:spcPts val="0"/>
              </a:spcBef>
              <a:buClrTx/>
              <a:buFont typeface="+mj-lt"/>
              <a:buAutoNum type="arabicPeriod"/>
            </a:pPr>
            <a:r>
              <a:rPr lang="en-US" sz="2600" dirty="0">
                <a:solidFill>
                  <a:schemeClr val="tx1"/>
                </a:solidFill>
              </a:rPr>
              <a:t>Health facility.</a:t>
            </a:r>
          </a:p>
          <a:p>
            <a:pPr marL="514350" indent="-514350" algn="just">
              <a:lnSpc>
                <a:spcPct val="120000"/>
              </a:lnSpc>
              <a:spcBef>
                <a:spcPts val="0"/>
              </a:spcBef>
              <a:buClrTx/>
              <a:buFont typeface="+mj-lt"/>
              <a:buAutoNum type="arabicPeriod"/>
            </a:pPr>
            <a:r>
              <a:rPr lang="en-US" sz="2600" dirty="0">
                <a:solidFill>
                  <a:schemeClr val="tx1"/>
                </a:solidFill>
              </a:rPr>
              <a:t>Community.</a:t>
            </a:r>
          </a:p>
          <a:p>
            <a:pPr marL="514350" indent="-514350" algn="just">
              <a:lnSpc>
                <a:spcPct val="120000"/>
              </a:lnSpc>
              <a:spcBef>
                <a:spcPts val="0"/>
              </a:spcBef>
              <a:buClrTx/>
              <a:buFont typeface="+mj-lt"/>
              <a:buAutoNum type="arabicPeriod"/>
            </a:pPr>
            <a:r>
              <a:rPr lang="en-US" sz="2600" dirty="0">
                <a:solidFill>
                  <a:schemeClr val="tx1"/>
                </a:solidFill>
              </a:rPr>
              <a:t>Government.</a:t>
            </a:r>
          </a:p>
          <a:p>
            <a:pPr marL="0" indent="0" algn="just">
              <a:lnSpc>
                <a:spcPct val="120000"/>
              </a:lnSpc>
              <a:spcBef>
                <a:spcPts val="0"/>
              </a:spcBef>
              <a:buClrTx/>
              <a:buNone/>
            </a:pPr>
            <a:r>
              <a:rPr lang="en-US" sz="2600" b="1" dirty="0">
                <a:solidFill>
                  <a:srgbClr val="0070C0"/>
                </a:solidFill>
              </a:rPr>
              <a:t>Resources Needed for Home-based Care.</a:t>
            </a:r>
          </a:p>
          <a:p>
            <a:pPr marL="0" indent="0" algn="just">
              <a:lnSpc>
                <a:spcPct val="120000"/>
              </a:lnSpc>
              <a:spcBef>
                <a:spcPts val="0"/>
              </a:spcBef>
              <a:buClrTx/>
              <a:buNone/>
            </a:pPr>
            <a:r>
              <a:rPr lang="en-US" sz="2600" dirty="0">
                <a:solidFill>
                  <a:schemeClr val="tx1"/>
                </a:solidFill>
              </a:rPr>
              <a:t>1.	Money. </a:t>
            </a:r>
          </a:p>
          <a:p>
            <a:pPr marL="0" indent="0" algn="just">
              <a:lnSpc>
                <a:spcPct val="120000"/>
              </a:lnSpc>
              <a:spcBef>
                <a:spcPts val="0"/>
              </a:spcBef>
              <a:buClrTx/>
              <a:buNone/>
            </a:pPr>
            <a:r>
              <a:rPr lang="en-US" sz="2600" dirty="0">
                <a:solidFill>
                  <a:schemeClr val="tx1"/>
                </a:solidFill>
              </a:rPr>
              <a:t>2.	Materials. </a:t>
            </a:r>
          </a:p>
          <a:p>
            <a:pPr marL="0" indent="0" algn="just">
              <a:lnSpc>
                <a:spcPct val="120000"/>
              </a:lnSpc>
              <a:spcBef>
                <a:spcPts val="0"/>
              </a:spcBef>
              <a:buClrTx/>
              <a:buNone/>
            </a:pPr>
            <a:r>
              <a:rPr lang="en-US" sz="2600" dirty="0">
                <a:solidFill>
                  <a:schemeClr val="tx1"/>
                </a:solidFill>
              </a:rPr>
              <a:t>3.	Time. </a:t>
            </a:r>
          </a:p>
          <a:p>
            <a:pPr marL="514350" indent="-514350" algn="just">
              <a:lnSpc>
                <a:spcPct val="120000"/>
              </a:lnSpc>
              <a:spcBef>
                <a:spcPts val="0"/>
              </a:spcBef>
              <a:buClrTx/>
              <a:buAutoNum type="arabicPeriod" startAt="4"/>
            </a:pPr>
            <a:r>
              <a:rPr lang="en-US" sz="2600" dirty="0">
                <a:solidFill>
                  <a:schemeClr val="tx1"/>
                </a:solidFill>
              </a:rPr>
              <a:t>Manpower.</a:t>
            </a:r>
          </a:p>
          <a:p>
            <a:pPr marL="0" indent="0" algn="just">
              <a:lnSpc>
                <a:spcPct val="120000"/>
              </a:lnSpc>
              <a:spcBef>
                <a:spcPts val="0"/>
              </a:spcBef>
              <a:buClrTx/>
              <a:buNone/>
            </a:pPr>
            <a:r>
              <a:rPr lang="en-US" sz="2600" b="1" dirty="0">
                <a:solidFill>
                  <a:srgbClr val="0070C0"/>
                </a:solidFill>
              </a:rPr>
              <a:t>Networking for Home-based Care.</a:t>
            </a:r>
          </a:p>
          <a:p>
            <a:pPr marL="0" indent="0" algn="just">
              <a:lnSpc>
                <a:spcPct val="120000"/>
              </a:lnSpc>
              <a:spcBef>
                <a:spcPts val="0"/>
              </a:spcBef>
              <a:buClrTx/>
              <a:buNone/>
            </a:pPr>
            <a:r>
              <a:rPr lang="en-US" sz="2600" dirty="0">
                <a:solidFill>
                  <a:schemeClr val="tx1"/>
                </a:solidFill>
              </a:rPr>
              <a:t>Network- is a group of individuals or organisations that work together, undertake joint activities, or exchange information in order to strengthen and extend their individual capacities.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469578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Reasons for referring a patient</a:t>
            </a:r>
          </a:p>
          <a:p>
            <a:pPr marL="514350" indent="-514350" algn="just">
              <a:lnSpc>
                <a:spcPct val="120000"/>
              </a:lnSpc>
              <a:spcBef>
                <a:spcPts val="0"/>
              </a:spcBef>
              <a:buClrTx/>
              <a:buFont typeface="+mj-lt"/>
              <a:buAutoNum type="arabicPeriod"/>
            </a:pPr>
            <a:r>
              <a:rPr lang="en-US" sz="2600" dirty="0">
                <a:solidFill>
                  <a:schemeClr val="tx1"/>
                </a:solidFill>
              </a:rPr>
              <a:t>When services or resources within reach are not able to meet the patients’ immediate needs. </a:t>
            </a:r>
          </a:p>
          <a:p>
            <a:pPr marL="514350" indent="-514350" algn="just">
              <a:lnSpc>
                <a:spcPct val="120000"/>
              </a:lnSpc>
              <a:spcBef>
                <a:spcPts val="0"/>
              </a:spcBef>
              <a:buClrTx/>
              <a:buFont typeface="+mj-lt"/>
              <a:buAutoNum type="arabicPeriod"/>
            </a:pPr>
            <a:r>
              <a:rPr lang="en-US" sz="2600" dirty="0">
                <a:solidFill>
                  <a:schemeClr val="tx1"/>
                </a:solidFill>
              </a:rPr>
              <a:t>In cases where the acute phase of the disease has been dealt with, and it is considered safe to transfer care to other caring services/organisations within the community. </a:t>
            </a:r>
          </a:p>
          <a:p>
            <a:pPr marL="514350" indent="-514350" algn="just">
              <a:lnSpc>
                <a:spcPct val="120000"/>
              </a:lnSpc>
              <a:spcBef>
                <a:spcPts val="0"/>
              </a:spcBef>
              <a:buClrTx/>
              <a:buFont typeface="+mj-lt"/>
              <a:buAutoNum type="arabicPeriod"/>
            </a:pPr>
            <a:r>
              <a:rPr lang="en-US" sz="2600" dirty="0">
                <a:solidFill>
                  <a:schemeClr val="tx1"/>
                </a:solidFill>
              </a:rPr>
              <a:t>When the caregiver experiences burnout and has no access to counselling services for personal growth. </a:t>
            </a:r>
          </a:p>
          <a:p>
            <a:pPr marL="514350" indent="-514350" algn="just">
              <a:lnSpc>
                <a:spcPct val="120000"/>
              </a:lnSpc>
              <a:spcBef>
                <a:spcPts val="0"/>
              </a:spcBef>
              <a:buClrTx/>
              <a:buFont typeface="+mj-lt"/>
              <a:buAutoNum type="arabicPeriod"/>
            </a:pPr>
            <a:r>
              <a:rPr lang="en-US" sz="2600" dirty="0">
                <a:solidFill>
                  <a:schemeClr val="tx1"/>
                </a:solidFill>
              </a:rPr>
              <a:t>When the caregiver has limitations in meeting certain needs of the patient, for example, based on religious beliefs. </a:t>
            </a:r>
          </a:p>
          <a:p>
            <a:pPr marL="514350" indent="-514350" algn="just">
              <a:lnSpc>
                <a:spcPct val="120000"/>
              </a:lnSpc>
              <a:spcBef>
                <a:spcPts val="0"/>
              </a:spcBef>
              <a:buClrTx/>
              <a:buFont typeface="+mj-lt"/>
              <a:buAutoNum type="arabicPeriod"/>
            </a:pPr>
            <a:r>
              <a:rPr lang="en-US" sz="2600" dirty="0">
                <a:solidFill>
                  <a:schemeClr val="tx1"/>
                </a:solidFill>
              </a:rPr>
              <a:t>For better, more competent management in the next stage of referral. </a:t>
            </a:r>
          </a:p>
          <a:p>
            <a:pPr marL="514350" indent="-514350" algn="just">
              <a:lnSpc>
                <a:spcPct val="120000"/>
              </a:lnSpc>
              <a:spcBef>
                <a:spcPts val="0"/>
              </a:spcBef>
              <a:buClrTx/>
              <a:buFont typeface="+mj-lt"/>
              <a:buAutoNum type="arabicPeriod"/>
            </a:pPr>
            <a:r>
              <a:rPr lang="en-US" sz="2600" dirty="0">
                <a:solidFill>
                  <a:schemeClr val="tx1"/>
                </a:solidFill>
              </a:rPr>
              <a:t>For specialized care in a hospital setting, especially if the patient is deteriorating.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363852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rgbClr val="0070C0"/>
                </a:solidFill>
              </a:rPr>
              <a:t>Referral constraints</a:t>
            </a:r>
          </a:p>
          <a:p>
            <a:pPr marL="514350" indent="-514350" algn="just">
              <a:lnSpc>
                <a:spcPct val="120000"/>
              </a:lnSpc>
              <a:spcBef>
                <a:spcPts val="0"/>
              </a:spcBef>
              <a:buClrTx/>
              <a:buFont typeface="+mj-lt"/>
              <a:buAutoNum type="arabicPeriod"/>
            </a:pPr>
            <a:r>
              <a:rPr lang="en-US" sz="2600" dirty="0">
                <a:solidFill>
                  <a:schemeClr val="tx1"/>
                </a:solidFill>
              </a:rPr>
              <a:t>Competition among various organisations, so that they do not disclose what they are doing and which services are offered. They prefer to work in isolation. </a:t>
            </a:r>
          </a:p>
          <a:p>
            <a:pPr marL="514350" indent="-514350" algn="just">
              <a:lnSpc>
                <a:spcPct val="120000"/>
              </a:lnSpc>
              <a:spcBef>
                <a:spcPts val="0"/>
              </a:spcBef>
              <a:buClrTx/>
              <a:buFont typeface="+mj-lt"/>
              <a:buAutoNum type="arabicPeriod"/>
            </a:pPr>
            <a:r>
              <a:rPr lang="en-US" sz="2600" dirty="0">
                <a:solidFill>
                  <a:schemeClr val="tx1"/>
                </a:solidFill>
              </a:rPr>
              <a:t>Lack of evenly distributed community </a:t>
            </a:r>
            <a:r>
              <a:rPr lang="en-US" sz="2600" dirty="0" err="1">
                <a:solidFill>
                  <a:schemeClr val="tx1"/>
                </a:solidFill>
              </a:rPr>
              <a:t>HCBC</a:t>
            </a:r>
            <a:r>
              <a:rPr lang="en-US" sz="2600" dirty="0">
                <a:solidFill>
                  <a:schemeClr val="tx1"/>
                </a:solidFill>
              </a:rPr>
              <a:t> programmes, with the result that some areas lack services and some are overcrowded. </a:t>
            </a:r>
          </a:p>
          <a:p>
            <a:pPr marL="514350" indent="-514350" algn="just">
              <a:lnSpc>
                <a:spcPct val="120000"/>
              </a:lnSpc>
              <a:spcBef>
                <a:spcPts val="0"/>
              </a:spcBef>
              <a:buClrTx/>
              <a:buFont typeface="+mj-lt"/>
              <a:buAutoNum type="arabicPeriod"/>
            </a:pPr>
            <a:r>
              <a:rPr lang="en-US" sz="2600" dirty="0">
                <a:solidFill>
                  <a:schemeClr val="tx1"/>
                </a:solidFill>
              </a:rPr>
              <a:t>Lack of resources needed for patients to travel from one point to another. </a:t>
            </a:r>
          </a:p>
          <a:p>
            <a:pPr marL="514350" indent="-514350" algn="just">
              <a:lnSpc>
                <a:spcPct val="120000"/>
              </a:lnSpc>
              <a:spcBef>
                <a:spcPts val="0"/>
              </a:spcBef>
              <a:buClrTx/>
              <a:buFont typeface="+mj-lt"/>
              <a:buAutoNum type="arabicPeriod"/>
            </a:pPr>
            <a:r>
              <a:rPr lang="en-US" sz="2600" dirty="0">
                <a:solidFill>
                  <a:schemeClr val="tx1"/>
                </a:solidFill>
              </a:rPr>
              <a:t>Lack of referral and networking guidelines as well as standardized referral procedures. </a:t>
            </a:r>
          </a:p>
          <a:p>
            <a:pPr marL="514350" indent="-514350" algn="just">
              <a:lnSpc>
                <a:spcPct val="120000"/>
              </a:lnSpc>
              <a:spcBef>
                <a:spcPts val="0"/>
              </a:spcBef>
              <a:buClrTx/>
              <a:buFont typeface="+mj-lt"/>
              <a:buAutoNum type="arabicPeriod"/>
            </a:pPr>
            <a:r>
              <a:rPr lang="en-US" sz="2600" dirty="0">
                <a:solidFill>
                  <a:schemeClr val="tx1"/>
                </a:solidFill>
              </a:rPr>
              <a:t>Ignorance among family members about </a:t>
            </a:r>
            <a:r>
              <a:rPr lang="en-US" sz="2600" dirty="0" err="1">
                <a:solidFill>
                  <a:schemeClr val="tx1"/>
                </a:solidFill>
              </a:rPr>
              <a:t>HCBC</a:t>
            </a:r>
            <a:r>
              <a:rPr lang="en-US" sz="2600" dirty="0">
                <a:solidFill>
                  <a:schemeClr val="tx1"/>
                </a:solidFill>
              </a:rPr>
              <a:t> due to lack of awareness and proper guidance. </a:t>
            </a:r>
          </a:p>
          <a:p>
            <a:pPr marL="514350" indent="-514350" algn="just">
              <a:lnSpc>
                <a:spcPct val="120000"/>
              </a:lnSpc>
              <a:spcBef>
                <a:spcPts val="0"/>
              </a:spcBef>
              <a:buClrTx/>
              <a:buFont typeface="+mj-lt"/>
              <a:buAutoNum type="arabicPeriod"/>
            </a:pPr>
            <a:r>
              <a:rPr lang="en-US" sz="2600" dirty="0">
                <a:solidFill>
                  <a:schemeClr val="tx1"/>
                </a:solidFill>
              </a:rPr>
              <a:t>Fear of breach of confidentiality.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632622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COMMUNITY MOBILIZATION</a:t>
            </a:r>
          </a:p>
          <a:p>
            <a:pPr algn="just">
              <a:lnSpc>
                <a:spcPct val="120000"/>
              </a:lnSpc>
              <a:spcBef>
                <a:spcPts val="0"/>
              </a:spcBef>
              <a:buClrTx/>
              <a:buFont typeface="Wingdings" panose="05000000000000000000" pitchFamily="2" charset="2"/>
              <a:buChar char="q"/>
            </a:pPr>
            <a:r>
              <a:rPr lang="en-US" sz="2600" dirty="0">
                <a:solidFill>
                  <a:schemeClr val="tx1"/>
                </a:solidFill>
              </a:rPr>
              <a:t>The process of getting the community incorporated to fully participate in the programmes for the purpose of ownership and sustainability. The community must participate and get involved in the decision making process, planning, organisation, and implementation and monitoring of activities associated with HBC.</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13359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The importance of Community Mobilization</a:t>
            </a:r>
          </a:p>
          <a:p>
            <a:pPr marL="514350" indent="-514350" algn="just">
              <a:lnSpc>
                <a:spcPct val="120000"/>
              </a:lnSpc>
              <a:spcBef>
                <a:spcPts val="0"/>
              </a:spcBef>
              <a:buClrTx/>
              <a:buFont typeface="+mj-lt"/>
              <a:buAutoNum type="arabicPeriod"/>
            </a:pPr>
            <a:r>
              <a:rPr lang="en-US" sz="2600" dirty="0">
                <a:solidFill>
                  <a:schemeClr val="tx1"/>
                </a:solidFill>
              </a:rPr>
              <a:t>Prepare the community for participatory action. </a:t>
            </a:r>
          </a:p>
          <a:p>
            <a:pPr marL="514350" indent="-514350" algn="just">
              <a:lnSpc>
                <a:spcPct val="120000"/>
              </a:lnSpc>
              <a:spcBef>
                <a:spcPts val="0"/>
              </a:spcBef>
              <a:buClrTx/>
              <a:buFont typeface="+mj-lt"/>
              <a:buAutoNum type="arabicPeriod"/>
            </a:pPr>
            <a:r>
              <a:rPr lang="en-US" sz="2600" dirty="0">
                <a:solidFill>
                  <a:schemeClr val="tx1"/>
                </a:solidFill>
              </a:rPr>
              <a:t>Create awareness about their health problems, causes, prevention and care required. </a:t>
            </a:r>
          </a:p>
          <a:p>
            <a:pPr marL="514350" indent="-514350" algn="just">
              <a:lnSpc>
                <a:spcPct val="120000"/>
              </a:lnSpc>
              <a:spcBef>
                <a:spcPts val="0"/>
              </a:spcBef>
              <a:buClrTx/>
              <a:buFont typeface="+mj-lt"/>
              <a:buAutoNum type="arabicPeriod"/>
            </a:pPr>
            <a:r>
              <a:rPr lang="en-US" sz="2600" dirty="0">
                <a:solidFill>
                  <a:schemeClr val="tx1"/>
                </a:solidFill>
              </a:rPr>
              <a:t>Identify problems together with the community and seek means of solving them. </a:t>
            </a:r>
          </a:p>
          <a:p>
            <a:pPr marL="514350" indent="-514350" algn="just">
              <a:lnSpc>
                <a:spcPct val="120000"/>
              </a:lnSpc>
              <a:spcBef>
                <a:spcPts val="0"/>
              </a:spcBef>
              <a:buClrTx/>
              <a:buFont typeface="+mj-lt"/>
              <a:buAutoNum type="arabicPeriod"/>
            </a:pPr>
            <a:r>
              <a:rPr lang="en-US" sz="2600" dirty="0">
                <a:solidFill>
                  <a:schemeClr val="tx1"/>
                </a:solidFill>
              </a:rPr>
              <a:t>Gather information about the community’s beliefs’, feelings, myths and misconception of their problems. </a:t>
            </a:r>
          </a:p>
          <a:p>
            <a:pPr marL="514350" indent="-514350" algn="just">
              <a:lnSpc>
                <a:spcPct val="120000"/>
              </a:lnSpc>
              <a:spcBef>
                <a:spcPts val="0"/>
              </a:spcBef>
              <a:buClrTx/>
              <a:buFont typeface="+mj-lt"/>
              <a:buAutoNum type="arabicPeriod"/>
            </a:pPr>
            <a:r>
              <a:rPr lang="en-US" sz="2600" dirty="0">
                <a:solidFill>
                  <a:schemeClr val="tx1"/>
                </a:solidFill>
              </a:rPr>
              <a:t>Identify available resource and how the resources can be used to solve the problems. </a:t>
            </a:r>
          </a:p>
          <a:p>
            <a:pPr marL="514350" indent="-514350" algn="just">
              <a:lnSpc>
                <a:spcPct val="120000"/>
              </a:lnSpc>
              <a:spcBef>
                <a:spcPts val="0"/>
              </a:spcBef>
              <a:buClrTx/>
              <a:buFont typeface="+mj-lt"/>
              <a:buAutoNum type="arabicPeriod"/>
            </a:pPr>
            <a:r>
              <a:rPr lang="en-US" sz="2600" dirty="0">
                <a:solidFill>
                  <a:schemeClr val="tx1"/>
                </a:solidFill>
              </a:rPr>
              <a:t>Establish relationships within the community. </a:t>
            </a:r>
          </a:p>
          <a:p>
            <a:pPr marL="514350" indent="-514350" algn="just">
              <a:lnSpc>
                <a:spcPct val="120000"/>
              </a:lnSpc>
              <a:spcBef>
                <a:spcPts val="0"/>
              </a:spcBef>
              <a:buClrTx/>
              <a:buFont typeface="+mj-lt"/>
              <a:buAutoNum type="arabicPeriod"/>
            </a:pPr>
            <a:r>
              <a:rPr lang="en-US" sz="2600" dirty="0">
                <a:solidFill>
                  <a:schemeClr val="tx1"/>
                </a:solidFill>
              </a:rPr>
              <a:t>Ownership and sustainability of the programme.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03136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Factors that can hinder Community Mobilization:</a:t>
            </a:r>
          </a:p>
          <a:p>
            <a:pPr marL="514350" indent="-514350" algn="just">
              <a:lnSpc>
                <a:spcPct val="120000"/>
              </a:lnSpc>
              <a:spcBef>
                <a:spcPts val="0"/>
              </a:spcBef>
              <a:buClrTx/>
              <a:buFont typeface="+mj-lt"/>
              <a:buAutoNum type="arabicPeriod"/>
            </a:pPr>
            <a:r>
              <a:rPr lang="en-US" sz="2600" dirty="0">
                <a:solidFill>
                  <a:schemeClr val="tx1"/>
                </a:solidFill>
              </a:rPr>
              <a:t>Lack of involvement in problem identification.</a:t>
            </a:r>
          </a:p>
          <a:p>
            <a:pPr marL="514350" indent="-514350" algn="just">
              <a:lnSpc>
                <a:spcPct val="120000"/>
              </a:lnSpc>
              <a:spcBef>
                <a:spcPts val="0"/>
              </a:spcBef>
              <a:buClrTx/>
              <a:buFont typeface="+mj-lt"/>
              <a:buAutoNum type="arabicPeriod"/>
            </a:pPr>
            <a:r>
              <a:rPr lang="en-US" sz="2600" dirty="0">
                <a:solidFill>
                  <a:schemeClr val="tx1"/>
                </a:solidFill>
              </a:rPr>
              <a:t>Lack of appropriate information. </a:t>
            </a:r>
          </a:p>
          <a:p>
            <a:pPr marL="514350" indent="-514350" algn="just">
              <a:lnSpc>
                <a:spcPct val="120000"/>
              </a:lnSpc>
              <a:spcBef>
                <a:spcPts val="0"/>
              </a:spcBef>
              <a:buClrTx/>
              <a:buFont typeface="+mj-lt"/>
              <a:buAutoNum type="arabicPeriod"/>
            </a:pPr>
            <a:r>
              <a:rPr lang="en-US" sz="2600" dirty="0">
                <a:solidFill>
                  <a:schemeClr val="tx1"/>
                </a:solidFill>
              </a:rPr>
              <a:t>Lack or mismanagement of resources.  </a:t>
            </a:r>
          </a:p>
          <a:p>
            <a:pPr marL="514350" indent="-514350" algn="just">
              <a:lnSpc>
                <a:spcPct val="120000"/>
              </a:lnSpc>
              <a:spcBef>
                <a:spcPts val="0"/>
              </a:spcBef>
              <a:buClrTx/>
              <a:buFont typeface="+mj-lt"/>
              <a:buAutoNum type="arabicPeriod"/>
            </a:pPr>
            <a:r>
              <a:rPr lang="en-US" sz="2600" dirty="0">
                <a:solidFill>
                  <a:schemeClr val="tx1"/>
                </a:solidFill>
              </a:rPr>
              <a:t>Insecurity. </a:t>
            </a:r>
          </a:p>
          <a:p>
            <a:pPr marL="514350" indent="-514350" algn="just">
              <a:lnSpc>
                <a:spcPct val="120000"/>
              </a:lnSpc>
              <a:spcBef>
                <a:spcPts val="0"/>
              </a:spcBef>
              <a:buClrTx/>
              <a:buFont typeface="+mj-lt"/>
              <a:buAutoNum type="arabicPeriod"/>
            </a:pPr>
            <a:r>
              <a:rPr lang="en-US" sz="2600" dirty="0">
                <a:solidFill>
                  <a:schemeClr val="tx1"/>
                </a:solidFill>
              </a:rPr>
              <a:t>Lack of social structures. </a:t>
            </a:r>
          </a:p>
          <a:p>
            <a:pPr marL="514350" indent="-514350" algn="just">
              <a:lnSpc>
                <a:spcPct val="120000"/>
              </a:lnSpc>
              <a:spcBef>
                <a:spcPts val="0"/>
              </a:spcBef>
              <a:buClrTx/>
              <a:buFont typeface="+mj-lt"/>
              <a:buAutoNum type="arabicPeriod"/>
            </a:pPr>
            <a:r>
              <a:rPr lang="en-US" sz="2600" dirty="0">
                <a:solidFill>
                  <a:schemeClr val="tx1"/>
                </a:solidFill>
              </a:rPr>
              <a:t>Communication barriers. </a:t>
            </a:r>
          </a:p>
          <a:p>
            <a:pPr marL="514350" indent="-514350" algn="just">
              <a:lnSpc>
                <a:spcPct val="120000"/>
              </a:lnSpc>
              <a:spcBef>
                <a:spcPts val="0"/>
              </a:spcBef>
              <a:buClrTx/>
              <a:buFont typeface="+mj-lt"/>
              <a:buAutoNum type="arabicPeriod"/>
            </a:pPr>
            <a:r>
              <a:rPr lang="en-US" sz="2600" dirty="0">
                <a:solidFill>
                  <a:schemeClr val="tx1"/>
                </a:solidFill>
              </a:rPr>
              <a:t>Poor health. </a:t>
            </a:r>
          </a:p>
          <a:p>
            <a:pPr marL="514350" indent="-514350" algn="just">
              <a:lnSpc>
                <a:spcPct val="120000"/>
              </a:lnSpc>
              <a:spcBef>
                <a:spcPts val="0"/>
              </a:spcBef>
              <a:buClrTx/>
              <a:buFont typeface="+mj-lt"/>
              <a:buAutoNum type="arabicPeriod"/>
            </a:pPr>
            <a:r>
              <a:rPr lang="en-US" sz="2600" dirty="0">
                <a:solidFill>
                  <a:schemeClr val="tx1"/>
                </a:solidFill>
              </a:rPr>
              <a:t>Lack of ownership. </a:t>
            </a:r>
          </a:p>
          <a:p>
            <a:pPr marL="514350" indent="-514350" algn="just">
              <a:lnSpc>
                <a:spcPct val="120000"/>
              </a:lnSpc>
              <a:spcBef>
                <a:spcPts val="0"/>
              </a:spcBef>
              <a:buClrTx/>
              <a:buFont typeface="+mj-lt"/>
              <a:buAutoNum type="arabicPeriod"/>
            </a:pPr>
            <a:r>
              <a:rPr lang="en-US" sz="2600" dirty="0">
                <a:solidFill>
                  <a:schemeClr val="tx1"/>
                </a:solidFill>
              </a:rPr>
              <a:t>Lack of interest. </a:t>
            </a:r>
          </a:p>
          <a:p>
            <a:pPr marL="514350" indent="-514350" algn="just">
              <a:lnSpc>
                <a:spcPct val="120000"/>
              </a:lnSpc>
              <a:spcBef>
                <a:spcPts val="0"/>
              </a:spcBef>
              <a:buClrTx/>
              <a:buFont typeface="+mj-lt"/>
              <a:buAutoNum type="arabicPeriod"/>
            </a:pPr>
            <a:r>
              <a:rPr lang="en-US" sz="2600" dirty="0">
                <a:solidFill>
                  <a:schemeClr val="tx1"/>
                </a:solidFill>
              </a:rPr>
              <a:t>Poor infrastructure.</a:t>
            </a:r>
          </a:p>
          <a:p>
            <a:pPr marL="514350" indent="-514350" algn="just">
              <a:lnSpc>
                <a:spcPct val="120000"/>
              </a:lnSpc>
              <a:spcBef>
                <a:spcPts val="0"/>
              </a:spcBef>
              <a:buClrTx/>
              <a:buFont typeface="+mj-lt"/>
              <a:buAutoNum type="arabicPeriod"/>
            </a:pPr>
            <a:r>
              <a:rPr lang="en-US" sz="2600" dirty="0">
                <a:solidFill>
                  <a:schemeClr val="tx1"/>
                </a:solidFill>
              </a:rPr>
              <a:t>Lack of knowledge of other partners.</a:t>
            </a:r>
          </a:p>
          <a:p>
            <a:pPr marL="514350" indent="-514350" algn="just">
              <a:lnSpc>
                <a:spcPct val="120000"/>
              </a:lnSpc>
              <a:spcBef>
                <a:spcPts val="0"/>
              </a:spcBef>
              <a:buClrTx/>
              <a:buFont typeface="+mj-lt"/>
              <a:buAutoNum type="arabicPeriod"/>
            </a:pPr>
            <a:r>
              <a:rPr lang="en-US" sz="2600" dirty="0">
                <a:solidFill>
                  <a:schemeClr val="tx1"/>
                </a:solidFill>
              </a:rPr>
              <a:t>Social differences (religious, education, cultural, economic, political, tribal, </a:t>
            </a:r>
            <a:r>
              <a:rPr lang="en-US" sz="2600" dirty="0" err="1">
                <a:solidFill>
                  <a:schemeClr val="tx1"/>
                </a:solidFill>
              </a:rPr>
              <a:t>etc</a:t>
            </a:r>
            <a:r>
              <a:rPr lang="en-US" sz="2600" dirty="0">
                <a:solidFill>
                  <a:schemeClr val="tx1"/>
                </a:solidFill>
              </a:rPr>
              <a:t>). </a:t>
            </a:r>
          </a:p>
          <a:p>
            <a:pPr marL="514350" indent="-514350" algn="just">
              <a:lnSpc>
                <a:spcPct val="120000"/>
              </a:lnSpc>
              <a:spcBef>
                <a:spcPts val="0"/>
              </a:spcBef>
              <a:buClrTx/>
              <a:buFont typeface="+mj-lt"/>
              <a:buAutoNum type="arabicPeriod"/>
            </a:pPr>
            <a:r>
              <a:rPr lang="en-US" sz="2600" dirty="0">
                <a:solidFill>
                  <a:schemeClr val="tx1"/>
                </a:solidFill>
              </a:rPr>
              <a:t>Poor leadership. </a:t>
            </a:r>
          </a:p>
          <a:p>
            <a:pPr marL="514350" indent="-514350" algn="just">
              <a:lnSpc>
                <a:spcPct val="120000"/>
              </a:lnSpc>
              <a:spcBef>
                <a:spcPts val="0"/>
              </a:spcBef>
              <a:buClrTx/>
              <a:buFont typeface="+mj-lt"/>
              <a:buAutoNum type="arabicPeriod"/>
            </a:pPr>
            <a:r>
              <a:rPr lang="en-US" sz="2600" dirty="0">
                <a:solidFill>
                  <a:schemeClr val="tx1"/>
                </a:solidFill>
              </a:rPr>
              <a:t>Man-made or natural disasters.</a:t>
            </a:r>
          </a:p>
          <a:p>
            <a:pPr marL="514350" indent="-514350" algn="just">
              <a:lnSpc>
                <a:spcPct val="120000"/>
              </a:lnSpc>
              <a:spcBef>
                <a:spcPts val="0"/>
              </a:spcBef>
              <a:buClrTx/>
              <a:buFont typeface="+mj-lt"/>
              <a:buAutoNum type="arabicPeriod"/>
            </a:pPr>
            <a:r>
              <a:rPr lang="en-US" sz="2600" dirty="0">
                <a:solidFill>
                  <a:schemeClr val="tx1"/>
                </a:solidFill>
              </a:rPr>
              <a:t>Poor timing.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32119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Mobilizers</a:t>
            </a:r>
          </a:p>
          <a:p>
            <a:pPr marL="514350" indent="-514350" algn="just">
              <a:lnSpc>
                <a:spcPct val="120000"/>
              </a:lnSpc>
              <a:spcBef>
                <a:spcPts val="0"/>
              </a:spcBef>
              <a:buClrTx/>
              <a:buFont typeface="+mj-lt"/>
              <a:buAutoNum type="arabicPeriod"/>
            </a:pPr>
            <a:r>
              <a:rPr lang="en-US" sz="2600" dirty="0">
                <a:solidFill>
                  <a:schemeClr val="tx1"/>
                </a:solidFill>
              </a:rPr>
              <a:t>Local administrative officers and leaders such as chiefs, assistant chiefs, </a:t>
            </a:r>
            <a:r>
              <a:rPr lang="en-US" sz="2600" dirty="0" err="1">
                <a:solidFill>
                  <a:schemeClr val="tx1"/>
                </a:solidFill>
              </a:rPr>
              <a:t>councillors</a:t>
            </a:r>
            <a:r>
              <a:rPr lang="en-US" sz="2600" dirty="0">
                <a:solidFill>
                  <a:schemeClr val="tx1"/>
                </a:solidFill>
              </a:rPr>
              <a:t> and area members of parliament. </a:t>
            </a:r>
          </a:p>
          <a:p>
            <a:pPr marL="514350" indent="-514350" algn="just">
              <a:lnSpc>
                <a:spcPct val="120000"/>
              </a:lnSpc>
              <a:spcBef>
                <a:spcPts val="0"/>
              </a:spcBef>
              <a:buClrTx/>
              <a:buFont typeface="+mj-lt"/>
              <a:buAutoNum type="arabicPeriod"/>
            </a:pPr>
            <a:r>
              <a:rPr lang="en-US" sz="2600" dirty="0">
                <a:solidFill>
                  <a:schemeClr val="tx1"/>
                </a:solidFill>
              </a:rPr>
              <a:t>Leaders of various programmes, for example, district AIDS control committee. </a:t>
            </a:r>
          </a:p>
          <a:p>
            <a:pPr marL="514350" indent="-514350" algn="just">
              <a:lnSpc>
                <a:spcPct val="120000"/>
              </a:lnSpc>
              <a:spcBef>
                <a:spcPts val="0"/>
              </a:spcBef>
              <a:buClrTx/>
              <a:buFont typeface="+mj-lt"/>
              <a:buAutoNum type="arabicPeriod"/>
            </a:pPr>
            <a:r>
              <a:rPr lang="en-US" sz="2600" dirty="0">
                <a:solidFill>
                  <a:schemeClr val="tx1"/>
                </a:solidFill>
              </a:rPr>
              <a:t>Religious leaders. </a:t>
            </a:r>
          </a:p>
          <a:p>
            <a:pPr marL="514350" indent="-514350" algn="just">
              <a:lnSpc>
                <a:spcPct val="120000"/>
              </a:lnSpc>
              <a:spcBef>
                <a:spcPts val="0"/>
              </a:spcBef>
              <a:buClrTx/>
              <a:buFont typeface="+mj-lt"/>
              <a:buAutoNum type="arabicPeriod"/>
            </a:pPr>
            <a:r>
              <a:rPr lang="en-US" sz="2600" dirty="0" err="1">
                <a:solidFill>
                  <a:schemeClr val="tx1"/>
                </a:solidFill>
              </a:rPr>
              <a:t>Organised</a:t>
            </a:r>
            <a:r>
              <a:rPr lang="en-US" sz="2600" dirty="0">
                <a:solidFill>
                  <a:schemeClr val="tx1"/>
                </a:solidFill>
              </a:rPr>
              <a:t> groups, for example, religious groups (women’s guild), youth groups, women groups (the </a:t>
            </a:r>
            <a:r>
              <a:rPr lang="en-US" sz="2600" dirty="0" err="1">
                <a:solidFill>
                  <a:schemeClr val="tx1"/>
                </a:solidFill>
              </a:rPr>
              <a:t>Maendeleo</a:t>
            </a:r>
            <a:r>
              <a:rPr lang="en-US" sz="2600" dirty="0">
                <a:solidFill>
                  <a:schemeClr val="tx1"/>
                </a:solidFill>
              </a:rPr>
              <a:t> </a:t>
            </a:r>
            <a:r>
              <a:rPr lang="en-US" sz="2600" dirty="0" err="1">
                <a:solidFill>
                  <a:schemeClr val="tx1"/>
                </a:solidFill>
              </a:rPr>
              <a:t>ya</a:t>
            </a:r>
            <a:r>
              <a:rPr lang="en-US" sz="2600" dirty="0">
                <a:solidFill>
                  <a:schemeClr val="tx1"/>
                </a:solidFill>
              </a:rPr>
              <a:t> </a:t>
            </a:r>
            <a:r>
              <a:rPr lang="en-US" sz="2600" dirty="0" err="1">
                <a:solidFill>
                  <a:schemeClr val="tx1"/>
                </a:solidFill>
              </a:rPr>
              <a:t>Wanawake</a:t>
            </a:r>
            <a:r>
              <a:rPr lang="en-US" sz="2600" dirty="0">
                <a:solidFill>
                  <a:schemeClr val="tx1"/>
                </a:solidFill>
              </a:rPr>
              <a:t> organisation). </a:t>
            </a:r>
          </a:p>
          <a:p>
            <a:pPr marL="514350" indent="-514350" algn="just">
              <a:lnSpc>
                <a:spcPct val="120000"/>
              </a:lnSpc>
              <a:spcBef>
                <a:spcPts val="0"/>
              </a:spcBef>
              <a:buClrTx/>
              <a:buFont typeface="+mj-lt"/>
              <a:buAutoNum type="arabicPeriod"/>
            </a:pPr>
            <a:r>
              <a:rPr lang="en-US" sz="2600" dirty="0">
                <a:solidFill>
                  <a:schemeClr val="tx1"/>
                </a:solidFill>
              </a:rPr>
              <a:t>Community based health workers. </a:t>
            </a:r>
          </a:p>
          <a:p>
            <a:pPr marL="514350" indent="-514350" algn="just">
              <a:lnSpc>
                <a:spcPct val="120000"/>
              </a:lnSpc>
              <a:spcBef>
                <a:spcPts val="0"/>
              </a:spcBef>
              <a:buClrTx/>
              <a:buFont typeface="+mj-lt"/>
              <a:buAutoNum type="arabicPeriod"/>
            </a:pPr>
            <a:r>
              <a:rPr lang="en-US" sz="2600" dirty="0">
                <a:solidFill>
                  <a:schemeClr val="tx1"/>
                </a:solidFill>
              </a:rPr>
              <a:t>Community Own Resource Persons (</a:t>
            </a:r>
            <a:r>
              <a:rPr lang="en-US" sz="2600" dirty="0" err="1">
                <a:solidFill>
                  <a:schemeClr val="tx1"/>
                </a:solidFill>
              </a:rPr>
              <a:t>CORPs</a:t>
            </a:r>
            <a:r>
              <a:rPr lang="en-US" sz="2600" dirty="0">
                <a:solidFill>
                  <a:schemeClr val="tx1"/>
                </a:solidFill>
              </a:rPr>
              <a:t>), for example, traditional birth attendants and traditional healers. </a:t>
            </a:r>
          </a:p>
          <a:p>
            <a:pPr marL="514350" indent="-514350" algn="just">
              <a:lnSpc>
                <a:spcPct val="120000"/>
              </a:lnSpc>
              <a:spcBef>
                <a:spcPts val="0"/>
              </a:spcBef>
              <a:buClrTx/>
              <a:buFont typeface="+mj-lt"/>
              <a:buAutoNum type="arabicPeriod"/>
            </a:pPr>
            <a:r>
              <a:rPr lang="en-US" sz="2600" dirty="0">
                <a:solidFill>
                  <a:schemeClr val="tx1"/>
                </a:solidFill>
              </a:rPr>
              <a:t>Other ministries workers like social workers, school teachers, etc. </a:t>
            </a:r>
          </a:p>
          <a:p>
            <a:pPr marL="514350" indent="-514350" algn="just">
              <a:lnSpc>
                <a:spcPct val="120000"/>
              </a:lnSpc>
              <a:spcBef>
                <a:spcPts val="0"/>
              </a:spcBef>
              <a:buClrTx/>
              <a:buFont typeface="+mj-lt"/>
              <a:buAutoNum type="arabicPeriod"/>
            </a:pPr>
            <a:r>
              <a:rPr lang="en-US" sz="2600" dirty="0">
                <a:solidFill>
                  <a:schemeClr val="tx1"/>
                </a:solidFill>
              </a:rPr>
              <a:t>Patients themselves.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1207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600"/>
            <a:ext cx="8677275" cy="6599448"/>
          </a:xfrm>
        </p:spPr>
        <p:txBody>
          <a:bodyPr>
            <a:normAutofit fontScale="92500" lnSpcReduction="10000"/>
          </a:bodyPr>
          <a:lstStyle/>
          <a:p>
            <a:pPr marL="0" indent="0" algn="just">
              <a:spcBef>
                <a:spcPts val="0"/>
              </a:spcBef>
              <a:buClrTx/>
              <a:buNone/>
            </a:pPr>
            <a:r>
              <a:rPr lang="en-US" sz="2800" b="1" dirty="0">
                <a:solidFill>
                  <a:srgbClr val="0070C0"/>
                </a:solidFill>
              </a:rPr>
              <a:t>Aims of Family Health Care:</a:t>
            </a:r>
          </a:p>
          <a:p>
            <a:pPr algn="just">
              <a:spcBef>
                <a:spcPts val="0"/>
              </a:spcBef>
              <a:buClrTx/>
              <a:buFont typeface="Wingdings" panose="05000000000000000000" pitchFamily="2" charset="2"/>
              <a:buChar char="q"/>
            </a:pPr>
            <a:r>
              <a:rPr lang="en-US" sz="2800" dirty="0">
                <a:solidFill>
                  <a:schemeClr val="tx1"/>
                </a:solidFill>
              </a:rPr>
              <a:t>Identifying and appraising health problems of the family </a:t>
            </a:r>
          </a:p>
          <a:p>
            <a:pPr algn="just">
              <a:spcBef>
                <a:spcPts val="0"/>
              </a:spcBef>
              <a:buClrTx/>
              <a:buFont typeface="Wingdings" panose="05000000000000000000" pitchFamily="2" charset="2"/>
              <a:buChar char="q"/>
            </a:pPr>
            <a:r>
              <a:rPr lang="en-US" sz="2800" dirty="0">
                <a:solidFill>
                  <a:schemeClr val="tx1"/>
                </a:solidFill>
              </a:rPr>
              <a:t>Providing health education for the promotion of health and prevention of diseases </a:t>
            </a:r>
          </a:p>
          <a:p>
            <a:pPr algn="just">
              <a:spcBef>
                <a:spcPts val="0"/>
              </a:spcBef>
              <a:buClrTx/>
              <a:buFont typeface="Wingdings" panose="05000000000000000000" pitchFamily="2" charset="2"/>
              <a:buChar char="q"/>
            </a:pPr>
            <a:r>
              <a:rPr lang="en-US" sz="2800" dirty="0">
                <a:solidFill>
                  <a:schemeClr val="tx1"/>
                </a:solidFill>
              </a:rPr>
              <a:t>Providing clinical services according to the needs of the family </a:t>
            </a:r>
          </a:p>
          <a:p>
            <a:pPr algn="just">
              <a:spcBef>
                <a:spcPts val="0"/>
              </a:spcBef>
              <a:buClrTx/>
              <a:buFont typeface="Wingdings" panose="05000000000000000000" pitchFamily="2" charset="2"/>
              <a:buChar char="q"/>
            </a:pPr>
            <a:r>
              <a:rPr lang="en-US" sz="2800" dirty="0">
                <a:solidFill>
                  <a:schemeClr val="tx1"/>
                </a:solidFill>
              </a:rPr>
              <a:t>Helping the family to develop competence at assessing their health problems and at carrying out remedial health action.</a:t>
            </a:r>
          </a:p>
          <a:p>
            <a:pPr algn="just">
              <a:spcBef>
                <a:spcPts val="0"/>
              </a:spcBef>
              <a:buClrTx/>
              <a:buFont typeface="Wingdings" panose="05000000000000000000" pitchFamily="2" charset="2"/>
              <a:buChar char="q"/>
            </a:pPr>
            <a:r>
              <a:rPr lang="en-US" sz="2800" dirty="0">
                <a:solidFill>
                  <a:schemeClr val="tx1"/>
                </a:solidFill>
              </a:rPr>
              <a:t>Contributing needed materials for personal and social development of family members </a:t>
            </a:r>
          </a:p>
          <a:p>
            <a:pPr algn="just">
              <a:spcBef>
                <a:spcPts val="0"/>
              </a:spcBef>
              <a:buClrTx/>
              <a:buFont typeface="Wingdings" panose="05000000000000000000" pitchFamily="2" charset="2"/>
              <a:buChar char="q"/>
            </a:pPr>
            <a:r>
              <a:rPr lang="en-US" sz="2800" dirty="0">
                <a:solidFill>
                  <a:schemeClr val="tx1"/>
                </a:solidFill>
              </a:rPr>
              <a:t>Helping and encouraging the family members to </a:t>
            </a:r>
            <a:r>
              <a:rPr lang="en-US" sz="2800" dirty="0" err="1">
                <a:solidFill>
                  <a:schemeClr val="tx1"/>
                </a:solidFill>
              </a:rPr>
              <a:t>utilise</a:t>
            </a:r>
            <a:r>
              <a:rPr lang="en-US" sz="2800" dirty="0">
                <a:solidFill>
                  <a:schemeClr val="tx1"/>
                </a:solidFill>
              </a:rPr>
              <a:t> available resources to maintain all aspects of the health of the family</a:t>
            </a:r>
          </a:p>
          <a:p>
            <a:pPr algn="just">
              <a:spcBef>
                <a:spcPts val="0"/>
              </a:spcBef>
              <a:buClrTx/>
              <a:buFont typeface="Wingdings" panose="05000000000000000000" pitchFamily="2" charset="2"/>
              <a:buChar char="q"/>
            </a:pPr>
            <a:r>
              <a:rPr lang="en-US" sz="2800" dirty="0">
                <a:solidFill>
                  <a:schemeClr val="tx1"/>
                </a:solidFill>
              </a:rPr>
              <a:t>Sharing health information with the family to enable members to understand and accept health problems</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47386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Ways of mobilizing the community:</a:t>
            </a:r>
            <a:endParaRPr lang="en-GB" sz="2500" b="1" dirty="0">
              <a:solidFill>
                <a:srgbClr val="0070C0"/>
              </a:solidFill>
            </a:endParaRPr>
          </a:p>
          <a:p>
            <a:pPr marL="514350" indent="-514350" algn="just">
              <a:lnSpc>
                <a:spcPct val="120000"/>
              </a:lnSpc>
              <a:spcBef>
                <a:spcPts val="0"/>
              </a:spcBef>
              <a:buClrTx/>
              <a:buFont typeface="+mj-lt"/>
              <a:buAutoNum type="arabicPeriod"/>
            </a:pPr>
            <a:r>
              <a:rPr lang="en-US" sz="2600" dirty="0">
                <a:solidFill>
                  <a:schemeClr val="tx1"/>
                </a:solidFill>
              </a:rPr>
              <a:t>Meeting at specific prefixed times, e.g. community </a:t>
            </a:r>
            <a:r>
              <a:rPr lang="en-US" sz="2600" dirty="0" err="1">
                <a:solidFill>
                  <a:schemeClr val="tx1"/>
                </a:solidFill>
              </a:rPr>
              <a:t>barrazas</a:t>
            </a:r>
            <a:r>
              <a:rPr lang="en-US" sz="2600" dirty="0">
                <a:solidFill>
                  <a:schemeClr val="tx1"/>
                </a:solidFill>
              </a:rPr>
              <a:t>. </a:t>
            </a:r>
          </a:p>
          <a:p>
            <a:pPr marL="514350" indent="-514350" algn="just">
              <a:lnSpc>
                <a:spcPct val="120000"/>
              </a:lnSpc>
              <a:spcBef>
                <a:spcPts val="0"/>
              </a:spcBef>
              <a:buClrTx/>
              <a:buFont typeface="+mj-lt"/>
              <a:buAutoNum type="arabicPeriod"/>
            </a:pPr>
            <a:r>
              <a:rPr lang="en-US" sz="2600" dirty="0">
                <a:solidFill>
                  <a:schemeClr val="tx1"/>
                </a:solidFill>
              </a:rPr>
              <a:t>Existing committees, such as the village </a:t>
            </a:r>
          </a:p>
          <a:p>
            <a:pPr marL="514350" indent="-514350" algn="just">
              <a:lnSpc>
                <a:spcPct val="120000"/>
              </a:lnSpc>
              <a:spcBef>
                <a:spcPts val="0"/>
              </a:spcBef>
              <a:buClrTx/>
              <a:buFont typeface="+mj-lt"/>
              <a:buAutoNum type="arabicPeriod"/>
            </a:pPr>
            <a:r>
              <a:rPr lang="en-US" sz="2600" dirty="0">
                <a:solidFill>
                  <a:schemeClr val="tx1"/>
                </a:solidFill>
              </a:rPr>
              <a:t>development committee. </a:t>
            </a:r>
          </a:p>
          <a:p>
            <a:pPr marL="514350" indent="-514350" algn="just">
              <a:lnSpc>
                <a:spcPct val="120000"/>
              </a:lnSpc>
              <a:spcBef>
                <a:spcPts val="0"/>
              </a:spcBef>
              <a:buClrTx/>
              <a:buFont typeface="+mj-lt"/>
              <a:buAutoNum type="arabicPeriod"/>
            </a:pPr>
            <a:r>
              <a:rPr lang="en-US" sz="2600" dirty="0">
                <a:solidFill>
                  <a:schemeClr val="tx1"/>
                </a:solidFill>
              </a:rPr>
              <a:t>Home visits to groups and individuals. </a:t>
            </a:r>
          </a:p>
          <a:p>
            <a:pPr marL="514350" indent="-514350" algn="just">
              <a:lnSpc>
                <a:spcPct val="120000"/>
              </a:lnSpc>
              <a:spcBef>
                <a:spcPts val="0"/>
              </a:spcBef>
              <a:buClrTx/>
              <a:buFont typeface="+mj-lt"/>
              <a:buAutoNum type="arabicPeriod"/>
            </a:pPr>
            <a:r>
              <a:rPr lang="en-US" sz="2600" dirty="0">
                <a:solidFill>
                  <a:schemeClr val="tx1"/>
                </a:solidFill>
              </a:rPr>
              <a:t>Announcements at church, mosque, temple, and school. </a:t>
            </a:r>
          </a:p>
          <a:p>
            <a:pPr marL="514350" indent="-514350" algn="just">
              <a:lnSpc>
                <a:spcPct val="120000"/>
              </a:lnSpc>
              <a:spcBef>
                <a:spcPts val="0"/>
              </a:spcBef>
              <a:buClrTx/>
              <a:buFont typeface="+mj-lt"/>
              <a:buAutoNum type="arabicPeriod"/>
            </a:pPr>
            <a:r>
              <a:rPr lang="en-US" sz="2600" dirty="0">
                <a:solidFill>
                  <a:schemeClr val="tx1"/>
                </a:solidFill>
              </a:rPr>
              <a:t>Use of mass media electronic/print.</a:t>
            </a:r>
          </a:p>
          <a:p>
            <a:pPr marL="0" indent="0" algn="just">
              <a:lnSpc>
                <a:spcPct val="120000"/>
              </a:lnSpc>
              <a:spcBef>
                <a:spcPts val="0"/>
              </a:spcBef>
              <a:buClrTx/>
              <a:buNone/>
            </a:pPr>
            <a:r>
              <a:rPr lang="en-US" sz="2600" b="1" dirty="0">
                <a:solidFill>
                  <a:srgbClr val="0070C0"/>
                </a:solidFill>
              </a:rPr>
              <a:t>Process of Mobilization.</a:t>
            </a:r>
          </a:p>
          <a:p>
            <a:pPr marL="514350" indent="-514350" algn="just">
              <a:lnSpc>
                <a:spcPct val="120000"/>
              </a:lnSpc>
              <a:spcBef>
                <a:spcPts val="0"/>
              </a:spcBef>
              <a:buClrTx/>
              <a:buFont typeface="+mj-lt"/>
              <a:buAutoNum type="arabicPeriod"/>
            </a:pPr>
            <a:r>
              <a:rPr lang="en-US" sz="2600" dirty="0">
                <a:solidFill>
                  <a:schemeClr val="tx1"/>
                </a:solidFill>
              </a:rPr>
              <a:t>Planning and organizing.</a:t>
            </a:r>
          </a:p>
          <a:p>
            <a:pPr marL="514350" indent="-514350" algn="just">
              <a:lnSpc>
                <a:spcPct val="120000"/>
              </a:lnSpc>
              <a:spcBef>
                <a:spcPts val="0"/>
              </a:spcBef>
              <a:buClrTx/>
              <a:buFont typeface="+mj-lt"/>
              <a:buAutoNum type="arabicPeriod"/>
            </a:pPr>
            <a:r>
              <a:rPr lang="en-US" sz="2600" dirty="0">
                <a:solidFill>
                  <a:schemeClr val="tx1"/>
                </a:solidFill>
              </a:rPr>
              <a:t>Community entry.</a:t>
            </a:r>
          </a:p>
          <a:p>
            <a:pPr marL="514350" indent="-514350" algn="just">
              <a:lnSpc>
                <a:spcPct val="120000"/>
              </a:lnSpc>
              <a:spcBef>
                <a:spcPts val="0"/>
              </a:spcBef>
              <a:buClrTx/>
              <a:buFont typeface="+mj-lt"/>
              <a:buAutoNum type="arabicPeriod"/>
            </a:pPr>
            <a:r>
              <a:rPr lang="en-US" sz="2600" dirty="0">
                <a:solidFill>
                  <a:schemeClr val="tx1"/>
                </a:solidFill>
              </a:rPr>
              <a:t>Conducting community mobilization sessions.</a:t>
            </a:r>
          </a:p>
          <a:p>
            <a:pPr marL="514350" indent="-514350" algn="just">
              <a:lnSpc>
                <a:spcPct val="120000"/>
              </a:lnSpc>
              <a:spcBef>
                <a:spcPts val="0"/>
              </a:spcBef>
              <a:buClrTx/>
              <a:buFont typeface="+mj-lt"/>
              <a:buAutoNum type="arabicPeriod"/>
            </a:pPr>
            <a:r>
              <a:rPr lang="en-US" sz="2600" dirty="0">
                <a:solidFill>
                  <a:schemeClr val="tx1"/>
                </a:solidFill>
              </a:rPr>
              <a:t>Evaluation and reinforcement.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9617264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4000" b="1" dirty="0">
              <a:solidFill>
                <a:srgbClr val="00B050"/>
              </a:solidFill>
              <a:latin typeface="Bookman Old Style" panose="02050604050505020204" pitchFamily="18" charset="0"/>
            </a:endParaRPr>
          </a:p>
          <a:p>
            <a:pPr marL="0" indent="0" algn="ctr">
              <a:lnSpc>
                <a:spcPct val="120000"/>
              </a:lnSpc>
              <a:spcBef>
                <a:spcPts val="0"/>
              </a:spcBef>
              <a:buClrTx/>
              <a:buNone/>
            </a:pPr>
            <a:endParaRPr lang="en-GB" sz="4000" b="1" dirty="0">
              <a:solidFill>
                <a:srgbClr val="00B050"/>
              </a:solidFill>
              <a:latin typeface="Bookman Old Style" panose="02050604050505020204" pitchFamily="18" charset="0"/>
            </a:endParaRPr>
          </a:p>
          <a:p>
            <a:pPr marL="0" indent="0" algn="ctr">
              <a:lnSpc>
                <a:spcPct val="120000"/>
              </a:lnSpc>
              <a:spcBef>
                <a:spcPts val="0"/>
              </a:spcBef>
              <a:buClrTx/>
              <a:buNone/>
            </a:pPr>
            <a:endParaRPr lang="en-GB" sz="4000" b="1" dirty="0">
              <a:solidFill>
                <a:srgbClr val="00B050"/>
              </a:solidFill>
              <a:latin typeface="Bookman Old Style" panose="02050604050505020204" pitchFamily="18" charset="0"/>
            </a:endParaRPr>
          </a:p>
          <a:p>
            <a:pPr marL="0" indent="0" algn="ctr">
              <a:lnSpc>
                <a:spcPct val="120000"/>
              </a:lnSpc>
              <a:spcBef>
                <a:spcPts val="0"/>
              </a:spcBef>
              <a:buClrTx/>
              <a:buNone/>
            </a:pPr>
            <a:endParaRPr lang="en-GB" sz="4000" b="1" dirty="0">
              <a:solidFill>
                <a:srgbClr val="00B050"/>
              </a:solidFill>
              <a:latin typeface="Bookman Old Style" panose="02050604050505020204" pitchFamily="18" charset="0"/>
            </a:endParaRPr>
          </a:p>
          <a:p>
            <a:pPr marL="0" indent="0" algn="ctr">
              <a:lnSpc>
                <a:spcPct val="120000"/>
              </a:lnSpc>
              <a:spcBef>
                <a:spcPts val="0"/>
              </a:spcBef>
              <a:buClrTx/>
              <a:buNone/>
            </a:pPr>
            <a:r>
              <a:rPr lang="en-GB" sz="4000" b="1" dirty="0">
                <a:solidFill>
                  <a:srgbClr val="00B050"/>
                </a:solidFill>
                <a:latin typeface="Bookman Old Style" panose="02050604050505020204" pitchFamily="18" charset="0"/>
              </a:rPr>
              <a:t>END </a:t>
            </a:r>
            <a:endParaRPr lang="en-US" sz="4000" b="1" dirty="0">
              <a:solidFill>
                <a:srgbClr val="00B050"/>
              </a:solidFill>
              <a:latin typeface="Bookman Old Style" panose="02050604050505020204" pitchFamily="18" charset="0"/>
            </a:endParaRPr>
          </a:p>
          <a:p>
            <a:pPr marL="0" indent="0" algn="ctr">
              <a:lnSpc>
                <a:spcPct val="120000"/>
              </a:lnSpc>
              <a:spcBef>
                <a:spcPts val="0"/>
              </a:spcBef>
              <a:buClrTx/>
              <a:buNone/>
            </a:pPr>
            <a:endParaRPr lang="en-US" sz="4000" b="1" dirty="0">
              <a:solidFill>
                <a:srgbClr val="00B050"/>
              </a:solidFill>
              <a:latin typeface="Bookman Old Style" panose="02050604050505020204" pitchFamily="18" charset="0"/>
            </a:endParaRPr>
          </a:p>
          <a:p>
            <a:pPr marL="0" indent="0" algn="ctr">
              <a:buNone/>
            </a:pPr>
            <a:endParaRPr lang="en-US" sz="4000" b="1" dirty="0">
              <a:solidFill>
                <a:srgbClr val="00B050"/>
              </a:solidFill>
              <a:latin typeface="Bookman Old Style" panose="02050604050505020204" pitchFamily="18" charset="0"/>
            </a:endParaRPr>
          </a:p>
          <a:p>
            <a:pPr marL="0" indent="0" algn="ctr">
              <a:buNone/>
            </a:pPr>
            <a:endParaRPr lang="en-US" sz="4000" b="1" dirty="0">
              <a:solidFill>
                <a:srgbClr val="00B050"/>
              </a:solidFill>
              <a:latin typeface="Bookman Old Style" panose="02050604050505020204" pitchFamily="18" charset="0"/>
            </a:endParaRPr>
          </a:p>
          <a:p>
            <a:pPr algn="ctr"/>
            <a:endParaRPr lang="en-US" sz="4000" b="1" dirty="0">
              <a:solidFill>
                <a:srgbClr val="00B050"/>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92139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5715000"/>
          </a:xfrm>
        </p:spPr>
        <p:txBody>
          <a:bodyPr>
            <a:normAutofit/>
          </a:bodyPr>
          <a:lstStyle/>
          <a:p>
            <a:pPr algn="ct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t>THANKS</a:t>
            </a:r>
            <a:endParaRPr lang="en-US" b="1" dirty="0">
              <a:ln w="22225">
                <a:solidFill>
                  <a:schemeClr val="accent2"/>
                </a:solidFill>
                <a:prstDash val="solid"/>
              </a:ln>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B68D1F08-7210-4F00-8190-B7A8CF55FB9A}"/>
              </a:ext>
            </a:extLst>
          </p:cNvPr>
          <p:cNvSpPr>
            <a:spLocks noGrp="1"/>
          </p:cNvSpPr>
          <p:nvPr>
            <p:ph type="sldNum" sz="quarter" idx="12"/>
          </p:nvPr>
        </p:nvSpPr>
        <p:spPr>
          <a:xfrm>
            <a:off x="7620000" y="6170822"/>
            <a:ext cx="12192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705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Principles  of Family Health Care</a:t>
            </a:r>
          </a:p>
          <a:p>
            <a:pPr algn="just">
              <a:spcBef>
                <a:spcPts val="0"/>
              </a:spcBef>
              <a:buClrTx/>
              <a:buFont typeface="Wingdings" panose="05000000000000000000" pitchFamily="2" charset="2"/>
              <a:buChar char="q"/>
            </a:pPr>
            <a:r>
              <a:rPr lang="en-US" sz="2800" dirty="0">
                <a:solidFill>
                  <a:schemeClr val="tx1"/>
                </a:solidFill>
              </a:rPr>
              <a:t>Establish a good working relationship with the family </a:t>
            </a:r>
          </a:p>
          <a:p>
            <a:pPr algn="just">
              <a:spcBef>
                <a:spcPts val="0"/>
              </a:spcBef>
              <a:buClrTx/>
              <a:buFont typeface="Wingdings" panose="05000000000000000000" pitchFamily="2" charset="2"/>
              <a:buChar char="q"/>
            </a:pPr>
            <a:r>
              <a:rPr lang="en-US" sz="2800" dirty="0">
                <a:solidFill>
                  <a:schemeClr val="tx1"/>
                </a:solidFill>
              </a:rPr>
              <a:t>Plan relevant health education and sharing of clear health messages, which will guide them on how to take care of themselves </a:t>
            </a:r>
          </a:p>
          <a:p>
            <a:pPr algn="just">
              <a:spcBef>
                <a:spcPts val="0"/>
              </a:spcBef>
              <a:buClrTx/>
              <a:buFont typeface="Wingdings" panose="05000000000000000000" pitchFamily="2" charset="2"/>
              <a:buChar char="q"/>
            </a:pPr>
            <a:r>
              <a:rPr lang="en-US" sz="2800" dirty="0">
                <a:solidFill>
                  <a:schemeClr val="tx1"/>
                </a:solidFill>
              </a:rPr>
              <a:t>Gather relevant information about the family which will enable them to identify health problems and set priorities </a:t>
            </a:r>
          </a:p>
          <a:p>
            <a:pPr algn="just">
              <a:spcBef>
                <a:spcPts val="0"/>
              </a:spcBef>
              <a:buClrTx/>
              <a:buFont typeface="Wingdings" panose="05000000000000000000" pitchFamily="2" charset="2"/>
              <a:buChar char="q"/>
            </a:pPr>
            <a:r>
              <a:rPr lang="en-US" sz="2800" dirty="0">
                <a:solidFill>
                  <a:schemeClr val="tx1"/>
                </a:solidFill>
              </a:rPr>
              <a:t>Provide need-based support and services to the family regardless of sex, age, income, and religion, in order to improve their health status </a:t>
            </a:r>
          </a:p>
          <a:p>
            <a:pPr algn="just">
              <a:spcBef>
                <a:spcPts val="0"/>
              </a:spcBef>
              <a:buClrTx/>
              <a:buFont typeface="Wingdings" panose="05000000000000000000" pitchFamily="2" charset="2"/>
              <a:buChar char="q"/>
            </a:pPr>
            <a:r>
              <a:rPr lang="en-US" sz="2800" dirty="0">
                <a:solidFill>
                  <a:schemeClr val="tx1"/>
                </a:solidFill>
              </a:rPr>
              <a:t>Work in collaboration with other health service agencies to avoid duplicating family health care.</a:t>
            </a:r>
          </a:p>
          <a:p>
            <a:pPr algn="just">
              <a:spcBef>
                <a:spcPts val="0"/>
              </a:spcBef>
              <a:buClrTx/>
              <a:buFont typeface="Wingdings" panose="05000000000000000000" pitchFamily="2" charset="2"/>
              <a:buChar char="q"/>
            </a:pPr>
            <a:r>
              <a:rPr lang="en-US" sz="2800" dirty="0">
                <a:solidFill>
                  <a:schemeClr val="tx1"/>
                </a:solidFill>
              </a:rPr>
              <a:t>Use the clinical process in the care of families</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0781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0" indent="0" algn="just">
              <a:spcBef>
                <a:spcPts val="0"/>
              </a:spcBef>
              <a:buClrTx/>
              <a:buNone/>
            </a:pPr>
            <a:r>
              <a:rPr lang="en-US" sz="2400" b="1" dirty="0">
                <a:solidFill>
                  <a:srgbClr val="0070C0"/>
                </a:solidFill>
              </a:rPr>
              <a:t>THE PROCESS OF FAMILY HEALTH CARE:</a:t>
            </a:r>
          </a:p>
          <a:p>
            <a:pPr marL="457200" indent="-457200" algn="just">
              <a:spcBef>
                <a:spcPts val="0"/>
              </a:spcBef>
              <a:buClrTx/>
              <a:buFont typeface="+mj-lt"/>
              <a:buAutoNum type="arabicPeriod"/>
            </a:pPr>
            <a:r>
              <a:rPr lang="en-US" sz="2400" dirty="0">
                <a:solidFill>
                  <a:schemeClr val="tx1"/>
                </a:solidFill>
              </a:rPr>
              <a:t>Assessment</a:t>
            </a:r>
          </a:p>
          <a:p>
            <a:pPr marL="457200" indent="-457200" algn="just">
              <a:spcBef>
                <a:spcPts val="0"/>
              </a:spcBef>
              <a:buClrTx/>
              <a:buFont typeface="+mj-lt"/>
              <a:buAutoNum type="arabicPeriod"/>
            </a:pPr>
            <a:r>
              <a:rPr lang="en-US" sz="2400" dirty="0">
                <a:solidFill>
                  <a:schemeClr val="tx1"/>
                </a:solidFill>
              </a:rPr>
              <a:t>Diagnosis</a:t>
            </a:r>
          </a:p>
          <a:p>
            <a:pPr marL="457200" indent="-457200" algn="just">
              <a:spcBef>
                <a:spcPts val="0"/>
              </a:spcBef>
              <a:buClrTx/>
              <a:buFont typeface="+mj-lt"/>
              <a:buAutoNum type="arabicPeriod"/>
            </a:pPr>
            <a:r>
              <a:rPr lang="en-US" sz="2400" dirty="0">
                <a:solidFill>
                  <a:schemeClr val="tx1"/>
                </a:solidFill>
              </a:rPr>
              <a:t>Planning</a:t>
            </a:r>
          </a:p>
          <a:p>
            <a:pPr marL="457200" indent="-457200" algn="just">
              <a:spcBef>
                <a:spcPts val="0"/>
              </a:spcBef>
              <a:buClrTx/>
              <a:buFont typeface="+mj-lt"/>
              <a:buAutoNum type="arabicPeriod"/>
            </a:pPr>
            <a:r>
              <a:rPr lang="en-US" sz="2400" dirty="0">
                <a:solidFill>
                  <a:schemeClr val="tx1"/>
                </a:solidFill>
              </a:rPr>
              <a:t>Implementation</a:t>
            </a:r>
          </a:p>
          <a:p>
            <a:pPr marL="457200" indent="-457200" algn="just">
              <a:spcBef>
                <a:spcPts val="0"/>
              </a:spcBef>
              <a:buClrTx/>
              <a:buFont typeface="+mj-lt"/>
              <a:buAutoNum type="arabicPeriod"/>
            </a:pPr>
            <a:r>
              <a:rPr lang="en-US" sz="2400" dirty="0">
                <a:solidFill>
                  <a:schemeClr val="tx1"/>
                </a:solidFill>
              </a:rPr>
              <a:t>Evaluation</a:t>
            </a:r>
          </a:p>
          <a:p>
            <a:pPr marL="0" indent="0" algn="just">
              <a:spcBef>
                <a:spcPts val="0"/>
              </a:spcBef>
              <a:buClrTx/>
              <a:buNone/>
            </a:pPr>
            <a:endParaRPr lang="en-US" sz="2400" b="1" u="sng" dirty="0">
              <a:solidFill>
                <a:schemeClr val="tx1"/>
              </a:solidFill>
            </a:endParaRPr>
          </a:p>
          <a:p>
            <a:pPr marL="0" indent="0" algn="just">
              <a:spcBef>
                <a:spcPts val="0"/>
              </a:spcBef>
              <a:buClrTx/>
              <a:buNone/>
            </a:pPr>
            <a:r>
              <a:rPr lang="en-US" sz="2400" b="1" u="sng" dirty="0">
                <a:solidFill>
                  <a:schemeClr val="tx1"/>
                </a:solidFill>
              </a:rPr>
              <a:t>Assessment</a:t>
            </a:r>
          </a:p>
          <a:p>
            <a:pPr algn="just">
              <a:spcBef>
                <a:spcPts val="0"/>
              </a:spcBef>
              <a:buClrTx/>
              <a:buFont typeface="Wingdings" panose="05000000000000000000" pitchFamily="2" charset="2"/>
              <a:buChar char="q"/>
            </a:pPr>
            <a:r>
              <a:rPr lang="en-US" sz="2400" dirty="0">
                <a:solidFill>
                  <a:schemeClr val="tx1"/>
                </a:solidFill>
              </a:rPr>
              <a:t>This involves collecting data using interviews, observation, subjective appraisal and reviewing available records and reports.</a:t>
            </a:r>
          </a:p>
          <a:p>
            <a:pPr marL="0" indent="0" algn="just">
              <a:spcBef>
                <a:spcPts val="0"/>
              </a:spcBef>
              <a:buClrTx/>
              <a:buNone/>
            </a:pPr>
            <a:r>
              <a:rPr lang="en-US" sz="2400" b="1" u="sng" dirty="0">
                <a:solidFill>
                  <a:schemeClr val="tx1"/>
                </a:solidFill>
              </a:rPr>
              <a:t>Diagnosis</a:t>
            </a:r>
          </a:p>
          <a:p>
            <a:pPr algn="just">
              <a:spcBef>
                <a:spcPts val="0"/>
              </a:spcBef>
              <a:buClrTx/>
              <a:buFont typeface="Wingdings" panose="05000000000000000000" pitchFamily="2" charset="2"/>
              <a:buChar char="q"/>
            </a:pPr>
            <a:r>
              <a:rPr lang="en-US" sz="2400" dirty="0">
                <a:solidFill>
                  <a:schemeClr val="tx1"/>
                </a:solidFill>
              </a:rPr>
              <a:t>Identify (diagnose) the family health problems, needs and resources. </a:t>
            </a:r>
          </a:p>
          <a:p>
            <a:pPr marL="0" indent="0" algn="just">
              <a:spcBef>
                <a:spcPts val="0"/>
              </a:spcBef>
              <a:buClrTx/>
              <a:buNone/>
            </a:pPr>
            <a:r>
              <a:rPr lang="en-US" sz="2400" b="1" u="sng" dirty="0">
                <a:solidFill>
                  <a:schemeClr val="tx1"/>
                </a:solidFill>
              </a:rPr>
              <a:t>Planning</a:t>
            </a:r>
          </a:p>
          <a:p>
            <a:pPr algn="just">
              <a:spcBef>
                <a:spcPts val="0"/>
              </a:spcBef>
              <a:buClrTx/>
              <a:buFont typeface="Wingdings" panose="05000000000000000000" pitchFamily="2" charset="2"/>
              <a:buChar char="q"/>
            </a:pPr>
            <a:r>
              <a:rPr lang="en-US" sz="2400" dirty="0">
                <a:solidFill>
                  <a:schemeClr val="tx1"/>
                </a:solidFill>
              </a:rPr>
              <a:t>Plan for health action by choosing effective and affordable alternatives and setting priorities after considering the available internal and external resources. You should work hand-in-hand with the family members at all stages of planning </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9853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u="sng" dirty="0">
                <a:solidFill>
                  <a:schemeClr val="tx1"/>
                </a:solidFill>
              </a:rPr>
              <a:t>Implementation:</a:t>
            </a:r>
          </a:p>
          <a:p>
            <a:pPr algn="just">
              <a:spcBef>
                <a:spcPts val="0"/>
              </a:spcBef>
              <a:buClrTx/>
              <a:buFont typeface="Wingdings" panose="05000000000000000000" pitchFamily="2" charset="2"/>
              <a:buChar char="q"/>
            </a:pPr>
            <a:r>
              <a:rPr lang="en-US" sz="2400" dirty="0">
                <a:solidFill>
                  <a:schemeClr val="tx1"/>
                </a:solidFill>
              </a:rPr>
              <a:t>You should implement the interventions or health actions agreed with the family members. </a:t>
            </a:r>
          </a:p>
          <a:p>
            <a:pPr algn="just">
              <a:spcBef>
                <a:spcPts val="0"/>
              </a:spcBef>
              <a:buClrTx/>
              <a:buFont typeface="Wingdings" panose="05000000000000000000" pitchFamily="2" charset="2"/>
              <a:buChar char="q"/>
            </a:pPr>
            <a:r>
              <a:rPr lang="en-US" sz="2400" dirty="0">
                <a:solidFill>
                  <a:schemeClr val="tx1"/>
                </a:solidFill>
              </a:rPr>
              <a:t>Increase the family’s ability to function effectively and removing barriers to health</a:t>
            </a:r>
          </a:p>
          <a:p>
            <a:pPr marL="0" indent="0" algn="just">
              <a:spcBef>
                <a:spcPts val="0"/>
              </a:spcBef>
              <a:buClrTx/>
              <a:buNone/>
            </a:pPr>
            <a:r>
              <a:rPr lang="en-US" sz="2400" b="1" u="sng" dirty="0">
                <a:solidFill>
                  <a:schemeClr val="tx1"/>
                </a:solidFill>
              </a:rPr>
              <a:t>Evaluation</a:t>
            </a:r>
          </a:p>
          <a:p>
            <a:pPr algn="just">
              <a:spcBef>
                <a:spcPts val="0"/>
              </a:spcBef>
              <a:buClrTx/>
              <a:buFont typeface="Wingdings" panose="05000000000000000000" pitchFamily="2" charset="2"/>
              <a:buChar char="q"/>
            </a:pPr>
            <a:r>
              <a:rPr lang="en-US" sz="2400" dirty="0">
                <a:solidFill>
                  <a:schemeClr val="tx1"/>
                </a:solidFill>
              </a:rPr>
              <a:t>This involves evaluating or measuring whether the expected outcome has been achieved. </a:t>
            </a:r>
          </a:p>
          <a:p>
            <a:pPr algn="just">
              <a:spcBef>
                <a:spcPts val="0"/>
              </a:spcBef>
              <a:buClrTx/>
              <a:buFont typeface="Wingdings" panose="05000000000000000000" pitchFamily="2" charset="2"/>
              <a:buChar char="q"/>
            </a:pPr>
            <a:r>
              <a:rPr lang="en-US" sz="2400" dirty="0">
                <a:solidFill>
                  <a:schemeClr val="tx1"/>
                </a:solidFill>
              </a:rPr>
              <a:t>If no achievements have been made, find out what factors interfered and change your approach accordingly. </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38330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800" b="1" dirty="0">
                <a:solidFill>
                  <a:srgbClr val="0070C0"/>
                </a:solidFill>
              </a:rPr>
              <a:t>Determinants of family health</a:t>
            </a:r>
          </a:p>
          <a:p>
            <a:pPr algn="just">
              <a:spcBef>
                <a:spcPts val="0"/>
              </a:spcBef>
              <a:buClrTx/>
              <a:buFont typeface="Wingdings" panose="05000000000000000000" pitchFamily="2" charset="2"/>
              <a:buChar char="q"/>
            </a:pPr>
            <a:r>
              <a:rPr lang="en-US" sz="2800" dirty="0">
                <a:solidFill>
                  <a:schemeClr val="tx1"/>
                </a:solidFill>
              </a:rPr>
              <a:t>Living and working conditions</a:t>
            </a:r>
          </a:p>
          <a:p>
            <a:pPr algn="just">
              <a:spcBef>
                <a:spcPts val="0"/>
              </a:spcBef>
              <a:buClrTx/>
              <a:buFont typeface="Wingdings" panose="05000000000000000000" pitchFamily="2" charset="2"/>
              <a:buChar char="q"/>
            </a:pPr>
            <a:r>
              <a:rPr lang="en-US" sz="2800" dirty="0">
                <a:solidFill>
                  <a:schemeClr val="tx1"/>
                </a:solidFill>
              </a:rPr>
              <a:t>Physical environment,</a:t>
            </a:r>
          </a:p>
          <a:p>
            <a:pPr algn="just">
              <a:spcBef>
                <a:spcPts val="0"/>
              </a:spcBef>
              <a:buClrTx/>
              <a:buFont typeface="Wingdings" panose="05000000000000000000" pitchFamily="2" charset="2"/>
              <a:buChar char="q"/>
            </a:pPr>
            <a:r>
              <a:rPr lang="en-US" sz="2800" dirty="0">
                <a:solidFill>
                  <a:schemeClr val="tx1"/>
                </a:solidFill>
              </a:rPr>
              <a:t>Psycho-social environment</a:t>
            </a:r>
          </a:p>
          <a:p>
            <a:pPr algn="just">
              <a:spcBef>
                <a:spcPts val="0"/>
              </a:spcBef>
              <a:buClrTx/>
              <a:buFont typeface="Wingdings" panose="05000000000000000000" pitchFamily="2" charset="2"/>
              <a:buChar char="q"/>
            </a:pPr>
            <a:r>
              <a:rPr lang="en-US" sz="2800" dirty="0">
                <a:solidFill>
                  <a:schemeClr val="tx1"/>
                </a:solidFill>
              </a:rPr>
              <a:t>Education and economic factors</a:t>
            </a:r>
          </a:p>
          <a:p>
            <a:pPr algn="just">
              <a:spcBef>
                <a:spcPts val="0"/>
              </a:spcBef>
              <a:buClrTx/>
              <a:buFont typeface="Wingdings" panose="05000000000000000000" pitchFamily="2" charset="2"/>
              <a:buChar char="q"/>
            </a:pPr>
            <a:r>
              <a:rPr lang="en-US" sz="2800" dirty="0">
                <a:solidFill>
                  <a:schemeClr val="tx1"/>
                </a:solidFill>
              </a:rPr>
              <a:t>health practices</a:t>
            </a:r>
          </a:p>
          <a:p>
            <a:pPr algn="just">
              <a:spcBef>
                <a:spcPts val="0"/>
              </a:spcBef>
              <a:buClrTx/>
              <a:buFont typeface="Wingdings" panose="05000000000000000000" pitchFamily="2" charset="2"/>
              <a:buChar char="q"/>
            </a:pPr>
            <a:r>
              <a:rPr lang="en-US" sz="2800" dirty="0">
                <a:solidFill>
                  <a:schemeClr val="tx1"/>
                </a:solidFill>
              </a:rPr>
              <a:t>Cultural factors</a:t>
            </a:r>
          </a:p>
          <a:p>
            <a:pPr algn="just">
              <a:spcBef>
                <a:spcPts val="0"/>
              </a:spcBef>
              <a:buClrTx/>
              <a:buFont typeface="Wingdings" panose="05000000000000000000" pitchFamily="2" charset="2"/>
              <a:buChar char="q"/>
            </a:pPr>
            <a:r>
              <a:rPr lang="en-US" sz="2800" dirty="0">
                <a:solidFill>
                  <a:schemeClr val="tx1"/>
                </a:solidFill>
              </a:rPr>
              <a:t>Gender etc.</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3697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0" indent="0" algn="just">
              <a:spcBef>
                <a:spcPts val="0"/>
              </a:spcBef>
              <a:buClrTx/>
              <a:buNone/>
            </a:pPr>
            <a:r>
              <a:rPr lang="en-US" sz="2400" b="1" dirty="0">
                <a:solidFill>
                  <a:srgbClr val="0070C0"/>
                </a:solidFill>
              </a:rPr>
              <a:t>Scope and components of family health</a:t>
            </a:r>
          </a:p>
          <a:p>
            <a:pPr marL="0" indent="0" algn="just">
              <a:spcBef>
                <a:spcPts val="0"/>
              </a:spcBef>
              <a:buClrTx/>
              <a:buNone/>
            </a:pPr>
            <a:r>
              <a:rPr lang="en-US" sz="2400" b="1" dirty="0">
                <a:solidFill>
                  <a:schemeClr val="tx1"/>
                </a:solidFill>
              </a:rPr>
              <a:t>1. Problems faced by family:</a:t>
            </a:r>
          </a:p>
          <a:p>
            <a:pPr algn="just">
              <a:spcBef>
                <a:spcPts val="0"/>
              </a:spcBef>
              <a:buClrTx/>
              <a:buFont typeface="Wingdings" panose="05000000000000000000" pitchFamily="2" charset="2"/>
              <a:buChar char="q"/>
            </a:pPr>
            <a:r>
              <a:rPr lang="en-US" sz="2400" dirty="0">
                <a:solidFill>
                  <a:schemeClr val="tx1"/>
                </a:solidFill>
              </a:rPr>
              <a:t>Broken homes, drug abuse, juvenile delinquency, disability and rehabilitation, unmarried mothers, teenage pregnancy</a:t>
            </a:r>
          </a:p>
          <a:p>
            <a:pPr marL="0" indent="0" algn="just">
              <a:spcBef>
                <a:spcPts val="0"/>
              </a:spcBef>
              <a:buClrTx/>
              <a:buNone/>
            </a:pPr>
            <a:r>
              <a:rPr lang="en-US" sz="2400" b="1" dirty="0">
                <a:solidFill>
                  <a:schemeClr val="tx1"/>
                </a:solidFill>
              </a:rPr>
              <a:t>2. Reproductive health</a:t>
            </a:r>
          </a:p>
          <a:p>
            <a:pPr algn="just">
              <a:spcBef>
                <a:spcPts val="0"/>
              </a:spcBef>
              <a:buClrTx/>
              <a:buFont typeface="Wingdings" panose="05000000000000000000" pitchFamily="2" charset="2"/>
              <a:buChar char="q"/>
            </a:pPr>
            <a:r>
              <a:rPr lang="en-US" sz="2400" dirty="0">
                <a:solidFill>
                  <a:schemeClr val="tx1"/>
                </a:solidFill>
              </a:rPr>
              <a:t>Safe motherhood, ANC, delivery care, PNC, Family planning, Nutritional deficiencies, </a:t>
            </a:r>
            <a:r>
              <a:rPr lang="en-US" sz="2400" dirty="0" err="1">
                <a:solidFill>
                  <a:schemeClr val="tx1"/>
                </a:solidFill>
              </a:rPr>
              <a:t>LBW</a:t>
            </a:r>
            <a:endParaRPr lang="en-US" sz="2400" dirty="0">
              <a:solidFill>
                <a:schemeClr val="tx1"/>
              </a:solidFill>
            </a:endParaRPr>
          </a:p>
          <a:p>
            <a:pPr algn="just">
              <a:spcBef>
                <a:spcPts val="0"/>
              </a:spcBef>
              <a:buClrTx/>
              <a:buFont typeface="Wingdings" panose="05000000000000000000" pitchFamily="2" charset="2"/>
              <a:buChar char="q"/>
            </a:pPr>
            <a:r>
              <a:rPr lang="en-US" sz="2400" dirty="0" err="1">
                <a:solidFill>
                  <a:schemeClr val="tx1"/>
                </a:solidFill>
              </a:rPr>
              <a:t>STIs</a:t>
            </a:r>
            <a:r>
              <a:rPr lang="en-US" sz="2400" dirty="0">
                <a:solidFill>
                  <a:schemeClr val="tx1"/>
                </a:solidFill>
              </a:rPr>
              <a:t>/</a:t>
            </a:r>
            <a:r>
              <a:rPr lang="en-US" sz="2400" dirty="0" err="1">
                <a:solidFill>
                  <a:schemeClr val="tx1"/>
                </a:solidFill>
              </a:rPr>
              <a:t>RTIs</a:t>
            </a:r>
            <a:r>
              <a:rPr lang="en-US" sz="2400" dirty="0">
                <a:solidFill>
                  <a:schemeClr val="tx1"/>
                </a:solidFill>
              </a:rPr>
              <a:t>/HIV/AIDS, legal abortion, infertility services,</a:t>
            </a:r>
          </a:p>
          <a:p>
            <a:pPr algn="just">
              <a:spcBef>
                <a:spcPts val="0"/>
              </a:spcBef>
              <a:buClrTx/>
              <a:buFont typeface="Wingdings" panose="05000000000000000000" pitchFamily="2" charset="2"/>
              <a:buChar char="q"/>
            </a:pPr>
            <a:r>
              <a:rPr lang="en-US" sz="2400" dirty="0">
                <a:solidFill>
                  <a:schemeClr val="tx1"/>
                </a:solidFill>
              </a:rPr>
              <a:t>Adolescent health (suicide, depression, </a:t>
            </a:r>
            <a:r>
              <a:rPr lang="en-US" sz="2400" dirty="0" err="1">
                <a:solidFill>
                  <a:schemeClr val="tx1"/>
                </a:solidFill>
              </a:rPr>
              <a:t>STIs</a:t>
            </a:r>
            <a:r>
              <a:rPr lang="en-US" sz="2400" dirty="0">
                <a:solidFill>
                  <a:schemeClr val="tx1"/>
                </a:solidFill>
              </a:rPr>
              <a:t>)</a:t>
            </a:r>
          </a:p>
          <a:p>
            <a:pPr marL="0" indent="0" algn="just">
              <a:spcBef>
                <a:spcPts val="0"/>
              </a:spcBef>
              <a:buClrTx/>
              <a:buNone/>
            </a:pPr>
            <a:r>
              <a:rPr lang="en-US" sz="2400" b="1" dirty="0">
                <a:solidFill>
                  <a:schemeClr val="tx1"/>
                </a:solidFill>
              </a:rPr>
              <a:t>3. Child health Child bearing, rearing,</a:t>
            </a:r>
          </a:p>
          <a:p>
            <a:pPr algn="just">
              <a:spcBef>
                <a:spcPts val="0"/>
              </a:spcBef>
              <a:buClrTx/>
              <a:buFont typeface="Wingdings" panose="05000000000000000000" pitchFamily="2" charset="2"/>
              <a:buChar char="q"/>
            </a:pPr>
            <a:r>
              <a:rPr lang="en-US" sz="2400" dirty="0">
                <a:solidFill>
                  <a:schemeClr val="tx1"/>
                </a:solidFill>
              </a:rPr>
              <a:t>Child health services: nutrition, immunization, Growth monitoring</a:t>
            </a:r>
          </a:p>
          <a:p>
            <a:pPr algn="just">
              <a:spcBef>
                <a:spcPts val="0"/>
              </a:spcBef>
              <a:buClrTx/>
              <a:buFont typeface="Wingdings" panose="05000000000000000000" pitchFamily="2" charset="2"/>
              <a:buChar char="q"/>
            </a:pPr>
            <a:r>
              <a:rPr lang="en-US" sz="2400" dirty="0">
                <a:solidFill>
                  <a:schemeClr val="tx1"/>
                </a:solidFill>
              </a:rPr>
              <a:t>Mortality and mortality of children</a:t>
            </a:r>
          </a:p>
          <a:p>
            <a:pPr algn="just">
              <a:spcBef>
                <a:spcPts val="0"/>
              </a:spcBef>
              <a:buClrTx/>
              <a:buFont typeface="Wingdings" panose="05000000000000000000" pitchFamily="2" charset="2"/>
              <a:buChar char="q"/>
            </a:pPr>
            <a:r>
              <a:rPr lang="en-US" sz="2400" dirty="0">
                <a:solidFill>
                  <a:schemeClr val="tx1"/>
                </a:solidFill>
              </a:rPr>
              <a:t>Social problems of children:</a:t>
            </a:r>
          </a:p>
          <a:p>
            <a:pPr lvl="1" algn="just">
              <a:spcBef>
                <a:spcPts val="0"/>
              </a:spcBef>
              <a:buClrTx/>
              <a:buFont typeface="Courier New" panose="02070309020205020404" pitchFamily="49" charset="0"/>
              <a:buChar char="o"/>
            </a:pPr>
            <a:r>
              <a:rPr lang="en-US" sz="2400" dirty="0">
                <a:solidFill>
                  <a:schemeClr val="tx1"/>
                </a:solidFill>
              </a:rPr>
              <a:t>Child abuse</a:t>
            </a:r>
          </a:p>
          <a:p>
            <a:pPr lvl="1" algn="just">
              <a:spcBef>
                <a:spcPts val="0"/>
              </a:spcBef>
              <a:buClrTx/>
              <a:buFont typeface="Courier New" panose="02070309020205020404" pitchFamily="49" charset="0"/>
              <a:buChar char="o"/>
            </a:pPr>
            <a:r>
              <a:rPr lang="en-US" sz="2400" dirty="0">
                <a:solidFill>
                  <a:schemeClr val="tx1"/>
                </a:solidFill>
              </a:rPr>
              <a:t>Abandoned or street children</a:t>
            </a:r>
          </a:p>
          <a:p>
            <a:pPr lvl="1" algn="just">
              <a:spcBef>
                <a:spcPts val="0"/>
              </a:spcBef>
              <a:buClrTx/>
              <a:buFont typeface="Courier New" panose="02070309020205020404" pitchFamily="49" charset="0"/>
              <a:buChar char="o"/>
            </a:pPr>
            <a:r>
              <a:rPr lang="en-US" sz="2400" dirty="0">
                <a:solidFill>
                  <a:schemeClr val="tx1"/>
                </a:solidFill>
              </a:rPr>
              <a:t>Child labour</a:t>
            </a:r>
          </a:p>
          <a:p>
            <a:pPr lvl="1" algn="just">
              <a:spcBef>
                <a:spcPts val="0"/>
              </a:spcBef>
              <a:buClrTx/>
              <a:buFont typeface="Courier New" panose="02070309020205020404" pitchFamily="49" charset="0"/>
              <a:buChar char="o"/>
            </a:pPr>
            <a:r>
              <a:rPr lang="en-US" sz="2400" dirty="0">
                <a:solidFill>
                  <a:schemeClr val="tx1"/>
                </a:solidFill>
              </a:rPr>
              <a:t>Juvenile delinquency</a:t>
            </a:r>
          </a:p>
          <a:p>
            <a:pPr lvl="1" algn="just">
              <a:spcBef>
                <a:spcPts val="0"/>
              </a:spcBef>
              <a:buClrTx/>
              <a:buFont typeface="Courier New" panose="02070309020205020404" pitchFamily="49" charset="0"/>
              <a:buChar char="o"/>
            </a:pPr>
            <a:r>
              <a:rPr lang="en-US" sz="2400" dirty="0">
                <a:solidFill>
                  <a:schemeClr val="tx1"/>
                </a:solidFill>
              </a:rPr>
              <a:t>battered baby syndrome</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19542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chemeClr val="tx1"/>
                </a:solidFill>
              </a:rPr>
              <a:t>4. Gender issues in family:</a:t>
            </a:r>
          </a:p>
          <a:p>
            <a:pPr algn="just">
              <a:spcBef>
                <a:spcPts val="0"/>
              </a:spcBef>
              <a:buClrTx/>
              <a:buFont typeface="Wingdings" panose="05000000000000000000" pitchFamily="2" charset="2"/>
              <a:buChar char="q"/>
            </a:pPr>
            <a:r>
              <a:rPr lang="en-US" sz="2400" dirty="0">
                <a:solidFill>
                  <a:schemeClr val="tx1"/>
                </a:solidFill>
              </a:rPr>
              <a:t>Girls trafficking, Gender mainstreaming, Female Genital Mutilation (</a:t>
            </a:r>
            <a:r>
              <a:rPr lang="en-US" sz="2400" dirty="0" err="1">
                <a:solidFill>
                  <a:schemeClr val="tx1"/>
                </a:solidFill>
              </a:rPr>
              <a:t>FGM</a:t>
            </a:r>
            <a:r>
              <a:rPr lang="en-US" sz="2400" dirty="0">
                <a:solidFill>
                  <a:schemeClr val="tx1"/>
                </a:solidFill>
              </a:rPr>
              <a:t>), female feticide (sex-selective abortion),</a:t>
            </a:r>
          </a:p>
          <a:p>
            <a:pPr marL="0" indent="0" algn="just">
              <a:spcBef>
                <a:spcPts val="0"/>
              </a:spcBef>
              <a:buClrTx/>
              <a:buNone/>
            </a:pPr>
            <a:r>
              <a:rPr lang="en-US" sz="2400" b="1" dirty="0">
                <a:solidFill>
                  <a:schemeClr val="tx1"/>
                </a:solidFill>
              </a:rPr>
              <a:t>5. Aging:</a:t>
            </a:r>
          </a:p>
          <a:p>
            <a:pPr algn="just">
              <a:spcBef>
                <a:spcPts val="0"/>
              </a:spcBef>
              <a:buClrTx/>
              <a:buFont typeface="Wingdings" panose="05000000000000000000" pitchFamily="2" charset="2"/>
              <a:buChar char="q"/>
            </a:pPr>
            <a:r>
              <a:rPr lang="en-US" sz="2400" dirty="0">
                <a:solidFill>
                  <a:schemeClr val="tx1"/>
                </a:solidFill>
              </a:rPr>
              <a:t>Problems of ageing, active ageing</a:t>
            </a:r>
          </a:p>
          <a:p>
            <a:pPr marL="0" indent="0" algn="just">
              <a:spcBef>
                <a:spcPts val="0"/>
              </a:spcBef>
              <a:buClrTx/>
              <a:buNone/>
            </a:pPr>
            <a:r>
              <a:rPr lang="en-US" sz="2400" b="1" dirty="0">
                <a:solidFill>
                  <a:schemeClr val="tx1"/>
                </a:solidFill>
              </a:rPr>
              <a:t>6. Mental health:</a:t>
            </a:r>
          </a:p>
          <a:p>
            <a:pPr algn="just">
              <a:spcBef>
                <a:spcPts val="0"/>
              </a:spcBef>
              <a:buClrTx/>
              <a:buFont typeface="Wingdings" panose="05000000000000000000" pitchFamily="2" charset="2"/>
              <a:buChar char="q"/>
            </a:pPr>
            <a:r>
              <a:rPr lang="en-US" sz="2400" dirty="0">
                <a:solidFill>
                  <a:schemeClr val="tx1"/>
                </a:solidFill>
              </a:rPr>
              <a:t>situation of mental health, its causes and prevention, National mental health policy</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0978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Family:</a:t>
            </a:r>
          </a:p>
          <a:p>
            <a:pPr algn="just">
              <a:spcBef>
                <a:spcPts val="0"/>
              </a:spcBef>
              <a:buClrTx/>
              <a:buFont typeface="Wingdings" panose="05000000000000000000" pitchFamily="2" charset="2"/>
              <a:buChar char="q"/>
            </a:pPr>
            <a:r>
              <a:rPr lang="en-US" sz="2400" dirty="0">
                <a:solidFill>
                  <a:schemeClr val="tx1"/>
                </a:solidFill>
              </a:rPr>
              <a:t>A group of two or more persons, who share emotional bonds and material things, usually live in the same household, </a:t>
            </a:r>
            <a:r>
              <a:rPr lang="en-US" sz="2400" b="1" dirty="0">
                <a:solidFill>
                  <a:schemeClr val="tx1"/>
                </a:solidFill>
              </a:rPr>
              <a:t>are related by blood, marriage or adoption</a:t>
            </a:r>
            <a:r>
              <a:rPr lang="en-US" sz="2400" dirty="0">
                <a:solidFill>
                  <a:schemeClr val="tx1"/>
                </a:solidFill>
              </a:rPr>
              <a:t>, and sexual relationship is socially approved for the parents. </a:t>
            </a:r>
          </a:p>
          <a:p>
            <a:pPr algn="just">
              <a:spcBef>
                <a:spcPts val="0"/>
              </a:spcBef>
              <a:buClrTx/>
              <a:buFont typeface="Wingdings" panose="05000000000000000000" pitchFamily="2" charset="2"/>
              <a:buChar char="q"/>
            </a:pPr>
            <a:r>
              <a:rPr lang="en-US" sz="2400" dirty="0">
                <a:solidFill>
                  <a:schemeClr val="tx1"/>
                </a:solidFill>
              </a:rPr>
              <a:t>A basic social group united through </a:t>
            </a:r>
            <a:r>
              <a:rPr lang="en-US" sz="2400" b="1" dirty="0">
                <a:solidFill>
                  <a:schemeClr val="tx1"/>
                </a:solidFill>
              </a:rPr>
              <a:t>bonds of kinship or marriage, </a:t>
            </a:r>
            <a:r>
              <a:rPr lang="en-US" sz="2400" dirty="0">
                <a:solidFill>
                  <a:schemeClr val="tx1"/>
                </a:solidFill>
              </a:rPr>
              <a:t>present in all societies.</a:t>
            </a:r>
          </a:p>
          <a:p>
            <a:pPr algn="just">
              <a:spcBef>
                <a:spcPts val="0"/>
              </a:spcBef>
              <a:buClrTx/>
              <a:buFont typeface="Wingdings" panose="05000000000000000000" pitchFamily="2" charset="2"/>
              <a:buChar char="q"/>
            </a:pPr>
            <a:r>
              <a:rPr lang="en-US" sz="2400" dirty="0">
                <a:solidFill>
                  <a:schemeClr val="tx1"/>
                </a:solidFill>
              </a:rPr>
              <a:t>Family can be defined as any social group of people who are united together by ties of marriage, ancestry or adoption, having the responsibility for rearing children.</a:t>
            </a:r>
          </a:p>
          <a:p>
            <a:pPr algn="just">
              <a:spcBef>
                <a:spcPts val="0"/>
              </a:spcBef>
              <a:buClrTx/>
              <a:buFont typeface="Wingdings" panose="05000000000000000000" pitchFamily="2" charset="2"/>
              <a:buChar char="q"/>
            </a:pPr>
            <a:r>
              <a:rPr lang="en-US" sz="2400" dirty="0">
                <a:solidFill>
                  <a:schemeClr val="tx1"/>
                </a:solidFill>
              </a:rPr>
              <a:t>Family is the basic unit of a community</a:t>
            </a:r>
          </a:p>
          <a:p>
            <a:pPr algn="just">
              <a:spcBef>
                <a:spcPts val="0"/>
              </a:spcBef>
              <a:buClrTx/>
              <a:buFont typeface="Wingdings" panose="05000000000000000000" pitchFamily="2" charset="2"/>
              <a:buChar char="q"/>
            </a:pPr>
            <a:r>
              <a:rPr lang="en-US" sz="2400" dirty="0">
                <a:solidFill>
                  <a:schemeClr val="tx1"/>
                </a:solidFill>
              </a:rPr>
              <a:t>It is the building block of any society. </a:t>
            </a:r>
          </a:p>
          <a:p>
            <a:pPr algn="just">
              <a:spcBef>
                <a:spcPts val="0"/>
              </a:spcBef>
              <a:buClrTx/>
              <a:buFont typeface="Wingdings" panose="05000000000000000000" pitchFamily="2" charset="2"/>
              <a:buChar char="q"/>
            </a:pPr>
            <a:r>
              <a:rPr lang="en-US" sz="2400" dirty="0">
                <a:solidFill>
                  <a:schemeClr val="tx1"/>
                </a:solidFill>
              </a:rPr>
              <a:t>It is so important to individuals and society because it responds to some of the fundamental human needs</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8458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a:xfrm>
            <a:off x="609598" y="2160590"/>
            <a:ext cx="7848601" cy="3880773"/>
          </a:xfrm>
        </p:spPr>
        <p:txBody>
          <a:bodyPr>
            <a:normAutofit/>
          </a:bodyPr>
          <a:lstStyle/>
          <a:p>
            <a:pPr algn="just"/>
            <a:r>
              <a:rPr lang="en-US" sz="3200" dirty="0"/>
              <a:t>Implement family health care and universal health care</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algn="just">
              <a:spcBef>
                <a:spcPts val="0"/>
              </a:spcBef>
              <a:buClrTx/>
              <a:buFont typeface="Wingdings" panose="05000000000000000000" pitchFamily="2" charset="2"/>
              <a:buChar char="q"/>
            </a:pPr>
            <a:r>
              <a:rPr lang="en-US" sz="2400" dirty="0">
                <a:solidFill>
                  <a:schemeClr val="tx1"/>
                </a:solidFill>
              </a:rPr>
              <a:t>A family is a group of persons united by the ties of marriage, blood or adoption constituting a single household, interacting and intercommunicating, with each other in the respective social role of husband and wife, father and mother, son and daughter, brother and sister, holding and maintaining a common culture.</a:t>
            </a:r>
          </a:p>
          <a:p>
            <a:pPr algn="just">
              <a:spcBef>
                <a:spcPts val="0"/>
              </a:spcBef>
              <a:buClrTx/>
              <a:buFont typeface="Wingdings" panose="05000000000000000000" pitchFamily="2" charset="2"/>
              <a:buChar char="q"/>
            </a:pPr>
            <a:r>
              <a:rPr lang="en-US" sz="2400" dirty="0">
                <a:solidFill>
                  <a:schemeClr val="tx1"/>
                </a:solidFill>
              </a:rPr>
              <a:t>It can be considered as a social system comprising of persons who co-exist within the context of expectations of reciprocal affection, mutual responsibility and temporal duration </a:t>
            </a:r>
          </a:p>
          <a:p>
            <a:pPr algn="just">
              <a:spcBef>
                <a:spcPts val="0"/>
              </a:spcBef>
              <a:buClrTx/>
              <a:buFont typeface="Wingdings" panose="05000000000000000000" pitchFamily="2" charset="2"/>
              <a:buChar char="q"/>
            </a:pPr>
            <a:r>
              <a:rPr lang="en-US" sz="2400" dirty="0">
                <a:solidFill>
                  <a:schemeClr val="tx1"/>
                </a:solidFill>
              </a:rPr>
              <a:t>Family dynamics keep on changing from setting to setting and this has made it difficult to define what a true family is </a:t>
            </a:r>
          </a:p>
          <a:p>
            <a:pPr algn="just">
              <a:spcBef>
                <a:spcPts val="0"/>
              </a:spcBef>
              <a:buClrTx/>
              <a:buFont typeface="Wingdings" panose="05000000000000000000" pitchFamily="2" charset="2"/>
              <a:buChar char="q"/>
            </a:pPr>
            <a:r>
              <a:rPr lang="en-US" sz="2400" dirty="0">
                <a:solidFill>
                  <a:schemeClr val="tx1"/>
                </a:solidFill>
              </a:rPr>
              <a:t>Economic resources is the single most important factor affecting the family </a:t>
            </a:r>
          </a:p>
          <a:p>
            <a:pPr algn="just">
              <a:spcBef>
                <a:spcPts val="0"/>
              </a:spcBef>
              <a:buClrTx/>
              <a:buFont typeface="Wingdings" panose="05000000000000000000" pitchFamily="2" charset="2"/>
              <a:buChar char="q"/>
            </a:pPr>
            <a:r>
              <a:rPr lang="en-US" sz="2400" dirty="0">
                <a:solidFill>
                  <a:schemeClr val="tx1"/>
                </a:solidFill>
              </a:rPr>
              <a:t>Poverty is linked with  a wide range of problems such as  homelessness, inadequate parenting </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650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algn="just">
              <a:spcBef>
                <a:spcPts val="0"/>
              </a:spcBef>
              <a:buClrTx/>
              <a:buFont typeface="Wingdings" panose="05000000000000000000" pitchFamily="2" charset="2"/>
              <a:buChar char="q"/>
            </a:pPr>
            <a:r>
              <a:rPr lang="en-US" sz="2400" dirty="0">
                <a:solidFill>
                  <a:schemeClr val="tx1"/>
                </a:solidFill>
              </a:rPr>
              <a:t>The traditional family structure as is known today has been affected by many factors such  as war , </a:t>
            </a:r>
            <a:r>
              <a:rPr lang="en-US" sz="2400" dirty="0" err="1">
                <a:solidFill>
                  <a:schemeClr val="tx1"/>
                </a:solidFill>
              </a:rPr>
              <a:t>industrialisation</a:t>
            </a:r>
            <a:r>
              <a:rPr lang="en-US" sz="2400" dirty="0">
                <a:solidFill>
                  <a:schemeClr val="tx1"/>
                </a:solidFill>
              </a:rPr>
              <a:t> and time </a:t>
            </a:r>
          </a:p>
          <a:p>
            <a:pPr algn="just">
              <a:spcBef>
                <a:spcPts val="0"/>
              </a:spcBef>
              <a:buClrTx/>
              <a:buFont typeface="Wingdings" panose="05000000000000000000" pitchFamily="2" charset="2"/>
              <a:buChar char="q"/>
            </a:pPr>
            <a:r>
              <a:rPr lang="en-US" sz="2400" dirty="0">
                <a:solidFill>
                  <a:schemeClr val="tx1"/>
                </a:solidFill>
              </a:rPr>
              <a:t>Family structure has changed in response to major social, economic and political changes </a:t>
            </a:r>
          </a:p>
          <a:p>
            <a:pPr algn="just">
              <a:spcBef>
                <a:spcPts val="0"/>
              </a:spcBef>
              <a:buClrTx/>
              <a:buFont typeface="Wingdings" panose="05000000000000000000" pitchFamily="2" charset="2"/>
              <a:buChar char="q"/>
            </a:pPr>
            <a:r>
              <a:rPr lang="en-US" sz="2400" dirty="0">
                <a:solidFill>
                  <a:schemeClr val="tx1"/>
                </a:solidFill>
              </a:rPr>
              <a:t>Women who the home were their reserve have been hounded out in search of employments </a:t>
            </a:r>
          </a:p>
          <a:p>
            <a:pPr algn="just">
              <a:spcBef>
                <a:spcPts val="0"/>
              </a:spcBef>
              <a:buClrTx/>
              <a:buFont typeface="Wingdings" panose="05000000000000000000" pitchFamily="2" charset="2"/>
              <a:buChar char="q"/>
            </a:pPr>
            <a:r>
              <a:rPr lang="en-US" sz="2400" dirty="0">
                <a:solidFill>
                  <a:schemeClr val="tx1"/>
                </a:solidFill>
              </a:rPr>
              <a:t>Women started demanding their rights including the right to vote, and right to shape the social forces </a:t>
            </a:r>
          </a:p>
          <a:p>
            <a:pPr algn="just">
              <a:spcBef>
                <a:spcPts val="0"/>
              </a:spcBef>
              <a:buClrTx/>
              <a:buFont typeface="Wingdings" panose="05000000000000000000" pitchFamily="2" charset="2"/>
              <a:buChar char="q"/>
            </a:pPr>
            <a:r>
              <a:rPr lang="en-US" sz="2400" dirty="0">
                <a:solidFill>
                  <a:schemeClr val="tx1"/>
                </a:solidFill>
              </a:rPr>
              <a:t>The dawning of the information age has brought about global awareness of family mores and alternatives </a:t>
            </a:r>
          </a:p>
          <a:p>
            <a:pPr algn="just">
              <a:spcBef>
                <a:spcPts val="0"/>
              </a:spcBef>
              <a:buClrTx/>
              <a:buFont typeface="Wingdings" panose="05000000000000000000" pitchFamily="2" charset="2"/>
              <a:buChar char="q"/>
            </a:pPr>
            <a:r>
              <a:rPr lang="en-US" sz="2400" dirty="0">
                <a:solidFill>
                  <a:schemeClr val="tx1"/>
                </a:solidFill>
              </a:rPr>
              <a:t>Marriage is now one of the many options which include living alone, cohabitation, maintaining a sexual relationship while staying apart and marrying after getting pregnant. </a:t>
            </a:r>
          </a:p>
          <a:p>
            <a:pPr algn="just">
              <a:spcBef>
                <a:spcPts val="0"/>
              </a:spcBef>
              <a:buClrTx/>
              <a:buFont typeface="Wingdings" panose="05000000000000000000" pitchFamily="2" charset="2"/>
              <a:buChar char="q"/>
            </a:pPr>
            <a:r>
              <a:rPr lang="en-US" sz="2400" dirty="0">
                <a:solidFill>
                  <a:schemeClr val="tx1"/>
                </a:solidFill>
              </a:rPr>
              <a:t>With this in mind, many families are questioning and redefining their role in the contemporary society. </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19306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fontScale="85000" lnSpcReduction="10000"/>
          </a:bodyPr>
          <a:lstStyle/>
          <a:p>
            <a:pPr algn="just">
              <a:spcBef>
                <a:spcPts val="0"/>
              </a:spcBef>
              <a:buClrTx/>
              <a:buFont typeface="Wingdings" panose="05000000000000000000" pitchFamily="2" charset="2"/>
              <a:buChar char="q"/>
            </a:pPr>
            <a:r>
              <a:rPr lang="en-US" sz="2800" dirty="0">
                <a:solidFill>
                  <a:schemeClr val="tx1"/>
                </a:solidFill>
              </a:rPr>
              <a:t>This has a very strong implication for all health care professional who may attempt to guide them </a:t>
            </a:r>
          </a:p>
          <a:p>
            <a:pPr algn="just">
              <a:spcBef>
                <a:spcPts val="0"/>
              </a:spcBef>
              <a:buClrTx/>
              <a:buFont typeface="Wingdings" panose="05000000000000000000" pitchFamily="2" charset="2"/>
              <a:buChar char="q"/>
            </a:pPr>
            <a:r>
              <a:rPr lang="en-US" sz="2800" dirty="0">
                <a:solidFill>
                  <a:schemeClr val="tx1"/>
                </a:solidFill>
              </a:rPr>
              <a:t>The demographic changes affecting a  family include a divorce remarrying, inheritance, illicit relationships,  reduced children etc.</a:t>
            </a:r>
          </a:p>
          <a:p>
            <a:pPr algn="just">
              <a:spcBef>
                <a:spcPts val="0"/>
              </a:spcBef>
              <a:buClrTx/>
              <a:buFont typeface="Wingdings" panose="05000000000000000000" pitchFamily="2" charset="2"/>
              <a:buChar char="q"/>
            </a:pPr>
            <a:r>
              <a:rPr lang="en-US" sz="2800" dirty="0">
                <a:solidFill>
                  <a:schemeClr val="tx1"/>
                </a:solidFill>
              </a:rPr>
              <a:t>Couples are not morally and legally bound to hold on to marriage making this institution unstable </a:t>
            </a:r>
          </a:p>
          <a:p>
            <a:pPr algn="just">
              <a:spcBef>
                <a:spcPts val="0"/>
              </a:spcBef>
              <a:buClrTx/>
              <a:buFont typeface="Wingdings" panose="05000000000000000000" pitchFamily="2" charset="2"/>
              <a:buChar char="q"/>
            </a:pPr>
            <a:r>
              <a:rPr lang="en-US" sz="2800" b="1" dirty="0">
                <a:solidFill>
                  <a:schemeClr val="tx1"/>
                </a:solidFill>
              </a:rPr>
              <a:t>Complex Family </a:t>
            </a:r>
            <a:r>
              <a:rPr lang="en-US" sz="2800" dirty="0">
                <a:solidFill>
                  <a:schemeClr val="tx1"/>
                </a:solidFill>
              </a:rPr>
              <a:t>is a generic term for any family structure involving more than two adults. e.g. Group marriage, polygamy and polyandry</a:t>
            </a:r>
          </a:p>
          <a:p>
            <a:pPr algn="just">
              <a:spcBef>
                <a:spcPts val="0"/>
              </a:spcBef>
              <a:buClrTx/>
              <a:buFont typeface="Wingdings" panose="05000000000000000000" pitchFamily="2" charset="2"/>
              <a:buChar char="q"/>
            </a:pPr>
            <a:r>
              <a:rPr lang="en-US" sz="2800" b="1" dirty="0">
                <a:solidFill>
                  <a:schemeClr val="tx1"/>
                </a:solidFill>
              </a:rPr>
              <a:t>A dysfunctional family </a:t>
            </a:r>
            <a:r>
              <a:rPr lang="en-US" sz="2800" dirty="0">
                <a:solidFill>
                  <a:schemeClr val="tx1"/>
                </a:solidFill>
              </a:rPr>
              <a:t>is a family in which conflict, misbehavior and even abuse on the part of individual members of the family occur continually, leading other members to accommodate such actions.  experiences. </a:t>
            </a:r>
          </a:p>
          <a:p>
            <a:pPr marL="0" indent="0" algn="just">
              <a:spcBef>
                <a:spcPts val="0"/>
              </a:spcBef>
              <a:buClrTx/>
              <a:buNone/>
            </a:pPr>
            <a:endParaRPr lang="en-US" sz="2800" dirty="0">
              <a:solidFill>
                <a:schemeClr val="tx1"/>
              </a:solidFill>
            </a:endParaRPr>
          </a:p>
          <a:p>
            <a:pPr marL="0" indent="0" algn="just">
              <a:spcBef>
                <a:spcPts val="0"/>
              </a:spcBef>
              <a:buClrTx/>
              <a:buNone/>
            </a:pPr>
            <a:r>
              <a:rPr lang="en-US" sz="2800" b="1" dirty="0">
                <a:solidFill>
                  <a:srgbClr val="0070C0"/>
                </a:solidFill>
              </a:rPr>
              <a:t>Views on family</a:t>
            </a:r>
          </a:p>
          <a:p>
            <a:pPr algn="just">
              <a:spcBef>
                <a:spcPts val="0"/>
              </a:spcBef>
              <a:buClrTx/>
              <a:buFont typeface="Wingdings" panose="05000000000000000000" pitchFamily="2" charset="2"/>
              <a:buChar char="q"/>
            </a:pPr>
            <a:r>
              <a:rPr lang="en-US" sz="2800" dirty="0">
                <a:solidFill>
                  <a:schemeClr val="tx1"/>
                </a:solidFill>
              </a:rPr>
              <a:t>Biologist view -</a:t>
            </a:r>
          </a:p>
          <a:p>
            <a:pPr algn="just">
              <a:spcBef>
                <a:spcPts val="0"/>
              </a:spcBef>
              <a:buClrTx/>
              <a:buFont typeface="Wingdings" panose="05000000000000000000" pitchFamily="2" charset="2"/>
              <a:buChar char="q"/>
            </a:pPr>
            <a:r>
              <a:rPr lang="en-US" sz="2800" dirty="0">
                <a:solidFill>
                  <a:schemeClr val="tx1"/>
                </a:solidFill>
              </a:rPr>
              <a:t>Psychologist view -</a:t>
            </a:r>
          </a:p>
          <a:p>
            <a:pPr algn="just">
              <a:spcBef>
                <a:spcPts val="0"/>
              </a:spcBef>
              <a:buClrTx/>
              <a:buFont typeface="Wingdings" panose="05000000000000000000" pitchFamily="2" charset="2"/>
              <a:buChar char="q"/>
            </a:pPr>
            <a:r>
              <a:rPr lang="en-US" sz="2800" dirty="0">
                <a:solidFill>
                  <a:schemeClr val="tx1"/>
                </a:solidFill>
              </a:rPr>
              <a:t>Economics views -</a:t>
            </a:r>
          </a:p>
          <a:p>
            <a:pPr algn="just">
              <a:spcBef>
                <a:spcPts val="0"/>
              </a:spcBef>
              <a:buClrTx/>
              <a:buFont typeface="Wingdings" panose="05000000000000000000" pitchFamily="2" charset="2"/>
              <a:buChar char="q"/>
            </a:pPr>
            <a:r>
              <a:rPr lang="en-US" sz="2800" dirty="0">
                <a:solidFill>
                  <a:schemeClr val="tx1"/>
                </a:solidFill>
              </a:rPr>
              <a:t>Sociologist views -</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7001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800" b="1" dirty="0">
                <a:solidFill>
                  <a:srgbClr val="0070C0"/>
                </a:solidFill>
              </a:rPr>
              <a:t>Traditional family:</a:t>
            </a:r>
          </a:p>
          <a:p>
            <a:pPr marL="0" indent="0" algn="just">
              <a:spcBef>
                <a:spcPts val="0"/>
              </a:spcBef>
              <a:buClrTx/>
              <a:buNone/>
            </a:pPr>
            <a:r>
              <a:rPr lang="en-US" sz="2800" b="1" dirty="0">
                <a:solidFill>
                  <a:schemeClr val="tx1"/>
                </a:solidFill>
              </a:rPr>
              <a:t>Major premises related to traditional families</a:t>
            </a:r>
          </a:p>
          <a:p>
            <a:pPr algn="just">
              <a:spcBef>
                <a:spcPts val="0"/>
              </a:spcBef>
              <a:buClrTx/>
              <a:buFont typeface="Wingdings" panose="05000000000000000000" pitchFamily="2" charset="2"/>
              <a:buChar char="q"/>
            </a:pPr>
            <a:r>
              <a:rPr lang="en-US" sz="2800" dirty="0">
                <a:solidFill>
                  <a:schemeClr val="tx1"/>
                </a:solidFill>
              </a:rPr>
              <a:t>Romantic love forms the basis for a successful marriage</a:t>
            </a:r>
          </a:p>
          <a:p>
            <a:pPr algn="just">
              <a:spcBef>
                <a:spcPts val="0"/>
              </a:spcBef>
              <a:buClrTx/>
              <a:buFont typeface="Wingdings" panose="05000000000000000000" pitchFamily="2" charset="2"/>
              <a:buChar char="q"/>
            </a:pPr>
            <a:r>
              <a:rPr lang="en-US" sz="2800" dirty="0">
                <a:solidFill>
                  <a:schemeClr val="tx1"/>
                </a:solidFill>
              </a:rPr>
              <a:t>Sexual activity should be confined to marital relationship</a:t>
            </a:r>
          </a:p>
          <a:p>
            <a:pPr algn="just">
              <a:spcBef>
                <a:spcPts val="0"/>
              </a:spcBef>
              <a:buClrTx/>
              <a:buFont typeface="Wingdings" panose="05000000000000000000" pitchFamily="2" charset="2"/>
              <a:buChar char="q"/>
            </a:pPr>
            <a:r>
              <a:rPr lang="en-US" sz="2800" dirty="0">
                <a:solidFill>
                  <a:schemeClr val="tx1"/>
                </a:solidFill>
              </a:rPr>
              <a:t>A person should have only one partner of the opposite sex</a:t>
            </a:r>
          </a:p>
          <a:p>
            <a:pPr algn="just">
              <a:spcBef>
                <a:spcPts val="0"/>
              </a:spcBef>
              <a:buClrTx/>
              <a:buFont typeface="Wingdings" panose="05000000000000000000" pitchFamily="2" charset="2"/>
              <a:buChar char="q"/>
            </a:pPr>
            <a:r>
              <a:rPr lang="en-US" sz="2800" dirty="0">
                <a:solidFill>
                  <a:schemeClr val="tx1"/>
                </a:solidFill>
              </a:rPr>
              <a:t>Masculine and feminine sex roles shall be clearly defined</a:t>
            </a:r>
          </a:p>
          <a:p>
            <a:pPr algn="just">
              <a:spcBef>
                <a:spcPts val="0"/>
              </a:spcBef>
              <a:buClrTx/>
              <a:buFont typeface="Wingdings" panose="05000000000000000000" pitchFamily="2" charset="2"/>
              <a:buChar char="q"/>
            </a:pPr>
            <a:r>
              <a:rPr lang="en-US" sz="2800" dirty="0">
                <a:solidFill>
                  <a:schemeClr val="tx1"/>
                </a:solidFill>
              </a:rPr>
              <a:t>Children should be raised in a nuclear family setting</a:t>
            </a:r>
          </a:p>
          <a:p>
            <a:pPr algn="just">
              <a:spcBef>
                <a:spcPts val="0"/>
              </a:spcBef>
              <a:buClrTx/>
              <a:buFont typeface="Wingdings" panose="05000000000000000000" pitchFamily="2" charset="2"/>
              <a:buChar char="q"/>
            </a:pPr>
            <a:r>
              <a:rPr lang="en-US" sz="2800" dirty="0">
                <a:solidFill>
                  <a:schemeClr val="tx1"/>
                </a:solidFill>
              </a:rPr>
              <a:t>The nuclear family is the most effective unit for family living and social functioning</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74833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800" b="1" dirty="0">
                <a:solidFill>
                  <a:srgbClr val="0070C0"/>
                </a:solidFill>
              </a:rPr>
              <a:t>Traits of a healthy family</a:t>
            </a:r>
          </a:p>
          <a:p>
            <a:pPr marL="0" indent="0" algn="just">
              <a:spcBef>
                <a:spcPts val="0"/>
              </a:spcBef>
              <a:buClrTx/>
              <a:buNone/>
            </a:pPr>
            <a:r>
              <a:rPr lang="en-US" sz="2800" dirty="0">
                <a:solidFill>
                  <a:schemeClr val="tx1"/>
                </a:solidFill>
              </a:rPr>
              <a:t>There are several common features of healthy, happy families that include:</a:t>
            </a:r>
          </a:p>
          <a:p>
            <a:pPr algn="just">
              <a:spcBef>
                <a:spcPts val="0"/>
              </a:spcBef>
              <a:buClrTx/>
              <a:buFont typeface="Wingdings" panose="05000000000000000000" pitchFamily="2" charset="2"/>
              <a:buChar char="q"/>
            </a:pPr>
            <a:r>
              <a:rPr lang="en-US" sz="2800" dirty="0">
                <a:solidFill>
                  <a:schemeClr val="tx1"/>
                </a:solidFill>
              </a:rPr>
              <a:t>Cohesiveness</a:t>
            </a:r>
          </a:p>
          <a:p>
            <a:pPr algn="just">
              <a:spcBef>
                <a:spcPts val="0"/>
              </a:spcBef>
              <a:buClrTx/>
              <a:buFont typeface="Wingdings" panose="05000000000000000000" pitchFamily="2" charset="2"/>
              <a:buChar char="q"/>
            </a:pPr>
            <a:r>
              <a:rPr lang="en-US" sz="2800" dirty="0">
                <a:solidFill>
                  <a:schemeClr val="tx1"/>
                </a:solidFill>
              </a:rPr>
              <a:t>Open communication</a:t>
            </a:r>
          </a:p>
          <a:p>
            <a:pPr algn="just">
              <a:spcBef>
                <a:spcPts val="0"/>
              </a:spcBef>
              <a:buClrTx/>
              <a:buFont typeface="Wingdings" panose="05000000000000000000" pitchFamily="2" charset="2"/>
              <a:buChar char="q"/>
            </a:pPr>
            <a:r>
              <a:rPr lang="en-US" sz="2800" dirty="0">
                <a:solidFill>
                  <a:schemeClr val="tx1"/>
                </a:solidFill>
              </a:rPr>
              <a:t>Parents leading by example</a:t>
            </a:r>
          </a:p>
          <a:p>
            <a:pPr algn="just">
              <a:spcBef>
                <a:spcPts val="0"/>
              </a:spcBef>
              <a:buClrTx/>
              <a:buFont typeface="Wingdings" panose="05000000000000000000" pitchFamily="2" charset="2"/>
              <a:buChar char="q"/>
            </a:pPr>
            <a:r>
              <a:rPr lang="en-US" sz="2800" dirty="0">
                <a:solidFill>
                  <a:schemeClr val="tx1"/>
                </a:solidFill>
              </a:rPr>
              <a:t>Conflict management, and</a:t>
            </a:r>
          </a:p>
          <a:p>
            <a:pPr algn="just">
              <a:spcBef>
                <a:spcPts val="0"/>
              </a:spcBef>
              <a:buClrTx/>
              <a:buFont typeface="Wingdings" panose="05000000000000000000" pitchFamily="2" charset="2"/>
              <a:buChar char="q"/>
            </a:pPr>
            <a:r>
              <a:rPr lang="en-US" sz="2800" dirty="0">
                <a:solidFill>
                  <a:schemeClr val="tx1"/>
                </a:solidFill>
              </a:rPr>
              <a:t>Setting clear expectations and limits.</a:t>
            </a:r>
          </a:p>
          <a:p>
            <a:pPr algn="just">
              <a:spcBef>
                <a:spcPts val="0"/>
              </a:spcBef>
              <a:buClrTx/>
              <a:buFont typeface="Wingdings" panose="05000000000000000000" pitchFamily="2" charset="2"/>
              <a:buChar char="q"/>
            </a:pPr>
            <a:r>
              <a:rPr lang="en-US" sz="2800" dirty="0">
                <a:solidFill>
                  <a:schemeClr val="tx1"/>
                </a:solidFill>
              </a:rPr>
              <a:t>Healthy families stick together.</a:t>
            </a:r>
          </a:p>
          <a:p>
            <a:pPr algn="just">
              <a:spcBef>
                <a:spcPts val="0"/>
              </a:spcBef>
              <a:buClrTx/>
              <a:buFont typeface="Wingdings" panose="05000000000000000000" pitchFamily="2" charset="2"/>
              <a:buChar char="q"/>
            </a:pPr>
            <a:r>
              <a:rPr lang="en-US" sz="2800" dirty="0">
                <a:solidFill>
                  <a:schemeClr val="tx1"/>
                </a:solidFill>
              </a:rPr>
              <a:t>Support;</a:t>
            </a:r>
          </a:p>
          <a:p>
            <a:pPr algn="just">
              <a:spcBef>
                <a:spcPts val="0"/>
              </a:spcBef>
              <a:buClrTx/>
              <a:buFont typeface="Wingdings" panose="05000000000000000000" pitchFamily="2" charset="2"/>
              <a:buChar char="q"/>
            </a:pPr>
            <a:r>
              <a:rPr lang="en-US" sz="2800" dirty="0">
                <a:solidFill>
                  <a:schemeClr val="tx1"/>
                </a:solidFill>
              </a:rPr>
              <a:t>Love and caring for other family members;</a:t>
            </a:r>
          </a:p>
          <a:p>
            <a:pPr algn="just">
              <a:spcBef>
                <a:spcPts val="0"/>
              </a:spcBef>
              <a:buClrTx/>
              <a:buFont typeface="Wingdings" panose="05000000000000000000" pitchFamily="2" charset="2"/>
              <a:buChar char="q"/>
            </a:pPr>
            <a:r>
              <a:rPr lang="en-US" sz="2800" dirty="0">
                <a:solidFill>
                  <a:schemeClr val="tx1"/>
                </a:solidFill>
              </a:rPr>
              <a:t>Providing security and a sense of belonging; </a:t>
            </a:r>
          </a:p>
          <a:p>
            <a:pPr algn="just">
              <a:spcBef>
                <a:spcPts val="0"/>
              </a:spcBef>
              <a:buClrTx/>
              <a:buFont typeface="Wingdings" panose="05000000000000000000" pitchFamily="2" charset="2"/>
              <a:buChar char="q"/>
            </a:pPr>
            <a:r>
              <a:rPr lang="en-US" sz="2800" dirty="0">
                <a:solidFill>
                  <a:schemeClr val="tx1"/>
                </a:solidFill>
              </a:rPr>
              <a:t>Making each person within the family feel important, valued, respected and esteemed.</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03645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Types of Family:</a:t>
            </a:r>
          </a:p>
          <a:p>
            <a:pPr marL="0" indent="0" algn="just">
              <a:spcBef>
                <a:spcPts val="0"/>
              </a:spcBef>
              <a:buClrTx/>
              <a:buNone/>
            </a:pPr>
            <a:r>
              <a:rPr lang="en-US" sz="2400" b="1" dirty="0">
                <a:solidFill>
                  <a:schemeClr val="tx1"/>
                </a:solidFill>
              </a:rPr>
              <a:t>1. On the basis of marriage: </a:t>
            </a:r>
          </a:p>
          <a:p>
            <a:pPr algn="just">
              <a:spcBef>
                <a:spcPts val="0"/>
              </a:spcBef>
              <a:buClrTx/>
              <a:buFont typeface="Wingdings" panose="05000000000000000000" pitchFamily="2" charset="2"/>
              <a:buChar char="q"/>
            </a:pPr>
            <a:r>
              <a:rPr lang="en-US" sz="2400" dirty="0">
                <a:solidFill>
                  <a:schemeClr val="tx1"/>
                </a:solidFill>
              </a:rPr>
              <a:t>Polygamous or polygynous family – one man many wives.</a:t>
            </a:r>
          </a:p>
          <a:p>
            <a:pPr algn="just">
              <a:spcBef>
                <a:spcPts val="0"/>
              </a:spcBef>
              <a:buClrTx/>
              <a:buFont typeface="Wingdings" panose="05000000000000000000" pitchFamily="2" charset="2"/>
              <a:buChar char="q"/>
            </a:pPr>
            <a:r>
              <a:rPr lang="en-US" sz="2400" dirty="0">
                <a:solidFill>
                  <a:schemeClr val="tx1"/>
                </a:solidFill>
              </a:rPr>
              <a:t>Polyandrous family- One woman many husbands. </a:t>
            </a:r>
          </a:p>
          <a:p>
            <a:pPr algn="just">
              <a:spcBef>
                <a:spcPts val="0"/>
              </a:spcBef>
              <a:buClrTx/>
              <a:buFont typeface="Wingdings" panose="05000000000000000000" pitchFamily="2" charset="2"/>
              <a:buChar char="q"/>
            </a:pPr>
            <a:r>
              <a:rPr lang="en-US" sz="2400" dirty="0">
                <a:solidFill>
                  <a:schemeClr val="tx1"/>
                </a:solidFill>
              </a:rPr>
              <a:t>Monogamous family- one man one wife. </a:t>
            </a:r>
          </a:p>
          <a:p>
            <a:pPr marL="0" indent="0" algn="just">
              <a:spcBef>
                <a:spcPts val="0"/>
              </a:spcBef>
              <a:buClrTx/>
              <a:buNone/>
            </a:pPr>
            <a:endParaRPr lang="en-US" sz="2400" dirty="0">
              <a:solidFill>
                <a:schemeClr val="tx1"/>
              </a:solidFill>
            </a:endParaRPr>
          </a:p>
          <a:p>
            <a:pPr marL="0" indent="0" algn="just">
              <a:spcBef>
                <a:spcPts val="0"/>
              </a:spcBef>
              <a:buClrTx/>
              <a:buNone/>
            </a:pPr>
            <a:r>
              <a:rPr lang="en-US" sz="2400" b="1" dirty="0">
                <a:solidFill>
                  <a:schemeClr val="tx1"/>
                </a:solidFill>
              </a:rPr>
              <a:t>2. On the basis of the nature of residence </a:t>
            </a:r>
          </a:p>
          <a:p>
            <a:pPr algn="just">
              <a:spcBef>
                <a:spcPts val="0"/>
              </a:spcBef>
              <a:buClrTx/>
              <a:buFont typeface="Wingdings" panose="05000000000000000000" pitchFamily="2" charset="2"/>
              <a:buChar char="q"/>
            </a:pPr>
            <a:r>
              <a:rPr lang="en-US" sz="2400" dirty="0">
                <a:solidFill>
                  <a:schemeClr val="tx1"/>
                </a:solidFill>
              </a:rPr>
              <a:t>Family of matrilocal residence</a:t>
            </a:r>
          </a:p>
          <a:p>
            <a:pPr algn="just">
              <a:spcBef>
                <a:spcPts val="0"/>
              </a:spcBef>
              <a:buClrTx/>
              <a:buFont typeface="Wingdings" panose="05000000000000000000" pitchFamily="2" charset="2"/>
              <a:buChar char="q"/>
            </a:pPr>
            <a:r>
              <a:rPr lang="en-US" sz="2400" dirty="0">
                <a:solidFill>
                  <a:schemeClr val="tx1"/>
                </a:solidFill>
              </a:rPr>
              <a:t>Family of patrilocal residence </a:t>
            </a:r>
          </a:p>
          <a:p>
            <a:pPr algn="just">
              <a:spcBef>
                <a:spcPts val="0"/>
              </a:spcBef>
              <a:buClrTx/>
              <a:buFont typeface="Wingdings" panose="05000000000000000000" pitchFamily="2" charset="2"/>
              <a:buChar char="q"/>
            </a:pPr>
            <a:r>
              <a:rPr lang="en-US" sz="2400" dirty="0">
                <a:solidFill>
                  <a:schemeClr val="tx1"/>
                </a:solidFill>
              </a:rPr>
              <a:t>Family of changing residence </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21838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chemeClr val="tx1"/>
                </a:solidFill>
              </a:rPr>
              <a:t>3. On the basis of ancestry or descent family </a:t>
            </a:r>
          </a:p>
          <a:p>
            <a:pPr algn="just">
              <a:spcBef>
                <a:spcPts val="0"/>
              </a:spcBef>
              <a:buClrTx/>
              <a:buFont typeface="Wingdings" panose="05000000000000000000" pitchFamily="2" charset="2"/>
              <a:buChar char="q"/>
            </a:pPr>
            <a:r>
              <a:rPr lang="en-US" sz="2400" dirty="0">
                <a:solidFill>
                  <a:schemeClr val="tx1"/>
                </a:solidFill>
              </a:rPr>
              <a:t>Matrilineal family </a:t>
            </a:r>
          </a:p>
          <a:p>
            <a:pPr algn="just">
              <a:spcBef>
                <a:spcPts val="0"/>
              </a:spcBef>
              <a:buClrTx/>
              <a:buFont typeface="Wingdings" panose="05000000000000000000" pitchFamily="2" charset="2"/>
              <a:buChar char="q"/>
            </a:pPr>
            <a:r>
              <a:rPr lang="en-US" sz="2400" dirty="0">
                <a:solidFill>
                  <a:schemeClr val="tx1"/>
                </a:solidFill>
              </a:rPr>
              <a:t>Patrilineal family</a:t>
            </a:r>
          </a:p>
          <a:p>
            <a:pPr marL="0" indent="0" algn="just">
              <a:spcBef>
                <a:spcPts val="0"/>
              </a:spcBef>
              <a:buClrTx/>
              <a:buNone/>
            </a:pPr>
            <a:endParaRPr lang="en-US" sz="2400" dirty="0">
              <a:solidFill>
                <a:schemeClr val="tx1"/>
              </a:solidFill>
            </a:endParaRPr>
          </a:p>
          <a:p>
            <a:pPr marL="0" indent="0" algn="just">
              <a:spcBef>
                <a:spcPts val="0"/>
              </a:spcBef>
              <a:buClrTx/>
              <a:buNone/>
            </a:pPr>
            <a:r>
              <a:rPr lang="en-US" sz="2400" b="1" dirty="0">
                <a:solidFill>
                  <a:schemeClr val="tx1"/>
                </a:solidFill>
              </a:rPr>
              <a:t>4. On the basis of size/structure /depth of generations.</a:t>
            </a:r>
          </a:p>
          <a:p>
            <a:pPr algn="just">
              <a:spcBef>
                <a:spcPts val="0"/>
              </a:spcBef>
              <a:buClrTx/>
              <a:buFont typeface="Wingdings" panose="05000000000000000000" pitchFamily="2" charset="2"/>
              <a:buChar char="q"/>
            </a:pPr>
            <a:r>
              <a:rPr lang="en-US" sz="2400" dirty="0">
                <a:solidFill>
                  <a:schemeClr val="tx1"/>
                </a:solidFill>
              </a:rPr>
              <a:t>Nuclear or the single unit family - father, mother and children</a:t>
            </a:r>
          </a:p>
          <a:p>
            <a:pPr algn="just">
              <a:spcBef>
                <a:spcPts val="0"/>
              </a:spcBef>
              <a:buClrTx/>
              <a:buFont typeface="Wingdings" panose="05000000000000000000" pitchFamily="2" charset="2"/>
              <a:buChar char="q"/>
            </a:pPr>
            <a:r>
              <a:rPr lang="en-US" sz="2400" dirty="0">
                <a:solidFill>
                  <a:schemeClr val="tx1"/>
                </a:solidFill>
              </a:rPr>
              <a:t>Joint family/extended/ three generation/ Consanguineal. – father, mother, children, uncles, aunts, grand ma, grand parents, cousins</a:t>
            </a:r>
          </a:p>
          <a:p>
            <a:pPr algn="just">
              <a:spcBef>
                <a:spcPts val="0"/>
              </a:spcBef>
              <a:buClrTx/>
              <a:buFont typeface="Wingdings" panose="05000000000000000000" pitchFamily="2" charset="2"/>
              <a:buChar char="q"/>
            </a:pPr>
            <a:r>
              <a:rPr lang="en-US" sz="2400" dirty="0">
                <a:solidFill>
                  <a:schemeClr val="tx1"/>
                </a:solidFill>
              </a:rPr>
              <a:t>Singe family - father and children or mother and children</a:t>
            </a:r>
          </a:p>
          <a:p>
            <a:pPr algn="just">
              <a:spcBef>
                <a:spcPts val="0"/>
              </a:spcBef>
              <a:buClrTx/>
              <a:buFont typeface="Wingdings" panose="05000000000000000000" pitchFamily="2" charset="2"/>
              <a:buChar char="q"/>
            </a:pPr>
            <a:r>
              <a:rPr lang="en-US" sz="2400" dirty="0">
                <a:solidFill>
                  <a:schemeClr val="tx1"/>
                </a:solidFill>
              </a:rPr>
              <a:t>Blended family - husband and wife bring into the new marriage unrelated children from their previous marriages </a:t>
            </a:r>
          </a:p>
          <a:p>
            <a:pPr algn="just">
              <a:spcBef>
                <a:spcPts val="0"/>
              </a:spcBef>
              <a:buClrTx/>
              <a:buFont typeface="Wingdings" panose="05000000000000000000" pitchFamily="2" charset="2"/>
              <a:buChar char="q"/>
            </a:pPr>
            <a:r>
              <a:rPr lang="en-US" sz="2400" dirty="0">
                <a:solidFill>
                  <a:schemeClr val="tx1"/>
                </a:solidFill>
              </a:rPr>
              <a:t>Binuclear family- A family where parents have divorced but continue to share responsibility of bringing up children. - a woman brings her children and a man bring his children together to make a family</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ClrTx/>
              <a:buNone/>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37795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chemeClr val="tx1"/>
                </a:solidFill>
              </a:rPr>
              <a:t>5. On the basis of the nature of relations among the family members </a:t>
            </a:r>
          </a:p>
          <a:p>
            <a:pPr algn="just">
              <a:spcBef>
                <a:spcPts val="0"/>
              </a:spcBef>
              <a:buClrTx/>
              <a:buFont typeface="Wingdings" panose="05000000000000000000" pitchFamily="2" charset="2"/>
              <a:buChar char="q"/>
            </a:pPr>
            <a:r>
              <a:rPr lang="en-US" sz="2400" dirty="0">
                <a:solidFill>
                  <a:schemeClr val="tx1"/>
                </a:solidFill>
              </a:rPr>
              <a:t>The conjugal family which consists of adult members among whom exists </a:t>
            </a:r>
            <a:r>
              <a:rPr lang="en-US" sz="2400" u="sng" dirty="0">
                <a:solidFill>
                  <a:schemeClr val="tx1"/>
                </a:solidFill>
              </a:rPr>
              <a:t>sex relationship</a:t>
            </a:r>
            <a:r>
              <a:rPr lang="en-US" sz="2400" dirty="0">
                <a:solidFill>
                  <a:schemeClr val="tx1"/>
                </a:solidFill>
              </a:rPr>
              <a:t>. </a:t>
            </a:r>
          </a:p>
          <a:p>
            <a:pPr algn="just">
              <a:spcBef>
                <a:spcPts val="0"/>
              </a:spcBef>
              <a:buClrTx/>
              <a:buFont typeface="Wingdings" panose="05000000000000000000" pitchFamily="2" charset="2"/>
              <a:buChar char="q"/>
            </a:pPr>
            <a:r>
              <a:rPr lang="en-US" sz="2400" dirty="0">
                <a:solidFill>
                  <a:schemeClr val="tx1"/>
                </a:solidFill>
              </a:rPr>
              <a:t>Consanguine family which consists of members among whom there exists </a:t>
            </a:r>
            <a:r>
              <a:rPr lang="en-US" sz="2400" u="sng" dirty="0">
                <a:solidFill>
                  <a:schemeClr val="tx1"/>
                </a:solidFill>
              </a:rPr>
              <a:t>blood relationship </a:t>
            </a:r>
            <a:r>
              <a:rPr lang="en-US" sz="2400" dirty="0">
                <a:solidFill>
                  <a:schemeClr val="tx1"/>
                </a:solidFill>
              </a:rPr>
              <a:t>- brother and sister, father and son etc.</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0583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chemeClr val="tx1"/>
                </a:solidFill>
              </a:rPr>
              <a:t>List of the types of families </a:t>
            </a:r>
          </a:p>
          <a:p>
            <a:pPr algn="just">
              <a:spcBef>
                <a:spcPts val="0"/>
              </a:spcBef>
              <a:buClrTx/>
              <a:buFont typeface="Wingdings" panose="05000000000000000000" pitchFamily="2" charset="2"/>
              <a:buChar char="q"/>
            </a:pPr>
            <a:r>
              <a:rPr lang="en-US" sz="2400" dirty="0">
                <a:solidFill>
                  <a:schemeClr val="tx1"/>
                </a:solidFill>
              </a:rPr>
              <a:t>Nuclear family </a:t>
            </a:r>
          </a:p>
          <a:p>
            <a:pPr algn="just">
              <a:spcBef>
                <a:spcPts val="0"/>
              </a:spcBef>
              <a:buClrTx/>
              <a:buFont typeface="Wingdings" panose="05000000000000000000" pitchFamily="2" charset="2"/>
              <a:buChar char="q"/>
            </a:pPr>
            <a:r>
              <a:rPr lang="en-US" sz="2400" dirty="0">
                <a:solidFill>
                  <a:schemeClr val="tx1"/>
                </a:solidFill>
              </a:rPr>
              <a:t>Single  parent families </a:t>
            </a:r>
          </a:p>
          <a:p>
            <a:pPr algn="just">
              <a:spcBef>
                <a:spcPts val="0"/>
              </a:spcBef>
              <a:buClrTx/>
              <a:buFont typeface="Wingdings" panose="05000000000000000000" pitchFamily="2" charset="2"/>
              <a:buChar char="q"/>
            </a:pPr>
            <a:r>
              <a:rPr lang="en-US" sz="2400" dirty="0">
                <a:solidFill>
                  <a:schemeClr val="tx1"/>
                </a:solidFill>
              </a:rPr>
              <a:t>Separated family </a:t>
            </a:r>
          </a:p>
          <a:p>
            <a:pPr algn="just">
              <a:spcBef>
                <a:spcPts val="0"/>
              </a:spcBef>
              <a:buClrTx/>
              <a:buFont typeface="Wingdings" panose="05000000000000000000" pitchFamily="2" charset="2"/>
              <a:buChar char="q"/>
            </a:pPr>
            <a:r>
              <a:rPr lang="en-US" sz="2400" dirty="0">
                <a:solidFill>
                  <a:schemeClr val="tx1"/>
                </a:solidFill>
              </a:rPr>
              <a:t>Dyad family</a:t>
            </a:r>
          </a:p>
          <a:p>
            <a:pPr algn="just">
              <a:spcBef>
                <a:spcPts val="0"/>
              </a:spcBef>
              <a:buClrTx/>
              <a:buFont typeface="Wingdings" panose="05000000000000000000" pitchFamily="2" charset="2"/>
              <a:buChar char="q"/>
            </a:pPr>
            <a:r>
              <a:rPr lang="en-US" sz="2400" dirty="0">
                <a:solidFill>
                  <a:schemeClr val="tx1"/>
                </a:solidFill>
              </a:rPr>
              <a:t>Step-parent family</a:t>
            </a:r>
          </a:p>
          <a:p>
            <a:pPr algn="just">
              <a:spcBef>
                <a:spcPts val="0"/>
              </a:spcBef>
              <a:buClrTx/>
              <a:buFont typeface="Wingdings" panose="05000000000000000000" pitchFamily="2" charset="2"/>
              <a:buChar char="q"/>
            </a:pPr>
            <a:r>
              <a:rPr lang="en-US" sz="2400" dirty="0">
                <a:solidFill>
                  <a:schemeClr val="tx1"/>
                </a:solidFill>
              </a:rPr>
              <a:t>Blended or reconstituted family</a:t>
            </a:r>
          </a:p>
          <a:p>
            <a:pPr algn="just">
              <a:spcBef>
                <a:spcPts val="0"/>
              </a:spcBef>
              <a:buClrTx/>
              <a:buFont typeface="Wingdings" panose="05000000000000000000" pitchFamily="2" charset="2"/>
              <a:buChar char="q"/>
            </a:pPr>
            <a:r>
              <a:rPr lang="en-US" sz="2400" dirty="0">
                <a:solidFill>
                  <a:schemeClr val="tx1"/>
                </a:solidFill>
              </a:rPr>
              <a:t>Single adult living alone</a:t>
            </a:r>
          </a:p>
          <a:p>
            <a:pPr algn="just">
              <a:spcBef>
                <a:spcPts val="0"/>
              </a:spcBef>
              <a:buClrTx/>
              <a:buFont typeface="Wingdings" panose="05000000000000000000" pitchFamily="2" charset="2"/>
              <a:buChar char="q"/>
            </a:pPr>
            <a:r>
              <a:rPr lang="en-US" sz="2400" dirty="0">
                <a:solidFill>
                  <a:schemeClr val="tx1"/>
                </a:solidFill>
              </a:rPr>
              <a:t>Generational family</a:t>
            </a:r>
          </a:p>
          <a:p>
            <a:pPr algn="just">
              <a:spcBef>
                <a:spcPts val="0"/>
              </a:spcBef>
              <a:buClrTx/>
              <a:buFont typeface="Wingdings" panose="05000000000000000000" pitchFamily="2" charset="2"/>
              <a:buChar char="q"/>
            </a:pPr>
            <a:r>
              <a:rPr lang="en-US" sz="2400" dirty="0">
                <a:solidFill>
                  <a:schemeClr val="tx1"/>
                </a:solidFill>
              </a:rPr>
              <a:t>Cohabiting</a:t>
            </a:r>
          </a:p>
          <a:p>
            <a:pPr algn="just">
              <a:spcBef>
                <a:spcPts val="0"/>
              </a:spcBef>
              <a:buClrTx/>
              <a:buFont typeface="Wingdings" panose="05000000000000000000" pitchFamily="2" charset="2"/>
              <a:buChar char="q"/>
            </a:pPr>
            <a:r>
              <a:rPr lang="en-US" sz="2400" dirty="0">
                <a:solidFill>
                  <a:schemeClr val="tx1"/>
                </a:solidFill>
              </a:rPr>
              <a:t>Compound</a:t>
            </a:r>
          </a:p>
          <a:p>
            <a:pPr algn="just">
              <a:spcBef>
                <a:spcPts val="0"/>
              </a:spcBef>
              <a:buClrTx/>
              <a:buFont typeface="Wingdings" panose="05000000000000000000" pitchFamily="2" charset="2"/>
              <a:buChar char="q"/>
            </a:pPr>
            <a:r>
              <a:rPr lang="en-US" sz="2400" dirty="0">
                <a:solidFill>
                  <a:schemeClr val="tx1"/>
                </a:solidFill>
              </a:rPr>
              <a:t>Gay</a:t>
            </a:r>
          </a:p>
          <a:p>
            <a:pPr algn="just">
              <a:spcBef>
                <a:spcPts val="0"/>
              </a:spcBef>
              <a:buClrTx/>
              <a:buFont typeface="Wingdings" panose="05000000000000000000" pitchFamily="2" charset="2"/>
              <a:buChar char="q"/>
            </a:pPr>
            <a:r>
              <a:rPr lang="en-US" sz="2400" dirty="0">
                <a:solidFill>
                  <a:schemeClr val="tx1"/>
                </a:solidFill>
              </a:rPr>
              <a:t>Group marriage</a:t>
            </a:r>
          </a:p>
          <a:p>
            <a:pPr algn="just">
              <a:spcBef>
                <a:spcPts val="0"/>
              </a:spcBef>
              <a:buClrTx/>
              <a:buFont typeface="Wingdings" panose="05000000000000000000" pitchFamily="2" charset="2"/>
              <a:buChar char="q"/>
            </a:pPr>
            <a:r>
              <a:rPr lang="en-US" sz="2400" dirty="0">
                <a:solidFill>
                  <a:schemeClr val="tx1"/>
                </a:solidFill>
              </a:rPr>
              <a:t>Commune </a:t>
            </a:r>
          </a:p>
          <a:p>
            <a:pPr algn="just">
              <a:spcBef>
                <a:spcPts val="0"/>
              </a:spcBef>
              <a:buClrTx/>
              <a:buFont typeface="Wingdings" panose="05000000000000000000" pitchFamily="2" charset="2"/>
              <a:buChar char="q"/>
            </a:pPr>
            <a:r>
              <a:rPr lang="en-US" sz="2400" dirty="0">
                <a:solidFill>
                  <a:schemeClr val="tx1"/>
                </a:solidFill>
              </a:rPr>
              <a:t>Care giving families </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63564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677275" cy="6798094"/>
          </a:xfrm>
        </p:spPr>
        <p:txBody>
          <a:bodyPr>
            <a:normAutofit fontScale="92500"/>
          </a:bodyPr>
          <a:lstStyle/>
          <a:p>
            <a:pPr marL="0" indent="0" algn="just">
              <a:spcBef>
                <a:spcPts val="0"/>
              </a:spcBef>
              <a:buClrTx/>
              <a:buNone/>
            </a:pPr>
            <a:r>
              <a:rPr lang="en-US" sz="2400" b="1" dirty="0">
                <a:solidFill>
                  <a:srgbClr val="0070C0"/>
                </a:solidFill>
              </a:rPr>
              <a:t>Characteristics of a family:</a:t>
            </a:r>
          </a:p>
          <a:p>
            <a:pPr algn="just">
              <a:spcBef>
                <a:spcPts val="0"/>
              </a:spcBef>
              <a:buClrTx/>
              <a:buFont typeface="Wingdings" panose="05000000000000000000" pitchFamily="2" charset="2"/>
              <a:buChar char="q"/>
            </a:pPr>
            <a:r>
              <a:rPr lang="en-US" sz="2400" b="1" dirty="0">
                <a:solidFill>
                  <a:schemeClr val="tx1"/>
                </a:solidFill>
              </a:rPr>
              <a:t>Universality: </a:t>
            </a:r>
            <a:r>
              <a:rPr lang="en-US" sz="2400" dirty="0">
                <a:solidFill>
                  <a:schemeClr val="tx1"/>
                </a:solidFill>
              </a:rPr>
              <a:t>There is no human society in which some form of the family does not appear.</a:t>
            </a:r>
          </a:p>
          <a:p>
            <a:pPr algn="just">
              <a:spcBef>
                <a:spcPts val="0"/>
              </a:spcBef>
              <a:buClrTx/>
              <a:buFont typeface="Wingdings" panose="05000000000000000000" pitchFamily="2" charset="2"/>
              <a:buChar char="q"/>
            </a:pPr>
            <a:r>
              <a:rPr lang="en-US" sz="2400" b="1" dirty="0">
                <a:solidFill>
                  <a:schemeClr val="tx1"/>
                </a:solidFill>
              </a:rPr>
              <a:t>Emotional basis: </a:t>
            </a:r>
            <a:r>
              <a:rPr lang="en-US" sz="2400" dirty="0">
                <a:solidFill>
                  <a:schemeClr val="tx1"/>
                </a:solidFill>
              </a:rPr>
              <a:t>The family is grounded in emotions </a:t>
            </a:r>
          </a:p>
          <a:p>
            <a:pPr algn="just">
              <a:spcBef>
                <a:spcPts val="0"/>
              </a:spcBef>
              <a:buClrTx/>
              <a:buFont typeface="Wingdings" panose="05000000000000000000" pitchFamily="2" charset="2"/>
              <a:buChar char="q"/>
            </a:pPr>
            <a:r>
              <a:rPr lang="en-US" sz="2400" b="1" dirty="0">
                <a:solidFill>
                  <a:schemeClr val="tx1"/>
                </a:solidFill>
              </a:rPr>
              <a:t>Limited size: </a:t>
            </a:r>
            <a:r>
              <a:rPr lang="en-US" sz="2400" dirty="0">
                <a:solidFill>
                  <a:schemeClr val="tx1"/>
                </a:solidFill>
              </a:rPr>
              <a:t>As a primary group its size is necessarily limited. It is a smallest social unit.</a:t>
            </a:r>
          </a:p>
          <a:p>
            <a:pPr algn="just">
              <a:spcBef>
                <a:spcPts val="0"/>
              </a:spcBef>
              <a:buClrTx/>
              <a:buFont typeface="Wingdings" panose="05000000000000000000" pitchFamily="2" charset="2"/>
              <a:buChar char="q"/>
            </a:pPr>
            <a:r>
              <a:rPr lang="en-US" sz="2400" b="1" dirty="0">
                <a:solidFill>
                  <a:schemeClr val="tx1"/>
                </a:solidFill>
              </a:rPr>
              <a:t>Formative influence: </a:t>
            </a:r>
            <a:r>
              <a:rPr lang="en-US" sz="2400" dirty="0">
                <a:solidFill>
                  <a:schemeClr val="tx1"/>
                </a:solidFill>
              </a:rPr>
              <a:t>The family welds an environment which surrounds trains and educates the child. It shapes the personality and </a:t>
            </a:r>
            <a:r>
              <a:rPr lang="en-US" sz="2400" dirty="0" err="1">
                <a:solidFill>
                  <a:schemeClr val="tx1"/>
                </a:solidFill>
              </a:rPr>
              <a:t>moulds</a:t>
            </a:r>
            <a:r>
              <a:rPr lang="en-US" sz="2400" dirty="0">
                <a:solidFill>
                  <a:schemeClr val="tx1"/>
                </a:solidFill>
              </a:rPr>
              <a:t> the character of its members.</a:t>
            </a:r>
          </a:p>
          <a:p>
            <a:pPr algn="just">
              <a:spcBef>
                <a:spcPts val="0"/>
              </a:spcBef>
              <a:buClrTx/>
              <a:buFont typeface="Wingdings" panose="05000000000000000000" pitchFamily="2" charset="2"/>
              <a:buChar char="q"/>
            </a:pPr>
            <a:r>
              <a:rPr lang="en-US" sz="2400" b="1" dirty="0">
                <a:solidFill>
                  <a:schemeClr val="tx1"/>
                </a:solidFill>
              </a:rPr>
              <a:t>Have functions: </a:t>
            </a:r>
            <a:r>
              <a:rPr lang="en-US" sz="2400" dirty="0">
                <a:solidFill>
                  <a:schemeClr val="tx1"/>
                </a:solidFill>
              </a:rPr>
              <a:t>all families perform certain function.</a:t>
            </a:r>
          </a:p>
          <a:p>
            <a:pPr algn="just">
              <a:spcBef>
                <a:spcPts val="0"/>
              </a:spcBef>
              <a:buClrTx/>
              <a:buFont typeface="Wingdings" panose="05000000000000000000" pitchFamily="2" charset="2"/>
              <a:buChar char="q"/>
            </a:pPr>
            <a:r>
              <a:rPr lang="en-US" sz="2400" b="1" dirty="0">
                <a:solidFill>
                  <a:schemeClr val="tx1"/>
                </a:solidFill>
              </a:rPr>
              <a:t>Nuclear position in the social structure: </a:t>
            </a:r>
            <a:r>
              <a:rPr lang="en-US" sz="2400" dirty="0">
                <a:solidFill>
                  <a:schemeClr val="tx1"/>
                </a:solidFill>
              </a:rPr>
              <a:t>The family is the nucleus of all other social organizations. The whole social structure is built of family units.</a:t>
            </a:r>
          </a:p>
          <a:p>
            <a:pPr algn="just">
              <a:spcBef>
                <a:spcPts val="0"/>
              </a:spcBef>
              <a:buClrTx/>
              <a:buFont typeface="Wingdings" panose="05000000000000000000" pitchFamily="2" charset="2"/>
              <a:buChar char="q"/>
            </a:pPr>
            <a:r>
              <a:rPr lang="en-US" sz="2400" b="1" dirty="0">
                <a:solidFill>
                  <a:schemeClr val="tx1"/>
                </a:solidFill>
              </a:rPr>
              <a:t>Responsibility of the members: </a:t>
            </a:r>
            <a:r>
              <a:rPr lang="en-US" sz="2400" dirty="0">
                <a:solidFill>
                  <a:schemeClr val="tx1"/>
                </a:solidFill>
              </a:rPr>
              <a:t>The members of the family has certain responsibilities, duties and obligations.</a:t>
            </a:r>
          </a:p>
          <a:p>
            <a:pPr algn="just">
              <a:spcBef>
                <a:spcPts val="0"/>
              </a:spcBef>
              <a:buClrTx/>
              <a:buFont typeface="Wingdings" panose="05000000000000000000" pitchFamily="2" charset="2"/>
              <a:buChar char="q"/>
            </a:pPr>
            <a:r>
              <a:rPr lang="en-US" sz="2400" b="1" dirty="0">
                <a:solidFill>
                  <a:schemeClr val="tx1"/>
                </a:solidFill>
              </a:rPr>
              <a:t>Social regulation: </a:t>
            </a:r>
            <a:r>
              <a:rPr lang="en-US" sz="2400" dirty="0">
                <a:solidFill>
                  <a:schemeClr val="tx1"/>
                </a:solidFill>
              </a:rPr>
              <a:t>The family is guarded both by social taboos and by legal regulations. The society takes precaution to safeguard this organization from any possible breakdown.</a:t>
            </a:r>
          </a:p>
          <a:p>
            <a:pPr algn="just">
              <a:spcBef>
                <a:spcPts val="0"/>
              </a:spcBef>
              <a:buClrTx/>
              <a:buFont typeface="Wingdings" panose="05000000000000000000" pitchFamily="2" charset="2"/>
              <a:buChar char="q"/>
            </a:pPr>
            <a:r>
              <a:rPr lang="en-US" sz="2400" b="1" dirty="0">
                <a:solidFill>
                  <a:schemeClr val="tx1"/>
                </a:solidFill>
              </a:rPr>
              <a:t>Structure: </a:t>
            </a:r>
            <a:r>
              <a:rPr lang="en-US" sz="2400" dirty="0">
                <a:solidFill>
                  <a:schemeClr val="tx1"/>
                </a:solidFill>
              </a:rPr>
              <a:t>all families have a structure</a:t>
            </a:r>
          </a:p>
          <a:p>
            <a:pPr algn="just">
              <a:spcBef>
                <a:spcPts val="0"/>
              </a:spcBef>
              <a:buClrTx/>
              <a:buFont typeface="Wingdings" panose="05000000000000000000" pitchFamily="2" charset="2"/>
              <a:buChar char="q"/>
            </a:pPr>
            <a:r>
              <a:rPr lang="en-US" sz="2400" b="1" dirty="0">
                <a:solidFill>
                  <a:schemeClr val="tx1"/>
                </a:solidFill>
              </a:rPr>
              <a:t>Life cycle: </a:t>
            </a:r>
            <a:r>
              <a:rPr lang="en-US" sz="2400" dirty="0">
                <a:solidFill>
                  <a:schemeClr val="tx1"/>
                </a:solidFill>
              </a:rPr>
              <a:t>All families go through a life cycle</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6653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693" y="184258"/>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1022458"/>
            <a:ext cx="8686801" cy="5302142"/>
          </a:xfrm>
        </p:spPr>
        <p:txBody>
          <a:bodyPr>
            <a:normAutofit/>
          </a:bodyPr>
          <a:lstStyle/>
          <a:p>
            <a:pPr algn="just">
              <a:spcBef>
                <a:spcPts val="0"/>
              </a:spcBef>
            </a:pPr>
            <a:r>
              <a:rPr lang="en-US" sz="3200" dirty="0"/>
              <a:t>By the end of this module the learner should: -</a:t>
            </a:r>
          </a:p>
          <a:p>
            <a:pPr marL="514350" indent="-514350" algn="just">
              <a:spcBef>
                <a:spcPts val="0"/>
              </a:spcBef>
              <a:buAutoNum type="arabicPeriod"/>
            </a:pPr>
            <a:r>
              <a:rPr lang="en-US" sz="3200" dirty="0"/>
              <a:t>Demonstrate understanding of fundamental Concepts of family health care</a:t>
            </a:r>
          </a:p>
          <a:p>
            <a:pPr marL="514350" indent="-514350" algn="just">
              <a:spcBef>
                <a:spcPts val="0"/>
              </a:spcBef>
              <a:buAutoNum type="arabicPeriod"/>
            </a:pPr>
            <a:r>
              <a:rPr lang="en-US" sz="3200" dirty="0"/>
              <a:t>Demonstrate understanding of universal health care</a:t>
            </a:r>
          </a:p>
          <a:p>
            <a:pPr marL="514350" indent="-514350" algn="just">
              <a:spcBef>
                <a:spcPts val="0"/>
              </a:spcBef>
              <a:buAutoNum type="arabicPeriod"/>
            </a:pPr>
            <a:r>
              <a:rPr lang="en-US" sz="3200" dirty="0"/>
              <a:t>Provide home based care</a:t>
            </a:r>
          </a:p>
          <a:p>
            <a:pPr marL="514350" indent="-514350" algn="just">
              <a:spcBef>
                <a:spcPts val="0"/>
              </a:spcBef>
              <a:buAutoNum type="arabicPeriod"/>
            </a:pPr>
            <a:endParaRPr lang="en-US" sz="3200" dirty="0"/>
          </a:p>
          <a:p>
            <a:pPr marL="514350" indent="-514350" algn="jus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7848600" y="6170822"/>
            <a:ext cx="9906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5338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677275" cy="6798095"/>
          </a:xfrm>
        </p:spPr>
        <p:txBody>
          <a:bodyPr>
            <a:normAutofit fontScale="85000" lnSpcReduction="10000"/>
          </a:bodyPr>
          <a:lstStyle/>
          <a:p>
            <a:pPr marL="0" indent="0" algn="just">
              <a:spcBef>
                <a:spcPts val="0"/>
              </a:spcBef>
              <a:buClrTx/>
              <a:buNone/>
            </a:pPr>
            <a:r>
              <a:rPr lang="en-US" sz="3200" b="1" dirty="0">
                <a:solidFill>
                  <a:srgbClr val="0070C0"/>
                </a:solidFill>
              </a:rPr>
              <a:t>Functions of the Family:</a:t>
            </a:r>
          </a:p>
          <a:p>
            <a:pPr algn="just">
              <a:spcBef>
                <a:spcPts val="0"/>
              </a:spcBef>
              <a:buClrTx/>
              <a:buFont typeface="Wingdings" panose="05000000000000000000" pitchFamily="2" charset="2"/>
              <a:buChar char="q"/>
            </a:pPr>
            <a:r>
              <a:rPr lang="en-US" sz="2800" dirty="0">
                <a:solidFill>
                  <a:schemeClr val="tx1"/>
                </a:solidFill>
              </a:rPr>
              <a:t>Bringing about a sense of community togetherness and a balance between individual and shared (mutual) action by each family member; nurturance and trust, stability and integrity of the group, interdependence and the ability to meet demands on survival and development.</a:t>
            </a:r>
          </a:p>
          <a:p>
            <a:pPr algn="just">
              <a:spcBef>
                <a:spcPts val="0"/>
              </a:spcBef>
              <a:buClrTx/>
              <a:buFont typeface="Wingdings" panose="05000000000000000000" pitchFamily="2" charset="2"/>
              <a:buChar char="q"/>
            </a:pPr>
            <a:r>
              <a:rPr lang="en-US" sz="2800" dirty="0">
                <a:solidFill>
                  <a:schemeClr val="tx1"/>
                </a:solidFill>
              </a:rPr>
              <a:t>Providing basic needs for the members</a:t>
            </a:r>
          </a:p>
          <a:p>
            <a:pPr algn="just">
              <a:spcBef>
                <a:spcPts val="0"/>
              </a:spcBef>
              <a:buClrTx/>
              <a:buFont typeface="Wingdings" panose="05000000000000000000" pitchFamily="2" charset="2"/>
              <a:buChar char="q"/>
            </a:pPr>
            <a:r>
              <a:rPr lang="en-US" sz="2800" dirty="0">
                <a:solidFill>
                  <a:schemeClr val="tx1"/>
                </a:solidFill>
              </a:rPr>
              <a:t>Nurturing young ones</a:t>
            </a:r>
          </a:p>
          <a:p>
            <a:pPr algn="just">
              <a:spcBef>
                <a:spcPts val="0"/>
              </a:spcBef>
              <a:buClrTx/>
              <a:buFont typeface="Wingdings" panose="05000000000000000000" pitchFamily="2" charset="2"/>
              <a:buChar char="q"/>
            </a:pPr>
            <a:r>
              <a:rPr lang="en-US" sz="2800" dirty="0">
                <a:solidFill>
                  <a:schemeClr val="tx1"/>
                </a:solidFill>
              </a:rPr>
              <a:t>Legal functions- gives members nationality</a:t>
            </a:r>
          </a:p>
          <a:p>
            <a:pPr algn="just">
              <a:spcBef>
                <a:spcPts val="0"/>
              </a:spcBef>
              <a:buClrTx/>
              <a:buFont typeface="Wingdings" panose="05000000000000000000" pitchFamily="2" charset="2"/>
              <a:buChar char="q"/>
            </a:pPr>
            <a:r>
              <a:rPr lang="en-US" sz="2800" dirty="0">
                <a:solidFill>
                  <a:schemeClr val="tx1"/>
                </a:solidFill>
              </a:rPr>
              <a:t>Inducing its members to its religious faith and teaching respect and tolerance for religious differences </a:t>
            </a:r>
          </a:p>
          <a:p>
            <a:pPr algn="just">
              <a:spcBef>
                <a:spcPts val="0"/>
              </a:spcBef>
              <a:buClrTx/>
              <a:buFont typeface="Wingdings" panose="05000000000000000000" pitchFamily="2" charset="2"/>
              <a:buChar char="q"/>
            </a:pPr>
            <a:r>
              <a:rPr lang="en-US" sz="2800" dirty="0">
                <a:solidFill>
                  <a:schemeClr val="tx1"/>
                </a:solidFill>
              </a:rPr>
              <a:t>Sharing leisure and recreation together (companionship)</a:t>
            </a:r>
          </a:p>
          <a:p>
            <a:pPr algn="just">
              <a:spcBef>
                <a:spcPts val="0"/>
              </a:spcBef>
              <a:buClrTx/>
              <a:buFont typeface="Wingdings" panose="05000000000000000000" pitchFamily="2" charset="2"/>
              <a:buChar char="q"/>
            </a:pPr>
            <a:r>
              <a:rPr lang="en-US" sz="2800" dirty="0">
                <a:solidFill>
                  <a:schemeClr val="tx1"/>
                </a:solidFill>
              </a:rPr>
              <a:t>Providing security and refuge for its members in times of need</a:t>
            </a:r>
          </a:p>
          <a:p>
            <a:pPr algn="just">
              <a:spcBef>
                <a:spcPts val="0"/>
              </a:spcBef>
              <a:buClrTx/>
              <a:buFont typeface="Wingdings" panose="05000000000000000000" pitchFamily="2" charset="2"/>
              <a:buChar char="q"/>
            </a:pPr>
            <a:r>
              <a:rPr lang="en-US" sz="2800" dirty="0">
                <a:solidFill>
                  <a:schemeClr val="tx1"/>
                </a:solidFill>
              </a:rPr>
              <a:t>Providing a socially sanctioned environment for sexual expression amongst married adults </a:t>
            </a:r>
          </a:p>
          <a:p>
            <a:pPr algn="just">
              <a:spcBef>
                <a:spcPts val="0"/>
              </a:spcBef>
              <a:buClrTx/>
              <a:buFont typeface="Wingdings" panose="05000000000000000000" pitchFamily="2" charset="2"/>
              <a:buChar char="q"/>
            </a:pPr>
            <a:r>
              <a:rPr lang="en-US" sz="2800" dirty="0">
                <a:solidFill>
                  <a:schemeClr val="tx1"/>
                </a:solidFill>
              </a:rPr>
              <a:t>Seeking health care for its sick members and providing nursing care for its sick, disabled or dependent members </a:t>
            </a:r>
          </a:p>
          <a:p>
            <a:pPr algn="just">
              <a:spcBef>
                <a:spcPts val="0"/>
              </a:spcBef>
              <a:buClrTx/>
              <a:buFont typeface="Wingdings" panose="05000000000000000000" pitchFamily="2" charset="2"/>
              <a:buChar char="q"/>
            </a:pPr>
            <a:r>
              <a:rPr lang="en-US" sz="2800" dirty="0">
                <a:solidFill>
                  <a:schemeClr val="tx1"/>
                </a:solidFill>
              </a:rPr>
              <a:t>Maintaining a healthy home environment conducive to the development of its members</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59084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677275" cy="6798094"/>
          </a:xfrm>
        </p:spPr>
        <p:txBody>
          <a:bodyPr>
            <a:normAutofit lnSpcReduction="10000"/>
          </a:bodyPr>
          <a:lstStyle/>
          <a:p>
            <a:pPr algn="just">
              <a:spcBef>
                <a:spcPts val="0"/>
              </a:spcBef>
              <a:buClrTx/>
              <a:buFont typeface="Wingdings" panose="05000000000000000000" pitchFamily="2" charset="2"/>
              <a:buChar char="q"/>
            </a:pPr>
            <a:r>
              <a:rPr lang="en-US" sz="2400" dirty="0">
                <a:solidFill>
                  <a:schemeClr val="tx1"/>
                </a:solidFill>
              </a:rPr>
              <a:t>Teaching respect for individual members and their property</a:t>
            </a:r>
          </a:p>
          <a:p>
            <a:pPr algn="just">
              <a:spcBef>
                <a:spcPts val="0"/>
              </a:spcBef>
              <a:buClrTx/>
              <a:buFont typeface="Wingdings" panose="05000000000000000000" pitchFamily="2" charset="2"/>
              <a:buChar char="q"/>
            </a:pPr>
            <a:r>
              <a:rPr lang="en-US" sz="2400" dirty="0">
                <a:solidFill>
                  <a:schemeClr val="tx1"/>
                </a:solidFill>
              </a:rPr>
              <a:t>Teaching tolerance, fairness and a sense of right or wrong among it’s members and others.</a:t>
            </a:r>
          </a:p>
          <a:p>
            <a:pPr algn="just">
              <a:spcBef>
                <a:spcPts val="0"/>
              </a:spcBef>
              <a:buClrTx/>
              <a:buFont typeface="Wingdings" panose="05000000000000000000" pitchFamily="2" charset="2"/>
              <a:buChar char="q"/>
            </a:pPr>
            <a:r>
              <a:rPr lang="en-US" sz="2400" dirty="0">
                <a:solidFill>
                  <a:schemeClr val="tx1"/>
                </a:solidFill>
              </a:rPr>
              <a:t>Caring for it’s members and developing a sense of trust between and among it’s members</a:t>
            </a:r>
          </a:p>
          <a:p>
            <a:pPr algn="just">
              <a:spcBef>
                <a:spcPts val="0"/>
              </a:spcBef>
              <a:buClrTx/>
              <a:buFont typeface="Wingdings" panose="05000000000000000000" pitchFamily="2" charset="2"/>
              <a:buChar char="q"/>
            </a:pPr>
            <a:r>
              <a:rPr lang="en-US" sz="2400" dirty="0">
                <a:solidFill>
                  <a:schemeClr val="tx1"/>
                </a:solidFill>
              </a:rPr>
              <a:t>Providing an environment for learning and internalizing individual and gender roles and responsibilities </a:t>
            </a:r>
          </a:p>
          <a:p>
            <a:pPr algn="just">
              <a:spcBef>
                <a:spcPts val="0"/>
              </a:spcBef>
              <a:buClrTx/>
              <a:buFont typeface="Wingdings" panose="05000000000000000000" pitchFamily="2" charset="2"/>
              <a:buChar char="q"/>
            </a:pPr>
            <a:r>
              <a:rPr lang="en-US" sz="2400" dirty="0">
                <a:solidFill>
                  <a:schemeClr val="tx1"/>
                </a:solidFill>
              </a:rPr>
              <a:t>Socialization; it is essential to the personality, emotional, social and intellectual development of children It is the process by which newborn children are trained in the society’s values, norms, standards of behaviors action, etc.. Without proper socialization, children would end up being mere biological beings, or they would develop anti-societal attitudes and behaviors. </a:t>
            </a:r>
            <a:r>
              <a:rPr lang="en-US" sz="2400" dirty="0" err="1">
                <a:solidFill>
                  <a:schemeClr val="tx1"/>
                </a:solidFill>
              </a:rPr>
              <a:t>Socialising</a:t>
            </a:r>
            <a:r>
              <a:rPr lang="en-US" sz="2400" dirty="0">
                <a:solidFill>
                  <a:schemeClr val="tx1"/>
                </a:solidFill>
              </a:rPr>
              <a:t> its members into the larger community.</a:t>
            </a:r>
          </a:p>
          <a:p>
            <a:pPr algn="just">
              <a:spcBef>
                <a:spcPts val="0"/>
              </a:spcBef>
              <a:buClrTx/>
              <a:buFont typeface="Wingdings" panose="05000000000000000000" pitchFamily="2" charset="2"/>
              <a:buChar char="q"/>
            </a:pPr>
            <a:r>
              <a:rPr lang="en-US" sz="2400" dirty="0">
                <a:solidFill>
                  <a:schemeClr val="tx1"/>
                </a:solidFill>
              </a:rPr>
              <a:t>Providing social support, psychological comfort and physical care and protection for the young, the sick, the disabled and the aged.</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49832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800" b="1" dirty="0">
                <a:solidFill>
                  <a:schemeClr val="tx1"/>
                </a:solidFill>
              </a:rPr>
              <a:t>Roles of a family</a:t>
            </a:r>
          </a:p>
          <a:p>
            <a:pPr algn="just">
              <a:spcBef>
                <a:spcPts val="0"/>
              </a:spcBef>
              <a:buClrTx/>
              <a:buFont typeface="Wingdings" panose="05000000000000000000" pitchFamily="2" charset="2"/>
              <a:buChar char="q"/>
            </a:pPr>
            <a:r>
              <a:rPr lang="en-US" sz="2800" dirty="0">
                <a:solidFill>
                  <a:schemeClr val="tx1"/>
                </a:solidFill>
              </a:rPr>
              <a:t>Child socialization</a:t>
            </a:r>
          </a:p>
          <a:p>
            <a:pPr algn="just">
              <a:spcBef>
                <a:spcPts val="0"/>
              </a:spcBef>
              <a:buClrTx/>
              <a:buFont typeface="Wingdings" panose="05000000000000000000" pitchFamily="2" charset="2"/>
              <a:buChar char="q"/>
            </a:pPr>
            <a:r>
              <a:rPr lang="en-US" sz="2800" dirty="0">
                <a:solidFill>
                  <a:schemeClr val="tx1"/>
                </a:solidFill>
              </a:rPr>
              <a:t>Child care</a:t>
            </a:r>
          </a:p>
          <a:p>
            <a:pPr algn="just">
              <a:spcBef>
                <a:spcPts val="0"/>
              </a:spcBef>
              <a:buClrTx/>
              <a:buFont typeface="Wingdings" panose="05000000000000000000" pitchFamily="2" charset="2"/>
              <a:buChar char="q"/>
            </a:pPr>
            <a:r>
              <a:rPr lang="en-US" sz="2800" dirty="0">
                <a:solidFill>
                  <a:schemeClr val="tx1"/>
                </a:solidFill>
              </a:rPr>
              <a:t>Provider’s role</a:t>
            </a:r>
          </a:p>
          <a:p>
            <a:pPr algn="just">
              <a:spcBef>
                <a:spcPts val="0"/>
              </a:spcBef>
              <a:buClrTx/>
              <a:buFont typeface="Wingdings" panose="05000000000000000000" pitchFamily="2" charset="2"/>
              <a:buChar char="q"/>
            </a:pPr>
            <a:r>
              <a:rPr lang="en-US" sz="2800" dirty="0">
                <a:solidFill>
                  <a:schemeClr val="tx1"/>
                </a:solidFill>
              </a:rPr>
              <a:t>House keeper role</a:t>
            </a:r>
          </a:p>
          <a:p>
            <a:pPr algn="just">
              <a:spcBef>
                <a:spcPts val="0"/>
              </a:spcBef>
              <a:buClrTx/>
              <a:buFont typeface="Wingdings" panose="05000000000000000000" pitchFamily="2" charset="2"/>
              <a:buChar char="q"/>
            </a:pPr>
            <a:r>
              <a:rPr lang="en-US" sz="2800" dirty="0">
                <a:solidFill>
                  <a:schemeClr val="tx1"/>
                </a:solidFill>
              </a:rPr>
              <a:t>Kinship’s role</a:t>
            </a:r>
          </a:p>
          <a:p>
            <a:pPr algn="just">
              <a:spcBef>
                <a:spcPts val="0"/>
              </a:spcBef>
              <a:buClrTx/>
              <a:buFont typeface="Wingdings" panose="05000000000000000000" pitchFamily="2" charset="2"/>
              <a:buChar char="q"/>
            </a:pPr>
            <a:r>
              <a:rPr lang="en-US" sz="2800" dirty="0">
                <a:solidFill>
                  <a:schemeClr val="tx1"/>
                </a:solidFill>
              </a:rPr>
              <a:t>Therapeutic role</a:t>
            </a:r>
          </a:p>
          <a:p>
            <a:pPr algn="just">
              <a:spcBef>
                <a:spcPts val="0"/>
              </a:spcBef>
              <a:buClrTx/>
              <a:buFont typeface="Wingdings" panose="05000000000000000000" pitchFamily="2" charset="2"/>
              <a:buChar char="q"/>
            </a:pPr>
            <a:r>
              <a:rPr lang="en-US" sz="2800" dirty="0">
                <a:solidFill>
                  <a:schemeClr val="tx1"/>
                </a:solidFill>
              </a:rPr>
              <a:t>Recreational role</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3938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800" b="1" dirty="0">
                <a:solidFill>
                  <a:srgbClr val="0070C0"/>
                </a:solidFill>
              </a:rPr>
              <a:t>Role of the family in health:</a:t>
            </a:r>
          </a:p>
          <a:p>
            <a:pPr algn="just">
              <a:spcBef>
                <a:spcPts val="0"/>
              </a:spcBef>
              <a:buClrTx/>
              <a:buFont typeface="Wingdings" panose="05000000000000000000" pitchFamily="2" charset="2"/>
              <a:buChar char="q"/>
            </a:pPr>
            <a:r>
              <a:rPr lang="en-US" sz="2800" dirty="0">
                <a:solidFill>
                  <a:schemeClr val="tx1"/>
                </a:solidFill>
              </a:rPr>
              <a:t>Prevention of ill health</a:t>
            </a:r>
          </a:p>
          <a:p>
            <a:pPr algn="just">
              <a:spcBef>
                <a:spcPts val="0"/>
              </a:spcBef>
              <a:buClrTx/>
              <a:buFont typeface="Wingdings" panose="05000000000000000000" pitchFamily="2" charset="2"/>
              <a:buChar char="q"/>
            </a:pPr>
            <a:r>
              <a:rPr lang="en-US" sz="2800" dirty="0">
                <a:solidFill>
                  <a:schemeClr val="tx1"/>
                </a:solidFill>
              </a:rPr>
              <a:t>Identification of deviation from normal</a:t>
            </a:r>
          </a:p>
          <a:p>
            <a:pPr algn="just">
              <a:spcBef>
                <a:spcPts val="0"/>
              </a:spcBef>
              <a:buClrTx/>
              <a:buFont typeface="Wingdings" panose="05000000000000000000" pitchFamily="2" charset="2"/>
              <a:buChar char="q"/>
            </a:pPr>
            <a:r>
              <a:rPr lang="en-US" sz="2800" dirty="0">
                <a:solidFill>
                  <a:schemeClr val="tx1"/>
                </a:solidFill>
              </a:rPr>
              <a:t>Decision making on seeking medical help and where to seek it.</a:t>
            </a:r>
          </a:p>
          <a:p>
            <a:pPr algn="just">
              <a:spcBef>
                <a:spcPts val="0"/>
              </a:spcBef>
              <a:buClrTx/>
              <a:buFont typeface="Wingdings" panose="05000000000000000000" pitchFamily="2" charset="2"/>
              <a:buChar char="q"/>
            </a:pPr>
            <a:r>
              <a:rPr lang="en-US" sz="2800" dirty="0">
                <a:solidFill>
                  <a:schemeClr val="tx1"/>
                </a:solidFill>
              </a:rPr>
              <a:t>Act as a referral i.e. gives details about the patient problems</a:t>
            </a:r>
          </a:p>
          <a:p>
            <a:pPr algn="just">
              <a:spcBef>
                <a:spcPts val="0"/>
              </a:spcBef>
              <a:buClrTx/>
              <a:buFont typeface="Wingdings" panose="05000000000000000000" pitchFamily="2" charset="2"/>
              <a:buChar char="q"/>
            </a:pPr>
            <a:r>
              <a:rPr lang="en-US" sz="2800" dirty="0">
                <a:solidFill>
                  <a:schemeClr val="tx1"/>
                </a:solidFill>
              </a:rPr>
              <a:t>Visits the patient, pays bills etc. incase of admission</a:t>
            </a:r>
          </a:p>
          <a:p>
            <a:pPr algn="just">
              <a:spcBef>
                <a:spcPts val="0"/>
              </a:spcBef>
              <a:buClrTx/>
              <a:buFont typeface="Wingdings" panose="05000000000000000000" pitchFamily="2" charset="2"/>
              <a:buChar char="q"/>
            </a:pPr>
            <a:r>
              <a:rPr lang="en-US" sz="2800" dirty="0">
                <a:solidFill>
                  <a:schemeClr val="tx1"/>
                </a:solidFill>
              </a:rPr>
              <a:t>Provides home based and rehabilitative care for the member after discharge.</a:t>
            </a:r>
          </a:p>
          <a:p>
            <a:pPr algn="just">
              <a:spcBef>
                <a:spcPts val="0"/>
              </a:spcBef>
              <a:buClrTx/>
              <a:buFont typeface="Wingdings" panose="05000000000000000000" pitchFamily="2" charset="2"/>
              <a:buChar char="q"/>
            </a:pPr>
            <a:r>
              <a:rPr lang="en-US" sz="2800" dirty="0">
                <a:solidFill>
                  <a:schemeClr val="tx1"/>
                </a:solidFill>
              </a:rPr>
              <a:t>Ascribes the sick role to the sick member </a:t>
            </a:r>
          </a:p>
          <a:p>
            <a:pPr algn="just">
              <a:spcBef>
                <a:spcPts val="0"/>
              </a:spcBef>
              <a:buClrTx/>
              <a:buFont typeface="Wingdings" panose="05000000000000000000" pitchFamily="2" charset="2"/>
              <a:buChar char="q"/>
            </a:pPr>
            <a:r>
              <a:rPr lang="en-US" sz="2800" dirty="0">
                <a:solidFill>
                  <a:schemeClr val="tx1"/>
                </a:solidFill>
              </a:rPr>
              <a:t>Provides basic needs such as food and shelter to members. </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4820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0" indent="0" algn="just">
              <a:spcBef>
                <a:spcPts val="0"/>
              </a:spcBef>
              <a:buClrTx/>
              <a:buNone/>
            </a:pPr>
            <a:r>
              <a:rPr lang="en-US" sz="2800" b="1" dirty="0">
                <a:solidFill>
                  <a:srgbClr val="0070C0"/>
                </a:solidFill>
              </a:rPr>
              <a:t>Factors  that affect health of a family</a:t>
            </a:r>
          </a:p>
          <a:p>
            <a:pPr marL="0" indent="0" algn="just">
              <a:spcBef>
                <a:spcPts val="0"/>
              </a:spcBef>
              <a:buClrTx/>
              <a:buNone/>
            </a:pPr>
            <a:r>
              <a:rPr lang="en-US" sz="2800" b="1" u="sng" dirty="0">
                <a:solidFill>
                  <a:schemeClr val="tx1"/>
                </a:solidFill>
              </a:rPr>
              <a:t>EXTERNAL FACTORS</a:t>
            </a:r>
          </a:p>
          <a:p>
            <a:pPr algn="just">
              <a:spcBef>
                <a:spcPts val="0"/>
              </a:spcBef>
              <a:buClrTx/>
              <a:buFont typeface="Wingdings" panose="05000000000000000000" pitchFamily="2" charset="2"/>
              <a:buChar char="q"/>
            </a:pPr>
            <a:r>
              <a:rPr lang="en-US" sz="2800" dirty="0">
                <a:solidFill>
                  <a:schemeClr val="tx1"/>
                </a:solidFill>
              </a:rPr>
              <a:t>Family locality </a:t>
            </a:r>
          </a:p>
          <a:p>
            <a:pPr algn="just">
              <a:spcBef>
                <a:spcPts val="0"/>
              </a:spcBef>
              <a:buClrTx/>
              <a:buFont typeface="Wingdings" panose="05000000000000000000" pitchFamily="2" charset="2"/>
              <a:buChar char="q"/>
            </a:pPr>
            <a:r>
              <a:rPr lang="en-US" sz="2800" dirty="0">
                <a:solidFill>
                  <a:schemeClr val="tx1"/>
                </a:solidFill>
              </a:rPr>
              <a:t>Terrain </a:t>
            </a:r>
          </a:p>
          <a:p>
            <a:pPr algn="just">
              <a:spcBef>
                <a:spcPts val="0"/>
              </a:spcBef>
              <a:buClrTx/>
              <a:buFont typeface="Wingdings" panose="05000000000000000000" pitchFamily="2" charset="2"/>
              <a:buChar char="q"/>
            </a:pPr>
            <a:r>
              <a:rPr lang="en-US" sz="2800" dirty="0">
                <a:solidFill>
                  <a:schemeClr val="tx1"/>
                </a:solidFill>
              </a:rPr>
              <a:t>Climate </a:t>
            </a:r>
          </a:p>
          <a:p>
            <a:pPr algn="just">
              <a:spcBef>
                <a:spcPts val="0"/>
              </a:spcBef>
              <a:buClrTx/>
              <a:buFont typeface="Wingdings" panose="05000000000000000000" pitchFamily="2" charset="2"/>
              <a:buChar char="q"/>
            </a:pPr>
            <a:r>
              <a:rPr lang="en-US" sz="2800" dirty="0">
                <a:solidFill>
                  <a:schemeClr val="tx1"/>
                </a:solidFill>
              </a:rPr>
              <a:t>Water supply </a:t>
            </a:r>
          </a:p>
          <a:p>
            <a:pPr algn="just">
              <a:spcBef>
                <a:spcPts val="0"/>
              </a:spcBef>
              <a:buClrTx/>
              <a:buFont typeface="Wingdings" panose="05000000000000000000" pitchFamily="2" charset="2"/>
              <a:buChar char="q"/>
            </a:pPr>
            <a:r>
              <a:rPr lang="en-US" sz="2800" dirty="0">
                <a:solidFill>
                  <a:schemeClr val="tx1"/>
                </a:solidFill>
              </a:rPr>
              <a:t>Air </a:t>
            </a:r>
          </a:p>
          <a:p>
            <a:pPr algn="just">
              <a:spcBef>
                <a:spcPts val="0"/>
              </a:spcBef>
              <a:buClrTx/>
              <a:buFont typeface="Wingdings" panose="05000000000000000000" pitchFamily="2" charset="2"/>
              <a:buChar char="q"/>
            </a:pPr>
            <a:r>
              <a:rPr lang="en-US" sz="2800" dirty="0">
                <a:solidFill>
                  <a:schemeClr val="tx1"/>
                </a:solidFill>
              </a:rPr>
              <a:t>Biological environment (insects, rodents, etc.) </a:t>
            </a:r>
          </a:p>
          <a:p>
            <a:pPr algn="just">
              <a:spcBef>
                <a:spcPts val="0"/>
              </a:spcBef>
              <a:buClrTx/>
              <a:buFont typeface="Wingdings" panose="05000000000000000000" pitchFamily="2" charset="2"/>
              <a:buChar char="q"/>
            </a:pPr>
            <a:r>
              <a:rPr lang="en-US" sz="2800" dirty="0">
                <a:solidFill>
                  <a:schemeClr val="tx1"/>
                </a:solidFill>
              </a:rPr>
              <a:t>Housing and residence</a:t>
            </a:r>
          </a:p>
          <a:p>
            <a:pPr marL="0" indent="0" algn="just">
              <a:spcBef>
                <a:spcPts val="0"/>
              </a:spcBef>
              <a:buClrTx/>
              <a:buNone/>
            </a:pPr>
            <a:endParaRPr lang="en-US" sz="2800" dirty="0">
              <a:solidFill>
                <a:schemeClr val="tx1"/>
              </a:solidFill>
            </a:endParaRPr>
          </a:p>
          <a:p>
            <a:pPr marL="0" indent="0" algn="just">
              <a:spcBef>
                <a:spcPts val="0"/>
              </a:spcBef>
              <a:buClrTx/>
              <a:buNone/>
            </a:pPr>
            <a:r>
              <a:rPr lang="en-US" sz="2800" u="sng" dirty="0">
                <a:solidFill>
                  <a:schemeClr val="tx1"/>
                </a:solidFill>
              </a:rPr>
              <a:t>INTERNAL FACTORS </a:t>
            </a:r>
          </a:p>
          <a:p>
            <a:pPr algn="just">
              <a:spcBef>
                <a:spcPts val="0"/>
              </a:spcBef>
              <a:buClrTx/>
              <a:buFont typeface="Wingdings" panose="05000000000000000000" pitchFamily="2" charset="2"/>
              <a:buChar char="q"/>
            </a:pPr>
            <a:r>
              <a:rPr lang="en-US" sz="2800" dirty="0">
                <a:solidFill>
                  <a:schemeClr val="tx1"/>
                </a:solidFill>
              </a:rPr>
              <a:t>Family size </a:t>
            </a:r>
          </a:p>
          <a:p>
            <a:pPr algn="just">
              <a:spcBef>
                <a:spcPts val="0"/>
              </a:spcBef>
              <a:buClrTx/>
              <a:buFont typeface="Wingdings" panose="05000000000000000000" pitchFamily="2" charset="2"/>
              <a:buChar char="q"/>
            </a:pPr>
            <a:r>
              <a:rPr lang="en-US" sz="2800" dirty="0">
                <a:solidFill>
                  <a:schemeClr val="tx1"/>
                </a:solidFill>
              </a:rPr>
              <a:t>Structure </a:t>
            </a:r>
          </a:p>
          <a:p>
            <a:pPr algn="just">
              <a:spcBef>
                <a:spcPts val="0"/>
              </a:spcBef>
              <a:buClrTx/>
              <a:buFont typeface="Wingdings" panose="05000000000000000000" pitchFamily="2" charset="2"/>
              <a:buChar char="q"/>
            </a:pPr>
            <a:r>
              <a:rPr lang="en-US" sz="2800" dirty="0">
                <a:solidFill>
                  <a:schemeClr val="tx1"/>
                </a:solidFill>
              </a:rPr>
              <a:t>Type, members </a:t>
            </a:r>
          </a:p>
          <a:p>
            <a:pPr algn="just">
              <a:spcBef>
                <a:spcPts val="0"/>
              </a:spcBef>
              <a:buClrTx/>
              <a:buFont typeface="Wingdings" panose="05000000000000000000" pitchFamily="2" charset="2"/>
              <a:buChar char="q"/>
            </a:pPr>
            <a:r>
              <a:rPr lang="en-US" sz="2800" dirty="0">
                <a:solidFill>
                  <a:schemeClr val="tx1"/>
                </a:solidFill>
              </a:rPr>
              <a:t>Relationship </a:t>
            </a:r>
          </a:p>
          <a:p>
            <a:pPr algn="just">
              <a:spcBef>
                <a:spcPts val="0"/>
              </a:spcBef>
              <a:buClrTx/>
              <a:buFont typeface="Wingdings" panose="05000000000000000000" pitchFamily="2" charset="2"/>
              <a:buChar char="q"/>
            </a:pPr>
            <a:r>
              <a:rPr lang="en-US" sz="2800" dirty="0">
                <a:solidFill>
                  <a:schemeClr val="tx1"/>
                </a:solidFill>
              </a:rPr>
              <a:t>Biological characteristics and values</a:t>
            </a: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8157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3200" b="1" dirty="0">
                <a:solidFill>
                  <a:srgbClr val="0070C0"/>
                </a:solidFill>
              </a:rPr>
              <a:t>Family values </a:t>
            </a:r>
          </a:p>
          <a:p>
            <a:pPr algn="just">
              <a:spcBef>
                <a:spcPts val="0"/>
              </a:spcBef>
              <a:buClrTx/>
              <a:buFont typeface="Wingdings" panose="05000000000000000000" pitchFamily="2" charset="2"/>
              <a:buChar char="q"/>
            </a:pPr>
            <a:r>
              <a:rPr lang="en-US" sz="3200" dirty="0">
                <a:solidFill>
                  <a:schemeClr val="tx1"/>
                </a:solidFill>
              </a:rPr>
              <a:t>It comprises of ideas, attitudes and beliefs  which guide the development of family norms or rules </a:t>
            </a:r>
          </a:p>
          <a:p>
            <a:pPr algn="just">
              <a:spcBef>
                <a:spcPts val="0"/>
              </a:spcBef>
              <a:buClrTx/>
              <a:buFont typeface="Wingdings" panose="05000000000000000000" pitchFamily="2" charset="2"/>
              <a:buChar char="q"/>
            </a:pPr>
            <a:r>
              <a:rPr lang="en-US" sz="3200" dirty="0">
                <a:solidFill>
                  <a:schemeClr val="tx1"/>
                </a:solidFill>
              </a:rPr>
              <a:t>Family values are composite of societal values and culturally determined cultural systems which individuals bring to the family from the family of origin </a:t>
            </a:r>
          </a:p>
          <a:p>
            <a:pPr algn="just">
              <a:spcBef>
                <a:spcPts val="0"/>
              </a:spcBef>
              <a:buClrTx/>
              <a:buFont typeface="Wingdings" panose="05000000000000000000" pitchFamily="2" charset="2"/>
              <a:buChar char="q"/>
            </a:pPr>
            <a:r>
              <a:rPr lang="en-US" sz="3200" dirty="0">
                <a:solidFill>
                  <a:schemeClr val="tx1"/>
                </a:solidFill>
              </a:rPr>
              <a:t>Family values include such things as productivity and achievement, materialism, work ethics, education, equality and tolerance of diversity </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06123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STAGES OF FAMILY DEVELOPMENT:</a:t>
            </a:r>
          </a:p>
          <a:p>
            <a:pPr marL="457200" indent="-457200" algn="just">
              <a:spcBef>
                <a:spcPts val="0"/>
              </a:spcBef>
              <a:buClrTx/>
              <a:buFont typeface="+mj-lt"/>
              <a:buAutoNum type="arabicPeriod"/>
            </a:pPr>
            <a:r>
              <a:rPr lang="en-US" sz="2400" b="1" dirty="0">
                <a:solidFill>
                  <a:schemeClr val="tx1"/>
                </a:solidFill>
              </a:rPr>
              <a:t>Independence stage. </a:t>
            </a:r>
            <a:r>
              <a:rPr lang="en-US" sz="2400" dirty="0">
                <a:solidFill>
                  <a:schemeClr val="tx1"/>
                </a:solidFill>
              </a:rPr>
              <a:t>This is the stage from when an individual begin to </a:t>
            </a:r>
            <a:r>
              <a:rPr lang="en-US" sz="2400" b="1" dirty="0">
                <a:solidFill>
                  <a:schemeClr val="tx1"/>
                </a:solidFill>
              </a:rPr>
              <a:t>separate emotionally </a:t>
            </a:r>
            <a:r>
              <a:rPr lang="en-US" sz="2400" dirty="0">
                <a:solidFill>
                  <a:schemeClr val="tx1"/>
                </a:solidFill>
              </a:rPr>
              <a:t>from his/her family. At this stage, one strives to become independent emotionally, </a:t>
            </a:r>
            <a:r>
              <a:rPr lang="en-US" sz="2400" b="1" dirty="0">
                <a:solidFill>
                  <a:schemeClr val="tx1"/>
                </a:solidFill>
              </a:rPr>
              <a:t>financially, physically and socially</a:t>
            </a:r>
            <a:r>
              <a:rPr lang="en-US" sz="2400" dirty="0">
                <a:solidFill>
                  <a:schemeClr val="tx1"/>
                </a:solidFill>
              </a:rPr>
              <a:t>. In addition, intimacy with opposite sex is developed.</a:t>
            </a:r>
          </a:p>
          <a:p>
            <a:pPr marL="457200" indent="-457200" algn="just">
              <a:spcBef>
                <a:spcPts val="0"/>
              </a:spcBef>
              <a:buClrTx/>
              <a:buFont typeface="+mj-lt"/>
              <a:buAutoNum type="arabicPeriod"/>
            </a:pPr>
            <a:r>
              <a:rPr lang="en-US" sz="2400" b="1" dirty="0">
                <a:solidFill>
                  <a:schemeClr val="tx1"/>
                </a:solidFill>
              </a:rPr>
              <a:t>Coupling. </a:t>
            </a:r>
            <a:r>
              <a:rPr lang="en-US" sz="2400" dirty="0">
                <a:solidFill>
                  <a:schemeClr val="tx1"/>
                </a:solidFill>
              </a:rPr>
              <a:t>This is the stage when one develops a </a:t>
            </a:r>
            <a:r>
              <a:rPr lang="en-US" sz="2400" b="1" dirty="0">
                <a:solidFill>
                  <a:schemeClr val="tx1"/>
                </a:solidFill>
              </a:rPr>
              <a:t>new family system</a:t>
            </a:r>
            <a:r>
              <a:rPr lang="en-US" sz="2400" dirty="0">
                <a:solidFill>
                  <a:schemeClr val="tx1"/>
                </a:solidFill>
              </a:rPr>
              <a:t>. The main task is to develop interdependency and the ability to cope with a new way of life.</a:t>
            </a:r>
          </a:p>
          <a:p>
            <a:pPr marL="457200" indent="-457200" algn="just">
              <a:spcBef>
                <a:spcPts val="0"/>
              </a:spcBef>
              <a:buClrTx/>
              <a:buFont typeface="+mj-lt"/>
              <a:buAutoNum type="arabicPeriod"/>
            </a:pPr>
            <a:r>
              <a:rPr lang="en-US" sz="2400" b="1" dirty="0">
                <a:solidFill>
                  <a:schemeClr val="tx1"/>
                </a:solidFill>
              </a:rPr>
              <a:t>Decision to have a baby. </a:t>
            </a:r>
            <a:r>
              <a:rPr lang="en-US" sz="2400" dirty="0">
                <a:solidFill>
                  <a:schemeClr val="tx1"/>
                </a:solidFill>
              </a:rPr>
              <a:t>The </a:t>
            </a:r>
            <a:r>
              <a:rPr lang="en-US" sz="2400" b="1" dirty="0">
                <a:solidFill>
                  <a:schemeClr val="tx1"/>
                </a:solidFill>
              </a:rPr>
              <a:t>decision</a:t>
            </a:r>
            <a:r>
              <a:rPr lang="en-US" sz="2400" dirty="0">
                <a:solidFill>
                  <a:schemeClr val="tx1"/>
                </a:solidFill>
              </a:rPr>
              <a:t> to have a baby or not is made. This can be stressful especially to the woman who may have fears of pregnancy associated problems. Also the male may fear to verbalize fears of anticipated increased responsibility and this may result in health problems.</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1225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514350" indent="-514350" algn="just">
              <a:spcBef>
                <a:spcPts val="0"/>
              </a:spcBef>
              <a:buClrTx/>
              <a:buFont typeface="+mj-lt"/>
              <a:buAutoNum type="arabicPeriod" startAt="4"/>
            </a:pPr>
            <a:r>
              <a:rPr lang="en-US" sz="2800" b="1" dirty="0">
                <a:solidFill>
                  <a:schemeClr val="tx1"/>
                </a:solidFill>
              </a:rPr>
              <a:t>A family with a young child. </a:t>
            </a:r>
            <a:r>
              <a:rPr lang="en-US" sz="2800" dirty="0">
                <a:solidFill>
                  <a:schemeClr val="tx1"/>
                </a:solidFill>
              </a:rPr>
              <a:t>There is a </a:t>
            </a:r>
            <a:r>
              <a:rPr lang="en-US" sz="2800" b="1" dirty="0">
                <a:solidFill>
                  <a:schemeClr val="tx1"/>
                </a:solidFill>
              </a:rPr>
              <a:t>transition from being a member of a couple to being a parent. </a:t>
            </a:r>
            <a:r>
              <a:rPr lang="en-US" sz="2800" dirty="0">
                <a:solidFill>
                  <a:schemeClr val="tx1"/>
                </a:solidFill>
              </a:rPr>
              <a:t>The main task is creation of a loving, safe and </a:t>
            </a:r>
            <a:r>
              <a:rPr lang="en-US" sz="2800" dirty="0" err="1">
                <a:solidFill>
                  <a:schemeClr val="tx1"/>
                </a:solidFill>
              </a:rPr>
              <a:t>organised</a:t>
            </a:r>
            <a:r>
              <a:rPr lang="en-US" sz="2800" dirty="0">
                <a:solidFill>
                  <a:schemeClr val="tx1"/>
                </a:solidFill>
              </a:rPr>
              <a:t> environment for the upbringing of the children.</a:t>
            </a:r>
          </a:p>
          <a:p>
            <a:pPr marL="514350" indent="-514350" algn="just">
              <a:spcBef>
                <a:spcPts val="0"/>
              </a:spcBef>
              <a:buClrTx/>
              <a:buFont typeface="+mj-lt"/>
              <a:buAutoNum type="arabicPeriod" startAt="4"/>
            </a:pPr>
            <a:r>
              <a:rPr lang="en-US" sz="2800" b="1" dirty="0">
                <a:solidFill>
                  <a:schemeClr val="tx1"/>
                </a:solidFill>
              </a:rPr>
              <a:t>A family with an adolescent. </a:t>
            </a:r>
            <a:r>
              <a:rPr lang="en-US" sz="2800" dirty="0">
                <a:solidFill>
                  <a:schemeClr val="tx1"/>
                </a:solidFill>
              </a:rPr>
              <a:t>This is when the </a:t>
            </a:r>
            <a:r>
              <a:rPr lang="en-US" sz="2800" b="1" dirty="0">
                <a:solidFill>
                  <a:schemeClr val="tx1"/>
                </a:solidFill>
              </a:rPr>
              <a:t>eldest child </a:t>
            </a:r>
            <a:r>
              <a:rPr lang="en-US" sz="2800" dirty="0">
                <a:solidFill>
                  <a:schemeClr val="tx1"/>
                </a:solidFill>
              </a:rPr>
              <a:t>has reached adolescence. The main task is to provide a balanced atmosphere in which the teenagers have a sense of support and safety. One should be flexible as the teenagers have varied ideas and encourage them to be independent and creative.</a:t>
            </a:r>
          </a:p>
          <a:p>
            <a:pPr marL="514350" indent="-514350" algn="just">
              <a:spcBef>
                <a:spcPts val="0"/>
              </a:spcBef>
              <a:buClrTx/>
              <a:buFont typeface="+mj-lt"/>
              <a:buAutoNum type="arabicPeriod" startAt="4"/>
            </a:pPr>
            <a:r>
              <a:rPr lang="en-US" sz="2800" b="1" dirty="0">
                <a:solidFill>
                  <a:schemeClr val="tx1"/>
                </a:solidFill>
              </a:rPr>
              <a:t>Launching adult children. </a:t>
            </a:r>
            <a:r>
              <a:rPr lang="en-US" sz="2800" dirty="0">
                <a:solidFill>
                  <a:schemeClr val="tx1"/>
                </a:solidFill>
              </a:rPr>
              <a:t>This begins when the first </a:t>
            </a:r>
            <a:r>
              <a:rPr lang="en-US" sz="2800" b="1" dirty="0">
                <a:solidFill>
                  <a:schemeClr val="tx1"/>
                </a:solidFill>
              </a:rPr>
              <a:t>child becomes independent. </a:t>
            </a:r>
            <a:r>
              <a:rPr lang="en-US" sz="2800" dirty="0">
                <a:solidFill>
                  <a:schemeClr val="tx1"/>
                </a:solidFill>
              </a:rPr>
              <a:t>The main task is to support the children to enable them to become independent.</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4742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514350" indent="-514350" algn="just">
              <a:spcBef>
                <a:spcPts val="0"/>
              </a:spcBef>
              <a:buClrTx/>
              <a:buFont typeface="+mj-lt"/>
              <a:buAutoNum type="arabicPeriod" startAt="7"/>
            </a:pPr>
            <a:r>
              <a:rPr lang="en-US" sz="3200" b="1" dirty="0">
                <a:solidFill>
                  <a:schemeClr val="tx1"/>
                </a:solidFill>
              </a:rPr>
              <a:t>Retirement or senior stage. </a:t>
            </a:r>
            <a:r>
              <a:rPr lang="en-US" sz="3200" dirty="0">
                <a:solidFill>
                  <a:schemeClr val="tx1"/>
                </a:solidFill>
              </a:rPr>
              <a:t>At this stage the </a:t>
            </a:r>
            <a:r>
              <a:rPr lang="en-US" sz="3200" b="1" dirty="0">
                <a:solidFill>
                  <a:schemeClr val="tx1"/>
                </a:solidFill>
              </a:rPr>
              <a:t>other children becomes independent </a:t>
            </a:r>
            <a:r>
              <a:rPr lang="en-US" sz="3200" dirty="0">
                <a:solidFill>
                  <a:schemeClr val="tx1"/>
                </a:solidFill>
              </a:rPr>
              <a:t>until all of them leave the family. It is also at this stage that one </a:t>
            </a:r>
            <a:r>
              <a:rPr lang="en-US" sz="3200" b="1" dirty="0">
                <a:solidFill>
                  <a:schemeClr val="tx1"/>
                </a:solidFill>
              </a:rPr>
              <a:t>retires</a:t>
            </a:r>
            <a:r>
              <a:rPr lang="en-US" sz="3200" dirty="0">
                <a:solidFill>
                  <a:schemeClr val="tx1"/>
                </a:solidFill>
              </a:rPr>
              <a:t> if they had been on employment.</a:t>
            </a:r>
          </a:p>
          <a:p>
            <a:pPr marL="514350" indent="-514350" algn="just">
              <a:spcBef>
                <a:spcPts val="0"/>
              </a:spcBef>
              <a:buClrTx/>
              <a:buFont typeface="+mj-lt"/>
              <a:buAutoNum type="arabicPeriod" startAt="7"/>
            </a:pPr>
            <a:r>
              <a:rPr lang="en-US" sz="3200" b="1" dirty="0">
                <a:solidFill>
                  <a:schemeClr val="tx1"/>
                </a:solidFill>
              </a:rPr>
              <a:t>Family in later life. </a:t>
            </a:r>
            <a:r>
              <a:rPr lang="en-US" sz="3200" dirty="0">
                <a:solidFill>
                  <a:schemeClr val="tx1"/>
                </a:solidFill>
              </a:rPr>
              <a:t>At this stage the family review their life and they either have a sense of </a:t>
            </a:r>
            <a:r>
              <a:rPr lang="en-US" sz="3200" b="1" dirty="0">
                <a:solidFill>
                  <a:schemeClr val="tx1"/>
                </a:solidFill>
              </a:rPr>
              <a:t>accomplishment or bitterness. </a:t>
            </a:r>
            <a:r>
              <a:rPr lang="en-US" sz="3200" dirty="0">
                <a:solidFill>
                  <a:schemeClr val="tx1"/>
                </a:solidFill>
              </a:rPr>
              <a:t>The focus changes form the individual family to middle level generation and support them. The family also deals with death of a spouse, sibling and other peers as well as preparation of one’s death.</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1266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fontScale="92500" lnSpcReduction="10000"/>
          </a:bodyPr>
          <a:lstStyle/>
          <a:p>
            <a:pPr marL="0" indent="0" algn="ctr">
              <a:spcBef>
                <a:spcPts val="0"/>
              </a:spcBef>
              <a:buClrTx/>
              <a:buNone/>
            </a:pPr>
            <a:r>
              <a:rPr lang="en-US" sz="3200" b="1" dirty="0">
                <a:solidFill>
                  <a:srgbClr val="0070C0"/>
                </a:solidFill>
              </a:rPr>
              <a:t>Family Life Cycle:</a:t>
            </a:r>
          </a:p>
          <a:p>
            <a:pPr marL="0" indent="0" algn="just">
              <a:spcBef>
                <a:spcPts val="0"/>
              </a:spcBef>
              <a:buClrTx/>
              <a:buNone/>
            </a:pPr>
            <a:r>
              <a:rPr lang="en-US" sz="2800" dirty="0">
                <a:solidFill>
                  <a:srgbClr val="0070C0"/>
                </a:solidFill>
              </a:rPr>
              <a:t>Introduction:</a:t>
            </a:r>
          </a:p>
          <a:p>
            <a:pPr marL="0" indent="0" algn="just">
              <a:spcBef>
                <a:spcPts val="0"/>
              </a:spcBef>
              <a:buClrTx/>
              <a:buNone/>
            </a:pPr>
            <a:r>
              <a:rPr lang="en-US" sz="2800" b="1" dirty="0">
                <a:solidFill>
                  <a:schemeClr val="tx1"/>
                </a:solidFill>
              </a:rPr>
              <a:t>THE FAMILY LIFECYCLE:</a:t>
            </a:r>
          </a:p>
          <a:p>
            <a:pPr algn="just">
              <a:spcBef>
                <a:spcPts val="0"/>
              </a:spcBef>
              <a:buClrTx/>
              <a:buFont typeface="Wingdings" panose="05000000000000000000" pitchFamily="2" charset="2"/>
              <a:buChar char="q"/>
            </a:pPr>
            <a:r>
              <a:rPr lang="en-US" sz="2800" dirty="0">
                <a:solidFill>
                  <a:schemeClr val="tx1"/>
                </a:solidFill>
              </a:rPr>
              <a:t>A source of roles, responsibilities and challenges for families!</a:t>
            </a:r>
          </a:p>
          <a:p>
            <a:pPr algn="just">
              <a:spcBef>
                <a:spcPts val="0"/>
              </a:spcBef>
              <a:buClrTx/>
              <a:buFont typeface="Wingdings" panose="05000000000000000000" pitchFamily="2" charset="2"/>
              <a:buChar char="q"/>
            </a:pPr>
            <a:r>
              <a:rPr lang="en-US" sz="2800" dirty="0">
                <a:solidFill>
                  <a:schemeClr val="tx1"/>
                </a:solidFill>
              </a:rPr>
              <a:t>Families experience predictable stages.</a:t>
            </a:r>
          </a:p>
          <a:p>
            <a:pPr algn="just">
              <a:spcBef>
                <a:spcPts val="0"/>
              </a:spcBef>
              <a:buClrTx/>
              <a:buFont typeface="Wingdings" panose="05000000000000000000" pitchFamily="2" charset="2"/>
              <a:buChar char="q"/>
            </a:pPr>
            <a:r>
              <a:rPr lang="en-US" sz="2800" dirty="0">
                <a:solidFill>
                  <a:schemeClr val="tx1"/>
                </a:solidFill>
              </a:rPr>
              <a:t>Stages are influenced by Socioeconomic status (SES), ethnicity, culture.</a:t>
            </a:r>
          </a:p>
          <a:p>
            <a:pPr algn="just">
              <a:spcBef>
                <a:spcPts val="0"/>
              </a:spcBef>
              <a:buClrTx/>
              <a:buFont typeface="Wingdings" panose="05000000000000000000" pitchFamily="2" charset="2"/>
              <a:buChar char="q"/>
            </a:pPr>
            <a:r>
              <a:rPr lang="en-US" sz="2800" dirty="0">
                <a:solidFill>
                  <a:schemeClr val="tx1"/>
                </a:solidFill>
              </a:rPr>
              <a:t>The transitions between stages are stressful.</a:t>
            </a:r>
          </a:p>
          <a:p>
            <a:pPr algn="just">
              <a:spcBef>
                <a:spcPts val="0"/>
              </a:spcBef>
              <a:buClrTx/>
              <a:buFont typeface="Wingdings" panose="05000000000000000000" pitchFamily="2" charset="2"/>
              <a:buChar char="q"/>
            </a:pPr>
            <a:r>
              <a:rPr lang="en-US" sz="2800" dirty="0">
                <a:solidFill>
                  <a:schemeClr val="tx1"/>
                </a:solidFill>
              </a:rPr>
              <a:t>Individual lifespan stages &amp; family stages interact.</a:t>
            </a:r>
          </a:p>
          <a:p>
            <a:pPr algn="just">
              <a:spcBef>
                <a:spcPts val="0"/>
              </a:spcBef>
              <a:buClrTx/>
              <a:buFont typeface="Wingdings" panose="05000000000000000000" pitchFamily="2" charset="2"/>
              <a:buChar char="q"/>
            </a:pPr>
            <a:r>
              <a:rPr lang="en-US" sz="2800" dirty="0">
                <a:solidFill>
                  <a:schemeClr val="tx1"/>
                </a:solidFill>
              </a:rPr>
              <a:t>Families can be health allies or interrupters.</a:t>
            </a:r>
          </a:p>
          <a:p>
            <a:pPr algn="just">
              <a:spcBef>
                <a:spcPts val="0"/>
              </a:spcBef>
              <a:buClrTx/>
              <a:buFont typeface="Wingdings" panose="05000000000000000000" pitchFamily="2" charset="2"/>
              <a:buChar char="q"/>
            </a:pPr>
            <a:r>
              <a:rPr lang="en-US" sz="2800" dirty="0">
                <a:solidFill>
                  <a:schemeClr val="tx1"/>
                </a:solidFill>
              </a:rPr>
              <a:t>Family physicians are well-positioned to notice family stress and to offer guidance.</a:t>
            </a:r>
          </a:p>
          <a:p>
            <a:pPr algn="just">
              <a:spcBef>
                <a:spcPts val="0"/>
              </a:spcBef>
              <a:buClrTx/>
              <a:buFont typeface="Wingdings" panose="05000000000000000000" pitchFamily="2" charset="2"/>
              <a:buChar char="q"/>
            </a:pPr>
            <a:r>
              <a:rPr lang="en-US" sz="2800" dirty="0">
                <a:solidFill>
                  <a:schemeClr val="tx1"/>
                </a:solidFill>
              </a:rPr>
              <a:t>To be successful: members need to adapt to family changes to ensure family survival.</a:t>
            </a:r>
          </a:p>
          <a:p>
            <a:pPr algn="just">
              <a:spcBef>
                <a:spcPts val="0"/>
              </a:spcBef>
              <a:buClrTx/>
              <a:buFont typeface="Wingdings" panose="05000000000000000000" pitchFamily="2" charset="2"/>
              <a:buChar char="q"/>
            </a:pPr>
            <a:r>
              <a:rPr lang="en-US" sz="2800" dirty="0">
                <a:solidFill>
                  <a:schemeClr val="tx1"/>
                </a:solidFill>
              </a:rPr>
              <a:t>In each stage, challenges in family life cause you to build / gain new skills.</a:t>
            </a:r>
          </a:p>
          <a:p>
            <a:pPr algn="just">
              <a:spcBef>
                <a:spcPts val="0"/>
              </a:spcBef>
              <a:buClrTx/>
              <a:buFont typeface="Wingdings" panose="05000000000000000000" pitchFamily="2" charset="2"/>
              <a:buChar char="q"/>
            </a:pPr>
            <a:r>
              <a:rPr lang="en-US" sz="2800" dirty="0">
                <a:solidFill>
                  <a:schemeClr val="tx1"/>
                </a:solidFill>
              </a:rPr>
              <a:t>Not everyone passes through these stages smoothly.</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5177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4822163"/>
          </a:xfrm>
        </p:spPr>
        <p:txBody>
          <a:bodyPr>
            <a:normAutofit/>
          </a:bodyPr>
          <a:lstStyle/>
          <a:p>
            <a:pPr marL="0" indent="0" algn="just">
              <a:buClrTx/>
              <a:buNone/>
            </a:pPr>
            <a:r>
              <a:rPr lang="en-US" sz="3200" b="1" dirty="0">
                <a:solidFill>
                  <a:schemeClr val="tx1"/>
                </a:solidFill>
              </a:rPr>
              <a:t>Unit Name 						Hours</a:t>
            </a:r>
          </a:p>
          <a:p>
            <a:pPr marL="0" indent="0" algn="just">
              <a:buClrTx/>
              <a:buNone/>
            </a:pPr>
            <a:r>
              <a:rPr lang="en-US" sz="3200" b="1" dirty="0">
                <a:solidFill>
                  <a:schemeClr val="tx1"/>
                </a:solidFill>
              </a:rPr>
              <a:t>									        </a:t>
            </a:r>
            <a:r>
              <a:rPr lang="en-US" sz="2800" b="1" dirty="0">
                <a:solidFill>
                  <a:schemeClr val="tx1"/>
                </a:solidFill>
              </a:rPr>
              <a:t>Theory  Practical</a:t>
            </a:r>
          </a:p>
          <a:p>
            <a:pPr marL="514350" indent="-514350" algn="just">
              <a:buClrTx/>
              <a:buFont typeface="+mj-lt"/>
              <a:buAutoNum type="arabicPeriod"/>
            </a:pPr>
            <a:r>
              <a:rPr lang="en-US" sz="2800" dirty="0">
                <a:solidFill>
                  <a:schemeClr val="tx1"/>
                </a:solidFill>
              </a:rPr>
              <a:t>Family Health care						10		4</a:t>
            </a:r>
          </a:p>
          <a:p>
            <a:pPr marL="514350" indent="-514350" algn="just">
              <a:buClrTx/>
              <a:buFont typeface="+mj-lt"/>
              <a:buAutoNum type="arabicPeriod"/>
            </a:pPr>
            <a:r>
              <a:rPr lang="en-US" sz="2800" dirty="0">
                <a:solidFill>
                  <a:schemeClr val="tx1"/>
                </a:solidFill>
              </a:rPr>
              <a:t>Universal Health Coverage 			  6     4</a:t>
            </a:r>
          </a:p>
          <a:p>
            <a:pPr marL="514350" indent="-514350" algn="just">
              <a:buClrTx/>
              <a:buFont typeface="+mj-lt"/>
              <a:buAutoNum type="arabicPeriod"/>
            </a:pPr>
            <a:r>
              <a:rPr lang="en-US" sz="2800" dirty="0">
                <a:solidFill>
                  <a:schemeClr val="tx1"/>
                </a:solidFill>
              </a:rPr>
              <a:t>Home Based Care 						  4     2</a:t>
            </a:r>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9366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fontScale="92500" lnSpcReduction="10000"/>
          </a:bodyPr>
          <a:lstStyle/>
          <a:p>
            <a:pPr marL="0" indent="0" algn="just">
              <a:spcBef>
                <a:spcPts val="0"/>
              </a:spcBef>
              <a:buClrTx/>
              <a:buNone/>
            </a:pPr>
            <a:r>
              <a:rPr lang="en-US" sz="2800" dirty="0">
                <a:solidFill>
                  <a:srgbClr val="0070C0"/>
                </a:solidFill>
              </a:rPr>
              <a:t>Definitions: </a:t>
            </a:r>
          </a:p>
          <a:p>
            <a:pPr algn="just">
              <a:spcBef>
                <a:spcPts val="0"/>
              </a:spcBef>
              <a:buClrTx/>
              <a:buFont typeface="Wingdings" panose="05000000000000000000" pitchFamily="2" charset="2"/>
              <a:buChar char="q"/>
            </a:pPr>
            <a:r>
              <a:rPr lang="en-US" sz="2800" b="1" dirty="0">
                <a:solidFill>
                  <a:schemeClr val="tx1"/>
                </a:solidFill>
              </a:rPr>
              <a:t>A family lifecycle </a:t>
            </a:r>
            <a:r>
              <a:rPr lang="en-US" sz="2800" dirty="0">
                <a:solidFill>
                  <a:schemeClr val="tx1"/>
                </a:solidFill>
              </a:rPr>
              <a:t>is a series of stages families go through as the structure of the family changes.</a:t>
            </a:r>
          </a:p>
          <a:p>
            <a:pPr algn="just">
              <a:spcBef>
                <a:spcPts val="0"/>
              </a:spcBef>
              <a:buClrTx/>
              <a:buFont typeface="Wingdings" panose="05000000000000000000" pitchFamily="2" charset="2"/>
              <a:buChar char="q"/>
            </a:pPr>
            <a:r>
              <a:rPr lang="en-US" sz="2800" dirty="0">
                <a:solidFill>
                  <a:schemeClr val="tx1"/>
                </a:solidFill>
              </a:rPr>
              <a:t>However, not every family follows the life cycle in order or description because each family is unique.</a:t>
            </a:r>
          </a:p>
          <a:p>
            <a:pPr algn="just">
              <a:spcBef>
                <a:spcPts val="0"/>
              </a:spcBef>
              <a:buClrTx/>
              <a:buFont typeface="Wingdings" panose="05000000000000000000" pitchFamily="2" charset="2"/>
              <a:buChar char="q"/>
            </a:pPr>
            <a:r>
              <a:rPr lang="en-US" sz="2800" dirty="0">
                <a:solidFill>
                  <a:schemeClr val="tx1"/>
                </a:solidFill>
              </a:rPr>
              <a:t>Understanding the stages in the lifecycle of a family can help prepare parents and other family members for the challenges and demands each stage brings.</a:t>
            </a:r>
          </a:p>
          <a:p>
            <a:pPr algn="just">
              <a:spcBef>
                <a:spcPts val="0"/>
              </a:spcBef>
              <a:buClrTx/>
              <a:buFont typeface="Wingdings" panose="05000000000000000000" pitchFamily="2" charset="2"/>
              <a:buChar char="q"/>
            </a:pPr>
            <a:r>
              <a:rPr lang="en-US" sz="2800" b="1" dirty="0">
                <a:solidFill>
                  <a:schemeClr val="tx1"/>
                </a:solidFill>
              </a:rPr>
              <a:t>Family life cycle – </a:t>
            </a:r>
            <a:r>
              <a:rPr lang="en-US" sz="2800" dirty="0">
                <a:solidFill>
                  <a:schemeClr val="tx1"/>
                </a:solidFill>
              </a:rPr>
              <a:t>Set of predictable steps or patterns and developmental tasks families experience over time. </a:t>
            </a:r>
          </a:p>
          <a:p>
            <a:pPr algn="just">
              <a:spcBef>
                <a:spcPts val="0"/>
              </a:spcBef>
              <a:buClrTx/>
              <a:buFont typeface="Wingdings" panose="05000000000000000000" pitchFamily="2" charset="2"/>
              <a:buChar char="q"/>
            </a:pPr>
            <a:r>
              <a:rPr lang="en-US" sz="2800" dirty="0">
                <a:solidFill>
                  <a:schemeClr val="tx1"/>
                </a:solidFill>
              </a:rPr>
              <a:t>The family life cycle concept facilitates studying the family from beginning to end. </a:t>
            </a:r>
          </a:p>
          <a:p>
            <a:pPr algn="just">
              <a:spcBef>
                <a:spcPts val="0"/>
              </a:spcBef>
              <a:buClrTx/>
              <a:buFont typeface="Wingdings" panose="05000000000000000000" pitchFamily="2" charset="2"/>
              <a:buChar char="q"/>
            </a:pPr>
            <a:r>
              <a:rPr lang="en-US" sz="2800" b="1" dirty="0">
                <a:solidFill>
                  <a:schemeClr val="tx1"/>
                </a:solidFill>
              </a:rPr>
              <a:t>Family stage – </a:t>
            </a:r>
            <a:r>
              <a:rPr lang="en-US" sz="2800" dirty="0">
                <a:solidFill>
                  <a:schemeClr val="tx1"/>
                </a:solidFill>
              </a:rPr>
              <a:t>A time period in the life of a family that has a unique structure.  </a:t>
            </a:r>
          </a:p>
          <a:p>
            <a:pPr algn="just">
              <a:spcBef>
                <a:spcPts val="0"/>
              </a:spcBef>
              <a:buClrTx/>
              <a:buFont typeface="Wingdings" panose="05000000000000000000" pitchFamily="2" charset="2"/>
              <a:buChar char="q"/>
            </a:pPr>
            <a:r>
              <a:rPr lang="en-US" sz="2800" b="1" dirty="0">
                <a:solidFill>
                  <a:schemeClr val="tx1"/>
                </a:solidFill>
              </a:rPr>
              <a:t>Transition</a:t>
            </a:r>
            <a:r>
              <a:rPr lang="en-US" sz="2800" dirty="0">
                <a:solidFill>
                  <a:schemeClr val="tx1"/>
                </a:solidFill>
              </a:rPr>
              <a:t> – The shift from one family stage to another</a:t>
            </a:r>
          </a:p>
          <a:p>
            <a:pPr marL="0" indent="0" algn="just">
              <a:spcBef>
                <a:spcPts val="0"/>
              </a:spcBef>
              <a:buClrTx/>
              <a:buNone/>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0438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endParaRPr lang="en-US" sz="2400" b="1" dirty="0">
              <a:solidFill>
                <a:srgbClr val="0070C0"/>
              </a:solidFill>
            </a:endParaRPr>
          </a:p>
          <a:p>
            <a:pPr marL="0" indent="0" algn="just">
              <a:spcBef>
                <a:spcPts val="0"/>
              </a:spcBef>
              <a:buClrTx/>
              <a:buNone/>
            </a:pPr>
            <a:endParaRPr lang="en-US" sz="2400" b="1" dirty="0">
              <a:solidFill>
                <a:srgbClr val="0070C0"/>
              </a:solidFill>
            </a:endParaRPr>
          </a:p>
          <a:p>
            <a:pPr marL="0" indent="0" algn="just">
              <a:spcBef>
                <a:spcPts val="0"/>
              </a:spcBef>
              <a:buClrTx/>
              <a:buNone/>
            </a:pPr>
            <a:endParaRPr lang="en-US" sz="2400" b="1" dirty="0">
              <a:solidFill>
                <a:srgbClr val="0070C0"/>
              </a:solidFill>
            </a:endParaRPr>
          </a:p>
          <a:p>
            <a:pPr marL="0" indent="0" algn="just">
              <a:spcBef>
                <a:spcPts val="0"/>
              </a:spcBef>
              <a:buClrTx/>
              <a:buNone/>
            </a:pPr>
            <a:endParaRPr lang="en-US" sz="2400" b="1" dirty="0">
              <a:solidFill>
                <a:srgbClr val="0070C0"/>
              </a:solidFill>
            </a:endParaRPr>
          </a:p>
          <a:p>
            <a:pPr marL="0" indent="0" algn="just">
              <a:spcBef>
                <a:spcPts val="0"/>
              </a:spcBef>
              <a:buClrTx/>
              <a:buNone/>
            </a:pPr>
            <a:endParaRPr lang="en-US" sz="2400" b="1" dirty="0">
              <a:solidFill>
                <a:srgbClr val="0070C0"/>
              </a:solidFill>
            </a:endParaRPr>
          </a:p>
          <a:p>
            <a:pPr marL="0" indent="0" algn="just">
              <a:spcBef>
                <a:spcPts val="0"/>
              </a:spcBef>
              <a:buClrTx/>
              <a:buNone/>
            </a:pPr>
            <a:endParaRPr lang="en-US" sz="2400" b="1" dirty="0">
              <a:solidFill>
                <a:srgbClr val="0070C0"/>
              </a:solidFill>
            </a:endParaRPr>
          </a:p>
          <a:p>
            <a:pPr marL="0" indent="0" algn="just">
              <a:spcBef>
                <a:spcPts val="0"/>
              </a:spcBef>
              <a:buClrTx/>
              <a:buNone/>
            </a:pPr>
            <a:endParaRPr lang="en-US" sz="2400" b="1" dirty="0">
              <a:solidFill>
                <a:srgbClr val="0070C0"/>
              </a:solidFill>
            </a:endParaRPr>
          </a:p>
          <a:p>
            <a:pPr marL="0" indent="0" algn="just">
              <a:spcBef>
                <a:spcPts val="0"/>
              </a:spcBef>
              <a:buClrTx/>
              <a:buNone/>
            </a:pPr>
            <a:endParaRPr lang="en-US" sz="2400" b="1" dirty="0">
              <a:solidFill>
                <a:srgbClr val="0070C0"/>
              </a:solidFill>
            </a:endParaRPr>
          </a:p>
          <a:p>
            <a:pPr marL="0" indent="0" algn="just">
              <a:spcBef>
                <a:spcPts val="0"/>
              </a:spcBef>
              <a:buClrTx/>
              <a:buNone/>
            </a:pPr>
            <a:r>
              <a:rPr lang="en-US" sz="2400" b="1" dirty="0">
                <a:solidFill>
                  <a:srgbClr val="0070C0"/>
                </a:solidFill>
              </a:rPr>
              <a:t>Assumptions:</a:t>
            </a:r>
          </a:p>
          <a:p>
            <a:pPr algn="just">
              <a:spcBef>
                <a:spcPts val="0"/>
              </a:spcBef>
              <a:buClrTx/>
              <a:buFont typeface="Wingdings" panose="05000000000000000000" pitchFamily="2" charset="2"/>
              <a:buChar char="q"/>
            </a:pPr>
            <a:r>
              <a:rPr lang="en-US" sz="2400" dirty="0">
                <a:solidFill>
                  <a:schemeClr val="tx1"/>
                </a:solidFill>
              </a:rPr>
              <a:t>Age does not matter… people enter the stages at different points, i.e. having a baby at 18 versus having a baby at 23 or 41.</a:t>
            </a:r>
          </a:p>
          <a:p>
            <a:pPr algn="just">
              <a:spcBef>
                <a:spcPts val="0"/>
              </a:spcBef>
              <a:buClrTx/>
              <a:buFont typeface="Wingdings" panose="05000000000000000000" pitchFamily="2" charset="2"/>
              <a:buChar char="q"/>
            </a:pPr>
            <a:r>
              <a:rPr lang="en-US" sz="2400" dirty="0">
                <a:solidFill>
                  <a:schemeClr val="tx1"/>
                </a:solidFill>
              </a:rPr>
              <a:t>Development of group of interacting individuals is more important than of the individual.</a:t>
            </a:r>
          </a:p>
          <a:p>
            <a:pPr algn="just">
              <a:spcBef>
                <a:spcPts val="0"/>
              </a:spcBef>
              <a:buClrTx/>
              <a:buFont typeface="Wingdings" panose="05000000000000000000" pitchFamily="2" charset="2"/>
              <a:buChar char="q"/>
            </a:pPr>
            <a:r>
              <a:rPr lang="en-US" sz="2400" dirty="0">
                <a:solidFill>
                  <a:schemeClr val="tx1"/>
                </a:solidFill>
              </a:rPr>
              <a:t>Developmental processes are inevitable and important in understanding families.</a:t>
            </a:r>
          </a:p>
          <a:p>
            <a:pPr algn="just">
              <a:spcBef>
                <a:spcPts val="0"/>
              </a:spcBef>
              <a:buClrTx/>
              <a:buFont typeface="Wingdings" panose="05000000000000000000" pitchFamily="2" charset="2"/>
              <a:buChar char="q"/>
            </a:pPr>
            <a:r>
              <a:rPr lang="en-US" sz="2400" dirty="0">
                <a:solidFill>
                  <a:schemeClr val="tx1"/>
                </a:solidFill>
              </a:rPr>
              <a:t>Growth is going to happen.  </a:t>
            </a:r>
          </a:p>
          <a:p>
            <a:pPr algn="just">
              <a:spcBef>
                <a:spcPts val="0"/>
              </a:spcBef>
              <a:buClrTx/>
              <a:buFont typeface="Wingdings" panose="05000000000000000000" pitchFamily="2" charset="2"/>
              <a:buChar char="q"/>
            </a:pPr>
            <a:r>
              <a:rPr lang="en-US" sz="2400" dirty="0">
                <a:solidFill>
                  <a:schemeClr val="tx1"/>
                </a:solidFill>
              </a:rPr>
              <a:t>Families and individuals change over a period of time. </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a:t>
            </a:fld>
            <a:endParaRPr lang="en-US" sz="2800" b="1" dirty="0">
              <a:solidFill>
                <a:schemeClr val="tx1"/>
              </a:solidFill>
              <a:latin typeface="Bookman Old Style" panose="02050604050505020204" pitchFamily="18" charset="0"/>
            </a:endParaRPr>
          </a:p>
        </p:txBody>
      </p:sp>
      <p:pic>
        <p:nvPicPr>
          <p:cNvPr id="4" name="Picture 3" descr="life-cycle-image.jpg">
            <a:extLst>
              <a:ext uri="{FF2B5EF4-FFF2-40B4-BE49-F238E27FC236}">
                <a16:creationId xmlns:a16="http://schemas.microsoft.com/office/drawing/2014/main" id="{CF43EA65-FC88-4262-9363-F8D450A494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953"/>
            <a:ext cx="5181600" cy="305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806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0" indent="0" algn="just">
              <a:spcBef>
                <a:spcPts val="0"/>
              </a:spcBef>
              <a:buClrTx/>
              <a:buNone/>
            </a:pPr>
            <a:r>
              <a:rPr lang="en-US" sz="2800" b="1" dirty="0">
                <a:solidFill>
                  <a:srgbClr val="0070C0"/>
                </a:solidFill>
              </a:rPr>
              <a:t>Why study the family life cycle?</a:t>
            </a:r>
          </a:p>
          <a:p>
            <a:pPr algn="just">
              <a:spcBef>
                <a:spcPts val="0"/>
              </a:spcBef>
              <a:buClrTx/>
              <a:buFont typeface="Wingdings" panose="05000000000000000000" pitchFamily="2" charset="2"/>
              <a:buChar char="q"/>
            </a:pPr>
            <a:r>
              <a:rPr lang="en-US" sz="2800" dirty="0">
                <a:solidFill>
                  <a:schemeClr val="tx1"/>
                </a:solidFill>
              </a:rPr>
              <a:t>Mastering the skills and milestones allows you to move from one stage of development to the next. </a:t>
            </a:r>
          </a:p>
          <a:p>
            <a:pPr algn="just">
              <a:spcBef>
                <a:spcPts val="0"/>
              </a:spcBef>
              <a:buClrTx/>
              <a:buFont typeface="Wingdings" panose="05000000000000000000" pitchFamily="2" charset="2"/>
              <a:buChar char="q"/>
            </a:pPr>
            <a:r>
              <a:rPr lang="en-US" sz="2800" dirty="0">
                <a:solidFill>
                  <a:schemeClr val="tx1"/>
                </a:solidFill>
              </a:rPr>
              <a:t>If you don't master the skills: more likely to have difficulty with relationships and future transitions. </a:t>
            </a:r>
          </a:p>
          <a:p>
            <a:pPr algn="just">
              <a:spcBef>
                <a:spcPts val="0"/>
              </a:spcBef>
              <a:buClrTx/>
              <a:buFont typeface="Wingdings" panose="05000000000000000000" pitchFamily="2" charset="2"/>
              <a:buChar char="q"/>
            </a:pPr>
            <a:r>
              <a:rPr lang="en-US" sz="2800" dirty="0">
                <a:solidFill>
                  <a:schemeClr val="tx1"/>
                </a:solidFill>
              </a:rPr>
              <a:t>Family life cycle theory suggests: successful transitioning may also help to prevent disease and emotional or stress-related disorders.</a:t>
            </a:r>
          </a:p>
          <a:p>
            <a:pPr algn="just">
              <a:spcBef>
                <a:spcPts val="0"/>
              </a:spcBef>
              <a:buClrTx/>
              <a:buFont typeface="Wingdings" panose="05000000000000000000" pitchFamily="2" charset="2"/>
              <a:buChar char="q"/>
            </a:pPr>
            <a:r>
              <a:rPr lang="en-US" sz="2800" dirty="0">
                <a:solidFill>
                  <a:schemeClr val="tx1"/>
                </a:solidFill>
              </a:rPr>
              <a:t>Your experiences through the family life cycle will affect who you are and who you become. </a:t>
            </a:r>
          </a:p>
          <a:p>
            <a:pPr marL="0" indent="0" algn="just">
              <a:spcBef>
                <a:spcPts val="0"/>
              </a:spcBef>
              <a:buClrTx/>
              <a:buNone/>
            </a:pPr>
            <a:r>
              <a:rPr lang="en-US" sz="2800" b="1" dirty="0">
                <a:solidFill>
                  <a:srgbClr val="0070C0"/>
                </a:solidFill>
              </a:rPr>
              <a:t>Objective of studying Family Life Cycle as a physician</a:t>
            </a:r>
          </a:p>
          <a:p>
            <a:pPr algn="just">
              <a:spcBef>
                <a:spcPts val="0"/>
              </a:spcBef>
              <a:buClrTx/>
              <a:buFont typeface="Wingdings" panose="05000000000000000000" pitchFamily="2" charset="2"/>
              <a:buChar char="q"/>
            </a:pPr>
            <a:r>
              <a:rPr lang="en-US" sz="2800" dirty="0">
                <a:solidFill>
                  <a:schemeClr val="tx1"/>
                </a:solidFill>
              </a:rPr>
              <a:t>Understand the tasks of family stages.</a:t>
            </a:r>
          </a:p>
          <a:p>
            <a:pPr algn="just">
              <a:spcBef>
                <a:spcPts val="0"/>
              </a:spcBef>
              <a:buClrTx/>
              <a:buFont typeface="Wingdings" panose="05000000000000000000" pitchFamily="2" charset="2"/>
              <a:buChar char="q"/>
            </a:pPr>
            <a:r>
              <a:rPr lang="en-US" sz="2800" dirty="0">
                <a:solidFill>
                  <a:schemeClr val="tx1"/>
                </a:solidFill>
              </a:rPr>
              <a:t>Become familiar with stage stressors.</a:t>
            </a:r>
          </a:p>
          <a:p>
            <a:pPr algn="just">
              <a:spcBef>
                <a:spcPts val="0"/>
              </a:spcBef>
              <a:buClrTx/>
              <a:buFont typeface="Wingdings" panose="05000000000000000000" pitchFamily="2" charset="2"/>
              <a:buChar char="q"/>
            </a:pPr>
            <a:r>
              <a:rPr lang="en-US" sz="2800" dirty="0">
                <a:solidFill>
                  <a:schemeClr val="tx1"/>
                </a:solidFill>
              </a:rPr>
              <a:t>Anticipate potential problems in families.</a:t>
            </a:r>
          </a:p>
          <a:p>
            <a:pPr algn="just">
              <a:spcBef>
                <a:spcPts val="0"/>
              </a:spcBef>
              <a:buClrTx/>
              <a:buFont typeface="Wingdings" panose="05000000000000000000" pitchFamily="2" charset="2"/>
              <a:buChar char="q"/>
            </a:pPr>
            <a:r>
              <a:rPr lang="en-US" sz="2800" dirty="0">
                <a:solidFill>
                  <a:schemeClr val="tx1"/>
                </a:solidFill>
              </a:rPr>
              <a:t>Be alert to abnormal family development.</a:t>
            </a:r>
          </a:p>
          <a:p>
            <a:pPr algn="just">
              <a:spcBef>
                <a:spcPts val="0"/>
              </a:spcBef>
              <a:buClrTx/>
              <a:buFont typeface="Wingdings" panose="05000000000000000000" pitchFamily="2" charset="2"/>
              <a:buChar char="q"/>
            </a:pPr>
            <a:r>
              <a:rPr lang="en-US" sz="2800" dirty="0">
                <a:solidFill>
                  <a:schemeClr val="tx1"/>
                </a:solidFill>
              </a:rPr>
              <a:t>Know when to offer education/counseling.</a:t>
            </a:r>
          </a:p>
          <a:p>
            <a:pPr algn="just">
              <a:spcBef>
                <a:spcPts val="0"/>
              </a:spcBef>
              <a:buClrTx/>
              <a:buFont typeface="Wingdings" panose="05000000000000000000" pitchFamily="2" charset="2"/>
              <a:buChar char="q"/>
            </a:pPr>
            <a:endParaRPr lang="en-US" sz="28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19534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0" indent="0" algn="just">
              <a:spcBef>
                <a:spcPts val="0"/>
              </a:spcBef>
              <a:buClrTx/>
              <a:buNone/>
            </a:pPr>
            <a:r>
              <a:rPr lang="en-US" sz="2800" b="1" dirty="0">
                <a:solidFill>
                  <a:srgbClr val="0070C0"/>
                </a:solidFill>
              </a:rPr>
              <a:t>What can disrupt the cycle?</a:t>
            </a:r>
          </a:p>
          <a:p>
            <a:pPr algn="just">
              <a:spcBef>
                <a:spcPts val="0"/>
              </a:spcBef>
              <a:buClrTx/>
              <a:buFont typeface="Wingdings" panose="05000000000000000000" pitchFamily="2" charset="2"/>
              <a:buChar char="q"/>
            </a:pPr>
            <a:r>
              <a:rPr lang="en-US" sz="2800" dirty="0">
                <a:solidFill>
                  <a:schemeClr val="tx1"/>
                </a:solidFill>
              </a:rPr>
              <a:t>Severe illness, stress, financial problems, or death can have an effect on how well you pass through the stages. </a:t>
            </a:r>
          </a:p>
          <a:p>
            <a:pPr algn="just">
              <a:spcBef>
                <a:spcPts val="0"/>
              </a:spcBef>
              <a:buClrTx/>
              <a:buFont typeface="Wingdings" panose="05000000000000000000" pitchFamily="2" charset="2"/>
              <a:buChar char="q"/>
            </a:pPr>
            <a:r>
              <a:rPr lang="en-US" sz="2800" dirty="0">
                <a:solidFill>
                  <a:schemeClr val="tx1"/>
                </a:solidFill>
              </a:rPr>
              <a:t>If you miss skills in one stage, you can learn them in later stages.</a:t>
            </a:r>
          </a:p>
          <a:p>
            <a:pPr marL="0" indent="0" algn="just">
              <a:spcBef>
                <a:spcPts val="0"/>
              </a:spcBef>
              <a:buClrTx/>
              <a:buNone/>
            </a:pPr>
            <a:endParaRPr lang="en-US" sz="2800" dirty="0">
              <a:solidFill>
                <a:schemeClr val="tx1"/>
              </a:solidFill>
            </a:endParaRPr>
          </a:p>
          <a:p>
            <a:pPr marL="0" indent="0" algn="just">
              <a:spcBef>
                <a:spcPts val="0"/>
              </a:spcBef>
              <a:buClrTx/>
              <a:buNone/>
            </a:pPr>
            <a:r>
              <a:rPr lang="en-US" sz="2800" b="1" dirty="0">
                <a:solidFill>
                  <a:srgbClr val="0070C0"/>
                </a:solidFill>
              </a:rPr>
              <a:t>Family Medicine Requirements: Family</a:t>
            </a:r>
          </a:p>
          <a:p>
            <a:pPr algn="just">
              <a:spcBef>
                <a:spcPts val="0"/>
              </a:spcBef>
              <a:buClrTx/>
              <a:buFont typeface="Wingdings" panose="05000000000000000000" pitchFamily="2" charset="2"/>
              <a:buChar char="q"/>
            </a:pPr>
            <a:r>
              <a:rPr lang="en-US" sz="2800" dirty="0">
                <a:solidFill>
                  <a:schemeClr val="tx1"/>
                </a:solidFill>
              </a:rPr>
              <a:t>Structure</a:t>
            </a:r>
          </a:p>
          <a:p>
            <a:pPr algn="just">
              <a:spcBef>
                <a:spcPts val="0"/>
              </a:spcBef>
              <a:buClrTx/>
              <a:buFont typeface="Wingdings" panose="05000000000000000000" pitchFamily="2" charset="2"/>
              <a:buChar char="q"/>
            </a:pPr>
            <a:r>
              <a:rPr lang="en-US" sz="2800" dirty="0">
                <a:solidFill>
                  <a:schemeClr val="tx1"/>
                </a:solidFill>
              </a:rPr>
              <a:t>Development</a:t>
            </a:r>
          </a:p>
          <a:p>
            <a:pPr algn="just">
              <a:spcBef>
                <a:spcPts val="0"/>
              </a:spcBef>
              <a:buClrTx/>
              <a:buFont typeface="Wingdings" panose="05000000000000000000" pitchFamily="2" charset="2"/>
              <a:buChar char="q"/>
            </a:pPr>
            <a:r>
              <a:rPr lang="en-US" sz="2800" dirty="0">
                <a:solidFill>
                  <a:schemeClr val="tx1"/>
                </a:solidFill>
              </a:rPr>
              <a:t>Stages of stress</a:t>
            </a:r>
          </a:p>
          <a:p>
            <a:pPr algn="just">
              <a:spcBef>
                <a:spcPts val="0"/>
              </a:spcBef>
              <a:buClrTx/>
              <a:buFont typeface="Wingdings" panose="05000000000000000000" pitchFamily="2" charset="2"/>
              <a:buChar char="q"/>
            </a:pPr>
            <a:r>
              <a:rPr lang="en-US" sz="2800" dirty="0">
                <a:solidFill>
                  <a:schemeClr val="tx1"/>
                </a:solidFill>
              </a:rPr>
              <a:t>Epidemiology of illness</a:t>
            </a:r>
          </a:p>
          <a:p>
            <a:pPr algn="just">
              <a:spcBef>
                <a:spcPts val="0"/>
              </a:spcBef>
              <a:buClrTx/>
              <a:buFont typeface="Wingdings" panose="05000000000000000000" pitchFamily="2" charset="2"/>
              <a:buChar char="q"/>
            </a:pPr>
            <a:r>
              <a:rPr lang="en-US" sz="2800" dirty="0">
                <a:solidFill>
                  <a:schemeClr val="tx1"/>
                </a:solidFill>
              </a:rPr>
              <a:t>Role in illness care</a:t>
            </a:r>
          </a:p>
          <a:p>
            <a:pPr algn="just">
              <a:spcBef>
                <a:spcPts val="0"/>
              </a:spcBef>
              <a:buClrTx/>
              <a:buFont typeface="Wingdings" panose="05000000000000000000" pitchFamily="2" charset="2"/>
              <a:buChar char="q"/>
            </a:pPr>
            <a:r>
              <a:rPr lang="en-US" sz="2800" dirty="0">
                <a:solidFill>
                  <a:schemeClr val="tx1"/>
                </a:solidFill>
              </a:rPr>
              <a:t>Child rearing and education</a:t>
            </a:r>
          </a:p>
          <a:p>
            <a:pPr algn="just">
              <a:spcBef>
                <a:spcPts val="0"/>
              </a:spcBef>
              <a:buClrTx/>
              <a:buFont typeface="Wingdings" panose="05000000000000000000" pitchFamily="2" charset="2"/>
              <a:buChar char="q"/>
            </a:pPr>
            <a:r>
              <a:rPr lang="en-US" sz="2800" dirty="0">
                <a:solidFill>
                  <a:schemeClr val="tx1"/>
                </a:solidFill>
              </a:rPr>
              <a:t>Counseling and education</a:t>
            </a:r>
          </a:p>
          <a:p>
            <a:pPr algn="just">
              <a:spcBef>
                <a:spcPts val="0"/>
              </a:spcBef>
              <a:buClrTx/>
              <a:buFont typeface="Wingdings" panose="05000000000000000000" pitchFamily="2" charset="2"/>
              <a:buChar char="q"/>
            </a:pPr>
            <a:r>
              <a:rPr lang="en-US" sz="2800" dirty="0">
                <a:solidFill>
                  <a:schemeClr val="tx1"/>
                </a:solidFill>
              </a:rPr>
              <a:t>[Family violence, neglect, abuse]</a:t>
            </a:r>
          </a:p>
          <a:p>
            <a:pPr marL="0" indent="0" algn="just">
              <a:spcBef>
                <a:spcPts val="0"/>
              </a:spcBef>
              <a:buClrTx/>
              <a:buNone/>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401730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fontScale="92500" lnSpcReduction="10000"/>
          </a:bodyPr>
          <a:lstStyle/>
          <a:p>
            <a:pPr marL="0" indent="0" algn="just">
              <a:spcBef>
                <a:spcPts val="0"/>
              </a:spcBef>
              <a:buClrTx/>
              <a:buNone/>
            </a:pPr>
            <a:r>
              <a:rPr lang="en-US" sz="2800" b="1" dirty="0">
                <a:solidFill>
                  <a:srgbClr val="0070C0"/>
                </a:solidFill>
              </a:rPr>
              <a:t>Role of Physician / clinician </a:t>
            </a:r>
          </a:p>
          <a:p>
            <a:pPr marL="0" indent="0" algn="just">
              <a:spcBef>
                <a:spcPts val="0"/>
              </a:spcBef>
              <a:buClrTx/>
              <a:buNone/>
            </a:pPr>
            <a:r>
              <a:rPr lang="en-US" sz="2800" dirty="0">
                <a:solidFill>
                  <a:schemeClr val="tx1"/>
                </a:solidFill>
              </a:rPr>
              <a:t>As with an individual lifecycle stages:</a:t>
            </a:r>
          </a:p>
          <a:p>
            <a:pPr algn="just">
              <a:spcBef>
                <a:spcPts val="0"/>
              </a:spcBef>
              <a:buClrTx/>
              <a:buFont typeface="Wingdings" panose="05000000000000000000" pitchFamily="2" charset="2"/>
              <a:buChar char="q"/>
            </a:pPr>
            <a:r>
              <a:rPr lang="en-US" sz="2800" dirty="0">
                <a:solidFill>
                  <a:schemeClr val="tx1"/>
                </a:solidFill>
              </a:rPr>
              <a:t>Anticipate typical problems</a:t>
            </a:r>
          </a:p>
          <a:p>
            <a:pPr algn="just">
              <a:spcBef>
                <a:spcPts val="0"/>
              </a:spcBef>
              <a:buClrTx/>
              <a:buFont typeface="Wingdings" panose="05000000000000000000" pitchFamily="2" charset="2"/>
              <a:buChar char="q"/>
            </a:pPr>
            <a:r>
              <a:rPr lang="en-US" sz="2800" dirty="0">
                <a:solidFill>
                  <a:schemeClr val="tx1"/>
                </a:solidFill>
              </a:rPr>
              <a:t>Advise, educate, counsel </a:t>
            </a:r>
          </a:p>
          <a:p>
            <a:pPr algn="just">
              <a:spcBef>
                <a:spcPts val="0"/>
              </a:spcBef>
              <a:buClrTx/>
              <a:buFont typeface="Wingdings" panose="05000000000000000000" pitchFamily="2" charset="2"/>
              <a:buChar char="q"/>
            </a:pPr>
            <a:r>
              <a:rPr lang="en-US" sz="2800" dirty="0">
                <a:solidFill>
                  <a:schemeClr val="tx1"/>
                </a:solidFill>
              </a:rPr>
              <a:t>Empathize</a:t>
            </a:r>
          </a:p>
          <a:p>
            <a:pPr algn="just">
              <a:spcBef>
                <a:spcPts val="0"/>
              </a:spcBef>
              <a:buClrTx/>
              <a:buFont typeface="Wingdings" panose="05000000000000000000" pitchFamily="2" charset="2"/>
              <a:buChar char="q"/>
            </a:pPr>
            <a:r>
              <a:rPr lang="en-US" sz="2800" dirty="0">
                <a:solidFill>
                  <a:schemeClr val="tx1"/>
                </a:solidFill>
              </a:rPr>
              <a:t>Support</a:t>
            </a:r>
          </a:p>
          <a:p>
            <a:pPr marL="0" indent="0" algn="just">
              <a:spcBef>
                <a:spcPts val="0"/>
              </a:spcBef>
              <a:buClrTx/>
              <a:buNone/>
            </a:pPr>
            <a:endParaRPr lang="en-US" sz="2800" b="1" dirty="0">
              <a:solidFill>
                <a:srgbClr val="0070C0"/>
              </a:solidFill>
            </a:endParaRPr>
          </a:p>
          <a:p>
            <a:pPr marL="0" indent="0" algn="just">
              <a:spcBef>
                <a:spcPts val="0"/>
              </a:spcBef>
              <a:buClrTx/>
              <a:buNone/>
            </a:pPr>
            <a:r>
              <a:rPr lang="en-US" sz="2800" b="1" dirty="0">
                <a:solidFill>
                  <a:srgbClr val="0070C0"/>
                </a:solidFill>
              </a:rPr>
              <a:t>What is family life cycle theory?</a:t>
            </a:r>
          </a:p>
          <a:p>
            <a:pPr algn="just">
              <a:spcBef>
                <a:spcPts val="0"/>
              </a:spcBef>
              <a:buClrTx/>
              <a:buFont typeface="Wingdings" panose="05000000000000000000" pitchFamily="2" charset="2"/>
              <a:buChar char="q"/>
            </a:pPr>
            <a:r>
              <a:rPr lang="en-US" sz="2800" dirty="0">
                <a:solidFill>
                  <a:schemeClr val="tx1"/>
                </a:solidFill>
              </a:rPr>
              <a:t>An approach to studying families.</a:t>
            </a:r>
          </a:p>
          <a:p>
            <a:pPr algn="just">
              <a:spcBef>
                <a:spcPts val="0"/>
              </a:spcBef>
              <a:buClrTx/>
              <a:buFont typeface="Wingdings" panose="05000000000000000000" pitchFamily="2" charset="2"/>
              <a:buChar char="q"/>
            </a:pPr>
            <a:r>
              <a:rPr lang="en-US" sz="2800" dirty="0">
                <a:solidFill>
                  <a:schemeClr val="tx1"/>
                </a:solidFill>
              </a:rPr>
              <a:t>Dates back to the 1930s </a:t>
            </a:r>
          </a:p>
          <a:p>
            <a:pPr algn="just">
              <a:spcBef>
                <a:spcPts val="0"/>
              </a:spcBef>
              <a:buClrTx/>
              <a:buFont typeface="Wingdings" panose="05000000000000000000" pitchFamily="2" charset="2"/>
              <a:buChar char="q"/>
            </a:pPr>
            <a:r>
              <a:rPr lang="en-US" sz="2800" dirty="0">
                <a:solidFill>
                  <a:schemeClr val="tx1"/>
                </a:solidFill>
              </a:rPr>
              <a:t>Family developmental theory includes two basic concepts</a:t>
            </a:r>
          </a:p>
          <a:p>
            <a:pPr marL="0" indent="0" algn="just">
              <a:spcBef>
                <a:spcPts val="0"/>
              </a:spcBef>
              <a:buClrTx/>
              <a:buNone/>
            </a:pPr>
            <a:r>
              <a:rPr lang="en-US" sz="2800" b="1" dirty="0">
                <a:solidFill>
                  <a:schemeClr val="tx1"/>
                </a:solidFill>
              </a:rPr>
              <a:t>1. The life cycle </a:t>
            </a:r>
          </a:p>
          <a:p>
            <a:pPr algn="just">
              <a:spcBef>
                <a:spcPts val="0"/>
              </a:spcBef>
              <a:buClrTx/>
              <a:buFont typeface="Wingdings" panose="05000000000000000000" pitchFamily="2" charset="2"/>
              <a:buChar char="q"/>
            </a:pPr>
            <a:r>
              <a:rPr lang="en-US" sz="2800" dirty="0">
                <a:solidFill>
                  <a:schemeClr val="tx1"/>
                </a:solidFill>
              </a:rPr>
              <a:t>Emotional and intellectual stages from childhood to retirement as a member of a family.</a:t>
            </a:r>
          </a:p>
          <a:p>
            <a:pPr marL="0" indent="0" algn="just">
              <a:spcBef>
                <a:spcPts val="0"/>
              </a:spcBef>
              <a:buClrTx/>
              <a:buNone/>
            </a:pPr>
            <a:r>
              <a:rPr lang="en-US" sz="2800" b="1" dirty="0">
                <a:solidFill>
                  <a:schemeClr val="tx1"/>
                </a:solidFill>
              </a:rPr>
              <a:t>2. The developmental task. </a:t>
            </a:r>
          </a:p>
          <a:p>
            <a:pPr algn="just">
              <a:spcBef>
                <a:spcPts val="0"/>
              </a:spcBef>
              <a:buClrTx/>
              <a:buFont typeface="Wingdings" panose="05000000000000000000" pitchFamily="2" charset="2"/>
              <a:buChar char="q"/>
            </a:pPr>
            <a:r>
              <a:rPr lang="en-US" sz="2800" dirty="0">
                <a:solidFill>
                  <a:schemeClr val="tx1"/>
                </a:solidFill>
              </a:rPr>
              <a:t>Growth responsibilities that arise at certain stages in the life of the family. </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64576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3200" b="1" dirty="0">
                <a:solidFill>
                  <a:srgbClr val="0070C0"/>
                </a:solidFill>
              </a:rPr>
              <a:t>Family Development:</a:t>
            </a:r>
          </a:p>
          <a:p>
            <a:pPr algn="just">
              <a:spcBef>
                <a:spcPts val="0"/>
              </a:spcBef>
              <a:buClrTx/>
              <a:buFont typeface="Wingdings" panose="05000000000000000000" pitchFamily="2" charset="2"/>
              <a:buChar char="q"/>
            </a:pPr>
            <a:r>
              <a:rPr lang="en-US" sz="3200" dirty="0">
                <a:solidFill>
                  <a:schemeClr val="tx1"/>
                </a:solidFill>
              </a:rPr>
              <a:t>Predictable stages </a:t>
            </a:r>
          </a:p>
          <a:p>
            <a:pPr algn="just">
              <a:spcBef>
                <a:spcPts val="0"/>
              </a:spcBef>
              <a:buClrTx/>
              <a:buFont typeface="Wingdings" panose="05000000000000000000" pitchFamily="2" charset="2"/>
              <a:buChar char="q"/>
            </a:pPr>
            <a:r>
              <a:rPr lang="en-US" sz="3200" dirty="0">
                <a:solidFill>
                  <a:schemeClr val="tx1"/>
                </a:solidFill>
              </a:rPr>
              <a:t>Affected by socioeconomic status (SES)</a:t>
            </a:r>
          </a:p>
          <a:p>
            <a:pPr lvl="1" algn="just">
              <a:spcBef>
                <a:spcPts val="0"/>
              </a:spcBef>
              <a:buClrTx/>
              <a:buFont typeface="Courier New" panose="02070309020205020404" pitchFamily="49" charset="0"/>
              <a:buChar char="o"/>
            </a:pPr>
            <a:r>
              <a:rPr lang="en-US" sz="2800" dirty="0">
                <a:solidFill>
                  <a:schemeClr val="tx1"/>
                </a:solidFill>
              </a:rPr>
              <a:t>“Quickened timing of life” for lower SES</a:t>
            </a:r>
          </a:p>
          <a:p>
            <a:pPr algn="just">
              <a:spcBef>
                <a:spcPts val="0"/>
              </a:spcBef>
              <a:buClrTx/>
              <a:buFont typeface="Wingdings" panose="05000000000000000000" pitchFamily="2" charset="2"/>
              <a:buChar char="q"/>
            </a:pPr>
            <a:r>
              <a:rPr lang="en-US" sz="3200" dirty="0">
                <a:solidFill>
                  <a:schemeClr val="tx1"/>
                </a:solidFill>
              </a:rPr>
              <a:t>Affected by culture, ethnicity, religion etc.</a:t>
            </a:r>
          </a:p>
          <a:p>
            <a:pPr lvl="1" algn="just">
              <a:spcBef>
                <a:spcPts val="0"/>
              </a:spcBef>
              <a:buClrTx/>
              <a:buFont typeface="Courier New" panose="02070309020205020404" pitchFamily="49" charset="0"/>
              <a:buChar char="o"/>
            </a:pPr>
            <a:r>
              <a:rPr lang="en-US" sz="2800" dirty="0">
                <a:solidFill>
                  <a:schemeClr val="tx1"/>
                </a:solidFill>
              </a:rPr>
              <a:t>Timing, roles, tasks, demands</a:t>
            </a:r>
          </a:p>
          <a:p>
            <a:pPr algn="just">
              <a:spcBef>
                <a:spcPts val="0"/>
              </a:spcBef>
              <a:buClrTx/>
              <a:buFont typeface="Wingdings" panose="05000000000000000000" pitchFamily="2" charset="2"/>
              <a:buChar char="q"/>
            </a:pPr>
            <a:r>
              <a:rPr lang="en-US" sz="3200" dirty="0">
                <a:solidFill>
                  <a:schemeClr val="tx1"/>
                </a:solidFill>
              </a:rPr>
              <a:t>Affected by age of each member at each stage</a:t>
            </a:r>
          </a:p>
          <a:p>
            <a:pPr lvl="1" algn="just">
              <a:spcBef>
                <a:spcPts val="0"/>
              </a:spcBef>
              <a:buClrTx/>
              <a:buFont typeface="Courier New" panose="02070309020205020404" pitchFamily="49" charset="0"/>
              <a:buChar char="o"/>
            </a:pPr>
            <a:r>
              <a:rPr lang="en-US" sz="2800" dirty="0">
                <a:solidFill>
                  <a:schemeClr val="tx1"/>
                </a:solidFill>
              </a:rPr>
              <a:t>May create stress when out of synch, off cycle</a:t>
            </a:r>
          </a:p>
          <a:p>
            <a:pPr lvl="1" algn="just">
              <a:spcBef>
                <a:spcPts val="0"/>
              </a:spcBef>
              <a:buClrTx/>
              <a:buFont typeface="Courier New" panose="02070309020205020404" pitchFamily="49" charset="0"/>
              <a:buChar char="o"/>
            </a:pPr>
            <a:r>
              <a:rPr lang="en-US" sz="2800" dirty="0">
                <a:solidFill>
                  <a:schemeClr val="tx1"/>
                </a:solidFill>
              </a:rPr>
              <a:t>e.g. first parenthood at very early age</a:t>
            </a:r>
          </a:p>
          <a:p>
            <a:pPr algn="just">
              <a:spcBef>
                <a:spcPts val="0"/>
              </a:spcBef>
              <a:buClrTx/>
              <a:buFont typeface="Wingdings" panose="05000000000000000000" pitchFamily="2" charset="2"/>
              <a:buChar char="q"/>
            </a:pPr>
            <a:r>
              <a:rPr lang="en-US" sz="2400" dirty="0">
                <a:solidFill>
                  <a:schemeClr val="tx1"/>
                </a:solidFill>
              </a:rPr>
              <a:t>It suggests that families go through stages of stability different from adjacent stages .</a:t>
            </a:r>
          </a:p>
          <a:p>
            <a:pPr algn="just">
              <a:spcBef>
                <a:spcPts val="0"/>
              </a:spcBef>
              <a:buClrTx/>
              <a:buFont typeface="Wingdings" panose="05000000000000000000" pitchFamily="2" charset="2"/>
              <a:buChar char="q"/>
            </a:pPr>
            <a:r>
              <a:rPr lang="en-US" sz="2400" dirty="0">
                <a:solidFill>
                  <a:schemeClr val="tx1"/>
                </a:solidFill>
              </a:rPr>
              <a:t>At each stage , certain tasks and functions are expected to be achieved to meet biological requirements, cultural imperative, aspirations and values.</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60077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0" indent="0" algn="just">
              <a:spcBef>
                <a:spcPts val="0"/>
              </a:spcBef>
              <a:buClrTx/>
              <a:buNone/>
            </a:pPr>
            <a:r>
              <a:rPr lang="en-US" sz="2400" b="1" dirty="0">
                <a:solidFill>
                  <a:srgbClr val="0070C0"/>
                </a:solidFill>
              </a:rPr>
              <a:t>Family Life cycle Stages (Family Stages)</a:t>
            </a:r>
          </a:p>
          <a:p>
            <a:pPr algn="just">
              <a:spcBef>
                <a:spcPts val="0"/>
              </a:spcBef>
              <a:buClrTx/>
              <a:buFont typeface="Wingdings" panose="05000000000000000000" pitchFamily="2" charset="2"/>
              <a:buChar char="q"/>
            </a:pPr>
            <a:r>
              <a:rPr lang="en-US" sz="2400" dirty="0">
                <a:solidFill>
                  <a:schemeClr val="tx1"/>
                </a:solidFill>
              </a:rPr>
              <a:t>STAGE 1: Beginning Family</a:t>
            </a:r>
          </a:p>
          <a:p>
            <a:pPr algn="just">
              <a:spcBef>
                <a:spcPts val="0"/>
              </a:spcBef>
              <a:buClrTx/>
              <a:buFont typeface="Wingdings" panose="05000000000000000000" pitchFamily="2" charset="2"/>
              <a:buChar char="q"/>
            </a:pPr>
            <a:r>
              <a:rPr lang="en-US" sz="2400" dirty="0">
                <a:solidFill>
                  <a:schemeClr val="tx1"/>
                </a:solidFill>
              </a:rPr>
              <a:t>STAGE 2: Expanding Family	/ Childbearing Family</a:t>
            </a:r>
          </a:p>
          <a:p>
            <a:pPr algn="just">
              <a:spcBef>
                <a:spcPts val="0"/>
              </a:spcBef>
              <a:buClrTx/>
              <a:buFont typeface="Wingdings" panose="05000000000000000000" pitchFamily="2" charset="2"/>
              <a:buChar char="q"/>
            </a:pPr>
            <a:r>
              <a:rPr lang="en-US" sz="2400" dirty="0">
                <a:solidFill>
                  <a:schemeClr val="tx1"/>
                </a:solidFill>
              </a:rPr>
              <a:t>STAGE 3: Developing Family / Preschoolers Family</a:t>
            </a:r>
          </a:p>
          <a:p>
            <a:pPr algn="just">
              <a:spcBef>
                <a:spcPts val="0"/>
              </a:spcBef>
              <a:buClrTx/>
              <a:buFont typeface="Wingdings" panose="05000000000000000000" pitchFamily="2" charset="2"/>
              <a:buChar char="q"/>
            </a:pPr>
            <a:r>
              <a:rPr lang="en-US" sz="2400" dirty="0">
                <a:solidFill>
                  <a:schemeClr val="tx1"/>
                </a:solidFill>
              </a:rPr>
              <a:t>STAGE 4: Family with School Children</a:t>
            </a:r>
          </a:p>
          <a:p>
            <a:pPr algn="just">
              <a:spcBef>
                <a:spcPts val="0"/>
              </a:spcBef>
              <a:buClrTx/>
              <a:buFont typeface="Wingdings" panose="05000000000000000000" pitchFamily="2" charset="2"/>
              <a:buChar char="q"/>
            </a:pPr>
            <a:r>
              <a:rPr lang="en-US" sz="2400" dirty="0">
                <a:solidFill>
                  <a:schemeClr val="tx1"/>
                </a:solidFill>
              </a:rPr>
              <a:t>STAGE 5: Family with Teenagers</a:t>
            </a:r>
          </a:p>
          <a:p>
            <a:pPr algn="just">
              <a:spcBef>
                <a:spcPts val="0"/>
              </a:spcBef>
              <a:buClrTx/>
              <a:buFont typeface="Wingdings" panose="05000000000000000000" pitchFamily="2" charset="2"/>
              <a:buChar char="q"/>
            </a:pPr>
            <a:r>
              <a:rPr lang="en-US" sz="2400" dirty="0">
                <a:solidFill>
                  <a:schemeClr val="tx1"/>
                </a:solidFill>
              </a:rPr>
              <a:t>STAGE 6: Launching Family / Launching Centre</a:t>
            </a:r>
          </a:p>
          <a:p>
            <a:pPr algn="just">
              <a:spcBef>
                <a:spcPts val="0"/>
              </a:spcBef>
              <a:buClrTx/>
              <a:buFont typeface="Wingdings" panose="05000000000000000000" pitchFamily="2" charset="2"/>
              <a:buChar char="q"/>
            </a:pPr>
            <a:r>
              <a:rPr lang="en-US" sz="2400" dirty="0">
                <a:solidFill>
                  <a:schemeClr val="tx1"/>
                </a:solidFill>
              </a:rPr>
              <a:t>STAGE 7: Empty Nest</a:t>
            </a:r>
          </a:p>
          <a:p>
            <a:pPr algn="just">
              <a:spcBef>
                <a:spcPts val="0"/>
              </a:spcBef>
              <a:buClrTx/>
              <a:buFont typeface="Wingdings" panose="05000000000000000000" pitchFamily="2" charset="2"/>
              <a:buChar char="q"/>
            </a:pPr>
            <a:r>
              <a:rPr lang="en-US" sz="2400" dirty="0">
                <a:solidFill>
                  <a:schemeClr val="tx1"/>
                </a:solidFill>
              </a:rPr>
              <a:t>STAGE 8: Aging Stage / Aging Family</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ClrTx/>
              <a:buNone/>
            </a:pPr>
            <a:r>
              <a:rPr lang="en-US" sz="2400" b="1" dirty="0">
                <a:solidFill>
                  <a:schemeClr val="tx1"/>
                </a:solidFill>
              </a:rPr>
              <a:t>Other version (compressed) family life cycle stage:</a:t>
            </a:r>
          </a:p>
          <a:p>
            <a:pPr algn="just">
              <a:spcBef>
                <a:spcPts val="0"/>
              </a:spcBef>
              <a:buClrTx/>
              <a:buFont typeface="Wingdings" panose="05000000000000000000" pitchFamily="2" charset="2"/>
              <a:buChar char="q"/>
            </a:pPr>
            <a:r>
              <a:rPr lang="en-US" sz="2400" dirty="0">
                <a:solidFill>
                  <a:schemeClr val="tx1"/>
                </a:solidFill>
              </a:rPr>
              <a:t>STAGE 1: Beginning Family</a:t>
            </a:r>
          </a:p>
          <a:p>
            <a:pPr algn="just">
              <a:spcBef>
                <a:spcPts val="0"/>
              </a:spcBef>
              <a:buClrTx/>
              <a:buFont typeface="Wingdings" panose="05000000000000000000" pitchFamily="2" charset="2"/>
              <a:buChar char="q"/>
            </a:pPr>
            <a:r>
              <a:rPr lang="en-US" sz="2400" dirty="0">
                <a:solidFill>
                  <a:schemeClr val="tx1"/>
                </a:solidFill>
              </a:rPr>
              <a:t>STAGE 2: Expanding Family</a:t>
            </a:r>
          </a:p>
          <a:p>
            <a:pPr algn="just">
              <a:spcBef>
                <a:spcPts val="0"/>
              </a:spcBef>
              <a:buClrTx/>
              <a:buFont typeface="Wingdings" panose="05000000000000000000" pitchFamily="2" charset="2"/>
              <a:buChar char="q"/>
            </a:pPr>
            <a:r>
              <a:rPr lang="en-US" sz="2400" dirty="0">
                <a:solidFill>
                  <a:schemeClr val="tx1"/>
                </a:solidFill>
              </a:rPr>
              <a:t>STAGE 3: Developing Family –</a:t>
            </a:r>
            <a:r>
              <a:rPr lang="en-US" sz="2400" i="1" dirty="0">
                <a:solidFill>
                  <a:schemeClr val="tx1"/>
                </a:solidFill>
              </a:rPr>
              <a:t> combines stage 3, 4 &amp; 5 (STAGE 3: Developing Family, STAGE 4: Family with School Children and STAGE 5: Family with Teenagers)</a:t>
            </a:r>
          </a:p>
          <a:p>
            <a:pPr algn="just">
              <a:spcBef>
                <a:spcPts val="0"/>
              </a:spcBef>
              <a:buClrTx/>
              <a:buFont typeface="Wingdings" panose="05000000000000000000" pitchFamily="2" charset="2"/>
              <a:buChar char="q"/>
            </a:pPr>
            <a:r>
              <a:rPr lang="en-US" sz="2400" dirty="0">
                <a:solidFill>
                  <a:schemeClr val="tx1"/>
                </a:solidFill>
              </a:rPr>
              <a:t>STAGE 4: Launching Family </a:t>
            </a:r>
          </a:p>
          <a:p>
            <a:pPr algn="just">
              <a:spcBef>
                <a:spcPts val="0"/>
              </a:spcBef>
              <a:buClrTx/>
              <a:buFont typeface="Wingdings" panose="05000000000000000000" pitchFamily="2" charset="2"/>
              <a:buChar char="q"/>
            </a:pPr>
            <a:r>
              <a:rPr lang="en-US" sz="2400" dirty="0">
                <a:solidFill>
                  <a:schemeClr val="tx1"/>
                </a:solidFill>
              </a:rPr>
              <a:t>STAGE 5: Aging Family - </a:t>
            </a:r>
            <a:r>
              <a:rPr lang="en-US" sz="2400" i="1" dirty="0">
                <a:solidFill>
                  <a:schemeClr val="tx1"/>
                </a:solidFill>
              </a:rPr>
              <a:t>combines stage 7 &amp; 8 (STAGE 7: Empty Nest and STAGE 8: Aging Family)</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15533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3200" b="1" dirty="0">
                <a:solidFill>
                  <a:schemeClr val="tx1"/>
                </a:solidFill>
              </a:rPr>
              <a:t>Other version family life cycle stage: more elaborated (explained using the previous version) </a:t>
            </a:r>
          </a:p>
          <a:p>
            <a:pPr marL="457200" indent="-457200" algn="just">
              <a:spcBef>
                <a:spcPts val="0"/>
              </a:spcBef>
              <a:buClrTx/>
              <a:buFont typeface="+mj-lt"/>
              <a:buAutoNum type="arabicPeriod"/>
            </a:pPr>
            <a:r>
              <a:rPr lang="en-US" sz="3200" dirty="0">
                <a:solidFill>
                  <a:schemeClr val="tx1"/>
                </a:solidFill>
              </a:rPr>
              <a:t>Couple Commitment: exclusive relationship</a:t>
            </a:r>
          </a:p>
          <a:p>
            <a:pPr marL="457200" indent="-457200" algn="just">
              <a:spcBef>
                <a:spcPts val="0"/>
              </a:spcBef>
              <a:buClrTx/>
              <a:buFont typeface="+mj-lt"/>
              <a:buAutoNum type="arabicPeriod"/>
            </a:pPr>
            <a:r>
              <a:rPr lang="en-US" sz="3200" dirty="0">
                <a:solidFill>
                  <a:schemeClr val="tx1"/>
                </a:solidFill>
              </a:rPr>
              <a:t>Learning to live as a unit: dividing the labor</a:t>
            </a:r>
          </a:p>
          <a:p>
            <a:pPr marL="457200" indent="-457200" algn="just">
              <a:spcBef>
                <a:spcPts val="0"/>
              </a:spcBef>
              <a:buClrTx/>
              <a:buFont typeface="+mj-lt"/>
              <a:buAutoNum type="arabicPeriod"/>
            </a:pPr>
            <a:r>
              <a:rPr lang="en-US" sz="3200" dirty="0">
                <a:solidFill>
                  <a:schemeClr val="tx1"/>
                </a:solidFill>
              </a:rPr>
              <a:t>Parenting first child: negotiating the roles</a:t>
            </a:r>
          </a:p>
          <a:p>
            <a:pPr marL="457200" indent="-457200" algn="just">
              <a:spcBef>
                <a:spcPts val="0"/>
              </a:spcBef>
              <a:buClrTx/>
              <a:buFont typeface="+mj-lt"/>
              <a:buAutoNum type="arabicPeriod"/>
            </a:pPr>
            <a:r>
              <a:rPr lang="en-US" sz="3200" dirty="0">
                <a:solidFill>
                  <a:schemeClr val="tx1"/>
                </a:solidFill>
              </a:rPr>
              <a:t>Adolescent child: re-adjusting boundaries</a:t>
            </a:r>
          </a:p>
          <a:p>
            <a:pPr marL="457200" indent="-457200" algn="just">
              <a:spcBef>
                <a:spcPts val="0"/>
              </a:spcBef>
              <a:buClrTx/>
              <a:buFont typeface="+mj-lt"/>
              <a:buAutoNum type="arabicPeriod"/>
            </a:pPr>
            <a:r>
              <a:rPr lang="en-US" sz="3200" dirty="0">
                <a:solidFill>
                  <a:schemeClr val="tx1"/>
                </a:solidFill>
              </a:rPr>
              <a:t>Launching children: empty nest, exits, entries of new members, mid-life crisis(?)</a:t>
            </a:r>
          </a:p>
          <a:p>
            <a:pPr marL="457200" indent="-457200" algn="just">
              <a:spcBef>
                <a:spcPts val="0"/>
              </a:spcBef>
              <a:buClrTx/>
              <a:buFont typeface="+mj-lt"/>
              <a:buAutoNum type="arabicPeriod"/>
            </a:pPr>
            <a:r>
              <a:rPr lang="en-US" sz="3200" dirty="0">
                <a:solidFill>
                  <a:schemeClr val="tx1"/>
                </a:solidFill>
              </a:rPr>
              <a:t>Retirement: new lifestyle, roles </a:t>
            </a:r>
          </a:p>
          <a:p>
            <a:pPr marL="457200" indent="-457200" algn="just">
              <a:spcBef>
                <a:spcPts val="0"/>
              </a:spcBef>
              <a:buClrTx/>
              <a:buFont typeface="+mj-lt"/>
              <a:buAutoNum type="arabicPeriod"/>
            </a:pPr>
            <a:r>
              <a:rPr lang="en-US" sz="3200" dirty="0">
                <a:solidFill>
                  <a:schemeClr val="tx1"/>
                </a:solidFill>
              </a:rPr>
              <a:t>Old age: social, physical and health losses</a:t>
            </a:r>
          </a:p>
          <a:p>
            <a:pPr marL="457200" indent="-457200" algn="just">
              <a:spcBef>
                <a:spcPts val="0"/>
              </a:spcBef>
              <a:buClrTx/>
              <a:buFont typeface="+mj-lt"/>
              <a:buAutoNum type="arabicPeriod"/>
            </a:pPr>
            <a:endParaRPr lang="en-US" sz="2800" b="1" i="1"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18804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800" b="1" dirty="0">
                <a:solidFill>
                  <a:schemeClr val="tx1"/>
                </a:solidFill>
              </a:rPr>
              <a:t>Other version family life cycle stage: more elaborated (explained using the previous version) </a:t>
            </a:r>
          </a:p>
          <a:p>
            <a:pPr marL="457200" indent="-457200" algn="just">
              <a:spcBef>
                <a:spcPts val="0"/>
              </a:spcBef>
              <a:buClrTx/>
              <a:buFont typeface="+mj-lt"/>
              <a:buAutoNum type="arabicPeriod"/>
            </a:pPr>
            <a:r>
              <a:rPr lang="en-US" sz="2800" dirty="0">
                <a:solidFill>
                  <a:schemeClr val="tx1"/>
                </a:solidFill>
              </a:rPr>
              <a:t>Couple Commitment: exclusive relationship </a:t>
            </a:r>
            <a:r>
              <a:rPr lang="en-US" sz="2800" i="1" dirty="0">
                <a:solidFill>
                  <a:schemeClr val="tx1"/>
                </a:solidFill>
              </a:rPr>
              <a:t>- </a:t>
            </a:r>
            <a:r>
              <a:rPr lang="en-US" sz="2800" b="1" i="1" dirty="0">
                <a:solidFill>
                  <a:schemeClr val="tx1"/>
                </a:solidFill>
              </a:rPr>
              <a:t>(Beginning Family)</a:t>
            </a:r>
          </a:p>
          <a:p>
            <a:pPr marL="457200" indent="-457200" algn="just">
              <a:spcBef>
                <a:spcPts val="0"/>
              </a:spcBef>
              <a:buClrTx/>
              <a:buFont typeface="+mj-lt"/>
              <a:buAutoNum type="arabicPeriod"/>
            </a:pPr>
            <a:r>
              <a:rPr lang="en-US" sz="2800" dirty="0">
                <a:solidFill>
                  <a:schemeClr val="tx1"/>
                </a:solidFill>
              </a:rPr>
              <a:t>Learning to live as a unit: dividing the labor</a:t>
            </a:r>
          </a:p>
          <a:p>
            <a:pPr marL="457200" indent="-457200" algn="just">
              <a:spcBef>
                <a:spcPts val="0"/>
              </a:spcBef>
              <a:buClrTx/>
              <a:buFont typeface="+mj-lt"/>
              <a:buAutoNum type="arabicPeriod"/>
            </a:pPr>
            <a:r>
              <a:rPr lang="en-US" sz="2800" dirty="0">
                <a:solidFill>
                  <a:schemeClr val="tx1"/>
                </a:solidFill>
              </a:rPr>
              <a:t>Parenting first child: negotiating the roles - </a:t>
            </a:r>
            <a:r>
              <a:rPr lang="en-US" sz="2800" b="1" i="1" dirty="0">
                <a:solidFill>
                  <a:schemeClr val="tx1"/>
                </a:solidFill>
              </a:rPr>
              <a:t>(Expanding Family)</a:t>
            </a:r>
          </a:p>
          <a:p>
            <a:pPr marL="457200" indent="-457200" algn="just">
              <a:spcBef>
                <a:spcPts val="0"/>
              </a:spcBef>
              <a:buClrTx/>
              <a:buFont typeface="+mj-lt"/>
              <a:buAutoNum type="arabicPeriod"/>
            </a:pPr>
            <a:r>
              <a:rPr lang="en-US" sz="2800" dirty="0">
                <a:solidFill>
                  <a:schemeClr val="tx1"/>
                </a:solidFill>
              </a:rPr>
              <a:t>Adolescent child: re-adjusting boundaries - </a:t>
            </a:r>
            <a:r>
              <a:rPr lang="en-US" sz="2800" b="1" i="1" dirty="0">
                <a:solidFill>
                  <a:schemeClr val="tx1"/>
                </a:solidFill>
              </a:rPr>
              <a:t>(Family with Teenagers)</a:t>
            </a:r>
          </a:p>
          <a:p>
            <a:pPr marL="457200" indent="-457200" algn="just">
              <a:spcBef>
                <a:spcPts val="0"/>
              </a:spcBef>
              <a:buClrTx/>
              <a:buFont typeface="+mj-lt"/>
              <a:buAutoNum type="arabicPeriod"/>
            </a:pPr>
            <a:r>
              <a:rPr lang="en-US" sz="2800" dirty="0">
                <a:solidFill>
                  <a:schemeClr val="tx1"/>
                </a:solidFill>
              </a:rPr>
              <a:t>Launching children: empty nest, exits, entries of new members, mid-life crisis(?) </a:t>
            </a:r>
            <a:r>
              <a:rPr lang="en-US" sz="2800" b="1" i="1" dirty="0">
                <a:solidFill>
                  <a:schemeClr val="tx1"/>
                </a:solidFill>
              </a:rPr>
              <a:t>– (Launching Family / Launching Centre / Empty Nest)</a:t>
            </a:r>
            <a:endParaRPr lang="en-US" sz="2800" dirty="0">
              <a:solidFill>
                <a:schemeClr val="tx1"/>
              </a:solidFill>
            </a:endParaRPr>
          </a:p>
          <a:p>
            <a:pPr marL="457200" indent="-457200" algn="just">
              <a:spcBef>
                <a:spcPts val="0"/>
              </a:spcBef>
              <a:buClrTx/>
              <a:buFont typeface="+mj-lt"/>
              <a:buAutoNum type="arabicPeriod"/>
            </a:pPr>
            <a:r>
              <a:rPr lang="en-US" sz="2800" dirty="0">
                <a:solidFill>
                  <a:schemeClr val="tx1"/>
                </a:solidFill>
              </a:rPr>
              <a:t>Retirement: new lifestyle, roles </a:t>
            </a:r>
          </a:p>
          <a:p>
            <a:pPr marL="457200" indent="-457200" algn="just">
              <a:spcBef>
                <a:spcPts val="0"/>
              </a:spcBef>
              <a:buClrTx/>
              <a:buFont typeface="+mj-lt"/>
              <a:buAutoNum type="arabicPeriod"/>
            </a:pPr>
            <a:r>
              <a:rPr lang="en-US" sz="2800" dirty="0">
                <a:solidFill>
                  <a:schemeClr val="tx1"/>
                </a:solidFill>
              </a:rPr>
              <a:t>Old age: social, physical and health losses - </a:t>
            </a:r>
            <a:r>
              <a:rPr lang="en-US" sz="2800" b="1" i="1" dirty="0">
                <a:solidFill>
                  <a:schemeClr val="tx1"/>
                </a:solidFill>
              </a:rPr>
              <a:t>(Aging Family)</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43260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a:extLst>
              <a:ext uri="{FF2B5EF4-FFF2-40B4-BE49-F238E27FC236}">
                <a16:creationId xmlns:a16="http://schemas.microsoft.com/office/drawing/2014/main" id="{87F5413D-7461-4D68-B1D9-5DF46AC3AD64}"/>
              </a:ext>
            </a:extLst>
          </p:cNvPr>
          <p:cNvSpPr>
            <a:spLocks noGrp="1" noChangeArrowheads="1"/>
          </p:cNvSpPr>
          <p:nvPr>
            <p:ph idx="1"/>
          </p:nvPr>
        </p:nvSpPr>
        <p:spPr>
          <a:xfrm>
            <a:off x="0" y="0"/>
            <a:ext cx="9144000" cy="6858000"/>
          </a:xfrm>
        </p:spPr>
        <p:txBody>
          <a:bodyPr/>
          <a:lstStyle/>
          <a:p>
            <a:pPr marL="0" indent="0" eaLnBrk="1" hangingPunct="1">
              <a:lnSpc>
                <a:spcPct val="90000"/>
              </a:lnSpc>
              <a:buNone/>
            </a:pPr>
            <a:r>
              <a:rPr lang="en-GB" altLang="en-US" sz="2800" dirty="0">
                <a:latin typeface="Times New Roman" panose="02020603050405020304" pitchFamily="18" charset="0"/>
              </a:rPr>
              <a:t>.</a:t>
            </a:r>
          </a:p>
          <a:p>
            <a:pPr marL="1028700" lvl="1" indent="-571500" algn="just" eaLnBrk="1" hangingPunct="1">
              <a:lnSpc>
                <a:spcPct val="150000"/>
              </a:lnSpc>
              <a:buFont typeface="Calibri" panose="020F0502020204030204" pitchFamily="34" charset="0"/>
              <a:buAutoNum type="romanLcPeriod"/>
            </a:pPr>
            <a:r>
              <a:rPr lang="en-GB" altLang="en-US" dirty="0">
                <a:latin typeface="Times New Roman" panose="02020603050405020304" pitchFamily="18" charset="0"/>
              </a:rPr>
              <a:t>Stage 1: Beginning Families- Stage Of Marriage </a:t>
            </a:r>
          </a:p>
          <a:p>
            <a:pPr marL="1028700" lvl="1" indent="-571500" algn="just" eaLnBrk="1" hangingPunct="1">
              <a:lnSpc>
                <a:spcPct val="150000"/>
              </a:lnSpc>
              <a:buFont typeface="Calibri" panose="020F0502020204030204" pitchFamily="34" charset="0"/>
              <a:buAutoNum type="romanLcPeriod"/>
            </a:pPr>
            <a:r>
              <a:rPr lang="en-GB" altLang="en-US" dirty="0">
                <a:latin typeface="Times New Roman" panose="02020603050405020304" pitchFamily="18" charset="0"/>
              </a:rPr>
              <a:t>Stage 2: Early Child Bearing - Parenthood</a:t>
            </a:r>
          </a:p>
          <a:p>
            <a:pPr marL="1028700" lvl="1" indent="-571500" algn="just" eaLnBrk="1" hangingPunct="1">
              <a:lnSpc>
                <a:spcPct val="150000"/>
              </a:lnSpc>
              <a:buFont typeface="Calibri" panose="020F0502020204030204" pitchFamily="34" charset="0"/>
              <a:buAutoNum type="romanLcPeriod"/>
            </a:pPr>
            <a:r>
              <a:rPr lang="en-GB" altLang="en-US" dirty="0">
                <a:latin typeface="Times New Roman" panose="02020603050405020304" pitchFamily="18" charset="0"/>
              </a:rPr>
              <a:t>Stage3; Family With Preschool Children </a:t>
            </a:r>
          </a:p>
          <a:p>
            <a:pPr marL="1028700" lvl="1" indent="-571500" algn="just" eaLnBrk="1" hangingPunct="1">
              <a:lnSpc>
                <a:spcPct val="150000"/>
              </a:lnSpc>
              <a:buFont typeface="Calibri" panose="020F0502020204030204" pitchFamily="34" charset="0"/>
              <a:buAutoNum type="romanLcPeriod"/>
            </a:pPr>
            <a:r>
              <a:rPr lang="en-GB" altLang="en-US" dirty="0">
                <a:latin typeface="Times New Roman" panose="02020603050405020304" pitchFamily="18" charset="0"/>
              </a:rPr>
              <a:t>Stage 4: Families With School Children </a:t>
            </a:r>
          </a:p>
          <a:p>
            <a:pPr marL="1028700" lvl="1" indent="-571500" algn="just" eaLnBrk="1" hangingPunct="1">
              <a:lnSpc>
                <a:spcPct val="150000"/>
              </a:lnSpc>
              <a:buFont typeface="Calibri" panose="020F0502020204030204" pitchFamily="34" charset="0"/>
              <a:buAutoNum type="romanLcPeriod"/>
            </a:pPr>
            <a:r>
              <a:rPr lang="en-GB" altLang="en-US" dirty="0">
                <a:latin typeface="Times New Roman" panose="02020603050405020304" pitchFamily="18" charset="0"/>
              </a:rPr>
              <a:t>Stage 5: Families With Teenagers </a:t>
            </a:r>
          </a:p>
          <a:p>
            <a:pPr marL="1028700" lvl="1" indent="-571500" algn="just" eaLnBrk="1" hangingPunct="1">
              <a:lnSpc>
                <a:spcPct val="150000"/>
              </a:lnSpc>
              <a:buFont typeface="Calibri" panose="020F0502020204030204" pitchFamily="34" charset="0"/>
              <a:buAutoNum type="romanLcPeriod"/>
            </a:pPr>
            <a:r>
              <a:rPr lang="en-GB" altLang="en-US" dirty="0">
                <a:latin typeface="Times New Roman" panose="02020603050405020304" pitchFamily="18" charset="0"/>
              </a:rPr>
              <a:t>Stage6: Launching Centre Families- Encouraging Children To Marry </a:t>
            </a:r>
          </a:p>
          <a:p>
            <a:pPr marL="1028700" lvl="1" indent="-571500" algn="just" eaLnBrk="1" hangingPunct="1">
              <a:lnSpc>
                <a:spcPct val="150000"/>
              </a:lnSpc>
              <a:buFont typeface="Calibri" panose="020F0502020204030204" pitchFamily="34" charset="0"/>
              <a:buAutoNum type="romanLcPeriod"/>
            </a:pPr>
            <a:r>
              <a:rPr lang="en-GB" altLang="en-US" dirty="0">
                <a:latin typeface="Times New Roman" panose="02020603050405020304" pitchFamily="18" charset="0"/>
              </a:rPr>
              <a:t>Stage 7: Parents Of Middle Years- Post Parental Stage </a:t>
            </a:r>
          </a:p>
          <a:p>
            <a:pPr marL="1028700" lvl="1" indent="-571500" algn="just" eaLnBrk="1" hangingPunct="1">
              <a:lnSpc>
                <a:spcPct val="150000"/>
              </a:lnSpc>
              <a:buFont typeface="Calibri" panose="020F0502020204030204" pitchFamily="34" charset="0"/>
              <a:buAutoNum type="romanLcPeriod"/>
            </a:pPr>
            <a:r>
              <a:rPr lang="en-GB" altLang="en-US" dirty="0">
                <a:latin typeface="Times New Roman" panose="02020603050405020304" pitchFamily="18" charset="0"/>
              </a:rPr>
              <a:t>Stage 8: Families In Retirement And Old Age </a:t>
            </a:r>
            <a:endParaRPr lang="en-US" altLang="en-US" dirty="0">
              <a:latin typeface="Times New Roman" panose="02020603050405020304" pitchFamily="18" charset="0"/>
            </a:endParaRPr>
          </a:p>
          <a:p>
            <a:pPr>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4484"/>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990600"/>
            <a:ext cx="8610600" cy="5715000"/>
          </a:xfrm>
        </p:spPr>
        <p:txBody>
          <a:bodyPr>
            <a:normAutofit fontScale="77500" lnSpcReduction="20000"/>
          </a:bodyPr>
          <a:lstStyle/>
          <a:p>
            <a:pPr marL="514350" indent="-514350" algn="just">
              <a:buClrTx/>
              <a:buFont typeface="+mj-lt"/>
              <a:buAutoNum type="arabicPeriod"/>
            </a:pPr>
            <a:r>
              <a:rPr lang="en-US" sz="3200" b="1" dirty="0"/>
              <a:t>Family health care:</a:t>
            </a:r>
            <a:r>
              <a:rPr lang="en-US" sz="3200" dirty="0"/>
              <a:t> definition, family, objectives, principles, approaches (family as the context, family as he client, family as a system, family as a component of society), merits, demerits, range, role of a clinical officer, family assessment, health appraisal, health beliefs, communication, identifying families at risk for health problem. </a:t>
            </a:r>
          </a:p>
          <a:p>
            <a:pPr marL="514350" indent="-514350" algn="just">
              <a:buClrTx/>
              <a:buFont typeface="+mj-lt"/>
              <a:buAutoNum type="arabicPeriod"/>
            </a:pPr>
            <a:r>
              <a:rPr lang="en-US" sz="3200" b="1" dirty="0"/>
              <a:t>Universal health care: </a:t>
            </a:r>
            <a:r>
              <a:rPr lang="en-US" sz="3200" dirty="0"/>
              <a:t>definition, objectives, components (health care financing, health service delivery, health workforce, health facilities, quality assurance mechanisms, information systems), benefits</a:t>
            </a:r>
            <a:r>
              <a:rPr lang="en-US" sz="3200" b="1" dirty="0"/>
              <a:t>.</a:t>
            </a:r>
            <a:r>
              <a:rPr lang="en-US" sz="3200" dirty="0"/>
              <a:t> Risk sharing in health (insurances). </a:t>
            </a:r>
          </a:p>
          <a:p>
            <a:pPr marL="514350" indent="-514350" algn="just">
              <a:buClrTx/>
              <a:buFont typeface="+mj-lt"/>
              <a:buAutoNum type="arabicPeriod"/>
            </a:pPr>
            <a:r>
              <a:rPr lang="en-US" sz="3200" b="1" dirty="0"/>
              <a:t>Home Based Care: </a:t>
            </a:r>
            <a:r>
              <a:rPr lang="en-US" sz="3200" dirty="0"/>
              <a:t>Introduction to HBC, objectives, components, rationale, principles, infection control in the community, diseases covered in HBC. Advantages and disadvantages.</a:t>
            </a:r>
          </a:p>
          <a:p>
            <a:pPr algn="just"/>
            <a:endParaRPr lang="en-US" sz="3200" dirty="0"/>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07306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800" b="1" dirty="0">
                <a:solidFill>
                  <a:srgbClr val="0070C0"/>
                </a:solidFill>
              </a:rPr>
              <a:t>Family lifecycle Stages:</a:t>
            </a:r>
          </a:p>
          <a:p>
            <a:pPr marL="0" indent="0" algn="just">
              <a:spcBef>
                <a:spcPts val="0"/>
              </a:spcBef>
              <a:buClrTx/>
              <a:buNone/>
            </a:pPr>
            <a:endParaRPr lang="en-US" sz="2400" b="1" dirty="0">
              <a:solidFill>
                <a:schemeClr val="tx1"/>
              </a:solidFill>
            </a:endParaRPr>
          </a:p>
          <a:p>
            <a:pPr marL="0" indent="0" algn="just">
              <a:spcBef>
                <a:spcPts val="0"/>
              </a:spcBef>
              <a:buClrTx/>
              <a:buNone/>
            </a:pPr>
            <a:r>
              <a:rPr lang="en-US" sz="2400" b="1" dirty="0">
                <a:solidFill>
                  <a:schemeClr val="tx1"/>
                </a:solidFill>
              </a:rPr>
              <a:t>STAGE 1:	Beginning Family</a:t>
            </a:r>
          </a:p>
          <a:p>
            <a:pPr algn="just">
              <a:spcBef>
                <a:spcPts val="0"/>
              </a:spcBef>
              <a:buClrTx/>
              <a:buFont typeface="Wingdings" panose="05000000000000000000" pitchFamily="2" charset="2"/>
              <a:buChar char="q"/>
            </a:pPr>
            <a:r>
              <a:rPr lang="en-US" sz="2400" dirty="0">
                <a:solidFill>
                  <a:schemeClr val="tx1"/>
                </a:solidFill>
              </a:rPr>
              <a:t>In this stage, two people form a family unit separate from each one’s original family unit</a:t>
            </a:r>
          </a:p>
          <a:p>
            <a:pPr algn="just">
              <a:spcBef>
                <a:spcPts val="0"/>
              </a:spcBef>
              <a:buClrTx/>
              <a:buFont typeface="Wingdings" panose="05000000000000000000" pitchFamily="2" charset="2"/>
              <a:buChar char="q"/>
            </a:pPr>
            <a:r>
              <a:rPr lang="en-US" sz="2400" dirty="0">
                <a:solidFill>
                  <a:schemeClr val="tx1"/>
                </a:solidFill>
              </a:rPr>
              <a:t>There are no children in this stage of the life cycle</a:t>
            </a:r>
          </a:p>
          <a:p>
            <a:pPr algn="just">
              <a:spcBef>
                <a:spcPts val="0"/>
              </a:spcBef>
              <a:buClrTx/>
              <a:buFont typeface="Wingdings" panose="05000000000000000000" pitchFamily="2" charset="2"/>
              <a:buChar char="q"/>
            </a:pPr>
            <a:r>
              <a:rPr lang="en-US" sz="2400" dirty="0">
                <a:solidFill>
                  <a:schemeClr val="tx1"/>
                </a:solidFill>
              </a:rPr>
              <a:t>Married couple establish home but no children</a:t>
            </a:r>
          </a:p>
          <a:p>
            <a:pPr algn="just">
              <a:spcBef>
                <a:spcPts val="0"/>
              </a:spcBef>
              <a:buClrTx/>
              <a:buFont typeface="Wingdings" panose="05000000000000000000" pitchFamily="2" charset="2"/>
              <a:buChar char="q"/>
            </a:pPr>
            <a:r>
              <a:rPr lang="en-US" sz="2400" dirty="0">
                <a:solidFill>
                  <a:schemeClr val="tx1"/>
                </a:solidFill>
              </a:rPr>
              <a:t>Developmental Tasks: Establishing a satisfying home and marriage relationship and preparing for childbirth</a:t>
            </a:r>
          </a:p>
          <a:p>
            <a:pPr marL="0" indent="0" algn="just">
              <a:spcBef>
                <a:spcPts val="0"/>
              </a:spcBef>
              <a:buClrTx/>
              <a:buNone/>
            </a:pPr>
            <a:r>
              <a:rPr lang="en-US" sz="2400" b="1" dirty="0">
                <a:solidFill>
                  <a:schemeClr val="tx1"/>
                </a:solidFill>
              </a:rPr>
              <a:t>Challenges:</a:t>
            </a:r>
          </a:p>
          <a:p>
            <a:pPr algn="just">
              <a:spcBef>
                <a:spcPts val="0"/>
              </a:spcBef>
              <a:buClrTx/>
              <a:buFont typeface="Wingdings" panose="05000000000000000000" pitchFamily="2" charset="2"/>
              <a:buChar char="q"/>
            </a:pPr>
            <a:r>
              <a:rPr lang="en-US" sz="2400" dirty="0">
                <a:solidFill>
                  <a:schemeClr val="tx1"/>
                </a:solidFill>
              </a:rPr>
              <a:t>What challenges face the beginning family as they prepare for the parenting process?</a:t>
            </a:r>
          </a:p>
          <a:p>
            <a:pPr algn="just">
              <a:spcBef>
                <a:spcPts val="0"/>
              </a:spcBef>
              <a:buClrTx/>
              <a:buFont typeface="Wingdings" panose="05000000000000000000" pitchFamily="2" charset="2"/>
              <a:buChar char="q"/>
            </a:pPr>
            <a:r>
              <a:rPr lang="en-US" sz="2400" dirty="0">
                <a:solidFill>
                  <a:schemeClr val="tx1"/>
                </a:solidFill>
              </a:rPr>
              <a:t>What roles may be assumed by the family members in this stage?</a:t>
            </a:r>
          </a:p>
          <a:p>
            <a:pPr marL="0" indent="0" algn="just">
              <a:spcBef>
                <a:spcPts val="0"/>
              </a:spcBef>
              <a:buClrTx/>
              <a:buNone/>
            </a:pPr>
            <a:endParaRPr lang="en-US" sz="2400" b="1" dirty="0">
              <a:solidFill>
                <a:schemeClr val="tx1"/>
              </a:solidFill>
            </a:endParaRPr>
          </a:p>
          <a:p>
            <a:pPr marL="0" indent="0" algn="just">
              <a:spcBef>
                <a:spcPts val="0"/>
              </a:spcBef>
              <a:buClrTx/>
              <a:buNone/>
            </a:pPr>
            <a:r>
              <a:rPr lang="en-US" sz="2400" b="1" dirty="0">
                <a:solidFill>
                  <a:schemeClr val="tx1"/>
                </a:solidFill>
              </a:rPr>
              <a:t>STAGE 2: Expanding Family / Childbearing Family</a:t>
            </a:r>
          </a:p>
          <a:p>
            <a:pPr algn="just">
              <a:spcBef>
                <a:spcPts val="0"/>
              </a:spcBef>
              <a:buClrTx/>
              <a:buFont typeface="Wingdings" panose="05000000000000000000" pitchFamily="2" charset="2"/>
              <a:buChar char="q"/>
            </a:pPr>
            <a:r>
              <a:rPr lang="en-US" sz="2400" dirty="0">
                <a:solidFill>
                  <a:schemeClr val="tx1"/>
                </a:solidFill>
              </a:rPr>
              <a:t>During this stage, children are added to the family</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20906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eaLnBrk="1" hangingPunct="1">
              <a:lnSpc>
                <a:spcPct val="120000"/>
              </a:lnSpc>
              <a:spcBef>
                <a:spcPts val="0"/>
              </a:spcBef>
              <a:buClrTx/>
              <a:buFont typeface="Wingdings" panose="05000000000000000000" pitchFamily="2" charset="2"/>
              <a:buChar char="q"/>
              <a:defRPr/>
            </a:pPr>
            <a:r>
              <a:rPr lang="en-US" sz="2600" dirty="0">
                <a:solidFill>
                  <a:schemeClr val="tx1"/>
                </a:solidFill>
              </a:rPr>
              <a:t>From birth of 1</a:t>
            </a:r>
            <a:r>
              <a:rPr lang="en-US" sz="2600" baseline="30000" dirty="0">
                <a:solidFill>
                  <a:schemeClr val="tx1"/>
                </a:solidFill>
              </a:rPr>
              <a:t>st</a:t>
            </a:r>
            <a:r>
              <a:rPr lang="en-US" sz="2600" dirty="0">
                <a:solidFill>
                  <a:schemeClr val="tx1"/>
                </a:solidFill>
              </a:rPr>
              <a:t> child until that child is 2 ½ years old</a:t>
            </a:r>
          </a:p>
          <a:p>
            <a:pPr eaLnBrk="1" hangingPunct="1">
              <a:lnSpc>
                <a:spcPct val="120000"/>
              </a:lnSpc>
              <a:spcBef>
                <a:spcPts val="0"/>
              </a:spcBef>
              <a:buClrTx/>
              <a:buFont typeface="Wingdings" panose="05000000000000000000" pitchFamily="2" charset="2"/>
              <a:buChar char="q"/>
              <a:defRPr/>
            </a:pPr>
            <a:r>
              <a:rPr lang="en-US" sz="2600" dirty="0">
                <a:solidFill>
                  <a:schemeClr val="tx1"/>
                </a:solidFill>
              </a:rPr>
              <a:t>Developmental Task: Adjusting to increased family size and providing a positive developmental environment</a:t>
            </a:r>
          </a:p>
          <a:p>
            <a:pPr marL="0" indent="0" algn="just">
              <a:spcBef>
                <a:spcPts val="0"/>
              </a:spcBef>
              <a:buClrTx/>
              <a:buNone/>
            </a:pPr>
            <a:r>
              <a:rPr lang="en-US" sz="2600" b="1" dirty="0">
                <a:solidFill>
                  <a:schemeClr val="tx1"/>
                </a:solidFill>
              </a:rPr>
              <a:t>Challenges:</a:t>
            </a:r>
          </a:p>
          <a:p>
            <a:pPr algn="just">
              <a:spcBef>
                <a:spcPts val="0"/>
              </a:spcBef>
              <a:buClrTx/>
              <a:buFont typeface="Wingdings" panose="05000000000000000000" pitchFamily="2" charset="2"/>
              <a:buChar char="q"/>
            </a:pPr>
            <a:r>
              <a:rPr lang="en-US" sz="2600" dirty="0">
                <a:solidFill>
                  <a:schemeClr val="tx1"/>
                </a:solidFill>
              </a:rPr>
              <a:t>What challenges face the expanding family as they begin the parenting process?</a:t>
            </a:r>
          </a:p>
          <a:p>
            <a:pPr algn="just">
              <a:spcBef>
                <a:spcPts val="0"/>
              </a:spcBef>
              <a:buClrTx/>
              <a:buFont typeface="Wingdings" panose="05000000000000000000" pitchFamily="2" charset="2"/>
              <a:buChar char="q"/>
            </a:pPr>
            <a:r>
              <a:rPr lang="en-US" sz="2600" dirty="0">
                <a:solidFill>
                  <a:schemeClr val="tx1"/>
                </a:solidFill>
              </a:rPr>
              <a:t>How will roles change in the family when the first child is born?</a:t>
            </a:r>
          </a:p>
          <a:p>
            <a:pPr marL="0" indent="0" algn="just">
              <a:spcBef>
                <a:spcPts val="0"/>
              </a:spcBef>
              <a:buClrTx/>
              <a:buNone/>
            </a:pPr>
            <a:endParaRPr lang="en-US" sz="2600" b="1" dirty="0">
              <a:solidFill>
                <a:schemeClr val="tx1"/>
              </a:solidFill>
            </a:endParaRPr>
          </a:p>
          <a:p>
            <a:pPr marL="0" indent="0" algn="just">
              <a:spcBef>
                <a:spcPts val="0"/>
              </a:spcBef>
              <a:buClrTx/>
              <a:buNone/>
            </a:pPr>
            <a:r>
              <a:rPr lang="en-US" sz="2600" b="1" dirty="0">
                <a:solidFill>
                  <a:schemeClr val="tx1"/>
                </a:solidFill>
              </a:rPr>
              <a:t>STAGE 3: Developing Family / Family with Preschoolers</a:t>
            </a:r>
          </a:p>
          <a:p>
            <a:pPr algn="just">
              <a:spcBef>
                <a:spcPts val="0"/>
              </a:spcBef>
              <a:buClrTx/>
              <a:buFont typeface="Wingdings" panose="05000000000000000000" pitchFamily="2" charset="2"/>
              <a:buChar char="q"/>
            </a:pPr>
            <a:r>
              <a:rPr lang="en-US" sz="2600" dirty="0">
                <a:solidFill>
                  <a:schemeClr val="tx1"/>
                </a:solidFill>
              </a:rPr>
              <a:t>This stage begins when the last child starts school</a:t>
            </a:r>
          </a:p>
          <a:p>
            <a:pPr algn="just">
              <a:spcBef>
                <a:spcPts val="0"/>
              </a:spcBef>
              <a:buClrTx/>
              <a:buFont typeface="Wingdings" panose="05000000000000000000" pitchFamily="2" charset="2"/>
              <a:buChar char="q"/>
            </a:pPr>
            <a:r>
              <a:rPr lang="en-US" sz="2600" dirty="0">
                <a:solidFill>
                  <a:schemeClr val="tx1"/>
                </a:solidFill>
              </a:rPr>
              <a:t>Oldest child is between 2 ½ and 6</a:t>
            </a:r>
          </a:p>
          <a:p>
            <a:pPr algn="just">
              <a:spcBef>
                <a:spcPts val="0"/>
              </a:spcBef>
              <a:buClrTx/>
              <a:buFont typeface="Wingdings" panose="05000000000000000000" pitchFamily="2" charset="2"/>
              <a:buChar char="q"/>
            </a:pPr>
            <a:r>
              <a:rPr lang="en-US" sz="2600" dirty="0">
                <a:solidFill>
                  <a:schemeClr val="tx1"/>
                </a:solidFill>
              </a:rPr>
              <a:t>Developmental tasks (DT): coping with demands on energy and attention with less privacy at home.</a:t>
            </a:r>
          </a:p>
          <a:p>
            <a:pPr marL="0" indent="0" algn="just">
              <a:spcBef>
                <a:spcPts val="0"/>
              </a:spcBef>
              <a:buClrTx/>
              <a:buNone/>
            </a:pPr>
            <a:r>
              <a:rPr lang="en-US" sz="2400" b="1" dirty="0">
                <a:solidFill>
                  <a:schemeClr val="tx1"/>
                </a:solidFill>
              </a:rPr>
              <a:t>Challenges</a:t>
            </a:r>
          </a:p>
          <a:p>
            <a:pPr algn="just">
              <a:spcBef>
                <a:spcPts val="0"/>
              </a:spcBef>
              <a:buClrTx/>
              <a:buFont typeface="Wingdings" panose="05000000000000000000" pitchFamily="2" charset="2"/>
              <a:buChar char="q"/>
            </a:pPr>
            <a:r>
              <a:rPr lang="en-US" sz="2400" dirty="0">
                <a:solidFill>
                  <a:schemeClr val="tx1"/>
                </a:solidFill>
              </a:rPr>
              <a:t>What challenges face the developing family with children from ages 6-20 years?</a:t>
            </a:r>
          </a:p>
          <a:p>
            <a:pPr algn="just">
              <a:spcBef>
                <a:spcPts val="0"/>
              </a:spcBef>
              <a:buClrTx/>
              <a:buFont typeface="Wingdings" panose="05000000000000000000" pitchFamily="2" charset="2"/>
              <a:buChar char="q"/>
            </a:pPr>
            <a:r>
              <a:rPr lang="en-US" sz="2400" dirty="0">
                <a:solidFill>
                  <a:schemeClr val="tx1"/>
                </a:solidFill>
              </a:rPr>
              <a:t>Will these challenges affect family roles?</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95557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chemeClr val="tx1"/>
                </a:solidFill>
              </a:rPr>
              <a:t>Stage 4: Family with School Children</a:t>
            </a:r>
          </a:p>
          <a:p>
            <a:pPr algn="just">
              <a:spcBef>
                <a:spcPts val="0"/>
              </a:spcBef>
              <a:buClr>
                <a:schemeClr val="tx1"/>
              </a:buClr>
              <a:buFont typeface="Wingdings" panose="05000000000000000000" pitchFamily="2" charset="2"/>
              <a:buChar char="q"/>
            </a:pPr>
            <a:r>
              <a:rPr lang="en-US" sz="2400" dirty="0">
                <a:solidFill>
                  <a:schemeClr val="tx1"/>
                </a:solidFill>
              </a:rPr>
              <a:t>When oldest child is between ages of 6 and 13</a:t>
            </a:r>
          </a:p>
          <a:p>
            <a:pPr algn="just">
              <a:spcBef>
                <a:spcPts val="0"/>
              </a:spcBef>
              <a:buClr>
                <a:schemeClr val="tx1"/>
              </a:buClr>
              <a:buFont typeface="Wingdings" panose="05000000000000000000" pitchFamily="2" charset="2"/>
              <a:buChar char="q"/>
            </a:pPr>
            <a:r>
              <a:rPr lang="en-US" sz="2400" dirty="0">
                <a:solidFill>
                  <a:schemeClr val="tx1"/>
                </a:solidFill>
              </a:rPr>
              <a:t>DT: Promoting educational achievement and fitting in with the community of families with school-age children</a:t>
            </a:r>
          </a:p>
          <a:p>
            <a:pPr marL="0" indent="0" algn="just">
              <a:spcBef>
                <a:spcPts val="0"/>
              </a:spcBef>
              <a:buClr>
                <a:schemeClr val="tx1"/>
              </a:buClr>
              <a:buNone/>
            </a:pPr>
            <a:r>
              <a:rPr lang="en-US" sz="2400" b="1" dirty="0">
                <a:solidFill>
                  <a:schemeClr val="tx1"/>
                </a:solidFill>
              </a:rPr>
              <a:t>Stage 5: Family with Teenagers</a:t>
            </a:r>
          </a:p>
          <a:p>
            <a:pPr algn="just">
              <a:spcBef>
                <a:spcPts val="0"/>
              </a:spcBef>
              <a:buClr>
                <a:schemeClr val="tx1"/>
              </a:buClr>
              <a:buFont typeface="Wingdings" panose="05000000000000000000" pitchFamily="2" charset="2"/>
              <a:buChar char="q"/>
            </a:pPr>
            <a:r>
              <a:rPr lang="en-US" sz="2400" dirty="0">
                <a:solidFill>
                  <a:schemeClr val="tx1"/>
                </a:solidFill>
              </a:rPr>
              <a:t>Oldest child is between ages of 13 and 20</a:t>
            </a:r>
          </a:p>
          <a:p>
            <a:pPr algn="just">
              <a:spcBef>
                <a:spcPts val="0"/>
              </a:spcBef>
              <a:buClr>
                <a:schemeClr val="tx1"/>
              </a:buClr>
              <a:buFont typeface="Wingdings" panose="05000000000000000000" pitchFamily="2" charset="2"/>
              <a:buChar char="q"/>
            </a:pPr>
            <a:r>
              <a:rPr lang="en-US" sz="2400" dirty="0">
                <a:solidFill>
                  <a:schemeClr val="tx1"/>
                </a:solidFill>
              </a:rPr>
              <a:t>DT: Allowing and helping children to become more independent</a:t>
            </a:r>
          </a:p>
          <a:p>
            <a:pPr marL="0" indent="0" algn="just">
              <a:spcBef>
                <a:spcPts val="0"/>
              </a:spcBef>
              <a:buClrTx/>
              <a:buNone/>
            </a:pPr>
            <a:endParaRPr lang="en-US" sz="2400" b="1" dirty="0">
              <a:solidFill>
                <a:schemeClr val="tx1"/>
              </a:solidFill>
            </a:endParaRPr>
          </a:p>
          <a:p>
            <a:pPr marL="0" indent="0" algn="just">
              <a:spcBef>
                <a:spcPts val="0"/>
              </a:spcBef>
              <a:buClrTx/>
              <a:buNone/>
            </a:pPr>
            <a:r>
              <a:rPr lang="en-US" sz="2400" b="1" dirty="0">
                <a:solidFill>
                  <a:schemeClr val="tx1"/>
                </a:solidFill>
              </a:rPr>
              <a:t>STAGE 6: Launching Family / Launching Centre</a:t>
            </a:r>
          </a:p>
          <a:p>
            <a:pPr algn="just">
              <a:spcBef>
                <a:spcPts val="0"/>
              </a:spcBef>
              <a:buClrTx/>
              <a:buFont typeface="Wingdings" panose="05000000000000000000" pitchFamily="2" charset="2"/>
              <a:buChar char="q"/>
            </a:pPr>
            <a:r>
              <a:rPr lang="en-US" sz="2400" dirty="0">
                <a:solidFill>
                  <a:schemeClr val="tx1"/>
                </a:solidFill>
              </a:rPr>
              <a:t>This stage begins with the departure of the oldest child and ends with the departure of the youngest child from the family unit.</a:t>
            </a:r>
          </a:p>
          <a:p>
            <a:pPr algn="just">
              <a:spcBef>
                <a:spcPts val="0"/>
              </a:spcBef>
              <a:buClr>
                <a:schemeClr val="tx1"/>
              </a:buClr>
              <a:buFont typeface="Wingdings" panose="05000000000000000000" pitchFamily="2" charset="2"/>
              <a:buChar char="q"/>
            </a:pPr>
            <a:r>
              <a:rPr lang="en-US" sz="2400" dirty="0">
                <a:solidFill>
                  <a:schemeClr val="tx1"/>
                </a:solidFill>
              </a:rPr>
              <a:t>When oldest child leaves family until the youngest leaves home</a:t>
            </a:r>
          </a:p>
          <a:p>
            <a:pPr algn="just">
              <a:spcBef>
                <a:spcPts val="0"/>
              </a:spcBef>
              <a:buClr>
                <a:schemeClr val="tx1"/>
              </a:buClr>
              <a:buFont typeface="Wingdings" panose="05000000000000000000" pitchFamily="2" charset="2"/>
              <a:buChar char="q"/>
            </a:pPr>
            <a:r>
              <a:rPr lang="en-US" sz="2400" dirty="0">
                <a:solidFill>
                  <a:schemeClr val="tx1"/>
                </a:solidFill>
              </a:rPr>
              <a:t>DT: Releasing young adults and accepting new ways of relating to them; maintaining a supportive home base</a:t>
            </a:r>
          </a:p>
          <a:p>
            <a:pPr algn="just">
              <a:spcBef>
                <a:spcPts val="0"/>
              </a:spcBef>
              <a:buClr>
                <a:schemeClr val="tx1"/>
              </a:buClr>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54883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0"/>
            <a:ext cx="8677275" cy="6828047"/>
          </a:xfrm>
        </p:spPr>
        <p:txBody>
          <a:bodyPr>
            <a:normAutofit fontScale="55000" lnSpcReduction="20000"/>
          </a:bodyPr>
          <a:lstStyle/>
          <a:p>
            <a:pPr marL="0" indent="0" algn="just">
              <a:spcBef>
                <a:spcPts val="0"/>
              </a:spcBef>
              <a:buClrTx/>
              <a:buNone/>
            </a:pPr>
            <a:r>
              <a:rPr lang="en-US" sz="4400" b="1" dirty="0">
                <a:solidFill>
                  <a:schemeClr val="tx1"/>
                </a:solidFill>
              </a:rPr>
              <a:t>Challenges</a:t>
            </a:r>
          </a:p>
          <a:p>
            <a:pPr algn="just">
              <a:spcBef>
                <a:spcPts val="0"/>
              </a:spcBef>
              <a:buClrTx/>
              <a:buFont typeface="Wingdings" panose="05000000000000000000" pitchFamily="2" charset="2"/>
              <a:buChar char="q"/>
            </a:pPr>
            <a:r>
              <a:rPr lang="en-US" sz="4400" dirty="0">
                <a:solidFill>
                  <a:schemeClr val="tx1"/>
                </a:solidFill>
              </a:rPr>
              <a:t>This stage holds many challenges for families. What are some of them?</a:t>
            </a:r>
          </a:p>
          <a:p>
            <a:pPr marL="0" indent="0" algn="just">
              <a:spcBef>
                <a:spcPts val="0"/>
              </a:spcBef>
              <a:buClrTx/>
              <a:buNone/>
            </a:pPr>
            <a:endParaRPr lang="en-US" sz="4400" dirty="0">
              <a:solidFill>
                <a:schemeClr val="tx1"/>
              </a:solidFill>
            </a:endParaRPr>
          </a:p>
          <a:p>
            <a:pPr marL="0" indent="0" algn="just">
              <a:spcBef>
                <a:spcPts val="0"/>
              </a:spcBef>
              <a:buClrTx/>
              <a:buNone/>
            </a:pPr>
            <a:r>
              <a:rPr lang="en-US" sz="4400" b="1" dirty="0">
                <a:solidFill>
                  <a:schemeClr val="tx1"/>
                </a:solidFill>
              </a:rPr>
              <a:t>Stage 7: Empty Nest</a:t>
            </a:r>
          </a:p>
          <a:p>
            <a:pPr algn="just">
              <a:spcBef>
                <a:spcPts val="0"/>
              </a:spcBef>
              <a:buClrTx/>
              <a:buFont typeface="Wingdings" panose="05000000000000000000" pitchFamily="2" charset="2"/>
              <a:buChar char="q"/>
            </a:pPr>
            <a:r>
              <a:rPr lang="en-US" sz="4400" dirty="0">
                <a:solidFill>
                  <a:schemeClr val="tx1"/>
                </a:solidFill>
              </a:rPr>
              <a:t>From time children are gone till couple retires</a:t>
            </a:r>
          </a:p>
          <a:p>
            <a:pPr algn="just">
              <a:spcBef>
                <a:spcPts val="0"/>
              </a:spcBef>
              <a:buClrTx/>
              <a:buFont typeface="Wingdings" panose="05000000000000000000" pitchFamily="2" charset="2"/>
              <a:buChar char="q"/>
            </a:pPr>
            <a:r>
              <a:rPr lang="en-US" sz="4400" dirty="0">
                <a:solidFill>
                  <a:schemeClr val="tx1"/>
                </a:solidFill>
              </a:rPr>
              <a:t>DT: Renewing and redefining marriage relationship; preparing for retirement years</a:t>
            </a:r>
          </a:p>
          <a:p>
            <a:pPr algn="just">
              <a:spcBef>
                <a:spcPts val="0"/>
              </a:spcBef>
              <a:buClrTx/>
              <a:buFont typeface="Wingdings" panose="05000000000000000000" pitchFamily="2" charset="2"/>
              <a:buChar char="q"/>
            </a:pPr>
            <a:endParaRPr lang="en-US" sz="4400" dirty="0">
              <a:solidFill>
                <a:schemeClr val="tx1"/>
              </a:solidFill>
            </a:endParaRPr>
          </a:p>
          <a:p>
            <a:pPr marL="0" indent="0" algn="just">
              <a:spcBef>
                <a:spcPts val="0"/>
              </a:spcBef>
              <a:buClrTx/>
              <a:buNone/>
            </a:pPr>
            <a:endParaRPr lang="en-US" sz="4400" b="1" dirty="0">
              <a:solidFill>
                <a:schemeClr val="tx1"/>
              </a:solidFill>
            </a:endParaRPr>
          </a:p>
          <a:p>
            <a:pPr marL="0" indent="0" algn="just">
              <a:spcBef>
                <a:spcPts val="0"/>
              </a:spcBef>
              <a:buClrTx/>
              <a:buNone/>
            </a:pPr>
            <a:r>
              <a:rPr lang="en-US" sz="4400" b="1" dirty="0">
                <a:solidFill>
                  <a:schemeClr val="tx1"/>
                </a:solidFill>
              </a:rPr>
              <a:t>STAGE 8: Aging Stage / Aging Family</a:t>
            </a:r>
          </a:p>
          <a:p>
            <a:pPr algn="just">
              <a:spcBef>
                <a:spcPts val="0"/>
              </a:spcBef>
              <a:buClrTx/>
              <a:buFont typeface="Wingdings" panose="05000000000000000000" pitchFamily="2" charset="2"/>
              <a:buChar char="q"/>
            </a:pPr>
            <a:r>
              <a:rPr lang="en-US" sz="4400" dirty="0">
                <a:solidFill>
                  <a:schemeClr val="tx1"/>
                </a:solidFill>
              </a:rPr>
              <a:t>This stage is sometimes called the </a:t>
            </a:r>
            <a:r>
              <a:rPr lang="en-US" sz="4400" b="1" dirty="0">
                <a:solidFill>
                  <a:schemeClr val="tx1"/>
                </a:solidFill>
              </a:rPr>
              <a:t>“empty nest” </a:t>
            </a:r>
            <a:r>
              <a:rPr lang="en-US" sz="4400" dirty="0">
                <a:solidFill>
                  <a:schemeClr val="tx1"/>
                </a:solidFill>
              </a:rPr>
              <a:t>stage, because the children have left the original family unit. This stage has parents with children who are now independent and living on their own.</a:t>
            </a:r>
          </a:p>
          <a:p>
            <a:pPr algn="just">
              <a:spcBef>
                <a:spcPts val="0"/>
              </a:spcBef>
              <a:buClrTx/>
              <a:buFont typeface="Wingdings" panose="05000000000000000000" pitchFamily="2" charset="2"/>
              <a:buChar char="q"/>
            </a:pPr>
            <a:r>
              <a:rPr lang="en-US" sz="4400" dirty="0">
                <a:solidFill>
                  <a:schemeClr val="tx1"/>
                </a:solidFill>
              </a:rPr>
              <a:t>From retirement till death of the marriage partner</a:t>
            </a:r>
          </a:p>
          <a:p>
            <a:pPr algn="just">
              <a:spcBef>
                <a:spcPts val="0"/>
              </a:spcBef>
              <a:buClrTx/>
              <a:buFont typeface="Wingdings" panose="05000000000000000000" pitchFamily="2" charset="2"/>
              <a:buChar char="q"/>
            </a:pPr>
            <a:r>
              <a:rPr lang="en-US" sz="4400" dirty="0">
                <a:solidFill>
                  <a:schemeClr val="tx1"/>
                </a:solidFill>
              </a:rPr>
              <a:t>DT: Adjusting to retirement; coping with death and living alone.</a:t>
            </a:r>
          </a:p>
          <a:p>
            <a:pPr marL="0" indent="0" algn="just">
              <a:spcBef>
                <a:spcPts val="0"/>
              </a:spcBef>
              <a:buClrTx/>
              <a:buNone/>
            </a:pPr>
            <a:r>
              <a:rPr lang="en-US" sz="4400" b="1" dirty="0">
                <a:solidFill>
                  <a:schemeClr val="tx1"/>
                </a:solidFill>
              </a:rPr>
              <a:t>Challenges</a:t>
            </a:r>
          </a:p>
          <a:p>
            <a:pPr algn="just">
              <a:spcBef>
                <a:spcPts val="0"/>
              </a:spcBef>
              <a:buClrTx/>
              <a:buFont typeface="Wingdings" panose="05000000000000000000" pitchFamily="2" charset="2"/>
              <a:buChar char="q"/>
            </a:pPr>
            <a:r>
              <a:rPr lang="en-US" sz="4400" dirty="0">
                <a:solidFill>
                  <a:schemeClr val="tx1"/>
                </a:solidFill>
              </a:rPr>
              <a:t>What challenges would face parents in the empty nest stage?</a:t>
            </a:r>
          </a:p>
          <a:p>
            <a:pPr algn="just">
              <a:spcBef>
                <a:spcPts val="0"/>
              </a:spcBef>
              <a:buClrTx/>
              <a:buFont typeface="Wingdings" panose="05000000000000000000" pitchFamily="2" charset="2"/>
              <a:buChar char="q"/>
            </a:pPr>
            <a:r>
              <a:rPr lang="en-US" sz="4400" dirty="0">
                <a:solidFill>
                  <a:schemeClr val="tx1"/>
                </a:solidFill>
              </a:rPr>
              <a:t>How do roles change for family members in this stage of the cycle?</a:t>
            </a:r>
            <a:endParaRPr lang="en-US" sz="3600" dirty="0">
              <a:solidFill>
                <a:schemeClr val="tx1"/>
              </a:solidFill>
            </a:endParaRPr>
          </a:p>
          <a:p>
            <a:pPr marL="0" indent="0" algn="just">
              <a:spcBef>
                <a:spcPts val="0"/>
              </a:spcBef>
              <a:buNone/>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4563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677275" cy="6798094"/>
          </a:xfrm>
        </p:spPr>
        <p:txBody>
          <a:bodyPr>
            <a:normAutofit lnSpcReduction="10000"/>
          </a:bodyPr>
          <a:lstStyle/>
          <a:p>
            <a:pPr marL="0" indent="0" algn="just">
              <a:spcBef>
                <a:spcPts val="0"/>
              </a:spcBef>
              <a:buClrTx/>
              <a:buNone/>
            </a:pPr>
            <a:r>
              <a:rPr lang="en-US" sz="2400" b="1" dirty="0">
                <a:solidFill>
                  <a:srgbClr val="0070C0"/>
                </a:solidFill>
              </a:rPr>
              <a:t>Family Life Cycle Questions</a:t>
            </a:r>
          </a:p>
          <a:p>
            <a:pPr algn="just">
              <a:spcBef>
                <a:spcPts val="0"/>
              </a:spcBef>
              <a:buClrTx/>
              <a:buFont typeface="Wingdings" panose="05000000000000000000" pitchFamily="2" charset="2"/>
              <a:buChar char="q"/>
            </a:pPr>
            <a:r>
              <a:rPr lang="en-US" sz="2400" dirty="0">
                <a:solidFill>
                  <a:schemeClr val="tx1"/>
                </a:solidFill>
              </a:rPr>
              <a:t>Do all families go through these stages?</a:t>
            </a:r>
          </a:p>
          <a:p>
            <a:pPr algn="just">
              <a:spcBef>
                <a:spcPts val="0"/>
              </a:spcBef>
              <a:buClrTx/>
              <a:buFont typeface="Wingdings" panose="05000000000000000000" pitchFamily="2" charset="2"/>
              <a:buChar char="q"/>
            </a:pPr>
            <a:r>
              <a:rPr lang="en-US" sz="2400" dirty="0">
                <a:solidFill>
                  <a:schemeClr val="tx1"/>
                </a:solidFill>
              </a:rPr>
              <a:t>Are all families “nuclear” (two parents with children)?</a:t>
            </a:r>
          </a:p>
          <a:p>
            <a:pPr algn="just">
              <a:spcBef>
                <a:spcPts val="0"/>
              </a:spcBef>
              <a:buClrTx/>
              <a:buFont typeface="Wingdings" panose="05000000000000000000" pitchFamily="2" charset="2"/>
              <a:buChar char="q"/>
            </a:pPr>
            <a:r>
              <a:rPr lang="en-US" sz="2400" dirty="0">
                <a:solidFill>
                  <a:schemeClr val="tx1"/>
                </a:solidFill>
              </a:rPr>
              <a:t>Do all families face the same challenges?</a:t>
            </a:r>
          </a:p>
          <a:p>
            <a:pPr algn="just">
              <a:spcBef>
                <a:spcPts val="0"/>
              </a:spcBef>
              <a:buClrTx/>
              <a:buFont typeface="Wingdings" panose="05000000000000000000" pitchFamily="2" charset="2"/>
              <a:buChar char="q"/>
            </a:pPr>
            <a:r>
              <a:rPr lang="en-US" sz="2400" dirty="0">
                <a:solidFill>
                  <a:schemeClr val="tx1"/>
                </a:solidFill>
              </a:rPr>
              <a:t>How do roles change as the family moves through different stages?</a:t>
            </a:r>
          </a:p>
          <a:p>
            <a:pPr algn="just">
              <a:spcBef>
                <a:spcPts val="0"/>
              </a:spcBef>
              <a:buClrTx/>
              <a:buFont typeface="Wingdings" panose="05000000000000000000" pitchFamily="2" charset="2"/>
              <a:buChar char="q"/>
            </a:pPr>
            <a:r>
              <a:rPr lang="en-US" sz="2400" dirty="0">
                <a:solidFill>
                  <a:schemeClr val="tx1"/>
                </a:solidFill>
              </a:rPr>
              <a:t>Is the structure of the Family Life Cycle Changing?</a:t>
            </a:r>
          </a:p>
          <a:p>
            <a:pPr algn="just">
              <a:spcBef>
                <a:spcPts val="0"/>
              </a:spcBef>
              <a:buClrTx/>
              <a:buFont typeface="Wingdings" panose="05000000000000000000" pitchFamily="2" charset="2"/>
              <a:buChar char="q"/>
            </a:pPr>
            <a:r>
              <a:rPr lang="en-US" sz="2400" dirty="0">
                <a:solidFill>
                  <a:schemeClr val="tx1"/>
                </a:solidFill>
              </a:rPr>
              <a:t>If so, what is changing / impacting it?</a:t>
            </a:r>
          </a:p>
          <a:p>
            <a:pPr marL="0" indent="0" algn="just">
              <a:spcBef>
                <a:spcPts val="0"/>
              </a:spcBef>
              <a:buClrTx/>
              <a:buNone/>
            </a:pPr>
            <a:r>
              <a:rPr lang="en-US" sz="2400" b="1" dirty="0">
                <a:solidFill>
                  <a:schemeClr val="tx1"/>
                </a:solidFill>
              </a:rPr>
              <a:t>For Example:</a:t>
            </a:r>
          </a:p>
          <a:p>
            <a:pPr algn="just">
              <a:spcBef>
                <a:spcPts val="0"/>
              </a:spcBef>
              <a:buClrTx/>
              <a:buFont typeface="Wingdings" panose="05000000000000000000" pitchFamily="2" charset="2"/>
              <a:buChar char="q"/>
            </a:pPr>
            <a:r>
              <a:rPr lang="en-US" sz="2400" dirty="0">
                <a:solidFill>
                  <a:schemeClr val="tx1"/>
                </a:solidFill>
              </a:rPr>
              <a:t>What happens to parents’ roles when an older member of the family needs care?</a:t>
            </a:r>
          </a:p>
          <a:p>
            <a:pPr algn="just">
              <a:spcBef>
                <a:spcPts val="0"/>
              </a:spcBef>
              <a:buClrTx/>
              <a:buFont typeface="Wingdings" panose="05000000000000000000" pitchFamily="2" charset="2"/>
              <a:buChar char="q"/>
            </a:pPr>
            <a:r>
              <a:rPr lang="en-US" sz="2400" dirty="0">
                <a:solidFill>
                  <a:schemeClr val="tx1"/>
                </a:solidFill>
              </a:rPr>
              <a:t>What happens to children’s roles as each sibling moves out to live independently?</a:t>
            </a:r>
          </a:p>
          <a:p>
            <a:pPr algn="just">
              <a:spcBef>
                <a:spcPts val="0"/>
              </a:spcBef>
              <a:buClrTx/>
              <a:buFont typeface="Wingdings" panose="05000000000000000000" pitchFamily="2" charset="2"/>
              <a:buChar char="q"/>
            </a:pPr>
            <a:r>
              <a:rPr lang="en-US" sz="2400" dirty="0">
                <a:solidFill>
                  <a:schemeClr val="tx1"/>
                </a:solidFill>
              </a:rPr>
              <a:t>What happens when a child moves back in because of economic or emotional reason?</a:t>
            </a:r>
          </a:p>
          <a:p>
            <a:pPr marL="0" indent="0" algn="just">
              <a:spcBef>
                <a:spcPts val="0"/>
              </a:spcBef>
              <a:buClrTx/>
              <a:buNone/>
            </a:pPr>
            <a:r>
              <a:rPr lang="en-US" sz="2400" b="1" dirty="0">
                <a:solidFill>
                  <a:schemeClr val="tx1"/>
                </a:solidFill>
              </a:rPr>
              <a:t>Remember….</a:t>
            </a:r>
          </a:p>
          <a:p>
            <a:pPr algn="just">
              <a:spcBef>
                <a:spcPts val="0"/>
              </a:spcBef>
              <a:buClrTx/>
              <a:buFont typeface="Wingdings" panose="05000000000000000000" pitchFamily="2" charset="2"/>
              <a:buChar char="q"/>
            </a:pPr>
            <a:r>
              <a:rPr lang="en-US" sz="2400" dirty="0">
                <a:solidFill>
                  <a:schemeClr val="tx1"/>
                </a:solidFill>
              </a:rPr>
              <a:t>The family life cycle is one way to look at the roles and responsibilities of parenting.</a:t>
            </a:r>
          </a:p>
          <a:p>
            <a:pPr algn="just">
              <a:spcBef>
                <a:spcPts val="0"/>
              </a:spcBef>
              <a:buClrTx/>
              <a:buFont typeface="Wingdings" panose="05000000000000000000" pitchFamily="2" charset="2"/>
              <a:buChar char="q"/>
            </a:pPr>
            <a:r>
              <a:rPr lang="en-US" sz="2400" dirty="0">
                <a:solidFill>
                  <a:schemeClr val="tx1"/>
                </a:solidFill>
              </a:rPr>
              <a:t>In ‘real life’, the life cycle may be a combination of several stages at one time! </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56373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Stages and Stress</a:t>
            </a:r>
          </a:p>
          <a:p>
            <a:pPr algn="just">
              <a:spcBef>
                <a:spcPts val="0"/>
              </a:spcBef>
              <a:buClrTx/>
              <a:buFont typeface="Wingdings" panose="05000000000000000000" pitchFamily="2" charset="2"/>
              <a:buChar char="q"/>
            </a:pPr>
            <a:r>
              <a:rPr lang="en-US" sz="2400" dirty="0">
                <a:solidFill>
                  <a:schemeClr val="tx1"/>
                </a:solidFill>
              </a:rPr>
              <a:t>Transitional stress</a:t>
            </a:r>
          </a:p>
          <a:p>
            <a:pPr lvl="1" algn="just">
              <a:spcBef>
                <a:spcPts val="0"/>
              </a:spcBef>
              <a:buClrTx/>
              <a:buFont typeface="Courier New" panose="02070309020205020404" pitchFamily="49" charset="0"/>
              <a:buChar char="o"/>
            </a:pPr>
            <a:r>
              <a:rPr lang="en-US" sz="2400" dirty="0">
                <a:solidFill>
                  <a:schemeClr val="tx1"/>
                </a:solidFill>
              </a:rPr>
              <a:t>Predictable problems</a:t>
            </a:r>
          </a:p>
          <a:p>
            <a:pPr lvl="1" algn="just">
              <a:spcBef>
                <a:spcPts val="0"/>
              </a:spcBef>
              <a:buClrTx/>
              <a:buFont typeface="Courier New" panose="02070309020205020404" pitchFamily="49" charset="0"/>
              <a:buChar char="o"/>
            </a:pPr>
            <a:r>
              <a:rPr lang="en-US" sz="2400" dirty="0">
                <a:solidFill>
                  <a:schemeClr val="tx1"/>
                </a:solidFill>
              </a:rPr>
              <a:t>Family struggles to adjust </a:t>
            </a:r>
          </a:p>
          <a:p>
            <a:pPr algn="just">
              <a:spcBef>
                <a:spcPts val="0"/>
              </a:spcBef>
              <a:buClrTx/>
              <a:buFont typeface="Wingdings" panose="05000000000000000000" pitchFamily="2" charset="2"/>
              <a:buChar char="q"/>
            </a:pPr>
            <a:r>
              <a:rPr lang="en-US" sz="2400" dirty="0">
                <a:solidFill>
                  <a:schemeClr val="tx1"/>
                </a:solidFill>
              </a:rPr>
              <a:t>Normal part of family life cycle</a:t>
            </a:r>
          </a:p>
          <a:p>
            <a:pPr lvl="1" algn="just">
              <a:spcBef>
                <a:spcPts val="0"/>
              </a:spcBef>
              <a:buClrTx/>
              <a:buFont typeface="Courier New" panose="02070309020205020404" pitchFamily="49" charset="0"/>
              <a:buChar char="o"/>
            </a:pPr>
            <a:r>
              <a:rPr lang="en-US" sz="2400" dirty="0">
                <a:solidFill>
                  <a:schemeClr val="tx1"/>
                </a:solidFill>
              </a:rPr>
              <a:t>Can become a full-blown crisis </a:t>
            </a:r>
          </a:p>
          <a:p>
            <a:pPr lvl="1" algn="just">
              <a:spcBef>
                <a:spcPts val="0"/>
              </a:spcBef>
              <a:buClrTx/>
              <a:buFont typeface="Courier New" panose="02070309020205020404" pitchFamily="49" charset="0"/>
              <a:buChar char="o"/>
            </a:pPr>
            <a:r>
              <a:rPr lang="en-US" sz="2400" dirty="0">
                <a:solidFill>
                  <a:schemeClr val="tx1"/>
                </a:solidFill>
              </a:rPr>
              <a:t>Complicated by other issues</a:t>
            </a:r>
          </a:p>
          <a:p>
            <a:pPr lvl="1" algn="just">
              <a:spcBef>
                <a:spcPts val="0"/>
              </a:spcBef>
              <a:buClrTx/>
              <a:buFont typeface="Courier New" panose="02070309020205020404" pitchFamily="49" charset="0"/>
              <a:buChar char="o"/>
            </a:pPr>
            <a:r>
              <a:rPr lang="en-US" sz="2400" dirty="0">
                <a:solidFill>
                  <a:schemeClr val="tx1"/>
                </a:solidFill>
              </a:rPr>
              <a:t>Can cause damage to the family</a:t>
            </a:r>
          </a:p>
          <a:p>
            <a:pPr marL="0" indent="0" algn="just">
              <a:spcBef>
                <a:spcPts val="0"/>
              </a:spcBef>
              <a:buNone/>
            </a:pPr>
            <a:r>
              <a:rPr lang="en-US" sz="2400" b="1" dirty="0">
                <a:solidFill>
                  <a:srgbClr val="0070C0"/>
                </a:solidFill>
              </a:rPr>
              <a:t>Other Types of Family Stress</a:t>
            </a:r>
          </a:p>
          <a:p>
            <a:pPr algn="just">
              <a:spcBef>
                <a:spcPts val="0"/>
              </a:spcBef>
              <a:buClrTx/>
              <a:buFont typeface="Wingdings" panose="05000000000000000000" pitchFamily="2" charset="2"/>
              <a:buChar char="q"/>
            </a:pPr>
            <a:r>
              <a:rPr lang="en-US" sz="2400" dirty="0">
                <a:solidFill>
                  <a:schemeClr val="tx1"/>
                </a:solidFill>
              </a:rPr>
              <a:t>Disasters, serious illness, financial, caretaking</a:t>
            </a:r>
          </a:p>
          <a:p>
            <a:pPr algn="just">
              <a:spcBef>
                <a:spcPts val="0"/>
              </a:spcBef>
              <a:buClrTx/>
              <a:buFont typeface="Wingdings" panose="05000000000000000000" pitchFamily="2" charset="2"/>
              <a:buChar char="q"/>
            </a:pPr>
            <a:r>
              <a:rPr lang="en-US" sz="2400" dirty="0">
                <a:solidFill>
                  <a:schemeClr val="tx1"/>
                </a:solidFill>
              </a:rPr>
              <a:t>Stages out of sequence</a:t>
            </a:r>
          </a:p>
          <a:p>
            <a:pPr algn="just">
              <a:spcBef>
                <a:spcPts val="0"/>
              </a:spcBef>
              <a:buClrTx/>
              <a:buFont typeface="Wingdings" panose="05000000000000000000" pitchFamily="2" charset="2"/>
              <a:buChar char="q"/>
            </a:pPr>
            <a:r>
              <a:rPr lang="en-US" sz="2400" dirty="0">
                <a:solidFill>
                  <a:schemeClr val="tx1"/>
                </a:solidFill>
              </a:rPr>
              <a:t>Increasingly common family stressors</a:t>
            </a:r>
          </a:p>
          <a:p>
            <a:pPr lvl="1" algn="just">
              <a:spcBef>
                <a:spcPts val="0"/>
              </a:spcBef>
              <a:buClrTx/>
              <a:buFont typeface="Courier New" panose="02070309020205020404" pitchFamily="49" charset="0"/>
              <a:buChar char="o"/>
            </a:pPr>
            <a:r>
              <a:rPr lang="en-US" sz="2400" dirty="0">
                <a:solidFill>
                  <a:schemeClr val="tx1"/>
                </a:solidFill>
              </a:rPr>
              <a:t>Divorce</a:t>
            </a:r>
          </a:p>
          <a:p>
            <a:pPr lvl="1" algn="just">
              <a:spcBef>
                <a:spcPts val="0"/>
              </a:spcBef>
              <a:buClrTx/>
              <a:buFont typeface="Courier New" panose="02070309020205020404" pitchFamily="49" charset="0"/>
              <a:buChar char="o"/>
            </a:pPr>
            <a:r>
              <a:rPr lang="en-US" sz="2400" dirty="0">
                <a:solidFill>
                  <a:schemeClr val="tx1"/>
                </a:solidFill>
              </a:rPr>
              <a:t>Single parenting</a:t>
            </a:r>
          </a:p>
          <a:p>
            <a:pPr lvl="1" algn="just">
              <a:spcBef>
                <a:spcPts val="0"/>
              </a:spcBef>
              <a:buClrTx/>
              <a:buFont typeface="Courier New" panose="02070309020205020404" pitchFamily="49" charset="0"/>
              <a:buChar char="o"/>
            </a:pPr>
            <a:r>
              <a:rPr lang="en-US" sz="2400" dirty="0">
                <a:solidFill>
                  <a:schemeClr val="tx1"/>
                </a:solidFill>
              </a:rPr>
              <a:t>Blended families</a:t>
            </a:r>
          </a:p>
          <a:p>
            <a:pPr lvl="1" algn="just">
              <a:spcBef>
                <a:spcPts val="0"/>
              </a:spcBef>
              <a:buClrTx/>
              <a:buFont typeface="Courier New" panose="02070309020205020404" pitchFamily="49" charset="0"/>
              <a:buChar char="o"/>
            </a:pPr>
            <a:r>
              <a:rPr lang="en-US" sz="2400" dirty="0">
                <a:solidFill>
                  <a:schemeClr val="tx1"/>
                </a:solidFill>
              </a:rPr>
              <a:t>Sandwich generation</a:t>
            </a:r>
          </a:p>
          <a:p>
            <a:pPr lvl="1" algn="just">
              <a:spcBef>
                <a:spcPts val="0"/>
              </a:spcBef>
              <a:buClrTx/>
              <a:buFont typeface="Courier New" panose="02070309020205020404" pitchFamily="49" charset="0"/>
              <a:buChar char="o"/>
            </a:pPr>
            <a:r>
              <a:rPr lang="en-US" sz="2400" dirty="0">
                <a:solidFill>
                  <a:schemeClr val="tx1"/>
                </a:solidFill>
              </a:rPr>
              <a:t>Boomerang kids</a:t>
            </a:r>
          </a:p>
          <a:p>
            <a:pPr lvl="1" algn="just">
              <a:spcBef>
                <a:spcPts val="0"/>
              </a:spcBef>
              <a:buClrTx/>
              <a:buFont typeface="Courier New" panose="02070309020205020404" pitchFamily="49" charset="0"/>
              <a:buChar char="o"/>
            </a:pPr>
            <a:r>
              <a:rPr lang="en-US" sz="2400" dirty="0">
                <a:solidFill>
                  <a:schemeClr val="tx1"/>
                </a:solidFill>
              </a:rPr>
              <a:t>Parenting grandchildren</a:t>
            </a: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1299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Family Stress and Health</a:t>
            </a:r>
          </a:p>
          <a:p>
            <a:pPr algn="just">
              <a:spcBef>
                <a:spcPts val="0"/>
              </a:spcBef>
              <a:buClrTx/>
              <a:buFont typeface="Wingdings" panose="05000000000000000000" pitchFamily="2" charset="2"/>
              <a:buChar char="q"/>
            </a:pPr>
            <a:r>
              <a:rPr lang="en-US" sz="2400" dirty="0">
                <a:solidFill>
                  <a:schemeClr val="tx1"/>
                </a:solidFill>
              </a:rPr>
              <a:t>Kids are more susceptible to physical and emotional problems when family is stressed.</a:t>
            </a:r>
          </a:p>
          <a:p>
            <a:pPr algn="just">
              <a:spcBef>
                <a:spcPts val="0"/>
              </a:spcBef>
              <a:buClrTx/>
              <a:buFont typeface="Wingdings" panose="05000000000000000000" pitchFamily="2" charset="2"/>
              <a:buChar char="q"/>
            </a:pPr>
            <a:r>
              <a:rPr lang="en-US" sz="2400" dirty="0">
                <a:solidFill>
                  <a:schemeClr val="tx1"/>
                </a:solidFill>
              </a:rPr>
              <a:t>Young child: colds, stomachaches</a:t>
            </a:r>
          </a:p>
          <a:p>
            <a:pPr algn="just">
              <a:spcBef>
                <a:spcPts val="0"/>
              </a:spcBef>
              <a:buClrTx/>
              <a:buFont typeface="Wingdings" panose="05000000000000000000" pitchFamily="2" charset="2"/>
              <a:buChar char="q"/>
            </a:pPr>
            <a:r>
              <a:rPr lang="en-US" sz="2400" dirty="0">
                <a:solidFill>
                  <a:schemeClr val="tx1"/>
                </a:solidFill>
              </a:rPr>
              <a:t>Older child: social withdrawal, school problems</a:t>
            </a:r>
          </a:p>
          <a:p>
            <a:pPr algn="just">
              <a:spcBef>
                <a:spcPts val="0"/>
              </a:spcBef>
              <a:buClrTx/>
              <a:buFont typeface="Wingdings" panose="05000000000000000000" pitchFamily="2" charset="2"/>
              <a:buChar char="q"/>
            </a:pPr>
            <a:r>
              <a:rPr lang="en-US" sz="2400" dirty="0">
                <a:solidFill>
                  <a:schemeClr val="tx1"/>
                </a:solidFill>
              </a:rPr>
              <a:t>Teens: acting out</a:t>
            </a:r>
          </a:p>
          <a:p>
            <a:pPr algn="just">
              <a:spcBef>
                <a:spcPts val="0"/>
              </a:spcBef>
              <a:buClrTx/>
              <a:buFont typeface="Wingdings" panose="05000000000000000000" pitchFamily="2" charset="2"/>
              <a:buChar char="q"/>
            </a:pPr>
            <a:r>
              <a:rPr lang="en-US" sz="2400" dirty="0">
                <a:solidFill>
                  <a:schemeClr val="tx1"/>
                </a:solidFill>
              </a:rPr>
              <a:t>Conversely: “Satisfying human relationships are the most healing medicine of all.”</a:t>
            </a:r>
          </a:p>
          <a:p>
            <a:pPr algn="just">
              <a:spcBef>
                <a:spcPts val="0"/>
              </a:spcBef>
              <a:buClrTx/>
              <a:buFont typeface="Wingdings" panose="05000000000000000000" pitchFamily="2" charset="2"/>
              <a:buChar char="q"/>
            </a:pPr>
            <a:r>
              <a:rPr lang="en-US" sz="2400" dirty="0">
                <a:solidFill>
                  <a:schemeClr val="tx1"/>
                </a:solidFill>
              </a:rPr>
              <a:t>“Perception of parental love and caring may have important effects on biological and psychological health and illness throughout life.”</a:t>
            </a:r>
          </a:p>
          <a:p>
            <a:pPr algn="just">
              <a:spcBef>
                <a:spcPts val="0"/>
              </a:spcBef>
              <a:buClrTx/>
              <a:buFont typeface="Wingdings" panose="05000000000000000000" pitchFamily="2" charset="2"/>
              <a:buChar char="q"/>
            </a:pPr>
            <a:r>
              <a:rPr lang="en-US" sz="2400" dirty="0">
                <a:solidFill>
                  <a:schemeClr val="tx1"/>
                </a:solidFill>
              </a:rPr>
              <a:t>Men Illness and recovery can be directly associated with patient’s perception of wife’s love and support.</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85359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0" indent="0" algn="just">
              <a:spcBef>
                <a:spcPts val="0"/>
              </a:spcBef>
              <a:buClrTx/>
              <a:buNone/>
            </a:pPr>
            <a:r>
              <a:rPr lang="en-US" sz="2400" b="1" dirty="0">
                <a:solidFill>
                  <a:srgbClr val="0070C0"/>
                </a:solidFill>
              </a:rPr>
              <a:t>Family Conference:</a:t>
            </a:r>
          </a:p>
          <a:p>
            <a:pPr algn="just">
              <a:spcBef>
                <a:spcPts val="0"/>
              </a:spcBef>
              <a:buClrTx/>
              <a:buFont typeface="Wingdings" panose="05000000000000000000" pitchFamily="2" charset="2"/>
              <a:buChar char="q"/>
            </a:pPr>
            <a:r>
              <a:rPr lang="en-US" sz="2400" dirty="0">
                <a:solidFill>
                  <a:schemeClr val="tx1"/>
                </a:solidFill>
              </a:rPr>
              <a:t>Consider a family conference for serious, chronic, or recurring illness/problems.</a:t>
            </a:r>
          </a:p>
          <a:p>
            <a:pPr algn="just">
              <a:spcBef>
                <a:spcPts val="0"/>
              </a:spcBef>
              <a:buClrTx/>
              <a:buFont typeface="Wingdings" panose="05000000000000000000" pitchFamily="2" charset="2"/>
              <a:buChar char="q"/>
            </a:pPr>
            <a:r>
              <a:rPr lang="en-US" sz="2400" dirty="0">
                <a:solidFill>
                  <a:schemeClr val="tx1"/>
                </a:solidFill>
              </a:rPr>
              <a:t>Clinical “red flags”: Non-responsive conditions</a:t>
            </a:r>
          </a:p>
          <a:p>
            <a:pPr lvl="1" algn="just">
              <a:spcBef>
                <a:spcPts val="0"/>
              </a:spcBef>
              <a:buClrTx/>
              <a:buFont typeface="Courier New" panose="02070309020205020404" pitchFamily="49" charset="0"/>
              <a:buChar char="o"/>
            </a:pPr>
            <a:r>
              <a:rPr lang="en-US" sz="2400" dirty="0">
                <a:solidFill>
                  <a:schemeClr val="tx1"/>
                </a:solidFill>
              </a:rPr>
              <a:t>Migraine</a:t>
            </a:r>
          </a:p>
          <a:p>
            <a:pPr lvl="1" algn="just">
              <a:spcBef>
                <a:spcPts val="0"/>
              </a:spcBef>
              <a:buClrTx/>
              <a:buFont typeface="Courier New" panose="02070309020205020404" pitchFamily="49" charset="0"/>
              <a:buChar char="o"/>
            </a:pPr>
            <a:r>
              <a:rPr lang="en-US" sz="2400" dirty="0">
                <a:solidFill>
                  <a:schemeClr val="tx1"/>
                </a:solidFill>
              </a:rPr>
              <a:t>Depression</a:t>
            </a:r>
          </a:p>
          <a:p>
            <a:pPr lvl="1" algn="just">
              <a:spcBef>
                <a:spcPts val="0"/>
              </a:spcBef>
              <a:buClrTx/>
              <a:buFont typeface="Courier New" panose="02070309020205020404" pitchFamily="49" charset="0"/>
              <a:buChar char="o"/>
            </a:pPr>
            <a:r>
              <a:rPr lang="en-US" sz="2400" dirty="0">
                <a:solidFill>
                  <a:schemeClr val="tx1"/>
                </a:solidFill>
              </a:rPr>
              <a:t>Anxiety</a:t>
            </a:r>
          </a:p>
          <a:p>
            <a:pPr lvl="1" algn="just">
              <a:spcBef>
                <a:spcPts val="0"/>
              </a:spcBef>
              <a:buClrTx/>
              <a:buFont typeface="Courier New" panose="02070309020205020404" pitchFamily="49" charset="0"/>
              <a:buChar char="o"/>
            </a:pPr>
            <a:r>
              <a:rPr lang="en-US" sz="2400" dirty="0">
                <a:solidFill>
                  <a:schemeClr val="tx1"/>
                </a:solidFill>
              </a:rPr>
              <a:t>Chronic fatigue</a:t>
            </a:r>
          </a:p>
          <a:p>
            <a:pPr lvl="1" algn="just">
              <a:spcBef>
                <a:spcPts val="0"/>
              </a:spcBef>
              <a:buClrTx/>
              <a:buFont typeface="Courier New" panose="02070309020205020404" pitchFamily="49" charset="0"/>
              <a:buChar char="o"/>
            </a:pPr>
            <a:r>
              <a:rPr lang="en-US" sz="2400" dirty="0">
                <a:solidFill>
                  <a:schemeClr val="tx1"/>
                </a:solidFill>
              </a:rPr>
              <a:t>Pedi problems</a:t>
            </a:r>
          </a:p>
          <a:p>
            <a:pPr lvl="1" algn="just">
              <a:spcBef>
                <a:spcPts val="0"/>
              </a:spcBef>
              <a:buClrTx/>
              <a:buFont typeface="Courier New" panose="02070309020205020404" pitchFamily="49" charset="0"/>
              <a:buChar char="o"/>
            </a:pPr>
            <a:r>
              <a:rPr lang="en-US" sz="2400" dirty="0">
                <a:solidFill>
                  <a:schemeClr val="tx1"/>
                </a:solidFill>
              </a:rPr>
              <a:t>Insomnia</a:t>
            </a:r>
          </a:p>
          <a:p>
            <a:pPr marL="0" indent="0" algn="just">
              <a:spcBef>
                <a:spcPts val="0"/>
              </a:spcBef>
              <a:buClrTx/>
              <a:buNone/>
            </a:pPr>
            <a:r>
              <a:rPr lang="en-US" sz="2400" b="1" dirty="0">
                <a:solidFill>
                  <a:srgbClr val="0070C0"/>
                </a:solidFill>
              </a:rPr>
              <a:t>Family Conference: Goals</a:t>
            </a:r>
          </a:p>
          <a:p>
            <a:pPr algn="just">
              <a:spcBef>
                <a:spcPts val="0"/>
              </a:spcBef>
              <a:buClrTx/>
              <a:buFont typeface="Wingdings" panose="05000000000000000000" pitchFamily="2" charset="2"/>
              <a:buChar char="q"/>
            </a:pPr>
            <a:r>
              <a:rPr lang="en-US" sz="2400" dirty="0">
                <a:solidFill>
                  <a:schemeClr val="tx1"/>
                </a:solidFill>
              </a:rPr>
              <a:t>Obtain information</a:t>
            </a:r>
          </a:p>
          <a:p>
            <a:pPr lvl="1" algn="just">
              <a:spcBef>
                <a:spcPts val="0"/>
              </a:spcBef>
              <a:buClrTx/>
              <a:buFont typeface="Courier New" panose="02070309020205020404" pitchFamily="49" charset="0"/>
              <a:buChar char="o"/>
            </a:pPr>
            <a:r>
              <a:rPr lang="en-US" sz="2400" dirty="0">
                <a:solidFill>
                  <a:schemeClr val="tx1"/>
                </a:solidFill>
              </a:rPr>
              <a:t>Current family issues</a:t>
            </a:r>
          </a:p>
          <a:p>
            <a:pPr lvl="1" algn="just">
              <a:spcBef>
                <a:spcPts val="0"/>
              </a:spcBef>
              <a:buClrTx/>
              <a:buFont typeface="Courier New" panose="02070309020205020404" pitchFamily="49" charset="0"/>
              <a:buChar char="o"/>
            </a:pPr>
            <a:r>
              <a:rPr lang="en-US" sz="2400" dirty="0">
                <a:solidFill>
                  <a:schemeClr val="tx1"/>
                </a:solidFill>
              </a:rPr>
              <a:t>Family functioning</a:t>
            </a:r>
          </a:p>
          <a:p>
            <a:pPr algn="just">
              <a:spcBef>
                <a:spcPts val="0"/>
              </a:spcBef>
              <a:buClrTx/>
              <a:buFont typeface="Wingdings" panose="05000000000000000000" pitchFamily="2" charset="2"/>
              <a:buChar char="q"/>
            </a:pPr>
            <a:r>
              <a:rPr lang="en-US" sz="2400" dirty="0">
                <a:solidFill>
                  <a:schemeClr val="tx1"/>
                </a:solidFill>
              </a:rPr>
              <a:t>Provide information</a:t>
            </a:r>
          </a:p>
          <a:p>
            <a:pPr lvl="1" algn="just">
              <a:spcBef>
                <a:spcPts val="0"/>
              </a:spcBef>
              <a:buClrTx/>
              <a:buFont typeface="Courier New" panose="02070309020205020404" pitchFamily="49" charset="0"/>
              <a:buChar char="o"/>
            </a:pPr>
            <a:r>
              <a:rPr lang="en-US" sz="2400" dirty="0">
                <a:solidFill>
                  <a:schemeClr val="tx1"/>
                </a:solidFill>
              </a:rPr>
              <a:t>Address their questions.</a:t>
            </a:r>
          </a:p>
          <a:p>
            <a:pPr lvl="1" algn="just">
              <a:spcBef>
                <a:spcPts val="0"/>
              </a:spcBef>
              <a:buClrTx/>
              <a:buFont typeface="Courier New" panose="02070309020205020404" pitchFamily="49" charset="0"/>
              <a:buChar char="o"/>
            </a:pPr>
            <a:r>
              <a:rPr lang="en-US" sz="2400" dirty="0">
                <a:solidFill>
                  <a:schemeClr val="tx1"/>
                </a:solidFill>
              </a:rPr>
              <a:t>Educate family about diagnosis. </a:t>
            </a:r>
          </a:p>
          <a:p>
            <a:pPr algn="just">
              <a:spcBef>
                <a:spcPts val="0"/>
              </a:spcBef>
              <a:buClrTx/>
              <a:buFont typeface="Wingdings" panose="05000000000000000000" pitchFamily="2" charset="2"/>
              <a:buChar char="q"/>
            </a:pPr>
            <a:r>
              <a:rPr lang="en-US" sz="2400" dirty="0">
                <a:solidFill>
                  <a:schemeClr val="tx1"/>
                </a:solidFill>
              </a:rPr>
              <a:t>Elicit family support for treatment plan.</a:t>
            </a:r>
          </a:p>
          <a:p>
            <a:pPr lvl="1" algn="just">
              <a:spcBef>
                <a:spcPts val="0"/>
              </a:spcBef>
              <a:buClrTx/>
              <a:buFont typeface="Courier New" panose="02070309020205020404" pitchFamily="49" charset="0"/>
              <a:buChar char="o"/>
            </a:pPr>
            <a:r>
              <a:rPr lang="en-US" sz="2400" dirty="0">
                <a:solidFill>
                  <a:schemeClr val="tx1"/>
                </a:solidFill>
              </a:rPr>
              <a:t>Ensure treatment adherence.</a:t>
            </a:r>
          </a:p>
          <a:p>
            <a:pPr lvl="1" algn="just">
              <a:spcBef>
                <a:spcPts val="0"/>
              </a:spcBef>
              <a:buClrTx/>
              <a:buFont typeface="Courier New" panose="02070309020205020404" pitchFamily="49" charset="0"/>
              <a:buChar char="o"/>
            </a:pPr>
            <a:r>
              <a:rPr lang="en-US" sz="2400" dirty="0">
                <a:solidFill>
                  <a:schemeClr val="tx1"/>
                </a:solidFill>
              </a:rPr>
              <a:t>Activate and maximize support systems.</a:t>
            </a:r>
          </a:p>
          <a:p>
            <a:pPr lvl="1" algn="just">
              <a:spcBef>
                <a:spcPts val="0"/>
              </a:spcBef>
              <a:buClrTx/>
              <a:buFont typeface="Wingdings" panose="05000000000000000000" pitchFamily="2" charset="2"/>
              <a:buChar char="q"/>
            </a:pPr>
            <a:endParaRPr lang="en-US" sz="22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0330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Family Conference: Tasks</a:t>
            </a:r>
          </a:p>
          <a:p>
            <a:pPr algn="just">
              <a:spcBef>
                <a:spcPts val="0"/>
              </a:spcBef>
              <a:buClrTx/>
              <a:buFont typeface="Wingdings" panose="05000000000000000000" pitchFamily="2" charset="2"/>
              <a:buChar char="q"/>
            </a:pPr>
            <a:r>
              <a:rPr lang="en-US" sz="2400" dirty="0">
                <a:solidFill>
                  <a:schemeClr val="tx1"/>
                </a:solidFill>
              </a:rPr>
              <a:t>Support family during the illness crisis.</a:t>
            </a:r>
          </a:p>
          <a:p>
            <a:pPr algn="just">
              <a:spcBef>
                <a:spcPts val="0"/>
              </a:spcBef>
              <a:buClrTx/>
              <a:buFont typeface="Wingdings" panose="05000000000000000000" pitchFamily="2" charset="2"/>
              <a:buChar char="q"/>
            </a:pPr>
            <a:r>
              <a:rPr lang="en-US" sz="2400" dirty="0">
                <a:solidFill>
                  <a:schemeClr val="tx1"/>
                </a:solidFill>
              </a:rPr>
              <a:t>Identify and address related family issues.</a:t>
            </a:r>
          </a:p>
          <a:p>
            <a:pPr algn="just">
              <a:spcBef>
                <a:spcPts val="0"/>
              </a:spcBef>
              <a:buClrTx/>
              <a:buFont typeface="Wingdings" panose="05000000000000000000" pitchFamily="2" charset="2"/>
              <a:buChar char="q"/>
            </a:pPr>
            <a:r>
              <a:rPr lang="en-US" sz="2400" dirty="0">
                <a:solidFill>
                  <a:schemeClr val="tx1"/>
                </a:solidFill>
              </a:rPr>
              <a:t>Refer to family therapy if indicated.</a:t>
            </a:r>
          </a:p>
          <a:p>
            <a:pPr algn="just">
              <a:spcBef>
                <a:spcPts val="0"/>
              </a:spcBef>
              <a:buClrTx/>
              <a:buFont typeface="Wingdings" panose="05000000000000000000" pitchFamily="2" charset="2"/>
              <a:buChar char="q"/>
            </a:pPr>
            <a:r>
              <a:rPr lang="en-US" sz="2400" dirty="0">
                <a:solidFill>
                  <a:schemeClr val="tx1"/>
                </a:solidFill>
              </a:rPr>
              <a:t>Assess adjustment of each family member.</a:t>
            </a:r>
          </a:p>
          <a:p>
            <a:pPr algn="just">
              <a:spcBef>
                <a:spcPts val="0"/>
              </a:spcBef>
              <a:buClrTx/>
              <a:buFont typeface="Wingdings" panose="05000000000000000000" pitchFamily="2" charset="2"/>
              <a:buChar char="q"/>
            </a:pPr>
            <a:r>
              <a:rPr lang="en-US" sz="2400" dirty="0">
                <a:solidFill>
                  <a:schemeClr val="tx1"/>
                </a:solidFill>
              </a:rPr>
              <a:t>Refer for individual therapy if indicated.</a:t>
            </a:r>
          </a:p>
          <a:p>
            <a:pPr marL="0" indent="0" algn="just">
              <a:spcBef>
                <a:spcPts val="0"/>
              </a:spcBef>
              <a:buClrTx/>
              <a:buNone/>
            </a:pPr>
            <a:endParaRPr lang="en-US" sz="2400" b="1" dirty="0">
              <a:solidFill>
                <a:srgbClr val="FF0000"/>
              </a:solidFill>
            </a:endParaRPr>
          </a:p>
          <a:p>
            <a:pPr marL="0" indent="0" algn="just">
              <a:spcBef>
                <a:spcPts val="0"/>
              </a:spcBef>
              <a:buClrTx/>
              <a:buNone/>
            </a:pPr>
            <a:r>
              <a:rPr lang="en-US" sz="2400" b="1" dirty="0">
                <a:solidFill>
                  <a:srgbClr val="0070C0"/>
                </a:solidFill>
              </a:rPr>
              <a:t>Family Support Systems</a:t>
            </a:r>
          </a:p>
          <a:p>
            <a:pPr algn="just">
              <a:spcBef>
                <a:spcPts val="0"/>
              </a:spcBef>
              <a:buClrTx/>
              <a:buFont typeface="Wingdings" panose="05000000000000000000" pitchFamily="2" charset="2"/>
              <a:buChar char="q"/>
            </a:pPr>
            <a:r>
              <a:rPr lang="en-US" sz="2400" dirty="0">
                <a:solidFill>
                  <a:schemeClr val="tx1"/>
                </a:solidFill>
              </a:rPr>
              <a:t>Assess support systems available to family</a:t>
            </a:r>
          </a:p>
          <a:p>
            <a:pPr algn="just">
              <a:spcBef>
                <a:spcPts val="0"/>
              </a:spcBef>
              <a:buClrTx/>
              <a:buFont typeface="Wingdings" panose="05000000000000000000" pitchFamily="2" charset="2"/>
              <a:buChar char="q"/>
            </a:pPr>
            <a:r>
              <a:rPr lang="en-US" sz="2400" dirty="0">
                <a:solidFill>
                  <a:schemeClr val="tx1"/>
                </a:solidFill>
              </a:rPr>
              <a:t>Family support services are community-based services that assist and support parents in their role as caregivers.</a:t>
            </a:r>
          </a:p>
          <a:p>
            <a:pPr algn="just">
              <a:spcBef>
                <a:spcPts val="0"/>
              </a:spcBef>
              <a:buClrTx/>
              <a:buFont typeface="Wingdings" panose="05000000000000000000" pitchFamily="2" charset="2"/>
              <a:buChar char="q"/>
            </a:pPr>
            <a:r>
              <a:rPr lang="en-US" sz="2400" dirty="0">
                <a:solidFill>
                  <a:schemeClr val="tx1"/>
                </a:solidFill>
              </a:rPr>
              <a:t>Such services can take many different forms depending on the strengths and needs of the family, but their overarching goal is to help parents enhance skills and resolve problems to promote optimal child development. All families can benefit from support in some way; the principles of family support should be incorporated into casework across the child welfare service continuum.</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0826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753476" cy="6798094"/>
          </a:xfrm>
        </p:spPr>
        <p:txBody>
          <a:bodyPr>
            <a:noAutofit/>
          </a:bodyPr>
          <a:lstStyle/>
          <a:p>
            <a:pPr marL="0" indent="0" algn="just">
              <a:spcBef>
                <a:spcPts val="0"/>
              </a:spcBef>
              <a:buClrTx/>
              <a:buNone/>
            </a:pPr>
            <a:r>
              <a:rPr lang="en-US" sz="2300" b="1" dirty="0">
                <a:solidFill>
                  <a:srgbClr val="0070C0"/>
                </a:solidFill>
              </a:rPr>
              <a:t>Non-Traditional Families </a:t>
            </a:r>
          </a:p>
          <a:p>
            <a:pPr algn="just">
              <a:spcBef>
                <a:spcPts val="0"/>
              </a:spcBef>
              <a:buClrTx/>
              <a:buFont typeface="Wingdings" panose="05000000000000000000" pitchFamily="2" charset="2"/>
              <a:buChar char="q"/>
            </a:pPr>
            <a:r>
              <a:rPr lang="en-US" sz="2300" dirty="0">
                <a:solidFill>
                  <a:schemeClr val="tx1"/>
                </a:solidFill>
              </a:rPr>
              <a:t>Respect each family’s </a:t>
            </a:r>
          </a:p>
          <a:p>
            <a:pPr lvl="1" algn="just">
              <a:spcBef>
                <a:spcPts val="0"/>
              </a:spcBef>
              <a:buClrTx/>
              <a:buFont typeface="Courier New" panose="02070309020205020404" pitchFamily="49" charset="0"/>
              <a:buChar char="o"/>
            </a:pPr>
            <a:r>
              <a:rPr lang="en-US" sz="2300" dirty="0">
                <a:solidFill>
                  <a:schemeClr val="tx1"/>
                </a:solidFill>
              </a:rPr>
              <a:t>Priorities, values, choices, routines</a:t>
            </a:r>
          </a:p>
          <a:p>
            <a:pPr lvl="1" algn="just">
              <a:spcBef>
                <a:spcPts val="0"/>
              </a:spcBef>
              <a:buClrTx/>
              <a:buFont typeface="Courier New" panose="02070309020205020404" pitchFamily="49" charset="0"/>
              <a:buChar char="o"/>
            </a:pPr>
            <a:r>
              <a:rPr lang="en-US" sz="2300" dirty="0">
                <a:solidFill>
                  <a:schemeClr val="tx1"/>
                </a:solidFill>
              </a:rPr>
              <a:t>(What if choices are unhealthy?)</a:t>
            </a:r>
          </a:p>
          <a:p>
            <a:pPr algn="just">
              <a:spcBef>
                <a:spcPts val="0"/>
              </a:spcBef>
              <a:buClrTx/>
              <a:buFont typeface="Wingdings" panose="05000000000000000000" pitchFamily="2" charset="2"/>
              <a:buChar char="q"/>
            </a:pPr>
            <a:r>
              <a:rPr lang="en-US" sz="2300" dirty="0">
                <a:solidFill>
                  <a:schemeClr val="tx1"/>
                </a:solidFill>
              </a:rPr>
              <a:t>Recognize their efforts and sacrifices</a:t>
            </a:r>
          </a:p>
          <a:p>
            <a:pPr algn="just">
              <a:spcBef>
                <a:spcPts val="0"/>
              </a:spcBef>
              <a:buClrTx/>
              <a:buFont typeface="Wingdings" panose="05000000000000000000" pitchFamily="2" charset="2"/>
              <a:buChar char="q"/>
            </a:pPr>
            <a:r>
              <a:rPr lang="en-US" sz="2300" dirty="0">
                <a:solidFill>
                  <a:schemeClr val="tx1"/>
                </a:solidFill>
              </a:rPr>
              <a:t>No family should ever be made to feel </a:t>
            </a:r>
          </a:p>
          <a:p>
            <a:pPr lvl="1" algn="just">
              <a:spcBef>
                <a:spcPts val="0"/>
              </a:spcBef>
              <a:buClrTx/>
              <a:buFont typeface="Courier New" panose="02070309020205020404" pitchFamily="49" charset="0"/>
              <a:buChar char="o"/>
            </a:pPr>
            <a:r>
              <a:rPr lang="en-US" sz="2300" dirty="0">
                <a:solidFill>
                  <a:schemeClr val="tx1"/>
                </a:solidFill>
              </a:rPr>
              <a:t>Dysfunctional or deviant</a:t>
            </a:r>
          </a:p>
          <a:p>
            <a:pPr lvl="1" algn="just">
              <a:spcBef>
                <a:spcPts val="0"/>
              </a:spcBef>
              <a:buClrTx/>
              <a:buFont typeface="Courier New" panose="02070309020205020404" pitchFamily="49" charset="0"/>
              <a:buChar char="o"/>
            </a:pPr>
            <a:r>
              <a:rPr lang="en-US" sz="2300" dirty="0">
                <a:solidFill>
                  <a:schemeClr val="tx1"/>
                </a:solidFill>
              </a:rPr>
              <a:t>And especially not when they are in a crisis. </a:t>
            </a:r>
          </a:p>
          <a:p>
            <a:pPr marL="0" indent="0" algn="just">
              <a:spcBef>
                <a:spcPts val="0"/>
              </a:spcBef>
              <a:buClrTx/>
              <a:buNone/>
            </a:pPr>
            <a:r>
              <a:rPr lang="en-US" sz="2300" b="1" dirty="0">
                <a:solidFill>
                  <a:srgbClr val="0070C0"/>
                </a:solidFill>
              </a:rPr>
              <a:t>NB: FINAL SUGGESTIONS</a:t>
            </a:r>
          </a:p>
          <a:p>
            <a:pPr algn="just">
              <a:spcBef>
                <a:spcPts val="0"/>
              </a:spcBef>
              <a:buClrTx/>
              <a:buFont typeface="Wingdings" panose="05000000000000000000" pitchFamily="2" charset="2"/>
              <a:buChar char="q"/>
            </a:pPr>
            <a:r>
              <a:rPr lang="en-US" sz="2300" dirty="0">
                <a:solidFill>
                  <a:schemeClr val="tx1"/>
                </a:solidFill>
              </a:rPr>
              <a:t>During clinic visits</a:t>
            </a:r>
          </a:p>
          <a:p>
            <a:pPr lvl="1" algn="just">
              <a:spcBef>
                <a:spcPts val="0"/>
              </a:spcBef>
              <a:buClrTx/>
              <a:buFont typeface="Wingdings" panose="05000000000000000000" pitchFamily="2" charset="2"/>
              <a:buChar char="q"/>
            </a:pPr>
            <a:r>
              <a:rPr lang="en-US" sz="2300" dirty="0">
                <a:solidFill>
                  <a:schemeClr val="tx1"/>
                </a:solidFill>
              </a:rPr>
              <a:t>Inquire about family situation.</a:t>
            </a:r>
          </a:p>
          <a:p>
            <a:pPr lvl="1" algn="just">
              <a:spcBef>
                <a:spcPts val="0"/>
              </a:spcBef>
              <a:buClrTx/>
              <a:buFont typeface="Wingdings" panose="05000000000000000000" pitchFamily="2" charset="2"/>
              <a:buChar char="q"/>
            </a:pPr>
            <a:r>
              <a:rPr lang="en-US" sz="2400" dirty="0" err="1">
                <a:solidFill>
                  <a:schemeClr val="tx1"/>
                </a:solidFill>
              </a:rPr>
              <a:t>B.A.T.H.E</a:t>
            </a:r>
            <a:r>
              <a:rPr lang="en-US" sz="2400" dirty="0">
                <a:solidFill>
                  <a:schemeClr val="tx1"/>
                </a:solidFill>
              </a:rPr>
              <a:t>. </a:t>
            </a:r>
            <a:r>
              <a:rPr lang="en-US" sz="2100" dirty="0">
                <a:solidFill>
                  <a:schemeClr val="tx1"/>
                </a:solidFill>
              </a:rPr>
              <a:t>(Stuart and Lieberman 2002): BATHE is an acronym for Background, Affect, Trouble, Handling, and Empathy and refers to specific questions or comments incorporated into a standard medical interview. Is an interview approach that can be applied in the out-patient setting whereby questions belonging to each of the 5 categories are asked in the above order.</a:t>
            </a:r>
          </a:p>
          <a:p>
            <a:pPr algn="just">
              <a:spcBef>
                <a:spcPts val="0"/>
              </a:spcBef>
              <a:buClrTx/>
              <a:buFont typeface="Wingdings" panose="05000000000000000000" pitchFamily="2" charset="2"/>
              <a:buChar char="q"/>
            </a:pPr>
            <a:r>
              <a:rPr lang="en-US" sz="2300" dirty="0">
                <a:solidFill>
                  <a:schemeClr val="tx1"/>
                </a:solidFill>
              </a:rPr>
              <a:t>Consider how family status is affecting patient.</a:t>
            </a:r>
          </a:p>
          <a:p>
            <a:pPr lvl="1" algn="just">
              <a:spcBef>
                <a:spcPts val="0"/>
              </a:spcBef>
              <a:buClrTx/>
              <a:buFont typeface="Wingdings" panose="05000000000000000000" pitchFamily="2" charset="2"/>
              <a:buChar char="q"/>
            </a:pPr>
            <a:r>
              <a:rPr lang="en-US" sz="2300" dirty="0">
                <a:solidFill>
                  <a:schemeClr val="tx1"/>
                </a:solidFill>
              </a:rPr>
              <a:t>Convey acceptance and support. </a:t>
            </a:r>
          </a:p>
          <a:p>
            <a:pPr lvl="1" algn="just">
              <a:spcBef>
                <a:spcPts val="0"/>
              </a:spcBef>
              <a:buClrTx/>
              <a:buFont typeface="Wingdings" panose="05000000000000000000" pitchFamily="2" charset="2"/>
              <a:buChar char="q"/>
            </a:pPr>
            <a:r>
              <a:rPr lang="en-US" sz="2300" dirty="0">
                <a:solidFill>
                  <a:schemeClr val="tx1"/>
                </a:solidFill>
              </a:rPr>
              <a:t>Take care not to stigmatize.</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519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Teaching Strategies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0" indent="0" algn="just">
              <a:buNone/>
            </a:pPr>
            <a:r>
              <a:rPr lang="en-US" sz="3200" dirty="0"/>
              <a:t>1. Interactive lecture </a:t>
            </a:r>
          </a:p>
          <a:p>
            <a:pPr marL="0" indent="0" algn="just">
              <a:buNone/>
            </a:pPr>
            <a:r>
              <a:rPr lang="en-US" sz="3200" dirty="0"/>
              <a:t>2. Small groups discussions</a:t>
            </a:r>
          </a:p>
          <a:p>
            <a:pPr marL="0" indent="0" algn="just">
              <a:buNone/>
            </a:pPr>
            <a:r>
              <a:rPr lang="en-US" sz="3200" dirty="0"/>
              <a:t>3. Power point presentation</a:t>
            </a:r>
          </a:p>
          <a:p>
            <a:pPr marL="0" indent="0" algn="just">
              <a:buNone/>
            </a:pPr>
            <a:r>
              <a:rPr lang="en-US" sz="3200" dirty="0"/>
              <a:t>4. E-learning </a:t>
            </a:r>
          </a:p>
          <a:p>
            <a:pPr marL="0" indent="0" algn="just">
              <a:buNone/>
            </a:pPr>
            <a:r>
              <a:rPr lang="en-US" sz="3200" dirty="0"/>
              <a:t>5. Problem based learning</a:t>
            </a:r>
          </a:p>
          <a:p>
            <a:pPr marL="0" indent="0" algn="just">
              <a:buNone/>
            </a:pPr>
            <a:r>
              <a:rPr lang="en-US" sz="3200" dirty="0"/>
              <a:t>6. Study guides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7848601"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490942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HOME VISITING:</a:t>
            </a:r>
          </a:p>
          <a:p>
            <a:pPr marL="0" indent="0" algn="just">
              <a:spcBef>
                <a:spcPts val="0"/>
              </a:spcBef>
              <a:buClrTx/>
              <a:buNone/>
            </a:pPr>
            <a:r>
              <a:rPr lang="en-US" sz="2400" b="1" u="sng" dirty="0">
                <a:solidFill>
                  <a:schemeClr val="tx1"/>
                </a:solidFill>
              </a:rPr>
              <a:t>Purpose</a:t>
            </a:r>
          </a:p>
          <a:p>
            <a:pPr algn="just">
              <a:spcBef>
                <a:spcPts val="0"/>
              </a:spcBef>
              <a:buClrTx/>
              <a:buFont typeface="Wingdings" panose="05000000000000000000" pitchFamily="2" charset="2"/>
              <a:buChar char="q"/>
            </a:pPr>
            <a:r>
              <a:rPr lang="en-US" sz="2400" dirty="0">
                <a:solidFill>
                  <a:schemeClr val="tx1"/>
                </a:solidFill>
              </a:rPr>
              <a:t>It allows you to follow up individual families at home to find out why some health problems persist.</a:t>
            </a:r>
          </a:p>
          <a:p>
            <a:pPr algn="just">
              <a:spcBef>
                <a:spcPts val="0"/>
              </a:spcBef>
              <a:buClrTx/>
              <a:buFont typeface="Wingdings" panose="05000000000000000000" pitchFamily="2" charset="2"/>
              <a:buChar char="q"/>
            </a:pPr>
            <a:r>
              <a:rPr lang="en-US" sz="2400" dirty="0">
                <a:solidFill>
                  <a:schemeClr val="tx1"/>
                </a:solidFill>
              </a:rPr>
              <a:t>It keeps you aware of what is going on in your catchments area</a:t>
            </a:r>
          </a:p>
          <a:p>
            <a:pPr marL="0" indent="0" algn="just">
              <a:spcBef>
                <a:spcPts val="0"/>
              </a:spcBef>
              <a:buClrTx/>
              <a:buNone/>
            </a:pPr>
            <a:endParaRPr lang="en-US" sz="2400" dirty="0">
              <a:solidFill>
                <a:schemeClr val="tx1"/>
              </a:solidFill>
            </a:endParaRPr>
          </a:p>
          <a:p>
            <a:pPr marL="0" indent="0" algn="just">
              <a:spcBef>
                <a:spcPts val="0"/>
              </a:spcBef>
              <a:buClrTx/>
              <a:buNone/>
            </a:pPr>
            <a:r>
              <a:rPr lang="en-US" sz="2400" b="1" dirty="0">
                <a:solidFill>
                  <a:srgbClr val="0070C0"/>
                </a:solidFill>
              </a:rPr>
              <a:t>Process of home visiting</a:t>
            </a:r>
          </a:p>
          <a:p>
            <a:pPr marL="0" indent="0" algn="just">
              <a:spcBef>
                <a:spcPts val="0"/>
              </a:spcBef>
              <a:buClrTx/>
              <a:buNone/>
            </a:pPr>
            <a:r>
              <a:rPr lang="en-US" sz="2400" b="1" dirty="0">
                <a:solidFill>
                  <a:schemeClr val="tx1"/>
                </a:solidFill>
              </a:rPr>
              <a:t>1.  Entry/ initiation phase</a:t>
            </a:r>
          </a:p>
          <a:p>
            <a:pPr algn="just">
              <a:spcBef>
                <a:spcPts val="0"/>
              </a:spcBef>
              <a:buClrTx/>
              <a:buFont typeface="Wingdings" panose="05000000000000000000" pitchFamily="2" charset="2"/>
              <a:buChar char="q"/>
            </a:pPr>
            <a:r>
              <a:rPr lang="en-US" sz="2400" dirty="0">
                <a:solidFill>
                  <a:schemeClr val="tx1"/>
                </a:solidFill>
              </a:rPr>
              <a:t>The clinicians shares information with the patient on the reason and purposes for home visits.</a:t>
            </a:r>
          </a:p>
          <a:p>
            <a:pPr algn="just">
              <a:spcBef>
                <a:spcPts val="0"/>
              </a:spcBef>
              <a:buClrTx/>
              <a:buFont typeface="Wingdings" panose="05000000000000000000" pitchFamily="2" charset="2"/>
              <a:buChar char="q"/>
            </a:pPr>
            <a:r>
              <a:rPr lang="en-US" sz="2400" dirty="0">
                <a:solidFill>
                  <a:schemeClr val="tx1"/>
                </a:solidFill>
              </a:rPr>
              <a:t>Set the date for the visit.</a:t>
            </a:r>
          </a:p>
          <a:p>
            <a:pPr marL="0" indent="0" algn="just">
              <a:spcBef>
                <a:spcPts val="0"/>
              </a:spcBef>
              <a:buClrTx/>
              <a:buNone/>
            </a:pPr>
            <a:r>
              <a:rPr lang="en-US" sz="2400" b="1" dirty="0">
                <a:solidFill>
                  <a:schemeClr val="tx1"/>
                </a:solidFill>
              </a:rPr>
              <a:t>2.  Pre-visit activities</a:t>
            </a:r>
          </a:p>
          <a:p>
            <a:pPr algn="just">
              <a:spcBef>
                <a:spcPts val="0"/>
              </a:spcBef>
              <a:buClrTx/>
              <a:buFont typeface="Wingdings" panose="05000000000000000000" pitchFamily="2" charset="2"/>
              <a:buChar char="q"/>
            </a:pPr>
            <a:r>
              <a:rPr lang="en-US" sz="2400" dirty="0">
                <a:solidFill>
                  <a:schemeClr val="tx1"/>
                </a:solidFill>
              </a:rPr>
              <a:t>Gather information regarding the patient and the family; bio data, location of the house, distance from your health facility and the physical address.</a:t>
            </a:r>
          </a:p>
          <a:p>
            <a:pPr algn="just">
              <a:spcBef>
                <a:spcPts val="0"/>
              </a:spcBef>
              <a:buClrTx/>
              <a:buFont typeface="Wingdings" panose="05000000000000000000" pitchFamily="2" charset="2"/>
              <a:buChar char="q"/>
            </a:pPr>
            <a:r>
              <a:rPr lang="en-US" sz="2400" dirty="0">
                <a:solidFill>
                  <a:schemeClr val="tx1"/>
                </a:solidFill>
              </a:rPr>
              <a:t>Investigate the community resources</a:t>
            </a:r>
          </a:p>
          <a:p>
            <a:pPr algn="just">
              <a:spcBef>
                <a:spcPts val="0"/>
              </a:spcBef>
              <a:buClrTx/>
              <a:buFont typeface="Wingdings" panose="05000000000000000000" pitchFamily="2" charset="2"/>
              <a:buChar char="q"/>
            </a:pPr>
            <a:r>
              <a:rPr lang="en-US" sz="2400" dirty="0">
                <a:solidFill>
                  <a:schemeClr val="tx1"/>
                </a:solidFill>
              </a:rPr>
              <a:t>Assemble supplies </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937136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8"/>
          </a:xfrm>
        </p:spPr>
        <p:txBody>
          <a:bodyPr>
            <a:normAutofit fontScale="92500" lnSpcReduction="20000"/>
          </a:bodyPr>
          <a:lstStyle/>
          <a:p>
            <a:pPr marL="0" indent="0" algn="just">
              <a:spcBef>
                <a:spcPts val="0"/>
              </a:spcBef>
              <a:buClrTx/>
              <a:buNone/>
            </a:pPr>
            <a:r>
              <a:rPr lang="en-US" sz="2800" b="1" dirty="0">
                <a:solidFill>
                  <a:schemeClr val="tx1"/>
                </a:solidFill>
              </a:rPr>
              <a:t>3.  Activities phase</a:t>
            </a:r>
          </a:p>
          <a:p>
            <a:pPr algn="just">
              <a:spcBef>
                <a:spcPts val="0"/>
              </a:spcBef>
              <a:buClrTx/>
              <a:buFont typeface="Wingdings" panose="05000000000000000000" pitchFamily="2" charset="2"/>
              <a:buChar char="q"/>
            </a:pPr>
            <a:r>
              <a:rPr lang="en-US" sz="2800" dirty="0">
                <a:solidFill>
                  <a:schemeClr val="tx1"/>
                </a:solidFill>
              </a:rPr>
              <a:t>This is the </a:t>
            </a:r>
            <a:r>
              <a:rPr lang="en-US" sz="2800" b="1" dirty="0">
                <a:solidFill>
                  <a:schemeClr val="tx1"/>
                </a:solidFill>
              </a:rPr>
              <a:t>working phase </a:t>
            </a:r>
            <a:r>
              <a:rPr lang="en-US" sz="2800" dirty="0">
                <a:solidFill>
                  <a:schemeClr val="tx1"/>
                </a:solidFill>
              </a:rPr>
              <a:t>during which you put into action your planned health activities. To include assessment, setting goals, planning the action, carrying out the action and evaluation.</a:t>
            </a:r>
          </a:p>
          <a:p>
            <a:pPr marL="0" indent="0" algn="just">
              <a:spcBef>
                <a:spcPts val="0"/>
              </a:spcBef>
              <a:buClrTx/>
              <a:buNone/>
            </a:pPr>
            <a:r>
              <a:rPr lang="en-US" sz="2800" b="1" dirty="0">
                <a:solidFill>
                  <a:schemeClr val="tx1"/>
                </a:solidFill>
              </a:rPr>
              <a:t>4.  Termination phase</a:t>
            </a:r>
          </a:p>
          <a:p>
            <a:pPr algn="just">
              <a:spcBef>
                <a:spcPts val="0"/>
              </a:spcBef>
              <a:buClrTx/>
              <a:buFont typeface="Wingdings" panose="05000000000000000000" pitchFamily="2" charset="2"/>
              <a:buChar char="q"/>
            </a:pPr>
            <a:r>
              <a:rPr lang="en-US" sz="2800" dirty="0">
                <a:solidFill>
                  <a:schemeClr val="tx1"/>
                </a:solidFill>
              </a:rPr>
              <a:t>This occurs when the health oriented goals have been met. Termination of home visits can occur due to any of the following reasons:</a:t>
            </a:r>
          </a:p>
          <a:p>
            <a:pPr lvl="1" algn="just">
              <a:spcBef>
                <a:spcPts val="0"/>
              </a:spcBef>
              <a:buClrTx/>
              <a:buFont typeface="Courier New" panose="02070309020205020404" pitchFamily="49" charset="0"/>
              <a:buChar char="o"/>
            </a:pPr>
            <a:r>
              <a:rPr lang="en-US" sz="2800" dirty="0">
                <a:solidFill>
                  <a:schemeClr val="tx1"/>
                </a:solidFill>
              </a:rPr>
              <a:t>The patients’ health has been restored and the patient can function without the nurse </a:t>
            </a:r>
          </a:p>
          <a:p>
            <a:pPr lvl="1" algn="just">
              <a:spcBef>
                <a:spcPts val="0"/>
              </a:spcBef>
              <a:buClrTx/>
              <a:buFont typeface="Courier New" panose="02070309020205020404" pitchFamily="49" charset="0"/>
              <a:buChar char="o"/>
            </a:pPr>
            <a:r>
              <a:rPr lang="en-US" sz="2800" dirty="0">
                <a:solidFill>
                  <a:schemeClr val="tx1"/>
                </a:solidFill>
              </a:rPr>
              <a:t>The patient has changed their residence </a:t>
            </a:r>
          </a:p>
          <a:p>
            <a:pPr lvl="1" algn="just">
              <a:spcBef>
                <a:spcPts val="0"/>
              </a:spcBef>
              <a:buClrTx/>
              <a:buFont typeface="Courier New" panose="02070309020205020404" pitchFamily="49" charset="0"/>
              <a:buChar char="o"/>
            </a:pPr>
            <a:r>
              <a:rPr lang="en-US" sz="2800" dirty="0">
                <a:solidFill>
                  <a:schemeClr val="tx1"/>
                </a:solidFill>
              </a:rPr>
              <a:t>The clinician has transferred the patients’ care to another clinicians or agency</a:t>
            </a:r>
          </a:p>
          <a:p>
            <a:pPr marL="0" indent="0" algn="just">
              <a:spcBef>
                <a:spcPts val="0"/>
              </a:spcBef>
              <a:buClrTx/>
              <a:buNone/>
            </a:pPr>
            <a:r>
              <a:rPr lang="en-US" sz="2800" b="1" dirty="0">
                <a:solidFill>
                  <a:schemeClr val="tx1"/>
                </a:solidFill>
              </a:rPr>
              <a:t>5.  Post visit activities</a:t>
            </a:r>
          </a:p>
          <a:p>
            <a:pPr algn="just">
              <a:spcBef>
                <a:spcPts val="0"/>
              </a:spcBef>
              <a:buClrTx/>
              <a:buFont typeface="Wingdings" panose="05000000000000000000" pitchFamily="2" charset="2"/>
              <a:buChar char="q"/>
            </a:pPr>
            <a:r>
              <a:rPr lang="en-US" sz="2800" dirty="0">
                <a:solidFill>
                  <a:schemeClr val="tx1"/>
                </a:solidFill>
              </a:rPr>
              <a:t>Post-visit activities include recording and reporting important events of the home visits, and sharing the reports with the appropriate authorities and individuals about the patient family.</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33278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677275" cy="6798094"/>
          </a:xfrm>
        </p:spPr>
        <p:txBody>
          <a:bodyPr>
            <a:normAutofit fontScale="92500" lnSpcReduction="10000"/>
          </a:bodyPr>
          <a:lstStyle/>
          <a:p>
            <a:pPr marL="0" indent="0" algn="just">
              <a:spcBef>
                <a:spcPts val="0"/>
              </a:spcBef>
              <a:buClrTx/>
              <a:buNone/>
            </a:pPr>
            <a:r>
              <a:rPr lang="en-US" sz="3200" b="1" dirty="0">
                <a:solidFill>
                  <a:srgbClr val="0070C0"/>
                </a:solidFill>
              </a:rPr>
              <a:t>Skills in home visiting </a:t>
            </a:r>
          </a:p>
          <a:p>
            <a:pPr algn="just">
              <a:spcBef>
                <a:spcPts val="0"/>
              </a:spcBef>
              <a:buClrTx/>
              <a:buFont typeface="Wingdings" panose="05000000000000000000" pitchFamily="2" charset="2"/>
              <a:buChar char="q"/>
            </a:pPr>
            <a:r>
              <a:rPr lang="en-US" sz="3200" dirty="0">
                <a:solidFill>
                  <a:schemeClr val="tx1"/>
                </a:solidFill>
              </a:rPr>
              <a:t>Good technical skills and knowledge of preventive and therapeutic measures</a:t>
            </a:r>
          </a:p>
          <a:p>
            <a:pPr algn="just">
              <a:spcBef>
                <a:spcPts val="0"/>
              </a:spcBef>
              <a:buClrTx/>
              <a:buFont typeface="Wingdings" panose="05000000000000000000" pitchFamily="2" charset="2"/>
              <a:buChar char="q"/>
            </a:pPr>
            <a:r>
              <a:rPr lang="en-US" sz="3200" dirty="0">
                <a:solidFill>
                  <a:schemeClr val="tx1"/>
                </a:solidFill>
              </a:rPr>
              <a:t>Good communication skills and teaching ability</a:t>
            </a:r>
          </a:p>
          <a:p>
            <a:pPr algn="just">
              <a:spcBef>
                <a:spcPts val="0"/>
              </a:spcBef>
              <a:buClrTx/>
              <a:buFont typeface="Wingdings" panose="05000000000000000000" pitchFamily="2" charset="2"/>
              <a:buChar char="q"/>
            </a:pPr>
            <a:r>
              <a:rPr lang="en-US" sz="3200" dirty="0">
                <a:solidFill>
                  <a:schemeClr val="tx1"/>
                </a:solidFill>
              </a:rPr>
              <a:t>Good leadership skills and rational thinking to make sound judgments</a:t>
            </a:r>
          </a:p>
          <a:p>
            <a:pPr algn="just">
              <a:spcBef>
                <a:spcPts val="0"/>
              </a:spcBef>
              <a:buClrTx/>
              <a:buFont typeface="Wingdings" panose="05000000000000000000" pitchFamily="2" charset="2"/>
              <a:buChar char="q"/>
            </a:pPr>
            <a:r>
              <a:rPr lang="en-US" sz="3200" dirty="0">
                <a:solidFill>
                  <a:schemeClr val="tx1"/>
                </a:solidFill>
              </a:rPr>
              <a:t>Good counselling skills and an understanding of human relations</a:t>
            </a:r>
          </a:p>
          <a:p>
            <a:pPr marL="0" indent="0" algn="just">
              <a:spcBef>
                <a:spcPts val="0"/>
              </a:spcBef>
              <a:buClrTx/>
              <a:buNone/>
            </a:pPr>
            <a:endParaRPr lang="en-US" sz="2800" dirty="0">
              <a:solidFill>
                <a:schemeClr val="tx1"/>
              </a:solidFill>
            </a:endParaRPr>
          </a:p>
          <a:p>
            <a:pPr marL="0" indent="0" algn="just">
              <a:spcBef>
                <a:spcPts val="0"/>
              </a:spcBef>
              <a:buClrTx/>
              <a:buNone/>
            </a:pPr>
            <a:endParaRPr lang="en-US" sz="2800" dirty="0">
              <a:solidFill>
                <a:schemeClr val="tx1"/>
              </a:solidFill>
            </a:endParaRPr>
          </a:p>
          <a:p>
            <a:pPr marL="0" indent="0" algn="just">
              <a:spcBef>
                <a:spcPts val="0"/>
              </a:spcBef>
              <a:buClrTx/>
              <a:buNone/>
            </a:pPr>
            <a:r>
              <a:rPr lang="en-US" sz="2800" dirty="0">
                <a:solidFill>
                  <a:schemeClr val="tx1"/>
                </a:solidFill>
              </a:rPr>
              <a:t>NB:</a:t>
            </a:r>
          </a:p>
          <a:p>
            <a:pPr algn="just">
              <a:spcBef>
                <a:spcPts val="0"/>
              </a:spcBef>
              <a:buClrTx/>
              <a:buFont typeface="Wingdings" panose="05000000000000000000" pitchFamily="2" charset="2"/>
              <a:buChar char="q"/>
            </a:pPr>
            <a:r>
              <a:rPr lang="en-US" sz="2800" dirty="0">
                <a:solidFill>
                  <a:schemeClr val="tx1"/>
                </a:solidFill>
              </a:rPr>
              <a:t>During home visits you act on your own, making decisions on the spot and carrying them out</a:t>
            </a:r>
          </a:p>
          <a:p>
            <a:pPr algn="just">
              <a:spcBef>
                <a:spcPts val="0"/>
              </a:spcBef>
              <a:buClrTx/>
              <a:buFont typeface="Wingdings" panose="05000000000000000000" pitchFamily="2" charset="2"/>
              <a:buChar char="q"/>
            </a:pPr>
            <a:r>
              <a:rPr lang="en-US" sz="2800" dirty="0">
                <a:solidFill>
                  <a:schemeClr val="tx1"/>
                </a:solidFill>
              </a:rPr>
              <a:t>You need to be prepared. </a:t>
            </a:r>
          </a:p>
          <a:p>
            <a:pPr algn="just">
              <a:spcBef>
                <a:spcPts val="0"/>
              </a:spcBef>
              <a:buClrTx/>
              <a:buFont typeface="Wingdings" panose="05000000000000000000" pitchFamily="2" charset="2"/>
              <a:buChar char="q"/>
            </a:pPr>
            <a:r>
              <a:rPr lang="en-US" sz="2800" dirty="0">
                <a:solidFill>
                  <a:schemeClr val="tx1"/>
                </a:solidFill>
              </a:rPr>
              <a:t>When planning and implementing home visits, you should be guided by some basic principles in order to make a success of it.</a:t>
            </a: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9733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800" b="1" dirty="0">
                <a:solidFill>
                  <a:srgbClr val="0070C0"/>
                </a:solidFill>
              </a:rPr>
              <a:t>Principles of home visiting:</a:t>
            </a:r>
          </a:p>
          <a:p>
            <a:pPr marL="0" indent="0" algn="just">
              <a:spcBef>
                <a:spcPts val="0"/>
              </a:spcBef>
              <a:buClrTx/>
              <a:buNone/>
            </a:pPr>
            <a:r>
              <a:rPr lang="en-US" sz="2800" dirty="0">
                <a:solidFill>
                  <a:schemeClr val="tx1"/>
                </a:solidFill>
              </a:rPr>
              <a:t>Home visits should be:-</a:t>
            </a:r>
          </a:p>
          <a:p>
            <a:pPr algn="just">
              <a:spcBef>
                <a:spcPts val="0"/>
              </a:spcBef>
              <a:buClrTx/>
              <a:buFont typeface="Wingdings" panose="05000000000000000000" pitchFamily="2" charset="2"/>
              <a:buChar char="q"/>
            </a:pPr>
            <a:r>
              <a:rPr lang="en-US" sz="2800" dirty="0">
                <a:solidFill>
                  <a:schemeClr val="tx1"/>
                </a:solidFill>
              </a:rPr>
              <a:t>Planned and of benefit to the patient</a:t>
            </a:r>
          </a:p>
          <a:p>
            <a:pPr algn="just">
              <a:spcBef>
                <a:spcPts val="0"/>
              </a:spcBef>
              <a:buClrTx/>
              <a:buFont typeface="Wingdings" panose="05000000000000000000" pitchFamily="2" charset="2"/>
              <a:buChar char="q"/>
            </a:pPr>
            <a:r>
              <a:rPr lang="en-US" sz="2800" dirty="0">
                <a:solidFill>
                  <a:schemeClr val="tx1"/>
                </a:solidFill>
              </a:rPr>
              <a:t>Purposeful, clear and meet the patient‘s needs</a:t>
            </a:r>
          </a:p>
          <a:p>
            <a:pPr algn="just">
              <a:spcBef>
                <a:spcPts val="0"/>
              </a:spcBef>
              <a:buClrTx/>
              <a:buFont typeface="Wingdings" panose="05000000000000000000" pitchFamily="2" charset="2"/>
              <a:buChar char="q"/>
            </a:pPr>
            <a:r>
              <a:rPr lang="en-US" sz="2800" dirty="0">
                <a:solidFill>
                  <a:schemeClr val="tx1"/>
                </a:solidFill>
              </a:rPr>
              <a:t>Regular and flexible according to the needs of the patient</a:t>
            </a:r>
          </a:p>
          <a:p>
            <a:pPr algn="just">
              <a:spcBef>
                <a:spcPts val="0"/>
              </a:spcBef>
              <a:buClrTx/>
              <a:buFont typeface="Wingdings" panose="05000000000000000000" pitchFamily="2" charset="2"/>
              <a:buChar char="q"/>
            </a:pPr>
            <a:r>
              <a:rPr lang="en-US" sz="2800" dirty="0">
                <a:solidFill>
                  <a:schemeClr val="tx1"/>
                </a:solidFill>
              </a:rPr>
              <a:t>Educative to the patient. </a:t>
            </a:r>
          </a:p>
          <a:p>
            <a:pPr algn="just">
              <a:spcBef>
                <a:spcPts val="0"/>
              </a:spcBef>
              <a:buClrTx/>
              <a:buFont typeface="Wingdings" panose="05000000000000000000" pitchFamily="2" charset="2"/>
              <a:buChar char="q"/>
            </a:pPr>
            <a:r>
              <a:rPr lang="en-US" sz="2800" dirty="0">
                <a:solidFill>
                  <a:schemeClr val="tx1"/>
                </a:solidFill>
              </a:rPr>
              <a:t>Home visits provide an excellent opportunity for health education</a:t>
            </a:r>
          </a:p>
          <a:p>
            <a:pPr algn="just">
              <a:spcBef>
                <a:spcPts val="0"/>
              </a:spcBef>
              <a:buClrTx/>
              <a:buFont typeface="Wingdings" panose="05000000000000000000" pitchFamily="2" charset="2"/>
              <a:buChar char="q"/>
            </a:pPr>
            <a:r>
              <a:rPr lang="en-US" sz="2800" dirty="0">
                <a:solidFill>
                  <a:schemeClr val="tx1"/>
                </a:solidFill>
              </a:rPr>
              <a:t>Used to demonstrate principles of health</a:t>
            </a:r>
          </a:p>
          <a:p>
            <a:pPr algn="just">
              <a:spcBef>
                <a:spcPts val="0"/>
              </a:spcBef>
              <a:buClrTx/>
              <a:buFont typeface="Wingdings" panose="05000000000000000000" pitchFamily="2" charset="2"/>
              <a:buChar char="q"/>
            </a:pPr>
            <a:r>
              <a:rPr lang="en-US" sz="2800" dirty="0">
                <a:solidFill>
                  <a:schemeClr val="tx1"/>
                </a:solidFill>
              </a:rPr>
              <a:t>Convenient and acceptable to the patient</a:t>
            </a:r>
          </a:p>
          <a:p>
            <a:pPr algn="just">
              <a:spcBef>
                <a:spcPts val="0"/>
              </a:spcBef>
              <a:buClrTx/>
              <a:buFont typeface="Wingdings" panose="05000000000000000000" pitchFamily="2" charset="2"/>
              <a:buChar char="q"/>
            </a:pPr>
            <a:r>
              <a:rPr lang="en-US" sz="2800" dirty="0">
                <a:solidFill>
                  <a:schemeClr val="tx1"/>
                </a:solidFill>
              </a:rPr>
              <a:t>Respectful of the patient‘s right to refuse care</a:t>
            </a:r>
          </a:p>
          <a:p>
            <a:pPr algn="just">
              <a:spcBef>
                <a:spcPts val="0"/>
              </a:spcBef>
              <a:buClrTx/>
              <a:buFont typeface="Wingdings" panose="05000000000000000000" pitchFamily="2" charset="2"/>
              <a:buChar char="q"/>
            </a:pPr>
            <a:r>
              <a:rPr lang="en-US" sz="2800" dirty="0">
                <a:solidFill>
                  <a:schemeClr val="tx1"/>
                </a:solidFill>
              </a:rPr>
              <a:t>Recorded in the appropriate case file</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35735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600"/>
            <a:ext cx="8677275" cy="6599448"/>
          </a:xfrm>
        </p:spPr>
        <p:txBody>
          <a:bodyPr>
            <a:normAutofit fontScale="85000" lnSpcReduction="20000"/>
          </a:bodyPr>
          <a:lstStyle/>
          <a:p>
            <a:pPr marL="0" indent="0" algn="just">
              <a:spcBef>
                <a:spcPts val="0"/>
              </a:spcBef>
              <a:buClrTx/>
              <a:buNone/>
            </a:pPr>
            <a:r>
              <a:rPr lang="en-US" sz="2800" b="1" dirty="0">
                <a:solidFill>
                  <a:srgbClr val="0070C0"/>
                </a:solidFill>
              </a:rPr>
              <a:t>Advantages of Home Visiting:</a:t>
            </a:r>
          </a:p>
          <a:p>
            <a:pPr algn="just">
              <a:spcBef>
                <a:spcPts val="0"/>
              </a:spcBef>
              <a:buClrTx/>
              <a:buFont typeface="Wingdings" panose="05000000000000000000" pitchFamily="2" charset="2"/>
              <a:buChar char="q"/>
            </a:pPr>
            <a:r>
              <a:rPr lang="en-US" sz="2800" dirty="0">
                <a:solidFill>
                  <a:schemeClr val="tx1"/>
                </a:solidFill>
              </a:rPr>
              <a:t>Home visiting gives a more accurate assessment of the family structure and behaviour in their natural environment.</a:t>
            </a:r>
          </a:p>
          <a:p>
            <a:pPr algn="just">
              <a:spcBef>
                <a:spcPts val="0"/>
              </a:spcBef>
              <a:buClrTx/>
              <a:buFont typeface="Wingdings" panose="05000000000000000000" pitchFamily="2" charset="2"/>
              <a:buChar char="q"/>
            </a:pPr>
            <a:r>
              <a:rPr lang="en-US" sz="2800" dirty="0">
                <a:solidFill>
                  <a:schemeClr val="tx1"/>
                </a:solidFill>
              </a:rPr>
              <a:t>Home visits provide an opportunity to observe the physical environment of the home and identify barriers to, and resources for achieving family health.</a:t>
            </a:r>
          </a:p>
          <a:p>
            <a:pPr algn="just">
              <a:spcBef>
                <a:spcPts val="0"/>
              </a:spcBef>
              <a:buClrTx/>
              <a:buFont typeface="Wingdings" panose="05000000000000000000" pitchFamily="2" charset="2"/>
              <a:buChar char="q"/>
            </a:pPr>
            <a:r>
              <a:rPr lang="en-US" sz="2800" dirty="0">
                <a:solidFill>
                  <a:schemeClr val="tx1"/>
                </a:solidFill>
              </a:rPr>
              <a:t>Allows the clinicians to work with the patient first hand information to implement health action using realistic resources.</a:t>
            </a:r>
          </a:p>
          <a:p>
            <a:pPr algn="just">
              <a:spcBef>
                <a:spcPts val="0"/>
              </a:spcBef>
              <a:buClrTx/>
              <a:buFont typeface="Wingdings" panose="05000000000000000000" pitchFamily="2" charset="2"/>
              <a:buChar char="q"/>
            </a:pPr>
            <a:r>
              <a:rPr lang="en-US" sz="2800" dirty="0">
                <a:solidFill>
                  <a:schemeClr val="tx1"/>
                </a:solidFill>
              </a:rPr>
              <a:t>It enhances the family’s sense of control and active participation in meeting its health needs.</a:t>
            </a:r>
          </a:p>
          <a:p>
            <a:pPr algn="just">
              <a:spcBef>
                <a:spcPts val="0"/>
              </a:spcBef>
              <a:buClrTx/>
              <a:buFont typeface="Wingdings" panose="05000000000000000000" pitchFamily="2" charset="2"/>
              <a:buChar char="q"/>
            </a:pPr>
            <a:r>
              <a:rPr lang="en-US" sz="2800" dirty="0">
                <a:solidFill>
                  <a:schemeClr val="tx1"/>
                </a:solidFill>
              </a:rPr>
              <a:t>It provides an excellent opportunity to implement planned health care.</a:t>
            </a:r>
          </a:p>
          <a:p>
            <a:pPr algn="just">
              <a:spcBef>
                <a:spcPts val="0"/>
              </a:spcBef>
              <a:buClrTx/>
              <a:buFont typeface="Wingdings" panose="05000000000000000000" pitchFamily="2" charset="2"/>
              <a:buChar char="q"/>
            </a:pPr>
            <a:r>
              <a:rPr lang="en-US" sz="2800" dirty="0">
                <a:solidFill>
                  <a:schemeClr val="tx1"/>
                </a:solidFill>
              </a:rPr>
              <a:t>It provides an opportunity to learn about the home and family situation.</a:t>
            </a:r>
          </a:p>
          <a:p>
            <a:pPr algn="just">
              <a:spcBef>
                <a:spcPts val="0"/>
              </a:spcBef>
              <a:buClrTx/>
              <a:buFont typeface="Wingdings" panose="05000000000000000000" pitchFamily="2" charset="2"/>
              <a:buChar char="q"/>
            </a:pPr>
            <a:r>
              <a:rPr lang="en-US" sz="2800" dirty="0">
                <a:solidFill>
                  <a:schemeClr val="tx1"/>
                </a:solidFill>
              </a:rPr>
              <a:t>It provides an opportunity to clarify the doubts and misconceptions raised by family members.</a:t>
            </a:r>
          </a:p>
          <a:p>
            <a:pPr algn="just">
              <a:spcBef>
                <a:spcPts val="0"/>
              </a:spcBef>
              <a:buClrTx/>
              <a:buFont typeface="Wingdings" panose="05000000000000000000" pitchFamily="2" charset="2"/>
              <a:buChar char="q"/>
            </a:pPr>
            <a:r>
              <a:rPr lang="en-US" sz="2800" dirty="0">
                <a:solidFill>
                  <a:schemeClr val="tx1"/>
                </a:solidFill>
              </a:rPr>
              <a:t>It provides an opportunity to observe and appreciate family practices and progress of care given by the nurse and others</a:t>
            </a:r>
          </a:p>
          <a:p>
            <a:pPr algn="just">
              <a:spcBef>
                <a:spcPts val="0"/>
              </a:spcBef>
              <a:buClrTx/>
              <a:buFont typeface="Wingdings" panose="05000000000000000000" pitchFamily="2" charset="2"/>
              <a:buChar char="q"/>
            </a:pPr>
            <a:endParaRPr lang="en-US" sz="28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089627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dirty="0">
                <a:solidFill>
                  <a:schemeClr val="tx1"/>
                </a:solidFill>
              </a:rPr>
              <a:t>NB. Home visiting provides an excellent opportunity to implement health care which was planned or was started in the hospital.</a:t>
            </a:r>
          </a:p>
          <a:p>
            <a:pPr marL="0" indent="0" algn="just">
              <a:spcBef>
                <a:spcPts val="0"/>
              </a:spcBef>
              <a:buClrTx/>
              <a:buNone/>
            </a:pPr>
            <a:endParaRPr lang="en-US" sz="2400" b="1" dirty="0">
              <a:solidFill>
                <a:srgbClr val="0070C0"/>
              </a:solidFill>
            </a:endParaRPr>
          </a:p>
          <a:p>
            <a:pPr marL="0" indent="0" algn="just">
              <a:spcBef>
                <a:spcPts val="0"/>
              </a:spcBef>
              <a:buClrTx/>
              <a:buNone/>
            </a:pPr>
            <a:r>
              <a:rPr lang="en-US" sz="2400" b="1" dirty="0">
                <a:solidFill>
                  <a:srgbClr val="0070C0"/>
                </a:solidFill>
              </a:rPr>
              <a:t>Disadvantages of Home Visiting:</a:t>
            </a:r>
          </a:p>
          <a:p>
            <a:pPr algn="just">
              <a:spcBef>
                <a:spcPts val="0"/>
              </a:spcBef>
              <a:buClrTx/>
              <a:buFont typeface="Wingdings" panose="05000000000000000000" pitchFamily="2" charset="2"/>
              <a:buChar char="q"/>
            </a:pPr>
            <a:r>
              <a:rPr lang="en-US" sz="2400" dirty="0">
                <a:solidFill>
                  <a:schemeClr val="tx1"/>
                </a:solidFill>
              </a:rPr>
              <a:t>Home visits consume a lot the clinician's time and energy as well as transport fuel (petrol or diesel) or bus fare.</a:t>
            </a:r>
          </a:p>
          <a:p>
            <a:pPr algn="just">
              <a:spcBef>
                <a:spcPts val="0"/>
              </a:spcBef>
              <a:buClrTx/>
              <a:buFont typeface="Wingdings" panose="05000000000000000000" pitchFamily="2" charset="2"/>
              <a:buChar char="q"/>
            </a:pPr>
            <a:r>
              <a:rPr lang="en-US" sz="2400" dirty="0">
                <a:solidFill>
                  <a:schemeClr val="tx1"/>
                </a:solidFill>
              </a:rPr>
              <a:t>Unforeseen events may occur during home visits, which will interfere with planned activities.</a:t>
            </a:r>
          </a:p>
          <a:p>
            <a:pPr algn="just">
              <a:spcBef>
                <a:spcPts val="0"/>
              </a:spcBef>
              <a:buClrTx/>
              <a:buFont typeface="Wingdings" panose="05000000000000000000" pitchFamily="2" charset="2"/>
              <a:buChar char="q"/>
            </a:pPr>
            <a:r>
              <a:rPr lang="en-US" sz="2400" dirty="0">
                <a:solidFill>
                  <a:schemeClr val="tx1"/>
                </a:solidFill>
              </a:rPr>
              <a:t>The patient’s family may not accept the clinician due to various factors such as cultural or religious differences, personal characteristics of the clinician and the patient or to some extent, socioeconomic status of the clinician and the patient.</a:t>
            </a:r>
          </a:p>
          <a:p>
            <a:pPr algn="just">
              <a:spcBef>
                <a:spcPts val="0"/>
              </a:spcBef>
              <a:buClrTx/>
              <a:buFont typeface="Wingdings" panose="05000000000000000000" pitchFamily="2" charset="2"/>
              <a:buChar char="q"/>
            </a:pPr>
            <a:r>
              <a:rPr lang="en-US" sz="2400" dirty="0">
                <a:solidFill>
                  <a:schemeClr val="tx1"/>
                </a:solidFill>
              </a:rPr>
              <a:t>Confusion of the clinic’s role in a community where there may be a lack of knowledge and understanding of the role of the clinician.</a:t>
            </a:r>
          </a:p>
          <a:p>
            <a:pPr algn="just">
              <a:spcBef>
                <a:spcPts val="0"/>
              </a:spcBef>
              <a:buClrTx/>
              <a:buFont typeface="Wingdings" panose="05000000000000000000" pitchFamily="2" charset="2"/>
              <a:buChar char="q"/>
            </a:pPr>
            <a:endParaRPr lang="en-US" sz="2400" dirty="0">
              <a:solidFill>
                <a:schemeClr val="tx1"/>
              </a:solidFill>
            </a:endParaRP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80508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368942"/>
          </a:xfrm>
        </p:spPr>
        <p:txBody>
          <a:bodyPr>
            <a:normAutofit/>
          </a:bodyPr>
          <a:lstStyle/>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r>
              <a:rPr lang="en-GB" sz="3200" b="1" dirty="0">
                <a:solidFill>
                  <a:srgbClr val="00B050"/>
                </a:solidFill>
                <a:latin typeface="Bookman Old Style" panose="02050604050505020204" pitchFamily="18" charset="0"/>
              </a:rPr>
              <a:t>UNIVERSAL HEALTH COVERAGE </a:t>
            </a:r>
            <a:endParaRPr lang="en-GB" sz="3200" b="1" dirty="0">
              <a:solidFill>
                <a:schemeClr val="tx1"/>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just">
              <a:buNone/>
            </a:pPr>
            <a:endParaRPr lang="en-GB" sz="3200" dirty="0">
              <a:solidFill>
                <a:schemeClr val="tx1"/>
              </a:solidFill>
              <a:latin typeface="Bookman Old Style" panose="02050604050505020204" pitchFamily="18" charset="0"/>
            </a:endParaRPr>
          </a:p>
          <a:p>
            <a:pPr marL="0" indent="0" algn="just">
              <a:buNone/>
            </a:pPr>
            <a:r>
              <a:rPr lang="en-GB" sz="3200" dirty="0">
                <a:solidFill>
                  <a:schemeClr val="tx1"/>
                </a:solidFill>
                <a:latin typeface="Bookman Old Style" panose="02050604050505020204" pitchFamily="18" charset="0"/>
              </a:rPr>
              <a:t> </a:t>
            </a:r>
            <a:endParaRPr lang="en-US" sz="3200" dirty="0">
              <a:solidFill>
                <a:schemeClr val="tx1"/>
              </a:solidFill>
              <a:latin typeface="Bookman Old Style" panose="02050604050505020204" pitchFamily="18" charset="0"/>
            </a:endParaRPr>
          </a:p>
          <a:p>
            <a:pPr marL="514350" indent="-514350" algn="just">
              <a:buFont typeface="+mj-lt"/>
              <a:buAutoNum type="arabicPeriod"/>
            </a:pPr>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06381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677275" cy="6798094"/>
          </a:xfrm>
        </p:spPr>
        <p:txBody>
          <a:bodyPr>
            <a:normAutofit fontScale="92500" lnSpcReduction="10000"/>
          </a:bodyPr>
          <a:lstStyle/>
          <a:p>
            <a:pPr marL="0" indent="0" algn="just">
              <a:spcBef>
                <a:spcPts val="0"/>
              </a:spcBef>
              <a:buClrTx/>
              <a:buNone/>
            </a:pPr>
            <a:r>
              <a:rPr lang="en-US" sz="2400" b="1" dirty="0">
                <a:solidFill>
                  <a:srgbClr val="0070C0"/>
                </a:solidFill>
              </a:rPr>
              <a:t>Introduction:</a:t>
            </a:r>
          </a:p>
          <a:p>
            <a:pPr algn="just">
              <a:spcBef>
                <a:spcPts val="0"/>
              </a:spcBef>
              <a:buClrTx/>
              <a:buFont typeface="Wingdings" panose="05000000000000000000" pitchFamily="2" charset="2"/>
              <a:buChar char="q"/>
            </a:pPr>
            <a:r>
              <a:rPr lang="en-US" sz="2400" dirty="0">
                <a:solidFill>
                  <a:schemeClr val="tx1"/>
                </a:solidFill>
              </a:rPr>
              <a:t>Currently, at least half of the people in the world do not receive the health services they need. About 100 million people are pushed into extreme poverty each year because of out-of-pocket spending on health. This must change.</a:t>
            </a:r>
          </a:p>
          <a:p>
            <a:pPr algn="just">
              <a:spcBef>
                <a:spcPts val="0"/>
              </a:spcBef>
              <a:buClrTx/>
              <a:buFont typeface="Wingdings" panose="05000000000000000000" pitchFamily="2" charset="2"/>
              <a:buChar char="q"/>
            </a:pPr>
            <a:r>
              <a:rPr lang="en-US" sz="2400" dirty="0">
                <a:solidFill>
                  <a:schemeClr val="tx1"/>
                </a:solidFill>
              </a:rPr>
              <a:t>To make health for all a reality, we need: individuals and communities who have access to high quality health services so that they take care of their own health and the health of their families; skilled health workers providing quality, people-</a:t>
            </a:r>
            <a:r>
              <a:rPr lang="en-US" sz="2400" dirty="0" err="1">
                <a:solidFill>
                  <a:schemeClr val="tx1"/>
                </a:solidFill>
              </a:rPr>
              <a:t>centred</a:t>
            </a:r>
            <a:r>
              <a:rPr lang="en-US" sz="2400" dirty="0">
                <a:solidFill>
                  <a:schemeClr val="tx1"/>
                </a:solidFill>
              </a:rPr>
              <a:t> care; and policy-makers committed to investing in universal health coverage.</a:t>
            </a:r>
          </a:p>
          <a:p>
            <a:pPr algn="just">
              <a:spcBef>
                <a:spcPts val="0"/>
              </a:spcBef>
              <a:buClrTx/>
              <a:buFont typeface="Wingdings" panose="05000000000000000000" pitchFamily="2" charset="2"/>
              <a:buChar char="q"/>
            </a:pPr>
            <a:r>
              <a:rPr lang="en-US" sz="2400" dirty="0">
                <a:solidFill>
                  <a:schemeClr val="tx1"/>
                </a:solidFill>
              </a:rPr>
              <a:t>UHC does not mean free access to every possible health service for every person. Every country has a different path to achieving UHC and deciding what to cover based on the needs of their people and the resources at hand. It does, however, emphasize the importance of access to health services and information as a basic human right.</a:t>
            </a:r>
          </a:p>
          <a:p>
            <a:pPr algn="just">
              <a:spcBef>
                <a:spcPts val="0"/>
              </a:spcBef>
              <a:buClrTx/>
              <a:buFont typeface="Wingdings" panose="05000000000000000000" pitchFamily="2" charset="2"/>
              <a:buChar char="q"/>
            </a:pPr>
            <a:r>
              <a:rPr lang="en-US" sz="2400" dirty="0">
                <a:solidFill>
                  <a:schemeClr val="tx1"/>
                </a:solidFill>
              </a:rPr>
              <a:t>Universal Health Coverage, is one of the “Big Four” strategic pillars declared by the President of Kenya which will see major policy and administrative reforms in the medical sector, to ensure everyone has access to quality and affordable medical coverage by 2022.</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0340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4"/>
            <a:ext cx="9105912" cy="6798094"/>
          </a:xfrm>
        </p:spPr>
        <p:txBody>
          <a:bodyPr>
            <a:normAutofit fontScale="25000" lnSpcReduction="20000"/>
          </a:bodyPr>
          <a:lstStyle/>
          <a:p>
            <a:pPr marL="0" indent="0" algn="just">
              <a:spcBef>
                <a:spcPts val="0"/>
              </a:spcBef>
              <a:buClrTx/>
              <a:buNone/>
            </a:pPr>
            <a:r>
              <a:rPr lang="en-US" sz="9600" b="1" dirty="0">
                <a:solidFill>
                  <a:srgbClr val="0070C0"/>
                </a:solidFill>
              </a:rPr>
              <a:t>Definitions: </a:t>
            </a:r>
          </a:p>
          <a:p>
            <a:pPr algn="just">
              <a:spcBef>
                <a:spcPts val="0"/>
              </a:spcBef>
              <a:buClrTx/>
              <a:buFont typeface="Wingdings" panose="05000000000000000000" pitchFamily="2" charset="2"/>
              <a:buChar char="q"/>
            </a:pPr>
            <a:r>
              <a:rPr lang="en-US" sz="9600" b="1" dirty="0">
                <a:solidFill>
                  <a:schemeClr val="tx1"/>
                </a:solidFill>
              </a:rPr>
              <a:t>Universal health coverage </a:t>
            </a:r>
            <a:r>
              <a:rPr lang="en-US" sz="9600" dirty="0">
                <a:solidFill>
                  <a:schemeClr val="tx1"/>
                </a:solidFill>
              </a:rPr>
              <a:t>means that all people have access to the health services they need, when and where they need them, without financial hardship.</a:t>
            </a:r>
          </a:p>
          <a:p>
            <a:pPr algn="just">
              <a:spcBef>
                <a:spcPts val="0"/>
              </a:spcBef>
              <a:buClrTx/>
              <a:buFont typeface="Wingdings" panose="05000000000000000000" pitchFamily="2" charset="2"/>
              <a:buChar char="q"/>
            </a:pPr>
            <a:r>
              <a:rPr lang="en-US" sz="9600" dirty="0">
                <a:solidFill>
                  <a:schemeClr val="tx1"/>
                </a:solidFill>
              </a:rPr>
              <a:t>Universal Health Coverage (UHC) means that all people can access quality essential health services, without having to suffer financial hardship to pay for health care.</a:t>
            </a:r>
          </a:p>
          <a:p>
            <a:pPr algn="just">
              <a:spcBef>
                <a:spcPts val="0"/>
              </a:spcBef>
              <a:buClrTx/>
              <a:buFont typeface="Wingdings" panose="05000000000000000000" pitchFamily="2" charset="2"/>
              <a:buChar char="q"/>
            </a:pPr>
            <a:r>
              <a:rPr lang="en-US" sz="9600" dirty="0">
                <a:solidFill>
                  <a:schemeClr val="tx1"/>
                </a:solidFill>
              </a:rPr>
              <a:t>UHC means that all individuals and communities receive the health services they need without suffering financial hardship</a:t>
            </a:r>
          </a:p>
          <a:p>
            <a:pPr algn="just">
              <a:spcBef>
                <a:spcPts val="0"/>
              </a:spcBef>
              <a:buClrTx/>
              <a:buFont typeface="Wingdings" panose="05000000000000000000" pitchFamily="2" charset="2"/>
              <a:buChar char="q"/>
            </a:pPr>
            <a:r>
              <a:rPr lang="en-US" sz="9600" dirty="0">
                <a:solidFill>
                  <a:schemeClr val="tx1"/>
                </a:solidFill>
              </a:rPr>
              <a:t>It includes the full range of essential health services, from health promotion to prevention, treatment, rehabilitation, and palliative care across the life course.</a:t>
            </a:r>
          </a:p>
          <a:p>
            <a:pPr algn="just">
              <a:spcBef>
                <a:spcPts val="0"/>
              </a:spcBef>
              <a:buClrTx/>
              <a:buFont typeface="Wingdings" panose="05000000000000000000" pitchFamily="2" charset="2"/>
              <a:buChar char="q"/>
            </a:pPr>
            <a:r>
              <a:rPr lang="en-US" sz="9600" dirty="0">
                <a:solidFill>
                  <a:schemeClr val="tx1"/>
                </a:solidFill>
              </a:rPr>
              <a:t>Universal health care is a broad term that encompasses any action that a government takes to provide health care to as many people as possible. Some governments do this by setting minimum standards and regulations and some by implementing programs that cover the entire population. But the ultimate goal is health coverage for all citizens.</a:t>
            </a:r>
          </a:p>
          <a:p>
            <a:pPr algn="just">
              <a:spcBef>
                <a:spcPts val="0"/>
              </a:spcBef>
              <a:buClrTx/>
              <a:buFont typeface="Wingdings" panose="05000000000000000000" pitchFamily="2" charset="2"/>
              <a:buChar char="q"/>
            </a:pPr>
            <a:r>
              <a:rPr lang="en-US" sz="9600" dirty="0">
                <a:solidFill>
                  <a:schemeClr val="tx1"/>
                </a:solidFill>
              </a:rPr>
              <a:t>Universal health coverage should be based on strong, people-</a:t>
            </a:r>
            <a:r>
              <a:rPr lang="en-US" sz="9600" dirty="0" err="1">
                <a:solidFill>
                  <a:schemeClr val="tx1"/>
                </a:solidFill>
              </a:rPr>
              <a:t>centred</a:t>
            </a:r>
            <a:r>
              <a:rPr lang="en-US" sz="9600" dirty="0">
                <a:solidFill>
                  <a:schemeClr val="tx1"/>
                </a:solidFill>
              </a:rPr>
              <a:t> primary health care. Good health systems are rooted in the communities they serve. They focus not only on preventing and treating disease and illness, but also on helping to improve well-being and quality of life.</a:t>
            </a: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9944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algn="just">
              <a:spcBef>
                <a:spcPts val="0"/>
              </a:spcBef>
              <a:buClrTx/>
              <a:buFont typeface="Wingdings" panose="05000000000000000000" pitchFamily="2" charset="2"/>
              <a:buChar char="q"/>
            </a:pPr>
            <a:r>
              <a:rPr lang="en-US" sz="2400" dirty="0">
                <a:solidFill>
                  <a:schemeClr val="tx1"/>
                </a:solidFill>
              </a:rPr>
              <a:t>Universal Health Coverage (UHC) means, “Every person, everywhere, has access to quality health care without suffering financial hardship’ </a:t>
            </a:r>
          </a:p>
          <a:p>
            <a:pPr lvl="1" algn="just">
              <a:spcBef>
                <a:spcPts val="0"/>
              </a:spcBef>
              <a:buClrTx/>
              <a:buFont typeface="Courier New" panose="02070309020205020404" pitchFamily="49" charset="0"/>
              <a:buChar char="o"/>
            </a:pPr>
            <a:r>
              <a:rPr lang="en-US" sz="2400" dirty="0">
                <a:solidFill>
                  <a:schemeClr val="tx1"/>
                </a:solidFill>
              </a:rPr>
              <a:t>Who: All people including the poorest and most vulnerable</a:t>
            </a:r>
          </a:p>
          <a:p>
            <a:pPr lvl="1" algn="just">
              <a:spcBef>
                <a:spcPts val="0"/>
              </a:spcBef>
              <a:buClrTx/>
              <a:buFont typeface="Courier New" panose="02070309020205020404" pitchFamily="49" charset="0"/>
              <a:buChar char="o"/>
            </a:pPr>
            <a:r>
              <a:rPr lang="en-US" sz="2400" dirty="0">
                <a:solidFill>
                  <a:schemeClr val="tx1"/>
                </a:solidFill>
              </a:rPr>
              <a:t>What: full range of essential services, of good quality</a:t>
            </a:r>
          </a:p>
          <a:p>
            <a:pPr lvl="1" algn="just">
              <a:spcBef>
                <a:spcPts val="0"/>
              </a:spcBef>
              <a:buClrTx/>
              <a:buFont typeface="Courier New" panose="02070309020205020404" pitchFamily="49" charset="0"/>
              <a:buChar char="o"/>
            </a:pPr>
            <a:r>
              <a:rPr lang="en-US" sz="2400" dirty="0">
                <a:solidFill>
                  <a:schemeClr val="tx1"/>
                </a:solidFill>
              </a:rPr>
              <a:t>How: reducing out of pocket expenses through cost sharing (pre-payment and risk pooling)</a:t>
            </a:r>
          </a:p>
          <a:p>
            <a:pPr algn="just">
              <a:spcBef>
                <a:spcPts val="0"/>
              </a:spcBef>
              <a:buClrTx/>
              <a:buFont typeface="Wingdings" panose="05000000000000000000" pitchFamily="2" charset="2"/>
              <a:buChar char="q"/>
            </a:pPr>
            <a:r>
              <a:rPr lang="en-US" sz="2400" dirty="0">
                <a:solidFill>
                  <a:schemeClr val="tx1"/>
                </a:solidFill>
              </a:rPr>
              <a:t>Universal Health Coverage – Health for all</a:t>
            </a:r>
          </a:p>
          <a:p>
            <a:pPr algn="just">
              <a:spcBef>
                <a:spcPts val="0"/>
              </a:spcBef>
              <a:buClrTx/>
              <a:buFont typeface="Wingdings" panose="05000000000000000000" pitchFamily="2" charset="2"/>
              <a:buChar char="q"/>
            </a:pPr>
            <a:r>
              <a:rPr lang="en-US" sz="2400" dirty="0">
                <a:solidFill>
                  <a:schemeClr val="tx1"/>
                </a:solidFill>
              </a:rPr>
              <a:t>World Health Organization (WHO) defines UHC as a “Health care system with a motive of equity in access through promotive, preventive, curative and rehabilitative health interventions.”</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954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lvl="0"/>
            <a:r>
              <a:rPr lang="en-US" sz="44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457200" y="1371600"/>
            <a:ext cx="8534400" cy="5302142"/>
          </a:xfrm>
        </p:spPr>
        <p:txBody>
          <a:bodyPr>
            <a:normAutofit/>
          </a:bodyPr>
          <a:lstStyle/>
          <a:p>
            <a:pPr marL="514350" indent="-514350" algn="just">
              <a:buFont typeface="+mj-lt"/>
              <a:buAutoNum type="arabicPeriod"/>
            </a:pPr>
            <a:r>
              <a:rPr lang="en-GB" sz="3200" dirty="0"/>
              <a:t>Huss J. </a:t>
            </a:r>
            <a:r>
              <a:rPr lang="en-GB" sz="3200" dirty="0" err="1"/>
              <a:t>etal</a:t>
            </a:r>
            <a:r>
              <a:rPr lang="en-GB" sz="3200" dirty="0"/>
              <a:t>. (2006) Start your own medical practice</a:t>
            </a:r>
          </a:p>
          <a:p>
            <a:pPr marL="514350" indent="-514350" algn="just">
              <a:buFont typeface="+mj-lt"/>
              <a:buAutoNum type="arabicPeriod"/>
            </a:pPr>
            <a:r>
              <a:rPr lang="en-GB" sz="3200" dirty="0" err="1"/>
              <a:t>Dahle</a:t>
            </a:r>
            <a:r>
              <a:rPr lang="en-GB" sz="3200" dirty="0"/>
              <a:t> M. J. (2014) The white coat investor</a:t>
            </a:r>
          </a:p>
          <a:p>
            <a:pPr marL="514350" indent="-514350" algn="just">
              <a:buFont typeface="+mj-lt"/>
              <a:buAutoNum type="arabicPeriod"/>
            </a:pPr>
            <a:r>
              <a:rPr lang="en-GB" sz="3200" dirty="0"/>
              <a:t>Hacker et al (2010). The medical entrepreneur: pearls, pitfalls and practical business advice for doctors.</a:t>
            </a:r>
          </a:p>
          <a:p>
            <a:pPr marL="514350" indent="-514350" algn="just">
              <a:buFont typeface="+mj-lt"/>
              <a:buAutoNum type="arabicPeriod"/>
            </a:pPr>
            <a:r>
              <a:rPr lang="en-GB" sz="3200" dirty="0" err="1"/>
              <a:t>Saleemi</a:t>
            </a:r>
            <a:r>
              <a:rPr lang="en-GB" sz="3200" dirty="0"/>
              <a:t> N. A. (2011). Entrepreneurship simplified East African Edition printing services Ltd., Nairobi, Kenya.</a:t>
            </a:r>
          </a:p>
          <a:p>
            <a:pPr marL="514350" indent="-514350" algn="just">
              <a:buFont typeface="+mj-lt"/>
              <a:buAutoNum type="arabicPeriod"/>
            </a:pPr>
            <a:endParaRPr lang="en-GB" sz="3200" dirty="0"/>
          </a:p>
          <a:p>
            <a:pPr marL="514350" indent="-514350" algn="just">
              <a:buFont typeface="+mj-lt"/>
              <a:buAutoNum type="arabicPeriod"/>
            </a:pPr>
            <a:endParaRPr lang="en-US" sz="3200" dirty="0"/>
          </a:p>
          <a:p>
            <a:pPr marL="514350" indent="-514350" algn="just">
              <a:buFont typeface="+mj-lt"/>
              <a:buAutoNum type="arabicPeriod"/>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76870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Concept of Universal Health Coverage:</a:t>
            </a:r>
          </a:p>
          <a:p>
            <a:pPr algn="just">
              <a:spcBef>
                <a:spcPts val="0"/>
              </a:spcBef>
              <a:buClrTx/>
              <a:buFont typeface="Wingdings" panose="05000000000000000000" pitchFamily="2" charset="2"/>
              <a:buChar char="q"/>
            </a:pPr>
            <a:r>
              <a:rPr lang="en-US" sz="2400" dirty="0">
                <a:solidFill>
                  <a:schemeClr val="tx1"/>
                </a:solidFill>
              </a:rPr>
              <a:t>The main concepts of UHC include</a:t>
            </a:r>
          </a:p>
          <a:p>
            <a:pPr marL="0" indent="0" algn="just">
              <a:spcBef>
                <a:spcPts val="0"/>
              </a:spcBef>
              <a:buClrTx/>
              <a:buNone/>
            </a:pPr>
            <a:r>
              <a:rPr lang="en-US" sz="2400" dirty="0">
                <a:solidFill>
                  <a:schemeClr val="tx1"/>
                </a:solidFill>
              </a:rPr>
              <a:t>1) Population coverage,</a:t>
            </a:r>
          </a:p>
          <a:p>
            <a:pPr marL="0" indent="0" algn="just">
              <a:spcBef>
                <a:spcPts val="0"/>
              </a:spcBef>
              <a:buClrTx/>
              <a:buNone/>
            </a:pPr>
            <a:r>
              <a:rPr lang="en-US" sz="2400" dirty="0">
                <a:solidFill>
                  <a:schemeClr val="tx1"/>
                </a:solidFill>
              </a:rPr>
              <a:t>2) Range of health services provided, and</a:t>
            </a:r>
          </a:p>
          <a:p>
            <a:pPr marL="0" indent="0" algn="just">
              <a:spcBef>
                <a:spcPts val="0"/>
              </a:spcBef>
              <a:buClrTx/>
              <a:buNone/>
            </a:pPr>
            <a:r>
              <a:rPr lang="en-US" sz="2400" dirty="0">
                <a:solidFill>
                  <a:schemeClr val="tx1"/>
                </a:solidFill>
              </a:rPr>
              <a:t>3) Out-of-pocket expenditure</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70</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25A6C5EC-D19F-4566-9198-65E46C68C026}"/>
              </a:ext>
            </a:extLst>
          </p:cNvPr>
          <p:cNvPicPr>
            <a:picLocks noChangeAspect="1"/>
          </p:cNvPicPr>
          <p:nvPr/>
        </p:nvPicPr>
        <p:blipFill>
          <a:blip r:embed="rId3"/>
          <a:stretch>
            <a:fillRect/>
          </a:stretch>
        </p:blipFill>
        <p:spPr>
          <a:xfrm>
            <a:off x="228602" y="2057400"/>
            <a:ext cx="8153398" cy="4519187"/>
          </a:xfrm>
          <a:prstGeom prst="rect">
            <a:avLst/>
          </a:prstGeom>
        </p:spPr>
      </p:pic>
    </p:spTree>
    <p:extLst>
      <p:ext uri="{BB962C8B-B14F-4D97-AF65-F5344CB8AC3E}">
        <p14:creationId xmlns:p14="http://schemas.microsoft.com/office/powerpoint/2010/main" val="2171641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HISTORY OF Universal Health Coverage:</a:t>
            </a:r>
          </a:p>
          <a:p>
            <a:pPr algn="just">
              <a:spcBef>
                <a:spcPts val="0"/>
              </a:spcBef>
              <a:buClrTx/>
              <a:buFont typeface="Wingdings" panose="05000000000000000000" pitchFamily="2" charset="2"/>
              <a:buChar char="q"/>
            </a:pPr>
            <a:r>
              <a:rPr lang="en-US" sz="2400" dirty="0">
                <a:solidFill>
                  <a:schemeClr val="tx1"/>
                </a:solidFill>
              </a:rPr>
              <a:t>UHC is firmly based on the WHO constitution of 1948 declaring health a fundamental human right and on the Health for All agenda set by the Alma Ata declaration in 1978.</a:t>
            </a:r>
          </a:p>
          <a:p>
            <a:pPr algn="just">
              <a:spcBef>
                <a:spcPts val="0"/>
              </a:spcBef>
              <a:buClrTx/>
              <a:buFont typeface="Wingdings" panose="05000000000000000000" pitchFamily="2" charset="2"/>
              <a:buChar char="q"/>
            </a:pPr>
            <a:r>
              <a:rPr lang="en-US" sz="2400" dirty="0">
                <a:solidFill>
                  <a:schemeClr val="tx1"/>
                </a:solidFill>
              </a:rPr>
              <a:t>The concept of UHC was generated in 2005 with an aim to ensure access to the health services they require without risk of financial ruin or impoverishment which was made as a commitment by member countries.</a:t>
            </a:r>
          </a:p>
          <a:p>
            <a:pPr algn="just">
              <a:spcBef>
                <a:spcPts val="0"/>
              </a:spcBef>
              <a:buClrTx/>
              <a:buFont typeface="Wingdings" panose="05000000000000000000" pitchFamily="2" charset="2"/>
              <a:buChar char="q"/>
            </a:pPr>
            <a:r>
              <a:rPr lang="en-US" sz="2400" dirty="0">
                <a:solidFill>
                  <a:schemeClr val="tx1"/>
                </a:solidFill>
              </a:rPr>
              <a:t>The commitment was reaffirmed in 2012 through a resolution of the United Nations General promoting universal health coverage, including comprehensive primary health care, social protection, and sustainable financing.</a:t>
            </a:r>
          </a:p>
          <a:p>
            <a:pPr algn="just">
              <a:spcBef>
                <a:spcPts val="0"/>
              </a:spcBef>
              <a:buClrTx/>
              <a:buFont typeface="Wingdings" panose="05000000000000000000" pitchFamily="2" charset="2"/>
              <a:buChar char="q"/>
            </a:pPr>
            <a:r>
              <a:rPr lang="en-US" sz="2400" dirty="0">
                <a:solidFill>
                  <a:schemeClr val="tx1"/>
                </a:solidFill>
              </a:rPr>
              <a:t>Achieving UHC is one of the targets the nations of the world set when adopting the Sustainable Development Goals in 2015.</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919030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0" indent="0" algn="just">
              <a:spcBef>
                <a:spcPts val="0"/>
              </a:spcBef>
              <a:buClrTx/>
              <a:buNone/>
            </a:pPr>
            <a:r>
              <a:rPr lang="en-US" sz="2400" b="1" dirty="0">
                <a:solidFill>
                  <a:srgbClr val="0070C0"/>
                </a:solidFill>
              </a:rPr>
              <a:t>WHAT Universal Health Coverage (UHC) IS NOT?</a:t>
            </a:r>
          </a:p>
          <a:p>
            <a:pPr algn="just">
              <a:spcBef>
                <a:spcPts val="0"/>
              </a:spcBef>
              <a:buClrTx/>
              <a:buFont typeface="Wingdings" panose="05000000000000000000" pitchFamily="2" charset="2"/>
              <a:buChar char="q"/>
            </a:pPr>
            <a:r>
              <a:rPr lang="en-US" sz="2400" dirty="0">
                <a:solidFill>
                  <a:schemeClr val="tx1"/>
                </a:solidFill>
              </a:rPr>
              <a:t>Does not mean free coverage for all interventions, regardless of the cost, as no country can provide free services.</a:t>
            </a:r>
          </a:p>
          <a:p>
            <a:pPr algn="just">
              <a:spcBef>
                <a:spcPts val="0"/>
              </a:spcBef>
              <a:buClrTx/>
              <a:buFont typeface="Wingdings" panose="05000000000000000000" pitchFamily="2" charset="2"/>
              <a:buChar char="q"/>
            </a:pPr>
            <a:r>
              <a:rPr lang="en-US" sz="2400" dirty="0">
                <a:solidFill>
                  <a:schemeClr val="tx1"/>
                </a:solidFill>
              </a:rPr>
              <a:t>Is not about health financing and it encompasses all components of health system: health service delivery systems, the health workforce, health facilities and communications networks, health technologies, information systems, quality assurance mechanisms, and governance and legislation</a:t>
            </a:r>
          </a:p>
          <a:p>
            <a:pPr algn="just">
              <a:spcBef>
                <a:spcPts val="0"/>
              </a:spcBef>
              <a:buClrTx/>
              <a:buFont typeface="Wingdings" panose="05000000000000000000" pitchFamily="2" charset="2"/>
              <a:buChar char="q"/>
            </a:pPr>
            <a:r>
              <a:rPr lang="en-US" sz="2400" dirty="0">
                <a:solidFill>
                  <a:schemeClr val="tx1"/>
                </a:solidFill>
              </a:rPr>
              <a:t>Is not only about ensuring a minimum package of health services, but also ensuring progressive expansion of health services and financial protection as more resources become available</a:t>
            </a:r>
          </a:p>
          <a:p>
            <a:pPr algn="just">
              <a:spcBef>
                <a:spcPts val="0"/>
              </a:spcBef>
              <a:buClrTx/>
              <a:buFont typeface="Wingdings" panose="05000000000000000000" pitchFamily="2" charset="2"/>
              <a:buChar char="q"/>
            </a:pPr>
            <a:r>
              <a:rPr lang="en-US" sz="2400" dirty="0">
                <a:solidFill>
                  <a:schemeClr val="tx1"/>
                </a:solidFill>
              </a:rPr>
              <a:t>Is not about individual treatment facilities, but includes a population based service provision.</a:t>
            </a:r>
          </a:p>
          <a:p>
            <a:pPr algn="just">
              <a:spcBef>
                <a:spcPts val="0"/>
              </a:spcBef>
              <a:buClrTx/>
              <a:buFont typeface="Wingdings" panose="05000000000000000000" pitchFamily="2" charset="2"/>
              <a:buChar char="q"/>
            </a:pPr>
            <a:r>
              <a:rPr lang="en-US" sz="2400" dirty="0">
                <a:solidFill>
                  <a:schemeClr val="tx1"/>
                </a:solidFill>
              </a:rPr>
              <a:t>It is more than just health comprising of other factors like equity, development priorities, social inclusion and cohesion.</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164125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362" y="205154"/>
            <a:ext cx="8677275" cy="6675647"/>
          </a:xfrm>
        </p:spPr>
        <p:txBody>
          <a:bodyPr>
            <a:normAutofit fontScale="92500" lnSpcReduction="10000"/>
          </a:bodyPr>
          <a:lstStyle/>
          <a:p>
            <a:pPr marL="0" indent="0" algn="just">
              <a:spcBef>
                <a:spcPts val="0"/>
              </a:spcBef>
              <a:buClrTx/>
              <a:buNone/>
            </a:pPr>
            <a:r>
              <a:rPr lang="en-US" sz="2400" b="1" dirty="0">
                <a:solidFill>
                  <a:srgbClr val="0070C0"/>
                </a:solidFill>
              </a:rPr>
              <a:t>Dimensions of universal health coverage (UHC) </a:t>
            </a:r>
          </a:p>
          <a:p>
            <a:pPr marL="0" indent="0" algn="just">
              <a:spcBef>
                <a:spcPts val="0"/>
              </a:spcBef>
              <a:buClrTx/>
              <a:buNone/>
            </a:pPr>
            <a:r>
              <a:rPr lang="en-US" sz="2400" dirty="0">
                <a:solidFill>
                  <a:schemeClr val="tx1"/>
                </a:solidFill>
              </a:rPr>
              <a:t>Universal health coverage (UHC) consists of three interrelated dimensions:</a:t>
            </a:r>
          </a:p>
          <a:p>
            <a:pPr marL="457200" indent="-457200" algn="just">
              <a:spcBef>
                <a:spcPts val="0"/>
              </a:spcBef>
              <a:buClrTx/>
              <a:buFont typeface="+mj-lt"/>
              <a:buAutoNum type="arabicPeriod"/>
            </a:pPr>
            <a:r>
              <a:rPr lang="en-US" sz="2400" dirty="0">
                <a:solidFill>
                  <a:schemeClr val="tx1"/>
                </a:solidFill>
              </a:rPr>
              <a:t>The full spectrum of health services according to need;</a:t>
            </a:r>
          </a:p>
          <a:p>
            <a:pPr marL="457200" indent="-457200" algn="just">
              <a:spcBef>
                <a:spcPts val="0"/>
              </a:spcBef>
              <a:buClrTx/>
              <a:buFont typeface="+mj-lt"/>
              <a:buAutoNum type="arabicPeriod"/>
            </a:pPr>
            <a:r>
              <a:rPr lang="en-US" sz="2400" dirty="0">
                <a:solidFill>
                  <a:schemeClr val="tx1"/>
                </a:solidFill>
              </a:rPr>
              <a:t>Financial protection from direct payment for health services when consumed; and</a:t>
            </a:r>
          </a:p>
          <a:p>
            <a:pPr marL="457200" indent="-457200" algn="just">
              <a:spcBef>
                <a:spcPts val="0"/>
              </a:spcBef>
              <a:buClrTx/>
              <a:buFont typeface="+mj-lt"/>
              <a:buAutoNum type="arabicPeriod"/>
            </a:pPr>
            <a:r>
              <a:rPr lang="en-US" sz="2400" dirty="0">
                <a:solidFill>
                  <a:schemeClr val="tx1"/>
                </a:solidFill>
              </a:rPr>
              <a:t>Coverage for the entire population.</a:t>
            </a:r>
          </a:p>
          <a:p>
            <a:pPr marL="457200" indent="-457200" algn="just">
              <a:spcBef>
                <a:spcPts val="0"/>
              </a:spcBef>
              <a:buClrTx/>
              <a:buFont typeface="+mj-lt"/>
              <a:buAutoNum type="arabicPeriod"/>
            </a:pPr>
            <a:endParaRPr lang="en-US" sz="2400" dirty="0">
              <a:solidFill>
                <a:schemeClr val="tx1"/>
              </a:solidFill>
            </a:endParaRPr>
          </a:p>
          <a:p>
            <a:pPr marL="457200" indent="-457200" algn="just">
              <a:spcBef>
                <a:spcPts val="0"/>
              </a:spcBef>
              <a:buClrTx/>
              <a:buFont typeface="+mj-lt"/>
              <a:buAutoNum type="arabicPeriod"/>
            </a:pPr>
            <a:endParaRPr lang="en-US" sz="2400" dirty="0">
              <a:solidFill>
                <a:schemeClr val="tx1"/>
              </a:solidFill>
            </a:endParaRPr>
          </a:p>
          <a:p>
            <a:pPr marL="0" indent="0" algn="just">
              <a:spcBef>
                <a:spcPts val="0"/>
              </a:spcBef>
              <a:buClrTx/>
              <a:buNone/>
            </a:pPr>
            <a:endParaRPr lang="en-US" sz="2400" dirty="0">
              <a:solidFill>
                <a:schemeClr val="tx1"/>
              </a:solidFill>
            </a:endParaRPr>
          </a:p>
          <a:p>
            <a:pPr marL="0" indent="0" algn="just">
              <a:spcBef>
                <a:spcPts val="0"/>
              </a:spcBef>
              <a:buClrTx/>
              <a:buNone/>
            </a:pPr>
            <a:endParaRPr lang="en-US" sz="2400" dirty="0">
              <a:solidFill>
                <a:schemeClr val="tx1"/>
              </a:solidFill>
            </a:endParaRPr>
          </a:p>
          <a:p>
            <a:pPr marL="0" indent="0" algn="just">
              <a:spcBef>
                <a:spcPts val="0"/>
              </a:spcBef>
              <a:buClrTx/>
              <a:buNone/>
            </a:pPr>
            <a:endParaRPr lang="en-US" sz="2400" dirty="0">
              <a:solidFill>
                <a:schemeClr val="tx1"/>
              </a:solidFill>
            </a:endParaRPr>
          </a:p>
          <a:p>
            <a:pPr marL="0" indent="0" algn="just">
              <a:spcBef>
                <a:spcPts val="0"/>
              </a:spcBef>
              <a:buClrTx/>
              <a:buNone/>
            </a:pPr>
            <a:endParaRPr lang="en-US" sz="2400" dirty="0">
              <a:solidFill>
                <a:schemeClr val="tx1"/>
              </a:solidFill>
            </a:endParaRPr>
          </a:p>
          <a:p>
            <a:pPr marL="0" indent="0" algn="just">
              <a:spcBef>
                <a:spcPts val="0"/>
              </a:spcBef>
              <a:buClrTx/>
              <a:buNone/>
            </a:pPr>
            <a:endParaRPr lang="en-US" sz="2400" dirty="0">
              <a:solidFill>
                <a:schemeClr val="tx1"/>
              </a:solidFill>
            </a:endParaRPr>
          </a:p>
          <a:p>
            <a:pPr marL="0" indent="0" algn="just">
              <a:spcBef>
                <a:spcPts val="0"/>
              </a:spcBef>
              <a:buClrTx/>
              <a:buNone/>
            </a:pPr>
            <a:endParaRPr lang="en-US" sz="2400" dirty="0">
              <a:solidFill>
                <a:schemeClr val="tx1"/>
              </a:solidFill>
            </a:endParaRPr>
          </a:p>
          <a:p>
            <a:pPr marL="0" indent="0" algn="just">
              <a:spcBef>
                <a:spcPts val="0"/>
              </a:spcBef>
              <a:buClrTx/>
              <a:buNone/>
            </a:pPr>
            <a:endParaRPr lang="en-US" sz="2400" dirty="0">
              <a:solidFill>
                <a:schemeClr val="tx1"/>
              </a:solidFill>
            </a:endParaRPr>
          </a:p>
          <a:p>
            <a:pPr marL="0" indent="0" algn="just">
              <a:spcBef>
                <a:spcPts val="0"/>
              </a:spcBef>
              <a:buClrTx/>
              <a:buNone/>
            </a:pPr>
            <a:endParaRPr lang="en-US" sz="2400" dirty="0">
              <a:solidFill>
                <a:schemeClr val="tx1"/>
              </a:solidFill>
            </a:endParaRPr>
          </a:p>
          <a:p>
            <a:pPr marL="0" indent="0" algn="just">
              <a:spcBef>
                <a:spcPts val="0"/>
              </a:spcBef>
              <a:buClrTx/>
              <a:buNone/>
            </a:pPr>
            <a:endParaRPr lang="en-US" sz="2400" dirty="0">
              <a:solidFill>
                <a:schemeClr val="tx1"/>
              </a:solidFill>
            </a:endParaRPr>
          </a:p>
          <a:p>
            <a:pPr marL="0" indent="0" algn="just">
              <a:spcBef>
                <a:spcPts val="0"/>
              </a:spcBef>
              <a:buClrTx/>
              <a:buNone/>
            </a:pPr>
            <a:endParaRPr lang="en-US" sz="2400" dirty="0">
              <a:solidFill>
                <a:schemeClr val="tx1"/>
              </a:solidFill>
            </a:endParaRPr>
          </a:p>
          <a:p>
            <a:pPr marL="0" indent="0" algn="just">
              <a:spcBef>
                <a:spcPts val="0"/>
              </a:spcBef>
              <a:buClrTx/>
              <a:buNone/>
            </a:pPr>
            <a:r>
              <a:rPr lang="en-US" sz="2400" dirty="0">
                <a:solidFill>
                  <a:schemeClr val="tx1"/>
                </a:solidFill>
              </a:rPr>
              <a:t>Three dimensions to consider when moving towards universal coverage Source:</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73</a:t>
            </a:fld>
            <a:endParaRPr lang="en-US" sz="2800" b="1" dirty="0">
              <a:solidFill>
                <a:schemeClr val="tx1"/>
              </a:solidFill>
              <a:latin typeface="Bookman Old Style" panose="02050604050505020204" pitchFamily="18" charset="0"/>
            </a:endParaRPr>
          </a:p>
        </p:txBody>
      </p:sp>
      <p:pic>
        <p:nvPicPr>
          <p:cNvPr id="1026" name="Picture 2" descr="Three dimensions to consider when moving towards universal coverage... |  Download Scientific Diagram">
            <a:extLst>
              <a:ext uri="{FF2B5EF4-FFF2-40B4-BE49-F238E27FC236}">
                <a16:creationId xmlns:a16="http://schemas.microsoft.com/office/drawing/2014/main" id="{B4CCEDFC-AE20-4A43-82D3-2BA046363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462" y="2438400"/>
            <a:ext cx="5715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1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dirty="0">
                <a:solidFill>
                  <a:schemeClr val="tx1"/>
                </a:solidFill>
              </a:rPr>
              <a:t>.</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74</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72D70699-A5E9-4000-A0AD-38F54AB395B3}"/>
              </a:ext>
            </a:extLst>
          </p:cNvPr>
          <p:cNvPicPr>
            <a:picLocks noChangeAspect="1"/>
          </p:cNvPicPr>
          <p:nvPr/>
        </p:nvPicPr>
        <p:blipFill>
          <a:blip r:embed="rId3"/>
          <a:stretch>
            <a:fillRect/>
          </a:stretch>
        </p:blipFill>
        <p:spPr>
          <a:xfrm>
            <a:off x="381000" y="152400"/>
            <a:ext cx="7848600" cy="6172727"/>
          </a:xfrm>
          <a:prstGeom prst="rect">
            <a:avLst/>
          </a:prstGeom>
        </p:spPr>
      </p:pic>
    </p:spTree>
    <p:extLst>
      <p:ext uri="{BB962C8B-B14F-4D97-AF65-F5344CB8AC3E}">
        <p14:creationId xmlns:p14="http://schemas.microsoft.com/office/powerpoint/2010/main" val="280205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algn="just">
              <a:spcBef>
                <a:spcPts val="0"/>
              </a:spcBef>
              <a:buClrTx/>
              <a:buFont typeface="Wingdings" panose="05000000000000000000" pitchFamily="2" charset="2"/>
              <a:buChar char="q"/>
            </a:pPr>
            <a:r>
              <a:rPr lang="en-US" sz="2400" dirty="0">
                <a:solidFill>
                  <a:schemeClr val="tx1"/>
                </a:solidFill>
              </a:rPr>
              <a:t>There are three main dimensions of UHC i.e. population, services and direct costs. These dimensions allocated by WHO provides a picture to show that the coverage is done mainly for:</a:t>
            </a:r>
          </a:p>
          <a:p>
            <a:pPr lvl="1" algn="just">
              <a:spcBef>
                <a:spcPts val="0"/>
              </a:spcBef>
              <a:buClrTx/>
              <a:buFont typeface="Wingdings" panose="05000000000000000000" pitchFamily="2" charset="2"/>
              <a:buChar char="q"/>
            </a:pPr>
            <a:r>
              <a:rPr lang="en-US" sz="2400" b="1" dirty="0">
                <a:solidFill>
                  <a:schemeClr val="tx1"/>
                </a:solidFill>
              </a:rPr>
              <a:t>Population coverage: </a:t>
            </a:r>
            <a:r>
              <a:rPr lang="en-US" sz="2400" dirty="0">
                <a:solidFill>
                  <a:schemeClr val="tx1"/>
                </a:solidFill>
              </a:rPr>
              <a:t>Extend services to the population which have not yet been addressed.</a:t>
            </a:r>
          </a:p>
          <a:p>
            <a:pPr lvl="1" algn="just">
              <a:spcBef>
                <a:spcPts val="0"/>
              </a:spcBef>
              <a:buClrTx/>
              <a:buFont typeface="Wingdings" panose="05000000000000000000" pitchFamily="2" charset="2"/>
              <a:buChar char="q"/>
            </a:pPr>
            <a:r>
              <a:rPr lang="en-US" sz="2400" b="1" dirty="0">
                <a:solidFill>
                  <a:schemeClr val="tx1"/>
                </a:solidFill>
              </a:rPr>
              <a:t>Health services coverage: </a:t>
            </a:r>
            <a:r>
              <a:rPr lang="en-US" sz="2400" dirty="0">
                <a:solidFill>
                  <a:schemeClr val="tx1"/>
                </a:solidFill>
              </a:rPr>
              <a:t>Include other areas where the health facilities have not reached yet.</a:t>
            </a:r>
          </a:p>
          <a:p>
            <a:pPr lvl="1" algn="just">
              <a:spcBef>
                <a:spcPts val="0"/>
              </a:spcBef>
              <a:buClrTx/>
              <a:buFont typeface="Wingdings" panose="05000000000000000000" pitchFamily="2" charset="2"/>
              <a:buChar char="q"/>
            </a:pPr>
            <a:r>
              <a:rPr lang="en-US" sz="2400" b="1" dirty="0">
                <a:solidFill>
                  <a:schemeClr val="tx1"/>
                </a:solidFill>
              </a:rPr>
              <a:t>Financial Coverage: </a:t>
            </a:r>
            <a:r>
              <a:rPr lang="en-US" sz="2400" dirty="0">
                <a:solidFill>
                  <a:schemeClr val="tx1"/>
                </a:solidFill>
              </a:rPr>
              <a:t>Reduce the cost sharing and fees while obtaining health services</a:t>
            </a:r>
          </a:p>
          <a:p>
            <a:pPr algn="just">
              <a:spcBef>
                <a:spcPts val="0"/>
              </a:spcBef>
              <a:buClrTx/>
              <a:buFont typeface="Wingdings" panose="05000000000000000000" pitchFamily="2" charset="2"/>
              <a:buChar char="q"/>
            </a:pPr>
            <a:r>
              <a:rPr lang="en-US" sz="2400" dirty="0">
                <a:solidFill>
                  <a:schemeClr val="tx1"/>
                </a:solidFill>
              </a:rPr>
              <a:t>The WHO’s conceptual framework suggests three broad dimensions of UHC: population coverage, service coverage, and financial coverage. These imply three reinforcing strategic choices for countries to advance toward UHC: ensuring the availability of a comprehensive benefit package, selection of priority populations, and subsidizing the cost of care</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738791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1"/>
            <a:ext cx="8677275" cy="6400800"/>
          </a:xfrm>
        </p:spPr>
        <p:txBody>
          <a:bodyPr>
            <a:normAutofit lnSpcReduction="10000"/>
          </a:bodyPr>
          <a:lstStyle/>
          <a:p>
            <a:pPr marL="0" indent="0" algn="just">
              <a:spcBef>
                <a:spcPts val="0"/>
              </a:spcBef>
              <a:buClrTx/>
              <a:buNone/>
            </a:pPr>
            <a:r>
              <a:rPr lang="en-US" sz="2800" b="1" dirty="0">
                <a:solidFill>
                  <a:srgbClr val="0070C0"/>
                </a:solidFill>
              </a:rPr>
              <a:t>The main approaches that have been done to achieve the UHC includes:</a:t>
            </a:r>
          </a:p>
          <a:p>
            <a:pPr algn="just">
              <a:spcBef>
                <a:spcPts val="0"/>
              </a:spcBef>
              <a:buClrTx/>
              <a:buFont typeface="Wingdings" panose="05000000000000000000" pitchFamily="2" charset="2"/>
              <a:buChar char="q"/>
            </a:pPr>
            <a:r>
              <a:rPr lang="en-US" sz="2800" b="1" dirty="0">
                <a:solidFill>
                  <a:schemeClr val="tx1"/>
                </a:solidFill>
              </a:rPr>
              <a:t>Equitable health services: </a:t>
            </a:r>
            <a:r>
              <a:rPr lang="en-US" sz="2800" dirty="0">
                <a:solidFill>
                  <a:schemeClr val="tx1"/>
                </a:solidFill>
              </a:rPr>
              <a:t>Provide all population and people with equal access and availability of the health services.</a:t>
            </a:r>
          </a:p>
          <a:p>
            <a:pPr algn="just">
              <a:spcBef>
                <a:spcPts val="0"/>
              </a:spcBef>
              <a:buClrTx/>
              <a:buFont typeface="Wingdings" panose="05000000000000000000" pitchFamily="2" charset="2"/>
              <a:buChar char="q"/>
            </a:pPr>
            <a:r>
              <a:rPr lang="en-US" sz="2800" b="1" dirty="0">
                <a:solidFill>
                  <a:schemeClr val="tx1"/>
                </a:solidFill>
              </a:rPr>
              <a:t>Quality health services: </a:t>
            </a:r>
            <a:r>
              <a:rPr lang="en-US" sz="2800" dirty="0">
                <a:solidFill>
                  <a:schemeClr val="tx1"/>
                </a:solidFill>
              </a:rPr>
              <a:t>The services must contain good quality to enhance and promote services</a:t>
            </a:r>
          </a:p>
          <a:p>
            <a:pPr algn="just">
              <a:spcBef>
                <a:spcPts val="0"/>
              </a:spcBef>
              <a:buClrTx/>
              <a:buFont typeface="Wingdings" panose="05000000000000000000" pitchFamily="2" charset="2"/>
              <a:buChar char="q"/>
            </a:pPr>
            <a:r>
              <a:rPr lang="en-US" sz="2800" b="1" dirty="0">
                <a:solidFill>
                  <a:schemeClr val="tx1"/>
                </a:solidFill>
              </a:rPr>
              <a:t>Multisectoral co-ordination: </a:t>
            </a:r>
            <a:r>
              <a:rPr lang="en-US" sz="2800" dirty="0">
                <a:solidFill>
                  <a:schemeClr val="tx1"/>
                </a:solidFill>
              </a:rPr>
              <a:t>Including collaboration with the governmental, local, private and other sectors for effective outreach of health services.</a:t>
            </a:r>
          </a:p>
          <a:p>
            <a:pPr algn="just">
              <a:spcBef>
                <a:spcPts val="0"/>
              </a:spcBef>
              <a:buClrTx/>
              <a:buFont typeface="Wingdings" panose="05000000000000000000" pitchFamily="2" charset="2"/>
              <a:buChar char="q"/>
            </a:pPr>
            <a:r>
              <a:rPr lang="en-US" sz="2800" b="1" dirty="0">
                <a:solidFill>
                  <a:schemeClr val="tx1"/>
                </a:solidFill>
              </a:rPr>
              <a:t>Health system reform: </a:t>
            </a:r>
            <a:r>
              <a:rPr lang="en-US" sz="2800" dirty="0">
                <a:solidFill>
                  <a:schemeClr val="tx1"/>
                </a:solidFill>
              </a:rPr>
              <a:t>There should be a central change in the system mentioning UHC as its target of achievement.</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84570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3200" b="1" dirty="0">
                <a:solidFill>
                  <a:srgbClr val="0070C0"/>
                </a:solidFill>
              </a:rPr>
              <a:t>Objective of Universal Health Coverage</a:t>
            </a:r>
          </a:p>
          <a:p>
            <a:pPr marL="457200" indent="-457200" algn="just">
              <a:spcBef>
                <a:spcPts val="0"/>
              </a:spcBef>
              <a:buClrTx/>
              <a:buFont typeface="+mj-lt"/>
              <a:buAutoNum type="arabicPeriod"/>
            </a:pPr>
            <a:r>
              <a:rPr lang="en-US" sz="3200" b="1" dirty="0">
                <a:solidFill>
                  <a:schemeClr val="tx1"/>
                </a:solidFill>
              </a:rPr>
              <a:t>Equity to health services: </a:t>
            </a:r>
            <a:r>
              <a:rPr lang="en-US" sz="3200" dirty="0">
                <a:solidFill>
                  <a:schemeClr val="tx1"/>
                </a:solidFill>
              </a:rPr>
              <a:t>For those who need the services should be able to get them and not just one who can pay for them.</a:t>
            </a:r>
          </a:p>
          <a:p>
            <a:pPr marL="457200" indent="-457200" algn="just">
              <a:spcBef>
                <a:spcPts val="0"/>
              </a:spcBef>
              <a:buClrTx/>
              <a:buFont typeface="+mj-lt"/>
              <a:buAutoNum type="arabicPeriod"/>
            </a:pPr>
            <a:r>
              <a:rPr lang="en-US" sz="3200" b="1" dirty="0">
                <a:solidFill>
                  <a:schemeClr val="tx1"/>
                </a:solidFill>
              </a:rPr>
              <a:t>The quality of health services: </a:t>
            </a:r>
            <a:r>
              <a:rPr lang="en-US" sz="3200" dirty="0">
                <a:solidFill>
                  <a:schemeClr val="tx1"/>
                </a:solidFill>
              </a:rPr>
              <a:t>The services is good enough to improve health of those receiving the services</a:t>
            </a:r>
          </a:p>
          <a:p>
            <a:pPr marL="457200" indent="-457200" algn="just">
              <a:spcBef>
                <a:spcPts val="0"/>
              </a:spcBef>
              <a:buClrTx/>
              <a:buFont typeface="+mj-lt"/>
              <a:buAutoNum type="arabicPeriod"/>
            </a:pPr>
            <a:r>
              <a:rPr lang="en-US" sz="3200" b="1" dirty="0">
                <a:solidFill>
                  <a:schemeClr val="tx1"/>
                </a:solidFill>
              </a:rPr>
              <a:t>Financial Risk protection: </a:t>
            </a:r>
            <a:r>
              <a:rPr lang="en-US" sz="3200" dirty="0">
                <a:solidFill>
                  <a:schemeClr val="tx1"/>
                </a:solidFill>
              </a:rPr>
              <a:t>Ensuring that cost of using care does not put people at risk of financial hardship.</a:t>
            </a: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34773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algn="just">
              <a:spcBef>
                <a:spcPts val="0"/>
              </a:spcBef>
              <a:buClrTx/>
              <a:buFont typeface="Wingdings" panose="05000000000000000000" pitchFamily="2" charset="2"/>
              <a:buChar char="q"/>
            </a:pPr>
            <a:r>
              <a:rPr lang="en-US" sz="2800" dirty="0">
                <a:solidFill>
                  <a:schemeClr val="tx1"/>
                </a:solidFill>
              </a:rPr>
              <a:t>All people have access to needed services without the risk of financial ruin linked to paying for care.</a:t>
            </a:r>
          </a:p>
          <a:p>
            <a:pPr algn="just">
              <a:spcBef>
                <a:spcPts val="0"/>
              </a:spcBef>
              <a:buClrTx/>
              <a:buFont typeface="Wingdings" panose="05000000000000000000" pitchFamily="2" charset="2"/>
              <a:buChar char="q"/>
            </a:pPr>
            <a:r>
              <a:rPr lang="en-US" sz="2800" dirty="0">
                <a:solidFill>
                  <a:schemeClr val="tx1"/>
                </a:solidFill>
              </a:rPr>
              <a:t>Coverage with needed health services (of good quality);</a:t>
            </a:r>
          </a:p>
          <a:p>
            <a:pPr algn="just">
              <a:spcBef>
                <a:spcPts val="0"/>
              </a:spcBef>
              <a:buClrTx/>
              <a:buFont typeface="Wingdings" panose="05000000000000000000" pitchFamily="2" charset="2"/>
              <a:buChar char="q"/>
            </a:pPr>
            <a:r>
              <a:rPr lang="en-US" sz="2800" dirty="0">
                <a:solidFill>
                  <a:schemeClr val="tx1"/>
                </a:solidFill>
              </a:rPr>
              <a:t>Coverage with financial risk protection for all</a:t>
            </a:r>
          </a:p>
          <a:p>
            <a:pPr algn="just">
              <a:spcBef>
                <a:spcPts val="0"/>
              </a:spcBef>
              <a:buClrTx/>
              <a:buFont typeface="Wingdings" panose="05000000000000000000" pitchFamily="2" charset="2"/>
              <a:buChar char="q"/>
            </a:pPr>
            <a:r>
              <a:rPr lang="en-US" sz="2800" dirty="0">
                <a:solidFill>
                  <a:schemeClr val="tx1"/>
                </a:solidFill>
              </a:rPr>
              <a:t>Universal health coverage (UHC) aims to provide health care and financial protection to all people in a given country with three related objectives: equity in access – everyone who needs health services should get them, and not simply those who can pay for them; quality of health services – good enough to improve the health of those receiving the services; and financial-risk protection – ensuring that the cost of health care does not put people at risk of financial hardship. </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941135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0" indent="0" algn="just">
              <a:spcBef>
                <a:spcPts val="0"/>
              </a:spcBef>
              <a:buClrTx/>
              <a:buNone/>
            </a:pPr>
            <a:r>
              <a:rPr lang="en-US" sz="2400" b="1" dirty="0">
                <a:solidFill>
                  <a:srgbClr val="0070C0"/>
                </a:solidFill>
              </a:rPr>
              <a:t>Guiding Principles for universal health care:</a:t>
            </a:r>
          </a:p>
          <a:p>
            <a:pPr marL="457200" indent="-457200" algn="just">
              <a:spcBef>
                <a:spcPts val="0"/>
              </a:spcBef>
              <a:buClrTx/>
              <a:buFont typeface="+mj-lt"/>
              <a:buAutoNum type="arabicPeriod"/>
            </a:pPr>
            <a:r>
              <a:rPr lang="en-US" sz="2400" dirty="0">
                <a:solidFill>
                  <a:schemeClr val="tx1"/>
                </a:solidFill>
              </a:rPr>
              <a:t>Universality: broader coverage all around.</a:t>
            </a:r>
          </a:p>
          <a:p>
            <a:pPr marL="457200" indent="-457200" algn="just">
              <a:spcBef>
                <a:spcPts val="0"/>
              </a:spcBef>
              <a:buClrTx/>
              <a:buFont typeface="+mj-lt"/>
              <a:buAutoNum type="arabicPeriod"/>
            </a:pPr>
            <a:r>
              <a:rPr lang="en-US" sz="2400" dirty="0">
                <a:solidFill>
                  <a:schemeClr val="tx1"/>
                </a:solidFill>
              </a:rPr>
              <a:t>Equity: Service for one who needs it</a:t>
            </a:r>
          </a:p>
          <a:p>
            <a:pPr marL="457200" indent="-457200" algn="just">
              <a:spcBef>
                <a:spcPts val="0"/>
              </a:spcBef>
              <a:buClrTx/>
              <a:buFont typeface="+mj-lt"/>
              <a:buAutoNum type="arabicPeriod"/>
            </a:pPr>
            <a:r>
              <a:rPr lang="en-US" sz="2400" dirty="0">
                <a:solidFill>
                  <a:schemeClr val="tx1"/>
                </a:solidFill>
              </a:rPr>
              <a:t>Non-exclusion and Non-discrimination.</a:t>
            </a:r>
          </a:p>
          <a:p>
            <a:pPr marL="457200" indent="-457200" algn="just">
              <a:spcBef>
                <a:spcPts val="0"/>
              </a:spcBef>
              <a:buClrTx/>
              <a:buFont typeface="+mj-lt"/>
              <a:buAutoNum type="arabicPeriod"/>
            </a:pPr>
            <a:r>
              <a:rPr lang="en-US" sz="2400" dirty="0">
                <a:solidFill>
                  <a:schemeClr val="tx1"/>
                </a:solidFill>
              </a:rPr>
              <a:t>Comprehensive care: Inclusion of all aspects of care.</a:t>
            </a:r>
          </a:p>
          <a:p>
            <a:pPr marL="457200" indent="-457200" algn="just">
              <a:spcBef>
                <a:spcPts val="0"/>
              </a:spcBef>
              <a:buClrTx/>
              <a:buFont typeface="+mj-lt"/>
              <a:buAutoNum type="arabicPeriod"/>
            </a:pPr>
            <a:r>
              <a:rPr lang="en-US" sz="2400" dirty="0">
                <a:solidFill>
                  <a:schemeClr val="tx1"/>
                </a:solidFill>
              </a:rPr>
              <a:t>Financial Protection</a:t>
            </a:r>
          </a:p>
          <a:p>
            <a:pPr marL="457200" indent="-457200" algn="just">
              <a:spcBef>
                <a:spcPts val="0"/>
              </a:spcBef>
              <a:buClrTx/>
              <a:buFont typeface="+mj-lt"/>
              <a:buAutoNum type="arabicPeriod"/>
            </a:pPr>
            <a:r>
              <a:rPr lang="en-US" sz="2400" dirty="0">
                <a:solidFill>
                  <a:schemeClr val="tx1"/>
                </a:solidFill>
              </a:rPr>
              <a:t>Protection of patient’s rights</a:t>
            </a:r>
          </a:p>
          <a:p>
            <a:pPr marL="457200" indent="-457200" algn="just">
              <a:spcBef>
                <a:spcPts val="0"/>
              </a:spcBef>
              <a:buClrTx/>
              <a:buFont typeface="+mj-lt"/>
              <a:buAutoNum type="arabicPeriod"/>
            </a:pPr>
            <a:r>
              <a:rPr lang="en-US" sz="2400" dirty="0">
                <a:solidFill>
                  <a:schemeClr val="tx1"/>
                </a:solidFill>
              </a:rPr>
              <a:t>Consolidated and strengthened public health provision</a:t>
            </a:r>
          </a:p>
          <a:p>
            <a:pPr marL="457200" indent="-457200" algn="just">
              <a:spcBef>
                <a:spcPts val="0"/>
              </a:spcBef>
              <a:buClrTx/>
              <a:buFont typeface="+mj-lt"/>
              <a:buAutoNum type="arabicPeriod"/>
            </a:pPr>
            <a:r>
              <a:rPr lang="en-US" sz="2400" dirty="0">
                <a:solidFill>
                  <a:schemeClr val="tx1"/>
                </a:solidFill>
              </a:rPr>
              <a:t>Accountability and transparency</a:t>
            </a:r>
          </a:p>
          <a:p>
            <a:pPr marL="457200" indent="-457200" algn="just">
              <a:spcBef>
                <a:spcPts val="0"/>
              </a:spcBef>
              <a:buClrTx/>
              <a:buFont typeface="+mj-lt"/>
              <a:buAutoNum type="arabicPeriod"/>
            </a:pPr>
            <a:r>
              <a:rPr lang="en-US" sz="2400" dirty="0">
                <a:solidFill>
                  <a:schemeClr val="tx1"/>
                </a:solidFill>
              </a:rPr>
              <a:t>Community participation</a:t>
            </a:r>
          </a:p>
          <a:p>
            <a:pPr marL="457200" indent="-457200" algn="just">
              <a:spcBef>
                <a:spcPts val="0"/>
              </a:spcBef>
              <a:buClrTx/>
              <a:buFont typeface="+mj-lt"/>
              <a:buAutoNum type="arabicPeriod"/>
            </a:pPr>
            <a:r>
              <a:rPr lang="en-US" sz="2400" dirty="0">
                <a:solidFill>
                  <a:schemeClr val="tx1"/>
                </a:solidFill>
              </a:rPr>
              <a:t>Putting health in people’s hand</a:t>
            </a:r>
          </a:p>
          <a:p>
            <a:pPr marL="0" indent="0" algn="just">
              <a:spcBef>
                <a:spcPts val="0"/>
              </a:spcBef>
              <a:buClrTx/>
              <a:buNone/>
            </a:pPr>
            <a:r>
              <a:rPr lang="en-US" sz="2400" dirty="0">
                <a:solidFill>
                  <a:schemeClr val="tx1"/>
                </a:solidFill>
              </a:rPr>
              <a:t>------</a:t>
            </a:r>
          </a:p>
          <a:p>
            <a:pPr algn="just">
              <a:spcBef>
                <a:spcPts val="0"/>
              </a:spcBef>
              <a:buClrTx/>
              <a:buFont typeface="Wingdings" panose="05000000000000000000" pitchFamily="2" charset="2"/>
              <a:buChar char="q"/>
            </a:pPr>
            <a:r>
              <a:rPr lang="en-US" sz="2400" dirty="0">
                <a:solidFill>
                  <a:schemeClr val="tx1"/>
                </a:solidFill>
              </a:rPr>
              <a:t>Equitable Access</a:t>
            </a:r>
          </a:p>
          <a:p>
            <a:pPr algn="just">
              <a:spcBef>
                <a:spcPts val="0"/>
              </a:spcBef>
              <a:buClrTx/>
              <a:buFont typeface="Wingdings" panose="05000000000000000000" pitchFamily="2" charset="2"/>
              <a:buChar char="q"/>
            </a:pPr>
            <a:r>
              <a:rPr lang="en-US" sz="2400" dirty="0">
                <a:solidFill>
                  <a:schemeClr val="tx1"/>
                </a:solidFill>
              </a:rPr>
              <a:t>Efficiency</a:t>
            </a:r>
          </a:p>
          <a:p>
            <a:pPr algn="just">
              <a:spcBef>
                <a:spcPts val="0"/>
              </a:spcBef>
              <a:buClrTx/>
              <a:buFont typeface="Wingdings" panose="05000000000000000000" pitchFamily="2" charset="2"/>
              <a:buChar char="q"/>
            </a:pPr>
            <a:r>
              <a:rPr lang="en-US" sz="2400" dirty="0">
                <a:solidFill>
                  <a:schemeClr val="tx1"/>
                </a:solidFill>
              </a:rPr>
              <a:t>Quality</a:t>
            </a:r>
          </a:p>
          <a:p>
            <a:pPr algn="just">
              <a:spcBef>
                <a:spcPts val="0"/>
              </a:spcBef>
              <a:buClrTx/>
              <a:buFont typeface="Wingdings" panose="05000000000000000000" pitchFamily="2" charset="2"/>
              <a:buChar char="q"/>
            </a:pPr>
            <a:r>
              <a:rPr lang="en-US" sz="2400" dirty="0">
                <a:solidFill>
                  <a:schemeClr val="tx1"/>
                </a:solidFill>
              </a:rPr>
              <a:t>Inclusiveness</a:t>
            </a:r>
          </a:p>
          <a:p>
            <a:pPr algn="just">
              <a:spcBef>
                <a:spcPts val="0"/>
              </a:spcBef>
              <a:buClrTx/>
              <a:buFont typeface="Wingdings" panose="05000000000000000000" pitchFamily="2" charset="2"/>
              <a:buChar char="q"/>
            </a:pPr>
            <a:r>
              <a:rPr lang="en-US" sz="2400" dirty="0">
                <a:solidFill>
                  <a:schemeClr val="tx1"/>
                </a:solidFill>
              </a:rPr>
              <a:t>Availability</a:t>
            </a:r>
          </a:p>
          <a:p>
            <a:pPr algn="just">
              <a:spcBef>
                <a:spcPts val="0"/>
              </a:spcBef>
              <a:buClrTx/>
              <a:buFont typeface="Wingdings" panose="05000000000000000000" pitchFamily="2" charset="2"/>
              <a:buChar char="q"/>
            </a:pPr>
            <a:r>
              <a:rPr lang="en-US" sz="2400" dirty="0">
                <a:solidFill>
                  <a:schemeClr val="tx1"/>
                </a:solidFill>
              </a:rPr>
              <a:t>Adaptability</a:t>
            </a:r>
          </a:p>
          <a:p>
            <a:pPr algn="just">
              <a:spcBef>
                <a:spcPts val="0"/>
              </a:spcBef>
              <a:buClrTx/>
              <a:buFont typeface="Wingdings" panose="05000000000000000000" pitchFamily="2" charset="2"/>
              <a:buChar char="q"/>
            </a:pPr>
            <a:r>
              <a:rPr lang="en-US" sz="2400" dirty="0">
                <a:solidFill>
                  <a:schemeClr val="tx1"/>
                </a:solidFill>
              </a:rPr>
              <a:t>Choice</a:t>
            </a:r>
          </a:p>
          <a:p>
            <a:pPr algn="just">
              <a:spcBef>
                <a:spcPts val="0"/>
              </a:spcBef>
              <a:buClrTx/>
              <a:buFont typeface="Wingdings" panose="05000000000000000000" pitchFamily="2" charset="2"/>
              <a:buChar char="q"/>
            </a:pPr>
            <a:r>
              <a:rPr lang="en-US" sz="2400" dirty="0">
                <a:solidFill>
                  <a:schemeClr val="tx1"/>
                </a:solidFill>
              </a:rPr>
              <a:t>Innovation</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616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10064"/>
            <a:ext cx="8610600" cy="6686651"/>
          </a:xfrm>
        </p:spPr>
        <p:txBody>
          <a:bodyPr>
            <a:normAutofit/>
          </a:bodyPr>
          <a:lstStyle/>
          <a:p>
            <a:pPr marL="0" indent="0" algn="just">
              <a:lnSpc>
                <a:spcPct val="120000"/>
              </a:lnSpc>
              <a:spcBef>
                <a:spcPts val="0"/>
              </a:spcBef>
              <a:buClrTx/>
              <a:buNone/>
            </a:pPr>
            <a:r>
              <a:rPr lang="en-US" sz="2000" dirty="0">
                <a:solidFill>
                  <a:schemeClr val="tx1"/>
                </a:solidFill>
              </a:rPr>
              <a:t>Content Delivery</a:t>
            </a: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graphicFrame>
        <p:nvGraphicFramePr>
          <p:cNvPr id="4" name="Table 3">
            <a:extLst>
              <a:ext uri="{FF2B5EF4-FFF2-40B4-BE49-F238E27FC236}">
                <a16:creationId xmlns:a16="http://schemas.microsoft.com/office/drawing/2014/main" id="{53D6B7BA-D7C3-4938-9D9E-B95E8DAC34D1}"/>
              </a:ext>
            </a:extLst>
          </p:cNvPr>
          <p:cNvGraphicFramePr>
            <a:graphicFrameLocks noGrp="1"/>
          </p:cNvGraphicFramePr>
          <p:nvPr>
            <p:extLst>
              <p:ext uri="{D42A27DB-BD31-4B8C-83A1-F6EECF244321}">
                <p14:modId xmlns:p14="http://schemas.microsoft.com/office/powerpoint/2010/main" val="2856406269"/>
              </p:ext>
            </p:extLst>
          </p:nvPr>
        </p:nvGraphicFramePr>
        <p:xfrm>
          <a:off x="38089" y="316230"/>
          <a:ext cx="9105911" cy="6541770"/>
        </p:xfrm>
        <a:graphic>
          <a:graphicData uri="http://schemas.openxmlformats.org/drawingml/2006/table">
            <a:tbl>
              <a:tblPr firstRow="1" firstCol="1" bandRow="1">
                <a:tableStyleId>{5C22544A-7EE6-4342-B048-85BDC9FD1C3A}</a:tableStyleId>
              </a:tblPr>
              <a:tblGrid>
                <a:gridCol w="1200155">
                  <a:extLst>
                    <a:ext uri="{9D8B030D-6E8A-4147-A177-3AD203B41FA5}">
                      <a16:colId xmlns:a16="http://schemas.microsoft.com/office/drawing/2014/main" val="2977131326"/>
                    </a:ext>
                  </a:extLst>
                </a:gridCol>
                <a:gridCol w="732293">
                  <a:extLst>
                    <a:ext uri="{9D8B030D-6E8A-4147-A177-3AD203B41FA5}">
                      <a16:colId xmlns:a16="http://schemas.microsoft.com/office/drawing/2014/main" val="1024033828"/>
                    </a:ext>
                  </a:extLst>
                </a:gridCol>
                <a:gridCol w="468471">
                  <a:extLst>
                    <a:ext uri="{9D8B030D-6E8A-4147-A177-3AD203B41FA5}">
                      <a16:colId xmlns:a16="http://schemas.microsoft.com/office/drawing/2014/main" val="347414174"/>
                    </a:ext>
                  </a:extLst>
                </a:gridCol>
                <a:gridCol w="6704992">
                  <a:extLst>
                    <a:ext uri="{9D8B030D-6E8A-4147-A177-3AD203B41FA5}">
                      <a16:colId xmlns:a16="http://schemas.microsoft.com/office/drawing/2014/main" val="2282906809"/>
                    </a:ext>
                  </a:extLst>
                </a:gridCol>
              </a:tblGrid>
              <a:tr h="120122">
                <a:tc rowSpan="2">
                  <a:txBody>
                    <a:bodyPr/>
                    <a:lstStyle/>
                    <a:p>
                      <a:pPr>
                        <a:lnSpc>
                          <a:spcPct val="107000"/>
                        </a:lnSpc>
                        <a:spcAft>
                          <a:spcPts val="800"/>
                        </a:spcAft>
                      </a:pPr>
                      <a:r>
                        <a:rPr lang="en-GB" sz="1700">
                          <a:effectLst/>
                        </a:rPr>
                        <a:t>Week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gridSpan="2">
                  <a:txBody>
                    <a:bodyPr/>
                    <a:lstStyle/>
                    <a:p>
                      <a:pPr>
                        <a:lnSpc>
                          <a:spcPct val="107000"/>
                        </a:lnSpc>
                        <a:spcAft>
                          <a:spcPts val="800"/>
                        </a:spcAft>
                      </a:pPr>
                      <a:r>
                        <a:rPr lang="en-GB" sz="1700">
                          <a:effectLst/>
                        </a:rPr>
                        <a:t>Dates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hMerge="1">
                  <a:txBody>
                    <a:bodyPr/>
                    <a:lstStyle/>
                    <a:p>
                      <a:endParaRPr lang="en-GB"/>
                    </a:p>
                  </a:txBody>
                  <a:tcPr/>
                </a:tc>
                <a:tc rowSpan="2">
                  <a:txBody>
                    <a:bodyPr/>
                    <a:lstStyle/>
                    <a:p>
                      <a:pPr>
                        <a:lnSpc>
                          <a:spcPct val="107000"/>
                        </a:lnSpc>
                        <a:spcAft>
                          <a:spcPts val="800"/>
                        </a:spcAft>
                      </a:pPr>
                      <a:r>
                        <a:rPr lang="en-GB" sz="1700" dirty="0">
                          <a:effectLst/>
                        </a:rPr>
                        <a:t>Unit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1462483178"/>
                  </a:ext>
                </a:extLst>
              </a:tr>
              <a:tr h="0">
                <a:tc vMerge="1">
                  <a:txBody>
                    <a:bodyPr/>
                    <a:lstStyle/>
                    <a:p>
                      <a:endParaRPr lang="en-GB"/>
                    </a:p>
                  </a:txBody>
                  <a:tcPr/>
                </a:tc>
                <a:tc>
                  <a:txBody>
                    <a:bodyPr/>
                    <a:lstStyle/>
                    <a:p>
                      <a:pPr>
                        <a:lnSpc>
                          <a:spcPct val="107000"/>
                        </a:lnSpc>
                        <a:spcAft>
                          <a:spcPts val="800"/>
                        </a:spcAft>
                      </a:pPr>
                      <a:r>
                        <a:rPr lang="en-GB" sz="1700">
                          <a:effectLst/>
                        </a:rPr>
                        <a:t>From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800"/>
                        </a:spcAft>
                      </a:pPr>
                      <a:r>
                        <a:rPr lang="en-GB" sz="1700">
                          <a:effectLst/>
                        </a:rPr>
                        <a:t>To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vMerge="1">
                  <a:txBody>
                    <a:bodyPr/>
                    <a:lstStyle/>
                    <a:p>
                      <a:endParaRPr lang="en-GB"/>
                    </a:p>
                  </a:txBody>
                  <a:tcPr/>
                </a:tc>
                <a:extLst>
                  <a:ext uri="{0D108BD9-81ED-4DB2-BD59-A6C34878D82A}">
                    <a16:rowId xmlns:a16="http://schemas.microsoft.com/office/drawing/2014/main" val="960314899"/>
                  </a:ext>
                </a:extLst>
              </a:tr>
              <a:tr h="175894">
                <a:tc>
                  <a:txBody>
                    <a:bodyPr/>
                    <a:lstStyle/>
                    <a:p>
                      <a:pPr>
                        <a:lnSpc>
                          <a:spcPct val="107000"/>
                        </a:lnSpc>
                        <a:spcAft>
                          <a:spcPts val="0"/>
                        </a:spcAft>
                      </a:pPr>
                      <a:r>
                        <a:rPr lang="en-GB" sz="1700">
                          <a:effectLst/>
                        </a:rPr>
                        <a:t>Week 1:</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US" sz="1700">
                          <a:effectLst/>
                        </a:rPr>
                        <a:t>Family health care; definition, family,</a:t>
                      </a:r>
                      <a:r>
                        <a:rPr lang="en-GB" sz="1700">
                          <a:effectLst/>
                        </a:rPr>
                        <a:t> objectives, principles.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3736077228"/>
                  </a:ext>
                </a:extLst>
              </a:tr>
              <a:tr h="499441">
                <a:tc>
                  <a:txBody>
                    <a:bodyPr/>
                    <a:lstStyle/>
                    <a:p>
                      <a:pPr>
                        <a:lnSpc>
                          <a:spcPct val="107000"/>
                        </a:lnSpc>
                        <a:spcAft>
                          <a:spcPts val="0"/>
                        </a:spcAft>
                      </a:pPr>
                      <a:r>
                        <a:rPr lang="en-GB" sz="1700">
                          <a:effectLst/>
                        </a:rPr>
                        <a:t>Week 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dirty="0">
                          <a:effectLst/>
                        </a:rPr>
                        <a: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dirty="0">
                          <a:effectLst/>
                        </a:rPr>
                        <a:t>approaches (family as the context, family as he client, family as a system, family as a component of society)</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3643683772"/>
                  </a:ext>
                </a:extLst>
              </a:tr>
              <a:tr h="215646">
                <a:tc>
                  <a:txBody>
                    <a:bodyPr/>
                    <a:lstStyle/>
                    <a:p>
                      <a:pPr>
                        <a:lnSpc>
                          <a:spcPct val="107000"/>
                        </a:lnSpc>
                        <a:spcAft>
                          <a:spcPts val="0"/>
                        </a:spcAft>
                      </a:pPr>
                      <a:r>
                        <a:rPr lang="en-GB" sz="1700">
                          <a:effectLst/>
                        </a:rPr>
                        <a:t>Week 3</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a:effectLst/>
                        </a:rPr>
                        <a:t>merits, demerits, range, role of a clinical officer, family assessment</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1331841176"/>
                  </a:ext>
                </a:extLst>
              </a:tr>
              <a:tr h="499441">
                <a:tc>
                  <a:txBody>
                    <a:bodyPr/>
                    <a:lstStyle/>
                    <a:p>
                      <a:pPr>
                        <a:lnSpc>
                          <a:spcPct val="107000"/>
                        </a:lnSpc>
                        <a:spcAft>
                          <a:spcPts val="0"/>
                        </a:spcAft>
                      </a:pPr>
                      <a:r>
                        <a:rPr lang="en-GB" sz="1700">
                          <a:effectLst/>
                        </a:rPr>
                        <a:t>Week 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dirty="0">
                          <a:effectLst/>
                        </a:rPr>
                        <a:t>Health appraisal, health beliefs, communication, identifying families at risk for health problem</a:t>
                      </a:r>
                      <a:r>
                        <a:rPr lang="en-US" sz="1700" dirty="0">
                          <a:effectLst/>
                        </a:rPr>
                        <a:t>.</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3292041834"/>
                  </a:ext>
                </a:extLst>
              </a:tr>
              <a:tr h="120122">
                <a:tc>
                  <a:txBody>
                    <a:bodyPr/>
                    <a:lstStyle/>
                    <a:p>
                      <a:pPr>
                        <a:lnSpc>
                          <a:spcPct val="107000"/>
                        </a:lnSpc>
                        <a:spcAft>
                          <a:spcPts val="0"/>
                        </a:spcAft>
                      </a:pPr>
                      <a:r>
                        <a:rPr lang="en-GB" sz="1700">
                          <a:effectLst/>
                        </a:rPr>
                        <a:t>Week 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US" sz="1700" dirty="0">
                          <a:effectLst/>
                        </a:rPr>
                        <a:t>FIELD TRIPS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3893192634"/>
                  </a:ext>
                </a:extLst>
              </a:tr>
              <a:tr h="199105">
                <a:tc>
                  <a:txBody>
                    <a:bodyPr/>
                    <a:lstStyle/>
                    <a:p>
                      <a:pPr>
                        <a:lnSpc>
                          <a:spcPct val="107000"/>
                        </a:lnSpc>
                        <a:spcAft>
                          <a:spcPts val="0"/>
                        </a:spcAft>
                      </a:pPr>
                      <a:r>
                        <a:rPr lang="en-GB" sz="1700">
                          <a:effectLst/>
                        </a:rPr>
                        <a:t>Week 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a:effectLst/>
                        </a:rPr>
                        <a:t>Universal health care; definition, objectives, components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2937318333"/>
                  </a:ext>
                </a:extLst>
              </a:tr>
              <a:tr h="207104">
                <a:tc>
                  <a:txBody>
                    <a:bodyPr/>
                    <a:lstStyle/>
                    <a:p>
                      <a:pPr>
                        <a:lnSpc>
                          <a:spcPct val="107000"/>
                        </a:lnSpc>
                        <a:spcAft>
                          <a:spcPts val="0"/>
                        </a:spcAft>
                      </a:pPr>
                      <a:r>
                        <a:rPr lang="en-GB" sz="1700">
                          <a:effectLst/>
                        </a:rPr>
                        <a:t>Week 7:</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a:effectLst/>
                        </a:rPr>
                        <a:t>health care financing, health service delivery, health workforce.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1705470945"/>
                  </a:ext>
                </a:extLst>
              </a:tr>
              <a:tr h="222599">
                <a:tc>
                  <a:txBody>
                    <a:bodyPr/>
                    <a:lstStyle/>
                    <a:p>
                      <a:pPr>
                        <a:lnSpc>
                          <a:spcPct val="107000"/>
                        </a:lnSpc>
                        <a:spcAft>
                          <a:spcPts val="0"/>
                        </a:spcAft>
                      </a:pPr>
                      <a:r>
                        <a:rPr lang="en-GB" sz="1700">
                          <a:effectLst/>
                        </a:rPr>
                        <a:t>Week 8:</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a:effectLst/>
                        </a:rPr>
                        <a:t>health facilities, quality assurance mechanisms, information systems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1964338757"/>
                  </a:ext>
                </a:extLst>
              </a:tr>
              <a:tr h="120122">
                <a:tc>
                  <a:txBody>
                    <a:bodyPr/>
                    <a:lstStyle/>
                    <a:p>
                      <a:pPr>
                        <a:lnSpc>
                          <a:spcPct val="107000"/>
                        </a:lnSpc>
                        <a:spcAft>
                          <a:spcPts val="0"/>
                        </a:spcAft>
                      </a:pPr>
                      <a:r>
                        <a:rPr lang="en-GB" sz="1700">
                          <a:effectLst/>
                        </a:rPr>
                        <a:t>Week 9:</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dirty="0">
                          <a:effectLst/>
                        </a:rPr>
                        <a:t>CATS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803074135"/>
                  </a:ext>
                </a:extLst>
              </a:tr>
              <a:tr h="224536">
                <a:tc>
                  <a:txBody>
                    <a:bodyPr/>
                    <a:lstStyle/>
                    <a:p>
                      <a:pPr>
                        <a:lnSpc>
                          <a:spcPct val="107000"/>
                        </a:lnSpc>
                        <a:spcAft>
                          <a:spcPts val="0"/>
                        </a:spcAft>
                      </a:pPr>
                      <a:r>
                        <a:rPr lang="en-GB" sz="1700">
                          <a:effectLst/>
                        </a:rPr>
                        <a:t>Week 10:</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gn="just">
                        <a:lnSpc>
                          <a:spcPct val="100000"/>
                        </a:lnSpc>
                        <a:spcAft>
                          <a:spcPts val="0"/>
                        </a:spcAft>
                      </a:pPr>
                      <a:r>
                        <a:rPr lang="en-GB" sz="1700">
                          <a:effectLst/>
                        </a:rPr>
                        <a:t>Benefits of UHC. Risk sharing in health (insurances).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3517803525"/>
                  </a:ext>
                </a:extLst>
              </a:tr>
              <a:tr h="248346">
                <a:tc>
                  <a:txBody>
                    <a:bodyPr/>
                    <a:lstStyle/>
                    <a:p>
                      <a:pPr>
                        <a:lnSpc>
                          <a:spcPct val="107000"/>
                        </a:lnSpc>
                        <a:spcAft>
                          <a:spcPts val="0"/>
                        </a:spcAft>
                      </a:pPr>
                      <a:r>
                        <a:rPr lang="en-GB" sz="1700" dirty="0">
                          <a:effectLst/>
                        </a:rPr>
                        <a:t>Week 11</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dirty="0">
                          <a:effectLst/>
                        </a:rPr>
                        <a: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gn="just">
                        <a:lnSpc>
                          <a:spcPct val="100000"/>
                        </a:lnSpc>
                        <a:spcAft>
                          <a:spcPts val="0"/>
                        </a:spcAft>
                      </a:pPr>
                      <a:r>
                        <a:rPr lang="en-GB" sz="1700" dirty="0">
                          <a:effectLst/>
                        </a:rPr>
                        <a:t>Home based care; introduction to HBC, objectives, components, rationale,</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2883688304"/>
                  </a:ext>
                </a:extLst>
              </a:tr>
              <a:tr h="457200">
                <a:tc>
                  <a:txBody>
                    <a:bodyPr/>
                    <a:lstStyle/>
                    <a:p>
                      <a:pPr>
                        <a:lnSpc>
                          <a:spcPct val="107000"/>
                        </a:lnSpc>
                        <a:spcAft>
                          <a:spcPts val="0"/>
                        </a:spcAft>
                      </a:pPr>
                      <a:r>
                        <a:rPr lang="en-GB" sz="1700">
                          <a:effectLst/>
                        </a:rPr>
                        <a:t>Week 12:</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gn="just">
                        <a:lnSpc>
                          <a:spcPct val="100000"/>
                        </a:lnSpc>
                        <a:spcAft>
                          <a:spcPts val="0"/>
                        </a:spcAft>
                      </a:pPr>
                      <a:r>
                        <a:rPr lang="en-GB" sz="1700" dirty="0">
                          <a:effectLst/>
                        </a:rPr>
                        <a:t>principles, infection control in the community, diseases covered in HBC.  Advantages and disadvantages.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3205595130"/>
                  </a:ext>
                </a:extLst>
              </a:tr>
              <a:tr h="0">
                <a:tc>
                  <a:txBody>
                    <a:bodyPr/>
                    <a:lstStyle/>
                    <a:p>
                      <a:pPr>
                        <a:lnSpc>
                          <a:spcPct val="107000"/>
                        </a:lnSpc>
                        <a:spcAft>
                          <a:spcPts val="0"/>
                        </a:spcAft>
                      </a:pPr>
                      <a:r>
                        <a:rPr lang="en-GB" sz="1700">
                          <a:effectLst/>
                        </a:rPr>
                        <a:t>Week 13:</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a:effectLst/>
                        </a:rPr>
                        <a:t>Field trips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1845285078"/>
                  </a:ext>
                </a:extLst>
              </a:tr>
              <a:tr h="120122">
                <a:tc>
                  <a:txBody>
                    <a:bodyPr/>
                    <a:lstStyle/>
                    <a:p>
                      <a:pPr>
                        <a:lnSpc>
                          <a:spcPct val="107000"/>
                        </a:lnSpc>
                        <a:spcAft>
                          <a:spcPts val="0"/>
                        </a:spcAft>
                      </a:pPr>
                      <a:r>
                        <a:rPr lang="en-GB" sz="1700">
                          <a:effectLst/>
                        </a:rPr>
                        <a:t>Week 14:</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a:effectLst/>
                        </a:rPr>
                        <a:t>fields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2871575934"/>
                  </a:ext>
                </a:extLst>
              </a:tr>
              <a:tr h="120122">
                <a:tc>
                  <a:txBody>
                    <a:bodyPr/>
                    <a:lstStyle/>
                    <a:p>
                      <a:pPr>
                        <a:lnSpc>
                          <a:spcPct val="107000"/>
                        </a:lnSpc>
                        <a:spcAft>
                          <a:spcPts val="0"/>
                        </a:spcAft>
                      </a:pPr>
                      <a:r>
                        <a:rPr lang="en-GB" sz="1700">
                          <a:effectLst/>
                        </a:rPr>
                        <a:t>Week 15:</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a:effectLst/>
                        </a:rPr>
                        <a:t>Field trips</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3728955517"/>
                  </a:ext>
                </a:extLst>
              </a:tr>
              <a:tr h="120122">
                <a:tc>
                  <a:txBody>
                    <a:bodyPr/>
                    <a:lstStyle/>
                    <a:p>
                      <a:pPr>
                        <a:lnSpc>
                          <a:spcPct val="107000"/>
                        </a:lnSpc>
                        <a:spcAft>
                          <a:spcPts val="0"/>
                        </a:spcAft>
                      </a:pPr>
                      <a:r>
                        <a:rPr lang="en-GB" sz="1700">
                          <a:effectLst/>
                        </a:rPr>
                        <a:t>Week 16:</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a:effectLst/>
                        </a:rPr>
                        <a:t>revision</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2078677612"/>
                  </a:ext>
                </a:extLst>
              </a:tr>
              <a:tr h="120122">
                <a:tc>
                  <a:txBody>
                    <a:bodyPr/>
                    <a:lstStyle/>
                    <a:p>
                      <a:pPr>
                        <a:lnSpc>
                          <a:spcPct val="107000"/>
                        </a:lnSpc>
                        <a:spcAft>
                          <a:spcPts val="0"/>
                        </a:spcAft>
                      </a:pPr>
                      <a:r>
                        <a:rPr lang="en-GB" sz="1700">
                          <a:effectLst/>
                        </a:rPr>
                        <a:t>Week 17:</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a:effectLst/>
                        </a:rPr>
                        <a:t> </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dirty="0">
                          <a:effectLst/>
                        </a:rPr>
                        <a:t>Study week</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3686190704"/>
                  </a:ext>
                </a:extLst>
              </a:tr>
              <a:tr h="246562">
                <a:tc>
                  <a:txBody>
                    <a:bodyPr/>
                    <a:lstStyle/>
                    <a:p>
                      <a:pPr>
                        <a:lnSpc>
                          <a:spcPct val="107000"/>
                        </a:lnSpc>
                        <a:spcAft>
                          <a:spcPts val="0"/>
                        </a:spcAft>
                      </a:pPr>
                      <a:r>
                        <a:rPr lang="en-GB" sz="1700">
                          <a:effectLst/>
                        </a:rPr>
                        <a:t>Week 18:</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dirty="0">
                          <a:effectLst/>
                        </a:rPr>
                        <a: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7000"/>
                        </a:lnSpc>
                        <a:spcAft>
                          <a:spcPts val="0"/>
                        </a:spcAft>
                      </a:pPr>
                      <a:r>
                        <a:rPr lang="en-GB" sz="1700" dirty="0">
                          <a:effectLst/>
                        </a:rPr>
                        <a:t> </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tc>
                  <a:txBody>
                    <a:bodyPr/>
                    <a:lstStyle/>
                    <a:p>
                      <a:pPr>
                        <a:lnSpc>
                          <a:spcPct val="100000"/>
                        </a:lnSpc>
                        <a:spcAft>
                          <a:spcPts val="0"/>
                        </a:spcAft>
                      </a:pPr>
                      <a:r>
                        <a:rPr lang="en-GB" sz="1700" dirty="0">
                          <a:effectLst/>
                        </a:rPr>
                        <a:t>End of Semester Examinations</a:t>
                      </a:r>
                      <a:endParaRPr lang="en-GB"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32192" marR="32192" marT="0" marB="0"/>
                </a:tc>
                <a:extLst>
                  <a:ext uri="{0D108BD9-81ED-4DB2-BD59-A6C34878D82A}">
                    <a16:rowId xmlns:a16="http://schemas.microsoft.com/office/drawing/2014/main" val="2940167487"/>
                  </a:ext>
                </a:extLst>
              </a:tr>
            </a:tbl>
          </a:graphicData>
        </a:graphic>
      </p:graphicFrame>
    </p:spTree>
    <p:extLst>
      <p:ext uri="{BB962C8B-B14F-4D97-AF65-F5344CB8AC3E}">
        <p14:creationId xmlns:p14="http://schemas.microsoft.com/office/powerpoint/2010/main" val="3682705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fontScale="92500" lnSpcReduction="10000"/>
          </a:bodyPr>
          <a:lstStyle/>
          <a:p>
            <a:pPr marL="0" indent="0" algn="just">
              <a:spcBef>
                <a:spcPts val="0"/>
              </a:spcBef>
              <a:buClrTx/>
              <a:buNone/>
            </a:pPr>
            <a:r>
              <a:rPr lang="en-US" sz="2800" b="1" dirty="0">
                <a:solidFill>
                  <a:srgbClr val="0070C0"/>
                </a:solidFill>
              </a:rPr>
              <a:t>IMPORTANCE / ADVANTAGES OF UHC:</a:t>
            </a:r>
          </a:p>
          <a:p>
            <a:pPr algn="just">
              <a:spcBef>
                <a:spcPts val="0"/>
              </a:spcBef>
              <a:buClrTx/>
              <a:buFont typeface="Wingdings" panose="05000000000000000000" pitchFamily="2" charset="2"/>
              <a:buChar char="q"/>
            </a:pPr>
            <a:r>
              <a:rPr lang="en-US" sz="2800" dirty="0">
                <a:solidFill>
                  <a:schemeClr val="tx1"/>
                </a:solidFill>
              </a:rPr>
              <a:t>Promotion, prevention, treatment, rehabilitation, palliative care</a:t>
            </a:r>
          </a:p>
          <a:p>
            <a:pPr algn="just">
              <a:spcBef>
                <a:spcPts val="0"/>
              </a:spcBef>
              <a:buClrTx/>
              <a:buFont typeface="Wingdings" panose="05000000000000000000" pitchFamily="2" charset="2"/>
              <a:buChar char="q"/>
            </a:pPr>
            <a:r>
              <a:rPr lang="en-US" sz="2800" dirty="0">
                <a:solidFill>
                  <a:schemeClr val="tx1"/>
                </a:solidFill>
              </a:rPr>
              <a:t>Population based and personal interventions</a:t>
            </a:r>
          </a:p>
          <a:p>
            <a:pPr algn="just">
              <a:spcBef>
                <a:spcPts val="0"/>
              </a:spcBef>
              <a:buClrTx/>
              <a:buFont typeface="Wingdings" panose="05000000000000000000" pitchFamily="2" charset="2"/>
              <a:buChar char="q"/>
            </a:pPr>
            <a:r>
              <a:rPr lang="en-US" sz="2800" dirty="0">
                <a:solidFill>
                  <a:schemeClr val="tx1"/>
                </a:solidFill>
              </a:rPr>
              <a:t>Interventions at different levels of the system: community, primary, secondary, tertiary.</a:t>
            </a:r>
          </a:p>
          <a:p>
            <a:pPr algn="just">
              <a:spcBef>
                <a:spcPts val="0"/>
              </a:spcBef>
              <a:buClrTx/>
              <a:buFont typeface="Wingdings" panose="05000000000000000000" pitchFamily="2" charset="2"/>
              <a:buChar char="q"/>
            </a:pPr>
            <a:r>
              <a:rPr lang="en-US" sz="2800" dirty="0">
                <a:solidFill>
                  <a:schemeClr val="tx1"/>
                </a:solidFill>
              </a:rPr>
              <a:t>Gives emphasis upon maintain quality in the services of those who are getting it.</a:t>
            </a:r>
          </a:p>
          <a:p>
            <a:pPr algn="just">
              <a:spcBef>
                <a:spcPts val="0"/>
              </a:spcBef>
              <a:buClrTx/>
              <a:buFont typeface="Wingdings" panose="05000000000000000000" pitchFamily="2" charset="2"/>
              <a:buChar char="q"/>
            </a:pPr>
            <a:r>
              <a:rPr lang="en-US" sz="2800" dirty="0">
                <a:solidFill>
                  <a:schemeClr val="tx1"/>
                </a:solidFill>
              </a:rPr>
              <a:t>To ensure equitable services for all who needs it and not just ones who can pay for it.</a:t>
            </a:r>
          </a:p>
          <a:p>
            <a:pPr algn="just">
              <a:spcBef>
                <a:spcPts val="0"/>
              </a:spcBef>
              <a:buClrTx/>
              <a:buFont typeface="Wingdings" panose="05000000000000000000" pitchFamily="2" charset="2"/>
              <a:buChar char="q"/>
            </a:pPr>
            <a:r>
              <a:rPr lang="en-US" sz="2800" dirty="0">
                <a:solidFill>
                  <a:schemeClr val="tx1"/>
                </a:solidFill>
              </a:rPr>
              <a:t>To recognize that health depends not only on having access to medical services and a means of paying for these services but also on understanding the links between social factors, the environment, natural disasters, and health.</a:t>
            </a:r>
          </a:p>
          <a:p>
            <a:pPr algn="just">
              <a:spcBef>
                <a:spcPts val="0"/>
              </a:spcBef>
              <a:buClrTx/>
              <a:buFont typeface="Wingdings" panose="05000000000000000000" pitchFamily="2" charset="2"/>
              <a:buChar char="q"/>
            </a:pPr>
            <a:r>
              <a:rPr lang="en-US" sz="2800" dirty="0">
                <a:solidFill>
                  <a:schemeClr val="tx1"/>
                </a:solidFill>
              </a:rPr>
              <a:t>Millennium Development Goals, in alleviating poverty, and in achieving sustainable development.</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69192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Importance of Universal Health Care: Continued</a:t>
            </a:r>
          </a:p>
          <a:p>
            <a:pPr algn="just">
              <a:spcBef>
                <a:spcPts val="0"/>
              </a:spcBef>
              <a:buClrTx/>
              <a:buFont typeface="Wingdings" panose="05000000000000000000" pitchFamily="2" charset="2"/>
              <a:buChar char="q"/>
            </a:pPr>
            <a:r>
              <a:rPr lang="en-US" sz="2400" dirty="0">
                <a:solidFill>
                  <a:schemeClr val="tx1"/>
                </a:solidFill>
              </a:rPr>
              <a:t>Ensures quality, affordable health care is the foundation for individuals to lead productive and fulfilling lives and for countries to have strong economies.</a:t>
            </a:r>
          </a:p>
          <a:p>
            <a:pPr algn="just">
              <a:spcBef>
                <a:spcPts val="0"/>
              </a:spcBef>
              <a:buClrTx/>
              <a:buFont typeface="Wingdings" panose="05000000000000000000" pitchFamily="2" charset="2"/>
              <a:buChar char="q"/>
            </a:pPr>
            <a:r>
              <a:rPr lang="en-US" sz="2400" dirty="0">
                <a:solidFill>
                  <a:schemeClr val="tx1"/>
                </a:solidFill>
              </a:rPr>
              <a:t>Ensures that all people can access quality health services, to safeguard all people from public health risks, and to protect all people from impoverishment due to illness, whether from out-of-pocket payments for health care or loss of income when a household member falls sick.</a:t>
            </a:r>
          </a:p>
          <a:p>
            <a:pPr marL="0" indent="0" algn="just">
              <a:spcBef>
                <a:spcPts val="0"/>
              </a:spcBef>
              <a:buClrTx/>
              <a:buNone/>
            </a:pPr>
            <a:r>
              <a:rPr lang="en-US" sz="2400" u="sng" dirty="0">
                <a:solidFill>
                  <a:schemeClr val="tx1"/>
                </a:solidFill>
              </a:rPr>
              <a:t>According to the WHO, offering universal health care:</a:t>
            </a:r>
          </a:p>
          <a:p>
            <a:pPr algn="just">
              <a:spcBef>
                <a:spcPts val="0"/>
              </a:spcBef>
              <a:buClrTx/>
              <a:buFont typeface="Wingdings" panose="05000000000000000000" pitchFamily="2" charset="2"/>
              <a:buChar char="q"/>
            </a:pPr>
            <a:r>
              <a:rPr lang="en-US" sz="2400" dirty="0">
                <a:solidFill>
                  <a:schemeClr val="tx1"/>
                </a:solidFill>
              </a:rPr>
              <a:t>Protects countries from epidemics,</a:t>
            </a:r>
          </a:p>
          <a:p>
            <a:pPr algn="just">
              <a:spcBef>
                <a:spcPts val="0"/>
              </a:spcBef>
              <a:buClrTx/>
              <a:buFont typeface="Wingdings" panose="05000000000000000000" pitchFamily="2" charset="2"/>
              <a:buChar char="q"/>
            </a:pPr>
            <a:r>
              <a:rPr lang="en-US" sz="2400" dirty="0">
                <a:solidFill>
                  <a:schemeClr val="tx1"/>
                </a:solidFill>
              </a:rPr>
              <a:t>Reduces poverty and the risk of hunger,</a:t>
            </a:r>
          </a:p>
          <a:p>
            <a:pPr algn="just">
              <a:spcBef>
                <a:spcPts val="0"/>
              </a:spcBef>
              <a:buClrTx/>
              <a:buFont typeface="Wingdings" panose="05000000000000000000" pitchFamily="2" charset="2"/>
              <a:buChar char="q"/>
            </a:pPr>
            <a:r>
              <a:rPr lang="en-US" sz="2400" dirty="0">
                <a:solidFill>
                  <a:schemeClr val="tx1"/>
                </a:solidFill>
              </a:rPr>
              <a:t>Creates jobs</a:t>
            </a:r>
          </a:p>
          <a:p>
            <a:pPr algn="just">
              <a:spcBef>
                <a:spcPts val="0"/>
              </a:spcBef>
              <a:buClrTx/>
              <a:buFont typeface="Wingdings" panose="05000000000000000000" pitchFamily="2" charset="2"/>
              <a:buChar char="q"/>
            </a:pPr>
            <a:r>
              <a:rPr lang="en-US" sz="2400" dirty="0">
                <a:solidFill>
                  <a:schemeClr val="tx1"/>
                </a:solidFill>
              </a:rPr>
              <a:t>Drives economic growth and</a:t>
            </a:r>
          </a:p>
          <a:p>
            <a:pPr algn="just">
              <a:spcBef>
                <a:spcPts val="0"/>
              </a:spcBef>
              <a:buClrTx/>
              <a:buFont typeface="Wingdings" panose="05000000000000000000" pitchFamily="2" charset="2"/>
              <a:buChar char="q"/>
            </a:pPr>
            <a:r>
              <a:rPr lang="en-US" sz="2400" dirty="0">
                <a:solidFill>
                  <a:schemeClr val="tx1"/>
                </a:solidFill>
              </a:rPr>
              <a:t>Enhances gender equality.</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180667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677275" cy="6798094"/>
          </a:xfrm>
        </p:spPr>
        <p:txBody>
          <a:bodyPr>
            <a:normAutofit/>
          </a:bodyPr>
          <a:lstStyle/>
          <a:p>
            <a:pPr marL="0" indent="0" algn="just">
              <a:spcBef>
                <a:spcPts val="0"/>
              </a:spcBef>
              <a:buClrTx/>
              <a:buNone/>
            </a:pPr>
            <a:r>
              <a:rPr lang="en-US" sz="2400" b="1" dirty="0">
                <a:solidFill>
                  <a:srgbClr val="0070C0"/>
                </a:solidFill>
              </a:rPr>
              <a:t>Advantages of Universal Health Care - continued</a:t>
            </a:r>
          </a:p>
          <a:p>
            <a:pPr algn="just">
              <a:spcBef>
                <a:spcPts val="0"/>
              </a:spcBef>
              <a:buClrTx/>
              <a:buFont typeface="Wingdings" panose="05000000000000000000" pitchFamily="2" charset="2"/>
              <a:buChar char="q"/>
            </a:pPr>
            <a:r>
              <a:rPr lang="en-US" sz="2400" dirty="0">
                <a:solidFill>
                  <a:schemeClr val="tx1"/>
                </a:solidFill>
              </a:rPr>
              <a:t>Everyone has health insurance and access to medical services and that no one goes bankrupt from medical fees.</a:t>
            </a:r>
          </a:p>
          <a:p>
            <a:pPr algn="just">
              <a:spcBef>
                <a:spcPts val="0"/>
              </a:spcBef>
              <a:buClrTx/>
              <a:buFont typeface="Wingdings" panose="05000000000000000000" pitchFamily="2" charset="2"/>
              <a:buChar char="q"/>
            </a:pPr>
            <a:r>
              <a:rPr lang="en-US" sz="2400" dirty="0">
                <a:solidFill>
                  <a:schemeClr val="tx1"/>
                </a:solidFill>
              </a:rPr>
              <a:t>It lowers health care costs for the national economy, because the government controls prices for medications and services. That streamlining trickles down to the doctors themselves, where they are able to reduce administrative costs and hire less staff because they’re not forced to work with a myriad of health care companies.</a:t>
            </a:r>
          </a:p>
          <a:p>
            <a:pPr algn="just">
              <a:spcBef>
                <a:spcPts val="0"/>
              </a:spcBef>
              <a:buClrTx/>
              <a:buFont typeface="Wingdings" panose="05000000000000000000" pitchFamily="2" charset="2"/>
              <a:buChar char="q"/>
            </a:pPr>
            <a:r>
              <a:rPr lang="en-US" sz="2400" dirty="0">
                <a:solidFill>
                  <a:schemeClr val="tx1"/>
                </a:solidFill>
              </a:rPr>
              <a:t>It equalizes service, with no doctors or hospitals being able to target and cater to wealthier clients. That means everyone gets the same level of care, which ultimately leads to a healthier workforce and longer life expectancy.</a:t>
            </a:r>
          </a:p>
          <a:p>
            <a:pPr algn="just">
              <a:spcBef>
                <a:spcPts val="0"/>
              </a:spcBef>
              <a:buClrTx/>
              <a:buFont typeface="Wingdings" panose="05000000000000000000" pitchFamily="2" charset="2"/>
              <a:buChar char="q"/>
            </a:pPr>
            <a:r>
              <a:rPr lang="en-US" sz="2400" dirty="0">
                <a:solidFill>
                  <a:schemeClr val="tx1"/>
                </a:solidFill>
              </a:rPr>
              <a:t>When a person has universal health care from birth, it can also lead to a longer and healthier life, and reduce societal inequality.</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568729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Disadvantages of Universal Health Care (Drawbacks):</a:t>
            </a:r>
          </a:p>
          <a:p>
            <a:pPr algn="just">
              <a:spcBef>
                <a:spcPts val="0"/>
              </a:spcBef>
              <a:buClrTx/>
              <a:buFont typeface="Wingdings" panose="05000000000000000000" pitchFamily="2" charset="2"/>
              <a:buChar char="q"/>
            </a:pPr>
            <a:r>
              <a:rPr lang="en-US" sz="2400" dirty="0">
                <a:solidFill>
                  <a:schemeClr val="tx1"/>
                </a:solidFill>
              </a:rPr>
              <a:t>A common criticism of universal health care is that the overall quality and variety of care declines.</a:t>
            </a:r>
          </a:p>
          <a:p>
            <a:pPr algn="just">
              <a:spcBef>
                <a:spcPts val="0"/>
              </a:spcBef>
              <a:buClrTx/>
              <a:buFont typeface="Wingdings" panose="05000000000000000000" pitchFamily="2" charset="2"/>
              <a:buChar char="q"/>
            </a:pPr>
            <a:r>
              <a:rPr lang="en-US" sz="2400" dirty="0">
                <a:solidFill>
                  <a:schemeClr val="tx1"/>
                </a:solidFill>
              </a:rPr>
              <a:t>In some countries with universal health care, patients see long wait times or even have to wait months to be seen at all. Governments focus on providing essential and lifesaving health care and may neglect to cover rare diseases or elective procedures.</a:t>
            </a:r>
          </a:p>
          <a:p>
            <a:pPr algn="just">
              <a:spcBef>
                <a:spcPts val="0"/>
              </a:spcBef>
              <a:buClrTx/>
              <a:buFont typeface="Wingdings" panose="05000000000000000000" pitchFamily="2" charset="2"/>
              <a:buChar char="q"/>
            </a:pPr>
            <a:r>
              <a:rPr lang="en-US" sz="2400" dirty="0">
                <a:solidFill>
                  <a:schemeClr val="tx1"/>
                </a:solidFill>
              </a:rPr>
              <a:t>Universal health care is expensive. If a government is struggling with its budget, it may find that health care is taking money away from other essential programs.</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702777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fontScale="85000" lnSpcReduction="10000"/>
          </a:bodyPr>
          <a:lstStyle/>
          <a:p>
            <a:pPr marL="0" indent="0" algn="just">
              <a:spcBef>
                <a:spcPts val="0"/>
              </a:spcBef>
              <a:buClrTx/>
              <a:buNone/>
            </a:pPr>
            <a:r>
              <a:rPr lang="en-US" sz="2400" b="1" dirty="0">
                <a:solidFill>
                  <a:srgbClr val="0070C0"/>
                </a:solidFill>
              </a:rPr>
              <a:t>3 Types of Universal Health Care:</a:t>
            </a:r>
          </a:p>
          <a:p>
            <a:pPr marL="0" indent="0" algn="just">
              <a:spcBef>
                <a:spcPts val="0"/>
              </a:spcBef>
              <a:buClrTx/>
              <a:buNone/>
            </a:pPr>
            <a:r>
              <a:rPr lang="en-US" sz="2400" dirty="0">
                <a:solidFill>
                  <a:schemeClr val="tx1"/>
                </a:solidFill>
              </a:rPr>
              <a:t>There are essentially three ways to provide universal health care.</a:t>
            </a:r>
          </a:p>
          <a:p>
            <a:pPr algn="just">
              <a:spcBef>
                <a:spcPts val="0"/>
              </a:spcBef>
              <a:buClrTx/>
              <a:buFont typeface="Wingdings" panose="05000000000000000000" pitchFamily="2" charset="2"/>
              <a:buChar char="q"/>
            </a:pPr>
            <a:r>
              <a:rPr lang="en-US" sz="2400" b="1" dirty="0">
                <a:solidFill>
                  <a:schemeClr val="tx1"/>
                </a:solidFill>
              </a:rPr>
              <a:t>Socialized medicine. </a:t>
            </a:r>
            <a:r>
              <a:rPr lang="en-US" sz="2400" dirty="0">
                <a:solidFill>
                  <a:schemeClr val="tx1"/>
                </a:solidFill>
              </a:rPr>
              <a:t>In this case, all hospitals would be owned by the government and all doctors and nurses would be government employees. The United Kingdom’s National Health Service, or NHS, is an example of this type of system. Over time, it has proven to be one of the most cost-effective systems. However, both doctors and patients have less choice in the range of treatments and procedures that are available to them.</a:t>
            </a:r>
          </a:p>
          <a:p>
            <a:pPr algn="just">
              <a:spcBef>
                <a:spcPts val="0"/>
              </a:spcBef>
              <a:buClrTx/>
              <a:buFont typeface="Wingdings" panose="05000000000000000000" pitchFamily="2" charset="2"/>
              <a:buChar char="q"/>
            </a:pPr>
            <a:r>
              <a:rPr lang="en-US" sz="2400" b="1" dirty="0">
                <a:solidFill>
                  <a:schemeClr val="tx1"/>
                </a:solidFill>
              </a:rPr>
              <a:t>Single-payer system. </a:t>
            </a:r>
            <a:r>
              <a:rPr lang="en-US" sz="2400" dirty="0">
                <a:solidFill>
                  <a:schemeClr val="tx1"/>
                </a:solidFill>
              </a:rPr>
              <a:t>The second solution is to have a single-payer system, like Canada. Under a single-payer system, the government provides health insurance for everyone, but doctor’s offices and hospitals are still private businesses or nonprofits. This type of system allows people more choice between doctors and hospitals with different approaches to care, but it also costs more than socialized medicine.</a:t>
            </a:r>
          </a:p>
          <a:p>
            <a:pPr algn="just">
              <a:spcBef>
                <a:spcPts val="0"/>
              </a:spcBef>
              <a:buClrTx/>
              <a:buFont typeface="Wingdings" panose="05000000000000000000" pitchFamily="2" charset="2"/>
              <a:buChar char="q"/>
            </a:pPr>
            <a:r>
              <a:rPr lang="en-US" sz="2400" b="1" dirty="0">
                <a:solidFill>
                  <a:schemeClr val="tx1"/>
                </a:solidFill>
              </a:rPr>
              <a:t>Private insurance. </a:t>
            </a:r>
            <a:r>
              <a:rPr lang="en-US" sz="2400" dirty="0">
                <a:solidFill>
                  <a:schemeClr val="tx1"/>
                </a:solidFill>
              </a:rPr>
              <a:t>The third system is to allow private insurance companies but regulate them and mandate that everyone purchase some type of health insurance plan. Switzerland has regulated health insurance and the Affordable Care Act, which was passed in 2010, is an attempt to build a mandated health insurance system in the United States. Regulated health insurance systems allow for the most consumer choice, but they are also the most expensive.</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546130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What role does health systems financing play?</a:t>
            </a:r>
          </a:p>
          <a:p>
            <a:pPr marL="0" indent="0" algn="just">
              <a:spcBef>
                <a:spcPts val="0"/>
              </a:spcBef>
              <a:buClrTx/>
              <a:buNone/>
            </a:pPr>
            <a:r>
              <a:rPr lang="en-US" sz="2400" dirty="0">
                <a:solidFill>
                  <a:schemeClr val="tx1"/>
                </a:solidFill>
              </a:rPr>
              <a:t>Three inter-related explanations linked to health system financing:</a:t>
            </a:r>
          </a:p>
          <a:p>
            <a:pPr algn="just">
              <a:spcBef>
                <a:spcPts val="0"/>
              </a:spcBef>
              <a:buClrTx/>
              <a:buFont typeface="Wingdings" panose="05000000000000000000" pitchFamily="2" charset="2"/>
              <a:buChar char="q"/>
            </a:pPr>
            <a:r>
              <a:rPr lang="en-US" sz="2400" dirty="0">
                <a:solidFill>
                  <a:schemeClr val="tx1"/>
                </a:solidFill>
              </a:rPr>
              <a:t>Insufficient funds for health in some settings</a:t>
            </a:r>
          </a:p>
          <a:p>
            <a:pPr algn="just">
              <a:spcBef>
                <a:spcPts val="0"/>
              </a:spcBef>
              <a:buClrTx/>
              <a:buFont typeface="Wingdings" panose="05000000000000000000" pitchFamily="2" charset="2"/>
              <a:buChar char="q"/>
            </a:pPr>
            <a:r>
              <a:rPr lang="en-US" sz="2400" dirty="0">
                <a:solidFill>
                  <a:schemeClr val="tx1"/>
                </a:solidFill>
              </a:rPr>
              <a:t>Too much reliance on direct out-of-pocket payments to finance health – limited financial risk protection</a:t>
            </a:r>
          </a:p>
          <a:p>
            <a:pPr algn="just">
              <a:spcBef>
                <a:spcPts val="0"/>
              </a:spcBef>
              <a:buClrTx/>
              <a:buFont typeface="Wingdings" panose="05000000000000000000" pitchFamily="2" charset="2"/>
              <a:buChar char="q"/>
            </a:pPr>
            <a:r>
              <a:rPr lang="en-US" sz="2400" dirty="0">
                <a:solidFill>
                  <a:schemeClr val="tx1"/>
                </a:solidFill>
              </a:rPr>
              <a:t>Inefficiency and inequity in use of resources</a:t>
            </a:r>
          </a:p>
          <a:p>
            <a:pPr marL="0" indent="0" algn="just">
              <a:spcBef>
                <a:spcPts val="0"/>
              </a:spcBef>
              <a:buClrTx/>
              <a:buNone/>
            </a:pPr>
            <a:r>
              <a:rPr lang="en-US" sz="2400" b="1" dirty="0">
                <a:solidFill>
                  <a:srgbClr val="0070C0"/>
                </a:solidFill>
              </a:rPr>
              <a:t>Financial Risk Protection</a:t>
            </a:r>
          </a:p>
          <a:p>
            <a:pPr marL="0" indent="0" algn="just">
              <a:spcBef>
                <a:spcPts val="0"/>
              </a:spcBef>
              <a:buClrTx/>
              <a:buNone/>
            </a:pPr>
            <a:r>
              <a:rPr lang="en-US" sz="2400" dirty="0">
                <a:solidFill>
                  <a:schemeClr val="tx1"/>
                </a:solidFill>
              </a:rPr>
              <a:t>Requires:</a:t>
            </a:r>
          </a:p>
          <a:p>
            <a:pPr marL="0" indent="0" algn="just">
              <a:spcBef>
                <a:spcPts val="0"/>
              </a:spcBef>
              <a:buClrTx/>
              <a:buNone/>
            </a:pPr>
            <a:r>
              <a:rPr lang="en-US" sz="2400" dirty="0">
                <a:solidFill>
                  <a:schemeClr val="tx1"/>
                </a:solidFill>
              </a:rPr>
              <a:t>1. Prepayment and pooling of resources - compulsory</a:t>
            </a:r>
          </a:p>
          <a:p>
            <a:pPr algn="just">
              <a:spcBef>
                <a:spcPts val="0"/>
              </a:spcBef>
              <a:buClrTx/>
              <a:buFont typeface="Wingdings" panose="05000000000000000000" pitchFamily="2" charset="2"/>
              <a:buChar char="q"/>
            </a:pPr>
            <a:r>
              <a:rPr lang="en-US" sz="2400" dirty="0">
                <a:solidFill>
                  <a:schemeClr val="tx1"/>
                </a:solidFill>
              </a:rPr>
              <a:t>Minimizing user fees and charges – zero for the poor and vulnerable (possibly "negative fees")</a:t>
            </a:r>
          </a:p>
          <a:p>
            <a:pPr algn="just">
              <a:spcBef>
                <a:spcPts val="0"/>
              </a:spcBef>
              <a:buClrTx/>
              <a:buFont typeface="Wingdings" panose="05000000000000000000" pitchFamily="2" charset="2"/>
              <a:buChar char="q"/>
            </a:pPr>
            <a:r>
              <a:rPr lang="en-US" sz="2400" dirty="0">
                <a:solidFill>
                  <a:schemeClr val="tx1"/>
                </a:solidFill>
              </a:rPr>
              <a:t>Good quality services are available</a:t>
            </a:r>
          </a:p>
          <a:p>
            <a:pPr algn="just">
              <a:spcBef>
                <a:spcPts val="0"/>
              </a:spcBef>
              <a:buClrTx/>
              <a:buFont typeface="Wingdings" panose="05000000000000000000" pitchFamily="2" charset="2"/>
              <a:buChar char="q"/>
            </a:pPr>
            <a:r>
              <a:rPr lang="en-US" sz="2400" dirty="0">
                <a:solidFill>
                  <a:schemeClr val="tx1"/>
                </a:solidFill>
              </a:rPr>
              <a:t>2. The combination of financial risk protection with the availability of good quality services – instrumental to increasing health and economic wellbeing, but also valued for its own sake</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1547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000" b="1" dirty="0">
                <a:solidFill>
                  <a:srgbClr val="0070C0"/>
                </a:solidFill>
              </a:rPr>
              <a:t>Six elements of universal health care</a:t>
            </a:r>
          </a:p>
          <a:p>
            <a:pPr algn="just">
              <a:spcBef>
                <a:spcPts val="0"/>
              </a:spcBef>
              <a:buClrTx/>
              <a:buFont typeface="Wingdings" panose="05000000000000000000" pitchFamily="2" charset="2"/>
              <a:buChar char="q"/>
            </a:pPr>
            <a:r>
              <a:rPr lang="en-US" sz="2000" dirty="0">
                <a:solidFill>
                  <a:schemeClr val="tx1"/>
                </a:solidFill>
              </a:rPr>
              <a:t>A health system and its six essential building blocks:—</a:t>
            </a:r>
          </a:p>
          <a:p>
            <a:pPr marL="457200" indent="-457200" algn="just">
              <a:spcBef>
                <a:spcPts val="0"/>
              </a:spcBef>
              <a:buClrTx/>
              <a:buFont typeface="+mj-lt"/>
              <a:buAutoNum type="arabicPeriod"/>
            </a:pPr>
            <a:r>
              <a:rPr lang="en-US" sz="2000" dirty="0">
                <a:solidFill>
                  <a:schemeClr val="tx1"/>
                </a:solidFill>
              </a:rPr>
              <a:t>Medical products, vaccines, and technologies; </a:t>
            </a:r>
          </a:p>
          <a:p>
            <a:pPr marL="457200" indent="-457200" algn="just">
              <a:spcBef>
                <a:spcPts val="0"/>
              </a:spcBef>
              <a:buClrTx/>
              <a:buFont typeface="+mj-lt"/>
              <a:buAutoNum type="arabicPeriod"/>
            </a:pPr>
            <a:r>
              <a:rPr lang="en-US" sz="2000" dirty="0">
                <a:solidFill>
                  <a:schemeClr val="tx1"/>
                </a:solidFill>
              </a:rPr>
              <a:t>Health financing; </a:t>
            </a:r>
          </a:p>
          <a:p>
            <a:pPr marL="457200" indent="-457200" algn="just">
              <a:spcBef>
                <a:spcPts val="0"/>
              </a:spcBef>
              <a:buClrTx/>
              <a:buFont typeface="+mj-lt"/>
              <a:buAutoNum type="arabicPeriod"/>
            </a:pPr>
            <a:r>
              <a:rPr lang="en-US" sz="2000" dirty="0">
                <a:solidFill>
                  <a:schemeClr val="tx1"/>
                </a:solidFill>
              </a:rPr>
              <a:t>Leadership and governance (stewardship); </a:t>
            </a:r>
          </a:p>
          <a:p>
            <a:pPr marL="457200" indent="-457200" algn="just">
              <a:spcBef>
                <a:spcPts val="0"/>
              </a:spcBef>
              <a:buClrTx/>
              <a:buFont typeface="+mj-lt"/>
              <a:buAutoNum type="arabicPeriod"/>
            </a:pPr>
            <a:r>
              <a:rPr lang="en-US" sz="2000" dirty="0">
                <a:solidFill>
                  <a:schemeClr val="tx1"/>
                </a:solidFill>
              </a:rPr>
              <a:t>Health services (delivery); </a:t>
            </a:r>
          </a:p>
          <a:p>
            <a:pPr marL="457200" indent="-457200" algn="just">
              <a:spcBef>
                <a:spcPts val="0"/>
              </a:spcBef>
              <a:buClrTx/>
              <a:buFont typeface="+mj-lt"/>
              <a:buAutoNum type="arabicPeriod"/>
            </a:pPr>
            <a:r>
              <a:rPr lang="en-US" sz="2000" dirty="0">
                <a:solidFill>
                  <a:schemeClr val="tx1"/>
                </a:solidFill>
              </a:rPr>
              <a:t>Human resources; </a:t>
            </a:r>
          </a:p>
          <a:p>
            <a:pPr marL="457200" indent="-457200" algn="just">
              <a:spcBef>
                <a:spcPts val="0"/>
              </a:spcBef>
              <a:buClrTx/>
              <a:buFont typeface="+mj-lt"/>
              <a:buAutoNum type="arabicPeriod"/>
            </a:pPr>
            <a:r>
              <a:rPr lang="en-US" sz="2000" dirty="0">
                <a:solidFill>
                  <a:schemeClr val="tx1"/>
                </a:solidFill>
              </a:rPr>
              <a:t>Health information systems</a:t>
            </a:r>
          </a:p>
          <a:p>
            <a:pPr marL="0" indent="0" algn="just">
              <a:spcBef>
                <a:spcPts val="0"/>
              </a:spcBef>
              <a:buNone/>
            </a:pPr>
            <a:endParaRPr lang="en-US" sz="20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9FFEC745-EC6D-4107-8826-01333CE927B9}"/>
              </a:ext>
            </a:extLst>
          </p:cNvPr>
          <p:cNvPicPr>
            <a:picLocks noChangeAspect="1"/>
          </p:cNvPicPr>
          <p:nvPr/>
        </p:nvPicPr>
        <p:blipFill>
          <a:blip r:embed="rId3"/>
          <a:stretch>
            <a:fillRect/>
          </a:stretch>
        </p:blipFill>
        <p:spPr>
          <a:xfrm>
            <a:off x="361950" y="2667000"/>
            <a:ext cx="7562850" cy="4135256"/>
          </a:xfrm>
          <a:prstGeom prst="rect">
            <a:avLst/>
          </a:prstGeom>
        </p:spPr>
      </p:pic>
    </p:spTree>
    <p:extLst>
      <p:ext uri="{BB962C8B-B14F-4D97-AF65-F5344CB8AC3E}">
        <p14:creationId xmlns:p14="http://schemas.microsoft.com/office/powerpoint/2010/main" val="35106419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EXPECTED OUTCOMES FOR UHC:</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87</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FDAEB51B-6526-4884-8C29-2EA58AEBECF2}"/>
              </a:ext>
            </a:extLst>
          </p:cNvPr>
          <p:cNvPicPr>
            <a:picLocks noChangeAspect="1"/>
          </p:cNvPicPr>
          <p:nvPr/>
        </p:nvPicPr>
        <p:blipFill>
          <a:blip r:embed="rId3"/>
          <a:stretch>
            <a:fillRect/>
          </a:stretch>
        </p:blipFill>
        <p:spPr>
          <a:xfrm>
            <a:off x="228601" y="609600"/>
            <a:ext cx="8686797" cy="6096000"/>
          </a:xfrm>
          <a:prstGeom prst="rect">
            <a:avLst/>
          </a:prstGeom>
        </p:spPr>
      </p:pic>
    </p:spTree>
    <p:extLst>
      <p:ext uri="{BB962C8B-B14F-4D97-AF65-F5344CB8AC3E}">
        <p14:creationId xmlns:p14="http://schemas.microsoft.com/office/powerpoint/2010/main" val="10843176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STATUS OF DEVELOPED AND DEVELOPING COUNTRIES:</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88</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FAE97AA3-5013-406C-8358-4F3B14782A1E}"/>
              </a:ext>
            </a:extLst>
          </p:cNvPr>
          <p:cNvPicPr>
            <a:picLocks noChangeAspect="1"/>
          </p:cNvPicPr>
          <p:nvPr/>
        </p:nvPicPr>
        <p:blipFill>
          <a:blip r:embed="rId3"/>
          <a:stretch>
            <a:fillRect/>
          </a:stretch>
        </p:blipFill>
        <p:spPr>
          <a:xfrm>
            <a:off x="19045" y="609600"/>
            <a:ext cx="9105912" cy="6096000"/>
          </a:xfrm>
          <a:prstGeom prst="rect">
            <a:avLst/>
          </a:prstGeom>
        </p:spPr>
      </p:pic>
    </p:spTree>
    <p:extLst>
      <p:ext uri="{BB962C8B-B14F-4D97-AF65-F5344CB8AC3E}">
        <p14:creationId xmlns:p14="http://schemas.microsoft.com/office/powerpoint/2010/main" val="20958245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dirty="0">
                <a:solidFill>
                  <a:schemeClr val="tx1"/>
                </a:solidFill>
              </a:rPr>
              <a:t>.</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A2B489C2-35A2-4C36-8316-3A11F216A286}"/>
              </a:ext>
            </a:extLst>
          </p:cNvPr>
          <p:cNvPicPr>
            <a:picLocks noChangeAspect="1"/>
          </p:cNvPicPr>
          <p:nvPr/>
        </p:nvPicPr>
        <p:blipFill>
          <a:blip r:embed="rId3"/>
          <a:stretch>
            <a:fillRect/>
          </a:stretch>
        </p:blipFill>
        <p:spPr>
          <a:xfrm>
            <a:off x="228601" y="29953"/>
            <a:ext cx="8677275" cy="6675647"/>
          </a:xfrm>
          <a:prstGeom prst="rect">
            <a:avLst/>
          </a:prstGeom>
        </p:spPr>
      </p:pic>
    </p:spTree>
    <p:extLst>
      <p:ext uri="{BB962C8B-B14F-4D97-AF65-F5344CB8AC3E}">
        <p14:creationId xmlns:p14="http://schemas.microsoft.com/office/powerpoint/2010/main" val="285055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368942"/>
          </a:xfrm>
        </p:spPr>
        <p:txBody>
          <a:bodyPr>
            <a:normAutofit/>
          </a:bodyPr>
          <a:lstStyle/>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r>
              <a:rPr lang="en-GB" sz="3200" b="1" dirty="0">
                <a:solidFill>
                  <a:srgbClr val="00B050"/>
                </a:solidFill>
                <a:latin typeface="Bookman Old Style" panose="02050604050505020204" pitchFamily="18" charset="0"/>
              </a:rPr>
              <a:t>FAMILY HEALTH CARE</a:t>
            </a:r>
          </a:p>
          <a:p>
            <a:pPr marL="0" indent="0" algn="ctr">
              <a:buNone/>
            </a:pPr>
            <a:endParaRPr lang="en-GB" sz="3200" b="1" dirty="0">
              <a:solidFill>
                <a:schemeClr val="tx1"/>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just">
              <a:buNone/>
            </a:pPr>
            <a:endParaRPr lang="en-GB" sz="3200" dirty="0">
              <a:solidFill>
                <a:schemeClr val="tx1"/>
              </a:solidFill>
              <a:latin typeface="Bookman Old Style" panose="02050604050505020204" pitchFamily="18" charset="0"/>
            </a:endParaRPr>
          </a:p>
          <a:p>
            <a:pPr marL="0" indent="0" algn="just">
              <a:buNone/>
            </a:pPr>
            <a:r>
              <a:rPr lang="en-GB" sz="3200" dirty="0">
                <a:solidFill>
                  <a:schemeClr val="tx1"/>
                </a:solidFill>
                <a:latin typeface="Bookman Old Style" panose="02050604050505020204" pitchFamily="18" charset="0"/>
              </a:rPr>
              <a:t> </a:t>
            </a:r>
            <a:endParaRPr lang="en-US" sz="3200" dirty="0">
              <a:solidFill>
                <a:schemeClr val="tx1"/>
              </a:solidFill>
              <a:latin typeface="Bookman Old Style" panose="02050604050505020204" pitchFamily="18" charset="0"/>
            </a:endParaRPr>
          </a:p>
          <a:p>
            <a:pPr marL="514350" indent="-514350" algn="just">
              <a:buFont typeface="+mj-lt"/>
              <a:buAutoNum type="arabicPeriod"/>
            </a:pPr>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67137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marL="0" indent="0" algn="just">
              <a:spcBef>
                <a:spcPts val="0"/>
              </a:spcBef>
              <a:buClrTx/>
              <a:buNone/>
            </a:pPr>
            <a:r>
              <a:rPr lang="en-US" sz="2800" b="1" dirty="0">
                <a:solidFill>
                  <a:srgbClr val="0070C0"/>
                </a:solidFill>
              </a:rPr>
              <a:t>CHALLENGES FOR DEVELOPING COUNTRIES TO ACHIEVE UHC:</a:t>
            </a:r>
          </a:p>
          <a:p>
            <a:pPr marL="0" indent="0" algn="just">
              <a:spcBef>
                <a:spcPts val="0"/>
              </a:spcBef>
              <a:buClrTx/>
              <a:buNone/>
            </a:pPr>
            <a:r>
              <a:rPr lang="en-US" sz="2800" dirty="0">
                <a:solidFill>
                  <a:schemeClr val="tx1"/>
                </a:solidFill>
              </a:rPr>
              <a:t>The term of UHC is getting popular among the countries who have not yet attained it yet there are certain challenges that creates a barrier to achieve the UHC.</a:t>
            </a:r>
          </a:p>
          <a:p>
            <a:pPr algn="just">
              <a:spcBef>
                <a:spcPts val="0"/>
              </a:spcBef>
              <a:buClrTx/>
              <a:buFont typeface="Wingdings" panose="05000000000000000000" pitchFamily="2" charset="2"/>
              <a:buChar char="q"/>
            </a:pPr>
            <a:r>
              <a:rPr lang="en-US" sz="2800" b="1" dirty="0">
                <a:solidFill>
                  <a:schemeClr val="tx1"/>
                </a:solidFill>
              </a:rPr>
              <a:t>Insufficient funds: </a:t>
            </a:r>
            <a:r>
              <a:rPr lang="en-US" sz="2800" dirty="0">
                <a:solidFill>
                  <a:schemeClr val="tx1"/>
                </a:solidFill>
              </a:rPr>
              <a:t>In developing countries, the external funds are the main support for universal programs. There is a challenge to reach out to the developing countries with financial aid to meet the required need.</a:t>
            </a:r>
          </a:p>
          <a:p>
            <a:pPr algn="just">
              <a:spcBef>
                <a:spcPts val="0"/>
              </a:spcBef>
              <a:buClrTx/>
              <a:buFont typeface="Wingdings" panose="05000000000000000000" pitchFamily="2" charset="2"/>
              <a:buChar char="q"/>
            </a:pPr>
            <a:r>
              <a:rPr lang="en-US" sz="2800" b="1" dirty="0">
                <a:solidFill>
                  <a:schemeClr val="tx1"/>
                </a:solidFill>
              </a:rPr>
              <a:t>Financial risk protection: </a:t>
            </a:r>
            <a:r>
              <a:rPr lang="en-US" sz="2800" dirty="0">
                <a:solidFill>
                  <a:schemeClr val="tx1"/>
                </a:solidFill>
              </a:rPr>
              <a:t>Financial risk protection is defined as access to all needed quality health services without financial hardship. Yet this has not been achieved due to out of pockets payment existing among the member countries.</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141672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lnSpcReduction="10000"/>
          </a:bodyPr>
          <a:lstStyle/>
          <a:p>
            <a:pPr algn="just">
              <a:spcBef>
                <a:spcPts val="0"/>
              </a:spcBef>
              <a:buClrTx/>
              <a:buFont typeface="Wingdings" panose="05000000000000000000" pitchFamily="2" charset="2"/>
              <a:buChar char="q"/>
            </a:pPr>
            <a:r>
              <a:rPr lang="en-US" sz="3200" b="1" dirty="0">
                <a:solidFill>
                  <a:schemeClr val="tx1"/>
                </a:solidFill>
              </a:rPr>
              <a:t>Reducing inefficiency: </a:t>
            </a:r>
            <a:r>
              <a:rPr lang="en-US" sz="3200" dirty="0">
                <a:solidFill>
                  <a:schemeClr val="tx1"/>
                </a:solidFill>
              </a:rPr>
              <a:t>The challenge lies amongst attaining efficient provision of the services in all the sectors which is equals to impossible because of lack of efficient distribution of services.</a:t>
            </a:r>
          </a:p>
          <a:p>
            <a:pPr algn="just">
              <a:spcBef>
                <a:spcPts val="0"/>
              </a:spcBef>
              <a:buClrTx/>
              <a:buFont typeface="Wingdings" panose="05000000000000000000" pitchFamily="2" charset="2"/>
              <a:buChar char="q"/>
            </a:pPr>
            <a:r>
              <a:rPr lang="en-US" sz="3200" b="1" dirty="0">
                <a:solidFill>
                  <a:schemeClr val="tx1"/>
                </a:solidFill>
              </a:rPr>
              <a:t>Reduce inequity: </a:t>
            </a:r>
            <a:r>
              <a:rPr lang="en-US" sz="3200" dirty="0">
                <a:solidFill>
                  <a:schemeClr val="tx1"/>
                </a:solidFill>
              </a:rPr>
              <a:t>There is a need to consider access to services to the poor, marginalized and vulnerable population which has not yet been able to be achieved due to financial hardships.</a:t>
            </a:r>
          </a:p>
          <a:p>
            <a:pPr algn="just">
              <a:spcBef>
                <a:spcPts val="0"/>
              </a:spcBef>
              <a:buClrTx/>
              <a:buFont typeface="Wingdings" panose="05000000000000000000" pitchFamily="2" charset="2"/>
              <a:buChar char="q"/>
            </a:pPr>
            <a:r>
              <a:rPr lang="en-US" sz="3200" dirty="0">
                <a:solidFill>
                  <a:schemeClr val="tx1"/>
                </a:solidFill>
              </a:rPr>
              <a:t>Mobilizing resources for health</a:t>
            </a:r>
          </a:p>
          <a:p>
            <a:pPr algn="just">
              <a:spcBef>
                <a:spcPts val="0"/>
              </a:spcBef>
              <a:buClrTx/>
              <a:buFont typeface="Wingdings" panose="05000000000000000000" pitchFamily="2" charset="2"/>
              <a:buChar char="q"/>
            </a:pPr>
            <a:r>
              <a:rPr lang="en-US" sz="3200" dirty="0">
                <a:solidFill>
                  <a:schemeClr val="tx1"/>
                </a:solidFill>
              </a:rPr>
              <a:t>Use of IT for better UHC and pre-payment systems</a:t>
            </a:r>
          </a:p>
          <a:p>
            <a:pPr algn="just">
              <a:spcBef>
                <a:spcPts val="0"/>
              </a:spcBef>
              <a:buClrTx/>
              <a:buFont typeface="Wingdings" panose="05000000000000000000" pitchFamily="2" charset="2"/>
              <a:buChar char="q"/>
            </a:pPr>
            <a:r>
              <a:rPr lang="en-US" sz="3200" dirty="0">
                <a:solidFill>
                  <a:schemeClr val="tx1"/>
                </a:solidFill>
              </a:rPr>
              <a:t>Improvising responsiveness, equity and quality of healthcare services</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35533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FACTS ON UHC:</a:t>
            </a:r>
          </a:p>
          <a:p>
            <a:pPr marL="0" indent="0" algn="just">
              <a:spcBef>
                <a:spcPts val="0"/>
              </a:spcBef>
              <a:buClrTx/>
              <a:buNone/>
            </a:pPr>
            <a:endParaRPr lang="en-US" sz="2400" dirty="0">
              <a:solidFill>
                <a:schemeClr val="tx1"/>
              </a:solidFill>
            </a:endParaRP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92</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72D3A937-1656-415C-A4BB-B71D77BDC5D1}"/>
              </a:ext>
            </a:extLst>
          </p:cNvPr>
          <p:cNvPicPr>
            <a:picLocks noChangeAspect="1"/>
          </p:cNvPicPr>
          <p:nvPr/>
        </p:nvPicPr>
        <p:blipFill>
          <a:blip r:embed="rId3"/>
          <a:stretch>
            <a:fillRect/>
          </a:stretch>
        </p:blipFill>
        <p:spPr>
          <a:xfrm>
            <a:off x="228601" y="685800"/>
            <a:ext cx="8677275" cy="5639327"/>
          </a:xfrm>
          <a:prstGeom prst="rect">
            <a:avLst/>
          </a:prstGeom>
        </p:spPr>
      </p:pic>
    </p:spTree>
    <p:extLst>
      <p:ext uri="{BB962C8B-B14F-4D97-AF65-F5344CB8AC3E}">
        <p14:creationId xmlns:p14="http://schemas.microsoft.com/office/powerpoint/2010/main" val="9344030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b="1" dirty="0">
                <a:solidFill>
                  <a:srgbClr val="0070C0"/>
                </a:solidFill>
              </a:rPr>
              <a:t>FACTS ON UHC:</a:t>
            </a:r>
            <a:endParaRPr lang="en-US" sz="2400" dirty="0">
              <a:solidFill>
                <a:schemeClr val="tx1"/>
              </a:solidFill>
            </a:endParaRPr>
          </a:p>
          <a:p>
            <a:pPr marL="0" indent="0" algn="just">
              <a:spcBef>
                <a:spcPts val="0"/>
              </a:spcBef>
              <a:buClrTx/>
              <a:buNone/>
            </a:pPr>
            <a:r>
              <a:rPr lang="en-US" sz="2400" b="1" dirty="0">
                <a:solidFill>
                  <a:schemeClr val="tx1"/>
                </a:solidFill>
              </a:rPr>
              <a:t>World Bank</a:t>
            </a:r>
          </a:p>
          <a:p>
            <a:pPr algn="just">
              <a:spcBef>
                <a:spcPts val="0"/>
              </a:spcBef>
              <a:buClrTx/>
              <a:buFont typeface="Wingdings" panose="05000000000000000000" pitchFamily="2" charset="2"/>
              <a:buChar char="q"/>
            </a:pPr>
            <a:r>
              <a:rPr lang="en-US" sz="2400" dirty="0">
                <a:solidFill>
                  <a:schemeClr val="tx1"/>
                </a:solidFill>
              </a:rPr>
              <a:t>At least half of the world’s population still do not have full coverage of essential health services.</a:t>
            </a:r>
          </a:p>
          <a:p>
            <a:pPr algn="just">
              <a:spcBef>
                <a:spcPts val="0"/>
              </a:spcBef>
              <a:buClrTx/>
              <a:buFont typeface="Wingdings" panose="05000000000000000000" pitchFamily="2" charset="2"/>
              <a:buChar char="q"/>
            </a:pPr>
            <a:r>
              <a:rPr lang="en-US" sz="2400" dirty="0">
                <a:solidFill>
                  <a:schemeClr val="tx1"/>
                </a:solidFill>
              </a:rPr>
              <a:t>About 100 million people are still being pushed into “extreme poverty” (living on 1.90 USD (1) or less a day) because they have to pay for health care.</a:t>
            </a:r>
          </a:p>
          <a:p>
            <a:pPr algn="just">
              <a:spcBef>
                <a:spcPts val="0"/>
              </a:spcBef>
              <a:buClrTx/>
              <a:buFont typeface="Wingdings" panose="05000000000000000000" pitchFamily="2" charset="2"/>
              <a:buChar char="q"/>
            </a:pPr>
            <a:r>
              <a:rPr lang="en-US" sz="2400" dirty="0">
                <a:solidFill>
                  <a:schemeClr val="tx1"/>
                </a:solidFill>
              </a:rPr>
              <a:t>Over 800 million people (almost 12% of the world’s population) spent at least 10% of their household budgets to pay for health care.</a:t>
            </a:r>
          </a:p>
          <a:p>
            <a:pPr algn="just">
              <a:spcBef>
                <a:spcPts val="0"/>
              </a:spcBef>
              <a:buClrTx/>
              <a:buFont typeface="Wingdings" panose="05000000000000000000" pitchFamily="2" charset="2"/>
              <a:buChar char="q"/>
            </a:pPr>
            <a:r>
              <a:rPr lang="en-US" sz="2400" dirty="0">
                <a:solidFill>
                  <a:schemeClr val="tx1"/>
                </a:solidFill>
              </a:rPr>
              <a:t>All UN Member States have agreed to try to achieve universal health coverage (UHC) by 2030, as part of the Sustainable Development Goals.</a:t>
            </a:r>
          </a:p>
          <a:p>
            <a:pPr algn="just">
              <a:spcBef>
                <a:spcPts val="0"/>
              </a:spcBef>
              <a:buClrTx/>
              <a:buFont typeface="Wingdings" panose="05000000000000000000" pitchFamily="2" charset="2"/>
              <a:buChar char="q"/>
            </a:pPr>
            <a:r>
              <a:rPr lang="en-US" sz="2400" dirty="0">
                <a:solidFill>
                  <a:schemeClr val="tx1"/>
                </a:solidFill>
              </a:rPr>
              <a:t>UHC does not mean free coverage for all possible health interventions, regardless of the cost.</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476389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algn="just">
              <a:spcBef>
                <a:spcPts val="0"/>
              </a:spcBef>
              <a:buClrTx/>
              <a:buFont typeface="Wingdings" panose="05000000000000000000" pitchFamily="2" charset="2"/>
              <a:buChar char="q"/>
            </a:pPr>
            <a:r>
              <a:rPr lang="en-US" sz="2400" dirty="0">
                <a:solidFill>
                  <a:schemeClr val="tx1"/>
                </a:solidFill>
              </a:rPr>
              <a:t>UHC encompasses all components of the health system: health service delivery systems, the health workforce, health facilities and communications networks, health technologies, information systems, quality assurance mechanisms, and governance and legislation and not just health financing.</a:t>
            </a:r>
          </a:p>
          <a:p>
            <a:pPr algn="just">
              <a:spcBef>
                <a:spcPts val="0"/>
              </a:spcBef>
              <a:buClrTx/>
              <a:buFont typeface="Wingdings" panose="05000000000000000000" pitchFamily="2" charset="2"/>
              <a:buChar char="q"/>
            </a:pPr>
            <a:r>
              <a:rPr lang="en-US" sz="2400" dirty="0">
                <a:solidFill>
                  <a:schemeClr val="tx1"/>
                </a:solidFill>
              </a:rPr>
              <a:t>UHC is not only about ensuring a minimum package of health services, but also about ensuring a progressive expansion of coverage of health services and financial protection as more resources become available.</a:t>
            </a:r>
          </a:p>
          <a:p>
            <a:pPr algn="just">
              <a:spcBef>
                <a:spcPts val="0"/>
              </a:spcBef>
              <a:buClrTx/>
              <a:buFont typeface="Wingdings" panose="05000000000000000000" pitchFamily="2" charset="2"/>
              <a:buChar char="q"/>
            </a:pPr>
            <a:r>
              <a:rPr lang="en-US" sz="2400" dirty="0">
                <a:solidFill>
                  <a:schemeClr val="tx1"/>
                </a:solidFill>
              </a:rPr>
              <a:t>UHC is not only about individual treatment services, but also includes population-based services such as public health campaigns, adding fluoride to water, controlling mosquito breeding grounds, and so on.</a:t>
            </a:r>
          </a:p>
          <a:p>
            <a:pPr algn="just">
              <a:spcBef>
                <a:spcPts val="0"/>
              </a:spcBef>
              <a:buClrTx/>
              <a:buFont typeface="Wingdings" panose="05000000000000000000" pitchFamily="2" charset="2"/>
              <a:buChar char="q"/>
            </a:pPr>
            <a:r>
              <a:rPr lang="en-US" sz="2400" dirty="0">
                <a:solidFill>
                  <a:schemeClr val="tx1"/>
                </a:solidFill>
              </a:rPr>
              <a:t>UHC is comprised of much more than just health; taking steps towards UHC means steps towards equity, development priorities, and social inclusion and cohesion.</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273367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677275" cy="6675647"/>
          </a:xfrm>
        </p:spPr>
        <p:txBody>
          <a:bodyPr>
            <a:normAutofit/>
          </a:bodyPr>
          <a:lstStyle/>
          <a:p>
            <a:pPr marL="0" indent="0" algn="just">
              <a:spcBef>
                <a:spcPts val="0"/>
              </a:spcBef>
              <a:buClrTx/>
              <a:buNone/>
            </a:pPr>
            <a:r>
              <a:rPr lang="en-US" sz="2400" dirty="0">
                <a:solidFill>
                  <a:schemeClr val="tx1"/>
                </a:solidFill>
              </a:rPr>
              <a:t>.</a:t>
            </a:r>
          </a:p>
          <a:p>
            <a:pPr marL="0" indent="0" algn="just">
              <a:spcBef>
                <a:spcPts val="0"/>
              </a:spcBef>
              <a:buNone/>
            </a:pPr>
            <a:endParaRPr lang="en-US" sz="2400" dirty="0">
              <a:solidFill>
                <a:schemeClr val="tx1"/>
              </a:solidFill>
            </a:endParaRPr>
          </a:p>
          <a:p>
            <a:pPr marL="0" indent="0" algn="just">
              <a:spcBef>
                <a:spcPts val="0"/>
              </a:spcBef>
              <a:buNone/>
            </a:pPr>
            <a:endParaRPr lang="en-US" sz="2400" dirty="0">
              <a:solidFill>
                <a:schemeClr val="tx1"/>
              </a:solidFill>
            </a:endParaRPr>
          </a:p>
          <a:p>
            <a:pPr algn="just">
              <a:spcBef>
                <a:spcPts val="0"/>
              </a:spcBef>
            </a:pPr>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F18E25F0-9E32-4E39-9E51-855BD5CA72B3}"/>
              </a:ext>
            </a:extLst>
          </p:cNvPr>
          <p:cNvPicPr>
            <a:picLocks noChangeAspect="1"/>
          </p:cNvPicPr>
          <p:nvPr/>
        </p:nvPicPr>
        <p:blipFill>
          <a:blip r:embed="rId3"/>
          <a:stretch>
            <a:fillRect/>
          </a:stretch>
        </p:blipFill>
        <p:spPr>
          <a:xfrm>
            <a:off x="28568" y="152400"/>
            <a:ext cx="8877308" cy="6553200"/>
          </a:xfrm>
          <a:prstGeom prst="rect">
            <a:avLst/>
          </a:prstGeom>
        </p:spPr>
      </p:pic>
    </p:spTree>
    <p:extLst>
      <p:ext uri="{BB962C8B-B14F-4D97-AF65-F5344CB8AC3E}">
        <p14:creationId xmlns:p14="http://schemas.microsoft.com/office/powerpoint/2010/main" val="34084116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368942"/>
          </a:xfrm>
        </p:spPr>
        <p:txBody>
          <a:bodyPr>
            <a:normAutofit/>
          </a:bodyPr>
          <a:lstStyle/>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endParaRPr lang="en-GB" sz="3200" b="1" dirty="0">
              <a:solidFill>
                <a:srgbClr val="00B050"/>
              </a:solidFill>
              <a:latin typeface="Bookman Old Style" panose="02050604050505020204" pitchFamily="18" charset="0"/>
            </a:endParaRPr>
          </a:p>
          <a:p>
            <a:pPr marL="0" indent="0" algn="ctr">
              <a:buNone/>
            </a:pPr>
            <a:r>
              <a:rPr lang="en-GB" sz="3200" b="1" dirty="0">
                <a:solidFill>
                  <a:srgbClr val="00B050"/>
                </a:solidFill>
                <a:latin typeface="Bookman Old Style" panose="02050604050505020204" pitchFamily="18" charset="0"/>
              </a:rPr>
              <a:t>HOME BASED CARE </a:t>
            </a:r>
          </a:p>
          <a:p>
            <a:pPr marL="0" indent="0" algn="just">
              <a:buNone/>
            </a:pPr>
            <a:endParaRPr lang="en-GB" sz="3200" dirty="0">
              <a:solidFill>
                <a:schemeClr val="tx1"/>
              </a:solidFill>
              <a:latin typeface="Bookman Old Style" panose="02050604050505020204" pitchFamily="18" charset="0"/>
            </a:endParaRPr>
          </a:p>
          <a:p>
            <a:pPr marL="0" indent="0" algn="just">
              <a:buNone/>
            </a:pPr>
            <a:r>
              <a:rPr lang="en-GB" sz="3200" dirty="0">
                <a:solidFill>
                  <a:schemeClr val="tx1"/>
                </a:solidFill>
                <a:latin typeface="Bookman Old Style" panose="02050604050505020204" pitchFamily="18" charset="0"/>
              </a:rPr>
              <a:t> </a:t>
            </a:r>
            <a:endParaRPr lang="en-US" sz="3200" dirty="0">
              <a:solidFill>
                <a:schemeClr val="tx1"/>
              </a:solidFill>
              <a:latin typeface="Bookman Old Style" panose="02050604050505020204" pitchFamily="18" charset="0"/>
            </a:endParaRPr>
          </a:p>
          <a:p>
            <a:pPr marL="514350" indent="-514350" algn="just">
              <a:buFont typeface="+mj-lt"/>
              <a:buAutoNum type="arabicPeriod"/>
            </a:pPr>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a:p>
            <a:pPr algn="just"/>
            <a:endParaRPr lang="en-US" sz="3200" dirty="0">
              <a:solidFill>
                <a:schemeClr val="tx1"/>
              </a:solidFill>
              <a:latin typeface="Bookman Old Style" panose="02050604050505020204" pitchFamily="18" charset="0"/>
            </a:endParaRPr>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311695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800" b="1" dirty="0">
                <a:solidFill>
                  <a:srgbClr val="0070C0"/>
                </a:solidFill>
              </a:rPr>
              <a:t>HOME BASED CARE (HBC):</a:t>
            </a:r>
          </a:p>
          <a:p>
            <a:pPr algn="just">
              <a:lnSpc>
                <a:spcPct val="120000"/>
              </a:lnSpc>
              <a:spcBef>
                <a:spcPts val="0"/>
              </a:spcBef>
              <a:buClrTx/>
              <a:buFont typeface="Wingdings" panose="05000000000000000000" pitchFamily="2" charset="2"/>
              <a:buChar char="q"/>
            </a:pPr>
            <a:r>
              <a:rPr lang="en-US" sz="2800" dirty="0">
                <a:solidFill>
                  <a:schemeClr val="tx1"/>
                </a:solidFill>
              </a:rPr>
              <a:t>HBC is Care of persons with chronic or terminal illnesses extended from health facility to the patients' home through family participation and community involvement within available resources and in collaboration with health care workers.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466608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Why HBC?</a:t>
            </a:r>
          </a:p>
          <a:p>
            <a:pPr algn="just">
              <a:lnSpc>
                <a:spcPct val="120000"/>
              </a:lnSpc>
              <a:spcBef>
                <a:spcPts val="0"/>
              </a:spcBef>
              <a:buClrTx/>
              <a:buFont typeface="Wingdings" panose="05000000000000000000" pitchFamily="2" charset="2"/>
              <a:buChar char="q"/>
            </a:pPr>
            <a:r>
              <a:rPr lang="en-US" sz="2600" dirty="0">
                <a:solidFill>
                  <a:schemeClr val="tx1"/>
                </a:solidFill>
              </a:rPr>
              <a:t>Most patients with chronic and terminal illnesses are discharged before full recovery and therefore the need for continuity of care. </a:t>
            </a:r>
          </a:p>
          <a:p>
            <a:pPr algn="just">
              <a:lnSpc>
                <a:spcPct val="120000"/>
              </a:lnSpc>
              <a:spcBef>
                <a:spcPts val="0"/>
              </a:spcBef>
              <a:buClrTx/>
              <a:buFont typeface="Wingdings" panose="05000000000000000000" pitchFamily="2" charset="2"/>
              <a:buChar char="q"/>
            </a:pPr>
            <a:r>
              <a:rPr lang="en-US" sz="2600" dirty="0">
                <a:solidFill>
                  <a:schemeClr val="tx1"/>
                </a:solidFill>
              </a:rPr>
              <a:t>Health institutions have many limitations such as shortage of health workers and bed capacity.</a:t>
            </a:r>
          </a:p>
          <a:p>
            <a:pPr algn="just">
              <a:lnSpc>
                <a:spcPct val="120000"/>
              </a:lnSpc>
              <a:spcBef>
                <a:spcPts val="0"/>
              </a:spcBef>
              <a:buClrTx/>
              <a:buFont typeface="Wingdings" panose="05000000000000000000" pitchFamily="2" charset="2"/>
              <a:buChar char="q"/>
            </a:pPr>
            <a:r>
              <a:rPr lang="en-US" sz="2600" dirty="0">
                <a:solidFill>
                  <a:schemeClr val="tx1"/>
                </a:solidFill>
              </a:rPr>
              <a:t>Most care providers at home lack basic knowledge on self-protection when caring for patients especially those with HIV and other infectious infections. </a:t>
            </a:r>
          </a:p>
          <a:p>
            <a:pPr algn="just">
              <a:lnSpc>
                <a:spcPct val="120000"/>
              </a:lnSpc>
              <a:spcBef>
                <a:spcPts val="0"/>
              </a:spcBef>
              <a:buClrTx/>
              <a:buFont typeface="Wingdings" panose="05000000000000000000" pitchFamily="2" charset="2"/>
              <a:buChar char="q"/>
            </a:pPr>
            <a:r>
              <a:rPr lang="en-US" sz="2600" dirty="0">
                <a:solidFill>
                  <a:schemeClr val="tx1"/>
                </a:solidFill>
              </a:rPr>
              <a:t>HBC helps reduce the stigma attached to some chronic diseases. </a:t>
            </a:r>
          </a:p>
          <a:p>
            <a:pPr algn="just">
              <a:lnSpc>
                <a:spcPct val="120000"/>
              </a:lnSpc>
              <a:spcBef>
                <a:spcPts val="0"/>
              </a:spcBef>
              <a:buClrTx/>
              <a:buFont typeface="Wingdings" panose="05000000000000000000" pitchFamily="2" charset="2"/>
              <a:buChar char="q"/>
            </a:pPr>
            <a:r>
              <a:rPr lang="en-US" sz="2600" dirty="0">
                <a:solidFill>
                  <a:schemeClr val="tx1"/>
                </a:solidFill>
              </a:rPr>
              <a:t>There is need to offer continuity of care to prolong lives and reduce suffering of patients with chronic/terminal illness.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560860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rgbClr val="0070C0"/>
                </a:solidFill>
              </a:rPr>
              <a:t>Objectives of HBC.</a:t>
            </a:r>
          </a:p>
          <a:p>
            <a:pPr marL="514350" indent="-514350" algn="just">
              <a:lnSpc>
                <a:spcPct val="120000"/>
              </a:lnSpc>
              <a:spcBef>
                <a:spcPts val="0"/>
              </a:spcBef>
              <a:buClrTx/>
              <a:buFont typeface="+mj-lt"/>
              <a:buAutoNum type="arabicPeriod"/>
            </a:pPr>
            <a:r>
              <a:rPr lang="en-US" sz="2600" dirty="0">
                <a:solidFill>
                  <a:schemeClr val="tx1"/>
                </a:solidFill>
              </a:rPr>
              <a:t>To facilitate the continuity of the client’s care from the health facility to the home and community.</a:t>
            </a:r>
          </a:p>
          <a:p>
            <a:pPr marL="514350" indent="-514350" algn="just">
              <a:lnSpc>
                <a:spcPct val="120000"/>
              </a:lnSpc>
              <a:spcBef>
                <a:spcPts val="0"/>
              </a:spcBef>
              <a:buClrTx/>
              <a:buFont typeface="+mj-lt"/>
              <a:buAutoNum type="arabicPeriod"/>
            </a:pPr>
            <a:r>
              <a:rPr lang="en-US" sz="2600" dirty="0">
                <a:solidFill>
                  <a:schemeClr val="tx1"/>
                </a:solidFill>
              </a:rPr>
              <a:t>To promote family and community awareness of disease prevention and care related to chronic illnesses.</a:t>
            </a:r>
          </a:p>
          <a:p>
            <a:pPr marL="514350" indent="-514350" algn="just">
              <a:lnSpc>
                <a:spcPct val="120000"/>
              </a:lnSpc>
              <a:spcBef>
                <a:spcPts val="0"/>
              </a:spcBef>
              <a:buClrTx/>
              <a:buFont typeface="+mj-lt"/>
              <a:buAutoNum type="arabicPeriod"/>
            </a:pPr>
            <a:r>
              <a:rPr lang="en-US" sz="2600" dirty="0">
                <a:solidFill>
                  <a:schemeClr val="tx1"/>
                </a:solidFill>
              </a:rPr>
              <a:t>To empower the clients, the family and the community with the knowledge needed to ensure long-term care and support.</a:t>
            </a:r>
          </a:p>
          <a:p>
            <a:pPr marL="514350" indent="-514350" algn="just">
              <a:lnSpc>
                <a:spcPct val="120000"/>
              </a:lnSpc>
              <a:spcBef>
                <a:spcPts val="0"/>
              </a:spcBef>
              <a:buClrTx/>
              <a:buFont typeface="+mj-lt"/>
              <a:buAutoNum type="arabicPeriod"/>
            </a:pPr>
            <a:r>
              <a:rPr lang="en-US" sz="2600" dirty="0">
                <a:solidFill>
                  <a:schemeClr val="tx1"/>
                </a:solidFill>
              </a:rPr>
              <a:t>To raise the acceptability of terminally ill patients by the family/community, hence reducing the stigma.</a:t>
            </a:r>
          </a:p>
          <a:p>
            <a:pPr marL="514350" indent="-514350" algn="just">
              <a:lnSpc>
                <a:spcPct val="120000"/>
              </a:lnSpc>
              <a:spcBef>
                <a:spcPts val="0"/>
              </a:spcBef>
              <a:buClrTx/>
              <a:buFont typeface="+mj-lt"/>
              <a:buAutoNum type="arabicPeriod"/>
            </a:pPr>
            <a:r>
              <a:rPr lang="en-US" sz="2600" dirty="0">
                <a:solidFill>
                  <a:schemeClr val="tx1"/>
                </a:solidFill>
              </a:rPr>
              <a:t>To streamline the patient/client referral from the institutions into the community and from the community to appropriate health and social facilities.</a:t>
            </a:r>
          </a:p>
          <a:p>
            <a:pPr marL="514350" indent="-514350" algn="just">
              <a:lnSpc>
                <a:spcPct val="120000"/>
              </a:lnSpc>
              <a:spcBef>
                <a:spcPts val="0"/>
              </a:spcBef>
              <a:buClrTx/>
              <a:buFont typeface="+mj-lt"/>
              <a:buAutoNum type="arabicPeriod"/>
            </a:pPr>
            <a:r>
              <a:rPr lang="en-US" sz="2600" dirty="0">
                <a:solidFill>
                  <a:schemeClr val="tx1"/>
                </a:solidFill>
              </a:rPr>
              <a:t>To facilitate quality community care.</a:t>
            </a:r>
          </a:p>
          <a:p>
            <a:pPr marL="514350" indent="-514350" algn="just">
              <a:lnSpc>
                <a:spcPct val="120000"/>
              </a:lnSpc>
              <a:spcBef>
                <a:spcPts val="0"/>
              </a:spcBef>
              <a:buClrTx/>
              <a:buFont typeface="+mj-lt"/>
              <a:buAutoNum type="arabicPeriod"/>
            </a:pPr>
            <a:r>
              <a:rPr lang="en-US" sz="2600" dirty="0">
                <a:solidFill>
                  <a:schemeClr val="tx1"/>
                </a:solidFill>
              </a:rPr>
              <a:t>To mobilize the resources necessary for sustainability of the service.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9013403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15248</TotalTime>
  <Words>11454</Words>
  <Application>Microsoft Office PowerPoint</Application>
  <PresentationFormat>On-screen Show (4:3)</PresentationFormat>
  <Paragraphs>1583</Paragraphs>
  <Slides>122</Slides>
  <Notes>120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122</vt:i4>
      </vt:variant>
    </vt:vector>
  </HeadingPairs>
  <TitlesOfParts>
    <vt:vector size="132" baseType="lpstr">
      <vt:lpstr>Arial</vt:lpstr>
      <vt:lpstr>Bookman Old Style</vt:lpstr>
      <vt:lpstr>Calibri</vt:lpstr>
      <vt:lpstr>Courier New</vt:lpstr>
      <vt:lpstr>Times New Roman</vt:lpstr>
      <vt:lpstr>Trebuchet MS</vt:lpstr>
      <vt:lpstr>Wingdings</vt:lpstr>
      <vt:lpstr>Wingdings 3</vt:lpstr>
      <vt:lpstr>Facet</vt:lpstr>
      <vt:lpstr>Office Theme</vt:lpstr>
      <vt:lpstr>PowerPoint Presentation</vt:lpstr>
      <vt:lpstr>Module Competence   </vt:lpstr>
      <vt:lpstr>Module Outcomes     </vt:lpstr>
      <vt:lpstr>Module Units    </vt:lpstr>
      <vt:lpstr>Module Content    </vt:lpstr>
      <vt:lpstr>Teaching Strategies    </vt:lpstr>
      <vt:lpstr>Reference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Stephen Muthuvi</cp:lastModifiedBy>
  <cp:revision>954</cp:revision>
  <dcterms:created xsi:type="dcterms:W3CDTF">2014-09-21T16:36:48Z</dcterms:created>
  <dcterms:modified xsi:type="dcterms:W3CDTF">2022-04-20T21:39:15Z</dcterms:modified>
</cp:coreProperties>
</file>