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1328" r:id="rId2"/>
    <p:sldId id="1329" r:id="rId3"/>
    <p:sldId id="1330" r:id="rId4"/>
    <p:sldId id="1331" r:id="rId5"/>
    <p:sldId id="1332" r:id="rId6"/>
    <p:sldId id="1333" r:id="rId7"/>
    <p:sldId id="1334" r:id="rId8"/>
    <p:sldId id="1326" r:id="rId9"/>
    <p:sldId id="7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343" autoAdjust="0"/>
  </p:normalViewPr>
  <p:slideViewPr>
    <p:cSldViewPr>
      <p:cViewPr varScale="1">
        <p:scale>
          <a:sx n="68" d="100"/>
          <a:sy n="68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F1A8-A3C0-40CF-A83D-B64966E1FA6D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A4A01-4AD3-442A-99B1-5E0A7F1CDB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600" dirty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56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61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99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25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15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49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43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600" dirty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5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A4A01-4AD3-442A-99B1-5E0A7F1CDB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1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6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731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39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919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07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1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3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1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4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1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5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5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E3D1A-0EDE-4BF4-9B6D-53520B664E40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139676-C0DB-4070-AB9D-BC0676E43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52400"/>
            <a:ext cx="8610600" cy="653425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GB" sz="4300" b="1" dirty="0">
                <a:solidFill>
                  <a:schemeClr val="accent2"/>
                </a:solidFill>
              </a:rPr>
              <a:t>COMMUNITY HEALTH V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GB" sz="3200" b="1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it-IT" sz="2800" b="1" dirty="0"/>
              <a:t>DIPLOMA IN CLINICAL MEDICINE &amp; SURGERY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8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800" b="1" dirty="0" err="1"/>
              <a:t>KMTC</a:t>
            </a:r>
            <a:r>
              <a:rPr lang="en-US" sz="2800" b="1" dirty="0"/>
              <a:t> 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8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800" b="1" dirty="0"/>
              <a:t>3</a:t>
            </a:r>
            <a:r>
              <a:rPr lang="en-US" sz="2800" b="1" baseline="30000" dirty="0"/>
              <a:t>RD</a:t>
            </a:r>
            <a:r>
              <a:rPr lang="en-US" sz="2800" b="1" dirty="0"/>
              <a:t> YEARS [YEAR 3 SEMESTER 2]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8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800" b="1" dirty="0"/>
              <a:t>MODULE 58: Community Health V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8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800" b="1" dirty="0"/>
              <a:t>Code: CHE 323; Hours - 30; Credits – 03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800" b="1" dirty="0"/>
              <a:t>Pre-requisite(s): </a:t>
            </a:r>
            <a:r>
              <a:rPr lang="en-US" sz="2800" dirty="0"/>
              <a:t>Community Health IV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0D3C242-7847-4B6D-BAE7-E0C574C3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25127"/>
            <a:ext cx="1200156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1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4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400" dirty="0"/>
              <a:t>Module Competence</a:t>
            </a:r>
            <a:br>
              <a:rPr lang="en-US" dirty="0"/>
            </a:br>
            <a:br>
              <a:rPr lang="en-US" dirty="0"/>
            </a:b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848601" cy="3880773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Implement family health care and universal health care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42176241-9ACC-45C7-A658-2DE40513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170822"/>
            <a:ext cx="914400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2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693" y="184258"/>
            <a:ext cx="7239001" cy="838200"/>
          </a:xfrm>
        </p:spPr>
        <p:txBody>
          <a:bodyPr>
            <a:normAutofit fontScale="90000"/>
          </a:bodyPr>
          <a:lstStyle/>
          <a:p>
            <a:pPr lvl="0"/>
            <a:r>
              <a:rPr lang="en-US" sz="4400" dirty="0"/>
              <a:t>Module Outcomes </a:t>
            </a:r>
            <a:br>
              <a:rPr lang="en-US" sz="4400" dirty="0"/>
            </a:br>
            <a:br>
              <a:rPr lang="en-US" dirty="0"/>
            </a:br>
            <a:br>
              <a:rPr lang="en-US" dirty="0"/>
            </a:b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22458"/>
            <a:ext cx="8686801" cy="530214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en-US" sz="3200" dirty="0"/>
              <a:t>By the end of this module the learner should: -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sz="3200" dirty="0"/>
              <a:t>Demonstrate understanding of fundamental Concepts of family health care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sz="3200" dirty="0"/>
              <a:t>Demonstrate understanding of universal health care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sz="3200" dirty="0"/>
              <a:t>Provide home based care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endParaRPr lang="en-US" sz="3200" dirty="0"/>
          </a:p>
          <a:p>
            <a:pPr marL="514350" indent="-514350" algn="just">
              <a:buAutoNum type="arabicPeriod"/>
            </a:pPr>
            <a:endParaRPr lang="en-US" sz="3200" dirty="0"/>
          </a:p>
          <a:p>
            <a:pPr algn="just"/>
            <a:endParaRPr lang="en-US" sz="32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BDA35745-B6A4-4970-B905-8881CA88A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8600" y="6170822"/>
            <a:ext cx="990601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3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33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400" dirty="0"/>
              <a:t>Module Units</a:t>
            </a:r>
            <a:br>
              <a:rPr lang="en-US" sz="4400" dirty="0"/>
            </a:br>
            <a:br>
              <a:rPr lang="en-US" dirty="0"/>
            </a:br>
            <a:br>
              <a:rPr lang="en-US" dirty="0"/>
            </a:b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19200"/>
            <a:ext cx="8153402" cy="4822163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en-US" sz="3200" b="1" dirty="0">
                <a:solidFill>
                  <a:schemeClr val="tx1"/>
                </a:solidFill>
              </a:rPr>
              <a:t>Unit Name 						Hours</a:t>
            </a:r>
          </a:p>
          <a:p>
            <a:pPr marL="0" indent="0" algn="just">
              <a:buClrTx/>
              <a:buNone/>
            </a:pPr>
            <a:r>
              <a:rPr lang="en-US" sz="3200" b="1" dirty="0">
                <a:solidFill>
                  <a:schemeClr val="tx1"/>
                </a:solidFill>
              </a:rPr>
              <a:t>									        </a:t>
            </a:r>
            <a:r>
              <a:rPr lang="en-US" sz="2800" b="1" dirty="0">
                <a:solidFill>
                  <a:schemeClr val="tx1"/>
                </a:solidFill>
              </a:rPr>
              <a:t>Theory  Practical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Family Health care						10		4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Universal Health Coverage 			  6     4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Home Based Care 						  4     2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57D0C1E0-0E5B-49AA-B28B-007C11236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170822"/>
            <a:ext cx="914400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4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36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4484"/>
            <a:ext cx="6347713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sz="4400" dirty="0"/>
              <a:t>Module Content</a:t>
            </a:r>
            <a:br>
              <a:rPr lang="en-US" sz="4400" dirty="0"/>
            </a:br>
            <a:br>
              <a:rPr lang="en-US" dirty="0"/>
            </a:br>
            <a:br>
              <a:rPr lang="en-US" dirty="0"/>
            </a:b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715000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ClrTx/>
              <a:buFont typeface="+mj-lt"/>
              <a:buAutoNum type="arabicPeriod"/>
            </a:pPr>
            <a:r>
              <a:rPr lang="en-US" sz="3200" b="1" dirty="0"/>
              <a:t>Family health care:</a:t>
            </a:r>
            <a:r>
              <a:rPr lang="en-US" sz="3200" dirty="0"/>
              <a:t> definition, family, objectives, principles, approaches (family as the context, family as he client, family as a system, family as a component of society), merits, demerits, range, role of a clinical officer, family assessment, health appraisal, health beliefs, communication, identifying families at risk for health problem. 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en-US" sz="3200" b="1" dirty="0"/>
              <a:t>Universal health care: </a:t>
            </a:r>
            <a:r>
              <a:rPr lang="en-US" sz="3200" dirty="0"/>
              <a:t>definition, objectives, components (health care financing, health service delivery, health workforce, health facilities, quality assurance mechanisms, information systems), benefits</a:t>
            </a:r>
            <a:r>
              <a:rPr lang="en-US" sz="3200" b="1" dirty="0"/>
              <a:t>.</a:t>
            </a:r>
            <a:r>
              <a:rPr lang="en-US" sz="3200" dirty="0"/>
              <a:t> Risk sharing in health (insurances). 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en-US" sz="3200" b="1" dirty="0"/>
              <a:t>Home Based Care: </a:t>
            </a:r>
            <a:r>
              <a:rPr lang="en-US" sz="3200" dirty="0"/>
              <a:t>Introduction to HBC, objectives, components, rationale, principles, infection control in the community, diseases covered in HBC. Advantages and disadvantages.</a:t>
            </a:r>
          </a:p>
          <a:p>
            <a:pPr algn="just"/>
            <a:endParaRPr lang="en-US" sz="32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AF5F7DAD-4836-4578-ADA9-66CCDA9FB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0999" y="6170822"/>
            <a:ext cx="838201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5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30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>
            <a:normAutofit fontScale="90000"/>
          </a:bodyPr>
          <a:lstStyle/>
          <a:p>
            <a:pPr lvl="0"/>
            <a:r>
              <a:rPr lang="en-US" sz="4400" dirty="0"/>
              <a:t>Teaching Strategies</a:t>
            </a:r>
            <a:br>
              <a:rPr lang="en-US" sz="4400" dirty="0"/>
            </a:br>
            <a:br>
              <a:rPr lang="en-US" dirty="0"/>
            </a:br>
            <a:br>
              <a:rPr lang="en-US" dirty="0"/>
            </a:b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76400"/>
            <a:ext cx="7391401" cy="4364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1. Interactive lecture </a:t>
            </a:r>
          </a:p>
          <a:p>
            <a:pPr marL="0" indent="0" algn="just">
              <a:buNone/>
            </a:pPr>
            <a:r>
              <a:rPr lang="en-US" sz="3200" dirty="0"/>
              <a:t>2. Small groups discussions</a:t>
            </a:r>
          </a:p>
          <a:p>
            <a:pPr marL="0" indent="0" algn="just">
              <a:buNone/>
            </a:pPr>
            <a:r>
              <a:rPr lang="en-US" sz="3200" dirty="0"/>
              <a:t>3. Power point presentation</a:t>
            </a:r>
          </a:p>
          <a:p>
            <a:pPr marL="0" indent="0" algn="just">
              <a:buNone/>
            </a:pPr>
            <a:r>
              <a:rPr lang="en-US" sz="3200" dirty="0"/>
              <a:t>4. E-learning </a:t>
            </a:r>
          </a:p>
          <a:p>
            <a:pPr marL="0" indent="0" algn="just">
              <a:buNone/>
            </a:pPr>
            <a:r>
              <a:rPr lang="en-US" sz="3200" dirty="0"/>
              <a:t>5. Problem based learning</a:t>
            </a:r>
          </a:p>
          <a:p>
            <a:pPr marL="0" indent="0" algn="just">
              <a:buNone/>
            </a:pPr>
            <a:r>
              <a:rPr lang="en-US" sz="3200" dirty="0"/>
              <a:t>6. Study guides </a:t>
            </a:r>
          </a:p>
          <a:p>
            <a:pPr algn="just"/>
            <a:endParaRPr lang="en-US" sz="3200" dirty="0"/>
          </a:p>
          <a:p>
            <a:pPr algn="just"/>
            <a:endParaRPr lang="en-US" sz="32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AFC026AD-744A-49B2-84B8-32560074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8601" y="6170822"/>
            <a:ext cx="990600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6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9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400" dirty="0"/>
              <a:t>Reference</a:t>
            </a:r>
            <a:br>
              <a:rPr lang="en-US" sz="4400" dirty="0"/>
            </a:br>
            <a:br>
              <a:rPr lang="en-US" dirty="0"/>
            </a:br>
            <a:br>
              <a:rPr lang="en-US" dirty="0"/>
            </a:b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30214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GB" sz="3200" dirty="0"/>
              <a:t>Huss J. </a:t>
            </a:r>
            <a:r>
              <a:rPr lang="en-GB" sz="3200" dirty="0" err="1"/>
              <a:t>etal</a:t>
            </a:r>
            <a:r>
              <a:rPr lang="en-GB" sz="3200" dirty="0"/>
              <a:t>. (2006) Start your own medical practice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sz="3200" dirty="0" err="1"/>
              <a:t>Dahle</a:t>
            </a:r>
            <a:r>
              <a:rPr lang="en-GB" sz="3200" dirty="0"/>
              <a:t> M. J. (2014) The white coat investor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sz="3200" dirty="0"/>
              <a:t>Hacker et al (2010). The medical entrepreneur: pearls, pitfalls and practical business advice for doctors.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sz="3200" dirty="0" err="1"/>
              <a:t>Saleemi</a:t>
            </a:r>
            <a:r>
              <a:rPr lang="en-GB" sz="3200" dirty="0"/>
              <a:t> N. A. (2011). Entrepreneurship simplified East African Edition printing services Ltd., Nairobi, Kenya.</a:t>
            </a:r>
          </a:p>
          <a:p>
            <a:pPr marL="514350" indent="-514350" algn="just">
              <a:buFont typeface="+mj-lt"/>
              <a:buAutoNum type="arabicPeriod"/>
            </a:pPr>
            <a:endParaRPr lang="en-GB" sz="3200" dirty="0"/>
          </a:p>
          <a:p>
            <a:pPr marL="514350" indent="-514350" algn="just">
              <a:buFont typeface="+mj-lt"/>
              <a:buAutoNum type="arabicPeriod"/>
            </a:pPr>
            <a:endParaRPr lang="en-US" sz="3200" dirty="0"/>
          </a:p>
          <a:p>
            <a:pPr marL="514350" indent="-514350" algn="just">
              <a:buFont typeface="+mj-lt"/>
              <a:buAutoNum type="arabicPeriod"/>
            </a:pPr>
            <a:endParaRPr lang="en-US" sz="3200" dirty="0"/>
          </a:p>
          <a:p>
            <a:pPr algn="just"/>
            <a:endParaRPr lang="en-US" sz="3200" dirty="0"/>
          </a:p>
          <a:p>
            <a:pPr algn="just"/>
            <a:endParaRPr lang="en-US" sz="32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837ECFE-93AB-48E4-BAF5-288C59FE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170822"/>
            <a:ext cx="914400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7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870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-110064"/>
            <a:ext cx="8610600" cy="668665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schemeClr val="tx1"/>
                </a:solidFill>
              </a:rPr>
              <a:t>Content Delivery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50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endParaRPr lang="en-US" sz="260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6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0D3C242-7847-4B6D-BAE7-E0C574C3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25127"/>
            <a:ext cx="1200156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8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D6B7BA-D7C3-4938-9D9E-B95E8DAC3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406269"/>
              </p:ext>
            </p:extLst>
          </p:nvPr>
        </p:nvGraphicFramePr>
        <p:xfrm>
          <a:off x="38089" y="316230"/>
          <a:ext cx="9105911" cy="6541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0155">
                  <a:extLst>
                    <a:ext uri="{9D8B030D-6E8A-4147-A177-3AD203B41FA5}">
                      <a16:colId xmlns:a16="http://schemas.microsoft.com/office/drawing/2014/main" val="2977131326"/>
                    </a:ext>
                  </a:extLst>
                </a:gridCol>
                <a:gridCol w="732293">
                  <a:extLst>
                    <a:ext uri="{9D8B030D-6E8A-4147-A177-3AD203B41FA5}">
                      <a16:colId xmlns:a16="http://schemas.microsoft.com/office/drawing/2014/main" val="1024033828"/>
                    </a:ext>
                  </a:extLst>
                </a:gridCol>
                <a:gridCol w="468471">
                  <a:extLst>
                    <a:ext uri="{9D8B030D-6E8A-4147-A177-3AD203B41FA5}">
                      <a16:colId xmlns:a16="http://schemas.microsoft.com/office/drawing/2014/main" val="347414174"/>
                    </a:ext>
                  </a:extLst>
                </a:gridCol>
                <a:gridCol w="6704992">
                  <a:extLst>
                    <a:ext uri="{9D8B030D-6E8A-4147-A177-3AD203B41FA5}">
                      <a16:colId xmlns:a16="http://schemas.microsoft.com/office/drawing/2014/main" val="2282906809"/>
                    </a:ext>
                  </a:extLst>
                </a:gridCol>
              </a:tblGrid>
              <a:tr h="12012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Week 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Dates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Unit 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1462483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From 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To 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314899"/>
                  </a:ext>
                </a:extLst>
              </a:tr>
              <a:tr h="175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Family health care; definition, family,</a:t>
                      </a:r>
                      <a:r>
                        <a:rPr lang="en-GB" sz="1700">
                          <a:effectLst/>
                        </a:rPr>
                        <a:t> objectives, principles.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3736077228"/>
                  </a:ext>
                </a:extLst>
              </a:tr>
              <a:tr h="499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2: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 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approaches (family as the context, family as he client, family as a system, family as a component of society)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3643683772"/>
                  </a:ext>
                </a:extLst>
              </a:tr>
              <a:tr h="215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3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merits, demerits, range, role of a clinical officer, family assessment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1331841176"/>
                  </a:ext>
                </a:extLst>
              </a:tr>
              <a:tr h="499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4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Health appraisal, health beliefs, communication, identifying families at risk for health problem</a:t>
                      </a:r>
                      <a:r>
                        <a:rPr lang="en-US" sz="1700" dirty="0">
                          <a:effectLst/>
                        </a:rPr>
                        <a:t>.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3292041834"/>
                  </a:ext>
                </a:extLst>
              </a:tr>
              <a:tr h="120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5: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FIELD TRIPS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3893192634"/>
                  </a:ext>
                </a:extLst>
              </a:tr>
              <a:tr h="199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6: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Universal health care; definition, objectives, components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2937318333"/>
                  </a:ext>
                </a:extLst>
              </a:tr>
              <a:tr h="207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7: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health care financing, health service delivery, health workforce.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1705470945"/>
                  </a:ext>
                </a:extLst>
              </a:tr>
              <a:tr h="222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8: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health facilities, quality assurance mechanisms, information systems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1964338757"/>
                  </a:ext>
                </a:extLst>
              </a:tr>
              <a:tr h="120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9: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CATS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803074135"/>
                  </a:ext>
                </a:extLst>
              </a:tr>
              <a:tr h="224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10: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Benefits of UHC. Risk sharing in health (insurances).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3517803525"/>
                  </a:ext>
                </a:extLst>
              </a:tr>
              <a:tr h="248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Week 11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 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Home based care; introduction to HBC, objectives, components, rationale,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28836883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12: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principles, infection control in the community, diseases covered in HBC.  Advantages and disadvantages.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3205595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13: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Field trips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1845285078"/>
                  </a:ext>
                </a:extLst>
              </a:tr>
              <a:tr h="120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14: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fields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2871575934"/>
                  </a:ext>
                </a:extLst>
              </a:tr>
              <a:tr h="120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15: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Field trips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3728955517"/>
                  </a:ext>
                </a:extLst>
              </a:tr>
              <a:tr h="120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16: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revision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2078677612"/>
                  </a:ext>
                </a:extLst>
              </a:tr>
              <a:tr h="120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17: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 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Study week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3686190704"/>
                  </a:ext>
                </a:extLst>
              </a:tr>
              <a:tr h="246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Week 18: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 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 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End of Semester Examinations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2" marR="32192" marT="0" marB="0"/>
                </a:tc>
                <a:extLst>
                  <a:ext uri="{0D108BD9-81ED-4DB2-BD59-A6C34878D82A}">
                    <a16:rowId xmlns:a16="http://schemas.microsoft.com/office/drawing/2014/main" val="2940167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70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63689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n-GB" sz="32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n-GB" sz="32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n-GB" sz="32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GB" sz="32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FAMILY HEALTH CARE</a:t>
            </a:r>
          </a:p>
          <a:p>
            <a:pPr marL="0" indent="0" algn="ctr">
              <a:buNone/>
            </a:pPr>
            <a:endParaRPr lang="en-GB" sz="32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n-GB" sz="32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endParaRPr lang="en-GB" sz="3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en-GB" sz="32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3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3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/>
            <a:endParaRPr lang="en-US" sz="3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/>
            <a:endParaRPr lang="en-US" sz="3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837ECFE-93AB-48E4-BAF5-288C59FE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170822"/>
            <a:ext cx="914400" cy="502920"/>
          </a:xfrm>
          <a:ln>
            <a:solidFill>
              <a:schemeClr val="tx1"/>
            </a:solidFill>
          </a:ln>
        </p:spPr>
        <p:txBody>
          <a:bodyPr/>
          <a:lstStyle/>
          <a:p>
            <a:fld id="{F2688A58-7EBD-4352-985F-DBE786E37319}" type="slidenum">
              <a:rPr lang="en-US" sz="2800" b="1" smtClean="0">
                <a:solidFill>
                  <a:schemeClr val="tx1"/>
                </a:solidFill>
                <a:latin typeface="Bookman Old Style" panose="02050604050505020204" pitchFamily="18" charset="0"/>
              </a:rPr>
              <a:pPr/>
              <a:t>9</a:t>
            </a:fld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37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13908</TotalTime>
  <Words>669</Words>
  <Application>Microsoft Office PowerPoint</Application>
  <PresentationFormat>On-screen Show (4:3)</PresentationFormat>
  <Paragraphs>159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Bookman Old Style</vt:lpstr>
      <vt:lpstr>Calibri</vt:lpstr>
      <vt:lpstr>Trebuchet MS</vt:lpstr>
      <vt:lpstr>Wingdings</vt:lpstr>
      <vt:lpstr>Wingdings 3</vt:lpstr>
      <vt:lpstr>Facet</vt:lpstr>
      <vt:lpstr>PowerPoint Presentation</vt:lpstr>
      <vt:lpstr>Module Competence   </vt:lpstr>
      <vt:lpstr>Module Outcomes     </vt:lpstr>
      <vt:lpstr>Module Units    </vt:lpstr>
      <vt:lpstr>Module Content    </vt:lpstr>
      <vt:lpstr>Teaching Strategies    </vt:lpstr>
      <vt:lpstr>Reference 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FUNDAMENTALS OF ENVIRONMENTAL HEALTH</dc:title>
  <dc:creator>user</dc:creator>
  <cp:lastModifiedBy>Stephen Muthuvi</cp:lastModifiedBy>
  <cp:revision>912</cp:revision>
  <dcterms:created xsi:type="dcterms:W3CDTF">2014-09-21T16:36:48Z</dcterms:created>
  <dcterms:modified xsi:type="dcterms:W3CDTF">2022-03-27T20:44:22Z</dcterms:modified>
</cp:coreProperties>
</file>