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  <p:sldId id="265" r:id="rId7"/>
    <p:sldId id="261" r:id="rId8"/>
    <p:sldId id="262" r:id="rId9"/>
    <p:sldId id="263" r:id="rId10"/>
    <p:sldId id="279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82" r:id="rId21"/>
    <p:sldId id="273" r:id="rId22"/>
    <p:sldId id="274" r:id="rId23"/>
    <p:sldId id="281" r:id="rId24"/>
    <p:sldId id="275" r:id="rId25"/>
    <p:sldId id="277" r:id="rId26"/>
    <p:sldId id="278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583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4442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8348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1063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401106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4776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30218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1371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8999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0008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52562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4073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3241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44648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52318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1709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1958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F2A3AD5-CC45-4697-9360-6399F95D1818}" type="datetimeFigureOut">
              <a:rPr lang="en-KE" smtClean="0"/>
              <a:t>04/26/2021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K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78E9BB-662D-47C4-A647-CD869F5A01D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4304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n_photo/3837227508/in/photostream/" TargetMode="External" /><Relationship Id="rId7" Type="http://schemas.openxmlformats.org/officeDocument/2006/relationships/hyperlink" Target="https://www.flickr.com/photos/landells/2443215383/" TargetMode="External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g" /><Relationship Id="rId5" Type="http://schemas.openxmlformats.org/officeDocument/2006/relationships/hyperlink" Target="https://pxhere.com/en/photo/1633650" TargetMode="External" /><Relationship Id="rId4" Type="http://schemas.openxmlformats.org/officeDocument/2006/relationships/image" Target="../media/image6.jp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psypc.com/2013/03/creando-un-videojuego-para-android-parte-ii-brainstorming/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8106" TargetMode="External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cyclopedia.com/medicine/psychology/psychology-and-psychiatry/community-health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ss-Community_Health_Teaching.JPG" TargetMode="Externa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Layout" Target="../slideLayouts/slideLayout7.xml" /><Relationship Id="rId1" Type="http://schemas.openxmlformats.org/officeDocument/2006/relationships/video" Target="https://www.youtube.com/embed/dfdgv91ALLw" TargetMode="Externa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C90E-A579-4CBA-AA59-9E003DEE9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960774"/>
            <a:ext cx="8825658" cy="2816606"/>
          </a:xfrm>
        </p:spPr>
        <p:txBody>
          <a:bodyPr/>
          <a:lstStyle/>
          <a:p>
            <a:r>
              <a:rPr lang="en-GB" dirty="0"/>
              <a:t>Community Health </a:t>
            </a:r>
            <a:endParaRPr lang="en-K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B0931-6459-4D99-B5E9-AF9E2E270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Nursing (K.R.C.H.N- Basic)</a:t>
            </a:r>
          </a:p>
          <a:p>
            <a:r>
              <a:rPr lang="en-GB" sz="2400" dirty="0"/>
              <a:t>March, 2021 class</a:t>
            </a:r>
          </a:p>
          <a:p>
            <a:r>
              <a:rPr lang="en-GB" sz="2400" dirty="0"/>
              <a:t>26</a:t>
            </a:r>
            <a:r>
              <a:rPr lang="en-GB" sz="2400" baseline="30000" dirty="0"/>
              <a:t>th</a:t>
            </a:r>
            <a:r>
              <a:rPr lang="en-GB" sz="2400" dirty="0"/>
              <a:t> April, 2021</a:t>
            </a:r>
            <a:endParaRPr lang="en-KE" sz="2400" dirty="0"/>
          </a:p>
        </p:txBody>
      </p:sp>
    </p:spTree>
    <p:extLst>
      <p:ext uri="{BB962C8B-B14F-4D97-AF65-F5344CB8AC3E}">
        <p14:creationId xmlns:p14="http://schemas.microsoft.com/office/powerpoint/2010/main" val="370717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41BF-DC58-45C5-9FA4-E1FBC066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Continuation..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74E29-3DAF-4AF6-BB33-5CCB4C49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0713"/>
            <a:ext cx="8825659" cy="42043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Through its members a community;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uses/utilizes the available resources to improve the living conditions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This brings about the functions of a community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 recreation,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 procreation,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socialization,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education,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income generating activities,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environmental health activities,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administrative and discipline of rogue members</a:t>
            </a:r>
            <a:endParaRPr lang="en-KE" sz="1800" dirty="0"/>
          </a:p>
        </p:txBody>
      </p:sp>
    </p:spTree>
    <p:extLst>
      <p:ext uri="{BB962C8B-B14F-4D97-AF65-F5344CB8AC3E}">
        <p14:creationId xmlns:p14="http://schemas.microsoft.com/office/powerpoint/2010/main" val="260899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20FA-F2B7-49D5-BABE-F92E5BC2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Note:</a:t>
            </a:r>
            <a:endParaRPr lang="en-K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462B-46AE-40DB-8CE0-82F8D05E6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Community components, structure and functions influence community health </a:t>
            </a:r>
          </a:p>
          <a:p>
            <a:r>
              <a:rPr lang="en-GB" sz="2400" dirty="0"/>
              <a:t>Therefore need for effective health services 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/>
              <a:t>Improve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/>
              <a:t>Correct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/>
              <a:t>Promote the health of the people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71368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3AEF-316F-4115-ADC2-4F3FF766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EDCDD-4939-4E2D-9FEC-6D6695907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800" dirty="0"/>
              <a:t>According to WHO, health is a state of complete physical,</a:t>
            </a:r>
          </a:p>
          <a:p>
            <a:pPr marL="0" indent="0">
              <a:buNone/>
            </a:pPr>
            <a:r>
              <a:rPr lang="en-GB" sz="2800" dirty="0"/>
              <a:t> mental and social well being of an individual and</a:t>
            </a:r>
          </a:p>
          <a:p>
            <a:pPr marL="0" indent="0">
              <a:buNone/>
            </a:pPr>
            <a:r>
              <a:rPr lang="en-GB" sz="2800" dirty="0"/>
              <a:t> not merely the absence of disease of infirmity</a:t>
            </a:r>
          </a:p>
          <a:p>
            <a:pPr marL="0" indent="0">
              <a:buNone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58773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87DD-DE18-4200-BD74-4132D58B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7"/>
            <a:ext cx="10515600" cy="1325563"/>
          </a:xfrm>
        </p:spPr>
        <p:txBody>
          <a:bodyPr/>
          <a:lstStyle/>
          <a:p>
            <a:r>
              <a:rPr lang="en-GB" dirty="0"/>
              <a:t>Disease pathway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2C815-323E-4C24-B886-646CEBD44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Process through which a disease or illness takes </a:t>
            </a:r>
          </a:p>
          <a:p>
            <a:r>
              <a:rPr lang="en-GB" sz="2800" dirty="0"/>
              <a:t>From onset till recovery / disability/death</a:t>
            </a:r>
            <a:endParaRPr lang="en-KE" sz="2800" dirty="0"/>
          </a:p>
        </p:txBody>
      </p:sp>
    </p:spTree>
    <p:extLst>
      <p:ext uri="{BB962C8B-B14F-4D97-AF65-F5344CB8AC3E}">
        <p14:creationId xmlns:p14="http://schemas.microsoft.com/office/powerpoint/2010/main" val="24897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CFBCEE-9046-4EB7-B789-A0D93302C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91467"/>
              </p:ext>
            </p:extLst>
          </p:nvPr>
        </p:nvGraphicFramePr>
        <p:xfrm>
          <a:off x="60606" y="273375"/>
          <a:ext cx="11842815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63">
                  <a:extLst>
                    <a:ext uri="{9D8B030D-6E8A-4147-A177-3AD203B41FA5}">
                      <a16:colId xmlns:a16="http://schemas.microsoft.com/office/drawing/2014/main" val="428119729"/>
                    </a:ext>
                  </a:extLst>
                </a:gridCol>
                <a:gridCol w="2368563">
                  <a:extLst>
                    <a:ext uri="{9D8B030D-6E8A-4147-A177-3AD203B41FA5}">
                      <a16:colId xmlns:a16="http://schemas.microsoft.com/office/drawing/2014/main" val="4037161987"/>
                    </a:ext>
                  </a:extLst>
                </a:gridCol>
                <a:gridCol w="2368563">
                  <a:extLst>
                    <a:ext uri="{9D8B030D-6E8A-4147-A177-3AD203B41FA5}">
                      <a16:colId xmlns:a16="http://schemas.microsoft.com/office/drawing/2014/main" val="4262510850"/>
                    </a:ext>
                  </a:extLst>
                </a:gridCol>
                <a:gridCol w="2368563">
                  <a:extLst>
                    <a:ext uri="{9D8B030D-6E8A-4147-A177-3AD203B41FA5}">
                      <a16:colId xmlns:a16="http://schemas.microsoft.com/office/drawing/2014/main" val="988822870"/>
                    </a:ext>
                  </a:extLst>
                </a:gridCol>
                <a:gridCol w="2368563">
                  <a:extLst>
                    <a:ext uri="{9D8B030D-6E8A-4147-A177-3AD203B41FA5}">
                      <a16:colId xmlns:a16="http://schemas.microsoft.com/office/drawing/2014/main" val="3344304513"/>
                    </a:ext>
                  </a:extLst>
                </a:gridCol>
              </a:tblGrid>
              <a:tr h="348237">
                <a:tc rowSpan="2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Types of prevention</a:t>
                      </a:r>
                      <a:endParaRPr lang="en-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dirty="0"/>
                        <a:t>Outcome </a:t>
                      </a:r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71977"/>
                  </a:ext>
                </a:extLst>
              </a:tr>
              <a:tr h="348237"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Secondary 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Tertiary </a:t>
                      </a:r>
                      <a:endParaRPr lang="en-K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19833"/>
                  </a:ext>
                </a:extLst>
              </a:tr>
              <a:tr h="348237">
                <a:tc rowSpan="6">
                  <a:txBody>
                    <a:bodyPr/>
                    <a:lstStyle/>
                    <a:p>
                      <a:r>
                        <a:rPr lang="en-GB" dirty="0"/>
                        <a:t>Development of the </a:t>
                      </a:r>
                      <a:r>
                        <a:rPr lang="en-GB" dirty="0" err="1"/>
                        <a:t>diseaese</a:t>
                      </a:r>
                      <a:endParaRPr lang="en-KE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GB" dirty="0"/>
                        <a:t>Health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dirty="0"/>
                        <a:t>immunisation</a:t>
                      </a:r>
                      <a:endParaRPr lang="en-KE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dirty="0"/>
                        <a:t>Chemoprophylaxis </a:t>
                      </a:r>
                      <a:endParaRPr lang="en-KE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dirty="0"/>
                        <a:t>Nutrition </a:t>
                      </a:r>
                      <a:endParaRPr lang="en-KE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dirty="0"/>
                        <a:t>Personal hygiene / child spacing</a:t>
                      </a:r>
                      <a:endParaRPr lang="en-KE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dirty="0"/>
                        <a:t>Environmental control( food, water, excreta and rubbish disposal, disinfection and sterilization, vector control, living and working conditions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Sub clinical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clinical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32119"/>
                  </a:ext>
                </a:extLst>
              </a:tr>
              <a:tr h="529851"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64497"/>
                  </a:ext>
                </a:extLst>
              </a:tr>
              <a:tr h="348237"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72665"/>
                  </a:ext>
                </a:extLst>
              </a:tr>
              <a:tr h="1392949"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Screening</a:t>
                      </a:r>
                    </a:p>
                    <a:p>
                      <a:r>
                        <a:rPr lang="en-GB" dirty="0"/>
                        <a:t>surveillance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429078"/>
                  </a:ext>
                </a:extLst>
              </a:tr>
              <a:tr h="3736057"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Death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Diagnosis </a:t>
                      </a:r>
                    </a:p>
                    <a:p>
                      <a:r>
                        <a:rPr lang="en-GB" dirty="0"/>
                        <a:t>Treatment </a:t>
                      </a:r>
                    </a:p>
                    <a:p>
                      <a:r>
                        <a:rPr lang="en-GB" dirty="0"/>
                        <a:t>Management </a:t>
                      </a:r>
                    </a:p>
                    <a:p>
                      <a:r>
                        <a:rPr lang="en-GB" dirty="0"/>
                        <a:t>Rehabilitation </a:t>
                      </a:r>
                    </a:p>
                    <a:p>
                      <a:r>
                        <a:rPr lang="en-GB" dirty="0"/>
                        <a:t>   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233512"/>
                  </a:ext>
                </a:extLst>
              </a:tr>
              <a:tr h="348237">
                <a:tc vMerge="1"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39918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B7253A66-65BE-464B-A94A-748FB8EC1731}"/>
              </a:ext>
            </a:extLst>
          </p:cNvPr>
          <p:cNvSpPr/>
          <p:nvPr/>
        </p:nvSpPr>
        <p:spPr>
          <a:xfrm>
            <a:off x="2479249" y="970961"/>
            <a:ext cx="7400042" cy="593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Pathway of health</a:t>
            </a:r>
            <a:endParaRPr lang="en-K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6F07EA-A9CD-4C87-AE6F-77B0AB7D42B0}"/>
              </a:ext>
            </a:extLst>
          </p:cNvPr>
          <p:cNvSpPr/>
          <p:nvPr/>
        </p:nvSpPr>
        <p:spPr>
          <a:xfrm>
            <a:off x="2479249" y="2017335"/>
            <a:ext cx="4883085" cy="43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Path way of health</a:t>
            </a:r>
            <a:endParaRPr lang="en-KE" dirty="0"/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3DF40408-D48F-476E-AC38-2B83A7E4FBAF}"/>
              </a:ext>
            </a:extLst>
          </p:cNvPr>
          <p:cNvSpPr/>
          <p:nvPr/>
        </p:nvSpPr>
        <p:spPr>
          <a:xfrm>
            <a:off x="7362334" y="1611983"/>
            <a:ext cx="2696066" cy="81070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Full recovery</a:t>
            </a:r>
            <a:endParaRPr lang="en-KE" dirty="0">
              <a:solidFill>
                <a:schemeClr val="tx1"/>
              </a:solidFill>
            </a:endParaRP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BC3A9A3A-B564-449C-BC18-FEA2C2D91E26}"/>
              </a:ext>
            </a:extLst>
          </p:cNvPr>
          <p:cNvSpPr/>
          <p:nvPr/>
        </p:nvSpPr>
        <p:spPr>
          <a:xfrm>
            <a:off x="7362334" y="1989055"/>
            <a:ext cx="2696066" cy="10935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Permanent disability</a:t>
            </a:r>
            <a:endParaRPr lang="en-K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FFD32C-64D3-4DB8-B3B0-C9078EE08240}"/>
              </a:ext>
            </a:extLst>
          </p:cNvPr>
          <p:cNvCxnSpPr/>
          <p:nvPr/>
        </p:nvCxnSpPr>
        <p:spPr>
          <a:xfrm>
            <a:off x="7692272" y="371416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05F329C-CA71-4DF4-8136-800AB7E5BA34}"/>
              </a:ext>
            </a:extLst>
          </p:cNvPr>
          <p:cNvCxnSpPr/>
          <p:nvPr/>
        </p:nvCxnSpPr>
        <p:spPr>
          <a:xfrm rot="16200000" flipH="1">
            <a:off x="7334054" y="3101419"/>
            <a:ext cx="2582944" cy="23755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D53412D-FCEB-4F3F-B3A7-6977BD71DA20}"/>
              </a:ext>
            </a:extLst>
          </p:cNvPr>
          <p:cNvSpPr/>
          <p:nvPr/>
        </p:nvSpPr>
        <p:spPr>
          <a:xfrm>
            <a:off x="1924480" y="7421251"/>
            <a:ext cx="7096969" cy="702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Passage of time</a:t>
            </a:r>
            <a:endParaRPr lang="en-K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F14CE8-9E44-4B6B-9FC2-B37D7EA42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73437" y="2572446"/>
            <a:ext cx="1528202" cy="17686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FF838-7D37-4858-9373-547D45F6E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37249" y="986361"/>
            <a:ext cx="1915997" cy="1464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C609B8-0CC3-4573-8BD4-785EDB428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13304" y="5749831"/>
            <a:ext cx="2048468" cy="17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4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A504-AF32-4A55-BB87-B338C704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Continuation..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8CC3-7384-4FDB-8C70-FAF55089F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At first there is a healthy individual (well and healthy)</a:t>
            </a:r>
          </a:p>
          <a:p>
            <a:r>
              <a:rPr lang="en-GB" sz="2400" dirty="0"/>
              <a:t>Ideally this is the way it should be along the pathway of health</a:t>
            </a:r>
          </a:p>
          <a:p>
            <a:r>
              <a:rPr lang="en-GB" sz="2400" dirty="0"/>
              <a:t>Something goes wrong when an infection sets in:-</a:t>
            </a:r>
          </a:p>
          <a:p>
            <a:r>
              <a:rPr lang="en-GB" sz="2400" dirty="0"/>
              <a:t>Initially the infected individual might be unaware (the disease is sub clinical or pre-symptomatic.</a:t>
            </a:r>
          </a:p>
          <a:p>
            <a:r>
              <a:rPr lang="en-GB" sz="2400" dirty="0"/>
              <a:t>Some diseases will remain without </a:t>
            </a:r>
            <a:r>
              <a:rPr lang="en-GB" sz="2400" dirty="0" err="1"/>
              <a:t>symproms</a:t>
            </a:r>
            <a:r>
              <a:rPr lang="en-GB" sz="2400" dirty="0"/>
              <a:t> and individual is termed as asymptomatic</a:t>
            </a:r>
          </a:p>
          <a:p>
            <a:endParaRPr lang="en-GB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52341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458B-96EF-4EA9-8A45-E7F739D3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Continuation …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4FF6-D4FF-466F-8AE2-75E40223D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514496"/>
          </a:xfrm>
        </p:spPr>
        <p:txBody>
          <a:bodyPr>
            <a:noAutofit/>
          </a:bodyPr>
          <a:lstStyle/>
          <a:p>
            <a:r>
              <a:rPr lang="en-GB" sz="2400" dirty="0"/>
              <a:t>When symptoms appear, the disease is termed as clinical</a:t>
            </a:r>
          </a:p>
          <a:p>
            <a:r>
              <a:rPr lang="en-GB" sz="2400" dirty="0"/>
              <a:t>Some of signs and symptoms that appear are fever, cough, </a:t>
            </a:r>
            <a:r>
              <a:rPr lang="en-GB" sz="2400" dirty="0" err="1"/>
              <a:t>diarhoea</a:t>
            </a:r>
            <a:r>
              <a:rPr lang="en-GB" sz="2400" dirty="0"/>
              <a:t>.</a:t>
            </a:r>
          </a:p>
          <a:p>
            <a:r>
              <a:rPr lang="en-GB" sz="2400" dirty="0"/>
              <a:t>Symptoms lead to health services seeking behaviour</a:t>
            </a:r>
          </a:p>
          <a:p>
            <a:r>
              <a:rPr lang="en-GB" sz="2400" dirty="0"/>
              <a:t>This is the most known stage since patients are inpatients or outpatients</a:t>
            </a:r>
          </a:p>
          <a:p>
            <a:r>
              <a:rPr lang="en-GB" sz="2400" dirty="0"/>
              <a:t>Patient are treated and manged at different level</a:t>
            </a:r>
            <a:endParaRPr lang="en-KE" sz="2400" dirty="0"/>
          </a:p>
        </p:txBody>
      </p:sp>
    </p:spTree>
    <p:extLst>
      <p:ext uri="{BB962C8B-B14F-4D97-AF65-F5344CB8AC3E}">
        <p14:creationId xmlns:p14="http://schemas.microsoft.com/office/powerpoint/2010/main" val="280612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B202-81E8-46C3-A699-8DD59D88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Continuation..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2C4C6-FF50-4F1B-B4DD-B80BA214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During and after treatment some individuals get to:-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Full recovery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Permanent disability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Death </a:t>
            </a:r>
            <a:endParaRPr lang="en-KE" sz="2400" dirty="0"/>
          </a:p>
        </p:txBody>
      </p:sp>
    </p:spTree>
    <p:extLst>
      <p:ext uri="{BB962C8B-B14F-4D97-AF65-F5344CB8AC3E}">
        <p14:creationId xmlns:p14="http://schemas.microsoft.com/office/powerpoint/2010/main" val="425306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3F42-8E36-41D9-A4F4-88997568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sickness and community health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F92E-D54C-4E84-94E0-9763C104A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What individuals do  or fail to do determines their health</a:t>
            </a:r>
          </a:p>
          <a:p>
            <a:r>
              <a:rPr lang="en-GB" sz="2000" dirty="0"/>
              <a:t>This plays a vital role in development of a disease</a:t>
            </a:r>
          </a:p>
          <a:p>
            <a:r>
              <a:rPr lang="en-GB" sz="2000" dirty="0"/>
              <a:t>When maintenance of health fails people visit health institutions to seek health care.</a:t>
            </a:r>
          </a:p>
          <a:p>
            <a:r>
              <a:rPr lang="en-GB" sz="2000" dirty="0"/>
              <a:t>Some take home remedies and still recover at home.</a:t>
            </a:r>
          </a:p>
          <a:p>
            <a:r>
              <a:rPr lang="en-GB" sz="2000" dirty="0"/>
              <a:t>It is therefore not easy to know the number of sick people in a population</a:t>
            </a:r>
          </a:p>
          <a:p>
            <a:r>
              <a:rPr lang="en-GB" sz="2000" dirty="0"/>
              <a:t>This hinders effort of controlling diseases especially communicable diseases</a:t>
            </a:r>
            <a:endParaRPr lang="en-KE" sz="2000" dirty="0"/>
          </a:p>
        </p:txBody>
      </p:sp>
    </p:spTree>
    <p:extLst>
      <p:ext uri="{BB962C8B-B14F-4D97-AF65-F5344CB8AC3E}">
        <p14:creationId xmlns:p14="http://schemas.microsoft.com/office/powerpoint/2010/main" val="5152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D001FF9A-5503-45D9-AF5D-8F732463C294}"/>
              </a:ext>
            </a:extLst>
          </p:cNvPr>
          <p:cNvSpPr/>
          <p:nvPr/>
        </p:nvSpPr>
        <p:spPr>
          <a:xfrm>
            <a:off x="541649" y="1689756"/>
            <a:ext cx="4637987" cy="504334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Social </a:t>
            </a:r>
          </a:p>
          <a:p>
            <a:pPr algn="ctr"/>
            <a:r>
              <a:rPr lang="en-GB" dirty="0"/>
              <a:t>Cultural </a:t>
            </a:r>
          </a:p>
          <a:p>
            <a:pPr algn="ctr"/>
            <a:r>
              <a:rPr lang="en-GB" dirty="0"/>
              <a:t>Economic </a:t>
            </a:r>
          </a:p>
          <a:p>
            <a:pPr algn="ctr"/>
            <a:r>
              <a:rPr lang="en-GB" dirty="0"/>
              <a:t>Education </a:t>
            </a:r>
          </a:p>
          <a:p>
            <a:pPr algn="ctr"/>
            <a:r>
              <a:rPr lang="en-GB" dirty="0"/>
              <a:t>Environment </a:t>
            </a:r>
          </a:p>
          <a:p>
            <a:pPr algn="ctr"/>
            <a:r>
              <a:rPr lang="en-GB" dirty="0"/>
              <a:t>Genetics </a:t>
            </a:r>
          </a:p>
          <a:p>
            <a:pPr algn="ctr"/>
            <a:r>
              <a:rPr lang="en-GB" dirty="0"/>
              <a:t>Perceptions </a:t>
            </a:r>
          </a:p>
          <a:p>
            <a:pPr algn="ctr"/>
            <a:r>
              <a:rPr lang="en-GB" dirty="0"/>
              <a:t>Health facility </a:t>
            </a:r>
          </a:p>
          <a:p>
            <a:pPr algn="ctr"/>
            <a:r>
              <a:rPr lang="en-GB" dirty="0"/>
              <a:t>Physical condition </a:t>
            </a:r>
            <a:endParaRPr lang="en-K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858F6B-20F2-492B-BB16-5F7049E030E2}"/>
              </a:ext>
            </a:extLst>
          </p:cNvPr>
          <p:cNvSpPr/>
          <p:nvPr/>
        </p:nvSpPr>
        <p:spPr>
          <a:xfrm>
            <a:off x="5217343" y="2337847"/>
            <a:ext cx="2102177" cy="2856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9DBAAFB-2669-45DE-BA12-058D2427CDCD}"/>
              </a:ext>
            </a:extLst>
          </p:cNvPr>
          <p:cNvSpPr/>
          <p:nvPr/>
        </p:nvSpPr>
        <p:spPr>
          <a:xfrm>
            <a:off x="7098382" y="1751034"/>
            <a:ext cx="3714161" cy="137631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Healthy behaviour</a:t>
            </a:r>
            <a:endParaRPr lang="en-KE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2B721F1-D72B-4A50-935E-FBBBA2154687}"/>
              </a:ext>
            </a:extLst>
          </p:cNvPr>
          <p:cNvSpPr/>
          <p:nvPr/>
        </p:nvSpPr>
        <p:spPr>
          <a:xfrm>
            <a:off x="7098382" y="4765249"/>
            <a:ext cx="3417218" cy="838985"/>
          </a:xfrm>
          <a:prstGeom prst="rightArrow">
            <a:avLst>
              <a:gd name="adj1" fmla="val 89062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Un healthy behaviour </a:t>
            </a:r>
            <a:endParaRPr lang="en-K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9E8C7A0-88AA-4700-AE04-BB29A217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702"/>
          </a:xfrm>
        </p:spPr>
        <p:txBody>
          <a:bodyPr>
            <a:normAutofit fontScale="90000"/>
          </a:bodyPr>
          <a:lstStyle/>
          <a:p>
            <a:r>
              <a:rPr lang="en-GB" dirty="0"/>
              <a:t>Factors influencing individual health </a:t>
            </a:r>
            <a:endParaRPr lang="en-K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17770D-CAC3-4B29-97BF-EA3C042C8DDF}"/>
              </a:ext>
            </a:extLst>
          </p:cNvPr>
          <p:cNvSpPr/>
          <p:nvPr/>
        </p:nvSpPr>
        <p:spPr>
          <a:xfrm>
            <a:off x="5750351" y="3167406"/>
            <a:ext cx="273377" cy="261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73B83D-A014-4B1B-8813-E5C0B9FD7AD6}"/>
              </a:ext>
            </a:extLst>
          </p:cNvPr>
          <p:cNvSpPr/>
          <p:nvPr/>
        </p:nvSpPr>
        <p:spPr>
          <a:xfrm>
            <a:off x="6989975" y="3127345"/>
            <a:ext cx="273377" cy="261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94E626C9-C7C0-4A97-A9B5-A72EA62F962C}"/>
              </a:ext>
            </a:extLst>
          </p:cNvPr>
          <p:cNvSpPr/>
          <p:nvPr/>
        </p:nvSpPr>
        <p:spPr>
          <a:xfrm flipV="1">
            <a:off x="6096000" y="3676454"/>
            <a:ext cx="865693" cy="53497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2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DAFE-F7BA-4B5F-88E8-818F1449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15273"/>
          </a:xfrm>
        </p:spPr>
        <p:txBody>
          <a:bodyPr/>
          <a:lstStyle/>
          <a:p>
            <a:r>
              <a:rPr lang="en-GB" dirty="0"/>
              <a:t>Brain storming </a:t>
            </a:r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8275DF-9C31-4832-BF0B-B96AFEFFC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8924" y="2281287"/>
            <a:ext cx="8738647" cy="4096732"/>
          </a:xfrm>
        </p:spPr>
      </p:pic>
    </p:spTree>
    <p:extLst>
      <p:ext uri="{BB962C8B-B14F-4D97-AF65-F5344CB8AC3E}">
        <p14:creationId xmlns:p14="http://schemas.microsoft.com/office/powerpoint/2010/main" val="4100559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7E6F-AE52-4B1E-BE7C-4160D3DB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influencing community health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2862-89F7-4D19-929B-9EF074BFE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Nutrition </a:t>
            </a:r>
          </a:p>
          <a:p>
            <a:r>
              <a:rPr lang="en-GB" dirty="0"/>
              <a:t>Water</a:t>
            </a:r>
          </a:p>
          <a:p>
            <a:r>
              <a:rPr lang="en-GB" dirty="0"/>
              <a:t>Environment</a:t>
            </a:r>
          </a:p>
          <a:p>
            <a:r>
              <a:rPr lang="en-GB" dirty="0"/>
              <a:t>Transport</a:t>
            </a:r>
          </a:p>
          <a:p>
            <a:r>
              <a:rPr lang="en-GB" dirty="0"/>
              <a:t>Communication network</a:t>
            </a:r>
          </a:p>
          <a:p>
            <a:r>
              <a:rPr lang="en-GB" dirty="0"/>
              <a:t>Leadership</a:t>
            </a:r>
          </a:p>
          <a:p>
            <a:r>
              <a:rPr lang="en-GB" dirty="0"/>
              <a:t>Housing </a:t>
            </a:r>
          </a:p>
          <a:p>
            <a:r>
              <a:rPr lang="en-GB" dirty="0"/>
              <a:t>Social structure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83210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7AF0-C2D5-4D7F-8FA5-D238806C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health process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A9742-14DE-4D77-A1E9-877EA37FC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142"/>
            <a:ext cx="10515600" cy="46498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KE" dirty="0"/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D9283C67-7E65-4645-8238-9DD13E7BC877}"/>
              </a:ext>
            </a:extLst>
          </p:cNvPr>
          <p:cNvSpPr/>
          <p:nvPr/>
        </p:nvSpPr>
        <p:spPr>
          <a:xfrm>
            <a:off x="1234911" y="2394408"/>
            <a:ext cx="2130458" cy="145172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Community diagnosis </a:t>
            </a:r>
            <a:endParaRPr lang="en-KE" dirty="0"/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F1F6300D-7910-4BB2-AFB2-D2ADF5F6F18B}"/>
              </a:ext>
            </a:extLst>
          </p:cNvPr>
          <p:cNvSpPr/>
          <p:nvPr/>
        </p:nvSpPr>
        <p:spPr>
          <a:xfrm>
            <a:off x="6473857" y="4521575"/>
            <a:ext cx="2130458" cy="145172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Planning and implementation </a:t>
            </a:r>
            <a:endParaRPr lang="en-KE" dirty="0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082511B1-B726-4E84-8560-A2723F14702C}"/>
              </a:ext>
            </a:extLst>
          </p:cNvPr>
          <p:cNvSpPr/>
          <p:nvPr/>
        </p:nvSpPr>
        <p:spPr>
          <a:xfrm>
            <a:off x="3123414" y="4521575"/>
            <a:ext cx="2130458" cy="145172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 factors and resources identified </a:t>
            </a:r>
            <a:endParaRPr lang="en-KE" dirty="0"/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1EBCC5F9-499C-48E5-B5D9-A93E8A66D461}"/>
              </a:ext>
            </a:extLst>
          </p:cNvPr>
          <p:cNvSpPr/>
          <p:nvPr/>
        </p:nvSpPr>
        <p:spPr>
          <a:xfrm>
            <a:off x="8234313" y="2394408"/>
            <a:ext cx="2130458" cy="145172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Monitoring and evaluation </a:t>
            </a:r>
            <a:endParaRPr lang="en-KE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500DE8-A243-4621-80C3-C8C2B5F20247}"/>
              </a:ext>
            </a:extLst>
          </p:cNvPr>
          <p:cNvCxnSpPr>
            <a:cxnSpLocks/>
          </p:cNvCxnSpPr>
          <p:nvPr/>
        </p:nvCxnSpPr>
        <p:spPr>
          <a:xfrm>
            <a:off x="3365369" y="2960016"/>
            <a:ext cx="4868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042CA71-17E9-41B5-AB16-FEEFAE40F3F5}"/>
              </a:ext>
            </a:extLst>
          </p:cNvPr>
          <p:cNvCxnSpPr/>
          <p:nvPr/>
        </p:nvCxnSpPr>
        <p:spPr>
          <a:xfrm rot="16200000" flipH="1">
            <a:off x="3068892" y="3725476"/>
            <a:ext cx="1092575" cy="4996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5E0D7C-3F5E-402D-B71A-DD002C250459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5253872" y="5247439"/>
            <a:ext cx="12199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2617D537-7474-42DD-A4CC-DD57FBBFB495}"/>
              </a:ext>
            </a:extLst>
          </p:cNvPr>
          <p:cNvSpPr/>
          <p:nvPr/>
        </p:nvSpPr>
        <p:spPr>
          <a:xfrm>
            <a:off x="8604315" y="3883843"/>
            <a:ext cx="850770" cy="1244338"/>
          </a:xfrm>
          <a:prstGeom prst="bentUpArrow">
            <a:avLst/>
          </a:prstGeom>
          <a:noFill/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66223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C882-6033-4048-8870-EB73A95D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between community and individual health care </a:t>
            </a:r>
            <a:endParaRPr lang="en-K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D76A4B-BCDE-4775-969F-AEE39D947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270538"/>
              </p:ext>
            </p:extLst>
          </p:nvPr>
        </p:nvGraphicFramePr>
        <p:xfrm>
          <a:off x="1155700" y="2603500"/>
          <a:ext cx="8824912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630">
                  <a:extLst>
                    <a:ext uri="{9D8B030D-6E8A-4147-A177-3AD203B41FA5}">
                      <a16:colId xmlns:a16="http://schemas.microsoft.com/office/drawing/2014/main" val="336785485"/>
                    </a:ext>
                  </a:extLst>
                </a:gridCol>
                <a:gridCol w="3504649">
                  <a:extLst>
                    <a:ext uri="{9D8B030D-6E8A-4147-A177-3AD203B41FA5}">
                      <a16:colId xmlns:a16="http://schemas.microsoft.com/office/drawing/2014/main" val="586069248"/>
                    </a:ext>
                  </a:extLst>
                </a:gridCol>
                <a:gridCol w="3357633">
                  <a:extLst>
                    <a:ext uri="{9D8B030D-6E8A-4147-A177-3AD203B41FA5}">
                      <a16:colId xmlns:a16="http://schemas.microsoft.com/office/drawing/2014/main" val="3161014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Individual 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Community </a:t>
                      </a:r>
                      <a:endParaRPr lang="en-KE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271838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Objective 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Solve health problems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Solve health problems</a:t>
                      </a:r>
                      <a:endParaRPr lang="en-KE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52379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Diagnosis 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History </a:t>
                      </a:r>
                      <a:r>
                        <a:rPr lang="en-GB" dirty="0" err="1"/>
                        <a:t>taking,examination</a:t>
                      </a:r>
                      <a:r>
                        <a:rPr lang="en-GB" dirty="0"/>
                        <a:t> and investigations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Demographic data, local environment, disease patterns, available health services</a:t>
                      </a:r>
                      <a:endParaRPr lang="en-KE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287019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Planning and implementation 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Differential diagnosis and diagnosis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Community diagnosis and priorities</a:t>
                      </a:r>
                      <a:endParaRPr lang="en-KE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891410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implementation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Treatment and rehabilitation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Community health interventions</a:t>
                      </a:r>
                      <a:endParaRPr lang="en-KE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289506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Evaluation 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Followup</a:t>
                      </a:r>
                      <a:r>
                        <a:rPr lang="en-GB" dirty="0"/>
                        <a:t> and </a:t>
                      </a:r>
                      <a:r>
                        <a:rPr lang="en-GB" dirty="0" err="1"/>
                        <a:t>assessmentmonitoring</a:t>
                      </a:r>
                      <a:r>
                        <a:rPr lang="en-GB" dirty="0"/>
                        <a:t> and evaluation</a:t>
                      </a:r>
                      <a:endParaRPr lang="en-KE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endParaRPr lang="en-KE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339239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985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2FC6-CF08-40C9-A47A-B0C94D71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E152F-323A-4869-BA60-DE8AEEEB9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Community health is concerned with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the health of the 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Prevention of diseases in the community</a:t>
            </a:r>
          </a:p>
          <a:p>
            <a:r>
              <a:rPr lang="en-GB" sz="2400" dirty="0"/>
              <a:t>Health of individuals is determined by their behaviour, lifestyle and practises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549346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2195-A5FC-4F09-A450-6954B6F68B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76375"/>
            <a:ext cx="10515600" cy="4351338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lgerian" panose="04020705040A02060702" pitchFamily="82" charset="0"/>
              </a:rPr>
              <a:t>Congratulations you have reached the end of the lesson</a:t>
            </a:r>
            <a:endParaRPr lang="en-KE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89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3398-6610-4611-82D4-5A2F741D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  <a:endParaRPr lang="en-K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111B5-BBA7-4C74-B860-6F115D691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1327150"/>
            <a:ext cx="6858000" cy="58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4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B25D2-8AE5-4362-B898-6AF7FDB7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0CA64-1E98-4E39-8182-BCA6E88A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Read and make short/brief notes on primary methods of disease prevention.</a:t>
            </a:r>
          </a:p>
          <a:p>
            <a:r>
              <a:rPr lang="en-GB" sz="2400" dirty="0"/>
              <a:t>Should be a write up of at least 500 words and should be submitted on or before Friday 30</a:t>
            </a:r>
            <a:r>
              <a:rPr lang="en-GB" sz="2400" baseline="30000" dirty="0"/>
              <a:t>th</a:t>
            </a:r>
            <a:r>
              <a:rPr lang="en-GB" sz="2400" dirty="0"/>
              <a:t> April, 2021.</a:t>
            </a:r>
            <a:endParaRPr lang="en-KE" sz="2400" dirty="0"/>
          </a:p>
        </p:txBody>
      </p:sp>
    </p:spTree>
    <p:extLst>
      <p:ext uri="{BB962C8B-B14F-4D97-AF65-F5344CB8AC3E}">
        <p14:creationId xmlns:p14="http://schemas.microsoft.com/office/powerpoint/2010/main" val="4126787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78DB-2B52-4818-935C-7B1A7D1C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/further reading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FA4A7-0007-498A-882B-C1ECDEA96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Wood, C.(2008) </a:t>
            </a:r>
            <a:r>
              <a:rPr lang="en-GB" i="1" dirty="0"/>
              <a:t>communicable diseases, </a:t>
            </a:r>
            <a:r>
              <a:rPr lang="en-GB" dirty="0"/>
              <a:t>AMREF</a:t>
            </a:r>
          </a:p>
          <a:p>
            <a:pPr marL="0" indent="0">
              <a:buNone/>
            </a:pPr>
            <a:r>
              <a:rPr lang="en-GB" dirty="0"/>
              <a:t>Mackenzie, J and Green, w. (2016) Community health (Online) Available at: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Community Health | Encyclopedia.com</a:t>
            </a:r>
            <a:r>
              <a:rPr lang="en-GB" dirty="0"/>
              <a:t>  [Accessed April 2021].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35218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1349C-F4D8-4016-8689-5C893C241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660700"/>
            <a:ext cx="11239500" cy="74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0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3719EC38-B0FD-4C60-A1F8-802B98F0C81A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5888"/>
            <a:ext cx="12095163" cy="66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44FD-AD0E-4A35-A212-2038C2E2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9AB7-4F0D-4ED9-9779-898791465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By the end of the lesson the learners should be able to</a:t>
            </a:r>
            <a:r>
              <a:rPr lang="en-GB" sz="24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Define terms; community, community health, health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Describe the pathway of disease and health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Describe factors that influence individual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Describe factors that influence community health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Describe and appreciate the community health process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84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B608-7496-489F-AE1B-51D7EEDB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CF98-6C78-4DD2-BEC6-B5A4896F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06727"/>
          </a:xfrm>
        </p:spPr>
        <p:txBody>
          <a:bodyPr>
            <a:noAutofit/>
          </a:bodyPr>
          <a:lstStyle/>
          <a:p>
            <a:r>
              <a:rPr lang="en-GB" sz="2400" b="1" dirty="0"/>
              <a:t>Community health </a:t>
            </a:r>
            <a:r>
              <a:rPr lang="en-GB" sz="2400" dirty="0"/>
              <a:t>– part of health care concerned with the health of the whole population and the prevention of diseases</a:t>
            </a:r>
          </a:p>
          <a:p>
            <a:r>
              <a:rPr lang="en-GB" sz="2400" dirty="0"/>
              <a:t>Involves:-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Promotive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Preventive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Curative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Rehabilitative  services.</a:t>
            </a:r>
            <a:endParaRPr lang="en-KE" sz="2400" dirty="0"/>
          </a:p>
        </p:txBody>
      </p:sp>
    </p:spTree>
    <p:extLst>
      <p:ext uri="{BB962C8B-B14F-4D97-AF65-F5344CB8AC3E}">
        <p14:creationId xmlns:p14="http://schemas.microsoft.com/office/powerpoint/2010/main" val="12285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2FD5-52FA-413E-BF68-C3D574E3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7B87-B828-4DBA-9933-60155B2F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162" y="1853906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en-GB" b="1" dirty="0"/>
          </a:p>
          <a:p>
            <a:endParaRPr lang="en-GB" b="1" dirty="0"/>
          </a:p>
          <a:p>
            <a:r>
              <a:rPr lang="en-GB" sz="2400" b="1" dirty="0"/>
              <a:t>Community-</a:t>
            </a:r>
            <a:r>
              <a:rPr lang="en-GB" sz="2400" dirty="0"/>
              <a:t>  group of people sharing goals, needs and resources;</a:t>
            </a:r>
          </a:p>
          <a:p>
            <a:r>
              <a:rPr lang="en-GB" sz="2400" dirty="0"/>
              <a:t>can be a small or a large group of people or families</a:t>
            </a:r>
          </a:p>
          <a:p>
            <a:r>
              <a:rPr lang="en-GB" sz="2400" dirty="0"/>
              <a:t>The group should be within a certain geographic area</a:t>
            </a:r>
          </a:p>
          <a:p>
            <a:r>
              <a:rPr lang="en-GB" sz="2400" dirty="0"/>
              <a:t>Components of a community include:-</a:t>
            </a:r>
          </a:p>
          <a:p>
            <a:pPr lvl="1"/>
            <a:r>
              <a:rPr lang="en-GB" sz="2400" dirty="0"/>
              <a:t>People</a:t>
            </a:r>
          </a:p>
          <a:p>
            <a:pPr lvl="1"/>
            <a:r>
              <a:rPr lang="en-GB" sz="2400" dirty="0"/>
              <a:t>Goals</a:t>
            </a:r>
          </a:p>
          <a:p>
            <a:pPr lvl="1"/>
            <a:r>
              <a:rPr lang="en-GB" sz="2400" dirty="0"/>
              <a:t>Environment</a:t>
            </a:r>
          </a:p>
          <a:p>
            <a:pPr lvl="1"/>
            <a:r>
              <a:rPr lang="en-GB" sz="2400" dirty="0"/>
              <a:t>Boundaries</a:t>
            </a:r>
          </a:p>
          <a:p>
            <a:pPr lvl="1"/>
            <a:r>
              <a:rPr lang="en-GB" sz="2400" dirty="0"/>
              <a:t>Social structures</a:t>
            </a:r>
          </a:p>
          <a:p>
            <a:pPr marL="0" indent="0">
              <a:buNone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18064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6581-76E7-473F-B5C2-A8D692CE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CONTINUATION…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8DB4D-E024-4AD7-901C-B1A1BD14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24" y="2300140"/>
            <a:ext cx="8825659" cy="4157221"/>
          </a:xfrm>
        </p:spPr>
        <p:txBody>
          <a:bodyPr>
            <a:noAutofit/>
          </a:bodyPr>
          <a:lstStyle/>
          <a:p>
            <a:r>
              <a:rPr lang="en-GB" sz="2400" dirty="0"/>
              <a:t>The component interact to influence health of the community</a:t>
            </a:r>
          </a:p>
          <a:p>
            <a:r>
              <a:rPr lang="en-GB" sz="2400" dirty="0"/>
              <a:t>There are various entities in a community that work together</a:t>
            </a:r>
          </a:p>
          <a:p>
            <a:pPr lvl="1"/>
            <a:r>
              <a:rPr lang="en-GB" sz="2400" dirty="0"/>
              <a:t>Members</a:t>
            </a:r>
          </a:p>
          <a:p>
            <a:pPr lvl="1"/>
            <a:r>
              <a:rPr lang="en-GB" sz="2400" dirty="0"/>
              <a:t>Government agencies</a:t>
            </a:r>
          </a:p>
          <a:p>
            <a:pPr lvl="1"/>
            <a:r>
              <a:rPr lang="en-GB" sz="2400" dirty="0"/>
              <a:t>Faith- based organisations</a:t>
            </a:r>
          </a:p>
          <a:p>
            <a:pPr lvl="1"/>
            <a:r>
              <a:rPr lang="en-GB" sz="2400" dirty="0"/>
              <a:t>Private organisations</a:t>
            </a:r>
          </a:p>
          <a:p>
            <a:pPr lvl="1"/>
            <a:r>
              <a:rPr lang="en-GB" sz="2400" dirty="0"/>
              <a:t>Non- governmental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4535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3DE6-C873-42D7-912B-E3E6E2E0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Continuation…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C5426-6B36-4C30-8465-57F299C1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3400" dirty="0"/>
              <a:t>These entities work together to improve prevailing health status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3400" dirty="0"/>
              <a:t>Multisectoral approach together with community participation and involvement ensure well being of the population</a:t>
            </a:r>
          </a:p>
          <a:p>
            <a:endParaRPr lang="en-GB" dirty="0"/>
          </a:p>
          <a:p>
            <a:r>
              <a:rPr lang="en-GB" sz="3600" dirty="0"/>
              <a:t>To interact with a community effectively ;</a:t>
            </a:r>
          </a:p>
          <a:p>
            <a:r>
              <a:rPr lang="en-GB" sz="3600" dirty="0"/>
              <a:t>A health worker should understand:-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600" dirty="0"/>
              <a:t>Leadership/administration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600" dirty="0"/>
              <a:t>Communication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600" dirty="0"/>
              <a:t>Health structures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02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775</TotalTime>
  <Words>859</Words>
  <Application>Microsoft Office PowerPoint</Application>
  <PresentationFormat>Widescreen</PresentationFormat>
  <Paragraphs>197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 Boardroom</vt:lpstr>
      <vt:lpstr>Community Health </vt:lpstr>
      <vt:lpstr>Brain storming </vt:lpstr>
      <vt:lpstr>PowerPoint Presentation</vt:lpstr>
      <vt:lpstr>PowerPoint Presentation</vt:lpstr>
      <vt:lpstr>Objectives </vt:lpstr>
      <vt:lpstr>Definitions </vt:lpstr>
      <vt:lpstr>Definitions </vt:lpstr>
      <vt:lpstr>CONTINUATION…</vt:lpstr>
      <vt:lpstr>Continuation… </vt:lpstr>
      <vt:lpstr>Continuation.. </vt:lpstr>
      <vt:lpstr>Note:</vt:lpstr>
      <vt:lpstr>Health </vt:lpstr>
      <vt:lpstr>Disease pathway </vt:lpstr>
      <vt:lpstr>PowerPoint Presentation</vt:lpstr>
      <vt:lpstr>Continuation.. </vt:lpstr>
      <vt:lpstr>Continuation …</vt:lpstr>
      <vt:lpstr>Continuation..</vt:lpstr>
      <vt:lpstr>Individual sickness and community health </vt:lpstr>
      <vt:lpstr>Factors influencing individual health </vt:lpstr>
      <vt:lpstr>Factors influencing community health</vt:lpstr>
      <vt:lpstr>Community health process </vt:lpstr>
      <vt:lpstr>Comparison between community and individual health care </vt:lpstr>
      <vt:lpstr>Summary </vt:lpstr>
      <vt:lpstr>PowerPoint Presentation</vt:lpstr>
      <vt:lpstr>Questions?</vt:lpstr>
      <vt:lpstr>Assignment </vt:lpstr>
      <vt:lpstr>References /further reading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</dc:title>
  <dc:creator>Mr. Festus Kirimi</dc:creator>
  <cp:lastModifiedBy>abuhanifa alio</cp:lastModifiedBy>
  <cp:revision>61</cp:revision>
  <dcterms:created xsi:type="dcterms:W3CDTF">2021-04-25T02:28:02Z</dcterms:created>
  <dcterms:modified xsi:type="dcterms:W3CDTF">2021-04-26T05:53:20Z</dcterms:modified>
</cp:coreProperties>
</file>