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313" r:id="rId3"/>
    <p:sldId id="257" r:id="rId4"/>
    <p:sldId id="258" r:id="rId5"/>
    <p:sldId id="314" r:id="rId6"/>
    <p:sldId id="259" r:id="rId7"/>
    <p:sldId id="276" r:id="rId8"/>
    <p:sldId id="277" r:id="rId9"/>
    <p:sldId id="278" r:id="rId10"/>
    <p:sldId id="279" r:id="rId11"/>
    <p:sldId id="306" r:id="rId12"/>
    <p:sldId id="280" r:id="rId13"/>
    <p:sldId id="281" r:id="rId14"/>
    <p:sldId id="282" r:id="rId15"/>
    <p:sldId id="283" r:id="rId16"/>
    <p:sldId id="284" r:id="rId17"/>
    <p:sldId id="287" r:id="rId18"/>
    <p:sldId id="288" r:id="rId19"/>
    <p:sldId id="260" r:id="rId20"/>
    <p:sldId id="315" r:id="rId21"/>
    <p:sldId id="261" r:id="rId22"/>
    <p:sldId id="262" r:id="rId23"/>
    <p:sldId id="263" r:id="rId24"/>
    <p:sldId id="264" r:id="rId25"/>
    <p:sldId id="265" r:id="rId26"/>
    <p:sldId id="316" r:id="rId27"/>
    <p:sldId id="266" r:id="rId28"/>
    <p:sldId id="289" r:id="rId29"/>
    <p:sldId id="285" r:id="rId30"/>
    <p:sldId id="286" r:id="rId31"/>
    <p:sldId id="290" r:id="rId32"/>
    <p:sldId id="295" r:id="rId33"/>
    <p:sldId id="296" r:id="rId34"/>
    <p:sldId id="267" r:id="rId35"/>
    <p:sldId id="317" r:id="rId36"/>
    <p:sldId id="268" r:id="rId37"/>
    <p:sldId id="269" r:id="rId38"/>
    <p:sldId id="318" r:id="rId39"/>
    <p:sldId id="270" r:id="rId40"/>
    <p:sldId id="294" r:id="rId41"/>
    <p:sldId id="311" r:id="rId42"/>
    <p:sldId id="312" r:id="rId43"/>
    <p:sldId id="309" r:id="rId44"/>
    <p:sldId id="310" r:id="rId45"/>
    <p:sldId id="297" r:id="rId46"/>
    <p:sldId id="298" r:id="rId47"/>
    <p:sldId id="307" r:id="rId48"/>
    <p:sldId id="299" r:id="rId49"/>
    <p:sldId id="274" r:id="rId50"/>
    <p:sldId id="291" r:id="rId51"/>
    <p:sldId id="292" r:id="rId52"/>
    <p:sldId id="293" r:id="rId53"/>
    <p:sldId id="275" r:id="rId54"/>
    <p:sldId id="300" r:id="rId55"/>
    <p:sldId id="301" r:id="rId56"/>
    <p:sldId id="302" r:id="rId57"/>
    <p:sldId id="303" r:id="rId58"/>
    <p:sldId id="304" r:id="rId59"/>
    <p:sldId id="305" r:id="rId60"/>
  </p:sldIdLst>
  <p:sldSz cx="9144000" cy="6858000" type="screen4x3"/>
  <p:notesSz cx="6858000" cy="9144000"/>
  <p:defaultTextStyle>
    <a:defPPr>
      <a:defRPr lang="sw-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pieChart>
        <c:varyColors val="1"/>
        <c:ser>
          <c:idx val="0"/>
          <c:order val="0"/>
          <c:tx>
            <c:strRef>
              <c:f>Sheet1!$B$1</c:f>
              <c:strCache>
                <c:ptCount val="1"/>
                <c:pt idx="0">
                  <c:v>Level of education</c:v>
                </c:pt>
              </c:strCache>
            </c:strRef>
          </c:tx>
          <c:dLbls>
            <c:showVal val="1"/>
            <c:showLeaderLines val="1"/>
          </c:dLbls>
          <c:cat>
            <c:strRef>
              <c:f>Sheet1!$A$2:$A$5</c:f>
              <c:strCache>
                <c:ptCount val="4"/>
                <c:pt idx="0">
                  <c:v>No education</c:v>
                </c:pt>
                <c:pt idx="1">
                  <c:v>primary</c:v>
                </c:pt>
                <c:pt idx="2">
                  <c:v>secondary</c:v>
                </c:pt>
                <c:pt idx="3">
                  <c:v>college</c:v>
                </c:pt>
              </c:strCache>
            </c:strRef>
          </c:cat>
          <c:val>
            <c:numRef>
              <c:f>Sheet1!$B$2:$B$5</c:f>
              <c:numCache>
                <c:formatCode>0%</c:formatCode>
                <c:ptCount val="4"/>
                <c:pt idx="0">
                  <c:v>0.4</c:v>
                </c:pt>
                <c:pt idx="1">
                  <c:v>0.30000000000000032</c:v>
                </c:pt>
                <c:pt idx="2">
                  <c:v>0.2</c:v>
                </c:pt>
                <c:pt idx="3">
                  <c:v>0.1</c:v>
                </c:pt>
              </c:numCache>
            </c:numRef>
          </c:val>
        </c:ser>
        <c:firstSliceAng val="0"/>
      </c:pieChart>
    </c:plotArea>
    <c:legend>
      <c:legendPos val="r"/>
      <c:layout>
        <c:manualLayout>
          <c:xMode val="edge"/>
          <c:yMode val="edge"/>
          <c:x val="0.67646449276548193"/>
          <c:y val="0.38178789370078892"/>
          <c:w val="0.31314593934237678"/>
          <c:h val="0.34693996062992305"/>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otX val="0"/>
      <c:rAngAx val="1"/>
    </c:view3D>
    <c:sideWall>
      <c:spPr>
        <a:noFill/>
        <a:ln w="25400">
          <a:noFill/>
        </a:ln>
      </c:spPr>
    </c:sideWall>
    <c:backWall>
      <c:spPr>
        <a:noFill/>
        <a:ln w="25400">
          <a:noFill/>
        </a:ln>
      </c:spPr>
    </c:backWall>
    <c:plotArea>
      <c:layout/>
      <c:bar3DChart>
        <c:barDir val="bar"/>
        <c:grouping val="stacked"/>
        <c:ser>
          <c:idx val="0"/>
          <c:order val="0"/>
          <c:tx>
            <c:strRef>
              <c:f>Sheet1!$B$1</c:f>
              <c:strCache>
                <c:ptCount val="1"/>
                <c:pt idx="0">
                  <c:v>Series 1</c:v>
                </c:pt>
              </c:strCache>
            </c:strRef>
          </c:tx>
          <c:cat>
            <c:strRef>
              <c:f>Sheet1!$A$2:$A$5</c:f>
              <c:strCache>
                <c:ptCount val="2"/>
                <c:pt idx="0">
                  <c:v>males</c:v>
                </c:pt>
                <c:pt idx="1">
                  <c:v>females</c:v>
                </c:pt>
              </c:strCache>
            </c:strRef>
          </c:cat>
          <c:val>
            <c:numRef>
              <c:f>Sheet1!$B$2:$B$5</c:f>
              <c:numCache>
                <c:formatCode>General</c:formatCode>
                <c:ptCount val="4"/>
                <c:pt idx="0">
                  <c:v>4500</c:v>
                </c:pt>
                <c:pt idx="1">
                  <c:v>5000</c:v>
                </c:pt>
              </c:numCache>
            </c:numRef>
          </c:val>
        </c:ser>
        <c:ser>
          <c:idx val="1"/>
          <c:order val="1"/>
          <c:tx>
            <c:strRef>
              <c:f>Sheet1!$C$1</c:f>
              <c:strCache>
                <c:ptCount val="1"/>
                <c:pt idx="0">
                  <c:v>Series 2</c:v>
                </c:pt>
              </c:strCache>
            </c:strRef>
          </c:tx>
          <c:cat>
            <c:strRef>
              <c:f>Sheet1!$A$2:$A$5</c:f>
              <c:strCache>
                <c:ptCount val="2"/>
                <c:pt idx="0">
                  <c:v>males</c:v>
                </c:pt>
                <c:pt idx="1">
                  <c:v>females</c:v>
                </c:pt>
              </c:strCache>
            </c:strRef>
          </c:cat>
          <c:val>
            <c:numRef>
              <c:f>Sheet1!$C$2:$C$5</c:f>
              <c:numCache>
                <c:formatCode>General</c:formatCode>
                <c:ptCount val="4"/>
              </c:numCache>
            </c:numRef>
          </c:val>
        </c:ser>
        <c:shape val="cylinder"/>
        <c:axId val="80764928"/>
        <c:axId val="80766464"/>
        <c:axId val="0"/>
      </c:bar3DChart>
      <c:catAx>
        <c:axId val="80764928"/>
        <c:scaling>
          <c:orientation val="minMax"/>
        </c:scaling>
        <c:axPos val="l"/>
        <c:tickLblPos val="nextTo"/>
        <c:crossAx val="80766464"/>
        <c:crosses val="autoZero"/>
        <c:auto val="1"/>
        <c:lblAlgn val="ctr"/>
        <c:lblOffset val="100"/>
      </c:catAx>
      <c:valAx>
        <c:axId val="80766464"/>
        <c:scaling>
          <c:orientation val="minMax"/>
        </c:scaling>
        <c:axPos val="b"/>
        <c:majorGridlines/>
        <c:numFmt formatCode="General" sourceLinked="1"/>
        <c:tickLblPos val="nextTo"/>
        <c:crossAx val="80764928"/>
        <c:crosses val="autoZero"/>
        <c:crossBetween val="between"/>
      </c:valAx>
    </c:plotArea>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FD7DCB6-3148-46F4-935E-ED0A511421DF}" type="datetimeFigureOut">
              <a:rPr lang="sw-KE" smtClean="0"/>
              <a:pPr/>
              <a:t>1/3/2014</a:t>
            </a:fld>
            <a:endParaRPr lang="sw-KE"/>
          </a:p>
        </p:txBody>
      </p:sp>
      <p:sp>
        <p:nvSpPr>
          <p:cNvPr id="17" name="Footer Placeholder 16"/>
          <p:cNvSpPr>
            <a:spLocks noGrp="1"/>
          </p:cNvSpPr>
          <p:nvPr>
            <p:ph type="ftr" sz="quarter" idx="11"/>
          </p:nvPr>
        </p:nvSpPr>
        <p:spPr/>
        <p:txBody>
          <a:bodyPr/>
          <a:lstStyle/>
          <a:p>
            <a:endParaRPr lang="sw-KE"/>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D7CEAAC-EBFA-46F7-82C3-D59EC5110C5B}" type="slidenum">
              <a:rPr lang="sw-KE" smtClean="0"/>
              <a:pPr/>
              <a:t>‹#›</a:t>
            </a:fld>
            <a:endParaRPr lang="sw-KE"/>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D7DCB6-3148-46F4-935E-ED0A511421DF}" type="datetimeFigureOut">
              <a:rPr lang="sw-KE" smtClean="0"/>
              <a:pPr/>
              <a:t>1/3/2014</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5D7CEAAC-EBFA-46F7-82C3-D59EC5110C5B}" type="slidenum">
              <a:rPr lang="sw-KE" smtClean="0"/>
              <a:pPr/>
              <a:t>‹#›</a:t>
            </a:fld>
            <a:endParaRPr lang="sw-K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D7DCB6-3148-46F4-935E-ED0A511421DF}" type="datetimeFigureOut">
              <a:rPr lang="sw-KE" smtClean="0"/>
              <a:pPr/>
              <a:t>1/3/2014</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5D7CEAAC-EBFA-46F7-82C3-D59EC5110C5B}" type="slidenum">
              <a:rPr lang="sw-KE" smtClean="0"/>
              <a:pPr/>
              <a:t>‹#›</a:t>
            </a:fld>
            <a:endParaRPr lang="sw-K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FD7DCB6-3148-46F4-935E-ED0A511421DF}" type="datetimeFigureOut">
              <a:rPr lang="sw-KE" smtClean="0"/>
              <a:pPr/>
              <a:t>1/3/2014</a:t>
            </a:fld>
            <a:endParaRPr lang="sw-KE"/>
          </a:p>
        </p:txBody>
      </p:sp>
      <p:sp>
        <p:nvSpPr>
          <p:cNvPr id="5" name="Footer Placeholder 4"/>
          <p:cNvSpPr>
            <a:spLocks noGrp="1"/>
          </p:cNvSpPr>
          <p:nvPr>
            <p:ph type="ftr" sz="quarter" idx="11"/>
          </p:nvPr>
        </p:nvSpPr>
        <p:spPr/>
        <p:txBody>
          <a:bodyPr/>
          <a:lstStyle/>
          <a:p>
            <a:endParaRPr lang="sw-KE"/>
          </a:p>
        </p:txBody>
      </p:sp>
      <p:sp>
        <p:nvSpPr>
          <p:cNvPr id="6" name="Slide Number Placeholder 5"/>
          <p:cNvSpPr>
            <a:spLocks noGrp="1"/>
          </p:cNvSpPr>
          <p:nvPr>
            <p:ph type="sldNum" sz="quarter" idx="12"/>
          </p:nvPr>
        </p:nvSpPr>
        <p:spPr/>
        <p:txBody>
          <a:bodyPr/>
          <a:lstStyle/>
          <a:p>
            <a:fld id="{5D7CEAAC-EBFA-46F7-82C3-D59EC5110C5B}" type="slidenum">
              <a:rPr lang="sw-KE" smtClean="0"/>
              <a:pPr/>
              <a:t>‹#›</a:t>
            </a:fld>
            <a:endParaRPr lang="sw-KE"/>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FD7DCB6-3148-46F4-935E-ED0A511421DF}" type="datetimeFigureOut">
              <a:rPr lang="sw-KE" smtClean="0"/>
              <a:pPr/>
              <a:t>1/3/2014</a:t>
            </a:fld>
            <a:endParaRPr lang="sw-KE"/>
          </a:p>
        </p:txBody>
      </p:sp>
      <p:sp>
        <p:nvSpPr>
          <p:cNvPr id="5" name="Footer Placeholder 4"/>
          <p:cNvSpPr>
            <a:spLocks noGrp="1"/>
          </p:cNvSpPr>
          <p:nvPr>
            <p:ph type="ftr" sz="quarter" idx="11"/>
          </p:nvPr>
        </p:nvSpPr>
        <p:spPr>
          <a:xfrm>
            <a:off x="800100" y="6172200"/>
            <a:ext cx="4000500" cy="457200"/>
          </a:xfrm>
        </p:spPr>
        <p:txBody>
          <a:bodyPr/>
          <a:lstStyle/>
          <a:p>
            <a:endParaRPr lang="sw-KE"/>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D7CEAAC-EBFA-46F7-82C3-D59EC5110C5B}" type="slidenum">
              <a:rPr lang="sw-KE" smtClean="0"/>
              <a:pPr/>
              <a:t>‹#›</a:t>
            </a:fld>
            <a:endParaRPr lang="sw-K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FD7DCB6-3148-46F4-935E-ED0A511421DF}" type="datetimeFigureOut">
              <a:rPr lang="sw-KE" smtClean="0"/>
              <a:pPr/>
              <a:t>1/3/2014</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5D7CEAAC-EBFA-46F7-82C3-D59EC5110C5B}" type="slidenum">
              <a:rPr lang="sw-KE" smtClean="0"/>
              <a:pPr/>
              <a:t>‹#›</a:t>
            </a:fld>
            <a:endParaRPr lang="sw-KE"/>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FD7DCB6-3148-46F4-935E-ED0A511421DF}" type="datetimeFigureOut">
              <a:rPr lang="sw-KE" smtClean="0"/>
              <a:pPr/>
              <a:t>1/3/2014</a:t>
            </a:fld>
            <a:endParaRPr lang="sw-KE"/>
          </a:p>
        </p:txBody>
      </p:sp>
      <p:sp>
        <p:nvSpPr>
          <p:cNvPr id="8" name="Footer Placeholder 7"/>
          <p:cNvSpPr>
            <a:spLocks noGrp="1"/>
          </p:cNvSpPr>
          <p:nvPr>
            <p:ph type="ftr" sz="quarter" idx="11"/>
          </p:nvPr>
        </p:nvSpPr>
        <p:spPr/>
        <p:txBody>
          <a:bodyPr/>
          <a:lstStyle/>
          <a:p>
            <a:endParaRPr lang="sw-KE"/>
          </a:p>
        </p:txBody>
      </p:sp>
      <p:sp>
        <p:nvSpPr>
          <p:cNvPr id="9" name="Slide Number Placeholder 8"/>
          <p:cNvSpPr>
            <a:spLocks noGrp="1"/>
          </p:cNvSpPr>
          <p:nvPr>
            <p:ph type="sldNum" sz="quarter" idx="12"/>
          </p:nvPr>
        </p:nvSpPr>
        <p:spPr/>
        <p:txBody>
          <a:bodyPr/>
          <a:lstStyle/>
          <a:p>
            <a:fld id="{5D7CEAAC-EBFA-46F7-82C3-D59EC5110C5B}" type="slidenum">
              <a:rPr lang="sw-KE" smtClean="0"/>
              <a:pPr/>
              <a:t>‹#›</a:t>
            </a:fld>
            <a:endParaRPr lang="sw-KE"/>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FD7DCB6-3148-46F4-935E-ED0A511421DF}" type="datetimeFigureOut">
              <a:rPr lang="sw-KE" smtClean="0"/>
              <a:pPr/>
              <a:t>1/3/2014</a:t>
            </a:fld>
            <a:endParaRPr lang="sw-KE"/>
          </a:p>
        </p:txBody>
      </p:sp>
      <p:sp>
        <p:nvSpPr>
          <p:cNvPr id="4" name="Footer Placeholder 3"/>
          <p:cNvSpPr>
            <a:spLocks noGrp="1"/>
          </p:cNvSpPr>
          <p:nvPr>
            <p:ph type="ftr" sz="quarter" idx="11"/>
          </p:nvPr>
        </p:nvSpPr>
        <p:spPr/>
        <p:txBody>
          <a:bodyPr/>
          <a:lstStyle/>
          <a:p>
            <a:endParaRPr lang="sw-KE"/>
          </a:p>
        </p:txBody>
      </p:sp>
      <p:sp>
        <p:nvSpPr>
          <p:cNvPr id="5" name="Slide Number Placeholder 4"/>
          <p:cNvSpPr>
            <a:spLocks noGrp="1"/>
          </p:cNvSpPr>
          <p:nvPr>
            <p:ph type="sldNum" sz="quarter" idx="12"/>
          </p:nvPr>
        </p:nvSpPr>
        <p:spPr/>
        <p:txBody>
          <a:bodyPr/>
          <a:lstStyle/>
          <a:p>
            <a:fld id="{5D7CEAAC-EBFA-46F7-82C3-D59EC5110C5B}" type="slidenum">
              <a:rPr lang="sw-KE" smtClean="0"/>
              <a:pPr/>
              <a:t>‹#›</a:t>
            </a:fld>
            <a:endParaRPr lang="sw-K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7DCB6-3148-46F4-935E-ED0A511421DF}" type="datetimeFigureOut">
              <a:rPr lang="sw-KE" smtClean="0"/>
              <a:pPr/>
              <a:t>1/3/2014</a:t>
            </a:fld>
            <a:endParaRPr lang="sw-KE"/>
          </a:p>
        </p:txBody>
      </p:sp>
      <p:sp>
        <p:nvSpPr>
          <p:cNvPr id="3" name="Footer Placeholder 2"/>
          <p:cNvSpPr>
            <a:spLocks noGrp="1"/>
          </p:cNvSpPr>
          <p:nvPr>
            <p:ph type="ftr" sz="quarter" idx="11"/>
          </p:nvPr>
        </p:nvSpPr>
        <p:spPr/>
        <p:txBody>
          <a:bodyPr/>
          <a:lstStyle/>
          <a:p>
            <a:endParaRPr lang="sw-KE"/>
          </a:p>
        </p:txBody>
      </p:sp>
      <p:sp>
        <p:nvSpPr>
          <p:cNvPr id="4" name="Slide Number Placeholder 3"/>
          <p:cNvSpPr>
            <a:spLocks noGrp="1"/>
          </p:cNvSpPr>
          <p:nvPr>
            <p:ph type="sldNum" sz="quarter" idx="12"/>
          </p:nvPr>
        </p:nvSpPr>
        <p:spPr/>
        <p:txBody>
          <a:bodyPr/>
          <a:lstStyle/>
          <a:p>
            <a:fld id="{5D7CEAAC-EBFA-46F7-82C3-D59EC5110C5B}" type="slidenum">
              <a:rPr lang="sw-KE" smtClean="0"/>
              <a:pPr/>
              <a:t>‹#›</a:t>
            </a:fld>
            <a:endParaRPr lang="sw-K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D7DCB6-3148-46F4-935E-ED0A511421DF}" type="datetimeFigureOut">
              <a:rPr lang="sw-KE" smtClean="0"/>
              <a:pPr/>
              <a:t>1/3/2014</a:t>
            </a:fld>
            <a:endParaRPr lang="sw-KE"/>
          </a:p>
        </p:txBody>
      </p:sp>
      <p:sp>
        <p:nvSpPr>
          <p:cNvPr id="6" name="Footer Placeholder 5"/>
          <p:cNvSpPr>
            <a:spLocks noGrp="1"/>
          </p:cNvSpPr>
          <p:nvPr>
            <p:ph type="ftr" sz="quarter" idx="11"/>
          </p:nvPr>
        </p:nvSpPr>
        <p:spPr/>
        <p:txBody>
          <a:bodyPr/>
          <a:lstStyle/>
          <a:p>
            <a:endParaRPr lang="sw-KE"/>
          </a:p>
        </p:txBody>
      </p:sp>
      <p:sp>
        <p:nvSpPr>
          <p:cNvPr id="7" name="Slide Number Placeholder 6"/>
          <p:cNvSpPr>
            <a:spLocks noGrp="1"/>
          </p:cNvSpPr>
          <p:nvPr>
            <p:ph type="sldNum" sz="quarter" idx="12"/>
          </p:nvPr>
        </p:nvSpPr>
        <p:spPr/>
        <p:txBody>
          <a:bodyPr/>
          <a:lstStyle/>
          <a:p>
            <a:fld id="{5D7CEAAC-EBFA-46F7-82C3-D59EC5110C5B}" type="slidenum">
              <a:rPr lang="sw-KE" smtClean="0"/>
              <a:pPr/>
              <a:t>‹#›</a:t>
            </a:fld>
            <a:endParaRPr lang="sw-KE"/>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D7DCB6-3148-46F4-935E-ED0A511421DF}" type="datetimeFigureOut">
              <a:rPr lang="sw-KE" smtClean="0"/>
              <a:pPr/>
              <a:t>1/3/2014</a:t>
            </a:fld>
            <a:endParaRPr lang="sw-KE"/>
          </a:p>
        </p:txBody>
      </p:sp>
      <p:sp>
        <p:nvSpPr>
          <p:cNvPr id="6" name="Footer Placeholder 5"/>
          <p:cNvSpPr>
            <a:spLocks noGrp="1"/>
          </p:cNvSpPr>
          <p:nvPr>
            <p:ph type="ftr" sz="quarter" idx="11"/>
          </p:nvPr>
        </p:nvSpPr>
        <p:spPr>
          <a:xfrm>
            <a:off x="914400" y="6172200"/>
            <a:ext cx="3886200" cy="457200"/>
          </a:xfrm>
        </p:spPr>
        <p:txBody>
          <a:bodyPr/>
          <a:lstStyle/>
          <a:p>
            <a:endParaRPr lang="sw-KE"/>
          </a:p>
        </p:txBody>
      </p:sp>
      <p:sp>
        <p:nvSpPr>
          <p:cNvPr id="7" name="Slide Number Placeholder 6"/>
          <p:cNvSpPr>
            <a:spLocks noGrp="1"/>
          </p:cNvSpPr>
          <p:nvPr>
            <p:ph type="sldNum" sz="quarter" idx="12"/>
          </p:nvPr>
        </p:nvSpPr>
        <p:spPr>
          <a:xfrm>
            <a:off x="146304" y="6208776"/>
            <a:ext cx="457200" cy="457200"/>
          </a:xfrm>
        </p:spPr>
        <p:txBody>
          <a:bodyPr/>
          <a:lstStyle/>
          <a:p>
            <a:fld id="{5D7CEAAC-EBFA-46F7-82C3-D59EC5110C5B}" type="slidenum">
              <a:rPr lang="sw-KE" smtClean="0"/>
              <a:pPr/>
              <a:t>‹#›</a:t>
            </a:fld>
            <a:endParaRPr lang="sw-KE"/>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FD7DCB6-3148-46F4-935E-ED0A511421DF}" type="datetimeFigureOut">
              <a:rPr lang="sw-KE" smtClean="0"/>
              <a:pPr/>
              <a:t>1/3/2014</a:t>
            </a:fld>
            <a:endParaRPr lang="sw-KE"/>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sw-KE"/>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D7CEAAC-EBFA-46F7-82C3-D59EC5110C5B}" type="slidenum">
              <a:rPr lang="sw-KE" smtClean="0"/>
              <a:pPr/>
              <a:t>‹#›</a:t>
            </a:fld>
            <a:endParaRPr lang="sw-KE"/>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282" y="571480"/>
            <a:ext cx="8643998" cy="6143668"/>
          </a:xfrm>
        </p:spPr>
        <p:txBody>
          <a:bodyPr>
            <a:normAutofit fontScale="32500" lnSpcReduction="20000"/>
          </a:bodyPr>
          <a:lstStyle/>
          <a:p>
            <a:r>
              <a:rPr lang="en-US" sz="11100" b="1" i="1" u="sng" dirty="0" smtClean="0">
                <a:solidFill>
                  <a:srgbClr val="C00000"/>
                </a:solidFill>
                <a:effectLst>
                  <a:outerShdw blurRad="38100" dist="38100" dir="2700000" algn="tl">
                    <a:srgbClr val="000000">
                      <a:alpha val="43137"/>
                    </a:srgbClr>
                  </a:outerShdw>
                </a:effectLst>
              </a:rPr>
              <a:t>EPIDEMIOLOGY</a:t>
            </a:r>
          </a:p>
          <a:p>
            <a:pPr algn="l"/>
            <a:r>
              <a:rPr lang="en-US" sz="8000" dirty="0" smtClean="0">
                <a:solidFill>
                  <a:schemeClr val="tx1"/>
                </a:solidFill>
              </a:rPr>
              <a:t>The science of the mass phenomenon (situation) of infectious diseases </a:t>
            </a:r>
          </a:p>
          <a:p>
            <a:pPr algn="l">
              <a:buFontTx/>
              <a:buChar char="-"/>
            </a:pPr>
            <a:r>
              <a:rPr lang="en-US" sz="8000" dirty="0" smtClean="0">
                <a:solidFill>
                  <a:schemeClr val="tx1"/>
                </a:solidFill>
              </a:rPr>
              <a:t>The study of the frequency, distribution  and determinants of disease</a:t>
            </a:r>
          </a:p>
          <a:p>
            <a:pPr algn="l">
              <a:buFontTx/>
              <a:buChar char="-"/>
            </a:pPr>
            <a:r>
              <a:rPr lang="en-US" sz="8000" dirty="0" smtClean="0">
                <a:solidFill>
                  <a:schemeClr val="tx1"/>
                </a:solidFill>
              </a:rPr>
              <a:t>Epidemiology is concerned with the pattern of disease occurrence in human population and of the factors that influence these patterns.</a:t>
            </a:r>
          </a:p>
          <a:p>
            <a:pPr algn="l">
              <a:buFontTx/>
              <a:buChar char="-"/>
            </a:pPr>
            <a:r>
              <a:rPr lang="en-US" sz="8000" dirty="0" smtClean="0">
                <a:solidFill>
                  <a:schemeClr val="tx1"/>
                </a:solidFill>
              </a:rPr>
              <a:t>-The study of the distribution and determinants of health-related states and events in population, and the application of the study to control health problems </a:t>
            </a:r>
          </a:p>
          <a:p>
            <a:pPr algn="l">
              <a:buFontTx/>
              <a:buChar char="-"/>
            </a:pPr>
            <a:endParaRPr lang="en-US" sz="8000" b="1" i="1" u="sng" dirty="0" smtClean="0">
              <a:solidFill>
                <a:schemeClr val="tx1"/>
              </a:solidFill>
            </a:endParaRPr>
          </a:p>
          <a:p>
            <a:pPr algn="l">
              <a:buFontTx/>
              <a:buChar char="-"/>
            </a:pPr>
            <a:r>
              <a:rPr lang="en-US" sz="8000" b="1" i="1" u="sng" dirty="0" smtClean="0">
                <a:solidFill>
                  <a:srgbClr val="C00000"/>
                </a:solidFill>
              </a:rPr>
              <a:t>N/B</a:t>
            </a:r>
            <a:r>
              <a:rPr lang="en-US" sz="8000" dirty="0" smtClean="0">
                <a:solidFill>
                  <a:schemeClr val="tx1"/>
                </a:solidFill>
              </a:rPr>
              <a:t>       Epidemiology is concerned with the systematized study of :</a:t>
            </a:r>
          </a:p>
          <a:p>
            <a:pPr algn="l">
              <a:buFontTx/>
              <a:buChar char="-"/>
            </a:pPr>
            <a:r>
              <a:rPr lang="en-US" sz="8000" dirty="0" smtClean="0">
                <a:solidFill>
                  <a:schemeClr val="tx1"/>
                </a:solidFill>
              </a:rPr>
              <a:t>Factors that determine a state of health and disease</a:t>
            </a:r>
          </a:p>
          <a:p>
            <a:pPr algn="l">
              <a:buFontTx/>
              <a:buChar char="-"/>
            </a:pPr>
            <a:r>
              <a:rPr lang="en-US" sz="8000" dirty="0" smtClean="0">
                <a:solidFill>
                  <a:schemeClr val="tx1"/>
                </a:solidFill>
              </a:rPr>
              <a:t>Patterns of heath as well as patterns of illness</a:t>
            </a:r>
          </a:p>
          <a:p>
            <a:pPr algn="l"/>
            <a:r>
              <a:rPr lang="en-US" sz="8000" dirty="0" smtClean="0">
                <a:solidFill>
                  <a:schemeClr val="tx1"/>
                </a:solidFill>
              </a:rPr>
              <a:t>-distribution and causes of human health problems</a:t>
            </a:r>
          </a:p>
        </p:txBody>
      </p:sp>
      <p:sp>
        <p:nvSpPr>
          <p:cNvPr id="2" name="Title 1"/>
          <p:cNvSpPr>
            <a:spLocks noGrp="1"/>
          </p:cNvSpPr>
          <p:nvPr>
            <p:ph type="ctrTitle"/>
          </p:nvPr>
        </p:nvSpPr>
        <p:spPr>
          <a:xfrm>
            <a:off x="685800" y="357166"/>
            <a:ext cx="7772400" cy="357190"/>
          </a:xfrm>
        </p:spPr>
        <p:txBody>
          <a:bodyPr>
            <a:noAutofit/>
          </a:bodyPr>
          <a:lstStyle/>
          <a:p>
            <a:r>
              <a:rPr lang="en-US" sz="3600" b="1" u="sng" dirty="0" smtClean="0">
                <a:solidFill>
                  <a:srgbClr val="C00000"/>
                </a:solidFill>
              </a:rPr>
              <a:t>Community diagnosis</a:t>
            </a:r>
            <a:br>
              <a:rPr lang="en-US" sz="3600" b="1" u="sng" dirty="0" smtClean="0">
                <a:solidFill>
                  <a:srgbClr val="C00000"/>
                </a:solidFill>
              </a:rPr>
            </a:br>
            <a:endParaRPr lang="sw-KE" sz="3600" b="1" u="sng"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357166"/>
            <a:ext cx="8778301" cy="6370975"/>
          </a:xfrm>
          <a:prstGeom prst="rect">
            <a:avLst/>
          </a:prstGeom>
          <a:noFill/>
        </p:spPr>
        <p:txBody>
          <a:bodyPr wrap="none" rtlCol="0">
            <a:spAutoFit/>
          </a:bodyPr>
          <a:lstStyle/>
          <a:p>
            <a:r>
              <a:rPr lang="en-US" sz="2400" dirty="0" smtClean="0"/>
              <a:t> </a:t>
            </a:r>
            <a:r>
              <a:rPr lang="en-US" sz="2400" dirty="0" smtClean="0">
                <a:solidFill>
                  <a:schemeClr val="tx2"/>
                </a:solidFill>
              </a:rPr>
              <a:t>cases of a disease in a specified period</a:t>
            </a:r>
          </a:p>
          <a:p>
            <a:endParaRPr lang="en-US" sz="2400" dirty="0" smtClean="0">
              <a:solidFill>
                <a:schemeClr val="tx2"/>
              </a:solidFill>
            </a:endParaRPr>
          </a:p>
          <a:p>
            <a:r>
              <a:rPr lang="en-US" sz="2400" dirty="0" smtClean="0">
                <a:solidFill>
                  <a:schemeClr val="accent2"/>
                </a:solidFill>
              </a:rPr>
              <a:t>Incidence</a:t>
            </a:r>
            <a:r>
              <a:rPr lang="en-US" sz="2400" dirty="0" smtClean="0">
                <a:solidFill>
                  <a:schemeClr val="tx2"/>
                </a:solidFill>
              </a:rPr>
              <a:t> </a:t>
            </a:r>
            <a:r>
              <a:rPr lang="en-US" sz="2400" dirty="0" smtClean="0">
                <a:solidFill>
                  <a:schemeClr val="accent2"/>
                </a:solidFill>
              </a:rPr>
              <a:t>rate</a:t>
            </a:r>
            <a:r>
              <a:rPr lang="en-US" sz="2400" dirty="0" smtClean="0">
                <a:solidFill>
                  <a:schemeClr val="tx2"/>
                </a:solidFill>
              </a:rPr>
              <a:t> =   number of persons starting an episode of a disease</a:t>
            </a:r>
          </a:p>
          <a:p>
            <a:r>
              <a:rPr lang="en-US" sz="2400" dirty="0" smtClean="0">
                <a:solidFill>
                  <a:schemeClr val="tx2"/>
                </a:solidFill>
              </a:rPr>
              <a:t>                             in</a:t>
            </a:r>
            <a:r>
              <a:rPr lang="en-US" sz="2400" u="sng" dirty="0" smtClean="0">
                <a:solidFill>
                  <a:schemeClr val="tx2"/>
                </a:solidFill>
              </a:rPr>
              <a:t> a defined period   </a:t>
            </a:r>
          </a:p>
          <a:p>
            <a:r>
              <a:rPr lang="en-US" sz="2400" dirty="0" smtClean="0">
                <a:solidFill>
                  <a:schemeClr val="tx2"/>
                </a:solidFill>
              </a:rPr>
              <a:t>                               Total population at risk             x   1000</a:t>
            </a:r>
          </a:p>
          <a:p>
            <a:pPr algn="ctr"/>
            <a:r>
              <a:rPr lang="en-US" sz="2400" i="1" u="sng" dirty="0" smtClean="0">
                <a:solidFill>
                  <a:srgbClr val="FF0000"/>
                </a:solidFill>
              </a:rPr>
              <a:t>Prevalence rate</a:t>
            </a:r>
          </a:p>
          <a:p>
            <a:r>
              <a:rPr lang="en-US" sz="2400" dirty="0" smtClean="0">
                <a:solidFill>
                  <a:schemeClr val="tx2"/>
                </a:solidFill>
              </a:rPr>
              <a:t>     The total number of cases of a disease at a specified time per one </a:t>
            </a:r>
          </a:p>
          <a:p>
            <a:r>
              <a:rPr lang="en-US" sz="2400" dirty="0" smtClean="0">
                <a:solidFill>
                  <a:schemeClr val="tx2"/>
                </a:solidFill>
              </a:rPr>
              <a:t> thousand persons.</a:t>
            </a:r>
          </a:p>
          <a:p>
            <a:r>
              <a:rPr lang="en-US" sz="2400" dirty="0" smtClean="0">
                <a:solidFill>
                  <a:schemeClr val="tx2"/>
                </a:solidFill>
              </a:rPr>
              <a:t>The prevalence is equal to the product of incidence rate and the</a:t>
            </a:r>
          </a:p>
          <a:p>
            <a:r>
              <a:rPr lang="en-US" sz="2400" dirty="0" smtClean="0">
                <a:solidFill>
                  <a:schemeClr val="tx2"/>
                </a:solidFill>
              </a:rPr>
              <a:t> average duration of the disease e.g.</a:t>
            </a:r>
          </a:p>
          <a:p>
            <a:r>
              <a:rPr lang="en-US" sz="2400" dirty="0" smtClean="0">
                <a:solidFill>
                  <a:schemeClr val="tx2"/>
                </a:solidFill>
              </a:rPr>
              <a:t>Average duration of a disease is three years</a:t>
            </a:r>
          </a:p>
          <a:p>
            <a:r>
              <a:rPr lang="en-US" sz="2400" dirty="0" smtClean="0">
                <a:solidFill>
                  <a:schemeClr val="tx2"/>
                </a:solidFill>
              </a:rPr>
              <a:t>Incidence  rate is 20 per 1000 persons</a:t>
            </a:r>
          </a:p>
          <a:p>
            <a:r>
              <a:rPr lang="en-US" sz="2400" dirty="0" smtClean="0">
                <a:solidFill>
                  <a:schemeClr val="tx2"/>
                </a:solidFill>
              </a:rPr>
              <a:t>The prevalence rate would be   20 x 3 = 60 per 1000   persons.  i.e. </a:t>
            </a:r>
          </a:p>
          <a:p>
            <a:r>
              <a:rPr lang="en-US" sz="2400" dirty="0" smtClean="0">
                <a:solidFill>
                  <a:schemeClr val="tx2"/>
                </a:solidFill>
              </a:rPr>
              <a:t>Prevalence rate describes the number of persons who are currently</a:t>
            </a:r>
          </a:p>
          <a:p>
            <a:r>
              <a:rPr lang="en-US" sz="2400" dirty="0" smtClean="0">
                <a:solidFill>
                  <a:schemeClr val="tx2"/>
                </a:solidFill>
              </a:rPr>
              <a:t>   sick (old and new cases ) at a specified period.</a:t>
            </a:r>
          </a:p>
          <a:p>
            <a:r>
              <a:rPr lang="en-US" sz="2400" dirty="0" smtClean="0">
                <a:solidFill>
                  <a:schemeClr val="tx2"/>
                </a:solidFill>
              </a:rPr>
              <a:t> </a:t>
            </a:r>
            <a:r>
              <a:rPr lang="en-US" sz="2400" dirty="0" smtClean="0">
                <a:solidFill>
                  <a:schemeClr val="accent2"/>
                </a:solidFill>
              </a:rPr>
              <a:t>prevalence</a:t>
            </a:r>
            <a:r>
              <a:rPr lang="en-US" sz="2400" dirty="0" smtClean="0">
                <a:solidFill>
                  <a:schemeClr val="tx2"/>
                </a:solidFill>
              </a:rPr>
              <a:t> </a:t>
            </a:r>
            <a:r>
              <a:rPr lang="en-US" sz="2400" dirty="0" smtClean="0">
                <a:solidFill>
                  <a:schemeClr val="accent2"/>
                </a:solidFill>
              </a:rPr>
              <a:t>rate</a:t>
            </a:r>
            <a:r>
              <a:rPr lang="en-US" sz="2400" dirty="0" smtClean="0">
                <a:solidFill>
                  <a:schemeClr val="tx2"/>
                </a:solidFill>
              </a:rPr>
              <a:t> = </a:t>
            </a:r>
            <a:r>
              <a:rPr lang="en-US" sz="2400" u="sng" dirty="0" smtClean="0">
                <a:solidFill>
                  <a:schemeClr val="tx2"/>
                </a:solidFill>
              </a:rPr>
              <a:t>number</a:t>
            </a:r>
            <a:r>
              <a:rPr lang="en-US" sz="2400" dirty="0" smtClean="0">
                <a:solidFill>
                  <a:schemeClr val="tx2"/>
                </a:solidFill>
              </a:rPr>
              <a:t> </a:t>
            </a:r>
            <a:r>
              <a:rPr lang="en-US" sz="2400" u="sng" dirty="0" smtClean="0">
                <a:solidFill>
                  <a:schemeClr val="tx2"/>
                </a:solidFill>
              </a:rPr>
              <a:t>of</a:t>
            </a:r>
            <a:r>
              <a:rPr lang="en-US" sz="2400" dirty="0" smtClean="0">
                <a:solidFill>
                  <a:schemeClr val="tx2"/>
                </a:solidFill>
              </a:rPr>
              <a:t> </a:t>
            </a:r>
            <a:r>
              <a:rPr lang="en-US" sz="2400" u="sng" dirty="0" smtClean="0">
                <a:solidFill>
                  <a:schemeClr val="tx2"/>
                </a:solidFill>
              </a:rPr>
              <a:t>persons</a:t>
            </a:r>
            <a:r>
              <a:rPr lang="en-US" sz="2400" dirty="0" smtClean="0">
                <a:solidFill>
                  <a:schemeClr val="tx2"/>
                </a:solidFill>
              </a:rPr>
              <a:t> </a:t>
            </a:r>
            <a:r>
              <a:rPr lang="en-US" sz="2400" u="sng" dirty="0" smtClean="0">
                <a:solidFill>
                  <a:schemeClr val="tx2"/>
                </a:solidFill>
              </a:rPr>
              <a:t>sick</a:t>
            </a:r>
            <a:r>
              <a:rPr lang="en-US" sz="2400" dirty="0" smtClean="0">
                <a:solidFill>
                  <a:schemeClr val="tx2"/>
                </a:solidFill>
              </a:rPr>
              <a:t> </a:t>
            </a:r>
            <a:r>
              <a:rPr lang="en-US" sz="2400" u="sng" dirty="0" smtClean="0">
                <a:solidFill>
                  <a:schemeClr val="tx2"/>
                </a:solidFill>
              </a:rPr>
              <a:t>at</a:t>
            </a:r>
            <a:r>
              <a:rPr lang="en-US" sz="2400" dirty="0" smtClean="0">
                <a:solidFill>
                  <a:schemeClr val="tx2"/>
                </a:solidFill>
              </a:rPr>
              <a:t> </a:t>
            </a:r>
            <a:r>
              <a:rPr lang="en-US" sz="2400" u="sng" dirty="0" smtClean="0">
                <a:solidFill>
                  <a:schemeClr val="tx2"/>
                </a:solidFill>
              </a:rPr>
              <a:t>a</a:t>
            </a:r>
            <a:r>
              <a:rPr lang="en-US" sz="2400" dirty="0" smtClean="0">
                <a:solidFill>
                  <a:schemeClr val="tx2"/>
                </a:solidFill>
              </a:rPr>
              <a:t> </a:t>
            </a:r>
            <a:r>
              <a:rPr lang="en-US" sz="2400" u="sng" dirty="0" smtClean="0">
                <a:solidFill>
                  <a:schemeClr val="tx2"/>
                </a:solidFill>
              </a:rPr>
              <a:t>specified</a:t>
            </a:r>
            <a:r>
              <a:rPr lang="en-US" sz="2400" dirty="0" smtClean="0">
                <a:solidFill>
                  <a:schemeClr val="tx2"/>
                </a:solidFill>
              </a:rPr>
              <a:t> </a:t>
            </a:r>
            <a:r>
              <a:rPr lang="en-US" sz="2400" u="sng" dirty="0" smtClean="0">
                <a:solidFill>
                  <a:schemeClr val="tx2"/>
                </a:solidFill>
              </a:rPr>
              <a:t>period</a:t>
            </a:r>
          </a:p>
          <a:p>
            <a:pPr lvl="2"/>
            <a:r>
              <a:rPr lang="en-US" sz="2400" dirty="0" smtClean="0">
                <a:solidFill>
                  <a:schemeClr val="tx2"/>
                </a:solidFill>
              </a:rPr>
              <a:t>                     Average</a:t>
            </a:r>
            <a:r>
              <a:rPr lang="en-US" sz="2400" u="sng" dirty="0" smtClean="0">
                <a:solidFill>
                  <a:schemeClr val="tx2"/>
                </a:solidFill>
              </a:rPr>
              <a:t> </a:t>
            </a:r>
            <a:r>
              <a:rPr lang="en-US" sz="2400" dirty="0" smtClean="0">
                <a:solidFill>
                  <a:schemeClr val="tx2"/>
                </a:solidFill>
              </a:rPr>
              <a:t>number</a:t>
            </a:r>
            <a:r>
              <a:rPr lang="en-US" sz="2400" u="sng" dirty="0" smtClean="0">
                <a:solidFill>
                  <a:schemeClr val="tx2"/>
                </a:solidFill>
              </a:rPr>
              <a:t> </a:t>
            </a:r>
            <a:r>
              <a:rPr lang="en-US" sz="2400" dirty="0" smtClean="0">
                <a:solidFill>
                  <a:schemeClr val="tx2"/>
                </a:solidFill>
              </a:rPr>
              <a:t>of</a:t>
            </a:r>
            <a:r>
              <a:rPr lang="en-US" sz="2400" u="sng" dirty="0" smtClean="0">
                <a:solidFill>
                  <a:schemeClr val="tx2"/>
                </a:solidFill>
              </a:rPr>
              <a:t> </a:t>
            </a:r>
            <a:r>
              <a:rPr lang="en-US" sz="2400" dirty="0" smtClean="0">
                <a:solidFill>
                  <a:schemeClr val="tx2"/>
                </a:solidFill>
              </a:rPr>
              <a:t>persons</a:t>
            </a:r>
            <a:r>
              <a:rPr lang="en-US" sz="2400" u="sng" dirty="0" smtClean="0">
                <a:solidFill>
                  <a:schemeClr val="tx2"/>
                </a:solidFill>
              </a:rPr>
              <a:t> </a:t>
            </a:r>
            <a:r>
              <a:rPr lang="en-US" sz="2400" dirty="0" smtClean="0">
                <a:solidFill>
                  <a:schemeClr val="tx2"/>
                </a:solidFill>
              </a:rPr>
              <a:t>exposed</a:t>
            </a:r>
            <a:r>
              <a:rPr lang="en-US" sz="2400" u="sng" dirty="0" smtClean="0">
                <a:solidFill>
                  <a:schemeClr val="tx2"/>
                </a:solidFill>
              </a:rPr>
              <a:t> </a:t>
            </a:r>
            <a:r>
              <a:rPr lang="en-US" sz="2400" dirty="0" smtClean="0">
                <a:solidFill>
                  <a:schemeClr val="tx2"/>
                </a:solidFill>
              </a:rPr>
              <a:t>to</a:t>
            </a:r>
            <a:r>
              <a:rPr lang="en-US" sz="2400" u="sng" dirty="0" smtClean="0">
                <a:solidFill>
                  <a:schemeClr val="tx2"/>
                </a:solidFill>
              </a:rPr>
              <a:t> </a:t>
            </a:r>
            <a:r>
              <a:rPr lang="en-US" sz="2400" dirty="0" smtClean="0">
                <a:solidFill>
                  <a:schemeClr val="tx2"/>
                </a:solidFill>
              </a:rPr>
              <a:t>risk</a:t>
            </a:r>
            <a:r>
              <a:rPr lang="en-US" sz="2400" u="sng" dirty="0" smtClean="0">
                <a:solidFill>
                  <a:schemeClr val="tx2"/>
                </a:solidFill>
              </a:rPr>
              <a:t> </a:t>
            </a:r>
            <a:r>
              <a:rPr lang="en-US" sz="2400" dirty="0" smtClean="0">
                <a:solidFill>
                  <a:schemeClr val="tx2"/>
                </a:solidFill>
              </a:rPr>
              <a:t>x</a:t>
            </a:r>
            <a:r>
              <a:rPr lang="en-US" sz="2400" u="sng" dirty="0" smtClean="0">
                <a:solidFill>
                  <a:schemeClr val="tx2"/>
                </a:solidFill>
              </a:rPr>
              <a:t> </a:t>
            </a:r>
            <a:r>
              <a:rPr lang="en-US" sz="2400" dirty="0" smtClean="0">
                <a:solidFill>
                  <a:schemeClr val="tx2"/>
                </a:solidFill>
              </a:rPr>
              <a:t>1000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0"/>
            <a:ext cx="8643998" cy="6001643"/>
          </a:xfrm>
          <a:prstGeom prst="rect">
            <a:avLst/>
          </a:prstGeom>
          <a:noFill/>
        </p:spPr>
        <p:txBody>
          <a:bodyPr wrap="square" rtlCol="0">
            <a:spAutoFit/>
          </a:bodyPr>
          <a:lstStyle/>
          <a:p>
            <a:r>
              <a:rPr lang="en-US" sz="2400" dirty="0" smtClean="0">
                <a:solidFill>
                  <a:schemeClr val="tx2"/>
                </a:solidFill>
              </a:rPr>
              <a:t> </a:t>
            </a:r>
            <a:r>
              <a:rPr lang="en-US" sz="2400" i="1" dirty="0" smtClean="0">
                <a:solidFill>
                  <a:schemeClr val="accent2"/>
                </a:solidFill>
              </a:rPr>
              <a:t>prevalence</a:t>
            </a:r>
            <a:r>
              <a:rPr lang="en-US" sz="2400" dirty="0" smtClean="0">
                <a:solidFill>
                  <a:schemeClr val="tx2"/>
                </a:solidFill>
              </a:rPr>
              <a:t> </a:t>
            </a:r>
            <a:r>
              <a:rPr lang="en-US" sz="2400" i="1" dirty="0" smtClean="0">
                <a:solidFill>
                  <a:schemeClr val="accent2"/>
                </a:solidFill>
              </a:rPr>
              <a:t>rate</a:t>
            </a:r>
            <a:r>
              <a:rPr lang="en-US" sz="2400" dirty="0" smtClean="0">
                <a:solidFill>
                  <a:schemeClr val="tx2"/>
                </a:solidFill>
              </a:rPr>
              <a:t>  can also be expressed as a quotient  (rate) obtained by using as the numerator the number of sick persons or portraying a certain condition in a stated population at a particular time, regardless of when that illness or condition began and as the denominator the number of persons in the population in which they occurred, expressed as the number of cases per 1000 or 100,000 population.</a:t>
            </a:r>
          </a:p>
          <a:p>
            <a:r>
              <a:rPr lang="en-US" sz="2400" i="1" dirty="0" smtClean="0">
                <a:solidFill>
                  <a:schemeClr val="accent2"/>
                </a:solidFill>
              </a:rPr>
              <a:t>Attack rate </a:t>
            </a:r>
            <a:r>
              <a:rPr lang="en-US" sz="2400" dirty="0" smtClean="0">
                <a:solidFill>
                  <a:schemeClr val="tx2"/>
                </a:solidFill>
              </a:rPr>
              <a:t>----  A measure of the frequency of new cases of a disease in a defined population during a given period, usually expressed as a percentage.</a:t>
            </a:r>
          </a:p>
          <a:p>
            <a:r>
              <a:rPr lang="en-US" sz="2400" i="1" dirty="0" smtClean="0">
                <a:solidFill>
                  <a:schemeClr val="accent2"/>
                </a:solidFill>
              </a:rPr>
              <a:t>Fatality</a:t>
            </a:r>
            <a:r>
              <a:rPr lang="en-US" sz="2400" dirty="0" smtClean="0">
                <a:solidFill>
                  <a:schemeClr val="tx2"/>
                </a:solidFill>
              </a:rPr>
              <a:t> </a:t>
            </a:r>
            <a:r>
              <a:rPr lang="en-US" sz="2400" i="1" dirty="0" smtClean="0">
                <a:solidFill>
                  <a:schemeClr val="accent2"/>
                </a:solidFill>
              </a:rPr>
              <a:t>rate</a:t>
            </a:r>
            <a:r>
              <a:rPr lang="en-US" sz="2400" dirty="0" smtClean="0">
                <a:solidFill>
                  <a:schemeClr val="tx2"/>
                </a:solidFill>
              </a:rPr>
              <a:t> ------ Usually expressed as a percentage of the number of persons diagnosed as having a specified disease and the number who die as a result of that illness.</a:t>
            </a:r>
          </a:p>
          <a:p>
            <a:r>
              <a:rPr lang="en-US" sz="2400" i="1" dirty="0" smtClean="0">
                <a:solidFill>
                  <a:schemeClr val="accent2"/>
                </a:solidFill>
              </a:rPr>
              <a:t>Quarantine</a:t>
            </a:r>
            <a:r>
              <a:rPr lang="en-US" sz="2400" dirty="0" smtClean="0">
                <a:solidFill>
                  <a:schemeClr val="tx2"/>
                </a:solidFill>
              </a:rPr>
              <a:t> ------  Restriction of movement of those who have been in contact with a communicable disease for the period of time during which they may be potentially infectious to others.</a:t>
            </a:r>
          </a:p>
          <a:p>
            <a:r>
              <a:rPr lang="en-US" sz="2400" dirty="0" smtClean="0">
                <a:solidFill>
                  <a:schemeClr val="tx2"/>
                </a:solidFill>
              </a:rPr>
              <a:t>              The application of measures to prevent contact between uninfected persons and persons suspected of being infected.</a:t>
            </a:r>
            <a:endParaRPr lang="en-US" sz="2400" dirty="0">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14290"/>
            <a:ext cx="8977522" cy="6740307"/>
          </a:xfrm>
          <a:prstGeom prst="rect">
            <a:avLst/>
          </a:prstGeom>
          <a:noFill/>
        </p:spPr>
        <p:txBody>
          <a:bodyPr wrap="none" rtlCol="0">
            <a:spAutoFit/>
          </a:bodyPr>
          <a:lstStyle/>
          <a:p>
            <a:r>
              <a:rPr lang="en-US" sz="2400" i="1" dirty="0" smtClean="0">
                <a:solidFill>
                  <a:srgbClr val="FF0000"/>
                </a:solidFill>
              </a:rPr>
              <a:t>Risk factor</a:t>
            </a:r>
          </a:p>
          <a:p>
            <a:r>
              <a:rPr lang="en-US" sz="2400" dirty="0" smtClean="0">
                <a:solidFill>
                  <a:srgbClr val="FF0000"/>
                </a:solidFill>
              </a:rPr>
              <a:t>      </a:t>
            </a:r>
            <a:r>
              <a:rPr lang="en-US" sz="2400" dirty="0" smtClean="0">
                <a:solidFill>
                  <a:schemeClr val="tx2"/>
                </a:solidFill>
              </a:rPr>
              <a:t>Any element or characteristic in the environment which may cause </a:t>
            </a:r>
          </a:p>
          <a:p>
            <a:r>
              <a:rPr lang="en-US" sz="2400" dirty="0" smtClean="0">
                <a:solidFill>
                  <a:schemeClr val="tx2"/>
                </a:solidFill>
              </a:rPr>
              <a:t> illness in a person</a:t>
            </a:r>
          </a:p>
          <a:p>
            <a:r>
              <a:rPr lang="en-US" sz="2400" i="1" dirty="0" smtClean="0">
                <a:solidFill>
                  <a:srgbClr val="FF0000"/>
                </a:solidFill>
              </a:rPr>
              <a:t>Morbidity statistics </a:t>
            </a:r>
          </a:p>
          <a:p>
            <a:r>
              <a:rPr lang="en-US" sz="2400" dirty="0" smtClean="0">
                <a:solidFill>
                  <a:schemeClr val="tx2"/>
                </a:solidFill>
              </a:rPr>
              <a:t>       Data on the occurrence and severity of sickness in a community </a:t>
            </a:r>
          </a:p>
          <a:p>
            <a:r>
              <a:rPr lang="en-US" sz="2400" dirty="0" smtClean="0">
                <a:solidFill>
                  <a:schemeClr val="tx2"/>
                </a:solidFill>
              </a:rPr>
              <a:t> obtained from various medical sources or services.</a:t>
            </a:r>
          </a:p>
          <a:p>
            <a:r>
              <a:rPr lang="en-US" sz="2400" i="1" dirty="0" smtClean="0">
                <a:solidFill>
                  <a:srgbClr val="FF0000"/>
                </a:solidFill>
              </a:rPr>
              <a:t>Index case </a:t>
            </a:r>
          </a:p>
          <a:p>
            <a:r>
              <a:rPr lang="en-US" sz="2400" dirty="0" smtClean="0">
                <a:solidFill>
                  <a:schemeClr val="tx2"/>
                </a:solidFill>
              </a:rPr>
              <a:t>       The first case among a number of similar cases which are </a:t>
            </a:r>
          </a:p>
          <a:p>
            <a:r>
              <a:rPr lang="en-US" sz="2400" dirty="0" smtClean="0">
                <a:solidFill>
                  <a:schemeClr val="tx2"/>
                </a:solidFill>
              </a:rPr>
              <a:t> epidemiologically related.</a:t>
            </a:r>
          </a:p>
          <a:p>
            <a:r>
              <a:rPr lang="en-US" sz="2400" i="1" dirty="0" smtClean="0">
                <a:solidFill>
                  <a:srgbClr val="FF0000"/>
                </a:solidFill>
              </a:rPr>
              <a:t>Infestation</a:t>
            </a:r>
          </a:p>
          <a:p>
            <a:r>
              <a:rPr lang="en-US" sz="2400" dirty="0" smtClean="0">
                <a:solidFill>
                  <a:schemeClr val="tx2"/>
                </a:solidFill>
              </a:rPr>
              <a:t>       The lodgment, development and reproduction of arthropods on </a:t>
            </a:r>
          </a:p>
          <a:p>
            <a:r>
              <a:rPr lang="en-US" sz="2400" dirty="0" smtClean="0">
                <a:solidFill>
                  <a:schemeClr val="tx2"/>
                </a:solidFill>
              </a:rPr>
              <a:t> the surface of the body or in clothing, infested articles or premises</a:t>
            </a:r>
          </a:p>
          <a:p>
            <a:r>
              <a:rPr lang="en-US" sz="2400" dirty="0" smtClean="0">
                <a:solidFill>
                  <a:schemeClr val="tx2"/>
                </a:solidFill>
              </a:rPr>
              <a:t> are those that harbour or give shelter to animal forms, especially</a:t>
            </a:r>
          </a:p>
          <a:p>
            <a:r>
              <a:rPr lang="en-US" sz="2400" dirty="0" smtClean="0">
                <a:solidFill>
                  <a:schemeClr val="tx2"/>
                </a:solidFill>
              </a:rPr>
              <a:t>  arthropods and rodents.</a:t>
            </a:r>
          </a:p>
          <a:p>
            <a:r>
              <a:rPr lang="en-US" sz="2400" i="1" dirty="0" smtClean="0">
                <a:solidFill>
                  <a:srgbClr val="FF0000"/>
                </a:solidFill>
              </a:rPr>
              <a:t>Pandemic</a:t>
            </a:r>
          </a:p>
          <a:p>
            <a:r>
              <a:rPr lang="en-US" sz="2400" dirty="0" smtClean="0">
                <a:solidFill>
                  <a:schemeClr val="tx2"/>
                </a:solidFill>
              </a:rPr>
              <a:t>    Capability of an agent to cause disease in a susceptible host</a:t>
            </a:r>
          </a:p>
          <a:p>
            <a:r>
              <a:rPr lang="en-US" sz="2400" i="1" dirty="0" smtClean="0">
                <a:solidFill>
                  <a:srgbClr val="FF0000"/>
                </a:solidFill>
              </a:rPr>
              <a:t>Prodromal</a:t>
            </a:r>
          </a:p>
          <a:p>
            <a:r>
              <a:rPr lang="en-US" sz="2400" dirty="0" smtClean="0">
                <a:solidFill>
                  <a:schemeClr val="tx2"/>
                </a:solidFill>
              </a:rPr>
              <a:t>        Indicating impending attack; premonitory symptoms of a disease.</a:t>
            </a:r>
            <a:endParaRPr lang="en-US" sz="2400" dirty="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664038" cy="6370975"/>
          </a:xfrm>
          <a:prstGeom prst="rect">
            <a:avLst/>
          </a:prstGeom>
          <a:noFill/>
        </p:spPr>
        <p:txBody>
          <a:bodyPr wrap="none" rtlCol="0">
            <a:spAutoFit/>
          </a:bodyPr>
          <a:lstStyle/>
          <a:p>
            <a:pPr algn="ctr"/>
            <a:r>
              <a:rPr lang="en-US" sz="2400" b="1" u="sng" dirty="0" smtClean="0">
                <a:solidFill>
                  <a:srgbClr val="FF0000"/>
                </a:solidFill>
              </a:rPr>
              <a:t>Statistics </a:t>
            </a:r>
          </a:p>
          <a:p>
            <a:r>
              <a:rPr lang="en-US" sz="2400" dirty="0" smtClean="0">
                <a:solidFill>
                  <a:schemeClr val="tx2"/>
                </a:solidFill>
              </a:rPr>
              <a:t>        Systemic approach for obtaining , organizing and analyzing</a:t>
            </a:r>
          </a:p>
          <a:p>
            <a:r>
              <a:rPr lang="en-US" sz="2400" dirty="0" smtClean="0">
                <a:solidFill>
                  <a:schemeClr val="tx2"/>
                </a:solidFill>
              </a:rPr>
              <a:t> numerical facts so that scientific conclusions  can be drawn from</a:t>
            </a:r>
          </a:p>
          <a:p>
            <a:r>
              <a:rPr lang="en-US" sz="2400" dirty="0" smtClean="0">
                <a:solidFill>
                  <a:schemeClr val="tx2"/>
                </a:solidFill>
              </a:rPr>
              <a:t> them.       Statistics  allow for description and inferences.</a:t>
            </a:r>
          </a:p>
          <a:p>
            <a:r>
              <a:rPr lang="en-US" sz="2400" dirty="0" smtClean="0">
                <a:solidFill>
                  <a:schemeClr val="tx2"/>
                </a:solidFill>
              </a:rPr>
              <a:t>The specialized techniques that are used for biological data are</a:t>
            </a:r>
          </a:p>
          <a:p>
            <a:r>
              <a:rPr lang="en-US" sz="2400" dirty="0" smtClean="0">
                <a:solidFill>
                  <a:schemeClr val="tx2"/>
                </a:solidFill>
              </a:rPr>
              <a:t> referred to as biostatistics .    They present facts rather than</a:t>
            </a:r>
          </a:p>
          <a:p>
            <a:r>
              <a:rPr lang="en-US" sz="2400" dirty="0" smtClean="0">
                <a:solidFill>
                  <a:schemeClr val="tx2"/>
                </a:solidFill>
              </a:rPr>
              <a:t> assumptions.</a:t>
            </a:r>
          </a:p>
          <a:p>
            <a:r>
              <a:rPr lang="en-US" sz="2400" i="1" dirty="0" smtClean="0">
                <a:solidFill>
                  <a:srgbClr val="FF0000"/>
                </a:solidFill>
              </a:rPr>
              <a:t>Qualitative  Data</a:t>
            </a:r>
          </a:p>
          <a:p>
            <a:r>
              <a:rPr lang="en-US" sz="2400" dirty="0" smtClean="0">
                <a:solidFill>
                  <a:schemeClr val="tx2"/>
                </a:solidFill>
              </a:rPr>
              <a:t>        Refers to those variables or factors that describe a quality or</a:t>
            </a:r>
          </a:p>
          <a:p>
            <a:r>
              <a:rPr lang="en-US" sz="2400" dirty="0" smtClean="0">
                <a:solidFill>
                  <a:schemeClr val="tx2"/>
                </a:solidFill>
              </a:rPr>
              <a:t> attribute observed in the people or subject being studied.</a:t>
            </a:r>
          </a:p>
          <a:p>
            <a:r>
              <a:rPr lang="en-US" sz="2400" dirty="0" smtClean="0">
                <a:solidFill>
                  <a:schemeClr val="tx2"/>
                </a:solidFill>
              </a:rPr>
              <a:t>Qualitative data are developed by counting the number of persons</a:t>
            </a:r>
          </a:p>
          <a:p>
            <a:r>
              <a:rPr lang="en-US" sz="2400" dirty="0" smtClean="0">
                <a:solidFill>
                  <a:schemeClr val="tx2"/>
                </a:solidFill>
              </a:rPr>
              <a:t> who posses or do not posses a quality or attribute e.g.</a:t>
            </a:r>
          </a:p>
          <a:p>
            <a:r>
              <a:rPr lang="en-US" sz="2400" dirty="0" smtClean="0">
                <a:solidFill>
                  <a:schemeClr val="tx2"/>
                </a:solidFill>
              </a:rPr>
              <a:t>Number of people who are males or females,      who wear dentures</a:t>
            </a:r>
          </a:p>
          <a:p>
            <a:r>
              <a:rPr lang="en-US" sz="2400" dirty="0" smtClean="0">
                <a:solidFill>
                  <a:schemeClr val="tx2"/>
                </a:solidFill>
              </a:rPr>
              <a:t> or do not wear dentures.</a:t>
            </a:r>
          </a:p>
          <a:p>
            <a:r>
              <a:rPr lang="en-US" sz="2400" dirty="0" smtClean="0">
                <a:solidFill>
                  <a:schemeClr val="tx2"/>
                </a:solidFill>
              </a:rPr>
              <a:t>Number of children who have scabies or do not have scabies</a:t>
            </a:r>
          </a:p>
          <a:p>
            <a:r>
              <a:rPr lang="en-US" sz="2400" dirty="0" smtClean="0">
                <a:solidFill>
                  <a:schemeClr val="tx2"/>
                </a:solidFill>
              </a:rPr>
              <a:t>The variables in qualitative date are referred to as enumerations,</a:t>
            </a:r>
          </a:p>
          <a:p>
            <a:r>
              <a:rPr lang="en-US" sz="2400" dirty="0" smtClean="0">
                <a:solidFill>
                  <a:schemeClr val="tx2"/>
                </a:solidFill>
              </a:rPr>
              <a:t> classification and discrete or counting data.   E.g.    The number of</a:t>
            </a:r>
            <a:endParaRPr lang="en-US" sz="2400" dirty="0">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285728"/>
            <a:ext cx="8766118" cy="6740307"/>
          </a:xfrm>
          <a:prstGeom prst="rect">
            <a:avLst/>
          </a:prstGeom>
          <a:noFill/>
        </p:spPr>
        <p:txBody>
          <a:bodyPr wrap="none" rtlCol="0">
            <a:spAutoFit/>
          </a:bodyPr>
          <a:lstStyle/>
          <a:p>
            <a:r>
              <a:rPr lang="en-US" sz="2400" dirty="0" smtClean="0">
                <a:solidFill>
                  <a:schemeClr val="tx2"/>
                </a:solidFill>
              </a:rPr>
              <a:t>children in a family is a discrete  value as one does not have a</a:t>
            </a:r>
          </a:p>
          <a:p>
            <a:r>
              <a:rPr lang="en-US" sz="2400" dirty="0" smtClean="0">
                <a:solidFill>
                  <a:schemeClr val="tx2"/>
                </a:solidFill>
              </a:rPr>
              <a:t> proportion or one-half  of a child or person.</a:t>
            </a:r>
          </a:p>
          <a:p>
            <a:r>
              <a:rPr lang="en-US" sz="2400" dirty="0" smtClean="0">
                <a:solidFill>
                  <a:schemeClr val="tx2"/>
                </a:solidFill>
              </a:rPr>
              <a:t>Qualitative data have a definite number of possibilities such as sex.</a:t>
            </a:r>
          </a:p>
          <a:p>
            <a:r>
              <a:rPr lang="en-US" sz="2400" dirty="0" smtClean="0">
                <a:solidFill>
                  <a:schemeClr val="tx2"/>
                </a:solidFill>
              </a:rPr>
              <a:t> race, presence or absence of disease.</a:t>
            </a:r>
          </a:p>
          <a:p>
            <a:r>
              <a:rPr lang="en-US" sz="2400" i="1" dirty="0" smtClean="0">
                <a:solidFill>
                  <a:srgbClr val="FF0000"/>
                </a:solidFill>
              </a:rPr>
              <a:t>Quantitative Data</a:t>
            </a:r>
          </a:p>
          <a:p>
            <a:r>
              <a:rPr lang="en-US" sz="2400" dirty="0" smtClean="0">
                <a:solidFill>
                  <a:schemeClr val="tx2"/>
                </a:solidFill>
              </a:rPr>
              <a:t>        Refers to variables having  measurable values  i.e. quantitative</a:t>
            </a:r>
          </a:p>
          <a:p>
            <a:r>
              <a:rPr lang="en-US" sz="2400" dirty="0" smtClean="0">
                <a:solidFill>
                  <a:schemeClr val="tx2"/>
                </a:solidFill>
              </a:rPr>
              <a:t> variables allow for measurement by recording the amount of a </a:t>
            </a:r>
          </a:p>
          <a:p>
            <a:r>
              <a:rPr lang="en-US" sz="2400" dirty="0" smtClean="0">
                <a:solidFill>
                  <a:schemeClr val="tx2"/>
                </a:solidFill>
              </a:rPr>
              <a:t> variable possessed by each person or subject studied , e.g. age in </a:t>
            </a:r>
          </a:p>
          <a:p>
            <a:r>
              <a:rPr lang="en-US" sz="2400" dirty="0" smtClean="0">
                <a:solidFill>
                  <a:schemeClr val="tx2"/>
                </a:solidFill>
              </a:rPr>
              <a:t> years is measured by subtracting the birth date from the present</a:t>
            </a:r>
          </a:p>
          <a:p>
            <a:r>
              <a:rPr lang="en-US" sz="2400" dirty="0" smtClean="0">
                <a:solidFill>
                  <a:schemeClr val="tx2"/>
                </a:solidFill>
              </a:rPr>
              <a:t> date.       Variables in quantitative data are called continuous  data</a:t>
            </a:r>
          </a:p>
          <a:p>
            <a:r>
              <a:rPr lang="en-US" sz="2400" dirty="0" smtClean="0">
                <a:solidFill>
                  <a:schemeClr val="tx2"/>
                </a:solidFill>
              </a:rPr>
              <a:t> because they are capable of assuming any value of measurement</a:t>
            </a:r>
          </a:p>
          <a:p>
            <a:r>
              <a:rPr lang="en-US" sz="2400" dirty="0" smtClean="0">
                <a:solidFill>
                  <a:schemeClr val="tx2"/>
                </a:solidFill>
              </a:rPr>
              <a:t> as seen in measuring  heights, weights, temperature, blood pressure</a:t>
            </a:r>
          </a:p>
          <a:p>
            <a:endParaRPr lang="en-US" sz="2400" dirty="0" smtClean="0">
              <a:solidFill>
                <a:schemeClr val="tx2"/>
              </a:solidFill>
            </a:endParaRPr>
          </a:p>
          <a:p>
            <a:pPr algn="ctr"/>
            <a:r>
              <a:rPr lang="en-US" sz="2400" b="1" dirty="0" smtClean="0">
                <a:solidFill>
                  <a:srgbClr val="FF0000"/>
                </a:solidFill>
              </a:rPr>
              <a:t>Health statistics</a:t>
            </a:r>
          </a:p>
          <a:p>
            <a:r>
              <a:rPr lang="en-US" sz="2400" dirty="0" smtClean="0">
                <a:solidFill>
                  <a:schemeClr val="tx2"/>
                </a:solidFill>
              </a:rPr>
              <a:t>Includes vital statistics and other data pertinent to health. i.e.</a:t>
            </a:r>
          </a:p>
          <a:p>
            <a:pPr>
              <a:buFontTx/>
              <a:buChar char="-"/>
            </a:pPr>
            <a:r>
              <a:rPr lang="en-US" sz="2400" dirty="0" smtClean="0">
                <a:solidFill>
                  <a:schemeClr val="tx2"/>
                </a:solidFill>
              </a:rPr>
              <a:t>Measurements of the state of health e.g. morbidity data that</a:t>
            </a:r>
          </a:p>
          <a:p>
            <a:r>
              <a:rPr lang="en-US" sz="2400" dirty="0" smtClean="0">
                <a:solidFill>
                  <a:schemeClr val="tx2"/>
                </a:solidFill>
              </a:rPr>
              <a:t> relate to the distribution of  illness (incidence and prevalence) as</a:t>
            </a:r>
          </a:p>
          <a:p>
            <a:r>
              <a:rPr lang="en-US" sz="2400" dirty="0" smtClean="0">
                <a:solidFill>
                  <a:schemeClr val="tx2"/>
                </a:solidFill>
              </a:rPr>
              <a:t> distinct from mortality.</a:t>
            </a:r>
            <a:endParaRPr lang="en-US" sz="2400" dirty="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8975880" cy="6740307"/>
          </a:xfrm>
          <a:prstGeom prst="rect">
            <a:avLst/>
          </a:prstGeom>
          <a:noFill/>
        </p:spPr>
        <p:txBody>
          <a:bodyPr wrap="square" rtlCol="0">
            <a:spAutoFit/>
          </a:bodyPr>
          <a:lstStyle/>
          <a:p>
            <a:pPr>
              <a:buFontTx/>
              <a:buChar char="-"/>
            </a:pPr>
            <a:r>
              <a:rPr lang="en-US" sz="2400" dirty="0" smtClean="0">
                <a:solidFill>
                  <a:schemeClr val="tx2"/>
                </a:solidFill>
              </a:rPr>
              <a:t>Measurement of factors closely related to health, e.g. sanitation </a:t>
            </a:r>
          </a:p>
          <a:p>
            <a:r>
              <a:rPr lang="en-US" sz="2400" dirty="0" smtClean="0">
                <a:solidFill>
                  <a:schemeClr val="tx2"/>
                </a:solidFill>
              </a:rPr>
              <a:t> nutrition,  poverty   etc</a:t>
            </a:r>
          </a:p>
          <a:p>
            <a:pPr>
              <a:buFontTx/>
              <a:buChar char="-"/>
            </a:pPr>
            <a:r>
              <a:rPr lang="en-US" sz="2400" dirty="0" smtClean="0">
                <a:solidFill>
                  <a:schemeClr val="tx2"/>
                </a:solidFill>
              </a:rPr>
              <a:t>Measurement of health programmes, services, activities.</a:t>
            </a:r>
          </a:p>
          <a:p>
            <a:pPr algn="ctr"/>
            <a:r>
              <a:rPr lang="en-US" sz="2400" b="1" i="1" dirty="0" smtClean="0">
                <a:solidFill>
                  <a:srgbClr val="FF0000"/>
                </a:solidFill>
              </a:rPr>
              <a:t>How applied in public health</a:t>
            </a:r>
          </a:p>
          <a:p>
            <a:r>
              <a:rPr lang="en-US" sz="2400" dirty="0" smtClean="0">
                <a:solidFill>
                  <a:schemeClr val="tx2"/>
                </a:solidFill>
              </a:rPr>
              <a:t>      Health statistics serve as the basis for </a:t>
            </a:r>
            <a:r>
              <a:rPr lang="en-US" sz="2400" i="1" dirty="0" smtClean="0">
                <a:solidFill>
                  <a:schemeClr val="accent2"/>
                </a:solidFill>
              </a:rPr>
              <a:t>assessing</a:t>
            </a:r>
            <a:r>
              <a:rPr lang="en-US" sz="2400" dirty="0" smtClean="0">
                <a:solidFill>
                  <a:schemeClr val="tx2"/>
                </a:solidFill>
              </a:rPr>
              <a:t> specific health</a:t>
            </a:r>
          </a:p>
          <a:p>
            <a:r>
              <a:rPr lang="en-US" sz="2400" dirty="0" smtClean="0">
                <a:solidFill>
                  <a:schemeClr val="tx2"/>
                </a:solidFill>
              </a:rPr>
              <a:t> needs and planning public health programmes.    Incidence and</a:t>
            </a:r>
          </a:p>
          <a:p>
            <a:r>
              <a:rPr lang="en-US" sz="2400" dirty="0" smtClean="0">
                <a:solidFill>
                  <a:schemeClr val="tx2"/>
                </a:solidFill>
              </a:rPr>
              <a:t> prevalence rates help in determining </a:t>
            </a:r>
            <a:r>
              <a:rPr lang="en-US" sz="2400" i="1" dirty="0" smtClean="0">
                <a:solidFill>
                  <a:schemeClr val="accent2"/>
                </a:solidFill>
              </a:rPr>
              <a:t>priorities</a:t>
            </a:r>
            <a:r>
              <a:rPr lang="en-US" sz="2400" dirty="0" smtClean="0">
                <a:solidFill>
                  <a:schemeClr val="tx2"/>
                </a:solidFill>
              </a:rPr>
              <a:t> for prevention and</a:t>
            </a:r>
          </a:p>
          <a:p>
            <a:r>
              <a:rPr lang="en-US" sz="2400" dirty="0" smtClean="0">
                <a:solidFill>
                  <a:schemeClr val="tx2"/>
                </a:solidFill>
              </a:rPr>
              <a:t> control of diseases.</a:t>
            </a:r>
          </a:p>
          <a:p>
            <a:r>
              <a:rPr lang="en-US" sz="2400" dirty="0" smtClean="0">
                <a:solidFill>
                  <a:schemeClr val="tx2"/>
                </a:solidFill>
              </a:rPr>
              <a:t>Health data provide information for allocation of funds, evaluation</a:t>
            </a:r>
          </a:p>
          <a:p>
            <a:r>
              <a:rPr lang="en-US" sz="2400" dirty="0" smtClean="0">
                <a:solidFill>
                  <a:schemeClr val="tx2"/>
                </a:solidFill>
              </a:rPr>
              <a:t> of health programmes and research.</a:t>
            </a:r>
          </a:p>
          <a:p>
            <a:pPr algn="ctr"/>
            <a:r>
              <a:rPr lang="en-US" sz="2400" b="1" dirty="0" smtClean="0">
                <a:solidFill>
                  <a:srgbClr val="FF0000"/>
                </a:solidFill>
              </a:rPr>
              <a:t>Vital statistics</a:t>
            </a:r>
          </a:p>
          <a:p>
            <a:r>
              <a:rPr lang="en-US" sz="2400" dirty="0" smtClean="0">
                <a:solidFill>
                  <a:schemeClr val="tx2"/>
                </a:solidFill>
              </a:rPr>
              <a:t>       The vital </a:t>
            </a:r>
            <a:r>
              <a:rPr lang="en-US" sz="2400" i="1" dirty="0" smtClean="0">
                <a:solidFill>
                  <a:schemeClr val="accent2"/>
                </a:solidFill>
              </a:rPr>
              <a:t>events</a:t>
            </a:r>
            <a:r>
              <a:rPr lang="en-US" sz="2400" dirty="0" smtClean="0">
                <a:solidFill>
                  <a:schemeClr val="tx2"/>
                </a:solidFill>
              </a:rPr>
              <a:t> that occur over a period of time within a popula-</a:t>
            </a:r>
          </a:p>
          <a:p>
            <a:r>
              <a:rPr lang="en-US" sz="2400" dirty="0" smtClean="0">
                <a:solidFill>
                  <a:schemeClr val="tx2"/>
                </a:solidFill>
              </a:rPr>
              <a:t> tion such as births, deaths, marriage, divorce, adoption, separation</a:t>
            </a:r>
          </a:p>
          <a:p>
            <a:r>
              <a:rPr lang="en-US" sz="2400" dirty="0" smtClean="0">
                <a:solidFill>
                  <a:schemeClr val="tx2"/>
                </a:solidFill>
              </a:rPr>
              <a:t> i.e.   Facts are compiled in numerical form which are derived from</a:t>
            </a:r>
          </a:p>
          <a:p>
            <a:r>
              <a:rPr lang="en-US" sz="2400" dirty="0" smtClean="0">
                <a:solidFill>
                  <a:schemeClr val="tx2"/>
                </a:solidFill>
              </a:rPr>
              <a:t> official records.</a:t>
            </a:r>
          </a:p>
          <a:p>
            <a:pPr algn="ctr"/>
            <a:r>
              <a:rPr lang="en-US" sz="2400" b="1" i="1" dirty="0" smtClean="0">
                <a:solidFill>
                  <a:srgbClr val="FF0000"/>
                </a:solidFill>
              </a:rPr>
              <a:t>How applied in public health</a:t>
            </a:r>
          </a:p>
          <a:p>
            <a:r>
              <a:rPr lang="en-US" sz="2400" dirty="0" smtClean="0">
                <a:solidFill>
                  <a:schemeClr val="tx2"/>
                </a:solidFill>
              </a:rPr>
              <a:t>     Data are expressed in vital rates .    A vital </a:t>
            </a:r>
            <a:r>
              <a:rPr lang="en-US" sz="2400" i="1" dirty="0" smtClean="0">
                <a:solidFill>
                  <a:schemeClr val="accent2"/>
                </a:solidFill>
              </a:rPr>
              <a:t>rate</a:t>
            </a:r>
            <a:r>
              <a:rPr lang="en-US" sz="2400" dirty="0" smtClean="0">
                <a:solidFill>
                  <a:schemeClr val="tx2"/>
                </a:solidFill>
              </a:rPr>
              <a:t> is the number of</a:t>
            </a:r>
          </a:p>
          <a:p>
            <a:r>
              <a:rPr lang="en-US" sz="2400" dirty="0" smtClean="0">
                <a:solidFill>
                  <a:schemeClr val="tx2"/>
                </a:solidFill>
              </a:rPr>
              <a:t> occurrences of a vital event that take place during a given period</a:t>
            </a:r>
            <a:endParaRPr lang="en-US" sz="2400" dirty="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14290"/>
            <a:ext cx="8643998" cy="6740307"/>
          </a:xfrm>
          <a:prstGeom prst="rect">
            <a:avLst/>
          </a:prstGeom>
          <a:noFill/>
        </p:spPr>
        <p:txBody>
          <a:bodyPr wrap="square" rtlCol="0">
            <a:spAutoFit/>
          </a:bodyPr>
          <a:lstStyle/>
          <a:p>
            <a:r>
              <a:rPr lang="en-US" sz="2400" dirty="0" smtClean="0">
                <a:solidFill>
                  <a:schemeClr val="tx2"/>
                </a:solidFill>
              </a:rPr>
              <a:t>of time (usually calendar year )divided by the average population</a:t>
            </a:r>
          </a:p>
          <a:p>
            <a:r>
              <a:rPr lang="en-US" sz="2400" dirty="0" smtClean="0">
                <a:solidFill>
                  <a:schemeClr val="tx2"/>
                </a:solidFill>
              </a:rPr>
              <a:t> ‘ at risk ‘ to the event ( usually the estimated mid year population)</a:t>
            </a:r>
          </a:p>
          <a:p>
            <a:r>
              <a:rPr lang="en-US" sz="2400" dirty="0" smtClean="0">
                <a:solidFill>
                  <a:schemeClr val="tx2"/>
                </a:solidFill>
              </a:rPr>
              <a:t> e.g. crude birth rate , crude death rate, infant mortality, perinatal</a:t>
            </a:r>
          </a:p>
          <a:p>
            <a:r>
              <a:rPr lang="en-US" sz="2400" dirty="0" smtClean="0">
                <a:solidFill>
                  <a:schemeClr val="tx2"/>
                </a:solidFill>
              </a:rPr>
              <a:t> mortality,  and  maternal mortality rate</a:t>
            </a:r>
          </a:p>
          <a:p>
            <a:r>
              <a:rPr lang="en-US" sz="2400" dirty="0" smtClean="0">
                <a:solidFill>
                  <a:schemeClr val="tx2"/>
                </a:solidFill>
              </a:rPr>
              <a:t>             These facts are </a:t>
            </a:r>
            <a:r>
              <a:rPr lang="en-US" sz="2400" b="1" dirty="0" smtClean="0"/>
              <a:t>helpful </a:t>
            </a:r>
            <a:r>
              <a:rPr lang="en-US" sz="2400" dirty="0" smtClean="0">
                <a:solidFill>
                  <a:schemeClr val="tx2"/>
                </a:solidFill>
              </a:rPr>
              <a:t>in identifying health needs, establishing</a:t>
            </a:r>
          </a:p>
          <a:p>
            <a:r>
              <a:rPr lang="en-US" sz="2400" dirty="0" smtClean="0">
                <a:solidFill>
                  <a:schemeClr val="tx2"/>
                </a:solidFill>
              </a:rPr>
              <a:t>Priorities, determining allocation of funds, planning and evaluating</a:t>
            </a:r>
          </a:p>
          <a:p>
            <a:r>
              <a:rPr lang="en-US" sz="2400" dirty="0" smtClean="0">
                <a:solidFill>
                  <a:schemeClr val="tx2"/>
                </a:solidFill>
              </a:rPr>
              <a:t> health programmes</a:t>
            </a:r>
          </a:p>
          <a:p>
            <a:endParaRPr lang="en-US" sz="2400" dirty="0" smtClean="0">
              <a:solidFill>
                <a:schemeClr val="tx2"/>
              </a:solidFill>
            </a:endParaRPr>
          </a:p>
          <a:p>
            <a:pPr algn="ctr"/>
            <a:r>
              <a:rPr lang="en-US" sz="2400" b="1" u="sng" dirty="0" smtClean="0">
                <a:solidFill>
                  <a:srgbClr val="C00000"/>
                </a:solidFill>
              </a:rPr>
              <a:t>Definitions </a:t>
            </a:r>
          </a:p>
          <a:p>
            <a:pPr algn="ctr"/>
            <a:r>
              <a:rPr lang="en-US" sz="2400" dirty="0" smtClean="0">
                <a:solidFill>
                  <a:schemeClr val="accent2"/>
                </a:solidFill>
              </a:rPr>
              <a:t>Population</a:t>
            </a:r>
            <a:r>
              <a:rPr lang="en-US" sz="2400" dirty="0" smtClean="0">
                <a:solidFill>
                  <a:schemeClr val="tx2"/>
                </a:solidFill>
              </a:rPr>
              <a:t> </a:t>
            </a:r>
            <a:r>
              <a:rPr lang="en-US" sz="2400" dirty="0" smtClean="0">
                <a:solidFill>
                  <a:schemeClr val="accent2"/>
                </a:solidFill>
              </a:rPr>
              <a:t>growth</a:t>
            </a:r>
            <a:r>
              <a:rPr lang="en-US" sz="2400" dirty="0" smtClean="0">
                <a:solidFill>
                  <a:schemeClr val="tx2"/>
                </a:solidFill>
              </a:rPr>
              <a:t> = natural increase rate (NIR) plus net migration</a:t>
            </a:r>
          </a:p>
          <a:p>
            <a:r>
              <a:rPr lang="en-US" sz="2400" dirty="0" smtClean="0">
                <a:solidFill>
                  <a:schemeClr val="accent2"/>
                </a:solidFill>
              </a:rPr>
              <a:t>Rate</a:t>
            </a:r>
            <a:r>
              <a:rPr lang="en-US" sz="2400" dirty="0" smtClean="0">
                <a:solidFill>
                  <a:schemeClr val="tx2"/>
                </a:solidFill>
              </a:rPr>
              <a:t> </a:t>
            </a:r>
            <a:r>
              <a:rPr lang="en-US" sz="2400" dirty="0" smtClean="0">
                <a:solidFill>
                  <a:schemeClr val="accent2"/>
                </a:solidFill>
              </a:rPr>
              <a:t>of</a:t>
            </a:r>
            <a:r>
              <a:rPr lang="en-US" sz="2400" dirty="0" smtClean="0">
                <a:solidFill>
                  <a:schemeClr val="tx2"/>
                </a:solidFill>
              </a:rPr>
              <a:t> </a:t>
            </a:r>
            <a:r>
              <a:rPr lang="en-US" sz="2400" dirty="0" smtClean="0">
                <a:solidFill>
                  <a:schemeClr val="accent2"/>
                </a:solidFill>
              </a:rPr>
              <a:t>Natural</a:t>
            </a:r>
            <a:r>
              <a:rPr lang="en-US" sz="2400" dirty="0" smtClean="0">
                <a:solidFill>
                  <a:schemeClr val="tx2"/>
                </a:solidFill>
              </a:rPr>
              <a:t> </a:t>
            </a:r>
            <a:r>
              <a:rPr lang="en-US" sz="2400" dirty="0" smtClean="0">
                <a:solidFill>
                  <a:schemeClr val="accent2"/>
                </a:solidFill>
              </a:rPr>
              <a:t>Increase</a:t>
            </a:r>
            <a:r>
              <a:rPr lang="en-US" sz="2400" dirty="0" smtClean="0">
                <a:solidFill>
                  <a:schemeClr val="tx2"/>
                </a:solidFill>
              </a:rPr>
              <a:t>  =  </a:t>
            </a:r>
            <a:r>
              <a:rPr lang="en-US" sz="2400" u="sng" dirty="0" smtClean="0">
                <a:solidFill>
                  <a:schemeClr val="tx2"/>
                </a:solidFill>
              </a:rPr>
              <a:t>No</a:t>
            </a:r>
            <a:r>
              <a:rPr lang="en-US" sz="2400" dirty="0" smtClean="0">
                <a:solidFill>
                  <a:schemeClr val="tx2"/>
                </a:solidFill>
              </a:rPr>
              <a:t> </a:t>
            </a:r>
            <a:r>
              <a:rPr lang="en-US" sz="2400" u="sng" dirty="0" smtClean="0">
                <a:solidFill>
                  <a:schemeClr val="tx2"/>
                </a:solidFill>
              </a:rPr>
              <a:t>of</a:t>
            </a:r>
            <a:r>
              <a:rPr lang="en-US" sz="2400" dirty="0" smtClean="0">
                <a:solidFill>
                  <a:schemeClr val="tx2"/>
                </a:solidFill>
              </a:rPr>
              <a:t> </a:t>
            </a:r>
            <a:r>
              <a:rPr lang="en-US" sz="2400" u="sng" dirty="0" smtClean="0">
                <a:solidFill>
                  <a:schemeClr val="tx2"/>
                </a:solidFill>
              </a:rPr>
              <a:t>live</a:t>
            </a:r>
            <a:r>
              <a:rPr lang="en-US" sz="2400" dirty="0" smtClean="0">
                <a:solidFill>
                  <a:schemeClr val="tx2"/>
                </a:solidFill>
              </a:rPr>
              <a:t> </a:t>
            </a:r>
            <a:r>
              <a:rPr lang="en-US" sz="2400" u="sng" dirty="0" smtClean="0">
                <a:solidFill>
                  <a:schemeClr val="tx2"/>
                </a:solidFill>
              </a:rPr>
              <a:t>births</a:t>
            </a:r>
            <a:r>
              <a:rPr lang="en-US" sz="2400" dirty="0" smtClean="0">
                <a:solidFill>
                  <a:schemeClr val="tx2"/>
                </a:solidFill>
              </a:rPr>
              <a:t>  – </a:t>
            </a:r>
            <a:r>
              <a:rPr lang="en-US" sz="2400" u="sng" dirty="0" smtClean="0">
                <a:solidFill>
                  <a:schemeClr val="tx2"/>
                </a:solidFill>
              </a:rPr>
              <a:t>No</a:t>
            </a:r>
            <a:r>
              <a:rPr lang="en-US" sz="2400" dirty="0" smtClean="0">
                <a:solidFill>
                  <a:schemeClr val="tx2"/>
                </a:solidFill>
              </a:rPr>
              <a:t> </a:t>
            </a:r>
            <a:r>
              <a:rPr lang="en-US" sz="2400" u="sng" dirty="0" smtClean="0">
                <a:solidFill>
                  <a:schemeClr val="tx2"/>
                </a:solidFill>
              </a:rPr>
              <a:t>of</a:t>
            </a:r>
            <a:r>
              <a:rPr lang="en-US" sz="2400" dirty="0" smtClean="0">
                <a:solidFill>
                  <a:schemeClr val="tx2"/>
                </a:solidFill>
              </a:rPr>
              <a:t> </a:t>
            </a:r>
            <a:r>
              <a:rPr lang="en-US" sz="2400" u="sng" dirty="0" smtClean="0">
                <a:solidFill>
                  <a:schemeClr val="tx2"/>
                </a:solidFill>
              </a:rPr>
              <a:t>deaths </a:t>
            </a:r>
          </a:p>
          <a:p>
            <a:r>
              <a:rPr lang="en-US" sz="2400" dirty="0" smtClean="0">
                <a:solidFill>
                  <a:schemeClr val="tx2"/>
                </a:solidFill>
              </a:rPr>
              <a:t>                                                Estimated midyear population          x 1000</a:t>
            </a:r>
          </a:p>
          <a:p>
            <a:r>
              <a:rPr lang="en-US" sz="2400" dirty="0" smtClean="0">
                <a:solidFill>
                  <a:schemeClr val="accent2"/>
                </a:solidFill>
              </a:rPr>
              <a:t>Variable</a:t>
            </a:r>
            <a:r>
              <a:rPr lang="en-US" sz="2400" dirty="0" smtClean="0">
                <a:solidFill>
                  <a:schemeClr val="tx2"/>
                </a:solidFill>
              </a:rPr>
              <a:t> ----- any factor , characteristic, quality or attribute under</a:t>
            </a:r>
          </a:p>
          <a:p>
            <a:r>
              <a:rPr lang="en-US" sz="2400" dirty="0" smtClean="0">
                <a:solidFill>
                  <a:schemeClr val="tx2"/>
                </a:solidFill>
              </a:rPr>
              <a:t>                        study.   Independent variable is the characteristic that is </a:t>
            </a:r>
          </a:p>
          <a:p>
            <a:r>
              <a:rPr lang="en-US" sz="2400" dirty="0" smtClean="0">
                <a:solidFill>
                  <a:schemeClr val="tx2"/>
                </a:solidFill>
              </a:rPr>
              <a:t>                       not likely to change e.g.  gender.    Dependent variable</a:t>
            </a:r>
          </a:p>
          <a:p>
            <a:r>
              <a:rPr lang="en-US" sz="2400" dirty="0" smtClean="0">
                <a:solidFill>
                  <a:schemeClr val="tx2"/>
                </a:solidFill>
              </a:rPr>
              <a:t>                      is likely to change e.g. weight.</a:t>
            </a:r>
          </a:p>
          <a:p>
            <a:r>
              <a:rPr lang="en-US" sz="2400" dirty="0" smtClean="0">
                <a:solidFill>
                  <a:schemeClr val="accent2"/>
                </a:solidFill>
              </a:rPr>
              <a:t>Ratio</a:t>
            </a:r>
            <a:r>
              <a:rPr lang="en-US" sz="2400" dirty="0" smtClean="0">
                <a:solidFill>
                  <a:schemeClr val="tx2"/>
                </a:solidFill>
              </a:rPr>
              <a:t> ----- quantitative relation between two similar magnitudes</a:t>
            </a:r>
          </a:p>
          <a:p>
            <a:r>
              <a:rPr lang="en-US" sz="2400" dirty="0" smtClean="0">
                <a:solidFill>
                  <a:schemeClr val="tx2"/>
                </a:solidFill>
              </a:rPr>
              <a:t>                  determined by number of times one contains the other e.g.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854283" cy="6370975"/>
          </a:xfrm>
          <a:prstGeom prst="rect">
            <a:avLst/>
          </a:prstGeom>
          <a:noFill/>
        </p:spPr>
        <p:txBody>
          <a:bodyPr wrap="none" rtlCol="0">
            <a:spAutoFit/>
          </a:bodyPr>
          <a:lstStyle/>
          <a:p>
            <a:r>
              <a:rPr lang="en-US" sz="2400" dirty="0" smtClean="0">
                <a:solidFill>
                  <a:schemeClr val="tx2"/>
                </a:solidFill>
              </a:rPr>
              <a:t>                         male  female ratio</a:t>
            </a:r>
          </a:p>
          <a:p>
            <a:r>
              <a:rPr lang="en-US" sz="2400" dirty="0" smtClean="0">
                <a:solidFill>
                  <a:schemeClr val="accent2"/>
                </a:solidFill>
              </a:rPr>
              <a:t>Proportion</a:t>
            </a:r>
            <a:r>
              <a:rPr lang="en-US" sz="2400" dirty="0" smtClean="0">
                <a:solidFill>
                  <a:schemeClr val="tx2"/>
                </a:solidFill>
              </a:rPr>
              <a:t> ---- comparative part against the whole population. i.e.</a:t>
            </a:r>
          </a:p>
          <a:p>
            <a:r>
              <a:rPr lang="en-US" sz="2400" dirty="0" smtClean="0">
                <a:solidFill>
                  <a:schemeClr val="tx2"/>
                </a:solidFill>
              </a:rPr>
              <a:t>                            part bearing a definite relation to the whole.</a:t>
            </a:r>
          </a:p>
          <a:p>
            <a:r>
              <a:rPr lang="en-US" sz="2400" dirty="0" smtClean="0">
                <a:solidFill>
                  <a:schemeClr val="accent2"/>
                </a:solidFill>
              </a:rPr>
              <a:t>Percentage</a:t>
            </a:r>
            <a:r>
              <a:rPr lang="en-US" sz="2400" dirty="0" smtClean="0">
                <a:solidFill>
                  <a:schemeClr val="tx2"/>
                </a:solidFill>
              </a:rPr>
              <a:t> ---- The number of people in a group with a characteristic,</a:t>
            </a:r>
          </a:p>
          <a:p>
            <a:r>
              <a:rPr lang="en-US" sz="2400" dirty="0" smtClean="0">
                <a:solidFill>
                  <a:schemeClr val="tx2"/>
                </a:solidFill>
              </a:rPr>
              <a:t>                            divided by the total number of people in the group</a:t>
            </a:r>
          </a:p>
          <a:p>
            <a:r>
              <a:rPr lang="en-US" sz="2400" dirty="0" smtClean="0">
                <a:solidFill>
                  <a:schemeClr val="tx2"/>
                </a:solidFill>
              </a:rPr>
              <a:t>                            and multiplied by 100.</a:t>
            </a:r>
          </a:p>
          <a:p>
            <a:r>
              <a:rPr lang="en-US" sz="2400" dirty="0" smtClean="0">
                <a:solidFill>
                  <a:schemeClr val="accent2"/>
                </a:solidFill>
              </a:rPr>
              <a:t>Rate</a:t>
            </a:r>
            <a:r>
              <a:rPr lang="en-US" sz="2400" dirty="0" smtClean="0">
                <a:solidFill>
                  <a:schemeClr val="tx2"/>
                </a:solidFill>
              </a:rPr>
              <a:t>      -------- The relationship between the occurrence of a</a:t>
            </a:r>
          </a:p>
          <a:p>
            <a:r>
              <a:rPr lang="en-US" sz="2400" dirty="0" smtClean="0">
                <a:solidFill>
                  <a:schemeClr val="tx2"/>
                </a:solidFill>
              </a:rPr>
              <a:t>           characteristic against the number at risk , times the base e.g.</a:t>
            </a:r>
          </a:p>
          <a:p>
            <a:r>
              <a:rPr lang="en-US" sz="2400" dirty="0" smtClean="0">
                <a:solidFill>
                  <a:schemeClr val="tx2"/>
                </a:solidFill>
              </a:rPr>
              <a:t>       the rate of cholera occurrence =  </a:t>
            </a:r>
            <a:r>
              <a:rPr lang="en-US" sz="2400" u="sng" dirty="0" smtClean="0">
                <a:solidFill>
                  <a:schemeClr val="tx2"/>
                </a:solidFill>
              </a:rPr>
              <a:t>No</a:t>
            </a:r>
            <a:r>
              <a:rPr lang="en-US" sz="2400" dirty="0" smtClean="0">
                <a:solidFill>
                  <a:schemeClr val="tx2"/>
                </a:solidFill>
              </a:rPr>
              <a:t> </a:t>
            </a:r>
            <a:r>
              <a:rPr lang="en-US" sz="2400" u="sng" dirty="0" smtClean="0">
                <a:solidFill>
                  <a:schemeClr val="tx2"/>
                </a:solidFill>
              </a:rPr>
              <a:t>of</a:t>
            </a:r>
            <a:r>
              <a:rPr lang="en-US" sz="2400" dirty="0" smtClean="0">
                <a:solidFill>
                  <a:schemeClr val="tx2"/>
                </a:solidFill>
              </a:rPr>
              <a:t> </a:t>
            </a:r>
            <a:r>
              <a:rPr lang="en-US" sz="2400" u="sng" dirty="0" smtClean="0">
                <a:solidFill>
                  <a:schemeClr val="tx2"/>
                </a:solidFill>
              </a:rPr>
              <a:t>cholera</a:t>
            </a:r>
            <a:r>
              <a:rPr lang="en-US" sz="2400" dirty="0" smtClean="0">
                <a:solidFill>
                  <a:schemeClr val="tx2"/>
                </a:solidFill>
              </a:rPr>
              <a:t> </a:t>
            </a:r>
            <a:r>
              <a:rPr lang="en-US" sz="2400" u="sng" dirty="0" smtClean="0">
                <a:solidFill>
                  <a:schemeClr val="tx2"/>
                </a:solidFill>
              </a:rPr>
              <a:t>cases</a:t>
            </a:r>
          </a:p>
          <a:p>
            <a:r>
              <a:rPr lang="en-US" sz="2400" dirty="0" smtClean="0">
                <a:solidFill>
                  <a:schemeClr val="tx2"/>
                </a:solidFill>
              </a:rPr>
              <a:t>                                                                   population at risk         x 1000</a:t>
            </a:r>
          </a:p>
          <a:p>
            <a:r>
              <a:rPr lang="en-US" sz="2400" dirty="0" smtClean="0">
                <a:solidFill>
                  <a:schemeClr val="accent2"/>
                </a:solidFill>
              </a:rPr>
              <a:t>Appraisal</a:t>
            </a:r>
            <a:r>
              <a:rPr lang="en-US" sz="2400" dirty="0" smtClean="0">
                <a:solidFill>
                  <a:schemeClr val="tx2"/>
                </a:solidFill>
              </a:rPr>
              <a:t> ---- An assessment of the value of an activity before the </a:t>
            </a:r>
          </a:p>
          <a:p>
            <a:r>
              <a:rPr lang="en-US" sz="2400" dirty="0" smtClean="0">
                <a:solidFill>
                  <a:schemeClr val="tx2"/>
                </a:solidFill>
              </a:rPr>
              <a:t>                         decision to undertake the activity.</a:t>
            </a:r>
          </a:p>
          <a:p>
            <a:r>
              <a:rPr lang="en-US" sz="2400" dirty="0" smtClean="0">
                <a:solidFill>
                  <a:schemeClr val="accent2"/>
                </a:solidFill>
              </a:rPr>
              <a:t>Monitoring</a:t>
            </a:r>
            <a:r>
              <a:rPr lang="en-US" sz="2400" dirty="0" smtClean="0">
                <a:solidFill>
                  <a:schemeClr val="tx2"/>
                </a:solidFill>
              </a:rPr>
              <a:t> --- Continuous overseeing of an activity during its</a:t>
            </a:r>
          </a:p>
          <a:p>
            <a:r>
              <a:rPr lang="en-US" sz="2400" dirty="0" smtClean="0">
                <a:solidFill>
                  <a:schemeClr val="tx2"/>
                </a:solidFill>
              </a:rPr>
              <a:t>                          implementation.</a:t>
            </a:r>
          </a:p>
          <a:p>
            <a:r>
              <a:rPr lang="en-US" sz="2400" dirty="0" smtClean="0">
                <a:solidFill>
                  <a:schemeClr val="accent2"/>
                </a:solidFill>
              </a:rPr>
              <a:t>Inspection</a:t>
            </a:r>
            <a:r>
              <a:rPr lang="en-US" sz="2400" dirty="0" smtClean="0">
                <a:solidFill>
                  <a:schemeClr val="tx2"/>
                </a:solidFill>
              </a:rPr>
              <a:t> ----  On the spot investigation to assess a particular</a:t>
            </a:r>
          </a:p>
          <a:p>
            <a:r>
              <a:rPr lang="en-US" sz="2400" dirty="0" smtClean="0">
                <a:solidFill>
                  <a:schemeClr val="tx2"/>
                </a:solidFill>
              </a:rPr>
              <a:t>                          problem and determine solutions to it.</a:t>
            </a:r>
          </a:p>
          <a:p>
            <a:r>
              <a:rPr lang="en-US" sz="2400" dirty="0" smtClean="0">
                <a:solidFill>
                  <a:schemeClr val="accent2"/>
                </a:solidFill>
              </a:rPr>
              <a:t>Audit</a:t>
            </a:r>
            <a:r>
              <a:rPr lang="en-US" sz="2400" dirty="0" smtClean="0">
                <a:solidFill>
                  <a:schemeClr val="tx2"/>
                </a:solidFill>
              </a:rPr>
              <a:t> -----     Review of an activity’s conformity to laid-down financial</a:t>
            </a:r>
            <a:endParaRPr lang="en-US" sz="2400" dirty="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285728"/>
            <a:ext cx="8746625" cy="6001643"/>
          </a:xfrm>
          <a:prstGeom prst="rect">
            <a:avLst/>
          </a:prstGeom>
          <a:noFill/>
        </p:spPr>
        <p:txBody>
          <a:bodyPr wrap="none" rtlCol="0">
            <a:spAutoFit/>
          </a:bodyPr>
          <a:lstStyle/>
          <a:p>
            <a:r>
              <a:rPr lang="en-US" sz="2400" dirty="0" smtClean="0">
                <a:solidFill>
                  <a:schemeClr val="tx2"/>
                </a:solidFill>
              </a:rPr>
              <a:t>              or management standards </a:t>
            </a:r>
          </a:p>
          <a:p>
            <a:r>
              <a:rPr lang="en-US" sz="2400" dirty="0" smtClean="0">
                <a:solidFill>
                  <a:schemeClr val="accent2"/>
                </a:solidFill>
              </a:rPr>
              <a:t>Evaluation</a:t>
            </a:r>
            <a:r>
              <a:rPr lang="en-US" sz="2400" dirty="0" smtClean="0">
                <a:solidFill>
                  <a:schemeClr val="tx2"/>
                </a:solidFill>
              </a:rPr>
              <a:t>  ---  Assessing achievement of objectives which help in</a:t>
            </a:r>
          </a:p>
          <a:p>
            <a:r>
              <a:rPr lang="en-US" sz="2400" dirty="0" smtClean="0">
                <a:solidFill>
                  <a:schemeClr val="tx2"/>
                </a:solidFill>
              </a:rPr>
              <a:t>                          planning  and decision – making.</a:t>
            </a:r>
          </a:p>
          <a:p>
            <a:r>
              <a:rPr lang="en-US" sz="2400" dirty="0" smtClean="0">
                <a:solidFill>
                  <a:schemeClr val="tx2"/>
                </a:solidFill>
              </a:rPr>
              <a:t>Evaluation of community’s health activities should be participatory </a:t>
            </a:r>
          </a:p>
          <a:p>
            <a:r>
              <a:rPr lang="en-US" sz="2400" dirty="0" smtClean="0">
                <a:solidFill>
                  <a:schemeClr val="tx2"/>
                </a:solidFill>
              </a:rPr>
              <a:t> i.e. including the community members being served as full partners</a:t>
            </a:r>
          </a:p>
          <a:p>
            <a:r>
              <a:rPr lang="en-US" sz="2400" dirty="0" smtClean="0">
                <a:solidFill>
                  <a:schemeClr val="tx2"/>
                </a:solidFill>
              </a:rPr>
              <a:t> in the evaluation exercise. </a:t>
            </a:r>
          </a:p>
          <a:p>
            <a:endParaRPr lang="en-US" sz="2400" dirty="0" smtClean="0">
              <a:solidFill>
                <a:schemeClr val="tx2"/>
              </a:solidFill>
            </a:endParaRPr>
          </a:p>
          <a:p>
            <a:r>
              <a:rPr lang="en-US" sz="2400" dirty="0" smtClean="0">
                <a:solidFill>
                  <a:schemeClr val="accent2"/>
                </a:solidFill>
              </a:rPr>
              <a:t>Catchment</a:t>
            </a:r>
            <a:r>
              <a:rPr lang="en-US" sz="2400" dirty="0" smtClean="0">
                <a:solidFill>
                  <a:schemeClr val="tx2"/>
                </a:solidFill>
              </a:rPr>
              <a:t>  </a:t>
            </a:r>
            <a:r>
              <a:rPr lang="en-US" sz="2400" dirty="0" smtClean="0">
                <a:solidFill>
                  <a:schemeClr val="accent2"/>
                </a:solidFill>
              </a:rPr>
              <a:t>population</a:t>
            </a:r>
            <a:r>
              <a:rPr lang="en-US" sz="2400" dirty="0" smtClean="0">
                <a:solidFill>
                  <a:schemeClr val="tx2"/>
                </a:solidFill>
              </a:rPr>
              <a:t> ---   The catchment population of a health</a:t>
            </a:r>
          </a:p>
          <a:p>
            <a:r>
              <a:rPr lang="en-US" sz="2400" dirty="0" smtClean="0">
                <a:solidFill>
                  <a:schemeClr val="tx2"/>
                </a:solidFill>
              </a:rPr>
              <a:t>                                              facility (hospital, H/Centre ,Dispensary or</a:t>
            </a:r>
          </a:p>
          <a:p>
            <a:r>
              <a:rPr lang="en-US" sz="2400" dirty="0" smtClean="0">
                <a:solidFill>
                  <a:schemeClr val="tx2"/>
                </a:solidFill>
              </a:rPr>
              <a:t>                                              service delivery point- SDP), is a term</a:t>
            </a:r>
          </a:p>
          <a:p>
            <a:r>
              <a:rPr lang="en-US" sz="2400" dirty="0" smtClean="0">
                <a:solidFill>
                  <a:schemeClr val="tx2"/>
                </a:solidFill>
              </a:rPr>
              <a:t>                                          referring to the group of people living around</a:t>
            </a:r>
          </a:p>
          <a:p>
            <a:r>
              <a:rPr lang="en-US" sz="2400" dirty="0" smtClean="0">
                <a:solidFill>
                  <a:schemeClr val="tx2"/>
                </a:solidFill>
              </a:rPr>
              <a:t>                                        the health facility who are supposed to use</a:t>
            </a:r>
          </a:p>
          <a:p>
            <a:r>
              <a:rPr lang="en-US" sz="2400" dirty="0" smtClean="0">
                <a:solidFill>
                  <a:schemeClr val="tx2"/>
                </a:solidFill>
              </a:rPr>
              <a:t>                                    that facility. i.e. the population which that health</a:t>
            </a:r>
          </a:p>
          <a:p>
            <a:r>
              <a:rPr lang="en-US" sz="2400" dirty="0" smtClean="0">
                <a:solidFill>
                  <a:schemeClr val="tx2"/>
                </a:solidFill>
              </a:rPr>
              <a:t>                                   facility is supposed to serve.</a:t>
            </a:r>
          </a:p>
          <a:p>
            <a:r>
              <a:rPr lang="en-US" sz="2400" dirty="0" smtClean="0">
                <a:solidFill>
                  <a:schemeClr val="tx2"/>
                </a:solidFill>
              </a:rPr>
              <a:t>The health facility is in a defined area. Census of the households is</a:t>
            </a:r>
          </a:p>
          <a:p>
            <a:r>
              <a:rPr lang="en-US" sz="2400" dirty="0" smtClean="0">
                <a:solidFill>
                  <a:schemeClr val="tx2"/>
                </a:solidFill>
              </a:rPr>
              <a:t> done and the figures kept by the local administrators e.g. Chief.</a:t>
            </a:r>
            <a:endParaRPr lang="en-US" sz="2400" dirty="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15436" cy="5693866"/>
          </a:xfrm>
          <a:prstGeom prst="rect">
            <a:avLst/>
          </a:prstGeom>
          <a:noFill/>
        </p:spPr>
        <p:txBody>
          <a:bodyPr wrap="square" rtlCol="0">
            <a:spAutoFit/>
          </a:bodyPr>
          <a:lstStyle/>
          <a:p>
            <a:pPr algn="ctr"/>
            <a:r>
              <a:rPr lang="en-US" sz="2800" b="1" u="sng" dirty="0" smtClean="0"/>
              <a:t> </a:t>
            </a:r>
            <a:r>
              <a:rPr lang="en-US" sz="2800" b="1" u="sng" dirty="0" smtClean="0">
                <a:solidFill>
                  <a:srgbClr val="C00000"/>
                </a:solidFill>
              </a:rPr>
              <a:t>DEMOGRAPHY </a:t>
            </a:r>
          </a:p>
          <a:p>
            <a:r>
              <a:rPr lang="en-US" sz="2400" dirty="0" smtClean="0">
                <a:solidFill>
                  <a:schemeClr val="tx2"/>
                </a:solidFill>
              </a:rPr>
              <a:t>The study of the size, composition, and density of the population .</a:t>
            </a:r>
          </a:p>
          <a:p>
            <a:r>
              <a:rPr lang="en-US" sz="2400" dirty="0" smtClean="0">
                <a:solidFill>
                  <a:schemeClr val="tx2"/>
                </a:solidFill>
              </a:rPr>
              <a:t>The study  of a population is important because the size of a group, its standard of living and its culture and social systems are all inter-related</a:t>
            </a:r>
          </a:p>
          <a:p>
            <a:r>
              <a:rPr lang="en-US" sz="2400" b="1" dirty="0" smtClean="0">
                <a:solidFill>
                  <a:srgbClr val="C00000"/>
                </a:solidFill>
              </a:rPr>
              <a:t>Population</a:t>
            </a:r>
            <a:r>
              <a:rPr lang="en-US" sz="2400" dirty="0" smtClean="0">
                <a:solidFill>
                  <a:srgbClr val="C00000"/>
                </a:solidFill>
              </a:rPr>
              <a:t> </a:t>
            </a:r>
            <a:r>
              <a:rPr lang="en-US" sz="2400" dirty="0" smtClean="0">
                <a:solidFill>
                  <a:schemeClr val="tx2"/>
                </a:solidFill>
              </a:rPr>
              <a:t>------  an aggregate of people  who share at least one specific characteristic e.g. residence in a given area or a common language</a:t>
            </a:r>
          </a:p>
          <a:p>
            <a:endParaRPr lang="en-US" sz="2400" b="1" i="1" dirty="0" smtClean="0">
              <a:solidFill>
                <a:srgbClr val="C00000"/>
              </a:solidFill>
            </a:endParaRPr>
          </a:p>
          <a:p>
            <a:r>
              <a:rPr lang="en-US" sz="2400" b="1" i="1" dirty="0" smtClean="0">
                <a:solidFill>
                  <a:srgbClr val="C00000"/>
                </a:solidFill>
              </a:rPr>
              <a:t>SIZE-</a:t>
            </a:r>
            <a:r>
              <a:rPr lang="en-US" sz="2400" dirty="0" smtClean="0">
                <a:solidFill>
                  <a:schemeClr val="tx2"/>
                </a:solidFill>
              </a:rPr>
              <a:t>---------- The total number of people who live in a certain area</a:t>
            </a:r>
          </a:p>
          <a:p>
            <a:r>
              <a:rPr lang="en-US" sz="2400" dirty="0" smtClean="0">
                <a:solidFill>
                  <a:srgbClr val="C00000"/>
                </a:solidFill>
              </a:rPr>
              <a:t>Determinants of population  </a:t>
            </a:r>
            <a:r>
              <a:rPr lang="en-US" sz="2400" b="1" dirty="0" smtClean="0">
                <a:solidFill>
                  <a:srgbClr val="C00000"/>
                </a:solidFill>
              </a:rPr>
              <a:t>size</a:t>
            </a:r>
            <a:r>
              <a:rPr lang="en-US" sz="2400" dirty="0" smtClean="0">
                <a:solidFill>
                  <a:srgbClr val="C00000"/>
                </a:solidFill>
              </a:rPr>
              <a:t>  or demographic  </a:t>
            </a:r>
            <a:r>
              <a:rPr lang="en-US" sz="2400" b="1" dirty="0" smtClean="0">
                <a:solidFill>
                  <a:srgbClr val="C00000"/>
                </a:solidFill>
              </a:rPr>
              <a:t>indicators </a:t>
            </a:r>
          </a:p>
          <a:p>
            <a:r>
              <a:rPr lang="en-US" sz="2400" dirty="0" smtClean="0">
                <a:solidFill>
                  <a:schemeClr val="tx2"/>
                </a:solidFill>
              </a:rPr>
              <a:t>Births,    deaths,    migration both immigration and emigration</a:t>
            </a:r>
          </a:p>
          <a:p>
            <a:r>
              <a:rPr lang="en-US" sz="2400" dirty="0" smtClean="0">
                <a:solidFill>
                  <a:schemeClr val="tx2"/>
                </a:solidFill>
              </a:rPr>
              <a:t>The demographic indicators are strongly influenced by </a:t>
            </a:r>
            <a:r>
              <a:rPr lang="en-US" sz="2400" dirty="0" smtClean="0">
                <a:solidFill>
                  <a:schemeClr val="accent2"/>
                </a:solidFill>
              </a:rPr>
              <a:t>cultural</a:t>
            </a:r>
            <a:r>
              <a:rPr lang="en-US" sz="2400" dirty="0" smtClean="0">
                <a:solidFill>
                  <a:schemeClr val="tx2"/>
                </a:solidFill>
              </a:rPr>
              <a:t>, </a:t>
            </a:r>
            <a:r>
              <a:rPr lang="en-US" sz="2400" dirty="0" smtClean="0">
                <a:solidFill>
                  <a:schemeClr val="accent2"/>
                </a:solidFill>
              </a:rPr>
              <a:t>social</a:t>
            </a:r>
            <a:r>
              <a:rPr lang="en-US" sz="2400" dirty="0" smtClean="0">
                <a:solidFill>
                  <a:schemeClr val="tx2"/>
                </a:solidFill>
              </a:rPr>
              <a:t> and </a:t>
            </a:r>
            <a:r>
              <a:rPr lang="en-US" sz="2400" dirty="0" smtClean="0">
                <a:solidFill>
                  <a:schemeClr val="accent2"/>
                </a:solidFill>
              </a:rPr>
              <a:t>economic</a:t>
            </a:r>
            <a:r>
              <a:rPr lang="en-US" sz="2400" dirty="0" smtClean="0">
                <a:solidFill>
                  <a:schemeClr val="tx2"/>
                </a:solidFill>
              </a:rPr>
              <a:t> factors </a:t>
            </a:r>
          </a:p>
          <a:p>
            <a:pPr algn="ctr"/>
            <a:r>
              <a:rPr lang="en-US" sz="2400" b="1" dirty="0" smtClean="0">
                <a:solidFill>
                  <a:srgbClr val="C00000"/>
                </a:solidFill>
              </a:rPr>
              <a:t>Definition  of  terms </a:t>
            </a:r>
          </a:p>
          <a:p>
            <a:r>
              <a:rPr lang="en-US" sz="2400" dirty="0" smtClean="0">
                <a:solidFill>
                  <a:srgbClr val="C00000"/>
                </a:solidFill>
              </a:rPr>
              <a:t>Birth rate------- </a:t>
            </a:r>
            <a:r>
              <a:rPr lang="en-US" sz="2400" dirty="0" smtClean="0">
                <a:solidFill>
                  <a:schemeClr val="tx2"/>
                </a:solidFill>
              </a:rPr>
              <a:t>the  number of live births occurring in a year per 1000 total        population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4154984"/>
          </a:xfrm>
          <a:prstGeom prst="rect">
            <a:avLst/>
          </a:prstGeom>
        </p:spPr>
        <p:txBody>
          <a:bodyPr wrap="square">
            <a:spAutoFit/>
          </a:bodyPr>
          <a:lstStyle/>
          <a:p>
            <a:pPr algn="ctr"/>
            <a:r>
              <a:rPr lang="en-US" sz="2400" b="1" u="sng" dirty="0" smtClean="0">
                <a:solidFill>
                  <a:schemeClr val="accent1"/>
                </a:solidFill>
              </a:rPr>
              <a:t>Aims   of  epidemiology </a:t>
            </a:r>
          </a:p>
          <a:p>
            <a:pPr marL="457200" indent="-457200">
              <a:buAutoNum type="arabicPlain"/>
            </a:pPr>
            <a:r>
              <a:rPr lang="en-US" sz="2400" dirty="0" smtClean="0">
                <a:solidFill>
                  <a:srgbClr val="0070C0"/>
                </a:solidFill>
              </a:rPr>
              <a:t>To describe the distribution and the magnitude of disease problems in human population</a:t>
            </a:r>
          </a:p>
          <a:p>
            <a:pPr marL="457200" indent="-457200">
              <a:buAutoNum type="arabicPlain"/>
            </a:pPr>
            <a:r>
              <a:rPr lang="en-US" sz="2400" dirty="0" smtClean="0">
                <a:solidFill>
                  <a:srgbClr val="0070C0"/>
                </a:solidFill>
              </a:rPr>
              <a:t>To identify etiological factors in the pathogenesis of disease</a:t>
            </a:r>
          </a:p>
          <a:p>
            <a:pPr marL="457200" indent="-457200">
              <a:buAutoNum type="arabicPlain"/>
            </a:pPr>
            <a:r>
              <a:rPr lang="en-US" sz="2400" dirty="0" smtClean="0">
                <a:solidFill>
                  <a:srgbClr val="0070C0"/>
                </a:solidFill>
              </a:rPr>
              <a:t>To study the natural history of diseases</a:t>
            </a:r>
          </a:p>
          <a:p>
            <a:pPr marL="457200" indent="-457200">
              <a:buAutoNum type="arabicPlain"/>
            </a:pPr>
            <a:r>
              <a:rPr lang="en-US" sz="2400" dirty="0" smtClean="0">
                <a:solidFill>
                  <a:srgbClr val="0070C0"/>
                </a:solidFill>
              </a:rPr>
              <a:t>To provide the data essential to the planning, implementation and evaluation of health services for the prevention, control and treatment of diseases.</a:t>
            </a:r>
          </a:p>
          <a:p>
            <a:pPr marL="457200" indent="-457200"/>
            <a:r>
              <a:rPr lang="en-US" sz="2400" b="1" i="1" u="sng" dirty="0" smtClean="0">
                <a:solidFill>
                  <a:srgbClr val="0070C0"/>
                </a:solidFill>
              </a:rPr>
              <a:t>N/B</a:t>
            </a:r>
            <a:r>
              <a:rPr lang="en-US" sz="2400" i="1" dirty="0" smtClean="0">
                <a:solidFill>
                  <a:srgbClr val="0070C0"/>
                </a:solidFill>
              </a:rPr>
              <a:t>     </a:t>
            </a:r>
            <a:r>
              <a:rPr lang="en-US" sz="2400" dirty="0" smtClean="0">
                <a:solidFill>
                  <a:srgbClr val="0070C0"/>
                </a:solidFill>
              </a:rPr>
              <a:t>   Epidemiology is said to be concerned with all factors related to</a:t>
            </a:r>
          </a:p>
          <a:p>
            <a:pPr marL="457200" indent="-457200"/>
            <a:r>
              <a:rPr lang="en-US" sz="2400" dirty="0" smtClean="0">
                <a:solidFill>
                  <a:srgbClr val="0070C0"/>
                </a:solidFill>
              </a:rPr>
              <a:t>          health and illness in population groups , and provides guidance in the administration of health services.</a:t>
            </a:r>
          </a:p>
        </p:txBody>
      </p:sp>
      <p:sp>
        <p:nvSpPr>
          <p:cNvPr id="3" name="Rectangle 2"/>
          <p:cNvSpPr/>
          <p:nvPr/>
        </p:nvSpPr>
        <p:spPr>
          <a:xfrm>
            <a:off x="214282" y="4214818"/>
            <a:ext cx="8786874" cy="2677656"/>
          </a:xfrm>
          <a:prstGeom prst="rect">
            <a:avLst/>
          </a:prstGeom>
        </p:spPr>
        <p:txBody>
          <a:bodyPr wrap="square">
            <a:spAutoFit/>
          </a:bodyPr>
          <a:lstStyle/>
          <a:p>
            <a:pPr algn="ctr"/>
            <a:r>
              <a:rPr lang="en-US" sz="2400" b="1" dirty="0" smtClean="0"/>
              <a:t> </a:t>
            </a:r>
          </a:p>
          <a:p>
            <a:pPr algn="ctr"/>
            <a:r>
              <a:rPr lang="en-US" sz="2400" b="1" u="sng" dirty="0" smtClean="0">
                <a:solidFill>
                  <a:srgbClr val="C00000"/>
                </a:solidFill>
              </a:rPr>
              <a:t>uses   of   epidemiology </a:t>
            </a:r>
          </a:p>
          <a:p>
            <a:pPr marL="457200" indent="-457200">
              <a:buAutoNum type="arabicPlain"/>
            </a:pPr>
            <a:r>
              <a:rPr lang="en-US" sz="2400" dirty="0" smtClean="0">
                <a:solidFill>
                  <a:srgbClr val="0070C0"/>
                </a:solidFill>
              </a:rPr>
              <a:t>To study the effects of disease state in a population over a time and predict future health needs</a:t>
            </a:r>
          </a:p>
          <a:p>
            <a:pPr marL="342900" indent="-342900">
              <a:buAutoNum type="arabicPlain"/>
            </a:pPr>
            <a:r>
              <a:rPr lang="en-US" sz="2400" dirty="0" smtClean="0">
                <a:solidFill>
                  <a:srgbClr val="0070C0"/>
                </a:solidFill>
              </a:rPr>
              <a:t>To diagnose the health of the community i.e. dimensions of illness  in terms of incidence, prevalence, disability and mortality</a:t>
            </a:r>
          </a:p>
          <a:p>
            <a:pPr marL="342900" indent="-342900">
              <a:buAutoNum type="arabicPlain"/>
            </a:pPr>
            <a:r>
              <a:rPr lang="en-US" sz="2400" dirty="0" smtClean="0">
                <a:solidFill>
                  <a:srgbClr val="0070C0"/>
                </a:solidFill>
              </a:rPr>
              <a:t>To evaluate health services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2677656"/>
          </a:xfrm>
          <a:prstGeom prst="rect">
            <a:avLst/>
          </a:prstGeom>
        </p:spPr>
        <p:txBody>
          <a:bodyPr wrap="square">
            <a:spAutoFit/>
          </a:bodyPr>
          <a:lstStyle/>
          <a:p>
            <a:r>
              <a:rPr lang="en-US" sz="2400" dirty="0" smtClean="0">
                <a:solidFill>
                  <a:srgbClr val="C00000"/>
                </a:solidFill>
              </a:rPr>
              <a:t>Fertility ---------</a:t>
            </a:r>
            <a:r>
              <a:rPr lang="en-US" sz="2400" dirty="0" smtClean="0">
                <a:solidFill>
                  <a:schemeClr val="tx2"/>
                </a:solidFill>
              </a:rPr>
              <a:t>refers to the actual number of children a woman gives birth to during her child-bearing period i.e. between menarche  and beginning of menopause .     Fertility is determined by </a:t>
            </a:r>
            <a:r>
              <a:rPr lang="en-US" sz="2400" dirty="0" smtClean="0">
                <a:solidFill>
                  <a:schemeClr val="accent2"/>
                </a:solidFill>
              </a:rPr>
              <a:t>social</a:t>
            </a:r>
            <a:r>
              <a:rPr lang="en-US" sz="2400" dirty="0" smtClean="0">
                <a:solidFill>
                  <a:schemeClr val="tx2"/>
                </a:solidFill>
              </a:rPr>
              <a:t> and </a:t>
            </a:r>
            <a:r>
              <a:rPr lang="en-US" sz="2400" dirty="0" smtClean="0">
                <a:solidFill>
                  <a:schemeClr val="accent2"/>
                </a:solidFill>
              </a:rPr>
              <a:t>economic</a:t>
            </a:r>
            <a:r>
              <a:rPr lang="en-US" sz="2400" dirty="0" smtClean="0">
                <a:solidFill>
                  <a:schemeClr val="tx2"/>
                </a:solidFill>
              </a:rPr>
              <a:t> factors and not biological capacity alone.</a:t>
            </a:r>
          </a:p>
          <a:p>
            <a:r>
              <a:rPr lang="en-US" sz="2400" dirty="0" smtClean="0">
                <a:solidFill>
                  <a:srgbClr val="FF0000"/>
                </a:solidFill>
              </a:rPr>
              <a:t>Fertility</a:t>
            </a:r>
            <a:r>
              <a:rPr lang="en-US" sz="2400" u="sng" dirty="0" smtClean="0">
                <a:solidFill>
                  <a:schemeClr val="tx2"/>
                </a:solidFill>
              </a:rPr>
              <a:t> </a:t>
            </a:r>
            <a:r>
              <a:rPr lang="en-US" sz="2400" dirty="0" smtClean="0">
                <a:solidFill>
                  <a:srgbClr val="FF0000"/>
                </a:solidFill>
              </a:rPr>
              <a:t>rate</a:t>
            </a:r>
            <a:r>
              <a:rPr lang="en-US" sz="2400" dirty="0" smtClean="0">
                <a:solidFill>
                  <a:schemeClr val="tx2"/>
                </a:solidFill>
              </a:rPr>
              <a:t>  =      </a:t>
            </a:r>
            <a:r>
              <a:rPr lang="en-US" sz="2400" u="sng" dirty="0" smtClean="0">
                <a:solidFill>
                  <a:schemeClr val="tx2"/>
                </a:solidFill>
              </a:rPr>
              <a:t>            number of births in a year      </a:t>
            </a:r>
            <a:r>
              <a:rPr lang="en-US" sz="2400" dirty="0" smtClean="0">
                <a:solidFill>
                  <a:schemeClr val="tx2"/>
                </a:solidFill>
              </a:rPr>
              <a:t>x     1000</a:t>
            </a:r>
          </a:p>
          <a:p>
            <a:r>
              <a:rPr lang="en-US" sz="2400" dirty="0" smtClean="0">
                <a:solidFill>
                  <a:schemeClr val="tx2"/>
                </a:solidFill>
              </a:rPr>
              <a:t>                                    No  of women of ages 15-49 years</a:t>
            </a:r>
          </a:p>
          <a:p>
            <a:r>
              <a:rPr lang="en-US" sz="2400" dirty="0" smtClean="0">
                <a:solidFill>
                  <a:srgbClr val="C00000"/>
                </a:solidFill>
              </a:rPr>
              <a:t>Crude birth rate------------</a:t>
            </a:r>
            <a:r>
              <a:rPr lang="en-US" sz="2400" dirty="0" smtClean="0">
                <a:solidFill>
                  <a:schemeClr val="tx2"/>
                </a:solidFill>
              </a:rPr>
              <a:t>tells us how many children are being born over </a:t>
            </a:r>
            <a:endParaRPr lang="sw-KE" sz="2400" dirty="0">
              <a:solidFill>
                <a:schemeClr val="tx2"/>
              </a:solidFill>
            </a:endParaRPr>
          </a:p>
        </p:txBody>
      </p:sp>
      <p:sp>
        <p:nvSpPr>
          <p:cNvPr id="3" name="Rectangle 2"/>
          <p:cNvSpPr/>
          <p:nvPr/>
        </p:nvSpPr>
        <p:spPr>
          <a:xfrm>
            <a:off x="214282" y="2928934"/>
            <a:ext cx="8715436" cy="3046988"/>
          </a:xfrm>
          <a:prstGeom prst="rect">
            <a:avLst/>
          </a:prstGeom>
        </p:spPr>
        <p:txBody>
          <a:bodyPr wrap="square">
            <a:spAutoFit/>
          </a:bodyPr>
          <a:lstStyle/>
          <a:p>
            <a:r>
              <a:rPr lang="en-US" sz="2400" dirty="0" smtClean="0"/>
              <a:t> a certain period of time for every 1000 people </a:t>
            </a:r>
          </a:p>
          <a:p>
            <a:r>
              <a:rPr lang="en-US" sz="2400" b="1" dirty="0" smtClean="0">
                <a:solidFill>
                  <a:srgbClr val="FF0000"/>
                </a:solidFill>
              </a:rPr>
              <a:t>CBR</a:t>
            </a:r>
            <a:r>
              <a:rPr lang="en-US" sz="2400" dirty="0" smtClean="0"/>
              <a:t>   =  </a:t>
            </a:r>
            <a:r>
              <a:rPr lang="en-US" sz="2400" u="sng" dirty="0" smtClean="0"/>
              <a:t>                Total number of children born alive in 1990</a:t>
            </a:r>
            <a:r>
              <a:rPr lang="en-US" sz="2400" dirty="0" smtClean="0"/>
              <a:t>     x  1000</a:t>
            </a:r>
          </a:p>
          <a:p>
            <a:r>
              <a:rPr lang="en-US" sz="2400" dirty="0" smtClean="0"/>
              <a:t>                            Estimated midyear population</a:t>
            </a:r>
          </a:p>
          <a:p>
            <a:r>
              <a:rPr lang="en-US" sz="2400" dirty="0" smtClean="0">
                <a:solidFill>
                  <a:srgbClr val="C00000"/>
                </a:solidFill>
              </a:rPr>
              <a:t>Death rate (mortality  rate) ------------- </a:t>
            </a:r>
            <a:r>
              <a:rPr lang="en-US" sz="2400" dirty="0" smtClean="0">
                <a:solidFill>
                  <a:schemeClr val="tx2"/>
                </a:solidFill>
              </a:rPr>
              <a:t>the  number of people who die every year per 1000 persons. Cause of mortality may include  famine, poor nutrition, war , poor living and working  conditions  etc</a:t>
            </a:r>
          </a:p>
          <a:p>
            <a:r>
              <a:rPr lang="en-US" sz="2400" dirty="0" smtClean="0">
                <a:solidFill>
                  <a:srgbClr val="C00000"/>
                </a:solidFill>
              </a:rPr>
              <a:t>Crude death rate(CDR)  =</a:t>
            </a:r>
            <a:r>
              <a:rPr lang="en-US" sz="2400" u="sng" dirty="0" smtClean="0">
                <a:solidFill>
                  <a:schemeClr val="tx2"/>
                </a:solidFill>
              </a:rPr>
              <a:t>Total number who died  in 1990         </a:t>
            </a:r>
            <a:r>
              <a:rPr lang="en-US" sz="2400" dirty="0" smtClean="0">
                <a:solidFill>
                  <a:schemeClr val="tx2"/>
                </a:solidFill>
              </a:rPr>
              <a:t>x  1000</a:t>
            </a:r>
          </a:p>
          <a:p>
            <a:r>
              <a:rPr lang="en-US" sz="2400" dirty="0" smtClean="0">
                <a:solidFill>
                  <a:schemeClr val="tx2"/>
                </a:solidFill>
              </a:rPr>
              <a:t>                                             Estimated midyear population in 1990</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15436" cy="4154984"/>
          </a:xfrm>
          <a:prstGeom prst="rect">
            <a:avLst/>
          </a:prstGeom>
          <a:noFill/>
        </p:spPr>
        <p:txBody>
          <a:bodyPr wrap="square" rtlCol="0">
            <a:spAutoFit/>
          </a:bodyPr>
          <a:lstStyle/>
          <a:p>
            <a:r>
              <a:rPr lang="en-US" sz="2400" dirty="0" smtClean="0">
                <a:solidFill>
                  <a:srgbClr val="C00000"/>
                </a:solidFill>
              </a:rPr>
              <a:t>Life expectancy---------</a:t>
            </a:r>
            <a:r>
              <a:rPr lang="en-US" sz="2400" dirty="0" smtClean="0">
                <a:solidFill>
                  <a:schemeClr val="tx2"/>
                </a:solidFill>
              </a:rPr>
              <a:t>Refers to the average number of years that members of a population can expect to live. It is determined by many factors such as : socio-economic position (social class ), diseases, availability of health services , personal habits such as smoking, alcoholism etc </a:t>
            </a:r>
          </a:p>
          <a:p>
            <a:r>
              <a:rPr lang="en-US" sz="2400" dirty="0" smtClean="0">
                <a:solidFill>
                  <a:srgbClr val="C00000"/>
                </a:solidFill>
              </a:rPr>
              <a:t>Population composition </a:t>
            </a:r>
            <a:r>
              <a:rPr lang="en-US" sz="2400" dirty="0" smtClean="0">
                <a:solidFill>
                  <a:schemeClr val="tx2"/>
                </a:solidFill>
              </a:rPr>
              <a:t>-------------   This involves the number of people in a population who share certain biological or social characteristics such as sex,race,age,education,occupation etc (demographic  variables) i.e. general population social and economic  characteristics </a:t>
            </a:r>
          </a:p>
          <a:p>
            <a:r>
              <a:rPr lang="en-US" sz="2400" dirty="0" smtClean="0">
                <a:solidFill>
                  <a:schemeClr val="tx2"/>
                </a:solidFill>
              </a:rPr>
              <a:t>Demographic data expressed in statistical terms such as averages, percentages and ratios offer baseline information relevant to the health of a population</a:t>
            </a:r>
          </a:p>
          <a:p>
            <a:r>
              <a:rPr lang="en-US" sz="2400" dirty="0" smtClean="0">
                <a:solidFill>
                  <a:schemeClr val="tx2"/>
                </a:solidFill>
              </a:rPr>
              <a:t>This information is important in community health planning</a:t>
            </a:r>
            <a:endParaRPr lang="sw-KE" sz="2400" dirty="0">
              <a:solidFill>
                <a:schemeClr val="tx2"/>
              </a:solidFill>
            </a:endParaRPr>
          </a:p>
        </p:txBody>
      </p:sp>
      <p:sp>
        <p:nvSpPr>
          <p:cNvPr id="3" name="Rectangle 2"/>
          <p:cNvSpPr/>
          <p:nvPr/>
        </p:nvSpPr>
        <p:spPr>
          <a:xfrm>
            <a:off x="214282" y="4286256"/>
            <a:ext cx="8715436" cy="2431435"/>
          </a:xfrm>
          <a:prstGeom prst="rect">
            <a:avLst/>
          </a:prstGeom>
        </p:spPr>
        <p:txBody>
          <a:bodyPr wrap="square">
            <a:spAutoFit/>
          </a:bodyPr>
          <a:lstStyle/>
          <a:p>
            <a:pPr algn="ctr"/>
            <a:r>
              <a:rPr lang="en-US" sz="3200" b="1" u="sng" dirty="0" smtClean="0">
                <a:solidFill>
                  <a:srgbClr val="C00000"/>
                </a:solidFill>
              </a:rPr>
              <a:t>SURVEY </a:t>
            </a:r>
          </a:p>
          <a:p>
            <a:r>
              <a:rPr lang="en-US" sz="2400" dirty="0" smtClean="0">
                <a:solidFill>
                  <a:schemeClr val="tx2"/>
                </a:solidFill>
              </a:rPr>
              <a:t>A study  or investigation for the purpose of obtaining more information on specific problems within a community or organization </a:t>
            </a:r>
          </a:p>
          <a:p>
            <a:r>
              <a:rPr lang="en-US" sz="2400" dirty="0" smtClean="0">
                <a:solidFill>
                  <a:schemeClr val="tx2"/>
                </a:solidFill>
              </a:rPr>
              <a:t>     Surveys often concern people ,--------  what they do, how they live, how healthy they are, whether their living conditions contribute directly to the commonly prevailing diseases and disabilities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0"/>
            <a:ext cx="8643998" cy="6063198"/>
          </a:xfrm>
          <a:prstGeom prst="rect">
            <a:avLst/>
          </a:prstGeom>
          <a:noFill/>
        </p:spPr>
        <p:txBody>
          <a:bodyPr wrap="square" rtlCol="0">
            <a:spAutoFit/>
          </a:bodyPr>
          <a:lstStyle/>
          <a:p>
            <a:pPr algn="ctr"/>
            <a:r>
              <a:rPr lang="en-US" sz="2800" b="1" i="1" u="sng" dirty="0" smtClean="0">
                <a:solidFill>
                  <a:srgbClr val="C00000"/>
                </a:solidFill>
              </a:rPr>
              <a:t>Types of survey</a:t>
            </a:r>
          </a:p>
          <a:p>
            <a:r>
              <a:rPr lang="en-US" sz="2400" dirty="0" smtClean="0">
                <a:solidFill>
                  <a:srgbClr val="C00000"/>
                </a:solidFill>
              </a:rPr>
              <a:t> -------</a:t>
            </a:r>
            <a:r>
              <a:rPr lang="en-US" sz="2400" dirty="0" smtClean="0">
                <a:solidFill>
                  <a:srgbClr val="FF0000"/>
                </a:solidFill>
              </a:rPr>
              <a:t>Prevalence</a:t>
            </a:r>
            <a:r>
              <a:rPr lang="en-US" sz="2400" dirty="0" smtClean="0">
                <a:solidFill>
                  <a:srgbClr val="C00000"/>
                </a:solidFill>
              </a:rPr>
              <a:t>  </a:t>
            </a:r>
            <a:r>
              <a:rPr lang="en-US" sz="2400" dirty="0" smtClean="0">
                <a:solidFill>
                  <a:srgbClr val="FF0000"/>
                </a:solidFill>
              </a:rPr>
              <a:t>survey</a:t>
            </a:r>
            <a:r>
              <a:rPr lang="en-US" sz="2400" dirty="0" smtClean="0">
                <a:solidFill>
                  <a:srgbClr val="C00000"/>
                </a:solidFill>
              </a:rPr>
              <a:t>   </a:t>
            </a:r>
            <a:r>
              <a:rPr lang="en-US" sz="2400" dirty="0" smtClean="0">
                <a:solidFill>
                  <a:schemeClr val="tx2"/>
                </a:solidFill>
              </a:rPr>
              <a:t>-the aim is to find out the percentage of the population which has a disease or a special characteristic  e.g. what percentage of the population has malaria? If 10 cases of malaria in a population of 5000 the percentage is </a:t>
            </a:r>
            <a:r>
              <a:rPr lang="en-US" sz="2400" u="sng" dirty="0" smtClean="0">
                <a:solidFill>
                  <a:schemeClr val="tx2"/>
                </a:solidFill>
              </a:rPr>
              <a:t>10 </a:t>
            </a:r>
            <a:r>
              <a:rPr lang="en-US" sz="2400" dirty="0" smtClean="0">
                <a:solidFill>
                  <a:schemeClr val="tx2"/>
                </a:solidFill>
              </a:rPr>
              <a:t>x100  =  0.2</a:t>
            </a:r>
          </a:p>
          <a:p>
            <a:r>
              <a:rPr lang="en-US" sz="2400" dirty="0" smtClean="0">
                <a:solidFill>
                  <a:schemeClr val="tx2"/>
                </a:solidFill>
              </a:rPr>
              <a:t>                                                           5000</a:t>
            </a:r>
          </a:p>
          <a:p>
            <a:r>
              <a:rPr lang="en-US" sz="2400" dirty="0" smtClean="0">
                <a:solidFill>
                  <a:schemeClr val="tx2"/>
                </a:solidFill>
              </a:rPr>
              <a:t>The prevalence of malaria in that population is 2  per  1000 people.</a:t>
            </a:r>
          </a:p>
          <a:p>
            <a:r>
              <a:rPr lang="en-US" sz="2400" dirty="0" smtClean="0">
                <a:solidFill>
                  <a:srgbClr val="FF0000"/>
                </a:solidFill>
              </a:rPr>
              <a:t>Demographic</a:t>
            </a:r>
            <a:r>
              <a:rPr lang="en-US" sz="2400" dirty="0" smtClean="0">
                <a:solidFill>
                  <a:srgbClr val="C00000"/>
                </a:solidFill>
              </a:rPr>
              <a:t> </a:t>
            </a:r>
            <a:r>
              <a:rPr lang="en-US" sz="2400" dirty="0" smtClean="0">
                <a:solidFill>
                  <a:srgbClr val="FF0000"/>
                </a:solidFill>
              </a:rPr>
              <a:t>survey</a:t>
            </a:r>
            <a:r>
              <a:rPr lang="en-US" sz="2400" dirty="0" smtClean="0">
                <a:solidFill>
                  <a:srgbClr val="C00000"/>
                </a:solidFill>
              </a:rPr>
              <a:t> </a:t>
            </a:r>
            <a:r>
              <a:rPr lang="en-US" sz="2400" dirty="0" smtClean="0">
                <a:solidFill>
                  <a:schemeClr val="tx2"/>
                </a:solidFill>
              </a:rPr>
              <a:t>-----------is concerned with the structure  and growth of populations .the study measures some aspects of the population such as age-sex structure , birth rates, death rates, migration rate , level of education, occupation etc</a:t>
            </a:r>
          </a:p>
          <a:p>
            <a:r>
              <a:rPr lang="en-US" sz="2400" dirty="0" smtClean="0">
                <a:solidFill>
                  <a:srgbClr val="FF0000"/>
                </a:solidFill>
              </a:rPr>
              <a:t>K</a:t>
            </a:r>
            <a:r>
              <a:rPr lang="en-US" sz="2400" dirty="0" smtClean="0">
                <a:solidFill>
                  <a:schemeClr val="tx2"/>
                </a:solidFill>
              </a:rPr>
              <a:t> </a:t>
            </a:r>
            <a:r>
              <a:rPr lang="en-US" sz="2400" i="1" dirty="0" smtClean="0">
                <a:solidFill>
                  <a:srgbClr val="FF0000"/>
                </a:solidFill>
              </a:rPr>
              <a:t>A</a:t>
            </a:r>
            <a:r>
              <a:rPr lang="en-US" sz="2400" dirty="0" smtClean="0">
                <a:solidFill>
                  <a:schemeClr val="tx2"/>
                </a:solidFill>
              </a:rPr>
              <a:t> </a:t>
            </a:r>
            <a:r>
              <a:rPr lang="en-US" sz="2400" i="1" dirty="0" smtClean="0">
                <a:solidFill>
                  <a:srgbClr val="FF0000"/>
                </a:solidFill>
              </a:rPr>
              <a:t>P</a:t>
            </a:r>
            <a:r>
              <a:rPr lang="en-US" sz="2400" dirty="0" smtClean="0">
                <a:solidFill>
                  <a:schemeClr val="tx2"/>
                </a:solidFill>
              </a:rPr>
              <a:t> </a:t>
            </a:r>
            <a:r>
              <a:rPr lang="en-US" sz="2400" dirty="0" smtClean="0">
                <a:solidFill>
                  <a:srgbClr val="FF0000"/>
                </a:solidFill>
              </a:rPr>
              <a:t>Survey</a:t>
            </a:r>
            <a:r>
              <a:rPr lang="en-US" sz="2400" dirty="0" smtClean="0">
                <a:solidFill>
                  <a:schemeClr val="tx2"/>
                </a:solidFill>
              </a:rPr>
              <a:t> (</a:t>
            </a:r>
            <a:r>
              <a:rPr lang="en-US" sz="2400" i="1" dirty="0" smtClean="0">
                <a:solidFill>
                  <a:srgbClr val="FF0000"/>
                </a:solidFill>
              </a:rPr>
              <a:t>Knowledge</a:t>
            </a:r>
            <a:r>
              <a:rPr lang="en-US" sz="2400" dirty="0" smtClean="0">
                <a:solidFill>
                  <a:schemeClr val="tx2"/>
                </a:solidFill>
              </a:rPr>
              <a:t>, </a:t>
            </a:r>
            <a:r>
              <a:rPr lang="en-US" sz="2400" i="1" dirty="0" smtClean="0">
                <a:solidFill>
                  <a:srgbClr val="FF0000"/>
                </a:solidFill>
              </a:rPr>
              <a:t>Attitude</a:t>
            </a:r>
            <a:r>
              <a:rPr lang="en-US" sz="2400" dirty="0" smtClean="0">
                <a:solidFill>
                  <a:schemeClr val="tx2"/>
                </a:solidFill>
              </a:rPr>
              <a:t>, &amp; </a:t>
            </a:r>
            <a:r>
              <a:rPr lang="en-US" sz="2400" i="1" dirty="0" smtClean="0">
                <a:solidFill>
                  <a:srgbClr val="FF0000"/>
                </a:solidFill>
              </a:rPr>
              <a:t>Practice</a:t>
            </a:r>
            <a:r>
              <a:rPr lang="en-US" sz="2400" dirty="0" smtClean="0">
                <a:solidFill>
                  <a:schemeClr val="tx2"/>
                </a:solidFill>
              </a:rPr>
              <a:t>)-------- concerned with people’s knowledge and attitudes towards certain health problems and practices e.g.  child spacing problems &amp; practices --------------  what do the people know about the methods of child spacing? What are their attitudes towards the various methods ? what is the % practicing child spacing method?</a:t>
            </a:r>
            <a:endParaRPr lang="sw-KE" sz="2400" dirty="0">
              <a:solidFill>
                <a:schemeClr val="tx2"/>
              </a:solidFill>
            </a:endParaRPr>
          </a:p>
        </p:txBody>
      </p:sp>
      <p:sp>
        <p:nvSpPr>
          <p:cNvPr id="4" name="Rectangle 3"/>
          <p:cNvSpPr/>
          <p:nvPr/>
        </p:nvSpPr>
        <p:spPr>
          <a:xfrm>
            <a:off x="1315651" y="4965671"/>
            <a:ext cx="242374" cy="400110"/>
          </a:xfrm>
          <a:prstGeom prst="rect">
            <a:avLst/>
          </a:prstGeom>
        </p:spPr>
        <p:txBody>
          <a:bodyPr wrap="none">
            <a:spAutoFit/>
          </a:bodyPr>
          <a:lstStyle/>
          <a:p>
            <a:r>
              <a:rPr lang="en-US" sz="2000" dirty="0" smtClean="0">
                <a:solidFill>
                  <a:srgbClr val="1F497D"/>
                </a:solidFill>
              </a:rPr>
              <a:t> </a:t>
            </a:r>
            <a:endParaRPr lang="en-US" dirty="0"/>
          </a:p>
        </p:txBody>
      </p:sp>
      <p:sp>
        <p:nvSpPr>
          <p:cNvPr id="5" name="Rectangle 4"/>
          <p:cNvSpPr/>
          <p:nvPr/>
        </p:nvSpPr>
        <p:spPr>
          <a:xfrm>
            <a:off x="142844" y="6000768"/>
            <a:ext cx="9001156" cy="830997"/>
          </a:xfrm>
          <a:prstGeom prst="rect">
            <a:avLst/>
          </a:prstGeom>
        </p:spPr>
        <p:txBody>
          <a:bodyPr wrap="square">
            <a:spAutoFit/>
          </a:bodyPr>
          <a:lstStyle/>
          <a:p>
            <a:r>
              <a:rPr lang="en-US" sz="2400" dirty="0" smtClean="0">
                <a:solidFill>
                  <a:srgbClr val="C00000"/>
                </a:solidFill>
              </a:rPr>
              <a:t>Baseline  Survey </a:t>
            </a:r>
            <a:r>
              <a:rPr lang="en-US" sz="2400" dirty="0" smtClean="0"/>
              <a:t>--------- initial exploration or pilot study in community needs assessment  or situational analysis.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86874" cy="7048083"/>
          </a:xfrm>
          <a:prstGeom prst="rect">
            <a:avLst/>
          </a:prstGeom>
          <a:noFill/>
        </p:spPr>
        <p:txBody>
          <a:bodyPr wrap="square" rtlCol="0">
            <a:spAutoFit/>
          </a:bodyPr>
          <a:lstStyle/>
          <a:p>
            <a:r>
              <a:rPr lang="en-US" sz="2400" dirty="0" smtClean="0"/>
              <a:t>It provides a sound basis both for planning the programme and for monitoring and evaluation (M/E)</a:t>
            </a:r>
          </a:p>
          <a:p>
            <a:endParaRPr lang="en-US" sz="2400" dirty="0" smtClean="0"/>
          </a:p>
          <a:p>
            <a:r>
              <a:rPr lang="en-US" sz="2400" dirty="0" smtClean="0">
                <a:solidFill>
                  <a:srgbClr val="C00000"/>
                </a:solidFill>
              </a:rPr>
              <a:t>Health indicators ------------ </a:t>
            </a:r>
            <a:r>
              <a:rPr lang="en-US" sz="2400" dirty="0" smtClean="0">
                <a:solidFill>
                  <a:schemeClr val="tx2"/>
                </a:solidFill>
              </a:rPr>
              <a:t>can  be defined as selected health statistics which have the power to summarize information on health </a:t>
            </a:r>
          </a:p>
          <a:p>
            <a:r>
              <a:rPr lang="en-US" sz="2400" dirty="0" smtClean="0">
                <a:solidFill>
                  <a:schemeClr val="tx2"/>
                </a:solidFill>
              </a:rPr>
              <a:t>They are tools for planning and evaluation in health care . Indicators are generally expressed as percentages or rates so that the necessary comparisons can be made</a:t>
            </a:r>
          </a:p>
          <a:p>
            <a:r>
              <a:rPr lang="en-US" sz="2400" i="1" dirty="0" smtClean="0">
                <a:solidFill>
                  <a:schemeClr val="accent2"/>
                </a:solidFill>
              </a:rPr>
              <a:t>Examples</a:t>
            </a:r>
            <a:r>
              <a:rPr lang="en-US" sz="2400" dirty="0" smtClean="0">
                <a:solidFill>
                  <a:schemeClr val="tx2"/>
                </a:solidFill>
              </a:rPr>
              <a:t>     life expectancy,  fertility rate,   malnutrition incidence,   migration,  utilization of health services etc</a:t>
            </a:r>
          </a:p>
          <a:p>
            <a:pPr algn="ctr"/>
            <a:r>
              <a:rPr lang="en-US" sz="2400" b="1" u="sng" dirty="0" smtClean="0">
                <a:solidFill>
                  <a:srgbClr val="FF0000"/>
                </a:solidFill>
              </a:rPr>
              <a:t>MAPPING</a:t>
            </a:r>
          </a:p>
          <a:p>
            <a:r>
              <a:rPr lang="en-US" sz="2400" dirty="0" smtClean="0">
                <a:solidFill>
                  <a:srgbClr val="C00000"/>
                </a:solidFill>
              </a:rPr>
              <a:t>----- </a:t>
            </a:r>
            <a:r>
              <a:rPr lang="en-US" sz="2400" dirty="0" smtClean="0">
                <a:solidFill>
                  <a:schemeClr val="tx2"/>
                </a:solidFill>
              </a:rPr>
              <a:t>A map is a  representation of part or the whole of a particular location e.g. country, village etc A map shows the houses, churches, schools, rivers and other important features of a community in a graphic way.</a:t>
            </a:r>
          </a:p>
          <a:p>
            <a:pPr marL="514350" indent="-514350"/>
            <a:r>
              <a:rPr lang="en-US" sz="2400" dirty="0" smtClean="0">
                <a:solidFill>
                  <a:srgbClr val="C00000"/>
                </a:solidFill>
              </a:rPr>
              <a:t>Purpose   of a map </a:t>
            </a:r>
          </a:p>
          <a:p>
            <a:pPr marL="514350" indent="-514350"/>
            <a:r>
              <a:rPr lang="en-US" sz="2400" dirty="0" smtClean="0">
                <a:solidFill>
                  <a:schemeClr val="tx2"/>
                </a:solidFill>
              </a:rPr>
              <a:t>A map can help you position yourself easily in the community and know at a glance what is being done where</a:t>
            </a:r>
          </a:p>
          <a:p>
            <a:pPr marL="514350" indent="-514350"/>
            <a:r>
              <a:rPr lang="en-US" sz="2400" dirty="0" smtClean="0">
                <a:solidFill>
                  <a:schemeClr val="tx2"/>
                </a:solidFill>
              </a:rPr>
              <a:t>A map helps in carrying  out community health activities</a:t>
            </a:r>
          </a:p>
          <a:p>
            <a:endParaRPr lang="sw-KE" sz="2000" dirty="0">
              <a:solidFill>
                <a:srgbClr val="C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42852"/>
            <a:ext cx="8715436" cy="1354217"/>
          </a:xfrm>
          <a:prstGeom prst="rect">
            <a:avLst/>
          </a:prstGeom>
          <a:noFill/>
        </p:spPr>
        <p:txBody>
          <a:bodyPr wrap="square" rtlCol="0">
            <a:spAutoFit/>
          </a:bodyPr>
          <a:lstStyle/>
          <a:p>
            <a:pPr algn="ctr"/>
            <a:r>
              <a:rPr lang="en-US" sz="2400" b="1" dirty="0" smtClean="0">
                <a:solidFill>
                  <a:srgbClr val="C00000"/>
                </a:solidFill>
              </a:rPr>
              <a:t>Principles for understanding a map  </a:t>
            </a:r>
          </a:p>
          <a:p>
            <a:r>
              <a:rPr lang="en-US" sz="2000" dirty="0" smtClean="0">
                <a:solidFill>
                  <a:schemeClr val="tx2"/>
                </a:solidFill>
              </a:rPr>
              <a:t>1    A good map shows important features of a community through </a:t>
            </a:r>
            <a:r>
              <a:rPr lang="en-US" sz="2000" i="1" dirty="0" smtClean="0">
                <a:solidFill>
                  <a:schemeClr val="accent2"/>
                </a:solidFill>
              </a:rPr>
              <a:t>symbols</a:t>
            </a:r>
            <a:r>
              <a:rPr lang="en-US" sz="2000" dirty="0" smtClean="0">
                <a:solidFill>
                  <a:schemeClr val="tx2"/>
                </a:solidFill>
              </a:rPr>
              <a:t> e.g. roads, rivers, houses etc   examples</a:t>
            </a:r>
          </a:p>
          <a:p>
            <a:endParaRPr lang="sw-KE" dirty="0">
              <a:solidFill>
                <a:schemeClr val="tx2"/>
              </a:solidFill>
            </a:endParaRPr>
          </a:p>
        </p:txBody>
      </p:sp>
      <p:sp>
        <p:nvSpPr>
          <p:cNvPr id="3" name="Equal 2"/>
          <p:cNvSpPr/>
          <p:nvPr/>
        </p:nvSpPr>
        <p:spPr>
          <a:xfrm>
            <a:off x="1000100" y="1357298"/>
            <a:ext cx="2714644"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w-KE">
              <a:solidFill>
                <a:schemeClr val="tx1"/>
              </a:solidFill>
            </a:endParaRPr>
          </a:p>
        </p:txBody>
      </p:sp>
      <p:sp>
        <p:nvSpPr>
          <p:cNvPr id="4" name="TextBox 3"/>
          <p:cNvSpPr txBox="1"/>
          <p:nvPr/>
        </p:nvSpPr>
        <p:spPr>
          <a:xfrm>
            <a:off x="3714744" y="1714488"/>
            <a:ext cx="1643074" cy="369332"/>
          </a:xfrm>
          <a:prstGeom prst="rect">
            <a:avLst/>
          </a:prstGeom>
          <a:noFill/>
        </p:spPr>
        <p:txBody>
          <a:bodyPr wrap="square" rtlCol="0">
            <a:spAutoFit/>
          </a:bodyPr>
          <a:lstStyle/>
          <a:p>
            <a:r>
              <a:rPr lang="en-US" dirty="0" smtClean="0"/>
              <a:t>Main road</a:t>
            </a:r>
            <a:endParaRPr lang="sw-KE" dirty="0"/>
          </a:p>
        </p:txBody>
      </p:sp>
      <p:sp>
        <p:nvSpPr>
          <p:cNvPr id="5" name="Action Button: Home 4">
            <a:hlinkClick r:id="" action="ppaction://hlinkshowjump?jump=firstslide" highlightClick="1"/>
          </p:cNvPr>
          <p:cNvSpPr/>
          <p:nvPr/>
        </p:nvSpPr>
        <p:spPr>
          <a:xfrm>
            <a:off x="1142976" y="2571744"/>
            <a:ext cx="1042416" cy="104241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w-KE"/>
          </a:p>
        </p:txBody>
      </p:sp>
      <p:sp>
        <p:nvSpPr>
          <p:cNvPr id="6" name="TextBox 5"/>
          <p:cNvSpPr txBox="1"/>
          <p:nvPr/>
        </p:nvSpPr>
        <p:spPr>
          <a:xfrm>
            <a:off x="2643174" y="2786058"/>
            <a:ext cx="1714512" cy="369332"/>
          </a:xfrm>
          <a:prstGeom prst="rect">
            <a:avLst/>
          </a:prstGeom>
          <a:noFill/>
        </p:spPr>
        <p:txBody>
          <a:bodyPr wrap="square" rtlCol="0">
            <a:spAutoFit/>
          </a:bodyPr>
          <a:lstStyle/>
          <a:p>
            <a:r>
              <a:rPr lang="en-US" dirty="0" smtClean="0"/>
              <a:t>Private business</a:t>
            </a:r>
            <a:endParaRPr lang="sw-KE" dirty="0"/>
          </a:p>
        </p:txBody>
      </p:sp>
      <p:sp>
        <p:nvSpPr>
          <p:cNvPr id="7" name="Rounded Rectangle 6"/>
          <p:cNvSpPr/>
          <p:nvPr/>
        </p:nvSpPr>
        <p:spPr>
          <a:xfrm>
            <a:off x="6000760" y="2500306"/>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w-KE"/>
          </a:p>
        </p:txBody>
      </p:sp>
      <p:sp>
        <p:nvSpPr>
          <p:cNvPr id="8" name="TextBox 7"/>
          <p:cNvSpPr txBox="1"/>
          <p:nvPr/>
        </p:nvSpPr>
        <p:spPr>
          <a:xfrm>
            <a:off x="7143768" y="2857496"/>
            <a:ext cx="2000232" cy="369332"/>
          </a:xfrm>
          <a:prstGeom prst="rect">
            <a:avLst/>
          </a:prstGeom>
          <a:noFill/>
        </p:spPr>
        <p:txBody>
          <a:bodyPr wrap="square" rtlCol="0">
            <a:spAutoFit/>
          </a:bodyPr>
          <a:lstStyle/>
          <a:p>
            <a:r>
              <a:rPr lang="en-US" dirty="0" smtClean="0"/>
              <a:t>house</a:t>
            </a:r>
            <a:endParaRPr lang="sw-KE" dirty="0"/>
          </a:p>
        </p:txBody>
      </p:sp>
      <p:sp>
        <p:nvSpPr>
          <p:cNvPr id="10" name="TextBox 9"/>
          <p:cNvSpPr txBox="1"/>
          <p:nvPr/>
        </p:nvSpPr>
        <p:spPr>
          <a:xfrm>
            <a:off x="285720" y="3857628"/>
            <a:ext cx="8286808" cy="3170099"/>
          </a:xfrm>
          <a:prstGeom prst="rect">
            <a:avLst/>
          </a:prstGeom>
          <a:noFill/>
        </p:spPr>
        <p:txBody>
          <a:bodyPr wrap="square" rtlCol="0">
            <a:spAutoFit/>
          </a:bodyPr>
          <a:lstStyle/>
          <a:p>
            <a:r>
              <a:rPr lang="en-US" dirty="0" smtClean="0"/>
              <a:t> 2</a:t>
            </a:r>
            <a:r>
              <a:rPr lang="en-US" sz="2000" dirty="0" smtClean="0"/>
              <a:t>    A map notes where each main road or path goes. An arrow points to the                 village or town </a:t>
            </a:r>
          </a:p>
          <a:p>
            <a:pPr marL="457200" indent="-457200">
              <a:buAutoNum type="arabicPlain" startAt="3"/>
            </a:pPr>
            <a:r>
              <a:rPr lang="en-US" sz="2000" dirty="0" smtClean="0"/>
              <a:t>The distance on a map relate to the distances in the community by use of scale e.g. 1cm = 5km</a:t>
            </a:r>
          </a:p>
          <a:p>
            <a:pPr marL="342900" indent="-342900">
              <a:buAutoNum type="arabicPlain" startAt="3"/>
            </a:pPr>
            <a:r>
              <a:rPr lang="en-US" sz="2000" dirty="0" smtClean="0"/>
              <a:t>Each house on the map is numbered for statistical reasons and identification </a:t>
            </a:r>
          </a:p>
          <a:p>
            <a:pPr marL="342900" indent="-342900">
              <a:buAutoNum type="arabicPlain" startAt="3"/>
            </a:pPr>
            <a:r>
              <a:rPr lang="en-US" sz="2000" dirty="0" smtClean="0"/>
              <a:t>Each map must include the following at the top </a:t>
            </a:r>
          </a:p>
          <a:p>
            <a:pPr marL="342900" indent="-342900"/>
            <a:r>
              <a:rPr lang="en-US" sz="2000" dirty="0" smtClean="0"/>
              <a:t>          -the name of the area mapped </a:t>
            </a:r>
          </a:p>
          <a:p>
            <a:pPr marL="342900" indent="-342900"/>
            <a:r>
              <a:rPr lang="en-US" sz="2000" dirty="0" smtClean="0"/>
              <a:t>          -the district in which the area is located</a:t>
            </a:r>
          </a:p>
          <a:p>
            <a:pPr marL="342900" indent="-342900"/>
            <a:r>
              <a:rPr lang="en-US" sz="2000" dirty="0" smtClean="0"/>
              <a:t>          -the date the map was drawn and by who</a:t>
            </a:r>
            <a:endParaRPr lang="sw-K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8786874" cy="5693866"/>
          </a:xfrm>
          <a:prstGeom prst="rect">
            <a:avLst/>
          </a:prstGeom>
          <a:noFill/>
        </p:spPr>
        <p:txBody>
          <a:bodyPr wrap="square" rtlCol="0">
            <a:spAutoFit/>
          </a:bodyPr>
          <a:lstStyle/>
          <a:p>
            <a:pPr algn="ctr"/>
            <a:r>
              <a:rPr lang="en-US" sz="2800" b="1" u="sng" dirty="0" smtClean="0">
                <a:solidFill>
                  <a:srgbClr val="C00000"/>
                </a:solidFill>
              </a:rPr>
              <a:t> Sampling   For A Survey  </a:t>
            </a:r>
          </a:p>
          <a:p>
            <a:r>
              <a:rPr lang="en-US" sz="2400" dirty="0" smtClean="0">
                <a:solidFill>
                  <a:schemeClr val="tx2"/>
                </a:solidFill>
              </a:rPr>
              <a:t>A sample is a small part  taken from a whole population that can represent the whole. A selected number of people in the community are chosen to represent the rest of the population.</a:t>
            </a:r>
          </a:p>
          <a:p>
            <a:pPr algn="ctr"/>
            <a:r>
              <a:rPr lang="en-US" sz="2400" b="1" dirty="0" smtClean="0">
                <a:solidFill>
                  <a:srgbClr val="C00000"/>
                </a:solidFill>
              </a:rPr>
              <a:t>Methods  of  sampling</a:t>
            </a:r>
          </a:p>
          <a:p>
            <a:r>
              <a:rPr lang="en-US" sz="2400" dirty="0" smtClean="0">
                <a:solidFill>
                  <a:srgbClr val="C00000"/>
                </a:solidFill>
              </a:rPr>
              <a:t>Probability   sampling------------</a:t>
            </a:r>
            <a:r>
              <a:rPr lang="en-US" sz="2400" dirty="0" smtClean="0">
                <a:solidFill>
                  <a:schemeClr val="tx2"/>
                </a:solidFill>
              </a:rPr>
              <a:t>it uses random selection when choosing the sample units, and ensures that every unit has equal chances of being selected</a:t>
            </a:r>
          </a:p>
          <a:p>
            <a:r>
              <a:rPr lang="en-US" sz="2400" dirty="0" smtClean="0">
                <a:solidFill>
                  <a:schemeClr val="tx2"/>
                </a:solidFill>
              </a:rPr>
              <a:t>Examples  --------1---simple random sampling i.e. Equal Probability Selection Method(E P S M )</a:t>
            </a:r>
          </a:p>
          <a:p>
            <a:pPr marL="457200" indent="-457200">
              <a:buAutoNum type="arabicPlain" startAt="2"/>
            </a:pPr>
            <a:r>
              <a:rPr lang="en-US" sz="2400" dirty="0" smtClean="0">
                <a:solidFill>
                  <a:schemeClr val="tx2"/>
                </a:solidFill>
              </a:rPr>
              <a:t>Systemic  random sampling</a:t>
            </a:r>
          </a:p>
          <a:p>
            <a:pPr marL="457200" indent="-457200">
              <a:buAutoNum type="arabicPlain" startAt="2"/>
            </a:pPr>
            <a:r>
              <a:rPr lang="en-US" sz="2400" dirty="0" smtClean="0">
                <a:solidFill>
                  <a:schemeClr val="tx2"/>
                </a:solidFill>
              </a:rPr>
              <a:t>Stratified random sampling </a:t>
            </a:r>
          </a:p>
          <a:p>
            <a:pPr marL="457200" indent="-457200">
              <a:buAutoNum type="arabicPlain" startAt="2"/>
            </a:pPr>
            <a:r>
              <a:rPr lang="en-US" sz="2400" dirty="0" smtClean="0">
                <a:solidFill>
                  <a:schemeClr val="tx2"/>
                </a:solidFill>
              </a:rPr>
              <a:t>Multi –stage random sampling or sub-sampling sample is prepared by stages . The population is divided into a number of large sampling units each of which in turn is divided into smaller units. A random sample is then taken of the large units at the 1</a:t>
            </a:r>
            <a:r>
              <a:rPr lang="en-US" sz="2400" baseline="30000" dirty="0" smtClean="0">
                <a:solidFill>
                  <a:schemeClr val="tx2"/>
                </a:solidFill>
              </a:rPr>
              <a:t>st</a:t>
            </a:r>
            <a:r>
              <a:rPr lang="en-US" sz="2400" dirty="0" smtClean="0">
                <a:solidFill>
                  <a:schemeClr val="tx2"/>
                </a:solidFill>
              </a:rPr>
              <a:t> stage  and of the smaller units  later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14290"/>
            <a:ext cx="8786874" cy="2677656"/>
          </a:xfrm>
          <a:prstGeom prst="rect">
            <a:avLst/>
          </a:prstGeom>
        </p:spPr>
        <p:txBody>
          <a:bodyPr wrap="square">
            <a:spAutoFit/>
          </a:bodyPr>
          <a:lstStyle/>
          <a:p>
            <a:pPr marL="457200" indent="-457200"/>
            <a:r>
              <a:rPr lang="en-US" sz="2400" dirty="0" smtClean="0">
                <a:solidFill>
                  <a:schemeClr val="tx2"/>
                </a:solidFill>
              </a:rPr>
              <a:t>5    Cluster sampling</a:t>
            </a:r>
          </a:p>
          <a:p>
            <a:pPr marL="457200" indent="-457200"/>
            <a:r>
              <a:rPr lang="en-US" sz="2400" dirty="0" smtClean="0">
                <a:solidFill>
                  <a:schemeClr val="tx2"/>
                </a:solidFill>
              </a:rPr>
              <a:t>6     Sequential sampling or sampling in installments </a:t>
            </a:r>
          </a:p>
          <a:p>
            <a:pPr marL="457200" indent="-457200"/>
            <a:r>
              <a:rPr lang="en-US" sz="2400" dirty="0" smtClean="0">
                <a:solidFill>
                  <a:schemeClr val="tx2"/>
                </a:solidFill>
              </a:rPr>
              <a:t>7      Replicated or interpenetrating sampling-------------- two or more independent subsamples or replicas are drawn  by some random method</a:t>
            </a:r>
          </a:p>
          <a:p>
            <a:pPr marL="457200" indent="-457200"/>
            <a:endParaRPr lang="en-US" sz="2400" dirty="0" smtClean="0">
              <a:solidFill>
                <a:srgbClr val="C00000"/>
              </a:solidFill>
            </a:endParaRPr>
          </a:p>
          <a:p>
            <a:pPr marL="457200" indent="-457200"/>
            <a:r>
              <a:rPr lang="en-US" sz="2400" dirty="0" smtClean="0">
                <a:solidFill>
                  <a:srgbClr val="C00000"/>
                </a:solidFill>
              </a:rPr>
              <a:t>Non- probability sampling-</a:t>
            </a:r>
            <a:r>
              <a:rPr lang="en-US" sz="2400" dirty="0" smtClean="0">
                <a:solidFill>
                  <a:schemeClr val="tx2"/>
                </a:solidFill>
              </a:rPr>
              <a:t>----------- the elements are chosen by non-random methods . Essentially there is no way of ensuring that every element has </a:t>
            </a:r>
          </a:p>
        </p:txBody>
      </p:sp>
      <p:sp>
        <p:nvSpPr>
          <p:cNvPr id="3" name="Rectangle 2"/>
          <p:cNvSpPr/>
          <p:nvPr/>
        </p:nvSpPr>
        <p:spPr>
          <a:xfrm>
            <a:off x="214282" y="2786058"/>
            <a:ext cx="8786874" cy="3046988"/>
          </a:xfrm>
          <a:prstGeom prst="rect">
            <a:avLst/>
          </a:prstGeom>
        </p:spPr>
        <p:txBody>
          <a:bodyPr wrap="square">
            <a:spAutoFit/>
          </a:bodyPr>
          <a:lstStyle/>
          <a:p>
            <a:r>
              <a:rPr lang="en-US" sz="2400" dirty="0" smtClean="0"/>
              <a:t>a chance  for inclusion  in the non-probability sample.    </a:t>
            </a:r>
            <a:r>
              <a:rPr lang="en-US" sz="2400" i="1" dirty="0" smtClean="0">
                <a:solidFill>
                  <a:schemeClr val="accent2"/>
                </a:solidFill>
              </a:rPr>
              <a:t>Examples</a:t>
            </a:r>
          </a:p>
          <a:p>
            <a:pPr marL="457200" indent="-457200">
              <a:buAutoNum type="arabicPlain"/>
            </a:pPr>
            <a:r>
              <a:rPr lang="en-US" sz="2400" dirty="0" smtClean="0"/>
              <a:t>Purposive sampling -----------also called </a:t>
            </a:r>
            <a:r>
              <a:rPr lang="en-US" sz="2400" dirty="0" err="1" smtClean="0"/>
              <a:t>judgement</a:t>
            </a:r>
            <a:r>
              <a:rPr lang="en-US" sz="2400" dirty="0" smtClean="0"/>
              <a:t> sample . A sample is chosen which is thought to be typical of the universe with regard to the  characteristics under investigation.</a:t>
            </a:r>
          </a:p>
          <a:p>
            <a:pPr marL="342900" indent="-342900">
              <a:buAutoNum type="arabicPlain"/>
            </a:pPr>
            <a:r>
              <a:rPr lang="en-US" sz="2400" dirty="0" smtClean="0"/>
              <a:t>Quota sampling ---- the interviewer can select 25% of persons who satisfy certain conditions e.g. age, sex, income etc</a:t>
            </a:r>
          </a:p>
          <a:p>
            <a:pPr marL="342900" indent="-342900">
              <a:buAutoNum type="arabicPlain"/>
            </a:pPr>
            <a:r>
              <a:rPr lang="en-US" sz="2400" dirty="0" err="1" smtClean="0"/>
              <a:t>Convinience</a:t>
            </a:r>
            <a:r>
              <a:rPr lang="en-US" sz="2400" dirty="0" smtClean="0"/>
              <a:t> sampling the interviewer selects those units of the population in the sample which appear </a:t>
            </a:r>
            <a:r>
              <a:rPr lang="en-US" sz="2400" dirty="0" err="1" smtClean="0"/>
              <a:t>convinient</a:t>
            </a:r>
            <a:r>
              <a:rPr lang="en-US" sz="2400" dirty="0" smtClean="0"/>
              <a:t> to him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42852"/>
            <a:ext cx="8858312" cy="4955203"/>
          </a:xfrm>
          <a:prstGeom prst="rect">
            <a:avLst/>
          </a:prstGeom>
          <a:noFill/>
        </p:spPr>
        <p:txBody>
          <a:bodyPr wrap="square" rtlCol="0">
            <a:spAutoFit/>
          </a:bodyPr>
          <a:lstStyle/>
          <a:p>
            <a:pPr marL="342900" indent="-342900" algn="ctr"/>
            <a:r>
              <a:rPr lang="en-US" sz="2800" u="sng" dirty="0" smtClean="0">
                <a:solidFill>
                  <a:srgbClr val="C00000"/>
                </a:solidFill>
              </a:rPr>
              <a:t>Sources and types of health data  </a:t>
            </a:r>
          </a:p>
          <a:p>
            <a:pPr marL="342900" indent="-342900"/>
            <a:r>
              <a:rPr lang="en-US" sz="2400" dirty="0" smtClean="0">
                <a:solidFill>
                  <a:schemeClr val="tx2"/>
                </a:solidFill>
              </a:rPr>
              <a:t>1   Registration of vital events . The vital statistics include data on births,deaths,marriages, migration etc </a:t>
            </a:r>
          </a:p>
          <a:p>
            <a:pPr marL="457200" indent="-457200">
              <a:buAutoNum type="arabicPlain" startAt="2"/>
            </a:pPr>
            <a:r>
              <a:rPr lang="en-US" sz="2400" dirty="0" smtClean="0">
                <a:solidFill>
                  <a:schemeClr val="tx2"/>
                </a:solidFill>
              </a:rPr>
              <a:t>Population census----------- estimates of catchment populations for health facilities or project areas are derived from census data.</a:t>
            </a:r>
          </a:p>
          <a:p>
            <a:pPr marL="342900" indent="-342900">
              <a:buAutoNum type="arabicPlain" startAt="2"/>
            </a:pPr>
            <a:r>
              <a:rPr lang="en-US" sz="2400" dirty="0" smtClean="0">
                <a:solidFill>
                  <a:schemeClr val="tx2"/>
                </a:solidFill>
              </a:rPr>
              <a:t>Surveys -------- surveys aim at getting representative information from the population by following certain statistical principles such as sampling </a:t>
            </a:r>
          </a:p>
          <a:p>
            <a:pPr marL="342900" indent="-342900">
              <a:buAutoNum type="arabicPlain" startAt="2"/>
            </a:pPr>
            <a:r>
              <a:rPr lang="en-US" sz="2400" dirty="0" smtClean="0">
                <a:solidFill>
                  <a:schemeClr val="tx2"/>
                </a:solidFill>
              </a:rPr>
              <a:t>Routine health services data   e.g.</a:t>
            </a:r>
          </a:p>
          <a:p>
            <a:pPr marL="514350" indent="-514350">
              <a:buFont typeface="+mj-lt"/>
              <a:buAutoNum type="romanUcPeriod"/>
            </a:pPr>
            <a:r>
              <a:rPr lang="en-US" sz="2400" dirty="0" smtClean="0">
                <a:solidFill>
                  <a:schemeClr val="tx2"/>
                </a:solidFill>
              </a:rPr>
              <a:t> OPD Patient records</a:t>
            </a:r>
          </a:p>
          <a:p>
            <a:pPr marL="514350" indent="-514350">
              <a:buFont typeface="+mj-lt"/>
              <a:buAutoNum type="romanUcPeriod"/>
            </a:pPr>
            <a:r>
              <a:rPr lang="en-US" sz="2400" dirty="0" smtClean="0">
                <a:solidFill>
                  <a:schemeClr val="tx2"/>
                </a:solidFill>
              </a:rPr>
              <a:t>Daily attendance register</a:t>
            </a:r>
          </a:p>
          <a:p>
            <a:pPr marL="514350" indent="-514350">
              <a:buFont typeface="+mj-lt"/>
              <a:buAutoNum type="romanUcPeriod"/>
            </a:pPr>
            <a:r>
              <a:rPr lang="en-US" sz="2400" dirty="0" smtClean="0">
                <a:solidFill>
                  <a:schemeClr val="tx2"/>
                </a:solidFill>
              </a:rPr>
              <a:t>Antibiotic register</a:t>
            </a:r>
          </a:p>
          <a:p>
            <a:pPr marL="514350" indent="-514350">
              <a:buFont typeface="+mj-lt"/>
              <a:buAutoNum type="romanUcPeriod"/>
            </a:pPr>
            <a:r>
              <a:rPr lang="en-US" sz="2400" dirty="0" smtClean="0">
                <a:solidFill>
                  <a:schemeClr val="tx2"/>
                </a:solidFill>
              </a:rPr>
              <a:t>Inpatient registers</a:t>
            </a:r>
          </a:p>
          <a:p>
            <a:pPr marL="514350" indent="-514350">
              <a:buFont typeface="+mj-lt"/>
              <a:buAutoNum type="romanUcPeriod"/>
            </a:pPr>
            <a:r>
              <a:rPr lang="en-US" sz="2400" dirty="0" smtClean="0">
                <a:solidFill>
                  <a:schemeClr val="tx2"/>
                </a:solidFill>
              </a:rPr>
              <a:t>Tally sheets</a:t>
            </a:r>
            <a:endParaRPr lang="sw-KE" sz="2400" dirty="0">
              <a:solidFill>
                <a:schemeClr val="tx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357166"/>
            <a:ext cx="8981241" cy="4893647"/>
          </a:xfrm>
          <a:prstGeom prst="rect">
            <a:avLst/>
          </a:prstGeom>
          <a:noFill/>
        </p:spPr>
        <p:txBody>
          <a:bodyPr wrap="none" rtlCol="0">
            <a:spAutoFit/>
          </a:bodyPr>
          <a:lstStyle/>
          <a:p>
            <a:r>
              <a:rPr lang="en-US" sz="2400" b="1" dirty="0" smtClean="0">
                <a:solidFill>
                  <a:srgbClr val="FF0000"/>
                </a:solidFill>
              </a:rPr>
              <a:t>PURPOSE OF MAINTAINING  RECORDS </a:t>
            </a:r>
          </a:p>
          <a:p>
            <a:pPr marL="457200" indent="-457200">
              <a:buAutoNum type="arabicPlain"/>
            </a:pPr>
            <a:r>
              <a:rPr lang="en-US" sz="2400" dirty="0" smtClean="0">
                <a:solidFill>
                  <a:schemeClr val="tx2"/>
                </a:solidFill>
              </a:rPr>
              <a:t>Records help planners to determine the supplies and staff required</a:t>
            </a:r>
          </a:p>
          <a:p>
            <a:pPr marL="457200" indent="-457200"/>
            <a:r>
              <a:rPr lang="en-US" sz="2400" dirty="0" smtClean="0">
                <a:solidFill>
                  <a:schemeClr val="tx2"/>
                </a:solidFill>
              </a:rPr>
              <a:t> in a particular health facility.</a:t>
            </a:r>
          </a:p>
          <a:p>
            <a:pPr marL="457200" indent="-457200"/>
            <a:r>
              <a:rPr lang="en-US" sz="2400" dirty="0" smtClean="0">
                <a:solidFill>
                  <a:schemeClr val="tx2"/>
                </a:solidFill>
              </a:rPr>
              <a:t>2    Proper management of individual patients who may be requiring</a:t>
            </a:r>
          </a:p>
          <a:p>
            <a:pPr marL="457200" indent="-457200"/>
            <a:r>
              <a:rPr lang="en-US" sz="2400" dirty="0" smtClean="0">
                <a:solidFill>
                  <a:schemeClr val="tx2"/>
                </a:solidFill>
              </a:rPr>
              <a:t>  follow –up  e.g. TB patients,   FP clients.</a:t>
            </a:r>
          </a:p>
          <a:p>
            <a:pPr marL="457200" indent="-457200">
              <a:buAutoNum type="arabicPlain" startAt="3"/>
            </a:pPr>
            <a:r>
              <a:rPr lang="en-US" sz="2400" dirty="0" smtClean="0">
                <a:solidFill>
                  <a:schemeClr val="tx2"/>
                </a:solidFill>
              </a:rPr>
              <a:t>Planning for control programmes incase of (preventable)</a:t>
            </a:r>
          </a:p>
          <a:p>
            <a:pPr marL="457200" indent="-457200"/>
            <a:r>
              <a:rPr lang="en-US" sz="2400" dirty="0" smtClean="0">
                <a:solidFill>
                  <a:schemeClr val="tx2"/>
                </a:solidFill>
              </a:rPr>
              <a:t>       communicable  diseases in the defined area.</a:t>
            </a:r>
          </a:p>
          <a:p>
            <a:pPr marL="457200" indent="-457200">
              <a:buAutoNum type="arabicPlain" startAt="4"/>
            </a:pPr>
            <a:r>
              <a:rPr lang="en-US" sz="2400" dirty="0" smtClean="0">
                <a:solidFill>
                  <a:schemeClr val="tx2"/>
                </a:solidFill>
              </a:rPr>
              <a:t>For legal purposes</a:t>
            </a:r>
          </a:p>
          <a:p>
            <a:pPr marL="457200" indent="-457200">
              <a:buAutoNum type="arabicPlain" startAt="4"/>
            </a:pPr>
            <a:r>
              <a:rPr lang="en-US" sz="2400" dirty="0" smtClean="0">
                <a:solidFill>
                  <a:schemeClr val="tx2"/>
                </a:solidFill>
              </a:rPr>
              <a:t>For research</a:t>
            </a:r>
          </a:p>
          <a:p>
            <a:pPr marL="457200" indent="-457200">
              <a:buAutoNum type="arabicPlain" startAt="4"/>
            </a:pPr>
            <a:r>
              <a:rPr lang="en-US" sz="2400" dirty="0" smtClean="0">
                <a:solidFill>
                  <a:schemeClr val="tx2"/>
                </a:solidFill>
              </a:rPr>
              <a:t>For future references</a:t>
            </a:r>
          </a:p>
          <a:p>
            <a:pPr marL="457200" indent="-457200">
              <a:buAutoNum type="arabicPlain" startAt="4"/>
            </a:pPr>
            <a:r>
              <a:rPr lang="en-US" sz="2400" dirty="0" smtClean="0">
                <a:solidFill>
                  <a:schemeClr val="tx2"/>
                </a:solidFill>
              </a:rPr>
              <a:t>Evaluation of health services</a:t>
            </a:r>
          </a:p>
          <a:p>
            <a:pPr marL="457200" indent="-457200">
              <a:buAutoNum type="arabicPlain" startAt="4"/>
            </a:pPr>
            <a:r>
              <a:rPr lang="en-US" sz="2400" dirty="0" smtClean="0">
                <a:solidFill>
                  <a:schemeClr val="tx2"/>
                </a:solidFill>
              </a:rPr>
              <a:t>Monthly statistical returns</a:t>
            </a:r>
          </a:p>
          <a:p>
            <a:pPr marL="457200" indent="-457200">
              <a:buAutoNum type="arabicPlain" startAt="4"/>
            </a:pPr>
            <a:r>
              <a:rPr lang="en-US" sz="2400" dirty="0" smtClean="0">
                <a:solidFill>
                  <a:schemeClr val="tx2"/>
                </a:solidFill>
              </a:rPr>
              <a:t>Records show the workload of a health facility .</a:t>
            </a:r>
            <a:endParaRPr lang="en-US" sz="2400" dirty="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214290"/>
            <a:ext cx="8786874" cy="6811745"/>
          </a:xfrm>
          <a:prstGeom prst="rect">
            <a:avLst/>
          </a:prstGeom>
          <a:noFill/>
        </p:spPr>
        <p:txBody>
          <a:bodyPr wrap="square" rtlCol="0">
            <a:spAutoFit/>
          </a:bodyPr>
          <a:lstStyle/>
          <a:p>
            <a:r>
              <a:rPr lang="en-US" sz="2400" b="1" dirty="0" smtClean="0">
                <a:solidFill>
                  <a:srgbClr val="FF0000"/>
                </a:solidFill>
                <a:effectLst>
                  <a:outerShdw blurRad="38100" dist="38100" dir="2700000" algn="tl">
                    <a:srgbClr val="000000">
                      <a:alpha val="43137"/>
                    </a:srgbClr>
                  </a:outerShdw>
                </a:effectLst>
              </a:rPr>
              <a:t>Sources of  Health care in the community </a:t>
            </a:r>
          </a:p>
          <a:p>
            <a:pPr marL="457200" indent="-457200">
              <a:buAutoNum type="arabicPlain"/>
            </a:pPr>
            <a:r>
              <a:rPr lang="en-US" sz="2400" dirty="0" smtClean="0">
                <a:solidFill>
                  <a:schemeClr val="tx2"/>
                </a:solidFill>
              </a:rPr>
              <a:t>Government health units i.e. hospitals H/</a:t>
            </a:r>
            <a:r>
              <a:rPr lang="en-US" sz="2400" dirty="0" err="1" smtClean="0">
                <a:solidFill>
                  <a:schemeClr val="tx2"/>
                </a:solidFill>
              </a:rPr>
              <a:t>Centres</a:t>
            </a:r>
            <a:r>
              <a:rPr lang="en-US" sz="2400" dirty="0" smtClean="0">
                <a:solidFill>
                  <a:schemeClr val="tx2"/>
                </a:solidFill>
              </a:rPr>
              <a:t> , Dispensaries</a:t>
            </a:r>
          </a:p>
          <a:p>
            <a:pPr marL="457200" indent="-457200">
              <a:buAutoNum type="arabicPlain"/>
            </a:pPr>
            <a:r>
              <a:rPr lang="en-US" sz="2400" dirty="0" smtClean="0">
                <a:solidFill>
                  <a:schemeClr val="tx2"/>
                </a:solidFill>
              </a:rPr>
              <a:t>Voluntary health units,    mission, NGOs &amp; other agencies e.g.</a:t>
            </a:r>
          </a:p>
          <a:p>
            <a:pPr marL="457200" indent="-457200"/>
            <a:r>
              <a:rPr lang="en-US" sz="2400" dirty="0" smtClean="0">
                <a:solidFill>
                  <a:schemeClr val="tx2"/>
                </a:solidFill>
              </a:rPr>
              <a:t> operation smile, free eye camps etc</a:t>
            </a:r>
          </a:p>
          <a:p>
            <a:pPr marL="457200" indent="-457200">
              <a:buAutoNum type="arabicPlain" startAt="3"/>
            </a:pPr>
            <a:r>
              <a:rPr lang="en-US" sz="2400" dirty="0" smtClean="0">
                <a:solidFill>
                  <a:schemeClr val="tx2"/>
                </a:solidFill>
              </a:rPr>
              <a:t>Traditional healers</a:t>
            </a:r>
          </a:p>
          <a:p>
            <a:pPr marL="457200" indent="-457200">
              <a:buAutoNum type="arabicPlain" startAt="3"/>
            </a:pPr>
            <a:r>
              <a:rPr lang="en-US" sz="2400" dirty="0" smtClean="0">
                <a:solidFill>
                  <a:schemeClr val="tx2"/>
                </a:solidFill>
              </a:rPr>
              <a:t>Chemists</a:t>
            </a:r>
          </a:p>
          <a:p>
            <a:pPr marL="457200" indent="-457200">
              <a:buAutoNum type="arabicPlain" startAt="3"/>
            </a:pPr>
            <a:r>
              <a:rPr lang="en-US" sz="2400" dirty="0" smtClean="0">
                <a:solidFill>
                  <a:schemeClr val="tx2"/>
                </a:solidFill>
              </a:rPr>
              <a:t>Drugs sold in open markets </a:t>
            </a:r>
          </a:p>
          <a:p>
            <a:pPr marL="457200" indent="-457200">
              <a:buAutoNum type="arabicPlain" startAt="3"/>
            </a:pPr>
            <a:r>
              <a:rPr lang="en-US" sz="2400" dirty="0" smtClean="0">
                <a:solidFill>
                  <a:schemeClr val="tx2"/>
                </a:solidFill>
              </a:rPr>
              <a:t>Drugs provided by family members</a:t>
            </a:r>
          </a:p>
          <a:p>
            <a:pPr marL="457200" indent="-457200"/>
            <a:endParaRPr lang="en-US" sz="2400" dirty="0" smtClean="0">
              <a:solidFill>
                <a:schemeClr val="tx2"/>
              </a:solidFill>
            </a:endParaRPr>
          </a:p>
          <a:p>
            <a:pPr marL="457200" indent="-457200" algn="ctr"/>
            <a:r>
              <a:rPr lang="en-US" sz="2400" b="1" dirty="0" smtClean="0">
                <a:solidFill>
                  <a:srgbClr val="FF0000"/>
                </a:solidFill>
                <a:effectLst>
                  <a:outerShdw blurRad="38100" dist="38100" dir="2700000" algn="tl">
                    <a:srgbClr val="000000">
                      <a:alpha val="43137"/>
                    </a:srgbClr>
                  </a:outerShdw>
                </a:effectLst>
              </a:rPr>
              <a:t>Community  Resources</a:t>
            </a:r>
          </a:p>
          <a:p>
            <a:pPr marL="457200" indent="-457200">
              <a:buAutoNum type="arabicPlain"/>
            </a:pPr>
            <a:r>
              <a:rPr lang="en-US" sz="2400" dirty="0" smtClean="0">
                <a:solidFill>
                  <a:schemeClr val="tx2"/>
                </a:solidFill>
              </a:rPr>
              <a:t>Human  -  knowledge , skills, talents etc</a:t>
            </a:r>
          </a:p>
          <a:p>
            <a:pPr marL="457200" indent="-457200">
              <a:buAutoNum type="arabicPlain"/>
            </a:pPr>
            <a:r>
              <a:rPr lang="en-US" sz="2400" dirty="0" smtClean="0">
                <a:solidFill>
                  <a:schemeClr val="tx2"/>
                </a:solidFill>
              </a:rPr>
              <a:t>Time  in terms of availability</a:t>
            </a:r>
          </a:p>
          <a:p>
            <a:pPr marL="457200" indent="-457200">
              <a:buAutoNum type="arabicPlain"/>
            </a:pPr>
            <a:r>
              <a:rPr lang="en-US" sz="2400" dirty="0" smtClean="0">
                <a:solidFill>
                  <a:schemeClr val="tx2"/>
                </a:solidFill>
              </a:rPr>
              <a:t>Supplies    e.g. equipment, crops, markets , roads, schools etc</a:t>
            </a:r>
          </a:p>
          <a:p>
            <a:pPr marL="457200" indent="-457200">
              <a:buAutoNum type="arabicPlain"/>
            </a:pPr>
            <a:r>
              <a:rPr lang="en-US" sz="2400" dirty="0" smtClean="0">
                <a:solidFill>
                  <a:schemeClr val="tx2"/>
                </a:solidFill>
              </a:rPr>
              <a:t>money or  finances</a:t>
            </a:r>
          </a:p>
          <a:p>
            <a:pPr marL="457200" indent="-457200"/>
            <a:endParaRPr lang="en-US" sz="2400" dirty="0" smtClean="0">
              <a:solidFill>
                <a:schemeClr val="tx2"/>
              </a:solidFill>
            </a:endParaRPr>
          </a:p>
          <a:p>
            <a:pPr marL="457200" indent="-457200"/>
            <a:r>
              <a:rPr lang="en-US" sz="2400" b="1" dirty="0" smtClean="0">
                <a:solidFill>
                  <a:srgbClr val="FF0000"/>
                </a:solidFill>
                <a:effectLst>
                  <a:outerShdw blurRad="38100" dist="38100" dir="2700000" algn="tl">
                    <a:srgbClr val="000000">
                      <a:alpha val="43137"/>
                    </a:srgbClr>
                  </a:outerShdw>
                </a:effectLst>
              </a:rPr>
              <a:t>Characteristics  of a healthy community</a:t>
            </a:r>
          </a:p>
          <a:p>
            <a:pPr marL="457200" indent="-457200">
              <a:buAutoNum type="arabicPlain"/>
            </a:pPr>
            <a:r>
              <a:rPr lang="en-US" sz="2400" dirty="0" smtClean="0">
                <a:solidFill>
                  <a:schemeClr val="tx2"/>
                </a:solidFill>
              </a:rPr>
              <a:t>Make use of health facilities</a:t>
            </a:r>
          </a:p>
          <a:p>
            <a:pPr marL="457200" indent="-457200">
              <a:buAutoNum type="arabicPlain"/>
            </a:pPr>
            <a:r>
              <a:rPr lang="en-US" sz="2400" dirty="0" smtClean="0">
                <a:solidFill>
                  <a:schemeClr val="tx2"/>
                </a:solidFill>
              </a:rPr>
              <a:t>Concerned about housing , water, sanitation.  Education for</a:t>
            </a:r>
            <a:endParaRPr lang="en-US" sz="2400" dirty="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285728"/>
            <a:ext cx="8643998" cy="6001643"/>
          </a:xfrm>
          <a:prstGeom prst="rect">
            <a:avLst/>
          </a:prstGeom>
          <a:noFill/>
        </p:spPr>
        <p:txBody>
          <a:bodyPr wrap="square" rtlCol="0">
            <a:spAutoFit/>
          </a:bodyPr>
          <a:lstStyle/>
          <a:p>
            <a:pPr marL="342900" indent="-342900"/>
            <a:r>
              <a:rPr lang="en-US" sz="2400" dirty="0" smtClean="0">
                <a:solidFill>
                  <a:schemeClr val="tx2"/>
                </a:solidFill>
              </a:rPr>
              <a:t>4     To estimate the individual risk  i.e. to estimate the risks of diseases,    accidents and chances of avoiding them </a:t>
            </a:r>
          </a:p>
          <a:p>
            <a:pPr marL="342900" indent="-342900"/>
            <a:r>
              <a:rPr lang="en-US" sz="2400" dirty="0" smtClean="0">
                <a:solidFill>
                  <a:schemeClr val="tx2"/>
                </a:solidFill>
              </a:rPr>
              <a:t>5     To identify syndromes  by  describing the distribution and association of clinical phenomena in the population</a:t>
            </a:r>
          </a:p>
          <a:p>
            <a:pPr marL="342900" indent="-342900"/>
            <a:r>
              <a:rPr lang="en-US" sz="2400" dirty="0" smtClean="0">
                <a:solidFill>
                  <a:schemeClr val="tx2"/>
                </a:solidFill>
              </a:rPr>
              <a:t>6     To complete the clinical picture of chronic diseases and describe their natural history</a:t>
            </a:r>
          </a:p>
          <a:p>
            <a:pPr marL="342900" indent="-342900"/>
            <a:r>
              <a:rPr lang="en-US" sz="2400" dirty="0" smtClean="0">
                <a:solidFill>
                  <a:schemeClr val="tx2"/>
                </a:solidFill>
              </a:rPr>
              <a:t>7     To search for causes of diseases </a:t>
            </a:r>
          </a:p>
          <a:p>
            <a:pPr marL="342900" indent="-342900" algn="ctr"/>
            <a:endParaRPr lang="en-US" sz="2400" b="1" u="sng" dirty="0" smtClean="0">
              <a:solidFill>
                <a:srgbClr val="C00000"/>
              </a:solidFill>
            </a:endParaRPr>
          </a:p>
          <a:p>
            <a:pPr marL="342900" indent="-342900" algn="ctr"/>
            <a:r>
              <a:rPr lang="en-US" sz="2400" b="1" u="sng" dirty="0" smtClean="0">
                <a:solidFill>
                  <a:srgbClr val="C00000"/>
                </a:solidFill>
              </a:rPr>
              <a:t>Epidemiological    Triad</a:t>
            </a:r>
          </a:p>
          <a:p>
            <a:pPr marL="342900" indent="-342900"/>
            <a:r>
              <a:rPr lang="en-US" sz="2400" dirty="0" smtClean="0">
                <a:solidFill>
                  <a:schemeClr val="tx2"/>
                </a:solidFill>
              </a:rPr>
              <a:t>   Natural  history of disease is  the process by which disease occurs and progresses in humans involving the interaction of three different kinds of factors namely : the causative agent(s), a susceptible host (man) and the environment . Epidemiological principles are based on the interaction of the host, the causative agents  and the environment</a:t>
            </a:r>
          </a:p>
          <a:p>
            <a:pPr marL="342900" indent="-342900"/>
            <a:r>
              <a:rPr lang="en-US" sz="2400" dirty="0" smtClean="0">
                <a:solidFill>
                  <a:schemeClr val="tx2"/>
                </a:solidFill>
              </a:rPr>
              <a:t>Geographically , the “triad” maybe represented as a “seesaw” the fulcrum is the </a:t>
            </a:r>
            <a:r>
              <a:rPr lang="en-US" sz="2400" i="1" dirty="0" smtClean="0">
                <a:solidFill>
                  <a:schemeClr val="accent2"/>
                </a:solidFill>
              </a:rPr>
              <a:t>environment</a:t>
            </a:r>
            <a:r>
              <a:rPr lang="en-US" sz="2400" dirty="0" smtClean="0">
                <a:solidFill>
                  <a:schemeClr val="tx2"/>
                </a:solidFill>
              </a:rPr>
              <a:t> and two seats on the seesaw  as the </a:t>
            </a:r>
            <a:r>
              <a:rPr lang="en-US" sz="2400" i="1" dirty="0" smtClean="0">
                <a:solidFill>
                  <a:schemeClr val="accent2"/>
                </a:solidFill>
              </a:rPr>
              <a:t>agent(s</a:t>
            </a:r>
            <a:r>
              <a:rPr lang="en-US" sz="2400" dirty="0" smtClean="0">
                <a:solidFill>
                  <a:schemeClr val="tx2"/>
                </a:solidFill>
              </a:rPr>
              <a:t>) and the </a:t>
            </a:r>
            <a:r>
              <a:rPr lang="en-US" sz="2400" i="1" dirty="0" smtClean="0">
                <a:solidFill>
                  <a:schemeClr val="accent2"/>
                </a:solidFill>
              </a:rPr>
              <a:t>host.</a:t>
            </a:r>
            <a:endParaRPr lang="sw-KE" sz="2400" i="1" dirty="0">
              <a:solidFill>
                <a:schemeClr val="accent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357166"/>
            <a:ext cx="8643998" cy="6370975"/>
          </a:xfrm>
          <a:prstGeom prst="rect">
            <a:avLst/>
          </a:prstGeom>
          <a:noFill/>
        </p:spPr>
        <p:txBody>
          <a:bodyPr wrap="square" rtlCol="0">
            <a:spAutoFit/>
          </a:bodyPr>
          <a:lstStyle/>
          <a:p>
            <a:r>
              <a:rPr lang="en-US" sz="2400" dirty="0" smtClean="0"/>
              <a:t>      </a:t>
            </a:r>
            <a:r>
              <a:rPr lang="en-US" sz="2400" dirty="0" smtClean="0">
                <a:solidFill>
                  <a:schemeClr val="tx2"/>
                </a:solidFill>
              </a:rPr>
              <a:t>children, nutrition, clothing etc</a:t>
            </a:r>
          </a:p>
          <a:p>
            <a:pPr marL="457200" indent="-457200">
              <a:buAutoNum type="arabicPlain" startAt="3"/>
            </a:pPr>
            <a:r>
              <a:rPr lang="en-US" sz="2400" dirty="0" smtClean="0">
                <a:solidFill>
                  <a:schemeClr val="tx2"/>
                </a:solidFill>
              </a:rPr>
              <a:t>Make use of school health programme</a:t>
            </a:r>
          </a:p>
          <a:p>
            <a:pPr marL="457200" indent="-457200">
              <a:buAutoNum type="arabicPlain" startAt="3"/>
            </a:pPr>
            <a:r>
              <a:rPr lang="en-US" sz="2400" dirty="0" smtClean="0">
                <a:solidFill>
                  <a:schemeClr val="tx2"/>
                </a:solidFill>
              </a:rPr>
              <a:t>Engage in production, distribution and consumption of goods and</a:t>
            </a:r>
          </a:p>
          <a:p>
            <a:pPr marL="457200" indent="-457200"/>
            <a:r>
              <a:rPr lang="en-US" sz="2400" dirty="0" smtClean="0">
                <a:solidFill>
                  <a:schemeClr val="tx2"/>
                </a:solidFill>
              </a:rPr>
              <a:t>         services. (community development projects)</a:t>
            </a:r>
          </a:p>
          <a:p>
            <a:pPr marL="457200" indent="-457200">
              <a:buAutoNum type="arabicPlain" startAt="5"/>
            </a:pPr>
            <a:r>
              <a:rPr lang="en-US" sz="2400" dirty="0" smtClean="0">
                <a:solidFill>
                  <a:schemeClr val="tx2"/>
                </a:solidFill>
              </a:rPr>
              <a:t>Social interaction with others to meet basic needs through social</a:t>
            </a:r>
          </a:p>
          <a:p>
            <a:pPr marL="457200" indent="-457200"/>
            <a:r>
              <a:rPr lang="en-US" sz="2400" dirty="0" smtClean="0">
                <a:solidFill>
                  <a:schemeClr val="tx2"/>
                </a:solidFill>
              </a:rPr>
              <a:t>       networks.</a:t>
            </a:r>
          </a:p>
          <a:p>
            <a:pPr marL="457200" indent="-457200">
              <a:buAutoNum type="arabicPlain" startAt="6"/>
            </a:pPr>
            <a:r>
              <a:rPr lang="en-US" sz="2400" dirty="0" smtClean="0">
                <a:solidFill>
                  <a:schemeClr val="tx2"/>
                </a:solidFill>
              </a:rPr>
              <a:t>Mutual support-  people lending assistance to each other. This </a:t>
            </a:r>
          </a:p>
          <a:p>
            <a:pPr marL="457200" indent="-457200"/>
            <a:r>
              <a:rPr lang="en-US" sz="2400" dirty="0" smtClean="0">
                <a:solidFill>
                  <a:schemeClr val="tx2"/>
                </a:solidFill>
              </a:rPr>
              <a:t> can be offered through family, friends, religious groups, merry go round etc</a:t>
            </a:r>
          </a:p>
          <a:p>
            <a:pPr marL="457200" indent="-457200"/>
            <a:endParaRPr lang="en-US" sz="2400" dirty="0" smtClean="0">
              <a:solidFill>
                <a:schemeClr val="tx2"/>
              </a:solidFill>
            </a:endParaRPr>
          </a:p>
          <a:p>
            <a:pPr marL="457200" indent="-457200" algn="ctr"/>
            <a:r>
              <a:rPr lang="en-US" sz="2400" b="1" i="1" u="sng" dirty="0" smtClean="0">
                <a:solidFill>
                  <a:srgbClr val="FF0000"/>
                </a:solidFill>
                <a:effectLst>
                  <a:outerShdw blurRad="38100" dist="38100" dir="2700000" algn="tl">
                    <a:srgbClr val="000000">
                      <a:alpha val="43137"/>
                    </a:srgbClr>
                  </a:outerShdw>
                </a:effectLst>
              </a:rPr>
              <a:t>Approaching  the  community</a:t>
            </a:r>
          </a:p>
          <a:p>
            <a:pPr marL="457200" indent="-457200">
              <a:buFontTx/>
              <a:buChar char="-"/>
            </a:pPr>
            <a:r>
              <a:rPr lang="en-US" sz="2400" dirty="0" smtClean="0">
                <a:solidFill>
                  <a:schemeClr val="tx2"/>
                </a:solidFill>
              </a:rPr>
              <a:t>Do some exploration  (</a:t>
            </a:r>
            <a:r>
              <a:rPr lang="en-US" sz="2400" dirty="0" smtClean="0">
                <a:solidFill>
                  <a:schemeClr val="accent2"/>
                </a:solidFill>
              </a:rPr>
              <a:t>situational</a:t>
            </a:r>
            <a:r>
              <a:rPr lang="en-US" sz="2400" dirty="0" smtClean="0">
                <a:solidFill>
                  <a:schemeClr val="tx2"/>
                </a:solidFill>
              </a:rPr>
              <a:t> </a:t>
            </a:r>
            <a:r>
              <a:rPr lang="en-US" sz="2400" dirty="0" smtClean="0">
                <a:solidFill>
                  <a:schemeClr val="accent2"/>
                </a:solidFill>
              </a:rPr>
              <a:t>analysis</a:t>
            </a:r>
            <a:r>
              <a:rPr lang="en-US" sz="2400" dirty="0" smtClean="0">
                <a:solidFill>
                  <a:schemeClr val="tx2"/>
                </a:solidFill>
              </a:rPr>
              <a:t> ). Observe and listen to</a:t>
            </a:r>
          </a:p>
          <a:p>
            <a:pPr marL="457200" indent="-457200"/>
            <a:r>
              <a:rPr lang="en-US" sz="2400" dirty="0" smtClean="0">
                <a:solidFill>
                  <a:schemeClr val="tx2"/>
                </a:solidFill>
              </a:rPr>
              <a:t>          the people(obtain baseline data)</a:t>
            </a:r>
          </a:p>
          <a:p>
            <a:pPr marL="457200" indent="-457200"/>
            <a:r>
              <a:rPr lang="en-US" sz="2400" dirty="0" smtClean="0">
                <a:solidFill>
                  <a:schemeClr val="tx2"/>
                </a:solidFill>
              </a:rPr>
              <a:t>-    Talk to </a:t>
            </a:r>
            <a:r>
              <a:rPr lang="en-US" sz="2400" dirty="0" smtClean="0">
                <a:solidFill>
                  <a:schemeClr val="accent2"/>
                </a:solidFill>
              </a:rPr>
              <a:t>community</a:t>
            </a:r>
            <a:r>
              <a:rPr lang="en-US" sz="2400" dirty="0" smtClean="0">
                <a:solidFill>
                  <a:schemeClr val="tx2"/>
                </a:solidFill>
              </a:rPr>
              <a:t> </a:t>
            </a:r>
            <a:r>
              <a:rPr lang="en-US" sz="2400" dirty="0" smtClean="0">
                <a:solidFill>
                  <a:schemeClr val="accent2"/>
                </a:solidFill>
              </a:rPr>
              <a:t>leaders</a:t>
            </a:r>
            <a:r>
              <a:rPr lang="en-US" sz="2400" dirty="0" smtClean="0">
                <a:solidFill>
                  <a:schemeClr val="tx2"/>
                </a:solidFill>
              </a:rPr>
              <a:t> e.g. headman, chief , assistant chief etc</a:t>
            </a:r>
          </a:p>
          <a:p>
            <a:pPr marL="457200" indent="-457200"/>
            <a:r>
              <a:rPr lang="en-US" sz="2400" dirty="0" smtClean="0">
                <a:solidFill>
                  <a:schemeClr val="tx2"/>
                </a:solidFill>
              </a:rPr>
              <a:t>        Explain how you plan  to establish the community’s health needs</a:t>
            </a:r>
          </a:p>
          <a:p>
            <a:pPr marL="457200" indent="-457200"/>
            <a:r>
              <a:rPr lang="en-US" sz="2400" dirty="0" smtClean="0">
                <a:solidFill>
                  <a:schemeClr val="tx2"/>
                </a:solidFill>
              </a:rPr>
              <a:t>         and request for their opinion and support.</a:t>
            </a:r>
          </a:p>
          <a:p>
            <a:pPr marL="457200" indent="-457200"/>
            <a:r>
              <a:rPr lang="en-US" sz="2400" dirty="0" smtClean="0">
                <a:solidFill>
                  <a:schemeClr val="tx2"/>
                </a:solidFill>
              </a:rPr>
              <a:t>-    Enquire about other </a:t>
            </a:r>
            <a:r>
              <a:rPr lang="en-US" sz="2400" dirty="0" smtClean="0">
                <a:solidFill>
                  <a:schemeClr val="accent2"/>
                </a:solidFill>
              </a:rPr>
              <a:t>organized</a:t>
            </a:r>
            <a:r>
              <a:rPr lang="en-US" sz="2400" dirty="0" smtClean="0">
                <a:solidFill>
                  <a:schemeClr val="tx2"/>
                </a:solidFill>
              </a:rPr>
              <a:t> </a:t>
            </a:r>
            <a:r>
              <a:rPr lang="en-US" sz="2400" dirty="0" smtClean="0">
                <a:solidFill>
                  <a:schemeClr val="accent2"/>
                </a:solidFill>
              </a:rPr>
              <a:t>groups</a:t>
            </a:r>
            <a:r>
              <a:rPr lang="en-US" sz="2400" dirty="0" smtClean="0">
                <a:solidFill>
                  <a:schemeClr val="tx2"/>
                </a:solidFill>
              </a:rPr>
              <a:t> in the community e.g. </a:t>
            </a:r>
          </a:p>
          <a:p>
            <a:pPr marL="457200" indent="-457200"/>
            <a:r>
              <a:rPr lang="en-US" sz="2400" dirty="0" smtClean="0">
                <a:solidFill>
                  <a:schemeClr val="tx2"/>
                </a:solidFill>
              </a:rPr>
              <a:t>        women’s group, religious groups etc</a:t>
            </a:r>
            <a:endParaRPr lang="en-US" sz="2400" dirty="0">
              <a:solidFill>
                <a:schemeClr val="tx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6370975"/>
          </a:xfrm>
          <a:prstGeom prst="rect">
            <a:avLst/>
          </a:prstGeom>
          <a:noFill/>
        </p:spPr>
        <p:txBody>
          <a:bodyPr wrap="square" rtlCol="0">
            <a:spAutoFit/>
          </a:bodyPr>
          <a:lstStyle/>
          <a:p>
            <a:r>
              <a:rPr lang="en-US" sz="2400" dirty="0" smtClean="0">
                <a:solidFill>
                  <a:schemeClr val="accent2"/>
                </a:solidFill>
              </a:rPr>
              <a:t>Formulate  objectives --  </a:t>
            </a:r>
            <a:r>
              <a:rPr lang="en-US" sz="2400" dirty="0" smtClean="0">
                <a:solidFill>
                  <a:schemeClr val="tx2"/>
                </a:solidFill>
              </a:rPr>
              <a:t>what do you want to </a:t>
            </a:r>
            <a:r>
              <a:rPr lang="en-US" sz="2400" b="1" dirty="0" smtClean="0">
                <a:solidFill>
                  <a:schemeClr val="tx2"/>
                </a:solidFill>
              </a:rPr>
              <a:t>find</a:t>
            </a:r>
            <a:r>
              <a:rPr lang="en-US" sz="2400" dirty="0" smtClean="0">
                <a:solidFill>
                  <a:schemeClr val="tx2"/>
                </a:solidFill>
              </a:rPr>
              <a:t> </a:t>
            </a:r>
            <a:r>
              <a:rPr lang="en-US" sz="2400" b="1" dirty="0" smtClean="0">
                <a:solidFill>
                  <a:schemeClr val="tx2"/>
                </a:solidFill>
              </a:rPr>
              <a:t>out</a:t>
            </a:r>
            <a:r>
              <a:rPr lang="en-US" sz="2400" smtClean="0">
                <a:solidFill>
                  <a:schemeClr val="tx2"/>
                </a:solidFill>
              </a:rPr>
              <a:t>?(purposes)</a:t>
            </a:r>
            <a:endParaRPr lang="en-US" sz="2400" dirty="0" smtClean="0">
              <a:solidFill>
                <a:schemeClr val="tx2"/>
              </a:solidFill>
            </a:endParaRPr>
          </a:p>
          <a:p>
            <a:pPr>
              <a:buFontTx/>
              <a:buChar char="-"/>
            </a:pPr>
            <a:r>
              <a:rPr lang="en-US" sz="2400" dirty="0" smtClean="0">
                <a:solidFill>
                  <a:schemeClr val="tx2"/>
                </a:solidFill>
              </a:rPr>
              <a:t>Community  health activities   e.g. income generating activities, </a:t>
            </a:r>
          </a:p>
          <a:p>
            <a:r>
              <a:rPr lang="en-US" sz="2400" dirty="0" smtClean="0">
                <a:solidFill>
                  <a:schemeClr val="tx2"/>
                </a:solidFill>
              </a:rPr>
              <a:t>  availability of food, etc</a:t>
            </a:r>
          </a:p>
          <a:p>
            <a:r>
              <a:rPr lang="en-US" sz="2400" dirty="0" smtClean="0">
                <a:solidFill>
                  <a:schemeClr val="tx2"/>
                </a:solidFill>
              </a:rPr>
              <a:t>-Environmental factors such as housing, refuse and excreta disposal, </a:t>
            </a:r>
          </a:p>
          <a:p>
            <a:r>
              <a:rPr lang="en-US" sz="2400" dirty="0" smtClean="0">
                <a:solidFill>
                  <a:schemeClr val="tx2"/>
                </a:solidFill>
              </a:rPr>
              <a:t> sources of water and purification.</a:t>
            </a:r>
          </a:p>
          <a:p>
            <a:pPr>
              <a:buFontTx/>
              <a:buChar char="-"/>
            </a:pPr>
            <a:r>
              <a:rPr lang="en-US" sz="2400" dirty="0" smtClean="0">
                <a:solidFill>
                  <a:schemeClr val="tx2"/>
                </a:solidFill>
              </a:rPr>
              <a:t>Involvement of community health workers  CHWs/TBAs  and</a:t>
            </a:r>
          </a:p>
          <a:p>
            <a:r>
              <a:rPr lang="en-US" sz="2400" dirty="0" smtClean="0">
                <a:solidFill>
                  <a:schemeClr val="tx2"/>
                </a:solidFill>
              </a:rPr>
              <a:t>    traditional   practitioners</a:t>
            </a:r>
          </a:p>
          <a:p>
            <a:pPr>
              <a:buFontTx/>
              <a:buChar char="-"/>
            </a:pPr>
            <a:r>
              <a:rPr lang="en-US" sz="2400" dirty="0" smtClean="0">
                <a:solidFill>
                  <a:schemeClr val="tx2"/>
                </a:solidFill>
              </a:rPr>
              <a:t>Involvement of other developmental workers e.g. in education, </a:t>
            </a:r>
          </a:p>
          <a:p>
            <a:r>
              <a:rPr lang="en-US" sz="2400" dirty="0" smtClean="0">
                <a:solidFill>
                  <a:schemeClr val="tx2"/>
                </a:solidFill>
              </a:rPr>
              <a:t>   agriculture  , rural development, social workers etc.</a:t>
            </a:r>
          </a:p>
          <a:p>
            <a:pPr>
              <a:buFontTx/>
              <a:buChar char="-"/>
            </a:pPr>
            <a:r>
              <a:rPr lang="en-US" sz="2400" dirty="0" smtClean="0">
                <a:solidFill>
                  <a:schemeClr val="tx2"/>
                </a:solidFill>
              </a:rPr>
              <a:t>Disease patterns e.g. common diseases in young children such as</a:t>
            </a:r>
          </a:p>
          <a:p>
            <a:r>
              <a:rPr lang="en-US" sz="2400" dirty="0" smtClean="0">
                <a:solidFill>
                  <a:schemeClr val="tx2"/>
                </a:solidFill>
              </a:rPr>
              <a:t> diarrhea and vomiting, respiratory infection, worm infestations etc</a:t>
            </a:r>
          </a:p>
          <a:p>
            <a:r>
              <a:rPr lang="en-US" sz="2400" dirty="0" smtClean="0">
                <a:solidFill>
                  <a:schemeClr val="tx2"/>
                </a:solidFill>
              </a:rPr>
              <a:t>Common diseases among adults and school children such as STI,</a:t>
            </a:r>
          </a:p>
          <a:p>
            <a:r>
              <a:rPr lang="en-US" sz="2400" dirty="0" smtClean="0">
                <a:solidFill>
                  <a:schemeClr val="tx2"/>
                </a:solidFill>
              </a:rPr>
              <a:t>Tuberculosis, Malaria, Amoebiasis etc.</a:t>
            </a:r>
          </a:p>
          <a:p>
            <a:endParaRPr lang="en-US" sz="2400" dirty="0" smtClean="0">
              <a:solidFill>
                <a:schemeClr val="tx2"/>
              </a:solidFill>
            </a:endParaRPr>
          </a:p>
          <a:p>
            <a:r>
              <a:rPr lang="en-US" sz="2400" dirty="0" smtClean="0">
                <a:solidFill>
                  <a:schemeClr val="tx2"/>
                </a:solidFill>
              </a:rPr>
              <a:t>What will be the </a:t>
            </a:r>
            <a:r>
              <a:rPr lang="en-US" sz="2400" dirty="0" smtClean="0">
                <a:solidFill>
                  <a:schemeClr val="accent2"/>
                </a:solidFill>
              </a:rPr>
              <a:t>instrument</a:t>
            </a:r>
            <a:r>
              <a:rPr lang="en-US" sz="2400" dirty="0" smtClean="0">
                <a:solidFill>
                  <a:schemeClr val="tx2"/>
                </a:solidFill>
              </a:rPr>
              <a:t>?    For measuring the community’s  health</a:t>
            </a:r>
          </a:p>
          <a:p>
            <a:r>
              <a:rPr lang="en-US" sz="2400" dirty="0" smtClean="0">
                <a:solidFill>
                  <a:schemeClr val="tx2"/>
                </a:solidFill>
              </a:rPr>
              <a:t>Status? Questionnaire and some other measures such as physical</a:t>
            </a:r>
          </a:p>
          <a:p>
            <a:r>
              <a:rPr lang="en-US" sz="2400" dirty="0" smtClean="0">
                <a:solidFill>
                  <a:schemeClr val="tx2"/>
                </a:solidFill>
              </a:rPr>
              <a:t> examination, laboratory investigations where possible, observation  etc.</a:t>
            </a:r>
            <a:endParaRPr lang="en-US" sz="2400" dirty="0">
              <a:solidFill>
                <a:schemeClr val="tx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501122" cy="6740307"/>
          </a:xfrm>
          <a:prstGeom prst="rect">
            <a:avLst/>
          </a:prstGeom>
          <a:noFill/>
        </p:spPr>
        <p:txBody>
          <a:bodyPr wrap="square" rtlCol="0">
            <a:spAutoFit/>
          </a:bodyPr>
          <a:lstStyle/>
          <a:p>
            <a:pPr algn="ctr"/>
            <a:r>
              <a:rPr lang="en-US" sz="2400" b="1" u="sng" dirty="0" smtClean="0">
                <a:solidFill>
                  <a:srgbClr val="FF0000"/>
                </a:solidFill>
                <a:effectLst>
                  <a:outerShdw blurRad="38100" dist="38100" dir="2700000" algn="tl">
                    <a:srgbClr val="000000">
                      <a:alpha val="43137"/>
                    </a:srgbClr>
                  </a:outerShdw>
                </a:effectLst>
              </a:rPr>
              <a:t>Questionnaire</a:t>
            </a:r>
          </a:p>
          <a:p>
            <a:r>
              <a:rPr lang="en-US" sz="2400" dirty="0" smtClean="0">
                <a:solidFill>
                  <a:schemeClr val="tx2"/>
                </a:solidFill>
              </a:rPr>
              <a:t>      This is a set of  standardized questions used as a tool for collecting</a:t>
            </a:r>
          </a:p>
          <a:p>
            <a:r>
              <a:rPr lang="en-US" sz="2400" dirty="0" smtClean="0">
                <a:solidFill>
                  <a:schemeClr val="tx2"/>
                </a:solidFill>
              </a:rPr>
              <a:t> information.   A good questionnaire should provide useful </a:t>
            </a:r>
          </a:p>
          <a:p>
            <a:r>
              <a:rPr lang="en-US" sz="2400" dirty="0" smtClean="0">
                <a:solidFill>
                  <a:schemeClr val="tx2"/>
                </a:solidFill>
              </a:rPr>
              <a:t> information  which assist in making plans for health activities.</a:t>
            </a:r>
          </a:p>
          <a:p>
            <a:r>
              <a:rPr lang="en-US" sz="2400" b="1" dirty="0" smtClean="0">
                <a:solidFill>
                  <a:srgbClr val="FF0000"/>
                </a:solidFill>
              </a:rPr>
              <a:t>       Sources of error in a questionnaire </a:t>
            </a:r>
          </a:p>
          <a:p>
            <a:pPr marL="457200" indent="-457200">
              <a:buAutoNum type="arabicPlain"/>
            </a:pPr>
            <a:r>
              <a:rPr lang="en-US" sz="2400" dirty="0" smtClean="0">
                <a:solidFill>
                  <a:schemeClr val="tx2"/>
                </a:solidFill>
              </a:rPr>
              <a:t>Poor questions ----  badly worded questions can be interpreted in</a:t>
            </a:r>
          </a:p>
          <a:p>
            <a:pPr marL="457200" indent="-457200"/>
            <a:r>
              <a:rPr lang="en-US" sz="2400" dirty="0" smtClean="0">
                <a:solidFill>
                  <a:schemeClr val="tx2"/>
                </a:solidFill>
              </a:rPr>
              <a:t>    different ways</a:t>
            </a:r>
          </a:p>
          <a:p>
            <a:pPr marL="457200" indent="-457200">
              <a:buAutoNum type="arabicPlain" startAt="2"/>
            </a:pPr>
            <a:r>
              <a:rPr lang="en-US" sz="2400" dirty="0" smtClean="0">
                <a:solidFill>
                  <a:schemeClr val="tx2"/>
                </a:solidFill>
              </a:rPr>
              <a:t>Difficult subjects ---- issues affecting people’s personal or private</a:t>
            </a:r>
          </a:p>
          <a:p>
            <a:pPr marL="457200" indent="-457200"/>
            <a:r>
              <a:rPr lang="en-US" sz="2400" dirty="0" smtClean="0">
                <a:solidFill>
                  <a:schemeClr val="tx2"/>
                </a:solidFill>
              </a:rPr>
              <a:t> lives. E.g. STI, Budgeting etc.  </a:t>
            </a:r>
          </a:p>
          <a:p>
            <a:pPr marL="457200" indent="-457200">
              <a:buAutoNum type="arabicPlain" startAt="3"/>
            </a:pPr>
            <a:r>
              <a:rPr lang="en-US" sz="2400" dirty="0" smtClean="0">
                <a:solidFill>
                  <a:schemeClr val="tx2"/>
                </a:solidFill>
              </a:rPr>
              <a:t>Poor memory on the part of respondents – people tend to </a:t>
            </a:r>
          </a:p>
          <a:p>
            <a:pPr marL="457200" indent="-457200"/>
            <a:r>
              <a:rPr lang="en-US" sz="2400" dirty="0" smtClean="0">
                <a:solidFill>
                  <a:schemeClr val="tx2"/>
                </a:solidFill>
              </a:rPr>
              <a:t>      remember major events and forget minor ones.</a:t>
            </a:r>
          </a:p>
          <a:p>
            <a:pPr marL="457200" indent="-457200"/>
            <a:r>
              <a:rPr lang="en-US" sz="2400" dirty="0" smtClean="0">
                <a:solidFill>
                  <a:schemeClr val="tx2"/>
                </a:solidFill>
              </a:rPr>
              <a:t> 4   Interviewer and interviewee (respondent) bias --- some</a:t>
            </a:r>
          </a:p>
          <a:p>
            <a:pPr marL="457200" indent="-457200"/>
            <a:r>
              <a:rPr lang="en-US" sz="2400" dirty="0" smtClean="0">
                <a:solidFill>
                  <a:schemeClr val="tx2"/>
                </a:solidFill>
              </a:rPr>
              <a:t>  interviewers have a tendency of interpreting the answers to fit their</a:t>
            </a:r>
          </a:p>
          <a:p>
            <a:pPr marL="457200" indent="-457200"/>
            <a:r>
              <a:rPr lang="en-US" sz="2400" dirty="0" smtClean="0">
                <a:solidFill>
                  <a:schemeClr val="tx2"/>
                </a:solidFill>
              </a:rPr>
              <a:t>  own ideas.</a:t>
            </a:r>
          </a:p>
          <a:p>
            <a:pPr marL="457200" indent="-457200"/>
            <a:r>
              <a:rPr lang="en-US" sz="2400" b="1" dirty="0" smtClean="0">
                <a:solidFill>
                  <a:srgbClr val="FF0000"/>
                </a:solidFill>
              </a:rPr>
              <a:t>           Preparation  of  a questionnaire</a:t>
            </a:r>
          </a:p>
          <a:p>
            <a:pPr marL="457200" indent="-457200">
              <a:buAutoNum type="arabicPlain"/>
            </a:pPr>
            <a:r>
              <a:rPr lang="en-US" sz="2400" dirty="0" smtClean="0">
                <a:solidFill>
                  <a:schemeClr val="tx2"/>
                </a:solidFill>
              </a:rPr>
              <a:t>Keep questionnaire short</a:t>
            </a:r>
          </a:p>
          <a:p>
            <a:pPr marL="457200" indent="-457200">
              <a:buAutoNum type="arabicPlain"/>
            </a:pPr>
            <a:r>
              <a:rPr lang="en-US" sz="2400" dirty="0" smtClean="0">
                <a:solidFill>
                  <a:schemeClr val="tx2"/>
                </a:solidFill>
              </a:rPr>
              <a:t>Ask questions that give you relevant information</a:t>
            </a:r>
          </a:p>
          <a:p>
            <a:pPr marL="457200" indent="-457200">
              <a:buAutoNum type="arabicPlain"/>
            </a:pPr>
            <a:r>
              <a:rPr lang="en-US" sz="2400" dirty="0" smtClean="0">
                <a:solidFill>
                  <a:schemeClr val="tx2"/>
                </a:solidFill>
              </a:rPr>
              <a:t>Start with simple questions</a:t>
            </a:r>
            <a:endParaRPr lang="en-US" sz="2400" dirty="0">
              <a:solidFill>
                <a:schemeClr val="tx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664360" cy="6370975"/>
          </a:xfrm>
          <a:prstGeom prst="rect">
            <a:avLst/>
          </a:prstGeom>
          <a:noFill/>
        </p:spPr>
        <p:txBody>
          <a:bodyPr wrap="none" rtlCol="0">
            <a:spAutoFit/>
          </a:bodyPr>
          <a:lstStyle/>
          <a:p>
            <a:r>
              <a:rPr lang="en-US" sz="2400" b="1" dirty="0" smtClean="0">
                <a:solidFill>
                  <a:srgbClr val="FF0000"/>
                </a:solidFill>
              </a:rPr>
              <a:t>    Type  of questions </a:t>
            </a:r>
          </a:p>
          <a:p>
            <a:pPr marL="457200" indent="-457200"/>
            <a:r>
              <a:rPr lang="en-US" sz="2400" dirty="0" smtClean="0">
                <a:solidFill>
                  <a:schemeClr val="tx2"/>
                </a:solidFill>
              </a:rPr>
              <a:t> a,   Open-ended questions --- these type of questions are  less bias</a:t>
            </a:r>
          </a:p>
          <a:p>
            <a:pPr marL="457200" indent="-457200"/>
            <a:r>
              <a:rPr lang="en-US" sz="2400" dirty="0" smtClean="0">
                <a:solidFill>
                  <a:schemeClr val="tx2"/>
                </a:solidFill>
              </a:rPr>
              <a:t>        but may be difficult to analyze or interpret.</a:t>
            </a:r>
          </a:p>
          <a:p>
            <a:pPr marL="457200" indent="-457200"/>
            <a:r>
              <a:rPr lang="en-US" sz="2400" dirty="0" smtClean="0">
                <a:solidFill>
                  <a:schemeClr val="tx2"/>
                </a:solidFill>
              </a:rPr>
              <a:t> b,   Closed questions (direct)---   yes or no question.  No self</a:t>
            </a:r>
          </a:p>
          <a:p>
            <a:pPr marL="457200" indent="-457200"/>
            <a:r>
              <a:rPr lang="en-US" sz="2400" dirty="0" smtClean="0">
                <a:solidFill>
                  <a:schemeClr val="tx2"/>
                </a:solidFill>
              </a:rPr>
              <a:t>        expression by the respondent</a:t>
            </a:r>
          </a:p>
          <a:p>
            <a:pPr marL="457200" indent="-457200"/>
            <a:endParaRPr lang="en-US" sz="2400" dirty="0" smtClean="0">
              <a:solidFill>
                <a:schemeClr val="tx2"/>
              </a:solidFill>
            </a:endParaRPr>
          </a:p>
          <a:p>
            <a:pPr marL="457200" indent="-457200"/>
            <a:r>
              <a:rPr lang="en-US" sz="2400" b="1" dirty="0" smtClean="0">
                <a:solidFill>
                  <a:srgbClr val="FF0000"/>
                </a:solidFill>
              </a:rPr>
              <a:t>       Pre-testing the tool</a:t>
            </a:r>
          </a:p>
          <a:p>
            <a:pPr marL="457200" indent="-457200"/>
            <a:r>
              <a:rPr lang="en-US" sz="2400" dirty="0" smtClean="0">
                <a:solidFill>
                  <a:schemeClr val="tx2"/>
                </a:solidFill>
              </a:rPr>
              <a:t>            A few community members are interviewed using the </a:t>
            </a:r>
          </a:p>
          <a:p>
            <a:pPr marL="457200" indent="-457200"/>
            <a:r>
              <a:rPr lang="en-US" sz="2400" dirty="0" smtClean="0">
                <a:solidFill>
                  <a:schemeClr val="tx2"/>
                </a:solidFill>
              </a:rPr>
              <a:t> questionnaire to see how they respond to the questions. This will</a:t>
            </a:r>
          </a:p>
          <a:p>
            <a:pPr marL="457200" indent="-457200"/>
            <a:r>
              <a:rPr lang="en-US" sz="2400" dirty="0" smtClean="0">
                <a:solidFill>
                  <a:schemeClr val="tx2"/>
                </a:solidFill>
              </a:rPr>
              <a:t> enable the interviewing team to discern , alter, or delete questions</a:t>
            </a:r>
          </a:p>
          <a:p>
            <a:pPr marL="457200" indent="-457200"/>
            <a:r>
              <a:rPr lang="en-US" sz="2400" dirty="0" smtClean="0">
                <a:solidFill>
                  <a:schemeClr val="tx2"/>
                </a:solidFill>
              </a:rPr>
              <a:t> which are being misinterpreted or are too sensitive to be asked</a:t>
            </a:r>
          </a:p>
          <a:p>
            <a:pPr marL="457200" indent="-457200"/>
            <a:r>
              <a:rPr lang="en-US" sz="2400" dirty="0" smtClean="0">
                <a:solidFill>
                  <a:schemeClr val="tx2"/>
                </a:solidFill>
              </a:rPr>
              <a:t> without  offending  people.</a:t>
            </a:r>
          </a:p>
          <a:p>
            <a:pPr marL="457200" indent="-457200"/>
            <a:r>
              <a:rPr lang="en-US" sz="2400" dirty="0" smtClean="0">
                <a:solidFill>
                  <a:schemeClr val="tx2"/>
                </a:solidFill>
              </a:rPr>
              <a:t>Another  reason for pretesting is to discover responses to questions </a:t>
            </a:r>
          </a:p>
          <a:p>
            <a:pPr marL="457200" indent="-457200"/>
            <a:r>
              <a:rPr lang="en-US" sz="2400" dirty="0" smtClean="0">
                <a:solidFill>
                  <a:schemeClr val="tx2"/>
                </a:solidFill>
              </a:rPr>
              <a:t> which have not been anticipated i.e.   Pre-testing should determine</a:t>
            </a:r>
          </a:p>
          <a:p>
            <a:pPr marL="457200" indent="-457200"/>
            <a:r>
              <a:rPr lang="en-US" sz="2400" dirty="0" smtClean="0">
                <a:solidFill>
                  <a:schemeClr val="tx2"/>
                </a:solidFill>
              </a:rPr>
              <a:t> whether the questions are  </a:t>
            </a:r>
            <a:r>
              <a:rPr lang="en-US" sz="2400" dirty="0" smtClean="0">
                <a:solidFill>
                  <a:schemeClr val="accent2"/>
                </a:solidFill>
              </a:rPr>
              <a:t>acceptable</a:t>
            </a:r>
            <a:r>
              <a:rPr lang="en-US" sz="2400" dirty="0" smtClean="0">
                <a:solidFill>
                  <a:schemeClr val="tx2"/>
                </a:solidFill>
              </a:rPr>
              <a:t>,  </a:t>
            </a:r>
            <a:r>
              <a:rPr lang="en-US" sz="2400" dirty="0" smtClean="0">
                <a:solidFill>
                  <a:schemeClr val="accent2"/>
                </a:solidFill>
              </a:rPr>
              <a:t>askable</a:t>
            </a:r>
            <a:r>
              <a:rPr lang="en-US" sz="2400" dirty="0" smtClean="0">
                <a:solidFill>
                  <a:schemeClr val="tx2"/>
                </a:solidFill>
              </a:rPr>
              <a:t>,  </a:t>
            </a:r>
            <a:r>
              <a:rPr lang="en-US" sz="2400" dirty="0" smtClean="0">
                <a:solidFill>
                  <a:schemeClr val="accent2"/>
                </a:solidFill>
              </a:rPr>
              <a:t>answerable</a:t>
            </a:r>
            <a:r>
              <a:rPr lang="en-US" sz="2400" dirty="0" smtClean="0">
                <a:solidFill>
                  <a:schemeClr val="tx2"/>
                </a:solidFill>
              </a:rPr>
              <a:t>,</a:t>
            </a:r>
          </a:p>
          <a:p>
            <a:pPr marL="457200" indent="-457200"/>
            <a:r>
              <a:rPr lang="en-US" sz="2400" dirty="0" smtClean="0">
                <a:solidFill>
                  <a:schemeClr val="tx2"/>
                </a:solidFill>
              </a:rPr>
              <a:t> </a:t>
            </a:r>
            <a:r>
              <a:rPr lang="en-US" sz="2400" dirty="0" smtClean="0">
                <a:solidFill>
                  <a:schemeClr val="accent2"/>
                </a:solidFill>
              </a:rPr>
              <a:t>analyzable</a:t>
            </a:r>
            <a:r>
              <a:rPr lang="en-US" sz="2400" dirty="0" smtClean="0">
                <a:solidFill>
                  <a:schemeClr val="tx2"/>
                </a:solidFill>
              </a:rPr>
              <a:t> and </a:t>
            </a:r>
            <a:r>
              <a:rPr lang="en-US" sz="2400" dirty="0" smtClean="0">
                <a:solidFill>
                  <a:schemeClr val="accent2"/>
                </a:solidFill>
              </a:rPr>
              <a:t>applicable</a:t>
            </a:r>
            <a:r>
              <a:rPr lang="en-US" sz="2400" dirty="0" smtClean="0">
                <a:solidFill>
                  <a:schemeClr val="tx2"/>
                </a:solidFill>
              </a:rPr>
              <a:t>. If questions do not meet these criteria,</a:t>
            </a:r>
          </a:p>
          <a:p>
            <a:pPr marL="457200" indent="-457200"/>
            <a:r>
              <a:rPr lang="en-US" sz="2400" dirty="0" smtClean="0">
                <a:solidFill>
                  <a:schemeClr val="tx2"/>
                </a:solidFill>
              </a:rPr>
              <a:t> they need to be reformulated.</a:t>
            </a:r>
            <a:endParaRPr lang="en-US" sz="2400" dirty="0">
              <a:solidFill>
                <a:schemeClr val="tx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86874" cy="5755422"/>
          </a:xfrm>
          <a:prstGeom prst="rect">
            <a:avLst/>
          </a:prstGeom>
          <a:noFill/>
        </p:spPr>
        <p:txBody>
          <a:bodyPr wrap="square" rtlCol="0">
            <a:spAutoFit/>
          </a:bodyPr>
          <a:lstStyle/>
          <a:p>
            <a:pPr algn="ctr"/>
            <a:r>
              <a:rPr lang="en-US" sz="2800" b="1" i="1" u="sng" dirty="0" smtClean="0">
                <a:solidFill>
                  <a:srgbClr val="C00000"/>
                </a:solidFill>
              </a:rPr>
              <a:t>THE COMMUNITY    DIAGNOSIS </a:t>
            </a:r>
          </a:p>
          <a:p>
            <a:r>
              <a:rPr lang="en-US" sz="2400" dirty="0" smtClean="0">
                <a:solidFill>
                  <a:schemeClr val="tx2"/>
                </a:solidFill>
              </a:rPr>
              <a:t>This is the means of deciding in consultation with people , which of the local diseases or health problems are important i.e. those problems that should be given a high priority in the activities of health workers.</a:t>
            </a:r>
          </a:p>
          <a:p>
            <a:r>
              <a:rPr lang="en-US" sz="2400" dirty="0" smtClean="0">
                <a:solidFill>
                  <a:schemeClr val="tx2"/>
                </a:solidFill>
              </a:rPr>
              <a:t>Basic information is needed on people i.e. demographic data  the environmental factors, disease patterns, and available health services </a:t>
            </a:r>
          </a:p>
          <a:p>
            <a:r>
              <a:rPr lang="en-US" sz="2400" dirty="0" smtClean="0">
                <a:solidFill>
                  <a:schemeClr val="tx2"/>
                </a:solidFill>
              </a:rPr>
              <a:t> community diagnosis helps decide on local priorities.</a:t>
            </a:r>
          </a:p>
          <a:p>
            <a:endParaRPr lang="en-US" sz="2400" b="1" dirty="0" smtClean="0">
              <a:solidFill>
                <a:srgbClr val="C00000"/>
              </a:solidFill>
            </a:endParaRPr>
          </a:p>
          <a:p>
            <a:pPr algn="ctr"/>
            <a:r>
              <a:rPr lang="en-US" sz="2800" b="1" dirty="0" smtClean="0">
                <a:solidFill>
                  <a:srgbClr val="C00000"/>
                </a:solidFill>
              </a:rPr>
              <a:t>Levels of community diagnosis </a:t>
            </a:r>
          </a:p>
          <a:p>
            <a:r>
              <a:rPr lang="en-US" sz="2400" dirty="0" smtClean="0">
                <a:solidFill>
                  <a:schemeClr val="tx2"/>
                </a:solidFill>
              </a:rPr>
              <a:t>1    Individual diagnosis  - ------- based on the scientific diagnostic process </a:t>
            </a:r>
            <a:r>
              <a:rPr lang="en-US" sz="2400" dirty="0" err="1" smtClean="0">
                <a:solidFill>
                  <a:schemeClr val="tx2"/>
                </a:solidFill>
              </a:rPr>
              <a:t>i.e</a:t>
            </a:r>
            <a:r>
              <a:rPr lang="en-US" sz="2400" dirty="0" smtClean="0">
                <a:solidFill>
                  <a:schemeClr val="tx2"/>
                </a:solidFill>
              </a:rPr>
              <a:t> history taking, physical examination, laboratory and radiological investigations.</a:t>
            </a:r>
          </a:p>
          <a:p>
            <a:r>
              <a:rPr lang="en-US" sz="2400" dirty="0" smtClean="0">
                <a:solidFill>
                  <a:schemeClr val="tx2"/>
                </a:solidFill>
              </a:rPr>
              <a:t>2    Family diagnosis--------------- based on factors surrounding health and    disease within the family. After the diagnosis is made , the formulation of a programme of care is done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86874" cy="3785652"/>
          </a:xfrm>
          <a:prstGeom prst="rect">
            <a:avLst/>
          </a:prstGeom>
        </p:spPr>
        <p:txBody>
          <a:bodyPr wrap="square">
            <a:spAutoFit/>
          </a:bodyPr>
          <a:lstStyle/>
          <a:p>
            <a:r>
              <a:rPr lang="en-US" sz="2400" dirty="0" smtClean="0">
                <a:solidFill>
                  <a:schemeClr val="tx2"/>
                </a:solidFill>
              </a:rPr>
              <a:t>3     Community  diagnosis --------------- similar to individual and family diagnosis but the amount of date is much greater and requires more lengthy analysis/mechanical processing .</a:t>
            </a:r>
          </a:p>
          <a:p>
            <a:r>
              <a:rPr lang="en-US" sz="2400" dirty="0" smtClean="0">
                <a:solidFill>
                  <a:schemeClr val="tx2"/>
                </a:solidFill>
              </a:rPr>
              <a:t>-- data includes demography, use of health services and their effectiveness, sociological and cultural information, ecological and environmental data.</a:t>
            </a:r>
          </a:p>
          <a:p>
            <a:r>
              <a:rPr lang="en-US" sz="2400" dirty="0" smtClean="0">
                <a:solidFill>
                  <a:schemeClr val="tx2"/>
                </a:solidFill>
              </a:rPr>
              <a:t>--- the diagnostic tool is a questionnaire</a:t>
            </a:r>
          </a:p>
          <a:p>
            <a:r>
              <a:rPr lang="en-US" sz="2400" dirty="0" smtClean="0">
                <a:solidFill>
                  <a:schemeClr val="tx2"/>
                </a:solidFill>
              </a:rPr>
              <a:t>--   statistics and epidemiology are the disciplines involved in the planning and analysis of the survey</a:t>
            </a:r>
          </a:p>
          <a:p>
            <a:r>
              <a:rPr lang="en-US" sz="2400" dirty="0" smtClean="0">
                <a:solidFill>
                  <a:schemeClr val="tx2"/>
                </a:solidFill>
              </a:rPr>
              <a:t>--  it is necessary to determine the community’s perception of their health </a:t>
            </a:r>
            <a:endParaRPr lang="en-US" sz="2400" dirty="0"/>
          </a:p>
        </p:txBody>
      </p:sp>
      <p:sp>
        <p:nvSpPr>
          <p:cNvPr id="3" name="Rectangle 2"/>
          <p:cNvSpPr/>
          <p:nvPr/>
        </p:nvSpPr>
        <p:spPr>
          <a:xfrm>
            <a:off x="214282" y="3929066"/>
            <a:ext cx="8715436" cy="1569660"/>
          </a:xfrm>
          <a:prstGeom prst="rect">
            <a:avLst/>
          </a:prstGeom>
        </p:spPr>
        <p:txBody>
          <a:bodyPr wrap="square">
            <a:spAutoFit/>
          </a:bodyPr>
          <a:lstStyle/>
          <a:p>
            <a:r>
              <a:rPr lang="en-US" sz="2400" dirty="0" smtClean="0">
                <a:solidFill>
                  <a:schemeClr val="tx2"/>
                </a:solidFill>
              </a:rPr>
              <a:t>Problems , any health measures taken and their effects</a:t>
            </a:r>
          </a:p>
          <a:p>
            <a:r>
              <a:rPr lang="en-US" sz="2400" dirty="0" smtClean="0">
                <a:solidFill>
                  <a:schemeClr val="tx2"/>
                </a:solidFill>
              </a:rPr>
              <a:t>A community diagnosis defines problems, analyses previous measures undertaken to alleviate the problems and proposes new measures that are more  appropriate</a:t>
            </a:r>
            <a:endParaRPr 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6740307"/>
          </a:xfrm>
          <a:prstGeom prst="rect">
            <a:avLst/>
          </a:prstGeom>
          <a:noFill/>
        </p:spPr>
        <p:txBody>
          <a:bodyPr wrap="square" rtlCol="0">
            <a:spAutoFit/>
          </a:bodyPr>
          <a:lstStyle/>
          <a:p>
            <a:pPr algn="ctr"/>
            <a:r>
              <a:rPr lang="en-US" sz="2800" b="1" u="sng" dirty="0" smtClean="0">
                <a:solidFill>
                  <a:srgbClr val="C00000"/>
                </a:solidFill>
              </a:rPr>
              <a:t>Components  of a community diagnosis </a:t>
            </a:r>
          </a:p>
          <a:p>
            <a:pPr marL="457200" indent="-457200">
              <a:buAutoNum type="arabicPlain"/>
            </a:pPr>
            <a:r>
              <a:rPr lang="en-US" sz="2400" dirty="0" smtClean="0">
                <a:solidFill>
                  <a:schemeClr val="tx2"/>
                </a:solidFill>
              </a:rPr>
              <a:t>Demography </a:t>
            </a:r>
          </a:p>
          <a:p>
            <a:pPr marL="457200" indent="-457200">
              <a:buAutoNum type="arabicPlain"/>
            </a:pPr>
            <a:r>
              <a:rPr lang="en-US" sz="2400" dirty="0" smtClean="0">
                <a:solidFill>
                  <a:schemeClr val="tx2"/>
                </a:solidFill>
              </a:rPr>
              <a:t>Causes of morbidity and mortality (by age and sex)</a:t>
            </a:r>
          </a:p>
          <a:p>
            <a:pPr marL="457200" indent="-457200">
              <a:buAutoNum type="arabicPlain"/>
            </a:pPr>
            <a:r>
              <a:rPr lang="en-US" sz="2400" dirty="0" smtClean="0">
                <a:solidFill>
                  <a:schemeClr val="tx2"/>
                </a:solidFill>
              </a:rPr>
              <a:t>Use of health services especially MCH/FP Clinic</a:t>
            </a:r>
          </a:p>
          <a:p>
            <a:pPr marL="457200" indent="-457200">
              <a:buAutoNum type="arabicPlain"/>
            </a:pPr>
            <a:r>
              <a:rPr lang="en-US" sz="2400" dirty="0" smtClean="0">
                <a:solidFill>
                  <a:schemeClr val="tx2"/>
                </a:solidFill>
              </a:rPr>
              <a:t>Nutrition , diet, weaning patterns and availability of food </a:t>
            </a:r>
          </a:p>
          <a:p>
            <a:pPr marL="457200" indent="-457200">
              <a:buAutoNum type="arabicPlain"/>
            </a:pPr>
            <a:r>
              <a:rPr lang="en-US" sz="2400" dirty="0" smtClean="0">
                <a:solidFill>
                  <a:schemeClr val="tx2"/>
                </a:solidFill>
              </a:rPr>
              <a:t>Societal-culture and socio-economic stratification</a:t>
            </a:r>
          </a:p>
          <a:p>
            <a:pPr marL="457200" indent="-457200">
              <a:buAutoNum type="arabicPlain"/>
            </a:pPr>
            <a:r>
              <a:rPr lang="en-US" sz="2400" dirty="0" smtClean="0">
                <a:solidFill>
                  <a:schemeClr val="tx2"/>
                </a:solidFill>
              </a:rPr>
              <a:t>The patterns of leadership and communication in the community</a:t>
            </a:r>
          </a:p>
          <a:p>
            <a:pPr marL="457200" indent="-457200">
              <a:buAutoNum type="arabicPlain"/>
            </a:pPr>
            <a:r>
              <a:rPr lang="en-US" sz="2400" dirty="0" smtClean="0">
                <a:solidFill>
                  <a:schemeClr val="tx2"/>
                </a:solidFill>
              </a:rPr>
              <a:t>Mental health together with an assessment of the common causes of stress .</a:t>
            </a:r>
          </a:p>
          <a:p>
            <a:pPr marL="457200" indent="-457200">
              <a:buAutoNum type="arabicPlain"/>
            </a:pPr>
            <a:r>
              <a:rPr lang="en-US" sz="2400" dirty="0" smtClean="0">
                <a:solidFill>
                  <a:schemeClr val="tx2"/>
                </a:solidFill>
              </a:rPr>
              <a:t>Environmental factors especially water , housing and vectors</a:t>
            </a:r>
          </a:p>
          <a:p>
            <a:pPr marL="457200" indent="-457200">
              <a:buAutoNum type="arabicPlain"/>
            </a:pPr>
            <a:r>
              <a:rPr lang="en-US" sz="2400" dirty="0" smtClean="0">
                <a:solidFill>
                  <a:schemeClr val="tx2"/>
                </a:solidFill>
              </a:rPr>
              <a:t>KAP of the population in respect to health related activities</a:t>
            </a:r>
          </a:p>
          <a:p>
            <a:pPr marL="457200" indent="-457200">
              <a:buAutoNum type="arabicPlain"/>
            </a:pPr>
            <a:r>
              <a:rPr lang="en-US" sz="2400" dirty="0" smtClean="0">
                <a:solidFill>
                  <a:schemeClr val="tx2"/>
                </a:solidFill>
              </a:rPr>
              <a:t>The detailed epidemiology of any endemic conditions </a:t>
            </a:r>
          </a:p>
          <a:p>
            <a:pPr marL="457200" indent="-457200">
              <a:buAutoNum type="arabicPlain"/>
            </a:pPr>
            <a:r>
              <a:rPr lang="en-US" sz="2400" dirty="0" smtClean="0">
                <a:solidFill>
                  <a:schemeClr val="tx2"/>
                </a:solidFill>
              </a:rPr>
              <a:t>The services and resources available for development and especially non-medical ones e.g. agriculture, social services etc</a:t>
            </a:r>
          </a:p>
          <a:p>
            <a:pPr marL="457200" indent="-457200">
              <a:buAutoNum type="arabicPlain"/>
            </a:pPr>
            <a:r>
              <a:rPr lang="en-US" sz="2400" dirty="0" smtClean="0">
                <a:solidFill>
                  <a:schemeClr val="tx2"/>
                </a:solidFill>
              </a:rPr>
              <a:t>The degree of involvement of people in their own health care including the use of traditional healers</a:t>
            </a:r>
          </a:p>
          <a:p>
            <a:pPr marL="457200" indent="-457200">
              <a:buAutoNum type="arabicPlain"/>
            </a:pPr>
            <a:r>
              <a:rPr lang="en-US" sz="2400" dirty="0" smtClean="0">
                <a:solidFill>
                  <a:schemeClr val="tx2"/>
                </a:solidFill>
              </a:rPr>
              <a:t>The reasons for failure of health programmes in the past</a:t>
            </a:r>
          </a:p>
          <a:p>
            <a:pPr marL="457200" indent="-457200">
              <a:buAutoNum type="arabicPlain"/>
            </a:pPr>
            <a:endParaRPr lang="sw-KE" sz="2000" dirty="0">
              <a:solidFill>
                <a:schemeClr val="tx2"/>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142852"/>
            <a:ext cx="8715436" cy="6432530"/>
          </a:xfrm>
          <a:prstGeom prst="rect">
            <a:avLst/>
          </a:prstGeom>
          <a:noFill/>
        </p:spPr>
        <p:txBody>
          <a:bodyPr wrap="square" rtlCol="0">
            <a:spAutoFit/>
          </a:bodyPr>
          <a:lstStyle/>
          <a:p>
            <a:pPr algn="ctr"/>
            <a:r>
              <a:rPr lang="en-US" sz="2800" b="1" u="sng" dirty="0" smtClean="0">
                <a:solidFill>
                  <a:srgbClr val="C00000"/>
                </a:solidFill>
                <a:effectLst>
                  <a:outerShdw blurRad="38100" dist="38100" dir="2700000" algn="tl">
                    <a:srgbClr val="000000">
                      <a:alpha val="43137"/>
                    </a:srgbClr>
                  </a:outerShdw>
                </a:effectLst>
              </a:rPr>
              <a:t> the process  of  community  diagnosis </a:t>
            </a:r>
          </a:p>
          <a:p>
            <a:r>
              <a:rPr lang="en-US" sz="2400" dirty="0" smtClean="0">
                <a:solidFill>
                  <a:srgbClr val="C00000"/>
                </a:solidFill>
              </a:rPr>
              <a:t>--</a:t>
            </a:r>
            <a:r>
              <a:rPr lang="en-US" sz="2400" b="1" dirty="0" smtClean="0">
                <a:solidFill>
                  <a:srgbClr val="C00000"/>
                </a:solidFill>
              </a:rPr>
              <a:t>Exploration----------- </a:t>
            </a:r>
            <a:r>
              <a:rPr lang="en-US" sz="2400" dirty="0" smtClean="0">
                <a:solidFill>
                  <a:schemeClr val="tx2"/>
                </a:solidFill>
              </a:rPr>
              <a:t>or situational analysis  </a:t>
            </a:r>
          </a:p>
          <a:p>
            <a:r>
              <a:rPr lang="en-US" sz="2400" dirty="0" smtClean="0">
                <a:solidFill>
                  <a:schemeClr val="tx2"/>
                </a:solidFill>
              </a:rPr>
              <a:t>Information about population size and various demographic variables can be found in census records .  Reports from Metrological department could provide data about climate and weather conditions . Drawing a map with symbols showing:-boundaries, terrain, infrastructure, water sources . Conducting informal interviews among community members .i.e. talking to people at market ,eating places, homes etc</a:t>
            </a:r>
          </a:p>
          <a:p>
            <a:r>
              <a:rPr lang="en-US" sz="2400" b="1" dirty="0" smtClean="0">
                <a:solidFill>
                  <a:srgbClr val="C00000"/>
                </a:solidFill>
              </a:rPr>
              <a:t>Interaction   with community leaders --------- </a:t>
            </a:r>
            <a:r>
              <a:rPr lang="en-US" sz="2400" dirty="0" smtClean="0">
                <a:solidFill>
                  <a:schemeClr val="tx2"/>
                </a:solidFill>
              </a:rPr>
              <a:t>the  leaders must be explained clearly what, how, when, and why things will happen .their support in implementing the survey is essential</a:t>
            </a:r>
          </a:p>
          <a:p>
            <a:r>
              <a:rPr lang="en-US" sz="2400" b="1" dirty="0" smtClean="0">
                <a:solidFill>
                  <a:srgbClr val="C00000"/>
                </a:solidFill>
              </a:rPr>
              <a:t>Setting   objectives---------- </a:t>
            </a:r>
            <a:r>
              <a:rPr lang="en-US" sz="2400" dirty="0" smtClean="0">
                <a:solidFill>
                  <a:schemeClr val="tx2"/>
                </a:solidFill>
              </a:rPr>
              <a:t>objectives will depend on what the investigator wishes to learn about the community’s health status. Some objectives should be based on data gathered during the exploratory  period e.g. to obtain information on disease pattern in young children</a:t>
            </a:r>
          </a:p>
          <a:p>
            <a:r>
              <a:rPr lang="en-US" sz="2400" dirty="0" smtClean="0">
                <a:solidFill>
                  <a:schemeClr val="tx2"/>
                </a:solidFill>
              </a:rPr>
              <a:t>To elicit environmental factors such as housing, water, refuse and excreta disposal et</a:t>
            </a:r>
            <a:r>
              <a:rPr lang="en-US" sz="2000" dirty="0" smtClean="0">
                <a:solidFill>
                  <a:schemeClr val="tx2"/>
                </a:solidFill>
              </a:rPr>
              <a:t>c</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2308324"/>
          </a:xfrm>
          <a:prstGeom prst="rect">
            <a:avLst/>
          </a:prstGeom>
        </p:spPr>
        <p:txBody>
          <a:bodyPr wrap="square">
            <a:spAutoFit/>
          </a:bodyPr>
          <a:lstStyle/>
          <a:p>
            <a:r>
              <a:rPr lang="en-US" sz="2400" b="1" dirty="0" smtClean="0">
                <a:solidFill>
                  <a:srgbClr val="C00000"/>
                </a:solidFill>
              </a:rPr>
              <a:t>Planning the survey -----------  </a:t>
            </a:r>
            <a:r>
              <a:rPr lang="en-US" sz="2400" dirty="0" smtClean="0">
                <a:solidFill>
                  <a:schemeClr val="tx2"/>
                </a:solidFill>
              </a:rPr>
              <a:t>formulating the questionnaire is based on questions such as why is the survey being done?, where it will take place etc, pretesting the questionnaire</a:t>
            </a:r>
          </a:p>
          <a:p>
            <a:r>
              <a:rPr lang="en-US" sz="2400" dirty="0" smtClean="0">
                <a:solidFill>
                  <a:schemeClr val="tx2"/>
                </a:solidFill>
              </a:rPr>
              <a:t>A questionnaire is a set of standardized questions used as a tool for collecting information. the questions should be acceptable to the interviewee and analyzable  by the interviewer </a:t>
            </a:r>
            <a:endParaRPr lang="en-US" sz="2400" dirty="0"/>
          </a:p>
        </p:txBody>
      </p:sp>
      <p:sp>
        <p:nvSpPr>
          <p:cNvPr id="3" name="Rectangle 2"/>
          <p:cNvSpPr/>
          <p:nvPr/>
        </p:nvSpPr>
        <p:spPr>
          <a:xfrm>
            <a:off x="142844" y="2500306"/>
            <a:ext cx="9001156" cy="3416320"/>
          </a:xfrm>
          <a:prstGeom prst="rect">
            <a:avLst/>
          </a:prstGeom>
        </p:spPr>
        <p:txBody>
          <a:bodyPr wrap="square">
            <a:spAutoFit/>
          </a:bodyPr>
          <a:lstStyle/>
          <a:p>
            <a:endParaRPr lang="en-US" sz="2400" dirty="0" smtClean="0"/>
          </a:p>
          <a:p>
            <a:r>
              <a:rPr lang="en-US" sz="2400" dirty="0" smtClean="0"/>
              <a:t> </a:t>
            </a:r>
            <a:r>
              <a:rPr lang="en-US" sz="2400" b="1" dirty="0" smtClean="0">
                <a:solidFill>
                  <a:srgbClr val="C00000"/>
                </a:solidFill>
              </a:rPr>
              <a:t>training  interviewers </a:t>
            </a:r>
            <a:r>
              <a:rPr lang="en-US" sz="2400" dirty="0" smtClean="0">
                <a:solidFill>
                  <a:schemeClr val="tx2"/>
                </a:solidFill>
              </a:rPr>
              <a:t>------------ all  assistants in data collection must be trained  on how to use the data collecting tool (questionnaire)</a:t>
            </a:r>
          </a:p>
          <a:p>
            <a:endParaRPr lang="en-US" sz="2400" b="1" dirty="0" smtClean="0">
              <a:solidFill>
                <a:schemeClr val="accent1"/>
              </a:solidFill>
            </a:endParaRPr>
          </a:p>
          <a:p>
            <a:r>
              <a:rPr lang="en-US" sz="2400" b="1" dirty="0" smtClean="0">
                <a:solidFill>
                  <a:schemeClr val="accent1"/>
                </a:solidFill>
              </a:rPr>
              <a:t>Pretesting</a:t>
            </a:r>
            <a:r>
              <a:rPr lang="en-US" sz="2400" b="1" dirty="0" smtClean="0">
                <a:solidFill>
                  <a:schemeClr val="tx2"/>
                </a:solidFill>
              </a:rPr>
              <a:t> </a:t>
            </a:r>
            <a:r>
              <a:rPr lang="en-US" sz="2400" b="1" dirty="0" smtClean="0">
                <a:solidFill>
                  <a:schemeClr val="accent1"/>
                </a:solidFill>
              </a:rPr>
              <a:t>the</a:t>
            </a:r>
            <a:r>
              <a:rPr lang="en-US" sz="2400" b="1" dirty="0" smtClean="0">
                <a:solidFill>
                  <a:schemeClr val="tx2"/>
                </a:solidFill>
              </a:rPr>
              <a:t> </a:t>
            </a:r>
            <a:r>
              <a:rPr lang="en-US" sz="2400" b="1" dirty="0" smtClean="0">
                <a:solidFill>
                  <a:schemeClr val="accent1"/>
                </a:solidFill>
              </a:rPr>
              <a:t>tool-</a:t>
            </a:r>
            <a:r>
              <a:rPr lang="en-US" sz="2400" dirty="0" smtClean="0">
                <a:solidFill>
                  <a:schemeClr val="tx2"/>
                </a:solidFill>
              </a:rPr>
              <a:t>---------  a few people are interviewed to see how they respond to the questions .pretesting should determine whether the questions are acceptable, </a:t>
            </a:r>
            <a:r>
              <a:rPr lang="en-US" sz="2400" dirty="0" err="1" smtClean="0">
                <a:solidFill>
                  <a:schemeClr val="tx2"/>
                </a:solidFill>
              </a:rPr>
              <a:t>askable</a:t>
            </a:r>
            <a:r>
              <a:rPr lang="en-US" sz="2400" dirty="0" smtClean="0">
                <a:solidFill>
                  <a:schemeClr val="tx2"/>
                </a:solidFill>
              </a:rPr>
              <a:t>, answerable, analyzable and applicable </a:t>
            </a:r>
          </a:p>
          <a:p>
            <a:endParaRPr lang="en-US" sz="2400" b="1" dirty="0" smtClean="0">
              <a:solidFill>
                <a:srgbClr val="FF0000"/>
              </a:solidFill>
            </a:endParaRPr>
          </a:p>
          <a:p>
            <a:r>
              <a:rPr lang="en-US" sz="2400" b="1" dirty="0" smtClean="0">
                <a:solidFill>
                  <a:srgbClr val="FF0000"/>
                </a:solidFill>
              </a:rPr>
              <a:t>Sampling for the survey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643998" cy="6001643"/>
          </a:xfrm>
          <a:prstGeom prst="rect">
            <a:avLst/>
          </a:prstGeom>
          <a:noFill/>
        </p:spPr>
        <p:txBody>
          <a:bodyPr wrap="square" rtlCol="0">
            <a:spAutoFit/>
          </a:bodyPr>
          <a:lstStyle/>
          <a:p>
            <a:r>
              <a:rPr lang="en-US" sz="2400" b="1" dirty="0" smtClean="0">
                <a:solidFill>
                  <a:srgbClr val="C00000"/>
                </a:solidFill>
              </a:rPr>
              <a:t>Executing  the  survey </a:t>
            </a:r>
            <a:r>
              <a:rPr lang="en-US" sz="2400" dirty="0" smtClean="0">
                <a:solidFill>
                  <a:schemeClr val="tx2"/>
                </a:solidFill>
              </a:rPr>
              <a:t>----------- (act of collecting data),  the interviewer should fill in all the responses before leaving a household</a:t>
            </a:r>
          </a:p>
          <a:p>
            <a:endParaRPr lang="en-US" sz="2400" b="1" dirty="0" smtClean="0">
              <a:solidFill>
                <a:srgbClr val="C00000"/>
              </a:solidFill>
            </a:endParaRPr>
          </a:p>
          <a:p>
            <a:r>
              <a:rPr lang="en-US" sz="2400" b="1" dirty="0" smtClean="0">
                <a:solidFill>
                  <a:srgbClr val="C00000"/>
                </a:solidFill>
              </a:rPr>
              <a:t>Data analysis  and presentation--------- </a:t>
            </a:r>
            <a:r>
              <a:rPr lang="en-US" sz="2400" dirty="0" smtClean="0">
                <a:solidFill>
                  <a:schemeClr val="tx2"/>
                </a:solidFill>
              </a:rPr>
              <a:t>a collection of data in its original form is called raw data . Data which has been put into some order according to magnitude is called an array (</a:t>
            </a:r>
            <a:r>
              <a:rPr lang="en-US" sz="2400" dirty="0" smtClean="0">
                <a:solidFill>
                  <a:schemeClr val="accent2"/>
                </a:solidFill>
              </a:rPr>
              <a:t>numerical</a:t>
            </a:r>
            <a:r>
              <a:rPr lang="en-US" sz="2400" dirty="0" smtClean="0">
                <a:solidFill>
                  <a:schemeClr val="tx2"/>
                </a:solidFill>
              </a:rPr>
              <a:t> </a:t>
            </a:r>
            <a:r>
              <a:rPr lang="en-US" sz="2400" dirty="0" smtClean="0">
                <a:solidFill>
                  <a:schemeClr val="accent2"/>
                </a:solidFill>
              </a:rPr>
              <a:t>presentation</a:t>
            </a:r>
            <a:r>
              <a:rPr lang="en-US" sz="2400" dirty="0" smtClean="0">
                <a:solidFill>
                  <a:schemeClr val="tx2"/>
                </a:solidFill>
              </a:rPr>
              <a:t>) </a:t>
            </a:r>
          </a:p>
          <a:p>
            <a:r>
              <a:rPr lang="en-US" sz="2400" b="1" dirty="0" smtClean="0">
                <a:solidFill>
                  <a:schemeClr val="accent2"/>
                </a:solidFill>
              </a:rPr>
              <a:t>Tabular</a:t>
            </a:r>
            <a:r>
              <a:rPr lang="en-US" sz="2400" b="1" dirty="0" smtClean="0">
                <a:solidFill>
                  <a:schemeClr val="tx2"/>
                </a:solidFill>
              </a:rPr>
              <a:t> </a:t>
            </a:r>
            <a:r>
              <a:rPr lang="en-US" sz="2400" b="1" dirty="0" smtClean="0">
                <a:solidFill>
                  <a:schemeClr val="accent2"/>
                </a:solidFill>
              </a:rPr>
              <a:t>presentation-</a:t>
            </a:r>
            <a:r>
              <a:rPr lang="en-US" sz="2400" dirty="0" smtClean="0">
                <a:solidFill>
                  <a:schemeClr val="tx2"/>
                </a:solidFill>
              </a:rPr>
              <a:t>-----------(frequency distribution) ---a method of presenting a series of measurements by dividing them into groups and counting the number in each group . The presentation of data in a frequency table shows the classes and the frequencies in each class</a:t>
            </a:r>
          </a:p>
          <a:p>
            <a:r>
              <a:rPr lang="en-US" sz="2400" b="1" dirty="0" smtClean="0">
                <a:solidFill>
                  <a:schemeClr val="tx2"/>
                </a:solidFill>
              </a:rPr>
              <a:t>--- </a:t>
            </a:r>
            <a:r>
              <a:rPr lang="en-US" sz="2400" b="1" dirty="0" smtClean="0">
                <a:solidFill>
                  <a:schemeClr val="accent2"/>
                </a:solidFill>
              </a:rPr>
              <a:t>graphical</a:t>
            </a:r>
            <a:r>
              <a:rPr lang="en-US" sz="2400" b="1" dirty="0" smtClean="0">
                <a:solidFill>
                  <a:schemeClr val="tx2"/>
                </a:solidFill>
              </a:rPr>
              <a:t> </a:t>
            </a:r>
            <a:r>
              <a:rPr lang="en-US" sz="2400" b="1" dirty="0" smtClean="0">
                <a:solidFill>
                  <a:schemeClr val="accent2"/>
                </a:solidFill>
              </a:rPr>
              <a:t>presentation</a:t>
            </a:r>
            <a:r>
              <a:rPr lang="en-US" sz="2400" b="1" dirty="0" smtClean="0">
                <a:solidFill>
                  <a:schemeClr val="tx2"/>
                </a:solidFill>
              </a:rPr>
              <a:t>   </a:t>
            </a:r>
            <a:r>
              <a:rPr lang="en-US" sz="2400" dirty="0" smtClean="0">
                <a:solidFill>
                  <a:schemeClr val="tx2"/>
                </a:solidFill>
              </a:rPr>
              <a:t>---------- a graph provides simple visual aid that reflects important features of the data e.g. </a:t>
            </a:r>
            <a:r>
              <a:rPr lang="en-US" sz="2400" dirty="0" smtClean="0">
                <a:solidFill>
                  <a:schemeClr val="accent2"/>
                </a:solidFill>
              </a:rPr>
              <a:t>bar</a:t>
            </a:r>
            <a:r>
              <a:rPr lang="en-US" sz="2400" dirty="0" smtClean="0">
                <a:solidFill>
                  <a:schemeClr val="tx2"/>
                </a:solidFill>
              </a:rPr>
              <a:t> </a:t>
            </a:r>
            <a:r>
              <a:rPr lang="en-US" sz="2400" dirty="0" smtClean="0">
                <a:solidFill>
                  <a:schemeClr val="accent2"/>
                </a:solidFill>
              </a:rPr>
              <a:t>chart</a:t>
            </a:r>
            <a:r>
              <a:rPr lang="en-US" sz="2400" dirty="0" smtClean="0">
                <a:solidFill>
                  <a:schemeClr val="tx2"/>
                </a:solidFill>
              </a:rPr>
              <a:t> —is a graph that consists of a number of  rectangles (or bars)whose length varies with the magnitude represented but which are of equal width. A </a:t>
            </a:r>
            <a:r>
              <a:rPr lang="en-US" sz="2400" dirty="0" smtClean="0">
                <a:solidFill>
                  <a:schemeClr val="accent2"/>
                </a:solidFill>
              </a:rPr>
              <a:t>histogram</a:t>
            </a:r>
            <a:r>
              <a:rPr lang="en-US" sz="2400" dirty="0" smtClean="0">
                <a:solidFill>
                  <a:schemeClr val="tx2"/>
                </a:solidFill>
              </a:rPr>
              <a:t> is a graph that represents the class </a:t>
            </a:r>
            <a:r>
              <a:rPr lang="en-US" sz="2400" b="1" dirty="0" smtClean="0"/>
              <a:t>frequencies</a:t>
            </a:r>
            <a:r>
              <a:rPr lang="en-US" sz="2400" dirty="0" smtClean="0">
                <a:solidFill>
                  <a:schemeClr val="tx2"/>
                </a:solidFill>
              </a:rPr>
              <a:t> in a frequency distribution by  vertical rectangles. The horizontal axis presents the classes and the vertical axis</a:t>
            </a:r>
            <a:endParaRPr lang="sw-KE" sz="2400"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a:off x="3929058" y="285728"/>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w-KE"/>
          </a:p>
        </p:txBody>
      </p:sp>
      <p:sp>
        <p:nvSpPr>
          <p:cNvPr id="6" name="TextBox 5"/>
          <p:cNvSpPr txBox="1"/>
          <p:nvPr/>
        </p:nvSpPr>
        <p:spPr>
          <a:xfrm>
            <a:off x="3500430" y="0"/>
            <a:ext cx="1714512" cy="369332"/>
          </a:xfrm>
          <a:prstGeom prst="rect">
            <a:avLst/>
          </a:prstGeom>
          <a:noFill/>
        </p:spPr>
        <p:txBody>
          <a:bodyPr wrap="square" rtlCol="0">
            <a:spAutoFit/>
          </a:bodyPr>
          <a:lstStyle/>
          <a:p>
            <a:r>
              <a:rPr lang="en-US" dirty="0" smtClean="0"/>
              <a:t>            HOST</a:t>
            </a:r>
            <a:endParaRPr lang="sw-KE" dirty="0"/>
          </a:p>
        </p:txBody>
      </p:sp>
      <p:sp>
        <p:nvSpPr>
          <p:cNvPr id="7" name="TextBox 6"/>
          <p:cNvSpPr txBox="1"/>
          <p:nvPr/>
        </p:nvSpPr>
        <p:spPr>
          <a:xfrm>
            <a:off x="4786314" y="1071546"/>
            <a:ext cx="928694" cy="369332"/>
          </a:xfrm>
          <a:prstGeom prst="rect">
            <a:avLst/>
          </a:prstGeom>
          <a:noFill/>
        </p:spPr>
        <p:txBody>
          <a:bodyPr wrap="square" rtlCol="0">
            <a:spAutoFit/>
          </a:bodyPr>
          <a:lstStyle/>
          <a:p>
            <a:r>
              <a:rPr lang="en-US" dirty="0" smtClean="0"/>
              <a:t> AGENT</a:t>
            </a:r>
            <a:endParaRPr lang="sw-KE" dirty="0"/>
          </a:p>
        </p:txBody>
      </p:sp>
      <p:sp>
        <p:nvSpPr>
          <p:cNvPr id="8" name="TextBox 7"/>
          <p:cNvSpPr txBox="1"/>
          <p:nvPr/>
        </p:nvSpPr>
        <p:spPr>
          <a:xfrm>
            <a:off x="2500298" y="1142984"/>
            <a:ext cx="2000264" cy="369332"/>
          </a:xfrm>
          <a:prstGeom prst="rect">
            <a:avLst/>
          </a:prstGeom>
          <a:noFill/>
        </p:spPr>
        <p:txBody>
          <a:bodyPr wrap="square" rtlCol="0">
            <a:spAutoFit/>
          </a:bodyPr>
          <a:lstStyle/>
          <a:p>
            <a:r>
              <a:rPr lang="en-US" dirty="0" smtClean="0"/>
              <a:t>ENVIRONMENT</a:t>
            </a:r>
            <a:endParaRPr lang="sw-KE" dirty="0"/>
          </a:p>
        </p:txBody>
      </p:sp>
      <p:sp>
        <p:nvSpPr>
          <p:cNvPr id="9" name="TextBox 8"/>
          <p:cNvSpPr txBox="1"/>
          <p:nvPr/>
        </p:nvSpPr>
        <p:spPr>
          <a:xfrm>
            <a:off x="142844" y="1643050"/>
            <a:ext cx="8501122" cy="4832092"/>
          </a:xfrm>
          <a:prstGeom prst="rect">
            <a:avLst/>
          </a:prstGeom>
          <a:noFill/>
        </p:spPr>
        <p:txBody>
          <a:bodyPr wrap="square" rtlCol="0">
            <a:spAutoFit/>
          </a:bodyPr>
          <a:lstStyle/>
          <a:p>
            <a:r>
              <a:rPr lang="en-US" dirty="0" smtClean="0"/>
              <a:t> </a:t>
            </a:r>
            <a:r>
              <a:rPr lang="en-US" sz="2000" dirty="0" smtClean="0"/>
              <a:t> </a:t>
            </a:r>
            <a:r>
              <a:rPr lang="en-US" sz="2400" dirty="0" smtClean="0"/>
              <a:t>The health of an individual or community depends on the state of equilibrium  maintained within the triad of elements.</a:t>
            </a:r>
          </a:p>
          <a:p>
            <a:endParaRPr lang="en-US" sz="2400" b="1" u="sng" dirty="0" smtClean="0">
              <a:solidFill>
                <a:srgbClr val="C00000"/>
              </a:solidFill>
            </a:endParaRPr>
          </a:p>
          <a:p>
            <a:r>
              <a:rPr lang="en-US" sz="2400" b="1" u="sng" dirty="0" smtClean="0">
                <a:solidFill>
                  <a:srgbClr val="C00000"/>
                </a:solidFill>
              </a:rPr>
              <a:t>AGENT</a:t>
            </a:r>
          </a:p>
          <a:p>
            <a:r>
              <a:rPr lang="en-US" sz="2400" dirty="0" smtClean="0"/>
              <a:t>An agent is a factor whose presence causes the disease . It  is a specific factor without which a disease can not occur</a:t>
            </a:r>
          </a:p>
          <a:p>
            <a:endParaRPr lang="en-US" sz="2400" dirty="0" smtClean="0">
              <a:solidFill>
                <a:srgbClr val="C00000"/>
              </a:solidFill>
            </a:endParaRPr>
          </a:p>
          <a:p>
            <a:r>
              <a:rPr lang="en-US" sz="2400" dirty="0" smtClean="0">
                <a:solidFill>
                  <a:srgbClr val="C00000"/>
                </a:solidFill>
              </a:rPr>
              <a:t>Examples of agents  </a:t>
            </a:r>
          </a:p>
          <a:p>
            <a:pPr marL="457200" indent="-457200">
              <a:buAutoNum type="arabicPlain"/>
            </a:pPr>
            <a:r>
              <a:rPr lang="en-US" sz="2400" dirty="0" smtClean="0">
                <a:solidFill>
                  <a:srgbClr val="C00000"/>
                </a:solidFill>
              </a:rPr>
              <a:t>Physical  agent -------- </a:t>
            </a:r>
            <a:r>
              <a:rPr lang="en-US" sz="2400" dirty="0" smtClean="0">
                <a:solidFill>
                  <a:schemeClr val="tx2"/>
                </a:solidFill>
              </a:rPr>
              <a:t>Atmospheric  abnormalities such as extremes of heat, cold, humidity, pressure, radiation, sounds etc </a:t>
            </a:r>
          </a:p>
          <a:p>
            <a:pPr marL="342900" indent="-342900">
              <a:buAutoNum type="arabicPlain"/>
            </a:pPr>
            <a:r>
              <a:rPr lang="en-US" sz="2400" dirty="0" smtClean="0">
                <a:solidFill>
                  <a:schemeClr val="accent2"/>
                </a:solidFill>
              </a:rPr>
              <a:t>Biological</a:t>
            </a:r>
            <a:r>
              <a:rPr lang="en-US" sz="2400" dirty="0" smtClean="0">
                <a:solidFill>
                  <a:schemeClr val="tx2"/>
                </a:solidFill>
              </a:rPr>
              <a:t>   agents-----------    All living organisms such as bacteria, viruses, rickettsiae, protozoa, fungi, helminthes etc </a:t>
            </a:r>
          </a:p>
          <a:p>
            <a:pPr marL="342900" indent="-342900">
              <a:buAutoNum type="arabicPlain"/>
            </a:pPr>
            <a:endParaRPr lang="en-US" sz="2000" dirty="0" smtClean="0">
              <a:solidFill>
                <a:schemeClr val="accent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9052927" cy="6740307"/>
          </a:xfrm>
          <a:prstGeom prst="rect">
            <a:avLst/>
          </a:prstGeom>
          <a:noFill/>
        </p:spPr>
        <p:txBody>
          <a:bodyPr wrap="none" rtlCol="0">
            <a:spAutoFit/>
          </a:bodyPr>
          <a:lstStyle/>
          <a:p>
            <a:r>
              <a:rPr lang="en-US" sz="2400" dirty="0" smtClean="0"/>
              <a:t> shows the frequencies of the classes.   The horizontal axis need not</a:t>
            </a:r>
          </a:p>
          <a:p>
            <a:r>
              <a:rPr lang="en-US" sz="2400" dirty="0" smtClean="0"/>
              <a:t> start with a zero, but the vertical axis must always start with zero.</a:t>
            </a:r>
          </a:p>
          <a:p>
            <a:r>
              <a:rPr lang="en-US" sz="2400" dirty="0" smtClean="0"/>
              <a:t>         The </a:t>
            </a:r>
            <a:r>
              <a:rPr lang="en-US" sz="2400" dirty="0" smtClean="0">
                <a:solidFill>
                  <a:schemeClr val="accent2"/>
                </a:solidFill>
              </a:rPr>
              <a:t>frequency</a:t>
            </a:r>
            <a:r>
              <a:rPr lang="en-US" sz="2400" dirty="0" smtClean="0"/>
              <a:t> </a:t>
            </a:r>
            <a:r>
              <a:rPr lang="en-US" sz="2400" dirty="0" smtClean="0">
                <a:solidFill>
                  <a:schemeClr val="accent2"/>
                </a:solidFill>
              </a:rPr>
              <a:t>polygon</a:t>
            </a:r>
            <a:r>
              <a:rPr lang="en-US" sz="2400" dirty="0" smtClean="0"/>
              <a:t> is derived from a histogram by joining</a:t>
            </a:r>
          </a:p>
          <a:p>
            <a:r>
              <a:rPr lang="en-US" sz="2400" dirty="0" smtClean="0"/>
              <a:t> the mid points of the tops of the rectangles of the histogram.</a:t>
            </a:r>
          </a:p>
          <a:p>
            <a:r>
              <a:rPr lang="en-US" sz="2400" dirty="0" smtClean="0"/>
              <a:t>It may be constructed simply by plotting for each class the value of its</a:t>
            </a:r>
          </a:p>
          <a:p>
            <a:r>
              <a:rPr lang="en-US" sz="2400" dirty="0" smtClean="0"/>
              <a:t> midpoint against the frequency and joining by straight lines the points</a:t>
            </a:r>
          </a:p>
          <a:p>
            <a:r>
              <a:rPr lang="en-US" sz="2400" dirty="0" smtClean="0"/>
              <a:t> thus plotted.  Two frequency polygon can be drawn on the same graph</a:t>
            </a:r>
          </a:p>
          <a:p>
            <a:r>
              <a:rPr lang="en-US" sz="2400" dirty="0" smtClean="0"/>
              <a:t> paper for comparison purposes.</a:t>
            </a:r>
          </a:p>
          <a:p>
            <a:r>
              <a:rPr lang="en-US" sz="2400" dirty="0" smtClean="0"/>
              <a:t>                   An </a:t>
            </a:r>
            <a:r>
              <a:rPr lang="en-US" sz="2400" dirty="0" smtClean="0">
                <a:solidFill>
                  <a:schemeClr val="accent2"/>
                </a:solidFill>
              </a:rPr>
              <a:t>Ogive</a:t>
            </a:r>
            <a:r>
              <a:rPr lang="en-US" sz="2400" dirty="0" smtClean="0"/>
              <a:t> presents the cumulative frequency distribution</a:t>
            </a:r>
          </a:p>
          <a:p>
            <a:r>
              <a:rPr lang="en-US" sz="2400" dirty="0" smtClean="0"/>
              <a:t> graphically.  The lower limit of each class is plotted along the </a:t>
            </a:r>
          </a:p>
          <a:p>
            <a:r>
              <a:rPr lang="en-US" sz="2400" dirty="0" smtClean="0"/>
              <a:t>horizontal axis of an Ogive.     Along the vertical  axis the cumulative </a:t>
            </a:r>
          </a:p>
          <a:p>
            <a:r>
              <a:rPr lang="en-US" sz="2400" dirty="0" smtClean="0"/>
              <a:t> frequency of each class is plotted.    Cumulative percentage </a:t>
            </a:r>
          </a:p>
          <a:p>
            <a:r>
              <a:rPr lang="en-US" sz="2400" dirty="0" smtClean="0"/>
              <a:t>frequencies may be used on the vertical axis.</a:t>
            </a:r>
          </a:p>
          <a:p>
            <a:r>
              <a:rPr lang="en-US" sz="2400" dirty="0" smtClean="0"/>
              <a:t>                A </a:t>
            </a:r>
            <a:r>
              <a:rPr lang="en-US" sz="2400" dirty="0" smtClean="0">
                <a:solidFill>
                  <a:schemeClr val="accent2"/>
                </a:solidFill>
              </a:rPr>
              <a:t>pie</a:t>
            </a:r>
            <a:r>
              <a:rPr lang="en-US" sz="2400" dirty="0" smtClean="0"/>
              <a:t> </a:t>
            </a:r>
            <a:r>
              <a:rPr lang="en-US" sz="2400" dirty="0" smtClean="0">
                <a:solidFill>
                  <a:schemeClr val="accent2"/>
                </a:solidFill>
              </a:rPr>
              <a:t>chart</a:t>
            </a:r>
            <a:r>
              <a:rPr lang="en-US" sz="2400" dirty="0" smtClean="0"/>
              <a:t> consist of a circle which is divided into sectors. The</a:t>
            </a:r>
          </a:p>
          <a:p>
            <a:r>
              <a:rPr lang="en-US" sz="2400" dirty="0" smtClean="0"/>
              <a:t> area of each sector is proportional to the value of each variable.</a:t>
            </a:r>
          </a:p>
          <a:p>
            <a:r>
              <a:rPr lang="en-US" sz="2400" dirty="0" smtClean="0"/>
              <a:t>Pie charts are used for comparisons based on percentages. E.g. </a:t>
            </a:r>
          </a:p>
          <a:p>
            <a:r>
              <a:rPr lang="en-US" sz="2400" dirty="0" smtClean="0"/>
              <a:t> standard of education in a given  population.</a:t>
            </a:r>
          </a:p>
          <a:p>
            <a:endParaRPr lang="en-US"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1"/>
            <a:ext cx="8715436" cy="461665"/>
          </a:xfrm>
          <a:prstGeom prst="rect">
            <a:avLst/>
          </a:prstGeom>
        </p:spPr>
        <p:txBody>
          <a:bodyPr wrap="square">
            <a:spAutoFit/>
          </a:bodyPr>
          <a:lstStyle/>
          <a:p>
            <a:r>
              <a:rPr lang="en-US" sz="2400" dirty="0" smtClean="0">
                <a:solidFill>
                  <a:schemeClr val="tx2"/>
                </a:solidFill>
              </a:rPr>
              <a:t>Frequency distribution of ages of 25 patients seen in a health facility</a:t>
            </a:r>
            <a:endParaRPr lang="sw-KE" sz="2400" dirty="0">
              <a:solidFill>
                <a:schemeClr val="tx2"/>
              </a:solidFill>
            </a:endParaRPr>
          </a:p>
        </p:txBody>
      </p:sp>
      <p:sp>
        <p:nvSpPr>
          <p:cNvPr id="3" name="Rectangle 2"/>
          <p:cNvSpPr/>
          <p:nvPr/>
        </p:nvSpPr>
        <p:spPr>
          <a:xfrm>
            <a:off x="214282" y="4500570"/>
            <a:ext cx="8786874" cy="1938992"/>
          </a:xfrm>
          <a:prstGeom prst="rect">
            <a:avLst/>
          </a:prstGeom>
        </p:spPr>
        <p:txBody>
          <a:bodyPr wrap="square">
            <a:spAutoFit/>
          </a:bodyPr>
          <a:lstStyle/>
          <a:p>
            <a:r>
              <a:rPr lang="en-US" sz="2000" dirty="0" smtClean="0"/>
              <a:t> </a:t>
            </a:r>
            <a:r>
              <a:rPr lang="en-US" sz="2400" b="1" i="1" u="sng" dirty="0" smtClean="0">
                <a:solidFill>
                  <a:srgbClr val="C00000"/>
                </a:solidFill>
              </a:rPr>
              <a:t>N/B </a:t>
            </a:r>
          </a:p>
          <a:p>
            <a:r>
              <a:rPr lang="en-US" sz="2400" dirty="0" smtClean="0"/>
              <a:t>              </a:t>
            </a:r>
            <a:r>
              <a:rPr lang="en-US" sz="2400" dirty="0" smtClean="0">
                <a:solidFill>
                  <a:schemeClr val="tx2"/>
                </a:solidFill>
              </a:rPr>
              <a:t>There are two major functions of statistical methods : 1</a:t>
            </a:r>
            <a:r>
              <a:rPr lang="en-US" sz="2400" baseline="30000" dirty="0" smtClean="0">
                <a:solidFill>
                  <a:schemeClr val="tx2"/>
                </a:solidFill>
              </a:rPr>
              <a:t>st</a:t>
            </a:r>
            <a:r>
              <a:rPr lang="en-US" sz="2400" dirty="0" smtClean="0">
                <a:solidFill>
                  <a:schemeClr val="tx2"/>
                </a:solidFill>
              </a:rPr>
              <a:t> to summarize data and 2</a:t>
            </a:r>
            <a:r>
              <a:rPr lang="en-US" sz="2400" baseline="30000" dirty="0" smtClean="0">
                <a:solidFill>
                  <a:schemeClr val="tx2"/>
                </a:solidFill>
              </a:rPr>
              <a:t>nd</a:t>
            </a:r>
            <a:r>
              <a:rPr lang="en-US" sz="2400" dirty="0" smtClean="0">
                <a:solidFill>
                  <a:schemeClr val="tx2"/>
                </a:solidFill>
              </a:rPr>
              <a:t> to make inferences about the data. </a:t>
            </a:r>
          </a:p>
          <a:p>
            <a:r>
              <a:rPr lang="en-US" sz="2400" b="1" dirty="0" smtClean="0"/>
              <a:t>Statistical inferences </a:t>
            </a:r>
            <a:r>
              <a:rPr lang="en-US" sz="2400" dirty="0" smtClean="0">
                <a:solidFill>
                  <a:schemeClr val="tx2"/>
                </a:solidFill>
              </a:rPr>
              <a:t>means that data which has been gathered on a sample can be used to indicate what is  probably happening in the entire population. </a:t>
            </a:r>
            <a:endParaRPr lang="sw-KE" sz="2400" dirty="0">
              <a:solidFill>
                <a:schemeClr val="tx2"/>
              </a:solidFill>
            </a:endParaRPr>
          </a:p>
        </p:txBody>
      </p:sp>
      <p:graphicFrame>
        <p:nvGraphicFramePr>
          <p:cNvPr id="4" name="Table 3"/>
          <p:cNvGraphicFramePr>
            <a:graphicFrameLocks noGrp="1"/>
          </p:cNvGraphicFramePr>
          <p:nvPr/>
        </p:nvGraphicFramePr>
        <p:xfrm>
          <a:off x="428596" y="642920"/>
          <a:ext cx="8358248" cy="3720800"/>
        </p:xfrm>
        <a:graphic>
          <a:graphicData uri="http://schemas.openxmlformats.org/drawingml/2006/table">
            <a:tbl>
              <a:tblPr firstRow="1" bandRow="1">
                <a:tableStyleId>{5C22544A-7EE6-4342-B048-85BDC9FD1C3A}</a:tableStyleId>
              </a:tblPr>
              <a:tblGrid>
                <a:gridCol w="2089562"/>
                <a:gridCol w="2089562"/>
                <a:gridCol w="2089562"/>
                <a:gridCol w="2089562"/>
              </a:tblGrid>
              <a:tr h="465100">
                <a:tc>
                  <a:txBody>
                    <a:bodyPr/>
                    <a:lstStyle/>
                    <a:p>
                      <a:r>
                        <a:rPr lang="en-US" dirty="0" smtClean="0"/>
                        <a:t>Age in years</a:t>
                      </a:r>
                      <a:endParaRPr lang="en-US" dirty="0"/>
                    </a:p>
                  </a:txBody>
                  <a:tcPr/>
                </a:tc>
                <a:tc>
                  <a:txBody>
                    <a:bodyPr/>
                    <a:lstStyle/>
                    <a:p>
                      <a:r>
                        <a:rPr lang="en-US" dirty="0" smtClean="0"/>
                        <a:t>Tally </a:t>
                      </a:r>
                      <a:endParaRPr lang="en-US" dirty="0"/>
                    </a:p>
                  </a:txBody>
                  <a:tcPr/>
                </a:tc>
                <a:tc>
                  <a:txBody>
                    <a:bodyPr/>
                    <a:lstStyle/>
                    <a:p>
                      <a:r>
                        <a:rPr lang="en-US" dirty="0" smtClean="0"/>
                        <a:t>Number of patients</a:t>
                      </a:r>
                      <a:endParaRPr lang="en-US" dirty="0"/>
                    </a:p>
                  </a:txBody>
                  <a:tcPr/>
                </a:tc>
                <a:tc>
                  <a:txBody>
                    <a:bodyPr/>
                    <a:lstStyle/>
                    <a:p>
                      <a:r>
                        <a:rPr lang="en-US" dirty="0" smtClean="0"/>
                        <a:t>percentage</a:t>
                      </a:r>
                      <a:endParaRPr lang="en-US" dirty="0"/>
                    </a:p>
                  </a:txBody>
                  <a:tcPr/>
                </a:tc>
              </a:tr>
              <a:tr h="465100">
                <a:tc>
                  <a:txBody>
                    <a:bodyPr/>
                    <a:lstStyle/>
                    <a:p>
                      <a:r>
                        <a:rPr lang="en-US" dirty="0" smtClean="0"/>
                        <a:t>0-4 </a:t>
                      </a:r>
                      <a:endParaRPr lang="en-US" dirty="0"/>
                    </a:p>
                  </a:txBody>
                  <a:tcPr/>
                </a:tc>
                <a:tc>
                  <a:txBody>
                    <a:bodyPr/>
                    <a:lstStyle/>
                    <a:p>
                      <a:r>
                        <a:rPr lang="en-US" strike="sngStrike" baseline="0" dirty="0" smtClean="0"/>
                        <a:t>////</a:t>
                      </a:r>
                      <a:r>
                        <a:rPr lang="en-US" dirty="0" smtClean="0"/>
                        <a:t>   ///</a:t>
                      </a:r>
                      <a:endParaRPr lang="en-US" dirty="0"/>
                    </a:p>
                  </a:txBody>
                  <a:tcPr/>
                </a:tc>
                <a:tc>
                  <a:txBody>
                    <a:bodyPr/>
                    <a:lstStyle/>
                    <a:p>
                      <a:r>
                        <a:rPr lang="en-US" dirty="0" smtClean="0"/>
                        <a:t>8</a:t>
                      </a:r>
                      <a:endParaRPr lang="en-US" dirty="0"/>
                    </a:p>
                  </a:txBody>
                  <a:tcPr/>
                </a:tc>
                <a:tc>
                  <a:txBody>
                    <a:bodyPr/>
                    <a:lstStyle/>
                    <a:p>
                      <a:r>
                        <a:rPr lang="en-US" dirty="0" smtClean="0"/>
                        <a:t>32</a:t>
                      </a:r>
                      <a:endParaRPr lang="en-US" dirty="0"/>
                    </a:p>
                  </a:txBody>
                  <a:tcPr/>
                </a:tc>
              </a:tr>
              <a:tr h="465100">
                <a:tc>
                  <a:txBody>
                    <a:bodyPr/>
                    <a:lstStyle/>
                    <a:p>
                      <a:r>
                        <a:rPr lang="en-US" dirty="0" smtClean="0"/>
                        <a:t>5-9 </a:t>
                      </a:r>
                      <a:endParaRPr lang="en-US" dirty="0"/>
                    </a:p>
                  </a:txBody>
                  <a:tcPr/>
                </a:tc>
                <a:tc>
                  <a:txBody>
                    <a:bodyPr/>
                    <a:lstStyle/>
                    <a:p>
                      <a:r>
                        <a:rPr lang="en-US" strike="sngStrike" baseline="0" dirty="0" smtClean="0"/>
                        <a:t>////</a:t>
                      </a:r>
                      <a:endParaRPr lang="en-US" strike="sngStrike" baseline="0" dirty="0"/>
                    </a:p>
                  </a:txBody>
                  <a:tcPr/>
                </a:tc>
                <a:tc>
                  <a:txBody>
                    <a:bodyPr/>
                    <a:lstStyle/>
                    <a:p>
                      <a:r>
                        <a:rPr lang="en-US" dirty="0" smtClean="0"/>
                        <a:t>5</a:t>
                      </a:r>
                      <a:endParaRPr lang="en-US" dirty="0"/>
                    </a:p>
                  </a:txBody>
                  <a:tcPr/>
                </a:tc>
                <a:tc>
                  <a:txBody>
                    <a:bodyPr/>
                    <a:lstStyle/>
                    <a:p>
                      <a:r>
                        <a:rPr lang="en-US" dirty="0" smtClean="0"/>
                        <a:t>20</a:t>
                      </a:r>
                      <a:endParaRPr lang="en-US" dirty="0"/>
                    </a:p>
                  </a:txBody>
                  <a:tcPr/>
                </a:tc>
              </a:tr>
              <a:tr h="465100">
                <a:tc>
                  <a:txBody>
                    <a:bodyPr/>
                    <a:lstStyle/>
                    <a:p>
                      <a:r>
                        <a:rPr lang="en-US" dirty="0" smtClean="0"/>
                        <a:t>10-14</a:t>
                      </a:r>
                      <a:endParaRPr lang="en-US" dirty="0"/>
                    </a:p>
                  </a:txBody>
                  <a:tcPr/>
                </a:tc>
                <a:tc>
                  <a:txBody>
                    <a:bodyPr/>
                    <a:lstStyle/>
                    <a:p>
                      <a:r>
                        <a:rPr lang="en-US" strike="noStrike" dirty="0" smtClean="0"/>
                        <a:t>////</a:t>
                      </a:r>
                      <a:endParaRPr lang="en-US" strike="noStrike" dirty="0"/>
                    </a:p>
                  </a:txBody>
                  <a:tcPr/>
                </a:tc>
                <a:tc>
                  <a:txBody>
                    <a:bodyPr/>
                    <a:lstStyle/>
                    <a:p>
                      <a:r>
                        <a:rPr lang="en-US" dirty="0" smtClean="0"/>
                        <a:t>4</a:t>
                      </a:r>
                      <a:endParaRPr lang="en-US" dirty="0"/>
                    </a:p>
                  </a:txBody>
                  <a:tcPr/>
                </a:tc>
                <a:tc>
                  <a:txBody>
                    <a:bodyPr/>
                    <a:lstStyle/>
                    <a:p>
                      <a:r>
                        <a:rPr lang="en-US" dirty="0" smtClean="0"/>
                        <a:t>16</a:t>
                      </a:r>
                      <a:endParaRPr lang="en-US" dirty="0"/>
                    </a:p>
                  </a:txBody>
                  <a:tcPr/>
                </a:tc>
              </a:tr>
              <a:tr h="465100">
                <a:tc>
                  <a:txBody>
                    <a:bodyPr/>
                    <a:lstStyle/>
                    <a:p>
                      <a:r>
                        <a:rPr lang="en-US" dirty="0" smtClean="0"/>
                        <a:t>15-19</a:t>
                      </a:r>
                      <a:endParaRPr lang="en-US" dirty="0"/>
                    </a:p>
                  </a:txBody>
                  <a:tcPr/>
                </a:tc>
                <a:tc>
                  <a:txBody>
                    <a:bodyPr/>
                    <a:lstStyle/>
                    <a:p>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12</a:t>
                      </a:r>
                      <a:endParaRPr lang="en-US" dirty="0"/>
                    </a:p>
                  </a:txBody>
                  <a:tcPr/>
                </a:tc>
              </a:tr>
              <a:tr h="465100">
                <a:tc>
                  <a:txBody>
                    <a:bodyPr/>
                    <a:lstStyle/>
                    <a:p>
                      <a:r>
                        <a:rPr lang="en-US" dirty="0" smtClean="0"/>
                        <a:t>20-24 </a:t>
                      </a:r>
                      <a:endParaRPr lang="en-US" dirty="0"/>
                    </a:p>
                  </a:txBody>
                  <a:tcPr/>
                </a:tc>
                <a:tc>
                  <a:txBody>
                    <a:bodyPr/>
                    <a:lstStyle/>
                    <a:p>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12</a:t>
                      </a:r>
                      <a:endParaRPr lang="en-US" dirty="0"/>
                    </a:p>
                  </a:txBody>
                  <a:tcPr/>
                </a:tc>
              </a:tr>
              <a:tr h="465100">
                <a:tc>
                  <a:txBody>
                    <a:bodyPr/>
                    <a:lstStyle/>
                    <a:p>
                      <a:r>
                        <a:rPr lang="en-US" dirty="0" smtClean="0"/>
                        <a:t>25-29</a:t>
                      </a:r>
                      <a:endParaRPr lang="en-US" dirty="0"/>
                    </a:p>
                  </a:txBody>
                  <a:tcPr/>
                </a:tc>
                <a:tc>
                  <a:txBody>
                    <a:bodyPr/>
                    <a:lstStyle/>
                    <a:p>
                      <a:r>
                        <a:rPr lang="en-US" dirty="0" smtClean="0"/>
                        <a:t>//</a:t>
                      </a:r>
                      <a:endParaRPr lang="en-US" dirty="0"/>
                    </a:p>
                  </a:txBody>
                  <a:tcPr/>
                </a:tc>
                <a:tc>
                  <a:txBody>
                    <a:bodyPr/>
                    <a:lstStyle/>
                    <a:p>
                      <a:r>
                        <a:rPr lang="en-US" dirty="0" smtClean="0"/>
                        <a:t>2</a:t>
                      </a:r>
                      <a:endParaRPr lang="en-US" dirty="0"/>
                    </a:p>
                  </a:txBody>
                  <a:tcPr/>
                </a:tc>
                <a:tc>
                  <a:txBody>
                    <a:bodyPr/>
                    <a:lstStyle/>
                    <a:p>
                      <a:r>
                        <a:rPr lang="en-US" dirty="0" smtClean="0"/>
                        <a:t>8</a:t>
                      </a:r>
                      <a:endParaRPr lang="en-US" dirty="0"/>
                    </a:p>
                  </a:txBody>
                  <a:tcPr/>
                </a:tc>
              </a:tr>
              <a:tr h="465100">
                <a:tc>
                  <a:txBody>
                    <a:bodyPr/>
                    <a:lstStyle/>
                    <a:p>
                      <a:r>
                        <a:rPr lang="en-US" dirty="0" smtClean="0"/>
                        <a:t>Total</a:t>
                      </a:r>
                      <a:endParaRPr lang="en-US" dirty="0"/>
                    </a:p>
                  </a:txBody>
                  <a:tcPr/>
                </a:tc>
                <a:tc>
                  <a:txBody>
                    <a:bodyPr/>
                    <a:lstStyle/>
                    <a:p>
                      <a:endParaRPr lang="en-US" dirty="0"/>
                    </a:p>
                  </a:txBody>
                  <a:tcPr/>
                </a:tc>
                <a:tc>
                  <a:txBody>
                    <a:bodyPr/>
                    <a:lstStyle/>
                    <a:p>
                      <a:r>
                        <a:rPr lang="en-US" dirty="0" smtClean="0"/>
                        <a:t>25</a:t>
                      </a:r>
                      <a:endParaRPr lang="en-US" dirty="0"/>
                    </a:p>
                  </a:txBody>
                  <a:tcPr/>
                </a:tc>
                <a:tc>
                  <a:txBody>
                    <a:bodyPr/>
                    <a:lstStyle/>
                    <a:p>
                      <a:r>
                        <a:rPr lang="en-US" dirty="0" smtClean="0"/>
                        <a:t>100</a:t>
                      </a:r>
                      <a:endParaRPr lang="en-US" dirty="0"/>
                    </a:p>
                  </a:txBody>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643998" cy="6740307"/>
          </a:xfrm>
          <a:prstGeom prst="rect">
            <a:avLst/>
          </a:prstGeom>
          <a:noFill/>
        </p:spPr>
        <p:txBody>
          <a:bodyPr wrap="square" rtlCol="0">
            <a:spAutoFit/>
          </a:bodyPr>
          <a:lstStyle/>
          <a:p>
            <a:r>
              <a:rPr lang="en-US" sz="2400" dirty="0" smtClean="0">
                <a:solidFill>
                  <a:schemeClr val="tx2"/>
                </a:solidFill>
              </a:rPr>
              <a:t>      Two major areas  of statistical inferences are </a:t>
            </a:r>
            <a:r>
              <a:rPr lang="en-US" sz="2400" i="1" dirty="0" smtClean="0">
                <a:solidFill>
                  <a:schemeClr val="accent2"/>
                </a:solidFill>
              </a:rPr>
              <a:t>estimation</a:t>
            </a:r>
            <a:r>
              <a:rPr lang="en-US" sz="2400" dirty="0" smtClean="0">
                <a:solidFill>
                  <a:schemeClr val="tx2"/>
                </a:solidFill>
              </a:rPr>
              <a:t> and </a:t>
            </a:r>
            <a:r>
              <a:rPr lang="en-US" sz="2400" i="1" dirty="0" smtClean="0">
                <a:solidFill>
                  <a:schemeClr val="accent2"/>
                </a:solidFill>
              </a:rPr>
              <a:t>tests of significance.</a:t>
            </a:r>
          </a:p>
          <a:p>
            <a:r>
              <a:rPr lang="en-US" sz="2400" dirty="0" smtClean="0">
                <a:solidFill>
                  <a:schemeClr val="tx2"/>
                </a:solidFill>
              </a:rPr>
              <a:t>In </a:t>
            </a:r>
            <a:r>
              <a:rPr lang="en-US" sz="2400" b="1" dirty="0" smtClean="0"/>
              <a:t>estimation</a:t>
            </a:r>
            <a:r>
              <a:rPr lang="en-US" sz="2400" dirty="0" smtClean="0">
                <a:solidFill>
                  <a:schemeClr val="tx2"/>
                </a:solidFill>
              </a:rPr>
              <a:t>, one draws a sample, then measures the mean, the standard deviation of the values, and </a:t>
            </a:r>
            <a:r>
              <a:rPr lang="en-US" sz="2400" b="1" dirty="0" smtClean="0"/>
              <a:t>proportion</a:t>
            </a:r>
            <a:r>
              <a:rPr lang="en-US" sz="2400" dirty="0" smtClean="0">
                <a:solidFill>
                  <a:schemeClr val="tx2"/>
                </a:solidFill>
              </a:rPr>
              <a:t> of values having a certain characteristic.</a:t>
            </a:r>
          </a:p>
          <a:p>
            <a:r>
              <a:rPr lang="en-US" sz="2400" dirty="0" smtClean="0">
                <a:solidFill>
                  <a:schemeClr val="tx2"/>
                </a:solidFill>
              </a:rPr>
              <a:t>   </a:t>
            </a:r>
            <a:r>
              <a:rPr lang="en-US" sz="2400" b="1" dirty="0" smtClean="0"/>
              <a:t>A significance test </a:t>
            </a:r>
            <a:r>
              <a:rPr lang="en-US" sz="2400" dirty="0" smtClean="0">
                <a:solidFill>
                  <a:schemeClr val="tx2"/>
                </a:solidFill>
              </a:rPr>
              <a:t>is a method of evaluating the evidence of some kind of relationship among the variables. The test to be used in a given situation depends on the kind of relationship to be tested, the kind of variables and the amount  and kind of data.  One may be interested in a certain hypothesis which specifies the parameters of the population i.e. the null </a:t>
            </a:r>
            <a:r>
              <a:rPr lang="en-US" sz="2400" dirty="0" smtClean="0">
                <a:solidFill>
                  <a:schemeClr val="tx2"/>
                </a:solidFill>
              </a:rPr>
              <a:t>hypothesis Ho or the alternative hypothesis Ha.</a:t>
            </a:r>
            <a:endParaRPr lang="en-US" sz="2400" dirty="0" smtClean="0">
              <a:solidFill>
                <a:schemeClr val="tx2"/>
              </a:solidFill>
            </a:endParaRPr>
          </a:p>
          <a:p>
            <a:r>
              <a:rPr lang="en-US" sz="2400" dirty="0" smtClean="0">
                <a:solidFill>
                  <a:schemeClr val="tx2"/>
                </a:solidFill>
              </a:rPr>
              <a:t>            We state a hypothesis, and then proceed to evaluate the probability of having obtained the observed results. The “fixed” </a:t>
            </a:r>
            <a:r>
              <a:rPr lang="en-US" sz="2400" i="1" dirty="0" smtClean="0">
                <a:solidFill>
                  <a:schemeClr val="accent2"/>
                </a:solidFill>
              </a:rPr>
              <a:t>probability</a:t>
            </a:r>
            <a:r>
              <a:rPr lang="en-US" sz="2400" dirty="0" smtClean="0">
                <a:solidFill>
                  <a:schemeClr val="tx2"/>
                </a:solidFill>
              </a:rPr>
              <a:t> level is called the level of significance.  The levels of significance most commonly used are </a:t>
            </a:r>
            <a:r>
              <a:rPr lang="en-US" sz="2400" i="1" dirty="0" smtClean="0">
                <a:solidFill>
                  <a:schemeClr val="accent2"/>
                </a:solidFill>
              </a:rPr>
              <a:t>0.05</a:t>
            </a:r>
            <a:r>
              <a:rPr lang="en-US" sz="2400" dirty="0" smtClean="0">
                <a:solidFill>
                  <a:schemeClr val="tx2"/>
                </a:solidFill>
              </a:rPr>
              <a:t> and </a:t>
            </a:r>
            <a:r>
              <a:rPr lang="en-US" sz="2400" i="1" dirty="0" smtClean="0">
                <a:solidFill>
                  <a:schemeClr val="accent2"/>
                </a:solidFill>
              </a:rPr>
              <a:t>0.01</a:t>
            </a:r>
            <a:r>
              <a:rPr lang="en-US" sz="2400" dirty="0" smtClean="0">
                <a:solidFill>
                  <a:schemeClr val="tx2"/>
                </a:solidFill>
              </a:rPr>
              <a:t>. the procedure is then to reject the null hypothesis if a statistical test yields a probability associated with the null hypothesis which is less than or equal to the level of significance.</a:t>
            </a:r>
          </a:p>
          <a:p>
            <a:r>
              <a:rPr lang="en-US" sz="2400" dirty="0" smtClean="0">
                <a:solidFill>
                  <a:schemeClr val="tx2"/>
                </a:solidFill>
              </a:rPr>
              <a:t> </a:t>
            </a:r>
            <a:endParaRPr lang="en-US" sz="2400" dirty="0">
              <a:solidFill>
                <a:schemeClr val="tx2"/>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524000" y="1397000"/>
          <a:ext cx="733428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357290" y="571480"/>
            <a:ext cx="6072230" cy="830997"/>
          </a:xfrm>
          <a:prstGeom prst="rect">
            <a:avLst/>
          </a:prstGeom>
          <a:noFill/>
        </p:spPr>
        <p:txBody>
          <a:bodyPr wrap="square" rtlCol="0">
            <a:spAutoFit/>
          </a:bodyPr>
          <a:lstStyle/>
          <a:p>
            <a:r>
              <a:rPr lang="en-US" sz="2400" dirty="0" smtClean="0"/>
              <a:t> Pie diagram for the standard of education in a community</a:t>
            </a:r>
            <a:endParaRPr lang="en-US"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714348" y="285728"/>
            <a:ext cx="8143932" cy="830997"/>
          </a:xfrm>
          <a:prstGeom prst="rect">
            <a:avLst/>
          </a:prstGeom>
          <a:noFill/>
        </p:spPr>
        <p:txBody>
          <a:bodyPr wrap="square" rtlCol="0">
            <a:spAutoFit/>
          </a:bodyPr>
          <a:lstStyle/>
          <a:p>
            <a:r>
              <a:rPr lang="en-US" sz="2400" dirty="0" smtClean="0"/>
              <a:t>A bar chart with numbers of females compared to number of males in a certain community</a:t>
            </a:r>
            <a:endParaRPr lang="en-US"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435199" cy="6740307"/>
          </a:xfrm>
          <a:prstGeom prst="rect">
            <a:avLst/>
          </a:prstGeom>
          <a:noFill/>
        </p:spPr>
        <p:txBody>
          <a:bodyPr wrap="square" rtlCol="0">
            <a:spAutoFit/>
          </a:bodyPr>
          <a:lstStyle/>
          <a:p>
            <a:r>
              <a:rPr lang="en-US" sz="2400" dirty="0" smtClean="0"/>
              <a:t>     A simple </a:t>
            </a:r>
            <a:r>
              <a:rPr lang="en-US" sz="2400" i="1" dirty="0" smtClean="0">
                <a:solidFill>
                  <a:schemeClr val="accent2"/>
                </a:solidFill>
              </a:rPr>
              <a:t>graph</a:t>
            </a:r>
            <a:r>
              <a:rPr lang="en-US" sz="2400" dirty="0" smtClean="0"/>
              <a:t> is drawn by connecting points on a graph with</a:t>
            </a:r>
          </a:p>
          <a:p>
            <a:r>
              <a:rPr lang="en-US" sz="2400" dirty="0" smtClean="0"/>
              <a:t> straight lines .  It shows changes that have occurred over a period of </a:t>
            </a:r>
          </a:p>
          <a:p>
            <a:r>
              <a:rPr lang="en-US" sz="2400" dirty="0" smtClean="0"/>
              <a:t> time. E.g.  number of malnourished children in a month per year.</a:t>
            </a:r>
          </a:p>
          <a:p>
            <a:endParaRPr lang="en-US" sz="2400" dirty="0" smtClean="0"/>
          </a:p>
          <a:p>
            <a:r>
              <a:rPr lang="en-US" sz="2400" dirty="0" smtClean="0"/>
              <a:t>          </a:t>
            </a:r>
            <a:r>
              <a:rPr lang="en-US" sz="2400" b="1" u="sng" dirty="0" smtClean="0">
                <a:solidFill>
                  <a:srgbClr val="FF0000"/>
                </a:solidFill>
              </a:rPr>
              <a:t>N/B</a:t>
            </a:r>
            <a:r>
              <a:rPr lang="en-US" sz="2400" dirty="0" smtClean="0"/>
              <a:t>   Data collected may also be summarized  by two kinds of  </a:t>
            </a:r>
          </a:p>
          <a:p>
            <a:r>
              <a:rPr lang="en-US" sz="2400" dirty="0" smtClean="0"/>
              <a:t> measures.   These are the measures of </a:t>
            </a:r>
            <a:r>
              <a:rPr lang="en-US" sz="2400" dirty="0" smtClean="0">
                <a:solidFill>
                  <a:schemeClr val="accent2"/>
                </a:solidFill>
              </a:rPr>
              <a:t>central</a:t>
            </a:r>
            <a:r>
              <a:rPr lang="en-US" sz="2400" dirty="0" smtClean="0"/>
              <a:t> </a:t>
            </a:r>
            <a:r>
              <a:rPr lang="en-US" sz="2400" dirty="0" smtClean="0">
                <a:solidFill>
                  <a:schemeClr val="accent2"/>
                </a:solidFill>
              </a:rPr>
              <a:t>tendency</a:t>
            </a:r>
            <a:r>
              <a:rPr lang="en-US" sz="2400" dirty="0" smtClean="0"/>
              <a:t> and the </a:t>
            </a:r>
          </a:p>
          <a:p>
            <a:r>
              <a:rPr lang="en-US" sz="2400" dirty="0" smtClean="0"/>
              <a:t> measures of </a:t>
            </a:r>
            <a:r>
              <a:rPr lang="en-US" sz="2400" dirty="0" smtClean="0">
                <a:solidFill>
                  <a:schemeClr val="accent2"/>
                </a:solidFill>
              </a:rPr>
              <a:t>dispersion</a:t>
            </a:r>
            <a:r>
              <a:rPr lang="en-US" sz="2400" dirty="0" smtClean="0"/>
              <a:t> or </a:t>
            </a:r>
            <a:r>
              <a:rPr lang="en-US" sz="2400" dirty="0" smtClean="0">
                <a:solidFill>
                  <a:schemeClr val="accent2"/>
                </a:solidFill>
              </a:rPr>
              <a:t>variation</a:t>
            </a:r>
            <a:r>
              <a:rPr lang="en-US" sz="2400" dirty="0" smtClean="0"/>
              <a:t>.</a:t>
            </a:r>
          </a:p>
          <a:p>
            <a:endParaRPr lang="en-US" sz="2400" dirty="0" smtClean="0"/>
          </a:p>
          <a:p>
            <a:pPr algn="ctr"/>
            <a:r>
              <a:rPr lang="en-US" sz="2400" b="1" i="1" u="sng" dirty="0" smtClean="0">
                <a:solidFill>
                  <a:srgbClr val="FF0000"/>
                </a:solidFill>
              </a:rPr>
              <a:t>Measures of central tendency</a:t>
            </a:r>
          </a:p>
          <a:p>
            <a:r>
              <a:rPr lang="en-US" sz="2400" dirty="0" smtClean="0"/>
              <a:t> can be used to locate the centre of distribution. Three such measures</a:t>
            </a:r>
          </a:p>
          <a:p>
            <a:r>
              <a:rPr lang="en-US" sz="2400" dirty="0" smtClean="0"/>
              <a:t> are the </a:t>
            </a:r>
            <a:r>
              <a:rPr lang="en-US" sz="2400" dirty="0" smtClean="0">
                <a:solidFill>
                  <a:schemeClr val="accent2"/>
                </a:solidFill>
              </a:rPr>
              <a:t>mean</a:t>
            </a:r>
            <a:r>
              <a:rPr lang="en-US" sz="2400" dirty="0" smtClean="0"/>
              <a:t>, the </a:t>
            </a:r>
            <a:r>
              <a:rPr lang="en-US" sz="2400" dirty="0" smtClean="0">
                <a:solidFill>
                  <a:schemeClr val="accent2"/>
                </a:solidFill>
              </a:rPr>
              <a:t>mode</a:t>
            </a:r>
            <a:r>
              <a:rPr lang="en-US" sz="2400" dirty="0" smtClean="0"/>
              <a:t> and the </a:t>
            </a:r>
            <a:r>
              <a:rPr lang="en-US" sz="2400" dirty="0" smtClean="0">
                <a:solidFill>
                  <a:schemeClr val="accent2"/>
                </a:solidFill>
              </a:rPr>
              <a:t>median</a:t>
            </a:r>
          </a:p>
          <a:p>
            <a:r>
              <a:rPr lang="en-US" sz="2400" dirty="0" smtClean="0"/>
              <a:t>        The mean or </a:t>
            </a:r>
            <a:r>
              <a:rPr lang="en-US" sz="2400" dirty="0" smtClean="0">
                <a:solidFill>
                  <a:schemeClr val="accent2"/>
                </a:solidFill>
              </a:rPr>
              <a:t>average</a:t>
            </a:r>
            <a:r>
              <a:rPr lang="en-US" sz="2400" dirty="0" smtClean="0"/>
              <a:t> is the sum of all observations divided by the</a:t>
            </a:r>
          </a:p>
          <a:p>
            <a:r>
              <a:rPr lang="en-US" sz="2400" dirty="0" smtClean="0"/>
              <a:t> number of observations included in the sum. This applies only for</a:t>
            </a:r>
          </a:p>
          <a:p>
            <a:r>
              <a:rPr lang="en-US" sz="2400" dirty="0" smtClean="0"/>
              <a:t>  quantitative data.</a:t>
            </a:r>
          </a:p>
          <a:p>
            <a:r>
              <a:rPr lang="en-US" sz="2400" dirty="0" smtClean="0"/>
              <a:t>          The </a:t>
            </a:r>
            <a:r>
              <a:rPr lang="en-US" sz="2400" dirty="0" smtClean="0">
                <a:solidFill>
                  <a:schemeClr val="accent2"/>
                </a:solidFill>
              </a:rPr>
              <a:t>mode</a:t>
            </a:r>
            <a:r>
              <a:rPr lang="en-US" sz="2400" dirty="0" smtClean="0"/>
              <a:t> is the value which occurs most frequently in a given</a:t>
            </a:r>
          </a:p>
          <a:p>
            <a:r>
              <a:rPr lang="en-US" sz="2400" dirty="0" smtClean="0"/>
              <a:t> series of observations. In a histogram the modal class is the class with</a:t>
            </a:r>
          </a:p>
          <a:p>
            <a:r>
              <a:rPr lang="en-US" sz="2400" dirty="0" smtClean="0"/>
              <a:t> the highest frequency.</a:t>
            </a:r>
          </a:p>
          <a:p>
            <a:endParaRPr lang="en-US"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602035" cy="6740307"/>
          </a:xfrm>
          <a:prstGeom prst="rect">
            <a:avLst/>
          </a:prstGeom>
          <a:noFill/>
        </p:spPr>
        <p:txBody>
          <a:bodyPr wrap="none" rtlCol="0">
            <a:spAutoFit/>
          </a:bodyPr>
          <a:lstStyle/>
          <a:p>
            <a:r>
              <a:rPr lang="en-US" sz="2400" dirty="0" smtClean="0"/>
              <a:t>    </a:t>
            </a:r>
            <a:r>
              <a:rPr lang="en-US" sz="2400" dirty="0" smtClean="0">
                <a:solidFill>
                  <a:schemeClr val="tx2"/>
                </a:solidFill>
              </a:rPr>
              <a:t>The</a:t>
            </a:r>
            <a:r>
              <a:rPr lang="en-US" sz="2400" dirty="0" smtClean="0"/>
              <a:t> </a:t>
            </a:r>
            <a:r>
              <a:rPr lang="en-US" sz="2400" dirty="0" smtClean="0">
                <a:solidFill>
                  <a:schemeClr val="accent2"/>
                </a:solidFill>
              </a:rPr>
              <a:t>median</a:t>
            </a:r>
            <a:r>
              <a:rPr lang="en-US" sz="2400" dirty="0" smtClean="0"/>
              <a:t> </a:t>
            </a:r>
            <a:r>
              <a:rPr lang="en-US" sz="2400" dirty="0" smtClean="0">
                <a:solidFill>
                  <a:schemeClr val="tx2"/>
                </a:solidFill>
              </a:rPr>
              <a:t>is the position average.   It is a value in a series such </a:t>
            </a:r>
          </a:p>
          <a:p>
            <a:r>
              <a:rPr lang="en-US" sz="2400" dirty="0" smtClean="0">
                <a:solidFill>
                  <a:schemeClr val="tx2"/>
                </a:solidFill>
              </a:rPr>
              <a:t> that one-half of the values in the series is below it in magnitude</a:t>
            </a:r>
          </a:p>
          <a:p>
            <a:r>
              <a:rPr lang="en-US" sz="2400" dirty="0" smtClean="0">
                <a:solidFill>
                  <a:schemeClr val="tx2"/>
                </a:solidFill>
              </a:rPr>
              <a:t> and  one-half of the values in the series is above it in magnitude.</a:t>
            </a:r>
          </a:p>
          <a:p>
            <a:r>
              <a:rPr lang="en-US" sz="2400" dirty="0" smtClean="0">
                <a:solidFill>
                  <a:schemeClr val="tx2"/>
                </a:solidFill>
              </a:rPr>
              <a:t>If the median is the middle observation when arranged in order of</a:t>
            </a:r>
          </a:p>
          <a:p>
            <a:r>
              <a:rPr lang="en-US" sz="2400" dirty="0" smtClean="0">
                <a:solidFill>
                  <a:schemeClr val="tx2"/>
                </a:solidFill>
              </a:rPr>
              <a:t> magnitude  and if there an even number of observations, then the</a:t>
            </a:r>
          </a:p>
          <a:p>
            <a:r>
              <a:rPr lang="en-US" sz="2400" dirty="0" smtClean="0">
                <a:solidFill>
                  <a:schemeClr val="tx2"/>
                </a:solidFill>
              </a:rPr>
              <a:t>  median is the average of two middle terms when arranged in an</a:t>
            </a:r>
          </a:p>
          <a:p>
            <a:r>
              <a:rPr lang="en-US" sz="2400" dirty="0" smtClean="0">
                <a:solidFill>
                  <a:schemeClr val="tx2"/>
                </a:solidFill>
              </a:rPr>
              <a:t> array.</a:t>
            </a:r>
          </a:p>
          <a:p>
            <a:endParaRPr lang="en-US" sz="2400" dirty="0" smtClean="0">
              <a:solidFill>
                <a:schemeClr val="tx2"/>
              </a:solidFill>
            </a:endParaRPr>
          </a:p>
          <a:p>
            <a:pPr algn="ctr"/>
            <a:r>
              <a:rPr lang="en-US" sz="2400" b="1" u="sng" dirty="0" smtClean="0">
                <a:solidFill>
                  <a:srgbClr val="FF0000"/>
                </a:solidFill>
              </a:rPr>
              <a:t>Measures of variation or dispersion</a:t>
            </a:r>
          </a:p>
          <a:p>
            <a:r>
              <a:rPr lang="en-US" sz="2400" dirty="0" smtClean="0">
                <a:solidFill>
                  <a:schemeClr val="tx2"/>
                </a:solidFill>
              </a:rPr>
              <a:t>They are the range and standard deviation.  These measures</a:t>
            </a:r>
          </a:p>
          <a:p>
            <a:r>
              <a:rPr lang="en-US" sz="2400" dirty="0" smtClean="0">
                <a:solidFill>
                  <a:schemeClr val="tx2"/>
                </a:solidFill>
              </a:rPr>
              <a:t>  summarize how the values in a collection of data are dispersed.</a:t>
            </a:r>
          </a:p>
          <a:p>
            <a:r>
              <a:rPr lang="en-US" sz="2400" dirty="0" smtClean="0">
                <a:solidFill>
                  <a:schemeClr val="tx2"/>
                </a:solidFill>
              </a:rPr>
              <a:t>- The </a:t>
            </a:r>
            <a:r>
              <a:rPr lang="en-US" sz="2400" dirty="0" smtClean="0">
                <a:solidFill>
                  <a:schemeClr val="accent2"/>
                </a:solidFill>
              </a:rPr>
              <a:t>range</a:t>
            </a:r>
            <a:r>
              <a:rPr lang="en-US" sz="2400" dirty="0" smtClean="0">
                <a:solidFill>
                  <a:schemeClr val="tx2"/>
                </a:solidFill>
              </a:rPr>
              <a:t> is the difference between the lowest and highest values</a:t>
            </a:r>
          </a:p>
          <a:p>
            <a:r>
              <a:rPr lang="en-US" sz="2400" dirty="0" smtClean="0">
                <a:solidFill>
                  <a:schemeClr val="tx2"/>
                </a:solidFill>
              </a:rPr>
              <a:t> in a series of observations. This is not a very convenient measure</a:t>
            </a:r>
          </a:p>
          <a:p>
            <a:r>
              <a:rPr lang="en-US" sz="2400" dirty="0" smtClean="0">
                <a:solidFill>
                  <a:schemeClr val="tx2"/>
                </a:solidFill>
              </a:rPr>
              <a:t> of dispersion since it deals with the two extreme values.</a:t>
            </a:r>
          </a:p>
          <a:p>
            <a:pPr>
              <a:buFontTx/>
              <a:buChar char="-"/>
            </a:pPr>
            <a:r>
              <a:rPr lang="en-US" sz="2400" dirty="0" smtClean="0">
                <a:solidFill>
                  <a:schemeClr val="tx2"/>
                </a:solidFill>
              </a:rPr>
              <a:t>The </a:t>
            </a:r>
            <a:r>
              <a:rPr lang="en-US" sz="2400" dirty="0" smtClean="0">
                <a:solidFill>
                  <a:schemeClr val="accent2"/>
                </a:solidFill>
              </a:rPr>
              <a:t>standard</a:t>
            </a:r>
            <a:r>
              <a:rPr lang="en-US" sz="2400" dirty="0" smtClean="0">
                <a:solidFill>
                  <a:schemeClr val="tx2"/>
                </a:solidFill>
              </a:rPr>
              <a:t> </a:t>
            </a:r>
            <a:r>
              <a:rPr lang="en-US" sz="2400" dirty="0" smtClean="0">
                <a:solidFill>
                  <a:schemeClr val="accent2"/>
                </a:solidFill>
              </a:rPr>
              <a:t>deviation</a:t>
            </a:r>
            <a:r>
              <a:rPr lang="en-US" sz="2400" dirty="0" smtClean="0">
                <a:solidFill>
                  <a:schemeClr val="tx2"/>
                </a:solidFill>
              </a:rPr>
              <a:t> shows how the values are spread about</a:t>
            </a:r>
          </a:p>
          <a:p>
            <a:r>
              <a:rPr lang="en-US" sz="2400" dirty="0" smtClean="0">
                <a:solidFill>
                  <a:schemeClr val="tx2"/>
                </a:solidFill>
              </a:rPr>
              <a:t>  the mean.   The difference between any value and the mean is </a:t>
            </a:r>
          </a:p>
          <a:p>
            <a:r>
              <a:rPr lang="en-US" sz="2400" dirty="0" smtClean="0">
                <a:solidFill>
                  <a:schemeClr val="tx2"/>
                </a:solidFill>
              </a:rPr>
              <a:t> called a deviation. The square root of the average of the squared </a:t>
            </a:r>
          </a:p>
          <a:p>
            <a:r>
              <a:rPr lang="en-US" sz="2400" dirty="0" smtClean="0">
                <a:solidFill>
                  <a:schemeClr val="tx2"/>
                </a:solidFill>
              </a:rPr>
              <a:t> deviations is called the standard deviation. </a:t>
            </a:r>
            <a:endParaRPr lang="en-US" sz="2400" dirty="0">
              <a:solidFill>
                <a:schemeClr val="tx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42852"/>
            <a:ext cx="8715436" cy="6740307"/>
          </a:xfrm>
          <a:prstGeom prst="rect">
            <a:avLst/>
          </a:prstGeom>
          <a:noFill/>
        </p:spPr>
        <p:txBody>
          <a:bodyPr wrap="square" rtlCol="0">
            <a:spAutoFit/>
          </a:bodyPr>
          <a:lstStyle/>
          <a:p>
            <a:r>
              <a:rPr lang="en-US" sz="2400" dirty="0" smtClean="0">
                <a:solidFill>
                  <a:schemeClr val="tx2"/>
                </a:solidFill>
              </a:rPr>
              <a:t>Deviation means how far  from the mean</a:t>
            </a:r>
          </a:p>
          <a:p>
            <a:r>
              <a:rPr lang="en-US" sz="2400" b="1" dirty="0" smtClean="0">
                <a:solidFill>
                  <a:schemeClr val="tx2"/>
                </a:solidFill>
              </a:rPr>
              <a:t>SD</a:t>
            </a:r>
            <a:r>
              <a:rPr lang="en-US" sz="2400" dirty="0" smtClean="0">
                <a:solidFill>
                  <a:schemeClr val="tx2"/>
                </a:solidFill>
              </a:rPr>
              <a:t>  is  a measure of how spread out numbers  are around the mean.     </a:t>
            </a:r>
          </a:p>
          <a:p>
            <a:r>
              <a:rPr lang="en-US" sz="2400" dirty="0" smtClean="0">
                <a:solidFill>
                  <a:schemeClr val="tx2"/>
                </a:solidFill>
              </a:rPr>
              <a:t>It is the square root of the variance </a:t>
            </a:r>
          </a:p>
          <a:p>
            <a:r>
              <a:rPr lang="en-US" sz="2400" b="1" dirty="0" smtClean="0">
                <a:solidFill>
                  <a:schemeClr val="tx2"/>
                </a:solidFill>
              </a:rPr>
              <a:t>Variance</a:t>
            </a:r>
            <a:r>
              <a:rPr lang="en-US" sz="2400" dirty="0" smtClean="0">
                <a:solidFill>
                  <a:schemeClr val="tx2"/>
                </a:solidFill>
              </a:rPr>
              <a:t> is defined as the </a:t>
            </a:r>
            <a:r>
              <a:rPr lang="en-US" sz="2400" b="1" dirty="0" smtClean="0">
                <a:solidFill>
                  <a:schemeClr val="tx2"/>
                </a:solidFill>
              </a:rPr>
              <a:t>average</a:t>
            </a:r>
            <a:r>
              <a:rPr lang="en-US" sz="2400" dirty="0" smtClean="0">
                <a:solidFill>
                  <a:schemeClr val="tx2"/>
                </a:solidFill>
              </a:rPr>
              <a:t> of the squared differences from the mean.</a:t>
            </a:r>
          </a:p>
          <a:p>
            <a:r>
              <a:rPr lang="en-US" sz="2400" dirty="0" smtClean="0">
                <a:solidFill>
                  <a:schemeClr val="tx2"/>
                </a:solidFill>
              </a:rPr>
              <a:t>Mean is the simple average of the numbers</a:t>
            </a:r>
          </a:p>
          <a:p>
            <a:r>
              <a:rPr lang="en-US" sz="2400" dirty="0" smtClean="0">
                <a:solidFill>
                  <a:schemeClr val="tx2"/>
                </a:solidFill>
              </a:rPr>
              <a:t>e.g. weight of five infants</a:t>
            </a:r>
          </a:p>
          <a:p>
            <a:r>
              <a:rPr lang="en-US" sz="2400" dirty="0" smtClean="0">
                <a:solidFill>
                  <a:schemeClr val="tx2"/>
                </a:solidFill>
              </a:rPr>
              <a:t>9kg   8kg    7.5kg    12kg     6kg,  the sum total divide by 5</a:t>
            </a:r>
          </a:p>
          <a:p>
            <a:r>
              <a:rPr lang="en-US" sz="2400" dirty="0" smtClean="0">
                <a:solidFill>
                  <a:schemeClr val="tx2"/>
                </a:solidFill>
              </a:rPr>
              <a:t>Mean =  8.5</a:t>
            </a:r>
          </a:p>
          <a:p>
            <a:r>
              <a:rPr lang="en-US" sz="2400" dirty="0" smtClean="0">
                <a:solidFill>
                  <a:schemeClr val="tx2"/>
                </a:solidFill>
              </a:rPr>
              <a:t>Variance  --- for every number subtract the mean and then square the result(squared differences), then work out the squared differences.      E.g. 9-8.5 =(0.5x 0.5)+8-8.5=(-0.5x-0.5)+</a:t>
            </a:r>
          </a:p>
          <a:p>
            <a:r>
              <a:rPr lang="en-US" sz="2400" dirty="0" smtClean="0">
                <a:solidFill>
                  <a:schemeClr val="tx2"/>
                </a:solidFill>
              </a:rPr>
              <a:t>0.25+0.25+1+12.25+6.25=20         Average = 20/5 =4    SD= √4 =2</a:t>
            </a:r>
          </a:p>
          <a:p>
            <a:r>
              <a:rPr lang="en-US" sz="2400" b="1" u="sng" dirty="0" smtClean="0">
                <a:solidFill>
                  <a:schemeClr val="accent2"/>
                </a:solidFill>
              </a:rPr>
              <a:t>N/B</a:t>
            </a:r>
            <a:r>
              <a:rPr lang="en-US" sz="2400" dirty="0" smtClean="0">
                <a:solidFill>
                  <a:schemeClr val="tx2"/>
                </a:solidFill>
              </a:rPr>
              <a:t>     Squaring each difference makes them all positive numbers (to avoid negatives reducing the variance) and it also makes the bigger differences stand out.</a:t>
            </a:r>
          </a:p>
          <a:p>
            <a:r>
              <a:rPr lang="en-US" sz="2400" dirty="0" smtClean="0">
                <a:solidFill>
                  <a:schemeClr val="tx2"/>
                </a:solidFill>
              </a:rPr>
              <a:t>By squaring  them  makes  the final answer really big, and  so unsquaring the variance (by taking the square root) makes  the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678145" cy="6740307"/>
          </a:xfrm>
          <a:prstGeom prst="rect">
            <a:avLst/>
          </a:prstGeom>
          <a:noFill/>
        </p:spPr>
        <p:txBody>
          <a:bodyPr wrap="none" rtlCol="0">
            <a:spAutoFit/>
          </a:bodyPr>
          <a:lstStyle/>
          <a:p>
            <a:r>
              <a:rPr lang="en-US" sz="2400" dirty="0" smtClean="0">
                <a:solidFill>
                  <a:schemeClr val="tx2"/>
                </a:solidFill>
              </a:rPr>
              <a:t>standard deviation a much more useful number.   i.e.     SD=√</a:t>
            </a:r>
            <a:r>
              <a:rPr lang="el-GR" sz="2400" dirty="0" smtClean="0">
                <a:solidFill>
                  <a:schemeClr val="tx2"/>
                </a:solidFill>
              </a:rPr>
              <a:t>Σ</a:t>
            </a:r>
            <a:r>
              <a:rPr lang="en-US" sz="2400" u="sng" dirty="0" smtClean="0">
                <a:solidFill>
                  <a:schemeClr val="tx2"/>
                </a:solidFill>
              </a:rPr>
              <a:t>d2</a:t>
            </a:r>
          </a:p>
          <a:p>
            <a:pPr algn="ctr"/>
            <a:r>
              <a:rPr lang="en-US" sz="2400" i="1" dirty="0" smtClean="0">
                <a:solidFill>
                  <a:srgbClr val="FF0000"/>
                </a:solidFill>
              </a:rPr>
              <a:t>                                                                                                   </a:t>
            </a:r>
            <a:r>
              <a:rPr lang="en-US" sz="2400" i="1" dirty="0" smtClean="0">
                <a:solidFill>
                  <a:schemeClr val="tx2"/>
                </a:solidFill>
              </a:rPr>
              <a:t>n              </a:t>
            </a:r>
          </a:p>
          <a:p>
            <a:pPr algn="ctr"/>
            <a:r>
              <a:rPr lang="en-US" sz="2400" i="1" dirty="0" smtClean="0">
                <a:solidFill>
                  <a:srgbClr val="FF0000"/>
                </a:solidFill>
              </a:rPr>
              <a:t>Correlation</a:t>
            </a:r>
          </a:p>
          <a:p>
            <a:r>
              <a:rPr lang="en-US" sz="2400" dirty="0" smtClean="0">
                <a:solidFill>
                  <a:schemeClr val="tx2"/>
                </a:solidFill>
              </a:rPr>
              <a:t>                    The relationship that exist between two variables  e.g.</a:t>
            </a:r>
          </a:p>
          <a:p>
            <a:r>
              <a:rPr lang="en-US" sz="2400" dirty="0" smtClean="0">
                <a:solidFill>
                  <a:schemeClr val="tx2"/>
                </a:solidFill>
              </a:rPr>
              <a:t>Weight (independent variable) usually increases as age(dependent</a:t>
            </a:r>
          </a:p>
          <a:p>
            <a:r>
              <a:rPr lang="en-US" sz="2400" dirty="0" smtClean="0">
                <a:solidFill>
                  <a:schemeClr val="tx2"/>
                </a:solidFill>
              </a:rPr>
              <a:t> variable) increases. This explains the correlation between weight</a:t>
            </a:r>
          </a:p>
          <a:p>
            <a:r>
              <a:rPr lang="en-US" sz="2400" dirty="0" smtClean="0">
                <a:solidFill>
                  <a:schemeClr val="tx2"/>
                </a:solidFill>
              </a:rPr>
              <a:t> and age.</a:t>
            </a:r>
          </a:p>
          <a:p>
            <a:endParaRPr lang="en-US" sz="2400" dirty="0" smtClean="0">
              <a:solidFill>
                <a:schemeClr val="tx2"/>
              </a:solidFill>
            </a:endParaRPr>
          </a:p>
          <a:p>
            <a:pPr algn="ctr"/>
            <a:r>
              <a:rPr lang="en-US" sz="2400" b="1" u="sng" dirty="0" smtClean="0">
                <a:solidFill>
                  <a:srgbClr val="FF0000"/>
                </a:solidFill>
              </a:rPr>
              <a:t>Measures of skewness</a:t>
            </a:r>
          </a:p>
          <a:p>
            <a:r>
              <a:rPr lang="en-US" sz="2400" dirty="0" smtClean="0">
                <a:solidFill>
                  <a:schemeClr val="tx2"/>
                </a:solidFill>
              </a:rPr>
              <a:t>      When the distribution  of items in a series happens to be perfectly</a:t>
            </a:r>
          </a:p>
          <a:p>
            <a:r>
              <a:rPr lang="en-US" sz="2400" dirty="0" smtClean="0">
                <a:solidFill>
                  <a:schemeClr val="tx2"/>
                </a:solidFill>
              </a:rPr>
              <a:t> symmetrical, the resultant curve is known as normal curve and the </a:t>
            </a:r>
          </a:p>
          <a:p>
            <a:r>
              <a:rPr lang="en-US" sz="2400" dirty="0" smtClean="0">
                <a:solidFill>
                  <a:schemeClr val="tx2"/>
                </a:solidFill>
              </a:rPr>
              <a:t> relating distribution as normal distribution. But if the curve is</a:t>
            </a:r>
          </a:p>
          <a:p>
            <a:r>
              <a:rPr lang="en-US" sz="2400" dirty="0" smtClean="0">
                <a:solidFill>
                  <a:schemeClr val="tx2"/>
                </a:solidFill>
              </a:rPr>
              <a:t>  distorted whether on the right side or on the left side, there is </a:t>
            </a:r>
          </a:p>
          <a:p>
            <a:r>
              <a:rPr lang="en-US" sz="2400" dirty="0" smtClean="0">
                <a:solidFill>
                  <a:schemeClr val="tx2"/>
                </a:solidFill>
              </a:rPr>
              <a:t> asymmetrical distribution which indicates that there is skewness.</a:t>
            </a:r>
          </a:p>
          <a:p>
            <a:r>
              <a:rPr lang="en-US" sz="2400" dirty="0" smtClean="0">
                <a:solidFill>
                  <a:schemeClr val="tx2"/>
                </a:solidFill>
              </a:rPr>
              <a:t>Thus skewness is a measure of asymmetry and shows the manner in</a:t>
            </a:r>
          </a:p>
          <a:p>
            <a:r>
              <a:rPr lang="en-US" sz="2400" dirty="0" smtClean="0">
                <a:solidFill>
                  <a:schemeClr val="tx2"/>
                </a:solidFill>
              </a:rPr>
              <a:t> which the items are clustered around the average (mean).  In a skew</a:t>
            </a:r>
          </a:p>
          <a:p>
            <a:r>
              <a:rPr lang="en-US" sz="2400" dirty="0" smtClean="0">
                <a:solidFill>
                  <a:schemeClr val="tx2"/>
                </a:solidFill>
              </a:rPr>
              <a:t> distribution the balance of the items of a series is thrown to one side</a:t>
            </a:r>
          </a:p>
          <a:p>
            <a:r>
              <a:rPr lang="en-US" sz="2400" dirty="0" smtClean="0">
                <a:solidFill>
                  <a:schemeClr val="tx2"/>
                </a:solidFill>
              </a:rPr>
              <a:t>  positive towards the right side and negative towards the left side.</a:t>
            </a:r>
            <a:endParaRPr lang="en-US" sz="2400" dirty="0">
              <a:solidFill>
                <a:schemeClr val="tx2"/>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142852"/>
            <a:ext cx="8215370" cy="6370975"/>
          </a:xfrm>
          <a:prstGeom prst="rect">
            <a:avLst/>
          </a:prstGeom>
          <a:noFill/>
        </p:spPr>
        <p:txBody>
          <a:bodyPr wrap="square" rtlCol="0">
            <a:spAutoFit/>
          </a:bodyPr>
          <a:lstStyle/>
          <a:p>
            <a:endParaRPr lang="en-US" sz="2000" dirty="0" smtClean="0"/>
          </a:p>
          <a:p>
            <a:r>
              <a:rPr lang="en-US" sz="2800" b="1" u="sng" dirty="0" smtClean="0">
                <a:solidFill>
                  <a:srgbClr val="C00000"/>
                </a:solidFill>
              </a:rPr>
              <a:t>Medical  report  writing</a:t>
            </a:r>
          </a:p>
          <a:p>
            <a:r>
              <a:rPr lang="en-US" sz="2400" dirty="0" smtClean="0">
                <a:solidFill>
                  <a:schemeClr val="tx2"/>
                </a:solidFill>
              </a:rPr>
              <a:t>A medical report is a permanent document which can be used as a baseline data for evaluation exercises later on , or as a reference material for comparison by researchers else where .</a:t>
            </a:r>
          </a:p>
          <a:p>
            <a:r>
              <a:rPr lang="en-US" sz="2400" dirty="0" smtClean="0">
                <a:solidFill>
                  <a:schemeClr val="tx2"/>
                </a:solidFill>
              </a:rPr>
              <a:t>The report should be scientific in presentation and conclusions, and complete in recording of findings.</a:t>
            </a:r>
          </a:p>
          <a:p>
            <a:r>
              <a:rPr lang="en-US" sz="2400" dirty="0" smtClean="0">
                <a:solidFill>
                  <a:schemeClr val="tx2"/>
                </a:solidFill>
              </a:rPr>
              <a:t>A good report will give an account of the planning and execution of the survey as well as the results </a:t>
            </a:r>
          </a:p>
          <a:p>
            <a:r>
              <a:rPr lang="en-US" sz="2400" dirty="0" smtClean="0">
                <a:solidFill>
                  <a:schemeClr val="tx2"/>
                </a:solidFill>
              </a:rPr>
              <a:t>The content should be organized in paragraphs with the following headings </a:t>
            </a:r>
          </a:p>
          <a:p>
            <a:pPr marL="457200" indent="-457200">
              <a:buAutoNum type="arabicPlain"/>
            </a:pPr>
            <a:r>
              <a:rPr lang="en-US" sz="2400" dirty="0" smtClean="0">
                <a:solidFill>
                  <a:schemeClr val="tx2"/>
                </a:solidFill>
              </a:rPr>
              <a:t> introduction</a:t>
            </a:r>
          </a:p>
          <a:p>
            <a:pPr marL="457200" indent="-457200">
              <a:buAutoNum type="arabicPlain"/>
            </a:pPr>
            <a:r>
              <a:rPr lang="en-US" sz="2400" dirty="0" smtClean="0">
                <a:solidFill>
                  <a:schemeClr val="tx2"/>
                </a:solidFill>
              </a:rPr>
              <a:t>Source and method of collecting data</a:t>
            </a:r>
          </a:p>
          <a:p>
            <a:pPr marL="457200" indent="-457200">
              <a:buAutoNum type="arabicPlain"/>
            </a:pPr>
            <a:r>
              <a:rPr lang="en-US" sz="2400" dirty="0" smtClean="0">
                <a:solidFill>
                  <a:schemeClr val="tx2"/>
                </a:solidFill>
              </a:rPr>
              <a:t>Difficulties  encountered</a:t>
            </a:r>
          </a:p>
          <a:p>
            <a:pPr marL="457200" indent="-457200">
              <a:buAutoNum type="arabicPlain"/>
            </a:pPr>
            <a:r>
              <a:rPr lang="en-US" sz="2400" dirty="0" smtClean="0">
                <a:solidFill>
                  <a:schemeClr val="tx2"/>
                </a:solidFill>
              </a:rPr>
              <a:t>Results</a:t>
            </a:r>
          </a:p>
          <a:p>
            <a:pPr marL="457200" indent="-457200">
              <a:buAutoNum type="arabicPlain"/>
            </a:pPr>
            <a:r>
              <a:rPr lang="en-US" sz="2400" dirty="0" smtClean="0">
                <a:solidFill>
                  <a:schemeClr val="tx2"/>
                </a:solidFill>
              </a:rPr>
              <a:t>Discussion</a:t>
            </a:r>
          </a:p>
          <a:p>
            <a:pPr marL="457200" indent="-457200">
              <a:buAutoNum type="arabicPlain"/>
            </a:pPr>
            <a:r>
              <a:rPr lang="en-US" sz="2400" dirty="0" smtClean="0">
                <a:solidFill>
                  <a:schemeClr val="tx2"/>
                </a:solidFill>
              </a:rPr>
              <a:t>Conclusions and recommendations</a:t>
            </a:r>
            <a:endParaRPr lang="sw-KE" sz="24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3416320"/>
          </a:xfrm>
          <a:prstGeom prst="rect">
            <a:avLst/>
          </a:prstGeom>
        </p:spPr>
        <p:txBody>
          <a:bodyPr wrap="square">
            <a:spAutoFit/>
          </a:bodyPr>
          <a:lstStyle/>
          <a:p>
            <a:pPr marL="342900" indent="-342900"/>
            <a:r>
              <a:rPr lang="en-US" sz="2400" dirty="0" smtClean="0">
                <a:solidFill>
                  <a:schemeClr val="accent2"/>
                </a:solidFill>
              </a:rPr>
              <a:t>3    Chemical</a:t>
            </a:r>
            <a:r>
              <a:rPr lang="en-US" sz="2400" dirty="0" smtClean="0">
                <a:solidFill>
                  <a:schemeClr val="tx2"/>
                </a:solidFill>
              </a:rPr>
              <a:t>   agents------------- </a:t>
            </a:r>
          </a:p>
          <a:p>
            <a:pPr marL="342900" indent="-342900"/>
            <a:r>
              <a:rPr lang="en-US" sz="2400" dirty="0" smtClean="0">
                <a:solidFill>
                  <a:schemeClr val="tx2"/>
                </a:solidFill>
              </a:rPr>
              <a:t>a,  endogenous i.e.  Produced in the body e.g. urea, </a:t>
            </a:r>
            <a:r>
              <a:rPr lang="en-US" sz="2400" dirty="0" err="1" smtClean="0">
                <a:solidFill>
                  <a:schemeClr val="tx2"/>
                </a:solidFill>
              </a:rPr>
              <a:t>bilirubin</a:t>
            </a:r>
            <a:r>
              <a:rPr lang="en-US" sz="2400" dirty="0" smtClean="0">
                <a:solidFill>
                  <a:schemeClr val="tx2"/>
                </a:solidFill>
              </a:rPr>
              <a:t>, </a:t>
            </a:r>
            <a:r>
              <a:rPr lang="en-US" sz="2400" dirty="0" err="1" smtClean="0">
                <a:solidFill>
                  <a:schemeClr val="tx2"/>
                </a:solidFill>
              </a:rPr>
              <a:t>ketones</a:t>
            </a:r>
            <a:r>
              <a:rPr lang="en-US" sz="2400" dirty="0" smtClean="0">
                <a:solidFill>
                  <a:schemeClr val="tx2"/>
                </a:solidFill>
              </a:rPr>
              <a:t>, calcium carbonate etc .  </a:t>
            </a:r>
          </a:p>
          <a:p>
            <a:pPr marL="342900" indent="-342900"/>
            <a:r>
              <a:rPr lang="en-US" sz="2400" dirty="0" smtClean="0">
                <a:solidFill>
                  <a:schemeClr val="tx2"/>
                </a:solidFill>
              </a:rPr>
              <a:t> b, Exogenous i.e. agents arising outside the human host e.g. allergens, metal, fumes, gases, insecticides etc</a:t>
            </a:r>
          </a:p>
          <a:p>
            <a:pPr marL="342900" indent="-342900"/>
            <a:r>
              <a:rPr lang="en-US" sz="2400" dirty="0" smtClean="0">
                <a:solidFill>
                  <a:srgbClr val="FF0000"/>
                </a:solidFill>
              </a:rPr>
              <a:t>4   Genetic</a:t>
            </a:r>
            <a:r>
              <a:rPr lang="en-US" sz="2400" dirty="0" smtClean="0">
                <a:solidFill>
                  <a:schemeClr val="tx2"/>
                </a:solidFill>
              </a:rPr>
              <a:t> agents ---------- through the genes </a:t>
            </a:r>
          </a:p>
          <a:p>
            <a:pPr marL="342900" indent="-342900"/>
            <a:r>
              <a:rPr lang="en-US" sz="2400" dirty="0" smtClean="0">
                <a:solidFill>
                  <a:srgbClr val="FF0000"/>
                </a:solidFill>
              </a:rPr>
              <a:t>5    Mechanical</a:t>
            </a:r>
            <a:r>
              <a:rPr lang="en-US" sz="2400" dirty="0" smtClean="0">
                <a:solidFill>
                  <a:schemeClr val="tx2"/>
                </a:solidFill>
              </a:rPr>
              <a:t> agents ------------ mechanical forces causing injuries, trauma/</a:t>
            </a:r>
            <a:r>
              <a:rPr lang="en-US" sz="2400" dirty="0" err="1" smtClean="0">
                <a:solidFill>
                  <a:schemeClr val="tx2"/>
                </a:solidFill>
              </a:rPr>
              <a:t>accidents,etc</a:t>
            </a:r>
            <a:endParaRPr lang="en-US" sz="2400" dirty="0" smtClean="0">
              <a:solidFill>
                <a:schemeClr val="tx2"/>
              </a:solidFill>
            </a:endParaRPr>
          </a:p>
          <a:p>
            <a:pPr marL="342900" indent="-342900"/>
            <a:r>
              <a:rPr lang="en-US" sz="2400" dirty="0" smtClean="0">
                <a:solidFill>
                  <a:srgbClr val="FF0000"/>
                </a:solidFill>
              </a:rPr>
              <a:t>6   Nutrients</a:t>
            </a:r>
            <a:r>
              <a:rPr lang="en-US" sz="2400" dirty="0" smtClean="0">
                <a:solidFill>
                  <a:schemeClr val="tx2"/>
                </a:solidFill>
              </a:rPr>
              <a:t>  ----------- deficiency intake leads to malnutrition</a:t>
            </a:r>
            <a:endParaRPr lang="en-US" sz="2400" dirty="0"/>
          </a:p>
        </p:txBody>
      </p:sp>
      <p:sp>
        <p:nvSpPr>
          <p:cNvPr id="3" name="Rectangle 2"/>
          <p:cNvSpPr/>
          <p:nvPr/>
        </p:nvSpPr>
        <p:spPr>
          <a:xfrm>
            <a:off x="285720" y="3214686"/>
            <a:ext cx="8643998" cy="2308324"/>
          </a:xfrm>
          <a:prstGeom prst="rect">
            <a:avLst/>
          </a:prstGeom>
        </p:spPr>
        <p:txBody>
          <a:bodyPr wrap="square">
            <a:spAutoFit/>
          </a:bodyPr>
          <a:lstStyle/>
          <a:p>
            <a:endParaRPr lang="en-US" sz="2400" i="1" dirty="0" smtClean="0">
              <a:solidFill>
                <a:srgbClr val="C00000"/>
              </a:solidFill>
            </a:endParaRPr>
          </a:p>
          <a:p>
            <a:endParaRPr lang="en-US" sz="2400" i="1" dirty="0" smtClean="0">
              <a:solidFill>
                <a:srgbClr val="C00000"/>
              </a:solidFill>
            </a:endParaRPr>
          </a:p>
          <a:p>
            <a:r>
              <a:rPr lang="en-US" sz="2400" i="1" dirty="0" smtClean="0">
                <a:solidFill>
                  <a:srgbClr val="C00000"/>
                </a:solidFill>
              </a:rPr>
              <a:t>Absence   or  insufficiency  of  some  factors </a:t>
            </a:r>
          </a:p>
          <a:p>
            <a:r>
              <a:rPr lang="en-US" sz="2400" dirty="0" smtClean="0">
                <a:solidFill>
                  <a:srgbClr val="C00000"/>
                </a:solidFill>
              </a:rPr>
              <a:t>-</a:t>
            </a:r>
            <a:r>
              <a:rPr lang="en-US" sz="2400" dirty="0" smtClean="0">
                <a:solidFill>
                  <a:schemeClr val="tx2"/>
                </a:solidFill>
              </a:rPr>
              <a:t>chemicals,  hormones ,  nutrients,   chromosomes e.g. mongolism or down’s syndrome, immunoglobulin ,   congenital defects or malformations etc</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954118" cy="6740307"/>
          </a:xfrm>
          <a:prstGeom prst="rect">
            <a:avLst/>
          </a:prstGeom>
          <a:noFill/>
        </p:spPr>
        <p:txBody>
          <a:bodyPr wrap="none" rtlCol="0">
            <a:spAutoFit/>
          </a:bodyPr>
          <a:lstStyle/>
          <a:p>
            <a:r>
              <a:rPr lang="en-US" sz="2400" i="1" u="sng" dirty="0" smtClean="0">
                <a:solidFill>
                  <a:srgbClr val="FF0000"/>
                </a:solidFill>
              </a:rPr>
              <a:t>The introduction </a:t>
            </a:r>
          </a:p>
          <a:p>
            <a:r>
              <a:rPr lang="en-US" sz="2400" i="1" dirty="0" smtClean="0">
                <a:solidFill>
                  <a:srgbClr val="FF0000"/>
                </a:solidFill>
              </a:rPr>
              <a:t> </a:t>
            </a:r>
            <a:r>
              <a:rPr lang="en-US" sz="2400" dirty="0" smtClean="0">
                <a:solidFill>
                  <a:schemeClr val="tx2"/>
                </a:solidFill>
              </a:rPr>
              <a:t>This section will explain where and why the investigation was </a:t>
            </a:r>
          </a:p>
          <a:p>
            <a:r>
              <a:rPr lang="en-US" sz="2400" dirty="0" smtClean="0">
                <a:solidFill>
                  <a:schemeClr val="tx2"/>
                </a:solidFill>
              </a:rPr>
              <a:t>undertaken (motivation)  and which questions the study had been</a:t>
            </a:r>
          </a:p>
          <a:p>
            <a:r>
              <a:rPr lang="en-US" sz="2400" dirty="0" smtClean="0">
                <a:solidFill>
                  <a:schemeClr val="tx2"/>
                </a:solidFill>
              </a:rPr>
              <a:t> designed to answer (objectives).</a:t>
            </a:r>
          </a:p>
          <a:p>
            <a:r>
              <a:rPr lang="en-US" sz="2400" i="1" u="sng" dirty="0" smtClean="0">
                <a:solidFill>
                  <a:srgbClr val="FF0000"/>
                </a:solidFill>
              </a:rPr>
              <a:t>Source and methods of data collection</a:t>
            </a:r>
          </a:p>
          <a:p>
            <a:r>
              <a:rPr lang="en-US" sz="2400" dirty="0" smtClean="0">
                <a:solidFill>
                  <a:schemeClr val="tx2"/>
                </a:solidFill>
              </a:rPr>
              <a:t>      It should be stated from what source data was collected. If it was</a:t>
            </a:r>
          </a:p>
          <a:p>
            <a:r>
              <a:rPr lang="en-US" sz="2400" dirty="0" smtClean="0">
                <a:solidFill>
                  <a:schemeClr val="tx2"/>
                </a:solidFill>
              </a:rPr>
              <a:t> extracted from records, establish how complete they were. If the </a:t>
            </a:r>
          </a:p>
          <a:p>
            <a:r>
              <a:rPr lang="en-US" sz="2400" dirty="0" smtClean="0">
                <a:solidFill>
                  <a:schemeClr val="tx2"/>
                </a:solidFill>
              </a:rPr>
              <a:t> source of the data was people, they should be described and the</a:t>
            </a:r>
          </a:p>
          <a:p>
            <a:r>
              <a:rPr lang="en-US" sz="2400" dirty="0" smtClean="0">
                <a:solidFill>
                  <a:schemeClr val="tx2"/>
                </a:solidFill>
              </a:rPr>
              <a:t> characteristic of the group defined e.g. number of people and</a:t>
            </a:r>
          </a:p>
          <a:p>
            <a:r>
              <a:rPr lang="en-US" sz="2400" dirty="0" smtClean="0">
                <a:solidFill>
                  <a:schemeClr val="tx2"/>
                </a:solidFill>
              </a:rPr>
              <a:t> whether they were sharing same geographical area, common tribal</a:t>
            </a:r>
          </a:p>
          <a:p>
            <a:r>
              <a:rPr lang="en-US" sz="2400" dirty="0" smtClean="0">
                <a:solidFill>
                  <a:schemeClr val="tx2"/>
                </a:solidFill>
              </a:rPr>
              <a:t> affiliation etc.     The sampling procedures must be described and</a:t>
            </a:r>
          </a:p>
          <a:p>
            <a:r>
              <a:rPr lang="en-US" sz="2400" dirty="0" smtClean="0">
                <a:solidFill>
                  <a:schemeClr val="tx2"/>
                </a:solidFill>
              </a:rPr>
              <a:t> details given of who collected the data.</a:t>
            </a:r>
          </a:p>
          <a:p>
            <a:r>
              <a:rPr lang="en-US" sz="2400" dirty="0" smtClean="0">
                <a:solidFill>
                  <a:schemeClr val="tx2"/>
                </a:solidFill>
              </a:rPr>
              <a:t>The methods of investigation such as a questionnaire, or physical or</a:t>
            </a:r>
          </a:p>
          <a:p>
            <a:r>
              <a:rPr lang="en-US" sz="2400" dirty="0" smtClean="0">
                <a:solidFill>
                  <a:schemeClr val="tx2"/>
                </a:solidFill>
              </a:rPr>
              <a:t> laboratory examination should be concisely described.</a:t>
            </a:r>
          </a:p>
          <a:p>
            <a:r>
              <a:rPr lang="en-US" sz="2400" b="1" u="sng" dirty="0" smtClean="0">
                <a:solidFill>
                  <a:srgbClr val="FF0000"/>
                </a:solidFill>
              </a:rPr>
              <a:t>Difficulties encountered</a:t>
            </a:r>
          </a:p>
          <a:p>
            <a:r>
              <a:rPr lang="en-US" sz="2400" dirty="0" smtClean="0">
                <a:solidFill>
                  <a:schemeClr val="tx2"/>
                </a:solidFill>
              </a:rPr>
              <a:t>          A record of difficulties encountered during the exercise helps the</a:t>
            </a:r>
          </a:p>
          <a:p>
            <a:r>
              <a:rPr lang="en-US" sz="2400" dirty="0" smtClean="0">
                <a:solidFill>
                  <a:schemeClr val="tx2"/>
                </a:solidFill>
              </a:rPr>
              <a:t> leader to understand how the data was obtained.   It is also a useful</a:t>
            </a:r>
          </a:p>
          <a:p>
            <a:r>
              <a:rPr lang="en-US" sz="2400" dirty="0" smtClean="0">
                <a:solidFill>
                  <a:schemeClr val="tx2"/>
                </a:solidFill>
              </a:rPr>
              <a:t>guide for other researchers  and helps them to avoid the same</a:t>
            </a:r>
            <a:endParaRPr lang="en-US" sz="2400" dirty="0">
              <a:solidFill>
                <a:schemeClr val="tx2"/>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572560" cy="6740307"/>
          </a:xfrm>
          <a:prstGeom prst="rect">
            <a:avLst/>
          </a:prstGeom>
          <a:noFill/>
        </p:spPr>
        <p:txBody>
          <a:bodyPr wrap="square" rtlCol="0">
            <a:spAutoFit/>
          </a:bodyPr>
          <a:lstStyle/>
          <a:p>
            <a:r>
              <a:rPr lang="en-US" sz="2400" dirty="0" smtClean="0"/>
              <a:t> </a:t>
            </a:r>
            <a:r>
              <a:rPr lang="en-US" sz="2400" dirty="0" smtClean="0">
                <a:solidFill>
                  <a:schemeClr val="tx2"/>
                </a:solidFill>
              </a:rPr>
              <a:t>mistakes. </a:t>
            </a:r>
          </a:p>
          <a:p>
            <a:r>
              <a:rPr lang="en-US" sz="2400" dirty="0" smtClean="0">
                <a:solidFill>
                  <a:schemeClr val="tx2"/>
                </a:solidFill>
              </a:rPr>
              <a:t>Difficulties are commonly encountered in exploratory phase, sampling</a:t>
            </a:r>
          </a:p>
          <a:p>
            <a:r>
              <a:rPr lang="en-US" sz="2400" dirty="0" smtClean="0">
                <a:solidFill>
                  <a:schemeClr val="tx2"/>
                </a:solidFill>
              </a:rPr>
              <a:t> procedures , standardization of  questions  etc.</a:t>
            </a:r>
          </a:p>
          <a:p>
            <a:r>
              <a:rPr lang="en-US" sz="2400" b="1" u="sng" dirty="0" smtClean="0">
                <a:solidFill>
                  <a:srgbClr val="FF0000"/>
                </a:solidFill>
              </a:rPr>
              <a:t>Results </a:t>
            </a:r>
          </a:p>
          <a:p>
            <a:r>
              <a:rPr lang="en-US" sz="2400" dirty="0" smtClean="0">
                <a:solidFill>
                  <a:schemeClr val="tx2"/>
                </a:solidFill>
              </a:rPr>
              <a:t>        Presenting results means presenting figures in the form of </a:t>
            </a:r>
          </a:p>
          <a:p>
            <a:r>
              <a:rPr lang="en-US" sz="2400" dirty="0" smtClean="0">
                <a:solidFill>
                  <a:schemeClr val="tx2"/>
                </a:solidFill>
              </a:rPr>
              <a:t>numbers, percentages and various biostatistical data. </a:t>
            </a:r>
          </a:p>
          <a:p>
            <a:r>
              <a:rPr lang="en-US" sz="2400" dirty="0" smtClean="0">
                <a:solidFill>
                  <a:schemeClr val="tx2"/>
                </a:solidFill>
              </a:rPr>
              <a:t>These are presented as a summary for the total sample examined.</a:t>
            </a:r>
          </a:p>
          <a:p>
            <a:r>
              <a:rPr lang="en-US" sz="2400" dirty="0" smtClean="0">
                <a:solidFill>
                  <a:schemeClr val="tx2"/>
                </a:solidFill>
              </a:rPr>
              <a:t>A form of presentation should be chosen which brings out clearly</a:t>
            </a:r>
          </a:p>
          <a:p>
            <a:r>
              <a:rPr lang="en-US" sz="2400" dirty="0" smtClean="0">
                <a:solidFill>
                  <a:schemeClr val="tx2"/>
                </a:solidFill>
              </a:rPr>
              <a:t> those characteristics which the author thinks are important . The tools</a:t>
            </a:r>
          </a:p>
          <a:p>
            <a:r>
              <a:rPr lang="en-US" sz="2400" dirty="0" smtClean="0">
                <a:solidFill>
                  <a:schemeClr val="tx2"/>
                </a:solidFill>
              </a:rPr>
              <a:t> which can be used are tables and graphical illustrations.</a:t>
            </a:r>
          </a:p>
          <a:p>
            <a:r>
              <a:rPr lang="en-US" sz="2400" b="1" u="sng" dirty="0" smtClean="0">
                <a:solidFill>
                  <a:srgbClr val="FF0000"/>
                </a:solidFill>
              </a:rPr>
              <a:t>Discussions </a:t>
            </a:r>
          </a:p>
          <a:p>
            <a:r>
              <a:rPr lang="en-US" sz="2400" dirty="0" smtClean="0">
                <a:solidFill>
                  <a:schemeClr val="tx2"/>
                </a:solidFill>
              </a:rPr>
              <a:t>         Involves  interpretation of data which is an intellectual process.</a:t>
            </a:r>
          </a:p>
          <a:p>
            <a:r>
              <a:rPr lang="en-US" sz="2400" dirty="0" smtClean="0">
                <a:solidFill>
                  <a:schemeClr val="tx2"/>
                </a:solidFill>
              </a:rPr>
              <a:t>Interpretation of data is a process in which logical thinking, judgment</a:t>
            </a:r>
          </a:p>
          <a:p>
            <a:r>
              <a:rPr lang="en-US" sz="2400" dirty="0" smtClean="0">
                <a:solidFill>
                  <a:schemeClr val="tx2"/>
                </a:solidFill>
              </a:rPr>
              <a:t> and common sense all have their own part to play. The process start</a:t>
            </a:r>
          </a:p>
          <a:p>
            <a:r>
              <a:rPr lang="en-US" sz="2400" dirty="0" smtClean="0">
                <a:solidFill>
                  <a:schemeClr val="tx2"/>
                </a:solidFill>
              </a:rPr>
              <a:t> by asking questions such as:</a:t>
            </a:r>
          </a:p>
          <a:p>
            <a:pPr>
              <a:buFontTx/>
              <a:buChar char="-"/>
            </a:pPr>
            <a:r>
              <a:rPr lang="en-US" sz="2400" dirty="0" smtClean="0">
                <a:solidFill>
                  <a:schemeClr val="tx2"/>
                </a:solidFill>
              </a:rPr>
              <a:t>    How reliable(accuracy) and valid (needed data) are the observations </a:t>
            </a:r>
          </a:p>
          <a:p>
            <a:r>
              <a:rPr lang="en-US" sz="2400" dirty="0" smtClean="0">
                <a:solidFill>
                  <a:schemeClr val="tx2"/>
                </a:solidFill>
              </a:rPr>
              <a:t>      from which these results are derived?</a:t>
            </a:r>
          </a:p>
          <a:p>
            <a:r>
              <a:rPr lang="en-US" sz="2400" dirty="0" smtClean="0">
                <a:solidFill>
                  <a:schemeClr val="tx2"/>
                </a:solidFill>
              </a:rPr>
              <a:t>-    Are there associations between variables which may indicate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501122" cy="6370975"/>
          </a:xfrm>
          <a:prstGeom prst="rect">
            <a:avLst/>
          </a:prstGeom>
          <a:noFill/>
        </p:spPr>
        <p:txBody>
          <a:bodyPr wrap="square" rtlCol="0">
            <a:spAutoFit/>
          </a:bodyPr>
          <a:lstStyle/>
          <a:p>
            <a:r>
              <a:rPr lang="en-US" sz="2400" dirty="0" smtClean="0">
                <a:solidFill>
                  <a:schemeClr val="tx2"/>
                </a:solidFill>
              </a:rPr>
              <a:t> a causal  relationship ?</a:t>
            </a:r>
          </a:p>
          <a:p>
            <a:pPr>
              <a:buFontTx/>
              <a:buChar char="-"/>
            </a:pPr>
            <a:r>
              <a:rPr lang="en-US" sz="2400" dirty="0" smtClean="0">
                <a:solidFill>
                  <a:schemeClr val="tx2"/>
                </a:solidFill>
              </a:rPr>
              <a:t>How strong is the association and how is it to be of a causal nature</a:t>
            </a:r>
          </a:p>
          <a:p>
            <a:pPr>
              <a:buFontTx/>
              <a:buChar char="-"/>
            </a:pPr>
            <a:r>
              <a:rPr lang="en-US" sz="2400" dirty="0" smtClean="0">
                <a:solidFill>
                  <a:schemeClr val="tx2"/>
                </a:solidFill>
              </a:rPr>
              <a:t>What was found by other investigators in this respect .</a:t>
            </a:r>
          </a:p>
          <a:p>
            <a:pPr>
              <a:buFontTx/>
              <a:buChar char="-"/>
            </a:pPr>
            <a:r>
              <a:rPr lang="en-US" sz="2400" dirty="0" smtClean="0">
                <a:solidFill>
                  <a:schemeClr val="tx2"/>
                </a:solidFill>
              </a:rPr>
              <a:t>If hypotheses were formulated at the start of the study, do these</a:t>
            </a:r>
          </a:p>
          <a:p>
            <a:r>
              <a:rPr lang="en-US" sz="2400" dirty="0" smtClean="0">
                <a:solidFill>
                  <a:schemeClr val="tx2"/>
                </a:solidFill>
              </a:rPr>
              <a:t>    figures prove or reject any of them ?</a:t>
            </a:r>
          </a:p>
          <a:p>
            <a:endParaRPr lang="en-US" sz="2400" dirty="0" smtClean="0">
              <a:solidFill>
                <a:schemeClr val="tx2"/>
              </a:solidFill>
            </a:endParaRPr>
          </a:p>
          <a:p>
            <a:r>
              <a:rPr lang="en-US" sz="2400" b="1" u="sng" dirty="0" smtClean="0">
                <a:solidFill>
                  <a:srgbClr val="FF0000"/>
                </a:solidFill>
              </a:rPr>
              <a:t>Conclusions  and recommendation</a:t>
            </a:r>
          </a:p>
          <a:p>
            <a:r>
              <a:rPr lang="en-US" sz="2400" dirty="0" smtClean="0">
                <a:solidFill>
                  <a:schemeClr val="tx2"/>
                </a:solidFill>
              </a:rPr>
              <a:t>        Summarize  briefly the essential findings, and consider carefully</a:t>
            </a:r>
          </a:p>
          <a:p>
            <a:r>
              <a:rPr lang="en-US" sz="2400" dirty="0" smtClean="0">
                <a:solidFill>
                  <a:schemeClr val="tx2"/>
                </a:solidFill>
              </a:rPr>
              <a:t> how the community health problems diagnosed could be reduced</a:t>
            </a:r>
          </a:p>
          <a:p>
            <a:r>
              <a:rPr lang="en-US" sz="2400" dirty="0" smtClean="0">
                <a:solidFill>
                  <a:schemeClr val="tx2"/>
                </a:solidFill>
              </a:rPr>
              <a:t> or controlled.</a:t>
            </a:r>
          </a:p>
          <a:p>
            <a:r>
              <a:rPr lang="en-US" sz="2400" dirty="0" smtClean="0">
                <a:solidFill>
                  <a:schemeClr val="tx2"/>
                </a:solidFill>
              </a:rPr>
              <a:t>Explain how the identified causal factors could be put to preventive</a:t>
            </a:r>
          </a:p>
          <a:p>
            <a:r>
              <a:rPr lang="en-US" sz="2400" dirty="0" smtClean="0">
                <a:solidFill>
                  <a:schemeClr val="tx2"/>
                </a:solidFill>
              </a:rPr>
              <a:t> use.</a:t>
            </a:r>
          </a:p>
          <a:p>
            <a:r>
              <a:rPr lang="en-US" sz="2400" dirty="0" smtClean="0">
                <a:solidFill>
                  <a:schemeClr val="tx2"/>
                </a:solidFill>
              </a:rPr>
              <a:t>Measures for disease prevention or control may be aimed at the </a:t>
            </a:r>
          </a:p>
          <a:p>
            <a:r>
              <a:rPr lang="en-US" sz="2400" dirty="0" smtClean="0">
                <a:solidFill>
                  <a:schemeClr val="tx2"/>
                </a:solidFill>
              </a:rPr>
              <a:t> individual patient, the family, the community as a whole, or at high</a:t>
            </a:r>
          </a:p>
          <a:p>
            <a:r>
              <a:rPr lang="en-US" sz="2400" dirty="0" smtClean="0">
                <a:solidFill>
                  <a:schemeClr val="tx2"/>
                </a:solidFill>
              </a:rPr>
              <a:t> risk groups within the community.</a:t>
            </a:r>
          </a:p>
          <a:p>
            <a:r>
              <a:rPr lang="en-US" sz="2400" dirty="0" smtClean="0">
                <a:solidFill>
                  <a:schemeClr val="tx2"/>
                </a:solidFill>
              </a:rPr>
              <a:t>When giving recommendations, it is necessary to be positive and to</a:t>
            </a:r>
          </a:p>
          <a:p>
            <a:r>
              <a:rPr lang="en-US" sz="2400" dirty="0" smtClean="0">
                <a:solidFill>
                  <a:schemeClr val="tx2"/>
                </a:solidFill>
              </a:rPr>
              <a:t> concentrate on what is feasible.</a:t>
            </a:r>
            <a:endParaRPr lang="en-US" sz="2400" dirty="0">
              <a:solidFill>
                <a:schemeClr val="tx2"/>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42852"/>
            <a:ext cx="8643998" cy="6494085"/>
          </a:xfrm>
          <a:prstGeom prst="rect">
            <a:avLst/>
          </a:prstGeom>
          <a:noFill/>
        </p:spPr>
        <p:txBody>
          <a:bodyPr wrap="square" rtlCol="0">
            <a:spAutoFit/>
          </a:bodyPr>
          <a:lstStyle/>
          <a:p>
            <a:r>
              <a:rPr lang="en-US" sz="2400" b="1" dirty="0" smtClean="0">
                <a:solidFill>
                  <a:srgbClr val="C00000"/>
                </a:solidFill>
              </a:rPr>
              <a:t>Feedback to  the community </a:t>
            </a:r>
          </a:p>
          <a:p>
            <a:r>
              <a:rPr lang="en-US" sz="2000" dirty="0" smtClean="0">
                <a:solidFill>
                  <a:schemeClr val="tx2"/>
                </a:solidFill>
              </a:rPr>
              <a:t>              </a:t>
            </a:r>
            <a:r>
              <a:rPr lang="en-US" sz="2400" dirty="0" smtClean="0">
                <a:solidFill>
                  <a:schemeClr val="tx2"/>
                </a:solidFill>
              </a:rPr>
              <a:t>Some</a:t>
            </a:r>
            <a:r>
              <a:rPr lang="en-US" sz="2400" b="1" dirty="0" smtClean="0">
                <a:solidFill>
                  <a:schemeClr val="tx2"/>
                </a:solidFill>
              </a:rPr>
              <a:t> </a:t>
            </a:r>
            <a:r>
              <a:rPr lang="en-US" sz="2400" dirty="0" smtClean="0">
                <a:solidFill>
                  <a:schemeClr val="tx2"/>
                </a:solidFill>
              </a:rPr>
              <a:t> report must be given to every level in the hierarchy of people involved from leaders to the community members in which the survey was done. It is important  to tailor the reports to the education level of the recipients and evoke a dialogue between the speaker and the recipients.</a:t>
            </a:r>
          </a:p>
          <a:p>
            <a:r>
              <a:rPr lang="en-US" sz="2400" dirty="0" smtClean="0">
                <a:solidFill>
                  <a:schemeClr val="tx2"/>
                </a:solidFill>
              </a:rPr>
              <a:t>The report could give useful suggestions for corrective action or improvement in matters related to health .  The confidential aspect of individuals must be respected and so feedback must be in population rates and not refer to individuals</a:t>
            </a:r>
          </a:p>
          <a:p>
            <a:r>
              <a:rPr lang="en-US" sz="2000" b="1" dirty="0" smtClean="0">
                <a:solidFill>
                  <a:srgbClr val="C00000"/>
                </a:solidFill>
              </a:rPr>
              <a:t>Initial  health  action  after  community  diagnosis </a:t>
            </a:r>
          </a:p>
          <a:p>
            <a:r>
              <a:rPr lang="en-US" sz="2000" dirty="0" smtClean="0">
                <a:solidFill>
                  <a:schemeClr val="tx2"/>
                </a:solidFill>
              </a:rPr>
              <a:t>After  clinical diagnosis there is treatment, and after community diagnosis there should be a health action. Action implies a health programme initiated by the investigator to provide appropriate service to the people in the community. This could be an action programme such as health education or motivation of the community to protect their water sources, to start some income-generating activities (IGAs) ,etc</a:t>
            </a:r>
          </a:p>
          <a:p>
            <a:r>
              <a:rPr lang="en-US" sz="2000" b="1" dirty="0" smtClean="0">
                <a:solidFill>
                  <a:srgbClr val="C00000"/>
                </a:solidFill>
              </a:rPr>
              <a:t>Evaluation of the health  action   </a:t>
            </a:r>
          </a:p>
          <a:p>
            <a:r>
              <a:rPr lang="en-US" sz="2000" dirty="0" smtClean="0">
                <a:solidFill>
                  <a:schemeClr val="tx2"/>
                </a:solidFill>
              </a:rPr>
              <a:t>Assessing  the effectiveness of the programme can be done through interaction with the community leaders, observing some environmental improvements,  improved immunization coverage  etc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85720" y="1397000"/>
          <a:ext cx="8715435" cy="5318151"/>
        </p:xfrm>
        <a:graphic>
          <a:graphicData uri="http://schemas.openxmlformats.org/drawingml/2006/table">
            <a:tbl>
              <a:tblPr firstRow="1" bandRow="1">
                <a:tableStyleId>{5C22544A-7EE6-4342-B048-85BDC9FD1C3A}</a:tableStyleId>
              </a:tblPr>
              <a:tblGrid>
                <a:gridCol w="2905145"/>
                <a:gridCol w="2905145"/>
                <a:gridCol w="2905145"/>
              </a:tblGrid>
              <a:tr h="484865">
                <a:tc>
                  <a:txBody>
                    <a:bodyPr/>
                    <a:lstStyle/>
                    <a:p>
                      <a:r>
                        <a:rPr lang="en-US" dirty="0" smtClean="0"/>
                        <a:t>step</a:t>
                      </a:r>
                      <a:endParaRPr lang="en-US" dirty="0"/>
                    </a:p>
                  </a:txBody>
                  <a:tcPr/>
                </a:tc>
                <a:tc>
                  <a:txBody>
                    <a:bodyPr/>
                    <a:lstStyle/>
                    <a:p>
                      <a:r>
                        <a:rPr lang="en-US" dirty="0" smtClean="0"/>
                        <a:t>Patient  diagnosis</a:t>
                      </a:r>
                      <a:endParaRPr lang="en-US" dirty="0"/>
                    </a:p>
                  </a:txBody>
                  <a:tcPr/>
                </a:tc>
                <a:tc>
                  <a:txBody>
                    <a:bodyPr/>
                    <a:lstStyle/>
                    <a:p>
                      <a:r>
                        <a:rPr lang="en-US" dirty="0" smtClean="0"/>
                        <a:t>Community </a:t>
                      </a:r>
                      <a:r>
                        <a:rPr lang="en-US" baseline="0" dirty="0" smtClean="0"/>
                        <a:t> diagnosis </a:t>
                      </a:r>
                      <a:endParaRPr lang="en-US" dirty="0"/>
                    </a:p>
                  </a:txBody>
                  <a:tcPr/>
                </a:tc>
              </a:tr>
              <a:tr h="836890">
                <a:tc>
                  <a:txBody>
                    <a:bodyPr/>
                    <a:lstStyle/>
                    <a:p>
                      <a:r>
                        <a:rPr lang="en-US" dirty="0" smtClean="0"/>
                        <a:t>objective</a:t>
                      </a:r>
                      <a:endParaRPr lang="en-US" dirty="0"/>
                    </a:p>
                  </a:txBody>
                  <a:tcPr/>
                </a:tc>
                <a:tc>
                  <a:txBody>
                    <a:bodyPr/>
                    <a:lstStyle/>
                    <a:p>
                      <a:r>
                        <a:rPr lang="en-US" dirty="0" smtClean="0"/>
                        <a:t>Identify the health problem</a:t>
                      </a:r>
                      <a:endParaRPr lang="en-US" dirty="0"/>
                    </a:p>
                  </a:txBody>
                  <a:tcPr/>
                </a:tc>
                <a:tc>
                  <a:txBody>
                    <a:bodyPr/>
                    <a:lstStyle/>
                    <a:p>
                      <a:r>
                        <a:rPr lang="en-US" dirty="0" smtClean="0"/>
                        <a:t>To identify the health problem</a:t>
                      </a:r>
                      <a:endParaRPr lang="en-US" dirty="0"/>
                    </a:p>
                  </a:txBody>
                  <a:tcPr/>
                </a:tc>
              </a:tr>
              <a:tr h="868021">
                <a:tc>
                  <a:txBody>
                    <a:bodyPr/>
                    <a:lstStyle/>
                    <a:p>
                      <a:r>
                        <a:rPr lang="en-US" dirty="0" smtClean="0"/>
                        <a:t>Gathering information</a:t>
                      </a:r>
                      <a:endParaRPr lang="en-US" dirty="0"/>
                    </a:p>
                  </a:txBody>
                  <a:tcPr/>
                </a:tc>
                <a:tc>
                  <a:txBody>
                    <a:bodyPr/>
                    <a:lstStyle/>
                    <a:p>
                      <a:r>
                        <a:rPr lang="en-US" dirty="0" smtClean="0"/>
                        <a:t>History, physical/exam, &amp; lab investigation</a:t>
                      </a:r>
                      <a:endParaRPr lang="en-US" dirty="0"/>
                    </a:p>
                  </a:txBody>
                  <a:tcPr/>
                </a:tc>
                <a:tc>
                  <a:txBody>
                    <a:bodyPr/>
                    <a:lstStyle/>
                    <a:p>
                      <a:r>
                        <a:rPr lang="en-US" dirty="0" smtClean="0"/>
                        <a:t>Demographic data, disease patterns</a:t>
                      </a:r>
                      <a:endParaRPr lang="en-US" dirty="0"/>
                    </a:p>
                  </a:txBody>
                  <a:tcPr/>
                </a:tc>
              </a:tr>
              <a:tr h="836890">
                <a:tc>
                  <a:txBody>
                    <a:bodyPr/>
                    <a:lstStyle/>
                    <a:p>
                      <a:r>
                        <a:rPr lang="en-US" dirty="0" smtClean="0"/>
                        <a:t>Best programme</a:t>
                      </a:r>
                      <a:endParaRPr lang="en-US" dirty="0"/>
                    </a:p>
                  </a:txBody>
                  <a:tcPr/>
                </a:tc>
                <a:tc>
                  <a:txBody>
                    <a:bodyPr/>
                    <a:lstStyle/>
                    <a:p>
                      <a:r>
                        <a:rPr lang="en-US" dirty="0" smtClean="0"/>
                        <a:t>Make a diagnosis &amp; differential diagnosis</a:t>
                      </a:r>
                      <a:endParaRPr lang="en-US" dirty="0"/>
                    </a:p>
                  </a:txBody>
                  <a:tcPr/>
                </a:tc>
                <a:tc>
                  <a:txBody>
                    <a:bodyPr/>
                    <a:lstStyle/>
                    <a:p>
                      <a:r>
                        <a:rPr lang="en-US" dirty="0" smtClean="0"/>
                        <a:t>Community diagnosis and priorities</a:t>
                      </a:r>
                      <a:endParaRPr lang="en-US" dirty="0"/>
                    </a:p>
                  </a:txBody>
                  <a:tcPr/>
                </a:tc>
              </a:tr>
              <a:tr h="484865">
                <a:tc>
                  <a:txBody>
                    <a:bodyPr/>
                    <a:lstStyle/>
                    <a:p>
                      <a:r>
                        <a:rPr lang="en-US" dirty="0" smtClean="0"/>
                        <a:t>implementation</a:t>
                      </a:r>
                      <a:endParaRPr lang="en-US" dirty="0"/>
                    </a:p>
                  </a:txBody>
                  <a:tcPr/>
                </a:tc>
                <a:tc>
                  <a:txBody>
                    <a:bodyPr/>
                    <a:lstStyle/>
                    <a:p>
                      <a:r>
                        <a:rPr lang="en-US" dirty="0" smtClean="0"/>
                        <a:t>Effective treatment</a:t>
                      </a:r>
                      <a:endParaRPr lang="en-US" dirty="0"/>
                    </a:p>
                  </a:txBody>
                  <a:tcPr/>
                </a:tc>
                <a:tc>
                  <a:txBody>
                    <a:bodyPr/>
                    <a:lstStyle/>
                    <a:p>
                      <a:r>
                        <a:rPr lang="en-US" dirty="0" smtClean="0"/>
                        <a:t>c/ health action or activities</a:t>
                      </a:r>
                      <a:endParaRPr lang="en-US" dirty="0"/>
                    </a:p>
                  </a:txBody>
                  <a:tcPr/>
                </a:tc>
              </a:tr>
              <a:tr h="836890">
                <a:tc>
                  <a:txBody>
                    <a:bodyPr/>
                    <a:lstStyle/>
                    <a:p>
                      <a:r>
                        <a:rPr lang="en-US" dirty="0" smtClean="0"/>
                        <a:t>evaluation</a:t>
                      </a:r>
                      <a:endParaRPr lang="en-US" dirty="0"/>
                    </a:p>
                  </a:txBody>
                  <a:tcPr/>
                </a:tc>
                <a:tc>
                  <a:txBody>
                    <a:bodyPr/>
                    <a:lstStyle/>
                    <a:p>
                      <a:r>
                        <a:rPr lang="en-US" dirty="0" smtClean="0"/>
                        <a:t>Follow-up &amp;</a:t>
                      </a:r>
                      <a:r>
                        <a:rPr lang="en-US" baseline="0" dirty="0" smtClean="0"/>
                        <a:t> review</a:t>
                      </a:r>
                      <a:endParaRPr lang="en-US" dirty="0"/>
                    </a:p>
                  </a:txBody>
                  <a:tcPr/>
                </a:tc>
                <a:tc>
                  <a:txBody>
                    <a:bodyPr/>
                    <a:lstStyle/>
                    <a:p>
                      <a:r>
                        <a:rPr lang="en-US" dirty="0" smtClean="0"/>
                        <a:t>Close monitoring &amp; evaluation.</a:t>
                      </a:r>
                      <a:endParaRPr lang="en-US" dirty="0"/>
                    </a:p>
                  </a:txBody>
                  <a:tcPr/>
                </a:tc>
              </a:tr>
              <a:tr h="484865">
                <a:tc>
                  <a:txBody>
                    <a:bodyPr/>
                    <a:lstStyle/>
                    <a:p>
                      <a:endParaRPr lang="en-US"/>
                    </a:p>
                  </a:txBody>
                  <a:tcPr/>
                </a:tc>
                <a:tc>
                  <a:txBody>
                    <a:bodyPr/>
                    <a:lstStyle/>
                    <a:p>
                      <a:endParaRPr lang="en-US"/>
                    </a:p>
                  </a:txBody>
                  <a:tcPr/>
                </a:tc>
                <a:tc>
                  <a:txBody>
                    <a:bodyPr/>
                    <a:lstStyle/>
                    <a:p>
                      <a:endParaRPr lang="en-US"/>
                    </a:p>
                  </a:txBody>
                  <a:tcPr/>
                </a:tc>
              </a:tr>
              <a:tr h="484865">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3" name="TextBox 2"/>
          <p:cNvSpPr txBox="1"/>
          <p:nvPr/>
        </p:nvSpPr>
        <p:spPr>
          <a:xfrm>
            <a:off x="214282" y="428604"/>
            <a:ext cx="8279538" cy="830997"/>
          </a:xfrm>
          <a:prstGeom prst="rect">
            <a:avLst/>
          </a:prstGeom>
          <a:noFill/>
        </p:spPr>
        <p:txBody>
          <a:bodyPr wrap="square" rtlCol="0">
            <a:spAutoFit/>
          </a:bodyPr>
          <a:lstStyle/>
          <a:p>
            <a:pPr algn="ctr"/>
            <a:r>
              <a:rPr lang="en-US" sz="2400" b="1" i="1" u="sng" dirty="0" smtClean="0">
                <a:solidFill>
                  <a:srgbClr val="FF0000"/>
                </a:solidFill>
              </a:rPr>
              <a:t>Summarized comparison  between individual patient</a:t>
            </a:r>
          </a:p>
          <a:p>
            <a:pPr algn="ctr"/>
            <a:r>
              <a:rPr lang="en-US" sz="2400" b="1" i="1" u="sng" dirty="0" smtClean="0">
                <a:solidFill>
                  <a:srgbClr val="FF0000"/>
                </a:solidFill>
              </a:rPr>
              <a:t>and community  diagnosis</a:t>
            </a:r>
            <a:endParaRPr lang="en-US" sz="2400" b="1" i="1" u="sng" dirty="0">
              <a:solidFill>
                <a:srgbClr val="FF0000"/>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894358" cy="6001643"/>
          </a:xfrm>
          <a:prstGeom prst="rect">
            <a:avLst/>
          </a:prstGeom>
          <a:noFill/>
        </p:spPr>
        <p:txBody>
          <a:bodyPr wrap="none" rtlCol="0">
            <a:spAutoFit/>
          </a:bodyPr>
          <a:lstStyle/>
          <a:p>
            <a:r>
              <a:rPr lang="en-US" sz="2400" i="1" dirty="0" smtClean="0">
                <a:solidFill>
                  <a:srgbClr val="FF0000"/>
                </a:solidFill>
              </a:rPr>
              <a:t>Individual  patient diagnosis</a:t>
            </a:r>
          </a:p>
          <a:p>
            <a:pPr marL="457200" indent="-457200">
              <a:buAutoNum type="arabicPlain"/>
            </a:pPr>
            <a:r>
              <a:rPr lang="en-US" sz="2400" dirty="0" smtClean="0">
                <a:solidFill>
                  <a:schemeClr val="tx2"/>
                </a:solidFill>
              </a:rPr>
              <a:t>History taking and physical Examination </a:t>
            </a:r>
          </a:p>
          <a:p>
            <a:pPr marL="457200" indent="-457200">
              <a:buAutoNum type="arabicPlain"/>
            </a:pPr>
            <a:r>
              <a:rPr lang="en-US" sz="2400" dirty="0" smtClean="0">
                <a:solidFill>
                  <a:schemeClr val="tx2"/>
                </a:solidFill>
              </a:rPr>
              <a:t>Laboratory investigations</a:t>
            </a:r>
          </a:p>
          <a:p>
            <a:pPr marL="457200" indent="-457200">
              <a:buAutoNum type="arabicPlain"/>
            </a:pPr>
            <a:r>
              <a:rPr lang="en-US" sz="2400" dirty="0" smtClean="0">
                <a:solidFill>
                  <a:schemeClr val="tx2"/>
                </a:solidFill>
              </a:rPr>
              <a:t>Making the diagnosis</a:t>
            </a:r>
          </a:p>
          <a:p>
            <a:pPr marL="457200" indent="-457200">
              <a:buAutoNum type="arabicPlain"/>
            </a:pPr>
            <a:r>
              <a:rPr lang="en-US" sz="2400" dirty="0" smtClean="0">
                <a:solidFill>
                  <a:schemeClr val="tx2"/>
                </a:solidFill>
              </a:rPr>
              <a:t>Starting the most appropriate treatment</a:t>
            </a:r>
          </a:p>
          <a:p>
            <a:pPr marL="457200" indent="-457200">
              <a:buAutoNum type="arabicPlain"/>
            </a:pPr>
            <a:r>
              <a:rPr lang="en-US" sz="2400" dirty="0" smtClean="0">
                <a:solidFill>
                  <a:schemeClr val="tx2"/>
                </a:solidFill>
              </a:rPr>
              <a:t>Follow-up if necessary</a:t>
            </a:r>
          </a:p>
          <a:p>
            <a:pPr marL="457200" indent="-457200"/>
            <a:endParaRPr lang="en-US" sz="2400" dirty="0" smtClean="0">
              <a:solidFill>
                <a:schemeClr val="tx2"/>
              </a:solidFill>
            </a:endParaRPr>
          </a:p>
          <a:p>
            <a:pPr marL="457200" indent="-457200"/>
            <a:r>
              <a:rPr lang="en-US" sz="2400" i="1" dirty="0" smtClean="0">
                <a:solidFill>
                  <a:srgbClr val="C00000"/>
                </a:solidFill>
              </a:rPr>
              <a:t>Community diagnosis</a:t>
            </a:r>
          </a:p>
          <a:p>
            <a:pPr marL="457200" indent="-457200"/>
            <a:r>
              <a:rPr lang="en-US" sz="2400" dirty="0" smtClean="0">
                <a:solidFill>
                  <a:schemeClr val="tx2"/>
                </a:solidFill>
              </a:rPr>
              <a:t>      The data that would be analogous to a history,  physical </a:t>
            </a:r>
          </a:p>
          <a:p>
            <a:pPr marL="457200" indent="-457200"/>
            <a:r>
              <a:rPr lang="en-US" sz="2400" dirty="0" smtClean="0">
                <a:solidFill>
                  <a:schemeClr val="tx2"/>
                </a:solidFill>
              </a:rPr>
              <a:t> examination and lab investigations includes;</a:t>
            </a:r>
          </a:p>
          <a:p>
            <a:pPr marL="457200" indent="-457200"/>
            <a:r>
              <a:rPr lang="en-US" sz="2400" dirty="0" smtClean="0">
                <a:solidFill>
                  <a:schemeClr val="tx2"/>
                </a:solidFill>
              </a:rPr>
              <a:t>Demographic data such as population figures by age &amp;sex, occupation</a:t>
            </a:r>
          </a:p>
          <a:p>
            <a:pPr marL="457200" indent="-457200"/>
            <a:r>
              <a:rPr lang="en-US" sz="2400" dirty="0" smtClean="0">
                <a:solidFill>
                  <a:schemeClr val="tx2"/>
                </a:solidFill>
              </a:rPr>
              <a:t>The survey data should cover health matters, use of health services</a:t>
            </a:r>
          </a:p>
          <a:p>
            <a:pPr marL="457200" indent="-457200"/>
            <a:r>
              <a:rPr lang="en-US" sz="2400" dirty="0" smtClean="0">
                <a:solidFill>
                  <a:schemeClr val="tx2"/>
                </a:solidFill>
              </a:rPr>
              <a:t> and their effectiveness.</a:t>
            </a:r>
          </a:p>
          <a:p>
            <a:pPr marL="457200" indent="-457200"/>
            <a:r>
              <a:rPr lang="en-US" sz="2400" dirty="0" smtClean="0">
                <a:solidFill>
                  <a:schemeClr val="tx2"/>
                </a:solidFill>
              </a:rPr>
              <a:t>A community diagnosis not only defines problems and their causes</a:t>
            </a:r>
          </a:p>
          <a:p>
            <a:pPr marL="457200" indent="-457200"/>
            <a:r>
              <a:rPr lang="en-US" sz="2400" dirty="0" smtClean="0">
                <a:solidFill>
                  <a:schemeClr val="tx2"/>
                </a:solidFill>
              </a:rPr>
              <a:t> but also analyses previous measurements taken to alleviate the</a:t>
            </a:r>
          </a:p>
          <a:p>
            <a:pPr marL="457200" indent="-457200"/>
            <a:r>
              <a:rPr lang="en-US" sz="2400" dirty="0" smtClean="0">
                <a:solidFill>
                  <a:schemeClr val="tx2"/>
                </a:solidFill>
              </a:rPr>
              <a:t> problems  and proposes new measures where appropriate.</a:t>
            </a:r>
            <a:endParaRPr lang="en-US" sz="2400" dirty="0">
              <a:solidFill>
                <a:schemeClr val="tx2"/>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214290"/>
            <a:ext cx="8913722" cy="6585289"/>
          </a:xfrm>
          <a:prstGeom prst="rect">
            <a:avLst/>
          </a:prstGeom>
          <a:noFill/>
        </p:spPr>
        <p:txBody>
          <a:bodyPr wrap="square" rtlCol="0">
            <a:spAutoFit/>
          </a:bodyPr>
          <a:lstStyle/>
          <a:p>
            <a:r>
              <a:rPr lang="en-US" sz="2400" b="1" dirty="0" smtClean="0">
                <a:solidFill>
                  <a:srgbClr val="FF0000"/>
                </a:solidFill>
              </a:rPr>
              <a:t>Practical   limitations </a:t>
            </a:r>
          </a:p>
          <a:p>
            <a:r>
              <a:rPr lang="en-US" sz="2400" b="1" dirty="0" smtClean="0">
                <a:solidFill>
                  <a:srgbClr val="FF0000"/>
                </a:solidFill>
              </a:rPr>
              <a:t>      </a:t>
            </a:r>
            <a:r>
              <a:rPr lang="en-US" sz="2400" dirty="0" smtClean="0">
                <a:solidFill>
                  <a:schemeClr val="tx2"/>
                </a:solidFill>
              </a:rPr>
              <a:t>In individual patient diagnosis , it is not necessary or possible to do</a:t>
            </a:r>
          </a:p>
          <a:p>
            <a:r>
              <a:rPr lang="en-US" sz="2400" dirty="0" smtClean="0">
                <a:solidFill>
                  <a:schemeClr val="tx2"/>
                </a:solidFill>
              </a:rPr>
              <a:t> all the investigations described in a book.   Similarly in the process</a:t>
            </a:r>
          </a:p>
          <a:p>
            <a:r>
              <a:rPr lang="en-US" sz="2400" dirty="0" smtClean="0">
                <a:solidFill>
                  <a:schemeClr val="tx2"/>
                </a:solidFill>
              </a:rPr>
              <a:t> of a community diagnosis, it is not usually possible to cover in details all the</a:t>
            </a:r>
          </a:p>
          <a:p>
            <a:r>
              <a:rPr lang="en-US" sz="2400" dirty="0" smtClean="0">
                <a:solidFill>
                  <a:schemeClr val="tx2"/>
                </a:solidFill>
              </a:rPr>
              <a:t>  aspects described in the book.  The art of community diagnosis is </a:t>
            </a:r>
          </a:p>
          <a:p>
            <a:r>
              <a:rPr lang="en-US" sz="2400" dirty="0" smtClean="0">
                <a:solidFill>
                  <a:schemeClr val="tx2"/>
                </a:solidFill>
              </a:rPr>
              <a:t> involved in the process of selection of  the items to include and</a:t>
            </a:r>
          </a:p>
          <a:p>
            <a:r>
              <a:rPr lang="en-US" sz="2400" dirty="0" smtClean="0">
                <a:solidFill>
                  <a:schemeClr val="tx2"/>
                </a:solidFill>
              </a:rPr>
              <a:t> in what details.</a:t>
            </a:r>
          </a:p>
          <a:p>
            <a:endParaRPr lang="en-US" sz="2400" dirty="0" smtClean="0">
              <a:solidFill>
                <a:schemeClr val="tx2"/>
              </a:solidFill>
            </a:endParaRPr>
          </a:p>
          <a:p>
            <a:pPr algn="ctr"/>
            <a:r>
              <a:rPr lang="en-US" sz="2400" b="1" i="1" dirty="0" smtClean="0">
                <a:solidFill>
                  <a:srgbClr val="FF0000"/>
                </a:solidFill>
              </a:rPr>
              <a:t>The problems  of non-response</a:t>
            </a:r>
          </a:p>
          <a:p>
            <a:r>
              <a:rPr lang="en-US" sz="2400" dirty="0" smtClean="0">
                <a:solidFill>
                  <a:schemeClr val="accent2"/>
                </a:solidFill>
              </a:rPr>
              <a:t>Reasons</a:t>
            </a:r>
            <a:r>
              <a:rPr lang="en-US" sz="2400" dirty="0" smtClean="0">
                <a:solidFill>
                  <a:schemeClr val="tx2"/>
                </a:solidFill>
              </a:rPr>
              <a:t> ----  why people do not respond to questions in a survey</a:t>
            </a:r>
          </a:p>
          <a:p>
            <a:pPr marL="457200" indent="-457200">
              <a:buAutoNum type="arabicPlain"/>
            </a:pPr>
            <a:r>
              <a:rPr lang="en-US" sz="2400" dirty="0" smtClean="0">
                <a:solidFill>
                  <a:schemeClr val="tx2"/>
                </a:solidFill>
              </a:rPr>
              <a:t>They have not been informed</a:t>
            </a:r>
          </a:p>
          <a:p>
            <a:pPr marL="457200" indent="-457200">
              <a:buAutoNum type="arabicPlain"/>
            </a:pPr>
            <a:r>
              <a:rPr lang="en-US" sz="2400" dirty="0" smtClean="0">
                <a:solidFill>
                  <a:schemeClr val="tx2"/>
                </a:solidFill>
              </a:rPr>
              <a:t>The interviewee may not be at home when the interviewer arrives</a:t>
            </a:r>
          </a:p>
          <a:p>
            <a:pPr marL="457200" indent="-457200">
              <a:buAutoNum type="arabicPlain"/>
            </a:pPr>
            <a:r>
              <a:rPr lang="en-US" sz="2400" dirty="0" smtClean="0">
                <a:solidFill>
                  <a:schemeClr val="tx2"/>
                </a:solidFill>
              </a:rPr>
              <a:t>The interviewee being  temporarily away until after the survey</a:t>
            </a:r>
          </a:p>
          <a:p>
            <a:pPr marL="457200" indent="-457200">
              <a:buAutoNum type="arabicPlain"/>
            </a:pPr>
            <a:r>
              <a:rPr lang="en-US" sz="2400" dirty="0" smtClean="0">
                <a:solidFill>
                  <a:schemeClr val="tx2"/>
                </a:solidFill>
              </a:rPr>
              <a:t>Lack of interest in co-operating or active opposition to </a:t>
            </a:r>
          </a:p>
          <a:p>
            <a:pPr marL="457200" indent="-457200"/>
            <a:r>
              <a:rPr lang="en-US" sz="2400" dirty="0" smtClean="0">
                <a:solidFill>
                  <a:schemeClr val="tx2"/>
                </a:solidFill>
              </a:rPr>
              <a:t>        co-operation.</a:t>
            </a:r>
          </a:p>
          <a:p>
            <a:pPr marL="457200" indent="-457200"/>
            <a:r>
              <a:rPr lang="en-US" sz="2400" b="1" u="sng" dirty="0" smtClean="0">
                <a:solidFill>
                  <a:srgbClr val="FF0000"/>
                </a:solidFill>
              </a:rPr>
              <a:t>N/B</a:t>
            </a:r>
          </a:p>
          <a:p>
            <a:pPr marL="457200" indent="-457200"/>
            <a:r>
              <a:rPr lang="en-US" sz="2400" dirty="0" smtClean="0">
                <a:solidFill>
                  <a:schemeClr val="tx2"/>
                </a:solidFill>
              </a:rPr>
              <a:t>          Time should be spent explaining the reasons for the survey and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643998" cy="6370975"/>
          </a:xfrm>
          <a:prstGeom prst="rect">
            <a:avLst/>
          </a:prstGeom>
          <a:noFill/>
        </p:spPr>
        <p:txBody>
          <a:bodyPr wrap="square" rtlCol="0">
            <a:spAutoFit/>
          </a:bodyPr>
          <a:lstStyle/>
          <a:p>
            <a:r>
              <a:rPr lang="en-US" sz="2400" dirty="0" smtClean="0">
                <a:solidFill>
                  <a:schemeClr val="tx2"/>
                </a:solidFill>
              </a:rPr>
              <a:t>how it could benefit individuals and the community to arouse </a:t>
            </a:r>
          </a:p>
          <a:p>
            <a:r>
              <a:rPr lang="en-US" sz="2400" dirty="0" smtClean="0">
                <a:solidFill>
                  <a:schemeClr val="tx2"/>
                </a:solidFill>
              </a:rPr>
              <a:t> a person’s  interest sufficiently to persuade him to co-operate.</a:t>
            </a:r>
          </a:p>
          <a:p>
            <a:r>
              <a:rPr lang="en-US" sz="2400" dirty="0" smtClean="0">
                <a:solidFill>
                  <a:schemeClr val="tx2"/>
                </a:solidFill>
              </a:rPr>
              <a:t>If the number of non-respondents is very great, a sample of people</a:t>
            </a:r>
          </a:p>
          <a:p>
            <a:r>
              <a:rPr lang="en-US" sz="2400" dirty="0" smtClean="0">
                <a:solidFill>
                  <a:schemeClr val="tx2"/>
                </a:solidFill>
              </a:rPr>
              <a:t> in that group could be randomly selected and re-approached, making</a:t>
            </a:r>
          </a:p>
          <a:p>
            <a:r>
              <a:rPr lang="en-US" sz="2400" dirty="0" smtClean="0">
                <a:solidFill>
                  <a:schemeClr val="tx2"/>
                </a:solidFill>
              </a:rPr>
              <a:t> special efforts to elicit their co-operation. </a:t>
            </a:r>
          </a:p>
          <a:p>
            <a:r>
              <a:rPr lang="en-US" sz="2400" dirty="0" smtClean="0">
                <a:solidFill>
                  <a:schemeClr val="tx2"/>
                </a:solidFill>
              </a:rPr>
              <a:t>The sample should be representative of the entire group of </a:t>
            </a:r>
          </a:p>
          <a:p>
            <a:r>
              <a:rPr lang="en-US" sz="2400" dirty="0" smtClean="0">
                <a:solidFill>
                  <a:schemeClr val="tx2"/>
                </a:solidFill>
              </a:rPr>
              <a:t> non-respondents.</a:t>
            </a:r>
          </a:p>
          <a:p>
            <a:endParaRPr lang="en-US" sz="2400" dirty="0" smtClean="0">
              <a:solidFill>
                <a:schemeClr val="tx2"/>
              </a:solidFill>
            </a:endParaRPr>
          </a:p>
          <a:p>
            <a:pPr algn="ctr"/>
            <a:r>
              <a:rPr lang="en-US" sz="2400" b="1" i="1" u="sng" dirty="0" smtClean="0">
                <a:solidFill>
                  <a:srgbClr val="FF0000"/>
                </a:solidFill>
              </a:rPr>
              <a:t>Community diagnosis activities Educational Objectives</a:t>
            </a:r>
          </a:p>
          <a:p>
            <a:r>
              <a:rPr lang="en-US" sz="2400" dirty="0" smtClean="0">
                <a:solidFill>
                  <a:schemeClr val="tx2"/>
                </a:solidFill>
              </a:rPr>
              <a:t>The  learner  will be  able  to:-</a:t>
            </a:r>
          </a:p>
          <a:p>
            <a:pPr marL="457200" indent="-457200">
              <a:buAutoNum type="arabicPlain"/>
            </a:pPr>
            <a:r>
              <a:rPr lang="en-US" sz="2400" dirty="0" smtClean="0">
                <a:solidFill>
                  <a:schemeClr val="tx2"/>
                </a:solidFill>
              </a:rPr>
              <a:t>Work out the aims and objectives of a survey</a:t>
            </a:r>
          </a:p>
          <a:p>
            <a:pPr marL="457200" indent="-457200">
              <a:buAutoNum type="arabicPlain"/>
            </a:pPr>
            <a:r>
              <a:rPr lang="en-US" sz="2400" dirty="0" smtClean="0">
                <a:solidFill>
                  <a:schemeClr val="tx2"/>
                </a:solidFill>
              </a:rPr>
              <a:t>Choose appropriate survey techniques, standardise them and</a:t>
            </a:r>
          </a:p>
          <a:p>
            <a:pPr marL="457200" indent="-457200"/>
            <a:r>
              <a:rPr lang="en-US" sz="2400" dirty="0" smtClean="0">
                <a:solidFill>
                  <a:schemeClr val="tx2"/>
                </a:solidFill>
              </a:rPr>
              <a:t>       consider their sensitivity, specificity, reproducibility and </a:t>
            </a:r>
          </a:p>
          <a:p>
            <a:pPr marL="457200" indent="-457200"/>
            <a:r>
              <a:rPr lang="en-US" sz="2400" dirty="0" smtClean="0">
                <a:solidFill>
                  <a:schemeClr val="tx2"/>
                </a:solidFill>
              </a:rPr>
              <a:t>         acceptability.</a:t>
            </a:r>
          </a:p>
          <a:p>
            <a:pPr marL="457200" indent="-457200">
              <a:buAutoNum type="arabicPlain" startAt="3"/>
            </a:pPr>
            <a:r>
              <a:rPr lang="en-US" sz="2400" dirty="0" smtClean="0">
                <a:solidFill>
                  <a:schemeClr val="tx2"/>
                </a:solidFill>
              </a:rPr>
              <a:t>Arrange for a survey through correct administrative channels.</a:t>
            </a:r>
          </a:p>
          <a:p>
            <a:pPr marL="457200" indent="-457200">
              <a:buAutoNum type="arabicPlain" startAt="3"/>
            </a:pPr>
            <a:r>
              <a:rPr lang="en-US" sz="2400" dirty="0" smtClean="0">
                <a:solidFill>
                  <a:schemeClr val="tx2"/>
                </a:solidFill>
              </a:rPr>
              <a:t>Obtain co-operation and participation from a population through</a:t>
            </a:r>
          </a:p>
          <a:p>
            <a:pPr marL="457200" indent="-457200"/>
            <a:r>
              <a:rPr lang="en-US" sz="2400" dirty="0" smtClean="0">
                <a:solidFill>
                  <a:schemeClr val="tx2"/>
                </a:solidFill>
              </a:rPr>
              <a:t>        adequate communication, motivation and education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833829" cy="6740307"/>
          </a:xfrm>
          <a:prstGeom prst="rect">
            <a:avLst/>
          </a:prstGeom>
          <a:noFill/>
        </p:spPr>
        <p:txBody>
          <a:bodyPr wrap="none" rtlCol="0">
            <a:spAutoFit/>
          </a:bodyPr>
          <a:lstStyle/>
          <a:p>
            <a:pPr marL="457200" indent="-457200">
              <a:buAutoNum type="arabicPlain" startAt="5"/>
            </a:pPr>
            <a:r>
              <a:rPr lang="en-US" sz="2400" dirty="0" smtClean="0">
                <a:solidFill>
                  <a:schemeClr val="tx2"/>
                </a:solidFill>
              </a:rPr>
              <a:t>Draw a random sample from a population</a:t>
            </a:r>
          </a:p>
          <a:p>
            <a:pPr marL="457200" indent="-457200">
              <a:buAutoNum type="arabicPlain" startAt="5"/>
            </a:pPr>
            <a:r>
              <a:rPr lang="en-US" sz="2400" dirty="0" smtClean="0">
                <a:solidFill>
                  <a:schemeClr val="tx2"/>
                </a:solidFill>
              </a:rPr>
              <a:t>Construct good questionnaire</a:t>
            </a:r>
          </a:p>
          <a:p>
            <a:pPr marL="457200" indent="-457200">
              <a:buAutoNum type="arabicPlain" startAt="5"/>
            </a:pPr>
            <a:r>
              <a:rPr lang="en-US" sz="2400" dirty="0" smtClean="0">
                <a:solidFill>
                  <a:schemeClr val="tx2"/>
                </a:solidFill>
              </a:rPr>
              <a:t>Work as a team to explore, define, diagnose, treat and evaluate </a:t>
            </a:r>
          </a:p>
          <a:p>
            <a:pPr marL="457200" indent="-457200"/>
            <a:r>
              <a:rPr lang="en-US" sz="2400" dirty="0" smtClean="0">
                <a:solidFill>
                  <a:schemeClr val="tx2"/>
                </a:solidFill>
              </a:rPr>
              <a:t>       community health problems.</a:t>
            </a:r>
          </a:p>
          <a:p>
            <a:pPr marL="457200" indent="-457200">
              <a:buAutoNum type="arabicPlain" startAt="8"/>
            </a:pPr>
            <a:r>
              <a:rPr lang="en-US" sz="2400" dirty="0" smtClean="0">
                <a:solidFill>
                  <a:schemeClr val="tx2"/>
                </a:solidFill>
              </a:rPr>
              <a:t>Become acquainted with the ecological features of and area and</a:t>
            </a:r>
          </a:p>
          <a:p>
            <a:pPr marL="457200" indent="-457200"/>
            <a:r>
              <a:rPr lang="en-US" sz="2400" dirty="0" smtClean="0">
                <a:solidFill>
                  <a:schemeClr val="tx2"/>
                </a:solidFill>
              </a:rPr>
              <a:t>        become proficient in mapping a locality.</a:t>
            </a:r>
          </a:p>
          <a:p>
            <a:pPr marL="457200" indent="-457200">
              <a:buAutoNum type="arabicPlain" startAt="9"/>
            </a:pPr>
            <a:r>
              <a:rPr lang="en-US" sz="2400" dirty="0" smtClean="0">
                <a:solidFill>
                  <a:schemeClr val="tx2"/>
                </a:solidFill>
              </a:rPr>
              <a:t>Collect and prepare relevant material for a survey and make</a:t>
            </a:r>
          </a:p>
          <a:p>
            <a:pPr marL="457200" indent="-457200"/>
            <a:r>
              <a:rPr lang="en-US" sz="2400" dirty="0" smtClean="0">
                <a:solidFill>
                  <a:schemeClr val="tx2"/>
                </a:solidFill>
              </a:rPr>
              <a:t>        suitable transport arrangements.</a:t>
            </a:r>
          </a:p>
          <a:p>
            <a:pPr marL="457200" indent="-457200">
              <a:buAutoNum type="arabicPlain" startAt="10"/>
            </a:pPr>
            <a:r>
              <a:rPr lang="en-US" sz="2400" dirty="0" smtClean="0">
                <a:solidFill>
                  <a:schemeClr val="tx2"/>
                </a:solidFill>
              </a:rPr>
              <a:t>Identify environmental factors related to health and disease</a:t>
            </a:r>
          </a:p>
          <a:p>
            <a:pPr marL="457200" indent="-457200">
              <a:buAutoNum type="arabicPlain" startAt="10"/>
            </a:pPr>
            <a:r>
              <a:rPr lang="en-US" sz="2400" dirty="0" smtClean="0">
                <a:solidFill>
                  <a:schemeClr val="tx2"/>
                </a:solidFill>
              </a:rPr>
              <a:t>Quantify health problems as morbidity and mortality rates</a:t>
            </a:r>
          </a:p>
          <a:p>
            <a:pPr marL="457200" indent="-457200">
              <a:buAutoNum type="arabicPlain" startAt="10"/>
            </a:pPr>
            <a:r>
              <a:rPr lang="en-US" sz="2400" dirty="0" smtClean="0">
                <a:solidFill>
                  <a:schemeClr val="tx2"/>
                </a:solidFill>
              </a:rPr>
              <a:t>Assess the nutritional status of a community</a:t>
            </a:r>
          </a:p>
          <a:p>
            <a:pPr marL="457200" indent="-457200">
              <a:buAutoNum type="arabicPlain" startAt="10"/>
            </a:pPr>
            <a:r>
              <a:rPr lang="en-US" sz="2400" dirty="0" smtClean="0">
                <a:solidFill>
                  <a:schemeClr val="tx2"/>
                </a:solidFill>
              </a:rPr>
              <a:t>Analyse data and make statistical conclusions</a:t>
            </a:r>
          </a:p>
          <a:p>
            <a:pPr marL="457200" indent="-457200">
              <a:buAutoNum type="arabicPlain" startAt="10"/>
            </a:pPr>
            <a:r>
              <a:rPr lang="en-US" sz="2400" dirty="0" smtClean="0">
                <a:solidFill>
                  <a:schemeClr val="tx2"/>
                </a:solidFill>
              </a:rPr>
              <a:t>List in order of priority health problems of a community in terms</a:t>
            </a:r>
          </a:p>
          <a:p>
            <a:pPr marL="457200" indent="-457200"/>
            <a:r>
              <a:rPr lang="en-US" sz="2400" dirty="0" smtClean="0">
                <a:solidFill>
                  <a:schemeClr val="tx2"/>
                </a:solidFill>
              </a:rPr>
              <a:t>      of severity, social consequences and manageability.</a:t>
            </a:r>
          </a:p>
          <a:p>
            <a:pPr marL="457200" indent="-457200">
              <a:buAutoNum type="arabicPlain" startAt="15"/>
            </a:pPr>
            <a:r>
              <a:rPr lang="en-US" sz="2400" dirty="0" smtClean="0">
                <a:solidFill>
                  <a:schemeClr val="tx2"/>
                </a:solidFill>
              </a:rPr>
              <a:t>Formulate and plan possible solutions to identified problems</a:t>
            </a:r>
          </a:p>
          <a:p>
            <a:pPr marL="457200" indent="-457200">
              <a:buAutoNum type="arabicPlain" startAt="15"/>
            </a:pPr>
            <a:r>
              <a:rPr lang="en-US" sz="2400" dirty="0" smtClean="0">
                <a:solidFill>
                  <a:schemeClr val="tx2"/>
                </a:solidFill>
              </a:rPr>
              <a:t>Organize health action programmes with the community</a:t>
            </a:r>
          </a:p>
          <a:p>
            <a:pPr marL="457200" indent="-457200">
              <a:buAutoNum type="arabicPlain" startAt="15"/>
            </a:pPr>
            <a:r>
              <a:rPr lang="en-US" sz="2400" dirty="0" smtClean="0">
                <a:solidFill>
                  <a:schemeClr val="tx2"/>
                </a:solidFill>
              </a:rPr>
              <a:t>Evaluate the results of diagnosis and action and give the feedback</a:t>
            </a:r>
          </a:p>
          <a:p>
            <a:pPr marL="457200" indent="-457200"/>
            <a:r>
              <a:rPr lang="en-US" sz="2400" dirty="0" smtClean="0">
                <a:solidFill>
                  <a:schemeClr val="tx2"/>
                </a:solidFill>
              </a:rPr>
              <a:t>       to the community</a:t>
            </a:r>
            <a:endParaRPr lang="en-US" sz="2400" dirty="0">
              <a:solidFill>
                <a:schemeClr val="tx2"/>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2923877"/>
          </a:xfrm>
          <a:prstGeom prst="rect">
            <a:avLst/>
          </a:prstGeom>
          <a:noFill/>
        </p:spPr>
        <p:txBody>
          <a:bodyPr wrap="square" rtlCol="0">
            <a:spAutoFit/>
          </a:bodyPr>
          <a:lstStyle/>
          <a:p>
            <a:pPr marL="457200" indent="-457200">
              <a:buAutoNum type="arabicPlain" startAt="18"/>
            </a:pPr>
            <a:r>
              <a:rPr lang="en-US" sz="2400" dirty="0" smtClean="0">
                <a:solidFill>
                  <a:schemeClr val="tx2"/>
                </a:solidFill>
              </a:rPr>
              <a:t>Prepare a written report on the results of the survey and action</a:t>
            </a:r>
          </a:p>
          <a:p>
            <a:pPr marL="457200" indent="-457200"/>
            <a:r>
              <a:rPr lang="en-US" sz="2400" dirty="0" smtClean="0">
                <a:solidFill>
                  <a:schemeClr val="tx2"/>
                </a:solidFill>
              </a:rPr>
              <a:t>       programme</a:t>
            </a:r>
          </a:p>
          <a:p>
            <a:pPr marL="457200" indent="-457200">
              <a:buAutoNum type="arabicPlain" startAt="19"/>
            </a:pPr>
            <a:r>
              <a:rPr lang="en-US" sz="2400" dirty="0" smtClean="0">
                <a:solidFill>
                  <a:schemeClr val="tx2"/>
                </a:solidFill>
              </a:rPr>
              <a:t>Develop qualities of leadership  in community health work</a:t>
            </a:r>
          </a:p>
          <a:p>
            <a:pPr marL="457200" indent="-457200"/>
            <a:endParaRPr lang="en-US" sz="2400" dirty="0" smtClean="0">
              <a:solidFill>
                <a:schemeClr val="tx2"/>
              </a:solidFill>
            </a:endParaRPr>
          </a:p>
          <a:p>
            <a:pPr marL="457200" indent="-457200"/>
            <a:endParaRPr lang="en-US" sz="2400" dirty="0" smtClean="0">
              <a:solidFill>
                <a:schemeClr val="tx2"/>
              </a:solidFill>
            </a:endParaRPr>
          </a:p>
          <a:p>
            <a:pPr marL="457200" indent="-457200"/>
            <a:endParaRPr lang="en-US" sz="2400" dirty="0" smtClean="0">
              <a:solidFill>
                <a:schemeClr val="tx2"/>
              </a:solidFill>
            </a:endParaRPr>
          </a:p>
          <a:p>
            <a:pPr marL="457200" indent="-457200" algn="ctr"/>
            <a:r>
              <a:rPr lang="en-US" sz="4000" b="1" u="sng" dirty="0" smtClean="0">
                <a:solidFill>
                  <a:srgbClr val="FF0000"/>
                </a:solidFill>
              </a:rPr>
              <a:t>E N D</a:t>
            </a:r>
            <a:endParaRPr lang="en-US" sz="4000" b="1" u="sng"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643998" cy="6678751"/>
          </a:xfrm>
          <a:prstGeom prst="rect">
            <a:avLst/>
          </a:prstGeom>
          <a:noFill/>
        </p:spPr>
        <p:txBody>
          <a:bodyPr wrap="square" rtlCol="0">
            <a:spAutoFit/>
          </a:bodyPr>
          <a:lstStyle/>
          <a:p>
            <a:r>
              <a:rPr lang="en-US" sz="2400" dirty="0" smtClean="0">
                <a:solidFill>
                  <a:srgbClr val="C00000"/>
                </a:solidFill>
              </a:rPr>
              <a:t>Host------------</a:t>
            </a:r>
            <a:r>
              <a:rPr lang="en-US" sz="2400" dirty="0" smtClean="0">
                <a:solidFill>
                  <a:schemeClr val="tx2"/>
                </a:solidFill>
              </a:rPr>
              <a:t>Refers to humans or animals that come into contact with the agent </a:t>
            </a:r>
          </a:p>
          <a:p>
            <a:r>
              <a:rPr lang="en-US" sz="2400" dirty="0" smtClean="0">
                <a:solidFill>
                  <a:schemeClr val="tx2"/>
                </a:solidFill>
              </a:rPr>
              <a:t>Host characteristics that are of concern to Epidemiologists include:</a:t>
            </a:r>
          </a:p>
          <a:p>
            <a:pPr>
              <a:buFontTx/>
              <a:buChar char="-"/>
            </a:pPr>
            <a:r>
              <a:rPr lang="en-US" sz="2400" dirty="0" smtClean="0">
                <a:solidFill>
                  <a:schemeClr val="tx2"/>
                </a:solidFill>
              </a:rPr>
              <a:t>Biological characteristics  such as biochemical level of blood, including antibodies, and enzymes, cellular constituents of the blood etc-</a:t>
            </a:r>
          </a:p>
          <a:p>
            <a:pPr>
              <a:buFontTx/>
              <a:buChar char="-"/>
            </a:pPr>
            <a:r>
              <a:rPr lang="en-US" sz="2400" dirty="0" smtClean="0">
                <a:solidFill>
                  <a:schemeClr val="tx2"/>
                </a:solidFill>
              </a:rPr>
              <a:t>Demographic  characteristics such as age, sex, race, etc socio-economic  characteristics such as  occupation education etc</a:t>
            </a:r>
          </a:p>
          <a:p>
            <a:pPr>
              <a:buFontTx/>
              <a:buChar char="-"/>
            </a:pPr>
            <a:r>
              <a:rPr lang="en-US" sz="2400" dirty="0" smtClean="0">
                <a:solidFill>
                  <a:schemeClr val="tx2"/>
                </a:solidFill>
              </a:rPr>
              <a:t>Personal living habits such as tobacco use, diet, exercise ,  customs  etc</a:t>
            </a:r>
          </a:p>
          <a:p>
            <a:pPr>
              <a:buFontTx/>
              <a:buChar char="-"/>
            </a:pPr>
            <a:r>
              <a:rPr lang="en-US" sz="2400" dirty="0" smtClean="0">
                <a:solidFill>
                  <a:schemeClr val="tx2"/>
                </a:solidFill>
              </a:rPr>
              <a:t>Human mobility,     Frequent changes in place may cause disease.</a:t>
            </a:r>
          </a:p>
          <a:p>
            <a:pPr>
              <a:buFontTx/>
              <a:buChar char="-"/>
            </a:pPr>
            <a:r>
              <a:rPr lang="en-US" sz="2400" dirty="0" smtClean="0">
                <a:solidFill>
                  <a:schemeClr val="tx2"/>
                </a:solidFill>
              </a:rPr>
              <a:t>Individual immunity</a:t>
            </a:r>
          </a:p>
          <a:p>
            <a:pPr>
              <a:buFontTx/>
              <a:buChar char="-"/>
            </a:pPr>
            <a:r>
              <a:rPr lang="en-US" sz="2400" dirty="0" smtClean="0">
                <a:solidFill>
                  <a:schemeClr val="tx2"/>
                </a:solidFill>
              </a:rPr>
              <a:t>Socio-economic status</a:t>
            </a:r>
          </a:p>
          <a:p>
            <a:pPr>
              <a:buFontTx/>
              <a:buChar char="-"/>
            </a:pPr>
            <a:r>
              <a:rPr lang="en-US" sz="2400" dirty="0" smtClean="0">
                <a:solidFill>
                  <a:schemeClr val="tx2"/>
                </a:solidFill>
              </a:rPr>
              <a:t>Educational level</a:t>
            </a:r>
          </a:p>
          <a:p>
            <a:endParaRPr lang="en-US" sz="2400" dirty="0" smtClean="0">
              <a:solidFill>
                <a:srgbClr val="C00000"/>
              </a:solidFill>
            </a:endParaRPr>
          </a:p>
          <a:p>
            <a:r>
              <a:rPr lang="en-US" sz="2400" dirty="0" smtClean="0">
                <a:solidFill>
                  <a:srgbClr val="C00000"/>
                </a:solidFill>
              </a:rPr>
              <a:t>Environment  --------------  </a:t>
            </a:r>
            <a:r>
              <a:rPr lang="en-US" sz="2400" dirty="0" smtClean="0">
                <a:solidFill>
                  <a:schemeClr val="tx2"/>
                </a:solidFill>
              </a:rPr>
              <a:t>Refers to   all external conditions and influences affecting the life and development of an organism, human behavior and society. This involves the four aspects of environment -------- physical,    biological, Socio-cultural    and economic-political  environment.</a:t>
            </a:r>
          </a:p>
          <a:p>
            <a:pPr>
              <a:buFontTx/>
              <a:buChar char="-"/>
            </a:pPr>
            <a:endParaRPr lang="sw-KE" sz="2000" dirty="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214290"/>
            <a:ext cx="9001156" cy="6513851"/>
          </a:xfrm>
          <a:prstGeom prst="rect">
            <a:avLst/>
          </a:prstGeom>
          <a:noFill/>
        </p:spPr>
        <p:txBody>
          <a:bodyPr wrap="square" rtlCol="0">
            <a:spAutoFit/>
          </a:bodyPr>
          <a:lstStyle/>
          <a:p>
            <a:r>
              <a:rPr lang="en-US" sz="2400" b="1" u="sng" dirty="0" smtClean="0">
                <a:solidFill>
                  <a:srgbClr val="FF0000"/>
                </a:solidFill>
              </a:rPr>
              <a:t>IMPLICATIONS OF EPIDEMIOLOGY IN COMMUNITY H. NURSING</a:t>
            </a:r>
          </a:p>
          <a:p>
            <a:r>
              <a:rPr lang="en-US" sz="2400" b="1" u="sng" dirty="0" smtClean="0">
                <a:solidFill>
                  <a:srgbClr val="FF0000"/>
                </a:solidFill>
              </a:rPr>
              <a:t>       </a:t>
            </a:r>
            <a:r>
              <a:rPr lang="en-US" sz="2400" dirty="0" smtClean="0">
                <a:solidFill>
                  <a:schemeClr val="tx2"/>
                </a:solidFill>
              </a:rPr>
              <a:t>Epidemiology is the basic science of community health. </a:t>
            </a:r>
          </a:p>
          <a:p>
            <a:r>
              <a:rPr lang="en-US" sz="2400" dirty="0" smtClean="0">
                <a:solidFill>
                  <a:schemeClr val="tx2"/>
                </a:solidFill>
              </a:rPr>
              <a:t>Epidemiology refers to both methods used in the study of disease</a:t>
            </a:r>
          </a:p>
          <a:p>
            <a:r>
              <a:rPr lang="en-US" sz="2400" dirty="0" smtClean="0">
                <a:solidFill>
                  <a:schemeClr val="tx2"/>
                </a:solidFill>
              </a:rPr>
              <a:t> causations and the body of knowledge that arises from such </a:t>
            </a:r>
          </a:p>
          <a:p>
            <a:r>
              <a:rPr lang="en-US" sz="2400" dirty="0" smtClean="0">
                <a:solidFill>
                  <a:schemeClr val="tx2"/>
                </a:solidFill>
              </a:rPr>
              <a:t> investigation. Epidemiological methods such as measures of health,</a:t>
            </a:r>
          </a:p>
          <a:p>
            <a:r>
              <a:rPr lang="en-US" sz="2400" dirty="0" smtClean="0">
                <a:solidFill>
                  <a:schemeClr val="tx2"/>
                </a:solidFill>
              </a:rPr>
              <a:t> serve as tools for assessing community needs and evaluating the</a:t>
            </a:r>
          </a:p>
          <a:p>
            <a:r>
              <a:rPr lang="en-US" sz="2400" dirty="0" smtClean="0">
                <a:solidFill>
                  <a:schemeClr val="tx2"/>
                </a:solidFill>
              </a:rPr>
              <a:t> impact of community health programmes of disease prevention and</a:t>
            </a:r>
          </a:p>
          <a:p>
            <a:r>
              <a:rPr lang="en-US" sz="2400" dirty="0" smtClean="0">
                <a:solidFill>
                  <a:schemeClr val="tx2"/>
                </a:solidFill>
              </a:rPr>
              <a:t> health promotion.  </a:t>
            </a:r>
          </a:p>
          <a:p>
            <a:r>
              <a:rPr lang="en-US" sz="2400" dirty="0" smtClean="0">
                <a:solidFill>
                  <a:schemeClr val="tx2"/>
                </a:solidFill>
              </a:rPr>
              <a:t>          The body of knowledge derived from epidemiological studies,</a:t>
            </a:r>
          </a:p>
          <a:p>
            <a:r>
              <a:rPr lang="en-US" sz="2400" dirty="0" smtClean="0">
                <a:solidFill>
                  <a:schemeClr val="tx2"/>
                </a:solidFill>
              </a:rPr>
              <a:t> natural history and patterns of disease occurrence, and factors</a:t>
            </a:r>
          </a:p>
          <a:p>
            <a:r>
              <a:rPr lang="en-US" sz="2400" dirty="0" smtClean="0">
                <a:solidFill>
                  <a:schemeClr val="tx2"/>
                </a:solidFill>
              </a:rPr>
              <a:t> associated with high risk for developing disease, serves as an </a:t>
            </a:r>
          </a:p>
          <a:p>
            <a:r>
              <a:rPr lang="en-US" sz="2400" dirty="0" smtClean="0">
                <a:solidFill>
                  <a:schemeClr val="tx2"/>
                </a:solidFill>
              </a:rPr>
              <a:t> information base or framework for planning and evaluating </a:t>
            </a:r>
          </a:p>
          <a:p>
            <a:r>
              <a:rPr lang="en-US" sz="2400" dirty="0" smtClean="0">
                <a:solidFill>
                  <a:schemeClr val="tx2"/>
                </a:solidFill>
              </a:rPr>
              <a:t> community intervention programmes aimed at primary, secondary</a:t>
            </a:r>
          </a:p>
          <a:p>
            <a:r>
              <a:rPr lang="en-US" sz="2400" dirty="0" smtClean="0">
                <a:solidFill>
                  <a:schemeClr val="tx2"/>
                </a:solidFill>
              </a:rPr>
              <a:t>and tertiary prevention.</a:t>
            </a:r>
          </a:p>
          <a:p>
            <a:endParaRPr lang="en-US" sz="2400" dirty="0" smtClean="0">
              <a:solidFill>
                <a:schemeClr val="tx2"/>
              </a:solidFill>
            </a:endParaRPr>
          </a:p>
          <a:p>
            <a:pPr algn="ctr"/>
            <a:r>
              <a:rPr lang="en-US" sz="2400" b="1" u="sng" dirty="0" smtClean="0">
                <a:solidFill>
                  <a:srgbClr val="C00000"/>
                </a:solidFill>
              </a:rPr>
              <a:t>METHODS OF EPIDEMIOLOGICAL STUDIES</a:t>
            </a:r>
          </a:p>
          <a:p>
            <a:r>
              <a:rPr lang="en-US" sz="2400" dirty="0" smtClean="0">
                <a:solidFill>
                  <a:schemeClr val="tx2"/>
                </a:solidFill>
              </a:rPr>
              <a:t>Epidemiological approaches falls into two  broad categories,</a:t>
            </a:r>
            <a:endParaRPr lang="en-US" sz="2400" dirty="0">
              <a:solidFill>
                <a:schemeClr val="tx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643998" cy="6513851"/>
          </a:xfrm>
          <a:prstGeom prst="rect">
            <a:avLst/>
          </a:prstGeom>
          <a:noFill/>
        </p:spPr>
        <p:txBody>
          <a:bodyPr wrap="square" rtlCol="0">
            <a:spAutoFit/>
          </a:bodyPr>
          <a:lstStyle/>
          <a:p>
            <a:r>
              <a:rPr lang="en-US" sz="2400" i="1" dirty="0" smtClean="0">
                <a:solidFill>
                  <a:schemeClr val="accent2"/>
                </a:solidFill>
              </a:rPr>
              <a:t>Observational</a:t>
            </a:r>
            <a:r>
              <a:rPr lang="en-US" sz="2400" dirty="0" smtClean="0">
                <a:solidFill>
                  <a:schemeClr val="tx2"/>
                </a:solidFill>
              </a:rPr>
              <a:t>  and </a:t>
            </a:r>
            <a:r>
              <a:rPr lang="en-US" sz="2400" i="1" dirty="0" smtClean="0">
                <a:solidFill>
                  <a:schemeClr val="accent2"/>
                </a:solidFill>
              </a:rPr>
              <a:t>experimental</a:t>
            </a:r>
            <a:r>
              <a:rPr lang="en-US" sz="2400" dirty="0" smtClean="0">
                <a:solidFill>
                  <a:schemeClr val="tx2"/>
                </a:solidFill>
              </a:rPr>
              <a:t>.    In observational studies , the </a:t>
            </a:r>
          </a:p>
          <a:p>
            <a:r>
              <a:rPr lang="en-US" sz="2400" dirty="0" smtClean="0">
                <a:solidFill>
                  <a:schemeClr val="tx2"/>
                </a:solidFill>
              </a:rPr>
              <a:t> amount and distribution of disease within a population by person,</a:t>
            </a:r>
          </a:p>
          <a:p>
            <a:r>
              <a:rPr lang="en-US" sz="2400" dirty="0" smtClean="0">
                <a:solidFill>
                  <a:schemeClr val="tx2"/>
                </a:solidFill>
              </a:rPr>
              <a:t> place and time are noted.       In experimental studies, the </a:t>
            </a:r>
          </a:p>
          <a:p>
            <a:r>
              <a:rPr lang="en-US" sz="2400" dirty="0" smtClean="0">
                <a:solidFill>
                  <a:schemeClr val="tx2"/>
                </a:solidFill>
              </a:rPr>
              <a:t> investigator intervenes and actually changes one </a:t>
            </a:r>
            <a:r>
              <a:rPr lang="en-US" sz="2400" dirty="0" smtClean="0">
                <a:solidFill>
                  <a:schemeClr val="accent2"/>
                </a:solidFill>
              </a:rPr>
              <a:t>variable</a:t>
            </a:r>
            <a:r>
              <a:rPr lang="en-US" sz="2400" dirty="0" smtClean="0">
                <a:solidFill>
                  <a:schemeClr val="tx2"/>
                </a:solidFill>
              </a:rPr>
              <a:t> and </a:t>
            </a:r>
          </a:p>
          <a:p>
            <a:r>
              <a:rPr lang="en-US" sz="2400" dirty="0" smtClean="0">
                <a:solidFill>
                  <a:schemeClr val="tx2"/>
                </a:solidFill>
              </a:rPr>
              <a:t>observes what happens to the other, the investigator controls the </a:t>
            </a:r>
          </a:p>
          <a:p>
            <a:r>
              <a:rPr lang="en-US" sz="2400" dirty="0" smtClean="0">
                <a:solidFill>
                  <a:schemeClr val="tx2"/>
                </a:solidFill>
              </a:rPr>
              <a:t> condition. In these studies , a system is subjected to manipulation, </a:t>
            </a:r>
          </a:p>
          <a:p>
            <a:r>
              <a:rPr lang="en-US" sz="2400" dirty="0" smtClean="0">
                <a:solidFill>
                  <a:schemeClr val="tx2"/>
                </a:solidFill>
              </a:rPr>
              <a:t> this creates an </a:t>
            </a:r>
            <a:r>
              <a:rPr lang="en-US" sz="2400" dirty="0" smtClean="0">
                <a:solidFill>
                  <a:schemeClr val="accent2"/>
                </a:solidFill>
              </a:rPr>
              <a:t>independent</a:t>
            </a:r>
            <a:r>
              <a:rPr lang="en-US" sz="2400" dirty="0" smtClean="0">
                <a:solidFill>
                  <a:schemeClr val="tx2"/>
                </a:solidFill>
              </a:rPr>
              <a:t> variable whose effect is then determined</a:t>
            </a:r>
          </a:p>
          <a:p>
            <a:r>
              <a:rPr lang="en-US" sz="2400" dirty="0" smtClean="0">
                <a:solidFill>
                  <a:schemeClr val="tx2"/>
                </a:solidFill>
              </a:rPr>
              <a:t> through measurement of a subsequent event in the system. The </a:t>
            </a:r>
          </a:p>
          <a:p>
            <a:r>
              <a:rPr lang="en-US" sz="2400" dirty="0" smtClean="0">
                <a:solidFill>
                  <a:schemeClr val="tx2"/>
                </a:solidFill>
              </a:rPr>
              <a:t> subsequent event is the </a:t>
            </a:r>
            <a:r>
              <a:rPr lang="en-US" sz="2400" dirty="0" smtClean="0">
                <a:solidFill>
                  <a:schemeClr val="accent2"/>
                </a:solidFill>
              </a:rPr>
              <a:t>dependent</a:t>
            </a:r>
            <a:r>
              <a:rPr lang="en-US" sz="2400" dirty="0" smtClean="0">
                <a:solidFill>
                  <a:schemeClr val="tx2"/>
                </a:solidFill>
              </a:rPr>
              <a:t> variable.E.g lung cancer &amp;smoking</a:t>
            </a:r>
          </a:p>
          <a:p>
            <a:r>
              <a:rPr lang="en-US" sz="2400" dirty="0" smtClean="0">
                <a:solidFill>
                  <a:schemeClr val="tx2"/>
                </a:solidFill>
              </a:rPr>
              <a:t>                Experimental studies are undertaken to confirm an</a:t>
            </a:r>
          </a:p>
          <a:p>
            <a:r>
              <a:rPr lang="en-US" sz="2400" dirty="0" smtClean="0">
                <a:solidFill>
                  <a:schemeClr val="tx2"/>
                </a:solidFill>
              </a:rPr>
              <a:t> etiological  </a:t>
            </a:r>
            <a:r>
              <a:rPr lang="en-US" sz="2400" b="1" dirty="0" smtClean="0">
                <a:solidFill>
                  <a:schemeClr val="accent2"/>
                </a:solidFill>
              </a:rPr>
              <a:t>hypothesis</a:t>
            </a:r>
            <a:r>
              <a:rPr lang="en-US" sz="2400" dirty="0" smtClean="0">
                <a:solidFill>
                  <a:schemeClr val="tx2"/>
                </a:solidFill>
              </a:rPr>
              <a:t> and to evaluate or assess the effectiveness of</a:t>
            </a:r>
          </a:p>
          <a:p>
            <a:r>
              <a:rPr lang="en-US" sz="2400" dirty="0" smtClean="0">
                <a:solidFill>
                  <a:schemeClr val="tx2"/>
                </a:solidFill>
              </a:rPr>
              <a:t> the therapeutic  or preventive measures before applying them to the </a:t>
            </a:r>
          </a:p>
          <a:p>
            <a:r>
              <a:rPr lang="en-US" sz="2400" dirty="0" smtClean="0">
                <a:solidFill>
                  <a:schemeClr val="tx2"/>
                </a:solidFill>
              </a:rPr>
              <a:t> community.</a:t>
            </a:r>
          </a:p>
          <a:p>
            <a:r>
              <a:rPr lang="en-US" sz="2400" dirty="0" smtClean="0">
                <a:solidFill>
                  <a:schemeClr val="tx2"/>
                </a:solidFill>
              </a:rPr>
              <a:t>                      The epidemiologists  try  to relate the cases to define</a:t>
            </a:r>
          </a:p>
          <a:p>
            <a:r>
              <a:rPr lang="en-US" sz="2400" dirty="0" smtClean="0">
                <a:solidFill>
                  <a:schemeClr val="tx2"/>
                </a:solidFill>
              </a:rPr>
              <a:t> population and search for causes of disease and modes of</a:t>
            </a:r>
          </a:p>
          <a:p>
            <a:r>
              <a:rPr lang="en-US" sz="2400" dirty="0" smtClean="0">
                <a:solidFill>
                  <a:schemeClr val="tx2"/>
                </a:solidFill>
              </a:rPr>
              <a:t> transmission with a view to effect prevention and control by asking </a:t>
            </a:r>
          </a:p>
          <a:p>
            <a:r>
              <a:rPr lang="en-US" sz="2400" dirty="0" smtClean="0">
                <a:solidFill>
                  <a:schemeClr val="tx2"/>
                </a:solidFill>
              </a:rPr>
              <a:t>  questions such as;     when does the disease occur?</a:t>
            </a:r>
            <a:endParaRPr lang="en-US" sz="2400" dirty="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572560" cy="6370975"/>
          </a:xfrm>
          <a:prstGeom prst="rect">
            <a:avLst/>
          </a:prstGeom>
          <a:noFill/>
        </p:spPr>
        <p:txBody>
          <a:bodyPr wrap="square" rtlCol="0">
            <a:spAutoFit/>
          </a:bodyPr>
          <a:lstStyle/>
          <a:p>
            <a:r>
              <a:rPr lang="en-US" sz="2400" dirty="0" smtClean="0">
                <a:solidFill>
                  <a:schemeClr val="tx2"/>
                </a:solidFill>
              </a:rPr>
              <a:t>Where does the disease occur?(geographical </a:t>
            </a:r>
            <a:r>
              <a:rPr lang="en-US" sz="2400" dirty="0" err="1" smtClean="0">
                <a:solidFill>
                  <a:schemeClr val="tx2"/>
                </a:solidFill>
              </a:rPr>
              <a:t>arear</a:t>
            </a:r>
            <a:r>
              <a:rPr lang="en-US" sz="2400" dirty="0" smtClean="0">
                <a:solidFill>
                  <a:schemeClr val="tx2"/>
                </a:solidFill>
              </a:rPr>
              <a:t>)</a:t>
            </a:r>
          </a:p>
          <a:p>
            <a:r>
              <a:rPr lang="en-US" sz="2400" dirty="0" smtClean="0">
                <a:solidFill>
                  <a:schemeClr val="tx2"/>
                </a:solidFill>
              </a:rPr>
              <a:t>Who are the people affected? (cohort)</a:t>
            </a:r>
          </a:p>
          <a:p>
            <a:r>
              <a:rPr lang="en-US" sz="2400" dirty="0" smtClean="0">
                <a:solidFill>
                  <a:schemeClr val="tx2"/>
                </a:solidFill>
              </a:rPr>
              <a:t>Why has it happened?(predisposing factors)</a:t>
            </a:r>
          </a:p>
          <a:p>
            <a:r>
              <a:rPr lang="en-US" sz="2400" dirty="0" smtClean="0">
                <a:solidFill>
                  <a:schemeClr val="tx2"/>
                </a:solidFill>
              </a:rPr>
              <a:t>What should be done to prevent, control or eradicate the disease?</a:t>
            </a:r>
          </a:p>
          <a:p>
            <a:pPr algn="ctr"/>
            <a:r>
              <a:rPr lang="en-US" sz="2400" dirty="0" smtClean="0">
                <a:solidFill>
                  <a:schemeClr val="tx2"/>
                </a:solidFill>
              </a:rPr>
              <a:t>Epidemiological </a:t>
            </a:r>
            <a:r>
              <a:rPr lang="en-US" sz="2400" b="1" dirty="0" smtClean="0">
                <a:solidFill>
                  <a:schemeClr val="accent2"/>
                </a:solidFill>
                <a:effectLst>
                  <a:outerShdw blurRad="38100" dist="38100" dir="2700000" algn="tl">
                    <a:srgbClr val="000000">
                      <a:alpha val="43137"/>
                    </a:srgbClr>
                  </a:outerShdw>
                </a:effectLst>
              </a:rPr>
              <a:t>approaches</a:t>
            </a:r>
            <a:r>
              <a:rPr lang="en-US" sz="2400" dirty="0" smtClean="0">
                <a:solidFill>
                  <a:schemeClr val="tx2"/>
                </a:solidFill>
                <a:effectLst>
                  <a:outerShdw blurRad="38100" dist="38100" dir="2700000" algn="tl">
                    <a:srgbClr val="000000">
                      <a:alpha val="43137"/>
                    </a:srgbClr>
                  </a:outerShdw>
                </a:effectLst>
              </a:rPr>
              <a:t> </a:t>
            </a:r>
            <a:r>
              <a:rPr lang="en-US" sz="2400" dirty="0" smtClean="0">
                <a:solidFill>
                  <a:schemeClr val="tx2"/>
                </a:solidFill>
              </a:rPr>
              <a:t>include;</a:t>
            </a:r>
          </a:p>
          <a:p>
            <a:pPr marL="457200" indent="-457200">
              <a:buAutoNum type="arabicPlain"/>
            </a:pPr>
            <a:r>
              <a:rPr lang="en-US" sz="2400" dirty="0" smtClean="0">
                <a:solidFill>
                  <a:schemeClr val="tx2"/>
                </a:solidFill>
              </a:rPr>
              <a:t>Initial Observation</a:t>
            </a:r>
          </a:p>
          <a:p>
            <a:pPr marL="457200" indent="-457200">
              <a:buAutoNum type="arabicPlain"/>
            </a:pPr>
            <a:r>
              <a:rPr lang="en-US" sz="2400" dirty="0" smtClean="0">
                <a:solidFill>
                  <a:schemeClr val="tx2"/>
                </a:solidFill>
              </a:rPr>
              <a:t>Definition of disease process</a:t>
            </a:r>
          </a:p>
          <a:p>
            <a:pPr marL="457200" indent="-457200">
              <a:buAutoNum type="arabicPlain"/>
            </a:pPr>
            <a:r>
              <a:rPr lang="en-US" sz="2400" dirty="0" smtClean="0">
                <a:solidFill>
                  <a:schemeClr val="tx2"/>
                </a:solidFill>
              </a:rPr>
              <a:t>Descriptive epidemiology</a:t>
            </a:r>
          </a:p>
          <a:p>
            <a:pPr marL="457200" indent="-457200">
              <a:buAutoNum type="arabicPlain"/>
            </a:pPr>
            <a:r>
              <a:rPr lang="en-US" sz="2400" dirty="0" smtClean="0">
                <a:solidFill>
                  <a:schemeClr val="tx2"/>
                </a:solidFill>
              </a:rPr>
              <a:t>Analytical epidemiology</a:t>
            </a:r>
          </a:p>
          <a:p>
            <a:pPr marL="457200" indent="-457200">
              <a:buAutoNum type="arabicPlain"/>
            </a:pPr>
            <a:r>
              <a:rPr lang="en-US" sz="2400" dirty="0" smtClean="0">
                <a:solidFill>
                  <a:schemeClr val="tx2"/>
                </a:solidFill>
              </a:rPr>
              <a:t>Experimental epidemiology</a:t>
            </a:r>
          </a:p>
          <a:p>
            <a:pPr marL="457200" indent="-457200">
              <a:buAutoNum type="arabicPlain"/>
            </a:pPr>
            <a:endParaRPr lang="en-US" sz="2400" dirty="0" smtClean="0">
              <a:solidFill>
                <a:schemeClr val="tx2"/>
              </a:solidFill>
            </a:endParaRPr>
          </a:p>
          <a:p>
            <a:pPr marL="457200" indent="-457200"/>
            <a:r>
              <a:rPr lang="en-US" sz="2400" b="1" u="sng" dirty="0" smtClean="0">
                <a:solidFill>
                  <a:srgbClr val="FF0000"/>
                </a:solidFill>
              </a:rPr>
              <a:t>Concepts in  epidemiology of communicable diseases</a:t>
            </a:r>
          </a:p>
          <a:p>
            <a:pPr marL="457200" indent="-457200" algn="ctr"/>
            <a:r>
              <a:rPr lang="en-US" sz="2400" i="1" dirty="0" smtClean="0">
                <a:solidFill>
                  <a:srgbClr val="FF0000"/>
                </a:solidFill>
              </a:rPr>
              <a:t>Incidence  rate</a:t>
            </a:r>
          </a:p>
          <a:p>
            <a:pPr marL="457200" indent="-457200"/>
            <a:r>
              <a:rPr lang="en-US" sz="2400" dirty="0" smtClean="0">
                <a:solidFill>
                  <a:schemeClr val="tx2"/>
                </a:solidFill>
              </a:rPr>
              <a:t>           The number of new cases of a disease occurring  in the</a:t>
            </a:r>
          </a:p>
          <a:p>
            <a:pPr marL="457200" indent="-457200"/>
            <a:r>
              <a:rPr lang="en-US" sz="2400" dirty="0" smtClean="0">
                <a:solidFill>
                  <a:schemeClr val="tx2"/>
                </a:solidFill>
              </a:rPr>
              <a:t> population during a specified period of time per 1000 persons</a:t>
            </a:r>
          </a:p>
          <a:p>
            <a:pPr marL="457200" indent="-457200"/>
            <a:r>
              <a:rPr lang="en-US" sz="2400" dirty="0" smtClean="0">
                <a:solidFill>
                  <a:schemeClr val="tx2"/>
                </a:solidFill>
              </a:rPr>
              <a:t> exposed to the risk of developing the disease during that period of</a:t>
            </a:r>
          </a:p>
          <a:p>
            <a:pPr marL="457200" indent="-457200"/>
            <a:r>
              <a:rPr lang="en-US" sz="2400" dirty="0" smtClean="0">
                <a:solidFill>
                  <a:schemeClr val="tx2"/>
                </a:solidFill>
              </a:rPr>
              <a:t>time.  </a:t>
            </a:r>
            <a:r>
              <a:rPr lang="en-US" sz="2400" dirty="0" err="1" smtClean="0">
                <a:solidFill>
                  <a:schemeClr val="tx2"/>
                </a:solidFill>
              </a:rPr>
              <a:t>i.e</a:t>
            </a:r>
            <a:r>
              <a:rPr lang="en-US" sz="2400" dirty="0" smtClean="0">
                <a:solidFill>
                  <a:schemeClr val="tx2"/>
                </a:solidFill>
              </a:rPr>
              <a:t> incident rate describes the frequency of occurrence of new</a:t>
            </a:r>
            <a:endParaRPr lang="en-US" sz="2400" dirty="0">
              <a:solidFill>
                <a:schemeClr val="tx2"/>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6949</TotalTime>
  <Words>8083</Words>
  <Application>Microsoft Office PowerPoint</Application>
  <PresentationFormat>On-screen Show (4:3)</PresentationFormat>
  <Paragraphs>783</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Equity</vt:lpstr>
      <vt:lpstr>Community diagnosis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diagnosis</dc:title>
  <dc:creator>OMC</dc:creator>
  <cp:lastModifiedBy>Edith Githii</cp:lastModifiedBy>
  <cp:revision>588</cp:revision>
  <dcterms:created xsi:type="dcterms:W3CDTF">2010-02-22T17:43:26Z</dcterms:created>
  <dcterms:modified xsi:type="dcterms:W3CDTF">2014-01-03T09:10:57Z</dcterms:modified>
</cp:coreProperties>
</file>