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1"/>
  </p:notesMasterIdLst>
  <p:sldIdLst>
    <p:sldId id="256" r:id="rId2"/>
    <p:sldId id="527" r:id="rId3"/>
    <p:sldId id="503" r:id="rId4"/>
    <p:sldId id="430" r:id="rId5"/>
    <p:sldId id="431" r:id="rId6"/>
    <p:sldId id="528" r:id="rId7"/>
    <p:sldId id="529" r:id="rId8"/>
    <p:sldId id="530" r:id="rId9"/>
    <p:sldId id="531" r:id="rId10"/>
    <p:sldId id="532" r:id="rId11"/>
    <p:sldId id="533" r:id="rId12"/>
    <p:sldId id="534" r:id="rId13"/>
    <p:sldId id="542" r:id="rId14"/>
    <p:sldId id="258" r:id="rId15"/>
    <p:sldId id="543" r:id="rId16"/>
    <p:sldId id="535" r:id="rId17"/>
    <p:sldId id="537" r:id="rId18"/>
    <p:sldId id="544" r:id="rId19"/>
    <p:sldId id="536" r:id="rId20"/>
    <p:sldId id="261" r:id="rId21"/>
    <p:sldId id="433" r:id="rId22"/>
    <p:sldId id="262" r:id="rId23"/>
    <p:sldId id="263" r:id="rId24"/>
    <p:sldId id="453" r:id="rId25"/>
    <p:sldId id="454" r:id="rId26"/>
    <p:sldId id="259" r:id="rId27"/>
    <p:sldId id="304" r:id="rId28"/>
    <p:sldId id="439" r:id="rId29"/>
    <p:sldId id="440" r:id="rId30"/>
    <p:sldId id="441" r:id="rId31"/>
    <p:sldId id="442" r:id="rId32"/>
    <p:sldId id="443" r:id="rId33"/>
    <p:sldId id="444" r:id="rId34"/>
    <p:sldId id="445" r:id="rId35"/>
    <p:sldId id="446" r:id="rId36"/>
    <p:sldId id="434" r:id="rId37"/>
    <p:sldId id="448" r:id="rId38"/>
    <p:sldId id="449" r:id="rId39"/>
    <p:sldId id="460" r:id="rId40"/>
    <p:sldId id="476" r:id="rId41"/>
    <p:sldId id="477" r:id="rId42"/>
    <p:sldId id="260" r:id="rId43"/>
    <p:sldId id="265" r:id="rId44"/>
    <p:sldId id="266" r:id="rId45"/>
    <p:sldId id="267" r:id="rId46"/>
    <p:sldId id="268" r:id="rId47"/>
    <p:sldId id="269" r:id="rId48"/>
    <p:sldId id="546" r:id="rId49"/>
    <p:sldId id="270" r:id="rId50"/>
    <p:sldId id="271" r:id="rId51"/>
    <p:sldId id="272" r:id="rId52"/>
    <p:sldId id="306" r:id="rId53"/>
    <p:sldId id="307" r:id="rId54"/>
    <p:sldId id="308" r:id="rId55"/>
    <p:sldId id="309" r:id="rId56"/>
    <p:sldId id="273" r:id="rId57"/>
    <p:sldId id="458" r:id="rId58"/>
    <p:sldId id="459" r:id="rId59"/>
    <p:sldId id="275" r:id="rId60"/>
    <p:sldId id="276" r:id="rId61"/>
    <p:sldId id="450" r:id="rId62"/>
    <p:sldId id="277" r:id="rId63"/>
    <p:sldId id="278" r:id="rId64"/>
    <p:sldId id="279" r:id="rId65"/>
    <p:sldId id="491" r:id="rId66"/>
    <p:sldId id="493" r:id="rId67"/>
    <p:sldId id="494" r:id="rId68"/>
    <p:sldId id="495" r:id="rId69"/>
    <p:sldId id="496" r:id="rId70"/>
    <p:sldId id="498" r:id="rId71"/>
    <p:sldId id="499" r:id="rId72"/>
    <p:sldId id="497" r:id="rId73"/>
    <p:sldId id="490" r:id="rId74"/>
    <p:sldId id="428" r:id="rId75"/>
    <p:sldId id="426" r:id="rId76"/>
    <p:sldId id="504" r:id="rId77"/>
    <p:sldId id="506" r:id="rId78"/>
    <p:sldId id="502" r:id="rId79"/>
    <p:sldId id="507" r:id="rId80"/>
    <p:sldId id="509" r:id="rId81"/>
    <p:sldId id="510" r:id="rId82"/>
    <p:sldId id="511" r:id="rId83"/>
    <p:sldId id="512" r:id="rId84"/>
    <p:sldId id="508" r:id="rId85"/>
    <p:sldId id="280" r:id="rId86"/>
    <p:sldId id="281" r:id="rId87"/>
    <p:sldId id="478" r:id="rId88"/>
    <p:sldId id="310" r:id="rId89"/>
    <p:sldId id="311" r:id="rId90"/>
    <p:sldId id="312" r:id="rId91"/>
    <p:sldId id="313" r:id="rId92"/>
    <p:sldId id="314" r:id="rId93"/>
    <p:sldId id="315" r:id="rId94"/>
    <p:sldId id="355" r:id="rId95"/>
    <p:sldId id="464" r:id="rId96"/>
    <p:sldId id="513" r:id="rId97"/>
    <p:sldId id="514" r:id="rId98"/>
    <p:sldId id="516" r:id="rId99"/>
    <p:sldId id="517" r:id="rId100"/>
    <p:sldId id="518" r:id="rId101"/>
    <p:sldId id="521" r:id="rId102"/>
    <p:sldId id="520" r:id="rId103"/>
    <p:sldId id="472" r:id="rId104"/>
    <p:sldId id="473" r:id="rId105"/>
    <p:sldId id="474" r:id="rId106"/>
    <p:sldId id="475" r:id="rId107"/>
    <p:sldId id="316" r:id="rId108"/>
    <p:sldId id="320" r:id="rId109"/>
    <p:sldId id="321" r:id="rId110"/>
    <p:sldId id="322" r:id="rId111"/>
    <p:sldId id="367" r:id="rId112"/>
    <p:sldId id="368" r:id="rId113"/>
    <p:sldId id="369" r:id="rId114"/>
    <p:sldId id="370" r:id="rId115"/>
    <p:sldId id="371" r:id="rId116"/>
    <p:sldId id="372" r:id="rId117"/>
    <p:sldId id="373" r:id="rId118"/>
    <p:sldId id="375" r:id="rId119"/>
    <p:sldId id="376" r:id="rId120"/>
    <p:sldId id="451" r:id="rId121"/>
    <p:sldId id="452" r:id="rId122"/>
    <p:sldId id="538" r:id="rId123"/>
    <p:sldId id="547" r:id="rId124"/>
    <p:sldId id="539" r:id="rId125"/>
    <p:sldId id="540" r:id="rId126"/>
    <p:sldId id="541" r:id="rId127"/>
    <p:sldId id="522" r:id="rId128"/>
    <p:sldId id="523" r:id="rId129"/>
    <p:sldId id="480" r:id="rId130"/>
    <p:sldId id="481" r:id="rId131"/>
    <p:sldId id="482" r:id="rId132"/>
    <p:sldId id="483" r:id="rId133"/>
    <p:sldId id="484" r:id="rId134"/>
    <p:sldId id="485" r:id="rId135"/>
    <p:sldId id="486" r:id="rId136"/>
    <p:sldId id="487" r:id="rId137"/>
    <p:sldId id="488" r:id="rId138"/>
    <p:sldId id="489" r:id="rId139"/>
    <p:sldId id="456" r:id="rId1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14" autoAdjust="0"/>
  </p:normalViewPr>
  <p:slideViewPr>
    <p:cSldViewPr>
      <p:cViewPr varScale="1">
        <p:scale>
          <a:sx n="76" d="100"/>
          <a:sy n="76" d="100"/>
        </p:scale>
        <p:origin x="123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A654F4-9AE6-4339-B4E2-81AB0F00CEF7}" type="doc">
      <dgm:prSet loTypeId="urn:microsoft.com/office/officeart/2005/8/layout/pyramid1" loCatId="pyramid" qsTypeId="urn:microsoft.com/office/officeart/2005/8/quickstyle/simple1" qsCatId="simple" csTypeId="urn:microsoft.com/office/officeart/2005/8/colors/accent1_5" csCatId="accent1" phldr="1"/>
      <dgm:spPr/>
    </dgm:pt>
    <dgm:pt modelId="{2BC5CBA4-B043-4576-9998-E46DE272D850}">
      <dgm:prSet phldrT="[Text]"/>
      <dgm:spPr/>
      <dgm:t>
        <a:bodyPr/>
        <a:lstStyle/>
        <a:p>
          <a:r>
            <a:rPr lang="en-US"/>
            <a:t>Level 6: Referral hospitals</a:t>
          </a:r>
        </a:p>
      </dgm:t>
    </dgm:pt>
    <dgm:pt modelId="{6ABE2D3E-6C0C-4F59-AA4F-0E3F60060249}" type="parTrans" cxnId="{2483B489-695A-40E3-A0CE-A2FF686788D5}">
      <dgm:prSet/>
      <dgm:spPr/>
      <dgm:t>
        <a:bodyPr/>
        <a:lstStyle/>
        <a:p>
          <a:endParaRPr lang="en-US"/>
        </a:p>
      </dgm:t>
    </dgm:pt>
    <dgm:pt modelId="{2291CDC8-FE2F-4DC2-A06F-3FDCB3ACAFF9}" type="sibTrans" cxnId="{2483B489-695A-40E3-A0CE-A2FF686788D5}">
      <dgm:prSet/>
      <dgm:spPr/>
      <dgm:t>
        <a:bodyPr/>
        <a:lstStyle/>
        <a:p>
          <a:endParaRPr lang="en-US"/>
        </a:p>
      </dgm:t>
    </dgm:pt>
    <dgm:pt modelId="{2D5D5D68-8511-4B1F-9334-618E65487245}">
      <dgm:prSet phldrT="[Text]"/>
      <dgm:spPr/>
      <dgm:t>
        <a:bodyPr/>
        <a:lstStyle/>
        <a:p>
          <a:r>
            <a:rPr lang="en-US"/>
            <a:t>Level 5: Provincial hospitals</a:t>
          </a:r>
        </a:p>
      </dgm:t>
    </dgm:pt>
    <dgm:pt modelId="{CCB47F4A-68F9-453A-BD05-9EC6D9CB0F28}" type="parTrans" cxnId="{5BB73BD3-CDA5-4879-8946-8D3D1E07491B}">
      <dgm:prSet/>
      <dgm:spPr/>
      <dgm:t>
        <a:bodyPr/>
        <a:lstStyle/>
        <a:p>
          <a:endParaRPr lang="en-US"/>
        </a:p>
      </dgm:t>
    </dgm:pt>
    <dgm:pt modelId="{7DE60D8C-8B4F-480C-BCEF-C36AAEECE37E}" type="sibTrans" cxnId="{5BB73BD3-CDA5-4879-8946-8D3D1E07491B}">
      <dgm:prSet/>
      <dgm:spPr/>
      <dgm:t>
        <a:bodyPr/>
        <a:lstStyle/>
        <a:p>
          <a:endParaRPr lang="en-US"/>
        </a:p>
      </dgm:t>
    </dgm:pt>
    <dgm:pt modelId="{BF62875A-16A0-432E-AA2E-1BB6E1455189}">
      <dgm:prSet phldrT="[Text]"/>
      <dgm:spPr/>
      <dgm:t>
        <a:bodyPr/>
        <a:lstStyle/>
        <a:p>
          <a:r>
            <a:rPr lang="en-US" dirty="0"/>
            <a:t>Level 3: Health centers, maternities, nursing  homes</a:t>
          </a:r>
        </a:p>
      </dgm:t>
    </dgm:pt>
    <dgm:pt modelId="{559E2EEF-AEC8-47F1-AF08-813388D7567B}" type="parTrans" cxnId="{20DCBBAD-FBF9-4F4B-BAD5-850FC3772C13}">
      <dgm:prSet/>
      <dgm:spPr/>
      <dgm:t>
        <a:bodyPr/>
        <a:lstStyle/>
        <a:p>
          <a:endParaRPr lang="en-US"/>
        </a:p>
      </dgm:t>
    </dgm:pt>
    <dgm:pt modelId="{D3611EF9-BFAB-411E-9E61-1CE71E53950C}" type="sibTrans" cxnId="{20DCBBAD-FBF9-4F4B-BAD5-850FC3772C13}">
      <dgm:prSet/>
      <dgm:spPr/>
      <dgm:t>
        <a:bodyPr/>
        <a:lstStyle/>
        <a:p>
          <a:endParaRPr lang="en-US"/>
        </a:p>
      </dgm:t>
    </dgm:pt>
    <dgm:pt modelId="{09098B18-29FE-4AF6-AABF-1858E042EEDA}">
      <dgm:prSet/>
      <dgm:spPr/>
      <dgm:t>
        <a:bodyPr/>
        <a:lstStyle/>
        <a:p>
          <a:r>
            <a:rPr lang="en-US" dirty="0"/>
            <a:t>Level 4: District  hospitals/ Sub-district Hospitals</a:t>
          </a:r>
        </a:p>
      </dgm:t>
    </dgm:pt>
    <dgm:pt modelId="{90581666-D246-4EA1-A9ED-7122E58BE71D}" type="parTrans" cxnId="{F12F4DF1-DBE3-4BA3-BEF3-1D92240B3506}">
      <dgm:prSet/>
      <dgm:spPr/>
      <dgm:t>
        <a:bodyPr/>
        <a:lstStyle/>
        <a:p>
          <a:endParaRPr lang="en-US"/>
        </a:p>
      </dgm:t>
    </dgm:pt>
    <dgm:pt modelId="{9DB9E003-A11F-4BEC-A6F4-3A39A45A1C96}" type="sibTrans" cxnId="{F12F4DF1-DBE3-4BA3-BEF3-1D92240B3506}">
      <dgm:prSet/>
      <dgm:spPr/>
      <dgm:t>
        <a:bodyPr/>
        <a:lstStyle/>
        <a:p>
          <a:endParaRPr lang="en-US"/>
        </a:p>
      </dgm:t>
    </dgm:pt>
    <dgm:pt modelId="{3728266D-1B21-47A9-98A7-CC46ABFFE949}">
      <dgm:prSet/>
      <dgm:spPr/>
      <dgm:t>
        <a:bodyPr/>
        <a:lstStyle/>
        <a:p>
          <a:r>
            <a:rPr lang="en-US"/>
            <a:t>Level 2:Dispensaries/clinics</a:t>
          </a:r>
        </a:p>
      </dgm:t>
    </dgm:pt>
    <dgm:pt modelId="{CE2A8726-1F6E-49DF-8447-A8C69F7AE35F}" type="parTrans" cxnId="{497F2794-DD68-42CC-989E-3D9A9938F306}">
      <dgm:prSet/>
      <dgm:spPr/>
      <dgm:t>
        <a:bodyPr/>
        <a:lstStyle/>
        <a:p>
          <a:endParaRPr lang="en-US"/>
        </a:p>
      </dgm:t>
    </dgm:pt>
    <dgm:pt modelId="{C10C51C1-2EA4-4C31-9E90-F3F6F4CB331D}" type="sibTrans" cxnId="{497F2794-DD68-42CC-989E-3D9A9938F306}">
      <dgm:prSet/>
      <dgm:spPr/>
      <dgm:t>
        <a:bodyPr/>
        <a:lstStyle/>
        <a:p>
          <a:endParaRPr lang="en-US"/>
        </a:p>
      </dgm:t>
    </dgm:pt>
    <dgm:pt modelId="{EE26FE8F-6B93-461C-9484-943E7C121279}">
      <dgm:prSet/>
      <dgm: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38100" dir="5400000" algn="t" rotWithShape="0">
            <a:prstClr val="black">
              <a:alpha val="40000"/>
            </a:prstClr>
          </a:outerShdw>
        </a:effectLst>
      </dgm:spPr>
      <dgm:t>
        <a:bodyPr/>
        <a:lstStyle/>
        <a:p>
          <a:r>
            <a:rPr lang="en-US" dirty="0"/>
            <a:t>Interface</a:t>
          </a:r>
        </a:p>
      </dgm:t>
    </dgm:pt>
    <dgm:pt modelId="{E732B0BA-4216-49DD-A725-486E8A787052}" type="parTrans" cxnId="{C4B0BEDB-E422-4F69-9370-50D9E637340E}">
      <dgm:prSet/>
      <dgm:spPr/>
      <dgm:t>
        <a:bodyPr/>
        <a:lstStyle/>
        <a:p>
          <a:endParaRPr lang="en-US"/>
        </a:p>
      </dgm:t>
    </dgm:pt>
    <dgm:pt modelId="{828CC71F-77BC-4413-8FEF-D74666B76C40}" type="sibTrans" cxnId="{C4B0BEDB-E422-4F69-9370-50D9E637340E}">
      <dgm:prSet/>
      <dgm:spPr/>
      <dgm:t>
        <a:bodyPr/>
        <a:lstStyle/>
        <a:p>
          <a:endParaRPr lang="en-US"/>
        </a:p>
      </dgm:t>
    </dgm:pt>
    <dgm:pt modelId="{F06470E0-941F-48A3-B74E-31105DBB774B}">
      <dgm:prSet/>
      <dgm:spPr/>
      <dgm:t>
        <a:bodyPr/>
        <a:lstStyle/>
        <a:p>
          <a:r>
            <a:rPr lang="en-US" dirty="0"/>
            <a:t>TIER 1/Level 1Community: Village/households/families/individuals</a:t>
          </a:r>
        </a:p>
      </dgm:t>
    </dgm:pt>
    <dgm:pt modelId="{E6A9E61D-3BE9-4F7D-BC23-24A4A314DE42}" type="parTrans" cxnId="{1632375D-C17A-4F79-8617-90B538DC7FD3}">
      <dgm:prSet/>
      <dgm:spPr/>
      <dgm:t>
        <a:bodyPr/>
        <a:lstStyle/>
        <a:p>
          <a:endParaRPr lang="en-US"/>
        </a:p>
      </dgm:t>
    </dgm:pt>
    <dgm:pt modelId="{E757474E-D923-424B-8420-EBE933B0146A}" type="sibTrans" cxnId="{1632375D-C17A-4F79-8617-90B538DC7FD3}">
      <dgm:prSet/>
      <dgm:spPr/>
      <dgm:t>
        <a:bodyPr/>
        <a:lstStyle/>
        <a:p>
          <a:endParaRPr lang="en-US"/>
        </a:p>
      </dgm:t>
    </dgm:pt>
    <dgm:pt modelId="{4BD10F70-5EBB-4E51-8C05-390C9C0B4D22}" type="pres">
      <dgm:prSet presAssocID="{37A654F4-9AE6-4339-B4E2-81AB0F00CEF7}" presName="Name0" presStyleCnt="0">
        <dgm:presLayoutVars>
          <dgm:dir/>
          <dgm:animLvl val="lvl"/>
          <dgm:resizeHandles val="exact"/>
        </dgm:presLayoutVars>
      </dgm:prSet>
      <dgm:spPr/>
    </dgm:pt>
    <dgm:pt modelId="{BD48FC7E-9475-4235-9E5E-038DE693E0DE}" type="pres">
      <dgm:prSet presAssocID="{2BC5CBA4-B043-4576-9998-E46DE272D850}" presName="Name8" presStyleCnt="0"/>
      <dgm:spPr/>
    </dgm:pt>
    <dgm:pt modelId="{0B51DF45-695B-4150-B130-78C1C23A6D7A}" type="pres">
      <dgm:prSet presAssocID="{2BC5CBA4-B043-4576-9998-E46DE272D850}" presName="level" presStyleLbl="node1" presStyleIdx="0" presStyleCnt="7">
        <dgm:presLayoutVars>
          <dgm:chMax val="1"/>
          <dgm:bulletEnabled val="1"/>
        </dgm:presLayoutVars>
      </dgm:prSet>
      <dgm:spPr/>
    </dgm:pt>
    <dgm:pt modelId="{0380939C-6FA2-4FE2-A5C5-3499DC3105F4}" type="pres">
      <dgm:prSet presAssocID="{2BC5CBA4-B043-4576-9998-E46DE272D850}" presName="levelTx" presStyleLbl="revTx" presStyleIdx="0" presStyleCnt="0">
        <dgm:presLayoutVars>
          <dgm:chMax val="1"/>
          <dgm:bulletEnabled val="1"/>
        </dgm:presLayoutVars>
      </dgm:prSet>
      <dgm:spPr/>
    </dgm:pt>
    <dgm:pt modelId="{905E8B65-7140-4179-B8FF-5417ADA75109}" type="pres">
      <dgm:prSet presAssocID="{2D5D5D68-8511-4B1F-9334-618E65487245}" presName="Name8" presStyleCnt="0"/>
      <dgm:spPr/>
    </dgm:pt>
    <dgm:pt modelId="{D6B124EF-9272-450E-A516-4E4C69B081B6}" type="pres">
      <dgm:prSet presAssocID="{2D5D5D68-8511-4B1F-9334-618E65487245}" presName="level" presStyleLbl="node1" presStyleIdx="1" presStyleCnt="7">
        <dgm:presLayoutVars>
          <dgm:chMax val="1"/>
          <dgm:bulletEnabled val="1"/>
        </dgm:presLayoutVars>
      </dgm:prSet>
      <dgm:spPr/>
    </dgm:pt>
    <dgm:pt modelId="{5971B6B7-865B-4685-AF8F-126BD0C5CFA6}" type="pres">
      <dgm:prSet presAssocID="{2D5D5D68-8511-4B1F-9334-618E65487245}" presName="levelTx" presStyleLbl="revTx" presStyleIdx="0" presStyleCnt="0">
        <dgm:presLayoutVars>
          <dgm:chMax val="1"/>
          <dgm:bulletEnabled val="1"/>
        </dgm:presLayoutVars>
      </dgm:prSet>
      <dgm:spPr/>
    </dgm:pt>
    <dgm:pt modelId="{027FE16F-A947-4AE2-80D0-889A76C59733}" type="pres">
      <dgm:prSet presAssocID="{09098B18-29FE-4AF6-AABF-1858E042EEDA}" presName="Name8" presStyleCnt="0"/>
      <dgm:spPr/>
    </dgm:pt>
    <dgm:pt modelId="{52CF8EF1-BD36-4CD1-92A8-845071F16049}" type="pres">
      <dgm:prSet presAssocID="{09098B18-29FE-4AF6-AABF-1858E042EEDA}" presName="level" presStyleLbl="node1" presStyleIdx="2" presStyleCnt="7">
        <dgm:presLayoutVars>
          <dgm:chMax val="1"/>
          <dgm:bulletEnabled val="1"/>
        </dgm:presLayoutVars>
      </dgm:prSet>
      <dgm:spPr/>
    </dgm:pt>
    <dgm:pt modelId="{12F9867C-696D-4AA9-8CE0-839CDDC3BAA2}" type="pres">
      <dgm:prSet presAssocID="{09098B18-29FE-4AF6-AABF-1858E042EEDA}" presName="levelTx" presStyleLbl="revTx" presStyleIdx="0" presStyleCnt="0">
        <dgm:presLayoutVars>
          <dgm:chMax val="1"/>
          <dgm:bulletEnabled val="1"/>
        </dgm:presLayoutVars>
      </dgm:prSet>
      <dgm:spPr/>
    </dgm:pt>
    <dgm:pt modelId="{AC9809BC-E777-418B-9632-58B5C196B092}" type="pres">
      <dgm:prSet presAssocID="{BF62875A-16A0-432E-AA2E-1BB6E1455189}" presName="Name8" presStyleCnt="0"/>
      <dgm:spPr/>
    </dgm:pt>
    <dgm:pt modelId="{EC15627C-9036-40B1-BE05-D22597267CD2}" type="pres">
      <dgm:prSet presAssocID="{BF62875A-16A0-432E-AA2E-1BB6E1455189}" presName="level" presStyleLbl="node1" presStyleIdx="3" presStyleCnt="7" custLinFactNeighborY="547">
        <dgm:presLayoutVars>
          <dgm:chMax val="1"/>
          <dgm:bulletEnabled val="1"/>
        </dgm:presLayoutVars>
      </dgm:prSet>
      <dgm:spPr/>
    </dgm:pt>
    <dgm:pt modelId="{88D9B21D-E016-4B8F-B779-AB8295801411}" type="pres">
      <dgm:prSet presAssocID="{BF62875A-16A0-432E-AA2E-1BB6E1455189}" presName="levelTx" presStyleLbl="revTx" presStyleIdx="0" presStyleCnt="0">
        <dgm:presLayoutVars>
          <dgm:chMax val="1"/>
          <dgm:bulletEnabled val="1"/>
        </dgm:presLayoutVars>
      </dgm:prSet>
      <dgm:spPr/>
    </dgm:pt>
    <dgm:pt modelId="{F008889B-D1C1-4E01-B010-3B338C5A34C6}" type="pres">
      <dgm:prSet presAssocID="{3728266D-1B21-47A9-98A7-CC46ABFFE949}" presName="Name8" presStyleCnt="0"/>
      <dgm:spPr/>
    </dgm:pt>
    <dgm:pt modelId="{8CE41681-78F3-4D1E-BE83-AE090F117E63}" type="pres">
      <dgm:prSet presAssocID="{3728266D-1B21-47A9-98A7-CC46ABFFE949}" presName="level" presStyleLbl="node1" presStyleIdx="4" presStyleCnt="7">
        <dgm:presLayoutVars>
          <dgm:chMax val="1"/>
          <dgm:bulletEnabled val="1"/>
        </dgm:presLayoutVars>
      </dgm:prSet>
      <dgm:spPr/>
    </dgm:pt>
    <dgm:pt modelId="{D7622B5D-1AA9-45A1-83C5-A00459A85599}" type="pres">
      <dgm:prSet presAssocID="{3728266D-1B21-47A9-98A7-CC46ABFFE949}" presName="levelTx" presStyleLbl="revTx" presStyleIdx="0" presStyleCnt="0">
        <dgm:presLayoutVars>
          <dgm:chMax val="1"/>
          <dgm:bulletEnabled val="1"/>
        </dgm:presLayoutVars>
      </dgm:prSet>
      <dgm:spPr/>
    </dgm:pt>
    <dgm:pt modelId="{A62D2099-8843-4315-B8E0-85B43496FD56}" type="pres">
      <dgm:prSet presAssocID="{EE26FE8F-6B93-461C-9484-943E7C121279}" presName="Name8" presStyleCnt="0"/>
      <dgm:spPr/>
    </dgm:pt>
    <dgm:pt modelId="{1A2984BA-14CB-4C11-BD72-74BCF58515E2}" type="pres">
      <dgm:prSet presAssocID="{EE26FE8F-6B93-461C-9484-943E7C121279}" presName="level" presStyleLbl="node1" presStyleIdx="5" presStyleCnt="7">
        <dgm:presLayoutVars>
          <dgm:chMax val="1"/>
          <dgm:bulletEnabled val="1"/>
        </dgm:presLayoutVars>
      </dgm:prSet>
      <dgm:spPr>
        <a:prstGeom prst="plus">
          <a:avLst/>
        </a:prstGeom>
      </dgm:spPr>
    </dgm:pt>
    <dgm:pt modelId="{4BF74AA0-CF25-4488-B28D-BBEA884FD5F7}" type="pres">
      <dgm:prSet presAssocID="{EE26FE8F-6B93-461C-9484-943E7C121279}" presName="levelTx" presStyleLbl="revTx" presStyleIdx="0" presStyleCnt="0">
        <dgm:presLayoutVars>
          <dgm:chMax val="1"/>
          <dgm:bulletEnabled val="1"/>
        </dgm:presLayoutVars>
      </dgm:prSet>
      <dgm:spPr/>
    </dgm:pt>
    <dgm:pt modelId="{0A9B0091-B127-48DE-B958-44F4CE14DD9E}" type="pres">
      <dgm:prSet presAssocID="{F06470E0-941F-48A3-B74E-31105DBB774B}" presName="Name8" presStyleCnt="0"/>
      <dgm:spPr/>
    </dgm:pt>
    <dgm:pt modelId="{DE959044-B559-41A0-B93F-157F814D74B2}" type="pres">
      <dgm:prSet presAssocID="{F06470E0-941F-48A3-B74E-31105DBB774B}" presName="level" presStyleLbl="node1" presStyleIdx="6" presStyleCnt="7">
        <dgm:presLayoutVars>
          <dgm:chMax val="1"/>
          <dgm:bulletEnabled val="1"/>
        </dgm:presLayoutVars>
      </dgm:prSet>
      <dgm:spPr/>
    </dgm:pt>
    <dgm:pt modelId="{FFD209BF-90DA-4063-8B23-B7730B286063}" type="pres">
      <dgm:prSet presAssocID="{F06470E0-941F-48A3-B74E-31105DBB774B}" presName="levelTx" presStyleLbl="revTx" presStyleIdx="0" presStyleCnt="0">
        <dgm:presLayoutVars>
          <dgm:chMax val="1"/>
          <dgm:bulletEnabled val="1"/>
        </dgm:presLayoutVars>
      </dgm:prSet>
      <dgm:spPr/>
    </dgm:pt>
  </dgm:ptLst>
  <dgm:cxnLst>
    <dgm:cxn modelId="{2C3B7E04-80D5-4915-B5F5-1784263A1D7A}" type="presOf" srcId="{09098B18-29FE-4AF6-AABF-1858E042EEDA}" destId="{12F9867C-696D-4AA9-8CE0-839CDDC3BAA2}" srcOrd="1" destOrd="0" presId="urn:microsoft.com/office/officeart/2005/8/layout/pyramid1"/>
    <dgm:cxn modelId="{0B331A28-1E77-4DF3-9716-561FB72F34E6}" type="presOf" srcId="{2D5D5D68-8511-4B1F-9334-618E65487245}" destId="{D6B124EF-9272-450E-A516-4E4C69B081B6}" srcOrd="0" destOrd="0" presId="urn:microsoft.com/office/officeart/2005/8/layout/pyramid1"/>
    <dgm:cxn modelId="{D9D52E2B-A7C2-4080-A9DD-EE988747AF52}" type="presOf" srcId="{09098B18-29FE-4AF6-AABF-1858E042EEDA}" destId="{52CF8EF1-BD36-4CD1-92A8-845071F16049}" srcOrd="0" destOrd="0" presId="urn:microsoft.com/office/officeart/2005/8/layout/pyramid1"/>
    <dgm:cxn modelId="{1632375D-C17A-4F79-8617-90B538DC7FD3}" srcId="{37A654F4-9AE6-4339-B4E2-81AB0F00CEF7}" destId="{F06470E0-941F-48A3-B74E-31105DBB774B}" srcOrd="6" destOrd="0" parTransId="{E6A9E61D-3BE9-4F7D-BC23-24A4A314DE42}" sibTransId="{E757474E-D923-424B-8420-EBE933B0146A}"/>
    <dgm:cxn modelId="{036C0365-5098-4A66-A021-F7211831D0ED}" type="presOf" srcId="{F06470E0-941F-48A3-B74E-31105DBB774B}" destId="{DE959044-B559-41A0-B93F-157F814D74B2}" srcOrd="0" destOrd="0" presId="urn:microsoft.com/office/officeart/2005/8/layout/pyramid1"/>
    <dgm:cxn modelId="{E41D714F-E4E6-431C-B833-729A3D3F8066}" type="presOf" srcId="{2D5D5D68-8511-4B1F-9334-618E65487245}" destId="{5971B6B7-865B-4685-AF8F-126BD0C5CFA6}" srcOrd="1" destOrd="0" presId="urn:microsoft.com/office/officeart/2005/8/layout/pyramid1"/>
    <dgm:cxn modelId="{6B6AF678-ADB1-4F41-A819-0813B47EA301}" type="presOf" srcId="{BF62875A-16A0-432E-AA2E-1BB6E1455189}" destId="{88D9B21D-E016-4B8F-B779-AB8295801411}" srcOrd="1" destOrd="0" presId="urn:microsoft.com/office/officeart/2005/8/layout/pyramid1"/>
    <dgm:cxn modelId="{929C897B-3952-4D69-A729-68727F7742AF}" type="presOf" srcId="{3728266D-1B21-47A9-98A7-CC46ABFFE949}" destId="{8CE41681-78F3-4D1E-BE83-AE090F117E63}" srcOrd="0" destOrd="0" presId="urn:microsoft.com/office/officeart/2005/8/layout/pyramid1"/>
    <dgm:cxn modelId="{0560A188-F4BA-4853-99F3-879143461DAA}" type="presOf" srcId="{BF62875A-16A0-432E-AA2E-1BB6E1455189}" destId="{EC15627C-9036-40B1-BE05-D22597267CD2}" srcOrd="0" destOrd="0" presId="urn:microsoft.com/office/officeart/2005/8/layout/pyramid1"/>
    <dgm:cxn modelId="{2483B489-695A-40E3-A0CE-A2FF686788D5}" srcId="{37A654F4-9AE6-4339-B4E2-81AB0F00CEF7}" destId="{2BC5CBA4-B043-4576-9998-E46DE272D850}" srcOrd="0" destOrd="0" parTransId="{6ABE2D3E-6C0C-4F59-AA4F-0E3F60060249}" sibTransId="{2291CDC8-FE2F-4DC2-A06F-3FDCB3ACAFF9}"/>
    <dgm:cxn modelId="{D78FBF92-F239-42D1-B66D-8390DDD0CE53}" type="presOf" srcId="{F06470E0-941F-48A3-B74E-31105DBB774B}" destId="{FFD209BF-90DA-4063-8B23-B7730B286063}" srcOrd="1" destOrd="0" presId="urn:microsoft.com/office/officeart/2005/8/layout/pyramid1"/>
    <dgm:cxn modelId="{497F2794-DD68-42CC-989E-3D9A9938F306}" srcId="{37A654F4-9AE6-4339-B4E2-81AB0F00CEF7}" destId="{3728266D-1B21-47A9-98A7-CC46ABFFE949}" srcOrd="4" destOrd="0" parTransId="{CE2A8726-1F6E-49DF-8447-A8C69F7AE35F}" sibTransId="{C10C51C1-2EA4-4C31-9E90-F3F6F4CB331D}"/>
    <dgm:cxn modelId="{3ECA5B95-B24F-412E-960E-2A13DE44E846}" type="presOf" srcId="{3728266D-1B21-47A9-98A7-CC46ABFFE949}" destId="{D7622B5D-1AA9-45A1-83C5-A00459A85599}" srcOrd="1" destOrd="0" presId="urn:microsoft.com/office/officeart/2005/8/layout/pyramid1"/>
    <dgm:cxn modelId="{20DCBBAD-FBF9-4F4B-BAD5-850FC3772C13}" srcId="{37A654F4-9AE6-4339-B4E2-81AB0F00CEF7}" destId="{BF62875A-16A0-432E-AA2E-1BB6E1455189}" srcOrd="3" destOrd="0" parTransId="{559E2EEF-AEC8-47F1-AF08-813388D7567B}" sibTransId="{D3611EF9-BFAB-411E-9E61-1CE71E53950C}"/>
    <dgm:cxn modelId="{DDB3DBAE-26F0-4D74-BAA2-FA1D2D82ABF1}" type="presOf" srcId="{37A654F4-9AE6-4339-B4E2-81AB0F00CEF7}" destId="{4BD10F70-5EBB-4E51-8C05-390C9C0B4D22}" srcOrd="0" destOrd="0" presId="urn:microsoft.com/office/officeart/2005/8/layout/pyramid1"/>
    <dgm:cxn modelId="{CBB3A9B9-1E8B-4585-9A38-15DCDEF717B1}" type="presOf" srcId="{2BC5CBA4-B043-4576-9998-E46DE272D850}" destId="{0380939C-6FA2-4FE2-A5C5-3499DC3105F4}" srcOrd="1" destOrd="0" presId="urn:microsoft.com/office/officeart/2005/8/layout/pyramid1"/>
    <dgm:cxn modelId="{F3F764C3-1078-49D1-9972-74BABEAC0648}" type="presOf" srcId="{EE26FE8F-6B93-461C-9484-943E7C121279}" destId="{1A2984BA-14CB-4C11-BD72-74BCF58515E2}" srcOrd="0" destOrd="0" presId="urn:microsoft.com/office/officeart/2005/8/layout/pyramid1"/>
    <dgm:cxn modelId="{5BB73BD3-CDA5-4879-8946-8D3D1E07491B}" srcId="{37A654F4-9AE6-4339-B4E2-81AB0F00CEF7}" destId="{2D5D5D68-8511-4B1F-9334-618E65487245}" srcOrd="1" destOrd="0" parTransId="{CCB47F4A-68F9-453A-BD05-9EC6D9CB0F28}" sibTransId="{7DE60D8C-8B4F-480C-BCEF-C36AAEECE37E}"/>
    <dgm:cxn modelId="{C4B0BEDB-E422-4F69-9370-50D9E637340E}" srcId="{37A654F4-9AE6-4339-B4E2-81AB0F00CEF7}" destId="{EE26FE8F-6B93-461C-9484-943E7C121279}" srcOrd="5" destOrd="0" parTransId="{E732B0BA-4216-49DD-A725-486E8A787052}" sibTransId="{828CC71F-77BC-4413-8FEF-D74666B76C40}"/>
    <dgm:cxn modelId="{F12F4DF1-DBE3-4BA3-BEF3-1D92240B3506}" srcId="{37A654F4-9AE6-4339-B4E2-81AB0F00CEF7}" destId="{09098B18-29FE-4AF6-AABF-1858E042EEDA}" srcOrd="2" destOrd="0" parTransId="{90581666-D246-4EA1-A9ED-7122E58BE71D}" sibTransId="{9DB9E003-A11F-4BEC-A6F4-3A39A45A1C96}"/>
    <dgm:cxn modelId="{49F1ABF2-5627-4C88-88DA-95530BCF8436}" type="presOf" srcId="{EE26FE8F-6B93-461C-9484-943E7C121279}" destId="{4BF74AA0-CF25-4488-B28D-BBEA884FD5F7}" srcOrd="1" destOrd="0" presId="urn:microsoft.com/office/officeart/2005/8/layout/pyramid1"/>
    <dgm:cxn modelId="{51E0FDFD-D23C-4066-BFEC-1395CDCC45BE}" type="presOf" srcId="{2BC5CBA4-B043-4576-9998-E46DE272D850}" destId="{0B51DF45-695B-4150-B130-78C1C23A6D7A}" srcOrd="0" destOrd="0" presId="urn:microsoft.com/office/officeart/2005/8/layout/pyramid1"/>
    <dgm:cxn modelId="{C64E27A4-73D5-4A64-8BD1-53E2AA865A39}" type="presParOf" srcId="{4BD10F70-5EBB-4E51-8C05-390C9C0B4D22}" destId="{BD48FC7E-9475-4235-9E5E-038DE693E0DE}" srcOrd="0" destOrd="0" presId="urn:microsoft.com/office/officeart/2005/8/layout/pyramid1"/>
    <dgm:cxn modelId="{5A3A7ED3-F040-484F-8226-064541F1AAA6}" type="presParOf" srcId="{BD48FC7E-9475-4235-9E5E-038DE693E0DE}" destId="{0B51DF45-695B-4150-B130-78C1C23A6D7A}" srcOrd="0" destOrd="0" presId="urn:microsoft.com/office/officeart/2005/8/layout/pyramid1"/>
    <dgm:cxn modelId="{A914C82C-EA37-49B6-8F79-304CEBC558CF}" type="presParOf" srcId="{BD48FC7E-9475-4235-9E5E-038DE693E0DE}" destId="{0380939C-6FA2-4FE2-A5C5-3499DC3105F4}" srcOrd="1" destOrd="0" presId="urn:microsoft.com/office/officeart/2005/8/layout/pyramid1"/>
    <dgm:cxn modelId="{620D5C82-0027-4FB6-B851-8F1C1A158357}" type="presParOf" srcId="{4BD10F70-5EBB-4E51-8C05-390C9C0B4D22}" destId="{905E8B65-7140-4179-B8FF-5417ADA75109}" srcOrd="1" destOrd="0" presId="urn:microsoft.com/office/officeart/2005/8/layout/pyramid1"/>
    <dgm:cxn modelId="{6ECFBFC7-947C-4B17-A177-E715DF8232C1}" type="presParOf" srcId="{905E8B65-7140-4179-B8FF-5417ADA75109}" destId="{D6B124EF-9272-450E-A516-4E4C69B081B6}" srcOrd="0" destOrd="0" presId="urn:microsoft.com/office/officeart/2005/8/layout/pyramid1"/>
    <dgm:cxn modelId="{2C32AFF3-654D-44C7-9ED0-BC525CE0AA4C}" type="presParOf" srcId="{905E8B65-7140-4179-B8FF-5417ADA75109}" destId="{5971B6B7-865B-4685-AF8F-126BD0C5CFA6}" srcOrd="1" destOrd="0" presId="urn:microsoft.com/office/officeart/2005/8/layout/pyramid1"/>
    <dgm:cxn modelId="{0B9877F2-8FC0-419A-929F-3C5D2E632883}" type="presParOf" srcId="{4BD10F70-5EBB-4E51-8C05-390C9C0B4D22}" destId="{027FE16F-A947-4AE2-80D0-889A76C59733}" srcOrd="2" destOrd="0" presId="urn:microsoft.com/office/officeart/2005/8/layout/pyramid1"/>
    <dgm:cxn modelId="{E63DB793-0C49-4B5F-A7A5-E9FA7957A463}" type="presParOf" srcId="{027FE16F-A947-4AE2-80D0-889A76C59733}" destId="{52CF8EF1-BD36-4CD1-92A8-845071F16049}" srcOrd="0" destOrd="0" presId="urn:microsoft.com/office/officeart/2005/8/layout/pyramid1"/>
    <dgm:cxn modelId="{98281DDA-BAA8-406E-8AF7-2B3A96E09B54}" type="presParOf" srcId="{027FE16F-A947-4AE2-80D0-889A76C59733}" destId="{12F9867C-696D-4AA9-8CE0-839CDDC3BAA2}" srcOrd="1" destOrd="0" presId="urn:microsoft.com/office/officeart/2005/8/layout/pyramid1"/>
    <dgm:cxn modelId="{95D24F31-3339-469A-BA40-6AACB6D923E0}" type="presParOf" srcId="{4BD10F70-5EBB-4E51-8C05-390C9C0B4D22}" destId="{AC9809BC-E777-418B-9632-58B5C196B092}" srcOrd="3" destOrd="0" presId="urn:microsoft.com/office/officeart/2005/8/layout/pyramid1"/>
    <dgm:cxn modelId="{0956AA0E-A35A-4143-B736-77F0FA53AA30}" type="presParOf" srcId="{AC9809BC-E777-418B-9632-58B5C196B092}" destId="{EC15627C-9036-40B1-BE05-D22597267CD2}" srcOrd="0" destOrd="0" presId="urn:microsoft.com/office/officeart/2005/8/layout/pyramid1"/>
    <dgm:cxn modelId="{2C6AE5FE-8988-4F2D-B1EF-7C30949AC149}" type="presParOf" srcId="{AC9809BC-E777-418B-9632-58B5C196B092}" destId="{88D9B21D-E016-4B8F-B779-AB8295801411}" srcOrd="1" destOrd="0" presId="urn:microsoft.com/office/officeart/2005/8/layout/pyramid1"/>
    <dgm:cxn modelId="{090EE2FD-31AE-47C6-92C7-C87191881D94}" type="presParOf" srcId="{4BD10F70-5EBB-4E51-8C05-390C9C0B4D22}" destId="{F008889B-D1C1-4E01-B010-3B338C5A34C6}" srcOrd="4" destOrd="0" presId="urn:microsoft.com/office/officeart/2005/8/layout/pyramid1"/>
    <dgm:cxn modelId="{71E39D7A-1D55-49CD-A4A1-A9DB0031BD67}" type="presParOf" srcId="{F008889B-D1C1-4E01-B010-3B338C5A34C6}" destId="{8CE41681-78F3-4D1E-BE83-AE090F117E63}" srcOrd="0" destOrd="0" presId="urn:microsoft.com/office/officeart/2005/8/layout/pyramid1"/>
    <dgm:cxn modelId="{318BEB14-A144-4BB7-8C69-9DEC2CD30E18}" type="presParOf" srcId="{F008889B-D1C1-4E01-B010-3B338C5A34C6}" destId="{D7622B5D-1AA9-45A1-83C5-A00459A85599}" srcOrd="1" destOrd="0" presId="urn:microsoft.com/office/officeart/2005/8/layout/pyramid1"/>
    <dgm:cxn modelId="{A50000E1-0DBA-4496-8559-B6DD03223EB8}" type="presParOf" srcId="{4BD10F70-5EBB-4E51-8C05-390C9C0B4D22}" destId="{A62D2099-8843-4315-B8E0-85B43496FD56}" srcOrd="5" destOrd="0" presId="urn:microsoft.com/office/officeart/2005/8/layout/pyramid1"/>
    <dgm:cxn modelId="{0273C3A6-925D-4E4F-ABD7-76F28DD4ABCC}" type="presParOf" srcId="{A62D2099-8843-4315-B8E0-85B43496FD56}" destId="{1A2984BA-14CB-4C11-BD72-74BCF58515E2}" srcOrd="0" destOrd="0" presId="urn:microsoft.com/office/officeart/2005/8/layout/pyramid1"/>
    <dgm:cxn modelId="{0372B82A-96F3-4D95-B7A1-27F62155A6FE}" type="presParOf" srcId="{A62D2099-8843-4315-B8E0-85B43496FD56}" destId="{4BF74AA0-CF25-4488-B28D-BBEA884FD5F7}" srcOrd="1" destOrd="0" presId="urn:microsoft.com/office/officeart/2005/8/layout/pyramid1"/>
    <dgm:cxn modelId="{1B30DB86-3453-4BC9-A9C4-C60D84046938}" type="presParOf" srcId="{4BD10F70-5EBB-4E51-8C05-390C9C0B4D22}" destId="{0A9B0091-B127-48DE-B958-44F4CE14DD9E}" srcOrd="6" destOrd="0" presId="urn:microsoft.com/office/officeart/2005/8/layout/pyramid1"/>
    <dgm:cxn modelId="{C79F5754-ABC2-4090-A64A-C72C7D8A819A}" type="presParOf" srcId="{0A9B0091-B127-48DE-B958-44F4CE14DD9E}" destId="{DE959044-B559-41A0-B93F-157F814D74B2}" srcOrd="0" destOrd="0" presId="urn:microsoft.com/office/officeart/2005/8/layout/pyramid1"/>
    <dgm:cxn modelId="{0C8CA7DA-DB96-43DC-9A6A-EBBC87018976}" type="presParOf" srcId="{0A9B0091-B127-48DE-B958-44F4CE14DD9E}" destId="{FFD209BF-90DA-4063-8B23-B7730B28606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1DF45-695B-4150-B130-78C1C23A6D7A}">
      <dsp:nvSpPr>
        <dsp:cNvPr id="0" name=""/>
        <dsp:cNvSpPr/>
      </dsp:nvSpPr>
      <dsp:spPr>
        <a:xfrm>
          <a:off x="2449285" y="0"/>
          <a:ext cx="816428" cy="870857"/>
        </a:xfrm>
        <a:prstGeom prst="trapezoid">
          <a:avLst>
            <a:gd name="adj" fmla="val 50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Level 6: Referral hospitals</a:t>
          </a:r>
        </a:p>
      </dsp:txBody>
      <dsp:txXfrm>
        <a:off x="2449285" y="0"/>
        <a:ext cx="816428" cy="870857"/>
      </dsp:txXfrm>
    </dsp:sp>
    <dsp:sp modelId="{D6B124EF-9272-450E-A516-4E4C69B081B6}">
      <dsp:nvSpPr>
        <dsp:cNvPr id="0" name=""/>
        <dsp:cNvSpPr/>
      </dsp:nvSpPr>
      <dsp:spPr>
        <a:xfrm>
          <a:off x="2041071" y="870857"/>
          <a:ext cx="1632857" cy="870857"/>
        </a:xfrm>
        <a:prstGeom prst="trapezoid">
          <a:avLst>
            <a:gd name="adj" fmla="val 46875"/>
          </a:avLst>
        </a:prstGeom>
        <a:solidFill>
          <a:schemeClr val="accent1">
            <a:alpha val="90000"/>
            <a:hueOff val="0"/>
            <a:satOff val="0"/>
            <a:lumOff val="0"/>
            <a:alphaOff val="-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Level 5: Provincial hospitals</a:t>
          </a:r>
        </a:p>
      </dsp:txBody>
      <dsp:txXfrm>
        <a:off x="2326821" y="870857"/>
        <a:ext cx="1061357" cy="870857"/>
      </dsp:txXfrm>
    </dsp:sp>
    <dsp:sp modelId="{52CF8EF1-BD36-4CD1-92A8-845071F16049}">
      <dsp:nvSpPr>
        <dsp:cNvPr id="0" name=""/>
        <dsp:cNvSpPr/>
      </dsp:nvSpPr>
      <dsp:spPr>
        <a:xfrm>
          <a:off x="1632857" y="1741714"/>
          <a:ext cx="2449285" cy="870857"/>
        </a:xfrm>
        <a:prstGeom prst="trapezoid">
          <a:avLst>
            <a:gd name="adj" fmla="val 46875"/>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Level 4: District  hospitals/ Sub-district Hospitals</a:t>
          </a:r>
        </a:p>
      </dsp:txBody>
      <dsp:txXfrm>
        <a:off x="2061482" y="1741714"/>
        <a:ext cx="1592035" cy="870857"/>
      </dsp:txXfrm>
    </dsp:sp>
    <dsp:sp modelId="{EC15627C-9036-40B1-BE05-D22597267CD2}">
      <dsp:nvSpPr>
        <dsp:cNvPr id="0" name=""/>
        <dsp:cNvSpPr/>
      </dsp:nvSpPr>
      <dsp:spPr>
        <a:xfrm>
          <a:off x="1224642" y="2617335"/>
          <a:ext cx="3265714" cy="870857"/>
        </a:xfrm>
        <a:prstGeom prst="trapezoid">
          <a:avLst>
            <a:gd name="adj" fmla="val 46875"/>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Level 3: Health centers, maternities, nursing  homes</a:t>
          </a:r>
        </a:p>
      </dsp:txBody>
      <dsp:txXfrm>
        <a:off x="1796142" y="2617335"/>
        <a:ext cx="2122714" cy="870857"/>
      </dsp:txXfrm>
    </dsp:sp>
    <dsp:sp modelId="{8CE41681-78F3-4D1E-BE83-AE090F117E63}">
      <dsp:nvSpPr>
        <dsp:cNvPr id="0" name=""/>
        <dsp:cNvSpPr/>
      </dsp:nvSpPr>
      <dsp:spPr>
        <a:xfrm>
          <a:off x="816428" y="3483428"/>
          <a:ext cx="4082142" cy="870857"/>
        </a:xfrm>
        <a:prstGeom prst="trapezoid">
          <a:avLst>
            <a:gd name="adj" fmla="val 46875"/>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Level 2:Dispensaries/clinics</a:t>
          </a:r>
        </a:p>
      </dsp:txBody>
      <dsp:txXfrm>
        <a:off x="1530803" y="3483428"/>
        <a:ext cx="2653392" cy="870857"/>
      </dsp:txXfrm>
    </dsp:sp>
    <dsp:sp modelId="{1A2984BA-14CB-4C11-BD72-74BCF58515E2}">
      <dsp:nvSpPr>
        <dsp:cNvPr id="0" name=""/>
        <dsp:cNvSpPr/>
      </dsp:nvSpPr>
      <dsp:spPr>
        <a:xfrm>
          <a:off x="408214" y="4354285"/>
          <a:ext cx="4898571" cy="870857"/>
        </a:xfrm>
        <a:prstGeom prst="plus">
          <a:avLst/>
        </a:prstGeom>
        <a:solidFill>
          <a:schemeClr val="accent1">
            <a:alpha val="90000"/>
            <a:hueOff val="0"/>
            <a:satOff val="0"/>
            <a:lumOff val="0"/>
            <a:alphaOff val="-33333"/>
          </a:schemeClr>
        </a:solidFill>
        <a:ln w="25400"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Interface</a:t>
          </a:r>
        </a:p>
      </dsp:txBody>
      <dsp:txXfrm>
        <a:off x="1265464" y="4354285"/>
        <a:ext cx="3184071" cy="870857"/>
      </dsp:txXfrm>
    </dsp:sp>
    <dsp:sp modelId="{DE959044-B559-41A0-B93F-157F814D74B2}">
      <dsp:nvSpPr>
        <dsp:cNvPr id="0" name=""/>
        <dsp:cNvSpPr/>
      </dsp:nvSpPr>
      <dsp:spPr>
        <a:xfrm>
          <a:off x="0" y="5225142"/>
          <a:ext cx="5715000" cy="870857"/>
        </a:xfrm>
        <a:prstGeom prst="trapezoid">
          <a:avLst>
            <a:gd name="adj" fmla="val 46875"/>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TIER 1/Level 1Community: Village/households/families/individuals</a:t>
          </a:r>
        </a:p>
      </dsp:txBody>
      <dsp:txXfrm>
        <a:off x="1000124" y="5225142"/>
        <a:ext cx="3714750" cy="87085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937B5A-CE42-41AE-BDC0-B3E0FCA4F197}" type="datetimeFigureOut">
              <a:rPr lang="en-US" smtClean="0"/>
              <a:t>2/14/2021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7F5E8-9284-4F35-AEA8-342D02F229E7}" type="slidenum">
              <a:rPr lang="en-US" smtClean="0"/>
              <a:t>‹#›</a:t>
            </a:fld>
            <a:endParaRPr lang="en-US"/>
          </a:p>
        </p:txBody>
      </p:sp>
    </p:spTree>
    <p:extLst>
      <p:ext uri="{BB962C8B-B14F-4D97-AF65-F5344CB8AC3E}">
        <p14:creationId xmlns:p14="http://schemas.microsoft.com/office/powerpoint/2010/main" val="160620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7F5E8-9284-4F35-AEA8-342D02F229E7}" type="slidenum">
              <a:rPr lang="en-US" smtClean="0"/>
              <a:t>20</a:t>
            </a:fld>
            <a:endParaRPr lang="en-US"/>
          </a:p>
        </p:txBody>
      </p:sp>
    </p:spTree>
    <p:extLst>
      <p:ext uri="{BB962C8B-B14F-4D97-AF65-F5344CB8AC3E}">
        <p14:creationId xmlns:p14="http://schemas.microsoft.com/office/powerpoint/2010/main" val="91941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8" name="Slide Image Placeholder 1048937"/>
          <p:cNvSpPr>
            <a:spLocks noGrp="1" noRot="1" noChangeAspect="1"/>
          </p:cNvSpPr>
          <p:nvPr>
            <p:ph type="sldImg"/>
          </p:nvPr>
        </p:nvSpPr>
        <p:spPr bwMode="auto">
          <a:xfrm>
            <a:off x="1143000" y="685800"/>
            <a:ext cx="4572000" cy="3429000"/>
          </a:xfrm>
          <a:prstGeom prst="rect">
            <a:avLst/>
          </a:prstGeom>
          <a:noFill/>
          <a:ln w="9525" cap="flat" cmpd="sng">
            <a:solidFill>
              <a:srgbClr val="000000">
                <a:alpha val="100000"/>
              </a:srgbClr>
            </a:solidFill>
            <a:prstDash val="solid"/>
            <a:miter/>
          </a:ln>
        </p:spPr>
        <p:txBody>
          <a:bodyPr vert="horz" lIns="91440" tIns="45720" rIns="91440" bIns="45720" anchor="ctr"/>
          <a:lstStyle/>
          <a:p>
            <a:endParaRPr/>
          </a:p>
        </p:txBody>
      </p:sp>
      <p:sp>
        <p:nvSpPr>
          <p:cNvPr id="1048939" name="Notes Placeholder 1048938"/>
          <p:cNvSpPr>
            <a:spLocks noGrp="1"/>
          </p:cNvSpPr>
          <p:nvPr>
            <p:ph type="body" idx="1"/>
          </p:nvPr>
        </p:nvSpPr>
        <p:spPr bwMode="auto">
          <a:xfrm>
            <a:off x="685800" y="4343400"/>
            <a:ext cx="5486400" cy="4114800"/>
          </a:xfrm>
          <a:prstGeom prst="rect">
            <a:avLst/>
          </a:prstGeom>
          <a:noFill/>
          <a:ln>
            <a:noFill/>
          </a:ln>
        </p:spPr>
        <p:txBody>
          <a:bodyPr vert="horz" lIns="91440" tIns="45720" rIns="91440" bIns="45720" anchor="t"/>
          <a:lstStyle/>
          <a:p>
            <a:pPr lvl="0" eaLnBrk="1" latinLnBrk="1" hangingPunct="1"/>
            <a:endParaRPr lang="en-US" altLang="en-US"/>
          </a:p>
        </p:txBody>
      </p:sp>
      <p:sp>
        <p:nvSpPr>
          <p:cNvPr id="1048940" name="TextBox 1048939"/>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en-US" altLang="en-US" sz="1200"/>
              <a:pPr lvl="0" algn="r" eaLnBrk="1" latinLnBrk="1" hangingPunct="1"/>
              <a:t>134</a:t>
            </a:fld>
            <a:endParaRPr lang="en-US" altLang="en-US" sz="1200"/>
          </a:p>
        </p:txBody>
      </p:sp>
    </p:spTree>
    <p:extLst>
      <p:ext uri="{BB962C8B-B14F-4D97-AF65-F5344CB8AC3E}">
        <p14:creationId xmlns:p14="http://schemas.microsoft.com/office/powerpoint/2010/main" val="153662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0" name="Slide Image Placeholder 1048969"/>
          <p:cNvSpPr>
            <a:spLocks noGrp="1" noRot="1" noChangeAspect="1"/>
          </p:cNvSpPr>
          <p:nvPr>
            <p:ph type="sldImg"/>
          </p:nvPr>
        </p:nvSpPr>
        <p:spPr bwMode="auto">
          <a:xfrm>
            <a:off x="1143000" y="685800"/>
            <a:ext cx="4572000" cy="3429000"/>
          </a:xfrm>
          <a:prstGeom prst="rect">
            <a:avLst/>
          </a:prstGeom>
          <a:noFill/>
          <a:ln w="9525" cap="flat" cmpd="sng">
            <a:solidFill>
              <a:srgbClr val="000000">
                <a:alpha val="100000"/>
              </a:srgbClr>
            </a:solidFill>
            <a:prstDash val="solid"/>
            <a:miter/>
          </a:ln>
        </p:spPr>
        <p:txBody>
          <a:bodyPr vert="horz" lIns="91440" tIns="45720" rIns="91440" bIns="45720" anchor="ctr"/>
          <a:lstStyle/>
          <a:p>
            <a:endParaRPr/>
          </a:p>
        </p:txBody>
      </p:sp>
      <p:sp>
        <p:nvSpPr>
          <p:cNvPr id="1048971" name="Notes Placeholder 1048970"/>
          <p:cNvSpPr>
            <a:spLocks noGrp="1"/>
          </p:cNvSpPr>
          <p:nvPr>
            <p:ph type="body" idx="1"/>
          </p:nvPr>
        </p:nvSpPr>
        <p:spPr bwMode="auto">
          <a:xfrm>
            <a:off x="685800" y="4343400"/>
            <a:ext cx="5486400" cy="4114800"/>
          </a:xfrm>
          <a:prstGeom prst="rect">
            <a:avLst/>
          </a:prstGeom>
          <a:noFill/>
          <a:ln>
            <a:noFill/>
          </a:ln>
        </p:spPr>
        <p:txBody>
          <a:bodyPr vert="horz" lIns="91440" tIns="45720" rIns="91440" bIns="45720" anchor="t"/>
          <a:lstStyle/>
          <a:p>
            <a:pPr lvl="0" eaLnBrk="1" latinLnBrk="1" hangingPunct="1"/>
            <a:endParaRPr lang="en-US" altLang="en-US"/>
          </a:p>
        </p:txBody>
      </p:sp>
      <p:sp>
        <p:nvSpPr>
          <p:cNvPr id="1048972" name="TextBox 1048971"/>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en-US" altLang="en-US" sz="1200"/>
              <a:pPr lvl="0" algn="r" eaLnBrk="1" latinLnBrk="1" hangingPunct="1"/>
              <a:t>135</a:t>
            </a:fld>
            <a:endParaRPr lang="en-US" altLang="en-US" sz="1200"/>
          </a:p>
        </p:txBody>
      </p:sp>
    </p:spTree>
    <p:extLst>
      <p:ext uri="{BB962C8B-B14F-4D97-AF65-F5344CB8AC3E}">
        <p14:creationId xmlns:p14="http://schemas.microsoft.com/office/powerpoint/2010/main" val="1002578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8" name="Slide Image Placeholder 1048977"/>
          <p:cNvSpPr>
            <a:spLocks noGrp="1" noRot="1" noChangeAspect="1"/>
          </p:cNvSpPr>
          <p:nvPr>
            <p:ph type="sldImg"/>
          </p:nvPr>
        </p:nvSpPr>
        <p:spPr bwMode="auto">
          <a:xfrm>
            <a:off x="1143000" y="685800"/>
            <a:ext cx="4572000" cy="3429000"/>
          </a:xfrm>
          <a:prstGeom prst="rect">
            <a:avLst/>
          </a:prstGeom>
          <a:noFill/>
          <a:ln w="9525" cap="flat" cmpd="sng">
            <a:solidFill>
              <a:srgbClr val="000000">
                <a:alpha val="100000"/>
              </a:srgbClr>
            </a:solidFill>
            <a:prstDash val="solid"/>
            <a:miter/>
          </a:ln>
        </p:spPr>
        <p:txBody>
          <a:bodyPr vert="horz" lIns="91440" tIns="45720" rIns="91440" bIns="45720" anchor="ctr"/>
          <a:lstStyle/>
          <a:p>
            <a:endParaRPr/>
          </a:p>
        </p:txBody>
      </p:sp>
      <p:sp>
        <p:nvSpPr>
          <p:cNvPr id="1048979" name="Notes Placeholder 1048978"/>
          <p:cNvSpPr>
            <a:spLocks noGrp="1"/>
          </p:cNvSpPr>
          <p:nvPr>
            <p:ph type="body" idx="1"/>
          </p:nvPr>
        </p:nvSpPr>
        <p:spPr bwMode="auto">
          <a:xfrm>
            <a:off x="685800" y="4343400"/>
            <a:ext cx="5486400" cy="4114800"/>
          </a:xfrm>
          <a:prstGeom prst="rect">
            <a:avLst/>
          </a:prstGeom>
          <a:noFill/>
          <a:ln>
            <a:noFill/>
          </a:ln>
        </p:spPr>
        <p:txBody>
          <a:bodyPr vert="horz" lIns="91440" tIns="45720" rIns="91440" bIns="45720" anchor="t"/>
          <a:lstStyle/>
          <a:p>
            <a:pPr lvl="0" eaLnBrk="1" latinLnBrk="1" hangingPunct="1"/>
            <a:endParaRPr lang="en-US" altLang="en-US"/>
          </a:p>
        </p:txBody>
      </p:sp>
      <p:sp>
        <p:nvSpPr>
          <p:cNvPr id="1048980" name="TextBox 1048979"/>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en-US" altLang="en-US" sz="1200"/>
              <a:pPr lvl="0" algn="r" eaLnBrk="1" latinLnBrk="1" hangingPunct="1"/>
              <a:t>136</a:t>
            </a:fld>
            <a:endParaRPr lang="en-US" altLang="en-US" sz="1200"/>
          </a:p>
        </p:txBody>
      </p:sp>
    </p:spTree>
    <p:extLst>
      <p:ext uri="{BB962C8B-B14F-4D97-AF65-F5344CB8AC3E}">
        <p14:creationId xmlns:p14="http://schemas.microsoft.com/office/powerpoint/2010/main" val="1648614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86" name="Slide Image Placeholder 1048985"/>
          <p:cNvSpPr>
            <a:spLocks noGrp="1" noRot="1" noChangeAspect="1"/>
          </p:cNvSpPr>
          <p:nvPr>
            <p:ph type="sldImg"/>
          </p:nvPr>
        </p:nvSpPr>
        <p:spPr bwMode="auto">
          <a:xfrm>
            <a:off x="1143000" y="685800"/>
            <a:ext cx="4572000" cy="3429000"/>
          </a:xfrm>
          <a:prstGeom prst="rect">
            <a:avLst/>
          </a:prstGeom>
          <a:noFill/>
          <a:ln w="9525" cap="flat" cmpd="sng">
            <a:solidFill>
              <a:srgbClr val="000000">
                <a:alpha val="100000"/>
              </a:srgbClr>
            </a:solidFill>
            <a:prstDash val="solid"/>
            <a:miter/>
          </a:ln>
        </p:spPr>
        <p:txBody>
          <a:bodyPr vert="horz" lIns="91440" tIns="45720" rIns="91440" bIns="45720" anchor="ctr"/>
          <a:lstStyle/>
          <a:p>
            <a:endParaRPr/>
          </a:p>
        </p:txBody>
      </p:sp>
      <p:sp>
        <p:nvSpPr>
          <p:cNvPr id="1048987" name="Notes Placeholder 1048986"/>
          <p:cNvSpPr>
            <a:spLocks noGrp="1"/>
          </p:cNvSpPr>
          <p:nvPr>
            <p:ph type="body" idx="1"/>
          </p:nvPr>
        </p:nvSpPr>
        <p:spPr bwMode="auto">
          <a:xfrm>
            <a:off x="685800" y="4343400"/>
            <a:ext cx="5486400" cy="4114800"/>
          </a:xfrm>
          <a:prstGeom prst="rect">
            <a:avLst/>
          </a:prstGeom>
          <a:noFill/>
          <a:ln>
            <a:noFill/>
          </a:ln>
        </p:spPr>
        <p:txBody>
          <a:bodyPr vert="horz" lIns="91440" tIns="45720" rIns="91440" bIns="45720" anchor="t"/>
          <a:lstStyle/>
          <a:p>
            <a:pPr lvl="0" eaLnBrk="1" latinLnBrk="1" hangingPunct="1"/>
            <a:endParaRPr lang="en-US" altLang="en-US"/>
          </a:p>
        </p:txBody>
      </p:sp>
      <p:sp>
        <p:nvSpPr>
          <p:cNvPr id="1048988" name="TextBox 1048987"/>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en-US" altLang="en-US" sz="1200"/>
              <a:pPr lvl="0" algn="r" eaLnBrk="1" latinLnBrk="1" hangingPunct="1"/>
              <a:t>137</a:t>
            </a:fld>
            <a:endParaRPr lang="en-US" altLang="en-US" sz="1200"/>
          </a:p>
        </p:txBody>
      </p:sp>
    </p:spTree>
    <p:extLst>
      <p:ext uri="{BB962C8B-B14F-4D97-AF65-F5344CB8AC3E}">
        <p14:creationId xmlns:p14="http://schemas.microsoft.com/office/powerpoint/2010/main" val="4067300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4" name="Slide Image Placeholder 1048993"/>
          <p:cNvSpPr>
            <a:spLocks noGrp="1" noRot="1" noChangeAspect="1"/>
          </p:cNvSpPr>
          <p:nvPr>
            <p:ph type="sldImg"/>
          </p:nvPr>
        </p:nvSpPr>
        <p:spPr bwMode="auto">
          <a:xfrm>
            <a:off x="1143000" y="685800"/>
            <a:ext cx="4572000" cy="3429000"/>
          </a:xfrm>
          <a:prstGeom prst="rect">
            <a:avLst/>
          </a:prstGeom>
          <a:noFill/>
          <a:ln w="9525" cap="flat" cmpd="sng">
            <a:solidFill>
              <a:srgbClr val="000000">
                <a:alpha val="100000"/>
              </a:srgbClr>
            </a:solidFill>
            <a:prstDash val="solid"/>
            <a:miter/>
          </a:ln>
        </p:spPr>
        <p:txBody>
          <a:bodyPr vert="horz" lIns="91440" tIns="45720" rIns="91440" bIns="45720" anchor="ctr"/>
          <a:lstStyle/>
          <a:p>
            <a:endParaRPr/>
          </a:p>
        </p:txBody>
      </p:sp>
      <p:sp>
        <p:nvSpPr>
          <p:cNvPr id="1048995" name="Notes Placeholder 1048994"/>
          <p:cNvSpPr>
            <a:spLocks noGrp="1"/>
          </p:cNvSpPr>
          <p:nvPr>
            <p:ph type="body" idx="1"/>
          </p:nvPr>
        </p:nvSpPr>
        <p:spPr bwMode="auto">
          <a:xfrm>
            <a:off x="685800" y="4343400"/>
            <a:ext cx="5486400" cy="4114800"/>
          </a:xfrm>
          <a:prstGeom prst="rect">
            <a:avLst/>
          </a:prstGeom>
          <a:noFill/>
          <a:ln>
            <a:noFill/>
          </a:ln>
        </p:spPr>
        <p:txBody>
          <a:bodyPr vert="horz" lIns="91440" tIns="45720" rIns="91440" bIns="45720" anchor="t"/>
          <a:lstStyle/>
          <a:p>
            <a:pPr lvl="0" eaLnBrk="1" latinLnBrk="1" hangingPunct="1"/>
            <a:endParaRPr lang="en-US" altLang="en-US"/>
          </a:p>
        </p:txBody>
      </p:sp>
      <p:sp>
        <p:nvSpPr>
          <p:cNvPr id="1048996" name="TextBox 1048995"/>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en-US" altLang="en-US" sz="1200"/>
              <a:pPr lvl="0" algn="r" eaLnBrk="1" latinLnBrk="1" hangingPunct="1"/>
              <a:t>138</a:t>
            </a:fld>
            <a:endParaRPr lang="en-US" altLang="en-US" sz="1200"/>
          </a:p>
        </p:txBody>
      </p:sp>
    </p:spTree>
    <p:extLst>
      <p:ext uri="{BB962C8B-B14F-4D97-AF65-F5344CB8AC3E}">
        <p14:creationId xmlns:p14="http://schemas.microsoft.com/office/powerpoint/2010/main" val="347372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7F5E8-9284-4F35-AEA8-342D02F229E7}" type="slidenum">
              <a:rPr lang="en-US" smtClean="0"/>
              <a:t>22</a:t>
            </a:fld>
            <a:endParaRPr lang="en-US"/>
          </a:p>
        </p:txBody>
      </p:sp>
    </p:spTree>
    <p:extLst>
      <p:ext uri="{BB962C8B-B14F-4D97-AF65-F5344CB8AC3E}">
        <p14:creationId xmlns:p14="http://schemas.microsoft.com/office/powerpoint/2010/main" val="659206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7F5E8-9284-4F35-AEA8-342D02F229E7}" type="slidenum">
              <a:rPr lang="en-US" smtClean="0"/>
              <a:t>66</a:t>
            </a:fld>
            <a:endParaRPr lang="en-US"/>
          </a:p>
        </p:txBody>
      </p:sp>
    </p:spTree>
    <p:extLst>
      <p:ext uri="{BB962C8B-B14F-4D97-AF65-F5344CB8AC3E}">
        <p14:creationId xmlns:p14="http://schemas.microsoft.com/office/powerpoint/2010/main" val="400174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7F5E8-9284-4F35-AEA8-342D02F229E7}" type="slidenum">
              <a:rPr lang="en-US" smtClean="0"/>
              <a:t>84</a:t>
            </a:fld>
            <a:endParaRPr lang="en-US"/>
          </a:p>
        </p:txBody>
      </p:sp>
    </p:spTree>
    <p:extLst>
      <p:ext uri="{BB962C8B-B14F-4D97-AF65-F5344CB8AC3E}">
        <p14:creationId xmlns:p14="http://schemas.microsoft.com/office/powerpoint/2010/main" val="1387314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6" name="Slide Image Placeholder 1048855"/>
          <p:cNvSpPr>
            <a:spLocks noGrp="1" noRot="1" noChangeAspect="1"/>
          </p:cNvSpPr>
          <p:nvPr>
            <p:ph type="sldImg"/>
          </p:nvPr>
        </p:nvSpPr>
        <p:spPr bwMode="auto">
          <a:xfrm>
            <a:off x="1143000" y="685800"/>
            <a:ext cx="4572000" cy="3429000"/>
          </a:xfrm>
          <a:prstGeom prst="rect">
            <a:avLst/>
          </a:prstGeom>
          <a:noFill/>
          <a:ln w="9525" cap="flat" cmpd="sng">
            <a:solidFill>
              <a:srgbClr val="000000">
                <a:alpha val="100000"/>
              </a:srgbClr>
            </a:solidFill>
            <a:prstDash val="solid"/>
            <a:miter/>
          </a:ln>
        </p:spPr>
        <p:txBody>
          <a:bodyPr vert="horz" lIns="91440" tIns="45720" rIns="91440" bIns="45720" anchor="ctr"/>
          <a:lstStyle/>
          <a:p>
            <a:endParaRPr/>
          </a:p>
        </p:txBody>
      </p:sp>
      <p:sp>
        <p:nvSpPr>
          <p:cNvPr id="1048857" name="Notes Placeholder 1048856"/>
          <p:cNvSpPr>
            <a:spLocks noGrp="1"/>
          </p:cNvSpPr>
          <p:nvPr>
            <p:ph type="body" idx="1"/>
          </p:nvPr>
        </p:nvSpPr>
        <p:spPr bwMode="auto">
          <a:xfrm>
            <a:off x="685800" y="4343400"/>
            <a:ext cx="5486400" cy="4114800"/>
          </a:xfrm>
          <a:prstGeom prst="rect">
            <a:avLst/>
          </a:prstGeom>
          <a:noFill/>
          <a:ln>
            <a:noFill/>
          </a:ln>
        </p:spPr>
        <p:txBody>
          <a:bodyPr vert="horz" lIns="91440" tIns="45720" rIns="91440" bIns="45720" anchor="t"/>
          <a:lstStyle/>
          <a:p>
            <a:pPr lvl="0" eaLnBrk="1" latinLnBrk="1" hangingPunct="1"/>
            <a:endParaRPr lang="en-US" altLang="en-US"/>
          </a:p>
        </p:txBody>
      </p:sp>
      <p:sp>
        <p:nvSpPr>
          <p:cNvPr id="1048858" name="TextBox 1048857"/>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en-US" altLang="en-US" sz="1200"/>
              <a:pPr lvl="0" algn="r" eaLnBrk="1" latinLnBrk="1" hangingPunct="1"/>
              <a:t>129</a:t>
            </a:fld>
            <a:endParaRPr lang="en-US" altLang="en-US" sz="1200"/>
          </a:p>
        </p:txBody>
      </p:sp>
    </p:spTree>
    <p:extLst>
      <p:ext uri="{BB962C8B-B14F-4D97-AF65-F5344CB8AC3E}">
        <p14:creationId xmlns:p14="http://schemas.microsoft.com/office/powerpoint/2010/main" val="983398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4" name="Slide Image Placeholder 1048863"/>
          <p:cNvSpPr>
            <a:spLocks noGrp="1" noRot="1" noChangeAspect="1"/>
          </p:cNvSpPr>
          <p:nvPr>
            <p:ph type="sldImg"/>
          </p:nvPr>
        </p:nvSpPr>
        <p:spPr bwMode="auto">
          <a:xfrm>
            <a:off x="1143000" y="685800"/>
            <a:ext cx="4572000" cy="3429000"/>
          </a:xfrm>
          <a:prstGeom prst="rect">
            <a:avLst/>
          </a:prstGeom>
          <a:noFill/>
          <a:ln w="9525" cap="flat" cmpd="sng">
            <a:solidFill>
              <a:srgbClr val="000000">
                <a:alpha val="100000"/>
              </a:srgbClr>
            </a:solidFill>
            <a:prstDash val="solid"/>
            <a:miter/>
          </a:ln>
        </p:spPr>
        <p:txBody>
          <a:bodyPr vert="horz" lIns="91440" tIns="45720" rIns="91440" bIns="45720" anchor="ctr"/>
          <a:lstStyle/>
          <a:p>
            <a:endParaRPr/>
          </a:p>
        </p:txBody>
      </p:sp>
      <p:sp>
        <p:nvSpPr>
          <p:cNvPr id="1048865" name="Notes Placeholder 1048864"/>
          <p:cNvSpPr>
            <a:spLocks noGrp="1"/>
          </p:cNvSpPr>
          <p:nvPr>
            <p:ph type="body" idx="1"/>
          </p:nvPr>
        </p:nvSpPr>
        <p:spPr bwMode="auto">
          <a:xfrm>
            <a:off x="685800" y="4343400"/>
            <a:ext cx="5486400" cy="4114800"/>
          </a:xfrm>
          <a:prstGeom prst="rect">
            <a:avLst/>
          </a:prstGeom>
          <a:noFill/>
          <a:ln>
            <a:noFill/>
          </a:ln>
        </p:spPr>
        <p:txBody>
          <a:bodyPr vert="horz" lIns="91440" tIns="45720" rIns="91440" bIns="45720" anchor="t"/>
          <a:lstStyle/>
          <a:p>
            <a:pPr lvl="0" eaLnBrk="1" latinLnBrk="1" hangingPunct="1"/>
            <a:endParaRPr lang="en-US" altLang="en-US"/>
          </a:p>
        </p:txBody>
      </p:sp>
      <p:sp>
        <p:nvSpPr>
          <p:cNvPr id="1048866" name="TextBox 1048865"/>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en-US" altLang="en-US" sz="1200"/>
              <a:pPr lvl="0" algn="r" eaLnBrk="1" latinLnBrk="1" hangingPunct="1"/>
              <a:t>130</a:t>
            </a:fld>
            <a:endParaRPr lang="en-US" altLang="en-US" sz="1200"/>
          </a:p>
        </p:txBody>
      </p:sp>
    </p:spTree>
    <p:extLst>
      <p:ext uri="{BB962C8B-B14F-4D97-AF65-F5344CB8AC3E}">
        <p14:creationId xmlns:p14="http://schemas.microsoft.com/office/powerpoint/2010/main" val="1788714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2" name="Slide Image Placeholder 1048871"/>
          <p:cNvSpPr>
            <a:spLocks noGrp="1" noRot="1" noChangeAspect="1"/>
          </p:cNvSpPr>
          <p:nvPr>
            <p:ph type="sldImg"/>
          </p:nvPr>
        </p:nvSpPr>
        <p:spPr bwMode="auto">
          <a:xfrm>
            <a:off x="1143000" y="685800"/>
            <a:ext cx="4572000" cy="3429000"/>
          </a:xfrm>
          <a:prstGeom prst="rect">
            <a:avLst/>
          </a:prstGeom>
          <a:noFill/>
          <a:ln w="9525" cap="flat" cmpd="sng">
            <a:solidFill>
              <a:srgbClr val="000000">
                <a:alpha val="100000"/>
              </a:srgbClr>
            </a:solidFill>
            <a:prstDash val="solid"/>
            <a:miter/>
          </a:ln>
        </p:spPr>
        <p:txBody>
          <a:bodyPr vert="horz" lIns="91440" tIns="45720" rIns="91440" bIns="45720" anchor="ctr"/>
          <a:lstStyle/>
          <a:p>
            <a:endParaRPr/>
          </a:p>
        </p:txBody>
      </p:sp>
      <p:sp>
        <p:nvSpPr>
          <p:cNvPr id="1048873" name="Notes Placeholder 1048872"/>
          <p:cNvSpPr>
            <a:spLocks noGrp="1"/>
          </p:cNvSpPr>
          <p:nvPr>
            <p:ph type="body" idx="1"/>
          </p:nvPr>
        </p:nvSpPr>
        <p:spPr bwMode="auto">
          <a:xfrm>
            <a:off x="685800" y="4343400"/>
            <a:ext cx="5486400" cy="4114800"/>
          </a:xfrm>
          <a:prstGeom prst="rect">
            <a:avLst/>
          </a:prstGeom>
          <a:noFill/>
          <a:ln>
            <a:noFill/>
          </a:ln>
        </p:spPr>
        <p:txBody>
          <a:bodyPr vert="horz" lIns="91440" tIns="45720" rIns="91440" bIns="45720" anchor="t"/>
          <a:lstStyle/>
          <a:p>
            <a:pPr lvl="0" eaLnBrk="1" latinLnBrk="1" hangingPunct="1"/>
            <a:endParaRPr lang="en-US" altLang="en-US"/>
          </a:p>
        </p:txBody>
      </p:sp>
      <p:sp>
        <p:nvSpPr>
          <p:cNvPr id="1048874" name="TextBox 1048873"/>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en-US" altLang="en-US" sz="1200"/>
              <a:pPr lvl="0" algn="r" eaLnBrk="1" latinLnBrk="1" hangingPunct="1"/>
              <a:t>131</a:t>
            </a:fld>
            <a:endParaRPr lang="en-US" altLang="en-US" sz="1200"/>
          </a:p>
        </p:txBody>
      </p:sp>
    </p:spTree>
    <p:extLst>
      <p:ext uri="{BB962C8B-B14F-4D97-AF65-F5344CB8AC3E}">
        <p14:creationId xmlns:p14="http://schemas.microsoft.com/office/powerpoint/2010/main" val="816811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2" name="Slide Image Placeholder 1048921"/>
          <p:cNvSpPr>
            <a:spLocks noGrp="1" noRot="1" noChangeAspect="1"/>
          </p:cNvSpPr>
          <p:nvPr>
            <p:ph type="sldImg"/>
          </p:nvPr>
        </p:nvSpPr>
        <p:spPr bwMode="auto">
          <a:xfrm>
            <a:off x="1143000" y="685800"/>
            <a:ext cx="4572000" cy="3429000"/>
          </a:xfrm>
          <a:prstGeom prst="rect">
            <a:avLst/>
          </a:prstGeom>
          <a:noFill/>
          <a:ln w="9525" cap="flat" cmpd="sng">
            <a:solidFill>
              <a:srgbClr val="000000">
                <a:alpha val="100000"/>
              </a:srgbClr>
            </a:solidFill>
            <a:prstDash val="solid"/>
            <a:miter/>
          </a:ln>
        </p:spPr>
        <p:txBody>
          <a:bodyPr vert="horz" lIns="91440" tIns="45720" rIns="91440" bIns="45720" anchor="ctr"/>
          <a:lstStyle/>
          <a:p>
            <a:endParaRPr/>
          </a:p>
        </p:txBody>
      </p:sp>
      <p:sp>
        <p:nvSpPr>
          <p:cNvPr id="1048923" name="Notes Placeholder 1048922"/>
          <p:cNvSpPr>
            <a:spLocks noGrp="1"/>
          </p:cNvSpPr>
          <p:nvPr>
            <p:ph type="body" idx="1"/>
          </p:nvPr>
        </p:nvSpPr>
        <p:spPr bwMode="auto">
          <a:xfrm>
            <a:off x="685800" y="4343400"/>
            <a:ext cx="5486400" cy="4114800"/>
          </a:xfrm>
          <a:prstGeom prst="rect">
            <a:avLst/>
          </a:prstGeom>
          <a:noFill/>
          <a:ln>
            <a:noFill/>
          </a:ln>
        </p:spPr>
        <p:txBody>
          <a:bodyPr vert="horz" lIns="91440" tIns="45720" rIns="91440" bIns="45720" anchor="t"/>
          <a:lstStyle/>
          <a:p>
            <a:pPr lvl="0" eaLnBrk="1" latinLnBrk="1" hangingPunct="1"/>
            <a:endParaRPr lang="en-US" altLang="en-US"/>
          </a:p>
        </p:txBody>
      </p:sp>
      <p:sp>
        <p:nvSpPr>
          <p:cNvPr id="1048924" name="TextBox 1048923"/>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en-US" altLang="en-US" sz="1200"/>
              <a:pPr lvl="0" algn="r" eaLnBrk="1" latinLnBrk="1" hangingPunct="1"/>
              <a:t>132</a:t>
            </a:fld>
            <a:endParaRPr lang="en-US" altLang="en-US" sz="1200"/>
          </a:p>
        </p:txBody>
      </p:sp>
    </p:spTree>
    <p:extLst>
      <p:ext uri="{BB962C8B-B14F-4D97-AF65-F5344CB8AC3E}">
        <p14:creationId xmlns:p14="http://schemas.microsoft.com/office/powerpoint/2010/main" val="2626064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0" name="Slide Image Placeholder 1048929"/>
          <p:cNvSpPr>
            <a:spLocks noGrp="1" noRot="1" noChangeAspect="1"/>
          </p:cNvSpPr>
          <p:nvPr>
            <p:ph type="sldImg"/>
          </p:nvPr>
        </p:nvSpPr>
        <p:spPr bwMode="auto">
          <a:xfrm>
            <a:off x="1143000" y="685800"/>
            <a:ext cx="4572000" cy="3429000"/>
          </a:xfrm>
          <a:prstGeom prst="rect">
            <a:avLst/>
          </a:prstGeom>
          <a:noFill/>
          <a:ln w="9525" cap="flat" cmpd="sng">
            <a:solidFill>
              <a:srgbClr val="000000">
                <a:alpha val="100000"/>
              </a:srgbClr>
            </a:solidFill>
            <a:prstDash val="solid"/>
            <a:miter/>
          </a:ln>
        </p:spPr>
        <p:txBody>
          <a:bodyPr vert="horz" lIns="91440" tIns="45720" rIns="91440" bIns="45720" anchor="ctr"/>
          <a:lstStyle/>
          <a:p>
            <a:endParaRPr/>
          </a:p>
        </p:txBody>
      </p:sp>
      <p:sp>
        <p:nvSpPr>
          <p:cNvPr id="1048931" name="Notes Placeholder 1048930"/>
          <p:cNvSpPr>
            <a:spLocks noGrp="1"/>
          </p:cNvSpPr>
          <p:nvPr>
            <p:ph type="body" idx="1"/>
          </p:nvPr>
        </p:nvSpPr>
        <p:spPr bwMode="auto">
          <a:xfrm>
            <a:off x="685800" y="4343400"/>
            <a:ext cx="5486400" cy="4114800"/>
          </a:xfrm>
          <a:prstGeom prst="rect">
            <a:avLst/>
          </a:prstGeom>
          <a:noFill/>
          <a:ln>
            <a:noFill/>
          </a:ln>
        </p:spPr>
        <p:txBody>
          <a:bodyPr vert="horz" lIns="91440" tIns="45720" rIns="91440" bIns="45720" anchor="t"/>
          <a:lstStyle/>
          <a:p>
            <a:pPr lvl="0" eaLnBrk="1" latinLnBrk="1" hangingPunct="1"/>
            <a:endParaRPr lang="en-US" altLang="en-US"/>
          </a:p>
        </p:txBody>
      </p:sp>
      <p:sp>
        <p:nvSpPr>
          <p:cNvPr id="1048932" name="TextBox 1048931"/>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en-US" altLang="en-US" sz="1200"/>
              <a:pPr lvl="0" algn="r" eaLnBrk="1" latinLnBrk="1" hangingPunct="1"/>
              <a:t>133</a:t>
            </a:fld>
            <a:endParaRPr lang="en-US" altLang="en-US" sz="1200"/>
          </a:p>
        </p:txBody>
      </p:sp>
    </p:spTree>
    <p:extLst>
      <p:ext uri="{BB962C8B-B14F-4D97-AF65-F5344CB8AC3E}">
        <p14:creationId xmlns:p14="http://schemas.microsoft.com/office/powerpoint/2010/main" val="245190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D2D26E-94F8-401E-86FD-DC51A3E203BF}"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36D13-C964-4D7E-A354-099A838B12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D2D26E-94F8-401E-86FD-DC51A3E203BF}"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36D13-C964-4D7E-A354-099A838B12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D2D26E-94F8-401E-86FD-DC51A3E203BF}"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36D13-C964-4D7E-A354-099A838B12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D2D26E-94F8-401E-86FD-DC51A3E203BF}"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36D13-C964-4D7E-A354-099A838B12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D2D26E-94F8-401E-86FD-DC51A3E203BF}"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36D13-C964-4D7E-A354-099A838B12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D2D26E-94F8-401E-86FD-DC51A3E203BF}" type="datetimeFigureOut">
              <a:rPr lang="en-US" smtClean="0"/>
              <a:pPr/>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36D13-C964-4D7E-A354-099A838B12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D2D26E-94F8-401E-86FD-DC51A3E203BF}" type="datetimeFigureOut">
              <a:rPr lang="en-US" smtClean="0"/>
              <a:pPr/>
              <a:t>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36D13-C964-4D7E-A354-099A838B12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D2D26E-94F8-401E-86FD-DC51A3E203BF}" type="datetimeFigureOut">
              <a:rPr lang="en-US" smtClean="0"/>
              <a:pPr/>
              <a:t>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36D13-C964-4D7E-A354-099A838B12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2D26E-94F8-401E-86FD-DC51A3E203BF}" type="datetimeFigureOut">
              <a:rPr lang="en-US" smtClean="0"/>
              <a:pPr/>
              <a:t>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036D13-C964-4D7E-A354-099A838B12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D2D26E-94F8-401E-86FD-DC51A3E203BF}" type="datetimeFigureOut">
              <a:rPr lang="en-US" smtClean="0"/>
              <a:pPr/>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36D13-C964-4D7E-A354-099A838B12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D2D26E-94F8-401E-86FD-DC51A3E203BF}" type="datetimeFigureOut">
              <a:rPr lang="en-US" smtClean="0"/>
              <a:pPr/>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36D13-C964-4D7E-A354-099A838B12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2D26E-94F8-401E-86FD-DC51A3E203BF}" type="datetimeFigureOut">
              <a:rPr lang="en-US" smtClean="0"/>
              <a:pPr/>
              <a:t>2/14/2021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36D13-C964-4D7E-A354-099A838B12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jpe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7.jpe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8.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s>
</file>

<file path=ppt/slides/_rels/slide1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0600"/>
            <a:ext cx="9144000" cy="3886200"/>
          </a:xfrm>
        </p:spPr>
        <p:txBody>
          <a:bodyPr>
            <a:noAutofit/>
          </a:bodyPr>
          <a:lstStyle/>
          <a:p>
            <a:r>
              <a:rPr lang="en-US" sz="6000" b="1" dirty="0">
                <a:solidFill>
                  <a:srgbClr val="7030A0"/>
                </a:solidFill>
                <a:latin typeface="Algerian" panose="04020705040A02060702" pitchFamily="82" charset="0"/>
              </a:rPr>
              <a:t>Community health nursing 11</a:t>
            </a:r>
            <a:br>
              <a:rPr lang="en-US" sz="6000" b="1" dirty="0">
                <a:solidFill>
                  <a:srgbClr val="7030A0"/>
                </a:solidFill>
                <a:latin typeface="Algerian" panose="04020705040A02060702" pitchFamily="82" charset="0"/>
              </a:rPr>
            </a:br>
            <a:r>
              <a:rPr lang="en-US" sz="6000" b="1" dirty="0">
                <a:solidFill>
                  <a:srgbClr val="7030A0"/>
                </a:solidFill>
                <a:latin typeface="Algerian" panose="04020705040A02060702" pitchFamily="82" charset="0"/>
              </a:rPr>
              <a:t>by </a:t>
            </a:r>
            <a:br>
              <a:rPr lang="en-US" sz="6000" b="1">
                <a:solidFill>
                  <a:srgbClr val="7030A0"/>
                </a:solidFill>
                <a:latin typeface="Algerian" panose="04020705040A02060702" pitchFamily="82" charset="0"/>
              </a:rPr>
            </a:br>
            <a:r>
              <a:rPr lang="en-US" sz="6000" b="1">
                <a:solidFill>
                  <a:srgbClr val="7030A0"/>
                </a:solidFill>
                <a:latin typeface="Algerian" panose="04020705040A02060702" pitchFamily="82" charset="0"/>
              </a:rPr>
              <a:t>Elizabeth g.</a:t>
            </a:r>
            <a:endParaRPr lang="en-US" sz="6000" b="1" dirty="0">
              <a:solidFill>
                <a:srgbClr val="7030A0"/>
              </a:solidFill>
              <a:latin typeface="Algerian" panose="04020705040A02060702" pitchFamily="82" charset="0"/>
            </a:endParaRPr>
          </a:p>
        </p:txBody>
      </p:sp>
      <p:sp>
        <p:nvSpPr>
          <p:cNvPr id="3" name="Subtitle 2"/>
          <p:cNvSpPr>
            <a:spLocks noGrp="1"/>
          </p:cNvSpPr>
          <p:nvPr>
            <p:ph type="subTitle" idx="1"/>
          </p:nvPr>
        </p:nvSpPr>
        <p:spPr/>
        <p:txBody>
          <a:bodyPr/>
          <a:lstStyle/>
          <a:p>
            <a:endParaRPr lang="en-US" dirty="0"/>
          </a:p>
          <a:p>
            <a:endParaRPr lang="en-US" dirty="0"/>
          </a:p>
          <a:p>
            <a:endParaRPr lang="en-US" dirty="0"/>
          </a:p>
          <a:p>
            <a:endParaRPr lang="en-US" dirty="0"/>
          </a:p>
          <a:p>
            <a:endParaRPr lang="en-US"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52FBD9-CB8A-4CD0-B471-79D0810CF7B8}"/>
              </a:ext>
            </a:extLst>
          </p:cNvPr>
          <p:cNvSpPr>
            <a:spLocks noGrp="1"/>
          </p:cNvSpPr>
          <p:nvPr>
            <p:ph idx="1"/>
          </p:nvPr>
        </p:nvSpPr>
        <p:spPr>
          <a:xfrm>
            <a:off x="0" y="76200"/>
            <a:ext cx="9144000" cy="6781800"/>
          </a:xfrm>
        </p:spPr>
        <p:txBody>
          <a:bodyPr>
            <a:normAutofit/>
          </a:bodyPr>
          <a:lstStyle/>
          <a:p>
            <a:pPr marL="0" indent="0" algn="ctr">
              <a:buNone/>
            </a:pPr>
            <a:r>
              <a:rPr lang="en-US" sz="3200" b="1" dirty="0"/>
              <a:t> </a:t>
            </a:r>
            <a:r>
              <a:rPr lang="en-US" sz="3200" b="1" dirty="0">
                <a:solidFill>
                  <a:srgbClr val="C00000"/>
                </a:solidFill>
              </a:rPr>
              <a:t>PHC Elements listed at the Alma-Ata  conference </a:t>
            </a:r>
          </a:p>
          <a:p>
            <a:pPr marL="0" indent="0">
              <a:buNone/>
            </a:pPr>
            <a:r>
              <a:rPr lang="en-US" sz="3200" dirty="0"/>
              <a:t>1     Education  concerning prevailing health problems  and the methods of preventing and controlling them </a:t>
            </a:r>
          </a:p>
          <a:p>
            <a:pPr marL="457200" indent="-457200">
              <a:buAutoNum type="arabicPlain" startAt="2"/>
            </a:pPr>
            <a:r>
              <a:rPr lang="en-US" sz="3200" dirty="0"/>
              <a:t>Local disease control. </a:t>
            </a:r>
          </a:p>
          <a:p>
            <a:pPr marL="457200" indent="-457200">
              <a:buAutoNum type="arabicPlain" startAt="2"/>
            </a:pPr>
            <a:r>
              <a:rPr lang="en-US" sz="3200" dirty="0"/>
              <a:t>Expanded program on immunization </a:t>
            </a:r>
          </a:p>
          <a:p>
            <a:pPr marL="457200" indent="-457200">
              <a:buAutoNum type="arabicPlain" startAt="2"/>
            </a:pPr>
            <a:r>
              <a:rPr lang="en-US" sz="3200" dirty="0"/>
              <a:t>Maternal and child care and family planning</a:t>
            </a:r>
          </a:p>
          <a:p>
            <a:pPr marL="457200" indent="-457200">
              <a:buAutoNum type="arabicPlain" startAt="2"/>
            </a:pPr>
            <a:r>
              <a:rPr lang="en-US" sz="3200" dirty="0"/>
              <a:t>Essential drug supply </a:t>
            </a:r>
          </a:p>
          <a:p>
            <a:pPr marL="457200" indent="-457200">
              <a:buAutoNum type="arabicPlain" startAt="2"/>
            </a:pPr>
            <a:r>
              <a:rPr lang="en-US" sz="3200" dirty="0"/>
              <a:t>Nutrition and adequate food supply </a:t>
            </a:r>
          </a:p>
          <a:p>
            <a:pPr marL="457200" indent="-457200">
              <a:buAutoNum type="arabicPlain" startAt="2"/>
            </a:pPr>
            <a:r>
              <a:rPr lang="en-US" sz="3200" dirty="0"/>
              <a:t>Treatment and prevention of common diseases and injuries (minor ailments) </a:t>
            </a:r>
          </a:p>
          <a:p>
            <a:pPr marL="457200" indent="-457200">
              <a:buAutoNum type="arabicPlain" startAt="2"/>
            </a:pPr>
            <a:r>
              <a:rPr lang="en-US" sz="3200" dirty="0"/>
              <a:t>Safe water supply and good sanitation </a:t>
            </a:r>
          </a:p>
          <a:p>
            <a:endParaRPr lang="en-US" dirty="0"/>
          </a:p>
        </p:txBody>
      </p:sp>
    </p:spTree>
    <p:extLst>
      <p:ext uri="{BB962C8B-B14F-4D97-AF65-F5344CB8AC3E}">
        <p14:creationId xmlns:p14="http://schemas.microsoft.com/office/powerpoint/2010/main" val="10181602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22E73-435E-4B98-9B28-7DE8D5863B96}"/>
              </a:ext>
            </a:extLst>
          </p:cNvPr>
          <p:cNvSpPr>
            <a:spLocks noGrp="1"/>
          </p:cNvSpPr>
          <p:nvPr>
            <p:ph type="title"/>
          </p:nvPr>
        </p:nvSpPr>
        <p:spPr/>
        <p:txBody>
          <a:bodyPr/>
          <a:lstStyle/>
          <a:p>
            <a:r>
              <a:rPr lang="en-US" dirty="0"/>
              <a:t>Ct…</a:t>
            </a:r>
          </a:p>
        </p:txBody>
      </p:sp>
      <p:sp>
        <p:nvSpPr>
          <p:cNvPr id="3" name="Content Placeholder 2">
            <a:extLst>
              <a:ext uri="{FF2B5EF4-FFF2-40B4-BE49-F238E27FC236}">
                <a16:creationId xmlns:a16="http://schemas.microsoft.com/office/drawing/2014/main" id="{51D4DF26-1FCD-47C5-997B-AB4D0BBA800E}"/>
              </a:ext>
            </a:extLst>
          </p:cNvPr>
          <p:cNvSpPr>
            <a:spLocks noGrp="1"/>
          </p:cNvSpPr>
          <p:nvPr>
            <p:ph idx="1"/>
          </p:nvPr>
        </p:nvSpPr>
        <p:spPr>
          <a:xfrm>
            <a:off x="0" y="1600200"/>
            <a:ext cx="9144000" cy="5257800"/>
          </a:xfrm>
        </p:spPr>
        <p:txBody>
          <a:bodyPr>
            <a:normAutofit/>
          </a:bodyPr>
          <a:lstStyle/>
          <a:p>
            <a:pPr>
              <a:buFont typeface="Wingdings" panose="05000000000000000000" pitchFamily="2" charset="2"/>
              <a:buChar char="§"/>
            </a:pPr>
            <a:r>
              <a:rPr lang="en-US" sz="3600" b="1" dirty="0"/>
              <a:t>3. County level</a:t>
            </a:r>
            <a:r>
              <a:rPr lang="en-US" sz="3600" dirty="0"/>
              <a:t>: The first level hospitals, whose services complement the primary care level to allow for a more comprehensive package of close to client services.</a:t>
            </a:r>
          </a:p>
          <a:p>
            <a:pPr>
              <a:buFont typeface="Wingdings" panose="05000000000000000000" pitchFamily="2" charset="2"/>
              <a:buChar char="§"/>
            </a:pPr>
            <a:r>
              <a:rPr lang="en-US" sz="3600" dirty="0"/>
              <a:t> </a:t>
            </a:r>
            <a:r>
              <a:rPr lang="en-US" sz="3600" b="1" dirty="0"/>
              <a:t>4. National level</a:t>
            </a:r>
            <a:r>
              <a:rPr lang="en-US" sz="3600" dirty="0"/>
              <a:t>: The tertiary level hospitals, whose services are highly specialized and complete the set of care available to persons in Kenya.</a:t>
            </a:r>
          </a:p>
        </p:txBody>
      </p:sp>
    </p:spTree>
    <p:extLst>
      <p:ext uri="{BB962C8B-B14F-4D97-AF65-F5344CB8AC3E}">
        <p14:creationId xmlns:p14="http://schemas.microsoft.com/office/powerpoint/2010/main" val="34197741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566D-95A2-499A-98DE-210948DDF956}"/>
              </a:ext>
            </a:extLst>
          </p:cNvPr>
          <p:cNvSpPr>
            <a:spLocks noGrp="1"/>
          </p:cNvSpPr>
          <p:nvPr>
            <p:ph type="title"/>
          </p:nvPr>
        </p:nvSpPr>
        <p:spPr/>
        <p:txBody>
          <a:bodyPr/>
          <a:lstStyle/>
          <a:p>
            <a:r>
              <a:rPr lang="en-US" dirty="0"/>
              <a:t>Ct….</a:t>
            </a:r>
          </a:p>
        </p:txBody>
      </p:sp>
      <p:sp>
        <p:nvSpPr>
          <p:cNvPr id="3" name="Content Placeholder 2">
            <a:extLst>
              <a:ext uri="{FF2B5EF4-FFF2-40B4-BE49-F238E27FC236}">
                <a16:creationId xmlns:a16="http://schemas.microsoft.com/office/drawing/2014/main" id="{47952BBC-92AD-4A6A-BAF5-AC89D05F6B9D}"/>
              </a:ext>
            </a:extLst>
          </p:cNvPr>
          <p:cNvSpPr>
            <a:spLocks noGrp="1"/>
          </p:cNvSpPr>
          <p:nvPr>
            <p:ph idx="1"/>
          </p:nvPr>
        </p:nvSpPr>
        <p:spPr>
          <a:xfrm>
            <a:off x="152400" y="1600200"/>
            <a:ext cx="8991600" cy="5181600"/>
          </a:xfrm>
        </p:spPr>
        <p:txBody>
          <a:bodyPr>
            <a:noAutofit/>
          </a:bodyPr>
          <a:lstStyle/>
          <a:p>
            <a:pPr>
              <a:buFont typeface="Wingdings" panose="05000000000000000000" pitchFamily="2" charset="2"/>
              <a:buChar char="§"/>
            </a:pPr>
            <a:r>
              <a:rPr lang="en-US" sz="3600" dirty="0"/>
              <a:t>The KEPH interventions by cohorts are defined only for those specific to a given cohort.</a:t>
            </a:r>
          </a:p>
          <a:p>
            <a:pPr>
              <a:buFont typeface="Wingdings" panose="05000000000000000000" pitchFamily="2" charset="2"/>
              <a:buChar char="§"/>
            </a:pPr>
            <a:r>
              <a:rPr lang="en-US" sz="3600" dirty="0"/>
              <a:t> Specific KEPH cohorts are:</a:t>
            </a:r>
          </a:p>
          <a:p>
            <a:pPr>
              <a:buFont typeface="Wingdings" panose="05000000000000000000" pitchFamily="2" charset="2"/>
              <a:buChar char="§"/>
            </a:pPr>
            <a:r>
              <a:rPr lang="en-US" sz="3600" dirty="0"/>
              <a:t> </a:t>
            </a:r>
            <a:r>
              <a:rPr lang="en-US" sz="3600" b="1" dirty="0"/>
              <a:t>1. Pregnancy and the newborn (up to 28 days):</a:t>
            </a:r>
            <a:r>
              <a:rPr lang="en-US" sz="3600" dirty="0"/>
              <a:t> The health services specific to this age-cohort across all the Policy Objectives</a:t>
            </a:r>
          </a:p>
        </p:txBody>
      </p:sp>
    </p:spTree>
    <p:extLst>
      <p:ext uri="{BB962C8B-B14F-4D97-AF65-F5344CB8AC3E}">
        <p14:creationId xmlns:p14="http://schemas.microsoft.com/office/powerpoint/2010/main" val="9143841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E3BA0-1D94-42B2-99EF-A954954C5D35}"/>
              </a:ext>
            </a:extLst>
          </p:cNvPr>
          <p:cNvSpPr>
            <a:spLocks noGrp="1"/>
          </p:cNvSpPr>
          <p:nvPr>
            <p:ph type="title"/>
          </p:nvPr>
        </p:nvSpPr>
        <p:spPr>
          <a:xfrm>
            <a:off x="457200" y="274638"/>
            <a:ext cx="8229600" cy="715962"/>
          </a:xfrm>
        </p:spPr>
        <p:txBody>
          <a:bodyPr>
            <a:normAutofit fontScale="90000"/>
          </a:bodyPr>
          <a:lstStyle/>
          <a:p>
            <a:r>
              <a:rPr lang="en-US" dirty="0"/>
              <a:t>Ct…</a:t>
            </a:r>
          </a:p>
        </p:txBody>
      </p:sp>
      <p:sp>
        <p:nvSpPr>
          <p:cNvPr id="3" name="Content Placeholder 2">
            <a:extLst>
              <a:ext uri="{FF2B5EF4-FFF2-40B4-BE49-F238E27FC236}">
                <a16:creationId xmlns:a16="http://schemas.microsoft.com/office/drawing/2014/main" id="{6A77A1B5-15C8-4D6F-AED1-464B6EEFB772}"/>
              </a:ext>
            </a:extLst>
          </p:cNvPr>
          <p:cNvSpPr>
            <a:spLocks noGrp="1"/>
          </p:cNvSpPr>
          <p:nvPr>
            <p:ph idx="1"/>
          </p:nvPr>
        </p:nvSpPr>
        <p:spPr>
          <a:xfrm>
            <a:off x="0" y="1447800"/>
            <a:ext cx="9144000" cy="5410200"/>
          </a:xfrm>
        </p:spPr>
        <p:txBody>
          <a:bodyPr>
            <a:noAutofit/>
          </a:bodyPr>
          <a:lstStyle/>
          <a:p>
            <a:pPr>
              <a:buFont typeface="Wingdings" panose="05000000000000000000" pitchFamily="2" charset="2"/>
              <a:buChar char="§"/>
            </a:pPr>
            <a:r>
              <a:rPr lang="en-US" sz="3600" b="1" dirty="0"/>
              <a:t>2. Childhood (29 days – 59 months): </a:t>
            </a:r>
            <a:r>
              <a:rPr lang="en-US" sz="3600" dirty="0"/>
              <a:t>The health services specific to the early childhood period. </a:t>
            </a:r>
          </a:p>
          <a:p>
            <a:pPr>
              <a:buFont typeface="Wingdings" panose="05000000000000000000" pitchFamily="2" charset="2"/>
              <a:buChar char="§"/>
            </a:pPr>
            <a:r>
              <a:rPr lang="en-US" sz="3600" b="1" dirty="0"/>
              <a:t>3. Children and Youth (5 – 19 years): </a:t>
            </a:r>
            <a:r>
              <a:rPr lang="en-US" sz="3600" dirty="0"/>
              <a:t>The time of life between childhood, and maturity. </a:t>
            </a:r>
          </a:p>
          <a:p>
            <a:pPr>
              <a:buFont typeface="Wingdings" panose="05000000000000000000" pitchFamily="2" charset="2"/>
              <a:buChar char="§"/>
            </a:pPr>
            <a:r>
              <a:rPr lang="en-US" sz="3600" b="1" dirty="0"/>
              <a:t>4. Adulthood (20 – 59 years): </a:t>
            </a:r>
            <a:r>
              <a:rPr lang="en-US" sz="3600" dirty="0"/>
              <a:t>The economically productive period of life. </a:t>
            </a:r>
          </a:p>
          <a:p>
            <a:pPr>
              <a:buFont typeface="Wingdings" panose="05000000000000000000" pitchFamily="2" charset="2"/>
              <a:buChar char="§"/>
            </a:pPr>
            <a:r>
              <a:rPr lang="en-US" sz="3600" b="1" dirty="0"/>
              <a:t>5. Elderly (60 years and above): </a:t>
            </a:r>
            <a:r>
              <a:rPr lang="en-US" sz="3600" dirty="0"/>
              <a:t>The post – economically productive period of life.</a:t>
            </a:r>
          </a:p>
        </p:txBody>
      </p:sp>
    </p:spTree>
    <p:extLst>
      <p:ext uri="{BB962C8B-B14F-4D97-AF65-F5344CB8AC3E}">
        <p14:creationId xmlns:p14="http://schemas.microsoft.com/office/powerpoint/2010/main" val="7868128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0"/>
            <a:ext cx="8229600" cy="685800"/>
          </a:xfrm>
        </p:spPr>
        <p:txBody>
          <a:bodyPr>
            <a:noAutofit/>
          </a:bodyPr>
          <a:lstStyle/>
          <a:p>
            <a:pPr eaLnBrk="1" hangingPunct="1"/>
            <a:r>
              <a:rPr lang="en-US" altLang="en-US" sz="5400" b="1" dirty="0">
                <a:solidFill>
                  <a:schemeClr val="accent2"/>
                </a:solidFill>
              </a:rPr>
              <a:t>KEPH</a:t>
            </a:r>
          </a:p>
        </p:txBody>
      </p:sp>
      <p:sp>
        <p:nvSpPr>
          <p:cNvPr id="48131" name="Content Placeholder 2"/>
          <p:cNvSpPr>
            <a:spLocks noGrp="1"/>
          </p:cNvSpPr>
          <p:nvPr>
            <p:ph sz="quarter" idx="1"/>
          </p:nvPr>
        </p:nvSpPr>
        <p:spPr>
          <a:xfrm>
            <a:off x="0" y="990600"/>
            <a:ext cx="9144000" cy="5867400"/>
          </a:xfrm>
        </p:spPr>
        <p:txBody>
          <a:bodyPr>
            <a:normAutofit/>
          </a:bodyPr>
          <a:lstStyle/>
          <a:p>
            <a:pPr eaLnBrk="1" hangingPunct="1"/>
            <a:r>
              <a:rPr lang="en-US" altLang="en-US" dirty="0"/>
              <a:t>KEPH also introduced six levels where the healthcare services will be delivered. These levels have been identified as follows:</a:t>
            </a:r>
          </a:p>
          <a:p>
            <a:pPr eaLnBrk="1" hangingPunct="1"/>
            <a:r>
              <a:rPr lang="en-US" altLang="en-US" b="1" dirty="0"/>
              <a:t>Level I:  Community level –</a:t>
            </a:r>
          </a:p>
          <a:p>
            <a:pPr lvl="1" eaLnBrk="1" hangingPunct="1"/>
            <a:r>
              <a:rPr lang="en-US" altLang="en-US" dirty="0"/>
              <a:t>the community level is the foundation of the service delivery priorities, because it allows the community to define its own priorities so as to develop ownership and commitment to health services. </a:t>
            </a:r>
          </a:p>
          <a:p>
            <a:pPr lvl="1" eaLnBrk="1" hangingPunct="1"/>
            <a:r>
              <a:rPr lang="en-US" altLang="en-US" dirty="0"/>
              <a:t>Communities will be empowered with information and skills. Only in this way can real change towards healthy life styles be  achieved</a:t>
            </a:r>
          </a:p>
        </p:txBody>
      </p:sp>
    </p:spTree>
    <p:extLst>
      <p:ext uri="{BB962C8B-B14F-4D97-AF65-F5344CB8AC3E}">
        <p14:creationId xmlns:p14="http://schemas.microsoft.com/office/powerpoint/2010/main" val="34690290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0"/>
            <a:ext cx="8229600" cy="609600"/>
          </a:xfrm>
        </p:spPr>
        <p:txBody>
          <a:bodyPr>
            <a:noAutofit/>
          </a:bodyPr>
          <a:lstStyle/>
          <a:p>
            <a:pPr eaLnBrk="1" hangingPunct="1"/>
            <a:r>
              <a:rPr lang="en-US" altLang="en-US" b="1" dirty="0">
                <a:solidFill>
                  <a:schemeClr val="accent2"/>
                </a:solidFill>
              </a:rPr>
              <a:t>KEPH</a:t>
            </a:r>
          </a:p>
        </p:txBody>
      </p:sp>
      <p:sp>
        <p:nvSpPr>
          <p:cNvPr id="49155" name="Content Placeholder 2"/>
          <p:cNvSpPr>
            <a:spLocks noGrp="1"/>
          </p:cNvSpPr>
          <p:nvPr>
            <p:ph sz="quarter" idx="1"/>
          </p:nvPr>
        </p:nvSpPr>
        <p:spPr>
          <a:xfrm>
            <a:off x="0" y="1143000"/>
            <a:ext cx="9144000" cy="5715000"/>
          </a:xfrm>
        </p:spPr>
        <p:txBody>
          <a:bodyPr/>
          <a:lstStyle/>
          <a:p>
            <a:pPr eaLnBrk="1" hangingPunct="1">
              <a:buFont typeface="Wingdings 2" panose="05020102010507070707" pitchFamily="18" charset="2"/>
              <a:buNone/>
            </a:pPr>
            <a:r>
              <a:rPr lang="en-US" altLang="en-US" b="1" dirty="0"/>
              <a:t>Level II &amp; III</a:t>
            </a:r>
            <a:r>
              <a:rPr lang="en-US" altLang="en-US" dirty="0"/>
              <a:t>: Dispensaries, clinics, Health Centers and Nursing/Maternity Homes</a:t>
            </a:r>
          </a:p>
          <a:p>
            <a:pPr eaLnBrk="1" hangingPunct="1">
              <a:buFont typeface="Wingdings 2" panose="05020102010507070707" pitchFamily="18" charset="2"/>
              <a:buNone/>
            </a:pPr>
            <a:r>
              <a:rPr lang="en-US" altLang="en-US" dirty="0"/>
              <a:t>	–to provide mainly promotive and preventive health care with some curative health care.</a:t>
            </a:r>
          </a:p>
          <a:p>
            <a:pPr eaLnBrk="1" hangingPunct="1">
              <a:buFont typeface="Wingdings 2" panose="05020102010507070707" pitchFamily="18" charset="2"/>
              <a:buNone/>
            </a:pPr>
            <a:r>
              <a:rPr lang="en-US" altLang="en-US" b="1" dirty="0"/>
              <a:t>Level IV, V&amp;VI:</a:t>
            </a:r>
            <a:r>
              <a:rPr lang="en-US" altLang="en-US" dirty="0"/>
              <a:t> </a:t>
            </a:r>
          </a:p>
          <a:p>
            <a:pPr eaLnBrk="1" hangingPunct="1">
              <a:buFont typeface="Wingdings 2" panose="05020102010507070707" pitchFamily="18" charset="2"/>
              <a:buNone/>
            </a:pPr>
            <a:r>
              <a:rPr lang="en-US" altLang="en-US" dirty="0"/>
              <a:t>Primary, secondary and tertiary hospitals </a:t>
            </a:r>
          </a:p>
          <a:p>
            <a:pPr eaLnBrk="1" hangingPunct="1">
              <a:buFont typeface="Wingdings 2" panose="05020102010507070707" pitchFamily="18" charset="2"/>
              <a:buNone/>
            </a:pPr>
            <a:r>
              <a:rPr lang="en-US" altLang="en-US" dirty="0"/>
              <a:t>–to provide mainly curative and rehabilitative health care</a:t>
            </a:r>
          </a:p>
          <a:p>
            <a:pPr eaLnBrk="1" hangingPunct="1"/>
            <a:endParaRPr lang="en-US" altLang="en-US" dirty="0"/>
          </a:p>
        </p:txBody>
      </p:sp>
    </p:spTree>
    <p:extLst>
      <p:ext uri="{BB962C8B-B14F-4D97-AF65-F5344CB8AC3E}">
        <p14:creationId xmlns:p14="http://schemas.microsoft.com/office/powerpoint/2010/main" val="20833757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a:t>KEPH</a:t>
            </a:r>
          </a:p>
        </p:txBody>
      </p:sp>
      <p:sp>
        <p:nvSpPr>
          <p:cNvPr id="50179" name="Text Placeholder 4"/>
          <p:cNvSpPr>
            <a:spLocks noGrp="1"/>
          </p:cNvSpPr>
          <p:nvPr>
            <p:ph type="body" idx="2"/>
          </p:nvPr>
        </p:nvSpPr>
        <p:spPr>
          <a:xfrm>
            <a:off x="0" y="1435101"/>
            <a:ext cx="3581400" cy="2897188"/>
          </a:xfrm>
        </p:spPr>
        <p:txBody>
          <a:bodyPr>
            <a:normAutofit/>
          </a:bodyPr>
          <a:lstStyle/>
          <a:p>
            <a:pPr eaLnBrk="1" hangingPunct="1"/>
            <a:r>
              <a:rPr lang="en-US" altLang="en-US" sz="2400" dirty="0"/>
              <a:t>KEPH also introduced six levels where the healthcare services will be delivered. These levels have been identified as follows (now are four levels/TIERS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714582004"/>
              </p:ext>
            </p:extLst>
          </p:nvPr>
        </p:nvGraphicFramePr>
        <p:xfrm>
          <a:off x="2971800" y="0"/>
          <a:ext cx="57150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Brace 6"/>
          <p:cNvSpPr/>
          <p:nvPr/>
        </p:nvSpPr>
        <p:spPr>
          <a:xfrm>
            <a:off x="7696200" y="3581400"/>
            <a:ext cx="533400" cy="914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50182" name="TextBox 7"/>
          <p:cNvSpPr txBox="1">
            <a:spLocks noChangeArrowheads="1"/>
          </p:cNvSpPr>
          <p:nvPr/>
        </p:nvSpPr>
        <p:spPr bwMode="auto">
          <a:xfrm>
            <a:off x="8382000" y="39624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a:latin typeface="Arial" panose="020B0604020202020204" pitchFamily="34" charset="0"/>
              </a:rPr>
              <a:t>2</a:t>
            </a:r>
          </a:p>
        </p:txBody>
      </p:sp>
      <p:sp>
        <p:nvSpPr>
          <p:cNvPr id="9" name="Right Brace 8"/>
          <p:cNvSpPr/>
          <p:nvPr/>
        </p:nvSpPr>
        <p:spPr>
          <a:xfrm>
            <a:off x="7162800" y="1828800"/>
            <a:ext cx="76200" cy="7620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50184" name="TextBox 9"/>
          <p:cNvSpPr txBox="1">
            <a:spLocks noChangeArrowheads="1"/>
          </p:cNvSpPr>
          <p:nvPr/>
        </p:nvSpPr>
        <p:spPr bwMode="auto">
          <a:xfrm>
            <a:off x="7620000" y="20574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a:latin typeface="Arial" panose="020B0604020202020204" pitchFamily="34" charset="0"/>
              </a:rPr>
              <a:t>4</a:t>
            </a:r>
          </a:p>
        </p:txBody>
      </p:sp>
      <p:sp>
        <p:nvSpPr>
          <p:cNvPr id="11" name="Right Brace 10"/>
          <p:cNvSpPr/>
          <p:nvPr/>
        </p:nvSpPr>
        <p:spPr>
          <a:xfrm>
            <a:off x="7162800" y="2971800"/>
            <a:ext cx="228600" cy="3810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50186" name="TextBox 11"/>
          <p:cNvSpPr txBox="1">
            <a:spLocks noChangeArrowheads="1"/>
          </p:cNvSpPr>
          <p:nvPr/>
        </p:nvSpPr>
        <p:spPr bwMode="auto">
          <a:xfrm>
            <a:off x="7620000" y="28956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a:latin typeface="Arial" panose="020B0604020202020204" pitchFamily="34" charset="0"/>
              </a:rPr>
              <a:t>3</a:t>
            </a:r>
          </a:p>
        </p:txBody>
      </p:sp>
    </p:spTree>
    <p:extLst>
      <p:ext uri="{BB962C8B-B14F-4D97-AF65-F5344CB8AC3E}">
        <p14:creationId xmlns:p14="http://schemas.microsoft.com/office/powerpoint/2010/main" val="34202740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b="1" dirty="0">
                <a:solidFill>
                  <a:schemeClr val="accent2"/>
                </a:solidFill>
              </a:rPr>
              <a:t>KEPH</a:t>
            </a:r>
          </a:p>
        </p:txBody>
      </p:sp>
      <p:sp>
        <p:nvSpPr>
          <p:cNvPr id="51203" name="Content Placeholder 2"/>
          <p:cNvSpPr>
            <a:spLocks noGrp="1"/>
          </p:cNvSpPr>
          <p:nvPr>
            <p:ph sz="quarter" idx="1"/>
          </p:nvPr>
        </p:nvSpPr>
        <p:spPr>
          <a:xfrm>
            <a:off x="228600" y="1600200"/>
            <a:ext cx="8763000" cy="4876800"/>
          </a:xfrm>
        </p:spPr>
        <p:txBody>
          <a:bodyPr/>
          <a:lstStyle/>
          <a:p>
            <a:pPr eaLnBrk="1" hangingPunct="1"/>
            <a:r>
              <a:rPr lang="en-US" altLang="en-US" sz="3600" dirty="0"/>
              <a:t>One of the key innovations of KEPH is the recognition and the introduction of level I services which are aimed at empowering Kenyan households and communities to take charge of improving their own health. </a:t>
            </a:r>
          </a:p>
          <a:p>
            <a:pPr lvl="1" eaLnBrk="1" hangingPunct="1"/>
            <a:r>
              <a:rPr lang="en-US" altLang="en-US" sz="3600" dirty="0"/>
              <a:t>Community strategy</a:t>
            </a:r>
            <a:r>
              <a:rPr lang="en-US" altLang="en-US" dirty="0"/>
              <a:t>	</a:t>
            </a:r>
          </a:p>
        </p:txBody>
      </p:sp>
    </p:spTree>
    <p:extLst>
      <p:ext uri="{BB962C8B-B14F-4D97-AF65-F5344CB8AC3E}">
        <p14:creationId xmlns:p14="http://schemas.microsoft.com/office/powerpoint/2010/main" val="12026508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b="1" dirty="0">
                <a:solidFill>
                  <a:srgbClr val="7030A0"/>
                </a:solidFill>
                <a:latin typeface="Berlin Sans FB Demi" panose="020E0802020502020306" pitchFamily="34" charset="0"/>
              </a:rPr>
              <a:t>INTERSECTORAL COLLABORATION</a:t>
            </a:r>
            <a:r>
              <a:rPr lang="en-US" b="1" dirty="0">
                <a:solidFill>
                  <a:srgbClr val="7030A0"/>
                </a:solidFill>
              </a:rPr>
              <a:t>.</a:t>
            </a:r>
          </a:p>
        </p:txBody>
      </p:sp>
      <p:sp>
        <p:nvSpPr>
          <p:cNvPr id="3" name="Content Placeholder 2"/>
          <p:cNvSpPr>
            <a:spLocks noGrp="1"/>
          </p:cNvSpPr>
          <p:nvPr>
            <p:ph idx="1"/>
          </p:nvPr>
        </p:nvSpPr>
        <p:spPr>
          <a:xfrm>
            <a:off x="0" y="1066800"/>
            <a:ext cx="9144000" cy="5791200"/>
          </a:xfrm>
        </p:spPr>
        <p:txBody>
          <a:bodyPr>
            <a:normAutofit/>
          </a:bodyPr>
          <a:lstStyle/>
          <a:p>
            <a:pPr>
              <a:buFont typeface="Wingdings" panose="05000000000000000000" pitchFamily="2" charset="2"/>
              <a:buChar char="§"/>
            </a:pPr>
            <a:r>
              <a:rPr lang="en-US" dirty="0"/>
              <a:t>The WHO and the Public Health Agency of Canada define it as:-</a:t>
            </a:r>
          </a:p>
          <a:p>
            <a:pPr>
              <a:buFont typeface="Wingdings" panose="05000000000000000000" pitchFamily="2" charset="2"/>
              <a:buChar char="§"/>
            </a:pPr>
            <a:r>
              <a:rPr lang="en-US" dirty="0"/>
              <a:t> Actions undertaken by sectors outside the health sector, but not necessarily in collaboration with the health sector, on health or health equity outcomes or on the determinants of health or health equity. </a:t>
            </a:r>
          </a:p>
          <a:p>
            <a:pPr>
              <a:buFont typeface="Wingdings" panose="05000000000000000000" pitchFamily="2" charset="2"/>
              <a:buChar char="§"/>
            </a:pPr>
            <a:r>
              <a:rPr lang="en-US" dirty="0"/>
              <a:t>It addresses the social and economic factors that influence the health of a population within and between sectors at the local, regional, provincial, national and global levels.</a:t>
            </a:r>
          </a:p>
          <a:p>
            <a:pPr marL="514350" indent="-514350">
              <a:buFont typeface="+mj-lt"/>
              <a:buAutoNum type="arabicPeriod"/>
            </a:pPr>
            <a:endParaRPr lang="en-US" sz="2800" dirty="0"/>
          </a:p>
        </p:txBody>
      </p:sp>
    </p:spTree>
    <p:extLst>
      <p:ext uri="{BB962C8B-B14F-4D97-AF65-F5344CB8AC3E}">
        <p14:creationId xmlns:p14="http://schemas.microsoft.com/office/powerpoint/2010/main" val="5316210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FAITH BASED ORGANISATIONS</a:t>
            </a:r>
            <a:r>
              <a:rPr lang="en-US" dirty="0">
                <a:solidFill>
                  <a:schemeClr val="accent2"/>
                </a:solidFill>
              </a:rPr>
              <a:t>.</a:t>
            </a:r>
          </a:p>
        </p:txBody>
      </p:sp>
      <p:sp>
        <p:nvSpPr>
          <p:cNvPr id="3" name="Content Placeholder 2"/>
          <p:cNvSpPr>
            <a:spLocks noGrp="1"/>
          </p:cNvSpPr>
          <p:nvPr>
            <p:ph idx="1"/>
          </p:nvPr>
        </p:nvSpPr>
        <p:spPr>
          <a:xfrm>
            <a:off x="0" y="1600200"/>
            <a:ext cx="9144000" cy="5257800"/>
          </a:xfrm>
        </p:spPr>
        <p:txBody>
          <a:bodyPr/>
          <a:lstStyle/>
          <a:p>
            <a:pPr marL="0" indent="0">
              <a:buNone/>
            </a:pPr>
            <a:r>
              <a:rPr lang="en-US" sz="3600" b="1" dirty="0"/>
              <a:t>Definition:-</a:t>
            </a:r>
          </a:p>
          <a:p>
            <a:pPr>
              <a:buFont typeface="Wingdings" panose="05000000000000000000" pitchFamily="2" charset="2"/>
              <a:buChar char="§"/>
            </a:pPr>
            <a:r>
              <a:rPr lang="en-US" sz="3600" dirty="0"/>
              <a:t>It refers to non profit organizations associated with or inspired by religion or religious beliefs.</a:t>
            </a:r>
          </a:p>
          <a:p>
            <a:pPr>
              <a:buFont typeface="Wingdings" panose="05000000000000000000" pitchFamily="2" charset="2"/>
              <a:buChar char="§"/>
            </a:pPr>
            <a:r>
              <a:rPr lang="en-US" sz="3600" dirty="0"/>
              <a:t>They have provided healthcare in developing countries for well over a century. Today they provide approximately 40% of healthcare services.</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5360173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0" y="1600200"/>
            <a:ext cx="9144000" cy="5257800"/>
          </a:xfrm>
        </p:spPr>
        <p:txBody>
          <a:bodyPr>
            <a:noAutofit/>
          </a:bodyPr>
          <a:lstStyle/>
          <a:p>
            <a:pPr>
              <a:buFont typeface="Wingdings" panose="05000000000000000000" pitchFamily="2" charset="2"/>
              <a:buChar char="§"/>
            </a:pPr>
            <a:r>
              <a:rPr lang="en-US" sz="3600" dirty="0"/>
              <a:t>FBO’s addresses other cultural factors contributing to high child morbidity and mortality.</a:t>
            </a:r>
          </a:p>
          <a:p>
            <a:pPr>
              <a:buFont typeface="Wingdings" panose="05000000000000000000" pitchFamily="2" charset="2"/>
              <a:buChar char="§"/>
            </a:pPr>
            <a:r>
              <a:rPr lang="en-US" sz="3600" dirty="0"/>
              <a:t>The religious values and practices are often deeply entwined in the fabric of daily lives.</a:t>
            </a:r>
          </a:p>
          <a:p>
            <a:pPr>
              <a:buFont typeface="Wingdings" panose="05000000000000000000" pitchFamily="2" charset="2"/>
              <a:buChar char="§"/>
            </a:pPr>
            <a:r>
              <a:rPr lang="en-US" sz="3600" dirty="0"/>
              <a:t>They focus on issues of morality more than secular organizations e.g. Rules of family life and the spiritual basis of disease.</a:t>
            </a:r>
          </a:p>
        </p:txBody>
      </p:sp>
    </p:spTree>
    <p:extLst>
      <p:ext uri="{BB962C8B-B14F-4D97-AF65-F5344CB8AC3E}">
        <p14:creationId xmlns:p14="http://schemas.microsoft.com/office/powerpoint/2010/main" val="626020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8D3D47-8781-487C-9BE4-88CAE6AE2D85}"/>
              </a:ext>
            </a:extLst>
          </p:cNvPr>
          <p:cNvSpPr>
            <a:spLocks noGrp="1"/>
          </p:cNvSpPr>
          <p:nvPr>
            <p:ph idx="1"/>
          </p:nvPr>
        </p:nvSpPr>
        <p:spPr>
          <a:xfrm>
            <a:off x="0" y="0"/>
            <a:ext cx="9144000" cy="6858000"/>
          </a:xfrm>
        </p:spPr>
        <p:txBody>
          <a:bodyPr>
            <a:normAutofit/>
          </a:bodyPr>
          <a:lstStyle/>
          <a:p>
            <a:pPr marL="0" indent="0">
              <a:buNone/>
            </a:pPr>
            <a:endParaRPr lang="en-US" sz="3200" b="1" dirty="0">
              <a:solidFill>
                <a:srgbClr val="C00000"/>
              </a:solidFill>
            </a:endParaRPr>
          </a:p>
          <a:p>
            <a:pPr marL="0" indent="0">
              <a:buNone/>
            </a:pPr>
            <a:r>
              <a:rPr lang="en-US" sz="3200" b="1" dirty="0"/>
              <a:t>The Kenya government added elements  </a:t>
            </a:r>
          </a:p>
          <a:p>
            <a:pPr marL="0" indent="0">
              <a:buNone/>
            </a:pPr>
            <a:r>
              <a:rPr lang="en-US" sz="3200" dirty="0"/>
              <a:t>1  Mental health. </a:t>
            </a:r>
          </a:p>
          <a:p>
            <a:pPr marL="457200" indent="-457200">
              <a:buAutoNum type="arabicPlain" startAt="2"/>
            </a:pPr>
            <a:r>
              <a:rPr lang="en-US" sz="3200" dirty="0"/>
              <a:t>Dental health.</a:t>
            </a:r>
          </a:p>
          <a:p>
            <a:pPr marL="457200" indent="-457200">
              <a:buAutoNum type="arabicPlain" startAt="2"/>
            </a:pPr>
            <a:r>
              <a:rPr lang="en-US" sz="3200" dirty="0"/>
              <a:t>Community based rehabilitation (of the disabled persons). </a:t>
            </a:r>
          </a:p>
          <a:p>
            <a:pPr marL="457200" indent="-457200">
              <a:buAutoNum type="arabicPlain" startAt="2"/>
            </a:pPr>
            <a:r>
              <a:rPr lang="en-US" sz="3200" dirty="0"/>
              <a:t>Malaria control. </a:t>
            </a:r>
          </a:p>
          <a:p>
            <a:pPr marL="457200" indent="-457200">
              <a:buAutoNum type="arabicPlain" startAt="2"/>
            </a:pPr>
            <a:r>
              <a:rPr lang="en-US" sz="3200" dirty="0"/>
              <a:t>STI/HIV/AIDS Prevention and control.  </a:t>
            </a:r>
            <a:endParaRPr lang="en-US" dirty="0"/>
          </a:p>
        </p:txBody>
      </p:sp>
    </p:spTree>
    <p:extLst>
      <p:ext uri="{BB962C8B-B14F-4D97-AF65-F5344CB8AC3E}">
        <p14:creationId xmlns:p14="http://schemas.microsoft.com/office/powerpoint/2010/main" val="162102056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0" y="1600200"/>
            <a:ext cx="9144000" cy="5257800"/>
          </a:xfrm>
        </p:spPr>
        <p:txBody>
          <a:bodyPr>
            <a:noAutofit/>
          </a:bodyPr>
          <a:lstStyle/>
          <a:p>
            <a:pPr>
              <a:buFont typeface="Wingdings" panose="05000000000000000000" pitchFamily="2" charset="2"/>
              <a:buChar char="§"/>
            </a:pPr>
            <a:r>
              <a:rPr lang="en-US" sz="3600" dirty="0"/>
              <a:t>FBO’s provide health information and health care all over the world. Their hospitals and clinics are often the most respected and trusted health care providers in communities.</a:t>
            </a:r>
          </a:p>
          <a:p>
            <a:pPr>
              <a:buFont typeface="Wingdings" panose="05000000000000000000" pitchFamily="2" charset="2"/>
              <a:buChar char="§"/>
            </a:pPr>
            <a:r>
              <a:rPr lang="en-US" sz="3600" dirty="0"/>
              <a:t>Most of them do not encourage artificial family planning </a:t>
            </a:r>
            <a:r>
              <a:rPr lang="en-US" sz="3600" dirty="0" err="1"/>
              <a:t>e.g</a:t>
            </a:r>
            <a:r>
              <a:rPr lang="en-US" sz="3600" dirty="0"/>
              <a:t> Catholic mission hospitals; hence give information on natural family planning.</a:t>
            </a:r>
          </a:p>
        </p:txBody>
      </p:sp>
    </p:spTree>
    <p:extLst>
      <p:ext uri="{BB962C8B-B14F-4D97-AF65-F5344CB8AC3E}">
        <p14:creationId xmlns:p14="http://schemas.microsoft.com/office/powerpoint/2010/main" val="1530649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b="1" dirty="0">
                <a:solidFill>
                  <a:schemeClr val="accent2"/>
                </a:solidFill>
              </a:rPr>
              <a:t>NON GOVERNMENTAL ORGANISATIONS (NGO’s).</a:t>
            </a:r>
          </a:p>
        </p:txBody>
      </p:sp>
      <p:sp>
        <p:nvSpPr>
          <p:cNvPr id="3" name="Content Placeholder 2"/>
          <p:cNvSpPr>
            <a:spLocks noGrp="1"/>
          </p:cNvSpPr>
          <p:nvPr>
            <p:ph idx="1"/>
          </p:nvPr>
        </p:nvSpPr>
        <p:spPr>
          <a:xfrm>
            <a:off x="0" y="1600200"/>
            <a:ext cx="9144000" cy="5257800"/>
          </a:xfrm>
        </p:spPr>
        <p:txBody>
          <a:bodyPr/>
          <a:lstStyle/>
          <a:p>
            <a:pPr>
              <a:buFont typeface="Wingdings" panose="05000000000000000000" pitchFamily="2" charset="2"/>
              <a:buChar char="§"/>
            </a:pPr>
            <a:r>
              <a:rPr lang="en-US" sz="3600" dirty="0"/>
              <a:t>They are usually non profit and sometimes international organizations independent of government.</a:t>
            </a:r>
          </a:p>
          <a:p>
            <a:pPr>
              <a:buFont typeface="Wingdings" panose="05000000000000000000" pitchFamily="2" charset="2"/>
              <a:buChar char="§"/>
            </a:pPr>
            <a:r>
              <a:rPr lang="en-US" sz="3600" dirty="0"/>
              <a:t>They are active in humanitarian, educational, health care, public policy, social, human rights, environmental and other areas to effect changes according to their objectives.</a:t>
            </a:r>
          </a:p>
          <a:p>
            <a:pPr marL="0" indent="0">
              <a:buNone/>
            </a:pPr>
            <a:endParaRPr lang="en-US" dirty="0"/>
          </a:p>
        </p:txBody>
      </p:sp>
    </p:spTree>
    <p:extLst>
      <p:ext uri="{BB962C8B-B14F-4D97-AF65-F5344CB8AC3E}">
        <p14:creationId xmlns:p14="http://schemas.microsoft.com/office/powerpoint/2010/main" val="751552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a:t>
            </a:r>
          </a:p>
        </p:txBody>
      </p:sp>
      <p:sp>
        <p:nvSpPr>
          <p:cNvPr id="3" name="Content Placeholder 2"/>
          <p:cNvSpPr>
            <a:spLocks noGrp="1"/>
          </p:cNvSpPr>
          <p:nvPr>
            <p:ph idx="1"/>
          </p:nvPr>
        </p:nvSpPr>
        <p:spPr>
          <a:xfrm>
            <a:off x="228600" y="1600200"/>
            <a:ext cx="8763000" cy="4525963"/>
          </a:xfrm>
        </p:spPr>
        <p:txBody>
          <a:bodyPr>
            <a:normAutofit/>
          </a:bodyPr>
          <a:lstStyle/>
          <a:p>
            <a:pPr>
              <a:buFont typeface="Wingdings" panose="05000000000000000000" pitchFamily="2" charset="2"/>
              <a:buChar char="§"/>
            </a:pPr>
            <a:r>
              <a:rPr lang="en-US" sz="3600" dirty="0"/>
              <a:t>Thus are a sub group of all organizations founded by citizens, which include clubs and other associations that provide services, benefits and premises only to members. </a:t>
            </a:r>
          </a:p>
        </p:txBody>
      </p:sp>
    </p:spTree>
    <p:extLst>
      <p:ext uri="{BB962C8B-B14F-4D97-AF65-F5344CB8AC3E}">
        <p14:creationId xmlns:p14="http://schemas.microsoft.com/office/powerpoint/2010/main" val="40596571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ACTIVITIES:</a:t>
            </a:r>
            <a:r>
              <a:rPr lang="en-US" dirty="0"/>
              <a:t>-</a:t>
            </a:r>
          </a:p>
        </p:txBody>
      </p:sp>
      <p:sp>
        <p:nvSpPr>
          <p:cNvPr id="3" name="Content Placeholder 2"/>
          <p:cNvSpPr>
            <a:spLocks noGrp="1"/>
          </p:cNvSpPr>
          <p:nvPr>
            <p:ph idx="1"/>
          </p:nvPr>
        </p:nvSpPr>
        <p:spPr>
          <a:xfrm>
            <a:off x="0" y="1600200"/>
            <a:ext cx="9144000" cy="5257800"/>
          </a:xfrm>
        </p:spPr>
        <p:txBody>
          <a:bodyPr>
            <a:normAutofit/>
          </a:bodyPr>
          <a:lstStyle/>
          <a:p>
            <a:pPr marL="514350" indent="-514350">
              <a:buAutoNum type="arabicPeriod"/>
            </a:pPr>
            <a:r>
              <a:rPr lang="en-US" sz="3600" dirty="0"/>
              <a:t>NGO’s act as implementers in that they mobilize resources in order to provide goods and services to people who are suffering due to man made disaster or natural disaster.</a:t>
            </a:r>
          </a:p>
          <a:p>
            <a:pPr marL="514350" indent="-514350">
              <a:buAutoNum type="arabicPeriod"/>
            </a:pPr>
            <a:r>
              <a:rPr lang="en-US" sz="3600" dirty="0"/>
              <a:t>NGO’s act ac catalysts in that they drive change. They have the ability to inspire, facilitate or contribute to improved thinking and action to promote change. </a:t>
            </a:r>
          </a:p>
        </p:txBody>
      </p:sp>
    </p:spTree>
    <p:extLst>
      <p:ext uri="{BB962C8B-B14F-4D97-AF65-F5344CB8AC3E}">
        <p14:creationId xmlns:p14="http://schemas.microsoft.com/office/powerpoint/2010/main" val="22486257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CT.</a:t>
            </a:r>
          </a:p>
        </p:txBody>
      </p:sp>
      <p:sp>
        <p:nvSpPr>
          <p:cNvPr id="3" name="Content Placeholder 2"/>
          <p:cNvSpPr>
            <a:spLocks noGrp="1"/>
          </p:cNvSpPr>
          <p:nvPr>
            <p:ph idx="1"/>
          </p:nvPr>
        </p:nvSpPr>
        <p:spPr>
          <a:xfrm>
            <a:off x="0" y="1417638"/>
            <a:ext cx="9144000" cy="5440362"/>
          </a:xfrm>
        </p:spPr>
        <p:txBody>
          <a:bodyPr>
            <a:normAutofit/>
          </a:bodyPr>
          <a:lstStyle/>
          <a:p>
            <a:pPr marL="0" indent="0">
              <a:buNone/>
            </a:pPr>
            <a:r>
              <a:rPr lang="en-US" sz="3600" dirty="0"/>
              <a:t>3. NGO’s act as partners alongside other   organization in order to tackle problems and address human needs effectively.</a:t>
            </a:r>
          </a:p>
          <a:p>
            <a:pPr marL="0" indent="0">
              <a:buNone/>
            </a:pPr>
            <a:endParaRPr lang="en-US" sz="3600" dirty="0"/>
          </a:p>
          <a:p>
            <a:pPr marL="0" indent="0">
              <a:buNone/>
            </a:pPr>
            <a:r>
              <a:rPr lang="en-US" sz="3600" b="1" u="sng" dirty="0"/>
              <a:t>FUNCTIONS OF NGO’s</a:t>
            </a:r>
          </a:p>
          <a:p>
            <a:pPr>
              <a:buFont typeface="Wingdings" panose="05000000000000000000" pitchFamily="2" charset="2"/>
              <a:buChar char="§"/>
            </a:pPr>
            <a:r>
              <a:rPr lang="en-US" sz="3600" dirty="0"/>
              <a:t> Managing health finance and administration.</a:t>
            </a:r>
          </a:p>
        </p:txBody>
      </p:sp>
    </p:spTree>
    <p:extLst>
      <p:ext uri="{BB962C8B-B14F-4D97-AF65-F5344CB8AC3E}">
        <p14:creationId xmlns:p14="http://schemas.microsoft.com/office/powerpoint/2010/main" val="19408829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FUNCTIONS OF NGO’s.</a:t>
            </a:r>
          </a:p>
        </p:txBody>
      </p:sp>
      <p:sp>
        <p:nvSpPr>
          <p:cNvPr id="3" name="Content Placeholder 2"/>
          <p:cNvSpPr>
            <a:spLocks noGrp="1"/>
          </p:cNvSpPr>
          <p:nvPr>
            <p:ph idx="1"/>
          </p:nvPr>
        </p:nvSpPr>
        <p:spPr>
          <a:xfrm>
            <a:off x="76200" y="1600200"/>
            <a:ext cx="9067800" cy="5257800"/>
          </a:xfrm>
        </p:spPr>
        <p:txBody>
          <a:bodyPr>
            <a:normAutofit/>
          </a:bodyPr>
          <a:lstStyle/>
          <a:p>
            <a:pPr>
              <a:buFont typeface="Wingdings" panose="05000000000000000000" pitchFamily="2" charset="2"/>
              <a:buChar char="§"/>
            </a:pPr>
            <a:r>
              <a:rPr lang="en-US" sz="3600" dirty="0"/>
              <a:t>Establishing health care institutions.</a:t>
            </a:r>
          </a:p>
          <a:p>
            <a:pPr>
              <a:buFont typeface="Wingdings" panose="05000000000000000000" pitchFamily="2" charset="2"/>
              <a:buChar char="§"/>
            </a:pPr>
            <a:r>
              <a:rPr lang="en-US" sz="3600" dirty="0"/>
              <a:t>Fulfilling health and social needs of groups like women, elderly and vulnerable local communities.</a:t>
            </a:r>
          </a:p>
          <a:p>
            <a:pPr>
              <a:buFont typeface="Wingdings" panose="05000000000000000000" pitchFamily="2" charset="2"/>
              <a:buChar char="§"/>
            </a:pPr>
            <a:r>
              <a:rPr lang="en-US" sz="3600" dirty="0"/>
              <a:t>Dealing with specific health issues such as alcoholism.</a:t>
            </a:r>
          </a:p>
          <a:p>
            <a:pPr>
              <a:buFont typeface="Wingdings" panose="05000000000000000000" pitchFamily="2" charset="2"/>
              <a:buChar char="§"/>
            </a:pPr>
            <a:r>
              <a:rPr lang="en-US" sz="3600" dirty="0"/>
              <a:t>Promoting health rights.</a:t>
            </a:r>
          </a:p>
          <a:p>
            <a:pPr>
              <a:buFont typeface="Wingdings" panose="05000000000000000000" pitchFamily="2" charset="2"/>
              <a:buChar char="§"/>
            </a:pPr>
            <a:r>
              <a:rPr lang="en-US" sz="3600" dirty="0"/>
              <a:t>Performing preventive health Programs.</a:t>
            </a:r>
          </a:p>
          <a:p>
            <a:pPr marL="0" indent="0">
              <a:buNone/>
            </a:pPr>
            <a:endParaRPr lang="en-US" dirty="0"/>
          </a:p>
        </p:txBody>
      </p:sp>
    </p:spTree>
    <p:extLst>
      <p:ext uri="{BB962C8B-B14F-4D97-AF65-F5344CB8AC3E}">
        <p14:creationId xmlns:p14="http://schemas.microsoft.com/office/powerpoint/2010/main" val="24166261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t>HEALTH MAINTAINANCE ORGANIZATIONS. (HMO’s)</a:t>
            </a:r>
          </a:p>
        </p:txBody>
      </p:sp>
      <p:sp>
        <p:nvSpPr>
          <p:cNvPr id="3" name="Content Placeholder 2"/>
          <p:cNvSpPr>
            <a:spLocks noGrp="1"/>
          </p:cNvSpPr>
          <p:nvPr>
            <p:ph idx="1"/>
          </p:nvPr>
        </p:nvSpPr>
        <p:spPr>
          <a:xfrm>
            <a:off x="0" y="1600200"/>
            <a:ext cx="9144000" cy="5257800"/>
          </a:xfrm>
        </p:spPr>
        <p:txBody>
          <a:bodyPr>
            <a:normAutofit/>
          </a:bodyPr>
          <a:lstStyle/>
          <a:p>
            <a:pPr>
              <a:buFont typeface="Wingdings" panose="05000000000000000000" pitchFamily="2" charset="2"/>
              <a:buChar char="§"/>
            </a:pPr>
            <a:r>
              <a:rPr lang="en-US" sz="3600" dirty="0"/>
              <a:t>It is a network or organizations that provides health insurance coverage for a monthly on annual fee.</a:t>
            </a:r>
          </a:p>
          <a:p>
            <a:pPr>
              <a:buFont typeface="Wingdings" panose="05000000000000000000" pitchFamily="2" charset="2"/>
              <a:buChar char="§"/>
            </a:pPr>
            <a:r>
              <a:rPr lang="en-US" sz="3600" dirty="0"/>
              <a:t>It is made up of a group of medical insurance providers that limit coverage to medical aid provided from doctors that are under the contract of HMO.</a:t>
            </a:r>
          </a:p>
        </p:txBody>
      </p:sp>
    </p:spTree>
    <p:extLst>
      <p:ext uri="{BB962C8B-B14F-4D97-AF65-F5344CB8AC3E}">
        <p14:creationId xmlns:p14="http://schemas.microsoft.com/office/powerpoint/2010/main" val="25250095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CT.</a:t>
            </a:r>
          </a:p>
        </p:txBody>
      </p:sp>
      <p:sp>
        <p:nvSpPr>
          <p:cNvPr id="3" name="Content Placeholder 2"/>
          <p:cNvSpPr>
            <a:spLocks noGrp="1"/>
          </p:cNvSpPr>
          <p:nvPr>
            <p:ph idx="1"/>
          </p:nvPr>
        </p:nvSpPr>
        <p:spPr>
          <a:xfrm>
            <a:off x="0" y="1371600"/>
            <a:ext cx="9144000" cy="5486400"/>
          </a:xfrm>
        </p:spPr>
        <p:txBody>
          <a:bodyPr>
            <a:noAutofit/>
          </a:bodyPr>
          <a:lstStyle/>
          <a:p>
            <a:pPr>
              <a:buFont typeface="Wingdings" panose="05000000000000000000" pitchFamily="2" charset="2"/>
              <a:buChar char="§"/>
            </a:pPr>
            <a:r>
              <a:rPr lang="en-US" sz="3600" dirty="0"/>
              <a:t>These contracts allow for premiums to be lower since the health providers have the advantage of having patients directed to them, but these  contracts also add additional restrictions to HMO’s members.</a:t>
            </a:r>
          </a:p>
          <a:p>
            <a:pPr>
              <a:buFont typeface="Wingdings" panose="05000000000000000000" pitchFamily="2" charset="2"/>
              <a:buChar char="§"/>
            </a:pPr>
            <a:r>
              <a:rPr lang="en-US" sz="3600" dirty="0"/>
              <a:t>Examples of HMO’s models include: IPA model, group model, direct contract model, staff model… </a:t>
            </a:r>
          </a:p>
        </p:txBody>
      </p:sp>
    </p:spTree>
    <p:extLst>
      <p:ext uri="{BB962C8B-B14F-4D97-AF65-F5344CB8AC3E}">
        <p14:creationId xmlns:p14="http://schemas.microsoft.com/office/powerpoint/2010/main" val="41823120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FUNCTIONS OF HMO’s</a:t>
            </a:r>
          </a:p>
        </p:txBody>
      </p:sp>
      <p:sp>
        <p:nvSpPr>
          <p:cNvPr id="3" name="Content Placeholder 2"/>
          <p:cNvSpPr>
            <a:spLocks noGrp="1"/>
          </p:cNvSpPr>
          <p:nvPr>
            <p:ph idx="1"/>
          </p:nvPr>
        </p:nvSpPr>
        <p:spPr>
          <a:xfrm>
            <a:off x="0" y="1600200"/>
            <a:ext cx="9144000" cy="5257800"/>
          </a:xfrm>
        </p:spPr>
        <p:txBody>
          <a:bodyPr>
            <a:normAutofit/>
          </a:bodyPr>
          <a:lstStyle/>
          <a:p>
            <a:pPr>
              <a:buFont typeface="Wingdings" panose="05000000000000000000" pitchFamily="2" charset="2"/>
              <a:buChar char="§"/>
            </a:pPr>
            <a:r>
              <a:rPr lang="en-US" sz="3600" dirty="0"/>
              <a:t>Collection of donation from voluntary contributors.</a:t>
            </a:r>
          </a:p>
          <a:p>
            <a:pPr>
              <a:buFont typeface="Wingdings" panose="05000000000000000000" pitchFamily="2" charset="2"/>
              <a:buChar char="§"/>
            </a:pPr>
            <a:r>
              <a:rPr lang="en-US" sz="3600" dirty="0"/>
              <a:t>Collection and submission of encounter data forms from health care facilities to National Health Insurance Scheme (NHIS).</a:t>
            </a:r>
          </a:p>
          <a:p>
            <a:pPr>
              <a:buFont typeface="Wingdings" panose="05000000000000000000" pitchFamily="2" charset="2"/>
              <a:buChar char="§"/>
            </a:pPr>
            <a:r>
              <a:rPr lang="en-US" sz="3600" dirty="0"/>
              <a:t>Making sure that contributions are kept in the scheme accredited banks. </a:t>
            </a:r>
          </a:p>
        </p:txBody>
      </p:sp>
    </p:spTree>
    <p:extLst>
      <p:ext uri="{BB962C8B-B14F-4D97-AF65-F5344CB8AC3E}">
        <p14:creationId xmlns:p14="http://schemas.microsoft.com/office/powerpoint/2010/main" val="344780812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0" y="1600200"/>
            <a:ext cx="9144000" cy="4983162"/>
          </a:xfrm>
        </p:spPr>
        <p:txBody>
          <a:bodyPr>
            <a:normAutofit/>
          </a:bodyPr>
          <a:lstStyle/>
          <a:p>
            <a:pPr>
              <a:buFont typeface="Wingdings" panose="05000000000000000000" pitchFamily="2" charset="2"/>
              <a:buChar char="§"/>
            </a:pPr>
            <a:r>
              <a:rPr lang="en-US" sz="3600" dirty="0"/>
              <a:t>Marketing in accordance with NHIS guidelines.</a:t>
            </a:r>
          </a:p>
          <a:p>
            <a:pPr>
              <a:buFont typeface="Wingdings" panose="05000000000000000000" pitchFamily="2" charset="2"/>
              <a:buChar char="§"/>
            </a:pPr>
            <a:r>
              <a:rPr lang="en-US" sz="3600" dirty="0"/>
              <a:t>Collection and submission of encounter data forms from health care facilities to NHIS. </a:t>
            </a:r>
          </a:p>
          <a:p>
            <a:pPr>
              <a:buFont typeface="Wingdings" panose="05000000000000000000" pitchFamily="2" charset="2"/>
              <a:buChar char="§"/>
            </a:pPr>
            <a:r>
              <a:rPr lang="en-US" sz="3600" dirty="0"/>
              <a:t>Ensure the timely payment of duty to primary health care facilities and free for service to secondary facilities.</a:t>
            </a:r>
          </a:p>
        </p:txBody>
      </p:sp>
    </p:spTree>
    <p:extLst>
      <p:ext uri="{BB962C8B-B14F-4D97-AF65-F5344CB8AC3E}">
        <p14:creationId xmlns:p14="http://schemas.microsoft.com/office/powerpoint/2010/main" val="3394237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56760-1ACD-461B-A48F-64863F40E292}"/>
              </a:ext>
            </a:extLst>
          </p:cNvPr>
          <p:cNvSpPr>
            <a:spLocks noGrp="1"/>
          </p:cNvSpPr>
          <p:nvPr>
            <p:ph idx="1"/>
          </p:nvPr>
        </p:nvSpPr>
        <p:spPr>
          <a:xfrm>
            <a:off x="0" y="0"/>
            <a:ext cx="9144000" cy="6934200"/>
          </a:xfrm>
        </p:spPr>
        <p:txBody>
          <a:bodyPr>
            <a:normAutofit/>
          </a:bodyPr>
          <a:lstStyle/>
          <a:p>
            <a:pPr marL="0" indent="0" algn="ctr">
              <a:buNone/>
            </a:pPr>
            <a:endParaRPr lang="en-US" sz="2800" b="1" dirty="0">
              <a:solidFill>
                <a:srgbClr val="C00000"/>
              </a:solidFill>
            </a:endParaRPr>
          </a:p>
          <a:p>
            <a:pPr marL="0" indent="0" algn="ctr">
              <a:buNone/>
            </a:pPr>
            <a:endParaRPr lang="en-US" sz="2800" b="1" dirty="0">
              <a:solidFill>
                <a:srgbClr val="C00000"/>
              </a:solidFill>
            </a:endParaRPr>
          </a:p>
          <a:p>
            <a:pPr marL="0" indent="0" algn="ctr">
              <a:buNone/>
            </a:pPr>
            <a:r>
              <a:rPr lang="en-US" sz="3600" b="1" dirty="0">
                <a:solidFill>
                  <a:srgbClr val="C00000"/>
                </a:solidFill>
              </a:rPr>
              <a:t>The importance or purpose of PHC </a:t>
            </a:r>
          </a:p>
          <a:p>
            <a:pPr marL="0" indent="0">
              <a:buNone/>
            </a:pPr>
            <a:r>
              <a:rPr lang="en-US" sz="3600" dirty="0"/>
              <a:t>1. To increase coverage and accessibility of     health services in rural areas.</a:t>
            </a:r>
          </a:p>
          <a:p>
            <a:pPr marL="457200" indent="-457200">
              <a:buAutoNum type="arabicPlain" startAt="2"/>
            </a:pPr>
            <a:r>
              <a:rPr lang="en-US" sz="3600" dirty="0"/>
              <a:t>To further consolidate urban, rural comprehensive health services. </a:t>
            </a:r>
          </a:p>
          <a:p>
            <a:pPr marL="457200" indent="-457200">
              <a:buAutoNum type="arabicPlain" startAt="2"/>
            </a:pPr>
            <a:r>
              <a:rPr lang="en-US" sz="3600" dirty="0"/>
              <a:t>To increase emphasis on MCH/FP Services in order to reduce  morbidity, mortality &amp; fertility rates. </a:t>
            </a:r>
          </a:p>
          <a:p>
            <a:pPr marL="457200" indent="-457200">
              <a:buAutoNum type="arabicPlain" startAt="2"/>
            </a:pPr>
            <a:endParaRPr lang="en-US" sz="3600" dirty="0">
              <a:solidFill>
                <a:schemeClr val="tx2"/>
              </a:solidFill>
            </a:endParaRPr>
          </a:p>
          <a:p>
            <a:endParaRPr lang="en-US" dirty="0"/>
          </a:p>
        </p:txBody>
      </p:sp>
    </p:spTree>
    <p:extLst>
      <p:ext uri="{BB962C8B-B14F-4D97-AF65-F5344CB8AC3E}">
        <p14:creationId xmlns:p14="http://schemas.microsoft.com/office/powerpoint/2010/main" val="98819695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rgbClr val="7030A0"/>
                </a:solidFill>
                <a:latin typeface="Berlin Sans FB" panose="020E0602020502020306" pitchFamily="34" charset="0"/>
              </a:rPr>
              <a:t>Ministry of health objectives</a:t>
            </a:r>
            <a:endParaRPr lang="en-US" sz="4800" dirty="0">
              <a:solidFill>
                <a:srgbClr val="7030A0"/>
              </a:solidFill>
              <a:latin typeface="Berlin Sans FB" panose="020E0602020502020306" pitchFamily="34" charset="0"/>
            </a:endParaRPr>
          </a:p>
        </p:txBody>
      </p:sp>
      <p:sp>
        <p:nvSpPr>
          <p:cNvPr id="3" name="Content Placeholder 2"/>
          <p:cNvSpPr>
            <a:spLocks noGrp="1"/>
          </p:cNvSpPr>
          <p:nvPr>
            <p:ph idx="1"/>
          </p:nvPr>
        </p:nvSpPr>
        <p:spPr>
          <a:xfrm>
            <a:off x="0" y="1600200"/>
            <a:ext cx="9144000" cy="5257800"/>
          </a:xfrm>
        </p:spPr>
        <p:txBody>
          <a:bodyPr/>
          <a:lstStyle/>
          <a:p>
            <a:r>
              <a:rPr lang="en-US" dirty="0"/>
              <a:t>The health policy objectives within the sector medium term development plan 2014- 2017 are to;</a:t>
            </a:r>
          </a:p>
          <a:p>
            <a:pPr marL="514350" indent="-514350">
              <a:buFont typeface="+mj-lt"/>
              <a:buAutoNum type="arabicPeriod"/>
            </a:pPr>
            <a:r>
              <a:rPr lang="en-US" dirty="0"/>
              <a:t>Bridge equity gaps in access to health care and nutrition services.</a:t>
            </a:r>
          </a:p>
          <a:p>
            <a:pPr marL="514350" indent="-514350">
              <a:buFont typeface="+mj-lt"/>
              <a:buAutoNum type="arabicPeriod"/>
            </a:pPr>
            <a:r>
              <a:rPr lang="en-US" dirty="0"/>
              <a:t>Ensure sustainable financing arrangements that protect the poor.</a:t>
            </a:r>
          </a:p>
          <a:p>
            <a:pPr marL="514350" indent="-514350">
              <a:buFont typeface="+mj-lt"/>
              <a:buAutoNum type="arabicPeriod"/>
            </a:pPr>
            <a:r>
              <a:rPr lang="en-US" dirty="0"/>
              <a:t>Strengthen governance and improve the efficiency and effectiveness of the health system.</a:t>
            </a:r>
          </a:p>
          <a:p>
            <a:pPr marL="514350" indent="-514350">
              <a:buFont typeface="+mj-lt"/>
              <a:buAutoNum type="arabicPeriod"/>
            </a:pPr>
            <a:endParaRPr lang="en-US" dirty="0"/>
          </a:p>
        </p:txBody>
      </p:sp>
    </p:spTree>
    <p:extLst>
      <p:ext uri="{BB962C8B-B14F-4D97-AF65-F5344CB8AC3E}">
        <p14:creationId xmlns:p14="http://schemas.microsoft.com/office/powerpoint/2010/main" val="5122664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0" y="1600200"/>
            <a:ext cx="9144000" cy="4525963"/>
          </a:xfrm>
        </p:spPr>
        <p:txBody>
          <a:bodyPr/>
          <a:lstStyle/>
          <a:p>
            <a:pPr marL="514350" indent="-514350">
              <a:buFont typeface="+mj-lt"/>
              <a:buAutoNum type="arabicPeriod" startAt="4"/>
            </a:pPr>
            <a:r>
              <a:rPr lang="en-US" sz="3600" dirty="0"/>
              <a:t>Enhance national capacity for the attainment of the health related MDGs and the gains.</a:t>
            </a:r>
          </a:p>
          <a:p>
            <a:pPr marL="514350" indent="-514350">
              <a:buFont typeface="+mj-lt"/>
              <a:buAutoNum type="arabicPeriod" startAt="4"/>
            </a:pPr>
            <a:r>
              <a:rPr lang="en-US" sz="3600" dirty="0"/>
              <a:t>Intensify prevention and control of communicable and non communicable diseases.</a:t>
            </a:r>
          </a:p>
          <a:p>
            <a:pPr marL="514350" indent="-514350">
              <a:buFont typeface="+mj-lt"/>
              <a:buAutoNum type="arabicPeriod" startAt="4"/>
            </a:pPr>
            <a:r>
              <a:rPr lang="en-US" sz="3600" dirty="0"/>
              <a:t> Improve quality of health services delivery. </a:t>
            </a:r>
          </a:p>
          <a:p>
            <a:pPr marL="514350" indent="-514350">
              <a:buFont typeface="+mj-lt"/>
              <a:buAutoNum type="arabicPeriod" startAt="4"/>
            </a:pPr>
            <a:endParaRPr lang="en-US" sz="3600" dirty="0"/>
          </a:p>
          <a:p>
            <a:endParaRPr lang="en-US" dirty="0"/>
          </a:p>
        </p:txBody>
      </p:sp>
    </p:spTree>
    <p:extLst>
      <p:ext uri="{BB962C8B-B14F-4D97-AF65-F5344CB8AC3E}">
        <p14:creationId xmlns:p14="http://schemas.microsoft.com/office/powerpoint/2010/main" val="158392009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101E4-43C6-4543-9800-838FA2C3F5A2}"/>
              </a:ext>
            </a:extLst>
          </p:cNvPr>
          <p:cNvSpPr>
            <a:spLocks noGrp="1"/>
          </p:cNvSpPr>
          <p:nvPr>
            <p:ph type="title"/>
          </p:nvPr>
        </p:nvSpPr>
        <p:spPr/>
        <p:txBody>
          <a:bodyPr>
            <a:normAutofit/>
          </a:bodyPr>
          <a:lstStyle/>
          <a:p>
            <a:r>
              <a:rPr lang="en-US" b="1" dirty="0"/>
              <a:t>National stewardship Roles</a:t>
            </a:r>
          </a:p>
        </p:txBody>
      </p:sp>
      <p:sp>
        <p:nvSpPr>
          <p:cNvPr id="3" name="Content Placeholder 2">
            <a:extLst>
              <a:ext uri="{FF2B5EF4-FFF2-40B4-BE49-F238E27FC236}">
                <a16:creationId xmlns:a16="http://schemas.microsoft.com/office/drawing/2014/main" id="{79FEFF24-D54A-4103-8AEC-DFAAC3186BB9}"/>
              </a:ext>
            </a:extLst>
          </p:cNvPr>
          <p:cNvSpPr>
            <a:spLocks noGrp="1"/>
          </p:cNvSpPr>
          <p:nvPr>
            <p:ph idx="1"/>
          </p:nvPr>
        </p:nvSpPr>
        <p:spPr>
          <a:xfrm>
            <a:off x="152400" y="1600200"/>
            <a:ext cx="8991600" cy="5257800"/>
          </a:xfrm>
        </p:spPr>
        <p:txBody>
          <a:bodyPr>
            <a:normAutofit/>
          </a:bodyPr>
          <a:lstStyle/>
          <a:p>
            <a:pPr>
              <a:buFont typeface="Wingdings" panose="05000000000000000000" pitchFamily="2" charset="2"/>
              <a:buChar char="§"/>
            </a:pPr>
            <a:r>
              <a:rPr lang="en-US" dirty="0"/>
              <a:t>Formulating policy, developing strategic plans, setting priorities</a:t>
            </a:r>
          </a:p>
          <a:p>
            <a:pPr>
              <a:buFont typeface="Wingdings" panose="05000000000000000000" pitchFamily="2" charset="2"/>
              <a:buChar char="§"/>
            </a:pPr>
            <a:r>
              <a:rPr lang="en-US" dirty="0"/>
              <a:t>Budgeting, allocating resources</a:t>
            </a:r>
          </a:p>
          <a:p>
            <a:pPr>
              <a:buFont typeface="Wingdings" panose="05000000000000000000" pitchFamily="2" charset="2"/>
              <a:buChar char="§"/>
            </a:pPr>
            <a:r>
              <a:rPr lang="en-US" dirty="0"/>
              <a:t>Regulating, setting standards, formulating guidelines</a:t>
            </a:r>
          </a:p>
          <a:p>
            <a:pPr>
              <a:buFont typeface="Wingdings" panose="05000000000000000000" pitchFamily="2" charset="2"/>
              <a:buChar char="§"/>
            </a:pPr>
            <a:r>
              <a:rPr lang="en-US" dirty="0"/>
              <a:t>Monitoring performance and adherence to the planning cycle</a:t>
            </a:r>
          </a:p>
          <a:p>
            <a:pPr>
              <a:buFont typeface="Wingdings" panose="05000000000000000000" pitchFamily="2" charset="2"/>
              <a:buChar char="§"/>
            </a:pPr>
            <a:r>
              <a:rPr lang="en-US" dirty="0"/>
              <a:t>Mobilizing resources</a:t>
            </a:r>
          </a:p>
        </p:txBody>
      </p:sp>
    </p:spTree>
    <p:extLst>
      <p:ext uri="{BB962C8B-B14F-4D97-AF65-F5344CB8AC3E}">
        <p14:creationId xmlns:p14="http://schemas.microsoft.com/office/powerpoint/2010/main" val="41047278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742E9-B66C-4405-AB64-6513AD4AC3B5}"/>
              </a:ext>
            </a:extLst>
          </p:cNvPr>
          <p:cNvSpPr>
            <a:spLocks noGrp="1"/>
          </p:cNvSpPr>
          <p:nvPr>
            <p:ph type="title"/>
          </p:nvPr>
        </p:nvSpPr>
        <p:spPr>
          <a:xfrm>
            <a:off x="457200" y="274638"/>
            <a:ext cx="8229600" cy="792162"/>
          </a:xfrm>
        </p:spPr>
        <p:txBody>
          <a:bodyPr/>
          <a:lstStyle/>
          <a:p>
            <a:r>
              <a:rPr lang="en-US" dirty="0"/>
              <a:t>Ct…</a:t>
            </a:r>
          </a:p>
        </p:txBody>
      </p:sp>
      <p:sp>
        <p:nvSpPr>
          <p:cNvPr id="3" name="Content Placeholder 2">
            <a:extLst>
              <a:ext uri="{FF2B5EF4-FFF2-40B4-BE49-F238E27FC236}">
                <a16:creationId xmlns:a16="http://schemas.microsoft.com/office/drawing/2014/main" id="{89AE0829-AB3E-4FC2-A407-D12EAA39DE21}"/>
              </a:ext>
            </a:extLst>
          </p:cNvPr>
          <p:cNvSpPr>
            <a:spLocks noGrp="1"/>
          </p:cNvSpPr>
          <p:nvPr>
            <p:ph idx="1"/>
          </p:nvPr>
        </p:nvSpPr>
        <p:spPr>
          <a:xfrm>
            <a:off x="0" y="1219200"/>
            <a:ext cx="9144000" cy="5364162"/>
          </a:xfrm>
        </p:spPr>
        <p:txBody>
          <a:bodyPr>
            <a:normAutofit lnSpcReduction="10000"/>
          </a:bodyPr>
          <a:lstStyle/>
          <a:p>
            <a:pPr>
              <a:buFont typeface="Wingdings" panose="05000000000000000000" pitchFamily="2" charset="2"/>
              <a:buChar char="§"/>
            </a:pPr>
            <a:r>
              <a:rPr lang="en-US" sz="3600" dirty="0"/>
              <a:t>Coordinating with all (internal and external) partners</a:t>
            </a:r>
          </a:p>
          <a:p>
            <a:pPr>
              <a:buFont typeface="Wingdings" panose="05000000000000000000" pitchFamily="2" charset="2"/>
              <a:buChar char="§"/>
            </a:pPr>
            <a:r>
              <a:rPr lang="en-US" sz="3600" dirty="0"/>
              <a:t>Provision of Technical support to the county level</a:t>
            </a:r>
          </a:p>
          <a:p>
            <a:pPr>
              <a:buFont typeface="Wingdings" panose="05000000000000000000" pitchFamily="2" charset="2"/>
              <a:buChar char="§"/>
            </a:pPr>
            <a:r>
              <a:rPr lang="en-US" sz="3600" dirty="0"/>
              <a:t>Capacity building of county level</a:t>
            </a:r>
          </a:p>
          <a:p>
            <a:pPr>
              <a:buFont typeface="Wingdings" panose="05000000000000000000" pitchFamily="2" charset="2"/>
              <a:buChar char="§"/>
            </a:pPr>
            <a:r>
              <a:rPr lang="en-US" sz="3600" dirty="0"/>
              <a:t>National health referral services</a:t>
            </a:r>
          </a:p>
          <a:p>
            <a:pPr>
              <a:buFont typeface="Wingdings" panose="05000000000000000000" pitchFamily="2" charset="2"/>
              <a:buChar char="§"/>
            </a:pPr>
            <a:r>
              <a:rPr lang="en-US" sz="3600" dirty="0"/>
              <a:t>Training health staff( both pre and in service), ensuring curricula and training institutions are in place</a:t>
            </a:r>
          </a:p>
          <a:p>
            <a:endParaRPr lang="en-US" dirty="0"/>
          </a:p>
        </p:txBody>
      </p:sp>
    </p:spTree>
    <p:extLst>
      <p:ext uri="{BB962C8B-B14F-4D97-AF65-F5344CB8AC3E}">
        <p14:creationId xmlns:p14="http://schemas.microsoft.com/office/powerpoint/2010/main" val="2997456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873-8C8C-40E9-BA00-F410A099150F}"/>
              </a:ext>
            </a:extLst>
          </p:cNvPr>
          <p:cNvSpPr>
            <a:spLocks noGrp="1"/>
          </p:cNvSpPr>
          <p:nvPr>
            <p:ph type="title"/>
          </p:nvPr>
        </p:nvSpPr>
        <p:spPr>
          <a:xfrm>
            <a:off x="457200" y="274638"/>
            <a:ext cx="8229600" cy="868362"/>
          </a:xfrm>
        </p:spPr>
        <p:txBody>
          <a:bodyPr/>
          <a:lstStyle/>
          <a:p>
            <a:r>
              <a:rPr lang="en-US" b="1" dirty="0"/>
              <a:t>County government roles</a:t>
            </a:r>
          </a:p>
        </p:txBody>
      </p:sp>
      <p:sp>
        <p:nvSpPr>
          <p:cNvPr id="3" name="Content Placeholder 2">
            <a:extLst>
              <a:ext uri="{FF2B5EF4-FFF2-40B4-BE49-F238E27FC236}">
                <a16:creationId xmlns:a16="http://schemas.microsoft.com/office/drawing/2014/main" id="{248BF7BB-4CDE-4738-AFF9-C34804D5E30D}"/>
              </a:ext>
            </a:extLst>
          </p:cNvPr>
          <p:cNvSpPr>
            <a:spLocks noGrp="1"/>
          </p:cNvSpPr>
          <p:nvPr>
            <p:ph idx="1"/>
          </p:nvPr>
        </p:nvSpPr>
        <p:spPr>
          <a:xfrm>
            <a:off x="0" y="1600200"/>
            <a:ext cx="9144000" cy="5257800"/>
          </a:xfrm>
        </p:spPr>
        <p:txBody>
          <a:bodyPr>
            <a:normAutofit lnSpcReduction="10000"/>
          </a:bodyPr>
          <a:lstStyle/>
          <a:p>
            <a:pPr>
              <a:buFont typeface="Wingdings" panose="05000000000000000000" pitchFamily="2" charset="2"/>
              <a:buChar char="§"/>
            </a:pPr>
            <a:r>
              <a:rPr lang="en-US" dirty="0"/>
              <a:t> Provide leadership and stewardship for overall health management in the County.</a:t>
            </a:r>
          </a:p>
          <a:p>
            <a:pPr>
              <a:buFont typeface="Wingdings" panose="05000000000000000000" pitchFamily="2" charset="2"/>
              <a:buChar char="§"/>
            </a:pPr>
            <a:r>
              <a:rPr lang="en-US" dirty="0"/>
              <a:t>Provide Strategic and operational planning, Monitoring &amp;Evaluation of health services in the county.</a:t>
            </a:r>
          </a:p>
          <a:p>
            <a:pPr>
              <a:buFont typeface="Wingdings" panose="05000000000000000000" pitchFamily="2" charset="2"/>
              <a:buChar char="§"/>
            </a:pPr>
            <a:r>
              <a:rPr lang="en-US" dirty="0"/>
              <a:t>Provide a linkage with the national Ministry responsible for health.</a:t>
            </a:r>
          </a:p>
          <a:p>
            <a:pPr>
              <a:buFont typeface="Wingdings" panose="05000000000000000000" pitchFamily="2" charset="2"/>
              <a:buChar char="§"/>
            </a:pPr>
            <a:r>
              <a:rPr lang="en-US" dirty="0"/>
              <a:t>Collaborate with State and non state Stakeholders at the County and between counties in health services</a:t>
            </a:r>
          </a:p>
        </p:txBody>
      </p:sp>
    </p:spTree>
    <p:extLst>
      <p:ext uri="{BB962C8B-B14F-4D97-AF65-F5344CB8AC3E}">
        <p14:creationId xmlns:p14="http://schemas.microsoft.com/office/powerpoint/2010/main" val="253509504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C233-993B-4F8F-97D9-CDC96692D76C}"/>
              </a:ext>
            </a:extLst>
          </p:cNvPr>
          <p:cNvSpPr>
            <a:spLocks noGrp="1"/>
          </p:cNvSpPr>
          <p:nvPr>
            <p:ph type="title"/>
          </p:nvPr>
        </p:nvSpPr>
        <p:spPr/>
        <p:txBody>
          <a:bodyPr/>
          <a:lstStyle/>
          <a:p>
            <a:r>
              <a:rPr lang="en-US" dirty="0"/>
              <a:t>Ct..</a:t>
            </a:r>
          </a:p>
        </p:txBody>
      </p:sp>
      <p:sp>
        <p:nvSpPr>
          <p:cNvPr id="3" name="Content Placeholder 2">
            <a:extLst>
              <a:ext uri="{FF2B5EF4-FFF2-40B4-BE49-F238E27FC236}">
                <a16:creationId xmlns:a16="http://schemas.microsoft.com/office/drawing/2014/main" id="{95AA708C-4A84-403B-BE04-B84CD2E82328}"/>
              </a:ext>
            </a:extLst>
          </p:cNvPr>
          <p:cNvSpPr>
            <a:spLocks noGrp="1"/>
          </p:cNvSpPr>
          <p:nvPr>
            <p:ph idx="1"/>
          </p:nvPr>
        </p:nvSpPr>
        <p:spPr>
          <a:xfrm>
            <a:off x="0" y="1600200"/>
            <a:ext cx="9144000" cy="5257800"/>
          </a:xfrm>
        </p:spPr>
        <p:txBody>
          <a:bodyPr>
            <a:normAutofit/>
          </a:bodyPr>
          <a:lstStyle/>
          <a:p>
            <a:pPr>
              <a:buFont typeface="Wingdings" panose="05000000000000000000" pitchFamily="2" charset="2"/>
              <a:buChar char="§"/>
            </a:pPr>
            <a:r>
              <a:rPr lang="en-US" dirty="0"/>
              <a:t>Mobilize resources for County health services</a:t>
            </a:r>
          </a:p>
          <a:p>
            <a:pPr>
              <a:buFont typeface="Wingdings" panose="05000000000000000000" pitchFamily="2" charset="2"/>
              <a:buChar char="§"/>
            </a:pPr>
            <a:r>
              <a:rPr lang="en-US" dirty="0"/>
              <a:t>Establish mechanisms for the referral function within and between the counties, and between the different levels of the health system in line with the sector referral strategy.</a:t>
            </a:r>
          </a:p>
          <a:p>
            <a:pPr>
              <a:buFont typeface="Wingdings" panose="05000000000000000000" pitchFamily="2" charset="2"/>
              <a:buChar char="§"/>
            </a:pPr>
            <a:r>
              <a:rPr lang="en-US" dirty="0"/>
              <a:t>Coordinating and collaborating through County  Health Stakeholder Forums (CHMB, FBOs, NGOs, CSOs, development partners).</a:t>
            </a:r>
          </a:p>
          <a:p>
            <a:pPr>
              <a:buFont typeface="Wingdings" panose="05000000000000000000" pitchFamily="2" charset="2"/>
              <a:buChar char="§"/>
            </a:pPr>
            <a:r>
              <a:rPr lang="en-US" dirty="0"/>
              <a:t>  Supervise county health services.</a:t>
            </a:r>
          </a:p>
        </p:txBody>
      </p:sp>
    </p:spTree>
    <p:extLst>
      <p:ext uri="{BB962C8B-B14F-4D97-AF65-F5344CB8AC3E}">
        <p14:creationId xmlns:p14="http://schemas.microsoft.com/office/powerpoint/2010/main" val="405987280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89E5-07B3-4FE4-9EB5-F038CBA1EEA7}"/>
              </a:ext>
            </a:extLst>
          </p:cNvPr>
          <p:cNvSpPr>
            <a:spLocks noGrp="1"/>
          </p:cNvSpPr>
          <p:nvPr>
            <p:ph type="title"/>
          </p:nvPr>
        </p:nvSpPr>
        <p:spPr/>
        <p:txBody>
          <a:bodyPr/>
          <a:lstStyle/>
          <a:p>
            <a:r>
              <a:rPr lang="en-US" b="1" dirty="0"/>
              <a:t>Sub-county level </a:t>
            </a:r>
          </a:p>
        </p:txBody>
      </p:sp>
      <p:sp>
        <p:nvSpPr>
          <p:cNvPr id="3" name="Content Placeholder 2">
            <a:extLst>
              <a:ext uri="{FF2B5EF4-FFF2-40B4-BE49-F238E27FC236}">
                <a16:creationId xmlns:a16="http://schemas.microsoft.com/office/drawing/2014/main" id="{7AF36B48-32DE-4329-8E93-BC110AC98F02}"/>
              </a:ext>
            </a:extLst>
          </p:cNvPr>
          <p:cNvSpPr>
            <a:spLocks noGrp="1"/>
          </p:cNvSpPr>
          <p:nvPr>
            <p:ph idx="1"/>
          </p:nvPr>
        </p:nvSpPr>
        <p:spPr>
          <a:xfrm>
            <a:off x="0" y="1600200"/>
            <a:ext cx="9144000" cy="5257800"/>
          </a:xfrm>
        </p:spPr>
        <p:txBody>
          <a:bodyPr/>
          <a:lstStyle/>
          <a:p>
            <a:pPr>
              <a:buFont typeface="Wingdings" panose="05000000000000000000" pitchFamily="2" charset="2"/>
              <a:buChar char="§"/>
            </a:pPr>
            <a:r>
              <a:rPr lang="en-US" sz="3600" dirty="0"/>
              <a:t>Delivering services in all health facilities (levels 1–3)</a:t>
            </a:r>
          </a:p>
          <a:p>
            <a:pPr>
              <a:buFont typeface="Wingdings" panose="05000000000000000000" pitchFamily="2" charset="2"/>
              <a:buChar char="§"/>
            </a:pPr>
            <a:r>
              <a:rPr lang="en-US" sz="3600" dirty="0"/>
              <a:t>Developing and implementing facility health plans (FHPs)</a:t>
            </a:r>
          </a:p>
          <a:p>
            <a:pPr>
              <a:buFont typeface="Wingdings" panose="05000000000000000000" pitchFamily="2" charset="2"/>
              <a:buChar char="§"/>
            </a:pPr>
            <a:r>
              <a:rPr lang="en-US" sz="3600" dirty="0"/>
              <a:t>Supervising and controlling the implementation of FHP (M&amp;E)</a:t>
            </a:r>
          </a:p>
          <a:p>
            <a:endParaRPr lang="en-US" dirty="0"/>
          </a:p>
        </p:txBody>
      </p:sp>
    </p:spTree>
    <p:extLst>
      <p:ext uri="{BB962C8B-B14F-4D97-AF65-F5344CB8AC3E}">
        <p14:creationId xmlns:p14="http://schemas.microsoft.com/office/powerpoint/2010/main" val="20204889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01225-8B27-4B6A-942A-EE15CC0C60E9}"/>
              </a:ext>
            </a:extLst>
          </p:cNvPr>
          <p:cNvSpPr>
            <a:spLocks noGrp="1"/>
          </p:cNvSpPr>
          <p:nvPr>
            <p:ph type="title"/>
          </p:nvPr>
        </p:nvSpPr>
        <p:spPr>
          <a:xfrm>
            <a:off x="457200" y="2362200"/>
            <a:ext cx="8229600" cy="1143000"/>
          </a:xfrm>
        </p:spPr>
        <p:txBody>
          <a:bodyPr>
            <a:normAutofit/>
          </a:bodyPr>
          <a:lstStyle/>
          <a:p>
            <a:r>
              <a:rPr lang="en-US" b="1" dirty="0"/>
              <a:t>Organization of health services</a:t>
            </a:r>
          </a:p>
        </p:txBody>
      </p:sp>
    </p:spTree>
    <p:extLst>
      <p:ext uri="{BB962C8B-B14F-4D97-AF65-F5344CB8AC3E}">
        <p14:creationId xmlns:p14="http://schemas.microsoft.com/office/powerpoint/2010/main" val="150785128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1625D-6CF1-45F9-9C4B-DAE3EA172D0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0E001D0-9C24-477C-9155-00786B90413F}"/>
              </a:ext>
            </a:extLst>
          </p:cNvPr>
          <p:cNvPicPr>
            <a:picLocks noGrp="1" noChangeAspect="1"/>
          </p:cNvPicPr>
          <p:nvPr>
            <p:ph idx="1"/>
          </p:nvPr>
        </p:nvPicPr>
        <p:blipFill>
          <a:blip r:embed="rId2"/>
          <a:stretch>
            <a:fillRect/>
          </a:stretch>
        </p:blipFill>
        <p:spPr>
          <a:xfrm>
            <a:off x="0" y="0"/>
            <a:ext cx="9144000" cy="6858000"/>
          </a:xfrm>
        </p:spPr>
      </p:pic>
    </p:spTree>
    <p:extLst>
      <p:ext uri="{BB962C8B-B14F-4D97-AF65-F5344CB8AC3E}">
        <p14:creationId xmlns:p14="http://schemas.microsoft.com/office/powerpoint/2010/main" val="377073668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805" name="Title 1048804"/>
          <p:cNvSpPr>
            <a:spLocks noGrp="1"/>
          </p:cNvSpPr>
          <p:nvPr>
            <p:ph type="ctrTitle"/>
          </p:nvPr>
        </p:nvSpPr>
        <p:spPr>
          <a:xfrm>
            <a:off x="685800" y="2130425"/>
            <a:ext cx="7772400" cy="1470025"/>
          </a:xfrm>
          <a:prstGeom prst="rect">
            <a:avLst/>
          </a:prstGeom>
          <a:noFill/>
          <a:ln>
            <a:noFill/>
          </a:ln>
        </p:spPr>
        <p:txBody>
          <a:bodyPr vert="horz" lIns="91440" tIns="45720" rIns="91440" bIns="45720" anchor="ctr"/>
          <a:lstStyle>
            <a:lvl1pPr algn="ctr">
              <a:defRPr sz="4400"/>
            </a:lvl1pPr>
          </a:lstStyle>
          <a:p>
            <a:pPr lvl="0" eaLnBrk="1" latinLnBrk="1" hangingPunct="1"/>
            <a:endParaRPr lang="en-US" altLang="en-US"/>
          </a:p>
        </p:txBody>
      </p:sp>
      <p:sp>
        <p:nvSpPr>
          <p:cNvPr id="1048806" name="Subtitle 1048805"/>
          <p:cNvSpPr>
            <a:spLocks noGrp="1"/>
          </p:cNvSpPr>
          <p:nvPr>
            <p:ph type="subTitle" idx="1"/>
          </p:nvPr>
        </p:nvSpPr>
        <p:spPr>
          <a:xfrm>
            <a:off x="1371600" y="3886200"/>
            <a:ext cx="6400800" cy="1752600"/>
          </a:xfrm>
          <a:prstGeom prst="rect">
            <a:avLst/>
          </a:prstGeom>
          <a:noFill/>
          <a:ln>
            <a:noFill/>
          </a:ln>
        </p:spPr>
        <p:txBody>
          <a:bodyPr vert="horz" lIns="91440" tIns="45720" rIns="91440" bIns="45720" anchor="t"/>
          <a:lstStyle>
            <a:lvl1pPr marL="0" algn="ctr">
              <a:buNone/>
              <a:defRPr sz="3200">
                <a:solidFill>
                  <a:schemeClr val="dk1"/>
                </a:solidFill>
              </a:defRPr>
            </a:lvl1pPr>
            <a:lvl2pPr marL="457200" algn="ctr">
              <a:buNone/>
            </a:lvl2pPr>
            <a:lvl3pPr marL="914400" algn="ctr">
              <a:buNone/>
            </a:lvl3pPr>
            <a:lvl4pPr marL="1371600" algn="ctr">
              <a:buNone/>
            </a:lvl4pPr>
            <a:lvl5pPr marL="1828800" algn="ctr">
              <a:buNone/>
            </a:lvl5pPr>
          </a:lstStyle>
          <a:p>
            <a:pPr lvl="0" eaLnBrk="1" latinLnBrk="1" hangingPunct="1"/>
            <a:endParaRPr lang="en-US" altLang="en-US">
              <a:solidFill>
                <a:srgbClr val="898989"/>
              </a:solidFill>
            </a:endParaRPr>
          </a:p>
        </p:txBody>
      </p:sp>
      <p:pic>
        <p:nvPicPr>
          <p:cNvPr id="2097214" name="Picture 2097213" descr="01.jpg"/>
          <p:cNvPicPr>
            <a:picLocks/>
          </p:cNvPicPr>
          <p:nvPr/>
        </p:nvPicPr>
        <p:blipFill>
          <a:blip r:embed="rId3"/>
          <a:srcRect/>
          <a:stretch>
            <a:fillRect/>
          </a:stretch>
        </p:blipFill>
        <p:spPr>
          <a:xfrm>
            <a:off x="0" y="0"/>
            <a:ext cx="9144000" cy="6858000"/>
          </a:xfrm>
          <a:prstGeom prst="rect">
            <a:avLst/>
          </a:prstGeom>
          <a:noFill/>
          <a:ln>
            <a:noFill/>
          </a:ln>
        </p:spPr>
      </p:pic>
      <p:sp>
        <p:nvSpPr>
          <p:cNvPr id="1048807" name="TextBox 1048806"/>
          <p:cNvSpPr txBox="1"/>
          <p:nvPr/>
        </p:nvSpPr>
        <p:spPr>
          <a:xfrm>
            <a:off x="457200" y="274637"/>
            <a:ext cx="8229600" cy="77628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2500" b="1" dirty="0" err="1">
                <a:solidFill>
                  <a:schemeClr val="lt1"/>
                </a:solidFill>
                <a:latin typeface="Gill Sans MT" pitchFamily="34" charset="0"/>
              </a:rPr>
              <a:t>Organisational</a:t>
            </a:r>
            <a:r>
              <a:rPr lang="en-US" altLang="en-US" sz="2500" b="1" dirty="0">
                <a:solidFill>
                  <a:schemeClr val="lt1"/>
                </a:solidFill>
                <a:latin typeface="Gill Sans MT" pitchFamily="34" charset="0"/>
              </a:rPr>
              <a:t> Structure of National Health Services</a:t>
            </a:r>
          </a:p>
        </p:txBody>
      </p:sp>
      <p:grpSp>
        <p:nvGrpSpPr>
          <p:cNvPr id="189" name="Group 188"/>
          <p:cNvGrpSpPr/>
          <p:nvPr/>
        </p:nvGrpSpPr>
        <p:grpSpPr>
          <a:xfrm>
            <a:off x="4591050" y="1146175"/>
            <a:ext cx="1322387" cy="603250"/>
            <a:chOff x="2892" y="722"/>
            <a:chExt cx="833" cy="380"/>
          </a:xfrm>
        </p:grpSpPr>
        <p:pic>
          <p:nvPicPr>
            <p:cNvPr id="2097215" name="Picture 2097214"/>
            <p:cNvPicPr>
              <a:picLocks/>
            </p:cNvPicPr>
            <p:nvPr/>
          </p:nvPicPr>
          <p:blipFill>
            <a:blip r:embed="rId4"/>
            <a:srcRect/>
            <a:stretch>
              <a:fillRect/>
            </a:stretch>
          </p:blipFill>
          <p:spPr>
            <a:xfrm>
              <a:off x="2892" y="722"/>
              <a:ext cx="833" cy="380"/>
            </a:xfrm>
            <a:prstGeom prst="rect">
              <a:avLst/>
            </a:prstGeom>
            <a:noFill/>
            <a:ln>
              <a:noFill/>
            </a:ln>
          </p:spPr>
        </p:pic>
        <p:sp>
          <p:nvSpPr>
            <p:cNvPr id="1048808" name="TextBox 1048807"/>
            <p:cNvSpPr txBox="1"/>
            <p:nvPr/>
          </p:nvSpPr>
          <p:spPr>
            <a:xfrm>
              <a:off x="2900" y="731"/>
              <a:ext cx="817" cy="363"/>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1100" b="1">
                  <a:latin typeface="Gill Sans MT" pitchFamily="34" charset="0"/>
                </a:rPr>
                <a:t>CABINET SECRETARY FOR HEALTH</a:t>
              </a:r>
            </a:p>
          </p:txBody>
        </p:sp>
      </p:grpSp>
      <p:grpSp>
        <p:nvGrpSpPr>
          <p:cNvPr id="190" name="Group 189"/>
          <p:cNvGrpSpPr/>
          <p:nvPr/>
        </p:nvGrpSpPr>
        <p:grpSpPr>
          <a:xfrm>
            <a:off x="4591050" y="1865312"/>
            <a:ext cx="1322387" cy="609600"/>
            <a:chOff x="2892" y="1175"/>
            <a:chExt cx="833" cy="384"/>
          </a:xfrm>
        </p:grpSpPr>
        <p:pic>
          <p:nvPicPr>
            <p:cNvPr id="2097216" name="Picture 2097215"/>
            <p:cNvPicPr>
              <a:picLocks/>
            </p:cNvPicPr>
            <p:nvPr/>
          </p:nvPicPr>
          <p:blipFill>
            <a:blip r:embed="rId5"/>
            <a:srcRect/>
            <a:stretch>
              <a:fillRect/>
            </a:stretch>
          </p:blipFill>
          <p:spPr>
            <a:xfrm>
              <a:off x="2892" y="1175"/>
              <a:ext cx="833" cy="384"/>
            </a:xfrm>
            <a:prstGeom prst="rect">
              <a:avLst/>
            </a:prstGeom>
            <a:noFill/>
            <a:ln>
              <a:noFill/>
            </a:ln>
          </p:spPr>
        </p:pic>
        <p:sp>
          <p:nvSpPr>
            <p:cNvPr id="1048809" name="TextBox 1048808"/>
            <p:cNvSpPr txBox="1"/>
            <p:nvPr/>
          </p:nvSpPr>
          <p:spPr>
            <a:xfrm>
              <a:off x="2900" y="1185"/>
              <a:ext cx="817" cy="363"/>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1100" b="1">
                  <a:latin typeface="Gill Sans MT" pitchFamily="34" charset="0"/>
                </a:rPr>
                <a:t>PRINCIPAL SECRETARY FOR HEALTH</a:t>
              </a:r>
            </a:p>
          </p:txBody>
        </p:sp>
      </p:grpSp>
      <p:grpSp>
        <p:nvGrpSpPr>
          <p:cNvPr id="191" name="Group 190"/>
          <p:cNvGrpSpPr/>
          <p:nvPr/>
        </p:nvGrpSpPr>
        <p:grpSpPr>
          <a:xfrm>
            <a:off x="4591050" y="2657475"/>
            <a:ext cx="1322387" cy="603250"/>
            <a:chOff x="2892" y="1674"/>
            <a:chExt cx="833" cy="380"/>
          </a:xfrm>
        </p:grpSpPr>
        <p:pic>
          <p:nvPicPr>
            <p:cNvPr id="2097217" name="Picture 2097216"/>
            <p:cNvPicPr>
              <a:picLocks/>
            </p:cNvPicPr>
            <p:nvPr/>
          </p:nvPicPr>
          <p:blipFill>
            <a:blip r:embed="rId6"/>
            <a:srcRect/>
            <a:stretch>
              <a:fillRect/>
            </a:stretch>
          </p:blipFill>
          <p:spPr>
            <a:xfrm>
              <a:off x="2892" y="1674"/>
              <a:ext cx="833" cy="380"/>
            </a:xfrm>
            <a:prstGeom prst="rect">
              <a:avLst/>
            </a:prstGeom>
            <a:noFill/>
            <a:ln>
              <a:noFill/>
            </a:ln>
          </p:spPr>
        </p:pic>
        <p:sp>
          <p:nvSpPr>
            <p:cNvPr id="1048810" name="TextBox 1048809"/>
            <p:cNvSpPr txBox="1"/>
            <p:nvPr/>
          </p:nvSpPr>
          <p:spPr>
            <a:xfrm>
              <a:off x="2900" y="1684"/>
              <a:ext cx="817" cy="363"/>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1100" b="1">
                  <a:latin typeface="Gill Sans MT" pitchFamily="34" charset="0"/>
                </a:rPr>
                <a:t>DIRECTOR GENERAL FOR HEALTH</a:t>
              </a:r>
            </a:p>
          </p:txBody>
        </p:sp>
      </p:grpSp>
      <p:grpSp>
        <p:nvGrpSpPr>
          <p:cNvPr id="192" name="Group 191"/>
          <p:cNvGrpSpPr/>
          <p:nvPr/>
        </p:nvGrpSpPr>
        <p:grpSpPr>
          <a:xfrm>
            <a:off x="2378075" y="2408237"/>
            <a:ext cx="1755775" cy="354012"/>
            <a:chOff x="1498" y="1517"/>
            <a:chExt cx="1106" cy="223"/>
          </a:xfrm>
        </p:grpSpPr>
        <p:pic>
          <p:nvPicPr>
            <p:cNvPr id="2097218" name="Picture 2097217"/>
            <p:cNvPicPr>
              <a:picLocks/>
            </p:cNvPicPr>
            <p:nvPr/>
          </p:nvPicPr>
          <p:blipFill>
            <a:blip r:embed="rId7"/>
            <a:srcRect/>
            <a:stretch>
              <a:fillRect/>
            </a:stretch>
          </p:blipFill>
          <p:spPr>
            <a:xfrm>
              <a:off x="1498" y="1517"/>
              <a:ext cx="1106" cy="223"/>
            </a:xfrm>
            <a:prstGeom prst="rect">
              <a:avLst/>
            </a:prstGeom>
            <a:noFill/>
            <a:ln>
              <a:noFill/>
            </a:ln>
          </p:spPr>
        </p:pic>
        <p:sp>
          <p:nvSpPr>
            <p:cNvPr id="1048811" name="TextBox 1048810"/>
            <p:cNvSpPr txBox="1"/>
            <p:nvPr/>
          </p:nvSpPr>
          <p:spPr>
            <a:xfrm>
              <a:off x="1507" y="1525"/>
              <a:ext cx="1088" cy="204"/>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800" b="1">
                  <a:latin typeface="Gill Sans MT" pitchFamily="34" charset="0"/>
                </a:rPr>
                <a:t>Semi Autonomous Government Agencies</a:t>
              </a:r>
            </a:p>
          </p:txBody>
        </p:sp>
      </p:grpSp>
      <p:grpSp>
        <p:nvGrpSpPr>
          <p:cNvPr id="193" name="Group 192"/>
          <p:cNvGrpSpPr/>
          <p:nvPr/>
        </p:nvGrpSpPr>
        <p:grpSpPr>
          <a:xfrm>
            <a:off x="3773487" y="3303587"/>
            <a:ext cx="1073150" cy="250825"/>
            <a:chOff x="2377" y="2081"/>
            <a:chExt cx="676" cy="158"/>
          </a:xfrm>
        </p:grpSpPr>
        <p:pic>
          <p:nvPicPr>
            <p:cNvPr id="2097219" name="Picture 2097218"/>
            <p:cNvPicPr>
              <a:picLocks/>
            </p:cNvPicPr>
            <p:nvPr/>
          </p:nvPicPr>
          <p:blipFill>
            <a:blip r:embed="rId8"/>
            <a:srcRect/>
            <a:stretch>
              <a:fillRect/>
            </a:stretch>
          </p:blipFill>
          <p:spPr>
            <a:xfrm>
              <a:off x="2377" y="2081"/>
              <a:ext cx="676" cy="158"/>
            </a:xfrm>
            <a:prstGeom prst="rect">
              <a:avLst/>
            </a:prstGeom>
            <a:noFill/>
            <a:ln>
              <a:noFill/>
            </a:ln>
          </p:spPr>
        </p:pic>
        <p:sp>
          <p:nvSpPr>
            <p:cNvPr id="1048812" name="TextBox 1048811"/>
            <p:cNvSpPr txBox="1"/>
            <p:nvPr/>
          </p:nvSpPr>
          <p:spPr>
            <a:xfrm>
              <a:off x="2386" y="2092"/>
              <a:ext cx="657"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800" b="1">
                  <a:latin typeface="Gill Sans MT" pitchFamily="34" charset="0"/>
                </a:rPr>
                <a:t>Resource Centre</a:t>
              </a:r>
            </a:p>
          </p:txBody>
        </p:sp>
      </p:grpSp>
      <p:grpSp>
        <p:nvGrpSpPr>
          <p:cNvPr id="194" name="Group 193"/>
          <p:cNvGrpSpPr/>
          <p:nvPr/>
        </p:nvGrpSpPr>
        <p:grpSpPr>
          <a:xfrm>
            <a:off x="5589587" y="3303587"/>
            <a:ext cx="1231900" cy="250825"/>
            <a:chOff x="3521" y="2081"/>
            <a:chExt cx="776" cy="158"/>
          </a:xfrm>
        </p:grpSpPr>
        <p:pic>
          <p:nvPicPr>
            <p:cNvPr id="2097220" name="Picture 2097219"/>
            <p:cNvPicPr>
              <a:picLocks/>
            </p:cNvPicPr>
            <p:nvPr/>
          </p:nvPicPr>
          <p:blipFill>
            <a:blip r:embed="rId9"/>
            <a:srcRect/>
            <a:stretch>
              <a:fillRect/>
            </a:stretch>
          </p:blipFill>
          <p:spPr>
            <a:xfrm>
              <a:off x="3521" y="2081"/>
              <a:ext cx="776" cy="158"/>
            </a:xfrm>
            <a:prstGeom prst="rect">
              <a:avLst/>
            </a:prstGeom>
            <a:noFill/>
            <a:ln>
              <a:noFill/>
            </a:ln>
          </p:spPr>
        </p:pic>
        <p:sp>
          <p:nvSpPr>
            <p:cNvPr id="1048813" name="TextBox 1048812"/>
            <p:cNvSpPr txBox="1"/>
            <p:nvPr/>
          </p:nvSpPr>
          <p:spPr>
            <a:xfrm>
              <a:off x="3530" y="2092"/>
              <a:ext cx="756"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Disaster Management</a:t>
              </a:r>
            </a:p>
          </p:txBody>
        </p:sp>
      </p:grpSp>
      <p:grpSp>
        <p:nvGrpSpPr>
          <p:cNvPr id="195" name="Group 194"/>
          <p:cNvGrpSpPr/>
          <p:nvPr/>
        </p:nvGrpSpPr>
        <p:grpSpPr>
          <a:xfrm>
            <a:off x="3498850" y="3663950"/>
            <a:ext cx="1030287" cy="590550"/>
            <a:chOff x="2204" y="2308"/>
            <a:chExt cx="649" cy="372"/>
          </a:xfrm>
        </p:grpSpPr>
        <p:pic>
          <p:nvPicPr>
            <p:cNvPr id="2097221" name="Picture 2097220"/>
            <p:cNvPicPr>
              <a:picLocks/>
            </p:cNvPicPr>
            <p:nvPr/>
          </p:nvPicPr>
          <p:blipFill>
            <a:blip r:embed="rId10"/>
            <a:srcRect/>
            <a:stretch>
              <a:fillRect/>
            </a:stretch>
          </p:blipFill>
          <p:spPr>
            <a:xfrm>
              <a:off x="2204" y="2308"/>
              <a:ext cx="649" cy="372"/>
            </a:xfrm>
            <a:prstGeom prst="rect">
              <a:avLst/>
            </a:prstGeom>
            <a:noFill/>
            <a:ln>
              <a:noFill/>
            </a:ln>
          </p:spPr>
        </p:pic>
        <p:sp>
          <p:nvSpPr>
            <p:cNvPr id="1048814" name="TextBox 1048813"/>
            <p:cNvSpPr txBox="1"/>
            <p:nvPr/>
          </p:nvSpPr>
          <p:spPr>
            <a:xfrm>
              <a:off x="2215" y="2319"/>
              <a:ext cx="630" cy="354"/>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Directorate for Health Promotion and Disease Prevention</a:t>
              </a:r>
            </a:p>
          </p:txBody>
        </p:sp>
      </p:grpSp>
      <p:grpSp>
        <p:nvGrpSpPr>
          <p:cNvPr id="196" name="Group 195"/>
          <p:cNvGrpSpPr/>
          <p:nvPr/>
        </p:nvGrpSpPr>
        <p:grpSpPr>
          <a:xfrm>
            <a:off x="4718050" y="3663950"/>
            <a:ext cx="1073150" cy="590550"/>
            <a:chOff x="2972" y="2308"/>
            <a:chExt cx="676" cy="372"/>
          </a:xfrm>
        </p:grpSpPr>
        <p:pic>
          <p:nvPicPr>
            <p:cNvPr id="2097222" name="Picture 2097221"/>
            <p:cNvPicPr>
              <a:picLocks/>
            </p:cNvPicPr>
            <p:nvPr/>
          </p:nvPicPr>
          <p:blipFill>
            <a:blip r:embed="rId11"/>
            <a:srcRect/>
            <a:stretch>
              <a:fillRect/>
            </a:stretch>
          </p:blipFill>
          <p:spPr>
            <a:xfrm>
              <a:off x="2972" y="2308"/>
              <a:ext cx="676" cy="372"/>
            </a:xfrm>
            <a:prstGeom prst="rect">
              <a:avLst/>
            </a:prstGeom>
            <a:noFill/>
            <a:ln>
              <a:noFill/>
            </a:ln>
          </p:spPr>
        </p:pic>
        <p:sp>
          <p:nvSpPr>
            <p:cNvPr id="1048815" name="TextBox 1048814"/>
            <p:cNvSpPr txBox="1"/>
            <p:nvPr/>
          </p:nvSpPr>
          <p:spPr>
            <a:xfrm>
              <a:off x="2983" y="2319"/>
              <a:ext cx="657" cy="354"/>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Directorate for Health Curative and Rehabilitation</a:t>
              </a:r>
            </a:p>
          </p:txBody>
        </p:sp>
      </p:grpSp>
      <p:grpSp>
        <p:nvGrpSpPr>
          <p:cNvPr id="197" name="Group 196"/>
          <p:cNvGrpSpPr/>
          <p:nvPr/>
        </p:nvGrpSpPr>
        <p:grpSpPr>
          <a:xfrm>
            <a:off x="5949950" y="3663950"/>
            <a:ext cx="1073150" cy="590550"/>
            <a:chOff x="3748" y="2308"/>
            <a:chExt cx="676" cy="372"/>
          </a:xfrm>
        </p:grpSpPr>
        <p:pic>
          <p:nvPicPr>
            <p:cNvPr id="2097223" name="Picture 2097222"/>
            <p:cNvPicPr>
              <a:picLocks/>
            </p:cNvPicPr>
            <p:nvPr/>
          </p:nvPicPr>
          <p:blipFill>
            <a:blip r:embed="rId11"/>
            <a:srcRect/>
            <a:stretch>
              <a:fillRect/>
            </a:stretch>
          </p:blipFill>
          <p:spPr>
            <a:xfrm>
              <a:off x="3748" y="2308"/>
              <a:ext cx="676" cy="372"/>
            </a:xfrm>
            <a:prstGeom prst="rect">
              <a:avLst/>
            </a:prstGeom>
            <a:noFill/>
            <a:ln>
              <a:noFill/>
            </a:ln>
          </p:spPr>
        </p:pic>
        <p:sp>
          <p:nvSpPr>
            <p:cNvPr id="1048816" name="TextBox 1048815"/>
            <p:cNvSpPr txBox="1"/>
            <p:nvPr/>
          </p:nvSpPr>
          <p:spPr>
            <a:xfrm>
              <a:off x="3757" y="2319"/>
              <a:ext cx="657" cy="354"/>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Directorate for Sector Planning and Governance</a:t>
              </a:r>
            </a:p>
          </p:txBody>
        </p:sp>
      </p:grpSp>
      <p:grpSp>
        <p:nvGrpSpPr>
          <p:cNvPr id="198" name="Group 197"/>
          <p:cNvGrpSpPr/>
          <p:nvPr/>
        </p:nvGrpSpPr>
        <p:grpSpPr>
          <a:xfrm>
            <a:off x="7175500" y="3663950"/>
            <a:ext cx="1073150" cy="590550"/>
            <a:chOff x="4520" y="2308"/>
            <a:chExt cx="676" cy="372"/>
          </a:xfrm>
        </p:grpSpPr>
        <p:pic>
          <p:nvPicPr>
            <p:cNvPr id="2097224" name="Picture 2097223"/>
            <p:cNvPicPr>
              <a:picLocks/>
            </p:cNvPicPr>
            <p:nvPr/>
          </p:nvPicPr>
          <p:blipFill>
            <a:blip r:embed="rId12"/>
            <a:srcRect/>
            <a:stretch>
              <a:fillRect/>
            </a:stretch>
          </p:blipFill>
          <p:spPr>
            <a:xfrm>
              <a:off x="4520" y="2308"/>
              <a:ext cx="676" cy="372"/>
            </a:xfrm>
            <a:prstGeom prst="rect">
              <a:avLst/>
            </a:prstGeom>
            <a:noFill/>
            <a:ln>
              <a:noFill/>
            </a:ln>
          </p:spPr>
        </p:pic>
        <p:sp>
          <p:nvSpPr>
            <p:cNvPr id="1048817" name="TextBox 1048816"/>
            <p:cNvSpPr txBox="1"/>
            <p:nvPr/>
          </p:nvSpPr>
          <p:spPr>
            <a:xfrm>
              <a:off x="4528" y="2319"/>
              <a:ext cx="657" cy="354"/>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Directorate for Administration</a:t>
              </a:r>
            </a:p>
          </p:txBody>
        </p:sp>
      </p:grpSp>
      <p:grpSp>
        <p:nvGrpSpPr>
          <p:cNvPr id="199" name="Group 198"/>
          <p:cNvGrpSpPr/>
          <p:nvPr/>
        </p:nvGrpSpPr>
        <p:grpSpPr>
          <a:xfrm>
            <a:off x="2378075" y="4352925"/>
            <a:ext cx="962025" cy="242887"/>
            <a:chOff x="1498" y="2742"/>
            <a:chExt cx="606" cy="153"/>
          </a:xfrm>
        </p:grpSpPr>
        <p:pic>
          <p:nvPicPr>
            <p:cNvPr id="2097225" name="Picture 2097224"/>
            <p:cNvPicPr>
              <a:picLocks/>
            </p:cNvPicPr>
            <p:nvPr/>
          </p:nvPicPr>
          <p:blipFill>
            <a:blip r:embed="rId13"/>
            <a:srcRect/>
            <a:stretch>
              <a:fillRect/>
            </a:stretch>
          </p:blipFill>
          <p:spPr>
            <a:xfrm>
              <a:off x="1498" y="2742"/>
              <a:ext cx="606" cy="153"/>
            </a:xfrm>
            <a:prstGeom prst="rect">
              <a:avLst/>
            </a:prstGeom>
            <a:noFill/>
            <a:ln>
              <a:noFill/>
            </a:ln>
          </p:spPr>
        </p:pic>
        <p:sp>
          <p:nvSpPr>
            <p:cNvPr id="1048818" name="TextBox 1048817"/>
            <p:cNvSpPr txBox="1"/>
            <p:nvPr/>
          </p:nvSpPr>
          <p:spPr>
            <a:xfrm>
              <a:off x="1507" y="2750"/>
              <a:ext cx="589"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National Hospitals</a:t>
              </a:r>
            </a:p>
          </p:txBody>
        </p:sp>
      </p:grpSp>
      <p:grpSp>
        <p:nvGrpSpPr>
          <p:cNvPr id="200" name="Group 199"/>
          <p:cNvGrpSpPr/>
          <p:nvPr/>
        </p:nvGrpSpPr>
        <p:grpSpPr>
          <a:xfrm>
            <a:off x="3517900" y="4352925"/>
            <a:ext cx="968375" cy="242887"/>
            <a:chOff x="2216" y="2742"/>
            <a:chExt cx="610" cy="153"/>
          </a:xfrm>
        </p:grpSpPr>
        <p:pic>
          <p:nvPicPr>
            <p:cNvPr id="2097226" name="Picture 2097225"/>
            <p:cNvPicPr>
              <a:picLocks/>
            </p:cNvPicPr>
            <p:nvPr/>
          </p:nvPicPr>
          <p:blipFill>
            <a:blip r:embed="rId14"/>
            <a:srcRect/>
            <a:stretch>
              <a:fillRect/>
            </a:stretch>
          </p:blipFill>
          <p:spPr>
            <a:xfrm>
              <a:off x="2216" y="2742"/>
              <a:ext cx="610" cy="153"/>
            </a:xfrm>
            <a:prstGeom prst="rect">
              <a:avLst/>
            </a:prstGeom>
            <a:noFill/>
            <a:ln>
              <a:noFill/>
            </a:ln>
          </p:spPr>
        </p:pic>
        <p:sp>
          <p:nvSpPr>
            <p:cNvPr id="1048819" name="TextBox 1048818"/>
            <p:cNvSpPr txBox="1"/>
            <p:nvPr/>
          </p:nvSpPr>
          <p:spPr>
            <a:xfrm>
              <a:off x="2226" y="2750"/>
              <a:ext cx="590"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Child Health</a:t>
              </a:r>
            </a:p>
          </p:txBody>
        </p:sp>
      </p:grpSp>
      <p:grpSp>
        <p:nvGrpSpPr>
          <p:cNvPr id="201" name="Group 200"/>
          <p:cNvGrpSpPr/>
          <p:nvPr/>
        </p:nvGrpSpPr>
        <p:grpSpPr>
          <a:xfrm>
            <a:off x="4754562" y="4352925"/>
            <a:ext cx="969962" cy="242887"/>
            <a:chOff x="2995" y="2742"/>
            <a:chExt cx="611" cy="153"/>
          </a:xfrm>
        </p:grpSpPr>
        <p:pic>
          <p:nvPicPr>
            <p:cNvPr id="2097227" name="Picture 2097226"/>
            <p:cNvPicPr>
              <a:picLocks/>
            </p:cNvPicPr>
            <p:nvPr/>
          </p:nvPicPr>
          <p:blipFill>
            <a:blip r:embed="rId14"/>
            <a:srcRect/>
            <a:stretch>
              <a:fillRect/>
            </a:stretch>
          </p:blipFill>
          <p:spPr>
            <a:xfrm>
              <a:off x="2995" y="2742"/>
              <a:ext cx="611" cy="153"/>
            </a:xfrm>
            <a:prstGeom prst="rect">
              <a:avLst/>
            </a:prstGeom>
            <a:noFill/>
            <a:ln>
              <a:noFill/>
            </a:ln>
          </p:spPr>
        </p:pic>
        <p:sp>
          <p:nvSpPr>
            <p:cNvPr id="1048820" name="TextBox 1048819"/>
            <p:cNvSpPr txBox="1"/>
            <p:nvPr/>
          </p:nvSpPr>
          <p:spPr>
            <a:xfrm>
              <a:off x="3006" y="2750"/>
              <a:ext cx="590"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Referral Services</a:t>
              </a:r>
            </a:p>
          </p:txBody>
        </p:sp>
      </p:grpSp>
      <p:grpSp>
        <p:nvGrpSpPr>
          <p:cNvPr id="202" name="Group 201"/>
          <p:cNvGrpSpPr/>
          <p:nvPr/>
        </p:nvGrpSpPr>
        <p:grpSpPr>
          <a:xfrm>
            <a:off x="6022975" y="4352925"/>
            <a:ext cx="963612" cy="242887"/>
            <a:chOff x="3794" y="2742"/>
            <a:chExt cx="607" cy="153"/>
          </a:xfrm>
        </p:grpSpPr>
        <p:pic>
          <p:nvPicPr>
            <p:cNvPr id="2097228" name="Picture 2097227"/>
            <p:cNvPicPr>
              <a:picLocks/>
            </p:cNvPicPr>
            <p:nvPr/>
          </p:nvPicPr>
          <p:blipFill>
            <a:blip r:embed="rId15"/>
            <a:srcRect/>
            <a:stretch>
              <a:fillRect/>
            </a:stretch>
          </p:blipFill>
          <p:spPr>
            <a:xfrm>
              <a:off x="3794" y="2742"/>
              <a:ext cx="607" cy="153"/>
            </a:xfrm>
            <a:prstGeom prst="rect">
              <a:avLst/>
            </a:prstGeom>
            <a:noFill/>
            <a:ln>
              <a:noFill/>
            </a:ln>
          </p:spPr>
        </p:pic>
        <p:sp>
          <p:nvSpPr>
            <p:cNvPr id="1048821" name="TextBox 1048820"/>
            <p:cNvSpPr txBox="1"/>
            <p:nvPr/>
          </p:nvSpPr>
          <p:spPr>
            <a:xfrm>
              <a:off x="3803" y="2750"/>
              <a:ext cx="590"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Health Planning</a:t>
              </a:r>
            </a:p>
          </p:txBody>
        </p:sp>
      </p:grpSp>
      <p:grpSp>
        <p:nvGrpSpPr>
          <p:cNvPr id="203" name="Group 202"/>
          <p:cNvGrpSpPr/>
          <p:nvPr/>
        </p:nvGrpSpPr>
        <p:grpSpPr>
          <a:xfrm>
            <a:off x="7291387" y="4352925"/>
            <a:ext cx="968375" cy="242887"/>
            <a:chOff x="4593" y="2742"/>
            <a:chExt cx="610" cy="153"/>
          </a:xfrm>
        </p:grpSpPr>
        <p:pic>
          <p:nvPicPr>
            <p:cNvPr id="2097229" name="Picture 2097228"/>
            <p:cNvPicPr>
              <a:picLocks/>
            </p:cNvPicPr>
            <p:nvPr/>
          </p:nvPicPr>
          <p:blipFill>
            <a:blip r:embed="rId16"/>
            <a:srcRect/>
            <a:stretch>
              <a:fillRect/>
            </a:stretch>
          </p:blipFill>
          <p:spPr>
            <a:xfrm>
              <a:off x="4593" y="2742"/>
              <a:ext cx="610" cy="153"/>
            </a:xfrm>
            <a:prstGeom prst="rect">
              <a:avLst/>
            </a:prstGeom>
            <a:noFill/>
            <a:ln>
              <a:noFill/>
            </a:ln>
          </p:spPr>
        </p:pic>
        <p:sp>
          <p:nvSpPr>
            <p:cNvPr id="1048822" name="TextBox 1048821"/>
            <p:cNvSpPr txBox="1"/>
            <p:nvPr/>
          </p:nvSpPr>
          <p:spPr>
            <a:xfrm>
              <a:off x="4604" y="2750"/>
              <a:ext cx="589"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Financial Mgt.</a:t>
              </a:r>
            </a:p>
          </p:txBody>
        </p:sp>
      </p:grpSp>
      <p:grpSp>
        <p:nvGrpSpPr>
          <p:cNvPr id="204" name="Group 203"/>
          <p:cNvGrpSpPr/>
          <p:nvPr/>
        </p:nvGrpSpPr>
        <p:grpSpPr>
          <a:xfrm>
            <a:off x="2378075" y="4638675"/>
            <a:ext cx="962025" cy="244475"/>
            <a:chOff x="1498" y="2922"/>
            <a:chExt cx="606" cy="154"/>
          </a:xfrm>
        </p:grpSpPr>
        <p:pic>
          <p:nvPicPr>
            <p:cNvPr id="2097230" name="Picture 2097229"/>
            <p:cNvPicPr>
              <a:picLocks/>
            </p:cNvPicPr>
            <p:nvPr/>
          </p:nvPicPr>
          <p:blipFill>
            <a:blip r:embed="rId15"/>
            <a:srcRect/>
            <a:stretch>
              <a:fillRect/>
            </a:stretch>
          </p:blipFill>
          <p:spPr>
            <a:xfrm>
              <a:off x="1498" y="2922"/>
              <a:ext cx="606" cy="154"/>
            </a:xfrm>
            <a:prstGeom prst="rect">
              <a:avLst/>
            </a:prstGeom>
            <a:noFill/>
            <a:ln>
              <a:noFill/>
            </a:ln>
          </p:spPr>
        </p:pic>
        <p:sp>
          <p:nvSpPr>
            <p:cNvPr id="1048823" name="TextBox 1048822"/>
            <p:cNvSpPr txBox="1"/>
            <p:nvPr/>
          </p:nvSpPr>
          <p:spPr>
            <a:xfrm>
              <a:off x="1507" y="2931"/>
              <a:ext cx="589"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KEMSA</a:t>
              </a:r>
            </a:p>
          </p:txBody>
        </p:sp>
      </p:grpSp>
      <p:grpSp>
        <p:nvGrpSpPr>
          <p:cNvPr id="205" name="Group 204"/>
          <p:cNvGrpSpPr/>
          <p:nvPr/>
        </p:nvGrpSpPr>
        <p:grpSpPr>
          <a:xfrm>
            <a:off x="2378075" y="4926012"/>
            <a:ext cx="962025" cy="242887"/>
            <a:chOff x="1498" y="3103"/>
            <a:chExt cx="606" cy="153"/>
          </a:xfrm>
        </p:grpSpPr>
        <p:pic>
          <p:nvPicPr>
            <p:cNvPr id="2097231" name="Picture 2097230"/>
            <p:cNvPicPr>
              <a:picLocks/>
            </p:cNvPicPr>
            <p:nvPr/>
          </p:nvPicPr>
          <p:blipFill>
            <a:blip r:embed="rId15"/>
            <a:srcRect/>
            <a:stretch>
              <a:fillRect/>
            </a:stretch>
          </p:blipFill>
          <p:spPr>
            <a:xfrm>
              <a:off x="1498" y="3103"/>
              <a:ext cx="606" cy="153"/>
            </a:xfrm>
            <a:prstGeom prst="rect">
              <a:avLst/>
            </a:prstGeom>
            <a:noFill/>
            <a:ln>
              <a:noFill/>
            </a:ln>
          </p:spPr>
        </p:pic>
        <p:sp>
          <p:nvSpPr>
            <p:cNvPr id="1048824" name="TextBox 1048823"/>
            <p:cNvSpPr txBox="1"/>
            <p:nvPr/>
          </p:nvSpPr>
          <p:spPr>
            <a:xfrm>
              <a:off x="1507" y="3113"/>
              <a:ext cx="589"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KEMRI</a:t>
              </a:r>
            </a:p>
          </p:txBody>
        </p:sp>
      </p:grpSp>
      <p:grpSp>
        <p:nvGrpSpPr>
          <p:cNvPr id="206" name="Group 205"/>
          <p:cNvGrpSpPr/>
          <p:nvPr/>
        </p:nvGrpSpPr>
        <p:grpSpPr>
          <a:xfrm>
            <a:off x="2378075" y="5211762"/>
            <a:ext cx="962025" cy="250825"/>
            <a:chOff x="1498" y="3283"/>
            <a:chExt cx="606" cy="158"/>
          </a:xfrm>
        </p:grpSpPr>
        <p:pic>
          <p:nvPicPr>
            <p:cNvPr id="2097232" name="Picture 2097231"/>
            <p:cNvPicPr>
              <a:picLocks/>
            </p:cNvPicPr>
            <p:nvPr/>
          </p:nvPicPr>
          <p:blipFill>
            <a:blip r:embed="rId17"/>
            <a:srcRect/>
            <a:stretch>
              <a:fillRect/>
            </a:stretch>
          </p:blipFill>
          <p:spPr>
            <a:xfrm>
              <a:off x="1498" y="3283"/>
              <a:ext cx="606" cy="158"/>
            </a:xfrm>
            <a:prstGeom prst="rect">
              <a:avLst/>
            </a:prstGeom>
            <a:noFill/>
            <a:ln>
              <a:noFill/>
            </a:ln>
          </p:spPr>
        </p:pic>
        <p:sp>
          <p:nvSpPr>
            <p:cNvPr id="1048825" name="TextBox 1048824"/>
            <p:cNvSpPr txBox="1"/>
            <p:nvPr/>
          </p:nvSpPr>
          <p:spPr>
            <a:xfrm>
              <a:off x="1507" y="3294"/>
              <a:ext cx="589"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Reference Labs</a:t>
              </a:r>
            </a:p>
          </p:txBody>
        </p:sp>
      </p:grpSp>
      <p:grpSp>
        <p:nvGrpSpPr>
          <p:cNvPr id="207" name="Group 206"/>
          <p:cNvGrpSpPr/>
          <p:nvPr/>
        </p:nvGrpSpPr>
        <p:grpSpPr>
          <a:xfrm>
            <a:off x="2378075" y="5516562"/>
            <a:ext cx="962025" cy="244475"/>
            <a:chOff x="1498" y="3475"/>
            <a:chExt cx="606" cy="154"/>
          </a:xfrm>
        </p:grpSpPr>
        <p:pic>
          <p:nvPicPr>
            <p:cNvPr id="2097233" name="Picture 2097232"/>
            <p:cNvPicPr>
              <a:picLocks/>
            </p:cNvPicPr>
            <p:nvPr/>
          </p:nvPicPr>
          <p:blipFill>
            <a:blip r:embed="rId15"/>
            <a:srcRect/>
            <a:stretch>
              <a:fillRect/>
            </a:stretch>
          </p:blipFill>
          <p:spPr>
            <a:xfrm>
              <a:off x="1498" y="3475"/>
              <a:ext cx="606" cy="154"/>
            </a:xfrm>
            <a:prstGeom prst="rect">
              <a:avLst/>
            </a:prstGeom>
            <a:noFill/>
            <a:ln>
              <a:noFill/>
            </a:ln>
          </p:spPr>
        </p:pic>
        <p:sp>
          <p:nvSpPr>
            <p:cNvPr id="1048826" name="TextBox 1048825"/>
            <p:cNvSpPr txBox="1"/>
            <p:nvPr/>
          </p:nvSpPr>
          <p:spPr>
            <a:xfrm>
              <a:off x="1507" y="3483"/>
              <a:ext cx="589"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NHIF</a:t>
              </a:r>
            </a:p>
          </p:txBody>
        </p:sp>
      </p:grpSp>
      <p:grpSp>
        <p:nvGrpSpPr>
          <p:cNvPr id="208" name="Group 207"/>
          <p:cNvGrpSpPr/>
          <p:nvPr/>
        </p:nvGrpSpPr>
        <p:grpSpPr>
          <a:xfrm>
            <a:off x="2378075" y="5821362"/>
            <a:ext cx="962025" cy="250825"/>
            <a:chOff x="1498" y="3667"/>
            <a:chExt cx="606" cy="158"/>
          </a:xfrm>
        </p:grpSpPr>
        <p:pic>
          <p:nvPicPr>
            <p:cNvPr id="2097234" name="Picture 2097233"/>
            <p:cNvPicPr>
              <a:picLocks/>
            </p:cNvPicPr>
            <p:nvPr/>
          </p:nvPicPr>
          <p:blipFill>
            <a:blip r:embed="rId17"/>
            <a:srcRect/>
            <a:stretch>
              <a:fillRect/>
            </a:stretch>
          </p:blipFill>
          <p:spPr>
            <a:xfrm>
              <a:off x="1498" y="3667"/>
              <a:ext cx="606" cy="158"/>
            </a:xfrm>
            <a:prstGeom prst="rect">
              <a:avLst/>
            </a:prstGeom>
            <a:noFill/>
            <a:ln>
              <a:noFill/>
            </a:ln>
          </p:spPr>
        </p:pic>
        <p:sp>
          <p:nvSpPr>
            <p:cNvPr id="1048827" name="TextBox 1048826"/>
            <p:cNvSpPr txBox="1"/>
            <p:nvPr/>
          </p:nvSpPr>
          <p:spPr>
            <a:xfrm>
              <a:off x="1507" y="3678"/>
              <a:ext cx="589"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PPS</a:t>
              </a:r>
            </a:p>
          </p:txBody>
        </p:sp>
      </p:grpSp>
      <p:grpSp>
        <p:nvGrpSpPr>
          <p:cNvPr id="209" name="Group 208"/>
          <p:cNvGrpSpPr/>
          <p:nvPr/>
        </p:nvGrpSpPr>
        <p:grpSpPr>
          <a:xfrm>
            <a:off x="2378075" y="6151562"/>
            <a:ext cx="962025" cy="242887"/>
            <a:chOff x="1498" y="3875"/>
            <a:chExt cx="606" cy="153"/>
          </a:xfrm>
        </p:grpSpPr>
        <p:pic>
          <p:nvPicPr>
            <p:cNvPr id="2097235" name="Picture 2097234"/>
            <p:cNvPicPr>
              <a:picLocks/>
            </p:cNvPicPr>
            <p:nvPr/>
          </p:nvPicPr>
          <p:blipFill>
            <a:blip r:embed="rId15"/>
            <a:srcRect/>
            <a:stretch>
              <a:fillRect/>
            </a:stretch>
          </p:blipFill>
          <p:spPr>
            <a:xfrm>
              <a:off x="1498" y="3875"/>
              <a:ext cx="606" cy="153"/>
            </a:xfrm>
            <a:prstGeom prst="rect">
              <a:avLst/>
            </a:prstGeom>
            <a:noFill/>
            <a:ln>
              <a:noFill/>
            </a:ln>
          </p:spPr>
        </p:pic>
        <p:sp>
          <p:nvSpPr>
            <p:cNvPr id="1048828" name="TextBox 1048827"/>
            <p:cNvSpPr txBox="1"/>
            <p:nvPr/>
          </p:nvSpPr>
          <p:spPr>
            <a:xfrm>
              <a:off x="1507" y="3883"/>
              <a:ext cx="589"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NBTS</a:t>
              </a:r>
            </a:p>
          </p:txBody>
        </p:sp>
      </p:grpSp>
      <p:grpSp>
        <p:nvGrpSpPr>
          <p:cNvPr id="210" name="Group 209"/>
          <p:cNvGrpSpPr/>
          <p:nvPr/>
        </p:nvGrpSpPr>
        <p:grpSpPr>
          <a:xfrm>
            <a:off x="2378075" y="6473825"/>
            <a:ext cx="962025" cy="244475"/>
            <a:chOff x="1498" y="4078"/>
            <a:chExt cx="606" cy="154"/>
          </a:xfrm>
        </p:grpSpPr>
        <p:pic>
          <p:nvPicPr>
            <p:cNvPr id="2097236" name="Picture 2097235"/>
            <p:cNvPicPr>
              <a:picLocks/>
            </p:cNvPicPr>
            <p:nvPr/>
          </p:nvPicPr>
          <p:blipFill>
            <a:blip r:embed="rId15"/>
            <a:srcRect/>
            <a:stretch>
              <a:fillRect/>
            </a:stretch>
          </p:blipFill>
          <p:spPr>
            <a:xfrm>
              <a:off x="1498" y="4078"/>
              <a:ext cx="606" cy="154"/>
            </a:xfrm>
            <a:prstGeom prst="rect">
              <a:avLst/>
            </a:prstGeom>
            <a:noFill/>
            <a:ln>
              <a:noFill/>
            </a:ln>
          </p:spPr>
        </p:pic>
        <p:sp>
          <p:nvSpPr>
            <p:cNvPr id="1048829" name="TextBox 1048828"/>
            <p:cNvSpPr txBox="1"/>
            <p:nvPr/>
          </p:nvSpPr>
          <p:spPr>
            <a:xfrm>
              <a:off x="1507" y="4088"/>
              <a:ext cx="589"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NACC</a:t>
              </a:r>
            </a:p>
          </p:txBody>
        </p:sp>
      </p:grpSp>
      <p:grpSp>
        <p:nvGrpSpPr>
          <p:cNvPr id="211" name="Group 210"/>
          <p:cNvGrpSpPr/>
          <p:nvPr/>
        </p:nvGrpSpPr>
        <p:grpSpPr>
          <a:xfrm>
            <a:off x="3517900" y="4638675"/>
            <a:ext cx="968375" cy="244475"/>
            <a:chOff x="2216" y="2922"/>
            <a:chExt cx="610" cy="154"/>
          </a:xfrm>
        </p:grpSpPr>
        <p:pic>
          <p:nvPicPr>
            <p:cNvPr id="2097237" name="Picture 2097236"/>
            <p:cNvPicPr>
              <a:picLocks/>
            </p:cNvPicPr>
            <p:nvPr/>
          </p:nvPicPr>
          <p:blipFill>
            <a:blip r:embed="rId14"/>
            <a:srcRect/>
            <a:stretch>
              <a:fillRect/>
            </a:stretch>
          </p:blipFill>
          <p:spPr>
            <a:xfrm>
              <a:off x="2216" y="2922"/>
              <a:ext cx="610" cy="154"/>
            </a:xfrm>
            <a:prstGeom prst="rect">
              <a:avLst/>
            </a:prstGeom>
            <a:noFill/>
            <a:ln>
              <a:noFill/>
            </a:ln>
          </p:spPr>
        </p:pic>
        <p:sp>
          <p:nvSpPr>
            <p:cNvPr id="1048830" name="TextBox 1048829"/>
            <p:cNvSpPr txBox="1"/>
            <p:nvPr/>
          </p:nvSpPr>
          <p:spPr>
            <a:xfrm>
              <a:off x="2226" y="2931"/>
              <a:ext cx="590"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Disease Control</a:t>
              </a:r>
            </a:p>
          </p:txBody>
        </p:sp>
      </p:grpSp>
      <p:grpSp>
        <p:nvGrpSpPr>
          <p:cNvPr id="212" name="Group 211"/>
          <p:cNvGrpSpPr/>
          <p:nvPr/>
        </p:nvGrpSpPr>
        <p:grpSpPr>
          <a:xfrm>
            <a:off x="3517900" y="4926012"/>
            <a:ext cx="968375" cy="242887"/>
            <a:chOff x="2216" y="3103"/>
            <a:chExt cx="610" cy="153"/>
          </a:xfrm>
        </p:grpSpPr>
        <p:pic>
          <p:nvPicPr>
            <p:cNvPr id="2097238" name="Picture 2097237"/>
            <p:cNvPicPr>
              <a:picLocks/>
            </p:cNvPicPr>
            <p:nvPr/>
          </p:nvPicPr>
          <p:blipFill>
            <a:blip r:embed="rId14"/>
            <a:srcRect/>
            <a:stretch>
              <a:fillRect/>
            </a:stretch>
          </p:blipFill>
          <p:spPr>
            <a:xfrm>
              <a:off x="2216" y="3103"/>
              <a:ext cx="610" cy="153"/>
            </a:xfrm>
            <a:prstGeom prst="rect">
              <a:avLst/>
            </a:prstGeom>
            <a:noFill/>
            <a:ln>
              <a:noFill/>
            </a:ln>
          </p:spPr>
        </p:pic>
        <p:sp>
          <p:nvSpPr>
            <p:cNvPr id="1048831" name="TextBox 1048830"/>
            <p:cNvSpPr txBox="1"/>
            <p:nvPr/>
          </p:nvSpPr>
          <p:spPr>
            <a:xfrm>
              <a:off x="2226" y="3113"/>
              <a:ext cx="590"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Animal Health</a:t>
              </a:r>
            </a:p>
          </p:txBody>
        </p:sp>
      </p:grpSp>
      <p:grpSp>
        <p:nvGrpSpPr>
          <p:cNvPr id="213" name="Group 212"/>
          <p:cNvGrpSpPr/>
          <p:nvPr/>
        </p:nvGrpSpPr>
        <p:grpSpPr>
          <a:xfrm>
            <a:off x="3517900" y="5211762"/>
            <a:ext cx="968375" cy="250825"/>
            <a:chOff x="2216" y="3283"/>
            <a:chExt cx="610" cy="158"/>
          </a:xfrm>
        </p:grpSpPr>
        <p:pic>
          <p:nvPicPr>
            <p:cNvPr id="2097239" name="Picture 2097238"/>
            <p:cNvPicPr>
              <a:picLocks/>
            </p:cNvPicPr>
            <p:nvPr/>
          </p:nvPicPr>
          <p:blipFill>
            <a:blip r:embed="rId18"/>
            <a:srcRect/>
            <a:stretch>
              <a:fillRect/>
            </a:stretch>
          </p:blipFill>
          <p:spPr>
            <a:xfrm>
              <a:off x="2216" y="3283"/>
              <a:ext cx="610" cy="158"/>
            </a:xfrm>
            <a:prstGeom prst="rect">
              <a:avLst/>
            </a:prstGeom>
            <a:noFill/>
            <a:ln>
              <a:noFill/>
            </a:ln>
          </p:spPr>
        </p:pic>
        <p:sp>
          <p:nvSpPr>
            <p:cNvPr id="1048832" name="TextBox 1048831"/>
            <p:cNvSpPr txBox="1"/>
            <p:nvPr/>
          </p:nvSpPr>
          <p:spPr>
            <a:xfrm>
              <a:off x="2226" y="3294"/>
              <a:ext cx="590"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Nutrition</a:t>
              </a:r>
            </a:p>
          </p:txBody>
        </p:sp>
      </p:grpSp>
      <p:grpSp>
        <p:nvGrpSpPr>
          <p:cNvPr id="214" name="Group 213"/>
          <p:cNvGrpSpPr/>
          <p:nvPr/>
        </p:nvGrpSpPr>
        <p:grpSpPr>
          <a:xfrm>
            <a:off x="3517900" y="5516562"/>
            <a:ext cx="968375" cy="377825"/>
            <a:chOff x="2216" y="3475"/>
            <a:chExt cx="610" cy="238"/>
          </a:xfrm>
        </p:grpSpPr>
        <p:pic>
          <p:nvPicPr>
            <p:cNvPr id="2097240" name="Picture 2097239"/>
            <p:cNvPicPr>
              <a:picLocks/>
            </p:cNvPicPr>
            <p:nvPr/>
          </p:nvPicPr>
          <p:blipFill>
            <a:blip r:embed="rId19"/>
            <a:srcRect/>
            <a:stretch>
              <a:fillRect/>
            </a:stretch>
          </p:blipFill>
          <p:spPr>
            <a:xfrm>
              <a:off x="2216" y="3475"/>
              <a:ext cx="610" cy="238"/>
            </a:xfrm>
            <a:prstGeom prst="rect">
              <a:avLst/>
            </a:prstGeom>
            <a:noFill/>
            <a:ln>
              <a:noFill/>
            </a:ln>
          </p:spPr>
        </p:pic>
        <p:sp>
          <p:nvSpPr>
            <p:cNvPr id="1048833" name="TextBox 1048832"/>
            <p:cNvSpPr txBox="1"/>
            <p:nvPr/>
          </p:nvSpPr>
          <p:spPr>
            <a:xfrm>
              <a:off x="2226" y="3483"/>
              <a:ext cx="590" cy="219"/>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Health Promotion &amp; Community Care</a:t>
              </a:r>
            </a:p>
          </p:txBody>
        </p:sp>
      </p:grpSp>
      <p:grpSp>
        <p:nvGrpSpPr>
          <p:cNvPr id="215" name="Group 214"/>
          <p:cNvGrpSpPr/>
          <p:nvPr/>
        </p:nvGrpSpPr>
        <p:grpSpPr>
          <a:xfrm>
            <a:off x="3517900" y="5956300"/>
            <a:ext cx="968375" cy="388937"/>
            <a:chOff x="2216" y="3752"/>
            <a:chExt cx="610" cy="245"/>
          </a:xfrm>
        </p:grpSpPr>
        <p:pic>
          <p:nvPicPr>
            <p:cNvPr id="2097241" name="Picture 2097240"/>
            <p:cNvPicPr>
              <a:picLocks/>
            </p:cNvPicPr>
            <p:nvPr/>
          </p:nvPicPr>
          <p:blipFill>
            <a:blip r:embed="rId20"/>
            <a:srcRect/>
            <a:stretch>
              <a:fillRect/>
            </a:stretch>
          </p:blipFill>
          <p:spPr>
            <a:xfrm>
              <a:off x="2216" y="3752"/>
              <a:ext cx="610" cy="245"/>
            </a:xfrm>
            <a:prstGeom prst="rect">
              <a:avLst/>
            </a:prstGeom>
            <a:noFill/>
            <a:ln>
              <a:noFill/>
            </a:ln>
          </p:spPr>
        </p:pic>
        <p:sp>
          <p:nvSpPr>
            <p:cNvPr id="1048834" name="TextBox 1048833"/>
            <p:cNvSpPr txBox="1"/>
            <p:nvPr/>
          </p:nvSpPr>
          <p:spPr>
            <a:xfrm>
              <a:off x="2226" y="3763"/>
              <a:ext cx="590" cy="224"/>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Environment and Hygiene Control</a:t>
              </a:r>
            </a:p>
          </p:txBody>
        </p:sp>
      </p:grpSp>
      <p:grpSp>
        <p:nvGrpSpPr>
          <p:cNvPr id="216" name="Group 215"/>
          <p:cNvGrpSpPr/>
          <p:nvPr/>
        </p:nvGrpSpPr>
        <p:grpSpPr>
          <a:xfrm>
            <a:off x="3517900" y="6394450"/>
            <a:ext cx="968375" cy="323850"/>
            <a:chOff x="2216" y="4028"/>
            <a:chExt cx="610" cy="204"/>
          </a:xfrm>
        </p:grpSpPr>
        <p:pic>
          <p:nvPicPr>
            <p:cNvPr id="2097242" name="Picture 2097241"/>
            <p:cNvPicPr>
              <a:picLocks/>
            </p:cNvPicPr>
            <p:nvPr/>
          </p:nvPicPr>
          <p:blipFill>
            <a:blip r:embed="rId21"/>
            <a:srcRect/>
            <a:stretch>
              <a:fillRect/>
            </a:stretch>
          </p:blipFill>
          <p:spPr>
            <a:xfrm>
              <a:off x="2216" y="4028"/>
              <a:ext cx="610" cy="204"/>
            </a:xfrm>
            <a:prstGeom prst="rect">
              <a:avLst/>
            </a:prstGeom>
            <a:noFill/>
            <a:ln>
              <a:noFill/>
            </a:ln>
          </p:spPr>
        </p:pic>
        <p:sp>
          <p:nvSpPr>
            <p:cNvPr id="1048835" name="TextBox 1048834"/>
            <p:cNvSpPr txBox="1"/>
            <p:nvPr/>
          </p:nvSpPr>
          <p:spPr>
            <a:xfrm>
              <a:off x="2226" y="4038"/>
              <a:ext cx="590" cy="18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NCD &amp; Injury Control</a:t>
              </a:r>
            </a:p>
          </p:txBody>
        </p:sp>
      </p:grpSp>
      <p:grpSp>
        <p:nvGrpSpPr>
          <p:cNvPr id="217" name="Group 216"/>
          <p:cNvGrpSpPr/>
          <p:nvPr/>
        </p:nvGrpSpPr>
        <p:grpSpPr>
          <a:xfrm>
            <a:off x="4754562" y="4638675"/>
            <a:ext cx="969962" cy="244475"/>
            <a:chOff x="2995" y="2922"/>
            <a:chExt cx="611" cy="154"/>
          </a:xfrm>
        </p:grpSpPr>
        <p:pic>
          <p:nvPicPr>
            <p:cNvPr id="2097243" name="Picture 2097242"/>
            <p:cNvPicPr>
              <a:picLocks/>
            </p:cNvPicPr>
            <p:nvPr/>
          </p:nvPicPr>
          <p:blipFill>
            <a:blip r:embed="rId14"/>
            <a:srcRect/>
            <a:stretch>
              <a:fillRect/>
            </a:stretch>
          </p:blipFill>
          <p:spPr>
            <a:xfrm>
              <a:off x="2995" y="2922"/>
              <a:ext cx="611" cy="154"/>
            </a:xfrm>
            <a:prstGeom prst="rect">
              <a:avLst/>
            </a:prstGeom>
            <a:noFill/>
            <a:ln>
              <a:noFill/>
            </a:ln>
          </p:spPr>
        </p:pic>
        <p:sp>
          <p:nvSpPr>
            <p:cNvPr id="1048836" name="TextBox 1048835"/>
            <p:cNvSpPr txBox="1"/>
            <p:nvPr/>
          </p:nvSpPr>
          <p:spPr>
            <a:xfrm>
              <a:off x="3006" y="2931"/>
              <a:ext cx="590"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Pharmaceutical</a:t>
              </a:r>
            </a:p>
          </p:txBody>
        </p:sp>
      </p:grpSp>
      <p:grpSp>
        <p:nvGrpSpPr>
          <p:cNvPr id="218" name="Group 217"/>
          <p:cNvGrpSpPr/>
          <p:nvPr/>
        </p:nvGrpSpPr>
        <p:grpSpPr>
          <a:xfrm>
            <a:off x="4754562" y="4926012"/>
            <a:ext cx="969962" cy="242887"/>
            <a:chOff x="2995" y="3103"/>
            <a:chExt cx="611" cy="153"/>
          </a:xfrm>
        </p:grpSpPr>
        <p:pic>
          <p:nvPicPr>
            <p:cNvPr id="2097244" name="Picture 2097243"/>
            <p:cNvPicPr>
              <a:picLocks/>
            </p:cNvPicPr>
            <p:nvPr/>
          </p:nvPicPr>
          <p:blipFill>
            <a:blip r:embed="rId14"/>
            <a:srcRect/>
            <a:stretch>
              <a:fillRect/>
            </a:stretch>
          </p:blipFill>
          <p:spPr>
            <a:xfrm>
              <a:off x="2995" y="3103"/>
              <a:ext cx="611" cy="153"/>
            </a:xfrm>
            <a:prstGeom prst="rect">
              <a:avLst/>
            </a:prstGeom>
            <a:noFill/>
            <a:ln>
              <a:noFill/>
            </a:ln>
          </p:spPr>
        </p:pic>
        <p:sp>
          <p:nvSpPr>
            <p:cNvPr id="1048837" name="TextBox 1048836"/>
            <p:cNvSpPr txBox="1"/>
            <p:nvPr/>
          </p:nvSpPr>
          <p:spPr>
            <a:xfrm>
              <a:off x="3006" y="3113"/>
              <a:ext cx="590"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dirty="0">
                  <a:latin typeface="Gill Sans MT" pitchFamily="34" charset="0"/>
                </a:rPr>
                <a:t>Laboratory</a:t>
              </a:r>
            </a:p>
          </p:txBody>
        </p:sp>
      </p:grpSp>
      <p:grpSp>
        <p:nvGrpSpPr>
          <p:cNvPr id="219" name="Group 218"/>
          <p:cNvGrpSpPr/>
          <p:nvPr/>
        </p:nvGrpSpPr>
        <p:grpSpPr>
          <a:xfrm>
            <a:off x="4754562" y="5211762"/>
            <a:ext cx="969962" cy="250825"/>
            <a:chOff x="2995" y="3283"/>
            <a:chExt cx="611" cy="158"/>
          </a:xfrm>
        </p:grpSpPr>
        <p:pic>
          <p:nvPicPr>
            <p:cNvPr id="2097245" name="Picture 2097244"/>
            <p:cNvPicPr>
              <a:picLocks/>
            </p:cNvPicPr>
            <p:nvPr/>
          </p:nvPicPr>
          <p:blipFill>
            <a:blip r:embed="rId18"/>
            <a:srcRect/>
            <a:stretch>
              <a:fillRect/>
            </a:stretch>
          </p:blipFill>
          <p:spPr>
            <a:xfrm>
              <a:off x="2995" y="3283"/>
              <a:ext cx="611" cy="158"/>
            </a:xfrm>
            <a:prstGeom prst="rect">
              <a:avLst/>
            </a:prstGeom>
            <a:noFill/>
            <a:ln>
              <a:noFill/>
            </a:ln>
          </p:spPr>
        </p:pic>
        <p:sp>
          <p:nvSpPr>
            <p:cNvPr id="1048838" name="TextBox 1048837"/>
            <p:cNvSpPr txBox="1"/>
            <p:nvPr/>
          </p:nvSpPr>
          <p:spPr>
            <a:xfrm>
              <a:off x="3006" y="3294"/>
              <a:ext cx="590"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Clinical Services</a:t>
              </a:r>
            </a:p>
          </p:txBody>
        </p:sp>
      </p:grpSp>
      <p:grpSp>
        <p:nvGrpSpPr>
          <p:cNvPr id="220" name="Group 219"/>
          <p:cNvGrpSpPr/>
          <p:nvPr/>
        </p:nvGrpSpPr>
        <p:grpSpPr>
          <a:xfrm>
            <a:off x="4754562" y="5516562"/>
            <a:ext cx="969962" cy="244475"/>
            <a:chOff x="2995" y="3475"/>
            <a:chExt cx="611" cy="154"/>
          </a:xfrm>
        </p:grpSpPr>
        <p:pic>
          <p:nvPicPr>
            <p:cNvPr id="2097246" name="Picture 2097245"/>
            <p:cNvPicPr>
              <a:picLocks/>
            </p:cNvPicPr>
            <p:nvPr/>
          </p:nvPicPr>
          <p:blipFill>
            <a:blip r:embed="rId14"/>
            <a:srcRect/>
            <a:stretch>
              <a:fillRect/>
            </a:stretch>
          </p:blipFill>
          <p:spPr>
            <a:xfrm>
              <a:off x="2995" y="3475"/>
              <a:ext cx="611" cy="154"/>
            </a:xfrm>
            <a:prstGeom prst="rect">
              <a:avLst/>
            </a:prstGeom>
            <a:noFill/>
            <a:ln>
              <a:noFill/>
            </a:ln>
          </p:spPr>
        </p:pic>
        <p:sp>
          <p:nvSpPr>
            <p:cNvPr id="1048839" name="TextBox 1048838"/>
            <p:cNvSpPr txBox="1"/>
            <p:nvPr/>
          </p:nvSpPr>
          <p:spPr>
            <a:xfrm>
              <a:off x="3006" y="3483"/>
              <a:ext cx="590"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Nursing Services</a:t>
              </a:r>
            </a:p>
          </p:txBody>
        </p:sp>
      </p:grpSp>
      <p:grpSp>
        <p:nvGrpSpPr>
          <p:cNvPr id="221" name="Group 220"/>
          <p:cNvGrpSpPr/>
          <p:nvPr/>
        </p:nvGrpSpPr>
        <p:grpSpPr>
          <a:xfrm>
            <a:off x="4754562" y="5821362"/>
            <a:ext cx="969962" cy="250825"/>
            <a:chOff x="2995" y="3667"/>
            <a:chExt cx="611" cy="158"/>
          </a:xfrm>
        </p:grpSpPr>
        <p:pic>
          <p:nvPicPr>
            <p:cNvPr id="2097247" name="Picture 2097246"/>
            <p:cNvPicPr>
              <a:picLocks/>
            </p:cNvPicPr>
            <p:nvPr/>
          </p:nvPicPr>
          <p:blipFill>
            <a:blip r:embed="rId18"/>
            <a:srcRect/>
            <a:stretch>
              <a:fillRect/>
            </a:stretch>
          </p:blipFill>
          <p:spPr>
            <a:xfrm>
              <a:off x="2995" y="3667"/>
              <a:ext cx="611" cy="158"/>
            </a:xfrm>
            <a:prstGeom prst="rect">
              <a:avLst/>
            </a:prstGeom>
            <a:noFill/>
            <a:ln>
              <a:noFill/>
            </a:ln>
          </p:spPr>
        </p:pic>
        <p:sp>
          <p:nvSpPr>
            <p:cNvPr id="1048840" name="TextBox 1048839"/>
            <p:cNvSpPr txBox="1"/>
            <p:nvPr/>
          </p:nvSpPr>
          <p:spPr>
            <a:xfrm>
              <a:off x="3006" y="3678"/>
              <a:ext cx="590"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Quality Assurance</a:t>
              </a:r>
            </a:p>
          </p:txBody>
        </p:sp>
      </p:grpSp>
      <p:grpSp>
        <p:nvGrpSpPr>
          <p:cNvPr id="222" name="Group 221"/>
          <p:cNvGrpSpPr/>
          <p:nvPr/>
        </p:nvGrpSpPr>
        <p:grpSpPr>
          <a:xfrm>
            <a:off x="4754562" y="6151562"/>
            <a:ext cx="969962" cy="242887"/>
            <a:chOff x="2995" y="3875"/>
            <a:chExt cx="611" cy="153"/>
          </a:xfrm>
        </p:grpSpPr>
        <p:pic>
          <p:nvPicPr>
            <p:cNvPr id="2097248" name="Picture 2097247"/>
            <p:cNvPicPr>
              <a:picLocks/>
            </p:cNvPicPr>
            <p:nvPr/>
          </p:nvPicPr>
          <p:blipFill>
            <a:blip r:embed="rId14"/>
            <a:srcRect/>
            <a:stretch>
              <a:fillRect/>
            </a:stretch>
          </p:blipFill>
          <p:spPr>
            <a:xfrm>
              <a:off x="2995" y="3875"/>
              <a:ext cx="611" cy="153"/>
            </a:xfrm>
            <a:prstGeom prst="rect">
              <a:avLst/>
            </a:prstGeom>
            <a:noFill/>
            <a:ln>
              <a:noFill/>
            </a:ln>
          </p:spPr>
        </p:pic>
        <p:sp>
          <p:nvSpPr>
            <p:cNvPr id="1048841" name="TextBox 1048840"/>
            <p:cNvSpPr txBox="1"/>
            <p:nvPr/>
          </p:nvSpPr>
          <p:spPr>
            <a:xfrm>
              <a:off x="3006" y="3883"/>
              <a:ext cx="590"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Reproductive Health</a:t>
              </a:r>
            </a:p>
          </p:txBody>
        </p:sp>
      </p:grpSp>
      <p:grpSp>
        <p:nvGrpSpPr>
          <p:cNvPr id="223" name="Group 222"/>
          <p:cNvGrpSpPr/>
          <p:nvPr/>
        </p:nvGrpSpPr>
        <p:grpSpPr>
          <a:xfrm>
            <a:off x="6022975" y="4638675"/>
            <a:ext cx="963612" cy="244475"/>
            <a:chOff x="3794" y="2922"/>
            <a:chExt cx="607" cy="154"/>
          </a:xfrm>
        </p:grpSpPr>
        <p:pic>
          <p:nvPicPr>
            <p:cNvPr id="2097249" name="Picture 2097248"/>
            <p:cNvPicPr>
              <a:picLocks/>
            </p:cNvPicPr>
            <p:nvPr/>
          </p:nvPicPr>
          <p:blipFill>
            <a:blip r:embed="rId15"/>
            <a:srcRect/>
            <a:stretch>
              <a:fillRect/>
            </a:stretch>
          </p:blipFill>
          <p:spPr>
            <a:xfrm>
              <a:off x="3794" y="2922"/>
              <a:ext cx="607" cy="154"/>
            </a:xfrm>
            <a:prstGeom prst="rect">
              <a:avLst/>
            </a:prstGeom>
            <a:noFill/>
            <a:ln>
              <a:noFill/>
            </a:ln>
          </p:spPr>
        </p:pic>
        <p:sp>
          <p:nvSpPr>
            <p:cNvPr id="1048842" name="TextBox 1048841"/>
            <p:cNvSpPr txBox="1"/>
            <p:nvPr/>
          </p:nvSpPr>
          <p:spPr>
            <a:xfrm>
              <a:off x="3803" y="2931"/>
              <a:ext cx="590"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Sector Coordination</a:t>
              </a:r>
            </a:p>
          </p:txBody>
        </p:sp>
      </p:grpSp>
      <p:grpSp>
        <p:nvGrpSpPr>
          <p:cNvPr id="224" name="Group 223"/>
          <p:cNvGrpSpPr/>
          <p:nvPr/>
        </p:nvGrpSpPr>
        <p:grpSpPr>
          <a:xfrm>
            <a:off x="6022975" y="4926012"/>
            <a:ext cx="963612" cy="242887"/>
            <a:chOff x="3794" y="3103"/>
            <a:chExt cx="607" cy="153"/>
          </a:xfrm>
        </p:grpSpPr>
        <p:pic>
          <p:nvPicPr>
            <p:cNvPr id="2097250" name="Picture 2097249"/>
            <p:cNvPicPr>
              <a:picLocks/>
            </p:cNvPicPr>
            <p:nvPr/>
          </p:nvPicPr>
          <p:blipFill>
            <a:blip r:embed="rId15"/>
            <a:srcRect/>
            <a:stretch>
              <a:fillRect/>
            </a:stretch>
          </p:blipFill>
          <p:spPr>
            <a:xfrm>
              <a:off x="3794" y="3103"/>
              <a:ext cx="607" cy="153"/>
            </a:xfrm>
            <a:prstGeom prst="rect">
              <a:avLst/>
            </a:prstGeom>
            <a:noFill/>
            <a:ln>
              <a:noFill/>
            </a:ln>
          </p:spPr>
        </p:pic>
        <p:sp>
          <p:nvSpPr>
            <p:cNvPr id="1048843" name="TextBox 1048842"/>
            <p:cNvSpPr txBox="1"/>
            <p:nvPr/>
          </p:nvSpPr>
          <p:spPr>
            <a:xfrm>
              <a:off x="3803" y="3113"/>
              <a:ext cx="590"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Health Information</a:t>
              </a:r>
            </a:p>
          </p:txBody>
        </p:sp>
      </p:grpSp>
      <p:grpSp>
        <p:nvGrpSpPr>
          <p:cNvPr id="225" name="Group 224"/>
          <p:cNvGrpSpPr/>
          <p:nvPr/>
        </p:nvGrpSpPr>
        <p:grpSpPr>
          <a:xfrm>
            <a:off x="6022975" y="5211762"/>
            <a:ext cx="963612" cy="250825"/>
            <a:chOff x="3794" y="3283"/>
            <a:chExt cx="607" cy="158"/>
          </a:xfrm>
        </p:grpSpPr>
        <p:pic>
          <p:nvPicPr>
            <p:cNvPr id="2097251" name="Picture 2097250"/>
            <p:cNvPicPr>
              <a:picLocks/>
            </p:cNvPicPr>
            <p:nvPr/>
          </p:nvPicPr>
          <p:blipFill>
            <a:blip r:embed="rId17"/>
            <a:srcRect/>
            <a:stretch>
              <a:fillRect/>
            </a:stretch>
          </p:blipFill>
          <p:spPr>
            <a:xfrm>
              <a:off x="3794" y="3283"/>
              <a:ext cx="607" cy="158"/>
            </a:xfrm>
            <a:prstGeom prst="rect">
              <a:avLst/>
            </a:prstGeom>
            <a:noFill/>
            <a:ln>
              <a:noFill/>
            </a:ln>
          </p:spPr>
        </p:pic>
        <p:sp>
          <p:nvSpPr>
            <p:cNvPr id="1048844" name="TextBox 1048843"/>
            <p:cNvSpPr txBox="1"/>
            <p:nvPr/>
          </p:nvSpPr>
          <p:spPr>
            <a:xfrm>
              <a:off x="3803" y="3294"/>
              <a:ext cx="590"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Sector Governance</a:t>
              </a:r>
            </a:p>
          </p:txBody>
        </p:sp>
      </p:grpSp>
      <p:grpSp>
        <p:nvGrpSpPr>
          <p:cNvPr id="226" name="Group 225"/>
          <p:cNvGrpSpPr/>
          <p:nvPr/>
        </p:nvGrpSpPr>
        <p:grpSpPr>
          <a:xfrm>
            <a:off x="6022975" y="5516562"/>
            <a:ext cx="963612" cy="244475"/>
            <a:chOff x="3794" y="3475"/>
            <a:chExt cx="607" cy="154"/>
          </a:xfrm>
        </p:grpSpPr>
        <p:pic>
          <p:nvPicPr>
            <p:cNvPr id="2097252" name="Picture 2097251"/>
            <p:cNvPicPr>
              <a:picLocks/>
            </p:cNvPicPr>
            <p:nvPr/>
          </p:nvPicPr>
          <p:blipFill>
            <a:blip r:embed="rId15"/>
            <a:srcRect/>
            <a:stretch>
              <a:fillRect/>
            </a:stretch>
          </p:blipFill>
          <p:spPr>
            <a:xfrm>
              <a:off x="3794" y="3475"/>
              <a:ext cx="607" cy="154"/>
            </a:xfrm>
            <a:prstGeom prst="rect">
              <a:avLst/>
            </a:prstGeom>
            <a:noFill/>
            <a:ln>
              <a:noFill/>
            </a:ln>
          </p:spPr>
        </p:pic>
        <p:sp>
          <p:nvSpPr>
            <p:cNvPr id="1048845" name="TextBox 1048844"/>
            <p:cNvSpPr txBox="1"/>
            <p:nvPr/>
          </p:nvSpPr>
          <p:spPr>
            <a:xfrm>
              <a:off x="3803" y="3483"/>
              <a:ext cx="590"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HR Management</a:t>
              </a:r>
            </a:p>
          </p:txBody>
        </p:sp>
      </p:grpSp>
      <p:grpSp>
        <p:nvGrpSpPr>
          <p:cNvPr id="227" name="Group 226"/>
          <p:cNvGrpSpPr/>
          <p:nvPr/>
        </p:nvGrpSpPr>
        <p:grpSpPr>
          <a:xfrm>
            <a:off x="6022975" y="5821362"/>
            <a:ext cx="963612" cy="250825"/>
            <a:chOff x="3794" y="3667"/>
            <a:chExt cx="607" cy="158"/>
          </a:xfrm>
        </p:grpSpPr>
        <p:pic>
          <p:nvPicPr>
            <p:cNvPr id="2097253" name="Picture 2097252"/>
            <p:cNvPicPr>
              <a:picLocks/>
            </p:cNvPicPr>
            <p:nvPr/>
          </p:nvPicPr>
          <p:blipFill>
            <a:blip r:embed="rId22"/>
            <a:srcRect/>
            <a:stretch>
              <a:fillRect/>
            </a:stretch>
          </p:blipFill>
          <p:spPr>
            <a:xfrm>
              <a:off x="3794" y="3667"/>
              <a:ext cx="607" cy="158"/>
            </a:xfrm>
            <a:prstGeom prst="rect">
              <a:avLst/>
            </a:prstGeom>
            <a:noFill/>
            <a:ln>
              <a:noFill/>
            </a:ln>
          </p:spPr>
        </p:pic>
        <p:sp>
          <p:nvSpPr>
            <p:cNvPr id="1048846" name="TextBox 1048845"/>
            <p:cNvSpPr txBox="1"/>
            <p:nvPr/>
          </p:nvSpPr>
          <p:spPr>
            <a:xfrm>
              <a:off x="3803" y="3678"/>
              <a:ext cx="590"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Infrastructure Mgt.</a:t>
              </a:r>
            </a:p>
          </p:txBody>
        </p:sp>
      </p:grpSp>
      <p:grpSp>
        <p:nvGrpSpPr>
          <p:cNvPr id="228" name="Group 227"/>
          <p:cNvGrpSpPr/>
          <p:nvPr/>
        </p:nvGrpSpPr>
        <p:grpSpPr>
          <a:xfrm>
            <a:off x="6022975" y="6151562"/>
            <a:ext cx="963612" cy="242887"/>
            <a:chOff x="3794" y="3875"/>
            <a:chExt cx="607" cy="153"/>
          </a:xfrm>
        </p:grpSpPr>
        <p:pic>
          <p:nvPicPr>
            <p:cNvPr id="2097254" name="Picture 2097253"/>
            <p:cNvPicPr>
              <a:picLocks/>
            </p:cNvPicPr>
            <p:nvPr/>
          </p:nvPicPr>
          <p:blipFill>
            <a:blip r:embed="rId15"/>
            <a:srcRect/>
            <a:stretch>
              <a:fillRect/>
            </a:stretch>
          </p:blipFill>
          <p:spPr>
            <a:xfrm>
              <a:off x="3794" y="3875"/>
              <a:ext cx="607" cy="153"/>
            </a:xfrm>
            <a:prstGeom prst="rect">
              <a:avLst/>
            </a:prstGeom>
            <a:noFill/>
            <a:ln>
              <a:noFill/>
            </a:ln>
          </p:spPr>
        </p:pic>
        <p:sp>
          <p:nvSpPr>
            <p:cNvPr id="1048847" name="TextBox 1048846"/>
            <p:cNvSpPr txBox="1"/>
            <p:nvPr/>
          </p:nvSpPr>
          <p:spPr>
            <a:xfrm>
              <a:off x="3803" y="3883"/>
              <a:ext cx="590"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Procurement</a:t>
              </a:r>
            </a:p>
          </p:txBody>
        </p:sp>
      </p:grpSp>
      <p:grpSp>
        <p:nvGrpSpPr>
          <p:cNvPr id="229" name="Group 228"/>
          <p:cNvGrpSpPr/>
          <p:nvPr/>
        </p:nvGrpSpPr>
        <p:grpSpPr>
          <a:xfrm>
            <a:off x="7291387" y="4638675"/>
            <a:ext cx="968375" cy="244475"/>
            <a:chOff x="4593" y="2922"/>
            <a:chExt cx="610" cy="154"/>
          </a:xfrm>
        </p:grpSpPr>
        <p:pic>
          <p:nvPicPr>
            <p:cNvPr id="2097255" name="Picture 2097254"/>
            <p:cNvPicPr>
              <a:picLocks/>
            </p:cNvPicPr>
            <p:nvPr/>
          </p:nvPicPr>
          <p:blipFill>
            <a:blip r:embed="rId23"/>
            <a:srcRect/>
            <a:stretch>
              <a:fillRect/>
            </a:stretch>
          </p:blipFill>
          <p:spPr>
            <a:xfrm>
              <a:off x="4593" y="2922"/>
              <a:ext cx="610" cy="154"/>
            </a:xfrm>
            <a:prstGeom prst="rect">
              <a:avLst/>
            </a:prstGeom>
            <a:noFill/>
            <a:ln>
              <a:noFill/>
            </a:ln>
          </p:spPr>
        </p:pic>
        <p:sp>
          <p:nvSpPr>
            <p:cNvPr id="1048848" name="TextBox 1048847"/>
            <p:cNvSpPr txBox="1"/>
            <p:nvPr/>
          </p:nvSpPr>
          <p:spPr>
            <a:xfrm>
              <a:off x="4604" y="2931"/>
              <a:ext cx="589"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Supply Chain Mgt.</a:t>
              </a:r>
            </a:p>
          </p:txBody>
        </p:sp>
      </p:grpSp>
      <p:grpSp>
        <p:nvGrpSpPr>
          <p:cNvPr id="230" name="Group 229"/>
          <p:cNvGrpSpPr/>
          <p:nvPr/>
        </p:nvGrpSpPr>
        <p:grpSpPr>
          <a:xfrm>
            <a:off x="7291387" y="4926012"/>
            <a:ext cx="968375" cy="242887"/>
            <a:chOff x="4593" y="3103"/>
            <a:chExt cx="610" cy="153"/>
          </a:xfrm>
        </p:grpSpPr>
        <p:pic>
          <p:nvPicPr>
            <p:cNvPr id="2097256" name="Picture 2097255"/>
            <p:cNvPicPr>
              <a:picLocks/>
            </p:cNvPicPr>
            <p:nvPr/>
          </p:nvPicPr>
          <p:blipFill>
            <a:blip r:embed="rId14"/>
            <a:srcRect/>
            <a:stretch>
              <a:fillRect/>
            </a:stretch>
          </p:blipFill>
          <p:spPr>
            <a:xfrm>
              <a:off x="4593" y="3103"/>
              <a:ext cx="610" cy="153"/>
            </a:xfrm>
            <a:prstGeom prst="rect">
              <a:avLst/>
            </a:prstGeom>
            <a:noFill/>
            <a:ln>
              <a:noFill/>
            </a:ln>
          </p:spPr>
        </p:pic>
        <p:sp>
          <p:nvSpPr>
            <p:cNvPr id="1048849" name="TextBox 1048848"/>
            <p:cNvSpPr txBox="1"/>
            <p:nvPr/>
          </p:nvSpPr>
          <p:spPr>
            <a:xfrm>
              <a:off x="4604" y="3113"/>
              <a:ext cx="589"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Logistics Mgt.</a:t>
              </a:r>
            </a:p>
          </p:txBody>
        </p:sp>
      </p:grpSp>
      <p:grpSp>
        <p:nvGrpSpPr>
          <p:cNvPr id="231" name="Group 230"/>
          <p:cNvGrpSpPr/>
          <p:nvPr/>
        </p:nvGrpSpPr>
        <p:grpSpPr>
          <a:xfrm>
            <a:off x="7291387" y="5211762"/>
            <a:ext cx="968375" cy="250825"/>
            <a:chOff x="4593" y="3283"/>
            <a:chExt cx="610" cy="158"/>
          </a:xfrm>
        </p:grpSpPr>
        <p:pic>
          <p:nvPicPr>
            <p:cNvPr id="2097257" name="Picture 2097256"/>
            <p:cNvPicPr>
              <a:picLocks/>
            </p:cNvPicPr>
            <p:nvPr/>
          </p:nvPicPr>
          <p:blipFill>
            <a:blip r:embed="rId18"/>
            <a:srcRect/>
            <a:stretch>
              <a:fillRect/>
            </a:stretch>
          </p:blipFill>
          <p:spPr>
            <a:xfrm>
              <a:off x="4593" y="3283"/>
              <a:ext cx="610" cy="158"/>
            </a:xfrm>
            <a:prstGeom prst="rect">
              <a:avLst/>
            </a:prstGeom>
            <a:noFill/>
            <a:ln>
              <a:noFill/>
            </a:ln>
          </p:spPr>
        </p:pic>
        <p:sp>
          <p:nvSpPr>
            <p:cNvPr id="1048850" name="TextBox 1048849"/>
            <p:cNvSpPr txBox="1"/>
            <p:nvPr/>
          </p:nvSpPr>
          <p:spPr>
            <a:xfrm>
              <a:off x="4604" y="3294"/>
              <a:ext cx="589"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Internal Audit</a:t>
              </a:r>
            </a:p>
          </p:txBody>
        </p:sp>
      </p:grpSp>
      <p:grpSp>
        <p:nvGrpSpPr>
          <p:cNvPr id="232" name="Group 231"/>
          <p:cNvGrpSpPr/>
          <p:nvPr/>
        </p:nvGrpSpPr>
        <p:grpSpPr>
          <a:xfrm>
            <a:off x="7291387" y="5516562"/>
            <a:ext cx="968375" cy="244475"/>
            <a:chOff x="4593" y="3475"/>
            <a:chExt cx="610" cy="154"/>
          </a:xfrm>
        </p:grpSpPr>
        <p:pic>
          <p:nvPicPr>
            <p:cNvPr id="2097258" name="Picture 2097257"/>
            <p:cNvPicPr>
              <a:picLocks/>
            </p:cNvPicPr>
            <p:nvPr/>
          </p:nvPicPr>
          <p:blipFill>
            <a:blip r:embed="rId14"/>
            <a:srcRect/>
            <a:stretch>
              <a:fillRect/>
            </a:stretch>
          </p:blipFill>
          <p:spPr>
            <a:xfrm>
              <a:off x="4593" y="3475"/>
              <a:ext cx="610" cy="154"/>
            </a:xfrm>
            <a:prstGeom prst="rect">
              <a:avLst/>
            </a:prstGeom>
            <a:noFill/>
            <a:ln>
              <a:noFill/>
            </a:ln>
          </p:spPr>
        </p:pic>
        <p:sp>
          <p:nvSpPr>
            <p:cNvPr id="1048851" name="TextBox 1048850"/>
            <p:cNvSpPr txBox="1"/>
            <p:nvPr/>
          </p:nvSpPr>
          <p:spPr>
            <a:xfrm>
              <a:off x="4604" y="3483"/>
              <a:ext cx="589"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HR Administration</a:t>
              </a:r>
            </a:p>
          </p:txBody>
        </p:sp>
      </p:grpSp>
      <p:grpSp>
        <p:nvGrpSpPr>
          <p:cNvPr id="233" name="Group 232"/>
          <p:cNvGrpSpPr/>
          <p:nvPr/>
        </p:nvGrpSpPr>
        <p:grpSpPr>
          <a:xfrm>
            <a:off x="7291387" y="5821362"/>
            <a:ext cx="968375" cy="250825"/>
            <a:chOff x="4593" y="3667"/>
            <a:chExt cx="610" cy="158"/>
          </a:xfrm>
        </p:grpSpPr>
        <p:pic>
          <p:nvPicPr>
            <p:cNvPr id="2097259" name="Picture 2097258"/>
            <p:cNvPicPr>
              <a:picLocks/>
            </p:cNvPicPr>
            <p:nvPr/>
          </p:nvPicPr>
          <p:blipFill>
            <a:blip r:embed="rId18"/>
            <a:srcRect/>
            <a:stretch>
              <a:fillRect/>
            </a:stretch>
          </p:blipFill>
          <p:spPr>
            <a:xfrm>
              <a:off x="4593" y="3667"/>
              <a:ext cx="610" cy="158"/>
            </a:xfrm>
            <a:prstGeom prst="rect">
              <a:avLst/>
            </a:prstGeom>
            <a:noFill/>
            <a:ln>
              <a:noFill/>
            </a:ln>
          </p:spPr>
        </p:pic>
        <p:sp>
          <p:nvSpPr>
            <p:cNvPr id="1048852" name="TextBox 1048851"/>
            <p:cNvSpPr txBox="1"/>
            <p:nvPr/>
          </p:nvSpPr>
          <p:spPr>
            <a:xfrm>
              <a:off x="4604" y="3678"/>
              <a:ext cx="589" cy="136"/>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700" b="1">
                  <a:latin typeface="Gill Sans MT" pitchFamily="34" charset="0"/>
                </a:rPr>
                <a:t>Accounts</a:t>
              </a:r>
            </a:p>
          </p:txBody>
        </p:sp>
      </p:grpSp>
      <p:grpSp>
        <p:nvGrpSpPr>
          <p:cNvPr id="234" name="Group 233"/>
          <p:cNvGrpSpPr/>
          <p:nvPr/>
        </p:nvGrpSpPr>
        <p:grpSpPr>
          <a:xfrm>
            <a:off x="1700212" y="2730500"/>
            <a:ext cx="463550" cy="4024312"/>
            <a:chOff x="1071" y="1720"/>
            <a:chExt cx="292" cy="2535"/>
          </a:xfrm>
        </p:grpSpPr>
        <p:pic>
          <p:nvPicPr>
            <p:cNvPr id="2097260" name="Picture 2097259"/>
            <p:cNvPicPr>
              <a:picLocks/>
            </p:cNvPicPr>
            <p:nvPr/>
          </p:nvPicPr>
          <p:blipFill>
            <a:blip r:embed="rId24"/>
            <a:srcRect/>
            <a:stretch>
              <a:fillRect/>
            </a:stretch>
          </p:blipFill>
          <p:spPr>
            <a:xfrm>
              <a:off x="1071" y="1720"/>
              <a:ext cx="292" cy="2535"/>
            </a:xfrm>
            <a:prstGeom prst="rect">
              <a:avLst/>
            </a:prstGeom>
            <a:noFill/>
            <a:ln>
              <a:noFill/>
            </a:ln>
          </p:spPr>
        </p:pic>
        <p:sp>
          <p:nvSpPr>
            <p:cNvPr id="1048853" name="TextBox 1048852"/>
            <p:cNvSpPr txBox="1"/>
            <p:nvPr/>
          </p:nvSpPr>
          <p:spPr>
            <a:xfrm rot="16200000">
              <a:off x="-42" y="2852"/>
              <a:ext cx="2518" cy="27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1600" b="1">
                  <a:solidFill>
                    <a:srgbClr val="000099"/>
                  </a:solidFill>
                  <a:latin typeface="Gill Sans MT" pitchFamily="34" charset="0"/>
                </a:rPr>
                <a:t>SENIOR MANAGEMENT</a:t>
              </a:r>
            </a:p>
          </p:txBody>
        </p:sp>
      </p:grpSp>
      <p:cxnSp>
        <p:nvCxnSpPr>
          <p:cNvPr id="3145750" name="Straight Connector 3145749"/>
          <p:cNvCxnSpPr>
            <a:cxnSpLocks/>
          </p:cNvCxnSpPr>
          <p:nvPr/>
        </p:nvCxnSpPr>
        <p:spPr>
          <a:xfrm>
            <a:off x="5251450" y="1736725"/>
            <a:ext cx="0" cy="144462"/>
          </a:xfrm>
          <a:prstGeom prst="line">
            <a:avLst/>
          </a:prstGeom>
          <a:noFill/>
          <a:ln w="28575" cap="flat" cmpd="sng">
            <a:solidFill>
              <a:schemeClr val="dk1">
                <a:alpha val="100000"/>
              </a:schemeClr>
            </a:solidFill>
            <a:prstDash val="solid"/>
            <a:round/>
          </a:ln>
        </p:spPr>
      </p:cxnSp>
      <p:cxnSp>
        <p:nvCxnSpPr>
          <p:cNvPr id="3145751" name="Straight Connector 3145750"/>
          <p:cNvCxnSpPr>
            <a:cxnSpLocks/>
          </p:cNvCxnSpPr>
          <p:nvPr/>
        </p:nvCxnSpPr>
        <p:spPr>
          <a:xfrm>
            <a:off x="5251450" y="2457450"/>
            <a:ext cx="0" cy="215900"/>
          </a:xfrm>
          <a:prstGeom prst="line">
            <a:avLst/>
          </a:prstGeom>
          <a:noFill/>
          <a:ln w="28575" cap="flat" cmpd="sng">
            <a:solidFill>
              <a:schemeClr val="dk1">
                <a:alpha val="100000"/>
              </a:schemeClr>
            </a:solidFill>
            <a:prstDash val="solid"/>
            <a:round/>
          </a:ln>
        </p:spPr>
      </p:cxnSp>
      <p:cxnSp>
        <p:nvCxnSpPr>
          <p:cNvPr id="3145752" name="Straight Connector 3145751"/>
          <p:cNvCxnSpPr>
            <a:cxnSpLocks/>
          </p:cNvCxnSpPr>
          <p:nvPr/>
        </p:nvCxnSpPr>
        <p:spPr>
          <a:xfrm>
            <a:off x="5251450" y="3249612"/>
            <a:ext cx="4762" cy="431800"/>
          </a:xfrm>
          <a:prstGeom prst="line">
            <a:avLst/>
          </a:prstGeom>
          <a:noFill/>
          <a:ln w="28575" cap="flat" cmpd="sng">
            <a:solidFill>
              <a:schemeClr val="dk1">
                <a:alpha val="100000"/>
              </a:schemeClr>
            </a:solidFill>
            <a:prstDash val="solid"/>
            <a:round/>
          </a:ln>
        </p:spPr>
      </p:cxnSp>
      <p:cxnSp>
        <p:nvCxnSpPr>
          <p:cNvPr id="3145753" name="Straight Connector 3145752"/>
          <p:cNvCxnSpPr>
            <a:cxnSpLocks/>
          </p:cNvCxnSpPr>
          <p:nvPr/>
        </p:nvCxnSpPr>
        <p:spPr>
          <a:xfrm>
            <a:off x="4830762" y="3429000"/>
            <a:ext cx="773112" cy="0"/>
          </a:xfrm>
          <a:prstGeom prst="line">
            <a:avLst/>
          </a:prstGeom>
          <a:noFill/>
          <a:ln w="28575" cap="flat" cmpd="sng">
            <a:solidFill>
              <a:schemeClr val="dk1">
                <a:alpha val="100000"/>
              </a:schemeClr>
            </a:solidFill>
            <a:prstDash val="solid"/>
            <a:round/>
          </a:ln>
        </p:spPr>
      </p:cxnSp>
      <p:cxnSp>
        <p:nvCxnSpPr>
          <p:cNvPr id="3145754" name="Elbow Connector 3145753"/>
          <p:cNvCxnSpPr>
            <a:cxnSpLocks/>
          </p:cNvCxnSpPr>
          <p:nvPr/>
        </p:nvCxnSpPr>
        <p:spPr>
          <a:xfrm>
            <a:off x="4119562" y="2582862"/>
            <a:ext cx="3590925" cy="1098550"/>
          </a:xfrm>
          <a:prstGeom prst="bentConnector2">
            <a:avLst/>
          </a:prstGeom>
          <a:noFill/>
          <a:ln w="28575" cap="flat" cmpd="sng">
            <a:solidFill>
              <a:schemeClr val="dk1">
                <a:alpha val="100000"/>
              </a:schemeClr>
            </a:solidFill>
            <a:prstDash val="solid"/>
            <a:round/>
          </a:ln>
        </p:spPr>
      </p:cxnSp>
      <p:cxnSp>
        <p:nvCxnSpPr>
          <p:cNvPr id="3145756" name="Elbow Connector 3145755"/>
          <p:cNvCxnSpPr>
            <a:cxnSpLocks/>
          </p:cNvCxnSpPr>
          <p:nvPr/>
        </p:nvCxnSpPr>
        <p:spPr>
          <a:xfrm rot="10800000" flipV="1">
            <a:off x="2392362" y="4473575"/>
            <a:ext cx="12700" cy="287337"/>
          </a:xfrm>
          <a:prstGeom prst="bentConnector3">
            <a:avLst>
              <a:gd name="adj1" fmla="val 1100000"/>
            </a:avLst>
          </a:prstGeom>
          <a:noFill/>
          <a:ln w="28575" cap="flat" cmpd="sng">
            <a:solidFill>
              <a:schemeClr val="dk1">
                <a:alpha val="100000"/>
              </a:schemeClr>
            </a:solidFill>
            <a:prstDash val="solid"/>
            <a:round/>
          </a:ln>
        </p:spPr>
      </p:cxnSp>
      <p:cxnSp>
        <p:nvCxnSpPr>
          <p:cNvPr id="3145757" name="Elbow Connector 3145756"/>
          <p:cNvCxnSpPr>
            <a:cxnSpLocks/>
          </p:cNvCxnSpPr>
          <p:nvPr/>
        </p:nvCxnSpPr>
        <p:spPr>
          <a:xfrm rot="10800000" flipV="1">
            <a:off x="2392362" y="5049837"/>
            <a:ext cx="12700" cy="287337"/>
          </a:xfrm>
          <a:prstGeom prst="bentConnector3">
            <a:avLst>
              <a:gd name="adj1" fmla="val 1100000"/>
            </a:avLst>
          </a:prstGeom>
          <a:noFill/>
          <a:ln w="28575" cap="flat" cmpd="sng">
            <a:solidFill>
              <a:schemeClr val="dk1">
                <a:alpha val="100000"/>
              </a:schemeClr>
            </a:solidFill>
            <a:prstDash val="solid"/>
            <a:round/>
          </a:ln>
        </p:spPr>
      </p:cxnSp>
      <p:cxnSp>
        <p:nvCxnSpPr>
          <p:cNvPr id="3145758" name="Elbow Connector 3145757"/>
          <p:cNvCxnSpPr>
            <a:cxnSpLocks/>
          </p:cNvCxnSpPr>
          <p:nvPr/>
        </p:nvCxnSpPr>
        <p:spPr>
          <a:xfrm rot="10800000" flipV="1">
            <a:off x="2392362" y="5637212"/>
            <a:ext cx="12700" cy="309562"/>
          </a:xfrm>
          <a:prstGeom prst="bentConnector3">
            <a:avLst>
              <a:gd name="adj1" fmla="val 1100000"/>
            </a:avLst>
          </a:prstGeom>
          <a:noFill/>
          <a:ln w="28575" cap="flat" cmpd="sng">
            <a:solidFill>
              <a:schemeClr val="dk1">
                <a:alpha val="100000"/>
              </a:schemeClr>
            </a:solidFill>
            <a:prstDash val="solid"/>
            <a:round/>
          </a:ln>
        </p:spPr>
      </p:cxnSp>
      <p:cxnSp>
        <p:nvCxnSpPr>
          <p:cNvPr id="3145759" name="Elbow Connector 3145758"/>
          <p:cNvCxnSpPr>
            <a:cxnSpLocks/>
          </p:cNvCxnSpPr>
          <p:nvPr/>
        </p:nvCxnSpPr>
        <p:spPr>
          <a:xfrm rot="10800000" flipV="1">
            <a:off x="2392362" y="6272212"/>
            <a:ext cx="12700" cy="325437"/>
          </a:xfrm>
          <a:prstGeom prst="bentConnector3">
            <a:avLst>
              <a:gd name="adj1" fmla="val 1100000"/>
            </a:avLst>
          </a:prstGeom>
          <a:noFill/>
          <a:ln w="28575" cap="flat" cmpd="sng">
            <a:solidFill>
              <a:schemeClr val="dk1">
                <a:alpha val="100000"/>
              </a:schemeClr>
            </a:solidFill>
            <a:prstDash val="solid"/>
            <a:round/>
          </a:ln>
        </p:spPr>
      </p:cxnSp>
      <p:cxnSp>
        <p:nvCxnSpPr>
          <p:cNvPr id="3145760" name="Elbow Connector 3145759"/>
          <p:cNvCxnSpPr>
            <a:cxnSpLocks/>
          </p:cNvCxnSpPr>
          <p:nvPr/>
        </p:nvCxnSpPr>
        <p:spPr>
          <a:xfrm rot="10800000" flipH="1" flipV="1">
            <a:off x="3516312" y="3962400"/>
            <a:ext cx="17462" cy="2595562"/>
          </a:xfrm>
          <a:prstGeom prst="bentConnector3">
            <a:avLst>
              <a:gd name="adj1" fmla="val -463088"/>
            </a:avLst>
          </a:prstGeom>
          <a:noFill/>
          <a:ln w="28575" cap="flat" cmpd="sng">
            <a:solidFill>
              <a:schemeClr val="dk1">
                <a:alpha val="100000"/>
              </a:schemeClr>
            </a:solidFill>
            <a:prstDash val="solid"/>
            <a:round/>
          </a:ln>
        </p:spPr>
      </p:cxnSp>
      <p:cxnSp>
        <p:nvCxnSpPr>
          <p:cNvPr id="3145761" name="Elbow Connector 3145760"/>
          <p:cNvCxnSpPr>
            <a:cxnSpLocks/>
          </p:cNvCxnSpPr>
          <p:nvPr/>
        </p:nvCxnSpPr>
        <p:spPr>
          <a:xfrm rot="10800000" flipV="1">
            <a:off x="3533775" y="4473575"/>
            <a:ext cx="12700" cy="287337"/>
          </a:xfrm>
          <a:prstGeom prst="bentConnector3">
            <a:avLst>
              <a:gd name="adj1" fmla="val 900000"/>
            </a:avLst>
          </a:prstGeom>
          <a:noFill/>
          <a:ln w="28575" cap="flat" cmpd="sng">
            <a:solidFill>
              <a:schemeClr val="dk1">
                <a:alpha val="100000"/>
              </a:schemeClr>
            </a:solidFill>
            <a:prstDash val="solid"/>
            <a:round/>
          </a:ln>
        </p:spPr>
      </p:cxnSp>
      <p:cxnSp>
        <p:nvCxnSpPr>
          <p:cNvPr id="3145762" name="Elbow Connector 3145761"/>
          <p:cNvCxnSpPr>
            <a:cxnSpLocks/>
          </p:cNvCxnSpPr>
          <p:nvPr/>
        </p:nvCxnSpPr>
        <p:spPr>
          <a:xfrm rot="10800000" flipV="1">
            <a:off x="3533775" y="5049837"/>
            <a:ext cx="12700" cy="287337"/>
          </a:xfrm>
          <a:prstGeom prst="bentConnector3">
            <a:avLst>
              <a:gd name="adj1" fmla="val 900000"/>
            </a:avLst>
          </a:prstGeom>
          <a:noFill/>
          <a:ln w="28575" cap="flat" cmpd="sng">
            <a:solidFill>
              <a:schemeClr val="dk1">
                <a:alpha val="100000"/>
              </a:schemeClr>
            </a:solidFill>
            <a:prstDash val="solid"/>
            <a:round/>
          </a:ln>
        </p:spPr>
      </p:cxnSp>
      <p:cxnSp>
        <p:nvCxnSpPr>
          <p:cNvPr id="3145763" name="Elbow Connector 3145762"/>
          <p:cNvCxnSpPr>
            <a:cxnSpLocks/>
          </p:cNvCxnSpPr>
          <p:nvPr/>
        </p:nvCxnSpPr>
        <p:spPr>
          <a:xfrm rot="10800000" flipV="1">
            <a:off x="3533775" y="5703887"/>
            <a:ext cx="12700" cy="447675"/>
          </a:xfrm>
          <a:prstGeom prst="bentConnector3">
            <a:avLst>
              <a:gd name="adj1" fmla="val 900000"/>
            </a:avLst>
          </a:prstGeom>
          <a:noFill/>
          <a:ln w="28575" cap="flat" cmpd="sng">
            <a:solidFill>
              <a:schemeClr val="dk1">
                <a:alpha val="100000"/>
              </a:schemeClr>
            </a:solidFill>
            <a:prstDash val="solid"/>
            <a:round/>
          </a:ln>
        </p:spPr>
      </p:cxnSp>
      <p:cxnSp>
        <p:nvCxnSpPr>
          <p:cNvPr id="3145764" name="Elbow Connector 3145763"/>
          <p:cNvCxnSpPr>
            <a:cxnSpLocks/>
          </p:cNvCxnSpPr>
          <p:nvPr/>
        </p:nvCxnSpPr>
        <p:spPr>
          <a:xfrm rot="5400000" flipH="1" flipV="1">
            <a:off x="5250656" y="2447131"/>
            <a:ext cx="12700" cy="2468562"/>
          </a:xfrm>
          <a:prstGeom prst="bentConnector3">
            <a:avLst>
              <a:gd name="adj1" fmla="val 780000"/>
            </a:avLst>
          </a:prstGeom>
          <a:noFill/>
          <a:ln w="28575" cap="flat" cmpd="sng">
            <a:solidFill>
              <a:schemeClr val="dk1">
                <a:alpha val="100000"/>
              </a:schemeClr>
            </a:solidFill>
            <a:prstDash val="solid"/>
            <a:round/>
          </a:ln>
        </p:spPr>
      </p:cxnSp>
      <p:cxnSp>
        <p:nvCxnSpPr>
          <p:cNvPr id="3145765" name="Elbow Connector 3145764"/>
          <p:cNvCxnSpPr>
            <a:cxnSpLocks/>
          </p:cNvCxnSpPr>
          <p:nvPr/>
        </p:nvCxnSpPr>
        <p:spPr>
          <a:xfrm rot="10800000" flipH="1" flipV="1">
            <a:off x="4735512" y="3962400"/>
            <a:ext cx="36512" cy="2309812"/>
          </a:xfrm>
          <a:prstGeom prst="bentConnector3">
            <a:avLst>
              <a:gd name="adj1" fmla="val -324528"/>
            </a:avLst>
          </a:prstGeom>
          <a:noFill/>
          <a:ln w="28575" cap="flat" cmpd="sng">
            <a:solidFill>
              <a:schemeClr val="dk1">
                <a:alpha val="100000"/>
              </a:schemeClr>
            </a:solidFill>
            <a:prstDash val="solid"/>
            <a:round/>
          </a:ln>
        </p:spPr>
      </p:cxnSp>
      <p:cxnSp>
        <p:nvCxnSpPr>
          <p:cNvPr id="3145766" name="Elbow Connector 3145765"/>
          <p:cNvCxnSpPr>
            <a:cxnSpLocks/>
          </p:cNvCxnSpPr>
          <p:nvPr/>
        </p:nvCxnSpPr>
        <p:spPr>
          <a:xfrm rot="10800000" flipV="1">
            <a:off x="4772025" y="4473575"/>
            <a:ext cx="12700" cy="287337"/>
          </a:xfrm>
          <a:prstGeom prst="bentConnector3">
            <a:avLst>
              <a:gd name="adj1" fmla="val 1338755"/>
            </a:avLst>
          </a:prstGeom>
          <a:noFill/>
          <a:ln w="28575" cap="flat" cmpd="sng">
            <a:solidFill>
              <a:schemeClr val="dk1">
                <a:alpha val="100000"/>
              </a:schemeClr>
            </a:solidFill>
            <a:prstDash val="solid"/>
            <a:round/>
          </a:ln>
        </p:spPr>
      </p:cxnSp>
      <p:cxnSp>
        <p:nvCxnSpPr>
          <p:cNvPr id="3145767" name="Elbow Connector 3145766"/>
          <p:cNvCxnSpPr>
            <a:cxnSpLocks/>
          </p:cNvCxnSpPr>
          <p:nvPr/>
        </p:nvCxnSpPr>
        <p:spPr>
          <a:xfrm rot="10800000" flipV="1">
            <a:off x="4772025" y="5049837"/>
            <a:ext cx="12700" cy="287337"/>
          </a:xfrm>
          <a:prstGeom prst="bentConnector3">
            <a:avLst>
              <a:gd name="adj1" fmla="val 1331250"/>
            </a:avLst>
          </a:prstGeom>
          <a:noFill/>
          <a:ln w="28575" cap="flat" cmpd="sng">
            <a:solidFill>
              <a:schemeClr val="dk1">
                <a:alpha val="100000"/>
              </a:schemeClr>
            </a:solidFill>
            <a:prstDash val="solid"/>
            <a:round/>
          </a:ln>
        </p:spPr>
      </p:cxnSp>
      <p:cxnSp>
        <p:nvCxnSpPr>
          <p:cNvPr id="3145768" name="Elbow Connector 3145767"/>
          <p:cNvCxnSpPr>
            <a:cxnSpLocks/>
          </p:cNvCxnSpPr>
          <p:nvPr/>
        </p:nvCxnSpPr>
        <p:spPr>
          <a:xfrm rot="10800000" flipV="1">
            <a:off x="4772025" y="5637212"/>
            <a:ext cx="12700" cy="309562"/>
          </a:xfrm>
          <a:prstGeom prst="bentConnector3">
            <a:avLst>
              <a:gd name="adj1" fmla="val 1331250"/>
            </a:avLst>
          </a:prstGeom>
          <a:noFill/>
          <a:ln w="28575" cap="flat" cmpd="sng">
            <a:solidFill>
              <a:schemeClr val="dk1">
                <a:alpha val="100000"/>
              </a:schemeClr>
            </a:solidFill>
            <a:prstDash val="solid"/>
            <a:round/>
          </a:ln>
        </p:spPr>
      </p:cxnSp>
      <p:cxnSp>
        <p:nvCxnSpPr>
          <p:cNvPr id="3145769" name="Elbow Connector 3145768"/>
          <p:cNvCxnSpPr>
            <a:cxnSpLocks/>
          </p:cNvCxnSpPr>
          <p:nvPr/>
        </p:nvCxnSpPr>
        <p:spPr>
          <a:xfrm rot="10800000" flipH="1" flipV="1">
            <a:off x="5964237" y="3962400"/>
            <a:ext cx="73025" cy="2309812"/>
          </a:xfrm>
          <a:prstGeom prst="bentConnector3">
            <a:avLst>
              <a:gd name="adj1" fmla="val -90310"/>
            </a:avLst>
          </a:prstGeom>
          <a:noFill/>
          <a:ln w="28575" cap="flat" cmpd="sng">
            <a:solidFill>
              <a:schemeClr val="dk1">
                <a:alpha val="100000"/>
              </a:schemeClr>
            </a:solidFill>
            <a:prstDash val="solid"/>
            <a:round/>
          </a:ln>
        </p:spPr>
      </p:cxnSp>
      <p:cxnSp>
        <p:nvCxnSpPr>
          <p:cNvPr id="3145770" name="Elbow Connector 3145769"/>
          <p:cNvCxnSpPr>
            <a:cxnSpLocks/>
          </p:cNvCxnSpPr>
          <p:nvPr/>
        </p:nvCxnSpPr>
        <p:spPr>
          <a:xfrm rot="10800000" flipV="1">
            <a:off x="6037262" y="4473575"/>
            <a:ext cx="12700" cy="287337"/>
          </a:xfrm>
          <a:prstGeom prst="bentConnector3">
            <a:avLst>
              <a:gd name="adj1" fmla="val 1218755"/>
            </a:avLst>
          </a:prstGeom>
          <a:noFill/>
          <a:ln w="28575" cap="flat" cmpd="sng">
            <a:solidFill>
              <a:schemeClr val="dk1">
                <a:alpha val="100000"/>
              </a:schemeClr>
            </a:solidFill>
            <a:prstDash val="solid"/>
            <a:round/>
          </a:ln>
        </p:spPr>
      </p:cxnSp>
      <p:cxnSp>
        <p:nvCxnSpPr>
          <p:cNvPr id="3145771" name="Elbow Connector 3145770"/>
          <p:cNvCxnSpPr>
            <a:cxnSpLocks/>
          </p:cNvCxnSpPr>
          <p:nvPr/>
        </p:nvCxnSpPr>
        <p:spPr>
          <a:xfrm rot="10800000" flipV="1">
            <a:off x="6037262" y="5049837"/>
            <a:ext cx="12700" cy="287337"/>
          </a:xfrm>
          <a:prstGeom prst="bentConnector3">
            <a:avLst>
              <a:gd name="adj1" fmla="val 1218750"/>
            </a:avLst>
          </a:prstGeom>
          <a:noFill/>
          <a:ln w="28575" cap="flat" cmpd="sng">
            <a:solidFill>
              <a:schemeClr val="dk1">
                <a:alpha val="100000"/>
              </a:schemeClr>
            </a:solidFill>
            <a:prstDash val="solid"/>
            <a:round/>
          </a:ln>
        </p:spPr>
      </p:cxnSp>
      <p:cxnSp>
        <p:nvCxnSpPr>
          <p:cNvPr id="3145772" name="Elbow Connector 3145771"/>
          <p:cNvCxnSpPr>
            <a:cxnSpLocks/>
          </p:cNvCxnSpPr>
          <p:nvPr/>
        </p:nvCxnSpPr>
        <p:spPr>
          <a:xfrm rot="10800000" flipV="1">
            <a:off x="6037262" y="5637212"/>
            <a:ext cx="12700" cy="309562"/>
          </a:xfrm>
          <a:prstGeom prst="bentConnector3">
            <a:avLst>
              <a:gd name="adj1" fmla="val 1237505"/>
            </a:avLst>
          </a:prstGeom>
          <a:noFill/>
          <a:ln w="28575" cap="flat" cmpd="sng">
            <a:solidFill>
              <a:schemeClr val="dk1">
                <a:alpha val="100000"/>
              </a:schemeClr>
            </a:solidFill>
            <a:prstDash val="solid"/>
            <a:round/>
          </a:ln>
        </p:spPr>
      </p:cxnSp>
      <p:cxnSp>
        <p:nvCxnSpPr>
          <p:cNvPr id="3145773" name="Elbow Connector 3145772"/>
          <p:cNvCxnSpPr>
            <a:cxnSpLocks/>
          </p:cNvCxnSpPr>
          <p:nvPr/>
        </p:nvCxnSpPr>
        <p:spPr>
          <a:xfrm rot="10800000" flipH="1" flipV="1">
            <a:off x="7188200" y="3962400"/>
            <a:ext cx="120650" cy="1984375"/>
          </a:xfrm>
          <a:prstGeom prst="bentConnector3">
            <a:avLst>
              <a:gd name="adj1" fmla="val -63644"/>
            </a:avLst>
          </a:prstGeom>
          <a:noFill/>
          <a:ln w="28575" cap="flat" cmpd="sng">
            <a:solidFill>
              <a:schemeClr val="dk1">
                <a:alpha val="100000"/>
              </a:schemeClr>
            </a:solidFill>
            <a:prstDash val="solid"/>
            <a:round/>
          </a:ln>
        </p:spPr>
      </p:cxnSp>
      <p:cxnSp>
        <p:nvCxnSpPr>
          <p:cNvPr id="3145774" name="Elbow Connector 3145773"/>
          <p:cNvCxnSpPr>
            <a:cxnSpLocks/>
          </p:cNvCxnSpPr>
          <p:nvPr/>
        </p:nvCxnSpPr>
        <p:spPr>
          <a:xfrm rot="10800000" flipV="1">
            <a:off x="7308850" y="4473575"/>
            <a:ext cx="12700" cy="287337"/>
          </a:xfrm>
          <a:prstGeom prst="bentConnector3">
            <a:avLst>
              <a:gd name="adj1" fmla="val 1650000"/>
            </a:avLst>
          </a:prstGeom>
          <a:noFill/>
          <a:ln w="28575" cap="flat" cmpd="sng">
            <a:solidFill>
              <a:schemeClr val="dk1">
                <a:alpha val="100000"/>
              </a:schemeClr>
            </a:solidFill>
            <a:prstDash val="solid"/>
            <a:round/>
          </a:ln>
        </p:spPr>
      </p:cxnSp>
      <p:cxnSp>
        <p:nvCxnSpPr>
          <p:cNvPr id="3145775" name="Elbow Connector 3145774"/>
          <p:cNvCxnSpPr>
            <a:cxnSpLocks/>
          </p:cNvCxnSpPr>
          <p:nvPr/>
        </p:nvCxnSpPr>
        <p:spPr>
          <a:xfrm rot="10800000" flipV="1">
            <a:off x="7308850" y="5049837"/>
            <a:ext cx="12700" cy="287337"/>
          </a:xfrm>
          <a:prstGeom prst="bentConnector3">
            <a:avLst>
              <a:gd name="adj1" fmla="val 1650000"/>
            </a:avLst>
          </a:prstGeom>
          <a:noFill/>
          <a:ln w="28575" cap="flat" cmpd="sng">
            <a:solidFill>
              <a:schemeClr val="dk1">
                <a:alpha val="100000"/>
              </a:schemeClr>
            </a:solidFill>
            <a:prstDash val="solid"/>
            <a:round/>
          </a:ln>
        </p:spPr>
      </p:cxnSp>
      <p:cxnSp>
        <p:nvCxnSpPr>
          <p:cNvPr id="3145776" name="Elbow Connector 3145775"/>
          <p:cNvCxnSpPr>
            <a:cxnSpLocks/>
          </p:cNvCxnSpPr>
          <p:nvPr/>
        </p:nvCxnSpPr>
        <p:spPr>
          <a:xfrm rot="10800000" flipV="1">
            <a:off x="7308850" y="5637212"/>
            <a:ext cx="12700" cy="309562"/>
          </a:xfrm>
          <a:prstGeom prst="bentConnector3">
            <a:avLst>
              <a:gd name="adj1" fmla="val 1650000"/>
            </a:avLst>
          </a:prstGeom>
          <a:noFill/>
          <a:ln w="28575" cap="flat" cmpd="sng">
            <a:solidFill>
              <a:schemeClr val="dk1">
                <a:alpha val="100000"/>
              </a:schemeClr>
            </a:solidFill>
            <a:prstDash val="solid"/>
            <a:round/>
          </a:ln>
        </p:spPr>
      </p:cxnSp>
      <p:grpSp>
        <p:nvGrpSpPr>
          <p:cNvPr id="235" name="Group 234"/>
          <p:cNvGrpSpPr/>
          <p:nvPr/>
        </p:nvGrpSpPr>
        <p:grpSpPr>
          <a:xfrm>
            <a:off x="1090612" y="1146175"/>
            <a:ext cx="457200" cy="3267075"/>
            <a:chOff x="687" y="722"/>
            <a:chExt cx="288" cy="2058"/>
          </a:xfrm>
        </p:grpSpPr>
        <p:pic>
          <p:nvPicPr>
            <p:cNvPr id="2097261" name="Picture 2097260"/>
            <p:cNvPicPr>
              <a:picLocks/>
            </p:cNvPicPr>
            <p:nvPr/>
          </p:nvPicPr>
          <p:blipFill>
            <a:blip r:embed="rId25"/>
            <a:srcRect/>
            <a:stretch>
              <a:fillRect/>
            </a:stretch>
          </p:blipFill>
          <p:spPr>
            <a:xfrm>
              <a:off x="687" y="722"/>
              <a:ext cx="288" cy="2058"/>
            </a:xfrm>
            <a:prstGeom prst="rect">
              <a:avLst/>
            </a:prstGeom>
            <a:noFill/>
            <a:ln>
              <a:noFill/>
            </a:ln>
          </p:spPr>
        </p:pic>
        <p:sp>
          <p:nvSpPr>
            <p:cNvPr id="1048854" name="TextBox 1048853"/>
            <p:cNvSpPr txBox="1"/>
            <p:nvPr/>
          </p:nvSpPr>
          <p:spPr>
            <a:xfrm rot="16200000">
              <a:off x="-188" y="1615"/>
              <a:ext cx="2041" cy="27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1600" b="1">
                  <a:solidFill>
                    <a:srgbClr val="000099"/>
                  </a:solidFill>
                  <a:latin typeface="Gill Sans MT" pitchFamily="34" charset="0"/>
                </a:rPr>
                <a:t>TOP MANAGEMENT</a:t>
              </a:r>
            </a:p>
          </p:txBody>
        </p:sp>
      </p:grpSp>
    </p:spTree>
    <p:extLst>
      <p:ext uri="{BB962C8B-B14F-4D97-AF65-F5344CB8AC3E}">
        <p14:creationId xmlns:p14="http://schemas.microsoft.com/office/powerpoint/2010/main" val="2242252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E08B19-91EE-403C-88E1-CEA39A954675}"/>
              </a:ext>
            </a:extLst>
          </p:cNvPr>
          <p:cNvSpPr>
            <a:spLocks noGrp="1"/>
          </p:cNvSpPr>
          <p:nvPr>
            <p:ph idx="1"/>
          </p:nvPr>
        </p:nvSpPr>
        <p:spPr>
          <a:xfrm>
            <a:off x="0" y="1143000"/>
            <a:ext cx="9144000" cy="5715000"/>
          </a:xfrm>
        </p:spPr>
        <p:txBody>
          <a:bodyPr/>
          <a:lstStyle/>
          <a:p>
            <a:pPr marL="514350" indent="-514350">
              <a:buFont typeface="+mj-lt"/>
              <a:buAutoNum type="arabicPeriod" startAt="4"/>
            </a:pPr>
            <a:r>
              <a:rPr lang="en-US" sz="3600" dirty="0"/>
              <a:t>To strengthen MOH Management capabilities with an emphasis on district level (district focus for rural development)</a:t>
            </a:r>
          </a:p>
          <a:p>
            <a:pPr marL="514350" indent="-514350">
              <a:buFont typeface="+mj-lt"/>
              <a:buAutoNum type="arabicPeriod" startAt="4"/>
            </a:pPr>
            <a:r>
              <a:rPr lang="en-US" sz="3600" dirty="0"/>
              <a:t>To increase inter-ministerial co-ordination (intersectoral collaboration). </a:t>
            </a:r>
          </a:p>
          <a:p>
            <a:pPr marL="514350" indent="-514350">
              <a:buFont typeface="+mj-lt"/>
              <a:buAutoNum type="arabicPeriod" startAt="4"/>
            </a:pPr>
            <a:r>
              <a:rPr lang="en-US" sz="3600" dirty="0"/>
              <a:t>To increase alternative financing mechanisms for heath care. </a:t>
            </a:r>
          </a:p>
          <a:p>
            <a:endParaRPr lang="en-US" dirty="0"/>
          </a:p>
        </p:txBody>
      </p:sp>
    </p:spTree>
    <p:extLst>
      <p:ext uri="{BB962C8B-B14F-4D97-AF65-F5344CB8AC3E}">
        <p14:creationId xmlns:p14="http://schemas.microsoft.com/office/powerpoint/2010/main" val="188110134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859" name="Title 1048858"/>
          <p:cNvSpPr>
            <a:spLocks noGrp="1"/>
          </p:cNvSpPr>
          <p:nvPr>
            <p:ph type="ctrTitle"/>
          </p:nvPr>
        </p:nvSpPr>
        <p:spPr>
          <a:xfrm>
            <a:off x="685800" y="2130425"/>
            <a:ext cx="7772400" cy="1470025"/>
          </a:xfrm>
          <a:prstGeom prst="rect">
            <a:avLst/>
          </a:prstGeom>
          <a:noFill/>
          <a:ln>
            <a:noFill/>
          </a:ln>
        </p:spPr>
        <p:txBody>
          <a:bodyPr vert="horz" lIns="91440" tIns="45720" rIns="91440" bIns="45720" anchor="ctr"/>
          <a:lstStyle>
            <a:lvl1pPr algn="ctr">
              <a:defRPr sz="4400"/>
            </a:lvl1pPr>
          </a:lstStyle>
          <a:p>
            <a:pPr lvl="0" eaLnBrk="1" latinLnBrk="1" hangingPunct="1"/>
            <a:endParaRPr lang="en-US" altLang="en-US"/>
          </a:p>
        </p:txBody>
      </p:sp>
      <p:sp>
        <p:nvSpPr>
          <p:cNvPr id="1048860" name="Subtitle 1048859"/>
          <p:cNvSpPr>
            <a:spLocks noGrp="1"/>
          </p:cNvSpPr>
          <p:nvPr>
            <p:ph type="subTitle" idx="1"/>
          </p:nvPr>
        </p:nvSpPr>
        <p:spPr>
          <a:xfrm>
            <a:off x="1371600" y="3886200"/>
            <a:ext cx="6400800" cy="1752600"/>
          </a:xfrm>
          <a:prstGeom prst="rect">
            <a:avLst/>
          </a:prstGeom>
          <a:noFill/>
          <a:ln>
            <a:noFill/>
          </a:ln>
        </p:spPr>
        <p:txBody>
          <a:bodyPr vert="horz" lIns="91440" tIns="45720" rIns="91440" bIns="45720" anchor="t"/>
          <a:lstStyle>
            <a:lvl1pPr marL="0" algn="ctr">
              <a:buNone/>
              <a:defRPr sz="3200">
                <a:solidFill>
                  <a:schemeClr val="dk1"/>
                </a:solidFill>
              </a:defRPr>
            </a:lvl1pPr>
            <a:lvl2pPr marL="457200" algn="ctr">
              <a:buNone/>
            </a:lvl2pPr>
            <a:lvl3pPr marL="914400" algn="ctr">
              <a:buNone/>
            </a:lvl3pPr>
            <a:lvl4pPr marL="1371600" algn="ctr">
              <a:buNone/>
            </a:lvl4pPr>
            <a:lvl5pPr marL="1828800" algn="ctr">
              <a:buNone/>
            </a:lvl5pPr>
          </a:lstStyle>
          <a:p>
            <a:pPr lvl="0" eaLnBrk="1" latinLnBrk="1" hangingPunct="1"/>
            <a:endParaRPr lang="en-US" altLang="en-US">
              <a:solidFill>
                <a:srgbClr val="898989"/>
              </a:solidFill>
            </a:endParaRPr>
          </a:p>
        </p:txBody>
      </p:sp>
      <p:pic>
        <p:nvPicPr>
          <p:cNvPr id="2097262" name="Picture 2097261" descr="01.jpg"/>
          <p:cNvPicPr>
            <a:picLocks/>
          </p:cNvPicPr>
          <p:nvPr/>
        </p:nvPicPr>
        <p:blipFill>
          <a:blip r:embed="rId3"/>
          <a:srcRect/>
          <a:stretch>
            <a:fillRect/>
          </a:stretch>
        </p:blipFill>
        <p:spPr>
          <a:xfrm>
            <a:off x="0" y="0"/>
            <a:ext cx="9144000" cy="6858000"/>
          </a:xfrm>
          <a:prstGeom prst="rect">
            <a:avLst/>
          </a:prstGeom>
          <a:noFill/>
          <a:ln>
            <a:noFill/>
          </a:ln>
        </p:spPr>
      </p:pic>
      <p:sp>
        <p:nvSpPr>
          <p:cNvPr id="1048861" name="TextBox 1048860"/>
          <p:cNvSpPr txBox="1"/>
          <p:nvPr/>
        </p:nvSpPr>
        <p:spPr>
          <a:xfrm>
            <a:off x="457200" y="274637"/>
            <a:ext cx="8229600" cy="77628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lnSpc>
                <a:spcPct val="80000"/>
              </a:lnSpc>
            </a:pPr>
            <a:r>
              <a:rPr lang="en-US" altLang="en-US" sz="3400" b="1">
                <a:solidFill>
                  <a:schemeClr val="lt1"/>
                </a:solidFill>
                <a:latin typeface="Gill Sans MT" pitchFamily="34" charset="0"/>
              </a:rPr>
              <a:t>National Level Management  Functions</a:t>
            </a:r>
          </a:p>
        </p:txBody>
      </p:sp>
      <p:sp>
        <p:nvSpPr>
          <p:cNvPr id="1048862" name="TextBox 1048861"/>
          <p:cNvSpPr txBox="1"/>
          <p:nvPr/>
        </p:nvSpPr>
        <p:spPr>
          <a:xfrm>
            <a:off x="611187" y="1412875"/>
            <a:ext cx="7777162" cy="4492625"/>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eaLnBrk="1" latinLnBrk="1" hangingPunct="1">
              <a:spcBef>
                <a:spcPts val="1800"/>
              </a:spcBef>
              <a:buChar char="•"/>
            </a:pPr>
            <a:r>
              <a:rPr lang="en-US" altLang="en-US" sz="2800">
                <a:solidFill>
                  <a:schemeClr val="lt1"/>
                </a:solidFill>
                <a:latin typeface="Calibri" pitchFamily="34" charset="0"/>
              </a:rPr>
              <a:t>National planning and policy formulation;</a:t>
            </a:r>
          </a:p>
          <a:p>
            <a:pPr lvl="0" eaLnBrk="1" latinLnBrk="1" hangingPunct="1">
              <a:spcBef>
                <a:spcPts val="1800"/>
              </a:spcBef>
              <a:buChar char="•"/>
            </a:pPr>
            <a:r>
              <a:rPr lang="en-US" altLang="en-US" sz="2800">
                <a:solidFill>
                  <a:schemeClr val="lt1"/>
                </a:solidFill>
                <a:latin typeface="Calibri" pitchFamily="34" charset="0"/>
              </a:rPr>
              <a:t>Enforcement of standards;</a:t>
            </a:r>
          </a:p>
          <a:p>
            <a:pPr lvl="0" eaLnBrk="1" latinLnBrk="1" hangingPunct="1">
              <a:spcBef>
                <a:spcPts val="1800"/>
              </a:spcBef>
              <a:buChar char="•"/>
            </a:pPr>
            <a:r>
              <a:rPr lang="en-US" altLang="en-US" sz="2800">
                <a:solidFill>
                  <a:schemeClr val="lt1"/>
                </a:solidFill>
                <a:latin typeface="Calibri" pitchFamily="34" charset="0"/>
              </a:rPr>
              <a:t>Ensuring commodity security;</a:t>
            </a:r>
          </a:p>
          <a:p>
            <a:pPr lvl="0" eaLnBrk="1" latinLnBrk="1" hangingPunct="1">
              <a:spcBef>
                <a:spcPts val="1800"/>
              </a:spcBef>
              <a:buChar char="•"/>
            </a:pPr>
            <a:r>
              <a:rPr lang="en-US" altLang="en-US" sz="2800">
                <a:solidFill>
                  <a:schemeClr val="lt1"/>
                </a:solidFill>
                <a:latin typeface="Calibri" pitchFamily="34" charset="0"/>
              </a:rPr>
              <a:t>Performance monitoring;</a:t>
            </a:r>
          </a:p>
          <a:p>
            <a:pPr lvl="0" eaLnBrk="1" latinLnBrk="1" hangingPunct="1">
              <a:spcBef>
                <a:spcPts val="1800"/>
              </a:spcBef>
              <a:buChar char="•"/>
            </a:pPr>
            <a:r>
              <a:rPr lang="en-US" altLang="en-US" sz="2800">
                <a:solidFill>
                  <a:schemeClr val="lt1"/>
                </a:solidFill>
                <a:latin typeface="Calibri" pitchFamily="34" charset="0"/>
              </a:rPr>
              <a:t>Capacity strengthening;</a:t>
            </a:r>
          </a:p>
          <a:p>
            <a:pPr lvl="0" eaLnBrk="1" latinLnBrk="1" hangingPunct="1">
              <a:spcBef>
                <a:spcPts val="1800"/>
              </a:spcBef>
              <a:buChar char="•"/>
            </a:pPr>
            <a:r>
              <a:rPr lang="en-US" altLang="en-US" sz="2800">
                <a:solidFill>
                  <a:schemeClr val="lt1"/>
                </a:solidFill>
                <a:latin typeface="Calibri" pitchFamily="34" charset="0"/>
              </a:rPr>
              <a:t>Resource mobilisation;</a:t>
            </a:r>
          </a:p>
          <a:p>
            <a:pPr lvl="0" eaLnBrk="1" latinLnBrk="1" hangingPunct="1">
              <a:spcBef>
                <a:spcPts val="1800"/>
              </a:spcBef>
              <a:buChar char="•"/>
            </a:pPr>
            <a:r>
              <a:rPr lang="en-US" altLang="en-US" sz="2800">
                <a:solidFill>
                  <a:schemeClr val="lt1"/>
                </a:solidFill>
                <a:latin typeface="Calibri" pitchFamily="34" charset="0"/>
              </a:rPr>
              <a:t>Operational and other research;</a:t>
            </a:r>
          </a:p>
        </p:txBody>
      </p:sp>
    </p:spTree>
    <p:extLst>
      <p:ext uri="{BB962C8B-B14F-4D97-AF65-F5344CB8AC3E}">
        <p14:creationId xmlns:p14="http://schemas.microsoft.com/office/powerpoint/2010/main" val="355674043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867" name="Title 1048866"/>
          <p:cNvSpPr>
            <a:spLocks noGrp="1"/>
          </p:cNvSpPr>
          <p:nvPr>
            <p:ph type="ctrTitle"/>
          </p:nvPr>
        </p:nvSpPr>
        <p:spPr>
          <a:xfrm>
            <a:off x="685800" y="2130425"/>
            <a:ext cx="7772400" cy="1470025"/>
          </a:xfrm>
          <a:prstGeom prst="rect">
            <a:avLst/>
          </a:prstGeom>
          <a:noFill/>
          <a:ln>
            <a:noFill/>
          </a:ln>
        </p:spPr>
        <p:txBody>
          <a:bodyPr vert="horz" lIns="91440" tIns="45720" rIns="91440" bIns="45720" anchor="ctr"/>
          <a:lstStyle>
            <a:lvl1pPr algn="ctr">
              <a:defRPr sz="4400"/>
            </a:lvl1pPr>
          </a:lstStyle>
          <a:p>
            <a:pPr lvl="0" eaLnBrk="1" latinLnBrk="1" hangingPunct="1"/>
            <a:endParaRPr lang="en-US" altLang="en-US"/>
          </a:p>
        </p:txBody>
      </p:sp>
      <p:sp>
        <p:nvSpPr>
          <p:cNvPr id="1048868" name="Subtitle 1048867"/>
          <p:cNvSpPr>
            <a:spLocks noGrp="1"/>
          </p:cNvSpPr>
          <p:nvPr>
            <p:ph type="subTitle" idx="1"/>
          </p:nvPr>
        </p:nvSpPr>
        <p:spPr>
          <a:xfrm>
            <a:off x="1371600" y="3886200"/>
            <a:ext cx="6400800" cy="1752600"/>
          </a:xfrm>
          <a:prstGeom prst="rect">
            <a:avLst/>
          </a:prstGeom>
          <a:noFill/>
          <a:ln>
            <a:noFill/>
          </a:ln>
        </p:spPr>
        <p:txBody>
          <a:bodyPr vert="horz" lIns="91440" tIns="45720" rIns="91440" bIns="45720" anchor="t"/>
          <a:lstStyle>
            <a:lvl1pPr marL="0" algn="ctr">
              <a:buNone/>
              <a:defRPr sz="3200">
                <a:solidFill>
                  <a:schemeClr val="dk1"/>
                </a:solidFill>
              </a:defRPr>
            </a:lvl1pPr>
            <a:lvl2pPr marL="457200" algn="ctr">
              <a:buNone/>
            </a:lvl2pPr>
            <a:lvl3pPr marL="914400" algn="ctr">
              <a:buNone/>
            </a:lvl3pPr>
            <a:lvl4pPr marL="1371600" algn="ctr">
              <a:buNone/>
            </a:lvl4pPr>
            <a:lvl5pPr marL="1828800" algn="ctr">
              <a:buNone/>
            </a:lvl5pPr>
          </a:lstStyle>
          <a:p>
            <a:pPr lvl="0" eaLnBrk="1" latinLnBrk="1" hangingPunct="1"/>
            <a:endParaRPr lang="en-US" altLang="en-US">
              <a:solidFill>
                <a:srgbClr val="898989"/>
              </a:solidFill>
            </a:endParaRPr>
          </a:p>
        </p:txBody>
      </p:sp>
      <p:pic>
        <p:nvPicPr>
          <p:cNvPr id="2097263" name="Picture 2097262" descr="01.jpg"/>
          <p:cNvPicPr>
            <a:picLocks/>
          </p:cNvPicPr>
          <p:nvPr/>
        </p:nvPicPr>
        <p:blipFill>
          <a:blip r:embed="rId3"/>
          <a:srcRect/>
          <a:stretch>
            <a:fillRect/>
          </a:stretch>
        </p:blipFill>
        <p:spPr>
          <a:xfrm>
            <a:off x="0" y="0"/>
            <a:ext cx="9144000" cy="6858000"/>
          </a:xfrm>
          <a:prstGeom prst="rect">
            <a:avLst/>
          </a:prstGeom>
          <a:noFill/>
          <a:ln>
            <a:noFill/>
          </a:ln>
        </p:spPr>
      </p:pic>
      <p:sp>
        <p:nvSpPr>
          <p:cNvPr id="1048869" name="TextBox 1048868"/>
          <p:cNvSpPr txBox="1"/>
          <p:nvPr/>
        </p:nvSpPr>
        <p:spPr>
          <a:xfrm>
            <a:off x="457200" y="274637"/>
            <a:ext cx="8229600" cy="77628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2800" b="1">
                <a:solidFill>
                  <a:schemeClr val="lt1"/>
                </a:solidFill>
                <a:latin typeface="Gill Sans MT" pitchFamily="34" charset="0"/>
              </a:rPr>
              <a:t>National Level Management Functions (Cont’d)</a:t>
            </a:r>
          </a:p>
        </p:txBody>
      </p:sp>
      <p:sp>
        <p:nvSpPr>
          <p:cNvPr id="1048870" name="TextBox 1048869"/>
          <p:cNvSpPr txBox="1"/>
          <p:nvPr/>
        </p:nvSpPr>
        <p:spPr>
          <a:xfrm>
            <a:off x="684212" y="1628775"/>
            <a:ext cx="7775575" cy="4492625"/>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eaLnBrk="1" latinLnBrk="1" hangingPunct="1">
              <a:spcBef>
                <a:spcPts val="2400"/>
              </a:spcBef>
              <a:buChar char="•"/>
            </a:pPr>
            <a:r>
              <a:rPr lang="en-US" altLang="en-US" sz="2800">
                <a:solidFill>
                  <a:schemeClr val="lt1"/>
                </a:solidFill>
                <a:latin typeface="Calibri" pitchFamily="34" charset="0"/>
              </a:rPr>
              <a:t>Monitor quality and standards of performance of the national and  county governments in the provision of health services;</a:t>
            </a:r>
          </a:p>
        </p:txBody>
      </p:sp>
    </p:spTree>
    <p:extLst>
      <p:ext uri="{BB962C8B-B14F-4D97-AF65-F5344CB8AC3E}">
        <p14:creationId xmlns:p14="http://schemas.microsoft.com/office/powerpoint/2010/main" val="6909421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883" name="Title 1048882"/>
          <p:cNvSpPr>
            <a:spLocks noGrp="1"/>
          </p:cNvSpPr>
          <p:nvPr>
            <p:ph type="ctrTitle"/>
          </p:nvPr>
        </p:nvSpPr>
        <p:spPr>
          <a:xfrm>
            <a:off x="685800" y="2130425"/>
            <a:ext cx="7772400" cy="1470025"/>
          </a:xfrm>
          <a:prstGeom prst="rect">
            <a:avLst/>
          </a:prstGeom>
          <a:noFill/>
          <a:ln>
            <a:noFill/>
          </a:ln>
        </p:spPr>
        <p:txBody>
          <a:bodyPr vert="horz" lIns="91440" tIns="45720" rIns="91440" bIns="45720" anchor="ctr"/>
          <a:lstStyle>
            <a:lvl1pPr algn="ctr">
              <a:defRPr sz="4400"/>
            </a:lvl1pPr>
          </a:lstStyle>
          <a:p>
            <a:pPr lvl="0" eaLnBrk="1" latinLnBrk="1" hangingPunct="1"/>
            <a:endParaRPr lang="en-US" altLang="en-US"/>
          </a:p>
        </p:txBody>
      </p:sp>
      <p:sp>
        <p:nvSpPr>
          <p:cNvPr id="1048884" name="Subtitle 1048883"/>
          <p:cNvSpPr>
            <a:spLocks noGrp="1"/>
          </p:cNvSpPr>
          <p:nvPr>
            <p:ph type="subTitle" idx="1"/>
          </p:nvPr>
        </p:nvSpPr>
        <p:spPr>
          <a:xfrm>
            <a:off x="1371600" y="3886200"/>
            <a:ext cx="6400800" cy="1752600"/>
          </a:xfrm>
          <a:prstGeom prst="rect">
            <a:avLst/>
          </a:prstGeom>
          <a:noFill/>
          <a:ln>
            <a:noFill/>
          </a:ln>
        </p:spPr>
        <p:txBody>
          <a:bodyPr vert="horz" lIns="91440" tIns="45720" rIns="91440" bIns="45720" anchor="t"/>
          <a:lstStyle>
            <a:lvl1pPr marL="0" algn="ctr">
              <a:buNone/>
              <a:defRPr sz="3200">
                <a:solidFill>
                  <a:schemeClr val="dk1"/>
                </a:solidFill>
              </a:defRPr>
            </a:lvl1pPr>
            <a:lvl2pPr marL="457200" algn="ctr">
              <a:buNone/>
            </a:lvl2pPr>
            <a:lvl3pPr marL="914400" algn="ctr">
              <a:buNone/>
            </a:lvl3pPr>
            <a:lvl4pPr marL="1371600" algn="ctr">
              <a:buNone/>
            </a:lvl4pPr>
            <a:lvl5pPr marL="1828800" algn="ctr">
              <a:buNone/>
            </a:lvl5pPr>
          </a:lstStyle>
          <a:p>
            <a:pPr lvl="0" eaLnBrk="1" latinLnBrk="1" hangingPunct="1"/>
            <a:endParaRPr lang="en-US" altLang="en-US">
              <a:solidFill>
                <a:srgbClr val="898989"/>
              </a:solidFill>
            </a:endParaRPr>
          </a:p>
        </p:txBody>
      </p:sp>
      <p:pic>
        <p:nvPicPr>
          <p:cNvPr id="2097265" name="Picture 2097264" descr="01.jpg"/>
          <p:cNvPicPr>
            <a:picLocks/>
          </p:cNvPicPr>
          <p:nvPr/>
        </p:nvPicPr>
        <p:blipFill>
          <a:blip r:embed="rId3"/>
          <a:srcRect/>
          <a:stretch>
            <a:fillRect/>
          </a:stretch>
        </p:blipFill>
        <p:spPr>
          <a:xfrm>
            <a:off x="0" y="0"/>
            <a:ext cx="9144000" cy="6858000"/>
          </a:xfrm>
          <a:prstGeom prst="rect">
            <a:avLst/>
          </a:prstGeom>
          <a:noFill/>
          <a:ln>
            <a:noFill/>
          </a:ln>
        </p:spPr>
      </p:pic>
      <p:sp>
        <p:nvSpPr>
          <p:cNvPr id="1048885" name="TextBox 1048884"/>
          <p:cNvSpPr txBox="1"/>
          <p:nvPr/>
        </p:nvSpPr>
        <p:spPr>
          <a:xfrm>
            <a:off x="457200" y="274637"/>
            <a:ext cx="8229600" cy="77628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2500" b="1">
                <a:solidFill>
                  <a:schemeClr val="lt1"/>
                </a:solidFill>
                <a:latin typeface="Gill Sans MT" pitchFamily="34" charset="0"/>
              </a:rPr>
              <a:t>Organizational Structure of County Health Services</a:t>
            </a:r>
          </a:p>
        </p:txBody>
      </p:sp>
      <p:grpSp>
        <p:nvGrpSpPr>
          <p:cNvPr id="248" name="Group 247"/>
          <p:cNvGrpSpPr/>
          <p:nvPr/>
        </p:nvGrpSpPr>
        <p:grpSpPr>
          <a:xfrm>
            <a:off x="787400" y="1284287"/>
            <a:ext cx="7569200" cy="5240337"/>
            <a:chOff x="1107175" y="1140582"/>
            <a:chExt cx="7569282" cy="5240746"/>
          </a:xfrm>
        </p:grpSpPr>
        <p:grpSp>
          <p:nvGrpSpPr>
            <p:cNvPr id="249" name="Group 248"/>
            <p:cNvGrpSpPr/>
            <p:nvPr/>
          </p:nvGrpSpPr>
          <p:grpSpPr>
            <a:xfrm>
              <a:off x="1648709" y="1124261"/>
              <a:ext cx="1359423" cy="390174"/>
              <a:chOff x="1328928" y="1267968"/>
              <a:chExt cx="1359408" cy="390144"/>
            </a:xfrm>
          </p:grpSpPr>
          <p:pic>
            <p:nvPicPr>
              <p:cNvPr id="2097266" name="Picture 2097265"/>
              <p:cNvPicPr>
                <a:picLocks/>
              </p:cNvPicPr>
              <p:nvPr/>
            </p:nvPicPr>
            <p:blipFill>
              <a:blip r:embed="rId4"/>
              <a:srcRect/>
              <a:stretch>
                <a:fillRect/>
              </a:stretch>
            </p:blipFill>
            <p:spPr>
              <a:xfrm>
                <a:off x="1328928" y="1267968"/>
                <a:ext cx="1359408" cy="390144"/>
              </a:xfrm>
              <a:prstGeom prst="rect">
                <a:avLst/>
              </a:prstGeom>
              <a:noFill/>
              <a:ln>
                <a:noFill/>
              </a:ln>
            </p:spPr>
          </p:pic>
          <p:sp>
            <p:nvSpPr>
              <p:cNvPr id="1048886" name="TextBox 1048885"/>
              <p:cNvSpPr txBox="1"/>
              <p:nvPr/>
            </p:nvSpPr>
            <p:spPr>
              <a:xfrm>
                <a:off x="1346468" y="1284288"/>
                <a:ext cx="1327317" cy="3600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1000" b="1">
                    <a:latin typeface="Gill Sans MT" pitchFamily="34" charset="0"/>
                  </a:rPr>
                  <a:t>Resource Centre</a:t>
                </a:r>
              </a:p>
            </p:txBody>
          </p:sp>
        </p:grpSp>
        <p:grpSp>
          <p:nvGrpSpPr>
            <p:cNvPr id="250" name="Group 249"/>
            <p:cNvGrpSpPr/>
            <p:nvPr/>
          </p:nvGrpSpPr>
          <p:grpSpPr>
            <a:xfrm>
              <a:off x="5641632" y="2191144"/>
              <a:ext cx="1225309" cy="390174"/>
              <a:chOff x="5321808" y="2334768"/>
              <a:chExt cx="1225296" cy="390144"/>
            </a:xfrm>
          </p:grpSpPr>
          <p:pic>
            <p:nvPicPr>
              <p:cNvPr id="2097267" name="Picture 2097266"/>
              <p:cNvPicPr>
                <a:picLocks/>
              </p:cNvPicPr>
              <p:nvPr/>
            </p:nvPicPr>
            <p:blipFill>
              <a:blip r:embed="rId5"/>
              <a:srcRect/>
              <a:stretch>
                <a:fillRect/>
              </a:stretch>
            </p:blipFill>
            <p:spPr>
              <a:xfrm>
                <a:off x="5321808" y="2334768"/>
                <a:ext cx="1225296" cy="390144"/>
              </a:xfrm>
              <a:prstGeom prst="rect">
                <a:avLst/>
              </a:prstGeom>
              <a:noFill/>
              <a:ln>
                <a:noFill/>
              </a:ln>
            </p:spPr>
          </p:pic>
          <p:sp>
            <p:nvSpPr>
              <p:cNvPr id="1048887" name="TextBox 1048886"/>
              <p:cNvSpPr txBox="1"/>
              <p:nvPr/>
            </p:nvSpPr>
            <p:spPr>
              <a:xfrm>
                <a:off x="5334083" y="2348487"/>
                <a:ext cx="1199835" cy="3600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Disaster Management</a:t>
                </a:r>
              </a:p>
            </p:txBody>
          </p:sp>
        </p:grpSp>
        <p:grpSp>
          <p:nvGrpSpPr>
            <p:cNvPr id="251" name="Group 250"/>
            <p:cNvGrpSpPr/>
            <p:nvPr/>
          </p:nvGrpSpPr>
          <p:grpSpPr>
            <a:xfrm>
              <a:off x="1093967" y="2910528"/>
              <a:ext cx="1627650" cy="591358"/>
              <a:chOff x="774192" y="3054096"/>
              <a:chExt cx="1627632" cy="591312"/>
            </a:xfrm>
          </p:grpSpPr>
          <p:pic>
            <p:nvPicPr>
              <p:cNvPr id="2097268" name="Picture 2097267"/>
              <p:cNvPicPr>
                <a:picLocks/>
              </p:cNvPicPr>
              <p:nvPr/>
            </p:nvPicPr>
            <p:blipFill>
              <a:blip r:embed="rId6"/>
              <a:srcRect/>
              <a:stretch>
                <a:fillRect/>
              </a:stretch>
            </p:blipFill>
            <p:spPr>
              <a:xfrm>
                <a:off x="774192" y="3054096"/>
                <a:ext cx="1627632" cy="591312"/>
              </a:xfrm>
              <a:prstGeom prst="rect">
                <a:avLst/>
              </a:prstGeom>
              <a:noFill/>
              <a:ln>
                <a:noFill/>
              </a:ln>
            </p:spPr>
          </p:pic>
          <p:sp>
            <p:nvSpPr>
              <p:cNvPr id="1048888" name="TextBox 1048887"/>
              <p:cNvSpPr txBox="1"/>
              <p:nvPr/>
            </p:nvSpPr>
            <p:spPr>
              <a:xfrm>
                <a:off x="787401" y="3068512"/>
                <a:ext cx="1601821" cy="561584"/>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Directorate for Health Promotion and Disease Prevention</a:t>
                </a:r>
              </a:p>
            </p:txBody>
          </p:sp>
        </p:grpSp>
        <p:grpSp>
          <p:nvGrpSpPr>
            <p:cNvPr id="252" name="Group 251"/>
            <p:cNvGrpSpPr/>
            <p:nvPr/>
          </p:nvGrpSpPr>
          <p:grpSpPr>
            <a:xfrm>
              <a:off x="3050804" y="2934914"/>
              <a:ext cx="1682514" cy="591358"/>
              <a:chOff x="2731008" y="3078480"/>
              <a:chExt cx="1682496" cy="591312"/>
            </a:xfrm>
          </p:grpSpPr>
          <p:pic>
            <p:nvPicPr>
              <p:cNvPr id="2097269" name="Picture 2097268"/>
              <p:cNvPicPr>
                <a:picLocks/>
              </p:cNvPicPr>
              <p:nvPr/>
            </p:nvPicPr>
            <p:blipFill>
              <a:blip r:embed="rId7"/>
              <a:srcRect/>
              <a:stretch>
                <a:fillRect/>
              </a:stretch>
            </p:blipFill>
            <p:spPr>
              <a:xfrm>
                <a:off x="2731008" y="3078480"/>
                <a:ext cx="1682496" cy="591312"/>
              </a:xfrm>
              <a:prstGeom prst="rect">
                <a:avLst/>
              </a:prstGeom>
              <a:noFill/>
              <a:ln>
                <a:noFill/>
              </a:ln>
            </p:spPr>
          </p:pic>
          <p:sp>
            <p:nvSpPr>
              <p:cNvPr id="1048889" name="TextBox 1048888"/>
              <p:cNvSpPr txBox="1"/>
              <p:nvPr/>
            </p:nvSpPr>
            <p:spPr>
              <a:xfrm>
                <a:off x="2749046" y="3093910"/>
                <a:ext cx="1647156" cy="561584"/>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Directorate for Curative and Rehabilitation</a:t>
                </a:r>
              </a:p>
            </p:txBody>
          </p:sp>
        </p:grpSp>
        <p:grpSp>
          <p:nvGrpSpPr>
            <p:cNvPr id="253" name="Group 252"/>
            <p:cNvGrpSpPr/>
            <p:nvPr/>
          </p:nvGrpSpPr>
          <p:grpSpPr>
            <a:xfrm>
              <a:off x="5062506" y="2947107"/>
              <a:ext cx="1664226" cy="591358"/>
              <a:chOff x="4742688" y="3090672"/>
              <a:chExt cx="1664208" cy="591312"/>
            </a:xfrm>
          </p:grpSpPr>
          <p:pic>
            <p:nvPicPr>
              <p:cNvPr id="2097270" name="Picture 2097269"/>
              <p:cNvPicPr>
                <a:picLocks/>
              </p:cNvPicPr>
              <p:nvPr/>
            </p:nvPicPr>
            <p:blipFill>
              <a:blip r:embed="rId8"/>
              <a:srcRect/>
              <a:stretch>
                <a:fillRect/>
              </a:stretch>
            </p:blipFill>
            <p:spPr>
              <a:xfrm>
                <a:off x="4742688" y="3090672"/>
                <a:ext cx="1664208" cy="591312"/>
              </a:xfrm>
              <a:prstGeom prst="rect">
                <a:avLst/>
              </a:prstGeom>
              <a:noFill/>
              <a:ln>
                <a:noFill/>
              </a:ln>
            </p:spPr>
          </p:pic>
          <p:sp>
            <p:nvSpPr>
              <p:cNvPr id="1048890" name="TextBox 1048889"/>
              <p:cNvSpPr txBox="1"/>
              <p:nvPr/>
            </p:nvSpPr>
            <p:spPr>
              <a:xfrm>
                <a:off x="4756238" y="3105039"/>
                <a:ext cx="1633602" cy="561584"/>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Directorate for Planning and Governance</a:t>
                </a:r>
              </a:p>
            </p:txBody>
          </p:sp>
        </p:grpSp>
        <p:grpSp>
          <p:nvGrpSpPr>
            <p:cNvPr id="254" name="Group 253"/>
            <p:cNvGrpSpPr/>
            <p:nvPr/>
          </p:nvGrpSpPr>
          <p:grpSpPr>
            <a:xfrm>
              <a:off x="7074208" y="2928818"/>
              <a:ext cx="1615458" cy="591358"/>
              <a:chOff x="6754368" y="3072384"/>
              <a:chExt cx="1615440" cy="591312"/>
            </a:xfrm>
          </p:grpSpPr>
          <p:pic>
            <p:nvPicPr>
              <p:cNvPr id="2097271" name="Picture 2097270"/>
              <p:cNvPicPr>
                <a:picLocks/>
              </p:cNvPicPr>
              <p:nvPr/>
            </p:nvPicPr>
            <p:blipFill>
              <a:blip r:embed="rId9"/>
              <a:srcRect/>
              <a:stretch>
                <a:fillRect/>
              </a:stretch>
            </p:blipFill>
            <p:spPr>
              <a:xfrm>
                <a:off x="6754368" y="3072384"/>
                <a:ext cx="1615440" cy="591312"/>
              </a:xfrm>
              <a:prstGeom prst="rect">
                <a:avLst/>
              </a:prstGeom>
              <a:noFill/>
              <a:ln>
                <a:noFill/>
              </a:ln>
            </p:spPr>
          </p:pic>
          <p:sp>
            <p:nvSpPr>
              <p:cNvPr id="1048891" name="TextBox 1048890"/>
              <p:cNvSpPr txBox="1"/>
              <p:nvPr/>
            </p:nvSpPr>
            <p:spPr>
              <a:xfrm>
                <a:off x="6772440" y="3086774"/>
                <a:ext cx="1584159" cy="561584"/>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Directorate for Administration</a:t>
                </a:r>
              </a:p>
            </p:txBody>
          </p:sp>
        </p:grpSp>
        <p:grpSp>
          <p:nvGrpSpPr>
            <p:cNvPr id="255" name="Group 254"/>
            <p:cNvGrpSpPr/>
            <p:nvPr/>
          </p:nvGrpSpPr>
          <p:grpSpPr>
            <a:xfrm>
              <a:off x="1093967" y="3568948"/>
              <a:ext cx="1627650" cy="243859"/>
              <a:chOff x="774192" y="3712464"/>
              <a:chExt cx="1627632" cy="243840"/>
            </a:xfrm>
          </p:grpSpPr>
          <p:pic>
            <p:nvPicPr>
              <p:cNvPr id="2097272" name="Picture 2097271"/>
              <p:cNvPicPr>
                <a:picLocks/>
              </p:cNvPicPr>
              <p:nvPr/>
            </p:nvPicPr>
            <p:blipFill>
              <a:blip r:embed="rId10"/>
              <a:srcRect/>
              <a:stretch>
                <a:fillRect/>
              </a:stretch>
            </p:blipFill>
            <p:spPr>
              <a:xfrm>
                <a:off x="774192" y="3712464"/>
                <a:ext cx="1627632" cy="243840"/>
              </a:xfrm>
              <a:prstGeom prst="rect">
                <a:avLst/>
              </a:prstGeom>
              <a:noFill/>
              <a:ln>
                <a:noFill/>
              </a:ln>
            </p:spPr>
          </p:pic>
          <p:sp>
            <p:nvSpPr>
              <p:cNvPr id="1048892" name="TextBox 1048891"/>
              <p:cNvSpPr txBox="1"/>
              <p:nvPr/>
            </p:nvSpPr>
            <p:spPr>
              <a:xfrm>
                <a:off x="787401" y="3727166"/>
                <a:ext cx="1601821"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Child Health</a:t>
                </a:r>
              </a:p>
            </p:txBody>
          </p:sp>
        </p:grpSp>
        <p:grpSp>
          <p:nvGrpSpPr>
            <p:cNvPr id="256" name="Group 255"/>
            <p:cNvGrpSpPr/>
            <p:nvPr/>
          </p:nvGrpSpPr>
          <p:grpSpPr>
            <a:xfrm>
              <a:off x="3050804" y="3568948"/>
              <a:ext cx="1682514" cy="243859"/>
              <a:chOff x="2731008" y="3712464"/>
              <a:chExt cx="1682496" cy="243840"/>
            </a:xfrm>
          </p:grpSpPr>
          <p:pic>
            <p:nvPicPr>
              <p:cNvPr id="2097273" name="Picture 2097272"/>
              <p:cNvPicPr>
                <a:picLocks/>
              </p:cNvPicPr>
              <p:nvPr/>
            </p:nvPicPr>
            <p:blipFill>
              <a:blip r:embed="rId11"/>
              <a:srcRect/>
              <a:stretch>
                <a:fillRect/>
              </a:stretch>
            </p:blipFill>
            <p:spPr>
              <a:xfrm>
                <a:off x="2731008" y="3712464"/>
                <a:ext cx="1682496" cy="243840"/>
              </a:xfrm>
              <a:prstGeom prst="rect">
                <a:avLst/>
              </a:prstGeom>
              <a:noFill/>
              <a:ln>
                <a:noFill/>
              </a:ln>
            </p:spPr>
          </p:pic>
          <p:sp>
            <p:nvSpPr>
              <p:cNvPr id="1048893" name="TextBox 1048892"/>
              <p:cNvSpPr txBox="1"/>
              <p:nvPr/>
            </p:nvSpPr>
            <p:spPr>
              <a:xfrm>
                <a:off x="2749045" y="3727166"/>
                <a:ext cx="1647157"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Referral Services</a:t>
                </a:r>
              </a:p>
            </p:txBody>
          </p:sp>
        </p:grpSp>
        <p:grpSp>
          <p:nvGrpSpPr>
            <p:cNvPr id="257" name="Group 256"/>
            <p:cNvGrpSpPr/>
            <p:nvPr/>
          </p:nvGrpSpPr>
          <p:grpSpPr>
            <a:xfrm>
              <a:off x="5062506" y="3568948"/>
              <a:ext cx="1664226" cy="243859"/>
              <a:chOff x="4742688" y="3712464"/>
              <a:chExt cx="1664208" cy="243840"/>
            </a:xfrm>
          </p:grpSpPr>
          <p:pic>
            <p:nvPicPr>
              <p:cNvPr id="2097274" name="Picture 2097273"/>
              <p:cNvPicPr>
                <a:picLocks/>
              </p:cNvPicPr>
              <p:nvPr/>
            </p:nvPicPr>
            <p:blipFill>
              <a:blip r:embed="rId12"/>
              <a:srcRect/>
              <a:stretch>
                <a:fillRect/>
              </a:stretch>
            </p:blipFill>
            <p:spPr>
              <a:xfrm>
                <a:off x="4742688" y="3712464"/>
                <a:ext cx="1664208" cy="243840"/>
              </a:xfrm>
              <a:prstGeom prst="rect">
                <a:avLst/>
              </a:prstGeom>
              <a:noFill/>
              <a:ln>
                <a:noFill/>
              </a:ln>
            </p:spPr>
          </p:pic>
          <p:sp>
            <p:nvSpPr>
              <p:cNvPr id="1048894" name="TextBox 1048893"/>
              <p:cNvSpPr txBox="1"/>
              <p:nvPr/>
            </p:nvSpPr>
            <p:spPr>
              <a:xfrm>
                <a:off x="4756238" y="3727166"/>
                <a:ext cx="1633602"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Health Planning</a:t>
                </a:r>
              </a:p>
            </p:txBody>
          </p:sp>
        </p:grpSp>
        <p:grpSp>
          <p:nvGrpSpPr>
            <p:cNvPr id="258" name="Group 257"/>
            <p:cNvGrpSpPr/>
            <p:nvPr/>
          </p:nvGrpSpPr>
          <p:grpSpPr>
            <a:xfrm>
              <a:off x="7074208" y="3568948"/>
              <a:ext cx="1615458" cy="243859"/>
              <a:chOff x="6754368" y="3712464"/>
              <a:chExt cx="1615440" cy="243840"/>
            </a:xfrm>
          </p:grpSpPr>
          <p:pic>
            <p:nvPicPr>
              <p:cNvPr id="2097275" name="Picture 2097274"/>
              <p:cNvPicPr>
                <a:picLocks/>
              </p:cNvPicPr>
              <p:nvPr/>
            </p:nvPicPr>
            <p:blipFill>
              <a:blip r:embed="rId13"/>
              <a:srcRect/>
              <a:stretch>
                <a:fillRect/>
              </a:stretch>
            </p:blipFill>
            <p:spPr>
              <a:xfrm>
                <a:off x="6754368" y="3712464"/>
                <a:ext cx="1615440" cy="243840"/>
              </a:xfrm>
              <a:prstGeom prst="rect">
                <a:avLst/>
              </a:prstGeom>
              <a:noFill/>
              <a:ln>
                <a:noFill/>
              </a:ln>
            </p:spPr>
          </p:pic>
          <p:sp>
            <p:nvSpPr>
              <p:cNvPr id="1048895" name="TextBox 1048894"/>
              <p:cNvSpPr txBox="1"/>
              <p:nvPr/>
            </p:nvSpPr>
            <p:spPr>
              <a:xfrm>
                <a:off x="6772439" y="3727166"/>
                <a:ext cx="1584161"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Financial Mgt.</a:t>
                </a:r>
              </a:p>
            </p:txBody>
          </p:sp>
        </p:grpSp>
        <p:grpSp>
          <p:nvGrpSpPr>
            <p:cNvPr id="259" name="Group 258"/>
            <p:cNvGrpSpPr/>
            <p:nvPr/>
          </p:nvGrpSpPr>
          <p:grpSpPr>
            <a:xfrm>
              <a:off x="1093967" y="3922543"/>
              <a:ext cx="1627650" cy="243859"/>
              <a:chOff x="774192" y="4066032"/>
              <a:chExt cx="1627632" cy="243840"/>
            </a:xfrm>
          </p:grpSpPr>
          <p:pic>
            <p:nvPicPr>
              <p:cNvPr id="2097276" name="Picture 2097275"/>
              <p:cNvPicPr>
                <a:picLocks/>
              </p:cNvPicPr>
              <p:nvPr/>
            </p:nvPicPr>
            <p:blipFill>
              <a:blip r:embed="rId10"/>
              <a:srcRect/>
              <a:stretch>
                <a:fillRect/>
              </a:stretch>
            </p:blipFill>
            <p:spPr>
              <a:xfrm>
                <a:off x="774192" y="4066032"/>
                <a:ext cx="1627632" cy="243840"/>
              </a:xfrm>
              <a:prstGeom prst="rect">
                <a:avLst/>
              </a:prstGeom>
              <a:noFill/>
              <a:ln>
                <a:noFill/>
              </a:ln>
            </p:spPr>
          </p:pic>
          <p:sp>
            <p:nvSpPr>
              <p:cNvPr id="1048896" name="TextBox 1048895"/>
              <p:cNvSpPr txBox="1"/>
              <p:nvPr/>
            </p:nvSpPr>
            <p:spPr>
              <a:xfrm>
                <a:off x="787400" y="4081589"/>
                <a:ext cx="1601822"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Disease Control</a:t>
                </a:r>
              </a:p>
            </p:txBody>
          </p:sp>
        </p:grpSp>
        <p:grpSp>
          <p:nvGrpSpPr>
            <p:cNvPr id="260" name="Group 259"/>
            <p:cNvGrpSpPr/>
            <p:nvPr/>
          </p:nvGrpSpPr>
          <p:grpSpPr>
            <a:xfrm>
              <a:off x="1093967" y="4263946"/>
              <a:ext cx="1627650" cy="249956"/>
              <a:chOff x="774192" y="4407408"/>
              <a:chExt cx="1627632" cy="249936"/>
            </a:xfrm>
          </p:grpSpPr>
          <p:pic>
            <p:nvPicPr>
              <p:cNvPr id="2097277" name="Picture 2097276"/>
              <p:cNvPicPr>
                <a:picLocks/>
              </p:cNvPicPr>
              <p:nvPr/>
            </p:nvPicPr>
            <p:blipFill>
              <a:blip r:embed="rId14"/>
              <a:srcRect/>
              <a:stretch>
                <a:fillRect/>
              </a:stretch>
            </p:blipFill>
            <p:spPr>
              <a:xfrm>
                <a:off x="774192" y="4407408"/>
                <a:ext cx="1627632" cy="249936"/>
              </a:xfrm>
              <a:prstGeom prst="rect">
                <a:avLst/>
              </a:prstGeom>
              <a:noFill/>
              <a:ln>
                <a:noFill/>
              </a:ln>
            </p:spPr>
          </p:pic>
          <p:sp>
            <p:nvSpPr>
              <p:cNvPr id="1048897" name="TextBox 1048896"/>
              <p:cNvSpPr txBox="1"/>
              <p:nvPr/>
            </p:nvSpPr>
            <p:spPr>
              <a:xfrm>
                <a:off x="787402" y="4423591"/>
                <a:ext cx="1601820"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Animal Health</a:t>
                </a:r>
              </a:p>
            </p:txBody>
          </p:sp>
        </p:grpSp>
        <p:grpSp>
          <p:nvGrpSpPr>
            <p:cNvPr id="261" name="Group 260"/>
            <p:cNvGrpSpPr/>
            <p:nvPr/>
          </p:nvGrpSpPr>
          <p:grpSpPr>
            <a:xfrm>
              <a:off x="1093967" y="4654120"/>
              <a:ext cx="1627650" cy="243859"/>
              <a:chOff x="774192" y="4797552"/>
              <a:chExt cx="1627632" cy="243840"/>
            </a:xfrm>
          </p:grpSpPr>
          <p:pic>
            <p:nvPicPr>
              <p:cNvPr id="2097278" name="Picture 2097277"/>
              <p:cNvPicPr>
                <a:picLocks/>
              </p:cNvPicPr>
              <p:nvPr/>
            </p:nvPicPr>
            <p:blipFill>
              <a:blip r:embed="rId15"/>
              <a:srcRect/>
              <a:stretch>
                <a:fillRect/>
              </a:stretch>
            </p:blipFill>
            <p:spPr>
              <a:xfrm>
                <a:off x="774192" y="4797552"/>
                <a:ext cx="1627632" cy="243840"/>
              </a:xfrm>
              <a:prstGeom prst="rect">
                <a:avLst/>
              </a:prstGeom>
              <a:noFill/>
              <a:ln>
                <a:noFill/>
              </a:ln>
            </p:spPr>
          </p:pic>
          <p:sp>
            <p:nvSpPr>
              <p:cNvPr id="1048898" name="TextBox 1048897"/>
              <p:cNvSpPr txBox="1"/>
              <p:nvPr/>
            </p:nvSpPr>
            <p:spPr>
              <a:xfrm>
                <a:off x="787402" y="4812693"/>
                <a:ext cx="1601820"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Nutrition</a:t>
                </a:r>
              </a:p>
            </p:txBody>
          </p:sp>
        </p:grpSp>
        <p:grpSp>
          <p:nvGrpSpPr>
            <p:cNvPr id="262" name="Group 261"/>
            <p:cNvGrpSpPr/>
            <p:nvPr/>
          </p:nvGrpSpPr>
          <p:grpSpPr>
            <a:xfrm>
              <a:off x="1106159" y="4952848"/>
              <a:ext cx="1615458" cy="377981"/>
              <a:chOff x="786384" y="5096256"/>
              <a:chExt cx="1615440" cy="377952"/>
            </a:xfrm>
          </p:grpSpPr>
          <p:pic>
            <p:nvPicPr>
              <p:cNvPr id="2097279" name="Picture 2097278"/>
              <p:cNvPicPr>
                <a:picLocks/>
              </p:cNvPicPr>
              <p:nvPr/>
            </p:nvPicPr>
            <p:blipFill>
              <a:blip r:embed="rId16"/>
              <a:srcRect/>
              <a:stretch>
                <a:fillRect/>
              </a:stretch>
            </p:blipFill>
            <p:spPr>
              <a:xfrm>
                <a:off x="786384" y="5096256"/>
                <a:ext cx="1615440" cy="377952"/>
              </a:xfrm>
              <a:prstGeom prst="rect">
                <a:avLst/>
              </a:prstGeom>
              <a:noFill/>
              <a:ln>
                <a:noFill/>
              </a:ln>
            </p:spPr>
          </p:pic>
          <p:sp>
            <p:nvSpPr>
              <p:cNvPr id="1048899" name="TextBox 1048898"/>
              <p:cNvSpPr txBox="1"/>
              <p:nvPr/>
            </p:nvSpPr>
            <p:spPr>
              <a:xfrm>
                <a:off x="800102" y="5112669"/>
                <a:ext cx="1589120" cy="347313"/>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Health Promotion &amp; Community Care</a:t>
                </a:r>
              </a:p>
            </p:txBody>
          </p:sp>
        </p:grpSp>
        <p:grpSp>
          <p:nvGrpSpPr>
            <p:cNvPr id="263" name="Group 262"/>
            <p:cNvGrpSpPr/>
            <p:nvPr/>
          </p:nvGrpSpPr>
          <p:grpSpPr>
            <a:xfrm>
              <a:off x="1106159" y="5501530"/>
              <a:ext cx="1615458" cy="384078"/>
              <a:chOff x="786384" y="5644896"/>
              <a:chExt cx="1615440" cy="384048"/>
            </a:xfrm>
          </p:grpSpPr>
          <p:pic>
            <p:nvPicPr>
              <p:cNvPr id="2097280" name="Picture 2097279"/>
              <p:cNvPicPr>
                <a:picLocks/>
              </p:cNvPicPr>
              <p:nvPr/>
            </p:nvPicPr>
            <p:blipFill>
              <a:blip r:embed="rId17"/>
              <a:srcRect/>
              <a:stretch>
                <a:fillRect/>
              </a:stretch>
            </p:blipFill>
            <p:spPr>
              <a:xfrm>
                <a:off x="786384" y="5644896"/>
                <a:ext cx="1615440" cy="384048"/>
              </a:xfrm>
              <a:prstGeom prst="rect">
                <a:avLst/>
              </a:prstGeom>
              <a:noFill/>
              <a:ln>
                <a:noFill/>
              </a:ln>
            </p:spPr>
          </p:pic>
          <p:sp>
            <p:nvSpPr>
              <p:cNvPr id="1048900" name="TextBox 1048899"/>
              <p:cNvSpPr txBox="1"/>
              <p:nvPr/>
            </p:nvSpPr>
            <p:spPr>
              <a:xfrm>
                <a:off x="800102" y="5660596"/>
                <a:ext cx="1589120" cy="35582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Environment and Hygiene Control</a:t>
                </a:r>
              </a:p>
            </p:txBody>
          </p:sp>
        </p:grpSp>
        <p:grpSp>
          <p:nvGrpSpPr>
            <p:cNvPr id="264" name="Group 263"/>
            <p:cNvGrpSpPr/>
            <p:nvPr/>
          </p:nvGrpSpPr>
          <p:grpSpPr>
            <a:xfrm>
              <a:off x="1093967" y="6068503"/>
              <a:ext cx="1627650" cy="329210"/>
              <a:chOff x="774192" y="6211824"/>
              <a:chExt cx="1627632" cy="329184"/>
            </a:xfrm>
          </p:grpSpPr>
          <p:pic>
            <p:nvPicPr>
              <p:cNvPr id="2097281" name="Picture 2097280"/>
              <p:cNvPicPr>
                <a:picLocks/>
              </p:cNvPicPr>
              <p:nvPr/>
            </p:nvPicPr>
            <p:blipFill>
              <a:blip r:embed="rId18"/>
              <a:srcRect/>
              <a:stretch>
                <a:fillRect/>
              </a:stretch>
            </p:blipFill>
            <p:spPr>
              <a:xfrm>
                <a:off x="774192" y="6211824"/>
                <a:ext cx="1627632" cy="329184"/>
              </a:xfrm>
              <a:prstGeom prst="rect">
                <a:avLst/>
              </a:prstGeom>
              <a:noFill/>
              <a:ln>
                <a:noFill/>
              </a:ln>
            </p:spPr>
          </p:pic>
          <p:sp>
            <p:nvSpPr>
              <p:cNvPr id="1048901" name="TextBox 1048900"/>
              <p:cNvSpPr txBox="1"/>
              <p:nvPr/>
            </p:nvSpPr>
            <p:spPr>
              <a:xfrm>
                <a:off x="787400" y="6229212"/>
                <a:ext cx="1601822" cy="295413"/>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NCD &amp; Injury Control</a:t>
                </a:r>
              </a:p>
            </p:txBody>
          </p:sp>
        </p:grpSp>
        <p:grpSp>
          <p:nvGrpSpPr>
            <p:cNvPr id="265" name="Group 264"/>
            <p:cNvGrpSpPr/>
            <p:nvPr/>
          </p:nvGrpSpPr>
          <p:grpSpPr>
            <a:xfrm>
              <a:off x="3050804" y="3922543"/>
              <a:ext cx="1682514" cy="243859"/>
              <a:chOff x="2731008" y="4066032"/>
              <a:chExt cx="1682496" cy="243840"/>
            </a:xfrm>
          </p:grpSpPr>
          <p:pic>
            <p:nvPicPr>
              <p:cNvPr id="2097282" name="Picture 2097281"/>
              <p:cNvPicPr>
                <a:picLocks/>
              </p:cNvPicPr>
              <p:nvPr/>
            </p:nvPicPr>
            <p:blipFill>
              <a:blip r:embed="rId11"/>
              <a:srcRect/>
              <a:stretch>
                <a:fillRect/>
              </a:stretch>
            </p:blipFill>
            <p:spPr>
              <a:xfrm>
                <a:off x="2731008" y="4066032"/>
                <a:ext cx="1682496" cy="243840"/>
              </a:xfrm>
              <a:prstGeom prst="rect">
                <a:avLst/>
              </a:prstGeom>
              <a:noFill/>
              <a:ln>
                <a:noFill/>
              </a:ln>
            </p:spPr>
          </p:pic>
          <p:sp>
            <p:nvSpPr>
              <p:cNvPr id="1048902" name="TextBox 1048901"/>
              <p:cNvSpPr txBox="1"/>
              <p:nvPr/>
            </p:nvSpPr>
            <p:spPr>
              <a:xfrm>
                <a:off x="2749045" y="4081589"/>
                <a:ext cx="1647157"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Pharmaceutical</a:t>
                </a:r>
              </a:p>
            </p:txBody>
          </p:sp>
        </p:grpSp>
        <p:grpSp>
          <p:nvGrpSpPr>
            <p:cNvPr id="266" name="Group 265"/>
            <p:cNvGrpSpPr/>
            <p:nvPr/>
          </p:nvGrpSpPr>
          <p:grpSpPr>
            <a:xfrm>
              <a:off x="3050804" y="4263946"/>
              <a:ext cx="1682514" cy="249956"/>
              <a:chOff x="2731008" y="4407408"/>
              <a:chExt cx="1682496" cy="249936"/>
            </a:xfrm>
          </p:grpSpPr>
          <p:pic>
            <p:nvPicPr>
              <p:cNvPr id="2097283" name="Picture 2097282"/>
              <p:cNvPicPr>
                <a:picLocks/>
              </p:cNvPicPr>
              <p:nvPr/>
            </p:nvPicPr>
            <p:blipFill>
              <a:blip r:embed="rId19"/>
              <a:srcRect/>
              <a:stretch>
                <a:fillRect/>
              </a:stretch>
            </p:blipFill>
            <p:spPr>
              <a:xfrm>
                <a:off x="2731008" y="4407408"/>
                <a:ext cx="1682496" cy="249936"/>
              </a:xfrm>
              <a:prstGeom prst="rect">
                <a:avLst/>
              </a:prstGeom>
              <a:noFill/>
              <a:ln>
                <a:noFill/>
              </a:ln>
            </p:spPr>
          </p:pic>
          <p:sp>
            <p:nvSpPr>
              <p:cNvPr id="1048903" name="TextBox 1048902"/>
              <p:cNvSpPr txBox="1"/>
              <p:nvPr/>
            </p:nvSpPr>
            <p:spPr>
              <a:xfrm>
                <a:off x="2749045" y="4423591"/>
                <a:ext cx="1647157"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Laboratory</a:t>
                </a:r>
              </a:p>
            </p:txBody>
          </p:sp>
        </p:grpSp>
        <p:grpSp>
          <p:nvGrpSpPr>
            <p:cNvPr id="267" name="Group 266"/>
            <p:cNvGrpSpPr/>
            <p:nvPr/>
          </p:nvGrpSpPr>
          <p:grpSpPr>
            <a:xfrm>
              <a:off x="3050804" y="4654120"/>
              <a:ext cx="1682514" cy="243859"/>
              <a:chOff x="2731008" y="4797552"/>
              <a:chExt cx="1682496" cy="243840"/>
            </a:xfrm>
          </p:grpSpPr>
          <p:pic>
            <p:nvPicPr>
              <p:cNvPr id="2097284" name="Picture 2097283"/>
              <p:cNvPicPr>
                <a:picLocks/>
              </p:cNvPicPr>
              <p:nvPr/>
            </p:nvPicPr>
            <p:blipFill>
              <a:blip r:embed="rId11"/>
              <a:srcRect/>
              <a:stretch>
                <a:fillRect/>
              </a:stretch>
            </p:blipFill>
            <p:spPr>
              <a:xfrm>
                <a:off x="2731008" y="4797552"/>
                <a:ext cx="1682496" cy="243840"/>
              </a:xfrm>
              <a:prstGeom prst="rect">
                <a:avLst/>
              </a:prstGeom>
              <a:noFill/>
              <a:ln>
                <a:noFill/>
              </a:ln>
            </p:spPr>
          </p:pic>
          <p:sp>
            <p:nvSpPr>
              <p:cNvPr id="1048904" name="TextBox 1048903"/>
              <p:cNvSpPr txBox="1"/>
              <p:nvPr/>
            </p:nvSpPr>
            <p:spPr>
              <a:xfrm>
                <a:off x="2749045" y="4812693"/>
                <a:ext cx="1647157"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Clinical Services</a:t>
                </a:r>
              </a:p>
            </p:txBody>
          </p:sp>
        </p:grpSp>
        <p:grpSp>
          <p:nvGrpSpPr>
            <p:cNvPr id="268" name="Group 267"/>
            <p:cNvGrpSpPr/>
            <p:nvPr/>
          </p:nvGrpSpPr>
          <p:grpSpPr>
            <a:xfrm>
              <a:off x="3050804" y="5019909"/>
              <a:ext cx="1682514" cy="243859"/>
              <a:chOff x="2731008" y="5163312"/>
              <a:chExt cx="1682496" cy="243840"/>
            </a:xfrm>
          </p:grpSpPr>
          <p:pic>
            <p:nvPicPr>
              <p:cNvPr id="2097285" name="Picture 2097284"/>
              <p:cNvPicPr>
                <a:picLocks/>
              </p:cNvPicPr>
              <p:nvPr/>
            </p:nvPicPr>
            <p:blipFill>
              <a:blip r:embed="rId11"/>
              <a:srcRect/>
              <a:stretch>
                <a:fillRect/>
              </a:stretch>
            </p:blipFill>
            <p:spPr>
              <a:xfrm>
                <a:off x="2731008" y="5163312"/>
                <a:ext cx="1682496" cy="243840"/>
              </a:xfrm>
              <a:prstGeom prst="rect">
                <a:avLst/>
              </a:prstGeom>
              <a:noFill/>
              <a:ln>
                <a:noFill/>
              </a:ln>
            </p:spPr>
          </p:pic>
          <p:sp>
            <p:nvSpPr>
              <p:cNvPr id="1048905" name="TextBox 1048904"/>
              <p:cNvSpPr txBox="1"/>
              <p:nvPr/>
            </p:nvSpPr>
            <p:spPr>
              <a:xfrm>
                <a:off x="2749045" y="5178322"/>
                <a:ext cx="1647157"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Nursing Services</a:t>
                </a:r>
              </a:p>
            </p:txBody>
          </p:sp>
        </p:grpSp>
        <p:grpSp>
          <p:nvGrpSpPr>
            <p:cNvPr id="269" name="Group 268"/>
            <p:cNvGrpSpPr/>
            <p:nvPr/>
          </p:nvGrpSpPr>
          <p:grpSpPr>
            <a:xfrm>
              <a:off x="3050804" y="5361311"/>
              <a:ext cx="1682514" cy="249956"/>
              <a:chOff x="2731008" y="5504688"/>
              <a:chExt cx="1682496" cy="249936"/>
            </a:xfrm>
          </p:grpSpPr>
          <p:pic>
            <p:nvPicPr>
              <p:cNvPr id="2097286" name="Picture 2097285"/>
              <p:cNvPicPr>
                <a:picLocks/>
              </p:cNvPicPr>
              <p:nvPr/>
            </p:nvPicPr>
            <p:blipFill>
              <a:blip r:embed="rId19"/>
              <a:srcRect/>
              <a:stretch>
                <a:fillRect/>
              </a:stretch>
            </p:blipFill>
            <p:spPr>
              <a:xfrm>
                <a:off x="2731008" y="5504688"/>
                <a:ext cx="1682496" cy="249936"/>
              </a:xfrm>
              <a:prstGeom prst="rect">
                <a:avLst/>
              </a:prstGeom>
              <a:noFill/>
              <a:ln>
                <a:noFill/>
              </a:ln>
            </p:spPr>
          </p:pic>
          <p:sp>
            <p:nvSpPr>
              <p:cNvPr id="1048906" name="TextBox 1048905"/>
              <p:cNvSpPr txBox="1"/>
              <p:nvPr/>
            </p:nvSpPr>
            <p:spPr>
              <a:xfrm>
                <a:off x="2749045" y="5522832"/>
                <a:ext cx="1647157"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Quality Assurance</a:t>
                </a:r>
              </a:p>
            </p:txBody>
          </p:sp>
        </p:grpSp>
        <p:grpSp>
          <p:nvGrpSpPr>
            <p:cNvPr id="270" name="Group 269"/>
            <p:cNvGrpSpPr/>
            <p:nvPr/>
          </p:nvGrpSpPr>
          <p:grpSpPr>
            <a:xfrm>
              <a:off x="3050804" y="5672232"/>
              <a:ext cx="1682514" cy="249956"/>
              <a:chOff x="2731008" y="5815584"/>
              <a:chExt cx="1682496" cy="249936"/>
            </a:xfrm>
          </p:grpSpPr>
          <p:pic>
            <p:nvPicPr>
              <p:cNvPr id="2097287" name="Picture 2097286"/>
              <p:cNvPicPr>
                <a:picLocks/>
              </p:cNvPicPr>
              <p:nvPr/>
            </p:nvPicPr>
            <p:blipFill>
              <a:blip r:embed="rId19"/>
              <a:srcRect/>
              <a:stretch>
                <a:fillRect/>
              </a:stretch>
            </p:blipFill>
            <p:spPr>
              <a:xfrm>
                <a:off x="2731008" y="5815584"/>
                <a:ext cx="1682496" cy="249936"/>
              </a:xfrm>
              <a:prstGeom prst="rect">
                <a:avLst/>
              </a:prstGeom>
              <a:noFill/>
              <a:ln>
                <a:noFill/>
              </a:ln>
            </p:spPr>
          </p:pic>
          <p:sp>
            <p:nvSpPr>
              <p:cNvPr id="1048907" name="TextBox 1048906"/>
              <p:cNvSpPr txBox="1"/>
              <p:nvPr/>
            </p:nvSpPr>
            <p:spPr>
              <a:xfrm>
                <a:off x="2749045" y="5833572"/>
                <a:ext cx="1647157"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Reproductive Health</a:t>
                </a:r>
              </a:p>
            </p:txBody>
          </p:sp>
        </p:grpSp>
        <p:grpSp>
          <p:nvGrpSpPr>
            <p:cNvPr id="271" name="Group 270"/>
            <p:cNvGrpSpPr/>
            <p:nvPr/>
          </p:nvGrpSpPr>
          <p:grpSpPr>
            <a:xfrm>
              <a:off x="5062506" y="3922543"/>
              <a:ext cx="1664226" cy="243859"/>
              <a:chOff x="4742688" y="4066032"/>
              <a:chExt cx="1664208" cy="243840"/>
            </a:xfrm>
          </p:grpSpPr>
          <p:pic>
            <p:nvPicPr>
              <p:cNvPr id="2097288" name="Picture 2097287"/>
              <p:cNvPicPr>
                <a:picLocks/>
              </p:cNvPicPr>
              <p:nvPr/>
            </p:nvPicPr>
            <p:blipFill>
              <a:blip r:embed="rId12"/>
              <a:srcRect/>
              <a:stretch>
                <a:fillRect/>
              </a:stretch>
            </p:blipFill>
            <p:spPr>
              <a:xfrm>
                <a:off x="4742688" y="4066032"/>
                <a:ext cx="1664208" cy="243840"/>
              </a:xfrm>
              <a:prstGeom prst="rect">
                <a:avLst/>
              </a:prstGeom>
              <a:noFill/>
              <a:ln>
                <a:noFill/>
              </a:ln>
            </p:spPr>
          </p:pic>
          <p:sp>
            <p:nvSpPr>
              <p:cNvPr id="1048908" name="TextBox 1048907"/>
              <p:cNvSpPr txBox="1"/>
              <p:nvPr/>
            </p:nvSpPr>
            <p:spPr>
              <a:xfrm>
                <a:off x="4756238" y="4081589"/>
                <a:ext cx="1633602"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Sector Coordination</a:t>
                </a:r>
              </a:p>
            </p:txBody>
          </p:sp>
        </p:grpSp>
        <p:grpSp>
          <p:nvGrpSpPr>
            <p:cNvPr id="272" name="Group 271"/>
            <p:cNvGrpSpPr/>
            <p:nvPr/>
          </p:nvGrpSpPr>
          <p:grpSpPr>
            <a:xfrm>
              <a:off x="5062506" y="4263946"/>
              <a:ext cx="1664226" cy="249956"/>
              <a:chOff x="4742688" y="4407408"/>
              <a:chExt cx="1664208" cy="249936"/>
            </a:xfrm>
          </p:grpSpPr>
          <p:pic>
            <p:nvPicPr>
              <p:cNvPr id="2097289" name="Picture 2097288"/>
              <p:cNvPicPr>
                <a:picLocks/>
              </p:cNvPicPr>
              <p:nvPr/>
            </p:nvPicPr>
            <p:blipFill>
              <a:blip r:embed="rId20"/>
              <a:srcRect/>
              <a:stretch>
                <a:fillRect/>
              </a:stretch>
            </p:blipFill>
            <p:spPr>
              <a:xfrm>
                <a:off x="4742688" y="4407408"/>
                <a:ext cx="1664208" cy="249936"/>
              </a:xfrm>
              <a:prstGeom prst="rect">
                <a:avLst/>
              </a:prstGeom>
              <a:noFill/>
              <a:ln>
                <a:noFill/>
              </a:ln>
            </p:spPr>
          </p:pic>
          <p:sp>
            <p:nvSpPr>
              <p:cNvPr id="1048909" name="TextBox 1048908"/>
              <p:cNvSpPr txBox="1"/>
              <p:nvPr/>
            </p:nvSpPr>
            <p:spPr>
              <a:xfrm>
                <a:off x="4756238" y="4423591"/>
                <a:ext cx="1633602"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Health Information</a:t>
                </a:r>
              </a:p>
            </p:txBody>
          </p:sp>
        </p:grpSp>
        <p:grpSp>
          <p:nvGrpSpPr>
            <p:cNvPr id="273" name="Group 272"/>
            <p:cNvGrpSpPr/>
            <p:nvPr/>
          </p:nvGrpSpPr>
          <p:grpSpPr>
            <a:xfrm>
              <a:off x="5062506" y="4654120"/>
              <a:ext cx="1664226" cy="243859"/>
              <a:chOff x="4742688" y="4797552"/>
              <a:chExt cx="1664208" cy="243840"/>
            </a:xfrm>
          </p:grpSpPr>
          <p:pic>
            <p:nvPicPr>
              <p:cNvPr id="2097290" name="Picture 2097289"/>
              <p:cNvPicPr>
                <a:picLocks/>
              </p:cNvPicPr>
              <p:nvPr/>
            </p:nvPicPr>
            <p:blipFill>
              <a:blip r:embed="rId12"/>
              <a:srcRect/>
              <a:stretch>
                <a:fillRect/>
              </a:stretch>
            </p:blipFill>
            <p:spPr>
              <a:xfrm>
                <a:off x="4742688" y="4797552"/>
                <a:ext cx="1664208" cy="243840"/>
              </a:xfrm>
              <a:prstGeom prst="rect">
                <a:avLst/>
              </a:prstGeom>
              <a:noFill/>
              <a:ln>
                <a:noFill/>
              </a:ln>
            </p:spPr>
          </p:pic>
          <p:sp>
            <p:nvSpPr>
              <p:cNvPr id="1048910" name="TextBox 1048909"/>
              <p:cNvSpPr txBox="1"/>
              <p:nvPr/>
            </p:nvSpPr>
            <p:spPr>
              <a:xfrm>
                <a:off x="4756238" y="4812693"/>
                <a:ext cx="1633602"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Sector Governance</a:t>
                </a:r>
              </a:p>
            </p:txBody>
          </p:sp>
        </p:grpSp>
        <p:grpSp>
          <p:nvGrpSpPr>
            <p:cNvPr id="274" name="Group 273"/>
            <p:cNvGrpSpPr/>
            <p:nvPr/>
          </p:nvGrpSpPr>
          <p:grpSpPr>
            <a:xfrm>
              <a:off x="5062506" y="5019909"/>
              <a:ext cx="1664226" cy="243859"/>
              <a:chOff x="4742688" y="5163312"/>
              <a:chExt cx="1664208" cy="243840"/>
            </a:xfrm>
          </p:grpSpPr>
          <p:pic>
            <p:nvPicPr>
              <p:cNvPr id="2097291" name="Picture 2097290"/>
              <p:cNvPicPr>
                <a:picLocks/>
              </p:cNvPicPr>
              <p:nvPr/>
            </p:nvPicPr>
            <p:blipFill>
              <a:blip r:embed="rId12"/>
              <a:srcRect/>
              <a:stretch>
                <a:fillRect/>
              </a:stretch>
            </p:blipFill>
            <p:spPr>
              <a:xfrm>
                <a:off x="4742688" y="5163312"/>
                <a:ext cx="1664208" cy="243840"/>
              </a:xfrm>
              <a:prstGeom prst="rect">
                <a:avLst/>
              </a:prstGeom>
              <a:noFill/>
              <a:ln>
                <a:noFill/>
              </a:ln>
            </p:spPr>
          </p:pic>
          <p:sp>
            <p:nvSpPr>
              <p:cNvPr id="1048911" name="TextBox 1048910"/>
              <p:cNvSpPr txBox="1"/>
              <p:nvPr/>
            </p:nvSpPr>
            <p:spPr>
              <a:xfrm>
                <a:off x="4756238" y="5178322"/>
                <a:ext cx="1633602"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HR Management</a:t>
                </a:r>
              </a:p>
            </p:txBody>
          </p:sp>
        </p:grpSp>
        <p:grpSp>
          <p:nvGrpSpPr>
            <p:cNvPr id="275" name="Group 274"/>
            <p:cNvGrpSpPr/>
            <p:nvPr/>
          </p:nvGrpSpPr>
          <p:grpSpPr>
            <a:xfrm>
              <a:off x="5062506" y="5361311"/>
              <a:ext cx="1664226" cy="249956"/>
              <a:chOff x="4742688" y="5504688"/>
              <a:chExt cx="1664208" cy="249936"/>
            </a:xfrm>
          </p:grpSpPr>
          <p:pic>
            <p:nvPicPr>
              <p:cNvPr id="2097292" name="Picture 2097291"/>
              <p:cNvPicPr>
                <a:picLocks/>
              </p:cNvPicPr>
              <p:nvPr/>
            </p:nvPicPr>
            <p:blipFill>
              <a:blip r:embed="rId20"/>
              <a:srcRect/>
              <a:stretch>
                <a:fillRect/>
              </a:stretch>
            </p:blipFill>
            <p:spPr>
              <a:xfrm>
                <a:off x="4742688" y="5504688"/>
                <a:ext cx="1664208" cy="249936"/>
              </a:xfrm>
              <a:prstGeom prst="rect">
                <a:avLst/>
              </a:prstGeom>
              <a:noFill/>
              <a:ln>
                <a:noFill/>
              </a:ln>
            </p:spPr>
          </p:pic>
          <p:sp>
            <p:nvSpPr>
              <p:cNvPr id="1048912" name="TextBox 1048911"/>
              <p:cNvSpPr txBox="1"/>
              <p:nvPr/>
            </p:nvSpPr>
            <p:spPr>
              <a:xfrm>
                <a:off x="4756238" y="5522832"/>
                <a:ext cx="1633602"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Infrastructure Mgt.</a:t>
                </a:r>
              </a:p>
            </p:txBody>
          </p:sp>
        </p:grpSp>
        <p:grpSp>
          <p:nvGrpSpPr>
            <p:cNvPr id="276" name="Group 275"/>
            <p:cNvGrpSpPr/>
            <p:nvPr/>
          </p:nvGrpSpPr>
          <p:grpSpPr>
            <a:xfrm>
              <a:off x="5062506" y="5672232"/>
              <a:ext cx="1664226" cy="249956"/>
              <a:chOff x="4742688" y="5815584"/>
              <a:chExt cx="1664208" cy="249936"/>
            </a:xfrm>
          </p:grpSpPr>
          <p:pic>
            <p:nvPicPr>
              <p:cNvPr id="2097293" name="Picture 2097292"/>
              <p:cNvPicPr>
                <a:picLocks/>
              </p:cNvPicPr>
              <p:nvPr/>
            </p:nvPicPr>
            <p:blipFill>
              <a:blip r:embed="rId20"/>
              <a:srcRect/>
              <a:stretch>
                <a:fillRect/>
              </a:stretch>
            </p:blipFill>
            <p:spPr>
              <a:xfrm>
                <a:off x="4742688" y="5815584"/>
                <a:ext cx="1664208" cy="249936"/>
              </a:xfrm>
              <a:prstGeom prst="rect">
                <a:avLst/>
              </a:prstGeom>
              <a:noFill/>
              <a:ln>
                <a:noFill/>
              </a:ln>
            </p:spPr>
          </p:pic>
          <p:sp>
            <p:nvSpPr>
              <p:cNvPr id="1048913" name="TextBox 1048912"/>
              <p:cNvSpPr txBox="1"/>
              <p:nvPr/>
            </p:nvSpPr>
            <p:spPr>
              <a:xfrm>
                <a:off x="4756238" y="5833572"/>
                <a:ext cx="1633602"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Procurement</a:t>
                </a:r>
              </a:p>
            </p:txBody>
          </p:sp>
        </p:grpSp>
        <p:grpSp>
          <p:nvGrpSpPr>
            <p:cNvPr id="277" name="Group 276"/>
            <p:cNvGrpSpPr/>
            <p:nvPr/>
          </p:nvGrpSpPr>
          <p:grpSpPr>
            <a:xfrm>
              <a:off x="7074208" y="3922543"/>
              <a:ext cx="1615458" cy="243859"/>
              <a:chOff x="6754368" y="4066032"/>
              <a:chExt cx="1615440" cy="243840"/>
            </a:xfrm>
          </p:grpSpPr>
          <p:pic>
            <p:nvPicPr>
              <p:cNvPr id="2097294" name="Picture 2097293"/>
              <p:cNvPicPr>
                <a:picLocks/>
              </p:cNvPicPr>
              <p:nvPr/>
            </p:nvPicPr>
            <p:blipFill>
              <a:blip r:embed="rId13"/>
              <a:srcRect/>
              <a:stretch>
                <a:fillRect/>
              </a:stretch>
            </p:blipFill>
            <p:spPr>
              <a:xfrm>
                <a:off x="6754368" y="4066032"/>
                <a:ext cx="1615440" cy="243840"/>
              </a:xfrm>
              <a:prstGeom prst="rect">
                <a:avLst/>
              </a:prstGeom>
              <a:noFill/>
              <a:ln>
                <a:noFill/>
              </a:ln>
            </p:spPr>
          </p:pic>
          <p:sp>
            <p:nvSpPr>
              <p:cNvPr id="1048914" name="TextBox 1048913"/>
              <p:cNvSpPr txBox="1"/>
              <p:nvPr/>
            </p:nvSpPr>
            <p:spPr>
              <a:xfrm>
                <a:off x="6772440" y="4081589"/>
                <a:ext cx="1584159"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Supply Chain Mgt.</a:t>
                </a:r>
              </a:p>
            </p:txBody>
          </p:sp>
        </p:grpSp>
        <p:grpSp>
          <p:nvGrpSpPr>
            <p:cNvPr id="278" name="Group 277"/>
            <p:cNvGrpSpPr/>
            <p:nvPr/>
          </p:nvGrpSpPr>
          <p:grpSpPr>
            <a:xfrm>
              <a:off x="7074208" y="4263946"/>
              <a:ext cx="1615458" cy="249956"/>
              <a:chOff x="6754368" y="4407408"/>
              <a:chExt cx="1615440" cy="249936"/>
            </a:xfrm>
          </p:grpSpPr>
          <p:pic>
            <p:nvPicPr>
              <p:cNvPr id="2097295" name="Picture 2097294"/>
              <p:cNvPicPr>
                <a:picLocks/>
              </p:cNvPicPr>
              <p:nvPr/>
            </p:nvPicPr>
            <p:blipFill>
              <a:blip r:embed="rId21"/>
              <a:srcRect/>
              <a:stretch>
                <a:fillRect/>
              </a:stretch>
            </p:blipFill>
            <p:spPr>
              <a:xfrm>
                <a:off x="6754368" y="4407408"/>
                <a:ext cx="1615440" cy="249936"/>
              </a:xfrm>
              <a:prstGeom prst="rect">
                <a:avLst/>
              </a:prstGeom>
              <a:noFill/>
              <a:ln>
                <a:noFill/>
              </a:ln>
            </p:spPr>
          </p:pic>
          <p:sp>
            <p:nvSpPr>
              <p:cNvPr id="1048915" name="TextBox 1048914"/>
              <p:cNvSpPr txBox="1"/>
              <p:nvPr/>
            </p:nvSpPr>
            <p:spPr>
              <a:xfrm>
                <a:off x="6772440" y="4423591"/>
                <a:ext cx="1584159"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Logistics Mgt.</a:t>
                </a:r>
              </a:p>
            </p:txBody>
          </p:sp>
        </p:grpSp>
        <p:grpSp>
          <p:nvGrpSpPr>
            <p:cNvPr id="279" name="Group 278"/>
            <p:cNvGrpSpPr/>
            <p:nvPr/>
          </p:nvGrpSpPr>
          <p:grpSpPr>
            <a:xfrm>
              <a:off x="7074208" y="4654120"/>
              <a:ext cx="1615458" cy="243859"/>
              <a:chOff x="6754368" y="4797552"/>
              <a:chExt cx="1615440" cy="243840"/>
            </a:xfrm>
          </p:grpSpPr>
          <p:pic>
            <p:nvPicPr>
              <p:cNvPr id="2097296" name="Picture 2097295"/>
              <p:cNvPicPr>
                <a:picLocks/>
              </p:cNvPicPr>
              <p:nvPr/>
            </p:nvPicPr>
            <p:blipFill>
              <a:blip r:embed="rId13"/>
              <a:srcRect/>
              <a:stretch>
                <a:fillRect/>
              </a:stretch>
            </p:blipFill>
            <p:spPr>
              <a:xfrm>
                <a:off x="6754368" y="4797552"/>
                <a:ext cx="1615440" cy="243840"/>
              </a:xfrm>
              <a:prstGeom prst="rect">
                <a:avLst/>
              </a:prstGeom>
              <a:noFill/>
              <a:ln>
                <a:noFill/>
              </a:ln>
            </p:spPr>
          </p:pic>
          <p:sp>
            <p:nvSpPr>
              <p:cNvPr id="1048916" name="TextBox 1048915"/>
              <p:cNvSpPr txBox="1"/>
              <p:nvPr/>
            </p:nvSpPr>
            <p:spPr>
              <a:xfrm>
                <a:off x="6772440" y="4812693"/>
                <a:ext cx="1584159"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Internal Audit</a:t>
                </a:r>
              </a:p>
            </p:txBody>
          </p:sp>
        </p:grpSp>
        <p:grpSp>
          <p:nvGrpSpPr>
            <p:cNvPr id="280" name="Group 279"/>
            <p:cNvGrpSpPr/>
            <p:nvPr/>
          </p:nvGrpSpPr>
          <p:grpSpPr>
            <a:xfrm>
              <a:off x="7074208" y="5019909"/>
              <a:ext cx="1615458" cy="243859"/>
              <a:chOff x="6754368" y="5163312"/>
              <a:chExt cx="1615440" cy="243840"/>
            </a:xfrm>
          </p:grpSpPr>
          <p:pic>
            <p:nvPicPr>
              <p:cNvPr id="2097297" name="Picture 2097296"/>
              <p:cNvPicPr>
                <a:picLocks/>
              </p:cNvPicPr>
              <p:nvPr/>
            </p:nvPicPr>
            <p:blipFill>
              <a:blip r:embed="rId13"/>
              <a:srcRect/>
              <a:stretch>
                <a:fillRect/>
              </a:stretch>
            </p:blipFill>
            <p:spPr>
              <a:xfrm>
                <a:off x="6754368" y="5163312"/>
                <a:ext cx="1615440" cy="243840"/>
              </a:xfrm>
              <a:prstGeom prst="rect">
                <a:avLst/>
              </a:prstGeom>
              <a:noFill/>
              <a:ln>
                <a:noFill/>
              </a:ln>
            </p:spPr>
          </p:pic>
          <p:sp>
            <p:nvSpPr>
              <p:cNvPr id="1048917" name="TextBox 1048916"/>
              <p:cNvSpPr txBox="1"/>
              <p:nvPr/>
            </p:nvSpPr>
            <p:spPr>
              <a:xfrm>
                <a:off x="6772440" y="5178322"/>
                <a:ext cx="1584159"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HR Administration</a:t>
                </a:r>
              </a:p>
            </p:txBody>
          </p:sp>
        </p:grpSp>
        <p:grpSp>
          <p:nvGrpSpPr>
            <p:cNvPr id="281" name="Group 280"/>
            <p:cNvGrpSpPr/>
            <p:nvPr/>
          </p:nvGrpSpPr>
          <p:grpSpPr>
            <a:xfrm>
              <a:off x="7074208" y="5361311"/>
              <a:ext cx="1615458" cy="249956"/>
              <a:chOff x="6754368" y="5504688"/>
              <a:chExt cx="1615440" cy="249936"/>
            </a:xfrm>
          </p:grpSpPr>
          <p:pic>
            <p:nvPicPr>
              <p:cNvPr id="2097298" name="Picture 2097297"/>
              <p:cNvPicPr>
                <a:picLocks/>
              </p:cNvPicPr>
              <p:nvPr/>
            </p:nvPicPr>
            <p:blipFill>
              <a:blip r:embed="rId21"/>
              <a:srcRect/>
              <a:stretch>
                <a:fillRect/>
              </a:stretch>
            </p:blipFill>
            <p:spPr>
              <a:xfrm>
                <a:off x="6754368" y="5504688"/>
                <a:ext cx="1615440" cy="249936"/>
              </a:xfrm>
              <a:prstGeom prst="rect">
                <a:avLst/>
              </a:prstGeom>
              <a:noFill/>
              <a:ln>
                <a:noFill/>
              </a:ln>
            </p:spPr>
          </p:pic>
          <p:sp>
            <p:nvSpPr>
              <p:cNvPr id="1048918" name="TextBox 1048917"/>
              <p:cNvSpPr txBox="1"/>
              <p:nvPr/>
            </p:nvSpPr>
            <p:spPr>
              <a:xfrm>
                <a:off x="6772440" y="5522832"/>
                <a:ext cx="1584159" cy="21600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Accounts</a:t>
                </a:r>
              </a:p>
            </p:txBody>
          </p:sp>
        </p:grpSp>
        <p:cxnSp>
          <p:nvCxnSpPr>
            <p:cNvPr id="3145777" name="Straight Connector 3145776"/>
            <p:cNvCxnSpPr>
              <a:cxnSpLocks/>
            </p:cNvCxnSpPr>
            <p:nvPr/>
          </p:nvCxnSpPr>
          <p:spPr>
            <a:xfrm>
              <a:off x="3459875" y="2385279"/>
              <a:ext cx="2193949" cy="0"/>
            </a:xfrm>
            <a:prstGeom prst="line">
              <a:avLst/>
            </a:prstGeom>
            <a:noFill/>
            <a:ln w="28575" cap="flat" cmpd="sng">
              <a:solidFill>
                <a:schemeClr val="dk1">
                  <a:alpha val="100000"/>
                </a:schemeClr>
              </a:solidFill>
              <a:prstDash val="solid"/>
              <a:round/>
            </a:ln>
          </p:spPr>
        </p:cxnSp>
        <p:cxnSp>
          <p:nvCxnSpPr>
            <p:cNvPr id="3145778" name="Elbow Connector 3145777"/>
            <p:cNvCxnSpPr>
              <a:cxnSpLocks/>
            </p:cNvCxnSpPr>
            <p:nvPr/>
          </p:nvCxnSpPr>
          <p:spPr>
            <a:xfrm rot="10800000" flipV="1">
              <a:off x="1107175" y="3206080"/>
              <a:ext cx="0" cy="3027599"/>
            </a:xfrm>
            <a:prstGeom prst="bentConnector3">
              <a:avLst>
                <a:gd name="adj1" fmla="val -1352119334"/>
              </a:avLst>
            </a:prstGeom>
            <a:noFill/>
            <a:ln w="28575" cap="flat" cmpd="sng">
              <a:solidFill>
                <a:schemeClr val="dk1">
                  <a:alpha val="100000"/>
                </a:schemeClr>
              </a:solidFill>
              <a:prstDash val="solid"/>
              <a:round/>
            </a:ln>
          </p:spPr>
        </p:cxnSp>
        <p:cxnSp>
          <p:nvCxnSpPr>
            <p:cNvPr id="3145779" name="Elbow Connector 3145778"/>
            <p:cNvCxnSpPr>
              <a:cxnSpLocks/>
            </p:cNvCxnSpPr>
            <p:nvPr/>
          </p:nvCxnSpPr>
          <p:spPr>
            <a:xfrm rot="10800000" flipV="1">
              <a:off x="1107175" y="3691893"/>
              <a:ext cx="0" cy="354041"/>
            </a:xfrm>
            <a:prstGeom prst="bentConnector3">
              <a:avLst>
                <a:gd name="adj1" fmla="val -1352119334"/>
              </a:avLst>
            </a:prstGeom>
            <a:noFill/>
            <a:ln w="28575" cap="flat" cmpd="sng">
              <a:solidFill>
                <a:schemeClr val="dk1">
                  <a:alpha val="100000"/>
                </a:schemeClr>
              </a:solidFill>
              <a:prstDash val="solid"/>
              <a:round/>
            </a:ln>
          </p:spPr>
        </p:cxnSp>
        <p:cxnSp>
          <p:nvCxnSpPr>
            <p:cNvPr id="3145780" name="Elbow Connector 3145779"/>
            <p:cNvCxnSpPr>
              <a:cxnSpLocks/>
            </p:cNvCxnSpPr>
            <p:nvPr/>
          </p:nvCxnSpPr>
          <p:spPr>
            <a:xfrm rot="10800000" flipV="1">
              <a:off x="1107175" y="4388861"/>
              <a:ext cx="12700" cy="388967"/>
            </a:xfrm>
            <a:prstGeom prst="bentConnector3">
              <a:avLst>
                <a:gd name="adj1" fmla="val 1875000"/>
              </a:avLst>
            </a:prstGeom>
            <a:noFill/>
            <a:ln w="28575" cap="flat" cmpd="sng">
              <a:solidFill>
                <a:schemeClr val="dk1">
                  <a:alpha val="100000"/>
                </a:schemeClr>
              </a:solidFill>
              <a:prstDash val="solid"/>
              <a:round/>
            </a:ln>
          </p:spPr>
        </p:cxnSp>
        <p:cxnSp>
          <p:nvCxnSpPr>
            <p:cNvPr id="3145781" name="Elbow Connector 3145780"/>
            <p:cNvCxnSpPr>
              <a:cxnSpLocks/>
            </p:cNvCxnSpPr>
            <p:nvPr/>
          </p:nvCxnSpPr>
          <p:spPr>
            <a:xfrm rot="10800000" flipV="1">
              <a:off x="1119875" y="5142981"/>
              <a:ext cx="12700" cy="552493"/>
            </a:xfrm>
            <a:prstGeom prst="bentConnector3">
              <a:avLst>
                <a:gd name="adj1" fmla="val 2062505"/>
              </a:avLst>
            </a:prstGeom>
            <a:noFill/>
            <a:ln w="28575" cap="flat" cmpd="sng">
              <a:solidFill>
                <a:schemeClr val="dk1">
                  <a:alpha val="100000"/>
                </a:schemeClr>
              </a:solidFill>
              <a:prstDash val="solid"/>
              <a:round/>
            </a:ln>
          </p:spPr>
        </p:cxnSp>
        <p:cxnSp>
          <p:nvCxnSpPr>
            <p:cNvPr id="3145782" name="Elbow Connector 3145781"/>
            <p:cNvCxnSpPr>
              <a:cxnSpLocks/>
            </p:cNvCxnSpPr>
            <p:nvPr/>
          </p:nvCxnSpPr>
          <p:spPr>
            <a:xfrm rot="16200000" flipH="1">
              <a:off x="4887847" y="-53904"/>
              <a:ext cx="17463" cy="5975415"/>
            </a:xfrm>
            <a:prstGeom prst="bentConnector3">
              <a:avLst>
                <a:gd name="adj1" fmla="val -1251644"/>
              </a:avLst>
            </a:prstGeom>
            <a:noFill/>
            <a:ln w="28575" cap="flat" cmpd="sng">
              <a:solidFill>
                <a:schemeClr val="dk1">
                  <a:alpha val="100000"/>
                </a:schemeClr>
              </a:solidFill>
              <a:prstDash val="solid"/>
              <a:round/>
            </a:ln>
          </p:spPr>
        </p:cxnSp>
        <p:cxnSp>
          <p:nvCxnSpPr>
            <p:cNvPr id="3145783" name="Elbow Connector 3145782"/>
            <p:cNvCxnSpPr>
              <a:cxnSpLocks/>
            </p:cNvCxnSpPr>
            <p:nvPr/>
          </p:nvCxnSpPr>
          <p:spPr>
            <a:xfrm rot="10800000" flipV="1">
              <a:off x="3069346" y="3231482"/>
              <a:ext cx="0" cy="2567188"/>
            </a:xfrm>
            <a:prstGeom prst="bentConnector3">
              <a:avLst>
                <a:gd name="adj1" fmla="val -1352119334"/>
              </a:avLst>
            </a:prstGeom>
            <a:noFill/>
            <a:ln w="28575" cap="flat" cmpd="sng">
              <a:solidFill>
                <a:schemeClr val="dk1">
                  <a:alpha val="100000"/>
                </a:schemeClr>
              </a:solidFill>
              <a:prstDash val="solid"/>
              <a:round/>
            </a:ln>
          </p:spPr>
        </p:cxnSp>
        <p:cxnSp>
          <p:nvCxnSpPr>
            <p:cNvPr id="3145784" name="Elbow Connector 3145783"/>
            <p:cNvCxnSpPr>
              <a:cxnSpLocks/>
            </p:cNvCxnSpPr>
            <p:nvPr/>
          </p:nvCxnSpPr>
          <p:spPr>
            <a:xfrm rot="10800000" flipV="1">
              <a:off x="3069346" y="3691893"/>
              <a:ext cx="12700" cy="354041"/>
            </a:xfrm>
            <a:prstGeom prst="bentConnector3">
              <a:avLst>
                <a:gd name="adj1" fmla="val 1800000"/>
              </a:avLst>
            </a:prstGeom>
            <a:noFill/>
            <a:ln w="28575" cap="flat" cmpd="sng">
              <a:solidFill>
                <a:schemeClr val="dk1">
                  <a:alpha val="100000"/>
                </a:schemeClr>
              </a:solidFill>
              <a:prstDash val="solid"/>
              <a:round/>
            </a:ln>
          </p:spPr>
        </p:cxnSp>
        <p:cxnSp>
          <p:nvCxnSpPr>
            <p:cNvPr id="3145785" name="Elbow Connector 3145784"/>
            <p:cNvCxnSpPr>
              <a:cxnSpLocks/>
            </p:cNvCxnSpPr>
            <p:nvPr/>
          </p:nvCxnSpPr>
          <p:spPr>
            <a:xfrm rot="10800000" flipV="1">
              <a:off x="3069346" y="4388861"/>
              <a:ext cx="12700" cy="388967"/>
            </a:xfrm>
            <a:prstGeom prst="bentConnector3">
              <a:avLst>
                <a:gd name="adj1" fmla="val 1800000"/>
              </a:avLst>
            </a:prstGeom>
            <a:noFill/>
            <a:ln w="28575" cap="flat" cmpd="sng">
              <a:solidFill>
                <a:schemeClr val="dk1">
                  <a:alpha val="100000"/>
                </a:schemeClr>
              </a:solidFill>
              <a:prstDash val="solid"/>
              <a:round/>
            </a:ln>
          </p:spPr>
        </p:cxnSp>
        <p:cxnSp>
          <p:nvCxnSpPr>
            <p:cNvPr id="3145786" name="Elbow Connector 3145785"/>
            <p:cNvCxnSpPr>
              <a:cxnSpLocks/>
            </p:cNvCxnSpPr>
            <p:nvPr/>
          </p:nvCxnSpPr>
          <p:spPr>
            <a:xfrm rot="10800000" flipV="1">
              <a:off x="3069346" y="5142981"/>
              <a:ext cx="12700" cy="344515"/>
            </a:xfrm>
            <a:prstGeom prst="bentConnector3">
              <a:avLst>
                <a:gd name="adj1" fmla="val 1800000"/>
              </a:avLst>
            </a:prstGeom>
            <a:noFill/>
            <a:ln w="28575" cap="flat" cmpd="sng">
              <a:solidFill>
                <a:schemeClr val="dk1">
                  <a:alpha val="100000"/>
                </a:schemeClr>
              </a:solidFill>
              <a:prstDash val="solid"/>
              <a:round/>
            </a:ln>
          </p:spPr>
        </p:cxnSp>
        <p:cxnSp>
          <p:nvCxnSpPr>
            <p:cNvPr id="3145787" name="Elbow Connector 3145786"/>
            <p:cNvCxnSpPr>
              <a:cxnSpLocks/>
            </p:cNvCxnSpPr>
            <p:nvPr/>
          </p:nvCxnSpPr>
          <p:spPr>
            <a:xfrm rot="10800000" flipV="1">
              <a:off x="5075968" y="3242596"/>
              <a:ext cx="12700" cy="2556074"/>
            </a:xfrm>
            <a:prstGeom prst="bentConnector3">
              <a:avLst>
                <a:gd name="adj1" fmla="val 1800000"/>
              </a:avLst>
            </a:prstGeom>
            <a:noFill/>
            <a:ln w="28575" cap="flat" cmpd="sng">
              <a:solidFill>
                <a:schemeClr val="dk1">
                  <a:alpha val="100000"/>
                </a:schemeClr>
              </a:solidFill>
              <a:prstDash val="solid"/>
              <a:round/>
            </a:ln>
          </p:spPr>
        </p:cxnSp>
        <p:cxnSp>
          <p:nvCxnSpPr>
            <p:cNvPr id="3145788" name="Elbow Connector 3145787"/>
            <p:cNvCxnSpPr>
              <a:cxnSpLocks/>
            </p:cNvCxnSpPr>
            <p:nvPr/>
          </p:nvCxnSpPr>
          <p:spPr>
            <a:xfrm rot="10800000" flipV="1">
              <a:off x="5075968" y="3691893"/>
              <a:ext cx="12700" cy="354041"/>
            </a:xfrm>
            <a:prstGeom prst="bentConnector3">
              <a:avLst>
                <a:gd name="adj1" fmla="val 1800000"/>
              </a:avLst>
            </a:prstGeom>
            <a:noFill/>
            <a:ln w="28575" cap="flat" cmpd="sng">
              <a:solidFill>
                <a:schemeClr val="dk1">
                  <a:alpha val="100000"/>
                </a:schemeClr>
              </a:solidFill>
              <a:prstDash val="solid"/>
              <a:round/>
            </a:ln>
          </p:spPr>
        </p:cxnSp>
        <p:cxnSp>
          <p:nvCxnSpPr>
            <p:cNvPr id="3145789" name="Elbow Connector 3145788"/>
            <p:cNvCxnSpPr>
              <a:cxnSpLocks/>
            </p:cNvCxnSpPr>
            <p:nvPr/>
          </p:nvCxnSpPr>
          <p:spPr>
            <a:xfrm rot="10800000" flipV="1">
              <a:off x="5075968" y="4388861"/>
              <a:ext cx="12700" cy="388967"/>
            </a:xfrm>
            <a:prstGeom prst="bentConnector3">
              <a:avLst>
                <a:gd name="adj1" fmla="val 1800000"/>
              </a:avLst>
            </a:prstGeom>
            <a:noFill/>
            <a:ln w="28575" cap="flat" cmpd="sng">
              <a:solidFill>
                <a:schemeClr val="dk1">
                  <a:alpha val="100000"/>
                </a:schemeClr>
              </a:solidFill>
              <a:prstDash val="solid"/>
              <a:round/>
            </a:ln>
          </p:spPr>
        </p:cxnSp>
        <p:cxnSp>
          <p:nvCxnSpPr>
            <p:cNvPr id="3145790" name="Elbow Connector 3145789"/>
            <p:cNvCxnSpPr>
              <a:cxnSpLocks/>
            </p:cNvCxnSpPr>
            <p:nvPr/>
          </p:nvCxnSpPr>
          <p:spPr>
            <a:xfrm rot="10800000" flipV="1">
              <a:off x="5075968" y="5142981"/>
              <a:ext cx="12700" cy="344515"/>
            </a:xfrm>
            <a:prstGeom prst="bentConnector3">
              <a:avLst>
                <a:gd name="adj1" fmla="val 1800000"/>
              </a:avLst>
            </a:prstGeom>
            <a:noFill/>
            <a:ln w="28575" cap="flat" cmpd="sng">
              <a:solidFill>
                <a:schemeClr val="dk1">
                  <a:alpha val="100000"/>
                </a:schemeClr>
              </a:solidFill>
              <a:prstDash val="solid"/>
              <a:round/>
            </a:ln>
          </p:spPr>
        </p:cxnSp>
        <p:cxnSp>
          <p:nvCxnSpPr>
            <p:cNvPr id="3145791" name="Elbow Connector 3145790"/>
            <p:cNvCxnSpPr>
              <a:cxnSpLocks/>
            </p:cNvCxnSpPr>
            <p:nvPr/>
          </p:nvCxnSpPr>
          <p:spPr>
            <a:xfrm rot="10800000" flipV="1">
              <a:off x="7092115" y="3223545"/>
              <a:ext cx="12700" cy="2263952"/>
            </a:xfrm>
            <a:prstGeom prst="bentConnector3">
              <a:avLst>
                <a:gd name="adj1" fmla="val 1800000"/>
              </a:avLst>
            </a:prstGeom>
            <a:noFill/>
            <a:ln w="28575" cap="flat" cmpd="sng">
              <a:solidFill>
                <a:schemeClr val="dk1">
                  <a:alpha val="100000"/>
                </a:schemeClr>
              </a:solidFill>
              <a:prstDash val="solid"/>
              <a:round/>
            </a:ln>
          </p:spPr>
        </p:cxnSp>
        <p:cxnSp>
          <p:nvCxnSpPr>
            <p:cNvPr id="3145792" name="Elbow Connector 3145791"/>
            <p:cNvCxnSpPr>
              <a:cxnSpLocks/>
            </p:cNvCxnSpPr>
            <p:nvPr/>
          </p:nvCxnSpPr>
          <p:spPr>
            <a:xfrm rot="10800000" flipH="1" flipV="1">
              <a:off x="7092115" y="3691893"/>
              <a:ext cx="0" cy="354041"/>
            </a:xfrm>
            <a:prstGeom prst="bentConnector3">
              <a:avLst>
                <a:gd name="adj1" fmla="val -1352119334"/>
              </a:avLst>
            </a:prstGeom>
            <a:noFill/>
            <a:ln w="28575" cap="flat" cmpd="sng">
              <a:solidFill>
                <a:schemeClr val="dk1">
                  <a:alpha val="100000"/>
                </a:schemeClr>
              </a:solidFill>
              <a:prstDash val="solid"/>
              <a:round/>
            </a:ln>
          </p:spPr>
        </p:cxnSp>
        <p:cxnSp>
          <p:nvCxnSpPr>
            <p:cNvPr id="3145793" name="Elbow Connector 3145792"/>
            <p:cNvCxnSpPr>
              <a:cxnSpLocks/>
            </p:cNvCxnSpPr>
            <p:nvPr/>
          </p:nvCxnSpPr>
          <p:spPr>
            <a:xfrm rot="10800000" flipV="1">
              <a:off x="7092115" y="4388861"/>
              <a:ext cx="12700" cy="388967"/>
            </a:xfrm>
            <a:prstGeom prst="bentConnector3">
              <a:avLst>
                <a:gd name="adj1" fmla="val 1800000"/>
              </a:avLst>
            </a:prstGeom>
            <a:noFill/>
            <a:ln w="28575" cap="flat" cmpd="sng">
              <a:solidFill>
                <a:schemeClr val="dk1">
                  <a:alpha val="100000"/>
                </a:schemeClr>
              </a:solidFill>
              <a:prstDash val="solid"/>
              <a:round/>
            </a:ln>
          </p:spPr>
        </p:cxnSp>
        <p:cxnSp>
          <p:nvCxnSpPr>
            <p:cNvPr id="3145794" name="Elbow Connector 3145793"/>
            <p:cNvCxnSpPr>
              <a:cxnSpLocks/>
            </p:cNvCxnSpPr>
            <p:nvPr/>
          </p:nvCxnSpPr>
          <p:spPr>
            <a:xfrm rot="10800000" flipV="1">
              <a:off x="7092115" y="5142981"/>
              <a:ext cx="12700" cy="344515"/>
            </a:xfrm>
            <a:prstGeom prst="bentConnector3">
              <a:avLst>
                <a:gd name="adj1" fmla="val 1800000"/>
              </a:avLst>
            </a:prstGeom>
            <a:noFill/>
            <a:ln w="28575" cap="flat" cmpd="sng">
              <a:solidFill>
                <a:schemeClr val="dk1">
                  <a:alpha val="100000"/>
                </a:schemeClr>
              </a:solidFill>
              <a:prstDash val="solid"/>
              <a:round/>
            </a:ln>
          </p:spPr>
        </p:cxnSp>
        <p:grpSp>
          <p:nvGrpSpPr>
            <p:cNvPr id="282" name="Group 281"/>
            <p:cNvGrpSpPr/>
            <p:nvPr/>
          </p:nvGrpSpPr>
          <p:grpSpPr>
            <a:xfrm>
              <a:off x="3050804" y="1502242"/>
              <a:ext cx="3041937" cy="566972"/>
              <a:chOff x="2731008" y="1645920"/>
              <a:chExt cx="3041904" cy="566928"/>
            </a:xfrm>
          </p:grpSpPr>
          <p:pic>
            <p:nvPicPr>
              <p:cNvPr id="2097299" name="Picture 2097298"/>
              <p:cNvPicPr>
                <a:picLocks/>
              </p:cNvPicPr>
              <p:nvPr/>
            </p:nvPicPr>
            <p:blipFill>
              <a:blip r:embed="rId22"/>
              <a:srcRect/>
              <a:stretch>
                <a:fillRect/>
              </a:stretch>
            </p:blipFill>
            <p:spPr>
              <a:xfrm>
                <a:off x="2731008" y="1645920"/>
                <a:ext cx="3041904" cy="566928"/>
              </a:xfrm>
              <a:prstGeom prst="rect">
                <a:avLst/>
              </a:prstGeom>
              <a:noFill/>
              <a:ln>
                <a:noFill/>
              </a:ln>
            </p:spPr>
          </p:pic>
          <p:sp>
            <p:nvSpPr>
              <p:cNvPr id="1048919" name="TextBox 1048918"/>
              <p:cNvSpPr txBox="1"/>
              <p:nvPr/>
            </p:nvSpPr>
            <p:spPr>
              <a:xfrm>
                <a:off x="2749046" y="1659021"/>
                <a:ext cx="3006282" cy="540018"/>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1000" b="1">
                    <a:latin typeface="Gill Sans MT" pitchFamily="34" charset="0"/>
                  </a:rPr>
                  <a:t>COUNTY DIRECTOR FOR HEALTH</a:t>
                </a:r>
              </a:p>
            </p:txBody>
          </p:sp>
        </p:grpSp>
        <p:grpSp>
          <p:nvGrpSpPr>
            <p:cNvPr id="283" name="Group 282"/>
            <p:cNvGrpSpPr/>
            <p:nvPr/>
          </p:nvGrpSpPr>
          <p:grpSpPr>
            <a:xfrm>
              <a:off x="1100063" y="2191144"/>
              <a:ext cx="2377466" cy="390174"/>
              <a:chOff x="780288" y="2334768"/>
              <a:chExt cx="2377440" cy="390144"/>
            </a:xfrm>
          </p:grpSpPr>
          <p:pic>
            <p:nvPicPr>
              <p:cNvPr id="2097300" name="Picture 2097299"/>
              <p:cNvPicPr>
                <a:picLocks/>
              </p:cNvPicPr>
              <p:nvPr/>
            </p:nvPicPr>
            <p:blipFill>
              <a:blip r:embed="rId23"/>
              <a:srcRect/>
              <a:stretch>
                <a:fillRect/>
              </a:stretch>
            </p:blipFill>
            <p:spPr>
              <a:xfrm>
                <a:off x="780288" y="2334768"/>
                <a:ext cx="2377440" cy="390144"/>
              </a:xfrm>
              <a:prstGeom prst="rect">
                <a:avLst/>
              </a:prstGeom>
              <a:noFill/>
              <a:ln>
                <a:noFill/>
              </a:ln>
            </p:spPr>
          </p:pic>
          <p:sp>
            <p:nvSpPr>
              <p:cNvPr id="1048920" name="TextBox 1048919"/>
              <p:cNvSpPr txBox="1"/>
              <p:nvPr/>
            </p:nvSpPr>
            <p:spPr>
              <a:xfrm>
                <a:off x="795841" y="2348487"/>
                <a:ext cx="2344589" cy="3600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900" b="1">
                    <a:latin typeface="Gill Sans MT" pitchFamily="34" charset="0"/>
                  </a:rPr>
                  <a:t>Sub County Health Management Teams</a:t>
                </a:r>
              </a:p>
            </p:txBody>
          </p:sp>
        </p:grpSp>
        <p:cxnSp>
          <p:nvCxnSpPr>
            <p:cNvPr id="3145795" name="Elbow Connector 3145794"/>
            <p:cNvCxnSpPr>
              <a:cxnSpLocks/>
            </p:cNvCxnSpPr>
            <p:nvPr/>
          </p:nvCxnSpPr>
          <p:spPr>
            <a:xfrm>
              <a:off x="2993145" y="1319983"/>
              <a:ext cx="1579580" cy="195278"/>
            </a:xfrm>
            <a:prstGeom prst="bentConnector2">
              <a:avLst/>
            </a:prstGeom>
            <a:noFill/>
            <a:ln w="19050" cap="flat" cmpd="sng">
              <a:solidFill>
                <a:schemeClr val="dk1">
                  <a:alpha val="100000"/>
                </a:schemeClr>
              </a:solidFill>
              <a:prstDash val="solid"/>
              <a:round/>
            </a:ln>
          </p:spPr>
        </p:cxnSp>
        <p:cxnSp>
          <p:nvCxnSpPr>
            <p:cNvPr id="3145796" name="Straight Connector 3145795"/>
            <p:cNvCxnSpPr>
              <a:cxnSpLocks/>
            </p:cNvCxnSpPr>
            <p:nvPr/>
          </p:nvCxnSpPr>
          <p:spPr>
            <a:xfrm>
              <a:off x="4572726" y="2055053"/>
              <a:ext cx="0" cy="654101"/>
            </a:xfrm>
            <a:prstGeom prst="line">
              <a:avLst/>
            </a:prstGeom>
            <a:noFill/>
            <a:ln w="19050" cap="flat" cmpd="sng">
              <a:solidFill>
                <a:schemeClr val="dk1">
                  <a:alpha val="100000"/>
                </a:schemeClr>
              </a:solidFill>
              <a:prstDash val="solid"/>
              <a:round/>
            </a:ln>
          </p:spPr>
        </p:cxnSp>
        <p:cxnSp>
          <p:nvCxnSpPr>
            <p:cNvPr id="3145797" name="Straight Connector 3145796"/>
            <p:cNvCxnSpPr>
              <a:cxnSpLocks/>
            </p:cNvCxnSpPr>
            <p:nvPr/>
          </p:nvCxnSpPr>
          <p:spPr>
            <a:xfrm flipV="1">
              <a:off x="3891680" y="2709154"/>
              <a:ext cx="0" cy="241319"/>
            </a:xfrm>
            <a:prstGeom prst="line">
              <a:avLst/>
            </a:prstGeom>
            <a:noFill/>
            <a:ln w="19050" cap="flat" cmpd="sng">
              <a:solidFill>
                <a:schemeClr val="dk1">
                  <a:alpha val="100000"/>
                </a:schemeClr>
              </a:solidFill>
              <a:prstDash val="solid"/>
              <a:round/>
            </a:ln>
          </p:spPr>
        </p:cxnSp>
      </p:grpSp>
    </p:spTree>
    <p:extLst>
      <p:ext uri="{BB962C8B-B14F-4D97-AF65-F5344CB8AC3E}">
        <p14:creationId xmlns:p14="http://schemas.microsoft.com/office/powerpoint/2010/main" val="929448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925" name="Title 1048924"/>
          <p:cNvSpPr>
            <a:spLocks noGrp="1"/>
          </p:cNvSpPr>
          <p:nvPr>
            <p:ph type="ctrTitle"/>
          </p:nvPr>
        </p:nvSpPr>
        <p:spPr>
          <a:xfrm>
            <a:off x="685800" y="2130425"/>
            <a:ext cx="7772400" cy="1470025"/>
          </a:xfrm>
          <a:prstGeom prst="rect">
            <a:avLst/>
          </a:prstGeom>
          <a:noFill/>
          <a:ln>
            <a:noFill/>
          </a:ln>
        </p:spPr>
        <p:txBody>
          <a:bodyPr vert="horz" lIns="91440" tIns="45720" rIns="91440" bIns="45720" anchor="ctr"/>
          <a:lstStyle>
            <a:lvl1pPr algn="ctr">
              <a:defRPr sz="4400"/>
            </a:lvl1pPr>
          </a:lstStyle>
          <a:p>
            <a:pPr lvl="0" eaLnBrk="1" latinLnBrk="1" hangingPunct="1"/>
            <a:endParaRPr lang="en-US" altLang="en-US"/>
          </a:p>
        </p:txBody>
      </p:sp>
      <p:sp>
        <p:nvSpPr>
          <p:cNvPr id="1048926" name="Subtitle 1048925"/>
          <p:cNvSpPr>
            <a:spLocks noGrp="1"/>
          </p:cNvSpPr>
          <p:nvPr>
            <p:ph type="subTitle" idx="1"/>
          </p:nvPr>
        </p:nvSpPr>
        <p:spPr>
          <a:xfrm>
            <a:off x="1371600" y="3886200"/>
            <a:ext cx="6400800" cy="1752600"/>
          </a:xfrm>
          <a:prstGeom prst="rect">
            <a:avLst/>
          </a:prstGeom>
          <a:noFill/>
          <a:ln>
            <a:noFill/>
          </a:ln>
        </p:spPr>
        <p:txBody>
          <a:bodyPr vert="horz" lIns="91440" tIns="45720" rIns="91440" bIns="45720" anchor="t"/>
          <a:lstStyle>
            <a:lvl1pPr marL="0" algn="ctr">
              <a:buNone/>
              <a:defRPr sz="3200">
                <a:solidFill>
                  <a:schemeClr val="dk1"/>
                </a:solidFill>
              </a:defRPr>
            </a:lvl1pPr>
            <a:lvl2pPr marL="457200" algn="ctr">
              <a:buNone/>
            </a:lvl2pPr>
            <a:lvl3pPr marL="914400" algn="ctr">
              <a:buNone/>
            </a:lvl3pPr>
            <a:lvl4pPr marL="1371600" algn="ctr">
              <a:buNone/>
            </a:lvl4pPr>
            <a:lvl5pPr marL="1828800" algn="ctr">
              <a:buNone/>
            </a:lvl5pPr>
          </a:lstStyle>
          <a:p>
            <a:pPr lvl="0" eaLnBrk="1" latinLnBrk="1" hangingPunct="1"/>
            <a:endParaRPr lang="en-US" altLang="en-US">
              <a:solidFill>
                <a:srgbClr val="898989"/>
              </a:solidFill>
            </a:endParaRPr>
          </a:p>
        </p:txBody>
      </p:sp>
      <p:pic>
        <p:nvPicPr>
          <p:cNvPr id="2097301" name="Picture 2097300" descr="01.jpg"/>
          <p:cNvPicPr>
            <a:picLocks/>
          </p:cNvPicPr>
          <p:nvPr/>
        </p:nvPicPr>
        <p:blipFill>
          <a:blip r:embed="rId3"/>
          <a:srcRect/>
          <a:stretch>
            <a:fillRect/>
          </a:stretch>
        </p:blipFill>
        <p:spPr>
          <a:xfrm>
            <a:off x="0" y="0"/>
            <a:ext cx="9144000" cy="6858000"/>
          </a:xfrm>
          <a:prstGeom prst="rect">
            <a:avLst/>
          </a:prstGeom>
          <a:noFill/>
          <a:ln>
            <a:noFill/>
          </a:ln>
        </p:spPr>
      </p:pic>
      <p:sp>
        <p:nvSpPr>
          <p:cNvPr id="1048927" name="TextBox 1048926"/>
          <p:cNvSpPr txBox="1"/>
          <p:nvPr/>
        </p:nvSpPr>
        <p:spPr>
          <a:xfrm>
            <a:off x="457200" y="274637"/>
            <a:ext cx="8229600" cy="77628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2800" b="1">
                <a:solidFill>
                  <a:schemeClr val="lt1"/>
                </a:solidFill>
                <a:latin typeface="Gill Sans MT" pitchFamily="34" charset="0"/>
              </a:rPr>
              <a:t>County Level Management Functions</a:t>
            </a:r>
          </a:p>
        </p:txBody>
      </p:sp>
      <p:sp>
        <p:nvSpPr>
          <p:cNvPr id="1048928" name="TextBox 1048927"/>
          <p:cNvSpPr txBox="1"/>
          <p:nvPr/>
        </p:nvSpPr>
        <p:spPr>
          <a:xfrm>
            <a:off x="395287" y="1285875"/>
            <a:ext cx="8353425" cy="5311775"/>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marL="365125" lvl="0" indent="-255587" eaLnBrk="1" latinLnBrk="1" hangingPunct="1">
              <a:lnSpc>
                <a:spcPct val="90000"/>
              </a:lnSpc>
              <a:spcBef>
                <a:spcPts val="1800"/>
              </a:spcBef>
              <a:buChar char="•"/>
            </a:pPr>
            <a:r>
              <a:rPr lang="en-US" altLang="en-US" sz="2600">
                <a:solidFill>
                  <a:schemeClr val="lt1"/>
                </a:solidFill>
                <a:latin typeface="Calibri" pitchFamily="34" charset="0"/>
              </a:rPr>
              <a:t>Delivering county health services;</a:t>
            </a:r>
          </a:p>
          <a:p>
            <a:pPr marL="365125" lvl="0" indent="-255587" eaLnBrk="1" latinLnBrk="1" hangingPunct="1">
              <a:lnSpc>
                <a:spcPct val="90000"/>
              </a:lnSpc>
              <a:spcBef>
                <a:spcPts val="1800"/>
              </a:spcBef>
              <a:buChar char="•"/>
            </a:pPr>
            <a:r>
              <a:rPr lang="en-US" altLang="en-US" sz="2600">
                <a:solidFill>
                  <a:schemeClr val="lt1"/>
                </a:solidFill>
                <a:latin typeface="Calibri" pitchFamily="34" charset="0"/>
              </a:rPr>
              <a:t>Licensing and accrediting non state health service providers (HSPs);</a:t>
            </a:r>
          </a:p>
          <a:p>
            <a:pPr marL="365125" lvl="0" indent="-255587" eaLnBrk="1" latinLnBrk="1" hangingPunct="1">
              <a:lnSpc>
                <a:spcPct val="90000"/>
              </a:lnSpc>
              <a:spcBef>
                <a:spcPts val="1800"/>
              </a:spcBef>
              <a:buChar char="•"/>
            </a:pPr>
            <a:r>
              <a:rPr lang="en-US" altLang="en-US" sz="2600">
                <a:solidFill>
                  <a:schemeClr val="lt1"/>
                </a:solidFill>
                <a:latin typeface="Calibri" pitchFamily="34" charset="0"/>
              </a:rPr>
              <a:t>Financing of county level health services;</a:t>
            </a:r>
          </a:p>
          <a:p>
            <a:pPr marL="365125" lvl="0" indent="-255587" eaLnBrk="1" latinLnBrk="1" hangingPunct="1">
              <a:lnSpc>
                <a:spcPct val="90000"/>
              </a:lnSpc>
              <a:spcBef>
                <a:spcPts val="1800"/>
              </a:spcBef>
              <a:buChar char="•"/>
            </a:pPr>
            <a:r>
              <a:rPr lang="en-US" altLang="en-US" sz="2600">
                <a:solidFill>
                  <a:schemeClr val="lt1"/>
                </a:solidFill>
                <a:latin typeface="Calibri" pitchFamily="34" charset="0"/>
              </a:rPr>
              <a:t>Maintaining, enhancing and regulating asset development and HSPs operations; </a:t>
            </a:r>
          </a:p>
          <a:p>
            <a:pPr marL="365125" lvl="0" indent="-255587" eaLnBrk="1" latinLnBrk="1" hangingPunct="1">
              <a:lnSpc>
                <a:spcPct val="90000"/>
              </a:lnSpc>
              <a:spcBef>
                <a:spcPts val="1800"/>
              </a:spcBef>
              <a:buChar char="•"/>
            </a:pPr>
            <a:r>
              <a:rPr lang="en-US" altLang="en-US" sz="2600">
                <a:solidFill>
                  <a:schemeClr val="lt1"/>
                </a:solidFill>
                <a:latin typeface="Calibri" pitchFamily="34" charset="0"/>
              </a:rPr>
              <a:t>Approving county special partnership agreements (SPAs) for county HSPs;  </a:t>
            </a:r>
          </a:p>
          <a:p>
            <a:pPr marL="365125" lvl="0" indent="-255587" eaLnBrk="1" latinLnBrk="1" hangingPunct="1">
              <a:lnSpc>
                <a:spcPct val="90000"/>
              </a:lnSpc>
              <a:spcBef>
                <a:spcPts val="1800"/>
              </a:spcBef>
              <a:buChar char="•"/>
            </a:pPr>
            <a:r>
              <a:rPr lang="en-US" altLang="en-US" sz="2600">
                <a:solidFill>
                  <a:schemeClr val="lt1"/>
                </a:solidFill>
                <a:latin typeface="Calibri" pitchFamily="34" charset="0"/>
              </a:rPr>
              <a:t>In collaboration with  national government, gazette regulations for community managed health supplies to be implemented at county level;</a:t>
            </a:r>
          </a:p>
          <a:p>
            <a:pPr marL="365125" lvl="0" indent="-255587" algn="ctr" eaLnBrk="1" latinLnBrk="1" hangingPunct="1">
              <a:lnSpc>
                <a:spcPct val="90000"/>
              </a:lnSpc>
              <a:spcBef>
                <a:spcPts val="1800"/>
              </a:spcBef>
              <a:buNone/>
            </a:pPr>
            <a:endParaRPr lang="en-US" altLang="en-US" sz="2000">
              <a:solidFill>
                <a:srgbClr val="898989"/>
              </a:solidFill>
              <a:latin typeface="Calibri" pitchFamily="34" charset="0"/>
            </a:endParaRPr>
          </a:p>
        </p:txBody>
      </p:sp>
    </p:spTree>
    <p:extLst>
      <p:ext uri="{BB962C8B-B14F-4D97-AF65-F5344CB8AC3E}">
        <p14:creationId xmlns:p14="http://schemas.microsoft.com/office/powerpoint/2010/main" val="9803321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933" name="Title 1048932"/>
          <p:cNvSpPr>
            <a:spLocks noGrp="1"/>
          </p:cNvSpPr>
          <p:nvPr>
            <p:ph type="ctrTitle"/>
          </p:nvPr>
        </p:nvSpPr>
        <p:spPr>
          <a:xfrm>
            <a:off x="685800" y="2130425"/>
            <a:ext cx="7772400" cy="1470025"/>
          </a:xfrm>
          <a:prstGeom prst="rect">
            <a:avLst/>
          </a:prstGeom>
          <a:noFill/>
          <a:ln>
            <a:noFill/>
          </a:ln>
        </p:spPr>
        <p:txBody>
          <a:bodyPr vert="horz" lIns="91440" tIns="45720" rIns="91440" bIns="45720" anchor="ctr"/>
          <a:lstStyle>
            <a:lvl1pPr algn="ctr">
              <a:defRPr sz="4400"/>
            </a:lvl1pPr>
          </a:lstStyle>
          <a:p>
            <a:pPr lvl="0" eaLnBrk="1" latinLnBrk="1" hangingPunct="1"/>
            <a:endParaRPr lang="en-US" altLang="en-US"/>
          </a:p>
        </p:txBody>
      </p:sp>
      <p:sp>
        <p:nvSpPr>
          <p:cNvPr id="1048934" name="Subtitle 1048933"/>
          <p:cNvSpPr>
            <a:spLocks noGrp="1"/>
          </p:cNvSpPr>
          <p:nvPr>
            <p:ph type="subTitle" idx="1"/>
          </p:nvPr>
        </p:nvSpPr>
        <p:spPr>
          <a:xfrm>
            <a:off x="1371600" y="3886200"/>
            <a:ext cx="6400800" cy="1752600"/>
          </a:xfrm>
          <a:prstGeom prst="rect">
            <a:avLst/>
          </a:prstGeom>
          <a:noFill/>
          <a:ln>
            <a:noFill/>
          </a:ln>
        </p:spPr>
        <p:txBody>
          <a:bodyPr vert="horz" lIns="91440" tIns="45720" rIns="91440" bIns="45720" anchor="t"/>
          <a:lstStyle>
            <a:lvl1pPr marL="0" algn="ctr">
              <a:buNone/>
              <a:defRPr sz="3200">
                <a:solidFill>
                  <a:schemeClr val="dk1"/>
                </a:solidFill>
              </a:defRPr>
            </a:lvl1pPr>
            <a:lvl2pPr marL="457200" algn="ctr">
              <a:buNone/>
            </a:lvl2pPr>
            <a:lvl3pPr marL="914400" algn="ctr">
              <a:buNone/>
            </a:lvl3pPr>
            <a:lvl4pPr marL="1371600" algn="ctr">
              <a:buNone/>
            </a:lvl4pPr>
            <a:lvl5pPr marL="1828800" algn="ctr">
              <a:buNone/>
            </a:lvl5pPr>
          </a:lstStyle>
          <a:p>
            <a:pPr lvl="0" eaLnBrk="1" latinLnBrk="1" hangingPunct="1"/>
            <a:endParaRPr lang="en-US" altLang="en-US">
              <a:solidFill>
                <a:srgbClr val="898989"/>
              </a:solidFill>
            </a:endParaRPr>
          </a:p>
        </p:txBody>
      </p:sp>
      <p:pic>
        <p:nvPicPr>
          <p:cNvPr id="2097302" name="Picture 2097301" descr="01.jpg"/>
          <p:cNvPicPr>
            <a:picLocks/>
          </p:cNvPicPr>
          <p:nvPr/>
        </p:nvPicPr>
        <p:blipFill>
          <a:blip r:embed="rId3"/>
          <a:srcRect/>
          <a:stretch>
            <a:fillRect/>
          </a:stretch>
        </p:blipFill>
        <p:spPr>
          <a:xfrm>
            <a:off x="0" y="0"/>
            <a:ext cx="9144000" cy="6858000"/>
          </a:xfrm>
          <a:prstGeom prst="rect">
            <a:avLst/>
          </a:prstGeom>
          <a:noFill/>
          <a:ln>
            <a:noFill/>
          </a:ln>
        </p:spPr>
      </p:pic>
      <p:sp>
        <p:nvSpPr>
          <p:cNvPr id="1048935" name="TextBox 1048934"/>
          <p:cNvSpPr txBox="1"/>
          <p:nvPr/>
        </p:nvSpPr>
        <p:spPr>
          <a:xfrm>
            <a:off x="457200" y="274637"/>
            <a:ext cx="8229600" cy="77628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2800" b="1">
                <a:solidFill>
                  <a:schemeClr val="lt1"/>
                </a:solidFill>
                <a:latin typeface="Gill Sans MT" pitchFamily="34" charset="0"/>
              </a:rPr>
              <a:t>County Management Functions (Cont’d)</a:t>
            </a:r>
          </a:p>
        </p:txBody>
      </p:sp>
      <p:sp>
        <p:nvSpPr>
          <p:cNvPr id="1048936" name="TextBox 1048935"/>
          <p:cNvSpPr txBox="1"/>
          <p:nvPr/>
        </p:nvSpPr>
        <p:spPr>
          <a:xfrm>
            <a:off x="539750" y="1341437"/>
            <a:ext cx="8064500" cy="5256212"/>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eaLnBrk="1" latinLnBrk="1" hangingPunct="1">
              <a:spcBef>
                <a:spcPts val="1800"/>
              </a:spcBef>
              <a:buChar char="•"/>
            </a:pPr>
            <a:r>
              <a:rPr lang="en-US" altLang="en-US" sz="2800" dirty="0">
                <a:solidFill>
                  <a:schemeClr val="lt1"/>
                </a:solidFill>
                <a:latin typeface="Calibri" pitchFamily="34" charset="0"/>
              </a:rPr>
              <a:t>Planning, investment and asset ownership function of public health facilities;</a:t>
            </a:r>
          </a:p>
          <a:p>
            <a:pPr lvl="0" eaLnBrk="1" latinLnBrk="1" hangingPunct="1">
              <a:spcBef>
                <a:spcPts val="1800"/>
              </a:spcBef>
              <a:buChar char="•"/>
            </a:pPr>
            <a:r>
              <a:rPr lang="en-US" altLang="en-US" sz="2800" dirty="0">
                <a:solidFill>
                  <a:schemeClr val="lt1"/>
                </a:solidFill>
                <a:latin typeface="Calibri" pitchFamily="34" charset="0"/>
              </a:rPr>
              <a:t>Developing an investment plan to enable fulfillment of the highest attainable right to health and document, annually, progress on fulfillment as required by the Constitution;</a:t>
            </a:r>
          </a:p>
          <a:p>
            <a:pPr lvl="0" eaLnBrk="1" latinLnBrk="1" hangingPunct="1">
              <a:spcBef>
                <a:spcPts val="1800"/>
              </a:spcBef>
              <a:buChar char="•"/>
            </a:pPr>
            <a:r>
              <a:rPr lang="en-US" altLang="en-US" sz="2800" dirty="0">
                <a:solidFill>
                  <a:schemeClr val="lt1"/>
                </a:solidFill>
                <a:latin typeface="Calibri" pitchFamily="34" charset="0"/>
              </a:rPr>
              <a:t>Asset financing and ownership;</a:t>
            </a:r>
          </a:p>
          <a:p>
            <a:pPr lvl="0" eaLnBrk="1" latinLnBrk="1" hangingPunct="1">
              <a:spcBef>
                <a:spcPts val="1800"/>
              </a:spcBef>
              <a:buChar char="•"/>
            </a:pPr>
            <a:r>
              <a:rPr lang="en-US" altLang="en-US" sz="2800" dirty="0">
                <a:solidFill>
                  <a:schemeClr val="lt1"/>
                </a:solidFill>
                <a:latin typeface="Calibri" pitchFamily="34" charset="0"/>
              </a:rPr>
              <a:t>Channeling public and other funds to develop health facilities.</a:t>
            </a:r>
          </a:p>
          <a:p>
            <a:pPr lvl="0" algn="ctr" eaLnBrk="1" latinLnBrk="1" hangingPunct="1">
              <a:spcBef>
                <a:spcPts val="1800"/>
              </a:spcBef>
              <a:buNone/>
            </a:pPr>
            <a:endParaRPr lang="en-US" altLang="en-US" sz="2000" dirty="0">
              <a:solidFill>
                <a:srgbClr val="898989"/>
              </a:solidFill>
              <a:latin typeface="Calibri" pitchFamily="34" charset="0"/>
            </a:endParaRPr>
          </a:p>
        </p:txBody>
      </p:sp>
    </p:spTree>
    <p:extLst>
      <p:ext uri="{BB962C8B-B14F-4D97-AF65-F5344CB8AC3E}">
        <p14:creationId xmlns:p14="http://schemas.microsoft.com/office/powerpoint/2010/main" val="171627086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965" name="Title 1048964"/>
          <p:cNvSpPr>
            <a:spLocks noGrp="1"/>
          </p:cNvSpPr>
          <p:nvPr>
            <p:ph type="ctrTitle"/>
          </p:nvPr>
        </p:nvSpPr>
        <p:spPr>
          <a:xfrm>
            <a:off x="685800" y="2130425"/>
            <a:ext cx="7772400" cy="1470025"/>
          </a:xfrm>
          <a:prstGeom prst="rect">
            <a:avLst/>
          </a:prstGeom>
          <a:noFill/>
          <a:ln>
            <a:noFill/>
          </a:ln>
        </p:spPr>
        <p:txBody>
          <a:bodyPr vert="horz" lIns="91440" tIns="45720" rIns="91440" bIns="45720" anchor="ctr"/>
          <a:lstStyle>
            <a:lvl1pPr algn="ctr">
              <a:defRPr sz="4400"/>
            </a:lvl1pPr>
          </a:lstStyle>
          <a:p>
            <a:pPr lvl="0" eaLnBrk="1" latinLnBrk="1" hangingPunct="1"/>
            <a:endParaRPr lang="en-US" altLang="en-US"/>
          </a:p>
        </p:txBody>
      </p:sp>
      <p:sp>
        <p:nvSpPr>
          <p:cNvPr id="1048966" name="Subtitle 1048965"/>
          <p:cNvSpPr>
            <a:spLocks noGrp="1"/>
          </p:cNvSpPr>
          <p:nvPr>
            <p:ph type="subTitle" idx="1"/>
          </p:nvPr>
        </p:nvSpPr>
        <p:spPr>
          <a:xfrm>
            <a:off x="1371600" y="3886200"/>
            <a:ext cx="6400800" cy="1752600"/>
          </a:xfrm>
          <a:prstGeom prst="rect">
            <a:avLst/>
          </a:prstGeom>
          <a:noFill/>
          <a:ln>
            <a:noFill/>
          </a:ln>
        </p:spPr>
        <p:txBody>
          <a:bodyPr vert="horz" lIns="91440" tIns="45720" rIns="91440" bIns="45720" anchor="t"/>
          <a:lstStyle>
            <a:lvl1pPr marL="0" algn="ctr">
              <a:buNone/>
              <a:defRPr sz="3200">
                <a:solidFill>
                  <a:schemeClr val="dk1"/>
                </a:solidFill>
              </a:defRPr>
            </a:lvl1pPr>
            <a:lvl2pPr marL="457200" algn="ctr">
              <a:buNone/>
            </a:lvl2pPr>
            <a:lvl3pPr marL="914400" algn="ctr">
              <a:buNone/>
            </a:lvl3pPr>
            <a:lvl4pPr marL="1371600" algn="ctr">
              <a:buNone/>
            </a:lvl4pPr>
            <a:lvl5pPr marL="1828800" algn="ctr">
              <a:buNone/>
            </a:lvl5pPr>
          </a:lstStyle>
          <a:p>
            <a:pPr lvl="0" eaLnBrk="1" latinLnBrk="1" hangingPunct="1"/>
            <a:endParaRPr lang="en-US" altLang="en-US">
              <a:solidFill>
                <a:srgbClr val="898989"/>
              </a:solidFill>
            </a:endParaRPr>
          </a:p>
        </p:txBody>
      </p:sp>
      <p:pic>
        <p:nvPicPr>
          <p:cNvPr id="2097306" name="Picture 2097305" descr="01.jpg"/>
          <p:cNvPicPr>
            <a:picLocks/>
          </p:cNvPicPr>
          <p:nvPr/>
        </p:nvPicPr>
        <p:blipFill>
          <a:blip r:embed="rId3"/>
          <a:srcRect/>
          <a:stretch>
            <a:fillRect/>
          </a:stretch>
        </p:blipFill>
        <p:spPr>
          <a:xfrm>
            <a:off x="0" y="0"/>
            <a:ext cx="9144000" cy="6858000"/>
          </a:xfrm>
          <a:prstGeom prst="rect">
            <a:avLst/>
          </a:prstGeom>
          <a:noFill/>
          <a:ln>
            <a:noFill/>
          </a:ln>
        </p:spPr>
      </p:pic>
      <p:sp>
        <p:nvSpPr>
          <p:cNvPr id="1048967" name="TextBox 1048966"/>
          <p:cNvSpPr txBox="1"/>
          <p:nvPr/>
        </p:nvSpPr>
        <p:spPr>
          <a:xfrm>
            <a:off x="457200" y="274637"/>
            <a:ext cx="8229600" cy="77628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br/>
            <a:r>
              <a:rPr lang="en-US" altLang="en-US" sz="4400">
                <a:latin typeface="Calibri" pitchFamily="34" charset="0"/>
              </a:rPr>
              <a:t> </a:t>
            </a:r>
            <a:r>
              <a:rPr lang="en-US" altLang="en-US" sz="4400" b="1">
                <a:solidFill>
                  <a:schemeClr val="lt1"/>
                </a:solidFill>
                <a:latin typeface="Calibri" pitchFamily="34" charset="0"/>
              </a:rPr>
              <a:t>Facility Management Structures</a:t>
            </a:r>
            <a:br/>
            <a:endParaRPr lang="en-US" altLang="en-US" sz="4400">
              <a:latin typeface="Calibri" pitchFamily="34" charset="0"/>
            </a:endParaRPr>
          </a:p>
        </p:txBody>
      </p:sp>
      <p:sp>
        <p:nvSpPr>
          <p:cNvPr id="1048968" name="TextBox 1048967"/>
          <p:cNvSpPr txBox="1"/>
          <p:nvPr/>
        </p:nvSpPr>
        <p:spPr>
          <a:xfrm>
            <a:off x="684212" y="1143000"/>
            <a:ext cx="7775575" cy="5526087"/>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eaLnBrk="1" latinLnBrk="1" hangingPunct="1">
              <a:lnSpc>
                <a:spcPct val="110000"/>
              </a:lnSpc>
              <a:spcBef>
                <a:spcPts val="300"/>
              </a:spcBef>
              <a:spcAft>
                <a:spcPts val="600"/>
              </a:spcAft>
              <a:buNone/>
            </a:pPr>
            <a:r>
              <a:rPr lang="en-US" altLang="en-US" sz="2800">
                <a:solidFill>
                  <a:schemeClr val="lt1"/>
                </a:solidFill>
                <a:latin typeface="Calibri" pitchFamily="34" charset="0"/>
              </a:rPr>
              <a:t>Hospital Management Teams (HMTs) exist in all types of hospitals. In general, the membership is made up of the heads of the following departments: </a:t>
            </a:r>
          </a:p>
          <a:p>
            <a:pPr lvl="2" eaLnBrk="1" latinLnBrk="1" hangingPunct="1">
              <a:lnSpc>
                <a:spcPct val="110000"/>
              </a:lnSpc>
              <a:spcBef>
                <a:spcPts val="300"/>
              </a:spcBef>
              <a:spcAft>
                <a:spcPts val="600"/>
              </a:spcAft>
              <a:buChar char="•"/>
            </a:pPr>
            <a:r>
              <a:rPr lang="en-GB" altLang="en-US" sz="2800">
                <a:solidFill>
                  <a:schemeClr val="lt1"/>
                </a:solidFill>
                <a:latin typeface="Calibri" pitchFamily="34" charset="0"/>
              </a:rPr>
              <a:t>Nursing; </a:t>
            </a:r>
          </a:p>
          <a:p>
            <a:pPr lvl="2" eaLnBrk="1" latinLnBrk="1" hangingPunct="1">
              <a:lnSpc>
                <a:spcPct val="110000"/>
              </a:lnSpc>
              <a:spcBef>
                <a:spcPts val="300"/>
              </a:spcBef>
              <a:spcAft>
                <a:spcPts val="600"/>
              </a:spcAft>
              <a:buChar char="•"/>
            </a:pPr>
            <a:r>
              <a:rPr lang="en-GB" altLang="en-US" sz="2800">
                <a:solidFill>
                  <a:schemeClr val="lt1"/>
                </a:solidFill>
                <a:latin typeface="Calibri" pitchFamily="34" charset="0"/>
              </a:rPr>
              <a:t>Medical;  </a:t>
            </a:r>
          </a:p>
          <a:p>
            <a:pPr lvl="2" eaLnBrk="1" latinLnBrk="1" hangingPunct="1">
              <a:lnSpc>
                <a:spcPct val="110000"/>
              </a:lnSpc>
              <a:spcBef>
                <a:spcPts val="300"/>
              </a:spcBef>
              <a:spcAft>
                <a:spcPts val="600"/>
              </a:spcAft>
              <a:buChar char="•"/>
            </a:pPr>
            <a:r>
              <a:rPr lang="en-GB" altLang="en-US" sz="2800">
                <a:solidFill>
                  <a:schemeClr val="lt1"/>
                </a:solidFill>
                <a:latin typeface="Calibri" pitchFamily="34" charset="0"/>
              </a:rPr>
              <a:t>Surgery; </a:t>
            </a:r>
          </a:p>
          <a:p>
            <a:pPr lvl="2" eaLnBrk="1" latinLnBrk="1" hangingPunct="1">
              <a:lnSpc>
                <a:spcPct val="110000"/>
              </a:lnSpc>
              <a:spcBef>
                <a:spcPts val="300"/>
              </a:spcBef>
              <a:spcAft>
                <a:spcPts val="600"/>
              </a:spcAft>
              <a:buChar char="•"/>
            </a:pPr>
            <a:r>
              <a:rPr lang="en-GB" altLang="en-US" sz="2800">
                <a:solidFill>
                  <a:schemeClr val="lt1"/>
                </a:solidFill>
                <a:latin typeface="Calibri" pitchFamily="34" charset="0"/>
              </a:rPr>
              <a:t>Obstetrics and Gynaecology</a:t>
            </a:r>
            <a:r>
              <a:rPr lang="en-US" altLang="en-US" sz="2800">
                <a:solidFill>
                  <a:schemeClr val="lt1"/>
                </a:solidFill>
                <a:latin typeface="Calibri" pitchFamily="34" charset="0"/>
              </a:rPr>
              <a:t>; </a:t>
            </a:r>
          </a:p>
          <a:p>
            <a:pPr lvl="2" eaLnBrk="1" latinLnBrk="1" hangingPunct="1">
              <a:lnSpc>
                <a:spcPct val="110000"/>
              </a:lnSpc>
              <a:spcBef>
                <a:spcPts val="300"/>
              </a:spcBef>
              <a:spcAft>
                <a:spcPts val="600"/>
              </a:spcAft>
              <a:buChar char="•"/>
            </a:pPr>
            <a:r>
              <a:rPr lang="en-US" altLang="en-US" sz="2800">
                <a:solidFill>
                  <a:schemeClr val="lt1"/>
                </a:solidFill>
                <a:latin typeface="Calibri" pitchFamily="34" charset="0"/>
              </a:rPr>
              <a:t>Pharmacy; </a:t>
            </a:r>
          </a:p>
          <a:p>
            <a:pPr lvl="2" eaLnBrk="1" latinLnBrk="1" hangingPunct="1">
              <a:lnSpc>
                <a:spcPct val="110000"/>
              </a:lnSpc>
              <a:spcBef>
                <a:spcPts val="300"/>
              </a:spcBef>
              <a:spcAft>
                <a:spcPts val="600"/>
              </a:spcAft>
              <a:buChar char="•"/>
            </a:pPr>
            <a:r>
              <a:rPr lang="en-US" altLang="en-US" sz="2800">
                <a:solidFill>
                  <a:schemeClr val="lt1"/>
                </a:solidFill>
                <a:latin typeface="Calibri" pitchFamily="34" charset="0"/>
              </a:rPr>
              <a:t>Laboratory; and</a:t>
            </a:r>
          </a:p>
          <a:p>
            <a:pPr lvl="2" eaLnBrk="1" latinLnBrk="1" hangingPunct="1">
              <a:lnSpc>
                <a:spcPct val="110000"/>
              </a:lnSpc>
              <a:spcBef>
                <a:spcPts val="300"/>
              </a:spcBef>
              <a:spcAft>
                <a:spcPts val="600"/>
              </a:spcAft>
              <a:buChar char="•"/>
            </a:pPr>
            <a:r>
              <a:rPr lang="en-US" altLang="en-US" sz="2800">
                <a:solidFill>
                  <a:schemeClr val="lt1"/>
                </a:solidFill>
                <a:latin typeface="Calibri" pitchFamily="34" charset="0"/>
              </a:rPr>
              <a:t>Administration.</a:t>
            </a:r>
          </a:p>
        </p:txBody>
      </p:sp>
    </p:spTree>
    <p:extLst>
      <p:ext uri="{BB962C8B-B14F-4D97-AF65-F5344CB8AC3E}">
        <p14:creationId xmlns:p14="http://schemas.microsoft.com/office/powerpoint/2010/main" val="137045521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973" name="Title 1048972"/>
          <p:cNvSpPr>
            <a:spLocks noGrp="1"/>
          </p:cNvSpPr>
          <p:nvPr>
            <p:ph type="ctrTitle"/>
          </p:nvPr>
        </p:nvSpPr>
        <p:spPr>
          <a:xfrm>
            <a:off x="685800" y="2130425"/>
            <a:ext cx="7772400" cy="1470025"/>
          </a:xfrm>
          <a:prstGeom prst="rect">
            <a:avLst/>
          </a:prstGeom>
          <a:noFill/>
          <a:ln>
            <a:noFill/>
          </a:ln>
        </p:spPr>
        <p:txBody>
          <a:bodyPr vert="horz" lIns="91440" tIns="45720" rIns="91440" bIns="45720" anchor="ctr"/>
          <a:lstStyle>
            <a:lvl1pPr algn="ctr">
              <a:defRPr sz="4400"/>
            </a:lvl1pPr>
          </a:lstStyle>
          <a:p>
            <a:pPr lvl="0" eaLnBrk="1" latinLnBrk="1" hangingPunct="1"/>
            <a:endParaRPr lang="en-US" altLang="en-US"/>
          </a:p>
        </p:txBody>
      </p:sp>
      <p:sp>
        <p:nvSpPr>
          <p:cNvPr id="1048974" name="Subtitle 1048973"/>
          <p:cNvSpPr>
            <a:spLocks noGrp="1"/>
          </p:cNvSpPr>
          <p:nvPr>
            <p:ph type="subTitle" idx="1"/>
          </p:nvPr>
        </p:nvSpPr>
        <p:spPr>
          <a:xfrm>
            <a:off x="1371600" y="3886200"/>
            <a:ext cx="6400800" cy="1752600"/>
          </a:xfrm>
          <a:prstGeom prst="rect">
            <a:avLst/>
          </a:prstGeom>
          <a:noFill/>
          <a:ln>
            <a:noFill/>
          </a:ln>
        </p:spPr>
        <p:txBody>
          <a:bodyPr vert="horz" lIns="91440" tIns="45720" rIns="91440" bIns="45720" anchor="t"/>
          <a:lstStyle>
            <a:lvl1pPr marL="0" algn="ctr">
              <a:buNone/>
              <a:defRPr sz="3200">
                <a:solidFill>
                  <a:schemeClr val="dk1"/>
                </a:solidFill>
              </a:defRPr>
            </a:lvl1pPr>
            <a:lvl2pPr marL="457200" algn="ctr">
              <a:buNone/>
            </a:lvl2pPr>
            <a:lvl3pPr marL="914400" algn="ctr">
              <a:buNone/>
            </a:lvl3pPr>
            <a:lvl4pPr marL="1371600" algn="ctr">
              <a:buNone/>
            </a:lvl4pPr>
            <a:lvl5pPr marL="1828800" algn="ctr">
              <a:buNone/>
            </a:lvl5pPr>
          </a:lstStyle>
          <a:p>
            <a:pPr lvl="0" eaLnBrk="1" latinLnBrk="1" hangingPunct="1"/>
            <a:endParaRPr lang="en-US" altLang="en-US">
              <a:solidFill>
                <a:srgbClr val="898989"/>
              </a:solidFill>
            </a:endParaRPr>
          </a:p>
        </p:txBody>
      </p:sp>
      <p:pic>
        <p:nvPicPr>
          <p:cNvPr id="2097307" name="Picture 2097306" descr="01.jpg"/>
          <p:cNvPicPr>
            <a:picLocks/>
          </p:cNvPicPr>
          <p:nvPr/>
        </p:nvPicPr>
        <p:blipFill>
          <a:blip r:embed="rId3"/>
          <a:srcRect/>
          <a:stretch>
            <a:fillRect/>
          </a:stretch>
        </p:blipFill>
        <p:spPr>
          <a:xfrm>
            <a:off x="0" y="0"/>
            <a:ext cx="9144000" cy="6858000"/>
          </a:xfrm>
          <a:prstGeom prst="rect">
            <a:avLst/>
          </a:prstGeom>
          <a:noFill/>
          <a:ln>
            <a:noFill/>
          </a:ln>
        </p:spPr>
      </p:pic>
      <p:sp>
        <p:nvSpPr>
          <p:cNvPr id="1048975" name="TextBox 1048974"/>
          <p:cNvSpPr txBox="1"/>
          <p:nvPr/>
        </p:nvSpPr>
        <p:spPr>
          <a:xfrm>
            <a:off x="457200" y="274637"/>
            <a:ext cx="8229600" cy="77628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2800" b="1">
                <a:solidFill>
                  <a:schemeClr val="lt1"/>
                </a:solidFill>
                <a:latin typeface="Calibri" pitchFamily="34" charset="0"/>
              </a:rPr>
              <a:t>Facility Management Functions</a:t>
            </a:r>
          </a:p>
        </p:txBody>
      </p:sp>
      <p:sp>
        <p:nvSpPr>
          <p:cNvPr id="1048976" name="TextBox 1048975"/>
          <p:cNvSpPr txBox="1"/>
          <p:nvPr/>
        </p:nvSpPr>
        <p:spPr>
          <a:xfrm>
            <a:off x="684212" y="1196975"/>
            <a:ext cx="7775575" cy="5400675"/>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marL="365125" lvl="0" indent="-255587" eaLnBrk="1" latinLnBrk="1" hangingPunct="1">
              <a:lnSpc>
                <a:spcPct val="110000"/>
              </a:lnSpc>
              <a:spcBef>
                <a:spcPts val="600"/>
              </a:spcBef>
              <a:spcAft>
                <a:spcPts val="1200"/>
              </a:spcAft>
              <a:buChar char="•"/>
            </a:pPr>
            <a:r>
              <a:rPr lang="en-US" altLang="en-US" sz="2800">
                <a:solidFill>
                  <a:schemeClr val="lt1"/>
                </a:solidFill>
                <a:latin typeface="Calibri" pitchFamily="34" charset="0"/>
              </a:rPr>
              <a:t>Preparation of hospital work plans, e.g., annual operation plans;</a:t>
            </a:r>
          </a:p>
          <a:p>
            <a:pPr marL="365125" lvl="0" indent="-255587" eaLnBrk="1" latinLnBrk="1" hangingPunct="1">
              <a:lnSpc>
                <a:spcPct val="110000"/>
              </a:lnSpc>
              <a:spcBef>
                <a:spcPts val="600"/>
              </a:spcBef>
              <a:spcAft>
                <a:spcPts val="1200"/>
              </a:spcAft>
              <a:buChar char="•"/>
            </a:pPr>
            <a:r>
              <a:rPr lang="en-US" altLang="en-US" sz="2800">
                <a:solidFill>
                  <a:schemeClr val="lt1"/>
                </a:solidFill>
                <a:latin typeface="Calibri" pitchFamily="34" charset="0"/>
              </a:rPr>
              <a:t>Ensuring equitable distribution of resources within the facility, e.g., supplies, staff within the departments;</a:t>
            </a:r>
          </a:p>
          <a:p>
            <a:pPr marL="365125" lvl="0" indent="-255587" eaLnBrk="1" latinLnBrk="1" hangingPunct="1">
              <a:lnSpc>
                <a:spcPct val="110000"/>
              </a:lnSpc>
              <a:spcBef>
                <a:spcPts val="600"/>
              </a:spcBef>
              <a:spcAft>
                <a:spcPts val="1200"/>
              </a:spcAft>
              <a:buChar char="•"/>
            </a:pPr>
            <a:r>
              <a:rPr lang="en-US" altLang="en-US" sz="2800">
                <a:solidFill>
                  <a:schemeClr val="lt1"/>
                </a:solidFill>
                <a:latin typeface="Calibri" pitchFamily="34" charset="0"/>
              </a:rPr>
              <a:t>Ensure that quality services are offered to the clients in the hospital;</a:t>
            </a:r>
          </a:p>
          <a:p>
            <a:pPr marL="365125" lvl="0" indent="-255587" eaLnBrk="1" latinLnBrk="1" hangingPunct="1">
              <a:lnSpc>
                <a:spcPct val="110000"/>
              </a:lnSpc>
              <a:spcBef>
                <a:spcPts val="600"/>
              </a:spcBef>
              <a:spcAft>
                <a:spcPts val="1200"/>
              </a:spcAft>
              <a:buChar char="•"/>
            </a:pPr>
            <a:r>
              <a:rPr lang="en-US" altLang="en-US" sz="2800">
                <a:solidFill>
                  <a:schemeClr val="lt1"/>
                </a:solidFill>
                <a:latin typeface="Calibri" pitchFamily="34" charset="0"/>
              </a:rPr>
              <a:t>Ensure that proper records and information are maintained;	</a:t>
            </a:r>
          </a:p>
        </p:txBody>
      </p:sp>
    </p:spTree>
    <p:extLst>
      <p:ext uri="{BB962C8B-B14F-4D97-AF65-F5344CB8AC3E}">
        <p14:creationId xmlns:p14="http://schemas.microsoft.com/office/powerpoint/2010/main" val="139527611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981" name="Title 1048980"/>
          <p:cNvSpPr>
            <a:spLocks noGrp="1"/>
          </p:cNvSpPr>
          <p:nvPr>
            <p:ph type="ctrTitle"/>
          </p:nvPr>
        </p:nvSpPr>
        <p:spPr>
          <a:xfrm>
            <a:off x="685800" y="2130425"/>
            <a:ext cx="7772400" cy="1470025"/>
          </a:xfrm>
          <a:prstGeom prst="rect">
            <a:avLst/>
          </a:prstGeom>
          <a:noFill/>
          <a:ln>
            <a:noFill/>
          </a:ln>
        </p:spPr>
        <p:txBody>
          <a:bodyPr vert="horz" lIns="91440" tIns="45720" rIns="91440" bIns="45720" anchor="ctr"/>
          <a:lstStyle>
            <a:lvl1pPr algn="ctr">
              <a:defRPr sz="4400"/>
            </a:lvl1pPr>
          </a:lstStyle>
          <a:p>
            <a:pPr lvl="0" eaLnBrk="1" latinLnBrk="1" hangingPunct="1"/>
            <a:endParaRPr lang="en-US" altLang="en-US"/>
          </a:p>
        </p:txBody>
      </p:sp>
      <p:sp>
        <p:nvSpPr>
          <p:cNvPr id="1048982" name="Subtitle 1048981"/>
          <p:cNvSpPr>
            <a:spLocks noGrp="1"/>
          </p:cNvSpPr>
          <p:nvPr>
            <p:ph type="subTitle" idx="1"/>
          </p:nvPr>
        </p:nvSpPr>
        <p:spPr>
          <a:xfrm>
            <a:off x="1371600" y="3886200"/>
            <a:ext cx="6400800" cy="1752600"/>
          </a:xfrm>
          <a:prstGeom prst="rect">
            <a:avLst/>
          </a:prstGeom>
          <a:noFill/>
          <a:ln>
            <a:noFill/>
          </a:ln>
        </p:spPr>
        <p:txBody>
          <a:bodyPr vert="horz" lIns="91440" tIns="45720" rIns="91440" bIns="45720" anchor="t"/>
          <a:lstStyle>
            <a:lvl1pPr marL="0" algn="ctr">
              <a:buNone/>
              <a:defRPr sz="3200">
                <a:solidFill>
                  <a:schemeClr val="dk1"/>
                </a:solidFill>
              </a:defRPr>
            </a:lvl1pPr>
            <a:lvl2pPr marL="457200" algn="ctr">
              <a:buNone/>
            </a:lvl2pPr>
            <a:lvl3pPr marL="914400" algn="ctr">
              <a:buNone/>
            </a:lvl3pPr>
            <a:lvl4pPr marL="1371600" algn="ctr">
              <a:buNone/>
            </a:lvl4pPr>
            <a:lvl5pPr marL="1828800" algn="ctr">
              <a:buNone/>
            </a:lvl5pPr>
          </a:lstStyle>
          <a:p>
            <a:pPr lvl="0" eaLnBrk="1" latinLnBrk="1" hangingPunct="1"/>
            <a:endParaRPr lang="en-US" altLang="en-US">
              <a:solidFill>
                <a:srgbClr val="898989"/>
              </a:solidFill>
            </a:endParaRPr>
          </a:p>
        </p:txBody>
      </p:sp>
      <p:pic>
        <p:nvPicPr>
          <p:cNvPr id="2097308" name="Picture 2097307" descr="01.jpg"/>
          <p:cNvPicPr>
            <a:picLocks/>
          </p:cNvPicPr>
          <p:nvPr/>
        </p:nvPicPr>
        <p:blipFill>
          <a:blip r:embed="rId3"/>
          <a:srcRect/>
          <a:stretch>
            <a:fillRect/>
          </a:stretch>
        </p:blipFill>
        <p:spPr>
          <a:xfrm>
            <a:off x="0" y="0"/>
            <a:ext cx="9144000" cy="6858000"/>
          </a:xfrm>
          <a:prstGeom prst="rect">
            <a:avLst/>
          </a:prstGeom>
          <a:noFill/>
          <a:ln>
            <a:noFill/>
          </a:ln>
        </p:spPr>
      </p:pic>
      <p:sp>
        <p:nvSpPr>
          <p:cNvPr id="1048983" name="TextBox 1048982"/>
          <p:cNvSpPr txBox="1"/>
          <p:nvPr/>
        </p:nvSpPr>
        <p:spPr>
          <a:xfrm>
            <a:off x="457200" y="274637"/>
            <a:ext cx="8229600" cy="77628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US" altLang="en-US" sz="2600" b="1">
                <a:solidFill>
                  <a:schemeClr val="lt1"/>
                </a:solidFill>
                <a:latin typeface="Calibri" pitchFamily="34" charset="0"/>
              </a:rPr>
              <a:t>Facility Management Functions (Cont’d)</a:t>
            </a:r>
          </a:p>
        </p:txBody>
      </p:sp>
      <p:sp>
        <p:nvSpPr>
          <p:cNvPr id="1048984" name="TextBox 1048983"/>
          <p:cNvSpPr txBox="1"/>
          <p:nvPr/>
        </p:nvSpPr>
        <p:spPr>
          <a:xfrm>
            <a:off x="684212" y="1341437"/>
            <a:ext cx="7775575" cy="5040312"/>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eaLnBrk="1" latinLnBrk="1" hangingPunct="1">
              <a:lnSpc>
                <a:spcPct val="110000"/>
              </a:lnSpc>
              <a:spcBef>
                <a:spcPts val="600"/>
              </a:spcBef>
              <a:spcAft>
                <a:spcPts val="1200"/>
              </a:spcAft>
              <a:buChar char="•"/>
            </a:pPr>
            <a:r>
              <a:rPr lang="en-US" altLang="en-US" sz="2800">
                <a:solidFill>
                  <a:schemeClr val="lt1"/>
                </a:solidFill>
                <a:latin typeface="Calibri" pitchFamily="34" charset="0"/>
              </a:rPr>
              <a:t>Proper financial management, e.g., ensuring proper budgeting and utilisation of funds such as the Facility Improvement Fund (FIF);</a:t>
            </a:r>
          </a:p>
          <a:p>
            <a:pPr lvl="0" eaLnBrk="1" latinLnBrk="1" hangingPunct="1">
              <a:lnSpc>
                <a:spcPct val="110000"/>
              </a:lnSpc>
              <a:spcBef>
                <a:spcPts val="600"/>
              </a:spcBef>
              <a:spcAft>
                <a:spcPts val="1200"/>
              </a:spcAft>
              <a:buChar char="•"/>
            </a:pPr>
            <a:r>
              <a:rPr lang="en-US" altLang="en-US" sz="2800">
                <a:solidFill>
                  <a:schemeClr val="lt1"/>
                </a:solidFill>
                <a:latin typeface="Calibri" pitchFamily="34" charset="0"/>
              </a:rPr>
              <a:t>Commodities and supplies management;</a:t>
            </a:r>
          </a:p>
          <a:p>
            <a:pPr lvl="0" eaLnBrk="1" latinLnBrk="1" hangingPunct="1">
              <a:lnSpc>
                <a:spcPct val="110000"/>
              </a:lnSpc>
              <a:spcBef>
                <a:spcPts val="600"/>
              </a:spcBef>
              <a:spcAft>
                <a:spcPts val="1200"/>
              </a:spcAft>
              <a:buChar char="•"/>
            </a:pPr>
            <a:r>
              <a:rPr lang="en-US" altLang="en-US" sz="2800">
                <a:solidFill>
                  <a:schemeClr val="lt1"/>
                </a:solidFill>
                <a:latin typeface="Calibri" pitchFamily="34" charset="0"/>
              </a:rPr>
              <a:t>Infrastructure and equipment management;</a:t>
            </a:r>
          </a:p>
          <a:p>
            <a:pPr lvl="0" eaLnBrk="1" latinLnBrk="1" hangingPunct="1">
              <a:lnSpc>
                <a:spcPct val="110000"/>
              </a:lnSpc>
              <a:spcBef>
                <a:spcPts val="600"/>
              </a:spcBef>
              <a:spcAft>
                <a:spcPts val="1200"/>
              </a:spcAft>
              <a:buChar char="•"/>
            </a:pPr>
            <a:r>
              <a:rPr lang="en-US" altLang="en-US" sz="2800">
                <a:solidFill>
                  <a:schemeClr val="lt1"/>
                </a:solidFill>
                <a:latin typeface="Calibri" pitchFamily="34" charset="0"/>
              </a:rPr>
              <a:t>Emergency preparedness and timely response;</a:t>
            </a:r>
          </a:p>
          <a:p>
            <a:pPr lvl="0" eaLnBrk="1" latinLnBrk="1" hangingPunct="1">
              <a:lnSpc>
                <a:spcPct val="110000"/>
              </a:lnSpc>
              <a:spcBef>
                <a:spcPts val="600"/>
              </a:spcBef>
              <a:spcAft>
                <a:spcPts val="1200"/>
              </a:spcAft>
              <a:buChar char="•"/>
            </a:pPr>
            <a:r>
              <a:rPr lang="en-US" altLang="en-US" sz="2800">
                <a:solidFill>
                  <a:schemeClr val="lt1"/>
                </a:solidFill>
                <a:latin typeface="Calibri" pitchFamily="34" charset="0"/>
              </a:rPr>
              <a:t>Human resource management and development.</a:t>
            </a:r>
          </a:p>
          <a:p>
            <a:pPr lvl="0" algn="ctr" eaLnBrk="1" latinLnBrk="1" hangingPunct="1">
              <a:lnSpc>
                <a:spcPct val="150000"/>
              </a:lnSpc>
              <a:spcBef>
                <a:spcPts val="1800"/>
              </a:spcBef>
              <a:buNone/>
            </a:pPr>
            <a:endParaRPr lang="en-US" altLang="en-US" sz="2000">
              <a:solidFill>
                <a:srgbClr val="898989"/>
              </a:solidFill>
              <a:latin typeface="Calibri" pitchFamily="34" charset="0"/>
            </a:endParaRPr>
          </a:p>
        </p:txBody>
      </p:sp>
    </p:spTree>
    <p:extLst>
      <p:ext uri="{BB962C8B-B14F-4D97-AF65-F5344CB8AC3E}">
        <p14:creationId xmlns:p14="http://schemas.microsoft.com/office/powerpoint/2010/main" val="38544969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989" name="Title 1048988"/>
          <p:cNvSpPr>
            <a:spLocks noGrp="1"/>
          </p:cNvSpPr>
          <p:nvPr>
            <p:ph type="ctrTitle"/>
          </p:nvPr>
        </p:nvSpPr>
        <p:spPr>
          <a:xfrm>
            <a:off x="685800" y="2130425"/>
            <a:ext cx="7772400" cy="1470025"/>
          </a:xfrm>
          <a:prstGeom prst="rect">
            <a:avLst/>
          </a:prstGeom>
          <a:noFill/>
          <a:ln>
            <a:noFill/>
          </a:ln>
        </p:spPr>
        <p:txBody>
          <a:bodyPr vert="horz" lIns="91440" tIns="45720" rIns="91440" bIns="45720" anchor="ctr"/>
          <a:lstStyle>
            <a:lvl1pPr algn="ctr">
              <a:defRPr sz="4400"/>
            </a:lvl1pPr>
          </a:lstStyle>
          <a:p>
            <a:pPr lvl="0" eaLnBrk="1" latinLnBrk="1" hangingPunct="1"/>
            <a:endParaRPr lang="en-US" altLang="en-US"/>
          </a:p>
        </p:txBody>
      </p:sp>
      <p:sp>
        <p:nvSpPr>
          <p:cNvPr id="1048990" name="Subtitle 1048989"/>
          <p:cNvSpPr>
            <a:spLocks noGrp="1"/>
          </p:cNvSpPr>
          <p:nvPr>
            <p:ph type="subTitle" idx="1"/>
          </p:nvPr>
        </p:nvSpPr>
        <p:spPr>
          <a:xfrm>
            <a:off x="1371600" y="3886200"/>
            <a:ext cx="6400800" cy="1752600"/>
          </a:xfrm>
          <a:prstGeom prst="rect">
            <a:avLst/>
          </a:prstGeom>
          <a:noFill/>
          <a:ln>
            <a:noFill/>
          </a:ln>
        </p:spPr>
        <p:txBody>
          <a:bodyPr vert="horz" lIns="91440" tIns="45720" rIns="91440" bIns="45720" anchor="t"/>
          <a:lstStyle>
            <a:lvl1pPr marL="0" algn="ctr">
              <a:buNone/>
              <a:defRPr sz="3200">
                <a:solidFill>
                  <a:schemeClr val="dk1"/>
                </a:solidFill>
              </a:defRPr>
            </a:lvl1pPr>
            <a:lvl2pPr marL="457200" algn="ctr">
              <a:buNone/>
            </a:lvl2pPr>
            <a:lvl3pPr marL="914400" algn="ctr">
              <a:buNone/>
            </a:lvl3pPr>
            <a:lvl4pPr marL="1371600" algn="ctr">
              <a:buNone/>
            </a:lvl4pPr>
            <a:lvl5pPr marL="1828800" algn="ctr">
              <a:buNone/>
            </a:lvl5pPr>
          </a:lstStyle>
          <a:p>
            <a:pPr lvl="0" eaLnBrk="1" latinLnBrk="1" hangingPunct="1"/>
            <a:endParaRPr lang="en-US" altLang="en-US">
              <a:solidFill>
                <a:srgbClr val="898989"/>
              </a:solidFill>
            </a:endParaRPr>
          </a:p>
        </p:txBody>
      </p:sp>
      <p:pic>
        <p:nvPicPr>
          <p:cNvPr id="2097309" name="Picture 2097308" descr="01.jpg"/>
          <p:cNvPicPr>
            <a:picLocks/>
          </p:cNvPicPr>
          <p:nvPr/>
        </p:nvPicPr>
        <p:blipFill>
          <a:blip r:embed="rId3"/>
          <a:srcRect/>
          <a:stretch>
            <a:fillRect/>
          </a:stretch>
        </p:blipFill>
        <p:spPr>
          <a:xfrm>
            <a:off x="0" y="0"/>
            <a:ext cx="9144000" cy="6858000"/>
          </a:xfrm>
          <a:prstGeom prst="rect">
            <a:avLst/>
          </a:prstGeom>
          <a:noFill/>
          <a:ln>
            <a:noFill/>
          </a:ln>
        </p:spPr>
      </p:pic>
      <p:sp>
        <p:nvSpPr>
          <p:cNvPr id="1048991" name="TextBox 1048990"/>
          <p:cNvSpPr txBox="1"/>
          <p:nvPr/>
        </p:nvSpPr>
        <p:spPr>
          <a:xfrm>
            <a:off x="457200" y="274637"/>
            <a:ext cx="8229600" cy="77628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algn="ctr" eaLnBrk="1" latinLnBrk="1" hangingPunct="1"/>
            <a:br/>
            <a:r>
              <a:rPr lang="en-US" altLang="en-US" sz="2500" b="1">
                <a:solidFill>
                  <a:schemeClr val="lt1"/>
                </a:solidFill>
                <a:latin typeface="Calibri" pitchFamily="34" charset="0"/>
              </a:rPr>
              <a:t>Management Structures at Primary Care Facilities</a:t>
            </a:r>
            <a:br/>
            <a:endParaRPr lang="en-US" altLang="en-US" sz="2600">
              <a:latin typeface="Calibri" pitchFamily="34" charset="0"/>
            </a:endParaRPr>
          </a:p>
        </p:txBody>
      </p:sp>
      <p:sp>
        <p:nvSpPr>
          <p:cNvPr id="1048992" name="TextBox 1048991"/>
          <p:cNvSpPr txBox="1"/>
          <p:nvPr/>
        </p:nvSpPr>
        <p:spPr>
          <a:xfrm>
            <a:off x="684212" y="1341437"/>
            <a:ext cx="7775575" cy="4764087"/>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itchFamily="34" charset="0"/>
                <a:ea typeface="Arial" pitchFamily="34" charset="0"/>
                <a:sym typeface="Arial" pitchFamily="34" charset="0"/>
              </a:defRPr>
            </a:lvl5pPr>
          </a:lstStyle>
          <a:p>
            <a:pPr lvl="0" eaLnBrk="1" latinLnBrk="1" hangingPunct="1">
              <a:lnSpc>
                <a:spcPct val="114000"/>
              </a:lnSpc>
              <a:spcBef>
                <a:spcPts val="600"/>
              </a:spcBef>
              <a:spcAft>
                <a:spcPts val="1200"/>
              </a:spcAft>
              <a:buChar char="•"/>
            </a:pPr>
            <a:r>
              <a:rPr lang="en-US" altLang="en-US" sz="2800">
                <a:solidFill>
                  <a:schemeClr val="lt1"/>
                </a:solidFill>
                <a:latin typeface="Calibri" pitchFamily="34" charset="0"/>
              </a:rPr>
              <a:t>The management teams at the primary care facilities are composed of an officer in-charge ,a clinical officer, nurse,  public health officer. </a:t>
            </a:r>
          </a:p>
          <a:p>
            <a:pPr lvl="0" eaLnBrk="1" latinLnBrk="1" hangingPunct="1">
              <a:lnSpc>
                <a:spcPct val="114000"/>
              </a:lnSpc>
              <a:spcBef>
                <a:spcPts val="600"/>
              </a:spcBef>
              <a:spcAft>
                <a:spcPts val="1200"/>
              </a:spcAft>
              <a:buChar char="•"/>
            </a:pPr>
            <a:r>
              <a:rPr lang="en-US" altLang="en-US" sz="2800">
                <a:solidFill>
                  <a:schemeClr val="lt1"/>
                </a:solidFill>
                <a:latin typeface="Calibri" pitchFamily="34" charset="0"/>
              </a:rPr>
              <a:t>The link person between the level 2 and 3 facilities and the community is the Community Health Extension Worker (CHEW).</a:t>
            </a:r>
          </a:p>
        </p:txBody>
      </p:sp>
    </p:spTree>
    <p:extLst>
      <p:ext uri="{BB962C8B-B14F-4D97-AF65-F5344CB8AC3E}">
        <p14:creationId xmlns:p14="http://schemas.microsoft.com/office/powerpoint/2010/main" val="365141106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12" y="0"/>
            <a:ext cx="9144000" cy="6858000"/>
          </a:xfrm>
        </p:spPr>
      </p:pic>
    </p:spTree>
    <p:extLst>
      <p:ext uri="{BB962C8B-B14F-4D97-AF65-F5344CB8AC3E}">
        <p14:creationId xmlns:p14="http://schemas.microsoft.com/office/powerpoint/2010/main" val="4218790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sz="5400" b="1" dirty="0">
                <a:solidFill>
                  <a:schemeClr val="accent2"/>
                </a:solidFill>
              </a:rPr>
              <a:t>Vision 2030</a:t>
            </a:r>
          </a:p>
        </p:txBody>
      </p:sp>
      <p:sp>
        <p:nvSpPr>
          <p:cNvPr id="3" name="Content Placeholder 2"/>
          <p:cNvSpPr>
            <a:spLocks noGrp="1"/>
          </p:cNvSpPr>
          <p:nvPr>
            <p:ph idx="1"/>
          </p:nvPr>
        </p:nvSpPr>
        <p:spPr>
          <a:xfrm>
            <a:off x="0" y="990600"/>
            <a:ext cx="9144000" cy="5867400"/>
          </a:xfrm>
        </p:spPr>
        <p:txBody>
          <a:bodyPr>
            <a:normAutofit/>
          </a:bodyPr>
          <a:lstStyle/>
          <a:p>
            <a:pPr lvl="1"/>
            <a:r>
              <a:rPr lang="en-US" sz="3200" dirty="0"/>
              <a:t> </a:t>
            </a:r>
            <a:r>
              <a:rPr lang="en-US" sz="3600" dirty="0"/>
              <a:t>It was launched on 10</a:t>
            </a:r>
            <a:r>
              <a:rPr lang="en-US" sz="3600" baseline="30000" dirty="0"/>
              <a:t>th</a:t>
            </a:r>
            <a:r>
              <a:rPr lang="en-US" sz="3600" dirty="0"/>
              <a:t> June 2008 by president </a:t>
            </a:r>
            <a:r>
              <a:rPr lang="en-US" sz="3600" dirty="0" err="1"/>
              <a:t>Mwai</a:t>
            </a:r>
            <a:r>
              <a:rPr lang="en-US" sz="3600" dirty="0"/>
              <a:t> </a:t>
            </a:r>
            <a:r>
              <a:rPr lang="en-US" sz="3600" dirty="0" err="1"/>
              <a:t>Kibaki</a:t>
            </a:r>
            <a:r>
              <a:rPr lang="en-US" sz="3600" dirty="0"/>
              <a:t>.</a:t>
            </a:r>
          </a:p>
          <a:p>
            <a:pPr lvl="1"/>
            <a:r>
              <a:rPr lang="en-US" sz="3600" dirty="0"/>
              <a:t>It was the country’s development program from 2008 to 2030.</a:t>
            </a:r>
          </a:p>
          <a:p>
            <a:pPr lvl="1"/>
            <a:r>
              <a:rPr lang="en-US" sz="3600" dirty="0"/>
              <a:t>It is a long term development blueprint for the country and is motivated by a collective aspiration for a better society by the year 2030.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30A593-083C-4523-A76E-B3A60B949388}"/>
              </a:ext>
            </a:extLst>
          </p:cNvPr>
          <p:cNvSpPr>
            <a:spLocks noGrp="1"/>
          </p:cNvSpPr>
          <p:nvPr>
            <p:ph idx="1"/>
          </p:nvPr>
        </p:nvSpPr>
        <p:spPr>
          <a:xfrm>
            <a:off x="0" y="304800"/>
            <a:ext cx="9144000" cy="6553200"/>
          </a:xfrm>
        </p:spPr>
        <p:txBody>
          <a:bodyPr/>
          <a:lstStyle/>
          <a:p>
            <a:r>
              <a:rPr lang="en-US" sz="3600" dirty="0"/>
              <a:t>The aim is to create a globally competitive and prosperous country with a high quality of life by 2030 ….it aims to transform Kenya into  a newly- industrializing, “middle income country providing a high quality of life to all its citizens by 2030 in a clean and secure environment.”</a:t>
            </a:r>
          </a:p>
          <a:p>
            <a:pPr marL="0" indent="0">
              <a:buNone/>
            </a:pPr>
            <a:endParaRPr lang="en-US" dirty="0"/>
          </a:p>
        </p:txBody>
      </p:sp>
    </p:spTree>
    <p:extLst>
      <p:ext uri="{BB962C8B-B14F-4D97-AF65-F5344CB8AC3E}">
        <p14:creationId xmlns:p14="http://schemas.microsoft.com/office/powerpoint/2010/main" val="2476281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3419-EFBE-4D5F-9FE4-B5DA4FA8E322}"/>
              </a:ext>
            </a:extLst>
          </p:cNvPr>
          <p:cNvSpPr>
            <a:spLocks noGrp="1"/>
          </p:cNvSpPr>
          <p:nvPr>
            <p:ph type="title"/>
          </p:nvPr>
        </p:nvSpPr>
        <p:spPr/>
        <p:txBody>
          <a:bodyPr>
            <a:normAutofit/>
          </a:bodyPr>
          <a:lstStyle/>
          <a:p>
            <a:r>
              <a:rPr lang="en-US" sz="4800" dirty="0"/>
              <a:t>Vision 2030</a:t>
            </a:r>
          </a:p>
        </p:txBody>
      </p:sp>
      <p:sp>
        <p:nvSpPr>
          <p:cNvPr id="3" name="Content Placeholder 2">
            <a:extLst>
              <a:ext uri="{FF2B5EF4-FFF2-40B4-BE49-F238E27FC236}">
                <a16:creationId xmlns:a16="http://schemas.microsoft.com/office/drawing/2014/main" id="{1FD456A0-9D38-41D4-8A02-34AC8D97F771}"/>
              </a:ext>
            </a:extLst>
          </p:cNvPr>
          <p:cNvSpPr>
            <a:spLocks noGrp="1"/>
          </p:cNvSpPr>
          <p:nvPr>
            <p:ph idx="1"/>
          </p:nvPr>
        </p:nvSpPr>
        <p:spPr>
          <a:xfrm>
            <a:off x="0" y="1600200"/>
            <a:ext cx="9144000" cy="5257800"/>
          </a:xfrm>
        </p:spPr>
        <p:txBody>
          <a:bodyPr/>
          <a:lstStyle/>
          <a:p>
            <a:pPr eaLnBrk="1" hangingPunct="1"/>
            <a:r>
              <a:rPr lang="en-US" altLang="en-US" sz="3600" dirty="0"/>
              <a:t>long-term national development agenda- aiming to transform Kenya into a globally competitive and prosperous industrialized middle income country by 2030</a:t>
            </a:r>
          </a:p>
          <a:p>
            <a:pPr eaLnBrk="1" hangingPunct="1"/>
            <a:r>
              <a:rPr lang="en-US" altLang="en-US" sz="3600" dirty="0"/>
              <a:t>Health is one of the components of delivering the Vision’s Social Pillar given the key role it plays in maintaining a healthy and skilled workforce necessary to drive the economy. </a:t>
            </a:r>
          </a:p>
          <a:p>
            <a:endParaRPr lang="en-US" dirty="0"/>
          </a:p>
        </p:txBody>
      </p:sp>
    </p:spTree>
    <p:extLst>
      <p:ext uri="{BB962C8B-B14F-4D97-AF65-F5344CB8AC3E}">
        <p14:creationId xmlns:p14="http://schemas.microsoft.com/office/powerpoint/2010/main" val="2178999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1A129F-0E96-48C8-9ACB-EDDAD2C026DF}"/>
              </a:ext>
            </a:extLst>
          </p:cNvPr>
          <p:cNvSpPr>
            <a:spLocks noGrp="1"/>
          </p:cNvSpPr>
          <p:nvPr>
            <p:ph idx="1"/>
          </p:nvPr>
        </p:nvSpPr>
        <p:spPr>
          <a:xfrm>
            <a:off x="0" y="0"/>
            <a:ext cx="9144000" cy="6858000"/>
          </a:xfrm>
        </p:spPr>
        <p:txBody>
          <a:bodyPr>
            <a:normAutofit/>
          </a:bodyPr>
          <a:lstStyle/>
          <a:p>
            <a:pPr marL="274320" indent="-274320" eaLnBrk="1" fontAlgn="auto" hangingPunct="1">
              <a:spcBef>
                <a:spcPts val="580"/>
              </a:spcBef>
              <a:spcAft>
                <a:spcPts val="0"/>
              </a:spcAft>
              <a:buFont typeface="Wingdings 2"/>
              <a:buChar char=""/>
              <a:defRPr/>
            </a:pPr>
            <a:endParaRPr lang="en-US" dirty="0"/>
          </a:p>
          <a:p>
            <a:pPr marL="274320" indent="-274320" eaLnBrk="1" fontAlgn="auto" hangingPunct="1">
              <a:spcBef>
                <a:spcPts val="580"/>
              </a:spcBef>
              <a:spcAft>
                <a:spcPts val="0"/>
              </a:spcAft>
              <a:buFont typeface="Wingdings 2"/>
              <a:buChar char=""/>
              <a:defRPr/>
            </a:pPr>
            <a:r>
              <a:rPr lang="en-US" sz="3600" dirty="0"/>
              <a:t>To realize this ambitious goal, the health sector defined priority reforms as well as flagship projects and programs including restructuring of the sector’s leadership and governance mechanisms:</a:t>
            </a:r>
          </a:p>
          <a:p>
            <a:pPr marL="274320" indent="-274320" eaLnBrk="1" fontAlgn="auto" hangingPunct="1">
              <a:spcBef>
                <a:spcPts val="580"/>
              </a:spcBef>
              <a:spcAft>
                <a:spcPts val="0"/>
              </a:spcAft>
              <a:buFont typeface="Wingdings 2"/>
              <a:buChar char=""/>
              <a:defRPr/>
            </a:pPr>
            <a:r>
              <a:rPr lang="en-US" sz="3600" dirty="0"/>
              <a:t> Improving procurement and availability of essential medicines and medical supplies. </a:t>
            </a:r>
          </a:p>
          <a:p>
            <a:endParaRPr lang="en-US" dirty="0"/>
          </a:p>
        </p:txBody>
      </p:sp>
    </p:spTree>
    <p:extLst>
      <p:ext uri="{BB962C8B-B14F-4D97-AF65-F5344CB8AC3E}">
        <p14:creationId xmlns:p14="http://schemas.microsoft.com/office/powerpoint/2010/main" val="1755414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3061F1-C87E-4214-95CF-BF216B91C9A0}"/>
              </a:ext>
            </a:extLst>
          </p:cNvPr>
          <p:cNvSpPr>
            <a:spLocks noGrp="1"/>
          </p:cNvSpPr>
          <p:nvPr>
            <p:ph idx="1"/>
          </p:nvPr>
        </p:nvSpPr>
        <p:spPr>
          <a:xfrm>
            <a:off x="152400" y="1143000"/>
            <a:ext cx="8991600" cy="4983163"/>
          </a:xfrm>
        </p:spPr>
        <p:txBody>
          <a:bodyPr/>
          <a:lstStyle/>
          <a:p>
            <a:pPr marL="274320" indent="-274320" eaLnBrk="1" fontAlgn="auto" hangingPunct="1">
              <a:spcBef>
                <a:spcPts val="580"/>
              </a:spcBef>
              <a:spcAft>
                <a:spcPts val="0"/>
              </a:spcAft>
              <a:buFont typeface="Wingdings 2"/>
              <a:buChar char=""/>
              <a:defRPr/>
            </a:pPr>
            <a:r>
              <a:rPr lang="en-US" sz="3600" dirty="0"/>
              <a:t>Modernizing health information systems. </a:t>
            </a:r>
          </a:p>
          <a:p>
            <a:pPr marL="274320" indent="-274320" eaLnBrk="1" fontAlgn="auto" hangingPunct="1">
              <a:spcBef>
                <a:spcPts val="580"/>
              </a:spcBef>
              <a:spcAft>
                <a:spcPts val="0"/>
              </a:spcAft>
              <a:buFont typeface="Wingdings 2"/>
              <a:buChar char=""/>
              <a:defRPr/>
            </a:pPr>
            <a:r>
              <a:rPr lang="en-US" sz="3600" dirty="0"/>
              <a:t>Accelerating health facility infrastructure development to improve access.</a:t>
            </a:r>
          </a:p>
          <a:p>
            <a:pPr marL="274320" indent="-274320" eaLnBrk="1" fontAlgn="auto" hangingPunct="1">
              <a:spcBef>
                <a:spcPts val="580"/>
              </a:spcBef>
              <a:spcAft>
                <a:spcPts val="0"/>
              </a:spcAft>
              <a:buFont typeface="Wingdings 2"/>
              <a:buChar char=""/>
              <a:defRPr/>
            </a:pPr>
            <a:r>
              <a:rPr lang="en-US" sz="3600" dirty="0"/>
              <a:t>Human resource for health development and </a:t>
            </a:r>
          </a:p>
          <a:p>
            <a:pPr marL="0" indent="0" eaLnBrk="1" fontAlgn="auto" hangingPunct="1">
              <a:spcBef>
                <a:spcPts val="580"/>
              </a:spcBef>
              <a:spcAft>
                <a:spcPts val="0"/>
              </a:spcAft>
              <a:buNone/>
              <a:defRPr/>
            </a:pPr>
            <a:r>
              <a:rPr lang="en-US" sz="3600" dirty="0"/>
              <a:t>   developing equitable financing mechanisms          as well as establishment of social health insurance.</a:t>
            </a:r>
          </a:p>
          <a:p>
            <a:endParaRPr lang="en-US" dirty="0"/>
          </a:p>
        </p:txBody>
      </p:sp>
    </p:spTree>
    <p:extLst>
      <p:ext uri="{BB962C8B-B14F-4D97-AF65-F5344CB8AC3E}">
        <p14:creationId xmlns:p14="http://schemas.microsoft.com/office/powerpoint/2010/main" val="3546088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FE5EDD9-2E6A-4D11-86CD-0C35997D2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73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2E9A-AC7B-4E2A-AF2C-5AB639C0B801}"/>
              </a:ext>
            </a:extLst>
          </p:cNvPr>
          <p:cNvSpPr>
            <a:spLocks noGrp="1"/>
          </p:cNvSpPr>
          <p:nvPr>
            <p:ph type="title"/>
          </p:nvPr>
        </p:nvSpPr>
        <p:spPr/>
        <p:txBody>
          <a:bodyPr/>
          <a:lstStyle/>
          <a:p>
            <a:r>
              <a:rPr lang="en-US" b="1" dirty="0">
                <a:solidFill>
                  <a:srgbClr val="7030A0"/>
                </a:solidFill>
                <a:latin typeface="Berlin Sans FB Demi" panose="020E0802020502020306" pitchFamily="34" charset="0"/>
              </a:rPr>
              <a:t>Module outcome</a:t>
            </a:r>
          </a:p>
        </p:txBody>
      </p:sp>
      <p:sp>
        <p:nvSpPr>
          <p:cNvPr id="3" name="Content Placeholder 2">
            <a:extLst>
              <a:ext uri="{FF2B5EF4-FFF2-40B4-BE49-F238E27FC236}">
                <a16:creationId xmlns:a16="http://schemas.microsoft.com/office/drawing/2014/main" id="{A7D3B024-75D7-4037-94A2-04976B9AC239}"/>
              </a:ext>
            </a:extLst>
          </p:cNvPr>
          <p:cNvSpPr>
            <a:spLocks noGrp="1"/>
          </p:cNvSpPr>
          <p:nvPr>
            <p:ph idx="1"/>
          </p:nvPr>
        </p:nvSpPr>
        <p:spPr>
          <a:xfrm>
            <a:off x="0" y="1417638"/>
            <a:ext cx="9144000" cy="5440362"/>
          </a:xfrm>
        </p:spPr>
        <p:txBody>
          <a:bodyPr/>
          <a:lstStyle/>
          <a:p>
            <a:pPr>
              <a:buFont typeface="Wingdings" panose="05000000000000000000" pitchFamily="2" charset="2"/>
              <a:buChar char="§"/>
            </a:pPr>
            <a:r>
              <a:rPr lang="en-US" dirty="0"/>
              <a:t>By the end of this module the learner should;</a:t>
            </a:r>
          </a:p>
          <a:p>
            <a:pPr marL="514350" indent="-514350">
              <a:buAutoNum type="arabicPeriod"/>
            </a:pPr>
            <a:r>
              <a:rPr lang="en-US" dirty="0"/>
              <a:t>Demonstrate the understanding of health policies and initiatives relevant to the Kenyan health care delivery system.</a:t>
            </a:r>
          </a:p>
          <a:p>
            <a:pPr marL="514350" indent="-514350">
              <a:buAutoNum type="arabicPeriod"/>
            </a:pPr>
            <a:r>
              <a:rPr lang="en-US" dirty="0"/>
              <a:t>Practice in the context of devolved health care system.</a:t>
            </a:r>
          </a:p>
          <a:p>
            <a:pPr marL="514350" indent="-514350">
              <a:buAutoNum type="arabicPeriod"/>
            </a:pPr>
            <a:r>
              <a:rPr lang="en-US" dirty="0"/>
              <a:t>Provide integrated health services at all levels of health care delivery.</a:t>
            </a:r>
          </a:p>
          <a:p>
            <a:pPr>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2082594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a:t>Pillars of vision 2030</a:t>
            </a:r>
          </a:p>
        </p:txBody>
      </p:sp>
      <p:sp>
        <p:nvSpPr>
          <p:cNvPr id="3" name="Content Placeholder 2"/>
          <p:cNvSpPr>
            <a:spLocks noGrp="1"/>
          </p:cNvSpPr>
          <p:nvPr>
            <p:ph idx="1"/>
          </p:nvPr>
        </p:nvSpPr>
        <p:spPr>
          <a:xfrm>
            <a:off x="0" y="914400"/>
            <a:ext cx="9144000" cy="5943600"/>
          </a:xfrm>
        </p:spPr>
        <p:txBody>
          <a:bodyPr>
            <a:noAutofit/>
          </a:bodyPr>
          <a:lstStyle/>
          <a:p>
            <a:pPr marL="514350" indent="-514350">
              <a:buAutoNum type="arabicPeriod"/>
            </a:pPr>
            <a:r>
              <a:rPr lang="en-US" b="1" dirty="0"/>
              <a:t>Economic pillar.</a:t>
            </a:r>
          </a:p>
          <a:p>
            <a:pPr>
              <a:buFont typeface="Wingdings" panose="05000000000000000000" pitchFamily="2" charset="2"/>
              <a:buChar char="v"/>
            </a:pPr>
            <a:r>
              <a:rPr lang="en-US" dirty="0"/>
              <a:t> Moving the economy up the value chain</a:t>
            </a:r>
          </a:p>
          <a:p>
            <a:r>
              <a:rPr lang="en-US" dirty="0"/>
              <a:t>This pillar aims at improving the prosperity of all  Kenyans and achieve an average economic growth rate of 10 per cent per annum and sustaining the same until 2030. </a:t>
            </a:r>
          </a:p>
          <a:p>
            <a:r>
              <a:rPr lang="en-US" dirty="0"/>
              <a:t>The key economic drivers for achievement of the economic vision include; tourism and mining, increasing value in agriculture, business process outsourcing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0" y="1143000"/>
            <a:ext cx="9067800" cy="5638800"/>
          </a:xfrm>
        </p:spPr>
        <p:txBody>
          <a:bodyPr>
            <a:normAutofit/>
          </a:bodyPr>
          <a:lstStyle/>
          <a:p>
            <a:pPr>
              <a:buFont typeface="Wingdings" panose="05000000000000000000" pitchFamily="2" charset="2"/>
              <a:buChar char="§"/>
            </a:pPr>
            <a:r>
              <a:rPr lang="en-US" dirty="0"/>
              <a:t>In the new administration of the president Uhuru Kenyatta, it has picked some key economic deliverables in the vision characterized by the big 4 Agenda within the framework of the vision 2030. These are;</a:t>
            </a:r>
          </a:p>
          <a:p>
            <a:pPr marL="514350" indent="-514350">
              <a:buFont typeface="+mj-lt"/>
              <a:buAutoNum type="arabicPeriod"/>
            </a:pPr>
            <a:r>
              <a:rPr lang="en-US" dirty="0"/>
              <a:t>Universal Health Care</a:t>
            </a:r>
          </a:p>
          <a:p>
            <a:pPr marL="514350" indent="-514350">
              <a:buFont typeface="+mj-lt"/>
              <a:buAutoNum type="arabicPeriod"/>
            </a:pPr>
            <a:r>
              <a:rPr lang="en-US" dirty="0"/>
              <a:t>Manufacturing</a:t>
            </a:r>
          </a:p>
          <a:p>
            <a:pPr marL="514350" indent="-514350">
              <a:buFont typeface="+mj-lt"/>
              <a:buAutoNum type="arabicPeriod"/>
            </a:pPr>
            <a:r>
              <a:rPr lang="en-US" dirty="0"/>
              <a:t>Affordable housing </a:t>
            </a:r>
          </a:p>
          <a:p>
            <a:pPr marL="514350" indent="-514350">
              <a:buFont typeface="+mj-lt"/>
              <a:buAutoNum type="arabicPeriod"/>
            </a:pPr>
            <a:r>
              <a:rPr lang="en-US" dirty="0"/>
              <a:t>Food security </a:t>
            </a:r>
          </a:p>
        </p:txBody>
      </p:sp>
    </p:spTree>
    <p:extLst>
      <p:ext uri="{BB962C8B-B14F-4D97-AF65-F5344CB8AC3E}">
        <p14:creationId xmlns:p14="http://schemas.microsoft.com/office/powerpoint/2010/main" val="3021479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a:t>Ct...</a:t>
            </a:r>
          </a:p>
        </p:txBody>
      </p:sp>
      <p:sp>
        <p:nvSpPr>
          <p:cNvPr id="3" name="Content Placeholder 2"/>
          <p:cNvSpPr>
            <a:spLocks noGrp="1"/>
          </p:cNvSpPr>
          <p:nvPr>
            <p:ph idx="1"/>
          </p:nvPr>
        </p:nvSpPr>
        <p:spPr>
          <a:xfrm>
            <a:off x="0" y="838200"/>
            <a:ext cx="9144000" cy="6019800"/>
          </a:xfrm>
        </p:spPr>
        <p:txBody>
          <a:bodyPr>
            <a:normAutofit lnSpcReduction="10000"/>
          </a:bodyPr>
          <a:lstStyle/>
          <a:p>
            <a:pPr marL="0" indent="0">
              <a:buNone/>
            </a:pPr>
            <a:r>
              <a:rPr lang="en-US" b="1" dirty="0"/>
              <a:t>     2. Social Pillar.</a:t>
            </a:r>
            <a:r>
              <a:rPr lang="en-US" dirty="0"/>
              <a:t> </a:t>
            </a:r>
          </a:p>
          <a:p>
            <a:pPr>
              <a:buFont typeface="Wingdings" panose="05000000000000000000" pitchFamily="2" charset="2"/>
              <a:buChar char="v"/>
            </a:pPr>
            <a:r>
              <a:rPr lang="en-US" dirty="0"/>
              <a:t>Investing in the people of Kenya.</a:t>
            </a:r>
          </a:p>
          <a:p>
            <a:r>
              <a:rPr lang="en-US" dirty="0"/>
              <a:t>It involves the building of a just and cohesive society that enjoys equitable social development in a clean and secure environment.</a:t>
            </a:r>
          </a:p>
          <a:p>
            <a:pPr>
              <a:buFontTx/>
              <a:buChar char="-"/>
            </a:pPr>
            <a:r>
              <a:rPr lang="en-US" dirty="0"/>
              <a:t>This pillar aims to improve the quality of life for all Kenyans by targeting social welfare projects and programs. </a:t>
            </a:r>
          </a:p>
          <a:p>
            <a:pPr>
              <a:buFontTx/>
              <a:buChar char="-"/>
            </a:pPr>
            <a:r>
              <a:rPr lang="en-US" dirty="0"/>
              <a:t>This quest is the basis of transformation in eight key social sectors namely; education, health, water and sanitation,  environment, housing and urbanization and gender, youth, sports and culture.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p>
            <a:r>
              <a:rPr lang="en-US" dirty="0"/>
              <a:t>Ct...</a:t>
            </a:r>
          </a:p>
        </p:txBody>
      </p:sp>
      <p:sp>
        <p:nvSpPr>
          <p:cNvPr id="3" name="Content Placeholder 2"/>
          <p:cNvSpPr>
            <a:spLocks noGrp="1"/>
          </p:cNvSpPr>
          <p:nvPr>
            <p:ph idx="1"/>
          </p:nvPr>
        </p:nvSpPr>
        <p:spPr>
          <a:xfrm>
            <a:off x="0" y="1219200"/>
            <a:ext cx="9144000" cy="5638800"/>
          </a:xfrm>
        </p:spPr>
        <p:txBody>
          <a:bodyPr>
            <a:normAutofit lnSpcReduction="10000"/>
          </a:bodyPr>
          <a:lstStyle/>
          <a:p>
            <a:pPr>
              <a:buNone/>
            </a:pPr>
            <a:r>
              <a:rPr lang="en-US" b="1" dirty="0"/>
              <a:t>3. Political pillar</a:t>
            </a:r>
            <a:r>
              <a:rPr lang="en-US" dirty="0"/>
              <a:t>:</a:t>
            </a:r>
          </a:p>
          <a:p>
            <a:pPr>
              <a:buFont typeface="Wingdings" panose="05000000000000000000" pitchFamily="2" charset="2"/>
              <a:buChar char="v"/>
            </a:pPr>
            <a:r>
              <a:rPr lang="en-US" sz="2800" dirty="0"/>
              <a:t>Moving to the future as one nation.</a:t>
            </a:r>
          </a:p>
          <a:p>
            <a:pPr>
              <a:buFont typeface="Wingdings" panose="05000000000000000000" pitchFamily="2" charset="2"/>
              <a:buChar char="§"/>
            </a:pPr>
            <a:r>
              <a:rPr lang="en-US" sz="2800" dirty="0"/>
              <a:t>It is a democratic political system that is issue based, people –centered, result oriented and accountable to the public. </a:t>
            </a:r>
          </a:p>
          <a:p>
            <a:pPr>
              <a:buFont typeface="Wingdings" panose="05000000000000000000" pitchFamily="2" charset="2"/>
              <a:buChar char="§"/>
            </a:pPr>
            <a:r>
              <a:rPr lang="en-US" sz="2800" dirty="0"/>
              <a:t>It envisions a country with a democratic system reflecting the aspirations and expectations of its people.  </a:t>
            </a:r>
          </a:p>
          <a:p>
            <a:pPr>
              <a:buFont typeface="Wingdings" panose="05000000000000000000" pitchFamily="2" charset="2"/>
              <a:buChar char="§"/>
            </a:pPr>
            <a:r>
              <a:rPr lang="en-US" sz="2800" dirty="0"/>
              <a:t>Kenya will be a state in which equality is entrenched, irrespective of one’s race, ethnicity, religion, gender or socio-economic status.</a:t>
            </a:r>
          </a:p>
          <a:p>
            <a:pPr>
              <a:buFont typeface="Wingdings" panose="05000000000000000000" pitchFamily="2" charset="2"/>
              <a:buChar char="§"/>
            </a:pPr>
            <a:r>
              <a:rPr lang="en-US" sz="2800" dirty="0"/>
              <a:t>The vision is to move all Kenyans to the future as one nation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solidFill>
                  <a:srgbClr val="7030A0"/>
                </a:solidFill>
                <a:latin typeface="Berlin Sans FB Demi" panose="020E0802020502020306" pitchFamily="34" charset="0"/>
              </a:rPr>
              <a:t>Vision 2030 flagship projects</a:t>
            </a:r>
          </a:p>
        </p:txBody>
      </p:sp>
      <p:sp>
        <p:nvSpPr>
          <p:cNvPr id="3" name="Content Placeholder 2"/>
          <p:cNvSpPr>
            <a:spLocks noGrp="1"/>
          </p:cNvSpPr>
          <p:nvPr>
            <p:ph idx="1"/>
          </p:nvPr>
        </p:nvSpPr>
        <p:spPr>
          <a:xfrm>
            <a:off x="76200" y="1417638"/>
            <a:ext cx="8991600" cy="5440362"/>
          </a:xfrm>
        </p:spPr>
        <p:txBody>
          <a:bodyPr/>
          <a:lstStyle/>
          <a:p>
            <a:r>
              <a:rPr lang="en-US" dirty="0"/>
              <a:t>The Kenya vision 2030 is the national development blueprint that aims to transform Kenya into a newly industrializing , globally competitive and middle –income country providing a high quality of life to all its citizens by 2030 in a clean and secure environment.</a:t>
            </a:r>
          </a:p>
          <a:p>
            <a:r>
              <a:rPr lang="en-US" dirty="0"/>
              <a:t>Its flagship projects include; </a:t>
            </a:r>
          </a:p>
          <a:p>
            <a:pPr marL="0" indent="0">
              <a:buNone/>
            </a:pPr>
            <a:r>
              <a:rPr lang="en-US" dirty="0"/>
              <a:t>1. Deploying world class infrastructure facilities and   services; these include roads construction, airports expansion and modernization, sea ports, </a:t>
            </a:r>
          </a:p>
          <a:p>
            <a:endParaRPr lang="en-US" dirty="0"/>
          </a:p>
        </p:txBody>
      </p:sp>
    </p:spTree>
    <p:extLst>
      <p:ext uri="{BB962C8B-B14F-4D97-AF65-F5344CB8AC3E}">
        <p14:creationId xmlns:p14="http://schemas.microsoft.com/office/powerpoint/2010/main" val="2845120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pPr marL="0" indent="0">
              <a:buNone/>
            </a:pPr>
            <a:r>
              <a:rPr lang="en-US" dirty="0"/>
              <a:t>       Standard gauge railway line(SGR).</a:t>
            </a:r>
          </a:p>
          <a:p>
            <a:pPr marL="514350" indent="-514350">
              <a:buFont typeface="+mj-lt"/>
              <a:buAutoNum type="arabicPeriod" startAt="2"/>
            </a:pPr>
            <a:r>
              <a:rPr lang="en-US" dirty="0"/>
              <a:t> Agriculture; to include fertilizer cost reduction and irrigation projects.</a:t>
            </a:r>
          </a:p>
          <a:p>
            <a:pPr marL="514350" indent="-514350">
              <a:buFont typeface="+mj-lt"/>
              <a:buAutoNum type="arabicPeriod" startAt="2"/>
            </a:pPr>
            <a:r>
              <a:rPr lang="en-US" dirty="0"/>
              <a:t> Tourism </a:t>
            </a:r>
          </a:p>
          <a:p>
            <a:pPr marL="514350" indent="-514350">
              <a:buFont typeface="+mj-lt"/>
              <a:buAutoNum type="arabicPeriod" startAt="2"/>
            </a:pPr>
            <a:r>
              <a:rPr lang="en-US" dirty="0"/>
              <a:t> Business process off-shoring information technology enabled services.</a:t>
            </a:r>
          </a:p>
          <a:p>
            <a:pPr marL="514350" indent="-514350">
              <a:buFont typeface="+mj-lt"/>
              <a:buAutoNum type="arabicPeriod" startAt="2"/>
            </a:pPr>
            <a:r>
              <a:rPr lang="en-US" dirty="0"/>
              <a:t> Oil gas and minerals.</a:t>
            </a:r>
          </a:p>
          <a:p>
            <a:pPr marL="514350" indent="-514350">
              <a:buFont typeface="+mj-lt"/>
              <a:buAutoNum type="arabicPeriod" startAt="2"/>
            </a:pPr>
            <a:r>
              <a:rPr lang="en-US" dirty="0"/>
              <a:t> Investing in the people of Kenya through education and training. </a:t>
            </a:r>
          </a:p>
          <a:p>
            <a:pPr marL="514350" indent="-514350">
              <a:buFont typeface="+mj-lt"/>
              <a:buAutoNum type="arabicPeriod" startAt="2"/>
            </a:pPr>
            <a:r>
              <a:rPr lang="en-US" dirty="0"/>
              <a:t> Health.</a:t>
            </a:r>
          </a:p>
          <a:p>
            <a:pPr marL="0" indent="0">
              <a:buNone/>
            </a:pPr>
            <a:r>
              <a:rPr lang="en-US" dirty="0"/>
              <a:t> Read more…..</a:t>
            </a:r>
          </a:p>
          <a:p>
            <a:pPr marL="0" indent="0">
              <a:buNone/>
            </a:pPr>
            <a:endParaRPr lang="en-US" dirty="0"/>
          </a:p>
        </p:txBody>
      </p:sp>
    </p:spTree>
    <p:extLst>
      <p:ext uri="{BB962C8B-B14F-4D97-AF65-F5344CB8AC3E}">
        <p14:creationId xmlns:p14="http://schemas.microsoft.com/office/powerpoint/2010/main" val="1573895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br>
              <a:rPr lang="en-US" sz="4800" b="1" dirty="0">
                <a:solidFill>
                  <a:srgbClr val="00B0F0"/>
                </a:solidFill>
              </a:rPr>
            </a:br>
            <a:r>
              <a:rPr lang="en-US" sz="4800" b="1" dirty="0">
                <a:solidFill>
                  <a:schemeClr val="accent2"/>
                </a:solidFill>
              </a:rPr>
              <a:t>Millennium development Goals.</a:t>
            </a:r>
            <a:br>
              <a:rPr lang="en-US" sz="4800" b="1" dirty="0">
                <a:solidFill>
                  <a:schemeClr val="accent2"/>
                </a:solidFill>
              </a:rPr>
            </a:br>
            <a:endParaRPr lang="en-US" sz="4800" b="1" dirty="0">
              <a:solidFill>
                <a:schemeClr val="accent2"/>
              </a:solidFill>
            </a:endParaRPr>
          </a:p>
        </p:txBody>
      </p:sp>
      <p:sp>
        <p:nvSpPr>
          <p:cNvPr id="3" name="Content Placeholder 2"/>
          <p:cNvSpPr>
            <a:spLocks noGrp="1"/>
          </p:cNvSpPr>
          <p:nvPr>
            <p:ph idx="1"/>
          </p:nvPr>
        </p:nvSpPr>
        <p:spPr>
          <a:xfrm>
            <a:off x="0" y="1066800"/>
            <a:ext cx="9144000" cy="5791200"/>
          </a:xfrm>
        </p:spPr>
        <p:txBody>
          <a:bodyPr>
            <a:normAutofit lnSpcReduction="10000"/>
          </a:bodyPr>
          <a:lstStyle/>
          <a:p>
            <a:pPr>
              <a:buFont typeface="Wingdings" panose="05000000000000000000" pitchFamily="2" charset="2"/>
              <a:buChar char="§"/>
            </a:pPr>
            <a:r>
              <a:rPr lang="en-US" dirty="0"/>
              <a:t>MDGs were set by all government leaders at  United Nations  Millennium summit in September 2000.</a:t>
            </a:r>
          </a:p>
          <a:p>
            <a:pPr>
              <a:buFont typeface="Wingdings" panose="05000000000000000000" pitchFamily="2" charset="2"/>
              <a:buChar char="§"/>
            </a:pPr>
            <a:r>
              <a:rPr lang="en-US" dirty="0"/>
              <a:t> The MDGs are inter-dependent; all the MDG influence health, and health influences all the MDGs.</a:t>
            </a:r>
          </a:p>
          <a:p>
            <a:pPr>
              <a:buFont typeface="Wingdings" panose="05000000000000000000" pitchFamily="2" charset="2"/>
              <a:buChar char="§"/>
            </a:pPr>
            <a:r>
              <a:rPr lang="en-US" dirty="0"/>
              <a:t> For example, better health enables children to learn and adults to earn.</a:t>
            </a:r>
          </a:p>
          <a:p>
            <a:pPr>
              <a:buFont typeface="Wingdings" panose="05000000000000000000" pitchFamily="2" charset="2"/>
              <a:buChar char="§"/>
            </a:pPr>
            <a:r>
              <a:rPr lang="en-US" dirty="0"/>
              <a:t> Gender equality is essential to the achievement of better health.</a:t>
            </a:r>
          </a:p>
          <a:p>
            <a:pPr>
              <a:buFont typeface="Wingdings" panose="05000000000000000000" pitchFamily="2" charset="2"/>
              <a:buChar char="§"/>
            </a:pPr>
            <a:r>
              <a:rPr lang="en-US" dirty="0"/>
              <a:t> Reducing poverty, hunger and environmental degradation positively influences, but also depends on, better health.</a:t>
            </a:r>
          </a:p>
          <a:p>
            <a:pPr>
              <a:buFont typeface="Wingdings" panose="05000000000000000000" pitchFamily="2" charset="2"/>
              <a:buChar cha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0" y="1417638"/>
            <a:ext cx="9144000" cy="5440362"/>
          </a:xfrm>
        </p:spPr>
        <p:txBody>
          <a:bodyPr>
            <a:normAutofit fontScale="92500"/>
          </a:bodyPr>
          <a:lstStyle/>
          <a:p>
            <a:r>
              <a:rPr lang="en-US" dirty="0"/>
              <a:t>MDG 1: Eradicate Extreme Poverty and Hunger</a:t>
            </a:r>
          </a:p>
          <a:p>
            <a:r>
              <a:rPr lang="en-US" dirty="0"/>
              <a:t>MDG 2: Achieve Universal Primary Education</a:t>
            </a:r>
          </a:p>
          <a:p>
            <a:r>
              <a:rPr lang="en-US" dirty="0"/>
              <a:t>MDG 3: Promote Gender Equality and Empower Women</a:t>
            </a:r>
          </a:p>
          <a:p>
            <a:r>
              <a:rPr lang="en-US" dirty="0">
                <a:solidFill>
                  <a:schemeClr val="accent1"/>
                </a:solidFill>
              </a:rPr>
              <a:t>MDG 4: Reduce Child Mortality</a:t>
            </a:r>
          </a:p>
          <a:p>
            <a:r>
              <a:rPr lang="en-US" dirty="0">
                <a:solidFill>
                  <a:schemeClr val="accent1"/>
                </a:solidFill>
              </a:rPr>
              <a:t>MDG 5: Improve Maternal Health</a:t>
            </a:r>
          </a:p>
          <a:p>
            <a:r>
              <a:rPr lang="en-US" dirty="0">
                <a:solidFill>
                  <a:schemeClr val="accent1"/>
                </a:solidFill>
              </a:rPr>
              <a:t>MDG 6: Combat HIV/AIDS, Malaria and Other Diseases</a:t>
            </a:r>
          </a:p>
          <a:p>
            <a:r>
              <a:rPr lang="en-US" dirty="0"/>
              <a:t>MDG 7: Ensure Environmental Sustainability</a:t>
            </a:r>
          </a:p>
          <a:p>
            <a:r>
              <a:rPr lang="en-US" dirty="0"/>
              <a:t>MDG 8: Develop a Global Partnership for Development</a:t>
            </a:r>
          </a:p>
          <a:p>
            <a:pPr marL="0" indent="0">
              <a:buNone/>
            </a:pPr>
            <a:endParaRPr lang="en-US" dirty="0">
              <a:solidFill>
                <a:srgbClr val="FF0000"/>
              </a:solidFill>
            </a:endParaRPr>
          </a:p>
        </p:txBody>
      </p:sp>
    </p:spTree>
    <p:extLst>
      <p:ext uri="{BB962C8B-B14F-4D97-AF65-F5344CB8AC3E}">
        <p14:creationId xmlns:p14="http://schemas.microsoft.com/office/powerpoint/2010/main" val="621952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MDG goals and targets</a:t>
            </a:r>
          </a:p>
        </p:txBody>
      </p:sp>
      <p:sp>
        <p:nvSpPr>
          <p:cNvPr id="3" name="Content Placeholder 2"/>
          <p:cNvSpPr>
            <a:spLocks noGrp="1"/>
          </p:cNvSpPr>
          <p:nvPr>
            <p:ph idx="1"/>
          </p:nvPr>
        </p:nvSpPr>
        <p:spPr>
          <a:xfrm>
            <a:off x="0" y="1600200"/>
            <a:ext cx="9144000" cy="5257800"/>
          </a:xfrm>
        </p:spPr>
        <p:txBody>
          <a:bodyPr>
            <a:normAutofit fontScale="92500"/>
          </a:bodyPr>
          <a:lstStyle/>
          <a:p>
            <a:pPr marL="0" indent="0">
              <a:buNone/>
            </a:pPr>
            <a:r>
              <a:rPr lang="en-US" b="1" dirty="0"/>
              <a:t>GOAL 1</a:t>
            </a:r>
            <a:r>
              <a:rPr lang="en-US" dirty="0"/>
              <a:t>: </a:t>
            </a:r>
            <a:r>
              <a:rPr lang="en-US" b="1" dirty="0"/>
              <a:t>ERADICATE EXTREME POVERTY AND HUNGER</a:t>
            </a:r>
          </a:p>
          <a:p>
            <a:r>
              <a:rPr lang="en-US" dirty="0"/>
              <a:t>TARGET 1: Halve, between 1990 and 2015, the proportion of people whose income is less than one dollar a day</a:t>
            </a:r>
          </a:p>
          <a:p>
            <a:r>
              <a:rPr lang="en-US" dirty="0"/>
              <a:t>TARGET 2: Halve, between 1990 and 2015, the proportion of people who suffer from hunger</a:t>
            </a:r>
          </a:p>
          <a:p>
            <a:pPr marL="0" indent="0">
              <a:buNone/>
            </a:pPr>
            <a:r>
              <a:rPr lang="en-US" b="1" dirty="0"/>
              <a:t>GOAL 2:</a:t>
            </a:r>
            <a:r>
              <a:rPr lang="en-US" dirty="0"/>
              <a:t> </a:t>
            </a:r>
            <a:r>
              <a:rPr lang="en-US" b="1" dirty="0"/>
              <a:t>ACHIEVE UNIVERSAL PRIMARY EDUCATION</a:t>
            </a:r>
          </a:p>
          <a:p>
            <a:r>
              <a:rPr lang="en-US" dirty="0"/>
              <a:t>TARGET 3: Ensure that, by 2015, children everywhere, boys and girls alike, will be able to complete a full course of primary schooling</a:t>
            </a:r>
          </a:p>
        </p:txBody>
      </p:sp>
    </p:spTree>
    <p:extLst>
      <p:ext uri="{BB962C8B-B14F-4D97-AF65-F5344CB8AC3E}">
        <p14:creationId xmlns:p14="http://schemas.microsoft.com/office/powerpoint/2010/main" val="1325828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MDG goals and targets</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marL="0" indent="0">
              <a:buNone/>
            </a:pPr>
            <a:r>
              <a:rPr lang="en-US" b="1" dirty="0"/>
              <a:t>GOAL 3</a:t>
            </a:r>
            <a:r>
              <a:rPr lang="en-US" dirty="0"/>
              <a:t>: </a:t>
            </a:r>
            <a:r>
              <a:rPr lang="en-US" b="1" dirty="0"/>
              <a:t>PROMOTE GENDER EQUALITY AND EMPOWER WOMEN</a:t>
            </a:r>
          </a:p>
          <a:p>
            <a:r>
              <a:rPr lang="en-US" dirty="0"/>
              <a:t>TARGET 4 :Eliminate gender disparity in primary and secondary education, preferably by 2005, and in all levels of education no later than 2015</a:t>
            </a:r>
          </a:p>
          <a:p>
            <a:pPr marL="0" indent="0">
              <a:buNone/>
            </a:pPr>
            <a:r>
              <a:rPr lang="en-US" b="1" dirty="0"/>
              <a:t>GOAL 4</a:t>
            </a:r>
            <a:r>
              <a:rPr lang="en-US" dirty="0"/>
              <a:t>: </a:t>
            </a:r>
            <a:r>
              <a:rPr lang="en-US" b="1" dirty="0"/>
              <a:t>REDUCE CHILD MORTALITY</a:t>
            </a:r>
          </a:p>
          <a:p>
            <a:r>
              <a:rPr lang="en-US" dirty="0"/>
              <a:t>TARGET 5 :Reduce by two thirds, between 1990 and 2015, the under-five mortality rate</a:t>
            </a:r>
          </a:p>
          <a:p>
            <a:endParaRPr lang="en-US" dirty="0"/>
          </a:p>
          <a:p>
            <a:endParaRPr lang="en-US" dirty="0"/>
          </a:p>
        </p:txBody>
      </p:sp>
    </p:spTree>
    <p:extLst>
      <p:ext uri="{BB962C8B-B14F-4D97-AF65-F5344CB8AC3E}">
        <p14:creationId xmlns:p14="http://schemas.microsoft.com/office/powerpoint/2010/main" val="302566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498152-8B04-4103-93A2-CCB1AAA5A857}"/>
              </a:ext>
            </a:extLst>
          </p:cNvPr>
          <p:cNvSpPr>
            <a:spLocks noGrp="1"/>
          </p:cNvSpPr>
          <p:nvPr>
            <p:ph idx="1"/>
          </p:nvPr>
        </p:nvSpPr>
        <p:spPr>
          <a:xfrm>
            <a:off x="457200" y="457200"/>
            <a:ext cx="8229600" cy="5668963"/>
          </a:xfrm>
        </p:spPr>
        <p:txBody>
          <a:bodyPr>
            <a:normAutofit/>
          </a:bodyPr>
          <a:lstStyle/>
          <a:p>
            <a:pPr marL="0" indent="0">
              <a:buNone/>
            </a:pPr>
            <a:endParaRPr lang="en-US" sz="4800" b="1" dirty="0">
              <a:solidFill>
                <a:srgbClr val="7030A0"/>
              </a:solidFill>
              <a:latin typeface="Algerian" panose="04020705040A02060702" pitchFamily="82" charset="0"/>
            </a:endParaRPr>
          </a:p>
          <a:p>
            <a:pPr marL="0" indent="0">
              <a:buNone/>
            </a:pPr>
            <a:r>
              <a:rPr lang="en-US" sz="4800" b="1" dirty="0">
                <a:solidFill>
                  <a:srgbClr val="7030A0"/>
                </a:solidFill>
                <a:latin typeface="Algerian" panose="04020705040A02060702" pitchFamily="82" charset="0"/>
              </a:rPr>
              <a:t>NATIONAL AND INTERNATIONAL GOALS AND INITIATIVES IN HEALTH CARE</a:t>
            </a:r>
          </a:p>
        </p:txBody>
      </p:sp>
    </p:spTree>
    <p:extLst>
      <p:ext uri="{BB962C8B-B14F-4D97-AF65-F5344CB8AC3E}">
        <p14:creationId xmlns:p14="http://schemas.microsoft.com/office/powerpoint/2010/main" val="1485365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MDG goals and targets</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pPr marL="0" indent="0">
              <a:buNone/>
            </a:pPr>
            <a:r>
              <a:rPr lang="en-US" b="1" dirty="0"/>
              <a:t>GOAL 5</a:t>
            </a:r>
            <a:r>
              <a:rPr lang="en-US" dirty="0"/>
              <a:t>: </a:t>
            </a:r>
            <a:r>
              <a:rPr lang="en-US" b="1" dirty="0"/>
              <a:t>IMPROVE MATERNAL HEALTH</a:t>
            </a:r>
          </a:p>
          <a:p>
            <a:r>
              <a:rPr lang="en-US" dirty="0"/>
              <a:t>TARGET 6 :Reduce by three quarters, between 1990 and 2015, the maternal mortality ratio.</a:t>
            </a:r>
          </a:p>
          <a:p>
            <a:pPr marL="0" indent="0">
              <a:buNone/>
            </a:pPr>
            <a:r>
              <a:rPr lang="en-US" b="1" dirty="0"/>
              <a:t>GOAL 6</a:t>
            </a:r>
            <a:r>
              <a:rPr lang="en-US" dirty="0"/>
              <a:t>: </a:t>
            </a:r>
            <a:r>
              <a:rPr lang="en-US" b="1" dirty="0"/>
              <a:t>COMBAT HIV/AIDS, MALARIA AND OTHER DISEASES</a:t>
            </a:r>
          </a:p>
          <a:p>
            <a:r>
              <a:rPr lang="en-US" dirty="0"/>
              <a:t>TARGET 7 :Have halted by 2015 and begun to reverse the spread of HIV/AIDS</a:t>
            </a:r>
          </a:p>
          <a:p>
            <a:r>
              <a:rPr lang="en-US" dirty="0"/>
              <a:t>TARGET 8 :Have halted by 2015 and begun to reverse the incidence of malaria and other major diseases</a:t>
            </a:r>
          </a:p>
        </p:txBody>
      </p:sp>
    </p:spTree>
    <p:extLst>
      <p:ext uri="{BB962C8B-B14F-4D97-AF65-F5344CB8AC3E}">
        <p14:creationId xmlns:p14="http://schemas.microsoft.com/office/powerpoint/2010/main" val="248123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MDG goals and targets</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b="1" dirty="0"/>
              <a:t>GOAL 7</a:t>
            </a:r>
            <a:r>
              <a:rPr lang="en-US" dirty="0"/>
              <a:t>: </a:t>
            </a:r>
            <a:r>
              <a:rPr lang="en-US" b="1" dirty="0"/>
              <a:t>ENSURE ENVIRONMENTAL SUSTAINABILITY.</a:t>
            </a:r>
          </a:p>
          <a:p>
            <a:r>
              <a:rPr lang="en-US" dirty="0"/>
              <a:t>TARGET 9 :Integrate the principles of sustainable development into country policies and programs and reverse the loss of environmental resources</a:t>
            </a:r>
          </a:p>
          <a:p>
            <a:r>
              <a:rPr lang="en-US" dirty="0"/>
              <a:t>TARGET 10 :Halve, by 2015, the proportion of people without sustainable access to safe drinking water and basic sanitation</a:t>
            </a:r>
          </a:p>
          <a:p>
            <a:r>
              <a:rPr lang="en-US" dirty="0"/>
              <a:t>TARGET 11 :By 2020, to have achieved a significant improvement in the lives of at least 100 million slum dwellers</a:t>
            </a:r>
          </a:p>
          <a:p>
            <a:endParaRPr lang="en-US" dirty="0"/>
          </a:p>
        </p:txBody>
      </p:sp>
    </p:spTree>
    <p:extLst>
      <p:ext uri="{BB962C8B-B14F-4D97-AF65-F5344CB8AC3E}">
        <p14:creationId xmlns:p14="http://schemas.microsoft.com/office/powerpoint/2010/main" val="3546670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MDG goals and targets</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marL="0" indent="0">
              <a:buNone/>
            </a:pPr>
            <a:r>
              <a:rPr lang="en-US" b="1" dirty="0"/>
              <a:t>GOAL 8</a:t>
            </a:r>
            <a:r>
              <a:rPr lang="en-US" dirty="0"/>
              <a:t>: </a:t>
            </a:r>
            <a:r>
              <a:rPr lang="en-US" b="1" dirty="0"/>
              <a:t>DEVELOP A GLOBAL PARTNERSHIP FOR DEVELOPMENT</a:t>
            </a:r>
          </a:p>
          <a:p>
            <a:r>
              <a:rPr lang="en-US" dirty="0"/>
              <a:t>TARGET 12 : Develop further an open, rule-based, predictable, non-discriminatory trading and financial system</a:t>
            </a:r>
          </a:p>
          <a:p>
            <a:r>
              <a:rPr lang="en-US" dirty="0"/>
              <a:t>Includes a commitment to good governance, development and poverty reduction – both nationally and internationally</a:t>
            </a:r>
          </a:p>
        </p:txBody>
      </p:sp>
    </p:spTree>
    <p:extLst>
      <p:ext uri="{BB962C8B-B14F-4D97-AF65-F5344CB8AC3E}">
        <p14:creationId xmlns:p14="http://schemas.microsoft.com/office/powerpoint/2010/main" val="1760796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MDG goals and targets</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a:t>TARGET 13 : Address the special needs of the least developed countries . Includes: tariff and quota free access for the least developed countries exports; enhanced program of debt relief for heavily indebted poor countries (HIPC) and cancellation of official bilateral debt; and more generous Official development assistance (ODA) for countries committed to poverty reduction</a:t>
            </a:r>
          </a:p>
          <a:p>
            <a:endParaRPr lang="en-US" dirty="0"/>
          </a:p>
        </p:txBody>
      </p:sp>
    </p:spTree>
    <p:extLst>
      <p:ext uri="{BB962C8B-B14F-4D97-AF65-F5344CB8AC3E}">
        <p14:creationId xmlns:p14="http://schemas.microsoft.com/office/powerpoint/2010/main" val="1792326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MDG goals and targets</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a:t>TARGET 14 : Address the special needs of landlocked countries and small island developing States (through the Program of Action for the Sustainable</a:t>
            </a:r>
          </a:p>
          <a:p>
            <a:r>
              <a:rPr lang="en-US" dirty="0"/>
              <a:t>Development of Small Island Developing States and the outcome of the twenty-second special session of the General Assembly)</a:t>
            </a:r>
          </a:p>
          <a:p>
            <a:r>
              <a:rPr lang="en-US" dirty="0"/>
              <a:t>TARGET 15 : Deal comprehensively with the debt problems of developing countries through national and international measures in order to make debt sustainable in the long term</a:t>
            </a:r>
          </a:p>
          <a:p>
            <a:endParaRPr lang="en-US" dirty="0"/>
          </a:p>
        </p:txBody>
      </p:sp>
    </p:spTree>
    <p:extLst>
      <p:ext uri="{BB962C8B-B14F-4D97-AF65-F5344CB8AC3E}">
        <p14:creationId xmlns:p14="http://schemas.microsoft.com/office/powerpoint/2010/main" val="1869340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MDG goals and targets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a:t>TARGET 16 : In cooperation with developing countries, develop and implement strategies for decent and productive work for youth</a:t>
            </a:r>
          </a:p>
          <a:p>
            <a:r>
              <a:rPr lang="en-US" dirty="0"/>
              <a:t>TARGET 17 : In cooperation with pharmaceutical companies, provide access to affordable essential drugs in developing countries</a:t>
            </a:r>
          </a:p>
          <a:p>
            <a:r>
              <a:rPr lang="en-US" dirty="0"/>
              <a:t>TARGET 18 : In cooperation with the private sector, make available the benefits of new technologies, especially information and communications</a:t>
            </a:r>
          </a:p>
        </p:txBody>
      </p:sp>
    </p:spTree>
    <p:extLst>
      <p:ext uri="{BB962C8B-B14F-4D97-AF65-F5344CB8AC3E}">
        <p14:creationId xmlns:p14="http://schemas.microsoft.com/office/powerpoint/2010/main" val="3491294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76200" y="1600200"/>
            <a:ext cx="9067800" cy="4525963"/>
          </a:xfrm>
        </p:spPr>
        <p:txBody>
          <a:bodyPr>
            <a:normAutofit/>
          </a:bodyPr>
          <a:lstStyle/>
          <a:p>
            <a:pPr marL="0" indent="0">
              <a:buNone/>
            </a:pPr>
            <a:r>
              <a:rPr lang="en-US" sz="3600" dirty="0"/>
              <a:t>The importance of MDGS is ;</a:t>
            </a:r>
          </a:p>
          <a:p>
            <a:r>
              <a:rPr lang="en-US" sz="3600" dirty="0"/>
              <a:t>To create a global partnership for change  </a:t>
            </a:r>
          </a:p>
          <a:p>
            <a:r>
              <a:rPr lang="en-US" sz="3600" dirty="0"/>
              <a:t>To enhance the effectiveness of their aid programs </a:t>
            </a:r>
          </a:p>
          <a:p>
            <a:r>
              <a:rPr lang="en-US" sz="3600" dirty="0"/>
              <a:t>To help poor countries to reduce their debts   </a:t>
            </a:r>
          </a:p>
        </p:txBody>
      </p:sp>
    </p:spTree>
    <p:extLst>
      <p:ext uri="{BB962C8B-B14F-4D97-AF65-F5344CB8AC3E}">
        <p14:creationId xmlns:p14="http://schemas.microsoft.com/office/powerpoint/2010/main" val="3717549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Achievements</a:t>
            </a:r>
          </a:p>
        </p:txBody>
      </p:sp>
      <p:sp>
        <p:nvSpPr>
          <p:cNvPr id="3" name="Content Placeholder 2"/>
          <p:cNvSpPr>
            <a:spLocks noGrp="1"/>
          </p:cNvSpPr>
          <p:nvPr>
            <p:ph idx="1"/>
          </p:nvPr>
        </p:nvSpPr>
        <p:spPr>
          <a:xfrm>
            <a:off x="76200" y="1600200"/>
            <a:ext cx="9067800" cy="4525963"/>
          </a:xfrm>
        </p:spPr>
        <p:txBody>
          <a:bodyPr/>
          <a:lstStyle/>
          <a:p>
            <a:r>
              <a:rPr lang="en-US" sz="3600" dirty="0"/>
              <a:t>Global poverty continues to decline </a:t>
            </a:r>
          </a:p>
          <a:p>
            <a:r>
              <a:rPr lang="en-US" sz="3600" dirty="0"/>
              <a:t>More children attending primary school </a:t>
            </a:r>
          </a:p>
          <a:p>
            <a:r>
              <a:rPr lang="en-US" sz="3600" dirty="0"/>
              <a:t>Reduced child mortality </a:t>
            </a:r>
          </a:p>
          <a:p>
            <a:r>
              <a:rPr lang="en-US" sz="3600" dirty="0"/>
              <a:t>Access to safe drinking water </a:t>
            </a:r>
          </a:p>
          <a:p>
            <a:r>
              <a:rPr lang="en-US" sz="3600" dirty="0"/>
              <a:t>Targeted investments in fighting malaria, AIDS and tuberculosis</a:t>
            </a:r>
            <a:r>
              <a:rPr lang="en-US" dirty="0"/>
              <a:t>.  </a:t>
            </a:r>
          </a:p>
        </p:txBody>
      </p:sp>
    </p:spTree>
    <p:extLst>
      <p:ext uri="{BB962C8B-B14F-4D97-AF65-F5344CB8AC3E}">
        <p14:creationId xmlns:p14="http://schemas.microsoft.com/office/powerpoint/2010/main" val="2188545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MDG shortcomings</a:t>
            </a:r>
          </a:p>
        </p:txBody>
      </p:sp>
      <p:sp>
        <p:nvSpPr>
          <p:cNvPr id="3" name="Content Placeholder 2"/>
          <p:cNvSpPr>
            <a:spLocks noGrp="1"/>
          </p:cNvSpPr>
          <p:nvPr>
            <p:ph idx="1"/>
          </p:nvPr>
        </p:nvSpPr>
        <p:spPr>
          <a:xfrm>
            <a:off x="0" y="1600200"/>
            <a:ext cx="9144000" cy="5257800"/>
          </a:xfrm>
        </p:spPr>
        <p:txBody>
          <a:bodyPr>
            <a:normAutofit/>
          </a:bodyPr>
          <a:lstStyle/>
          <a:p>
            <a:pPr lvl="1">
              <a:lnSpc>
                <a:spcPct val="80000"/>
              </a:lnSpc>
              <a:buFont typeface="Wingdings" pitchFamily="2" charset="2"/>
              <a:buChar char="§"/>
            </a:pPr>
            <a:r>
              <a:rPr lang="en-US" dirty="0"/>
              <a:t>Perceived by many developing countries primarily as a “top-down” initiative.</a:t>
            </a:r>
          </a:p>
          <a:p>
            <a:pPr lvl="1">
              <a:lnSpc>
                <a:spcPct val="80000"/>
              </a:lnSpc>
              <a:buFont typeface="Wingdings" pitchFamily="2" charset="2"/>
              <a:buChar char="§"/>
            </a:pPr>
            <a:r>
              <a:rPr lang="en-US" dirty="0"/>
              <a:t>Not all goals have clear numerical targets.</a:t>
            </a:r>
          </a:p>
          <a:p>
            <a:pPr lvl="1">
              <a:lnSpc>
                <a:spcPct val="80000"/>
              </a:lnSpc>
              <a:buFont typeface="Wingdings" pitchFamily="2" charset="2"/>
              <a:buChar char="§"/>
            </a:pPr>
            <a:r>
              <a:rPr lang="en-US" dirty="0"/>
              <a:t>No consensus on how progress towards the targets should be measured.</a:t>
            </a:r>
          </a:p>
          <a:p>
            <a:pPr lvl="1">
              <a:lnSpc>
                <a:spcPct val="80000"/>
              </a:lnSpc>
              <a:buFont typeface="Wingdings" pitchFamily="2" charset="2"/>
              <a:buChar char="§"/>
            </a:pPr>
            <a:r>
              <a:rPr lang="en-US" dirty="0"/>
              <a:t>One-size fits all is inappropriate for countries at different levels of development.</a:t>
            </a:r>
          </a:p>
          <a:p>
            <a:pPr lvl="1">
              <a:lnSpc>
                <a:spcPct val="80000"/>
              </a:lnSpc>
              <a:buFont typeface="Wingdings" pitchFamily="2" charset="2"/>
              <a:buChar char="§"/>
            </a:pPr>
            <a:r>
              <a:rPr lang="en-US" dirty="0"/>
              <a:t>Only a subset of development issues emerging from global conferences is included.</a:t>
            </a:r>
          </a:p>
          <a:p>
            <a:pPr lvl="1">
              <a:lnSpc>
                <a:spcPct val="80000"/>
              </a:lnSpc>
              <a:buFont typeface="Wingdings" pitchFamily="2" charset="2"/>
              <a:buChar char="§"/>
            </a:pPr>
            <a:r>
              <a:rPr lang="en-US" dirty="0"/>
              <a:t>Some goals are too ambitious.</a:t>
            </a:r>
          </a:p>
          <a:p>
            <a:pPr lvl="1">
              <a:lnSpc>
                <a:spcPct val="80000"/>
              </a:lnSpc>
              <a:buFont typeface="Wingdings" pitchFamily="2" charset="2"/>
              <a:buChar char="§"/>
            </a:pPr>
            <a:r>
              <a:rPr lang="en-US" dirty="0"/>
              <a:t>Little or no consideration given to their implications or feasibility at the regional or country level.</a:t>
            </a:r>
          </a:p>
          <a:p>
            <a:endParaRPr lang="en-US" dirty="0"/>
          </a:p>
        </p:txBody>
      </p:sp>
    </p:spTree>
    <p:extLst>
      <p:ext uri="{BB962C8B-B14F-4D97-AF65-F5344CB8AC3E}">
        <p14:creationId xmlns:p14="http://schemas.microsoft.com/office/powerpoint/2010/main" val="122177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1" descr="http://www.who.int/mental_health/suicide-prevention/UNSD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19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b="1" dirty="0">
                <a:solidFill>
                  <a:srgbClr val="7030A0"/>
                </a:solidFill>
                <a:latin typeface="Berlin Sans FB Demi" panose="020E0802020502020306" pitchFamily="34" charset="0"/>
              </a:rPr>
              <a:t>Policies guiding health care delivery system in Kenya and globally</a:t>
            </a:r>
          </a:p>
        </p:txBody>
      </p:sp>
      <p:sp>
        <p:nvSpPr>
          <p:cNvPr id="3" name="Content Placeholder 2"/>
          <p:cNvSpPr>
            <a:spLocks noGrp="1"/>
          </p:cNvSpPr>
          <p:nvPr>
            <p:ph idx="1"/>
          </p:nvPr>
        </p:nvSpPr>
        <p:spPr>
          <a:xfrm>
            <a:off x="0" y="1295400"/>
            <a:ext cx="9144000" cy="5562600"/>
          </a:xfrm>
        </p:spPr>
        <p:txBody>
          <a:bodyPr>
            <a:normAutofit/>
          </a:bodyPr>
          <a:lstStyle/>
          <a:p>
            <a:pPr>
              <a:buFont typeface="Wingdings" panose="05000000000000000000" pitchFamily="2" charset="2"/>
              <a:buChar char="§"/>
            </a:pPr>
            <a:r>
              <a:rPr lang="en-US" sz="2800" dirty="0"/>
              <a:t>Health policies refers to decisions, plans and actions that are undertaken to achieve specific health care goals within a society.</a:t>
            </a:r>
          </a:p>
          <a:p>
            <a:pPr>
              <a:buFont typeface="Wingdings" panose="05000000000000000000" pitchFamily="2" charset="2"/>
              <a:buChar char="§"/>
            </a:pPr>
            <a:r>
              <a:rPr lang="en-US" sz="2800" dirty="0"/>
              <a:t>Policies guiding health care delivery in Kenya an globally include; Alma Ata declaration 1978, vision 2030, SDGS, Africa region policies (Abuja declaration, Paris declaration, </a:t>
            </a:r>
            <a:r>
              <a:rPr lang="en-US" sz="2800" dirty="0" err="1"/>
              <a:t>Ougadougou</a:t>
            </a:r>
            <a:r>
              <a:rPr lang="en-US" sz="2800" dirty="0"/>
              <a:t> declaration), convention on the rights of a child, international convention on population and development(ICPD Cairo).</a:t>
            </a:r>
          </a:p>
          <a:p>
            <a:pPr>
              <a:buFont typeface="Wingdings" panose="05000000000000000000" pitchFamily="2" charset="2"/>
              <a:buChar char="§"/>
            </a:pPr>
            <a:r>
              <a:rPr lang="en-US" sz="2800" dirty="0"/>
              <a:t> Kenyan organization of the health system in Kenya( the 4-tier system).</a:t>
            </a:r>
          </a:p>
        </p:txBody>
      </p:sp>
    </p:spTree>
    <p:extLst>
      <p:ext uri="{BB962C8B-B14F-4D97-AF65-F5344CB8AC3E}">
        <p14:creationId xmlns:p14="http://schemas.microsoft.com/office/powerpoint/2010/main" val="1526623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0" y="1417638"/>
            <a:ext cx="9144000" cy="5440362"/>
          </a:xfrm>
        </p:spPr>
        <p:txBody>
          <a:bodyPr>
            <a:normAutofit/>
          </a:bodyPr>
          <a:lstStyle/>
          <a:p>
            <a:pPr>
              <a:buFont typeface="Wingdings" panose="05000000000000000000" pitchFamily="2" charset="2"/>
              <a:buChar char="§"/>
            </a:pPr>
            <a:r>
              <a:rPr lang="en-US" sz="3600" dirty="0"/>
              <a:t>The SDGs were adopted by the United Nations General Assembly in September 2015 and look up to 2030. </a:t>
            </a:r>
          </a:p>
          <a:p>
            <a:pPr>
              <a:buFont typeface="Wingdings" panose="05000000000000000000" pitchFamily="2" charset="2"/>
              <a:buChar char="§"/>
            </a:pPr>
            <a:r>
              <a:rPr lang="en-US" sz="3600" dirty="0"/>
              <a:t>They are far broader in scope than the Millennium Development Goals (MDGs) which focused on a narrow set of disease-specific health targets for 2015. </a:t>
            </a:r>
            <a:br>
              <a:rPr lang="en-US" sz="3600" dirty="0"/>
            </a:br>
            <a:endParaRPr lang="en-US" sz="3600" dirty="0"/>
          </a:p>
        </p:txBody>
      </p:sp>
    </p:spTree>
    <p:extLst>
      <p:ext uri="{BB962C8B-B14F-4D97-AF65-F5344CB8AC3E}">
        <p14:creationId xmlns:p14="http://schemas.microsoft.com/office/powerpoint/2010/main" val="1681752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0" y="1600200"/>
            <a:ext cx="9144000" cy="5029200"/>
          </a:xfrm>
        </p:spPr>
        <p:txBody>
          <a:bodyPr/>
          <a:lstStyle/>
          <a:p>
            <a:pPr>
              <a:buFont typeface="Wingdings" panose="05000000000000000000" pitchFamily="2" charset="2"/>
              <a:buChar char="§"/>
            </a:pPr>
            <a:r>
              <a:rPr lang="en-US" sz="3600" b="1" dirty="0"/>
              <a:t>Goal 3 of the SDGs</a:t>
            </a:r>
            <a:r>
              <a:rPr lang="en-US" sz="3600" dirty="0"/>
              <a:t> is to: Ensure healthy lives and promote well-being for all at all ages. </a:t>
            </a:r>
          </a:p>
          <a:p>
            <a:pPr>
              <a:buFont typeface="Wingdings" panose="05000000000000000000" pitchFamily="2" charset="2"/>
              <a:buChar char="§"/>
            </a:pPr>
            <a:r>
              <a:rPr lang="en-US" sz="3600" dirty="0"/>
              <a:t>Target 3.4 is: By 2030, reduce by one third premature mortality from non-communicable diseases through prevention and treatment and promote mental health and well-being</a:t>
            </a:r>
            <a:r>
              <a:rPr lang="en-US" dirty="0"/>
              <a:t>.</a:t>
            </a:r>
          </a:p>
        </p:txBody>
      </p:sp>
    </p:spTree>
    <p:extLst>
      <p:ext uri="{BB962C8B-B14F-4D97-AF65-F5344CB8AC3E}">
        <p14:creationId xmlns:p14="http://schemas.microsoft.com/office/powerpoint/2010/main" val="530046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fontScale="90000"/>
          </a:bodyPr>
          <a:lstStyle/>
          <a:p>
            <a:r>
              <a:rPr lang="en-US" b="1" dirty="0">
                <a:solidFill>
                  <a:schemeClr val="accent2"/>
                </a:solidFill>
              </a:rPr>
              <a:t>PROPOSED 17 SUSTAINABLE DEVELOPMENT GOALS.</a:t>
            </a:r>
          </a:p>
        </p:txBody>
      </p:sp>
      <p:sp>
        <p:nvSpPr>
          <p:cNvPr id="3" name="Content Placeholder 2"/>
          <p:cNvSpPr>
            <a:spLocks noGrp="1"/>
          </p:cNvSpPr>
          <p:nvPr>
            <p:ph idx="1"/>
          </p:nvPr>
        </p:nvSpPr>
        <p:spPr>
          <a:xfrm>
            <a:off x="0" y="1600200"/>
            <a:ext cx="9144000" cy="5257800"/>
          </a:xfrm>
        </p:spPr>
        <p:txBody>
          <a:bodyPr>
            <a:normAutofit/>
          </a:bodyPr>
          <a:lstStyle/>
          <a:p>
            <a:pPr>
              <a:buNone/>
            </a:pPr>
            <a:r>
              <a:rPr lang="en-US" dirty="0"/>
              <a:t>1. End poverty in all its forms everywhere.</a:t>
            </a:r>
          </a:p>
          <a:p>
            <a:pPr>
              <a:buNone/>
            </a:pPr>
            <a:r>
              <a:rPr lang="en-US" dirty="0"/>
              <a:t>2. End hunger, achieve food security and improved nutrition and promote sustainable agriculture.</a:t>
            </a:r>
          </a:p>
          <a:p>
            <a:pPr>
              <a:buNone/>
            </a:pPr>
            <a:r>
              <a:rPr lang="en-US" dirty="0">
                <a:solidFill>
                  <a:schemeClr val="accent1"/>
                </a:solidFill>
              </a:rPr>
              <a:t>3. Ensure healthy lives and promote well being for all at all ages</a:t>
            </a:r>
            <a:r>
              <a:rPr lang="en-US" dirty="0"/>
              <a:t>.</a:t>
            </a:r>
          </a:p>
          <a:p>
            <a:pPr>
              <a:buNone/>
            </a:pPr>
            <a:r>
              <a:rPr lang="en-US" dirty="0"/>
              <a:t>4. Ensure inclusive and equitable quality education and promote lifelong learning opportunities for all.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0" y="1600200"/>
            <a:ext cx="9144000" cy="5257800"/>
          </a:xfrm>
        </p:spPr>
        <p:txBody>
          <a:bodyPr/>
          <a:lstStyle/>
          <a:p>
            <a:pPr>
              <a:buNone/>
            </a:pPr>
            <a:r>
              <a:rPr lang="en-US" dirty="0"/>
              <a:t>5. Achieve gender equality and empower all women and girls.</a:t>
            </a:r>
          </a:p>
          <a:p>
            <a:pPr>
              <a:buNone/>
            </a:pPr>
            <a:r>
              <a:rPr lang="en-US" dirty="0"/>
              <a:t>6. Ensure availability and sustainable management of water and sanitation for all.</a:t>
            </a:r>
          </a:p>
          <a:p>
            <a:pPr>
              <a:buNone/>
            </a:pPr>
            <a:r>
              <a:rPr lang="en-US" dirty="0"/>
              <a:t>7. Ensure access to affordable, reliable, sustainable and modern energy for all.</a:t>
            </a:r>
          </a:p>
          <a:p>
            <a:pPr>
              <a:buNone/>
            </a:pPr>
            <a:r>
              <a:rPr lang="en-US" dirty="0"/>
              <a:t>8. Promote sustained, inclusive and sustainable industrialization and foster innovation.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a:t>
            </a:r>
          </a:p>
        </p:txBody>
      </p:sp>
      <p:sp>
        <p:nvSpPr>
          <p:cNvPr id="3" name="Content Placeholder 2"/>
          <p:cNvSpPr>
            <a:spLocks noGrp="1"/>
          </p:cNvSpPr>
          <p:nvPr>
            <p:ph idx="1"/>
          </p:nvPr>
        </p:nvSpPr>
        <p:spPr>
          <a:xfrm>
            <a:off x="0" y="1676400"/>
            <a:ext cx="9144000" cy="4525963"/>
          </a:xfrm>
        </p:spPr>
        <p:txBody>
          <a:bodyPr/>
          <a:lstStyle/>
          <a:p>
            <a:pPr marL="0" indent="0">
              <a:buNone/>
            </a:pPr>
            <a:r>
              <a:rPr lang="en-US" dirty="0"/>
              <a:t>  9. Build resilient infrastructure, promote inclusive   and sustainable industrialization and foster innovation.</a:t>
            </a:r>
          </a:p>
          <a:p>
            <a:pPr marL="0" indent="0">
              <a:buNone/>
            </a:pPr>
            <a:r>
              <a:rPr lang="en-US" dirty="0"/>
              <a:t>10. Reduce inequality within and among countries.</a:t>
            </a:r>
          </a:p>
          <a:p>
            <a:pPr marL="0" indent="0">
              <a:buNone/>
            </a:pPr>
            <a:r>
              <a:rPr lang="en-US" dirty="0"/>
              <a:t>11. Make cities and human settlements inclusive, safe, resilient and sustainable.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CT.</a:t>
            </a:r>
            <a:br>
              <a:rPr lang="en-US" dirty="0"/>
            </a:br>
            <a:endParaRPr lang="en-US" dirty="0"/>
          </a:p>
        </p:txBody>
      </p:sp>
      <p:sp>
        <p:nvSpPr>
          <p:cNvPr id="3" name="Content Placeholder 2"/>
          <p:cNvSpPr>
            <a:spLocks noGrp="1"/>
          </p:cNvSpPr>
          <p:nvPr>
            <p:ph idx="1"/>
          </p:nvPr>
        </p:nvSpPr>
        <p:spPr>
          <a:xfrm>
            <a:off x="0" y="1600200"/>
            <a:ext cx="9144000" cy="5029200"/>
          </a:xfrm>
        </p:spPr>
        <p:txBody>
          <a:bodyPr/>
          <a:lstStyle/>
          <a:p>
            <a:pPr>
              <a:buNone/>
            </a:pPr>
            <a:r>
              <a:rPr lang="en-US" dirty="0"/>
              <a:t>12. Ensure sustainable consumption and production patterns.</a:t>
            </a:r>
          </a:p>
          <a:p>
            <a:pPr>
              <a:buNone/>
            </a:pPr>
            <a:r>
              <a:rPr lang="en-US" dirty="0"/>
              <a:t>13. Take urgent action to combat climate change and its impacts.</a:t>
            </a:r>
          </a:p>
          <a:p>
            <a:pPr>
              <a:buNone/>
            </a:pPr>
            <a:r>
              <a:rPr lang="en-US" dirty="0"/>
              <a:t>14. Conserve and sustainably use the oceans, seas and marine resources for sustainable development.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0" y="1676400"/>
            <a:ext cx="9144000" cy="5257800"/>
          </a:xfrm>
        </p:spPr>
        <p:txBody>
          <a:bodyPr>
            <a:normAutofit/>
          </a:bodyPr>
          <a:lstStyle/>
          <a:p>
            <a:pPr>
              <a:buNone/>
            </a:pPr>
            <a:r>
              <a:rPr lang="en-US" dirty="0"/>
              <a:t>15. Protect, restore and promote sustainable use of terrestrial ecosystems, sustainably manage forests, combat desertification, and halt and reverse land degradation and halt biodiversity loss.</a:t>
            </a:r>
          </a:p>
          <a:p>
            <a:pPr>
              <a:buNone/>
            </a:pPr>
            <a:r>
              <a:rPr lang="en-US" dirty="0"/>
              <a:t>16. Promote peaceful and inclusive societies for sustainable development, provide access to justice for all and build effective, accountable and inclusive institutions at all levels.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0" y="1600200"/>
            <a:ext cx="9144000" cy="4525963"/>
          </a:xfrm>
        </p:spPr>
        <p:txBody>
          <a:bodyPr/>
          <a:lstStyle/>
          <a:p>
            <a:pPr>
              <a:buNone/>
            </a:pPr>
            <a:r>
              <a:rPr lang="en-US" dirty="0"/>
              <a:t>17. Strengthen the means of implementation and revitalize the global partnership for sustainable development.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solidFill>
                  <a:schemeClr val="tx2"/>
                </a:solidFill>
              </a:rPr>
              <a:t>African Region Policies</a:t>
            </a:r>
          </a:p>
        </p:txBody>
      </p:sp>
      <p:sp>
        <p:nvSpPr>
          <p:cNvPr id="3" name="Content Placeholder 2"/>
          <p:cNvSpPr>
            <a:spLocks noGrp="1"/>
          </p:cNvSpPr>
          <p:nvPr>
            <p:ph idx="1"/>
          </p:nvPr>
        </p:nvSpPr>
        <p:spPr>
          <a:xfrm>
            <a:off x="0" y="1371600"/>
            <a:ext cx="9144000" cy="5486400"/>
          </a:xfrm>
        </p:spPr>
        <p:txBody>
          <a:bodyPr>
            <a:normAutofit/>
          </a:bodyPr>
          <a:lstStyle/>
          <a:p>
            <a:pPr>
              <a:buNone/>
            </a:pPr>
            <a:r>
              <a:rPr lang="en-US" sz="3600" b="1" dirty="0">
                <a:solidFill>
                  <a:srgbClr val="C00000"/>
                </a:solidFill>
              </a:rPr>
              <a:t>Abuja declaration:- </a:t>
            </a:r>
          </a:p>
          <a:p>
            <a:pPr>
              <a:buFont typeface="Wingdings" panose="05000000000000000000" pitchFamily="2" charset="2"/>
              <a:buChar char="§"/>
            </a:pPr>
            <a:r>
              <a:rPr lang="en-US" sz="3600" dirty="0"/>
              <a:t>It’s the name given to the communique issued after the Islamic Africa conference held in Abuja, Nigeria between 24- 28</a:t>
            </a:r>
            <a:r>
              <a:rPr lang="en-US" sz="3600" baseline="30000" dirty="0"/>
              <a:t>th</a:t>
            </a:r>
            <a:r>
              <a:rPr lang="en-US" sz="3600" dirty="0"/>
              <a:t> Nov 1989.</a:t>
            </a:r>
          </a:p>
          <a:p>
            <a:pPr>
              <a:buFont typeface="Wingdings" panose="05000000000000000000" pitchFamily="2" charset="2"/>
              <a:buChar char="§"/>
            </a:pPr>
            <a:r>
              <a:rPr lang="en-US" sz="3600" dirty="0"/>
              <a:t>The conference was organized by the organization of Islamic co-operation.</a:t>
            </a:r>
          </a:p>
          <a:p>
            <a:pPr>
              <a:buNone/>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a:bodyPr>
          <a:lstStyle/>
          <a:p>
            <a:pPr>
              <a:buFont typeface="Wingdings" panose="05000000000000000000" pitchFamily="2" charset="2"/>
              <a:buChar char="§"/>
            </a:pPr>
            <a:r>
              <a:rPr lang="en-US" sz="3600" dirty="0"/>
              <a:t>In Sept 2000, 189 heads of state adopted the millennium declaration designed to improve social and economic conditions in the world poorest countries by 2015.</a:t>
            </a:r>
          </a:p>
          <a:p>
            <a:pPr>
              <a:buFont typeface="Wingdings" panose="05000000000000000000" pitchFamily="2" charset="2"/>
              <a:buChar char="§"/>
            </a:pPr>
            <a:r>
              <a:rPr lang="en-US" sz="3600" dirty="0"/>
              <a:t>This was by setting a target of allocating at least 15% of their annual budget to improve the health sector and urged </a:t>
            </a:r>
            <a:r>
              <a:rPr lang="en-US" sz="3600" b="1" dirty="0"/>
              <a:t>donor countries to scale up support</a:t>
            </a:r>
            <a:r>
              <a:rPr lang="en-US" sz="36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a:t>Ct…</a:t>
            </a:r>
          </a:p>
        </p:txBody>
      </p:sp>
      <p:sp>
        <p:nvSpPr>
          <p:cNvPr id="3" name="Content Placeholder 2"/>
          <p:cNvSpPr>
            <a:spLocks noGrp="1"/>
          </p:cNvSpPr>
          <p:nvPr>
            <p:ph idx="1"/>
          </p:nvPr>
        </p:nvSpPr>
        <p:spPr>
          <a:xfrm>
            <a:off x="0" y="1066800"/>
            <a:ext cx="9144000" cy="5791200"/>
          </a:xfrm>
        </p:spPr>
        <p:txBody>
          <a:bodyPr>
            <a:normAutofit/>
          </a:bodyPr>
          <a:lstStyle/>
          <a:p>
            <a:pPr>
              <a:buFont typeface="Wingdings" panose="05000000000000000000" pitchFamily="2" charset="2"/>
              <a:buChar char="§"/>
            </a:pPr>
            <a:r>
              <a:rPr lang="en-US" dirty="0"/>
              <a:t>Kenya essential package for health (KEPH) components; high impact community health interventions at tier 1, life cycle cohorts, ministry of health objectives, vision 2030 flagship projects, organization of the health services at the national level, county level, and sub-county management team. </a:t>
            </a:r>
          </a:p>
          <a:p>
            <a:pPr>
              <a:buFont typeface="Wingdings" panose="05000000000000000000" pitchFamily="2" charset="2"/>
              <a:buChar char="§"/>
            </a:pPr>
            <a:r>
              <a:rPr lang="en-US" dirty="0" err="1"/>
              <a:t>Intersectoral</a:t>
            </a:r>
            <a:r>
              <a:rPr lang="en-US" dirty="0"/>
              <a:t> collaboration (other government ministries, NGOs, FBOs, HMOs and their roles in health care delivery.)</a:t>
            </a:r>
          </a:p>
        </p:txBody>
      </p:sp>
    </p:spTree>
    <p:extLst>
      <p:ext uri="{BB962C8B-B14F-4D97-AF65-F5344CB8AC3E}">
        <p14:creationId xmlns:p14="http://schemas.microsoft.com/office/powerpoint/2010/main" val="23543065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Paris Declaration (2005)</a:t>
            </a:r>
          </a:p>
        </p:txBody>
      </p:sp>
      <p:sp>
        <p:nvSpPr>
          <p:cNvPr id="3" name="Content Placeholder 2"/>
          <p:cNvSpPr>
            <a:spLocks noGrp="1"/>
          </p:cNvSpPr>
          <p:nvPr>
            <p:ph idx="1"/>
          </p:nvPr>
        </p:nvSpPr>
        <p:spPr>
          <a:xfrm>
            <a:off x="0" y="1600200"/>
            <a:ext cx="9144000" cy="5257800"/>
          </a:xfrm>
        </p:spPr>
        <p:txBody>
          <a:bodyPr>
            <a:normAutofit lnSpcReduction="10000"/>
          </a:bodyPr>
          <a:lstStyle/>
          <a:p>
            <a:pPr>
              <a:buFont typeface="Wingdings" panose="05000000000000000000" pitchFamily="2" charset="2"/>
              <a:buChar char="§"/>
            </a:pPr>
            <a:r>
              <a:rPr lang="en-US" dirty="0"/>
              <a:t>In February 2005 , international community came together at the Paris High level forum on </a:t>
            </a:r>
            <a:r>
              <a:rPr lang="en-US" b="1" dirty="0"/>
              <a:t>Aid effectiveness</a:t>
            </a:r>
            <a:r>
              <a:rPr lang="en-US" dirty="0"/>
              <a:t>, hosted by the French government.</a:t>
            </a:r>
          </a:p>
          <a:p>
            <a:pPr>
              <a:buFont typeface="Wingdings" panose="05000000000000000000" pitchFamily="2" charset="2"/>
              <a:buChar char="§"/>
            </a:pPr>
            <a:r>
              <a:rPr lang="en-US" dirty="0"/>
              <a:t>At the Paris meeting, more than 100 signatories from donor and developing country governments, multilateral donor agencies, regional development banks and international agencies-endorsed the Paris declaration on Aid effectiveness</a:t>
            </a:r>
          </a:p>
          <a:p>
            <a:pPr>
              <a:buFont typeface="Wingdings" panose="05000000000000000000" pitchFamily="2" charset="2"/>
              <a:buChar char="§"/>
            </a:pPr>
            <a:r>
              <a:rPr lang="en-US" dirty="0"/>
              <a:t>This is a practical, action – oriented  roadmap to improve the quality of aid and its impact on development.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a:solidFill>
                  <a:schemeClr val="accent2"/>
                </a:solidFill>
              </a:rPr>
              <a:t>Ouagadougou declaration</a:t>
            </a:r>
          </a:p>
        </p:txBody>
      </p:sp>
      <p:sp>
        <p:nvSpPr>
          <p:cNvPr id="3" name="Content Placeholder 2"/>
          <p:cNvSpPr>
            <a:spLocks noGrp="1"/>
          </p:cNvSpPr>
          <p:nvPr>
            <p:ph idx="1"/>
          </p:nvPr>
        </p:nvSpPr>
        <p:spPr>
          <a:xfrm>
            <a:off x="0" y="762000"/>
            <a:ext cx="9144000" cy="6096000"/>
          </a:xfrm>
        </p:spPr>
        <p:txBody>
          <a:bodyPr>
            <a:noAutofit/>
          </a:bodyPr>
          <a:lstStyle/>
          <a:p>
            <a:pPr>
              <a:buFont typeface="Wingdings" panose="05000000000000000000" pitchFamily="2" charset="2"/>
              <a:buChar char="§"/>
            </a:pPr>
            <a:r>
              <a:rPr lang="en-US" dirty="0"/>
              <a:t>The International Conference on Primary Health Care and Health System in Africa, meeting in  Ouagadougou in Burkina </a:t>
            </a:r>
            <a:r>
              <a:rPr lang="en-US" dirty="0" err="1"/>
              <a:t>Fasso</a:t>
            </a:r>
            <a:r>
              <a:rPr lang="en-US" dirty="0"/>
              <a:t> from 28th to 30</a:t>
            </a:r>
            <a:r>
              <a:rPr lang="en-US" baseline="30000" dirty="0"/>
              <a:t>th </a:t>
            </a:r>
            <a:r>
              <a:rPr lang="en-US" dirty="0"/>
              <a:t>April 2008, reaffirms the principles of the declaration of Alma-Ata of september1978, particularly in regard to health as a fundamental human right and the responsibility that the government have to take care of the health of their people.  </a:t>
            </a:r>
          </a:p>
          <a:p>
            <a:pPr>
              <a:buFont typeface="Wingdings" panose="05000000000000000000" pitchFamily="2" charset="2"/>
              <a:buChar char="§"/>
            </a:pPr>
            <a:r>
              <a:rPr lang="en-US" dirty="0"/>
              <a:t>The four pillars of PHC are; community participation, </a:t>
            </a:r>
            <a:r>
              <a:rPr lang="en-US" dirty="0" err="1"/>
              <a:t>intersectoral</a:t>
            </a:r>
            <a:r>
              <a:rPr lang="en-US" dirty="0"/>
              <a:t> co-ordination, appropriate technology, and support mechanisms.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priority areas of the  declaration</a:t>
            </a:r>
            <a:r>
              <a:rPr lang="en-US" dirty="0"/>
              <a:t>.</a:t>
            </a:r>
          </a:p>
        </p:txBody>
      </p:sp>
      <p:sp>
        <p:nvSpPr>
          <p:cNvPr id="3" name="Content Placeholder 2"/>
          <p:cNvSpPr>
            <a:spLocks noGrp="1"/>
          </p:cNvSpPr>
          <p:nvPr>
            <p:ph idx="1"/>
          </p:nvPr>
        </p:nvSpPr>
        <p:spPr>
          <a:xfrm>
            <a:off x="0" y="1600200"/>
            <a:ext cx="9144000" cy="4525963"/>
          </a:xfrm>
        </p:spPr>
        <p:txBody>
          <a:bodyPr>
            <a:normAutofit lnSpcReduction="10000"/>
          </a:bodyPr>
          <a:lstStyle/>
          <a:p>
            <a:pPr marL="514350" indent="-514350">
              <a:buFont typeface="+mj-lt"/>
              <a:buAutoNum type="arabicPeriod"/>
            </a:pPr>
            <a:r>
              <a:rPr lang="en-US" dirty="0"/>
              <a:t>Strengthening leadership and governance for health and </a:t>
            </a:r>
            <a:r>
              <a:rPr lang="en-US" dirty="0" err="1"/>
              <a:t>intersectoral</a:t>
            </a:r>
            <a:r>
              <a:rPr lang="en-US" dirty="0"/>
              <a:t> action for improving health determinants.</a:t>
            </a:r>
          </a:p>
          <a:p>
            <a:pPr marL="514350" indent="-514350">
              <a:buFont typeface="+mj-lt"/>
              <a:buAutoNum type="arabicPeriod"/>
            </a:pPr>
            <a:r>
              <a:rPr lang="en-US" dirty="0"/>
              <a:t> Improve effectiveness of health service delivery. Countries should provide comprehensive integrated, appropriate and effective essential services, design their models of delivery and estimate cost to ensure improved efficacy and equity.</a:t>
            </a:r>
          </a:p>
        </p:txBody>
      </p:sp>
    </p:spTree>
    <p:extLst>
      <p:ext uri="{BB962C8B-B14F-4D97-AF65-F5344CB8AC3E}">
        <p14:creationId xmlns:p14="http://schemas.microsoft.com/office/powerpoint/2010/main" val="4046102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0" y="1600200"/>
            <a:ext cx="9144000" cy="4525963"/>
          </a:xfrm>
        </p:spPr>
        <p:txBody>
          <a:bodyPr/>
          <a:lstStyle/>
          <a:p>
            <a:pPr marL="514350" indent="-514350">
              <a:buFont typeface="+mj-lt"/>
              <a:buAutoNum type="arabicPeriod" startAt="3"/>
            </a:pPr>
            <a:r>
              <a:rPr lang="en-US" dirty="0"/>
              <a:t>Improve human health resource for health; Countries should develop comprehensive evidenced based health workforce planning and monitoring.</a:t>
            </a:r>
          </a:p>
          <a:p>
            <a:pPr marL="514350" indent="-514350">
              <a:buFont typeface="+mj-lt"/>
              <a:buAutoNum type="arabicPeriod" startAt="3"/>
            </a:pPr>
            <a:r>
              <a:rPr lang="en-US" dirty="0"/>
              <a:t>Improve health financing; countries should develop comprehensive health financing and plans; Institutionalize national health accounts and efficiency monitoring. </a:t>
            </a:r>
          </a:p>
        </p:txBody>
      </p:sp>
    </p:spTree>
    <p:extLst>
      <p:ext uri="{BB962C8B-B14F-4D97-AF65-F5344CB8AC3E}">
        <p14:creationId xmlns:p14="http://schemas.microsoft.com/office/powerpoint/2010/main" val="9600570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0" y="1600200"/>
            <a:ext cx="9144000" cy="4525963"/>
          </a:xfrm>
        </p:spPr>
        <p:txBody>
          <a:bodyPr>
            <a:normAutofit lnSpcReduction="10000"/>
          </a:bodyPr>
          <a:lstStyle/>
          <a:p>
            <a:pPr marL="514350" indent="-514350">
              <a:buFont typeface="+mj-lt"/>
              <a:buAutoNum type="arabicPeriod" startAt="5"/>
            </a:pPr>
            <a:r>
              <a:rPr lang="en-US" dirty="0"/>
              <a:t>Health Technologies; countries should increase access to quality and safe health technologies. Develop norms and standards for the selection use and management of appropriate health technologies.</a:t>
            </a:r>
          </a:p>
          <a:p>
            <a:pPr marL="514350" indent="-514350">
              <a:buFont typeface="+mj-lt"/>
              <a:buAutoNum type="arabicPeriod" startAt="5"/>
            </a:pPr>
            <a:r>
              <a:rPr lang="en-US" dirty="0"/>
              <a:t>Effective community ownership and participation in health development, create an enabling policy framework for community participation and build community capacity.</a:t>
            </a:r>
          </a:p>
        </p:txBody>
      </p:sp>
    </p:spTree>
    <p:extLst>
      <p:ext uri="{BB962C8B-B14F-4D97-AF65-F5344CB8AC3E}">
        <p14:creationId xmlns:p14="http://schemas.microsoft.com/office/powerpoint/2010/main" val="3136812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0" y="1600200"/>
            <a:ext cx="9144000" cy="4525963"/>
          </a:xfrm>
        </p:spPr>
        <p:txBody>
          <a:bodyPr/>
          <a:lstStyle/>
          <a:p>
            <a:pPr marL="514350" indent="-514350">
              <a:buFont typeface="+mj-lt"/>
              <a:buAutoNum type="arabicPeriod" startAt="7"/>
            </a:pPr>
            <a:r>
              <a:rPr lang="en-US" dirty="0"/>
              <a:t> Strengthen  partnership for health development; countries may use mechanism </a:t>
            </a:r>
            <a:r>
              <a:rPr lang="en-US" dirty="0" err="1"/>
              <a:t>e.g</a:t>
            </a:r>
            <a:r>
              <a:rPr lang="en-US" dirty="0"/>
              <a:t> harmonization for health in Africa initiatives to promote harmonization and alignment in PHC approach.</a:t>
            </a:r>
          </a:p>
          <a:p>
            <a:pPr marL="514350" indent="-514350">
              <a:buFont typeface="+mj-lt"/>
              <a:buAutoNum type="arabicPeriod" startAt="7"/>
            </a:pPr>
            <a:r>
              <a:rPr lang="en-US" dirty="0"/>
              <a:t>Research for health.</a:t>
            </a:r>
          </a:p>
          <a:p>
            <a:pPr marL="514350" indent="-514350">
              <a:buFont typeface="+mj-lt"/>
              <a:buAutoNum type="arabicPeriod" startAt="7"/>
            </a:pPr>
            <a:r>
              <a:rPr lang="en-US" dirty="0"/>
              <a:t> Health information systems.</a:t>
            </a:r>
          </a:p>
        </p:txBody>
      </p:sp>
    </p:spTree>
    <p:extLst>
      <p:ext uri="{BB962C8B-B14F-4D97-AF65-F5344CB8AC3E}">
        <p14:creationId xmlns:p14="http://schemas.microsoft.com/office/powerpoint/2010/main" val="174690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r>
              <a:rPr lang="en-GB" b="1" dirty="0">
                <a:solidFill>
                  <a:srgbClr val="7030A0"/>
                </a:solidFill>
                <a:latin typeface="Berlin Sans FB" panose="020E0602020502020306" pitchFamily="34" charset="0"/>
              </a:rPr>
              <a:t>CONVENTION ON THE RIGHTS OF A CHILD</a:t>
            </a:r>
          </a:p>
        </p:txBody>
      </p:sp>
      <p:sp>
        <p:nvSpPr>
          <p:cNvPr id="3" name="Content Placeholder 2"/>
          <p:cNvSpPr>
            <a:spLocks noGrp="1"/>
          </p:cNvSpPr>
          <p:nvPr>
            <p:ph idx="1"/>
          </p:nvPr>
        </p:nvSpPr>
        <p:spPr>
          <a:xfrm>
            <a:off x="0" y="1447800"/>
            <a:ext cx="9144000" cy="5410200"/>
          </a:xfrm>
        </p:spPr>
        <p:txBody>
          <a:bodyPr>
            <a:normAutofit lnSpcReduction="10000"/>
          </a:bodyPr>
          <a:lstStyle/>
          <a:p>
            <a:pPr marL="0" indent="0">
              <a:buNone/>
            </a:pPr>
            <a:r>
              <a:rPr lang="en-GB" b="1" dirty="0">
                <a:solidFill>
                  <a:schemeClr val="tx2"/>
                </a:solidFill>
              </a:rPr>
              <a:t>What is the convention on the rights of the child?</a:t>
            </a:r>
          </a:p>
          <a:p>
            <a:pPr>
              <a:buFont typeface="Wingdings" panose="05000000000000000000" pitchFamily="2" charset="2"/>
              <a:buChar char="§"/>
            </a:pPr>
            <a:r>
              <a:rPr lang="en-GB" dirty="0"/>
              <a:t>It is a United Nations agreement that spells out the range of rights that children everywhere are entitled to. It sets basic standards for children’s well being at different stages of their development. The convention brings together in one treaty all the relevant child rights issues.</a:t>
            </a:r>
          </a:p>
          <a:p>
            <a:pPr>
              <a:buFont typeface="Wingdings" panose="05000000000000000000" pitchFamily="2" charset="2"/>
              <a:buChar char="§"/>
            </a:pPr>
            <a:r>
              <a:rPr lang="en-GB" dirty="0"/>
              <a:t>The convention on the rights of the child contains 54 articles, each of which entails a different type of right. These can be broken down into four broad categories;</a:t>
            </a:r>
          </a:p>
          <a:p>
            <a:pPr>
              <a:buFontTx/>
              <a:buChar char="-"/>
            </a:pPr>
            <a:endParaRPr lang="en-GB" sz="2800" b="1" dirty="0">
              <a:solidFill>
                <a:schemeClr val="tx2"/>
              </a:solidFill>
            </a:endParaRPr>
          </a:p>
        </p:txBody>
      </p:sp>
    </p:spTree>
    <p:extLst>
      <p:ext uri="{BB962C8B-B14F-4D97-AF65-F5344CB8AC3E}">
        <p14:creationId xmlns:p14="http://schemas.microsoft.com/office/powerpoint/2010/main" val="34553236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a:t>Ct…</a:t>
            </a:r>
          </a:p>
        </p:txBody>
      </p:sp>
      <p:sp>
        <p:nvSpPr>
          <p:cNvPr id="3" name="Content Placeholder 2"/>
          <p:cNvSpPr>
            <a:spLocks noGrp="1"/>
          </p:cNvSpPr>
          <p:nvPr>
            <p:ph idx="1"/>
          </p:nvPr>
        </p:nvSpPr>
        <p:spPr>
          <a:xfrm>
            <a:off x="0" y="1066800"/>
            <a:ext cx="9144000" cy="5791200"/>
          </a:xfrm>
        </p:spPr>
        <p:txBody>
          <a:bodyPr/>
          <a:lstStyle/>
          <a:p>
            <a:pPr>
              <a:buFont typeface="Wingdings" panose="05000000000000000000" pitchFamily="2" charset="2"/>
              <a:buChar char="v"/>
            </a:pPr>
            <a:r>
              <a:rPr lang="en-US" b="1" dirty="0"/>
              <a:t>Survival rights; </a:t>
            </a:r>
            <a:r>
              <a:rPr lang="en-US" dirty="0"/>
              <a:t>they cover a child’s right to life and the needs that are most basic to existence; these include adequate living standards, shelter, nutrition, and access to medical services </a:t>
            </a:r>
          </a:p>
          <a:p>
            <a:pPr>
              <a:buFont typeface="Wingdings" panose="05000000000000000000" pitchFamily="2" charset="2"/>
              <a:buChar char="v"/>
            </a:pPr>
            <a:r>
              <a:rPr lang="en-US" b="1" dirty="0"/>
              <a:t>Developmental rights</a:t>
            </a:r>
            <a:r>
              <a:rPr lang="en-US" dirty="0"/>
              <a:t>; include those things that children require in order to reach their fullest potential. These are right to education, play and leisure, cultural activities, access to information and freedom of thought, consistence and religion.</a:t>
            </a:r>
          </a:p>
          <a:p>
            <a:pPr marL="0" indent="0">
              <a:buNone/>
            </a:pPr>
            <a:r>
              <a:rPr lang="en-US" dirty="0"/>
              <a:t>   </a:t>
            </a:r>
          </a:p>
        </p:txBody>
      </p:sp>
    </p:spTree>
    <p:extLst>
      <p:ext uri="{BB962C8B-B14F-4D97-AF65-F5344CB8AC3E}">
        <p14:creationId xmlns:p14="http://schemas.microsoft.com/office/powerpoint/2010/main" val="4891358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a:t>Ct….</a:t>
            </a:r>
          </a:p>
        </p:txBody>
      </p:sp>
      <p:sp>
        <p:nvSpPr>
          <p:cNvPr id="3" name="Content Placeholder 2"/>
          <p:cNvSpPr>
            <a:spLocks noGrp="1"/>
          </p:cNvSpPr>
          <p:nvPr>
            <p:ph idx="1"/>
          </p:nvPr>
        </p:nvSpPr>
        <p:spPr>
          <a:xfrm>
            <a:off x="0" y="914400"/>
            <a:ext cx="9144000" cy="5943600"/>
          </a:xfrm>
        </p:spPr>
        <p:txBody>
          <a:bodyPr/>
          <a:lstStyle/>
          <a:p>
            <a:pPr>
              <a:buFont typeface="Wingdings" panose="05000000000000000000" pitchFamily="2" charset="2"/>
              <a:buChar char="v"/>
            </a:pPr>
            <a:r>
              <a:rPr lang="en-US" b="1" dirty="0"/>
              <a:t>Protection rights </a:t>
            </a:r>
            <a:r>
              <a:rPr lang="en-US" dirty="0"/>
              <a:t>require that a child be safeguarded against all forms of abuse, neglect, and exploitation. They cover issues such as special care for refugee children, torture, abuses, involvement in armed conflict, child labor , drug abuse and sexual exploitation.</a:t>
            </a:r>
          </a:p>
          <a:p>
            <a:pPr>
              <a:buFont typeface="Wingdings" panose="05000000000000000000" pitchFamily="2" charset="2"/>
              <a:buChar char="v"/>
            </a:pPr>
            <a:r>
              <a:rPr lang="en-US" b="1" dirty="0"/>
              <a:t>Participation rights </a:t>
            </a:r>
            <a:r>
              <a:rPr lang="en-US" dirty="0"/>
              <a:t>allow children to take an active role in their communities and nations. These encompass the freedom to express opinions, to have say in matters affecting their own lives, to join associations and to assemble peacefully.    </a:t>
            </a:r>
          </a:p>
        </p:txBody>
      </p:sp>
    </p:spTree>
    <p:extLst>
      <p:ext uri="{BB962C8B-B14F-4D97-AF65-F5344CB8AC3E}">
        <p14:creationId xmlns:p14="http://schemas.microsoft.com/office/powerpoint/2010/main" val="8535208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Four main aspects of child rights.</a:t>
            </a:r>
          </a:p>
        </p:txBody>
      </p:sp>
      <p:sp>
        <p:nvSpPr>
          <p:cNvPr id="3" name="Content Placeholder 2"/>
          <p:cNvSpPr>
            <a:spLocks noGrp="1"/>
          </p:cNvSpPr>
          <p:nvPr>
            <p:ph idx="1"/>
          </p:nvPr>
        </p:nvSpPr>
        <p:spPr>
          <a:xfrm>
            <a:off x="0" y="1600200"/>
            <a:ext cx="9144000" cy="5257800"/>
          </a:xfrm>
        </p:spPr>
        <p:txBody>
          <a:bodyPr/>
          <a:lstStyle/>
          <a:p>
            <a:pPr marL="514350" indent="-514350">
              <a:buFont typeface="+mj-lt"/>
              <a:buAutoNum type="arabicPeriod"/>
            </a:pPr>
            <a:r>
              <a:rPr lang="en-GB" dirty="0"/>
              <a:t>Right to association with both parents.</a:t>
            </a:r>
          </a:p>
          <a:p>
            <a:pPr marL="514350" indent="-514350">
              <a:buFont typeface="+mj-lt"/>
              <a:buAutoNum type="arabicPeriod"/>
            </a:pPr>
            <a:r>
              <a:rPr lang="en-GB" dirty="0"/>
              <a:t>Human identity as well as the basic needs for physical protection, food, universal state paid education, health care and criminal laws appropriate for the age and development of the child.</a:t>
            </a:r>
          </a:p>
          <a:p>
            <a:pPr marL="514350" indent="-514350">
              <a:buFont typeface="+mj-lt"/>
              <a:buAutoNum type="arabicPeriod"/>
            </a:pPr>
            <a:r>
              <a:rPr lang="en-GB" dirty="0"/>
              <a:t>Equal protection of the child’s civil rights</a:t>
            </a:r>
          </a:p>
          <a:p>
            <a:pPr marL="514350" indent="-514350">
              <a:buFont typeface="+mj-lt"/>
              <a:buAutoNum type="arabicPeriod"/>
            </a:pPr>
            <a:r>
              <a:rPr lang="en-GB" dirty="0"/>
              <a:t>Freedom</a:t>
            </a:r>
          </a:p>
          <a:p>
            <a:pPr marL="514350" indent="-514350">
              <a:buFont typeface="+mj-lt"/>
              <a:buAutoNum type="arabicPeriod"/>
            </a:pPr>
            <a:endParaRPr lang="en-GB" b="1" dirty="0"/>
          </a:p>
        </p:txBody>
      </p:sp>
    </p:spTree>
    <p:extLst>
      <p:ext uri="{BB962C8B-B14F-4D97-AF65-F5344CB8AC3E}">
        <p14:creationId xmlns:p14="http://schemas.microsoft.com/office/powerpoint/2010/main" val="32147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B6B7-EC2B-43F2-A94B-2E1EE3C73111}"/>
              </a:ext>
            </a:extLst>
          </p:cNvPr>
          <p:cNvSpPr>
            <a:spLocks noGrp="1"/>
          </p:cNvSpPr>
          <p:nvPr>
            <p:ph type="title"/>
          </p:nvPr>
        </p:nvSpPr>
        <p:spPr>
          <a:xfrm>
            <a:off x="457200" y="0"/>
            <a:ext cx="8229600" cy="1143000"/>
          </a:xfrm>
        </p:spPr>
        <p:txBody>
          <a:bodyPr/>
          <a:lstStyle/>
          <a:p>
            <a:r>
              <a:rPr kumimoji="0" lang="en-US" sz="4800" b="1" i="0" u="none" strike="noStrike" kern="1200" cap="none" spc="0" normalizeH="0" baseline="0" noProof="0" dirty="0">
                <a:ln>
                  <a:noFill/>
                </a:ln>
                <a:solidFill>
                  <a:srgbClr val="C0504D"/>
                </a:solidFill>
                <a:effectLst/>
                <a:uLnTx/>
                <a:uFillTx/>
                <a:latin typeface="Calibri"/>
                <a:ea typeface="+mj-ea"/>
                <a:cs typeface="+mj-cs"/>
              </a:rPr>
              <a:t>Alma Ata declaration (1978).</a:t>
            </a:r>
            <a:endParaRPr lang="en-US" dirty="0"/>
          </a:p>
        </p:txBody>
      </p:sp>
      <p:sp>
        <p:nvSpPr>
          <p:cNvPr id="3" name="Content Placeholder 2">
            <a:extLst>
              <a:ext uri="{FF2B5EF4-FFF2-40B4-BE49-F238E27FC236}">
                <a16:creationId xmlns:a16="http://schemas.microsoft.com/office/drawing/2014/main" id="{9DE2B4F0-9AF3-4800-A1C1-3E8283393E93}"/>
              </a:ext>
            </a:extLst>
          </p:cNvPr>
          <p:cNvSpPr>
            <a:spLocks noGrp="1"/>
          </p:cNvSpPr>
          <p:nvPr>
            <p:ph idx="1"/>
          </p:nvPr>
        </p:nvSpPr>
        <p:spPr>
          <a:xfrm>
            <a:off x="0" y="1143000"/>
            <a:ext cx="9144000" cy="5715000"/>
          </a:xfrm>
        </p:spPr>
        <p:txBody>
          <a:bodyPr>
            <a:normAutofit/>
          </a:bodyPr>
          <a:lstStyle/>
          <a:p>
            <a:pPr marR="0" lvl="0" algn="l" defTabSz="914400" rtl="0" eaLnBrk="1" fontAlgn="auto" latinLnBrk="0" hangingPunct="1">
              <a:lnSpc>
                <a:spcPct val="100000"/>
              </a:lnSpc>
              <a:spcBef>
                <a:spcPts val="580"/>
              </a:spcBef>
              <a:spcAft>
                <a:spcPts val="0"/>
              </a:spcAft>
              <a:buClr>
                <a:srgbClr val="D34817"/>
              </a:buClr>
              <a:buSzPct val="85000"/>
              <a:buFont typeface="Wingdings" panose="05000000000000000000" pitchFamily="2" charset="2"/>
              <a:buChar char="§"/>
              <a:tabLst/>
              <a:defRPr/>
            </a:pPr>
            <a:r>
              <a:rPr kumimoji="0" lang="en-US" sz="3600" b="0" i="0" u="none" strike="noStrike" kern="1200" cap="none" spc="0" normalizeH="0" baseline="0" noProof="0" dirty="0">
                <a:ln>
                  <a:noFill/>
                </a:ln>
                <a:solidFill>
                  <a:prstClr val="black"/>
                </a:solidFill>
                <a:effectLst/>
                <a:uLnTx/>
                <a:uFillTx/>
                <a:ea typeface="+mn-ea"/>
                <a:cs typeface="+mn-cs"/>
              </a:rPr>
              <a:t>In 1978  the Alma Ata international health conference defined primary Health Care as:-</a:t>
            </a:r>
          </a:p>
          <a:p>
            <a:pPr marR="0" lvl="0" algn="l" defTabSz="914400" rtl="0" eaLnBrk="1" fontAlgn="auto" latinLnBrk="0" hangingPunct="1">
              <a:lnSpc>
                <a:spcPct val="100000"/>
              </a:lnSpc>
              <a:spcBef>
                <a:spcPts val="580"/>
              </a:spcBef>
              <a:spcAft>
                <a:spcPts val="0"/>
              </a:spcAft>
              <a:buClr>
                <a:srgbClr val="D34817"/>
              </a:buClr>
              <a:buSzPct val="85000"/>
              <a:buFont typeface="Wingdings" panose="05000000000000000000" pitchFamily="2" charset="2"/>
              <a:buChar char="§"/>
              <a:tabLst/>
              <a:defRPr/>
            </a:pPr>
            <a:r>
              <a:rPr kumimoji="0" lang="en-US" sz="3600" b="0" i="0" u="none" strike="noStrike" kern="1200" cap="none" spc="0" normalizeH="0" baseline="0" noProof="0" dirty="0">
                <a:ln>
                  <a:noFill/>
                </a:ln>
                <a:solidFill>
                  <a:prstClr val="black"/>
                </a:solidFill>
                <a:effectLst/>
                <a:uLnTx/>
                <a:uFillTx/>
                <a:ea typeface="+mn-ea"/>
                <a:cs typeface="+mn-cs"/>
              </a:rPr>
              <a:t>Essential health care based on practical, scientifically sound and socially acceptable methods and technology, made universally accessible to individuals and families in the community through their full participation, and at a cost that the community and country can afford.</a:t>
            </a:r>
            <a:endParaRPr lang="en-US" sz="3600" dirty="0"/>
          </a:p>
        </p:txBody>
      </p:sp>
    </p:spTree>
    <p:extLst>
      <p:ext uri="{BB962C8B-B14F-4D97-AF65-F5344CB8AC3E}">
        <p14:creationId xmlns:p14="http://schemas.microsoft.com/office/powerpoint/2010/main" val="4555595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solidFill>
              </a:rPr>
              <a:t>12 Rights of children</a:t>
            </a:r>
          </a:p>
        </p:txBody>
      </p:sp>
      <p:sp>
        <p:nvSpPr>
          <p:cNvPr id="3" name="Content Placeholder 2"/>
          <p:cNvSpPr>
            <a:spLocks noGrp="1"/>
          </p:cNvSpPr>
          <p:nvPr>
            <p:ph idx="1"/>
          </p:nvPr>
        </p:nvSpPr>
        <p:spPr>
          <a:xfrm>
            <a:off x="228600" y="1600200"/>
            <a:ext cx="8458200" cy="4983162"/>
          </a:xfrm>
        </p:spPr>
        <p:txBody>
          <a:bodyPr>
            <a:normAutofit/>
          </a:bodyPr>
          <a:lstStyle/>
          <a:p>
            <a:pPr marL="514350" indent="-514350">
              <a:buFont typeface="+mj-lt"/>
              <a:buAutoNum type="arabicPeriod"/>
            </a:pPr>
            <a:r>
              <a:rPr lang="en-GB" sz="3600" dirty="0"/>
              <a:t>Inherent right to life</a:t>
            </a:r>
          </a:p>
          <a:p>
            <a:pPr marL="514350" indent="-514350">
              <a:buFont typeface="+mj-lt"/>
              <a:buAutoNum type="arabicPeriod"/>
            </a:pPr>
            <a:r>
              <a:rPr lang="en-GB" sz="3600" dirty="0"/>
              <a:t>Right to parental care </a:t>
            </a:r>
          </a:p>
          <a:p>
            <a:pPr marL="514350" indent="-514350">
              <a:buFont typeface="+mj-lt"/>
              <a:buAutoNum type="arabicPeriod"/>
            </a:pPr>
            <a:r>
              <a:rPr lang="en-GB" sz="3600" dirty="0"/>
              <a:t>Right to education </a:t>
            </a:r>
          </a:p>
          <a:p>
            <a:pPr marL="514350" indent="-514350">
              <a:buFont typeface="+mj-lt"/>
              <a:buAutoNum type="arabicPeriod"/>
            </a:pPr>
            <a:r>
              <a:rPr lang="en-GB" sz="3600" dirty="0"/>
              <a:t>Right to religious education </a:t>
            </a:r>
          </a:p>
          <a:p>
            <a:pPr marL="514350" indent="-514350">
              <a:buFont typeface="+mj-lt"/>
              <a:buAutoNum type="arabicPeriod"/>
            </a:pPr>
            <a:r>
              <a:rPr lang="en-GB" sz="3600" dirty="0"/>
              <a:t>Right to health care </a:t>
            </a:r>
          </a:p>
          <a:p>
            <a:pPr marL="514350" indent="-514350">
              <a:buFont typeface="+mj-lt"/>
              <a:buAutoNum type="arabicPeriod"/>
            </a:pPr>
            <a:r>
              <a:rPr lang="en-GB" sz="3600" dirty="0"/>
              <a:t>Right to protection from child labour and armed conflict </a:t>
            </a:r>
          </a:p>
        </p:txBody>
      </p:sp>
    </p:spTree>
    <p:extLst>
      <p:ext uri="{BB962C8B-B14F-4D97-AF65-F5344CB8AC3E}">
        <p14:creationId xmlns:p14="http://schemas.microsoft.com/office/powerpoint/2010/main" val="9663741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a:t>Ct…</a:t>
            </a:r>
          </a:p>
        </p:txBody>
      </p:sp>
      <p:sp>
        <p:nvSpPr>
          <p:cNvPr id="3" name="Content Placeholder 2"/>
          <p:cNvSpPr>
            <a:spLocks noGrp="1"/>
          </p:cNvSpPr>
          <p:nvPr>
            <p:ph idx="1"/>
          </p:nvPr>
        </p:nvSpPr>
        <p:spPr>
          <a:xfrm>
            <a:off x="0" y="1295400"/>
            <a:ext cx="9144000" cy="5105400"/>
          </a:xfrm>
        </p:spPr>
        <p:txBody>
          <a:bodyPr>
            <a:normAutofit/>
          </a:bodyPr>
          <a:lstStyle/>
          <a:p>
            <a:pPr marL="514350" indent="-514350">
              <a:buFont typeface="+mj-lt"/>
              <a:buAutoNum type="arabicPeriod" startAt="7"/>
            </a:pPr>
            <a:r>
              <a:rPr lang="en-US" sz="3600" dirty="0"/>
              <a:t>Right to Name and Nationality</a:t>
            </a:r>
          </a:p>
          <a:p>
            <a:pPr marL="514350" indent="-514350">
              <a:buFont typeface="+mj-lt"/>
              <a:buAutoNum type="arabicPeriod" startAt="7"/>
            </a:pPr>
            <a:r>
              <a:rPr lang="en-US" sz="3600" dirty="0"/>
              <a:t>Right of children with disabilities to be treated with dignity </a:t>
            </a:r>
          </a:p>
          <a:p>
            <a:pPr marL="514350" indent="-514350">
              <a:buFont typeface="+mj-lt"/>
              <a:buAutoNum type="arabicPeriod" startAt="7"/>
            </a:pPr>
            <a:r>
              <a:rPr lang="en-US" sz="3600" dirty="0"/>
              <a:t>Right of protection from child abuse </a:t>
            </a:r>
          </a:p>
          <a:p>
            <a:pPr marL="514350" indent="-514350">
              <a:buFont typeface="+mj-lt"/>
              <a:buAutoNum type="arabicPeriod" startAt="7"/>
            </a:pPr>
            <a:r>
              <a:rPr lang="en-US" sz="3600" dirty="0"/>
              <a:t>Right of protection from harmful cultural rites </a:t>
            </a:r>
          </a:p>
          <a:p>
            <a:pPr marL="514350" indent="-514350">
              <a:buFont typeface="+mj-lt"/>
              <a:buAutoNum type="arabicPeriod" startAt="7"/>
            </a:pPr>
            <a:r>
              <a:rPr lang="en-US" sz="3600" dirty="0"/>
              <a:t>Right of protection from sexual exploitation </a:t>
            </a:r>
          </a:p>
          <a:p>
            <a:pPr marL="514350" indent="-514350">
              <a:buFont typeface="+mj-lt"/>
              <a:buAutoNum type="arabicPeriod" startAt="7"/>
            </a:pPr>
            <a:r>
              <a:rPr lang="en-US" sz="3600" dirty="0"/>
              <a:t>Right to protection from drugs</a:t>
            </a:r>
          </a:p>
        </p:txBody>
      </p:sp>
    </p:spTree>
    <p:extLst>
      <p:ext uri="{BB962C8B-B14F-4D97-AF65-F5344CB8AC3E}">
        <p14:creationId xmlns:p14="http://schemas.microsoft.com/office/powerpoint/2010/main" val="165926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fontScale="90000"/>
          </a:bodyPr>
          <a:lstStyle/>
          <a:p>
            <a:r>
              <a:rPr lang="en-GB" b="1" dirty="0">
                <a:solidFill>
                  <a:srgbClr val="7030A0"/>
                </a:solidFill>
                <a:latin typeface="Berlin Sans FB Demi" panose="020E0802020502020306" pitchFamily="34" charset="0"/>
              </a:rPr>
              <a:t>International convention on population and development (ICPD Cairo)</a:t>
            </a:r>
          </a:p>
        </p:txBody>
      </p:sp>
      <p:sp>
        <p:nvSpPr>
          <p:cNvPr id="3" name="Content Placeholder 2"/>
          <p:cNvSpPr>
            <a:spLocks noGrp="1"/>
          </p:cNvSpPr>
          <p:nvPr>
            <p:ph idx="1"/>
          </p:nvPr>
        </p:nvSpPr>
        <p:spPr>
          <a:xfrm>
            <a:off x="0" y="1600200"/>
            <a:ext cx="9144000" cy="4525963"/>
          </a:xfrm>
        </p:spPr>
        <p:txBody>
          <a:bodyPr>
            <a:normAutofit/>
          </a:bodyPr>
          <a:lstStyle/>
          <a:p>
            <a:pPr>
              <a:buFont typeface="Wingdings" panose="05000000000000000000" pitchFamily="2" charset="2"/>
              <a:buChar char="§"/>
            </a:pPr>
            <a:r>
              <a:rPr lang="en-GB" sz="3600" dirty="0"/>
              <a:t>Was enacted in Cairo, Egypt on 5-13</a:t>
            </a:r>
            <a:r>
              <a:rPr lang="en-GB" sz="3600" baseline="30000" dirty="0"/>
              <a:t>th</a:t>
            </a:r>
            <a:r>
              <a:rPr lang="en-GB" sz="3600" dirty="0"/>
              <a:t> Sept.1994.Its resulting programme of action is the steering document for the united Nations Population Fund.</a:t>
            </a:r>
          </a:p>
          <a:p>
            <a:pPr>
              <a:buFont typeface="Wingdings" panose="05000000000000000000" pitchFamily="2" charset="2"/>
              <a:buChar char="§"/>
            </a:pPr>
            <a:r>
              <a:rPr lang="en-GB" sz="3600" dirty="0"/>
              <a:t>It is globally recognizes that fulfilling the </a:t>
            </a:r>
            <a:r>
              <a:rPr lang="en-GB" sz="3600" b="1" dirty="0"/>
              <a:t>rights of women and girls is central to development.</a:t>
            </a:r>
          </a:p>
        </p:txBody>
      </p:sp>
    </p:spTree>
    <p:extLst>
      <p:ext uri="{BB962C8B-B14F-4D97-AF65-F5344CB8AC3E}">
        <p14:creationId xmlns:p14="http://schemas.microsoft.com/office/powerpoint/2010/main" val="25395562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GB" sz="6600" b="1" dirty="0">
                <a:solidFill>
                  <a:schemeClr val="accent2"/>
                </a:solidFill>
              </a:rPr>
              <a:t>ICPD Goals</a:t>
            </a:r>
          </a:p>
        </p:txBody>
      </p:sp>
      <p:sp>
        <p:nvSpPr>
          <p:cNvPr id="3" name="Content Placeholder 2"/>
          <p:cNvSpPr>
            <a:spLocks noGrp="1"/>
          </p:cNvSpPr>
          <p:nvPr>
            <p:ph idx="1"/>
          </p:nvPr>
        </p:nvSpPr>
        <p:spPr>
          <a:xfrm>
            <a:off x="0" y="1143000"/>
            <a:ext cx="9144000" cy="5715000"/>
          </a:xfrm>
        </p:spPr>
        <p:txBody>
          <a:bodyPr>
            <a:normAutofit/>
          </a:bodyPr>
          <a:lstStyle/>
          <a:p>
            <a:pPr marL="514350" indent="-514350">
              <a:buFont typeface="+mj-lt"/>
              <a:buAutoNum type="arabicPeriod"/>
            </a:pPr>
            <a:r>
              <a:rPr lang="en-GB" sz="3600" b="1" dirty="0"/>
              <a:t>Universal education</a:t>
            </a:r>
            <a:r>
              <a:rPr lang="en-GB" sz="3600" dirty="0"/>
              <a:t>-universal primary education in all countries by 2015.Urge countries to provide wider access to women for secondary and higher level education as well as vocational and technical training.</a:t>
            </a:r>
          </a:p>
          <a:p>
            <a:pPr marL="514350" indent="-514350">
              <a:buFont typeface="+mj-lt"/>
              <a:buAutoNum type="arabicPeriod"/>
            </a:pPr>
            <a:r>
              <a:rPr lang="en-GB" sz="3600" b="1" dirty="0"/>
              <a:t>Reduction of infant and child mortality</a:t>
            </a:r>
            <a:r>
              <a:rPr lang="en-GB" sz="3600" dirty="0"/>
              <a:t>:- By 2015 all countries should aim to achieve a rate below 35 per 1,000 live births  and under five mortality rate below 45 per 1,000. </a:t>
            </a:r>
          </a:p>
        </p:txBody>
      </p:sp>
    </p:spTree>
    <p:extLst>
      <p:ext uri="{BB962C8B-B14F-4D97-AF65-F5344CB8AC3E}">
        <p14:creationId xmlns:p14="http://schemas.microsoft.com/office/powerpoint/2010/main" val="19315298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GB" dirty="0"/>
              <a:t>CT…</a:t>
            </a:r>
          </a:p>
        </p:txBody>
      </p:sp>
      <p:sp>
        <p:nvSpPr>
          <p:cNvPr id="3" name="Content Placeholder 2"/>
          <p:cNvSpPr>
            <a:spLocks noGrp="1"/>
          </p:cNvSpPr>
          <p:nvPr>
            <p:ph idx="1"/>
          </p:nvPr>
        </p:nvSpPr>
        <p:spPr>
          <a:xfrm>
            <a:off x="0" y="1143000"/>
            <a:ext cx="9144000" cy="5715000"/>
          </a:xfrm>
        </p:spPr>
        <p:txBody>
          <a:bodyPr>
            <a:normAutofit/>
          </a:bodyPr>
          <a:lstStyle/>
          <a:p>
            <a:pPr marL="514350" indent="-514350">
              <a:buFont typeface="+mj-lt"/>
              <a:buAutoNum type="arabicPeriod" startAt="3"/>
            </a:pPr>
            <a:r>
              <a:rPr lang="en-GB" sz="3600" b="1" dirty="0"/>
              <a:t>Reduction of maternal mortality</a:t>
            </a:r>
            <a:r>
              <a:rPr lang="en-GB" sz="3600" dirty="0"/>
              <a:t>:- A reduction by ½ the 1990 levels by 2000 and ½  of that by 2015.</a:t>
            </a:r>
          </a:p>
          <a:p>
            <a:pPr marL="514350" indent="-514350">
              <a:buFont typeface="+mj-lt"/>
              <a:buAutoNum type="arabicPeriod" startAt="3"/>
            </a:pPr>
            <a:r>
              <a:rPr lang="en-GB" sz="3600" b="1" dirty="0"/>
              <a:t>Access to reproductive and sexual health services including family planning - </a:t>
            </a:r>
            <a:r>
              <a:rPr lang="en-GB" sz="3600" dirty="0"/>
              <a:t>FP counselling, pre natal care, safe delivery and post natal care, prevention and appropriate treatment of infertility, prevention of abortion and the management of the consequences of abortion, STI’s, HIV/AIDS </a:t>
            </a:r>
          </a:p>
        </p:txBody>
      </p:sp>
    </p:spTree>
    <p:extLst>
      <p:ext uri="{BB962C8B-B14F-4D97-AF65-F5344CB8AC3E}">
        <p14:creationId xmlns:p14="http://schemas.microsoft.com/office/powerpoint/2010/main" val="1032438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39E70-CCEB-4BCE-BB03-DA196688C834}"/>
              </a:ext>
            </a:extLst>
          </p:cNvPr>
          <p:cNvSpPr>
            <a:spLocks noGrp="1"/>
          </p:cNvSpPr>
          <p:nvPr>
            <p:ph type="title"/>
          </p:nvPr>
        </p:nvSpPr>
        <p:spPr>
          <a:xfrm>
            <a:off x="0" y="0"/>
            <a:ext cx="9144000" cy="1076632"/>
          </a:xfrm>
        </p:spPr>
        <p:txBody>
          <a:bodyPr>
            <a:normAutofit fontScale="90000"/>
          </a:bodyPr>
          <a:lstStyle/>
          <a:p>
            <a:r>
              <a:rPr lang="en-US" sz="4000" b="1" dirty="0">
                <a:solidFill>
                  <a:schemeClr val="accent2"/>
                </a:solidFill>
              </a:rPr>
              <a:t>Kenya health policy(Kenya health strategic and investment plan 2012-2030) </a:t>
            </a:r>
          </a:p>
        </p:txBody>
      </p:sp>
      <p:sp>
        <p:nvSpPr>
          <p:cNvPr id="3" name="Content Placeholder 2">
            <a:extLst>
              <a:ext uri="{FF2B5EF4-FFF2-40B4-BE49-F238E27FC236}">
                <a16:creationId xmlns:a16="http://schemas.microsoft.com/office/drawing/2014/main" id="{6FF6D136-A003-4785-AD2C-8DC8EDBF65B2}"/>
              </a:ext>
            </a:extLst>
          </p:cNvPr>
          <p:cNvSpPr>
            <a:spLocks noGrp="1"/>
          </p:cNvSpPr>
          <p:nvPr>
            <p:ph idx="1"/>
          </p:nvPr>
        </p:nvSpPr>
        <p:spPr>
          <a:xfrm>
            <a:off x="0" y="1143000"/>
            <a:ext cx="9144000" cy="5562600"/>
          </a:xfrm>
        </p:spPr>
        <p:txBody>
          <a:bodyPr/>
          <a:lstStyle/>
          <a:p>
            <a:pPr marL="0" indent="0">
              <a:buNone/>
            </a:pPr>
            <a:r>
              <a:rPr lang="en-US" b="1" dirty="0"/>
              <a:t>Overview of the Kenya health policy </a:t>
            </a:r>
          </a:p>
          <a:p>
            <a:pPr>
              <a:buFont typeface="Wingdings" panose="05000000000000000000" pitchFamily="2" charset="2"/>
              <a:buChar char="§"/>
            </a:pPr>
            <a:r>
              <a:rPr lang="en-US" dirty="0"/>
              <a:t>The Health Sector has elaborated its Kenya Health Policy (KHP) to guide attainment of the long term health goals sought by the Country, outlined in the Vision 2030 and the 2010 constitution. </a:t>
            </a:r>
            <a:endParaRPr lang="en-US" b="1" dirty="0"/>
          </a:p>
          <a:p>
            <a:pPr marL="0" indent="0">
              <a:buNone/>
            </a:pPr>
            <a:endParaRPr lang="en-US" dirty="0"/>
          </a:p>
        </p:txBody>
      </p:sp>
    </p:spTree>
    <p:extLst>
      <p:ext uri="{BB962C8B-B14F-4D97-AF65-F5344CB8AC3E}">
        <p14:creationId xmlns:p14="http://schemas.microsoft.com/office/powerpoint/2010/main" val="14500181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9240C-4BDA-4360-8570-92F1BF61345F}"/>
              </a:ext>
            </a:extLst>
          </p:cNvPr>
          <p:cNvSpPr>
            <a:spLocks noGrp="1"/>
          </p:cNvSpPr>
          <p:nvPr>
            <p:ph type="title"/>
          </p:nvPr>
        </p:nvSpPr>
        <p:spPr>
          <a:xfrm>
            <a:off x="457200" y="76200"/>
            <a:ext cx="8229600" cy="762000"/>
          </a:xfrm>
        </p:spPr>
        <p:txBody>
          <a:bodyPr>
            <a:normAutofit/>
          </a:bodyPr>
          <a:lstStyle/>
          <a:p>
            <a:r>
              <a:rPr lang="en-US" dirty="0"/>
              <a:t>Ct…</a:t>
            </a:r>
          </a:p>
        </p:txBody>
      </p:sp>
      <p:sp>
        <p:nvSpPr>
          <p:cNvPr id="3" name="Content Placeholder 2">
            <a:extLst>
              <a:ext uri="{FF2B5EF4-FFF2-40B4-BE49-F238E27FC236}">
                <a16:creationId xmlns:a16="http://schemas.microsoft.com/office/drawing/2014/main" id="{B530DB62-BB28-4DAC-B4AF-A0FA64CD19FD}"/>
              </a:ext>
            </a:extLst>
          </p:cNvPr>
          <p:cNvSpPr>
            <a:spLocks noGrp="1"/>
          </p:cNvSpPr>
          <p:nvPr>
            <p:ph idx="1"/>
          </p:nvPr>
        </p:nvSpPr>
        <p:spPr>
          <a:xfrm>
            <a:off x="0" y="1066800"/>
            <a:ext cx="9144000" cy="5715000"/>
          </a:xfrm>
        </p:spPr>
        <p:txBody>
          <a:bodyPr/>
          <a:lstStyle/>
          <a:p>
            <a:pPr>
              <a:buFont typeface="Wingdings" panose="05000000000000000000" pitchFamily="2" charset="2"/>
              <a:buChar char="§"/>
            </a:pPr>
            <a:r>
              <a:rPr lang="en-US" dirty="0"/>
              <a:t>The policy framework has a goal in attaining the highest possible health standards in a manner responsive to the population needs.</a:t>
            </a:r>
          </a:p>
          <a:p>
            <a:pPr>
              <a:buFont typeface="Wingdings" panose="05000000000000000000" pitchFamily="2" charset="2"/>
              <a:buChar char="§"/>
            </a:pPr>
            <a:r>
              <a:rPr lang="en-US" dirty="0"/>
              <a:t> The policy will aim to achieve this goal through supporting provision of </a:t>
            </a:r>
            <a:r>
              <a:rPr lang="en-US" b="1" dirty="0"/>
              <a:t>equitable</a:t>
            </a:r>
            <a:r>
              <a:rPr lang="en-US" dirty="0"/>
              <a:t>, </a:t>
            </a:r>
            <a:r>
              <a:rPr lang="en-US" b="1" dirty="0"/>
              <a:t>affordable</a:t>
            </a:r>
            <a:r>
              <a:rPr lang="en-US" dirty="0"/>
              <a:t> and </a:t>
            </a:r>
            <a:r>
              <a:rPr lang="en-US" b="1" dirty="0"/>
              <a:t>quality health </a:t>
            </a:r>
            <a:r>
              <a:rPr lang="en-US" dirty="0"/>
              <a:t>and related services at the highest attainable standards to all Kenyans. </a:t>
            </a:r>
          </a:p>
          <a:p>
            <a:pPr>
              <a:buFont typeface="Wingdings" panose="05000000000000000000" pitchFamily="2" charset="2"/>
              <a:buChar char="§"/>
            </a:pPr>
            <a:r>
              <a:rPr lang="en-US" dirty="0"/>
              <a:t>The target of the policy is to attain a level and distribution of health at a level commensurate with that of a middle income country.</a:t>
            </a:r>
          </a:p>
        </p:txBody>
      </p:sp>
    </p:spTree>
    <p:extLst>
      <p:ext uri="{BB962C8B-B14F-4D97-AF65-F5344CB8AC3E}">
        <p14:creationId xmlns:p14="http://schemas.microsoft.com/office/powerpoint/2010/main" val="26194698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D4D8-92BE-4183-9E4B-F0CB95528450}"/>
              </a:ext>
            </a:extLst>
          </p:cNvPr>
          <p:cNvSpPr>
            <a:spLocks noGrp="1"/>
          </p:cNvSpPr>
          <p:nvPr>
            <p:ph type="title"/>
          </p:nvPr>
        </p:nvSpPr>
        <p:spPr>
          <a:xfrm>
            <a:off x="457200" y="152400"/>
            <a:ext cx="8229600" cy="685800"/>
          </a:xfrm>
        </p:spPr>
        <p:txBody>
          <a:bodyPr>
            <a:normAutofit fontScale="90000"/>
          </a:bodyPr>
          <a:lstStyle/>
          <a:p>
            <a:r>
              <a:rPr lang="en-US" dirty="0"/>
              <a:t>Ct…</a:t>
            </a:r>
          </a:p>
        </p:txBody>
      </p:sp>
      <p:sp>
        <p:nvSpPr>
          <p:cNvPr id="3" name="Content Placeholder 2">
            <a:extLst>
              <a:ext uri="{FF2B5EF4-FFF2-40B4-BE49-F238E27FC236}">
                <a16:creationId xmlns:a16="http://schemas.microsoft.com/office/drawing/2014/main" id="{82CCDA9B-D9DE-4400-B3FE-DE5FC4551F24}"/>
              </a:ext>
            </a:extLst>
          </p:cNvPr>
          <p:cNvSpPr>
            <a:spLocks noGrp="1"/>
          </p:cNvSpPr>
          <p:nvPr>
            <p:ph idx="1"/>
          </p:nvPr>
        </p:nvSpPr>
        <p:spPr>
          <a:xfrm>
            <a:off x="0" y="990600"/>
            <a:ext cx="9144000" cy="5867400"/>
          </a:xfrm>
        </p:spPr>
        <p:txBody>
          <a:bodyPr/>
          <a:lstStyle/>
          <a:p>
            <a:pPr>
              <a:buFont typeface="Wingdings" panose="05000000000000000000" pitchFamily="2" charset="2"/>
              <a:buChar char="§"/>
            </a:pPr>
            <a:r>
              <a:rPr lang="en-US" altLang="en-US" dirty="0"/>
              <a:t>The development of this framework was based on:</a:t>
            </a:r>
          </a:p>
          <a:p>
            <a:pPr lvl="1"/>
            <a:r>
              <a:rPr lang="en-US" altLang="en-US" dirty="0"/>
              <a:t>The 2010 Constitution of Kenya</a:t>
            </a:r>
          </a:p>
          <a:p>
            <a:pPr lvl="1"/>
            <a:r>
              <a:rPr lang="en-US" altLang="en-US" dirty="0"/>
              <a:t>The Kenya Vision 2030 economic blueprint</a:t>
            </a:r>
          </a:p>
          <a:p>
            <a:pPr lvl="1"/>
            <a:r>
              <a:rPr lang="en-US" altLang="en-US" dirty="0"/>
              <a:t>The Kenya Health Policy Framework (KHPF) 1994–2010 end-term review report</a:t>
            </a:r>
          </a:p>
          <a:p>
            <a:endParaRPr lang="en-US" dirty="0"/>
          </a:p>
        </p:txBody>
      </p:sp>
    </p:spTree>
    <p:extLst>
      <p:ext uri="{BB962C8B-B14F-4D97-AF65-F5344CB8AC3E}">
        <p14:creationId xmlns:p14="http://schemas.microsoft.com/office/powerpoint/2010/main" val="7259579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63771-D536-4303-B8F9-D60CE5A4A790}"/>
              </a:ext>
            </a:extLst>
          </p:cNvPr>
          <p:cNvSpPr>
            <a:spLocks noGrp="1"/>
          </p:cNvSpPr>
          <p:nvPr>
            <p:ph type="title"/>
          </p:nvPr>
        </p:nvSpPr>
        <p:spPr>
          <a:xfrm>
            <a:off x="457200" y="274638"/>
            <a:ext cx="8229600" cy="944562"/>
          </a:xfrm>
        </p:spPr>
        <p:txBody>
          <a:bodyPr/>
          <a:lstStyle/>
          <a:p>
            <a:r>
              <a:rPr lang="en-US" dirty="0"/>
              <a:t>Ct…</a:t>
            </a:r>
          </a:p>
        </p:txBody>
      </p:sp>
      <p:sp>
        <p:nvSpPr>
          <p:cNvPr id="3" name="Content Placeholder 2">
            <a:extLst>
              <a:ext uri="{FF2B5EF4-FFF2-40B4-BE49-F238E27FC236}">
                <a16:creationId xmlns:a16="http://schemas.microsoft.com/office/drawing/2014/main" id="{E2D96B07-7EB9-4051-B34C-4457C65A0EE1}"/>
              </a:ext>
            </a:extLst>
          </p:cNvPr>
          <p:cNvSpPr>
            <a:spLocks noGrp="1"/>
          </p:cNvSpPr>
          <p:nvPr>
            <p:ph idx="1"/>
          </p:nvPr>
        </p:nvSpPr>
        <p:spPr>
          <a:xfrm>
            <a:off x="0" y="1219200"/>
            <a:ext cx="9144000" cy="4906963"/>
          </a:xfrm>
        </p:spPr>
        <p:txBody>
          <a:bodyPr>
            <a:normAutofit lnSpcReduction="10000"/>
          </a:bodyPr>
          <a:lstStyle/>
          <a:p>
            <a:pPr>
              <a:buFont typeface="Wingdings" panose="05000000000000000000" pitchFamily="2" charset="2"/>
              <a:buChar char="§"/>
            </a:pPr>
            <a:r>
              <a:rPr lang="en-US" dirty="0"/>
              <a:t>Policy directions to guide the attainment of the policy intent are defined in terms of six policy objectives (relating to health and related services), and seven policy orientations (relating to investments needed). </a:t>
            </a:r>
          </a:p>
          <a:p>
            <a:pPr>
              <a:buFont typeface="Wingdings" panose="05000000000000000000" pitchFamily="2" charset="2"/>
              <a:buChar char="§"/>
            </a:pPr>
            <a:r>
              <a:rPr lang="en-US" dirty="0"/>
              <a:t>Six policy objectives are defined, which address the current situation – each with specific strategies for focus to enable attaining of the policy objective. </a:t>
            </a:r>
          </a:p>
          <a:p>
            <a:pPr>
              <a:buFont typeface="Wingdings" panose="05000000000000000000" pitchFamily="2" charset="2"/>
              <a:buChar char="§"/>
            </a:pPr>
            <a:r>
              <a:rPr lang="en-US" dirty="0"/>
              <a:t>These are interlinked as shown in the conceptual framework.</a:t>
            </a:r>
          </a:p>
        </p:txBody>
      </p:sp>
    </p:spTree>
    <p:extLst>
      <p:ext uri="{BB962C8B-B14F-4D97-AF65-F5344CB8AC3E}">
        <p14:creationId xmlns:p14="http://schemas.microsoft.com/office/powerpoint/2010/main" val="24092784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09A1D-C84E-42D8-BF6F-BF1692AE3202}"/>
              </a:ext>
            </a:extLst>
          </p:cNvPr>
          <p:cNvSpPr>
            <a:spLocks noGrp="1"/>
          </p:cNvSpPr>
          <p:nvPr>
            <p:ph type="title"/>
          </p:nvPr>
        </p:nvSpPr>
        <p:spPr>
          <a:xfrm>
            <a:off x="457200" y="152400"/>
            <a:ext cx="8229600" cy="579437"/>
          </a:xfrm>
        </p:spPr>
        <p:txBody>
          <a:bodyPr>
            <a:noAutofit/>
          </a:bodyPr>
          <a:lstStyle/>
          <a:p>
            <a:r>
              <a:rPr lang="en-US" b="1" dirty="0">
                <a:solidFill>
                  <a:schemeClr val="accent2"/>
                </a:solidFill>
              </a:rPr>
              <a:t>Policy objectives and strategies</a:t>
            </a:r>
          </a:p>
        </p:txBody>
      </p:sp>
      <p:sp>
        <p:nvSpPr>
          <p:cNvPr id="3" name="Content Placeholder 2">
            <a:extLst>
              <a:ext uri="{FF2B5EF4-FFF2-40B4-BE49-F238E27FC236}">
                <a16:creationId xmlns:a16="http://schemas.microsoft.com/office/drawing/2014/main" id="{37DAC834-3F6C-4435-9476-50DDFC151E4C}"/>
              </a:ext>
            </a:extLst>
          </p:cNvPr>
          <p:cNvSpPr>
            <a:spLocks noGrp="1"/>
          </p:cNvSpPr>
          <p:nvPr>
            <p:ph idx="1"/>
          </p:nvPr>
        </p:nvSpPr>
        <p:spPr>
          <a:xfrm>
            <a:off x="152400" y="1371600"/>
            <a:ext cx="9144000" cy="4953000"/>
          </a:xfrm>
        </p:spPr>
        <p:txBody>
          <a:bodyPr/>
          <a:lstStyle/>
          <a:p>
            <a:pPr marL="0" indent="0">
              <a:buNone/>
            </a:pPr>
            <a:r>
              <a:rPr lang="en-US" b="1" dirty="0"/>
              <a:t>1. Eliminate communicable conditions</a:t>
            </a:r>
            <a:r>
              <a:rPr lang="en-US" dirty="0"/>
              <a:t>: This it aims to achieve by forcing down the burden of communicable diseases, till they are not of major public health concern. </a:t>
            </a:r>
          </a:p>
          <a:p>
            <a:pPr marL="0" indent="0">
              <a:buNone/>
            </a:pPr>
            <a:r>
              <a:rPr lang="en-US" b="1" dirty="0"/>
              <a:t>2. Halt and reverse the rising burden of non communicable conditions. </a:t>
            </a:r>
            <a:r>
              <a:rPr lang="en-US" dirty="0"/>
              <a:t>This it aims to achieve by ensuring clear strategies for implementation to address all the identified non communicable conditions in the country. </a:t>
            </a:r>
          </a:p>
        </p:txBody>
      </p:sp>
    </p:spTree>
    <p:extLst>
      <p:ext uri="{BB962C8B-B14F-4D97-AF65-F5344CB8AC3E}">
        <p14:creationId xmlns:p14="http://schemas.microsoft.com/office/powerpoint/2010/main" val="137588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877915-38CB-4854-9028-44C06B3720D9}"/>
              </a:ext>
            </a:extLst>
          </p:cNvPr>
          <p:cNvSpPr>
            <a:spLocks noGrp="1"/>
          </p:cNvSpPr>
          <p:nvPr>
            <p:ph idx="1"/>
          </p:nvPr>
        </p:nvSpPr>
        <p:spPr>
          <a:xfrm>
            <a:off x="0" y="0"/>
            <a:ext cx="9144000" cy="6858000"/>
          </a:xfrm>
        </p:spPr>
        <p:txBody>
          <a:bodyPr>
            <a:noAutofit/>
          </a:bodyPr>
          <a:lstStyle/>
          <a:p>
            <a:pPr marL="0" marR="0" lvl="0" indent="0" algn="l" defTabSz="914400" rtl="0" eaLnBrk="1" fontAlgn="auto" latinLnBrk="0" hangingPunct="1">
              <a:lnSpc>
                <a:spcPct val="100000"/>
              </a:lnSpc>
              <a:spcBef>
                <a:spcPts val="580"/>
              </a:spcBef>
              <a:spcAft>
                <a:spcPts val="0"/>
              </a:spcAft>
              <a:buClr>
                <a:srgbClr val="D34817"/>
              </a:buClr>
              <a:buSzPct val="85000"/>
              <a:buNone/>
              <a:tabLst/>
              <a:defRPr/>
            </a:pPr>
            <a:r>
              <a:rPr lang="en-US" dirty="0">
                <a:solidFill>
                  <a:prstClr val="black"/>
                </a:solidFill>
              </a:rPr>
              <a:t>T</a:t>
            </a:r>
            <a:r>
              <a:rPr kumimoji="0" lang="en-US" b="0" i="0" u="none" strike="noStrike" kern="1200" cap="none" spc="0" normalizeH="0" baseline="0" noProof="0" dirty="0">
                <a:ln>
                  <a:noFill/>
                </a:ln>
                <a:solidFill>
                  <a:prstClr val="black"/>
                </a:solidFill>
                <a:effectLst/>
                <a:uLnTx/>
                <a:uFillTx/>
                <a:ea typeface="+mn-ea"/>
                <a:cs typeface="+mn-cs"/>
              </a:rPr>
              <a:t>his definition implies that PHC is :</a:t>
            </a:r>
          </a:p>
          <a:p>
            <a:pPr marR="0" lvl="0" algn="l" defTabSz="914400" rtl="0" eaLnBrk="1" fontAlgn="auto" latinLnBrk="0" hangingPunct="1">
              <a:lnSpc>
                <a:spcPct val="100000"/>
              </a:lnSpc>
              <a:spcBef>
                <a:spcPts val="580"/>
              </a:spcBef>
              <a:spcAft>
                <a:spcPts val="0"/>
              </a:spcAft>
              <a:buClr>
                <a:srgbClr val="D34817"/>
              </a:buClr>
              <a:buSzPct val="85000"/>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ea typeface="+mn-ea"/>
                <a:cs typeface="+mn-cs"/>
              </a:rPr>
              <a:t>Universally accessible to individuals and families in the community.</a:t>
            </a:r>
          </a:p>
          <a:p>
            <a:pPr marR="0" lvl="0" algn="l" defTabSz="914400" rtl="0" eaLnBrk="1" fontAlgn="auto" latinLnBrk="0" hangingPunct="1">
              <a:lnSpc>
                <a:spcPct val="100000"/>
              </a:lnSpc>
              <a:spcBef>
                <a:spcPts val="580"/>
              </a:spcBef>
              <a:spcAft>
                <a:spcPts val="0"/>
              </a:spcAft>
              <a:buClr>
                <a:srgbClr val="D34817"/>
              </a:buClr>
              <a:buSzPct val="85000"/>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ea typeface="+mn-ea"/>
                <a:cs typeface="+mn-cs"/>
              </a:rPr>
              <a:t>Socially acceptable to all , because it is within their social cultural norms.</a:t>
            </a:r>
          </a:p>
          <a:p>
            <a:pPr marR="0" lvl="0" algn="l" defTabSz="914400" rtl="0" eaLnBrk="1" fontAlgn="auto" latinLnBrk="0" hangingPunct="1">
              <a:lnSpc>
                <a:spcPct val="100000"/>
              </a:lnSpc>
              <a:spcBef>
                <a:spcPts val="580"/>
              </a:spcBef>
              <a:spcAft>
                <a:spcPts val="0"/>
              </a:spcAft>
              <a:buClr>
                <a:srgbClr val="D34817"/>
              </a:buClr>
              <a:buSzPct val="85000"/>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ea typeface="+mn-ea"/>
                <a:cs typeface="+mn-cs"/>
              </a:rPr>
              <a:t>Affordable, i.e. the services should be at a price the community can afford.</a:t>
            </a:r>
          </a:p>
          <a:p>
            <a:pPr marR="0" lvl="0" algn="l" defTabSz="914400" rtl="0" eaLnBrk="1" fontAlgn="auto" latinLnBrk="0" hangingPunct="1">
              <a:lnSpc>
                <a:spcPct val="100000"/>
              </a:lnSpc>
              <a:spcBef>
                <a:spcPts val="580"/>
              </a:spcBef>
              <a:spcAft>
                <a:spcPts val="0"/>
              </a:spcAft>
              <a:buClr>
                <a:srgbClr val="D34817"/>
              </a:buClr>
              <a:buSzPct val="85000"/>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ea typeface="+mn-ea"/>
                <a:cs typeface="+mn-cs"/>
              </a:rPr>
              <a:t>Promotes full participation of individuals, families and communities. </a:t>
            </a:r>
          </a:p>
          <a:p>
            <a:pPr marR="0" lvl="0" algn="l" defTabSz="914400" rtl="0" eaLnBrk="1" fontAlgn="auto" latinLnBrk="0" hangingPunct="1">
              <a:lnSpc>
                <a:spcPct val="100000"/>
              </a:lnSpc>
              <a:spcBef>
                <a:spcPts val="580"/>
              </a:spcBef>
              <a:spcAft>
                <a:spcPts val="0"/>
              </a:spcAft>
              <a:buClr>
                <a:srgbClr val="D34817"/>
              </a:buClr>
              <a:buSzPct val="85000"/>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ea typeface="+mn-ea"/>
                <a:cs typeface="+mn-cs"/>
              </a:rPr>
              <a:t>Appropriate technology , i.e. the use of methods and technology which use locally available e.g. supplies and equipment.</a:t>
            </a:r>
            <a:endParaRPr lang="en-US" dirty="0"/>
          </a:p>
        </p:txBody>
      </p:sp>
    </p:spTree>
    <p:extLst>
      <p:ext uri="{BB962C8B-B14F-4D97-AF65-F5344CB8AC3E}">
        <p14:creationId xmlns:p14="http://schemas.microsoft.com/office/powerpoint/2010/main" val="32243381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0553-9513-43F8-8573-99294A1A8F5A}"/>
              </a:ext>
            </a:extLst>
          </p:cNvPr>
          <p:cNvSpPr>
            <a:spLocks noGrp="1"/>
          </p:cNvSpPr>
          <p:nvPr>
            <p:ph type="title"/>
          </p:nvPr>
        </p:nvSpPr>
        <p:spPr>
          <a:xfrm>
            <a:off x="0" y="0"/>
            <a:ext cx="9144000" cy="731837"/>
          </a:xfrm>
        </p:spPr>
        <p:txBody>
          <a:bodyPr>
            <a:normAutofit fontScale="90000"/>
          </a:bodyPr>
          <a:lstStyle/>
          <a:p>
            <a:r>
              <a:rPr lang="en-US" dirty="0"/>
              <a:t>Ct…</a:t>
            </a:r>
          </a:p>
        </p:txBody>
      </p:sp>
      <p:sp>
        <p:nvSpPr>
          <p:cNvPr id="3" name="Content Placeholder 2">
            <a:extLst>
              <a:ext uri="{FF2B5EF4-FFF2-40B4-BE49-F238E27FC236}">
                <a16:creationId xmlns:a16="http://schemas.microsoft.com/office/drawing/2014/main" id="{700E7E41-57A5-42A4-A977-5F382F5AFFAF}"/>
              </a:ext>
            </a:extLst>
          </p:cNvPr>
          <p:cNvSpPr>
            <a:spLocks noGrp="1"/>
          </p:cNvSpPr>
          <p:nvPr>
            <p:ph idx="1"/>
          </p:nvPr>
        </p:nvSpPr>
        <p:spPr>
          <a:xfrm>
            <a:off x="0" y="1066800"/>
            <a:ext cx="9144000" cy="5059363"/>
          </a:xfrm>
        </p:spPr>
        <p:txBody>
          <a:bodyPr/>
          <a:lstStyle/>
          <a:p>
            <a:pPr marL="0" indent="0">
              <a:buNone/>
            </a:pPr>
            <a:r>
              <a:rPr lang="en-US" b="1" dirty="0"/>
              <a:t>3. Reduce the burden of violence and injuries. </a:t>
            </a:r>
            <a:r>
              <a:rPr lang="en-US" dirty="0"/>
              <a:t>This it aims to achieve by directly putting in place strategies that address each of the causes of injuries and violence at the time. </a:t>
            </a:r>
          </a:p>
          <a:p>
            <a:pPr marL="0" indent="0">
              <a:buNone/>
            </a:pPr>
            <a:r>
              <a:rPr lang="en-US" b="1" dirty="0"/>
              <a:t>4. Provide essential health care. </a:t>
            </a:r>
            <a:r>
              <a:rPr lang="en-US" dirty="0"/>
              <a:t>These shall be medical services that are affordable, equitable, accessible and responsive to client needs. </a:t>
            </a:r>
          </a:p>
        </p:txBody>
      </p:sp>
    </p:spTree>
    <p:extLst>
      <p:ext uri="{BB962C8B-B14F-4D97-AF65-F5344CB8AC3E}">
        <p14:creationId xmlns:p14="http://schemas.microsoft.com/office/powerpoint/2010/main" val="16913106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D8ED7-1E0F-40BE-ADCE-CF7E86F5F769}"/>
              </a:ext>
            </a:extLst>
          </p:cNvPr>
          <p:cNvSpPr>
            <a:spLocks noGrp="1"/>
          </p:cNvSpPr>
          <p:nvPr>
            <p:ph type="title"/>
          </p:nvPr>
        </p:nvSpPr>
        <p:spPr>
          <a:xfrm>
            <a:off x="457200" y="152400"/>
            <a:ext cx="8229600" cy="685800"/>
          </a:xfrm>
        </p:spPr>
        <p:txBody>
          <a:bodyPr>
            <a:normAutofit fontScale="90000"/>
          </a:bodyPr>
          <a:lstStyle/>
          <a:p>
            <a:r>
              <a:rPr lang="en-US" dirty="0"/>
              <a:t>Ct…</a:t>
            </a:r>
          </a:p>
        </p:txBody>
      </p:sp>
      <p:sp>
        <p:nvSpPr>
          <p:cNvPr id="3" name="Content Placeholder 2">
            <a:extLst>
              <a:ext uri="{FF2B5EF4-FFF2-40B4-BE49-F238E27FC236}">
                <a16:creationId xmlns:a16="http://schemas.microsoft.com/office/drawing/2014/main" id="{54985676-18BB-496C-9A8F-6CCA2139DD66}"/>
              </a:ext>
            </a:extLst>
          </p:cNvPr>
          <p:cNvSpPr>
            <a:spLocks noGrp="1"/>
          </p:cNvSpPr>
          <p:nvPr>
            <p:ph idx="1"/>
          </p:nvPr>
        </p:nvSpPr>
        <p:spPr>
          <a:xfrm>
            <a:off x="0" y="1219200"/>
            <a:ext cx="9144000" cy="5181600"/>
          </a:xfrm>
        </p:spPr>
        <p:txBody>
          <a:bodyPr>
            <a:normAutofit lnSpcReduction="10000"/>
          </a:bodyPr>
          <a:lstStyle/>
          <a:p>
            <a:pPr marL="0" indent="0">
              <a:buNone/>
            </a:pPr>
            <a:r>
              <a:rPr lang="en-US" b="1" dirty="0"/>
              <a:t>5. Minimize exposure to health risk factors. </a:t>
            </a:r>
            <a:r>
              <a:rPr lang="en-US" dirty="0"/>
              <a:t>This it aims to achieve by strengthening the health promoting interventions, which address risk factors to health, plus facilitating use of products and services that lead to healthy behaviors in the population.</a:t>
            </a:r>
          </a:p>
          <a:p>
            <a:pPr marL="0" indent="0">
              <a:buNone/>
            </a:pPr>
            <a:r>
              <a:rPr lang="en-US" dirty="0"/>
              <a:t> </a:t>
            </a:r>
            <a:r>
              <a:rPr lang="en-US" b="1" dirty="0"/>
              <a:t>6. Strengthen collaboration with health related sectors. </a:t>
            </a:r>
            <a:r>
              <a:rPr lang="en-US" dirty="0"/>
              <a:t>This it aims to achieve by adopting a ‘Health in all Policies’ approach, which ensures the Health Sector interacts with and influences design implementation and monitoring processes in all health related sector actions.</a:t>
            </a:r>
          </a:p>
        </p:txBody>
      </p:sp>
    </p:spTree>
    <p:extLst>
      <p:ext uri="{BB962C8B-B14F-4D97-AF65-F5344CB8AC3E}">
        <p14:creationId xmlns:p14="http://schemas.microsoft.com/office/powerpoint/2010/main" val="14365888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a:extLst>
              <a:ext uri="{FF2B5EF4-FFF2-40B4-BE49-F238E27FC236}">
                <a16:creationId xmlns:a16="http://schemas.microsoft.com/office/drawing/2014/main" id="{813B2298-F7E9-473F-8C66-042A3C31E8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04503"/>
            <a:ext cx="9144000" cy="6829697"/>
          </a:xfr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904529-7A15-492C-9058-B11BA0CEACF2}"/>
              </a:ext>
            </a:extLst>
          </p:cNvPr>
          <p:cNvSpPr>
            <a:spLocks noGrp="1"/>
          </p:cNvSpPr>
          <p:nvPr>
            <p:ph idx="1"/>
          </p:nvPr>
        </p:nvSpPr>
        <p:spPr>
          <a:xfrm>
            <a:off x="457200" y="1143000"/>
            <a:ext cx="8229600" cy="4983163"/>
          </a:xfrm>
        </p:spPr>
        <p:txBody>
          <a:bodyPr/>
          <a:lstStyle/>
          <a:p>
            <a:endParaRPr lang="en-US" b="1" dirty="0">
              <a:solidFill>
                <a:srgbClr val="7030A0"/>
              </a:solidFill>
              <a:latin typeface="Algerian" panose="04020705040A02060702" pitchFamily="82" charset="0"/>
            </a:endParaRPr>
          </a:p>
          <a:p>
            <a:pPr marL="0" indent="0">
              <a:buNone/>
            </a:pPr>
            <a:endParaRPr lang="en-US" sz="5400" b="1" dirty="0">
              <a:solidFill>
                <a:srgbClr val="7030A0"/>
              </a:solidFill>
              <a:latin typeface="Algerian" panose="04020705040A02060702" pitchFamily="82" charset="0"/>
            </a:endParaRPr>
          </a:p>
          <a:p>
            <a:pPr marL="0" indent="0">
              <a:buNone/>
            </a:pPr>
            <a:r>
              <a:rPr lang="en-US" sz="5400" b="1" dirty="0">
                <a:solidFill>
                  <a:srgbClr val="7030A0"/>
                </a:solidFill>
                <a:latin typeface="Algerian" panose="04020705040A02060702" pitchFamily="82" charset="0"/>
              </a:rPr>
              <a:t>Health care delivery system</a:t>
            </a:r>
            <a:r>
              <a:rPr lang="en-US" sz="4800" b="1" dirty="0">
                <a:solidFill>
                  <a:srgbClr val="7030A0"/>
                </a:solidFill>
                <a:latin typeface="Algerian" panose="04020705040A02060702" pitchFamily="82" charset="0"/>
              </a:rPr>
              <a:t>.</a:t>
            </a:r>
            <a:br>
              <a:rPr lang="en-US" sz="4800" b="1" dirty="0">
                <a:solidFill>
                  <a:srgbClr val="7030A0"/>
                </a:solidFill>
                <a:latin typeface="Algerian" panose="04020705040A02060702" pitchFamily="82" charset="0"/>
              </a:rPr>
            </a:br>
            <a:endParaRPr lang="en-US" sz="4800" dirty="0"/>
          </a:p>
        </p:txBody>
      </p:sp>
    </p:spTree>
    <p:extLst>
      <p:ext uri="{BB962C8B-B14F-4D97-AF65-F5344CB8AC3E}">
        <p14:creationId xmlns:p14="http://schemas.microsoft.com/office/powerpoint/2010/main" val="25065882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dirty="0"/>
              <a:t>Introduction </a:t>
            </a:r>
          </a:p>
        </p:txBody>
      </p:sp>
      <p:sp>
        <p:nvSpPr>
          <p:cNvPr id="3" name="Content Placeholder 2"/>
          <p:cNvSpPr>
            <a:spLocks noGrp="1"/>
          </p:cNvSpPr>
          <p:nvPr>
            <p:ph idx="1"/>
          </p:nvPr>
        </p:nvSpPr>
        <p:spPr>
          <a:xfrm>
            <a:off x="0" y="762000"/>
            <a:ext cx="9144000" cy="6096000"/>
          </a:xfrm>
        </p:spPr>
        <p:txBody>
          <a:bodyPr>
            <a:normAutofit/>
          </a:bodyPr>
          <a:lstStyle/>
          <a:p>
            <a:pPr>
              <a:buFont typeface="Wingdings" panose="05000000000000000000" pitchFamily="2" charset="2"/>
              <a:buChar char="§"/>
            </a:pPr>
            <a:r>
              <a:rPr lang="en-US" dirty="0"/>
              <a:t>What is a health system? A system is an arrangement of parts and their interconnections that come together for a purpose. A health system has many parts. In addition to patients, families and communities, ministry of health, health providers, health services organizations, and many other organizations that play important roles.</a:t>
            </a:r>
          </a:p>
          <a:p>
            <a:pPr>
              <a:buFont typeface="Wingdings" panose="05000000000000000000" pitchFamily="2" charset="2"/>
              <a:buChar char="§"/>
            </a:pPr>
            <a:r>
              <a:rPr lang="en-US" dirty="0"/>
              <a:t>Roemer(1991) defined a health system as “the combination of resources, organization, financing and management that culminates in the delivery of health services to the population.” </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366602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a:t>Ct….</a:t>
            </a:r>
          </a:p>
        </p:txBody>
      </p:sp>
      <p:sp>
        <p:nvSpPr>
          <p:cNvPr id="3" name="Content Placeholder 2"/>
          <p:cNvSpPr>
            <a:spLocks noGrp="1"/>
          </p:cNvSpPr>
          <p:nvPr>
            <p:ph idx="1"/>
          </p:nvPr>
        </p:nvSpPr>
        <p:spPr>
          <a:xfrm>
            <a:off x="0" y="990600"/>
            <a:ext cx="9144000" cy="5867400"/>
          </a:xfrm>
        </p:spPr>
        <p:txBody>
          <a:bodyPr>
            <a:normAutofit/>
          </a:bodyPr>
          <a:lstStyle/>
          <a:p>
            <a:pPr>
              <a:buFont typeface="Wingdings" panose="05000000000000000000" pitchFamily="2" charset="2"/>
              <a:buChar char="§"/>
            </a:pPr>
            <a:r>
              <a:rPr lang="en-US" dirty="0"/>
              <a:t>The World Health Organization(2000) redefined the main purpose in its definition as “all activities whose primary purpose is to promote, restore and maintain health.”</a:t>
            </a:r>
          </a:p>
          <a:p>
            <a:pPr>
              <a:buFont typeface="Wingdings" panose="05000000000000000000" pitchFamily="2" charset="2"/>
              <a:buChar char="§"/>
            </a:pPr>
            <a:r>
              <a:rPr lang="en-US" dirty="0"/>
              <a:t>There are two main objectives of a health care delivery system are;</a:t>
            </a:r>
          </a:p>
          <a:p>
            <a:pPr marL="0" indent="0">
              <a:buNone/>
            </a:pPr>
            <a:r>
              <a:rPr lang="en-US" dirty="0"/>
              <a:t> a) to enable all citizens to receive health care services when needed</a:t>
            </a:r>
          </a:p>
          <a:p>
            <a:pPr marL="0" indent="0">
              <a:buNone/>
            </a:pPr>
            <a:r>
              <a:rPr lang="en-US" dirty="0"/>
              <a:t> b) to deliver health services that are cost effective and that meet pre- established standards of quality.</a:t>
            </a:r>
          </a:p>
        </p:txBody>
      </p:sp>
    </p:spTree>
    <p:extLst>
      <p:ext uri="{BB962C8B-B14F-4D97-AF65-F5344CB8AC3E}">
        <p14:creationId xmlns:p14="http://schemas.microsoft.com/office/powerpoint/2010/main" val="38916121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AF0C-8472-4C0D-9A53-4DA6448378EA}"/>
              </a:ext>
            </a:extLst>
          </p:cNvPr>
          <p:cNvSpPr>
            <a:spLocks noGrp="1"/>
          </p:cNvSpPr>
          <p:nvPr>
            <p:ph type="title"/>
          </p:nvPr>
        </p:nvSpPr>
        <p:spPr>
          <a:xfrm>
            <a:off x="457200" y="0"/>
            <a:ext cx="8229600" cy="731837"/>
          </a:xfrm>
        </p:spPr>
        <p:txBody>
          <a:bodyPr>
            <a:normAutofit fontScale="90000"/>
          </a:bodyPr>
          <a:lstStyle/>
          <a:p>
            <a:r>
              <a:rPr lang="en-US" dirty="0"/>
              <a:t>Ct…</a:t>
            </a:r>
          </a:p>
        </p:txBody>
      </p:sp>
      <p:sp>
        <p:nvSpPr>
          <p:cNvPr id="3" name="Content Placeholder 2">
            <a:extLst>
              <a:ext uri="{FF2B5EF4-FFF2-40B4-BE49-F238E27FC236}">
                <a16:creationId xmlns:a16="http://schemas.microsoft.com/office/drawing/2014/main" id="{21E8C872-9017-478A-B32E-17A02C55ECEC}"/>
              </a:ext>
            </a:extLst>
          </p:cNvPr>
          <p:cNvSpPr>
            <a:spLocks noGrp="1"/>
          </p:cNvSpPr>
          <p:nvPr>
            <p:ph idx="1"/>
          </p:nvPr>
        </p:nvSpPr>
        <p:spPr>
          <a:xfrm>
            <a:off x="152400" y="1066800"/>
            <a:ext cx="8991600" cy="5791200"/>
          </a:xfrm>
        </p:spPr>
        <p:txBody>
          <a:bodyPr/>
          <a:lstStyle/>
          <a:p>
            <a:pPr>
              <a:buFont typeface="Wingdings" panose="05000000000000000000" pitchFamily="2" charset="2"/>
              <a:buChar char="§"/>
            </a:pPr>
            <a:r>
              <a:rPr lang="en-US" altLang="en-US" sz="3600" b="1" dirty="0"/>
              <a:t>A health system </a:t>
            </a:r>
            <a:r>
              <a:rPr lang="en-US" altLang="en-US" sz="3600" dirty="0"/>
              <a:t>consists of </a:t>
            </a:r>
          </a:p>
          <a:p>
            <a:pPr lvl="1"/>
            <a:r>
              <a:rPr lang="en-US" altLang="en-US" sz="3600" dirty="0"/>
              <a:t>all organizations, people and actions whose primary interest is to promote, restore or maintain health. </a:t>
            </a:r>
          </a:p>
          <a:p>
            <a:pPr lvl="1"/>
            <a:r>
              <a:rPr lang="en-US" altLang="en-US" sz="3600" dirty="0"/>
              <a:t>This can be analyzed in its totality by using different groups or blocks.</a:t>
            </a:r>
          </a:p>
          <a:p>
            <a:pPr lvl="2"/>
            <a:r>
              <a:rPr lang="en-US" altLang="en-US" sz="3600" dirty="0"/>
              <a:t>The six building blocks of a health system are depicted in the diagram in the next slide</a:t>
            </a:r>
          </a:p>
          <a:p>
            <a:endParaRPr lang="en-US" dirty="0"/>
          </a:p>
        </p:txBody>
      </p:sp>
    </p:spTree>
    <p:extLst>
      <p:ext uri="{BB962C8B-B14F-4D97-AF65-F5344CB8AC3E}">
        <p14:creationId xmlns:p14="http://schemas.microsoft.com/office/powerpoint/2010/main" val="23950375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C:\Users\MUTUA\Desktop\Dekut\Management-2\who_health_systems_framework.jpg">
            <a:extLst>
              <a:ext uri="{FF2B5EF4-FFF2-40B4-BE49-F238E27FC236}">
                <a16:creationId xmlns:a16="http://schemas.microsoft.com/office/drawing/2014/main" id="{83951908-D050-4B0C-A2DA-FF7AAA80DD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52400"/>
            <a:ext cx="8839200" cy="6324600"/>
          </a:xfr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4DFFC-34E4-4879-8BD4-9494A8561F7A}"/>
              </a:ext>
            </a:extLst>
          </p:cNvPr>
          <p:cNvSpPr>
            <a:spLocks noGrp="1"/>
          </p:cNvSpPr>
          <p:nvPr>
            <p:ph type="title"/>
          </p:nvPr>
        </p:nvSpPr>
        <p:spPr>
          <a:xfrm>
            <a:off x="457200" y="0"/>
            <a:ext cx="8229600" cy="990600"/>
          </a:xfrm>
        </p:spPr>
        <p:txBody>
          <a:bodyPr/>
          <a:lstStyle/>
          <a:p>
            <a:r>
              <a:rPr lang="en-US" b="1" dirty="0"/>
              <a:t>Pillars of a heath care system </a:t>
            </a:r>
          </a:p>
        </p:txBody>
      </p:sp>
      <p:sp>
        <p:nvSpPr>
          <p:cNvPr id="3" name="Content Placeholder 2">
            <a:extLst>
              <a:ext uri="{FF2B5EF4-FFF2-40B4-BE49-F238E27FC236}">
                <a16:creationId xmlns:a16="http://schemas.microsoft.com/office/drawing/2014/main" id="{354AA260-4353-4532-8441-325CB0C79D29}"/>
              </a:ext>
            </a:extLst>
          </p:cNvPr>
          <p:cNvSpPr>
            <a:spLocks noGrp="1"/>
          </p:cNvSpPr>
          <p:nvPr>
            <p:ph idx="1"/>
          </p:nvPr>
        </p:nvSpPr>
        <p:spPr>
          <a:xfrm>
            <a:off x="0" y="1143000"/>
            <a:ext cx="9144000" cy="5257799"/>
          </a:xfrm>
        </p:spPr>
        <p:txBody>
          <a:bodyPr/>
          <a:lstStyle/>
          <a:p>
            <a:pPr>
              <a:buFont typeface="Wingdings" panose="05000000000000000000" pitchFamily="2" charset="2"/>
              <a:buChar char="§"/>
            </a:pPr>
            <a:r>
              <a:rPr lang="en-US" dirty="0"/>
              <a:t>Health care has got six core components or building blocks or pillars. </a:t>
            </a:r>
          </a:p>
          <a:p>
            <a:pPr marL="0" indent="0">
              <a:buNone/>
            </a:pPr>
            <a:r>
              <a:rPr lang="en-US" dirty="0"/>
              <a:t>These include;</a:t>
            </a:r>
          </a:p>
          <a:p>
            <a:pPr lvl="1"/>
            <a:r>
              <a:rPr lang="en-US" dirty="0"/>
              <a:t>Service delivery</a:t>
            </a:r>
          </a:p>
          <a:p>
            <a:pPr lvl="1"/>
            <a:r>
              <a:rPr lang="en-US" dirty="0"/>
              <a:t>Health work force </a:t>
            </a:r>
          </a:p>
          <a:p>
            <a:pPr lvl="1"/>
            <a:r>
              <a:rPr lang="en-US" dirty="0"/>
              <a:t>Health information systems</a:t>
            </a:r>
          </a:p>
          <a:p>
            <a:pPr lvl="1"/>
            <a:r>
              <a:rPr lang="en-US" dirty="0"/>
              <a:t>Access to essential medicines</a:t>
            </a:r>
          </a:p>
          <a:p>
            <a:pPr lvl="1"/>
            <a:r>
              <a:rPr lang="en-US" dirty="0"/>
              <a:t>Financing </a:t>
            </a:r>
          </a:p>
          <a:p>
            <a:pPr lvl="1"/>
            <a:r>
              <a:rPr lang="en-US" dirty="0"/>
              <a:t>Leadership/governance </a:t>
            </a:r>
          </a:p>
        </p:txBody>
      </p:sp>
    </p:spTree>
    <p:extLst>
      <p:ext uri="{BB962C8B-B14F-4D97-AF65-F5344CB8AC3E}">
        <p14:creationId xmlns:p14="http://schemas.microsoft.com/office/powerpoint/2010/main" val="22206894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A98E-CB70-4228-AE0D-608ACCBA769D}"/>
              </a:ext>
            </a:extLst>
          </p:cNvPr>
          <p:cNvSpPr>
            <a:spLocks noGrp="1"/>
          </p:cNvSpPr>
          <p:nvPr>
            <p:ph type="title"/>
          </p:nvPr>
        </p:nvSpPr>
        <p:spPr>
          <a:xfrm>
            <a:off x="152400" y="0"/>
            <a:ext cx="8839200" cy="731837"/>
          </a:xfrm>
        </p:spPr>
        <p:txBody>
          <a:bodyPr>
            <a:normAutofit fontScale="90000"/>
          </a:bodyPr>
          <a:lstStyle/>
          <a:p>
            <a:r>
              <a:rPr lang="en-US" dirty="0"/>
              <a:t>Ct…</a:t>
            </a:r>
          </a:p>
        </p:txBody>
      </p:sp>
      <p:sp>
        <p:nvSpPr>
          <p:cNvPr id="3" name="Content Placeholder 2">
            <a:extLst>
              <a:ext uri="{FF2B5EF4-FFF2-40B4-BE49-F238E27FC236}">
                <a16:creationId xmlns:a16="http://schemas.microsoft.com/office/drawing/2014/main" id="{67270724-B7A9-4260-9290-EAEF77F2F874}"/>
              </a:ext>
            </a:extLst>
          </p:cNvPr>
          <p:cNvSpPr>
            <a:spLocks noGrp="1"/>
          </p:cNvSpPr>
          <p:nvPr>
            <p:ph idx="1"/>
          </p:nvPr>
        </p:nvSpPr>
        <p:spPr>
          <a:xfrm>
            <a:off x="0" y="1295400"/>
            <a:ext cx="9144000" cy="4830763"/>
          </a:xfrm>
        </p:spPr>
        <p:txBody>
          <a:bodyPr/>
          <a:lstStyle/>
          <a:p>
            <a:pPr>
              <a:buFont typeface="Wingdings" panose="05000000000000000000" pitchFamily="2" charset="2"/>
              <a:buChar char="§"/>
            </a:pPr>
            <a:endParaRPr lang="en-US" altLang="en-US" sz="3600" dirty="0"/>
          </a:p>
          <a:p>
            <a:pPr>
              <a:buFont typeface="Wingdings" panose="05000000000000000000" pitchFamily="2" charset="2"/>
              <a:buChar char="§"/>
            </a:pPr>
            <a:r>
              <a:rPr lang="en-US" altLang="en-US" sz="3600" dirty="0"/>
              <a:t>Good </a:t>
            </a:r>
            <a:r>
              <a:rPr lang="en-US" altLang="en-US" sz="3600" b="1" dirty="0"/>
              <a:t>health services </a:t>
            </a:r>
            <a:r>
              <a:rPr lang="en-US" altLang="en-US" sz="3600" dirty="0"/>
              <a:t>are those </a:t>
            </a:r>
          </a:p>
          <a:p>
            <a:pPr>
              <a:buFont typeface="Wingdings" panose="05000000000000000000" pitchFamily="2" charset="2"/>
              <a:buChar char="§"/>
            </a:pPr>
            <a:r>
              <a:rPr lang="en-US" altLang="en-US" sz="3600" dirty="0"/>
              <a:t>which deliver effective, safe, quality personal and non-personal health interventions to those who need them, when and where needed, with minimum waste of resources.</a:t>
            </a:r>
          </a:p>
          <a:p>
            <a:endParaRPr lang="en-US" dirty="0"/>
          </a:p>
        </p:txBody>
      </p:sp>
    </p:spTree>
    <p:extLst>
      <p:ext uri="{BB962C8B-B14F-4D97-AF65-F5344CB8AC3E}">
        <p14:creationId xmlns:p14="http://schemas.microsoft.com/office/powerpoint/2010/main" val="1190446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929856-72B2-4EA4-8901-13BFF479F386}"/>
              </a:ext>
            </a:extLst>
          </p:cNvPr>
          <p:cNvSpPr>
            <a:spLocks noGrp="1"/>
          </p:cNvSpPr>
          <p:nvPr>
            <p:ph idx="1"/>
          </p:nvPr>
        </p:nvSpPr>
        <p:spPr>
          <a:xfrm>
            <a:off x="0" y="0"/>
            <a:ext cx="9144000" cy="6858000"/>
          </a:xfrm>
        </p:spPr>
        <p:txBody>
          <a:bodyPr>
            <a:normAutofit/>
          </a:bodyPr>
          <a:lstStyle/>
          <a:p>
            <a:pPr marL="514350" marR="0" lvl="0" indent="-51435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C00000"/>
                </a:solidFill>
                <a:effectLst/>
                <a:uLnTx/>
                <a:uFillTx/>
                <a:ea typeface="+mn-ea"/>
                <a:cs typeface="+mn-cs"/>
              </a:rPr>
              <a:t>Principles of P H C </a:t>
            </a:r>
          </a:p>
          <a:p>
            <a:pPr>
              <a:spcBef>
                <a:spcPts val="0"/>
              </a:spcBef>
              <a:defRPr/>
            </a:pPr>
            <a:r>
              <a:rPr kumimoji="0" lang="en-US" sz="3600" b="0" i="0" u="none" strike="noStrike" kern="1200" cap="none" spc="0" normalizeH="0" baseline="0" noProof="0" dirty="0">
                <a:ln>
                  <a:noFill/>
                </a:ln>
                <a:solidFill>
                  <a:prstClr val="black"/>
                </a:solidFill>
                <a:effectLst/>
                <a:uLnTx/>
                <a:uFillTx/>
                <a:ea typeface="+mn-ea"/>
                <a:cs typeface="+mn-cs"/>
              </a:rPr>
              <a:t>A  principle is a rule or basic belief that has a major influence on the way in which something is done . Principles of PHC are rules or guidelines that govern the implementation of PHC activities.</a:t>
            </a:r>
          </a:p>
          <a:p>
            <a:pPr marL="514350" marR="0" lvl="0" indent="-514350" algn="l" defTabSz="914400" rtl="0" eaLnBrk="1" fontAlgn="auto" latinLnBrk="0" hangingPunct="1">
              <a:lnSpc>
                <a:spcPct val="100000"/>
              </a:lnSpc>
              <a:spcBef>
                <a:spcPts val="0"/>
              </a:spcBef>
              <a:spcAft>
                <a:spcPts val="0"/>
              </a:spcAft>
              <a:buClrTx/>
              <a:buSzTx/>
              <a:buFontTx/>
              <a:buAutoNum type="arabicPlain"/>
              <a:tabLst/>
              <a:defRPr/>
            </a:pPr>
            <a:r>
              <a:rPr kumimoji="0" lang="en-US" sz="3600" b="1" i="0" u="none" strike="noStrike" kern="1200" cap="none" spc="0" normalizeH="0" baseline="0" noProof="0" dirty="0">
                <a:ln>
                  <a:noFill/>
                </a:ln>
                <a:effectLst/>
                <a:uLnTx/>
                <a:uFillTx/>
                <a:ea typeface="+mn-ea"/>
                <a:cs typeface="+mn-cs"/>
              </a:rPr>
              <a:t>Equity </a:t>
            </a:r>
            <a:r>
              <a:rPr lang="en-US" sz="3600" dirty="0"/>
              <a:t>- </a:t>
            </a:r>
            <a:r>
              <a:rPr kumimoji="0" lang="en-US" sz="3600" b="0" i="0" u="none" strike="noStrike" kern="1200" cap="none" spc="0" normalizeH="0" baseline="0" noProof="0" dirty="0">
                <a:ln>
                  <a:noFill/>
                </a:ln>
                <a:effectLst/>
                <a:uLnTx/>
                <a:uFillTx/>
                <a:ea typeface="+mn-ea"/>
                <a:cs typeface="+mn-cs"/>
              </a:rPr>
              <a:t>Fair and reasonable distribution of available resources  e.g. introduction of new health programs . </a:t>
            </a:r>
          </a:p>
          <a:p>
            <a:pPr marL="514350" marR="0" lvl="0" indent="-514350" algn="l" defTabSz="914400" rtl="0" eaLnBrk="1" fontAlgn="auto" latinLnBrk="0" hangingPunct="1">
              <a:lnSpc>
                <a:spcPct val="100000"/>
              </a:lnSpc>
              <a:spcBef>
                <a:spcPts val="0"/>
              </a:spcBef>
              <a:spcAft>
                <a:spcPts val="0"/>
              </a:spcAft>
              <a:buClrTx/>
              <a:buSzTx/>
              <a:buFontTx/>
              <a:buAutoNum type="arabicPlain"/>
              <a:tabLst/>
              <a:defRPr/>
            </a:pPr>
            <a:r>
              <a:rPr kumimoji="0" lang="en-US" sz="3600" b="1" i="0" u="none" strike="noStrike" kern="1200" cap="none" spc="0" normalizeH="0" baseline="0" noProof="0" dirty="0">
                <a:ln>
                  <a:noFill/>
                </a:ln>
                <a:effectLst/>
                <a:uLnTx/>
                <a:uFillTx/>
                <a:ea typeface="+mn-ea"/>
                <a:cs typeface="+mn-cs"/>
              </a:rPr>
              <a:t>Manpower development - </a:t>
            </a:r>
            <a:r>
              <a:rPr kumimoji="0" lang="en-US" sz="3600" b="0" i="0" u="none" strike="noStrike" kern="1200" cap="none" spc="0" normalizeH="0" baseline="0" noProof="0" dirty="0">
                <a:ln>
                  <a:noFill/>
                </a:ln>
                <a:effectLst/>
                <a:uLnTx/>
                <a:uFillTx/>
                <a:ea typeface="+mn-ea"/>
                <a:cs typeface="+mn-cs"/>
              </a:rPr>
              <a:t>training and development of new categories of health workers to serve the community. </a:t>
            </a:r>
          </a:p>
          <a:p>
            <a:endParaRPr lang="en-US" dirty="0"/>
          </a:p>
        </p:txBody>
      </p:sp>
    </p:spTree>
    <p:extLst>
      <p:ext uri="{BB962C8B-B14F-4D97-AF65-F5344CB8AC3E}">
        <p14:creationId xmlns:p14="http://schemas.microsoft.com/office/powerpoint/2010/main" val="31648210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B682B-642B-4573-BC55-B94DF33EECC6}"/>
              </a:ext>
            </a:extLst>
          </p:cNvPr>
          <p:cNvSpPr>
            <a:spLocks noGrp="1"/>
          </p:cNvSpPr>
          <p:nvPr>
            <p:ph type="title"/>
          </p:nvPr>
        </p:nvSpPr>
        <p:spPr>
          <a:xfrm>
            <a:off x="457200" y="152400"/>
            <a:ext cx="8229600" cy="914400"/>
          </a:xfrm>
        </p:spPr>
        <p:txBody>
          <a:bodyPr/>
          <a:lstStyle/>
          <a:p>
            <a:r>
              <a:rPr lang="en-US" dirty="0"/>
              <a:t>Ct…</a:t>
            </a:r>
          </a:p>
        </p:txBody>
      </p:sp>
      <p:sp>
        <p:nvSpPr>
          <p:cNvPr id="3" name="Content Placeholder 2">
            <a:extLst>
              <a:ext uri="{FF2B5EF4-FFF2-40B4-BE49-F238E27FC236}">
                <a16:creationId xmlns:a16="http://schemas.microsoft.com/office/drawing/2014/main" id="{8D17199B-CBC8-43B4-972C-8B360CBF1B1A}"/>
              </a:ext>
            </a:extLst>
          </p:cNvPr>
          <p:cNvSpPr>
            <a:spLocks noGrp="1"/>
          </p:cNvSpPr>
          <p:nvPr>
            <p:ph idx="1"/>
          </p:nvPr>
        </p:nvSpPr>
        <p:spPr>
          <a:xfrm>
            <a:off x="0" y="1447800"/>
            <a:ext cx="9144000" cy="5135562"/>
          </a:xfrm>
        </p:spPr>
        <p:txBody>
          <a:bodyPr>
            <a:normAutofit lnSpcReduction="10000"/>
          </a:bodyPr>
          <a:lstStyle/>
          <a:p>
            <a:pPr>
              <a:buFont typeface="Wingdings" panose="05000000000000000000" pitchFamily="2" charset="2"/>
              <a:buChar char="§"/>
            </a:pPr>
            <a:r>
              <a:rPr lang="en-US" altLang="en-US" sz="3600" dirty="0"/>
              <a:t>A well-performing </a:t>
            </a:r>
            <a:r>
              <a:rPr lang="en-US" altLang="en-US" sz="3600" b="1" dirty="0"/>
              <a:t>health workforce </a:t>
            </a:r>
            <a:r>
              <a:rPr lang="en-US" altLang="en-US" sz="3600" dirty="0"/>
              <a:t>is one which </a:t>
            </a:r>
          </a:p>
          <a:p>
            <a:pPr lvl="1"/>
            <a:r>
              <a:rPr lang="en-US" altLang="en-US" sz="3600" dirty="0"/>
              <a:t>works in ways that are responsive, fair and efficient to achieve the best health outcomes possible, given available resources and circumstances; </a:t>
            </a:r>
          </a:p>
          <a:p>
            <a:pPr lvl="2"/>
            <a:r>
              <a:rPr lang="en-US" altLang="en-US" sz="3600" dirty="0"/>
              <a:t>i.e. There are sufficient numbers and mix of staff, fairly distributed; they are competent, responsive and productive</a:t>
            </a:r>
            <a:r>
              <a:rPr lang="en-US" altLang="en-US" sz="3200" dirty="0"/>
              <a:t>.</a:t>
            </a:r>
          </a:p>
          <a:p>
            <a:endParaRPr lang="en-US" dirty="0"/>
          </a:p>
        </p:txBody>
      </p:sp>
    </p:spTree>
    <p:extLst>
      <p:ext uri="{BB962C8B-B14F-4D97-AF65-F5344CB8AC3E}">
        <p14:creationId xmlns:p14="http://schemas.microsoft.com/office/powerpoint/2010/main" val="8301833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BB6B3-429C-4937-A2E9-0DB91BF81263}"/>
              </a:ext>
            </a:extLst>
          </p:cNvPr>
          <p:cNvSpPr>
            <a:spLocks noGrp="1"/>
          </p:cNvSpPr>
          <p:nvPr>
            <p:ph type="title"/>
          </p:nvPr>
        </p:nvSpPr>
        <p:spPr>
          <a:xfrm>
            <a:off x="457200" y="274638"/>
            <a:ext cx="8229600" cy="944562"/>
          </a:xfrm>
        </p:spPr>
        <p:txBody>
          <a:bodyPr/>
          <a:lstStyle/>
          <a:p>
            <a:r>
              <a:rPr lang="en-US" dirty="0"/>
              <a:t>Ct..</a:t>
            </a:r>
          </a:p>
        </p:txBody>
      </p:sp>
      <p:sp>
        <p:nvSpPr>
          <p:cNvPr id="3" name="Content Placeholder 2">
            <a:extLst>
              <a:ext uri="{FF2B5EF4-FFF2-40B4-BE49-F238E27FC236}">
                <a16:creationId xmlns:a16="http://schemas.microsoft.com/office/drawing/2014/main" id="{43AF923F-BA28-4D0E-A9B9-C896EDF1EF3D}"/>
              </a:ext>
            </a:extLst>
          </p:cNvPr>
          <p:cNvSpPr>
            <a:spLocks noGrp="1"/>
          </p:cNvSpPr>
          <p:nvPr>
            <p:ph idx="1"/>
          </p:nvPr>
        </p:nvSpPr>
        <p:spPr>
          <a:xfrm>
            <a:off x="152400" y="1600200"/>
            <a:ext cx="8991600" cy="4525963"/>
          </a:xfrm>
        </p:spPr>
        <p:txBody>
          <a:bodyPr/>
          <a:lstStyle/>
          <a:p>
            <a:pPr>
              <a:buFont typeface="Wingdings" panose="05000000000000000000" pitchFamily="2" charset="2"/>
              <a:buChar char="§"/>
            </a:pPr>
            <a:r>
              <a:rPr lang="en-US" altLang="en-US" sz="3600" dirty="0"/>
              <a:t>A well-functioning </a:t>
            </a:r>
            <a:r>
              <a:rPr lang="en-US" altLang="en-US" sz="3600" b="1" dirty="0"/>
              <a:t>health information system </a:t>
            </a:r>
            <a:r>
              <a:rPr lang="en-US" altLang="en-US" sz="3600" dirty="0"/>
              <a:t>is one that ;</a:t>
            </a:r>
          </a:p>
          <a:p>
            <a:pPr lvl="1"/>
            <a:r>
              <a:rPr lang="en-US" altLang="en-US" sz="3600" dirty="0"/>
              <a:t>ensures the production, analysis, dissemination and use of reliable and timely information on health determinants, health systems performance and health status.</a:t>
            </a:r>
          </a:p>
          <a:p>
            <a:endParaRPr lang="en-US" dirty="0"/>
          </a:p>
        </p:txBody>
      </p:sp>
    </p:spTree>
    <p:extLst>
      <p:ext uri="{BB962C8B-B14F-4D97-AF65-F5344CB8AC3E}">
        <p14:creationId xmlns:p14="http://schemas.microsoft.com/office/powerpoint/2010/main" val="32092830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39A9-6D40-42D9-8878-B1699746FF0A}"/>
              </a:ext>
            </a:extLst>
          </p:cNvPr>
          <p:cNvSpPr>
            <a:spLocks noGrp="1"/>
          </p:cNvSpPr>
          <p:nvPr>
            <p:ph type="title"/>
          </p:nvPr>
        </p:nvSpPr>
        <p:spPr>
          <a:xfrm>
            <a:off x="457200" y="274638"/>
            <a:ext cx="8229600" cy="792162"/>
          </a:xfrm>
        </p:spPr>
        <p:txBody>
          <a:bodyPr/>
          <a:lstStyle/>
          <a:p>
            <a:r>
              <a:rPr lang="en-US" dirty="0"/>
              <a:t>Ct…</a:t>
            </a:r>
          </a:p>
        </p:txBody>
      </p:sp>
      <p:sp>
        <p:nvSpPr>
          <p:cNvPr id="3" name="Content Placeholder 2">
            <a:extLst>
              <a:ext uri="{FF2B5EF4-FFF2-40B4-BE49-F238E27FC236}">
                <a16:creationId xmlns:a16="http://schemas.microsoft.com/office/drawing/2014/main" id="{2051A9F6-24A9-48D9-8119-2DFBDC4C6418}"/>
              </a:ext>
            </a:extLst>
          </p:cNvPr>
          <p:cNvSpPr>
            <a:spLocks noGrp="1"/>
          </p:cNvSpPr>
          <p:nvPr>
            <p:ph idx="1"/>
          </p:nvPr>
        </p:nvSpPr>
        <p:spPr>
          <a:xfrm>
            <a:off x="0" y="1371600"/>
            <a:ext cx="9067800" cy="4754563"/>
          </a:xfrm>
        </p:spPr>
        <p:txBody>
          <a:bodyPr/>
          <a:lstStyle/>
          <a:p>
            <a:pPr>
              <a:buFont typeface="Wingdings" panose="05000000000000000000" pitchFamily="2" charset="2"/>
              <a:buChar char="§"/>
            </a:pPr>
            <a:r>
              <a:rPr lang="en-US" altLang="en-US" sz="3600" dirty="0"/>
              <a:t>A well-functioning health system ensures </a:t>
            </a:r>
          </a:p>
          <a:p>
            <a:pPr marL="457200" lvl="1" indent="0">
              <a:buNone/>
            </a:pPr>
            <a:r>
              <a:rPr lang="en-US" altLang="en-US" sz="3600" b="1" dirty="0"/>
              <a:t>-  </a:t>
            </a:r>
            <a:r>
              <a:rPr lang="en-US" altLang="en-US" sz="3600" dirty="0"/>
              <a:t>equitable access to </a:t>
            </a:r>
            <a:r>
              <a:rPr lang="en-US" altLang="en-US" sz="3600" b="1" dirty="0"/>
              <a:t>essential medical products </a:t>
            </a:r>
            <a:r>
              <a:rPr lang="en-US" altLang="en-US" sz="3600" dirty="0"/>
              <a:t>, </a:t>
            </a:r>
            <a:r>
              <a:rPr lang="en-US" altLang="en-US" sz="3600" b="1" dirty="0"/>
              <a:t>vaccines </a:t>
            </a:r>
            <a:r>
              <a:rPr lang="en-US" altLang="en-US" sz="3600" dirty="0"/>
              <a:t>and </a:t>
            </a:r>
            <a:r>
              <a:rPr lang="en-US" altLang="en-US" sz="3600" b="1" dirty="0"/>
              <a:t>technologies </a:t>
            </a:r>
            <a:r>
              <a:rPr lang="en-US" altLang="en-US" sz="3600" dirty="0"/>
              <a:t>of assured quality, safety, efficacy and cost-effectiveness, and their scientifically sound and cost-effective use.</a:t>
            </a:r>
          </a:p>
          <a:p>
            <a:endParaRPr lang="en-US" dirty="0"/>
          </a:p>
        </p:txBody>
      </p:sp>
    </p:spTree>
    <p:extLst>
      <p:ext uri="{BB962C8B-B14F-4D97-AF65-F5344CB8AC3E}">
        <p14:creationId xmlns:p14="http://schemas.microsoft.com/office/powerpoint/2010/main" val="40318529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B7DBB-3A2B-4562-9C56-2E18AB730148}"/>
              </a:ext>
            </a:extLst>
          </p:cNvPr>
          <p:cNvSpPr>
            <a:spLocks noGrp="1"/>
          </p:cNvSpPr>
          <p:nvPr>
            <p:ph type="title"/>
          </p:nvPr>
        </p:nvSpPr>
        <p:spPr>
          <a:xfrm>
            <a:off x="457200" y="152400"/>
            <a:ext cx="8229600" cy="838200"/>
          </a:xfrm>
        </p:spPr>
        <p:txBody>
          <a:bodyPr>
            <a:normAutofit/>
          </a:bodyPr>
          <a:lstStyle/>
          <a:p>
            <a:r>
              <a:rPr lang="en-US" dirty="0"/>
              <a:t>Ct…</a:t>
            </a:r>
          </a:p>
        </p:txBody>
      </p:sp>
      <p:sp>
        <p:nvSpPr>
          <p:cNvPr id="3" name="Content Placeholder 2">
            <a:extLst>
              <a:ext uri="{FF2B5EF4-FFF2-40B4-BE49-F238E27FC236}">
                <a16:creationId xmlns:a16="http://schemas.microsoft.com/office/drawing/2014/main" id="{45B19220-5346-4E5D-A2A2-83A8B22B7408}"/>
              </a:ext>
            </a:extLst>
          </p:cNvPr>
          <p:cNvSpPr>
            <a:spLocks noGrp="1"/>
          </p:cNvSpPr>
          <p:nvPr>
            <p:ph idx="1"/>
          </p:nvPr>
        </p:nvSpPr>
        <p:spPr>
          <a:xfrm>
            <a:off x="152400" y="1295400"/>
            <a:ext cx="8839200" cy="4830763"/>
          </a:xfrm>
        </p:spPr>
        <p:txBody>
          <a:bodyPr/>
          <a:lstStyle/>
          <a:p>
            <a:pPr>
              <a:buFont typeface="Wingdings" panose="05000000000000000000" pitchFamily="2" charset="2"/>
              <a:buChar char="§"/>
            </a:pPr>
            <a:r>
              <a:rPr lang="en-US" altLang="en-US" sz="3600" dirty="0"/>
              <a:t>A good </a:t>
            </a:r>
            <a:r>
              <a:rPr lang="en-US" altLang="en-US" sz="3600" b="1" dirty="0"/>
              <a:t>health financing system </a:t>
            </a:r>
            <a:r>
              <a:rPr lang="en-US" altLang="en-US" sz="3600" dirty="0"/>
              <a:t>raises </a:t>
            </a:r>
          </a:p>
          <a:p>
            <a:pPr lvl="1"/>
            <a:r>
              <a:rPr lang="en-US" altLang="en-US" sz="3600" dirty="0"/>
              <a:t>adequate funds for health, in ways that ensure people can use needed services, and are protected from financial catastrophe or impoverishment associated with having to pay for them.</a:t>
            </a:r>
          </a:p>
          <a:p>
            <a:endParaRPr lang="en-US" dirty="0"/>
          </a:p>
        </p:txBody>
      </p:sp>
    </p:spTree>
    <p:extLst>
      <p:ext uri="{BB962C8B-B14F-4D97-AF65-F5344CB8AC3E}">
        <p14:creationId xmlns:p14="http://schemas.microsoft.com/office/powerpoint/2010/main" val="2459867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2B95-A2CA-4AEE-AEE0-F7E3B740CC21}"/>
              </a:ext>
            </a:extLst>
          </p:cNvPr>
          <p:cNvSpPr>
            <a:spLocks noGrp="1"/>
          </p:cNvSpPr>
          <p:nvPr>
            <p:ph type="title"/>
          </p:nvPr>
        </p:nvSpPr>
        <p:spPr>
          <a:xfrm>
            <a:off x="457200" y="152400"/>
            <a:ext cx="8229600" cy="838200"/>
          </a:xfrm>
        </p:spPr>
        <p:txBody>
          <a:bodyPr>
            <a:normAutofit/>
          </a:bodyPr>
          <a:lstStyle/>
          <a:p>
            <a:r>
              <a:rPr lang="en-US" dirty="0"/>
              <a:t>Ct…</a:t>
            </a:r>
          </a:p>
        </p:txBody>
      </p:sp>
      <p:sp>
        <p:nvSpPr>
          <p:cNvPr id="3" name="Content Placeholder 2">
            <a:extLst>
              <a:ext uri="{FF2B5EF4-FFF2-40B4-BE49-F238E27FC236}">
                <a16:creationId xmlns:a16="http://schemas.microsoft.com/office/drawing/2014/main" id="{DAB47EA0-7C5F-4839-90F2-74CD0E2DAD3F}"/>
              </a:ext>
            </a:extLst>
          </p:cNvPr>
          <p:cNvSpPr>
            <a:spLocks noGrp="1"/>
          </p:cNvSpPr>
          <p:nvPr>
            <p:ph idx="1"/>
          </p:nvPr>
        </p:nvSpPr>
        <p:spPr>
          <a:xfrm>
            <a:off x="228600" y="1295400"/>
            <a:ext cx="8763000" cy="4830763"/>
          </a:xfrm>
        </p:spPr>
        <p:txBody>
          <a:bodyPr/>
          <a:lstStyle/>
          <a:p>
            <a:pPr>
              <a:buFont typeface="Wingdings" panose="05000000000000000000" pitchFamily="2" charset="2"/>
              <a:buChar char="§"/>
            </a:pPr>
            <a:r>
              <a:rPr lang="en-US" altLang="en-US" sz="3600" b="1" dirty="0"/>
              <a:t>Leadership and governance </a:t>
            </a:r>
            <a:r>
              <a:rPr lang="en-US" altLang="en-US" sz="3600" dirty="0"/>
              <a:t>involves </a:t>
            </a:r>
          </a:p>
          <a:p>
            <a:pPr lvl="1"/>
            <a:r>
              <a:rPr lang="en-US" altLang="en-US" sz="3600" dirty="0"/>
              <a:t>ensuring strategic policy frameworks exist and are combined with effective oversight. </a:t>
            </a:r>
          </a:p>
          <a:p>
            <a:pPr lvl="1"/>
            <a:r>
              <a:rPr lang="en-US" altLang="en-US" sz="3600" dirty="0"/>
              <a:t>coalition-building, the provision of appropriate regulations and incentives, attention to system-design, and accountability.</a:t>
            </a:r>
          </a:p>
          <a:p>
            <a:endParaRPr lang="en-US" dirty="0"/>
          </a:p>
        </p:txBody>
      </p:sp>
    </p:spTree>
    <p:extLst>
      <p:ext uri="{BB962C8B-B14F-4D97-AF65-F5344CB8AC3E}">
        <p14:creationId xmlns:p14="http://schemas.microsoft.com/office/powerpoint/2010/main" val="21504878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a:bodyPr>
          <a:lstStyle/>
          <a:p>
            <a:pPr algn="l"/>
            <a:r>
              <a:rPr lang="en-US" b="1" dirty="0">
                <a:solidFill>
                  <a:srgbClr val="7030A0"/>
                </a:solidFill>
                <a:latin typeface="Berlin Sans FB Demi" panose="020E0802020502020306" pitchFamily="34" charset="0"/>
              </a:rPr>
              <a:t>Kenyan organization of the health system  (the four tier system)</a:t>
            </a:r>
          </a:p>
        </p:txBody>
      </p:sp>
      <p:sp>
        <p:nvSpPr>
          <p:cNvPr id="3" name="Content Placeholder 2"/>
          <p:cNvSpPr>
            <a:spLocks noGrp="1"/>
          </p:cNvSpPr>
          <p:nvPr>
            <p:ph idx="1"/>
          </p:nvPr>
        </p:nvSpPr>
        <p:spPr>
          <a:xfrm>
            <a:off x="0" y="1600200"/>
            <a:ext cx="9144000" cy="5257800"/>
          </a:xfrm>
        </p:spPr>
        <p:txBody>
          <a:bodyPr/>
          <a:lstStyle/>
          <a:p>
            <a:pPr>
              <a:buFont typeface="Wingdings" panose="05000000000000000000" pitchFamily="2" charset="2"/>
              <a:buChar char="§"/>
            </a:pPr>
            <a:r>
              <a:rPr lang="en-US" dirty="0"/>
              <a:t>The Kenya health policy 2012-2030 provides guidelines to ensure development in the entire health sector in line with vision 2030 and the new constitution.</a:t>
            </a:r>
          </a:p>
          <a:p>
            <a:pPr>
              <a:buFont typeface="Wingdings" panose="05000000000000000000" pitchFamily="2" charset="2"/>
              <a:buChar char="§"/>
            </a:pPr>
            <a:r>
              <a:rPr lang="en-US" dirty="0"/>
              <a:t>Devolution of health services has enabled the county governments to improve on service delivery and increase the quality of health care in the counties.</a:t>
            </a:r>
          </a:p>
        </p:txBody>
      </p:sp>
    </p:spTree>
    <p:extLst>
      <p:ext uri="{BB962C8B-B14F-4D97-AF65-F5344CB8AC3E}">
        <p14:creationId xmlns:p14="http://schemas.microsoft.com/office/powerpoint/2010/main" val="18122642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sz="5400" b="1" dirty="0">
                <a:solidFill>
                  <a:schemeClr val="accent2"/>
                </a:solidFill>
              </a:rPr>
              <a:t>The four tier system </a:t>
            </a:r>
          </a:p>
        </p:txBody>
      </p:sp>
      <p:sp>
        <p:nvSpPr>
          <p:cNvPr id="3" name="Content Placeholder 2"/>
          <p:cNvSpPr>
            <a:spLocks noGrp="1"/>
          </p:cNvSpPr>
          <p:nvPr>
            <p:ph idx="1"/>
          </p:nvPr>
        </p:nvSpPr>
        <p:spPr>
          <a:xfrm>
            <a:off x="0" y="1600200"/>
            <a:ext cx="9144000" cy="5257800"/>
          </a:xfrm>
        </p:spPr>
        <p:txBody>
          <a:bodyPr>
            <a:normAutofit/>
          </a:bodyPr>
          <a:lstStyle/>
          <a:p>
            <a:pPr marL="0" indent="0">
              <a:buNone/>
            </a:pPr>
            <a:r>
              <a:rPr lang="en-US" dirty="0"/>
              <a:t>The Kenyan health sector strategic plan III (2012-2017)  stipulates the following Tiers:-</a:t>
            </a:r>
          </a:p>
          <a:p>
            <a:pPr marL="514350" indent="-514350">
              <a:buAutoNum type="alphaLcParenR"/>
            </a:pPr>
            <a:r>
              <a:rPr lang="en-US" b="1" dirty="0"/>
              <a:t>Tier 1 </a:t>
            </a:r>
            <a:r>
              <a:rPr lang="en-US" dirty="0"/>
              <a:t>: Community health service.</a:t>
            </a:r>
          </a:p>
          <a:p>
            <a:pPr marL="514350" indent="-514350">
              <a:buAutoNum type="alphaLcParenR"/>
            </a:pPr>
            <a:r>
              <a:rPr lang="en-US" b="1" dirty="0"/>
              <a:t>Tier 2</a:t>
            </a:r>
            <a:r>
              <a:rPr lang="en-US" dirty="0"/>
              <a:t>: Primary care facility- previous KEPH levels 2 and 3. </a:t>
            </a:r>
          </a:p>
          <a:p>
            <a:pPr marL="514350" indent="-514350">
              <a:buAutoNum type="alphaLcParenR"/>
            </a:pPr>
            <a:r>
              <a:rPr lang="en-US" b="1" dirty="0"/>
              <a:t>Tier 3</a:t>
            </a:r>
            <a:r>
              <a:rPr lang="en-US" dirty="0"/>
              <a:t>: County referral facility-previous KEPH level 4. </a:t>
            </a:r>
          </a:p>
          <a:p>
            <a:pPr marL="514350" indent="-514350">
              <a:buAutoNum type="alphaLcParenR"/>
            </a:pPr>
            <a:r>
              <a:rPr lang="en-US" b="1" dirty="0"/>
              <a:t>Tier 4</a:t>
            </a:r>
            <a:r>
              <a:rPr lang="en-US" dirty="0"/>
              <a:t>: National referral health facility-previous KEPH level 5 and 6.</a:t>
            </a:r>
          </a:p>
        </p:txBody>
      </p:sp>
    </p:spTree>
    <p:extLst>
      <p:ext uri="{BB962C8B-B14F-4D97-AF65-F5344CB8AC3E}">
        <p14:creationId xmlns:p14="http://schemas.microsoft.com/office/powerpoint/2010/main" val="10353323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852436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a:solidFill>
                  <a:schemeClr val="accent2"/>
                </a:solidFill>
              </a:rPr>
              <a:t>1. Community health service</a:t>
            </a:r>
          </a:p>
        </p:txBody>
      </p:sp>
      <p:sp>
        <p:nvSpPr>
          <p:cNvPr id="3" name="Content Placeholder 2"/>
          <p:cNvSpPr>
            <a:spLocks noGrp="1"/>
          </p:cNvSpPr>
          <p:nvPr>
            <p:ph idx="1"/>
          </p:nvPr>
        </p:nvSpPr>
        <p:spPr>
          <a:xfrm>
            <a:off x="0" y="1295400"/>
            <a:ext cx="9144000" cy="5715000"/>
          </a:xfrm>
        </p:spPr>
        <p:txBody>
          <a:bodyPr>
            <a:normAutofit/>
          </a:bodyPr>
          <a:lstStyle/>
          <a:p>
            <a:pPr>
              <a:buFont typeface="Wingdings" panose="05000000000000000000" pitchFamily="2" charset="2"/>
              <a:buChar char="§"/>
            </a:pPr>
            <a:r>
              <a:rPr lang="en-US" dirty="0"/>
              <a:t>Comprises of all community based health activities, organized around the comprehensive community strategies.</a:t>
            </a:r>
          </a:p>
          <a:p>
            <a:pPr>
              <a:buFont typeface="Wingdings" panose="05000000000000000000" pitchFamily="2" charset="2"/>
              <a:buChar char="§"/>
            </a:pPr>
            <a:r>
              <a:rPr lang="en-US" dirty="0"/>
              <a:t>It creates a connection between vulnerable people and health system facilitating health care by health promotion. </a:t>
            </a:r>
          </a:p>
          <a:p>
            <a:pPr>
              <a:buFont typeface="Wingdings" panose="05000000000000000000" pitchFamily="2" charset="2"/>
              <a:buChar char="§"/>
            </a:pPr>
            <a:r>
              <a:rPr lang="en-US" dirty="0"/>
              <a:t>Educating health system providers and provide education, counselling and referrals where necessary.</a:t>
            </a:r>
          </a:p>
        </p:txBody>
      </p:sp>
    </p:spTree>
    <p:extLst>
      <p:ext uri="{BB962C8B-B14F-4D97-AF65-F5344CB8AC3E}">
        <p14:creationId xmlns:p14="http://schemas.microsoft.com/office/powerpoint/2010/main" val="17575923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0" y="1600200"/>
            <a:ext cx="8839200" cy="4525963"/>
          </a:xfrm>
        </p:spPr>
        <p:txBody>
          <a:bodyPr/>
          <a:lstStyle/>
          <a:p>
            <a:pPr>
              <a:buFont typeface="Wingdings" panose="05000000000000000000" pitchFamily="2" charset="2"/>
              <a:buChar char="§"/>
            </a:pPr>
            <a:r>
              <a:rPr lang="en-US" dirty="0"/>
              <a:t>Checking for eligibility and enrolling individuals on health insurance plans </a:t>
            </a:r>
            <a:r>
              <a:rPr lang="en-US" dirty="0" err="1"/>
              <a:t>e.g</a:t>
            </a:r>
            <a:r>
              <a:rPr lang="en-US" dirty="0"/>
              <a:t> (Linda mama initiative).</a:t>
            </a:r>
          </a:p>
          <a:p>
            <a:pPr>
              <a:buFont typeface="Wingdings" panose="05000000000000000000" pitchFamily="2" charset="2"/>
              <a:buChar char="§"/>
            </a:pPr>
            <a:r>
              <a:rPr lang="en-US" dirty="0"/>
              <a:t>Health providers include community health workers, CHEWS and community health nurses.</a:t>
            </a:r>
          </a:p>
        </p:txBody>
      </p:sp>
    </p:spTree>
    <p:extLst>
      <p:ext uri="{BB962C8B-B14F-4D97-AF65-F5344CB8AC3E}">
        <p14:creationId xmlns:p14="http://schemas.microsoft.com/office/powerpoint/2010/main" val="80656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D1E2F0-47C5-4E06-9260-D7B144012A2F}"/>
              </a:ext>
            </a:extLst>
          </p:cNvPr>
          <p:cNvSpPr>
            <a:spLocks noGrp="1"/>
          </p:cNvSpPr>
          <p:nvPr>
            <p:ph idx="1"/>
          </p:nvPr>
        </p:nvSpPr>
        <p:spPr>
          <a:xfrm>
            <a:off x="0" y="0"/>
            <a:ext cx="9144000" cy="6858000"/>
          </a:xfrm>
        </p:spPr>
        <p:txBody>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3200" b="1" i="0" u="none" strike="noStrike" kern="1200" cap="none" spc="0" normalizeH="0" baseline="0" noProof="0" dirty="0">
                <a:ln>
                  <a:noFill/>
                </a:ln>
                <a:effectLst/>
                <a:uLnTx/>
                <a:uFillTx/>
                <a:ea typeface="+mn-ea"/>
                <a:cs typeface="+mn-cs"/>
              </a:rPr>
              <a:t>Community participation </a:t>
            </a:r>
            <a:r>
              <a:rPr kumimoji="0" lang="en-US" sz="3200" b="0" i="0" u="none" strike="noStrike" kern="1200" cap="none" spc="0" normalizeH="0" baseline="0" noProof="0" dirty="0">
                <a:ln>
                  <a:noFill/>
                </a:ln>
                <a:effectLst/>
                <a:uLnTx/>
                <a:uFillTx/>
                <a:ea typeface="+mn-ea"/>
                <a:cs typeface="+mn-cs"/>
              </a:rPr>
              <a:t>- this is the process by which individuals, families, and community assume responsibility in promoting their own health.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3200" b="1" i="0" u="none" strike="noStrike" kern="1200" cap="none" spc="0" normalizeH="0" baseline="0" noProof="0" dirty="0">
                <a:ln>
                  <a:noFill/>
                </a:ln>
                <a:effectLst/>
                <a:uLnTx/>
                <a:uFillTx/>
                <a:ea typeface="+mn-ea"/>
                <a:cs typeface="+mn-cs"/>
              </a:rPr>
              <a:t>Appropriate technology  </a:t>
            </a:r>
            <a:r>
              <a:rPr kumimoji="0" lang="en-US" sz="3200" b="0" i="0" u="none" strike="noStrike" kern="1200" cap="none" spc="0" normalizeH="0" baseline="0" noProof="0" dirty="0">
                <a:ln>
                  <a:noFill/>
                </a:ln>
                <a:effectLst/>
                <a:uLnTx/>
                <a:uFillTx/>
                <a:ea typeface="+mn-ea"/>
                <a:cs typeface="+mn-cs"/>
              </a:rPr>
              <a:t>-  the kind of technology that is scientifically or technically sound and adaptable to local needs.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3200" b="1" i="0" u="none" strike="noStrike" kern="1200" cap="none" spc="0" normalizeH="0" baseline="0" noProof="0" dirty="0">
                <a:ln>
                  <a:noFill/>
                </a:ln>
                <a:effectLst/>
                <a:uLnTx/>
                <a:uFillTx/>
                <a:ea typeface="+mn-ea"/>
                <a:cs typeface="+mn-cs"/>
              </a:rPr>
              <a:t>Multi –sectoral approach </a:t>
            </a:r>
            <a:r>
              <a:rPr kumimoji="0" lang="en-US" sz="3200" b="0" i="0" u="none" strike="noStrike" kern="1200" cap="none" spc="0" normalizeH="0" baseline="0" noProof="0" dirty="0">
                <a:ln>
                  <a:noFill/>
                </a:ln>
                <a:effectLst/>
                <a:uLnTx/>
                <a:uFillTx/>
                <a:ea typeface="+mn-ea"/>
                <a:cs typeface="+mn-cs"/>
              </a:rPr>
              <a:t>-  collaboration with other sectors (ministries) in order to succeed in promoting the health of the community e.g. Agriculture, Water and sanitation, Education, Roads and housing </a:t>
            </a:r>
            <a:r>
              <a:rPr kumimoji="0" lang="en-US" sz="3200" b="0" i="0" u="none" strike="noStrike" kern="1200" cap="none" spc="0" normalizeH="0" baseline="0" noProof="0" dirty="0" err="1">
                <a:ln>
                  <a:noFill/>
                </a:ln>
                <a:effectLst/>
                <a:uLnTx/>
                <a:uFillTx/>
                <a:ea typeface="+mn-ea"/>
                <a:cs typeface="+mn-cs"/>
              </a:rPr>
              <a:t>etc</a:t>
            </a:r>
            <a:endParaRPr kumimoji="0" lang="sw-KE" sz="3200" b="0" i="0" u="none" strike="noStrike" kern="1200" cap="none" spc="0" normalizeH="0" baseline="0" noProof="0" dirty="0">
              <a:ln>
                <a:noFill/>
              </a:ln>
              <a:effectLst/>
              <a:uLnTx/>
              <a:uFillTx/>
              <a:ea typeface="+mn-ea"/>
              <a:cs typeface="+mn-cs"/>
            </a:endParaRPr>
          </a:p>
          <a:p>
            <a:endParaRPr lang="en-US" dirty="0"/>
          </a:p>
        </p:txBody>
      </p:sp>
    </p:spTree>
    <p:extLst>
      <p:ext uri="{BB962C8B-B14F-4D97-AF65-F5344CB8AC3E}">
        <p14:creationId xmlns:p14="http://schemas.microsoft.com/office/powerpoint/2010/main" val="31995701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b="1" dirty="0">
                <a:solidFill>
                  <a:schemeClr val="accent2"/>
                </a:solidFill>
              </a:rPr>
              <a:t>2. Primary care level facilities.</a:t>
            </a:r>
          </a:p>
        </p:txBody>
      </p:sp>
      <p:sp>
        <p:nvSpPr>
          <p:cNvPr id="3" name="Content Placeholder 2"/>
          <p:cNvSpPr>
            <a:spLocks noGrp="1"/>
          </p:cNvSpPr>
          <p:nvPr>
            <p:ph idx="1"/>
          </p:nvPr>
        </p:nvSpPr>
        <p:spPr>
          <a:xfrm>
            <a:off x="0" y="1219200"/>
            <a:ext cx="9144000" cy="4906963"/>
          </a:xfrm>
        </p:spPr>
        <p:txBody>
          <a:bodyPr/>
          <a:lstStyle/>
          <a:p>
            <a:pPr>
              <a:buFont typeface="Wingdings" panose="05000000000000000000" pitchFamily="2" charset="2"/>
              <a:buChar char="§"/>
            </a:pPr>
            <a:r>
              <a:rPr lang="en-US" dirty="0"/>
              <a:t>Comprises of dispensaries, clinics, health centers and maternity.</a:t>
            </a:r>
          </a:p>
          <a:p>
            <a:pPr>
              <a:buFont typeface="Wingdings" panose="05000000000000000000" pitchFamily="2" charset="2"/>
              <a:buChar char="§"/>
            </a:pPr>
            <a:r>
              <a:rPr lang="en-US" dirty="0"/>
              <a:t>Offers primary health care.</a:t>
            </a:r>
          </a:p>
          <a:p>
            <a:pPr>
              <a:buFont typeface="Wingdings" panose="05000000000000000000" pitchFamily="2" charset="2"/>
              <a:buChar char="§"/>
            </a:pPr>
            <a:r>
              <a:rPr lang="en-US" dirty="0"/>
              <a:t>Its principles are equity, health promotion, disease prevention, treatment and rehabilitation.</a:t>
            </a:r>
          </a:p>
          <a:p>
            <a:pPr>
              <a:buFont typeface="Wingdings" panose="05000000000000000000" pitchFamily="2" charset="2"/>
              <a:buChar char="§"/>
            </a:pPr>
            <a:r>
              <a:rPr lang="en-US" dirty="0"/>
              <a:t>Service providers are nurses, midwives, Public health technicians and CHEWS.</a:t>
            </a:r>
          </a:p>
        </p:txBody>
      </p:sp>
    </p:spTree>
    <p:extLst>
      <p:ext uri="{BB962C8B-B14F-4D97-AF65-F5344CB8AC3E}">
        <p14:creationId xmlns:p14="http://schemas.microsoft.com/office/powerpoint/2010/main" val="24810624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a:solidFill>
                  <a:schemeClr val="accent2"/>
                </a:solidFill>
              </a:rPr>
              <a:t>3. County level facilities.</a:t>
            </a:r>
          </a:p>
        </p:txBody>
      </p:sp>
      <p:sp>
        <p:nvSpPr>
          <p:cNvPr id="3" name="Content Placeholder 2"/>
          <p:cNvSpPr>
            <a:spLocks noGrp="1"/>
          </p:cNvSpPr>
          <p:nvPr>
            <p:ph idx="1"/>
          </p:nvPr>
        </p:nvSpPr>
        <p:spPr>
          <a:xfrm>
            <a:off x="0" y="1371600"/>
            <a:ext cx="9144000" cy="4754563"/>
          </a:xfrm>
        </p:spPr>
        <p:txBody>
          <a:bodyPr/>
          <a:lstStyle/>
          <a:p>
            <a:pPr>
              <a:buFont typeface="Wingdings" panose="05000000000000000000" pitchFamily="2" charset="2"/>
              <a:buChar char="§"/>
            </a:pPr>
            <a:r>
              <a:rPr lang="en-US" dirty="0"/>
              <a:t>Shares specific services to form a virtual network.</a:t>
            </a:r>
          </a:p>
          <a:p>
            <a:pPr>
              <a:buFont typeface="Wingdings" panose="05000000000000000000" pitchFamily="2" charset="2"/>
              <a:buChar char="§"/>
            </a:pPr>
            <a:r>
              <a:rPr lang="en-US" dirty="0"/>
              <a:t>Receives referrals from primary care facilities in the areas from other county facilities in the county and from facilities outside the county.</a:t>
            </a:r>
          </a:p>
          <a:p>
            <a:pPr>
              <a:buFont typeface="Wingdings" panose="05000000000000000000" pitchFamily="2" charset="2"/>
              <a:buChar char="§"/>
            </a:pPr>
            <a:r>
              <a:rPr lang="en-US" dirty="0"/>
              <a:t>Services include:- MCH, FP, STI services and home based care, promotive, curative and rehabilitative services.</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39762770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Service providers are :- public health officers,</a:t>
            </a:r>
          </a:p>
          <a:p>
            <a:pPr marL="0" indent="0">
              <a:buNone/>
            </a:pPr>
            <a:r>
              <a:rPr lang="en-US" dirty="0"/>
              <a:t>				- Nurses</a:t>
            </a:r>
          </a:p>
          <a:p>
            <a:pPr marL="0" indent="0">
              <a:buNone/>
            </a:pPr>
            <a:r>
              <a:rPr lang="en-US" dirty="0"/>
              <a:t>				- midwives</a:t>
            </a:r>
          </a:p>
          <a:p>
            <a:pPr marL="0" indent="0">
              <a:buNone/>
            </a:pPr>
            <a:r>
              <a:rPr lang="en-US" dirty="0"/>
              <a:t>				- Doctors</a:t>
            </a:r>
          </a:p>
          <a:p>
            <a:pPr marL="0" indent="0">
              <a:buNone/>
            </a:pPr>
            <a:r>
              <a:rPr lang="en-US" dirty="0"/>
              <a:t>				- clinical officers.</a:t>
            </a:r>
          </a:p>
        </p:txBody>
      </p:sp>
    </p:spTree>
    <p:extLst>
      <p:ext uri="{BB962C8B-B14F-4D97-AF65-F5344CB8AC3E}">
        <p14:creationId xmlns:p14="http://schemas.microsoft.com/office/powerpoint/2010/main" val="11502455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solidFill>
              </a:rPr>
              <a:t>4. National referral health facilities.</a:t>
            </a:r>
          </a:p>
        </p:txBody>
      </p:sp>
      <p:sp>
        <p:nvSpPr>
          <p:cNvPr id="3" name="Content Placeholder 2"/>
          <p:cNvSpPr>
            <a:spLocks noGrp="1"/>
          </p:cNvSpPr>
          <p:nvPr>
            <p:ph idx="1"/>
          </p:nvPr>
        </p:nvSpPr>
        <p:spPr>
          <a:xfrm>
            <a:off x="0" y="1600200"/>
            <a:ext cx="9144000" cy="4525963"/>
          </a:xfrm>
        </p:spPr>
        <p:txBody>
          <a:bodyPr/>
          <a:lstStyle/>
          <a:p>
            <a:pPr>
              <a:buFont typeface="Wingdings" panose="05000000000000000000" pitchFamily="2" charset="2"/>
              <a:buChar char="§"/>
            </a:pPr>
            <a:r>
              <a:rPr lang="en-US" dirty="0"/>
              <a:t>Includes facilities that provides specialized health care services such as hospitals, laboratories, blood banks and research institution.</a:t>
            </a:r>
          </a:p>
          <a:p>
            <a:pPr>
              <a:buFont typeface="Wingdings" panose="05000000000000000000" pitchFamily="2" charset="2"/>
              <a:buChar char="§"/>
            </a:pPr>
            <a:r>
              <a:rPr lang="en-US" dirty="0"/>
              <a:t>Service providers include doctors (specialists), clinical officers(specialists), nurses(specialists) and midwives.</a:t>
            </a:r>
          </a:p>
          <a:p>
            <a:pPr>
              <a:buFont typeface="Wingdings" panose="05000000000000000000" pitchFamily="2" charset="2"/>
              <a:buChar char="§"/>
            </a:pPr>
            <a:r>
              <a:rPr lang="en-US" dirty="0"/>
              <a:t>Carries out all the activities of all the other Tiers.</a:t>
            </a:r>
          </a:p>
        </p:txBody>
      </p:sp>
    </p:spTree>
    <p:extLst>
      <p:ext uri="{BB962C8B-B14F-4D97-AF65-F5344CB8AC3E}">
        <p14:creationId xmlns:p14="http://schemas.microsoft.com/office/powerpoint/2010/main" val="12978706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799"/>
            <a:ext cx="9144000" cy="4191001"/>
          </a:xfrm>
        </p:spPr>
        <p:txBody>
          <a:bodyPr/>
          <a:lstStyle/>
          <a:p>
            <a:pPr marL="0" indent="0" algn="ctr">
              <a:buNone/>
            </a:pPr>
            <a:endParaRPr lang="en-US" b="1" dirty="0">
              <a:solidFill>
                <a:srgbClr val="FF0000"/>
              </a:solidFill>
            </a:endParaRPr>
          </a:p>
          <a:p>
            <a:pPr marL="0" indent="0" algn="ctr">
              <a:buNone/>
            </a:pPr>
            <a:r>
              <a:rPr lang="en-US" sz="5400" b="1" dirty="0">
                <a:solidFill>
                  <a:srgbClr val="7030A0"/>
                </a:solidFill>
                <a:latin typeface="Algerian" panose="04020705040A02060702" pitchFamily="82" charset="0"/>
              </a:rPr>
              <a:t>KENYA ESSENTIAL PACKAGE FOR HEALTH </a:t>
            </a:r>
          </a:p>
          <a:p>
            <a:pPr marL="0" indent="0" algn="ctr">
              <a:buNone/>
            </a:pPr>
            <a:r>
              <a:rPr lang="en-US" sz="5400" b="1" dirty="0">
                <a:solidFill>
                  <a:srgbClr val="7030A0"/>
                </a:solidFill>
                <a:latin typeface="Algerian" panose="04020705040A02060702" pitchFamily="82" charset="0"/>
              </a:rPr>
              <a:t>(KEPH)</a:t>
            </a:r>
            <a:endParaRPr lang="en-US" sz="5400" dirty="0">
              <a:solidFill>
                <a:srgbClr val="7030A0"/>
              </a:solidFill>
              <a:latin typeface="Algerian" panose="04020705040A02060702" pitchFamily="82" charset="0"/>
            </a:endParaRPr>
          </a:p>
        </p:txBody>
      </p:sp>
    </p:spTree>
    <p:extLst>
      <p:ext uri="{BB962C8B-B14F-4D97-AF65-F5344CB8AC3E}">
        <p14:creationId xmlns:p14="http://schemas.microsoft.com/office/powerpoint/2010/main" val="30868571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914400"/>
          </a:xfrm>
        </p:spPr>
        <p:txBody>
          <a:bodyPr/>
          <a:lstStyle/>
          <a:p>
            <a:pPr eaLnBrk="1" hangingPunct="1"/>
            <a:r>
              <a:rPr lang="en-US" altLang="en-US" b="1" dirty="0">
                <a:solidFill>
                  <a:srgbClr val="00B0F0"/>
                </a:solidFill>
              </a:rPr>
              <a:t> </a:t>
            </a:r>
            <a:r>
              <a:rPr lang="en-US" altLang="en-US" b="1" dirty="0">
                <a:solidFill>
                  <a:schemeClr val="accent2"/>
                </a:solidFill>
              </a:rPr>
              <a:t>KEPH</a:t>
            </a:r>
          </a:p>
        </p:txBody>
      </p:sp>
      <p:sp>
        <p:nvSpPr>
          <p:cNvPr id="19459" name="Content Placeholder 2"/>
          <p:cNvSpPr>
            <a:spLocks noGrp="1"/>
          </p:cNvSpPr>
          <p:nvPr>
            <p:ph sz="quarter" idx="1"/>
          </p:nvPr>
        </p:nvSpPr>
        <p:spPr>
          <a:xfrm>
            <a:off x="0" y="1143000"/>
            <a:ext cx="9144000" cy="5715000"/>
          </a:xfrm>
        </p:spPr>
        <p:txBody>
          <a:bodyPr>
            <a:normAutofit lnSpcReduction="10000"/>
          </a:bodyPr>
          <a:lstStyle/>
          <a:p>
            <a:pPr eaLnBrk="1" hangingPunct="1">
              <a:buFont typeface="Wingdings" panose="05000000000000000000" pitchFamily="2" charset="2"/>
              <a:buChar char="§"/>
            </a:pPr>
            <a:r>
              <a:rPr lang="en-US" altLang="en-US" dirty="0"/>
              <a:t>A </a:t>
            </a:r>
            <a:r>
              <a:rPr lang="en-US" altLang="en-US" b="1" dirty="0"/>
              <a:t>Kenya Essential Package of Health (KEPH), </a:t>
            </a:r>
            <a:r>
              <a:rPr lang="en-US" altLang="en-US" dirty="0"/>
              <a:t>with a human capital based definition of packages. The KEPH constitutes a paradigm shift from the conventional ‘managing illness’ approach to </a:t>
            </a:r>
            <a:r>
              <a:rPr lang="en-US" altLang="en-US" b="1" dirty="0"/>
              <a:t>promoting healthy life styles.</a:t>
            </a:r>
          </a:p>
          <a:p>
            <a:pPr eaLnBrk="1" hangingPunct="1">
              <a:buFont typeface="Wingdings" panose="05000000000000000000" pitchFamily="2" charset="2"/>
              <a:buChar char="§"/>
            </a:pPr>
            <a:r>
              <a:rPr lang="en-US" altLang="en-US" dirty="0"/>
              <a:t> It defines the various services that need to be delivered for six different age cohorts;1 (from birth to old age) and at each of the six levels of service delivery (Level 1: community, up to Level 6: Tertiary hospital). It brought together the two apparently conflicting concepts of continuum of care together – life cycles and levels.</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1084836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8A20-C308-41A9-8365-C1379ECBE19E}"/>
              </a:ext>
            </a:extLst>
          </p:cNvPr>
          <p:cNvSpPr>
            <a:spLocks noGrp="1"/>
          </p:cNvSpPr>
          <p:nvPr>
            <p:ph type="title"/>
          </p:nvPr>
        </p:nvSpPr>
        <p:spPr/>
        <p:txBody>
          <a:bodyPr/>
          <a:lstStyle/>
          <a:p>
            <a:r>
              <a:rPr lang="en-US" b="1" dirty="0"/>
              <a:t>KEPH </a:t>
            </a:r>
          </a:p>
        </p:txBody>
      </p:sp>
      <p:sp>
        <p:nvSpPr>
          <p:cNvPr id="3" name="Content Placeholder 2">
            <a:extLst>
              <a:ext uri="{FF2B5EF4-FFF2-40B4-BE49-F238E27FC236}">
                <a16:creationId xmlns:a16="http://schemas.microsoft.com/office/drawing/2014/main" id="{48DEF1BD-A03A-46C5-BA7C-A2AF6044C315}"/>
              </a:ext>
            </a:extLst>
          </p:cNvPr>
          <p:cNvSpPr>
            <a:spLocks noGrp="1"/>
          </p:cNvSpPr>
          <p:nvPr>
            <p:ph idx="1"/>
          </p:nvPr>
        </p:nvSpPr>
        <p:spPr>
          <a:xfrm>
            <a:off x="152400" y="1600200"/>
            <a:ext cx="8839200" cy="4983162"/>
          </a:xfrm>
        </p:spPr>
        <p:txBody>
          <a:bodyPr>
            <a:normAutofit/>
          </a:bodyPr>
          <a:lstStyle/>
          <a:p>
            <a:pPr>
              <a:buFont typeface="Wingdings" panose="05000000000000000000" pitchFamily="2" charset="2"/>
              <a:buChar char="§"/>
            </a:pPr>
            <a:r>
              <a:rPr lang="en-US" sz="3600" dirty="0"/>
              <a:t>Kenya Essential Package for Health(KEPH) was focused on integration of all health programs into a single package </a:t>
            </a:r>
          </a:p>
          <a:p>
            <a:pPr>
              <a:buFont typeface="Wingdings" panose="05000000000000000000" pitchFamily="2" charset="2"/>
              <a:buChar char="§"/>
            </a:pPr>
            <a:r>
              <a:rPr lang="en-US" sz="3600" dirty="0"/>
              <a:t>That focuses its interventions towards the improvement of health at different phases of the human development cycle, at the different levels of the health care delivery system.</a:t>
            </a:r>
          </a:p>
        </p:txBody>
      </p:sp>
    </p:spTree>
    <p:extLst>
      <p:ext uri="{BB962C8B-B14F-4D97-AF65-F5344CB8AC3E}">
        <p14:creationId xmlns:p14="http://schemas.microsoft.com/office/powerpoint/2010/main" val="12745854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80B53-AE6D-48A1-B30C-1B36015C88F3}"/>
              </a:ext>
            </a:extLst>
          </p:cNvPr>
          <p:cNvSpPr>
            <a:spLocks noGrp="1"/>
          </p:cNvSpPr>
          <p:nvPr>
            <p:ph type="title"/>
          </p:nvPr>
        </p:nvSpPr>
        <p:spPr/>
        <p:txBody>
          <a:bodyPr/>
          <a:lstStyle/>
          <a:p>
            <a:r>
              <a:rPr lang="en-US" dirty="0"/>
              <a:t>Ct…</a:t>
            </a:r>
          </a:p>
        </p:txBody>
      </p:sp>
      <p:sp>
        <p:nvSpPr>
          <p:cNvPr id="3" name="Content Placeholder 2">
            <a:extLst>
              <a:ext uri="{FF2B5EF4-FFF2-40B4-BE49-F238E27FC236}">
                <a16:creationId xmlns:a16="http://schemas.microsoft.com/office/drawing/2014/main" id="{9139D981-485F-47CA-8CD7-2AB168AA3F0F}"/>
              </a:ext>
            </a:extLst>
          </p:cNvPr>
          <p:cNvSpPr>
            <a:spLocks noGrp="1"/>
          </p:cNvSpPr>
          <p:nvPr>
            <p:ph idx="1"/>
          </p:nvPr>
        </p:nvSpPr>
        <p:spPr>
          <a:xfrm>
            <a:off x="152400" y="1600200"/>
            <a:ext cx="8839200" cy="4525963"/>
          </a:xfrm>
        </p:spPr>
        <p:txBody>
          <a:bodyPr>
            <a:normAutofit/>
          </a:bodyPr>
          <a:lstStyle/>
          <a:p>
            <a:r>
              <a:rPr lang="en-US" sz="3600" dirty="0"/>
              <a:t>The Kenya Essential Package for Health in this strategic plan, therefore, defines health services and interventions to be provided for each Policy Objective, by level of care and cohort .</a:t>
            </a:r>
          </a:p>
          <a:p>
            <a:r>
              <a:rPr lang="en-US" sz="3600" dirty="0"/>
              <a:t> The tiers in the KEPH are the levels of care as defined in the Kenya Health Policy.</a:t>
            </a:r>
          </a:p>
        </p:txBody>
      </p:sp>
    </p:spTree>
    <p:extLst>
      <p:ext uri="{BB962C8B-B14F-4D97-AF65-F5344CB8AC3E}">
        <p14:creationId xmlns:p14="http://schemas.microsoft.com/office/powerpoint/2010/main" val="4416366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FE24E-143B-4CEB-93A5-6F1EA9817DDE}"/>
              </a:ext>
            </a:extLst>
          </p:cNvPr>
          <p:cNvSpPr>
            <a:spLocks noGrp="1"/>
          </p:cNvSpPr>
          <p:nvPr>
            <p:ph type="title"/>
          </p:nvPr>
        </p:nvSpPr>
        <p:spPr/>
        <p:txBody>
          <a:bodyPr/>
          <a:lstStyle/>
          <a:p>
            <a:r>
              <a:rPr lang="en-US" dirty="0"/>
              <a:t>Ct…</a:t>
            </a:r>
          </a:p>
        </p:txBody>
      </p:sp>
      <p:sp>
        <p:nvSpPr>
          <p:cNvPr id="3" name="Content Placeholder 2">
            <a:extLst>
              <a:ext uri="{FF2B5EF4-FFF2-40B4-BE49-F238E27FC236}">
                <a16:creationId xmlns:a16="http://schemas.microsoft.com/office/drawing/2014/main" id="{E149B508-F8DE-41C3-BBE7-84996685783C}"/>
              </a:ext>
            </a:extLst>
          </p:cNvPr>
          <p:cNvSpPr>
            <a:spLocks noGrp="1"/>
          </p:cNvSpPr>
          <p:nvPr>
            <p:ph idx="1"/>
          </p:nvPr>
        </p:nvSpPr>
        <p:spPr>
          <a:xfrm>
            <a:off x="0" y="1600200"/>
            <a:ext cx="8991600" cy="4525963"/>
          </a:xfrm>
        </p:spPr>
        <p:txBody>
          <a:bodyPr>
            <a:normAutofit/>
          </a:bodyPr>
          <a:lstStyle/>
          <a:p>
            <a:pPr>
              <a:buFont typeface="Wingdings" panose="05000000000000000000" pitchFamily="2" charset="2"/>
              <a:buChar char="§"/>
            </a:pPr>
            <a:r>
              <a:rPr lang="en-US" sz="3600" b="1" dirty="0"/>
              <a:t>1. Community level</a:t>
            </a:r>
            <a:r>
              <a:rPr lang="en-US" sz="3600" dirty="0"/>
              <a:t>: health promotion services, and specified supply services are most effectively delivered at the community.</a:t>
            </a:r>
          </a:p>
          <a:p>
            <a:pPr>
              <a:buFont typeface="Wingdings" panose="05000000000000000000" pitchFamily="2" charset="2"/>
              <a:buChar char="§"/>
            </a:pPr>
            <a:r>
              <a:rPr lang="en-US" sz="3600" dirty="0"/>
              <a:t> In the essential package, all non facility based health and related services are classified as community services. </a:t>
            </a:r>
          </a:p>
        </p:txBody>
      </p:sp>
    </p:spTree>
    <p:extLst>
      <p:ext uri="{BB962C8B-B14F-4D97-AF65-F5344CB8AC3E}">
        <p14:creationId xmlns:p14="http://schemas.microsoft.com/office/powerpoint/2010/main" val="10233836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F361-EB47-46FE-9A02-3EF81D1F962A}"/>
              </a:ext>
            </a:extLst>
          </p:cNvPr>
          <p:cNvSpPr>
            <a:spLocks noGrp="1"/>
          </p:cNvSpPr>
          <p:nvPr>
            <p:ph type="title"/>
          </p:nvPr>
        </p:nvSpPr>
        <p:spPr/>
        <p:txBody>
          <a:bodyPr/>
          <a:lstStyle/>
          <a:p>
            <a:r>
              <a:rPr lang="en-US" dirty="0"/>
              <a:t>Ct…</a:t>
            </a:r>
          </a:p>
        </p:txBody>
      </p:sp>
      <p:sp>
        <p:nvSpPr>
          <p:cNvPr id="3" name="Content Placeholder 2">
            <a:extLst>
              <a:ext uri="{FF2B5EF4-FFF2-40B4-BE49-F238E27FC236}">
                <a16:creationId xmlns:a16="http://schemas.microsoft.com/office/drawing/2014/main" id="{D078B9A7-CB51-46A6-A86E-371DADAD6FA4}"/>
              </a:ext>
            </a:extLst>
          </p:cNvPr>
          <p:cNvSpPr>
            <a:spLocks noGrp="1"/>
          </p:cNvSpPr>
          <p:nvPr>
            <p:ph idx="1"/>
          </p:nvPr>
        </p:nvSpPr>
        <p:spPr>
          <a:xfrm>
            <a:off x="0" y="1600200"/>
            <a:ext cx="9144000" cy="5257800"/>
          </a:xfrm>
        </p:spPr>
        <p:txBody>
          <a:bodyPr>
            <a:normAutofit/>
          </a:bodyPr>
          <a:lstStyle/>
          <a:p>
            <a:pPr>
              <a:buFont typeface="Wingdings" panose="05000000000000000000" pitchFamily="2" charset="2"/>
              <a:buChar char="§"/>
            </a:pPr>
            <a:r>
              <a:rPr lang="en-US" sz="3600" dirty="0"/>
              <a:t>2. </a:t>
            </a:r>
            <a:r>
              <a:rPr lang="en-US" sz="3600" b="1" dirty="0"/>
              <a:t>Primary care level</a:t>
            </a:r>
            <a:r>
              <a:rPr lang="en-US" sz="3600" dirty="0"/>
              <a:t>: The first physical level of the health system, comprising all dispensaries, health centers, maternity / nursing homes in the county.</a:t>
            </a:r>
          </a:p>
          <a:p>
            <a:pPr>
              <a:buFont typeface="Wingdings" panose="05000000000000000000" pitchFamily="2" charset="2"/>
              <a:buChar char="§"/>
            </a:pPr>
            <a:r>
              <a:rPr lang="en-US" sz="3600" dirty="0"/>
              <a:t> This is the 1st level care level, where most clients health needs should be addressed</a:t>
            </a:r>
          </a:p>
        </p:txBody>
      </p:sp>
    </p:spTree>
    <p:extLst>
      <p:ext uri="{BB962C8B-B14F-4D97-AF65-F5344CB8AC3E}">
        <p14:creationId xmlns:p14="http://schemas.microsoft.com/office/powerpoint/2010/main" val="864198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19941</TotalTime>
  <Words>7439</Words>
  <Application>Microsoft Office PowerPoint</Application>
  <PresentationFormat>On-screen Show (4:3)</PresentationFormat>
  <Paragraphs>668</Paragraphs>
  <Slides>139</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139</vt:i4>
      </vt:variant>
    </vt:vector>
  </HeadingPairs>
  <TitlesOfParts>
    <vt:vector size="148" baseType="lpstr">
      <vt:lpstr>Algerian</vt:lpstr>
      <vt:lpstr>Arial</vt:lpstr>
      <vt:lpstr>Berlin Sans FB</vt:lpstr>
      <vt:lpstr>Berlin Sans FB Demi</vt:lpstr>
      <vt:lpstr>Calibri</vt:lpstr>
      <vt:lpstr>Gill Sans MT</vt:lpstr>
      <vt:lpstr>Wingdings</vt:lpstr>
      <vt:lpstr>Wingdings 2</vt:lpstr>
      <vt:lpstr>Office Theme</vt:lpstr>
      <vt:lpstr>Community health nursing 11 by  Elizabeth g.</vt:lpstr>
      <vt:lpstr>Module outcome</vt:lpstr>
      <vt:lpstr>PowerPoint Presentation</vt:lpstr>
      <vt:lpstr>Policies guiding health care delivery system in Kenya and globally</vt:lpstr>
      <vt:lpstr>Ct…</vt:lpstr>
      <vt:lpstr>Alma Ata declaration (1978).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Vision 2030</vt:lpstr>
      <vt:lpstr>PowerPoint Presentation</vt:lpstr>
      <vt:lpstr>Vision 2030</vt:lpstr>
      <vt:lpstr>PowerPoint Presentation</vt:lpstr>
      <vt:lpstr>PowerPoint Presentation</vt:lpstr>
      <vt:lpstr>PowerPoint Presentation</vt:lpstr>
      <vt:lpstr>Pillars of vision 2030</vt:lpstr>
      <vt:lpstr>Ct…</vt:lpstr>
      <vt:lpstr>Ct...</vt:lpstr>
      <vt:lpstr>Ct...</vt:lpstr>
      <vt:lpstr>Vision 2030 flagship projects</vt:lpstr>
      <vt:lpstr>Ct…</vt:lpstr>
      <vt:lpstr> Millennium development Goals. </vt:lpstr>
      <vt:lpstr>CT.</vt:lpstr>
      <vt:lpstr>MDG goals and targets</vt:lpstr>
      <vt:lpstr>MDG goals and targets</vt:lpstr>
      <vt:lpstr>MDG goals and targets</vt:lpstr>
      <vt:lpstr>MDG goals and targets</vt:lpstr>
      <vt:lpstr>MDG goals and targets</vt:lpstr>
      <vt:lpstr>MDG goals and targets</vt:lpstr>
      <vt:lpstr>MDG goals and targets</vt:lpstr>
      <vt:lpstr>MDG goals and targets</vt:lpstr>
      <vt:lpstr>Ct…</vt:lpstr>
      <vt:lpstr>Achievements</vt:lpstr>
      <vt:lpstr>MDG shortcomings</vt:lpstr>
      <vt:lpstr>PowerPoint Presentation</vt:lpstr>
      <vt:lpstr>Ct…</vt:lpstr>
      <vt:lpstr>Ct..</vt:lpstr>
      <vt:lpstr>PROPOSED 17 SUSTAINABLE DEVELOPMENT GOALS.</vt:lpstr>
      <vt:lpstr>CT.</vt:lpstr>
      <vt:lpstr>CT .</vt:lpstr>
      <vt:lpstr>CT. </vt:lpstr>
      <vt:lpstr>CT.</vt:lpstr>
      <vt:lpstr>CT.</vt:lpstr>
      <vt:lpstr>African Region Policies</vt:lpstr>
      <vt:lpstr>PowerPoint Presentation</vt:lpstr>
      <vt:lpstr>Paris Declaration (2005)</vt:lpstr>
      <vt:lpstr>Ouagadougou declaration</vt:lpstr>
      <vt:lpstr>priority areas of the  declaration.</vt:lpstr>
      <vt:lpstr>CT.</vt:lpstr>
      <vt:lpstr>CT.</vt:lpstr>
      <vt:lpstr>CT.</vt:lpstr>
      <vt:lpstr>CONVENTION ON THE RIGHTS OF A CHILD</vt:lpstr>
      <vt:lpstr>Ct…</vt:lpstr>
      <vt:lpstr>Ct….</vt:lpstr>
      <vt:lpstr>Four main aspects of child rights.</vt:lpstr>
      <vt:lpstr>12 Rights of children</vt:lpstr>
      <vt:lpstr>Ct…</vt:lpstr>
      <vt:lpstr>International convention on population and development (ICPD Cairo)</vt:lpstr>
      <vt:lpstr>ICPD Goals</vt:lpstr>
      <vt:lpstr>CT…</vt:lpstr>
      <vt:lpstr>Kenya health policy(Kenya health strategic and investment plan 2012-2030) </vt:lpstr>
      <vt:lpstr>Ct…</vt:lpstr>
      <vt:lpstr>Ct…</vt:lpstr>
      <vt:lpstr>Ct…</vt:lpstr>
      <vt:lpstr>Policy objectives and strategies</vt:lpstr>
      <vt:lpstr>Ct…</vt:lpstr>
      <vt:lpstr>Ct…</vt:lpstr>
      <vt:lpstr>PowerPoint Presentation</vt:lpstr>
      <vt:lpstr>PowerPoint Presentation</vt:lpstr>
      <vt:lpstr>Introduction </vt:lpstr>
      <vt:lpstr>Ct….</vt:lpstr>
      <vt:lpstr>Ct…</vt:lpstr>
      <vt:lpstr>PowerPoint Presentation</vt:lpstr>
      <vt:lpstr>Pillars of a heath care system </vt:lpstr>
      <vt:lpstr>Ct…</vt:lpstr>
      <vt:lpstr>Ct…</vt:lpstr>
      <vt:lpstr>Ct..</vt:lpstr>
      <vt:lpstr>Ct…</vt:lpstr>
      <vt:lpstr>Ct…</vt:lpstr>
      <vt:lpstr>Ct…</vt:lpstr>
      <vt:lpstr>Kenyan organization of the health system  (the four tier system)</vt:lpstr>
      <vt:lpstr>The four tier system </vt:lpstr>
      <vt:lpstr>PowerPoint Presentation</vt:lpstr>
      <vt:lpstr>1. Community health service</vt:lpstr>
      <vt:lpstr>CT.</vt:lpstr>
      <vt:lpstr>2. Primary care level facilities.</vt:lpstr>
      <vt:lpstr>3. County level facilities.</vt:lpstr>
      <vt:lpstr>CT.</vt:lpstr>
      <vt:lpstr>4. National referral health facilities.</vt:lpstr>
      <vt:lpstr>PowerPoint Presentation</vt:lpstr>
      <vt:lpstr> KEPH</vt:lpstr>
      <vt:lpstr>KEPH </vt:lpstr>
      <vt:lpstr>Ct…</vt:lpstr>
      <vt:lpstr>Ct…</vt:lpstr>
      <vt:lpstr>Ct…</vt:lpstr>
      <vt:lpstr>Ct…</vt:lpstr>
      <vt:lpstr>Ct….</vt:lpstr>
      <vt:lpstr>Ct…</vt:lpstr>
      <vt:lpstr>KEPH</vt:lpstr>
      <vt:lpstr>KEPH</vt:lpstr>
      <vt:lpstr>KEPH</vt:lpstr>
      <vt:lpstr>KEPH</vt:lpstr>
      <vt:lpstr>INTERSECTORAL COLLABORATION.</vt:lpstr>
      <vt:lpstr>FAITH BASED ORGANISATIONS.</vt:lpstr>
      <vt:lpstr>CT.</vt:lpstr>
      <vt:lpstr>CT.</vt:lpstr>
      <vt:lpstr>NON GOVERNMENTAL ORGANISATIONS (NGO’s).</vt:lpstr>
      <vt:lpstr>CT. </vt:lpstr>
      <vt:lpstr>ACTIVITIES:-</vt:lpstr>
      <vt:lpstr>CT.</vt:lpstr>
      <vt:lpstr>FUNCTIONS OF NGO’s.</vt:lpstr>
      <vt:lpstr>HEALTH MAINTAINANCE ORGANIZATIONS. (HMO’s)</vt:lpstr>
      <vt:lpstr>CT.</vt:lpstr>
      <vt:lpstr>FUNCTIONS OF HMO’s</vt:lpstr>
      <vt:lpstr>CT:</vt:lpstr>
      <vt:lpstr>Ministry of health objectives</vt:lpstr>
      <vt:lpstr>Ct…</vt:lpstr>
      <vt:lpstr>National stewardship Roles</vt:lpstr>
      <vt:lpstr>Ct…</vt:lpstr>
      <vt:lpstr>County government roles</vt:lpstr>
      <vt:lpstr>Ct..</vt:lpstr>
      <vt:lpstr>Sub-county level </vt:lpstr>
      <vt:lpstr>Organization of health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delivery system.</dc:title>
  <dc:creator>HP</dc:creator>
  <cp:lastModifiedBy>goirielizabeth97@hotmail.com</cp:lastModifiedBy>
  <cp:revision>556</cp:revision>
  <dcterms:created xsi:type="dcterms:W3CDTF">2019-05-20T10:43:50Z</dcterms:created>
  <dcterms:modified xsi:type="dcterms:W3CDTF">2021-02-14T09:51:32Z</dcterms:modified>
</cp:coreProperties>
</file>