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embedTrueTypeFonts="1" saveSubsetFonts="1">
  <p:sldMasterIdLst>
    <p:sldMasterId id="2147483648" r:id="rId1"/>
  </p:sldMasterIdLst>
  <p:notesMasterIdLst>
    <p:notesMasterId r:id="rId2"/>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49" r:id="rId96"/>
    <p:sldId id="350" r:id="rId97"/>
    <p:sldId id="351" r:id="rId98"/>
    <p:sldId id="352" r:id="rId99"/>
    <p:sldId id="353" r:id="rId100"/>
    <p:sldId id="354" r:id="rId101"/>
    <p:sldId id="355" r:id="rId102"/>
    <p:sldId id="356" r:id="rId103"/>
    <p:sldId id="357" r:id="rId104"/>
    <p:sldId id="358" r:id="rId105"/>
    <p:sldId id="359" r:id="rId106"/>
    <p:sldId id="360" r:id="rId107"/>
    <p:sldId id="361" r:id="rId108"/>
    <p:sldId id="362" r:id="rId109"/>
    <p:sldId id="363" r:id="rId110"/>
    <p:sldId id="364" r:id="rId111"/>
    <p:sldId id="365" r:id="rId112"/>
    <p:sldId id="366" r:id="rId113"/>
    <p:sldId id="367" r:id="rId114"/>
    <p:sldId id="368" r:id="rId115"/>
    <p:sldId id="369" r:id="rId116"/>
    <p:sldId id="370" r:id="rId117"/>
    <p:sldId id="371" r:id="rId118"/>
    <p:sldId id="372" r:id="rId119"/>
    <p:sldId id="373" r:id="rId120"/>
    <p:sldId id="374" r:id="rId121"/>
    <p:sldId id="375" r:id="rId122"/>
    <p:sldId id="376" r:id="rId123"/>
    <p:sldId id="377" r:id="rId124"/>
    <p:sldId id="378" r:id="rId125"/>
    <p:sldId id="379" r:id="rId126"/>
    <p:sldId id="380" r:id="rId127"/>
    <p:sldId id="381" r:id="rId128"/>
    <p:sldId id="382" r:id="rId129"/>
    <p:sldId id="383" r:id="rId130"/>
    <p:sldId id="384" r:id="rId131"/>
    <p:sldId id="385" r:id="rId132"/>
    <p:sldId id="386" r:id="rId133"/>
    <p:sldId id="387" r:id="rId134"/>
    <p:sldId id="388" r:id="rId135"/>
    <p:sldId id="389" r:id="rId136"/>
    <p:sldId id="390" r:id="rId137"/>
    <p:sldId id="391" r:id="rId138"/>
    <p:sldId id="392" r:id="rId139"/>
    <p:sldId id="393" r:id="rId140"/>
    <p:sldId id="394" r:id="rId141"/>
    <p:sldId id="395" r:id="rId142"/>
    <p:sldId id="396" r:id="rId143"/>
    <p:sldId id="397" r:id="rId144"/>
    <p:sldId id="398" r:id="rId145"/>
    <p:sldId id="399" r:id="rId146"/>
    <p:sldId id="400" r:id="rId147"/>
    <p:sldId id="401" r:id="rId148"/>
    <p:sldId id="402" r:id="rId149"/>
    <p:sldId id="403" r:id="rId150"/>
    <p:sldId id="404" r:id="rId151"/>
    <p:sldId id="405" r:id="rId152"/>
    <p:sldId id="406" r:id="rId153"/>
    <p:sldId id="407" r:id="rId154"/>
    <p:sldId id="408" r:id="rId155"/>
    <p:sldId id="409" r:id="rId156"/>
    <p:sldId id="410" r:id="rId157"/>
    <p:sldId id="411" r:id="rId158"/>
    <p:sldId id="412" r:id="rId159"/>
    <p:sldId id="413" r:id="rId160"/>
    <p:sldId id="414" r:id="rId161"/>
    <p:sldId id="415" r:id="rId162"/>
    <p:sldId id="416" r:id="rId163"/>
    <p:sldId id="417" r:id="rId164"/>
  </p:sldIdLst>
  <p:sldSz type="screen4x3" cy="6858000" cx="9144000"/>
  <p:notesSz cx="6858000" cy="9144000"/>
  <p:embeddedFontLst>
    <p:embeddedFont>
      <p:font typeface="Calibri" panose="020F0502020204030204" pitchFamily="34" charset="0"/>
      <p:regular r:id="rId165"/>
      <p:bold r:id="rId166"/>
      <p:italic r:id="rId167"/>
      <p:boldItalic r:id="rId168"/>
    </p:embeddedFont>
  </p:embeddedFontLst>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slide" Target="slides/slide67.xml"/><Relationship Id="rId70" Type="http://schemas.openxmlformats.org/officeDocument/2006/relationships/slide" Target="slides/slide68.xml"/><Relationship Id="rId71" Type="http://schemas.openxmlformats.org/officeDocument/2006/relationships/slide" Target="slides/slide69.xml"/><Relationship Id="rId72" Type="http://schemas.openxmlformats.org/officeDocument/2006/relationships/slide" Target="slides/slide70.xml"/><Relationship Id="rId73" Type="http://schemas.openxmlformats.org/officeDocument/2006/relationships/slide" Target="slides/slide71.xml"/><Relationship Id="rId74" Type="http://schemas.openxmlformats.org/officeDocument/2006/relationships/slide" Target="slides/slide72.xml"/><Relationship Id="rId75" Type="http://schemas.openxmlformats.org/officeDocument/2006/relationships/slide" Target="slides/slide73.xml"/><Relationship Id="rId76" Type="http://schemas.openxmlformats.org/officeDocument/2006/relationships/slide" Target="slides/slide74.xml"/><Relationship Id="rId77" Type="http://schemas.openxmlformats.org/officeDocument/2006/relationships/slide" Target="slides/slide75.xml"/><Relationship Id="rId78" Type="http://schemas.openxmlformats.org/officeDocument/2006/relationships/slide" Target="slides/slide76.xml"/><Relationship Id="rId79" Type="http://schemas.openxmlformats.org/officeDocument/2006/relationships/slide" Target="slides/slide77.xml"/><Relationship Id="rId80" Type="http://schemas.openxmlformats.org/officeDocument/2006/relationships/slide" Target="slides/slide78.xml"/><Relationship Id="rId81" Type="http://schemas.openxmlformats.org/officeDocument/2006/relationships/slide" Target="slides/slide79.xml"/><Relationship Id="rId82" Type="http://schemas.openxmlformats.org/officeDocument/2006/relationships/slide" Target="slides/slide80.xml"/><Relationship Id="rId83" Type="http://schemas.openxmlformats.org/officeDocument/2006/relationships/slide" Target="slides/slide81.xml"/><Relationship Id="rId84" Type="http://schemas.openxmlformats.org/officeDocument/2006/relationships/slide" Target="slides/slide82.xml"/><Relationship Id="rId85" Type="http://schemas.openxmlformats.org/officeDocument/2006/relationships/slide" Target="slides/slide83.xml"/><Relationship Id="rId86" Type="http://schemas.openxmlformats.org/officeDocument/2006/relationships/slide" Target="slides/slide84.xml"/><Relationship Id="rId87" Type="http://schemas.openxmlformats.org/officeDocument/2006/relationships/slide" Target="slides/slide85.xml"/><Relationship Id="rId88" Type="http://schemas.openxmlformats.org/officeDocument/2006/relationships/slide" Target="slides/slide86.xml"/><Relationship Id="rId89" Type="http://schemas.openxmlformats.org/officeDocument/2006/relationships/slide" Target="slides/slide87.xml"/><Relationship Id="rId90" Type="http://schemas.openxmlformats.org/officeDocument/2006/relationships/slide" Target="slides/slide88.xml"/><Relationship Id="rId91" Type="http://schemas.openxmlformats.org/officeDocument/2006/relationships/slide" Target="slides/slide89.xml"/><Relationship Id="rId92" Type="http://schemas.openxmlformats.org/officeDocument/2006/relationships/slide" Target="slides/slide90.xml"/><Relationship Id="rId93" Type="http://schemas.openxmlformats.org/officeDocument/2006/relationships/slide" Target="slides/slide91.xml"/><Relationship Id="rId94" Type="http://schemas.openxmlformats.org/officeDocument/2006/relationships/slide" Target="slides/slide92.xml"/><Relationship Id="rId95" Type="http://schemas.openxmlformats.org/officeDocument/2006/relationships/slide" Target="slides/slide93.xml"/><Relationship Id="rId96" Type="http://schemas.openxmlformats.org/officeDocument/2006/relationships/slide" Target="slides/slide94.xml"/><Relationship Id="rId97" Type="http://schemas.openxmlformats.org/officeDocument/2006/relationships/slide" Target="slides/slide95.xml"/><Relationship Id="rId98" Type="http://schemas.openxmlformats.org/officeDocument/2006/relationships/slide" Target="slides/slide96.xml"/><Relationship Id="rId99" Type="http://schemas.openxmlformats.org/officeDocument/2006/relationships/slide" Target="slides/slide97.xml"/><Relationship Id="rId100" Type="http://schemas.openxmlformats.org/officeDocument/2006/relationships/slide" Target="slides/slide98.xml"/><Relationship Id="rId101" Type="http://schemas.openxmlformats.org/officeDocument/2006/relationships/slide" Target="slides/slide99.xml"/><Relationship Id="rId102" Type="http://schemas.openxmlformats.org/officeDocument/2006/relationships/slide" Target="slides/slide100.xml"/><Relationship Id="rId103" Type="http://schemas.openxmlformats.org/officeDocument/2006/relationships/slide" Target="slides/slide101.xml"/><Relationship Id="rId104" Type="http://schemas.openxmlformats.org/officeDocument/2006/relationships/slide" Target="slides/slide102.xml"/><Relationship Id="rId105" Type="http://schemas.openxmlformats.org/officeDocument/2006/relationships/slide" Target="slides/slide103.xml"/><Relationship Id="rId106" Type="http://schemas.openxmlformats.org/officeDocument/2006/relationships/slide" Target="slides/slide104.xml"/><Relationship Id="rId107" Type="http://schemas.openxmlformats.org/officeDocument/2006/relationships/slide" Target="slides/slide105.xml"/><Relationship Id="rId108" Type="http://schemas.openxmlformats.org/officeDocument/2006/relationships/slide" Target="slides/slide106.xml"/><Relationship Id="rId109" Type="http://schemas.openxmlformats.org/officeDocument/2006/relationships/slide" Target="slides/slide107.xml"/><Relationship Id="rId110" Type="http://schemas.openxmlformats.org/officeDocument/2006/relationships/slide" Target="slides/slide108.xml"/><Relationship Id="rId111" Type="http://schemas.openxmlformats.org/officeDocument/2006/relationships/slide" Target="slides/slide109.xml"/><Relationship Id="rId112" Type="http://schemas.openxmlformats.org/officeDocument/2006/relationships/slide" Target="slides/slide110.xml"/><Relationship Id="rId113" Type="http://schemas.openxmlformats.org/officeDocument/2006/relationships/slide" Target="slides/slide111.xml"/><Relationship Id="rId114" Type="http://schemas.openxmlformats.org/officeDocument/2006/relationships/slide" Target="slides/slide112.xml"/><Relationship Id="rId115" Type="http://schemas.openxmlformats.org/officeDocument/2006/relationships/slide" Target="slides/slide113.xml"/><Relationship Id="rId116" Type="http://schemas.openxmlformats.org/officeDocument/2006/relationships/slide" Target="slides/slide114.xml"/><Relationship Id="rId117" Type="http://schemas.openxmlformats.org/officeDocument/2006/relationships/slide" Target="slides/slide115.xml"/><Relationship Id="rId118" Type="http://schemas.openxmlformats.org/officeDocument/2006/relationships/slide" Target="slides/slide116.xml"/><Relationship Id="rId119" Type="http://schemas.openxmlformats.org/officeDocument/2006/relationships/slide" Target="slides/slide117.xml"/><Relationship Id="rId120" Type="http://schemas.openxmlformats.org/officeDocument/2006/relationships/slide" Target="slides/slide118.xml"/><Relationship Id="rId121" Type="http://schemas.openxmlformats.org/officeDocument/2006/relationships/slide" Target="slides/slide119.xml"/><Relationship Id="rId122" Type="http://schemas.openxmlformats.org/officeDocument/2006/relationships/slide" Target="slides/slide120.xml"/><Relationship Id="rId123" Type="http://schemas.openxmlformats.org/officeDocument/2006/relationships/slide" Target="slides/slide121.xml"/><Relationship Id="rId124" Type="http://schemas.openxmlformats.org/officeDocument/2006/relationships/slide" Target="slides/slide122.xml"/><Relationship Id="rId125" Type="http://schemas.openxmlformats.org/officeDocument/2006/relationships/slide" Target="slides/slide123.xml"/><Relationship Id="rId126" Type="http://schemas.openxmlformats.org/officeDocument/2006/relationships/slide" Target="slides/slide124.xml"/><Relationship Id="rId127" Type="http://schemas.openxmlformats.org/officeDocument/2006/relationships/slide" Target="slides/slide125.xml"/><Relationship Id="rId128" Type="http://schemas.openxmlformats.org/officeDocument/2006/relationships/slide" Target="slides/slide126.xml"/><Relationship Id="rId129" Type="http://schemas.openxmlformats.org/officeDocument/2006/relationships/slide" Target="slides/slide127.xml"/><Relationship Id="rId130" Type="http://schemas.openxmlformats.org/officeDocument/2006/relationships/slide" Target="slides/slide128.xml"/><Relationship Id="rId131" Type="http://schemas.openxmlformats.org/officeDocument/2006/relationships/slide" Target="slides/slide129.xml"/><Relationship Id="rId132" Type="http://schemas.openxmlformats.org/officeDocument/2006/relationships/slide" Target="slides/slide130.xml"/><Relationship Id="rId133" Type="http://schemas.openxmlformats.org/officeDocument/2006/relationships/slide" Target="slides/slide131.xml"/><Relationship Id="rId134" Type="http://schemas.openxmlformats.org/officeDocument/2006/relationships/slide" Target="slides/slide132.xml"/><Relationship Id="rId135" Type="http://schemas.openxmlformats.org/officeDocument/2006/relationships/slide" Target="slides/slide133.xml"/><Relationship Id="rId136" Type="http://schemas.openxmlformats.org/officeDocument/2006/relationships/slide" Target="slides/slide134.xml"/><Relationship Id="rId137" Type="http://schemas.openxmlformats.org/officeDocument/2006/relationships/slide" Target="slides/slide135.xml"/><Relationship Id="rId138" Type="http://schemas.openxmlformats.org/officeDocument/2006/relationships/slide" Target="slides/slide136.xml"/><Relationship Id="rId139" Type="http://schemas.openxmlformats.org/officeDocument/2006/relationships/slide" Target="slides/slide137.xml"/><Relationship Id="rId140" Type="http://schemas.openxmlformats.org/officeDocument/2006/relationships/slide" Target="slides/slide138.xml"/><Relationship Id="rId141" Type="http://schemas.openxmlformats.org/officeDocument/2006/relationships/slide" Target="slides/slide139.xml"/><Relationship Id="rId142" Type="http://schemas.openxmlformats.org/officeDocument/2006/relationships/slide" Target="slides/slide140.xml"/><Relationship Id="rId143" Type="http://schemas.openxmlformats.org/officeDocument/2006/relationships/slide" Target="slides/slide141.xml"/><Relationship Id="rId144" Type="http://schemas.openxmlformats.org/officeDocument/2006/relationships/slide" Target="slides/slide142.xml"/><Relationship Id="rId145" Type="http://schemas.openxmlformats.org/officeDocument/2006/relationships/slide" Target="slides/slide143.xml"/><Relationship Id="rId146" Type="http://schemas.openxmlformats.org/officeDocument/2006/relationships/slide" Target="slides/slide144.xml"/><Relationship Id="rId147" Type="http://schemas.openxmlformats.org/officeDocument/2006/relationships/slide" Target="slides/slide145.xml"/><Relationship Id="rId148" Type="http://schemas.openxmlformats.org/officeDocument/2006/relationships/slide" Target="slides/slide146.xml"/><Relationship Id="rId149" Type="http://schemas.openxmlformats.org/officeDocument/2006/relationships/slide" Target="slides/slide147.xml"/><Relationship Id="rId150" Type="http://schemas.openxmlformats.org/officeDocument/2006/relationships/slide" Target="slides/slide148.xml"/><Relationship Id="rId151" Type="http://schemas.openxmlformats.org/officeDocument/2006/relationships/slide" Target="slides/slide149.xml"/><Relationship Id="rId152" Type="http://schemas.openxmlformats.org/officeDocument/2006/relationships/slide" Target="slides/slide150.xml"/><Relationship Id="rId153" Type="http://schemas.openxmlformats.org/officeDocument/2006/relationships/slide" Target="slides/slide151.xml"/><Relationship Id="rId154" Type="http://schemas.openxmlformats.org/officeDocument/2006/relationships/slide" Target="slides/slide152.xml"/><Relationship Id="rId155" Type="http://schemas.openxmlformats.org/officeDocument/2006/relationships/slide" Target="slides/slide153.xml"/><Relationship Id="rId156" Type="http://schemas.openxmlformats.org/officeDocument/2006/relationships/slide" Target="slides/slide154.xml"/><Relationship Id="rId157" Type="http://schemas.openxmlformats.org/officeDocument/2006/relationships/slide" Target="slides/slide155.xml"/><Relationship Id="rId158" Type="http://schemas.openxmlformats.org/officeDocument/2006/relationships/slide" Target="slides/slide156.xml"/><Relationship Id="rId159" Type="http://schemas.openxmlformats.org/officeDocument/2006/relationships/slide" Target="slides/slide157.xml"/><Relationship Id="rId160" Type="http://schemas.openxmlformats.org/officeDocument/2006/relationships/slide" Target="slides/slide158.xml"/><Relationship Id="rId161" Type="http://schemas.openxmlformats.org/officeDocument/2006/relationships/slide" Target="slides/slide159.xml"/><Relationship Id="rId162" Type="http://schemas.openxmlformats.org/officeDocument/2006/relationships/slide" Target="slides/slide160.xml"/><Relationship Id="rId163" Type="http://schemas.openxmlformats.org/officeDocument/2006/relationships/slide" Target="slides/slide161.xml"/><Relationship Id="rId164" Type="http://schemas.openxmlformats.org/officeDocument/2006/relationships/slide" Target="slides/slide162.xml"/><Relationship Id="rId165" Type="http://schemas.openxmlformats.org/officeDocument/2006/relationships/font" Target="fonts/font1.fntdata"/><Relationship Id="rId166" Type="http://schemas.openxmlformats.org/officeDocument/2006/relationships/font" Target="fonts/font2.fntdata"/><Relationship Id="rId167" Type="http://schemas.openxmlformats.org/officeDocument/2006/relationships/font" Target="fonts/font3.fntdata"/><Relationship Id="rId168" Type="http://schemas.openxmlformats.org/officeDocument/2006/relationships/font" Target="fonts/font4.fntdata"/><Relationship Id="rId169" Type="http://schemas.openxmlformats.org/officeDocument/2006/relationships/tableStyles" Target="tableStyles.xml"/><Relationship Id="rId170" Type="http://schemas.openxmlformats.org/officeDocument/2006/relationships/presProps" Target="presProps.xml"/><Relationship Id="rId171" Type="http://schemas.openxmlformats.org/officeDocument/2006/relationships/viewProps" Target="viewProps.xml"/><Relationship Id="rId17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349" name=""/>
        <p:cNvGrpSpPr/>
        <p:nvPr/>
      </p:nvGrpSpPr>
      <p:grpSpPr>
        <a:xfrm>
          <a:off x="0" y="0"/>
          <a:ext cx="0" cy="0"/>
          <a:chOff x="0" y="0"/>
          <a:chExt cx="0" cy="0"/>
        </a:xfrm>
      </p:grpSpPr>
      <p:sp>
        <p:nvSpPr>
          <p:cNvPr id="1048961"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962"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963"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964"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965"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966"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183" name=""/>
        <p:cNvGrpSpPr/>
        <p:nvPr/>
      </p:nvGrpSpPr>
      <p:grpSpPr>
        <a:xfrm>
          <a:off x="0" y="0"/>
          <a:ext cx="0" cy="0"/>
          <a:chOff x="0" y="0"/>
          <a:chExt cx="0" cy="0"/>
        </a:xfrm>
      </p:grpSpPr>
      <p:sp>
        <p:nvSpPr>
          <p:cNvPr id="1048600" name="Title 1"/>
          <p:cNvSpPr>
            <a:spLocks noGrp="1"/>
          </p:cNvSpPr>
          <p:nvPr>
            <p:ph type="ctrTitle"/>
          </p:nvPr>
        </p:nvSpPr>
        <p:spPr>
          <a:xfrm>
            <a:off x="685800" y="2130425"/>
            <a:ext cx="7772400" cy="1470025"/>
          </a:xfrm>
        </p:spPr>
        <p:txBody>
          <a:bodyPr/>
          <a:p>
            <a:r>
              <a:rPr lang="en-US"/>
              <a:t>Click to edit Master title style</a:t>
            </a:r>
          </a:p>
        </p:txBody>
      </p:sp>
      <p:sp>
        <p:nvSpPr>
          <p:cNvPr id="1048601" name="Subtitle 2"/>
          <p:cNvSpPr>
            <a:spLocks noGrp="1"/>
          </p:cNvSpPr>
          <p:nvPr>
            <p:ph type="subTitle" idx="1"/>
          </p:nvPr>
        </p:nvSpPr>
        <p:spPr>
          <a:xfrm>
            <a:off x="1371600" y="3886200"/>
            <a:ext cx="6400800" cy="1752600"/>
          </a:xfrm>
        </p:spPr>
        <p:txBody>
          <a:bodyPr/>
          <a:lstStyle>
            <a:lvl1pPr algn="ctr" indent="0" marL="0">
              <a:buNone/>
              <a:defRPr>
                <a:solidFill>
                  <a:schemeClr val="tx1">
                    <a:tint val="75000"/>
                  </a:schemeClr>
                </a:solidFill>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lang="en-US"/>
              <a:t>Click to edit Master subtitle style</a:t>
            </a:r>
          </a:p>
        </p:txBody>
      </p:sp>
      <p:sp>
        <p:nvSpPr>
          <p:cNvPr id="1048602" name="Date Placeholder 3"/>
          <p:cNvSpPr>
            <a:spLocks noGrp="1"/>
          </p:cNvSpPr>
          <p:nvPr>
            <p:ph type="dt" sz="half" idx="10"/>
          </p:nvPr>
        </p:nvSpPr>
        <p:spPr/>
        <p:txBody>
          <a:bodyPr/>
          <a:p>
            <a:fld id="{EFD2D26E-94F8-401E-86FD-DC51A3E203BF}" type="datetimeFigureOut">
              <a:rPr lang="en-US" smtClean="0"/>
              <a:t>11/13/2020</a:t>
            </a:fld>
            <a:endParaRPr lang="en-US"/>
          </a:p>
        </p:txBody>
      </p:sp>
      <p:sp>
        <p:nvSpPr>
          <p:cNvPr id="1048603" name="Footer Placeholder 4"/>
          <p:cNvSpPr>
            <a:spLocks noGrp="1"/>
          </p:cNvSpPr>
          <p:nvPr>
            <p:ph type="ftr" sz="quarter" idx="11"/>
          </p:nvPr>
        </p:nvSpPr>
        <p:spPr/>
        <p:txBody>
          <a:bodyPr/>
          <a:p>
            <a:endParaRPr lang="en-US"/>
          </a:p>
        </p:txBody>
      </p:sp>
      <p:sp>
        <p:nvSpPr>
          <p:cNvPr id="1048604" name="Slide Number Placeholder 5"/>
          <p:cNvSpPr>
            <a:spLocks noGrp="1"/>
          </p:cNvSpPr>
          <p:nvPr>
            <p:ph type="sldNum" sz="quarter" idx="12"/>
          </p:nvPr>
        </p:nvSpPr>
        <p:spPr/>
        <p:txBody>
          <a:bodyPr/>
          <a:p>
            <a:fld id="{68036D13-C964-4D7E-A354-099A838B122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342" name=""/>
        <p:cNvGrpSpPr/>
        <p:nvPr/>
      </p:nvGrpSpPr>
      <p:grpSpPr>
        <a:xfrm>
          <a:off x="0" y="0"/>
          <a:ext cx="0" cy="0"/>
          <a:chOff x="0" y="0"/>
          <a:chExt cx="0" cy="0"/>
        </a:xfrm>
      </p:grpSpPr>
      <p:sp>
        <p:nvSpPr>
          <p:cNvPr id="1048928" name="Title 1"/>
          <p:cNvSpPr>
            <a:spLocks noGrp="1"/>
          </p:cNvSpPr>
          <p:nvPr>
            <p:ph type="title"/>
          </p:nvPr>
        </p:nvSpPr>
        <p:spPr/>
        <p:txBody>
          <a:bodyPr/>
          <a:p>
            <a:r>
              <a:rPr lang="en-US"/>
              <a:t>Click to edit Master title style</a:t>
            </a:r>
          </a:p>
        </p:txBody>
      </p:sp>
      <p:sp>
        <p:nvSpPr>
          <p:cNvPr id="1048929" name="Vertical Text Placeholder 2"/>
          <p:cNvSpPr>
            <a:spLocks noGrp="1"/>
          </p:cNvSpPr>
          <p:nvPr>
            <p:ph type="body" orient="vert" idx="1"/>
          </p:nvPr>
        </p:nvSpPr>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930" name="Date Placeholder 3"/>
          <p:cNvSpPr>
            <a:spLocks noGrp="1"/>
          </p:cNvSpPr>
          <p:nvPr>
            <p:ph type="dt" sz="half" idx="10"/>
          </p:nvPr>
        </p:nvSpPr>
        <p:spPr/>
        <p:txBody>
          <a:bodyPr/>
          <a:p>
            <a:fld id="{EFD2D26E-94F8-401E-86FD-DC51A3E203BF}" type="datetimeFigureOut">
              <a:rPr lang="en-US" smtClean="0"/>
              <a:t>11/13/2020</a:t>
            </a:fld>
            <a:endParaRPr lang="en-US"/>
          </a:p>
        </p:txBody>
      </p:sp>
      <p:sp>
        <p:nvSpPr>
          <p:cNvPr id="1048931" name="Footer Placeholder 4"/>
          <p:cNvSpPr>
            <a:spLocks noGrp="1"/>
          </p:cNvSpPr>
          <p:nvPr>
            <p:ph type="ftr" sz="quarter" idx="11"/>
          </p:nvPr>
        </p:nvSpPr>
        <p:spPr/>
        <p:txBody>
          <a:bodyPr/>
          <a:p>
            <a:endParaRPr lang="en-US"/>
          </a:p>
        </p:txBody>
      </p:sp>
      <p:sp>
        <p:nvSpPr>
          <p:cNvPr id="1048932" name="Slide Number Placeholder 5"/>
          <p:cNvSpPr>
            <a:spLocks noGrp="1"/>
          </p:cNvSpPr>
          <p:nvPr>
            <p:ph type="sldNum" sz="quarter" idx="12"/>
          </p:nvPr>
        </p:nvSpPr>
        <p:spPr/>
        <p:txBody>
          <a:bodyPr/>
          <a:p>
            <a:fld id="{68036D13-C964-4D7E-A354-099A838B122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340" name=""/>
        <p:cNvGrpSpPr/>
        <p:nvPr/>
      </p:nvGrpSpPr>
      <p:grpSpPr>
        <a:xfrm>
          <a:off x="0" y="0"/>
          <a:ext cx="0" cy="0"/>
          <a:chOff x="0" y="0"/>
          <a:chExt cx="0" cy="0"/>
        </a:xfrm>
      </p:grpSpPr>
      <p:sp>
        <p:nvSpPr>
          <p:cNvPr id="1048917" name="Vertical Title 1"/>
          <p:cNvSpPr>
            <a:spLocks noGrp="1"/>
          </p:cNvSpPr>
          <p:nvPr>
            <p:ph type="title" orient="vert"/>
          </p:nvPr>
        </p:nvSpPr>
        <p:spPr>
          <a:xfrm>
            <a:off x="6629400" y="274638"/>
            <a:ext cx="2057400" cy="5851525"/>
          </a:xfrm>
        </p:spPr>
        <p:txBody>
          <a:bodyPr vert="eaVert"/>
          <a:p>
            <a:r>
              <a:rPr lang="en-US"/>
              <a:t>Click to edit Master title style</a:t>
            </a:r>
          </a:p>
        </p:txBody>
      </p:sp>
      <p:sp>
        <p:nvSpPr>
          <p:cNvPr id="1048918" name="Vertical Text Placeholder 2"/>
          <p:cNvSpPr>
            <a:spLocks noGrp="1"/>
          </p:cNvSpPr>
          <p:nvPr>
            <p:ph type="body" orient="vert" idx="1"/>
          </p:nvPr>
        </p:nvSpPr>
        <p:spPr>
          <a:xfrm>
            <a:off x="457200" y="274638"/>
            <a:ext cx="6019800" cy="5851525"/>
          </a:xfrm>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919" name="Date Placeholder 3"/>
          <p:cNvSpPr>
            <a:spLocks noGrp="1"/>
          </p:cNvSpPr>
          <p:nvPr>
            <p:ph type="dt" sz="half" idx="10"/>
          </p:nvPr>
        </p:nvSpPr>
        <p:spPr/>
        <p:txBody>
          <a:bodyPr/>
          <a:p>
            <a:fld id="{EFD2D26E-94F8-401E-86FD-DC51A3E203BF}" type="datetimeFigureOut">
              <a:rPr lang="en-US" smtClean="0"/>
              <a:t>11/13/2020</a:t>
            </a:fld>
            <a:endParaRPr lang="en-US"/>
          </a:p>
        </p:txBody>
      </p:sp>
      <p:sp>
        <p:nvSpPr>
          <p:cNvPr id="1048920" name="Footer Placeholder 4"/>
          <p:cNvSpPr>
            <a:spLocks noGrp="1"/>
          </p:cNvSpPr>
          <p:nvPr>
            <p:ph type="ftr" sz="quarter" idx="11"/>
          </p:nvPr>
        </p:nvSpPr>
        <p:spPr/>
        <p:txBody>
          <a:bodyPr/>
          <a:p>
            <a:endParaRPr lang="en-US"/>
          </a:p>
        </p:txBody>
      </p:sp>
      <p:sp>
        <p:nvSpPr>
          <p:cNvPr id="1048921" name="Slide Number Placeholder 5"/>
          <p:cNvSpPr>
            <a:spLocks noGrp="1"/>
          </p:cNvSpPr>
          <p:nvPr>
            <p:ph type="sldNum" sz="quarter" idx="12"/>
          </p:nvPr>
        </p:nvSpPr>
        <p:spPr/>
        <p:txBody>
          <a:bodyPr/>
          <a:p>
            <a:fld id="{68036D13-C964-4D7E-A354-099A838B122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00" name=""/>
        <p:cNvGrpSpPr/>
        <p:nvPr/>
      </p:nvGrpSpPr>
      <p:grpSpPr>
        <a:xfrm>
          <a:off x="0" y="0"/>
          <a:ext cx="0" cy="0"/>
          <a:chOff x="0" y="0"/>
          <a:chExt cx="0" cy="0"/>
        </a:xfrm>
      </p:grpSpPr>
      <p:sp>
        <p:nvSpPr>
          <p:cNvPr id="1048581" name="Title 1"/>
          <p:cNvSpPr>
            <a:spLocks noGrp="1"/>
          </p:cNvSpPr>
          <p:nvPr>
            <p:ph type="title"/>
          </p:nvPr>
        </p:nvSpPr>
        <p:spPr/>
        <p:txBody>
          <a:bodyPr/>
          <a:p>
            <a:r>
              <a:rPr lang="en-US"/>
              <a:t>Click to edit Master title style</a:t>
            </a:r>
          </a:p>
        </p:txBody>
      </p:sp>
      <p:sp>
        <p:nvSpPr>
          <p:cNvPr id="1048582" name="Content Placeholder 2"/>
          <p:cNvSpPr>
            <a:spLocks noGrp="1"/>
          </p:cNvSpPr>
          <p:nvPr>
            <p:ph idx="1"/>
          </p:nvPr>
        </p:nvSpPr>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83" name="Date Placeholder 3"/>
          <p:cNvSpPr>
            <a:spLocks noGrp="1"/>
          </p:cNvSpPr>
          <p:nvPr>
            <p:ph type="dt" sz="half" idx="10"/>
          </p:nvPr>
        </p:nvSpPr>
        <p:spPr/>
        <p:txBody>
          <a:bodyPr/>
          <a:p>
            <a:fld id="{EFD2D26E-94F8-401E-86FD-DC51A3E203BF}" type="datetimeFigureOut">
              <a:rPr lang="en-US" smtClean="0"/>
              <a:t>11/13/2020</a:t>
            </a:fld>
            <a:endParaRPr lang="en-US"/>
          </a:p>
        </p:txBody>
      </p:sp>
      <p:sp>
        <p:nvSpPr>
          <p:cNvPr id="1048584" name="Footer Placeholder 4"/>
          <p:cNvSpPr>
            <a:spLocks noGrp="1"/>
          </p:cNvSpPr>
          <p:nvPr>
            <p:ph type="ftr" sz="quarter" idx="11"/>
          </p:nvPr>
        </p:nvSpPr>
        <p:spPr/>
        <p:txBody>
          <a:bodyPr/>
          <a:p>
            <a:endParaRPr lang="en-US"/>
          </a:p>
        </p:txBody>
      </p:sp>
      <p:sp>
        <p:nvSpPr>
          <p:cNvPr id="1048585" name="Slide Number Placeholder 5"/>
          <p:cNvSpPr>
            <a:spLocks noGrp="1"/>
          </p:cNvSpPr>
          <p:nvPr>
            <p:ph type="sldNum" sz="quarter" idx="12"/>
          </p:nvPr>
        </p:nvSpPr>
        <p:spPr/>
        <p:txBody>
          <a:bodyPr/>
          <a:p>
            <a:fld id="{68036D13-C964-4D7E-A354-099A838B122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343" name=""/>
        <p:cNvGrpSpPr/>
        <p:nvPr/>
      </p:nvGrpSpPr>
      <p:grpSpPr>
        <a:xfrm>
          <a:off x="0" y="0"/>
          <a:ext cx="0" cy="0"/>
          <a:chOff x="0" y="0"/>
          <a:chExt cx="0" cy="0"/>
        </a:xfrm>
      </p:grpSpPr>
      <p:sp>
        <p:nvSpPr>
          <p:cNvPr id="1048933" name="Title 1"/>
          <p:cNvSpPr>
            <a:spLocks noGrp="1"/>
          </p:cNvSpPr>
          <p:nvPr>
            <p:ph type="title"/>
          </p:nvPr>
        </p:nvSpPr>
        <p:spPr>
          <a:xfrm>
            <a:off x="722313" y="4406900"/>
            <a:ext cx="7772400" cy="1362075"/>
          </a:xfrm>
        </p:spPr>
        <p:txBody>
          <a:bodyPr anchor="t"/>
          <a:lstStyle>
            <a:lvl1pPr algn="l">
              <a:defRPr b="1" cap="all" sz="4000"/>
            </a:lvl1pPr>
          </a:lstStyle>
          <a:p>
            <a:r>
              <a:rPr lang="en-US"/>
              <a:t>Click to edit Master title style</a:t>
            </a:r>
          </a:p>
        </p:txBody>
      </p:sp>
      <p:sp>
        <p:nvSpPr>
          <p:cNvPr id="1048934" name="Text Placeholder 2"/>
          <p:cNvSpPr>
            <a:spLocks noGrp="1"/>
          </p:cNvSpPr>
          <p:nvPr>
            <p:ph type="body" idx="1"/>
          </p:nvPr>
        </p:nvSpPr>
        <p:spPr>
          <a:xfrm>
            <a:off x="722313" y="2906713"/>
            <a:ext cx="7772400" cy="1500187"/>
          </a:xfrm>
        </p:spPr>
        <p:txBody>
          <a:bodyPr anchor="b"/>
          <a:lstStyle>
            <a:lvl1pPr indent="0" marL="0">
              <a:buNone/>
              <a:defRPr sz="2000">
                <a:solidFill>
                  <a:schemeClr val="tx1">
                    <a:tint val="7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a:t>Click to edit Master text styles</a:t>
            </a:r>
          </a:p>
        </p:txBody>
      </p:sp>
      <p:sp>
        <p:nvSpPr>
          <p:cNvPr id="1048935" name="Date Placeholder 3"/>
          <p:cNvSpPr>
            <a:spLocks noGrp="1"/>
          </p:cNvSpPr>
          <p:nvPr>
            <p:ph type="dt" sz="half" idx="10"/>
          </p:nvPr>
        </p:nvSpPr>
        <p:spPr/>
        <p:txBody>
          <a:bodyPr/>
          <a:p>
            <a:fld id="{EFD2D26E-94F8-401E-86FD-DC51A3E203BF}" type="datetimeFigureOut">
              <a:rPr lang="en-US" smtClean="0"/>
              <a:t>11/13/2020</a:t>
            </a:fld>
            <a:endParaRPr lang="en-US"/>
          </a:p>
        </p:txBody>
      </p:sp>
      <p:sp>
        <p:nvSpPr>
          <p:cNvPr id="1048936" name="Footer Placeholder 4"/>
          <p:cNvSpPr>
            <a:spLocks noGrp="1"/>
          </p:cNvSpPr>
          <p:nvPr>
            <p:ph type="ftr" sz="quarter" idx="11"/>
          </p:nvPr>
        </p:nvSpPr>
        <p:spPr/>
        <p:txBody>
          <a:bodyPr/>
          <a:p>
            <a:endParaRPr lang="en-US"/>
          </a:p>
        </p:txBody>
      </p:sp>
      <p:sp>
        <p:nvSpPr>
          <p:cNvPr id="1048937" name="Slide Number Placeholder 5"/>
          <p:cNvSpPr>
            <a:spLocks noGrp="1"/>
          </p:cNvSpPr>
          <p:nvPr>
            <p:ph type="sldNum" sz="quarter" idx="12"/>
          </p:nvPr>
        </p:nvSpPr>
        <p:spPr/>
        <p:txBody>
          <a:bodyPr/>
          <a:p>
            <a:fld id="{68036D13-C964-4D7E-A354-099A838B122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344" name=""/>
        <p:cNvGrpSpPr/>
        <p:nvPr/>
      </p:nvGrpSpPr>
      <p:grpSpPr>
        <a:xfrm>
          <a:off x="0" y="0"/>
          <a:ext cx="0" cy="0"/>
          <a:chOff x="0" y="0"/>
          <a:chExt cx="0" cy="0"/>
        </a:xfrm>
      </p:grpSpPr>
      <p:sp>
        <p:nvSpPr>
          <p:cNvPr id="1048938" name="Title 1"/>
          <p:cNvSpPr>
            <a:spLocks noGrp="1"/>
          </p:cNvSpPr>
          <p:nvPr>
            <p:ph type="title"/>
          </p:nvPr>
        </p:nvSpPr>
        <p:spPr/>
        <p:txBody>
          <a:bodyPr/>
          <a:p>
            <a:r>
              <a:rPr lang="en-US"/>
              <a:t>Click to edit Master title style</a:t>
            </a:r>
          </a:p>
        </p:txBody>
      </p:sp>
      <p:sp>
        <p:nvSpPr>
          <p:cNvPr id="1048939"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940"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941" name="Date Placeholder 4"/>
          <p:cNvSpPr>
            <a:spLocks noGrp="1"/>
          </p:cNvSpPr>
          <p:nvPr>
            <p:ph type="dt" sz="half" idx="10"/>
          </p:nvPr>
        </p:nvSpPr>
        <p:spPr/>
        <p:txBody>
          <a:bodyPr/>
          <a:p>
            <a:fld id="{EFD2D26E-94F8-401E-86FD-DC51A3E203BF}" type="datetimeFigureOut">
              <a:rPr lang="en-US" smtClean="0"/>
              <a:t>11/13/2020</a:t>
            </a:fld>
            <a:endParaRPr lang="en-US"/>
          </a:p>
        </p:txBody>
      </p:sp>
      <p:sp>
        <p:nvSpPr>
          <p:cNvPr id="1048942" name="Footer Placeholder 5"/>
          <p:cNvSpPr>
            <a:spLocks noGrp="1"/>
          </p:cNvSpPr>
          <p:nvPr>
            <p:ph type="ftr" sz="quarter" idx="11"/>
          </p:nvPr>
        </p:nvSpPr>
        <p:spPr/>
        <p:txBody>
          <a:bodyPr/>
          <a:p>
            <a:endParaRPr lang="en-US"/>
          </a:p>
        </p:txBody>
      </p:sp>
      <p:sp>
        <p:nvSpPr>
          <p:cNvPr id="1048943" name="Slide Number Placeholder 6"/>
          <p:cNvSpPr>
            <a:spLocks noGrp="1"/>
          </p:cNvSpPr>
          <p:nvPr>
            <p:ph type="sldNum" sz="quarter" idx="12"/>
          </p:nvPr>
        </p:nvSpPr>
        <p:spPr/>
        <p:txBody>
          <a:bodyPr/>
          <a:p>
            <a:fld id="{68036D13-C964-4D7E-A354-099A838B122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345" name=""/>
        <p:cNvGrpSpPr/>
        <p:nvPr/>
      </p:nvGrpSpPr>
      <p:grpSpPr>
        <a:xfrm>
          <a:off x="0" y="0"/>
          <a:ext cx="0" cy="0"/>
          <a:chOff x="0" y="0"/>
          <a:chExt cx="0" cy="0"/>
        </a:xfrm>
      </p:grpSpPr>
      <p:sp>
        <p:nvSpPr>
          <p:cNvPr id="1048944" name="Title 1"/>
          <p:cNvSpPr>
            <a:spLocks noGrp="1"/>
          </p:cNvSpPr>
          <p:nvPr>
            <p:ph type="title"/>
          </p:nvPr>
        </p:nvSpPr>
        <p:spPr/>
        <p:txBody>
          <a:bodyPr/>
          <a:p>
            <a:r>
              <a:rPr lang="en-US"/>
              <a:t>Click to edit Master title style</a:t>
            </a:r>
          </a:p>
        </p:txBody>
      </p:sp>
      <p:sp>
        <p:nvSpPr>
          <p:cNvPr id="1048945" name="Text Placeholder 2"/>
          <p:cNvSpPr>
            <a:spLocks noGrp="1"/>
          </p:cNvSpPr>
          <p:nvPr>
            <p:ph type="body" idx="1"/>
          </p:nvPr>
        </p:nvSpPr>
        <p:spPr>
          <a:xfrm>
            <a:off x="457200" y="1535113"/>
            <a:ext cx="4040188"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p>
        </p:txBody>
      </p:sp>
      <p:sp>
        <p:nvSpPr>
          <p:cNvPr id="1048946"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947" name="Text Placeholder 4"/>
          <p:cNvSpPr>
            <a:spLocks noGrp="1"/>
          </p:cNvSpPr>
          <p:nvPr>
            <p:ph type="body" sz="quarter" idx="3"/>
          </p:nvPr>
        </p:nvSpPr>
        <p:spPr>
          <a:xfrm>
            <a:off x="4645025" y="1535113"/>
            <a:ext cx="4041775"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p>
        </p:txBody>
      </p:sp>
      <p:sp>
        <p:nvSpPr>
          <p:cNvPr id="1048948"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949" name="Date Placeholder 6"/>
          <p:cNvSpPr>
            <a:spLocks noGrp="1"/>
          </p:cNvSpPr>
          <p:nvPr>
            <p:ph type="dt" sz="half" idx="10"/>
          </p:nvPr>
        </p:nvSpPr>
        <p:spPr/>
        <p:txBody>
          <a:bodyPr/>
          <a:p>
            <a:fld id="{EFD2D26E-94F8-401E-86FD-DC51A3E203BF}" type="datetimeFigureOut">
              <a:rPr lang="en-US" smtClean="0"/>
              <a:t>11/13/2020</a:t>
            </a:fld>
            <a:endParaRPr lang="en-US"/>
          </a:p>
        </p:txBody>
      </p:sp>
      <p:sp>
        <p:nvSpPr>
          <p:cNvPr id="1048950" name="Footer Placeholder 7"/>
          <p:cNvSpPr>
            <a:spLocks noGrp="1"/>
          </p:cNvSpPr>
          <p:nvPr>
            <p:ph type="ftr" sz="quarter" idx="11"/>
          </p:nvPr>
        </p:nvSpPr>
        <p:spPr/>
        <p:txBody>
          <a:bodyPr/>
          <a:p>
            <a:endParaRPr lang="en-US"/>
          </a:p>
        </p:txBody>
      </p:sp>
      <p:sp>
        <p:nvSpPr>
          <p:cNvPr id="1048951" name="Slide Number Placeholder 8"/>
          <p:cNvSpPr>
            <a:spLocks noGrp="1"/>
          </p:cNvSpPr>
          <p:nvPr>
            <p:ph type="sldNum" sz="quarter" idx="12"/>
          </p:nvPr>
        </p:nvSpPr>
        <p:spPr/>
        <p:txBody>
          <a:bodyPr/>
          <a:p>
            <a:fld id="{68036D13-C964-4D7E-A354-099A838B122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250" name=""/>
        <p:cNvGrpSpPr/>
        <p:nvPr/>
      </p:nvGrpSpPr>
      <p:grpSpPr>
        <a:xfrm>
          <a:off x="0" y="0"/>
          <a:ext cx="0" cy="0"/>
          <a:chOff x="0" y="0"/>
          <a:chExt cx="0" cy="0"/>
        </a:xfrm>
      </p:grpSpPr>
      <p:sp>
        <p:nvSpPr>
          <p:cNvPr id="1048737" name="Title 1"/>
          <p:cNvSpPr>
            <a:spLocks noGrp="1"/>
          </p:cNvSpPr>
          <p:nvPr>
            <p:ph type="title"/>
          </p:nvPr>
        </p:nvSpPr>
        <p:spPr/>
        <p:txBody>
          <a:bodyPr/>
          <a:p>
            <a:r>
              <a:rPr lang="en-US"/>
              <a:t>Click to edit Master title style</a:t>
            </a:r>
          </a:p>
        </p:txBody>
      </p:sp>
      <p:sp>
        <p:nvSpPr>
          <p:cNvPr id="1048738" name="Date Placeholder 2"/>
          <p:cNvSpPr>
            <a:spLocks noGrp="1"/>
          </p:cNvSpPr>
          <p:nvPr>
            <p:ph type="dt" sz="half" idx="10"/>
          </p:nvPr>
        </p:nvSpPr>
        <p:spPr/>
        <p:txBody>
          <a:bodyPr/>
          <a:p>
            <a:fld id="{EFD2D26E-94F8-401E-86FD-DC51A3E203BF}" type="datetimeFigureOut">
              <a:rPr lang="en-US" smtClean="0"/>
              <a:t>11/13/2020</a:t>
            </a:fld>
            <a:endParaRPr lang="en-US"/>
          </a:p>
        </p:txBody>
      </p:sp>
      <p:sp>
        <p:nvSpPr>
          <p:cNvPr id="1048739" name="Footer Placeholder 3"/>
          <p:cNvSpPr>
            <a:spLocks noGrp="1"/>
          </p:cNvSpPr>
          <p:nvPr>
            <p:ph type="ftr" sz="quarter" idx="11"/>
          </p:nvPr>
        </p:nvSpPr>
        <p:spPr/>
        <p:txBody>
          <a:bodyPr/>
          <a:p>
            <a:endParaRPr lang="en-US"/>
          </a:p>
        </p:txBody>
      </p:sp>
      <p:sp>
        <p:nvSpPr>
          <p:cNvPr id="1048740" name="Slide Number Placeholder 4"/>
          <p:cNvSpPr>
            <a:spLocks noGrp="1"/>
          </p:cNvSpPr>
          <p:nvPr>
            <p:ph type="sldNum" sz="quarter" idx="12"/>
          </p:nvPr>
        </p:nvSpPr>
        <p:spPr/>
        <p:txBody>
          <a:bodyPr/>
          <a:p>
            <a:fld id="{68036D13-C964-4D7E-A354-099A838B122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346" name=""/>
        <p:cNvGrpSpPr/>
        <p:nvPr/>
      </p:nvGrpSpPr>
      <p:grpSpPr>
        <a:xfrm>
          <a:off x="0" y="0"/>
          <a:ext cx="0" cy="0"/>
          <a:chOff x="0" y="0"/>
          <a:chExt cx="0" cy="0"/>
        </a:xfrm>
      </p:grpSpPr>
      <p:sp>
        <p:nvSpPr>
          <p:cNvPr id="1048952" name="Date Placeholder 1"/>
          <p:cNvSpPr>
            <a:spLocks noGrp="1"/>
          </p:cNvSpPr>
          <p:nvPr>
            <p:ph type="dt" sz="half" idx="10"/>
          </p:nvPr>
        </p:nvSpPr>
        <p:spPr/>
        <p:txBody>
          <a:bodyPr/>
          <a:p>
            <a:fld id="{EFD2D26E-94F8-401E-86FD-DC51A3E203BF}" type="datetimeFigureOut">
              <a:rPr lang="en-US" smtClean="0"/>
              <a:t>11/13/2020</a:t>
            </a:fld>
            <a:endParaRPr lang="en-US"/>
          </a:p>
        </p:txBody>
      </p:sp>
      <p:sp>
        <p:nvSpPr>
          <p:cNvPr id="1048953" name="Footer Placeholder 2"/>
          <p:cNvSpPr>
            <a:spLocks noGrp="1"/>
          </p:cNvSpPr>
          <p:nvPr>
            <p:ph type="ftr" sz="quarter" idx="11"/>
          </p:nvPr>
        </p:nvSpPr>
        <p:spPr/>
        <p:txBody>
          <a:bodyPr/>
          <a:p>
            <a:endParaRPr lang="en-US"/>
          </a:p>
        </p:txBody>
      </p:sp>
      <p:sp>
        <p:nvSpPr>
          <p:cNvPr id="1048954" name="Slide Number Placeholder 3"/>
          <p:cNvSpPr>
            <a:spLocks noGrp="1"/>
          </p:cNvSpPr>
          <p:nvPr>
            <p:ph type="sldNum" sz="quarter" idx="12"/>
          </p:nvPr>
        </p:nvSpPr>
        <p:spPr/>
        <p:txBody>
          <a:bodyPr/>
          <a:p>
            <a:fld id="{68036D13-C964-4D7E-A354-099A838B122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347" name=""/>
        <p:cNvGrpSpPr/>
        <p:nvPr/>
      </p:nvGrpSpPr>
      <p:grpSpPr>
        <a:xfrm>
          <a:off x="0" y="0"/>
          <a:ext cx="0" cy="0"/>
          <a:chOff x="0" y="0"/>
          <a:chExt cx="0" cy="0"/>
        </a:xfrm>
      </p:grpSpPr>
      <p:sp>
        <p:nvSpPr>
          <p:cNvPr id="1048955" name="Title 1"/>
          <p:cNvSpPr>
            <a:spLocks noGrp="1"/>
          </p:cNvSpPr>
          <p:nvPr>
            <p:ph type="title"/>
          </p:nvPr>
        </p:nvSpPr>
        <p:spPr>
          <a:xfrm>
            <a:off x="457200" y="273050"/>
            <a:ext cx="3008313" cy="1162050"/>
          </a:xfrm>
        </p:spPr>
        <p:txBody>
          <a:bodyPr anchor="b"/>
          <a:lstStyle>
            <a:lvl1pPr algn="l">
              <a:defRPr b="1" sz="2000"/>
            </a:lvl1pPr>
          </a:lstStyle>
          <a:p>
            <a:r>
              <a:rPr lang="en-US"/>
              <a:t>Click to edit Master title style</a:t>
            </a:r>
          </a:p>
        </p:txBody>
      </p:sp>
      <p:sp>
        <p:nvSpPr>
          <p:cNvPr id="1048956"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957" name="Text Placeholder 3"/>
          <p:cNvSpPr>
            <a:spLocks noGrp="1"/>
          </p:cNvSpPr>
          <p:nvPr>
            <p:ph type="body" sz="half" idx="2"/>
          </p:nvPr>
        </p:nvSpPr>
        <p:spPr>
          <a:xfrm>
            <a:off x="457200" y="1435100"/>
            <a:ext cx="3008313" cy="4691063"/>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a:t>Click to edit Master text styles</a:t>
            </a:r>
          </a:p>
        </p:txBody>
      </p:sp>
      <p:sp>
        <p:nvSpPr>
          <p:cNvPr id="1048958" name="Date Placeholder 4"/>
          <p:cNvSpPr>
            <a:spLocks noGrp="1"/>
          </p:cNvSpPr>
          <p:nvPr>
            <p:ph type="dt" sz="half" idx="10"/>
          </p:nvPr>
        </p:nvSpPr>
        <p:spPr/>
        <p:txBody>
          <a:bodyPr/>
          <a:p>
            <a:fld id="{EFD2D26E-94F8-401E-86FD-DC51A3E203BF}" type="datetimeFigureOut">
              <a:rPr lang="en-US" smtClean="0"/>
              <a:t>11/13/2020</a:t>
            </a:fld>
            <a:endParaRPr lang="en-US"/>
          </a:p>
        </p:txBody>
      </p:sp>
      <p:sp>
        <p:nvSpPr>
          <p:cNvPr id="1048959" name="Footer Placeholder 5"/>
          <p:cNvSpPr>
            <a:spLocks noGrp="1"/>
          </p:cNvSpPr>
          <p:nvPr>
            <p:ph type="ftr" sz="quarter" idx="11"/>
          </p:nvPr>
        </p:nvSpPr>
        <p:spPr/>
        <p:txBody>
          <a:bodyPr/>
          <a:p>
            <a:endParaRPr lang="en-US"/>
          </a:p>
        </p:txBody>
      </p:sp>
      <p:sp>
        <p:nvSpPr>
          <p:cNvPr id="1048960" name="Slide Number Placeholder 6"/>
          <p:cNvSpPr>
            <a:spLocks noGrp="1"/>
          </p:cNvSpPr>
          <p:nvPr>
            <p:ph type="sldNum" sz="quarter" idx="12"/>
          </p:nvPr>
        </p:nvSpPr>
        <p:spPr/>
        <p:txBody>
          <a:bodyPr/>
          <a:p>
            <a:fld id="{68036D13-C964-4D7E-A354-099A838B122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341" name=""/>
        <p:cNvGrpSpPr/>
        <p:nvPr/>
      </p:nvGrpSpPr>
      <p:grpSpPr>
        <a:xfrm>
          <a:off x="0" y="0"/>
          <a:ext cx="0" cy="0"/>
          <a:chOff x="0" y="0"/>
          <a:chExt cx="0" cy="0"/>
        </a:xfrm>
      </p:grpSpPr>
      <p:sp>
        <p:nvSpPr>
          <p:cNvPr id="1048922" name="Title 1"/>
          <p:cNvSpPr>
            <a:spLocks noGrp="1"/>
          </p:cNvSpPr>
          <p:nvPr>
            <p:ph type="title"/>
          </p:nvPr>
        </p:nvSpPr>
        <p:spPr>
          <a:xfrm>
            <a:off x="1792288" y="4800600"/>
            <a:ext cx="5486400" cy="566738"/>
          </a:xfrm>
        </p:spPr>
        <p:txBody>
          <a:bodyPr anchor="b"/>
          <a:lstStyle>
            <a:lvl1pPr algn="l">
              <a:defRPr b="1" sz="2000"/>
            </a:lvl1pPr>
          </a:lstStyle>
          <a:p>
            <a:r>
              <a:rPr lang="en-US"/>
              <a:t>Click to edit Master title style</a:t>
            </a:r>
          </a:p>
        </p:txBody>
      </p:sp>
      <p:sp>
        <p:nvSpPr>
          <p:cNvPr id="1048923" name="Picture Placeholder 2"/>
          <p:cNvSpPr>
            <a:spLocks noGrp="1"/>
          </p:cNvSpPr>
          <p:nvPr>
            <p:ph type="pic" idx="1"/>
          </p:nvPr>
        </p:nvSpPr>
        <p:spPr>
          <a:xfrm>
            <a:off x="1792288" y="612775"/>
            <a:ext cx="5486400" cy="4114800"/>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US"/>
          </a:p>
        </p:txBody>
      </p:sp>
      <p:sp>
        <p:nvSpPr>
          <p:cNvPr id="1048924" name="Text Placeholder 3"/>
          <p:cNvSpPr>
            <a:spLocks noGrp="1"/>
          </p:cNvSpPr>
          <p:nvPr>
            <p:ph type="body" sz="half" idx="2"/>
          </p:nvPr>
        </p:nvSpPr>
        <p:spPr>
          <a:xfrm>
            <a:off x="1792288" y="5367338"/>
            <a:ext cx="5486400" cy="804862"/>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a:t>Click to edit Master text styles</a:t>
            </a:r>
          </a:p>
        </p:txBody>
      </p:sp>
      <p:sp>
        <p:nvSpPr>
          <p:cNvPr id="1048925" name="Date Placeholder 4"/>
          <p:cNvSpPr>
            <a:spLocks noGrp="1"/>
          </p:cNvSpPr>
          <p:nvPr>
            <p:ph type="dt" sz="half" idx="10"/>
          </p:nvPr>
        </p:nvSpPr>
        <p:spPr/>
        <p:txBody>
          <a:bodyPr/>
          <a:p>
            <a:fld id="{EFD2D26E-94F8-401E-86FD-DC51A3E203BF}" type="datetimeFigureOut">
              <a:rPr lang="en-US" smtClean="0"/>
              <a:t>11/13/2020</a:t>
            </a:fld>
            <a:endParaRPr lang="en-US"/>
          </a:p>
        </p:txBody>
      </p:sp>
      <p:sp>
        <p:nvSpPr>
          <p:cNvPr id="1048926" name="Footer Placeholder 5"/>
          <p:cNvSpPr>
            <a:spLocks noGrp="1"/>
          </p:cNvSpPr>
          <p:nvPr>
            <p:ph type="ftr" sz="quarter" idx="11"/>
          </p:nvPr>
        </p:nvSpPr>
        <p:spPr/>
        <p:txBody>
          <a:bodyPr/>
          <a:p>
            <a:endParaRPr lang="en-US"/>
          </a:p>
        </p:txBody>
      </p:sp>
      <p:sp>
        <p:nvSpPr>
          <p:cNvPr id="1048927" name="Slide Number Placeholder 6"/>
          <p:cNvSpPr>
            <a:spLocks noGrp="1"/>
          </p:cNvSpPr>
          <p:nvPr>
            <p:ph type="sldNum" sz="quarter" idx="12"/>
          </p:nvPr>
        </p:nvSpPr>
        <p:spPr/>
        <p:txBody>
          <a:bodyPr/>
          <a:p>
            <a:fld id="{68036D13-C964-4D7E-A354-099A838B122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88"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p:spPr>
        <p:txBody>
          <a:bodyPr anchor="ctr" bIns="45720" lIns="91440" rIns="91440" rtlCol="0" tIns="45720" vert="horz">
            <a:normAutofit/>
          </a:bodyPr>
          <a:p>
            <a:r>
              <a:rPr lang="en-US"/>
              <a:t>Click to edit Master title style</a:t>
            </a:r>
          </a:p>
        </p:txBody>
      </p:sp>
      <p:sp>
        <p:nvSpPr>
          <p:cNvPr id="1048577" name="Text Placeholder 2"/>
          <p:cNvSpPr>
            <a:spLocks noGrp="1"/>
          </p:cNvSpPr>
          <p:nvPr>
            <p:ph type="body" idx="1"/>
          </p:nvPr>
        </p:nvSpPr>
        <p:spPr>
          <a:xfrm>
            <a:off x="457200" y="1600200"/>
            <a:ext cx="8229600" cy="4525963"/>
          </a:xfrm>
          <a:prstGeom prst="rect"/>
        </p:spPr>
        <p:txBody>
          <a:bodyPr bIns="45720" lIns="91440" rIns="91440" rtlCol="0" tIns="45720" vert="horz">
            <a:normAutofit/>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3"/>
          <p:cNvSpPr>
            <a:spLocks noGrp="1"/>
          </p:cNvSpPr>
          <p:nvPr>
            <p:ph type="dt" sz="half" idx="2"/>
          </p:nvPr>
        </p:nvSpPr>
        <p:spPr>
          <a:xfrm>
            <a:off x="457200" y="6356350"/>
            <a:ext cx="2133600" cy="365125"/>
          </a:xfrm>
          <a:prstGeom prst="rect"/>
        </p:spPr>
        <p:txBody>
          <a:bodyPr anchor="ctr" bIns="45720" lIns="91440" rIns="91440" rtlCol="0" tIns="45720" vert="horz"/>
          <a:lstStyle>
            <a:lvl1pPr algn="l">
              <a:defRPr sz="1200">
                <a:solidFill>
                  <a:schemeClr val="tx1">
                    <a:tint val="75000"/>
                  </a:schemeClr>
                </a:solidFill>
              </a:defRPr>
            </a:lvl1pPr>
          </a:lstStyle>
          <a:p>
            <a:fld id="{EFD2D26E-94F8-401E-86FD-DC51A3E203BF}" type="datetimeFigureOut">
              <a:rPr lang="en-US" smtClean="0"/>
              <a:t>11/13/2020</a:t>
            </a:fld>
            <a:endParaRPr lang="en-US"/>
          </a:p>
        </p:txBody>
      </p:sp>
      <p:sp>
        <p:nvSpPr>
          <p:cNvPr id="1048579" name="Footer Placeholder 4"/>
          <p:cNvSpPr>
            <a:spLocks noGrp="1"/>
          </p:cNvSpPr>
          <p:nvPr>
            <p:ph type="ftr" sz="quarter" idx="3"/>
          </p:nvPr>
        </p:nvSpPr>
        <p:spPr>
          <a:xfrm>
            <a:off x="3124200" y="6356350"/>
            <a:ext cx="2895600" cy="365125"/>
          </a:xfrm>
          <a:prstGeom prst="rect"/>
        </p:spPr>
        <p:txBody>
          <a:bodyPr anchor="ctr" bIns="45720" lIns="91440" rIns="91440" rtlCol="0" tIns="45720" vert="horz"/>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553200" y="6356350"/>
            <a:ext cx="2133600" cy="365125"/>
          </a:xfrm>
          <a:prstGeom prst="rect"/>
        </p:spPr>
        <p:txBody>
          <a:bodyPr anchor="ctr" bIns="45720" lIns="91440" rIns="91440" rtlCol="0" tIns="45720" vert="horz"/>
          <a:lstStyle>
            <a:lvl1pPr algn="r">
              <a:defRPr sz="1200">
                <a:solidFill>
                  <a:schemeClr val="tx1">
                    <a:tint val="75000"/>
                  </a:schemeClr>
                </a:solidFill>
              </a:defRPr>
            </a:lvl1pPr>
          </a:lstStyle>
          <a:p>
            <a:fld id="{68036D13-C964-4D7E-A354-099A838B1225}" type="slidenum">
              <a:rPr lang="en-US" smtClean="0"/>
              <a:t>‹#›</a:t>
            </a:fld>
            <a:endParaRPr lang="en-US"/>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eaLnBrk="1" hangingPunct="1" latinLnBrk="0" rtl="0">
        <a:spcBef>
          <a:spcPct val="0"/>
        </a:spcBef>
        <a:buNone/>
        <a:defRPr sz="4400" kern="1200">
          <a:solidFill>
            <a:schemeClr val="tx1"/>
          </a:solidFill>
          <a:latin typeface="+mj-lt"/>
          <a:ea typeface="+mj-ea"/>
          <a:cs typeface="+mj-cs"/>
        </a:defRPr>
      </a:lvl1pPr>
    </p:titleStyle>
    <p:bodyStyle>
      <a:lvl1pPr algn="l" defTabSz="914400" eaLnBrk="1" hangingPunct="1" indent="-342900" latinLnBrk="0" marL="342900" rtl="0">
        <a:spcBef>
          <a:spcPct val="20000"/>
        </a:spcBef>
        <a:buFont typeface="Arial" pitchFamily="34" charset="0"/>
        <a:buChar char="•"/>
        <a:defRPr sz="3200" kern="1200">
          <a:solidFill>
            <a:schemeClr val="tx1"/>
          </a:solidFill>
          <a:latin typeface="+mn-lt"/>
          <a:ea typeface="+mn-ea"/>
          <a:cs typeface="+mn-cs"/>
        </a:defRPr>
      </a:lvl1pPr>
      <a:lvl2pPr algn="l" defTabSz="914400" eaLnBrk="1" hangingPunct="1" indent="-285750" latinLnBrk="0" marL="742950" rtl="0">
        <a:spcBef>
          <a:spcPct val="20000"/>
        </a:spcBef>
        <a:buFont typeface="Arial" pitchFamily="34" charset="0"/>
        <a:buChar char="–"/>
        <a:defRPr sz="2800" kern="1200">
          <a:solidFill>
            <a:schemeClr val="tx1"/>
          </a:solidFill>
          <a:latin typeface="+mn-lt"/>
          <a:ea typeface="+mn-ea"/>
          <a:cs typeface="+mn-cs"/>
        </a:defRPr>
      </a:lvl2pPr>
      <a:lvl3pPr algn="l" defTabSz="914400" eaLnBrk="1" hangingPunct="1" indent="-228600" latinLnBrk="0" marL="1143000" rtl="0">
        <a:spcBef>
          <a:spcPct val="20000"/>
        </a:spcBef>
        <a:buFont typeface="Arial" pitchFamily="34" charset="0"/>
        <a:buChar char="•"/>
        <a:defRPr sz="2400" kern="1200">
          <a:solidFill>
            <a:schemeClr val="tx1"/>
          </a:solidFill>
          <a:latin typeface="+mn-lt"/>
          <a:ea typeface="+mn-ea"/>
          <a:cs typeface="+mn-cs"/>
        </a:defRPr>
      </a:lvl3pPr>
      <a:lvl4pPr algn="l" defTabSz="914400" eaLnBrk="1" hangingPunct="1" indent="-228600" latinLnBrk="0" marL="1600200" rtl="0">
        <a:spcBef>
          <a:spcPct val="20000"/>
        </a:spcBef>
        <a:buFont typeface="Arial" pitchFamily="34" charset="0"/>
        <a:buChar char="–"/>
        <a:defRPr sz="2000" kern="1200">
          <a:solidFill>
            <a:schemeClr val="tx1"/>
          </a:solidFill>
          <a:latin typeface="+mn-lt"/>
          <a:ea typeface="+mn-ea"/>
          <a:cs typeface="+mn-cs"/>
        </a:defRPr>
      </a:lvl4pPr>
      <a:lvl5pPr algn="l" defTabSz="914400" eaLnBrk="1" hangingPunct="1" indent="-228600" latinLnBrk="0" marL="2057400" rtl="0">
        <a:spcBef>
          <a:spcPct val="20000"/>
        </a:spcBef>
        <a:buFont typeface="Arial" pitchFamily="34" charset="0"/>
        <a:buChar char="»"/>
        <a:defRPr sz="2000" kern="1200">
          <a:solidFill>
            <a:schemeClr val="tx1"/>
          </a:solidFill>
          <a:latin typeface="+mn-lt"/>
          <a:ea typeface="+mn-ea"/>
          <a:cs typeface="+mn-cs"/>
        </a:defRPr>
      </a:lvl5pPr>
      <a:lvl6pPr algn="l" defTabSz="914400" eaLnBrk="1" hangingPunct="1" indent="-228600" latinLnBrk="0" marL="2514600" rtl="0">
        <a:spcBef>
          <a:spcPct val="20000"/>
        </a:spcBef>
        <a:buFont typeface="Arial" pitchFamily="34" charset="0"/>
        <a:buChar char="•"/>
        <a:defRPr sz="2000" kern="1200">
          <a:solidFill>
            <a:schemeClr val="tx1"/>
          </a:solidFill>
          <a:latin typeface="+mn-lt"/>
          <a:ea typeface="+mn-ea"/>
          <a:cs typeface="+mn-cs"/>
        </a:defRPr>
      </a:lvl6pPr>
      <a:lvl7pPr algn="l" defTabSz="914400" eaLnBrk="1" hangingPunct="1" indent="-228600" latinLnBrk="0" marL="2971800" rtl="0">
        <a:spcBef>
          <a:spcPct val="20000"/>
        </a:spcBef>
        <a:buFont typeface="Arial" pitchFamily="34" charset="0"/>
        <a:buChar char="•"/>
        <a:defRPr sz="2000" kern="1200">
          <a:solidFill>
            <a:schemeClr val="tx1"/>
          </a:solidFill>
          <a:latin typeface="+mn-lt"/>
          <a:ea typeface="+mn-ea"/>
          <a:cs typeface="+mn-cs"/>
        </a:defRPr>
      </a:lvl7pPr>
      <a:lvl8pPr algn="l" defTabSz="914400" eaLnBrk="1" hangingPunct="1" indent="-228600" latinLnBrk="0" marL="3429000" rtl="0">
        <a:spcBef>
          <a:spcPct val="20000"/>
        </a:spcBef>
        <a:buFont typeface="Arial" pitchFamily="34" charset="0"/>
        <a:buChar char="•"/>
        <a:defRPr sz="2000" kern="1200">
          <a:solidFill>
            <a:schemeClr val="tx1"/>
          </a:solidFill>
          <a:latin typeface="+mn-lt"/>
          <a:ea typeface="+mn-ea"/>
          <a:cs typeface="+mn-cs"/>
        </a:defRPr>
      </a:lvl8pPr>
      <a:lvl9pPr algn="l" defTabSz="914400" eaLnBrk="1" hangingPunct="1" indent="-228600" latinLnBrk="0" marL="3886200" rtl="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84" name=""/>
        <p:cNvGrpSpPr/>
        <p:nvPr/>
      </p:nvGrpSpPr>
      <p:grpSpPr>
        <a:xfrm>
          <a:off x="0" y="0"/>
          <a:ext cx="0" cy="0"/>
          <a:chOff x="0" y="0"/>
          <a:chExt cx="0" cy="0"/>
        </a:xfrm>
      </p:grpSpPr>
      <p:sp>
        <p:nvSpPr>
          <p:cNvPr id="1048605" name="Title 1"/>
          <p:cNvSpPr>
            <a:spLocks noGrp="1"/>
          </p:cNvSpPr>
          <p:nvPr>
            <p:ph type="ctrTitle"/>
          </p:nvPr>
        </p:nvSpPr>
        <p:spPr/>
        <p:txBody>
          <a:bodyPr>
            <a:normAutofit fontScale="90000"/>
          </a:bodyPr>
          <a:p>
            <a:r>
              <a:rPr b="1" dirty="0" lang="en-US"/>
              <a:t>COMMUNITY HEALTH NURSING 2</a:t>
            </a:r>
            <a:br>
              <a:rPr b="1" dirty="0" lang="en-US"/>
            </a:br>
            <a:r>
              <a:rPr b="1" dirty="0" lang="en-US"/>
              <a:t>Health care delivery system.</a:t>
            </a:r>
          </a:p>
        </p:txBody>
      </p:sp>
      <p:sp>
        <p:nvSpPr>
          <p:cNvPr id="1048606" name="Subtitle 2"/>
          <p:cNvSpPr>
            <a:spLocks noGrp="1"/>
          </p:cNvSpPr>
          <p:nvPr>
            <p:ph type="subTitle" idx="1"/>
          </p:nvPr>
        </p:nvSpPr>
        <p:spPr/>
        <p:txBody>
          <a:bodyPr/>
          <a:p>
            <a:endParaRPr dirty="0" lang="en-US"/>
          </a:p>
          <a:p>
            <a:endParaRPr dirty="0" lang="en-US"/>
          </a:p>
          <a:p>
            <a:endParaRPr dirty="0" lang="en-US"/>
          </a:p>
          <a:p>
            <a:endParaRPr dirty="0" lang="en-US"/>
          </a:p>
          <a:p>
            <a:endParaRPr dirty="0" lang="en-US"/>
          </a:p>
          <a:p>
            <a:endParaRPr dirty="0"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93" name=""/>
        <p:cNvGrpSpPr/>
        <p:nvPr/>
      </p:nvGrpSpPr>
      <p:grpSpPr>
        <a:xfrm>
          <a:off x="0" y="0"/>
          <a:ext cx="0" cy="0"/>
          <a:chOff x="0" y="0"/>
          <a:chExt cx="0" cy="0"/>
        </a:xfrm>
      </p:grpSpPr>
      <p:sp>
        <p:nvSpPr>
          <p:cNvPr id="1048623" name="Title 1"/>
          <p:cNvSpPr>
            <a:spLocks noGrp="1"/>
          </p:cNvSpPr>
          <p:nvPr>
            <p:ph type="title"/>
          </p:nvPr>
        </p:nvSpPr>
        <p:spPr/>
        <p:txBody>
          <a:bodyPr/>
          <a:p>
            <a:r>
              <a:rPr dirty="0" lang="en-US"/>
              <a:t>CT.</a:t>
            </a:r>
          </a:p>
        </p:txBody>
      </p:sp>
      <p:sp>
        <p:nvSpPr>
          <p:cNvPr id="1048624" name="Content Placeholder 2"/>
          <p:cNvSpPr>
            <a:spLocks noGrp="1"/>
          </p:cNvSpPr>
          <p:nvPr>
            <p:ph idx="1"/>
          </p:nvPr>
        </p:nvSpPr>
        <p:spPr/>
        <p:txBody>
          <a:bodyPr/>
          <a:p>
            <a:pPr indent="-514350" marL="514350">
              <a:buAutoNum type="arabicPeriod"/>
            </a:pPr>
            <a:r>
              <a:rPr dirty="0" lang="en-US"/>
              <a:t>Eradicate extreme poverty and hunger.</a:t>
            </a:r>
          </a:p>
          <a:p>
            <a:pPr indent="-514350" marL="514350">
              <a:buAutoNum type="arabicPeriod"/>
            </a:pPr>
            <a:r>
              <a:rPr dirty="0" lang="en-US"/>
              <a:t>Achieve universal primary education.</a:t>
            </a:r>
          </a:p>
          <a:p>
            <a:pPr indent="-514350" marL="514350">
              <a:buAutoNum type="arabicPeriod"/>
            </a:pPr>
            <a:r>
              <a:rPr dirty="0" lang="en-US"/>
              <a:t>Promote gender equality and empower women .</a:t>
            </a:r>
          </a:p>
          <a:p>
            <a:pPr indent="-514350" marL="514350">
              <a:buAutoNum type="arabicPeriod"/>
            </a:pPr>
            <a:r>
              <a:rPr dirty="0" lang="en-US"/>
              <a:t>Reduce child mortality.</a:t>
            </a:r>
          </a:p>
          <a:p>
            <a:pPr indent="-514350" marL="514350">
              <a:buAutoNum type="arabicPeriod"/>
            </a:pPr>
            <a:r>
              <a:rPr dirty="0" lang="en-US"/>
              <a:t>Improve maternal health.</a:t>
            </a:r>
          </a:p>
          <a:p>
            <a:pPr indent="-514350" marL="514350">
              <a:buAutoNum type="arabicPeriod"/>
            </a:pPr>
            <a:r>
              <a:rPr dirty="0" lang="en-US"/>
              <a:t>Combat HIV/AIDS, malaria and other diseases.</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277" name=""/>
        <p:cNvGrpSpPr/>
        <p:nvPr/>
      </p:nvGrpSpPr>
      <p:grpSpPr>
        <a:xfrm>
          <a:off x="0" y="0"/>
          <a:ext cx="0" cy="0"/>
          <a:chOff x="0" y="0"/>
          <a:chExt cx="0" cy="0"/>
        </a:xfrm>
      </p:grpSpPr>
      <p:sp>
        <p:nvSpPr>
          <p:cNvPr id="1048791" name="Title 1"/>
          <p:cNvSpPr>
            <a:spLocks noGrp="1"/>
          </p:cNvSpPr>
          <p:nvPr>
            <p:ph type="title"/>
          </p:nvPr>
        </p:nvSpPr>
        <p:spPr/>
        <p:txBody>
          <a:bodyPr/>
          <a:p>
            <a:r>
              <a:rPr dirty="0" lang="en-US"/>
              <a:t>Objectives.</a:t>
            </a:r>
          </a:p>
        </p:txBody>
      </p:sp>
      <p:sp>
        <p:nvSpPr>
          <p:cNvPr id="1048792" name="Content Placeholder 2"/>
          <p:cNvSpPr>
            <a:spLocks noGrp="1"/>
          </p:cNvSpPr>
          <p:nvPr>
            <p:ph idx="1"/>
          </p:nvPr>
        </p:nvSpPr>
        <p:spPr/>
        <p:txBody>
          <a:bodyPr/>
          <a:p>
            <a:r>
              <a:rPr dirty="0" lang="en-US"/>
              <a:t>Promotion of positive health including awakening of health consciousness in school children.</a:t>
            </a:r>
          </a:p>
          <a:p>
            <a:r>
              <a:rPr dirty="0" lang="en-US"/>
              <a:t>Early detection, prompt treatment and follow up/ referral.</a:t>
            </a:r>
          </a:p>
          <a:p>
            <a:r>
              <a:rPr dirty="0" lang="en-US"/>
              <a:t>Prevention and control of communicable and non communicable diseases.</a:t>
            </a:r>
          </a:p>
          <a:p>
            <a:endParaRPr dirty="0" lang="en-US"/>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278" name=""/>
        <p:cNvGrpSpPr/>
        <p:nvPr/>
      </p:nvGrpSpPr>
      <p:grpSpPr>
        <a:xfrm>
          <a:off x="0" y="0"/>
          <a:ext cx="0" cy="0"/>
          <a:chOff x="0" y="0"/>
          <a:chExt cx="0" cy="0"/>
        </a:xfrm>
      </p:grpSpPr>
      <p:sp>
        <p:nvSpPr>
          <p:cNvPr id="1048793" name="Title 1"/>
          <p:cNvSpPr>
            <a:spLocks noGrp="1"/>
          </p:cNvSpPr>
          <p:nvPr>
            <p:ph type="title"/>
          </p:nvPr>
        </p:nvSpPr>
        <p:spPr/>
        <p:txBody>
          <a:bodyPr/>
          <a:p>
            <a:r>
              <a:rPr dirty="0" lang="en-US"/>
              <a:t>CT.</a:t>
            </a:r>
          </a:p>
        </p:txBody>
      </p:sp>
      <p:sp>
        <p:nvSpPr>
          <p:cNvPr id="1048794" name="Content Placeholder 2"/>
          <p:cNvSpPr>
            <a:spLocks noGrp="1"/>
          </p:cNvSpPr>
          <p:nvPr>
            <p:ph idx="1"/>
          </p:nvPr>
        </p:nvSpPr>
        <p:spPr/>
        <p:txBody>
          <a:bodyPr>
            <a:normAutofit fontScale="96875" lnSpcReduction="20000"/>
          </a:bodyPr>
          <a:p>
            <a:r>
              <a:rPr dirty="0" lang="en-US"/>
              <a:t>To make provision and provide a healthy and safe environment for the all round development of child.</a:t>
            </a:r>
          </a:p>
          <a:p>
            <a:pPr indent="0" marL="0">
              <a:buNone/>
            </a:pPr>
            <a:r>
              <a:rPr dirty="0" lang="en-US"/>
              <a:t>To achieve the above goals and objectives, the school health program comprises the following:-</a:t>
            </a:r>
          </a:p>
          <a:p>
            <a:pPr indent="0" marL="0">
              <a:buNone/>
            </a:pPr>
            <a:r>
              <a:rPr dirty="0" lang="en-US"/>
              <a:t>- Regular medical checkup of school children enabling early detection of defects, disease and prompt referral for treatment.</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279" name=""/>
        <p:cNvGrpSpPr/>
        <p:nvPr/>
      </p:nvGrpSpPr>
      <p:grpSpPr>
        <a:xfrm>
          <a:off x="0" y="0"/>
          <a:ext cx="0" cy="0"/>
          <a:chOff x="0" y="0"/>
          <a:chExt cx="0" cy="0"/>
        </a:xfrm>
      </p:grpSpPr>
      <p:sp>
        <p:nvSpPr>
          <p:cNvPr id="1048795" name="Title 1"/>
          <p:cNvSpPr>
            <a:spLocks noGrp="1"/>
          </p:cNvSpPr>
          <p:nvPr>
            <p:ph type="title"/>
          </p:nvPr>
        </p:nvSpPr>
        <p:spPr/>
        <p:txBody>
          <a:bodyPr/>
          <a:p>
            <a:r>
              <a:rPr dirty="0" lang="en-US"/>
              <a:t>CT.</a:t>
            </a:r>
          </a:p>
        </p:txBody>
      </p:sp>
      <p:sp>
        <p:nvSpPr>
          <p:cNvPr id="1048796" name="Content Placeholder 2"/>
          <p:cNvSpPr>
            <a:spLocks noGrp="1"/>
          </p:cNvSpPr>
          <p:nvPr>
            <p:ph idx="1"/>
          </p:nvPr>
        </p:nvSpPr>
        <p:spPr/>
        <p:txBody>
          <a:bodyPr>
            <a:normAutofit fontScale="93750" lnSpcReduction="10000"/>
          </a:bodyPr>
          <a:p>
            <a:pPr>
              <a:buFontTx/>
              <a:buChar char="-"/>
            </a:pPr>
            <a:r>
              <a:rPr dirty="0" lang="en-US"/>
              <a:t>Protection of all school going children against preventable disease by immunization.</a:t>
            </a:r>
          </a:p>
          <a:p>
            <a:pPr>
              <a:buFontTx/>
              <a:buChar char="-"/>
            </a:pPr>
            <a:r>
              <a:rPr dirty="0" lang="en-US"/>
              <a:t>Health and population education program in schools.</a:t>
            </a:r>
          </a:p>
          <a:p>
            <a:pPr>
              <a:buFontTx/>
              <a:buChar char="-"/>
            </a:pPr>
            <a:r>
              <a:rPr dirty="0" lang="en-US"/>
              <a:t>Ensuring a healthful school environment </a:t>
            </a:r>
            <a:r>
              <a:rPr dirty="0" lang="en-US" err="1"/>
              <a:t>e.g</a:t>
            </a:r>
            <a:r>
              <a:rPr dirty="0" lang="en-US"/>
              <a:t> safe drinking water, sanitation, food hygiene.</a:t>
            </a:r>
          </a:p>
          <a:p>
            <a:pPr>
              <a:buFontTx/>
              <a:buChar char="-"/>
            </a:pPr>
            <a:r>
              <a:rPr dirty="0" lang="en-US"/>
              <a:t>Nutritional education and providing whenever possible, nutritional supplements or mid day meal in school children. </a:t>
            </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280" name=""/>
        <p:cNvGrpSpPr/>
        <p:nvPr/>
      </p:nvGrpSpPr>
      <p:grpSpPr>
        <a:xfrm>
          <a:off x="0" y="0"/>
          <a:ext cx="0" cy="0"/>
          <a:chOff x="0" y="0"/>
          <a:chExt cx="0" cy="0"/>
        </a:xfrm>
      </p:grpSpPr>
      <p:sp>
        <p:nvSpPr>
          <p:cNvPr id="1048797" name="Title 1"/>
          <p:cNvSpPr>
            <a:spLocks noGrp="1"/>
          </p:cNvSpPr>
          <p:nvPr>
            <p:ph type="title"/>
          </p:nvPr>
        </p:nvSpPr>
        <p:spPr/>
        <p:txBody>
          <a:bodyPr/>
          <a:p>
            <a:r>
              <a:rPr dirty="0" lang="en-US"/>
              <a:t>GOALS</a:t>
            </a:r>
          </a:p>
        </p:txBody>
      </p:sp>
      <p:sp>
        <p:nvSpPr>
          <p:cNvPr id="1048798" name="Content Placeholder 2"/>
          <p:cNvSpPr>
            <a:spLocks noGrp="1"/>
          </p:cNvSpPr>
          <p:nvPr>
            <p:ph idx="1"/>
          </p:nvPr>
        </p:nvSpPr>
        <p:spPr/>
        <p:txBody>
          <a:bodyPr/>
          <a:p>
            <a:pPr indent="0" marL="0">
              <a:buNone/>
            </a:pPr>
            <a:r>
              <a:rPr dirty="0" lang="en-US"/>
              <a:t>1. To prepare the younger generation to adopt measures to remain healthy, so as to help them to make the best use of educational facilities, to utilize leisure in productive and constructive manner to enjoy recreation, and to develop concern for others. </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281" name=""/>
        <p:cNvGrpSpPr/>
        <p:nvPr/>
      </p:nvGrpSpPr>
      <p:grpSpPr>
        <a:xfrm>
          <a:off x="0" y="0"/>
          <a:ext cx="0" cy="0"/>
          <a:chOff x="0" y="0"/>
          <a:chExt cx="0" cy="0"/>
        </a:xfrm>
      </p:grpSpPr>
      <p:sp>
        <p:nvSpPr>
          <p:cNvPr id="1048799" name="Title 1"/>
          <p:cNvSpPr>
            <a:spLocks noGrp="1"/>
          </p:cNvSpPr>
          <p:nvPr>
            <p:ph type="title"/>
          </p:nvPr>
        </p:nvSpPr>
        <p:spPr/>
        <p:txBody>
          <a:bodyPr/>
          <a:p>
            <a:r>
              <a:rPr dirty="0" lang="en-US"/>
              <a:t>CT.</a:t>
            </a:r>
          </a:p>
        </p:txBody>
      </p:sp>
      <p:sp>
        <p:nvSpPr>
          <p:cNvPr id="1048800" name="Content Placeholder 2"/>
          <p:cNvSpPr>
            <a:spLocks noGrp="1"/>
          </p:cNvSpPr>
          <p:nvPr>
            <p:ph idx="1"/>
          </p:nvPr>
        </p:nvSpPr>
        <p:spPr/>
        <p:txBody>
          <a:bodyPr/>
          <a:p>
            <a:pPr indent="0" marL="0">
              <a:buNone/>
            </a:pPr>
            <a:r>
              <a:rPr dirty="0" lang="en-US"/>
              <a:t>2. To help the younger generation become healthy and useful citizens who will be able to perform their role effectively for the welfare of themselves, their families and the community at large and country as a whole.</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282" name=""/>
        <p:cNvGrpSpPr/>
        <p:nvPr/>
      </p:nvGrpSpPr>
      <p:grpSpPr>
        <a:xfrm>
          <a:off x="0" y="0"/>
          <a:ext cx="0" cy="0"/>
          <a:chOff x="0" y="0"/>
          <a:chExt cx="0" cy="0"/>
        </a:xfrm>
      </p:grpSpPr>
      <p:sp>
        <p:nvSpPr>
          <p:cNvPr id="1048801" name="Title 1"/>
          <p:cNvSpPr>
            <a:spLocks noGrp="1"/>
          </p:cNvSpPr>
          <p:nvPr>
            <p:ph type="title"/>
          </p:nvPr>
        </p:nvSpPr>
        <p:spPr/>
        <p:txBody>
          <a:bodyPr/>
          <a:p>
            <a:r>
              <a:rPr dirty="0" lang="en-US"/>
              <a:t>COMPONENTS</a:t>
            </a:r>
          </a:p>
        </p:txBody>
      </p:sp>
      <p:sp>
        <p:nvSpPr>
          <p:cNvPr id="1048802" name="Content Placeholder 2"/>
          <p:cNvSpPr>
            <a:spLocks noGrp="1"/>
          </p:cNvSpPr>
          <p:nvPr>
            <p:ph idx="1"/>
          </p:nvPr>
        </p:nvSpPr>
        <p:spPr/>
        <p:txBody>
          <a:bodyPr>
            <a:normAutofit fontScale="96875" lnSpcReduction="20000"/>
          </a:bodyPr>
          <a:p>
            <a:pPr indent="0" marL="0">
              <a:buNone/>
            </a:pPr>
            <a:r>
              <a:rPr dirty="0" lang="en-US"/>
              <a:t>1.Regular medical checkup of school children, enabling early detection of defects, disease and proper referral treatment.</a:t>
            </a:r>
          </a:p>
          <a:p>
            <a:pPr indent="0" marL="0">
              <a:buNone/>
            </a:pPr>
            <a:r>
              <a:rPr dirty="0" lang="en-US"/>
              <a:t>2.Protection of all school going children against preventable disease by immunization according to the national immunization schedule.</a:t>
            </a:r>
          </a:p>
          <a:p>
            <a:pPr indent="0" marL="0">
              <a:buNone/>
            </a:pPr>
            <a:r>
              <a:rPr dirty="0" lang="en-US"/>
              <a:t>3. Training of teachers to enable them to be involved in the school health program.</a:t>
            </a: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283" name=""/>
        <p:cNvGrpSpPr/>
        <p:nvPr/>
      </p:nvGrpSpPr>
      <p:grpSpPr>
        <a:xfrm>
          <a:off x="0" y="0"/>
          <a:ext cx="0" cy="0"/>
          <a:chOff x="0" y="0"/>
          <a:chExt cx="0" cy="0"/>
        </a:xfrm>
      </p:grpSpPr>
      <p:sp>
        <p:nvSpPr>
          <p:cNvPr id="1048803" name="Title 1"/>
          <p:cNvSpPr>
            <a:spLocks noGrp="1"/>
          </p:cNvSpPr>
          <p:nvPr>
            <p:ph type="title"/>
          </p:nvPr>
        </p:nvSpPr>
        <p:spPr/>
        <p:txBody>
          <a:bodyPr/>
          <a:p>
            <a:r>
              <a:rPr dirty="0" lang="en-US"/>
              <a:t>CT.</a:t>
            </a:r>
          </a:p>
        </p:txBody>
      </p:sp>
      <p:sp>
        <p:nvSpPr>
          <p:cNvPr id="1048804" name="Content Placeholder 2"/>
          <p:cNvSpPr>
            <a:spLocks noGrp="1"/>
          </p:cNvSpPr>
          <p:nvPr>
            <p:ph idx="1"/>
          </p:nvPr>
        </p:nvSpPr>
        <p:spPr/>
        <p:txBody>
          <a:bodyPr/>
          <a:p>
            <a:pPr indent="0" marL="0">
              <a:buNone/>
            </a:pPr>
            <a:r>
              <a:rPr dirty="0" lang="en-US"/>
              <a:t>4. Health and population education program for children, teachers and parents including group talks, film shows.</a:t>
            </a:r>
          </a:p>
          <a:p>
            <a:pPr indent="0" marL="0">
              <a:buNone/>
            </a:pPr>
            <a:r>
              <a:rPr dirty="0" lang="en-US"/>
              <a:t>5. Ensuring a healthful school environment </a:t>
            </a:r>
            <a:r>
              <a:rPr dirty="0" lang="en-US" err="1"/>
              <a:t>eg</a:t>
            </a:r>
            <a:r>
              <a:rPr dirty="0" lang="en-US"/>
              <a:t> safe drinking water, food hygiene, sanitation.</a:t>
            </a:r>
          </a:p>
          <a:p>
            <a:pPr indent="0" marL="0">
              <a:buNone/>
            </a:pPr>
            <a:r>
              <a:rPr dirty="0" lang="en-US"/>
              <a:t>6. Provision of nutritional supplements or mid-day meals to school.</a:t>
            </a:r>
          </a:p>
          <a:p>
            <a:pPr indent="0" marL="0">
              <a:buNone/>
            </a:pPr>
            <a:endParaRPr dirty="0" lang="en-US"/>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284" name=""/>
        <p:cNvGrpSpPr/>
        <p:nvPr/>
      </p:nvGrpSpPr>
      <p:grpSpPr>
        <a:xfrm>
          <a:off x="0" y="0"/>
          <a:ext cx="0" cy="0"/>
          <a:chOff x="0" y="0"/>
          <a:chExt cx="0" cy="0"/>
        </a:xfrm>
      </p:grpSpPr>
      <p:sp>
        <p:nvSpPr>
          <p:cNvPr id="1048805" name="Title 1"/>
          <p:cNvSpPr>
            <a:spLocks noGrp="1"/>
          </p:cNvSpPr>
          <p:nvPr>
            <p:ph type="title"/>
          </p:nvPr>
        </p:nvSpPr>
        <p:spPr/>
        <p:txBody>
          <a:bodyPr>
            <a:normAutofit fontScale="90000"/>
          </a:bodyPr>
          <a:p>
            <a:r>
              <a:rPr dirty="0" lang="en-US"/>
              <a:t>Importance of school health program in schools.</a:t>
            </a:r>
          </a:p>
        </p:txBody>
      </p:sp>
      <p:sp>
        <p:nvSpPr>
          <p:cNvPr id="1048806" name="Content Placeholder 2"/>
          <p:cNvSpPr>
            <a:spLocks noGrp="1"/>
          </p:cNvSpPr>
          <p:nvPr>
            <p:ph idx="1"/>
          </p:nvPr>
        </p:nvSpPr>
        <p:spPr/>
        <p:txBody>
          <a:bodyPr/>
          <a:p>
            <a:pPr indent="-514350" marL="514350">
              <a:buAutoNum type="arabicPeriod"/>
            </a:pPr>
            <a:r>
              <a:rPr dirty="0" lang="en-US"/>
              <a:t>Saves money</a:t>
            </a:r>
          </a:p>
          <a:p>
            <a:pPr indent="-514350" marL="514350">
              <a:buAutoNum type="arabicPeriod"/>
            </a:pPr>
            <a:r>
              <a:rPr dirty="0" lang="en-US"/>
              <a:t>Reduce duplication</a:t>
            </a:r>
          </a:p>
          <a:p>
            <a:pPr indent="-514350" marL="514350">
              <a:buAutoNum type="arabicPeriod"/>
            </a:pPr>
            <a:r>
              <a:rPr dirty="0" lang="en-US"/>
              <a:t>Reduce absenteeism.</a:t>
            </a:r>
          </a:p>
          <a:p>
            <a:pPr indent="-514350" marL="514350">
              <a:buAutoNum type="arabicPeriod"/>
            </a:pPr>
            <a:r>
              <a:rPr dirty="0" lang="en-US"/>
              <a:t>Improve staff morale</a:t>
            </a:r>
          </a:p>
          <a:p>
            <a:pPr indent="-514350" marL="514350">
              <a:buAutoNum type="arabicPeriod"/>
            </a:pPr>
            <a:r>
              <a:rPr dirty="0" lang="en-US"/>
              <a:t>Reduction in teacher absenteeism.</a:t>
            </a:r>
          </a:p>
          <a:p>
            <a:pPr indent="-514350" marL="514350">
              <a:buAutoNum type="arabicPeriod"/>
            </a:pPr>
            <a:r>
              <a:rPr dirty="0" lang="en-US"/>
              <a:t>Support teacher team work.</a:t>
            </a: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285" name=""/>
        <p:cNvGrpSpPr/>
        <p:nvPr/>
      </p:nvGrpSpPr>
      <p:grpSpPr>
        <a:xfrm>
          <a:off x="0" y="0"/>
          <a:ext cx="0" cy="0"/>
          <a:chOff x="0" y="0"/>
          <a:chExt cx="0" cy="0"/>
        </a:xfrm>
      </p:grpSpPr>
      <p:sp>
        <p:nvSpPr>
          <p:cNvPr id="1048807" name="Title 1"/>
          <p:cNvSpPr>
            <a:spLocks noGrp="1"/>
          </p:cNvSpPr>
          <p:nvPr>
            <p:ph type="title"/>
          </p:nvPr>
        </p:nvSpPr>
        <p:spPr/>
        <p:txBody>
          <a:bodyPr>
            <a:normAutofit fontScale="90000"/>
          </a:bodyPr>
          <a:p>
            <a:r>
              <a:rPr dirty="0" lang="en-US" err="1"/>
              <a:t>Efferents</a:t>
            </a:r>
            <a:r>
              <a:rPr dirty="0" lang="en-US"/>
              <a:t> of school health program.</a:t>
            </a:r>
          </a:p>
        </p:txBody>
      </p:sp>
      <p:sp>
        <p:nvSpPr>
          <p:cNvPr id="1048808" name="Content Placeholder 2"/>
          <p:cNvSpPr>
            <a:spLocks noGrp="1"/>
          </p:cNvSpPr>
          <p:nvPr>
            <p:ph idx="1"/>
          </p:nvPr>
        </p:nvSpPr>
        <p:spPr/>
        <p:txBody>
          <a:bodyPr/>
          <a:p>
            <a:pPr indent="-514350" marL="514350">
              <a:buAutoNum type="arabicPeriod"/>
            </a:pPr>
            <a:r>
              <a:rPr dirty="0" lang="en-US">
                <a:solidFill>
                  <a:srgbClr val="FF0000"/>
                </a:solidFill>
              </a:rPr>
              <a:t>Health education in schools</a:t>
            </a:r>
            <a:r>
              <a:rPr dirty="0" lang="en-US"/>
              <a:t>.</a:t>
            </a:r>
          </a:p>
          <a:p>
            <a:pPr indent="0" marL="0">
              <a:buNone/>
            </a:pPr>
            <a:r>
              <a:rPr dirty="0" lang="en-US"/>
              <a:t>It ensures that the student during years of school attendance will acquire knowledge of scientific health facts, develop positive attitudes toward health, strengthen good health habits they have learned at home and practice new health behavior to maintain and improve own and community’s health.</a:t>
            </a: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286" name=""/>
        <p:cNvGrpSpPr/>
        <p:nvPr/>
      </p:nvGrpSpPr>
      <p:grpSpPr>
        <a:xfrm>
          <a:off x="0" y="0"/>
          <a:ext cx="0" cy="0"/>
          <a:chOff x="0" y="0"/>
          <a:chExt cx="0" cy="0"/>
        </a:xfrm>
      </p:grpSpPr>
      <p:sp>
        <p:nvSpPr>
          <p:cNvPr id="1048809" name="Title 1"/>
          <p:cNvSpPr>
            <a:spLocks noGrp="1"/>
          </p:cNvSpPr>
          <p:nvPr>
            <p:ph type="title"/>
          </p:nvPr>
        </p:nvSpPr>
        <p:spPr/>
        <p:txBody>
          <a:bodyPr/>
          <a:p>
            <a:r>
              <a:rPr dirty="0" lang="en-US">
                <a:solidFill>
                  <a:srgbClr val="FF0000"/>
                </a:solidFill>
              </a:rPr>
              <a:t>2. Healthful school living.</a:t>
            </a:r>
          </a:p>
        </p:txBody>
      </p:sp>
      <p:sp>
        <p:nvSpPr>
          <p:cNvPr id="1048810" name="Content Placeholder 2"/>
          <p:cNvSpPr>
            <a:spLocks noGrp="1"/>
          </p:cNvSpPr>
          <p:nvPr>
            <p:ph idx="1"/>
          </p:nvPr>
        </p:nvSpPr>
        <p:spPr/>
        <p:txBody>
          <a:bodyPr/>
          <a:p>
            <a:pPr>
              <a:buFontTx/>
              <a:buChar char="-"/>
            </a:pPr>
            <a:r>
              <a:rPr dirty="0" lang="en-US"/>
              <a:t>Healthful living in the school environment requires planning for a safe and attractive physical setting and for an emotional and social climate, which is conducive to good mental health of students, faculty and staff.</a:t>
            </a:r>
          </a:p>
          <a:p>
            <a:pPr>
              <a:buFontTx/>
              <a:buChar char="-"/>
            </a:pPr>
            <a:r>
              <a:rPr dirty="0" lang="en-US"/>
              <a:t>Physical setting: it must be safe, without hazards, pleasant and attractive. This </a:t>
            </a:r>
            <a:r>
              <a:rPr dirty="0" lang="en-US" err="1"/>
              <a:t>incude</a:t>
            </a:r>
            <a:r>
              <a:rPr dirty="0" lang="en-US"/>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94" name=""/>
        <p:cNvGrpSpPr/>
        <p:nvPr/>
      </p:nvGrpSpPr>
      <p:grpSpPr>
        <a:xfrm>
          <a:off x="0" y="0"/>
          <a:ext cx="0" cy="0"/>
          <a:chOff x="0" y="0"/>
          <a:chExt cx="0" cy="0"/>
        </a:xfrm>
      </p:grpSpPr>
      <p:sp>
        <p:nvSpPr>
          <p:cNvPr id="1048625" name="Title 1"/>
          <p:cNvSpPr>
            <a:spLocks noGrp="1"/>
          </p:cNvSpPr>
          <p:nvPr>
            <p:ph type="title"/>
          </p:nvPr>
        </p:nvSpPr>
        <p:spPr/>
        <p:txBody>
          <a:bodyPr/>
          <a:p>
            <a:endParaRPr lang="en-US"/>
          </a:p>
        </p:txBody>
      </p:sp>
      <p:sp>
        <p:nvSpPr>
          <p:cNvPr id="1048626" name="Content Placeholder 2"/>
          <p:cNvSpPr>
            <a:spLocks noGrp="1"/>
          </p:cNvSpPr>
          <p:nvPr>
            <p:ph idx="1"/>
          </p:nvPr>
        </p:nvSpPr>
        <p:spPr/>
        <p:txBody>
          <a:bodyPr/>
          <a:p>
            <a:pPr indent="0" marL="0">
              <a:buNone/>
            </a:pPr>
            <a:r>
              <a:rPr dirty="0" lang="en-US"/>
              <a:t>7. Ensure environmental sustainability.</a:t>
            </a:r>
          </a:p>
          <a:p>
            <a:pPr indent="0" marL="0">
              <a:buNone/>
            </a:pPr>
            <a:r>
              <a:rPr dirty="0" lang="en-US"/>
              <a:t>8. Global partnership for development.</a:t>
            </a: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287" name=""/>
        <p:cNvGrpSpPr/>
        <p:nvPr/>
      </p:nvGrpSpPr>
      <p:grpSpPr>
        <a:xfrm>
          <a:off x="0" y="0"/>
          <a:ext cx="0" cy="0"/>
          <a:chOff x="0" y="0"/>
          <a:chExt cx="0" cy="0"/>
        </a:xfrm>
      </p:grpSpPr>
      <p:sp>
        <p:nvSpPr>
          <p:cNvPr id="1048811" name="Title 1"/>
          <p:cNvSpPr>
            <a:spLocks noGrp="1"/>
          </p:cNvSpPr>
          <p:nvPr>
            <p:ph type="title"/>
          </p:nvPr>
        </p:nvSpPr>
        <p:spPr/>
        <p:txBody>
          <a:bodyPr>
            <a:normAutofit/>
          </a:bodyPr>
          <a:p>
            <a:r>
              <a:rPr dirty="0" lang="en-US"/>
              <a:t>CT.</a:t>
            </a:r>
          </a:p>
        </p:txBody>
      </p:sp>
      <p:sp>
        <p:nvSpPr>
          <p:cNvPr id="1048812" name="Content Placeholder 2"/>
          <p:cNvSpPr>
            <a:spLocks noGrp="1"/>
          </p:cNvSpPr>
          <p:nvPr>
            <p:ph idx="1"/>
          </p:nvPr>
        </p:nvSpPr>
        <p:spPr/>
        <p:txBody>
          <a:bodyPr/>
          <a:p>
            <a:pPr indent="-514350" marL="514350">
              <a:buAutoNum type="alphaLcParenR"/>
            </a:pPr>
            <a:r>
              <a:rPr dirty="0" lang="en-US"/>
              <a:t>Location- the surrounding should be free from unpleasant odors and too much noise.</a:t>
            </a:r>
          </a:p>
          <a:p>
            <a:pPr indent="-514350" marL="514350">
              <a:buAutoNum type="alphaLcParenR"/>
            </a:pPr>
            <a:r>
              <a:rPr dirty="0" lang="en-US"/>
              <a:t>Building-it should be easy to clean and insulate from heat, rain and noise. The roof fireproof and the ceiling to protect children from heat.</a:t>
            </a:r>
          </a:p>
          <a:p>
            <a:pPr indent="-514350" marL="514350">
              <a:buAutoNum type="alphaLcParenR"/>
            </a:pPr>
            <a:r>
              <a:rPr dirty="0" lang="en-US"/>
              <a:t>Classroom- it is determined by the number of children.</a:t>
            </a: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288" name=""/>
        <p:cNvGrpSpPr/>
        <p:nvPr/>
      </p:nvGrpSpPr>
      <p:grpSpPr>
        <a:xfrm>
          <a:off x="0" y="0"/>
          <a:ext cx="0" cy="0"/>
          <a:chOff x="0" y="0"/>
          <a:chExt cx="0" cy="0"/>
        </a:xfrm>
      </p:grpSpPr>
      <p:sp>
        <p:nvSpPr>
          <p:cNvPr id="1048813" name="Title 1"/>
          <p:cNvSpPr>
            <a:spLocks noGrp="1"/>
          </p:cNvSpPr>
          <p:nvPr>
            <p:ph type="title"/>
          </p:nvPr>
        </p:nvSpPr>
        <p:spPr/>
        <p:txBody>
          <a:bodyPr/>
          <a:p>
            <a:r>
              <a:rPr dirty="0" lang="en-US"/>
              <a:t>CT.</a:t>
            </a:r>
          </a:p>
        </p:txBody>
      </p:sp>
      <p:sp>
        <p:nvSpPr>
          <p:cNvPr id="1048814" name="Content Placeholder 2"/>
          <p:cNvSpPr>
            <a:spLocks noGrp="1"/>
          </p:cNvSpPr>
          <p:nvPr>
            <p:ph idx="1"/>
          </p:nvPr>
        </p:nvSpPr>
        <p:spPr/>
        <p:txBody>
          <a:bodyPr>
            <a:normAutofit lnSpcReduction="10000"/>
          </a:bodyPr>
          <a:p>
            <a:pPr indent="0" marL="0">
              <a:buNone/>
            </a:pPr>
            <a:r>
              <a:rPr dirty="0" lang="en-US"/>
              <a:t>d) Furniture: the table and seat must not be attached to each other so that they can be moved by the children themselves.</a:t>
            </a:r>
          </a:p>
          <a:p>
            <a:pPr indent="0" marL="0">
              <a:buNone/>
            </a:pPr>
            <a:r>
              <a:rPr dirty="0" lang="en-US"/>
              <a:t>-It should be simple, strong and comfortable, suitable for different age group of students.</a:t>
            </a:r>
          </a:p>
          <a:p>
            <a:pPr indent="0" marL="0">
              <a:buNone/>
            </a:pPr>
            <a:r>
              <a:rPr dirty="0" lang="en-US"/>
              <a:t>e) Playground: School yard should be dry and smooth, not have holes, to facilitate drying and to prevent accidents and large enough for children to play and for school gardening.</a:t>
            </a:r>
          </a:p>
          <a:p>
            <a:pPr indent="0" marL="0">
              <a:buNone/>
            </a:pPr>
            <a:endParaRPr dirty="0" lang="en-US"/>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289" name=""/>
        <p:cNvGrpSpPr/>
        <p:nvPr/>
      </p:nvGrpSpPr>
      <p:grpSpPr>
        <a:xfrm>
          <a:off x="0" y="0"/>
          <a:ext cx="0" cy="0"/>
          <a:chOff x="0" y="0"/>
          <a:chExt cx="0" cy="0"/>
        </a:xfrm>
      </p:grpSpPr>
      <p:sp>
        <p:nvSpPr>
          <p:cNvPr id="1048815" name="Title 1"/>
          <p:cNvSpPr>
            <a:spLocks noGrp="1"/>
          </p:cNvSpPr>
          <p:nvPr>
            <p:ph type="title"/>
          </p:nvPr>
        </p:nvSpPr>
        <p:spPr/>
        <p:txBody>
          <a:bodyPr/>
          <a:p>
            <a:r>
              <a:rPr dirty="0" lang="en-US"/>
              <a:t>CT.</a:t>
            </a:r>
          </a:p>
        </p:txBody>
      </p:sp>
      <p:sp>
        <p:nvSpPr>
          <p:cNvPr id="1048816" name="Content Placeholder 2"/>
          <p:cNvSpPr>
            <a:spLocks noGrp="1"/>
          </p:cNvSpPr>
          <p:nvPr>
            <p:ph idx="1"/>
          </p:nvPr>
        </p:nvSpPr>
        <p:spPr/>
        <p:txBody>
          <a:bodyPr>
            <a:normAutofit lnSpcReduction="10000"/>
          </a:bodyPr>
          <a:p>
            <a:pPr indent="0" marL="0">
              <a:buNone/>
            </a:pPr>
            <a:r>
              <a:rPr dirty="0" lang="en-US"/>
              <a:t>f) Sanitation: School should have good water supply latrines, urinals and solid waste disposal system. Provide water supply for hand washing.</a:t>
            </a:r>
          </a:p>
          <a:p>
            <a:pPr indent="0" marL="0">
              <a:buNone/>
            </a:pPr>
            <a:r>
              <a:rPr dirty="0" lang="en-US"/>
              <a:t>g) Special needs, disability and rehabilitation: The staff faculty and administrator should make adjustments in the school program to meet the needs of the individuals mental capacity, educational maturity, social maturity, cultural differences.</a:t>
            </a:r>
          </a:p>
          <a:p>
            <a:pPr indent="0" marL="0">
              <a:buNone/>
            </a:pPr>
            <a:endParaRPr dirty="0" lang="en-US"/>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290" name=""/>
        <p:cNvGrpSpPr/>
        <p:nvPr/>
      </p:nvGrpSpPr>
      <p:grpSpPr>
        <a:xfrm>
          <a:off x="0" y="0"/>
          <a:ext cx="0" cy="0"/>
          <a:chOff x="0" y="0"/>
          <a:chExt cx="0" cy="0"/>
        </a:xfrm>
      </p:grpSpPr>
      <p:sp>
        <p:nvSpPr>
          <p:cNvPr id="1048817" name="Title 1"/>
          <p:cNvSpPr>
            <a:spLocks noGrp="1"/>
          </p:cNvSpPr>
          <p:nvPr>
            <p:ph type="title"/>
          </p:nvPr>
        </p:nvSpPr>
        <p:spPr/>
        <p:txBody>
          <a:bodyPr/>
          <a:p>
            <a:r>
              <a:rPr dirty="0" lang="en-US"/>
              <a:t>CT.</a:t>
            </a:r>
          </a:p>
        </p:txBody>
      </p:sp>
      <p:sp>
        <p:nvSpPr>
          <p:cNvPr id="1048818" name="Content Placeholder 2"/>
          <p:cNvSpPr>
            <a:spLocks noGrp="1"/>
          </p:cNvSpPr>
          <p:nvPr>
            <p:ph idx="1"/>
          </p:nvPr>
        </p:nvSpPr>
        <p:spPr/>
        <p:txBody>
          <a:bodyPr/>
          <a:p>
            <a:pPr>
              <a:buFontTx/>
              <a:buChar char="-"/>
            </a:pPr>
            <a:r>
              <a:rPr dirty="0" lang="en-US"/>
              <a:t>Disability can be congenital or acquired </a:t>
            </a:r>
            <a:r>
              <a:rPr dirty="0" lang="en-US" err="1"/>
              <a:t>eg</a:t>
            </a:r>
            <a:r>
              <a:rPr dirty="0" lang="en-US"/>
              <a:t> deaf, blindness or mentally retarded can attend special schools.</a:t>
            </a:r>
          </a:p>
          <a:p>
            <a:pPr>
              <a:buFontTx/>
              <a:buChar char="-"/>
            </a:pPr>
            <a:r>
              <a:rPr dirty="0" lang="en-US"/>
              <a:t>Rehabilitation- where the school can provide rehabilitation services  </a:t>
            </a:r>
            <a:r>
              <a:rPr dirty="0" lang="en-US" err="1"/>
              <a:t>e.g</a:t>
            </a:r>
            <a:r>
              <a:rPr dirty="0" lang="en-US"/>
              <a:t> provide rescue </a:t>
            </a:r>
            <a:r>
              <a:rPr dirty="0" lang="en-US" err="1"/>
              <a:t>centres</a:t>
            </a:r>
            <a:r>
              <a:rPr dirty="0" lang="en-US"/>
              <a:t>.</a:t>
            </a: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291" name=""/>
        <p:cNvGrpSpPr/>
        <p:nvPr/>
      </p:nvGrpSpPr>
      <p:grpSpPr>
        <a:xfrm>
          <a:off x="0" y="0"/>
          <a:ext cx="0" cy="0"/>
          <a:chOff x="0" y="0"/>
          <a:chExt cx="0" cy="0"/>
        </a:xfrm>
      </p:grpSpPr>
      <p:sp>
        <p:nvSpPr>
          <p:cNvPr id="1048819" name="Title 1"/>
          <p:cNvSpPr>
            <a:spLocks noGrp="1"/>
          </p:cNvSpPr>
          <p:nvPr>
            <p:ph type="title"/>
          </p:nvPr>
        </p:nvSpPr>
        <p:spPr/>
        <p:txBody>
          <a:bodyPr/>
          <a:p>
            <a:r>
              <a:rPr dirty="0" lang="en-US">
                <a:solidFill>
                  <a:srgbClr val="FF0000"/>
                </a:solidFill>
              </a:rPr>
              <a:t>3. School Health Services.</a:t>
            </a:r>
          </a:p>
        </p:txBody>
      </p:sp>
      <p:sp>
        <p:nvSpPr>
          <p:cNvPr id="1048820" name="Content Placeholder 2"/>
          <p:cNvSpPr>
            <a:spLocks noGrp="1"/>
          </p:cNvSpPr>
          <p:nvPr>
            <p:ph idx="1"/>
          </p:nvPr>
        </p:nvSpPr>
        <p:spPr/>
        <p:txBody>
          <a:bodyPr/>
          <a:p>
            <a:pPr indent="0" marL="0">
              <a:buNone/>
            </a:pPr>
            <a:r>
              <a:rPr dirty="0" lang="en-US"/>
              <a:t>The specific functions of the school health services are as follows:-</a:t>
            </a:r>
          </a:p>
          <a:p>
            <a:pPr>
              <a:buFontTx/>
              <a:buChar char="-"/>
            </a:pPr>
            <a:r>
              <a:rPr dirty="0" lang="en-US"/>
              <a:t>Determine the health status of each child.</a:t>
            </a:r>
          </a:p>
          <a:p>
            <a:pPr>
              <a:buFontTx/>
              <a:buChar char="-"/>
            </a:pPr>
            <a:r>
              <a:rPr dirty="0" lang="en-US"/>
              <a:t>Continually appraise changes in the health status of a child.</a:t>
            </a:r>
          </a:p>
          <a:p>
            <a:pPr>
              <a:buFontTx/>
              <a:buChar char="-"/>
            </a:pPr>
            <a:r>
              <a:rPr dirty="0" lang="en-US"/>
              <a:t>Conduct special screening program which will disclose particular health problems.</a:t>
            </a:r>
          </a:p>
          <a:p>
            <a:pPr>
              <a:buFontTx/>
              <a:buChar char="-"/>
            </a:pPr>
            <a:r>
              <a:rPr dirty="0" lang="en-US"/>
              <a:t>Counsel pupils and their parents regarding the </a:t>
            </a: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292" name=""/>
        <p:cNvGrpSpPr/>
        <p:nvPr/>
      </p:nvGrpSpPr>
      <p:grpSpPr>
        <a:xfrm>
          <a:off x="0" y="0"/>
          <a:ext cx="0" cy="0"/>
          <a:chOff x="0" y="0"/>
          <a:chExt cx="0" cy="0"/>
        </a:xfrm>
      </p:grpSpPr>
      <p:sp>
        <p:nvSpPr>
          <p:cNvPr id="1048821" name="Title 1"/>
          <p:cNvSpPr>
            <a:spLocks noGrp="1"/>
          </p:cNvSpPr>
          <p:nvPr>
            <p:ph type="title"/>
          </p:nvPr>
        </p:nvSpPr>
        <p:spPr/>
        <p:txBody>
          <a:bodyPr/>
          <a:p>
            <a:r>
              <a:rPr dirty="0" lang="en-US"/>
              <a:t>CT.</a:t>
            </a:r>
          </a:p>
        </p:txBody>
      </p:sp>
      <p:sp>
        <p:nvSpPr>
          <p:cNvPr id="1048822" name="Content Placeholder 2"/>
          <p:cNvSpPr>
            <a:spLocks noGrp="1"/>
          </p:cNvSpPr>
          <p:nvPr>
            <p:ph idx="1"/>
          </p:nvPr>
        </p:nvSpPr>
        <p:spPr/>
        <p:txBody>
          <a:bodyPr>
            <a:normAutofit lnSpcReduction="10000"/>
          </a:bodyPr>
          <a:p>
            <a:pPr indent="0" marL="0">
              <a:buNone/>
            </a:pPr>
            <a:r>
              <a:rPr dirty="0" lang="en-US"/>
              <a:t>Findings of the health appraisal.</a:t>
            </a:r>
          </a:p>
          <a:p>
            <a:pPr>
              <a:buFontTx/>
              <a:buChar char="-"/>
            </a:pPr>
            <a:r>
              <a:rPr dirty="0" lang="en-US"/>
              <a:t>Institute referral of the student who has remedial defect to an appropriate resource in the community.</a:t>
            </a:r>
          </a:p>
          <a:p>
            <a:pPr>
              <a:buFontTx/>
              <a:buChar char="-"/>
            </a:pPr>
            <a:r>
              <a:rPr dirty="0" lang="en-US"/>
              <a:t>Provide a basis for adopting the school program to the needs of the individual children.</a:t>
            </a:r>
          </a:p>
          <a:p>
            <a:pPr>
              <a:buFontTx/>
              <a:buChar char="-"/>
            </a:pPr>
            <a:r>
              <a:rPr dirty="0" lang="en-US"/>
              <a:t>Provide one source of information for planning health instructions.</a:t>
            </a: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293" name=""/>
        <p:cNvGrpSpPr/>
        <p:nvPr/>
      </p:nvGrpSpPr>
      <p:grpSpPr>
        <a:xfrm>
          <a:off x="0" y="0"/>
          <a:ext cx="0" cy="0"/>
          <a:chOff x="0" y="0"/>
          <a:chExt cx="0" cy="0"/>
        </a:xfrm>
      </p:grpSpPr>
      <p:sp>
        <p:nvSpPr>
          <p:cNvPr id="1048823" name="Title 1"/>
          <p:cNvSpPr>
            <a:spLocks noGrp="1"/>
          </p:cNvSpPr>
          <p:nvPr>
            <p:ph type="title"/>
          </p:nvPr>
        </p:nvSpPr>
        <p:spPr/>
        <p:txBody>
          <a:bodyPr/>
          <a:p>
            <a:r>
              <a:rPr dirty="0" lang="en-US"/>
              <a:t>CT.</a:t>
            </a:r>
          </a:p>
        </p:txBody>
      </p:sp>
      <p:sp>
        <p:nvSpPr>
          <p:cNvPr id="1048824" name="Content Placeholder 2"/>
          <p:cNvSpPr>
            <a:spLocks noGrp="1"/>
          </p:cNvSpPr>
          <p:nvPr>
            <p:ph idx="1"/>
          </p:nvPr>
        </p:nvSpPr>
        <p:spPr/>
        <p:txBody>
          <a:bodyPr>
            <a:normAutofit lnSpcReduction="10000"/>
          </a:bodyPr>
          <a:p>
            <a:pPr>
              <a:buFontTx/>
              <a:buChar char="-"/>
            </a:pPr>
            <a:r>
              <a:rPr dirty="0" lang="en-US"/>
              <a:t>Assist in maintaining the health of school personnel.</a:t>
            </a:r>
          </a:p>
          <a:p>
            <a:pPr>
              <a:buFontTx/>
              <a:buChar char="-"/>
            </a:pPr>
            <a:r>
              <a:rPr dirty="0" lang="en-US"/>
              <a:t>Establish a need for corrective classes to assist pupils with visual, aural, </a:t>
            </a:r>
            <a:r>
              <a:rPr dirty="0" lang="en-US" err="1"/>
              <a:t>postural,speech</a:t>
            </a:r>
            <a:r>
              <a:rPr dirty="0" lang="en-US"/>
              <a:t> or emotional problems.</a:t>
            </a:r>
          </a:p>
          <a:p>
            <a:pPr>
              <a:buFontTx/>
              <a:buChar char="-"/>
            </a:pPr>
            <a:r>
              <a:rPr dirty="0" lang="en-US"/>
              <a:t>Give emergency care in cases of accidents or sudden illness.</a:t>
            </a:r>
          </a:p>
          <a:p>
            <a:pPr>
              <a:buFontTx/>
              <a:buChar char="-"/>
            </a:pPr>
            <a:r>
              <a:rPr dirty="0" lang="en-US"/>
              <a:t>Offer immunizations program to prevent communicable disease.</a:t>
            </a: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294" name=""/>
        <p:cNvGrpSpPr/>
        <p:nvPr/>
      </p:nvGrpSpPr>
      <p:grpSpPr>
        <a:xfrm>
          <a:off x="0" y="0"/>
          <a:ext cx="0" cy="0"/>
          <a:chOff x="0" y="0"/>
          <a:chExt cx="0" cy="0"/>
        </a:xfrm>
      </p:grpSpPr>
      <p:sp>
        <p:nvSpPr>
          <p:cNvPr id="1048825" name="Title 1"/>
          <p:cNvSpPr>
            <a:spLocks noGrp="1"/>
          </p:cNvSpPr>
          <p:nvPr>
            <p:ph type="title"/>
          </p:nvPr>
        </p:nvSpPr>
        <p:spPr/>
        <p:txBody>
          <a:bodyPr/>
          <a:p>
            <a:r>
              <a:rPr dirty="0" lang="en-US"/>
              <a:t>CT.</a:t>
            </a:r>
          </a:p>
        </p:txBody>
      </p:sp>
      <p:sp>
        <p:nvSpPr>
          <p:cNvPr id="1048826" name="Content Placeholder 2"/>
          <p:cNvSpPr>
            <a:spLocks noGrp="1"/>
          </p:cNvSpPr>
          <p:nvPr>
            <p:ph idx="1"/>
          </p:nvPr>
        </p:nvSpPr>
        <p:spPr/>
        <p:txBody>
          <a:bodyPr>
            <a:normAutofit lnSpcReduction="10000"/>
          </a:bodyPr>
          <a:p>
            <a:pPr>
              <a:buFontTx/>
              <a:buChar char="-"/>
            </a:pPr>
            <a:r>
              <a:rPr dirty="0" lang="en-US"/>
              <a:t>Observe youngsters for symptoms of communicable disease and other health defects.</a:t>
            </a:r>
          </a:p>
          <a:p>
            <a:pPr>
              <a:buFontTx/>
              <a:buChar char="-"/>
            </a:pPr>
            <a:r>
              <a:rPr dirty="0" lang="en-US"/>
              <a:t>Stimulate interest of students, parents and school personnel in the values inherent in effective levels of physical, emotional and social health.</a:t>
            </a:r>
          </a:p>
          <a:p>
            <a:pPr indent="0" marL="0">
              <a:buNone/>
            </a:pPr>
            <a:r>
              <a:rPr dirty="0" lang="en-US"/>
              <a:t>Thus, school health services include the following components:-</a:t>
            </a: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295" name=""/>
        <p:cNvGrpSpPr/>
        <p:nvPr/>
      </p:nvGrpSpPr>
      <p:grpSpPr>
        <a:xfrm>
          <a:off x="0" y="0"/>
          <a:ext cx="0" cy="0"/>
          <a:chOff x="0" y="0"/>
          <a:chExt cx="0" cy="0"/>
        </a:xfrm>
      </p:grpSpPr>
      <p:sp>
        <p:nvSpPr>
          <p:cNvPr id="1048827" name="Title 1"/>
          <p:cNvSpPr>
            <a:spLocks noGrp="1"/>
          </p:cNvSpPr>
          <p:nvPr>
            <p:ph type="title"/>
          </p:nvPr>
        </p:nvSpPr>
        <p:spPr/>
        <p:txBody>
          <a:bodyPr/>
          <a:p>
            <a:r>
              <a:rPr dirty="0" lang="en-US"/>
              <a:t>COMPONENTS:</a:t>
            </a:r>
          </a:p>
        </p:txBody>
      </p:sp>
      <p:sp>
        <p:nvSpPr>
          <p:cNvPr id="1048828" name="Content Placeholder 2"/>
          <p:cNvSpPr>
            <a:spLocks noGrp="1"/>
          </p:cNvSpPr>
          <p:nvPr>
            <p:ph idx="1"/>
          </p:nvPr>
        </p:nvSpPr>
        <p:spPr/>
        <p:txBody>
          <a:bodyPr/>
          <a:p>
            <a:r>
              <a:rPr dirty="0" lang="en-US"/>
              <a:t>Medical examination.</a:t>
            </a:r>
          </a:p>
          <a:p>
            <a:r>
              <a:rPr dirty="0" lang="en-US"/>
              <a:t>Immunization</a:t>
            </a:r>
          </a:p>
          <a:p>
            <a:r>
              <a:rPr dirty="0" lang="en-US"/>
              <a:t>Teacher training</a:t>
            </a:r>
          </a:p>
          <a:p>
            <a:r>
              <a:rPr dirty="0" lang="en-US"/>
              <a:t>Nutritional programs</a:t>
            </a:r>
          </a:p>
          <a:p>
            <a:r>
              <a:rPr dirty="0" lang="en-US"/>
              <a:t>Health and population education</a:t>
            </a:r>
          </a:p>
          <a:p>
            <a:r>
              <a:rPr dirty="0" lang="en-US"/>
              <a:t>Healthful school environments.</a:t>
            </a:r>
          </a:p>
          <a:p>
            <a:r>
              <a:rPr dirty="0" lang="en-US"/>
              <a:t>Case management of sick/ injured students</a:t>
            </a:r>
          </a:p>
          <a:p>
            <a:endParaRPr dirty="0" lang="en-US"/>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296" name=""/>
        <p:cNvGrpSpPr/>
        <p:nvPr/>
      </p:nvGrpSpPr>
      <p:grpSpPr>
        <a:xfrm>
          <a:off x="0" y="0"/>
          <a:ext cx="0" cy="0"/>
          <a:chOff x="0" y="0"/>
          <a:chExt cx="0" cy="0"/>
        </a:xfrm>
      </p:grpSpPr>
      <p:sp>
        <p:nvSpPr>
          <p:cNvPr id="1048829" name="Title 1"/>
          <p:cNvSpPr>
            <a:spLocks noGrp="1"/>
          </p:cNvSpPr>
          <p:nvPr>
            <p:ph type="title"/>
          </p:nvPr>
        </p:nvSpPr>
        <p:spPr/>
        <p:txBody>
          <a:bodyPr/>
          <a:p>
            <a:r>
              <a:rPr dirty="0" lang="en-US"/>
              <a:t>CT.</a:t>
            </a:r>
          </a:p>
        </p:txBody>
      </p:sp>
      <p:sp>
        <p:nvSpPr>
          <p:cNvPr id="1048830" name="Content Placeholder 2"/>
          <p:cNvSpPr>
            <a:spLocks noGrp="1"/>
          </p:cNvSpPr>
          <p:nvPr>
            <p:ph idx="1"/>
          </p:nvPr>
        </p:nvSpPr>
        <p:spPr/>
        <p:txBody>
          <a:bodyPr/>
          <a:p>
            <a:r>
              <a:rPr dirty="0" lang="en-US"/>
              <a:t>Daily observation and periodical inspection by school nurse/ teacher.</a:t>
            </a:r>
          </a:p>
          <a:p>
            <a:r>
              <a:rPr dirty="0" lang="en-US"/>
              <a:t>Treatment of cases by teacher/ school nurse.</a:t>
            </a:r>
          </a:p>
          <a:p>
            <a:r>
              <a:rPr dirty="0" lang="en-US"/>
              <a:t>Referral to appropriate health agency for extensive treatment.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95" name=""/>
        <p:cNvGrpSpPr/>
        <p:nvPr/>
      </p:nvGrpSpPr>
      <p:grpSpPr>
        <a:xfrm>
          <a:off x="0" y="0"/>
          <a:ext cx="0" cy="0"/>
          <a:chOff x="0" y="0"/>
          <a:chExt cx="0" cy="0"/>
        </a:xfrm>
      </p:grpSpPr>
      <p:sp>
        <p:nvSpPr>
          <p:cNvPr id="1048627" name="Title 1"/>
          <p:cNvSpPr>
            <a:spLocks noGrp="1"/>
          </p:cNvSpPr>
          <p:nvPr>
            <p:ph type="title"/>
          </p:nvPr>
        </p:nvSpPr>
        <p:spPr/>
        <p:txBody>
          <a:bodyPr>
            <a:normAutofit fontScale="90000"/>
          </a:bodyPr>
          <a:p>
            <a:r>
              <a:rPr dirty="0" lang="en-US"/>
              <a:t>SUSTAINABLE DEVELOPMENT GOALS.</a:t>
            </a:r>
          </a:p>
        </p:txBody>
      </p:sp>
      <p:sp>
        <p:nvSpPr>
          <p:cNvPr id="1048628" name="Content Placeholder 2"/>
          <p:cNvSpPr>
            <a:spLocks noGrp="1"/>
          </p:cNvSpPr>
          <p:nvPr>
            <p:ph idx="1"/>
          </p:nvPr>
        </p:nvSpPr>
        <p:spPr/>
        <p:txBody>
          <a:bodyPr>
            <a:normAutofit lnSpcReduction="10000"/>
          </a:bodyPr>
          <a:p>
            <a:pPr>
              <a:buNone/>
            </a:pPr>
            <a:r>
              <a:rPr dirty="0" lang="en-US"/>
              <a:t>1. End poverty in all its forms everywhere.</a:t>
            </a:r>
          </a:p>
          <a:p>
            <a:pPr>
              <a:buNone/>
            </a:pPr>
            <a:r>
              <a:rPr dirty="0" lang="en-US"/>
              <a:t>2. End hunger, achieve food security and improved nutrition and promote </a:t>
            </a:r>
            <a:r>
              <a:rPr dirty="0" lang="en-US" err="1"/>
              <a:t>sustaainable</a:t>
            </a:r>
            <a:r>
              <a:rPr dirty="0" lang="en-US"/>
              <a:t> agriculture.</a:t>
            </a:r>
          </a:p>
          <a:p>
            <a:pPr>
              <a:buNone/>
            </a:pPr>
            <a:r>
              <a:rPr dirty="0" lang="en-US"/>
              <a:t>3. Ensure healthy lives and promote well being for all at all ages.</a:t>
            </a:r>
          </a:p>
          <a:p>
            <a:pPr>
              <a:buNone/>
            </a:pPr>
            <a:r>
              <a:rPr dirty="0" lang="en-US"/>
              <a:t>4. Ensure inclusive and equitable quality education and promote lifelong learning opportunities for all.</a:t>
            </a: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297" name=""/>
        <p:cNvGrpSpPr/>
        <p:nvPr/>
      </p:nvGrpSpPr>
      <p:grpSpPr>
        <a:xfrm>
          <a:off x="0" y="0"/>
          <a:ext cx="0" cy="0"/>
          <a:chOff x="0" y="0"/>
          <a:chExt cx="0" cy="0"/>
        </a:xfrm>
      </p:grpSpPr>
      <p:sp>
        <p:nvSpPr>
          <p:cNvPr id="1048831" name="Title 1"/>
          <p:cNvSpPr>
            <a:spLocks noGrp="1"/>
          </p:cNvSpPr>
          <p:nvPr>
            <p:ph type="title"/>
          </p:nvPr>
        </p:nvSpPr>
        <p:spPr/>
        <p:txBody>
          <a:bodyPr>
            <a:normAutofit fontScale="90000"/>
          </a:bodyPr>
          <a:p>
            <a:r>
              <a:rPr dirty="0" lang="en-US">
                <a:solidFill>
                  <a:srgbClr val="FF0000"/>
                </a:solidFill>
              </a:rPr>
              <a:t>Implementation strategies of the school health components.</a:t>
            </a:r>
          </a:p>
        </p:txBody>
      </p:sp>
      <p:sp>
        <p:nvSpPr>
          <p:cNvPr id="1048832" name="Content Placeholder 2"/>
          <p:cNvSpPr>
            <a:spLocks noGrp="1"/>
          </p:cNvSpPr>
          <p:nvPr>
            <p:ph idx="1"/>
          </p:nvPr>
        </p:nvSpPr>
        <p:spPr/>
        <p:txBody>
          <a:bodyPr/>
          <a:p>
            <a:pPr indent="0" marL="0">
              <a:buNone/>
            </a:pPr>
            <a:endParaRPr b="1" dirty="0" lang="en-US" u="sng"/>
          </a:p>
          <a:p>
            <a:pPr indent="0" marL="0">
              <a:buNone/>
            </a:pPr>
            <a:r>
              <a:rPr b="1" dirty="0" lang="en-US" u="sng"/>
              <a:t>PARENTS TEACHERS ASSOCIATION </a:t>
            </a:r>
          </a:p>
          <a:p>
            <a:pPr indent="0" marL="0">
              <a:buNone/>
            </a:pPr>
            <a:r>
              <a:rPr dirty="0" lang="en-US"/>
              <a:t>-Is an organization composed of parents and teachers .The two meet for the purpose of assessing teachers and finding ways of improving life and performance areas, cultural, academic, social and ethical.</a:t>
            </a: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298" name=""/>
        <p:cNvGrpSpPr/>
        <p:nvPr/>
      </p:nvGrpSpPr>
      <p:grpSpPr>
        <a:xfrm>
          <a:off x="0" y="0"/>
          <a:ext cx="0" cy="0"/>
          <a:chOff x="0" y="0"/>
          <a:chExt cx="0" cy="0"/>
        </a:xfrm>
      </p:grpSpPr>
      <p:sp>
        <p:nvSpPr>
          <p:cNvPr id="1048833" name="Title 1"/>
          <p:cNvSpPr>
            <a:spLocks noGrp="1"/>
          </p:cNvSpPr>
          <p:nvPr>
            <p:ph type="title"/>
          </p:nvPr>
        </p:nvSpPr>
        <p:spPr/>
        <p:txBody>
          <a:bodyPr/>
          <a:p>
            <a:r>
              <a:rPr dirty="0" lang="en-US"/>
              <a:t>CT.</a:t>
            </a:r>
          </a:p>
        </p:txBody>
      </p:sp>
      <p:sp>
        <p:nvSpPr>
          <p:cNvPr id="1048834" name="Content Placeholder 2"/>
          <p:cNvSpPr>
            <a:spLocks noGrp="1"/>
          </p:cNvSpPr>
          <p:nvPr>
            <p:ph idx="1"/>
          </p:nvPr>
        </p:nvSpPr>
        <p:spPr/>
        <p:txBody>
          <a:bodyPr>
            <a:normAutofit lnSpcReduction="10000"/>
          </a:bodyPr>
          <a:p>
            <a:r>
              <a:rPr dirty="0" lang="en-US"/>
              <a:t>PTA is mainly formed for a basic reason of taking into account the welfare and education of the learners, parents and teachers study ways and means of bringing up well educated, cooperative and perfectly behaved young citizens.</a:t>
            </a:r>
          </a:p>
          <a:p>
            <a:r>
              <a:rPr dirty="0" lang="en-US"/>
              <a:t>Both parents and teachers seek effects ways of developing each child’s potentials. In order to help the school realize its purpose.</a:t>
            </a: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299" name=""/>
        <p:cNvGrpSpPr/>
        <p:nvPr/>
      </p:nvGrpSpPr>
      <p:grpSpPr>
        <a:xfrm>
          <a:off x="0" y="0"/>
          <a:ext cx="0" cy="0"/>
          <a:chOff x="0" y="0"/>
          <a:chExt cx="0" cy="0"/>
        </a:xfrm>
      </p:grpSpPr>
      <p:sp>
        <p:nvSpPr>
          <p:cNvPr id="1048835" name="Title 1"/>
          <p:cNvSpPr>
            <a:spLocks noGrp="1"/>
          </p:cNvSpPr>
          <p:nvPr>
            <p:ph type="title"/>
          </p:nvPr>
        </p:nvSpPr>
        <p:spPr/>
        <p:txBody>
          <a:bodyPr/>
          <a:p>
            <a:r>
              <a:rPr dirty="0" lang="en-US"/>
              <a:t>ROLES OF PTA</a:t>
            </a:r>
          </a:p>
        </p:txBody>
      </p:sp>
      <p:sp>
        <p:nvSpPr>
          <p:cNvPr id="1048836" name="Content Placeholder 2"/>
          <p:cNvSpPr>
            <a:spLocks noGrp="1"/>
          </p:cNvSpPr>
          <p:nvPr>
            <p:ph idx="1"/>
          </p:nvPr>
        </p:nvSpPr>
        <p:spPr/>
        <p:txBody>
          <a:bodyPr>
            <a:normAutofit lnSpcReduction="10000"/>
          </a:bodyPr>
          <a:p>
            <a:r>
              <a:rPr dirty="0" lang="en-US"/>
              <a:t>Raise money to help both the running and activities of the school.</a:t>
            </a:r>
          </a:p>
          <a:p>
            <a:r>
              <a:rPr dirty="0" lang="en-US"/>
              <a:t>Explain the roles of the school to the community, this is how teachers and community members build harmonious relationship.</a:t>
            </a:r>
          </a:p>
          <a:p>
            <a:r>
              <a:rPr dirty="0" lang="en-US"/>
              <a:t>They give their points of view to the teachers concerning academic improvement and moral standards.</a:t>
            </a: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300" name=""/>
        <p:cNvGrpSpPr/>
        <p:nvPr/>
      </p:nvGrpSpPr>
      <p:grpSpPr>
        <a:xfrm>
          <a:off x="0" y="0"/>
          <a:ext cx="0" cy="0"/>
          <a:chOff x="0" y="0"/>
          <a:chExt cx="0" cy="0"/>
        </a:xfrm>
      </p:grpSpPr>
      <p:sp>
        <p:nvSpPr>
          <p:cNvPr id="1048837" name="Title 1"/>
          <p:cNvSpPr>
            <a:spLocks noGrp="1"/>
          </p:cNvSpPr>
          <p:nvPr>
            <p:ph type="title"/>
          </p:nvPr>
        </p:nvSpPr>
        <p:spPr/>
        <p:txBody>
          <a:bodyPr/>
          <a:p>
            <a:r>
              <a:rPr dirty="0" lang="en-US"/>
              <a:t>CT.</a:t>
            </a:r>
          </a:p>
        </p:txBody>
      </p:sp>
      <p:sp>
        <p:nvSpPr>
          <p:cNvPr id="1048838" name="Content Placeholder 2"/>
          <p:cNvSpPr>
            <a:spLocks noGrp="1"/>
          </p:cNvSpPr>
          <p:nvPr>
            <p:ph idx="1"/>
          </p:nvPr>
        </p:nvSpPr>
        <p:spPr/>
        <p:txBody>
          <a:bodyPr/>
          <a:p>
            <a:r>
              <a:rPr dirty="0" lang="en-US"/>
              <a:t>To encourage the participation of the local community in education of their children.</a:t>
            </a:r>
          </a:p>
          <a:p>
            <a:r>
              <a:rPr dirty="0" lang="en-US"/>
              <a:t>To come up with new ideas for the promotion of the school curriculum.</a:t>
            </a:r>
          </a:p>
          <a:p>
            <a:r>
              <a:rPr dirty="0" lang="en-US"/>
              <a:t>To provide a forum for the general enlightment and the development of the school.</a:t>
            </a: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301" name=""/>
        <p:cNvGrpSpPr/>
        <p:nvPr/>
      </p:nvGrpSpPr>
      <p:grpSpPr>
        <a:xfrm>
          <a:off x="0" y="0"/>
          <a:ext cx="0" cy="0"/>
          <a:chOff x="0" y="0"/>
          <a:chExt cx="0" cy="0"/>
        </a:xfrm>
      </p:grpSpPr>
      <p:sp>
        <p:nvSpPr>
          <p:cNvPr id="1048839" name="Title 1"/>
          <p:cNvSpPr>
            <a:spLocks noGrp="1"/>
          </p:cNvSpPr>
          <p:nvPr>
            <p:ph type="title"/>
          </p:nvPr>
        </p:nvSpPr>
        <p:spPr/>
        <p:txBody>
          <a:bodyPr>
            <a:normAutofit fontScale="90000"/>
          </a:bodyPr>
          <a:p>
            <a:r>
              <a:rPr dirty="0" lang="en-US"/>
              <a:t>Roles of nurses in school health programs:-</a:t>
            </a:r>
          </a:p>
        </p:txBody>
      </p:sp>
      <p:sp>
        <p:nvSpPr>
          <p:cNvPr id="1048840" name="Content Placeholder 2"/>
          <p:cNvSpPr>
            <a:spLocks noGrp="1"/>
          </p:cNvSpPr>
          <p:nvPr>
            <p:ph idx="1"/>
          </p:nvPr>
        </p:nvSpPr>
        <p:spPr/>
        <p:txBody>
          <a:bodyPr/>
          <a:p>
            <a:r>
              <a:rPr dirty="0" lang="en-US"/>
              <a:t>Establishment and enforcement of the school’s policies and </a:t>
            </a:r>
            <a:r>
              <a:rPr dirty="0" lang="en-US" err="1"/>
              <a:t>programes</a:t>
            </a:r>
            <a:r>
              <a:rPr dirty="0" lang="en-US"/>
              <a:t> for the protection and promotion of healthy pupils.</a:t>
            </a:r>
          </a:p>
          <a:p>
            <a:r>
              <a:rPr dirty="0" lang="en-US"/>
              <a:t>Maintenance of the school environment which is conducive to healthful living.</a:t>
            </a:r>
          </a:p>
          <a:p>
            <a:r>
              <a:rPr dirty="0" lang="en-US"/>
              <a:t>Management of health services including screening programmes and emergency care services.</a:t>
            </a: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302" name=""/>
        <p:cNvGrpSpPr/>
        <p:nvPr/>
      </p:nvGrpSpPr>
      <p:grpSpPr>
        <a:xfrm>
          <a:off x="0" y="0"/>
          <a:ext cx="0" cy="0"/>
          <a:chOff x="0" y="0"/>
          <a:chExt cx="0" cy="0"/>
        </a:xfrm>
      </p:grpSpPr>
      <p:sp>
        <p:nvSpPr>
          <p:cNvPr id="1048841" name="Title 1"/>
          <p:cNvSpPr>
            <a:spLocks noGrp="1"/>
          </p:cNvSpPr>
          <p:nvPr>
            <p:ph type="title"/>
          </p:nvPr>
        </p:nvSpPr>
        <p:spPr/>
        <p:txBody>
          <a:bodyPr/>
          <a:p>
            <a:r>
              <a:rPr dirty="0" lang="en-US"/>
              <a:t>CT.</a:t>
            </a:r>
          </a:p>
        </p:txBody>
      </p:sp>
      <p:sp>
        <p:nvSpPr>
          <p:cNvPr id="1048842" name="Content Placeholder 2"/>
          <p:cNvSpPr>
            <a:spLocks noGrp="1"/>
          </p:cNvSpPr>
          <p:nvPr>
            <p:ph idx="1"/>
          </p:nvPr>
        </p:nvSpPr>
        <p:spPr/>
        <p:txBody>
          <a:bodyPr/>
          <a:p>
            <a:r>
              <a:rPr dirty="0" lang="en-US"/>
              <a:t>Provisional of nutritional supplement </a:t>
            </a:r>
            <a:r>
              <a:rPr dirty="0" lang="en-US" err="1"/>
              <a:t>eg</a:t>
            </a:r>
            <a:r>
              <a:rPr dirty="0" lang="en-US"/>
              <a:t> Nutritional foods.</a:t>
            </a:r>
          </a:p>
          <a:p>
            <a:r>
              <a:rPr dirty="0" lang="en-US"/>
              <a:t>Promotes health by providing health education, health information to individuals and even groups.</a:t>
            </a:r>
          </a:p>
          <a:p>
            <a:r>
              <a:rPr dirty="0" lang="en-US"/>
              <a:t>Relating of the health </a:t>
            </a:r>
            <a:r>
              <a:rPr dirty="0" lang="en-US" err="1"/>
              <a:t>programme</a:t>
            </a:r>
            <a:r>
              <a:rPr dirty="0" lang="en-US"/>
              <a:t> to those of the community</a:t>
            </a:r>
          </a:p>
          <a:p>
            <a:r>
              <a:rPr dirty="0" lang="en-US"/>
              <a:t>Handling of special programmes.</a:t>
            </a: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303" name=""/>
        <p:cNvGrpSpPr/>
        <p:nvPr/>
      </p:nvGrpSpPr>
      <p:grpSpPr>
        <a:xfrm>
          <a:off x="0" y="0"/>
          <a:ext cx="0" cy="0"/>
          <a:chOff x="0" y="0"/>
          <a:chExt cx="0" cy="0"/>
        </a:xfrm>
      </p:grpSpPr>
      <p:sp>
        <p:nvSpPr>
          <p:cNvPr id="1048843" name="Title 1"/>
          <p:cNvSpPr>
            <a:spLocks noGrp="1"/>
          </p:cNvSpPr>
          <p:nvPr>
            <p:ph type="title"/>
          </p:nvPr>
        </p:nvSpPr>
        <p:spPr/>
        <p:txBody>
          <a:bodyPr/>
          <a:p>
            <a:r>
              <a:rPr dirty="0" lang="en-US"/>
              <a:t>CT.</a:t>
            </a:r>
          </a:p>
        </p:txBody>
      </p:sp>
      <p:sp>
        <p:nvSpPr>
          <p:cNvPr id="1048844" name="Content Placeholder 2"/>
          <p:cNvSpPr>
            <a:spLocks noGrp="1"/>
          </p:cNvSpPr>
          <p:nvPr>
            <p:ph idx="1"/>
          </p:nvPr>
        </p:nvSpPr>
        <p:spPr/>
        <p:txBody>
          <a:bodyPr/>
          <a:p>
            <a:r>
              <a:rPr dirty="0" lang="en-US"/>
              <a:t>Building of those components of the curriculum which have a significance for health.</a:t>
            </a:r>
          </a:p>
          <a:p>
            <a:r>
              <a:rPr dirty="0" lang="en-US"/>
              <a:t>Services in a leadership role for health policies and </a:t>
            </a:r>
            <a:r>
              <a:rPr dirty="0" lang="en-US" err="1"/>
              <a:t>programes</a:t>
            </a:r>
            <a:r>
              <a:rPr dirty="0" lang="en-US"/>
              <a:t>. As a health care expert within the school system. </a:t>
            </a: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304" name=""/>
        <p:cNvGrpSpPr/>
        <p:nvPr/>
      </p:nvGrpSpPr>
      <p:grpSpPr>
        <a:xfrm>
          <a:off x="0" y="0"/>
          <a:ext cx="0" cy="0"/>
          <a:chOff x="0" y="0"/>
          <a:chExt cx="0" cy="0"/>
        </a:xfrm>
      </p:grpSpPr>
      <p:sp>
        <p:nvSpPr>
          <p:cNvPr id="1048845" name="Title 1"/>
          <p:cNvSpPr>
            <a:spLocks noGrp="1"/>
          </p:cNvSpPr>
          <p:nvPr>
            <p:ph type="title"/>
          </p:nvPr>
        </p:nvSpPr>
        <p:spPr/>
        <p:txBody>
          <a:bodyPr/>
          <a:p>
            <a:r>
              <a:rPr b="1" dirty="0" lang="en-US"/>
              <a:t>MOBILE CLINIC</a:t>
            </a:r>
          </a:p>
        </p:txBody>
      </p:sp>
      <p:sp>
        <p:nvSpPr>
          <p:cNvPr id="1048846" name="Content Placeholder 2"/>
          <p:cNvSpPr>
            <a:spLocks noGrp="1"/>
          </p:cNvSpPr>
          <p:nvPr>
            <p:ph idx="1"/>
          </p:nvPr>
        </p:nvSpPr>
        <p:spPr/>
        <p:txBody>
          <a:bodyPr/>
          <a:p>
            <a:pPr indent="0" marL="0">
              <a:buNone/>
            </a:pPr>
            <a:r>
              <a:rPr b="1" dirty="0" lang="en-US">
                <a:solidFill>
                  <a:srgbClr val="FF0000"/>
                </a:solidFill>
              </a:rPr>
              <a:t>Definition:-</a:t>
            </a:r>
          </a:p>
          <a:p>
            <a:pPr>
              <a:buFontTx/>
              <a:buChar char="-"/>
            </a:pPr>
            <a:r>
              <a:rPr dirty="0" lang="en-US"/>
              <a:t>Is a mobile medical clinic that travels to poor communities to provide care.</a:t>
            </a:r>
          </a:p>
          <a:p>
            <a:pPr>
              <a:buFontTx/>
              <a:buChar char="-"/>
            </a:pPr>
            <a:r>
              <a:rPr dirty="0" lang="en-US"/>
              <a:t>It is essentially a doctors office and clinic on wheels.</a:t>
            </a:r>
          </a:p>
          <a:p>
            <a:pPr>
              <a:buFontTx/>
              <a:buChar char="-"/>
            </a:pPr>
            <a:r>
              <a:rPr dirty="0" lang="en-US"/>
              <a:t>It improves access to local on the spot primary health care services.</a:t>
            </a: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305" name=""/>
        <p:cNvGrpSpPr/>
        <p:nvPr/>
      </p:nvGrpSpPr>
      <p:grpSpPr>
        <a:xfrm>
          <a:off x="0" y="0"/>
          <a:ext cx="0" cy="0"/>
          <a:chOff x="0" y="0"/>
          <a:chExt cx="0" cy="0"/>
        </a:xfrm>
      </p:grpSpPr>
      <p:sp>
        <p:nvSpPr>
          <p:cNvPr id="1048847" name="Title 1"/>
          <p:cNvSpPr>
            <a:spLocks noGrp="1"/>
          </p:cNvSpPr>
          <p:nvPr>
            <p:ph type="title"/>
          </p:nvPr>
        </p:nvSpPr>
        <p:spPr/>
        <p:txBody>
          <a:bodyPr/>
          <a:p>
            <a:endParaRPr dirty="0" lang="en-US"/>
          </a:p>
        </p:txBody>
      </p:sp>
      <p:sp>
        <p:nvSpPr>
          <p:cNvPr id="1048848" name="Content Placeholder 2"/>
          <p:cNvSpPr>
            <a:spLocks noGrp="1"/>
          </p:cNvSpPr>
          <p:nvPr>
            <p:ph idx="1"/>
          </p:nvPr>
        </p:nvSpPr>
        <p:spPr/>
        <p:txBody>
          <a:bodyPr/>
          <a:p>
            <a:r>
              <a:rPr dirty="0" lang="en-US"/>
              <a:t>Our clinics offer general medicine and dental services as well as preventative tests such as Pap smears and breast cancer screenings.</a:t>
            </a:r>
          </a:p>
          <a:p>
            <a:r>
              <a:rPr dirty="0" lang="en-US"/>
              <a:t>It offers flexible and viable options for treating isolated and vulnerable groups.</a:t>
            </a:r>
          </a:p>
          <a:p>
            <a:r>
              <a:rPr dirty="0" lang="en-US"/>
              <a:t>Its role is providing high quality, low cost care to vulnerable populations.</a:t>
            </a: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306" name=""/>
        <p:cNvGrpSpPr/>
        <p:nvPr/>
      </p:nvGrpSpPr>
      <p:grpSpPr>
        <a:xfrm>
          <a:off x="0" y="0"/>
          <a:ext cx="0" cy="0"/>
          <a:chOff x="0" y="0"/>
          <a:chExt cx="0" cy="0"/>
        </a:xfrm>
      </p:grpSpPr>
      <p:sp>
        <p:nvSpPr>
          <p:cNvPr id="1048849" name="Title 1"/>
          <p:cNvSpPr>
            <a:spLocks noGrp="1"/>
          </p:cNvSpPr>
          <p:nvPr>
            <p:ph type="title"/>
          </p:nvPr>
        </p:nvSpPr>
        <p:spPr/>
        <p:txBody>
          <a:bodyPr/>
          <a:p>
            <a:r>
              <a:rPr dirty="0" lang="en-US"/>
              <a:t>Mobile clinic team members.</a:t>
            </a:r>
          </a:p>
        </p:txBody>
      </p:sp>
      <p:sp>
        <p:nvSpPr>
          <p:cNvPr id="1048850" name="Content Placeholder 2"/>
          <p:cNvSpPr>
            <a:spLocks noGrp="1"/>
          </p:cNvSpPr>
          <p:nvPr>
            <p:ph idx="1"/>
          </p:nvPr>
        </p:nvSpPr>
        <p:spPr/>
        <p:txBody>
          <a:bodyPr/>
          <a:p>
            <a:r>
              <a:rPr dirty="0" lang="en-US"/>
              <a:t>Drivers</a:t>
            </a:r>
          </a:p>
          <a:p>
            <a:r>
              <a:rPr dirty="0" lang="en-US"/>
              <a:t>Paramedics</a:t>
            </a:r>
          </a:p>
          <a:p>
            <a:r>
              <a:rPr dirty="0" lang="en-US"/>
              <a:t>Physician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96" name=""/>
        <p:cNvGrpSpPr/>
        <p:nvPr/>
      </p:nvGrpSpPr>
      <p:grpSpPr>
        <a:xfrm>
          <a:off x="0" y="0"/>
          <a:ext cx="0" cy="0"/>
          <a:chOff x="0" y="0"/>
          <a:chExt cx="0" cy="0"/>
        </a:xfrm>
      </p:grpSpPr>
      <p:sp>
        <p:nvSpPr>
          <p:cNvPr id="1048629" name="Title 1"/>
          <p:cNvSpPr>
            <a:spLocks noGrp="1"/>
          </p:cNvSpPr>
          <p:nvPr>
            <p:ph type="title"/>
          </p:nvPr>
        </p:nvSpPr>
        <p:spPr/>
        <p:txBody>
          <a:bodyPr/>
          <a:p>
            <a:r>
              <a:rPr dirty="0" lang="en-US"/>
              <a:t>CT.</a:t>
            </a:r>
          </a:p>
        </p:txBody>
      </p:sp>
      <p:sp>
        <p:nvSpPr>
          <p:cNvPr id="1048630" name="Content Placeholder 2"/>
          <p:cNvSpPr>
            <a:spLocks noGrp="1"/>
          </p:cNvSpPr>
          <p:nvPr>
            <p:ph idx="1"/>
          </p:nvPr>
        </p:nvSpPr>
        <p:spPr/>
        <p:txBody>
          <a:bodyPr/>
          <a:p>
            <a:pPr>
              <a:buNone/>
            </a:pPr>
            <a:r>
              <a:rPr dirty="0" lang="en-US"/>
              <a:t>5. Achieve gender equality and empower all women and girls.</a:t>
            </a:r>
          </a:p>
          <a:p>
            <a:pPr>
              <a:buNone/>
            </a:pPr>
            <a:r>
              <a:rPr dirty="0" lang="en-US"/>
              <a:t>6. Ensure availability and sustainable management of water and sanitation for all.</a:t>
            </a:r>
          </a:p>
          <a:p>
            <a:pPr>
              <a:buNone/>
            </a:pPr>
            <a:r>
              <a:rPr dirty="0" lang="en-US"/>
              <a:t>7. Ensure access to affordable, reliable, sustainable and modern energy for all.</a:t>
            </a:r>
          </a:p>
          <a:p>
            <a:pPr>
              <a:buNone/>
            </a:pPr>
            <a:r>
              <a:rPr dirty="0" lang="en-US"/>
              <a:t>8. Promote sustained. Inclusive and sustainable </a:t>
            </a:r>
            <a:r>
              <a:rPr dirty="0" lang="en-US" err="1"/>
              <a:t>industrialisation</a:t>
            </a:r>
            <a:r>
              <a:rPr dirty="0" lang="en-US"/>
              <a:t> and foster innovation.</a:t>
            </a: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307" name=""/>
        <p:cNvGrpSpPr/>
        <p:nvPr/>
      </p:nvGrpSpPr>
      <p:grpSpPr>
        <a:xfrm>
          <a:off x="0" y="0"/>
          <a:ext cx="0" cy="0"/>
          <a:chOff x="0" y="0"/>
          <a:chExt cx="0" cy="0"/>
        </a:xfrm>
      </p:grpSpPr>
      <p:sp>
        <p:nvSpPr>
          <p:cNvPr id="1048851" name="Title 1"/>
          <p:cNvSpPr>
            <a:spLocks noGrp="1"/>
          </p:cNvSpPr>
          <p:nvPr>
            <p:ph type="title"/>
          </p:nvPr>
        </p:nvSpPr>
        <p:spPr/>
        <p:txBody>
          <a:bodyPr/>
          <a:p>
            <a:r>
              <a:rPr dirty="0" lang="en-US"/>
              <a:t>Services offered by mobile clinic.</a:t>
            </a:r>
          </a:p>
        </p:txBody>
      </p:sp>
      <p:sp>
        <p:nvSpPr>
          <p:cNvPr id="1048852" name="Content Placeholder 2"/>
          <p:cNvSpPr>
            <a:spLocks noGrp="1"/>
          </p:cNvSpPr>
          <p:nvPr>
            <p:ph idx="1"/>
          </p:nvPr>
        </p:nvSpPr>
        <p:spPr/>
        <p:txBody>
          <a:bodyPr/>
          <a:p>
            <a:r>
              <a:rPr dirty="0" lang="en-US"/>
              <a:t>Pre- placement/Baseline medical examination.</a:t>
            </a:r>
          </a:p>
          <a:p>
            <a:r>
              <a:rPr dirty="0" lang="en-US"/>
              <a:t>Annual/ Transfer medical examinations.</a:t>
            </a:r>
          </a:p>
          <a:p>
            <a:r>
              <a:rPr dirty="0" lang="en-US"/>
              <a:t>Exit medical examinations.</a:t>
            </a:r>
          </a:p>
          <a:p>
            <a:r>
              <a:rPr dirty="0" lang="en-US"/>
              <a:t>HIV/AIDS</a:t>
            </a:r>
          </a:p>
          <a:p>
            <a:r>
              <a:rPr dirty="0" lang="en-US"/>
              <a:t>First Aid training</a:t>
            </a:r>
          </a:p>
          <a:p>
            <a:endParaRPr dirty="0" lang="en-US"/>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308" name=""/>
        <p:cNvGrpSpPr/>
        <p:nvPr/>
      </p:nvGrpSpPr>
      <p:grpSpPr>
        <a:xfrm>
          <a:off x="0" y="0"/>
          <a:ext cx="0" cy="0"/>
          <a:chOff x="0" y="0"/>
          <a:chExt cx="0" cy="0"/>
        </a:xfrm>
      </p:grpSpPr>
      <p:sp>
        <p:nvSpPr>
          <p:cNvPr id="1048853" name="Title 1"/>
          <p:cNvSpPr>
            <a:spLocks noGrp="1"/>
          </p:cNvSpPr>
          <p:nvPr>
            <p:ph type="title"/>
          </p:nvPr>
        </p:nvSpPr>
        <p:spPr>
          <a:xfrm>
            <a:off x="457200" y="274638"/>
            <a:ext cx="8229600" cy="2239962"/>
          </a:xfrm>
        </p:spPr>
        <p:txBody>
          <a:bodyPr>
            <a:normAutofit/>
          </a:bodyPr>
          <a:p>
            <a:r>
              <a:rPr dirty="0" lang="en-US"/>
              <a:t>Role of nurse in planning, implementation and evaluation of mobile clinic.</a:t>
            </a:r>
          </a:p>
        </p:txBody>
      </p:sp>
      <p:sp>
        <p:nvSpPr>
          <p:cNvPr id="1048854" name="Content Placeholder 2"/>
          <p:cNvSpPr>
            <a:spLocks noGrp="1"/>
          </p:cNvSpPr>
          <p:nvPr>
            <p:ph idx="1"/>
          </p:nvPr>
        </p:nvSpPr>
        <p:spPr>
          <a:xfrm>
            <a:off x="457200" y="2514600"/>
            <a:ext cx="8229600" cy="3611563"/>
          </a:xfrm>
        </p:spPr>
        <p:txBody>
          <a:bodyPr>
            <a:normAutofit lnSpcReduction="10000"/>
          </a:bodyPr>
          <a:p>
            <a:pPr indent="0" marL="0">
              <a:buNone/>
            </a:pPr>
            <a:r>
              <a:rPr dirty="0" lang="en-US" u="sng">
                <a:solidFill>
                  <a:srgbClr val="FF0000"/>
                </a:solidFill>
              </a:rPr>
              <a:t>Implementation</a:t>
            </a:r>
          </a:p>
          <a:p>
            <a:r>
              <a:rPr dirty="0" lang="en-US"/>
              <a:t>Implement the proper triage of patients presenting to clinics.</a:t>
            </a:r>
          </a:p>
          <a:p>
            <a:r>
              <a:rPr dirty="0" lang="en-US"/>
              <a:t>Provide quality ante natal, postnatal and new born care.</a:t>
            </a:r>
          </a:p>
          <a:p>
            <a:r>
              <a:rPr dirty="0" lang="en-US"/>
              <a:t>Administer and dispense drugs as prescribed by the medical doctor.</a:t>
            </a:r>
          </a:p>
          <a:p>
            <a:endParaRPr dirty="0" lang="en-US"/>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309" name=""/>
        <p:cNvGrpSpPr/>
        <p:nvPr/>
      </p:nvGrpSpPr>
      <p:grpSpPr>
        <a:xfrm>
          <a:off x="0" y="0"/>
          <a:ext cx="0" cy="0"/>
          <a:chOff x="0" y="0"/>
          <a:chExt cx="0" cy="0"/>
        </a:xfrm>
      </p:grpSpPr>
      <p:sp>
        <p:nvSpPr>
          <p:cNvPr id="1048855" name="Title 1"/>
          <p:cNvSpPr>
            <a:spLocks noGrp="1"/>
          </p:cNvSpPr>
          <p:nvPr>
            <p:ph type="title"/>
          </p:nvPr>
        </p:nvSpPr>
        <p:spPr/>
        <p:txBody>
          <a:bodyPr/>
          <a:p>
            <a:endParaRPr lang="en-US"/>
          </a:p>
        </p:txBody>
      </p:sp>
      <p:sp>
        <p:nvSpPr>
          <p:cNvPr id="1048856" name="Content Placeholder 2"/>
          <p:cNvSpPr>
            <a:spLocks noGrp="1"/>
          </p:cNvSpPr>
          <p:nvPr>
            <p:ph idx="1"/>
          </p:nvPr>
        </p:nvSpPr>
        <p:spPr/>
        <p:txBody>
          <a:bodyPr/>
          <a:p>
            <a:r>
              <a:rPr dirty="0" lang="en-US"/>
              <a:t>Ensure the clinic environment clean and patient friendly.</a:t>
            </a:r>
          </a:p>
          <a:p>
            <a:r>
              <a:rPr dirty="0" lang="en-US"/>
              <a:t>Strictly follow universal precaution, infection control principles and sterilization of surgical instruments.</a:t>
            </a:r>
          </a:p>
          <a:p>
            <a:r>
              <a:rPr dirty="0" lang="en-US"/>
              <a:t>Assist PHC mobile team leader to prepare monthly work plan of PHC mobile team to cover targeted villages regularly.</a:t>
            </a: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310" name=""/>
        <p:cNvGrpSpPr/>
        <p:nvPr/>
      </p:nvGrpSpPr>
      <p:grpSpPr>
        <a:xfrm>
          <a:off x="0" y="0"/>
          <a:ext cx="0" cy="0"/>
          <a:chOff x="0" y="0"/>
          <a:chExt cx="0" cy="0"/>
        </a:xfrm>
      </p:grpSpPr>
      <p:sp>
        <p:nvSpPr>
          <p:cNvPr id="1048857" name="Title 1"/>
          <p:cNvSpPr>
            <a:spLocks noGrp="1"/>
          </p:cNvSpPr>
          <p:nvPr>
            <p:ph type="title"/>
          </p:nvPr>
        </p:nvSpPr>
        <p:spPr/>
        <p:txBody>
          <a:bodyPr/>
          <a:p>
            <a:r>
              <a:rPr b="1" dirty="0" lang="en-US">
                <a:solidFill>
                  <a:srgbClr val="FF0000"/>
                </a:solidFill>
              </a:rPr>
              <a:t>Planning:-</a:t>
            </a:r>
          </a:p>
        </p:txBody>
      </p:sp>
      <p:sp>
        <p:nvSpPr>
          <p:cNvPr id="1048858" name="Content Placeholder 2"/>
          <p:cNvSpPr>
            <a:spLocks noGrp="1"/>
          </p:cNvSpPr>
          <p:nvPr>
            <p:ph idx="1"/>
          </p:nvPr>
        </p:nvSpPr>
        <p:spPr/>
        <p:txBody>
          <a:bodyPr/>
          <a:p>
            <a:r>
              <a:rPr dirty="0" lang="en-US"/>
              <a:t>Co-</a:t>
            </a:r>
            <a:r>
              <a:rPr dirty="0" lang="en-US" err="1"/>
              <a:t>ordinating</a:t>
            </a:r>
            <a:r>
              <a:rPr dirty="0" lang="en-US"/>
              <a:t> emergency preparedness.</a:t>
            </a:r>
          </a:p>
          <a:p>
            <a:r>
              <a:rPr dirty="0" lang="en-US"/>
              <a:t>Preparedness for disaster relief.</a:t>
            </a:r>
          </a:p>
          <a:p>
            <a:r>
              <a:rPr dirty="0" lang="en-US"/>
              <a:t>Treating injuries and illnesses.</a:t>
            </a: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311" name=""/>
        <p:cNvGrpSpPr/>
        <p:nvPr/>
      </p:nvGrpSpPr>
      <p:grpSpPr>
        <a:xfrm>
          <a:off x="0" y="0"/>
          <a:ext cx="0" cy="0"/>
          <a:chOff x="0" y="0"/>
          <a:chExt cx="0" cy="0"/>
        </a:xfrm>
      </p:grpSpPr>
      <p:sp>
        <p:nvSpPr>
          <p:cNvPr id="1048859" name="Title 1"/>
          <p:cNvSpPr>
            <a:spLocks noGrp="1"/>
          </p:cNvSpPr>
          <p:nvPr>
            <p:ph type="title"/>
          </p:nvPr>
        </p:nvSpPr>
        <p:spPr/>
        <p:txBody>
          <a:bodyPr/>
          <a:p>
            <a:r>
              <a:rPr b="1" dirty="0" lang="en-US">
                <a:solidFill>
                  <a:srgbClr val="FF0000"/>
                </a:solidFill>
              </a:rPr>
              <a:t>Evaluation:-</a:t>
            </a:r>
          </a:p>
        </p:txBody>
      </p:sp>
      <p:sp>
        <p:nvSpPr>
          <p:cNvPr id="1048860" name="Content Placeholder 2"/>
          <p:cNvSpPr>
            <a:spLocks noGrp="1"/>
          </p:cNvSpPr>
          <p:nvPr>
            <p:ph idx="1"/>
          </p:nvPr>
        </p:nvSpPr>
        <p:spPr/>
        <p:txBody>
          <a:bodyPr/>
          <a:p>
            <a:r>
              <a:rPr dirty="0" lang="en-US"/>
              <a:t>Organize data entry and analysis of monthly PHC mobile team activities and achievements.</a:t>
            </a:r>
          </a:p>
          <a:p>
            <a:r>
              <a:rPr dirty="0" lang="en-US"/>
              <a:t>To ensure the follow up clinical care of patient in targeted villages coordinating with respective midwives.</a:t>
            </a:r>
          </a:p>
          <a:p>
            <a:r>
              <a:rPr dirty="0" lang="en-US"/>
              <a:t>Prepare and report weekly and monthly reports.</a:t>
            </a: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312" name=""/>
        <p:cNvGrpSpPr/>
        <p:nvPr/>
      </p:nvGrpSpPr>
      <p:grpSpPr>
        <a:xfrm>
          <a:off x="0" y="0"/>
          <a:ext cx="0" cy="0"/>
          <a:chOff x="0" y="0"/>
          <a:chExt cx="0" cy="0"/>
        </a:xfrm>
      </p:grpSpPr>
      <p:sp>
        <p:nvSpPr>
          <p:cNvPr id="1048861" name="Title 1"/>
          <p:cNvSpPr>
            <a:spLocks noGrp="1"/>
          </p:cNvSpPr>
          <p:nvPr>
            <p:ph type="title"/>
          </p:nvPr>
        </p:nvSpPr>
        <p:spPr/>
        <p:txBody>
          <a:bodyPr>
            <a:normAutofit fontScale="90000"/>
          </a:bodyPr>
          <a:p>
            <a:r>
              <a:rPr lang="en-US"/>
              <a:t>PREVENTION OF HOME ACCIDENTS.</a:t>
            </a:r>
          </a:p>
        </p:txBody>
      </p:sp>
      <p:sp>
        <p:nvSpPr>
          <p:cNvPr id="1048862" name="Content Placeholder 2"/>
          <p:cNvSpPr>
            <a:spLocks noGrp="1"/>
          </p:cNvSpPr>
          <p:nvPr>
            <p:ph idx="1"/>
          </p:nvPr>
        </p:nvSpPr>
        <p:spPr/>
        <p:txBody>
          <a:bodyPr>
            <a:normAutofit fontScale="92500" lnSpcReduction="10000"/>
          </a:bodyPr>
          <a:p>
            <a:pPr indent="0" marL="0">
              <a:buNone/>
            </a:pPr>
            <a:r>
              <a:rPr b="1" dirty="0" lang="en-US"/>
              <a:t>1. BURNS</a:t>
            </a:r>
          </a:p>
          <a:p>
            <a:pPr>
              <a:buFontTx/>
              <a:buChar char="-"/>
            </a:pPr>
            <a:r>
              <a:rPr dirty="0" lang="en-US"/>
              <a:t>Is an injury to the skin or other organic tissues caused by heat or radiation, electricity, friction and chemicals.</a:t>
            </a:r>
          </a:p>
          <a:p>
            <a:pPr indent="0" marL="0">
              <a:buNone/>
            </a:pPr>
            <a:r>
              <a:rPr b="1" dirty="0" lang="en-US"/>
              <a:t>RISK FACTORS</a:t>
            </a:r>
          </a:p>
          <a:p>
            <a:pPr indent="0" marL="0">
              <a:buNone/>
            </a:pPr>
            <a:r>
              <a:rPr dirty="0" lang="en-US"/>
              <a:t>-Age- adult women and children are vulnerable to burns.</a:t>
            </a:r>
          </a:p>
          <a:p>
            <a:pPr indent="0" marL="0">
              <a:buNone/>
            </a:pPr>
            <a:r>
              <a:rPr dirty="0" lang="en-US"/>
              <a:t>-Gender- female suffer burns more frequently than men  due to association of open fire cooking.</a:t>
            </a: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313" name=""/>
        <p:cNvGrpSpPr/>
        <p:nvPr/>
      </p:nvGrpSpPr>
      <p:grpSpPr>
        <a:xfrm>
          <a:off x="0" y="0"/>
          <a:ext cx="0" cy="0"/>
          <a:chOff x="0" y="0"/>
          <a:chExt cx="0" cy="0"/>
        </a:xfrm>
      </p:grpSpPr>
      <p:sp>
        <p:nvSpPr>
          <p:cNvPr id="1048863" name="Title 1"/>
          <p:cNvSpPr>
            <a:spLocks noGrp="1"/>
          </p:cNvSpPr>
          <p:nvPr>
            <p:ph type="title"/>
          </p:nvPr>
        </p:nvSpPr>
        <p:spPr/>
        <p:txBody>
          <a:bodyPr/>
          <a:p>
            <a:r>
              <a:rPr dirty="0" lang="en-US"/>
              <a:t>CT.</a:t>
            </a:r>
          </a:p>
        </p:txBody>
      </p:sp>
      <p:sp>
        <p:nvSpPr>
          <p:cNvPr id="1048864" name="Content Placeholder 2"/>
          <p:cNvSpPr>
            <a:spLocks noGrp="1"/>
          </p:cNvSpPr>
          <p:nvPr>
            <p:ph idx="1"/>
          </p:nvPr>
        </p:nvSpPr>
        <p:spPr/>
        <p:txBody>
          <a:bodyPr/>
          <a:p>
            <a:pPr indent="0" marL="0">
              <a:buNone/>
            </a:pPr>
            <a:r>
              <a:rPr dirty="0" lang="en-US"/>
              <a:t>-Socio economic factors- people in low and middle income countries are at high risk for burns than those in high income countries.</a:t>
            </a:r>
          </a:p>
          <a:p>
            <a:pPr indent="0" marL="0">
              <a:buNone/>
            </a:pPr>
            <a:r>
              <a:rPr dirty="0" lang="en-US"/>
              <a:t>-Occupation that increase exposure to fire.</a:t>
            </a:r>
          </a:p>
          <a:p>
            <a:pPr indent="0" marL="0">
              <a:buNone/>
            </a:pPr>
            <a:r>
              <a:rPr dirty="0" lang="en-US"/>
              <a:t>-Poverty</a:t>
            </a:r>
          </a:p>
          <a:p>
            <a:pPr indent="0" marL="0">
              <a:buNone/>
            </a:pPr>
            <a:r>
              <a:rPr dirty="0" lang="en-US"/>
              <a:t>-Overcrowding</a:t>
            </a:r>
          </a:p>
          <a:p>
            <a:pPr indent="0" marL="0">
              <a:buNone/>
            </a:pPr>
            <a:r>
              <a:rPr dirty="0" lang="en-US"/>
              <a:t>-Underlying medical condition </a:t>
            </a:r>
            <a:r>
              <a:rPr dirty="0" lang="en-US" err="1"/>
              <a:t>eg</a:t>
            </a:r>
            <a:r>
              <a:rPr dirty="0" lang="en-US"/>
              <a:t> epilepsy.</a:t>
            </a:r>
          </a:p>
          <a:p>
            <a:pPr indent="0" marL="0">
              <a:buNone/>
            </a:pPr>
            <a:r>
              <a:rPr dirty="0" lang="en-US"/>
              <a:t>-Alcohol abuse and smoking.</a:t>
            </a: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314" name=""/>
        <p:cNvGrpSpPr/>
        <p:nvPr/>
      </p:nvGrpSpPr>
      <p:grpSpPr>
        <a:xfrm>
          <a:off x="0" y="0"/>
          <a:ext cx="0" cy="0"/>
          <a:chOff x="0" y="0"/>
          <a:chExt cx="0" cy="0"/>
        </a:xfrm>
      </p:grpSpPr>
      <p:sp>
        <p:nvSpPr>
          <p:cNvPr id="1048865" name="Title 1"/>
          <p:cNvSpPr>
            <a:spLocks noGrp="1"/>
          </p:cNvSpPr>
          <p:nvPr>
            <p:ph type="title"/>
          </p:nvPr>
        </p:nvSpPr>
        <p:spPr/>
        <p:txBody>
          <a:bodyPr/>
          <a:p>
            <a:r>
              <a:rPr dirty="0" lang="en-US"/>
              <a:t>Don’ts in Burns.</a:t>
            </a:r>
          </a:p>
        </p:txBody>
      </p:sp>
      <p:sp>
        <p:nvSpPr>
          <p:cNvPr id="1048866" name="Content Placeholder 2"/>
          <p:cNvSpPr>
            <a:spLocks noGrp="1"/>
          </p:cNvSpPr>
          <p:nvPr>
            <p:ph idx="1"/>
          </p:nvPr>
        </p:nvSpPr>
        <p:spPr/>
        <p:txBody>
          <a:bodyPr>
            <a:normAutofit lnSpcReduction="10000"/>
          </a:bodyPr>
          <a:p>
            <a:r>
              <a:rPr dirty="0" lang="en-US"/>
              <a:t>Do not remove anything sticking to the burns.</a:t>
            </a:r>
          </a:p>
          <a:p>
            <a:r>
              <a:rPr dirty="0" lang="en-US"/>
              <a:t>Do not burst blisters.</a:t>
            </a:r>
          </a:p>
          <a:p>
            <a:r>
              <a:rPr dirty="0" lang="en-US"/>
              <a:t>Do not apply anything </a:t>
            </a:r>
          </a:p>
          <a:p>
            <a:r>
              <a:rPr dirty="0" lang="en-US"/>
              <a:t>Do not use adhesive dressing ( Elastoplast)</a:t>
            </a:r>
          </a:p>
          <a:p>
            <a:r>
              <a:rPr dirty="0" lang="en-US"/>
              <a:t>Do not allow casualty to drink</a:t>
            </a:r>
          </a:p>
          <a:p>
            <a:r>
              <a:rPr dirty="0" lang="en-US"/>
              <a:t>Do not overcool</a:t>
            </a:r>
          </a:p>
          <a:p>
            <a:r>
              <a:rPr dirty="0" lang="en-US"/>
              <a:t>Do not use fluffy materials like cotton wool.</a:t>
            </a:r>
          </a:p>
          <a:p>
            <a:r>
              <a:rPr dirty="0" lang="en-US"/>
              <a:t>Do not obstruct the face with dressings.</a:t>
            </a: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315" name=""/>
        <p:cNvGrpSpPr/>
        <p:nvPr/>
      </p:nvGrpSpPr>
      <p:grpSpPr>
        <a:xfrm>
          <a:off x="0" y="0"/>
          <a:ext cx="0" cy="0"/>
          <a:chOff x="0" y="0"/>
          <a:chExt cx="0" cy="0"/>
        </a:xfrm>
      </p:grpSpPr>
      <p:sp>
        <p:nvSpPr>
          <p:cNvPr id="1048867" name="Title 1"/>
          <p:cNvSpPr>
            <a:spLocks noGrp="1"/>
          </p:cNvSpPr>
          <p:nvPr>
            <p:ph type="title"/>
          </p:nvPr>
        </p:nvSpPr>
        <p:spPr/>
        <p:txBody>
          <a:bodyPr/>
          <a:p>
            <a:r>
              <a:rPr dirty="0" lang="en-US"/>
              <a:t>Management</a:t>
            </a:r>
          </a:p>
        </p:txBody>
      </p:sp>
      <p:sp>
        <p:nvSpPr>
          <p:cNvPr id="1048868" name="Content Placeholder 2"/>
          <p:cNvSpPr>
            <a:spLocks noGrp="1"/>
          </p:cNvSpPr>
          <p:nvPr>
            <p:ph idx="1"/>
          </p:nvPr>
        </p:nvSpPr>
        <p:spPr/>
        <p:txBody>
          <a:bodyPr/>
          <a:p>
            <a:r>
              <a:rPr dirty="0" lang="en-US"/>
              <a:t>Survey the scene for safety by turning off the source.</a:t>
            </a:r>
          </a:p>
          <a:p>
            <a:r>
              <a:rPr dirty="0" lang="en-US"/>
              <a:t>Get the casualty from the danger.</a:t>
            </a:r>
          </a:p>
          <a:p>
            <a:r>
              <a:rPr dirty="0" lang="en-US"/>
              <a:t>Perform primary care- </a:t>
            </a:r>
            <a:r>
              <a:rPr dirty="0" lang="en-US" err="1"/>
              <a:t>Do.ABC</a:t>
            </a:r>
            <a:r>
              <a:rPr dirty="0" lang="en-US"/>
              <a:t>.</a:t>
            </a:r>
          </a:p>
          <a:p>
            <a:r>
              <a:rPr dirty="0" lang="en-US"/>
              <a:t>Run cold water over the burn area to relieve pain.</a:t>
            </a:r>
          </a:p>
          <a:p>
            <a:r>
              <a:rPr dirty="0" lang="en-US"/>
              <a:t>Cover the casualty with warm blanket to prevent hypothermia.</a:t>
            </a: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316" name=""/>
        <p:cNvGrpSpPr/>
        <p:nvPr/>
      </p:nvGrpSpPr>
      <p:grpSpPr>
        <a:xfrm>
          <a:off x="0" y="0"/>
          <a:ext cx="0" cy="0"/>
          <a:chOff x="0" y="0"/>
          <a:chExt cx="0" cy="0"/>
        </a:xfrm>
      </p:grpSpPr>
      <p:sp>
        <p:nvSpPr>
          <p:cNvPr id="1048869" name="Title 1"/>
          <p:cNvSpPr>
            <a:spLocks noGrp="1"/>
          </p:cNvSpPr>
          <p:nvPr>
            <p:ph type="title"/>
          </p:nvPr>
        </p:nvSpPr>
        <p:spPr/>
        <p:txBody>
          <a:bodyPr/>
          <a:p>
            <a:r>
              <a:rPr dirty="0" lang="en-US"/>
              <a:t>PREVENTION.</a:t>
            </a:r>
          </a:p>
        </p:txBody>
      </p:sp>
      <p:sp>
        <p:nvSpPr>
          <p:cNvPr id="1048870" name="Content Placeholder 2"/>
          <p:cNvSpPr>
            <a:spLocks noGrp="1"/>
          </p:cNvSpPr>
          <p:nvPr>
            <p:ph idx="1"/>
          </p:nvPr>
        </p:nvSpPr>
        <p:spPr/>
        <p:txBody>
          <a:bodyPr/>
          <a:p>
            <a:r>
              <a:rPr dirty="0" lang="en-US"/>
              <a:t>Do not smoke in bed.</a:t>
            </a:r>
          </a:p>
          <a:p>
            <a:r>
              <a:rPr dirty="0" lang="en-US"/>
              <a:t>If there are children around keep matches and lighters out of reach.</a:t>
            </a:r>
          </a:p>
          <a:p>
            <a:r>
              <a:rPr dirty="0" lang="en-US"/>
              <a:t>If appliance is faulty stop using it and have it checked at once.</a:t>
            </a:r>
          </a:p>
          <a:p>
            <a:r>
              <a:rPr dirty="0" lang="en-US"/>
              <a:t>Always keep a special watch on young children and elderly people when fires and heaters are in use.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97" name=""/>
        <p:cNvGrpSpPr/>
        <p:nvPr/>
      </p:nvGrpSpPr>
      <p:grpSpPr>
        <a:xfrm>
          <a:off x="0" y="0"/>
          <a:ext cx="0" cy="0"/>
          <a:chOff x="0" y="0"/>
          <a:chExt cx="0" cy="0"/>
        </a:xfrm>
      </p:grpSpPr>
      <p:sp>
        <p:nvSpPr>
          <p:cNvPr id="1048631" name="Title 1"/>
          <p:cNvSpPr>
            <a:spLocks noGrp="1"/>
          </p:cNvSpPr>
          <p:nvPr>
            <p:ph type="title"/>
          </p:nvPr>
        </p:nvSpPr>
        <p:spPr/>
        <p:txBody>
          <a:bodyPr/>
          <a:p>
            <a:r>
              <a:rPr dirty="0" lang="en-US"/>
              <a:t>CT .</a:t>
            </a:r>
          </a:p>
        </p:txBody>
      </p:sp>
      <p:sp>
        <p:nvSpPr>
          <p:cNvPr id="1048632" name="Content Placeholder 2"/>
          <p:cNvSpPr>
            <a:spLocks noGrp="1"/>
          </p:cNvSpPr>
          <p:nvPr>
            <p:ph idx="1"/>
          </p:nvPr>
        </p:nvSpPr>
        <p:spPr/>
        <p:txBody>
          <a:bodyPr/>
          <a:p>
            <a:r>
              <a:rPr dirty="0" lang="en-US"/>
              <a:t>9. Build resilient infrastructure, promote inclusive and sustainable industrialization and foster innovation.</a:t>
            </a:r>
          </a:p>
          <a:p>
            <a:r>
              <a:rPr dirty="0" lang="en-US"/>
              <a:t>10. Reduce inequality within and among countries.</a:t>
            </a:r>
          </a:p>
          <a:p>
            <a:r>
              <a:rPr dirty="0" lang="en-US"/>
              <a:t>11. Make cities and human settlements inclusive, safe, resilient and sustainable.</a:t>
            </a: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317" name=""/>
        <p:cNvGrpSpPr/>
        <p:nvPr/>
      </p:nvGrpSpPr>
      <p:grpSpPr>
        <a:xfrm>
          <a:off x="0" y="0"/>
          <a:ext cx="0" cy="0"/>
          <a:chOff x="0" y="0"/>
          <a:chExt cx="0" cy="0"/>
        </a:xfrm>
      </p:grpSpPr>
      <p:sp>
        <p:nvSpPr>
          <p:cNvPr id="1048871" name="Title 1"/>
          <p:cNvSpPr>
            <a:spLocks noGrp="1"/>
          </p:cNvSpPr>
          <p:nvPr>
            <p:ph type="title"/>
          </p:nvPr>
        </p:nvSpPr>
        <p:spPr/>
        <p:txBody>
          <a:bodyPr/>
          <a:p>
            <a:r>
              <a:rPr dirty="0" lang="en-US"/>
              <a:t>CT.</a:t>
            </a:r>
          </a:p>
        </p:txBody>
      </p:sp>
      <p:sp>
        <p:nvSpPr>
          <p:cNvPr id="1048872" name="Content Placeholder 2"/>
          <p:cNvSpPr>
            <a:spLocks noGrp="1"/>
          </p:cNvSpPr>
          <p:nvPr>
            <p:ph idx="1"/>
          </p:nvPr>
        </p:nvSpPr>
        <p:spPr/>
        <p:txBody>
          <a:bodyPr/>
          <a:p>
            <a:r>
              <a:rPr dirty="0" lang="en-US"/>
              <a:t>Properly store flammable liquids in lockable cupboard.</a:t>
            </a:r>
          </a:p>
          <a:p>
            <a:r>
              <a:rPr dirty="0" lang="en-US"/>
              <a:t>Provide education and training to community on first aid.</a:t>
            </a:r>
          </a:p>
          <a:p>
            <a:r>
              <a:rPr dirty="0" lang="en-US"/>
              <a:t>People with medical conditions like epilepsy should not do cooking. </a:t>
            </a: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318" name=""/>
        <p:cNvGrpSpPr/>
        <p:nvPr/>
      </p:nvGrpSpPr>
      <p:grpSpPr>
        <a:xfrm>
          <a:off x="0" y="0"/>
          <a:ext cx="0" cy="0"/>
          <a:chOff x="0" y="0"/>
          <a:chExt cx="0" cy="0"/>
        </a:xfrm>
      </p:grpSpPr>
      <p:sp>
        <p:nvSpPr>
          <p:cNvPr id="1048873" name="Title 1"/>
          <p:cNvSpPr>
            <a:spLocks noGrp="1"/>
          </p:cNvSpPr>
          <p:nvPr>
            <p:ph type="title"/>
          </p:nvPr>
        </p:nvSpPr>
        <p:spPr/>
        <p:txBody>
          <a:bodyPr/>
          <a:p>
            <a:r>
              <a:rPr b="1" dirty="0" lang="en-US"/>
              <a:t>2.CHOCKING.</a:t>
            </a:r>
          </a:p>
        </p:txBody>
      </p:sp>
      <p:sp>
        <p:nvSpPr>
          <p:cNvPr id="1048874" name="Content Placeholder 2"/>
          <p:cNvSpPr>
            <a:spLocks noGrp="1"/>
          </p:cNvSpPr>
          <p:nvPr>
            <p:ph idx="1"/>
          </p:nvPr>
        </p:nvSpPr>
        <p:spPr/>
        <p:txBody>
          <a:bodyPr/>
          <a:p>
            <a:r>
              <a:rPr dirty="0" lang="en-US"/>
              <a:t>It refers to the partial or complete obstruction of the airway.</a:t>
            </a:r>
          </a:p>
          <a:p>
            <a:pPr indent="0" marL="0">
              <a:buNone/>
            </a:pPr>
            <a:r>
              <a:rPr b="1" dirty="0" lang="en-US"/>
              <a:t>RISK FACTORS.</a:t>
            </a:r>
          </a:p>
          <a:p>
            <a:pPr>
              <a:buFontTx/>
              <a:buChar char="-"/>
            </a:pPr>
            <a:r>
              <a:rPr dirty="0" lang="en-US"/>
              <a:t>Older adults</a:t>
            </a:r>
          </a:p>
          <a:p>
            <a:pPr>
              <a:buFontTx/>
              <a:buChar char="-"/>
            </a:pPr>
            <a:r>
              <a:rPr dirty="0" lang="en-US"/>
              <a:t>Children-chewing of food incompletely, swallowing items </a:t>
            </a:r>
            <a:r>
              <a:rPr dirty="0" lang="en-US" err="1"/>
              <a:t>e.g</a:t>
            </a:r>
            <a:r>
              <a:rPr dirty="0" lang="en-US"/>
              <a:t> coins, </a:t>
            </a:r>
            <a:r>
              <a:rPr dirty="0" lang="en-US" err="1"/>
              <a:t>jewellery</a:t>
            </a:r>
            <a:r>
              <a:rPr dirty="0" lang="en-US"/>
              <a:t>. Too much food in the mouth at the same time, attempting to eat large pieces of food.</a:t>
            </a: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319" name=""/>
        <p:cNvGrpSpPr/>
        <p:nvPr/>
      </p:nvGrpSpPr>
      <p:grpSpPr>
        <a:xfrm>
          <a:off x="0" y="0"/>
          <a:ext cx="0" cy="0"/>
          <a:chOff x="0" y="0"/>
          <a:chExt cx="0" cy="0"/>
        </a:xfrm>
      </p:grpSpPr>
      <p:sp>
        <p:nvSpPr>
          <p:cNvPr id="1048875" name="Title 1"/>
          <p:cNvSpPr>
            <a:spLocks noGrp="1"/>
          </p:cNvSpPr>
          <p:nvPr>
            <p:ph type="title"/>
          </p:nvPr>
        </p:nvSpPr>
        <p:spPr/>
        <p:txBody>
          <a:bodyPr/>
          <a:p>
            <a:r>
              <a:rPr dirty="0" lang="en-US"/>
              <a:t>PREVENTION.</a:t>
            </a:r>
          </a:p>
        </p:txBody>
      </p:sp>
      <p:sp>
        <p:nvSpPr>
          <p:cNvPr id="1048876" name="Content Placeholder 2"/>
          <p:cNvSpPr>
            <a:spLocks noGrp="1"/>
          </p:cNvSpPr>
          <p:nvPr>
            <p:ph idx="1"/>
          </p:nvPr>
        </p:nvSpPr>
        <p:spPr/>
        <p:txBody>
          <a:bodyPr/>
          <a:p>
            <a:r>
              <a:rPr dirty="0" lang="en-US"/>
              <a:t>Sit while eating.</a:t>
            </a:r>
          </a:p>
          <a:p>
            <a:r>
              <a:rPr dirty="0" lang="en-US"/>
              <a:t>Encourage your child to chew food well.</a:t>
            </a:r>
          </a:p>
          <a:p>
            <a:r>
              <a:rPr dirty="0" lang="en-US"/>
              <a:t>Keep food pieces small </a:t>
            </a:r>
          </a:p>
          <a:p>
            <a:r>
              <a:rPr dirty="0" lang="en-US"/>
              <a:t>Try to keep small objects at home out of reach to children.</a:t>
            </a:r>
          </a:p>
          <a:p>
            <a:r>
              <a:rPr dirty="0" lang="en-US"/>
              <a:t>Avoid whole nuts.</a:t>
            </a:r>
          </a:p>
          <a:p>
            <a:r>
              <a:rPr dirty="0" lang="en-US"/>
              <a:t>Cook, grate or mash hard food for easy swallowing.</a:t>
            </a:r>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320" name=""/>
        <p:cNvGrpSpPr/>
        <p:nvPr/>
      </p:nvGrpSpPr>
      <p:grpSpPr>
        <a:xfrm>
          <a:off x="0" y="0"/>
          <a:ext cx="0" cy="0"/>
          <a:chOff x="0" y="0"/>
          <a:chExt cx="0" cy="0"/>
        </a:xfrm>
      </p:grpSpPr>
      <p:sp>
        <p:nvSpPr>
          <p:cNvPr id="1048877" name="Title 1"/>
          <p:cNvSpPr>
            <a:spLocks noGrp="1"/>
          </p:cNvSpPr>
          <p:nvPr>
            <p:ph type="title"/>
          </p:nvPr>
        </p:nvSpPr>
        <p:spPr/>
        <p:txBody>
          <a:bodyPr/>
          <a:p>
            <a:r>
              <a:rPr dirty="0" lang="en-US"/>
              <a:t>3. POISONING.</a:t>
            </a:r>
          </a:p>
        </p:txBody>
      </p:sp>
      <p:sp>
        <p:nvSpPr>
          <p:cNvPr id="1048878" name="Content Placeholder 2"/>
          <p:cNvSpPr>
            <a:spLocks noGrp="1"/>
          </p:cNvSpPr>
          <p:nvPr>
            <p:ph idx="1"/>
          </p:nvPr>
        </p:nvSpPr>
        <p:spPr/>
        <p:txBody>
          <a:bodyPr/>
          <a:p>
            <a:r>
              <a:rPr dirty="0" lang="en-US"/>
              <a:t>It refers to a substance that when taken into the body in large quantities will cause harm or death.</a:t>
            </a:r>
          </a:p>
          <a:p>
            <a:pPr indent="0" marL="0">
              <a:buNone/>
            </a:pPr>
            <a:r>
              <a:rPr b="1" dirty="0" lang="en-US" u="sng"/>
              <a:t>CAUSES OF POISONING.</a:t>
            </a:r>
          </a:p>
          <a:p>
            <a:pPr>
              <a:buFontTx/>
              <a:buChar char="-"/>
            </a:pPr>
            <a:r>
              <a:rPr dirty="0" lang="en-US"/>
              <a:t>Organophosphate compounds </a:t>
            </a:r>
          </a:p>
          <a:p>
            <a:pPr>
              <a:buFontTx/>
              <a:buChar char="-"/>
            </a:pPr>
            <a:r>
              <a:rPr dirty="0" lang="en-US"/>
              <a:t>Ingestion of kerosene</a:t>
            </a:r>
          </a:p>
          <a:p>
            <a:pPr>
              <a:buFontTx/>
              <a:buChar char="-"/>
            </a:pPr>
            <a:r>
              <a:rPr dirty="0" lang="en-US"/>
              <a:t>Pesticides</a:t>
            </a:r>
          </a:p>
          <a:p>
            <a:pPr>
              <a:buFontTx/>
              <a:buChar char="-"/>
            </a:pPr>
            <a:r>
              <a:rPr dirty="0" lang="en-US"/>
              <a:t>Poisonous drugs.</a:t>
            </a:r>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321" name=""/>
        <p:cNvGrpSpPr/>
        <p:nvPr/>
      </p:nvGrpSpPr>
      <p:grpSpPr>
        <a:xfrm>
          <a:off x="0" y="0"/>
          <a:ext cx="0" cy="0"/>
          <a:chOff x="0" y="0"/>
          <a:chExt cx="0" cy="0"/>
        </a:xfrm>
      </p:grpSpPr>
      <p:sp>
        <p:nvSpPr>
          <p:cNvPr id="1048879" name="Title 1"/>
          <p:cNvSpPr>
            <a:spLocks noGrp="1"/>
          </p:cNvSpPr>
          <p:nvPr>
            <p:ph type="title"/>
          </p:nvPr>
        </p:nvSpPr>
        <p:spPr/>
        <p:txBody>
          <a:bodyPr/>
          <a:p>
            <a:r>
              <a:rPr dirty="0" lang="en-US"/>
              <a:t>SIGNS AND SYMPTOMS</a:t>
            </a:r>
          </a:p>
        </p:txBody>
      </p:sp>
      <p:sp>
        <p:nvSpPr>
          <p:cNvPr id="1048880" name="Content Placeholder 2"/>
          <p:cNvSpPr>
            <a:spLocks noGrp="1"/>
          </p:cNvSpPr>
          <p:nvPr>
            <p:ph idx="1"/>
          </p:nvPr>
        </p:nvSpPr>
        <p:spPr/>
        <p:txBody>
          <a:bodyPr>
            <a:normAutofit lnSpcReduction="10000"/>
          </a:bodyPr>
          <a:p>
            <a:r>
              <a:rPr dirty="0" lang="en-US"/>
              <a:t>Burning sensation </a:t>
            </a:r>
          </a:p>
          <a:p>
            <a:r>
              <a:rPr dirty="0" lang="en-US"/>
              <a:t>Abdominal pains</a:t>
            </a:r>
          </a:p>
          <a:p>
            <a:r>
              <a:rPr dirty="0" lang="en-US"/>
              <a:t>Breathing difficulties</a:t>
            </a:r>
          </a:p>
          <a:p>
            <a:r>
              <a:rPr dirty="0" lang="en-US"/>
              <a:t>Vomiting</a:t>
            </a:r>
          </a:p>
          <a:p>
            <a:r>
              <a:rPr dirty="0" lang="en-US"/>
              <a:t>Impaired consciousness</a:t>
            </a:r>
          </a:p>
          <a:p>
            <a:r>
              <a:rPr dirty="0" lang="en-US" err="1"/>
              <a:t>Diarrhoea</a:t>
            </a:r>
            <a:endParaRPr dirty="0" lang="en-US"/>
          </a:p>
          <a:p>
            <a:r>
              <a:rPr dirty="0" lang="en-US"/>
              <a:t>Skin eruptions</a:t>
            </a:r>
          </a:p>
          <a:p>
            <a:r>
              <a:rPr dirty="0" lang="en-US"/>
              <a:t>Seizures.</a:t>
            </a: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322" name=""/>
        <p:cNvGrpSpPr/>
        <p:nvPr/>
      </p:nvGrpSpPr>
      <p:grpSpPr>
        <a:xfrm>
          <a:off x="0" y="0"/>
          <a:ext cx="0" cy="0"/>
          <a:chOff x="0" y="0"/>
          <a:chExt cx="0" cy="0"/>
        </a:xfrm>
      </p:grpSpPr>
      <p:sp>
        <p:nvSpPr>
          <p:cNvPr id="1048881" name="Title 1"/>
          <p:cNvSpPr>
            <a:spLocks noGrp="1"/>
          </p:cNvSpPr>
          <p:nvPr>
            <p:ph type="title"/>
          </p:nvPr>
        </p:nvSpPr>
        <p:spPr/>
        <p:txBody>
          <a:bodyPr/>
          <a:p>
            <a:r>
              <a:rPr dirty="0" lang="en-US"/>
              <a:t>DON’TS</a:t>
            </a:r>
          </a:p>
        </p:txBody>
      </p:sp>
      <p:sp>
        <p:nvSpPr>
          <p:cNvPr id="1048882" name="Content Placeholder 2"/>
          <p:cNvSpPr>
            <a:spLocks noGrp="1"/>
          </p:cNvSpPr>
          <p:nvPr>
            <p:ph idx="1"/>
          </p:nvPr>
        </p:nvSpPr>
        <p:spPr/>
        <p:txBody>
          <a:bodyPr>
            <a:normAutofit lnSpcReduction="10000"/>
          </a:bodyPr>
          <a:p>
            <a:r>
              <a:rPr dirty="0" lang="en-US"/>
              <a:t>Nil per oral</a:t>
            </a:r>
          </a:p>
          <a:p>
            <a:r>
              <a:rPr dirty="0" lang="en-US"/>
              <a:t>Don’t induce vomiting</a:t>
            </a:r>
          </a:p>
          <a:p>
            <a:r>
              <a:rPr dirty="0" lang="en-US"/>
              <a:t>Don’t move unnecessarily.</a:t>
            </a:r>
          </a:p>
          <a:p>
            <a:pPr indent="0" marL="0">
              <a:buNone/>
            </a:pPr>
            <a:endParaRPr b="1" dirty="0" lang="en-US" u="sng"/>
          </a:p>
          <a:p>
            <a:pPr indent="0" marL="0">
              <a:buNone/>
            </a:pPr>
            <a:r>
              <a:rPr b="1" dirty="0" lang="en-US" u="sng"/>
              <a:t>PREVENTION.</a:t>
            </a:r>
          </a:p>
          <a:p>
            <a:pPr indent="0" marL="0">
              <a:buNone/>
            </a:pPr>
            <a:r>
              <a:rPr dirty="0" lang="en-US"/>
              <a:t>-Proper labelling of chemical containers.</a:t>
            </a:r>
          </a:p>
          <a:p>
            <a:pPr>
              <a:buFontTx/>
              <a:buChar char="-"/>
            </a:pPr>
            <a:r>
              <a:rPr dirty="0" lang="en-US"/>
              <a:t>Store drugs, chemicals and poisons in trays above the reach of children.</a:t>
            </a:r>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323" name=""/>
        <p:cNvGrpSpPr/>
        <p:nvPr/>
      </p:nvGrpSpPr>
      <p:grpSpPr>
        <a:xfrm>
          <a:off x="0" y="0"/>
          <a:ext cx="0" cy="0"/>
          <a:chOff x="0" y="0"/>
          <a:chExt cx="0" cy="0"/>
        </a:xfrm>
      </p:grpSpPr>
      <p:sp>
        <p:nvSpPr>
          <p:cNvPr id="1048883" name="Title 1"/>
          <p:cNvSpPr>
            <a:spLocks noGrp="1"/>
          </p:cNvSpPr>
          <p:nvPr>
            <p:ph type="title"/>
          </p:nvPr>
        </p:nvSpPr>
        <p:spPr/>
        <p:txBody>
          <a:bodyPr/>
          <a:p>
            <a:r>
              <a:rPr dirty="0" lang="en-US"/>
              <a:t>Ct prevention.</a:t>
            </a:r>
          </a:p>
        </p:txBody>
      </p:sp>
      <p:sp>
        <p:nvSpPr>
          <p:cNvPr id="1048884" name="Content Placeholder 2"/>
          <p:cNvSpPr>
            <a:spLocks noGrp="1"/>
          </p:cNvSpPr>
          <p:nvPr>
            <p:ph idx="1"/>
          </p:nvPr>
        </p:nvSpPr>
        <p:spPr/>
        <p:txBody>
          <a:bodyPr/>
          <a:p>
            <a:r>
              <a:rPr dirty="0" lang="en-US"/>
              <a:t>Put poisons on lockable cupboards and shelves.</a:t>
            </a:r>
          </a:p>
          <a:p>
            <a:r>
              <a:rPr dirty="0" lang="en-US"/>
              <a:t>Dispose off poison containers and destroy them after use.</a:t>
            </a:r>
          </a:p>
          <a:p>
            <a:endParaRPr dirty="0" lang="en-US"/>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324" name=""/>
        <p:cNvGrpSpPr/>
        <p:nvPr/>
      </p:nvGrpSpPr>
      <p:grpSpPr>
        <a:xfrm>
          <a:off x="0" y="0"/>
          <a:ext cx="0" cy="0"/>
          <a:chOff x="0" y="0"/>
          <a:chExt cx="0" cy="0"/>
        </a:xfrm>
      </p:grpSpPr>
      <p:sp>
        <p:nvSpPr>
          <p:cNvPr id="1048885" name="Title 1"/>
          <p:cNvSpPr>
            <a:spLocks noGrp="1"/>
          </p:cNvSpPr>
          <p:nvPr>
            <p:ph type="title"/>
          </p:nvPr>
        </p:nvSpPr>
        <p:spPr/>
        <p:txBody>
          <a:bodyPr/>
          <a:p>
            <a:r>
              <a:rPr dirty="0" lang="en-US"/>
              <a:t>4.SNAKE BITES.</a:t>
            </a:r>
          </a:p>
        </p:txBody>
      </p:sp>
      <p:sp>
        <p:nvSpPr>
          <p:cNvPr id="1048886" name="Content Placeholder 2"/>
          <p:cNvSpPr>
            <a:spLocks noGrp="1"/>
          </p:cNvSpPr>
          <p:nvPr>
            <p:ph idx="1"/>
          </p:nvPr>
        </p:nvSpPr>
        <p:spPr/>
        <p:txBody>
          <a:bodyPr/>
          <a:p>
            <a:r>
              <a:rPr dirty="0" lang="en-US"/>
              <a:t>This mostly occurs during hot seasons where most of the snakes come out of their hiding holes to look for water and shade.</a:t>
            </a:r>
          </a:p>
          <a:p>
            <a:r>
              <a:rPr dirty="0" lang="en-US"/>
              <a:t>During nights shifts they mostly come out for search of their prey.</a:t>
            </a:r>
          </a:p>
          <a:p>
            <a:r>
              <a:rPr dirty="0" lang="en-US"/>
              <a:t>The outcome of snake bite depend on a number of factors:-</a:t>
            </a:r>
          </a:p>
          <a:p>
            <a:pPr indent="-514350" marL="514350">
              <a:buAutoNum type="arabicPeriod"/>
            </a:pPr>
            <a:r>
              <a:rPr dirty="0" lang="en-US"/>
              <a:t>The amount of venom</a:t>
            </a:r>
          </a:p>
          <a:p>
            <a:pPr indent="0" marL="0">
              <a:buNone/>
            </a:pPr>
            <a:endParaRPr dirty="0" lang="en-US"/>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325" name=""/>
        <p:cNvGrpSpPr/>
        <p:nvPr/>
      </p:nvGrpSpPr>
      <p:grpSpPr>
        <a:xfrm>
          <a:off x="0" y="0"/>
          <a:ext cx="0" cy="0"/>
          <a:chOff x="0" y="0"/>
          <a:chExt cx="0" cy="0"/>
        </a:xfrm>
      </p:grpSpPr>
      <p:sp>
        <p:nvSpPr>
          <p:cNvPr id="1048887" name="Title 1"/>
          <p:cNvSpPr>
            <a:spLocks noGrp="1"/>
          </p:cNvSpPr>
          <p:nvPr>
            <p:ph type="title"/>
          </p:nvPr>
        </p:nvSpPr>
        <p:spPr/>
        <p:txBody>
          <a:bodyPr/>
          <a:p>
            <a:endParaRPr lang="en-US"/>
          </a:p>
        </p:txBody>
      </p:sp>
      <p:sp>
        <p:nvSpPr>
          <p:cNvPr id="1048888" name="Content Placeholder 2"/>
          <p:cNvSpPr>
            <a:spLocks noGrp="1"/>
          </p:cNvSpPr>
          <p:nvPr>
            <p:ph idx="1"/>
          </p:nvPr>
        </p:nvSpPr>
        <p:spPr/>
        <p:txBody>
          <a:bodyPr>
            <a:normAutofit lnSpcReduction="10000"/>
          </a:bodyPr>
          <a:p>
            <a:pPr indent="0" marL="0">
              <a:buNone/>
            </a:pPr>
            <a:r>
              <a:rPr dirty="0" lang="en-US"/>
              <a:t>2. The health condition of the victim</a:t>
            </a:r>
          </a:p>
          <a:p>
            <a:pPr indent="0" marL="0">
              <a:buNone/>
            </a:pPr>
            <a:r>
              <a:rPr dirty="0" lang="en-US"/>
              <a:t>3 The species of the snake</a:t>
            </a:r>
          </a:p>
          <a:p>
            <a:pPr indent="0" marL="0">
              <a:buNone/>
            </a:pPr>
            <a:r>
              <a:rPr dirty="0" lang="en-US"/>
              <a:t>4. The area of the body bitten.</a:t>
            </a:r>
          </a:p>
          <a:p>
            <a:pPr indent="0" marL="0">
              <a:buNone/>
            </a:pPr>
            <a:r>
              <a:rPr b="1" dirty="0" lang="en-US" u="sng"/>
              <a:t>PREVENTION</a:t>
            </a:r>
          </a:p>
          <a:p>
            <a:pPr>
              <a:buFontTx/>
              <a:buChar char="-"/>
            </a:pPr>
            <a:r>
              <a:rPr dirty="0" lang="en-US"/>
              <a:t>Clearing of the bushes around the homes.</a:t>
            </a:r>
          </a:p>
          <a:p>
            <a:pPr>
              <a:buFontTx/>
              <a:buChar char="-"/>
            </a:pPr>
            <a:r>
              <a:rPr dirty="0" lang="en-US"/>
              <a:t>Place basin with water around the house to prevent them from getting in the houses.</a:t>
            </a:r>
          </a:p>
          <a:p>
            <a:pPr>
              <a:buFontTx/>
              <a:buChar char="-"/>
            </a:pPr>
            <a:r>
              <a:rPr dirty="0" lang="en-US"/>
              <a:t>Keeping cats to scare the snakes away.</a:t>
            </a: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326" name=""/>
        <p:cNvGrpSpPr/>
        <p:nvPr/>
      </p:nvGrpSpPr>
      <p:grpSpPr>
        <a:xfrm>
          <a:off x="0" y="0"/>
          <a:ext cx="0" cy="0"/>
          <a:chOff x="0" y="0"/>
          <a:chExt cx="0" cy="0"/>
        </a:xfrm>
      </p:grpSpPr>
      <p:sp>
        <p:nvSpPr>
          <p:cNvPr id="1048889" name="Title 1"/>
          <p:cNvSpPr>
            <a:spLocks noGrp="1"/>
          </p:cNvSpPr>
          <p:nvPr>
            <p:ph type="title"/>
          </p:nvPr>
        </p:nvSpPr>
        <p:spPr/>
        <p:txBody>
          <a:bodyPr/>
          <a:p>
            <a:r>
              <a:rPr b="1" dirty="0" lang="en-US"/>
              <a:t>5. DROWNING.</a:t>
            </a:r>
          </a:p>
        </p:txBody>
      </p:sp>
      <p:sp>
        <p:nvSpPr>
          <p:cNvPr id="1048890" name="Content Placeholder 2"/>
          <p:cNvSpPr>
            <a:spLocks noGrp="1"/>
          </p:cNvSpPr>
          <p:nvPr>
            <p:ph idx="1"/>
          </p:nvPr>
        </p:nvSpPr>
        <p:spPr/>
        <p:txBody>
          <a:bodyPr/>
          <a:p>
            <a:r>
              <a:rPr dirty="0" lang="en-US"/>
              <a:t>It is the process of experiencing respiratory impairment from submersion/ immersion in liquid. </a:t>
            </a:r>
          </a:p>
          <a:p>
            <a:pPr indent="0" marL="0">
              <a:buNone/>
            </a:pPr>
            <a:r>
              <a:rPr b="1" dirty="0" lang="en-US" u="sng"/>
              <a:t>RISK FACTORS.</a:t>
            </a:r>
          </a:p>
          <a:p>
            <a:pPr>
              <a:buFontTx/>
              <a:buChar char="-"/>
            </a:pPr>
            <a:r>
              <a:rPr dirty="0" lang="en-US"/>
              <a:t>Medical conditions </a:t>
            </a:r>
            <a:r>
              <a:rPr dirty="0" lang="en-US" err="1"/>
              <a:t>eg</a:t>
            </a:r>
            <a:r>
              <a:rPr dirty="0" lang="en-US"/>
              <a:t> epilepsy.</a:t>
            </a:r>
          </a:p>
          <a:p>
            <a:pPr>
              <a:buFontTx/>
              <a:buChar char="-"/>
            </a:pPr>
            <a:r>
              <a:rPr dirty="0" lang="en-US"/>
              <a:t>Tourists unfamiliar with local water risks and features floods.</a:t>
            </a:r>
          </a:p>
          <a:p>
            <a:pPr>
              <a:buFontTx/>
              <a:buChar char="-"/>
            </a:pPr>
            <a:r>
              <a:rPr dirty="0" lang="en-US"/>
              <a:t>Increased access to waters.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98" name=""/>
        <p:cNvGrpSpPr/>
        <p:nvPr/>
      </p:nvGrpSpPr>
      <p:grpSpPr>
        <a:xfrm>
          <a:off x="0" y="0"/>
          <a:ext cx="0" cy="0"/>
          <a:chOff x="0" y="0"/>
          <a:chExt cx="0" cy="0"/>
        </a:xfrm>
      </p:grpSpPr>
      <p:sp>
        <p:nvSpPr>
          <p:cNvPr id="1048633" name="Title 1"/>
          <p:cNvSpPr>
            <a:spLocks noGrp="1"/>
          </p:cNvSpPr>
          <p:nvPr>
            <p:ph type="title"/>
          </p:nvPr>
        </p:nvSpPr>
        <p:spPr/>
        <p:txBody>
          <a:bodyPr>
            <a:normAutofit fontScale="90000"/>
          </a:bodyPr>
          <a:p>
            <a:r>
              <a:rPr dirty="0" lang="en-US"/>
              <a:t>CT.</a:t>
            </a:r>
            <a:br>
              <a:rPr dirty="0" lang="en-US"/>
            </a:br>
            <a:endParaRPr dirty="0" lang="en-US"/>
          </a:p>
        </p:txBody>
      </p:sp>
      <p:sp>
        <p:nvSpPr>
          <p:cNvPr id="1048634" name="Content Placeholder 2"/>
          <p:cNvSpPr>
            <a:spLocks noGrp="1"/>
          </p:cNvSpPr>
          <p:nvPr>
            <p:ph idx="1"/>
          </p:nvPr>
        </p:nvSpPr>
        <p:spPr/>
        <p:txBody>
          <a:bodyPr/>
          <a:p>
            <a:pPr>
              <a:buNone/>
            </a:pPr>
            <a:r>
              <a:rPr dirty="0" lang="en-US"/>
              <a:t>12. Ensure sustainable consumption and production patterns.</a:t>
            </a:r>
          </a:p>
          <a:p>
            <a:pPr>
              <a:buNone/>
            </a:pPr>
            <a:r>
              <a:rPr dirty="0" lang="en-US"/>
              <a:t>13. Take urgent action to combat climate change and its impacts.</a:t>
            </a:r>
          </a:p>
          <a:p>
            <a:pPr>
              <a:buNone/>
            </a:pPr>
            <a:r>
              <a:rPr dirty="0" lang="en-US"/>
              <a:t>14. Conserve and sustainably use the oceans, seas and marine resources for sustainable development.</a:t>
            </a:r>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327" name=""/>
        <p:cNvGrpSpPr/>
        <p:nvPr/>
      </p:nvGrpSpPr>
      <p:grpSpPr>
        <a:xfrm>
          <a:off x="0" y="0"/>
          <a:ext cx="0" cy="0"/>
          <a:chOff x="0" y="0"/>
          <a:chExt cx="0" cy="0"/>
        </a:xfrm>
      </p:grpSpPr>
      <p:sp>
        <p:nvSpPr>
          <p:cNvPr id="1048891" name="Title 1"/>
          <p:cNvSpPr>
            <a:spLocks noGrp="1"/>
          </p:cNvSpPr>
          <p:nvPr>
            <p:ph type="title"/>
          </p:nvPr>
        </p:nvSpPr>
        <p:spPr/>
        <p:txBody>
          <a:bodyPr/>
          <a:p>
            <a:r>
              <a:rPr dirty="0" lang="en-US"/>
              <a:t>CT.</a:t>
            </a:r>
          </a:p>
        </p:txBody>
      </p:sp>
      <p:sp>
        <p:nvSpPr>
          <p:cNvPr id="1048892" name="Content Placeholder 2"/>
          <p:cNvSpPr>
            <a:spLocks noGrp="1"/>
          </p:cNvSpPr>
          <p:nvPr>
            <p:ph idx="1"/>
          </p:nvPr>
        </p:nvSpPr>
        <p:spPr/>
        <p:txBody>
          <a:bodyPr/>
          <a:p>
            <a:pPr>
              <a:buFontTx/>
              <a:buChar char="-"/>
            </a:pPr>
            <a:r>
              <a:rPr dirty="0" lang="en-US"/>
              <a:t>Children mostly under five years.</a:t>
            </a:r>
          </a:p>
          <a:p>
            <a:pPr>
              <a:buFontTx/>
              <a:buChar char="-"/>
            </a:pPr>
            <a:r>
              <a:rPr dirty="0" lang="en-US"/>
              <a:t>Males due to exposure to water and risk behaviors like swimming, drinking alcohol before swimming or boating.</a:t>
            </a:r>
          </a:p>
          <a:p>
            <a:pPr indent="0" marL="0">
              <a:buNone/>
            </a:pPr>
            <a:r>
              <a:rPr b="1" dirty="0" lang="en-US" u="sng"/>
              <a:t>PREVENTION.</a:t>
            </a:r>
          </a:p>
          <a:p>
            <a:pPr indent="0" marL="0">
              <a:buNone/>
            </a:pPr>
            <a:r>
              <a:rPr dirty="0" lang="en-US"/>
              <a:t>- Development and Implementation of safe water system </a:t>
            </a:r>
            <a:r>
              <a:rPr dirty="0" lang="en-US" err="1"/>
              <a:t>eg</a:t>
            </a:r>
            <a:r>
              <a:rPr dirty="0" lang="en-US"/>
              <a:t> draining systems, flood control embankments in flood prone areas.</a:t>
            </a:r>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328" name=""/>
        <p:cNvGrpSpPr/>
        <p:nvPr/>
      </p:nvGrpSpPr>
      <p:grpSpPr>
        <a:xfrm>
          <a:off x="0" y="0"/>
          <a:ext cx="0" cy="0"/>
          <a:chOff x="0" y="0"/>
          <a:chExt cx="0" cy="0"/>
        </a:xfrm>
      </p:grpSpPr>
      <p:sp>
        <p:nvSpPr>
          <p:cNvPr id="1048893" name="Title 1"/>
          <p:cNvSpPr>
            <a:spLocks noGrp="1"/>
          </p:cNvSpPr>
          <p:nvPr>
            <p:ph type="title"/>
          </p:nvPr>
        </p:nvSpPr>
        <p:spPr/>
        <p:txBody>
          <a:bodyPr/>
          <a:p>
            <a:r>
              <a:rPr dirty="0" lang="en-US"/>
              <a:t>CT. </a:t>
            </a:r>
          </a:p>
        </p:txBody>
      </p:sp>
      <p:sp>
        <p:nvSpPr>
          <p:cNvPr id="1048894" name="Content Placeholder 2"/>
          <p:cNvSpPr>
            <a:spLocks noGrp="1"/>
          </p:cNvSpPr>
          <p:nvPr>
            <p:ph idx="1"/>
          </p:nvPr>
        </p:nvSpPr>
        <p:spPr/>
        <p:txBody>
          <a:bodyPr/>
          <a:p>
            <a:r>
              <a:rPr dirty="0" lang="en-US"/>
              <a:t>Building four sided pool fences or barriers preventing access to standing water.</a:t>
            </a:r>
          </a:p>
          <a:p>
            <a:r>
              <a:rPr dirty="0" lang="en-US"/>
              <a:t>Creating and maintaining safe water zones for recreation.</a:t>
            </a:r>
          </a:p>
          <a:p>
            <a:r>
              <a:rPr dirty="0" lang="en-US"/>
              <a:t>Covering of wells </a:t>
            </a:r>
          </a:p>
          <a:p>
            <a:r>
              <a:rPr dirty="0" lang="en-US"/>
              <a:t>Empty buckets and bath.</a:t>
            </a:r>
          </a:p>
          <a:p>
            <a:r>
              <a:rPr dirty="0" lang="en-US"/>
              <a:t>Filled buckets and basins of water should be covered with tight lids away from children.</a:t>
            </a:r>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329" name=""/>
        <p:cNvGrpSpPr/>
        <p:nvPr/>
      </p:nvGrpSpPr>
      <p:grpSpPr>
        <a:xfrm>
          <a:off x="0" y="0"/>
          <a:ext cx="0" cy="0"/>
          <a:chOff x="0" y="0"/>
          <a:chExt cx="0" cy="0"/>
        </a:xfrm>
      </p:grpSpPr>
      <p:sp>
        <p:nvSpPr>
          <p:cNvPr id="1048895" name="Title 1"/>
          <p:cNvSpPr>
            <a:spLocks noGrp="1"/>
          </p:cNvSpPr>
          <p:nvPr>
            <p:ph type="title"/>
          </p:nvPr>
        </p:nvSpPr>
        <p:spPr/>
        <p:txBody>
          <a:bodyPr/>
          <a:p>
            <a:r>
              <a:rPr dirty="0" lang="en-US"/>
              <a:t>6. FALLS.</a:t>
            </a:r>
          </a:p>
        </p:txBody>
      </p:sp>
      <p:sp>
        <p:nvSpPr>
          <p:cNvPr id="1048896" name="Content Placeholder 2"/>
          <p:cNvSpPr>
            <a:spLocks noGrp="1"/>
          </p:cNvSpPr>
          <p:nvPr>
            <p:ph idx="1"/>
          </p:nvPr>
        </p:nvSpPr>
        <p:spPr/>
        <p:txBody>
          <a:bodyPr/>
          <a:p>
            <a:r>
              <a:rPr dirty="0" lang="en-US"/>
              <a:t>It can either be from height like children and from stairs </a:t>
            </a:r>
            <a:r>
              <a:rPr dirty="0" lang="en-US" err="1"/>
              <a:t>eg</a:t>
            </a:r>
            <a:r>
              <a:rPr dirty="0" lang="en-US"/>
              <a:t> in </a:t>
            </a:r>
            <a:r>
              <a:rPr dirty="0" lang="en-US" err="1"/>
              <a:t>eldely</a:t>
            </a:r>
            <a:r>
              <a:rPr dirty="0" lang="en-US"/>
              <a:t>.</a:t>
            </a:r>
          </a:p>
          <a:p>
            <a:pPr indent="0" marL="0">
              <a:buNone/>
            </a:pPr>
            <a:r>
              <a:rPr b="1" dirty="0" lang="en-US" u="sng"/>
              <a:t>RISK FACTORS</a:t>
            </a:r>
          </a:p>
          <a:p>
            <a:pPr indent="0" marL="0">
              <a:buNone/>
            </a:pPr>
            <a:r>
              <a:rPr dirty="0" lang="en-US"/>
              <a:t>1 Occupation at elevated heights or other hazardous working conditions.</a:t>
            </a:r>
          </a:p>
          <a:p>
            <a:pPr indent="0" marL="0">
              <a:buNone/>
            </a:pPr>
            <a:r>
              <a:rPr dirty="0" lang="en-US"/>
              <a:t>2.Alcohol or substance use.</a:t>
            </a:r>
          </a:p>
          <a:p>
            <a:pPr indent="0" marL="0">
              <a:buNone/>
            </a:pPr>
            <a:r>
              <a:rPr dirty="0" lang="en-US"/>
              <a:t>3. Socio economic factors </a:t>
            </a:r>
            <a:r>
              <a:rPr dirty="0" lang="en-US" err="1"/>
              <a:t>eg</a:t>
            </a:r>
            <a:r>
              <a:rPr dirty="0" lang="en-US"/>
              <a:t> poverty, overcrowded housing and young maternal age. </a:t>
            </a:r>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330" name=""/>
        <p:cNvGrpSpPr/>
        <p:nvPr/>
      </p:nvGrpSpPr>
      <p:grpSpPr>
        <a:xfrm>
          <a:off x="0" y="0"/>
          <a:ext cx="0" cy="0"/>
          <a:chOff x="0" y="0"/>
          <a:chExt cx="0" cy="0"/>
        </a:xfrm>
      </p:grpSpPr>
      <p:sp>
        <p:nvSpPr>
          <p:cNvPr id="1048897" name="Title 1"/>
          <p:cNvSpPr>
            <a:spLocks noGrp="1"/>
          </p:cNvSpPr>
          <p:nvPr>
            <p:ph type="title"/>
          </p:nvPr>
        </p:nvSpPr>
        <p:spPr/>
        <p:txBody>
          <a:bodyPr/>
          <a:p>
            <a:r>
              <a:rPr dirty="0" lang="en-US"/>
              <a:t>CT.</a:t>
            </a:r>
          </a:p>
        </p:txBody>
      </p:sp>
      <p:sp>
        <p:nvSpPr>
          <p:cNvPr id="1048898" name="Content Placeholder 2"/>
          <p:cNvSpPr>
            <a:spLocks noGrp="1"/>
          </p:cNvSpPr>
          <p:nvPr>
            <p:ph idx="1"/>
          </p:nvPr>
        </p:nvSpPr>
        <p:spPr/>
        <p:txBody>
          <a:bodyPr/>
          <a:p>
            <a:pPr indent="0" marL="0">
              <a:buNone/>
            </a:pPr>
            <a:r>
              <a:rPr dirty="0" lang="en-US"/>
              <a:t>4. Underlying medical conditions </a:t>
            </a:r>
            <a:r>
              <a:rPr dirty="0" lang="en-US" err="1"/>
              <a:t>eg</a:t>
            </a:r>
            <a:r>
              <a:rPr dirty="0" lang="en-US"/>
              <a:t> neurological conditions.</a:t>
            </a:r>
          </a:p>
          <a:p>
            <a:pPr indent="0" marL="0">
              <a:buNone/>
            </a:pPr>
            <a:r>
              <a:rPr dirty="0" lang="en-US"/>
              <a:t>5. Side effects of medication, physical, inactivity and loss of balance particularly for those with poor balance and limited vision.</a:t>
            </a:r>
          </a:p>
          <a:p>
            <a:pPr indent="0" marL="0">
              <a:buNone/>
            </a:pPr>
            <a:r>
              <a:rPr dirty="0" lang="en-US"/>
              <a:t>6. Unsafe environment.</a:t>
            </a:r>
          </a:p>
          <a:p>
            <a:pPr indent="0" marL="0">
              <a:buNone/>
            </a:pPr>
            <a:r>
              <a:rPr b="1" dirty="0" lang="en-US" u="sng"/>
              <a:t>PREVENTION.</a:t>
            </a:r>
          </a:p>
          <a:p>
            <a:pPr indent="0" marL="0">
              <a:buNone/>
            </a:pPr>
            <a:r>
              <a:rPr dirty="0" lang="en-US"/>
              <a:t>- </a:t>
            </a:r>
            <a:r>
              <a:rPr dirty="0" lang="en-US" err="1"/>
              <a:t>Screaning</a:t>
            </a:r>
            <a:r>
              <a:rPr dirty="0" lang="en-US"/>
              <a:t> within living environments.</a:t>
            </a:r>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331" name=""/>
        <p:cNvGrpSpPr/>
        <p:nvPr/>
      </p:nvGrpSpPr>
      <p:grpSpPr>
        <a:xfrm>
          <a:off x="0" y="0"/>
          <a:ext cx="0" cy="0"/>
          <a:chOff x="0" y="0"/>
          <a:chExt cx="0" cy="0"/>
        </a:xfrm>
      </p:grpSpPr>
      <p:sp>
        <p:nvSpPr>
          <p:cNvPr id="1048899" name="Title 1"/>
          <p:cNvSpPr>
            <a:spLocks noGrp="1"/>
          </p:cNvSpPr>
          <p:nvPr>
            <p:ph type="title"/>
          </p:nvPr>
        </p:nvSpPr>
        <p:spPr/>
        <p:txBody>
          <a:bodyPr/>
          <a:p>
            <a:r>
              <a:rPr dirty="0" lang="en-US"/>
              <a:t>CT.</a:t>
            </a:r>
          </a:p>
        </p:txBody>
      </p:sp>
      <p:sp>
        <p:nvSpPr>
          <p:cNvPr id="1048900" name="Content Placeholder 2"/>
          <p:cNvSpPr>
            <a:spLocks noGrp="1"/>
          </p:cNvSpPr>
          <p:nvPr>
            <p:ph idx="1"/>
          </p:nvPr>
        </p:nvSpPr>
        <p:spPr/>
        <p:txBody>
          <a:bodyPr/>
          <a:p>
            <a:pPr>
              <a:buFontTx/>
              <a:buChar char="-"/>
            </a:pPr>
            <a:r>
              <a:rPr dirty="0" lang="en-US"/>
              <a:t>Home assessments and environmental modification for those within known risks factors or a history of falling.</a:t>
            </a:r>
          </a:p>
          <a:p>
            <a:pPr>
              <a:buFontTx/>
              <a:buChar char="-"/>
            </a:pPr>
            <a:r>
              <a:rPr dirty="0" lang="en-US"/>
              <a:t>Prescription of appropriate assistive devices to address physical and sensory impairments.</a:t>
            </a:r>
          </a:p>
          <a:p>
            <a:pPr>
              <a:buFontTx/>
              <a:buChar char="-"/>
            </a:pPr>
            <a:r>
              <a:rPr dirty="0" lang="en-US"/>
              <a:t>Muscles strengthening and balance retraining prescribed by a health trained professional.</a:t>
            </a:r>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332" name=""/>
        <p:cNvGrpSpPr/>
        <p:nvPr/>
      </p:nvGrpSpPr>
      <p:grpSpPr>
        <a:xfrm>
          <a:off x="0" y="0"/>
          <a:ext cx="0" cy="0"/>
          <a:chOff x="0" y="0"/>
          <a:chExt cx="0" cy="0"/>
        </a:xfrm>
      </p:grpSpPr>
      <p:sp>
        <p:nvSpPr>
          <p:cNvPr id="1048901" name="Title 1"/>
          <p:cNvSpPr>
            <a:spLocks noGrp="1"/>
          </p:cNvSpPr>
          <p:nvPr>
            <p:ph type="title"/>
          </p:nvPr>
        </p:nvSpPr>
        <p:spPr/>
        <p:txBody>
          <a:bodyPr/>
          <a:p>
            <a:r>
              <a:rPr b="1" dirty="0" lang="en-US"/>
              <a:t>7. SUICIDES</a:t>
            </a:r>
          </a:p>
        </p:txBody>
      </p:sp>
      <p:sp>
        <p:nvSpPr>
          <p:cNvPr id="1048902" name="Content Placeholder 2"/>
          <p:cNvSpPr>
            <a:spLocks noGrp="1"/>
          </p:cNvSpPr>
          <p:nvPr>
            <p:ph idx="1"/>
          </p:nvPr>
        </p:nvSpPr>
        <p:spPr/>
        <p:txBody>
          <a:bodyPr>
            <a:normAutofit lnSpcReduction="10000"/>
          </a:bodyPr>
          <a:p>
            <a:pPr indent="0" marL="0">
              <a:buNone/>
            </a:pPr>
            <a:r>
              <a:rPr dirty="0" lang="en-US"/>
              <a:t>Sui -means self</a:t>
            </a:r>
          </a:p>
          <a:p>
            <a:pPr indent="0" marL="0">
              <a:buNone/>
            </a:pPr>
            <a:r>
              <a:rPr dirty="0" lang="en-US" err="1"/>
              <a:t>Cides</a:t>
            </a:r>
            <a:r>
              <a:rPr dirty="0" lang="en-US"/>
              <a:t>- means murder.</a:t>
            </a:r>
          </a:p>
          <a:p>
            <a:pPr>
              <a:buFontTx/>
              <a:buChar char="-"/>
            </a:pPr>
            <a:r>
              <a:rPr dirty="0" lang="en-US"/>
              <a:t>It is an act of intentionally causing one’s own death.</a:t>
            </a:r>
          </a:p>
          <a:p>
            <a:pPr indent="0" marL="0">
              <a:buNone/>
            </a:pPr>
            <a:r>
              <a:rPr b="1" dirty="0" lang="en-US" u="sng"/>
              <a:t>Methods of suicides</a:t>
            </a:r>
          </a:p>
          <a:p>
            <a:pPr>
              <a:buFontTx/>
              <a:buChar char="-"/>
            </a:pPr>
            <a:r>
              <a:rPr dirty="0" lang="en-US" err="1"/>
              <a:t>Organophosphorus</a:t>
            </a:r>
            <a:r>
              <a:rPr dirty="0" lang="en-US"/>
              <a:t> or vegetable poisoning.</a:t>
            </a:r>
          </a:p>
          <a:p>
            <a:pPr>
              <a:buFontTx/>
              <a:buChar char="-"/>
            </a:pPr>
            <a:r>
              <a:rPr dirty="0" lang="en-US"/>
              <a:t>Hanging</a:t>
            </a:r>
          </a:p>
          <a:p>
            <a:pPr>
              <a:buFontTx/>
              <a:buChar char="-"/>
            </a:pPr>
            <a:r>
              <a:rPr dirty="0" lang="en-US"/>
              <a:t>Fire</a:t>
            </a:r>
            <a:r>
              <a:rPr lang="en-US"/>
              <a:t>.; Drowning.</a:t>
            </a:r>
            <a:endParaRPr dirty="0" lang="en-US"/>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333" name=""/>
        <p:cNvGrpSpPr/>
        <p:nvPr/>
      </p:nvGrpSpPr>
      <p:grpSpPr>
        <a:xfrm>
          <a:off x="0" y="0"/>
          <a:ext cx="0" cy="0"/>
          <a:chOff x="0" y="0"/>
          <a:chExt cx="0" cy="0"/>
        </a:xfrm>
      </p:grpSpPr>
      <p:sp>
        <p:nvSpPr>
          <p:cNvPr id="1048903" name="Title 1"/>
          <p:cNvSpPr>
            <a:spLocks noGrp="1"/>
          </p:cNvSpPr>
          <p:nvPr>
            <p:ph type="title"/>
          </p:nvPr>
        </p:nvSpPr>
        <p:spPr/>
        <p:txBody>
          <a:bodyPr/>
          <a:p>
            <a:r>
              <a:rPr b="1" dirty="0" lang="en-US"/>
              <a:t>CAUSES OF SUICIDES.</a:t>
            </a:r>
          </a:p>
        </p:txBody>
      </p:sp>
      <p:sp>
        <p:nvSpPr>
          <p:cNvPr id="1048904" name="Content Placeholder 2"/>
          <p:cNvSpPr>
            <a:spLocks noGrp="1"/>
          </p:cNvSpPr>
          <p:nvPr>
            <p:ph idx="1"/>
          </p:nvPr>
        </p:nvSpPr>
        <p:spPr/>
        <p:txBody>
          <a:bodyPr/>
          <a:p>
            <a:r>
              <a:rPr dirty="0" lang="en-US"/>
              <a:t>Dreadful diseases.</a:t>
            </a:r>
          </a:p>
          <a:p>
            <a:r>
              <a:rPr dirty="0" lang="en-US"/>
              <a:t>Quarrels in the families.</a:t>
            </a:r>
          </a:p>
          <a:p>
            <a:r>
              <a:rPr dirty="0" lang="en-US"/>
              <a:t>Love affairs</a:t>
            </a:r>
          </a:p>
          <a:p>
            <a:r>
              <a:rPr dirty="0" lang="en-US"/>
              <a:t>Poverty</a:t>
            </a:r>
          </a:p>
          <a:p>
            <a:r>
              <a:rPr dirty="0" lang="en-US"/>
              <a:t>Unemployment.</a:t>
            </a:r>
          </a:p>
          <a:p>
            <a:r>
              <a:rPr dirty="0" lang="en-US"/>
              <a:t>Dowry dispute</a:t>
            </a:r>
          </a:p>
          <a:p>
            <a:r>
              <a:rPr dirty="0" lang="en-US"/>
              <a:t>Failure in examination.</a:t>
            </a:r>
          </a:p>
          <a:p>
            <a:endParaRPr dirty="0" lang="en-US"/>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334" name=""/>
        <p:cNvGrpSpPr/>
        <p:nvPr/>
      </p:nvGrpSpPr>
      <p:grpSpPr>
        <a:xfrm>
          <a:off x="0" y="0"/>
          <a:ext cx="0" cy="0"/>
          <a:chOff x="0" y="0"/>
          <a:chExt cx="0" cy="0"/>
        </a:xfrm>
      </p:grpSpPr>
      <p:sp>
        <p:nvSpPr>
          <p:cNvPr id="1048905" name="Title 1"/>
          <p:cNvSpPr>
            <a:spLocks noGrp="1"/>
          </p:cNvSpPr>
          <p:nvPr>
            <p:ph type="title"/>
          </p:nvPr>
        </p:nvSpPr>
        <p:spPr/>
        <p:txBody>
          <a:bodyPr/>
          <a:p>
            <a:r>
              <a:rPr b="1" dirty="0" lang="en-US"/>
              <a:t>ASSESSING SUICIDES RISKS</a:t>
            </a:r>
          </a:p>
        </p:txBody>
      </p:sp>
      <p:sp>
        <p:nvSpPr>
          <p:cNvPr id="1048906" name="Content Placeholder 2"/>
          <p:cNvSpPr>
            <a:spLocks noGrp="1"/>
          </p:cNvSpPr>
          <p:nvPr>
            <p:ph idx="1"/>
          </p:nvPr>
        </p:nvSpPr>
        <p:spPr/>
        <p:txBody>
          <a:bodyPr/>
          <a:p>
            <a:r>
              <a:rPr dirty="0" lang="en-US"/>
              <a:t>The person asks about thoughts and plans for suicides.eg pills hoarded, a rope bought.</a:t>
            </a:r>
          </a:p>
          <a:p>
            <a:r>
              <a:rPr dirty="0" lang="en-US"/>
              <a:t>Assess for depression. </a:t>
            </a:r>
          </a:p>
          <a:p>
            <a:r>
              <a:rPr dirty="0" lang="en-US"/>
              <a:t>Living alone from the family setting.</a:t>
            </a:r>
          </a:p>
          <a:p>
            <a:r>
              <a:rPr dirty="0" lang="en-US"/>
              <a:t>Recent life events such as:- death of a spouse, loss of status for the ambitions, impeding marriage of a child for a lonely widow.</a:t>
            </a:r>
          </a:p>
          <a:p>
            <a:r>
              <a:rPr dirty="0" lang="en-US"/>
              <a:t>The person who deliberate self harm such as</a:t>
            </a:r>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335" name=""/>
        <p:cNvGrpSpPr/>
        <p:nvPr/>
      </p:nvGrpSpPr>
      <p:grpSpPr>
        <a:xfrm>
          <a:off x="0" y="0"/>
          <a:ext cx="0" cy="0"/>
          <a:chOff x="0" y="0"/>
          <a:chExt cx="0" cy="0"/>
        </a:xfrm>
      </p:grpSpPr>
      <p:sp>
        <p:nvSpPr>
          <p:cNvPr id="1048907" name="Title 1"/>
          <p:cNvSpPr>
            <a:spLocks noGrp="1"/>
          </p:cNvSpPr>
          <p:nvPr>
            <p:ph type="title"/>
          </p:nvPr>
        </p:nvSpPr>
        <p:spPr/>
        <p:txBody>
          <a:bodyPr/>
          <a:p>
            <a:endParaRPr lang="en-US"/>
          </a:p>
        </p:txBody>
      </p:sp>
      <p:sp>
        <p:nvSpPr>
          <p:cNvPr id="1048908" name="Content Placeholder 2"/>
          <p:cNvSpPr>
            <a:spLocks noGrp="1"/>
          </p:cNvSpPr>
          <p:nvPr>
            <p:ph idx="1"/>
          </p:nvPr>
        </p:nvSpPr>
        <p:spPr/>
        <p:txBody>
          <a:bodyPr/>
          <a:p>
            <a:pPr indent="0" marL="0">
              <a:buNone/>
            </a:pPr>
            <a:r>
              <a:rPr dirty="0" lang="en-US"/>
              <a:t>self- injecting with poison drugs, narcotics, sedatives, consuming overdose of analgesics and psychotropic drugs.</a:t>
            </a:r>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336" name=""/>
        <p:cNvGrpSpPr/>
        <p:nvPr/>
      </p:nvGrpSpPr>
      <p:grpSpPr>
        <a:xfrm>
          <a:off x="0" y="0"/>
          <a:ext cx="0" cy="0"/>
          <a:chOff x="0" y="0"/>
          <a:chExt cx="0" cy="0"/>
        </a:xfrm>
      </p:grpSpPr>
      <p:sp>
        <p:nvSpPr>
          <p:cNvPr id="1048909" name="Title 1"/>
          <p:cNvSpPr>
            <a:spLocks noGrp="1"/>
          </p:cNvSpPr>
          <p:nvPr>
            <p:ph type="title"/>
          </p:nvPr>
        </p:nvSpPr>
        <p:spPr/>
        <p:txBody>
          <a:bodyPr/>
          <a:p>
            <a:r>
              <a:rPr dirty="0" lang="en-US"/>
              <a:t>PREVENTION</a:t>
            </a:r>
          </a:p>
        </p:txBody>
      </p:sp>
      <p:sp>
        <p:nvSpPr>
          <p:cNvPr id="1048910" name="Content Placeholder 2"/>
          <p:cNvSpPr>
            <a:spLocks noGrp="1"/>
          </p:cNvSpPr>
          <p:nvPr>
            <p:ph idx="1"/>
          </p:nvPr>
        </p:nvSpPr>
        <p:spPr/>
        <p:txBody>
          <a:bodyPr>
            <a:normAutofit lnSpcReduction="10000"/>
          </a:bodyPr>
          <a:p>
            <a:pPr indent="-514350" marL="514350">
              <a:buAutoNum type="arabicPeriod"/>
            </a:pPr>
            <a:r>
              <a:rPr dirty="0" lang="en-US"/>
              <a:t>Individual methods.</a:t>
            </a:r>
          </a:p>
          <a:p>
            <a:pPr indent="0" marL="0">
              <a:buNone/>
            </a:pPr>
            <a:r>
              <a:rPr dirty="0" lang="en-US"/>
              <a:t>-Psychotherapy</a:t>
            </a:r>
          </a:p>
          <a:p>
            <a:pPr>
              <a:buFontTx/>
              <a:buChar char="-"/>
            </a:pPr>
            <a:r>
              <a:rPr dirty="0" lang="en-US"/>
              <a:t>Group therapy.</a:t>
            </a:r>
          </a:p>
          <a:p>
            <a:pPr>
              <a:buFontTx/>
              <a:buChar char="-"/>
            </a:pPr>
            <a:r>
              <a:rPr dirty="0" lang="en-US"/>
              <a:t>Family therapy.</a:t>
            </a:r>
          </a:p>
          <a:p>
            <a:pPr>
              <a:buFontTx/>
              <a:buChar char="-"/>
            </a:pPr>
            <a:r>
              <a:rPr dirty="0" lang="en-US"/>
              <a:t>Cognitive therapy by improving self esteem, social skills and problem solving ability.</a:t>
            </a:r>
          </a:p>
          <a:p>
            <a:pPr indent="0" marL="0">
              <a:buNone/>
            </a:pPr>
            <a:r>
              <a:rPr dirty="0" lang="en-US"/>
              <a:t>2. Community methods.</a:t>
            </a:r>
          </a:p>
          <a:p>
            <a:pPr indent="0" marL="0">
              <a:buNone/>
            </a:pPr>
            <a:r>
              <a:rPr dirty="0" lang="en-US"/>
              <a:t>-Improving the mental ability of the high risk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99" name=""/>
        <p:cNvGrpSpPr/>
        <p:nvPr/>
      </p:nvGrpSpPr>
      <p:grpSpPr>
        <a:xfrm>
          <a:off x="0" y="0"/>
          <a:ext cx="0" cy="0"/>
          <a:chOff x="0" y="0"/>
          <a:chExt cx="0" cy="0"/>
        </a:xfrm>
      </p:grpSpPr>
      <p:sp>
        <p:nvSpPr>
          <p:cNvPr id="1048635" name="Title 1"/>
          <p:cNvSpPr>
            <a:spLocks noGrp="1"/>
          </p:cNvSpPr>
          <p:nvPr>
            <p:ph type="title"/>
          </p:nvPr>
        </p:nvSpPr>
        <p:spPr/>
        <p:txBody>
          <a:bodyPr/>
          <a:p>
            <a:r>
              <a:rPr dirty="0" lang="en-US"/>
              <a:t>CT.</a:t>
            </a:r>
          </a:p>
        </p:txBody>
      </p:sp>
      <p:sp>
        <p:nvSpPr>
          <p:cNvPr id="1048636" name="Content Placeholder 2"/>
          <p:cNvSpPr>
            <a:spLocks noGrp="1"/>
          </p:cNvSpPr>
          <p:nvPr>
            <p:ph idx="1"/>
          </p:nvPr>
        </p:nvSpPr>
        <p:spPr/>
        <p:txBody>
          <a:bodyPr>
            <a:normAutofit lnSpcReduction="10000"/>
          </a:bodyPr>
          <a:p>
            <a:pPr>
              <a:buNone/>
            </a:pPr>
            <a:r>
              <a:rPr dirty="0" lang="en-US"/>
              <a:t>15. Protect, restore and promote sustainable use of terrestrial ecosystems, sustainably manage forests, combat desertification, and halt and reverse land degradation and halt biodiversity loss.</a:t>
            </a:r>
          </a:p>
          <a:p>
            <a:pPr>
              <a:buNone/>
            </a:pPr>
            <a:r>
              <a:rPr dirty="0" lang="en-US"/>
              <a:t>16. Promote peaceful and inclusive societies for sustainable development, provide access to justice for all and build effective, accountable and inclusive institutions at all levels.</a:t>
            </a:r>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337" name=""/>
        <p:cNvGrpSpPr/>
        <p:nvPr/>
      </p:nvGrpSpPr>
      <p:grpSpPr>
        <a:xfrm>
          <a:off x="0" y="0"/>
          <a:ext cx="0" cy="0"/>
          <a:chOff x="0" y="0"/>
          <a:chExt cx="0" cy="0"/>
        </a:xfrm>
      </p:grpSpPr>
      <p:sp>
        <p:nvSpPr>
          <p:cNvPr id="1048911" name="Title 1"/>
          <p:cNvSpPr>
            <a:spLocks noGrp="1"/>
          </p:cNvSpPr>
          <p:nvPr>
            <p:ph type="title"/>
          </p:nvPr>
        </p:nvSpPr>
        <p:spPr/>
        <p:txBody>
          <a:bodyPr/>
          <a:p>
            <a:pPr algn="l"/>
            <a:r>
              <a:rPr dirty="0" lang="en-US"/>
              <a:t>CT.</a:t>
            </a:r>
          </a:p>
        </p:txBody>
      </p:sp>
      <p:sp>
        <p:nvSpPr>
          <p:cNvPr id="1048912" name="Content Placeholder 2"/>
          <p:cNvSpPr>
            <a:spLocks noGrp="1"/>
          </p:cNvSpPr>
          <p:nvPr>
            <p:ph idx="1"/>
          </p:nvPr>
        </p:nvSpPr>
        <p:spPr/>
        <p:txBody>
          <a:bodyPr>
            <a:normAutofit lnSpcReduction="10000"/>
          </a:bodyPr>
          <a:p>
            <a:pPr indent="0" marL="0">
              <a:buNone/>
            </a:pPr>
            <a:r>
              <a:rPr dirty="0" lang="en-US"/>
              <a:t>persons and particularly training medical and paramedical workers.</a:t>
            </a:r>
          </a:p>
          <a:p>
            <a:pPr>
              <a:buFontTx/>
              <a:buChar char="-"/>
            </a:pPr>
            <a:r>
              <a:rPr dirty="0" lang="en-US"/>
              <a:t>Reducing the availability of the mean of suicide.</a:t>
            </a:r>
          </a:p>
          <a:p>
            <a:pPr>
              <a:buFontTx/>
              <a:buChar char="-"/>
            </a:pPr>
            <a:r>
              <a:rPr dirty="0" lang="en-US"/>
              <a:t>Provision of or appropriate information and training to relevant organization groups and general public.</a:t>
            </a:r>
          </a:p>
          <a:p>
            <a:pPr>
              <a:buFontTx/>
              <a:buChar char="-"/>
            </a:pPr>
            <a:r>
              <a:rPr dirty="0" lang="en-US"/>
              <a:t>Provision of emergency telephone services and hot lines.</a:t>
            </a:r>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338" name=""/>
        <p:cNvGrpSpPr/>
        <p:nvPr/>
      </p:nvGrpSpPr>
      <p:grpSpPr>
        <a:xfrm>
          <a:off x="0" y="0"/>
          <a:ext cx="0" cy="0"/>
          <a:chOff x="0" y="0"/>
          <a:chExt cx="0" cy="0"/>
        </a:xfrm>
      </p:grpSpPr>
      <p:sp>
        <p:nvSpPr>
          <p:cNvPr id="1048913" name="Title 1"/>
          <p:cNvSpPr>
            <a:spLocks noGrp="1"/>
          </p:cNvSpPr>
          <p:nvPr>
            <p:ph type="title"/>
          </p:nvPr>
        </p:nvSpPr>
        <p:spPr/>
        <p:txBody>
          <a:bodyPr/>
          <a:p>
            <a:r>
              <a:rPr dirty="0" lang="en-US"/>
              <a:t>CT.</a:t>
            </a:r>
          </a:p>
        </p:txBody>
      </p:sp>
      <p:sp>
        <p:nvSpPr>
          <p:cNvPr id="1048914" name="Content Placeholder 2"/>
          <p:cNvSpPr>
            <a:spLocks noGrp="1"/>
          </p:cNvSpPr>
          <p:nvPr>
            <p:ph idx="1"/>
          </p:nvPr>
        </p:nvSpPr>
        <p:spPr/>
        <p:txBody>
          <a:bodyPr/>
          <a:p>
            <a:r>
              <a:rPr dirty="0" lang="en-US"/>
              <a:t>Provision of crisis intervention services to individual and family counselling.</a:t>
            </a:r>
          </a:p>
          <a:p>
            <a:r>
              <a:rPr dirty="0" lang="en-US"/>
              <a:t>Targeted programs for schools, colleges and hospitals.</a:t>
            </a:r>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339" name=""/>
        <p:cNvGrpSpPr/>
        <p:nvPr/>
      </p:nvGrpSpPr>
      <p:grpSpPr>
        <a:xfrm>
          <a:off x="0" y="0"/>
          <a:ext cx="0" cy="0"/>
          <a:chOff x="0" y="0"/>
          <a:chExt cx="0" cy="0"/>
        </a:xfrm>
      </p:grpSpPr>
      <p:sp>
        <p:nvSpPr>
          <p:cNvPr id="1048915" name="Title 1"/>
          <p:cNvSpPr>
            <a:spLocks noGrp="1"/>
          </p:cNvSpPr>
          <p:nvPr>
            <p:ph type="title"/>
          </p:nvPr>
        </p:nvSpPr>
        <p:spPr/>
        <p:txBody>
          <a:bodyPr/>
          <a:p>
            <a:r>
              <a:rPr dirty="0" lang="en-US"/>
              <a:t>Prevention:-</a:t>
            </a:r>
          </a:p>
        </p:txBody>
      </p:sp>
      <p:sp>
        <p:nvSpPr>
          <p:cNvPr id="1048916" name="Content Placeholder 2"/>
          <p:cNvSpPr>
            <a:spLocks noGrp="1"/>
          </p:cNvSpPr>
          <p:nvPr>
            <p:ph idx="1"/>
          </p:nvPr>
        </p:nvSpPr>
        <p:spPr/>
        <p:txBody>
          <a:bodyPr/>
          <a:p>
            <a:r>
              <a:rPr dirty="0" lang="en-US"/>
              <a:t>The hospital personnel should have awareness about suicide risks as the principal care.</a:t>
            </a:r>
          </a:p>
          <a:p>
            <a:r>
              <a:rPr dirty="0" lang="en-US"/>
              <a:t>Staff education and attitude includes the basic issues of the suicidal tendencies, first aid and </a:t>
            </a:r>
            <a:r>
              <a:rPr dirty="0" lang="en-US" err="1"/>
              <a:t>resurcitation</a:t>
            </a:r>
            <a:r>
              <a:rPr lang="en-US"/>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200" name=""/>
        <p:cNvGrpSpPr/>
        <p:nvPr/>
      </p:nvGrpSpPr>
      <p:grpSpPr>
        <a:xfrm>
          <a:off x="0" y="0"/>
          <a:ext cx="0" cy="0"/>
          <a:chOff x="0" y="0"/>
          <a:chExt cx="0" cy="0"/>
        </a:xfrm>
      </p:grpSpPr>
      <p:sp>
        <p:nvSpPr>
          <p:cNvPr id="1048637" name="Title 1"/>
          <p:cNvSpPr>
            <a:spLocks noGrp="1"/>
          </p:cNvSpPr>
          <p:nvPr>
            <p:ph type="title"/>
          </p:nvPr>
        </p:nvSpPr>
        <p:spPr/>
        <p:txBody>
          <a:bodyPr/>
          <a:p>
            <a:r>
              <a:rPr dirty="0" lang="en-US"/>
              <a:t>CT.</a:t>
            </a:r>
          </a:p>
        </p:txBody>
      </p:sp>
      <p:sp>
        <p:nvSpPr>
          <p:cNvPr id="1048638" name="Content Placeholder 2"/>
          <p:cNvSpPr>
            <a:spLocks noGrp="1"/>
          </p:cNvSpPr>
          <p:nvPr>
            <p:ph idx="1"/>
          </p:nvPr>
        </p:nvSpPr>
        <p:spPr/>
        <p:txBody>
          <a:bodyPr/>
          <a:p>
            <a:pPr>
              <a:buNone/>
            </a:pPr>
            <a:r>
              <a:rPr dirty="0" lang="en-US"/>
              <a:t>17. Strengthen the means of implementation and revitalize the global partnership for sustainable development.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201" name=""/>
        <p:cNvGrpSpPr/>
        <p:nvPr/>
      </p:nvGrpSpPr>
      <p:grpSpPr>
        <a:xfrm>
          <a:off x="0" y="0"/>
          <a:ext cx="0" cy="0"/>
          <a:chOff x="0" y="0"/>
          <a:chExt cx="0" cy="0"/>
        </a:xfrm>
      </p:grpSpPr>
      <p:sp>
        <p:nvSpPr>
          <p:cNvPr id="1048639" name="Title 1"/>
          <p:cNvSpPr>
            <a:spLocks noGrp="1"/>
          </p:cNvSpPr>
          <p:nvPr>
            <p:ph type="title"/>
          </p:nvPr>
        </p:nvSpPr>
        <p:spPr/>
        <p:txBody>
          <a:bodyPr/>
          <a:p>
            <a:r>
              <a:rPr b="1" dirty="0" lang="en-US">
                <a:solidFill>
                  <a:srgbClr val="00B050"/>
                </a:solidFill>
              </a:rPr>
              <a:t>African Region Policies</a:t>
            </a:r>
          </a:p>
        </p:txBody>
      </p:sp>
      <p:sp>
        <p:nvSpPr>
          <p:cNvPr id="1048640" name="Content Placeholder 2"/>
          <p:cNvSpPr>
            <a:spLocks noGrp="1"/>
          </p:cNvSpPr>
          <p:nvPr>
            <p:ph idx="1"/>
          </p:nvPr>
        </p:nvSpPr>
        <p:spPr/>
        <p:txBody>
          <a:bodyPr>
            <a:normAutofit/>
          </a:bodyPr>
          <a:p>
            <a:pPr>
              <a:buNone/>
            </a:pPr>
            <a:r>
              <a:rPr b="1" dirty="0" lang="en-US">
                <a:solidFill>
                  <a:srgbClr val="FF0000"/>
                </a:solidFill>
              </a:rPr>
              <a:t>Abuja declaration:- </a:t>
            </a:r>
          </a:p>
          <a:p>
            <a:pPr>
              <a:buNone/>
            </a:pPr>
            <a:r>
              <a:rPr dirty="0" lang="en-US"/>
              <a:t>	-It’s the name given to the communique issued after the Islamic Africa conference held in Abuja, Nigeria between 24- 28</a:t>
            </a:r>
            <a:r>
              <a:rPr baseline="30000" dirty="0" lang="en-US"/>
              <a:t>th</a:t>
            </a:r>
            <a:r>
              <a:rPr dirty="0" lang="en-US"/>
              <a:t> Nov 1989.</a:t>
            </a:r>
          </a:p>
          <a:p>
            <a:pPr>
              <a:buFontTx/>
              <a:buChar char="-"/>
            </a:pPr>
            <a:r>
              <a:rPr dirty="0" lang="en-US"/>
              <a:t>The conference was organized by the organization of Islamic co-operation.</a:t>
            </a:r>
          </a:p>
          <a:p>
            <a:pPr>
              <a:buFontTx/>
              <a:buChar char="-"/>
            </a:pPr>
            <a:r>
              <a:rPr dirty="0" lang="en-US"/>
              <a:t>In Sept 2000, 189 heads of state adopted the millennium declaration .</a:t>
            </a:r>
          </a:p>
          <a:p>
            <a:pPr>
              <a:buNone/>
            </a:pPr>
            <a:endParaRPr dirty="0" lang="en-US"/>
          </a:p>
        </p:txBody>
      </p:sp>
      <p:sp>
        <p:nvSpPr>
          <p:cNvPr id="1048641" name="TextBox 4"/>
          <p:cNvSpPr txBox="1"/>
          <p:nvPr/>
        </p:nvSpPr>
        <p:spPr>
          <a:xfrm>
            <a:off x="2286000" y="2963818"/>
            <a:ext cx="4572000" cy="923330"/>
          </a:xfrm>
          <a:prstGeom prst="rect"/>
          <a:noFill/>
        </p:spPr>
        <p:txBody>
          <a:bodyPr wrap="square">
            <a:spAutoFit/>
          </a:bodyPr>
          <a:p>
            <a:r>
              <a:rPr dirty="0" lang="en-US"/>
              <a:t>designed to improve social and economic conditions in the world poorest countries by 2015</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202" name=""/>
        <p:cNvGrpSpPr/>
        <p:nvPr/>
      </p:nvGrpSpPr>
      <p:grpSpPr>
        <a:xfrm>
          <a:off x="0" y="0"/>
          <a:ext cx="0" cy="0"/>
          <a:chOff x="0" y="0"/>
          <a:chExt cx="0" cy="0"/>
        </a:xfrm>
      </p:grpSpPr>
      <p:sp>
        <p:nvSpPr>
          <p:cNvPr id="1048642" name="Title 1"/>
          <p:cNvSpPr>
            <a:spLocks noGrp="1"/>
          </p:cNvSpPr>
          <p:nvPr>
            <p:ph type="title"/>
          </p:nvPr>
        </p:nvSpPr>
        <p:spPr/>
        <p:txBody>
          <a:bodyPr/>
          <a:p>
            <a:r>
              <a:rPr dirty="0" lang="en-US">
                <a:solidFill>
                  <a:srgbClr val="FF0000"/>
                </a:solidFill>
              </a:rPr>
              <a:t>Paris</a:t>
            </a:r>
            <a:r>
              <a:rPr dirty="0" lang="en-US"/>
              <a:t> </a:t>
            </a:r>
            <a:r>
              <a:rPr dirty="0" lang="en-US">
                <a:solidFill>
                  <a:srgbClr val="FF0000"/>
                </a:solidFill>
              </a:rPr>
              <a:t>Declaration</a:t>
            </a:r>
            <a:r>
              <a:rPr dirty="0" lang="en-US"/>
              <a:t> (</a:t>
            </a:r>
            <a:r>
              <a:rPr dirty="0" lang="en-US">
                <a:solidFill>
                  <a:srgbClr val="FF0000"/>
                </a:solidFill>
              </a:rPr>
              <a:t>2005</a:t>
            </a:r>
            <a:r>
              <a:rPr dirty="0" lang="en-US"/>
              <a:t>)</a:t>
            </a:r>
          </a:p>
        </p:txBody>
      </p:sp>
      <p:sp>
        <p:nvSpPr>
          <p:cNvPr id="1048643" name="Content Placeholder 2"/>
          <p:cNvSpPr>
            <a:spLocks noGrp="1"/>
          </p:cNvSpPr>
          <p:nvPr>
            <p:ph idx="1"/>
          </p:nvPr>
        </p:nvSpPr>
        <p:spPr/>
        <p:txBody>
          <a:bodyPr/>
          <a:p>
            <a:pPr>
              <a:buNone/>
            </a:pPr>
            <a:r>
              <a:rPr dirty="0" lang="en-US"/>
              <a:t>	-It is a practical, action – oriented  roadmap to improve the quality of aid and its impact on development.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85" name=""/>
        <p:cNvGrpSpPr/>
        <p:nvPr/>
      </p:nvGrpSpPr>
      <p:grpSpPr>
        <a:xfrm>
          <a:off x="0" y="0"/>
          <a:ext cx="0" cy="0"/>
          <a:chOff x="0" y="0"/>
          <a:chExt cx="0" cy="0"/>
        </a:xfrm>
      </p:grpSpPr>
      <p:sp>
        <p:nvSpPr>
          <p:cNvPr id="1048607" name="Title 1"/>
          <p:cNvSpPr>
            <a:spLocks noGrp="1"/>
          </p:cNvSpPr>
          <p:nvPr>
            <p:ph type="title"/>
          </p:nvPr>
        </p:nvSpPr>
        <p:spPr/>
        <p:txBody>
          <a:bodyPr/>
          <a:p>
            <a:r>
              <a:rPr dirty="0" lang="en-US"/>
              <a:t>Alma Ata declaration (1978).</a:t>
            </a:r>
          </a:p>
        </p:txBody>
      </p:sp>
      <p:sp>
        <p:nvSpPr>
          <p:cNvPr id="1048608" name="Content Placeholder 2"/>
          <p:cNvSpPr>
            <a:spLocks noGrp="1"/>
          </p:cNvSpPr>
          <p:nvPr>
            <p:ph idx="1"/>
          </p:nvPr>
        </p:nvSpPr>
        <p:spPr/>
        <p:txBody>
          <a:bodyPr>
            <a:normAutofit lnSpcReduction="10000"/>
          </a:bodyPr>
          <a:p>
            <a:pPr indent="0" marL="0">
              <a:buNone/>
            </a:pPr>
            <a:r>
              <a:rPr b="1" dirty="0" lang="en-US" u="sng"/>
              <a:t>Principles </a:t>
            </a:r>
          </a:p>
          <a:p>
            <a:pPr>
              <a:buFontTx/>
              <a:buChar char="-"/>
            </a:pPr>
            <a:r>
              <a:rPr dirty="0" lang="en-US"/>
              <a:t>Inter </a:t>
            </a:r>
            <a:r>
              <a:rPr dirty="0" lang="en-US" err="1"/>
              <a:t>sectoral</a:t>
            </a:r>
            <a:r>
              <a:rPr dirty="0" lang="en-US"/>
              <a:t> approach.</a:t>
            </a:r>
          </a:p>
          <a:p>
            <a:pPr>
              <a:buFontTx/>
              <a:buChar char="-"/>
            </a:pPr>
            <a:r>
              <a:rPr dirty="0" lang="en-US"/>
              <a:t>Utilization of all levels and types of community manpower.</a:t>
            </a:r>
          </a:p>
          <a:p>
            <a:pPr>
              <a:buFontTx/>
              <a:buChar char="-"/>
            </a:pPr>
            <a:r>
              <a:rPr dirty="0" lang="en-US"/>
              <a:t>Active participation of individuals and communities in the planning and provision of care.</a:t>
            </a:r>
          </a:p>
          <a:p>
            <a:pPr>
              <a:buFontTx/>
              <a:buChar char="-"/>
            </a:pPr>
            <a:r>
              <a:rPr dirty="0" lang="en-US"/>
              <a:t>Development of maximum potential for self care.</a:t>
            </a:r>
          </a:p>
          <a:p>
            <a:pPr>
              <a:buFontTx/>
              <a:buChar char="-"/>
            </a:pPr>
            <a:endParaRPr dirty="0"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203" name=""/>
        <p:cNvGrpSpPr/>
        <p:nvPr/>
      </p:nvGrpSpPr>
      <p:grpSpPr>
        <a:xfrm>
          <a:off x="0" y="0"/>
          <a:ext cx="0" cy="0"/>
          <a:chOff x="0" y="0"/>
          <a:chExt cx="0" cy="0"/>
        </a:xfrm>
      </p:grpSpPr>
      <p:sp>
        <p:nvSpPr>
          <p:cNvPr id="1048644" name="Title 1"/>
          <p:cNvSpPr>
            <a:spLocks noGrp="1"/>
          </p:cNvSpPr>
          <p:nvPr>
            <p:ph type="title"/>
          </p:nvPr>
        </p:nvSpPr>
        <p:spPr/>
        <p:txBody>
          <a:bodyPr/>
          <a:p>
            <a:r>
              <a:rPr b="1" dirty="0" lang="en-US">
                <a:solidFill>
                  <a:srgbClr val="FF0000"/>
                </a:solidFill>
              </a:rPr>
              <a:t>Ouagadougou declaration</a:t>
            </a:r>
          </a:p>
        </p:txBody>
      </p:sp>
      <p:sp>
        <p:nvSpPr>
          <p:cNvPr id="1048645" name="Content Placeholder 2"/>
          <p:cNvSpPr>
            <a:spLocks noGrp="1"/>
          </p:cNvSpPr>
          <p:nvPr>
            <p:ph idx="1"/>
          </p:nvPr>
        </p:nvSpPr>
        <p:spPr/>
        <p:txBody>
          <a:bodyPr>
            <a:normAutofit fontScale="92500"/>
          </a:bodyPr>
          <a:p>
            <a:pPr>
              <a:buFontTx/>
              <a:buChar char="-"/>
            </a:pPr>
            <a:r>
              <a:rPr dirty="0" lang="en-US"/>
              <a:t>The international conference on primary health care and health system in </a:t>
            </a:r>
            <a:r>
              <a:rPr dirty="0" lang="en-US" err="1"/>
              <a:t>Africa.They</a:t>
            </a:r>
            <a:r>
              <a:rPr dirty="0" lang="en-US"/>
              <a:t> meeting was at Ouagadougou in Burkina </a:t>
            </a:r>
            <a:r>
              <a:rPr dirty="0" lang="en-US" err="1"/>
              <a:t>fasso</a:t>
            </a:r>
            <a:r>
              <a:rPr dirty="0" lang="en-US"/>
              <a:t> from 28th to 30</a:t>
            </a:r>
            <a:r>
              <a:rPr baseline="30000" dirty="0" lang="en-US"/>
              <a:t>th </a:t>
            </a:r>
            <a:r>
              <a:rPr dirty="0" lang="en-US"/>
              <a:t>April 2008.</a:t>
            </a:r>
          </a:p>
          <a:p>
            <a:pPr>
              <a:buFontTx/>
              <a:buChar char="-"/>
            </a:pPr>
            <a:r>
              <a:rPr dirty="0" lang="en-US"/>
              <a:t>They aimed at re- affirming the principles of the Alma Atta declaration of Sept 1978, particularly in regard to health as a fundamental human right and responsibility that the government have for health of their people.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204" name=""/>
        <p:cNvGrpSpPr/>
        <p:nvPr/>
      </p:nvGrpSpPr>
      <p:grpSpPr>
        <a:xfrm>
          <a:off x="0" y="0"/>
          <a:ext cx="0" cy="0"/>
          <a:chOff x="0" y="0"/>
          <a:chExt cx="0" cy="0"/>
        </a:xfrm>
      </p:grpSpPr>
      <p:sp>
        <p:nvSpPr>
          <p:cNvPr id="1048646" name="Title 1"/>
          <p:cNvSpPr>
            <a:spLocks noGrp="1"/>
          </p:cNvSpPr>
          <p:nvPr>
            <p:ph type="title"/>
          </p:nvPr>
        </p:nvSpPr>
        <p:spPr/>
        <p:txBody>
          <a:bodyPr/>
          <a:p>
            <a:r>
              <a:rPr dirty="0" lang="en-US"/>
              <a:t>PRIORITY AREAS OF DECLARATION.</a:t>
            </a:r>
          </a:p>
        </p:txBody>
      </p:sp>
      <p:sp>
        <p:nvSpPr>
          <p:cNvPr id="1048647" name="Content Placeholder 2"/>
          <p:cNvSpPr>
            <a:spLocks noGrp="1"/>
          </p:cNvSpPr>
          <p:nvPr>
            <p:ph idx="1"/>
          </p:nvPr>
        </p:nvSpPr>
        <p:spPr/>
        <p:txBody>
          <a:bodyPr>
            <a:normAutofit lnSpcReduction="10000"/>
          </a:bodyPr>
          <a:p>
            <a:pPr indent="0" marL="0">
              <a:buNone/>
            </a:pPr>
            <a:r>
              <a:rPr dirty="0" lang="en-US"/>
              <a:t>1.Strengthening leadership and governance for health are institutionalization </a:t>
            </a:r>
            <a:r>
              <a:rPr dirty="0" lang="en-US" err="1"/>
              <a:t>intersectoral</a:t>
            </a:r>
            <a:r>
              <a:rPr dirty="0" lang="en-US"/>
              <a:t> action for improving health determinants.</a:t>
            </a:r>
          </a:p>
          <a:p>
            <a:pPr indent="0" marL="0">
              <a:buNone/>
            </a:pPr>
            <a:r>
              <a:rPr dirty="0" lang="en-US"/>
              <a:t>2. Improve effectiveness of health service delivery. Countries should provide comprehensive </a:t>
            </a:r>
            <a:r>
              <a:rPr dirty="0" lang="en-US" err="1"/>
              <a:t>intergrated</a:t>
            </a:r>
            <a:r>
              <a:rPr dirty="0" lang="en-US"/>
              <a:t>, appropriate and effective essential services, design their models of delivery and estimate cost to ensure improved </a:t>
            </a:r>
            <a:r>
              <a:rPr dirty="0" lang="en-US" err="1"/>
              <a:t>efficancy</a:t>
            </a:r>
            <a:r>
              <a:rPr dirty="0" lang="en-US"/>
              <a:t> and equity.</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205" name=""/>
        <p:cNvGrpSpPr/>
        <p:nvPr/>
      </p:nvGrpSpPr>
      <p:grpSpPr>
        <a:xfrm>
          <a:off x="0" y="0"/>
          <a:ext cx="0" cy="0"/>
          <a:chOff x="0" y="0"/>
          <a:chExt cx="0" cy="0"/>
        </a:xfrm>
      </p:grpSpPr>
      <p:sp>
        <p:nvSpPr>
          <p:cNvPr id="1048648" name="Title 1"/>
          <p:cNvSpPr>
            <a:spLocks noGrp="1"/>
          </p:cNvSpPr>
          <p:nvPr>
            <p:ph type="title"/>
          </p:nvPr>
        </p:nvSpPr>
        <p:spPr/>
        <p:txBody>
          <a:bodyPr/>
          <a:p>
            <a:r>
              <a:rPr dirty="0" lang="en-US"/>
              <a:t>CT.</a:t>
            </a:r>
          </a:p>
        </p:txBody>
      </p:sp>
      <p:sp>
        <p:nvSpPr>
          <p:cNvPr id="1048649" name="Content Placeholder 2"/>
          <p:cNvSpPr>
            <a:spLocks noGrp="1"/>
          </p:cNvSpPr>
          <p:nvPr>
            <p:ph idx="1"/>
          </p:nvPr>
        </p:nvSpPr>
        <p:spPr/>
        <p:txBody>
          <a:bodyPr/>
          <a:p>
            <a:pPr indent="0" marL="0">
              <a:buNone/>
            </a:pPr>
            <a:r>
              <a:rPr dirty="0" lang="en-US"/>
              <a:t>3. Improve human health resource for health. Countries should develop comprehensive evidenced based health workforce planning and monitoring.</a:t>
            </a:r>
          </a:p>
          <a:p>
            <a:pPr indent="0" marL="0">
              <a:buNone/>
            </a:pPr>
            <a:r>
              <a:rPr dirty="0" lang="en-US"/>
              <a:t>4. Improve health financing- countries should develop comprehensive health financing and plans; Institutionalize national health accounts and efficiency monitoring.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206" name=""/>
        <p:cNvGrpSpPr/>
        <p:nvPr/>
      </p:nvGrpSpPr>
      <p:grpSpPr>
        <a:xfrm>
          <a:off x="0" y="0"/>
          <a:ext cx="0" cy="0"/>
          <a:chOff x="0" y="0"/>
          <a:chExt cx="0" cy="0"/>
        </a:xfrm>
      </p:grpSpPr>
      <p:sp>
        <p:nvSpPr>
          <p:cNvPr id="1048650" name="Title 1"/>
          <p:cNvSpPr>
            <a:spLocks noGrp="1"/>
          </p:cNvSpPr>
          <p:nvPr>
            <p:ph type="title"/>
          </p:nvPr>
        </p:nvSpPr>
        <p:spPr/>
        <p:txBody>
          <a:bodyPr/>
          <a:p>
            <a:r>
              <a:rPr dirty="0" lang="en-US"/>
              <a:t>CT.</a:t>
            </a:r>
          </a:p>
        </p:txBody>
      </p:sp>
      <p:sp>
        <p:nvSpPr>
          <p:cNvPr id="1048651" name="Content Placeholder 2"/>
          <p:cNvSpPr>
            <a:spLocks noGrp="1"/>
          </p:cNvSpPr>
          <p:nvPr>
            <p:ph idx="1"/>
          </p:nvPr>
        </p:nvSpPr>
        <p:spPr/>
        <p:txBody>
          <a:bodyPr>
            <a:normAutofit lnSpcReduction="10000"/>
          </a:bodyPr>
          <a:p>
            <a:pPr indent="0" marL="0">
              <a:buNone/>
            </a:pPr>
            <a:r>
              <a:rPr dirty="0" lang="en-US"/>
              <a:t>5.Health Technologies- countries should increase access to quality and safe health technologies. Develop norms and standards for the selection use and management of appropriate health technologies.</a:t>
            </a:r>
          </a:p>
          <a:p>
            <a:pPr indent="0" marL="0">
              <a:buNone/>
            </a:pPr>
            <a:r>
              <a:rPr dirty="0" lang="en-US"/>
              <a:t>6. Effective community ownership and participation in health development, create an enabling policy framework for community participation and build community capacity.</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207" name=""/>
        <p:cNvGrpSpPr/>
        <p:nvPr/>
      </p:nvGrpSpPr>
      <p:grpSpPr>
        <a:xfrm>
          <a:off x="0" y="0"/>
          <a:ext cx="0" cy="0"/>
          <a:chOff x="0" y="0"/>
          <a:chExt cx="0" cy="0"/>
        </a:xfrm>
      </p:grpSpPr>
      <p:sp>
        <p:nvSpPr>
          <p:cNvPr id="1048652" name="Title 1"/>
          <p:cNvSpPr>
            <a:spLocks noGrp="1"/>
          </p:cNvSpPr>
          <p:nvPr>
            <p:ph type="title"/>
          </p:nvPr>
        </p:nvSpPr>
        <p:spPr/>
        <p:txBody>
          <a:bodyPr/>
          <a:p>
            <a:r>
              <a:rPr dirty="0" lang="en-US"/>
              <a:t>CT.</a:t>
            </a:r>
          </a:p>
        </p:txBody>
      </p:sp>
      <p:sp>
        <p:nvSpPr>
          <p:cNvPr id="1048653" name="Content Placeholder 2"/>
          <p:cNvSpPr>
            <a:spLocks noGrp="1"/>
          </p:cNvSpPr>
          <p:nvPr>
            <p:ph idx="1"/>
          </p:nvPr>
        </p:nvSpPr>
        <p:spPr/>
        <p:txBody>
          <a:bodyPr/>
          <a:p>
            <a:pPr indent="0" marL="0">
              <a:buNone/>
            </a:pPr>
            <a:r>
              <a:rPr dirty="0" lang="en-US"/>
              <a:t>7. Strengthen  partnership for health development- countries may use mechanism </a:t>
            </a:r>
            <a:r>
              <a:rPr dirty="0" lang="en-US" err="1"/>
              <a:t>eg</a:t>
            </a:r>
            <a:r>
              <a:rPr dirty="0" lang="en-US"/>
              <a:t> harmonization for health in Africa initiatives to promote harmonization and alignment in PHC approach.</a:t>
            </a:r>
          </a:p>
          <a:p>
            <a:pPr indent="0" marL="0">
              <a:buNone/>
            </a:pPr>
            <a:r>
              <a:rPr dirty="0" lang="en-US"/>
              <a:t>8. Research for health.</a:t>
            </a:r>
          </a:p>
          <a:p>
            <a:pPr indent="0" marL="0">
              <a:buNone/>
            </a:pPr>
            <a:r>
              <a:rPr dirty="0" lang="en-US"/>
              <a:t>9. Health information systems.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208" name=""/>
        <p:cNvGrpSpPr/>
        <p:nvPr/>
      </p:nvGrpSpPr>
      <p:grpSpPr>
        <a:xfrm>
          <a:off x="0" y="0"/>
          <a:ext cx="0" cy="0"/>
          <a:chOff x="0" y="0"/>
          <a:chExt cx="0" cy="0"/>
        </a:xfrm>
      </p:grpSpPr>
      <p:sp>
        <p:nvSpPr>
          <p:cNvPr id="1048654" name="Title 1"/>
          <p:cNvSpPr>
            <a:spLocks noGrp="1"/>
          </p:cNvSpPr>
          <p:nvPr>
            <p:ph type="title"/>
          </p:nvPr>
        </p:nvSpPr>
        <p:spPr/>
        <p:txBody>
          <a:bodyPr/>
          <a:p>
            <a:r>
              <a:rPr b="1" dirty="0" lang="en-GB">
                <a:solidFill>
                  <a:srgbClr val="FF0000"/>
                </a:solidFill>
              </a:rPr>
              <a:t>Convention on the rights of a child</a:t>
            </a:r>
          </a:p>
        </p:txBody>
      </p:sp>
      <p:sp>
        <p:nvSpPr>
          <p:cNvPr id="1048655" name="Content Placeholder 2"/>
          <p:cNvSpPr>
            <a:spLocks noGrp="1"/>
          </p:cNvSpPr>
          <p:nvPr>
            <p:ph idx="1"/>
          </p:nvPr>
        </p:nvSpPr>
        <p:spPr/>
        <p:txBody>
          <a:bodyPr/>
          <a:p>
            <a:pPr indent="0" marL="0">
              <a:buNone/>
            </a:pPr>
            <a:r>
              <a:rPr dirty="0" lang="en-GB"/>
              <a:t>- The United Nations convention on the rights of the child is a human rights treaty which sets out the civil, political, economic, social, health and cultural rights of children.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209" name=""/>
        <p:cNvGrpSpPr/>
        <p:nvPr/>
      </p:nvGrpSpPr>
      <p:grpSpPr>
        <a:xfrm>
          <a:off x="0" y="0"/>
          <a:ext cx="0" cy="0"/>
          <a:chOff x="0" y="0"/>
          <a:chExt cx="0" cy="0"/>
        </a:xfrm>
      </p:grpSpPr>
      <p:sp>
        <p:nvSpPr>
          <p:cNvPr id="1048656" name="Title 1"/>
          <p:cNvSpPr>
            <a:spLocks noGrp="1"/>
          </p:cNvSpPr>
          <p:nvPr>
            <p:ph type="title"/>
          </p:nvPr>
        </p:nvSpPr>
        <p:spPr/>
        <p:txBody>
          <a:bodyPr/>
          <a:p>
            <a:r>
              <a:rPr dirty="0" lang="en-GB"/>
              <a:t>principles</a:t>
            </a:r>
          </a:p>
        </p:txBody>
      </p:sp>
      <p:sp>
        <p:nvSpPr>
          <p:cNvPr id="1048657" name="Content Placeholder 2"/>
          <p:cNvSpPr>
            <a:spLocks noGrp="1"/>
          </p:cNvSpPr>
          <p:nvPr>
            <p:ph idx="1"/>
          </p:nvPr>
        </p:nvSpPr>
        <p:spPr/>
        <p:txBody>
          <a:bodyPr/>
          <a:p>
            <a:pPr indent="-514350" marL="514350">
              <a:buAutoNum type="arabicPeriod"/>
            </a:pPr>
            <a:r>
              <a:rPr dirty="0" lang="en-GB"/>
              <a:t>Non-discrimination</a:t>
            </a:r>
          </a:p>
          <a:p>
            <a:pPr indent="-514350" marL="514350">
              <a:buAutoNum type="arabicPeriod"/>
            </a:pPr>
            <a:r>
              <a:rPr dirty="0" lang="en-GB"/>
              <a:t>Devotion to the best interests of the child</a:t>
            </a:r>
          </a:p>
          <a:p>
            <a:pPr indent="-514350" marL="514350">
              <a:buAutoNum type="arabicPeriod"/>
            </a:pPr>
            <a:r>
              <a:rPr dirty="0" lang="en-GB"/>
              <a:t>The right to life</a:t>
            </a:r>
          </a:p>
          <a:p>
            <a:pPr indent="-514350" marL="514350">
              <a:buAutoNum type="arabicPeriod"/>
            </a:pPr>
            <a:r>
              <a:rPr dirty="0" lang="en-GB"/>
              <a:t>Survival and development</a:t>
            </a:r>
          </a:p>
          <a:p>
            <a:pPr indent="-514350" marL="514350">
              <a:buAutoNum type="arabicPeriod"/>
            </a:pPr>
            <a:r>
              <a:rPr dirty="0" lang="en-GB"/>
              <a:t>Respect for the views of the child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210" name=""/>
        <p:cNvGrpSpPr/>
        <p:nvPr/>
      </p:nvGrpSpPr>
      <p:grpSpPr>
        <a:xfrm>
          <a:off x="0" y="0"/>
          <a:ext cx="0" cy="0"/>
          <a:chOff x="0" y="0"/>
          <a:chExt cx="0" cy="0"/>
        </a:xfrm>
      </p:grpSpPr>
      <p:sp>
        <p:nvSpPr>
          <p:cNvPr id="1048658" name="Title 1"/>
          <p:cNvSpPr>
            <a:spLocks noGrp="1"/>
          </p:cNvSpPr>
          <p:nvPr>
            <p:ph type="title"/>
          </p:nvPr>
        </p:nvSpPr>
        <p:spPr/>
        <p:txBody>
          <a:bodyPr>
            <a:normAutofit/>
          </a:bodyPr>
          <a:p>
            <a:r>
              <a:rPr dirty="0" lang="en-GB"/>
              <a:t>Four main aspects of child rights.</a:t>
            </a:r>
          </a:p>
        </p:txBody>
      </p:sp>
      <p:sp>
        <p:nvSpPr>
          <p:cNvPr id="1048659" name="Content Placeholder 2"/>
          <p:cNvSpPr>
            <a:spLocks noGrp="1"/>
          </p:cNvSpPr>
          <p:nvPr>
            <p:ph idx="1"/>
          </p:nvPr>
        </p:nvSpPr>
        <p:spPr/>
        <p:txBody>
          <a:bodyPr/>
          <a:p>
            <a:pPr indent="0" marL="0">
              <a:buNone/>
            </a:pPr>
            <a:r>
              <a:rPr dirty="0" lang="en-GB"/>
              <a:t>1.Right to association with both parents.</a:t>
            </a:r>
          </a:p>
          <a:p>
            <a:pPr indent="0" marL="0">
              <a:buNone/>
            </a:pPr>
            <a:r>
              <a:rPr dirty="0" lang="en-GB"/>
              <a:t>2. Human identity as well as the basic needs for physical </a:t>
            </a:r>
            <a:r>
              <a:rPr dirty="0" lang="en-GB" err="1"/>
              <a:t>protection,food,universal</a:t>
            </a:r>
            <a:r>
              <a:rPr dirty="0" lang="en-GB"/>
              <a:t> state paid education, health care and criminal laws appropriate for the age and development of the child.</a:t>
            </a:r>
          </a:p>
          <a:p>
            <a:pPr indent="0" marL="0">
              <a:buNone/>
            </a:pPr>
            <a:r>
              <a:rPr dirty="0" lang="en-GB"/>
              <a:t>3.Equal protection of the child’s civil rights</a:t>
            </a:r>
          </a:p>
          <a:p>
            <a:pPr indent="0" marL="0">
              <a:buNone/>
            </a:pPr>
            <a:r>
              <a:rPr dirty="0" lang="en-GB"/>
              <a:t>4. Freedom</a:t>
            </a:r>
          </a:p>
          <a:p>
            <a:pPr indent="0" marL="0">
              <a:buNone/>
            </a:pPr>
            <a:endParaRPr dirty="0" lang="en-GB"/>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211" name=""/>
        <p:cNvGrpSpPr/>
        <p:nvPr/>
      </p:nvGrpSpPr>
      <p:grpSpPr>
        <a:xfrm>
          <a:off x="0" y="0"/>
          <a:ext cx="0" cy="0"/>
          <a:chOff x="0" y="0"/>
          <a:chExt cx="0" cy="0"/>
        </a:xfrm>
      </p:grpSpPr>
      <p:sp>
        <p:nvSpPr>
          <p:cNvPr id="1048660" name="Title 1"/>
          <p:cNvSpPr>
            <a:spLocks noGrp="1"/>
          </p:cNvSpPr>
          <p:nvPr>
            <p:ph type="title"/>
          </p:nvPr>
        </p:nvSpPr>
        <p:spPr/>
        <p:txBody>
          <a:bodyPr/>
          <a:p>
            <a:r>
              <a:rPr dirty="0" lang="en-GB">
                <a:solidFill>
                  <a:srgbClr val="FF0000"/>
                </a:solidFill>
              </a:rPr>
              <a:t>12 Rights of children</a:t>
            </a:r>
          </a:p>
        </p:txBody>
      </p:sp>
      <p:sp>
        <p:nvSpPr>
          <p:cNvPr id="1048661" name="Content Placeholder 2"/>
          <p:cNvSpPr>
            <a:spLocks noGrp="1"/>
          </p:cNvSpPr>
          <p:nvPr>
            <p:ph idx="1"/>
          </p:nvPr>
        </p:nvSpPr>
        <p:spPr/>
        <p:txBody>
          <a:bodyPr>
            <a:normAutofit lnSpcReduction="10000"/>
          </a:bodyPr>
          <a:p>
            <a:r>
              <a:rPr dirty="0" lang="en-GB"/>
              <a:t>Right to life</a:t>
            </a:r>
          </a:p>
          <a:p>
            <a:r>
              <a:rPr dirty="0" lang="en-GB"/>
              <a:t>“ to security of person</a:t>
            </a:r>
          </a:p>
          <a:p>
            <a:r>
              <a:rPr dirty="0" lang="en-GB"/>
              <a:t>“ to freedom from torture</a:t>
            </a:r>
          </a:p>
          <a:p>
            <a:r>
              <a:rPr dirty="0" lang="en-GB"/>
              <a:t>“ to freedom from cruel, inhuman or degrading treatment or punishment.</a:t>
            </a:r>
          </a:p>
          <a:p>
            <a:r>
              <a:rPr dirty="0" lang="en-GB"/>
              <a:t>“to a stable, loving and nurturing environment</a:t>
            </a:r>
          </a:p>
          <a:p>
            <a:r>
              <a:rPr dirty="0" lang="en-GB"/>
              <a:t>“ to a quality education</a:t>
            </a:r>
          </a:p>
          <a:p>
            <a:r>
              <a:rPr dirty="0" lang="en-GB"/>
              <a:t>“to healthcare and nutrition…..</a:t>
            </a:r>
            <a:r>
              <a:rPr dirty="0" lang="en-GB">
                <a:solidFill>
                  <a:srgbClr val="FF0000"/>
                </a:solidFill>
              </a:rPr>
              <a:t>find others……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212" name=""/>
        <p:cNvGrpSpPr/>
        <p:nvPr/>
      </p:nvGrpSpPr>
      <p:grpSpPr>
        <a:xfrm>
          <a:off x="0" y="0"/>
          <a:ext cx="0" cy="0"/>
          <a:chOff x="0" y="0"/>
          <a:chExt cx="0" cy="0"/>
        </a:xfrm>
      </p:grpSpPr>
      <p:sp>
        <p:nvSpPr>
          <p:cNvPr id="1048662" name="Title 1"/>
          <p:cNvSpPr>
            <a:spLocks noGrp="1"/>
          </p:cNvSpPr>
          <p:nvPr>
            <p:ph type="title"/>
          </p:nvPr>
        </p:nvSpPr>
        <p:spPr/>
        <p:txBody>
          <a:bodyPr>
            <a:normAutofit fontScale="90000"/>
          </a:bodyPr>
          <a:p>
            <a:r>
              <a:rPr dirty="0" lang="en-GB"/>
              <a:t>International convention on population and development (ICPD Cairo)</a:t>
            </a:r>
          </a:p>
        </p:txBody>
      </p:sp>
      <p:sp>
        <p:nvSpPr>
          <p:cNvPr id="1048663" name="Content Placeholder 2"/>
          <p:cNvSpPr>
            <a:spLocks noGrp="1"/>
          </p:cNvSpPr>
          <p:nvPr>
            <p:ph idx="1"/>
          </p:nvPr>
        </p:nvSpPr>
        <p:spPr/>
        <p:txBody>
          <a:bodyPr/>
          <a:p>
            <a:r>
              <a:rPr dirty="0" lang="en-GB"/>
              <a:t>Were enacted in Cairo, Egypt on 5-13</a:t>
            </a:r>
            <a:r>
              <a:rPr baseline="30000" dirty="0" lang="en-GB"/>
              <a:t>th</a:t>
            </a:r>
            <a:r>
              <a:rPr dirty="0" lang="en-GB"/>
              <a:t> Sept.1994.Its resulting programme of action is the steering document for the united Nations Population Fund.</a:t>
            </a:r>
          </a:p>
          <a:p>
            <a:r>
              <a:rPr dirty="0" lang="en-GB"/>
              <a:t>It is globally recognized that fulfilling the rights of women and girls is central to development.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86" name=""/>
        <p:cNvGrpSpPr/>
        <p:nvPr/>
      </p:nvGrpSpPr>
      <p:grpSpPr>
        <a:xfrm>
          <a:off x="0" y="0"/>
          <a:ext cx="0" cy="0"/>
          <a:chOff x="0" y="0"/>
          <a:chExt cx="0" cy="0"/>
        </a:xfrm>
      </p:grpSpPr>
      <p:sp>
        <p:nvSpPr>
          <p:cNvPr id="1048609" name="Title 1"/>
          <p:cNvSpPr>
            <a:spLocks noGrp="1"/>
          </p:cNvSpPr>
          <p:nvPr>
            <p:ph type="title"/>
          </p:nvPr>
        </p:nvSpPr>
        <p:spPr/>
        <p:txBody>
          <a:bodyPr/>
          <a:p>
            <a:r>
              <a:rPr dirty="0" lang="en-US"/>
              <a:t>CT.</a:t>
            </a:r>
          </a:p>
        </p:txBody>
      </p:sp>
      <p:sp>
        <p:nvSpPr>
          <p:cNvPr id="1048610" name="Content Placeholder 2"/>
          <p:cNvSpPr>
            <a:spLocks noGrp="1"/>
          </p:cNvSpPr>
          <p:nvPr>
            <p:ph idx="1"/>
          </p:nvPr>
        </p:nvSpPr>
        <p:spPr/>
        <p:txBody>
          <a:bodyPr/>
          <a:p>
            <a:pPr>
              <a:buFontTx/>
              <a:buChar char="-"/>
            </a:pPr>
            <a:r>
              <a:rPr dirty="0" lang="en-US"/>
              <a:t>Availability of health care for all people and at a cost they can afford.</a:t>
            </a:r>
          </a:p>
          <a:p>
            <a:pPr>
              <a:buFontTx/>
              <a:buChar char="-"/>
            </a:pPr>
            <a:r>
              <a:rPr dirty="0" lang="en-US"/>
              <a:t>Promotive and preventive aspects of health care.</a:t>
            </a:r>
          </a:p>
          <a:p>
            <a:pPr>
              <a:buFontTx/>
              <a:buChar char="-"/>
            </a:pPr>
            <a:r>
              <a:rPr dirty="0" lang="en-US"/>
              <a:t>Integration of curative and preventive services.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213" name=""/>
        <p:cNvGrpSpPr/>
        <p:nvPr/>
      </p:nvGrpSpPr>
      <p:grpSpPr>
        <a:xfrm>
          <a:off x="0" y="0"/>
          <a:ext cx="0" cy="0"/>
          <a:chOff x="0" y="0"/>
          <a:chExt cx="0" cy="0"/>
        </a:xfrm>
      </p:grpSpPr>
      <p:sp>
        <p:nvSpPr>
          <p:cNvPr id="1048664" name="Title 1"/>
          <p:cNvSpPr>
            <a:spLocks noGrp="1"/>
          </p:cNvSpPr>
          <p:nvPr>
            <p:ph type="title"/>
          </p:nvPr>
        </p:nvSpPr>
        <p:spPr/>
        <p:txBody>
          <a:bodyPr/>
          <a:p>
            <a:r>
              <a:rPr b="1" dirty="0" lang="en-GB">
                <a:solidFill>
                  <a:srgbClr val="FF0000"/>
                </a:solidFill>
              </a:rPr>
              <a:t>ICPD Goals</a:t>
            </a:r>
          </a:p>
        </p:txBody>
      </p:sp>
      <p:sp>
        <p:nvSpPr>
          <p:cNvPr id="1048665" name="Content Placeholder 2"/>
          <p:cNvSpPr>
            <a:spLocks noGrp="1"/>
          </p:cNvSpPr>
          <p:nvPr>
            <p:ph idx="1"/>
          </p:nvPr>
        </p:nvSpPr>
        <p:spPr/>
        <p:txBody>
          <a:bodyPr>
            <a:normAutofit lnSpcReduction="10000"/>
          </a:bodyPr>
          <a:p>
            <a:pPr indent="0" marL="0">
              <a:buNone/>
            </a:pPr>
            <a:r>
              <a:rPr dirty="0" lang="en-GB"/>
              <a:t>1.Universal education-universal primary education in all countries by 2015.urge countries to provide wider access to women for secondary and higher level education as well as vocational and technical training.</a:t>
            </a:r>
          </a:p>
          <a:p>
            <a:pPr indent="0" marL="0">
              <a:buNone/>
            </a:pPr>
            <a:r>
              <a:rPr dirty="0" lang="en-GB"/>
              <a:t>2. Reduction of infant and child mortality:- By 2015 all countries should aim to achieve a rate below 35 per 1,000 live births  and under five mortality rate below 45 per 1,000.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214" name=""/>
        <p:cNvGrpSpPr/>
        <p:nvPr/>
      </p:nvGrpSpPr>
      <p:grpSpPr>
        <a:xfrm>
          <a:off x="0" y="0"/>
          <a:ext cx="0" cy="0"/>
          <a:chOff x="0" y="0"/>
          <a:chExt cx="0" cy="0"/>
        </a:xfrm>
      </p:grpSpPr>
      <p:sp>
        <p:nvSpPr>
          <p:cNvPr id="1048666" name="Title 1"/>
          <p:cNvSpPr>
            <a:spLocks noGrp="1"/>
          </p:cNvSpPr>
          <p:nvPr>
            <p:ph type="title"/>
          </p:nvPr>
        </p:nvSpPr>
        <p:spPr/>
        <p:txBody>
          <a:bodyPr/>
          <a:p>
            <a:r>
              <a:rPr dirty="0" lang="en-GB"/>
              <a:t>CT.</a:t>
            </a:r>
          </a:p>
        </p:txBody>
      </p:sp>
      <p:sp>
        <p:nvSpPr>
          <p:cNvPr id="1048667" name="Content Placeholder 2"/>
          <p:cNvSpPr>
            <a:spLocks noGrp="1"/>
          </p:cNvSpPr>
          <p:nvPr>
            <p:ph idx="1"/>
          </p:nvPr>
        </p:nvSpPr>
        <p:spPr/>
        <p:txBody>
          <a:bodyPr>
            <a:normAutofit fontScale="92500"/>
          </a:bodyPr>
          <a:p>
            <a:pPr indent="0" marL="0">
              <a:buNone/>
            </a:pPr>
            <a:r>
              <a:rPr dirty="0" lang="en-GB"/>
              <a:t>3.Reduction of maternal mortality:- A reduction by ½ the 1990 levels by 2000 and ½  of that by 2015.</a:t>
            </a:r>
          </a:p>
          <a:p>
            <a:pPr indent="0" marL="0">
              <a:buNone/>
            </a:pPr>
            <a:r>
              <a:rPr dirty="0" lang="en-GB"/>
              <a:t>4. Access to reproductive and sexual health services including family- FP counselling, pre natal care, safe delivery and post natal care, prevention and appropriate treatment of infertility, prevention of abortion and the management of the consequences of abortion, STI’s</a:t>
            </a:r>
            <a:r>
              <a:rPr lang="en-GB"/>
              <a:t>, HIV/AIDS </a:t>
            </a:r>
            <a:endParaRPr dirty="0" lang="en-GB"/>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215" name=""/>
        <p:cNvGrpSpPr/>
        <p:nvPr/>
      </p:nvGrpSpPr>
      <p:grpSpPr>
        <a:xfrm>
          <a:off x="0" y="0"/>
          <a:ext cx="0" cy="0"/>
          <a:chOff x="0" y="0"/>
          <a:chExt cx="0" cy="0"/>
        </a:xfrm>
      </p:grpSpPr>
      <p:sp>
        <p:nvSpPr>
          <p:cNvPr id="1048668" name="Title 1"/>
          <p:cNvSpPr>
            <a:spLocks noGrp="1"/>
          </p:cNvSpPr>
          <p:nvPr>
            <p:ph type="title"/>
          </p:nvPr>
        </p:nvSpPr>
        <p:spPr/>
        <p:txBody>
          <a:bodyPr/>
          <a:p>
            <a:pPr algn="l"/>
            <a:r>
              <a:rPr b="1" dirty="0" lang="en-US">
                <a:solidFill>
                  <a:srgbClr val="FF0000"/>
                </a:solidFill>
              </a:rPr>
              <a:t>KENYA HEALTH POLICY….</a:t>
            </a:r>
          </a:p>
        </p:txBody>
      </p:sp>
      <p:sp>
        <p:nvSpPr>
          <p:cNvPr id="1048669" name="Content Placeholder 2"/>
          <p:cNvSpPr>
            <a:spLocks noGrp="1"/>
          </p:cNvSpPr>
          <p:nvPr>
            <p:ph idx="1"/>
          </p:nvPr>
        </p:nvSpPr>
        <p:spPr/>
        <p:txBody>
          <a:bodyPr/>
          <a:p>
            <a:r>
              <a:rPr dirty="0" lang="en-US"/>
              <a:t>The Kenya health policy 2012-2030 provides guidelines to ensure development in the entire health sector in line with vision 2030 and the new constitution.</a:t>
            </a:r>
          </a:p>
          <a:p>
            <a:r>
              <a:rPr dirty="0" lang="en-US"/>
              <a:t>Devolution of health services has enabled the county governments to improve on service delivery and increase the quality of health care in the counties.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216" name=""/>
        <p:cNvGrpSpPr/>
        <p:nvPr/>
      </p:nvGrpSpPr>
      <p:grpSpPr>
        <a:xfrm>
          <a:off x="0" y="0"/>
          <a:ext cx="0" cy="0"/>
          <a:chOff x="0" y="0"/>
          <a:chExt cx="0" cy="0"/>
        </a:xfrm>
      </p:grpSpPr>
      <p:sp>
        <p:nvSpPr>
          <p:cNvPr id="1048670" name="Title 1"/>
          <p:cNvSpPr>
            <a:spLocks noGrp="1"/>
          </p:cNvSpPr>
          <p:nvPr>
            <p:ph type="title"/>
          </p:nvPr>
        </p:nvSpPr>
        <p:spPr/>
        <p:txBody>
          <a:bodyPr/>
          <a:p>
            <a:r>
              <a:rPr b="1" dirty="0" lang="en-US">
                <a:solidFill>
                  <a:srgbClr val="00B0F0"/>
                </a:solidFill>
              </a:rPr>
              <a:t>THE FOUR TIER SYSTEM</a:t>
            </a:r>
          </a:p>
        </p:txBody>
      </p:sp>
      <p:sp>
        <p:nvSpPr>
          <p:cNvPr id="1048671" name="Content Placeholder 2"/>
          <p:cNvSpPr>
            <a:spLocks noGrp="1"/>
          </p:cNvSpPr>
          <p:nvPr>
            <p:ph idx="1"/>
          </p:nvPr>
        </p:nvSpPr>
        <p:spPr/>
        <p:txBody>
          <a:bodyPr/>
          <a:p>
            <a:pPr indent="0" marL="0">
              <a:buNone/>
            </a:pPr>
            <a:r>
              <a:rPr dirty="0" lang="en-US"/>
              <a:t>The national health sector strategic plan 3 (2012- 2017) which stipulates the following tiers:-</a:t>
            </a:r>
          </a:p>
          <a:p>
            <a:pPr indent="-514350" marL="514350">
              <a:buAutoNum type="alphaLcParenR"/>
            </a:pPr>
            <a:r>
              <a:rPr dirty="0" lang="en-US"/>
              <a:t>Community health service</a:t>
            </a:r>
          </a:p>
          <a:p>
            <a:pPr indent="-514350" marL="514350">
              <a:buAutoNum type="alphaLcParenR"/>
            </a:pPr>
            <a:r>
              <a:rPr dirty="0" lang="en-US"/>
              <a:t>Primary care facility</a:t>
            </a:r>
          </a:p>
          <a:p>
            <a:pPr indent="-514350" marL="514350">
              <a:buAutoNum type="alphaLcParenR"/>
            </a:pPr>
            <a:r>
              <a:rPr dirty="0" lang="en-US"/>
              <a:t>County referral facility</a:t>
            </a:r>
          </a:p>
          <a:p>
            <a:pPr indent="-514350" marL="514350">
              <a:buAutoNum type="alphaLcParenR"/>
            </a:pPr>
            <a:r>
              <a:rPr dirty="0" lang="en-US"/>
              <a:t>National referral health facility.</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217" name=""/>
        <p:cNvGrpSpPr/>
        <p:nvPr/>
      </p:nvGrpSpPr>
      <p:grpSpPr>
        <a:xfrm>
          <a:off x="0" y="0"/>
          <a:ext cx="0" cy="0"/>
          <a:chOff x="0" y="0"/>
          <a:chExt cx="0" cy="0"/>
        </a:xfrm>
      </p:grpSpPr>
      <p:sp>
        <p:nvSpPr>
          <p:cNvPr id="1048672" name="Title 1"/>
          <p:cNvSpPr>
            <a:spLocks noGrp="1"/>
          </p:cNvSpPr>
          <p:nvPr>
            <p:ph type="title"/>
          </p:nvPr>
        </p:nvSpPr>
        <p:spPr/>
        <p:txBody>
          <a:bodyPr/>
          <a:p>
            <a:r>
              <a:rPr dirty="0" lang="en-US"/>
              <a:t>1. Community health service</a:t>
            </a:r>
          </a:p>
        </p:txBody>
      </p:sp>
      <p:sp>
        <p:nvSpPr>
          <p:cNvPr id="1048673" name="Content Placeholder 2"/>
          <p:cNvSpPr>
            <a:spLocks noGrp="1"/>
          </p:cNvSpPr>
          <p:nvPr>
            <p:ph idx="1"/>
          </p:nvPr>
        </p:nvSpPr>
        <p:spPr/>
        <p:txBody>
          <a:bodyPr/>
          <a:p>
            <a:r>
              <a:rPr dirty="0" lang="en-US"/>
              <a:t>Comprises of all community based health activities, organized around the comprehensive community strategies.</a:t>
            </a:r>
          </a:p>
          <a:p>
            <a:r>
              <a:rPr dirty="0" lang="en-US"/>
              <a:t>It creates a connection between vulnerable people and health system facilitating health care and service navigation.</a:t>
            </a:r>
          </a:p>
          <a:p>
            <a:r>
              <a:rPr dirty="0" lang="en-US"/>
              <a:t>Educating health system providers and provide internal counselling and referrals.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218" name=""/>
        <p:cNvGrpSpPr/>
        <p:nvPr/>
      </p:nvGrpSpPr>
      <p:grpSpPr>
        <a:xfrm>
          <a:off x="0" y="0"/>
          <a:ext cx="0" cy="0"/>
          <a:chOff x="0" y="0"/>
          <a:chExt cx="0" cy="0"/>
        </a:xfrm>
      </p:grpSpPr>
      <p:sp>
        <p:nvSpPr>
          <p:cNvPr id="1048674" name="Title 1"/>
          <p:cNvSpPr>
            <a:spLocks noGrp="1"/>
          </p:cNvSpPr>
          <p:nvPr>
            <p:ph type="title"/>
          </p:nvPr>
        </p:nvSpPr>
        <p:spPr/>
        <p:txBody>
          <a:bodyPr/>
          <a:p>
            <a:r>
              <a:rPr dirty="0" lang="en-US"/>
              <a:t>CT.</a:t>
            </a:r>
          </a:p>
        </p:txBody>
      </p:sp>
      <p:sp>
        <p:nvSpPr>
          <p:cNvPr id="1048675" name="Content Placeholder 2"/>
          <p:cNvSpPr>
            <a:spLocks noGrp="1"/>
          </p:cNvSpPr>
          <p:nvPr>
            <p:ph idx="1"/>
          </p:nvPr>
        </p:nvSpPr>
        <p:spPr/>
        <p:txBody>
          <a:bodyPr/>
          <a:p>
            <a:r>
              <a:rPr dirty="0" lang="en-US"/>
              <a:t>Ordering eligibility and enrolling individuals health insurance plans.</a:t>
            </a:r>
          </a:p>
          <a:p>
            <a:r>
              <a:rPr dirty="0" lang="en-US"/>
              <a:t>Health providers include community health workers, CHEWS and community midwives.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219" name=""/>
        <p:cNvGrpSpPr/>
        <p:nvPr/>
      </p:nvGrpSpPr>
      <p:grpSpPr>
        <a:xfrm>
          <a:off x="0" y="0"/>
          <a:ext cx="0" cy="0"/>
          <a:chOff x="0" y="0"/>
          <a:chExt cx="0" cy="0"/>
        </a:xfrm>
      </p:grpSpPr>
      <p:sp>
        <p:nvSpPr>
          <p:cNvPr id="1048676" name="Title 1"/>
          <p:cNvSpPr>
            <a:spLocks noGrp="1"/>
          </p:cNvSpPr>
          <p:nvPr>
            <p:ph type="title"/>
          </p:nvPr>
        </p:nvSpPr>
        <p:spPr/>
        <p:txBody>
          <a:bodyPr/>
          <a:p>
            <a:r>
              <a:rPr dirty="0" lang="en-US"/>
              <a:t>2. Primary care facility.</a:t>
            </a:r>
          </a:p>
        </p:txBody>
      </p:sp>
      <p:sp>
        <p:nvSpPr>
          <p:cNvPr id="1048677" name="Content Placeholder 2"/>
          <p:cNvSpPr>
            <a:spLocks noGrp="1"/>
          </p:cNvSpPr>
          <p:nvPr>
            <p:ph idx="1"/>
          </p:nvPr>
        </p:nvSpPr>
        <p:spPr/>
        <p:txBody>
          <a:bodyPr/>
          <a:p>
            <a:r>
              <a:rPr dirty="0" lang="en-US"/>
              <a:t>Comprises of dispensaries, clinics, health centers and maternity.</a:t>
            </a:r>
          </a:p>
          <a:p>
            <a:r>
              <a:rPr dirty="0" lang="en-US"/>
              <a:t>Offers PHC.</a:t>
            </a:r>
          </a:p>
          <a:p>
            <a:r>
              <a:rPr dirty="0" lang="en-US"/>
              <a:t>Its principles are equity, health promotion, disease prevention and rehabilitation.</a:t>
            </a:r>
          </a:p>
          <a:p>
            <a:r>
              <a:rPr dirty="0" lang="en-US"/>
              <a:t>Service providers are nurses, midwives, Public health technicians, CHEWS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220" name=""/>
        <p:cNvGrpSpPr/>
        <p:nvPr/>
      </p:nvGrpSpPr>
      <p:grpSpPr>
        <a:xfrm>
          <a:off x="0" y="0"/>
          <a:ext cx="0" cy="0"/>
          <a:chOff x="0" y="0"/>
          <a:chExt cx="0" cy="0"/>
        </a:xfrm>
      </p:grpSpPr>
      <p:sp>
        <p:nvSpPr>
          <p:cNvPr id="1048678" name="Title 1"/>
          <p:cNvSpPr>
            <a:spLocks noGrp="1"/>
          </p:cNvSpPr>
          <p:nvPr>
            <p:ph type="title"/>
          </p:nvPr>
        </p:nvSpPr>
        <p:spPr/>
        <p:txBody>
          <a:bodyPr/>
          <a:p>
            <a:r>
              <a:rPr dirty="0" lang="en-US"/>
              <a:t>3. County referral facility.</a:t>
            </a:r>
          </a:p>
        </p:txBody>
      </p:sp>
      <p:sp>
        <p:nvSpPr>
          <p:cNvPr id="1048679" name="Content Placeholder 2"/>
          <p:cNvSpPr>
            <a:spLocks noGrp="1"/>
          </p:cNvSpPr>
          <p:nvPr>
            <p:ph idx="1"/>
          </p:nvPr>
        </p:nvSpPr>
        <p:spPr/>
        <p:txBody>
          <a:bodyPr/>
          <a:p>
            <a:r>
              <a:rPr dirty="0" lang="en-US"/>
              <a:t>It shares specific services to form a virtual network.</a:t>
            </a:r>
          </a:p>
          <a:p>
            <a:r>
              <a:rPr dirty="0" lang="en-US"/>
              <a:t>It receives referrals from primary care facilities in the area of responsibly from other county facility in the country and from facility outside the country.</a:t>
            </a:r>
          </a:p>
          <a:p>
            <a:r>
              <a:rPr dirty="0" lang="en-US"/>
              <a:t>Services include:- </a:t>
            </a:r>
            <a:r>
              <a:rPr dirty="0" lang="en-US" err="1"/>
              <a:t>Mch</a:t>
            </a:r>
            <a:r>
              <a:rPr dirty="0" lang="en-US"/>
              <a:t>, FP, STI services and home based care.</a:t>
            </a:r>
          </a:p>
          <a:p>
            <a:endParaRPr dirty="0"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221" name=""/>
        <p:cNvGrpSpPr/>
        <p:nvPr/>
      </p:nvGrpSpPr>
      <p:grpSpPr>
        <a:xfrm>
          <a:off x="0" y="0"/>
          <a:ext cx="0" cy="0"/>
          <a:chOff x="0" y="0"/>
          <a:chExt cx="0" cy="0"/>
        </a:xfrm>
      </p:grpSpPr>
      <p:sp>
        <p:nvSpPr>
          <p:cNvPr id="1048680" name="Title 1"/>
          <p:cNvSpPr>
            <a:spLocks noGrp="1"/>
          </p:cNvSpPr>
          <p:nvPr>
            <p:ph type="title"/>
          </p:nvPr>
        </p:nvSpPr>
        <p:spPr/>
        <p:txBody>
          <a:bodyPr/>
          <a:p>
            <a:r>
              <a:rPr dirty="0" lang="en-US"/>
              <a:t>CT.</a:t>
            </a:r>
          </a:p>
        </p:txBody>
      </p:sp>
      <p:sp>
        <p:nvSpPr>
          <p:cNvPr id="1048681" name="Content Placeholder 2"/>
          <p:cNvSpPr>
            <a:spLocks noGrp="1"/>
          </p:cNvSpPr>
          <p:nvPr>
            <p:ph idx="1"/>
          </p:nvPr>
        </p:nvSpPr>
        <p:spPr/>
        <p:txBody>
          <a:bodyPr/>
          <a:p>
            <a:r>
              <a:rPr dirty="0" lang="en-US"/>
              <a:t>Service providers are :- public health officers,</a:t>
            </a:r>
          </a:p>
          <a:p>
            <a:pPr indent="0" marL="0">
              <a:buNone/>
            </a:pPr>
            <a:r>
              <a:rPr dirty="0" lang="en-US"/>
              <a:t>				- Nurses</a:t>
            </a:r>
          </a:p>
          <a:p>
            <a:pPr indent="0" marL="0">
              <a:buNone/>
            </a:pPr>
            <a:r>
              <a:rPr dirty="0" lang="en-US"/>
              <a:t>				- midwives</a:t>
            </a:r>
          </a:p>
          <a:p>
            <a:pPr indent="0" marL="0">
              <a:buNone/>
            </a:pPr>
            <a:r>
              <a:rPr dirty="0" lang="en-US"/>
              <a:t>				- Doctors</a:t>
            </a:r>
          </a:p>
          <a:p>
            <a:pPr indent="0" marL="0">
              <a:buNone/>
            </a:pPr>
            <a:r>
              <a:rPr dirty="0" lang="en-US"/>
              <a:t>				- clinical officers.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222" name=""/>
        <p:cNvGrpSpPr/>
        <p:nvPr/>
      </p:nvGrpSpPr>
      <p:grpSpPr>
        <a:xfrm>
          <a:off x="0" y="0"/>
          <a:ext cx="0" cy="0"/>
          <a:chOff x="0" y="0"/>
          <a:chExt cx="0" cy="0"/>
        </a:xfrm>
      </p:grpSpPr>
      <p:sp>
        <p:nvSpPr>
          <p:cNvPr id="1048682" name="Title 1"/>
          <p:cNvSpPr>
            <a:spLocks noGrp="1"/>
          </p:cNvSpPr>
          <p:nvPr>
            <p:ph type="title"/>
          </p:nvPr>
        </p:nvSpPr>
        <p:spPr/>
        <p:txBody>
          <a:bodyPr/>
          <a:p>
            <a:r>
              <a:rPr dirty="0" lang="en-US"/>
              <a:t>4. National referral health facilities.</a:t>
            </a:r>
          </a:p>
        </p:txBody>
      </p:sp>
      <p:sp>
        <p:nvSpPr>
          <p:cNvPr id="1048683" name="Content Placeholder 2"/>
          <p:cNvSpPr>
            <a:spLocks noGrp="1"/>
          </p:cNvSpPr>
          <p:nvPr>
            <p:ph idx="1"/>
          </p:nvPr>
        </p:nvSpPr>
        <p:spPr/>
        <p:txBody>
          <a:bodyPr/>
          <a:p>
            <a:r>
              <a:rPr dirty="0" lang="en-US"/>
              <a:t>Includes facilities that provides specialized health care services such as hospitals, laboratories, blood banks and research institution.</a:t>
            </a:r>
          </a:p>
          <a:p>
            <a:r>
              <a:rPr dirty="0" lang="en-US"/>
              <a:t>Service providers include doctors (specialists), clinical officers, nurses, midwives.</a:t>
            </a:r>
          </a:p>
          <a:p>
            <a:r>
              <a:rPr dirty="0" lang="en-US"/>
              <a:t>Carries out all the activities of the above tiers.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87" name=""/>
        <p:cNvGrpSpPr/>
        <p:nvPr/>
      </p:nvGrpSpPr>
      <p:grpSpPr>
        <a:xfrm>
          <a:off x="0" y="0"/>
          <a:ext cx="0" cy="0"/>
          <a:chOff x="0" y="0"/>
          <a:chExt cx="0" cy="0"/>
        </a:xfrm>
      </p:grpSpPr>
      <p:sp>
        <p:nvSpPr>
          <p:cNvPr id="1048611" name="Title 1"/>
          <p:cNvSpPr>
            <a:spLocks noGrp="1"/>
          </p:cNvSpPr>
          <p:nvPr>
            <p:ph type="title"/>
          </p:nvPr>
        </p:nvSpPr>
        <p:spPr/>
        <p:txBody>
          <a:bodyPr/>
          <a:p>
            <a:r>
              <a:rPr dirty="0" lang="en-US"/>
              <a:t>Vision 2030</a:t>
            </a:r>
          </a:p>
        </p:txBody>
      </p:sp>
      <p:sp>
        <p:nvSpPr>
          <p:cNvPr id="1048612" name="Content Placeholder 2"/>
          <p:cNvSpPr>
            <a:spLocks noGrp="1"/>
          </p:cNvSpPr>
          <p:nvPr>
            <p:ph idx="1"/>
          </p:nvPr>
        </p:nvSpPr>
        <p:spPr/>
        <p:txBody>
          <a:bodyPr>
            <a:normAutofit fontScale="92500" lnSpcReduction="20000"/>
          </a:bodyPr>
          <a:p>
            <a:pPr lvl="1"/>
            <a:r>
              <a:rPr dirty="0" lang="en-US"/>
              <a:t> it was </a:t>
            </a:r>
            <a:r>
              <a:rPr dirty="0" lang="en-US" err="1"/>
              <a:t>lauched</a:t>
            </a:r>
            <a:r>
              <a:rPr dirty="0" lang="en-US"/>
              <a:t> on 10</a:t>
            </a:r>
            <a:r>
              <a:rPr baseline="30000" dirty="0" lang="en-US"/>
              <a:t>th</a:t>
            </a:r>
            <a:r>
              <a:rPr dirty="0" lang="en-US"/>
              <a:t> June 2008 by president </a:t>
            </a:r>
            <a:r>
              <a:rPr dirty="0" lang="en-US" err="1"/>
              <a:t>Mwai</a:t>
            </a:r>
            <a:r>
              <a:rPr dirty="0" lang="en-US"/>
              <a:t> </a:t>
            </a:r>
            <a:r>
              <a:rPr dirty="0" lang="en-US" err="1"/>
              <a:t>Kibaki</a:t>
            </a:r>
            <a:r>
              <a:rPr dirty="0" lang="en-US"/>
              <a:t>.</a:t>
            </a:r>
          </a:p>
          <a:p>
            <a:pPr lvl="1"/>
            <a:r>
              <a:rPr dirty="0" lang="en-US"/>
              <a:t>It was the </a:t>
            </a:r>
            <a:r>
              <a:rPr dirty="0" lang="en-US" err="1"/>
              <a:t>countrys</a:t>
            </a:r>
            <a:r>
              <a:rPr dirty="0" lang="en-US"/>
              <a:t> development </a:t>
            </a:r>
            <a:r>
              <a:rPr dirty="0" lang="en-US" err="1"/>
              <a:t>programme</a:t>
            </a:r>
            <a:r>
              <a:rPr dirty="0" lang="en-US"/>
              <a:t> from 2008 to 2030.</a:t>
            </a:r>
          </a:p>
          <a:p>
            <a:pPr lvl="1"/>
            <a:r>
              <a:rPr dirty="0" lang="en-US"/>
              <a:t>It is a long term development blueprint for the country and is motivated by a collective aspiration for a better society by the year 2030.</a:t>
            </a:r>
          </a:p>
          <a:p>
            <a:pPr lvl="1"/>
            <a:r>
              <a:rPr dirty="0" lang="en-US"/>
              <a:t>The aim is to create ‘ a globally competitive and prosperous country with a high quality of life by 2030’….it aims to transform Kenya into ‘ a newly- </a:t>
            </a:r>
            <a:r>
              <a:rPr dirty="0" lang="en-US" err="1"/>
              <a:t>industrialising</a:t>
            </a:r>
            <a:r>
              <a:rPr dirty="0" lang="en-US"/>
              <a:t>, middle income country providing a high quality of life to all its citizens in a clean and secure environment”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223" name=""/>
        <p:cNvGrpSpPr/>
        <p:nvPr/>
      </p:nvGrpSpPr>
      <p:grpSpPr>
        <a:xfrm>
          <a:off x="0" y="0"/>
          <a:ext cx="0" cy="0"/>
          <a:chOff x="0" y="0"/>
          <a:chExt cx="0" cy="0"/>
        </a:xfrm>
      </p:grpSpPr>
      <p:sp>
        <p:nvSpPr>
          <p:cNvPr id="1048684" name="Title 1"/>
          <p:cNvSpPr>
            <a:spLocks noGrp="1"/>
          </p:cNvSpPr>
          <p:nvPr>
            <p:ph type="title"/>
          </p:nvPr>
        </p:nvSpPr>
        <p:spPr/>
        <p:txBody>
          <a:bodyPr>
            <a:normAutofit fontScale="90000"/>
          </a:bodyPr>
          <a:p>
            <a:r>
              <a:rPr b="1" dirty="0" lang="en-US">
                <a:solidFill>
                  <a:srgbClr val="FF0000"/>
                </a:solidFill>
              </a:rPr>
              <a:t>KENYA ESSENTIAL PACKAGE FOR HEALTH ( KEPHS)</a:t>
            </a:r>
          </a:p>
        </p:txBody>
      </p:sp>
      <p:sp>
        <p:nvSpPr>
          <p:cNvPr id="1048685" name="Content Placeholder 2"/>
          <p:cNvSpPr>
            <a:spLocks noGrp="1"/>
          </p:cNvSpPr>
          <p:nvPr>
            <p:ph idx="1"/>
          </p:nvPr>
        </p:nvSpPr>
        <p:spPr/>
        <p:txBody>
          <a:bodyPr/>
          <a:p>
            <a:pPr algn="ctr" indent="0" marL="0">
              <a:buNone/>
            </a:pPr>
            <a:endParaRPr b="1" dirty="0" lang="en-US">
              <a:solidFill>
                <a:srgbClr val="FF0000"/>
              </a:solidFill>
            </a:endParaRPr>
          </a:p>
          <a:p>
            <a:pPr algn="ctr" indent="0" marL="0">
              <a:buNone/>
            </a:pPr>
            <a:r>
              <a:rPr b="1" dirty="0" sz="4000" lang="en-US">
                <a:solidFill>
                  <a:srgbClr val="FF0000"/>
                </a:solidFill>
              </a:rPr>
              <a:t>KEPHS</a:t>
            </a:r>
            <a:endParaRPr dirty="0" sz="4000"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224" name=""/>
        <p:cNvGrpSpPr/>
        <p:nvPr/>
      </p:nvGrpSpPr>
      <p:grpSpPr>
        <a:xfrm>
          <a:off x="0" y="0"/>
          <a:ext cx="0" cy="0"/>
          <a:chOff x="0" y="0"/>
          <a:chExt cx="0" cy="0"/>
        </a:xfrm>
      </p:grpSpPr>
      <p:sp>
        <p:nvSpPr>
          <p:cNvPr id="1048686" name="Title 1"/>
          <p:cNvSpPr>
            <a:spLocks noGrp="1"/>
          </p:cNvSpPr>
          <p:nvPr>
            <p:ph type="title"/>
          </p:nvPr>
        </p:nvSpPr>
        <p:spPr/>
        <p:txBody>
          <a:bodyPr>
            <a:normAutofit fontScale="90000"/>
          </a:bodyPr>
          <a:p>
            <a:pPr eaLnBrk="1" hangingPunct="1"/>
            <a:r>
              <a:rPr lang="en-US">
                <a:solidFill>
                  <a:srgbClr val="7B9899"/>
                </a:solidFill>
              </a:rPr>
              <a:t>KEPHS levels of health care Delivery</a:t>
            </a:r>
          </a:p>
        </p:txBody>
      </p:sp>
      <p:sp>
        <p:nvSpPr>
          <p:cNvPr id="1048687" name="Content Placeholder 2"/>
          <p:cNvSpPr>
            <a:spLocks noGrp="1"/>
          </p:cNvSpPr>
          <p:nvPr>
            <p:ph sz="quarter" idx="1"/>
          </p:nvPr>
        </p:nvSpPr>
        <p:spPr>
          <a:xfrm>
            <a:off x="301625" y="1527175"/>
            <a:ext cx="8504238" cy="4572000"/>
          </a:xfrm>
        </p:spPr>
        <p:txBody>
          <a:bodyPr/>
          <a:p>
            <a:pPr eaLnBrk="1" hangingPunct="1">
              <a:buFont typeface="Arial" panose="020B0604020202020204" pitchFamily="34" charset="0"/>
              <a:buChar char="•"/>
            </a:pPr>
            <a:r>
              <a:rPr dirty="0" lang="en-US"/>
              <a:t>KEPHS-Kenya essential package for health</a:t>
            </a:r>
          </a:p>
          <a:p>
            <a:pPr eaLnBrk="1" hangingPunct="1">
              <a:buFont typeface="Arial" panose="020B0604020202020204" pitchFamily="34" charset="0"/>
              <a:buChar char="•"/>
            </a:pPr>
            <a:r>
              <a:rPr dirty="0" lang="en-US"/>
              <a:t>The package of services that the government is providing or is aspiring to provide to its citizens in an equitable manner.</a:t>
            </a:r>
          </a:p>
          <a:p>
            <a:pPr eaLnBrk="1" hangingPunct="1">
              <a:buFont typeface="Arial" panose="020B0604020202020204" pitchFamily="34" charset="0"/>
              <a:buChar char="•"/>
            </a:pPr>
            <a:r>
              <a:rPr dirty="0" lang="en-US"/>
              <a:t> The key recognition and introduction of level 1 service so as to empower Kenyan’s households.</a:t>
            </a:r>
          </a:p>
          <a:p>
            <a:pPr eaLnBrk="1" hangingPunct="1">
              <a:buFont typeface="Arial" panose="020B0604020202020204" pitchFamily="34" charset="0"/>
              <a:buChar char="•"/>
            </a:pPr>
            <a:endParaRPr dirty="0"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225" name=""/>
        <p:cNvGrpSpPr/>
        <p:nvPr/>
      </p:nvGrpSpPr>
      <p:grpSpPr>
        <a:xfrm>
          <a:off x="0" y="0"/>
          <a:ext cx="0" cy="0"/>
          <a:chOff x="0" y="0"/>
          <a:chExt cx="0" cy="0"/>
        </a:xfrm>
      </p:grpSpPr>
      <p:sp>
        <p:nvSpPr>
          <p:cNvPr id="1048688" name="Title 1"/>
          <p:cNvSpPr>
            <a:spLocks noGrp="1"/>
          </p:cNvSpPr>
          <p:nvPr>
            <p:ph type="title"/>
          </p:nvPr>
        </p:nvSpPr>
        <p:spPr/>
        <p:txBody>
          <a:bodyPr/>
          <a:p>
            <a:pPr eaLnBrk="1" hangingPunct="1"/>
            <a:r>
              <a:rPr lang="en-US">
                <a:solidFill>
                  <a:srgbClr val="7B9899"/>
                </a:solidFill>
              </a:rPr>
              <a:t>KEPH</a:t>
            </a:r>
          </a:p>
        </p:txBody>
      </p:sp>
      <p:sp>
        <p:nvSpPr>
          <p:cNvPr id="1048689" name="Content Placeholder 2"/>
          <p:cNvSpPr>
            <a:spLocks noGrp="1"/>
          </p:cNvSpPr>
          <p:nvPr>
            <p:ph sz="quarter" idx="1"/>
          </p:nvPr>
        </p:nvSpPr>
        <p:spPr>
          <a:xfrm>
            <a:off x="301625" y="1527175"/>
            <a:ext cx="8504238" cy="4572000"/>
          </a:xfrm>
        </p:spPr>
        <p:txBody>
          <a:bodyPr rtlCol="0">
            <a:normAutofit fontScale="85000" lnSpcReduction="20000"/>
          </a:bodyPr>
          <a:p>
            <a:pPr eaLnBrk="1" fontAlgn="auto" hangingPunct="1" indent="-274320" marL="274320">
              <a:spcAft>
                <a:spcPts val="0"/>
              </a:spcAft>
              <a:buFont typeface="Arial" pitchFamily="34" charset="0"/>
              <a:buChar char="•"/>
            </a:pPr>
            <a:r>
              <a:rPr dirty="0" lang="en-US"/>
              <a:t> A broader approach that entails a shift from disease burden to promotion of individual health, focusing on the various life-cycles human beings pass through, has been adopted.</a:t>
            </a:r>
          </a:p>
          <a:p>
            <a:pPr eaLnBrk="1" fontAlgn="auto" hangingPunct="1" indent="-274320" marL="274320">
              <a:spcAft>
                <a:spcPts val="0"/>
              </a:spcAft>
              <a:buFont typeface="Arial" pitchFamily="34" charset="0"/>
              <a:buChar char="•"/>
            </a:pPr>
            <a:r>
              <a:rPr dirty="0" lang="en-US"/>
              <a:t> Health programmes should become </a:t>
            </a:r>
            <a:r>
              <a:rPr dirty="0" lang="en-US" err="1"/>
              <a:t>focussed</a:t>
            </a:r>
            <a:r>
              <a:rPr dirty="0" lang="en-US"/>
              <a:t> around the different phases or cohorts4 in human development and in this w ay reinforce each other, so that synergy and mutual reinforcement </a:t>
            </a:r>
            <a:r>
              <a:rPr dirty="0" lang="en-US" err="1"/>
              <a:t>betw</a:t>
            </a:r>
            <a:r>
              <a:rPr dirty="0" lang="en-US"/>
              <a:t> </a:t>
            </a:r>
            <a:r>
              <a:rPr dirty="0" lang="en-US" err="1"/>
              <a:t>een</a:t>
            </a:r>
            <a:r>
              <a:rPr dirty="0" lang="en-US"/>
              <a:t> the programmes can be achieved. </a:t>
            </a:r>
          </a:p>
          <a:p>
            <a:pPr eaLnBrk="1" fontAlgn="auto" hangingPunct="1" indent="-274320" marL="274320">
              <a:spcAft>
                <a:spcPts val="0"/>
              </a:spcAft>
              <a:buFont typeface="Arial" pitchFamily="34" charset="0"/>
              <a:buChar char="•"/>
            </a:pPr>
            <a:r>
              <a:rPr dirty="0" lang="en-US"/>
              <a:t>Once all programmes jointly focus on a particular phase in human development, their combined outputs are expected to be better than each one could have achieved individually.</a:t>
            </a:r>
          </a:p>
          <a:p>
            <a:pPr eaLnBrk="1" fontAlgn="auto" hangingPunct="1" indent="-274320" marL="274320">
              <a:spcAft>
                <a:spcPts val="0"/>
              </a:spcAft>
              <a:buFont typeface="Arial" pitchFamily="34" charset="0"/>
              <a:buChar char="•"/>
            </a:pPr>
            <a:endParaRPr dirty="0"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226" name=""/>
        <p:cNvGrpSpPr/>
        <p:nvPr/>
      </p:nvGrpSpPr>
      <p:grpSpPr>
        <a:xfrm>
          <a:off x="0" y="0"/>
          <a:ext cx="0" cy="0"/>
          <a:chOff x="0" y="0"/>
          <a:chExt cx="0" cy="0"/>
        </a:xfrm>
      </p:grpSpPr>
      <p:sp>
        <p:nvSpPr>
          <p:cNvPr id="1048690" name="Title 1"/>
          <p:cNvSpPr>
            <a:spLocks noGrp="1"/>
          </p:cNvSpPr>
          <p:nvPr>
            <p:ph type="title"/>
          </p:nvPr>
        </p:nvSpPr>
        <p:spPr/>
        <p:txBody>
          <a:bodyPr/>
          <a:p>
            <a:pPr eaLnBrk="1" hangingPunct="1"/>
            <a:r>
              <a:rPr lang="en-US">
                <a:solidFill>
                  <a:srgbClr val="7B9899"/>
                </a:solidFill>
              </a:rPr>
              <a:t>KEPH</a:t>
            </a:r>
          </a:p>
        </p:txBody>
      </p:sp>
      <p:sp>
        <p:nvSpPr>
          <p:cNvPr id="1048691" name="Content Placeholder 2"/>
          <p:cNvSpPr>
            <a:spLocks noGrp="1"/>
          </p:cNvSpPr>
          <p:nvPr>
            <p:ph sz="quarter" idx="1"/>
          </p:nvPr>
        </p:nvSpPr>
        <p:spPr>
          <a:xfrm>
            <a:off x="301625" y="1527175"/>
            <a:ext cx="8504238" cy="4572000"/>
          </a:xfrm>
        </p:spPr>
        <p:txBody>
          <a:bodyPr>
            <a:normAutofit fontScale="92500"/>
          </a:bodyPr>
          <a:p>
            <a:pPr eaLnBrk="1" hangingPunct="1">
              <a:buFont typeface="Arial" panose="020B0604020202020204" pitchFamily="34" charset="0"/>
              <a:buChar char="•"/>
            </a:pPr>
            <a:r>
              <a:rPr lang="en-US"/>
              <a:t>The Kenyan Essential Package for Health (KEPH) therefore is believed to reduce fragmentation and improves continuity of care.</a:t>
            </a:r>
          </a:p>
          <a:p>
            <a:pPr eaLnBrk="1" hangingPunct="1">
              <a:buFont typeface="Arial" panose="020B0604020202020204" pitchFamily="34" charset="0"/>
              <a:buChar char="•"/>
            </a:pPr>
            <a:r>
              <a:rPr lang="en-US"/>
              <a:t>It emphasises the inter-connectedness of the various phases in human development, as attention during pregnancy improves the chances of a good delivery and a well performed delivery puts the baby in an optimal state to face the new challenges of that phase of life.</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227" name=""/>
        <p:cNvGrpSpPr/>
        <p:nvPr/>
      </p:nvGrpSpPr>
      <p:grpSpPr>
        <a:xfrm>
          <a:off x="0" y="0"/>
          <a:ext cx="0" cy="0"/>
          <a:chOff x="0" y="0"/>
          <a:chExt cx="0" cy="0"/>
        </a:xfrm>
      </p:grpSpPr>
      <p:sp>
        <p:nvSpPr>
          <p:cNvPr id="1048692" name="Title 1"/>
          <p:cNvSpPr>
            <a:spLocks noGrp="1"/>
          </p:cNvSpPr>
          <p:nvPr>
            <p:ph type="title"/>
          </p:nvPr>
        </p:nvSpPr>
        <p:spPr/>
        <p:txBody>
          <a:bodyPr/>
          <a:p>
            <a:pPr eaLnBrk="1" hangingPunct="1"/>
            <a:r>
              <a:rPr lang="en-US">
                <a:solidFill>
                  <a:srgbClr val="7B9899"/>
                </a:solidFill>
              </a:rPr>
              <a:t>KEPH</a:t>
            </a:r>
          </a:p>
        </p:txBody>
      </p:sp>
      <p:sp>
        <p:nvSpPr>
          <p:cNvPr id="1048693" name="Content Placeholder 2"/>
          <p:cNvSpPr>
            <a:spLocks noGrp="1"/>
          </p:cNvSpPr>
          <p:nvPr>
            <p:ph sz="quarter" idx="1"/>
          </p:nvPr>
        </p:nvSpPr>
        <p:spPr>
          <a:xfrm>
            <a:off x="301625" y="1527175"/>
            <a:ext cx="8504238" cy="4572000"/>
          </a:xfrm>
        </p:spPr>
        <p:txBody>
          <a:bodyPr/>
          <a:p>
            <a:pPr eaLnBrk="1" hangingPunct="1"/>
            <a:r>
              <a:rPr lang="en-US"/>
              <a:t>This inter-connectedness equally applies to the other cohorts in human life.</a:t>
            </a:r>
          </a:p>
          <a:p>
            <a:pPr eaLnBrk="1" hangingPunct="1"/>
            <a:r>
              <a:rPr lang="en-US"/>
              <a:t> Each cohort needs different interventions to respond to the specific needs of these age groups. </a:t>
            </a:r>
          </a:p>
          <a:p>
            <a:pPr eaLnBrk="1" hangingPunct="1"/>
            <a:r>
              <a:rPr lang="en-US"/>
              <a:t>The cohorts that are included in the KEPHS with their various preventive and curative activities are summarised below</a:t>
            </a:r>
          </a:p>
          <a:p>
            <a:pPr eaLnBrk="1" hangingPunct="1"/>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228" name=""/>
        <p:cNvGrpSpPr/>
        <p:nvPr/>
      </p:nvGrpSpPr>
      <p:grpSpPr>
        <a:xfrm>
          <a:off x="0" y="0"/>
          <a:ext cx="0" cy="0"/>
          <a:chOff x="0" y="0"/>
          <a:chExt cx="0" cy="0"/>
        </a:xfrm>
      </p:grpSpPr>
      <p:sp>
        <p:nvSpPr>
          <p:cNvPr id="1048694" name="Title 1"/>
          <p:cNvSpPr>
            <a:spLocks noGrp="1"/>
          </p:cNvSpPr>
          <p:nvPr>
            <p:ph type="title"/>
          </p:nvPr>
        </p:nvSpPr>
        <p:spPr>
          <a:xfrm>
            <a:off x="457200" y="274638"/>
            <a:ext cx="8229600" cy="868362"/>
          </a:xfrm>
        </p:spPr>
        <p:txBody>
          <a:bodyPr/>
          <a:p>
            <a:pPr eaLnBrk="1" hangingPunct="1"/>
            <a:r>
              <a:rPr lang="en-US">
                <a:solidFill>
                  <a:srgbClr val="7B9899"/>
                </a:solidFill>
              </a:rPr>
              <a:t>Life cycle cohorts</a:t>
            </a:r>
          </a:p>
        </p:txBody>
      </p:sp>
      <p:graphicFrame>
        <p:nvGraphicFramePr>
          <p:cNvPr id="4194304" name="Content Placeholder 3"/>
          <p:cNvGraphicFramePr>
            <a:graphicFrameLocks noGrp="1"/>
          </p:cNvGraphicFramePr>
          <p:nvPr>
            <p:ph sz="quarter" idx="1"/>
          </p:nvPr>
        </p:nvGraphicFramePr>
        <p:xfrm>
          <a:off x="152400" y="2301875"/>
          <a:ext cx="8839200" cy="11979274"/>
        </p:xfrm>
        <a:graphic>
          <a:graphicData uri="http://schemas.openxmlformats.org/drawingml/2006/table">
            <a:tbl>
              <a:tblPr firstRow="1" bandRow="1">
                <a:tableStyleId>{5C22544A-7EE6-4342-B048-85BDC9FD1C3A}</a:tableStyleId>
              </a:tblPr>
              <a:tblGrid>
                <a:gridCol w="2271183"/>
                <a:gridCol w="3367617"/>
                <a:gridCol w="3200400"/>
              </a:tblGrid>
              <a:tr h="365773">
                <a:tc>
                  <a:txBody>
                    <a:bodyPr/>
                    <a:p>
                      <a:r>
                        <a:rPr baseline="0" b="1" dirty="0" sz="1800" kern="1200" lang="en-US">
                          <a:solidFill>
                            <a:schemeClr val="lt1"/>
                          </a:solidFill>
                          <a:latin typeface="+mn-lt"/>
                          <a:ea typeface="+mn-ea"/>
                          <a:cs typeface="+mn-cs"/>
                        </a:rPr>
                        <a:t>LIFE CYCLE</a:t>
                      </a:r>
                      <a:endParaRPr dirty="0" sz="1800" lang="en-US"/>
                    </a:p>
                  </a:txBody>
                  <a:tcPr marT="45719" marB="45719"/>
                </a:tc>
                <a:tc gridSpan="2">
                  <a:txBody>
                    <a:bodyPr/>
                    <a:p>
                      <a:r>
                        <a:rPr baseline="0" b="1" dirty="0" sz="1800" kern="1200" lang="en-US">
                          <a:solidFill>
                            <a:schemeClr val="lt1"/>
                          </a:solidFill>
                          <a:latin typeface="+mn-lt"/>
                          <a:ea typeface="+mn-ea"/>
                          <a:cs typeface="+mn-cs"/>
                        </a:rPr>
                        <a:t>SERVICES NEEDED</a:t>
                      </a:r>
                      <a:endParaRPr dirty="0" sz="1800" lang="en-US"/>
                    </a:p>
                  </a:txBody>
                  <a:tcPr marT="45719" marB="45719"/>
                </a:tc>
                <a:tc hMerge="1">
                  <a:txBody>
                    <a:bodyPr/>
                    <a:p>
                      <a:endParaRPr dirty="0" lang="en-US"/>
                    </a:p>
                  </a:txBody>
                </a:tc>
              </a:tr>
              <a:tr h="3932142">
                <a:tc>
                  <a:txBody>
                    <a:bodyPr/>
                    <a:p>
                      <a:r>
                        <a:rPr baseline="0" dirty="0" sz="1800" kern="1200" lang="en-US">
                          <a:solidFill>
                            <a:schemeClr val="dk1"/>
                          </a:solidFill>
                          <a:latin typeface="+mn-lt"/>
                          <a:ea typeface="+mn-ea"/>
                          <a:cs typeface="+mn-cs"/>
                        </a:rPr>
                        <a:t>1. Pregnancy and the</a:t>
                      </a:r>
                    </a:p>
                    <a:p>
                      <a:r>
                        <a:rPr baseline="0" dirty="0" sz="1800" kern="1200" lang="en-US">
                          <a:solidFill>
                            <a:schemeClr val="dk1"/>
                          </a:solidFill>
                          <a:latin typeface="+mn-lt"/>
                          <a:ea typeface="+mn-ea"/>
                          <a:cs typeface="+mn-cs"/>
                        </a:rPr>
                        <a:t>New-Born (up to two</a:t>
                      </a:r>
                    </a:p>
                    <a:p>
                      <a:r>
                        <a:rPr baseline="0" dirty="0" sz="1800" kern="1200" lang="en-US">
                          <a:solidFill>
                            <a:schemeClr val="dk1"/>
                          </a:solidFill>
                          <a:latin typeface="+mn-lt"/>
                          <a:ea typeface="+mn-ea"/>
                          <a:cs typeface="+mn-cs"/>
                        </a:rPr>
                        <a:t>weeks of age)</a:t>
                      </a:r>
                      <a:endParaRPr dirty="0" sz="1800" lang="en-US"/>
                    </a:p>
                  </a:txBody>
                  <a:tcPr marT="45719" marB="45719"/>
                </a:tc>
                <a:tc>
                  <a:txBody>
                    <a:bodyPr/>
                    <a:p>
                      <a:r>
                        <a:rPr baseline="0" dirty="0" sz="1800" kern="1200" lang="en-US">
                          <a:solidFill>
                            <a:schemeClr val="dk1"/>
                          </a:solidFill>
                          <a:latin typeface="+mn-lt"/>
                          <a:ea typeface="+mn-ea"/>
                          <a:cs typeface="+mn-cs"/>
                        </a:rPr>
                        <a:t>ANC and nutritional care, IPT, TT2;</a:t>
                      </a:r>
                    </a:p>
                    <a:p>
                      <a:r>
                        <a:rPr baseline="0" dirty="0" sz="1800" kern="1200" lang="en-US">
                          <a:solidFill>
                            <a:schemeClr val="dk1"/>
                          </a:solidFill>
                          <a:latin typeface="+mn-lt"/>
                          <a:ea typeface="+mn-ea"/>
                          <a:cs typeface="+mn-cs"/>
                        </a:rPr>
                        <a:t>Use of skilled births attendants, clean delivery; BCG.</a:t>
                      </a:r>
                    </a:p>
                    <a:p>
                      <a:r>
                        <a:rPr baseline="0" dirty="0" sz="1800" kern="1200" lang="en-US">
                          <a:solidFill>
                            <a:schemeClr val="dk1"/>
                          </a:solidFill>
                          <a:latin typeface="+mn-lt"/>
                          <a:ea typeface="+mn-ea"/>
                          <a:cs typeface="+mn-cs"/>
                        </a:rPr>
                        <a:t>PNC, Breast feeding; supplementary</a:t>
                      </a:r>
                    </a:p>
                    <a:p>
                      <a:r>
                        <a:rPr baseline="0" dirty="0" sz="1800" kern="1200" lang="en-US">
                          <a:solidFill>
                            <a:schemeClr val="dk1"/>
                          </a:solidFill>
                          <a:latin typeface="+mn-lt"/>
                          <a:ea typeface="+mn-ea"/>
                          <a:cs typeface="+mn-cs"/>
                        </a:rPr>
                        <a:t>feeding; FP Services;</a:t>
                      </a:r>
                    </a:p>
                    <a:p>
                      <a:r>
                        <a:rPr baseline="0" dirty="0" sz="1800" kern="1200" lang="en-US">
                          <a:solidFill>
                            <a:schemeClr val="dk1"/>
                          </a:solidFill>
                          <a:latin typeface="+mn-lt"/>
                          <a:ea typeface="+mn-ea"/>
                          <a:cs typeface="+mn-cs"/>
                        </a:rPr>
                        <a:t>ITN promotion and use;</a:t>
                      </a:r>
                    </a:p>
                    <a:p>
                      <a:r>
                        <a:rPr baseline="0" dirty="0" sz="1800" kern="1200" lang="en-US">
                          <a:solidFill>
                            <a:schemeClr val="dk1"/>
                          </a:solidFill>
                          <a:latin typeface="+mn-lt"/>
                          <a:ea typeface="+mn-ea"/>
                          <a:cs typeface="+mn-cs"/>
                        </a:rPr>
                        <a:t>IPT and Indoor spraying;</a:t>
                      </a:r>
                    </a:p>
                    <a:p>
                      <a:r>
                        <a:rPr baseline="0" dirty="0" sz="1800" kern="1200" lang="en-US">
                          <a:solidFill>
                            <a:schemeClr val="dk1"/>
                          </a:solidFill>
                          <a:latin typeface="+mn-lt"/>
                          <a:ea typeface="+mn-ea"/>
                          <a:cs typeface="+mn-cs"/>
                        </a:rPr>
                        <a:t>PMTCT / </a:t>
                      </a:r>
                      <a:r>
                        <a:rPr baseline="0" dirty="0" sz="1800" kern="1200" lang="en-US" err="1">
                          <a:solidFill>
                            <a:schemeClr val="dk1"/>
                          </a:solidFill>
                          <a:latin typeface="+mn-lt"/>
                          <a:ea typeface="+mn-ea"/>
                          <a:cs typeface="+mn-cs"/>
                        </a:rPr>
                        <a:t>Nevirapine</a:t>
                      </a:r>
                      <a:r>
                        <a:rPr baseline="0" dirty="0" sz="1800" kern="1200" lang="en-US">
                          <a:solidFill>
                            <a:schemeClr val="dk1"/>
                          </a:solidFill>
                          <a:latin typeface="+mn-lt"/>
                          <a:ea typeface="+mn-ea"/>
                          <a:cs typeface="+mn-cs"/>
                        </a:rPr>
                        <a:t>;</a:t>
                      </a:r>
                    </a:p>
                    <a:p>
                      <a:r>
                        <a:rPr baseline="0" dirty="0" sz="1800" kern="1200" lang="en-US">
                          <a:solidFill>
                            <a:schemeClr val="dk1"/>
                          </a:solidFill>
                          <a:latin typeface="+mn-lt"/>
                          <a:ea typeface="+mn-ea"/>
                          <a:cs typeface="+mn-cs"/>
                        </a:rPr>
                        <a:t>Micro-nutrients / supplements (Iron) Hygiene, water and sanitation.</a:t>
                      </a:r>
                      <a:endParaRPr dirty="0" sz="1800" lang="en-US"/>
                    </a:p>
                  </a:txBody>
                  <a:tcPr marT="45719" marB="45719"/>
                </a:tc>
                <a:tc>
                  <a:txBody>
                    <a:bodyPr/>
                    <a:p>
                      <a:r>
                        <a:rPr baseline="0" dirty="0" sz="1800" kern="1200" lang="en-US">
                          <a:solidFill>
                            <a:schemeClr val="dk1"/>
                          </a:solidFill>
                          <a:latin typeface="+mn-lt"/>
                          <a:ea typeface="+mn-ea"/>
                          <a:cs typeface="+mn-cs"/>
                        </a:rPr>
                        <a:t>Adequate and timely referral system, </a:t>
                      </a:r>
                      <a:r>
                        <a:rPr baseline="0" dirty="0" sz="1800" kern="1200" lang="en-US" err="1">
                          <a:solidFill>
                            <a:schemeClr val="dk1"/>
                          </a:solidFill>
                          <a:latin typeface="+mn-lt"/>
                          <a:ea typeface="+mn-ea"/>
                          <a:cs typeface="+mn-cs"/>
                        </a:rPr>
                        <a:t>Partograph</a:t>
                      </a:r>
                      <a:r>
                        <a:rPr baseline="0" dirty="0" sz="1800" kern="1200" lang="en-US">
                          <a:solidFill>
                            <a:schemeClr val="dk1"/>
                          </a:solidFill>
                          <a:latin typeface="+mn-lt"/>
                          <a:ea typeface="+mn-ea"/>
                          <a:cs typeface="+mn-cs"/>
                        </a:rPr>
                        <a:t>, transport</a:t>
                      </a:r>
                    </a:p>
                    <a:p>
                      <a:r>
                        <a:rPr baseline="0" dirty="0" sz="1800" kern="1200" lang="en-US">
                          <a:solidFill>
                            <a:schemeClr val="dk1"/>
                          </a:solidFill>
                          <a:latin typeface="+mn-lt"/>
                          <a:ea typeface="+mn-ea"/>
                          <a:cs typeface="+mn-cs"/>
                        </a:rPr>
                        <a:t>(ambulance) system. Basic</a:t>
                      </a:r>
                    </a:p>
                    <a:p>
                      <a:r>
                        <a:rPr baseline="0" dirty="0" sz="1800" kern="1200" lang="en-US">
                          <a:solidFill>
                            <a:schemeClr val="dk1"/>
                          </a:solidFill>
                          <a:latin typeface="+mn-lt"/>
                          <a:ea typeface="+mn-ea"/>
                          <a:cs typeface="+mn-cs"/>
                        </a:rPr>
                        <a:t>and Comprehensive</a:t>
                      </a:r>
                    </a:p>
                    <a:p>
                      <a:r>
                        <a:rPr baseline="0" dirty="0" sz="1800" kern="1200" lang="en-US">
                          <a:solidFill>
                            <a:schemeClr val="dk1"/>
                          </a:solidFill>
                          <a:latin typeface="+mn-lt"/>
                          <a:ea typeface="+mn-ea"/>
                          <a:cs typeface="+mn-cs"/>
                        </a:rPr>
                        <a:t>Emergency Obstetric Care</a:t>
                      </a:r>
                    </a:p>
                    <a:p>
                      <a:r>
                        <a:rPr baseline="0" dirty="0" sz="1800" kern="1200" lang="en-US">
                          <a:solidFill>
                            <a:schemeClr val="dk1"/>
                          </a:solidFill>
                          <a:latin typeface="+mn-lt"/>
                          <a:ea typeface="+mn-ea"/>
                          <a:cs typeface="+mn-cs"/>
                        </a:rPr>
                        <a:t>(BEOC).</a:t>
                      </a:r>
                    </a:p>
                    <a:p>
                      <a:r>
                        <a:rPr baseline="0" dirty="0" sz="1800" kern="1200" lang="en-US">
                          <a:solidFill>
                            <a:schemeClr val="dk1"/>
                          </a:solidFill>
                          <a:latin typeface="+mn-lt"/>
                          <a:ea typeface="+mn-ea"/>
                          <a:cs typeface="+mn-cs"/>
                        </a:rPr>
                        <a:t>New born resuscitation,</a:t>
                      </a:r>
                      <a:endParaRPr dirty="0" sz="1800" lang="en-US"/>
                    </a:p>
                  </a:txBody>
                  <a:tcPr marT="45719" marB="45719"/>
                </a:tc>
              </a:tr>
              <a:tr h="2286126">
                <a:tc>
                  <a:txBody>
                    <a:bodyPr/>
                    <a:p>
                      <a:r>
                        <a:rPr baseline="0" dirty="0" sz="1800" kern="1200" lang="en-US">
                          <a:solidFill>
                            <a:schemeClr val="dk1"/>
                          </a:solidFill>
                          <a:latin typeface="+mn-lt"/>
                          <a:ea typeface="+mn-ea"/>
                          <a:cs typeface="+mn-cs"/>
                        </a:rPr>
                        <a:t>2. Early Childhood (two weeks – 5 yrs)</a:t>
                      </a:r>
                      <a:endParaRPr dirty="0" sz="1800" lang="en-US"/>
                    </a:p>
                  </a:txBody>
                  <a:tcPr marT="45719" marB="45719"/>
                </a:tc>
                <a:tc>
                  <a:txBody>
                    <a:bodyPr/>
                    <a:p>
                      <a:r>
                        <a:rPr baseline="0" dirty="0" sz="1800" kern="1200" lang="en-US">
                          <a:solidFill>
                            <a:schemeClr val="dk1"/>
                          </a:solidFill>
                          <a:latin typeface="+mn-lt"/>
                          <a:ea typeface="+mn-ea"/>
                          <a:cs typeface="+mn-cs"/>
                        </a:rPr>
                        <a:t>Community IMCI + ITN</a:t>
                      </a:r>
                    </a:p>
                    <a:p>
                      <a:r>
                        <a:rPr baseline="0" dirty="0" sz="1800" kern="1200" lang="en-US">
                          <a:solidFill>
                            <a:schemeClr val="dk1"/>
                          </a:solidFill>
                          <a:latin typeface="+mn-lt"/>
                          <a:ea typeface="+mn-ea"/>
                          <a:cs typeface="+mn-cs"/>
                        </a:rPr>
                        <a:t>Appropriate nutrition, Expanded Breast Feeding; Growth Monitoring; EPI and</a:t>
                      </a:r>
                    </a:p>
                    <a:p>
                      <a:r>
                        <a:rPr baseline="0" dirty="0" sz="1800" kern="1200" lang="en-US">
                          <a:solidFill>
                            <a:schemeClr val="dk1"/>
                          </a:solidFill>
                          <a:latin typeface="+mn-lt"/>
                          <a:ea typeface="+mn-ea"/>
                          <a:cs typeface="+mn-cs"/>
                        </a:rPr>
                        <a:t>Vitamin A / Zn.</a:t>
                      </a:r>
                    </a:p>
                    <a:p>
                      <a:r>
                        <a:rPr baseline="0" dirty="0" sz="1800" kern="1200" lang="en-US">
                          <a:solidFill>
                            <a:schemeClr val="dk1"/>
                          </a:solidFill>
                          <a:latin typeface="+mn-lt"/>
                          <a:ea typeface="+mn-ea"/>
                          <a:cs typeface="+mn-cs"/>
                        </a:rPr>
                        <a:t>Psychological stimulation; physical /cognitive development;</a:t>
                      </a:r>
                      <a:endParaRPr dirty="0" sz="1800" lang="en-US"/>
                    </a:p>
                  </a:txBody>
                  <a:tcPr marT="45719" marB="45719"/>
                </a:tc>
                <a:tc>
                  <a:txBody>
                    <a:bodyPr/>
                    <a:p>
                      <a:r>
                        <a:rPr baseline="0" dirty="0" sz="1800" kern="1200" lang="en-US">
                          <a:solidFill>
                            <a:schemeClr val="dk1"/>
                          </a:solidFill>
                          <a:latin typeface="+mn-lt"/>
                          <a:ea typeface="+mn-ea"/>
                          <a:cs typeface="+mn-cs"/>
                        </a:rPr>
                        <a:t>Clinical IMCI; ORS f or</a:t>
                      </a:r>
                    </a:p>
                    <a:p>
                      <a:r>
                        <a:rPr baseline="0" dirty="0" sz="1800" kern="1200" lang="en-US">
                          <a:solidFill>
                            <a:schemeClr val="dk1"/>
                          </a:solidFill>
                          <a:latin typeface="+mn-lt"/>
                          <a:ea typeface="+mn-ea"/>
                          <a:cs typeface="+mn-cs"/>
                        </a:rPr>
                        <a:t>treatment </a:t>
                      </a:r>
                      <a:r>
                        <a:rPr baseline="0" dirty="0" sz="1800" kern="1200" lang="en-US" err="1">
                          <a:solidFill>
                            <a:schemeClr val="dk1"/>
                          </a:solidFill>
                          <a:latin typeface="+mn-lt"/>
                          <a:ea typeface="+mn-ea"/>
                          <a:cs typeface="+mn-cs"/>
                        </a:rPr>
                        <a:t>Diarrhoea</a:t>
                      </a:r>
                      <a:r>
                        <a:rPr baseline="0" dirty="0" sz="1800" kern="1200" lang="en-US">
                          <a:solidFill>
                            <a:schemeClr val="dk1"/>
                          </a:solidFill>
                          <a:latin typeface="+mn-lt"/>
                          <a:ea typeface="+mn-ea"/>
                          <a:cs typeface="+mn-cs"/>
                        </a:rPr>
                        <a:t>,</a:t>
                      </a:r>
                    </a:p>
                    <a:p>
                      <a:r>
                        <a:rPr baseline="0" dirty="0" sz="1800" kern="1200" lang="en-US">
                          <a:solidFill>
                            <a:schemeClr val="dk1"/>
                          </a:solidFill>
                          <a:latin typeface="+mn-lt"/>
                          <a:ea typeface="+mn-ea"/>
                          <a:cs typeface="+mn-cs"/>
                        </a:rPr>
                        <a:t>antibiotics and anti-malarial</a:t>
                      </a:r>
                    </a:p>
                    <a:p>
                      <a:r>
                        <a:rPr baseline="0" dirty="0" sz="1800" kern="1200" lang="en-US">
                          <a:solidFill>
                            <a:schemeClr val="dk1"/>
                          </a:solidFill>
                          <a:latin typeface="+mn-lt"/>
                          <a:ea typeface="+mn-ea"/>
                          <a:cs typeface="+mn-cs"/>
                        </a:rPr>
                        <a:t>drugs. ARV</a:t>
                      </a:r>
                      <a:endParaRPr dirty="0" sz="1800" lang="en-US"/>
                    </a:p>
                  </a:txBody>
                  <a:tcPr marT="45719" marB="45719"/>
                </a:tc>
              </a:tr>
              <a:tr h="1188781">
                <a:tc>
                  <a:txBody>
                    <a:bodyPr/>
                    <a:p>
                      <a:r>
                        <a:rPr baseline="0" dirty="0" sz="1800" kern="1200" lang="en-US">
                          <a:solidFill>
                            <a:schemeClr val="dk1"/>
                          </a:solidFill>
                          <a:latin typeface="+mn-lt"/>
                          <a:ea typeface="+mn-ea"/>
                          <a:cs typeface="+mn-cs"/>
                        </a:rPr>
                        <a:t>3. Late Childhood (6-</a:t>
                      </a:r>
                    </a:p>
                    <a:p>
                      <a:r>
                        <a:rPr baseline="0" dirty="0" sz="1800" kern="1200" lang="en-US">
                          <a:solidFill>
                            <a:schemeClr val="dk1"/>
                          </a:solidFill>
                          <a:latin typeface="+mn-lt"/>
                          <a:ea typeface="+mn-ea"/>
                          <a:cs typeface="+mn-cs"/>
                        </a:rPr>
                        <a:t>12 y ears)</a:t>
                      </a:r>
                      <a:endParaRPr dirty="0" sz="1800" lang="en-US"/>
                    </a:p>
                  </a:txBody>
                  <a:tcPr marT="45719" marB="45719"/>
                </a:tc>
                <a:tc>
                  <a:txBody>
                    <a:bodyPr/>
                    <a:p>
                      <a:r>
                        <a:rPr baseline="0" dirty="0" sz="1800" kern="1200" lang="en-US">
                          <a:solidFill>
                            <a:schemeClr val="dk1"/>
                          </a:solidFill>
                          <a:latin typeface="+mn-lt"/>
                          <a:ea typeface="+mn-ea"/>
                          <a:cs typeface="+mn-cs"/>
                        </a:rPr>
                        <a:t>Essential School Health </a:t>
                      </a:r>
                      <a:r>
                        <a:rPr baseline="0" dirty="0" sz="1800" kern="1200" lang="en-US" err="1">
                          <a:solidFill>
                            <a:schemeClr val="dk1"/>
                          </a:solidFill>
                          <a:latin typeface="+mn-lt"/>
                          <a:ea typeface="+mn-ea"/>
                          <a:cs typeface="+mn-cs"/>
                        </a:rPr>
                        <a:t>programme</a:t>
                      </a:r>
                      <a:r>
                        <a:rPr baseline="0" dirty="0" sz="1800" kern="1200" lang="en-US">
                          <a:solidFill>
                            <a:schemeClr val="dk1"/>
                          </a:solidFill>
                          <a:latin typeface="+mn-lt"/>
                          <a:ea typeface="+mn-ea"/>
                          <a:cs typeface="+mn-cs"/>
                        </a:rPr>
                        <a:t>; Adequate nutritional care; ITN promotion and use.</a:t>
                      </a:r>
                      <a:endParaRPr dirty="0" sz="1800" lang="en-US"/>
                    </a:p>
                  </a:txBody>
                  <a:tcPr marT="45719" marB="45719"/>
                </a:tc>
                <a:tc>
                  <a:txBody>
                    <a:bodyPr/>
                    <a:p>
                      <a:r>
                        <a:rPr baseline="0" dirty="0" sz="1800" kern="1200" lang="en-US" err="1">
                          <a:solidFill>
                            <a:schemeClr val="dk1"/>
                          </a:solidFill>
                          <a:latin typeface="+mn-lt"/>
                          <a:ea typeface="+mn-ea"/>
                          <a:cs typeface="+mn-cs"/>
                        </a:rPr>
                        <a:t>Ov</a:t>
                      </a:r>
                      <a:r>
                        <a:rPr baseline="0" dirty="0" sz="1800" kern="1200" lang="en-US">
                          <a:solidFill>
                            <a:schemeClr val="dk1"/>
                          </a:solidFill>
                          <a:latin typeface="+mn-lt"/>
                          <a:ea typeface="+mn-ea"/>
                          <a:cs typeface="+mn-cs"/>
                        </a:rPr>
                        <a:t> </a:t>
                      </a:r>
                      <a:r>
                        <a:rPr baseline="0" dirty="0" sz="1800" kern="1200" lang="en-US" err="1">
                          <a:solidFill>
                            <a:schemeClr val="dk1"/>
                          </a:solidFill>
                          <a:latin typeface="+mn-lt"/>
                          <a:ea typeface="+mn-ea"/>
                          <a:cs typeface="+mn-cs"/>
                        </a:rPr>
                        <a:t>erall</a:t>
                      </a:r>
                      <a:r>
                        <a:rPr baseline="0" dirty="0" sz="1800" kern="1200" lang="en-US">
                          <a:solidFill>
                            <a:schemeClr val="dk1"/>
                          </a:solidFill>
                          <a:latin typeface="+mn-lt"/>
                          <a:ea typeface="+mn-ea"/>
                          <a:cs typeface="+mn-cs"/>
                        </a:rPr>
                        <a:t> treatment and care; Appropriate feeding, timely</a:t>
                      </a:r>
                    </a:p>
                    <a:p>
                      <a:r>
                        <a:rPr baseline="0" dirty="0" sz="1800" kern="1200" lang="en-US">
                          <a:solidFill>
                            <a:schemeClr val="dk1"/>
                          </a:solidFill>
                          <a:latin typeface="+mn-lt"/>
                          <a:ea typeface="+mn-ea"/>
                          <a:cs typeface="+mn-cs"/>
                        </a:rPr>
                        <a:t>treatment of infectious and</a:t>
                      </a:r>
                    </a:p>
                    <a:p>
                      <a:r>
                        <a:rPr baseline="0" dirty="0" sz="1800" kern="1200" lang="en-US">
                          <a:solidFill>
                            <a:schemeClr val="dk1"/>
                          </a:solidFill>
                          <a:latin typeface="+mn-lt"/>
                          <a:ea typeface="+mn-ea"/>
                          <a:cs typeface="+mn-cs"/>
                        </a:rPr>
                        <a:t>parasitic diseases.</a:t>
                      </a:r>
                      <a:endParaRPr dirty="0" sz="1800" lang="en-US"/>
                    </a:p>
                  </a:txBody>
                  <a:tcPr marT="45719" marB="45719"/>
                </a:tc>
              </a:tr>
              <a:tr h="1463117">
                <a:tc>
                  <a:txBody>
                    <a:bodyPr/>
                    <a:p>
                      <a:r>
                        <a:rPr baseline="0" dirty="0" sz="1800" kern="1200" lang="en-US">
                          <a:solidFill>
                            <a:schemeClr val="dk1"/>
                          </a:solidFill>
                          <a:latin typeface="+mn-lt"/>
                          <a:ea typeface="+mn-ea"/>
                          <a:cs typeface="+mn-cs"/>
                        </a:rPr>
                        <a:t>4. Youth and Adolescence (13-24</a:t>
                      </a:r>
                    </a:p>
                    <a:p>
                      <a:r>
                        <a:rPr baseline="0" dirty="0" sz="1800" kern="1200" lang="en-US">
                          <a:solidFill>
                            <a:schemeClr val="dk1"/>
                          </a:solidFill>
                          <a:latin typeface="+mn-lt"/>
                          <a:ea typeface="+mn-ea"/>
                          <a:cs typeface="+mn-cs"/>
                        </a:rPr>
                        <a:t>y ears)</a:t>
                      </a:r>
                      <a:endParaRPr dirty="0" sz="1800" lang="en-US"/>
                    </a:p>
                  </a:txBody>
                  <a:tcPr marT="45719" marB="45719"/>
                </a:tc>
                <a:tc>
                  <a:txBody>
                    <a:bodyPr/>
                    <a:p>
                      <a:r>
                        <a:rPr baseline="0" dirty="0" sz="1800" kern="1200" lang="en-US">
                          <a:solidFill>
                            <a:schemeClr val="dk1"/>
                          </a:solidFill>
                          <a:latin typeface="+mn-lt"/>
                          <a:ea typeface="+mn-ea"/>
                          <a:cs typeface="+mn-cs"/>
                        </a:rPr>
                        <a:t>RH/FP; TT2 in schools; RH &amp; HIV/AIDS /STI </a:t>
                      </a:r>
                      <a:r>
                        <a:rPr baseline="0" dirty="0" sz="1800" kern="1200" lang="en-US" err="1">
                          <a:solidFill>
                            <a:schemeClr val="dk1"/>
                          </a:solidFill>
                          <a:latin typeface="+mn-lt"/>
                          <a:ea typeface="+mn-ea"/>
                          <a:cs typeface="+mn-cs"/>
                        </a:rPr>
                        <a:t>counselling</a:t>
                      </a:r>
                      <a:r>
                        <a:rPr baseline="0" dirty="0" sz="1800" kern="1200" lang="en-US">
                          <a:solidFill>
                            <a:schemeClr val="dk1"/>
                          </a:solidFill>
                          <a:latin typeface="+mn-lt"/>
                          <a:ea typeface="+mn-ea"/>
                          <a:cs typeface="+mn-cs"/>
                        </a:rPr>
                        <a:t>; substance abuse </a:t>
                      </a:r>
                      <a:r>
                        <a:rPr baseline="0" dirty="0" sz="1800" kern="1200" lang="en-US" err="1">
                          <a:solidFill>
                            <a:schemeClr val="dk1"/>
                          </a:solidFill>
                          <a:latin typeface="+mn-lt"/>
                          <a:ea typeface="+mn-ea"/>
                          <a:cs typeface="+mn-cs"/>
                        </a:rPr>
                        <a:t>counselling</a:t>
                      </a:r>
                      <a:r>
                        <a:rPr baseline="0" dirty="0" sz="1800" kern="1200" lang="en-US">
                          <a:solidFill>
                            <a:schemeClr val="dk1"/>
                          </a:solidFill>
                          <a:latin typeface="+mn-lt"/>
                          <a:ea typeface="+mn-ea"/>
                          <a:cs typeface="+mn-cs"/>
                        </a:rPr>
                        <a:t>; Adequate nutritional care;</a:t>
                      </a:r>
                    </a:p>
                    <a:p>
                      <a:r>
                        <a:rPr baseline="0" dirty="0" sz="1800" kern="1200" lang="en-US">
                          <a:solidFill>
                            <a:schemeClr val="dk1"/>
                          </a:solidFill>
                          <a:latin typeface="+mn-lt"/>
                          <a:ea typeface="+mn-ea"/>
                          <a:cs typeface="+mn-cs"/>
                        </a:rPr>
                        <a:t>Accident prevention.</a:t>
                      </a:r>
                      <a:endParaRPr dirty="0" sz="1800" lang="en-US"/>
                    </a:p>
                  </a:txBody>
                  <a:tcPr marT="45719" marB="45719"/>
                </a:tc>
                <a:tc>
                  <a:txBody>
                    <a:bodyPr/>
                    <a:p>
                      <a:r>
                        <a:rPr baseline="0" dirty="0" sz="1800" kern="1200" lang="en-US" err="1">
                          <a:solidFill>
                            <a:schemeClr val="dk1"/>
                          </a:solidFill>
                          <a:latin typeface="+mn-lt"/>
                          <a:ea typeface="+mn-ea"/>
                          <a:cs typeface="+mn-cs"/>
                        </a:rPr>
                        <a:t>Ov</a:t>
                      </a:r>
                      <a:r>
                        <a:rPr baseline="0" dirty="0" sz="1800" kern="1200" lang="en-US">
                          <a:solidFill>
                            <a:schemeClr val="dk1"/>
                          </a:solidFill>
                          <a:latin typeface="+mn-lt"/>
                          <a:ea typeface="+mn-ea"/>
                          <a:cs typeface="+mn-cs"/>
                        </a:rPr>
                        <a:t> </a:t>
                      </a:r>
                      <a:r>
                        <a:rPr baseline="0" dirty="0" sz="1800" kern="1200" lang="en-US" err="1">
                          <a:solidFill>
                            <a:schemeClr val="dk1"/>
                          </a:solidFill>
                          <a:latin typeface="+mn-lt"/>
                          <a:ea typeface="+mn-ea"/>
                          <a:cs typeface="+mn-cs"/>
                        </a:rPr>
                        <a:t>erall</a:t>
                      </a:r>
                      <a:r>
                        <a:rPr baseline="0" dirty="0" sz="1800" kern="1200" lang="en-US">
                          <a:solidFill>
                            <a:schemeClr val="dk1"/>
                          </a:solidFill>
                          <a:latin typeface="+mn-lt"/>
                          <a:ea typeface="+mn-ea"/>
                          <a:cs typeface="+mn-cs"/>
                        </a:rPr>
                        <a:t> treatment and care, DOTS, STI and opportunistic infections;</a:t>
                      </a:r>
                      <a:endParaRPr dirty="0" sz="1800" lang="en-US"/>
                    </a:p>
                  </a:txBody>
                  <a:tcPr marT="45719" marB="45719"/>
                </a:tc>
              </a:tr>
              <a:tr h="1463117">
                <a:tc>
                  <a:txBody>
                    <a:bodyPr/>
                    <a:p>
                      <a:r>
                        <a:rPr baseline="0" dirty="0" sz="1800" kern="1200" lang="en-US">
                          <a:solidFill>
                            <a:schemeClr val="dk1"/>
                          </a:solidFill>
                          <a:latin typeface="+mn-lt"/>
                          <a:ea typeface="+mn-ea"/>
                          <a:cs typeface="+mn-cs"/>
                        </a:rPr>
                        <a:t>5. Adult (25-59 yrs)</a:t>
                      </a:r>
                      <a:endParaRPr dirty="0" sz="1800" lang="en-US"/>
                    </a:p>
                  </a:txBody>
                  <a:tcPr marT="45719" marB="45719"/>
                </a:tc>
                <a:tc>
                  <a:txBody>
                    <a:bodyPr/>
                    <a:p>
                      <a:r>
                        <a:rPr baseline="0" dirty="0" sz="1800" kern="1200" lang="en-US">
                          <a:solidFill>
                            <a:schemeClr val="dk1"/>
                          </a:solidFill>
                          <a:latin typeface="+mn-lt"/>
                          <a:ea typeface="+mn-ea"/>
                          <a:cs typeface="+mn-cs"/>
                        </a:rPr>
                        <a:t>Annual screening and medical</a:t>
                      </a:r>
                    </a:p>
                    <a:p>
                      <a:r>
                        <a:rPr baseline="0" dirty="0" sz="1800" kern="1200" lang="en-US">
                          <a:solidFill>
                            <a:schemeClr val="dk1"/>
                          </a:solidFill>
                          <a:latin typeface="+mn-lt"/>
                          <a:ea typeface="+mn-ea"/>
                          <a:cs typeface="+mn-cs"/>
                        </a:rPr>
                        <a:t>examinations; RH services, accident prevention. Healthy life sty les (exercises, recreation, nutrition etc)</a:t>
                      </a:r>
                      <a:endParaRPr dirty="0" sz="1800" lang="en-US"/>
                    </a:p>
                  </a:txBody>
                  <a:tcPr marT="45719" marB="45719"/>
                </a:tc>
                <a:tc>
                  <a:txBody>
                    <a:bodyPr/>
                    <a:p>
                      <a:r>
                        <a:rPr baseline="0" dirty="0" sz="1800" kern="1200" lang="en-US" err="1">
                          <a:solidFill>
                            <a:schemeClr val="dk1"/>
                          </a:solidFill>
                          <a:latin typeface="+mn-lt"/>
                          <a:ea typeface="+mn-ea"/>
                          <a:cs typeface="+mn-cs"/>
                        </a:rPr>
                        <a:t>Ov</a:t>
                      </a:r>
                      <a:r>
                        <a:rPr baseline="0" dirty="0" sz="1800" kern="1200" lang="en-US">
                          <a:solidFill>
                            <a:schemeClr val="dk1"/>
                          </a:solidFill>
                          <a:latin typeface="+mn-lt"/>
                          <a:ea typeface="+mn-ea"/>
                          <a:cs typeface="+mn-cs"/>
                        </a:rPr>
                        <a:t> </a:t>
                      </a:r>
                      <a:r>
                        <a:rPr baseline="0" dirty="0" sz="1800" kern="1200" lang="en-US" err="1">
                          <a:solidFill>
                            <a:schemeClr val="dk1"/>
                          </a:solidFill>
                          <a:latin typeface="+mn-lt"/>
                          <a:ea typeface="+mn-ea"/>
                          <a:cs typeface="+mn-cs"/>
                        </a:rPr>
                        <a:t>erall</a:t>
                      </a:r>
                      <a:r>
                        <a:rPr baseline="0" dirty="0" sz="1800" kern="1200" lang="en-US">
                          <a:solidFill>
                            <a:schemeClr val="dk1"/>
                          </a:solidFill>
                          <a:latin typeface="+mn-lt"/>
                          <a:ea typeface="+mn-ea"/>
                          <a:cs typeface="+mn-cs"/>
                        </a:rPr>
                        <a:t> treatment and care, ART and palliative care, DOTS</a:t>
                      </a:r>
                      <a:endParaRPr dirty="0" sz="1800" lang="en-US"/>
                    </a:p>
                  </a:txBody>
                  <a:tcPr marT="45719" marB="45719"/>
                </a:tc>
              </a:tr>
              <a:tr h="914445">
                <a:tc>
                  <a:txBody>
                    <a:bodyPr/>
                    <a:p>
                      <a:r>
                        <a:rPr baseline="0" dirty="0" sz="1800" kern="1200" lang="en-US">
                          <a:solidFill>
                            <a:schemeClr val="dk1"/>
                          </a:solidFill>
                          <a:latin typeface="+mn-lt"/>
                          <a:ea typeface="+mn-ea"/>
                          <a:cs typeface="+mn-cs"/>
                        </a:rPr>
                        <a:t>6. The elderly person</a:t>
                      </a:r>
                    </a:p>
                    <a:p>
                      <a:r>
                        <a:rPr baseline="0" dirty="0" sz="1800" kern="1200" lang="en-US">
                          <a:solidFill>
                            <a:schemeClr val="dk1"/>
                          </a:solidFill>
                          <a:latin typeface="+mn-lt"/>
                          <a:ea typeface="+mn-ea"/>
                          <a:cs typeface="+mn-cs"/>
                        </a:rPr>
                        <a:t>(60 yrs ++)</a:t>
                      </a:r>
                      <a:endParaRPr dirty="0" sz="1800" lang="en-US"/>
                    </a:p>
                  </a:txBody>
                  <a:tcPr marT="45719" marB="45719"/>
                </a:tc>
                <a:tc>
                  <a:txBody>
                    <a:bodyPr/>
                    <a:p>
                      <a:r>
                        <a:rPr baseline="0" dirty="0" sz="1800" kern="1200" lang="en-US">
                          <a:solidFill>
                            <a:schemeClr val="dk1"/>
                          </a:solidFill>
                          <a:latin typeface="+mn-lt"/>
                          <a:ea typeface="+mn-ea"/>
                          <a:cs typeface="+mn-cs"/>
                        </a:rPr>
                        <a:t>Annual screening and medical</a:t>
                      </a:r>
                    </a:p>
                    <a:p>
                      <a:r>
                        <a:rPr baseline="0" dirty="0" sz="1800" kern="1200" lang="en-US">
                          <a:solidFill>
                            <a:schemeClr val="dk1"/>
                          </a:solidFill>
                          <a:latin typeface="+mn-lt"/>
                          <a:ea typeface="+mn-ea"/>
                          <a:cs typeface="+mn-cs"/>
                        </a:rPr>
                        <a:t>examinations. Exercise and the promotion of general hygiene.</a:t>
                      </a:r>
                      <a:endParaRPr dirty="0" sz="1800" lang="en-US"/>
                    </a:p>
                  </a:txBody>
                  <a:tcPr marT="45719" marB="45719"/>
                </a:tc>
                <a:tc>
                  <a:txBody>
                    <a:bodyPr/>
                    <a:p>
                      <a:r>
                        <a:rPr baseline="0" dirty="0" sz="1800" kern="1200" lang="en-US">
                          <a:solidFill>
                            <a:schemeClr val="dk1"/>
                          </a:solidFill>
                          <a:latin typeface="+mn-lt"/>
                          <a:ea typeface="+mn-ea"/>
                          <a:cs typeface="+mn-cs"/>
                        </a:rPr>
                        <a:t>Access to drugs f or</a:t>
                      </a:r>
                    </a:p>
                    <a:p>
                      <a:r>
                        <a:rPr baseline="0" dirty="0" sz="1800" kern="1200" lang="en-US" err="1">
                          <a:solidFill>
                            <a:schemeClr val="dk1"/>
                          </a:solidFill>
                          <a:latin typeface="+mn-lt"/>
                          <a:ea typeface="+mn-ea"/>
                          <a:cs typeface="+mn-cs"/>
                        </a:rPr>
                        <a:t>degenerativ</a:t>
                      </a:r>
                      <a:r>
                        <a:rPr baseline="0" dirty="0" sz="1800" kern="1200" lang="en-US">
                          <a:solidFill>
                            <a:schemeClr val="dk1"/>
                          </a:solidFill>
                          <a:latin typeface="+mn-lt"/>
                          <a:ea typeface="+mn-ea"/>
                          <a:cs typeface="+mn-cs"/>
                        </a:rPr>
                        <a:t> e illnesses;</a:t>
                      </a:r>
                      <a:endParaRPr dirty="0" sz="1800" lang="en-US"/>
                    </a:p>
                  </a:txBody>
                  <a:tcPr marT="45719" marB="45719"/>
                </a:tc>
              </a:tr>
              <a:tr h="365773">
                <a:tc>
                  <a:txBody>
                    <a:bodyPr/>
                    <a:p>
                      <a:endParaRPr sz="1800" lang="en-US"/>
                    </a:p>
                  </a:txBody>
                  <a:tcPr marT="45719" marB="45719"/>
                </a:tc>
                <a:tc>
                  <a:txBody>
                    <a:bodyPr/>
                    <a:p>
                      <a:endParaRPr sz="1800" lang="en-US"/>
                    </a:p>
                  </a:txBody>
                  <a:tcPr marT="45719" marB="45719"/>
                </a:tc>
                <a:tc>
                  <a:txBody>
                    <a:bodyPr/>
                    <a:p>
                      <a:endParaRPr dirty="0" sz="1800" lang="en-US"/>
                    </a:p>
                  </a:txBody>
                  <a:tcPr marT="45719" marB="45719"/>
                </a:tc>
              </a:tr>
            </a:tbl>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229" name=""/>
        <p:cNvGrpSpPr/>
        <p:nvPr/>
      </p:nvGrpSpPr>
      <p:grpSpPr>
        <a:xfrm>
          <a:off x="0" y="0"/>
          <a:ext cx="0" cy="0"/>
          <a:chOff x="0" y="0"/>
          <a:chExt cx="0" cy="0"/>
        </a:xfrm>
      </p:grpSpPr>
      <p:sp>
        <p:nvSpPr>
          <p:cNvPr id="1048695" name="Title 1"/>
          <p:cNvSpPr>
            <a:spLocks noGrp="1"/>
          </p:cNvSpPr>
          <p:nvPr>
            <p:ph type="title"/>
          </p:nvPr>
        </p:nvSpPr>
        <p:spPr/>
        <p:txBody>
          <a:bodyPr/>
          <a:p>
            <a:pPr eaLnBrk="1" hangingPunct="1"/>
            <a:r>
              <a:rPr lang="en-US">
                <a:solidFill>
                  <a:srgbClr val="7B9899"/>
                </a:solidFill>
              </a:rPr>
              <a:t>Key message for cohort 1</a:t>
            </a:r>
          </a:p>
        </p:txBody>
      </p:sp>
      <p:sp>
        <p:nvSpPr>
          <p:cNvPr id="1048696" name="Content Placeholder 2"/>
          <p:cNvSpPr>
            <a:spLocks noGrp="1"/>
          </p:cNvSpPr>
          <p:nvPr>
            <p:ph sz="quarter" idx="1"/>
          </p:nvPr>
        </p:nvSpPr>
        <p:spPr>
          <a:xfrm>
            <a:off x="301625" y="1527175"/>
            <a:ext cx="8504238" cy="4572000"/>
          </a:xfrm>
        </p:spPr>
        <p:txBody>
          <a:bodyPr/>
          <a:p>
            <a:pPr eaLnBrk="1" hangingPunct="1"/>
            <a:r>
              <a:rPr dirty="0" lang="en-US"/>
              <a:t>Recognize the warning signs during pregnancy and child birth and have plans and resources for getting skilled help</a:t>
            </a:r>
          </a:p>
          <a:p>
            <a:pPr eaLnBrk="1" hangingPunct="1"/>
            <a:r>
              <a:rPr dirty="0" lang="en-US"/>
              <a:t>Encourage pregnant women to attend at least 4 ANC visits before delivery</a:t>
            </a:r>
          </a:p>
          <a:p>
            <a:pPr eaLnBrk="1" hangingPunct="1"/>
            <a:r>
              <a:rPr dirty="0" lang="en-US"/>
              <a:t>Encourage pregnant mothers to sleep under ITNs</a:t>
            </a:r>
          </a:p>
          <a:p>
            <a:pPr eaLnBrk="1" hangingPunct="1"/>
            <a:endParaRPr dirty="0"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230" name=""/>
        <p:cNvGrpSpPr/>
        <p:nvPr/>
      </p:nvGrpSpPr>
      <p:grpSpPr>
        <a:xfrm>
          <a:off x="0" y="0"/>
          <a:ext cx="0" cy="0"/>
          <a:chOff x="0" y="0"/>
          <a:chExt cx="0" cy="0"/>
        </a:xfrm>
      </p:grpSpPr>
      <p:sp>
        <p:nvSpPr>
          <p:cNvPr id="1048697" name="Title 1"/>
          <p:cNvSpPr>
            <a:spLocks noGrp="1"/>
          </p:cNvSpPr>
          <p:nvPr>
            <p:ph type="title"/>
          </p:nvPr>
        </p:nvSpPr>
        <p:spPr/>
        <p:txBody>
          <a:bodyPr/>
          <a:p>
            <a:pPr eaLnBrk="1" hangingPunct="1"/>
            <a:r>
              <a:rPr lang="en-US">
                <a:solidFill>
                  <a:srgbClr val="7B9899"/>
                </a:solidFill>
              </a:rPr>
              <a:t>Early childhood-2wks-5yrs.</a:t>
            </a:r>
          </a:p>
        </p:txBody>
      </p:sp>
      <p:sp>
        <p:nvSpPr>
          <p:cNvPr id="1048698" name="Content Placeholder 2"/>
          <p:cNvSpPr>
            <a:spLocks noGrp="1"/>
          </p:cNvSpPr>
          <p:nvPr>
            <p:ph sz="quarter" idx="1"/>
          </p:nvPr>
        </p:nvSpPr>
        <p:spPr>
          <a:xfrm>
            <a:off x="301625" y="1527175"/>
            <a:ext cx="8504238" cy="4572000"/>
          </a:xfrm>
        </p:spPr>
        <p:txBody>
          <a:bodyPr/>
          <a:p>
            <a:pPr eaLnBrk="1" hangingPunct="1"/>
            <a:r>
              <a:rPr lang="en-US"/>
              <a:t>Immunize all children during the first year of life to protect against diseases</a:t>
            </a:r>
          </a:p>
          <a:p>
            <a:pPr eaLnBrk="1" hangingPunct="1"/>
            <a:r>
              <a:rPr lang="en-US"/>
              <a:t>Give all children vit A supplementation</a:t>
            </a:r>
          </a:p>
          <a:p>
            <a:pPr eaLnBrk="1" hangingPunct="1"/>
            <a:r>
              <a:rPr lang="en-US"/>
              <a:t>Monitor child growth monthly</a:t>
            </a:r>
          </a:p>
          <a:p>
            <a:pPr eaLnBrk="1" hangingPunct="1"/>
            <a:r>
              <a:rPr lang="en-US"/>
              <a:t>Recognize warning signs</a:t>
            </a:r>
          </a:p>
          <a:p>
            <a:pPr eaLnBrk="1" hangingPunct="1"/>
            <a:r>
              <a:rPr lang="en-US"/>
              <a:t>Provide exclusive breastfeeding to the infant for the first six months, but continue thro’ second year and beyond</a:t>
            </a:r>
          </a:p>
          <a:p>
            <a:pPr eaLnBrk="1" hangingPunct="1"/>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231" name=""/>
        <p:cNvGrpSpPr/>
        <p:nvPr/>
      </p:nvGrpSpPr>
      <p:grpSpPr>
        <a:xfrm>
          <a:off x="0" y="0"/>
          <a:ext cx="0" cy="0"/>
          <a:chOff x="0" y="0"/>
          <a:chExt cx="0" cy="0"/>
        </a:xfrm>
      </p:grpSpPr>
      <p:sp>
        <p:nvSpPr>
          <p:cNvPr id="1048699" name="Title 1"/>
          <p:cNvSpPr>
            <a:spLocks noGrp="1"/>
          </p:cNvSpPr>
          <p:nvPr>
            <p:ph type="title"/>
          </p:nvPr>
        </p:nvSpPr>
        <p:spPr/>
        <p:txBody>
          <a:bodyPr/>
          <a:p>
            <a:pPr eaLnBrk="1" hangingPunct="1"/>
            <a:r>
              <a:rPr lang="en-US">
                <a:solidFill>
                  <a:srgbClr val="7B9899"/>
                </a:solidFill>
              </a:rPr>
              <a:t>Late childhood 5yrs-12yrs</a:t>
            </a:r>
          </a:p>
        </p:txBody>
      </p:sp>
      <p:sp>
        <p:nvSpPr>
          <p:cNvPr id="1048700" name="Content Placeholder 2"/>
          <p:cNvSpPr>
            <a:spLocks noGrp="1"/>
          </p:cNvSpPr>
          <p:nvPr>
            <p:ph sz="quarter" idx="1"/>
          </p:nvPr>
        </p:nvSpPr>
        <p:spPr>
          <a:xfrm>
            <a:off x="301625" y="1527175"/>
            <a:ext cx="8504238" cy="4572000"/>
          </a:xfrm>
        </p:spPr>
        <p:txBody>
          <a:bodyPr/>
          <a:p>
            <a:pPr eaLnBrk="1" hangingPunct="1"/>
            <a:r>
              <a:rPr lang="en-US"/>
              <a:t>Ensure all children attend primary school</a:t>
            </a:r>
          </a:p>
          <a:p>
            <a:pPr eaLnBrk="1" hangingPunct="1"/>
            <a:r>
              <a:rPr lang="en-US"/>
              <a:t>Ensure children receive balanced diet, three meals a day</a:t>
            </a:r>
          </a:p>
          <a:p>
            <a:pPr eaLnBrk="1" hangingPunct="1"/>
            <a:r>
              <a:rPr lang="en-US"/>
              <a:t>Seek care as soon as illness appears</a:t>
            </a:r>
          </a:p>
          <a:p>
            <a:pPr eaLnBrk="1" hangingPunct="1"/>
            <a:r>
              <a:rPr lang="en-US"/>
              <a:t>Insists children sleep under ITNs</a:t>
            </a:r>
          </a:p>
          <a:p>
            <a:pPr eaLnBrk="1" hangingPunct="1"/>
            <a:r>
              <a:rPr lang="en-US"/>
              <a:t>All children should be dewormed at least twice a year</a:t>
            </a:r>
          </a:p>
          <a:p>
            <a:pPr eaLnBrk="1" hangingPunct="1"/>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232" name=""/>
        <p:cNvGrpSpPr/>
        <p:nvPr/>
      </p:nvGrpSpPr>
      <p:grpSpPr>
        <a:xfrm>
          <a:off x="0" y="0"/>
          <a:ext cx="0" cy="0"/>
          <a:chOff x="0" y="0"/>
          <a:chExt cx="0" cy="0"/>
        </a:xfrm>
      </p:grpSpPr>
      <p:sp>
        <p:nvSpPr>
          <p:cNvPr id="1048701" name="Title 1"/>
          <p:cNvSpPr>
            <a:spLocks noGrp="1"/>
          </p:cNvSpPr>
          <p:nvPr>
            <p:ph type="title"/>
          </p:nvPr>
        </p:nvSpPr>
        <p:spPr/>
        <p:txBody>
          <a:bodyPr/>
          <a:p>
            <a:pPr eaLnBrk="1" hangingPunct="1"/>
            <a:r>
              <a:rPr lang="en-US">
                <a:solidFill>
                  <a:srgbClr val="7B9899"/>
                </a:solidFill>
              </a:rPr>
              <a:t>Adolescence 13-24yrs</a:t>
            </a:r>
          </a:p>
        </p:txBody>
      </p:sp>
      <p:sp>
        <p:nvSpPr>
          <p:cNvPr id="1048702" name="Content Placeholder 2"/>
          <p:cNvSpPr>
            <a:spLocks noGrp="1"/>
          </p:cNvSpPr>
          <p:nvPr>
            <p:ph sz="quarter" idx="1"/>
          </p:nvPr>
        </p:nvSpPr>
        <p:spPr>
          <a:xfrm>
            <a:off x="301625" y="1527175"/>
            <a:ext cx="8504238" cy="4572000"/>
          </a:xfrm>
        </p:spPr>
        <p:txBody>
          <a:bodyPr>
            <a:normAutofit fontScale="96875" lnSpcReduction="20000"/>
          </a:bodyPr>
          <a:p>
            <a:pPr eaLnBrk="1" hangingPunct="1"/>
            <a:r>
              <a:rPr lang="en-US"/>
              <a:t>Seek health care as soon as an illness appears</a:t>
            </a:r>
          </a:p>
          <a:p>
            <a:pPr eaLnBrk="1" hangingPunct="1"/>
            <a:r>
              <a:rPr lang="en-US"/>
              <a:t>Treat water at point of use</a:t>
            </a:r>
          </a:p>
          <a:p>
            <a:pPr eaLnBrk="1" hangingPunct="1"/>
            <a:r>
              <a:rPr lang="en-US"/>
              <a:t>Remember that abstinence is the safest way to prevent STDs and HIV infections</a:t>
            </a:r>
          </a:p>
          <a:p>
            <a:pPr eaLnBrk="1" hangingPunct="1"/>
            <a:r>
              <a:rPr lang="en-US"/>
              <a:t>Delay sexual engagement as long as possible</a:t>
            </a:r>
          </a:p>
          <a:p>
            <a:pPr eaLnBrk="1" hangingPunct="1"/>
            <a:r>
              <a:rPr lang="en-US"/>
              <a:t>Use protection during sex if one must have</a:t>
            </a:r>
          </a:p>
          <a:p>
            <a:pPr eaLnBrk="1" hangingPunct="1"/>
            <a:r>
              <a:rPr lang="en-US"/>
              <a:t>Involve all parents in the care of adolescents in reproductive health</a:t>
            </a:r>
          </a:p>
          <a:p>
            <a:pPr eaLnBrk="1" hangingPunct="1"/>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88" name=""/>
        <p:cNvGrpSpPr/>
        <p:nvPr/>
      </p:nvGrpSpPr>
      <p:grpSpPr>
        <a:xfrm>
          <a:off x="0" y="0"/>
          <a:ext cx="0" cy="0"/>
          <a:chOff x="0" y="0"/>
          <a:chExt cx="0" cy="0"/>
        </a:xfrm>
      </p:grpSpPr>
      <p:sp>
        <p:nvSpPr>
          <p:cNvPr id="1048613" name="Title 1"/>
          <p:cNvSpPr>
            <a:spLocks noGrp="1"/>
          </p:cNvSpPr>
          <p:nvPr>
            <p:ph type="title"/>
          </p:nvPr>
        </p:nvSpPr>
        <p:spPr/>
        <p:txBody>
          <a:bodyPr/>
          <a:p>
            <a:r>
              <a:rPr dirty="0" lang="en-US">
                <a:solidFill>
                  <a:srgbClr val="FF0000"/>
                </a:solidFill>
              </a:rPr>
              <a:t>Pillars of vision 2030</a:t>
            </a:r>
          </a:p>
        </p:txBody>
      </p:sp>
      <p:sp>
        <p:nvSpPr>
          <p:cNvPr id="1048614" name="Content Placeholder 2"/>
          <p:cNvSpPr>
            <a:spLocks noGrp="1"/>
          </p:cNvSpPr>
          <p:nvPr>
            <p:ph idx="1"/>
          </p:nvPr>
        </p:nvSpPr>
        <p:spPr/>
        <p:txBody>
          <a:bodyPr/>
          <a:p>
            <a:pPr>
              <a:buNone/>
            </a:pPr>
            <a:endParaRPr dirty="0" lang="en-US"/>
          </a:p>
          <a:p>
            <a:pPr>
              <a:buNone/>
            </a:pPr>
            <a:r>
              <a:rPr dirty="0" lang="en-US"/>
              <a:t>-Moving the economy up the value chain</a:t>
            </a:r>
          </a:p>
          <a:p>
            <a:pPr>
              <a:buNone/>
            </a:pPr>
            <a:r>
              <a:rPr b="1" dirty="0" lang="en-US"/>
              <a:t>1.Economic pillar.</a:t>
            </a:r>
          </a:p>
          <a:p>
            <a:r>
              <a:rPr dirty="0" lang="en-US"/>
              <a:t>This pillar aims to achieve an average economic growth rate of 10 per cent per annum and sustaining the same until 2030.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233" name=""/>
        <p:cNvGrpSpPr/>
        <p:nvPr/>
      </p:nvGrpSpPr>
      <p:grpSpPr>
        <a:xfrm>
          <a:off x="0" y="0"/>
          <a:ext cx="0" cy="0"/>
          <a:chOff x="0" y="0"/>
          <a:chExt cx="0" cy="0"/>
        </a:xfrm>
      </p:grpSpPr>
      <p:sp>
        <p:nvSpPr>
          <p:cNvPr id="1048703" name="Title 1"/>
          <p:cNvSpPr>
            <a:spLocks noGrp="1"/>
          </p:cNvSpPr>
          <p:nvPr>
            <p:ph type="title"/>
          </p:nvPr>
        </p:nvSpPr>
        <p:spPr/>
        <p:txBody>
          <a:bodyPr/>
          <a:p>
            <a:pPr eaLnBrk="1" hangingPunct="1"/>
            <a:r>
              <a:rPr lang="en-US">
                <a:solidFill>
                  <a:srgbClr val="7B9899"/>
                </a:solidFill>
              </a:rPr>
              <a:t>Cohort 5(adult 25-59yrs)</a:t>
            </a:r>
          </a:p>
        </p:txBody>
      </p:sp>
      <p:sp>
        <p:nvSpPr>
          <p:cNvPr id="1048704" name="Content Placeholder 2"/>
          <p:cNvSpPr>
            <a:spLocks noGrp="1"/>
          </p:cNvSpPr>
          <p:nvPr>
            <p:ph sz="quarter" idx="1"/>
          </p:nvPr>
        </p:nvSpPr>
        <p:spPr>
          <a:xfrm>
            <a:off x="301625" y="1527175"/>
            <a:ext cx="8504238" cy="4572000"/>
          </a:xfrm>
        </p:spPr>
        <p:txBody>
          <a:bodyPr/>
          <a:p>
            <a:pPr eaLnBrk="1" hangingPunct="1"/>
            <a:r>
              <a:rPr lang="en-US"/>
              <a:t>Remember that all people are at risk of HIV/AIDS,use condom to reduce this risk</a:t>
            </a:r>
          </a:p>
          <a:p>
            <a:pPr eaLnBrk="1" hangingPunct="1"/>
            <a:r>
              <a:rPr lang="en-US"/>
              <a:t>Get HTC</a:t>
            </a:r>
          </a:p>
          <a:p>
            <a:pPr eaLnBrk="1" hangingPunct="1"/>
            <a:r>
              <a:rPr lang="en-US"/>
              <a:t>Teachers and parents help young people protect themselves fro HIV/AIDS</a:t>
            </a:r>
          </a:p>
          <a:p>
            <a:pPr eaLnBrk="1" hangingPunct="1"/>
            <a:r>
              <a:rPr lang="en-US"/>
              <a:t>Get information on lifestyle related illnesses</a:t>
            </a:r>
          </a:p>
          <a:p>
            <a:pPr eaLnBrk="1" hangingPunct="1"/>
            <a:r>
              <a:rPr lang="en-US"/>
              <a:t>Treat drinking water at the point of use</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234" name=""/>
        <p:cNvGrpSpPr/>
        <p:nvPr/>
      </p:nvGrpSpPr>
      <p:grpSpPr>
        <a:xfrm>
          <a:off x="0" y="0"/>
          <a:ext cx="0" cy="0"/>
          <a:chOff x="0" y="0"/>
          <a:chExt cx="0" cy="0"/>
        </a:xfrm>
      </p:grpSpPr>
      <p:sp>
        <p:nvSpPr>
          <p:cNvPr id="1048705" name="Title 1"/>
          <p:cNvSpPr>
            <a:spLocks noGrp="1"/>
          </p:cNvSpPr>
          <p:nvPr>
            <p:ph type="title"/>
          </p:nvPr>
        </p:nvSpPr>
        <p:spPr/>
        <p:txBody>
          <a:bodyPr>
            <a:normAutofit fontScale="90000"/>
          </a:bodyPr>
          <a:p>
            <a:pPr eaLnBrk="1" hangingPunct="1"/>
            <a:r>
              <a:rPr lang="en-US">
                <a:solidFill>
                  <a:srgbClr val="7B9899"/>
                </a:solidFill>
              </a:rPr>
              <a:t>Cohort 6(elderly persons-over 60 yrs)</a:t>
            </a:r>
          </a:p>
        </p:txBody>
      </p:sp>
      <p:sp>
        <p:nvSpPr>
          <p:cNvPr id="1048706" name="Content Placeholder 2"/>
          <p:cNvSpPr>
            <a:spLocks noGrp="1"/>
          </p:cNvSpPr>
          <p:nvPr>
            <p:ph sz="quarter" idx="1"/>
          </p:nvPr>
        </p:nvSpPr>
        <p:spPr>
          <a:xfrm>
            <a:off x="301625" y="1527175"/>
            <a:ext cx="8504238" cy="4572000"/>
          </a:xfrm>
        </p:spPr>
        <p:txBody>
          <a:bodyPr/>
          <a:p>
            <a:pPr eaLnBrk="1" hangingPunct="1"/>
            <a:r>
              <a:rPr lang="en-US"/>
              <a:t>Seek health care as soon as illness appears</a:t>
            </a:r>
          </a:p>
          <a:p>
            <a:pPr eaLnBrk="1" hangingPunct="1"/>
            <a:r>
              <a:rPr lang="en-US"/>
              <a:t>Use ITNs</a:t>
            </a:r>
          </a:p>
          <a:p>
            <a:pPr eaLnBrk="1" hangingPunct="1"/>
            <a:r>
              <a:rPr lang="en-US"/>
              <a:t>Use boiled or treated water</a:t>
            </a:r>
          </a:p>
          <a:p>
            <a:pPr eaLnBrk="1" hangingPunct="1"/>
            <a:r>
              <a:rPr lang="en-US"/>
              <a:t>Take regular exercise to the extent of ability</a:t>
            </a:r>
          </a:p>
          <a:p>
            <a:pPr eaLnBrk="1" hangingPunct="1"/>
            <a:r>
              <a:rPr lang="en-US"/>
              <a:t>Go for regular check ups</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235" name=""/>
        <p:cNvGrpSpPr/>
        <p:nvPr/>
      </p:nvGrpSpPr>
      <p:grpSpPr>
        <a:xfrm>
          <a:off x="0" y="0"/>
          <a:ext cx="0" cy="0"/>
          <a:chOff x="0" y="0"/>
          <a:chExt cx="0" cy="0"/>
        </a:xfrm>
      </p:grpSpPr>
      <p:sp>
        <p:nvSpPr>
          <p:cNvPr id="1048707" name="Title 1"/>
          <p:cNvSpPr>
            <a:spLocks noGrp="1"/>
          </p:cNvSpPr>
          <p:nvPr>
            <p:ph type="title"/>
          </p:nvPr>
        </p:nvSpPr>
        <p:spPr/>
        <p:txBody>
          <a:bodyPr>
            <a:normAutofit fontScale="90000"/>
          </a:bodyPr>
          <a:p>
            <a:r>
              <a:rPr b="1" dirty="0" lang="en-US">
                <a:solidFill>
                  <a:srgbClr val="00B050"/>
                </a:solidFill>
              </a:rPr>
              <a:t>INTERSECTORAL COLLABORATION.</a:t>
            </a:r>
          </a:p>
        </p:txBody>
      </p:sp>
      <p:sp>
        <p:nvSpPr>
          <p:cNvPr id="1048708" name="Content Placeholder 2"/>
          <p:cNvSpPr>
            <a:spLocks noGrp="1"/>
          </p:cNvSpPr>
          <p:nvPr>
            <p:ph idx="1"/>
          </p:nvPr>
        </p:nvSpPr>
        <p:spPr/>
        <p:txBody>
          <a:bodyPr/>
          <a:p>
            <a:pPr indent="0" marL="0">
              <a:buNone/>
            </a:pPr>
            <a:r>
              <a:rPr dirty="0" lang="en-US"/>
              <a:t>The WHO and the Public Health Agency of Canada define it as:-</a:t>
            </a:r>
          </a:p>
          <a:p>
            <a:pPr indent="0" marL="0">
              <a:buNone/>
            </a:pPr>
            <a:endParaRPr dirty="0" lang="en-US"/>
          </a:p>
          <a:p>
            <a:pPr indent="0" marL="0">
              <a:buNone/>
            </a:pPr>
            <a:r>
              <a:rPr dirty="0" lang="en-US"/>
              <a:t>1. Actions undertaken by sectors outside the health sector, but not necessarily in collaboration with the health sector, on health or health equity outcomes or on the determinants of health or health equity.</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236" name=""/>
        <p:cNvGrpSpPr/>
        <p:nvPr/>
      </p:nvGrpSpPr>
      <p:grpSpPr>
        <a:xfrm>
          <a:off x="0" y="0"/>
          <a:ext cx="0" cy="0"/>
          <a:chOff x="0" y="0"/>
          <a:chExt cx="0" cy="0"/>
        </a:xfrm>
      </p:grpSpPr>
      <p:sp>
        <p:nvSpPr>
          <p:cNvPr id="1048709" name="Title 1"/>
          <p:cNvSpPr>
            <a:spLocks noGrp="1"/>
          </p:cNvSpPr>
          <p:nvPr>
            <p:ph type="title"/>
          </p:nvPr>
        </p:nvSpPr>
        <p:spPr/>
        <p:txBody>
          <a:bodyPr/>
          <a:p>
            <a:r>
              <a:rPr dirty="0" lang="en-US"/>
              <a:t>Definition 2:</a:t>
            </a:r>
          </a:p>
        </p:txBody>
      </p:sp>
      <p:sp>
        <p:nvSpPr>
          <p:cNvPr id="1048710" name="Content Placeholder 2"/>
          <p:cNvSpPr>
            <a:spLocks noGrp="1"/>
          </p:cNvSpPr>
          <p:nvPr>
            <p:ph idx="1"/>
          </p:nvPr>
        </p:nvSpPr>
        <p:spPr/>
        <p:txBody>
          <a:bodyPr/>
          <a:p>
            <a:pPr indent="0" marL="0">
              <a:buNone/>
            </a:pPr>
            <a:endParaRPr dirty="0" lang="en-US"/>
          </a:p>
          <a:p>
            <a:pPr indent="0" marL="0">
              <a:buNone/>
            </a:pPr>
            <a:r>
              <a:rPr dirty="0" lang="en-US"/>
              <a:t>2. It addresses the social and economic factors that influence the health of a population within and between sectors at the local, regional, provincial, national and global levels.</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237" name=""/>
        <p:cNvGrpSpPr/>
        <p:nvPr/>
      </p:nvGrpSpPr>
      <p:grpSpPr>
        <a:xfrm>
          <a:off x="0" y="0"/>
          <a:ext cx="0" cy="0"/>
          <a:chOff x="0" y="0"/>
          <a:chExt cx="0" cy="0"/>
        </a:xfrm>
      </p:grpSpPr>
      <p:sp>
        <p:nvSpPr>
          <p:cNvPr id="1048711" name="Title 1"/>
          <p:cNvSpPr>
            <a:spLocks noGrp="1"/>
          </p:cNvSpPr>
          <p:nvPr>
            <p:ph type="title"/>
          </p:nvPr>
        </p:nvSpPr>
        <p:spPr/>
        <p:txBody>
          <a:bodyPr/>
          <a:p>
            <a:r>
              <a:rPr dirty="0" lang="en-US"/>
              <a:t>FAITH BASED ORGANISATIONS.</a:t>
            </a:r>
          </a:p>
        </p:txBody>
      </p:sp>
      <p:sp>
        <p:nvSpPr>
          <p:cNvPr id="1048712" name="Content Placeholder 2"/>
          <p:cNvSpPr>
            <a:spLocks noGrp="1"/>
          </p:cNvSpPr>
          <p:nvPr>
            <p:ph idx="1"/>
          </p:nvPr>
        </p:nvSpPr>
        <p:spPr/>
        <p:txBody>
          <a:bodyPr>
            <a:normAutofit fontScale="96875" lnSpcReduction="20000"/>
          </a:bodyPr>
          <a:p>
            <a:pPr indent="0" marL="0">
              <a:buNone/>
            </a:pPr>
            <a:r>
              <a:rPr b="1" dirty="0" lang="en-US"/>
              <a:t>Definition:-</a:t>
            </a:r>
          </a:p>
          <a:p>
            <a:pPr indent="0" marL="0">
              <a:buNone/>
            </a:pPr>
            <a:r>
              <a:rPr dirty="0" lang="en-US"/>
              <a:t>It refers to non profit organizations associated with or inspired by religion or religious beliefs.</a:t>
            </a:r>
          </a:p>
          <a:p>
            <a:pPr indent="0" marL="0">
              <a:buNone/>
            </a:pPr>
            <a:endParaRPr dirty="0" lang="en-US"/>
          </a:p>
          <a:p>
            <a:pPr indent="0" marL="0">
              <a:buNone/>
            </a:pPr>
            <a:r>
              <a:rPr dirty="0" lang="en-US"/>
              <a:t>-They have provided healthcare in developing countries for well over a century. Today they provide approximately 40% of healthcare services.</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238" name=""/>
        <p:cNvGrpSpPr/>
        <p:nvPr/>
      </p:nvGrpSpPr>
      <p:grpSpPr>
        <a:xfrm>
          <a:off x="0" y="0"/>
          <a:ext cx="0" cy="0"/>
          <a:chOff x="0" y="0"/>
          <a:chExt cx="0" cy="0"/>
        </a:xfrm>
      </p:grpSpPr>
      <p:sp>
        <p:nvSpPr>
          <p:cNvPr id="1048713" name="Title 1"/>
          <p:cNvSpPr>
            <a:spLocks noGrp="1"/>
          </p:cNvSpPr>
          <p:nvPr>
            <p:ph type="title"/>
          </p:nvPr>
        </p:nvSpPr>
        <p:spPr/>
        <p:txBody>
          <a:bodyPr/>
          <a:p>
            <a:r>
              <a:rPr dirty="0" lang="en-US"/>
              <a:t>CT.</a:t>
            </a:r>
          </a:p>
        </p:txBody>
      </p:sp>
      <p:sp>
        <p:nvSpPr>
          <p:cNvPr id="1048714" name="Content Placeholder 2"/>
          <p:cNvSpPr>
            <a:spLocks noGrp="1"/>
          </p:cNvSpPr>
          <p:nvPr>
            <p:ph idx="1"/>
          </p:nvPr>
        </p:nvSpPr>
        <p:spPr/>
        <p:txBody>
          <a:bodyPr>
            <a:normAutofit fontScale="96875" lnSpcReduction="20000"/>
          </a:bodyPr>
          <a:p>
            <a:pPr>
              <a:buFontTx/>
              <a:buChar char="-"/>
            </a:pPr>
            <a:r>
              <a:rPr dirty="0" lang="en-US"/>
              <a:t>FBO’s addresses other cultural factors contributing to high child morbidity and mortality.</a:t>
            </a:r>
          </a:p>
          <a:p>
            <a:pPr>
              <a:buFontTx/>
              <a:buChar char="-"/>
            </a:pPr>
            <a:r>
              <a:rPr dirty="0" lang="en-US"/>
              <a:t>The religious values and practices are often deeply entwined in the fabric of daily lives.</a:t>
            </a:r>
          </a:p>
          <a:p>
            <a:pPr>
              <a:buFontTx/>
              <a:buChar char="-"/>
            </a:pPr>
            <a:r>
              <a:rPr dirty="0" lang="en-US"/>
              <a:t>They focus on issues of morality more than secular organizations </a:t>
            </a:r>
            <a:r>
              <a:rPr dirty="0" lang="en-US" err="1"/>
              <a:t>eg</a:t>
            </a:r>
            <a:r>
              <a:rPr dirty="0" lang="en-US"/>
              <a:t>. Rules of family life and the spiritual basis of disease.</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239" name=""/>
        <p:cNvGrpSpPr/>
        <p:nvPr/>
      </p:nvGrpSpPr>
      <p:grpSpPr>
        <a:xfrm>
          <a:off x="0" y="0"/>
          <a:ext cx="0" cy="0"/>
          <a:chOff x="0" y="0"/>
          <a:chExt cx="0" cy="0"/>
        </a:xfrm>
      </p:grpSpPr>
      <p:sp>
        <p:nvSpPr>
          <p:cNvPr id="1048715" name="Title 1"/>
          <p:cNvSpPr>
            <a:spLocks noGrp="1"/>
          </p:cNvSpPr>
          <p:nvPr>
            <p:ph type="title"/>
          </p:nvPr>
        </p:nvSpPr>
        <p:spPr/>
        <p:txBody>
          <a:bodyPr/>
          <a:p>
            <a:r>
              <a:rPr dirty="0" lang="en-US"/>
              <a:t>CT.</a:t>
            </a:r>
          </a:p>
        </p:txBody>
      </p:sp>
      <p:sp>
        <p:nvSpPr>
          <p:cNvPr id="1048716" name="Content Placeholder 2"/>
          <p:cNvSpPr>
            <a:spLocks noGrp="1"/>
          </p:cNvSpPr>
          <p:nvPr>
            <p:ph idx="1"/>
          </p:nvPr>
        </p:nvSpPr>
        <p:spPr/>
        <p:txBody>
          <a:bodyPr/>
          <a:p>
            <a:pPr>
              <a:buFontTx/>
              <a:buChar char="-"/>
            </a:pPr>
            <a:r>
              <a:rPr dirty="0" lang="en-US"/>
              <a:t>FBO’s provide health information and health care all over the world. Their hospitals and clinics are often the most respected and trusted health care providers in communities.</a:t>
            </a:r>
          </a:p>
          <a:p>
            <a:pPr>
              <a:buFontTx/>
              <a:buChar char="-"/>
            </a:pPr>
            <a:r>
              <a:rPr dirty="0" lang="en-US"/>
              <a:t>Most of them do not </a:t>
            </a:r>
            <a:r>
              <a:rPr dirty="0" lang="en-US" err="1"/>
              <a:t>encourange</a:t>
            </a:r>
            <a:r>
              <a:rPr dirty="0" lang="en-US"/>
              <a:t> artificial family planning </a:t>
            </a:r>
            <a:r>
              <a:rPr dirty="0" lang="en-US" err="1"/>
              <a:t>e.g</a:t>
            </a:r>
            <a:r>
              <a:rPr dirty="0" lang="en-US"/>
              <a:t> Catholic mission hospitals; hence give information on natural family planning.</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240" name=""/>
        <p:cNvGrpSpPr/>
        <p:nvPr/>
      </p:nvGrpSpPr>
      <p:grpSpPr>
        <a:xfrm>
          <a:off x="0" y="0"/>
          <a:ext cx="0" cy="0"/>
          <a:chOff x="0" y="0"/>
          <a:chExt cx="0" cy="0"/>
        </a:xfrm>
      </p:grpSpPr>
      <p:sp>
        <p:nvSpPr>
          <p:cNvPr id="1048717" name="Title 1"/>
          <p:cNvSpPr>
            <a:spLocks noGrp="1"/>
          </p:cNvSpPr>
          <p:nvPr>
            <p:ph type="title"/>
          </p:nvPr>
        </p:nvSpPr>
        <p:spPr/>
        <p:txBody>
          <a:bodyPr>
            <a:normAutofit fontScale="90000"/>
          </a:bodyPr>
          <a:p>
            <a:r>
              <a:rPr dirty="0" lang="en-US"/>
              <a:t>NON GOVERNMENTAL ORGANISATIONS (NGO’s).</a:t>
            </a:r>
          </a:p>
        </p:txBody>
      </p:sp>
      <p:sp>
        <p:nvSpPr>
          <p:cNvPr id="1048718" name="Content Placeholder 2"/>
          <p:cNvSpPr>
            <a:spLocks noGrp="1"/>
          </p:cNvSpPr>
          <p:nvPr>
            <p:ph idx="1"/>
          </p:nvPr>
        </p:nvSpPr>
        <p:spPr/>
        <p:txBody>
          <a:bodyPr/>
          <a:p>
            <a:pPr indent="0" marL="0">
              <a:buNone/>
            </a:pPr>
            <a:r>
              <a:rPr dirty="0" lang="en-US"/>
              <a:t>They are usually non profit and sometimes international organizations independent of government.</a:t>
            </a:r>
          </a:p>
          <a:p>
            <a:pPr indent="0" marL="0">
              <a:buNone/>
            </a:pPr>
            <a:r>
              <a:rPr dirty="0" lang="en-US"/>
              <a:t>They are active in humanitarian, educational, health care, public policy, social, human rights, environmental and other areas to effect changes according to their objectives.</a:t>
            </a:r>
          </a:p>
          <a:p>
            <a:pPr indent="0" marL="0">
              <a:buNone/>
            </a:pPr>
            <a:endParaRPr dirty="0"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241" name=""/>
        <p:cNvGrpSpPr/>
        <p:nvPr/>
      </p:nvGrpSpPr>
      <p:grpSpPr>
        <a:xfrm>
          <a:off x="0" y="0"/>
          <a:ext cx="0" cy="0"/>
          <a:chOff x="0" y="0"/>
          <a:chExt cx="0" cy="0"/>
        </a:xfrm>
      </p:grpSpPr>
      <p:sp>
        <p:nvSpPr>
          <p:cNvPr id="1048719" name="Title 1"/>
          <p:cNvSpPr>
            <a:spLocks noGrp="1"/>
          </p:cNvSpPr>
          <p:nvPr>
            <p:ph type="title"/>
          </p:nvPr>
        </p:nvSpPr>
        <p:spPr/>
        <p:txBody>
          <a:bodyPr/>
          <a:p>
            <a:r>
              <a:rPr dirty="0" lang="en-US"/>
              <a:t>CT. </a:t>
            </a:r>
          </a:p>
        </p:txBody>
      </p:sp>
      <p:sp>
        <p:nvSpPr>
          <p:cNvPr id="1048720" name="Content Placeholder 2"/>
          <p:cNvSpPr>
            <a:spLocks noGrp="1"/>
          </p:cNvSpPr>
          <p:nvPr>
            <p:ph idx="1"/>
          </p:nvPr>
        </p:nvSpPr>
        <p:spPr/>
        <p:txBody>
          <a:bodyPr/>
          <a:p>
            <a:r>
              <a:rPr dirty="0" lang="en-US"/>
              <a:t>Thus are a sub group of all organizations founded by citizens, which include clubs and other associations that provide services, benefits and premises only to members.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242" name=""/>
        <p:cNvGrpSpPr/>
        <p:nvPr/>
      </p:nvGrpSpPr>
      <p:grpSpPr>
        <a:xfrm>
          <a:off x="0" y="0"/>
          <a:ext cx="0" cy="0"/>
          <a:chOff x="0" y="0"/>
          <a:chExt cx="0" cy="0"/>
        </a:xfrm>
      </p:grpSpPr>
      <p:sp>
        <p:nvSpPr>
          <p:cNvPr id="1048721" name="Title 1"/>
          <p:cNvSpPr>
            <a:spLocks noGrp="1"/>
          </p:cNvSpPr>
          <p:nvPr>
            <p:ph type="title"/>
          </p:nvPr>
        </p:nvSpPr>
        <p:spPr/>
        <p:txBody>
          <a:bodyPr/>
          <a:p>
            <a:r>
              <a:rPr dirty="0" lang="en-US"/>
              <a:t>ACTIVITIES:-</a:t>
            </a:r>
          </a:p>
        </p:txBody>
      </p:sp>
      <p:sp>
        <p:nvSpPr>
          <p:cNvPr id="1048722" name="Content Placeholder 2"/>
          <p:cNvSpPr>
            <a:spLocks noGrp="1"/>
          </p:cNvSpPr>
          <p:nvPr>
            <p:ph idx="1"/>
          </p:nvPr>
        </p:nvSpPr>
        <p:spPr/>
        <p:txBody>
          <a:bodyPr/>
          <a:p>
            <a:pPr indent="-514350" marL="514350">
              <a:buAutoNum type="arabicPeriod"/>
            </a:pPr>
            <a:r>
              <a:rPr dirty="0" lang="en-US"/>
              <a:t>NGO’s act as implementers in that they mobilize resources in order to provide goods and services to people who are suffering due to man made disaster or natural disaster.</a:t>
            </a:r>
          </a:p>
          <a:p>
            <a:pPr indent="-514350" marL="514350">
              <a:buAutoNum type="arabicPeriod"/>
            </a:pPr>
            <a:r>
              <a:rPr dirty="0" lang="en-US"/>
              <a:t>NGO’s act ac catalysts in that they drive change. They have the ability to inspire, facilitate or contribute to improved thinking and action to promote change.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89" name=""/>
        <p:cNvGrpSpPr/>
        <p:nvPr/>
      </p:nvGrpSpPr>
      <p:grpSpPr>
        <a:xfrm>
          <a:off x="0" y="0"/>
          <a:ext cx="0" cy="0"/>
          <a:chOff x="0" y="0"/>
          <a:chExt cx="0" cy="0"/>
        </a:xfrm>
      </p:grpSpPr>
      <p:sp>
        <p:nvSpPr>
          <p:cNvPr id="1048615" name="Title 1"/>
          <p:cNvSpPr>
            <a:spLocks noGrp="1"/>
          </p:cNvSpPr>
          <p:nvPr>
            <p:ph type="title"/>
          </p:nvPr>
        </p:nvSpPr>
        <p:spPr/>
        <p:txBody>
          <a:bodyPr/>
          <a:p>
            <a:r>
              <a:rPr dirty="0" lang="en-US"/>
              <a:t>CONT.</a:t>
            </a:r>
          </a:p>
        </p:txBody>
      </p:sp>
      <p:sp>
        <p:nvSpPr>
          <p:cNvPr id="1048616" name="Content Placeholder 2"/>
          <p:cNvSpPr>
            <a:spLocks noGrp="1"/>
          </p:cNvSpPr>
          <p:nvPr>
            <p:ph idx="1"/>
          </p:nvPr>
        </p:nvSpPr>
        <p:spPr/>
        <p:txBody>
          <a:bodyPr/>
          <a:p>
            <a:pPr>
              <a:buNone/>
            </a:pPr>
            <a:r>
              <a:rPr dirty="0" lang="en-US"/>
              <a:t>- Investing in the people of Kenya.</a:t>
            </a:r>
          </a:p>
          <a:p>
            <a:pPr>
              <a:buNone/>
            </a:pPr>
            <a:r>
              <a:rPr b="1" dirty="0" lang="en-US"/>
              <a:t>2. Social Pillar.</a:t>
            </a:r>
          </a:p>
          <a:p>
            <a:pPr>
              <a:buNone/>
            </a:pPr>
            <a:r>
              <a:rPr dirty="0" lang="en-US"/>
              <a:t>- It seeks to engender just, cohesive and equitable social development in a clean and secure environment.</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243" name=""/>
        <p:cNvGrpSpPr/>
        <p:nvPr/>
      </p:nvGrpSpPr>
      <p:grpSpPr>
        <a:xfrm>
          <a:off x="0" y="0"/>
          <a:ext cx="0" cy="0"/>
          <a:chOff x="0" y="0"/>
          <a:chExt cx="0" cy="0"/>
        </a:xfrm>
      </p:grpSpPr>
      <p:sp>
        <p:nvSpPr>
          <p:cNvPr id="1048723" name="Title 1"/>
          <p:cNvSpPr>
            <a:spLocks noGrp="1"/>
          </p:cNvSpPr>
          <p:nvPr>
            <p:ph type="title"/>
          </p:nvPr>
        </p:nvSpPr>
        <p:spPr/>
        <p:txBody>
          <a:bodyPr/>
          <a:p>
            <a:pPr algn="l"/>
            <a:r>
              <a:rPr dirty="0" lang="en-US"/>
              <a:t>CT.</a:t>
            </a:r>
          </a:p>
        </p:txBody>
      </p:sp>
      <p:sp>
        <p:nvSpPr>
          <p:cNvPr id="1048724" name="Content Placeholder 2"/>
          <p:cNvSpPr>
            <a:spLocks noGrp="1"/>
          </p:cNvSpPr>
          <p:nvPr>
            <p:ph idx="1"/>
          </p:nvPr>
        </p:nvSpPr>
        <p:spPr/>
        <p:txBody>
          <a:bodyPr/>
          <a:p>
            <a:pPr indent="0" marL="0">
              <a:buNone/>
            </a:pPr>
            <a:r>
              <a:rPr dirty="0" lang="en-US"/>
              <a:t>3. NGO’s act as partners alongside other organization in order to tackle problems and address human needs effectively.</a:t>
            </a:r>
          </a:p>
          <a:p>
            <a:pPr indent="0" marL="0">
              <a:buNone/>
            </a:pPr>
            <a:endParaRPr dirty="0" lang="en-US"/>
          </a:p>
          <a:p>
            <a:pPr indent="0" marL="0">
              <a:buNone/>
            </a:pPr>
            <a:r>
              <a:rPr b="1" dirty="0" lang="en-US" u="sng"/>
              <a:t>FUNCTIONS OF NGO’s</a:t>
            </a:r>
          </a:p>
          <a:p>
            <a:pPr indent="0" marL="0">
              <a:buNone/>
            </a:pPr>
            <a:r>
              <a:rPr dirty="0" lang="en-US"/>
              <a:t>-  Managing health finance and administration.</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244" name=""/>
        <p:cNvGrpSpPr/>
        <p:nvPr/>
      </p:nvGrpSpPr>
      <p:grpSpPr>
        <a:xfrm>
          <a:off x="0" y="0"/>
          <a:ext cx="0" cy="0"/>
          <a:chOff x="0" y="0"/>
          <a:chExt cx="0" cy="0"/>
        </a:xfrm>
      </p:grpSpPr>
      <p:sp>
        <p:nvSpPr>
          <p:cNvPr id="1048725" name="Title 1"/>
          <p:cNvSpPr>
            <a:spLocks noGrp="1"/>
          </p:cNvSpPr>
          <p:nvPr>
            <p:ph type="title"/>
          </p:nvPr>
        </p:nvSpPr>
        <p:spPr/>
        <p:txBody>
          <a:bodyPr/>
          <a:p>
            <a:r>
              <a:rPr dirty="0" lang="en-US"/>
              <a:t>FUNCTIONS OF NGO’s.</a:t>
            </a:r>
          </a:p>
        </p:txBody>
      </p:sp>
      <p:sp>
        <p:nvSpPr>
          <p:cNvPr id="1048726" name="Content Placeholder 2"/>
          <p:cNvSpPr>
            <a:spLocks noGrp="1"/>
          </p:cNvSpPr>
          <p:nvPr>
            <p:ph idx="1"/>
          </p:nvPr>
        </p:nvSpPr>
        <p:spPr/>
        <p:txBody>
          <a:bodyPr/>
          <a:p>
            <a:r>
              <a:rPr dirty="0" lang="en-US"/>
              <a:t>Establishing health care institutions.</a:t>
            </a:r>
          </a:p>
          <a:p>
            <a:r>
              <a:rPr dirty="0" lang="en-US"/>
              <a:t>Fulfilling health and social needs of groups like women, elderly and vulnerable local communities.</a:t>
            </a:r>
          </a:p>
          <a:p>
            <a:r>
              <a:rPr dirty="0" lang="en-US"/>
              <a:t>Dealing with specific health issues such as alcoholism.</a:t>
            </a:r>
          </a:p>
          <a:p>
            <a:r>
              <a:rPr dirty="0" lang="en-US"/>
              <a:t>Promoting health rights.</a:t>
            </a:r>
          </a:p>
          <a:p>
            <a:r>
              <a:rPr dirty="0" lang="en-US"/>
              <a:t>Performing preventive health Programs.</a:t>
            </a:r>
          </a:p>
          <a:p>
            <a:pPr indent="0" marL="0">
              <a:buNone/>
            </a:pPr>
            <a:endParaRPr dirty="0"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245" name=""/>
        <p:cNvGrpSpPr/>
        <p:nvPr/>
      </p:nvGrpSpPr>
      <p:grpSpPr>
        <a:xfrm>
          <a:off x="0" y="0"/>
          <a:ext cx="0" cy="0"/>
          <a:chOff x="0" y="0"/>
          <a:chExt cx="0" cy="0"/>
        </a:xfrm>
      </p:grpSpPr>
      <p:sp>
        <p:nvSpPr>
          <p:cNvPr id="1048727" name="Title 1"/>
          <p:cNvSpPr>
            <a:spLocks noGrp="1"/>
          </p:cNvSpPr>
          <p:nvPr>
            <p:ph type="title"/>
          </p:nvPr>
        </p:nvSpPr>
        <p:spPr/>
        <p:txBody>
          <a:bodyPr>
            <a:normAutofit fontScale="90000"/>
          </a:bodyPr>
          <a:p>
            <a:r>
              <a:rPr dirty="0" lang="en-US"/>
              <a:t>HEALTH MAINTAINANCE ORGANIZATIONS. (HMO’s)</a:t>
            </a:r>
          </a:p>
        </p:txBody>
      </p:sp>
      <p:sp>
        <p:nvSpPr>
          <p:cNvPr id="1048728" name="Content Placeholder 2"/>
          <p:cNvSpPr>
            <a:spLocks noGrp="1"/>
          </p:cNvSpPr>
          <p:nvPr>
            <p:ph idx="1"/>
          </p:nvPr>
        </p:nvSpPr>
        <p:spPr/>
        <p:txBody>
          <a:bodyPr>
            <a:normAutofit fontScale="96875" lnSpcReduction="20000"/>
          </a:bodyPr>
          <a:p>
            <a:r>
              <a:rPr dirty="0" lang="en-US"/>
              <a:t>It is a network or organizations that provides health insurance coverage for a monthly on annual fee.</a:t>
            </a:r>
          </a:p>
          <a:p>
            <a:r>
              <a:rPr dirty="0" lang="en-US"/>
              <a:t>It is made up of a group of medical insurance providers that limit coverage to medical aid provided from doctors that are under the contract of HMO.</a:t>
            </a:r>
          </a:p>
          <a:p>
            <a:r>
              <a:rPr dirty="0" lang="en-US"/>
              <a:t>These contracts allow for premiums to be lower since the health providers have the advantage </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246" name=""/>
        <p:cNvGrpSpPr/>
        <p:nvPr/>
      </p:nvGrpSpPr>
      <p:grpSpPr>
        <a:xfrm>
          <a:off x="0" y="0"/>
          <a:ext cx="0" cy="0"/>
          <a:chOff x="0" y="0"/>
          <a:chExt cx="0" cy="0"/>
        </a:xfrm>
      </p:grpSpPr>
      <p:sp>
        <p:nvSpPr>
          <p:cNvPr id="1048729" name="Title 1"/>
          <p:cNvSpPr>
            <a:spLocks noGrp="1"/>
          </p:cNvSpPr>
          <p:nvPr>
            <p:ph type="title"/>
          </p:nvPr>
        </p:nvSpPr>
        <p:spPr/>
        <p:txBody>
          <a:bodyPr/>
          <a:p>
            <a:r>
              <a:rPr dirty="0" lang="en-US"/>
              <a:t>CT.</a:t>
            </a:r>
          </a:p>
        </p:txBody>
      </p:sp>
      <p:sp>
        <p:nvSpPr>
          <p:cNvPr id="1048730" name="Content Placeholder 2"/>
          <p:cNvSpPr>
            <a:spLocks noGrp="1"/>
          </p:cNvSpPr>
          <p:nvPr>
            <p:ph idx="1"/>
          </p:nvPr>
        </p:nvSpPr>
        <p:spPr/>
        <p:txBody>
          <a:bodyPr>
            <a:normAutofit fontScale="96875" lnSpcReduction="10000"/>
          </a:bodyPr>
          <a:p>
            <a:pPr indent="0" marL="0">
              <a:buNone/>
            </a:pPr>
            <a:r>
              <a:rPr dirty="0" lang="en-US"/>
              <a:t>of having patients directed to them, but these contracts also add additional restrictions to HMO’s members.</a:t>
            </a:r>
          </a:p>
          <a:p>
            <a:pPr indent="-514350" marL="514350">
              <a:buAutoNum type="arabicPeriod"/>
            </a:pPr>
            <a:r>
              <a:rPr dirty="0" lang="en-US"/>
              <a:t>It is an organization that provides or arranges managed care for health insurance, self funded health care benefits plans, individual and other entities.</a:t>
            </a:r>
          </a:p>
          <a:p>
            <a:pPr indent="-514350" marL="514350">
              <a:buAutoNum type="arabicPeriod"/>
            </a:pPr>
            <a:r>
              <a:rPr dirty="0" lang="en-US"/>
              <a:t>HMO covers care rendered by those doctors and other professionals who have agreed</a:t>
            </a:r>
          </a:p>
          <a:p>
            <a:pPr indent="-514350" marL="514350">
              <a:buAutoNum type="arabicPeriod"/>
            </a:pPr>
            <a:endParaRPr dirty="0"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247" name=""/>
        <p:cNvGrpSpPr/>
        <p:nvPr/>
      </p:nvGrpSpPr>
      <p:grpSpPr>
        <a:xfrm>
          <a:off x="0" y="0"/>
          <a:ext cx="0" cy="0"/>
          <a:chOff x="0" y="0"/>
          <a:chExt cx="0" cy="0"/>
        </a:xfrm>
      </p:grpSpPr>
      <p:sp>
        <p:nvSpPr>
          <p:cNvPr id="1048731" name="Title 1"/>
          <p:cNvSpPr>
            <a:spLocks noGrp="1"/>
          </p:cNvSpPr>
          <p:nvPr>
            <p:ph type="title"/>
          </p:nvPr>
        </p:nvSpPr>
        <p:spPr/>
        <p:txBody>
          <a:bodyPr/>
          <a:p>
            <a:r>
              <a:rPr dirty="0" lang="en-US"/>
              <a:t>CT.</a:t>
            </a:r>
          </a:p>
        </p:txBody>
      </p:sp>
      <p:sp>
        <p:nvSpPr>
          <p:cNvPr id="1048732" name="Content Placeholder 2"/>
          <p:cNvSpPr>
            <a:spLocks noGrp="1"/>
          </p:cNvSpPr>
          <p:nvPr>
            <p:ph idx="1"/>
          </p:nvPr>
        </p:nvSpPr>
        <p:spPr/>
        <p:txBody>
          <a:bodyPr/>
          <a:p>
            <a:pPr indent="0" marL="0">
              <a:buNone/>
            </a:pPr>
            <a:r>
              <a:rPr dirty="0" lang="en-US"/>
              <a:t>by contract to treat patients in accordance with HMO’s guidelines and restrictions in exchange for a steady stream of customers. </a:t>
            </a:r>
          </a:p>
          <a:p>
            <a:pPr indent="0" marL="0">
              <a:buNone/>
            </a:pPr>
            <a:r>
              <a:rPr dirty="0" lang="en-US"/>
              <a:t>3. HMO cover emergency care regardless of the health care providers contracted status.</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248" name=""/>
        <p:cNvGrpSpPr/>
        <p:nvPr/>
      </p:nvGrpSpPr>
      <p:grpSpPr>
        <a:xfrm>
          <a:off x="0" y="0"/>
          <a:ext cx="0" cy="0"/>
          <a:chOff x="0" y="0"/>
          <a:chExt cx="0" cy="0"/>
        </a:xfrm>
      </p:grpSpPr>
      <p:sp>
        <p:nvSpPr>
          <p:cNvPr id="1048733" name="Title 1"/>
          <p:cNvSpPr>
            <a:spLocks noGrp="1"/>
          </p:cNvSpPr>
          <p:nvPr>
            <p:ph type="title"/>
          </p:nvPr>
        </p:nvSpPr>
        <p:spPr/>
        <p:txBody>
          <a:bodyPr/>
          <a:p>
            <a:r>
              <a:rPr dirty="0" lang="en-US"/>
              <a:t>FUNCTIONS OF HMO’s</a:t>
            </a:r>
          </a:p>
        </p:txBody>
      </p:sp>
      <p:sp>
        <p:nvSpPr>
          <p:cNvPr id="1048734" name="Content Placeholder 2"/>
          <p:cNvSpPr>
            <a:spLocks noGrp="1"/>
          </p:cNvSpPr>
          <p:nvPr>
            <p:ph idx="1"/>
          </p:nvPr>
        </p:nvSpPr>
        <p:spPr/>
        <p:txBody>
          <a:bodyPr/>
          <a:p>
            <a:r>
              <a:rPr dirty="0" lang="en-US"/>
              <a:t>Collection of donation from voluntary contributors.</a:t>
            </a:r>
          </a:p>
          <a:p>
            <a:r>
              <a:rPr dirty="0" lang="en-US"/>
              <a:t>Collection and submission of encounter data forms from health care facilities to National Health Insurance Scheme (NHIS).</a:t>
            </a:r>
          </a:p>
          <a:p>
            <a:r>
              <a:rPr dirty="0" lang="en-US"/>
              <a:t>Making sure that contributions are kept in the scheme accredited banks. </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249" name=""/>
        <p:cNvGrpSpPr/>
        <p:nvPr/>
      </p:nvGrpSpPr>
      <p:grpSpPr>
        <a:xfrm>
          <a:off x="0" y="0"/>
          <a:ext cx="0" cy="0"/>
          <a:chOff x="0" y="0"/>
          <a:chExt cx="0" cy="0"/>
        </a:xfrm>
      </p:grpSpPr>
      <p:sp>
        <p:nvSpPr>
          <p:cNvPr id="1048735" name="Title 1"/>
          <p:cNvSpPr>
            <a:spLocks noGrp="1"/>
          </p:cNvSpPr>
          <p:nvPr>
            <p:ph type="title"/>
          </p:nvPr>
        </p:nvSpPr>
        <p:spPr/>
        <p:txBody>
          <a:bodyPr/>
          <a:p>
            <a:r>
              <a:rPr dirty="0" lang="en-US"/>
              <a:t>CT:</a:t>
            </a:r>
          </a:p>
        </p:txBody>
      </p:sp>
      <p:sp>
        <p:nvSpPr>
          <p:cNvPr id="1048736" name="Content Placeholder 2"/>
          <p:cNvSpPr>
            <a:spLocks noGrp="1"/>
          </p:cNvSpPr>
          <p:nvPr>
            <p:ph idx="1"/>
          </p:nvPr>
        </p:nvSpPr>
        <p:spPr/>
        <p:txBody>
          <a:bodyPr/>
          <a:p>
            <a:r>
              <a:rPr dirty="0" lang="en-US"/>
              <a:t>Marketing in accordance with NHIS guidelines.</a:t>
            </a:r>
          </a:p>
          <a:p>
            <a:r>
              <a:rPr dirty="0" lang="en-US"/>
              <a:t>Collection and submission of encounter data forms from health care facilities to NHIS. </a:t>
            </a:r>
          </a:p>
          <a:p>
            <a:r>
              <a:rPr dirty="0" lang="en-US"/>
              <a:t>Ensure the timely payment of duty to primary health care facilities and free for service to secondary facilities.</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251" name=""/>
        <p:cNvGrpSpPr/>
        <p:nvPr/>
      </p:nvGrpSpPr>
      <p:grpSpPr>
        <a:xfrm>
          <a:off x="0" y="0"/>
          <a:ext cx="0" cy="0"/>
          <a:chOff x="0" y="0"/>
          <a:chExt cx="0" cy="0"/>
        </a:xfrm>
      </p:grpSpPr>
      <p:sp>
        <p:nvSpPr>
          <p:cNvPr id="1048741" name="Title 1"/>
          <p:cNvSpPr>
            <a:spLocks noGrp="1"/>
          </p:cNvSpPr>
          <p:nvPr>
            <p:ph type="title"/>
          </p:nvPr>
        </p:nvSpPr>
        <p:spPr/>
        <p:txBody>
          <a:bodyPr/>
          <a:p>
            <a:r>
              <a:rPr b="1" dirty="0" lang="en-US" err="1"/>
              <a:t>Intergrated</a:t>
            </a:r>
            <a:r>
              <a:rPr b="1" dirty="0" lang="en-US"/>
              <a:t> Health Services</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252" name=""/>
        <p:cNvGrpSpPr/>
        <p:nvPr/>
      </p:nvGrpSpPr>
      <p:grpSpPr>
        <a:xfrm>
          <a:off x="0" y="0"/>
          <a:ext cx="0" cy="0"/>
          <a:chOff x="0" y="0"/>
          <a:chExt cx="0" cy="0"/>
        </a:xfrm>
      </p:grpSpPr>
      <p:sp>
        <p:nvSpPr>
          <p:cNvPr id="1048742" name="Title 1"/>
          <p:cNvSpPr>
            <a:spLocks noGrp="1"/>
          </p:cNvSpPr>
          <p:nvPr>
            <p:ph type="title"/>
          </p:nvPr>
        </p:nvSpPr>
        <p:spPr/>
        <p:txBody>
          <a:bodyPr/>
          <a:p>
            <a:r>
              <a:rPr dirty="0" lang="en-US">
                <a:solidFill>
                  <a:srgbClr val="FF0000"/>
                </a:solidFill>
              </a:rPr>
              <a:t>Concept of Rural health services.</a:t>
            </a:r>
          </a:p>
        </p:txBody>
      </p:sp>
      <p:sp>
        <p:nvSpPr>
          <p:cNvPr id="1048743" name="Content Placeholder 2"/>
          <p:cNvSpPr>
            <a:spLocks noGrp="1"/>
          </p:cNvSpPr>
          <p:nvPr>
            <p:ph idx="1"/>
          </p:nvPr>
        </p:nvSpPr>
        <p:spPr/>
        <p:txBody>
          <a:bodyPr/>
          <a:p>
            <a:pPr indent="0" marL="0">
              <a:buNone/>
            </a:pPr>
            <a:r>
              <a:rPr dirty="0" lang="en-US"/>
              <a:t>Rural health facility- These are public or private health services in rural areas .</a:t>
            </a:r>
          </a:p>
          <a:p>
            <a:pPr indent="0" marL="0">
              <a:buNone/>
            </a:pPr>
            <a:endParaRPr dirty="0" lang="en-US"/>
          </a:p>
          <a:p>
            <a:pPr indent="0" marL="0">
              <a:buNone/>
            </a:pPr>
            <a:r>
              <a:rPr dirty="0" lang="en-US"/>
              <a:t>Static Facility- It’s a number of health facilities </a:t>
            </a:r>
          </a:p>
          <a:p>
            <a:pPr indent="0" marL="0">
              <a:buNone/>
            </a:pPr>
            <a:r>
              <a:rPr dirty="0" lang="en-US"/>
              <a:t>(designated building) in which general health services are provided.</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253" name=""/>
        <p:cNvGrpSpPr/>
        <p:nvPr/>
      </p:nvGrpSpPr>
      <p:grpSpPr>
        <a:xfrm>
          <a:off x="0" y="0"/>
          <a:ext cx="0" cy="0"/>
          <a:chOff x="0" y="0"/>
          <a:chExt cx="0" cy="0"/>
        </a:xfrm>
      </p:grpSpPr>
      <p:sp>
        <p:nvSpPr>
          <p:cNvPr id="1048744" name="Title 1"/>
          <p:cNvSpPr>
            <a:spLocks noGrp="1"/>
          </p:cNvSpPr>
          <p:nvPr>
            <p:ph type="title"/>
          </p:nvPr>
        </p:nvSpPr>
        <p:spPr/>
        <p:txBody>
          <a:bodyPr/>
          <a:p>
            <a:r>
              <a:rPr dirty="0" lang="en-US"/>
              <a:t>Services at Static Facility.</a:t>
            </a:r>
          </a:p>
        </p:txBody>
      </p:sp>
      <p:sp>
        <p:nvSpPr>
          <p:cNvPr id="1048745" name="Content Placeholder 2"/>
          <p:cNvSpPr>
            <a:spLocks noGrp="1"/>
          </p:cNvSpPr>
          <p:nvPr>
            <p:ph idx="1"/>
          </p:nvPr>
        </p:nvSpPr>
        <p:spPr/>
        <p:txBody>
          <a:bodyPr/>
          <a:p>
            <a:pPr indent="0" marL="0">
              <a:buNone/>
            </a:pPr>
            <a:r>
              <a:rPr dirty="0" lang="en-US">
                <a:solidFill>
                  <a:srgbClr val="FF0000"/>
                </a:solidFill>
              </a:rPr>
              <a:t>SERVICES</a:t>
            </a:r>
          </a:p>
          <a:p>
            <a:pPr>
              <a:buFontTx/>
              <a:buChar char="-"/>
            </a:pPr>
            <a:r>
              <a:rPr dirty="0" lang="en-US"/>
              <a:t>Promotion of health.</a:t>
            </a:r>
          </a:p>
          <a:p>
            <a:pPr indent="0" marL="0">
              <a:buNone/>
            </a:pPr>
            <a:r>
              <a:rPr dirty="0" lang="en-US"/>
              <a:t>It is the process of enabling people to increase control over, and to improve their health.</a:t>
            </a:r>
          </a:p>
          <a:p>
            <a:pPr>
              <a:buFontTx/>
              <a:buChar char="-"/>
            </a:pPr>
            <a:r>
              <a:rPr dirty="0" lang="en-US"/>
              <a:t>Delivery of health care.</a:t>
            </a:r>
          </a:p>
          <a:p>
            <a:endParaRPr dirty="0"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90" name=""/>
        <p:cNvGrpSpPr/>
        <p:nvPr/>
      </p:nvGrpSpPr>
      <p:grpSpPr>
        <a:xfrm>
          <a:off x="0" y="0"/>
          <a:ext cx="0" cy="0"/>
          <a:chOff x="0" y="0"/>
          <a:chExt cx="0" cy="0"/>
        </a:xfrm>
      </p:grpSpPr>
      <p:sp>
        <p:nvSpPr>
          <p:cNvPr id="1048617" name="Title 1"/>
          <p:cNvSpPr>
            <a:spLocks noGrp="1"/>
          </p:cNvSpPr>
          <p:nvPr>
            <p:ph type="title"/>
          </p:nvPr>
        </p:nvSpPr>
        <p:spPr/>
        <p:txBody>
          <a:bodyPr/>
          <a:p>
            <a:r>
              <a:rPr dirty="0" lang="en-US"/>
              <a:t>CONT.</a:t>
            </a:r>
          </a:p>
        </p:txBody>
      </p:sp>
      <p:sp>
        <p:nvSpPr>
          <p:cNvPr id="1048618" name="Content Placeholder 2"/>
          <p:cNvSpPr>
            <a:spLocks noGrp="1"/>
          </p:cNvSpPr>
          <p:nvPr>
            <p:ph idx="1"/>
          </p:nvPr>
        </p:nvSpPr>
        <p:spPr/>
        <p:txBody>
          <a:bodyPr/>
          <a:p>
            <a:pPr>
              <a:buFontTx/>
              <a:buChar char="-"/>
            </a:pPr>
            <a:r>
              <a:rPr dirty="0" lang="en-US"/>
              <a:t>Moving to the future as one nation.</a:t>
            </a:r>
          </a:p>
          <a:p>
            <a:pPr>
              <a:buNone/>
            </a:pPr>
            <a:r>
              <a:rPr dirty="0" lang="en-US"/>
              <a:t>3. </a:t>
            </a:r>
            <a:r>
              <a:rPr b="1" dirty="0" lang="en-US"/>
              <a:t>Political pillar</a:t>
            </a:r>
            <a:r>
              <a:rPr dirty="0" lang="en-US"/>
              <a:t>: It aims to realize an issue –based, people- </a:t>
            </a:r>
            <a:r>
              <a:rPr dirty="0" lang="en-US" err="1"/>
              <a:t>centred</a:t>
            </a:r>
            <a:r>
              <a:rPr dirty="0" lang="en-US"/>
              <a:t>, result- oriented and accountable democratic system.</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254" name=""/>
        <p:cNvGrpSpPr/>
        <p:nvPr/>
      </p:nvGrpSpPr>
      <p:grpSpPr>
        <a:xfrm>
          <a:off x="0" y="0"/>
          <a:ext cx="0" cy="0"/>
          <a:chOff x="0" y="0"/>
          <a:chExt cx="0" cy="0"/>
        </a:xfrm>
      </p:grpSpPr>
      <p:sp>
        <p:nvSpPr>
          <p:cNvPr id="1048746" name="Title 1"/>
          <p:cNvSpPr>
            <a:spLocks noGrp="1"/>
          </p:cNvSpPr>
          <p:nvPr>
            <p:ph type="title"/>
          </p:nvPr>
        </p:nvSpPr>
        <p:spPr/>
        <p:txBody>
          <a:bodyPr/>
          <a:p>
            <a:r>
              <a:rPr dirty="0" lang="en-US">
                <a:solidFill>
                  <a:srgbClr val="FF0000"/>
                </a:solidFill>
              </a:rPr>
              <a:t>OUTREACHES</a:t>
            </a:r>
          </a:p>
        </p:txBody>
      </p:sp>
      <p:sp>
        <p:nvSpPr>
          <p:cNvPr id="1048747" name="Content Placeholder 2"/>
          <p:cNvSpPr>
            <a:spLocks noGrp="1"/>
          </p:cNvSpPr>
          <p:nvPr>
            <p:ph idx="1"/>
          </p:nvPr>
        </p:nvSpPr>
        <p:spPr/>
        <p:txBody>
          <a:bodyPr/>
          <a:p>
            <a:pPr algn="ctr" indent="0" marL="0">
              <a:buNone/>
            </a:pPr>
            <a:endParaRPr b="1" dirty="0" lang="en-US">
              <a:solidFill>
                <a:srgbClr val="FF0000"/>
              </a:solidFill>
            </a:endParaRPr>
          </a:p>
          <a:p>
            <a:pPr algn="ctr" indent="0" marL="0">
              <a:buNone/>
            </a:pPr>
            <a:endParaRPr b="1" dirty="0" lang="en-US">
              <a:solidFill>
                <a:srgbClr val="FF0000"/>
              </a:solidFill>
            </a:endParaRPr>
          </a:p>
          <a:p>
            <a:pPr algn="ctr" indent="0" marL="0">
              <a:buNone/>
            </a:pPr>
            <a:endParaRPr b="1" dirty="0" lang="en-US">
              <a:solidFill>
                <a:srgbClr val="FF0000"/>
              </a:solidFill>
            </a:endParaRPr>
          </a:p>
          <a:p>
            <a:pPr algn="ctr" indent="0" marL="0">
              <a:buNone/>
            </a:pPr>
            <a:r>
              <a:rPr b="1" dirty="0" lang="en-US">
                <a:solidFill>
                  <a:srgbClr val="FF0000"/>
                </a:solidFill>
              </a:rPr>
              <a:t>COMMUNITY OUTREACH SERVICES.</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255" name=""/>
        <p:cNvGrpSpPr/>
        <p:nvPr/>
      </p:nvGrpSpPr>
      <p:grpSpPr>
        <a:xfrm>
          <a:off x="0" y="0"/>
          <a:ext cx="0" cy="0"/>
          <a:chOff x="0" y="0"/>
          <a:chExt cx="0" cy="0"/>
        </a:xfrm>
      </p:grpSpPr>
      <p:sp>
        <p:nvSpPr>
          <p:cNvPr id="1048748" name="Title 1"/>
          <p:cNvSpPr>
            <a:spLocks noGrp="1"/>
          </p:cNvSpPr>
          <p:nvPr>
            <p:ph type="title"/>
          </p:nvPr>
        </p:nvSpPr>
        <p:spPr/>
        <p:txBody>
          <a:bodyPr/>
          <a:p>
            <a:r>
              <a:rPr dirty="0" lang="en-US"/>
              <a:t>Definition:</a:t>
            </a:r>
          </a:p>
        </p:txBody>
      </p:sp>
      <p:sp>
        <p:nvSpPr>
          <p:cNvPr id="1048749" name="Content Placeholder 2"/>
          <p:cNvSpPr>
            <a:spLocks noGrp="1"/>
          </p:cNvSpPr>
          <p:nvPr>
            <p:ph idx="1"/>
          </p:nvPr>
        </p:nvSpPr>
        <p:spPr/>
        <p:txBody>
          <a:bodyPr/>
          <a:p>
            <a:r>
              <a:rPr dirty="0" lang="en-US"/>
              <a:t>Outreach in simple words is:-</a:t>
            </a:r>
          </a:p>
          <a:p>
            <a:pPr indent="0" marL="0">
              <a:buNone/>
            </a:pPr>
            <a:r>
              <a:rPr dirty="0" lang="en-US"/>
              <a:t>‘ To start where the client is, outside the facility- in the community’.</a:t>
            </a:r>
          </a:p>
          <a:p>
            <a:pPr indent="0" marL="0">
              <a:buNone/>
            </a:pPr>
            <a:r>
              <a:rPr dirty="0" lang="en-US"/>
              <a:t>- It is a two way communication between your agency and the stakeholders to establish and foster mutual understanding, promote participation and involvement and influence behaviours, attitudes and actions. </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256" name=""/>
        <p:cNvGrpSpPr/>
        <p:nvPr/>
      </p:nvGrpSpPr>
      <p:grpSpPr>
        <a:xfrm>
          <a:off x="0" y="0"/>
          <a:ext cx="0" cy="0"/>
          <a:chOff x="0" y="0"/>
          <a:chExt cx="0" cy="0"/>
        </a:xfrm>
      </p:grpSpPr>
      <p:sp>
        <p:nvSpPr>
          <p:cNvPr id="1048750" name="Title 1"/>
          <p:cNvSpPr>
            <a:spLocks noGrp="1"/>
          </p:cNvSpPr>
          <p:nvPr>
            <p:ph type="title"/>
          </p:nvPr>
        </p:nvSpPr>
        <p:spPr/>
        <p:txBody>
          <a:bodyPr/>
          <a:p>
            <a:r>
              <a:rPr dirty="0" lang="en-US"/>
              <a:t>Why do we do outreach?</a:t>
            </a:r>
          </a:p>
        </p:txBody>
      </p:sp>
      <p:sp>
        <p:nvSpPr>
          <p:cNvPr id="1048751" name="Content Placeholder 2"/>
          <p:cNvSpPr>
            <a:spLocks noGrp="1"/>
          </p:cNvSpPr>
          <p:nvPr>
            <p:ph idx="1"/>
          </p:nvPr>
        </p:nvSpPr>
        <p:spPr/>
        <p:txBody>
          <a:bodyPr/>
          <a:p>
            <a:r>
              <a:rPr dirty="0" lang="en-US"/>
              <a:t>Outreach efforts result in developing a liaison between the agency and the community.</a:t>
            </a:r>
          </a:p>
          <a:p>
            <a:r>
              <a:rPr dirty="0" lang="en-US"/>
              <a:t>Improves community awareness. Trust and accurate  understanding of your mission, program and successes.</a:t>
            </a:r>
          </a:p>
          <a:p>
            <a:r>
              <a:rPr dirty="0" lang="en-US"/>
              <a:t>Share resources and exchange ideas.</a:t>
            </a:r>
          </a:p>
          <a:p>
            <a:r>
              <a:rPr dirty="0" lang="en-US"/>
              <a:t>Increase program attendance. </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257" name=""/>
        <p:cNvGrpSpPr/>
        <p:nvPr/>
      </p:nvGrpSpPr>
      <p:grpSpPr>
        <a:xfrm>
          <a:off x="0" y="0"/>
          <a:ext cx="0" cy="0"/>
          <a:chOff x="0" y="0"/>
          <a:chExt cx="0" cy="0"/>
        </a:xfrm>
      </p:grpSpPr>
      <p:sp>
        <p:nvSpPr>
          <p:cNvPr id="1048752" name="Title 1"/>
          <p:cNvSpPr>
            <a:spLocks noGrp="1"/>
          </p:cNvSpPr>
          <p:nvPr>
            <p:ph type="title"/>
          </p:nvPr>
        </p:nvSpPr>
        <p:spPr/>
        <p:txBody>
          <a:bodyPr/>
          <a:p>
            <a:r>
              <a:rPr dirty="0" lang="en-US"/>
              <a:t>CT.</a:t>
            </a:r>
          </a:p>
        </p:txBody>
      </p:sp>
      <p:sp>
        <p:nvSpPr>
          <p:cNvPr id="1048753" name="Content Placeholder 2"/>
          <p:cNvSpPr>
            <a:spLocks noGrp="1"/>
          </p:cNvSpPr>
          <p:nvPr>
            <p:ph idx="1"/>
          </p:nvPr>
        </p:nvSpPr>
        <p:spPr/>
        <p:txBody>
          <a:bodyPr/>
          <a:p>
            <a:r>
              <a:rPr dirty="0" lang="en-US"/>
              <a:t>Increases collaboration and communication with community members, stakeholders and key partners.</a:t>
            </a:r>
          </a:p>
          <a:p>
            <a:r>
              <a:rPr dirty="0" lang="en-US"/>
              <a:t>When conducted consistently, can stimulate behavioral change and the implementation of risk/harm reduction modalities among the targeted groups. </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258" name=""/>
        <p:cNvGrpSpPr/>
        <p:nvPr/>
      </p:nvGrpSpPr>
      <p:grpSpPr>
        <a:xfrm>
          <a:off x="0" y="0"/>
          <a:ext cx="0" cy="0"/>
          <a:chOff x="0" y="0"/>
          <a:chExt cx="0" cy="0"/>
        </a:xfrm>
      </p:grpSpPr>
      <p:sp>
        <p:nvSpPr>
          <p:cNvPr id="1048754" name="Title 1"/>
          <p:cNvSpPr>
            <a:spLocks noGrp="1"/>
          </p:cNvSpPr>
          <p:nvPr>
            <p:ph type="title"/>
          </p:nvPr>
        </p:nvSpPr>
        <p:spPr/>
        <p:txBody>
          <a:bodyPr/>
          <a:p>
            <a:r>
              <a:rPr dirty="0" lang="en-US"/>
              <a:t>PRINCIPLES:-</a:t>
            </a:r>
          </a:p>
        </p:txBody>
      </p:sp>
      <p:sp>
        <p:nvSpPr>
          <p:cNvPr id="1048755" name="Content Placeholder 2"/>
          <p:cNvSpPr>
            <a:spLocks noGrp="1"/>
          </p:cNvSpPr>
          <p:nvPr>
            <p:ph idx="1"/>
          </p:nvPr>
        </p:nvSpPr>
        <p:spPr/>
        <p:txBody>
          <a:bodyPr>
            <a:normAutofit fontScale="96875" lnSpcReduction="10000"/>
          </a:bodyPr>
          <a:p>
            <a:r>
              <a:rPr dirty="0" lang="en-US"/>
              <a:t>Clearly identify the people you are trying to reach.</a:t>
            </a:r>
          </a:p>
          <a:p>
            <a:r>
              <a:rPr dirty="0" lang="en-US"/>
              <a:t>Tailor your outreach strategy, message and your materials according to your target audience.</a:t>
            </a:r>
          </a:p>
          <a:p>
            <a:r>
              <a:rPr dirty="0" lang="en-US"/>
              <a:t>Enlist key community leaders to be your ambassadors.</a:t>
            </a:r>
          </a:p>
          <a:p>
            <a:r>
              <a:rPr dirty="0" lang="en-US"/>
              <a:t>Create a system and schedule for providing outreach.</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82" name=""/>
        <p:cNvGrpSpPr/>
        <p:nvPr/>
      </p:nvGrpSpPr>
      <p:grpSpPr>
        <a:xfrm>
          <a:off x="0" y="0"/>
          <a:ext cx="0" cy="0"/>
          <a:chOff x="0" y="0"/>
          <a:chExt cx="0" cy="0"/>
        </a:xfrm>
      </p:grpSpPr>
      <p:sp>
        <p:nvSpPr>
          <p:cNvPr id="1048598" name="Title 1"/>
          <p:cNvSpPr>
            <a:spLocks noGrp="1"/>
          </p:cNvSpPr>
          <p:nvPr>
            <p:ph type="title"/>
          </p:nvPr>
        </p:nvSpPr>
        <p:spPr/>
        <p:txBody>
          <a:bodyPr/>
          <a:p>
            <a:r>
              <a:rPr dirty="0" lang="en-US"/>
              <a:t>CT.</a:t>
            </a:r>
          </a:p>
        </p:txBody>
      </p:sp>
      <p:sp>
        <p:nvSpPr>
          <p:cNvPr id="1048599" name="Content Placeholder 2"/>
          <p:cNvSpPr>
            <a:spLocks noGrp="1"/>
          </p:cNvSpPr>
          <p:nvPr>
            <p:ph idx="1"/>
          </p:nvPr>
        </p:nvSpPr>
        <p:spPr/>
        <p:txBody>
          <a:bodyPr/>
          <a:p>
            <a:r>
              <a:rPr dirty="0" lang="en-US"/>
              <a:t>Think from the clients/ communities perspective and include information about your services that may be helpful to hear/ read.</a:t>
            </a:r>
          </a:p>
          <a:p>
            <a:r>
              <a:rPr dirty="0" lang="en-US"/>
              <a:t>Material and personal contact in multiple ways and multiple times, build trust and become a familiar face.</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80" name=""/>
        <p:cNvGrpSpPr/>
        <p:nvPr/>
      </p:nvGrpSpPr>
      <p:grpSpPr>
        <a:xfrm>
          <a:off x="0" y="0"/>
          <a:ext cx="0" cy="0"/>
          <a:chOff x="0" y="0"/>
          <a:chExt cx="0" cy="0"/>
        </a:xfrm>
      </p:grpSpPr>
      <p:sp>
        <p:nvSpPr>
          <p:cNvPr id="1048594" name="Title 1"/>
          <p:cNvSpPr>
            <a:spLocks noGrp="1"/>
          </p:cNvSpPr>
          <p:nvPr>
            <p:ph type="title"/>
          </p:nvPr>
        </p:nvSpPr>
        <p:spPr/>
        <p:txBody>
          <a:bodyPr/>
          <a:p>
            <a:r>
              <a:rPr dirty="0" lang="en-US"/>
              <a:t>CT.</a:t>
            </a:r>
          </a:p>
        </p:txBody>
      </p:sp>
      <p:sp>
        <p:nvSpPr>
          <p:cNvPr id="1048595" name="Content Placeholder 2"/>
          <p:cNvSpPr>
            <a:spLocks noGrp="1"/>
          </p:cNvSpPr>
          <p:nvPr>
            <p:ph idx="1"/>
          </p:nvPr>
        </p:nvSpPr>
        <p:spPr/>
        <p:txBody>
          <a:bodyPr/>
          <a:p>
            <a:r>
              <a:rPr dirty="0" lang="en-US"/>
              <a:t>Be a conversationalist and not a preacher.</a:t>
            </a:r>
          </a:p>
          <a:p>
            <a:r>
              <a:rPr dirty="0" lang="en-US"/>
              <a:t>Take your outreach to social media/ social network.</a:t>
            </a:r>
          </a:p>
          <a:p>
            <a:r>
              <a:rPr dirty="0" lang="en-US"/>
              <a:t>Consider where you have done outreach and think about who is missing, track who is coming and adjust your strategy as needed.</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78" name=""/>
        <p:cNvGrpSpPr/>
        <p:nvPr/>
      </p:nvGrpSpPr>
      <p:grpSpPr>
        <a:xfrm>
          <a:off x="0" y="0"/>
          <a:ext cx="0" cy="0"/>
          <a:chOff x="0" y="0"/>
          <a:chExt cx="0" cy="0"/>
        </a:xfrm>
      </p:grpSpPr>
      <p:sp>
        <p:nvSpPr>
          <p:cNvPr id="1048590" name="Title 1"/>
          <p:cNvSpPr>
            <a:spLocks noGrp="1"/>
          </p:cNvSpPr>
          <p:nvPr>
            <p:ph type="title"/>
          </p:nvPr>
        </p:nvSpPr>
        <p:spPr/>
        <p:txBody>
          <a:bodyPr/>
          <a:p>
            <a:r>
              <a:rPr dirty="0" lang="en-US"/>
              <a:t>OUTREACH GOALS.</a:t>
            </a:r>
          </a:p>
        </p:txBody>
      </p:sp>
      <p:sp>
        <p:nvSpPr>
          <p:cNvPr id="1048591" name="Content Placeholder 2"/>
          <p:cNvSpPr>
            <a:spLocks noGrp="1"/>
          </p:cNvSpPr>
          <p:nvPr>
            <p:ph idx="1"/>
          </p:nvPr>
        </p:nvSpPr>
        <p:spPr/>
        <p:txBody>
          <a:bodyPr/>
          <a:p>
            <a:r>
              <a:rPr dirty="0" lang="en-US"/>
              <a:t>Enhance community awareness.</a:t>
            </a:r>
          </a:p>
          <a:p>
            <a:r>
              <a:rPr dirty="0" lang="en-US"/>
              <a:t>Increase the visibility of program</a:t>
            </a:r>
          </a:p>
          <a:p>
            <a:r>
              <a:rPr dirty="0" lang="en-US"/>
              <a:t>Broaden community support.</a:t>
            </a:r>
          </a:p>
          <a:p>
            <a:r>
              <a:rPr dirty="0" lang="en-US"/>
              <a:t>Engage new partners/ stakeholders</a:t>
            </a:r>
          </a:p>
          <a:p>
            <a:r>
              <a:rPr dirty="0" lang="en-US"/>
              <a:t>Improve knowledge and attitudes and health behaviors.</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01" name=""/>
        <p:cNvGrpSpPr/>
        <p:nvPr/>
      </p:nvGrpSpPr>
      <p:grpSpPr>
        <a:xfrm>
          <a:off x="0" y="0"/>
          <a:ext cx="0" cy="0"/>
          <a:chOff x="0" y="0"/>
          <a:chExt cx="0" cy="0"/>
        </a:xfrm>
      </p:grpSpPr>
      <p:sp>
        <p:nvSpPr>
          <p:cNvPr id="1048586" name="Title 1"/>
          <p:cNvSpPr>
            <a:spLocks noGrp="1"/>
          </p:cNvSpPr>
          <p:nvPr>
            <p:ph type="title"/>
          </p:nvPr>
        </p:nvSpPr>
        <p:spPr>
          <a:xfrm>
            <a:off x="628650" y="1131094"/>
            <a:ext cx="7886700" cy="704086"/>
          </a:xfrm>
        </p:spPr>
        <p:txBody>
          <a:bodyPr>
            <a:normAutofit fontScale="90000"/>
          </a:bodyPr>
          <a:p>
            <a:pPr algn="l"/>
            <a:r>
              <a:rPr b="1" dirty="0" i="0" lang="en-US">
                <a:solidFill>
                  <a:srgbClr val="BF0000"/>
                </a:solidFill>
              </a:rPr>
              <a:t>            HOME VISITING</a:t>
            </a:r>
            <a:endParaRPr b="1" dirty="0" i="0" lang="en-US">
              <a:solidFill>
                <a:srgbClr val="BF0000"/>
              </a:solidFill>
            </a:endParaRPr>
          </a:p>
        </p:txBody>
      </p:sp>
      <p:sp>
        <p:nvSpPr>
          <p:cNvPr id="1048587" name="Content Placeholder 2"/>
          <p:cNvSpPr>
            <a:spLocks noGrp="1"/>
          </p:cNvSpPr>
          <p:nvPr>
            <p:ph idx="1"/>
          </p:nvPr>
        </p:nvSpPr>
        <p:spPr>
          <a:xfrm>
            <a:off x="92122" y="1860361"/>
            <a:ext cx="8976815" cy="3629612"/>
          </a:xfrm>
        </p:spPr>
        <p:txBody>
          <a:bodyPr>
            <a:normAutofit/>
          </a:bodyPr>
          <a:p>
            <a:pPr>
              <a:lnSpc>
                <a:spcPct val="100000"/>
              </a:lnSpc>
            </a:pPr>
            <a:r>
              <a:rPr dirty="0" sz="2400" lang="en-US"/>
              <a:t> Assessment is the first step in the process approach to family health care, but when do you carry out this assessment? You could assess family members when they visit your health facility. However, in order to get a  comprehensive picture  of  a  family’s  health, you need to visit them at home. </a:t>
            </a:r>
          </a:p>
          <a:p>
            <a:pPr>
              <a:lnSpc>
                <a:spcPct val="100000"/>
              </a:lnSpc>
            </a:pPr>
            <a:r>
              <a:rPr dirty="0" sz="2400" lang="en-US"/>
              <a:t>Home visits is an important part of your work as a community health nurse as they allow you to see families and their needs in their own homes.</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77" name=""/>
        <p:cNvGrpSpPr/>
        <p:nvPr/>
      </p:nvGrpSpPr>
      <p:grpSpPr>
        <a:xfrm>
          <a:off x="0" y="0"/>
          <a:ext cx="0" cy="0"/>
          <a:chOff x="0" y="0"/>
          <a:chExt cx="0" cy="0"/>
        </a:xfrm>
      </p:grpSpPr>
      <p:sp>
        <p:nvSpPr>
          <p:cNvPr id="1048588" name="Title 1"/>
          <p:cNvSpPr>
            <a:spLocks noGrp="1"/>
          </p:cNvSpPr>
          <p:nvPr>
            <p:ph type="title"/>
          </p:nvPr>
        </p:nvSpPr>
        <p:spPr>
          <a:xfrm>
            <a:off x="575765" y="857250"/>
            <a:ext cx="7886700" cy="665328"/>
          </a:xfrm>
        </p:spPr>
        <p:txBody>
          <a:bodyPr>
            <a:normAutofit fontScale="90000"/>
          </a:bodyPr>
          <a:p>
            <a:r>
              <a:rPr dirty="0" lang="en-US"/>
              <a:t> </a:t>
            </a:r>
            <a:r>
              <a:rPr b="1" dirty="0" lang="en-US"/>
              <a:t>Main purposes of home visiting</a:t>
            </a:r>
          </a:p>
        </p:txBody>
      </p:sp>
      <p:sp>
        <p:nvSpPr>
          <p:cNvPr id="1048589" name="Content Placeholder 2"/>
          <p:cNvSpPr>
            <a:spLocks noGrp="1"/>
          </p:cNvSpPr>
          <p:nvPr>
            <p:ph idx="1"/>
          </p:nvPr>
        </p:nvSpPr>
        <p:spPr>
          <a:xfrm>
            <a:off x="0" y="1522579"/>
            <a:ext cx="9038229" cy="4529351"/>
          </a:xfrm>
        </p:spPr>
        <p:txBody>
          <a:bodyPr>
            <a:normAutofit lnSpcReduction="10000"/>
          </a:bodyPr>
          <a:p>
            <a:pPr algn="just" indent="0" marL="0">
              <a:lnSpc>
                <a:spcPct val="150000"/>
              </a:lnSpc>
              <a:buNone/>
            </a:pPr>
            <a:r>
              <a:rPr dirty="0" sz="2400" lang="en-US"/>
              <a:t>Home visiting is one of the essential community health services that you should provide. It has two main purposes:</a:t>
            </a:r>
          </a:p>
          <a:p>
            <a:pPr algn="just">
              <a:lnSpc>
                <a:spcPct val="150000"/>
              </a:lnSpc>
            </a:pPr>
            <a:r>
              <a:rPr dirty="0" sz="2400" lang="en-US"/>
              <a:t>It  allows  you  to  follow  up  individual families at home to find out why some health  problems  persist  in  the community despite efforts to prevent or control them, for example malnutrition, communicable diseases, or repeated failure to attend clinics, especially if the family is at risk</a:t>
            </a:r>
          </a:p>
          <a:p>
            <a:pPr algn="just">
              <a:lnSpc>
                <a:spcPct val="150000"/>
              </a:lnSpc>
            </a:pPr>
            <a:r>
              <a:rPr dirty="0" sz="2400" lang="en-US"/>
              <a:t>It keeps you aware of what is going on in your catchment area </a:t>
            </a:r>
          </a:p>
          <a:p>
            <a:endParaRPr dirty="0"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91" name=""/>
        <p:cNvGrpSpPr/>
        <p:nvPr/>
      </p:nvGrpSpPr>
      <p:grpSpPr>
        <a:xfrm>
          <a:off x="0" y="0"/>
          <a:ext cx="0" cy="0"/>
          <a:chOff x="0" y="0"/>
          <a:chExt cx="0" cy="0"/>
        </a:xfrm>
      </p:grpSpPr>
      <p:sp>
        <p:nvSpPr>
          <p:cNvPr id="1048619" name="Title 1"/>
          <p:cNvSpPr>
            <a:spLocks noGrp="1"/>
          </p:cNvSpPr>
          <p:nvPr>
            <p:ph type="title"/>
          </p:nvPr>
        </p:nvSpPr>
        <p:spPr/>
        <p:txBody>
          <a:bodyPr/>
          <a:p>
            <a:r>
              <a:rPr dirty="0" lang="en-US"/>
              <a:t>CONT.</a:t>
            </a:r>
          </a:p>
        </p:txBody>
      </p:sp>
      <p:sp>
        <p:nvSpPr>
          <p:cNvPr id="1048620" name="Content Placeholder 2"/>
          <p:cNvSpPr>
            <a:spLocks noGrp="1"/>
          </p:cNvSpPr>
          <p:nvPr>
            <p:ph idx="1"/>
          </p:nvPr>
        </p:nvSpPr>
        <p:spPr/>
        <p:txBody>
          <a:bodyPr>
            <a:normAutofit lnSpcReduction="10000"/>
          </a:bodyPr>
          <a:p>
            <a:r>
              <a:rPr dirty="0" lang="en-US"/>
              <a:t>Deploying world class infrastructure facilities and services.</a:t>
            </a:r>
          </a:p>
          <a:p>
            <a:r>
              <a:rPr dirty="0" lang="en-US"/>
              <a:t>Enablers and Macros: the 3 pillars are anchored on the foundations of macroeconomic </a:t>
            </a:r>
            <a:r>
              <a:rPr dirty="0" lang="en-US" err="1"/>
              <a:t>stability,infrastructural</a:t>
            </a:r>
            <a:r>
              <a:rPr dirty="0" lang="en-US"/>
              <a:t> development, science, Technology and innovation, Land reforms, human resources development, security and public sector reforms.</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79" name=""/>
        <p:cNvGrpSpPr/>
        <p:nvPr/>
      </p:nvGrpSpPr>
      <p:grpSpPr>
        <a:xfrm>
          <a:off x="0" y="0"/>
          <a:ext cx="0" cy="0"/>
          <a:chOff x="0" y="0"/>
          <a:chExt cx="0" cy="0"/>
        </a:xfrm>
      </p:grpSpPr>
      <p:sp>
        <p:nvSpPr>
          <p:cNvPr id="1048592" name="Title 1"/>
          <p:cNvSpPr>
            <a:spLocks noGrp="1"/>
          </p:cNvSpPr>
          <p:nvPr>
            <p:ph type="title"/>
          </p:nvPr>
        </p:nvSpPr>
        <p:spPr>
          <a:xfrm>
            <a:off x="628650" y="1131095"/>
            <a:ext cx="7886700" cy="524550"/>
          </a:xfrm>
        </p:spPr>
        <p:txBody>
          <a:bodyPr>
            <a:normAutofit fontScale="90000"/>
          </a:bodyPr>
          <a:p>
            <a:r>
              <a:rPr b="1" dirty="0" lang="en-US"/>
              <a:t>Skills needed for home visiting</a:t>
            </a:r>
          </a:p>
        </p:txBody>
      </p:sp>
      <p:sp>
        <p:nvSpPr>
          <p:cNvPr id="1048593" name="Content Placeholder 2"/>
          <p:cNvSpPr>
            <a:spLocks noGrp="1"/>
          </p:cNvSpPr>
          <p:nvPr>
            <p:ph idx="1"/>
          </p:nvPr>
        </p:nvSpPr>
        <p:spPr>
          <a:xfrm>
            <a:off x="628650" y="1768238"/>
            <a:ext cx="7886700" cy="3721734"/>
          </a:xfrm>
        </p:spPr>
        <p:txBody>
          <a:bodyPr>
            <a:normAutofit/>
          </a:bodyPr>
          <a:p>
            <a:pPr algn="just" indent="0" marL="0">
              <a:buNone/>
            </a:pPr>
            <a:r>
              <a:rPr dirty="0" sz="2400" lang="en-US"/>
              <a:t>In order for you to conduct home visiting successfully, you need to have the following skills:</a:t>
            </a:r>
          </a:p>
          <a:p>
            <a:pPr algn="just">
              <a:lnSpc>
                <a:spcPct val="100000"/>
              </a:lnSpc>
            </a:pPr>
            <a:r>
              <a:rPr dirty="0" sz="2400" lang="en-US"/>
              <a:t>Good technical skills and knowledge of preventive and therapeutic measures</a:t>
            </a:r>
          </a:p>
          <a:p>
            <a:pPr algn="just">
              <a:lnSpc>
                <a:spcPct val="100000"/>
              </a:lnSpc>
            </a:pPr>
            <a:r>
              <a:rPr dirty="0" sz="2400" lang="en-US"/>
              <a:t>Good communication skills and teaching ability</a:t>
            </a:r>
          </a:p>
          <a:p>
            <a:pPr algn="just">
              <a:lnSpc>
                <a:spcPct val="100000"/>
              </a:lnSpc>
            </a:pPr>
            <a:r>
              <a:rPr dirty="0" sz="2400" lang="en-US"/>
              <a:t>Good leadership skills and rational thinking to make sound judgments</a:t>
            </a:r>
          </a:p>
          <a:p>
            <a:pPr algn="just">
              <a:lnSpc>
                <a:spcPct val="100000"/>
              </a:lnSpc>
            </a:pPr>
            <a:r>
              <a:rPr dirty="0" sz="2400" lang="en-US"/>
              <a:t>Good counselling skills and an understanding of human relations</a:t>
            </a:r>
          </a:p>
          <a:p>
            <a:pPr indent="0" marL="0">
              <a:buNone/>
            </a:pPr>
            <a:endParaRPr dirty="0" lang="en-US"/>
          </a:p>
          <a:p>
            <a:endParaRPr dirty="0" lang="en-US"/>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81" name=""/>
        <p:cNvGrpSpPr/>
        <p:nvPr/>
      </p:nvGrpSpPr>
      <p:grpSpPr>
        <a:xfrm>
          <a:off x="0" y="0"/>
          <a:ext cx="0" cy="0"/>
          <a:chOff x="0" y="0"/>
          <a:chExt cx="0" cy="0"/>
        </a:xfrm>
      </p:grpSpPr>
      <p:sp>
        <p:nvSpPr>
          <p:cNvPr id="1048596" name="Title 1"/>
          <p:cNvSpPr>
            <a:spLocks noGrp="1"/>
          </p:cNvSpPr>
          <p:nvPr>
            <p:ph type="title"/>
          </p:nvPr>
        </p:nvSpPr>
        <p:spPr>
          <a:xfrm>
            <a:off x="628650" y="1131094"/>
            <a:ext cx="7886700" cy="565493"/>
          </a:xfrm>
        </p:spPr>
        <p:txBody>
          <a:bodyPr>
            <a:normAutofit fontScale="90000"/>
          </a:bodyPr>
          <a:p>
            <a:endParaRPr dirty="0" lang="en-US"/>
          </a:p>
        </p:txBody>
      </p:sp>
      <p:sp>
        <p:nvSpPr>
          <p:cNvPr id="1048597" name="Content Placeholder 2"/>
          <p:cNvSpPr>
            <a:spLocks noGrp="1"/>
          </p:cNvSpPr>
          <p:nvPr>
            <p:ph idx="1"/>
          </p:nvPr>
        </p:nvSpPr>
        <p:spPr>
          <a:xfrm>
            <a:off x="628650" y="1829653"/>
            <a:ext cx="7886700" cy="3660320"/>
          </a:xfrm>
        </p:spPr>
        <p:txBody>
          <a:bodyPr>
            <a:normAutofit/>
          </a:bodyPr>
          <a:p>
            <a:pPr algn="just">
              <a:lnSpc>
                <a:spcPct val="150000"/>
              </a:lnSpc>
            </a:pPr>
            <a:r>
              <a:rPr dirty="0" sz="2400" lang="en-US"/>
              <a:t>During home visits you act on your own, making decisions on the spot and carrying them  out. You need to be prepared. When planning and implementing home visits, you should be guided by some basic  principles in  order  to  make a success of it.</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259" name=""/>
        <p:cNvGrpSpPr/>
        <p:nvPr/>
      </p:nvGrpSpPr>
      <p:grpSpPr>
        <a:xfrm>
          <a:off x="0" y="0"/>
          <a:ext cx="0" cy="0"/>
          <a:chOff x="0" y="0"/>
          <a:chExt cx="0" cy="0"/>
        </a:xfrm>
      </p:grpSpPr>
      <p:sp>
        <p:nvSpPr>
          <p:cNvPr id="1048756" name="Title 1"/>
          <p:cNvSpPr>
            <a:spLocks noGrp="1"/>
          </p:cNvSpPr>
          <p:nvPr>
            <p:ph type="title"/>
          </p:nvPr>
        </p:nvSpPr>
        <p:spPr/>
        <p:txBody>
          <a:bodyPr>
            <a:normAutofit fontScale="90000"/>
          </a:bodyPr>
          <a:p>
            <a:r>
              <a:rPr b="1" dirty="0" lang="en-US"/>
              <a:t>Principles of Home Visiting cont.…</a:t>
            </a:r>
            <a:endParaRPr dirty="0" lang="en-US"/>
          </a:p>
        </p:txBody>
      </p:sp>
      <p:sp>
        <p:nvSpPr>
          <p:cNvPr id="1048757" name="Content Placeholder 2"/>
          <p:cNvSpPr>
            <a:spLocks noGrp="1"/>
          </p:cNvSpPr>
          <p:nvPr>
            <p:ph idx="1"/>
          </p:nvPr>
        </p:nvSpPr>
        <p:spPr>
          <a:xfrm>
            <a:off x="143302" y="1901305"/>
            <a:ext cx="8372048" cy="3961262"/>
          </a:xfrm>
        </p:spPr>
        <p:txBody>
          <a:bodyPr>
            <a:normAutofit fontScale="95833" lnSpcReduction="20000"/>
          </a:bodyPr>
          <a:p>
            <a:pPr>
              <a:lnSpc>
                <a:spcPct val="150000"/>
              </a:lnSpc>
            </a:pPr>
            <a:r>
              <a:rPr dirty="0" sz="2400" lang="en-US"/>
              <a:t>Used to demonstrate principles of health</a:t>
            </a:r>
          </a:p>
          <a:p>
            <a:pPr>
              <a:lnSpc>
                <a:spcPct val="150000"/>
              </a:lnSpc>
            </a:pPr>
            <a:r>
              <a:rPr dirty="0" sz="2400" lang="en-US"/>
              <a:t>Convenient and acceptable to the patient</a:t>
            </a:r>
          </a:p>
          <a:p>
            <a:pPr>
              <a:lnSpc>
                <a:spcPct val="150000"/>
              </a:lnSpc>
            </a:pPr>
            <a:r>
              <a:rPr dirty="0" sz="2400" lang="en-US"/>
              <a:t>Respectful of the patient‘s right to refuse care</a:t>
            </a:r>
          </a:p>
          <a:p>
            <a:pPr>
              <a:lnSpc>
                <a:spcPct val="150000"/>
              </a:lnSpc>
            </a:pPr>
            <a:r>
              <a:rPr dirty="0" sz="2400" lang="en-US"/>
              <a:t>Recorded in the appropriate case file</a:t>
            </a:r>
          </a:p>
          <a:p>
            <a:pPr indent="0" marL="0">
              <a:lnSpc>
                <a:spcPct val="150000"/>
              </a:lnSpc>
              <a:buNone/>
            </a:pPr>
            <a:r>
              <a:rPr dirty="0" sz="2400" lang="en-US"/>
              <a:t>-If   you   follow  these   basic   principles   when planning your home visits, you will find your home visits fun and productive.</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260" name=""/>
        <p:cNvGrpSpPr/>
        <p:nvPr/>
      </p:nvGrpSpPr>
      <p:grpSpPr>
        <a:xfrm>
          <a:off x="0" y="0"/>
          <a:ext cx="0" cy="0"/>
          <a:chOff x="0" y="0"/>
          <a:chExt cx="0" cy="0"/>
        </a:xfrm>
      </p:grpSpPr>
      <p:sp>
        <p:nvSpPr>
          <p:cNvPr id="1048758" name="Title 1"/>
          <p:cNvSpPr>
            <a:spLocks noGrp="1"/>
          </p:cNvSpPr>
          <p:nvPr>
            <p:ph type="title"/>
          </p:nvPr>
        </p:nvSpPr>
        <p:spPr/>
        <p:txBody>
          <a:bodyPr/>
          <a:p>
            <a:r>
              <a:rPr b="1" dirty="0" lang="en-US"/>
              <a:t>Principles of Home Visiting</a:t>
            </a:r>
            <a:endParaRPr dirty="0" lang="en-US"/>
          </a:p>
        </p:txBody>
      </p:sp>
      <p:sp>
        <p:nvSpPr>
          <p:cNvPr id="1048759" name="Content Placeholder 2"/>
          <p:cNvSpPr>
            <a:spLocks noGrp="1"/>
          </p:cNvSpPr>
          <p:nvPr>
            <p:ph idx="1"/>
          </p:nvPr>
        </p:nvSpPr>
        <p:spPr>
          <a:xfrm>
            <a:off x="92122" y="1880832"/>
            <a:ext cx="8423228" cy="4043150"/>
          </a:xfrm>
        </p:spPr>
        <p:txBody>
          <a:bodyPr>
            <a:normAutofit fontScale="88571" lnSpcReduction="10000"/>
          </a:bodyPr>
          <a:p>
            <a:pPr indent="0" marL="0">
              <a:lnSpc>
                <a:spcPct val="170000"/>
              </a:lnSpc>
              <a:buNone/>
            </a:pPr>
            <a:r>
              <a:rPr dirty="0" sz="2625" lang="en-US"/>
              <a:t>Home visits should be:</a:t>
            </a:r>
          </a:p>
          <a:p>
            <a:pPr>
              <a:lnSpc>
                <a:spcPct val="170000"/>
              </a:lnSpc>
            </a:pPr>
            <a:r>
              <a:rPr dirty="0" sz="2625" lang="en-US"/>
              <a:t>Planned and of benefit to the patient</a:t>
            </a:r>
          </a:p>
          <a:p>
            <a:pPr>
              <a:lnSpc>
                <a:spcPct val="170000"/>
              </a:lnSpc>
            </a:pPr>
            <a:r>
              <a:rPr dirty="0" sz="2625" lang="en-US"/>
              <a:t>Purposeful, clear and meet the patient‘s needs</a:t>
            </a:r>
          </a:p>
          <a:p>
            <a:pPr>
              <a:lnSpc>
                <a:spcPct val="170000"/>
              </a:lnSpc>
            </a:pPr>
            <a:r>
              <a:rPr dirty="0" sz="2625" lang="en-US"/>
              <a:t>Regular  and  flexible  according  to  the needs of the patient</a:t>
            </a:r>
          </a:p>
          <a:p>
            <a:pPr>
              <a:lnSpc>
                <a:spcPct val="170000"/>
              </a:lnSpc>
            </a:pPr>
            <a:r>
              <a:rPr dirty="0" sz="2625" lang="en-US"/>
              <a:t>Educative to the  patient. Home visits provide an excellent     opportunity for health education</a:t>
            </a:r>
          </a:p>
          <a:p>
            <a:pPr indent="0" marL="0">
              <a:buNone/>
            </a:pPr>
            <a:endParaRPr dirty="0" lang="en-US"/>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261" name=""/>
        <p:cNvGrpSpPr/>
        <p:nvPr/>
      </p:nvGrpSpPr>
      <p:grpSpPr>
        <a:xfrm>
          <a:off x="0" y="0"/>
          <a:ext cx="0" cy="0"/>
          <a:chOff x="0" y="0"/>
          <a:chExt cx="0" cy="0"/>
        </a:xfrm>
      </p:grpSpPr>
      <p:sp>
        <p:nvSpPr>
          <p:cNvPr id="1048760" name="Title 1"/>
          <p:cNvSpPr>
            <a:spLocks noGrp="1"/>
          </p:cNvSpPr>
          <p:nvPr>
            <p:ph type="title"/>
          </p:nvPr>
        </p:nvSpPr>
        <p:spPr/>
        <p:txBody>
          <a:bodyPr>
            <a:normAutofit fontScale="90000"/>
          </a:bodyPr>
          <a:p>
            <a:br>
              <a:rPr b="1" dirty="0" lang="en-US"/>
            </a:br>
            <a:r>
              <a:rPr b="1" dirty="0" lang="en-US"/>
              <a:t>The Process of Home Visiting</a:t>
            </a:r>
            <a:br>
              <a:rPr dirty="0" lang="en-US"/>
            </a:br>
            <a:endParaRPr dirty="0" lang="en-US"/>
          </a:p>
        </p:txBody>
      </p:sp>
      <p:sp>
        <p:nvSpPr>
          <p:cNvPr id="1048761" name="Content Placeholder 2"/>
          <p:cNvSpPr>
            <a:spLocks noGrp="1"/>
          </p:cNvSpPr>
          <p:nvPr>
            <p:ph idx="1"/>
          </p:nvPr>
        </p:nvSpPr>
        <p:spPr>
          <a:xfrm>
            <a:off x="286603" y="2226469"/>
            <a:ext cx="8228747" cy="3656570"/>
          </a:xfrm>
        </p:spPr>
        <p:txBody>
          <a:bodyPr>
            <a:normAutofit/>
          </a:bodyPr>
          <a:p>
            <a:pPr indent="0" marL="0">
              <a:lnSpc>
                <a:spcPct val="150000"/>
              </a:lnSpc>
              <a:buNone/>
            </a:pPr>
            <a:r>
              <a:rPr dirty="0" sz="2400" lang="en-US"/>
              <a:t>The process of home visiting is carried out in five phases.</a:t>
            </a:r>
          </a:p>
          <a:p>
            <a:pPr indent="0" marL="0">
              <a:lnSpc>
                <a:spcPct val="150000"/>
              </a:lnSpc>
              <a:buNone/>
            </a:pPr>
            <a:r>
              <a:rPr b="1" dirty="0" sz="2400" lang="en-US"/>
              <a:t>   Entry or Initiation Phase</a:t>
            </a:r>
            <a:endParaRPr dirty="0" sz="2400" lang="en-US"/>
          </a:p>
          <a:p>
            <a:pPr>
              <a:lnSpc>
                <a:spcPct val="150000"/>
              </a:lnSpc>
            </a:pPr>
            <a:r>
              <a:rPr dirty="0" sz="2400" lang="en-US"/>
              <a:t>The community health nurse shares information with the patient on the reason and purposes for home                                                           visits. This interaction may occur in a hospital ward or at a clinic</a:t>
            </a:r>
          </a:p>
          <a:p>
            <a:endParaRPr dirty="0" lang="en-US"/>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262" name=""/>
        <p:cNvGrpSpPr/>
        <p:nvPr/>
      </p:nvGrpSpPr>
      <p:grpSpPr>
        <a:xfrm>
          <a:off x="0" y="0"/>
          <a:ext cx="0" cy="0"/>
          <a:chOff x="0" y="0"/>
          <a:chExt cx="0" cy="0"/>
        </a:xfrm>
      </p:grpSpPr>
      <p:sp>
        <p:nvSpPr>
          <p:cNvPr id="1048762" name="Title 1"/>
          <p:cNvSpPr>
            <a:spLocks noGrp="1"/>
          </p:cNvSpPr>
          <p:nvPr>
            <p:ph type="title"/>
          </p:nvPr>
        </p:nvSpPr>
        <p:spPr/>
        <p:txBody>
          <a:bodyPr/>
          <a:p>
            <a:r>
              <a:rPr b="1" dirty="0" lang="en-US"/>
              <a:t>Pre-visit Activities</a:t>
            </a:r>
          </a:p>
        </p:txBody>
      </p:sp>
      <p:sp>
        <p:nvSpPr>
          <p:cNvPr id="1048763" name="Content Placeholder 2"/>
          <p:cNvSpPr>
            <a:spLocks noGrp="1"/>
          </p:cNvSpPr>
          <p:nvPr>
            <p:ph idx="1"/>
          </p:nvPr>
        </p:nvSpPr>
        <p:spPr>
          <a:xfrm>
            <a:off x="99391" y="2226469"/>
            <a:ext cx="8415959" cy="3481077"/>
          </a:xfrm>
        </p:spPr>
        <p:txBody>
          <a:bodyPr/>
          <a:p>
            <a:pPr algn="just"/>
            <a:r>
              <a:rPr dirty="0" sz="2400" lang="en-US"/>
              <a:t>Before the actual home visit, you have to look for information regarding the patient and the family. </a:t>
            </a:r>
          </a:p>
          <a:p>
            <a:pPr algn="just"/>
            <a:r>
              <a:rPr dirty="0" sz="2400" lang="en-US"/>
              <a:t>You also need to gather information regarding  the  location  of  the  house,  distance from   your   health   facility  and   the   physical address. </a:t>
            </a:r>
          </a:p>
          <a:p>
            <a:pPr algn="just"/>
            <a:r>
              <a:rPr dirty="0" sz="2400" lang="en-US"/>
              <a:t>During pre-visit activities, you should investigate the community resources, assemble supplies and prepare for the first contact with the patient at their doorstep.</a:t>
            </a:r>
          </a:p>
          <a:p>
            <a:endParaRPr dirty="0" lang="en-US"/>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263" name=""/>
        <p:cNvGrpSpPr/>
        <p:nvPr/>
      </p:nvGrpSpPr>
      <p:grpSpPr>
        <a:xfrm>
          <a:off x="0" y="0"/>
          <a:ext cx="0" cy="0"/>
          <a:chOff x="0" y="0"/>
          <a:chExt cx="0" cy="0"/>
        </a:xfrm>
      </p:grpSpPr>
      <p:sp>
        <p:nvSpPr>
          <p:cNvPr id="1048764" name="Title 1"/>
          <p:cNvSpPr>
            <a:spLocks noGrp="1"/>
          </p:cNvSpPr>
          <p:nvPr>
            <p:ph type="title"/>
          </p:nvPr>
        </p:nvSpPr>
        <p:spPr>
          <a:xfrm>
            <a:off x="628650" y="1131094"/>
            <a:ext cx="7886700" cy="831056"/>
          </a:xfrm>
        </p:spPr>
        <p:txBody>
          <a:bodyPr/>
          <a:p>
            <a:r>
              <a:rPr b="1" dirty="0" lang="en-US"/>
              <a:t>Activities During Home Visiting</a:t>
            </a:r>
            <a:endParaRPr dirty="0" lang="en-US"/>
          </a:p>
        </p:txBody>
      </p:sp>
      <p:sp>
        <p:nvSpPr>
          <p:cNvPr id="1048765" name="Content Placeholder 2"/>
          <p:cNvSpPr>
            <a:spLocks noGrp="1"/>
          </p:cNvSpPr>
          <p:nvPr>
            <p:ph idx="1"/>
          </p:nvPr>
        </p:nvSpPr>
        <p:spPr>
          <a:xfrm>
            <a:off x="133350" y="1838326"/>
            <a:ext cx="8877300" cy="3651647"/>
          </a:xfrm>
        </p:spPr>
        <p:txBody>
          <a:bodyPr>
            <a:normAutofit/>
          </a:bodyPr>
          <a:p>
            <a:pPr>
              <a:lnSpc>
                <a:spcPct val="110000"/>
              </a:lnSpc>
            </a:pPr>
            <a:r>
              <a:rPr dirty="0" sz="2625" lang="en-US"/>
              <a:t>This is the working phase during which you put into action your planned health activities.</a:t>
            </a:r>
          </a:p>
          <a:p>
            <a:pPr>
              <a:lnSpc>
                <a:spcPct val="110000"/>
              </a:lnSpc>
            </a:pPr>
            <a:r>
              <a:rPr dirty="0" sz="2625" lang="en-US"/>
              <a:t> During this phase you must establish trust and rapport with the patient and the family so that there can be a positive interpersonal relationship (a professional nurse-patient relationship).</a:t>
            </a:r>
          </a:p>
          <a:p>
            <a:pPr>
              <a:lnSpc>
                <a:spcPct val="110000"/>
              </a:lnSpc>
            </a:pPr>
            <a:r>
              <a:rPr dirty="0" sz="2625" lang="en-US"/>
              <a:t> This relationship will enhance the achievement of the mutually determined health-oriented goals </a:t>
            </a:r>
          </a:p>
          <a:p>
            <a:pPr indent="0" marL="0">
              <a:buNone/>
            </a:pPr>
            <a:br>
              <a:rPr dirty="0" lang="en-US"/>
            </a:br>
            <a:endParaRPr dirty="0" lang="en-US"/>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264" name=""/>
        <p:cNvGrpSpPr/>
        <p:nvPr/>
      </p:nvGrpSpPr>
      <p:grpSpPr>
        <a:xfrm>
          <a:off x="0" y="0"/>
          <a:ext cx="0" cy="0"/>
          <a:chOff x="0" y="0"/>
          <a:chExt cx="0" cy="0"/>
        </a:xfrm>
      </p:grpSpPr>
      <p:sp>
        <p:nvSpPr>
          <p:cNvPr id="1048766" name="Title 1"/>
          <p:cNvSpPr>
            <a:spLocks noGrp="1"/>
          </p:cNvSpPr>
          <p:nvPr>
            <p:ph type="title"/>
          </p:nvPr>
        </p:nvSpPr>
        <p:spPr>
          <a:xfrm>
            <a:off x="628650" y="1131094"/>
            <a:ext cx="7886700" cy="779704"/>
          </a:xfrm>
        </p:spPr>
        <p:txBody>
          <a:bodyPr/>
          <a:p>
            <a:r>
              <a:rPr b="1" dirty="0" lang="en-US"/>
              <a:t>Termination Phase of Visit</a:t>
            </a:r>
            <a:endParaRPr dirty="0" lang="en-US"/>
          </a:p>
        </p:txBody>
      </p:sp>
      <p:sp>
        <p:nvSpPr>
          <p:cNvPr id="1048767" name="Content Placeholder 2"/>
          <p:cNvSpPr>
            <a:spLocks noGrp="1"/>
          </p:cNvSpPr>
          <p:nvPr>
            <p:ph idx="1"/>
          </p:nvPr>
        </p:nvSpPr>
        <p:spPr>
          <a:xfrm>
            <a:off x="218661" y="1910798"/>
            <a:ext cx="8736496" cy="3995530"/>
          </a:xfrm>
        </p:spPr>
        <p:txBody>
          <a:bodyPr>
            <a:normAutofit fontScale="95833" lnSpcReduction="10000"/>
          </a:bodyPr>
          <a:p>
            <a:pPr>
              <a:lnSpc>
                <a:spcPct val="110000"/>
              </a:lnSpc>
            </a:pPr>
            <a:r>
              <a:rPr dirty="0" sz="2400" lang="en-US"/>
              <a:t>This occurs when the health oriented goals have been met. Termination of home visits can occur due to any of the following reasons:</a:t>
            </a:r>
          </a:p>
          <a:p>
            <a:pPr>
              <a:lnSpc>
                <a:spcPct val="110000"/>
              </a:lnSpc>
            </a:pPr>
            <a:r>
              <a:rPr dirty="0" sz="2400" lang="en-US"/>
              <a:t>The patients’ health has been restored and the patient can function without the nurse</a:t>
            </a:r>
          </a:p>
          <a:p>
            <a:pPr>
              <a:lnSpc>
                <a:spcPct val="110000"/>
              </a:lnSpc>
            </a:pPr>
            <a:r>
              <a:rPr dirty="0" sz="2400" lang="en-US"/>
              <a:t>The patient has changed their residence</a:t>
            </a:r>
          </a:p>
          <a:p>
            <a:pPr>
              <a:lnSpc>
                <a:spcPct val="110000"/>
              </a:lnSpc>
            </a:pPr>
            <a:r>
              <a:rPr dirty="0" sz="2400" lang="en-US"/>
              <a:t>The    community   health    nurse    has transferred the patients’ care to another nurse or agency</a:t>
            </a:r>
          </a:p>
          <a:p>
            <a:pPr indent="0" marL="0">
              <a:buNone/>
            </a:pPr>
            <a:r>
              <a:rPr dirty="0" lang="en-US"/>
              <a:t>	</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265" name=""/>
        <p:cNvGrpSpPr/>
        <p:nvPr/>
      </p:nvGrpSpPr>
      <p:grpSpPr>
        <a:xfrm>
          <a:off x="0" y="0"/>
          <a:ext cx="0" cy="0"/>
          <a:chOff x="0" y="0"/>
          <a:chExt cx="0" cy="0"/>
        </a:xfrm>
      </p:grpSpPr>
      <p:sp>
        <p:nvSpPr>
          <p:cNvPr id="1048768" name="Title 1"/>
          <p:cNvSpPr>
            <a:spLocks noGrp="1"/>
          </p:cNvSpPr>
          <p:nvPr>
            <p:ph type="title"/>
          </p:nvPr>
        </p:nvSpPr>
        <p:spPr/>
        <p:txBody>
          <a:bodyPr/>
          <a:p>
            <a:r>
              <a:rPr b="1" dirty="0" lang="en-US"/>
              <a:t>Post-visit Activities</a:t>
            </a:r>
            <a:endParaRPr dirty="0" lang="en-US"/>
          </a:p>
        </p:txBody>
      </p:sp>
      <p:sp>
        <p:nvSpPr>
          <p:cNvPr id="1048769" name="Content Placeholder 2"/>
          <p:cNvSpPr>
            <a:spLocks noGrp="1"/>
          </p:cNvSpPr>
          <p:nvPr>
            <p:ph idx="1"/>
          </p:nvPr>
        </p:nvSpPr>
        <p:spPr/>
        <p:txBody>
          <a:bodyPr>
            <a:normAutofit/>
          </a:bodyPr>
          <a:p>
            <a:pPr>
              <a:lnSpc>
                <a:spcPct val="150000"/>
              </a:lnSpc>
            </a:pPr>
            <a:r>
              <a:rPr dirty="0" sz="2400" lang="en-US"/>
              <a:t>Post-visit   activities   include   recording and reporting important events of the home visits, and sharing the reports with the appropriate authorities and individuals about the patient family</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266" name=""/>
        <p:cNvGrpSpPr/>
        <p:nvPr/>
      </p:nvGrpSpPr>
      <p:grpSpPr>
        <a:xfrm>
          <a:off x="0" y="0"/>
          <a:ext cx="0" cy="0"/>
          <a:chOff x="0" y="0"/>
          <a:chExt cx="0" cy="0"/>
        </a:xfrm>
      </p:grpSpPr>
      <p:sp>
        <p:nvSpPr>
          <p:cNvPr id="1048770" name="Title 1"/>
          <p:cNvSpPr>
            <a:spLocks noGrp="1"/>
          </p:cNvSpPr>
          <p:nvPr>
            <p:ph type="title"/>
          </p:nvPr>
        </p:nvSpPr>
        <p:spPr/>
        <p:txBody>
          <a:bodyPr>
            <a:normAutofit fontScale="90000"/>
          </a:bodyPr>
          <a:p>
            <a:r>
              <a:rPr b="1" dirty="0" lang="en-US"/>
              <a:t>Advantages  and   Disadvantages  of</a:t>
            </a:r>
            <a:r>
              <a:rPr dirty="0" lang="en-US"/>
              <a:t> </a:t>
            </a:r>
            <a:r>
              <a:rPr b="1" dirty="0" lang="en-US"/>
              <a:t>Home Visiting</a:t>
            </a:r>
            <a:endParaRPr dirty="0" lang="en-US"/>
          </a:p>
        </p:txBody>
      </p:sp>
      <p:sp>
        <p:nvSpPr>
          <p:cNvPr id="1048771" name="Content Placeholder 2"/>
          <p:cNvSpPr>
            <a:spLocks noGrp="1"/>
          </p:cNvSpPr>
          <p:nvPr>
            <p:ph idx="1"/>
          </p:nvPr>
        </p:nvSpPr>
        <p:spPr>
          <a:xfrm>
            <a:off x="89452" y="2226469"/>
            <a:ext cx="9054548" cy="3774281"/>
          </a:xfrm>
        </p:spPr>
        <p:txBody>
          <a:bodyPr>
            <a:normAutofit fontScale="95833" lnSpcReduction="20000"/>
          </a:bodyPr>
          <a:p>
            <a:pPr>
              <a:lnSpc>
                <a:spcPct val="150000"/>
              </a:lnSpc>
            </a:pPr>
            <a:r>
              <a:rPr dirty="0" sz="2400" lang="en-US"/>
              <a:t>There are many good nursing reasons (advantages) for carrying out home visiting. </a:t>
            </a:r>
          </a:p>
          <a:p>
            <a:pPr>
              <a:lnSpc>
                <a:spcPct val="150000"/>
              </a:lnSpc>
            </a:pPr>
            <a:r>
              <a:rPr dirty="0" sz="2400" lang="en-US"/>
              <a:t>Though the activity does have its disadvantages, they are quite insignificant  compared  to  its advantages. You should therefore try to overcome them through careful planning so that they do not prevent you from carrying out this important activity.</a:t>
            </a:r>
          </a:p>
          <a:p>
            <a:endParaRPr dirty="0"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92" name=""/>
        <p:cNvGrpSpPr/>
        <p:nvPr/>
      </p:nvGrpSpPr>
      <p:grpSpPr>
        <a:xfrm>
          <a:off x="0" y="0"/>
          <a:ext cx="0" cy="0"/>
          <a:chOff x="0" y="0"/>
          <a:chExt cx="0" cy="0"/>
        </a:xfrm>
      </p:grpSpPr>
      <p:sp>
        <p:nvSpPr>
          <p:cNvPr id="1048621" name="Title 1"/>
          <p:cNvSpPr>
            <a:spLocks noGrp="1"/>
          </p:cNvSpPr>
          <p:nvPr>
            <p:ph type="title"/>
          </p:nvPr>
        </p:nvSpPr>
        <p:spPr/>
        <p:txBody>
          <a:bodyPr>
            <a:normAutofit fontScale="90000"/>
          </a:bodyPr>
          <a:p>
            <a:r>
              <a:rPr dirty="0" lang="en-US" err="1">
                <a:solidFill>
                  <a:srgbClr val="FF0000"/>
                </a:solidFill>
              </a:rPr>
              <a:t>Millenium</a:t>
            </a:r>
            <a:r>
              <a:rPr dirty="0" lang="en-US">
                <a:solidFill>
                  <a:srgbClr val="FF0000"/>
                </a:solidFill>
              </a:rPr>
              <a:t> development Goals.</a:t>
            </a:r>
            <a:br>
              <a:rPr dirty="0" lang="en-US">
                <a:solidFill>
                  <a:srgbClr val="FF0000"/>
                </a:solidFill>
              </a:rPr>
            </a:br>
            <a:endParaRPr dirty="0" lang="en-US">
              <a:solidFill>
                <a:srgbClr val="FF0000"/>
              </a:solidFill>
            </a:endParaRPr>
          </a:p>
        </p:txBody>
      </p:sp>
      <p:sp>
        <p:nvSpPr>
          <p:cNvPr id="1048622" name="Content Placeholder 2"/>
          <p:cNvSpPr>
            <a:spLocks noGrp="1"/>
          </p:cNvSpPr>
          <p:nvPr>
            <p:ph idx="1"/>
          </p:nvPr>
        </p:nvSpPr>
        <p:spPr/>
        <p:txBody>
          <a:bodyPr/>
          <a:p>
            <a:pPr indent="0" marL="0">
              <a:buNone/>
            </a:pPr>
            <a:r>
              <a:rPr dirty="0" lang="en-US"/>
              <a:t>In Sept 2000, 189 member states of the united Nations adopted the millennium declaration, which included concrete commitments and targets for poverty eradication, development and protecting the environment.</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267" name=""/>
        <p:cNvGrpSpPr/>
        <p:nvPr/>
      </p:nvGrpSpPr>
      <p:grpSpPr>
        <a:xfrm>
          <a:off x="0" y="0"/>
          <a:ext cx="0" cy="0"/>
          <a:chOff x="0" y="0"/>
          <a:chExt cx="0" cy="0"/>
        </a:xfrm>
      </p:grpSpPr>
      <p:sp>
        <p:nvSpPr>
          <p:cNvPr id="1048772" name="Title 1"/>
          <p:cNvSpPr>
            <a:spLocks noGrp="1"/>
          </p:cNvSpPr>
          <p:nvPr>
            <p:ph type="title"/>
          </p:nvPr>
        </p:nvSpPr>
        <p:spPr>
          <a:xfrm>
            <a:off x="628650" y="942976"/>
            <a:ext cx="7886700" cy="552449"/>
          </a:xfrm>
        </p:spPr>
        <p:txBody>
          <a:bodyPr>
            <a:normAutofit fontScale="90000"/>
          </a:bodyPr>
          <a:p>
            <a:r>
              <a:rPr b="1" dirty="0" lang="en-US"/>
              <a:t>Advantages of Home Visiting</a:t>
            </a:r>
            <a:endParaRPr dirty="0" lang="en-US"/>
          </a:p>
        </p:txBody>
      </p:sp>
      <p:sp>
        <p:nvSpPr>
          <p:cNvPr id="1048773" name="Content Placeholder 2"/>
          <p:cNvSpPr>
            <a:spLocks noGrp="1"/>
          </p:cNvSpPr>
          <p:nvPr>
            <p:ph idx="1"/>
          </p:nvPr>
        </p:nvSpPr>
        <p:spPr>
          <a:xfrm>
            <a:off x="0" y="1495425"/>
            <a:ext cx="9144000" cy="4505325"/>
          </a:xfrm>
        </p:spPr>
        <p:txBody>
          <a:bodyPr>
            <a:normAutofit/>
          </a:bodyPr>
          <a:p>
            <a:pPr>
              <a:lnSpc>
                <a:spcPct val="150000"/>
              </a:lnSpc>
            </a:pPr>
            <a:r>
              <a:rPr dirty="0" sz="2400" lang="en-US"/>
              <a:t>Home  visiting  gives  a  more  accurate assessment of the family structure and behavior in their natural environment.</a:t>
            </a:r>
          </a:p>
          <a:p>
            <a:pPr>
              <a:lnSpc>
                <a:spcPct val="150000"/>
              </a:lnSpc>
            </a:pPr>
            <a:r>
              <a:rPr dirty="0" sz="2400" lang="en-US"/>
              <a:t>Home  visits  provide an  opportunity to observe the physical environment of the home and identify barriers to, and resources for achieving family health.</a:t>
            </a:r>
          </a:p>
          <a:p>
            <a:pPr>
              <a:lnSpc>
                <a:spcPct val="150000"/>
              </a:lnSpc>
            </a:pPr>
            <a:r>
              <a:rPr dirty="0" sz="2400" lang="en-US"/>
              <a:t>At  home,  the  nurse  works  with  the patient first hand to implement health action using realistic resources.</a:t>
            </a:r>
          </a:p>
          <a:p>
            <a:pPr indent="0" marL="0">
              <a:lnSpc>
                <a:spcPct val="150000"/>
              </a:lnSpc>
              <a:buNone/>
            </a:pPr>
            <a:endParaRPr dirty="0" lang="en-US"/>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268" name=""/>
        <p:cNvGrpSpPr/>
        <p:nvPr/>
      </p:nvGrpSpPr>
      <p:grpSpPr>
        <a:xfrm>
          <a:off x="0" y="0"/>
          <a:ext cx="0" cy="0"/>
          <a:chOff x="0" y="0"/>
          <a:chExt cx="0" cy="0"/>
        </a:xfrm>
      </p:grpSpPr>
      <p:sp>
        <p:nvSpPr>
          <p:cNvPr id="1048774" name="Title 1"/>
          <p:cNvSpPr>
            <a:spLocks noGrp="1"/>
          </p:cNvSpPr>
          <p:nvPr>
            <p:ph type="title"/>
          </p:nvPr>
        </p:nvSpPr>
        <p:spPr>
          <a:xfrm>
            <a:off x="628650" y="942976"/>
            <a:ext cx="7886700" cy="552449"/>
          </a:xfrm>
        </p:spPr>
        <p:txBody>
          <a:bodyPr>
            <a:normAutofit fontScale="90000"/>
          </a:bodyPr>
          <a:p>
            <a:r>
              <a:rPr b="1" dirty="0" lang="en-US"/>
              <a:t>Advantages of Home Visiting cont.…</a:t>
            </a:r>
            <a:endParaRPr dirty="0" lang="en-US"/>
          </a:p>
        </p:txBody>
      </p:sp>
      <p:sp>
        <p:nvSpPr>
          <p:cNvPr id="1048775" name="Content Placeholder 2"/>
          <p:cNvSpPr>
            <a:spLocks noGrp="1"/>
          </p:cNvSpPr>
          <p:nvPr>
            <p:ph idx="1"/>
          </p:nvPr>
        </p:nvSpPr>
        <p:spPr>
          <a:xfrm>
            <a:off x="0" y="1495425"/>
            <a:ext cx="9144000" cy="4505325"/>
          </a:xfrm>
        </p:spPr>
        <p:txBody>
          <a:bodyPr>
            <a:normAutofit/>
          </a:bodyPr>
          <a:p>
            <a:pPr>
              <a:lnSpc>
                <a:spcPct val="150000"/>
              </a:lnSpc>
            </a:pPr>
            <a:r>
              <a:rPr dirty="0" sz="2400" lang="en-US"/>
              <a:t>By  meeting  the  family  on  its  home ground the nurse will be enhancing the family’s sense of control and active participation in meeting its health needs.</a:t>
            </a:r>
          </a:p>
          <a:p>
            <a:pPr>
              <a:lnSpc>
                <a:spcPct val="150000"/>
              </a:lnSpc>
            </a:pPr>
            <a:r>
              <a:rPr dirty="0" sz="2400" lang="en-US"/>
              <a:t>It  provides an  excellent opportunity to implement planned health care.</a:t>
            </a:r>
          </a:p>
          <a:p>
            <a:pPr>
              <a:lnSpc>
                <a:spcPct val="150000"/>
              </a:lnSpc>
            </a:pPr>
            <a:r>
              <a:rPr dirty="0" sz="2400" lang="en-US"/>
              <a:t>It provides an opportunity to learn about the home and family situation.</a:t>
            </a:r>
          </a:p>
          <a:p>
            <a:endParaRPr dirty="0" lang="en-US"/>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269" name=""/>
        <p:cNvGrpSpPr/>
        <p:nvPr/>
      </p:nvGrpSpPr>
      <p:grpSpPr>
        <a:xfrm>
          <a:off x="0" y="0"/>
          <a:ext cx="0" cy="0"/>
          <a:chOff x="0" y="0"/>
          <a:chExt cx="0" cy="0"/>
        </a:xfrm>
      </p:grpSpPr>
      <p:sp>
        <p:nvSpPr>
          <p:cNvPr id="1048776" name="Title 1"/>
          <p:cNvSpPr>
            <a:spLocks noGrp="1"/>
          </p:cNvSpPr>
          <p:nvPr>
            <p:ph type="title"/>
          </p:nvPr>
        </p:nvSpPr>
        <p:spPr>
          <a:xfrm>
            <a:off x="628650" y="942976"/>
            <a:ext cx="7886700" cy="552449"/>
          </a:xfrm>
        </p:spPr>
        <p:txBody>
          <a:bodyPr>
            <a:normAutofit fontScale="90000"/>
          </a:bodyPr>
          <a:p>
            <a:r>
              <a:rPr b="1" dirty="0" lang="en-US"/>
              <a:t>Advantages of Home Visiting cont.…</a:t>
            </a:r>
            <a:endParaRPr dirty="0" lang="en-US"/>
          </a:p>
        </p:txBody>
      </p:sp>
      <p:sp>
        <p:nvSpPr>
          <p:cNvPr id="1048777" name="Content Placeholder 2"/>
          <p:cNvSpPr>
            <a:spLocks noGrp="1"/>
          </p:cNvSpPr>
          <p:nvPr>
            <p:ph idx="1"/>
          </p:nvPr>
        </p:nvSpPr>
        <p:spPr>
          <a:xfrm>
            <a:off x="0" y="1495425"/>
            <a:ext cx="9144000" cy="4505325"/>
          </a:xfrm>
        </p:spPr>
        <p:txBody>
          <a:bodyPr>
            <a:normAutofit/>
          </a:bodyPr>
          <a:p>
            <a:pPr>
              <a:lnSpc>
                <a:spcPct val="150000"/>
              </a:lnSpc>
            </a:pPr>
            <a:r>
              <a:rPr dirty="0" sz="2400" lang="en-US"/>
              <a:t>By  meeting  the  family  on  its  home ground the nurse will be enhancing the family’s sense of control and active participation in meeting its health needs.</a:t>
            </a:r>
          </a:p>
          <a:p>
            <a:pPr>
              <a:lnSpc>
                <a:spcPct val="150000"/>
              </a:lnSpc>
            </a:pPr>
            <a:r>
              <a:rPr dirty="0" sz="2400" lang="en-US"/>
              <a:t>It  provides an  excellent opportunity to implement planned health care.</a:t>
            </a:r>
          </a:p>
          <a:p>
            <a:pPr>
              <a:lnSpc>
                <a:spcPct val="150000"/>
              </a:lnSpc>
            </a:pPr>
            <a:r>
              <a:rPr dirty="0" sz="2400" lang="en-US"/>
              <a:t>It provides an opportunity to learn about the home and family situation.</a:t>
            </a:r>
          </a:p>
          <a:p>
            <a:endParaRPr dirty="0" lang="en-US"/>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270" name=""/>
        <p:cNvGrpSpPr/>
        <p:nvPr/>
      </p:nvGrpSpPr>
      <p:grpSpPr>
        <a:xfrm>
          <a:off x="0" y="0"/>
          <a:ext cx="0" cy="0"/>
          <a:chOff x="0" y="0"/>
          <a:chExt cx="0" cy="0"/>
        </a:xfrm>
      </p:grpSpPr>
      <p:sp>
        <p:nvSpPr>
          <p:cNvPr id="1048778" name="Title 1"/>
          <p:cNvSpPr>
            <a:spLocks noGrp="1"/>
          </p:cNvSpPr>
          <p:nvPr>
            <p:ph type="title"/>
          </p:nvPr>
        </p:nvSpPr>
        <p:spPr>
          <a:xfrm>
            <a:off x="628650" y="1131094"/>
            <a:ext cx="7886700" cy="678656"/>
          </a:xfrm>
        </p:spPr>
        <p:txBody>
          <a:bodyPr>
            <a:normAutofit fontScale="90000"/>
          </a:bodyPr>
          <a:p>
            <a:r>
              <a:rPr b="1" dirty="0" lang="en-US"/>
              <a:t>Advantages of Home Visiting cont.…</a:t>
            </a:r>
            <a:endParaRPr dirty="0" lang="en-US"/>
          </a:p>
        </p:txBody>
      </p:sp>
      <p:sp>
        <p:nvSpPr>
          <p:cNvPr id="1048779" name="Content Placeholder 2"/>
          <p:cNvSpPr>
            <a:spLocks noGrp="1"/>
          </p:cNvSpPr>
          <p:nvPr>
            <p:ph idx="1"/>
          </p:nvPr>
        </p:nvSpPr>
        <p:spPr>
          <a:xfrm>
            <a:off x="114300" y="1971676"/>
            <a:ext cx="8801100" cy="3518297"/>
          </a:xfrm>
        </p:spPr>
        <p:txBody>
          <a:bodyPr>
            <a:normAutofit/>
          </a:bodyPr>
          <a:p>
            <a:pPr>
              <a:lnSpc>
                <a:spcPct val="150000"/>
              </a:lnSpc>
            </a:pPr>
            <a:r>
              <a:rPr dirty="0" sz="2400" lang="en-US"/>
              <a:t>It  provides  an  opportunity  to  observe and appreciate family practices and progress of care given by the nurse and others.</a:t>
            </a:r>
          </a:p>
          <a:p>
            <a:pPr indent="0" marL="0">
              <a:lnSpc>
                <a:spcPct val="150000"/>
              </a:lnSpc>
              <a:buNone/>
            </a:pPr>
            <a:r>
              <a:rPr b="1" dirty="0" sz="2400" lang="en-US"/>
              <a:t>NB; Home visiting provides an excellent opportunity to implement health care which was planned or was started in the hospital.</a:t>
            </a:r>
            <a:endParaRPr dirty="0" sz="2400" lang="en-US"/>
          </a:p>
          <a:p>
            <a:pPr>
              <a:lnSpc>
                <a:spcPct val="150000"/>
              </a:lnSpc>
            </a:pPr>
            <a:endParaRPr dirty="0" sz="2400" lang="en-US"/>
          </a:p>
          <a:p>
            <a:endParaRPr dirty="0" lang="en-US"/>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271" name=""/>
        <p:cNvGrpSpPr/>
        <p:nvPr/>
      </p:nvGrpSpPr>
      <p:grpSpPr>
        <a:xfrm>
          <a:off x="0" y="0"/>
          <a:ext cx="0" cy="0"/>
          <a:chOff x="0" y="0"/>
          <a:chExt cx="0" cy="0"/>
        </a:xfrm>
      </p:grpSpPr>
      <p:sp>
        <p:nvSpPr>
          <p:cNvPr id="1048780" name="Title 1"/>
          <p:cNvSpPr>
            <a:spLocks noGrp="1"/>
          </p:cNvSpPr>
          <p:nvPr>
            <p:ph type="title"/>
          </p:nvPr>
        </p:nvSpPr>
        <p:spPr/>
        <p:txBody>
          <a:bodyPr/>
          <a:p>
            <a:r>
              <a:rPr b="1" dirty="0" lang="en-US"/>
              <a:t>Disadvantages of Home Visiting</a:t>
            </a:r>
            <a:endParaRPr dirty="0" lang="en-US"/>
          </a:p>
        </p:txBody>
      </p:sp>
      <p:sp>
        <p:nvSpPr>
          <p:cNvPr id="1048781" name="Content Placeholder 2"/>
          <p:cNvSpPr>
            <a:spLocks noGrp="1"/>
          </p:cNvSpPr>
          <p:nvPr>
            <p:ph idx="1"/>
          </p:nvPr>
        </p:nvSpPr>
        <p:spPr>
          <a:xfrm>
            <a:off x="114300" y="1990726"/>
            <a:ext cx="8943975" cy="3499247"/>
          </a:xfrm>
        </p:spPr>
        <p:txBody>
          <a:bodyPr>
            <a:normAutofit/>
          </a:bodyPr>
          <a:p>
            <a:pPr>
              <a:lnSpc>
                <a:spcPct val="150000"/>
              </a:lnSpc>
            </a:pPr>
            <a:r>
              <a:rPr dirty="0" sz="2400" lang="en-US"/>
              <a:t>The disadvantages of home visiting include the following:</a:t>
            </a:r>
          </a:p>
          <a:p>
            <a:pPr>
              <a:lnSpc>
                <a:spcPct val="150000"/>
              </a:lnSpc>
            </a:pPr>
            <a:r>
              <a:rPr dirty="0" sz="2400" lang="en-US"/>
              <a:t>Home visits consume a lot the nurse's time and energy as well as transport fuel (petrol or diesel) or bus fare.</a:t>
            </a:r>
          </a:p>
          <a:p>
            <a:pPr>
              <a:lnSpc>
                <a:spcPct val="150000"/>
              </a:lnSpc>
            </a:pPr>
            <a:r>
              <a:rPr dirty="0" sz="2400" lang="en-US"/>
              <a:t>Unforeseen  events may occur during home visits, which will interfere with planned activities.</a:t>
            </a:r>
          </a:p>
          <a:p>
            <a:pPr indent="0" marL="0">
              <a:buNone/>
            </a:pPr>
            <a:endParaRPr dirty="0" lang="en-US"/>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272" name=""/>
        <p:cNvGrpSpPr/>
        <p:nvPr/>
      </p:nvGrpSpPr>
      <p:grpSpPr>
        <a:xfrm>
          <a:off x="0" y="0"/>
          <a:ext cx="0" cy="0"/>
          <a:chOff x="0" y="0"/>
          <a:chExt cx="0" cy="0"/>
        </a:xfrm>
      </p:grpSpPr>
      <p:sp>
        <p:nvSpPr>
          <p:cNvPr id="1048782" name="Title 1"/>
          <p:cNvSpPr>
            <a:spLocks noGrp="1"/>
          </p:cNvSpPr>
          <p:nvPr>
            <p:ph type="title"/>
          </p:nvPr>
        </p:nvSpPr>
        <p:spPr>
          <a:xfrm>
            <a:off x="628650" y="1131094"/>
            <a:ext cx="7886700" cy="564356"/>
          </a:xfrm>
        </p:spPr>
        <p:txBody>
          <a:bodyPr>
            <a:normAutofit fontScale="90000"/>
          </a:bodyPr>
          <a:p>
            <a:r>
              <a:rPr b="1" dirty="0" lang="en-US"/>
              <a:t>Disadvantages of Home Visiting cont.…</a:t>
            </a:r>
            <a:endParaRPr dirty="0" lang="en-US"/>
          </a:p>
        </p:txBody>
      </p:sp>
      <p:sp>
        <p:nvSpPr>
          <p:cNvPr id="1048783" name="Content Placeholder 2"/>
          <p:cNvSpPr>
            <a:spLocks noGrp="1"/>
          </p:cNvSpPr>
          <p:nvPr>
            <p:ph idx="1"/>
          </p:nvPr>
        </p:nvSpPr>
        <p:spPr>
          <a:xfrm>
            <a:off x="0" y="1695450"/>
            <a:ext cx="9058275" cy="4305300"/>
          </a:xfrm>
        </p:spPr>
        <p:txBody>
          <a:bodyPr>
            <a:normAutofit/>
          </a:bodyPr>
          <a:p>
            <a:pPr>
              <a:lnSpc>
                <a:spcPct val="150000"/>
              </a:lnSpc>
            </a:pPr>
            <a:r>
              <a:rPr dirty="0" sz="2400" lang="en-US"/>
              <a:t>The patient’s family may not accept the nurse due  to  various  factors  such  as cultural or religious differences, personal characteristics of the nurse and the patient or to some extent, socio- economic status of the nurse and the patient.</a:t>
            </a:r>
          </a:p>
          <a:p>
            <a:pPr>
              <a:lnSpc>
                <a:spcPct val="150000"/>
              </a:lnSpc>
            </a:pPr>
            <a:r>
              <a:rPr dirty="0" sz="2400" lang="en-US"/>
              <a:t>Confusion  of   the  nurse’s  role  in  a community where there may be a lack of knowledge  and  understanding  of  the role of the community health nurse.</a:t>
            </a:r>
          </a:p>
          <a:p>
            <a:endParaRPr dirty="0" lang="en-US"/>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273" name=""/>
        <p:cNvGrpSpPr/>
        <p:nvPr/>
      </p:nvGrpSpPr>
      <p:grpSpPr>
        <a:xfrm>
          <a:off x="0" y="0"/>
          <a:ext cx="0" cy="0"/>
          <a:chOff x="0" y="0"/>
          <a:chExt cx="0" cy="0"/>
        </a:xfrm>
      </p:grpSpPr>
      <p:sp>
        <p:nvSpPr>
          <p:cNvPr id="1048784" name="Title 1"/>
          <p:cNvSpPr>
            <a:spLocks noGrp="1"/>
          </p:cNvSpPr>
          <p:nvPr>
            <p:ph type="title"/>
          </p:nvPr>
        </p:nvSpPr>
        <p:spPr/>
        <p:txBody>
          <a:bodyPr/>
          <a:p>
            <a:r>
              <a:rPr b="1" dirty="0" lang="en-US">
                <a:solidFill>
                  <a:srgbClr val="FF0000"/>
                </a:solidFill>
              </a:rPr>
              <a:t>Constraints </a:t>
            </a:r>
          </a:p>
        </p:txBody>
      </p:sp>
      <p:sp>
        <p:nvSpPr>
          <p:cNvPr id="1048785" name="Content Placeholder 2"/>
          <p:cNvSpPr>
            <a:spLocks noGrp="1"/>
          </p:cNvSpPr>
          <p:nvPr>
            <p:ph idx="1"/>
          </p:nvPr>
        </p:nvSpPr>
        <p:spPr/>
        <p:txBody>
          <a:bodyPr>
            <a:normAutofit fontScale="96875" lnSpcReduction="10000"/>
          </a:bodyPr>
          <a:p>
            <a:r>
              <a:rPr dirty="0" lang="en-US"/>
              <a:t>Cultural practices</a:t>
            </a:r>
          </a:p>
          <a:p>
            <a:r>
              <a:rPr dirty="0" lang="en-US"/>
              <a:t>Religious practices</a:t>
            </a:r>
          </a:p>
          <a:p>
            <a:r>
              <a:rPr dirty="0" lang="en-US"/>
              <a:t>Personal characteristics</a:t>
            </a:r>
          </a:p>
          <a:p>
            <a:r>
              <a:rPr dirty="0" lang="en-US"/>
              <a:t>Language barrier</a:t>
            </a:r>
          </a:p>
          <a:p>
            <a:r>
              <a:rPr dirty="0" lang="en-US"/>
              <a:t>Family Engagement</a:t>
            </a:r>
          </a:p>
          <a:p>
            <a:r>
              <a:rPr dirty="0" lang="en-US"/>
              <a:t>Social economic status of the nurse.</a:t>
            </a:r>
          </a:p>
          <a:p>
            <a:r>
              <a:rPr dirty="0" lang="en-US"/>
              <a:t>Unforeseen events </a:t>
            </a:r>
            <a:r>
              <a:rPr dirty="0" lang="en-US" err="1"/>
              <a:t>eg</a:t>
            </a:r>
            <a:r>
              <a:rPr dirty="0" lang="en-US"/>
              <a:t> death of the client.</a:t>
            </a:r>
          </a:p>
          <a:p>
            <a:r>
              <a:rPr dirty="0" lang="en-US"/>
              <a:t>Substance use by the client.</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274" name=""/>
        <p:cNvGrpSpPr/>
        <p:nvPr/>
      </p:nvGrpSpPr>
      <p:grpSpPr>
        <a:xfrm>
          <a:off x="0" y="0"/>
          <a:ext cx="0" cy="0"/>
          <a:chOff x="0" y="0"/>
          <a:chExt cx="0" cy="0"/>
        </a:xfrm>
      </p:grpSpPr>
      <p:sp>
        <p:nvSpPr>
          <p:cNvPr id="1048786" name="Title 1"/>
          <p:cNvSpPr>
            <a:spLocks noGrp="1"/>
          </p:cNvSpPr>
          <p:nvPr>
            <p:ph type="title"/>
          </p:nvPr>
        </p:nvSpPr>
        <p:spPr/>
        <p:txBody>
          <a:bodyPr>
            <a:normAutofit fontScale="90000"/>
          </a:bodyPr>
          <a:p>
            <a:r>
              <a:rPr b="1" dirty="0" lang="en-US">
                <a:solidFill>
                  <a:srgbClr val="FF0000"/>
                </a:solidFill>
              </a:rPr>
              <a:t>FAMILY CARE STUDY GUIDELINES.</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275" name=""/>
        <p:cNvGrpSpPr/>
        <p:nvPr/>
      </p:nvGrpSpPr>
      <p:grpSpPr>
        <a:xfrm>
          <a:off x="0" y="0"/>
          <a:ext cx="0" cy="0"/>
          <a:chOff x="0" y="0"/>
          <a:chExt cx="0" cy="0"/>
        </a:xfrm>
      </p:grpSpPr>
      <p:sp>
        <p:nvSpPr>
          <p:cNvPr id="1048787" name="Title 1"/>
          <p:cNvSpPr>
            <a:spLocks noGrp="1"/>
          </p:cNvSpPr>
          <p:nvPr>
            <p:ph type="title"/>
          </p:nvPr>
        </p:nvSpPr>
        <p:spPr/>
        <p:txBody>
          <a:bodyPr/>
          <a:p>
            <a:r>
              <a:rPr dirty="0" lang="en-US"/>
              <a:t>SCHOOL HEALTH PROGRAM.</a:t>
            </a:r>
          </a:p>
        </p:txBody>
      </p:sp>
      <p:sp>
        <p:nvSpPr>
          <p:cNvPr id="1048788" name="Content Placeholder 2"/>
          <p:cNvSpPr>
            <a:spLocks noGrp="1"/>
          </p:cNvSpPr>
          <p:nvPr>
            <p:ph idx="1"/>
          </p:nvPr>
        </p:nvSpPr>
        <p:spPr/>
        <p:txBody>
          <a:bodyPr>
            <a:normAutofit fontScale="96875" lnSpcReduction="20000"/>
          </a:bodyPr>
          <a:p>
            <a:pPr indent="0" marL="0">
              <a:buNone/>
            </a:pPr>
            <a:r>
              <a:rPr b="1" dirty="0" lang="en-US" u="sng"/>
              <a:t>Definition:</a:t>
            </a:r>
          </a:p>
          <a:p>
            <a:pPr indent="0" marL="0">
              <a:buNone/>
            </a:pPr>
            <a:r>
              <a:rPr dirty="0" lang="en-US"/>
              <a:t>-It is the phase of community health and family health service that promotes the well being of the child and education for healthful living.</a:t>
            </a:r>
          </a:p>
          <a:p>
            <a:pPr indent="0" marL="0">
              <a:buNone/>
            </a:pPr>
            <a:r>
              <a:rPr dirty="0" lang="en-US"/>
              <a:t>- It refers to all school activities/procedures that contribute to initiation, understanding, maintenance and improvement of the health of pupils and school personnel including health services, health education &amp; healthful school living.</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276" name=""/>
        <p:cNvGrpSpPr/>
        <p:nvPr/>
      </p:nvGrpSpPr>
      <p:grpSpPr>
        <a:xfrm>
          <a:off x="0" y="0"/>
          <a:ext cx="0" cy="0"/>
          <a:chOff x="0" y="0"/>
          <a:chExt cx="0" cy="0"/>
        </a:xfrm>
      </p:grpSpPr>
      <p:sp>
        <p:nvSpPr>
          <p:cNvPr id="1048789" name="Title 1"/>
          <p:cNvSpPr>
            <a:spLocks noGrp="1"/>
          </p:cNvSpPr>
          <p:nvPr>
            <p:ph type="title"/>
          </p:nvPr>
        </p:nvSpPr>
        <p:spPr/>
        <p:txBody>
          <a:bodyPr/>
          <a:p>
            <a:r>
              <a:rPr dirty="0" lang="en-US"/>
              <a:t>AIM.</a:t>
            </a:r>
          </a:p>
        </p:txBody>
      </p:sp>
      <p:sp>
        <p:nvSpPr>
          <p:cNvPr id="1048790" name="Content Placeholder 2"/>
          <p:cNvSpPr>
            <a:spLocks noGrp="1"/>
          </p:cNvSpPr>
          <p:nvPr>
            <p:ph idx="1"/>
          </p:nvPr>
        </p:nvSpPr>
        <p:spPr/>
        <p:txBody>
          <a:bodyPr>
            <a:normAutofit fontScale="96875" lnSpcReduction="10000"/>
          </a:bodyPr>
          <a:p>
            <a:pPr indent="0" marL="0">
              <a:buNone/>
            </a:pPr>
            <a:r>
              <a:rPr dirty="0" lang="en-US"/>
              <a:t>-To promote healthy children so that they can reach optimum growth and development which will enable them to lead and study.</a:t>
            </a:r>
          </a:p>
          <a:p>
            <a:pPr indent="0" marL="0">
              <a:buNone/>
            </a:pPr>
            <a:r>
              <a:rPr dirty="0" lang="en-US"/>
              <a:t>This will be achieved by emphasizing the following:-</a:t>
            </a:r>
          </a:p>
          <a:p>
            <a:pPr indent="-514350" marL="514350">
              <a:buAutoNum type="arabicPeriod"/>
            </a:pPr>
            <a:r>
              <a:rPr dirty="0" lang="en-US"/>
              <a:t>Protection from disease.</a:t>
            </a:r>
          </a:p>
          <a:p>
            <a:pPr indent="-514350" marL="514350">
              <a:buAutoNum type="arabicPeriod"/>
            </a:pPr>
            <a:r>
              <a:rPr dirty="0" lang="en-US"/>
              <a:t>Appropriate medical and dental care including emergency services of injury and sudden sickness.</a:t>
            </a:r>
          </a:p>
        </p:txBody>
      </p:sp>
    </p:spTree>
  </p:cSld>
  <p:clrMapOvr>
    <a:masterClrMapping/>
  </p:clrMapOvr>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itle>Health care delivery system.</dc:title>
  <dc:creator>HP</dc:creator>
  <cp:lastModifiedBy>Pechoka Sanders</cp:lastModifiedBy>
  <dcterms:created xsi:type="dcterms:W3CDTF">2019-05-20T04:43:50Z</dcterms:created>
  <dcterms:modified xsi:type="dcterms:W3CDTF">2021-02-10T11:47:54Z</dcterms:modified>
</cp:coreProperties>
</file>