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20" r:id="rId1"/>
  </p:sldMasterIdLst>
  <p:notesMasterIdLst>
    <p:notesMasterId r:id="rId2"/>
  </p:notesMasterIdLst>
  <p:sldIdLst>
    <p:sldId id="814" r:id="rId3"/>
    <p:sldId id="815" r:id="rId4"/>
    <p:sldId id="816" r:id="rId5"/>
    <p:sldId id="817" r:id="rId6"/>
    <p:sldId id="818" r:id="rId7"/>
    <p:sldId id="819" r:id="rId8"/>
    <p:sldId id="820" r:id="rId9"/>
    <p:sldId id="821" r:id="rId10"/>
    <p:sldId id="822" r:id="rId11"/>
    <p:sldId id="823" r:id="rId12"/>
    <p:sldId id="824" r:id="rId13"/>
    <p:sldId id="825" r:id="rId14"/>
    <p:sldId id="826" r:id="rId15"/>
    <p:sldId id="827" r:id="rId16"/>
    <p:sldId id="828" r:id="rId17"/>
    <p:sldId id="829" r:id="rId18"/>
    <p:sldId id="830" r:id="rId19"/>
    <p:sldId id="831" r:id="rId20"/>
    <p:sldId id="832" r:id="rId21"/>
    <p:sldId id="833" r:id="rId22"/>
    <p:sldId id="834" r:id="rId23"/>
    <p:sldId id="835" r:id="rId24"/>
    <p:sldId id="836" r:id="rId25"/>
    <p:sldId id="837" r:id="rId26"/>
    <p:sldId id="838" r:id="rId27"/>
    <p:sldId id="839" r:id="rId28"/>
    <p:sldId id="840" r:id="rId29"/>
    <p:sldId id="841" r:id="rId30"/>
    <p:sldId id="842" r:id="rId31"/>
    <p:sldId id="843" r:id="rId32"/>
    <p:sldId id="844" r:id="rId33"/>
    <p:sldId id="845" r:id="rId34"/>
    <p:sldId id="846" r:id="rId35"/>
    <p:sldId id="847" r:id="rId36"/>
    <p:sldId id="848" r:id="rId37"/>
    <p:sldId id="849" r:id="rId38"/>
    <p:sldId id="850" r:id="rId39"/>
    <p:sldId id="851" r:id="rId40"/>
    <p:sldId id="852" r:id="rId41"/>
    <p:sldId id="853" r:id="rId42"/>
    <p:sldId id="854" r:id="rId43"/>
    <p:sldId id="855" r:id="rId44"/>
    <p:sldId id="856" r:id="rId45"/>
    <p:sldId id="857" r:id="rId46"/>
    <p:sldId id="858" r:id="rId47"/>
    <p:sldId id="859" r:id="rId48"/>
    <p:sldId id="860" r:id="rId49"/>
    <p:sldId id="861" r:id="rId50"/>
    <p:sldId id="862" r:id="rId51"/>
    <p:sldId id="863" r:id="rId52"/>
    <p:sldId id="864" r:id="rId53"/>
    <p:sldId id="865" r:id="rId54"/>
    <p:sldId id="866" r:id="rId55"/>
    <p:sldId id="867" r:id="rId56"/>
    <p:sldId id="868" r:id="rId57"/>
    <p:sldId id="869" r:id="rId58"/>
    <p:sldId id="870" r:id="rId59"/>
    <p:sldId id="871" r:id="rId60"/>
    <p:sldId id="872" r:id="rId61"/>
    <p:sldId id="873" r:id="rId62"/>
    <p:sldId id="874" r:id="rId63"/>
    <p:sldId id="875" r:id="rId64"/>
    <p:sldId id="876" r:id="rId65"/>
    <p:sldId id="877" r:id="rId66"/>
    <p:sldId id="878" r:id="rId67"/>
    <p:sldId id="879" r:id="rId68"/>
    <p:sldId id="880" r:id="rId69"/>
    <p:sldId id="881" r:id="rId70"/>
    <p:sldId id="882" r:id="rId71"/>
    <p:sldId id="883" r:id="rId72"/>
    <p:sldId id="884" r:id="rId73"/>
    <p:sldId id="885" r:id="rId74"/>
    <p:sldId id="886" r:id="rId75"/>
    <p:sldId id="887" r:id="rId76"/>
    <p:sldId id="888" r:id="rId77"/>
    <p:sldId id="889" r:id="rId78"/>
    <p:sldId id="890" r:id="rId79"/>
    <p:sldId id="891" r:id="rId80"/>
    <p:sldId id="892" r:id="rId81"/>
    <p:sldId id="893" r:id="rId82"/>
    <p:sldId id="894" r:id="rId83"/>
    <p:sldId id="895" r:id="rId84"/>
    <p:sldId id="896" r:id="rId85"/>
    <p:sldId id="897" r:id="rId86"/>
    <p:sldId id="898" r:id="rId87"/>
    <p:sldId id="899" r:id="rId88"/>
    <p:sldId id="900" r:id="rId89"/>
    <p:sldId id="901" r:id="rId90"/>
    <p:sldId id="902" r:id="rId91"/>
    <p:sldId id="903" r:id="rId92"/>
    <p:sldId id="904" r:id="rId93"/>
    <p:sldId id="905" r:id="rId94"/>
    <p:sldId id="906" r:id="rId95"/>
    <p:sldId id="907" r:id="rId96"/>
    <p:sldId id="908" r:id="rId97"/>
    <p:sldId id="909" r:id="rId98"/>
    <p:sldId id="910" r:id="rId99"/>
    <p:sldId id="911" r:id="rId100"/>
    <p:sldId id="912" r:id="rId101"/>
    <p:sldId id="913" r:id="rId102"/>
    <p:sldId id="914" r:id="rId103"/>
    <p:sldId id="915" r:id="rId104"/>
    <p:sldId id="916" r:id="rId105"/>
    <p:sldId id="917" r:id="rId106"/>
    <p:sldId id="918" r:id="rId107"/>
    <p:sldId id="919" r:id="rId108"/>
    <p:sldId id="920" r:id="rId109"/>
    <p:sldId id="921" r:id="rId110"/>
    <p:sldId id="922" r:id="rId111"/>
    <p:sldId id="923" r:id="rId112"/>
    <p:sldId id="924" r:id="rId113"/>
    <p:sldId id="925" r:id="rId114"/>
    <p:sldId id="926" r:id="rId115"/>
    <p:sldId id="927" r:id="rId116"/>
    <p:sldId id="928" r:id="rId117"/>
    <p:sldId id="929" r:id="rId118"/>
    <p:sldId id="930" r:id="rId119"/>
    <p:sldId id="931" r:id="rId120"/>
    <p:sldId id="932" r:id="rId121"/>
    <p:sldId id="933" r:id="rId122"/>
    <p:sldId id="934" r:id="rId123"/>
    <p:sldId id="935" r:id="rId124"/>
    <p:sldId id="936" r:id="rId125"/>
    <p:sldId id="937" r:id="rId126"/>
    <p:sldId id="938" r:id="rId127"/>
    <p:sldId id="939" r:id="rId128"/>
    <p:sldId id="940" r:id="rId129"/>
    <p:sldId id="941" r:id="rId130"/>
    <p:sldId id="942" r:id="rId131"/>
    <p:sldId id="943" r:id="rId132"/>
    <p:sldId id="944" r:id="rId133"/>
    <p:sldId id="945" r:id="rId134"/>
    <p:sldId id="946" r:id="rId135"/>
    <p:sldId id="947" r:id="rId136"/>
    <p:sldId id="948" r:id="rId137"/>
    <p:sldId id="949" r:id="rId138"/>
    <p:sldId id="950" r:id="rId139"/>
  </p:sldIdLst>
  <p:sldSz type="screen4x3" cy="6858000" cx="9144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882" autoAdjust="0"/>
    <p:restoredTop sz="94700" autoAdjust="0"/>
  </p:normalViewPr>
  <p:slideViewPr>
    <p:cSldViewPr>
      <p:cViewPr varScale="1">
        <p:scale>
          <a:sx n="63" d="100"/>
          <a:sy n="63" d="100"/>
        </p:scale>
        <p:origin x="136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tableStyles" Target="tableStyles.xml"/><Relationship Id="rId141" Type="http://schemas.openxmlformats.org/officeDocument/2006/relationships/presProps" Target="presProps.xml"/><Relationship Id="rId142" Type="http://schemas.openxmlformats.org/officeDocument/2006/relationships/viewProps" Target="viewProps.xml"/><Relationship Id="rId1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15" name=""/>
        <p:cNvGrpSpPr/>
        <p:nvPr/>
      </p:nvGrpSpPr>
      <p:grpSpPr>
        <a:xfrm>
          <a:off x="0" y="0"/>
          <a:ext cx="0" cy="0"/>
          <a:chOff x="0" y="0"/>
          <a:chExt cx="0" cy="0"/>
        </a:xfrm>
      </p:grpSpPr>
      <p:sp>
        <p:nvSpPr>
          <p:cNvPr id="1048910"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AU"/>
          </a:p>
        </p:txBody>
      </p:sp>
      <p:sp>
        <p:nvSpPr>
          <p:cNvPr id="1048911"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B78D22D8-EAD0-4FA9-97F3-A28534C49185}" type="datetimeFigureOut">
              <a:rPr lang="en-AU" smtClean="0"/>
              <a:t>22/04/2021</a:t>
            </a:fld>
            <a:endParaRPr lang="en-AU"/>
          </a:p>
        </p:txBody>
      </p:sp>
      <p:sp>
        <p:nvSpPr>
          <p:cNvPr id="1048912"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AU"/>
          </a:p>
        </p:txBody>
      </p:sp>
      <p:sp>
        <p:nvSpPr>
          <p:cNvPr id="1048913"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48914"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AU"/>
          </a:p>
        </p:txBody>
      </p:sp>
      <p:sp>
        <p:nvSpPr>
          <p:cNvPr id="1048915"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9F197D18-0132-4E7F-AC90-9DCD49B4FC47}" type="slidenum">
              <a:rPr lang="en-AU" smtClean="0"/>
              <a:t>‹#›</a:t>
            </a:fld>
            <a:endParaRPr lang="en-AU"/>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599" name="Slide Image Placeholder 1"/>
          <p:cNvSpPr>
            <a:spLocks noChangeAspect="1" noRot="1" noGrp="1"/>
          </p:cNvSpPr>
          <p:nvPr>
            <p:ph type="sldImg"/>
          </p:nvPr>
        </p:nvSpPr>
        <p:spPr>
          <a:xfrm>
            <a:off x="1143000" y="685800"/>
            <a:ext cx="4572000" cy="3429000"/>
          </a:xfrm>
        </p:spPr>
      </p:sp>
      <p:sp>
        <p:nvSpPr>
          <p:cNvPr id="1048600" name="Notes Placeholder 2"/>
          <p:cNvSpPr>
            <a:spLocks noGrp="1"/>
          </p:cNvSpPr>
          <p:nvPr>
            <p:ph type="body" idx="1"/>
          </p:nvPr>
        </p:nvSpPr>
        <p:spPr/>
        <p:txBody>
          <a:bodyPr/>
          <a:p>
            <a:endParaRPr dirty="0" lang="en-AU"/>
          </a:p>
        </p:txBody>
      </p:sp>
      <p:sp>
        <p:nvSpPr>
          <p:cNvPr id="1048601" name="Slide Number Placeholder 3"/>
          <p:cNvSpPr>
            <a:spLocks noGrp="1"/>
          </p:cNvSpPr>
          <p:nvPr>
            <p:ph type="sldNum" sz="quarter" idx="10"/>
          </p:nvPr>
        </p:nvSpPr>
        <p:spPr/>
        <p:txBody>
          <a:bodyPr/>
          <a:p>
            <a:fld id="{9F197D18-0132-4E7F-AC90-9DCD49B4FC47}" type="slidenum">
              <a:rPr lang="en-AU" smtClean="0"/>
              <a:t>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98" name=""/>
        <p:cNvGrpSpPr/>
        <p:nvPr/>
      </p:nvGrpSpPr>
      <p:grpSpPr>
        <a:xfrm>
          <a:off x="0" y="0"/>
          <a:ext cx="0" cy="0"/>
          <a:chOff x="0" y="0"/>
          <a:chExt cx="0" cy="0"/>
        </a:xfrm>
      </p:grpSpPr>
      <p:grpSp>
        <p:nvGrpSpPr>
          <p:cNvPr id="299" name="Group 24"/>
          <p:cNvGrpSpPr/>
          <p:nvPr/>
        </p:nvGrpSpPr>
        <p:grpSpPr>
          <a:xfrm>
            <a:off x="203200" y="0"/>
            <a:ext cx="3778250" cy="6858001"/>
            <a:chOff x="203200" y="0"/>
            <a:chExt cx="3778250" cy="6858001"/>
          </a:xfrm>
        </p:grpSpPr>
        <p:sp>
          <p:nvSpPr>
            <p:cNvPr id="1048811" name="Freeform 6"/>
            <p:cNvSpPr/>
            <p:nvPr/>
          </p:nvSpPr>
          <p:spPr bwMode="auto">
            <a:xfrm>
              <a:off x="641350" y="0"/>
              <a:ext cx="1365250" cy="3971925"/>
            </a:xfrm>
            <a:custGeom>
              <a:avLst/>
              <a:ah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048812" name="Freeform 7"/>
            <p:cNvSpPr/>
            <p:nvPr/>
          </p:nvSpPr>
          <p:spPr bwMode="auto">
            <a:xfrm>
              <a:off x="203200" y="0"/>
              <a:ext cx="1336675" cy="3862388"/>
            </a:xfrm>
            <a:custGeom>
              <a:avLst/>
              <a:ah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048813" name="Freeform 8"/>
            <p:cNvSpPr/>
            <p:nvPr/>
          </p:nvSpPr>
          <p:spPr bwMode="auto">
            <a:xfrm>
              <a:off x="207963" y="3776663"/>
              <a:ext cx="1936750" cy="3081338"/>
            </a:xfrm>
            <a:custGeom>
              <a:avLst/>
              <a:ah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1048814" name="Freeform 9"/>
            <p:cNvSpPr/>
            <p:nvPr/>
          </p:nvSpPr>
          <p:spPr bwMode="auto">
            <a:xfrm>
              <a:off x="646113" y="3886200"/>
              <a:ext cx="2373313" cy="2971800"/>
            </a:xfrm>
            <a:custGeom>
              <a:avLst/>
              <a:ah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048815" name="Freeform 10"/>
            <p:cNvSpPr/>
            <p:nvPr/>
          </p:nvSpPr>
          <p:spPr bwMode="auto">
            <a:xfrm>
              <a:off x="641350" y="3881438"/>
              <a:ext cx="3340100" cy="2976563"/>
            </a:xfrm>
            <a:custGeom>
              <a:avLst/>
              <a:ah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48816" name="Freeform 11"/>
            <p:cNvSpPr/>
            <p:nvPr/>
          </p:nvSpPr>
          <p:spPr bwMode="auto">
            <a:xfrm>
              <a:off x="203200" y="3771900"/>
              <a:ext cx="2660650" cy="3086100"/>
            </a:xfrm>
            <a:custGeom>
              <a:avLst/>
              <a:ah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048817"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dirty="0" lang="en-US"/>
          </a:p>
        </p:txBody>
      </p:sp>
      <p:sp>
        <p:nvSpPr>
          <p:cNvPr id="1048818" name="Subtitle 2"/>
          <p:cNvSpPr>
            <a:spLocks noGrp="1"/>
          </p:cNvSpPr>
          <p:nvPr>
            <p:ph type="subTitle" idx="1"/>
          </p:nvPr>
        </p:nvSpPr>
        <p:spPr>
          <a:xfrm>
            <a:off x="2924238" y="4402666"/>
            <a:ext cx="5762563" cy="1364531"/>
          </a:xfrm>
        </p:spPr>
        <p:txBody>
          <a:bodyPr anchor="t">
            <a:normAutofit/>
          </a:bodyPr>
          <a:lstStyle>
            <a:lvl1pPr algn="r" indent="0" marL="0">
              <a:buNone/>
              <a:defRPr sz="18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819" name="Date Placeholder 3"/>
          <p:cNvSpPr>
            <a:spLocks noGrp="1"/>
          </p:cNvSpPr>
          <p:nvPr>
            <p:ph type="dt" sz="half" idx="10"/>
          </p:nvPr>
        </p:nvSpPr>
        <p:spPr>
          <a:xfrm>
            <a:off x="7325773" y="6117336"/>
            <a:ext cx="857473" cy="365125"/>
          </a:xfrm>
        </p:spPr>
        <p:txBody>
          <a:bodyPr/>
          <a:p>
            <a:fld id="{B1863BE9-E44A-4A56-A13F-5B1B475FB1CA}" type="datetimeFigureOut">
              <a:rPr lang="en-AU" smtClean="0"/>
              <a:t>22/04/2021</a:t>
            </a:fld>
            <a:endParaRPr lang="en-AU"/>
          </a:p>
        </p:txBody>
      </p:sp>
      <p:sp>
        <p:nvSpPr>
          <p:cNvPr id="1048820" name="Footer Placeholder 4"/>
          <p:cNvSpPr>
            <a:spLocks noGrp="1"/>
          </p:cNvSpPr>
          <p:nvPr>
            <p:ph type="ftr" sz="quarter" idx="11"/>
          </p:nvPr>
        </p:nvSpPr>
        <p:spPr>
          <a:xfrm>
            <a:off x="3623733" y="6117336"/>
            <a:ext cx="3609438" cy="365125"/>
          </a:xfrm>
        </p:spPr>
        <p:txBody>
          <a:bodyPr/>
          <a:p>
            <a:endParaRPr lang="en-AU"/>
          </a:p>
        </p:txBody>
      </p:sp>
      <p:sp>
        <p:nvSpPr>
          <p:cNvPr id="1048821" name="Slide Number Placeholder 5"/>
          <p:cNvSpPr>
            <a:spLocks noGrp="1"/>
          </p:cNvSpPr>
          <p:nvPr>
            <p:ph type="sldNum" sz="quarter" idx="12"/>
          </p:nvPr>
        </p:nvSpPr>
        <p:spPr>
          <a:xfrm>
            <a:off x="8275320" y="6117336"/>
            <a:ext cx="411480" cy="365125"/>
          </a:xfrm>
        </p:spPr>
        <p:txBody>
          <a:bodyPr/>
          <a:p>
            <a:fld id="{E0B1419D-6DE9-4C7E-B52E-E5682EF1FD9B}" type="slidenum">
              <a:rPr lang="en-AU" smtClean="0"/>
              <a:t>‹#›</a:t>
            </a:fld>
            <a:endParaRPr lang="en-AU"/>
          </a:p>
        </p:txBody>
      </p:sp>
      <p:sp>
        <p:nvSpPr>
          <p:cNvPr id="1048822" name="Freeform 12"/>
          <p:cNvSpPr/>
          <p:nvPr/>
        </p:nvSpPr>
        <p:spPr bwMode="auto">
          <a:xfrm>
            <a:off x="203200" y="3771900"/>
            <a:ext cx="361950" cy="90488"/>
          </a:xfrm>
          <a:custGeom>
            <a:avLst/>
            <a:ahLst/>
            <a:rect l="0" t="0" r="r" b="b"/>
            <a:pathLst>
              <a:path w="228" h="57">
                <a:moveTo>
                  <a:pt x="228" y="57"/>
                </a:moveTo>
                <a:lnTo>
                  <a:pt x="0" y="0"/>
                </a:lnTo>
                <a:lnTo>
                  <a:pt x="222" y="54"/>
                </a:lnTo>
                <a:lnTo>
                  <a:pt x="228" y="57"/>
                </a:lnTo>
                <a:close/>
              </a:path>
            </a:pathLst>
          </a:custGeom>
          <a:solidFill>
            <a:srgbClr val="29ABE2"/>
          </a:solidFill>
          <a:ln>
            <a:noFill/>
          </a:ln>
        </p:spPr>
      </p:sp>
      <p:sp>
        <p:nvSpPr>
          <p:cNvPr id="1048823" name="Freeform 13"/>
          <p:cNvSpPr/>
          <p:nvPr/>
        </p:nvSpPr>
        <p:spPr bwMode="auto">
          <a:xfrm>
            <a:off x="560388" y="3867150"/>
            <a:ext cx="61913" cy="80963"/>
          </a:xfrm>
          <a:custGeom>
            <a:avLst/>
            <a:ahLst/>
            <a:rect l="0" t="0" r="r" b="b"/>
            <a:pathLst>
              <a:path w="39" h="51">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310" name=""/>
        <p:cNvGrpSpPr/>
        <p:nvPr/>
      </p:nvGrpSpPr>
      <p:grpSpPr>
        <a:xfrm>
          <a:off x="0" y="0"/>
          <a:ext cx="0" cy="0"/>
          <a:chOff x="0" y="0"/>
          <a:chExt cx="0" cy="0"/>
        </a:xfrm>
      </p:grpSpPr>
      <p:sp>
        <p:nvSpPr>
          <p:cNvPr id="1048879" name="Title 1"/>
          <p:cNvSpPr>
            <a:spLocks noGrp="1"/>
          </p:cNvSpPr>
          <p:nvPr>
            <p:ph type="title"/>
          </p:nvPr>
        </p:nvSpPr>
        <p:spPr>
          <a:xfrm>
            <a:off x="1113523" y="4732865"/>
            <a:ext cx="7515991" cy="566738"/>
          </a:xfrm>
        </p:spPr>
        <p:txBody>
          <a:bodyPr anchor="b">
            <a:normAutofit/>
          </a:bodyPr>
          <a:lstStyle>
            <a:lvl1pPr algn="ctr">
              <a:defRPr b="0" sz="2400"/>
            </a:lvl1pPr>
          </a:lstStyle>
          <a:p>
            <a:r>
              <a:rPr lang="en-US"/>
              <a:t>Click to edit Master title style</a:t>
            </a:r>
            <a:endParaRPr dirty="0" lang="en-US"/>
          </a:p>
        </p:txBody>
      </p:sp>
      <p:sp>
        <p:nvSpPr>
          <p:cNvPr id="1048880" name="Picture Placeholder 2"/>
          <p:cNvSpPr>
            <a:spLocks noChangeAspect="1" noGrp="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gradFill>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881" name="Text Placeholder 3"/>
          <p:cNvSpPr>
            <a:spLocks noGrp="1"/>
          </p:cNvSpPr>
          <p:nvPr>
            <p:ph type="body" sz="half" idx="2"/>
          </p:nvPr>
        </p:nvSpPr>
        <p:spPr>
          <a:xfrm>
            <a:off x="1113523" y="5299603"/>
            <a:ext cx="7515991" cy="493712"/>
          </a:xfrm>
        </p:spPr>
        <p:txBody>
          <a:bodyPr>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82" name="Date Placeholder 4"/>
          <p:cNvSpPr>
            <a:spLocks noGrp="1"/>
          </p:cNvSpPr>
          <p:nvPr>
            <p:ph type="dt" sz="half" idx="10"/>
          </p:nvPr>
        </p:nvSpPr>
        <p:spPr/>
        <p:txBody>
          <a:bodyPr/>
          <a:p>
            <a:fld id="{B1863BE9-E44A-4A56-A13F-5B1B475FB1CA}" type="datetimeFigureOut">
              <a:rPr lang="en-AU" smtClean="0"/>
              <a:t>22/04/2021</a:t>
            </a:fld>
            <a:endParaRPr lang="en-AU"/>
          </a:p>
        </p:txBody>
      </p:sp>
      <p:sp>
        <p:nvSpPr>
          <p:cNvPr id="1048883" name="Footer Placeholder 5"/>
          <p:cNvSpPr>
            <a:spLocks noGrp="1"/>
          </p:cNvSpPr>
          <p:nvPr>
            <p:ph type="ftr" sz="quarter" idx="11"/>
          </p:nvPr>
        </p:nvSpPr>
        <p:spPr/>
        <p:txBody>
          <a:bodyPr/>
          <a:p>
            <a:endParaRPr lang="en-AU"/>
          </a:p>
        </p:txBody>
      </p:sp>
      <p:sp>
        <p:nvSpPr>
          <p:cNvPr id="1048884" name="Slide Number Placeholder 6"/>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302" name=""/>
        <p:cNvGrpSpPr/>
        <p:nvPr/>
      </p:nvGrpSpPr>
      <p:grpSpPr>
        <a:xfrm>
          <a:off x="0" y="0"/>
          <a:ext cx="0" cy="0"/>
          <a:chOff x="0" y="0"/>
          <a:chExt cx="0" cy="0"/>
        </a:xfrm>
      </p:grpSpPr>
      <p:sp>
        <p:nvSpPr>
          <p:cNvPr id="1048833" name="Title 1"/>
          <p:cNvSpPr>
            <a:spLocks noGrp="1"/>
          </p:cNvSpPr>
          <p:nvPr>
            <p:ph type="title"/>
          </p:nvPr>
        </p:nvSpPr>
        <p:spPr>
          <a:xfrm>
            <a:off x="1113524" y="685800"/>
            <a:ext cx="7515991" cy="3048000"/>
          </a:xfrm>
        </p:spPr>
        <p:txBody>
          <a:bodyPr anchor="ctr">
            <a:normAutofit/>
          </a:bodyPr>
          <a:lstStyle>
            <a:lvl1pPr algn="ctr">
              <a:defRPr b="0" cap="none" sz="3200"/>
            </a:lvl1pPr>
          </a:lstStyle>
          <a:p>
            <a:r>
              <a:rPr lang="en-US"/>
              <a:t>Click to edit Master title style</a:t>
            </a:r>
            <a:endParaRPr dirty="0" lang="en-US"/>
          </a:p>
        </p:txBody>
      </p:sp>
      <p:sp>
        <p:nvSpPr>
          <p:cNvPr id="1048834" name="Text Placeholder 2"/>
          <p:cNvSpPr>
            <a:spLocks noGrp="1"/>
          </p:cNvSpPr>
          <p:nvPr>
            <p:ph type="body" idx="1"/>
          </p:nvPr>
        </p:nvSpPr>
        <p:spPr>
          <a:xfrm>
            <a:off x="1113524" y="4343400"/>
            <a:ext cx="7515992" cy="1447800"/>
          </a:xfrm>
        </p:spPr>
        <p:txBody>
          <a:bodyPr anchor="ctr">
            <a:normAutofit/>
          </a:bodyPr>
          <a:lstStyle>
            <a:lvl1pPr algn="ct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35"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836" name="Footer Placeholder 4"/>
          <p:cNvSpPr>
            <a:spLocks noGrp="1"/>
          </p:cNvSpPr>
          <p:nvPr>
            <p:ph type="ftr" sz="quarter" idx="11"/>
          </p:nvPr>
        </p:nvSpPr>
        <p:spPr/>
        <p:txBody>
          <a:bodyPr/>
          <a:p>
            <a:endParaRPr lang="en-AU"/>
          </a:p>
        </p:txBody>
      </p:sp>
      <p:sp>
        <p:nvSpPr>
          <p:cNvPr id="1048837" name="Slide Number Placeholder 5"/>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309" name=""/>
        <p:cNvGrpSpPr/>
        <p:nvPr/>
      </p:nvGrpSpPr>
      <p:grpSpPr>
        <a:xfrm>
          <a:off x="0" y="0"/>
          <a:ext cx="0" cy="0"/>
          <a:chOff x="0" y="0"/>
          <a:chExt cx="0" cy="0"/>
        </a:xfrm>
      </p:grpSpPr>
      <p:sp>
        <p:nvSpPr>
          <p:cNvPr id="1048871" name="TextBox 13"/>
          <p:cNvSpPr txBox="1"/>
          <p:nvPr/>
        </p:nvSpPr>
        <p:spPr>
          <a:xfrm>
            <a:off x="969421" y="863023"/>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dirty="0" sz="8000" lang="en-US">
                <a:solidFill>
                  <a:schemeClr val="tx1"/>
                </a:solidFill>
                <a:effectLst/>
              </a:rPr>
              <a:t>“</a:t>
            </a:r>
          </a:p>
        </p:txBody>
      </p:sp>
      <p:sp>
        <p:nvSpPr>
          <p:cNvPr id="1048872" name="TextBox 14"/>
          <p:cNvSpPr txBox="1"/>
          <p:nvPr/>
        </p:nvSpPr>
        <p:spPr>
          <a:xfrm>
            <a:off x="8172197" y="2819399"/>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873" name="Title 1"/>
          <p:cNvSpPr>
            <a:spLocks noGrp="1"/>
          </p:cNvSpPr>
          <p:nvPr>
            <p:ph type="title"/>
          </p:nvPr>
        </p:nvSpPr>
        <p:spPr>
          <a:xfrm>
            <a:off x="1426741" y="685801"/>
            <a:ext cx="6974115" cy="2743199"/>
          </a:xfrm>
        </p:spPr>
        <p:txBody>
          <a:bodyPr anchor="ctr">
            <a:normAutofit/>
          </a:bodyPr>
          <a:lstStyle>
            <a:lvl1pPr algn="ctr">
              <a:defRPr b="0" cap="none" sz="3200">
                <a:solidFill>
                  <a:schemeClr val="tx1"/>
                </a:solidFill>
              </a:defRPr>
            </a:lvl1pPr>
          </a:lstStyle>
          <a:p>
            <a:r>
              <a:rPr lang="en-US"/>
              <a:t>Click to edit Master title style</a:t>
            </a:r>
            <a:endParaRPr dirty="0" lang="en-US"/>
          </a:p>
        </p:txBody>
      </p:sp>
      <p:sp>
        <p:nvSpPr>
          <p:cNvPr id="1048874" name="Text Placeholder 9"/>
          <p:cNvSpPr>
            <a:spLocks noGrp="1"/>
          </p:cNvSpPr>
          <p:nvPr>
            <p:ph type="body" sz="quarter" idx="13"/>
          </p:nvPr>
        </p:nvSpPr>
        <p:spPr>
          <a:xfrm>
            <a:off x="1598235" y="3428999"/>
            <a:ext cx="6631128" cy="381000"/>
          </a:xfrm>
        </p:spPr>
        <p:txBody>
          <a:bodyPr anchor="ctr">
            <a:normAutofit/>
          </a:bodyPr>
          <a:lstStyle>
            <a:lvl1pPr indent="0" marL="0">
              <a:buFontTx/>
              <a:buNone/>
              <a:defRPr sz="1800"/>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875" name="Text Placeholder 2"/>
          <p:cNvSpPr>
            <a:spLocks noGrp="1"/>
          </p:cNvSpPr>
          <p:nvPr>
            <p:ph type="body" idx="1"/>
          </p:nvPr>
        </p:nvSpPr>
        <p:spPr>
          <a:xfrm>
            <a:off x="1113523" y="4343400"/>
            <a:ext cx="7515991" cy="1447800"/>
          </a:xfrm>
        </p:spPr>
        <p:txBody>
          <a:bodyPr anchor="ctr">
            <a:normAutofit/>
          </a:bodyPr>
          <a:lstStyle>
            <a:lvl1pPr algn="ct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76"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877" name="Footer Placeholder 4"/>
          <p:cNvSpPr>
            <a:spLocks noGrp="1"/>
          </p:cNvSpPr>
          <p:nvPr>
            <p:ph type="ftr" sz="quarter" idx="11"/>
          </p:nvPr>
        </p:nvSpPr>
        <p:spPr/>
        <p:txBody>
          <a:bodyPr/>
          <a:p>
            <a:endParaRPr lang="en-AU"/>
          </a:p>
        </p:txBody>
      </p:sp>
      <p:sp>
        <p:nvSpPr>
          <p:cNvPr id="1048878" name="Slide Number Placeholder 5"/>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301" name=""/>
        <p:cNvGrpSpPr/>
        <p:nvPr/>
      </p:nvGrpSpPr>
      <p:grpSpPr>
        <a:xfrm>
          <a:off x="0" y="0"/>
          <a:ext cx="0" cy="0"/>
          <a:chOff x="0" y="0"/>
          <a:chExt cx="0" cy="0"/>
        </a:xfrm>
      </p:grpSpPr>
      <p:sp>
        <p:nvSpPr>
          <p:cNvPr id="1048828" name="Title 1"/>
          <p:cNvSpPr>
            <a:spLocks noGrp="1"/>
          </p:cNvSpPr>
          <p:nvPr>
            <p:ph type="title"/>
          </p:nvPr>
        </p:nvSpPr>
        <p:spPr>
          <a:xfrm>
            <a:off x="1113525" y="3308581"/>
            <a:ext cx="7515989" cy="1468800"/>
          </a:xfrm>
        </p:spPr>
        <p:txBody>
          <a:bodyPr anchor="b">
            <a:normAutofit/>
          </a:bodyPr>
          <a:lstStyle>
            <a:lvl1pPr algn="r">
              <a:defRPr b="0" cap="none" sz="3200"/>
            </a:lvl1pPr>
          </a:lstStyle>
          <a:p>
            <a:r>
              <a:rPr lang="en-US"/>
              <a:t>Click to edit Master title style</a:t>
            </a:r>
            <a:endParaRPr dirty="0" lang="en-US"/>
          </a:p>
        </p:txBody>
      </p:sp>
      <p:sp>
        <p:nvSpPr>
          <p:cNvPr id="1048829" name="Text Placeholder 2"/>
          <p:cNvSpPr>
            <a:spLocks noGrp="1"/>
          </p:cNvSpPr>
          <p:nvPr>
            <p:ph type="body" idx="1"/>
          </p:nvPr>
        </p:nvSpPr>
        <p:spPr>
          <a:xfrm>
            <a:off x="1113524" y="4777381"/>
            <a:ext cx="7515990" cy="860400"/>
          </a:xfrm>
        </p:spPr>
        <p:txBody>
          <a:bodyPr anchor="t">
            <a:normAutofit/>
          </a:bodyPr>
          <a:lstStyle>
            <a:lvl1pPr algn="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30"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831" name="Footer Placeholder 4"/>
          <p:cNvSpPr>
            <a:spLocks noGrp="1"/>
          </p:cNvSpPr>
          <p:nvPr>
            <p:ph type="ftr" sz="quarter" idx="11"/>
          </p:nvPr>
        </p:nvSpPr>
        <p:spPr/>
        <p:txBody>
          <a:bodyPr/>
          <a:p>
            <a:endParaRPr lang="en-AU"/>
          </a:p>
        </p:txBody>
      </p:sp>
      <p:sp>
        <p:nvSpPr>
          <p:cNvPr id="1048832" name="Slide Number Placeholder 5"/>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312" name=""/>
        <p:cNvGrpSpPr/>
        <p:nvPr/>
      </p:nvGrpSpPr>
      <p:grpSpPr>
        <a:xfrm>
          <a:off x="0" y="0"/>
          <a:ext cx="0" cy="0"/>
          <a:chOff x="0" y="0"/>
          <a:chExt cx="0" cy="0"/>
        </a:xfrm>
      </p:grpSpPr>
      <p:sp>
        <p:nvSpPr>
          <p:cNvPr id="1048891" name="TextBox 13"/>
          <p:cNvSpPr txBox="1"/>
          <p:nvPr/>
        </p:nvSpPr>
        <p:spPr>
          <a:xfrm>
            <a:off x="969421" y="863023"/>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dirty="0" sz="8000" lang="en-US">
                <a:solidFill>
                  <a:schemeClr val="tx1"/>
                </a:solidFill>
                <a:effectLst/>
              </a:rPr>
              <a:t>“</a:t>
            </a:r>
          </a:p>
        </p:txBody>
      </p:sp>
      <p:sp>
        <p:nvSpPr>
          <p:cNvPr id="1048892" name="TextBox 14"/>
          <p:cNvSpPr txBox="1"/>
          <p:nvPr/>
        </p:nvSpPr>
        <p:spPr>
          <a:xfrm>
            <a:off x="8172197" y="2819399"/>
            <a:ext cx="457319"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893" name="Title 1"/>
          <p:cNvSpPr>
            <a:spLocks noGrp="1"/>
          </p:cNvSpPr>
          <p:nvPr>
            <p:ph type="title"/>
          </p:nvPr>
        </p:nvSpPr>
        <p:spPr>
          <a:xfrm>
            <a:off x="1426741" y="685801"/>
            <a:ext cx="6974115" cy="2743199"/>
          </a:xfrm>
        </p:spPr>
        <p:txBody>
          <a:bodyPr anchor="ctr">
            <a:normAutofit/>
          </a:bodyPr>
          <a:lstStyle>
            <a:lvl1pPr algn="ctr">
              <a:defRPr b="0" cap="none" sz="3200">
                <a:solidFill>
                  <a:schemeClr val="tx1"/>
                </a:solidFill>
              </a:defRPr>
            </a:lvl1pPr>
          </a:lstStyle>
          <a:p>
            <a:r>
              <a:rPr lang="en-US"/>
              <a:t>Click to edit Master title style</a:t>
            </a:r>
            <a:endParaRPr dirty="0" lang="en-US"/>
          </a:p>
        </p:txBody>
      </p:sp>
      <p:sp>
        <p:nvSpPr>
          <p:cNvPr id="1048894" name="Text Placeholder 9"/>
          <p:cNvSpPr>
            <a:spLocks noGrp="1"/>
          </p:cNvSpPr>
          <p:nvPr>
            <p:ph type="body" sz="quarter" idx="13"/>
          </p:nvPr>
        </p:nvSpPr>
        <p:spPr>
          <a:xfrm>
            <a:off x="1113525" y="3886200"/>
            <a:ext cx="7515990" cy="889000"/>
          </a:xfrm>
        </p:spPr>
        <p:txBody>
          <a:bodyPr anchor="b" bIns="45720" lIns="91440" rIns="91440" rtlCol="0" tIns="45720" vert="horz">
            <a:normAutofit/>
          </a:bodyPr>
          <a:lstStyle>
            <a:lvl1pPr algn="r">
              <a:buNone/>
              <a:defRPr b="0" cap="none" dirty="0" sz="2400" lang="en-US">
                <a:ln w="3175" cmpd="sng">
                  <a:noFill/>
                </a:ln>
                <a:solidFill>
                  <a:schemeClr val="tx1"/>
                </a:solidFill>
                <a:effectLst/>
              </a:defRPr>
            </a:lvl1pPr>
          </a:lstStyle>
          <a:p>
            <a:pPr lvl="0" marL="0">
              <a:spcBef>
                <a:spcPct val="0"/>
              </a:spcBef>
              <a:buNone/>
            </a:pPr>
            <a:r>
              <a:rPr lang="en-US"/>
              <a:t>Click to edit Master text styles</a:t>
            </a:r>
          </a:p>
        </p:txBody>
      </p:sp>
      <p:sp>
        <p:nvSpPr>
          <p:cNvPr id="1048895" name="Text Placeholder 2"/>
          <p:cNvSpPr>
            <a:spLocks noGrp="1"/>
          </p:cNvSpPr>
          <p:nvPr>
            <p:ph type="body" idx="1"/>
          </p:nvPr>
        </p:nvSpPr>
        <p:spPr>
          <a:xfrm>
            <a:off x="1113524" y="4775200"/>
            <a:ext cx="7515990" cy="1016000"/>
          </a:xfrm>
        </p:spPr>
        <p:txBody>
          <a:bodyPr anchor="t">
            <a:normAutofit/>
          </a:bodyPr>
          <a:lstStyle>
            <a:lvl1pPr algn="r"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96"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897" name="Footer Placeholder 4"/>
          <p:cNvSpPr>
            <a:spLocks noGrp="1"/>
          </p:cNvSpPr>
          <p:nvPr>
            <p:ph type="ftr" sz="quarter" idx="11"/>
          </p:nvPr>
        </p:nvSpPr>
        <p:spPr/>
        <p:txBody>
          <a:bodyPr/>
          <a:p>
            <a:endParaRPr lang="en-AU"/>
          </a:p>
        </p:txBody>
      </p:sp>
      <p:sp>
        <p:nvSpPr>
          <p:cNvPr id="1048898" name="Slide Number Placeholder 5"/>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304" name=""/>
        <p:cNvGrpSpPr/>
        <p:nvPr/>
      </p:nvGrpSpPr>
      <p:grpSpPr>
        <a:xfrm>
          <a:off x="0" y="0"/>
          <a:ext cx="0" cy="0"/>
          <a:chOff x="0" y="0"/>
          <a:chExt cx="0" cy="0"/>
        </a:xfrm>
      </p:grpSpPr>
      <p:sp>
        <p:nvSpPr>
          <p:cNvPr id="1048844" name="Title 1"/>
          <p:cNvSpPr>
            <a:spLocks noGrp="1"/>
          </p:cNvSpPr>
          <p:nvPr>
            <p:ph type="title"/>
          </p:nvPr>
        </p:nvSpPr>
        <p:spPr>
          <a:xfrm>
            <a:off x="1113525" y="685801"/>
            <a:ext cx="7515991" cy="2727325"/>
          </a:xfrm>
        </p:spPr>
        <p:txBody>
          <a:bodyPr anchor="ctr" bIns="45720" lIns="91440" rIns="91440" rtlCol="0" tIns="45720" vert="horz">
            <a:normAutofit/>
          </a:bodyPr>
          <a:lstStyle>
            <a:lvl1pPr>
              <a:defRPr b="0" dirty="0" lang="en-US"/>
            </a:lvl1pPr>
          </a:lstStyle>
          <a:p>
            <a:pPr lvl="0" marL="0"/>
            <a:r>
              <a:rPr lang="en-US"/>
              <a:t>Click to edit Master title style</a:t>
            </a:r>
            <a:endParaRPr dirty="0" lang="en-US"/>
          </a:p>
        </p:txBody>
      </p:sp>
      <p:sp>
        <p:nvSpPr>
          <p:cNvPr id="1048845" name="Text Placeholder 9"/>
          <p:cNvSpPr>
            <a:spLocks noGrp="1"/>
          </p:cNvSpPr>
          <p:nvPr>
            <p:ph type="body" sz="quarter" idx="13"/>
          </p:nvPr>
        </p:nvSpPr>
        <p:spPr>
          <a:xfrm>
            <a:off x="1113524" y="3505200"/>
            <a:ext cx="7515992" cy="838200"/>
          </a:xfrm>
        </p:spPr>
        <p:txBody>
          <a:bodyPr anchor="b" bIns="45720" lIns="91440" rIns="91440" rtlCol="0" tIns="45720" vert="horz">
            <a:normAutofit/>
          </a:bodyPr>
          <a:lstStyle>
            <a:lvl1pPr>
              <a:buNone/>
              <a:defRPr b="0" cap="none" dirty="0" sz="2800" lang="en-US">
                <a:ln w="3175" cmpd="sng">
                  <a:noFill/>
                </a:ln>
                <a:solidFill>
                  <a:schemeClr val="tx1"/>
                </a:solidFill>
                <a:effectLst/>
              </a:defRPr>
            </a:lvl1pPr>
          </a:lstStyle>
          <a:p>
            <a:pPr lvl="0" marL="0">
              <a:spcBef>
                <a:spcPct val="0"/>
              </a:spcBef>
              <a:buNone/>
            </a:pPr>
            <a:r>
              <a:rPr lang="en-US"/>
              <a:t>Click to edit Master text styles</a:t>
            </a:r>
          </a:p>
        </p:txBody>
      </p:sp>
      <p:sp>
        <p:nvSpPr>
          <p:cNvPr id="1048846" name="Text Placeholder 2"/>
          <p:cNvSpPr>
            <a:spLocks noGrp="1"/>
          </p:cNvSpPr>
          <p:nvPr>
            <p:ph type="body" idx="1"/>
          </p:nvPr>
        </p:nvSpPr>
        <p:spPr>
          <a:xfrm>
            <a:off x="1113524" y="4343400"/>
            <a:ext cx="7515992" cy="1447800"/>
          </a:xfrm>
        </p:spPr>
        <p:txBody>
          <a:bodyPr anchor="t">
            <a:normAutofit/>
          </a:bodyPr>
          <a:lstStyle>
            <a:lvl1pPr algn="l"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47"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848" name="Footer Placeholder 4"/>
          <p:cNvSpPr>
            <a:spLocks noGrp="1"/>
          </p:cNvSpPr>
          <p:nvPr>
            <p:ph type="ftr" sz="quarter" idx="11"/>
          </p:nvPr>
        </p:nvSpPr>
        <p:spPr/>
        <p:txBody>
          <a:bodyPr/>
          <a:p>
            <a:endParaRPr lang="en-AU"/>
          </a:p>
        </p:txBody>
      </p:sp>
      <p:sp>
        <p:nvSpPr>
          <p:cNvPr id="1048849" name="Slide Number Placeholder 5"/>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14" name=""/>
        <p:cNvGrpSpPr/>
        <p:nvPr/>
      </p:nvGrpSpPr>
      <p:grpSpPr>
        <a:xfrm>
          <a:off x="0" y="0"/>
          <a:ext cx="0" cy="0"/>
          <a:chOff x="0" y="0"/>
          <a:chExt cx="0" cy="0"/>
        </a:xfrm>
      </p:grpSpPr>
      <p:sp>
        <p:nvSpPr>
          <p:cNvPr id="1048905" name="Title 1"/>
          <p:cNvSpPr>
            <a:spLocks noGrp="1"/>
          </p:cNvSpPr>
          <p:nvPr>
            <p:ph type="title"/>
          </p:nvPr>
        </p:nvSpPr>
        <p:spPr/>
        <p:txBody>
          <a:bodyPr/>
          <a:lstStyle>
            <a:lvl1pPr algn="ctr"/>
          </a:lstStyle>
          <a:p>
            <a:r>
              <a:rPr lang="en-US"/>
              <a:t>Click to edit Master title style</a:t>
            </a:r>
            <a:endParaRPr dirty="0" lang="en-US"/>
          </a:p>
        </p:txBody>
      </p:sp>
      <p:sp>
        <p:nvSpPr>
          <p:cNvPr id="1048906" name="Vertical Text Placeholder 2"/>
          <p:cNvSpPr>
            <a:spLocks noGrp="1"/>
          </p:cNvSpPr>
          <p:nvPr>
            <p:ph type="body" orient="vert" idx="1"/>
          </p:nvPr>
        </p:nvSpPr>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07"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908" name="Footer Placeholder 4"/>
          <p:cNvSpPr>
            <a:spLocks noGrp="1"/>
          </p:cNvSpPr>
          <p:nvPr>
            <p:ph type="ftr" sz="quarter" idx="11"/>
          </p:nvPr>
        </p:nvSpPr>
        <p:spPr/>
        <p:txBody>
          <a:bodyPr/>
          <a:p>
            <a:endParaRPr lang="en-AU"/>
          </a:p>
        </p:txBody>
      </p:sp>
      <p:sp>
        <p:nvSpPr>
          <p:cNvPr id="1048909" name="Slide Number Placeholder 5"/>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08" name=""/>
        <p:cNvGrpSpPr/>
        <p:nvPr/>
      </p:nvGrpSpPr>
      <p:grpSpPr>
        <a:xfrm>
          <a:off x="0" y="0"/>
          <a:ext cx="0" cy="0"/>
          <a:chOff x="0" y="0"/>
          <a:chExt cx="0" cy="0"/>
        </a:xfrm>
      </p:grpSpPr>
      <p:sp>
        <p:nvSpPr>
          <p:cNvPr id="1048866" name="Vertical Title 1"/>
          <p:cNvSpPr>
            <a:spLocks noGrp="1"/>
          </p:cNvSpPr>
          <p:nvPr>
            <p:ph type="title" orient="vert"/>
          </p:nvPr>
        </p:nvSpPr>
        <p:spPr>
          <a:xfrm>
            <a:off x="7301393" y="685800"/>
            <a:ext cx="1328123" cy="5105400"/>
          </a:xfrm>
        </p:spPr>
        <p:txBody>
          <a:bodyPr vert="eaVert"/>
          <a:p>
            <a:r>
              <a:rPr lang="en-US"/>
              <a:t>Click to edit Master title style</a:t>
            </a:r>
            <a:endParaRPr dirty="0" lang="en-US"/>
          </a:p>
        </p:txBody>
      </p:sp>
      <p:sp>
        <p:nvSpPr>
          <p:cNvPr id="1048867" name="Vertical Text Placeholder 2"/>
          <p:cNvSpPr>
            <a:spLocks noGrp="1"/>
          </p:cNvSpPr>
          <p:nvPr>
            <p:ph type="body" orient="vert" idx="1"/>
          </p:nvPr>
        </p:nvSpPr>
        <p:spPr>
          <a:xfrm>
            <a:off x="1113524" y="685800"/>
            <a:ext cx="6016373" cy="5105400"/>
          </a:xfrm>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68"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869" name="Footer Placeholder 4"/>
          <p:cNvSpPr>
            <a:spLocks noGrp="1"/>
          </p:cNvSpPr>
          <p:nvPr>
            <p:ph type="ftr" sz="quarter" idx="11"/>
          </p:nvPr>
        </p:nvSpPr>
        <p:spPr/>
        <p:txBody>
          <a:bodyPr/>
          <a:p>
            <a:endParaRPr lang="en-AU"/>
          </a:p>
        </p:txBody>
      </p:sp>
      <p:sp>
        <p:nvSpPr>
          <p:cNvPr id="1048870" name="Slide Number Placeholder 5"/>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3" name=""/>
        <p:cNvGrpSpPr/>
        <p:nvPr/>
      </p:nvGrpSpPr>
      <p:grpSpPr>
        <a:xfrm>
          <a:off x="0" y="0"/>
          <a:ext cx="0" cy="0"/>
          <a:chOff x="0" y="0"/>
          <a:chExt cx="0" cy="0"/>
        </a:xfrm>
      </p:grpSpPr>
      <p:sp>
        <p:nvSpPr>
          <p:cNvPr id="1048587" name="Title 1"/>
          <p:cNvSpPr>
            <a:spLocks noGrp="1"/>
          </p:cNvSpPr>
          <p:nvPr>
            <p:ph type="title"/>
          </p:nvPr>
        </p:nvSpPr>
        <p:spPr>
          <a:xfrm>
            <a:off x="982133" y="457201"/>
            <a:ext cx="7704667" cy="1981200"/>
          </a:xfrm>
        </p:spPr>
        <p:txBody>
          <a:bodyPr/>
          <a:p>
            <a:r>
              <a:rPr lang="en-US"/>
              <a:t>Click to edit Master title style</a:t>
            </a:r>
            <a:endParaRPr dirty="0" lang="en-US"/>
          </a:p>
        </p:txBody>
      </p:sp>
      <p:sp>
        <p:nvSpPr>
          <p:cNvPr id="1048588" name="Content Placeholder 2"/>
          <p:cNvSpPr>
            <a:spLocks noGrp="1"/>
          </p:cNvSpPr>
          <p:nvPr>
            <p:ph idx="1"/>
          </p:nvPr>
        </p:nvSpPr>
        <p:spPr>
          <a:xfrm>
            <a:off x="982133" y="2667000"/>
            <a:ext cx="7704667" cy="3332816"/>
          </a:xfrm>
        </p:spPr>
        <p:txBody>
          <a:bodyPr anchor="ct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9" name="Date Placeholder 3"/>
          <p:cNvSpPr>
            <a:spLocks noGrp="1"/>
          </p:cNvSpPr>
          <p:nvPr>
            <p:ph type="dt" sz="half" idx="10"/>
          </p:nvPr>
        </p:nvSpPr>
        <p:spPr>
          <a:xfrm>
            <a:off x="7344329" y="6108173"/>
            <a:ext cx="857473" cy="365125"/>
          </a:xfrm>
        </p:spPr>
        <p:txBody>
          <a:bodyPr/>
          <a:p>
            <a:fld id="{B1863BE9-E44A-4A56-A13F-5B1B475FB1CA}" type="datetimeFigureOut">
              <a:rPr lang="en-AU" smtClean="0"/>
              <a:t>22/04/2021</a:t>
            </a:fld>
            <a:endParaRPr lang="en-AU"/>
          </a:p>
        </p:txBody>
      </p:sp>
      <p:sp>
        <p:nvSpPr>
          <p:cNvPr id="1048590" name="Footer Placeholder 4"/>
          <p:cNvSpPr>
            <a:spLocks noGrp="1"/>
          </p:cNvSpPr>
          <p:nvPr>
            <p:ph type="ftr" sz="quarter" idx="11"/>
          </p:nvPr>
        </p:nvSpPr>
        <p:spPr>
          <a:xfrm>
            <a:off x="1972647" y="6108173"/>
            <a:ext cx="5314517" cy="365125"/>
          </a:xfrm>
        </p:spPr>
        <p:txBody>
          <a:bodyPr/>
          <a:p>
            <a:endParaRPr lang="en-AU"/>
          </a:p>
        </p:txBody>
      </p:sp>
      <p:sp>
        <p:nvSpPr>
          <p:cNvPr id="1048591" name="Slide Number Placeholder 5"/>
          <p:cNvSpPr>
            <a:spLocks noGrp="1"/>
          </p:cNvSpPr>
          <p:nvPr>
            <p:ph type="sldNum" sz="quarter" idx="12"/>
          </p:nvPr>
        </p:nvSpPr>
        <p:spPr>
          <a:xfrm>
            <a:off x="8258967" y="6108173"/>
            <a:ext cx="427833" cy="365125"/>
          </a:xfrm>
        </p:spPr>
        <p:txBody>
          <a:bodyPr/>
          <a:p>
            <a:fld id="{E0B1419D-6DE9-4C7E-B52E-E5682EF1FD9B}"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05" name=""/>
        <p:cNvGrpSpPr/>
        <p:nvPr/>
      </p:nvGrpSpPr>
      <p:grpSpPr>
        <a:xfrm>
          <a:off x="0" y="0"/>
          <a:ext cx="0" cy="0"/>
          <a:chOff x="0" y="0"/>
          <a:chExt cx="0" cy="0"/>
        </a:xfrm>
      </p:grpSpPr>
      <p:sp>
        <p:nvSpPr>
          <p:cNvPr id="1048850" name="Title 1"/>
          <p:cNvSpPr>
            <a:spLocks noGrp="1"/>
          </p:cNvSpPr>
          <p:nvPr>
            <p:ph type="title"/>
          </p:nvPr>
        </p:nvSpPr>
        <p:spPr>
          <a:xfrm>
            <a:off x="1986995" y="2666998"/>
            <a:ext cx="6699805" cy="2360071"/>
          </a:xfrm>
        </p:spPr>
        <p:txBody>
          <a:bodyPr anchor="b"/>
          <a:lstStyle>
            <a:lvl1pPr algn="r">
              <a:defRPr b="0" cap="none" sz="4000"/>
            </a:lvl1pPr>
          </a:lstStyle>
          <a:p>
            <a:r>
              <a:rPr lang="en-US"/>
              <a:t>Click to edit Master title style</a:t>
            </a:r>
            <a:endParaRPr dirty="0" lang="en-US"/>
          </a:p>
        </p:txBody>
      </p:sp>
      <p:sp>
        <p:nvSpPr>
          <p:cNvPr id="1048851" name="Text Placeholder 2"/>
          <p:cNvSpPr>
            <a:spLocks noGrp="1"/>
          </p:cNvSpPr>
          <p:nvPr>
            <p:ph type="body" idx="1"/>
          </p:nvPr>
        </p:nvSpPr>
        <p:spPr>
          <a:xfrm>
            <a:off x="1986998" y="5027070"/>
            <a:ext cx="6699802" cy="860400"/>
          </a:xfrm>
        </p:spPr>
        <p:txBody>
          <a:bodyPr anchor="t">
            <a:normAutofit/>
          </a:bodyPr>
          <a:lstStyle>
            <a:lvl1pPr algn="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52" name="Date Placeholder 3"/>
          <p:cNvSpPr>
            <a:spLocks noGrp="1"/>
          </p:cNvSpPr>
          <p:nvPr>
            <p:ph type="dt" sz="half" idx="10"/>
          </p:nvPr>
        </p:nvSpPr>
        <p:spPr/>
        <p:txBody>
          <a:bodyPr/>
          <a:p>
            <a:fld id="{B1863BE9-E44A-4A56-A13F-5B1B475FB1CA}" type="datetimeFigureOut">
              <a:rPr lang="en-AU" smtClean="0"/>
              <a:t>22/04/2021</a:t>
            </a:fld>
            <a:endParaRPr lang="en-AU"/>
          </a:p>
        </p:txBody>
      </p:sp>
      <p:sp>
        <p:nvSpPr>
          <p:cNvPr id="1048853" name="Footer Placeholder 4"/>
          <p:cNvSpPr>
            <a:spLocks noGrp="1"/>
          </p:cNvSpPr>
          <p:nvPr>
            <p:ph type="ftr" sz="quarter" idx="11"/>
          </p:nvPr>
        </p:nvSpPr>
        <p:spPr/>
        <p:txBody>
          <a:bodyPr/>
          <a:p>
            <a:endParaRPr lang="en-AU"/>
          </a:p>
        </p:txBody>
      </p:sp>
      <p:sp>
        <p:nvSpPr>
          <p:cNvPr id="1048854" name="Slide Number Placeholder 5"/>
          <p:cNvSpPr>
            <a:spLocks noGrp="1"/>
          </p:cNvSpPr>
          <p:nvPr>
            <p:ph type="sldNum" sz="quarter" idx="12"/>
          </p:nvPr>
        </p:nvSpPr>
        <p:spPr>
          <a:xfrm>
            <a:off x="8273317" y="6116070"/>
            <a:ext cx="413483" cy="365125"/>
          </a:xfrm>
        </p:spPr>
        <p:txBody>
          <a:bodyPr/>
          <a:p>
            <a:fld id="{E0B1419D-6DE9-4C7E-B52E-E5682EF1FD9B}"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11" name=""/>
        <p:cNvGrpSpPr/>
        <p:nvPr/>
      </p:nvGrpSpPr>
      <p:grpSpPr>
        <a:xfrm>
          <a:off x="0" y="0"/>
          <a:ext cx="0" cy="0"/>
          <a:chOff x="0" y="0"/>
          <a:chExt cx="0" cy="0"/>
        </a:xfrm>
      </p:grpSpPr>
      <p:sp>
        <p:nvSpPr>
          <p:cNvPr id="1048885" name="Title 1"/>
          <p:cNvSpPr>
            <a:spLocks noGrp="1"/>
          </p:cNvSpPr>
          <p:nvPr>
            <p:ph type="title"/>
          </p:nvPr>
        </p:nvSpPr>
        <p:spPr>
          <a:xfrm>
            <a:off x="982133" y="685801"/>
            <a:ext cx="7704667" cy="1752599"/>
          </a:xfrm>
        </p:spPr>
        <p:txBody>
          <a:bodyPr/>
          <a:p>
            <a:r>
              <a:rPr lang="en-US"/>
              <a:t>Click to edit Master title style</a:t>
            </a:r>
            <a:endParaRPr dirty="0" lang="en-US"/>
          </a:p>
        </p:txBody>
      </p:sp>
      <p:sp>
        <p:nvSpPr>
          <p:cNvPr id="1048886"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87"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88" name="Date Placeholder 4"/>
          <p:cNvSpPr>
            <a:spLocks noGrp="1"/>
          </p:cNvSpPr>
          <p:nvPr>
            <p:ph type="dt" sz="half" idx="10"/>
          </p:nvPr>
        </p:nvSpPr>
        <p:spPr/>
        <p:txBody>
          <a:bodyPr/>
          <a:p>
            <a:fld id="{B1863BE9-E44A-4A56-A13F-5B1B475FB1CA}" type="datetimeFigureOut">
              <a:rPr lang="en-AU" smtClean="0"/>
              <a:t>22/04/2021</a:t>
            </a:fld>
            <a:endParaRPr lang="en-AU"/>
          </a:p>
        </p:txBody>
      </p:sp>
      <p:sp>
        <p:nvSpPr>
          <p:cNvPr id="1048889" name="Footer Placeholder 5"/>
          <p:cNvSpPr>
            <a:spLocks noGrp="1"/>
          </p:cNvSpPr>
          <p:nvPr>
            <p:ph type="ftr" sz="quarter" idx="11"/>
          </p:nvPr>
        </p:nvSpPr>
        <p:spPr/>
        <p:txBody>
          <a:bodyPr/>
          <a:p>
            <a:endParaRPr lang="en-AU"/>
          </a:p>
        </p:txBody>
      </p:sp>
      <p:sp>
        <p:nvSpPr>
          <p:cNvPr id="1048890" name="Slide Number Placeholder 6"/>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06" name=""/>
        <p:cNvGrpSpPr/>
        <p:nvPr/>
      </p:nvGrpSpPr>
      <p:grpSpPr>
        <a:xfrm>
          <a:off x="0" y="0"/>
          <a:ext cx="0" cy="0"/>
          <a:chOff x="0" y="0"/>
          <a:chExt cx="0" cy="0"/>
        </a:xfrm>
      </p:grpSpPr>
      <p:sp>
        <p:nvSpPr>
          <p:cNvPr id="1048855" name="Title 1"/>
          <p:cNvSpPr>
            <a:spLocks noGrp="1"/>
          </p:cNvSpPr>
          <p:nvPr>
            <p:ph type="title"/>
          </p:nvPr>
        </p:nvSpPr>
        <p:spPr/>
        <p:txBody>
          <a:bodyPr/>
          <a:p>
            <a:r>
              <a:rPr lang="en-US"/>
              <a:t>Click to edit Master title style</a:t>
            </a:r>
            <a:endParaRPr dirty="0" lang="en-US"/>
          </a:p>
        </p:txBody>
      </p:sp>
      <p:sp>
        <p:nvSpPr>
          <p:cNvPr id="1048856" name="Text Placeholder 2"/>
          <p:cNvSpPr>
            <a:spLocks noGrp="1"/>
          </p:cNvSpPr>
          <p:nvPr>
            <p:ph type="body" idx="1"/>
          </p:nvPr>
        </p:nvSpPr>
        <p:spPr>
          <a:xfrm>
            <a:off x="1329481" y="2658533"/>
            <a:ext cx="3456291" cy="576262"/>
          </a:xfrm>
        </p:spPr>
        <p:txBody>
          <a:bodyPr anchor="b">
            <a:noAutofit/>
          </a:bodyPr>
          <a:lstStyle>
            <a:lvl1pPr indent="0" marL="0">
              <a:buNone/>
              <a:defRPr b="0" sz="2800">
                <a:solidFill>
                  <a:schemeClr val="accent1">
                    <a:lumMod val="7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57"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58" name="Text Placeholder 4"/>
          <p:cNvSpPr>
            <a:spLocks noGrp="1"/>
          </p:cNvSpPr>
          <p:nvPr>
            <p:ph type="body" sz="quarter" idx="3"/>
          </p:nvPr>
        </p:nvSpPr>
        <p:spPr>
          <a:xfrm>
            <a:off x="5161710" y="2667000"/>
            <a:ext cx="3467806" cy="576262"/>
          </a:xfrm>
        </p:spPr>
        <p:txBody>
          <a:bodyPr anchor="b">
            <a:noAutofit/>
          </a:bodyPr>
          <a:lstStyle>
            <a:lvl1pPr indent="0" marL="0">
              <a:buNone/>
              <a:defRPr b="0" sz="2800">
                <a:solidFill>
                  <a:schemeClr val="accent1">
                    <a:lumMod val="7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59"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60" name="Date Placeholder 6"/>
          <p:cNvSpPr>
            <a:spLocks noGrp="1"/>
          </p:cNvSpPr>
          <p:nvPr>
            <p:ph type="dt" sz="half" idx="10"/>
          </p:nvPr>
        </p:nvSpPr>
        <p:spPr/>
        <p:txBody>
          <a:bodyPr/>
          <a:p>
            <a:fld id="{B1863BE9-E44A-4A56-A13F-5B1B475FB1CA}" type="datetimeFigureOut">
              <a:rPr lang="en-AU" smtClean="0"/>
              <a:t>22/04/2021</a:t>
            </a:fld>
            <a:endParaRPr lang="en-AU"/>
          </a:p>
        </p:txBody>
      </p:sp>
      <p:sp>
        <p:nvSpPr>
          <p:cNvPr id="1048861" name="Footer Placeholder 7"/>
          <p:cNvSpPr>
            <a:spLocks noGrp="1"/>
          </p:cNvSpPr>
          <p:nvPr>
            <p:ph type="ftr" sz="quarter" idx="11"/>
          </p:nvPr>
        </p:nvSpPr>
        <p:spPr/>
        <p:txBody>
          <a:bodyPr/>
          <a:p>
            <a:endParaRPr lang="en-AU"/>
          </a:p>
        </p:txBody>
      </p:sp>
      <p:sp>
        <p:nvSpPr>
          <p:cNvPr id="1048862" name="Slide Number Placeholder 8"/>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00" name=""/>
        <p:cNvGrpSpPr/>
        <p:nvPr/>
      </p:nvGrpSpPr>
      <p:grpSpPr>
        <a:xfrm>
          <a:off x="0" y="0"/>
          <a:ext cx="0" cy="0"/>
          <a:chOff x="0" y="0"/>
          <a:chExt cx="0" cy="0"/>
        </a:xfrm>
      </p:grpSpPr>
      <p:sp>
        <p:nvSpPr>
          <p:cNvPr id="1048824" name="Title 1"/>
          <p:cNvSpPr>
            <a:spLocks noGrp="1"/>
          </p:cNvSpPr>
          <p:nvPr>
            <p:ph type="title"/>
          </p:nvPr>
        </p:nvSpPr>
        <p:spPr/>
        <p:txBody>
          <a:bodyPr/>
          <a:p>
            <a:r>
              <a:rPr lang="en-US"/>
              <a:t>Click to edit Master title style</a:t>
            </a:r>
            <a:endParaRPr dirty="0" lang="en-US"/>
          </a:p>
        </p:txBody>
      </p:sp>
      <p:sp>
        <p:nvSpPr>
          <p:cNvPr id="1048825" name="Date Placeholder 2"/>
          <p:cNvSpPr>
            <a:spLocks noGrp="1"/>
          </p:cNvSpPr>
          <p:nvPr>
            <p:ph type="dt" sz="half" idx="10"/>
          </p:nvPr>
        </p:nvSpPr>
        <p:spPr/>
        <p:txBody>
          <a:bodyPr/>
          <a:p>
            <a:fld id="{B1863BE9-E44A-4A56-A13F-5B1B475FB1CA}" type="datetimeFigureOut">
              <a:rPr lang="en-AU" smtClean="0"/>
              <a:t>22/04/2021</a:t>
            </a:fld>
            <a:endParaRPr lang="en-AU"/>
          </a:p>
        </p:txBody>
      </p:sp>
      <p:sp>
        <p:nvSpPr>
          <p:cNvPr id="1048826" name="Footer Placeholder 3"/>
          <p:cNvSpPr>
            <a:spLocks noGrp="1"/>
          </p:cNvSpPr>
          <p:nvPr>
            <p:ph type="ftr" sz="quarter" idx="11"/>
          </p:nvPr>
        </p:nvSpPr>
        <p:spPr/>
        <p:txBody>
          <a:bodyPr/>
          <a:p>
            <a:endParaRPr lang="en-AU"/>
          </a:p>
        </p:txBody>
      </p:sp>
      <p:sp>
        <p:nvSpPr>
          <p:cNvPr id="1048827" name="Slide Number Placeholder 4"/>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07" name=""/>
        <p:cNvGrpSpPr/>
        <p:nvPr/>
      </p:nvGrpSpPr>
      <p:grpSpPr>
        <a:xfrm>
          <a:off x="0" y="0"/>
          <a:ext cx="0" cy="0"/>
          <a:chOff x="0" y="0"/>
          <a:chExt cx="0" cy="0"/>
        </a:xfrm>
      </p:grpSpPr>
      <p:sp>
        <p:nvSpPr>
          <p:cNvPr id="1048863" name="Date Placeholder 1"/>
          <p:cNvSpPr>
            <a:spLocks noGrp="1"/>
          </p:cNvSpPr>
          <p:nvPr>
            <p:ph type="dt" sz="half" idx="10"/>
          </p:nvPr>
        </p:nvSpPr>
        <p:spPr/>
        <p:txBody>
          <a:bodyPr/>
          <a:p>
            <a:fld id="{B1863BE9-E44A-4A56-A13F-5B1B475FB1CA}" type="datetimeFigureOut">
              <a:rPr lang="en-AU" smtClean="0"/>
              <a:t>22/04/2021</a:t>
            </a:fld>
            <a:endParaRPr lang="en-AU"/>
          </a:p>
        </p:txBody>
      </p:sp>
      <p:sp>
        <p:nvSpPr>
          <p:cNvPr id="1048864" name="Footer Placeholder 2"/>
          <p:cNvSpPr>
            <a:spLocks noGrp="1"/>
          </p:cNvSpPr>
          <p:nvPr>
            <p:ph type="ftr" sz="quarter" idx="11"/>
          </p:nvPr>
        </p:nvSpPr>
        <p:spPr/>
        <p:txBody>
          <a:bodyPr/>
          <a:p>
            <a:endParaRPr lang="en-AU"/>
          </a:p>
        </p:txBody>
      </p:sp>
      <p:sp>
        <p:nvSpPr>
          <p:cNvPr id="1048865" name="Slide Number Placeholder 3"/>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13" name=""/>
        <p:cNvGrpSpPr/>
        <p:nvPr/>
      </p:nvGrpSpPr>
      <p:grpSpPr>
        <a:xfrm>
          <a:off x="0" y="0"/>
          <a:ext cx="0" cy="0"/>
          <a:chOff x="0" y="0"/>
          <a:chExt cx="0" cy="0"/>
        </a:xfrm>
      </p:grpSpPr>
      <p:sp>
        <p:nvSpPr>
          <p:cNvPr id="1048899" name="Title 1"/>
          <p:cNvSpPr>
            <a:spLocks noGrp="1"/>
          </p:cNvSpPr>
          <p:nvPr>
            <p:ph type="title"/>
          </p:nvPr>
        </p:nvSpPr>
        <p:spPr>
          <a:xfrm>
            <a:off x="1113524" y="1600200"/>
            <a:ext cx="2662534" cy="1371600"/>
          </a:xfrm>
        </p:spPr>
        <p:txBody>
          <a:bodyPr anchor="b">
            <a:normAutofit/>
          </a:bodyPr>
          <a:lstStyle>
            <a:lvl1pPr algn="ctr">
              <a:defRPr b="0" sz="2400"/>
            </a:lvl1pPr>
          </a:lstStyle>
          <a:p>
            <a:r>
              <a:rPr lang="en-US"/>
              <a:t>Click to edit Master title style</a:t>
            </a:r>
            <a:endParaRPr dirty="0" lang="en-US"/>
          </a:p>
        </p:txBody>
      </p:sp>
      <p:sp>
        <p:nvSpPr>
          <p:cNvPr id="1048900"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01" name="Text Placeholder 3"/>
          <p:cNvSpPr>
            <a:spLocks noGrp="1"/>
          </p:cNvSpPr>
          <p:nvPr>
            <p:ph type="body" sz="half" idx="2"/>
          </p:nvPr>
        </p:nvSpPr>
        <p:spPr>
          <a:xfrm>
            <a:off x="1113524" y="2971800"/>
            <a:ext cx="2662534" cy="1828800"/>
          </a:xfrm>
        </p:spPr>
        <p:txBody>
          <a:bodyPr>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02" name="Date Placeholder 4"/>
          <p:cNvSpPr>
            <a:spLocks noGrp="1"/>
          </p:cNvSpPr>
          <p:nvPr>
            <p:ph type="dt" sz="half" idx="10"/>
          </p:nvPr>
        </p:nvSpPr>
        <p:spPr/>
        <p:txBody>
          <a:bodyPr/>
          <a:p>
            <a:fld id="{B1863BE9-E44A-4A56-A13F-5B1B475FB1CA}" type="datetimeFigureOut">
              <a:rPr lang="en-AU" smtClean="0"/>
              <a:t>22/04/2021</a:t>
            </a:fld>
            <a:endParaRPr lang="en-AU"/>
          </a:p>
        </p:txBody>
      </p:sp>
      <p:sp>
        <p:nvSpPr>
          <p:cNvPr id="1048903" name="Footer Placeholder 5"/>
          <p:cNvSpPr>
            <a:spLocks noGrp="1"/>
          </p:cNvSpPr>
          <p:nvPr>
            <p:ph type="ftr" sz="quarter" idx="11"/>
          </p:nvPr>
        </p:nvSpPr>
        <p:spPr/>
        <p:txBody>
          <a:bodyPr/>
          <a:p>
            <a:endParaRPr lang="en-AU"/>
          </a:p>
        </p:txBody>
      </p:sp>
      <p:sp>
        <p:nvSpPr>
          <p:cNvPr id="1048904" name="Slide Number Placeholder 6"/>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03" name=""/>
        <p:cNvGrpSpPr/>
        <p:nvPr/>
      </p:nvGrpSpPr>
      <p:grpSpPr>
        <a:xfrm>
          <a:off x="0" y="0"/>
          <a:ext cx="0" cy="0"/>
          <a:chOff x="0" y="0"/>
          <a:chExt cx="0" cy="0"/>
        </a:xfrm>
      </p:grpSpPr>
      <p:sp>
        <p:nvSpPr>
          <p:cNvPr id="1048838" name="Title 1"/>
          <p:cNvSpPr>
            <a:spLocks noGrp="1"/>
          </p:cNvSpPr>
          <p:nvPr>
            <p:ph type="title"/>
          </p:nvPr>
        </p:nvSpPr>
        <p:spPr>
          <a:xfrm>
            <a:off x="1112332" y="1752599"/>
            <a:ext cx="4070679" cy="1371600"/>
          </a:xfrm>
        </p:spPr>
        <p:txBody>
          <a:bodyPr anchor="b">
            <a:normAutofit/>
          </a:bodyPr>
          <a:lstStyle>
            <a:lvl1pPr algn="ctr">
              <a:defRPr b="0" sz="2800"/>
            </a:lvl1pPr>
          </a:lstStyle>
          <a:p>
            <a:r>
              <a:rPr lang="en-US"/>
              <a:t>Click to edit Master title style</a:t>
            </a:r>
            <a:endParaRPr dirty="0" lang="en-US"/>
          </a:p>
        </p:txBody>
      </p:sp>
      <p:sp>
        <p:nvSpPr>
          <p:cNvPr id="1048839" name="Picture Placeholder 2"/>
          <p:cNvSpPr>
            <a:spLocks noChangeAspect="1" noGrp="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gradFill>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840" name="Text Placeholder 3"/>
          <p:cNvSpPr>
            <a:spLocks noGrp="1"/>
          </p:cNvSpPr>
          <p:nvPr>
            <p:ph type="body" sz="half" idx="2"/>
          </p:nvPr>
        </p:nvSpPr>
        <p:spPr>
          <a:xfrm>
            <a:off x="1112332" y="3124199"/>
            <a:ext cx="4070679" cy="1828800"/>
          </a:xfrm>
        </p:spPr>
        <p:txBody>
          <a:bodyPr>
            <a:normAutofit/>
          </a:bodyPr>
          <a:lstStyle>
            <a:lvl1pPr algn="ct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41" name="Date Placeholder 4"/>
          <p:cNvSpPr>
            <a:spLocks noGrp="1"/>
          </p:cNvSpPr>
          <p:nvPr>
            <p:ph type="dt" sz="half" idx="10"/>
          </p:nvPr>
        </p:nvSpPr>
        <p:spPr/>
        <p:txBody>
          <a:bodyPr/>
          <a:p>
            <a:fld id="{B1863BE9-E44A-4A56-A13F-5B1B475FB1CA}" type="datetimeFigureOut">
              <a:rPr lang="en-AU" smtClean="0"/>
              <a:t>22/04/2021</a:t>
            </a:fld>
            <a:endParaRPr lang="en-AU"/>
          </a:p>
        </p:txBody>
      </p:sp>
      <p:sp>
        <p:nvSpPr>
          <p:cNvPr id="1048842" name="Footer Placeholder 5"/>
          <p:cNvSpPr>
            <a:spLocks noGrp="1"/>
          </p:cNvSpPr>
          <p:nvPr>
            <p:ph type="ftr" sz="quarter" idx="11"/>
          </p:nvPr>
        </p:nvSpPr>
        <p:spPr/>
        <p:txBody>
          <a:bodyPr/>
          <a:p>
            <a:endParaRPr lang="en-AU"/>
          </a:p>
        </p:txBody>
      </p:sp>
      <p:sp>
        <p:nvSpPr>
          <p:cNvPr id="1048843" name="Slide Number Placeholder 6"/>
          <p:cNvSpPr>
            <a:spLocks noGrp="1"/>
          </p:cNvSpPr>
          <p:nvPr>
            <p:ph type="sldNum" sz="quarter" idx="12"/>
          </p:nvPr>
        </p:nvSpPr>
        <p:spPr/>
        <p:txBody>
          <a:bodyPr/>
          <a:p>
            <a:fld id="{E0B1419D-6DE9-4C7E-B52E-E5682EF1FD9B}"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24" name=""/>
        <p:cNvGrpSpPr/>
        <p:nvPr/>
      </p:nvGrpSpPr>
      <p:grpSpPr>
        <a:xfrm>
          <a:off x="0" y="0"/>
          <a:ext cx="0" cy="0"/>
          <a:chOff x="0" y="0"/>
          <a:chExt cx="0" cy="0"/>
        </a:xfrm>
      </p:grpSpPr>
      <p:grpSp>
        <p:nvGrpSpPr>
          <p:cNvPr id="25" name="Group 13"/>
          <p:cNvGrpSpPr/>
          <p:nvPr/>
        </p:nvGrpSpPr>
        <p:grpSpPr>
          <a:xfrm>
            <a:off x="0" y="0"/>
            <a:ext cx="2132013" cy="6858001"/>
            <a:chOff x="0" y="0"/>
            <a:chExt cx="2132013" cy="6858001"/>
          </a:xfrm>
        </p:grpSpPr>
        <p:sp>
          <p:nvSpPr>
            <p:cNvPr id="1048576" name="Freeform 6"/>
            <p:cNvSpPr/>
            <p:nvPr/>
          </p:nvSpPr>
          <p:spPr bwMode="auto">
            <a:xfrm>
              <a:off x="0" y="0"/>
              <a:ext cx="1073150" cy="5291138"/>
            </a:xfrm>
            <a:custGeom>
              <a:avLst/>
              <a:ah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048577" name="Freeform 7"/>
            <p:cNvSpPr/>
            <p:nvPr/>
          </p:nvSpPr>
          <p:spPr bwMode="auto">
            <a:xfrm>
              <a:off x="0" y="0"/>
              <a:ext cx="758825" cy="4624388"/>
            </a:xfrm>
            <a:custGeom>
              <a:avLst/>
              <a:ah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048578" name="Freeform 8"/>
            <p:cNvSpPr/>
            <p:nvPr/>
          </p:nvSpPr>
          <p:spPr bwMode="auto">
            <a:xfrm>
              <a:off x="0" y="5662613"/>
              <a:ext cx="906463" cy="1195388"/>
            </a:xfrm>
            <a:custGeom>
              <a:avLst/>
              <a:ah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048579" name="Freeform 9"/>
            <p:cNvSpPr/>
            <p:nvPr/>
          </p:nvSpPr>
          <p:spPr bwMode="auto">
            <a:xfrm>
              <a:off x="0" y="5295900"/>
              <a:ext cx="1487488" cy="1562100"/>
            </a:xfrm>
            <a:custGeom>
              <a:avLst/>
              <a:ah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048580" name="Freeform 10"/>
            <p:cNvSpPr/>
            <p:nvPr/>
          </p:nvSpPr>
          <p:spPr bwMode="auto">
            <a:xfrm>
              <a:off x="0" y="5257800"/>
              <a:ext cx="2132013" cy="1600200"/>
            </a:xfrm>
            <a:custGeom>
              <a:avLst/>
              <a:ah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1048581" name="Freeform 11"/>
            <p:cNvSpPr/>
            <p:nvPr/>
          </p:nvSpPr>
          <p:spPr bwMode="auto">
            <a:xfrm>
              <a:off x="0" y="5357813"/>
              <a:ext cx="1377950" cy="1500188"/>
            </a:xfrm>
            <a:custGeom>
              <a:avLst/>
              <a:ah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48582" name="Title Placeholder 1"/>
          <p:cNvSpPr>
            <a:spLocks noGrp="1"/>
          </p:cNvSpPr>
          <p:nvPr>
            <p:ph type="title"/>
          </p:nvPr>
        </p:nvSpPr>
        <p:spPr>
          <a:xfrm>
            <a:off x="982133" y="457201"/>
            <a:ext cx="7704667" cy="1981200"/>
          </a:xfrm>
          <a:prstGeom prst="rect"/>
          <a:effectLst/>
        </p:spPr>
        <p:txBody>
          <a:bodyPr anchor="ctr" bIns="45720" lIns="91440" rIns="91440" rtlCol="0" tIns="45720" vert="horz">
            <a:normAutofit/>
          </a:bodyPr>
          <a:p>
            <a:r>
              <a:rPr lang="en-US"/>
              <a:t>Click to edit Master title style</a:t>
            </a:r>
            <a:endParaRPr dirty="0" lang="en-US"/>
          </a:p>
        </p:txBody>
      </p:sp>
      <p:sp>
        <p:nvSpPr>
          <p:cNvPr id="1048583" name="Text Placeholder 2"/>
          <p:cNvSpPr>
            <a:spLocks noGrp="1"/>
          </p:cNvSpPr>
          <p:nvPr>
            <p:ph type="body" idx="1"/>
          </p:nvPr>
        </p:nvSpPr>
        <p:spPr>
          <a:xfrm>
            <a:off x="982134" y="2667000"/>
            <a:ext cx="7704666" cy="3356995"/>
          </a:xfrm>
          <a:prstGeom prst="rect"/>
        </p:spPr>
        <p:txBody>
          <a:bodyPr anchor="ct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4" name="Date Placeholder 3"/>
          <p:cNvSpPr>
            <a:spLocks noGrp="1"/>
          </p:cNvSpPr>
          <p:nvPr>
            <p:ph type="dt" sz="half" idx="2"/>
          </p:nvPr>
        </p:nvSpPr>
        <p:spPr>
          <a:xfrm>
            <a:off x="7358679" y="6116070"/>
            <a:ext cx="857473" cy="365125"/>
          </a:xfrm>
          <a:prstGeom prst="rect"/>
        </p:spPr>
        <p:txBody>
          <a:bodyPr anchor="ctr" bIns="45720" lIns="91440" rIns="91440" rtlCol="0" tIns="45720" vert="horz"/>
          <a:lstStyle>
            <a:lvl1pPr algn="r">
              <a:defRPr b="0" sz="1000" i="0">
                <a:solidFill>
                  <a:schemeClr val="tx1"/>
                </a:solidFill>
                <a:effectLst/>
                <a:latin typeface="+mn-lt"/>
              </a:defRPr>
            </a:lvl1pPr>
          </a:lstStyle>
          <a:p>
            <a:fld id="{B1863BE9-E44A-4A56-A13F-5B1B475FB1CA}" type="datetimeFigureOut">
              <a:rPr lang="en-AU" smtClean="0"/>
              <a:t>22/04/2021</a:t>
            </a:fld>
            <a:endParaRPr lang="en-AU"/>
          </a:p>
        </p:txBody>
      </p:sp>
      <p:sp>
        <p:nvSpPr>
          <p:cNvPr id="1048585" name="Footer Placeholder 4"/>
          <p:cNvSpPr>
            <a:spLocks noGrp="1"/>
          </p:cNvSpPr>
          <p:nvPr>
            <p:ph type="ftr" sz="quarter" idx="3"/>
          </p:nvPr>
        </p:nvSpPr>
        <p:spPr>
          <a:xfrm>
            <a:off x="1986997" y="6116070"/>
            <a:ext cx="5314517" cy="365125"/>
          </a:xfrm>
          <a:prstGeom prst="rect"/>
        </p:spPr>
        <p:txBody>
          <a:bodyPr anchor="ctr" bIns="45720" lIns="91440" rIns="91440" rtlCol="0" tIns="45720" vert="horz"/>
          <a:lstStyle>
            <a:lvl1pPr algn="l">
              <a:defRPr b="0" sz="1000" i="0">
                <a:solidFill>
                  <a:schemeClr val="tx1"/>
                </a:solidFill>
                <a:effectLst/>
                <a:latin typeface="+mn-lt"/>
              </a:defRPr>
            </a:lvl1pPr>
          </a:lstStyle>
          <a:p>
            <a:endParaRPr lang="en-AU"/>
          </a:p>
        </p:txBody>
      </p:sp>
      <p:sp>
        <p:nvSpPr>
          <p:cNvPr id="1048586" name="Slide Number Placeholder 5"/>
          <p:cNvSpPr>
            <a:spLocks noGrp="1"/>
          </p:cNvSpPr>
          <p:nvPr>
            <p:ph type="sldNum" sz="quarter" idx="4"/>
          </p:nvPr>
        </p:nvSpPr>
        <p:spPr>
          <a:xfrm>
            <a:off x="8273317" y="6116070"/>
            <a:ext cx="413483" cy="365125"/>
          </a:xfrm>
          <a:prstGeom prst="rect"/>
        </p:spPr>
        <p:txBody>
          <a:bodyPr anchor="ctr" bIns="45720" lIns="91440" rIns="91440" rtlCol="0" tIns="45720" vert="horz"/>
          <a:lstStyle>
            <a:lvl1pPr algn="r">
              <a:defRPr b="0" sz="1000" i="0">
                <a:solidFill>
                  <a:schemeClr val="tx1"/>
                </a:solidFill>
                <a:effectLst/>
                <a:latin typeface="+mn-lt"/>
              </a:defRPr>
            </a:lvl1pPr>
          </a:lstStyle>
          <a:p>
            <a:fld id="{E0B1419D-6DE9-4C7E-B52E-E5682EF1FD9B}" type="slidenum">
              <a:rPr lang="en-AU" smtClean="0"/>
              <a:t>‹#›</a:t>
            </a:fld>
            <a:endParaRPr lang="en-AU"/>
          </a:p>
        </p:txBody>
      </p:sp>
    </p:spTree>
  </p:cSld>
  <p:clrMap accent1="accent1" accent2="accent2" accent3="accent3" accent4="accent4" accent5="accent5" accent6="accent6" bg1="lt1" bg2="lt2" tx1="dk1" tx2="dk2"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eaLnBrk="1" hangingPunct="1" latinLnBrk="0" rtl="0">
        <a:spcBef>
          <a:spcPct val="0"/>
        </a:spcBef>
        <a:buNone/>
        <a:defRPr cap="none" sz="4000" kern="120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lumMod val="75000"/>
          </a:schemeClr>
        </a:buClr>
        <a:buSzPct val="145000"/>
        <a:buFont typeface="Arial"/>
        <a:buChar char="•"/>
        <a:defRPr cap="none" sz="2400" kern="1200">
          <a:solidFill>
            <a:schemeClr val="tx1"/>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lumMod val="75000"/>
          </a:schemeClr>
        </a:buClr>
        <a:buSzPct val="145000"/>
        <a:buFont typeface="Arial"/>
        <a:buChar char="•"/>
        <a:defRPr cap="none" sz="2000" kern="1200">
          <a:solidFill>
            <a:schemeClr val="tx1"/>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lumMod val="75000"/>
          </a:schemeClr>
        </a:buClr>
        <a:buSzPct val="145000"/>
        <a:buFont typeface="Arial"/>
        <a:buChar char="•"/>
        <a:defRPr cap="none" sz="1800" kern="1200">
          <a:solidFill>
            <a:schemeClr val="tx1"/>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lumMod val="75000"/>
          </a:schemeClr>
        </a:buClr>
        <a:buSzPct val="145000"/>
        <a:buFont typeface="Arial"/>
        <a:buChar char="•"/>
        <a:defRPr cap="none" sz="1600" kern="1200">
          <a:solidFill>
            <a:schemeClr val="tx1"/>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lumMod val="75000"/>
          </a:schemeClr>
        </a:buClr>
        <a:buSzPct val="145000"/>
        <a:buFont typeface="Arial"/>
        <a:buChar char="•"/>
        <a:defRPr cap="none" sz="1400" kern="1200">
          <a:solidFill>
            <a:schemeClr val="tx1"/>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lumMod val="75000"/>
          </a:schemeClr>
        </a:buClr>
        <a:buSzPct val="145000"/>
        <a:buFont typeface="Arial"/>
        <a:buChar char="•"/>
        <a:defRPr cap="none" sz="1400" kern="1200">
          <a:solidFill>
            <a:schemeClr val="tx1"/>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lumMod val="75000"/>
          </a:schemeClr>
        </a:buClr>
        <a:buSzPct val="145000"/>
        <a:buFont typeface="Arial"/>
        <a:buChar char="•"/>
        <a:defRPr cap="none" sz="1400" kern="1200">
          <a:solidFill>
            <a:schemeClr val="tx1"/>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lumMod val="75000"/>
          </a:schemeClr>
        </a:buClr>
        <a:buSzPct val="145000"/>
        <a:buFont typeface="Arial"/>
        <a:buChar char="•"/>
        <a:defRPr cap="none" sz="1400" kern="1200">
          <a:solidFill>
            <a:schemeClr val="tx1"/>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lumMod val="75000"/>
          </a:schemeClr>
        </a:buClr>
        <a:buSzPct val="145000"/>
        <a:buFont typeface="Arial"/>
        <a:buChar char="•"/>
        <a:defRPr cap="none" sz="1400" kern="1200">
          <a:solidFill>
            <a:schemeClr val="tx1"/>
          </a:solidFill>
          <a:effectLst/>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595" name="Title 2"/>
          <p:cNvSpPr>
            <a:spLocks noGrp="1"/>
          </p:cNvSpPr>
          <p:nvPr>
            <p:ph type="title"/>
          </p:nvPr>
        </p:nvSpPr>
        <p:spPr/>
        <p:txBody>
          <a:bodyPr/>
          <a:p>
            <a:r>
              <a:rPr dirty="0" lang="en-US"/>
              <a:t>Community health  </a:t>
            </a:r>
          </a:p>
        </p:txBody>
      </p:sp>
      <p:sp>
        <p:nvSpPr>
          <p:cNvPr id="1048596" name="Content Placeholder 1"/>
          <p:cNvSpPr>
            <a:spLocks noGrp="1"/>
          </p:cNvSpPr>
          <p:nvPr>
            <p:ph idx="1"/>
          </p:nvPr>
        </p:nvSpPr>
        <p:spPr>
          <a:xfrm>
            <a:off x="982133" y="2132856"/>
            <a:ext cx="7704667" cy="3866960"/>
          </a:xfrm>
        </p:spPr>
        <p:txBody>
          <a:bodyPr>
            <a:normAutofit fontScale="54167" lnSpcReduction="20000"/>
          </a:bodyPr>
          <a:p>
            <a:r>
              <a:rPr dirty="0" sz="5800" lang="en-US"/>
              <a:t>Introduction to community health</a:t>
            </a:r>
          </a:p>
          <a:p>
            <a:endParaRPr dirty="0" lang="en-US"/>
          </a:p>
          <a:p>
            <a:endParaRPr dirty="0" lang="en-US"/>
          </a:p>
          <a:p>
            <a:endParaRPr dirty="0" lang="en-US"/>
          </a:p>
          <a:p>
            <a:pPr indent="0" marL="0">
              <a:buNone/>
            </a:pPr>
            <a:endParaRPr dirty="0" lang="en-US"/>
          </a:p>
          <a:p>
            <a:r>
              <a:rPr dirty="0" sz="4400" lang="en-US">
                <a:solidFill>
                  <a:srgbClr val="FF0000"/>
                </a:solidFill>
              </a:rPr>
              <a:t>What is community health?</a:t>
            </a:r>
          </a:p>
          <a:p>
            <a:endParaRPr dirty="0" sz="4400" lang="en-US"/>
          </a:p>
          <a:p>
            <a:endParaRPr dirty="0" sz="4400" lang="en-US"/>
          </a:p>
          <a:p>
            <a:endParaRPr dirty="0" sz="4400" lang="en-US"/>
          </a:p>
          <a:p>
            <a:endParaRPr dirty="0" sz="4400" lang="en-US"/>
          </a:p>
          <a:p>
            <a:r>
              <a:rPr dirty="0" sz="4400" lang="en-US">
                <a:solidFill>
                  <a:schemeClr val="accent6">
                    <a:lumMod val="75000"/>
                  </a:schemeClr>
                </a:solidFill>
              </a:rPr>
              <a:t>Brainstorming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594" name="Content Placeholder 1"/>
          <p:cNvSpPr>
            <a:spLocks noGrp="1"/>
          </p:cNvSpPr>
          <p:nvPr>
            <p:ph idx="1"/>
          </p:nvPr>
        </p:nvSpPr>
        <p:spPr>
          <a:xfrm>
            <a:off x="457200" y="548681"/>
            <a:ext cx="8229600" cy="5458611"/>
          </a:xfrm>
        </p:spPr>
        <p:txBody>
          <a:bodyPr/>
          <a:p>
            <a:r>
              <a:rPr dirty="0" lang="en-US"/>
              <a:t>In 1854 John Snow identified  polluted water source as the cause of cholera.</a:t>
            </a:r>
          </a:p>
          <a:p>
            <a:r>
              <a:rPr dirty="0" lang="en-US"/>
              <a:t>Later Robert Koch developed the germ theory of disease which states' 'that certain diseases are caused by the inversion of the body by micro-organisms</a:t>
            </a:r>
          </a:p>
          <a:p>
            <a:r>
              <a:rPr dirty="0" lang="en-US"/>
              <a:t>Which was followed by Louis Pasteur’s production of artificial vaccines.</a:t>
            </a:r>
          </a:p>
          <a:p>
            <a:r>
              <a:rPr dirty="0" lang="en-US"/>
              <a:t>During the 20</a:t>
            </a:r>
            <a:r>
              <a:rPr baseline="30000" dirty="0" lang="en-US"/>
              <a:t>th</a:t>
            </a:r>
            <a:r>
              <a:rPr dirty="0" lang="en-US"/>
              <a:t> century a dramatic increase in longevity(people living for many years) contributed to the improvement of hygiene,water,food and housing.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40" name="Title 1"/>
          <p:cNvSpPr>
            <a:spLocks noGrp="1"/>
          </p:cNvSpPr>
          <p:nvPr>
            <p:ph type="title"/>
          </p:nvPr>
        </p:nvSpPr>
        <p:spPr/>
        <p:txBody>
          <a:bodyPr/>
          <a:p>
            <a:r>
              <a:rPr dirty="0" lang="en-AU" err="1"/>
              <a:t>cont</a:t>
            </a:r>
            <a:endParaRPr dirty="0" lang="en-AU"/>
          </a:p>
        </p:txBody>
      </p:sp>
      <p:sp>
        <p:nvSpPr>
          <p:cNvPr id="1048741" name="Content Placeholder 2"/>
          <p:cNvSpPr>
            <a:spLocks noGrp="1"/>
          </p:cNvSpPr>
          <p:nvPr>
            <p:ph idx="1"/>
          </p:nvPr>
        </p:nvSpPr>
        <p:spPr/>
        <p:txBody>
          <a:bodyPr>
            <a:normAutofit fontScale="92500" lnSpcReduction="10000"/>
          </a:bodyPr>
          <a:p>
            <a:r>
              <a:rPr dirty="0" lang="en-AU"/>
              <a:t>To contribute to family's performance of developmental functions and tasks</a:t>
            </a:r>
          </a:p>
          <a:p>
            <a:r>
              <a:rPr dirty="0" lang="en-AU"/>
              <a:t>To help family make intelligent use of promotive, preventive, therapeutic and rehabilitative health and allied facilities and services in the community.</a:t>
            </a:r>
          </a:p>
          <a:p>
            <a:r>
              <a:rPr dirty="0" lang="en-AU"/>
              <a:t>To educate, counsel and guide family  members to cultivate good personal health habits, practice safe cultural  practices and maintain wholesome physical,psychological,a and spiritual environment.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742" name="Title 1"/>
          <p:cNvSpPr>
            <a:spLocks noGrp="1"/>
          </p:cNvSpPr>
          <p:nvPr>
            <p:ph type="title"/>
          </p:nvPr>
        </p:nvSpPr>
        <p:spPr/>
        <p:txBody>
          <a:bodyPr/>
          <a:p>
            <a:r>
              <a:rPr dirty="0" lang="en-AU"/>
              <a:t>Concepts of family health</a:t>
            </a:r>
          </a:p>
        </p:txBody>
      </p:sp>
      <p:sp>
        <p:nvSpPr>
          <p:cNvPr id="1048743" name="Content Placeholder 2"/>
          <p:cNvSpPr>
            <a:spLocks noGrp="1"/>
          </p:cNvSpPr>
          <p:nvPr>
            <p:ph idx="1"/>
          </p:nvPr>
        </p:nvSpPr>
        <p:spPr/>
        <p:txBody>
          <a:bodyPr>
            <a:normAutofit fontScale="92500"/>
          </a:bodyPr>
          <a:p>
            <a:pPr lvl="0"/>
            <a:r>
              <a:rPr dirty="0" sz="2200" lang="en-AU">
                <a:solidFill>
                  <a:prstClr val="black"/>
                </a:solidFill>
              </a:rPr>
              <a:t>The family structure provides an important foundation for the physical and emotional health of the individual and the community. </a:t>
            </a:r>
          </a:p>
          <a:p>
            <a:pPr lvl="0"/>
            <a:r>
              <a:rPr dirty="0" sz="2200" lang="en-AU">
                <a:solidFill>
                  <a:prstClr val="black"/>
                </a:solidFill>
              </a:rPr>
              <a:t>Marital and family status and interactions among family members affect each person’s health and the well-being of the community and nation. </a:t>
            </a:r>
          </a:p>
          <a:p>
            <a:pPr lvl="0"/>
            <a:r>
              <a:rPr dirty="0" sz="2200" lang="en-AU">
                <a:solidFill>
                  <a:prstClr val="black"/>
                </a:solidFill>
              </a:rPr>
              <a:t>The family exists and functions within the context of cultural, economic, legal, and social patterns unique to each society, with important commonalities of the role of the family in health.</a:t>
            </a:r>
          </a:p>
          <a:p>
            <a:endParaRPr dirty="0" lang="en-AU"/>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744" name="Title 1"/>
          <p:cNvSpPr>
            <a:spLocks noGrp="1"/>
          </p:cNvSpPr>
          <p:nvPr>
            <p:ph type="title"/>
          </p:nvPr>
        </p:nvSpPr>
        <p:spPr/>
        <p:txBody>
          <a:bodyPr/>
          <a:p>
            <a:r>
              <a:rPr dirty="0" lang="en-AU" err="1"/>
              <a:t>cont</a:t>
            </a:r>
            <a:endParaRPr dirty="0" lang="en-AU"/>
          </a:p>
        </p:txBody>
      </p:sp>
      <p:sp>
        <p:nvSpPr>
          <p:cNvPr id="1048745" name="Content Placeholder 2"/>
          <p:cNvSpPr>
            <a:spLocks noGrp="1"/>
          </p:cNvSpPr>
          <p:nvPr>
            <p:ph idx="1"/>
          </p:nvPr>
        </p:nvSpPr>
        <p:spPr/>
        <p:txBody>
          <a:bodyPr>
            <a:normAutofit fontScale="92500"/>
          </a:bodyPr>
          <a:p>
            <a:pPr lvl="0"/>
            <a:r>
              <a:rPr dirty="0" sz="2200" lang="en-US">
                <a:solidFill>
                  <a:prstClr val="black"/>
                </a:solidFill>
              </a:rPr>
              <a:t>However, each person is a unique individual who passes through life stages with changing health needs and support systems not only in the family, but also in peer groups and society more widely </a:t>
            </a:r>
            <a:endParaRPr dirty="0" sz="2200" lang="en-AU">
              <a:solidFill>
                <a:prstClr val="black"/>
              </a:solidFill>
            </a:endParaRPr>
          </a:p>
          <a:p>
            <a:pPr lvl="0"/>
            <a:r>
              <a:rPr dirty="0" sz="2200" lang="en-AU">
                <a:solidFill>
                  <a:prstClr val="black"/>
                </a:solidFill>
              </a:rPr>
              <a:t>Family health issues relate to phases involving marital status, fertility and pregnancy, infancy, childhood, adolescence, adulthood, and old age, as well as the relationships among family members</a:t>
            </a:r>
          </a:p>
          <a:p>
            <a:pPr lvl="0"/>
            <a:r>
              <a:rPr dirty="0" sz="2400" lang="en-AU" spc="-15">
                <a:latin typeface="Carlito"/>
                <a:cs typeface="Carlito"/>
              </a:rPr>
              <a:t>Family </a:t>
            </a:r>
            <a:r>
              <a:rPr dirty="0" sz="2400" lang="en-AU" spc="-5">
                <a:latin typeface="Carlito"/>
                <a:cs typeface="Carlito"/>
              </a:rPr>
              <a:t>health </a:t>
            </a:r>
            <a:r>
              <a:rPr dirty="0" sz="2400" lang="en-AU" spc="-15">
                <a:latin typeface="Carlito"/>
                <a:cs typeface="Carlito"/>
              </a:rPr>
              <a:t>care </a:t>
            </a:r>
            <a:r>
              <a:rPr dirty="0" sz="2400" lang="en-AU">
                <a:latin typeface="Carlito"/>
                <a:cs typeface="Carlito"/>
              </a:rPr>
              <a:t>is a </a:t>
            </a:r>
            <a:r>
              <a:rPr dirty="0" sz="2400" lang="en-AU" spc="-10">
                <a:latin typeface="Carlito"/>
                <a:cs typeface="Carlito"/>
              </a:rPr>
              <a:t>holistic approach </a:t>
            </a:r>
            <a:r>
              <a:rPr dirty="0" sz="2400" lang="en-AU" spc="-25">
                <a:latin typeface="Carlito"/>
                <a:cs typeface="Carlito"/>
              </a:rPr>
              <a:t>to </a:t>
            </a:r>
            <a:r>
              <a:rPr dirty="0" sz="2400" lang="en-AU">
                <a:latin typeface="Carlito"/>
                <a:cs typeface="Carlito"/>
              </a:rPr>
              <a:t>the  </a:t>
            </a:r>
            <a:r>
              <a:rPr dirty="0" sz="2400" lang="en-AU" spc="-10">
                <a:latin typeface="Carlito"/>
                <a:cs typeface="Carlito"/>
              </a:rPr>
              <a:t>achievement </a:t>
            </a:r>
            <a:r>
              <a:rPr dirty="0" sz="2400" lang="en-AU" spc="-5">
                <a:latin typeface="Carlito"/>
                <a:cs typeface="Carlito"/>
              </a:rPr>
              <a:t>of wholesome health </a:t>
            </a:r>
            <a:r>
              <a:rPr dirty="0" sz="2400" lang="en-AU" spc="-30">
                <a:latin typeface="Carlito"/>
                <a:cs typeface="Carlito"/>
              </a:rPr>
              <a:t>for </a:t>
            </a:r>
            <a:r>
              <a:rPr dirty="0" sz="2400" lang="en-AU">
                <a:latin typeface="Carlito"/>
                <a:cs typeface="Carlito"/>
              </a:rPr>
              <a:t>the  </a:t>
            </a:r>
            <a:r>
              <a:rPr dirty="0" sz="2400" lang="en-AU" spc="-40">
                <a:latin typeface="Carlito"/>
                <a:cs typeface="Carlito"/>
              </a:rPr>
              <a:t>family</a:t>
            </a:r>
            <a:endParaRPr dirty="0" sz="2200" lang="en-AU">
              <a:solidFill>
                <a:prstClr val="black"/>
              </a:solidFill>
            </a:endParaRPr>
          </a:p>
          <a:p>
            <a:endParaRPr dirty="0" lang="en-AU"/>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746" name="Title 1"/>
          <p:cNvSpPr>
            <a:spLocks noGrp="1"/>
          </p:cNvSpPr>
          <p:nvPr>
            <p:ph type="title"/>
          </p:nvPr>
        </p:nvSpPr>
        <p:spPr/>
        <p:txBody>
          <a:bodyPr/>
          <a:p>
            <a:r>
              <a:rPr dirty="0" lang="en-AU" spc="-580"/>
              <a:t>AIMS       OF     </a:t>
            </a:r>
            <a:r>
              <a:rPr dirty="0" lang="en-AU" spc="-475"/>
              <a:t>F AMILY      </a:t>
            </a:r>
            <a:r>
              <a:rPr dirty="0" lang="en-AU" spc="-530"/>
              <a:t>HEALTH</a:t>
            </a:r>
            <a:r>
              <a:rPr dirty="0" lang="en-AU" spc="-434"/>
              <a:t> </a:t>
            </a:r>
            <a:r>
              <a:rPr dirty="0" lang="en-AU" spc="-615"/>
              <a:t>CARE</a:t>
            </a:r>
            <a:endParaRPr dirty="0" lang="en-AU"/>
          </a:p>
        </p:txBody>
      </p:sp>
      <p:sp>
        <p:nvSpPr>
          <p:cNvPr id="1048747" name="Content Placeholder 2"/>
          <p:cNvSpPr>
            <a:spLocks noGrp="1"/>
          </p:cNvSpPr>
          <p:nvPr>
            <p:ph idx="1"/>
          </p:nvPr>
        </p:nvSpPr>
        <p:spPr/>
        <p:txBody>
          <a:bodyPr>
            <a:normAutofit/>
          </a:bodyPr>
          <a:p>
            <a:pPr indent="-228600" marL="241300">
              <a:spcBef>
                <a:spcPts val="815"/>
              </a:spcBef>
              <a:buFont typeface="Arial"/>
              <a:buChar char="•"/>
              <a:tabLst>
                <a:tab algn="l" pos="241300"/>
              </a:tabLst>
            </a:pPr>
            <a:r>
              <a:rPr dirty="0" lang="en-AU" spc="-5">
                <a:latin typeface="Carlito"/>
                <a:cs typeface="Carlito"/>
              </a:rPr>
              <a:t>Identifying </a:t>
            </a:r>
            <a:r>
              <a:rPr dirty="0" lang="en-AU">
                <a:latin typeface="Carlito"/>
                <a:cs typeface="Carlito"/>
              </a:rPr>
              <a:t>and </a:t>
            </a:r>
            <a:r>
              <a:rPr dirty="0" lang="en-AU" spc="-5">
                <a:latin typeface="Carlito"/>
                <a:cs typeface="Carlito"/>
              </a:rPr>
              <a:t>appraising </a:t>
            </a:r>
            <a:r>
              <a:rPr dirty="0" lang="en-AU">
                <a:latin typeface="Carlito"/>
                <a:cs typeface="Carlito"/>
              </a:rPr>
              <a:t>health </a:t>
            </a:r>
            <a:r>
              <a:rPr dirty="0" lang="en-AU" spc="-10">
                <a:latin typeface="Carlito"/>
                <a:cs typeface="Carlito"/>
              </a:rPr>
              <a:t>problems </a:t>
            </a:r>
            <a:r>
              <a:rPr dirty="0" lang="en-AU" spc="-5">
                <a:latin typeface="Carlito"/>
                <a:cs typeface="Carlito"/>
              </a:rPr>
              <a:t>of </a:t>
            </a:r>
            <a:r>
              <a:rPr dirty="0" lang="en-AU">
                <a:latin typeface="Carlito"/>
                <a:cs typeface="Carlito"/>
              </a:rPr>
              <a:t>the</a:t>
            </a:r>
            <a:r>
              <a:rPr dirty="0" lang="en-AU" spc="-20">
                <a:latin typeface="Carlito"/>
                <a:cs typeface="Carlito"/>
              </a:rPr>
              <a:t> </a:t>
            </a:r>
            <a:r>
              <a:rPr dirty="0" lang="en-AU" spc="-10">
                <a:latin typeface="Carlito"/>
                <a:cs typeface="Carlito"/>
              </a:rPr>
              <a:t>family</a:t>
            </a:r>
            <a:endParaRPr dirty="0" lang="en-AU">
              <a:latin typeface="Carlito"/>
              <a:cs typeface="Carlito"/>
            </a:endParaRPr>
          </a:p>
          <a:p>
            <a:pPr indent="-228600" marL="241300">
              <a:lnSpc>
                <a:spcPts val="2735"/>
              </a:lnSpc>
              <a:spcBef>
                <a:spcPts val="720"/>
              </a:spcBef>
              <a:buFont typeface="Arial"/>
              <a:buChar char="•"/>
              <a:tabLst>
                <a:tab algn="l" pos="241300"/>
              </a:tabLst>
            </a:pPr>
            <a:r>
              <a:rPr dirty="0" lang="en-AU" spc="-10">
                <a:latin typeface="Carlito"/>
                <a:cs typeface="Carlito"/>
              </a:rPr>
              <a:t>Providing </a:t>
            </a:r>
            <a:r>
              <a:rPr dirty="0" lang="en-AU" spc="-5">
                <a:latin typeface="Carlito"/>
                <a:cs typeface="Carlito"/>
              </a:rPr>
              <a:t>health education </a:t>
            </a:r>
            <a:r>
              <a:rPr dirty="0" lang="en-AU" spc="-25">
                <a:latin typeface="Carlito"/>
                <a:cs typeface="Carlito"/>
              </a:rPr>
              <a:t>for </a:t>
            </a:r>
            <a:r>
              <a:rPr dirty="0" lang="en-AU">
                <a:latin typeface="Carlito"/>
                <a:cs typeface="Carlito"/>
              </a:rPr>
              <a:t>the </a:t>
            </a:r>
            <a:r>
              <a:rPr dirty="0" lang="en-AU" spc="-10">
                <a:latin typeface="Carlito"/>
                <a:cs typeface="Carlito"/>
              </a:rPr>
              <a:t>promotion </a:t>
            </a:r>
            <a:r>
              <a:rPr dirty="0" lang="en-AU" spc="-5">
                <a:latin typeface="Carlito"/>
                <a:cs typeface="Carlito"/>
              </a:rPr>
              <a:t>of </a:t>
            </a:r>
            <a:r>
              <a:rPr dirty="0" lang="en-AU">
                <a:latin typeface="Carlito"/>
                <a:cs typeface="Carlito"/>
              </a:rPr>
              <a:t>health</a:t>
            </a:r>
            <a:r>
              <a:rPr dirty="0" lang="en-AU" spc="15">
                <a:latin typeface="Carlito"/>
                <a:cs typeface="Carlito"/>
              </a:rPr>
              <a:t> </a:t>
            </a:r>
            <a:r>
              <a:rPr dirty="0" lang="en-AU">
                <a:latin typeface="Carlito"/>
                <a:cs typeface="Carlito"/>
              </a:rPr>
              <a:t>and</a:t>
            </a:r>
          </a:p>
          <a:p>
            <a:pPr lvl="0" marL="240665">
              <a:lnSpc>
                <a:spcPts val="2735"/>
              </a:lnSpc>
            </a:pPr>
            <a:r>
              <a:rPr dirty="0" lang="en-AU" spc="-10">
                <a:solidFill>
                  <a:prstClr val="black"/>
                </a:solidFill>
                <a:latin typeface="Carlito"/>
                <a:cs typeface="Carlito"/>
              </a:rPr>
              <a:t>prevention </a:t>
            </a:r>
            <a:r>
              <a:rPr dirty="0" lang="en-AU" spc="-5">
                <a:solidFill>
                  <a:prstClr val="black"/>
                </a:solidFill>
                <a:latin typeface="Carlito"/>
                <a:cs typeface="Carlito"/>
              </a:rPr>
              <a:t>of</a:t>
            </a:r>
            <a:r>
              <a:rPr dirty="0" lang="en-AU" spc="10">
                <a:solidFill>
                  <a:prstClr val="black"/>
                </a:solidFill>
                <a:latin typeface="Carlito"/>
                <a:cs typeface="Carlito"/>
              </a:rPr>
              <a:t> </a:t>
            </a:r>
            <a:r>
              <a:rPr dirty="0" lang="en-AU" spc="-5">
                <a:solidFill>
                  <a:prstClr val="black"/>
                </a:solidFill>
                <a:latin typeface="Carlito"/>
                <a:cs typeface="Carlito"/>
              </a:rPr>
              <a:t>diseases</a:t>
            </a:r>
            <a:endParaRPr dirty="0" lang="en-AU">
              <a:solidFill>
                <a:prstClr val="black"/>
              </a:solidFill>
              <a:latin typeface="Carlito"/>
              <a:cs typeface="Carlito"/>
            </a:endParaRPr>
          </a:p>
          <a:p>
            <a:pPr indent="-228600" lvl="0" marL="240665" marR="5080">
              <a:lnSpc>
                <a:spcPts val="2590"/>
              </a:lnSpc>
              <a:spcBef>
                <a:spcPts val="1035"/>
              </a:spcBef>
              <a:buFont typeface="Arial"/>
              <a:buChar char="•"/>
              <a:tabLst>
                <a:tab algn="l" pos="241300"/>
              </a:tabLst>
            </a:pPr>
            <a:r>
              <a:rPr dirty="0" lang="en-AU" spc="-5">
                <a:solidFill>
                  <a:prstClr val="black"/>
                </a:solidFill>
                <a:latin typeface="Carlito"/>
                <a:cs typeface="Carlito"/>
              </a:rPr>
              <a:t>Sharing </a:t>
            </a:r>
            <a:r>
              <a:rPr dirty="0" lang="en-AU">
                <a:solidFill>
                  <a:prstClr val="black"/>
                </a:solidFill>
                <a:latin typeface="Carlito"/>
                <a:cs typeface="Carlito"/>
              </a:rPr>
              <a:t>health </a:t>
            </a:r>
            <a:r>
              <a:rPr dirty="0" lang="en-AU" spc="-10">
                <a:solidFill>
                  <a:prstClr val="black"/>
                </a:solidFill>
                <a:latin typeface="Carlito"/>
                <a:cs typeface="Carlito"/>
              </a:rPr>
              <a:t>information </a:t>
            </a:r>
            <a:r>
              <a:rPr dirty="0" lang="en-AU">
                <a:solidFill>
                  <a:prstClr val="black"/>
                </a:solidFill>
                <a:latin typeface="Carlito"/>
                <a:cs typeface="Carlito"/>
              </a:rPr>
              <a:t>with the </a:t>
            </a:r>
            <a:r>
              <a:rPr dirty="0" lang="en-AU" spc="-10">
                <a:solidFill>
                  <a:prstClr val="black"/>
                </a:solidFill>
                <a:latin typeface="Carlito"/>
                <a:cs typeface="Carlito"/>
              </a:rPr>
              <a:t>family </a:t>
            </a:r>
            <a:r>
              <a:rPr dirty="0" lang="en-AU" spc="-15">
                <a:solidFill>
                  <a:prstClr val="black"/>
                </a:solidFill>
                <a:latin typeface="Carlito"/>
                <a:cs typeface="Carlito"/>
              </a:rPr>
              <a:t>to </a:t>
            </a:r>
            <a:r>
              <a:rPr dirty="0" lang="en-AU">
                <a:solidFill>
                  <a:prstClr val="black"/>
                </a:solidFill>
                <a:latin typeface="Carlito"/>
                <a:cs typeface="Carlito"/>
              </a:rPr>
              <a:t>enable </a:t>
            </a:r>
            <a:r>
              <a:rPr dirty="0" lang="en-AU" spc="-5">
                <a:solidFill>
                  <a:prstClr val="black"/>
                </a:solidFill>
                <a:latin typeface="Carlito"/>
                <a:cs typeface="Carlito"/>
              </a:rPr>
              <a:t>members </a:t>
            </a:r>
            <a:r>
              <a:rPr dirty="0" lang="en-AU" spc="-15">
                <a:solidFill>
                  <a:prstClr val="black"/>
                </a:solidFill>
                <a:latin typeface="Carlito"/>
                <a:cs typeface="Carlito"/>
              </a:rPr>
              <a:t>to  </a:t>
            </a:r>
            <a:r>
              <a:rPr dirty="0" lang="en-AU" spc="-10">
                <a:solidFill>
                  <a:prstClr val="black"/>
                </a:solidFill>
                <a:latin typeface="Carlito"/>
                <a:cs typeface="Carlito"/>
              </a:rPr>
              <a:t>understand </a:t>
            </a:r>
            <a:r>
              <a:rPr dirty="0" lang="en-AU">
                <a:solidFill>
                  <a:prstClr val="black"/>
                </a:solidFill>
                <a:latin typeface="Carlito"/>
                <a:cs typeface="Carlito"/>
              </a:rPr>
              <a:t>and accept health</a:t>
            </a:r>
            <a:r>
              <a:rPr dirty="0" lang="en-AU" spc="-45">
                <a:solidFill>
                  <a:prstClr val="black"/>
                </a:solidFill>
                <a:latin typeface="Carlito"/>
                <a:cs typeface="Carlito"/>
              </a:rPr>
              <a:t> </a:t>
            </a:r>
            <a:r>
              <a:rPr dirty="0" lang="en-AU" spc="-10">
                <a:solidFill>
                  <a:prstClr val="black"/>
                </a:solidFill>
                <a:latin typeface="Carlito"/>
                <a:cs typeface="Carlito"/>
              </a:rPr>
              <a:t>problems</a:t>
            </a:r>
          </a:p>
          <a:p>
            <a:pPr indent="-228600" marL="241300">
              <a:lnSpc>
                <a:spcPts val="2735"/>
              </a:lnSpc>
              <a:spcBef>
                <a:spcPts val="720"/>
              </a:spcBef>
              <a:buFont typeface="Arial"/>
              <a:buChar char="•"/>
              <a:tabLst>
                <a:tab algn="l" pos="241300"/>
              </a:tabLst>
            </a:pPr>
            <a:endParaRPr dirty="0" lang="en-AU">
              <a:latin typeface="Carlito"/>
              <a:cs typeface="Carlito"/>
            </a:endParaRPr>
          </a:p>
          <a:p>
            <a:endParaRPr b="1" dirty="0" lang="en-AU"/>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748" name="Title 1"/>
          <p:cNvSpPr>
            <a:spLocks noGrp="1"/>
          </p:cNvSpPr>
          <p:nvPr>
            <p:ph type="title"/>
          </p:nvPr>
        </p:nvSpPr>
        <p:spPr/>
        <p:txBody>
          <a:bodyPr/>
          <a:p>
            <a:r>
              <a:rPr dirty="0" lang="en-AU" err="1"/>
              <a:t>cont</a:t>
            </a:r>
            <a:endParaRPr dirty="0" lang="en-AU"/>
          </a:p>
        </p:txBody>
      </p:sp>
      <p:sp>
        <p:nvSpPr>
          <p:cNvPr id="1048749" name="Content Placeholder 2"/>
          <p:cNvSpPr>
            <a:spLocks noGrp="1"/>
          </p:cNvSpPr>
          <p:nvPr>
            <p:ph idx="1"/>
          </p:nvPr>
        </p:nvSpPr>
        <p:spPr/>
        <p:txBody>
          <a:bodyPr>
            <a:normAutofit/>
          </a:bodyPr>
          <a:p>
            <a:pPr indent="-228600" marL="241300">
              <a:lnSpc>
                <a:spcPts val="2735"/>
              </a:lnSpc>
              <a:spcBef>
                <a:spcPts val="675"/>
              </a:spcBef>
              <a:buFont typeface="Arial"/>
              <a:buChar char="•"/>
              <a:tabLst>
                <a:tab algn="l" pos="241300"/>
              </a:tabLst>
            </a:pPr>
            <a:r>
              <a:rPr dirty="0" lang="en-AU" spc="-10">
                <a:latin typeface="Carlito"/>
                <a:cs typeface="Carlito"/>
              </a:rPr>
              <a:t>Providing community </a:t>
            </a:r>
            <a:r>
              <a:rPr dirty="0" lang="en-AU">
                <a:latin typeface="Carlito"/>
                <a:cs typeface="Carlito"/>
              </a:rPr>
              <a:t>health </a:t>
            </a:r>
            <a:r>
              <a:rPr dirty="0" lang="en-AU" spc="-10">
                <a:latin typeface="Carlito"/>
                <a:cs typeface="Carlito"/>
              </a:rPr>
              <a:t>nursing </a:t>
            </a:r>
            <a:r>
              <a:rPr dirty="0" lang="en-AU">
                <a:latin typeface="Carlito"/>
                <a:cs typeface="Carlito"/>
              </a:rPr>
              <a:t>services </a:t>
            </a:r>
            <a:r>
              <a:rPr dirty="0" lang="en-AU" spc="-10">
                <a:latin typeface="Carlito"/>
                <a:cs typeface="Carlito"/>
              </a:rPr>
              <a:t>according </a:t>
            </a:r>
            <a:r>
              <a:rPr dirty="0" lang="en-AU" spc="-15">
                <a:latin typeface="Carlito"/>
                <a:cs typeface="Carlito"/>
              </a:rPr>
              <a:t>to</a:t>
            </a:r>
            <a:r>
              <a:rPr dirty="0" lang="en-AU" spc="5">
                <a:latin typeface="Carlito"/>
                <a:cs typeface="Carlito"/>
              </a:rPr>
              <a:t> </a:t>
            </a:r>
            <a:r>
              <a:rPr dirty="0" lang="en-AU" spc="-10">
                <a:latin typeface="Carlito"/>
                <a:cs typeface="Carlito"/>
              </a:rPr>
              <a:t>the </a:t>
            </a:r>
            <a:r>
              <a:rPr dirty="0" lang="en-AU">
                <a:latin typeface="Carlito"/>
                <a:cs typeface="Carlito"/>
              </a:rPr>
              <a:t>needs </a:t>
            </a:r>
            <a:r>
              <a:rPr dirty="0" lang="en-AU" spc="-5">
                <a:latin typeface="Carlito"/>
                <a:cs typeface="Carlito"/>
              </a:rPr>
              <a:t>of </a:t>
            </a:r>
            <a:r>
              <a:rPr dirty="0" lang="en-AU">
                <a:latin typeface="Carlito"/>
                <a:cs typeface="Carlito"/>
              </a:rPr>
              <a:t>the</a:t>
            </a:r>
            <a:r>
              <a:rPr dirty="0" lang="en-AU" spc="-20">
                <a:latin typeface="Carlito"/>
                <a:cs typeface="Carlito"/>
              </a:rPr>
              <a:t> </a:t>
            </a:r>
            <a:r>
              <a:rPr dirty="0" lang="en-AU" spc="-10">
                <a:latin typeface="Carlito"/>
                <a:cs typeface="Carlito"/>
              </a:rPr>
              <a:t>family</a:t>
            </a:r>
          </a:p>
          <a:p>
            <a:pPr indent="0" marL="12700">
              <a:lnSpc>
                <a:spcPts val="2735"/>
              </a:lnSpc>
              <a:spcBef>
                <a:spcPts val="675"/>
              </a:spcBef>
              <a:buNone/>
              <a:tabLst>
                <a:tab algn="l" pos="241300"/>
              </a:tabLst>
            </a:pPr>
            <a:endParaRPr dirty="0" lang="en-AU">
              <a:latin typeface="Carlito"/>
              <a:cs typeface="Carlito"/>
            </a:endParaRPr>
          </a:p>
          <a:p>
            <a:pPr indent="-228600" marL="240665" marR="619125">
              <a:lnSpc>
                <a:spcPts val="2590"/>
              </a:lnSpc>
              <a:spcBef>
                <a:spcPts val="1045"/>
              </a:spcBef>
              <a:buFont typeface="Arial"/>
              <a:buChar char="•"/>
              <a:tabLst>
                <a:tab algn="l" pos="241300"/>
              </a:tabLst>
            </a:pPr>
            <a:r>
              <a:rPr dirty="0" lang="en-AU">
                <a:latin typeface="Carlito"/>
                <a:cs typeface="Carlito"/>
              </a:rPr>
              <a:t>Helping the </a:t>
            </a:r>
            <a:r>
              <a:rPr dirty="0" lang="en-AU" spc="-10">
                <a:latin typeface="Carlito"/>
                <a:cs typeface="Carlito"/>
              </a:rPr>
              <a:t>family </a:t>
            </a:r>
            <a:r>
              <a:rPr dirty="0" lang="en-AU" spc="-15">
                <a:latin typeface="Carlito"/>
                <a:cs typeface="Carlito"/>
              </a:rPr>
              <a:t>to </a:t>
            </a:r>
            <a:r>
              <a:rPr dirty="0" lang="en-AU" spc="-10">
                <a:latin typeface="Carlito"/>
                <a:cs typeface="Carlito"/>
              </a:rPr>
              <a:t>develop competence at </a:t>
            </a:r>
            <a:r>
              <a:rPr dirty="0" lang="en-AU" spc="-5">
                <a:latin typeface="Carlito"/>
                <a:cs typeface="Carlito"/>
              </a:rPr>
              <a:t>assessing </a:t>
            </a:r>
            <a:r>
              <a:rPr dirty="0" lang="en-AU">
                <a:latin typeface="Carlito"/>
                <a:cs typeface="Carlito"/>
              </a:rPr>
              <a:t>their  health </a:t>
            </a:r>
            <a:r>
              <a:rPr dirty="0" lang="en-AU" spc="-10">
                <a:latin typeface="Carlito"/>
                <a:cs typeface="Carlito"/>
              </a:rPr>
              <a:t>problems </a:t>
            </a:r>
            <a:r>
              <a:rPr dirty="0" lang="en-AU">
                <a:latin typeface="Carlito"/>
                <a:cs typeface="Carlito"/>
              </a:rPr>
              <a:t>and </a:t>
            </a:r>
            <a:r>
              <a:rPr dirty="0" lang="en-AU" spc="-10">
                <a:latin typeface="Carlito"/>
                <a:cs typeface="Carlito"/>
              </a:rPr>
              <a:t>at </a:t>
            </a:r>
            <a:r>
              <a:rPr dirty="0" lang="en-AU">
                <a:latin typeface="Carlito"/>
                <a:cs typeface="Carlito"/>
              </a:rPr>
              <a:t>carrying </a:t>
            </a:r>
            <a:r>
              <a:rPr dirty="0" lang="en-AU" spc="-5">
                <a:latin typeface="Carlito"/>
                <a:cs typeface="Carlito"/>
              </a:rPr>
              <a:t>out remedial </a:t>
            </a:r>
            <a:r>
              <a:rPr dirty="0" lang="en-AU">
                <a:latin typeface="Carlito"/>
                <a:cs typeface="Carlito"/>
              </a:rPr>
              <a:t>health action  </a:t>
            </a:r>
            <a:r>
              <a:rPr dirty="0" lang="en-AU" spc="-10">
                <a:latin typeface="Carlito"/>
                <a:cs typeface="Carlito"/>
              </a:rPr>
              <a:t>through </a:t>
            </a:r>
            <a:r>
              <a:rPr dirty="0" lang="en-AU" spc="-5">
                <a:latin typeface="Carlito"/>
                <a:cs typeface="Carlito"/>
              </a:rPr>
              <a:t>health education, instructions </a:t>
            </a:r>
            <a:r>
              <a:rPr dirty="0" lang="en-AU">
                <a:latin typeface="Carlito"/>
                <a:cs typeface="Carlito"/>
              </a:rPr>
              <a:t>and</a:t>
            </a:r>
            <a:r>
              <a:rPr dirty="0" lang="en-AU" spc="25">
                <a:latin typeface="Carlito"/>
                <a:cs typeface="Carlito"/>
              </a:rPr>
              <a:t> </a:t>
            </a:r>
            <a:r>
              <a:rPr dirty="0" lang="en-AU" spc="-10">
                <a:latin typeface="Carlito"/>
                <a:cs typeface="Carlito"/>
              </a:rPr>
              <a:t>demonstrations</a:t>
            </a:r>
            <a:endParaRPr dirty="0" lang="en-AU">
              <a:latin typeface="Carlito"/>
              <a:cs typeface="Carlito"/>
            </a:endParaRPr>
          </a:p>
          <a:p>
            <a:pPr indent="-228600" marL="240665" marR="5080">
              <a:lnSpc>
                <a:spcPts val="2590"/>
              </a:lnSpc>
              <a:spcBef>
                <a:spcPts val="1035"/>
              </a:spcBef>
              <a:buFont typeface="Arial"/>
              <a:buChar char="•"/>
              <a:tabLst>
                <a:tab algn="l" pos="241300"/>
              </a:tabLst>
            </a:pPr>
            <a:endParaRPr dirty="0" lang="en-AU">
              <a:latin typeface="Carlito"/>
              <a:cs typeface="Carlito"/>
            </a:endParaRPr>
          </a:p>
          <a:p>
            <a:endParaRPr dirty="0" lang="en-AU"/>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750" name="Title 1"/>
          <p:cNvSpPr>
            <a:spLocks noGrp="1"/>
          </p:cNvSpPr>
          <p:nvPr>
            <p:ph type="title"/>
          </p:nvPr>
        </p:nvSpPr>
        <p:spPr/>
        <p:txBody>
          <a:bodyPr/>
          <a:p>
            <a:r>
              <a:rPr dirty="0" lang="en-AU" err="1"/>
              <a:t>cont</a:t>
            </a:r>
            <a:endParaRPr dirty="0" lang="en-AU"/>
          </a:p>
        </p:txBody>
      </p:sp>
      <p:sp>
        <p:nvSpPr>
          <p:cNvPr id="1048751" name="Content Placeholder 2"/>
          <p:cNvSpPr>
            <a:spLocks noGrp="1"/>
          </p:cNvSpPr>
          <p:nvPr>
            <p:ph idx="1"/>
          </p:nvPr>
        </p:nvSpPr>
        <p:spPr/>
        <p:txBody>
          <a:bodyPr/>
          <a:p>
            <a:pPr indent="-228600" marL="240665" marR="1410970">
              <a:lnSpc>
                <a:spcPts val="2590"/>
              </a:lnSpc>
              <a:spcBef>
                <a:spcPts val="1005"/>
              </a:spcBef>
              <a:buFont typeface="Arial"/>
              <a:buChar char="•"/>
              <a:tabLst>
                <a:tab algn="l" pos="241300"/>
              </a:tabLst>
            </a:pPr>
            <a:r>
              <a:rPr dirty="0" lang="en-AU" spc="-5">
                <a:latin typeface="Carlito"/>
                <a:cs typeface="Carlito"/>
              </a:rPr>
              <a:t>Contributing </a:t>
            </a:r>
            <a:r>
              <a:rPr dirty="0" lang="en-AU">
                <a:latin typeface="Carlito"/>
                <a:cs typeface="Carlito"/>
              </a:rPr>
              <a:t>needed </a:t>
            </a:r>
            <a:r>
              <a:rPr dirty="0" lang="en-AU" spc="-5">
                <a:latin typeface="Carlito"/>
                <a:cs typeface="Carlito"/>
              </a:rPr>
              <a:t>materials </a:t>
            </a:r>
            <a:r>
              <a:rPr dirty="0" lang="en-AU" spc="-20">
                <a:latin typeface="Carlito"/>
                <a:cs typeface="Carlito"/>
              </a:rPr>
              <a:t>for </a:t>
            </a:r>
            <a:r>
              <a:rPr dirty="0" lang="en-AU" spc="-10">
                <a:latin typeface="Carlito"/>
                <a:cs typeface="Carlito"/>
              </a:rPr>
              <a:t>personal </a:t>
            </a:r>
            <a:r>
              <a:rPr dirty="0" lang="en-AU">
                <a:latin typeface="Carlito"/>
                <a:cs typeface="Carlito"/>
              </a:rPr>
              <a:t>and </a:t>
            </a:r>
            <a:r>
              <a:rPr dirty="0" lang="en-AU" spc="-5">
                <a:latin typeface="Carlito"/>
                <a:cs typeface="Carlito"/>
              </a:rPr>
              <a:t>social  </a:t>
            </a:r>
            <a:r>
              <a:rPr dirty="0" lang="en-AU" spc="-10">
                <a:latin typeface="Carlito"/>
                <a:cs typeface="Carlito"/>
              </a:rPr>
              <a:t>development </a:t>
            </a:r>
            <a:r>
              <a:rPr dirty="0" lang="en-AU" spc="-5">
                <a:latin typeface="Carlito"/>
                <a:cs typeface="Carlito"/>
              </a:rPr>
              <a:t>of </a:t>
            </a:r>
            <a:r>
              <a:rPr dirty="0" lang="en-AU" spc="-10">
                <a:latin typeface="Carlito"/>
                <a:cs typeface="Carlito"/>
              </a:rPr>
              <a:t>family</a:t>
            </a:r>
            <a:r>
              <a:rPr dirty="0" lang="en-AU" spc="-5">
                <a:latin typeface="Carlito"/>
                <a:cs typeface="Carlito"/>
              </a:rPr>
              <a:t> members</a:t>
            </a:r>
          </a:p>
          <a:p>
            <a:pPr indent="0" marL="12065" marR="1410970">
              <a:lnSpc>
                <a:spcPts val="2590"/>
              </a:lnSpc>
              <a:spcBef>
                <a:spcPts val="1005"/>
              </a:spcBef>
              <a:buNone/>
              <a:tabLst>
                <a:tab algn="l" pos="241300"/>
              </a:tabLst>
            </a:pPr>
            <a:endParaRPr dirty="0" lang="en-AU">
              <a:latin typeface="Carlito"/>
              <a:cs typeface="Carlito"/>
            </a:endParaRPr>
          </a:p>
          <a:p>
            <a:pPr indent="-228600" marL="240665" marR="133985">
              <a:lnSpc>
                <a:spcPts val="2590"/>
              </a:lnSpc>
              <a:spcBef>
                <a:spcPts val="1000"/>
              </a:spcBef>
              <a:buFont typeface="Arial"/>
              <a:buChar char="•"/>
              <a:tabLst>
                <a:tab algn="l" pos="241300"/>
              </a:tabLst>
            </a:pPr>
            <a:r>
              <a:rPr dirty="0" lang="en-AU">
                <a:latin typeface="Carlito"/>
                <a:cs typeface="Carlito"/>
              </a:rPr>
              <a:t>Helping </a:t>
            </a:r>
            <a:r>
              <a:rPr dirty="0" lang="en-AU" spc="-5">
                <a:latin typeface="Carlito"/>
                <a:cs typeface="Carlito"/>
              </a:rPr>
              <a:t>and </a:t>
            </a:r>
            <a:r>
              <a:rPr dirty="0" lang="en-AU" spc="-10">
                <a:latin typeface="Carlito"/>
                <a:cs typeface="Carlito"/>
              </a:rPr>
              <a:t>encouraging </a:t>
            </a:r>
            <a:r>
              <a:rPr dirty="0" lang="en-AU">
                <a:latin typeface="Carlito"/>
                <a:cs typeface="Carlito"/>
              </a:rPr>
              <a:t>the </a:t>
            </a:r>
            <a:r>
              <a:rPr dirty="0" lang="en-AU" spc="-10">
                <a:latin typeface="Carlito"/>
                <a:cs typeface="Carlito"/>
              </a:rPr>
              <a:t>family </a:t>
            </a:r>
            <a:r>
              <a:rPr dirty="0" lang="en-AU" spc="-5">
                <a:latin typeface="Carlito"/>
                <a:cs typeface="Carlito"/>
              </a:rPr>
              <a:t>members </a:t>
            </a:r>
            <a:r>
              <a:rPr dirty="0" lang="en-AU" spc="-15">
                <a:latin typeface="Carlito"/>
                <a:cs typeface="Carlito"/>
              </a:rPr>
              <a:t>to </a:t>
            </a:r>
            <a:r>
              <a:rPr dirty="0" lang="en-AU" spc="-5">
                <a:latin typeface="Carlito"/>
                <a:cs typeface="Carlito"/>
              </a:rPr>
              <a:t>utilise </a:t>
            </a:r>
            <a:r>
              <a:rPr dirty="0" lang="en-AU" spc="-10">
                <a:latin typeface="Carlito"/>
                <a:cs typeface="Carlito"/>
              </a:rPr>
              <a:t>available  resources </a:t>
            </a:r>
            <a:r>
              <a:rPr dirty="0" lang="en-AU" spc="-15">
                <a:latin typeface="Carlito"/>
                <a:cs typeface="Carlito"/>
              </a:rPr>
              <a:t>to </a:t>
            </a:r>
            <a:r>
              <a:rPr dirty="0" lang="en-AU" spc="-10">
                <a:latin typeface="Carlito"/>
                <a:cs typeface="Carlito"/>
              </a:rPr>
              <a:t>maintain </a:t>
            </a:r>
            <a:r>
              <a:rPr dirty="0" lang="en-AU">
                <a:latin typeface="Carlito"/>
                <a:cs typeface="Carlito"/>
              </a:rPr>
              <a:t>all aspects </a:t>
            </a:r>
            <a:r>
              <a:rPr dirty="0" lang="en-AU" spc="-5">
                <a:latin typeface="Carlito"/>
                <a:cs typeface="Carlito"/>
              </a:rPr>
              <a:t>of </a:t>
            </a:r>
            <a:r>
              <a:rPr dirty="0" lang="en-AU">
                <a:latin typeface="Carlito"/>
                <a:cs typeface="Carlito"/>
              </a:rPr>
              <a:t>the health </a:t>
            </a:r>
            <a:r>
              <a:rPr dirty="0" lang="en-AU" spc="-5">
                <a:latin typeface="Carlito"/>
                <a:cs typeface="Carlito"/>
              </a:rPr>
              <a:t>of </a:t>
            </a:r>
            <a:r>
              <a:rPr dirty="0" lang="en-AU">
                <a:latin typeface="Carlito"/>
                <a:cs typeface="Carlito"/>
              </a:rPr>
              <a:t>the</a:t>
            </a:r>
            <a:r>
              <a:rPr dirty="0" lang="en-AU" spc="-20">
                <a:latin typeface="Carlito"/>
                <a:cs typeface="Carlito"/>
              </a:rPr>
              <a:t> </a:t>
            </a:r>
            <a:r>
              <a:rPr dirty="0" lang="en-AU" spc="-10">
                <a:latin typeface="Carlito"/>
                <a:cs typeface="Carlito"/>
              </a:rPr>
              <a:t>family</a:t>
            </a:r>
            <a:endParaRPr dirty="0" lang="en-AU">
              <a:latin typeface="Carlito"/>
              <a:cs typeface="Carlito"/>
            </a:endParaRPr>
          </a:p>
          <a:p>
            <a:endParaRPr dirty="0" lang="en-AU"/>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752" name="Title 1"/>
          <p:cNvSpPr>
            <a:spLocks noGrp="1"/>
          </p:cNvSpPr>
          <p:nvPr>
            <p:ph type="title"/>
          </p:nvPr>
        </p:nvSpPr>
        <p:spPr/>
        <p:txBody>
          <a:bodyPr>
            <a:normAutofit/>
          </a:bodyPr>
          <a:p>
            <a:r>
              <a:rPr lang="en-AU" spc="-200"/>
              <a:t>Principles </a:t>
            </a:r>
            <a:r>
              <a:rPr lang="en-AU" spc="-320"/>
              <a:t> </a:t>
            </a:r>
            <a:r>
              <a:rPr dirty="0" lang="en-AU" spc="-35"/>
              <a:t>of </a:t>
            </a:r>
            <a:r>
              <a:rPr dirty="0" lang="en-AU" spc="-245"/>
              <a:t>Family</a:t>
            </a:r>
            <a:r>
              <a:rPr dirty="0" lang="en-AU" spc="-575"/>
              <a:t> </a:t>
            </a:r>
            <a:r>
              <a:rPr dirty="0" lang="en-AU" spc="-165"/>
              <a:t>Health  </a:t>
            </a:r>
            <a:r>
              <a:rPr dirty="0" lang="en-AU" spc="-325"/>
              <a:t>Care</a:t>
            </a:r>
            <a:endParaRPr dirty="0" lang="en-AU"/>
          </a:p>
        </p:txBody>
      </p:sp>
      <p:sp>
        <p:nvSpPr>
          <p:cNvPr id="1048753" name="Content Placeholder 2"/>
          <p:cNvSpPr>
            <a:spLocks noGrp="1"/>
          </p:cNvSpPr>
          <p:nvPr>
            <p:ph idx="1"/>
          </p:nvPr>
        </p:nvSpPr>
        <p:spPr>
          <a:xfrm>
            <a:off x="301752" y="1268760"/>
            <a:ext cx="8503920" cy="4830288"/>
          </a:xfrm>
        </p:spPr>
        <p:txBody>
          <a:bodyPr/>
          <a:p>
            <a:pPr indent="0" marL="0" marR="5080">
              <a:lnSpc>
                <a:spcPts val="2590"/>
              </a:lnSpc>
              <a:spcBef>
                <a:spcPts val="425"/>
              </a:spcBef>
              <a:buNone/>
            </a:pPr>
            <a:r>
              <a:rPr dirty="0" lang="en-AU">
                <a:latin typeface="Carlito"/>
                <a:cs typeface="Carlito"/>
              </a:rPr>
              <a:t>In </a:t>
            </a:r>
            <a:r>
              <a:rPr dirty="0" lang="en-AU" spc="-15">
                <a:latin typeface="Carlito"/>
                <a:cs typeface="Carlito"/>
              </a:rPr>
              <a:t>order </a:t>
            </a:r>
            <a:r>
              <a:rPr dirty="0" lang="en-AU" spc="-20">
                <a:latin typeface="Carlito"/>
                <a:cs typeface="Carlito"/>
              </a:rPr>
              <a:t>for </a:t>
            </a:r>
            <a:r>
              <a:rPr dirty="0" lang="en-AU" spc="-10">
                <a:latin typeface="Carlito"/>
                <a:cs typeface="Carlito"/>
              </a:rPr>
              <a:t>you </a:t>
            </a:r>
            <a:r>
              <a:rPr dirty="0" lang="en-AU" spc="-15">
                <a:latin typeface="Carlito"/>
                <a:cs typeface="Carlito"/>
              </a:rPr>
              <a:t>to </a:t>
            </a:r>
            <a:r>
              <a:rPr dirty="0" lang="en-AU" spc="-10">
                <a:latin typeface="Carlito"/>
                <a:cs typeface="Carlito"/>
              </a:rPr>
              <a:t>work </a:t>
            </a:r>
            <a:r>
              <a:rPr dirty="0" lang="en-AU" spc="-5">
                <a:latin typeface="Carlito"/>
                <a:cs typeface="Carlito"/>
              </a:rPr>
              <a:t>successfully </a:t>
            </a:r>
            <a:r>
              <a:rPr dirty="0" lang="en-AU">
                <a:latin typeface="Carlito"/>
                <a:cs typeface="Carlito"/>
              </a:rPr>
              <a:t>with a </a:t>
            </a:r>
            <a:r>
              <a:rPr dirty="0" lang="en-AU" spc="-10">
                <a:latin typeface="Carlito"/>
                <a:cs typeface="Carlito"/>
              </a:rPr>
              <a:t>family </a:t>
            </a:r>
            <a:r>
              <a:rPr dirty="0" lang="en-AU">
                <a:latin typeface="Carlito"/>
                <a:cs typeface="Carlito"/>
              </a:rPr>
              <a:t>and </a:t>
            </a:r>
            <a:r>
              <a:rPr dirty="0" lang="en-AU" spc="-5">
                <a:latin typeface="Carlito"/>
                <a:cs typeface="Carlito"/>
              </a:rPr>
              <a:t>achieve </a:t>
            </a:r>
            <a:r>
              <a:rPr dirty="0" lang="en-AU" spc="-10">
                <a:latin typeface="Carlito"/>
                <a:cs typeface="Carlito"/>
              </a:rPr>
              <a:t>your  goals </a:t>
            </a:r>
            <a:r>
              <a:rPr dirty="0" lang="en-AU" spc="-5">
                <a:latin typeface="Carlito"/>
                <a:cs typeface="Carlito"/>
              </a:rPr>
              <a:t>of </a:t>
            </a:r>
            <a:r>
              <a:rPr dirty="0" lang="en-AU" spc="-10">
                <a:latin typeface="Carlito"/>
                <a:cs typeface="Carlito"/>
              </a:rPr>
              <a:t>promoting </a:t>
            </a:r>
            <a:r>
              <a:rPr dirty="0" lang="en-AU" spc="-5">
                <a:latin typeface="Carlito"/>
                <a:cs typeface="Carlito"/>
              </a:rPr>
              <a:t>health </a:t>
            </a:r>
            <a:r>
              <a:rPr dirty="0" lang="en-AU">
                <a:latin typeface="Carlito"/>
                <a:cs typeface="Carlito"/>
              </a:rPr>
              <a:t>and </a:t>
            </a:r>
            <a:r>
              <a:rPr dirty="0" lang="en-AU" spc="-10">
                <a:latin typeface="Carlito"/>
                <a:cs typeface="Carlito"/>
              </a:rPr>
              <a:t>preventing </a:t>
            </a:r>
            <a:r>
              <a:rPr dirty="0" lang="en-AU" spc="-5">
                <a:latin typeface="Carlito"/>
                <a:cs typeface="Carlito"/>
              </a:rPr>
              <a:t>disease, </a:t>
            </a:r>
            <a:r>
              <a:rPr dirty="0" lang="en-AU" spc="-10">
                <a:latin typeface="Carlito"/>
                <a:cs typeface="Carlito"/>
              </a:rPr>
              <a:t>you must  observe </a:t>
            </a:r>
            <a:r>
              <a:rPr dirty="0" lang="en-AU">
                <a:latin typeface="Carlito"/>
                <a:cs typeface="Carlito"/>
              </a:rPr>
              <a:t>the </a:t>
            </a:r>
            <a:r>
              <a:rPr dirty="0" lang="en-AU" spc="-10">
                <a:latin typeface="Carlito"/>
                <a:cs typeface="Carlito"/>
              </a:rPr>
              <a:t>following </a:t>
            </a:r>
            <a:r>
              <a:rPr dirty="0" lang="en-AU" spc="-5">
                <a:latin typeface="Carlito"/>
                <a:cs typeface="Carlito"/>
              </a:rPr>
              <a:t>principles:</a:t>
            </a:r>
            <a:endParaRPr dirty="0" lang="en-AU">
              <a:latin typeface="Carlito"/>
              <a:cs typeface="Carlito"/>
            </a:endParaRPr>
          </a:p>
          <a:p>
            <a:pPr indent="-228600" marL="241300">
              <a:spcBef>
                <a:spcPts val="690"/>
              </a:spcBef>
              <a:buFont typeface="Arial"/>
              <a:buChar char="•"/>
              <a:tabLst>
                <a:tab algn="l" pos="241300"/>
              </a:tabLst>
            </a:pPr>
            <a:r>
              <a:rPr dirty="0" lang="en-AU" spc="-10">
                <a:latin typeface="Carlito"/>
                <a:cs typeface="Carlito"/>
              </a:rPr>
              <a:t>Establish </a:t>
            </a:r>
            <a:r>
              <a:rPr dirty="0" lang="en-AU">
                <a:latin typeface="Carlito"/>
                <a:cs typeface="Carlito"/>
              </a:rPr>
              <a:t>a </a:t>
            </a:r>
            <a:r>
              <a:rPr dirty="0" lang="en-AU" spc="-10">
                <a:latin typeface="Carlito"/>
                <a:cs typeface="Carlito"/>
              </a:rPr>
              <a:t>good working relationship </a:t>
            </a:r>
            <a:r>
              <a:rPr dirty="0" lang="en-AU">
                <a:latin typeface="Carlito"/>
                <a:cs typeface="Carlito"/>
              </a:rPr>
              <a:t>with the</a:t>
            </a:r>
            <a:r>
              <a:rPr dirty="0" lang="en-AU" spc="-40">
                <a:latin typeface="Carlito"/>
                <a:cs typeface="Carlito"/>
              </a:rPr>
              <a:t> </a:t>
            </a:r>
            <a:r>
              <a:rPr dirty="0" lang="en-AU" spc="-10">
                <a:latin typeface="Carlito"/>
                <a:cs typeface="Carlito"/>
              </a:rPr>
              <a:t>family</a:t>
            </a:r>
          </a:p>
          <a:p>
            <a:pPr indent="0" marL="12700">
              <a:spcBef>
                <a:spcPts val="690"/>
              </a:spcBef>
              <a:buNone/>
              <a:tabLst>
                <a:tab algn="l" pos="241300"/>
              </a:tabLst>
            </a:pPr>
            <a:endParaRPr dirty="0" lang="en-AU">
              <a:latin typeface="Carlito"/>
              <a:cs typeface="Carlito"/>
            </a:endParaRPr>
          </a:p>
          <a:p>
            <a:pPr indent="-228600" marL="241300" marR="937894">
              <a:lnSpc>
                <a:spcPts val="2590"/>
              </a:lnSpc>
              <a:spcBef>
                <a:spcPts val="1035"/>
              </a:spcBef>
              <a:buFont typeface="Arial"/>
              <a:buChar char="•"/>
              <a:tabLst>
                <a:tab algn="l" pos="241300"/>
              </a:tabLst>
            </a:pPr>
            <a:r>
              <a:rPr dirty="0" lang="en-AU">
                <a:latin typeface="Carlito"/>
                <a:cs typeface="Carlito"/>
              </a:rPr>
              <a:t>Plan </a:t>
            </a:r>
            <a:r>
              <a:rPr dirty="0" lang="en-AU" spc="-15">
                <a:latin typeface="Carlito"/>
                <a:cs typeface="Carlito"/>
              </a:rPr>
              <a:t>relevant </a:t>
            </a:r>
            <a:r>
              <a:rPr dirty="0" lang="en-AU" spc="-5">
                <a:latin typeface="Carlito"/>
                <a:cs typeface="Carlito"/>
              </a:rPr>
              <a:t>health </a:t>
            </a:r>
            <a:r>
              <a:rPr dirty="0" lang="en-AU" spc="-10">
                <a:latin typeface="Carlito"/>
                <a:cs typeface="Carlito"/>
              </a:rPr>
              <a:t>education </a:t>
            </a:r>
            <a:r>
              <a:rPr dirty="0" lang="en-AU">
                <a:latin typeface="Carlito"/>
                <a:cs typeface="Carlito"/>
              </a:rPr>
              <a:t>and </a:t>
            </a:r>
            <a:r>
              <a:rPr dirty="0" lang="en-AU" spc="-5">
                <a:latin typeface="Carlito"/>
                <a:cs typeface="Carlito"/>
              </a:rPr>
              <a:t>sharing of </a:t>
            </a:r>
            <a:r>
              <a:rPr dirty="0" lang="en-AU">
                <a:latin typeface="Carlito"/>
                <a:cs typeface="Carlito"/>
              </a:rPr>
              <a:t>clear </a:t>
            </a:r>
            <a:r>
              <a:rPr dirty="0" lang="en-AU" spc="-5">
                <a:latin typeface="Carlito"/>
                <a:cs typeface="Carlito"/>
              </a:rPr>
              <a:t>health  messages, </a:t>
            </a:r>
            <a:r>
              <a:rPr dirty="0" lang="en-AU">
                <a:latin typeface="Carlito"/>
                <a:cs typeface="Carlito"/>
              </a:rPr>
              <a:t>which will guide them </a:t>
            </a:r>
            <a:r>
              <a:rPr dirty="0" lang="en-AU" spc="-5">
                <a:latin typeface="Carlito"/>
                <a:cs typeface="Carlito"/>
              </a:rPr>
              <a:t>on </a:t>
            </a:r>
            <a:r>
              <a:rPr dirty="0" lang="en-AU" spc="-10">
                <a:latin typeface="Carlito"/>
                <a:cs typeface="Carlito"/>
              </a:rPr>
              <a:t>how </a:t>
            </a:r>
            <a:r>
              <a:rPr dirty="0" lang="en-AU" spc="-15">
                <a:latin typeface="Carlito"/>
                <a:cs typeface="Carlito"/>
              </a:rPr>
              <a:t>to </a:t>
            </a:r>
            <a:r>
              <a:rPr dirty="0" lang="en-AU" spc="-25">
                <a:latin typeface="Carlito"/>
                <a:cs typeface="Carlito"/>
              </a:rPr>
              <a:t>take </a:t>
            </a:r>
            <a:r>
              <a:rPr dirty="0" lang="en-AU" spc="-15">
                <a:latin typeface="Carlito"/>
                <a:cs typeface="Carlito"/>
              </a:rPr>
              <a:t>care </a:t>
            </a:r>
            <a:r>
              <a:rPr dirty="0" lang="en-AU" spc="-5">
                <a:latin typeface="Carlito"/>
                <a:cs typeface="Carlito"/>
              </a:rPr>
              <a:t>of  themselves</a:t>
            </a:r>
            <a:endParaRPr dirty="0" lang="en-AU">
              <a:latin typeface="Carlito"/>
              <a:cs typeface="Carlito"/>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754" name="Title 1"/>
          <p:cNvSpPr>
            <a:spLocks noGrp="1"/>
          </p:cNvSpPr>
          <p:nvPr>
            <p:ph type="title"/>
          </p:nvPr>
        </p:nvSpPr>
        <p:spPr/>
        <p:txBody>
          <a:bodyPr/>
          <a:p>
            <a:r>
              <a:rPr dirty="0" lang="en-AU" err="1"/>
              <a:t>cont</a:t>
            </a:r>
            <a:endParaRPr dirty="0" lang="en-AU"/>
          </a:p>
        </p:txBody>
      </p:sp>
      <p:sp>
        <p:nvSpPr>
          <p:cNvPr id="1048755" name="Content Placeholder 2"/>
          <p:cNvSpPr>
            <a:spLocks noGrp="1"/>
          </p:cNvSpPr>
          <p:nvPr>
            <p:ph idx="1"/>
          </p:nvPr>
        </p:nvSpPr>
        <p:spPr/>
        <p:txBody>
          <a:bodyPr/>
          <a:p>
            <a:pPr indent="-228600" marL="241300" marR="297180">
              <a:lnSpc>
                <a:spcPts val="2590"/>
              </a:lnSpc>
              <a:spcBef>
                <a:spcPts val="1005"/>
              </a:spcBef>
              <a:buFont typeface="Arial"/>
              <a:buChar char="•"/>
              <a:tabLst>
                <a:tab algn="l" pos="241300"/>
              </a:tabLst>
            </a:pPr>
            <a:r>
              <a:rPr dirty="0" lang="en-AU" spc="-5">
                <a:latin typeface="Carlito"/>
                <a:cs typeface="Carlito"/>
              </a:rPr>
              <a:t>Gather </a:t>
            </a:r>
            <a:r>
              <a:rPr dirty="0" lang="en-AU" spc="-15">
                <a:latin typeface="Carlito"/>
                <a:cs typeface="Carlito"/>
              </a:rPr>
              <a:t>relevant </a:t>
            </a:r>
            <a:r>
              <a:rPr dirty="0" lang="en-AU" spc="-10">
                <a:latin typeface="Carlito"/>
                <a:cs typeface="Carlito"/>
              </a:rPr>
              <a:t>information </a:t>
            </a:r>
            <a:r>
              <a:rPr dirty="0" lang="en-AU">
                <a:latin typeface="Carlito"/>
                <a:cs typeface="Carlito"/>
              </a:rPr>
              <a:t>about the </a:t>
            </a:r>
            <a:r>
              <a:rPr dirty="0" lang="en-AU" spc="-10">
                <a:latin typeface="Carlito"/>
                <a:cs typeface="Carlito"/>
              </a:rPr>
              <a:t>family </a:t>
            </a:r>
            <a:r>
              <a:rPr dirty="0" lang="en-AU">
                <a:latin typeface="Carlito"/>
                <a:cs typeface="Carlito"/>
              </a:rPr>
              <a:t>which will </a:t>
            </a:r>
            <a:r>
              <a:rPr dirty="0" lang="en-AU" spc="-5">
                <a:latin typeface="Carlito"/>
                <a:cs typeface="Carlito"/>
              </a:rPr>
              <a:t>enable  </a:t>
            </a:r>
            <a:r>
              <a:rPr dirty="0" lang="en-AU">
                <a:latin typeface="Carlito"/>
                <a:cs typeface="Carlito"/>
              </a:rPr>
              <a:t>them </a:t>
            </a:r>
            <a:r>
              <a:rPr dirty="0" lang="en-AU" spc="-15">
                <a:latin typeface="Carlito"/>
                <a:cs typeface="Carlito"/>
              </a:rPr>
              <a:t>to </a:t>
            </a:r>
            <a:r>
              <a:rPr dirty="0" lang="en-AU" spc="-5">
                <a:latin typeface="Carlito"/>
                <a:cs typeface="Carlito"/>
              </a:rPr>
              <a:t>identify health </a:t>
            </a:r>
            <a:r>
              <a:rPr dirty="0" lang="en-AU" spc="-10">
                <a:latin typeface="Carlito"/>
                <a:cs typeface="Carlito"/>
              </a:rPr>
              <a:t>problems </a:t>
            </a:r>
            <a:r>
              <a:rPr dirty="0" lang="en-AU">
                <a:latin typeface="Carlito"/>
                <a:cs typeface="Carlito"/>
              </a:rPr>
              <a:t>and </a:t>
            </a:r>
            <a:r>
              <a:rPr dirty="0" lang="en-AU" spc="-5">
                <a:latin typeface="Carlito"/>
                <a:cs typeface="Carlito"/>
              </a:rPr>
              <a:t>set</a:t>
            </a:r>
            <a:r>
              <a:rPr dirty="0" lang="en-AU" spc="-30">
                <a:latin typeface="Carlito"/>
                <a:cs typeface="Carlito"/>
              </a:rPr>
              <a:t> </a:t>
            </a:r>
            <a:r>
              <a:rPr dirty="0" lang="en-AU" spc="-5">
                <a:latin typeface="Carlito"/>
                <a:cs typeface="Carlito"/>
              </a:rPr>
              <a:t>priorities</a:t>
            </a:r>
            <a:endParaRPr dirty="0" lang="en-AU">
              <a:latin typeface="Carlito"/>
              <a:cs typeface="Carlito"/>
            </a:endParaRPr>
          </a:p>
          <a:p>
            <a:pPr algn="just" indent="-228600" marL="241300" marR="21590">
              <a:lnSpc>
                <a:spcPct val="90100"/>
              </a:lnSpc>
              <a:spcBef>
                <a:spcPts val="969"/>
              </a:spcBef>
              <a:buFont typeface="Arial"/>
              <a:buChar char="•"/>
              <a:tabLst>
                <a:tab algn="l" pos="241300"/>
              </a:tabLst>
            </a:pPr>
            <a:r>
              <a:rPr dirty="0" lang="en-AU" spc="-10">
                <a:latin typeface="Carlito"/>
                <a:cs typeface="Carlito"/>
              </a:rPr>
              <a:t>Provide </a:t>
            </a:r>
            <a:r>
              <a:rPr dirty="0" lang="en-AU" spc="-5">
                <a:latin typeface="Carlito"/>
                <a:cs typeface="Carlito"/>
              </a:rPr>
              <a:t>need-based support </a:t>
            </a:r>
            <a:r>
              <a:rPr dirty="0" lang="en-AU">
                <a:latin typeface="Carlito"/>
                <a:cs typeface="Carlito"/>
              </a:rPr>
              <a:t>and services </a:t>
            </a:r>
            <a:r>
              <a:rPr dirty="0" lang="en-AU" spc="-15">
                <a:latin typeface="Carlito"/>
                <a:cs typeface="Carlito"/>
              </a:rPr>
              <a:t>to </a:t>
            </a:r>
            <a:r>
              <a:rPr dirty="0" lang="en-AU">
                <a:latin typeface="Carlito"/>
                <a:cs typeface="Carlito"/>
              </a:rPr>
              <a:t>the </a:t>
            </a:r>
            <a:r>
              <a:rPr dirty="0" lang="en-AU" spc="-10">
                <a:latin typeface="Carlito"/>
                <a:cs typeface="Carlito"/>
              </a:rPr>
              <a:t>family </a:t>
            </a:r>
            <a:r>
              <a:rPr dirty="0" lang="en-AU" spc="-15">
                <a:latin typeface="Carlito"/>
                <a:cs typeface="Carlito"/>
              </a:rPr>
              <a:t>regardless  </a:t>
            </a:r>
            <a:r>
              <a:rPr dirty="0" lang="en-AU" spc="-5">
                <a:latin typeface="Carlito"/>
                <a:cs typeface="Carlito"/>
              </a:rPr>
              <a:t>of </a:t>
            </a:r>
            <a:r>
              <a:rPr dirty="0" lang="en-AU" spc="-15">
                <a:latin typeface="Carlito"/>
                <a:cs typeface="Carlito"/>
              </a:rPr>
              <a:t>sex, </a:t>
            </a:r>
            <a:r>
              <a:rPr dirty="0" lang="en-AU" spc="-10">
                <a:latin typeface="Carlito"/>
                <a:cs typeface="Carlito"/>
              </a:rPr>
              <a:t>age, </a:t>
            </a:r>
            <a:r>
              <a:rPr dirty="0" lang="en-AU" spc="-5">
                <a:latin typeface="Carlito"/>
                <a:cs typeface="Carlito"/>
              </a:rPr>
              <a:t>income, </a:t>
            </a:r>
            <a:r>
              <a:rPr dirty="0" lang="en-AU">
                <a:latin typeface="Carlito"/>
                <a:cs typeface="Carlito"/>
              </a:rPr>
              <a:t>and </a:t>
            </a:r>
            <a:r>
              <a:rPr dirty="0" lang="en-AU" spc="-5">
                <a:latin typeface="Carlito"/>
                <a:cs typeface="Carlito"/>
              </a:rPr>
              <a:t>religion, </a:t>
            </a:r>
            <a:r>
              <a:rPr dirty="0" lang="en-AU">
                <a:latin typeface="Carlito"/>
                <a:cs typeface="Carlito"/>
              </a:rPr>
              <a:t>in </a:t>
            </a:r>
            <a:r>
              <a:rPr dirty="0" lang="en-AU" spc="-15">
                <a:latin typeface="Carlito"/>
                <a:cs typeface="Carlito"/>
              </a:rPr>
              <a:t>order to improve </a:t>
            </a:r>
            <a:r>
              <a:rPr dirty="0" lang="en-AU">
                <a:latin typeface="Carlito"/>
                <a:cs typeface="Carlito"/>
              </a:rPr>
              <a:t>their </a:t>
            </a:r>
            <a:r>
              <a:rPr dirty="0" lang="en-AU" spc="-5">
                <a:latin typeface="Carlito"/>
                <a:cs typeface="Carlito"/>
              </a:rPr>
              <a:t>health  </a:t>
            </a:r>
            <a:r>
              <a:rPr dirty="0" lang="en-AU" spc="-15">
                <a:latin typeface="Carlito"/>
                <a:cs typeface="Carlito"/>
              </a:rPr>
              <a:t>status</a:t>
            </a:r>
            <a:endParaRPr dirty="0" lang="en-AU">
              <a:latin typeface="Carlito"/>
              <a:cs typeface="Carlito"/>
            </a:endParaRPr>
          </a:p>
          <a:p>
            <a:pPr algn="just" indent="-228600" marL="241300" marR="57785">
              <a:lnSpc>
                <a:spcPts val="2590"/>
              </a:lnSpc>
              <a:spcBef>
                <a:spcPts val="1035"/>
              </a:spcBef>
              <a:buFont typeface="Arial"/>
              <a:buChar char="•"/>
              <a:tabLst>
                <a:tab algn="l" pos="241300"/>
              </a:tabLst>
            </a:pPr>
            <a:r>
              <a:rPr dirty="0" lang="en-AU" spc="-30">
                <a:latin typeface="Carlito"/>
                <a:cs typeface="Carlito"/>
              </a:rPr>
              <a:t>Work </a:t>
            </a:r>
            <a:r>
              <a:rPr dirty="0" lang="en-AU">
                <a:latin typeface="Carlito"/>
                <a:cs typeface="Carlito"/>
              </a:rPr>
              <a:t>in </a:t>
            </a:r>
            <a:r>
              <a:rPr dirty="0" lang="en-AU" spc="-10">
                <a:latin typeface="Carlito"/>
                <a:cs typeface="Carlito"/>
              </a:rPr>
              <a:t>collaboration </a:t>
            </a:r>
            <a:r>
              <a:rPr dirty="0" lang="en-AU">
                <a:latin typeface="Carlito"/>
                <a:cs typeface="Carlito"/>
              </a:rPr>
              <a:t>with </a:t>
            </a:r>
            <a:r>
              <a:rPr dirty="0" lang="en-AU" spc="-5">
                <a:latin typeface="Carlito"/>
                <a:cs typeface="Carlito"/>
              </a:rPr>
              <a:t>other health </a:t>
            </a:r>
            <a:r>
              <a:rPr dirty="0" lang="en-AU">
                <a:latin typeface="Carlito"/>
                <a:cs typeface="Carlito"/>
              </a:rPr>
              <a:t>service </a:t>
            </a:r>
            <a:r>
              <a:rPr dirty="0" lang="en-AU" spc="-5">
                <a:latin typeface="Carlito"/>
                <a:cs typeface="Carlito"/>
              </a:rPr>
              <a:t>agencies </a:t>
            </a:r>
            <a:r>
              <a:rPr dirty="0" lang="en-AU" spc="-15">
                <a:latin typeface="Carlito"/>
                <a:cs typeface="Carlito"/>
              </a:rPr>
              <a:t>to </a:t>
            </a:r>
            <a:r>
              <a:rPr dirty="0" lang="en-AU" spc="-20">
                <a:latin typeface="Carlito"/>
                <a:cs typeface="Carlito"/>
              </a:rPr>
              <a:t>avoid  </a:t>
            </a:r>
            <a:r>
              <a:rPr dirty="0" lang="en-AU" spc="-10">
                <a:latin typeface="Carlito"/>
                <a:cs typeface="Carlito"/>
              </a:rPr>
              <a:t>duplicating family </a:t>
            </a:r>
            <a:r>
              <a:rPr dirty="0" lang="en-AU" spc="-5">
                <a:latin typeface="Carlito"/>
                <a:cs typeface="Carlito"/>
              </a:rPr>
              <a:t>health</a:t>
            </a:r>
            <a:r>
              <a:rPr dirty="0" lang="en-AU" spc="-15">
                <a:latin typeface="Carlito"/>
                <a:cs typeface="Carlito"/>
              </a:rPr>
              <a:t> care</a:t>
            </a:r>
            <a:endParaRPr dirty="0" lang="en-AU">
              <a:latin typeface="Carlito"/>
              <a:cs typeface="Carlito"/>
            </a:endParaRPr>
          </a:p>
          <a:p>
            <a:endParaRPr dirty="0" lang="en-AU"/>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756" name="Title 1"/>
          <p:cNvSpPr>
            <a:spLocks noGrp="1"/>
          </p:cNvSpPr>
          <p:nvPr>
            <p:ph type="title"/>
          </p:nvPr>
        </p:nvSpPr>
        <p:spPr/>
        <p:txBody>
          <a:bodyPr>
            <a:normAutofit/>
          </a:bodyPr>
          <a:p>
            <a:r>
              <a:rPr dirty="0" lang="en-AU" spc="-215"/>
              <a:t>Nursing </a:t>
            </a:r>
            <a:r>
              <a:rPr dirty="0" lang="en-AU" spc="-254"/>
              <a:t>process </a:t>
            </a:r>
            <a:r>
              <a:rPr dirty="0" lang="en-AU" spc="-204"/>
              <a:t>approach </a:t>
            </a:r>
            <a:r>
              <a:rPr dirty="0" lang="en-AU" spc="-70"/>
              <a:t>in the</a:t>
            </a:r>
            <a:r>
              <a:rPr dirty="0" lang="en-AU" spc="-665"/>
              <a:t> </a:t>
            </a:r>
            <a:r>
              <a:rPr dirty="0" lang="en-AU" spc="-229"/>
              <a:t>care </a:t>
            </a:r>
            <a:r>
              <a:rPr dirty="0" lang="en-AU" spc="-35"/>
              <a:t>of  </a:t>
            </a:r>
            <a:r>
              <a:rPr dirty="0" lang="en-AU" spc="-165"/>
              <a:t>families</a:t>
            </a:r>
            <a:endParaRPr dirty="0" lang="en-AU"/>
          </a:p>
        </p:txBody>
      </p:sp>
      <p:sp>
        <p:nvSpPr>
          <p:cNvPr id="1048757" name="Content Placeholder 2"/>
          <p:cNvSpPr>
            <a:spLocks noGrp="1"/>
          </p:cNvSpPr>
          <p:nvPr>
            <p:ph idx="1"/>
          </p:nvPr>
        </p:nvSpPr>
        <p:spPr/>
        <p:txBody>
          <a:bodyPr/>
          <a:p>
            <a:pPr marL="12700">
              <a:lnSpc>
                <a:spcPct val="100000"/>
              </a:lnSpc>
              <a:spcBef>
                <a:spcPts val="770"/>
              </a:spcBef>
            </a:pPr>
            <a:r>
              <a:rPr b="1" dirty="0" lang="en-AU" spc="-15">
                <a:latin typeface="Carlito"/>
                <a:cs typeface="Carlito"/>
              </a:rPr>
              <a:t>Step </a:t>
            </a:r>
            <a:r>
              <a:rPr b="1" dirty="0" lang="en-AU" spc="-5">
                <a:latin typeface="Carlito"/>
                <a:cs typeface="Carlito"/>
              </a:rPr>
              <a:t>1:</a:t>
            </a:r>
            <a:r>
              <a:rPr b="1" dirty="0" lang="en-AU" spc="30">
                <a:latin typeface="Carlito"/>
                <a:cs typeface="Carlito"/>
              </a:rPr>
              <a:t> </a:t>
            </a:r>
            <a:r>
              <a:rPr b="1" dirty="0" lang="en-AU" spc="-5">
                <a:latin typeface="Carlito"/>
                <a:cs typeface="Carlito"/>
              </a:rPr>
              <a:t>Assessment</a:t>
            </a:r>
            <a:endParaRPr dirty="0" lang="en-AU">
              <a:latin typeface="Carlito"/>
              <a:cs typeface="Carlito"/>
            </a:endParaRPr>
          </a:p>
          <a:p>
            <a:pPr indent="-228600" marL="241300" marR="301625">
              <a:lnSpc>
                <a:spcPts val="3030"/>
              </a:lnSpc>
              <a:spcBef>
                <a:spcPts val="1045"/>
              </a:spcBef>
              <a:buFont typeface="Arial"/>
              <a:buChar char="•"/>
              <a:tabLst>
                <a:tab algn="l" pos="241300"/>
              </a:tabLst>
            </a:pPr>
            <a:r>
              <a:rPr dirty="0" lang="en-AU" spc="-70">
                <a:latin typeface="Carlito"/>
                <a:cs typeface="Carlito"/>
              </a:rPr>
              <a:t>You </a:t>
            </a:r>
            <a:r>
              <a:rPr dirty="0" lang="en-AU" spc="-10">
                <a:latin typeface="Carlito"/>
                <a:cs typeface="Carlito"/>
              </a:rPr>
              <a:t>need </a:t>
            </a:r>
            <a:r>
              <a:rPr dirty="0" lang="en-AU" spc="-20">
                <a:latin typeface="Carlito"/>
                <a:cs typeface="Carlito"/>
              </a:rPr>
              <a:t>to </a:t>
            </a:r>
            <a:r>
              <a:rPr dirty="0" lang="en-AU" spc="-5">
                <a:latin typeface="Carlito"/>
                <a:cs typeface="Carlito"/>
              </a:rPr>
              <a:t>assess the </a:t>
            </a:r>
            <a:r>
              <a:rPr dirty="0" lang="en-AU" spc="-15">
                <a:latin typeface="Carlito"/>
                <a:cs typeface="Carlito"/>
              </a:rPr>
              <a:t>family </a:t>
            </a:r>
            <a:r>
              <a:rPr dirty="0" lang="en-AU" spc="-5">
                <a:latin typeface="Carlito"/>
                <a:cs typeface="Carlito"/>
              </a:rPr>
              <a:t>so as </a:t>
            </a:r>
            <a:r>
              <a:rPr dirty="0" lang="en-AU" spc="-20">
                <a:latin typeface="Carlito"/>
                <a:cs typeface="Carlito"/>
              </a:rPr>
              <a:t>to </a:t>
            </a:r>
            <a:r>
              <a:rPr dirty="0" lang="en-AU" spc="-10">
                <a:latin typeface="Carlito"/>
                <a:cs typeface="Carlito"/>
              </a:rPr>
              <a:t>identify </a:t>
            </a:r>
            <a:r>
              <a:rPr dirty="0" lang="en-AU" spc="-5">
                <a:latin typeface="Carlito"/>
                <a:cs typeface="Carlito"/>
              </a:rPr>
              <a:t>(diagnose)  the </a:t>
            </a:r>
            <a:r>
              <a:rPr dirty="0" lang="en-AU" spc="-15">
                <a:latin typeface="Carlito"/>
                <a:cs typeface="Carlito"/>
              </a:rPr>
              <a:t>family </a:t>
            </a:r>
            <a:r>
              <a:rPr dirty="0" lang="en-AU" spc="-10">
                <a:latin typeface="Carlito"/>
                <a:cs typeface="Carlito"/>
              </a:rPr>
              <a:t>health </a:t>
            </a:r>
            <a:r>
              <a:rPr dirty="0" lang="en-AU" spc="-15">
                <a:latin typeface="Carlito"/>
                <a:cs typeface="Carlito"/>
              </a:rPr>
              <a:t>problems, </a:t>
            </a:r>
            <a:r>
              <a:rPr dirty="0" lang="en-AU" spc="-10">
                <a:latin typeface="Carlito"/>
                <a:cs typeface="Carlito"/>
              </a:rPr>
              <a:t>needs </a:t>
            </a:r>
            <a:r>
              <a:rPr dirty="0" lang="en-AU" spc="-5">
                <a:latin typeface="Carlito"/>
                <a:cs typeface="Carlito"/>
              </a:rPr>
              <a:t>and</a:t>
            </a:r>
            <a:r>
              <a:rPr dirty="0" lang="en-AU" spc="145">
                <a:latin typeface="Carlito"/>
                <a:cs typeface="Carlito"/>
              </a:rPr>
              <a:t> </a:t>
            </a:r>
            <a:r>
              <a:rPr dirty="0" lang="en-AU" spc="-15">
                <a:latin typeface="Carlito"/>
                <a:cs typeface="Carlito"/>
              </a:rPr>
              <a:t>resources.</a:t>
            </a:r>
            <a:endParaRPr dirty="0" lang="en-AU">
              <a:latin typeface="Carlito"/>
              <a:cs typeface="Carlito"/>
            </a:endParaRPr>
          </a:p>
          <a:p>
            <a:pPr indent="-228600" marL="241300" marR="90805">
              <a:lnSpc>
                <a:spcPts val="3020"/>
              </a:lnSpc>
              <a:spcBef>
                <a:spcPts val="994"/>
              </a:spcBef>
              <a:buFont typeface="Arial"/>
              <a:buChar char="•"/>
              <a:tabLst>
                <a:tab algn="l" pos="241300"/>
              </a:tabLst>
            </a:pPr>
            <a:r>
              <a:rPr dirty="0" lang="en-AU" spc="-10">
                <a:latin typeface="Carlito"/>
                <a:cs typeface="Carlito"/>
              </a:rPr>
              <a:t>This </a:t>
            </a:r>
            <a:r>
              <a:rPr dirty="0" lang="en-AU" spc="-20">
                <a:latin typeface="Carlito"/>
                <a:cs typeface="Carlito"/>
              </a:rPr>
              <a:t>involves </a:t>
            </a:r>
            <a:r>
              <a:rPr dirty="0" lang="en-AU" spc="-10">
                <a:latin typeface="Carlito"/>
                <a:cs typeface="Carlito"/>
              </a:rPr>
              <a:t>collecting </a:t>
            </a:r>
            <a:r>
              <a:rPr dirty="0" lang="en-AU" spc="-20">
                <a:latin typeface="Carlito"/>
                <a:cs typeface="Carlito"/>
              </a:rPr>
              <a:t>data </a:t>
            </a:r>
            <a:r>
              <a:rPr dirty="0" lang="en-AU" spc="-10">
                <a:latin typeface="Carlito"/>
                <a:cs typeface="Carlito"/>
              </a:rPr>
              <a:t>using </a:t>
            </a:r>
            <a:r>
              <a:rPr dirty="0" lang="en-AU" spc="-15">
                <a:latin typeface="Carlito"/>
                <a:cs typeface="Carlito"/>
              </a:rPr>
              <a:t>interviews, </a:t>
            </a:r>
            <a:r>
              <a:rPr dirty="0" lang="en-AU" spc="-10">
                <a:latin typeface="Carlito"/>
                <a:cs typeface="Carlito"/>
              </a:rPr>
              <a:t>observation,  communication, subjective appraisal, </a:t>
            </a:r>
            <a:r>
              <a:rPr dirty="0" lang="en-AU" spc="-5">
                <a:latin typeface="Carlito"/>
                <a:cs typeface="Carlito"/>
              </a:rPr>
              <a:t>and </a:t>
            </a:r>
            <a:r>
              <a:rPr dirty="0" lang="en-AU" spc="-15">
                <a:latin typeface="Carlito"/>
                <a:cs typeface="Carlito"/>
              </a:rPr>
              <a:t>reviewing  available </a:t>
            </a:r>
            <a:r>
              <a:rPr dirty="0" lang="en-AU" spc="-20">
                <a:latin typeface="Carlito"/>
                <a:cs typeface="Carlito"/>
              </a:rPr>
              <a:t>records </a:t>
            </a:r>
            <a:r>
              <a:rPr dirty="0" lang="en-AU" spc="-5">
                <a:latin typeface="Carlito"/>
                <a:cs typeface="Carlito"/>
              </a:rPr>
              <a:t>and</a:t>
            </a:r>
            <a:r>
              <a:rPr dirty="0" lang="en-AU" spc="35">
                <a:latin typeface="Carlito"/>
                <a:cs typeface="Carlito"/>
              </a:rPr>
              <a:t> </a:t>
            </a:r>
            <a:r>
              <a:rPr dirty="0" lang="en-AU" spc="-10">
                <a:latin typeface="Carlito"/>
                <a:cs typeface="Carlito"/>
              </a:rPr>
              <a:t>reports</a:t>
            </a:r>
            <a:endParaRPr dirty="0" lang="en-AU">
              <a:latin typeface="Carlito"/>
              <a:cs typeface="Carlito"/>
            </a:endParaRPr>
          </a:p>
          <a:p>
            <a:pPr indent="0" marL="0">
              <a:buNone/>
            </a:pPr>
            <a:endParaRPr dirty="0" lang="en-AU"/>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758" name="Title 1"/>
          <p:cNvSpPr>
            <a:spLocks noGrp="1"/>
          </p:cNvSpPr>
          <p:nvPr>
            <p:ph type="title"/>
          </p:nvPr>
        </p:nvSpPr>
        <p:spPr/>
        <p:txBody>
          <a:bodyPr/>
          <a:p>
            <a:r>
              <a:rPr dirty="0" lang="en-AU" err="1"/>
              <a:t>cont</a:t>
            </a:r>
            <a:endParaRPr dirty="0" lang="en-AU"/>
          </a:p>
        </p:txBody>
      </p:sp>
      <p:sp>
        <p:nvSpPr>
          <p:cNvPr id="1048759" name="Content Placeholder 2"/>
          <p:cNvSpPr>
            <a:spLocks noGrp="1"/>
          </p:cNvSpPr>
          <p:nvPr>
            <p:ph idx="1"/>
          </p:nvPr>
        </p:nvSpPr>
        <p:spPr/>
        <p:txBody>
          <a:bodyPr/>
          <a:p>
            <a:pPr marL="12700">
              <a:lnSpc>
                <a:spcPct val="100000"/>
              </a:lnSpc>
              <a:spcBef>
                <a:spcPts val="625"/>
              </a:spcBef>
            </a:pPr>
            <a:r>
              <a:rPr b="1" dirty="0" lang="en-AU" spc="-15">
                <a:latin typeface="Carlito"/>
                <a:cs typeface="Carlito"/>
              </a:rPr>
              <a:t>Step </a:t>
            </a:r>
            <a:r>
              <a:rPr b="1" dirty="0" lang="en-AU" spc="-5">
                <a:latin typeface="Carlito"/>
                <a:cs typeface="Carlito"/>
              </a:rPr>
              <a:t>2:</a:t>
            </a:r>
            <a:r>
              <a:rPr b="1" dirty="0" lang="en-AU" spc="30">
                <a:latin typeface="Carlito"/>
                <a:cs typeface="Carlito"/>
              </a:rPr>
              <a:t> </a:t>
            </a:r>
            <a:r>
              <a:rPr b="1" dirty="0" lang="en-AU" spc="-10">
                <a:latin typeface="Carlito"/>
                <a:cs typeface="Carlito"/>
              </a:rPr>
              <a:t>Planning</a:t>
            </a:r>
            <a:endParaRPr dirty="0" lang="en-AU">
              <a:latin typeface="Carlito"/>
              <a:cs typeface="Carlito"/>
            </a:endParaRPr>
          </a:p>
          <a:p>
            <a:pPr indent="-228600" marL="241300" marR="207010">
              <a:lnSpc>
                <a:spcPct val="90000"/>
              </a:lnSpc>
              <a:spcBef>
                <a:spcPts val="1010"/>
              </a:spcBef>
              <a:buFont typeface="Arial"/>
              <a:buChar char="•"/>
              <a:tabLst>
                <a:tab algn="l" pos="241300"/>
              </a:tabLst>
            </a:pPr>
            <a:r>
              <a:rPr dirty="0" lang="en-AU" spc="-10">
                <a:latin typeface="Carlito"/>
                <a:cs typeface="Carlito"/>
              </a:rPr>
              <a:t>This </a:t>
            </a:r>
            <a:r>
              <a:rPr dirty="0" lang="en-AU" spc="-20">
                <a:latin typeface="Carlito"/>
                <a:cs typeface="Carlito"/>
              </a:rPr>
              <a:t>involves </a:t>
            </a:r>
            <a:r>
              <a:rPr dirty="0" lang="en-AU" spc="-10">
                <a:latin typeface="Carlito"/>
                <a:cs typeface="Carlito"/>
              </a:rPr>
              <a:t>planning </a:t>
            </a:r>
            <a:r>
              <a:rPr dirty="0" lang="en-AU" spc="-25">
                <a:latin typeface="Carlito"/>
                <a:cs typeface="Carlito"/>
              </a:rPr>
              <a:t>for </a:t>
            </a:r>
            <a:r>
              <a:rPr dirty="0" lang="en-AU" spc="-10">
                <a:latin typeface="Carlito"/>
                <a:cs typeface="Carlito"/>
              </a:rPr>
              <a:t>health </a:t>
            </a:r>
            <a:r>
              <a:rPr dirty="0" lang="en-AU" spc="-5">
                <a:latin typeface="Carlito"/>
                <a:cs typeface="Carlito"/>
              </a:rPr>
              <a:t>action </a:t>
            </a:r>
            <a:r>
              <a:rPr dirty="0" lang="en-AU" spc="-15">
                <a:latin typeface="Carlito"/>
                <a:cs typeface="Carlito"/>
              </a:rPr>
              <a:t>by </a:t>
            </a:r>
            <a:r>
              <a:rPr dirty="0" lang="en-AU" spc="-5">
                <a:latin typeface="Carlito"/>
                <a:cs typeface="Carlito"/>
              </a:rPr>
              <a:t>choosing  </a:t>
            </a:r>
            <a:r>
              <a:rPr dirty="0" lang="en-AU" spc="-20">
                <a:latin typeface="Carlito"/>
                <a:cs typeface="Carlito"/>
              </a:rPr>
              <a:t>effective </a:t>
            </a:r>
            <a:r>
              <a:rPr dirty="0" lang="en-AU" spc="-5">
                <a:latin typeface="Carlito"/>
                <a:cs typeface="Carlito"/>
              </a:rPr>
              <a:t>and </a:t>
            </a:r>
            <a:r>
              <a:rPr dirty="0" lang="en-AU" spc="-20">
                <a:latin typeface="Carlito"/>
                <a:cs typeface="Carlito"/>
              </a:rPr>
              <a:t>affordable </a:t>
            </a:r>
            <a:r>
              <a:rPr dirty="0" lang="en-AU" spc="-10">
                <a:latin typeface="Carlito"/>
                <a:cs typeface="Carlito"/>
              </a:rPr>
              <a:t>alternatives </a:t>
            </a:r>
            <a:r>
              <a:rPr dirty="0" lang="en-AU" spc="-5">
                <a:latin typeface="Carlito"/>
                <a:cs typeface="Carlito"/>
              </a:rPr>
              <a:t>and </a:t>
            </a:r>
            <a:r>
              <a:rPr dirty="0" lang="en-AU" spc="-15">
                <a:latin typeface="Carlito"/>
                <a:cs typeface="Carlito"/>
              </a:rPr>
              <a:t>setting </a:t>
            </a:r>
            <a:r>
              <a:rPr dirty="0" lang="en-AU" spc="-10">
                <a:latin typeface="Carlito"/>
                <a:cs typeface="Carlito"/>
              </a:rPr>
              <a:t>priorities  after considering </a:t>
            </a:r>
            <a:r>
              <a:rPr dirty="0" lang="en-AU" spc="-5">
                <a:latin typeface="Carlito"/>
                <a:cs typeface="Carlito"/>
              </a:rPr>
              <a:t>the </a:t>
            </a:r>
            <a:r>
              <a:rPr dirty="0" lang="en-AU" spc="-15">
                <a:latin typeface="Carlito"/>
                <a:cs typeface="Carlito"/>
              </a:rPr>
              <a:t>available internal </a:t>
            </a:r>
            <a:r>
              <a:rPr dirty="0" lang="en-AU" spc="-5">
                <a:latin typeface="Carlito"/>
                <a:cs typeface="Carlito"/>
              </a:rPr>
              <a:t>and </a:t>
            </a:r>
            <a:r>
              <a:rPr dirty="0" lang="en-AU" spc="-15">
                <a:latin typeface="Carlito"/>
                <a:cs typeface="Carlito"/>
              </a:rPr>
              <a:t>external  resources.</a:t>
            </a:r>
            <a:endParaRPr dirty="0" lang="en-AU">
              <a:latin typeface="Carlito"/>
              <a:cs typeface="Carlito"/>
            </a:endParaRPr>
          </a:p>
          <a:p>
            <a:pPr indent="-228600" marL="241300" marR="5080">
              <a:lnSpc>
                <a:spcPts val="3030"/>
              </a:lnSpc>
              <a:spcBef>
                <a:spcPts val="1035"/>
              </a:spcBef>
              <a:buFont typeface="Arial"/>
              <a:buChar char="•"/>
              <a:tabLst>
                <a:tab algn="l" pos="241300"/>
              </a:tabLst>
            </a:pPr>
            <a:r>
              <a:rPr dirty="0" lang="en-AU" spc="-70">
                <a:latin typeface="Carlito"/>
                <a:cs typeface="Carlito"/>
              </a:rPr>
              <a:t>You </a:t>
            </a:r>
            <a:r>
              <a:rPr dirty="0" lang="en-AU" spc="-10">
                <a:latin typeface="Carlito"/>
                <a:cs typeface="Carlito"/>
              </a:rPr>
              <a:t>should work hand-in-hand </a:t>
            </a:r>
            <a:r>
              <a:rPr dirty="0" lang="en-AU" spc="-5">
                <a:latin typeface="Carlito"/>
                <a:cs typeface="Carlito"/>
              </a:rPr>
              <a:t>with the </a:t>
            </a:r>
            <a:r>
              <a:rPr dirty="0" lang="en-AU" spc="-15">
                <a:latin typeface="Carlito"/>
                <a:cs typeface="Carlito"/>
              </a:rPr>
              <a:t>family members at  </a:t>
            </a:r>
            <a:r>
              <a:rPr dirty="0" lang="en-AU" spc="-5">
                <a:latin typeface="Carlito"/>
                <a:cs typeface="Carlito"/>
              </a:rPr>
              <a:t>all </a:t>
            </a:r>
            <a:r>
              <a:rPr dirty="0" lang="en-AU" spc="-20">
                <a:latin typeface="Carlito"/>
                <a:cs typeface="Carlito"/>
              </a:rPr>
              <a:t>stages </a:t>
            </a:r>
            <a:r>
              <a:rPr dirty="0" lang="en-AU" spc="-5">
                <a:latin typeface="Carlito"/>
                <a:cs typeface="Carlito"/>
              </a:rPr>
              <a:t>of</a:t>
            </a:r>
            <a:r>
              <a:rPr dirty="0" lang="en-AU" spc="5">
                <a:latin typeface="Carlito"/>
                <a:cs typeface="Carlito"/>
              </a:rPr>
              <a:t> </a:t>
            </a:r>
            <a:r>
              <a:rPr dirty="0" lang="en-AU" spc="-10">
                <a:latin typeface="Carlito"/>
                <a:cs typeface="Carlito"/>
              </a:rPr>
              <a:t>planning</a:t>
            </a:r>
            <a:endParaRPr dirty="0" lang="en-AU">
              <a:latin typeface="Carlito"/>
              <a:cs typeface="Carlito"/>
            </a:endParaRPr>
          </a:p>
          <a:p>
            <a:endParaRPr dirty="0"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593" name="Content Placeholder 1"/>
          <p:cNvSpPr>
            <a:spLocks noGrp="1"/>
          </p:cNvSpPr>
          <p:nvPr>
            <p:ph idx="1"/>
          </p:nvPr>
        </p:nvSpPr>
        <p:spPr>
          <a:xfrm>
            <a:off x="457200" y="476673"/>
            <a:ext cx="8229600" cy="5530619"/>
          </a:xfrm>
        </p:spPr>
        <p:txBody>
          <a:bodyPr>
            <a:normAutofit/>
          </a:bodyPr>
          <a:p>
            <a:r>
              <a:rPr dirty="0" lang="en-US"/>
              <a:t>In 1977 the World Health Assembly adopted the "Health for  All by the year 2000”slogan.This was followed by the Alma Ata Declaration in 1978,</a:t>
            </a:r>
          </a:p>
          <a:p>
            <a:r>
              <a:rPr dirty="0" lang="en-US"/>
              <a:t>Which defined and proposed primary healthcare(PHC) as the strategy for achieving the above, health for all.</a:t>
            </a:r>
          </a:p>
          <a:p>
            <a:r>
              <a:rPr dirty="0" lang="en-US"/>
              <a:t>At the same time many programs came up dealing with one or group of diseases e.g. diarrhea, malaria and tuberculosis(TB)</a:t>
            </a:r>
          </a:p>
          <a:p>
            <a:r>
              <a:rPr dirty="0" lang="en-US"/>
              <a:t>At the same time new diseases such as HIV/AIDS and drug abuse  now corona virus emerged making ever increasing demands on the health services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760" name="Title 1"/>
          <p:cNvSpPr>
            <a:spLocks noGrp="1"/>
          </p:cNvSpPr>
          <p:nvPr>
            <p:ph type="title"/>
          </p:nvPr>
        </p:nvSpPr>
        <p:spPr/>
        <p:txBody>
          <a:bodyPr/>
          <a:p>
            <a:r>
              <a:rPr dirty="0" lang="en-AU" err="1"/>
              <a:t>cont</a:t>
            </a:r>
            <a:endParaRPr dirty="0" lang="en-AU"/>
          </a:p>
        </p:txBody>
      </p:sp>
      <p:sp>
        <p:nvSpPr>
          <p:cNvPr id="1048761" name="Content Placeholder 2"/>
          <p:cNvSpPr>
            <a:spLocks noGrp="1"/>
          </p:cNvSpPr>
          <p:nvPr>
            <p:ph idx="1"/>
          </p:nvPr>
        </p:nvSpPr>
        <p:spPr/>
        <p:txBody>
          <a:bodyPr/>
          <a:p>
            <a:pPr marL="12700">
              <a:lnSpc>
                <a:spcPct val="100000"/>
              </a:lnSpc>
              <a:spcBef>
                <a:spcPts val="770"/>
              </a:spcBef>
            </a:pPr>
            <a:r>
              <a:rPr b="1" dirty="0" lang="en-AU" spc="-15">
                <a:latin typeface="Carlito"/>
                <a:cs typeface="Carlito"/>
              </a:rPr>
              <a:t>Step </a:t>
            </a:r>
            <a:r>
              <a:rPr b="1" dirty="0" lang="en-AU" spc="-5">
                <a:latin typeface="Carlito"/>
                <a:cs typeface="Carlito"/>
              </a:rPr>
              <a:t>3:</a:t>
            </a:r>
            <a:r>
              <a:rPr b="1" dirty="0" lang="en-AU" spc="30">
                <a:latin typeface="Carlito"/>
                <a:cs typeface="Carlito"/>
              </a:rPr>
              <a:t> </a:t>
            </a:r>
            <a:r>
              <a:rPr b="1" dirty="0" lang="en-AU" spc="-10">
                <a:latin typeface="Carlito"/>
                <a:cs typeface="Carlito"/>
              </a:rPr>
              <a:t>Implementation</a:t>
            </a:r>
            <a:endParaRPr dirty="0" lang="en-AU">
              <a:latin typeface="Carlito"/>
              <a:cs typeface="Carlito"/>
            </a:endParaRPr>
          </a:p>
          <a:p>
            <a:pPr indent="-228600" marL="241300" marR="356870">
              <a:lnSpc>
                <a:spcPts val="3030"/>
              </a:lnSpc>
              <a:spcBef>
                <a:spcPts val="1045"/>
              </a:spcBef>
              <a:buFont typeface="Arial"/>
              <a:buChar char="•"/>
              <a:tabLst>
                <a:tab algn="l" pos="241300"/>
              </a:tabLst>
            </a:pPr>
            <a:r>
              <a:rPr dirty="0" lang="en-AU" spc="-70">
                <a:latin typeface="Carlito"/>
                <a:cs typeface="Carlito"/>
              </a:rPr>
              <a:t>You </a:t>
            </a:r>
            <a:r>
              <a:rPr dirty="0" lang="en-AU" spc="-10">
                <a:latin typeface="Carlito"/>
                <a:cs typeface="Carlito"/>
              </a:rPr>
              <a:t>should implement </a:t>
            </a:r>
            <a:r>
              <a:rPr dirty="0" lang="en-AU" spc="-5">
                <a:latin typeface="Carlito"/>
                <a:cs typeface="Carlito"/>
              </a:rPr>
              <a:t>the </a:t>
            </a:r>
            <a:r>
              <a:rPr dirty="0" lang="en-AU" spc="-15">
                <a:latin typeface="Carlito"/>
                <a:cs typeface="Carlito"/>
              </a:rPr>
              <a:t>interventions </a:t>
            </a:r>
            <a:r>
              <a:rPr dirty="0" lang="en-AU" spc="-5">
                <a:latin typeface="Carlito"/>
                <a:cs typeface="Carlito"/>
              </a:rPr>
              <a:t>or </a:t>
            </a:r>
            <a:r>
              <a:rPr dirty="0" lang="en-AU" spc="-10">
                <a:latin typeface="Carlito"/>
                <a:cs typeface="Carlito"/>
              </a:rPr>
              <a:t>health </a:t>
            </a:r>
            <a:r>
              <a:rPr dirty="0" lang="en-AU" spc="-5">
                <a:latin typeface="Carlito"/>
                <a:cs typeface="Carlito"/>
              </a:rPr>
              <a:t>actions  </a:t>
            </a:r>
            <a:r>
              <a:rPr dirty="0" lang="en-AU" spc="-10">
                <a:latin typeface="Carlito"/>
                <a:cs typeface="Carlito"/>
              </a:rPr>
              <a:t>agreed </a:t>
            </a:r>
            <a:r>
              <a:rPr dirty="0" lang="en-AU" spc="-5">
                <a:latin typeface="Carlito"/>
                <a:cs typeface="Carlito"/>
              </a:rPr>
              <a:t>with the </a:t>
            </a:r>
            <a:r>
              <a:rPr dirty="0" lang="en-AU" spc="-15">
                <a:latin typeface="Carlito"/>
                <a:cs typeface="Carlito"/>
              </a:rPr>
              <a:t>family</a:t>
            </a:r>
            <a:r>
              <a:rPr dirty="0" lang="en-AU" spc="15">
                <a:latin typeface="Carlito"/>
                <a:cs typeface="Carlito"/>
              </a:rPr>
              <a:t> </a:t>
            </a:r>
            <a:r>
              <a:rPr dirty="0" lang="en-AU" spc="-15">
                <a:latin typeface="Carlito"/>
                <a:cs typeface="Carlito"/>
              </a:rPr>
              <a:t>members.</a:t>
            </a:r>
            <a:endParaRPr dirty="0" lang="en-AU">
              <a:latin typeface="Carlito"/>
              <a:cs typeface="Carlito"/>
            </a:endParaRPr>
          </a:p>
          <a:p>
            <a:pPr indent="-228600" marL="241300" marR="77470">
              <a:lnSpc>
                <a:spcPct val="90000"/>
              </a:lnSpc>
              <a:spcBef>
                <a:spcPts val="944"/>
              </a:spcBef>
              <a:buFont typeface="Arial"/>
              <a:buChar char="•"/>
              <a:tabLst>
                <a:tab algn="l" pos="241300"/>
              </a:tabLst>
            </a:pPr>
            <a:r>
              <a:rPr dirty="0" lang="en-AU" spc="-10">
                <a:latin typeface="Carlito"/>
                <a:cs typeface="Carlito"/>
              </a:rPr>
              <a:t>Implementing </a:t>
            </a:r>
            <a:r>
              <a:rPr dirty="0" lang="en-AU" spc="-5">
                <a:latin typeface="Carlito"/>
                <a:cs typeface="Carlito"/>
              </a:rPr>
              <a:t>also includes </a:t>
            </a:r>
            <a:r>
              <a:rPr dirty="0" lang="en-AU" spc="-10">
                <a:latin typeface="Carlito"/>
                <a:cs typeface="Carlito"/>
              </a:rPr>
              <a:t>increasing </a:t>
            </a:r>
            <a:r>
              <a:rPr dirty="0" lang="en-AU" spc="-5">
                <a:latin typeface="Carlito"/>
                <a:cs typeface="Carlito"/>
              </a:rPr>
              <a:t>the </a:t>
            </a:r>
            <a:r>
              <a:rPr dirty="0" lang="en-AU" spc="-25">
                <a:latin typeface="Carlito"/>
                <a:cs typeface="Carlito"/>
              </a:rPr>
              <a:t>family’s </a:t>
            </a:r>
            <a:r>
              <a:rPr dirty="0" lang="en-AU" spc="-5">
                <a:latin typeface="Carlito"/>
                <a:cs typeface="Carlito"/>
              </a:rPr>
              <a:t>ability </a:t>
            </a:r>
            <a:r>
              <a:rPr dirty="0" lang="en-AU" spc="-20">
                <a:latin typeface="Carlito"/>
                <a:cs typeface="Carlito"/>
              </a:rPr>
              <a:t>to  </a:t>
            </a:r>
            <a:r>
              <a:rPr dirty="0" lang="en-AU" spc="-5">
                <a:latin typeface="Carlito"/>
                <a:cs typeface="Carlito"/>
              </a:rPr>
              <a:t>function </a:t>
            </a:r>
            <a:r>
              <a:rPr dirty="0" lang="en-AU" spc="-20">
                <a:latin typeface="Carlito"/>
                <a:cs typeface="Carlito"/>
              </a:rPr>
              <a:t>effectively </a:t>
            </a:r>
            <a:r>
              <a:rPr dirty="0" lang="en-AU" spc="-5">
                <a:latin typeface="Carlito"/>
                <a:cs typeface="Carlito"/>
              </a:rPr>
              <a:t>and </a:t>
            </a:r>
            <a:r>
              <a:rPr dirty="0" lang="en-AU" spc="-15">
                <a:latin typeface="Carlito"/>
                <a:cs typeface="Carlito"/>
              </a:rPr>
              <a:t>removing barriers </a:t>
            </a:r>
            <a:r>
              <a:rPr dirty="0" lang="en-AU" spc="-20">
                <a:latin typeface="Carlito"/>
                <a:cs typeface="Carlito"/>
              </a:rPr>
              <a:t>to </a:t>
            </a:r>
            <a:r>
              <a:rPr dirty="0" lang="en-AU" spc="-5">
                <a:latin typeface="Carlito"/>
                <a:cs typeface="Carlito"/>
              </a:rPr>
              <a:t>health </a:t>
            </a:r>
            <a:r>
              <a:rPr dirty="0" lang="en-AU" spc="-20">
                <a:latin typeface="Carlito"/>
                <a:cs typeface="Carlito"/>
              </a:rPr>
              <a:t>care </a:t>
            </a:r>
            <a:r>
              <a:rPr dirty="0" lang="en-AU" spc="-5">
                <a:latin typeface="Carlito"/>
                <a:cs typeface="Carlito"/>
              </a:rPr>
              <a:t>as  </a:t>
            </a:r>
            <a:r>
              <a:rPr dirty="0" lang="en-AU" spc="-10">
                <a:latin typeface="Carlito"/>
                <a:cs typeface="Carlito"/>
              </a:rPr>
              <a:t>well </a:t>
            </a:r>
            <a:r>
              <a:rPr dirty="0" lang="en-AU">
                <a:latin typeface="Carlito"/>
                <a:cs typeface="Carlito"/>
              </a:rPr>
              <a:t>as </a:t>
            </a:r>
            <a:r>
              <a:rPr dirty="0" lang="en-AU" spc="-10">
                <a:latin typeface="Carlito"/>
                <a:cs typeface="Carlito"/>
              </a:rPr>
              <a:t>assisting </a:t>
            </a:r>
            <a:r>
              <a:rPr dirty="0" lang="en-AU" spc="-5">
                <a:latin typeface="Carlito"/>
                <a:cs typeface="Carlito"/>
              </a:rPr>
              <a:t>the </a:t>
            </a:r>
            <a:r>
              <a:rPr dirty="0" lang="en-AU" spc="-15">
                <a:latin typeface="Carlito"/>
                <a:cs typeface="Carlito"/>
              </a:rPr>
              <a:t>family </a:t>
            </a:r>
            <a:r>
              <a:rPr dirty="0" lang="en-AU" spc="-20">
                <a:latin typeface="Carlito"/>
                <a:cs typeface="Carlito"/>
              </a:rPr>
              <a:t>to </a:t>
            </a:r>
            <a:r>
              <a:rPr dirty="0" lang="en-AU" spc="-5">
                <a:latin typeface="Carlito"/>
                <a:cs typeface="Carlito"/>
              </a:rPr>
              <a:t>do those </a:t>
            </a:r>
            <a:r>
              <a:rPr dirty="0" lang="en-AU" spc="-10">
                <a:latin typeface="Carlito"/>
                <a:cs typeface="Carlito"/>
              </a:rPr>
              <a:t>things </a:t>
            </a:r>
            <a:r>
              <a:rPr dirty="0" lang="en-AU" spc="-5">
                <a:latin typeface="Carlito"/>
                <a:cs typeface="Carlito"/>
              </a:rPr>
              <a:t>which </a:t>
            </a:r>
            <a:r>
              <a:rPr dirty="0" lang="en-AU" spc="-10">
                <a:latin typeface="Carlito"/>
                <a:cs typeface="Carlito"/>
              </a:rPr>
              <a:t>they  cannot </a:t>
            </a:r>
            <a:r>
              <a:rPr dirty="0" lang="en-AU" spc="-5">
                <a:latin typeface="Carlito"/>
                <a:cs typeface="Carlito"/>
              </a:rPr>
              <a:t>do </a:t>
            </a:r>
            <a:r>
              <a:rPr dirty="0" lang="en-AU" spc="-15">
                <a:latin typeface="Carlito"/>
                <a:cs typeface="Carlito"/>
              </a:rPr>
              <a:t>by</a:t>
            </a:r>
            <a:r>
              <a:rPr dirty="0" lang="en-AU" spc="45">
                <a:latin typeface="Carlito"/>
                <a:cs typeface="Carlito"/>
              </a:rPr>
              <a:t> </a:t>
            </a:r>
            <a:r>
              <a:rPr dirty="0" lang="en-AU" spc="-10">
                <a:latin typeface="Carlito"/>
                <a:cs typeface="Carlito"/>
              </a:rPr>
              <a:t>themselves</a:t>
            </a:r>
            <a:endParaRPr dirty="0" lang="en-AU">
              <a:latin typeface="Carlito"/>
              <a:cs typeface="Carlito"/>
            </a:endParaRPr>
          </a:p>
          <a:p>
            <a:endParaRPr dirty="0" lang="en-AU"/>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762" name="Title 1"/>
          <p:cNvSpPr>
            <a:spLocks noGrp="1"/>
          </p:cNvSpPr>
          <p:nvPr>
            <p:ph type="title"/>
          </p:nvPr>
        </p:nvSpPr>
        <p:spPr/>
        <p:txBody>
          <a:bodyPr/>
          <a:p>
            <a:r>
              <a:rPr dirty="0" lang="en-AU" err="1"/>
              <a:t>cont</a:t>
            </a:r>
            <a:endParaRPr dirty="0" lang="en-AU"/>
          </a:p>
        </p:txBody>
      </p:sp>
      <p:sp>
        <p:nvSpPr>
          <p:cNvPr id="1048763" name="Content Placeholder 2"/>
          <p:cNvSpPr>
            <a:spLocks noGrp="1"/>
          </p:cNvSpPr>
          <p:nvPr>
            <p:ph idx="1"/>
          </p:nvPr>
        </p:nvSpPr>
        <p:spPr/>
        <p:txBody>
          <a:bodyPr/>
          <a:p>
            <a:pPr marL="12700">
              <a:lnSpc>
                <a:spcPct val="100000"/>
              </a:lnSpc>
              <a:spcBef>
                <a:spcPts val="660"/>
              </a:spcBef>
            </a:pPr>
            <a:r>
              <a:rPr b="1" dirty="0" lang="en-AU" spc="-15">
                <a:latin typeface="Carlito"/>
                <a:cs typeface="Carlito"/>
              </a:rPr>
              <a:t>Step </a:t>
            </a:r>
            <a:r>
              <a:rPr b="1" dirty="0" lang="en-AU" spc="-5">
                <a:latin typeface="Carlito"/>
                <a:cs typeface="Carlito"/>
              </a:rPr>
              <a:t>4:</a:t>
            </a:r>
            <a:r>
              <a:rPr b="1" dirty="0" lang="en-AU" spc="30">
                <a:latin typeface="Carlito"/>
                <a:cs typeface="Carlito"/>
              </a:rPr>
              <a:t> </a:t>
            </a:r>
            <a:r>
              <a:rPr b="1" dirty="0" lang="en-AU" spc="-20">
                <a:latin typeface="Carlito"/>
                <a:cs typeface="Carlito"/>
              </a:rPr>
              <a:t>Evaluation</a:t>
            </a:r>
            <a:endParaRPr dirty="0" lang="en-AU">
              <a:latin typeface="Carlito"/>
              <a:cs typeface="Carlito"/>
            </a:endParaRPr>
          </a:p>
          <a:p>
            <a:pPr indent="-228600" marL="241300" marR="5080">
              <a:lnSpc>
                <a:spcPts val="3020"/>
              </a:lnSpc>
              <a:spcBef>
                <a:spcPts val="1060"/>
              </a:spcBef>
              <a:buFont typeface="Arial"/>
              <a:buChar char="•"/>
              <a:tabLst>
                <a:tab algn="l" pos="241300"/>
              </a:tabLst>
            </a:pPr>
            <a:r>
              <a:rPr dirty="0" lang="en-AU" spc="-10">
                <a:latin typeface="Carlito"/>
                <a:cs typeface="Carlito"/>
              </a:rPr>
              <a:t>This </a:t>
            </a:r>
            <a:r>
              <a:rPr dirty="0" lang="en-AU" spc="-20">
                <a:latin typeface="Carlito"/>
                <a:cs typeface="Carlito"/>
              </a:rPr>
              <a:t>involves </a:t>
            </a:r>
            <a:r>
              <a:rPr dirty="0" lang="en-AU" spc="-15">
                <a:latin typeface="Carlito"/>
                <a:cs typeface="Carlito"/>
              </a:rPr>
              <a:t>evaluating </a:t>
            </a:r>
            <a:r>
              <a:rPr dirty="0" lang="en-AU" spc="-5">
                <a:latin typeface="Carlito"/>
                <a:cs typeface="Carlito"/>
              </a:rPr>
              <a:t>or measuring whether the </a:t>
            </a:r>
            <a:r>
              <a:rPr dirty="0" lang="en-AU" spc="-15">
                <a:latin typeface="Carlito"/>
                <a:cs typeface="Carlito"/>
              </a:rPr>
              <a:t>expected  outcome </a:t>
            </a:r>
            <a:r>
              <a:rPr dirty="0" lang="en-AU" spc="-10">
                <a:latin typeface="Carlito"/>
                <a:cs typeface="Carlito"/>
              </a:rPr>
              <a:t>has been</a:t>
            </a:r>
            <a:r>
              <a:rPr dirty="0" lang="en-AU" spc="50">
                <a:latin typeface="Carlito"/>
                <a:cs typeface="Carlito"/>
              </a:rPr>
              <a:t> </a:t>
            </a:r>
            <a:r>
              <a:rPr dirty="0" lang="en-AU" spc="-10">
                <a:latin typeface="Carlito"/>
                <a:cs typeface="Carlito"/>
              </a:rPr>
              <a:t>achieved.</a:t>
            </a:r>
            <a:endParaRPr dirty="0" lang="en-AU">
              <a:latin typeface="Carlito"/>
              <a:cs typeface="Carlito"/>
            </a:endParaRPr>
          </a:p>
          <a:p>
            <a:pPr indent="-228600" marL="241300" marR="269240">
              <a:lnSpc>
                <a:spcPts val="3020"/>
              </a:lnSpc>
              <a:spcBef>
                <a:spcPts val="1005"/>
              </a:spcBef>
              <a:buFont typeface="Arial"/>
              <a:buChar char="•"/>
              <a:tabLst>
                <a:tab algn="l" pos="241300"/>
              </a:tabLst>
            </a:pPr>
            <a:r>
              <a:rPr dirty="0" lang="en-AU" spc="-5">
                <a:latin typeface="Carlito"/>
                <a:cs typeface="Carlito"/>
              </a:rPr>
              <a:t>If </a:t>
            </a:r>
            <a:r>
              <a:rPr dirty="0" lang="en-AU" spc="-10">
                <a:latin typeface="Carlito"/>
                <a:cs typeface="Carlito"/>
              </a:rPr>
              <a:t>no achievements </a:t>
            </a:r>
            <a:r>
              <a:rPr dirty="0" lang="en-AU" spc="-25">
                <a:latin typeface="Carlito"/>
                <a:cs typeface="Carlito"/>
              </a:rPr>
              <a:t>have </a:t>
            </a:r>
            <a:r>
              <a:rPr dirty="0" lang="en-AU" spc="-10">
                <a:latin typeface="Carlito"/>
                <a:cs typeface="Carlito"/>
              </a:rPr>
              <a:t>been </a:t>
            </a:r>
            <a:r>
              <a:rPr dirty="0" lang="en-AU" spc="-5">
                <a:latin typeface="Carlito"/>
                <a:cs typeface="Carlito"/>
              </a:rPr>
              <a:t>made, </a:t>
            </a:r>
            <a:r>
              <a:rPr dirty="0" lang="en-AU" spc="-10">
                <a:latin typeface="Carlito"/>
                <a:cs typeface="Carlito"/>
              </a:rPr>
              <a:t>find out what </a:t>
            </a:r>
            <a:r>
              <a:rPr dirty="0" lang="en-AU" spc="-25">
                <a:latin typeface="Carlito"/>
                <a:cs typeface="Carlito"/>
              </a:rPr>
              <a:t>factors  </a:t>
            </a:r>
            <a:r>
              <a:rPr dirty="0" lang="en-AU" spc="-20">
                <a:latin typeface="Carlito"/>
                <a:cs typeface="Carlito"/>
              </a:rPr>
              <a:t>interfered </a:t>
            </a:r>
            <a:r>
              <a:rPr dirty="0" lang="en-AU" spc="-5">
                <a:latin typeface="Carlito"/>
                <a:cs typeface="Carlito"/>
              </a:rPr>
              <a:t>and change </a:t>
            </a:r>
            <a:r>
              <a:rPr dirty="0" lang="en-AU" spc="-15">
                <a:latin typeface="Carlito"/>
                <a:cs typeface="Carlito"/>
              </a:rPr>
              <a:t>your </a:t>
            </a:r>
            <a:r>
              <a:rPr dirty="0" lang="en-AU" spc="-10">
                <a:latin typeface="Carlito"/>
                <a:cs typeface="Carlito"/>
              </a:rPr>
              <a:t>approach</a:t>
            </a:r>
            <a:r>
              <a:rPr dirty="0" lang="en-AU" spc="80">
                <a:latin typeface="Carlito"/>
                <a:cs typeface="Carlito"/>
              </a:rPr>
              <a:t> </a:t>
            </a:r>
            <a:r>
              <a:rPr dirty="0" lang="en-AU" spc="-15">
                <a:latin typeface="Carlito"/>
                <a:cs typeface="Carlito"/>
              </a:rPr>
              <a:t>accordingly</a:t>
            </a:r>
            <a:endParaRPr dirty="0" lang="en-AU">
              <a:latin typeface="Carlito"/>
              <a:cs typeface="Carlito"/>
            </a:endParaRPr>
          </a:p>
          <a:p>
            <a:pPr indent="0" marL="0">
              <a:buNone/>
            </a:pPr>
            <a:endParaRPr dirty="0" lang="en-AU"/>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764" name="Title 1"/>
          <p:cNvSpPr>
            <a:spLocks noGrp="1"/>
          </p:cNvSpPr>
          <p:nvPr>
            <p:ph type="title"/>
          </p:nvPr>
        </p:nvSpPr>
        <p:spPr/>
        <p:txBody>
          <a:bodyPr/>
          <a:p>
            <a:r>
              <a:rPr dirty="0" lang="en-AU"/>
              <a:t>Approaches of family health</a:t>
            </a:r>
          </a:p>
        </p:txBody>
      </p:sp>
      <p:pic>
        <p:nvPicPr>
          <p:cNvPr id="2097167" name="Picture 2"/>
          <p:cNvPicPr>
            <a:picLocks noChangeAspect="1" noGrp="1" noChangeArrowheads="1"/>
          </p:cNvPicPr>
          <p:nvPr>
            <p:ph idx="1"/>
          </p:nvPr>
        </p:nvPicPr>
        <p:blipFill>
          <a:blip xmlns:r="http://schemas.openxmlformats.org/officeDocument/2006/relationships" r:embed="rId1"/>
          <a:stretch>
            <a:fillRect/>
          </a:stretch>
        </p:blipFill>
        <p:spPr bwMode="auto">
          <a:xfrm>
            <a:off x="2615608" y="2667000"/>
            <a:ext cx="4438246" cy="3332163"/>
          </a:xfrm>
          <a:prstGeom prst="rect"/>
          <a:noFill/>
          <a:ln>
            <a:noFill/>
          </a:ln>
        </p:spPr>
      </p:pic>
      <p:pic>
        <p:nvPicPr>
          <p:cNvPr id="2097168" name="Picture 2"/>
          <p:cNvPicPr>
            <a:picLocks noChangeAspect="1" noChangeArrowheads="1"/>
          </p:cNvPicPr>
          <p:nvPr/>
        </p:nvPicPr>
        <p:blipFill>
          <a:blip xmlns:r="http://schemas.openxmlformats.org/officeDocument/2006/relationships" r:embed="rId1"/>
          <a:srcRect/>
          <a:stretch>
            <a:fillRect/>
          </a:stretch>
        </p:blipFill>
        <p:spPr bwMode="auto">
          <a:xfrm>
            <a:off x="107504" y="1196752"/>
            <a:ext cx="8856983" cy="5328591"/>
          </a:xfrm>
          <a:prstGeom prst="rect"/>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765" name="Title 1"/>
          <p:cNvSpPr>
            <a:spLocks noGrp="1"/>
          </p:cNvSpPr>
          <p:nvPr>
            <p:ph type="title"/>
          </p:nvPr>
        </p:nvSpPr>
        <p:spPr/>
        <p:txBody>
          <a:bodyPr/>
          <a:p>
            <a:r>
              <a:rPr dirty="0" lang="en-AU"/>
              <a:t>Family as the client</a:t>
            </a:r>
          </a:p>
        </p:txBody>
      </p:sp>
      <p:pic>
        <p:nvPicPr>
          <p:cNvPr id="2097169" name="Picture 2"/>
          <p:cNvPicPr>
            <a:picLocks noChangeAspect="1" noGrp="1" noChangeArrowheads="1"/>
          </p:cNvPicPr>
          <p:nvPr>
            <p:ph idx="1"/>
          </p:nvPr>
        </p:nvPicPr>
        <p:blipFill>
          <a:blip xmlns:r="http://schemas.openxmlformats.org/officeDocument/2006/relationships" r:embed="rId1"/>
          <a:stretch>
            <a:fillRect/>
          </a:stretch>
        </p:blipFill>
        <p:spPr bwMode="auto">
          <a:xfrm>
            <a:off x="179512" y="1052736"/>
            <a:ext cx="8712967" cy="5328592"/>
          </a:xfrm>
          <a:prstGeom prst="rect"/>
          <a:noFill/>
          <a:ln>
            <a:noFill/>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766" name="Title 1"/>
          <p:cNvSpPr>
            <a:spLocks noGrp="1"/>
          </p:cNvSpPr>
          <p:nvPr>
            <p:ph type="title"/>
          </p:nvPr>
        </p:nvSpPr>
        <p:spPr/>
        <p:txBody>
          <a:bodyPr/>
          <a:p>
            <a:r>
              <a:rPr dirty="0" lang="en-AU"/>
              <a:t>Family as a system</a:t>
            </a:r>
          </a:p>
        </p:txBody>
      </p:sp>
      <p:pic>
        <p:nvPicPr>
          <p:cNvPr id="2097170" name="Picture 2"/>
          <p:cNvPicPr>
            <a:picLocks noChangeAspect="1" noGrp="1" noChangeArrowheads="1"/>
          </p:cNvPicPr>
          <p:nvPr>
            <p:ph idx="1"/>
          </p:nvPr>
        </p:nvPicPr>
        <p:blipFill>
          <a:blip xmlns:r="http://schemas.openxmlformats.org/officeDocument/2006/relationships" r:embed="rId1"/>
          <a:stretch>
            <a:fillRect/>
          </a:stretch>
        </p:blipFill>
        <p:spPr bwMode="auto">
          <a:xfrm>
            <a:off x="2615608" y="2667000"/>
            <a:ext cx="4438246" cy="3332163"/>
          </a:xfrm>
          <a:prstGeom prst="rect"/>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767" name="Title 1"/>
          <p:cNvSpPr>
            <a:spLocks noGrp="1"/>
          </p:cNvSpPr>
          <p:nvPr>
            <p:ph type="title"/>
          </p:nvPr>
        </p:nvSpPr>
        <p:spPr/>
        <p:txBody>
          <a:bodyPr>
            <a:normAutofit/>
          </a:bodyPr>
          <a:p>
            <a:r>
              <a:rPr dirty="0" lang="en-AU"/>
              <a:t>Family as a component of society</a:t>
            </a:r>
          </a:p>
        </p:txBody>
      </p:sp>
      <p:pic>
        <p:nvPicPr>
          <p:cNvPr id="2097171"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79512" y="1196752"/>
            <a:ext cx="8712968" cy="5472608"/>
          </a:xfrm>
          <a:prstGeom prst="rect"/>
          <a:noFill/>
          <a:ln>
            <a:noFill/>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768" name="Title 1"/>
          <p:cNvSpPr>
            <a:spLocks noGrp="1"/>
          </p:cNvSpPr>
          <p:nvPr>
            <p:ph type="title"/>
          </p:nvPr>
        </p:nvSpPr>
        <p:spPr/>
        <p:txBody>
          <a:bodyPr/>
          <a:p>
            <a:r>
              <a:rPr dirty="0" lang="en-AU"/>
              <a:t>Role of  Nurse in family Health</a:t>
            </a:r>
          </a:p>
        </p:txBody>
      </p:sp>
      <p:sp>
        <p:nvSpPr>
          <p:cNvPr id="1048769" name="Content Placeholder 2"/>
          <p:cNvSpPr>
            <a:spLocks noGrp="1"/>
          </p:cNvSpPr>
          <p:nvPr>
            <p:ph idx="1"/>
          </p:nvPr>
        </p:nvSpPr>
        <p:spPr/>
        <p:txBody>
          <a:bodyPr/>
          <a:p>
            <a:r>
              <a:rPr dirty="0" lang="en-AU"/>
              <a:t>The unique function of a nurse in family health care is  assisting the family cope effectively with health problems by increasing its capacity to perform the health tasks</a:t>
            </a:r>
          </a:p>
          <a:p>
            <a:r>
              <a:rPr b="1" dirty="0" lang="en-AU"/>
              <a:t>Health educator</a:t>
            </a:r>
            <a:r>
              <a:rPr dirty="0" lang="en-AU"/>
              <a:t>-the nurse teaches  the family about family wellness,illness,relations,and parenting.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770" name="Title 1"/>
          <p:cNvSpPr>
            <a:spLocks noGrp="1"/>
          </p:cNvSpPr>
          <p:nvPr>
            <p:ph type="title"/>
          </p:nvPr>
        </p:nvSpPr>
        <p:spPr/>
        <p:txBody>
          <a:bodyPr/>
          <a:p>
            <a:r>
              <a:rPr dirty="0" lang="en-AU" err="1"/>
              <a:t>cont</a:t>
            </a:r>
            <a:endParaRPr dirty="0" lang="en-AU"/>
          </a:p>
        </p:txBody>
      </p:sp>
      <p:sp>
        <p:nvSpPr>
          <p:cNvPr id="1048771" name="Content Placeholder 2"/>
          <p:cNvSpPr>
            <a:spLocks noGrp="1"/>
          </p:cNvSpPr>
          <p:nvPr>
            <p:ph idx="1"/>
          </p:nvPr>
        </p:nvSpPr>
        <p:spPr/>
        <p:txBody>
          <a:bodyPr>
            <a:normAutofit fontScale="92500"/>
          </a:bodyPr>
          <a:p>
            <a:r>
              <a:rPr b="1" dirty="0" lang="en-AU"/>
              <a:t>Coordinator and collaborator</a:t>
            </a:r>
            <a:r>
              <a:rPr dirty="0" lang="en-AU"/>
              <a:t>-the family nurse coordinates the care that families receive, collaborating with the family to plan care</a:t>
            </a:r>
          </a:p>
          <a:p>
            <a:r>
              <a:rPr b="1" dirty="0" lang="en-AU"/>
              <a:t>Deliverer and supervisor</a:t>
            </a:r>
            <a:r>
              <a:rPr dirty="0" lang="en-AU"/>
              <a:t>-the family nurse either delivers or supervises the car that families receive in various setting</a:t>
            </a:r>
          </a:p>
          <a:p>
            <a:r>
              <a:rPr b="1" dirty="0" lang="en-AU"/>
              <a:t>Advocate</a:t>
            </a:r>
            <a:r>
              <a:rPr dirty="0" lang="en-AU"/>
              <a:t>-the family nurse advocates for families with whom they work, the nurse empowers family members to speak with their own voice or the nurse speaks out on their behalf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772" name="Title 1"/>
          <p:cNvSpPr>
            <a:spLocks noGrp="1"/>
          </p:cNvSpPr>
          <p:nvPr>
            <p:ph type="title"/>
          </p:nvPr>
        </p:nvSpPr>
        <p:spPr/>
        <p:txBody>
          <a:bodyPr/>
          <a:p>
            <a:r>
              <a:rPr dirty="0" lang="en-AU" err="1"/>
              <a:t>cont</a:t>
            </a:r>
            <a:endParaRPr dirty="0" lang="en-AU"/>
          </a:p>
        </p:txBody>
      </p:sp>
      <p:sp>
        <p:nvSpPr>
          <p:cNvPr id="1048773" name="Content Placeholder 2"/>
          <p:cNvSpPr>
            <a:spLocks noGrp="1"/>
          </p:cNvSpPr>
          <p:nvPr>
            <p:ph idx="1"/>
          </p:nvPr>
        </p:nvSpPr>
        <p:spPr/>
        <p:txBody>
          <a:bodyPr>
            <a:normAutofit/>
          </a:bodyPr>
          <a:p>
            <a:r>
              <a:rPr b="1" dirty="0" lang="en-AU"/>
              <a:t>Consultant</a:t>
            </a:r>
            <a:r>
              <a:rPr dirty="0" lang="en-AU"/>
              <a:t>-the family nurse serves as a consultant to families whenever asked or whenever need a rises</a:t>
            </a:r>
          </a:p>
          <a:p>
            <a:r>
              <a:rPr b="1" dirty="0" lang="en-AU"/>
              <a:t>Counsellor</a:t>
            </a:r>
            <a:r>
              <a:rPr dirty="0" lang="en-AU"/>
              <a:t> –the family nurse plays a therapeutic role in helping individuals and families solve problems or change behaviour</a:t>
            </a:r>
          </a:p>
          <a:p>
            <a:r>
              <a:rPr b="1" dirty="0" lang="en-AU"/>
              <a:t>Case finder and epidemiologist</a:t>
            </a:r>
            <a:r>
              <a:rPr dirty="0" lang="en-AU"/>
              <a:t>-the family nurse gets involved in case finding and a tracker of a disease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774" name="Title 1"/>
          <p:cNvSpPr>
            <a:spLocks noGrp="1"/>
          </p:cNvSpPr>
          <p:nvPr>
            <p:ph type="title"/>
          </p:nvPr>
        </p:nvSpPr>
        <p:spPr/>
        <p:txBody>
          <a:bodyPr/>
          <a:p>
            <a:r>
              <a:rPr dirty="0" lang="en-AU" err="1"/>
              <a:t>cont</a:t>
            </a:r>
            <a:endParaRPr dirty="0" lang="en-AU"/>
          </a:p>
        </p:txBody>
      </p:sp>
      <p:sp>
        <p:nvSpPr>
          <p:cNvPr id="1048775" name="Content Placeholder 2"/>
          <p:cNvSpPr>
            <a:spLocks noGrp="1"/>
          </p:cNvSpPr>
          <p:nvPr>
            <p:ph idx="1"/>
          </p:nvPr>
        </p:nvSpPr>
        <p:spPr/>
        <p:txBody>
          <a:bodyPr>
            <a:normAutofit/>
          </a:bodyPr>
          <a:p>
            <a:r>
              <a:rPr b="1" dirty="0" lang="en-AU"/>
              <a:t>Environmental modifier</a:t>
            </a:r>
            <a:r>
              <a:rPr dirty="0" lang="en-AU"/>
              <a:t>-the family nurse consults with families and other health care professionals to modify the environment</a:t>
            </a:r>
          </a:p>
          <a:p>
            <a:r>
              <a:rPr b="1" dirty="0" lang="en-AU"/>
              <a:t>Clarifier/</a:t>
            </a:r>
            <a:r>
              <a:rPr b="1" dirty="0" lang="en-AU" err="1"/>
              <a:t>interpretor</a:t>
            </a:r>
            <a:r>
              <a:rPr dirty="0" lang="en-AU"/>
              <a:t>-the family nurse clarifies and interprets data to families in all settings</a:t>
            </a:r>
          </a:p>
          <a:p>
            <a:r>
              <a:rPr b="1" dirty="0" lang="en-AU"/>
              <a:t>Researcher</a:t>
            </a:r>
            <a:r>
              <a:rPr dirty="0" lang="en-AU"/>
              <a:t>-the family nurse should identify practice problems and find the best solution for dealing with these problems through the process of scientific investigation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592" name="Content Placeholder 1"/>
          <p:cNvSpPr>
            <a:spLocks noGrp="1"/>
          </p:cNvSpPr>
          <p:nvPr>
            <p:ph idx="1"/>
          </p:nvPr>
        </p:nvSpPr>
        <p:spPr>
          <a:xfrm>
            <a:off x="-336913" y="663691"/>
            <a:ext cx="8229600" cy="5530619"/>
          </a:xfrm>
        </p:spPr>
        <p:txBody>
          <a:bodyPr/>
          <a:p>
            <a:r>
              <a:rPr dirty="0" lang="en-US"/>
              <a:t>The size of the population requiring services is growing faster and faster thus contributing to the increasing inability to provide quality care for every one</a:t>
            </a:r>
          </a:p>
          <a:p>
            <a:r>
              <a:rPr dirty="0" lang="en-US"/>
              <a:t>In the last twenty five years almost all national health strategic plans have proposed greater resources for prevention and the care of the poor,disadvantaged,those living with disability, those living in the rural and unplanned urban settlements.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776" name="Title 1"/>
          <p:cNvSpPr>
            <a:spLocks noGrp="1"/>
          </p:cNvSpPr>
          <p:nvPr>
            <p:ph type="title"/>
          </p:nvPr>
        </p:nvSpPr>
        <p:spPr/>
        <p:txBody>
          <a:bodyPr/>
          <a:p>
            <a:r>
              <a:rPr dirty="0" lang="en-AU"/>
              <a:t>Roles </a:t>
            </a:r>
            <a:r>
              <a:rPr dirty="0" lang="en-AU" err="1"/>
              <a:t>cont</a:t>
            </a:r>
            <a:endParaRPr dirty="0" lang="en-AU"/>
          </a:p>
        </p:txBody>
      </p:sp>
      <p:sp>
        <p:nvSpPr>
          <p:cNvPr id="1048777" name="Content Placeholder 2"/>
          <p:cNvSpPr>
            <a:spLocks noGrp="1"/>
          </p:cNvSpPr>
          <p:nvPr>
            <p:ph idx="1"/>
          </p:nvPr>
        </p:nvSpPr>
        <p:spPr/>
        <p:txBody>
          <a:bodyPr/>
          <a:p>
            <a:r>
              <a:rPr b="1" dirty="0" lang="en-AU"/>
              <a:t>Role model</a:t>
            </a:r>
            <a:r>
              <a:rPr dirty="0" lang="en-AU"/>
              <a:t>-the family nurse is continually serving as a role model to other people through his/her activities</a:t>
            </a:r>
          </a:p>
          <a:p>
            <a:r>
              <a:rPr b="1" dirty="0" lang="en-AU"/>
              <a:t>Case manager </a:t>
            </a:r>
            <a:r>
              <a:rPr dirty="0" lang="en-AU"/>
              <a:t>–the family nurse as a case manager it involves coordination and collaboration between a family and the health care system</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778" name="Title 1"/>
          <p:cNvSpPr>
            <a:spLocks noGrp="1"/>
          </p:cNvSpPr>
          <p:nvPr>
            <p:ph type="title"/>
          </p:nvPr>
        </p:nvSpPr>
        <p:spPr/>
        <p:txBody>
          <a:bodyPr/>
          <a:p>
            <a:r>
              <a:rPr dirty="0" lang="en-AU"/>
              <a:t>Home visiting</a:t>
            </a:r>
          </a:p>
        </p:txBody>
      </p:sp>
      <p:sp>
        <p:nvSpPr>
          <p:cNvPr id="1048779" name="Content Placeholder 2"/>
          <p:cNvSpPr>
            <a:spLocks noGrp="1"/>
          </p:cNvSpPr>
          <p:nvPr>
            <p:ph idx="1"/>
          </p:nvPr>
        </p:nvSpPr>
        <p:spPr/>
        <p:txBody>
          <a:bodyPr/>
          <a:p>
            <a:r>
              <a:rPr dirty="0" lang="en-AU"/>
              <a:t>Home visiting-it’s a family centred health services provided to the client in their own homes mainly on prevention of diseases, promotion of health and curative services when necessary.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780" name="Title 1"/>
          <p:cNvSpPr>
            <a:spLocks noGrp="1"/>
          </p:cNvSpPr>
          <p:nvPr>
            <p:ph type="title"/>
          </p:nvPr>
        </p:nvSpPr>
        <p:spPr/>
        <p:txBody>
          <a:bodyPr/>
          <a:p>
            <a:r>
              <a:rPr dirty="0" lang="en-AU" spc="-275"/>
              <a:t>Home</a:t>
            </a:r>
            <a:r>
              <a:rPr dirty="0" lang="en-AU" spc="-355"/>
              <a:t> </a:t>
            </a:r>
            <a:r>
              <a:rPr dirty="0" lang="en-AU" spc="-175"/>
              <a:t>Visiting</a:t>
            </a:r>
            <a:endParaRPr dirty="0" lang="en-AU"/>
          </a:p>
        </p:txBody>
      </p:sp>
      <p:sp>
        <p:nvSpPr>
          <p:cNvPr id="1048781" name="Content Placeholder 2"/>
          <p:cNvSpPr>
            <a:spLocks noGrp="1"/>
          </p:cNvSpPr>
          <p:nvPr>
            <p:ph idx="1"/>
          </p:nvPr>
        </p:nvSpPr>
        <p:spPr/>
        <p:txBody>
          <a:bodyPr/>
          <a:p>
            <a:pPr indent="-228600" marL="241300" marR="111760">
              <a:lnSpc>
                <a:spcPts val="2590"/>
              </a:lnSpc>
              <a:spcBef>
                <a:spcPts val="425"/>
              </a:spcBef>
              <a:buFont typeface="Arial"/>
              <a:buChar char="•"/>
              <a:tabLst>
                <a:tab algn="l" pos="241300"/>
              </a:tabLst>
            </a:pPr>
            <a:r>
              <a:rPr dirty="0" lang="en-AU" spc="-65">
                <a:latin typeface="Carlito"/>
                <a:cs typeface="Carlito"/>
              </a:rPr>
              <a:t>You </a:t>
            </a:r>
            <a:r>
              <a:rPr dirty="0" lang="en-AU" spc="-10">
                <a:latin typeface="Carlito"/>
                <a:cs typeface="Carlito"/>
              </a:rPr>
              <a:t>could </a:t>
            </a:r>
            <a:r>
              <a:rPr dirty="0" lang="en-AU">
                <a:latin typeface="Carlito"/>
                <a:cs typeface="Carlito"/>
              </a:rPr>
              <a:t>assess </a:t>
            </a:r>
            <a:r>
              <a:rPr dirty="0" lang="en-AU" spc="-10">
                <a:latin typeface="Carlito"/>
                <a:cs typeface="Carlito"/>
              </a:rPr>
              <a:t>family </a:t>
            </a:r>
            <a:r>
              <a:rPr dirty="0" lang="en-AU" spc="-5">
                <a:latin typeface="Carlito"/>
                <a:cs typeface="Carlito"/>
              </a:rPr>
              <a:t>members </a:t>
            </a:r>
            <a:r>
              <a:rPr dirty="0" lang="en-AU">
                <a:latin typeface="Carlito"/>
                <a:cs typeface="Carlito"/>
              </a:rPr>
              <a:t>when they </a:t>
            </a:r>
            <a:r>
              <a:rPr dirty="0" lang="en-AU" spc="-5">
                <a:latin typeface="Carlito"/>
                <a:cs typeface="Carlito"/>
              </a:rPr>
              <a:t>visit </a:t>
            </a:r>
            <a:r>
              <a:rPr dirty="0" lang="en-AU" spc="-10">
                <a:latin typeface="Carlito"/>
                <a:cs typeface="Carlito"/>
              </a:rPr>
              <a:t>your </a:t>
            </a:r>
            <a:r>
              <a:rPr dirty="0" lang="en-AU" spc="-5">
                <a:latin typeface="Carlito"/>
                <a:cs typeface="Carlito"/>
              </a:rPr>
              <a:t>health </a:t>
            </a:r>
            <a:r>
              <a:rPr dirty="0" lang="en-AU" spc="-25">
                <a:latin typeface="Carlito"/>
                <a:cs typeface="Carlito"/>
              </a:rPr>
              <a:t>facility.  </a:t>
            </a:r>
            <a:r>
              <a:rPr dirty="0" lang="en-AU" spc="-35">
                <a:latin typeface="Carlito"/>
                <a:cs typeface="Carlito"/>
              </a:rPr>
              <a:t>However, </a:t>
            </a:r>
            <a:r>
              <a:rPr dirty="0" lang="en-AU">
                <a:latin typeface="Carlito"/>
                <a:cs typeface="Carlito"/>
              </a:rPr>
              <a:t>in </a:t>
            </a:r>
            <a:r>
              <a:rPr dirty="0" lang="en-AU" spc="-15">
                <a:latin typeface="Carlito"/>
                <a:cs typeface="Carlito"/>
              </a:rPr>
              <a:t>order to </a:t>
            </a:r>
            <a:r>
              <a:rPr dirty="0" lang="en-AU" spc="-10">
                <a:latin typeface="Carlito"/>
                <a:cs typeface="Carlito"/>
              </a:rPr>
              <a:t>get </a:t>
            </a:r>
            <a:r>
              <a:rPr dirty="0" lang="en-AU">
                <a:latin typeface="Carlito"/>
                <a:cs typeface="Carlito"/>
              </a:rPr>
              <a:t>a </a:t>
            </a:r>
            <a:r>
              <a:rPr dirty="0" lang="en-AU" spc="-10">
                <a:latin typeface="Carlito"/>
                <a:cs typeface="Carlito"/>
              </a:rPr>
              <a:t>comprehensive picture </a:t>
            </a:r>
            <a:r>
              <a:rPr dirty="0" lang="en-AU" spc="-5">
                <a:latin typeface="Carlito"/>
                <a:cs typeface="Carlito"/>
              </a:rPr>
              <a:t>of </a:t>
            </a:r>
            <a:r>
              <a:rPr dirty="0" lang="en-AU">
                <a:latin typeface="Carlito"/>
                <a:cs typeface="Carlito"/>
              </a:rPr>
              <a:t>a </a:t>
            </a:r>
            <a:r>
              <a:rPr dirty="0" lang="en-AU" spc="-15">
                <a:latin typeface="Carlito"/>
                <a:cs typeface="Carlito"/>
              </a:rPr>
              <a:t>family’s </a:t>
            </a:r>
            <a:r>
              <a:rPr dirty="0" lang="en-AU" spc="-5">
                <a:latin typeface="Carlito"/>
                <a:cs typeface="Carlito"/>
              </a:rPr>
              <a:t>health,  </a:t>
            </a:r>
            <a:r>
              <a:rPr dirty="0" lang="en-AU" spc="-10">
                <a:latin typeface="Carlito"/>
                <a:cs typeface="Carlito"/>
              </a:rPr>
              <a:t>you </a:t>
            </a:r>
            <a:r>
              <a:rPr dirty="0" lang="en-AU" spc="-5">
                <a:latin typeface="Carlito"/>
                <a:cs typeface="Carlito"/>
              </a:rPr>
              <a:t>need </a:t>
            </a:r>
            <a:r>
              <a:rPr dirty="0" lang="en-AU" spc="-15">
                <a:latin typeface="Carlito"/>
                <a:cs typeface="Carlito"/>
              </a:rPr>
              <a:t>to </a:t>
            </a:r>
            <a:r>
              <a:rPr dirty="0" lang="en-AU" spc="-5">
                <a:latin typeface="Carlito"/>
                <a:cs typeface="Carlito"/>
              </a:rPr>
              <a:t>visit </a:t>
            </a:r>
            <a:r>
              <a:rPr dirty="0" lang="en-AU">
                <a:latin typeface="Carlito"/>
                <a:cs typeface="Carlito"/>
              </a:rPr>
              <a:t>them </a:t>
            </a:r>
            <a:r>
              <a:rPr dirty="0" lang="en-AU" spc="-15">
                <a:latin typeface="Carlito"/>
                <a:cs typeface="Carlito"/>
              </a:rPr>
              <a:t>at</a:t>
            </a:r>
            <a:r>
              <a:rPr dirty="0" lang="en-AU" spc="-25">
                <a:latin typeface="Carlito"/>
                <a:cs typeface="Carlito"/>
              </a:rPr>
              <a:t> </a:t>
            </a:r>
            <a:r>
              <a:rPr dirty="0" lang="en-AU" spc="-5">
                <a:latin typeface="Carlito"/>
                <a:cs typeface="Carlito"/>
              </a:rPr>
              <a:t>home.</a:t>
            </a:r>
            <a:endParaRPr dirty="0" lang="en-AU">
              <a:latin typeface="Carlito"/>
              <a:cs typeface="Carlito"/>
            </a:endParaRPr>
          </a:p>
          <a:p>
            <a:pPr indent="-228600" marL="241300" marR="21590">
              <a:lnSpc>
                <a:spcPct val="90000"/>
              </a:lnSpc>
              <a:spcBef>
                <a:spcPts val="975"/>
              </a:spcBef>
              <a:buFont typeface="Arial"/>
              <a:buChar char="•"/>
              <a:tabLst>
                <a:tab algn="l" pos="241300"/>
              </a:tabLst>
            </a:pPr>
            <a:r>
              <a:rPr dirty="0" lang="en-AU" spc="-5">
                <a:latin typeface="Carlito"/>
                <a:cs typeface="Carlito"/>
              </a:rPr>
              <a:t>Home visits </a:t>
            </a:r>
            <a:r>
              <a:rPr dirty="0" lang="en-AU" spc="-15">
                <a:latin typeface="Carlito"/>
                <a:cs typeface="Carlito"/>
              </a:rPr>
              <a:t>are </a:t>
            </a:r>
            <a:r>
              <a:rPr dirty="0" lang="en-AU">
                <a:latin typeface="Carlito"/>
                <a:cs typeface="Carlito"/>
              </a:rPr>
              <a:t>an </a:t>
            </a:r>
            <a:r>
              <a:rPr dirty="0" lang="en-AU" spc="-10">
                <a:latin typeface="Carlito"/>
                <a:cs typeface="Carlito"/>
              </a:rPr>
              <a:t>important </a:t>
            </a:r>
            <a:r>
              <a:rPr dirty="0" lang="en-AU" spc="-5">
                <a:latin typeface="Carlito"/>
                <a:cs typeface="Carlito"/>
              </a:rPr>
              <a:t>part of </a:t>
            </a:r>
            <a:r>
              <a:rPr dirty="0" lang="en-AU" spc="-10">
                <a:latin typeface="Carlito"/>
                <a:cs typeface="Carlito"/>
              </a:rPr>
              <a:t>your work </a:t>
            </a:r>
            <a:r>
              <a:rPr dirty="0" lang="en-AU">
                <a:latin typeface="Carlito"/>
                <a:cs typeface="Carlito"/>
              </a:rPr>
              <a:t>as a </a:t>
            </a:r>
            <a:r>
              <a:rPr dirty="0" lang="en-AU" spc="-5">
                <a:latin typeface="Carlito"/>
                <a:cs typeface="Carlito"/>
              </a:rPr>
              <a:t>community health  </a:t>
            </a:r>
            <a:r>
              <a:rPr dirty="0" lang="en-AU" spc="-10">
                <a:latin typeface="Carlito"/>
                <a:cs typeface="Carlito"/>
              </a:rPr>
              <a:t>nurse </a:t>
            </a:r>
            <a:r>
              <a:rPr dirty="0" lang="en-AU">
                <a:latin typeface="Carlito"/>
                <a:cs typeface="Carlito"/>
              </a:rPr>
              <a:t>as </a:t>
            </a:r>
            <a:r>
              <a:rPr dirty="0" lang="en-AU" spc="-5">
                <a:latin typeface="Carlito"/>
                <a:cs typeface="Carlito"/>
              </a:rPr>
              <a:t>they allow </a:t>
            </a:r>
            <a:r>
              <a:rPr dirty="0" lang="en-AU" spc="-10">
                <a:latin typeface="Carlito"/>
                <a:cs typeface="Carlito"/>
              </a:rPr>
              <a:t>you </a:t>
            </a:r>
            <a:r>
              <a:rPr dirty="0" lang="en-AU" spc="-15">
                <a:latin typeface="Carlito"/>
                <a:cs typeface="Carlito"/>
              </a:rPr>
              <a:t>to </a:t>
            </a:r>
            <a:r>
              <a:rPr dirty="0" lang="en-AU" spc="-5">
                <a:latin typeface="Carlito"/>
                <a:cs typeface="Carlito"/>
              </a:rPr>
              <a:t>see </a:t>
            </a:r>
            <a:r>
              <a:rPr dirty="0" lang="en-AU" spc="-10">
                <a:latin typeface="Carlito"/>
                <a:cs typeface="Carlito"/>
              </a:rPr>
              <a:t>families </a:t>
            </a:r>
            <a:r>
              <a:rPr dirty="0" lang="en-AU">
                <a:latin typeface="Carlito"/>
                <a:cs typeface="Carlito"/>
              </a:rPr>
              <a:t>and their </a:t>
            </a:r>
            <a:r>
              <a:rPr dirty="0" lang="en-AU" spc="-5">
                <a:latin typeface="Carlito"/>
                <a:cs typeface="Carlito"/>
              </a:rPr>
              <a:t>needs </a:t>
            </a:r>
            <a:r>
              <a:rPr dirty="0" lang="en-AU">
                <a:latin typeface="Carlito"/>
                <a:cs typeface="Carlito"/>
              </a:rPr>
              <a:t>in their </a:t>
            </a:r>
            <a:r>
              <a:rPr dirty="0" lang="en-AU" spc="-10">
                <a:latin typeface="Carlito"/>
                <a:cs typeface="Carlito"/>
              </a:rPr>
              <a:t>own  </a:t>
            </a:r>
            <a:r>
              <a:rPr dirty="0" lang="en-AU" spc="-5">
                <a:latin typeface="Carlito"/>
                <a:cs typeface="Carlito"/>
              </a:rPr>
              <a:t>homes.</a:t>
            </a:r>
            <a:endParaRPr dirty="0" lang="en-AU">
              <a:latin typeface="Carlito"/>
              <a:cs typeface="Carlito"/>
            </a:endParaRPr>
          </a:p>
          <a:p>
            <a:endParaRPr dirty="0" lang="en-AU"/>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782" name="Title 1"/>
          <p:cNvSpPr>
            <a:spLocks noGrp="1"/>
          </p:cNvSpPr>
          <p:nvPr>
            <p:ph type="title"/>
          </p:nvPr>
        </p:nvSpPr>
        <p:spPr/>
        <p:txBody>
          <a:bodyPr/>
          <a:p>
            <a:r>
              <a:rPr dirty="0" sz="3000" lang="en-AU" spc="-10">
                <a:solidFill>
                  <a:prstClr val="black"/>
                </a:solidFill>
                <a:latin typeface="Carlito"/>
                <a:ea typeface="+mn-ea"/>
                <a:cs typeface="Carlito"/>
              </a:rPr>
              <a:t> Home visiting </a:t>
            </a:r>
            <a:r>
              <a:rPr dirty="0" sz="3000" lang="en-AU">
                <a:solidFill>
                  <a:prstClr val="black"/>
                </a:solidFill>
                <a:latin typeface="Carlito"/>
                <a:ea typeface="+mn-ea"/>
                <a:cs typeface="Carlito"/>
              </a:rPr>
              <a:t>main</a:t>
            </a:r>
            <a:r>
              <a:rPr dirty="0" sz="3000" lang="en-AU" spc="-30">
                <a:solidFill>
                  <a:prstClr val="black"/>
                </a:solidFill>
                <a:latin typeface="Carlito"/>
                <a:ea typeface="+mn-ea"/>
                <a:cs typeface="Carlito"/>
              </a:rPr>
              <a:t> </a:t>
            </a:r>
            <a:r>
              <a:rPr dirty="0" sz="3000" lang="en-AU" spc="-5">
                <a:solidFill>
                  <a:prstClr val="black"/>
                </a:solidFill>
                <a:latin typeface="Carlito"/>
                <a:ea typeface="+mn-ea"/>
                <a:cs typeface="Carlito"/>
              </a:rPr>
              <a:t>purposes.</a:t>
            </a:r>
            <a:endParaRPr dirty="0" lang="en-AU"/>
          </a:p>
        </p:txBody>
      </p:sp>
      <p:sp>
        <p:nvSpPr>
          <p:cNvPr id="1048783" name="Content Placeholder 2"/>
          <p:cNvSpPr>
            <a:spLocks noGrp="1"/>
          </p:cNvSpPr>
          <p:nvPr>
            <p:ph idx="1"/>
          </p:nvPr>
        </p:nvSpPr>
        <p:spPr/>
        <p:txBody>
          <a:bodyPr>
            <a:normAutofit fontScale="92500"/>
          </a:bodyPr>
          <a:p>
            <a:pPr marL="12700" marR="5080">
              <a:lnSpc>
                <a:spcPts val="2590"/>
              </a:lnSpc>
              <a:spcBef>
                <a:spcPts val="1035"/>
              </a:spcBef>
            </a:pPr>
            <a:r>
              <a:rPr dirty="0" lang="en-AU" spc="-5">
                <a:latin typeface="Carlito"/>
                <a:cs typeface="Carlito"/>
              </a:rPr>
              <a:t>Home visiting </a:t>
            </a:r>
            <a:r>
              <a:rPr dirty="0" lang="en-AU">
                <a:latin typeface="Carlito"/>
                <a:cs typeface="Carlito"/>
              </a:rPr>
              <a:t>is </a:t>
            </a:r>
            <a:r>
              <a:rPr dirty="0" lang="en-AU" spc="-5">
                <a:latin typeface="Carlito"/>
                <a:cs typeface="Carlito"/>
              </a:rPr>
              <a:t>one of </a:t>
            </a:r>
            <a:r>
              <a:rPr dirty="0" lang="en-AU">
                <a:latin typeface="Carlito"/>
                <a:cs typeface="Carlito"/>
              </a:rPr>
              <a:t>the </a:t>
            </a:r>
            <a:r>
              <a:rPr dirty="0" lang="en-AU" spc="-5">
                <a:latin typeface="Carlito"/>
                <a:cs typeface="Carlito"/>
              </a:rPr>
              <a:t>essential </a:t>
            </a:r>
            <a:r>
              <a:rPr dirty="0" lang="en-AU" spc="-10">
                <a:latin typeface="Carlito"/>
                <a:cs typeface="Carlito"/>
              </a:rPr>
              <a:t>community </a:t>
            </a:r>
            <a:r>
              <a:rPr dirty="0" lang="en-AU" spc="-5">
                <a:latin typeface="Carlito"/>
                <a:cs typeface="Carlito"/>
              </a:rPr>
              <a:t>health </a:t>
            </a:r>
            <a:r>
              <a:rPr dirty="0" lang="en-AU">
                <a:latin typeface="Carlito"/>
                <a:cs typeface="Carlito"/>
              </a:rPr>
              <a:t>services </a:t>
            </a:r>
            <a:r>
              <a:rPr dirty="0" lang="en-AU" spc="-10">
                <a:latin typeface="Carlito"/>
                <a:cs typeface="Carlito"/>
              </a:rPr>
              <a:t>that you  </a:t>
            </a:r>
            <a:r>
              <a:rPr dirty="0" lang="en-AU" spc="-5">
                <a:latin typeface="Carlito"/>
                <a:cs typeface="Carlito"/>
              </a:rPr>
              <a:t>should </a:t>
            </a:r>
            <a:r>
              <a:rPr dirty="0" lang="en-AU" spc="-10">
                <a:latin typeface="Carlito"/>
                <a:cs typeface="Carlito"/>
              </a:rPr>
              <a:t>provide</a:t>
            </a:r>
            <a:r>
              <a:rPr dirty="0" lang="en-AU" spc="-5">
                <a:latin typeface="Carlito"/>
                <a:cs typeface="Carlito"/>
              </a:rPr>
              <a:t>:</a:t>
            </a:r>
            <a:endParaRPr dirty="0" lang="en-AU">
              <a:latin typeface="Carlito"/>
              <a:cs typeface="Carlito"/>
            </a:endParaRPr>
          </a:p>
          <a:p>
            <a:pPr indent="-228600" marL="241300" marR="41910">
              <a:lnSpc>
                <a:spcPct val="90000"/>
              </a:lnSpc>
              <a:spcBef>
                <a:spcPts val="965"/>
              </a:spcBef>
              <a:buFont typeface="Arial"/>
              <a:buChar char="•"/>
              <a:tabLst>
                <a:tab algn="l" pos="241300"/>
              </a:tabLst>
            </a:pPr>
            <a:r>
              <a:rPr dirty="0" lang="en-AU">
                <a:latin typeface="Carlito"/>
                <a:cs typeface="Carlito"/>
              </a:rPr>
              <a:t>It </a:t>
            </a:r>
            <a:r>
              <a:rPr dirty="0" lang="en-AU" spc="-10">
                <a:latin typeface="Carlito"/>
                <a:cs typeface="Carlito"/>
              </a:rPr>
              <a:t>allows you </a:t>
            </a:r>
            <a:r>
              <a:rPr dirty="0" lang="en-AU" spc="-15">
                <a:latin typeface="Carlito"/>
                <a:cs typeface="Carlito"/>
              </a:rPr>
              <a:t>to follow </a:t>
            </a:r>
            <a:r>
              <a:rPr dirty="0" lang="en-AU" spc="-5">
                <a:latin typeface="Carlito"/>
                <a:cs typeface="Carlito"/>
              </a:rPr>
              <a:t>up </a:t>
            </a:r>
            <a:r>
              <a:rPr dirty="0" lang="en-AU">
                <a:latin typeface="Carlito"/>
                <a:cs typeface="Carlito"/>
              </a:rPr>
              <a:t>individual </a:t>
            </a:r>
            <a:r>
              <a:rPr dirty="0" lang="en-AU" spc="-10">
                <a:latin typeface="Carlito"/>
                <a:cs typeface="Carlito"/>
              </a:rPr>
              <a:t>families </a:t>
            </a:r>
            <a:r>
              <a:rPr dirty="0" lang="en-AU" spc="-15">
                <a:latin typeface="Carlito"/>
                <a:cs typeface="Carlito"/>
              </a:rPr>
              <a:t>at </a:t>
            </a:r>
            <a:r>
              <a:rPr dirty="0" lang="en-AU" spc="-5">
                <a:latin typeface="Carlito"/>
                <a:cs typeface="Carlito"/>
              </a:rPr>
              <a:t>home </a:t>
            </a:r>
            <a:r>
              <a:rPr dirty="0" lang="en-AU" spc="-15">
                <a:latin typeface="Carlito"/>
                <a:cs typeface="Carlito"/>
              </a:rPr>
              <a:t>to </a:t>
            </a:r>
            <a:r>
              <a:rPr dirty="0" lang="en-AU" spc="-5">
                <a:latin typeface="Carlito"/>
                <a:cs typeface="Carlito"/>
              </a:rPr>
              <a:t>find out </a:t>
            </a:r>
            <a:r>
              <a:rPr dirty="0" lang="en-AU" spc="-20">
                <a:latin typeface="Carlito"/>
                <a:cs typeface="Carlito"/>
              </a:rPr>
              <a:t>why  </a:t>
            </a:r>
            <a:r>
              <a:rPr dirty="0" lang="en-AU" spc="-5">
                <a:latin typeface="Carlito"/>
                <a:cs typeface="Carlito"/>
              </a:rPr>
              <a:t>some health </a:t>
            </a:r>
            <a:r>
              <a:rPr dirty="0" lang="en-AU" spc="-10">
                <a:latin typeface="Carlito"/>
                <a:cs typeface="Carlito"/>
              </a:rPr>
              <a:t>problems </a:t>
            </a:r>
            <a:r>
              <a:rPr dirty="0" lang="en-AU" spc="-15">
                <a:latin typeface="Carlito"/>
                <a:cs typeface="Carlito"/>
              </a:rPr>
              <a:t>persist </a:t>
            </a:r>
            <a:r>
              <a:rPr dirty="0" lang="en-AU">
                <a:latin typeface="Carlito"/>
                <a:cs typeface="Carlito"/>
              </a:rPr>
              <a:t>in the </a:t>
            </a:r>
            <a:r>
              <a:rPr dirty="0" lang="en-AU" spc="-10">
                <a:latin typeface="Carlito"/>
                <a:cs typeface="Carlito"/>
              </a:rPr>
              <a:t>community despite </a:t>
            </a:r>
            <a:r>
              <a:rPr dirty="0" lang="en-AU" spc="-20">
                <a:latin typeface="Carlito"/>
                <a:cs typeface="Carlito"/>
              </a:rPr>
              <a:t>efforts </a:t>
            </a:r>
            <a:r>
              <a:rPr dirty="0" lang="en-AU" spc="-10">
                <a:latin typeface="Carlito"/>
                <a:cs typeface="Carlito"/>
              </a:rPr>
              <a:t>to  </a:t>
            </a:r>
            <a:r>
              <a:rPr dirty="0" lang="en-AU" spc="-15">
                <a:latin typeface="Carlito"/>
                <a:cs typeface="Carlito"/>
              </a:rPr>
              <a:t>prevent </a:t>
            </a:r>
            <a:r>
              <a:rPr dirty="0" lang="en-AU" spc="-5">
                <a:latin typeface="Carlito"/>
                <a:cs typeface="Carlito"/>
              </a:rPr>
              <a:t>or </a:t>
            </a:r>
            <a:r>
              <a:rPr dirty="0" lang="en-AU" spc="-15">
                <a:latin typeface="Carlito"/>
                <a:cs typeface="Carlito"/>
              </a:rPr>
              <a:t>control </a:t>
            </a:r>
            <a:r>
              <a:rPr dirty="0" lang="en-AU">
                <a:latin typeface="Carlito"/>
                <a:cs typeface="Carlito"/>
              </a:rPr>
              <a:t>them, </a:t>
            </a:r>
            <a:r>
              <a:rPr dirty="0" lang="en-AU" spc="-20">
                <a:latin typeface="Carlito"/>
                <a:cs typeface="Carlito"/>
              </a:rPr>
              <a:t>for </a:t>
            </a:r>
            <a:r>
              <a:rPr dirty="0" lang="en-AU" spc="-15">
                <a:latin typeface="Carlito"/>
                <a:cs typeface="Carlito"/>
              </a:rPr>
              <a:t>example </a:t>
            </a:r>
            <a:r>
              <a:rPr dirty="0" lang="en-AU">
                <a:latin typeface="Carlito"/>
                <a:cs typeface="Carlito"/>
              </a:rPr>
              <a:t>malnutrition, </a:t>
            </a:r>
            <a:r>
              <a:rPr dirty="0" lang="en-AU" spc="-10">
                <a:latin typeface="Carlito"/>
                <a:cs typeface="Carlito"/>
              </a:rPr>
              <a:t>communicable  </a:t>
            </a:r>
            <a:r>
              <a:rPr dirty="0" lang="en-AU" spc="-5">
                <a:latin typeface="Carlito"/>
                <a:cs typeface="Carlito"/>
              </a:rPr>
              <a:t>diseases, </a:t>
            </a:r>
            <a:r>
              <a:rPr dirty="0" lang="en-AU" spc="-10">
                <a:latin typeface="Carlito"/>
                <a:cs typeface="Carlito"/>
              </a:rPr>
              <a:t>or repeated </a:t>
            </a:r>
            <a:r>
              <a:rPr dirty="0" lang="en-AU" spc="-15">
                <a:latin typeface="Carlito"/>
                <a:cs typeface="Carlito"/>
              </a:rPr>
              <a:t>failure to attend </a:t>
            </a:r>
            <a:r>
              <a:rPr dirty="0" lang="en-AU">
                <a:latin typeface="Carlito"/>
                <a:cs typeface="Carlito"/>
              </a:rPr>
              <a:t>clinics, especially if the </a:t>
            </a:r>
            <a:r>
              <a:rPr dirty="0" lang="en-AU" spc="-10">
                <a:latin typeface="Carlito"/>
                <a:cs typeface="Carlito"/>
              </a:rPr>
              <a:t>family </a:t>
            </a:r>
            <a:r>
              <a:rPr dirty="0" lang="en-AU">
                <a:latin typeface="Carlito"/>
                <a:cs typeface="Carlito"/>
              </a:rPr>
              <a:t>is  </a:t>
            </a:r>
            <a:r>
              <a:rPr dirty="0" lang="en-AU" spc="-15">
                <a:latin typeface="Carlito"/>
                <a:cs typeface="Carlito"/>
              </a:rPr>
              <a:t>at</a:t>
            </a:r>
            <a:r>
              <a:rPr dirty="0" lang="en-AU" spc="-20">
                <a:latin typeface="Carlito"/>
                <a:cs typeface="Carlito"/>
              </a:rPr>
              <a:t> </a:t>
            </a:r>
            <a:r>
              <a:rPr dirty="0" lang="en-AU">
                <a:latin typeface="Carlito"/>
                <a:cs typeface="Carlito"/>
              </a:rPr>
              <a:t>risk</a:t>
            </a:r>
          </a:p>
          <a:p>
            <a:pPr indent="-228600" marL="241300">
              <a:spcBef>
                <a:spcPts val="720"/>
              </a:spcBef>
              <a:buFont typeface="Arial"/>
              <a:buChar char="•"/>
              <a:tabLst>
                <a:tab algn="l" pos="241300"/>
              </a:tabLst>
            </a:pPr>
            <a:r>
              <a:rPr dirty="0" lang="en-AU">
                <a:latin typeface="Carlito"/>
                <a:cs typeface="Carlito"/>
              </a:rPr>
              <a:t>It </a:t>
            </a:r>
            <a:r>
              <a:rPr dirty="0" lang="en-AU" spc="-20">
                <a:latin typeface="Carlito"/>
                <a:cs typeface="Carlito"/>
              </a:rPr>
              <a:t>keeps </a:t>
            </a:r>
            <a:r>
              <a:rPr dirty="0" lang="en-AU" spc="-10">
                <a:latin typeface="Carlito"/>
                <a:cs typeface="Carlito"/>
              </a:rPr>
              <a:t>you </a:t>
            </a:r>
            <a:r>
              <a:rPr dirty="0" lang="en-AU" spc="-15">
                <a:latin typeface="Carlito"/>
                <a:cs typeface="Carlito"/>
              </a:rPr>
              <a:t>aware </a:t>
            </a:r>
            <a:r>
              <a:rPr dirty="0" lang="en-AU" spc="-5">
                <a:latin typeface="Carlito"/>
                <a:cs typeface="Carlito"/>
              </a:rPr>
              <a:t>of </a:t>
            </a:r>
            <a:r>
              <a:rPr dirty="0" lang="en-AU" spc="-10">
                <a:latin typeface="Carlito"/>
                <a:cs typeface="Carlito"/>
              </a:rPr>
              <a:t>what </a:t>
            </a:r>
            <a:r>
              <a:rPr dirty="0" lang="en-AU">
                <a:latin typeface="Carlito"/>
                <a:cs typeface="Carlito"/>
              </a:rPr>
              <a:t>is </a:t>
            </a:r>
            <a:r>
              <a:rPr dirty="0" lang="en-AU" spc="-10">
                <a:latin typeface="Carlito"/>
                <a:cs typeface="Carlito"/>
              </a:rPr>
              <a:t>going </a:t>
            </a:r>
            <a:r>
              <a:rPr dirty="0" lang="en-AU" spc="-5">
                <a:latin typeface="Carlito"/>
                <a:cs typeface="Carlito"/>
              </a:rPr>
              <a:t>on </a:t>
            </a:r>
            <a:r>
              <a:rPr dirty="0" lang="en-AU">
                <a:latin typeface="Carlito"/>
                <a:cs typeface="Carlito"/>
              </a:rPr>
              <a:t>in </a:t>
            </a:r>
            <a:r>
              <a:rPr dirty="0" lang="en-AU" spc="-10">
                <a:latin typeface="Carlito"/>
                <a:cs typeface="Carlito"/>
              </a:rPr>
              <a:t>your catchment</a:t>
            </a:r>
            <a:r>
              <a:rPr dirty="0" lang="en-AU" spc="-85">
                <a:latin typeface="Carlito"/>
                <a:cs typeface="Carlito"/>
              </a:rPr>
              <a:t> </a:t>
            </a:r>
            <a:r>
              <a:rPr dirty="0" lang="en-AU" spc="-10">
                <a:latin typeface="Carlito"/>
                <a:cs typeface="Carlito"/>
              </a:rPr>
              <a:t>area</a:t>
            </a:r>
            <a:endParaRPr dirty="0" lang="en-AU">
              <a:latin typeface="Carlito"/>
              <a:cs typeface="Carlito"/>
            </a:endParaRPr>
          </a:p>
          <a:p>
            <a:endParaRPr dirty="0" lang="en-AU"/>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784" name="Title 1"/>
          <p:cNvSpPr>
            <a:spLocks noGrp="1"/>
          </p:cNvSpPr>
          <p:nvPr>
            <p:ph type="title"/>
          </p:nvPr>
        </p:nvSpPr>
        <p:spPr/>
        <p:txBody>
          <a:bodyPr/>
          <a:p>
            <a:r>
              <a:rPr dirty="0" lang="en-AU"/>
              <a:t>Home Visiting</a:t>
            </a:r>
          </a:p>
        </p:txBody>
      </p:sp>
      <p:sp>
        <p:nvSpPr>
          <p:cNvPr id="1048785" name="Content Placeholder 2"/>
          <p:cNvSpPr>
            <a:spLocks noGrp="1"/>
          </p:cNvSpPr>
          <p:nvPr>
            <p:ph idx="1"/>
          </p:nvPr>
        </p:nvSpPr>
        <p:spPr/>
        <p:txBody>
          <a:bodyPr>
            <a:normAutofit fontScale="70000" lnSpcReduction="20000"/>
          </a:bodyPr>
          <a:p>
            <a:pPr indent="0" marL="0" marR="451484">
              <a:lnSpc>
                <a:spcPts val="3020"/>
              </a:lnSpc>
              <a:spcBef>
                <a:spcPts val="480"/>
              </a:spcBef>
              <a:buNone/>
            </a:pPr>
            <a:r>
              <a:rPr dirty="0" lang="en-AU" spc="-5">
                <a:latin typeface="Carlito"/>
                <a:cs typeface="Carlito"/>
              </a:rPr>
              <a:t>In </a:t>
            </a:r>
            <a:r>
              <a:rPr dirty="0" lang="en-AU" spc="-15">
                <a:latin typeface="Carlito"/>
                <a:cs typeface="Carlito"/>
              </a:rPr>
              <a:t>order </a:t>
            </a:r>
            <a:r>
              <a:rPr dirty="0" lang="en-AU" spc="-25">
                <a:latin typeface="Carlito"/>
                <a:cs typeface="Carlito"/>
              </a:rPr>
              <a:t>for </a:t>
            </a:r>
            <a:r>
              <a:rPr dirty="0" lang="en-AU" spc="-20">
                <a:latin typeface="Carlito"/>
                <a:cs typeface="Carlito"/>
              </a:rPr>
              <a:t>you to </a:t>
            </a:r>
            <a:r>
              <a:rPr dirty="0" lang="en-AU" spc="-10">
                <a:latin typeface="Carlito"/>
                <a:cs typeface="Carlito"/>
              </a:rPr>
              <a:t>conduct home visiting </a:t>
            </a:r>
            <a:r>
              <a:rPr dirty="0" lang="en-AU" spc="-25">
                <a:latin typeface="Carlito"/>
                <a:cs typeface="Carlito"/>
              </a:rPr>
              <a:t>successfully,  </a:t>
            </a:r>
            <a:r>
              <a:rPr dirty="0" lang="en-AU" spc="-20">
                <a:latin typeface="Carlito"/>
                <a:cs typeface="Carlito"/>
              </a:rPr>
              <a:t>you </a:t>
            </a:r>
            <a:r>
              <a:rPr dirty="0" lang="en-AU" spc="-10">
                <a:latin typeface="Carlito"/>
                <a:cs typeface="Carlito"/>
              </a:rPr>
              <a:t>need </a:t>
            </a:r>
            <a:r>
              <a:rPr dirty="0" lang="en-AU" spc="-20">
                <a:latin typeface="Carlito"/>
                <a:cs typeface="Carlito"/>
              </a:rPr>
              <a:t>to </a:t>
            </a:r>
            <a:r>
              <a:rPr dirty="0" lang="en-AU" spc="-25">
                <a:latin typeface="Carlito"/>
                <a:cs typeface="Carlito"/>
              </a:rPr>
              <a:t>have </a:t>
            </a:r>
            <a:r>
              <a:rPr dirty="0" lang="en-AU" spc="-5">
                <a:latin typeface="Carlito"/>
                <a:cs typeface="Carlito"/>
              </a:rPr>
              <a:t>the </a:t>
            </a:r>
            <a:r>
              <a:rPr dirty="0" lang="en-AU" spc="-15">
                <a:latin typeface="Carlito"/>
                <a:cs typeface="Carlito"/>
              </a:rPr>
              <a:t>following</a:t>
            </a:r>
            <a:r>
              <a:rPr dirty="0" lang="en-AU" spc="90">
                <a:latin typeface="Carlito"/>
                <a:cs typeface="Carlito"/>
              </a:rPr>
              <a:t> </a:t>
            </a:r>
            <a:r>
              <a:rPr dirty="0" lang="en-AU" spc="-10">
                <a:latin typeface="Carlito"/>
                <a:cs typeface="Carlito"/>
              </a:rPr>
              <a:t>skills:</a:t>
            </a:r>
            <a:endParaRPr dirty="0" lang="en-AU">
              <a:latin typeface="Carlito"/>
              <a:cs typeface="Carlito"/>
            </a:endParaRPr>
          </a:p>
          <a:p>
            <a:pPr indent="-228600" marL="241300" marR="128270">
              <a:lnSpc>
                <a:spcPts val="3020"/>
              </a:lnSpc>
              <a:spcBef>
                <a:spcPts val="1015"/>
              </a:spcBef>
              <a:buFont typeface="Arial"/>
              <a:buChar char="•"/>
              <a:tabLst>
                <a:tab algn="l" pos="241300"/>
              </a:tabLst>
            </a:pPr>
            <a:r>
              <a:rPr dirty="0" lang="en-AU" spc="-5">
                <a:latin typeface="Carlito"/>
                <a:cs typeface="Carlito"/>
              </a:rPr>
              <a:t>Good </a:t>
            </a:r>
            <a:r>
              <a:rPr dirty="0" lang="en-AU" spc="-10">
                <a:latin typeface="Carlito"/>
                <a:cs typeface="Carlito"/>
              </a:rPr>
              <a:t>technical skills </a:t>
            </a:r>
            <a:r>
              <a:rPr dirty="0" lang="en-AU" spc="-5">
                <a:latin typeface="Carlito"/>
                <a:cs typeface="Carlito"/>
              </a:rPr>
              <a:t>and knowledge of </a:t>
            </a:r>
            <a:r>
              <a:rPr dirty="0" lang="en-AU" spc="-20">
                <a:latin typeface="Carlito"/>
                <a:cs typeface="Carlito"/>
              </a:rPr>
              <a:t>preventive </a:t>
            </a:r>
            <a:r>
              <a:rPr dirty="0" lang="en-AU" spc="-5">
                <a:latin typeface="Carlito"/>
                <a:cs typeface="Carlito"/>
              </a:rPr>
              <a:t>and  </a:t>
            </a:r>
            <a:r>
              <a:rPr dirty="0" lang="en-AU" spc="-10">
                <a:latin typeface="Carlito"/>
                <a:cs typeface="Carlito"/>
              </a:rPr>
              <a:t>therapeutic</a:t>
            </a:r>
            <a:r>
              <a:rPr dirty="0" lang="en-AU" spc="15">
                <a:latin typeface="Carlito"/>
                <a:cs typeface="Carlito"/>
              </a:rPr>
              <a:t> </a:t>
            </a:r>
            <a:r>
              <a:rPr dirty="0" lang="en-AU" spc="-10">
                <a:latin typeface="Carlito"/>
                <a:cs typeface="Carlito"/>
              </a:rPr>
              <a:t>measures</a:t>
            </a:r>
            <a:endParaRPr dirty="0" lang="en-AU">
              <a:latin typeface="Carlito"/>
              <a:cs typeface="Carlito"/>
            </a:endParaRPr>
          </a:p>
          <a:p>
            <a:pPr indent="-228600" marL="241300">
              <a:spcBef>
                <a:spcPts val="620"/>
              </a:spcBef>
              <a:buFont typeface="Arial"/>
              <a:buChar char="•"/>
              <a:tabLst>
                <a:tab algn="l" pos="241300"/>
              </a:tabLst>
            </a:pPr>
            <a:r>
              <a:rPr dirty="0" lang="en-AU" spc="-5">
                <a:latin typeface="Carlito"/>
                <a:cs typeface="Carlito"/>
              </a:rPr>
              <a:t>Good </a:t>
            </a:r>
            <a:r>
              <a:rPr dirty="0" lang="en-AU" spc="-10">
                <a:latin typeface="Carlito"/>
                <a:cs typeface="Carlito"/>
              </a:rPr>
              <a:t>communication skills </a:t>
            </a:r>
            <a:r>
              <a:rPr dirty="0" lang="en-AU" spc="-5">
                <a:latin typeface="Carlito"/>
                <a:cs typeface="Carlito"/>
              </a:rPr>
              <a:t>and </a:t>
            </a:r>
            <a:r>
              <a:rPr dirty="0" lang="en-AU" spc="-10">
                <a:latin typeface="Carlito"/>
                <a:cs typeface="Carlito"/>
              </a:rPr>
              <a:t>teaching</a:t>
            </a:r>
            <a:r>
              <a:rPr dirty="0" lang="en-AU" spc="95">
                <a:latin typeface="Carlito"/>
                <a:cs typeface="Carlito"/>
              </a:rPr>
              <a:t> </a:t>
            </a:r>
            <a:r>
              <a:rPr dirty="0" lang="en-AU" spc="-5">
                <a:latin typeface="Carlito"/>
                <a:cs typeface="Carlito"/>
              </a:rPr>
              <a:t>ability</a:t>
            </a:r>
          </a:p>
          <a:p>
            <a:pPr indent="-228600" marL="241300" marR="508000">
              <a:lnSpc>
                <a:spcPts val="3020"/>
              </a:lnSpc>
              <a:spcBef>
                <a:spcPts val="1045"/>
              </a:spcBef>
              <a:buFont typeface="Arial"/>
              <a:buChar char="•"/>
              <a:tabLst>
                <a:tab algn="l" pos="241300"/>
              </a:tabLst>
            </a:pPr>
            <a:r>
              <a:rPr dirty="0" lang="en-AU" spc="-5">
                <a:latin typeface="Carlito"/>
                <a:cs typeface="Carlito"/>
              </a:rPr>
              <a:t>Good </a:t>
            </a:r>
            <a:r>
              <a:rPr dirty="0" lang="en-AU" spc="-15">
                <a:latin typeface="Carlito"/>
                <a:cs typeface="Carlito"/>
              </a:rPr>
              <a:t>leadership </a:t>
            </a:r>
            <a:r>
              <a:rPr dirty="0" lang="en-AU" spc="-10">
                <a:latin typeface="Carlito"/>
                <a:cs typeface="Carlito"/>
              </a:rPr>
              <a:t>skills </a:t>
            </a:r>
            <a:r>
              <a:rPr dirty="0" lang="en-AU" spc="-5">
                <a:latin typeface="Carlito"/>
                <a:cs typeface="Carlito"/>
              </a:rPr>
              <a:t>and </a:t>
            </a:r>
            <a:r>
              <a:rPr dirty="0" lang="en-AU" spc="-15">
                <a:latin typeface="Carlito"/>
                <a:cs typeface="Carlito"/>
              </a:rPr>
              <a:t>rational </a:t>
            </a:r>
            <a:r>
              <a:rPr dirty="0" lang="en-AU" spc="-10">
                <a:latin typeface="Carlito"/>
                <a:cs typeface="Carlito"/>
              </a:rPr>
              <a:t>thinking </a:t>
            </a:r>
            <a:r>
              <a:rPr dirty="0" lang="en-AU" spc="-20">
                <a:latin typeface="Carlito"/>
                <a:cs typeface="Carlito"/>
              </a:rPr>
              <a:t>to </a:t>
            </a:r>
            <a:r>
              <a:rPr dirty="0" lang="en-AU" spc="-25">
                <a:latin typeface="Carlito"/>
                <a:cs typeface="Carlito"/>
              </a:rPr>
              <a:t>make  </a:t>
            </a:r>
            <a:r>
              <a:rPr dirty="0" lang="en-AU" spc="-10">
                <a:latin typeface="Carlito"/>
                <a:cs typeface="Carlito"/>
              </a:rPr>
              <a:t>sound</a:t>
            </a:r>
            <a:r>
              <a:rPr dirty="0" lang="en-AU" spc="20">
                <a:latin typeface="Carlito"/>
                <a:cs typeface="Carlito"/>
              </a:rPr>
              <a:t> </a:t>
            </a:r>
            <a:r>
              <a:rPr dirty="0" lang="en-AU" spc="-10">
                <a:latin typeface="Carlito"/>
                <a:cs typeface="Carlito"/>
              </a:rPr>
              <a:t>judgments</a:t>
            </a:r>
            <a:endParaRPr dirty="0" lang="en-AU">
              <a:latin typeface="Carlito"/>
              <a:cs typeface="Carlito"/>
            </a:endParaRPr>
          </a:p>
          <a:p>
            <a:pPr indent="-228600" marL="241300" marR="5080">
              <a:lnSpc>
                <a:spcPts val="3020"/>
              </a:lnSpc>
              <a:spcBef>
                <a:spcPts val="1019"/>
              </a:spcBef>
              <a:buFont typeface="Arial"/>
              <a:buChar char="•"/>
              <a:tabLst>
                <a:tab algn="l" pos="241300"/>
              </a:tabLst>
            </a:pPr>
            <a:r>
              <a:rPr dirty="0" lang="en-AU" spc="-5">
                <a:latin typeface="Carlito"/>
                <a:cs typeface="Carlito"/>
              </a:rPr>
              <a:t>Good </a:t>
            </a:r>
            <a:r>
              <a:rPr dirty="0" lang="en-AU" spc="-10">
                <a:latin typeface="Carlito"/>
                <a:cs typeface="Carlito"/>
              </a:rPr>
              <a:t>counselling skills </a:t>
            </a:r>
            <a:r>
              <a:rPr dirty="0" lang="en-AU" spc="-5">
                <a:latin typeface="Carlito"/>
                <a:cs typeface="Carlito"/>
              </a:rPr>
              <a:t>and an </a:t>
            </a:r>
            <a:r>
              <a:rPr dirty="0" lang="en-AU" spc="-15">
                <a:latin typeface="Carlito"/>
                <a:cs typeface="Carlito"/>
              </a:rPr>
              <a:t>understanding </a:t>
            </a:r>
            <a:r>
              <a:rPr dirty="0" lang="en-AU" spc="-5">
                <a:latin typeface="Carlito"/>
                <a:cs typeface="Carlito"/>
              </a:rPr>
              <a:t>of </a:t>
            </a:r>
            <a:r>
              <a:rPr dirty="0" lang="en-AU" spc="-10">
                <a:latin typeface="Carlito"/>
                <a:cs typeface="Carlito"/>
              </a:rPr>
              <a:t>human  </a:t>
            </a:r>
            <a:r>
              <a:rPr dirty="0" lang="en-AU" spc="-15">
                <a:latin typeface="Carlito"/>
                <a:cs typeface="Carlito"/>
              </a:rPr>
              <a:t>relations</a:t>
            </a:r>
            <a:endParaRPr dirty="0" lang="en-AU">
              <a:latin typeface="Carlito"/>
              <a:cs typeface="Carlito"/>
            </a:endParaRPr>
          </a:p>
          <a:p>
            <a:pPr indent="0" marL="12700">
              <a:spcBef>
                <a:spcPts val="620"/>
              </a:spcBef>
              <a:buNone/>
              <a:tabLst>
                <a:tab algn="l" pos="241300"/>
              </a:tabLst>
            </a:pPr>
            <a:endParaRPr dirty="0" lang="en-AU">
              <a:latin typeface="Carlito"/>
              <a:cs typeface="Carlito"/>
            </a:endParaRPr>
          </a:p>
          <a:p>
            <a:endParaRPr dirty="0" lang="en-AU"/>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786" name="Title 1"/>
          <p:cNvSpPr>
            <a:spLocks noGrp="1"/>
          </p:cNvSpPr>
          <p:nvPr>
            <p:ph type="title"/>
          </p:nvPr>
        </p:nvSpPr>
        <p:spPr/>
        <p:txBody>
          <a:bodyPr/>
          <a:p>
            <a:r>
              <a:rPr dirty="0" lang="en-AU"/>
              <a:t>Principles of Home visiting</a:t>
            </a:r>
          </a:p>
        </p:txBody>
      </p:sp>
      <p:sp>
        <p:nvSpPr>
          <p:cNvPr id="1048787" name="Content Placeholder 2"/>
          <p:cNvSpPr>
            <a:spLocks noGrp="1"/>
          </p:cNvSpPr>
          <p:nvPr>
            <p:ph idx="1"/>
          </p:nvPr>
        </p:nvSpPr>
        <p:spPr/>
        <p:txBody>
          <a:bodyPr/>
          <a:p>
            <a:pPr indent="0" marL="0">
              <a:lnSpc>
                <a:spcPct val="100000"/>
              </a:lnSpc>
              <a:spcBef>
                <a:spcPts val="425"/>
              </a:spcBef>
              <a:buNone/>
            </a:pPr>
            <a:r>
              <a:rPr dirty="0" lang="en-AU" spc="-10">
                <a:latin typeface="Carlito"/>
                <a:cs typeface="Carlito"/>
              </a:rPr>
              <a:t>Home visits should</a:t>
            </a:r>
            <a:r>
              <a:rPr dirty="0" lang="en-AU" spc="80">
                <a:latin typeface="Carlito"/>
                <a:cs typeface="Carlito"/>
              </a:rPr>
              <a:t> </a:t>
            </a:r>
            <a:r>
              <a:rPr dirty="0" lang="en-AU" spc="-10">
                <a:latin typeface="Carlito"/>
                <a:cs typeface="Carlito"/>
              </a:rPr>
              <a:t>be:</a:t>
            </a:r>
            <a:endParaRPr dirty="0" lang="en-AU">
              <a:latin typeface="Carlito"/>
              <a:cs typeface="Carlito"/>
            </a:endParaRPr>
          </a:p>
          <a:p>
            <a:pPr indent="-228600" marL="241300">
              <a:spcBef>
                <a:spcPts val="320"/>
              </a:spcBef>
              <a:buFont typeface="Arial"/>
              <a:buChar char="•"/>
              <a:tabLst>
                <a:tab algn="l" pos="241300"/>
              </a:tabLst>
            </a:pPr>
            <a:r>
              <a:rPr dirty="0" lang="en-AU" spc="-5">
                <a:latin typeface="Carlito"/>
                <a:cs typeface="Carlito"/>
              </a:rPr>
              <a:t>Planned and of </a:t>
            </a:r>
            <a:r>
              <a:rPr dirty="0" lang="en-AU" spc="-10">
                <a:latin typeface="Carlito"/>
                <a:cs typeface="Carlito"/>
              </a:rPr>
              <a:t>benefit </a:t>
            </a:r>
            <a:r>
              <a:rPr dirty="0" lang="en-AU" spc="-20">
                <a:latin typeface="Carlito"/>
                <a:cs typeface="Carlito"/>
              </a:rPr>
              <a:t>to </a:t>
            </a:r>
            <a:r>
              <a:rPr dirty="0" lang="en-AU" spc="-5">
                <a:latin typeface="Carlito"/>
                <a:cs typeface="Carlito"/>
              </a:rPr>
              <a:t>the</a:t>
            </a:r>
            <a:r>
              <a:rPr dirty="0" lang="en-AU" spc="70">
                <a:latin typeface="Carlito"/>
                <a:cs typeface="Carlito"/>
              </a:rPr>
              <a:t> </a:t>
            </a:r>
            <a:r>
              <a:rPr dirty="0" lang="en-AU" spc="-15">
                <a:latin typeface="Carlito"/>
                <a:cs typeface="Carlito"/>
              </a:rPr>
              <a:t>patient</a:t>
            </a:r>
            <a:endParaRPr dirty="0" lang="en-AU">
              <a:latin typeface="Carlito"/>
              <a:cs typeface="Carlito"/>
            </a:endParaRPr>
          </a:p>
          <a:p>
            <a:pPr indent="-228600" marL="241300">
              <a:spcBef>
                <a:spcPts val="340"/>
              </a:spcBef>
              <a:buFont typeface="Arial"/>
              <a:buChar char="•"/>
              <a:tabLst>
                <a:tab algn="l" pos="241300"/>
              </a:tabLst>
            </a:pPr>
            <a:r>
              <a:rPr dirty="0" lang="en-AU" spc="-10">
                <a:latin typeface="Carlito"/>
                <a:cs typeface="Carlito"/>
              </a:rPr>
              <a:t>Purposeful, </a:t>
            </a:r>
            <a:r>
              <a:rPr dirty="0" lang="en-AU" spc="-5">
                <a:latin typeface="Carlito"/>
                <a:cs typeface="Carlito"/>
              </a:rPr>
              <a:t>clear and </a:t>
            </a:r>
            <a:r>
              <a:rPr dirty="0" lang="en-AU" spc="-10">
                <a:latin typeface="Carlito"/>
                <a:cs typeface="Carlito"/>
              </a:rPr>
              <a:t>meet </a:t>
            </a:r>
            <a:r>
              <a:rPr dirty="0" lang="en-AU" spc="-5">
                <a:latin typeface="Carlito"/>
                <a:cs typeface="Carlito"/>
              </a:rPr>
              <a:t>the </a:t>
            </a:r>
            <a:r>
              <a:rPr dirty="0" lang="en-AU" spc="-20">
                <a:latin typeface="Carlito"/>
                <a:cs typeface="Carlito"/>
              </a:rPr>
              <a:t>patient‘s</a:t>
            </a:r>
            <a:r>
              <a:rPr dirty="0" lang="en-AU" spc="114">
                <a:latin typeface="Carlito"/>
                <a:cs typeface="Carlito"/>
              </a:rPr>
              <a:t> </a:t>
            </a:r>
            <a:r>
              <a:rPr dirty="0" lang="en-AU" spc="-10">
                <a:latin typeface="Carlito"/>
                <a:cs typeface="Carlito"/>
              </a:rPr>
              <a:t>needs</a:t>
            </a:r>
            <a:endParaRPr dirty="0" lang="en-AU">
              <a:latin typeface="Carlito"/>
              <a:cs typeface="Carlito"/>
            </a:endParaRPr>
          </a:p>
          <a:p>
            <a:pPr indent="-228600" marL="241300" marR="5080">
              <a:lnSpc>
                <a:spcPts val="2690"/>
              </a:lnSpc>
              <a:spcBef>
                <a:spcPts val="975"/>
              </a:spcBef>
              <a:buFont typeface="Arial"/>
              <a:buChar char="•"/>
              <a:tabLst>
                <a:tab algn="l" pos="241300"/>
              </a:tabLst>
            </a:pPr>
            <a:r>
              <a:rPr dirty="0" lang="en-AU" spc="-10">
                <a:latin typeface="Carlito"/>
                <a:cs typeface="Carlito"/>
              </a:rPr>
              <a:t>Regular </a:t>
            </a:r>
            <a:r>
              <a:rPr dirty="0" lang="en-AU" spc="-5">
                <a:latin typeface="Carlito"/>
                <a:cs typeface="Carlito"/>
              </a:rPr>
              <a:t>and </a:t>
            </a:r>
            <a:r>
              <a:rPr dirty="0" lang="en-AU" spc="-15">
                <a:latin typeface="Carlito"/>
                <a:cs typeface="Carlito"/>
              </a:rPr>
              <a:t>flexible according </a:t>
            </a:r>
            <a:r>
              <a:rPr dirty="0" lang="en-AU" spc="-20">
                <a:latin typeface="Carlito"/>
                <a:cs typeface="Carlito"/>
              </a:rPr>
              <a:t>to </a:t>
            </a:r>
            <a:r>
              <a:rPr dirty="0" lang="en-AU" spc="-5">
                <a:latin typeface="Carlito"/>
                <a:cs typeface="Carlito"/>
              </a:rPr>
              <a:t>the </a:t>
            </a:r>
            <a:r>
              <a:rPr dirty="0" lang="en-AU" spc="-10">
                <a:latin typeface="Carlito"/>
                <a:cs typeface="Carlito"/>
              </a:rPr>
              <a:t>needs </a:t>
            </a:r>
            <a:r>
              <a:rPr dirty="0" lang="en-AU" spc="-5">
                <a:latin typeface="Carlito"/>
                <a:cs typeface="Carlito"/>
              </a:rPr>
              <a:t>of the  </a:t>
            </a:r>
            <a:r>
              <a:rPr dirty="0" lang="en-AU" spc="-15">
                <a:latin typeface="Carlito"/>
                <a:cs typeface="Carlito"/>
              </a:rPr>
              <a:t>patient</a:t>
            </a:r>
            <a:endParaRPr dirty="0" lang="en-AU">
              <a:latin typeface="Carlito"/>
              <a:cs typeface="Carlito"/>
            </a:endParaRPr>
          </a:p>
          <a:p>
            <a:pPr indent="-228600" marL="241300" marR="243840">
              <a:lnSpc>
                <a:spcPts val="2690"/>
              </a:lnSpc>
              <a:spcBef>
                <a:spcPts val="990"/>
              </a:spcBef>
              <a:buFont typeface="Arial"/>
              <a:buChar char="•"/>
              <a:tabLst>
                <a:tab algn="l" pos="241300"/>
              </a:tabLst>
            </a:pPr>
            <a:r>
              <a:rPr dirty="0" lang="en-AU" spc="-20">
                <a:latin typeface="Carlito"/>
                <a:cs typeface="Carlito"/>
              </a:rPr>
              <a:t>Educative </a:t>
            </a:r>
            <a:r>
              <a:rPr dirty="0" lang="en-AU" spc="-15">
                <a:latin typeface="Carlito"/>
                <a:cs typeface="Carlito"/>
              </a:rPr>
              <a:t>to </a:t>
            </a:r>
            <a:r>
              <a:rPr dirty="0" lang="en-AU" spc="-5">
                <a:latin typeface="Carlito"/>
                <a:cs typeface="Carlito"/>
              </a:rPr>
              <a:t>the </a:t>
            </a:r>
            <a:r>
              <a:rPr dirty="0" lang="en-AU" spc="-10">
                <a:latin typeface="Carlito"/>
                <a:cs typeface="Carlito"/>
              </a:rPr>
              <a:t>patient. </a:t>
            </a:r>
            <a:r>
              <a:rPr dirty="0" lang="en-AU" spc="-5">
                <a:latin typeface="Carlito"/>
                <a:cs typeface="Carlito"/>
              </a:rPr>
              <a:t>Home visits </a:t>
            </a:r>
            <a:r>
              <a:rPr dirty="0" lang="en-AU" spc="-15">
                <a:latin typeface="Carlito"/>
                <a:cs typeface="Carlito"/>
              </a:rPr>
              <a:t>provide </a:t>
            </a:r>
            <a:r>
              <a:rPr dirty="0" lang="en-AU" spc="-5">
                <a:latin typeface="Carlito"/>
                <a:cs typeface="Carlito"/>
              </a:rPr>
              <a:t>an  </a:t>
            </a:r>
            <a:r>
              <a:rPr dirty="0" lang="en-AU" spc="-20">
                <a:latin typeface="Carlito"/>
                <a:cs typeface="Carlito"/>
              </a:rPr>
              <a:t>excellent </a:t>
            </a:r>
            <a:r>
              <a:rPr dirty="0" lang="en-AU" spc="-10">
                <a:latin typeface="Carlito"/>
                <a:cs typeface="Carlito"/>
              </a:rPr>
              <a:t>opportunity </a:t>
            </a:r>
            <a:r>
              <a:rPr dirty="0" lang="en-AU" spc="-25">
                <a:latin typeface="Carlito"/>
                <a:cs typeface="Carlito"/>
              </a:rPr>
              <a:t>for </a:t>
            </a:r>
            <a:r>
              <a:rPr dirty="0" lang="en-AU" spc="-10">
                <a:latin typeface="Carlito"/>
                <a:cs typeface="Carlito"/>
              </a:rPr>
              <a:t>health</a:t>
            </a:r>
            <a:r>
              <a:rPr dirty="0" lang="en-AU" spc="90">
                <a:latin typeface="Carlito"/>
                <a:cs typeface="Carlito"/>
              </a:rPr>
              <a:t> </a:t>
            </a:r>
            <a:r>
              <a:rPr dirty="0" lang="en-AU" spc="-10">
                <a:latin typeface="Carlito"/>
                <a:cs typeface="Carlito"/>
              </a:rPr>
              <a:t>education</a:t>
            </a:r>
            <a:endParaRPr dirty="0" lang="en-AU">
              <a:latin typeface="Carlito"/>
              <a:cs typeface="Carlito"/>
            </a:endParaRPr>
          </a:p>
          <a:p>
            <a:endParaRPr dirty="0" lang="en-AU"/>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788" name="Title 1"/>
          <p:cNvSpPr>
            <a:spLocks noGrp="1"/>
          </p:cNvSpPr>
          <p:nvPr>
            <p:ph type="title"/>
          </p:nvPr>
        </p:nvSpPr>
        <p:spPr/>
        <p:txBody>
          <a:bodyPr/>
          <a:p>
            <a:r>
              <a:rPr dirty="0" lang="en-AU"/>
              <a:t>CONT</a:t>
            </a:r>
          </a:p>
        </p:txBody>
      </p:sp>
      <p:sp>
        <p:nvSpPr>
          <p:cNvPr id="1048789" name="Content Placeholder 2"/>
          <p:cNvSpPr>
            <a:spLocks noGrp="1"/>
          </p:cNvSpPr>
          <p:nvPr>
            <p:ph idx="1"/>
          </p:nvPr>
        </p:nvSpPr>
        <p:spPr/>
        <p:txBody>
          <a:bodyPr/>
          <a:p>
            <a:pPr indent="-228600" marL="241300">
              <a:spcBef>
                <a:spcPts val="359"/>
              </a:spcBef>
              <a:buFont typeface="Arial"/>
              <a:buChar char="•"/>
              <a:tabLst>
                <a:tab algn="l" pos="241300"/>
              </a:tabLst>
            </a:pPr>
            <a:r>
              <a:rPr dirty="0" lang="en-AU" spc="-5">
                <a:latin typeface="Carlito"/>
                <a:cs typeface="Carlito"/>
              </a:rPr>
              <a:t>Used </a:t>
            </a:r>
            <a:r>
              <a:rPr dirty="0" lang="en-AU" spc="-20">
                <a:latin typeface="Carlito"/>
                <a:cs typeface="Carlito"/>
              </a:rPr>
              <a:t>to demonstrate </a:t>
            </a:r>
            <a:r>
              <a:rPr dirty="0" lang="en-AU" spc="-10">
                <a:latin typeface="Carlito"/>
                <a:cs typeface="Carlito"/>
              </a:rPr>
              <a:t>principles </a:t>
            </a:r>
            <a:r>
              <a:rPr dirty="0" lang="en-AU" spc="-5">
                <a:latin typeface="Carlito"/>
                <a:cs typeface="Carlito"/>
              </a:rPr>
              <a:t>of</a:t>
            </a:r>
            <a:r>
              <a:rPr dirty="0" lang="en-AU" spc="120">
                <a:latin typeface="Carlito"/>
                <a:cs typeface="Carlito"/>
              </a:rPr>
              <a:t> </a:t>
            </a:r>
            <a:r>
              <a:rPr dirty="0" lang="en-AU" spc="-10">
                <a:latin typeface="Carlito"/>
                <a:cs typeface="Carlito"/>
              </a:rPr>
              <a:t>health</a:t>
            </a:r>
            <a:endParaRPr dirty="0" lang="en-AU">
              <a:latin typeface="Carlito"/>
              <a:cs typeface="Carlito"/>
            </a:endParaRPr>
          </a:p>
          <a:p>
            <a:pPr indent="-228600" marL="241300">
              <a:spcBef>
                <a:spcPts val="320"/>
              </a:spcBef>
              <a:buFont typeface="Arial"/>
              <a:buChar char="•"/>
              <a:tabLst>
                <a:tab algn="l" pos="241300"/>
              </a:tabLst>
            </a:pPr>
            <a:r>
              <a:rPr dirty="0" lang="en-AU" spc="-20">
                <a:latin typeface="Carlito"/>
                <a:cs typeface="Carlito"/>
              </a:rPr>
              <a:t>Convenient </a:t>
            </a:r>
            <a:r>
              <a:rPr dirty="0" lang="en-AU" spc="-5">
                <a:latin typeface="Carlito"/>
                <a:cs typeface="Carlito"/>
              </a:rPr>
              <a:t>and </a:t>
            </a:r>
            <a:r>
              <a:rPr dirty="0" lang="en-AU" spc="-10">
                <a:latin typeface="Carlito"/>
                <a:cs typeface="Carlito"/>
              </a:rPr>
              <a:t>acceptable </a:t>
            </a:r>
            <a:r>
              <a:rPr dirty="0" lang="en-AU" spc="-20">
                <a:latin typeface="Carlito"/>
                <a:cs typeface="Carlito"/>
              </a:rPr>
              <a:t>to </a:t>
            </a:r>
            <a:r>
              <a:rPr dirty="0" lang="en-AU" spc="-5">
                <a:latin typeface="Carlito"/>
                <a:cs typeface="Carlito"/>
              </a:rPr>
              <a:t>the</a:t>
            </a:r>
            <a:r>
              <a:rPr dirty="0" lang="en-AU" spc="100">
                <a:latin typeface="Carlito"/>
                <a:cs typeface="Carlito"/>
              </a:rPr>
              <a:t> </a:t>
            </a:r>
            <a:r>
              <a:rPr dirty="0" lang="en-AU" spc="-15">
                <a:latin typeface="Carlito"/>
                <a:cs typeface="Carlito"/>
              </a:rPr>
              <a:t>patient</a:t>
            </a:r>
            <a:endParaRPr dirty="0" lang="en-AU">
              <a:latin typeface="Carlito"/>
              <a:cs typeface="Carlito"/>
            </a:endParaRPr>
          </a:p>
          <a:p>
            <a:pPr indent="-228600" marL="241300">
              <a:spcBef>
                <a:spcPts val="330"/>
              </a:spcBef>
              <a:buFont typeface="Arial"/>
              <a:buChar char="•"/>
              <a:tabLst>
                <a:tab algn="l" pos="241300"/>
              </a:tabLst>
            </a:pPr>
            <a:r>
              <a:rPr dirty="0" lang="en-AU" spc="-10">
                <a:latin typeface="Carlito"/>
                <a:cs typeface="Carlito"/>
              </a:rPr>
              <a:t>Respectful </a:t>
            </a:r>
            <a:r>
              <a:rPr dirty="0" lang="en-AU" spc="-5">
                <a:latin typeface="Carlito"/>
                <a:cs typeface="Carlito"/>
              </a:rPr>
              <a:t>of the </a:t>
            </a:r>
            <a:r>
              <a:rPr dirty="0" lang="en-AU" spc="-20">
                <a:latin typeface="Carlito"/>
                <a:cs typeface="Carlito"/>
              </a:rPr>
              <a:t>patient‘s </a:t>
            </a:r>
            <a:r>
              <a:rPr dirty="0" lang="en-AU" spc="-10">
                <a:latin typeface="Carlito"/>
                <a:cs typeface="Carlito"/>
              </a:rPr>
              <a:t>right </a:t>
            </a:r>
            <a:r>
              <a:rPr dirty="0" lang="en-AU" spc="-15">
                <a:latin typeface="Carlito"/>
                <a:cs typeface="Carlito"/>
              </a:rPr>
              <a:t>to refuse</a:t>
            </a:r>
            <a:r>
              <a:rPr dirty="0" lang="en-AU" spc="90">
                <a:latin typeface="Carlito"/>
                <a:cs typeface="Carlito"/>
              </a:rPr>
              <a:t> </a:t>
            </a:r>
            <a:r>
              <a:rPr dirty="0" lang="en-AU" spc="-20">
                <a:latin typeface="Carlito"/>
                <a:cs typeface="Carlito"/>
              </a:rPr>
              <a:t>care</a:t>
            </a:r>
            <a:endParaRPr dirty="0" lang="en-AU">
              <a:latin typeface="Carlito"/>
              <a:cs typeface="Carlito"/>
            </a:endParaRPr>
          </a:p>
          <a:p>
            <a:pPr indent="-228600" marL="241300">
              <a:spcBef>
                <a:spcPts val="335"/>
              </a:spcBef>
              <a:buFont typeface="Arial"/>
              <a:buChar char="•"/>
              <a:tabLst>
                <a:tab algn="l" pos="241300"/>
              </a:tabLst>
            </a:pPr>
            <a:r>
              <a:rPr dirty="0" lang="en-AU" spc="-20">
                <a:latin typeface="Carlito"/>
                <a:cs typeface="Carlito"/>
              </a:rPr>
              <a:t>Recorded </a:t>
            </a:r>
            <a:r>
              <a:rPr dirty="0" lang="en-AU" spc="-5">
                <a:latin typeface="Carlito"/>
                <a:cs typeface="Carlito"/>
              </a:rPr>
              <a:t>in the </a:t>
            </a:r>
            <a:r>
              <a:rPr dirty="0" lang="en-AU" spc="-15">
                <a:latin typeface="Carlito"/>
                <a:cs typeface="Carlito"/>
              </a:rPr>
              <a:t>appropriate </a:t>
            </a:r>
            <a:r>
              <a:rPr dirty="0" lang="en-AU" spc="-10">
                <a:latin typeface="Carlito"/>
                <a:cs typeface="Carlito"/>
              </a:rPr>
              <a:t>case</a:t>
            </a:r>
            <a:r>
              <a:rPr dirty="0" lang="en-AU" spc="70">
                <a:latin typeface="Carlito"/>
                <a:cs typeface="Carlito"/>
              </a:rPr>
              <a:t> </a:t>
            </a:r>
            <a:r>
              <a:rPr dirty="0" lang="en-AU" spc="-10">
                <a:latin typeface="Carlito"/>
                <a:cs typeface="Carlito"/>
              </a:rPr>
              <a:t>file</a:t>
            </a:r>
            <a:endParaRPr dirty="0" lang="en-AU">
              <a:latin typeface="Carlito"/>
              <a:cs typeface="Carlito"/>
            </a:endParaRPr>
          </a:p>
          <a:p>
            <a:endParaRPr dirty="0" lang="en-AU"/>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790" name="Title 1"/>
          <p:cNvSpPr>
            <a:spLocks noGrp="1"/>
          </p:cNvSpPr>
          <p:nvPr>
            <p:ph type="title"/>
          </p:nvPr>
        </p:nvSpPr>
        <p:spPr/>
        <p:txBody>
          <a:bodyPr/>
          <a:p>
            <a:r>
              <a:rPr dirty="0" lang="en-AU" spc="-325"/>
              <a:t>The </a:t>
            </a:r>
            <a:r>
              <a:rPr dirty="0" lang="en-AU" spc="-355"/>
              <a:t>Process </a:t>
            </a:r>
            <a:r>
              <a:rPr dirty="0" lang="en-AU" spc="-45"/>
              <a:t>of </a:t>
            </a:r>
            <a:r>
              <a:rPr dirty="0" lang="en-AU" spc="-280"/>
              <a:t>Home</a:t>
            </a:r>
            <a:r>
              <a:rPr dirty="0" lang="en-AU" spc="-445"/>
              <a:t> </a:t>
            </a:r>
            <a:r>
              <a:rPr dirty="0" lang="en-AU" spc="-175"/>
              <a:t>Visiting</a:t>
            </a:r>
            <a:endParaRPr dirty="0" lang="en-AU"/>
          </a:p>
        </p:txBody>
      </p:sp>
      <p:sp>
        <p:nvSpPr>
          <p:cNvPr id="1048791" name="Content Placeholder 2"/>
          <p:cNvSpPr>
            <a:spLocks noGrp="1"/>
          </p:cNvSpPr>
          <p:nvPr>
            <p:ph idx="1"/>
          </p:nvPr>
        </p:nvSpPr>
        <p:spPr/>
        <p:txBody>
          <a:bodyPr>
            <a:normAutofit fontScale="77500" lnSpcReduction="20000"/>
          </a:bodyPr>
          <a:p>
            <a:pPr marL="12700">
              <a:lnSpc>
                <a:spcPct val="100000"/>
              </a:lnSpc>
              <a:spcBef>
                <a:spcPts val="795"/>
              </a:spcBef>
            </a:pPr>
            <a:r>
              <a:rPr dirty="0" lang="en-AU" spc="-10">
                <a:latin typeface="Carlito"/>
                <a:cs typeface="Carlito"/>
              </a:rPr>
              <a:t>The process </a:t>
            </a:r>
            <a:r>
              <a:rPr dirty="0" lang="en-AU" spc="-5">
                <a:latin typeface="Carlito"/>
                <a:cs typeface="Carlito"/>
              </a:rPr>
              <a:t>of </a:t>
            </a:r>
            <a:r>
              <a:rPr dirty="0" lang="en-AU" spc="-10">
                <a:latin typeface="Carlito"/>
                <a:cs typeface="Carlito"/>
              </a:rPr>
              <a:t>home </a:t>
            </a:r>
            <a:r>
              <a:rPr dirty="0" lang="en-AU" spc="-5">
                <a:latin typeface="Carlito"/>
                <a:cs typeface="Carlito"/>
              </a:rPr>
              <a:t>visiting is carried </a:t>
            </a:r>
            <a:r>
              <a:rPr dirty="0" lang="en-AU" spc="-10">
                <a:latin typeface="Carlito"/>
                <a:cs typeface="Carlito"/>
              </a:rPr>
              <a:t>out </a:t>
            </a:r>
            <a:r>
              <a:rPr dirty="0" lang="en-AU" spc="-5">
                <a:latin typeface="Carlito"/>
                <a:cs typeface="Carlito"/>
              </a:rPr>
              <a:t>in </a:t>
            </a:r>
            <a:r>
              <a:rPr dirty="0" lang="en-AU" spc="-15">
                <a:latin typeface="Carlito"/>
                <a:cs typeface="Carlito"/>
              </a:rPr>
              <a:t>five</a:t>
            </a:r>
            <a:r>
              <a:rPr dirty="0" lang="en-AU" spc="70">
                <a:latin typeface="Carlito"/>
                <a:cs typeface="Carlito"/>
              </a:rPr>
              <a:t> </a:t>
            </a:r>
            <a:r>
              <a:rPr dirty="0" lang="en-AU" spc="-10">
                <a:latin typeface="Carlito"/>
                <a:cs typeface="Carlito"/>
              </a:rPr>
              <a:t>phases</a:t>
            </a:r>
            <a:endParaRPr dirty="0" lang="en-AU">
              <a:latin typeface="Carlito"/>
              <a:cs typeface="Carlito"/>
            </a:endParaRPr>
          </a:p>
          <a:p>
            <a:pPr indent="0" marL="0">
              <a:lnSpc>
                <a:spcPct val="100000"/>
              </a:lnSpc>
              <a:spcBef>
                <a:spcPts val="695"/>
              </a:spcBef>
              <a:buNone/>
            </a:pPr>
            <a:r>
              <a:rPr b="1" dirty="0" lang="en-AU" spc="-10">
                <a:latin typeface="Carlito"/>
                <a:cs typeface="Carlito"/>
              </a:rPr>
              <a:t>Entry </a:t>
            </a:r>
            <a:r>
              <a:rPr b="1" dirty="0" lang="en-AU" spc="-5">
                <a:latin typeface="Carlito"/>
                <a:cs typeface="Carlito"/>
              </a:rPr>
              <a:t>or Initiation</a:t>
            </a:r>
            <a:r>
              <a:rPr b="1" dirty="0" lang="en-AU" spc="5">
                <a:latin typeface="Carlito"/>
                <a:cs typeface="Carlito"/>
              </a:rPr>
              <a:t> </a:t>
            </a:r>
            <a:r>
              <a:rPr b="1" dirty="0" lang="en-AU" spc="-5">
                <a:latin typeface="Carlito"/>
                <a:cs typeface="Carlito"/>
              </a:rPr>
              <a:t>Phase</a:t>
            </a:r>
            <a:endParaRPr dirty="0" lang="en-AU">
              <a:latin typeface="Carlito"/>
              <a:cs typeface="Carlito"/>
            </a:endParaRPr>
          </a:p>
          <a:p>
            <a:pPr indent="-228600" marL="241300" marR="162560">
              <a:lnSpc>
                <a:spcPts val="2700"/>
              </a:lnSpc>
              <a:spcBef>
                <a:spcPts val="1050"/>
              </a:spcBef>
              <a:buFont typeface="Arial"/>
              <a:buChar char="•"/>
              <a:tabLst>
                <a:tab algn="l" pos="312420"/>
                <a:tab algn="l" pos="313055"/>
              </a:tabLst>
            </a:pPr>
            <a:r>
              <a:rPr dirty="0" lang="en-AU"/>
              <a:t>	</a:t>
            </a:r>
            <a:r>
              <a:rPr dirty="0" lang="en-AU" spc="-10">
                <a:latin typeface="Carlito"/>
                <a:cs typeface="Carlito"/>
              </a:rPr>
              <a:t>The community </a:t>
            </a:r>
            <a:r>
              <a:rPr dirty="0" lang="en-AU" spc="-5">
                <a:latin typeface="Carlito"/>
                <a:cs typeface="Carlito"/>
              </a:rPr>
              <a:t>health </a:t>
            </a:r>
            <a:r>
              <a:rPr dirty="0" lang="en-AU" spc="-15">
                <a:latin typeface="Carlito"/>
                <a:cs typeface="Carlito"/>
              </a:rPr>
              <a:t>nurse shares </a:t>
            </a:r>
            <a:r>
              <a:rPr dirty="0" lang="en-AU" spc="-10">
                <a:latin typeface="Carlito"/>
                <a:cs typeface="Carlito"/>
              </a:rPr>
              <a:t>information </a:t>
            </a:r>
            <a:r>
              <a:rPr dirty="0" lang="en-AU" spc="-5">
                <a:latin typeface="Carlito"/>
                <a:cs typeface="Carlito"/>
              </a:rPr>
              <a:t>with the </a:t>
            </a:r>
            <a:r>
              <a:rPr dirty="0" lang="en-AU" spc="-10">
                <a:latin typeface="Carlito"/>
                <a:cs typeface="Carlito"/>
              </a:rPr>
              <a:t>patient  </a:t>
            </a:r>
            <a:r>
              <a:rPr dirty="0" lang="en-AU" spc="-5">
                <a:latin typeface="Carlito"/>
                <a:cs typeface="Carlito"/>
              </a:rPr>
              <a:t>on the </a:t>
            </a:r>
            <a:r>
              <a:rPr dirty="0" lang="en-AU" spc="-10">
                <a:latin typeface="Carlito"/>
                <a:cs typeface="Carlito"/>
              </a:rPr>
              <a:t>reason </a:t>
            </a:r>
            <a:r>
              <a:rPr dirty="0" lang="en-AU" spc="-5">
                <a:latin typeface="Carlito"/>
                <a:cs typeface="Carlito"/>
              </a:rPr>
              <a:t>and </a:t>
            </a:r>
            <a:r>
              <a:rPr dirty="0" lang="en-AU" spc="-10">
                <a:latin typeface="Carlito"/>
                <a:cs typeface="Carlito"/>
              </a:rPr>
              <a:t>purposes </a:t>
            </a:r>
            <a:r>
              <a:rPr dirty="0" lang="en-AU" spc="-25">
                <a:latin typeface="Carlito"/>
                <a:cs typeface="Carlito"/>
              </a:rPr>
              <a:t>for </a:t>
            </a:r>
            <a:r>
              <a:rPr dirty="0" lang="en-AU" spc="-10">
                <a:latin typeface="Carlito"/>
                <a:cs typeface="Carlito"/>
              </a:rPr>
              <a:t>home</a:t>
            </a:r>
            <a:r>
              <a:rPr dirty="0" lang="en-AU" spc="45">
                <a:latin typeface="Carlito"/>
                <a:cs typeface="Carlito"/>
              </a:rPr>
              <a:t> </a:t>
            </a:r>
            <a:r>
              <a:rPr dirty="0" lang="en-AU" spc="-5">
                <a:latin typeface="Carlito"/>
                <a:cs typeface="Carlito"/>
              </a:rPr>
              <a:t>visits.</a:t>
            </a:r>
            <a:endParaRPr dirty="0" lang="en-AU">
              <a:latin typeface="Carlito"/>
              <a:cs typeface="Carlito"/>
            </a:endParaRPr>
          </a:p>
          <a:p>
            <a:pPr indent="-228600" marL="241300">
              <a:spcBef>
                <a:spcPts val="660"/>
              </a:spcBef>
              <a:buFont typeface="Arial"/>
              <a:buChar char="•"/>
              <a:tabLst>
                <a:tab algn="l" pos="241300"/>
              </a:tabLst>
            </a:pPr>
            <a:r>
              <a:rPr dirty="0" lang="en-AU" spc="-10">
                <a:latin typeface="Carlito"/>
                <a:cs typeface="Carlito"/>
              </a:rPr>
              <a:t>This interaction </a:t>
            </a:r>
            <a:r>
              <a:rPr dirty="0" lang="en-AU" spc="-20">
                <a:latin typeface="Carlito"/>
                <a:cs typeface="Carlito"/>
              </a:rPr>
              <a:t>may </a:t>
            </a:r>
            <a:r>
              <a:rPr dirty="0" lang="en-AU" spc="-10">
                <a:latin typeface="Carlito"/>
                <a:cs typeface="Carlito"/>
              </a:rPr>
              <a:t>occur </a:t>
            </a:r>
            <a:r>
              <a:rPr dirty="0" lang="en-AU" spc="-5">
                <a:latin typeface="Carlito"/>
                <a:cs typeface="Carlito"/>
              </a:rPr>
              <a:t>in a </a:t>
            </a:r>
            <a:r>
              <a:rPr dirty="0" lang="en-AU" spc="-10">
                <a:latin typeface="Carlito"/>
                <a:cs typeface="Carlito"/>
              </a:rPr>
              <a:t>hospital </a:t>
            </a:r>
            <a:r>
              <a:rPr dirty="0" lang="en-AU" spc="-15">
                <a:latin typeface="Carlito"/>
                <a:cs typeface="Carlito"/>
              </a:rPr>
              <a:t>ward </a:t>
            </a:r>
            <a:r>
              <a:rPr dirty="0" lang="en-AU" spc="-5">
                <a:latin typeface="Carlito"/>
                <a:cs typeface="Carlito"/>
              </a:rPr>
              <a:t>or </a:t>
            </a:r>
            <a:r>
              <a:rPr dirty="0" lang="en-AU" spc="-15">
                <a:latin typeface="Carlito"/>
                <a:cs typeface="Carlito"/>
              </a:rPr>
              <a:t>at </a:t>
            </a:r>
            <a:r>
              <a:rPr dirty="0" lang="en-AU" spc="-5">
                <a:latin typeface="Carlito"/>
                <a:cs typeface="Carlito"/>
              </a:rPr>
              <a:t>a</a:t>
            </a:r>
            <a:r>
              <a:rPr dirty="0" lang="en-AU" spc="85">
                <a:latin typeface="Carlito"/>
                <a:cs typeface="Carlito"/>
              </a:rPr>
              <a:t> </a:t>
            </a:r>
            <a:r>
              <a:rPr dirty="0" lang="en-AU" spc="-5">
                <a:latin typeface="Carlito"/>
                <a:cs typeface="Carlito"/>
              </a:rPr>
              <a:t>clinic</a:t>
            </a:r>
            <a:endParaRPr dirty="0" lang="en-AU">
              <a:latin typeface="Carlito"/>
              <a:cs typeface="Carlito"/>
            </a:endParaRPr>
          </a:p>
          <a:p>
            <a:pPr indent="0" marL="0">
              <a:lnSpc>
                <a:spcPct val="100000"/>
              </a:lnSpc>
              <a:spcBef>
                <a:spcPts val="695"/>
              </a:spcBef>
              <a:buNone/>
            </a:pPr>
            <a:r>
              <a:rPr b="1" dirty="0" lang="en-AU" spc="-10">
                <a:latin typeface="Carlito"/>
                <a:cs typeface="Carlito"/>
              </a:rPr>
              <a:t>Pre-visit Activities</a:t>
            </a:r>
            <a:endParaRPr dirty="0" lang="en-AU">
              <a:latin typeface="Carlito"/>
              <a:cs typeface="Carlito"/>
            </a:endParaRPr>
          </a:p>
          <a:p>
            <a:pPr indent="-228600" marL="241300" marR="647065">
              <a:lnSpc>
                <a:spcPts val="2700"/>
              </a:lnSpc>
              <a:spcBef>
                <a:spcPts val="1050"/>
              </a:spcBef>
              <a:buFont typeface="Arial"/>
              <a:buChar char="•"/>
              <a:tabLst>
                <a:tab algn="l" pos="241300"/>
              </a:tabLst>
            </a:pPr>
            <a:r>
              <a:rPr dirty="0" lang="en-AU" spc="-25">
                <a:latin typeface="Carlito"/>
                <a:cs typeface="Carlito"/>
              </a:rPr>
              <a:t>Before </a:t>
            </a:r>
            <a:r>
              <a:rPr dirty="0" lang="en-AU" spc="-5">
                <a:latin typeface="Carlito"/>
                <a:cs typeface="Carlito"/>
              </a:rPr>
              <a:t>the actual </a:t>
            </a:r>
            <a:r>
              <a:rPr dirty="0" lang="en-AU" spc="-10">
                <a:latin typeface="Carlito"/>
                <a:cs typeface="Carlito"/>
              </a:rPr>
              <a:t>home </a:t>
            </a:r>
            <a:r>
              <a:rPr dirty="0" lang="en-AU" spc="-5">
                <a:latin typeface="Carlito"/>
                <a:cs typeface="Carlito"/>
              </a:rPr>
              <a:t>visit, </a:t>
            </a:r>
            <a:r>
              <a:rPr dirty="0" lang="en-AU" spc="-15">
                <a:latin typeface="Carlito"/>
                <a:cs typeface="Carlito"/>
              </a:rPr>
              <a:t>you </a:t>
            </a:r>
            <a:r>
              <a:rPr dirty="0" lang="en-AU" spc="-20">
                <a:latin typeface="Carlito"/>
                <a:cs typeface="Carlito"/>
              </a:rPr>
              <a:t>have </a:t>
            </a:r>
            <a:r>
              <a:rPr dirty="0" lang="en-AU" spc="-10">
                <a:latin typeface="Carlito"/>
                <a:cs typeface="Carlito"/>
              </a:rPr>
              <a:t>to </a:t>
            </a:r>
            <a:r>
              <a:rPr dirty="0" lang="en-AU" spc="-5">
                <a:latin typeface="Carlito"/>
                <a:cs typeface="Carlito"/>
              </a:rPr>
              <a:t>look </a:t>
            </a:r>
            <a:r>
              <a:rPr dirty="0" lang="en-AU" spc="-25">
                <a:latin typeface="Carlito"/>
                <a:cs typeface="Carlito"/>
              </a:rPr>
              <a:t>for </a:t>
            </a:r>
            <a:r>
              <a:rPr dirty="0" lang="en-AU" spc="-10">
                <a:latin typeface="Carlito"/>
                <a:cs typeface="Carlito"/>
              </a:rPr>
              <a:t>information  </a:t>
            </a:r>
            <a:r>
              <a:rPr dirty="0" lang="en-AU" spc="-20">
                <a:latin typeface="Carlito"/>
                <a:cs typeface="Carlito"/>
              </a:rPr>
              <a:t>regarding </a:t>
            </a:r>
            <a:r>
              <a:rPr dirty="0" lang="en-AU" spc="-5">
                <a:latin typeface="Carlito"/>
                <a:cs typeface="Carlito"/>
              </a:rPr>
              <a:t>the </a:t>
            </a:r>
            <a:r>
              <a:rPr dirty="0" lang="en-AU" spc="-10">
                <a:latin typeface="Carlito"/>
                <a:cs typeface="Carlito"/>
              </a:rPr>
              <a:t>patient </a:t>
            </a:r>
            <a:r>
              <a:rPr dirty="0" lang="en-AU" spc="-5">
                <a:latin typeface="Carlito"/>
                <a:cs typeface="Carlito"/>
              </a:rPr>
              <a:t>and the</a:t>
            </a:r>
            <a:r>
              <a:rPr dirty="0" lang="en-AU" spc="35">
                <a:latin typeface="Carlito"/>
                <a:cs typeface="Carlito"/>
              </a:rPr>
              <a:t> </a:t>
            </a:r>
            <a:r>
              <a:rPr dirty="0" lang="en-AU" spc="-35">
                <a:latin typeface="Carlito"/>
                <a:cs typeface="Carlito"/>
              </a:rPr>
              <a:t>family</a:t>
            </a:r>
            <a:endParaRPr dirty="0" lang="en-AU"/>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792" name="Title 1"/>
          <p:cNvSpPr>
            <a:spLocks noGrp="1"/>
          </p:cNvSpPr>
          <p:nvPr>
            <p:ph type="title"/>
          </p:nvPr>
        </p:nvSpPr>
        <p:spPr/>
        <p:txBody>
          <a:bodyPr/>
          <a:p>
            <a:r>
              <a:rPr dirty="0" lang="en-AU"/>
              <a:t>continuation</a:t>
            </a:r>
          </a:p>
        </p:txBody>
      </p:sp>
      <p:sp>
        <p:nvSpPr>
          <p:cNvPr id="1048793" name="Content Placeholder 2"/>
          <p:cNvSpPr>
            <a:spLocks noGrp="1"/>
          </p:cNvSpPr>
          <p:nvPr>
            <p:ph idx="1"/>
          </p:nvPr>
        </p:nvSpPr>
        <p:spPr/>
        <p:txBody>
          <a:bodyPr/>
          <a:p>
            <a:pPr indent="-228600" marL="241300" marR="97155">
              <a:lnSpc>
                <a:spcPts val="2700"/>
              </a:lnSpc>
              <a:spcBef>
                <a:spcPts val="994"/>
              </a:spcBef>
              <a:buFont typeface="Arial"/>
              <a:buChar char="•"/>
              <a:tabLst>
                <a:tab algn="l" pos="241300"/>
              </a:tabLst>
            </a:pPr>
            <a:r>
              <a:rPr dirty="0" lang="en-AU" spc="-75">
                <a:latin typeface="Carlito"/>
                <a:cs typeface="Carlito"/>
              </a:rPr>
              <a:t>You </a:t>
            </a:r>
            <a:r>
              <a:rPr dirty="0" lang="en-AU" spc="-5">
                <a:latin typeface="Carlito"/>
                <a:cs typeface="Carlito"/>
              </a:rPr>
              <a:t>also need </a:t>
            </a:r>
            <a:r>
              <a:rPr dirty="0" lang="en-AU" spc="-15">
                <a:latin typeface="Carlito"/>
                <a:cs typeface="Carlito"/>
              </a:rPr>
              <a:t>to gather </a:t>
            </a:r>
            <a:r>
              <a:rPr dirty="0" lang="en-AU" spc="-10">
                <a:latin typeface="Carlito"/>
                <a:cs typeface="Carlito"/>
              </a:rPr>
              <a:t>information </a:t>
            </a:r>
            <a:r>
              <a:rPr dirty="0" lang="en-AU" spc="-20">
                <a:latin typeface="Carlito"/>
                <a:cs typeface="Carlito"/>
              </a:rPr>
              <a:t>regarding </a:t>
            </a:r>
            <a:r>
              <a:rPr dirty="0" lang="en-AU" spc="-5">
                <a:latin typeface="Carlito"/>
                <a:cs typeface="Carlito"/>
              </a:rPr>
              <a:t>the </a:t>
            </a:r>
            <a:r>
              <a:rPr dirty="0" lang="en-AU" spc="-10">
                <a:latin typeface="Carlito"/>
                <a:cs typeface="Carlito"/>
              </a:rPr>
              <a:t>location </a:t>
            </a:r>
            <a:r>
              <a:rPr dirty="0" lang="en-AU" spc="-5">
                <a:latin typeface="Carlito"/>
                <a:cs typeface="Carlito"/>
              </a:rPr>
              <a:t>of the  </a:t>
            </a:r>
            <a:r>
              <a:rPr dirty="0" lang="en-AU" spc="-10">
                <a:latin typeface="Carlito"/>
                <a:cs typeface="Carlito"/>
              </a:rPr>
              <a:t>house, </a:t>
            </a:r>
            <a:r>
              <a:rPr dirty="0" lang="en-AU" spc="-15">
                <a:latin typeface="Carlito"/>
                <a:cs typeface="Carlito"/>
              </a:rPr>
              <a:t>distance from your </a:t>
            </a:r>
            <a:r>
              <a:rPr dirty="0" lang="en-AU" spc="-5">
                <a:latin typeface="Carlito"/>
                <a:cs typeface="Carlito"/>
              </a:rPr>
              <a:t>health </a:t>
            </a:r>
            <a:r>
              <a:rPr dirty="0" lang="en-AU" spc="-10">
                <a:latin typeface="Carlito"/>
                <a:cs typeface="Carlito"/>
              </a:rPr>
              <a:t>facility </a:t>
            </a:r>
            <a:r>
              <a:rPr dirty="0" lang="en-AU" spc="-5">
                <a:latin typeface="Carlito"/>
                <a:cs typeface="Carlito"/>
              </a:rPr>
              <a:t>and the </a:t>
            </a:r>
            <a:r>
              <a:rPr dirty="0" lang="en-AU" spc="-20">
                <a:latin typeface="Carlito"/>
                <a:cs typeface="Carlito"/>
              </a:rPr>
              <a:t>physical</a:t>
            </a:r>
            <a:r>
              <a:rPr dirty="0" lang="en-AU" spc="215">
                <a:latin typeface="Carlito"/>
                <a:cs typeface="Carlito"/>
              </a:rPr>
              <a:t> </a:t>
            </a:r>
            <a:r>
              <a:rPr dirty="0" lang="en-AU" spc="-10">
                <a:latin typeface="Carlito"/>
                <a:cs typeface="Carlito"/>
              </a:rPr>
              <a:t>address.</a:t>
            </a:r>
            <a:endParaRPr dirty="0" lang="en-AU">
              <a:latin typeface="Carlito"/>
              <a:cs typeface="Carlito"/>
            </a:endParaRPr>
          </a:p>
          <a:p>
            <a:pPr indent="-228600" marL="241300" marR="5080">
              <a:lnSpc>
                <a:spcPts val="2700"/>
              </a:lnSpc>
              <a:spcBef>
                <a:spcPts val="1000"/>
              </a:spcBef>
              <a:buFont typeface="Arial"/>
              <a:buChar char="•"/>
              <a:tabLst>
                <a:tab algn="l" pos="241300"/>
              </a:tabLst>
            </a:pPr>
            <a:r>
              <a:rPr dirty="0" lang="en-AU" spc="-10">
                <a:latin typeface="Carlito"/>
                <a:cs typeface="Carlito"/>
              </a:rPr>
              <a:t>During </a:t>
            </a:r>
            <a:r>
              <a:rPr dirty="0" lang="en-AU" spc="-5">
                <a:latin typeface="Carlito"/>
                <a:cs typeface="Carlito"/>
              </a:rPr>
              <a:t>pre-visit activities, </a:t>
            </a:r>
            <a:r>
              <a:rPr dirty="0" lang="en-AU" spc="-15">
                <a:latin typeface="Carlito"/>
                <a:cs typeface="Carlito"/>
              </a:rPr>
              <a:t>you </a:t>
            </a:r>
            <a:r>
              <a:rPr dirty="0" lang="en-AU" spc="-10">
                <a:latin typeface="Carlito"/>
                <a:cs typeface="Carlito"/>
              </a:rPr>
              <a:t>should </a:t>
            </a:r>
            <a:r>
              <a:rPr dirty="0" lang="en-AU" spc="-20">
                <a:latin typeface="Carlito"/>
                <a:cs typeface="Carlito"/>
              </a:rPr>
              <a:t>investigate </a:t>
            </a:r>
            <a:r>
              <a:rPr dirty="0" lang="en-AU" spc="-5">
                <a:latin typeface="Carlito"/>
                <a:cs typeface="Carlito"/>
              </a:rPr>
              <a:t>the </a:t>
            </a:r>
            <a:r>
              <a:rPr dirty="0" lang="en-AU" spc="-10">
                <a:latin typeface="Carlito"/>
                <a:cs typeface="Carlito"/>
              </a:rPr>
              <a:t>community  resources, </a:t>
            </a:r>
            <a:r>
              <a:rPr dirty="0" lang="en-AU" spc="-5">
                <a:latin typeface="Carlito"/>
                <a:cs typeface="Carlito"/>
              </a:rPr>
              <a:t>assemble </a:t>
            </a:r>
            <a:r>
              <a:rPr dirty="0" lang="en-AU" spc="-10">
                <a:latin typeface="Carlito"/>
                <a:cs typeface="Carlito"/>
              </a:rPr>
              <a:t>supplies </a:t>
            </a:r>
            <a:r>
              <a:rPr dirty="0" lang="en-AU" spc="-5">
                <a:latin typeface="Carlito"/>
                <a:cs typeface="Carlito"/>
              </a:rPr>
              <a:t>and </a:t>
            </a:r>
            <a:r>
              <a:rPr dirty="0" lang="en-AU" spc="-15">
                <a:latin typeface="Carlito"/>
                <a:cs typeface="Carlito"/>
              </a:rPr>
              <a:t>prepare </a:t>
            </a:r>
            <a:r>
              <a:rPr dirty="0" lang="en-AU" spc="-25">
                <a:latin typeface="Carlito"/>
                <a:cs typeface="Carlito"/>
              </a:rPr>
              <a:t>for </a:t>
            </a:r>
            <a:r>
              <a:rPr dirty="0" lang="en-AU" spc="-5">
                <a:latin typeface="Carlito"/>
                <a:cs typeface="Carlito"/>
              </a:rPr>
              <a:t>the </a:t>
            </a:r>
            <a:r>
              <a:rPr dirty="0" lang="en-AU" spc="-20">
                <a:latin typeface="Carlito"/>
                <a:cs typeface="Carlito"/>
              </a:rPr>
              <a:t>first </a:t>
            </a:r>
            <a:r>
              <a:rPr dirty="0" lang="en-AU" spc="-15">
                <a:latin typeface="Carlito"/>
                <a:cs typeface="Carlito"/>
              </a:rPr>
              <a:t>contact </a:t>
            </a:r>
            <a:r>
              <a:rPr dirty="0" lang="en-AU" spc="-5">
                <a:latin typeface="Carlito"/>
                <a:cs typeface="Carlito"/>
              </a:rPr>
              <a:t>with  the </a:t>
            </a:r>
            <a:r>
              <a:rPr dirty="0" lang="en-AU" spc="-10">
                <a:latin typeface="Carlito"/>
                <a:cs typeface="Carlito"/>
              </a:rPr>
              <a:t>patient </a:t>
            </a:r>
            <a:r>
              <a:rPr dirty="0" lang="en-AU" spc="-15">
                <a:latin typeface="Carlito"/>
                <a:cs typeface="Carlito"/>
              </a:rPr>
              <a:t>at </a:t>
            </a:r>
            <a:r>
              <a:rPr dirty="0" lang="en-AU" spc="-5">
                <a:latin typeface="Carlito"/>
                <a:cs typeface="Carlito"/>
              </a:rPr>
              <a:t>their</a:t>
            </a:r>
            <a:r>
              <a:rPr dirty="0" lang="en-AU" spc="15">
                <a:latin typeface="Carlito"/>
                <a:cs typeface="Carlito"/>
              </a:rPr>
              <a:t> </a:t>
            </a:r>
            <a:r>
              <a:rPr dirty="0" lang="en-AU" spc="-20">
                <a:latin typeface="Carlito"/>
                <a:cs typeface="Carlito"/>
              </a:rPr>
              <a:t>doorstep</a:t>
            </a:r>
            <a:endParaRPr dirty="0" lang="en-AU">
              <a:latin typeface="Carlito"/>
              <a:cs typeface="Carlito"/>
            </a:endParaRPr>
          </a:p>
          <a:p>
            <a:endParaRPr dirty="0" lang="en-AU"/>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794" name="Title 1"/>
          <p:cNvSpPr>
            <a:spLocks noGrp="1"/>
          </p:cNvSpPr>
          <p:nvPr>
            <p:ph type="title"/>
          </p:nvPr>
        </p:nvSpPr>
        <p:spPr>
          <a:xfrm>
            <a:off x="539552" y="260648"/>
            <a:ext cx="8229600" cy="1143000"/>
          </a:xfrm>
        </p:spPr>
        <p:txBody>
          <a:bodyPr/>
          <a:p>
            <a:r>
              <a:rPr dirty="0" lang="en-AU"/>
              <a:t>CONT</a:t>
            </a:r>
          </a:p>
        </p:txBody>
      </p:sp>
      <p:sp>
        <p:nvSpPr>
          <p:cNvPr id="1048795" name="Content Placeholder 2"/>
          <p:cNvSpPr>
            <a:spLocks noGrp="1"/>
          </p:cNvSpPr>
          <p:nvPr>
            <p:ph idx="1"/>
          </p:nvPr>
        </p:nvSpPr>
        <p:spPr/>
        <p:txBody>
          <a:bodyPr>
            <a:normAutofit fontScale="62500" lnSpcReduction="20000"/>
          </a:bodyPr>
          <a:p>
            <a:pPr indent="0" marL="0">
              <a:lnSpc>
                <a:spcPct val="100000"/>
              </a:lnSpc>
              <a:spcBef>
                <a:spcPts val="770"/>
              </a:spcBef>
              <a:buNone/>
            </a:pPr>
            <a:r>
              <a:rPr b="1" dirty="0" lang="en-AU" spc="-5">
                <a:latin typeface="Carlito"/>
                <a:cs typeface="Carlito"/>
              </a:rPr>
              <a:t>Activities </a:t>
            </a:r>
            <a:r>
              <a:rPr b="1" dirty="0" lang="en-AU" spc="-10">
                <a:latin typeface="Carlito"/>
                <a:cs typeface="Carlito"/>
              </a:rPr>
              <a:t>During </a:t>
            </a:r>
            <a:r>
              <a:rPr b="1" dirty="0" lang="en-AU" spc="-5">
                <a:latin typeface="Carlito"/>
                <a:cs typeface="Carlito"/>
              </a:rPr>
              <a:t>Home</a:t>
            </a:r>
            <a:r>
              <a:rPr b="1" dirty="0" lang="en-AU" spc="35">
                <a:latin typeface="Carlito"/>
                <a:cs typeface="Carlito"/>
              </a:rPr>
              <a:t> </a:t>
            </a:r>
            <a:r>
              <a:rPr b="1" dirty="0" lang="en-AU" spc="-10">
                <a:latin typeface="Carlito"/>
                <a:cs typeface="Carlito"/>
              </a:rPr>
              <a:t>Visiting</a:t>
            </a:r>
            <a:endParaRPr dirty="0" lang="en-AU">
              <a:latin typeface="Carlito"/>
              <a:cs typeface="Carlito"/>
            </a:endParaRPr>
          </a:p>
          <a:p>
            <a:pPr indent="-228600" marL="241300" marR="438784">
              <a:lnSpc>
                <a:spcPts val="3030"/>
              </a:lnSpc>
              <a:spcBef>
                <a:spcPts val="1045"/>
              </a:spcBef>
              <a:buFont typeface="Arial"/>
              <a:buChar char="•"/>
              <a:tabLst>
                <a:tab algn="l" pos="241300"/>
              </a:tabLst>
            </a:pPr>
            <a:r>
              <a:rPr dirty="0" lang="en-AU" spc="-5">
                <a:latin typeface="Carlito"/>
                <a:cs typeface="Carlito"/>
              </a:rPr>
              <a:t>This is the </a:t>
            </a:r>
            <a:r>
              <a:rPr dirty="0" lang="en-AU" spc="-10">
                <a:latin typeface="Carlito"/>
                <a:cs typeface="Carlito"/>
              </a:rPr>
              <a:t>working </a:t>
            </a:r>
            <a:r>
              <a:rPr dirty="0" lang="en-AU" spc="-5">
                <a:latin typeface="Carlito"/>
                <a:cs typeface="Carlito"/>
              </a:rPr>
              <a:t>phase </a:t>
            </a:r>
            <a:r>
              <a:rPr dirty="0" lang="en-AU" spc="-10">
                <a:latin typeface="Carlito"/>
                <a:cs typeface="Carlito"/>
              </a:rPr>
              <a:t>during </a:t>
            </a:r>
            <a:r>
              <a:rPr dirty="0" lang="en-AU" spc="-5">
                <a:latin typeface="Carlito"/>
                <a:cs typeface="Carlito"/>
              </a:rPr>
              <a:t>which </a:t>
            </a:r>
            <a:r>
              <a:rPr dirty="0" lang="en-AU" spc="-20">
                <a:latin typeface="Carlito"/>
                <a:cs typeface="Carlito"/>
              </a:rPr>
              <a:t>you </a:t>
            </a:r>
            <a:r>
              <a:rPr dirty="0" lang="en-AU" spc="-10">
                <a:latin typeface="Carlito"/>
                <a:cs typeface="Carlito"/>
              </a:rPr>
              <a:t>put </a:t>
            </a:r>
            <a:r>
              <a:rPr dirty="0" lang="en-AU" spc="-20">
                <a:latin typeface="Carlito"/>
                <a:cs typeface="Carlito"/>
              </a:rPr>
              <a:t>into  </a:t>
            </a:r>
            <a:r>
              <a:rPr dirty="0" lang="en-AU" spc="-5">
                <a:latin typeface="Carlito"/>
                <a:cs typeface="Carlito"/>
              </a:rPr>
              <a:t>action </a:t>
            </a:r>
            <a:r>
              <a:rPr dirty="0" lang="en-AU" spc="-20">
                <a:latin typeface="Carlito"/>
                <a:cs typeface="Carlito"/>
              </a:rPr>
              <a:t>your </a:t>
            </a:r>
            <a:r>
              <a:rPr dirty="0" lang="en-AU" spc="-5">
                <a:latin typeface="Carlito"/>
                <a:cs typeface="Carlito"/>
              </a:rPr>
              <a:t>planned </a:t>
            </a:r>
            <a:r>
              <a:rPr dirty="0" lang="en-AU" spc="-10">
                <a:latin typeface="Carlito"/>
                <a:cs typeface="Carlito"/>
              </a:rPr>
              <a:t>health</a:t>
            </a:r>
            <a:r>
              <a:rPr dirty="0" lang="en-AU" spc="65">
                <a:latin typeface="Carlito"/>
                <a:cs typeface="Carlito"/>
              </a:rPr>
              <a:t> </a:t>
            </a:r>
            <a:r>
              <a:rPr dirty="0" lang="en-AU" spc="-5">
                <a:latin typeface="Carlito"/>
                <a:cs typeface="Carlito"/>
              </a:rPr>
              <a:t>activities</a:t>
            </a:r>
          </a:p>
          <a:p>
            <a:pPr indent="-228600" marL="241300" marR="5080">
              <a:lnSpc>
                <a:spcPct val="90000"/>
              </a:lnSpc>
              <a:spcBef>
                <a:spcPts val="944"/>
              </a:spcBef>
              <a:buFont typeface="Arial"/>
              <a:buChar char="•"/>
              <a:tabLst>
                <a:tab algn="l" pos="241300"/>
              </a:tabLst>
            </a:pPr>
            <a:r>
              <a:rPr dirty="0" lang="en-AU" spc="-10">
                <a:latin typeface="Carlito"/>
                <a:cs typeface="Carlito"/>
              </a:rPr>
              <a:t>During this phase </a:t>
            </a:r>
            <a:r>
              <a:rPr dirty="0" lang="en-AU" spc="-20">
                <a:latin typeface="Carlito"/>
                <a:cs typeface="Carlito"/>
              </a:rPr>
              <a:t>you </a:t>
            </a:r>
            <a:r>
              <a:rPr dirty="0" lang="en-AU" spc="-15">
                <a:latin typeface="Carlito"/>
                <a:cs typeface="Carlito"/>
              </a:rPr>
              <a:t>must establish trust </a:t>
            </a:r>
            <a:r>
              <a:rPr dirty="0" lang="en-AU" spc="-5">
                <a:latin typeface="Carlito"/>
                <a:cs typeface="Carlito"/>
              </a:rPr>
              <a:t>and </a:t>
            </a:r>
            <a:r>
              <a:rPr dirty="0" lang="en-AU" spc="-15">
                <a:latin typeface="Carlito"/>
                <a:cs typeface="Carlito"/>
              </a:rPr>
              <a:t>rapport  </a:t>
            </a:r>
            <a:r>
              <a:rPr dirty="0" lang="en-AU" spc="-5">
                <a:latin typeface="Carlito"/>
                <a:cs typeface="Carlito"/>
              </a:rPr>
              <a:t>with the </a:t>
            </a:r>
            <a:r>
              <a:rPr dirty="0" lang="en-AU" spc="-15">
                <a:latin typeface="Carlito"/>
                <a:cs typeface="Carlito"/>
              </a:rPr>
              <a:t>patient </a:t>
            </a:r>
            <a:r>
              <a:rPr dirty="0" lang="en-AU" spc="-5">
                <a:latin typeface="Carlito"/>
                <a:cs typeface="Carlito"/>
              </a:rPr>
              <a:t>and the </a:t>
            </a:r>
            <a:r>
              <a:rPr dirty="0" lang="en-AU" spc="-15">
                <a:latin typeface="Carlito"/>
                <a:cs typeface="Carlito"/>
              </a:rPr>
              <a:t>family </a:t>
            </a:r>
            <a:r>
              <a:rPr dirty="0" lang="en-AU" spc="-5">
                <a:latin typeface="Carlito"/>
                <a:cs typeface="Carlito"/>
              </a:rPr>
              <a:t>so </a:t>
            </a:r>
            <a:r>
              <a:rPr dirty="0" lang="en-AU" spc="-10">
                <a:latin typeface="Carlito"/>
                <a:cs typeface="Carlito"/>
              </a:rPr>
              <a:t>that </a:t>
            </a:r>
            <a:r>
              <a:rPr dirty="0" lang="en-AU" spc="-15">
                <a:latin typeface="Carlito"/>
                <a:cs typeface="Carlito"/>
              </a:rPr>
              <a:t>there </a:t>
            </a:r>
            <a:r>
              <a:rPr dirty="0" lang="en-AU" spc="-10">
                <a:latin typeface="Carlito"/>
                <a:cs typeface="Carlito"/>
              </a:rPr>
              <a:t>can </a:t>
            </a:r>
            <a:r>
              <a:rPr dirty="0" lang="en-AU" spc="-5">
                <a:latin typeface="Carlito"/>
                <a:cs typeface="Carlito"/>
              </a:rPr>
              <a:t>be a  </a:t>
            </a:r>
            <a:r>
              <a:rPr dirty="0" lang="en-AU" spc="-10">
                <a:latin typeface="Carlito"/>
                <a:cs typeface="Carlito"/>
              </a:rPr>
              <a:t>positive </a:t>
            </a:r>
            <a:r>
              <a:rPr dirty="0" lang="en-AU" spc="-15">
                <a:latin typeface="Carlito"/>
                <a:cs typeface="Carlito"/>
              </a:rPr>
              <a:t>interpersonal</a:t>
            </a:r>
            <a:r>
              <a:rPr dirty="0" lang="en-AU" spc="45">
                <a:latin typeface="Carlito"/>
                <a:cs typeface="Carlito"/>
              </a:rPr>
              <a:t> </a:t>
            </a:r>
            <a:r>
              <a:rPr dirty="0" lang="en-AU" spc="-15">
                <a:latin typeface="Carlito"/>
                <a:cs typeface="Carlito"/>
              </a:rPr>
              <a:t>relationship</a:t>
            </a:r>
            <a:endParaRPr dirty="0" lang="en-AU">
              <a:latin typeface="Carlito"/>
              <a:cs typeface="Carlito"/>
            </a:endParaRPr>
          </a:p>
          <a:p>
            <a:pPr indent="0" marL="0">
              <a:lnSpc>
                <a:spcPts val="3025"/>
              </a:lnSpc>
              <a:buNone/>
            </a:pPr>
            <a:r>
              <a:rPr dirty="0" lang="en-AU" spc="-5">
                <a:latin typeface="Carlito"/>
                <a:cs typeface="Carlito"/>
              </a:rPr>
              <a:t>     (a </a:t>
            </a:r>
            <a:r>
              <a:rPr dirty="0" lang="en-AU" spc="-20">
                <a:latin typeface="Carlito"/>
                <a:cs typeface="Carlito"/>
              </a:rPr>
              <a:t>professional </a:t>
            </a:r>
            <a:r>
              <a:rPr dirty="0" lang="en-AU" spc="-15">
                <a:latin typeface="Carlito"/>
                <a:cs typeface="Carlito"/>
              </a:rPr>
              <a:t>nurse-patient</a:t>
            </a:r>
            <a:r>
              <a:rPr dirty="0" lang="en-AU" spc="120">
                <a:latin typeface="Carlito"/>
                <a:cs typeface="Carlito"/>
              </a:rPr>
              <a:t> </a:t>
            </a:r>
            <a:r>
              <a:rPr dirty="0" lang="en-AU" spc="-15">
                <a:latin typeface="Carlito"/>
                <a:cs typeface="Carlito"/>
              </a:rPr>
              <a:t>relationship).</a:t>
            </a:r>
            <a:endParaRPr dirty="0" lang="en-AU">
              <a:latin typeface="Carlito"/>
              <a:cs typeface="Carlito"/>
            </a:endParaRPr>
          </a:p>
          <a:p>
            <a:pPr indent="-228600" marL="241300" marR="140335">
              <a:lnSpc>
                <a:spcPts val="3020"/>
              </a:lnSpc>
              <a:spcBef>
                <a:spcPts val="1045"/>
              </a:spcBef>
              <a:buFont typeface="Arial"/>
              <a:buChar char="•"/>
              <a:tabLst>
                <a:tab algn="l" pos="241300"/>
              </a:tabLst>
            </a:pPr>
            <a:r>
              <a:rPr dirty="0" lang="en-AU" spc="-10">
                <a:latin typeface="Carlito"/>
                <a:cs typeface="Carlito"/>
              </a:rPr>
              <a:t>This </a:t>
            </a:r>
            <a:r>
              <a:rPr dirty="0" lang="en-AU" spc="-15">
                <a:latin typeface="Carlito"/>
                <a:cs typeface="Carlito"/>
              </a:rPr>
              <a:t>relationship </a:t>
            </a:r>
            <a:r>
              <a:rPr dirty="0" lang="en-AU" spc="-5">
                <a:latin typeface="Carlito"/>
                <a:cs typeface="Carlito"/>
              </a:rPr>
              <a:t>will enhance the </a:t>
            </a:r>
            <a:r>
              <a:rPr dirty="0" lang="en-AU" spc="-10">
                <a:latin typeface="Carlito"/>
                <a:cs typeface="Carlito"/>
              </a:rPr>
              <a:t>achievement </a:t>
            </a:r>
            <a:r>
              <a:rPr dirty="0" lang="en-AU" spc="-5">
                <a:latin typeface="Carlito"/>
                <a:cs typeface="Carlito"/>
              </a:rPr>
              <a:t>of </a:t>
            </a:r>
            <a:r>
              <a:rPr dirty="0" lang="en-AU" spc="-10">
                <a:latin typeface="Carlito"/>
                <a:cs typeface="Carlito"/>
              </a:rPr>
              <a:t>the  </a:t>
            </a:r>
            <a:r>
              <a:rPr dirty="0" lang="en-AU" spc="-5">
                <a:latin typeface="Carlito"/>
                <a:cs typeface="Carlito"/>
              </a:rPr>
              <a:t>mutually </a:t>
            </a:r>
            <a:r>
              <a:rPr dirty="0" lang="en-AU" spc="-10">
                <a:latin typeface="Carlito"/>
                <a:cs typeface="Carlito"/>
              </a:rPr>
              <a:t>determined health-oriented</a:t>
            </a:r>
            <a:r>
              <a:rPr dirty="0" lang="en-AU" spc="60">
                <a:latin typeface="Carlito"/>
                <a:cs typeface="Carlito"/>
              </a:rPr>
              <a:t> </a:t>
            </a:r>
            <a:r>
              <a:rPr dirty="0" lang="en-AU" spc="-10">
                <a:latin typeface="Carlito"/>
                <a:cs typeface="Carlito"/>
              </a:rPr>
              <a:t>goals</a:t>
            </a:r>
            <a:endParaRPr dirty="0" lang="en-AU">
              <a:latin typeface="Carlito"/>
              <a:cs typeface="Carlito"/>
            </a:endParaRPr>
          </a:p>
          <a:p>
            <a:pPr indent="-228600" marL="241300" marR="438784">
              <a:lnSpc>
                <a:spcPts val="3030"/>
              </a:lnSpc>
              <a:spcBef>
                <a:spcPts val="1045"/>
              </a:spcBef>
              <a:buFont typeface="Arial"/>
              <a:buChar char="•"/>
              <a:tabLst>
                <a:tab algn="l" pos="241300"/>
              </a:tabLst>
            </a:pPr>
            <a:endParaRPr dirty="0" lang="en-A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5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1"/>
            <a:ext cx="9144000" cy="6741367"/>
          </a:xfrm>
          <a:prstGeom prst="rect"/>
          <a:noFill/>
          <a:ln>
            <a:noFill/>
          </a:ln>
          <a:effec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796" name="Title 1"/>
          <p:cNvSpPr>
            <a:spLocks noGrp="1"/>
          </p:cNvSpPr>
          <p:nvPr>
            <p:ph type="title"/>
          </p:nvPr>
        </p:nvSpPr>
        <p:spPr/>
        <p:txBody>
          <a:bodyPr/>
          <a:p>
            <a:r>
              <a:rPr dirty="0" lang="en-AU"/>
              <a:t>CONT</a:t>
            </a:r>
          </a:p>
        </p:txBody>
      </p:sp>
      <p:sp>
        <p:nvSpPr>
          <p:cNvPr id="1048797" name="Content Placeholder 2"/>
          <p:cNvSpPr>
            <a:spLocks noGrp="1"/>
          </p:cNvSpPr>
          <p:nvPr>
            <p:ph idx="1"/>
          </p:nvPr>
        </p:nvSpPr>
        <p:spPr/>
        <p:txBody>
          <a:bodyPr>
            <a:normAutofit fontScale="70000" lnSpcReduction="20000"/>
          </a:bodyPr>
          <a:p>
            <a:pPr indent="0" marL="0">
              <a:lnSpc>
                <a:spcPct val="100000"/>
              </a:lnSpc>
              <a:spcBef>
                <a:spcPts val="635"/>
              </a:spcBef>
              <a:buNone/>
            </a:pPr>
            <a:r>
              <a:rPr b="1" dirty="0" lang="en-AU" spc="-30">
                <a:latin typeface="Carlito"/>
                <a:cs typeface="Carlito"/>
              </a:rPr>
              <a:t>Termination </a:t>
            </a:r>
            <a:r>
              <a:rPr b="1" dirty="0" lang="en-AU" spc="-10">
                <a:latin typeface="Carlito"/>
                <a:cs typeface="Carlito"/>
              </a:rPr>
              <a:t>Phase </a:t>
            </a:r>
            <a:r>
              <a:rPr b="1" dirty="0" lang="en-AU" spc="-5">
                <a:latin typeface="Carlito"/>
                <a:cs typeface="Carlito"/>
              </a:rPr>
              <a:t>of</a:t>
            </a:r>
            <a:r>
              <a:rPr b="1" dirty="0" lang="en-AU" spc="70">
                <a:latin typeface="Carlito"/>
                <a:cs typeface="Carlito"/>
              </a:rPr>
              <a:t> </a:t>
            </a:r>
            <a:r>
              <a:rPr b="1" dirty="0" lang="en-AU" spc="-10">
                <a:latin typeface="Carlito"/>
                <a:cs typeface="Carlito"/>
              </a:rPr>
              <a:t>Visit</a:t>
            </a:r>
            <a:endParaRPr dirty="0" lang="en-AU">
              <a:latin typeface="Carlito"/>
              <a:cs typeface="Carlito"/>
            </a:endParaRPr>
          </a:p>
          <a:p>
            <a:pPr algn="just" indent="-228600" marL="241300" marR="103505">
              <a:lnSpc>
                <a:spcPct val="90000"/>
              </a:lnSpc>
              <a:spcBef>
                <a:spcPts val="994"/>
              </a:spcBef>
              <a:buFont typeface="Arial"/>
              <a:buChar char="•"/>
              <a:tabLst>
                <a:tab algn="l" pos="241300"/>
              </a:tabLst>
            </a:pPr>
            <a:r>
              <a:rPr dirty="0" lang="en-AU" spc="-10">
                <a:latin typeface="Carlito"/>
                <a:cs typeface="Carlito"/>
              </a:rPr>
              <a:t>This </a:t>
            </a:r>
            <a:r>
              <a:rPr dirty="0" lang="en-AU" spc="-15">
                <a:latin typeface="Carlito"/>
                <a:cs typeface="Carlito"/>
              </a:rPr>
              <a:t>occurs </a:t>
            </a:r>
            <a:r>
              <a:rPr dirty="0" lang="en-AU" spc="-5">
                <a:latin typeface="Carlito"/>
                <a:cs typeface="Carlito"/>
              </a:rPr>
              <a:t>when the </a:t>
            </a:r>
            <a:r>
              <a:rPr dirty="0" lang="en-AU" spc="-10">
                <a:latin typeface="Carlito"/>
                <a:cs typeface="Carlito"/>
              </a:rPr>
              <a:t>health </a:t>
            </a:r>
            <a:r>
              <a:rPr dirty="0" lang="en-AU" spc="-15">
                <a:latin typeface="Carlito"/>
                <a:cs typeface="Carlito"/>
              </a:rPr>
              <a:t>oriented </a:t>
            </a:r>
            <a:r>
              <a:rPr dirty="0" lang="en-AU" spc="-10">
                <a:latin typeface="Carlito"/>
                <a:cs typeface="Carlito"/>
              </a:rPr>
              <a:t>goals </a:t>
            </a:r>
            <a:r>
              <a:rPr dirty="0" lang="en-AU" spc="-25">
                <a:latin typeface="Carlito"/>
                <a:cs typeface="Carlito"/>
              </a:rPr>
              <a:t>have </a:t>
            </a:r>
            <a:r>
              <a:rPr dirty="0" lang="en-AU" spc="-10">
                <a:latin typeface="Carlito"/>
                <a:cs typeface="Carlito"/>
              </a:rPr>
              <a:t>been  </a:t>
            </a:r>
            <a:r>
              <a:rPr dirty="0" lang="en-AU" spc="-5">
                <a:latin typeface="Carlito"/>
                <a:cs typeface="Carlito"/>
              </a:rPr>
              <a:t>met. </a:t>
            </a:r>
            <a:r>
              <a:rPr dirty="0" lang="en-AU" spc="-30">
                <a:latin typeface="Carlito"/>
                <a:cs typeface="Carlito"/>
              </a:rPr>
              <a:t>Termination </a:t>
            </a:r>
            <a:r>
              <a:rPr dirty="0" lang="en-AU" spc="-5">
                <a:latin typeface="Carlito"/>
                <a:cs typeface="Carlito"/>
              </a:rPr>
              <a:t>of home </a:t>
            </a:r>
            <a:r>
              <a:rPr dirty="0" lang="en-AU" spc="-10">
                <a:latin typeface="Carlito"/>
                <a:cs typeface="Carlito"/>
              </a:rPr>
              <a:t>visits can </a:t>
            </a:r>
            <a:r>
              <a:rPr dirty="0" lang="en-AU" spc="-5">
                <a:latin typeface="Carlito"/>
                <a:cs typeface="Carlito"/>
              </a:rPr>
              <a:t>occur </a:t>
            </a:r>
            <a:r>
              <a:rPr dirty="0" lang="en-AU" spc="-10">
                <a:latin typeface="Carlito"/>
                <a:cs typeface="Carlito"/>
              </a:rPr>
              <a:t>due </a:t>
            </a:r>
            <a:r>
              <a:rPr dirty="0" lang="en-AU" spc="-20">
                <a:latin typeface="Carlito"/>
                <a:cs typeface="Carlito"/>
              </a:rPr>
              <a:t>to any  </a:t>
            </a:r>
            <a:r>
              <a:rPr dirty="0" lang="en-AU" spc="-5">
                <a:latin typeface="Carlito"/>
                <a:cs typeface="Carlito"/>
              </a:rPr>
              <a:t>of the </a:t>
            </a:r>
            <a:r>
              <a:rPr dirty="0" lang="en-AU" spc="-15">
                <a:latin typeface="Carlito"/>
                <a:cs typeface="Carlito"/>
              </a:rPr>
              <a:t>following</a:t>
            </a:r>
            <a:r>
              <a:rPr dirty="0" lang="en-AU" spc="5">
                <a:latin typeface="Carlito"/>
                <a:cs typeface="Carlito"/>
              </a:rPr>
              <a:t> </a:t>
            </a:r>
            <a:r>
              <a:rPr dirty="0" lang="en-AU" spc="-10">
                <a:latin typeface="Carlito"/>
                <a:cs typeface="Carlito"/>
              </a:rPr>
              <a:t>reasons:</a:t>
            </a:r>
          </a:p>
          <a:p>
            <a:pPr indent="-280035" marL="749300">
              <a:lnSpc>
                <a:spcPts val="3190"/>
              </a:lnSpc>
              <a:spcBef>
                <a:spcPts val="95"/>
              </a:spcBef>
              <a:buSzPct val="96428"/>
              <a:buFont typeface="Wingdings"/>
              <a:buChar char=""/>
              <a:tabLst>
                <a:tab algn="l" pos="749935"/>
              </a:tabLst>
            </a:pPr>
            <a:r>
              <a:rPr dirty="0" lang="en-AU" spc="-10">
                <a:latin typeface="Carlito"/>
                <a:cs typeface="Carlito"/>
              </a:rPr>
              <a:t>The patients’ health has been </a:t>
            </a:r>
            <a:r>
              <a:rPr dirty="0" lang="en-AU" spc="-25">
                <a:latin typeface="Carlito"/>
                <a:cs typeface="Carlito"/>
              </a:rPr>
              <a:t>restored </a:t>
            </a:r>
            <a:r>
              <a:rPr dirty="0" lang="en-AU" spc="-5">
                <a:latin typeface="Carlito"/>
                <a:cs typeface="Carlito"/>
              </a:rPr>
              <a:t>and</a:t>
            </a:r>
            <a:r>
              <a:rPr dirty="0" lang="en-AU" spc="140">
                <a:latin typeface="Carlito"/>
                <a:cs typeface="Carlito"/>
              </a:rPr>
              <a:t> </a:t>
            </a:r>
            <a:r>
              <a:rPr dirty="0" lang="en-AU" spc="-5">
                <a:latin typeface="Carlito"/>
                <a:cs typeface="Carlito"/>
              </a:rPr>
              <a:t>the</a:t>
            </a:r>
            <a:endParaRPr dirty="0" lang="en-AU">
              <a:latin typeface="Carlito"/>
              <a:cs typeface="Carlito"/>
            </a:endParaRPr>
          </a:p>
          <a:p>
            <a:pPr indent="0" marL="355600">
              <a:lnSpc>
                <a:spcPts val="3190"/>
              </a:lnSpc>
              <a:buNone/>
            </a:pPr>
            <a:r>
              <a:rPr dirty="0" lang="en-AU" spc="-15">
                <a:latin typeface="Carlito"/>
                <a:cs typeface="Carlito"/>
              </a:rPr>
              <a:t>      patient </a:t>
            </a:r>
            <a:r>
              <a:rPr dirty="0" lang="en-AU" spc="-10">
                <a:latin typeface="Carlito"/>
                <a:cs typeface="Carlito"/>
              </a:rPr>
              <a:t>can </a:t>
            </a:r>
            <a:r>
              <a:rPr dirty="0" lang="en-AU" spc="-5">
                <a:latin typeface="Carlito"/>
                <a:cs typeface="Carlito"/>
              </a:rPr>
              <a:t>function without the</a:t>
            </a:r>
            <a:r>
              <a:rPr dirty="0" lang="en-AU" spc="90">
                <a:latin typeface="Carlito"/>
                <a:cs typeface="Carlito"/>
              </a:rPr>
              <a:t> </a:t>
            </a:r>
            <a:r>
              <a:rPr dirty="0" lang="en-AU" spc="-20">
                <a:latin typeface="Carlito"/>
                <a:cs typeface="Carlito"/>
              </a:rPr>
              <a:t>nurse</a:t>
            </a:r>
            <a:endParaRPr dirty="0" lang="en-AU">
              <a:latin typeface="Carlito"/>
              <a:cs typeface="Carlito"/>
            </a:endParaRPr>
          </a:p>
          <a:p>
            <a:pPr indent="-280035" marL="749300">
              <a:lnSpc>
                <a:spcPct val="100000"/>
              </a:lnSpc>
              <a:spcBef>
                <a:spcPts val="165"/>
              </a:spcBef>
              <a:buSzPct val="96428"/>
              <a:buFont typeface="Wingdings"/>
              <a:buChar char=""/>
              <a:tabLst>
                <a:tab algn="l" pos="749935"/>
              </a:tabLst>
            </a:pPr>
            <a:r>
              <a:rPr dirty="0" lang="en-AU" spc="-10">
                <a:latin typeface="Carlito"/>
                <a:cs typeface="Carlito"/>
              </a:rPr>
              <a:t>The </a:t>
            </a:r>
            <a:r>
              <a:rPr dirty="0" lang="en-AU" spc="-15">
                <a:latin typeface="Carlito"/>
                <a:cs typeface="Carlito"/>
              </a:rPr>
              <a:t>patient </a:t>
            </a:r>
            <a:r>
              <a:rPr dirty="0" lang="en-AU" spc="-10">
                <a:latin typeface="Carlito"/>
                <a:cs typeface="Carlito"/>
              </a:rPr>
              <a:t>has </a:t>
            </a:r>
            <a:r>
              <a:rPr dirty="0" lang="en-AU" spc="-5">
                <a:latin typeface="Carlito"/>
                <a:cs typeface="Carlito"/>
              </a:rPr>
              <a:t>changed their</a:t>
            </a:r>
            <a:r>
              <a:rPr dirty="0" lang="en-AU" spc="80">
                <a:latin typeface="Carlito"/>
                <a:cs typeface="Carlito"/>
              </a:rPr>
              <a:t> </a:t>
            </a:r>
            <a:r>
              <a:rPr dirty="0" lang="en-AU" spc="-15">
                <a:latin typeface="Carlito"/>
                <a:cs typeface="Carlito"/>
              </a:rPr>
              <a:t>residence</a:t>
            </a:r>
            <a:endParaRPr dirty="0" lang="en-AU">
              <a:latin typeface="Carlito"/>
              <a:cs typeface="Carlito"/>
            </a:endParaRPr>
          </a:p>
          <a:p>
            <a:pPr indent="-280670" marL="749935">
              <a:lnSpc>
                <a:spcPts val="3195"/>
              </a:lnSpc>
              <a:spcBef>
                <a:spcPts val="170"/>
              </a:spcBef>
              <a:buSzPct val="96428"/>
              <a:buFont typeface="Wingdings"/>
              <a:buChar char=""/>
              <a:tabLst>
                <a:tab algn="l" pos="750570"/>
              </a:tabLst>
            </a:pPr>
            <a:r>
              <a:rPr dirty="0" lang="en-AU" spc="-5">
                <a:latin typeface="Carlito"/>
                <a:cs typeface="Carlito"/>
              </a:rPr>
              <a:t>The </a:t>
            </a:r>
            <a:r>
              <a:rPr dirty="0" lang="en-AU" spc="-10">
                <a:latin typeface="Carlito"/>
                <a:cs typeface="Carlito"/>
              </a:rPr>
              <a:t>community health </a:t>
            </a:r>
            <a:r>
              <a:rPr dirty="0" lang="en-AU" spc="-20">
                <a:latin typeface="Carlito"/>
                <a:cs typeface="Carlito"/>
              </a:rPr>
              <a:t>nurse </a:t>
            </a:r>
            <a:r>
              <a:rPr dirty="0" lang="en-AU" spc="-5">
                <a:latin typeface="Carlito"/>
                <a:cs typeface="Carlito"/>
              </a:rPr>
              <a:t>has </a:t>
            </a:r>
            <a:r>
              <a:rPr dirty="0" lang="en-AU" spc="-25">
                <a:latin typeface="Carlito"/>
                <a:cs typeface="Carlito"/>
              </a:rPr>
              <a:t>transferred</a:t>
            </a:r>
            <a:r>
              <a:rPr dirty="0" lang="en-AU" spc="140">
                <a:latin typeface="Carlito"/>
                <a:cs typeface="Carlito"/>
              </a:rPr>
              <a:t> </a:t>
            </a:r>
            <a:r>
              <a:rPr dirty="0" lang="en-AU" spc="-5">
                <a:latin typeface="Carlito"/>
                <a:cs typeface="Carlito"/>
              </a:rPr>
              <a:t>the</a:t>
            </a:r>
            <a:endParaRPr dirty="0" lang="en-AU">
              <a:latin typeface="Carlito"/>
              <a:cs typeface="Carlito"/>
            </a:endParaRPr>
          </a:p>
          <a:p>
            <a:pPr indent="0" marL="355600">
              <a:lnSpc>
                <a:spcPts val="3195"/>
              </a:lnSpc>
              <a:buNone/>
            </a:pPr>
            <a:r>
              <a:rPr dirty="0" lang="en-AU" spc="-10">
                <a:latin typeface="Carlito"/>
                <a:cs typeface="Carlito"/>
              </a:rPr>
              <a:t>     patients’ </a:t>
            </a:r>
            <a:r>
              <a:rPr dirty="0" lang="en-AU" spc="-20">
                <a:latin typeface="Carlito"/>
                <a:cs typeface="Carlito"/>
              </a:rPr>
              <a:t>care </a:t>
            </a:r>
            <a:r>
              <a:rPr dirty="0" lang="en-AU" spc="-15">
                <a:latin typeface="Carlito"/>
                <a:cs typeface="Carlito"/>
              </a:rPr>
              <a:t>to </a:t>
            </a:r>
            <a:r>
              <a:rPr dirty="0" lang="en-AU" spc="-5">
                <a:latin typeface="Carlito"/>
                <a:cs typeface="Carlito"/>
              </a:rPr>
              <a:t>another </a:t>
            </a:r>
            <a:r>
              <a:rPr dirty="0" lang="en-AU" spc="-20">
                <a:latin typeface="Carlito"/>
                <a:cs typeface="Carlito"/>
              </a:rPr>
              <a:t>nurse </a:t>
            </a:r>
            <a:r>
              <a:rPr dirty="0" lang="en-AU" spc="-5">
                <a:latin typeface="Carlito"/>
                <a:cs typeface="Carlito"/>
              </a:rPr>
              <a:t>or</a:t>
            </a:r>
            <a:r>
              <a:rPr dirty="0" lang="en-AU" spc="110">
                <a:latin typeface="Carlito"/>
                <a:cs typeface="Carlito"/>
              </a:rPr>
              <a:t> </a:t>
            </a:r>
            <a:r>
              <a:rPr dirty="0" lang="en-AU" spc="-10">
                <a:latin typeface="Carlito"/>
                <a:cs typeface="Carlito"/>
              </a:rPr>
              <a:t>agency</a:t>
            </a:r>
            <a:endParaRPr dirty="0" lang="en-AU">
              <a:latin typeface="Carlito"/>
              <a:cs typeface="Carlito"/>
            </a:endParaRPr>
          </a:p>
          <a:p>
            <a:pPr>
              <a:lnSpc>
                <a:spcPct val="100000"/>
              </a:lnSpc>
              <a:spcBef>
                <a:spcPts val="40"/>
              </a:spcBef>
            </a:pPr>
            <a:endParaRPr dirty="0" sz="4400" lang="en-AU">
              <a:latin typeface="Carlito"/>
              <a:cs typeface="Carlito"/>
            </a:endParaRPr>
          </a:p>
          <a:p>
            <a:pPr algn="just" indent="-228600" marL="241300" marR="103505">
              <a:lnSpc>
                <a:spcPct val="90000"/>
              </a:lnSpc>
              <a:spcBef>
                <a:spcPts val="994"/>
              </a:spcBef>
              <a:buFont typeface="Arial"/>
              <a:buChar char="•"/>
              <a:tabLst>
                <a:tab algn="l" pos="241300"/>
              </a:tabLst>
            </a:pPr>
            <a:endParaRPr dirty="0" lang="en-AU" spc="-10">
              <a:latin typeface="Carlito"/>
              <a:cs typeface="Carlito"/>
            </a:endParaRPr>
          </a:p>
          <a:p>
            <a:pPr algn="just" indent="-228600" marL="241300" marR="103505">
              <a:lnSpc>
                <a:spcPct val="90000"/>
              </a:lnSpc>
              <a:spcBef>
                <a:spcPts val="994"/>
              </a:spcBef>
              <a:buFont typeface="Arial"/>
              <a:buChar char="•"/>
              <a:tabLst>
                <a:tab algn="l" pos="241300"/>
              </a:tabLst>
            </a:pPr>
            <a:endParaRPr dirty="0" lang="en-AU">
              <a:latin typeface="Carlito"/>
              <a:cs typeface="Carlito"/>
            </a:endParaRPr>
          </a:p>
          <a:p>
            <a:endParaRPr dirty="0" lang="en-AU"/>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798" name="Title 1"/>
          <p:cNvSpPr>
            <a:spLocks noGrp="1"/>
          </p:cNvSpPr>
          <p:nvPr>
            <p:ph type="title"/>
          </p:nvPr>
        </p:nvSpPr>
        <p:spPr/>
        <p:txBody>
          <a:bodyPr/>
          <a:p>
            <a:r>
              <a:rPr dirty="0" lang="en-AU"/>
              <a:t>CONT</a:t>
            </a:r>
          </a:p>
        </p:txBody>
      </p:sp>
      <p:sp>
        <p:nvSpPr>
          <p:cNvPr id="1048799" name="Content Placeholder 2"/>
          <p:cNvSpPr>
            <a:spLocks noGrp="1"/>
          </p:cNvSpPr>
          <p:nvPr>
            <p:ph idx="1"/>
          </p:nvPr>
        </p:nvSpPr>
        <p:spPr/>
        <p:txBody>
          <a:bodyPr/>
          <a:p>
            <a:pPr marL="12700">
              <a:lnSpc>
                <a:spcPct val="100000"/>
              </a:lnSpc>
            </a:pPr>
            <a:r>
              <a:rPr b="1" dirty="0" lang="en-AU" spc="-15">
                <a:latin typeface="Carlito"/>
                <a:cs typeface="Carlito"/>
              </a:rPr>
              <a:t>Post-visit</a:t>
            </a:r>
            <a:r>
              <a:rPr b="1" dirty="0" lang="en-AU" spc="15">
                <a:latin typeface="Carlito"/>
                <a:cs typeface="Carlito"/>
              </a:rPr>
              <a:t> </a:t>
            </a:r>
            <a:r>
              <a:rPr b="1" dirty="0" lang="en-AU" spc="-5">
                <a:latin typeface="Carlito"/>
                <a:cs typeface="Carlito"/>
              </a:rPr>
              <a:t>Activities</a:t>
            </a:r>
            <a:endParaRPr dirty="0" lang="en-AU">
              <a:latin typeface="Carlito"/>
              <a:cs typeface="Carlito"/>
            </a:endParaRPr>
          </a:p>
          <a:p>
            <a:pPr indent="0" marL="12700" marR="5080">
              <a:lnSpc>
                <a:spcPct val="90000"/>
              </a:lnSpc>
              <a:spcBef>
                <a:spcPts val="1015"/>
              </a:spcBef>
              <a:buNone/>
              <a:tabLst>
                <a:tab algn="l" pos="241300"/>
              </a:tabLst>
            </a:pPr>
            <a:r>
              <a:rPr dirty="0" lang="en-AU" spc="-15">
                <a:latin typeface="Carlito"/>
                <a:cs typeface="Carlito"/>
              </a:rPr>
              <a:t>Post-visit </a:t>
            </a:r>
            <a:r>
              <a:rPr dirty="0" lang="en-AU" spc="-5">
                <a:latin typeface="Carlito"/>
                <a:cs typeface="Carlito"/>
              </a:rPr>
              <a:t>activities include </a:t>
            </a:r>
            <a:r>
              <a:rPr dirty="0" lang="en-AU" spc="-20">
                <a:latin typeface="Carlito"/>
                <a:cs typeface="Carlito"/>
              </a:rPr>
              <a:t>recording </a:t>
            </a:r>
            <a:r>
              <a:rPr dirty="0" lang="en-AU" spc="-5">
                <a:latin typeface="Carlito"/>
                <a:cs typeface="Carlito"/>
              </a:rPr>
              <a:t>and </a:t>
            </a:r>
            <a:r>
              <a:rPr dirty="0" lang="en-AU" spc="-10">
                <a:latin typeface="Carlito"/>
                <a:cs typeface="Carlito"/>
              </a:rPr>
              <a:t>reporting  </a:t>
            </a:r>
            <a:r>
              <a:rPr dirty="0" lang="en-AU" spc="-15">
                <a:latin typeface="Carlito"/>
                <a:cs typeface="Carlito"/>
              </a:rPr>
              <a:t>important events </a:t>
            </a:r>
            <a:r>
              <a:rPr dirty="0" lang="en-AU" spc="-5">
                <a:latin typeface="Carlito"/>
                <a:cs typeface="Carlito"/>
              </a:rPr>
              <a:t>of the </a:t>
            </a:r>
            <a:r>
              <a:rPr dirty="0" lang="en-AU" spc="-10">
                <a:latin typeface="Carlito"/>
                <a:cs typeface="Carlito"/>
              </a:rPr>
              <a:t>home visits, </a:t>
            </a:r>
            <a:r>
              <a:rPr dirty="0" lang="en-AU" spc="-5">
                <a:latin typeface="Carlito"/>
                <a:cs typeface="Carlito"/>
              </a:rPr>
              <a:t>and </a:t>
            </a:r>
            <a:r>
              <a:rPr dirty="0" lang="en-AU" spc="-10">
                <a:latin typeface="Carlito"/>
                <a:cs typeface="Carlito"/>
              </a:rPr>
              <a:t>sharing </a:t>
            </a:r>
            <a:r>
              <a:rPr dirty="0" lang="en-AU" spc="-5">
                <a:latin typeface="Carlito"/>
                <a:cs typeface="Carlito"/>
              </a:rPr>
              <a:t>the  </a:t>
            </a:r>
            <a:r>
              <a:rPr dirty="0" lang="en-AU" spc="-10">
                <a:latin typeface="Carlito"/>
                <a:cs typeface="Carlito"/>
              </a:rPr>
              <a:t>reports </a:t>
            </a:r>
            <a:r>
              <a:rPr dirty="0" lang="en-AU" spc="-5">
                <a:latin typeface="Carlito"/>
                <a:cs typeface="Carlito"/>
              </a:rPr>
              <a:t>with the </a:t>
            </a:r>
            <a:r>
              <a:rPr dirty="0" lang="en-AU" spc="-15">
                <a:latin typeface="Carlito"/>
                <a:cs typeface="Carlito"/>
              </a:rPr>
              <a:t>appropriate </a:t>
            </a:r>
            <a:r>
              <a:rPr dirty="0" lang="en-AU" spc="-5">
                <a:latin typeface="Carlito"/>
                <a:cs typeface="Carlito"/>
              </a:rPr>
              <a:t>authorities and </a:t>
            </a:r>
            <a:r>
              <a:rPr dirty="0" lang="en-AU" spc="-10">
                <a:latin typeface="Carlito"/>
                <a:cs typeface="Carlito"/>
              </a:rPr>
              <a:t>individuals  </a:t>
            </a:r>
            <a:r>
              <a:rPr dirty="0" lang="en-AU" spc="-5">
                <a:latin typeface="Carlito"/>
                <a:cs typeface="Carlito"/>
              </a:rPr>
              <a:t>about the </a:t>
            </a:r>
            <a:r>
              <a:rPr dirty="0" lang="en-AU" spc="-15">
                <a:latin typeface="Carlito"/>
                <a:cs typeface="Carlito"/>
              </a:rPr>
              <a:t>patient</a:t>
            </a:r>
            <a:r>
              <a:rPr dirty="0" lang="en-AU" spc="30">
                <a:latin typeface="Carlito"/>
                <a:cs typeface="Carlito"/>
              </a:rPr>
              <a:t> </a:t>
            </a:r>
            <a:r>
              <a:rPr dirty="0" lang="en-AU" spc="-15">
                <a:latin typeface="Carlito"/>
                <a:cs typeface="Carlito"/>
              </a:rPr>
              <a:t>family</a:t>
            </a:r>
            <a:endParaRPr dirty="0" lang="en-AU">
              <a:latin typeface="Carlito"/>
              <a:cs typeface="Carlito"/>
            </a:endParaRPr>
          </a:p>
          <a:p>
            <a:endParaRPr dirty="0" lang="en-AU"/>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800" name="Title 1"/>
          <p:cNvSpPr>
            <a:spLocks noGrp="1"/>
          </p:cNvSpPr>
          <p:nvPr>
            <p:ph type="title"/>
          </p:nvPr>
        </p:nvSpPr>
        <p:spPr/>
        <p:txBody>
          <a:bodyPr/>
          <a:p>
            <a:r>
              <a:rPr dirty="0" lang="en-AU" spc="-270"/>
              <a:t>Advantages </a:t>
            </a:r>
            <a:r>
              <a:rPr dirty="0" lang="en-AU" spc="-35"/>
              <a:t>of </a:t>
            </a:r>
            <a:r>
              <a:rPr dirty="0" lang="en-AU" spc="-250"/>
              <a:t>Home</a:t>
            </a:r>
            <a:r>
              <a:rPr dirty="0" lang="en-AU" spc="-500"/>
              <a:t> </a:t>
            </a:r>
            <a:r>
              <a:rPr dirty="0" lang="en-AU" spc="-160"/>
              <a:t>Visiting</a:t>
            </a:r>
            <a:endParaRPr dirty="0" lang="en-AU"/>
          </a:p>
        </p:txBody>
      </p:sp>
      <p:sp>
        <p:nvSpPr>
          <p:cNvPr id="1048801" name="Content Placeholder 2"/>
          <p:cNvSpPr>
            <a:spLocks noGrp="1"/>
          </p:cNvSpPr>
          <p:nvPr>
            <p:ph idx="1"/>
          </p:nvPr>
        </p:nvSpPr>
        <p:spPr/>
        <p:txBody>
          <a:bodyPr/>
          <a:p>
            <a:pPr indent="-228600" marL="241300" marR="241935">
              <a:lnSpc>
                <a:spcPts val="3020"/>
              </a:lnSpc>
              <a:spcBef>
                <a:spcPts val="480"/>
              </a:spcBef>
              <a:buFont typeface="Arial"/>
              <a:buChar char="•"/>
              <a:tabLst>
                <a:tab algn="l" pos="241300"/>
              </a:tabLst>
            </a:pPr>
            <a:r>
              <a:rPr dirty="0" lang="en-AU" spc="-5">
                <a:latin typeface="Carlito"/>
                <a:cs typeface="Carlito"/>
              </a:rPr>
              <a:t>It </a:t>
            </a:r>
            <a:r>
              <a:rPr dirty="0" lang="en-AU" spc="-15">
                <a:latin typeface="Carlito"/>
                <a:cs typeface="Carlito"/>
              </a:rPr>
              <a:t>provides </a:t>
            </a:r>
            <a:r>
              <a:rPr dirty="0" lang="en-AU" spc="-5">
                <a:latin typeface="Carlito"/>
                <a:cs typeface="Carlito"/>
              </a:rPr>
              <a:t>an </a:t>
            </a:r>
            <a:r>
              <a:rPr dirty="0" lang="en-AU" spc="-10">
                <a:latin typeface="Carlito"/>
                <a:cs typeface="Carlito"/>
              </a:rPr>
              <a:t>opportunity </a:t>
            </a:r>
            <a:r>
              <a:rPr dirty="0" lang="en-AU" spc="-20">
                <a:latin typeface="Carlito"/>
                <a:cs typeface="Carlito"/>
              </a:rPr>
              <a:t>to </a:t>
            </a:r>
            <a:r>
              <a:rPr dirty="0" lang="en-AU" spc="-5">
                <a:latin typeface="Carlito"/>
                <a:cs typeface="Carlito"/>
              </a:rPr>
              <a:t>learn about the </a:t>
            </a:r>
            <a:r>
              <a:rPr dirty="0" lang="en-AU" spc="-10">
                <a:latin typeface="Carlito"/>
                <a:cs typeface="Carlito"/>
              </a:rPr>
              <a:t>home  </a:t>
            </a:r>
            <a:r>
              <a:rPr dirty="0" lang="en-AU" spc="-5">
                <a:latin typeface="Carlito"/>
                <a:cs typeface="Carlito"/>
              </a:rPr>
              <a:t>and </a:t>
            </a:r>
            <a:r>
              <a:rPr dirty="0" lang="en-AU" spc="-15">
                <a:latin typeface="Carlito"/>
                <a:cs typeface="Carlito"/>
              </a:rPr>
              <a:t>family</a:t>
            </a:r>
            <a:r>
              <a:rPr dirty="0" lang="en-AU" spc="5">
                <a:latin typeface="Carlito"/>
                <a:cs typeface="Carlito"/>
              </a:rPr>
              <a:t> </a:t>
            </a:r>
            <a:r>
              <a:rPr dirty="0" lang="en-AU" spc="-10">
                <a:latin typeface="Carlito"/>
                <a:cs typeface="Carlito"/>
              </a:rPr>
              <a:t>situation.</a:t>
            </a:r>
            <a:endParaRPr dirty="0" lang="en-AU">
              <a:latin typeface="Carlito"/>
              <a:cs typeface="Carlito"/>
            </a:endParaRPr>
          </a:p>
          <a:p>
            <a:pPr indent="-228600" marL="241300" marR="724535">
              <a:lnSpc>
                <a:spcPts val="3020"/>
              </a:lnSpc>
              <a:spcBef>
                <a:spcPts val="1015"/>
              </a:spcBef>
              <a:buFont typeface="Arial"/>
              <a:buChar char="•"/>
              <a:tabLst>
                <a:tab algn="l" pos="241300"/>
              </a:tabLst>
            </a:pPr>
            <a:r>
              <a:rPr dirty="0" lang="en-AU" spc="-5">
                <a:latin typeface="Carlito"/>
                <a:cs typeface="Carlito"/>
              </a:rPr>
              <a:t>It </a:t>
            </a:r>
            <a:r>
              <a:rPr dirty="0" lang="en-AU" spc="-15">
                <a:latin typeface="Carlito"/>
                <a:cs typeface="Carlito"/>
              </a:rPr>
              <a:t>provides </a:t>
            </a:r>
            <a:r>
              <a:rPr dirty="0" lang="en-AU" spc="-5">
                <a:latin typeface="Carlito"/>
                <a:cs typeface="Carlito"/>
              </a:rPr>
              <a:t>an </a:t>
            </a:r>
            <a:r>
              <a:rPr dirty="0" lang="en-AU" spc="-10">
                <a:latin typeface="Carlito"/>
                <a:cs typeface="Carlito"/>
              </a:rPr>
              <a:t>opportunity </a:t>
            </a:r>
            <a:r>
              <a:rPr dirty="0" lang="en-AU" spc="-20">
                <a:latin typeface="Carlito"/>
                <a:cs typeface="Carlito"/>
              </a:rPr>
              <a:t>to </a:t>
            </a:r>
            <a:r>
              <a:rPr dirty="0" lang="en-AU" spc="-15">
                <a:latin typeface="Carlito"/>
                <a:cs typeface="Carlito"/>
              </a:rPr>
              <a:t>render </a:t>
            </a:r>
            <a:r>
              <a:rPr dirty="0" lang="en-AU" spc="-10">
                <a:latin typeface="Carlito"/>
                <a:cs typeface="Carlito"/>
              </a:rPr>
              <a:t>health </a:t>
            </a:r>
            <a:r>
              <a:rPr dirty="0" lang="en-AU" spc="-20">
                <a:latin typeface="Carlito"/>
                <a:cs typeface="Carlito"/>
              </a:rPr>
              <a:t>care  </a:t>
            </a:r>
            <a:r>
              <a:rPr dirty="0" lang="en-AU" spc="-5">
                <a:latin typeface="Carlito"/>
                <a:cs typeface="Carlito"/>
              </a:rPr>
              <a:t>services </a:t>
            </a:r>
            <a:r>
              <a:rPr dirty="0" lang="en-AU" spc="-20">
                <a:latin typeface="Carlito"/>
                <a:cs typeface="Carlito"/>
              </a:rPr>
              <a:t>to </a:t>
            </a:r>
            <a:r>
              <a:rPr dirty="0" lang="en-AU" spc="-5">
                <a:latin typeface="Carlito"/>
                <a:cs typeface="Carlito"/>
              </a:rPr>
              <a:t>the </a:t>
            </a:r>
            <a:r>
              <a:rPr dirty="0" lang="en-AU" spc="-15">
                <a:latin typeface="Carlito"/>
                <a:cs typeface="Carlito"/>
              </a:rPr>
              <a:t>family members </a:t>
            </a:r>
            <a:r>
              <a:rPr dirty="0" lang="en-AU" spc="-5">
                <a:latin typeface="Carlito"/>
                <a:cs typeface="Carlito"/>
              </a:rPr>
              <a:t>in their </a:t>
            </a:r>
            <a:r>
              <a:rPr dirty="0" lang="en-AU" spc="-10">
                <a:latin typeface="Carlito"/>
                <a:cs typeface="Carlito"/>
              </a:rPr>
              <a:t>own  surroundings.</a:t>
            </a:r>
            <a:endParaRPr dirty="0" lang="en-AU">
              <a:latin typeface="Carlito"/>
              <a:cs typeface="Carlito"/>
            </a:endParaRPr>
          </a:p>
          <a:p>
            <a:pPr indent="-228600" marL="241300" marR="265430">
              <a:lnSpc>
                <a:spcPts val="3020"/>
              </a:lnSpc>
              <a:spcBef>
                <a:spcPts val="1015"/>
              </a:spcBef>
              <a:buFont typeface="Arial"/>
              <a:buChar char="•"/>
              <a:tabLst>
                <a:tab algn="l" pos="241300"/>
              </a:tabLst>
            </a:pPr>
            <a:r>
              <a:rPr dirty="0" lang="en-AU" spc="-5">
                <a:latin typeface="Carlito"/>
                <a:cs typeface="Carlito"/>
              </a:rPr>
              <a:t>It </a:t>
            </a:r>
            <a:r>
              <a:rPr dirty="0" lang="en-AU" spc="-15">
                <a:latin typeface="Carlito"/>
                <a:cs typeface="Carlito"/>
              </a:rPr>
              <a:t>creates </a:t>
            </a:r>
            <a:r>
              <a:rPr dirty="0" lang="en-AU" spc="-5">
                <a:latin typeface="Carlito"/>
                <a:cs typeface="Carlito"/>
              </a:rPr>
              <a:t>a </a:t>
            </a:r>
            <a:r>
              <a:rPr dirty="0" lang="en-AU" spc="-15">
                <a:latin typeface="Carlito"/>
                <a:cs typeface="Carlito"/>
              </a:rPr>
              <a:t>good understanding </a:t>
            </a:r>
            <a:r>
              <a:rPr dirty="0" lang="en-AU" spc="-10">
                <a:latin typeface="Carlito"/>
                <a:cs typeface="Carlito"/>
              </a:rPr>
              <a:t>between </a:t>
            </a:r>
            <a:r>
              <a:rPr dirty="0" lang="en-AU" spc="-5">
                <a:latin typeface="Carlito"/>
                <a:cs typeface="Carlito"/>
              </a:rPr>
              <a:t>the </a:t>
            </a:r>
            <a:r>
              <a:rPr dirty="0" lang="en-AU" spc="-20">
                <a:latin typeface="Carlito"/>
                <a:cs typeface="Carlito"/>
              </a:rPr>
              <a:t>nurse  </a:t>
            </a:r>
            <a:r>
              <a:rPr dirty="0" lang="en-AU" spc="-5">
                <a:latin typeface="Carlito"/>
                <a:cs typeface="Carlito"/>
              </a:rPr>
              <a:t>and the </a:t>
            </a:r>
            <a:r>
              <a:rPr dirty="0" lang="en-AU" spc="-15">
                <a:latin typeface="Carlito"/>
                <a:cs typeface="Carlito"/>
              </a:rPr>
              <a:t>patient </a:t>
            </a:r>
            <a:r>
              <a:rPr dirty="0" lang="en-AU" spc="-5">
                <a:latin typeface="Carlito"/>
                <a:cs typeface="Carlito"/>
              </a:rPr>
              <a:t>and </a:t>
            </a:r>
            <a:r>
              <a:rPr dirty="0" lang="en-AU" spc="-10">
                <a:latin typeface="Carlito"/>
                <a:cs typeface="Carlito"/>
              </a:rPr>
              <a:t>builds </a:t>
            </a:r>
            <a:r>
              <a:rPr dirty="0" lang="en-AU" spc="-5">
                <a:latin typeface="Carlito"/>
                <a:cs typeface="Carlito"/>
              </a:rPr>
              <a:t>a </a:t>
            </a:r>
            <a:r>
              <a:rPr dirty="0" lang="en-AU" spc="-15">
                <a:latin typeface="Carlito"/>
                <a:cs typeface="Carlito"/>
              </a:rPr>
              <a:t>good </a:t>
            </a:r>
            <a:r>
              <a:rPr dirty="0" lang="en-AU" spc="-10">
                <a:latin typeface="Carlito"/>
                <a:cs typeface="Carlito"/>
              </a:rPr>
              <a:t>image </a:t>
            </a:r>
            <a:r>
              <a:rPr dirty="0" lang="en-AU" spc="-5">
                <a:latin typeface="Carlito"/>
                <a:cs typeface="Carlito"/>
              </a:rPr>
              <a:t>of</a:t>
            </a:r>
            <a:r>
              <a:rPr dirty="0" lang="en-AU" spc="180">
                <a:latin typeface="Carlito"/>
                <a:cs typeface="Carlito"/>
              </a:rPr>
              <a:t> </a:t>
            </a:r>
            <a:r>
              <a:rPr dirty="0" lang="en-AU" spc="-20">
                <a:latin typeface="Carlito"/>
                <a:cs typeface="Carlito"/>
              </a:rPr>
              <a:t>nurses.</a:t>
            </a:r>
            <a:endParaRPr dirty="0" lang="en-AU">
              <a:latin typeface="Carlito"/>
              <a:cs typeface="Carlito"/>
            </a:endParaRPr>
          </a:p>
          <a:p>
            <a:endParaRPr dirty="0" lang="en-AU"/>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802" name="Title 1"/>
          <p:cNvSpPr>
            <a:spLocks noGrp="1"/>
          </p:cNvSpPr>
          <p:nvPr>
            <p:ph type="title"/>
          </p:nvPr>
        </p:nvSpPr>
        <p:spPr/>
        <p:txBody>
          <a:bodyPr/>
          <a:p>
            <a:r>
              <a:rPr dirty="0" lang="en-AU"/>
              <a:t>CONT</a:t>
            </a:r>
          </a:p>
        </p:txBody>
      </p:sp>
      <p:sp>
        <p:nvSpPr>
          <p:cNvPr id="1048803" name="Content Placeholder 2"/>
          <p:cNvSpPr>
            <a:spLocks noGrp="1"/>
          </p:cNvSpPr>
          <p:nvPr>
            <p:ph idx="1"/>
          </p:nvPr>
        </p:nvSpPr>
        <p:spPr/>
        <p:txBody>
          <a:bodyPr/>
          <a:p>
            <a:pPr indent="-228600" marL="241300" marR="239395">
              <a:lnSpc>
                <a:spcPts val="3030"/>
              </a:lnSpc>
              <a:spcBef>
                <a:spcPts val="994"/>
              </a:spcBef>
              <a:buFont typeface="Arial"/>
              <a:buChar char="•"/>
              <a:tabLst>
                <a:tab algn="l" pos="241300"/>
              </a:tabLst>
            </a:pPr>
            <a:r>
              <a:rPr dirty="0" lang="en-AU" spc="-5">
                <a:latin typeface="Carlito"/>
                <a:cs typeface="Carlito"/>
              </a:rPr>
              <a:t>It </a:t>
            </a:r>
            <a:r>
              <a:rPr dirty="0" lang="en-AU" spc="-15">
                <a:latin typeface="Carlito"/>
                <a:cs typeface="Carlito"/>
              </a:rPr>
              <a:t>provides </a:t>
            </a:r>
            <a:r>
              <a:rPr dirty="0" lang="en-AU" spc="-5">
                <a:latin typeface="Carlito"/>
                <a:cs typeface="Carlito"/>
              </a:rPr>
              <a:t>an </a:t>
            </a:r>
            <a:r>
              <a:rPr dirty="0" lang="en-AU" spc="-10">
                <a:latin typeface="Carlito"/>
                <a:cs typeface="Carlito"/>
              </a:rPr>
              <a:t>opportunity </a:t>
            </a:r>
            <a:r>
              <a:rPr dirty="0" lang="en-AU" spc="-20">
                <a:latin typeface="Carlito"/>
                <a:cs typeface="Carlito"/>
              </a:rPr>
              <a:t>to </a:t>
            </a:r>
            <a:r>
              <a:rPr dirty="0" lang="en-AU" spc="-5">
                <a:latin typeface="Carlito"/>
                <a:cs typeface="Carlito"/>
              </a:rPr>
              <a:t>clarify the </a:t>
            </a:r>
            <a:r>
              <a:rPr dirty="0" lang="en-AU" spc="-10">
                <a:latin typeface="Carlito"/>
                <a:cs typeface="Carlito"/>
              </a:rPr>
              <a:t>doubts </a:t>
            </a:r>
            <a:r>
              <a:rPr dirty="0" lang="en-AU" spc="-5">
                <a:latin typeface="Carlito"/>
                <a:cs typeface="Carlito"/>
              </a:rPr>
              <a:t>and  </a:t>
            </a:r>
            <a:r>
              <a:rPr dirty="0" lang="en-AU" spc="-10">
                <a:latin typeface="Carlito"/>
                <a:cs typeface="Carlito"/>
              </a:rPr>
              <a:t>misconceptions </a:t>
            </a:r>
            <a:r>
              <a:rPr dirty="0" lang="en-AU" spc="-15">
                <a:latin typeface="Carlito"/>
                <a:cs typeface="Carlito"/>
              </a:rPr>
              <a:t>raised by family</a:t>
            </a:r>
            <a:r>
              <a:rPr dirty="0" lang="en-AU" spc="105">
                <a:latin typeface="Carlito"/>
                <a:cs typeface="Carlito"/>
              </a:rPr>
              <a:t> </a:t>
            </a:r>
            <a:r>
              <a:rPr dirty="0" lang="en-AU" spc="-15">
                <a:latin typeface="Carlito"/>
                <a:cs typeface="Carlito"/>
              </a:rPr>
              <a:t>members.</a:t>
            </a:r>
            <a:endParaRPr dirty="0" lang="en-AU">
              <a:latin typeface="Carlito"/>
              <a:cs typeface="Carlito"/>
            </a:endParaRPr>
          </a:p>
          <a:p>
            <a:pPr indent="-228600" marL="241300" marR="5080">
              <a:lnSpc>
                <a:spcPts val="3020"/>
              </a:lnSpc>
              <a:spcBef>
                <a:spcPts val="1005"/>
              </a:spcBef>
              <a:buFont typeface="Arial"/>
              <a:buChar char="•"/>
              <a:tabLst>
                <a:tab algn="l" pos="241300"/>
              </a:tabLst>
            </a:pPr>
            <a:r>
              <a:rPr dirty="0" lang="en-AU" spc="-5">
                <a:latin typeface="Carlito"/>
                <a:cs typeface="Carlito"/>
              </a:rPr>
              <a:t>It </a:t>
            </a:r>
            <a:r>
              <a:rPr dirty="0" lang="en-AU" spc="-15">
                <a:latin typeface="Carlito"/>
                <a:cs typeface="Carlito"/>
              </a:rPr>
              <a:t>provides </a:t>
            </a:r>
            <a:r>
              <a:rPr dirty="0" lang="en-AU" spc="-5">
                <a:latin typeface="Carlito"/>
                <a:cs typeface="Carlito"/>
              </a:rPr>
              <a:t>an </a:t>
            </a:r>
            <a:r>
              <a:rPr dirty="0" lang="en-AU" spc="-10">
                <a:latin typeface="Carlito"/>
                <a:cs typeface="Carlito"/>
              </a:rPr>
              <a:t>opportunity </a:t>
            </a:r>
            <a:r>
              <a:rPr dirty="0" lang="en-AU" spc="-20">
                <a:latin typeface="Carlito"/>
                <a:cs typeface="Carlito"/>
              </a:rPr>
              <a:t>to </a:t>
            </a:r>
            <a:r>
              <a:rPr dirty="0" lang="en-AU" spc="-10">
                <a:latin typeface="Carlito"/>
                <a:cs typeface="Carlito"/>
              </a:rPr>
              <a:t>observe </a:t>
            </a:r>
            <a:r>
              <a:rPr dirty="0" lang="en-AU" spc="-5">
                <a:latin typeface="Carlito"/>
                <a:cs typeface="Carlito"/>
              </a:rPr>
              <a:t>and </a:t>
            </a:r>
            <a:r>
              <a:rPr dirty="0" lang="en-AU" spc="-15">
                <a:latin typeface="Carlito"/>
                <a:cs typeface="Carlito"/>
              </a:rPr>
              <a:t>appreciate  family </a:t>
            </a:r>
            <a:r>
              <a:rPr dirty="0" lang="en-AU" spc="-10">
                <a:latin typeface="Carlito"/>
                <a:cs typeface="Carlito"/>
              </a:rPr>
              <a:t>practices </a:t>
            </a:r>
            <a:r>
              <a:rPr dirty="0" lang="en-AU" spc="-5">
                <a:latin typeface="Carlito"/>
                <a:cs typeface="Carlito"/>
              </a:rPr>
              <a:t>and </a:t>
            </a:r>
            <a:r>
              <a:rPr dirty="0" lang="en-AU" spc="-20">
                <a:latin typeface="Carlito"/>
                <a:cs typeface="Carlito"/>
              </a:rPr>
              <a:t>progress </a:t>
            </a:r>
            <a:r>
              <a:rPr dirty="0" lang="en-AU" spc="-5">
                <a:latin typeface="Carlito"/>
                <a:cs typeface="Carlito"/>
              </a:rPr>
              <a:t>of </a:t>
            </a:r>
            <a:r>
              <a:rPr dirty="0" lang="en-AU" spc="-20">
                <a:latin typeface="Carlito"/>
                <a:cs typeface="Carlito"/>
              </a:rPr>
              <a:t>care </a:t>
            </a:r>
            <a:r>
              <a:rPr dirty="0" lang="en-AU" spc="-10">
                <a:latin typeface="Carlito"/>
                <a:cs typeface="Carlito"/>
              </a:rPr>
              <a:t>given </a:t>
            </a:r>
            <a:r>
              <a:rPr dirty="0" lang="en-AU" spc="-15">
                <a:latin typeface="Carlito"/>
                <a:cs typeface="Carlito"/>
              </a:rPr>
              <a:t>by </a:t>
            </a:r>
            <a:r>
              <a:rPr dirty="0" lang="en-AU" spc="-5">
                <a:latin typeface="Carlito"/>
                <a:cs typeface="Carlito"/>
              </a:rPr>
              <a:t>the  </a:t>
            </a:r>
            <a:r>
              <a:rPr dirty="0" lang="en-AU" spc="-20">
                <a:latin typeface="Carlito"/>
                <a:cs typeface="Carlito"/>
              </a:rPr>
              <a:t>nurse </a:t>
            </a:r>
            <a:r>
              <a:rPr dirty="0" lang="en-AU" spc="-5">
                <a:latin typeface="Carlito"/>
                <a:cs typeface="Carlito"/>
              </a:rPr>
              <a:t>and</a:t>
            </a:r>
            <a:r>
              <a:rPr dirty="0" lang="en-AU" spc="45">
                <a:latin typeface="Carlito"/>
                <a:cs typeface="Carlito"/>
              </a:rPr>
              <a:t> </a:t>
            </a:r>
            <a:r>
              <a:rPr dirty="0" lang="en-AU" spc="-15">
                <a:latin typeface="Carlito"/>
                <a:cs typeface="Carlito"/>
              </a:rPr>
              <a:t>others</a:t>
            </a:r>
            <a:endParaRPr dirty="0" lang="en-AU">
              <a:latin typeface="Carlito"/>
              <a:cs typeface="Carlito"/>
            </a:endParaRPr>
          </a:p>
          <a:p>
            <a:endParaRPr dirty="0" lang="en-AU"/>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804" name="Title 1"/>
          <p:cNvSpPr>
            <a:spLocks noGrp="1"/>
          </p:cNvSpPr>
          <p:nvPr>
            <p:ph type="title"/>
          </p:nvPr>
        </p:nvSpPr>
        <p:spPr/>
        <p:txBody>
          <a:bodyPr/>
          <a:p>
            <a:r>
              <a:rPr dirty="0" lang="en-AU" spc="-305"/>
              <a:t>Disadvantages </a:t>
            </a:r>
            <a:r>
              <a:rPr dirty="0" lang="en-AU" spc="-40"/>
              <a:t>of </a:t>
            </a:r>
            <a:r>
              <a:rPr dirty="0" lang="en-AU" spc="-275"/>
              <a:t>Home</a:t>
            </a:r>
            <a:r>
              <a:rPr dirty="0" lang="en-AU" spc="-505"/>
              <a:t> </a:t>
            </a:r>
            <a:r>
              <a:rPr dirty="0" lang="en-AU" spc="-175"/>
              <a:t>Visiting</a:t>
            </a:r>
            <a:endParaRPr dirty="0" lang="en-AU"/>
          </a:p>
        </p:txBody>
      </p:sp>
      <p:sp>
        <p:nvSpPr>
          <p:cNvPr id="1048805" name="Content Placeholder 2"/>
          <p:cNvSpPr>
            <a:spLocks noGrp="1"/>
          </p:cNvSpPr>
          <p:nvPr>
            <p:ph idx="1"/>
          </p:nvPr>
        </p:nvSpPr>
        <p:spPr/>
        <p:txBody>
          <a:bodyPr/>
          <a:p>
            <a:pPr indent="-228600" marL="241300" marR="158115">
              <a:lnSpc>
                <a:spcPts val="3020"/>
              </a:lnSpc>
              <a:spcBef>
                <a:spcPts val="480"/>
              </a:spcBef>
              <a:buFont typeface="Arial"/>
              <a:buChar char="•"/>
              <a:tabLst>
                <a:tab algn="l" pos="241300"/>
              </a:tabLst>
            </a:pPr>
            <a:r>
              <a:rPr dirty="0" lang="en-AU" spc="-10">
                <a:latin typeface="Carlito"/>
                <a:cs typeface="Carlito"/>
              </a:rPr>
              <a:t>Home visits consume </a:t>
            </a:r>
            <a:r>
              <a:rPr dirty="0" lang="en-AU" spc="-5">
                <a:latin typeface="Carlito"/>
                <a:cs typeface="Carlito"/>
              </a:rPr>
              <a:t>a </a:t>
            </a:r>
            <a:r>
              <a:rPr dirty="0" lang="en-AU" spc="-10">
                <a:latin typeface="Carlito"/>
                <a:cs typeface="Carlito"/>
              </a:rPr>
              <a:t>lot  of </a:t>
            </a:r>
            <a:r>
              <a:rPr dirty="0" lang="en-AU" spc="-5">
                <a:latin typeface="Carlito"/>
                <a:cs typeface="Carlito"/>
              </a:rPr>
              <a:t>the </a:t>
            </a:r>
            <a:r>
              <a:rPr dirty="0" lang="en-AU" spc="-15">
                <a:latin typeface="Carlito"/>
                <a:cs typeface="Carlito"/>
              </a:rPr>
              <a:t>nurse's </a:t>
            </a:r>
            <a:r>
              <a:rPr dirty="0" lang="en-AU" spc="-5">
                <a:latin typeface="Carlito"/>
                <a:cs typeface="Carlito"/>
              </a:rPr>
              <a:t>time and </a:t>
            </a:r>
            <a:r>
              <a:rPr dirty="0" lang="en-AU" spc="-10">
                <a:latin typeface="Carlito"/>
                <a:cs typeface="Carlito"/>
              </a:rPr>
              <a:t>energy  </a:t>
            </a:r>
            <a:r>
              <a:rPr dirty="0" lang="en-AU" spc="-5">
                <a:latin typeface="Carlito"/>
                <a:cs typeface="Carlito"/>
              </a:rPr>
              <a:t>as </a:t>
            </a:r>
            <a:r>
              <a:rPr dirty="0" lang="en-AU" spc="-10">
                <a:latin typeface="Carlito"/>
                <a:cs typeface="Carlito"/>
              </a:rPr>
              <a:t>well </a:t>
            </a:r>
            <a:r>
              <a:rPr dirty="0" lang="en-AU" spc="-5">
                <a:latin typeface="Carlito"/>
                <a:cs typeface="Carlito"/>
              </a:rPr>
              <a:t>as </a:t>
            </a:r>
            <a:r>
              <a:rPr dirty="0" lang="en-AU" spc="-15">
                <a:latin typeface="Carlito"/>
                <a:cs typeface="Carlito"/>
              </a:rPr>
              <a:t>transport </a:t>
            </a:r>
            <a:r>
              <a:rPr dirty="0" lang="en-AU" spc="-5">
                <a:latin typeface="Carlito"/>
                <a:cs typeface="Carlito"/>
              </a:rPr>
              <a:t>fuel </a:t>
            </a:r>
            <a:r>
              <a:rPr dirty="0" lang="en-AU" spc="-15">
                <a:latin typeface="Carlito"/>
                <a:cs typeface="Carlito"/>
              </a:rPr>
              <a:t>(petrol </a:t>
            </a:r>
            <a:r>
              <a:rPr dirty="0" lang="en-AU" spc="-5">
                <a:latin typeface="Carlito"/>
                <a:cs typeface="Carlito"/>
              </a:rPr>
              <a:t>or </a:t>
            </a:r>
            <a:r>
              <a:rPr dirty="0" lang="en-AU" spc="-10">
                <a:latin typeface="Carlito"/>
                <a:cs typeface="Carlito"/>
              </a:rPr>
              <a:t>diesel) </a:t>
            </a:r>
            <a:r>
              <a:rPr dirty="0" lang="en-AU" spc="-5">
                <a:latin typeface="Carlito"/>
                <a:cs typeface="Carlito"/>
              </a:rPr>
              <a:t>or </a:t>
            </a:r>
            <a:r>
              <a:rPr dirty="0" lang="en-AU" spc="-10">
                <a:latin typeface="Carlito"/>
                <a:cs typeface="Carlito"/>
              </a:rPr>
              <a:t>bus</a:t>
            </a:r>
            <a:r>
              <a:rPr dirty="0" lang="en-AU" spc="150">
                <a:latin typeface="Carlito"/>
                <a:cs typeface="Carlito"/>
              </a:rPr>
              <a:t> </a:t>
            </a:r>
            <a:r>
              <a:rPr dirty="0" lang="en-AU" spc="-25">
                <a:latin typeface="Carlito"/>
                <a:cs typeface="Carlito"/>
              </a:rPr>
              <a:t>fare.</a:t>
            </a:r>
            <a:endParaRPr dirty="0" lang="en-AU">
              <a:latin typeface="Carlito"/>
              <a:cs typeface="Carlito"/>
            </a:endParaRPr>
          </a:p>
          <a:p>
            <a:pPr indent="-228600" marL="241300" marR="5080">
              <a:lnSpc>
                <a:spcPts val="3020"/>
              </a:lnSpc>
              <a:spcBef>
                <a:spcPts val="1015"/>
              </a:spcBef>
              <a:buFont typeface="Arial"/>
              <a:buChar char="•"/>
              <a:tabLst>
                <a:tab algn="l" pos="241300"/>
              </a:tabLst>
            </a:pPr>
            <a:r>
              <a:rPr dirty="0" lang="en-AU" spc="-15">
                <a:latin typeface="Carlito"/>
                <a:cs typeface="Carlito"/>
              </a:rPr>
              <a:t>Unforeseen events </a:t>
            </a:r>
            <a:r>
              <a:rPr dirty="0" lang="en-AU" spc="-20">
                <a:latin typeface="Carlito"/>
                <a:cs typeface="Carlito"/>
              </a:rPr>
              <a:t>may </a:t>
            </a:r>
            <a:r>
              <a:rPr dirty="0" lang="en-AU" spc="-5">
                <a:latin typeface="Carlito"/>
                <a:cs typeface="Carlito"/>
              </a:rPr>
              <a:t>occur </a:t>
            </a:r>
            <a:r>
              <a:rPr dirty="0" lang="en-AU" spc="-10">
                <a:latin typeface="Carlito"/>
                <a:cs typeface="Carlito"/>
              </a:rPr>
              <a:t>during home visits, </a:t>
            </a:r>
            <a:r>
              <a:rPr dirty="0" lang="en-AU" spc="-5">
                <a:latin typeface="Carlito"/>
                <a:cs typeface="Carlito"/>
              </a:rPr>
              <a:t>which  will </a:t>
            </a:r>
            <a:r>
              <a:rPr dirty="0" lang="en-AU" spc="-25">
                <a:latin typeface="Carlito"/>
                <a:cs typeface="Carlito"/>
              </a:rPr>
              <a:t>interfere </a:t>
            </a:r>
            <a:r>
              <a:rPr dirty="0" lang="en-AU" spc="-5">
                <a:latin typeface="Carlito"/>
                <a:cs typeface="Carlito"/>
              </a:rPr>
              <a:t>with planned</a:t>
            </a:r>
            <a:r>
              <a:rPr dirty="0" lang="en-AU" spc="55">
                <a:latin typeface="Carlito"/>
                <a:cs typeface="Carlito"/>
              </a:rPr>
              <a:t> </a:t>
            </a:r>
            <a:r>
              <a:rPr dirty="0" lang="en-AU" spc="-5">
                <a:latin typeface="Carlito"/>
                <a:cs typeface="Carlito"/>
              </a:rPr>
              <a:t>activities.</a:t>
            </a:r>
          </a:p>
          <a:p>
            <a:pPr indent="-228600" marL="241300" marR="5080">
              <a:lnSpc>
                <a:spcPts val="3020"/>
              </a:lnSpc>
              <a:spcBef>
                <a:spcPts val="1015"/>
              </a:spcBef>
              <a:buFont typeface="Arial"/>
              <a:buChar char="•"/>
              <a:tabLst>
                <a:tab algn="l" pos="241300"/>
              </a:tabLst>
            </a:pPr>
            <a:endParaRPr dirty="0" lang="en-AU">
              <a:latin typeface="Carlito"/>
              <a:cs typeface="Carlito"/>
            </a:endParaRPr>
          </a:p>
          <a:p>
            <a:endParaRPr dirty="0" lang="en-AU"/>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806" name="Title 1"/>
          <p:cNvSpPr>
            <a:spLocks noGrp="1"/>
          </p:cNvSpPr>
          <p:nvPr>
            <p:ph type="title"/>
          </p:nvPr>
        </p:nvSpPr>
        <p:spPr/>
        <p:txBody>
          <a:bodyPr/>
          <a:p>
            <a:r>
              <a:rPr dirty="0" lang="en-AU" err="1"/>
              <a:t>cont</a:t>
            </a:r>
            <a:endParaRPr dirty="0" lang="en-AU"/>
          </a:p>
        </p:txBody>
      </p:sp>
      <p:sp>
        <p:nvSpPr>
          <p:cNvPr id="1048807" name="Content Placeholder 2"/>
          <p:cNvSpPr>
            <a:spLocks noGrp="1"/>
          </p:cNvSpPr>
          <p:nvPr>
            <p:ph idx="1"/>
          </p:nvPr>
        </p:nvSpPr>
        <p:spPr/>
        <p:txBody>
          <a:bodyPr>
            <a:normAutofit fontScale="92500"/>
          </a:bodyPr>
          <a:p>
            <a:pPr indent="-228600" lvl="0" marL="241300" marR="46355">
              <a:lnSpc>
                <a:spcPct val="90000"/>
              </a:lnSpc>
              <a:spcBef>
                <a:spcPts val="960"/>
              </a:spcBef>
              <a:buFont typeface="Arial"/>
              <a:buChar char="•"/>
              <a:tabLst>
                <a:tab algn="l" pos="241300"/>
              </a:tabLst>
            </a:pPr>
            <a:r>
              <a:rPr dirty="0" sz="2800" lang="en-AU" spc="-5">
                <a:solidFill>
                  <a:prstClr val="black"/>
                </a:solidFill>
                <a:latin typeface="Carlito"/>
                <a:cs typeface="Carlito"/>
              </a:rPr>
              <a:t>The </a:t>
            </a:r>
            <a:r>
              <a:rPr dirty="0" sz="2800" lang="en-AU" spc="-20">
                <a:solidFill>
                  <a:prstClr val="black"/>
                </a:solidFill>
                <a:latin typeface="Carlito"/>
                <a:cs typeface="Carlito"/>
              </a:rPr>
              <a:t>patient’s </a:t>
            </a:r>
            <a:r>
              <a:rPr dirty="0" sz="2800" lang="en-AU" spc="-15">
                <a:solidFill>
                  <a:prstClr val="black"/>
                </a:solidFill>
                <a:latin typeface="Carlito"/>
                <a:cs typeface="Carlito"/>
              </a:rPr>
              <a:t>family may </a:t>
            </a:r>
            <a:r>
              <a:rPr dirty="0" sz="2800" lang="en-AU" spc="-10">
                <a:solidFill>
                  <a:prstClr val="black"/>
                </a:solidFill>
                <a:latin typeface="Carlito"/>
                <a:cs typeface="Carlito"/>
              </a:rPr>
              <a:t>not </a:t>
            </a:r>
            <a:r>
              <a:rPr dirty="0" sz="2800" lang="en-AU" spc="-5">
                <a:solidFill>
                  <a:prstClr val="black"/>
                </a:solidFill>
                <a:latin typeface="Carlito"/>
                <a:cs typeface="Carlito"/>
              </a:rPr>
              <a:t>accept the </a:t>
            </a:r>
            <a:r>
              <a:rPr dirty="0" sz="2800" lang="en-AU" spc="-20">
                <a:solidFill>
                  <a:prstClr val="black"/>
                </a:solidFill>
                <a:latin typeface="Carlito"/>
                <a:cs typeface="Carlito"/>
              </a:rPr>
              <a:t>nurse </a:t>
            </a:r>
            <a:r>
              <a:rPr dirty="0" sz="2800" lang="en-AU" spc="-10">
                <a:solidFill>
                  <a:prstClr val="black"/>
                </a:solidFill>
                <a:latin typeface="Carlito"/>
                <a:cs typeface="Carlito"/>
              </a:rPr>
              <a:t>due </a:t>
            </a:r>
            <a:r>
              <a:rPr dirty="0" sz="2800" lang="en-AU" spc="-20">
                <a:solidFill>
                  <a:prstClr val="black"/>
                </a:solidFill>
                <a:latin typeface="Carlito"/>
                <a:cs typeface="Carlito"/>
              </a:rPr>
              <a:t>to  </a:t>
            </a:r>
            <a:r>
              <a:rPr dirty="0" sz="2800" lang="en-AU" spc="-10">
                <a:solidFill>
                  <a:prstClr val="black"/>
                </a:solidFill>
                <a:latin typeface="Carlito"/>
                <a:cs typeface="Carlito"/>
              </a:rPr>
              <a:t>various </a:t>
            </a:r>
            <a:r>
              <a:rPr dirty="0" sz="2800" lang="en-AU" spc="-25">
                <a:solidFill>
                  <a:prstClr val="black"/>
                </a:solidFill>
                <a:latin typeface="Carlito"/>
                <a:cs typeface="Carlito"/>
              </a:rPr>
              <a:t>factors </a:t>
            </a:r>
            <a:r>
              <a:rPr dirty="0" sz="2800" lang="en-AU" spc="-10">
                <a:solidFill>
                  <a:prstClr val="black"/>
                </a:solidFill>
                <a:latin typeface="Carlito"/>
                <a:cs typeface="Carlito"/>
              </a:rPr>
              <a:t>such </a:t>
            </a:r>
            <a:r>
              <a:rPr dirty="0" sz="2800" lang="en-AU" spc="-5">
                <a:solidFill>
                  <a:prstClr val="black"/>
                </a:solidFill>
                <a:latin typeface="Carlito"/>
                <a:cs typeface="Carlito"/>
              </a:rPr>
              <a:t>as </a:t>
            </a:r>
            <a:r>
              <a:rPr dirty="0" sz="2800" lang="en-AU" spc="-15">
                <a:solidFill>
                  <a:prstClr val="black"/>
                </a:solidFill>
                <a:latin typeface="Carlito"/>
                <a:cs typeface="Carlito"/>
              </a:rPr>
              <a:t>cultural </a:t>
            </a:r>
            <a:r>
              <a:rPr dirty="0" sz="2800" lang="en-AU" spc="-5">
                <a:solidFill>
                  <a:prstClr val="black"/>
                </a:solidFill>
                <a:latin typeface="Carlito"/>
                <a:cs typeface="Carlito"/>
              </a:rPr>
              <a:t>or </a:t>
            </a:r>
            <a:r>
              <a:rPr dirty="0" sz="2800" lang="en-AU" spc="-10">
                <a:solidFill>
                  <a:prstClr val="black"/>
                </a:solidFill>
                <a:latin typeface="Carlito"/>
                <a:cs typeface="Carlito"/>
              </a:rPr>
              <a:t>religious </a:t>
            </a:r>
            <a:r>
              <a:rPr dirty="0" sz="2800" lang="en-AU" spc="-20">
                <a:solidFill>
                  <a:prstClr val="black"/>
                </a:solidFill>
                <a:latin typeface="Carlito"/>
                <a:cs typeface="Carlito"/>
              </a:rPr>
              <a:t>differences,  </a:t>
            </a:r>
            <a:r>
              <a:rPr dirty="0" sz="2800" lang="en-AU" spc="-15">
                <a:solidFill>
                  <a:prstClr val="black"/>
                </a:solidFill>
                <a:latin typeface="Carlito"/>
                <a:cs typeface="Carlito"/>
              </a:rPr>
              <a:t>personal characteristics </a:t>
            </a:r>
            <a:r>
              <a:rPr dirty="0" sz="2800" lang="en-AU" spc="-5">
                <a:solidFill>
                  <a:prstClr val="black"/>
                </a:solidFill>
                <a:latin typeface="Carlito"/>
                <a:cs typeface="Carlito"/>
              </a:rPr>
              <a:t>of the </a:t>
            </a:r>
            <a:r>
              <a:rPr dirty="0" sz="2800" lang="en-AU" spc="-20">
                <a:solidFill>
                  <a:prstClr val="black"/>
                </a:solidFill>
                <a:latin typeface="Carlito"/>
                <a:cs typeface="Carlito"/>
              </a:rPr>
              <a:t>nurse </a:t>
            </a:r>
            <a:r>
              <a:rPr dirty="0" sz="2800" lang="en-AU" spc="-5">
                <a:solidFill>
                  <a:prstClr val="black"/>
                </a:solidFill>
                <a:latin typeface="Carlito"/>
                <a:cs typeface="Carlito"/>
              </a:rPr>
              <a:t>and the </a:t>
            </a:r>
            <a:r>
              <a:rPr dirty="0" sz="2800" lang="en-AU" spc="-15">
                <a:solidFill>
                  <a:prstClr val="black"/>
                </a:solidFill>
                <a:latin typeface="Carlito"/>
                <a:cs typeface="Carlito"/>
              </a:rPr>
              <a:t>patient </a:t>
            </a:r>
            <a:r>
              <a:rPr dirty="0" sz="2800" lang="en-AU" spc="-10">
                <a:solidFill>
                  <a:prstClr val="black"/>
                </a:solidFill>
                <a:latin typeface="Carlito"/>
                <a:cs typeface="Carlito"/>
              </a:rPr>
              <a:t>or  </a:t>
            </a:r>
            <a:r>
              <a:rPr dirty="0" sz="2800" lang="en-AU" spc="-20">
                <a:solidFill>
                  <a:prstClr val="black"/>
                </a:solidFill>
                <a:latin typeface="Carlito"/>
                <a:cs typeface="Carlito"/>
              </a:rPr>
              <a:t>to </a:t>
            </a:r>
            <a:r>
              <a:rPr dirty="0" sz="2800" lang="en-AU" spc="-10">
                <a:solidFill>
                  <a:prstClr val="black"/>
                </a:solidFill>
                <a:latin typeface="Carlito"/>
                <a:cs typeface="Carlito"/>
              </a:rPr>
              <a:t>some </a:t>
            </a:r>
            <a:r>
              <a:rPr dirty="0" sz="2800" lang="en-AU" spc="-20">
                <a:solidFill>
                  <a:prstClr val="black"/>
                </a:solidFill>
                <a:latin typeface="Carlito"/>
                <a:cs typeface="Carlito"/>
              </a:rPr>
              <a:t>extent, </a:t>
            </a:r>
            <a:r>
              <a:rPr dirty="0" sz="2800" lang="en-AU" spc="-10">
                <a:solidFill>
                  <a:prstClr val="black"/>
                </a:solidFill>
                <a:latin typeface="Carlito"/>
                <a:cs typeface="Carlito"/>
              </a:rPr>
              <a:t>socio-economic </a:t>
            </a:r>
            <a:r>
              <a:rPr dirty="0" sz="2800" lang="en-AU" spc="-20">
                <a:solidFill>
                  <a:prstClr val="black"/>
                </a:solidFill>
                <a:latin typeface="Carlito"/>
                <a:cs typeface="Carlito"/>
              </a:rPr>
              <a:t>status </a:t>
            </a:r>
            <a:r>
              <a:rPr dirty="0" sz="2800" lang="en-AU" spc="-5">
                <a:solidFill>
                  <a:prstClr val="black"/>
                </a:solidFill>
                <a:latin typeface="Carlito"/>
                <a:cs typeface="Carlito"/>
              </a:rPr>
              <a:t>of the </a:t>
            </a:r>
            <a:r>
              <a:rPr dirty="0" sz="2800" lang="en-AU" spc="-20">
                <a:solidFill>
                  <a:prstClr val="black"/>
                </a:solidFill>
                <a:latin typeface="Carlito"/>
                <a:cs typeface="Carlito"/>
              </a:rPr>
              <a:t>nurse </a:t>
            </a:r>
            <a:r>
              <a:rPr dirty="0" sz="2800" lang="en-AU" spc="-5">
                <a:solidFill>
                  <a:prstClr val="black"/>
                </a:solidFill>
                <a:latin typeface="Carlito"/>
                <a:cs typeface="Carlito"/>
              </a:rPr>
              <a:t>and  the</a:t>
            </a:r>
            <a:r>
              <a:rPr dirty="0" sz="2800" lang="en-AU" spc="-10">
                <a:solidFill>
                  <a:prstClr val="black"/>
                </a:solidFill>
                <a:latin typeface="Carlito"/>
                <a:cs typeface="Carlito"/>
              </a:rPr>
              <a:t> patient.</a:t>
            </a:r>
            <a:endParaRPr dirty="0" sz="2800" lang="en-AU">
              <a:solidFill>
                <a:prstClr val="black"/>
              </a:solidFill>
              <a:latin typeface="Carlito"/>
              <a:cs typeface="Carlito"/>
            </a:endParaRPr>
          </a:p>
          <a:p>
            <a:pPr indent="-228600" lvl="0" marL="241300" marR="35560">
              <a:lnSpc>
                <a:spcPts val="3020"/>
              </a:lnSpc>
              <a:spcBef>
                <a:spcPts val="1045"/>
              </a:spcBef>
              <a:buFont typeface="Arial"/>
              <a:buChar char="•"/>
              <a:tabLst>
                <a:tab algn="l" pos="241300"/>
              </a:tabLst>
            </a:pPr>
            <a:r>
              <a:rPr dirty="0" sz="2800" lang="en-AU" spc="-10">
                <a:solidFill>
                  <a:prstClr val="black"/>
                </a:solidFill>
                <a:latin typeface="Carlito"/>
                <a:cs typeface="Carlito"/>
              </a:rPr>
              <a:t>Confusion </a:t>
            </a:r>
            <a:r>
              <a:rPr dirty="0" sz="2800" lang="en-AU" spc="-5">
                <a:solidFill>
                  <a:prstClr val="black"/>
                </a:solidFill>
                <a:latin typeface="Carlito"/>
                <a:cs typeface="Carlito"/>
              </a:rPr>
              <a:t>of the </a:t>
            </a:r>
            <a:r>
              <a:rPr dirty="0" sz="2800" lang="en-AU" spc="-40">
                <a:solidFill>
                  <a:prstClr val="black"/>
                </a:solidFill>
                <a:latin typeface="Carlito"/>
                <a:cs typeface="Carlito"/>
              </a:rPr>
              <a:t>nurse’s </a:t>
            </a:r>
            <a:r>
              <a:rPr dirty="0" sz="2800" lang="en-AU" spc="-20">
                <a:solidFill>
                  <a:prstClr val="black"/>
                </a:solidFill>
                <a:latin typeface="Carlito"/>
                <a:cs typeface="Carlito"/>
              </a:rPr>
              <a:t>role </a:t>
            </a:r>
            <a:r>
              <a:rPr dirty="0" sz="2800" lang="en-AU" spc="-5">
                <a:solidFill>
                  <a:prstClr val="black"/>
                </a:solidFill>
                <a:latin typeface="Carlito"/>
                <a:cs typeface="Carlito"/>
              </a:rPr>
              <a:t>in a </a:t>
            </a:r>
            <a:r>
              <a:rPr dirty="0" sz="2800" lang="en-AU" spc="-10">
                <a:solidFill>
                  <a:prstClr val="black"/>
                </a:solidFill>
                <a:latin typeface="Carlito"/>
                <a:cs typeface="Carlito"/>
              </a:rPr>
              <a:t>community </a:t>
            </a:r>
            <a:r>
              <a:rPr dirty="0" sz="2800" lang="en-AU" spc="-15">
                <a:solidFill>
                  <a:prstClr val="black"/>
                </a:solidFill>
                <a:latin typeface="Carlito"/>
                <a:cs typeface="Carlito"/>
              </a:rPr>
              <a:t>where  there </a:t>
            </a:r>
            <a:r>
              <a:rPr dirty="0" sz="2800" lang="en-AU" spc="-20">
                <a:solidFill>
                  <a:prstClr val="black"/>
                </a:solidFill>
                <a:latin typeface="Carlito"/>
                <a:cs typeface="Carlito"/>
              </a:rPr>
              <a:t>may </a:t>
            </a:r>
            <a:r>
              <a:rPr dirty="0" sz="2800" lang="en-AU" spc="-5">
                <a:solidFill>
                  <a:prstClr val="black"/>
                </a:solidFill>
                <a:latin typeface="Carlito"/>
                <a:cs typeface="Carlito"/>
              </a:rPr>
              <a:t>be a lack of </a:t>
            </a:r>
            <a:r>
              <a:rPr dirty="0" sz="2800" lang="en-AU" spc="-10">
                <a:solidFill>
                  <a:prstClr val="black"/>
                </a:solidFill>
                <a:latin typeface="Carlito"/>
                <a:cs typeface="Carlito"/>
              </a:rPr>
              <a:t>knowledge </a:t>
            </a:r>
            <a:r>
              <a:rPr dirty="0" sz="2800" lang="en-AU" spc="-5">
                <a:solidFill>
                  <a:prstClr val="black"/>
                </a:solidFill>
                <a:latin typeface="Carlito"/>
                <a:cs typeface="Carlito"/>
              </a:rPr>
              <a:t>and </a:t>
            </a:r>
            <a:r>
              <a:rPr dirty="0" sz="2800" lang="en-AU" spc="-15">
                <a:solidFill>
                  <a:prstClr val="black"/>
                </a:solidFill>
                <a:latin typeface="Carlito"/>
                <a:cs typeface="Carlito"/>
              </a:rPr>
              <a:t>understanding </a:t>
            </a:r>
            <a:r>
              <a:rPr dirty="0" sz="2800" lang="en-AU" spc="-10">
                <a:solidFill>
                  <a:prstClr val="black"/>
                </a:solidFill>
                <a:latin typeface="Carlito"/>
                <a:cs typeface="Carlito"/>
              </a:rPr>
              <a:t>of  </a:t>
            </a:r>
            <a:r>
              <a:rPr dirty="0" sz="2800" lang="en-AU" spc="-5">
                <a:solidFill>
                  <a:prstClr val="black"/>
                </a:solidFill>
                <a:latin typeface="Carlito"/>
                <a:cs typeface="Carlito"/>
              </a:rPr>
              <a:t>the </a:t>
            </a:r>
            <a:r>
              <a:rPr dirty="0" sz="2800" lang="en-AU" spc="-20">
                <a:solidFill>
                  <a:prstClr val="black"/>
                </a:solidFill>
                <a:latin typeface="Carlito"/>
                <a:cs typeface="Carlito"/>
              </a:rPr>
              <a:t>role </a:t>
            </a:r>
            <a:r>
              <a:rPr dirty="0" sz="2800" lang="en-AU" spc="-5">
                <a:solidFill>
                  <a:prstClr val="black"/>
                </a:solidFill>
                <a:latin typeface="Carlito"/>
                <a:cs typeface="Carlito"/>
              </a:rPr>
              <a:t>of the </a:t>
            </a:r>
            <a:r>
              <a:rPr dirty="0" sz="2800" lang="en-AU" spc="-10">
                <a:solidFill>
                  <a:prstClr val="black"/>
                </a:solidFill>
                <a:latin typeface="Carlito"/>
                <a:cs typeface="Carlito"/>
              </a:rPr>
              <a:t>community health</a:t>
            </a:r>
            <a:r>
              <a:rPr dirty="0" sz="2800" lang="en-AU" spc="65">
                <a:solidFill>
                  <a:prstClr val="black"/>
                </a:solidFill>
                <a:latin typeface="Carlito"/>
                <a:cs typeface="Carlito"/>
              </a:rPr>
              <a:t> </a:t>
            </a:r>
            <a:r>
              <a:rPr dirty="0" sz="2800" lang="en-AU" spc="-20">
                <a:solidFill>
                  <a:prstClr val="black"/>
                </a:solidFill>
                <a:latin typeface="Carlito"/>
                <a:cs typeface="Carlito"/>
              </a:rPr>
              <a:t>nurse</a:t>
            </a:r>
            <a:endParaRPr dirty="0" sz="2800" lang="en-AU">
              <a:solidFill>
                <a:prstClr val="black"/>
              </a:solidFill>
              <a:latin typeface="Carlito"/>
              <a:cs typeface="Carlito"/>
            </a:endParaRPr>
          </a:p>
          <a:p>
            <a:endParaRPr dirty="0" lang="en-AU"/>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808" name="Title 1"/>
          <p:cNvSpPr>
            <a:spLocks noGrp="1"/>
          </p:cNvSpPr>
          <p:nvPr>
            <p:ph type="title"/>
          </p:nvPr>
        </p:nvSpPr>
        <p:spPr>
          <a:xfrm>
            <a:off x="467544" y="188640"/>
            <a:ext cx="8229600" cy="1224136"/>
          </a:xfrm>
        </p:spPr>
        <p:txBody>
          <a:bodyPr/>
          <a:p>
            <a:r>
              <a:rPr dirty="0" lang="en-AU"/>
              <a:t>END</a:t>
            </a:r>
          </a:p>
        </p:txBody>
      </p:sp>
      <p:pic>
        <p:nvPicPr>
          <p:cNvPr id="209717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79512" y="404664"/>
            <a:ext cx="8964488" cy="6192688"/>
          </a:xfrm>
          <a:prstGeom prst="rect"/>
          <a:noFill/>
          <a:ln>
            <a:noFill/>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809" name="Title 2"/>
          <p:cNvSpPr>
            <a:spLocks noGrp="1"/>
          </p:cNvSpPr>
          <p:nvPr>
            <p:ph type="title"/>
          </p:nvPr>
        </p:nvSpPr>
        <p:spPr/>
        <p:txBody>
          <a:bodyPr/>
          <a:p>
            <a:r>
              <a:rPr dirty="0" lang="en-US"/>
              <a:t>References </a:t>
            </a:r>
          </a:p>
        </p:txBody>
      </p:sp>
      <p:sp>
        <p:nvSpPr>
          <p:cNvPr id="1048810" name="Content Placeholder 1"/>
          <p:cNvSpPr>
            <a:spLocks noGrp="1"/>
          </p:cNvSpPr>
          <p:nvPr>
            <p:ph idx="1"/>
          </p:nvPr>
        </p:nvSpPr>
        <p:spPr/>
        <p:txBody>
          <a:bodyPr/>
          <a:p>
            <a:r>
              <a:rPr dirty="0" lang="en-US" err="1"/>
              <a:t>Lankester,T</a:t>
            </a:r>
            <a:r>
              <a:rPr dirty="0" lang="en-US"/>
              <a:t>(2007)Setting up community health programs: practical manual for use in developing countries,oxford:macmillan</a:t>
            </a:r>
          </a:p>
          <a:p>
            <a:r>
              <a:rPr dirty="0" lang="en-US"/>
              <a:t>http://thepoint.Iww.com/activate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pic>
        <p:nvPicPr>
          <p:cNvPr id="209715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251520" y="332656"/>
            <a:ext cx="8712968" cy="6048672"/>
          </a:xfrm>
          <a:prstGeom prst="rect"/>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pic>
        <p:nvPicPr>
          <p:cNvPr id="209715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323528" y="260648"/>
            <a:ext cx="8496944" cy="6264696"/>
          </a:xfrm>
          <a:prstGeom prst="rect"/>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pic>
        <p:nvPicPr>
          <p:cNvPr id="2097155" name="Picture 2"/>
          <p:cNvPicPr>
            <a:picLocks noChangeAspect="1" noGrp="1" noChangeArrowheads="1"/>
          </p:cNvPicPr>
          <p:nvPr>
            <p:ph idx="1"/>
          </p:nvPr>
        </p:nvPicPr>
        <p:blipFill>
          <a:blip xmlns:r="http://schemas.openxmlformats.org/officeDocument/2006/relationships" r:embed="rId1"/>
          <a:stretch>
            <a:fillRect/>
          </a:stretch>
        </p:blipFill>
        <p:spPr bwMode="auto">
          <a:xfrm>
            <a:off x="179512" y="404664"/>
            <a:ext cx="8568952" cy="5832648"/>
          </a:xfrm>
          <a:prstGeom prst="rect"/>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pic>
        <p:nvPicPr>
          <p:cNvPr id="209715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07504" y="260649"/>
            <a:ext cx="8640960" cy="6408712"/>
          </a:xfrm>
          <a:prstGeom prst="rect"/>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pic>
        <p:nvPicPr>
          <p:cNvPr id="2097157" name="Picture 2"/>
          <p:cNvPicPr>
            <a:picLocks noChangeAspect="1" noGrp="1" noChangeArrowheads="1"/>
          </p:cNvPicPr>
          <p:nvPr>
            <p:ph idx="1"/>
          </p:nvPr>
        </p:nvPicPr>
        <p:blipFill>
          <a:blip xmlns:r="http://schemas.openxmlformats.org/officeDocument/2006/relationships" r:embed="rId1"/>
          <a:stretch>
            <a:fillRect/>
          </a:stretch>
        </p:blipFill>
        <p:spPr bwMode="auto">
          <a:xfrm>
            <a:off x="107504" y="116632"/>
            <a:ext cx="8856984" cy="6264696"/>
          </a:xfrm>
          <a:prstGeom prst="rect"/>
          <a:noFill/>
          <a:ln>
            <a:no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pic>
        <p:nvPicPr>
          <p:cNvPr id="209715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188640"/>
            <a:ext cx="9144000" cy="5976664"/>
          </a:xfrm>
          <a:prstGeom prst="rect"/>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597" name="Title 1"/>
          <p:cNvSpPr>
            <a:spLocks noGrp="1"/>
          </p:cNvSpPr>
          <p:nvPr>
            <p:ph type="title"/>
          </p:nvPr>
        </p:nvSpPr>
        <p:spPr>
          <a:xfrm>
            <a:off x="982133" y="457201"/>
            <a:ext cx="7704667" cy="955575"/>
          </a:xfrm>
        </p:spPr>
        <p:txBody>
          <a:bodyPr>
            <a:normAutofit/>
          </a:bodyPr>
          <a:p>
            <a:r>
              <a:rPr dirty="0" lang="en-AU"/>
              <a:t>Objectives </a:t>
            </a:r>
          </a:p>
        </p:txBody>
      </p:sp>
      <p:sp>
        <p:nvSpPr>
          <p:cNvPr id="1048598" name="Content Placeholder 2"/>
          <p:cNvSpPr>
            <a:spLocks noGrp="1"/>
          </p:cNvSpPr>
          <p:nvPr>
            <p:ph idx="1"/>
          </p:nvPr>
        </p:nvSpPr>
        <p:spPr>
          <a:xfrm>
            <a:off x="982133" y="3429000"/>
            <a:ext cx="7704667" cy="2570816"/>
          </a:xfrm>
        </p:spPr>
        <p:txBody>
          <a:bodyPr>
            <a:normAutofit fontScale="25000" lnSpcReduction="20000"/>
          </a:bodyPr>
          <a:p>
            <a:pPr indent="0" marL="0">
              <a:lnSpc>
                <a:spcPct val="170000"/>
              </a:lnSpc>
              <a:buNone/>
            </a:pPr>
            <a:r>
              <a:rPr b="1" dirty="0" sz="7400" lang="en-GB"/>
              <a:t>By the end of the unit the learner shall be able to:</a:t>
            </a:r>
            <a:endParaRPr b="1" dirty="0" sz="7400" lang="en-AU"/>
          </a:p>
          <a:p>
            <a:pPr lvl="0">
              <a:lnSpc>
                <a:spcPct val="170000"/>
              </a:lnSpc>
            </a:pPr>
            <a:r>
              <a:rPr dirty="0" sz="8000" lang="en-GB"/>
              <a:t>Define terms used  in community health nursing</a:t>
            </a:r>
            <a:endParaRPr dirty="0" sz="8000" lang="en-AU"/>
          </a:p>
          <a:p>
            <a:pPr lvl="0">
              <a:lnSpc>
                <a:spcPct val="170000"/>
              </a:lnSpc>
            </a:pPr>
            <a:r>
              <a:rPr dirty="0" sz="8000" lang="en-GB"/>
              <a:t>Describe  community health nursing concepts</a:t>
            </a:r>
            <a:endParaRPr dirty="0" sz="8000" lang="en-AU"/>
          </a:p>
          <a:p>
            <a:pPr lvl="0">
              <a:lnSpc>
                <a:spcPct val="170000"/>
              </a:lnSpc>
            </a:pPr>
            <a:r>
              <a:rPr dirty="0" sz="8000" lang="en-GB"/>
              <a:t>Explain the purpose of community health nursing</a:t>
            </a:r>
            <a:endParaRPr dirty="0" sz="8000" lang="en-AU"/>
          </a:p>
          <a:p>
            <a:pPr lvl="0">
              <a:lnSpc>
                <a:spcPct val="170000"/>
              </a:lnSpc>
            </a:pPr>
            <a:r>
              <a:rPr dirty="0" sz="8000" lang="en-GB"/>
              <a:t>Describe the characteristics of a community</a:t>
            </a:r>
            <a:endParaRPr dirty="0" sz="8000" lang="en-AU"/>
          </a:p>
          <a:p>
            <a:pPr lvl="0">
              <a:lnSpc>
                <a:spcPct val="170000"/>
              </a:lnSpc>
            </a:pPr>
            <a:r>
              <a:rPr dirty="0" sz="8000" lang="en-GB"/>
              <a:t>Describe the principles of community health nursing</a:t>
            </a:r>
            <a:endParaRPr dirty="0" sz="8000" lang="en-AU"/>
          </a:p>
          <a:p>
            <a:pPr lvl="0">
              <a:lnSpc>
                <a:spcPct val="170000"/>
              </a:lnSpc>
            </a:pPr>
            <a:r>
              <a:rPr dirty="0" sz="8000" lang="en-GB"/>
              <a:t>Discuss the roles of a community health nurse. </a:t>
            </a:r>
            <a:endParaRPr dirty="0" sz="8000" lang="en-AU"/>
          </a:p>
          <a:p>
            <a:pPr lvl="0">
              <a:lnSpc>
                <a:spcPct val="170000"/>
              </a:lnSpc>
            </a:pPr>
            <a:r>
              <a:rPr dirty="0" sz="8000" lang="en-GB"/>
              <a:t>Describe the concepts of family health in nursing </a:t>
            </a:r>
            <a:endParaRPr dirty="0" sz="8000" lang="en-AU"/>
          </a:p>
          <a:p>
            <a:pPr indent="0" marL="0">
              <a:lnSpc>
                <a:spcPct val="170000"/>
              </a:lnSpc>
              <a:buNone/>
            </a:pPr>
            <a:r>
              <a:rPr dirty="0" sz="9600" lang="en-GB"/>
              <a:t> </a:t>
            </a:r>
            <a:endParaRPr dirty="0" sz="9600" lang="en-AU"/>
          </a:p>
          <a:p>
            <a:pPr indent="0" marL="0">
              <a:lnSpc>
                <a:spcPct val="170000"/>
              </a:lnSpc>
              <a:buNone/>
            </a:pPr>
            <a:r>
              <a:rPr dirty="0" sz="7400" lang="en-GB"/>
              <a:t> </a:t>
            </a:r>
            <a:endParaRPr dirty="0" sz="7400" lang="en-AU"/>
          </a:p>
          <a:p>
            <a:r>
              <a:rPr dirty="0" lang="en-GB"/>
              <a:t> </a:t>
            </a:r>
            <a:endParaRPr dirty="0" lang="en-AU"/>
          </a:p>
          <a:p>
            <a:endParaRPr dirty="0"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pic>
        <p:nvPicPr>
          <p:cNvPr id="209715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07504" y="260649"/>
            <a:ext cx="8856984" cy="6336704"/>
          </a:xfrm>
          <a:prstGeom prst="rect"/>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pic>
        <p:nvPicPr>
          <p:cNvPr id="2097160" name="Picture 2"/>
          <p:cNvPicPr>
            <a:picLocks noChangeAspect="1" noGrp="1" noChangeArrowheads="1"/>
          </p:cNvPicPr>
          <p:nvPr>
            <p:ph idx="1"/>
          </p:nvPr>
        </p:nvPicPr>
        <p:blipFill>
          <a:blip xmlns:r="http://schemas.openxmlformats.org/officeDocument/2006/relationships" r:embed="rId1"/>
          <a:stretch>
            <a:fillRect/>
          </a:stretch>
        </p:blipFill>
        <p:spPr bwMode="auto">
          <a:xfrm>
            <a:off x="251520" y="332656"/>
            <a:ext cx="8568952" cy="6048672"/>
          </a:xfrm>
          <a:prstGeom prst="rect"/>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15" name="Content Placeholder 2"/>
          <p:cNvSpPr>
            <a:spLocks noGrp="1"/>
          </p:cNvSpPr>
          <p:nvPr>
            <p:ph idx="1"/>
          </p:nvPr>
        </p:nvSpPr>
        <p:spPr>
          <a:xfrm>
            <a:off x="251520" y="1196753"/>
            <a:ext cx="8892480" cy="5328592"/>
          </a:xfrm>
        </p:spPr>
        <p:txBody>
          <a:bodyPr>
            <a:normAutofit/>
          </a:bodyPr>
          <a:p>
            <a:pPr indent="0" marL="109728">
              <a:buNone/>
            </a:pPr>
            <a:r>
              <a:rPr b="1" dirty="0" lang="en-US"/>
              <a:t>What is a Community</a:t>
            </a:r>
            <a:r>
              <a:rPr dirty="0" lang="en-US"/>
              <a:t>?</a:t>
            </a:r>
          </a:p>
          <a:p>
            <a:r>
              <a:rPr dirty="0" lang="en-US"/>
              <a:t>A community is a group of people (a large or small  group) living in a certain geographical area and  working together for a common goal.</a:t>
            </a:r>
          </a:p>
          <a:p>
            <a:r>
              <a:rPr dirty="0" lang="en-US"/>
              <a:t>They share the same resources such as water,  climatic and geographic conditions, health services,  administration and leadership, as well as  disadvantages such as shortages, risks</a:t>
            </a:r>
          </a:p>
          <a:p>
            <a:pPr indent="0" marL="109728">
              <a:buNone/>
            </a:pPr>
            <a:r>
              <a:rPr dirty="0" lang="en-US"/>
              <a:t>and dangers.</a:t>
            </a:r>
          </a:p>
          <a:p>
            <a:r>
              <a:rPr dirty="0" lang="en-US"/>
              <a:t>The community is made up of individual persons  and each of these individuals belongs to a family</a:t>
            </a:r>
          </a:p>
          <a:p>
            <a:endParaRPr dirty="0" lang="en-A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pic>
        <p:nvPicPr>
          <p:cNvPr id="2097161"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683568" y="620689"/>
            <a:ext cx="7957392" cy="5688632"/>
          </a:xfrm>
          <a:prstGeom prst="rect"/>
          <a:noFill/>
          <a:ln>
            <a:noFill/>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pic>
        <p:nvPicPr>
          <p:cNvPr id="209716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4355976" y="1302979"/>
            <a:ext cx="3888432" cy="3877392"/>
          </a:xfrm>
          <a:prstGeom prst="rect"/>
          <a:noFill/>
          <a:ln>
            <a:noFill/>
          </a:ln>
          <a:effectLst/>
        </p:spPr>
      </p:pic>
      <p:sp>
        <p:nvSpPr>
          <p:cNvPr id="1048616" name="Rectangle 3"/>
          <p:cNvSpPr/>
          <p:nvPr/>
        </p:nvSpPr>
        <p:spPr>
          <a:xfrm>
            <a:off x="683568" y="2967335"/>
            <a:ext cx="3240360" cy="923330"/>
          </a:xfrm>
          <a:prstGeom prst="rect"/>
        </p:spPr>
        <p:txBody>
          <a:bodyPr wrap="square">
            <a:spAutoFit/>
          </a:bodyPr>
          <a:p>
            <a:r>
              <a:rPr dirty="0" lang="en-US"/>
              <a:t>Individual-yellow</a:t>
            </a:r>
          </a:p>
          <a:p>
            <a:r>
              <a:rPr dirty="0" lang="en-US"/>
              <a:t>Family-green</a:t>
            </a:r>
          </a:p>
          <a:p>
            <a:r>
              <a:rPr dirty="0" lang="en-US"/>
              <a:t>Community-blue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17" name="Content Placeholder 3"/>
          <p:cNvSpPr>
            <a:spLocks noGrp="1"/>
          </p:cNvSpPr>
          <p:nvPr>
            <p:ph idx="1"/>
          </p:nvPr>
        </p:nvSpPr>
        <p:spPr/>
        <p:txBody>
          <a:bodyPr>
            <a:normAutofit fontScale="95833" lnSpcReduction="10000"/>
          </a:bodyPr>
          <a:p>
            <a:r>
              <a:rPr dirty="0" lang="en-US"/>
              <a:t>The above figure shows the individual surrounded by family and the community.</a:t>
            </a:r>
          </a:p>
          <a:p>
            <a:r>
              <a:rPr dirty="0" lang="en-US"/>
              <a:t>Health workers are also human, they need to be understood by their colleagues and the community</a:t>
            </a:r>
          </a:p>
          <a:p>
            <a:r>
              <a:rPr dirty="0" lang="en-US"/>
              <a:t>Health workers too need to understand themselves, their culture, the community they live in,family,friends , the patients and how they fit into the health services</a:t>
            </a:r>
          </a:p>
          <a:p>
            <a:r>
              <a:rPr dirty="0" lang="en-US"/>
              <a:t>Because all these influence their behaviour,work pattern, human behaviour affects health</a:t>
            </a:r>
          </a:p>
          <a:p>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18" name="Content Placeholder 1"/>
          <p:cNvSpPr>
            <a:spLocks noGrp="1"/>
          </p:cNvSpPr>
          <p:nvPr>
            <p:ph idx="1"/>
          </p:nvPr>
        </p:nvSpPr>
        <p:spPr>
          <a:xfrm>
            <a:off x="457200" y="620689"/>
            <a:ext cx="8229600" cy="5386603"/>
          </a:xfrm>
        </p:spPr>
        <p:txBody>
          <a:bodyPr>
            <a:normAutofit/>
          </a:bodyPr>
          <a:p>
            <a:pPr indent="0" marL="109728">
              <a:buNone/>
            </a:pPr>
            <a:endParaRPr dirty="0" lang="en-US"/>
          </a:p>
          <a:p>
            <a:r>
              <a:rPr dirty="0" lang="en-US"/>
              <a:t>The health workers need to consider all the important influences that affect an individual ,the family and the community as a whole</a:t>
            </a:r>
          </a:p>
          <a:p>
            <a:r>
              <a:rPr dirty="0" lang="en-US"/>
              <a:t>The environment is an important part of the overall picture of human life and behaviour.</a:t>
            </a:r>
          </a:p>
          <a:p>
            <a:r>
              <a:rPr dirty="0" lang="en-US"/>
              <a:t>Biological,physical,social and economic environments have a bearing on how people live and behave.</a:t>
            </a:r>
          </a:p>
          <a:p>
            <a:r>
              <a:rPr dirty="0" lang="en-US"/>
              <a:t>The way people live and behave determines the diseases from which they suffer and how effectively the health services work.</a:t>
            </a:r>
          </a:p>
          <a:p>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619" name="Content Placeholder 1"/>
          <p:cNvSpPr>
            <a:spLocks noGrp="1"/>
          </p:cNvSpPr>
          <p:nvPr>
            <p:ph idx="1"/>
          </p:nvPr>
        </p:nvSpPr>
        <p:spPr>
          <a:xfrm>
            <a:off x="457200" y="476673"/>
            <a:ext cx="8229600" cy="5530619"/>
          </a:xfrm>
        </p:spPr>
        <p:txBody>
          <a:bodyPr/>
          <a:p>
            <a:r>
              <a:rPr dirty="0" lang="en-US"/>
              <a:t>People are affected by their enviroment,and can change if they want .Environment can be changed to be healthier</a:t>
            </a:r>
          </a:p>
          <a:p>
            <a:r>
              <a:rPr dirty="0" lang="en-US"/>
              <a:t>However ,environmental changes can make things worse and introduce new health problems</a:t>
            </a:r>
          </a:p>
          <a:p>
            <a:r>
              <a:rPr dirty="0" lang="en-US"/>
              <a:t>Ecology is the study of the balance of multiple interactions between people, diseases and  the environment.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pic>
        <p:nvPicPr>
          <p:cNvPr id="2097163" name="Picture 2"/>
          <p:cNvPicPr>
            <a:picLocks noChangeAspect="1" noChangeArrowheads="1"/>
          </p:cNvPicPr>
          <p:nvPr/>
        </p:nvPicPr>
        <p:blipFill>
          <a:blip xmlns:r="http://schemas.openxmlformats.org/officeDocument/2006/relationships" r:embed="rId1"/>
          <a:srcRect/>
          <a:stretch>
            <a:fillRect/>
          </a:stretch>
        </p:blipFill>
        <p:spPr bwMode="auto">
          <a:xfrm>
            <a:off x="2339752" y="1268760"/>
            <a:ext cx="4536505" cy="4104456"/>
          </a:xfrm>
          <a:prstGeom prst="rect"/>
          <a:noFill/>
          <a:ln>
            <a:noFill/>
          </a:ln>
          <a:effectLst/>
        </p:spPr>
      </p:pic>
      <p:cxnSp>
        <p:nvCxnSpPr>
          <p:cNvPr id="3145728" name="Straight Arrow Connector 13"/>
          <p:cNvCxnSpPr>
            <a:cxnSpLocks/>
          </p:cNvCxnSpPr>
          <p:nvPr/>
        </p:nvCxnSpPr>
        <p:spPr>
          <a:xfrm flipV="1">
            <a:off x="6876256" y="1268760"/>
            <a:ext cx="792088" cy="360040"/>
          </a:xfrm>
          <a:prstGeom prst="straightConnector1"/>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45729" name="Straight Arrow Connector 15"/>
          <p:cNvCxnSpPr>
            <a:cxnSpLocks/>
          </p:cNvCxnSpPr>
          <p:nvPr/>
        </p:nvCxnSpPr>
        <p:spPr>
          <a:xfrm>
            <a:off x="1475656" y="1448780"/>
            <a:ext cx="720080" cy="540060"/>
          </a:xfrm>
          <a:prstGeom prst="straightConnector1"/>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45730" name="Straight Arrow Connector 17"/>
          <p:cNvCxnSpPr>
            <a:cxnSpLocks/>
          </p:cNvCxnSpPr>
          <p:nvPr/>
        </p:nvCxnSpPr>
        <p:spPr>
          <a:xfrm flipH="1">
            <a:off x="1475656" y="5157192"/>
            <a:ext cx="1080120" cy="360040"/>
          </a:xfrm>
          <a:prstGeom prst="straightConnector1"/>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45731" name="Straight Arrow Connector 19"/>
          <p:cNvCxnSpPr>
            <a:cxnSpLocks/>
          </p:cNvCxnSpPr>
          <p:nvPr/>
        </p:nvCxnSpPr>
        <p:spPr>
          <a:xfrm>
            <a:off x="6876256" y="5337213"/>
            <a:ext cx="576064" cy="252028"/>
          </a:xfrm>
          <a:prstGeom prst="straightConnector1"/>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45732" name="Straight Arrow Connector 22"/>
          <p:cNvCxnSpPr>
            <a:cxnSpLocks/>
          </p:cNvCxnSpPr>
          <p:nvPr/>
        </p:nvCxnSpPr>
        <p:spPr>
          <a:xfrm flipV="1">
            <a:off x="1259633" y="692697"/>
            <a:ext cx="6012668" cy="72008"/>
          </a:xfrm>
          <a:prstGeom prst="straightConnector1"/>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45733" name="Straight Arrow Connector 24"/>
          <p:cNvCxnSpPr>
            <a:cxnSpLocks/>
          </p:cNvCxnSpPr>
          <p:nvPr/>
        </p:nvCxnSpPr>
        <p:spPr>
          <a:xfrm>
            <a:off x="899592" y="1268760"/>
            <a:ext cx="216024" cy="3888432"/>
          </a:xfrm>
          <a:prstGeom prst="straightConnector1"/>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45734" name="Straight Arrow Connector 28"/>
          <p:cNvCxnSpPr>
            <a:cxnSpLocks/>
          </p:cNvCxnSpPr>
          <p:nvPr/>
        </p:nvCxnSpPr>
        <p:spPr>
          <a:xfrm flipH="1">
            <a:off x="7884368" y="1268760"/>
            <a:ext cx="72008" cy="4320480"/>
          </a:xfrm>
          <a:prstGeom prst="straightConnector1"/>
          <a:ln>
            <a:headEnd type="arrow"/>
            <a:tailEnd type="arrow"/>
          </a:ln>
        </p:spPr>
        <p:style>
          <a:lnRef idx="1">
            <a:schemeClr val="accent1"/>
          </a:lnRef>
          <a:fillRef idx="0">
            <a:schemeClr val="accent1"/>
          </a:fillRef>
          <a:effectRef idx="0">
            <a:schemeClr val="accent1"/>
          </a:effectRef>
          <a:fontRef idx="minor">
            <a:schemeClr val="tx1"/>
          </a:fontRef>
        </p:style>
      </p:cxnSp>
      <p:sp>
        <p:nvSpPr>
          <p:cNvPr id="1048620" name="TextBox 3"/>
          <p:cNvSpPr txBox="1"/>
          <p:nvPr/>
        </p:nvSpPr>
        <p:spPr>
          <a:xfrm>
            <a:off x="107504" y="692697"/>
            <a:ext cx="1368152" cy="369332"/>
          </a:xfrm>
          <a:prstGeom prst="rect"/>
          <a:noFill/>
        </p:spPr>
        <p:txBody>
          <a:bodyPr rtlCol="0" wrap="square">
            <a:spAutoFit/>
          </a:bodyPr>
          <a:p>
            <a:r>
              <a:rPr dirty="0" lang="en-US"/>
              <a:t>biological</a:t>
            </a:r>
          </a:p>
        </p:txBody>
      </p:sp>
      <p:sp>
        <p:nvSpPr>
          <p:cNvPr id="1048621" name="TextBox 4"/>
          <p:cNvSpPr txBox="1"/>
          <p:nvPr/>
        </p:nvSpPr>
        <p:spPr>
          <a:xfrm>
            <a:off x="7452320" y="718986"/>
            <a:ext cx="1440160" cy="369332"/>
          </a:xfrm>
          <a:prstGeom prst="rect"/>
          <a:noFill/>
        </p:spPr>
        <p:txBody>
          <a:bodyPr rtlCol="0" wrap="square">
            <a:spAutoFit/>
          </a:bodyPr>
          <a:p>
            <a:r>
              <a:rPr dirty="0" lang="en-US"/>
              <a:t>physical</a:t>
            </a:r>
          </a:p>
        </p:txBody>
      </p:sp>
      <p:sp>
        <p:nvSpPr>
          <p:cNvPr id="1048622" name="TextBox 5"/>
          <p:cNvSpPr txBox="1"/>
          <p:nvPr/>
        </p:nvSpPr>
        <p:spPr>
          <a:xfrm>
            <a:off x="107504" y="5733256"/>
            <a:ext cx="2808312" cy="369332"/>
          </a:xfrm>
          <a:prstGeom prst="rect"/>
          <a:noFill/>
        </p:spPr>
        <p:txBody>
          <a:bodyPr rtlCol="0" wrap="square">
            <a:spAutoFit/>
          </a:bodyPr>
          <a:p>
            <a:r>
              <a:rPr dirty="0" lang="en-US"/>
              <a:t>Cultural&amp;social</a:t>
            </a:r>
          </a:p>
        </p:txBody>
      </p:sp>
      <p:sp>
        <p:nvSpPr>
          <p:cNvPr id="1048623" name="TextBox 6"/>
          <p:cNvSpPr txBox="1"/>
          <p:nvPr/>
        </p:nvSpPr>
        <p:spPr>
          <a:xfrm>
            <a:off x="6876256" y="5917922"/>
            <a:ext cx="2376264" cy="369332"/>
          </a:xfrm>
          <a:prstGeom prst="rect"/>
          <a:noFill/>
        </p:spPr>
        <p:txBody>
          <a:bodyPr rtlCol="0" wrap="square">
            <a:spAutoFit/>
          </a:bodyPr>
          <a:p>
            <a:r>
              <a:rPr dirty="0" lang="en-US"/>
              <a:t>Economic &amp;political</a:t>
            </a:r>
          </a:p>
        </p:txBody>
      </p:sp>
      <p:sp>
        <p:nvSpPr>
          <p:cNvPr id="1048624" name="TextBox 7"/>
          <p:cNvSpPr txBox="1"/>
          <p:nvPr/>
        </p:nvSpPr>
        <p:spPr>
          <a:xfrm>
            <a:off x="791580" y="188640"/>
            <a:ext cx="6480721" cy="369332"/>
          </a:xfrm>
          <a:prstGeom prst="rect"/>
          <a:noFill/>
        </p:spPr>
        <p:txBody>
          <a:bodyPr rtlCol="0" wrap="square">
            <a:spAutoFit/>
          </a:bodyPr>
          <a:p>
            <a:r>
              <a:rPr dirty="0" lang="en-US"/>
              <a:t>Factors 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25" name="Content Placeholder 1"/>
          <p:cNvSpPr>
            <a:spLocks noGrp="1"/>
          </p:cNvSpPr>
          <p:nvPr>
            <p:ph idx="1"/>
          </p:nvPr>
        </p:nvSpPr>
        <p:spPr/>
        <p:txBody>
          <a:bodyPr>
            <a:normAutofit fontScale="91667" lnSpcReduction="10000"/>
          </a:bodyPr>
          <a:p>
            <a:r>
              <a:rPr dirty="0" lang="en-US"/>
              <a:t>The above figure  illustrates many ecological interactions that make a community health or unhealthy</a:t>
            </a:r>
          </a:p>
          <a:p>
            <a:r>
              <a:rPr dirty="0" lang="en-US"/>
              <a:t>Each two-headed arrow represents possible lines of interaction. The arrow linking biological to physical could mean that in some areas there is overgrazing or charcoal burning(biological)</a:t>
            </a:r>
          </a:p>
          <a:p>
            <a:r>
              <a:rPr dirty="0" lang="en-US"/>
              <a:t>resulting in soil erosion and the creation of a desert(physical)-degrading the environment which in turn, affects the life of the community.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02" name="Title 2"/>
          <p:cNvSpPr>
            <a:spLocks noGrp="1"/>
          </p:cNvSpPr>
          <p:nvPr>
            <p:ph type="title"/>
          </p:nvPr>
        </p:nvSpPr>
        <p:spPr/>
        <p:txBody>
          <a:bodyPr/>
          <a:p>
            <a:r>
              <a:rPr dirty="0" lang="en-US"/>
              <a:t>Objectives </a:t>
            </a:r>
          </a:p>
        </p:txBody>
      </p:sp>
      <p:sp>
        <p:nvSpPr>
          <p:cNvPr id="1048603" name="Content Placeholder 1"/>
          <p:cNvSpPr>
            <a:spLocks noGrp="1"/>
          </p:cNvSpPr>
          <p:nvPr>
            <p:ph idx="1"/>
          </p:nvPr>
        </p:nvSpPr>
        <p:spPr/>
        <p:txBody>
          <a:bodyPr/>
          <a:p>
            <a:r>
              <a:rPr dirty="0" lang="en-US"/>
              <a:t>Describe the models of health</a:t>
            </a:r>
          </a:p>
          <a:p>
            <a:r>
              <a:rPr dirty="0" lang="en-US"/>
              <a:t>Health and illness</a:t>
            </a:r>
          </a:p>
          <a:p>
            <a:r>
              <a:rPr dirty="0" lang="en-US"/>
              <a:t>Features of a community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26" name="Content Placeholder 4"/>
          <p:cNvSpPr>
            <a:spLocks noGrp="1"/>
          </p:cNvSpPr>
          <p:nvPr>
            <p:ph idx="1"/>
          </p:nvPr>
        </p:nvSpPr>
        <p:spPr>
          <a:xfrm>
            <a:off x="457200" y="476673"/>
            <a:ext cx="8229600" cy="5530619"/>
          </a:xfrm>
        </p:spPr>
        <p:txBody>
          <a:bodyPr>
            <a:normAutofit/>
          </a:bodyPr>
          <a:p>
            <a:r>
              <a:rPr dirty="0" lang="en-US"/>
              <a:t>The following examples  illustrates the connections between human behaviour and the environmental influences.</a:t>
            </a:r>
          </a:p>
          <a:p>
            <a:r>
              <a:rPr dirty="0" lang="en-US"/>
              <a:t>Malnutrition in young children is common in many areas of Africa ,for example, eggs which contain protein are eaten by adults, and not given to young children as they are believed to cause delayed milestones.</a:t>
            </a:r>
          </a:p>
          <a:p>
            <a:r>
              <a:rPr dirty="0" lang="en-US"/>
              <a:t>Showing women how to prepare food on gas or stove (which they cant afford) and they usual do their cooking on charcoal is no use, this is an example of economic environment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627" name="Content Placeholder 1"/>
          <p:cNvSpPr>
            <a:spLocks noGrp="1"/>
          </p:cNvSpPr>
          <p:nvPr>
            <p:ph idx="1"/>
          </p:nvPr>
        </p:nvSpPr>
        <p:spPr>
          <a:xfrm>
            <a:off x="457200" y="476673"/>
            <a:ext cx="8229600" cy="5530619"/>
          </a:xfrm>
        </p:spPr>
        <p:txBody>
          <a:bodyPr/>
          <a:p>
            <a:r>
              <a:rPr dirty="0" lang="en-US"/>
              <a:t>The way people use the health services is also important, for example people with epilepsy never come for treatment because they belief it is a curse or caused by evil spirits, this is an example of the social and cultural environment.</a:t>
            </a:r>
          </a:p>
          <a:p>
            <a:r>
              <a:rPr dirty="0" lang="en-US"/>
              <a:t>Always consider the individual, the family and the community in planning for health services.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28" name="Title 2"/>
          <p:cNvSpPr>
            <a:spLocks noGrp="1"/>
          </p:cNvSpPr>
          <p:nvPr>
            <p:ph type="title"/>
          </p:nvPr>
        </p:nvSpPr>
        <p:spPr/>
        <p:txBody>
          <a:bodyPr>
            <a:normAutofit/>
          </a:bodyPr>
          <a:p>
            <a:r>
              <a:rPr dirty="0" lang="en-US"/>
              <a:t>Concepts of community health </a:t>
            </a:r>
          </a:p>
        </p:txBody>
      </p:sp>
      <p:sp>
        <p:nvSpPr>
          <p:cNvPr id="1048629" name="Content Placeholder 1"/>
          <p:cNvSpPr>
            <a:spLocks noGrp="1"/>
          </p:cNvSpPr>
          <p:nvPr>
            <p:ph idx="1"/>
          </p:nvPr>
        </p:nvSpPr>
        <p:spPr/>
        <p:txBody>
          <a:bodyPr>
            <a:normAutofit fontScale="83333" lnSpcReduction="10000"/>
          </a:bodyPr>
          <a:p>
            <a:r>
              <a:rPr dirty="0" lang="en-US"/>
              <a:t>Community health is the science and art of  promoting health and preventing diseases  through organized community participation</a:t>
            </a:r>
          </a:p>
          <a:p>
            <a:r>
              <a:rPr dirty="0" lang="en-US"/>
              <a:t>The term ‘community health’ is also referred</a:t>
            </a:r>
          </a:p>
          <a:p>
            <a:pPr indent="0" marL="109728">
              <a:buNone/>
            </a:pPr>
            <a:r>
              <a:rPr dirty="0" lang="en-US"/>
              <a:t>to as:</a:t>
            </a:r>
          </a:p>
          <a:p>
            <a:r>
              <a:rPr dirty="0" lang="en-US"/>
              <a:t>Population medicine</a:t>
            </a:r>
          </a:p>
          <a:p>
            <a:r>
              <a:rPr dirty="0" lang="en-US"/>
              <a:t>Social medicine</a:t>
            </a:r>
          </a:p>
          <a:p>
            <a:r>
              <a:rPr dirty="0" lang="en-US"/>
              <a:t>Community medicine</a:t>
            </a:r>
          </a:p>
          <a:p>
            <a:r>
              <a:rPr dirty="0" lang="en-US"/>
              <a:t>Preventive medicine</a:t>
            </a:r>
          </a:p>
          <a:p>
            <a:endParaRPr dirty="0"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30" name="Title 2"/>
          <p:cNvSpPr>
            <a:spLocks noGrp="1"/>
          </p:cNvSpPr>
          <p:nvPr>
            <p:ph type="title"/>
          </p:nvPr>
        </p:nvSpPr>
        <p:spPr/>
        <p:txBody>
          <a:bodyPr/>
          <a:p>
            <a:r>
              <a:rPr dirty="0" lang="en-US"/>
              <a:t>AIMS OF COMMUNITY HEALTH</a:t>
            </a:r>
          </a:p>
        </p:txBody>
      </p:sp>
      <p:sp>
        <p:nvSpPr>
          <p:cNvPr id="1048631" name="Content Placeholder 1"/>
          <p:cNvSpPr>
            <a:spLocks noGrp="1"/>
          </p:cNvSpPr>
          <p:nvPr>
            <p:ph idx="1"/>
          </p:nvPr>
        </p:nvSpPr>
        <p:spPr/>
        <p:txBody>
          <a:bodyPr>
            <a:normAutofit/>
          </a:bodyPr>
          <a:p>
            <a:r>
              <a:rPr dirty="0" lang="en-US"/>
              <a:t>Community health aims to achieve the following:</a:t>
            </a:r>
          </a:p>
          <a:p>
            <a:r>
              <a:rPr dirty="0" lang="en-US"/>
              <a:t>Improved sanitation in the environment</a:t>
            </a:r>
          </a:p>
          <a:p>
            <a:r>
              <a:rPr dirty="0" lang="en-US"/>
              <a:t>Prioritization of the community’s needs</a:t>
            </a:r>
          </a:p>
          <a:p>
            <a:r>
              <a:rPr dirty="0" lang="en-US"/>
              <a:t>Control of communicable diseases</a:t>
            </a:r>
          </a:p>
          <a:p>
            <a:r>
              <a:rPr dirty="0" lang="en-US"/>
              <a:t>Health education to promote healthy behaviour and  practices</a:t>
            </a:r>
          </a:p>
          <a:p>
            <a:endParaRPr dirty="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32" name="Content Placeholder 1"/>
          <p:cNvSpPr>
            <a:spLocks noGrp="1"/>
          </p:cNvSpPr>
          <p:nvPr>
            <p:ph idx="1"/>
          </p:nvPr>
        </p:nvSpPr>
        <p:spPr/>
        <p:txBody>
          <a:bodyPr/>
          <a:p>
            <a:r>
              <a:rPr dirty="0" lang="en-US"/>
              <a:t>Early diagnosis and prevention of disease</a:t>
            </a:r>
          </a:p>
          <a:p>
            <a:r>
              <a:rPr dirty="0" lang="en-US"/>
              <a:t>Disease surveillance</a:t>
            </a:r>
          </a:p>
          <a:p>
            <a:r>
              <a:rPr dirty="0" lang="en-US"/>
              <a:t>Case/contact tracing and treatment</a:t>
            </a:r>
          </a:p>
          <a:p>
            <a:r>
              <a:rPr dirty="0" lang="en-US"/>
              <a:t>Empowerment of all individuals to </a:t>
            </a:r>
            <a:r>
              <a:rPr dirty="0" lang="en-US" err="1"/>
              <a:t>realise</a:t>
            </a:r>
            <a:r>
              <a:rPr dirty="0" lang="en-US"/>
              <a:t> their rights  and responsibilities for the attainment of good health  for all</a:t>
            </a:r>
          </a:p>
          <a:p>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33" name="Title 2"/>
          <p:cNvSpPr>
            <a:spLocks noGrp="1"/>
          </p:cNvSpPr>
          <p:nvPr>
            <p:ph type="title"/>
          </p:nvPr>
        </p:nvSpPr>
        <p:spPr/>
        <p:txBody>
          <a:bodyPr>
            <a:normAutofit/>
          </a:bodyPr>
          <a:p>
            <a:r>
              <a:rPr dirty="0" lang="en-US"/>
              <a:t>GOALS OF COMMUNITY HEALTH</a:t>
            </a:r>
          </a:p>
        </p:txBody>
      </p:sp>
      <p:sp>
        <p:nvSpPr>
          <p:cNvPr id="1048634" name="Content Placeholder 1"/>
          <p:cNvSpPr>
            <a:spLocks noGrp="1"/>
          </p:cNvSpPr>
          <p:nvPr>
            <p:ph idx="1"/>
          </p:nvPr>
        </p:nvSpPr>
        <p:spPr/>
        <p:txBody>
          <a:bodyPr/>
          <a:p>
            <a:r>
              <a:rPr dirty="0" lang="en-US"/>
              <a:t>Identify community health problems and needs</a:t>
            </a:r>
          </a:p>
          <a:p>
            <a:r>
              <a:rPr dirty="0" lang="en-US"/>
              <a:t>Plan ways of meeting community health needs</a:t>
            </a:r>
          </a:p>
          <a:p>
            <a:r>
              <a:rPr dirty="0" lang="en-US"/>
              <a:t>Implement activities geared towards meeting  the community health needs</a:t>
            </a:r>
          </a:p>
          <a:p>
            <a:r>
              <a:rPr dirty="0" lang="en-US"/>
              <a:t>Evaluate the impact of community health  services/activities</a:t>
            </a:r>
          </a:p>
          <a:p>
            <a:endParaRPr dirty="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635" name="Title 2"/>
          <p:cNvSpPr>
            <a:spLocks noGrp="1"/>
          </p:cNvSpPr>
          <p:nvPr>
            <p:ph type="title"/>
          </p:nvPr>
        </p:nvSpPr>
        <p:spPr/>
        <p:txBody>
          <a:bodyPr>
            <a:normAutofit/>
          </a:bodyPr>
          <a:p>
            <a:r>
              <a:rPr dirty="0" lang="en-US"/>
              <a:t>BENEFITS OF COMMUNITY HEALTH</a:t>
            </a:r>
          </a:p>
        </p:txBody>
      </p:sp>
      <p:sp>
        <p:nvSpPr>
          <p:cNvPr id="1048636" name="Content Placeholder 1"/>
          <p:cNvSpPr>
            <a:spLocks noGrp="1"/>
          </p:cNvSpPr>
          <p:nvPr>
            <p:ph idx="1"/>
          </p:nvPr>
        </p:nvSpPr>
        <p:spPr/>
        <p:txBody>
          <a:bodyPr>
            <a:normAutofit fontScale="95833" lnSpcReduction="20000"/>
          </a:bodyPr>
          <a:p>
            <a:r>
              <a:rPr dirty="0" lang="en-US"/>
              <a:t>A successful community health programme is one in which  the community and health care providers collaborate to  achieve the following benefits:</a:t>
            </a:r>
          </a:p>
          <a:p>
            <a:r>
              <a:rPr dirty="0" lang="en-US"/>
              <a:t>Increased life expectancy (life span) of every individual</a:t>
            </a:r>
          </a:p>
          <a:p>
            <a:r>
              <a:rPr dirty="0" lang="en-US"/>
              <a:t>Decreased mortality rates particularly of mothers and  children</a:t>
            </a:r>
          </a:p>
          <a:p>
            <a:r>
              <a:rPr dirty="0" lang="en-US"/>
              <a:t>Decreased morbidity rates from all causes</a:t>
            </a:r>
          </a:p>
          <a:p>
            <a:endParaRPr dirty="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37" name="Content Placeholder 1"/>
          <p:cNvSpPr>
            <a:spLocks noGrp="1"/>
          </p:cNvSpPr>
          <p:nvPr>
            <p:ph idx="1"/>
          </p:nvPr>
        </p:nvSpPr>
        <p:spPr/>
        <p:txBody>
          <a:bodyPr/>
          <a:p>
            <a:r>
              <a:rPr dirty="0" lang="en-US"/>
              <a:t>An increase in the total well being (physical, mental and  social) of every individual</a:t>
            </a:r>
          </a:p>
          <a:p>
            <a:r>
              <a:rPr dirty="0" lang="en-US"/>
              <a:t>An increase in the quality of life for all people</a:t>
            </a:r>
          </a:p>
          <a:p>
            <a:r>
              <a:rPr dirty="0" lang="en-US"/>
              <a:t>Overall social and economic development of the population</a:t>
            </a:r>
          </a:p>
          <a:p>
            <a:r>
              <a:rPr dirty="0" lang="en-US"/>
              <a:t>Equitable distribution of resources</a:t>
            </a:r>
          </a:p>
          <a:p>
            <a:pPr indent="0" marL="109728">
              <a:buNone/>
            </a:pPr>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38" name="Title 2"/>
          <p:cNvSpPr>
            <a:spLocks noGrp="1"/>
          </p:cNvSpPr>
          <p:nvPr>
            <p:ph type="title"/>
          </p:nvPr>
        </p:nvSpPr>
        <p:spPr/>
        <p:txBody>
          <a:bodyPr>
            <a:normAutofit/>
          </a:bodyPr>
          <a:p>
            <a:r>
              <a:rPr dirty="0" lang="en-US"/>
              <a:t>Examples of Community Health Activities</a:t>
            </a:r>
          </a:p>
        </p:txBody>
      </p:sp>
      <p:sp>
        <p:nvSpPr>
          <p:cNvPr id="1048639" name="Content Placeholder 1"/>
          <p:cNvSpPr>
            <a:spLocks noGrp="1"/>
          </p:cNvSpPr>
          <p:nvPr>
            <p:ph idx="1"/>
          </p:nvPr>
        </p:nvSpPr>
        <p:spPr/>
        <p:txBody>
          <a:bodyPr>
            <a:normAutofit/>
          </a:bodyPr>
          <a:p>
            <a:r>
              <a:rPr dirty="0" lang="en-US"/>
              <a:t>Health education, counseling, and the training of  other health workers</a:t>
            </a:r>
          </a:p>
          <a:p>
            <a:r>
              <a:rPr dirty="0" lang="en-US"/>
              <a:t>Community health assessment and diagnosis</a:t>
            </a:r>
          </a:p>
          <a:p>
            <a:r>
              <a:rPr dirty="0" lang="en-US"/>
              <a:t>Information, education and communication</a:t>
            </a:r>
          </a:p>
          <a:p>
            <a:r>
              <a:rPr dirty="0" lang="en-US"/>
              <a:t>Environmental sanitation and supply of adequate  clean wholesome water</a:t>
            </a:r>
          </a:p>
          <a:p>
            <a:r>
              <a:rPr dirty="0" lang="en-US"/>
              <a:t>Provision of school health services</a:t>
            </a:r>
          </a:p>
          <a:p>
            <a:pPr indent="0" marL="109728">
              <a:buNone/>
            </a:pPr>
            <a:endParaRPr dirty="0" lang="en-US"/>
          </a:p>
          <a:p>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40" name="Content Placeholder 1"/>
          <p:cNvSpPr>
            <a:spLocks noGrp="1"/>
          </p:cNvSpPr>
          <p:nvPr>
            <p:ph idx="1"/>
          </p:nvPr>
        </p:nvSpPr>
        <p:spPr>
          <a:xfrm>
            <a:off x="457200" y="332656"/>
            <a:ext cx="8229600" cy="6120679"/>
          </a:xfrm>
        </p:spPr>
        <p:txBody>
          <a:bodyPr>
            <a:normAutofit/>
          </a:bodyPr>
          <a:p>
            <a:endParaRPr dirty="0" lang="en-US"/>
          </a:p>
          <a:p>
            <a:r>
              <a:rPr dirty="0" lang="en-US"/>
              <a:t>Food hygiene and household food security</a:t>
            </a:r>
          </a:p>
          <a:p>
            <a:r>
              <a:rPr dirty="0" lang="en-US"/>
              <a:t>Personal hygiene</a:t>
            </a:r>
          </a:p>
          <a:p>
            <a:r>
              <a:rPr dirty="0" lang="en-US"/>
              <a:t>Vector and pest control</a:t>
            </a:r>
          </a:p>
          <a:p>
            <a:r>
              <a:rPr dirty="0" lang="en-US"/>
              <a:t>Control of communicable diseases</a:t>
            </a:r>
          </a:p>
          <a:p>
            <a:r>
              <a:rPr dirty="0" lang="en-US"/>
              <a:t>Provision of prenatal services to pregnant women</a:t>
            </a:r>
          </a:p>
          <a:p>
            <a:r>
              <a:rPr dirty="0" lang="en-US"/>
              <a:t>Provision of family planning services</a:t>
            </a:r>
          </a:p>
          <a:p>
            <a:r>
              <a:rPr dirty="0" lang="en-US"/>
              <a:t>Provision of child health/welfare services for children  under five years old</a:t>
            </a:r>
          </a:p>
          <a:p>
            <a:endParaRPr dirty="0" lang="en-US"/>
          </a:p>
          <a:p>
            <a:endParaRPr dirty="0" lang="en-US"/>
          </a:p>
          <a:p>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604" name="Title 1"/>
          <p:cNvSpPr>
            <a:spLocks noGrp="1"/>
          </p:cNvSpPr>
          <p:nvPr>
            <p:ph type="title"/>
          </p:nvPr>
        </p:nvSpPr>
        <p:spPr/>
        <p:txBody>
          <a:bodyPr/>
          <a:p>
            <a:r>
              <a:rPr dirty="0" lang="en-AU"/>
              <a:t>Definition of terms</a:t>
            </a:r>
          </a:p>
        </p:txBody>
      </p:sp>
      <p:sp>
        <p:nvSpPr>
          <p:cNvPr id="1048605" name="Content Placeholder 2"/>
          <p:cNvSpPr>
            <a:spLocks noGrp="1"/>
          </p:cNvSpPr>
          <p:nvPr>
            <p:ph idx="1"/>
          </p:nvPr>
        </p:nvSpPr>
        <p:spPr>
          <a:xfrm>
            <a:off x="457200" y="1196752"/>
            <a:ext cx="8229600" cy="5472607"/>
          </a:xfrm>
        </p:spPr>
        <p:txBody>
          <a:bodyPr>
            <a:normAutofit/>
          </a:bodyPr>
          <a:p>
            <a:r>
              <a:rPr b="1" dirty="0" lang="en-AU"/>
              <a:t>Community health-i</a:t>
            </a:r>
            <a:r>
              <a:rPr dirty="0" lang="en-AU"/>
              <a:t>s that part of health care that is concerned with the health of the whole population and the prevention of diseases</a:t>
            </a:r>
          </a:p>
          <a:p>
            <a:endParaRPr dirty="0" lang="en-AU"/>
          </a:p>
          <a:p>
            <a:pPr indent="0" marL="109728">
              <a:buNone/>
            </a:pPr>
            <a:endParaRPr dirty="0" lang="en-AU"/>
          </a:p>
          <a:p>
            <a:r>
              <a:rPr b="1" dirty="0" lang="en-AU"/>
              <a:t>Community</a:t>
            </a:r>
            <a:r>
              <a:rPr dirty="0" lang="en-AU"/>
              <a:t>-</a:t>
            </a:r>
            <a:r>
              <a:rPr dirty="0" lang="en-US"/>
              <a:t>is a group of people (a large or small  group) living in a certain geographical area and  working together for a common goal, they share needs and resources.</a:t>
            </a:r>
            <a:endParaRPr b="1" dirty="0" lang="en-AU"/>
          </a:p>
          <a:p>
            <a:pPr indent="0" marL="109728">
              <a:buNone/>
            </a:pPr>
            <a:endParaRPr dirty="0" lang="en-A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41" name="Content Placeholder 1"/>
          <p:cNvSpPr>
            <a:spLocks noGrp="1"/>
          </p:cNvSpPr>
          <p:nvPr>
            <p:ph idx="1"/>
          </p:nvPr>
        </p:nvSpPr>
        <p:spPr/>
        <p:txBody>
          <a:bodyPr/>
          <a:p>
            <a:r>
              <a:rPr dirty="0" lang="en-US"/>
              <a:t>Home visiting and home-based nursing care</a:t>
            </a:r>
          </a:p>
          <a:p>
            <a:r>
              <a:rPr dirty="0" lang="en-US"/>
              <a:t>Occupational/industrial health</a:t>
            </a:r>
          </a:p>
          <a:p>
            <a:r>
              <a:rPr dirty="0" lang="en-US"/>
              <a:t>Care of the disabled, the elderly, the disadvantaged, the  chronically ill</a:t>
            </a:r>
          </a:p>
          <a:p>
            <a:r>
              <a:rPr dirty="0" lang="en-US"/>
              <a:t>Inter-</a:t>
            </a:r>
            <a:r>
              <a:rPr dirty="0" lang="en-US" err="1"/>
              <a:t>sectoral</a:t>
            </a:r>
            <a:r>
              <a:rPr dirty="0" lang="en-US"/>
              <a:t> collaboration</a:t>
            </a:r>
          </a:p>
          <a:p>
            <a:endParaRPr dirty="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642" name="Title 1"/>
          <p:cNvSpPr>
            <a:spLocks noGrp="1"/>
          </p:cNvSpPr>
          <p:nvPr>
            <p:ph type="title"/>
          </p:nvPr>
        </p:nvSpPr>
        <p:spPr/>
        <p:txBody>
          <a:bodyPr>
            <a:normAutofit/>
          </a:bodyPr>
          <a:p>
            <a:r>
              <a:rPr dirty="0" lang="en-AU"/>
              <a:t>Functions of the community</a:t>
            </a:r>
          </a:p>
        </p:txBody>
      </p:sp>
      <p:sp>
        <p:nvSpPr>
          <p:cNvPr id="1048643" name="Content Placeholder 2"/>
          <p:cNvSpPr>
            <a:spLocks noGrp="1"/>
          </p:cNvSpPr>
          <p:nvPr>
            <p:ph idx="1"/>
          </p:nvPr>
        </p:nvSpPr>
        <p:spPr/>
        <p:txBody>
          <a:bodyPr>
            <a:normAutofit fontScale="95833" lnSpcReduction="20000"/>
          </a:bodyPr>
          <a:p>
            <a:r>
              <a:rPr dirty="0" lang="en-US"/>
              <a:t>Transmitting and sharing information, ideas and  beliefs</a:t>
            </a:r>
          </a:p>
          <a:p>
            <a:pPr indent="0" marL="109728">
              <a:buNone/>
            </a:pPr>
            <a:endParaRPr dirty="0" lang="en-US"/>
          </a:p>
          <a:p>
            <a:r>
              <a:rPr dirty="0" lang="en-US"/>
              <a:t>Educating its children about their culture  (socializing) and welcoming newcomers into the  group’s culture (acculturation)</a:t>
            </a:r>
          </a:p>
          <a:p>
            <a:pPr indent="0" marL="109728">
              <a:buNone/>
            </a:pPr>
            <a:endParaRPr dirty="0" lang="en-US"/>
          </a:p>
          <a:p>
            <a:r>
              <a:rPr dirty="0" lang="en-US"/>
              <a:t>Producing and distributing services and goods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644" name="Content Placeholder 1"/>
          <p:cNvSpPr>
            <a:spLocks noGrp="1"/>
          </p:cNvSpPr>
          <p:nvPr>
            <p:ph idx="1"/>
          </p:nvPr>
        </p:nvSpPr>
        <p:spPr>
          <a:xfrm>
            <a:off x="457200" y="332657"/>
            <a:ext cx="8229600" cy="5674636"/>
          </a:xfrm>
        </p:spPr>
        <p:txBody>
          <a:bodyPr/>
          <a:p>
            <a:r>
              <a:rPr dirty="0" lang="en-US"/>
              <a:t>Providing companionship and support to individual  members and smaller groups</a:t>
            </a:r>
          </a:p>
          <a:p>
            <a:pPr indent="0" marL="109728">
              <a:buNone/>
            </a:pPr>
            <a:endParaRPr dirty="0" lang="en-US"/>
          </a:p>
          <a:p>
            <a:r>
              <a:rPr dirty="0" lang="en-US"/>
              <a:t>Sharing and utilizing space for living, schools, health  facilities, fields, roads etc.</a:t>
            </a:r>
          </a:p>
          <a:p>
            <a:pPr indent="0" marL="109728">
              <a:buNone/>
            </a:pPr>
            <a:endParaRPr dirty="0" lang="en-US"/>
          </a:p>
          <a:p>
            <a:r>
              <a:rPr dirty="0" lang="en-US"/>
              <a:t>Protecting individual and group rights and welfare</a:t>
            </a:r>
          </a:p>
          <a:p>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645" name="Title 2"/>
          <p:cNvSpPr>
            <a:spLocks noGrp="1"/>
          </p:cNvSpPr>
          <p:nvPr>
            <p:ph type="title"/>
          </p:nvPr>
        </p:nvSpPr>
        <p:spPr/>
        <p:txBody>
          <a:bodyPr/>
          <a:p>
            <a:r>
              <a:rPr dirty="0" lang="en-US"/>
              <a:t>Characteristics of a community</a:t>
            </a:r>
          </a:p>
        </p:txBody>
      </p:sp>
      <p:sp>
        <p:nvSpPr>
          <p:cNvPr id="1048646" name="Content Placeholder 1"/>
          <p:cNvSpPr>
            <a:spLocks noGrp="1"/>
          </p:cNvSpPr>
          <p:nvPr>
            <p:ph idx="1"/>
          </p:nvPr>
        </p:nvSpPr>
        <p:spPr/>
        <p:txBody>
          <a:bodyPr>
            <a:normAutofit fontScale="91667" lnSpcReduction="10000"/>
          </a:bodyPr>
          <a:p>
            <a:r>
              <a:rPr dirty="0" lang="en-US"/>
              <a:t>Safe and healthy environment, relatively free  from natural and man-made hazards</a:t>
            </a:r>
          </a:p>
          <a:p>
            <a:r>
              <a:rPr dirty="0" lang="en-US"/>
              <a:t>Community members have high standards of  personal hygiene</a:t>
            </a:r>
          </a:p>
          <a:p>
            <a:r>
              <a:rPr dirty="0" lang="en-US"/>
              <a:t>Adequate supply of wholesome water</a:t>
            </a:r>
          </a:p>
          <a:p>
            <a:r>
              <a:rPr dirty="0" lang="en-US"/>
              <a:t>Availability of adequate nutritious food</a:t>
            </a:r>
          </a:p>
          <a:p>
            <a:r>
              <a:rPr dirty="0" lang="en-US"/>
              <a:t>Suitable housing</a:t>
            </a:r>
          </a:p>
          <a:p>
            <a:r>
              <a:rPr dirty="0" lang="en-US"/>
              <a:t>Harmonious interpersonal relationships among  members</a:t>
            </a:r>
          </a:p>
          <a:p>
            <a:endParaRPr dirty="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47" name="Content Placeholder 1"/>
          <p:cNvSpPr>
            <a:spLocks noGrp="1"/>
          </p:cNvSpPr>
          <p:nvPr>
            <p:ph idx="1"/>
          </p:nvPr>
        </p:nvSpPr>
        <p:spPr>
          <a:xfrm>
            <a:off x="457200" y="548681"/>
            <a:ext cx="8229600" cy="5458612"/>
          </a:xfrm>
        </p:spPr>
        <p:txBody>
          <a:bodyPr>
            <a:normAutofit fontScale="95833" lnSpcReduction="10000"/>
          </a:bodyPr>
          <a:p>
            <a:r>
              <a:rPr dirty="0" lang="en-US"/>
              <a:t>Availability and accessibility of health care  facilities</a:t>
            </a:r>
          </a:p>
          <a:p>
            <a:pPr indent="0" marL="109728">
              <a:buNone/>
            </a:pPr>
            <a:endParaRPr dirty="0" lang="en-US"/>
          </a:p>
          <a:p>
            <a:r>
              <a:rPr dirty="0" lang="en-US"/>
              <a:t>Availability and accessibility of suitable  educational, social and recreational facilities</a:t>
            </a:r>
          </a:p>
          <a:p>
            <a:pPr indent="0" marL="109728">
              <a:buNone/>
            </a:pPr>
            <a:endParaRPr dirty="0" lang="en-US"/>
          </a:p>
          <a:p>
            <a:r>
              <a:rPr dirty="0" lang="en-US"/>
              <a:t>Gainful occupational activities (availability of  stable or reliable sources of income)</a:t>
            </a:r>
          </a:p>
          <a:p>
            <a:pPr indent="0" marL="109728">
              <a:buNone/>
            </a:pPr>
            <a:endParaRPr dirty="0" lang="en-US"/>
          </a:p>
          <a:p>
            <a:r>
              <a:rPr dirty="0" lang="en-US"/>
              <a:t>Sound communication infrastructure</a:t>
            </a:r>
          </a:p>
          <a:p>
            <a:pPr indent="0" marL="109728">
              <a:buNone/>
            </a:pPr>
            <a:endParaRPr dirty="0" lang="en-US"/>
          </a:p>
          <a:p>
            <a:r>
              <a:rPr dirty="0" lang="en-US"/>
              <a:t>Communal approach to and participation in  tackling community problems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648" name="Title 2"/>
          <p:cNvSpPr>
            <a:spLocks noGrp="1"/>
          </p:cNvSpPr>
          <p:nvPr>
            <p:ph type="title"/>
          </p:nvPr>
        </p:nvSpPr>
        <p:spPr/>
        <p:txBody>
          <a:bodyPr>
            <a:normAutofit/>
          </a:bodyPr>
          <a:p>
            <a:r>
              <a:rPr dirty="0" lang="en-US"/>
              <a:t>Factors that affect the health of the   community</a:t>
            </a:r>
          </a:p>
        </p:txBody>
      </p:sp>
      <p:sp>
        <p:nvSpPr>
          <p:cNvPr id="1048649" name="Content Placeholder 1"/>
          <p:cNvSpPr>
            <a:spLocks noGrp="1"/>
          </p:cNvSpPr>
          <p:nvPr>
            <p:ph idx="1"/>
          </p:nvPr>
        </p:nvSpPr>
        <p:spPr/>
        <p:txBody>
          <a:bodyPr>
            <a:normAutofit fontScale="95833" lnSpcReduction="10000"/>
          </a:bodyPr>
          <a:p>
            <a:r>
              <a:rPr dirty="0" sz="2800" lang="en-US"/>
              <a:t>Unstable family life</a:t>
            </a:r>
          </a:p>
          <a:p>
            <a:r>
              <a:rPr dirty="0" sz="2800" lang="en-US"/>
              <a:t>Illiteracy and ignorance</a:t>
            </a:r>
          </a:p>
          <a:p>
            <a:r>
              <a:rPr dirty="0" sz="2800" lang="en-US"/>
              <a:t>Poor leadership and lack  of participation</a:t>
            </a:r>
          </a:p>
          <a:p>
            <a:r>
              <a:rPr dirty="0" sz="2800" lang="en-US"/>
              <a:t>Adverse weather  conditions</a:t>
            </a:r>
          </a:p>
          <a:p>
            <a:r>
              <a:rPr dirty="0" sz="2800" lang="en-US"/>
              <a:t>Poor infrastructure</a:t>
            </a:r>
          </a:p>
          <a:p>
            <a:r>
              <a:rPr dirty="0" sz="2800" lang="en-US"/>
              <a:t>Political instability</a:t>
            </a:r>
          </a:p>
          <a:p>
            <a:endParaRPr dirty="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650" name="Content Placeholder 1"/>
          <p:cNvSpPr>
            <a:spLocks noGrp="1"/>
          </p:cNvSpPr>
          <p:nvPr>
            <p:ph idx="1"/>
          </p:nvPr>
        </p:nvSpPr>
        <p:spPr>
          <a:xfrm>
            <a:off x="457200" y="764705"/>
            <a:ext cx="8229600" cy="5242588"/>
          </a:xfrm>
        </p:spPr>
        <p:txBody>
          <a:bodyPr>
            <a:normAutofit/>
          </a:bodyPr>
          <a:p>
            <a:r>
              <a:rPr dirty="0" sz="2800" lang="en-US"/>
              <a:t>Unsanitary  environment</a:t>
            </a:r>
          </a:p>
          <a:p>
            <a:r>
              <a:rPr dirty="0" sz="2800" lang="en-US"/>
              <a:t>Overcrowding</a:t>
            </a:r>
          </a:p>
          <a:p>
            <a:r>
              <a:rPr dirty="0" sz="2800" lang="en-US"/>
              <a:t>Poverty</a:t>
            </a:r>
          </a:p>
          <a:p>
            <a:r>
              <a:rPr dirty="0" sz="2800" lang="en-US"/>
              <a:t>Unclean and  inadequate water  supply</a:t>
            </a:r>
          </a:p>
          <a:p>
            <a:r>
              <a:rPr dirty="0" sz="2800" lang="en-US"/>
              <a:t>Lack of nutritious food</a:t>
            </a:r>
          </a:p>
          <a:p>
            <a:r>
              <a:rPr dirty="0" sz="2800" lang="en-US"/>
              <a:t>Unsafe environment</a:t>
            </a:r>
          </a:p>
          <a:p>
            <a:r>
              <a:rPr dirty="0" sz="2800" lang="en-US"/>
              <a:t>Epidemic and endemic</a:t>
            </a:r>
          </a:p>
          <a:p>
            <a:endParaRPr dirty="0" sz="280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651" name="Title 2"/>
          <p:cNvSpPr>
            <a:spLocks noGrp="1"/>
          </p:cNvSpPr>
          <p:nvPr>
            <p:ph type="title"/>
          </p:nvPr>
        </p:nvSpPr>
        <p:spPr>
          <a:xfrm>
            <a:off x="457200" y="116632"/>
            <a:ext cx="8229600" cy="1296144"/>
          </a:xfrm>
        </p:spPr>
        <p:txBody>
          <a:bodyPr>
            <a:normAutofit/>
          </a:bodyPr>
          <a:p>
            <a:r>
              <a:rPr dirty="0" lang="en-US"/>
              <a:t>Principles of Community Health (Alma  Ata Declaration - WHO 1978)</a:t>
            </a:r>
          </a:p>
        </p:txBody>
      </p:sp>
      <p:sp>
        <p:nvSpPr>
          <p:cNvPr id="1048652" name="Content Placeholder 1"/>
          <p:cNvSpPr>
            <a:spLocks noGrp="1"/>
          </p:cNvSpPr>
          <p:nvPr>
            <p:ph idx="1"/>
          </p:nvPr>
        </p:nvSpPr>
        <p:spPr>
          <a:xfrm>
            <a:off x="457200" y="1916832"/>
            <a:ext cx="8229600" cy="4320480"/>
          </a:xfrm>
        </p:spPr>
        <p:txBody>
          <a:bodyPr>
            <a:normAutofit/>
          </a:bodyPr>
          <a:p>
            <a:r>
              <a:rPr dirty="0" lang="en-US"/>
              <a:t>Availability of health care for all people and at a  cost they can afford</a:t>
            </a:r>
          </a:p>
          <a:p>
            <a:r>
              <a:rPr dirty="0" lang="en-US"/>
              <a:t>Promotive and preventive aspects of health care</a:t>
            </a:r>
          </a:p>
          <a:p>
            <a:r>
              <a:rPr dirty="0" lang="en-US"/>
              <a:t>Integration of curative and preventive services</a:t>
            </a:r>
          </a:p>
          <a:p>
            <a:r>
              <a:rPr dirty="0" lang="en-US"/>
              <a:t>Active participation of individuals and communities  in the planning and provision of care</a:t>
            </a:r>
          </a:p>
          <a:p>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653" name="Content Placeholder 1"/>
          <p:cNvSpPr>
            <a:spLocks noGrp="1"/>
          </p:cNvSpPr>
          <p:nvPr>
            <p:ph idx="1"/>
          </p:nvPr>
        </p:nvSpPr>
        <p:spPr>
          <a:xfrm>
            <a:off x="457200" y="620689"/>
            <a:ext cx="8229600" cy="5386604"/>
          </a:xfrm>
        </p:spPr>
        <p:txBody>
          <a:bodyPr/>
          <a:p>
            <a:r>
              <a:rPr dirty="0" lang="en-US"/>
              <a:t>Development of maximum potential for self-care</a:t>
            </a:r>
          </a:p>
          <a:p>
            <a:r>
              <a:rPr dirty="0" lang="en-US"/>
              <a:t>Utilization of all levels and types of community  manpower</a:t>
            </a:r>
          </a:p>
          <a:p>
            <a:r>
              <a:rPr dirty="0" lang="en-US"/>
              <a:t>Inter-</a:t>
            </a:r>
            <a:r>
              <a:rPr dirty="0" lang="en-US" err="1"/>
              <a:t>sectoral</a:t>
            </a:r>
            <a:r>
              <a:rPr dirty="0" lang="en-US"/>
              <a:t> approach</a:t>
            </a:r>
          </a:p>
          <a:p>
            <a:pPr indent="0" marL="109728">
              <a:buNone/>
            </a:pPr>
            <a:endParaRPr dirty="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654" name="Title 2"/>
          <p:cNvSpPr>
            <a:spLocks noGrp="1"/>
          </p:cNvSpPr>
          <p:nvPr>
            <p:ph type="title"/>
          </p:nvPr>
        </p:nvSpPr>
        <p:spPr/>
        <p:txBody>
          <a:bodyPr>
            <a:normAutofit/>
          </a:bodyPr>
          <a:p>
            <a:r>
              <a:rPr dirty="0" lang="en-US"/>
              <a:t>Principles of Community Health (</a:t>
            </a:r>
            <a:r>
              <a:rPr dirty="0" lang="en-US" err="1"/>
              <a:t>Hentsch</a:t>
            </a:r>
            <a:r>
              <a:rPr dirty="0" lang="en-US"/>
              <a:t> -  1985)</a:t>
            </a:r>
          </a:p>
        </p:txBody>
      </p:sp>
      <p:sp>
        <p:nvSpPr>
          <p:cNvPr id="1048655" name="Content Placeholder 1"/>
          <p:cNvSpPr>
            <a:spLocks noGrp="1"/>
          </p:cNvSpPr>
          <p:nvPr>
            <p:ph idx="1"/>
          </p:nvPr>
        </p:nvSpPr>
        <p:spPr/>
        <p:txBody>
          <a:bodyPr>
            <a:normAutofit fontScale="95833" lnSpcReduction="20000"/>
          </a:bodyPr>
          <a:p>
            <a:r>
              <a:rPr dirty="0" lang="en-US"/>
              <a:t>Health care should be shaped around the life patterns  of the population. It should meet the needs of the  community.</a:t>
            </a:r>
          </a:p>
          <a:p>
            <a:r>
              <a:rPr dirty="0" lang="en-US"/>
              <a:t>Primary health care should be an integral part of the  national health system.</a:t>
            </a:r>
          </a:p>
          <a:p>
            <a:r>
              <a:rPr dirty="0" lang="en-US"/>
              <a:t>Health care activities should be fully integrated with the  activities of the other sectors involved in community  development such as agriculture, education, public  works, housing and communication</a:t>
            </a:r>
          </a:p>
          <a:p>
            <a:endParaRPr dirty="0" lang="en-US"/>
          </a:p>
          <a:p>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606" name="Content Placeholder 1"/>
          <p:cNvSpPr>
            <a:spLocks noGrp="1"/>
          </p:cNvSpPr>
          <p:nvPr>
            <p:ph idx="1"/>
          </p:nvPr>
        </p:nvSpPr>
        <p:spPr>
          <a:xfrm>
            <a:off x="457200" y="404665"/>
            <a:ext cx="8229600" cy="5602628"/>
          </a:xfrm>
        </p:spPr>
        <p:txBody>
          <a:bodyPr/>
          <a:p>
            <a:r>
              <a:rPr b="1" dirty="0" lang="en-US"/>
              <a:t>community health nursing</a:t>
            </a:r>
            <a:r>
              <a:rPr dirty="0" lang="en-US"/>
              <a:t>-it’s a unique blend of nursing and public health practice woven into a human service that properly developed and applied could have a tremendous impact on human wellbeing.</a:t>
            </a:r>
          </a:p>
          <a:p>
            <a:pPr indent="0" marL="109728">
              <a:buNone/>
            </a:pPr>
            <a:r>
              <a:rPr b="1" dirty="0" lang="en-US"/>
              <a:t>Health </a:t>
            </a:r>
          </a:p>
          <a:p>
            <a:r>
              <a:rPr dirty="0" lang="en-US"/>
              <a:t>Health: As officially defined by the World Health Organization, a state of complete physical, mental, and social well-being, not merely the absence of disease or infirmity.</a:t>
            </a:r>
          </a:p>
          <a:p>
            <a:endParaRPr dirty="0" lang="en-US"/>
          </a:p>
          <a:p>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656" name="Content Placeholder 1"/>
          <p:cNvSpPr>
            <a:spLocks noGrp="1"/>
          </p:cNvSpPr>
          <p:nvPr>
            <p:ph idx="1"/>
          </p:nvPr>
        </p:nvSpPr>
        <p:spPr>
          <a:xfrm>
            <a:off x="457200" y="332656"/>
            <a:ext cx="8229600" cy="5674637"/>
          </a:xfrm>
        </p:spPr>
        <p:txBody>
          <a:bodyPr>
            <a:normAutofit/>
          </a:bodyPr>
          <a:p>
            <a:pPr indent="0" marL="109728">
              <a:buNone/>
            </a:pPr>
            <a:endParaRPr dirty="0" lang="en-US"/>
          </a:p>
          <a:p>
            <a:r>
              <a:rPr dirty="0" lang="en-US"/>
              <a:t>The local population should be actively involved in the  formulation and implementation of health care  activities, so that health care can be brought into line  with local needs and priorities</a:t>
            </a:r>
          </a:p>
          <a:p>
            <a:r>
              <a:rPr dirty="0" lang="en-US"/>
              <a:t>The health care offered should place a maximum  reliance on available community resources, especially  those that have hither to remained untapped and  should remain within the cost limitations relevant to  each country.</a:t>
            </a:r>
          </a:p>
          <a:p>
            <a:r>
              <a:rPr dirty="0" lang="en-US"/>
              <a:t>The majority of interventions should be undertaken at  the most peripheral practice level of the health services  and by the workers most suitably trained for  performing these activities</a:t>
            </a:r>
          </a:p>
          <a:p>
            <a:endParaRPr dirty="0" lang="en-US"/>
          </a:p>
          <a:p>
            <a:endParaRPr dirty="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657" name="Title 1"/>
          <p:cNvSpPr>
            <a:spLocks noGrp="1"/>
          </p:cNvSpPr>
          <p:nvPr>
            <p:ph type="title"/>
          </p:nvPr>
        </p:nvSpPr>
        <p:spPr>
          <a:xfrm>
            <a:off x="982133" y="457201"/>
            <a:ext cx="7704667" cy="811559"/>
          </a:xfrm>
        </p:spPr>
        <p:txBody>
          <a:bodyPr/>
          <a:p>
            <a:r>
              <a:rPr dirty="0" lang="en-US"/>
              <a:t>Community health practice</a:t>
            </a:r>
          </a:p>
        </p:txBody>
      </p:sp>
      <p:sp>
        <p:nvSpPr>
          <p:cNvPr id="1048658" name="Content Placeholder 2"/>
          <p:cNvSpPr>
            <a:spLocks noGrp="1"/>
          </p:cNvSpPr>
          <p:nvPr>
            <p:ph idx="1"/>
          </p:nvPr>
        </p:nvSpPr>
        <p:spPr>
          <a:xfrm>
            <a:off x="982133" y="1772816"/>
            <a:ext cx="7704667" cy="4227000"/>
          </a:xfrm>
        </p:spPr>
        <p:txBody>
          <a:bodyPr/>
          <a:p>
            <a:pPr indent="0" marL="0">
              <a:buNone/>
            </a:pPr>
            <a:r>
              <a:rPr dirty="0" lang="en-US"/>
              <a:t>It is part of the larger public health effort that is concerned with </a:t>
            </a:r>
          </a:p>
          <a:p>
            <a:pPr indent="0" marL="0">
              <a:buNone/>
            </a:pPr>
            <a:endParaRPr dirty="0" lang="en-US"/>
          </a:p>
          <a:p>
            <a:r>
              <a:rPr dirty="0" lang="en-US"/>
              <a:t>preserving and promoting the health of specific populations and communities. Community health practice incorporates six basic elements: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659" name="Title 1"/>
          <p:cNvSpPr>
            <a:spLocks noGrp="1"/>
          </p:cNvSpPr>
          <p:nvPr>
            <p:ph type="title"/>
          </p:nvPr>
        </p:nvSpPr>
        <p:spPr>
          <a:xfrm>
            <a:off x="982133" y="457201"/>
            <a:ext cx="7704667" cy="1243607"/>
          </a:xfrm>
        </p:spPr>
        <p:txBody>
          <a:bodyPr/>
          <a:p>
            <a:r>
              <a:rPr dirty="0" lang="en-US"/>
              <a:t>1. Promotion of health</a:t>
            </a:r>
          </a:p>
        </p:txBody>
      </p:sp>
      <p:sp>
        <p:nvSpPr>
          <p:cNvPr id="1048660" name="Content Placeholder 2"/>
          <p:cNvSpPr>
            <a:spLocks noGrp="1"/>
          </p:cNvSpPr>
          <p:nvPr>
            <p:ph idx="1"/>
          </p:nvPr>
        </p:nvSpPr>
        <p:spPr>
          <a:xfrm>
            <a:off x="982133" y="2060848"/>
            <a:ext cx="7704667" cy="3938968"/>
          </a:xfrm>
        </p:spPr>
        <p:txBody>
          <a:bodyPr/>
          <a:p>
            <a:pPr indent="0" marL="0">
              <a:buNone/>
            </a:pPr>
            <a:r>
              <a:rPr dirty="0" lang="en-US"/>
              <a:t>Promotion of health - includes all efforts that seek to move people closer to optimal well-being or higher level of wellness. </a:t>
            </a:r>
          </a:p>
          <a:p>
            <a:pPr indent="0" marL="0">
              <a:buNone/>
            </a:pPr>
            <a:r>
              <a:rPr dirty="0" lang="en-US"/>
              <a:t>• It is the combination of educational and environmental supports for action and condition of living conducive to health.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661" name="Title 1"/>
          <p:cNvSpPr>
            <a:spLocks noGrp="1"/>
          </p:cNvSpPr>
          <p:nvPr>
            <p:ph type="title"/>
          </p:nvPr>
        </p:nvSpPr>
        <p:spPr>
          <a:xfrm>
            <a:off x="982133" y="457201"/>
            <a:ext cx="7704667" cy="1315615"/>
          </a:xfrm>
        </p:spPr>
        <p:txBody>
          <a:bodyPr/>
          <a:p>
            <a:r>
              <a:rPr dirty="0" lang="en-US"/>
              <a:t>2. Prevention of health problems</a:t>
            </a:r>
          </a:p>
        </p:txBody>
      </p:sp>
      <p:sp>
        <p:nvSpPr>
          <p:cNvPr id="1048662" name="Content Placeholder 2"/>
          <p:cNvSpPr>
            <a:spLocks noGrp="1"/>
          </p:cNvSpPr>
          <p:nvPr>
            <p:ph idx="1"/>
          </p:nvPr>
        </p:nvSpPr>
        <p:spPr>
          <a:xfrm>
            <a:off x="982133" y="2204864"/>
            <a:ext cx="7704667" cy="3960440"/>
          </a:xfrm>
        </p:spPr>
        <p:txBody>
          <a:bodyPr/>
          <a:p>
            <a:r>
              <a:rPr dirty="0" lang="en-US"/>
              <a:t>Prevention: is aimed at stopping the disease process before it starts or preventing further deterioration of a condition that already exists.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663" name="Title 1"/>
          <p:cNvSpPr>
            <a:spLocks noGrp="1"/>
          </p:cNvSpPr>
          <p:nvPr>
            <p:ph type="title"/>
          </p:nvPr>
        </p:nvSpPr>
        <p:spPr>
          <a:xfrm>
            <a:off x="982133" y="457201"/>
            <a:ext cx="7704667" cy="1027583"/>
          </a:xfrm>
        </p:spPr>
        <p:txBody>
          <a:bodyPr/>
          <a:p>
            <a:r>
              <a:rPr dirty="0" lang="en-US"/>
              <a:t>3. Treatment of disorders</a:t>
            </a:r>
          </a:p>
        </p:txBody>
      </p:sp>
      <p:sp>
        <p:nvSpPr>
          <p:cNvPr id="1048664" name="Content Placeholder 2"/>
          <p:cNvSpPr>
            <a:spLocks noGrp="1"/>
          </p:cNvSpPr>
          <p:nvPr>
            <p:ph idx="1"/>
          </p:nvPr>
        </p:nvSpPr>
        <p:spPr>
          <a:xfrm>
            <a:off x="982133" y="1772816"/>
            <a:ext cx="7704667" cy="4227000"/>
          </a:xfrm>
        </p:spPr>
        <p:txBody>
          <a:bodyPr>
            <a:normAutofit lnSpcReduction="10000"/>
          </a:bodyPr>
          <a:p>
            <a:r>
              <a:rPr dirty="0" lang="en-US"/>
              <a:t>Treatment of disorders - focuses on the illness end of continuum and is the remedial aspects of community health practice. </a:t>
            </a:r>
          </a:p>
          <a:p>
            <a:r>
              <a:rPr dirty="0" lang="en-US"/>
              <a:t>This is practiced by:</a:t>
            </a:r>
          </a:p>
          <a:p>
            <a:pPr indent="0" marL="0">
              <a:buNone/>
            </a:pPr>
            <a:r>
              <a:rPr dirty="0" lang="en-US"/>
              <a:t> </a:t>
            </a:r>
            <a:r>
              <a:rPr b="1" dirty="0" lang="en-US"/>
              <a:t>Direct service </a:t>
            </a:r>
            <a:r>
              <a:rPr dirty="0" lang="en-US"/>
              <a:t>to people with health problems; E.g. home visit for elderly peoples, chronic illness, </a:t>
            </a:r>
            <a:r>
              <a:rPr dirty="0" lang="en-US" err="1"/>
              <a:t>etc</a:t>
            </a:r>
            <a:endParaRPr dirty="0" lang="en-US"/>
          </a:p>
          <a:p>
            <a:pPr indent="0" marL="0">
              <a:buNone/>
            </a:pPr>
            <a:r>
              <a:rPr dirty="0" lang="en-US"/>
              <a:t> </a:t>
            </a:r>
            <a:r>
              <a:rPr b="1" dirty="0" lang="en-US"/>
              <a:t>Indirect service</a:t>
            </a:r>
            <a:r>
              <a:rPr dirty="0" lang="en-US"/>
              <a:t>; e.g. assisting people with health problem to obtain treatment and referral.</a:t>
            </a:r>
          </a:p>
          <a:p>
            <a:pPr indent="0" marL="0">
              <a:buNone/>
            </a:pPr>
            <a:r>
              <a:rPr dirty="0" lang="en-US"/>
              <a:t> </a:t>
            </a:r>
            <a:r>
              <a:rPr b="1" dirty="0" lang="en-US"/>
              <a:t>Development of program </a:t>
            </a:r>
            <a:r>
              <a:rPr dirty="0" lang="en-US"/>
              <a:t>to correct unhealthy condition; e.g. alcoholism, drug abuse, etc.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665" name="Title 1"/>
          <p:cNvSpPr>
            <a:spLocks noGrp="1"/>
          </p:cNvSpPr>
          <p:nvPr>
            <p:ph type="title"/>
          </p:nvPr>
        </p:nvSpPr>
        <p:spPr>
          <a:xfrm>
            <a:off x="982133" y="457201"/>
            <a:ext cx="7704667" cy="883567"/>
          </a:xfrm>
        </p:spPr>
        <p:txBody>
          <a:bodyPr/>
          <a:p>
            <a:r>
              <a:rPr dirty="0" lang="en-US"/>
              <a:t>4. Rehabilitation </a:t>
            </a:r>
          </a:p>
        </p:txBody>
      </p:sp>
      <p:sp>
        <p:nvSpPr>
          <p:cNvPr id="1048666" name="Content Placeholder 2"/>
          <p:cNvSpPr>
            <a:spLocks noGrp="1"/>
          </p:cNvSpPr>
          <p:nvPr>
            <p:ph idx="1"/>
          </p:nvPr>
        </p:nvSpPr>
        <p:spPr>
          <a:xfrm>
            <a:off x="982133" y="1628800"/>
            <a:ext cx="7704667" cy="4371016"/>
          </a:xfrm>
        </p:spPr>
        <p:txBody>
          <a:bodyPr/>
          <a:p>
            <a:pPr indent="0" marL="0">
              <a:buNone/>
            </a:pPr>
            <a:r>
              <a:rPr dirty="0" lang="en-US"/>
              <a:t>Rehabilitation - It involves efforts which seek to reduce</a:t>
            </a:r>
          </a:p>
          <a:p>
            <a:pPr indent="0" marL="0">
              <a:buNone/>
            </a:pPr>
            <a:r>
              <a:rPr dirty="0" lang="en-US"/>
              <a:t> disabilities, as much as possible, and restore functions; e.g.</a:t>
            </a:r>
          </a:p>
          <a:p>
            <a:pPr indent="0" marL="0">
              <a:buNone/>
            </a:pPr>
            <a:r>
              <a:rPr dirty="0" lang="en-US"/>
              <a:t> stroke rehabilitation.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667" name="Title 1"/>
          <p:cNvSpPr>
            <a:spLocks noGrp="1"/>
          </p:cNvSpPr>
          <p:nvPr>
            <p:ph type="title"/>
          </p:nvPr>
        </p:nvSpPr>
        <p:spPr>
          <a:xfrm>
            <a:off x="982133" y="457201"/>
            <a:ext cx="7704667" cy="883567"/>
          </a:xfrm>
        </p:spPr>
        <p:txBody>
          <a:bodyPr/>
          <a:p>
            <a:r>
              <a:rPr dirty="0" lang="en-US"/>
              <a:t>5. Evaluation </a:t>
            </a:r>
          </a:p>
        </p:txBody>
      </p:sp>
      <p:sp>
        <p:nvSpPr>
          <p:cNvPr id="1048668" name="Content Placeholder 2"/>
          <p:cNvSpPr>
            <a:spLocks noGrp="1"/>
          </p:cNvSpPr>
          <p:nvPr>
            <p:ph idx="1"/>
          </p:nvPr>
        </p:nvSpPr>
        <p:spPr>
          <a:xfrm>
            <a:off x="982133" y="1700808"/>
            <a:ext cx="7704667" cy="4299008"/>
          </a:xfrm>
        </p:spPr>
        <p:txBody>
          <a:bodyPr/>
          <a:p>
            <a:r>
              <a:rPr dirty="0" lang="en-US"/>
              <a:t>Evaluation -  It is the process by which the practice is analyzed, judged, and improved according to established goals and standards.</a:t>
            </a:r>
          </a:p>
          <a:p>
            <a:r>
              <a:rPr dirty="0" lang="en-US"/>
              <a:t>  It helps to solve problems and provides direction for future health care planning.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669" name="Title 1"/>
          <p:cNvSpPr>
            <a:spLocks noGrp="1"/>
          </p:cNvSpPr>
          <p:nvPr>
            <p:ph type="title"/>
          </p:nvPr>
        </p:nvSpPr>
        <p:spPr>
          <a:xfrm>
            <a:off x="982133" y="457201"/>
            <a:ext cx="7704667" cy="883567"/>
          </a:xfrm>
        </p:spPr>
        <p:txBody>
          <a:bodyPr/>
          <a:p>
            <a:r>
              <a:rPr dirty="0" lang="en-US"/>
              <a:t>6. Research </a:t>
            </a:r>
          </a:p>
        </p:txBody>
      </p:sp>
      <p:sp>
        <p:nvSpPr>
          <p:cNvPr id="1048670" name="Content Placeholder 2"/>
          <p:cNvSpPr>
            <a:spLocks noGrp="1"/>
          </p:cNvSpPr>
          <p:nvPr>
            <p:ph idx="1"/>
          </p:nvPr>
        </p:nvSpPr>
        <p:spPr>
          <a:xfrm>
            <a:off x="982133" y="1700808"/>
            <a:ext cx="7704667" cy="4299008"/>
          </a:xfrm>
        </p:spPr>
        <p:txBody>
          <a:bodyPr/>
          <a:p>
            <a:r>
              <a:rPr dirty="0" lang="en-US"/>
              <a:t>Research - is a systematic investigation which helps to discover facts affecting community health and community health practices, solve problems, and explore improved methods of health services.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671" name="Title 1"/>
          <p:cNvSpPr>
            <a:spLocks noGrp="1"/>
          </p:cNvSpPr>
          <p:nvPr>
            <p:ph type="title"/>
          </p:nvPr>
        </p:nvSpPr>
        <p:spPr>
          <a:xfrm>
            <a:off x="982133" y="457201"/>
            <a:ext cx="7704667" cy="1027583"/>
          </a:xfrm>
        </p:spPr>
        <p:txBody>
          <a:bodyPr/>
          <a:p>
            <a:r>
              <a:rPr dirty="0" lang="en-US"/>
              <a:t>Community health nursing</a:t>
            </a:r>
          </a:p>
        </p:txBody>
      </p:sp>
      <p:sp>
        <p:nvSpPr>
          <p:cNvPr id="1048672" name="Content Placeholder 2"/>
          <p:cNvSpPr>
            <a:spLocks noGrp="1"/>
          </p:cNvSpPr>
          <p:nvPr>
            <p:ph idx="1"/>
          </p:nvPr>
        </p:nvSpPr>
        <p:spPr>
          <a:xfrm>
            <a:off x="982133" y="1484784"/>
            <a:ext cx="7704667" cy="4752528"/>
          </a:xfrm>
        </p:spPr>
        <p:txBody>
          <a:bodyPr>
            <a:normAutofit fontScale="91667" lnSpcReduction="10000"/>
          </a:bodyPr>
          <a:p>
            <a:r>
              <a:rPr dirty="0" lang="en-US"/>
              <a:t>Community health Nursing It is defined as the synthesis of nursing and public health practice applied to promoting and protecting the health of population.</a:t>
            </a:r>
          </a:p>
          <a:p>
            <a:r>
              <a:rPr dirty="0" lang="en-US"/>
              <a:t> It is a specialized field of nursing that focuses on the health needs of communities, aggregates, and in particular vulnerable populations. </a:t>
            </a:r>
          </a:p>
          <a:p>
            <a:r>
              <a:rPr dirty="0" lang="en-US"/>
              <a:t>It is a practice that is continuous and comprehensive directed towards all groups of community members. </a:t>
            </a:r>
          </a:p>
          <a:p>
            <a:r>
              <a:rPr dirty="0" lang="en-US"/>
              <a:t>It combines all the basic elements of professional, clinical nursing with public health and community practice.</a:t>
            </a:r>
          </a:p>
          <a:p>
            <a:r>
              <a:rPr dirty="0" lang="en-US"/>
              <a:t> Community Health Nursing  synthesizes the body of knowledge from public health science and professional nursing theories to improve the health of communities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673" name="Title 1"/>
          <p:cNvSpPr>
            <a:spLocks noGrp="1"/>
          </p:cNvSpPr>
          <p:nvPr>
            <p:ph type="title"/>
          </p:nvPr>
        </p:nvSpPr>
        <p:spPr>
          <a:xfrm>
            <a:off x="982133" y="457201"/>
            <a:ext cx="7704667" cy="955575"/>
          </a:xfrm>
        </p:spPr>
        <p:txBody>
          <a:bodyPr>
            <a:normAutofit fontScale="90000"/>
          </a:bodyPr>
          <a:p>
            <a:r>
              <a:rPr dirty="0" lang="en-US"/>
              <a:t>Characteristics of community health nursing</a:t>
            </a:r>
          </a:p>
        </p:txBody>
      </p:sp>
      <p:sp>
        <p:nvSpPr>
          <p:cNvPr id="1048674" name="Content Placeholder 2"/>
          <p:cNvSpPr>
            <a:spLocks noGrp="1"/>
          </p:cNvSpPr>
          <p:nvPr>
            <p:ph idx="1"/>
          </p:nvPr>
        </p:nvSpPr>
        <p:spPr>
          <a:xfrm>
            <a:off x="982133" y="1916832"/>
            <a:ext cx="7704667" cy="4082984"/>
          </a:xfrm>
        </p:spPr>
        <p:txBody>
          <a:bodyPr>
            <a:normAutofit fontScale="95833" lnSpcReduction="20000"/>
          </a:bodyPr>
          <a:p>
            <a:r>
              <a:rPr dirty="0" lang="en-US"/>
              <a:t>Comprises of Six important characteristics of community health nursing are particularly salient to the practice of this specialty.</a:t>
            </a:r>
          </a:p>
          <a:p>
            <a:r>
              <a:rPr dirty="0" lang="en-US"/>
              <a:t> It is a specialty field of nursing </a:t>
            </a:r>
          </a:p>
          <a:p>
            <a:r>
              <a:rPr dirty="0" lang="en-US"/>
              <a:t>Its practice combines public health with nursing </a:t>
            </a:r>
          </a:p>
          <a:p>
            <a:r>
              <a:rPr dirty="0" lang="en-US"/>
              <a:t> It is population focused. </a:t>
            </a:r>
          </a:p>
          <a:p>
            <a:r>
              <a:rPr dirty="0" lang="en-US"/>
              <a:t> It emphasizes on wellness and other than disease or illness </a:t>
            </a:r>
          </a:p>
          <a:p>
            <a:r>
              <a:rPr dirty="0" lang="en-US"/>
              <a:t> It involves inter-disciplinary collaboration </a:t>
            </a:r>
          </a:p>
          <a:p>
            <a:r>
              <a:rPr dirty="0" lang="en-US"/>
              <a:t>It promotes client’s responsibility and self-care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07" name="Title 2"/>
          <p:cNvSpPr>
            <a:spLocks noGrp="1"/>
          </p:cNvSpPr>
          <p:nvPr>
            <p:ph type="title"/>
          </p:nvPr>
        </p:nvSpPr>
        <p:spPr>
          <a:xfrm>
            <a:off x="982133" y="457201"/>
            <a:ext cx="7704667" cy="811560"/>
          </a:xfrm>
        </p:spPr>
        <p:txBody>
          <a:bodyPr/>
          <a:p>
            <a:r>
              <a:rPr dirty="0" lang="en-US"/>
              <a:t>Definitions </a:t>
            </a:r>
          </a:p>
        </p:txBody>
      </p:sp>
      <p:sp>
        <p:nvSpPr>
          <p:cNvPr id="1048608" name="Content Placeholder 1"/>
          <p:cNvSpPr>
            <a:spLocks noGrp="1"/>
          </p:cNvSpPr>
          <p:nvPr>
            <p:ph idx="1"/>
          </p:nvPr>
        </p:nvSpPr>
        <p:spPr>
          <a:xfrm>
            <a:off x="457200" y="1268761"/>
            <a:ext cx="8229600" cy="4738532"/>
          </a:xfrm>
        </p:spPr>
        <p:txBody>
          <a:bodyPr>
            <a:normAutofit/>
          </a:bodyPr>
          <a:p>
            <a:r>
              <a:rPr dirty="0" lang="en-US"/>
              <a:t>Wellness  is a life – style aimed at achieving physical, emotional, intellectual, spiritual and environmental well being. </a:t>
            </a:r>
          </a:p>
          <a:p>
            <a:r>
              <a:rPr dirty="0" lang="en-US"/>
              <a:t>The use of wellness measures can increase stamina, energy and self – esteem, then enhance quality of life. </a:t>
            </a:r>
          </a:p>
          <a:p>
            <a:r>
              <a:rPr dirty="0" lang="en-US"/>
              <a:t>The concept of wellness also allows for individual variability. Wellness can be thought of a balance of the physical, emotional, psychological, social and spiritual aspects of a human being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675" name="Title 2"/>
          <p:cNvSpPr>
            <a:spLocks noGrp="1"/>
          </p:cNvSpPr>
          <p:nvPr>
            <p:ph type="title"/>
          </p:nvPr>
        </p:nvSpPr>
        <p:spPr/>
        <p:txBody>
          <a:bodyPr>
            <a:normAutofit/>
          </a:bodyPr>
          <a:p>
            <a:r>
              <a:rPr dirty="0" lang="en-US"/>
              <a:t>Principles of Community Health Nursing</a:t>
            </a:r>
          </a:p>
        </p:txBody>
      </p:sp>
      <p:sp>
        <p:nvSpPr>
          <p:cNvPr id="1048676" name="Content Placeholder 1"/>
          <p:cNvSpPr>
            <a:spLocks noGrp="1"/>
          </p:cNvSpPr>
          <p:nvPr>
            <p:ph idx="1"/>
          </p:nvPr>
        </p:nvSpPr>
        <p:spPr/>
        <p:txBody>
          <a:bodyPr>
            <a:normAutofit fontScale="95833" lnSpcReduction="20000"/>
          </a:bodyPr>
          <a:p>
            <a:r>
              <a:rPr dirty="0" lang="en-US"/>
              <a:t>CH nursing services should be available to all,  according to their health needs regardless of sex,  age, culture, religion, social or economic status,  race, political affiliation, ethnicity or nationality.</a:t>
            </a:r>
          </a:p>
          <a:p>
            <a:r>
              <a:rPr dirty="0" lang="en-US"/>
              <a:t>A CH nursing programme must have clearly  defined objectives and purposes for its services.</a:t>
            </a:r>
          </a:p>
          <a:p>
            <a:r>
              <a:rPr dirty="0" lang="en-US"/>
              <a:t>CH nursing should not be a vertical programme.  A CH nurse must work with other stakeholders in  the development, implementation, monitoring  and evaluation of the community health  programme.</a:t>
            </a:r>
          </a:p>
          <a:p>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677" name="Content Placeholder 1"/>
          <p:cNvSpPr>
            <a:spLocks noGrp="1"/>
          </p:cNvSpPr>
          <p:nvPr>
            <p:ph idx="1"/>
          </p:nvPr>
        </p:nvSpPr>
        <p:spPr>
          <a:xfrm>
            <a:off x="457200" y="620689"/>
            <a:ext cx="8229600" cy="5386604"/>
          </a:xfrm>
        </p:spPr>
        <p:txBody>
          <a:bodyPr/>
          <a:p>
            <a:r>
              <a:rPr dirty="0" lang="en-US"/>
              <a:t>CH nursing should involve the community  right through the planning implementation  and evaluation of the programme.</a:t>
            </a:r>
          </a:p>
          <a:p>
            <a:r>
              <a:rPr dirty="0" lang="en-US"/>
              <a:t>The CH service should build the capacity of  the community to run their own health  programme for the purpose of sustainability.  These include training of the Communities  Own Resource Persons (CORPs).</a:t>
            </a:r>
          </a:p>
          <a:p>
            <a:r>
              <a:rPr dirty="0" lang="en-US"/>
              <a:t>CH nursing is a service and there should  therefore be no room to demand </a:t>
            </a:r>
            <a:r>
              <a:rPr dirty="0" lang="en-US" err="1"/>
              <a:t>favours</a:t>
            </a:r>
            <a:r>
              <a:rPr dirty="0" lang="en-US"/>
              <a:t>,  gifts or bribes from clients.</a:t>
            </a:r>
          </a:p>
          <a:p>
            <a:endParaRPr dirty="0" lang="en-US"/>
          </a:p>
          <a:p>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678" name="Content Placeholder 1"/>
          <p:cNvSpPr>
            <a:spLocks noGrp="1"/>
          </p:cNvSpPr>
          <p:nvPr>
            <p:ph idx="1"/>
          </p:nvPr>
        </p:nvSpPr>
        <p:spPr>
          <a:xfrm>
            <a:off x="457200" y="692697"/>
            <a:ext cx="8229600" cy="5314596"/>
          </a:xfrm>
        </p:spPr>
        <p:txBody>
          <a:bodyPr/>
          <a:p>
            <a:r>
              <a:rPr dirty="0" lang="en-US"/>
              <a:t>CH nursing is dynamic and the nurses should  therefore actively participate in continuing  professional development so as to keep  abreast with new developments.</a:t>
            </a:r>
          </a:p>
          <a:p>
            <a:r>
              <a:rPr dirty="0" lang="en-US"/>
              <a:t>CH nursing services should develop proper  guidelines and maintain proper records and  reports</a:t>
            </a:r>
          </a:p>
          <a:p>
            <a:endParaRPr dirty="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679" name="Content Placeholder 3"/>
          <p:cNvSpPr>
            <a:spLocks noGrp="1"/>
          </p:cNvSpPr>
          <p:nvPr>
            <p:ph idx="1"/>
          </p:nvPr>
        </p:nvSpPr>
        <p:spPr>
          <a:xfrm>
            <a:off x="2051720" y="1929899"/>
            <a:ext cx="6635080" cy="4595445"/>
          </a:xfrm>
        </p:spPr>
        <p:txBody>
          <a:bodyPr>
            <a:normAutofit fontScale="50000" lnSpcReduction="20000"/>
          </a:bodyPr>
          <a:p>
            <a:endParaRPr dirty="0" lang="en-US"/>
          </a:p>
          <a:p>
            <a:endParaRPr dirty="0" lang="en-US"/>
          </a:p>
          <a:p>
            <a:pPr indent="0" marL="109728">
              <a:buNone/>
            </a:pPr>
            <a:endParaRPr b="1" dirty="0" sz="2800" lang="en-US"/>
          </a:p>
          <a:p>
            <a:pPr indent="0" marL="0">
              <a:buNone/>
            </a:pPr>
            <a:r>
              <a:rPr dirty="0" sz="5900" lang="en-US"/>
              <a:t>Seven major roles are: </a:t>
            </a:r>
          </a:p>
          <a:p>
            <a:r>
              <a:rPr dirty="0" sz="5900" lang="en-US"/>
              <a:t>Clinician </a:t>
            </a:r>
          </a:p>
          <a:p>
            <a:r>
              <a:rPr dirty="0" sz="5900" lang="en-US"/>
              <a:t> Educator </a:t>
            </a:r>
          </a:p>
          <a:p>
            <a:r>
              <a:rPr dirty="0" sz="5900" lang="en-US"/>
              <a:t>Advocate </a:t>
            </a:r>
          </a:p>
          <a:p>
            <a:r>
              <a:rPr dirty="0" sz="5900" lang="en-US"/>
              <a:t> Managerial </a:t>
            </a:r>
          </a:p>
          <a:p>
            <a:r>
              <a:rPr dirty="0" sz="5900" lang="en-US"/>
              <a:t>Collaborator </a:t>
            </a:r>
          </a:p>
          <a:p>
            <a:r>
              <a:rPr dirty="0" sz="5900" lang="en-US"/>
              <a:t> Leader </a:t>
            </a:r>
          </a:p>
          <a:p>
            <a:r>
              <a:rPr dirty="0" sz="5900" lang="en-US"/>
              <a:t> Researcher</a:t>
            </a:r>
          </a:p>
        </p:txBody>
      </p:sp>
      <p:sp>
        <p:nvSpPr>
          <p:cNvPr id="1048680" name="TextBox 4"/>
          <p:cNvSpPr txBox="1"/>
          <p:nvPr/>
        </p:nvSpPr>
        <p:spPr>
          <a:xfrm>
            <a:off x="1547664" y="729571"/>
            <a:ext cx="6840760" cy="1200329"/>
          </a:xfrm>
          <a:prstGeom prst="rect"/>
          <a:noFill/>
        </p:spPr>
        <p:txBody>
          <a:bodyPr wrap="square">
            <a:spAutoFit/>
          </a:bodyPr>
          <a:p>
            <a:pPr indent="0" marL="109728">
              <a:buNone/>
            </a:pPr>
            <a:r>
              <a:rPr b="1" dirty="0" sz="3600" lang="en-US"/>
              <a:t>Roles and Functions of a Community  Health Nurse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graphicFrame>
        <p:nvGraphicFramePr>
          <p:cNvPr id="4194304" name="Content Placeholder 3"/>
          <p:cNvGraphicFramePr>
            <a:graphicFrameLocks noGrp="1"/>
          </p:cNvGraphicFramePr>
          <p:nvPr>
            <p:ph idx="1"/>
          </p:nvPr>
        </p:nvGraphicFramePr>
        <p:xfrm>
          <a:off x="107950" y="115888"/>
          <a:ext cx="9036050" cy="6329680"/>
        </p:xfrm>
        <a:graphic>
          <a:graphicData uri="http://schemas.openxmlformats.org/drawingml/2006/table">
            <a:tbl>
              <a:tblPr firstRow="1" bandRow="1">
                <a:tableStyleId>{5C22544A-7EE6-4342-B048-85BDC9FD1C3A}</a:tableStyleId>
              </a:tblPr>
              <a:tblGrid>
                <a:gridCol w="2274898"/>
                <a:gridCol w="6761152"/>
              </a:tblGrid>
              <a:tr h="370840">
                <a:tc>
                  <a:txBody>
                    <a:bodyPr/>
                    <a:p>
                      <a:r>
                        <a:rPr dirty="0" lang="en-US"/>
                        <a:t>Roles </a:t>
                      </a:r>
                    </a:p>
                  </a:txBody>
                </a:tc>
                <a:tc>
                  <a:txBody>
                    <a:bodyPr/>
                    <a:p>
                      <a:r>
                        <a:rPr dirty="0" lang="en-US"/>
                        <a:t>functions</a:t>
                      </a:r>
                    </a:p>
                  </a:txBody>
                </a:tc>
              </a:tr>
              <a:tr h="370840">
                <a:tc>
                  <a:txBody>
                    <a:bodyPr/>
                    <a:p>
                      <a:r>
                        <a:rPr dirty="0" lang="en-US"/>
                        <a:t>Manager </a:t>
                      </a:r>
                    </a:p>
                  </a:txBody>
                </a:tc>
                <a:tc>
                  <a:txBody>
                    <a:bodyPr/>
                    <a:p>
                      <a:r>
                        <a:rPr dirty="0" lang="en-US"/>
                        <a:t>Organizing and managing health care programs, being a team leader for  nursing and supervising community health nursing activities</a:t>
                      </a:r>
                    </a:p>
                    <a:p>
                      <a:endParaRPr dirty="0" lang="en-US"/>
                    </a:p>
                  </a:txBody>
                </a:tc>
              </a:tr>
              <a:tr h="370840">
                <a:tc>
                  <a:txBody>
                    <a:bodyPr/>
                    <a:p>
                      <a:r>
                        <a:rPr dirty="0" lang="en-US"/>
                        <a:t>Implementer </a:t>
                      </a:r>
                    </a:p>
                  </a:txBody>
                </a:tc>
                <a:tc>
                  <a:txBody>
                    <a:bodyPr/>
                    <a:p>
                      <a:r>
                        <a:rPr dirty="0" lang="en-US"/>
                        <a:t>Implementing CH action/programs in collaboration with the other  stakeholders in CH. Creating community awareness and interest in their  health. Developing the community’s ability to assess their health status  and resources. Sharing knowledge and skills with the community on how  to improve their health and to prevent illness</a:t>
                      </a:r>
                    </a:p>
                  </a:txBody>
                </a:tc>
              </a:tr>
              <a:tr h="370840">
                <a:tc>
                  <a:txBody>
                    <a:bodyPr/>
                    <a:p>
                      <a:r>
                        <a:rPr dirty="0" lang="en-US"/>
                        <a:t>Advocator </a:t>
                      </a:r>
                    </a:p>
                  </a:txBody>
                </a:tc>
                <a:tc>
                  <a:txBody>
                    <a:bodyPr/>
                    <a:p>
                      <a:r>
                        <a:rPr dirty="0" lang="en-US"/>
                        <a:t>Advise the health care providers, planners and other agencies on the  needs/problems of the community</a:t>
                      </a:r>
                    </a:p>
                    <a:p>
                      <a:endParaRPr dirty="0" lang="en-US"/>
                    </a:p>
                  </a:txBody>
                </a:tc>
              </a:tr>
              <a:tr h="370840">
                <a:tc>
                  <a:txBody>
                    <a:bodyPr/>
                    <a:p>
                      <a:r>
                        <a:rPr dirty="0" lang="en-US"/>
                        <a:t>Advisor </a:t>
                      </a:r>
                    </a:p>
                  </a:txBody>
                </a:tc>
                <a:tc>
                  <a:txBody>
                    <a:bodyPr/>
                    <a:p>
                      <a:r>
                        <a:rPr dirty="0" lang="en-US"/>
                        <a:t>Sharing technical health information with individual families and  communities</a:t>
                      </a:r>
                    </a:p>
                    <a:p>
                      <a:endParaRPr dirty="0" lang="en-US"/>
                    </a:p>
                  </a:txBody>
                </a:tc>
              </a:tr>
              <a:tr h="370840">
                <a:tc>
                  <a:txBody>
                    <a:bodyPr/>
                    <a:p>
                      <a:r>
                        <a:rPr dirty="0" lang="en-US"/>
                        <a:t>Health educator</a:t>
                      </a:r>
                    </a:p>
                  </a:txBody>
                </a:tc>
                <a:tc>
                  <a:txBody>
                    <a:bodyPr/>
                    <a:p>
                      <a:r>
                        <a:rPr dirty="0" lang="en-US"/>
                        <a:t>Teaching individuals and families how to prevent disease and improve  their health</a:t>
                      </a:r>
                    </a:p>
                  </a:txBody>
                </a:tc>
              </a:tr>
              <a:tr h="370840">
                <a:tc>
                  <a:txBody>
                    <a:bodyPr/>
                    <a:p>
                      <a:endParaRPr lang="en-US"/>
                    </a:p>
                  </a:txBody>
                </a:tc>
                <a:tc>
                  <a:txBody>
                    <a:bodyPr/>
                    <a:p>
                      <a:endParaRPr dirty="0" lang="en-US"/>
                    </a:p>
                  </a:txBody>
                </a:tc>
              </a:tr>
              <a:tr h="370840">
                <a:tc>
                  <a:txBody>
                    <a:bodyPr/>
                    <a:p>
                      <a:endParaRPr dirty="0" lang="en-US"/>
                    </a:p>
                  </a:txBody>
                </a:tc>
                <a:tc>
                  <a:txBody>
                    <a:bodyPr/>
                    <a:p>
                      <a:endParaRPr dirty="0" lang="en-US"/>
                    </a:p>
                  </a:txBody>
                </a:tc>
              </a:tr>
              <a:tr h="370840">
                <a:tc>
                  <a:txBody>
                    <a:bodyPr/>
                    <a:p>
                      <a:endParaRPr lang="en-US"/>
                    </a:p>
                  </a:txBody>
                </a:tc>
                <a:tc>
                  <a:txBody>
                    <a:bodyPr/>
                    <a:p>
                      <a:endParaRPr dirty="0" lang="en-US"/>
                    </a:p>
                  </a:txBody>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graphicFrame>
        <p:nvGraphicFramePr>
          <p:cNvPr id="4194305" name="Content Placeholder 3"/>
          <p:cNvGraphicFramePr>
            <a:graphicFrameLocks noGrp="1"/>
          </p:cNvGraphicFramePr>
          <p:nvPr>
            <p:ph idx="1"/>
          </p:nvPr>
        </p:nvGraphicFramePr>
        <p:xfrm>
          <a:off x="251520" y="620688"/>
          <a:ext cx="8363272" cy="5958840"/>
        </p:xfrm>
        <a:graphic>
          <a:graphicData uri="http://schemas.openxmlformats.org/drawingml/2006/table">
            <a:tbl>
              <a:tblPr firstRow="1" bandRow="1">
                <a:tableStyleId>{5C22544A-7EE6-4342-B048-85BDC9FD1C3A}</a:tableStyleId>
              </a:tblPr>
              <a:tblGrid>
                <a:gridCol w="1512168"/>
                <a:gridCol w="216024"/>
                <a:gridCol w="6635080"/>
              </a:tblGrid>
              <a:tr h="370840">
                <a:tc>
                  <a:txBody>
                    <a:bodyPr/>
                    <a:p>
                      <a:r>
                        <a:rPr dirty="0" lang="en-US"/>
                        <a:t>Roles </a:t>
                      </a:r>
                    </a:p>
                  </a:txBody>
                </a:tc>
                <a:tc>
                  <a:txBody>
                    <a:bodyPr/>
                    <a:p>
                      <a:endParaRPr lang="en-US"/>
                    </a:p>
                  </a:txBody>
                </a:tc>
                <a:tc>
                  <a:txBody>
                    <a:bodyPr/>
                    <a:p>
                      <a:r>
                        <a:rPr dirty="0" lang="en-US"/>
                        <a:t>Functions </a:t>
                      </a:r>
                    </a:p>
                  </a:txBody>
                </a:tc>
              </a:tr>
              <a:tr h="370840">
                <a:tc>
                  <a:txBody>
                    <a:bodyPr/>
                    <a:p>
                      <a:r>
                        <a:rPr dirty="0" lang="en-US"/>
                        <a:t>Assessor/Identifier</a:t>
                      </a:r>
                    </a:p>
                    <a:p>
                      <a:endParaRPr dirty="0" lang="en-US"/>
                    </a:p>
                  </a:txBody>
                </a:tc>
                <a:tc>
                  <a:txBody>
                    <a:bodyPr/>
                    <a:p>
                      <a:endParaRPr dirty="0" lang="en-US"/>
                    </a:p>
                  </a:txBody>
                </a:tc>
                <a:tc>
                  <a:txBody>
                    <a:bodyPr/>
                    <a:p>
                      <a:r>
                        <a:rPr dirty="0" lang="en-US"/>
                        <a:t>Assessing the health status of the community. Identifying  existing and potential health needs/problems and resources in  the community</a:t>
                      </a:r>
                    </a:p>
                    <a:p>
                      <a:endParaRPr dirty="0" lang="en-US"/>
                    </a:p>
                  </a:txBody>
                </a:tc>
              </a:tr>
              <a:tr h="370840">
                <a:tc>
                  <a:txBody>
                    <a:bodyPr/>
                    <a:p>
                      <a:r>
                        <a:rPr dirty="0" lang="en-US"/>
                        <a:t>Planner</a:t>
                      </a:r>
                    </a:p>
                    <a:p>
                      <a:endParaRPr dirty="0" lang="en-US"/>
                    </a:p>
                  </a:txBody>
                </a:tc>
                <a:tc>
                  <a:txBody>
                    <a:bodyPr/>
                    <a:p>
                      <a:endParaRPr lang="en-US"/>
                    </a:p>
                  </a:txBody>
                </a:tc>
                <a:tc>
                  <a:txBody>
                    <a:bodyPr/>
                    <a:p>
                      <a:r>
                        <a:rPr dirty="0" lang="en-US"/>
                        <a:t>Planning for health action with the other health team</a:t>
                      </a:r>
                    </a:p>
                    <a:p>
                      <a:r>
                        <a:rPr dirty="0" lang="en-US"/>
                        <a:t>members and community members</a:t>
                      </a:r>
                    </a:p>
                    <a:p>
                      <a:endParaRPr dirty="0" lang="en-US"/>
                    </a:p>
                  </a:txBody>
                </a:tc>
              </a:tr>
              <a:tr h="370840">
                <a:tc>
                  <a:txBody>
                    <a:bodyPr/>
                    <a:p>
                      <a:r>
                        <a:rPr dirty="0" lang="en-US"/>
                        <a:t>Evaluator</a:t>
                      </a:r>
                    </a:p>
                    <a:p>
                      <a:endParaRPr dirty="0" lang="en-US"/>
                    </a:p>
                  </a:txBody>
                </a:tc>
                <a:tc>
                  <a:txBody>
                    <a:bodyPr/>
                    <a:p>
                      <a:endParaRPr lang="en-US"/>
                    </a:p>
                  </a:txBody>
                </a:tc>
                <a:tc>
                  <a:txBody>
                    <a:bodyPr/>
                    <a:p>
                      <a:r>
                        <a:rPr dirty="0" lang="en-US"/>
                        <a:t>Evaluating the performance and the outcome of community  health activities</a:t>
                      </a:r>
                    </a:p>
                    <a:p>
                      <a:endParaRPr dirty="0" lang="en-US"/>
                    </a:p>
                  </a:txBody>
                </a:tc>
              </a:tr>
              <a:tr h="370840">
                <a:tc>
                  <a:txBody>
                    <a:bodyPr/>
                    <a:p>
                      <a:r>
                        <a:rPr dirty="0" lang="en-US"/>
                        <a:t>Researcher</a:t>
                      </a:r>
                    </a:p>
                    <a:p>
                      <a:endParaRPr dirty="0" lang="en-US"/>
                    </a:p>
                  </a:txBody>
                </a:tc>
                <a:tc>
                  <a:txBody>
                    <a:bodyPr/>
                    <a:p>
                      <a:endParaRPr lang="en-US"/>
                    </a:p>
                  </a:txBody>
                </a:tc>
                <a:tc>
                  <a:txBody>
                    <a:bodyPr/>
                    <a:p>
                      <a:r>
                        <a:rPr dirty="0" lang="en-US"/>
                        <a:t>Carrying out surveys, studies and research to identify</a:t>
                      </a:r>
                    </a:p>
                    <a:p>
                      <a:r>
                        <a:rPr dirty="0" lang="en-US"/>
                        <a:t>problems related to your work</a:t>
                      </a:r>
                    </a:p>
                    <a:p>
                      <a:endParaRPr dirty="0" lang="en-US"/>
                    </a:p>
                  </a:txBody>
                </a:tc>
              </a:tr>
              <a:tr h="370840">
                <a:tc>
                  <a:txBody>
                    <a:bodyPr/>
                    <a:p>
                      <a:r>
                        <a:rPr dirty="0" lang="en-US"/>
                        <a:t>Trainer</a:t>
                      </a:r>
                    </a:p>
                    <a:p>
                      <a:endParaRPr dirty="0" lang="en-US"/>
                    </a:p>
                  </a:txBody>
                </a:tc>
                <a:tc>
                  <a:txBody>
                    <a:bodyPr/>
                    <a:p>
                      <a:endParaRPr lang="en-US"/>
                    </a:p>
                  </a:txBody>
                </a:tc>
                <a:tc>
                  <a:txBody>
                    <a:bodyPr/>
                    <a:p>
                      <a:r>
                        <a:rPr dirty="0" lang="en-US"/>
                        <a:t>Training other community health workers, both designated  and voluntary community-based health workers</a:t>
                      </a:r>
                    </a:p>
                    <a:p>
                      <a:endParaRPr dirty="0" lang="en-US"/>
                    </a:p>
                  </a:txBody>
                </a:tc>
              </a:tr>
              <a:tr h="370840">
                <a:tc>
                  <a:txBody>
                    <a:bodyPr/>
                    <a:p>
                      <a:endParaRPr lang="en-US"/>
                    </a:p>
                  </a:txBody>
                </a:tc>
                <a:tc>
                  <a:txBody>
                    <a:bodyPr/>
                    <a:p>
                      <a:endParaRPr lang="en-US"/>
                    </a:p>
                  </a:txBody>
                </a:tc>
                <a:tc>
                  <a:txBody>
                    <a:bodyPr/>
                    <a:p>
                      <a:endParaRPr lang="en-US"/>
                    </a:p>
                  </a:txBody>
                </a:tc>
              </a:tr>
              <a:tr h="370840">
                <a:tc>
                  <a:txBody>
                    <a:bodyPr/>
                    <a:p>
                      <a:endParaRPr lang="en-US"/>
                    </a:p>
                  </a:txBody>
                </a:tc>
                <a:tc>
                  <a:txBody>
                    <a:bodyPr/>
                    <a:p>
                      <a:endParaRPr lang="en-US"/>
                    </a:p>
                  </a:txBody>
                </a:tc>
                <a:tc>
                  <a:txBody>
                    <a:bodyPr/>
                    <a:p>
                      <a:endParaRPr dirty="0" lang="en-US"/>
                    </a:p>
                  </a:txBody>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pic>
        <p:nvPicPr>
          <p:cNvPr id="209716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79512" y="908720"/>
            <a:ext cx="8856984" cy="4509599"/>
          </a:xfrm>
          <a:prstGeom prst="rect"/>
          <a:noFill/>
          <a:ln>
            <a:noFill/>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681" name="Title 2"/>
          <p:cNvSpPr>
            <a:spLocks noGrp="1"/>
          </p:cNvSpPr>
          <p:nvPr>
            <p:ph type="title"/>
          </p:nvPr>
        </p:nvSpPr>
        <p:spPr/>
        <p:txBody>
          <a:bodyPr/>
          <a:p>
            <a:r>
              <a:rPr dirty="0" lang="en-US"/>
              <a:t>Aims of Family Health Care</a:t>
            </a:r>
          </a:p>
        </p:txBody>
      </p:sp>
      <p:sp>
        <p:nvSpPr>
          <p:cNvPr id="1048682" name="Content Placeholder 1"/>
          <p:cNvSpPr>
            <a:spLocks noGrp="1"/>
          </p:cNvSpPr>
          <p:nvPr>
            <p:ph idx="1"/>
          </p:nvPr>
        </p:nvSpPr>
        <p:spPr/>
        <p:txBody>
          <a:bodyPr>
            <a:normAutofit fontScale="92500"/>
          </a:bodyPr>
          <a:p>
            <a:r>
              <a:rPr dirty="0" lang="en-US"/>
              <a:t>Identifying and appraising health problems of the family</a:t>
            </a:r>
          </a:p>
          <a:p>
            <a:r>
              <a:rPr dirty="0" lang="en-US"/>
              <a:t>Providing health education for the promotion of health and</a:t>
            </a:r>
          </a:p>
          <a:p>
            <a:r>
              <a:rPr dirty="0" lang="en-US"/>
              <a:t>prevention of diseases</a:t>
            </a:r>
          </a:p>
          <a:p>
            <a:r>
              <a:rPr dirty="0" lang="en-US"/>
              <a:t>Sharing health information with the family to enable members to  understand and accept health problems</a:t>
            </a:r>
          </a:p>
          <a:p>
            <a:r>
              <a:rPr dirty="0" lang="en-US"/>
              <a:t>Providing community health nursing services according to the</a:t>
            </a:r>
          </a:p>
          <a:p>
            <a:pPr indent="0" marL="109728">
              <a:buNone/>
            </a:pPr>
            <a:r>
              <a:rPr dirty="0" lang="en-US"/>
              <a:t>needs of the family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683" name="Content Placeholder 1"/>
          <p:cNvSpPr>
            <a:spLocks noGrp="1"/>
          </p:cNvSpPr>
          <p:nvPr>
            <p:ph idx="1"/>
          </p:nvPr>
        </p:nvSpPr>
        <p:spPr>
          <a:xfrm>
            <a:off x="457200" y="908721"/>
            <a:ext cx="8229600" cy="5098572"/>
          </a:xfrm>
        </p:spPr>
        <p:txBody>
          <a:bodyPr/>
          <a:p>
            <a:r>
              <a:rPr dirty="0" lang="en-US"/>
              <a:t>Helping the family to develop competence at assessing their  health problems and at carrying out remedial health action  through health education, instructions and demonstrations</a:t>
            </a:r>
          </a:p>
          <a:p>
            <a:r>
              <a:rPr dirty="0" lang="en-US"/>
              <a:t>Contributing needed materials for personal and social  development of family members</a:t>
            </a:r>
          </a:p>
          <a:p>
            <a:r>
              <a:rPr dirty="0" lang="en-US"/>
              <a:t>Helping and encouraging the family members to </a:t>
            </a:r>
            <a:r>
              <a:rPr dirty="0" lang="en-US" err="1"/>
              <a:t>utilise</a:t>
            </a:r>
            <a:r>
              <a:rPr dirty="0" lang="en-US"/>
              <a:t> available  resources to maintain all aspects of the health of the family</a:t>
            </a:r>
          </a:p>
          <a:p>
            <a:endParaRPr dirty="0" lang="en-US"/>
          </a:p>
          <a:p>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684" name="Title 1"/>
          <p:cNvSpPr>
            <a:spLocks noGrp="1"/>
          </p:cNvSpPr>
          <p:nvPr>
            <p:ph type="title"/>
          </p:nvPr>
        </p:nvSpPr>
        <p:spPr/>
        <p:txBody>
          <a:bodyPr/>
          <a:p>
            <a:r>
              <a:rPr dirty="0" lang="en-AU"/>
              <a:t>The family</a:t>
            </a:r>
          </a:p>
        </p:txBody>
      </p:sp>
      <p:sp>
        <p:nvSpPr>
          <p:cNvPr id="1048685" name="Content Placeholder 2"/>
          <p:cNvSpPr>
            <a:spLocks noGrp="1"/>
          </p:cNvSpPr>
          <p:nvPr>
            <p:ph idx="1"/>
          </p:nvPr>
        </p:nvSpPr>
        <p:spPr/>
        <p:txBody>
          <a:bodyPr>
            <a:normAutofit fontScale="92500"/>
          </a:bodyPr>
          <a:p>
            <a:r>
              <a:rPr dirty="0" lang="en-AU"/>
              <a:t>The  family  is  the  smallest  recognised  group  of individuals  in  a  community</a:t>
            </a:r>
          </a:p>
          <a:p>
            <a:pPr>
              <a:buFont typeface="Arial" panose="020B0604020202020204" pitchFamily="34" charset="0"/>
              <a:buChar char="•"/>
            </a:pPr>
            <a:r>
              <a:rPr dirty="0" lang="en-AU"/>
              <a:t>It  begins  with  a marriage  union  in  which  husbands  and  wives have  certain  rights  and  obligations.</a:t>
            </a:r>
          </a:p>
          <a:p>
            <a:pPr>
              <a:buFont typeface="Arial" panose="020B0604020202020204" pitchFamily="34" charset="0"/>
              <a:buChar char="•"/>
            </a:pPr>
            <a:r>
              <a:rPr dirty="0" lang="en-AU"/>
              <a:t> It  is  one  of the oldest institutions that mankind has known.</a:t>
            </a:r>
          </a:p>
          <a:p>
            <a:pPr>
              <a:buFont typeface="Arial" panose="020B0604020202020204" pitchFamily="34" charset="0"/>
              <a:buChar char="•"/>
            </a:pPr>
            <a:r>
              <a:rPr dirty="0" lang="en-AU"/>
              <a:t> It defines  time,  boundaries,  cultures  and  human </a:t>
            </a:r>
          </a:p>
          <a:p>
            <a:pPr indent="0" marL="0">
              <a:buNone/>
            </a:pPr>
            <a:r>
              <a:rPr dirty="0" lang="en-AU"/>
              <a:t>understanding.  </a:t>
            </a:r>
          </a:p>
          <a:p>
            <a:pPr indent="0" marL="0">
              <a:buNone/>
            </a:pPr>
            <a:endParaRPr dirty="0"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09" name="Title 1"/>
          <p:cNvSpPr>
            <a:spLocks noGrp="1"/>
          </p:cNvSpPr>
          <p:nvPr>
            <p:ph type="title"/>
          </p:nvPr>
        </p:nvSpPr>
        <p:spPr>
          <a:xfrm>
            <a:off x="982133" y="457201"/>
            <a:ext cx="7704667" cy="883567"/>
          </a:xfrm>
        </p:spPr>
        <p:txBody>
          <a:bodyPr/>
          <a:p>
            <a:r>
              <a:rPr dirty="0" lang="en-US"/>
              <a:t>Features of a community</a:t>
            </a:r>
          </a:p>
        </p:txBody>
      </p:sp>
      <p:sp>
        <p:nvSpPr>
          <p:cNvPr id="1048610" name="Content Placeholder 2"/>
          <p:cNvSpPr>
            <a:spLocks noGrp="1"/>
          </p:cNvSpPr>
          <p:nvPr>
            <p:ph idx="1"/>
          </p:nvPr>
        </p:nvSpPr>
        <p:spPr>
          <a:xfrm>
            <a:off x="982133" y="1340768"/>
            <a:ext cx="7704667" cy="4659048"/>
          </a:xfrm>
        </p:spPr>
        <p:txBody>
          <a:bodyPr>
            <a:normAutofit fontScale="79167" lnSpcReduction="20000"/>
          </a:bodyPr>
          <a:p>
            <a:pPr indent="0" marL="0">
              <a:buNone/>
            </a:pPr>
            <a:endParaRPr dirty="0" lang="en-US"/>
          </a:p>
          <a:p>
            <a:pPr indent="0" marL="0">
              <a:buNone/>
            </a:pPr>
            <a:r>
              <a:rPr dirty="0" sz="5100" lang="en-US"/>
              <a:t>A community has three features:</a:t>
            </a:r>
          </a:p>
          <a:p>
            <a:pPr indent="0" marL="0">
              <a:buNone/>
            </a:pPr>
            <a:r>
              <a:rPr dirty="0" sz="5100" lang="en-US"/>
              <a:t> * location,</a:t>
            </a:r>
          </a:p>
          <a:p>
            <a:pPr indent="0" marL="0">
              <a:buNone/>
            </a:pPr>
            <a:r>
              <a:rPr dirty="0" sz="5100" lang="en-US"/>
              <a:t> * Population </a:t>
            </a:r>
          </a:p>
          <a:p>
            <a:pPr indent="0" marL="0">
              <a:buNone/>
            </a:pPr>
            <a:r>
              <a:rPr dirty="0" sz="5100" lang="en-US"/>
              <a:t> * Social system. </a:t>
            </a:r>
          </a:p>
          <a:p>
            <a:pPr indent="0" marL="0">
              <a:buNone/>
            </a:pPr>
            <a:r>
              <a:rPr b="1" dirty="0" sz="2600" lang="en-US"/>
              <a:t>Location: </a:t>
            </a:r>
            <a:r>
              <a:rPr dirty="0" sz="2600" lang="en-US"/>
              <a:t>every physical community carries out its daily </a:t>
            </a:r>
          </a:p>
          <a:p>
            <a:pPr indent="0" marL="0">
              <a:buNone/>
            </a:pPr>
            <a:r>
              <a:rPr dirty="0" sz="2600" lang="en-US"/>
              <a:t>existence in a specific geographical location. The health of the </a:t>
            </a:r>
          </a:p>
          <a:p>
            <a:pPr indent="0" marL="0">
              <a:buNone/>
            </a:pPr>
            <a:r>
              <a:rPr dirty="0" sz="2600" lang="en-US"/>
              <a:t>community is affected by this location, including the placement </a:t>
            </a:r>
          </a:p>
          <a:p>
            <a:pPr indent="0" marL="0">
              <a:buNone/>
            </a:pPr>
            <a:r>
              <a:rPr dirty="0" sz="2600" lang="en-US"/>
              <a:t>of the service, the geographical features</a:t>
            </a:r>
            <a:r>
              <a:rPr dirty="0" lang="en-US"/>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686" name="Title 1"/>
          <p:cNvSpPr>
            <a:spLocks noGrp="1"/>
          </p:cNvSpPr>
          <p:nvPr>
            <p:ph type="title"/>
          </p:nvPr>
        </p:nvSpPr>
        <p:spPr/>
        <p:txBody>
          <a:bodyPr/>
          <a:p>
            <a:r>
              <a:rPr dirty="0" lang="en-AU"/>
              <a:t>Types of families</a:t>
            </a:r>
          </a:p>
        </p:txBody>
      </p:sp>
      <p:sp>
        <p:nvSpPr>
          <p:cNvPr id="1048687" name="Content Placeholder 2"/>
          <p:cNvSpPr>
            <a:spLocks noGrp="1"/>
          </p:cNvSpPr>
          <p:nvPr>
            <p:ph idx="1"/>
          </p:nvPr>
        </p:nvSpPr>
        <p:spPr/>
        <p:txBody>
          <a:bodyPr>
            <a:normAutofit lnSpcReduction="10000"/>
          </a:bodyPr>
          <a:p>
            <a:r>
              <a:rPr dirty="0" lang="en-AU"/>
              <a:t>There  are  different  types  of  families  in  a </a:t>
            </a:r>
          </a:p>
          <a:p>
            <a:pPr indent="0" marL="109728">
              <a:buNone/>
            </a:pPr>
            <a:r>
              <a:rPr dirty="0" lang="en-AU"/>
              <a:t>community.</a:t>
            </a:r>
          </a:p>
          <a:p>
            <a:pPr indent="0" marL="109728">
              <a:buNone/>
            </a:pPr>
            <a:r>
              <a:rPr b="1" dirty="0" lang="en-AU"/>
              <a:t>The Nuclear Family </a:t>
            </a:r>
          </a:p>
          <a:p>
            <a:pPr indent="0" marL="109728">
              <a:buNone/>
            </a:pPr>
            <a:r>
              <a:rPr dirty="0" lang="en-AU"/>
              <a:t>This  consists  of  a  husband  and  a  wife  with  or </a:t>
            </a:r>
          </a:p>
          <a:p>
            <a:pPr indent="0" marL="109728">
              <a:buNone/>
            </a:pPr>
            <a:r>
              <a:rPr dirty="0" lang="en-AU"/>
              <a:t>without children. This type of family brings forth </a:t>
            </a:r>
          </a:p>
          <a:p>
            <a:pPr indent="0" marL="109728">
              <a:buNone/>
            </a:pPr>
            <a:r>
              <a:rPr dirty="0" lang="en-AU"/>
              <a:t>children (family of  procreation). Children born in </a:t>
            </a:r>
          </a:p>
          <a:p>
            <a:pPr indent="0" marL="109728">
              <a:buNone/>
            </a:pPr>
            <a:r>
              <a:rPr dirty="0" lang="en-AU"/>
              <a:t>this  family  consider  it  to  be  the  family  of  their origin.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688" name="Title 1"/>
          <p:cNvSpPr>
            <a:spLocks noGrp="1"/>
          </p:cNvSpPr>
          <p:nvPr>
            <p:ph type="title"/>
          </p:nvPr>
        </p:nvSpPr>
        <p:spPr>
          <a:xfrm>
            <a:off x="982133" y="457201"/>
            <a:ext cx="7704667" cy="1171599"/>
          </a:xfrm>
        </p:spPr>
        <p:txBody>
          <a:bodyPr/>
          <a:p>
            <a:r>
              <a:rPr dirty="0" lang="en-US"/>
              <a:t>Strengths </a:t>
            </a:r>
          </a:p>
        </p:txBody>
      </p:sp>
      <p:sp>
        <p:nvSpPr>
          <p:cNvPr id="1048689" name="Content Placeholder 2"/>
          <p:cNvSpPr>
            <a:spLocks noGrp="1"/>
          </p:cNvSpPr>
          <p:nvPr>
            <p:ph idx="1"/>
          </p:nvPr>
        </p:nvSpPr>
        <p:spPr>
          <a:xfrm>
            <a:off x="982133" y="1844824"/>
            <a:ext cx="7704667" cy="4154992"/>
          </a:xfrm>
        </p:spPr>
        <p:txBody>
          <a:bodyPr/>
          <a:p>
            <a:r>
              <a:rPr dirty="0" lang="en-US"/>
              <a:t>Children are  raised by both parents</a:t>
            </a:r>
          </a:p>
          <a:p>
            <a:r>
              <a:rPr dirty="0" lang="en-US"/>
              <a:t>Consistency</a:t>
            </a:r>
          </a:p>
          <a:p>
            <a:r>
              <a:rPr dirty="0" lang="en-US"/>
              <a:t>Focus on communication</a:t>
            </a: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690" name="Title 1"/>
          <p:cNvSpPr>
            <a:spLocks noGrp="1"/>
          </p:cNvSpPr>
          <p:nvPr>
            <p:ph type="title"/>
          </p:nvPr>
        </p:nvSpPr>
        <p:spPr/>
        <p:txBody>
          <a:bodyPr/>
          <a:p>
            <a:r>
              <a:rPr dirty="0" lang="en-US"/>
              <a:t>weaknesses</a:t>
            </a:r>
          </a:p>
        </p:txBody>
      </p:sp>
      <p:sp>
        <p:nvSpPr>
          <p:cNvPr id="1048691" name="Content Placeholder 2"/>
          <p:cNvSpPr>
            <a:spLocks noGrp="1"/>
          </p:cNvSpPr>
          <p:nvPr>
            <p:ph idx="1"/>
          </p:nvPr>
        </p:nvSpPr>
        <p:spPr/>
        <p:txBody>
          <a:bodyPr/>
          <a:p>
            <a:r>
              <a:rPr dirty="0" lang="en-US"/>
              <a:t>Exclusion of other extended members of the family can lead to stress</a:t>
            </a:r>
          </a:p>
          <a:p>
            <a:r>
              <a:rPr dirty="0" lang="en-US"/>
              <a:t>Struggle with conflict resolution</a:t>
            </a:r>
          </a:p>
          <a:p>
            <a:r>
              <a:rPr dirty="0" lang="en-US"/>
              <a:t>Too child focused resulting in self centred children</a:t>
            </a:r>
          </a:p>
          <a:p>
            <a:r>
              <a:rPr dirty="0" lang="en-US"/>
              <a:t>Neglect of other important issues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692" name="Title 1"/>
          <p:cNvSpPr>
            <a:spLocks noGrp="1"/>
          </p:cNvSpPr>
          <p:nvPr>
            <p:ph type="title"/>
          </p:nvPr>
        </p:nvSpPr>
        <p:spPr/>
        <p:txBody>
          <a:bodyPr/>
          <a:p>
            <a:r>
              <a:rPr dirty="0" lang="en-US"/>
              <a:t>Extended family</a:t>
            </a:r>
          </a:p>
        </p:txBody>
      </p:sp>
      <p:sp>
        <p:nvSpPr>
          <p:cNvPr id="1048693" name="Content Placeholder 2"/>
          <p:cNvSpPr>
            <a:spLocks noGrp="1"/>
          </p:cNvSpPr>
          <p:nvPr>
            <p:ph idx="1"/>
          </p:nvPr>
        </p:nvSpPr>
        <p:spPr/>
        <p:txBody>
          <a:bodyPr/>
          <a:p>
            <a:r>
              <a:rPr b="1" dirty="0" lang="en-AU"/>
              <a:t>The Extended Family </a:t>
            </a:r>
          </a:p>
          <a:p>
            <a:pPr indent="0" marL="109728">
              <a:buNone/>
            </a:pPr>
            <a:r>
              <a:rPr dirty="0" lang="en-AU"/>
              <a:t>This is also called a joint  extended family. </a:t>
            </a:r>
          </a:p>
          <a:p>
            <a:r>
              <a:rPr dirty="0" lang="en-AU"/>
              <a:t>This family includes members of nuclear families and other relatives, aunts, uncles, cousins, nephews and grandparents</a:t>
            </a:r>
          </a:p>
          <a:p>
            <a:endParaRPr dirty="0"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694" name="Title 1"/>
          <p:cNvSpPr>
            <a:spLocks noGrp="1"/>
          </p:cNvSpPr>
          <p:nvPr>
            <p:ph type="title"/>
          </p:nvPr>
        </p:nvSpPr>
        <p:spPr/>
        <p:txBody>
          <a:bodyPr/>
          <a:p>
            <a:r>
              <a:rPr dirty="0" lang="en-US"/>
              <a:t>Strengths</a:t>
            </a:r>
            <a:br>
              <a:rPr dirty="0" lang="en-US"/>
            </a:br>
            <a:endParaRPr dirty="0" lang="en-US"/>
          </a:p>
        </p:txBody>
      </p:sp>
      <p:sp>
        <p:nvSpPr>
          <p:cNvPr id="1048695" name="Content Placeholder 2"/>
          <p:cNvSpPr>
            <a:spLocks noGrp="1"/>
          </p:cNvSpPr>
          <p:nvPr>
            <p:ph idx="1"/>
          </p:nvPr>
        </p:nvSpPr>
        <p:spPr/>
        <p:txBody>
          <a:bodyPr/>
          <a:p>
            <a:r>
              <a:rPr dirty="0" lang="en-US"/>
              <a:t>Care and respect for the elderly</a:t>
            </a:r>
          </a:p>
          <a:p>
            <a:r>
              <a:rPr dirty="0" lang="en-US"/>
              <a:t>Social support</a:t>
            </a:r>
          </a:p>
          <a:p>
            <a:r>
              <a:rPr dirty="0" lang="en-US"/>
              <a:t>Work is divided among the members of the house hold</a:t>
            </a:r>
          </a:p>
          <a:p>
            <a:r>
              <a:rPr dirty="0" lang="en-US"/>
              <a:t>Conflict resolution is easy due to eased consultations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696" name="Title 1"/>
          <p:cNvSpPr>
            <a:spLocks noGrp="1"/>
          </p:cNvSpPr>
          <p:nvPr>
            <p:ph type="title"/>
          </p:nvPr>
        </p:nvSpPr>
        <p:spPr/>
        <p:txBody>
          <a:bodyPr/>
          <a:p>
            <a:r>
              <a:rPr dirty="0" lang="en-US"/>
              <a:t>weaknesses</a:t>
            </a:r>
          </a:p>
        </p:txBody>
      </p:sp>
      <p:sp>
        <p:nvSpPr>
          <p:cNvPr id="1048697" name="Content Placeholder 2"/>
          <p:cNvSpPr>
            <a:spLocks noGrp="1"/>
          </p:cNvSpPr>
          <p:nvPr>
            <p:ph idx="1"/>
          </p:nvPr>
        </p:nvSpPr>
        <p:spPr/>
        <p:txBody>
          <a:bodyPr/>
          <a:p>
            <a:r>
              <a:rPr dirty="0" lang="en-US"/>
              <a:t>Lacks privacy</a:t>
            </a:r>
          </a:p>
          <a:p>
            <a:r>
              <a:rPr dirty="0" lang="en-US"/>
              <a:t>Heavy financial implications</a:t>
            </a:r>
          </a:p>
          <a:p>
            <a:r>
              <a:rPr dirty="0" lang="en-US"/>
              <a:t>Family competitions</a:t>
            </a:r>
          </a:p>
          <a:p>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698" name="Title 1"/>
          <p:cNvSpPr>
            <a:spLocks noGrp="1"/>
          </p:cNvSpPr>
          <p:nvPr>
            <p:ph type="title"/>
          </p:nvPr>
        </p:nvSpPr>
        <p:spPr/>
        <p:txBody>
          <a:bodyPr/>
          <a:p>
            <a:r>
              <a:rPr dirty="0" lang="en-US"/>
              <a:t>Single parent family</a:t>
            </a:r>
          </a:p>
        </p:txBody>
      </p:sp>
      <p:sp>
        <p:nvSpPr>
          <p:cNvPr id="1048699" name="Content Placeholder 2"/>
          <p:cNvSpPr>
            <a:spLocks noGrp="1"/>
          </p:cNvSpPr>
          <p:nvPr>
            <p:ph idx="1"/>
          </p:nvPr>
        </p:nvSpPr>
        <p:spPr/>
        <p:txBody>
          <a:bodyPr/>
          <a:p>
            <a:pPr indent="0" marL="0">
              <a:buNone/>
            </a:pPr>
            <a:r>
              <a:rPr b="1" dirty="0" lang="en-AU"/>
              <a:t>Single Parent Family </a:t>
            </a:r>
          </a:p>
          <a:p>
            <a:pPr indent="0" marL="109728">
              <a:buNone/>
            </a:pPr>
            <a:r>
              <a:rPr dirty="0" lang="en-AU"/>
              <a:t>This  is  formed  when  one  parent  brings  up </a:t>
            </a:r>
          </a:p>
          <a:p>
            <a:pPr indent="0" marL="109728">
              <a:buNone/>
            </a:pPr>
            <a:r>
              <a:rPr dirty="0" lang="en-AU"/>
              <a:t>children  alone  either  because  of  divorce, </a:t>
            </a:r>
          </a:p>
          <a:p>
            <a:pPr indent="0" marL="109728">
              <a:buNone/>
            </a:pPr>
            <a:r>
              <a:rPr dirty="0" lang="en-AU"/>
              <a:t>separation, death or desertion of their spouse</a:t>
            </a:r>
          </a:p>
          <a:p>
            <a:endParaRPr dirty="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00" name="Title 1"/>
          <p:cNvSpPr>
            <a:spLocks noGrp="1"/>
          </p:cNvSpPr>
          <p:nvPr>
            <p:ph type="title"/>
          </p:nvPr>
        </p:nvSpPr>
        <p:spPr/>
        <p:txBody>
          <a:bodyPr/>
          <a:p>
            <a:r>
              <a:rPr dirty="0" lang="en-US"/>
              <a:t>Strengths </a:t>
            </a:r>
          </a:p>
        </p:txBody>
      </p:sp>
      <p:sp>
        <p:nvSpPr>
          <p:cNvPr id="1048701" name="Content Placeholder 2"/>
          <p:cNvSpPr>
            <a:spLocks noGrp="1"/>
          </p:cNvSpPr>
          <p:nvPr>
            <p:ph idx="1"/>
          </p:nvPr>
        </p:nvSpPr>
        <p:spPr/>
        <p:txBody>
          <a:bodyPr/>
          <a:p>
            <a:r>
              <a:rPr dirty="0" lang="en-US"/>
              <a:t>Sore decision maker</a:t>
            </a:r>
          </a:p>
          <a:p>
            <a:r>
              <a:rPr dirty="0" lang="en-US"/>
              <a:t>Conflicts are minimal</a:t>
            </a:r>
          </a:p>
          <a:p>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02" name="Title 1"/>
          <p:cNvSpPr>
            <a:spLocks noGrp="1"/>
          </p:cNvSpPr>
          <p:nvPr>
            <p:ph type="title"/>
          </p:nvPr>
        </p:nvSpPr>
        <p:spPr/>
        <p:txBody>
          <a:bodyPr/>
          <a:p>
            <a:r>
              <a:rPr dirty="0" lang="en-US"/>
              <a:t>weaknesses</a:t>
            </a:r>
          </a:p>
        </p:txBody>
      </p:sp>
      <p:sp>
        <p:nvSpPr>
          <p:cNvPr id="1048703" name="Content Placeholder 2"/>
          <p:cNvSpPr>
            <a:spLocks noGrp="1"/>
          </p:cNvSpPr>
          <p:nvPr>
            <p:ph idx="1"/>
          </p:nvPr>
        </p:nvSpPr>
        <p:spPr/>
        <p:txBody>
          <a:bodyPr/>
          <a:p>
            <a:r>
              <a:rPr dirty="0" lang="en-US"/>
              <a:t>Financial problems</a:t>
            </a:r>
          </a:p>
          <a:p>
            <a:r>
              <a:rPr dirty="0" lang="en-US"/>
              <a:t>loneliness</a:t>
            </a:r>
          </a:p>
          <a:p>
            <a:r>
              <a:rPr dirty="0" lang="en-US"/>
              <a:t>Disciplining the children could be a problem</a:t>
            </a:r>
          </a:p>
          <a:p>
            <a:r>
              <a:rPr dirty="0" lang="en-US"/>
              <a:t>Work/responsibility over load</a:t>
            </a:r>
          </a:p>
          <a:p>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04" name="Content Placeholder 1"/>
          <p:cNvSpPr>
            <a:spLocks noGrp="1"/>
          </p:cNvSpPr>
          <p:nvPr>
            <p:ph idx="1"/>
          </p:nvPr>
        </p:nvSpPr>
        <p:spPr>
          <a:xfrm>
            <a:off x="457200" y="692697"/>
            <a:ext cx="8229600" cy="5314595"/>
          </a:xfrm>
        </p:spPr>
        <p:txBody>
          <a:bodyPr/>
          <a:p>
            <a:r>
              <a:rPr b="1" dirty="0" lang="en-AU"/>
              <a:t>The Blended Family </a:t>
            </a:r>
          </a:p>
          <a:p>
            <a:r>
              <a:rPr dirty="0" lang="en-AU"/>
              <a:t>This type of family is formed when husband and wife  bring  into  the  new  marriage  unrelated children  from  their  previous  marriages.</a:t>
            </a:r>
          </a:p>
          <a:p>
            <a:r>
              <a:rPr dirty="0" lang="en-AU"/>
              <a:t>Cohabitation  and  homosexual  marriages  are also referred to as blended families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11" name="Title 1"/>
          <p:cNvSpPr>
            <a:spLocks noGrp="1"/>
          </p:cNvSpPr>
          <p:nvPr>
            <p:ph type="title"/>
          </p:nvPr>
        </p:nvSpPr>
        <p:spPr>
          <a:xfrm>
            <a:off x="982133" y="457201"/>
            <a:ext cx="7704667" cy="595535"/>
          </a:xfrm>
        </p:spPr>
        <p:txBody>
          <a:bodyPr>
            <a:normAutofit fontScale="90000"/>
          </a:bodyPr>
          <a:p>
            <a:r>
              <a:rPr dirty="0" lang="en-US" err="1"/>
              <a:t>contd</a:t>
            </a:r>
            <a:endParaRPr dirty="0" lang="en-US"/>
          </a:p>
        </p:txBody>
      </p:sp>
      <p:sp>
        <p:nvSpPr>
          <p:cNvPr id="1048612" name="Content Placeholder 2"/>
          <p:cNvSpPr>
            <a:spLocks noGrp="1"/>
          </p:cNvSpPr>
          <p:nvPr>
            <p:ph idx="1"/>
          </p:nvPr>
        </p:nvSpPr>
        <p:spPr>
          <a:xfrm>
            <a:off x="982133" y="1556792"/>
            <a:ext cx="7704667" cy="4443024"/>
          </a:xfrm>
        </p:spPr>
        <p:txBody>
          <a:bodyPr/>
          <a:p>
            <a:pPr indent="0" marL="0">
              <a:buNone/>
            </a:pPr>
            <a:r>
              <a:rPr b="1" dirty="0" lang="en-US"/>
              <a:t>Population: </a:t>
            </a:r>
            <a:r>
              <a:rPr dirty="0" lang="en-US"/>
              <a:t>consists of specialized aggregates, but all of the </a:t>
            </a:r>
            <a:r>
              <a:rPr dirty="0" lang="en-US" err="1"/>
              <a:t>diversed</a:t>
            </a:r>
            <a:r>
              <a:rPr dirty="0" lang="en-US"/>
              <a:t> people who live with in the boundary of the community. </a:t>
            </a:r>
          </a:p>
          <a:p>
            <a:pPr indent="0" marL="0">
              <a:buNone/>
            </a:pPr>
            <a:r>
              <a:rPr b="1" dirty="0" lang="en-US"/>
              <a:t>Social system: </a:t>
            </a:r>
            <a:r>
              <a:rPr dirty="0" lang="en-US"/>
              <a:t>the various parts of communities’ social system that interact and include the heath system, family system, economic system and educational system.</a:t>
            </a:r>
          </a:p>
          <a:p>
            <a:endParaRPr dirty="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05" name="Title 1"/>
          <p:cNvSpPr>
            <a:spLocks noGrp="1"/>
          </p:cNvSpPr>
          <p:nvPr>
            <p:ph type="title"/>
          </p:nvPr>
        </p:nvSpPr>
        <p:spPr/>
        <p:txBody>
          <a:bodyPr/>
          <a:p>
            <a:r>
              <a:rPr dirty="0" lang="en-US"/>
              <a:t>Strengths </a:t>
            </a:r>
          </a:p>
        </p:txBody>
      </p:sp>
      <p:sp>
        <p:nvSpPr>
          <p:cNvPr id="1048706" name="Content Placeholder 2"/>
          <p:cNvSpPr>
            <a:spLocks noGrp="1"/>
          </p:cNvSpPr>
          <p:nvPr>
            <p:ph idx="1"/>
          </p:nvPr>
        </p:nvSpPr>
        <p:spPr/>
        <p:txBody>
          <a:bodyPr/>
          <a:p>
            <a:r>
              <a:rPr dirty="0" lang="en-US"/>
              <a:t>Expense reduction</a:t>
            </a:r>
          </a:p>
          <a:p>
            <a:r>
              <a:rPr dirty="0" lang="en-US"/>
              <a:t>Improve the quality of life of the people</a:t>
            </a:r>
          </a:p>
          <a:p>
            <a:r>
              <a:rPr dirty="0" lang="en-US"/>
              <a:t>Social and financial support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07" name="Title 1"/>
          <p:cNvSpPr>
            <a:spLocks noGrp="1"/>
          </p:cNvSpPr>
          <p:nvPr>
            <p:ph type="title"/>
          </p:nvPr>
        </p:nvSpPr>
        <p:spPr/>
        <p:txBody>
          <a:bodyPr/>
          <a:p>
            <a:r>
              <a:rPr dirty="0" lang="en-US"/>
              <a:t>weaknesses</a:t>
            </a:r>
          </a:p>
        </p:txBody>
      </p:sp>
      <p:sp>
        <p:nvSpPr>
          <p:cNvPr id="1048708" name="Content Placeholder 2"/>
          <p:cNvSpPr>
            <a:spLocks noGrp="1"/>
          </p:cNvSpPr>
          <p:nvPr>
            <p:ph idx="1"/>
          </p:nvPr>
        </p:nvSpPr>
        <p:spPr/>
        <p:txBody>
          <a:bodyPr/>
          <a:p>
            <a:r>
              <a:rPr dirty="0" lang="en-US"/>
              <a:t>Lack of authority of one parent</a:t>
            </a:r>
          </a:p>
          <a:p>
            <a:r>
              <a:rPr dirty="0" lang="en-US"/>
              <a:t>Step children may be resentful</a:t>
            </a:r>
          </a:p>
          <a:p>
            <a:r>
              <a:rPr dirty="0" lang="en-US"/>
              <a:t>Conflicts between children of blended families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09" name="Title 1"/>
          <p:cNvSpPr>
            <a:spLocks noGrp="1"/>
          </p:cNvSpPr>
          <p:nvPr>
            <p:ph type="title"/>
          </p:nvPr>
        </p:nvSpPr>
        <p:spPr>
          <a:xfrm>
            <a:off x="982133" y="457201"/>
            <a:ext cx="7704667" cy="1171599"/>
          </a:xfrm>
        </p:spPr>
        <p:txBody>
          <a:bodyPr/>
          <a:p>
            <a:r>
              <a:rPr dirty="0" lang="en-US"/>
              <a:t>Others </a:t>
            </a:r>
          </a:p>
        </p:txBody>
      </p:sp>
      <p:sp>
        <p:nvSpPr>
          <p:cNvPr id="1048710" name="Content Placeholder 2"/>
          <p:cNvSpPr>
            <a:spLocks noGrp="1"/>
          </p:cNvSpPr>
          <p:nvPr>
            <p:ph idx="1"/>
          </p:nvPr>
        </p:nvSpPr>
        <p:spPr>
          <a:xfrm>
            <a:off x="982133" y="1772816"/>
            <a:ext cx="7704667" cy="4227000"/>
          </a:xfrm>
        </p:spPr>
        <p:txBody>
          <a:bodyPr/>
          <a:p>
            <a:r>
              <a:rPr dirty="0" lang="en-US"/>
              <a:t>Childless family</a:t>
            </a:r>
          </a:p>
          <a:p>
            <a:r>
              <a:rPr dirty="0" lang="en-US"/>
              <a:t>Grand parent family</a:t>
            </a:r>
          </a:p>
          <a:p>
            <a:endParaRPr dirty="0" lang="en-US"/>
          </a:p>
          <a:p>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11" name="Title 2"/>
          <p:cNvSpPr>
            <a:spLocks noGrp="1"/>
          </p:cNvSpPr>
          <p:nvPr>
            <p:ph type="title"/>
          </p:nvPr>
        </p:nvSpPr>
        <p:spPr/>
        <p:txBody>
          <a:bodyPr/>
          <a:p>
            <a:r>
              <a:rPr dirty="0" lang="en-AU"/>
              <a:t>Functions of the Family </a:t>
            </a:r>
          </a:p>
        </p:txBody>
      </p:sp>
      <p:sp>
        <p:nvSpPr>
          <p:cNvPr id="1048712" name="Content Placeholder 1"/>
          <p:cNvSpPr>
            <a:spLocks noGrp="1"/>
          </p:cNvSpPr>
          <p:nvPr>
            <p:ph idx="1"/>
          </p:nvPr>
        </p:nvSpPr>
        <p:spPr/>
        <p:txBody>
          <a:bodyPr>
            <a:normAutofit fontScale="85000" lnSpcReduction="20000"/>
          </a:bodyPr>
          <a:p>
            <a:r>
              <a:rPr dirty="0" lang="en-AU"/>
              <a:t>Bringing about a sense of togetherness and </a:t>
            </a:r>
          </a:p>
          <a:p>
            <a:pPr indent="0" marL="109728">
              <a:buNone/>
            </a:pPr>
            <a:r>
              <a:rPr dirty="0" lang="en-AU"/>
              <a:t>a  balance  between  individual  and  shared </a:t>
            </a:r>
          </a:p>
          <a:p>
            <a:pPr indent="0" marL="109728">
              <a:buNone/>
            </a:pPr>
            <a:r>
              <a:rPr dirty="0" lang="en-AU"/>
              <a:t>(mutual)  action by  each  family  member; </a:t>
            </a:r>
          </a:p>
          <a:p>
            <a:pPr indent="0" marL="109728">
              <a:buNone/>
            </a:pPr>
            <a:r>
              <a:rPr dirty="0" lang="en-AU"/>
              <a:t>nurturance and trust; stability and integrity of </a:t>
            </a:r>
          </a:p>
          <a:p>
            <a:pPr indent="0" marL="109728">
              <a:buNone/>
            </a:pPr>
            <a:r>
              <a:rPr dirty="0" lang="en-AU"/>
              <a:t>the group; </a:t>
            </a:r>
          </a:p>
          <a:p>
            <a:pPr indent="0" marL="109728">
              <a:buNone/>
            </a:pPr>
            <a:r>
              <a:rPr dirty="0" lang="en-AU"/>
              <a:t>interdependence and the ability to  meet demands for survival and development. </a:t>
            </a:r>
          </a:p>
          <a:p>
            <a:pPr>
              <a:buFont typeface="Wingdings" panose="05000000000000000000" pitchFamily="2" charset="2"/>
              <a:buChar char="§"/>
            </a:pPr>
            <a:r>
              <a:rPr dirty="0" lang="en-AU"/>
              <a:t> Socialising  its  members  into  the larger community</a:t>
            </a:r>
          </a:p>
          <a:p>
            <a:pPr indent="0" marL="109728">
              <a:buNone/>
            </a:pPr>
            <a:r>
              <a:rPr dirty="0" lang="en-AU"/>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13" name="Content Placeholder 1"/>
          <p:cNvSpPr>
            <a:spLocks noGrp="1"/>
          </p:cNvSpPr>
          <p:nvPr>
            <p:ph idx="1"/>
          </p:nvPr>
        </p:nvSpPr>
        <p:spPr>
          <a:xfrm>
            <a:off x="457200" y="476673"/>
            <a:ext cx="8229600" cy="5530619"/>
          </a:xfrm>
        </p:spPr>
        <p:txBody>
          <a:bodyPr>
            <a:normAutofit fontScale="92500" lnSpcReduction="10000"/>
          </a:bodyPr>
          <a:p>
            <a:r>
              <a:rPr lang="en-AU"/>
              <a:t>Teaching  respect  for  individual  members </a:t>
            </a:r>
          </a:p>
          <a:p>
            <a:pPr indent="0" marL="109728">
              <a:buNone/>
            </a:pPr>
            <a:r>
              <a:rPr lang="en-AU"/>
              <a:t>and  their  property. </a:t>
            </a:r>
          </a:p>
          <a:p>
            <a:r>
              <a:rPr lang="en-AU"/>
              <a:t>This includes respect for differences among </a:t>
            </a:r>
          </a:p>
          <a:p>
            <a:pPr indent="0" marL="109728">
              <a:buNone/>
            </a:pPr>
            <a:r>
              <a:rPr lang="en-AU"/>
              <a:t>the family members and others.</a:t>
            </a:r>
          </a:p>
          <a:p>
            <a:pPr>
              <a:buFont typeface="Wingdings" panose="05000000000000000000" pitchFamily="2" charset="2"/>
              <a:buChar char="§"/>
            </a:pPr>
            <a:r>
              <a:rPr lang="en-AU"/>
              <a:t>Teaching tolerance, fairness and a sense of </a:t>
            </a:r>
          </a:p>
          <a:p>
            <a:pPr indent="0" marL="109728">
              <a:buNone/>
            </a:pPr>
            <a:r>
              <a:rPr lang="en-AU"/>
              <a:t>right  or  wrong  among  its  members  and </a:t>
            </a:r>
          </a:p>
          <a:p>
            <a:pPr indent="0" marL="109728">
              <a:buNone/>
            </a:pPr>
            <a:r>
              <a:rPr lang="en-AU"/>
              <a:t>Others</a:t>
            </a:r>
          </a:p>
          <a:p>
            <a:pPr>
              <a:buFont typeface="Wingdings" panose="05000000000000000000" pitchFamily="2" charset="2"/>
              <a:buChar char="§"/>
            </a:pPr>
            <a:r>
              <a:rPr lang="en-AU"/>
              <a:t>Caring  for  its  members  and  developing  a </a:t>
            </a:r>
          </a:p>
          <a:p>
            <a:pPr indent="0" marL="109728">
              <a:buNone/>
            </a:pPr>
            <a:r>
              <a:rPr lang="en-AU"/>
              <a:t>sense  of  trust  between  and  among  its </a:t>
            </a:r>
          </a:p>
          <a:p>
            <a:pPr indent="0" marL="109728">
              <a:buNone/>
            </a:pPr>
            <a:r>
              <a:rPr lang="en-AU"/>
              <a:t>Members</a:t>
            </a:r>
          </a:p>
          <a:p>
            <a:pPr>
              <a:buFont typeface="Wingdings" pitchFamily="2" charset="2"/>
              <a:buChar char="§"/>
            </a:pPr>
            <a:r>
              <a:rPr lang="en-US"/>
              <a:t>Maintaining  a  healthy  home environment  conducive  to  the development of its members</a:t>
            </a:r>
          </a:p>
          <a:p>
            <a:pPr indent="0" marL="109728">
              <a:buNone/>
            </a:pPr>
            <a:endParaRPr lang="en-AU"/>
          </a:p>
          <a:p>
            <a:pPr indent="0" marL="109728">
              <a:buNone/>
            </a:pPr>
            <a:endParaRPr lang="en-AU"/>
          </a:p>
          <a:p>
            <a:pPr indent="0" marL="109728">
              <a:buNone/>
            </a:pPr>
            <a:endParaRPr dirty="0" lang="en-AU"/>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14" name="Title 2"/>
          <p:cNvSpPr>
            <a:spLocks noGrp="1"/>
          </p:cNvSpPr>
          <p:nvPr>
            <p:ph type="title"/>
          </p:nvPr>
        </p:nvSpPr>
        <p:spPr/>
        <p:txBody>
          <a:bodyPr/>
          <a:p>
            <a:r>
              <a:rPr dirty="0" lang="en-AU"/>
              <a:t>Factors affecting family Health</a:t>
            </a:r>
          </a:p>
        </p:txBody>
      </p:sp>
      <p:pic>
        <p:nvPicPr>
          <p:cNvPr id="209716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683568" y="1484784"/>
            <a:ext cx="7560840" cy="4093239"/>
          </a:xfrm>
          <a:prstGeom prst="rect"/>
          <a:noFill/>
          <a:ln>
            <a:noFill/>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pic>
        <p:nvPicPr>
          <p:cNvPr id="209716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467544" y="692696"/>
            <a:ext cx="8280920" cy="5063277"/>
          </a:xfrm>
          <a:prstGeom prst="rect"/>
          <a:noFill/>
          <a:ln>
            <a:noFill/>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15" name="Title 1"/>
          <p:cNvSpPr>
            <a:spLocks noGrp="1"/>
          </p:cNvSpPr>
          <p:nvPr>
            <p:ph type="title"/>
          </p:nvPr>
        </p:nvSpPr>
        <p:spPr/>
        <p:txBody>
          <a:bodyPr/>
          <a:p>
            <a:r>
              <a:rPr dirty="0" lang="en-AU"/>
              <a:t>Community subsystems</a:t>
            </a:r>
          </a:p>
        </p:txBody>
      </p:sp>
      <p:sp>
        <p:nvSpPr>
          <p:cNvPr id="1048716" name="Content Placeholder 2"/>
          <p:cNvSpPr>
            <a:spLocks noGrp="1"/>
          </p:cNvSpPr>
          <p:nvPr>
            <p:ph idx="1"/>
          </p:nvPr>
        </p:nvSpPr>
        <p:spPr/>
        <p:txBody>
          <a:bodyPr>
            <a:normAutofit/>
          </a:bodyPr>
          <a:p>
            <a:r>
              <a:rPr dirty="0" lang="en-AU"/>
              <a:t>A community is made up of various sub-</a:t>
            </a:r>
          </a:p>
          <a:p>
            <a:pPr indent="0" marL="0">
              <a:buNone/>
            </a:pPr>
            <a:r>
              <a:rPr dirty="0" lang="en-AU"/>
              <a:t>systems, all of which have a bearing on how</a:t>
            </a:r>
          </a:p>
          <a:p>
            <a:pPr indent="0" marL="0">
              <a:buNone/>
            </a:pPr>
            <a:r>
              <a:rPr dirty="0" lang="en-AU"/>
              <a:t> people live and behave.</a:t>
            </a:r>
          </a:p>
          <a:p>
            <a:r>
              <a:rPr dirty="0" lang="en-AU"/>
              <a:t> For a community to function smoothly the various sub-systems must work in harmony. There are  eight sub-systems found in </a:t>
            </a:r>
          </a:p>
          <a:p>
            <a:endParaRPr dirty="0" lang="en-AU"/>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17" name="Title 1"/>
          <p:cNvSpPr>
            <a:spLocks noGrp="1"/>
          </p:cNvSpPr>
          <p:nvPr>
            <p:ph type="title"/>
          </p:nvPr>
        </p:nvSpPr>
        <p:spPr/>
        <p:txBody>
          <a:bodyPr/>
          <a:p>
            <a:r>
              <a:rPr dirty="0" lang="en-AU"/>
              <a:t>Cont.  community subsystems</a:t>
            </a:r>
          </a:p>
        </p:txBody>
      </p:sp>
      <p:sp>
        <p:nvSpPr>
          <p:cNvPr id="1048718" name="Content Placeholder 2"/>
          <p:cNvSpPr>
            <a:spLocks noGrp="1"/>
          </p:cNvSpPr>
          <p:nvPr>
            <p:ph idx="1"/>
          </p:nvPr>
        </p:nvSpPr>
        <p:spPr/>
        <p:txBody>
          <a:bodyPr>
            <a:normAutofit fontScale="77500" lnSpcReduction="20000"/>
          </a:bodyPr>
          <a:p>
            <a:r>
              <a:rPr dirty="0" lang="en-AU"/>
              <a:t>. A community has eight essential sub-systems, which interact and interrelate continuously and how they influence the health of people living within a community. </a:t>
            </a:r>
          </a:p>
          <a:p>
            <a:r>
              <a:rPr b="1" dirty="0" lang="en-AU"/>
              <a:t>Socio-cultural System </a:t>
            </a:r>
            <a:r>
              <a:rPr dirty="0" lang="en-AU"/>
              <a:t>This system is made up of all the customs and beliefs, family and kinships, leadership and power structures in society. </a:t>
            </a:r>
          </a:p>
          <a:p>
            <a:r>
              <a:rPr dirty="0" lang="en-AU"/>
              <a:t>This sub-system exerts a powerful influence on the lifestyles of the community members, their priorities and their attitudes and values towards health and illness.</a:t>
            </a:r>
          </a:p>
          <a:p>
            <a:r>
              <a:rPr dirty="0" lang="en-AU"/>
              <a:t> For example some cultural factors promote either acceptance or stigma towards a certain illness. High-risk behaviour may be a result of cultural traditions.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19" name="Title 1"/>
          <p:cNvSpPr>
            <a:spLocks noGrp="1"/>
          </p:cNvSpPr>
          <p:nvPr>
            <p:ph type="title"/>
          </p:nvPr>
        </p:nvSpPr>
        <p:spPr/>
        <p:txBody>
          <a:bodyPr/>
          <a:p>
            <a:r>
              <a:rPr dirty="0" lang="en-AU" err="1"/>
              <a:t>cont</a:t>
            </a:r>
            <a:endParaRPr dirty="0" lang="en-AU"/>
          </a:p>
        </p:txBody>
      </p:sp>
      <p:sp>
        <p:nvSpPr>
          <p:cNvPr id="1048720" name="Content Placeholder 2"/>
          <p:cNvSpPr>
            <a:spLocks noGrp="1"/>
          </p:cNvSpPr>
          <p:nvPr>
            <p:ph idx="1"/>
          </p:nvPr>
        </p:nvSpPr>
        <p:spPr/>
        <p:txBody>
          <a:bodyPr>
            <a:normAutofit fontScale="85000" lnSpcReduction="10000"/>
          </a:bodyPr>
          <a:p>
            <a:r>
              <a:rPr dirty="0" lang="en-AU"/>
              <a:t>. </a:t>
            </a:r>
            <a:r>
              <a:rPr b="1" dirty="0" lang="en-AU"/>
              <a:t>Political System </a:t>
            </a:r>
            <a:r>
              <a:rPr dirty="0" lang="en-AU"/>
              <a:t>This sub-system is made up of the government and its development policies as well as political organisations.</a:t>
            </a:r>
          </a:p>
          <a:p>
            <a:r>
              <a:rPr dirty="0" lang="en-AU"/>
              <a:t> If there is political support towards improving health care delivery, the government provides the mechanism and structure for the planning, implementation and evaluation of the health care delivery system.</a:t>
            </a:r>
          </a:p>
          <a:p>
            <a:r>
              <a:rPr dirty="0" lang="en-AU"/>
              <a:t> The constitution of Kenya contains a declaration for the elimination of poverty, ignorance and disease; hence the establishment of the Ministry of Health and several other ministries </a:t>
            </a:r>
            <a:r>
              <a:rPr b="1" dirty="0" lang="en-AU"/>
              <a:t>.</a:t>
            </a:r>
            <a:endParaRPr dirty="0"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13" name="Title 2"/>
          <p:cNvSpPr>
            <a:spLocks noGrp="1"/>
          </p:cNvSpPr>
          <p:nvPr>
            <p:ph type="title"/>
          </p:nvPr>
        </p:nvSpPr>
        <p:spPr/>
        <p:txBody>
          <a:bodyPr>
            <a:normAutofit/>
          </a:bodyPr>
          <a:p>
            <a:r>
              <a:rPr dirty="0" lang="en-US"/>
              <a:t>The history of community health</a:t>
            </a:r>
          </a:p>
        </p:txBody>
      </p:sp>
      <p:sp>
        <p:nvSpPr>
          <p:cNvPr id="1048614" name="Content Placeholder 1"/>
          <p:cNvSpPr>
            <a:spLocks noGrp="1"/>
          </p:cNvSpPr>
          <p:nvPr>
            <p:ph idx="1"/>
          </p:nvPr>
        </p:nvSpPr>
        <p:spPr/>
        <p:txBody>
          <a:bodyPr>
            <a:normAutofit fontScale="95833" lnSpcReduction="10000"/>
          </a:bodyPr>
          <a:p>
            <a:r>
              <a:rPr dirty="0" lang="en-US"/>
              <a:t>Community health is  modern term, although it has roots in ancient times.</a:t>
            </a:r>
          </a:p>
          <a:p>
            <a:r>
              <a:rPr dirty="0" lang="en-US"/>
              <a:t>From the beginning of human civilization it has been recognized that diseases spread by polluted water and lack of proper waste disposal.</a:t>
            </a:r>
          </a:p>
          <a:p>
            <a:r>
              <a:rPr dirty="0" lang="en-US"/>
              <a:t>During the 19</a:t>
            </a:r>
            <a:r>
              <a:rPr baseline="30000" dirty="0" lang="en-US"/>
              <a:t>th</a:t>
            </a:r>
            <a:r>
              <a:rPr dirty="0" lang="en-US"/>
              <a:t> century after the Black Death(plaque) had killed approximately one third of the population in Great Britain, the importance of proper burial of the dead was recognized.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21" name="Title 1"/>
          <p:cNvSpPr>
            <a:spLocks noGrp="1"/>
          </p:cNvSpPr>
          <p:nvPr>
            <p:ph type="title"/>
          </p:nvPr>
        </p:nvSpPr>
        <p:spPr/>
        <p:txBody>
          <a:bodyPr/>
          <a:p>
            <a:r>
              <a:rPr dirty="0" lang="en-AU" err="1"/>
              <a:t>cont</a:t>
            </a:r>
            <a:endParaRPr dirty="0" lang="en-AU"/>
          </a:p>
        </p:txBody>
      </p:sp>
      <p:sp>
        <p:nvSpPr>
          <p:cNvPr id="1048722" name="Content Placeholder 2"/>
          <p:cNvSpPr>
            <a:spLocks noGrp="1"/>
          </p:cNvSpPr>
          <p:nvPr>
            <p:ph idx="1"/>
          </p:nvPr>
        </p:nvSpPr>
        <p:spPr/>
        <p:txBody>
          <a:bodyPr>
            <a:normAutofit/>
          </a:bodyPr>
          <a:p>
            <a:r>
              <a:rPr b="1" dirty="0" lang="en-AU"/>
              <a:t>Economic System </a:t>
            </a:r>
            <a:r>
              <a:rPr dirty="0" lang="en-AU"/>
              <a:t>The government’s ability to provide health and other services to its citizens depends on the state of the economy. The poorer the economy of the country, the more disadvantaged its people will be. </a:t>
            </a:r>
          </a:p>
          <a:p>
            <a:r>
              <a:rPr dirty="0" lang="en-AU"/>
              <a:t>Low economic status is highly associated with malnutrition and communicable diseases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723" name="Content Placeholder 2"/>
          <p:cNvSpPr>
            <a:spLocks noGrp="1"/>
          </p:cNvSpPr>
          <p:nvPr>
            <p:ph idx="1"/>
          </p:nvPr>
        </p:nvSpPr>
        <p:spPr/>
        <p:txBody>
          <a:bodyPr>
            <a:normAutofit fontScale="92500"/>
          </a:bodyPr>
          <a:p>
            <a:r>
              <a:rPr dirty="0" lang="en-AU"/>
              <a:t>. </a:t>
            </a:r>
            <a:r>
              <a:rPr b="1" dirty="0" lang="en-AU"/>
              <a:t>Education System </a:t>
            </a:r>
            <a:r>
              <a:rPr dirty="0" lang="en-AU"/>
              <a:t>Education is the main tool of changing behaviour and improving individual and community health. Low educational status perpetuates under- development, harmful traditions and superstitions. </a:t>
            </a:r>
          </a:p>
          <a:p>
            <a:r>
              <a:rPr dirty="0" lang="en-AU"/>
              <a:t>The educational system can be effectively used to pass health related information and messages that could significantly transform the perception of the communities on healthy living and prevention of illnesses. </a:t>
            </a:r>
          </a:p>
          <a:p>
            <a:endParaRPr dirty="0" lang="en-AU"/>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24" name="Title 1"/>
          <p:cNvSpPr>
            <a:spLocks noGrp="1"/>
          </p:cNvSpPr>
          <p:nvPr>
            <p:ph type="title"/>
          </p:nvPr>
        </p:nvSpPr>
        <p:spPr/>
        <p:txBody>
          <a:bodyPr/>
          <a:p>
            <a:r>
              <a:rPr dirty="0" lang="en-AU" err="1"/>
              <a:t>cont</a:t>
            </a:r>
            <a:endParaRPr dirty="0" lang="en-AU"/>
          </a:p>
        </p:txBody>
      </p:sp>
      <p:sp>
        <p:nvSpPr>
          <p:cNvPr id="1048725" name="Content Placeholder 2"/>
          <p:cNvSpPr>
            <a:spLocks noGrp="1"/>
          </p:cNvSpPr>
          <p:nvPr>
            <p:ph idx="1"/>
          </p:nvPr>
        </p:nvSpPr>
        <p:spPr/>
        <p:txBody>
          <a:bodyPr>
            <a:normAutofit/>
          </a:bodyPr>
          <a:p>
            <a:r>
              <a:rPr b="1" dirty="0" lang="en-AU"/>
              <a:t>Religious System </a:t>
            </a:r>
            <a:r>
              <a:rPr dirty="0" lang="en-AU"/>
              <a:t>The religious system may be a source of health promotion when its values and teachings positively influence lifestyles and healthy  behaviour,</a:t>
            </a:r>
          </a:p>
          <a:p>
            <a:r>
              <a:rPr dirty="0" lang="en-AU"/>
              <a:t> for example, forbidding smoking, alcohol consumption, pre-marital and extra- marital sex. </a:t>
            </a:r>
          </a:p>
          <a:p>
            <a:r>
              <a:rPr dirty="0" lang="en-AU"/>
              <a:t>On the other hand, religious teachings may promote ill health, for example, by forbidding the followers from seeking treatment in hospitals.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726" name="Title 1"/>
          <p:cNvSpPr>
            <a:spLocks noGrp="1"/>
          </p:cNvSpPr>
          <p:nvPr>
            <p:ph type="title"/>
          </p:nvPr>
        </p:nvSpPr>
        <p:spPr/>
        <p:txBody>
          <a:bodyPr/>
          <a:p>
            <a:r>
              <a:rPr dirty="0" lang="en-AU" err="1"/>
              <a:t>cont</a:t>
            </a:r>
            <a:endParaRPr dirty="0" lang="en-AU"/>
          </a:p>
        </p:txBody>
      </p:sp>
      <p:sp>
        <p:nvSpPr>
          <p:cNvPr id="1048727" name="Content Placeholder 2"/>
          <p:cNvSpPr>
            <a:spLocks noGrp="1"/>
          </p:cNvSpPr>
          <p:nvPr>
            <p:ph idx="1"/>
          </p:nvPr>
        </p:nvSpPr>
        <p:spPr/>
        <p:txBody>
          <a:bodyPr>
            <a:normAutofit/>
          </a:bodyPr>
          <a:p>
            <a:r>
              <a:rPr b="1" dirty="0" lang="en-AU"/>
              <a:t>Environmental System </a:t>
            </a:r>
            <a:r>
              <a:rPr dirty="0" lang="en-AU"/>
              <a:t>Environmental sanitation is one of the leading promoters of individual and community health. Clean water supply, proper disposal of waste and adequate housing are key to community wellness.</a:t>
            </a:r>
          </a:p>
          <a:p>
            <a:r>
              <a:rPr dirty="0" lang="en-AU"/>
              <a:t> Environmental pollution is a cause of various illnesses.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28" name="Title 1"/>
          <p:cNvSpPr>
            <a:spLocks noGrp="1"/>
          </p:cNvSpPr>
          <p:nvPr>
            <p:ph type="title"/>
          </p:nvPr>
        </p:nvSpPr>
        <p:spPr/>
        <p:txBody>
          <a:bodyPr/>
          <a:p>
            <a:r>
              <a:rPr dirty="0" lang="en-AU" err="1"/>
              <a:t>cont</a:t>
            </a:r>
            <a:endParaRPr dirty="0" lang="en-AU"/>
          </a:p>
        </p:txBody>
      </p:sp>
      <p:sp>
        <p:nvSpPr>
          <p:cNvPr id="1048729" name="Content Placeholder 2"/>
          <p:cNvSpPr>
            <a:spLocks noGrp="1"/>
          </p:cNvSpPr>
          <p:nvPr>
            <p:ph idx="1"/>
          </p:nvPr>
        </p:nvSpPr>
        <p:spPr/>
        <p:txBody>
          <a:bodyPr>
            <a:normAutofit/>
          </a:bodyPr>
          <a:p>
            <a:r>
              <a:rPr b="1" dirty="0" lang="en-AU"/>
              <a:t>Communication and Transport System </a:t>
            </a:r>
            <a:r>
              <a:rPr dirty="0" lang="en-AU"/>
              <a:t>Communication includes all the means of contacting and exchanging information with one another such as roads, bridges, railroad, telephone, television, radio, computers, internet, fax, and postal services. </a:t>
            </a:r>
          </a:p>
          <a:p>
            <a:r>
              <a:rPr dirty="0" lang="en-AU"/>
              <a:t>The communication system is important in spreading health messages. Transport aids in communication by moving people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30" name="Title 1"/>
          <p:cNvSpPr>
            <a:spLocks noGrp="1"/>
          </p:cNvSpPr>
          <p:nvPr>
            <p:ph type="title"/>
          </p:nvPr>
        </p:nvSpPr>
        <p:spPr/>
        <p:txBody>
          <a:bodyPr/>
          <a:p>
            <a:r>
              <a:rPr dirty="0" lang="en-AU" err="1"/>
              <a:t>cont</a:t>
            </a:r>
            <a:endParaRPr dirty="0" lang="en-AU"/>
          </a:p>
        </p:txBody>
      </p:sp>
      <p:sp>
        <p:nvSpPr>
          <p:cNvPr id="1048731" name="Content Placeholder 2"/>
          <p:cNvSpPr>
            <a:spLocks noGrp="1"/>
          </p:cNvSpPr>
          <p:nvPr>
            <p:ph idx="1"/>
          </p:nvPr>
        </p:nvSpPr>
        <p:spPr/>
        <p:txBody>
          <a:bodyPr>
            <a:normAutofit fontScale="92500" lnSpcReduction="20000"/>
          </a:bodyPr>
          <a:p>
            <a:r>
              <a:rPr b="1" dirty="0" lang="en-AU"/>
              <a:t>Health Care system </a:t>
            </a:r>
            <a:r>
              <a:rPr dirty="0" lang="en-AU"/>
              <a:t>The health care system exists to provide promotive, preventive, curative and rehabilitative services in hospitals, nursing homes, clinics, health centres, dispensaries, and through special health projects and programs. </a:t>
            </a:r>
          </a:p>
          <a:p>
            <a:r>
              <a:rPr dirty="0" lang="en-AU"/>
              <a:t>The health care system is enhanced through linkages that bring together the government, non-governmental organisations, private institutions and individuals in providing continuous and comprehensive health services. </a:t>
            </a:r>
          </a:p>
          <a:p>
            <a:r>
              <a:rPr dirty="0" lang="en-AU"/>
              <a:t>These linkages strengthen the multi-sectoral approach of achieving health for all. </a:t>
            </a:r>
          </a:p>
          <a:p>
            <a:endParaRPr dirty="0" lang="en-AU"/>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732" name="Title 1"/>
          <p:cNvSpPr>
            <a:spLocks noGrp="1"/>
          </p:cNvSpPr>
          <p:nvPr>
            <p:ph type="title"/>
          </p:nvPr>
        </p:nvSpPr>
        <p:spPr/>
        <p:txBody>
          <a:bodyPr/>
          <a:p>
            <a:r>
              <a:rPr dirty="0" lang="en-AU"/>
              <a:t>Family health</a:t>
            </a:r>
          </a:p>
        </p:txBody>
      </p:sp>
      <p:sp>
        <p:nvSpPr>
          <p:cNvPr id="1048733" name="Content Placeholder 2"/>
          <p:cNvSpPr>
            <a:spLocks noGrp="1"/>
          </p:cNvSpPr>
          <p:nvPr>
            <p:ph idx="1"/>
          </p:nvPr>
        </p:nvSpPr>
        <p:spPr/>
        <p:txBody>
          <a:bodyPr/>
          <a:p>
            <a:r>
              <a:rPr dirty="0" lang="en-AU"/>
              <a:t>Family-two or more individuals coming from the same or different kingship groups who are involved in continuous living arrangement usually residing in the same household experiencing common emotional bonds, and sharing certain obligations toward each other and towards others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734" name="Title 1"/>
          <p:cNvSpPr>
            <a:spLocks noGrp="1"/>
          </p:cNvSpPr>
          <p:nvPr>
            <p:ph type="title"/>
          </p:nvPr>
        </p:nvSpPr>
        <p:spPr/>
        <p:txBody>
          <a:bodyPr/>
          <a:p>
            <a:r>
              <a:rPr dirty="0" lang="en-AU" err="1"/>
              <a:t>cont</a:t>
            </a:r>
            <a:endParaRPr dirty="0" lang="en-AU"/>
          </a:p>
        </p:txBody>
      </p:sp>
      <p:sp>
        <p:nvSpPr>
          <p:cNvPr id="1048735" name="Content Placeholder 2"/>
          <p:cNvSpPr>
            <a:spLocks noGrp="1"/>
          </p:cNvSpPr>
          <p:nvPr>
            <p:ph idx="1"/>
          </p:nvPr>
        </p:nvSpPr>
        <p:spPr/>
        <p:txBody>
          <a:bodyPr/>
          <a:p>
            <a:r>
              <a:rPr dirty="0" lang="en-AU"/>
              <a:t>Family health-a condition including the promotion and maintenance of physical,mental,spiritual,and social health for the family unit and for individual family members.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736" name="Title 1"/>
          <p:cNvSpPr>
            <a:spLocks noGrp="1"/>
          </p:cNvSpPr>
          <p:nvPr>
            <p:ph type="title"/>
          </p:nvPr>
        </p:nvSpPr>
        <p:spPr/>
        <p:txBody>
          <a:bodyPr/>
          <a:p>
            <a:r>
              <a:rPr dirty="0" lang="en-AU"/>
              <a:t> family health nursing</a:t>
            </a:r>
          </a:p>
        </p:txBody>
      </p:sp>
      <p:sp>
        <p:nvSpPr>
          <p:cNvPr id="1048737" name="Content Placeholder 2"/>
          <p:cNvSpPr>
            <a:spLocks noGrp="1"/>
          </p:cNvSpPr>
          <p:nvPr>
            <p:ph idx="1"/>
          </p:nvPr>
        </p:nvSpPr>
        <p:spPr/>
        <p:txBody>
          <a:bodyPr/>
          <a:p>
            <a:r>
              <a:rPr dirty="0" lang="en-AU"/>
              <a:t>Family health nursing is the practice of directed  towards maximizing the health and well being of all individuals within in a family system. The goals of the family health nursing include optimal functioning for the individual and for the family as a unit.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738" name="Title 1"/>
          <p:cNvSpPr>
            <a:spLocks noGrp="1"/>
          </p:cNvSpPr>
          <p:nvPr>
            <p:ph type="title"/>
          </p:nvPr>
        </p:nvSpPr>
        <p:spPr/>
        <p:txBody>
          <a:bodyPr/>
          <a:p>
            <a:r>
              <a:rPr dirty="0" lang="en-AU"/>
              <a:t>Objectives of family health</a:t>
            </a:r>
          </a:p>
        </p:txBody>
      </p:sp>
      <p:sp>
        <p:nvSpPr>
          <p:cNvPr id="1048739" name="Content Placeholder 2"/>
          <p:cNvSpPr>
            <a:spLocks noGrp="1"/>
          </p:cNvSpPr>
          <p:nvPr>
            <p:ph idx="1"/>
          </p:nvPr>
        </p:nvSpPr>
        <p:spPr/>
        <p:txBody>
          <a:bodyPr>
            <a:normAutofit lnSpcReduction="10000"/>
          </a:bodyPr>
          <a:p>
            <a:r>
              <a:rPr dirty="0" lang="en-AU"/>
              <a:t>To identify health and nursing needs/problems of each family</a:t>
            </a:r>
          </a:p>
          <a:p>
            <a:r>
              <a:rPr dirty="0" lang="en-AU"/>
              <a:t>To ensure the  family understands and accept the identified needs/problems</a:t>
            </a:r>
          </a:p>
          <a:p>
            <a:r>
              <a:rPr dirty="0" lang="en-AU"/>
              <a:t>To plan and provide health nursing services with the active participation of family members</a:t>
            </a:r>
          </a:p>
          <a:p>
            <a:r>
              <a:rPr dirty="0" lang="en-AU"/>
              <a:t>To help families develop abilities to deal with their heal needs/problems independently</a:t>
            </a:r>
          </a:p>
          <a:p>
            <a:endParaRPr dirty="0" lang="en-A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lastClr="000000" val="windowText"/>
      </a:dk1>
      <a:lt1>
        <a:sysClr lastClr="FFFFFF" val="window"/>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dir="5400000" dist="12700" endPos="32000" rotWithShape="0" stA="26000" sy="-100000"/>
          </a:effectLst>
        </a:effectStyle>
        <a:effectStyle>
          <a:effectLst>
            <a:outerShdw blurRad="38100" dir="5400000" dist="25400" rotWithShape="0">
              <a:srgbClr val="000000">
                <a:alpha val="64000"/>
              </a:srgbClr>
            </a:outerShdw>
          </a:effectLst>
          <a:scene3d>
            <a:camera prst="orthographicFront">
              <a:rot lat="0" lon="0" rev="0"/>
            </a:camera>
            <a:lightRig dir="tl" rig="threePt">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fillRect/>
          </a:stretch>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Company>Hewlett-Packard Company</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kikuyu</dc:creator>
  <cp:lastModifiedBy>Mr. Festus Kirimi</cp:lastModifiedBy>
  <dcterms:created xsi:type="dcterms:W3CDTF">2020-03-13T00:06:19Z</dcterms:created>
  <dcterms:modified xsi:type="dcterms:W3CDTF">2021-04-26T20:01:57Z</dcterms:modified>
</cp:coreProperties>
</file>