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39"/>
  </p:notesMasterIdLst>
  <p:sldIdLst>
    <p:sldId id="256" r:id="rId3"/>
    <p:sldId id="257" r:id="rId4"/>
    <p:sldId id="258" r:id="rId5"/>
    <p:sldId id="281" r:id="rId6"/>
    <p:sldId id="282" r:id="rId7"/>
    <p:sldId id="283" r:id="rId8"/>
    <p:sldId id="284" r:id="rId9"/>
    <p:sldId id="285" r:id="rId10"/>
    <p:sldId id="286" r:id="rId11"/>
    <p:sldId id="287" r:id="rId12"/>
    <p:sldId id="288" r:id="rId13"/>
    <p:sldId id="289" r:id="rId14"/>
    <p:sldId id="290" r:id="rId15"/>
    <p:sldId id="291" r:id="rId16"/>
    <p:sldId id="292" r:id="rId17"/>
    <p:sldId id="293" r:id="rId18"/>
    <p:sldId id="294" r:id="rId19"/>
    <p:sldId id="309" r:id="rId20"/>
    <p:sldId id="310" r:id="rId21"/>
    <p:sldId id="296" r:id="rId22"/>
    <p:sldId id="295" r:id="rId23"/>
    <p:sldId id="297" r:id="rId24"/>
    <p:sldId id="298" r:id="rId25"/>
    <p:sldId id="300" r:id="rId26"/>
    <p:sldId id="301" r:id="rId27"/>
    <p:sldId id="302" r:id="rId28"/>
    <p:sldId id="303" r:id="rId29"/>
    <p:sldId id="304" r:id="rId30"/>
    <p:sldId id="305" r:id="rId31"/>
    <p:sldId id="306" r:id="rId32"/>
    <p:sldId id="308" r:id="rId33"/>
    <p:sldId id="311" r:id="rId34"/>
    <p:sldId id="312" r:id="rId35"/>
    <p:sldId id="321" r:id="rId36"/>
    <p:sldId id="313" r:id="rId37"/>
    <p:sldId id="314" r:id="rId38"/>
    <p:sldId id="315" r:id="rId39"/>
    <p:sldId id="316" r:id="rId40"/>
    <p:sldId id="317" r:id="rId41"/>
    <p:sldId id="318" r:id="rId42"/>
    <p:sldId id="319" r:id="rId43"/>
    <p:sldId id="320" r:id="rId44"/>
    <p:sldId id="322" r:id="rId45"/>
    <p:sldId id="325" r:id="rId46"/>
    <p:sldId id="323" r:id="rId47"/>
    <p:sldId id="324" r:id="rId48"/>
    <p:sldId id="326" r:id="rId49"/>
    <p:sldId id="327" r:id="rId50"/>
    <p:sldId id="328" r:id="rId51"/>
    <p:sldId id="329" r:id="rId52"/>
    <p:sldId id="330" r:id="rId53"/>
    <p:sldId id="331" r:id="rId54"/>
    <p:sldId id="332" r:id="rId55"/>
    <p:sldId id="333" r:id="rId56"/>
    <p:sldId id="334" r:id="rId57"/>
    <p:sldId id="335" r:id="rId58"/>
    <p:sldId id="340" r:id="rId59"/>
    <p:sldId id="336" r:id="rId60"/>
    <p:sldId id="337" r:id="rId61"/>
    <p:sldId id="338" r:id="rId62"/>
    <p:sldId id="339" r:id="rId63"/>
    <p:sldId id="383" r:id="rId64"/>
    <p:sldId id="369" r:id="rId65"/>
    <p:sldId id="370" r:id="rId66"/>
    <p:sldId id="371" r:id="rId67"/>
    <p:sldId id="372" r:id="rId68"/>
    <p:sldId id="373" r:id="rId69"/>
    <p:sldId id="374" r:id="rId70"/>
    <p:sldId id="375" r:id="rId71"/>
    <p:sldId id="376" r:id="rId72"/>
    <p:sldId id="440" r:id="rId73"/>
    <p:sldId id="377" r:id="rId74"/>
    <p:sldId id="459" r:id="rId75"/>
    <p:sldId id="460" r:id="rId76"/>
    <p:sldId id="461" r:id="rId77"/>
    <p:sldId id="390" r:id="rId78"/>
    <p:sldId id="429" r:id="rId79"/>
    <p:sldId id="455" r:id="rId80"/>
    <p:sldId id="456" r:id="rId81"/>
    <p:sldId id="458" r:id="rId82"/>
    <p:sldId id="457" r:id="rId83"/>
    <p:sldId id="389" r:id="rId84"/>
    <p:sldId id="414" r:id="rId85"/>
    <p:sldId id="415" r:id="rId86"/>
    <p:sldId id="416" r:id="rId87"/>
    <p:sldId id="417" r:id="rId88"/>
    <p:sldId id="418" r:id="rId89"/>
    <p:sldId id="420" r:id="rId90"/>
    <p:sldId id="419" r:id="rId91"/>
    <p:sldId id="421" r:id="rId92"/>
    <p:sldId id="422" r:id="rId93"/>
    <p:sldId id="423" r:id="rId94"/>
    <p:sldId id="425" r:id="rId95"/>
    <p:sldId id="427" r:id="rId96"/>
    <p:sldId id="426" r:id="rId97"/>
    <p:sldId id="428" r:id="rId98"/>
    <p:sldId id="424" r:id="rId99"/>
    <p:sldId id="391" r:id="rId100"/>
    <p:sldId id="392" r:id="rId101"/>
    <p:sldId id="393" r:id="rId102"/>
    <p:sldId id="394" r:id="rId103"/>
    <p:sldId id="395" r:id="rId104"/>
    <p:sldId id="396" r:id="rId105"/>
    <p:sldId id="397" r:id="rId106"/>
    <p:sldId id="398" r:id="rId107"/>
    <p:sldId id="399" r:id="rId108"/>
    <p:sldId id="400" r:id="rId109"/>
    <p:sldId id="444" r:id="rId110"/>
    <p:sldId id="445" r:id="rId111"/>
    <p:sldId id="401" r:id="rId112"/>
    <p:sldId id="402" r:id="rId113"/>
    <p:sldId id="403" r:id="rId114"/>
    <p:sldId id="404" r:id="rId115"/>
    <p:sldId id="405" r:id="rId116"/>
    <p:sldId id="454" r:id="rId117"/>
    <p:sldId id="406" r:id="rId118"/>
    <p:sldId id="407" r:id="rId119"/>
    <p:sldId id="453" r:id="rId120"/>
    <p:sldId id="447" r:id="rId121"/>
    <p:sldId id="452" r:id="rId122"/>
    <p:sldId id="449" r:id="rId123"/>
    <p:sldId id="451" r:id="rId124"/>
    <p:sldId id="408" r:id="rId125"/>
    <p:sldId id="409" r:id="rId126"/>
    <p:sldId id="410" r:id="rId127"/>
    <p:sldId id="411" r:id="rId128"/>
    <p:sldId id="441" r:id="rId129"/>
    <p:sldId id="443" r:id="rId130"/>
    <p:sldId id="430" r:id="rId131"/>
    <p:sldId id="431" r:id="rId132"/>
    <p:sldId id="432" r:id="rId133"/>
    <p:sldId id="433" r:id="rId134"/>
    <p:sldId id="434" r:id="rId135"/>
    <p:sldId id="435" r:id="rId136"/>
    <p:sldId id="436" r:id="rId137"/>
    <p:sldId id="442" r:id="rId1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861" autoAdjust="0"/>
  </p:normalViewPr>
  <p:slideViewPr>
    <p:cSldViewPr>
      <p:cViewPr varScale="1">
        <p:scale>
          <a:sx n="61" d="100"/>
          <a:sy n="61" d="100"/>
        </p:scale>
        <p:origin x="1656" y="66"/>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5.xml"/><Relationship Id="rId21" Type="http://schemas.openxmlformats.org/officeDocument/2006/relationships/slide" Target="slides/slide19.xml"/><Relationship Id="rId42" Type="http://schemas.openxmlformats.org/officeDocument/2006/relationships/slide" Target="slides/slide40.xml"/><Relationship Id="rId63" Type="http://schemas.openxmlformats.org/officeDocument/2006/relationships/slide" Target="slides/slide61.xml"/><Relationship Id="rId84" Type="http://schemas.openxmlformats.org/officeDocument/2006/relationships/slide" Target="slides/slide82.xml"/><Relationship Id="rId138" Type="http://schemas.openxmlformats.org/officeDocument/2006/relationships/slide" Target="slides/slide136.xml"/><Relationship Id="rId107" Type="http://schemas.openxmlformats.org/officeDocument/2006/relationships/slide" Target="slides/slide105.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102" Type="http://schemas.openxmlformats.org/officeDocument/2006/relationships/slide" Target="slides/slide100.xml"/><Relationship Id="rId123" Type="http://schemas.openxmlformats.org/officeDocument/2006/relationships/slide" Target="slides/slide121.xml"/><Relationship Id="rId128" Type="http://schemas.openxmlformats.org/officeDocument/2006/relationships/slide" Target="slides/slide126.xml"/><Relationship Id="rId5" Type="http://schemas.openxmlformats.org/officeDocument/2006/relationships/slide" Target="slides/slide3.xml"/><Relationship Id="rId90" Type="http://schemas.openxmlformats.org/officeDocument/2006/relationships/slide" Target="slides/slide88.xml"/><Relationship Id="rId95" Type="http://schemas.openxmlformats.org/officeDocument/2006/relationships/slide" Target="slides/slide93.xml"/><Relationship Id="rId22" Type="http://schemas.openxmlformats.org/officeDocument/2006/relationships/slide" Target="slides/slide20.xml"/><Relationship Id="rId27" Type="http://schemas.openxmlformats.org/officeDocument/2006/relationships/slide" Target="slides/slide25.xml"/><Relationship Id="rId43" Type="http://schemas.openxmlformats.org/officeDocument/2006/relationships/slide" Target="slides/slide41.xml"/><Relationship Id="rId48" Type="http://schemas.openxmlformats.org/officeDocument/2006/relationships/slide" Target="slides/slide46.xml"/><Relationship Id="rId64" Type="http://schemas.openxmlformats.org/officeDocument/2006/relationships/slide" Target="slides/slide62.xml"/><Relationship Id="rId69" Type="http://schemas.openxmlformats.org/officeDocument/2006/relationships/slide" Target="slides/slide67.xml"/><Relationship Id="rId113" Type="http://schemas.openxmlformats.org/officeDocument/2006/relationships/slide" Target="slides/slide111.xml"/><Relationship Id="rId118" Type="http://schemas.openxmlformats.org/officeDocument/2006/relationships/slide" Target="slides/slide116.xml"/><Relationship Id="rId134" Type="http://schemas.openxmlformats.org/officeDocument/2006/relationships/slide" Target="slides/slide132.xml"/><Relationship Id="rId139" Type="http://schemas.openxmlformats.org/officeDocument/2006/relationships/notesMaster" Target="notesMasters/notesMaster1.xml"/><Relationship Id="rId80" Type="http://schemas.openxmlformats.org/officeDocument/2006/relationships/slide" Target="slides/slide78.xml"/><Relationship Id="rId85" Type="http://schemas.openxmlformats.org/officeDocument/2006/relationships/slide" Target="slides/slide83.xml"/><Relationship Id="rId12" Type="http://schemas.openxmlformats.org/officeDocument/2006/relationships/slide" Target="slides/slide10.xml"/><Relationship Id="rId17" Type="http://schemas.openxmlformats.org/officeDocument/2006/relationships/slide" Target="slides/slide15.xml"/><Relationship Id="rId33" Type="http://schemas.openxmlformats.org/officeDocument/2006/relationships/slide" Target="slides/slide31.xml"/><Relationship Id="rId38" Type="http://schemas.openxmlformats.org/officeDocument/2006/relationships/slide" Target="slides/slide36.xml"/><Relationship Id="rId59" Type="http://schemas.openxmlformats.org/officeDocument/2006/relationships/slide" Target="slides/slide57.xml"/><Relationship Id="rId103" Type="http://schemas.openxmlformats.org/officeDocument/2006/relationships/slide" Target="slides/slide101.xml"/><Relationship Id="rId108" Type="http://schemas.openxmlformats.org/officeDocument/2006/relationships/slide" Target="slides/slide106.xml"/><Relationship Id="rId124" Type="http://schemas.openxmlformats.org/officeDocument/2006/relationships/slide" Target="slides/slide122.xml"/><Relationship Id="rId129" Type="http://schemas.openxmlformats.org/officeDocument/2006/relationships/slide" Target="slides/slide127.xml"/><Relationship Id="rId54" Type="http://schemas.openxmlformats.org/officeDocument/2006/relationships/slide" Target="slides/slide52.xml"/><Relationship Id="rId70" Type="http://schemas.openxmlformats.org/officeDocument/2006/relationships/slide" Target="slides/slide68.xml"/><Relationship Id="rId75" Type="http://schemas.openxmlformats.org/officeDocument/2006/relationships/slide" Target="slides/slide73.xml"/><Relationship Id="rId91" Type="http://schemas.openxmlformats.org/officeDocument/2006/relationships/slide" Target="slides/slide89.xml"/><Relationship Id="rId96" Type="http://schemas.openxmlformats.org/officeDocument/2006/relationships/slide" Target="slides/slide94.xml"/><Relationship Id="rId14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23" Type="http://schemas.openxmlformats.org/officeDocument/2006/relationships/slide" Target="slides/slide21.xml"/><Relationship Id="rId28" Type="http://schemas.openxmlformats.org/officeDocument/2006/relationships/slide" Target="slides/slide26.xml"/><Relationship Id="rId49" Type="http://schemas.openxmlformats.org/officeDocument/2006/relationships/slide" Target="slides/slide47.xml"/><Relationship Id="rId114" Type="http://schemas.openxmlformats.org/officeDocument/2006/relationships/slide" Target="slides/slide112.xml"/><Relationship Id="rId119" Type="http://schemas.openxmlformats.org/officeDocument/2006/relationships/slide" Target="slides/slide117.xml"/><Relationship Id="rId44" Type="http://schemas.openxmlformats.org/officeDocument/2006/relationships/slide" Target="slides/slide42.xml"/><Relationship Id="rId60" Type="http://schemas.openxmlformats.org/officeDocument/2006/relationships/slide" Target="slides/slide58.xml"/><Relationship Id="rId65" Type="http://schemas.openxmlformats.org/officeDocument/2006/relationships/slide" Target="slides/slide63.xml"/><Relationship Id="rId81" Type="http://schemas.openxmlformats.org/officeDocument/2006/relationships/slide" Target="slides/slide79.xml"/><Relationship Id="rId86" Type="http://schemas.openxmlformats.org/officeDocument/2006/relationships/slide" Target="slides/slide84.xml"/><Relationship Id="rId130" Type="http://schemas.openxmlformats.org/officeDocument/2006/relationships/slide" Target="slides/slide128.xml"/><Relationship Id="rId135" Type="http://schemas.openxmlformats.org/officeDocument/2006/relationships/slide" Target="slides/slide133.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slide" Target="slides/slide10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slide" Target="slides/slide102.xml"/><Relationship Id="rId120" Type="http://schemas.openxmlformats.org/officeDocument/2006/relationships/slide" Target="slides/slide118.xml"/><Relationship Id="rId125" Type="http://schemas.openxmlformats.org/officeDocument/2006/relationships/slide" Target="slides/slide123.xml"/><Relationship Id="rId141" Type="http://schemas.openxmlformats.org/officeDocument/2006/relationships/viewProps" Target="viewProps.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110" Type="http://schemas.openxmlformats.org/officeDocument/2006/relationships/slide" Target="slides/slide108.xml"/><Relationship Id="rId115" Type="http://schemas.openxmlformats.org/officeDocument/2006/relationships/slide" Target="slides/slide113.xml"/><Relationship Id="rId131" Type="http://schemas.openxmlformats.org/officeDocument/2006/relationships/slide" Target="slides/slide129.xml"/><Relationship Id="rId136" Type="http://schemas.openxmlformats.org/officeDocument/2006/relationships/slide" Target="slides/slide134.xml"/><Relationship Id="rId61" Type="http://schemas.openxmlformats.org/officeDocument/2006/relationships/slide" Target="slides/slide59.xml"/><Relationship Id="rId82" Type="http://schemas.openxmlformats.org/officeDocument/2006/relationships/slide" Target="slides/slide80.xml"/><Relationship Id="rId19" Type="http://schemas.openxmlformats.org/officeDocument/2006/relationships/slide" Target="slides/slide17.xml"/><Relationship Id="rId14" Type="http://schemas.openxmlformats.org/officeDocument/2006/relationships/slide" Target="slides/slide12.xml"/><Relationship Id="rId30" Type="http://schemas.openxmlformats.org/officeDocument/2006/relationships/slide" Target="slides/slide28.xml"/><Relationship Id="rId35" Type="http://schemas.openxmlformats.org/officeDocument/2006/relationships/slide" Target="slides/slide33.xml"/><Relationship Id="rId56" Type="http://schemas.openxmlformats.org/officeDocument/2006/relationships/slide" Target="slides/slide54.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slide" Target="slides/slide103.xml"/><Relationship Id="rId126" Type="http://schemas.openxmlformats.org/officeDocument/2006/relationships/slide" Target="slides/slide124.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93" Type="http://schemas.openxmlformats.org/officeDocument/2006/relationships/slide" Target="slides/slide91.xml"/><Relationship Id="rId98" Type="http://schemas.openxmlformats.org/officeDocument/2006/relationships/slide" Target="slides/slide96.xml"/><Relationship Id="rId121" Type="http://schemas.openxmlformats.org/officeDocument/2006/relationships/slide" Target="slides/slide119.xml"/><Relationship Id="rId142" Type="http://schemas.openxmlformats.org/officeDocument/2006/relationships/theme" Target="theme/theme1.xml"/><Relationship Id="rId3" Type="http://schemas.openxmlformats.org/officeDocument/2006/relationships/slide" Target="slides/slide1.xml"/><Relationship Id="rId25" Type="http://schemas.openxmlformats.org/officeDocument/2006/relationships/slide" Target="slides/slide23.xml"/><Relationship Id="rId46" Type="http://schemas.openxmlformats.org/officeDocument/2006/relationships/slide" Target="slides/slide44.xml"/><Relationship Id="rId67" Type="http://schemas.openxmlformats.org/officeDocument/2006/relationships/slide" Target="slides/slide65.xml"/><Relationship Id="rId116" Type="http://schemas.openxmlformats.org/officeDocument/2006/relationships/slide" Target="slides/slide114.xml"/><Relationship Id="rId137" Type="http://schemas.openxmlformats.org/officeDocument/2006/relationships/slide" Target="slides/slide135.xml"/><Relationship Id="rId20" Type="http://schemas.openxmlformats.org/officeDocument/2006/relationships/slide" Target="slides/slide18.xml"/><Relationship Id="rId41" Type="http://schemas.openxmlformats.org/officeDocument/2006/relationships/slide" Target="slides/slide39.xml"/><Relationship Id="rId62" Type="http://schemas.openxmlformats.org/officeDocument/2006/relationships/slide" Target="slides/slide60.xml"/><Relationship Id="rId83" Type="http://schemas.openxmlformats.org/officeDocument/2006/relationships/slide" Target="slides/slide81.xml"/><Relationship Id="rId88" Type="http://schemas.openxmlformats.org/officeDocument/2006/relationships/slide" Target="slides/slide86.xml"/><Relationship Id="rId111" Type="http://schemas.openxmlformats.org/officeDocument/2006/relationships/slide" Target="slides/slide109.xml"/><Relationship Id="rId132" Type="http://schemas.openxmlformats.org/officeDocument/2006/relationships/slide" Target="slides/slide130.xml"/><Relationship Id="rId15" Type="http://schemas.openxmlformats.org/officeDocument/2006/relationships/slide" Target="slides/slide13.xml"/><Relationship Id="rId36" Type="http://schemas.openxmlformats.org/officeDocument/2006/relationships/slide" Target="slides/slide34.xml"/><Relationship Id="rId57" Type="http://schemas.openxmlformats.org/officeDocument/2006/relationships/slide" Target="slides/slide55.xml"/><Relationship Id="rId106" Type="http://schemas.openxmlformats.org/officeDocument/2006/relationships/slide" Target="slides/slide104.xml"/><Relationship Id="rId127" Type="http://schemas.openxmlformats.org/officeDocument/2006/relationships/slide" Target="slides/slide125.xml"/><Relationship Id="rId10" Type="http://schemas.openxmlformats.org/officeDocument/2006/relationships/slide" Target="slides/slide8.xml"/><Relationship Id="rId31" Type="http://schemas.openxmlformats.org/officeDocument/2006/relationships/slide" Target="slides/slide29.xml"/><Relationship Id="rId52" Type="http://schemas.openxmlformats.org/officeDocument/2006/relationships/slide" Target="slides/slide50.xml"/><Relationship Id="rId73" Type="http://schemas.openxmlformats.org/officeDocument/2006/relationships/slide" Target="slides/slide71.xml"/><Relationship Id="rId78" Type="http://schemas.openxmlformats.org/officeDocument/2006/relationships/slide" Target="slides/slide76.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122" Type="http://schemas.openxmlformats.org/officeDocument/2006/relationships/slide" Target="slides/slide120.xml"/><Relationship Id="rId143"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26" Type="http://schemas.openxmlformats.org/officeDocument/2006/relationships/slide" Target="slides/slide24.xml"/><Relationship Id="rId47" Type="http://schemas.openxmlformats.org/officeDocument/2006/relationships/slide" Target="slides/slide45.xml"/><Relationship Id="rId68" Type="http://schemas.openxmlformats.org/officeDocument/2006/relationships/slide" Target="slides/slide66.xml"/><Relationship Id="rId89" Type="http://schemas.openxmlformats.org/officeDocument/2006/relationships/slide" Target="slides/slide87.xml"/><Relationship Id="rId112" Type="http://schemas.openxmlformats.org/officeDocument/2006/relationships/slide" Target="slides/slide110.xml"/><Relationship Id="rId133" Type="http://schemas.openxmlformats.org/officeDocument/2006/relationships/slide" Target="slides/slide131.xml"/><Relationship Id="rId16"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82D7BDA-CABB-4551-BAFF-96C3BF9C3F43}" type="datetimeFigureOut">
              <a:rPr lang="en-US" smtClean="0"/>
              <a:t>6/15/2022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16D2EC5-FA15-46BA-AC1D-39477A38141A}" type="slidenum">
              <a:rPr lang="en-US" smtClean="0"/>
              <a:t>‹#›</a:t>
            </a:fld>
            <a:endParaRPr lang="en-US"/>
          </a:p>
        </p:txBody>
      </p:sp>
    </p:spTree>
    <p:extLst>
      <p:ext uri="{BB962C8B-B14F-4D97-AF65-F5344CB8AC3E}">
        <p14:creationId xmlns:p14="http://schemas.microsoft.com/office/powerpoint/2010/main" val="1625862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6D2EC5-FA15-46BA-AC1D-39477A38141A}" type="slidenum">
              <a:rPr lang="en-US" smtClean="0"/>
              <a:t>15</a:t>
            </a:fld>
            <a:endParaRPr lang="en-US"/>
          </a:p>
        </p:txBody>
      </p:sp>
    </p:spTree>
    <p:extLst>
      <p:ext uri="{BB962C8B-B14F-4D97-AF65-F5344CB8AC3E}">
        <p14:creationId xmlns:p14="http://schemas.microsoft.com/office/powerpoint/2010/main" val="27955210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6D2EC5-FA15-46BA-AC1D-39477A38141A}" type="slidenum">
              <a:rPr lang="en-US" smtClean="0"/>
              <a:t>101</a:t>
            </a:fld>
            <a:endParaRPr lang="en-US"/>
          </a:p>
        </p:txBody>
      </p:sp>
    </p:spTree>
    <p:extLst>
      <p:ext uri="{BB962C8B-B14F-4D97-AF65-F5344CB8AC3E}">
        <p14:creationId xmlns:p14="http://schemas.microsoft.com/office/powerpoint/2010/main" val="38122551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6D2EC5-FA15-46BA-AC1D-39477A38141A}" type="slidenum">
              <a:rPr lang="en-US" smtClean="0"/>
              <a:t>103</a:t>
            </a:fld>
            <a:endParaRPr lang="en-US"/>
          </a:p>
        </p:txBody>
      </p:sp>
    </p:spTree>
    <p:extLst>
      <p:ext uri="{BB962C8B-B14F-4D97-AF65-F5344CB8AC3E}">
        <p14:creationId xmlns:p14="http://schemas.microsoft.com/office/powerpoint/2010/main" val="19347727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6D2EC5-FA15-46BA-AC1D-39477A38141A}" type="slidenum">
              <a:rPr lang="en-US" smtClean="0"/>
              <a:t>110</a:t>
            </a:fld>
            <a:endParaRPr lang="en-US"/>
          </a:p>
        </p:txBody>
      </p:sp>
    </p:spTree>
    <p:extLst>
      <p:ext uri="{BB962C8B-B14F-4D97-AF65-F5344CB8AC3E}">
        <p14:creationId xmlns:p14="http://schemas.microsoft.com/office/powerpoint/2010/main" val="25890105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6D2EC5-FA15-46BA-AC1D-39477A38141A}" type="slidenum">
              <a:rPr lang="en-US" smtClean="0"/>
              <a:t>117</a:t>
            </a:fld>
            <a:endParaRPr lang="en-US"/>
          </a:p>
        </p:txBody>
      </p:sp>
    </p:spTree>
    <p:extLst>
      <p:ext uri="{BB962C8B-B14F-4D97-AF65-F5344CB8AC3E}">
        <p14:creationId xmlns:p14="http://schemas.microsoft.com/office/powerpoint/2010/main" val="42788960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6D2EC5-FA15-46BA-AC1D-39477A38141A}" type="slidenum">
              <a:rPr lang="en-US" smtClean="0"/>
              <a:t>118</a:t>
            </a:fld>
            <a:endParaRPr lang="en-US"/>
          </a:p>
        </p:txBody>
      </p:sp>
    </p:spTree>
    <p:extLst>
      <p:ext uri="{BB962C8B-B14F-4D97-AF65-F5344CB8AC3E}">
        <p14:creationId xmlns:p14="http://schemas.microsoft.com/office/powerpoint/2010/main" val="39873028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6D2EC5-FA15-46BA-AC1D-39477A38141A}" type="slidenum">
              <a:rPr lang="en-US" smtClean="0"/>
              <a:t>31</a:t>
            </a:fld>
            <a:endParaRPr lang="en-US"/>
          </a:p>
        </p:txBody>
      </p:sp>
    </p:spTree>
    <p:extLst>
      <p:ext uri="{BB962C8B-B14F-4D97-AF65-F5344CB8AC3E}">
        <p14:creationId xmlns:p14="http://schemas.microsoft.com/office/powerpoint/2010/main" val="906043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6D2EC5-FA15-46BA-AC1D-39477A38141A}" type="slidenum">
              <a:rPr lang="en-US" smtClean="0"/>
              <a:t>37</a:t>
            </a:fld>
            <a:endParaRPr lang="en-US"/>
          </a:p>
        </p:txBody>
      </p:sp>
    </p:spTree>
    <p:extLst>
      <p:ext uri="{BB962C8B-B14F-4D97-AF65-F5344CB8AC3E}">
        <p14:creationId xmlns:p14="http://schemas.microsoft.com/office/powerpoint/2010/main" val="28410455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6D2EC5-FA15-46BA-AC1D-39477A38141A}" type="slidenum">
              <a:rPr lang="en-US" smtClean="0"/>
              <a:t>40</a:t>
            </a:fld>
            <a:endParaRPr lang="en-US"/>
          </a:p>
        </p:txBody>
      </p:sp>
    </p:spTree>
    <p:extLst>
      <p:ext uri="{BB962C8B-B14F-4D97-AF65-F5344CB8AC3E}">
        <p14:creationId xmlns:p14="http://schemas.microsoft.com/office/powerpoint/2010/main" val="9647426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6D2EC5-FA15-46BA-AC1D-39477A38141A}" type="slidenum">
              <a:rPr lang="en-US" smtClean="0"/>
              <a:t>41</a:t>
            </a:fld>
            <a:endParaRPr lang="en-US"/>
          </a:p>
        </p:txBody>
      </p:sp>
    </p:spTree>
    <p:extLst>
      <p:ext uri="{BB962C8B-B14F-4D97-AF65-F5344CB8AC3E}">
        <p14:creationId xmlns:p14="http://schemas.microsoft.com/office/powerpoint/2010/main" val="19339939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6D2EC5-FA15-46BA-AC1D-39477A38141A}" type="slidenum">
              <a:rPr lang="en-US" smtClean="0"/>
              <a:t>47</a:t>
            </a:fld>
            <a:endParaRPr lang="en-US"/>
          </a:p>
        </p:txBody>
      </p:sp>
    </p:spTree>
    <p:extLst>
      <p:ext uri="{BB962C8B-B14F-4D97-AF65-F5344CB8AC3E}">
        <p14:creationId xmlns:p14="http://schemas.microsoft.com/office/powerpoint/2010/main" val="17012606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6D2EC5-FA15-46BA-AC1D-39477A38141A}" type="slidenum">
              <a:rPr lang="en-US" smtClean="0"/>
              <a:t>48</a:t>
            </a:fld>
            <a:endParaRPr lang="en-US"/>
          </a:p>
        </p:txBody>
      </p:sp>
    </p:spTree>
    <p:extLst>
      <p:ext uri="{BB962C8B-B14F-4D97-AF65-F5344CB8AC3E}">
        <p14:creationId xmlns:p14="http://schemas.microsoft.com/office/powerpoint/2010/main" val="18566047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6D2EC5-FA15-46BA-AC1D-39477A38141A}" type="slidenum">
              <a:rPr lang="en-US" smtClean="0"/>
              <a:t>53</a:t>
            </a:fld>
            <a:endParaRPr lang="en-US"/>
          </a:p>
        </p:txBody>
      </p:sp>
    </p:spTree>
    <p:extLst>
      <p:ext uri="{BB962C8B-B14F-4D97-AF65-F5344CB8AC3E}">
        <p14:creationId xmlns:p14="http://schemas.microsoft.com/office/powerpoint/2010/main" val="20032663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6D2EC5-FA15-46BA-AC1D-39477A38141A}" type="slidenum">
              <a:rPr lang="en-US" smtClean="0"/>
              <a:t>61</a:t>
            </a:fld>
            <a:endParaRPr lang="en-US"/>
          </a:p>
        </p:txBody>
      </p:sp>
    </p:spTree>
    <p:extLst>
      <p:ext uri="{BB962C8B-B14F-4D97-AF65-F5344CB8AC3E}">
        <p14:creationId xmlns:p14="http://schemas.microsoft.com/office/powerpoint/2010/main" val="33190036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5B94C3D-128D-4AAC-A548-DE9338465D6E}" type="datetimeFigureOut">
              <a:rPr lang="en-US" smtClean="0"/>
              <a:t>6/15/2022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AD5A99-D014-408B-B1B2-075F975104E2}" type="slidenum">
              <a:rPr lang="en-US" smtClean="0"/>
              <a:t>‹#›</a:t>
            </a:fld>
            <a:endParaRPr lang="en-US"/>
          </a:p>
        </p:txBody>
      </p:sp>
    </p:spTree>
    <p:extLst>
      <p:ext uri="{BB962C8B-B14F-4D97-AF65-F5344CB8AC3E}">
        <p14:creationId xmlns:p14="http://schemas.microsoft.com/office/powerpoint/2010/main" val="376041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5B94C3D-128D-4AAC-A548-DE9338465D6E}" type="datetimeFigureOut">
              <a:rPr lang="en-US" smtClean="0"/>
              <a:t>6/15/2022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AD5A99-D014-408B-B1B2-075F975104E2}" type="slidenum">
              <a:rPr lang="en-US" smtClean="0"/>
              <a:t>‹#›</a:t>
            </a:fld>
            <a:endParaRPr lang="en-US"/>
          </a:p>
        </p:txBody>
      </p:sp>
    </p:spTree>
    <p:extLst>
      <p:ext uri="{BB962C8B-B14F-4D97-AF65-F5344CB8AC3E}">
        <p14:creationId xmlns:p14="http://schemas.microsoft.com/office/powerpoint/2010/main" val="3487179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5B94C3D-128D-4AAC-A548-DE9338465D6E}" type="datetimeFigureOut">
              <a:rPr lang="en-US" smtClean="0"/>
              <a:t>6/15/2022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AD5A99-D014-408B-B1B2-075F975104E2}" type="slidenum">
              <a:rPr lang="en-US" smtClean="0"/>
              <a:t>‹#›</a:t>
            </a:fld>
            <a:endParaRPr lang="en-US"/>
          </a:p>
        </p:txBody>
      </p:sp>
    </p:spTree>
    <p:extLst>
      <p:ext uri="{BB962C8B-B14F-4D97-AF65-F5344CB8AC3E}">
        <p14:creationId xmlns:p14="http://schemas.microsoft.com/office/powerpoint/2010/main" val="36721743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CDF531F-9A7C-4B09-8D90-B08F1654AB2F}" type="datetimeFigureOut">
              <a:rPr lang="en-US" smtClean="0">
                <a:solidFill>
                  <a:prstClr val="black">
                    <a:tint val="75000"/>
                  </a:prstClr>
                </a:solidFill>
              </a:rPr>
              <a:pPr/>
              <a:t>6/15/2022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BB9333F-C7FF-4577-AE8E-5E08537DCA7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557607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CDF531F-9A7C-4B09-8D90-B08F1654AB2F}" type="datetimeFigureOut">
              <a:rPr lang="en-US" smtClean="0">
                <a:solidFill>
                  <a:prstClr val="black">
                    <a:tint val="75000"/>
                  </a:prstClr>
                </a:solidFill>
              </a:rPr>
              <a:pPr/>
              <a:t>6/15/2022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BB9333F-C7FF-4577-AE8E-5E08537DCA7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759836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DF531F-9A7C-4B09-8D90-B08F1654AB2F}" type="datetimeFigureOut">
              <a:rPr lang="en-US" smtClean="0">
                <a:solidFill>
                  <a:prstClr val="black">
                    <a:tint val="75000"/>
                  </a:prstClr>
                </a:solidFill>
              </a:rPr>
              <a:pPr/>
              <a:t>6/15/2022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BB9333F-C7FF-4577-AE8E-5E08537DCA7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12791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CDF531F-9A7C-4B09-8D90-B08F1654AB2F}" type="datetimeFigureOut">
              <a:rPr lang="en-US" smtClean="0">
                <a:solidFill>
                  <a:prstClr val="black">
                    <a:tint val="75000"/>
                  </a:prstClr>
                </a:solidFill>
              </a:rPr>
              <a:pPr/>
              <a:t>6/15/2022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BB9333F-C7FF-4577-AE8E-5E08537DCA7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580884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CDF531F-9A7C-4B09-8D90-B08F1654AB2F}" type="datetimeFigureOut">
              <a:rPr lang="en-US" smtClean="0">
                <a:solidFill>
                  <a:prstClr val="black">
                    <a:tint val="75000"/>
                  </a:prstClr>
                </a:solidFill>
              </a:rPr>
              <a:pPr/>
              <a:t>6/15/2022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1BB9333F-C7FF-4577-AE8E-5E08537DCA7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329960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CDF531F-9A7C-4B09-8D90-B08F1654AB2F}" type="datetimeFigureOut">
              <a:rPr lang="en-US" smtClean="0">
                <a:solidFill>
                  <a:prstClr val="black">
                    <a:tint val="75000"/>
                  </a:prstClr>
                </a:solidFill>
              </a:rPr>
              <a:pPr/>
              <a:t>6/15/2022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1BB9333F-C7FF-4577-AE8E-5E08537DCA7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544160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DF531F-9A7C-4B09-8D90-B08F1654AB2F}" type="datetimeFigureOut">
              <a:rPr lang="en-US" smtClean="0">
                <a:solidFill>
                  <a:prstClr val="black">
                    <a:tint val="75000"/>
                  </a:prstClr>
                </a:solidFill>
              </a:rPr>
              <a:pPr/>
              <a:t>6/15/2022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1BB9333F-C7FF-4577-AE8E-5E08537DCA7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257604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CDF531F-9A7C-4B09-8D90-B08F1654AB2F}" type="datetimeFigureOut">
              <a:rPr lang="en-US" smtClean="0">
                <a:solidFill>
                  <a:prstClr val="black">
                    <a:tint val="75000"/>
                  </a:prstClr>
                </a:solidFill>
              </a:rPr>
              <a:pPr/>
              <a:t>6/15/2022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BB9333F-C7FF-4577-AE8E-5E08537DCA7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29416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5B94C3D-128D-4AAC-A548-DE9338465D6E}" type="datetimeFigureOut">
              <a:rPr lang="en-US" smtClean="0"/>
              <a:t>6/15/2022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AD5A99-D014-408B-B1B2-075F975104E2}" type="slidenum">
              <a:rPr lang="en-US" smtClean="0"/>
              <a:t>‹#›</a:t>
            </a:fld>
            <a:endParaRPr lang="en-US"/>
          </a:p>
        </p:txBody>
      </p:sp>
    </p:spTree>
    <p:extLst>
      <p:ext uri="{BB962C8B-B14F-4D97-AF65-F5344CB8AC3E}">
        <p14:creationId xmlns:p14="http://schemas.microsoft.com/office/powerpoint/2010/main" val="11080552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CDF531F-9A7C-4B09-8D90-B08F1654AB2F}" type="datetimeFigureOut">
              <a:rPr lang="en-US" smtClean="0">
                <a:solidFill>
                  <a:prstClr val="black">
                    <a:tint val="75000"/>
                  </a:prstClr>
                </a:solidFill>
              </a:rPr>
              <a:pPr/>
              <a:t>6/15/2022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BB9333F-C7FF-4577-AE8E-5E08537DCA7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467554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CDF531F-9A7C-4B09-8D90-B08F1654AB2F}" type="datetimeFigureOut">
              <a:rPr lang="en-US" smtClean="0">
                <a:solidFill>
                  <a:prstClr val="black">
                    <a:tint val="75000"/>
                  </a:prstClr>
                </a:solidFill>
              </a:rPr>
              <a:pPr/>
              <a:t>6/15/2022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BB9333F-C7FF-4577-AE8E-5E08537DCA7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495107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CDF531F-9A7C-4B09-8D90-B08F1654AB2F}" type="datetimeFigureOut">
              <a:rPr lang="en-US" smtClean="0">
                <a:solidFill>
                  <a:prstClr val="black">
                    <a:tint val="75000"/>
                  </a:prstClr>
                </a:solidFill>
              </a:rPr>
              <a:pPr/>
              <a:t>6/15/2022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BB9333F-C7FF-4577-AE8E-5E08537DCA7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47948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5B94C3D-128D-4AAC-A548-DE9338465D6E}" type="datetimeFigureOut">
              <a:rPr lang="en-US" smtClean="0"/>
              <a:t>6/15/2022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AD5A99-D014-408B-B1B2-075F975104E2}" type="slidenum">
              <a:rPr lang="en-US" smtClean="0"/>
              <a:t>‹#›</a:t>
            </a:fld>
            <a:endParaRPr lang="en-US"/>
          </a:p>
        </p:txBody>
      </p:sp>
    </p:spTree>
    <p:extLst>
      <p:ext uri="{BB962C8B-B14F-4D97-AF65-F5344CB8AC3E}">
        <p14:creationId xmlns:p14="http://schemas.microsoft.com/office/powerpoint/2010/main" val="1600786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5B94C3D-128D-4AAC-A548-DE9338465D6E}" type="datetimeFigureOut">
              <a:rPr lang="en-US" smtClean="0"/>
              <a:t>6/15/2022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AD5A99-D014-408B-B1B2-075F975104E2}" type="slidenum">
              <a:rPr lang="en-US" smtClean="0"/>
              <a:t>‹#›</a:t>
            </a:fld>
            <a:endParaRPr lang="en-US"/>
          </a:p>
        </p:txBody>
      </p:sp>
    </p:spTree>
    <p:extLst>
      <p:ext uri="{BB962C8B-B14F-4D97-AF65-F5344CB8AC3E}">
        <p14:creationId xmlns:p14="http://schemas.microsoft.com/office/powerpoint/2010/main" val="3463262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5B94C3D-128D-4AAC-A548-DE9338465D6E}" type="datetimeFigureOut">
              <a:rPr lang="en-US" smtClean="0"/>
              <a:t>6/15/2022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AD5A99-D014-408B-B1B2-075F975104E2}" type="slidenum">
              <a:rPr lang="en-US" smtClean="0"/>
              <a:t>‹#›</a:t>
            </a:fld>
            <a:endParaRPr lang="en-US"/>
          </a:p>
        </p:txBody>
      </p:sp>
    </p:spTree>
    <p:extLst>
      <p:ext uri="{BB962C8B-B14F-4D97-AF65-F5344CB8AC3E}">
        <p14:creationId xmlns:p14="http://schemas.microsoft.com/office/powerpoint/2010/main" val="27081713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5B94C3D-128D-4AAC-A548-DE9338465D6E}" type="datetimeFigureOut">
              <a:rPr lang="en-US" smtClean="0"/>
              <a:t>6/15/2022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AD5A99-D014-408B-B1B2-075F975104E2}" type="slidenum">
              <a:rPr lang="en-US" smtClean="0"/>
              <a:t>‹#›</a:t>
            </a:fld>
            <a:endParaRPr lang="en-US"/>
          </a:p>
        </p:txBody>
      </p:sp>
    </p:spTree>
    <p:extLst>
      <p:ext uri="{BB962C8B-B14F-4D97-AF65-F5344CB8AC3E}">
        <p14:creationId xmlns:p14="http://schemas.microsoft.com/office/powerpoint/2010/main" val="627465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B94C3D-128D-4AAC-A548-DE9338465D6E}" type="datetimeFigureOut">
              <a:rPr lang="en-US" smtClean="0"/>
              <a:t>6/15/2022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AD5A99-D014-408B-B1B2-075F975104E2}" type="slidenum">
              <a:rPr lang="en-US" smtClean="0"/>
              <a:t>‹#›</a:t>
            </a:fld>
            <a:endParaRPr lang="en-US"/>
          </a:p>
        </p:txBody>
      </p:sp>
    </p:spTree>
    <p:extLst>
      <p:ext uri="{BB962C8B-B14F-4D97-AF65-F5344CB8AC3E}">
        <p14:creationId xmlns:p14="http://schemas.microsoft.com/office/powerpoint/2010/main" val="3602250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5B94C3D-128D-4AAC-A548-DE9338465D6E}" type="datetimeFigureOut">
              <a:rPr lang="en-US" smtClean="0"/>
              <a:t>6/15/2022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AD5A99-D014-408B-B1B2-075F975104E2}" type="slidenum">
              <a:rPr lang="en-US" smtClean="0"/>
              <a:t>‹#›</a:t>
            </a:fld>
            <a:endParaRPr lang="en-US"/>
          </a:p>
        </p:txBody>
      </p:sp>
    </p:spTree>
    <p:extLst>
      <p:ext uri="{BB962C8B-B14F-4D97-AF65-F5344CB8AC3E}">
        <p14:creationId xmlns:p14="http://schemas.microsoft.com/office/powerpoint/2010/main" val="800932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5B94C3D-128D-4AAC-A548-DE9338465D6E}" type="datetimeFigureOut">
              <a:rPr lang="en-US" smtClean="0"/>
              <a:t>6/15/2022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AD5A99-D014-408B-B1B2-075F975104E2}" type="slidenum">
              <a:rPr lang="en-US" smtClean="0"/>
              <a:t>‹#›</a:t>
            </a:fld>
            <a:endParaRPr lang="en-US"/>
          </a:p>
        </p:txBody>
      </p:sp>
    </p:spTree>
    <p:extLst>
      <p:ext uri="{BB962C8B-B14F-4D97-AF65-F5344CB8AC3E}">
        <p14:creationId xmlns:p14="http://schemas.microsoft.com/office/powerpoint/2010/main" val="1472196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B94C3D-128D-4AAC-A548-DE9338465D6E}" type="datetimeFigureOut">
              <a:rPr lang="en-US" smtClean="0"/>
              <a:t>6/15/2022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AD5A99-D014-408B-B1B2-075F975104E2}" type="slidenum">
              <a:rPr lang="en-US" smtClean="0"/>
              <a:t>‹#›</a:t>
            </a:fld>
            <a:endParaRPr lang="en-US"/>
          </a:p>
        </p:txBody>
      </p:sp>
    </p:spTree>
    <p:extLst>
      <p:ext uri="{BB962C8B-B14F-4D97-AF65-F5344CB8AC3E}">
        <p14:creationId xmlns:p14="http://schemas.microsoft.com/office/powerpoint/2010/main" val="10490859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DF531F-9A7C-4B09-8D90-B08F1654AB2F}" type="datetimeFigureOut">
              <a:rPr lang="en-US" smtClean="0">
                <a:solidFill>
                  <a:prstClr val="black">
                    <a:tint val="75000"/>
                  </a:prstClr>
                </a:solidFill>
              </a:rPr>
              <a:pPr/>
              <a:t>6/15/2022</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B9333F-C7FF-4577-AE8E-5E08537DCA7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462313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	</a:t>
            </a:r>
            <a:r>
              <a:rPr lang="en-US" dirty="0">
                <a:solidFill>
                  <a:srgbClr val="C00000"/>
                </a:solidFill>
              </a:rPr>
              <a:t>COMMUNITY HEALTH NURSING 11</a:t>
            </a:r>
          </a:p>
        </p:txBody>
      </p:sp>
    </p:spTree>
    <p:extLst>
      <p:ext uri="{BB962C8B-B14F-4D97-AF65-F5344CB8AC3E}">
        <p14:creationId xmlns:p14="http://schemas.microsoft.com/office/powerpoint/2010/main" val="32385043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VI-primary health and component </a:t>
            </a:r>
            <a:endParaRPr lang="en-US" dirty="0"/>
          </a:p>
        </p:txBody>
      </p:sp>
      <p:sp>
        <p:nvSpPr>
          <p:cNvPr id="3" name="Content Placeholder 2"/>
          <p:cNvSpPr>
            <a:spLocks noGrp="1"/>
          </p:cNvSpPr>
          <p:nvPr>
            <p:ph idx="1"/>
          </p:nvPr>
        </p:nvSpPr>
        <p:spPr>
          <a:xfrm>
            <a:off x="457200" y="1646237"/>
            <a:ext cx="8229600" cy="4525963"/>
          </a:xfrm>
        </p:spPr>
        <p:txBody>
          <a:bodyPr>
            <a:normAutofit fontScale="85000" lnSpcReduction="10000"/>
          </a:bodyPr>
          <a:lstStyle/>
          <a:p>
            <a:r>
              <a:rPr lang="en-US" dirty="0"/>
              <a:t>This section defined primary health care and urged signatories to incorporate the concept of primary health care in the health systems </a:t>
            </a:r>
          </a:p>
          <a:p>
            <a:r>
              <a:rPr lang="en-US" dirty="0"/>
              <a:t>Primary health care is </a:t>
            </a:r>
            <a:r>
              <a:rPr lang="en-US" b="1" dirty="0"/>
              <a:t>essential health care </a:t>
            </a:r>
            <a:r>
              <a:rPr lang="en-US" dirty="0"/>
              <a:t>based on </a:t>
            </a:r>
            <a:r>
              <a:rPr lang="en-US" b="1" dirty="0"/>
              <a:t>practical, scientifically sound </a:t>
            </a:r>
            <a:r>
              <a:rPr lang="en-US" dirty="0"/>
              <a:t>and </a:t>
            </a:r>
            <a:r>
              <a:rPr lang="en-US" b="1" dirty="0"/>
              <a:t>socially acceptable methods and technology </a:t>
            </a:r>
            <a:r>
              <a:rPr lang="en-US" dirty="0"/>
              <a:t>made </a:t>
            </a:r>
            <a:r>
              <a:rPr lang="en-US" b="1" dirty="0"/>
              <a:t>universally accessible </a:t>
            </a:r>
            <a:r>
              <a:rPr lang="en-US" dirty="0"/>
              <a:t>to individuals and families in the community through their full participation and at </a:t>
            </a:r>
            <a:r>
              <a:rPr lang="en-US" b="1" dirty="0"/>
              <a:t>a cost that the Community and country can afford </a:t>
            </a:r>
            <a:r>
              <a:rPr lang="en-US" dirty="0"/>
              <a:t>to maintain at every stage of their development in the spirit of self-reliance and self-determination. </a:t>
            </a:r>
          </a:p>
          <a:p>
            <a:endParaRPr lang="en-US" dirty="0"/>
          </a:p>
        </p:txBody>
      </p:sp>
    </p:spTree>
    <p:extLst>
      <p:ext uri="{BB962C8B-B14F-4D97-AF65-F5344CB8AC3E}">
        <p14:creationId xmlns:p14="http://schemas.microsoft.com/office/powerpoint/2010/main" val="182081356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Organisation of School Health Programmes</a:t>
            </a:r>
            <a:endParaRPr lang="en-US" dirty="0"/>
          </a:p>
        </p:txBody>
      </p:sp>
      <p:sp>
        <p:nvSpPr>
          <p:cNvPr id="3" name="Content Placeholder 2"/>
          <p:cNvSpPr>
            <a:spLocks noGrp="1"/>
          </p:cNvSpPr>
          <p:nvPr>
            <p:ph idx="1"/>
          </p:nvPr>
        </p:nvSpPr>
        <p:spPr/>
        <p:txBody>
          <a:bodyPr>
            <a:normAutofit fontScale="92500" lnSpcReduction="20000"/>
          </a:bodyPr>
          <a:lstStyle/>
          <a:p>
            <a:r>
              <a:rPr lang="en-GB" dirty="0"/>
              <a:t>In Kenya, it is your responsibility as a community health nurse to design school health programmes. In order to organise a practical school health programme you need to involve the rest of the health team members, the school administration and the community.</a:t>
            </a:r>
            <a:endParaRPr lang="en-US" dirty="0"/>
          </a:p>
          <a:p>
            <a:pPr marL="0" indent="0">
              <a:buNone/>
            </a:pPr>
            <a:r>
              <a:rPr lang="en-GB" b="1" dirty="0"/>
              <a:t> </a:t>
            </a:r>
            <a:r>
              <a:rPr lang="en-GB" dirty="0"/>
              <a:t> </a:t>
            </a:r>
            <a:r>
              <a:rPr lang="en-GB" b="1" dirty="0"/>
              <a:t>The following are members of the school health team</a:t>
            </a:r>
            <a:r>
              <a:rPr lang="en-GB" dirty="0"/>
              <a:t>: </a:t>
            </a:r>
            <a:endParaRPr lang="en-US" dirty="0"/>
          </a:p>
          <a:p>
            <a:pPr lvl="0"/>
            <a:r>
              <a:rPr lang="en-GB" dirty="0"/>
              <a:t>Teachers </a:t>
            </a:r>
            <a:endParaRPr lang="en-US" dirty="0"/>
          </a:p>
          <a:p>
            <a:pPr lvl="0"/>
            <a:r>
              <a:rPr lang="en-GB" dirty="0"/>
              <a:t>Pupils and students </a:t>
            </a:r>
            <a:endParaRPr lang="en-US" dirty="0"/>
          </a:p>
          <a:p>
            <a:pPr lvl="0"/>
            <a:r>
              <a:rPr lang="en-GB" dirty="0"/>
              <a:t>Parents </a:t>
            </a:r>
            <a:endParaRPr lang="en-US" dirty="0"/>
          </a:p>
          <a:p>
            <a:endParaRPr lang="en-US" dirty="0"/>
          </a:p>
          <a:p>
            <a:endParaRPr lang="en-US" dirty="0"/>
          </a:p>
        </p:txBody>
      </p:sp>
    </p:spTree>
    <p:extLst>
      <p:ext uri="{BB962C8B-B14F-4D97-AF65-F5344CB8AC3E}">
        <p14:creationId xmlns:p14="http://schemas.microsoft.com/office/powerpoint/2010/main" val="1256896994"/>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fontScale="85000" lnSpcReduction="10000"/>
          </a:bodyPr>
          <a:lstStyle/>
          <a:p>
            <a:pPr lvl="0"/>
            <a:r>
              <a:rPr lang="en-GB" dirty="0"/>
              <a:t>Community formal and informal leaders </a:t>
            </a:r>
            <a:endParaRPr lang="en-US" dirty="0"/>
          </a:p>
          <a:p>
            <a:pPr lvl="0"/>
            <a:r>
              <a:rPr lang="en-GB" dirty="0"/>
              <a:t>Community health nurse</a:t>
            </a:r>
            <a:endParaRPr lang="en-US" dirty="0"/>
          </a:p>
          <a:p>
            <a:pPr marL="0" indent="0">
              <a:buNone/>
            </a:pPr>
            <a:r>
              <a:rPr lang="en-GB" dirty="0"/>
              <a:t>To organise a good school health programme, you need to do the following: </a:t>
            </a:r>
            <a:endParaRPr lang="en-US" dirty="0"/>
          </a:p>
          <a:p>
            <a:pPr lvl="0"/>
            <a:r>
              <a:rPr lang="en-GB" dirty="0"/>
              <a:t>Assess the problems of school children </a:t>
            </a:r>
            <a:endParaRPr lang="en-US" dirty="0"/>
          </a:p>
          <a:p>
            <a:pPr lvl="0"/>
            <a:r>
              <a:rPr lang="en-GB" dirty="0"/>
              <a:t>Establish practical goals for the school population </a:t>
            </a:r>
            <a:endParaRPr lang="en-US" dirty="0"/>
          </a:p>
          <a:p>
            <a:pPr lvl="0"/>
            <a:r>
              <a:rPr lang="en-GB" dirty="0"/>
              <a:t>Carry out the needed activities </a:t>
            </a:r>
            <a:endParaRPr lang="en-US" dirty="0"/>
          </a:p>
          <a:p>
            <a:pPr lvl="0"/>
            <a:r>
              <a:rPr lang="en-GB" dirty="0"/>
              <a:t>Evaluate the process and results of the programs</a:t>
            </a:r>
            <a:endParaRPr lang="en-US" dirty="0"/>
          </a:p>
          <a:p>
            <a:pPr marL="0" lvl="0" indent="0">
              <a:buNone/>
            </a:pPr>
            <a:r>
              <a:rPr lang="en-GB" dirty="0"/>
              <a:t>The whole idea behind a school health programme, is to ensure that the needs of the school child are met</a:t>
            </a:r>
            <a:endParaRPr lang="en-US" dirty="0"/>
          </a:p>
        </p:txBody>
      </p:sp>
    </p:spTree>
    <p:extLst>
      <p:ext uri="{BB962C8B-B14F-4D97-AF65-F5344CB8AC3E}">
        <p14:creationId xmlns:p14="http://schemas.microsoft.com/office/powerpoint/2010/main" val="215579535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THE NEEDS OF A SCHOOL CHILD</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r>
              <a:rPr lang="en-GB" b="1" dirty="0"/>
              <a:t>A Stable Home</a:t>
            </a:r>
            <a:br>
              <a:rPr lang="en-GB" dirty="0"/>
            </a:br>
            <a:r>
              <a:rPr lang="en-GB" dirty="0"/>
              <a:t>The home should provide basic needs especially shelter and security</a:t>
            </a:r>
          </a:p>
          <a:p>
            <a:r>
              <a:rPr lang="en-GB" b="1" dirty="0"/>
              <a:t>Proper Nutrition</a:t>
            </a:r>
            <a:endParaRPr lang="en-US" dirty="0"/>
          </a:p>
          <a:p>
            <a:r>
              <a:rPr lang="en-GB" dirty="0"/>
              <a:t>The child needs to  take adequate nutrition at least three times a day. The diet should have extra proteins and vitamins to meet there nutritional needs. </a:t>
            </a:r>
            <a:br>
              <a:rPr lang="en-GB" dirty="0"/>
            </a:br>
            <a:r>
              <a:rPr lang="en-GB" dirty="0"/>
              <a:t>This will help the child to cope with demands of school life. The meals may be provided at home, school, or may be packed.</a:t>
            </a:r>
            <a:endParaRPr lang="en-US" dirty="0"/>
          </a:p>
          <a:p>
            <a:pPr marL="0" indent="0">
              <a:buNone/>
            </a:pPr>
            <a:endParaRPr lang="en-US" dirty="0"/>
          </a:p>
          <a:p>
            <a:endParaRPr lang="en-US" dirty="0"/>
          </a:p>
        </p:txBody>
      </p:sp>
    </p:spTree>
    <p:extLst>
      <p:ext uri="{BB962C8B-B14F-4D97-AF65-F5344CB8AC3E}">
        <p14:creationId xmlns:p14="http://schemas.microsoft.com/office/powerpoint/2010/main" val="1219786243"/>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fontScale="92500" lnSpcReduction="10000"/>
          </a:bodyPr>
          <a:lstStyle/>
          <a:p>
            <a:r>
              <a:rPr lang="en-GB" b="1" dirty="0"/>
              <a:t>Freedom from Fatigue</a:t>
            </a:r>
            <a:br>
              <a:rPr lang="en-GB" b="1" dirty="0"/>
            </a:br>
            <a:r>
              <a:rPr lang="en-GB" dirty="0"/>
              <a:t>The child needs to have enough rest at home from school activities. </a:t>
            </a:r>
            <a:br>
              <a:rPr lang="en-GB" dirty="0"/>
            </a:br>
            <a:r>
              <a:rPr lang="en-GB" dirty="0"/>
              <a:t>The evening meal should be taken early so that the child will have enough sleep and rest.</a:t>
            </a:r>
            <a:r>
              <a:rPr lang="en-GB" b="1" dirty="0"/>
              <a:t> </a:t>
            </a:r>
            <a:endParaRPr lang="en-US" dirty="0"/>
          </a:p>
          <a:p>
            <a:r>
              <a:rPr lang="en-GB" b="1" dirty="0"/>
              <a:t>Clothing</a:t>
            </a:r>
            <a:br>
              <a:rPr lang="en-GB" b="1" dirty="0"/>
            </a:br>
            <a:r>
              <a:rPr lang="en-GB" dirty="0"/>
              <a:t>This is normally provided as school uniform, which should be clean and tidy. The child needs to wear shoes to prevent injuries and hookworm infestation</a:t>
            </a:r>
            <a:endParaRPr lang="en-US" dirty="0"/>
          </a:p>
          <a:p>
            <a:pPr marL="0" indent="0">
              <a:buNone/>
            </a:pPr>
            <a:endParaRPr lang="en-US" dirty="0"/>
          </a:p>
        </p:txBody>
      </p:sp>
    </p:spTree>
    <p:extLst>
      <p:ext uri="{BB962C8B-B14F-4D97-AF65-F5344CB8AC3E}">
        <p14:creationId xmlns:p14="http://schemas.microsoft.com/office/powerpoint/2010/main" val="278408870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lnSpcReduction="10000"/>
          </a:bodyPr>
          <a:lstStyle/>
          <a:p>
            <a:pPr marL="0" indent="0">
              <a:buNone/>
            </a:pPr>
            <a:r>
              <a:rPr lang="en-GB" b="1" dirty="0"/>
              <a:t>  Good Sight, Hearing and Speech</a:t>
            </a:r>
          </a:p>
          <a:p>
            <a:r>
              <a:rPr lang="en-GB" dirty="0"/>
              <a:t>Defects of sight, hearing and speech interfere with the learning process of a child. Early detection of all disabilities and referral to appropriate specialist is a very important activity of a school health programme</a:t>
            </a:r>
          </a:p>
          <a:p>
            <a:pPr marL="0" indent="0">
              <a:buNone/>
            </a:pPr>
            <a:r>
              <a:rPr lang="en-GB" b="1" dirty="0"/>
              <a:t> Clean Buildings</a:t>
            </a:r>
            <a:endParaRPr lang="en-US" dirty="0"/>
          </a:p>
          <a:p>
            <a:r>
              <a:rPr lang="en-GB" dirty="0"/>
              <a:t>The home and school environment should be kept clean.</a:t>
            </a:r>
            <a:endParaRPr lang="en-US" dirty="0"/>
          </a:p>
          <a:p>
            <a:endParaRPr lang="en-US" dirty="0"/>
          </a:p>
        </p:txBody>
      </p:sp>
    </p:spTree>
    <p:extLst>
      <p:ext uri="{BB962C8B-B14F-4D97-AF65-F5344CB8AC3E}">
        <p14:creationId xmlns:p14="http://schemas.microsoft.com/office/powerpoint/2010/main" val="333411783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fontScale="92500" lnSpcReduction="20000"/>
          </a:bodyPr>
          <a:lstStyle/>
          <a:p>
            <a:r>
              <a:rPr lang="en-GB" b="1" dirty="0"/>
              <a:t>Freedom from Infection </a:t>
            </a:r>
            <a:br>
              <a:rPr lang="en-GB" b="1" dirty="0"/>
            </a:br>
            <a:r>
              <a:rPr lang="en-GB" dirty="0"/>
              <a:t>All school children should be immunised against childhood diseases. Treatment of common conditions, for example colds, skin rashes, sore throat and cuts should also be given. The treatment could take place in the school clinic or in the local health care facility. </a:t>
            </a:r>
            <a:br>
              <a:rPr lang="en-GB" b="1" dirty="0"/>
            </a:br>
            <a:r>
              <a:rPr lang="en-GB" b="1" dirty="0"/>
              <a:t>Pure and Safe Water</a:t>
            </a:r>
            <a:br>
              <a:rPr lang="en-GB" dirty="0"/>
            </a:br>
            <a:r>
              <a:rPr lang="en-GB" dirty="0"/>
              <a:t>This should be provided in the school and at home to prevent water related diseases. Adequate sanitation, proper excreta and refuse disposal is important at home and in school.</a:t>
            </a:r>
            <a:endParaRPr lang="en-US" dirty="0"/>
          </a:p>
          <a:p>
            <a:endParaRPr lang="en-US" dirty="0"/>
          </a:p>
        </p:txBody>
      </p:sp>
    </p:spTree>
    <p:extLst>
      <p:ext uri="{BB962C8B-B14F-4D97-AF65-F5344CB8AC3E}">
        <p14:creationId xmlns:p14="http://schemas.microsoft.com/office/powerpoint/2010/main" val="2288969518"/>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Objectives of School Health </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r>
              <a:rPr lang="en-GB" dirty="0"/>
              <a:t>The school health programmes aim at: </a:t>
            </a:r>
            <a:endParaRPr lang="en-US" dirty="0"/>
          </a:p>
          <a:p>
            <a:pPr lvl="0"/>
            <a:r>
              <a:rPr lang="en-GB" dirty="0"/>
              <a:t>Promoting and maintaining the health of the school children. </a:t>
            </a:r>
            <a:endParaRPr lang="en-US" dirty="0"/>
          </a:p>
          <a:p>
            <a:pPr lvl="0"/>
            <a:r>
              <a:rPr lang="en-GB" dirty="0"/>
              <a:t>Promoting positive health behaviour among staff </a:t>
            </a:r>
            <a:br>
              <a:rPr lang="en-GB" dirty="0"/>
            </a:br>
            <a:r>
              <a:rPr lang="en-GB" dirty="0"/>
              <a:t>and students. </a:t>
            </a:r>
            <a:endParaRPr lang="en-US" dirty="0"/>
          </a:p>
          <a:p>
            <a:pPr lvl="0"/>
            <a:r>
              <a:rPr lang="en-GB" dirty="0"/>
              <a:t>Bringing up citizens who understand basic good </a:t>
            </a:r>
            <a:br>
              <a:rPr lang="en-GB" dirty="0"/>
            </a:br>
            <a:r>
              <a:rPr lang="en-GB" dirty="0"/>
              <a:t>health habits. </a:t>
            </a:r>
            <a:endParaRPr lang="en-US" dirty="0"/>
          </a:p>
          <a:p>
            <a:pPr lvl="0"/>
            <a:r>
              <a:rPr lang="en-GB" dirty="0"/>
              <a:t>Ensuring general community health by using the child as a channel for health messages to the family. </a:t>
            </a:r>
            <a:endParaRPr lang="en-US" dirty="0"/>
          </a:p>
          <a:p>
            <a:pPr lvl="0"/>
            <a:r>
              <a:rPr lang="en-GB" dirty="0"/>
              <a:t>Improving the physical and social environment of the school. </a:t>
            </a:r>
            <a:endParaRPr lang="en-US" dirty="0"/>
          </a:p>
        </p:txBody>
      </p:sp>
    </p:spTree>
    <p:extLst>
      <p:ext uri="{BB962C8B-B14F-4D97-AF65-F5344CB8AC3E}">
        <p14:creationId xmlns:p14="http://schemas.microsoft.com/office/powerpoint/2010/main" val="1607303875"/>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fontScale="92500" lnSpcReduction="20000"/>
          </a:bodyPr>
          <a:lstStyle/>
          <a:p>
            <a:pPr lvl="0"/>
            <a:r>
              <a:rPr lang="en-GB" dirty="0"/>
              <a:t>Providing the following aspects of prevention of disease; Primary prevention, for example eating diets rich in vitamins A and C, iron and protein; Secondary prevention, that is, early diagnosis and treatment; Tertiary prevention which includes rehabilitation.</a:t>
            </a:r>
          </a:p>
          <a:p>
            <a:r>
              <a:rPr lang="en-US" dirty="0"/>
              <a:t>To identify physical, mental, psychological and social problems which may affect learning of the children and manage them</a:t>
            </a:r>
          </a:p>
          <a:p>
            <a:r>
              <a:rPr lang="en-US" dirty="0"/>
              <a:t>To assist teachers and students to perform simple 1</a:t>
            </a:r>
            <a:r>
              <a:rPr lang="en-US" baseline="30000" dirty="0"/>
              <a:t>st</a:t>
            </a:r>
            <a:r>
              <a:rPr lang="en-US" dirty="0"/>
              <a:t> aid measure</a:t>
            </a:r>
          </a:p>
          <a:p>
            <a:pPr lvl="0"/>
            <a:endParaRPr lang="en-US" sz="2800" dirty="0"/>
          </a:p>
          <a:p>
            <a:pPr marL="0" indent="0">
              <a:buNone/>
            </a:pPr>
            <a:endParaRPr lang="en-US" dirty="0"/>
          </a:p>
        </p:txBody>
      </p:sp>
    </p:spTree>
    <p:extLst>
      <p:ext uri="{BB962C8B-B14F-4D97-AF65-F5344CB8AC3E}">
        <p14:creationId xmlns:p14="http://schemas.microsoft.com/office/powerpoint/2010/main" val="72633037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500162641"/>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Health problems of school children</a:t>
            </a:r>
          </a:p>
        </p:txBody>
      </p:sp>
      <p:sp>
        <p:nvSpPr>
          <p:cNvPr id="3" name="Content Placeholder 2"/>
          <p:cNvSpPr>
            <a:spLocks noGrp="1"/>
          </p:cNvSpPr>
          <p:nvPr>
            <p:ph idx="1"/>
          </p:nvPr>
        </p:nvSpPr>
        <p:spPr/>
        <p:txBody>
          <a:bodyPr>
            <a:normAutofit/>
          </a:bodyPr>
          <a:lstStyle/>
          <a:p>
            <a:r>
              <a:rPr lang="en-US" dirty="0"/>
              <a:t>They suffer from skin diseases e.g. ringworms and scabies</a:t>
            </a:r>
          </a:p>
          <a:p>
            <a:r>
              <a:rPr lang="en-US" dirty="0"/>
              <a:t>Worm infestation associated with poor hygiene or poor eating habits</a:t>
            </a:r>
          </a:p>
          <a:p>
            <a:r>
              <a:rPr lang="en-US" dirty="0"/>
              <a:t>Accidents- injuries from playing, running, jumping and swimming</a:t>
            </a:r>
          </a:p>
          <a:p>
            <a:r>
              <a:rPr lang="en-US" dirty="0"/>
              <a:t>Malnutrition- lack of balanced diet</a:t>
            </a:r>
          </a:p>
          <a:p>
            <a:r>
              <a:rPr lang="en-US" dirty="0"/>
              <a:t>Parasites- like jiggers and lice</a:t>
            </a:r>
          </a:p>
          <a:p>
            <a:endParaRPr lang="en-US" dirty="0"/>
          </a:p>
          <a:p>
            <a:endParaRPr lang="en-US" dirty="0"/>
          </a:p>
        </p:txBody>
      </p:sp>
    </p:spTree>
    <p:extLst>
      <p:ext uri="{BB962C8B-B14F-4D97-AF65-F5344CB8AC3E}">
        <p14:creationId xmlns:p14="http://schemas.microsoft.com/office/powerpoint/2010/main" val="39562494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fontScale="92500" lnSpcReduction="10000"/>
          </a:bodyPr>
          <a:lstStyle/>
          <a:p>
            <a:r>
              <a:rPr lang="en-US" dirty="0"/>
              <a:t>PHC forms an integral part both of the country’s health system, of which it is the central function and main focus, and of the overall social and economic development of the community.</a:t>
            </a:r>
          </a:p>
          <a:p>
            <a:r>
              <a:rPr lang="en-US" dirty="0"/>
              <a:t>PHC  is the first level of contact of individuals, the family and community with the national health system bringing health care as close as possible to where people live and work, and constitutes the first element of a continuing health care process.</a:t>
            </a:r>
          </a:p>
          <a:p>
            <a:endParaRPr lang="en-US" dirty="0"/>
          </a:p>
        </p:txBody>
      </p:sp>
    </p:spTree>
    <p:extLst>
      <p:ext uri="{BB962C8B-B14F-4D97-AF65-F5344CB8AC3E}">
        <p14:creationId xmlns:p14="http://schemas.microsoft.com/office/powerpoint/2010/main" val="3918156850"/>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Activities of school health</a:t>
            </a:r>
          </a:p>
        </p:txBody>
      </p:sp>
      <p:sp>
        <p:nvSpPr>
          <p:cNvPr id="3" name="Content Placeholder 2"/>
          <p:cNvSpPr>
            <a:spLocks noGrp="1"/>
          </p:cNvSpPr>
          <p:nvPr>
            <p:ph idx="1"/>
          </p:nvPr>
        </p:nvSpPr>
        <p:spPr/>
        <p:txBody>
          <a:bodyPr>
            <a:normAutofit/>
          </a:bodyPr>
          <a:lstStyle/>
          <a:p>
            <a:pPr marL="0" indent="0">
              <a:buNone/>
            </a:pPr>
            <a:r>
              <a:rPr lang="en-US" sz="4400" b="1" dirty="0"/>
              <a:t>Activities of school health </a:t>
            </a:r>
            <a:r>
              <a:rPr lang="en-US" sz="4400" b="1" dirty="0" err="1"/>
              <a:t>programme</a:t>
            </a:r>
            <a:r>
              <a:rPr lang="en-US" sz="4400" b="1" dirty="0"/>
              <a:t> has 3 component</a:t>
            </a:r>
          </a:p>
          <a:p>
            <a:pPr marL="0" indent="0">
              <a:buNone/>
            </a:pPr>
            <a:r>
              <a:rPr lang="en-US" sz="4400" b="1" dirty="0"/>
              <a:t>1.Provision of clinical services</a:t>
            </a:r>
          </a:p>
          <a:p>
            <a:pPr marL="0" indent="0">
              <a:buNone/>
            </a:pPr>
            <a:r>
              <a:rPr lang="en-US" sz="4400" b="1" dirty="0"/>
              <a:t>2. School environment</a:t>
            </a:r>
          </a:p>
          <a:p>
            <a:pPr marL="0" indent="0">
              <a:buNone/>
            </a:pPr>
            <a:r>
              <a:rPr lang="en-US" sz="4400" b="1" dirty="0"/>
              <a:t>3.Health education</a:t>
            </a:r>
          </a:p>
        </p:txBody>
      </p:sp>
    </p:spTree>
    <p:extLst>
      <p:ext uri="{BB962C8B-B14F-4D97-AF65-F5344CB8AC3E}">
        <p14:creationId xmlns:p14="http://schemas.microsoft.com/office/powerpoint/2010/main" val="2968470451"/>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1.Provision of clinical services</a:t>
            </a:r>
          </a:p>
        </p:txBody>
      </p:sp>
      <p:sp>
        <p:nvSpPr>
          <p:cNvPr id="3" name="Content Placeholder 2"/>
          <p:cNvSpPr>
            <a:spLocks noGrp="1"/>
          </p:cNvSpPr>
          <p:nvPr>
            <p:ph idx="1"/>
          </p:nvPr>
        </p:nvSpPr>
        <p:spPr/>
        <p:txBody>
          <a:bodyPr>
            <a:normAutofit lnSpcReduction="10000"/>
          </a:bodyPr>
          <a:lstStyle/>
          <a:p>
            <a:r>
              <a:rPr lang="en-US" dirty="0"/>
              <a:t>A) Screening – it is carried out to rule out certain health problems like hearing problems, visual defects, speech problems &amp; communication .Three main activities are carried out during screening: </a:t>
            </a:r>
            <a:r>
              <a:rPr lang="en-US" dirty="0" err="1"/>
              <a:t>Hx</a:t>
            </a:r>
            <a:r>
              <a:rPr lang="en-US" dirty="0"/>
              <a:t> taking ,physical exam and lab test</a:t>
            </a:r>
          </a:p>
          <a:p>
            <a:r>
              <a:rPr lang="en-US" dirty="0"/>
              <a:t>B)Immunization- assessment of immunization statues and the need for immunization services of the children,</a:t>
            </a:r>
          </a:p>
        </p:txBody>
      </p:sp>
    </p:spTree>
    <p:extLst>
      <p:ext uri="{BB962C8B-B14F-4D97-AF65-F5344CB8AC3E}">
        <p14:creationId xmlns:p14="http://schemas.microsoft.com/office/powerpoint/2010/main" val="3435581008"/>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lnSpcReduction="10000"/>
          </a:bodyPr>
          <a:lstStyle/>
          <a:p>
            <a:r>
              <a:rPr lang="en-US" dirty="0"/>
              <a:t>C) Administration of drugs for  identified common and simple conditions like intestinal worms</a:t>
            </a:r>
          </a:p>
          <a:p>
            <a:r>
              <a:rPr lang="en-US" dirty="0"/>
              <a:t>D)Referrals for cases that require special </a:t>
            </a:r>
            <a:r>
              <a:rPr lang="en-US" dirty="0" err="1"/>
              <a:t>Mnx</a:t>
            </a:r>
            <a:r>
              <a:rPr lang="en-US" dirty="0"/>
              <a:t> </a:t>
            </a:r>
            <a:r>
              <a:rPr lang="en-US" dirty="0" err="1"/>
              <a:t>eg</a:t>
            </a:r>
            <a:r>
              <a:rPr lang="en-US" dirty="0"/>
              <a:t> juvenile DM, asthma, allergies, handicapped children either physical on  mental</a:t>
            </a:r>
          </a:p>
          <a:p>
            <a:r>
              <a:rPr lang="en-US" dirty="0"/>
              <a:t>E)</a:t>
            </a:r>
            <a:r>
              <a:rPr lang="en-US" dirty="0" err="1"/>
              <a:t>Counselling</a:t>
            </a:r>
            <a:r>
              <a:rPr lang="en-US" dirty="0"/>
              <a:t> services of those who have social, psychological and emotional problems </a:t>
            </a:r>
          </a:p>
        </p:txBody>
      </p:sp>
    </p:spTree>
    <p:extLst>
      <p:ext uri="{BB962C8B-B14F-4D97-AF65-F5344CB8AC3E}">
        <p14:creationId xmlns:p14="http://schemas.microsoft.com/office/powerpoint/2010/main" val="388972369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lnSpcReduction="10000"/>
          </a:bodyPr>
          <a:lstStyle/>
          <a:p>
            <a:r>
              <a:rPr lang="en-US" dirty="0"/>
              <a:t>First aid and emergency services –educate the teachers on this so that the can do first aid before bringing to the hospital </a:t>
            </a:r>
            <a:r>
              <a:rPr lang="en-US" dirty="0" err="1"/>
              <a:t>eg</a:t>
            </a:r>
            <a:r>
              <a:rPr lang="en-US" dirty="0"/>
              <a:t> epistaxis ,febrile convulsions </a:t>
            </a:r>
          </a:p>
          <a:p>
            <a:r>
              <a:rPr lang="en-US" dirty="0"/>
              <a:t>Nutritional care- anthropometric measurement to determine growth, age for weight, age for height( stunted growth) ,arm and head circumference to determine malnutrition especially protein malnutrition</a:t>
            </a:r>
          </a:p>
        </p:txBody>
      </p:sp>
    </p:spTree>
    <p:extLst>
      <p:ext uri="{BB962C8B-B14F-4D97-AF65-F5344CB8AC3E}">
        <p14:creationId xmlns:p14="http://schemas.microsoft.com/office/powerpoint/2010/main" val="1347336773"/>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2.School environment</a:t>
            </a:r>
          </a:p>
        </p:txBody>
      </p:sp>
      <p:sp>
        <p:nvSpPr>
          <p:cNvPr id="3" name="Content Placeholder 2"/>
          <p:cNvSpPr>
            <a:spLocks noGrp="1"/>
          </p:cNvSpPr>
          <p:nvPr>
            <p:ph idx="1"/>
          </p:nvPr>
        </p:nvSpPr>
        <p:spPr/>
        <p:txBody>
          <a:bodyPr>
            <a:normAutofit fontScale="92500" lnSpcReduction="10000"/>
          </a:bodyPr>
          <a:lstStyle/>
          <a:p>
            <a:r>
              <a:rPr lang="en-US" dirty="0"/>
              <a:t>Determine if the environment of the school is conducive for learning including psychological and physical environment. Check or assess for:</a:t>
            </a:r>
          </a:p>
          <a:p>
            <a:pPr marL="514350" indent="-514350">
              <a:buAutoNum type="alphaLcParenR"/>
            </a:pPr>
            <a:r>
              <a:rPr lang="en-US" dirty="0"/>
              <a:t>Environmental sanitation of the school – focusing on the disposal of waste</a:t>
            </a:r>
          </a:p>
          <a:p>
            <a:pPr marL="514350" indent="-514350">
              <a:buAutoNum type="alphaLcParenR"/>
            </a:pPr>
            <a:r>
              <a:rPr lang="en-US" dirty="0"/>
              <a:t>Water supply</a:t>
            </a:r>
          </a:p>
          <a:p>
            <a:pPr marL="514350" indent="-514350">
              <a:buAutoNum type="alphaLcParenR"/>
            </a:pPr>
            <a:r>
              <a:rPr lang="en-US" dirty="0"/>
              <a:t>Sewage disposal-human waste disposal</a:t>
            </a:r>
          </a:p>
          <a:p>
            <a:pPr marL="514350" indent="-514350">
              <a:buAutoNum type="alphaLcParenR"/>
            </a:pPr>
            <a:r>
              <a:rPr lang="en-US" dirty="0"/>
              <a:t>Assess for congestion in the available space</a:t>
            </a:r>
          </a:p>
          <a:p>
            <a:pPr marL="514350" indent="-514350">
              <a:buAutoNum type="alphaLcParenR"/>
            </a:pPr>
            <a:r>
              <a:rPr lang="en-US" dirty="0"/>
              <a:t>Lighting and ventilation of the physical facilities</a:t>
            </a:r>
          </a:p>
        </p:txBody>
      </p:sp>
    </p:spTree>
    <p:extLst>
      <p:ext uri="{BB962C8B-B14F-4D97-AF65-F5344CB8AC3E}">
        <p14:creationId xmlns:p14="http://schemas.microsoft.com/office/powerpoint/2010/main" val="105365805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lstStyle/>
          <a:p>
            <a:r>
              <a:rPr lang="en-US" dirty="0"/>
              <a:t>Assessment of the environment for safety and prevention of accidents e.g. play grounds</a:t>
            </a:r>
          </a:p>
          <a:p>
            <a:r>
              <a:rPr lang="en-US" dirty="0"/>
              <a:t>Ensure there are VIP (ventilated improved pit) latrines and bathrooms where applicable – should accommodate at least ten to twenty children per toilet</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94547160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lstStyle/>
          <a:p>
            <a:pPr marL="0" indent="0">
              <a:buNone/>
            </a:pPr>
            <a:r>
              <a:rPr lang="en-US" dirty="0"/>
              <a:t>f)Catering facilities</a:t>
            </a:r>
          </a:p>
          <a:p>
            <a:pPr marL="0" indent="0">
              <a:buNone/>
            </a:pPr>
            <a:r>
              <a:rPr lang="en-US" dirty="0"/>
              <a:t>G) Assess for indicators of accidents or hazards </a:t>
            </a:r>
            <a:r>
              <a:rPr lang="en-US" dirty="0" err="1"/>
              <a:t>eg</a:t>
            </a:r>
            <a:r>
              <a:rPr lang="en-US" dirty="0"/>
              <a:t> open holes, fire outbreak gadgets, stagnating water, exposed electric wires, deep cracks in the building ,security and safety of the school in terms of fencing </a:t>
            </a:r>
            <a:r>
              <a:rPr lang="en-US" dirty="0" err="1"/>
              <a:t>ie</a:t>
            </a:r>
            <a:r>
              <a:rPr lang="en-US" dirty="0"/>
              <a:t> drug addiction</a:t>
            </a:r>
          </a:p>
          <a:p>
            <a:pPr marL="0" indent="0">
              <a:buNone/>
            </a:pPr>
            <a:endParaRPr lang="en-US" dirty="0"/>
          </a:p>
          <a:p>
            <a:endParaRPr lang="en-US" dirty="0"/>
          </a:p>
        </p:txBody>
      </p:sp>
    </p:spTree>
    <p:extLst>
      <p:ext uri="{BB962C8B-B14F-4D97-AF65-F5344CB8AC3E}">
        <p14:creationId xmlns:p14="http://schemas.microsoft.com/office/powerpoint/2010/main" val="1230116788"/>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3.Health education</a:t>
            </a:r>
          </a:p>
        </p:txBody>
      </p:sp>
      <p:sp>
        <p:nvSpPr>
          <p:cNvPr id="3" name="Content Placeholder 2"/>
          <p:cNvSpPr>
            <a:spLocks noGrp="1"/>
          </p:cNvSpPr>
          <p:nvPr>
            <p:ph idx="1"/>
          </p:nvPr>
        </p:nvSpPr>
        <p:spPr/>
        <p:txBody>
          <a:bodyPr>
            <a:normAutofit fontScale="92500" lnSpcReduction="10000"/>
          </a:bodyPr>
          <a:lstStyle/>
          <a:p>
            <a:r>
              <a:rPr lang="en-GB" dirty="0"/>
              <a:t>You should identify and plan educate  the school population</a:t>
            </a:r>
            <a:r>
              <a:rPr lang="en-US" dirty="0"/>
              <a:t> on issues like human sexuality, HIV AIDs ,STIs, dangers of drug and substance abuse ,personal and environment hygiene, prevention and control of communicable </a:t>
            </a:r>
            <a:r>
              <a:rPr lang="en-US"/>
              <a:t>diseases, </a:t>
            </a:r>
            <a:r>
              <a:rPr lang="en-US" dirty="0"/>
              <a:t>Nutrition</a:t>
            </a:r>
          </a:p>
          <a:p>
            <a:pPr marL="0" indent="0">
              <a:buNone/>
            </a:pPr>
            <a:r>
              <a:rPr lang="en-GB" dirty="0"/>
              <a:t>Advising the children to do the following:  </a:t>
            </a:r>
            <a:endParaRPr lang="en-US" dirty="0"/>
          </a:p>
          <a:p>
            <a:pPr lvl="0"/>
            <a:r>
              <a:rPr lang="en-GB" dirty="0"/>
              <a:t>Taking a daily bath </a:t>
            </a:r>
            <a:r>
              <a:rPr lang="en-US" dirty="0"/>
              <a:t>,</a:t>
            </a:r>
            <a:r>
              <a:rPr lang="en-GB" dirty="0"/>
              <a:t>Brushing teeth after meals </a:t>
            </a:r>
            <a:endParaRPr lang="en-US" dirty="0"/>
          </a:p>
          <a:p>
            <a:pPr marL="0" lvl="0" indent="0">
              <a:buNone/>
            </a:pPr>
            <a:r>
              <a:rPr lang="en-GB" dirty="0"/>
              <a:t>,Washing of hands before eating and after visiting the toilet </a:t>
            </a:r>
            <a:r>
              <a:rPr lang="en-US" dirty="0"/>
              <a:t>,</a:t>
            </a:r>
            <a:r>
              <a:rPr lang="en-GB" dirty="0"/>
              <a:t>Keeping the hair and nails short and clean, wearing clean clothes</a:t>
            </a:r>
            <a:endParaRPr lang="en-US" dirty="0"/>
          </a:p>
          <a:p>
            <a:endParaRPr lang="en-US" dirty="0"/>
          </a:p>
          <a:p>
            <a:endParaRPr lang="en-US" dirty="0"/>
          </a:p>
        </p:txBody>
      </p:sp>
    </p:spTree>
    <p:extLst>
      <p:ext uri="{BB962C8B-B14F-4D97-AF65-F5344CB8AC3E}">
        <p14:creationId xmlns:p14="http://schemas.microsoft.com/office/powerpoint/2010/main" val="3892316223"/>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Constrains/problems of school health </a:t>
            </a:r>
            <a:r>
              <a:rPr lang="en-US" b="1" dirty="0" err="1"/>
              <a:t>programme</a:t>
            </a:r>
            <a:endParaRPr lang="en-US" b="1" dirty="0"/>
          </a:p>
        </p:txBody>
      </p:sp>
      <p:sp>
        <p:nvSpPr>
          <p:cNvPr id="3" name="Content Placeholder 2"/>
          <p:cNvSpPr>
            <a:spLocks noGrp="1"/>
          </p:cNvSpPr>
          <p:nvPr>
            <p:ph idx="1"/>
          </p:nvPr>
        </p:nvSpPr>
        <p:spPr/>
        <p:txBody>
          <a:bodyPr>
            <a:normAutofit/>
          </a:bodyPr>
          <a:lstStyle/>
          <a:p>
            <a:r>
              <a:rPr lang="en-US" dirty="0"/>
              <a:t>The schools are too many to be managed by the health workers</a:t>
            </a:r>
          </a:p>
          <a:p>
            <a:r>
              <a:rPr lang="en-US" dirty="0"/>
              <a:t>The few health workers who are available are engaged in the institutions</a:t>
            </a:r>
          </a:p>
          <a:p>
            <a:r>
              <a:rPr lang="en-US" dirty="0"/>
              <a:t>Most hospitals still consider curative services more important than preventive services</a:t>
            </a:r>
          </a:p>
          <a:p>
            <a:r>
              <a:rPr lang="en-US" dirty="0"/>
              <a:t>Inadequate resources to run the </a:t>
            </a:r>
            <a:r>
              <a:rPr lang="en-US" dirty="0" err="1"/>
              <a:t>programme</a:t>
            </a:r>
            <a:endParaRPr lang="en-US" dirty="0"/>
          </a:p>
          <a:p>
            <a:r>
              <a:rPr lang="en-US" dirty="0"/>
              <a:t>Lack of motivation of the health workers </a:t>
            </a:r>
          </a:p>
        </p:txBody>
      </p:sp>
    </p:spTree>
    <p:extLst>
      <p:ext uri="{BB962C8B-B14F-4D97-AF65-F5344CB8AC3E}">
        <p14:creationId xmlns:p14="http://schemas.microsoft.com/office/powerpoint/2010/main" val="1449030453"/>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Role  of community health nurse in school health</a:t>
            </a:r>
          </a:p>
        </p:txBody>
      </p:sp>
      <p:sp>
        <p:nvSpPr>
          <p:cNvPr id="3" name="Content Placeholder 2"/>
          <p:cNvSpPr>
            <a:spLocks noGrp="1"/>
          </p:cNvSpPr>
          <p:nvPr>
            <p:ph idx="1"/>
          </p:nvPr>
        </p:nvSpPr>
        <p:spPr/>
        <p:txBody>
          <a:bodyPr>
            <a:normAutofit fontScale="92500" lnSpcReduction="20000"/>
          </a:bodyPr>
          <a:lstStyle/>
          <a:p>
            <a:r>
              <a:rPr lang="en-US" dirty="0"/>
              <a:t>Assessment of children i.e. physical examination, clinical diagnosis</a:t>
            </a:r>
          </a:p>
          <a:p>
            <a:r>
              <a:rPr lang="en-US" dirty="0"/>
              <a:t>Growth monitoring i.e. weight, height and circumference</a:t>
            </a:r>
          </a:p>
          <a:p>
            <a:r>
              <a:rPr lang="en-US" dirty="0"/>
              <a:t>Immunization i.e. primary immunization e.g. B.C.G in nursery school children</a:t>
            </a:r>
          </a:p>
          <a:p>
            <a:r>
              <a:rPr lang="en-US" dirty="0"/>
              <a:t>Dental care i.e. examination on dental hygiene and referring where necessary and giving health education where necessary</a:t>
            </a:r>
          </a:p>
          <a:p>
            <a:r>
              <a:rPr lang="en-US" dirty="0"/>
              <a:t>Detect and treatment of minor ailments e.g. cold simple injuries and including first Aid</a:t>
            </a:r>
          </a:p>
        </p:txBody>
      </p:sp>
    </p:spTree>
    <p:extLst>
      <p:ext uri="{BB962C8B-B14F-4D97-AF65-F5344CB8AC3E}">
        <p14:creationId xmlns:p14="http://schemas.microsoft.com/office/powerpoint/2010/main" val="22623391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r>
              <a:rPr lang="en-US" b="1" dirty="0"/>
              <a:t>VII :Primary health care</a:t>
            </a:r>
            <a:r>
              <a:rPr lang="en-US" dirty="0"/>
              <a:t>:</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r>
              <a:rPr lang="en-US" dirty="0"/>
              <a:t>Primary health care:</a:t>
            </a:r>
          </a:p>
          <a:p>
            <a:r>
              <a:rPr lang="en-US" dirty="0"/>
              <a:t>1. Reflects and evolves from the economic conditions and sociocultural and political characteristics of the country and its communities and is based on the application of the relevant results of social, biomedical and health services research and public health experience</a:t>
            </a:r>
          </a:p>
          <a:p>
            <a:r>
              <a:rPr lang="en-US" dirty="0"/>
              <a:t>2. Addresses the main health problems in the community, providing </a:t>
            </a:r>
            <a:r>
              <a:rPr lang="en-US" dirty="0" err="1"/>
              <a:t>promotive</a:t>
            </a:r>
            <a:r>
              <a:rPr lang="en-US" dirty="0"/>
              <a:t>, preventive, curative and rehabilitative services accordingly;</a:t>
            </a:r>
          </a:p>
          <a:p>
            <a:endParaRPr lang="en-US" dirty="0"/>
          </a:p>
          <a:p>
            <a:endParaRPr lang="en-US" dirty="0"/>
          </a:p>
        </p:txBody>
      </p:sp>
    </p:spTree>
    <p:extLst>
      <p:ext uri="{BB962C8B-B14F-4D97-AF65-F5344CB8AC3E}">
        <p14:creationId xmlns:p14="http://schemas.microsoft.com/office/powerpoint/2010/main" val="11593452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fontScale="92500" lnSpcReduction="20000"/>
          </a:bodyPr>
          <a:lstStyle/>
          <a:p>
            <a:r>
              <a:rPr lang="en-US" dirty="0"/>
              <a:t>They carry out home visit activities for students who are slow learners or those who pause with problems so as to identify any physical, social, psychological problems which may interfere with learning</a:t>
            </a:r>
          </a:p>
          <a:p>
            <a:r>
              <a:rPr lang="en-US" dirty="0"/>
              <a:t>They also maintain accurate record of the health of school children in summary foam in school health card for those with special problems and also general records</a:t>
            </a:r>
          </a:p>
          <a:p>
            <a:r>
              <a:rPr lang="en-US" dirty="0"/>
              <a:t>They carry out nursing procedures e.g. dressing wounds and giving drugs</a:t>
            </a:r>
          </a:p>
          <a:p>
            <a:pPr>
              <a:buNone/>
            </a:pPr>
            <a:endParaRPr lang="en-US" dirty="0"/>
          </a:p>
        </p:txBody>
      </p:sp>
    </p:spTree>
    <p:extLst>
      <p:ext uri="{BB962C8B-B14F-4D97-AF65-F5344CB8AC3E}">
        <p14:creationId xmlns:p14="http://schemas.microsoft.com/office/powerpoint/2010/main" val="73194143"/>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fontScale="92500" lnSpcReduction="10000"/>
          </a:bodyPr>
          <a:lstStyle/>
          <a:p>
            <a:r>
              <a:rPr lang="en-US" dirty="0"/>
              <a:t>They also detect and refer defects-they refer for correction of defects where possible and encourage those with disabilities to learn with normal children unless to mentally retarded</a:t>
            </a:r>
          </a:p>
          <a:p>
            <a:r>
              <a:rPr lang="en-US" dirty="0"/>
              <a:t>Perform hearing test and referring those with problems to the health facilities ENT</a:t>
            </a:r>
          </a:p>
          <a:p>
            <a:r>
              <a:rPr lang="en-US" dirty="0"/>
              <a:t>Encourage school feeding program </a:t>
            </a:r>
            <a:r>
              <a:rPr lang="en-US" dirty="0" err="1"/>
              <a:t>prn</a:t>
            </a:r>
            <a:endParaRPr lang="en-US" dirty="0"/>
          </a:p>
          <a:p>
            <a:r>
              <a:rPr lang="en-US" dirty="0"/>
              <a:t>To give health education to teachers and children on relevant topics, guidance and counseling to school children</a:t>
            </a:r>
          </a:p>
          <a:p>
            <a:endParaRPr lang="en-US" dirty="0"/>
          </a:p>
        </p:txBody>
      </p:sp>
    </p:spTree>
    <p:extLst>
      <p:ext uri="{BB962C8B-B14F-4D97-AF65-F5344CB8AC3E}">
        <p14:creationId xmlns:p14="http://schemas.microsoft.com/office/powerpoint/2010/main" val="132742646"/>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fontScale="92500" lnSpcReduction="20000"/>
          </a:bodyPr>
          <a:lstStyle/>
          <a:p>
            <a:r>
              <a:rPr lang="en-US" dirty="0"/>
              <a:t>They carry out home visit activities for students who are slow learners or those who pause with problems so as to identify any physical, social, psychological problems which may interfere with learning</a:t>
            </a:r>
          </a:p>
          <a:p>
            <a:r>
              <a:rPr lang="en-US" dirty="0"/>
              <a:t>They also maintain accurate record of the health of school children in summary foam in school health card for those with special problems and also general records</a:t>
            </a:r>
          </a:p>
          <a:p>
            <a:r>
              <a:rPr lang="en-US" dirty="0"/>
              <a:t>They carry out nursing procedures e.g. dressing wounds and giving drugs</a:t>
            </a:r>
          </a:p>
          <a:p>
            <a:pPr>
              <a:buNone/>
            </a:pPr>
            <a:endParaRPr lang="en-US" dirty="0"/>
          </a:p>
        </p:txBody>
      </p:sp>
    </p:spTree>
    <p:extLst>
      <p:ext uri="{BB962C8B-B14F-4D97-AF65-F5344CB8AC3E}">
        <p14:creationId xmlns:p14="http://schemas.microsoft.com/office/powerpoint/2010/main" val="73194143"/>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r>
              <a:rPr lang="en-GB" b="1" dirty="0"/>
              <a:t> Evaluating School Health Services </a:t>
            </a:r>
            <a:br>
              <a:rPr lang="en-US" dirty="0"/>
            </a:br>
            <a:br>
              <a:rPr lang="en-US" dirty="0"/>
            </a:br>
            <a:endParaRPr lang="en-US" dirty="0"/>
          </a:p>
        </p:txBody>
      </p:sp>
      <p:sp>
        <p:nvSpPr>
          <p:cNvPr id="3" name="Content Placeholder 2"/>
          <p:cNvSpPr>
            <a:spLocks noGrp="1"/>
          </p:cNvSpPr>
          <p:nvPr>
            <p:ph idx="1"/>
          </p:nvPr>
        </p:nvSpPr>
        <p:spPr/>
        <p:txBody>
          <a:bodyPr>
            <a:normAutofit fontScale="92500" lnSpcReduction="10000"/>
          </a:bodyPr>
          <a:lstStyle/>
          <a:p>
            <a:r>
              <a:rPr lang="en-GB" dirty="0"/>
              <a:t>When you started planning your school health services, you formulated objectives. It is important to find out whether you have achieved them.</a:t>
            </a:r>
          </a:p>
          <a:p>
            <a:r>
              <a:rPr lang="en-GB" dirty="0"/>
              <a:t> This is where you start when evaluating your school health services. </a:t>
            </a:r>
            <a:r>
              <a:rPr lang="en-GB" b="1" dirty="0"/>
              <a:t>You should also ask yourselves the following questions</a:t>
            </a:r>
            <a:r>
              <a:rPr lang="en-GB" dirty="0"/>
              <a:t>:</a:t>
            </a:r>
          </a:p>
          <a:p>
            <a:pPr marL="0" lvl="0" indent="0">
              <a:buNone/>
            </a:pPr>
            <a:r>
              <a:rPr lang="en-GB" dirty="0"/>
              <a:t>1.Did you follow the work plan? </a:t>
            </a:r>
            <a:endParaRPr lang="en-US" dirty="0"/>
          </a:p>
          <a:p>
            <a:pPr marL="0" lvl="0" indent="0">
              <a:buNone/>
            </a:pPr>
            <a:r>
              <a:rPr lang="en-GB" dirty="0"/>
              <a:t>2.Were the services geared towards meeting the priority health needs? </a:t>
            </a:r>
            <a:endParaRPr lang="en-US" dirty="0"/>
          </a:p>
          <a:p>
            <a:endParaRPr lang="en-US" dirty="0"/>
          </a:p>
        </p:txBody>
      </p:sp>
    </p:spTree>
    <p:extLst>
      <p:ext uri="{BB962C8B-B14F-4D97-AF65-F5344CB8AC3E}">
        <p14:creationId xmlns:p14="http://schemas.microsoft.com/office/powerpoint/2010/main" val="48003995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a:bodyPr>
          <a:lstStyle/>
          <a:p>
            <a:pPr marL="0" lvl="0" indent="0">
              <a:buNone/>
            </a:pPr>
            <a:r>
              <a:rPr lang="en-GB" dirty="0"/>
              <a:t>3.Did you carry out all the necessary activities during the school health services?  </a:t>
            </a:r>
            <a:endParaRPr lang="en-US" dirty="0"/>
          </a:p>
          <a:p>
            <a:pPr marL="0" indent="0">
              <a:buNone/>
            </a:pPr>
            <a:r>
              <a:rPr lang="en-GB" dirty="0"/>
              <a:t>4.How effective were the services you provided</a:t>
            </a:r>
          </a:p>
          <a:p>
            <a:r>
              <a:rPr lang="en-GB" dirty="0"/>
              <a:t>You can use the following steps to evaluate your school health services</a:t>
            </a:r>
          </a:p>
          <a:p>
            <a:pPr marL="0" indent="0">
              <a:buNone/>
            </a:pPr>
            <a:r>
              <a:rPr lang="en-GB" b="1" dirty="0"/>
              <a:t>a)Gathering Information</a:t>
            </a:r>
            <a:br>
              <a:rPr lang="en-GB" dirty="0"/>
            </a:br>
            <a:r>
              <a:rPr lang="en-GB" dirty="0"/>
              <a:t>This is done using the same sources that you used earlier during planning.</a:t>
            </a:r>
          </a:p>
          <a:p>
            <a:pPr marL="0" indent="0">
              <a:buNone/>
            </a:pPr>
            <a:endParaRPr lang="en-US" dirty="0"/>
          </a:p>
        </p:txBody>
      </p:sp>
    </p:spTree>
    <p:extLst>
      <p:ext uri="{BB962C8B-B14F-4D97-AF65-F5344CB8AC3E}">
        <p14:creationId xmlns:p14="http://schemas.microsoft.com/office/powerpoint/2010/main" val="1801096007"/>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a:bodyPr>
          <a:lstStyle/>
          <a:p>
            <a:pPr marL="0" indent="0">
              <a:buNone/>
            </a:pPr>
            <a:r>
              <a:rPr lang="en-GB" b="1" dirty="0"/>
              <a:t>  b)Analysing Information</a:t>
            </a:r>
            <a:endParaRPr lang="en-US" dirty="0"/>
          </a:p>
          <a:p>
            <a:r>
              <a:rPr lang="en-GB" dirty="0"/>
              <a:t>Compare the work actually done with what you had indicated in your work </a:t>
            </a:r>
            <a:r>
              <a:rPr lang="en-GB" dirty="0" err="1"/>
              <a:t>plan.For</a:t>
            </a:r>
            <a:r>
              <a:rPr lang="en-GB" dirty="0"/>
              <a:t> example,</a:t>
            </a:r>
            <a:endParaRPr lang="en-US" dirty="0"/>
          </a:p>
          <a:p>
            <a:pPr lvl="0"/>
            <a:r>
              <a:rPr lang="en-GB" dirty="0"/>
              <a:t>How many schools were included in your plan and how many actually received the services? </a:t>
            </a:r>
            <a:endParaRPr lang="en-US" dirty="0"/>
          </a:p>
          <a:p>
            <a:pPr lvl="0"/>
            <a:r>
              <a:rPr lang="en-GB" dirty="0"/>
              <a:t>What is causing the difference between planned activities and the actual work done? </a:t>
            </a:r>
            <a:endParaRPr lang="en-US" dirty="0"/>
          </a:p>
          <a:p>
            <a:endParaRPr lang="en-US" dirty="0"/>
          </a:p>
        </p:txBody>
      </p:sp>
    </p:spTree>
    <p:extLst>
      <p:ext uri="{BB962C8B-B14F-4D97-AF65-F5344CB8AC3E}">
        <p14:creationId xmlns:p14="http://schemas.microsoft.com/office/powerpoint/2010/main" val="2863833084"/>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fontScale="92500" lnSpcReduction="10000"/>
          </a:bodyPr>
          <a:lstStyle/>
          <a:p>
            <a:pPr marL="0" indent="0">
              <a:buNone/>
            </a:pPr>
            <a:r>
              <a:rPr lang="en-GB" b="1" dirty="0"/>
              <a:t>c)Identify Areas Needing Improvements</a:t>
            </a:r>
            <a:br>
              <a:rPr lang="en-GB" dirty="0"/>
            </a:br>
            <a:r>
              <a:rPr lang="en-GB" dirty="0"/>
              <a:t>You can gather this information from your analysis once you identify the type or nature of improvement needed, you will then need to decide your course of action. </a:t>
            </a:r>
            <a:endParaRPr lang="en-US" dirty="0"/>
          </a:p>
          <a:p>
            <a:r>
              <a:rPr lang="en-GB" dirty="0"/>
              <a:t>It might be that you will need to change the roles and activities of the team.</a:t>
            </a:r>
            <a:r>
              <a:rPr lang="en-GB" b="1" dirty="0"/>
              <a:t> </a:t>
            </a:r>
            <a:endParaRPr lang="en-US" dirty="0"/>
          </a:p>
          <a:p>
            <a:pPr marL="0" indent="0">
              <a:buNone/>
            </a:pPr>
            <a:r>
              <a:rPr lang="en-GB" b="1" dirty="0"/>
              <a:t>d)Take Corrective Action</a:t>
            </a:r>
            <a:r>
              <a:rPr lang="en-GB" dirty="0"/>
              <a:t> </a:t>
            </a:r>
            <a:br>
              <a:rPr lang="en-GB" dirty="0"/>
            </a:br>
            <a:r>
              <a:rPr lang="en-GB" dirty="0"/>
              <a:t>Make a list of things that should be done and then go ahead and do them.</a:t>
            </a:r>
            <a:endParaRPr lang="en-US" dirty="0"/>
          </a:p>
          <a:p>
            <a:endParaRPr lang="en-US" dirty="0"/>
          </a:p>
          <a:p>
            <a:endParaRPr lang="en-US" dirty="0"/>
          </a:p>
        </p:txBody>
      </p:sp>
    </p:spTree>
    <p:extLst>
      <p:ext uri="{BB962C8B-B14F-4D97-AF65-F5344CB8AC3E}">
        <p14:creationId xmlns:p14="http://schemas.microsoft.com/office/powerpoint/2010/main" val="4267631767"/>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NCK questions </a:t>
            </a:r>
          </a:p>
        </p:txBody>
      </p:sp>
      <p:sp>
        <p:nvSpPr>
          <p:cNvPr id="3" name="Content Placeholder 2"/>
          <p:cNvSpPr>
            <a:spLocks noGrp="1"/>
          </p:cNvSpPr>
          <p:nvPr>
            <p:ph idx="1"/>
          </p:nvPr>
        </p:nvSpPr>
        <p:spPr/>
        <p:txBody>
          <a:bodyPr>
            <a:normAutofit lnSpcReduction="10000"/>
          </a:bodyPr>
          <a:lstStyle/>
          <a:p>
            <a:r>
              <a:rPr lang="en-US" dirty="0"/>
              <a:t>You have been posted to a district as a district public Health nurse where school health services are not  existent </a:t>
            </a:r>
          </a:p>
          <a:p>
            <a:pPr marL="514350" indent="-514350">
              <a:buAutoNum type="alphaLcParenR"/>
            </a:pPr>
            <a:r>
              <a:rPr lang="en-US" dirty="0"/>
              <a:t>State four objectives of school health </a:t>
            </a:r>
            <a:r>
              <a:rPr lang="en-US" dirty="0" err="1"/>
              <a:t>programme</a:t>
            </a:r>
            <a:r>
              <a:rPr lang="en-US" dirty="0"/>
              <a:t> ( 4marks)</a:t>
            </a:r>
          </a:p>
          <a:p>
            <a:pPr marL="514350" indent="-514350">
              <a:buAutoNum type="alphaLcParenR"/>
            </a:pPr>
            <a:r>
              <a:rPr lang="en-US" dirty="0"/>
              <a:t>Explain three services provided in a school health </a:t>
            </a:r>
            <a:r>
              <a:rPr lang="en-US" dirty="0" err="1"/>
              <a:t>programme</a:t>
            </a:r>
            <a:r>
              <a:rPr lang="en-US" dirty="0"/>
              <a:t> (6marks)</a:t>
            </a:r>
          </a:p>
          <a:p>
            <a:pPr marL="514350" indent="-514350">
              <a:buAutoNum type="alphaLcParenR"/>
            </a:pPr>
            <a:r>
              <a:rPr lang="en-US" dirty="0"/>
              <a:t>Describe the steps taken to set up school health </a:t>
            </a:r>
            <a:r>
              <a:rPr lang="en-US" dirty="0" err="1"/>
              <a:t>programme</a:t>
            </a:r>
            <a:r>
              <a:rPr lang="en-US" dirty="0"/>
              <a:t> ( 10marks)</a:t>
            </a:r>
          </a:p>
          <a:p>
            <a:pPr marL="514350" indent="-514350">
              <a:buAutoNum type="alphaLcParenR"/>
            </a:pPr>
            <a:endParaRPr lang="en-US" dirty="0"/>
          </a:p>
        </p:txBody>
      </p:sp>
    </p:spTree>
    <p:extLst>
      <p:ext uri="{BB962C8B-B14F-4D97-AF65-F5344CB8AC3E}">
        <p14:creationId xmlns:p14="http://schemas.microsoft.com/office/powerpoint/2010/main" val="1466034494"/>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FQE 2011</a:t>
            </a:r>
          </a:p>
        </p:txBody>
      </p:sp>
      <p:sp>
        <p:nvSpPr>
          <p:cNvPr id="3" name="Content Placeholder 2"/>
          <p:cNvSpPr>
            <a:spLocks noGrp="1"/>
          </p:cNvSpPr>
          <p:nvPr>
            <p:ph idx="1"/>
          </p:nvPr>
        </p:nvSpPr>
        <p:spPr/>
        <p:txBody>
          <a:bodyPr/>
          <a:lstStyle/>
          <a:p>
            <a:r>
              <a:rPr lang="en-US" dirty="0"/>
              <a:t>State five roles of nurse in the implementation of vision 2030 (5marks)</a:t>
            </a:r>
          </a:p>
          <a:p>
            <a:r>
              <a:rPr lang="en-US" dirty="0"/>
              <a:t>Explain four principles of home vising by community health nurse (4marks)</a:t>
            </a:r>
          </a:p>
          <a:p>
            <a:r>
              <a:rPr lang="en-US" dirty="0"/>
              <a:t>State five components of school health (5marks)</a:t>
            </a:r>
          </a:p>
        </p:txBody>
      </p:sp>
    </p:spTree>
    <p:extLst>
      <p:ext uri="{BB962C8B-B14F-4D97-AF65-F5344CB8AC3E}">
        <p14:creationId xmlns:p14="http://schemas.microsoft.com/office/powerpoint/2010/main" val="1467740657"/>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Common Home Accident and Preventive Methods</a:t>
            </a:r>
            <a:endParaRPr lang="en-US" dirty="0"/>
          </a:p>
        </p:txBody>
      </p:sp>
      <p:sp>
        <p:nvSpPr>
          <p:cNvPr id="3" name="Content Placeholder 2"/>
          <p:cNvSpPr>
            <a:spLocks noGrp="1"/>
          </p:cNvSpPr>
          <p:nvPr>
            <p:ph idx="1"/>
          </p:nvPr>
        </p:nvSpPr>
        <p:spPr/>
        <p:txBody>
          <a:bodyPr>
            <a:normAutofit fontScale="77500" lnSpcReduction="20000"/>
          </a:bodyPr>
          <a:lstStyle/>
          <a:p>
            <a:r>
              <a:rPr lang="en-US" dirty="0"/>
              <a:t>There are 5 leading causes of accidents and injuries in the household namely;</a:t>
            </a:r>
          </a:p>
          <a:p>
            <a:r>
              <a:rPr lang="en-US" dirty="0"/>
              <a:t>Falls, Poisonings, Fires, Suffocation, Choking and Drowning</a:t>
            </a:r>
          </a:p>
          <a:p>
            <a:r>
              <a:rPr lang="en-US" dirty="0">
                <a:solidFill>
                  <a:srgbClr val="C00000"/>
                </a:solidFill>
              </a:rPr>
              <a:t>Fall</a:t>
            </a:r>
          </a:p>
          <a:p>
            <a:r>
              <a:rPr lang="en-US" b="1" i="1" dirty="0"/>
              <a:t>Prevention:</a:t>
            </a:r>
          </a:p>
          <a:p>
            <a:r>
              <a:rPr lang="en-US" dirty="0"/>
              <a:t>Keep floors free of obstructions</a:t>
            </a:r>
          </a:p>
          <a:p>
            <a:r>
              <a:rPr lang="en-US" dirty="0"/>
              <a:t>Ensure adequate lighting in the household area</a:t>
            </a:r>
          </a:p>
          <a:p>
            <a:r>
              <a:rPr lang="en-US" dirty="0"/>
              <a:t>Exercise close supervision of children.</a:t>
            </a:r>
          </a:p>
          <a:p>
            <a:r>
              <a:rPr lang="en-US" dirty="0"/>
              <a:t>Keep floor dry and free from wear and tear</a:t>
            </a:r>
          </a:p>
          <a:p>
            <a:r>
              <a:rPr lang="en-US" dirty="0"/>
              <a:t> Always ensure bed-rail of the baby cot/bed is raised when the baby is in the cot/bed</a:t>
            </a:r>
            <a:endParaRPr lang="en-US" dirty="0">
              <a:solidFill>
                <a:srgbClr val="C00000"/>
              </a:solidFill>
            </a:endParaRPr>
          </a:p>
        </p:txBody>
      </p:sp>
    </p:spTree>
    <p:extLst>
      <p:ext uri="{BB962C8B-B14F-4D97-AF65-F5344CB8AC3E}">
        <p14:creationId xmlns:p14="http://schemas.microsoft.com/office/powerpoint/2010/main" val="15659810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fontScale="92500" lnSpcReduction="20000"/>
          </a:bodyPr>
          <a:lstStyle/>
          <a:p>
            <a:r>
              <a:rPr lang="en-US" dirty="0"/>
              <a:t>3. includes at least: education concerning prevailing health problems and the methods of preventing and controlling them; promotion of food supply and proper nutrition; an adequate supply of safe water and basic sanitation; maternal and child health care, including family planning; immunization against the major infectious diseases; prevention and control of locally endemic diseases; appropriate treatment of common diseases and injuries; and provision of essential drugs</a:t>
            </a:r>
          </a:p>
        </p:txBody>
      </p:sp>
    </p:spTree>
    <p:extLst>
      <p:ext uri="{BB962C8B-B14F-4D97-AF65-F5344CB8AC3E}">
        <p14:creationId xmlns:p14="http://schemas.microsoft.com/office/powerpoint/2010/main" val="2221839295"/>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CHOKING AND SUFFOCATION</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b="1" i="1" dirty="0"/>
              <a:t>  Prevention:</a:t>
            </a:r>
            <a:endParaRPr lang="en-US" dirty="0"/>
          </a:p>
          <a:p>
            <a:r>
              <a:rPr lang="en-US" dirty="0"/>
              <a:t>Keep plastic bags out of children’s reach, and tie bags in a knot before disposing</a:t>
            </a:r>
          </a:p>
          <a:p>
            <a:r>
              <a:rPr lang="en-US" dirty="0"/>
              <a:t>Cut children’s food into small pieces, and be sure to chew your own food thorough</a:t>
            </a:r>
          </a:p>
          <a:p>
            <a:r>
              <a:rPr lang="en-US" dirty="0"/>
              <a:t>Keep your eye on infants around strangulation risks such long telephone cords, necklaces, and headbands</a:t>
            </a:r>
          </a:p>
          <a:p>
            <a:r>
              <a:rPr lang="en-US" dirty="0"/>
              <a:t>Ensure small objects are kept out of reach of children</a:t>
            </a:r>
          </a:p>
          <a:p>
            <a:pPr marL="0" indent="0">
              <a:buNone/>
            </a:pPr>
            <a:endParaRPr lang="en-US" dirty="0"/>
          </a:p>
        </p:txBody>
      </p:sp>
    </p:spTree>
    <p:extLst>
      <p:ext uri="{BB962C8B-B14F-4D97-AF65-F5344CB8AC3E}">
        <p14:creationId xmlns:p14="http://schemas.microsoft.com/office/powerpoint/2010/main" val="3793000303"/>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lstStyle/>
          <a:p>
            <a:r>
              <a:rPr lang="en-US" dirty="0"/>
              <a:t>Instruct children not to play while eating</a:t>
            </a:r>
          </a:p>
          <a:p>
            <a:r>
              <a:rPr lang="en-US" dirty="0"/>
              <a:t>Avoid forceful feeding of babies</a:t>
            </a:r>
          </a:p>
          <a:p>
            <a:r>
              <a:rPr lang="en-US" dirty="0"/>
              <a:t>Never let children use milk bottle by themselves without adult’s supervision</a:t>
            </a:r>
          </a:p>
          <a:p>
            <a:r>
              <a:rPr lang="en-US" dirty="0"/>
              <a:t> Never leave children alone next to containers filled with water</a:t>
            </a:r>
          </a:p>
        </p:txBody>
      </p:sp>
    </p:spTree>
    <p:extLst>
      <p:ext uri="{BB962C8B-B14F-4D97-AF65-F5344CB8AC3E}">
        <p14:creationId xmlns:p14="http://schemas.microsoft.com/office/powerpoint/2010/main" val="3224135351"/>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BURN/SCALD</a:t>
            </a:r>
            <a:endParaRPr lang="en-US" dirty="0"/>
          </a:p>
        </p:txBody>
      </p:sp>
      <p:sp>
        <p:nvSpPr>
          <p:cNvPr id="3" name="Content Placeholder 2"/>
          <p:cNvSpPr>
            <a:spLocks noGrp="1"/>
          </p:cNvSpPr>
          <p:nvPr>
            <p:ph idx="1"/>
          </p:nvPr>
        </p:nvSpPr>
        <p:spPr/>
        <p:txBody>
          <a:bodyPr>
            <a:noAutofit/>
          </a:bodyPr>
          <a:lstStyle/>
          <a:p>
            <a:r>
              <a:rPr lang="en-US" sz="2800" b="1" i="1" dirty="0"/>
              <a:t>Prevention</a:t>
            </a:r>
          </a:p>
          <a:p>
            <a:r>
              <a:rPr lang="en-US" sz="2800" dirty="0"/>
              <a:t>For adults, never hold a hot drink/food and a child at the same time</a:t>
            </a:r>
          </a:p>
          <a:p>
            <a:r>
              <a:rPr lang="en-US" sz="2800" dirty="0"/>
              <a:t>Ensure foodstuff is at a reasonable temperature before feeding</a:t>
            </a:r>
          </a:p>
          <a:p>
            <a:r>
              <a:rPr lang="en-US" sz="2800" dirty="0"/>
              <a:t>Keep children away from the kitchen and hot surfaces and equipment</a:t>
            </a:r>
          </a:p>
          <a:p>
            <a:r>
              <a:rPr lang="en-US" sz="2800" dirty="0"/>
              <a:t>While cooking, exercise extra care</a:t>
            </a:r>
          </a:p>
        </p:txBody>
      </p:sp>
    </p:spTree>
    <p:extLst>
      <p:ext uri="{BB962C8B-B14F-4D97-AF65-F5344CB8AC3E}">
        <p14:creationId xmlns:p14="http://schemas.microsoft.com/office/powerpoint/2010/main" val="349566786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fontScale="92500" lnSpcReduction="10000"/>
          </a:bodyPr>
          <a:lstStyle/>
          <a:p>
            <a:r>
              <a:rPr lang="en-US" dirty="0"/>
              <a:t> Before bathing ensure that water temperature is safe</a:t>
            </a:r>
          </a:p>
          <a:p>
            <a:r>
              <a:rPr lang="en-US" dirty="0"/>
              <a:t>Matches and lighters should be placed out of reach of children</a:t>
            </a:r>
          </a:p>
          <a:p>
            <a:r>
              <a:rPr lang="en-US" dirty="0"/>
              <a:t> Warn children never to play with fire</a:t>
            </a:r>
          </a:p>
          <a:p>
            <a:r>
              <a:rPr lang="en-US" dirty="0"/>
              <a:t> If need to hold hot materials, use cloths</a:t>
            </a:r>
          </a:p>
          <a:p>
            <a:r>
              <a:rPr lang="en-US" b="1" dirty="0"/>
              <a:t>POISONING</a:t>
            </a:r>
          </a:p>
          <a:p>
            <a:r>
              <a:rPr lang="en-US" b="1" i="1" dirty="0"/>
              <a:t>Cause: </a:t>
            </a:r>
            <a:r>
              <a:rPr lang="en-US" dirty="0"/>
              <a:t>Food poisoning, accidental swallowing of drugs, </a:t>
            </a:r>
            <a:r>
              <a:rPr lang="en-US" dirty="0" err="1"/>
              <a:t>detergents,insecticides</a:t>
            </a:r>
            <a:r>
              <a:rPr lang="en-US" dirty="0"/>
              <a:t>, etc.</a:t>
            </a:r>
          </a:p>
          <a:p>
            <a:endParaRPr lang="en-US" dirty="0"/>
          </a:p>
        </p:txBody>
      </p:sp>
    </p:spTree>
    <p:extLst>
      <p:ext uri="{BB962C8B-B14F-4D97-AF65-F5344CB8AC3E}">
        <p14:creationId xmlns:p14="http://schemas.microsoft.com/office/powerpoint/2010/main" val="429410620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Prevention: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a:t>Keep medicines and chemicals out of sight and reach of children</a:t>
            </a:r>
          </a:p>
          <a:p>
            <a:r>
              <a:rPr lang="en-US" dirty="0"/>
              <a:t> Always store chemicals in their original containers with appropriate labels</a:t>
            </a:r>
          </a:p>
          <a:p>
            <a:r>
              <a:rPr lang="en-US" dirty="0"/>
              <a:t> Consult a health worker when feeling unwell and avoid self medication</a:t>
            </a:r>
          </a:p>
          <a:p>
            <a:r>
              <a:rPr lang="en-US" dirty="0"/>
              <a:t> Check expiry date of drugs; follow health workers instructions on dosage and timing</a:t>
            </a:r>
          </a:p>
          <a:p>
            <a:r>
              <a:rPr lang="en-US" dirty="0"/>
              <a:t>Never place different drugs in the same container</a:t>
            </a:r>
          </a:p>
          <a:p>
            <a:r>
              <a:rPr lang="en-US" dirty="0"/>
              <a:t>Store food in dry and clean environment</a:t>
            </a:r>
          </a:p>
          <a:p>
            <a:endParaRPr lang="en-US" dirty="0"/>
          </a:p>
        </p:txBody>
      </p:sp>
    </p:spTree>
    <p:extLst>
      <p:ext uri="{BB962C8B-B14F-4D97-AF65-F5344CB8AC3E}">
        <p14:creationId xmlns:p14="http://schemas.microsoft.com/office/powerpoint/2010/main" val="1557783825"/>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DROWNING</a:t>
            </a:r>
            <a:endParaRPr lang="en-US" dirty="0"/>
          </a:p>
        </p:txBody>
      </p:sp>
      <p:sp>
        <p:nvSpPr>
          <p:cNvPr id="3" name="Content Placeholder 2"/>
          <p:cNvSpPr>
            <a:spLocks noGrp="1"/>
          </p:cNvSpPr>
          <p:nvPr>
            <p:ph idx="1"/>
          </p:nvPr>
        </p:nvSpPr>
        <p:spPr/>
        <p:txBody>
          <a:bodyPr/>
          <a:lstStyle/>
          <a:p>
            <a:r>
              <a:rPr lang="en-US" dirty="0"/>
              <a:t>Keep children away from open water bodies</a:t>
            </a:r>
          </a:p>
          <a:p>
            <a:r>
              <a:rPr lang="en-US" dirty="0"/>
              <a:t>Keep all water containers covered or emptied</a:t>
            </a:r>
          </a:p>
          <a:p>
            <a:r>
              <a:rPr lang="en-US" dirty="0"/>
              <a:t>Don’t leave children unattended in a pool, wading pool</a:t>
            </a:r>
          </a:p>
          <a:p>
            <a:r>
              <a:rPr lang="en-US" dirty="0"/>
              <a:t>Empty out small plastic pools as soon as you’re done using them</a:t>
            </a:r>
          </a:p>
          <a:p>
            <a:r>
              <a:rPr lang="en-US" dirty="0"/>
              <a:t>Obtain cardiopulmonary resuscitation (CPR) training</a:t>
            </a:r>
          </a:p>
        </p:txBody>
      </p:sp>
    </p:spTree>
    <p:extLst>
      <p:ext uri="{BB962C8B-B14F-4D97-AF65-F5344CB8AC3E}">
        <p14:creationId xmlns:p14="http://schemas.microsoft.com/office/powerpoint/2010/main" val="1100828593"/>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Sep 2018 promotional</a:t>
            </a:r>
          </a:p>
        </p:txBody>
      </p:sp>
      <p:sp>
        <p:nvSpPr>
          <p:cNvPr id="3" name="Content Placeholder 2"/>
          <p:cNvSpPr>
            <a:spLocks noGrp="1"/>
          </p:cNvSpPr>
          <p:nvPr>
            <p:ph idx="1"/>
          </p:nvPr>
        </p:nvSpPr>
        <p:spPr/>
        <p:txBody>
          <a:bodyPr/>
          <a:lstStyle/>
          <a:p>
            <a:r>
              <a:rPr lang="en-US" dirty="0"/>
              <a:t>Explain the Alma Ata conference identified 8 essential elements of primary healthcare  (8marks )</a:t>
            </a:r>
          </a:p>
          <a:p>
            <a:r>
              <a:rPr lang="en-US" dirty="0"/>
              <a:t>List eight sustainable development goals</a:t>
            </a:r>
          </a:p>
          <a:p>
            <a:pPr marL="0" indent="0">
              <a:buNone/>
            </a:pPr>
            <a:r>
              <a:rPr lang="en-US" dirty="0"/>
              <a:t> </a:t>
            </a:r>
          </a:p>
        </p:txBody>
      </p:sp>
    </p:spTree>
    <p:extLst>
      <p:ext uri="{BB962C8B-B14F-4D97-AF65-F5344CB8AC3E}">
        <p14:creationId xmlns:p14="http://schemas.microsoft.com/office/powerpoint/2010/main" val="37998309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a:t>Cont.</a:t>
            </a:r>
          </a:p>
        </p:txBody>
      </p:sp>
      <p:sp>
        <p:nvSpPr>
          <p:cNvPr id="3" name="Content Placeholder 2"/>
          <p:cNvSpPr>
            <a:spLocks noGrp="1"/>
          </p:cNvSpPr>
          <p:nvPr>
            <p:ph idx="1"/>
          </p:nvPr>
        </p:nvSpPr>
        <p:spPr/>
        <p:txBody>
          <a:bodyPr>
            <a:normAutofit fontScale="92500" lnSpcReduction="20000"/>
          </a:bodyPr>
          <a:lstStyle/>
          <a:p>
            <a:r>
              <a:rPr lang="en-US" dirty="0"/>
              <a:t>4.  The health sector needed to work together  in a coordinated manner with related sectors, in particular agriculture, animal husbandry, food, industry, education, housing, public works, communications and other sectors to</a:t>
            </a:r>
            <a:r>
              <a:rPr lang="en-GB" dirty="0"/>
              <a:t> ensure that they contribute to the health of the community</a:t>
            </a:r>
            <a:endParaRPr lang="en-US" dirty="0"/>
          </a:p>
          <a:p>
            <a:r>
              <a:rPr lang="en-US" dirty="0"/>
              <a:t>5. Requires and promotes maximum community  participation in the planning, organization, operation and control of primary health care, making fullest use of local, national and other available resources </a:t>
            </a:r>
          </a:p>
        </p:txBody>
      </p:sp>
    </p:spTree>
    <p:extLst>
      <p:ext uri="{BB962C8B-B14F-4D97-AF65-F5344CB8AC3E}">
        <p14:creationId xmlns:p14="http://schemas.microsoft.com/office/powerpoint/2010/main" val="34616827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a:xfrm>
            <a:off x="457200" y="1646237"/>
            <a:ext cx="8229600" cy="4525963"/>
          </a:xfrm>
        </p:spPr>
        <p:txBody>
          <a:bodyPr>
            <a:normAutofit fontScale="92500" lnSpcReduction="20000"/>
          </a:bodyPr>
          <a:lstStyle/>
          <a:p>
            <a:r>
              <a:rPr lang="en-US" dirty="0">
                <a:latin typeface="+mj-lt"/>
              </a:rPr>
              <a:t>6. Should be sustainable : PHC  should be provided </a:t>
            </a:r>
            <a:r>
              <a:rPr lang="en-US" dirty="0">
                <a:latin typeface="+mj-lt"/>
                <a:cs typeface="Times New Roman" pitchFamily="18" charset="0"/>
              </a:rPr>
              <a:t>at cost that the community can afford to maintain at every stage of their development in the spirit of self-reliance and self determination</a:t>
            </a:r>
            <a:endParaRPr lang="en-US" dirty="0">
              <a:latin typeface="+mj-lt"/>
            </a:endParaRPr>
          </a:p>
          <a:p>
            <a:r>
              <a:rPr lang="en-US" dirty="0">
                <a:latin typeface="+mj-lt"/>
              </a:rPr>
              <a:t>7. Relies, at local and referral levels, on health workers, including physicians, nurses, midwives, auxiliaries </a:t>
            </a:r>
            <a:r>
              <a:rPr lang="en-US" dirty="0"/>
              <a:t>and community workers as applicable, as well as traditional practitioners as needed, suitably trained socially and technically to work as a health team and to respond to the expressed health needs of the community</a:t>
            </a:r>
          </a:p>
        </p:txBody>
      </p:sp>
    </p:spTree>
    <p:extLst>
      <p:ext uri="{BB962C8B-B14F-4D97-AF65-F5344CB8AC3E}">
        <p14:creationId xmlns:p14="http://schemas.microsoft.com/office/powerpoint/2010/main" val="20705315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fontScale="85000" lnSpcReduction="20000"/>
          </a:bodyPr>
          <a:lstStyle/>
          <a:p>
            <a:pPr marL="0" indent="0">
              <a:buNone/>
            </a:pPr>
            <a:r>
              <a:rPr lang="en-US" b="1" dirty="0"/>
              <a:t>   VIII- policies to sustain PHC</a:t>
            </a:r>
            <a:endParaRPr lang="en-US" dirty="0"/>
          </a:p>
          <a:p>
            <a:r>
              <a:rPr lang="en-US" dirty="0"/>
              <a:t>All governments should formulate national policies, strategies and plans of action to launch and sustain primary health care as part of a comprehensive national health system and in coordination with other sectors</a:t>
            </a:r>
          </a:p>
          <a:p>
            <a:pPr marL="0" indent="0">
              <a:buNone/>
            </a:pPr>
            <a:r>
              <a:rPr lang="en-US" dirty="0"/>
              <a:t>  </a:t>
            </a:r>
            <a:r>
              <a:rPr lang="en-US" b="1" dirty="0"/>
              <a:t>IX- cooperation among member countries</a:t>
            </a:r>
            <a:endParaRPr lang="en-US" dirty="0"/>
          </a:p>
          <a:p>
            <a:r>
              <a:rPr lang="en-US" dirty="0"/>
              <a:t>All countries should cooperate in a spirit of partnership and service to ensure primary health care for all people since the attainment of health by people in any one country directly concerns and benefits every other country. </a:t>
            </a:r>
          </a:p>
          <a:p>
            <a:endParaRPr lang="en-US" dirty="0"/>
          </a:p>
        </p:txBody>
      </p:sp>
    </p:spTree>
    <p:extLst>
      <p:ext uri="{BB962C8B-B14F-4D97-AF65-F5344CB8AC3E}">
        <p14:creationId xmlns:p14="http://schemas.microsoft.com/office/powerpoint/2010/main" val="14825534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lstStyle/>
          <a:p>
            <a:r>
              <a:rPr lang="en-US" b="1" dirty="0"/>
              <a:t>X- Better use of World’s resources </a:t>
            </a:r>
            <a:endParaRPr lang="en-US" dirty="0"/>
          </a:p>
          <a:p>
            <a:r>
              <a:rPr lang="en-US" dirty="0"/>
              <a:t>An acceptable level of health for all the people of the world by the year 2000 can be attained through a fuller and better use of the world's resources, a considerable part of which is now spent on armaments and military conflicts</a:t>
            </a:r>
          </a:p>
        </p:txBody>
      </p:sp>
    </p:spTree>
    <p:extLst>
      <p:ext uri="{BB962C8B-B14F-4D97-AF65-F5344CB8AC3E}">
        <p14:creationId xmlns:p14="http://schemas.microsoft.com/office/powerpoint/2010/main" val="2611200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solidFill>
                  <a:srgbClr val="FF0000"/>
                </a:solidFill>
              </a:rPr>
              <a:t>2.Abuja declaration of 2001</a:t>
            </a:r>
          </a:p>
        </p:txBody>
      </p:sp>
      <p:sp>
        <p:nvSpPr>
          <p:cNvPr id="5" name="Subtitle 4"/>
          <p:cNvSpPr>
            <a:spLocks noGrp="1"/>
          </p:cNvSpPr>
          <p:nvPr>
            <p:ph type="subTitle" idx="1"/>
          </p:nvPr>
        </p:nvSpPr>
        <p:spPr/>
        <p:txBody>
          <a:bodyPr/>
          <a:lstStyle/>
          <a:p>
            <a:r>
              <a:rPr lang="en-US" dirty="0"/>
              <a:t>On Financial allocation on health sector </a:t>
            </a:r>
          </a:p>
        </p:txBody>
      </p:sp>
    </p:spTree>
    <p:extLst>
      <p:ext uri="{BB962C8B-B14F-4D97-AF65-F5344CB8AC3E}">
        <p14:creationId xmlns:p14="http://schemas.microsoft.com/office/powerpoint/2010/main" val="20732591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Abuja declaration</a:t>
            </a:r>
          </a:p>
        </p:txBody>
      </p:sp>
      <p:sp>
        <p:nvSpPr>
          <p:cNvPr id="3" name="Content Placeholder 2"/>
          <p:cNvSpPr>
            <a:spLocks noGrp="1"/>
          </p:cNvSpPr>
          <p:nvPr>
            <p:ph idx="1"/>
          </p:nvPr>
        </p:nvSpPr>
        <p:spPr/>
        <p:txBody>
          <a:bodyPr>
            <a:normAutofit/>
          </a:bodyPr>
          <a:lstStyle/>
          <a:p>
            <a:r>
              <a:rPr lang="en-US" sz="3600" dirty="0">
                <a:solidFill>
                  <a:srgbClr val="000000"/>
                </a:solidFill>
                <a:latin typeface="Times New Roman"/>
              </a:rPr>
              <a:t> </a:t>
            </a:r>
            <a:r>
              <a:rPr lang="en-US" dirty="0">
                <a:solidFill>
                  <a:srgbClr val="000000"/>
                </a:solidFill>
                <a:latin typeface="Times New Roman"/>
              </a:rPr>
              <a:t>In April 2001, heads of state of African Union countries met in Abuja Nigeria  and pledged to set a target of allocating at least 15% of their annual budget to improve the health sector. </a:t>
            </a:r>
          </a:p>
          <a:p>
            <a:r>
              <a:rPr lang="en-US" dirty="0">
                <a:solidFill>
                  <a:srgbClr val="000000"/>
                </a:solidFill>
                <a:latin typeface="Times New Roman"/>
              </a:rPr>
              <a:t>At the same time, they urged donor countries to "fulfill the yet to be met target of 0.7% of their </a:t>
            </a:r>
            <a:r>
              <a:rPr lang="en-US" i="1" dirty="0">
                <a:solidFill>
                  <a:srgbClr val="000000"/>
                </a:solidFill>
                <a:latin typeface="Times New Roman"/>
              </a:rPr>
              <a:t>GNP </a:t>
            </a:r>
            <a:r>
              <a:rPr lang="en-US" dirty="0">
                <a:solidFill>
                  <a:srgbClr val="000000"/>
                </a:solidFill>
                <a:latin typeface="Times New Roman"/>
              </a:rPr>
              <a:t>as official Development Assistance  to developing countries".</a:t>
            </a:r>
            <a:endParaRPr lang="en-US" dirty="0"/>
          </a:p>
        </p:txBody>
      </p:sp>
    </p:spTree>
    <p:extLst>
      <p:ext uri="{BB962C8B-B14F-4D97-AF65-F5344CB8AC3E}">
        <p14:creationId xmlns:p14="http://schemas.microsoft.com/office/powerpoint/2010/main" val="2974530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HEALTH CARE DELIVERY SYSTEM</a:t>
            </a:r>
            <a:endParaRPr lang="en-US" dirty="0"/>
          </a:p>
        </p:txBody>
      </p:sp>
      <p:sp>
        <p:nvSpPr>
          <p:cNvPr id="3" name="Content Placeholder 2"/>
          <p:cNvSpPr>
            <a:spLocks noGrp="1"/>
          </p:cNvSpPr>
          <p:nvPr>
            <p:ph idx="1"/>
          </p:nvPr>
        </p:nvSpPr>
        <p:spPr/>
        <p:txBody>
          <a:bodyPr>
            <a:normAutofit lnSpcReduction="10000"/>
          </a:bodyPr>
          <a:lstStyle/>
          <a:p>
            <a:r>
              <a:rPr lang="en-US" dirty="0"/>
              <a:t>Introduction</a:t>
            </a:r>
          </a:p>
          <a:p>
            <a:r>
              <a:rPr lang="en-US" dirty="0"/>
              <a:t>Health care delivery system is the organization of people, institutions , and resources that  that deliver health care  services to meet the health needs of the target population</a:t>
            </a:r>
          </a:p>
          <a:p>
            <a:r>
              <a:rPr lang="en-US" dirty="0"/>
              <a:t>Kenya’s health care system  is structured in step-wise manner so that complicated cases are referred to higher level .The gaps in the system are filled by a private and run units </a:t>
            </a:r>
          </a:p>
        </p:txBody>
      </p:sp>
    </p:spTree>
    <p:extLst>
      <p:ext uri="{BB962C8B-B14F-4D97-AF65-F5344CB8AC3E}">
        <p14:creationId xmlns:p14="http://schemas.microsoft.com/office/powerpoint/2010/main" val="3733308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US" b="1" dirty="0"/>
              <a:t>3. OUAGADOUGOU DECLARATION</a:t>
            </a:r>
            <a:br>
              <a:rPr lang="en-US" dirty="0"/>
            </a:br>
            <a:endParaRPr lang="en-US" dirty="0"/>
          </a:p>
        </p:txBody>
      </p:sp>
      <p:sp>
        <p:nvSpPr>
          <p:cNvPr id="5" name="Subtitle 4"/>
          <p:cNvSpPr>
            <a:spLocks noGrp="1"/>
          </p:cNvSpPr>
          <p:nvPr>
            <p:ph type="subTitle" idx="1"/>
          </p:nvPr>
        </p:nvSpPr>
        <p:spPr/>
        <p:txBody>
          <a:bodyPr>
            <a:normAutofit fontScale="92500" lnSpcReduction="20000"/>
          </a:bodyPr>
          <a:lstStyle/>
          <a:p>
            <a:r>
              <a:rPr lang="en-US" b="1" dirty="0">
                <a:solidFill>
                  <a:srgbClr val="FF0000"/>
                </a:solidFill>
              </a:rPr>
              <a:t>ON PRIMARY HEALTH CARE ANDHEALTH SYSTEMS IN AFRICA:</a:t>
            </a:r>
            <a:endParaRPr lang="en-US" dirty="0">
              <a:solidFill>
                <a:srgbClr val="FF0000"/>
              </a:solidFill>
            </a:endParaRPr>
          </a:p>
          <a:p>
            <a:r>
              <a:rPr lang="en-US" b="1" dirty="0">
                <a:solidFill>
                  <a:srgbClr val="FF0000"/>
                </a:solidFill>
              </a:rPr>
              <a:t>ACHIEVING BETTER HEALTH FOR AFRICA IN THE NEW MILLENNIUM</a:t>
            </a:r>
            <a:endParaRPr lang="en-US" dirty="0">
              <a:solidFill>
                <a:srgbClr val="FF0000"/>
              </a:solidFill>
            </a:endParaRPr>
          </a:p>
          <a:p>
            <a:endParaRPr lang="en-US" dirty="0">
              <a:solidFill>
                <a:srgbClr val="FF0000"/>
              </a:solidFill>
            </a:endParaRPr>
          </a:p>
        </p:txBody>
      </p:sp>
    </p:spTree>
    <p:extLst>
      <p:ext uri="{BB962C8B-B14F-4D97-AF65-F5344CB8AC3E}">
        <p14:creationId xmlns:p14="http://schemas.microsoft.com/office/powerpoint/2010/main" val="28403568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OUAGADOUGOU DECLARATION</a:t>
            </a:r>
            <a:endParaRPr lang="en-US" dirty="0"/>
          </a:p>
        </p:txBody>
      </p:sp>
      <p:sp>
        <p:nvSpPr>
          <p:cNvPr id="3" name="Content Placeholder 2"/>
          <p:cNvSpPr>
            <a:spLocks noGrp="1"/>
          </p:cNvSpPr>
          <p:nvPr>
            <p:ph idx="1"/>
          </p:nvPr>
        </p:nvSpPr>
        <p:spPr/>
        <p:txBody>
          <a:bodyPr/>
          <a:lstStyle/>
          <a:p>
            <a:r>
              <a:rPr lang="en-US" dirty="0"/>
              <a:t>The International Conference on Primary Health Care and Health Systems in Africa, meeting in Ouagadougou, Burkina Faso, from 28 to 30 April 2008, reaffirms the principles of the Declaration of Alma-Ata of September 1978, particularly in regard to health as a fundamental human right and the responsibility that governments have for the health of their people</a:t>
            </a:r>
          </a:p>
        </p:txBody>
      </p:sp>
    </p:spTree>
    <p:extLst>
      <p:ext uri="{BB962C8B-B14F-4D97-AF65-F5344CB8AC3E}">
        <p14:creationId xmlns:p14="http://schemas.microsoft.com/office/powerpoint/2010/main" val="21391297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r>
              <a:rPr lang="en-US" b="1" dirty="0"/>
              <a:t>The meeting came with the following Declarations or resolutions</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r>
              <a:rPr lang="en-US" dirty="0"/>
              <a:t>1.the need to address health determinants in Africa; such as economic development, governance, education, gender, food security and nutrition, environment, peace, and security were critical in access of health care </a:t>
            </a:r>
          </a:p>
          <a:p>
            <a:r>
              <a:rPr lang="en-US" dirty="0"/>
              <a:t>2. Eradication poliomyelitis and guinea-worm disease ,and  eliminate  Leprosy and river blindness notwithstanding for All, including man-made disasters, economic and financial crises, and the emergence of HIV/AIDS </a:t>
            </a:r>
          </a:p>
        </p:txBody>
      </p:sp>
    </p:spTree>
    <p:extLst>
      <p:ext uri="{BB962C8B-B14F-4D97-AF65-F5344CB8AC3E}">
        <p14:creationId xmlns:p14="http://schemas.microsoft.com/office/powerpoint/2010/main" val="22886788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a:bodyPr>
          <a:lstStyle/>
          <a:p>
            <a:pPr marL="0" indent="0">
              <a:buNone/>
            </a:pPr>
            <a:r>
              <a:rPr lang="en-US" dirty="0"/>
              <a:t>3.The Conference welcomes the commitment by the African Heads of State and Government to create an enabling environment, including incremental funding of health services reaching at least 15% of the overall national</a:t>
            </a:r>
            <a:r>
              <a:rPr lang="en-US" b="1" dirty="0"/>
              <a:t> </a:t>
            </a:r>
            <a:r>
              <a:rPr lang="en-US" dirty="0"/>
              <a:t>budget </a:t>
            </a:r>
          </a:p>
        </p:txBody>
      </p:sp>
    </p:spTree>
    <p:extLst>
      <p:ext uri="{BB962C8B-B14F-4D97-AF65-F5344CB8AC3E}">
        <p14:creationId xmlns:p14="http://schemas.microsoft.com/office/powerpoint/2010/main" val="5619646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lnSpcReduction="10000"/>
          </a:bodyPr>
          <a:lstStyle/>
          <a:p>
            <a:pPr marL="0" indent="0">
              <a:buNone/>
            </a:pPr>
            <a:r>
              <a:rPr lang="en-US" b="1" dirty="0"/>
              <a:t>4. </a:t>
            </a:r>
            <a:r>
              <a:rPr lang="en-US" dirty="0"/>
              <a:t>The Conference is encouraged by the important successes in health, the renewed political commitment as evidenced by the adoption of the Africa Health Strategy 2007–2015 of the African Union, and the existing environment that is conducive to health development such as improved peace, security, economic growth in some countries and the increasing involvement of regional economic communities in health. </a:t>
            </a:r>
          </a:p>
          <a:p>
            <a:endParaRPr lang="en-US" dirty="0"/>
          </a:p>
        </p:txBody>
      </p:sp>
    </p:spTree>
    <p:extLst>
      <p:ext uri="{BB962C8B-B14F-4D97-AF65-F5344CB8AC3E}">
        <p14:creationId xmlns:p14="http://schemas.microsoft.com/office/powerpoint/2010/main" val="41425675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fontScale="92500"/>
          </a:bodyPr>
          <a:lstStyle/>
          <a:p>
            <a:pPr marL="0" indent="0">
              <a:buNone/>
            </a:pPr>
            <a:r>
              <a:rPr lang="en-US" dirty="0"/>
              <a:t>5.The Conference urges Member States to:</a:t>
            </a:r>
          </a:p>
          <a:p>
            <a:r>
              <a:rPr lang="en-US" dirty="0"/>
              <a:t>A). Update their national health policies and plans according to the Primary Health Care approach with a view to strengthening health systems to achieve the Millennium Development Goals, specifically regarding Communicable diseases, including HIV/AIDS, tuberculosis and malaria; child health; maternal health; trauma; and the emerging burden of chronic diseases</a:t>
            </a:r>
          </a:p>
        </p:txBody>
      </p:sp>
    </p:spTree>
    <p:extLst>
      <p:ext uri="{BB962C8B-B14F-4D97-AF65-F5344CB8AC3E}">
        <p14:creationId xmlns:p14="http://schemas.microsoft.com/office/powerpoint/2010/main" val="2674254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a:xfrm>
            <a:off x="457200" y="1676400"/>
            <a:ext cx="8229600" cy="4525963"/>
          </a:xfrm>
        </p:spPr>
        <p:txBody>
          <a:bodyPr>
            <a:normAutofit fontScale="85000" lnSpcReduction="10000"/>
          </a:bodyPr>
          <a:lstStyle/>
          <a:p>
            <a:pPr marL="0" indent="0">
              <a:buNone/>
            </a:pPr>
            <a:r>
              <a:rPr lang="en-US" dirty="0"/>
              <a:t>B) use priority health interventions as an entry point to strengthen national health systems, based on the Primary Health Care approach, including referral systems; expedite the process of decentralization by focusing on local health system development to improve access, equity and quality of health services in order to better meet the health needs of the populations</a:t>
            </a:r>
          </a:p>
          <a:p>
            <a:pPr marL="0" indent="0">
              <a:buNone/>
            </a:pPr>
            <a:r>
              <a:rPr lang="en-US" dirty="0"/>
              <a:t>C)Promote inter-</a:t>
            </a:r>
            <a:r>
              <a:rPr lang="en-US" dirty="0" err="1"/>
              <a:t>sectoral</a:t>
            </a:r>
            <a:r>
              <a:rPr lang="en-US" dirty="0"/>
              <a:t> collaboration and public-private partnership including civil society and communities with a view to improving the use of health services </a:t>
            </a:r>
          </a:p>
        </p:txBody>
      </p:sp>
    </p:spTree>
    <p:extLst>
      <p:ext uri="{BB962C8B-B14F-4D97-AF65-F5344CB8AC3E}">
        <p14:creationId xmlns:p14="http://schemas.microsoft.com/office/powerpoint/2010/main" val="6912352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fontScale="92500" lnSpcReduction="20000"/>
          </a:bodyPr>
          <a:lstStyle/>
          <a:p>
            <a:r>
              <a:rPr lang="en-US" dirty="0"/>
              <a:t>C). Implement strategies to address the human resources for health needs and aimed at better planning, strengthening of the capacity of health training institutions, management, motivation and retention in order to enhance the coverage and quality of health care;</a:t>
            </a:r>
          </a:p>
          <a:p>
            <a:r>
              <a:rPr lang="en-US" dirty="0"/>
              <a:t>D) Set up sustainable mechanisms for increasing availability, affordability and accessibility of essential medicines, commodities, supplies, appropriate technologies and infrastructure through provision of adequate resources</a:t>
            </a:r>
          </a:p>
        </p:txBody>
      </p:sp>
    </p:spTree>
    <p:extLst>
      <p:ext uri="{BB962C8B-B14F-4D97-AF65-F5344CB8AC3E}">
        <p14:creationId xmlns:p14="http://schemas.microsoft.com/office/powerpoint/2010/main" val="631737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lnSpcReduction="10000"/>
          </a:bodyPr>
          <a:lstStyle/>
          <a:p>
            <a:pPr marL="0" indent="0">
              <a:buNone/>
            </a:pPr>
            <a:r>
              <a:rPr lang="en-US" dirty="0"/>
              <a:t>E) Strengthen health information and surveillance systems and promote operational research on health systems for evidence-based decisions;</a:t>
            </a:r>
          </a:p>
          <a:p>
            <a:pPr marL="0" indent="0">
              <a:buNone/>
            </a:pPr>
            <a:r>
              <a:rPr lang="en-US" dirty="0"/>
              <a:t>F) develop and implement strategic health financing policies and plans, integrated into the overall national development framework, that protect the poor and vulnerable, in particular women and children</a:t>
            </a:r>
          </a:p>
        </p:txBody>
      </p:sp>
    </p:spTree>
    <p:extLst>
      <p:ext uri="{BB962C8B-B14F-4D97-AF65-F5344CB8AC3E}">
        <p14:creationId xmlns:p14="http://schemas.microsoft.com/office/powerpoint/2010/main" val="25870335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a:bodyPr>
          <a:lstStyle/>
          <a:p>
            <a:pPr marL="0" indent="0">
              <a:buNone/>
            </a:pPr>
            <a:r>
              <a:rPr lang="en-US" dirty="0"/>
              <a:t>G)Promote health awareness among the people, particularly adolescents and youth; build the capacity of communities to change behaviors, adopt healthier lifestyles, take ownership of their health and be more involved in health-related activities in accordance with the Primary Health Care approach</a:t>
            </a:r>
          </a:p>
          <a:p>
            <a:pPr marL="0" indent="0">
              <a:buNone/>
            </a:pPr>
            <a:endParaRPr lang="en-US" dirty="0"/>
          </a:p>
        </p:txBody>
      </p:sp>
    </p:spTree>
    <p:extLst>
      <p:ext uri="{BB962C8B-B14F-4D97-AF65-F5344CB8AC3E}">
        <p14:creationId xmlns:p14="http://schemas.microsoft.com/office/powerpoint/2010/main" val="21666649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lstStyle/>
          <a:p>
            <a:r>
              <a:rPr lang="en-US" dirty="0"/>
              <a:t>For example:</a:t>
            </a:r>
          </a:p>
          <a:p>
            <a:pPr marL="0" indent="0">
              <a:buNone/>
            </a:pPr>
            <a:r>
              <a:rPr lang="en-US" dirty="0"/>
              <a:t>1.Dispensaries</a:t>
            </a:r>
          </a:p>
          <a:p>
            <a:pPr marL="0" indent="0">
              <a:buNone/>
            </a:pPr>
            <a:r>
              <a:rPr lang="en-US" dirty="0"/>
              <a:t>2.Health </a:t>
            </a:r>
            <a:r>
              <a:rPr lang="en-US" dirty="0" err="1"/>
              <a:t>centres</a:t>
            </a:r>
            <a:endParaRPr lang="en-US" dirty="0"/>
          </a:p>
          <a:p>
            <a:pPr marL="0" indent="0">
              <a:buNone/>
            </a:pPr>
            <a:r>
              <a:rPr lang="en-US" dirty="0"/>
              <a:t>3.Sub- district hospital</a:t>
            </a:r>
          </a:p>
          <a:p>
            <a:pPr marL="0" indent="0">
              <a:buNone/>
            </a:pPr>
            <a:r>
              <a:rPr lang="en-US" dirty="0"/>
              <a:t>4.District hospital</a:t>
            </a:r>
          </a:p>
          <a:p>
            <a:pPr marL="0" indent="0">
              <a:buNone/>
            </a:pPr>
            <a:r>
              <a:rPr lang="en-US" dirty="0"/>
              <a:t>5.Provincial  hospital </a:t>
            </a:r>
          </a:p>
          <a:p>
            <a:pPr marL="0" indent="0">
              <a:buNone/>
            </a:pPr>
            <a:r>
              <a:rPr lang="en-US" dirty="0"/>
              <a:t>6.National hospital</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7237366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fontScale="92500" lnSpcReduction="10000"/>
          </a:bodyPr>
          <a:lstStyle/>
          <a:p>
            <a:pPr marL="0" indent="0">
              <a:buNone/>
            </a:pPr>
            <a:r>
              <a:rPr lang="en-US" dirty="0"/>
              <a:t>6.Communities, including civil society, should seek recognition of their role in governance of health services, particularly in what relates to community-based, public health and other health-related interventions</a:t>
            </a:r>
          </a:p>
          <a:p>
            <a:pPr marL="0" indent="0">
              <a:buNone/>
            </a:pPr>
            <a:r>
              <a:rPr lang="en-US" dirty="0"/>
              <a:t>7.International community should  provide coordinated and cohesive long-term technical and financial support to countries for the development and implementation of health policies and national health development plans </a:t>
            </a:r>
          </a:p>
        </p:txBody>
      </p:sp>
    </p:spTree>
    <p:extLst>
      <p:ext uri="{BB962C8B-B14F-4D97-AF65-F5344CB8AC3E}">
        <p14:creationId xmlns:p14="http://schemas.microsoft.com/office/powerpoint/2010/main" val="5240776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fontScale="85000" lnSpcReduction="10000"/>
          </a:bodyPr>
          <a:lstStyle/>
          <a:p>
            <a:pPr marL="0" indent="0">
              <a:buNone/>
            </a:pPr>
            <a:r>
              <a:rPr lang="en-US" dirty="0"/>
              <a:t>8.The African Union and the regional economic communities should sustain political leadership; strengthen advocacy, resource mobilization and funding for the health sector</a:t>
            </a:r>
          </a:p>
          <a:p>
            <a:pPr marL="0" indent="0">
              <a:buNone/>
            </a:pPr>
            <a:r>
              <a:rPr lang="en-US" dirty="0"/>
              <a:t>9.WHO, in consultation with Member States and other UN agencies, should establish a regional health observatory and other mechanisms for monitoring the implementation of this Declaration, and to share best practices.</a:t>
            </a:r>
          </a:p>
          <a:p>
            <a:pPr marL="0" indent="0">
              <a:buNone/>
            </a:pPr>
            <a:r>
              <a:rPr lang="en-US" dirty="0"/>
              <a:t>10.The United Nations agencies, UNAIDS, UNFPA, UNICEF, WHO, and international financing institutions</a:t>
            </a:r>
          </a:p>
        </p:txBody>
      </p:sp>
    </p:spTree>
    <p:extLst>
      <p:ext uri="{BB962C8B-B14F-4D97-AF65-F5344CB8AC3E}">
        <p14:creationId xmlns:p14="http://schemas.microsoft.com/office/powerpoint/2010/main" val="33657187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SUSTAINABLE DEVELOPMENT </a:t>
            </a:r>
          </a:p>
        </p:txBody>
      </p:sp>
      <p:sp>
        <p:nvSpPr>
          <p:cNvPr id="3" name="Content Placeholder 2"/>
          <p:cNvSpPr>
            <a:spLocks noGrp="1"/>
          </p:cNvSpPr>
          <p:nvPr>
            <p:ph idx="1"/>
          </p:nvPr>
        </p:nvSpPr>
        <p:spPr>
          <a:xfrm>
            <a:off x="457200" y="1524000"/>
            <a:ext cx="8229600" cy="4525963"/>
          </a:xfrm>
        </p:spPr>
        <p:txBody>
          <a:bodyPr>
            <a:normAutofit fontScale="92500" lnSpcReduction="10000"/>
          </a:bodyPr>
          <a:lstStyle/>
          <a:p>
            <a:r>
              <a:rPr lang="en-US" dirty="0"/>
              <a:t>Economic development that is conducted without depletion of  natural resources </a:t>
            </a:r>
          </a:p>
          <a:p>
            <a:r>
              <a:rPr lang="en-US" dirty="0"/>
              <a:t>The 2030 Agenda for sustainable development ,adopted by all united Nations member states in 2015 provides a shared blueprint for peace and prosperity for the people and the planet , now and in future</a:t>
            </a:r>
          </a:p>
          <a:p>
            <a:r>
              <a:rPr lang="en-US" dirty="0"/>
              <a:t>At its heart ,are 17 sustainable development goals (SDGs), which are an urgent call for action by all countries-developed and undeveloped-</a:t>
            </a:r>
          </a:p>
        </p:txBody>
      </p:sp>
    </p:spTree>
    <p:extLst>
      <p:ext uri="{BB962C8B-B14F-4D97-AF65-F5344CB8AC3E}">
        <p14:creationId xmlns:p14="http://schemas.microsoft.com/office/powerpoint/2010/main" val="13891917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fontScale="92500" lnSpcReduction="10000"/>
          </a:bodyPr>
          <a:lstStyle/>
          <a:p>
            <a:pPr marL="514350" indent="-514350">
              <a:buAutoNum type="arabicPeriod"/>
            </a:pPr>
            <a:r>
              <a:rPr lang="en-US" b="1" dirty="0"/>
              <a:t>End extreme poverty in all forms by 2030</a:t>
            </a:r>
          </a:p>
          <a:p>
            <a:pPr marL="514350" indent="-514350">
              <a:buAutoNum type="arabicPeriod"/>
            </a:pPr>
            <a:r>
              <a:rPr lang="en-US" b="1" dirty="0"/>
              <a:t>end hunger, achieve food security and improved nutrition by promoting   sustainable agriculture </a:t>
            </a:r>
            <a:r>
              <a:rPr lang="en-US" dirty="0"/>
              <a:t>and supporting small farmers by the 2030</a:t>
            </a:r>
          </a:p>
          <a:p>
            <a:pPr marL="514350" indent="-514350">
              <a:buAutoNum type="arabicPeriod"/>
            </a:pPr>
            <a:r>
              <a:rPr lang="en-US" b="1" dirty="0"/>
              <a:t>Ensure healthy lives and promote well-being for all at all ages</a:t>
            </a:r>
          </a:p>
          <a:p>
            <a:pPr marL="514350" indent="-514350">
              <a:buAutoNum type="arabicPeriod"/>
            </a:pPr>
            <a:r>
              <a:rPr lang="en-US" b="1" dirty="0"/>
              <a:t>Ensure inclusive and equitable quality education and promote lifelong learning opportunities for all  by 2030</a:t>
            </a:r>
            <a:endParaRPr lang="en-US" dirty="0"/>
          </a:p>
        </p:txBody>
      </p:sp>
    </p:spTree>
    <p:extLst>
      <p:ext uri="{BB962C8B-B14F-4D97-AF65-F5344CB8AC3E}">
        <p14:creationId xmlns:p14="http://schemas.microsoft.com/office/powerpoint/2010/main" val="19725746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lstStyle/>
          <a:p>
            <a:pPr marL="0" indent="0">
              <a:buNone/>
            </a:pPr>
            <a:r>
              <a:rPr lang="en-US" b="1" dirty="0"/>
              <a:t>5.Achieve gender equality and empower all women and girls</a:t>
            </a:r>
            <a:r>
              <a:rPr lang="en-US" dirty="0"/>
              <a:t> .The Sustainable Development Goals aim to ensure that there is an end to discrimination against women and girls everywhere: work ,wages, education, decision making ,leadership </a:t>
            </a:r>
            <a:r>
              <a:rPr lang="en-US" dirty="0" err="1"/>
              <a:t>etc</a:t>
            </a:r>
            <a:endParaRPr lang="en-US" dirty="0"/>
          </a:p>
        </p:txBody>
      </p:sp>
    </p:spTree>
    <p:extLst>
      <p:ext uri="{BB962C8B-B14F-4D97-AF65-F5344CB8AC3E}">
        <p14:creationId xmlns:p14="http://schemas.microsoft.com/office/powerpoint/2010/main" val="23828286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fontScale="92500" lnSpcReduction="10000"/>
          </a:bodyPr>
          <a:lstStyle/>
          <a:p>
            <a:pPr marL="0" indent="0">
              <a:buNone/>
            </a:pPr>
            <a:r>
              <a:rPr lang="en-US" dirty="0"/>
              <a:t>6.</a:t>
            </a:r>
            <a:r>
              <a:rPr lang="en-US" b="1" dirty="0"/>
              <a:t> Ensure availability and sustainable management of water and sanitation for all -</a:t>
            </a:r>
            <a:r>
              <a:rPr lang="en-US" dirty="0"/>
              <a:t>Everyone on earth should have access to safe and affordable drinking water </a:t>
            </a:r>
            <a:endParaRPr lang="en-US" b="1" dirty="0"/>
          </a:p>
          <a:p>
            <a:pPr marL="0" indent="0">
              <a:buNone/>
            </a:pPr>
            <a:r>
              <a:rPr lang="en-US" b="1" dirty="0"/>
              <a:t>7. Ensure access to affordable, reliable, sustainable and modern energy for </a:t>
            </a:r>
            <a:r>
              <a:rPr lang="en-US" dirty="0"/>
              <a:t>all-This can be achieved by investing  in clean energy sources such as solar and wind </a:t>
            </a:r>
          </a:p>
          <a:p>
            <a:pPr marL="0" indent="0">
              <a:buNone/>
            </a:pPr>
            <a:r>
              <a:rPr lang="en-US" dirty="0"/>
              <a:t>That way we’ll meet electricity needs and protect the environment. </a:t>
            </a:r>
            <a:endParaRPr lang="en-US" b="1" dirty="0"/>
          </a:p>
          <a:p>
            <a:pPr marL="0" indent="0">
              <a:buNone/>
            </a:pPr>
            <a:endParaRPr lang="en-US" dirty="0"/>
          </a:p>
        </p:txBody>
      </p:sp>
    </p:spTree>
    <p:extLst>
      <p:ext uri="{BB962C8B-B14F-4D97-AF65-F5344CB8AC3E}">
        <p14:creationId xmlns:p14="http://schemas.microsoft.com/office/powerpoint/2010/main" val="1876804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a:xfrm>
            <a:off x="457200" y="1570037"/>
            <a:ext cx="8229600" cy="4525963"/>
          </a:xfrm>
        </p:spPr>
        <p:txBody>
          <a:bodyPr>
            <a:normAutofit lnSpcReduction="10000"/>
          </a:bodyPr>
          <a:lstStyle/>
          <a:p>
            <a:pPr marL="0" indent="0">
              <a:buNone/>
            </a:pPr>
            <a:r>
              <a:rPr lang="en-US" b="1" dirty="0"/>
              <a:t>8.Economic growth and decent work for all: by </a:t>
            </a:r>
          </a:p>
          <a:p>
            <a:pPr marL="0" indent="0">
              <a:buNone/>
            </a:pPr>
            <a:r>
              <a:rPr lang="en-US" dirty="0"/>
              <a:t>Promoting  sustained, inclusive and sustainable economic growth, which will lead to  productive employment and decent work for all by 2030</a:t>
            </a:r>
          </a:p>
          <a:p>
            <a:pPr marL="0" indent="0">
              <a:buNone/>
            </a:pPr>
            <a:r>
              <a:rPr lang="en-US" b="1" dirty="0"/>
              <a:t>9. Industrialization, innovation and  infrastructure-</a:t>
            </a:r>
            <a:r>
              <a:rPr lang="en-US" dirty="0"/>
              <a:t>promoting sustainable industries, and investing in scientific research, infrastructure  and innovation are all important ways to facilitate sustainable development</a:t>
            </a:r>
            <a:r>
              <a:rPr lang="en-US" b="1" dirty="0"/>
              <a:t>  </a:t>
            </a:r>
          </a:p>
        </p:txBody>
      </p:sp>
    </p:spTree>
    <p:extLst>
      <p:ext uri="{BB962C8B-B14F-4D97-AF65-F5344CB8AC3E}">
        <p14:creationId xmlns:p14="http://schemas.microsoft.com/office/powerpoint/2010/main" val="38524680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lstStyle/>
          <a:p>
            <a:pPr marL="0" indent="0">
              <a:buNone/>
            </a:pPr>
            <a:r>
              <a:rPr lang="en-US" b="1" dirty="0"/>
              <a:t>10.reduce inequality within and among countries :</a:t>
            </a:r>
            <a:r>
              <a:rPr lang="en-US" dirty="0"/>
              <a:t>By adopting  policies that create opportunity for everyone, regardless of who they are or where they come from and encouraging developed countries to send development aid where it is most needed and    improving the regulation of financial markets among countries and institutions</a:t>
            </a:r>
          </a:p>
        </p:txBody>
      </p:sp>
    </p:spTree>
    <p:extLst>
      <p:ext uri="{BB962C8B-B14F-4D97-AF65-F5344CB8AC3E}">
        <p14:creationId xmlns:p14="http://schemas.microsoft.com/office/powerpoint/2010/main" val="28730747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fontScale="85000" lnSpcReduction="20000"/>
          </a:bodyPr>
          <a:lstStyle/>
          <a:p>
            <a:pPr marL="0" indent="0">
              <a:buNone/>
            </a:pPr>
            <a:r>
              <a:rPr lang="en-US" dirty="0"/>
              <a:t>11:</a:t>
            </a:r>
            <a:r>
              <a:rPr lang="en-US" b="1" dirty="0"/>
              <a:t> Make cities and human settlements inclusive, safe, resilient and sustainable; </a:t>
            </a:r>
            <a:r>
              <a:rPr lang="en-US" dirty="0"/>
              <a:t>By creating </a:t>
            </a:r>
            <a:r>
              <a:rPr lang="en-US" b="1" dirty="0"/>
              <a:t> </a:t>
            </a:r>
            <a:r>
              <a:rPr lang="en-US" dirty="0"/>
              <a:t>good, affordable public housing, upgrading  slum settlements. We can invest in public transport, create green spaces, and get a proper planning of cities</a:t>
            </a:r>
          </a:p>
          <a:p>
            <a:pPr marL="0" indent="0">
              <a:buNone/>
            </a:pPr>
            <a:r>
              <a:rPr lang="en-US" dirty="0"/>
              <a:t>12.</a:t>
            </a:r>
            <a:r>
              <a:rPr lang="en-US" b="1" dirty="0"/>
              <a:t>Ensure sustainable consumption and production patterns </a:t>
            </a:r>
            <a:r>
              <a:rPr lang="en-US" dirty="0"/>
              <a:t>.This can be achieved by  promoting  consumption in a way that preserves our natural resources so that our children can enjoy them, and their children and their children after that </a:t>
            </a:r>
          </a:p>
          <a:p>
            <a:pPr marL="0" indent="0">
              <a:buNone/>
            </a:pPr>
            <a:r>
              <a:rPr lang="en-US" dirty="0"/>
              <a:t>We can manage our natural resources more efficiently and dispose of toxic waste better </a:t>
            </a:r>
          </a:p>
        </p:txBody>
      </p:sp>
    </p:spTree>
    <p:extLst>
      <p:ext uri="{BB962C8B-B14F-4D97-AF65-F5344CB8AC3E}">
        <p14:creationId xmlns:p14="http://schemas.microsoft.com/office/powerpoint/2010/main" val="902537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lstStyle/>
          <a:p>
            <a:pPr marL="0" indent="0">
              <a:buNone/>
            </a:pPr>
            <a:r>
              <a:rPr lang="en-US" b="1" dirty="0"/>
              <a:t>13.Take urgent action to combat climate change and its impacts- </a:t>
            </a:r>
            <a:r>
              <a:rPr lang="en-US" dirty="0"/>
              <a:t>floods, rise in mean temperatures, earthquakes</a:t>
            </a:r>
          </a:p>
          <a:p>
            <a:pPr marL="0" indent="0">
              <a:buNone/>
            </a:pPr>
            <a:r>
              <a:rPr lang="en-US" dirty="0"/>
              <a:t>14.</a:t>
            </a:r>
            <a:r>
              <a:rPr lang="en-US" b="1" dirty="0"/>
              <a:t> Conserve and sustainably use the oceans, seas and marine resources for sustainable development-( life below water)</a:t>
            </a:r>
            <a:r>
              <a:rPr lang="en-US" dirty="0"/>
              <a:t> :The Sustainable Development Goals indicate targets for managing and protecting life below water </a:t>
            </a:r>
          </a:p>
        </p:txBody>
      </p:sp>
    </p:spTree>
    <p:extLst>
      <p:ext uri="{BB962C8B-B14F-4D97-AF65-F5344CB8AC3E}">
        <p14:creationId xmlns:p14="http://schemas.microsoft.com/office/powerpoint/2010/main" val="31251380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1" dirty="0"/>
              <a:t>Policies guiding health care delivery in Kenya and globally</a:t>
            </a:r>
            <a:endParaRPr lang="en-US" dirty="0"/>
          </a:p>
        </p:txBody>
      </p:sp>
      <p:sp>
        <p:nvSpPr>
          <p:cNvPr id="5" name="Subtitle 4"/>
          <p:cNvSpPr>
            <a:spLocks noGrp="1"/>
          </p:cNvSpPr>
          <p:nvPr>
            <p:ph type="subTitle" idx="1"/>
          </p:nvPr>
        </p:nvSpPr>
        <p:spPr/>
        <p:txBody>
          <a:bodyPr/>
          <a:lstStyle/>
          <a:p>
            <a:r>
              <a:rPr lang="en-US" b="1" dirty="0"/>
              <a:t>1.Alma-Ata Declaration </a:t>
            </a:r>
          </a:p>
          <a:p>
            <a:endParaRPr lang="en-US" dirty="0"/>
          </a:p>
        </p:txBody>
      </p:sp>
    </p:spTree>
    <p:extLst>
      <p:ext uri="{BB962C8B-B14F-4D97-AF65-F5344CB8AC3E}">
        <p14:creationId xmlns:p14="http://schemas.microsoft.com/office/powerpoint/2010/main" val="73164382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lnSpcReduction="10000"/>
          </a:bodyPr>
          <a:lstStyle/>
          <a:p>
            <a:pPr marL="0" indent="0">
              <a:buNone/>
            </a:pPr>
            <a:r>
              <a:rPr lang="en-US" dirty="0"/>
              <a:t>15.</a:t>
            </a:r>
            <a:r>
              <a:rPr lang="en-US" b="1" dirty="0"/>
              <a:t>Protect, restore and promote sustainable use of terrestrial ecosystems, sustainably manage forests, combat desertification, and halt and reverse land degradation and halt biodiversity loss </a:t>
            </a:r>
            <a:r>
              <a:rPr lang="en-US" dirty="0"/>
              <a:t>(life on land) </a:t>
            </a:r>
          </a:p>
          <a:p>
            <a:pPr marL="0" indent="0">
              <a:buNone/>
            </a:pPr>
            <a:r>
              <a:rPr lang="en-US" dirty="0"/>
              <a:t> Sustainable Development Goals aim to conserve and restore the use of terrestrial ecosystems such as forests, wetlands, </a:t>
            </a:r>
            <a:r>
              <a:rPr lang="en-US" dirty="0" err="1"/>
              <a:t>drylands</a:t>
            </a:r>
            <a:r>
              <a:rPr lang="en-US" dirty="0"/>
              <a:t> and mountains by 2030. </a:t>
            </a:r>
          </a:p>
        </p:txBody>
      </p:sp>
    </p:spTree>
    <p:extLst>
      <p:ext uri="{BB962C8B-B14F-4D97-AF65-F5344CB8AC3E}">
        <p14:creationId xmlns:p14="http://schemas.microsoft.com/office/powerpoint/2010/main" val="1752666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fontScale="92500" lnSpcReduction="10000"/>
          </a:bodyPr>
          <a:lstStyle/>
          <a:p>
            <a:pPr marL="0" indent="0">
              <a:buNone/>
            </a:pPr>
            <a:r>
              <a:rPr lang="en-US" b="1" dirty="0"/>
              <a:t>16.Promote peaceful and inclusive societies for sustainable development, provide access to justice for all and build effective, accountable and inclusive institutions at all levels </a:t>
            </a:r>
            <a:r>
              <a:rPr lang="en-US" sz="2800" b="1" dirty="0"/>
              <a:t>(</a:t>
            </a:r>
            <a:r>
              <a:rPr lang="en-US" b="1" dirty="0"/>
              <a:t>peace justice and strong institutions </a:t>
            </a:r>
            <a:r>
              <a:rPr lang="en-US" dirty="0"/>
              <a:t>)</a:t>
            </a:r>
          </a:p>
          <a:p>
            <a:pPr marL="0" indent="0">
              <a:buNone/>
            </a:pPr>
            <a:r>
              <a:rPr lang="en-US" dirty="0"/>
              <a:t>The Sustainable Development Goals aim to reduce all forms of violence and propose that governments and communities find lasting solutions to conflict and insecurity. That means strengthening the rule of law, reducing the flow of illicit arms </a:t>
            </a:r>
          </a:p>
        </p:txBody>
      </p:sp>
    </p:spTree>
    <p:extLst>
      <p:ext uri="{BB962C8B-B14F-4D97-AF65-F5344CB8AC3E}">
        <p14:creationId xmlns:p14="http://schemas.microsoft.com/office/powerpoint/2010/main" val="1955459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lstStyle/>
          <a:p>
            <a:pPr marL="0" indent="0">
              <a:buNone/>
            </a:pPr>
            <a:r>
              <a:rPr lang="en-US" dirty="0"/>
              <a:t>17.</a:t>
            </a:r>
            <a:r>
              <a:rPr lang="en-US" b="1" dirty="0"/>
              <a:t> strengthen the means of implementation  the global partnership for sustainable development</a:t>
            </a:r>
          </a:p>
          <a:p>
            <a:r>
              <a:rPr lang="en-US" b="1" dirty="0"/>
              <a:t> </a:t>
            </a:r>
            <a:r>
              <a:rPr lang="en-US" dirty="0"/>
              <a:t>The final goal lays out a way for nations(193 counties) to work together to achieve all the other Goals </a:t>
            </a:r>
          </a:p>
        </p:txBody>
      </p:sp>
    </p:spTree>
    <p:extLst>
      <p:ext uri="{BB962C8B-B14F-4D97-AF65-F5344CB8AC3E}">
        <p14:creationId xmlns:p14="http://schemas.microsoft.com/office/powerpoint/2010/main" val="14405202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convention on population and development (ICPD Cairo</a:t>
            </a:r>
            <a:r>
              <a:rPr lang="en-US" dirty="0"/>
              <a:t>)</a:t>
            </a:r>
          </a:p>
        </p:txBody>
      </p:sp>
      <p:sp>
        <p:nvSpPr>
          <p:cNvPr id="3" name="Content Placeholder 2"/>
          <p:cNvSpPr>
            <a:spLocks noGrp="1"/>
          </p:cNvSpPr>
          <p:nvPr>
            <p:ph idx="1"/>
          </p:nvPr>
        </p:nvSpPr>
        <p:spPr/>
        <p:txBody>
          <a:bodyPr>
            <a:normAutofit fontScale="92500" lnSpcReduction="10000"/>
          </a:bodyPr>
          <a:lstStyle/>
          <a:p>
            <a:r>
              <a:rPr lang="en-US" dirty="0"/>
              <a:t>The united nation international conference on population and development( ICPD) held in Cairo Egypt on 5</a:t>
            </a:r>
            <a:r>
              <a:rPr lang="en-US" baseline="30000" dirty="0"/>
              <a:t>th</a:t>
            </a:r>
            <a:r>
              <a:rPr lang="en-US" dirty="0"/>
              <a:t> -13</a:t>
            </a:r>
            <a:r>
              <a:rPr lang="en-US" baseline="30000" dirty="0"/>
              <a:t>th</a:t>
            </a:r>
            <a:r>
              <a:rPr lang="en-US" dirty="0"/>
              <a:t>  September 1994,the conference delegates achieved consensus on the following 4 qualitative and quantitative goals: </a:t>
            </a:r>
            <a:r>
              <a:rPr lang="en-US" b="1" dirty="0"/>
              <a:t>1.Univeral education;</a:t>
            </a:r>
          </a:p>
          <a:p>
            <a:pPr marL="0" indent="0">
              <a:buNone/>
            </a:pPr>
            <a:r>
              <a:rPr lang="en-US" b="1" dirty="0"/>
              <a:t> </a:t>
            </a:r>
            <a:r>
              <a:rPr lang="en-US" dirty="0"/>
              <a:t>Universal primary education in all countries by 2015 .Urge counties to provide wider access to women for secondary and higher learning as well as vocation and technical  training </a:t>
            </a:r>
            <a:r>
              <a:rPr lang="en-US" b="1" dirty="0"/>
              <a:t> </a:t>
            </a:r>
          </a:p>
        </p:txBody>
      </p:sp>
    </p:spTree>
    <p:extLst>
      <p:ext uri="{BB962C8B-B14F-4D97-AF65-F5344CB8AC3E}">
        <p14:creationId xmlns:p14="http://schemas.microsoft.com/office/powerpoint/2010/main" val="199719026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lstStyle/>
          <a:p>
            <a:r>
              <a:rPr lang="en-US" dirty="0"/>
              <a:t>Education and counseling as appropriate on human sexuality reproductive health and responsible  parenthood</a:t>
            </a:r>
            <a:endParaRPr lang="en-US" b="1" dirty="0"/>
          </a:p>
          <a:p>
            <a:r>
              <a:rPr lang="en-US" dirty="0"/>
              <a:t>Services regarding HIV AIDS ,breast cancer, infertility and delivery should be made available</a:t>
            </a:r>
          </a:p>
          <a:p>
            <a:r>
              <a:rPr lang="en-US" dirty="0"/>
              <a:t>Active discouragement of female genital mutilation</a:t>
            </a:r>
          </a:p>
        </p:txBody>
      </p:sp>
    </p:spTree>
    <p:extLst>
      <p:ext uri="{BB962C8B-B14F-4D97-AF65-F5344CB8AC3E}">
        <p14:creationId xmlns:p14="http://schemas.microsoft.com/office/powerpoint/2010/main" val="85892062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lstStyle/>
          <a:p>
            <a:r>
              <a:rPr lang="en-US" b="1" dirty="0"/>
              <a:t>2.Reduction of infant and mortality </a:t>
            </a:r>
            <a:r>
              <a:rPr lang="en-US" dirty="0"/>
              <a:t>.Countries should strife to reduce infant and under five child mortality by one-third or to 50-70 deaths per 100 by the year 2000</a:t>
            </a:r>
          </a:p>
          <a:p>
            <a:r>
              <a:rPr lang="en-US" dirty="0"/>
              <a:t>BY 2015 all countries should aim to achieve a  mortality rate below 35 per 1000 live births and under five mortality rate below 45 per 1000</a:t>
            </a:r>
          </a:p>
          <a:p>
            <a:endParaRPr lang="en-US" dirty="0"/>
          </a:p>
          <a:p>
            <a:endParaRPr lang="en-US" dirty="0"/>
          </a:p>
        </p:txBody>
      </p:sp>
    </p:spTree>
    <p:extLst>
      <p:ext uri="{BB962C8B-B14F-4D97-AF65-F5344CB8AC3E}">
        <p14:creationId xmlns:p14="http://schemas.microsoft.com/office/powerpoint/2010/main" val="394666952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fontScale="92500" lnSpcReduction="20000"/>
          </a:bodyPr>
          <a:lstStyle/>
          <a:p>
            <a:pPr marL="0" indent="0">
              <a:buNone/>
            </a:pPr>
            <a:r>
              <a:rPr lang="en-US" b="1" dirty="0"/>
              <a:t>3.Reduction of maternal mortality</a:t>
            </a:r>
          </a:p>
          <a:p>
            <a:pPr marL="0" indent="0">
              <a:buNone/>
            </a:pPr>
            <a:r>
              <a:rPr lang="en-US" dirty="0"/>
              <a:t>A reduction by half the 1990 levels by 2000 and half of that by 2015</a:t>
            </a:r>
          </a:p>
          <a:p>
            <a:pPr marL="0" indent="0">
              <a:buNone/>
            </a:pPr>
            <a:r>
              <a:rPr lang="en-US" b="1" dirty="0"/>
              <a:t>4.Aceess to reproductive and sexual health services including the family planning</a:t>
            </a:r>
          </a:p>
          <a:p>
            <a:pPr marL="0" indent="0">
              <a:buNone/>
            </a:pPr>
            <a:r>
              <a:rPr lang="en-US" b="1" dirty="0"/>
              <a:t> </a:t>
            </a:r>
            <a:r>
              <a:rPr lang="en-US" dirty="0"/>
              <a:t>Family planning counseling ,prenatal care, safe delivery ,prevention and appropriate treatment of infertility, prevention of abortions and management of the consequences of abortion, treatment of reproductive tract infections, sexually transmitted diseases and other reproductive health conditions, </a:t>
            </a:r>
            <a:endParaRPr lang="en-US" b="1" dirty="0"/>
          </a:p>
        </p:txBody>
      </p:sp>
    </p:spTree>
    <p:extLst>
      <p:ext uri="{BB962C8B-B14F-4D97-AF65-F5344CB8AC3E}">
        <p14:creationId xmlns:p14="http://schemas.microsoft.com/office/powerpoint/2010/main" val="220843779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CONVENTION OF ON THE RIGHTS OF CHILDREN</a:t>
            </a:r>
          </a:p>
        </p:txBody>
      </p:sp>
      <p:sp>
        <p:nvSpPr>
          <p:cNvPr id="3" name="Content Placeholder 2"/>
          <p:cNvSpPr>
            <a:spLocks noGrp="1"/>
          </p:cNvSpPr>
          <p:nvPr>
            <p:ph idx="1"/>
          </p:nvPr>
        </p:nvSpPr>
        <p:spPr/>
        <p:txBody>
          <a:bodyPr>
            <a:noAutofit/>
          </a:bodyPr>
          <a:lstStyle/>
          <a:p>
            <a:pPr marL="0" indent="0">
              <a:buNone/>
            </a:pPr>
            <a:r>
              <a:rPr lang="en-US" sz="2800" b="1" dirty="0">
                <a:latin typeface="+mj-lt"/>
              </a:rPr>
              <a:t>Adopted  by General Assembly resolution of 20 November 1989  agreed on the following rights of a child:</a:t>
            </a:r>
          </a:p>
          <a:p>
            <a:r>
              <a:rPr lang="en-US" sz="2800" dirty="0">
                <a:latin typeface="+mj-lt"/>
              </a:rPr>
              <a:t>child means every human being below the age of eighteen years </a:t>
            </a:r>
          </a:p>
          <a:p>
            <a:r>
              <a:rPr lang="en-US" sz="2800" dirty="0">
                <a:latin typeface="+mj-lt"/>
              </a:rPr>
              <a:t> The child has a right to be  protected by state  against all forms of discrimination or on the basis  beliefs of the child's parents or legal guardian’s, race, </a:t>
            </a:r>
            <a:r>
              <a:rPr lang="en-US" sz="2800" dirty="0" err="1">
                <a:latin typeface="+mj-lt"/>
              </a:rPr>
              <a:t>colour</a:t>
            </a:r>
            <a:r>
              <a:rPr lang="en-US" sz="2800" dirty="0">
                <a:latin typeface="+mj-lt"/>
              </a:rPr>
              <a:t>, sex, language, religion, political , ethnic or property, disability,  or other status</a:t>
            </a:r>
          </a:p>
        </p:txBody>
      </p:sp>
    </p:spTree>
    <p:extLst>
      <p:ext uri="{BB962C8B-B14F-4D97-AF65-F5344CB8AC3E}">
        <p14:creationId xmlns:p14="http://schemas.microsoft.com/office/powerpoint/2010/main" val="10742584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a:bodyPr>
          <a:lstStyle/>
          <a:p>
            <a:r>
              <a:rPr lang="en-US" dirty="0"/>
              <a:t>The </a:t>
            </a:r>
            <a:r>
              <a:rPr lang="en-US" dirty="0" err="1"/>
              <a:t>govt</a:t>
            </a:r>
            <a:r>
              <a:rPr lang="en-US" dirty="0"/>
              <a:t> shall ensure that the institutions, services and facilities responsible for the care or protection of children shall conform with the standards established by competent authorities, particularly in the areas of safety, health, in the number and suitability of their staff, as well as competent supervision</a:t>
            </a:r>
          </a:p>
        </p:txBody>
      </p:sp>
    </p:spTree>
    <p:extLst>
      <p:ext uri="{BB962C8B-B14F-4D97-AF65-F5344CB8AC3E}">
        <p14:creationId xmlns:p14="http://schemas.microsoft.com/office/powerpoint/2010/main" val="216784958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fontScale="92500"/>
          </a:bodyPr>
          <a:lstStyle/>
          <a:p>
            <a:r>
              <a:rPr lang="en-US" dirty="0"/>
              <a:t>The government has a responsibility to make sure</a:t>
            </a:r>
          </a:p>
          <a:p>
            <a:pPr marL="0" indent="0">
              <a:buNone/>
            </a:pPr>
            <a:r>
              <a:rPr lang="en-US" dirty="0"/>
              <a:t>Of the child rights are protected. They must help the  family to protect  rights and create an environment where a child can grow and reach his or her  potential.</a:t>
            </a:r>
          </a:p>
          <a:p>
            <a:r>
              <a:rPr lang="en-US" dirty="0"/>
              <a:t>The  family has the responsibility to help the child </a:t>
            </a:r>
          </a:p>
          <a:p>
            <a:pPr marL="0" indent="0">
              <a:buNone/>
            </a:pPr>
            <a:r>
              <a:rPr lang="en-US" dirty="0"/>
              <a:t>learn to exercise his or her rights, and to ensure that rights are protected</a:t>
            </a:r>
          </a:p>
        </p:txBody>
      </p:sp>
    </p:spTree>
    <p:extLst>
      <p:ext uri="{BB962C8B-B14F-4D97-AF65-F5344CB8AC3E}">
        <p14:creationId xmlns:p14="http://schemas.microsoft.com/office/powerpoint/2010/main" val="25946281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1.Alma-Ata Declaration </a:t>
            </a:r>
            <a:br>
              <a:rPr lang="en-US" b="1" dirty="0"/>
            </a:br>
            <a:endParaRPr lang="en-US" dirty="0"/>
          </a:p>
        </p:txBody>
      </p:sp>
      <p:sp>
        <p:nvSpPr>
          <p:cNvPr id="3" name="Content Placeholder 2"/>
          <p:cNvSpPr>
            <a:spLocks noGrp="1"/>
          </p:cNvSpPr>
          <p:nvPr>
            <p:ph idx="1"/>
          </p:nvPr>
        </p:nvSpPr>
        <p:spPr/>
        <p:txBody>
          <a:bodyPr/>
          <a:lstStyle/>
          <a:p>
            <a:pPr marL="0" indent="0">
              <a:buNone/>
            </a:pPr>
            <a:r>
              <a:rPr lang="en-US" b="1" dirty="0"/>
              <a:t>International Conference on Primary Health Care, Alma-Ata, USSR, 6-12 September 1978</a:t>
            </a:r>
          </a:p>
          <a:p>
            <a:pPr marL="0" indent="0">
              <a:buNone/>
            </a:pPr>
            <a:r>
              <a:rPr lang="en-US" dirty="0"/>
              <a:t>The meeting put emphasis for urgent action by all governments and the world community to protect and promote the health of all the people of the world, hereby makes </a:t>
            </a:r>
            <a:r>
              <a:rPr lang="en-US" b="1" dirty="0"/>
              <a:t>the following declarations: </a:t>
            </a:r>
          </a:p>
          <a:p>
            <a:pPr marL="0" indent="0">
              <a:buNone/>
            </a:pPr>
            <a:endParaRPr lang="en-US" dirty="0"/>
          </a:p>
        </p:txBody>
      </p:sp>
    </p:spTree>
    <p:extLst>
      <p:ext uri="{BB962C8B-B14F-4D97-AF65-F5344CB8AC3E}">
        <p14:creationId xmlns:p14="http://schemas.microsoft.com/office/powerpoint/2010/main" val="194430628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a:bodyPr>
          <a:lstStyle/>
          <a:p>
            <a:r>
              <a:rPr lang="en-US" dirty="0"/>
              <a:t>Child has the inherent right to life. </a:t>
            </a:r>
          </a:p>
          <a:p>
            <a:r>
              <a:rPr lang="en-US" dirty="0"/>
              <a:t>The child has a right to be  registered immediately after birth and shall have the right from birth to a name,</a:t>
            </a:r>
          </a:p>
          <a:p>
            <a:pPr marL="0" indent="0">
              <a:buNone/>
            </a:pPr>
            <a:r>
              <a:rPr lang="en-US" dirty="0"/>
              <a:t>   the right to acquire a nationality and as far as               possible</a:t>
            </a:r>
          </a:p>
        </p:txBody>
      </p:sp>
    </p:spTree>
    <p:extLst>
      <p:ext uri="{BB962C8B-B14F-4D97-AF65-F5344CB8AC3E}">
        <p14:creationId xmlns:p14="http://schemas.microsoft.com/office/powerpoint/2010/main" val="139727022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a:bodyPr>
          <a:lstStyle/>
          <a:p>
            <a:r>
              <a:rPr lang="en-US" dirty="0"/>
              <a:t> States Parties undertake to respect the right of the child to preserve his or her identity, including nationality, name and family relations as recognized by law without unlawful interference.</a:t>
            </a:r>
          </a:p>
          <a:p>
            <a:r>
              <a:rPr lang="en-US" dirty="0"/>
              <a:t> The child shall have the right to freedom of expression</a:t>
            </a:r>
          </a:p>
        </p:txBody>
      </p:sp>
    </p:spTree>
    <p:extLst>
      <p:ext uri="{BB962C8B-B14F-4D97-AF65-F5344CB8AC3E}">
        <p14:creationId xmlns:p14="http://schemas.microsoft.com/office/powerpoint/2010/main" val="277801291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a:bodyPr>
          <a:lstStyle/>
          <a:p>
            <a:r>
              <a:rPr lang="en-US" dirty="0"/>
              <a:t>The child has a right to freedom of thought, conscience and religion.</a:t>
            </a:r>
          </a:p>
          <a:p>
            <a:r>
              <a:rPr lang="en-US" dirty="0"/>
              <a:t>The child has the rights of the child to freedom of association and to freedom of peaceful assembly</a:t>
            </a:r>
          </a:p>
          <a:p>
            <a:r>
              <a:rPr lang="en-US" dirty="0"/>
              <a:t>No child shall be subjected to arbitrary or unlawful interference with his or her privacy, family, home</a:t>
            </a:r>
          </a:p>
        </p:txBody>
      </p:sp>
    </p:spTree>
    <p:extLst>
      <p:ext uri="{BB962C8B-B14F-4D97-AF65-F5344CB8AC3E}">
        <p14:creationId xmlns:p14="http://schemas.microsoft.com/office/powerpoint/2010/main" val="196991044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fontScale="92500" lnSpcReduction="10000"/>
          </a:bodyPr>
          <a:lstStyle/>
          <a:p>
            <a:r>
              <a:rPr lang="en-US" dirty="0"/>
              <a:t>child has a right to access to information and material from a diversity of sources, especially those aimed at the promotion of his or her social, spiritual and moral well-being and physical and mental health</a:t>
            </a:r>
          </a:p>
          <a:p>
            <a:r>
              <a:rPr lang="en-US" dirty="0"/>
              <a:t>The child  right to  protection  from all forms of physical or mental violence, injury or abuse, neglect  or exploitation, including sexual abuse, from any other person who has the care of the child.</a:t>
            </a:r>
          </a:p>
          <a:p>
            <a:endParaRPr lang="en-US" dirty="0"/>
          </a:p>
        </p:txBody>
      </p:sp>
    </p:spTree>
    <p:extLst>
      <p:ext uri="{BB962C8B-B14F-4D97-AF65-F5344CB8AC3E}">
        <p14:creationId xmlns:p14="http://schemas.microsoft.com/office/powerpoint/2010/main" val="345632907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a:xfrm>
            <a:off x="533400" y="1295400"/>
            <a:ext cx="8229600" cy="4525963"/>
          </a:xfrm>
        </p:spPr>
        <p:txBody>
          <a:bodyPr>
            <a:normAutofit lnSpcReduction="10000"/>
          </a:bodyPr>
          <a:lstStyle/>
          <a:p>
            <a:r>
              <a:rPr lang="en-US" dirty="0"/>
              <a:t>The child has a right  to education on the basis of equal opportunity</a:t>
            </a:r>
          </a:p>
          <a:p>
            <a:r>
              <a:rPr lang="en-US" dirty="0"/>
              <a:t>The child has a  right to rest and leisure, to engage in play and recreational activities </a:t>
            </a:r>
          </a:p>
          <a:p>
            <a:r>
              <a:rPr lang="en-US" dirty="0"/>
              <a:t>The child has a right to be protected from economic exploitation and from performing any work that is likely to interfere with the child's education, or to be harmful to the child's health </a:t>
            </a:r>
          </a:p>
        </p:txBody>
      </p:sp>
    </p:spTree>
    <p:extLst>
      <p:ext uri="{BB962C8B-B14F-4D97-AF65-F5344CB8AC3E}">
        <p14:creationId xmlns:p14="http://schemas.microsoft.com/office/powerpoint/2010/main" val="216648261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Cont.</a:t>
            </a:r>
          </a:p>
        </p:txBody>
      </p:sp>
      <p:sp>
        <p:nvSpPr>
          <p:cNvPr id="3" name="Content Placeholder 2"/>
          <p:cNvSpPr>
            <a:spLocks noGrp="1"/>
          </p:cNvSpPr>
          <p:nvPr>
            <p:ph idx="1"/>
          </p:nvPr>
        </p:nvSpPr>
        <p:spPr/>
        <p:txBody>
          <a:bodyPr/>
          <a:lstStyle/>
          <a:p>
            <a:r>
              <a:rPr lang="en-US" dirty="0"/>
              <a:t>The child has a right to be protected  from the illicit use of narcotic drugs and psychotropic</a:t>
            </a:r>
          </a:p>
          <a:p>
            <a:pPr marL="0" indent="0">
              <a:buNone/>
            </a:pPr>
            <a:r>
              <a:rPr lang="en-US" dirty="0"/>
              <a:t> substances as defined </a:t>
            </a:r>
          </a:p>
          <a:p>
            <a:r>
              <a:rPr lang="en-US" dirty="0"/>
              <a:t>The child has right to be  protected from all forms of sexual exploitation and sexual abuse</a:t>
            </a:r>
          </a:p>
          <a:p>
            <a:r>
              <a:rPr lang="en-US" dirty="0"/>
              <a:t>The child has aright to be protected from abduction , the sale  or child  traffic  for any purpose or in any form.</a:t>
            </a:r>
          </a:p>
        </p:txBody>
      </p:sp>
    </p:spTree>
    <p:extLst>
      <p:ext uri="{BB962C8B-B14F-4D97-AF65-F5344CB8AC3E}">
        <p14:creationId xmlns:p14="http://schemas.microsoft.com/office/powerpoint/2010/main" val="330169381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fontScale="92500" lnSpcReduction="10000"/>
          </a:bodyPr>
          <a:lstStyle/>
          <a:p>
            <a:r>
              <a:rPr lang="en-US" dirty="0"/>
              <a:t>The child has a right to be protected from  to torture or other cruel, inhuman or degrading treatment  ,capital punishment, life imprisonment without possibility of release</a:t>
            </a:r>
          </a:p>
          <a:p>
            <a:r>
              <a:rPr lang="en-US" dirty="0"/>
              <a:t> The child  has  a right to the enjoyment of the highest attainable standard of health and to facilities for the treatment of illness and rehabilitation of health. States Parties shall strive to ensure that right of access to such health care services</a:t>
            </a:r>
          </a:p>
        </p:txBody>
      </p:sp>
    </p:spTree>
    <p:extLst>
      <p:ext uri="{BB962C8B-B14F-4D97-AF65-F5344CB8AC3E}">
        <p14:creationId xmlns:p14="http://schemas.microsoft.com/office/powerpoint/2010/main" val="316266295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lstStyle/>
          <a:p>
            <a:r>
              <a:rPr lang="en-US" dirty="0"/>
              <a:t>The child has the right to be raised by both parent(s) if possible.</a:t>
            </a:r>
          </a:p>
          <a:p>
            <a:r>
              <a:rPr lang="en-US" dirty="0"/>
              <a:t>The child has the right to special care and help if  cannot live with her or his  parents</a:t>
            </a:r>
          </a:p>
          <a:p>
            <a:r>
              <a:rPr lang="en-US" dirty="0"/>
              <a:t>The child  have the right to care and protection if  adopted or in foster care</a:t>
            </a:r>
          </a:p>
        </p:txBody>
      </p:sp>
    </p:spTree>
    <p:extLst>
      <p:ext uri="{BB962C8B-B14F-4D97-AF65-F5344CB8AC3E}">
        <p14:creationId xmlns:p14="http://schemas.microsoft.com/office/powerpoint/2010/main" val="87670996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a:bodyPr>
          <a:lstStyle/>
          <a:p>
            <a:r>
              <a:rPr lang="en-US" dirty="0"/>
              <a:t> Mentally or physically disabled child has a right to  enjoy a full and decent life, in conditions which ensure dignity, promote self-reliance and facilitate the child's active participation in the community</a:t>
            </a:r>
          </a:p>
          <a:p>
            <a:r>
              <a:rPr lang="en-US" dirty="0"/>
              <a:t>The child has   the right to food, clothing, a safe place to live and to have his or her   basic needs met.</a:t>
            </a:r>
          </a:p>
        </p:txBody>
      </p:sp>
    </p:spTree>
    <p:extLst>
      <p:ext uri="{BB962C8B-B14F-4D97-AF65-F5344CB8AC3E}">
        <p14:creationId xmlns:p14="http://schemas.microsoft.com/office/powerpoint/2010/main" val="388546811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Kenya health strategic and investment plan 2012-2017objectives</a:t>
            </a:r>
            <a:r>
              <a:rPr lang="en-US" dirty="0"/>
              <a:t>)</a:t>
            </a:r>
          </a:p>
        </p:txBody>
      </p:sp>
      <p:sp>
        <p:nvSpPr>
          <p:cNvPr id="3" name="Content Placeholder 2"/>
          <p:cNvSpPr>
            <a:spLocks noGrp="1"/>
          </p:cNvSpPr>
          <p:nvPr>
            <p:ph idx="1"/>
          </p:nvPr>
        </p:nvSpPr>
        <p:spPr/>
        <p:txBody>
          <a:bodyPr>
            <a:normAutofit fontScale="92500"/>
          </a:bodyPr>
          <a:lstStyle/>
          <a:p>
            <a:r>
              <a:rPr lang="en-US" dirty="0"/>
              <a:t>The strategic plan provides the Health Sector Medium Term focus, objectives and priorities to enable it move towards attainment of the health goals described in the constitution  2010 i.e. provision of </a:t>
            </a:r>
            <a:r>
              <a:rPr lang="en-US" b="1" dirty="0"/>
              <a:t>e</a:t>
            </a:r>
            <a:r>
              <a:rPr lang="en-US" dirty="0"/>
              <a:t>quitable, </a:t>
            </a:r>
            <a:r>
              <a:rPr lang="en-US" b="1" dirty="0"/>
              <a:t>a</a:t>
            </a:r>
            <a:r>
              <a:rPr lang="en-US" dirty="0"/>
              <a:t>ffordable and </a:t>
            </a:r>
            <a:r>
              <a:rPr lang="en-US" b="1" dirty="0"/>
              <a:t>q</a:t>
            </a:r>
            <a:r>
              <a:rPr lang="en-US" dirty="0"/>
              <a:t>uality </a:t>
            </a:r>
            <a:r>
              <a:rPr lang="en-US" b="1" dirty="0"/>
              <a:t>h</a:t>
            </a:r>
            <a:r>
              <a:rPr lang="en-US" dirty="0"/>
              <a:t>ealth </a:t>
            </a:r>
            <a:r>
              <a:rPr lang="en-US" b="1" dirty="0"/>
              <a:t>c</a:t>
            </a:r>
            <a:r>
              <a:rPr lang="en-US" dirty="0"/>
              <a:t>are of the </a:t>
            </a:r>
            <a:r>
              <a:rPr lang="en-US" b="1" dirty="0"/>
              <a:t>h</a:t>
            </a:r>
            <a:r>
              <a:rPr lang="en-US" dirty="0"/>
              <a:t>ighest </a:t>
            </a:r>
            <a:r>
              <a:rPr lang="en-US" b="1" dirty="0"/>
              <a:t>s</a:t>
            </a:r>
            <a:r>
              <a:rPr lang="en-US" dirty="0"/>
              <a:t>tandard to all Kenyans </a:t>
            </a:r>
          </a:p>
          <a:p>
            <a:r>
              <a:rPr lang="en-US" dirty="0"/>
              <a:t>The plan also describe the  investment areas, implementation framework and the resource requirements between 2013 and 2017 </a:t>
            </a:r>
          </a:p>
        </p:txBody>
      </p:sp>
    </p:spTree>
    <p:extLst>
      <p:ext uri="{BB962C8B-B14F-4D97-AF65-F5344CB8AC3E}">
        <p14:creationId xmlns:p14="http://schemas.microsoft.com/office/powerpoint/2010/main" val="9863132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Declaration1 -Definition of health</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US" dirty="0"/>
              <a:t>The Conference strongly reaffirms that health, which is a state of complete physical, mental and social wellbeing, and not merely the absence of disease or infirmity, is a fundamental human right and that the attainment of the highest possible level of health is a most important world-wide social goal whose realization requires the action of many other social and economic sectors in addition to the health sector.</a:t>
            </a:r>
          </a:p>
          <a:p>
            <a:endParaRPr lang="en-US" dirty="0"/>
          </a:p>
        </p:txBody>
      </p:sp>
    </p:spTree>
    <p:extLst>
      <p:ext uri="{BB962C8B-B14F-4D97-AF65-F5344CB8AC3E}">
        <p14:creationId xmlns:p14="http://schemas.microsoft.com/office/powerpoint/2010/main" val="321735946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KHSSP 2012-2017  6 policy objectives </a:t>
            </a:r>
          </a:p>
        </p:txBody>
      </p:sp>
      <p:sp>
        <p:nvSpPr>
          <p:cNvPr id="3" name="Content Placeholder 2"/>
          <p:cNvSpPr>
            <a:spLocks noGrp="1"/>
          </p:cNvSpPr>
          <p:nvPr>
            <p:ph idx="1"/>
          </p:nvPr>
        </p:nvSpPr>
        <p:spPr/>
        <p:txBody>
          <a:bodyPr>
            <a:normAutofit fontScale="77500" lnSpcReduction="20000"/>
          </a:bodyPr>
          <a:lstStyle/>
          <a:p>
            <a:endParaRPr lang="en-US" dirty="0"/>
          </a:p>
          <a:p>
            <a:r>
              <a:rPr lang="en-US" sz="3600" b="1" dirty="0"/>
              <a:t>1. Eliminate communicable diseases: </a:t>
            </a:r>
            <a:r>
              <a:rPr lang="en-US" sz="3600" dirty="0"/>
              <a:t>Through immunization, screening, PMTCT of HIV ,good personal hygiene, STI and HIV prevention</a:t>
            </a:r>
          </a:p>
          <a:p>
            <a:r>
              <a:rPr lang="en-US" sz="3600" b="1" dirty="0"/>
              <a:t>2. Halt, and reverse the rising burden of non communicable conditions. </a:t>
            </a:r>
            <a:r>
              <a:rPr lang="en-US" sz="3600" dirty="0"/>
              <a:t>This it aims to achieve by health promotion and  education ,institution screening of non communicable diseases</a:t>
            </a:r>
          </a:p>
          <a:p>
            <a:r>
              <a:rPr lang="en-US" sz="3600" b="1" dirty="0"/>
              <a:t>3. Reduce the burden of violence and injuries. </a:t>
            </a:r>
            <a:r>
              <a:rPr lang="en-US" sz="3600" dirty="0"/>
              <a:t>This it aims to achieve by directly putting in place strategies that address each of the causes of injuries and violence at the time </a:t>
            </a:r>
          </a:p>
          <a:p>
            <a:pPr marL="0" indent="0">
              <a:buNone/>
            </a:pPr>
            <a:endParaRPr lang="en-US" dirty="0"/>
          </a:p>
        </p:txBody>
      </p:sp>
    </p:spTree>
    <p:extLst>
      <p:ext uri="{BB962C8B-B14F-4D97-AF65-F5344CB8AC3E}">
        <p14:creationId xmlns:p14="http://schemas.microsoft.com/office/powerpoint/2010/main" val="262146503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fontScale="70000" lnSpcReduction="20000"/>
          </a:bodyPr>
          <a:lstStyle/>
          <a:p>
            <a:endParaRPr lang="en-US" dirty="0"/>
          </a:p>
          <a:p>
            <a:r>
              <a:rPr lang="en-US" sz="3400" b="1" dirty="0"/>
              <a:t>4. Provide essential health care. </a:t>
            </a:r>
            <a:r>
              <a:rPr lang="en-US" sz="3400" dirty="0"/>
              <a:t>These shall be medical services that are affordable, equitable, accessible and responsive to client needs. </a:t>
            </a:r>
          </a:p>
          <a:p>
            <a:r>
              <a:rPr lang="en-US" sz="3400" b="1" dirty="0"/>
              <a:t>5. Minimize exposure to health risk factors. </a:t>
            </a:r>
            <a:r>
              <a:rPr lang="en-US" sz="3400" dirty="0"/>
              <a:t>This it aims to achieve by strengthening the health promoting interventions, which address risk factors to health, plus facilitating use of products and services that lead to healthy behaviors in the population. </a:t>
            </a:r>
          </a:p>
          <a:p>
            <a:r>
              <a:rPr lang="en-US" sz="3400" b="1" dirty="0"/>
              <a:t>6. Strengthen collaboration with health related sectors. </a:t>
            </a:r>
            <a:r>
              <a:rPr lang="en-US" sz="3400" dirty="0"/>
              <a:t>This it aims to achieve by adopting a ‘Health in all Policies’ approach, which ensures the Health Sector interacts with and influences design implementation and monitoring processes in all health related sector actions </a:t>
            </a:r>
          </a:p>
        </p:txBody>
      </p:sp>
    </p:spTree>
    <p:extLst>
      <p:ext uri="{BB962C8B-B14F-4D97-AF65-F5344CB8AC3E}">
        <p14:creationId xmlns:p14="http://schemas.microsoft.com/office/powerpoint/2010/main" val="37430682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INTEGRATED HEALTH SYSTEMS:</a:t>
            </a:r>
            <a:endParaRPr lang="en-US" dirty="0"/>
          </a:p>
        </p:txBody>
      </p:sp>
      <p:sp>
        <p:nvSpPr>
          <p:cNvPr id="3" name="Content Placeholder 2"/>
          <p:cNvSpPr>
            <a:spLocks noGrp="1"/>
          </p:cNvSpPr>
          <p:nvPr>
            <p:ph idx="1"/>
          </p:nvPr>
        </p:nvSpPr>
        <p:spPr/>
        <p:txBody>
          <a:bodyPr/>
          <a:lstStyle/>
          <a:p>
            <a:r>
              <a:rPr lang="en-US" dirty="0"/>
              <a:t>Integration refers to combining health services  that are currently delivered and managed separately for the purpose of optimizing the use of scarce resources  and improving health outcomes </a:t>
            </a:r>
            <a:r>
              <a:rPr lang="en-US" dirty="0" err="1"/>
              <a:t>eg</a:t>
            </a:r>
            <a:r>
              <a:rPr lang="en-US" dirty="0"/>
              <a:t> combining curative, </a:t>
            </a:r>
            <a:r>
              <a:rPr lang="en-US" dirty="0" err="1"/>
              <a:t>promotive</a:t>
            </a:r>
            <a:r>
              <a:rPr lang="en-US" dirty="0"/>
              <a:t> , preventive and rehabilitative services  </a:t>
            </a:r>
          </a:p>
        </p:txBody>
      </p:sp>
    </p:spTree>
    <p:extLst>
      <p:ext uri="{BB962C8B-B14F-4D97-AF65-F5344CB8AC3E}">
        <p14:creationId xmlns:p14="http://schemas.microsoft.com/office/powerpoint/2010/main" val="267231343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Cont.</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b="1" dirty="0"/>
              <a:t>Types of integration.</a:t>
            </a:r>
          </a:p>
          <a:p>
            <a:pPr>
              <a:buFontTx/>
              <a:buAutoNum type="arabicPeriod"/>
            </a:pPr>
            <a:r>
              <a:rPr lang="en-US" dirty="0"/>
              <a:t>Integration of  health care – curative, preventive, </a:t>
            </a:r>
            <a:r>
              <a:rPr lang="en-US" dirty="0" err="1"/>
              <a:t>promotive</a:t>
            </a:r>
            <a:r>
              <a:rPr lang="en-US" dirty="0"/>
              <a:t> and  services, under  one roof, daily, on basis of 1</a:t>
            </a:r>
            <a:r>
              <a:rPr lang="en-US" baseline="30000" dirty="0"/>
              <a:t>st</a:t>
            </a:r>
            <a:r>
              <a:rPr lang="en-US" dirty="0"/>
              <a:t>  come 1</a:t>
            </a:r>
            <a:r>
              <a:rPr lang="en-US" baseline="30000" dirty="0"/>
              <a:t>st</a:t>
            </a:r>
            <a:r>
              <a:rPr lang="en-US" dirty="0"/>
              <a:t> served at the  MCH/FP clinic on demand .</a:t>
            </a:r>
          </a:p>
          <a:p>
            <a:pPr>
              <a:buFontTx/>
              <a:buAutoNum type="arabicPeriod"/>
            </a:pPr>
            <a:r>
              <a:rPr lang="en-US" dirty="0"/>
              <a:t>Integration of acute &amp; chronic care-is referred to as care management considering a person in totality. Manage the acute &amp; chronic health problem i.e. URTI &amp; diabetes, pneumonia &amp; hypertension.    </a:t>
            </a:r>
          </a:p>
          <a:p>
            <a:endParaRPr lang="en-US" dirty="0"/>
          </a:p>
        </p:txBody>
      </p:sp>
    </p:spTree>
    <p:extLst>
      <p:ext uri="{BB962C8B-B14F-4D97-AF65-F5344CB8AC3E}">
        <p14:creationId xmlns:p14="http://schemas.microsoft.com/office/powerpoint/2010/main" val="275523764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a:t>
            </a:r>
            <a:endParaRPr lang="en-US" dirty="0"/>
          </a:p>
        </p:txBody>
      </p:sp>
      <p:sp>
        <p:nvSpPr>
          <p:cNvPr id="3" name="Content Placeholder 2"/>
          <p:cNvSpPr>
            <a:spLocks noGrp="1"/>
          </p:cNvSpPr>
          <p:nvPr>
            <p:ph idx="1"/>
          </p:nvPr>
        </p:nvSpPr>
        <p:spPr/>
        <p:txBody>
          <a:bodyPr>
            <a:normAutofit fontScale="92500" lnSpcReduction="10000"/>
          </a:bodyPr>
          <a:lstStyle/>
          <a:p>
            <a:pPr>
              <a:buFontTx/>
              <a:buNone/>
            </a:pPr>
            <a:r>
              <a:rPr lang="en-GB" dirty="0"/>
              <a:t>3.Integration  across time—refers to the continuity of care an individual patient receive over a period of time. Patient is seen at the same H/C preferably by same health workers </a:t>
            </a:r>
            <a:r>
              <a:rPr lang="en-GB" dirty="0" err="1"/>
              <a:t>i.e</a:t>
            </a:r>
            <a:r>
              <a:rPr lang="en-GB" dirty="0"/>
              <a:t> growth monitoring or treatment of IMCI for &lt;5yrs. </a:t>
            </a:r>
          </a:p>
          <a:p>
            <a:pPr>
              <a:buFontTx/>
              <a:buNone/>
            </a:pPr>
            <a:r>
              <a:rPr lang="en-GB" dirty="0"/>
              <a:t>4. Integration of government &amp; non- governmental health care providers –this will avoid duplication, enhance integrated planning of services, proper allocation of resources, will ensure common policies &amp;health messages, share knowledge</a:t>
            </a:r>
            <a:endParaRPr lang="en-US" dirty="0"/>
          </a:p>
        </p:txBody>
      </p:sp>
    </p:spTree>
    <p:extLst>
      <p:ext uri="{BB962C8B-B14F-4D97-AF65-F5344CB8AC3E}">
        <p14:creationId xmlns:p14="http://schemas.microsoft.com/office/powerpoint/2010/main" val="378865172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Advantages of integration</a:t>
            </a:r>
            <a:endParaRPr lang="en-US" b="1"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GB" dirty="0"/>
              <a:t>Saves time &amp; money for clients/patients.</a:t>
            </a:r>
          </a:p>
          <a:p>
            <a:pPr marL="514350" indent="-514350">
              <a:buFont typeface="+mj-lt"/>
              <a:buAutoNum type="arabicPeriod"/>
            </a:pPr>
            <a:r>
              <a:rPr lang="en-GB" dirty="0"/>
              <a:t>Improves immunization coverage.</a:t>
            </a:r>
          </a:p>
          <a:p>
            <a:pPr marL="514350" indent="-514350">
              <a:buFont typeface="+mj-lt"/>
              <a:buAutoNum type="arabicPeriod"/>
            </a:pPr>
            <a:r>
              <a:rPr lang="en-GB" dirty="0"/>
              <a:t>Integration promotes better health outcomes</a:t>
            </a:r>
          </a:p>
          <a:p>
            <a:pPr marL="514350" indent="-514350">
              <a:buFont typeface="+mj-lt"/>
              <a:buAutoNum type="arabicPeriod"/>
            </a:pPr>
            <a:r>
              <a:rPr lang="en-GB" dirty="0"/>
              <a:t>There  is better referral system.</a:t>
            </a:r>
          </a:p>
          <a:p>
            <a:pPr marL="514350" indent="-514350">
              <a:buFont typeface="+mj-lt"/>
              <a:buAutoNum type="arabicPeriod"/>
            </a:pPr>
            <a:r>
              <a:rPr lang="en-GB" dirty="0"/>
              <a:t>It encourages team work .</a:t>
            </a:r>
          </a:p>
          <a:p>
            <a:pPr marL="514350" indent="-514350">
              <a:buFont typeface="+mj-lt"/>
              <a:buAutoNum type="arabicPeriod"/>
            </a:pPr>
            <a:r>
              <a:rPr lang="en-GB" dirty="0"/>
              <a:t>It’s convenient to the mothers/clients.</a:t>
            </a:r>
          </a:p>
          <a:p>
            <a:pPr marL="514350" indent="-514350">
              <a:buFont typeface="+mj-lt"/>
              <a:buAutoNum type="arabicPeriod"/>
            </a:pPr>
            <a:r>
              <a:rPr lang="en-GB" dirty="0"/>
              <a:t>Enables early diagnosis &amp; treatment</a:t>
            </a:r>
            <a:endParaRPr lang="en-US" dirty="0"/>
          </a:p>
        </p:txBody>
      </p:sp>
      <p:sp>
        <p:nvSpPr>
          <p:cNvPr id="4" name="Rectangle 3"/>
          <p:cNvSpPr/>
          <p:nvPr/>
        </p:nvSpPr>
        <p:spPr>
          <a:xfrm>
            <a:off x="3274657" y="3244334"/>
            <a:ext cx="184731" cy="369332"/>
          </a:xfrm>
          <a:prstGeom prst="rect">
            <a:avLst/>
          </a:prstGeom>
        </p:spPr>
        <p:txBody>
          <a:bodyPr wrap="none">
            <a:spAutoFit/>
          </a:bodyPr>
          <a:lstStyle/>
          <a:p>
            <a:endParaRPr lang="en-US" dirty="0"/>
          </a:p>
        </p:txBody>
      </p:sp>
    </p:spTree>
    <p:extLst>
      <p:ext uri="{BB962C8B-B14F-4D97-AF65-F5344CB8AC3E}">
        <p14:creationId xmlns:p14="http://schemas.microsoft.com/office/powerpoint/2010/main" val="381787107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Disadvantages of integration</a:t>
            </a:r>
            <a:endParaRPr lang="en-US" b="1" dirty="0"/>
          </a:p>
        </p:txBody>
      </p:sp>
      <p:sp>
        <p:nvSpPr>
          <p:cNvPr id="3" name="Content Placeholder 2"/>
          <p:cNvSpPr>
            <a:spLocks noGrp="1"/>
          </p:cNvSpPr>
          <p:nvPr>
            <p:ph idx="1"/>
          </p:nvPr>
        </p:nvSpPr>
        <p:spPr/>
        <p:txBody>
          <a:bodyPr/>
          <a:lstStyle/>
          <a:p>
            <a:pPr marL="514350" indent="-514350">
              <a:buFont typeface="+mj-lt"/>
              <a:buAutoNum type="arabicPeriod"/>
            </a:pPr>
            <a:r>
              <a:rPr lang="en-GB" dirty="0"/>
              <a:t>Staff spend more time with one client/patient.</a:t>
            </a:r>
          </a:p>
          <a:p>
            <a:pPr marL="514350" indent="-514350">
              <a:buFont typeface="+mj-lt"/>
              <a:buAutoNum type="arabicPeriod"/>
            </a:pPr>
            <a:r>
              <a:rPr lang="en-GB" dirty="0"/>
              <a:t>Shortage of trained personnel.</a:t>
            </a:r>
          </a:p>
          <a:p>
            <a:pPr marL="514350" indent="-514350">
              <a:buFont typeface="+mj-lt"/>
              <a:buAutoNum type="arabicPeriod"/>
            </a:pPr>
            <a:r>
              <a:rPr lang="en-GB" dirty="0"/>
              <a:t>Inadequate physical facilities.</a:t>
            </a:r>
          </a:p>
          <a:p>
            <a:pPr marL="514350" indent="-514350">
              <a:buFont typeface="+mj-lt"/>
              <a:buAutoNum type="arabicPeriod"/>
            </a:pPr>
            <a:r>
              <a:rPr lang="en-GB" dirty="0"/>
              <a:t>Shortage of equipment facilities.</a:t>
            </a:r>
          </a:p>
          <a:p>
            <a:pPr marL="514350" indent="-514350">
              <a:buFont typeface="+mj-lt"/>
              <a:buAutoNum type="arabicPeriod"/>
            </a:pPr>
            <a:r>
              <a:rPr lang="en-GB" dirty="0"/>
              <a:t>Lack of privacy due to limited space.</a:t>
            </a:r>
          </a:p>
          <a:p>
            <a:pPr marL="514350" indent="-514350">
              <a:buFont typeface="+mj-lt"/>
              <a:buAutoNum type="arabicPeriod"/>
            </a:pPr>
            <a:r>
              <a:rPr lang="en-GB" dirty="0"/>
              <a:t>High chances of cross infection between the sick &amp; health especially children</a:t>
            </a:r>
            <a:endParaRPr lang="en-US" dirty="0"/>
          </a:p>
        </p:txBody>
      </p:sp>
    </p:spTree>
    <p:extLst>
      <p:ext uri="{BB962C8B-B14F-4D97-AF65-F5344CB8AC3E}">
        <p14:creationId xmlns:p14="http://schemas.microsoft.com/office/powerpoint/2010/main" val="76469315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CONCEPT OF RURAL HEALTH</a:t>
            </a:r>
          </a:p>
        </p:txBody>
      </p:sp>
      <p:sp>
        <p:nvSpPr>
          <p:cNvPr id="3" name="Content Placeholder 2"/>
          <p:cNvSpPr>
            <a:spLocks noGrp="1"/>
          </p:cNvSpPr>
          <p:nvPr>
            <p:ph idx="1"/>
          </p:nvPr>
        </p:nvSpPr>
        <p:spPr/>
        <p:txBody>
          <a:bodyPr>
            <a:normAutofit fontScale="92500" lnSpcReduction="10000"/>
          </a:bodyPr>
          <a:lstStyle/>
          <a:p>
            <a:r>
              <a:rPr lang="en-US" b="1" dirty="0"/>
              <a:t>Rural health unit: </a:t>
            </a:r>
            <a:r>
              <a:rPr lang="en-US" dirty="0"/>
              <a:t>is a geographically defined health administrative are area which meant to have a population of 50,000 -70,000 catchment population .It is served by one health </a:t>
            </a:r>
            <a:r>
              <a:rPr lang="en-US" dirty="0" err="1"/>
              <a:t>centre</a:t>
            </a:r>
            <a:r>
              <a:rPr lang="en-US" dirty="0"/>
              <a:t> which is viewed as headquarter and it oversees the following services</a:t>
            </a:r>
          </a:p>
          <a:p>
            <a:pPr marL="514350" indent="-514350">
              <a:buFont typeface="+mj-lt"/>
              <a:buAutoNum type="arabicPeriod"/>
            </a:pPr>
            <a:r>
              <a:rPr lang="en-US" dirty="0"/>
              <a:t>Services of sub-heath </a:t>
            </a:r>
            <a:r>
              <a:rPr lang="en-US" dirty="0" err="1"/>
              <a:t>centres</a:t>
            </a:r>
            <a:endParaRPr lang="en-US" dirty="0"/>
          </a:p>
          <a:p>
            <a:pPr marL="514350" indent="-514350">
              <a:buFont typeface="+mj-lt"/>
              <a:buAutoNum type="arabicPeriod"/>
            </a:pPr>
            <a:r>
              <a:rPr lang="en-US" dirty="0"/>
              <a:t>Services of dispensaries</a:t>
            </a:r>
          </a:p>
          <a:p>
            <a:pPr marL="514350" indent="-514350">
              <a:buFont typeface="+mj-lt"/>
              <a:buAutoNum type="arabicPeriod"/>
            </a:pPr>
            <a:r>
              <a:rPr lang="en-US" dirty="0"/>
              <a:t>Outreach services (i.e. school health and home visiting, mobile-clinics)</a:t>
            </a:r>
          </a:p>
          <a:p>
            <a:pPr marL="0" indent="0">
              <a:buNone/>
            </a:pPr>
            <a:endParaRPr lang="en-US" dirty="0"/>
          </a:p>
        </p:txBody>
      </p:sp>
    </p:spTree>
    <p:extLst>
      <p:ext uri="{BB962C8B-B14F-4D97-AF65-F5344CB8AC3E}">
        <p14:creationId xmlns:p14="http://schemas.microsoft.com/office/powerpoint/2010/main" val="307488278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Historical background of RH</a:t>
            </a:r>
          </a:p>
        </p:txBody>
      </p:sp>
      <p:sp>
        <p:nvSpPr>
          <p:cNvPr id="3" name="Content Placeholder 2"/>
          <p:cNvSpPr>
            <a:spLocks noGrp="1"/>
          </p:cNvSpPr>
          <p:nvPr>
            <p:ph idx="1"/>
          </p:nvPr>
        </p:nvSpPr>
        <p:spPr/>
        <p:txBody>
          <a:bodyPr>
            <a:normAutofit lnSpcReduction="10000"/>
          </a:bodyPr>
          <a:lstStyle/>
          <a:p>
            <a:r>
              <a:rPr lang="en-US" dirty="0"/>
              <a:t>Immediately after independence the health services were handed to the local council( i.e. Municipal and county council) </a:t>
            </a:r>
          </a:p>
          <a:p>
            <a:r>
              <a:rPr lang="en-US" dirty="0"/>
              <a:t>In 1970 the </a:t>
            </a:r>
            <a:r>
              <a:rPr lang="en-US" dirty="0" err="1"/>
              <a:t>Mnx</a:t>
            </a:r>
            <a:r>
              <a:rPr lang="en-US" dirty="0"/>
              <a:t> of services were taken over by central </a:t>
            </a:r>
            <a:r>
              <a:rPr lang="en-US" dirty="0" err="1"/>
              <a:t>govt</a:t>
            </a:r>
            <a:r>
              <a:rPr lang="en-US" dirty="0"/>
              <a:t> and handed to the </a:t>
            </a:r>
            <a:r>
              <a:rPr lang="en-US" dirty="0" err="1"/>
              <a:t>MoH</a:t>
            </a:r>
            <a:r>
              <a:rPr lang="en-US" dirty="0"/>
              <a:t> which encountered certain problems :</a:t>
            </a:r>
          </a:p>
          <a:p>
            <a:pPr marL="514350" indent="-514350">
              <a:buFont typeface="+mj-lt"/>
              <a:buAutoNum type="arabicPeriod"/>
            </a:pPr>
            <a:r>
              <a:rPr lang="en-US" dirty="0"/>
              <a:t>Inadequate staffing </a:t>
            </a:r>
          </a:p>
          <a:p>
            <a:pPr marL="514350" indent="-514350">
              <a:buFont typeface="+mj-lt"/>
              <a:buAutoNum type="arabicPeriod"/>
            </a:pPr>
            <a:r>
              <a:rPr lang="en-US" dirty="0"/>
              <a:t>Lack of numeration of salary to staff</a:t>
            </a:r>
          </a:p>
          <a:p>
            <a:pPr marL="514350" indent="-514350">
              <a:buFont typeface="+mj-lt"/>
              <a:buAutoNum type="arabicPeriod"/>
            </a:pPr>
            <a:r>
              <a:rPr lang="en-US" dirty="0"/>
              <a:t>Inadequate resources</a:t>
            </a:r>
          </a:p>
        </p:txBody>
      </p:sp>
    </p:spTree>
    <p:extLst>
      <p:ext uri="{BB962C8B-B14F-4D97-AF65-F5344CB8AC3E}">
        <p14:creationId xmlns:p14="http://schemas.microsoft.com/office/powerpoint/2010/main" val="355382979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fontScale="92500"/>
          </a:bodyPr>
          <a:lstStyle/>
          <a:p>
            <a:r>
              <a:rPr lang="en-US" dirty="0"/>
              <a:t>In 1971 the </a:t>
            </a:r>
            <a:r>
              <a:rPr lang="en-US" dirty="0" err="1"/>
              <a:t>MoH</a:t>
            </a:r>
            <a:r>
              <a:rPr lang="en-US" dirty="0"/>
              <a:t> identified a committee to study the health care system with the focus on rural health issues</a:t>
            </a:r>
          </a:p>
          <a:p>
            <a:r>
              <a:rPr lang="en-US" dirty="0"/>
              <a:t>This committee comprised of WHO,UNICEF and </a:t>
            </a:r>
            <a:r>
              <a:rPr lang="en-US" dirty="0" err="1"/>
              <a:t>UoN</a:t>
            </a:r>
            <a:r>
              <a:rPr lang="en-US" dirty="0"/>
              <a:t> school of health sciences and </a:t>
            </a:r>
            <a:r>
              <a:rPr lang="en-US" dirty="0" err="1"/>
              <a:t>MoH</a:t>
            </a:r>
            <a:endParaRPr lang="en-US" dirty="0"/>
          </a:p>
          <a:p>
            <a:r>
              <a:rPr lang="en-US" dirty="0"/>
              <a:t>In 1973 the Ministry took up recommendations of the committee and adopted rural health unit concept as the way to improve health in the </a:t>
            </a:r>
            <a:r>
              <a:rPr lang="en-US" b="1" dirty="0">
                <a:solidFill>
                  <a:srgbClr val="C00000"/>
                </a:solidFill>
              </a:rPr>
              <a:t>country and there were three objectives of RHU:</a:t>
            </a:r>
          </a:p>
        </p:txBody>
      </p:sp>
    </p:spTree>
    <p:extLst>
      <p:ext uri="{BB962C8B-B14F-4D97-AF65-F5344CB8AC3E}">
        <p14:creationId xmlns:p14="http://schemas.microsoft.com/office/powerpoint/2010/main" val="15447272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Declaration II- equity</a:t>
            </a:r>
            <a:br>
              <a:rPr lang="en-US" dirty="0"/>
            </a:br>
            <a:endParaRPr lang="en-US" dirty="0"/>
          </a:p>
        </p:txBody>
      </p:sp>
      <p:sp>
        <p:nvSpPr>
          <p:cNvPr id="3" name="Content Placeholder 2"/>
          <p:cNvSpPr>
            <a:spLocks noGrp="1"/>
          </p:cNvSpPr>
          <p:nvPr>
            <p:ph idx="1"/>
          </p:nvPr>
        </p:nvSpPr>
        <p:spPr/>
        <p:txBody>
          <a:bodyPr>
            <a:normAutofit/>
          </a:bodyPr>
          <a:lstStyle/>
          <a:p>
            <a:r>
              <a:rPr lang="en-US" dirty="0"/>
              <a:t>The declaration highlighted existing gross inequality in the health status of the people between developed and developing countries and termed it politically, socially and economically unacceptable and is, therefore, of common concern to all countries</a:t>
            </a:r>
          </a:p>
        </p:txBody>
      </p:sp>
    </p:spTree>
    <p:extLst>
      <p:ext uri="{BB962C8B-B14F-4D97-AF65-F5344CB8AC3E}">
        <p14:creationId xmlns:p14="http://schemas.microsoft.com/office/powerpoint/2010/main" val="342165833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3 objective of RHU</a:t>
            </a:r>
          </a:p>
        </p:txBody>
      </p:sp>
      <p:sp>
        <p:nvSpPr>
          <p:cNvPr id="3" name="Content Placeholder 2"/>
          <p:cNvSpPr>
            <a:spLocks noGrp="1"/>
          </p:cNvSpPr>
          <p:nvPr>
            <p:ph idx="1"/>
          </p:nvPr>
        </p:nvSpPr>
        <p:spPr/>
        <p:txBody>
          <a:bodyPr>
            <a:normAutofit fontScale="92500" lnSpcReduction="10000"/>
          </a:bodyPr>
          <a:lstStyle/>
          <a:p>
            <a:r>
              <a:rPr lang="en-US" dirty="0"/>
              <a:t>To provide health services within easy reach access ( 5km)</a:t>
            </a:r>
          </a:p>
          <a:p>
            <a:r>
              <a:rPr lang="en-US" dirty="0"/>
              <a:t>To deliver those services effectively and efficiently through integration concept</a:t>
            </a:r>
          </a:p>
          <a:p>
            <a:r>
              <a:rPr lang="en-US" dirty="0"/>
              <a:t>To deliver the services at a minimum cost – more affordable to the people</a:t>
            </a:r>
          </a:p>
          <a:p>
            <a:pPr marL="0" indent="0">
              <a:buNone/>
            </a:pPr>
            <a:r>
              <a:rPr lang="en-US" dirty="0"/>
              <a:t>NB Some 6 provincial rural health training </a:t>
            </a:r>
            <a:r>
              <a:rPr lang="en-US" dirty="0" err="1"/>
              <a:t>centres</a:t>
            </a:r>
            <a:r>
              <a:rPr lang="en-US" dirty="0"/>
              <a:t> were opened to offer training in terms of technical skills ,human relation skills and community orientation , team building skills </a:t>
            </a:r>
          </a:p>
        </p:txBody>
      </p:sp>
    </p:spTree>
    <p:extLst>
      <p:ext uri="{BB962C8B-B14F-4D97-AF65-F5344CB8AC3E}">
        <p14:creationId xmlns:p14="http://schemas.microsoft.com/office/powerpoint/2010/main" val="415093721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Rural health demonstration centres in Kenya</a:t>
            </a:r>
            <a:endParaRPr lang="en-US" dirty="0"/>
          </a:p>
        </p:txBody>
      </p:sp>
      <p:sp>
        <p:nvSpPr>
          <p:cNvPr id="3" name="Content Placeholder 2"/>
          <p:cNvSpPr>
            <a:spLocks noGrp="1"/>
          </p:cNvSpPr>
          <p:nvPr>
            <p:ph idx="1"/>
          </p:nvPr>
        </p:nvSpPr>
        <p:spPr/>
        <p:txBody>
          <a:bodyPr>
            <a:normAutofit/>
          </a:bodyPr>
          <a:lstStyle/>
          <a:p>
            <a:pPr marL="0" indent="0">
              <a:buNone/>
            </a:pPr>
            <a:r>
              <a:rPr lang="en-GB" dirty="0"/>
              <a:t> </a:t>
            </a:r>
            <a:endParaRPr lang="en-US" dirty="0"/>
          </a:p>
          <a:p>
            <a:pPr lvl="0"/>
            <a:r>
              <a:rPr lang="en-GB" dirty="0" err="1"/>
              <a:t>Karurumo</a:t>
            </a:r>
            <a:r>
              <a:rPr lang="en-GB" dirty="0"/>
              <a:t> rural training centre </a:t>
            </a:r>
            <a:endParaRPr lang="en-US" dirty="0"/>
          </a:p>
          <a:p>
            <a:pPr lvl="0"/>
            <a:r>
              <a:rPr lang="en-GB" dirty="0" err="1"/>
              <a:t>Chuluaimbo</a:t>
            </a:r>
            <a:r>
              <a:rPr lang="en-GB" dirty="0"/>
              <a:t> rural training centre </a:t>
            </a:r>
            <a:endParaRPr lang="en-US" dirty="0"/>
          </a:p>
          <a:p>
            <a:pPr lvl="0"/>
            <a:r>
              <a:rPr lang="en-GB" dirty="0" err="1"/>
              <a:t>Mbale</a:t>
            </a:r>
            <a:r>
              <a:rPr lang="en-GB" dirty="0"/>
              <a:t> rural training centre </a:t>
            </a:r>
            <a:endParaRPr lang="en-US" dirty="0"/>
          </a:p>
          <a:p>
            <a:pPr lvl="0"/>
            <a:r>
              <a:rPr lang="en-GB" dirty="0" err="1"/>
              <a:t>Maragua</a:t>
            </a:r>
            <a:r>
              <a:rPr lang="en-GB" dirty="0"/>
              <a:t> rural training centre </a:t>
            </a:r>
            <a:endParaRPr lang="en-US" dirty="0"/>
          </a:p>
          <a:p>
            <a:pPr lvl="0"/>
            <a:r>
              <a:rPr lang="en-GB" dirty="0" err="1"/>
              <a:t>Mosoriot</a:t>
            </a:r>
            <a:r>
              <a:rPr lang="en-GB" dirty="0"/>
              <a:t> rural training centre </a:t>
            </a:r>
            <a:endParaRPr lang="en-US" dirty="0"/>
          </a:p>
          <a:p>
            <a:pPr lvl="0"/>
            <a:r>
              <a:rPr lang="en-GB" dirty="0" err="1"/>
              <a:t>Tiwi</a:t>
            </a:r>
            <a:r>
              <a:rPr lang="en-GB" dirty="0"/>
              <a:t> rural training centre</a:t>
            </a:r>
            <a:endParaRPr lang="en-US" dirty="0"/>
          </a:p>
          <a:p>
            <a:endParaRPr lang="en-US" dirty="0"/>
          </a:p>
        </p:txBody>
      </p:sp>
    </p:spTree>
    <p:extLst>
      <p:ext uri="{BB962C8B-B14F-4D97-AF65-F5344CB8AC3E}">
        <p14:creationId xmlns:p14="http://schemas.microsoft.com/office/powerpoint/2010/main" val="25805403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Achievements of rural health unit</a:t>
            </a:r>
          </a:p>
        </p:txBody>
      </p:sp>
      <p:sp>
        <p:nvSpPr>
          <p:cNvPr id="3" name="Content Placeholder 2"/>
          <p:cNvSpPr>
            <a:spLocks noGrp="1"/>
          </p:cNvSpPr>
          <p:nvPr>
            <p:ph idx="1"/>
          </p:nvPr>
        </p:nvSpPr>
        <p:spPr/>
        <p:txBody>
          <a:bodyPr>
            <a:normAutofit fontScale="92500" lnSpcReduction="20000"/>
          </a:bodyPr>
          <a:lstStyle/>
          <a:p>
            <a:r>
              <a:rPr lang="en-US" dirty="0"/>
              <a:t>Integration of services especially MCH,FP (MCH-FP), curative ,preventive, rehabilitative  and </a:t>
            </a:r>
            <a:r>
              <a:rPr lang="en-US" dirty="0" err="1"/>
              <a:t>promotive</a:t>
            </a:r>
            <a:r>
              <a:rPr lang="en-US" dirty="0"/>
              <a:t> services offered on daily basis</a:t>
            </a:r>
          </a:p>
          <a:p>
            <a:r>
              <a:rPr lang="en-US" dirty="0"/>
              <a:t>Establishment of mobile and outreach clinic to reach the people</a:t>
            </a:r>
          </a:p>
          <a:p>
            <a:r>
              <a:rPr lang="en-US" dirty="0"/>
              <a:t>School health services were also set up through RHU concept </a:t>
            </a:r>
          </a:p>
          <a:p>
            <a:r>
              <a:rPr lang="en-US" dirty="0"/>
              <a:t>Shifting emphasis to rural as opposed to urban health</a:t>
            </a:r>
          </a:p>
          <a:p>
            <a:r>
              <a:rPr lang="en-US" dirty="0"/>
              <a:t>Team spirit was strengthened</a:t>
            </a:r>
          </a:p>
        </p:txBody>
      </p:sp>
    </p:spTree>
    <p:extLst>
      <p:ext uri="{BB962C8B-B14F-4D97-AF65-F5344CB8AC3E}">
        <p14:creationId xmlns:p14="http://schemas.microsoft.com/office/powerpoint/2010/main" val="355249149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services offered at static health facility</a:t>
            </a:r>
          </a:p>
        </p:txBody>
      </p:sp>
      <p:sp>
        <p:nvSpPr>
          <p:cNvPr id="3" name="Content Placeholder 2"/>
          <p:cNvSpPr>
            <a:spLocks noGrp="1"/>
          </p:cNvSpPr>
          <p:nvPr>
            <p:ph idx="1"/>
          </p:nvPr>
        </p:nvSpPr>
        <p:spPr/>
        <p:txBody>
          <a:bodyPr/>
          <a:lstStyle/>
          <a:p>
            <a:r>
              <a:rPr lang="en-US" dirty="0"/>
              <a:t>Static health facility- is a public or private facility that provide  health services at specific designated building .it does not include mobile service delivery points </a:t>
            </a:r>
          </a:p>
          <a:p>
            <a:r>
              <a:rPr lang="en-US" dirty="0"/>
              <a:t>These facilities include dispensaries, health </a:t>
            </a:r>
            <a:r>
              <a:rPr lang="en-US" dirty="0" err="1"/>
              <a:t>centres</a:t>
            </a:r>
            <a:r>
              <a:rPr lang="en-US" dirty="0"/>
              <a:t>, county hospitals and national referral hospitals</a:t>
            </a:r>
          </a:p>
        </p:txBody>
      </p:sp>
    </p:spTree>
    <p:extLst>
      <p:ext uri="{BB962C8B-B14F-4D97-AF65-F5344CB8AC3E}">
        <p14:creationId xmlns:p14="http://schemas.microsoft.com/office/powerpoint/2010/main" val="26354785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services offered at static health facility</a:t>
            </a:r>
            <a:endParaRPr lang="en-US" dirty="0"/>
          </a:p>
        </p:txBody>
      </p:sp>
      <p:sp>
        <p:nvSpPr>
          <p:cNvPr id="3" name="Content Placeholder 2"/>
          <p:cNvSpPr>
            <a:spLocks noGrp="1"/>
          </p:cNvSpPr>
          <p:nvPr>
            <p:ph idx="1"/>
          </p:nvPr>
        </p:nvSpPr>
        <p:spPr/>
        <p:txBody>
          <a:bodyPr/>
          <a:lstStyle/>
          <a:p>
            <a:r>
              <a:rPr lang="en-US" dirty="0"/>
              <a:t>Child immunization services</a:t>
            </a:r>
          </a:p>
          <a:p>
            <a:r>
              <a:rPr lang="en-US" dirty="0"/>
              <a:t>Modern method of family planning services </a:t>
            </a:r>
          </a:p>
          <a:p>
            <a:r>
              <a:rPr lang="en-US" dirty="0"/>
              <a:t>Delivery care: basic delivery services  and comprehensive emergency obstetric care</a:t>
            </a:r>
          </a:p>
          <a:p>
            <a:r>
              <a:rPr lang="en-US" dirty="0"/>
              <a:t>TB control and treatment</a:t>
            </a:r>
          </a:p>
          <a:p>
            <a:r>
              <a:rPr lang="en-US" dirty="0"/>
              <a:t>Non communicable diseases control</a:t>
            </a:r>
          </a:p>
        </p:txBody>
      </p:sp>
    </p:spTree>
    <p:extLst>
      <p:ext uri="{BB962C8B-B14F-4D97-AF65-F5344CB8AC3E}">
        <p14:creationId xmlns:p14="http://schemas.microsoft.com/office/powerpoint/2010/main" val="5606745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lstStyle/>
          <a:p>
            <a:r>
              <a:rPr lang="en-US" dirty="0" err="1"/>
              <a:t>Hiv</a:t>
            </a:r>
            <a:r>
              <a:rPr lang="en-US" dirty="0"/>
              <a:t> testing and ART services</a:t>
            </a:r>
          </a:p>
          <a:p>
            <a:r>
              <a:rPr lang="en-US" dirty="0"/>
              <a:t>PMTCT services : pretesting ,post testing counseling of pregnant mothers and ARV prophylaxis</a:t>
            </a:r>
          </a:p>
          <a:p>
            <a:r>
              <a:rPr lang="en-US" dirty="0"/>
              <a:t>Diagnostic services: lab ,X-rays, CT scans ,ultra- sound</a:t>
            </a:r>
          </a:p>
          <a:p>
            <a:r>
              <a:rPr lang="en-US" dirty="0"/>
              <a:t>Surgical services</a:t>
            </a:r>
          </a:p>
          <a:p>
            <a:r>
              <a:rPr lang="en-US" dirty="0"/>
              <a:t>In patient and out patient curative services</a:t>
            </a:r>
          </a:p>
        </p:txBody>
      </p:sp>
    </p:spTree>
    <p:extLst>
      <p:ext uri="{BB962C8B-B14F-4D97-AF65-F5344CB8AC3E}">
        <p14:creationId xmlns:p14="http://schemas.microsoft.com/office/powerpoint/2010/main" val="247606437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COMMUNITY OUTREACH SURVICES</a:t>
            </a:r>
          </a:p>
        </p:txBody>
      </p:sp>
      <p:sp>
        <p:nvSpPr>
          <p:cNvPr id="3" name="Content Placeholder 2"/>
          <p:cNvSpPr>
            <a:spLocks noGrp="1"/>
          </p:cNvSpPr>
          <p:nvPr>
            <p:ph idx="1"/>
          </p:nvPr>
        </p:nvSpPr>
        <p:spPr/>
        <p:txBody>
          <a:bodyPr>
            <a:normAutofit fontScale="92500" lnSpcReduction="10000"/>
          </a:bodyPr>
          <a:lstStyle/>
          <a:p>
            <a:pPr>
              <a:buFont typeface="Wingdings" pitchFamily="2" charset="2"/>
              <a:buChar char="§"/>
            </a:pPr>
            <a:r>
              <a:rPr lang="en-GB" dirty="0"/>
              <a:t>Taking health services to the community from a static  health facility </a:t>
            </a:r>
            <a:r>
              <a:rPr lang="en-GB" dirty="0" err="1"/>
              <a:t>i.e</a:t>
            </a:r>
            <a:r>
              <a:rPr lang="en-GB" dirty="0"/>
              <a:t> from  H/C or Dispensary. The services include all the MCH/FP services.</a:t>
            </a:r>
          </a:p>
          <a:p>
            <a:pPr>
              <a:buFont typeface="Wingdings" pitchFamily="2" charset="2"/>
              <a:buChar char="§"/>
            </a:pPr>
            <a:r>
              <a:rPr lang="en-GB" dirty="0"/>
              <a:t>Outreach is activity of providing  health services in</a:t>
            </a:r>
            <a:r>
              <a:rPr lang="en-US" dirty="0"/>
              <a:t>form of mobile clinics </a:t>
            </a:r>
            <a:r>
              <a:rPr lang="en-GB" dirty="0"/>
              <a:t>to any population who might not otherwise have access to those service due to distance or lack of infrastructure</a:t>
            </a:r>
          </a:p>
          <a:p>
            <a:pPr>
              <a:buFont typeface="Wingdings" pitchFamily="2" charset="2"/>
              <a:buChar char="§"/>
            </a:pPr>
            <a:r>
              <a:rPr lang="en-GB" dirty="0"/>
              <a:t>The health centre management team organizes a schedule of these services at specific pockets within their catchment  area</a:t>
            </a:r>
          </a:p>
          <a:p>
            <a:pPr marL="0" indent="0">
              <a:buNone/>
            </a:pPr>
            <a:endParaRPr lang="en-US" dirty="0"/>
          </a:p>
        </p:txBody>
      </p:sp>
    </p:spTree>
    <p:extLst>
      <p:ext uri="{BB962C8B-B14F-4D97-AF65-F5344CB8AC3E}">
        <p14:creationId xmlns:p14="http://schemas.microsoft.com/office/powerpoint/2010/main" val="142160385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lstStyle/>
          <a:p>
            <a:pPr>
              <a:buFontTx/>
              <a:buNone/>
            </a:pPr>
            <a:endParaRPr lang="en-GB" dirty="0"/>
          </a:p>
          <a:p>
            <a:pPr>
              <a:buFont typeface="Wingdings" pitchFamily="2" charset="2"/>
              <a:buChar char="§"/>
            </a:pPr>
            <a:r>
              <a:rPr lang="en-GB" dirty="0"/>
              <a:t>In planning the services ,VHC,CHW, &amp; local NGOs are incorporated for the purpose of maximum utilization of resources , skills &amp; knowledge.</a:t>
            </a:r>
          </a:p>
          <a:p>
            <a:pPr>
              <a:buFont typeface="Wingdings" pitchFamily="2" charset="2"/>
              <a:buChar char="§"/>
            </a:pPr>
            <a:r>
              <a:rPr lang="en-GB" dirty="0"/>
              <a:t>The main goal of outreach services is to ensure services reach every person</a:t>
            </a:r>
          </a:p>
          <a:p>
            <a:pPr marL="0" indent="0">
              <a:buNone/>
            </a:pPr>
            <a:endParaRPr lang="en-US" dirty="0"/>
          </a:p>
        </p:txBody>
      </p:sp>
    </p:spTree>
    <p:extLst>
      <p:ext uri="{BB962C8B-B14F-4D97-AF65-F5344CB8AC3E}">
        <p14:creationId xmlns:p14="http://schemas.microsoft.com/office/powerpoint/2010/main" val="106801290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Mobile clinic services</a:t>
            </a:r>
            <a:endParaRPr lang="en-US" dirty="0"/>
          </a:p>
        </p:txBody>
      </p:sp>
      <p:sp>
        <p:nvSpPr>
          <p:cNvPr id="3" name="Content Placeholder 2"/>
          <p:cNvSpPr>
            <a:spLocks noGrp="1"/>
          </p:cNvSpPr>
          <p:nvPr>
            <p:ph idx="1"/>
          </p:nvPr>
        </p:nvSpPr>
        <p:spPr/>
        <p:txBody>
          <a:bodyPr/>
          <a:lstStyle/>
          <a:p>
            <a:pPr marL="0" indent="0">
              <a:buNone/>
            </a:pPr>
            <a:r>
              <a:rPr lang="en-US" dirty="0"/>
              <a:t>Objectives: Definitions, mobile clinic team members, services offered during mobile clinics, role of a nurse planning, implementation and evaluation of mobile clinic services,</a:t>
            </a:r>
          </a:p>
          <a:p>
            <a:endParaRPr lang="en-US" dirty="0"/>
          </a:p>
        </p:txBody>
      </p:sp>
    </p:spTree>
    <p:extLst>
      <p:ext uri="{BB962C8B-B14F-4D97-AF65-F5344CB8AC3E}">
        <p14:creationId xmlns:p14="http://schemas.microsoft.com/office/powerpoint/2010/main" val="62560189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a:bodyPr>
          <a:lstStyle/>
          <a:p>
            <a:r>
              <a:rPr lang="en-US" dirty="0"/>
              <a:t>Mobile clinics can be defined as clinics that brings free, high quality health care directly to the communities who lack access to basic health  services </a:t>
            </a:r>
          </a:p>
          <a:p>
            <a:pPr marL="0" indent="0">
              <a:buNone/>
            </a:pPr>
            <a:r>
              <a:rPr lang="en-US" b="1" dirty="0"/>
              <a:t>    Objectives of mobile clinic</a:t>
            </a:r>
          </a:p>
          <a:p>
            <a:r>
              <a:rPr lang="en-US" dirty="0"/>
              <a:t>Improve access to the health services</a:t>
            </a:r>
          </a:p>
          <a:p>
            <a:r>
              <a:rPr lang="en-US" dirty="0"/>
              <a:t>To make health services available in underserved/in accessible  areas</a:t>
            </a:r>
          </a:p>
        </p:txBody>
      </p:sp>
    </p:spTree>
    <p:extLst>
      <p:ext uri="{BB962C8B-B14F-4D97-AF65-F5344CB8AC3E}">
        <p14:creationId xmlns:p14="http://schemas.microsoft.com/office/powerpoint/2010/main" val="32703606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fontScale="92500" lnSpcReduction="20000"/>
          </a:bodyPr>
          <a:lstStyle/>
          <a:p>
            <a:r>
              <a:rPr lang="en-US" b="1" dirty="0"/>
              <a:t>III-health as socio-economical issue and as a human right </a:t>
            </a:r>
            <a:endParaRPr lang="en-US" dirty="0"/>
          </a:p>
          <a:p>
            <a:r>
              <a:rPr lang="en-US" dirty="0"/>
              <a:t>This section called for economic and social development as a pre-requisite to the fullest attainment of health for all and to the reduction of the gap between the health status of the developing and developed countries. </a:t>
            </a:r>
          </a:p>
          <a:p>
            <a:r>
              <a:rPr lang="en-US" b="1" dirty="0"/>
              <a:t>IV-Role of the individual in health</a:t>
            </a:r>
            <a:endParaRPr lang="en-US" dirty="0"/>
          </a:p>
          <a:p>
            <a:r>
              <a:rPr lang="en-US" dirty="0"/>
              <a:t>The people have the right and duty to participate individually and collectively in the planning and implementation of their health care</a:t>
            </a:r>
          </a:p>
        </p:txBody>
      </p:sp>
    </p:spTree>
    <p:extLst>
      <p:ext uri="{BB962C8B-B14F-4D97-AF65-F5344CB8AC3E}">
        <p14:creationId xmlns:p14="http://schemas.microsoft.com/office/powerpoint/2010/main" val="424130396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lstStyle/>
          <a:p>
            <a:pPr marL="0" indent="0">
              <a:buNone/>
            </a:pPr>
            <a:r>
              <a:rPr lang="en-US" dirty="0"/>
              <a:t> </a:t>
            </a:r>
            <a:r>
              <a:rPr lang="en-US" b="1" dirty="0"/>
              <a:t>Members of mobile clinic team</a:t>
            </a:r>
          </a:p>
          <a:p>
            <a:r>
              <a:rPr lang="en-US" dirty="0"/>
              <a:t> Nurse</a:t>
            </a:r>
          </a:p>
          <a:p>
            <a:r>
              <a:rPr lang="en-US" dirty="0"/>
              <a:t> Pharmacy technologists</a:t>
            </a:r>
          </a:p>
          <a:p>
            <a:r>
              <a:rPr lang="en-US" dirty="0"/>
              <a:t>Clinical officer</a:t>
            </a:r>
          </a:p>
          <a:p>
            <a:r>
              <a:rPr lang="en-US" dirty="0"/>
              <a:t>Nutritionist  </a:t>
            </a:r>
          </a:p>
          <a:p>
            <a:r>
              <a:rPr lang="en-US" dirty="0"/>
              <a:t>lab technician</a:t>
            </a:r>
          </a:p>
        </p:txBody>
      </p:sp>
    </p:spTree>
    <p:extLst>
      <p:ext uri="{BB962C8B-B14F-4D97-AF65-F5344CB8AC3E}">
        <p14:creationId xmlns:p14="http://schemas.microsoft.com/office/powerpoint/2010/main" val="162433401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Mobile clinic services</a:t>
            </a:r>
          </a:p>
        </p:txBody>
      </p:sp>
      <p:sp>
        <p:nvSpPr>
          <p:cNvPr id="3" name="Content Placeholder 2"/>
          <p:cNvSpPr>
            <a:spLocks noGrp="1"/>
          </p:cNvSpPr>
          <p:nvPr>
            <p:ph idx="1"/>
          </p:nvPr>
        </p:nvSpPr>
        <p:spPr/>
        <p:txBody>
          <a:bodyPr>
            <a:normAutofit fontScale="92500" lnSpcReduction="10000"/>
          </a:bodyPr>
          <a:lstStyle/>
          <a:p>
            <a:r>
              <a:rPr lang="en-US" dirty="0"/>
              <a:t>Each mobile clinic provide the following service</a:t>
            </a:r>
          </a:p>
          <a:p>
            <a:pPr marL="514350" indent="-514350">
              <a:buAutoNum type="arabicPeriod"/>
            </a:pPr>
            <a:r>
              <a:rPr lang="en-US" dirty="0"/>
              <a:t>Curative services:   basic treatment of diseases</a:t>
            </a:r>
          </a:p>
          <a:p>
            <a:pPr marL="514350" indent="-514350">
              <a:buAutoNum type="arabicPeriod"/>
            </a:pPr>
            <a:r>
              <a:rPr lang="en-US" dirty="0"/>
              <a:t>Referral of complicated cases</a:t>
            </a:r>
          </a:p>
          <a:p>
            <a:pPr marL="514350" indent="-514350">
              <a:buAutoNum type="arabicPeriod"/>
            </a:pPr>
            <a:r>
              <a:rPr lang="en-US" dirty="0"/>
              <a:t>Mobile  pharmacy  delivery of medicines</a:t>
            </a:r>
          </a:p>
          <a:p>
            <a:pPr marL="514350" indent="-514350">
              <a:buAutoNum type="arabicPeriod"/>
            </a:pPr>
            <a:r>
              <a:rPr lang="en-US" dirty="0"/>
              <a:t>MCH/FP: immunization ,FP,ANC services</a:t>
            </a:r>
          </a:p>
          <a:p>
            <a:pPr marL="514350" indent="-514350">
              <a:buAutoNum type="arabicPeriod"/>
            </a:pPr>
            <a:r>
              <a:rPr lang="en-US" dirty="0" err="1"/>
              <a:t>Hiv</a:t>
            </a:r>
            <a:r>
              <a:rPr lang="en-US" dirty="0"/>
              <a:t> testing and counseling services </a:t>
            </a:r>
          </a:p>
          <a:p>
            <a:pPr marL="514350" indent="-514350">
              <a:buAutoNum type="arabicPeriod"/>
            </a:pPr>
            <a:r>
              <a:rPr lang="en-US" dirty="0"/>
              <a:t>Nutrition therapy services</a:t>
            </a:r>
          </a:p>
          <a:p>
            <a:pPr marL="514350" indent="-514350">
              <a:buAutoNum type="arabicPeriod"/>
            </a:pPr>
            <a:r>
              <a:rPr lang="en-US" dirty="0"/>
              <a:t>Disease prevention services : early screening of </a:t>
            </a:r>
            <a:r>
              <a:rPr lang="en-US" dirty="0" err="1"/>
              <a:t>ca</a:t>
            </a:r>
            <a:r>
              <a:rPr lang="en-US" dirty="0"/>
              <a:t> cx( pap smear), health education</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29782934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1.HOME-VISITING</a:t>
            </a:r>
          </a:p>
        </p:txBody>
      </p:sp>
      <p:sp>
        <p:nvSpPr>
          <p:cNvPr id="3" name="Content Placeholder 2"/>
          <p:cNvSpPr>
            <a:spLocks noGrp="1"/>
          </p:cNvSpPr>
          <p:nvPr>
            <p:ph idx="1"/>
          </p:nvPr>
        </p:nvSpPr>
        <p:spPr/>
        <p:txBody>
          <a:bodyPr>
            <a:normAutofit fontScale="85000" lnSpcReduction="10000"/>
          </a:bodyPr>
          <a:lstStyle/>
          <a:p>
            <a:r>
              <a:rPr lang="en-US" dirty="0"/>
              <a:t>It is a process of providing care to the clients in their homes or it is a channel of proving  home based care</a:t>
            </a:r>
          </a:p>
          <a:p>
            <a:r>
              <a:rPr lang="en-US" dirty="0"/>
              <a:t>The care that is extended from the health facility into the home of the client  </a:t>
            </a:r>
          </a:p>
          <a:p>
            <a:r>
              <a:rPr lang="en-US" dirty="0"/>
              <a:t>This is also family nursing; It gives accurate assessment of the family, the health needs&amp; behavior of the family members in their natural environment</a:t>
            </a:r>
          </a:p>
          <a:p>
            <a:r>
              <a:rPr lang="en-US" dirty="0"/>
              <a:t>The physical environment is assesse &amp; this help to identify health barriers and resources that can be used to tackle the health problems of the family</a:t>
            </a:r>
          </a:p>
          <a:p>
            <a:endParaRPr lang="en-US" dirty="0"/>
          </a:p>
        </p:txBody>
      </p:sp>
    </p:spTree>
    <p:extLst>
      <p:ext uri="{BB962C8B-B14F-4D97-AF65-F5344CB8AC3E}">
        <p14:creationId xmlns:p14="http://schemas.microsoft.com/office/powerpoint/2010/main" val="82221830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Purposes of home visiting</a:t>
            </a:r>
          </a:p>
        </p:txBody>
      </p:sp>
      <p:sp>
        <p:nvSpPr>
          <p:cNvPr id="3" name="Content Placeholder 2"/>
          <p:cNvSpPr>
            <a:spLocks noGrp="1"/>
          </p:cNvSpPr>
          <p:nvPr>
            <p:ph idx="1"/>
          </p:nvPr>
        </p:nvSpPr>
        <p:spPr/>
        <p:txBody>
          <a:bodyPr>
            <a:normAutofit fontScale="92500" lnSpcReduction="10000"/>
          </a:bodyPr>
          <a:lstStyle/>
          <a:p>
            <a:r>
              <a:rPr lang="en-GB" b="1" dirty="0"/>
              <a:t>Home visiting is   has two main purposes</a:t>
            </a:r>
            <a:r>
              <a:rPr lang="en-GB" dirty="0"/>
              <a:t>:</a:t>
            </a:r>
            <a:endParaRPr lang="en-US" dirty="0"/>
          </a:p>
          <a:p>
            <a:pPr lvl="0"/>
            <a:r>
              <a:rPr lang="en-GB" dirty="0"/>
              <a:t>It allows you to follow up individual families at home to find out why some health problems persist in the community despite efforts to prevent or control them, for example malnutrition, communicable diseases, or repeated failure to attend clinics, especially if the family is at risk </a:t>
            </a:r>
            <a:endParaRPr lang="en-US" dirty="0"/>
          </a:p>
          <a:p>
            <a:r>
              <a:rPr lang="en-GB" dirty="0"/>
              <a:t>It keeps you aware of what is going on in your catchment area</a:t>
            </a:r>
            <a:endParaRPr lang="en-US" dirty="0"/>
          </a:p>
        </p:txBody>
      </p:sp>
    </p:spTree>
    <p:extLst>
      <p:ext uri="{BB962C8B-B14F-4D97-AF65-F5344CB8AC3E}">
        <p14:creationId xmlns:p14="http://schemas.microsoft.com/office/powerpoint/2010/main" val="265362408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Skills needed in home visiting</a:t>
            </a:r>
          </a:p>
        </p:txBody>
      </p:sp>
      <p:sp>
        <p:nvSpPr>
          <p:cNvPr id="3" name="Content Placeholder 2"/>
          <p:cNvSpPr>
            <a:spLocks noGrp="1"/>
          </p:cNvSpPr>
          <p:nvPr>
            <p:ph idx="1"/>
          </p:nvPr>
        </p:nvSpPr>
        <p:spPr/>
        <p:txBody>
          <a:bodyPr>
            <a:normAutofit fontScale="92500" lnSpcReduction="20000"/>
          </a:bodyPr>
          <a:lstStyle/>
          <a:p>
            <a:pPr marL="0" indent="0">
              <a:buNone/>
            </a:pPr>
            <a:r>
              <a:rPr lang="en-GB" dirty="0"/>
              <a:t>In order to conduct home visiting successfully, you need to have the following skills: </a:t>
            </a:r>
            <a:endParaRPr lang="en-US" dirty="0"/>
          </a:p>
          <a:p>
            <a:pPr lvl="0"/>
            <a:r>
              <a:rPr lang="en-GB" dirty="0"/>
              <a:t>Good technical skills and knowledge of preventive and therapeutic measures </a:t>
            </a:r>
            <a:endParaRPr lang="en-US" dirty="0"/>
          </a:p>
          <a:p>
            <a:pPr lvl="0"/>
            <a:r>
              <a:rPr lang="en-GB" dirty="0"/>
              <a:t>Good communication skills and </a:t>
            </a:r>
            <a:br>
              <a:rPr lang="en-GB" dirty="0"/>
            </a:br>
            <a:r>
              <a:rPr lang="en-GB" dirty="0"/>
              <a:t>teaching ability </a:t>
            </a:r>
            <a:endParaRPr lang="en-US" dirty="0"/>
          </a:p>
          <a:p>
            <a:pPr lvl="0"/>
            <a:r>
              <a:rPr lang="en-GB" dirty="0"/>
              <a:t>Good leadership skills and rational thinking to make sound judgments </a:t>
            </a:r>
            <a:endParaRPr lang="en-US" dirty="0"/>
          </a:p>
          <a:p>
            <a:pPr lvl="0"/>
            <a:r>
              <a:rPr lang="en-GB" dirty="0"/>
              <a:t>Good counselling skills and an understanding of human relations</a:t>
            </a:r>
            <a:endParaRPr lang="en-US" dirty="0"/>
          </a:p>
        </p:txBody>
      </p:sp>
    </p:spTree>
    <p:extLst>
      <p:ext uri="{BB962C8B-B14F-4D97-AF65-F5344CB8AC3E}">
        <p14:creationId xmlns:p14="http://schemas.microsoft.com/office/powerpoint/2010/main" val="164148873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Factors to consider b4 home visiting</a:t>
            </a:r>
          </a:p>
        </p:txBody>
      </p:sp>
      <p:sp>
        <p:nvSpPr>
          <p:cNvPr id="3" name="Content Placeholder 2"/>
          <p:cNvSpPr>
            <a:spLocks noGrp="1"/>
          </p:cNvSpPr>
          <p:nvPr>
            <p:ph idx="1"/>
          </p:nvPr>
        </p:nvSpPr>
        <p:spPr/>
        <p:txBody>
          <a:bodyPr>
            <a:normAutofit fontScale="92500"/>
          </a:bodyPr>
          <a:lstStyle/>
          <a:p>
            <a:r>
              <a:rPr lang="en-US" dirty="0"/>
              <a:t>planning needed to be done </a:t>
            </a:r>
          </a:p>
          <a:p>
            <a:r>
              <a:rPr lang="en-US" dirty="0"/>
              <a:t>Home visiting should be purposeful to meet certain objectives </a:t>
            </a:r>
          </a:p>
          <a:p>
            <a:r>
              <a:rPr lang="en-US" dirty="0"/>
              <a:t>The visits must be regular and flexible</a:t>
            </a:r>
          </a:p>
          <a:p>
            <a:r>
              <a:rPr lang="en-US" dirty="0"/>
              <a:t>They should be convenient to th family members</a:t>
            </a:r>
          </a:p>
          <a:p>
            <a:r>
              <a:rPr lang="en-US" dirty="0"/>
              <a:t>They must be educative to the family members</a:t>
            </a:r>
          </a:p>
          <a:p>
            <a:r>
              <a:rPr lang="en-US" dirty="0"/>
              <a:t>There must documentation (</a:t>
            </a:r>
            <a:r>
              <a:rPr lang="en-US" dirty="0" err="1"/>
              <a:t>i.e</a:t>
            </a:r>
            <a:r>
              <a:rPr lang="en-US" dirty="0"/>
              <a:t> case file )</a:t>
            </a:r>
          </a:p>
          <a:p>
            <a:endParaRPr lang="en-US" dirty="0"/>
          </a:p>
        </p:txBody>
      </p:sp>
    </p:spTree>
    <p:extLst>
      <p:ext uri="{BB962C8B-B14F-4D97-AF65-F5344CB8AC3E}">
        <p14:creationId xmlns:p14="http://schemas.microsoft.com/office/powerpoint/2010/main" val="358118403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Principles of Home Visiting</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GB" dirty="0"/>
              <a:t>When planning and implementing home visits, you should be guided by some basic principles in order to make a success of it. Home visits should be:</a:t>
            </a:r>
            <a:endParaRPr lang="en-US" dirty="0"/>
          </a:p>
          <a:p>
            <a:pPr lvl="0"/>
            <a:r>
              <a:rPr lang="en-GB" dirty="0"/>
              <a:t>Planned and of benefit to the patient </a:t>
            </a:r>
            <a:endParaRPr lang="en-US" dirty="0"/>
          </a:p>
          <a:p>
            <a:pPr lvl="0"/>
            <a:r>
              <a:rPr lang="en-GB" dirty="0"/>
              <a:t>Purposeful, clear and meet the patient‘s needs </a:t>
            </a:r>
            <a:endParaRPr lang="en-US" dirty="0"/>
          </a:p>
          <a:p>
            <a:pPr lvl="0"/>
            <a:r>
              <a:rPr lang="en-GB" dirty="0"/>
              <a:t>Regular and flexible according to the needs of the patient </a:t>
            </a:r>
            <a:endParaRPr lang="en-US" dirty="0"/>
          </a:p>
          <a:p>
            <a:pPr lvl="0"/>
            <a:r>
              <a:rPr lang="en-GB" dirty="0"/>
              <a:t>Educative to the patient. Home visits provide an excellent opportunity for health education </a:t>
            </a:r>
            <a:endParaRPr lang="en-US" dirty="0"/>
          </a:p>
          <a:p>
            <a:pPr marL="0" indent="0">
              <a:buNone/>
            </a:pPr>
            <a:endParaRPr lang="en-US" dirty="0"/>
          </a:p>
        </p:txBody>
      </p:sp>
    </p:spTree>
    <p:extLst>
      <p:ext uri="{BB962C8B-B14F-4D97-AF65-F5344CB8AC3E}">
        <p14:creationId xmlns:p14="http://schemas.microsoft.com/office/powerpoint/2010/main" val="257264635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lstStyle/>
          <a:p>
            <a:pPr lvl="0"/>
            <a:r>
              <a:rPr lang="en-GB" dirty="0"/>
              <a:t>Used to demonstrate principles of health </a:t>
            </a:r>
            <a:endParaRPr lang="en-US" dirty="0"/>
          </a:p>
          <a:p>
            <a:pPr lvl="0"/>
            <a:r>
              <a:rPr lang="en-GB" dirty="0"/>
              <a:t>Convenient and acceptable to the patient </a:t>
            </a:r>
            <a:endParaRPr lang="en-US" dirty="0"/>
          </a:p>
          <a:p>
            <a:pPr lvl="0"/>
            <a:r>
              <a:rPr lang="en-GB" dirty="0"/>
              <a:t>Respectful of the patient‘s right to refuse care </a:t>
            </a:r>
            <a:endParaRPr lang="en-US" dirty="0"/>
          </a:p>
          <a:p>
            <a:pPr lvl="0"/>
            <a:r>
              <a:rPr lang="en-GB" dirty="0"/>
              <a:t>Recorded in the appropriate case file</a:t>
            </a:r>
          </a:p>
          <a:p>
            <a:pPr marL="0" lvl="0" indent="0">
              <a:buNone/>
            </a:pPr>
            <a:r>
              <a:rPr lang="en-GB" dirty="0">
                <a:solidFill>
                  <a:srgbClr val="C00000"/>
                </a:solidFill>
              </a:rPr>
              <a:t>NB: If you follow these basic principles when planning your home visits, you will find your home visits fun and productive</a:t>
            </a:r>
            <a:endParaRPr lang="en-US" dirty="0">
              <a:solidFill>
                <a:srgbClr val="C00000"/>
              </a:solidFill>
            </a:endParaRPr>
          </a:p>
          <a:p>
            <a:endParaRPr lang="en-US" dirty="0"/>
          </a:p>
        </p:txBody>
      </p:sp>
    </p:spTree>
    <p:extLst>
      <p:ext uri="{BB962C8B-B14F-4D97-AF65-F5344CB8AC3E}">
        <p14:creationId xmlns:p14="http://schemas.microsoft.com/office/powerpoint/2010/main" val="336251645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Source of clients for home visiting</a:t>
            </a:r>
          </a:p>
        </p:txBody>
      </p:sp>
      <p:sp>
        <p:nvSpPr>
          <p:cNvPr id="3" name="Content Placeholder 2"/>
          <p:cNvSpPr>
            <a:spLocks noGrp="1"/>
          </p:cNvSpPr>
          <p:nvPr>
            <p:ph idx="1"/>
          </p:nvPr>
        </p:nvSpPr>
        <p:spPr/>
        <p:txBody>
          <a:bodyPr>
            <a:normAutofit/>
          </a:bodyPr>
          <a:lstStyle/>
          <a:p>
            <a:r>
              <a:rPr lang="en-US" dirty="0"/>
              <a:t>Out-patient clinics like under 5 clinic, MCH, adult out patient clinics  </a:t>
            </a:r>
          </a:p>
          <a:p>
            <a:r>
              <a:rPr lang="en-US" dirty="0"/>
              <a:t>In patient  wards/hospital wards</a:t>
            </a:r>
          </a:p>
          <a:p>
            <a:r>
              <a:rPr lang="en-US" dirty="0"/>
              <a:t>Out reach services e.g. mobile clinics</a:t>
            </a:r>
          </a:p>
          <a:p>
            <a:pPr marL="0" indent="0">
              <a:buNone/>
            </a:pPr>
            <a:endParaRPr lang="en-US" dirty="0"/>
          </a:p>
        </p:txBody>
      </p:sp>
    </p:spTree>
    <p:extLst>
      <p:ext uri="{BB962C8B-B14F-4D97-AF65-F5344CB8AC3E}">
        <p14:creationId xmlns:p14="http://schemas.microsoft.com/office/powerpoint/2010/main" val="207991130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The Process of Home Visiting</a:t>
            </a:r>
            <a:endParaRPr lang="en-US" dirty="0"/>
          </a:p>
        </p:txBody>
      </p:sp>
      <p:sp>
        <p:nvSpPr>
          <p:cNvPr id="3" name="Content Placeholder 2"/>
          <p:cNvSpPr>
            <a:spLocks noGrp="1"/>
          </p:cNvSpPr>
          <p:nvPr>
            <p:ph idx="1"/>
          </p:nvPr>
        </p:nvSpPr>
        <p:spPr/>
        <p:txBody>
          <a:bodyPr>
            <a:normAutofit/>
          </a:bodyPr>
          <a:lstStyle/>
          <a:p>
            <a:r>
              <a:rPr lang="en-GB" dirty="0"/>
              <a:t>The process of home visiting is carried out in five phases or steps.</a:t>
            </a:r>
          </a:p>
          <a:p>
            <a:pPr marL="0" indent="0">
              <a:buNone/>
            </a:pPr>
            <a:r>
              <a:rPr lang="en-GB" dirty="0"/>
              <a:t>1.</a:t>
            </a:r>
            <a:r>
              <a:rPr lang="en-GB" b="1" dirty="0"/>
              <a:t> Entry or Initiation Phase</a:t>
            </a:r>
            <a:r>
              <a:rPr lang="en-GB" dirty="0"/>
              <a:t> </a:t>
            </a:r>
            <a:endParaRPr lang="en-US" dirty="0"/>
          </a:p>
          <a:p>
            <a:r>
              <a:rPr lang="en-GB" dirty="0"/>
              <a:t>The community health nurse shares information with the patient on the reason and purposes for home visits. </a:t>
            </a:r>
            <a:br>
              <a:rPr lang="en-GB" dirty="0"/>
            </a:br>
            <a:r>
              <a:rPr lang="en-GB" dirty="0"/>
              <a:t>This interaction may occur in a hospital ward or at a clinic</a:t>
            </a:r>
            <a:endParaRPr lang="en-US" dirty="0"/>
          </a:p>
          <a:p>
            <a:endParaRPr lang="en-US" dirty="0"/>
          </a:p>
          <a:p>
            <a:endParaRPr lang="en-US" dirty="0"/>
          </a:p>
        </p:txBody>
      </p:sp>
    </p:spTree>
    <p:extLst>
      <p:ext uri="{BB962C8B-B14F-4D97-AF65-F5344CB8AC3E}">
        <p14:creationId xmlns:p14="http://schemas.microsoft.com/office/powerpoint/2010/main" val="1608446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lstStyle/>
          <a:p>
            <a:r>
              <a:rPr lang="en-US" b="1" dirty="0"/>
              <a:t>V-Role of the state in health</a:t>
            </a:r>
            <a:endParaRPr lang="en-US" dirty="0"/>
          </a:p>
          <a:p>
            <a:r>
              <a:rPr lang="en-US" dirty="0"/>
              <a:t>Governments have a responsibility for the health of their people which can be fulfilled only by the provision of adequate health and social measures. </a:t>
            </a:r>
          </a:p>
          <a:p>
            <a:r>
              <a:rPr lang="en-US" dirty="0"/>
              <a:t>Primary health care is the key to attaining this target as part of development in the spirit of social justice</a:t>
            </a:r>
          </a:p>
          <a:p>
            <a:endParaRPr lang="en-US" dirty="0"/>
          </a:p>
        </p:txBody>
      </p:sp>
    </p:spTree>
    <p:extLst>
      <p:ext uri="{BB962C8B-B14F-4D97-AF65-F5344CB8AC3E}">
        <p14:creationId xmlns:p14="http://schemas.microsoft.com/office/powerpoint/2010/main" val="354023750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a:bodyPr>
          <a:lstStyle/>
          <a:p>
            <a:r>
              <a:rPr lang="en-GB" b="1" dirty="0"/>
              <a:t>Pre-visit Activities</a:t>
            </a:r>
            <a:r>
              <a:rPr lang="en-GB" dirty="0"/>
              <a:t> </a:t>
            </a:r>
            <a:endParaRPr lang="en-US" dirty="0"/>
          </a:p>
          <a:p>
            <a:r>
              <a:rPr lang="en-GB" dirty="0"/>
              <a:t>Before the actual home visit, you have to look for information regarding the patient and the family. You also need to gather information regarding the location of the house, distance from your health facility and the physical address. During pre-visit activities, you should investigate the community resource</a:t>
            </a:r>
            <a:endParaRPr lang="en-US" dirty="0"/>
          </a:p>
          <a:p>
            <a:endParaRPr lang="en-US" dirty="0"/>
          </a:p>
        </p:txBody>
      </p:sp>
    </p:spTree>
    <p:extLst>
      <p:ext uri="{BB962C8B-B14F-4D97-AF65-F5344CB8AC3E}">
        <p14:creationId xmlns:p14="http://schemas.microsoft.com/office/powerpoint/2010/main" val="383524403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fontScale="92500"/>
          </a:bodyPr>
          <a:lstStyle/>
          <a:p>
            <a:pPr marL="0" indent="0">
              <a:buNone/>
            </a:pPr>
            <a:r>
              <a:rPr lang="en-US" b="1" dirty="0"/>
              <a:t>3.Working phase/home visiting activities</a:t>
            </a:r>
          </a:p>
          <a:p>
            <a:pPr marL="0" indent="0">
              <a:buNone/>
            </a:pPr>
            <a:r>
              <a:rPr lang="en-GB" dirty="0"/>
              <a:t>This is the working phase during which you put into action your planned health activities. During this phase you must establish trust and rapport with the patient and the family so that there can be a positive interpersonal relationship </a:t>
            </a:r>
            <a:br>
              <a:rPr lang="en-GB" dirty="0"/>
            </a:br>
            <a:r>
              <a:rPr lang="en-GB" dirty="0"/>
              <a:t>(a professional nurse-patient relationship). </a:t>
            </a:r>
          </a:p>
          <a:p>
            <a:pPr marL="0" indent="0">
              <a:buNone/>
            </a:pPr>
            <a:r>
              <a:rPr lang="en-GB" dirty="0"/>
              <a:t>This relationship will enhance the achievement of the mutually determined health-oriented goals</a:t>
            </a:r>
            <a:endParaRPr lang="en-US" dirty="0"/>
          </a:p>
          <a:p>
            <a:pPr marL="0" indent="0">
              <a:buNone/>
            </a:pPr>
            <a:endParaRPr lang="en-US" dirty="0"/>
          </a:p>
        </p:txBody>
      </p:sp>
    </p:spTree>
    <p:extLst>
      <p:ext uri="{BB962C8B-B14F-4D97-AF65-F5344CB8AC3E}">
        <p14:creationId xmlns:p14="http://schemas.microsoft.com/office/powerpoint/2010/main" val="250318236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lnSpcReduction="10000"/>
          </a:bodyPr>
          <a:lstStyle/>
          <a:p>
            <a:pPr marL="0" indent="0">
              <a:buNone/>
            </a:pPr>
            <a:r>
              <a:rPr lang="en-GB" b="1" dirty="0"/>
              <a:t>4. Termination Phase of Visit</a:t>
            </a:r>
            <a:r>
              <a:rPr lang="en-GB" dirty="0"/>
              <a:t> </a:t>
            </a:r>
            <a:endParaRPr lang="en-US" dirty="0"/>
          </a:p>
          <a:p>
            <a:pPr marL="0" indent="0">
              <a:buNone/>
            </a:pPr>
            <a:r>
              <a:rPr lang="en-GB" dirty="0"/>
              <a:t>This occurs when the health oriented goals have been met. Termination of home visits can occur due to any of the following reasons:</a:t>
            </a:r>
            <a:endParaRPr lang="en-US" dirty="0"/>
          </a:p>
          <a:p>
            <a:pPr lvl="0"/>
            <a:r>
              <a:rPr lang="en-GB" dirty="0"/>
              <a:t>The patients’ health has been restored and the patient can function without the nurse </a:t>
            </a:r>
            <a:endParaRPr lang="en-US" dirty="0"/>
          </a:p>
          <a:p>
            <a:pPr lvl="0"/>
            <a:r>
              <a:rPr lang="en-GB" dirty="0"/>
              <a:t>The patient has changed their residence </a:t>
            </a:r>
            <a:endParaRPr lang="en-US" dirty="0"/>
          </a:p>
          <a:p>
            <a:pPr lvl="0"/>
            <a:r>
              <a:rPr lang="en-GB" dirty="0"/>
              <a:t>The community health nurse has transferred the patients’ care to another nurse or agency</a:t>
            </a:r>
            <a:endParaRPr lang="en-US" dirty="0"/>
          </a:p>
          <a:p>
            <a:endParaRPr lang="en-US" dirty="0"/>
          </a:p>
        </p:txBody>
      </p:sp>
    </p:spTree>
    <p:extLst>
      <p:ext uri="{BB962C8B-B14F-4D97-AF65-F5344CB8AC3E}">
        <p14:creationId xmlns:p14="http://schemas.microsoft.com/office/powerpoint/2010/main" val="189700766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Advantages of Home Visiting</a:t>
            </a:r>
            <a:r>
              <a:rPr lang="en-GB" dirty="0"/>
              <a:t>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pPr lvl="0"/>
            <a:r>
              <a:rPr lang="en-GB" dirty="0"/>
              <a:t>Home visiting gives a more accurate assessment of the family structure and behaviour in their natural environment. </a:t>
            </a:r>
            <a:endParaRPr lang="en-US" dirty="0"/>
          </a:p>
          <a:p>
            <a:pPr lvl="0"/>
            <a:r>
              <a:rPr lang="en-GB" dirty="0"/>
              <a:t>Home visits provide an opportunity to observe the physical environment of the home and identify barriers to, and resources for achieving family health.  </a:t>
            </a:r>
            <a:endParaRPr lang="en-US" dirty="0"/>
          </a:p>
          <a:p>
            <a:pPr lvl="0"/>
            <a:r>
              <a:rPr lang="en-GB" dirty="0"/>
              <a:t>At home, the nurse works with the patient first hand to implement health action using realistic resources.  </a:t>
            </a:r>
            <a:endParaRPr lang="en-US" dirty="0"/>
          </a:p>
        </p:txBody>
      </p:sp>
    </p:spTree>
    <p:extLst>
      <p:ext uri="{BB962C8B-B14F-4D97-AF65-F5344CB8AC3E}">
        <p14:creationId xmlns:p14="http://schemas.microsoft.com/office/powerpoint/2010/main" val="281308830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a:bodyPr>
          <a:lstStyle/>
          <a:p>
            <a:r>
              <a:rPr lang="en-GB" dirty="0"/>
              <a:t>By meeting the family on its home ground the nurse will be enhancing the family’s sense of control and active participation in meeting its health needs. </a:t>
            </a:r>
          </a:p>
          <a:p>
            <a:pPr lvl="0"/>
            <a:r>
              <a:rPr lang="en-GB" dirty="0"/>
              <a:t>It provides an excellent opportunity to implement planned health care. </a:t>
            </a:r>
            <a:endParaRPr lang="en-US" dirty="0"/>
          </a:p>
          <a:p>
            <a:r>
              <a:rPr lang="en-GB" dirty="0"/>
              <a:t>It provides an opportunity to learn about the home and family situation</a:t>
            </a:r>
            <a:endParaRPr lang="en-US" dirty="0"/>
          </a:p>
          <a:p>
            <a:endParaRPr lang="en-US" dirty="0"/>
          </a:p>
        </p:txBody>
      </p:sp>
    </p:spTree>
    <p:extLst>
      <p:ext uri="{BB962C8B-B14F-4D97-AF65-F5344CB8AC3E}">
        <p14:creationId xmlns:p14="http://schemas.microsoft.com/office/powerpoint/2010/main" val="278126059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Disadvantages of Home Visiting</a:t>
            </a:r>
            <a:r>
              <a:rPr lang="en-GB" dirty="0"/>
              <a:t> </a:t>
            </a:r>
            <a:br>
              <a:rPr lang="en-US" dirty="0"/>
            </a:br>
            <a:endParaRPr lang="en-US" dirty="0"/>
          </a:p>
        </p:txBody>
      </p:sp>
      <p:sp>
        <p:nvSpPr>
          <p:cNvPr id="3" name="Content Placeholder 2"/>
          <p:cNvSpPr>
            <a:spLocks noGrp="1"/>
          </p:cNvSpPr>
          <p:nvPr>
            <p:ph idx="1"/>
          </p:nvPr>
        </p:nvSpPr>
        <p:spPr/>
        <p:txBody>
          <a:bodyPr>
            <a:normAutofit/>
          </a:bodyPr>
          <a:lstStyle/>
          <a:p>
            <a:r>
              <a:rPr lang="en-GB" dirty="0"/>
              <a:t>The disadvantages of home visiting include the following:</a:t>
            </a:r>
            <a:endParaRPr lang="en-US" dirty="0"/>
          </a:p>
          <a:p>
            <a:pPr lvl="0"/>
            <a:r>
              <a:rPr lang="en-GB" dirty="0"/>
              <a:t>Home visits consume a lot the nurse's time and energy as well as transport fuel (petrol or diesel) or bus fare. </a:t>
            </a:r>
            <a:endParaRPr lang="en-US" dirty="0"/>
          </a:p>
          <a:p>
            <a:pPr lvl="0"/>
            <a:r>
              <a:rPr lang="en-GB" dirty="0"/>
              <a:t>Unforeseen events may occur during home visits, which will interfere with planned activities. </a:t>
            </a:r>
            <a:endParaRPr lang="en-US" dirty="0"/>
          </a:p>
        </p:txBody>
      </p:sp>
    </p:spTree>
    <p:extLst>
      <p:ext uri="{BB962C8B-B14F-4D97-AF65-F5344CB8AC3E}">
        <p14:creationId xmlns:p14="http://schemas.microsoft.com/office/powerpoint/2010/main" val="144958353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a:t>
            </a:r>
            <a:endParaRPr lang="en-US" dirty="0"/>
          </a:p>
        </p:txBody>
      </p:sp>
      <p:sp>
        <p:nvSpPr>
          <p:cNvPr id="3" name="Content Placeholder 2"/>
          <p:cNvSpPr>
            <a:spLocks noGrp="1"/>
          </p:cNvSpPr>
          <p:nvPr>
            <p:ph idx="1"/>
          </p:nvPr>
        </p:nvSpPr>
        <p:spPr/>
        <p:txBody>
          <a:bodyPr>
            <a:normAutofit fontScale="92500" lnSpcReduction="10000"/>
          </a:bodyPr>
          <a:lstStyle/>
          <a:p>
            <a:pPr lvl="0"/>
            <a:r>
              <a:rPr lang="en-GB" dirty="0"/>
              <a:t>The patient’s family may not accept the nurse due to various factors such as cultural or religious differences, personal characteristics of the nurse and the patient or to some extent, socio-economic status of the nurse and the patient. </a:t>
            </a:r>
            <a:endParaRPr lang="en-US" dirty="0"/>
          </a:p>
          <a:p>
            <a:pPr lvl="0"/>
            <a:r>
              <a:rPr lang="en-GB" dirty="0"/>
              <a:t>Confusion of the nurse’s role in a community where there may be a lack of knowledge and understanding of the role of the community health nurse.</a:t>
            </a:r>
            <a:endParaRPr lang="en-US" dirty="0"/>
          </a:p>
          <a:p>
            <a:endParaRPr lang="en-US" dirty="0"/>
          </a:p>
          <a:p>
            <a:endParaRPr lang="en-US" dirty="0"/>
          </a:p>
        </p:txBody>
      </p:sp>
    </p:spTree>
    <p:extLst>
      <p:ext uri="{BB962C8B-B14F-4D97-AF65-F5344CB8AC3E}">
        <p14:creationId xmlns:p14="http://schemas.microsoft.com/office/powerpoint/2010/main" val="266529507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lstStyle/>
          <a:p>
            <a:pPr marL="0" lvl="0" indent="0">
              <a:buNone/>
            </a:pPr>
            <a:r>
              <a:rPr lang="en-GB" b="1" dirty="0"/>
              <a:t> 5.Post-visit Activities</a:t>
            </a:r>
            <a:r>
              <a:rPr lang="en-GB" dirty="0"/>
              <a:t> </a:t>
            </a:r>
            <a:endParaRPr lang="en-US" dirty="0"/>
          </a:p>
          <a:p>
            <a:pPr lvl="0"/>
            <a:r>
              <a:rPr lang="en-GB" dirty="0"/>
              <a:t>Post-visit activities include recording  of the case file and reporting important events of the home visits, and sharing the reports with the appropriate authorities and individuals about the patient family</a:t>
            </a:r>
            <a:endParaRPr lang="en-US" dirty="0"/>
          </a:p>
          <a:p>
            <a:endParaRPr lang="en-US" dirty="0"/>
          </a:p>
        </p:txBody>
      </p:sp>
    </p:spTree>
    <p:extLst>
      <p:ext uri="{BB962C8B-B14F-4D97-AF65-F5344CB8AC3E}">
        <p14:creationId xmlns:p14="http://schemas.microsoft.com/office/powerpoint/2010/main" val="88981546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2.SCHOOL HEALTH PROGRAMMES</a:t>
            </a:r>
            <a:endParaRPr lang="en-US" dirty="0"/>
          </a:p>
        </p:txBody>
      </p:sp>
      <p:sp>
        <p:nvSpPr>
          <p:cNvPr id="3" name="Content Placeholder 2"/>
          <p:cNvSpPr>
            <a:spLocks noGrp="1"/>
          </p:cNvSpPr>
          <p:nvPr>
            <p:ph idx="1"/>
          </p:nvPr>
        </p:nvSpPr>
        <p:spPr/>
        <p:txBody>
          <a:bodyPr>
            <a:normAutofit lnSpcReduction="10000"/>
          </a:bodyPr>
          <a:lstStyle/>
          <a:p>
            <a:r>
              <a:rPr lang="en-GB" b="1" dirty="0"/>
              <a:t>INTRODUCTION</a:t>
            </a:r>
          </a:p>
          <a:p>
            <a:r>
              <a:rPr lang="en-GB" dirty="0"/>
              <a:t>When a child reaches school going age, it is necessary that, the health care that was provided when they were under five years is continued. </a:t>
            </a:r>
            <a:endParaRPr lang="en-US" dirty="0"/>
          </a:p>
          <a:p>
            <a:r>
              <a:rPr lang="en-GB" dirty="0"/>
              <a:t>School health focuses on ensuring health promotion, conservation, protection and correction of abnormalities of the school population</a:t>
            </a:r>
            <a:endParaRPr lang="en-US" dirty="0"/>
          </a:p>
        </p:txBody>
      </p:sp>
    </p:spTree>
    <p:extLst>
      <p:ext uri="{BB962C8B-B14F-4D97-AF65-F5344CB8AC3E}">
        <p14:creationId xmlns:p14="http://schemas.microsoft.com/office/powerpoint/2010/main" val="183089342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fontScale="92500" lnSpcReduction="20000"/>
          </a:bodyPr>
          <a:lstStyle/>
          <a:p>
            <a:pPr marL="0" indent="0">
              <a:buNone/>
            </a:pPr>
            <a:r>
              <a:rPr lang="en-GB" dirty="0"/>
              <a:t>By the end of this section you will be able to: </a:t>
            </a:r>
            <a:endParaRPr lang="en-US" dirty="0"/>
          </a:p>
          <a:p>
            <a:pPr lvl="0"/>
            <a:r>
              <a:rPr lang="en-GB" dirty="0"/>
              <a:t>Describe how to organise a school health programme </a:t>
            </a:r>
            <a:endParaRPr lang="en-US" dirty="0"/>
          </a:p>
          <a:p>
            <a:pPr lvl="0"/>
            <a:r>
              <a:rPr lang="en-GB" dirty="0"/>
              <a:t>State the objectives of a school health programme </a:t>
            </a:r>
            <a:endParaRPr lang="en-US" dirty="0"/>
          </a:p>
          <a:p>
            <a:pPr lvl="0"/>
            <a:r>
              <a:rPr lang="en-GB" dirty="0"/>
              <a:t>Explain how to plan and implement school health services </a:t>
            </a:r>
            <a:endParaRPr lang="en-US" dirty="0"/>
          </a:p>
          <a:p>
            <a:pPr lvl="0"/>
            <a:r>
              <a:rPr lang="en-GB" dirty="0"/>
              <a:t>State the activities undertaken during a school </a:t>
            </a:r>
            <a:br>
              <a:rPr lang="en-GB" dirty="0"/>
            </a:br>
            <a:r>
              <a:rPr lang="en-GB" dirty="0"/>
              <a:t>health service </a:t>
            </a:r>
            <a:endParaRPr lang="en-US" dirty="0"/>
          </a:p>
          <a:p>
            <a:pPr lvl="0"/>
            <a:r>
              <a:rPr lang="en-GB" dirty="0"/>
              <a:t>Evaluate school health programmes</a:t>
            </a:r>
            <a:endParaRPr lang="en-US" dirty="0"/>
          </a:p>
          <a:p>
            <a:endParaRPr lang="en-US" dirty="0"/>
          </a:p>
        </p:txBody>
      </p:sp>
    </p:spTree>
    <p:extLst>
      <p:ext uri="{BB962C8B-B14F-4D97-AF65-F5344CB8AC3E}">
        <p14:creationId xmlns:p14="http://schemas.microsoft.com/office/powerpoint/2010/main" val="18345537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46713</TotalTime>
  <Words>8233</Words>
  <Application>Microsoft Office PowerPoint</Application>
  <PresentationFormat>On-screen Show (4:3)</PresentationFormat>
  <Paragraphs>589</Paragraphs>
  <Slides>136</Slides>
  <Notes>14</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136</vt:i4>
      </vt:variant>
    </vt:vector>
  </HeadingPairs>
  <TitlesOfParts>
    <vt:vector size="142" baseType="lpstr">
      <vt:lpstr>Arial</vt:lpstr>
      <vt:lpstr>Calibri</vt:lpstr>
      <vt:lpstr>Times New Roman</vt:lpstr>
      <vt:lpstr>Wingdings</vt:lpstr>
      <vt:lpstr>Office Theme</vt:lpstr>
      <vt:lpstr>1_Office Theme</vt:lpstr>
      <vt:lpstr> COMMUNITY HEALTH NURSING 11</vt:lpstr>
      <vt:lpstr>HEALTH CARE DELIVERY SYSTEM</vt:lpstr>
      <vt:lpstr>Cont.</vt:lpstr>
      <vt:lpstr>Policies guiding health care delivery in Kenya and globally</vt:lpstr>
      <vt:lpstr>1.Alma-Ata Declaration  </vt:lpstr>
      <vt:lpstr>Declaration1 -Definition of health </vt:lpstr>
      <vt:lpstr>Declaration II- equity </vt:lpstr>
      <vt:lpstr>Cont.</vt:lpstr>
      <vt:lpstr>Cont.</vt:lpstr>
      <vt:lpstr>VI-primary health and component </vt:lpstr>
      <vt:lpstr>Cont.</vt:lpstr>
      <vt:lpstr> VII :Primary health care: </vt:lpstr>
      <vt:lpstr>Cont.</vt:lpstr>
      <vt:lpstr>Cont.</vt:lpstr>
      <vt:lpstr>Cont.</vt:lpstr>
      <vt:lpstr>Cont.</vt:lpstr>
      <vt:lpstr>Cont.</vt:lpstr>
      <vt:lpstr>2.Abuja declaration of 2001</vt:lpstr>
      <vt:lpstr>Abuja declaration</vt:lpstr>
      <vt:lpstr>3. OUAGADOUGOU DECLARATION </vt:lpstr>
      <vt:lpstr>OUAGADOUGOU DECLARATION</vt:lpstr>
      <vt:lpstr> The meeting came with the following Declarations or resolutions </vt:lpstr>
      <vt:lpstr>Cont.</vt:lpstr>
      <vt:lpstr>Cont.</vt:lpstr>
      <vt:lpstr>Cont.</vt:lpstr>
      <vt:lpstr>Cont.</vt:lpstr>
      <vt:lpstr>Cont.</vt:lpstr>
      <vt:lpstr>Cont.</vt:lpstr>
      <vt:lpstr>Cont.</vt:lpstr>
      <vt:lpstr>Cont.</vt:lpstr>
      <vt:lpstr>Cont.</vt:lpstr>
      <vt:lpstr>SUSTAINABLE DEVELOPMENT </vt:lpstr>
      <vt:lpstr>Cont.</vt:lpstr>
      <vt:lpstr>Cont.</vt:lpstr>
      <vt:lpstr>Cont.</vt:lpstr>
      <vt:lpstr>CONT.</vt:lpstr>
      <vt:lpstr>Cont.</vt:lpstr>
      <vt:lpstr>Cont.</vt:lpstr>
      <vt:lpstr>Cont.</vt:lpstr>
      <vt:lpstr>Cont.</vt:lpstr>
      <vt:lpstr>Cont.</vt:lpstr>
      <vt:lpstr>Cont.</vt:lpstr>
      <vt:lpstr>convention on population and development (ICPD Cairo)</vt:lpstr>
      <vt:lpstr>Cont.</vt:lpstr>
      <vt:lpstr>Cont.</vt:lpstr>
      <vt:lpstr>Cont.</vt:lpstr>
      <vt:lpstr>CONVENTION OF ON THE RIGHTS OF CHILDREN</vt:lpstr>
      <vt:lpstr>Cont.</vt:lpstr>
      <vt:lpstr>Cont.</vt:lpstr>
      <vt:lpstr>Cont.</vt:lpstr>
      <vt:lpstr>Cont.</vt:lpstr>
      <vt:lpstr>Cont.</vt:lpstr>
      <vt:lpstr>Cont.</vt:lpstr>
      <vt:lpstr>Cont.</vt:lpstr>
      <vt:lpstr>Cont.</vt:lpstr>
      <vt:lpstr>Cont.</vt:lpstr>
      <vt:lpstr>Cont.</vt:lpstr>
      <vt:lpstr>Cont.</vt:lpstr>
      <vt:lpstr>Kenya health strategic and investment plan 2012-2017objectives)</vt:lpstr>
      <vt:lpstr>KHSSP 2012-2017  6 policy objectives </vt:lpstr>
      <vt:lpstr>Cont.</vt:lpstr>
      <vt:lpstr>INTEGRATED HEALTH SYSTEMS:</vt:lpstr>
      <vt:lpstr>Cont.</vt:lpstr>
      <vt:lpstr>cont</vt:lpstr>
      <vt:lpstr>Advantages of integration</vt:lpstr>
      <vt:lpstr>Disadvantages of integration</vt:lpstr>
      <vt:lpstr>CONCEPT OF RURAL HEALTH</vt:lpstr>
      <vt:lpstr>Historical background of RH</vt:lpstr>
      <vt:lpstr>Cont.</vt:lpstr>
      <vt:lpstr>3 objective of RHU</vt:lpstr>
      <vt:lpstr>Rural health demonstration centres in Kenya</vt:lpstr>
      <vt:lpstr>Achievements of rural health unit</vt:lpstr>
      <vt:lpstr>services offered at static health facility</vt:lpstr>
      <vt:lpstr>services offered at static health facility</vt:lpstr>
      <vt:lpstr>Cont.</vt:lpstr>
      <vt:lpstr>COMMUNITY OUTREACH SURVICES</vt:lpstr>
      <vt:lpstr>Cont.</vt:lpstr>
      <vt:lpstr>Mobile clinic services</vt:lpstr>
      <vt:lpstr>Cont.</vt:lpstr>
      <vt:lpstr>Cont.</vt:lpstr>
      <vt:lpstr>Mobile clinic services</vt:lpstr>
      <vt:lpstr>1.HOME-VISITING</vt:lpstr>
      <vt:lpstr>Purposes of home visiting</vt:lpstr>
      <vt:lpstr>Skills needed in home visiting</vt:lpstr>
      <vt:lpstr>Factors to consider b4 home visiting</vt:lpstr>
      <vt:lpstr>Principles of Home Visiting</vt:lpstr>
      <vt:lpstr>Cont.</vt:lpstr>
      <vt:lpstr>Source of clients for home visiting</vt:lpstr>
      <vt:lpstr>The Process of Home Visiting</vt:lpstr>
      <vt:lpstr>Cont.</vt:lpstr>
      <vt:lpstr>Cont.</vt:lpstr>
      <vt:lpstr>Cont.</vt:lpstr>
      <vt:lpstr>Advantages of Home Visiting  </vt:lpstr>
      <vt:lpstr>Cont.</vt:lpstr>
      <vt:lpstr>Disadvantages of Home Visiting  </vt:lpstr>
      <vt:lpstr>cont</vt:lpstr>
      <vt:lpstr>Cont.</vt:lpstr>
      <vt:lpstr>2.SCHOOL HEALTH PROGRAMMES</vt:lpstr>
      <vt:lpstr>Cont.</vt:lpstr>
      <vt:lpstr>Organisation of School Health Programmes</vt:lpstr>
      <vt:lpstr>Cont.</vt:lpstr>
      <vt:lpstr>THE NEEDS OF A SCHOOL CHILD </vt:lpstr>
      <vt:lpstr>Cont.</vt:lpstr>
      <vt:lpstr>Cont.</vt:lpstr>
      <vt:lpstr>Cont.</vt:lpstr>
      <vt:lpstr>Objectives of School Health  </vt:lpstr>
      <vt:lpstr>Cont.</vt:lpstr>
      <vt:lpstr>PowerPoint Presentation</vt:lpstr>
      <vt:lpstr>Health problems of school children</vt:lpstr>
      <vt:lpstr>Activities of school health</vt:lpstr>
      <vt:lpstr>1.Provision of clinical services</vt:lpstr>
      <vt:lpstr>Cont.</vt:lpstr>
      <vt:lpstr>Cont.</vt:lpstr>
      <vt:lpstr>2.School environment</vt:lpstr>
      <vt:lpstr>Cont.</vt:lpstr>
      <vt:lpstr>Cont.</vt:lpstr>
      <vt:lpstr>3.Health education</vt:lpstr>
      <vt:lpstr>Constrains/problems of school health programme</vt:lpstr>
      <vt:lpstr>Role  of community health nurse in school health</vt:lpstr>
      <vt:lpstr>Cont.</vt:lpstr>
      <vt:lpstr>Cont.</vt:lpstr>
      <vt:lpstr>Cont.</vt:lpstr>
      <vt:lpstr>  Evaluating School Health Services   </vt:lpstr>
      <vt:lpstr>Cont.</vt:lpstr>
      <vt:lpstr>Cont.</vt:lpstr>
      <vt:lpstr>Cont.</vt:lpstr>
      <vt:lpstr>NCK questions </vt:lpstr>
      <vt:lpstr>FQE 2011</vt:lpstr>
      <vt:lpstr>Common Home Accident and Preventive Methods</vt:lpstr>
      <vt:lpstr>CHOKING AND SUFFOCATION</vt:lpstr>
      <vt:lpstr>Cont.</vt:lpstr>
      <vt:lpstr>BURN/SCALD</vt:lpstr>
      <vt:lpstr>Cont.</vt:lpstr>
      <vt:lpstr>Prevention:</vt:lpstr>
      <vt:lpstr>DROWNING</vt:lpstr>
      <vt:lpstr>Sep 2018 promotional</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HEALTH NURSING 11</dc:title>
  <dc:creator>erick</dc:creator>
  <cp:lastModifiedBy>Pascalia Mwongeli</cp:lastModifiedBy>
  <cp:revision>269</cp:revision>
  <dcterms:created xsi:type="dcterms:W3CDTF">2019-04-25T17:39:54Z</dcterms:created>
  <dcterms:modified xsi:type="dcterms:W3CDTF">2022-06-15T17:41:26Z</dcterms:modified>
</cp:coreProperties>
</file>