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Slides/notesSlide2.xml" ContentType="application/vnd.openxmlformats-officedocument.presentationml.notes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Slides/notesSlide3.xml" ContentType="application/vnd.openxmlformats-officedocument.presentationml.notes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Slides/notesSlide6.xml" ContentType="application/vnd.openxmlformats-officedocument.presentationml.notesSlide+xml"/>
  <Override PartName="/ppt/slides/slide48.xml" ContentType="application/vnd.openxmlformats-officedocument.presentationml.slide+xml"/>
  <Override PartName="/ppt/notesSlides/notesSlide7.xml" ContentType="application/vnd.openxmlformats-officedocument.presentationml.notes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Slides/notesSlide8.xml" ContentType="application/vnd.openxmlformats-officedocument.presentationml.notes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Slides/notesSlide9.xml" ContentType="application/vnd.openxmlformats-officedocument.presentationml.notesSlide+xml"/>
  <Override PartName="/ppt/slides/slide62.xml" ContentType="application/vnd.openxmlformats-officedocument.presentationml.slide+xml"/>
  <Override PartName="/ppt/slides/slide63.xml" ContentType="application/vnd.openxmlformats-officedocument.presentationml.slide+xml"/>
  <Override PartName="/ppt/notesSlides/notesSlide10.xml" ContentType="application/vnd.openxmlformats-officedocument.presentationml.notes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Slides/notesSlide11.xml" ContentType="application/vnd.openxmlformats-officedocument.presentationml.notesSlide+xml"/>
  <Override PartName="/ppt/slides/slide68.xml" ContentType="application/vnd.openxmlformats-officedocument.presentationml.slide+xml"/>
  <Override PartName="/ppt/slides/slide69.xml" ContentType="application/vnd.openxmlformats-officedocument.presentationml.slide+xml"/>
  <Override PartName="/ppt/notesSlides/notesSlide12.xml" ContentType="application/vnd.openxmlformats-officedocument.presentationml.notes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Slides/notesSlide13.xml" ContentType="application/vnd.openxmlformats-officedocument.presentationml.notes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Slides/notesSlide14.xml" ContentType="application/vnd.openxmlformats-officedocument.presentationml.notes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Slides/notesSlide15.xml" ContentType="application/vnd.openxmlformats-officedocument.presentationml.notesSlide+xml"/>
  <Override PartName="/ppt/slides/slide92.xml" ContentType="application/vnd.openxmlformats-officedocument.presentationml.slide+xml"/>
  <Override PartName="/ppt/slides/slide93.xml" ContentType="application/vnd.openxmlformats-officedocument.presentationml.slide+xml"/>
  <Override PartName="/ppt/notesSlides/notesSlide16.xml" ContentType="application/vnd.openxmlformats-officedocument.presentationml.notes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Slides/notesSlide17.xml" ContentType="application/vnd.openxmlformats-officedocument.presentationml.notes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notesSlides/notesSlide18.xml" ContentType="application/vnd.openxmlformats-officedocument.presentationml.notesSlide+xml"/>
  <Override PartName="/ppt/slides/slide154.xml" ContentType="application/vnd.openxmlformats-officedocument.presentationml.slide+xml"/>
  <Override PartName="/ppt/slides/slide155.xml" ContentType="application/vnd.openxmlformats-officedocument.presentationml.slide+xml"/>
  <Override PartName="/ppt/notesSlides/notesSlide19.xml" ContentType="application/vnd.openxmlformats-officedocument.presentationml.notes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Slides/notesSlide20.xml" ContentType="application/vnd.openxmlformats-officedocument.presentationml.notes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notesSlides/notesSlide21.xml" ContentType="application/vnd.openxmlformats-officedocument.presentationml.notesSlide+xml"/>
  <Override PartName="/ppt/slides/slide170.xml" ContentType="application/vnd.openxmlformats-officedocument.presentationml.slide+xml"/>
  <Override PartName="/ppt/notesSlides/notesSlide22.xml" ContentType="application/vnd.openxmlformats-officedocument.presentationml.notes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 id="2147483649" r:id="rId2"/>
  </p:sldMasterIdLst>
  <p:notesMasterIdLst>
    <p:notesMasterId r:id="rId3"/>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88861" autoAdjust="0"/>
  </p:normalViewPr>
  <p:slideViewPr>
    <p:cSldViewPr>
      <p:cViewPr>
        <p:scale>
          <a:sx n="59" d="100"/>
          <a:sy n="59" d="100"/>
        </p:scale>
        <p:origin x="-1686"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00" Type="http://schemas.openxmlformats.org/officeDocument/2006/relationships/slide" Target="slides/slide97.xml"/><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08" Type="http://schemas.openxmlformats.org/officeDocument/2006/relationships/slide" Target="slides/slide105.xml"/><Relationship Id="rId109" Type="http://schemas.openxmlformats.org/officeDocument/2006/relationships/slide" Target="slides/slide106.xml"/><Relationship Id="rId110" Type="http://schemas.openxmlformats.org/officeDocument/2006/relationships/slide" Target="slides/slide107.xml"/><Relationship Id="rId111" Type="http://schemas.openxmlformats.org/officeDocument/2006/relationships/slide" Target="slides/slide108.xml"/><Relationship Id="rId112" Type="http://schemas.openxmlformats.org/officeDocument/2006/relationships/slide" Target="slides/slide109.xml"/><Relationship Id="rId113" Type="http://schemas.openxmlformats.org/officeDocument/2006/relationships/slide" Target="slides/slide110.xml"/><Relationship Id="rId114" Type="http://schemas.openxmlformats.org/officeDocument/2006/relationships/slide" Target="slides/slide111.xml"/><Relationship Id="rId115" Type="http://schemas.openxmlformats.org/officeDocument/2006/relationships/slide" Target="slides/slide112.xml"/><Relationship Id="rId116" Type="http://schemas.openxmlformats.org/officeDocument/2006/relationships/slide" Target="slides/slide113.xml"/><Relationship Id="rId117" Type="http://schemas.openxmlformats.org/officeDocument/2006/relationships/slide" Target="slides/slide114.xml"/><Relationship Id="rId118" Type="http://schemas.openxmlformats.org/officeDocument/2006/relationships/slide" Target="slides/slide115.xml"/><Relationship Id="rId119" Type="http://schemas.openxmlformats.org/officeDocument/2006/relationships/slide" Target="slides/slide116.xml"/><Relationship Id="rId120" Type="http://schemas.openxmlformats.org/officeDocument/2006/relationships/slide" Target="slides/slide117.xml"/><Relationship Id="rId121" Type="http://schemas.openxmlformats.org/officeDocument/2006/relationships/slide" Target="slides/slide118.xml"/><Relationship Id="rId122" Type="http://schemas.openxmlformats.org/officeDocument/2006/relationships/slide" Target="slides/slide119.xml"/><Relationship Id="rId123" Type="http://schemas.openxmlformats.org/officeDocument/2006/relationships/slide" Target="slides/slide120.xml"/><Relationship Id="rId124" Type="http://schemas.openxmlformats.org/officeDocument/2006/relationships/slide" Target="slides/slide121.xml"/><Relationship Id="rId125" Type="http://schemas.openxmlformats.org/officeDocument/2006/relationships/slide" Target="slides/slide122.xml"/><Relationship Id="rId126" Type="http://schemas.openxmlformats.org/officeDocument/2006/relationships/slide" Target="slides/slide123.xml"/><Relationship Id="rId127" Type="http://schemas.openxmlformats.org/officeDocument/2006/relationships/slide" Target="slides/slide124.xml"/><Relationship Id="rId128" Type="http://schemas.openxmlformats.org/officeDocument/2006/relationships/slide" Target="slides/slide125.xml"/><Relationship Id="rId129" Type="http://schemas.openxmlformats.org/officeDocument/2006/relationships/slide" Target="slides/slide126.xml"/><Relationship Id="rId130" Type="http://schemas.openxmlformats.org/officeDocument/2006/relationships/slide" Target="slides/slide127.xml"/><Relationship Id="rId131" Type="http://schemas.openxmlformats.org/officeDocument/2006/relationships/slide" Target="slides/slide128.xml"/><Relationship Id="rId132" Type="http://schemas.openxmlformats.org/officeDocument/2006/relationships/slide" Target="slides/slide129.xml"/><Relationship Id="rId133" Type="http://schemas.openxmlformats.org/officeDocument/2006/relationships/slide" Target="slides/slide130.xml"/><Relationship Id="rId134" Type="http://schemas.openxmlformats.org/officeDocument/2006/relationships/slide" Target="slides/slide131.xml"/><Relationship Id="rId135" Type="http://schemas.openxmlformats.org/officeDocument/2006/relationships/slide" Target="slides/slide132.xml"/><Relationship Id="rId136" Type="http://schemas.openxmlformats.org/officeDocument/2006/relationships/slide" Target="slides/slide133.xml"/><Relationship Id="rId137" Type="http://schemas.openxmlformats.org/officeDocument/2006/relationships/slide" Target="slides/slide134.xml"/><Relationship Id="rId138" Type="http://schemas.openxmlformats.org/officeDocument/2006/relationships/slide" Target="slides/slide135.xml"/><Relationship Id="rId139" Type="http://schemas.openxmlformats.org/officeDocument/2006/relationships/slide" Target="slides/slide136.xml"/><Relationship Id="rId140" Type="http://schemas.openxmlformats.org/officeDocument/2006/relationships/slide" Target="slides/slide137.xml"/><Relationship Id="rId141" Type="http://schemas.openxmlformats.org/officeDocument/2006/relationships/slide" Target="slides/slide138.xml"/><Relationship Id="rId142" Type="http://schemas.openxmlformats.org/officeDocument/2006/relationships/slide" Target="slides/slide139.xml"/><Relationship Id="rId143" Type="http://schemas.openxmlformats.org/officeDocument/2006/relationships/slide" Target="slides/slide140.xml"/><Relationship Id="rId144" Type="http://schemas.openxmlformats.org/officeDocument/2006/relationships/slide" Target="slides/slide141.xml"/><Relationship Id="rId145" Type="http://schemas.openxmlformats.org/officeDocument/2006/relationships/slide" Target="slides/slide142.xml"/><Relationship Id="rId146" Type="http://schemas.openxmlformats.org/officeDocument/2006/relationships/slide" Target="slides/slide143.xml"/><Relationship Id="rId147" Type="http://schemas.openxmlformats.org/officeDocument/2006/relationships/slide" Target="slides/slide144.xml"/><Relationship Id="rId148" Type="http://schemas.openxmlformats.org/officeDocument/2006/relationships/slide" Target="slides/slide145.xml"/><Relationship Id="rId149" Type="http://schemas.openxmlformats.org/officeDocument/2006/relationships/slide" Target="slides/slide146.xml"/><Relationship Id="rId150" Type="http://schemas.openxmlformats.org/officeDocument/2006/relationships/slide" Target="slides/slide147.xml"/><Relationship Id="rId151" Type="http://schemas.openxmlformats.org/officeDocument/2006/relationships/slide" Target="slides/slide148.xml"/><Relationship Id="rId152" Type="http://schemas.openxmlformats.org/officeDocument/2006/relationships/slide" Target="slides/slide149.xml"/><Relationship Id="rId153" Type="http://schemas.openxmlformats.org/officeDocument/2006/relationships/slide" Target="slides/slide150.xml"/><Relationship Id="rId154" Type="http://schemas.openxmlformats.org/officeDocument/2006/relationships/slide" Target="slides/slide151.xml"/><Relationship Id="rId155" Type="http://schemas.openxmlformats.org/officeDocument/2006/relationships/slide" Target="slides/slide152.xml"/><Relationship Id="rId156" Type="http://schemas.openxmlformats.org/officeDocument/2006/relationships/slide" Target="slides/slide153.xml"/><Relationship Id="rId157" Type="http://schemas.openxmlformats.org/officeDocument/2006/relationships/slide" Target="slides/slide154.xml"/><Relationship Id="rId158" Type="http://schemas.openxmlformats.org/officeDocument/2006/relationships/slide" Target="slides/slide155.xml"/><Relationship Id="rId159" Type="http://schemas.openxmlformats.org/officeDocument/2006/relationships/slide" Target="slides/slide156.xml"/><Relationship Id="rId160" Type="http://schemas.openxmlformats.org/officeDocument/2006/relationships/slide" Target="slides/slide157.xml"/><Relationship Id="rId161" Type="http://schemas.openxmlformats.org/officeDocument/2006/relationships/slide" Target="slides/slide158.xml"/><Relationship Id="rId162" Type="http://schemas.openxmlformats.org/officeDocument/2006/relationships/slide" Target="slides/slide159.xml"/><Relationship Id="rId163" Type="http://schemas.openxmlformats.org/officeDocument/2006/relationships/slide" Target="slides/slide160.xml"/><Relationship Id="rId164" Type="http://schemas.openxmlformats.org/officeDocument/2006/relationships/slide" Target="slides/slide161.xml"/><Relationship Id="rId165" Type="http://schemas.openxmlformats.org/officeDocument/2006/relationships/slide" Target="slides/slide162.xml"/><Relationship Id="rId166" Type="http://schemas.openxmlformats.org/officeDocument/2006/relationships/slide" Target="slides/slide163.xml"/><Relationship Id="rId167" Type="http://schemas.openxmlformats.org/officeDocument/2006/relationships/slide" Target="slides/slide164.xml"/><Relationship Id="rId168" Type="http://schemas.openxmlformats.org/officeDocument/2006/relationships/slide" Target="slides/slide165.xml"/><Relationship Id="rId169" Type="http://schemas.openxmlformats.org/officeDocument/2006/relationships/slide" Target="slides/slide166.xml"/><Relationship Id="rId170" Type="http://schemas.openxmlformats.org/officeDocument/2006/relationships/slide" Target="slides/slide167.xml"/><Relationship Id="rId171" Type="http://schemas.openxmlformats.org/officeDocument/2006/relationships/slide" Target="slides/slide168.xml"/><Relationship Id="rId172" Type="http://schemas.openxmlformats.org/officeDocument/2006/relationships/slide" Target="slides/slide169.xml"/><Relationship Id="rId173" Type="http://schemas.openxmlformats.org/officeDocument/2006/relationships/slide" Target="slides/slide170.xml"/><Relationship Id="rId174" Type="http://schemas.openxmlformats.org/officeDocument/2006/relationships/slide" Target="slides/slide171.xml"/><Relationship Id="rId175" Type="http://schemas.openxmlformats.org/officeDocument/2006/relationships/slide" Target="slides/slide172.xml"/><Relationship Id="rId176" Type="http://schemas.openxmlformats.org/officeDocument/2006/relationships/slide" Target="slides/slide173.xml"/><Relationship Id="rId177" Type="http://schemas.openxmlformats.org/officeDocument/2006/relationships/slide" Target="slides/slide174.xml"/><Relationship Id="rId178" Type="http://schemas.openxmlformats.org/officeDocument/2006/relationships/slide" Target="slides/slide175.xml"/><Relationship Id="rId179" Type="http://schemas.openxmlformats.org/officeDocument/2006/relationships/slide" Target="slides/slide176.xml"/><Relationship Id="rId180" Type="http://schemas.openxmlformats.org/officeDocument/2006/relationships/slide" Target="slides/slide177.xml"/><Relationship Id="rId181" Type="http://schemas.openxmlformats.org/officeDocument/2006/relationships/slide" Target="slides/slide178.xml"/><Relationship Id="rId182" Type="http://schemas.openxmlformats.org/officeDocument/2006/relationships/slide" Target="slides/slide179.xml"/><Relationship Id="rId183" Type="http://schemas.openxmlformats.org/officeDocument/2006/relationships/slide" Target="slides/slide180.xml"/><Relationship Id="rId184" Type="http://schemas.openxmlformats.org/officeDocument/2006/relationships/slide" Target="slides/slide181.xml"/><Relationship Id="rId185" Type="http://schemas.openxmlformats.org/officeDocument/2006/relationships/slide" Target="slides/slide182.xml"/><Relationship Id="rId186" Type="http://schemas.openxmlformats.org/officeDocument/2006/relationships/slide" Target="slides/slide183.xml"/><Relationship Id="rId187" Type="http://schemas.openxmlformats.org/officeDocument/2006/relationships/slide" Target="slides/slide184.xml"/><Relationship Id="rId188" Type="http://schemas.openxmlformats.org/officeDocument/2006/relationships/slide" Target="slides/slide185.xml"/><Relationship Id="rId189" Type="http://schemas.openxmlformats.org/officeDocument/2006/relationships/slide" Target="slides/slide186.xml"/><Relationship Id="rId190" Type="http://schemas.openxmlformats.org/officeDocument/2006/relationships/slide" Target="slides/slide187.xml"/><Relationship Id="rId191" Type="http://schemas.openxmlformats.org/officeDocument/2006/relationships/slide" Target="slides/slide188.xml"/><Relationship Id="rId192" Type="http://schemas.openxmlformats.org/officeDocument/2006/relationships/tableStyles" Target="tableStyles.xml"/><Relationship Id="rId193" Type="http://schemas.openxmlformats.org/officeDocument/2006/relationships/presProps" Target="presProps.xml"/><Relationship Id="rId194" Type="http://schemas.openxmlformats.org/officeDocument/2006/relationships/viewProps" Target="viewProps.xml"/><Relationship Id="rId19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70" name=""/>
        <p:cNvGrpSpPr/>
        <p:nvPr/>
      </p:nvGrpSpPr>
      <p:grpSpPr>
        <a:xfrm>
          <a:off x="0" y="0"/>
          <a:ext cx="0" cy="0"/>
          <a:chOff x="0" y="0"/>
          <a:chExt cx="0" cy="0"/>
        </a:xfrm>
      </p:grpSpPr>
      <p:sp>
        <p:nvSpPr>
          <p:cNvPr id="1049168"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169"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A82D7BDA-CABB-4551-BAFF-96C3BF9C3F43}" type="datetimeFigureOut">
              <a:rPr lang="en-US" smtClean="0"/>
              <a:t>1/21/2020</a:t>
            </a:fld>
            <a:endParaRPr lang="en-US"/>
          </a:p>
        </p:txBody>
      </p:sp>
      <p:sp>
        <p:nvSpPr>
          <p:cNvPr id="1049170"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171" name="Notes Placeholder 4"/>
          <p:cNvSpPr>
            <a:spLocks noGrp="1"/>
          </p:cNvSpPr>
          <p:nvPr>
            <p:ph type="body" sz="quarter" idx="3"/>
          </p:nvPr>
        </p:nvSpPr>
        <p:spPr>
          <a:xfrm>
            <a:off x="685800" y="4343400"/>
            <a:ext cx="5486400" cy="411480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72"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173"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916D2EC5-FA15-46BA-AC1D-39477A38141A}"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69.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76.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88.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91.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93.xml"/><Relationship Id="rId2"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slide" Target="../slides/slide103.xml"/><Relationship Id="rId2"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slide" Target="../slides/slide153.xml"/><Relationship Id="rId2"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slide" Target="../slides/slide155.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slide" Target="../slides/slide162.xml"/><Relationship Id="rId2"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slide" Target="../slides/slide169.xml"/><Relationship Id="rId2"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slide" Target="../slides/slide170.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48.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53.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6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36" name="Slide Image Placeholder 1"/>
          <p:cNvSpPr>
            <a:spLocks noChangeAspect="1" noRot="1" noGrp="1"/>
          </p:cNvSpPr>
          <p:nvPr>
            <p:ph type="sldImg"/>
          </p:nvPr>
        </p:nvSpPr>
        <p:spPr/>
      </p:sp>
      <p:sp>
        <p:nvSpPr>
          <p:cNvPr id="1048637" name="Notes Placeholder 2"/>
          <p:cNvSpPr>
            <a:spLocks noGrp="1"/>
          </p:cNvSpPr>
          <p:nvPr>
            <p:ph type="body" idx="1"/>
          </p:nvPr>
        </p:nvSpPr>
        <p:spPr/>
        <p:txBody>
          <a:bodyPr/>
          <a:p>
            <a:endParaRPr dirty="0" lang="en-US"/>
          </a:p>
        </p:txBody>
      </p:sp>
      <p:sp>
        <p:nvSpPr>
          <p:cNvPr id="1048638" name="Slide Number Placeholder 3"/>
          <p:cNvSpPr>
            <a:spLocks noGrp="1"/>
          </p:cNvSpPr>
          <p:nvPr>
            <p:ph type="sldNum" sz="quarter" idx="10"/>
          </p:nvPr>
        </p:nvSpPr>
        <p:spPr/>
        <p:txBody>
          <a:bodyPr/>
          <a:p>
            <a:fld id="{916D2EC5-FA15-46BA-AC1D-39477A38141A}" type="slidenum">
              <a:rPr lang="en-US" smtClean="0"/>
              <a:t>15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59" name="Slide Image Placeholder 1"/>
          <p:cNvSpPr>
            <a:spLocks noChangeAspect="1" noRot="1" noGrp="1"/>
          </p:cNvSpPr>
          <p:nvPr>
            <p:ph type="sldImg"/>
          </p:nvPr>
        </p:nvSpPr>
        <p:spPr/>
      </p:sp>
      <p:sp>
        <p:nvSpPr>
          <p:cNvPr id="1048760" name="Notes Placeholder 2"/>
          <p:cNvSpPr>
            <a:spLocks noGrp="1"/>
          </p:cNvSpPr>
          <p:nvPr>
            <p:ph type="body" idx="1"/>
          </p:nvPr>
        </p:nvSpPr>
        <p:spPr/>
        <p:txBody>
          <a:bodyPr/>
          <a:p>
            <a:endParaRPr dirty="0" lang="en-US"/>
          </a:p>
        </p:txBody>
      </p:sp>
      <p:sp>
        <p:nvSpPr>
          <p:cNvPr id="1048761" name="Slide Number Placeholder 3"/>
          <p:cNvSpPr>
            <a:spLocks noGrp="1"/>
          </p:cNvSpPr>
          <p:nvPr>
            <p:ph type="sldNum" sz="quarter" idx="10"/>
          </p:nvPr>
        </p:nvSpPr>
        <p:spPr/>
        <p:txBody>
          <a:bodyPr/>
          <a:p>
            <a:fld id="{916D2EC5-FA15-46BA-AC1D-39477A38141A}" type="slidenum">
              <a:rPr lang="en-US" smtClean="0"/>
              <a:t>63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94" name="Slide Image Placeholder 1"/>
          <p:cNvSpPr>
            <a:spLocks noChangeAspect="1" noRot="1" noGrp="1" noTextEdit="1"/>
          </p:cNvSpPr>
          <p:nvPr>
            <p:ph type="sldImg"/>
          </p:nvPr>
        </p:nvSpPr>
        <p:spPr bwMode="auto">
          <a:noFill/>
          <a:ln>
            <a:solidFill>
              <a:srgbClr val="000000"/>
            </a:solidFill>
            <a:miter lim="800000"/>
            <a:headEnd/>
            <a:tailEnd/>
          </a:ln>
        </p:spPr>
      </p:sp>
      <p:sp>
        <p:nvSpPr>
          <p:cNvPr id="1048795" name="Notes Placeholder 2"/>
          <p:cNvSpPr>
            <a:spLocks noGrp="1"/>
          </p:cNvSpPr>
          <p:nvPr>
            <p:ph type="body" idx="1"/>
          </p:nvPr>
        </p:nvSpPr>
        <p:spPr bwMode="auto">
          <a:noFill/>
        </p:spPr>
        <p:txBody>
          <a:bodyPr anchor="t" anchorCtr="0" compatLnSpc="1" numCol="1" wrap="square">
            <a:prstTxWarp prst="textNoShape"/>
          </a:bodyPr>
          <a:p>
            <a:pPr eaLnBrk="1" hangingPunct="1"/>
            <a:endParaRPr lang="en-US" smtClean="0"/>
          </a:p>
        </p:txBody>
      </p:sp>
      <p:sp>
        <p:nvSpPr>
          <p:cNvPr id="1048796" name="Slide Number Placeholder 3"/>
          <p:cNvSpPr>
            <a:spLocks noGrp="1"/>
          </p:cNvSpPr>
          <p:nvPr>
            <p:ph type="sldNum" sz="quarter" idx="5"/>
          </p:nvPr>
        </p:nvSpPr>
        <p:spPr bwMode="auto">
          <a:noFill/>
        </p:spPr>
        <p:txBody>
          <a:bodyPr anchorCtr="0" compatLnSpc="1" numCol="1" wrap="square">
            <a:prstTxWarp prst="textNoShape"/>
          </a:bodyPr>
          <a:lstStyle>
            <a:lvl1pPr eaLnBrk="0" hangingPunct="0">
              <a:defRPr>
                <a:solidFill>
                  <a:schemeClr val="tx1"/>
                </a:solidFill>
                <a:latin typeface="Arial" pitchFamily="34" charset="0"/>
                <a:cs typeface="Arial" pitchFamily="34" charset="0"/>
              </a:defRPr>
            </a:lvl1pPr>
            <a:lvl2pPr eaLnBrk="0" hangingPunct="0" indent="-285750" marL="742950">
              <a:defRPr>
                <a:solidFill>
                  <a:schemeClr val="tx1"/>
                </a:solidFill>
                <a:latin typeface="Arial" pitchFamily="34" charset="0"/>
                <a:cs typeface="Arial" pitchFamily="34" charset="0"/>
              </a:defRPr>
            </a:lvl2pPr>
            <a:lvl3pPr eaLnBrk="0" hangingPunct="0" indent="-228600" marL="1143000">
              <a:defRPr>
                <a:solidFill>
                  <a:schemeClr val="tx1"/>
                </a:solidFill>
                <a:latin typeface="Arial" pitchFamily="34" charset="0"/>
                <a:cs typeface="Arial" pitchFamily="34" charset="0"/>
              </a:defRPr>
            </a:lvl3pPr>
            <a:lvl4pPr eaLnBrk="0" hangingPunct="0" indent="-228600" marL="1600200">
              <a:defRPr>
                <a:solidFill>
                  <a:schemeClr val="tx1"/>
                </a:solidFill>
                <a:latin typeface="Arial" pitchFamily="34" charset="0"/>
                <a:cs typeface="Arial" pitchFamily="34" charset="0"/>
              </a:defRPr>
            </a:lvl4pPr>
            <a:lvl5pPr eaLnBrk="0" hangingPunct="0" indent="-228600" marL="2057400">
              <a:defRPr>
                <a:solidFill>
                  <a:schemeClr val="tx1"/>
                </a:solidFill>
                <a:latin typeface="Arial" pitchFamily="34" charset="0"/>
                <a:cs typeface="Arial" pitchFamily="34" charset="0"/>
              </a:defRPr>
            </a:lvl5pPr>
            <a:lvl6pPr eaLnBrk="0" fontAlgn="base" hangingPunct="0" indent="-228600" marL="2514600">
              <a:spcBef>
                <a:spcPct val="0"/>
              </a:spcBef>
              <a:spcAft>
                <a:spcPct val="0"/>
              </a:spcAft>
              <a:defRPr>
                <a:solidFill>
                  <a:schemeClr val="tx1"/>
                </a:solidFill>
                <a:latin typeface="Arial" pitchFamily="34" charset="0"/>
                <a:cs typeface="Arial" pitchFamily="34" charset="0"/>
              </a:defRPr>
            </a:lvl6pPr>
            <a:lvl7pPr eaLnBrk="0" fontAlgn="base" hangingPunct="0" indent="-228600" marL="2971800">
              <a:spcBef>
                <a:spcPct val="0"/>
              </a:spcBef>
              <a:spcAft>
                <a:spcPct val="0"/>
              </a:spcAft>
              <a:defRPr>
                <a:solidFill>
                  <a:schemeClr val="tx1"/>
                </a:solidFill>
                <a:latin typeface="Arial" pitchFamily="34" charset="0"/>
                <a:cs typeface="Arial" pitchFamily="34" charset="0"/>
              </a:defRPr>
            </a:lvl7pPr>
            <a:lvl8pPr eaLnBrk="0" fontAlgn="base" hangingPunct="0" indent="-228600" marL="3429000">
              <a:spcBef>
                <a:spcPct val="0"/>
              </a:spcBef>
              <a:spcAft>
                <a:spcPct val="0"/>
              </a:spcAft>
              <a:defRPr>
                <a:solidFill>
                  <a:schemeClr val="tx1"/>
                </a:solidFill>
                <a:latin typeface="Arial" pitchFamily="34" charset="0"/>
                <a:cs typeface="Arial" pitchFamily="34" charset="0"/>
              </a:defRPr>
            </a:lvl8pPr>
            <a:lvl9pPr eaLnBrk="0" fontAlgn="base" hangingPunct="0" indent="-228600" marL="3886200">
              <a:spcBef>
                <a:spcPct val="0"/>
              </a:spcBef>
              <a:spcAft>
                <a:spcPct val="0"/>
              </a:spcAft>
              <a:defRPr>
                <a:solidFill>
                  <a:schemeClr val="tx1"/>
                </a:solidFill>
                <a:latin typeface="Arial" pitchFamily="34" charset="0"/>
                <a:cs typeface="Arial" pitchFamily="34" charset="0"/>
              </a:defRPr>
            </a:lvl9pPr>
          </a:lstStyle>
          <a:p>
            <a:pPr eaLnBrk="1" hangingPunct="1"/>
            <a:fld id="{FB25A8F7-182E-4366-BF6D-4473F6426761}" type="slidenum">
              <a:rPr lang="en-US" smtClean="0"/>
              <a:pPr eaLnBrk="1" hangingPunct="1"/>
              <a:t>67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801" name="Slide Image Placeholder 1"/>
          <p:cNvSpPr>
            <a:spLocks noChangeAspect="1" noRot="1" noGrp="1"/>
          </p:cNvSpPr>
          <p:nvPr>
            <p:ph type="sldImg"/>
          </p:nvPr>
        </p:nvSpPr>
        <p:spPr/>
      </p:sp>
      <p:sp>
        <p:nvSpPr>
          <p:cNvPr id="1048802" name="Notes Placeholder 2"/>
          <p:cNvSpPr>
            <a:spLocks noGrp="1"/>
          </p:cNvSpPr>
          <p:nvPr>
            <p:ph type="body" idx="1"/>
          </p:nvPr>
        </p:nvSpPr>
        <p:spPr/>
        <p:txBody>
          <a:bodyPr/>
          <a:p>
            <a:endParaRPr dirty="0" lang="en-US"/>
          </a:p>
        </p:txBody>
      </p:sp>
      <p:sp>
        <p:nvSpPr>
          <p:cNvPr id="1048803" name="Slide Number Placeholder 3"/>
          <p:cNvSpPr>
            <a:spLocks noGrp="1"/>
          </p:cNvSpPr>
          <p:nvPr>
            <p:ph type="sldNum" sz="quarter" idx="10"/>
          </p:nvPr>
        </p:nvSpPr>
        <p:spPr/>
        <p:txBody>
          <a:bodyPr/>
          <a:p>
            <a:fld id="{916D2EC5-FA15-46BA-AC1D-39477A38141A}" type="slidenum">
              <a:rPr lang="en-US" smtClean="0"/>
              <a:t>69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818" name="Slide Image Placeholder 1"/>
          <p:cNvSpPr>
            <a:spLocks noChangeAspect="1" noRot="1" noGrp="1"/>
          </p:cNvSpPr>
          <p:nvPr>
            <p:ph type="sldImg"/>
          </p:nvPr>
        </p:nvSpPr>
        <p:spPr/>
      </p:sp>
      <p:sp>
        <p:nvSpPr>
          <p:cNvPr id="1048819" name="Notes Placeholder 2"/>
          <p:cNvSpPr>
            <a:spLocks noGrp="1"/>
          </p:cNvSpPr>
          <p:nvPr>
            <p:ph type="body" idx="1"/>
          </p:nvPr>
        </p:nvSpPr>
        <p:spPr/>
        <p:txBody>
          <a:bodyPr/>
          <a:p>
            <a:endParaRPr dirty="0" lang="en-US"/>
          </a:p>
        </p:txBody>
      </p:sp>
      <p:sp>
        <p:nvSpPr>
          <p:cNvPr id="1048820" name="Slide Number Placeholder 3"/>
          <p:cNvSpPr>
            <a:spLocks noGrp="1"/>
          </p:cNvSpPr>
          <p:nvPr>
            <p:ph type="sldNum" sz="quarter" idx="10"/>
          </p:nvPr>
        </p:nvSpPr>
        <p:spPr/>
        <p:txBody>
          <a:bodyPr/>
          <a:p>
            <a:fld id="{916D2EC5-FA15-46BA-AC1D-39477A38141A}" type="slidenum">
              <a:rPr lang="en-US" smtClean="0"/>
              <a:t>76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845" name="Slide Image Placeholder 1"/>
          <p:cNvSpPr>
            <a:spLocks noChangeAspect="1" noRot="1" noGrp="1"/>
          </p:cNvSpPr>
          <p:nvPr>
            <p:ph type="sldImg"/>
          </p:nvPr>
        </p:nvSpPr>
        <p:spPr/>
      </p:sp>
      <p:sp>
        <p:nvSpPr>
          <p:cNvPr id="1048846" name="Notes Placeholder 2"/>
          <p:cNvSpPr>
            <a:spLocks noGrp="1"/>
          </p:cNvSpPr>
          <p:nvPr>
            <p:ph type="body" idx="1"/>
          </p:nvPr>
        </p:nvSpPr>
        <p:spPr/>
        <p:txBody>
          <a:bodyPr/>
          <a:p>
            <a:endParaRPr dirty="0" lang="en-US"/>
          </a:p>
        </p:txBody>
      </p:sp>
      <p:sp>
        <p:nvSpPr>
          <p:cNvPr id="1048847" name="Slide Number Placeholder 3"/>
          <p:cNvSpPr>
            <a:spLocks noGrp="1"/>
          </p:cNvSpPr>
          <p:nvPr>
            <p:ph type="sldNum" sz="quarter" idx="10"/>
          </p:nvPr>
        </p:nvSpPr>
        <p:spPr/>
        <p:txBody>
          <a:bodyPr/>
          <a:p>
            <a:fld id="{916D2EC5-FA15-46BA-AC1D-39477A38141A}" type="slidenum">
              <a:rPr lang="en-US" smtClean="0"/>
              <a:t>88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854" name="Slide Image Placeholder 1"/>
          <p:cNvSpPr>
            <a:spLocks noChangeAspect="1" noRot="1" noGrp="1"/>
          </p:cNvSpPr>
          <p:nvPr>
            <p:ph type="sldImg"/>
          </p:nvPr>
        </p:nvSpPr>
        <p:spPr/>
      </p:sp>
      <p:sp>
        <p:nvSpPr>
          <p:cNvPr id="1048855" name="Notes Placeholder 2"/>
          <p:cNvSpPr>
            <a:spLocks noGrp="1"/>
          </p:cNvSpPr>
          <p:nvPr>
            <p:ph type="body" idx="1"/>
          </p:nvPr>
        </p:nvSpPr>
        <p:spPr/>
        <p:txBody>
          <a:bodyPr/>
          <a:p>
            <a:endParaRPr dirty="0" lang="en-US"/>
          </a:p>
        </p:txBody>
      </p:sp>
      <p:sp>
        <p:nvSpPr>
          <p:cNvPr id="1048856" name="Slide Number Placeholder 3"/>
          <p:cNvSpPr>
            <a:spLocks noGrp="1"/>
          </p:cNvSpPr>
          <p:nvPr>
            <p:ph type="sldNum" sz="quarter" idx="10"/>
          </p:nvPr>
        </p:nvSpPr>
        <p:spPr/>
        <p:txBody>
          <a:bodyPr/>
          <a:p>
            <a:fld id="{916D2EC5-FA15-46BA-AC1D-39477A38141A}" type="slidenum">
              <a:rPr lang="en-US" smtClean="0"/>
              <a:t>91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861" name="Slide Image Placeholder 1"/>
          <p:cNvSpPr>
            <a:spLocks noChangeAspect="1" noRot="1" noGrp="1"/>
          </p:cNvSpPr>
          <p:nvPr>
            <p:ph type="sldImg"/>
          </p:nvPr>
        </p:nvSpPr>
        <p:spPr/>
      </p:sp>
      <p:sp>
        <p:nvSpPr>
          <p:cNvPr id="1048862" name="Notes Placeholder 2"/>
          <p:cNvSpPr>
            <a:spLocks noGrp="1"/>
          </p:cNvSpPr>
          <p:nvPr>
            <p:ph type="body" idx="1"/>
          </p:nvPr>
        </p:nvSpPr>
        <p:spPr/>
        <p:txBody>
          <a:bodyPr/>
          <a:p>
            <a:endParaRPr dirty="0" lang="en-US"/>
          </a:p>
        </p:txBody>
      </p:sp>
      <p:sp>
        <p:nvSpPr>
          <p:cNvPr id="1048863" name="Slide Number Placeholder 3"/>
          <p:cNvSpPr>
            <a:spLocks noGrp="1"/>
          </p:cNvSpPr>
          <p:nvPr>
            <p:ph type="sldNum" sz="quarter" idx="10"/>
          </p:nvPr>
        </p:nvSpPr>
        <p:spPr/>
        <p:txBody>
          <a:bodyPr/>
          <a:p>
            <a:fld id="{916D2EC5-FA15-46BA-AC1D-39477A38141A}" type="slidenum">
              <a:rPr lang="en-US" smtClean="0"/>
              <a:t>93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884" name="Slide Image Placeholder 1"/>
          <p:cNvSpPr>
            <a:spLocks noChangeAspect="1" noRot="1" noGrp="1"/>
          </p:cNvSpPr>
          <p:nvPr>
            <p:ph type="sldImg"/>
          </p:nvPr>
        </p:nvSpPr>
        <p:spPr/>
      </p:sp>
      <p:sp>
        <p:nvSpPr>
          <p:cNvPr id="1048885" name="Notes Placeholder 2"/>
          <p:cNvSpPr>
            <a:spLocks noGrp="1"/>
          </p:cNvSpPr>
          <p:nvPr>
            <p:ph type="body" idx="1"/>
          </p:nvPr>
        </p:nvSpPr>
        <p:spPr/>
        <p:txBody>
          <a:bodyPr/>
          <a:p>
            <a:endParaRPr dirty="0" lang="en-US"/>
          </a:p>
        </p:txBody>
      </p:sp>
      <p:sp>
        <p:nvSpPr>
          <p:cNvPr id="1048886" name="Slide Number Placeholder 3"/>
          <p:cNvSpPr>
            <a:spLocks noGrp="1"/>
          </p:cNvSpPr>
          <p:nvPr>
            <p:ph type="sldNum" sz="quarter" idx="10"/>
          </p:nvPr>
        </p:nvSpPr>
        <p:spPr/>
        <p:txBody>
          <a:bodyPr/>
          <a:p>
            <a:fld id="{916D2EC5-FA15-46BA-AC1D-39477A38141A}" type="slidenum">
              <a:rPr lang="en-US" smtClean="0"/>
              <a:t>103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972" name="Slide Image Placeholder 1"/>
          <p:cNvSpPr>
            <a:spLocks noChangeAspect="1" noRot="1" noGrp="1"/>
          </p:cNvSpPr>
          <p:nvPr>
            <p:ph type="sldImg"/>
          </p:nvPr>
        </p:nvSpPr>
        <p:spPr/>
      </p:sp>
      <p:sp>
        <p:nvSpPr>
          <p:cNvPr id="1048973" name="Notes Placeholder 2"/>
          <p:cNvSpPr>
            <a:spLocks noGrp="1"/>
          </p:cNvSpPr>
          <p:nvPr>
            <p:ph type="body" idx="1"/>
          </p:nvPr>
        </p:nvSpPr>
        <p:spPr/>
        <p:txBody>
          <a:bodyPr/>
          <a:p>
            <a:endParaRPr dirty="0" lang="en-US"/>
          </a:p>
        </p:txBody>
      </p:sp>
      <p:sp>
        <p:nvSpPr>
          <p:cNvPr id="1048974" name="Slide Number Placeholder 3"/>
          <p:cNvSpPr>
            <a:spLocks noGrp="1"/>
          </p:cNvSpPr>
          <p:nvPr>
            <p:ph type="sldNum" sz="quarter" idx="10"/>
          </p:nvPr>
        </p:nvSpPr>
        <p:spPr/>
        <p:txBody>
          <a:bodyPr/>
          <a:p>
            <a:fld id="{916D2EC5-FA15-46BA-AC1D-39477A38141A}" type="slidenum">
              <a:rPr lang="en-US" smtClean="0"/>
              <a:t>153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979" name="Slide Image Placeholder 1"/>
          <p:cNvSpPr>
            <a:spLocks noChangeAspect="1" noRot="1" noGrp="1"/>
          </p:cNvSpPr>
          <p:nvPr>
            <p:ph type="sldImg"/>
          </p:nvPr>
        </p:nvSpPr>
        <p:spPr/>
      </p:sp>
      <p:sp>
        <p:nvSpPr>
          <p:cNvPr id="1048980" name="Notes Placeholder 2"/>
          <p:cNvSpPr>
            <a:spLocks noGrp="1"/>
          </p:cNvSpPr>
          <p:nvPr>
            <p:ph type="body" idx="1"/>
          </p:nvPr>
        </p:nvSpPr>
        <p:spPr/>
        <p:txBody>
          <a:bodyPr/>
          <a:p>
            <a:endParaRPr dirty="0" lang="en-US"/>
          </a:p>
        </p:txBody>
      </p:sp>
      <p:sp>
        <p:nvSpPr>
          <p:cNvPr id="1048981" name="Slide Number Placeholder 3"/>
          <p:cNvSpPr>
            <a:spLocks noGrp="1"/>
          </p:cNvSpPr>
          <p:nvPr>
            <p:ph type="sldNum" sz="quarter" idx="10"/>
          </p:nvPr>
        </p:nvSpPr>
        <p:spPr/>
        <p:txBody>
          <a:bodyPr/>
          <a:p>
            <a:fld id="{916D2EC5-FA15-46BA-AC1D-39477A38141A}" type="slidenum">
              <a:rPr lang="en-US" smtClean="0"/>
              <a:t>155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71" name="Slide Image Placeholder 1"/>
          <p:cNvSpPr>
            <a:spLocks noChangeAspect="1" noRot="1" noGrp="1"/>
          </p:cNvSpPr>
          <p:nvPr>
            <p:ph type="sldImg"/>
          </p:nvPr>
        </p:nvSpPr>
        <p:spPr/>
      </p:sp>
      <p:sp>
        <p:nvSpPr>
          <p:cNvPr id="1048672" name="Notes Placeholder 2"/>
          <p:cNvSpPr>
            <a:spLocks noGrp="1"/>
          </p:cNvSpPr>
          <p:nvPr>
            <p:ph type="body" idx="1"/>
          </p:nvPr>
        </p:nvSpPr>
        <p:spPr/>
        <p:txBody>
          <a:bodyPr/>
          <a:p>
            <a:endParaRPr dirty="0" lang="en-US"/>
          </a:p>
        </p:txBody>
      </p:sp>
      <p:sp>
        <p:nvSpPr>
          <p:cNvPr id="1048673" name="Slide Number Placeholder 3"/>
          <p:cNvSpPr>
            <a:spLocks noGrp="1"/>
          </p:cNvSpPr>
          <p:nvPr>
            <p:ph type="sldNum" sz="quarter" idx="10"/>
          </p:nvPr>
        </p:nvSpPr>
        <p:spPr/>
        <p:txBody>
          <a:bodyPr/>
          <a:p>
            <a:fld id="{916D2EC5-FA15-46BA-AC1D-39477A38141A}" type="slidenum">
              <a:rPr lang="en-US" smtClean="0"/>
              <a:t>31</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996" name="Slide Image Placeholder 1"/>
          <p:cNvSpPr>
            <a:spLocks noChangeAspect="1" noRot="1" noGrp="1"/>
          </p:cNvSpPr>
          <p:nvPr>
            <p:ph type="sldImg"/>
          </p:nvPr>
        </p:nvSpPr>
        <p:spPr/>
      </p:sp>
      <p:sp>
        <p:nvSpPr>
          <p:cNvPr id="1048997" name="Notes Placeholder 2"/>
          <p:cNvSpPr>
            <a:spLocks noGrp="1"/>
          </p:cNvSpPr>
          <p:nvPr>
            <p:ph type="body" idx="1"/>
          </p:nvPr>
        </p:nvSpPr>
        <p:spPr/>
        <p:txBody>
          <a:bodyPr/>
          <a:p>
            <a:endParaRPr dirty="0" lang="en-US"/>
          </a:p>
        </p:txBody>
      </p:sp>
      <p:sp>
        <p:nvSpPr>
          <p:cNvPr id="1048998" name="Slide Number Placeholder 3"/>
          <p:cNvSpPr>
            <a:spLocks noGrp="1"/>
          </p:cNvSpPr>
          <p:nvPr>
            <p:ph type="sldNum" sz="quarter" idx="10"/>
          </p:nvPr>
        </p:nvSpPr>
        <p:spPr/>
        <p:txBody>
          <a:bodyPr/>
          <a:p>
            <a:fld id="{916D2EC5-FA15-46BA-AC1D-39477A38141A}" type="slidenum">
              <a:rPr lang="en-US" smtClean="0"/>
              <a:t>162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9013" name="Slide Image Placeholder 1"/>
          <p:cNvSpPr>
            <a:spLocks noChangeAspect="1" noRot="1" noGrp="1"/>
          </p:cNvSpPr>
          <p:nvPr>
            <p:ph type="sldImg"/>
          </p:nvPr>
        </p:nvSpPr>
        <p:spPr/>
      </p:sp>
      <p:sp>
        <p:nvSpPr>
          <p:cNvPr id="1049014" name="Notes Placeholder 2"/>
          <p:cNvSpPr>
            <a:spLocks noGrp="1"/>
          </p:cNvSpPr>
          <p:nvPr>
            <p:ph type="body" idx="1"/>
          </p:nvPr>
        </p:nvSpPr>
        <p:spPr/>
        <p:txBody>
          <a:bodyPr/>
          <a:p>
            <a:endParaRPr dirty="0" lang="en-US"/>
          </a:p>
        </p:txBody>
      </p:sp>
      <p:sp>
        <p:nvSpPr>
          <p:cNvPr id="1049015" name="Slide Number Placeholder 3"/>
          <p:cNvSpPr>
            <a:spLocks noGrp="1"/>
          </p:cNvSpPr>
          <p:nvPr>
            <p:ph type="sldNum" sz="quarter" idx="10"/>
          </p:nvPr>
        </p:nvSpPr>
        <p:spPr/>
        <p:txBody>
          <a:bodyPr/>
          <a:p>
            <a:fld id="{916D2EC5-FA15-46BA-AC1D-39477A38141A}" type="slidenum">
              <a:rPr lang="en-US" smtClean="0"/>
              <a:t>169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9018" name="Slide Image Placeholder 1"/>
          <p:cNvSpPr>
            <a:spLocks noChangeAspect="1" noRot="1" noGrp="1"/>
          </p:cNvSpPr>
          <p:nvPr>
            <p:ph type="sldImg"/>
          </p:nvPr>
        </p:nvSpPr>
        <p:spPr/>
      </p:sp>
      <p:sp>
        <p:nvSpPr>
          <p:cNvPr id="1049019" name="Notes Placeholder 2"/>
          <p:cNvSpPr>
            <a:spLocks noGrp="1"/>
          </p:cNvSpPr>
          <p:nvPr>
            <p:ph type="body" idx="1"/>
          </p:nvPr>
        </p:nvSpPr>
        <p:spPr/>
        <p:txBody>
          <a:bodyPr/>
          <a:p>
            <a:endParaRPr dirty="0" lang="en-US"/>
          </a:p>
        </p:txBody>
      </p:sp>
      <p:sp>
        <p:nvSpPr>
          <p:cNvPr id="1049020" name="Slide Number Placeholder 3"/>
          <p:cNvSpPr>
            <a:spLocks noGrp="1"/>
          </p:cNvSpPr>
          <p:nvPr>
            <p:ph type="sldNum" sz="quarter" idx="10"/>
          </p:nvPr>
        </p:nvSpPr>
        <p:spPr/>
        <p:txBody>
          <a:bodyPr/>
          <a:p>
            <a:fld id="{916D2EC5-FA15-46BA-AC1D-39477A38141A}" type="slidenum">
              <a:rPr lang="en-US" smtClean="0"/>
              <a:t>170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86" name="Slide Image Placeholder 1"/>
          <p:cNvSpPr>
            <a:spLocks noChangeAspect="1" noRot="1" noGrp="1"/>
          </p:cNvSpPr>
          <p:nvPr>
            <p:ph type="sldImg"/>
          </p:nvPr>
        </p:nvSpPr>
        <p:spPr/>
      </p:sp>
      <p:sp>
        <p:nvSpPr>
          <p:cNvPr id="1048687" name="Notes Placeholder 2"/>
          <p:cNvSpPr>
            <a:spLocks noGrp="1"/>
          </p:cNvSpPr>
          <p:nvPr>
            <p:ph type="body" idx="1"/>
          </p:nvPr>
        </p:nvSpPr>
        <p:spPr/>
        <p:txBody>
          <a:bodyPr/>
          <a:p>
            <a:endParaRPr dirty="0" lang="en-US"/>
          </a:p>
        </p:txBody>
      </p:sp>
      <p:sp>
        <p:nvSpPr>
          <p:cNvPr id="1048688" name="Slide Number Placeholder 3"/>
          <p:cNvSpPr>
            <a:spLocks noGrp="1"/>
          </p:cNvSpPr>
          <p:nvPr>
            <p:ph type="sldNum" sz="quarter" idx="10"/>
          </p:nvPr>
        </p:nvSpPr>
        <p:spPr/>
        <p:txBody>
          <a:bodyPr/>
          <a:p>
            <a:fld id="{916D2EC5-FA15-46BA-AC1D-39477A38141A}" type="slidenum">
              <a:rPr lang="en-US" smtClean="0"/>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95" name="Slide Image Placeholder 1"/>
          <p:cNvSpPr>
            <a:spLocks noChangeAspect="1" noRot="1" noGrp="1"/>
          </p:cNvSpPr>
          <p:nvPr>
            <p:ph type="sldImg"/>
          </p:nvPr>
        </p:nvSpPr>
        <p:spPr/>
      </p:sp>
      <p:sp>
        <p:nvSpPr>
          <p:cNvPr id="1048696" name="Notes Placeholder 2"/>
          <p:cNvSpPr>
            <a:spLocks noGrp="1"/>
          </p:cNvSpPr>
          <p:nvPr>
            <p:ph type="body" idx="1"/>
          </p:nvPr>
        </p:nvSpPr>
        <p:spPr/>
        <p:txBody>
          <a:bodyPr/>
          <a:p>
            <a:endParaRPr dirty="0" lang="en-US"/>
          </a:p>
        </p:txBody>
      </p:sp>
      <p:sp>
        <p:nvSpPr>
          <p:cNvPr id="1048697" name="Slide Number Placeholder 3"/>
          <p:cNvSpPr>
            <a:spLocks noGrp="1"/>
          </p:cNvSpPr>
          <p:nvPr>
            <p:ph type="sldNum" sz="quarter" idx="10"/>
          </p:nvPr>
        </p:nvSpPr>
        <p:spPr/>
        <p:txBody>
          <a:bodyPr/>
          <a:p>
            <a:fld id="{916D2EC5-FA15-46BA-AC1D-39477A38141A}" type="slidenum">
              <a:rPr lang="en-US" smtClean="0"/>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700" name="Slide Image Placeholder 1"/>
          <p:cNvSpPr>
            <a:spLocks noChangeAspect="1" noRot="1" noGrp="1"/>
          </p:cNvSpPr>
          <p:nvPr>
            <p:ph type="sldImg"/>
          </p:nvPr>
        </p:nvSpPr>
        <p:spPr/>
      </p:sp>
      <p:sp>
        <p:nvSpPr>
          <p:cNvPr id="1048701" name="Notes Placeholder 2"/>
          <p:cNvSpPr>
            <a:spLocks noGrp="1"/>
          </p:cNvSpPr>
          <p:nvPr>
            <p:ph type="body" idx="1"/>
          </p:nvPr>
        </p:nvSpPr>
        <p:spPr/>
        <p:txBody>
          <a:bodyPr/>
          <a:p>
            <a:endParaRPr dirty="0" lang="en-US"/>
          </a:p>
        </p:txBody>
      </p:sp>
      <p:sp>
        <p:nvSpPr>
          <p:cNvPr id="1048702" name="Slide Number Placeholder 3"/>
          <p:cNvSpPr>
            <a:spLocks noGrp="1"/>
          </p:cNvSpPr>
          <p:nvPr>
            <p:ph type="sldNum" sz="quarter" idx="10"/>
          </p:nvPr>
        </p:nvSpPr>
        <p:spPr/>
        <p:txBody>
          <a:bodyPr/>
          <a:p>
            <a:fld id="{916D2EC5-FA15-46BA-AC1D-39477A38141A}" type="slidenum">
              <a:rPr lang="en-US" smtClean="0"/>
              <a:t>41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15" name="Slide Image Placeholder 1"/>
          <p:cNvSpPr>
            <a:spLocks noChangeAspect="1" noRot="1" noGrp="1"/>
          </p:cNvSpPr>
          <p:nvPr>
            <p:ph type="sldImg"/>
          </p:nvPr>
        </p:nvSpPr>
        <p:spPr/>
      </p:sp>
      <p:sp>
        <p:nvSpPr>
          <p:cNvPr id="1048716" name="Notes Placeholder 2"/>
          <p:cNvSpPr>
            <a:spLocks noGrp="1"/>
          </p:cNvSpPr>
          <p:nvPr>
            <p:ph type="body" idx="1"/>
          </p:nvPr>
        </p:nvSpPr>
        <p:spPr/>
        <p:txBody>
          <a:bodyPr/>
          <a:p>
            <a:endParaRPr dirty="0" lang="en-US"/>
          </a:p>
        </p:txBody>
      </p:sp>
      <p:sp>
        <p:nvSpPr>
          <p:cNvPr id="1048717" name="Slide Number Placeholder 3"/>
          <p:cNvSpPr>
            <a:spLocks noGrp="1"/>
          </p:cNvSpPr>
          <p:nvPr>
            <p:ph type="sldNum" sz="quarter" idx="10"/>
          </p:nvPr>
        </p:nvSpPr>
        <p:spPr/>
        <p:txBody>
          <a:bodyPr/>
          <a:p>
            <a:fld id="{916D2EC5-FA15-46BA-AC1D-39477A38141A}" type="slidenum">
              <a:rPr lang="en-US" smtClean="0"/>
              <a:t>47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20" name="Slide Image Placeholder 1"/>
          <p:cNvSpPr>
            <a:spLocks noChangeAspect="1" noRot="1" noGrp="1"/>
          </p:cNvSpPr>
          <p:nvPr>
            <p:ph type="sldImg"/>
          </p:nvPr>
        </p:nvSpPr>
        <p:spPr/>
      </p:sp>
      <p:sp>
        <p:nvSpPr>
          <p:cNvPr id="1048721" name="Notes Placeholder 2"/>
          <p:cNvSpPr>
            <a:spLocks noGrp="1"/>
          </p:cNvSpPr>
          <p:nvPr>
            <p:ph type="body" idx="1"/>
          </p:nvPr>
        </p:nvSpPr>
        <p:spPr/>
        <p:txBody>
          <a:bodyPr/>
          <a:p>
            <a:endParaRPr dirty="0" lang="en-US"/>
          </a:p>
        </p:txBody>
      </p:sp>
      <p:sp>
        <p:nvSpPr>
          <p:cNvPr id="1048722" name="Slide Number Placeholder 3"/>
          <p:cNvSpPr>
            <a:spLocks noGrp="1"/>
          </p:cNvSpPr>
          <p:nvPr>
            <p:ph type="sldNum" sz="quarter" idx="10"/>
          </p:nvPr>
        </p:nvSpPr>
        <p:spPr/>
        <p:txBody>
          <a:bodyPr/>
          <a:p>
            <a:fld id="{916D2EC5-FA15-46BA-AC1D-39477A38141A}" type="slidenum">
              <a:rPr lang="en-US" smtClean="0"/>
              <a:t>48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33" name="Slide Image Placeholder 1"/>
          <p:cNvSpPr>
            <a:spLocks noChangeAspect="1" noRot="1" noGrp="1"/>
          </p:cNvSpPr>
          <p:nvPr>
            <p:ph type="sldImg"/>
          </p:nvPr>
        </p:nvSpPr>
        <p:spPr/>
      </p:sp>
      <p:sp>
        <p:nvSpPr>
          <p:cNvPr id="1048734" name="Notes Placeholder 2"/>
          <p:cNvSpPr>
            <a:spLocks noGrp="1"/>
          </p:cNvSpPr>
          <p:nvPr>
            <p:ph type="body" idx="1"/>
          </p:nvPr>
        </p:nvSpPr>
        <p:spPr/>
        <p:txBody>
          <a:bodyPr/>
          <a:p>
            <a:endParaRPr dirty="0" lang="en-US"/>
          </a:p>
        </p:txBody>
      </p:sp>
      <p:sp>
        <p:nvSpPr>
          <p:cNvPr id="1048735" name="Slide Number Placeholder 3"/>
          <p:cNvSpPr>
            <a:spLocks noGrp="1"/>
          </p:cNvSpPr>
          <p:nvPr>
            <p:ph type="sldNum" sz="quarter" idx="10"/>
          </p:nvPr>
        </p:nvSpPr>
        <p:spPr/>
        <p:txBody>
          <a:bodyPr/>
          <a:p>
            <a:fld id="{916D2EC5-FA15-46BA-AC1D-39477A38141A}" type="slidenum">
              <a:rPr lang="en-US" smtClean="0"/>
              <a:t>53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752" name="Slide Image Placeholder 1"/>
          <p:cNvSpPr>
            <a:spLocks noChangeAspect="1" noRot="1" noGrp="1"/>
          </p:cNvSpPr>
          <p:nvPr>
            <p:ph type="sldImg"/>
          </p:nvPr>
        </p:nvSpPr>
        <p:spPr/>
      </p:sp>
      <p:sp>
        <p:nvSpPr>
          <p:cNvPr id="1048753" name="Notes Placeholder 2"/>
          <p:cNvSpPr>
            <a:spLocks noGrp="1"/>
          </p:cNvSpPr>
          <p:nvPr>
            <p:ph type="body" idx="1"/>
          </p:nvPr>
        </p:nvSpPr>
        <p:spPr/>
        <p:txBody>
          <a:bodyPr/>
          <a:p>
            <a:endParaRPr dirty="0" lang="en-US"/>
          </a:p>
        </p:txBody>
      </p:sp>
      <p:sp>
        <p:nvSpPr>
          <p:cNvPr id="1048754" name="Slide Number Placeholder 3"/>
          <p:cNvSpPr>
            <a:spLocks noGrp="1"/>
          </p:cNvSpPr>
          <p:nvPr>
            <p:ph type="sldNum" sz="quarter" idx="10"/>
          </p:nvPr>
        </p:nvSpPr>
        <p:spPr/>
        <p:txBody>
          <a:bodyPr/>
          <a:p>
            <a:fld id="{916D2EC5-FA15-46BA-AC1D-39477A38141A}" type="slidenum">
              <a:rPr lang="en-US" smtClean="0"/>
              <a:t>61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11" name=""/>
        <p:cNvGrpSpPr/>
        <p:nvPr/>
      </p:nvGrpSpPr>
      <p:grpSpPr>
        <a:xfrm>
          <a:off x="0" y="0"/>
          <a:ext cx="0" cy="0"/>
          <a:chOff x="0" y="0"/>
          <a:chExt cx="0" cy="0"/>
        </a:xfrm>
      </p:grpSpPr>
      <p:sp>
        <p:nvSpPr>
          <p:cNvPr id="1048601"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60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603" name="Date Placeholder 3"/>
          <p:cNvSpPr>
            <a:spLocks noGrp="1"/>
          </p:cNvSpPr>
          <p:nvPr>
            <p:ph type="dt" sz="half" idx="10"/>
          </p:nvPr>
        </p:nvSpPr>
        <p:spPr/>
        <p:txBody>
          <a:bodyPr/>
          <a:p>
            <a:fld id="{05B94C3D-128D-4AAC-A548-DE9338465D6E}" type="datetimeFigureOut">
              <a:rPr lang="en-US" smtClean="0"/>
              <a:t>1/21/2020</a:t>
            </a:fld>
            <a:endParaRPr lang="en-US"/>
          </a:p>
        </p:txBody>
      </p:sp>
      <p:sp>
        <p:nvSpPr>
          <p:cNvPr id="1048604" name="Footer Placeholder 4"/>
          <p:cNvSpPr>
            <a:spLocks noGrp="1"/>
          </p:cNvSpPr>
          <p:nvPr>
            <p:ph type="ftr" sz="quarter" idx="11"/>
          </p:nvPr>
        </p:nvSpPr>
        <p:spPr/>
        <p:txBody>
          <a:bodyPr/>
          <a:p>
            <a:endParaRPr lang="en-US"/>
          </a:p>
        </p:txBody>
      </p:sp>
      <p:sp>
        <p:nvSpPr>
          <p:cNvPr id="1048605" name="Slide Number Placeholder 5"/>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64" name=""/>
        <p:cNvGrpSpPr/>
        <p:nvPr/>
      </p:nvGrpSpPr>
      <p:grpSpPr>
        <a:xfrm>
          <a:off x="0" y="0"/>
          <a:ext cx="0" cy="0"/>
          <a:chOff x="0" y="0"/>
          <a:chExt cx="0" cy="0"/>
        </a:xfrm>
      </p:grpSpPr>
      <p:sp>
        <p:nvSpPr>
          <p:cNvPr id="1049135" name="Title 1"/>
          <p:cNvSpPr>
            <a:spLocks noGrp="1"/>
          </p:cNvSpPr>
          <p:nvPr>
            <p:ph type="title"/>
          </p:nvPr>
        </p:nvSpPr>
        <p:spPr/>
        <p:txBody>
          <a:bodyPr/>
          <a:p>
            <a:r>
              <a:rPr lang="en-US" smtClean="0"/>
              <a:t>Click to edit Master title style</a:t>
            </a:r>
            <a:endParaRPr lang="en-US"/>
          </a:p>
        </p:txBody>
      </p:sp>
      <p:sp>
        <p:nvSpPr>
          <p:cNvPr id="1049136"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37" name="Date Placeholder 3"/>
          <p:cNvSpPr>
            <a:spLocks noGrp="1"/>
          </p:cNvSpPr>
          <p:nvPr>
            <p:ph type="dt" sz="half" idx="10"/>
          </p:nvPr>
        </p:nvSpPr>
        <p:spPr/>
        <p:txBody>
          <a:bodyPr/>
          <a:p>
            <a:fld id="{05B94C3D-128D-4AAC-A548-DE9338465D6E}" type="datetimeFigureOut">
              <a:rPr lang="en-US" smtClean="0"/>
              <a:t>1/21/2020</a:t>
            </a:fld>
            <a:endParaRPr lang="en-US"/>
          </a:p>
        </p:txBody>
      </p:sp>
      <p:sp>
        <p:nvSpPr>
          <p:cNvPr id="1049138" name="Footer Placeholder 4"/>
          <p:cNvSpPr>
            <a:spLocks noGrp="1"/>
          </p:cNvSpPr>
          <p:nvPr>
            <p:ph type="ftr" sz="quarter" idx="11"/>
          </p:nvPr>
        </p:nvSpPr>
        <p:spPr/>
        <p:txBody>
          <a:bodyPr/>
          <a:p>
            <a:endParaRPr lang="en-US"/>
          </a:p>
        </p:txBody>
      </p:sp>
      <p:sp>
        <p:nvSpPr>
          <p:cNvPr id="1049139" name="Slide Number Placeholder 5"/>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62" name=""/>
        <p:cNvGrpSpPr/>
        <p:nvPr/>
      </p:nvGrpSpPr>
      <p:grpSpPr>
        <a:xfrm>
          <a:off x="0" y="0"/>
          <a:ext cx="0" cy="0"/>
          <a:chOff x="0" y="0"/>
          <a:chExt cx="0" cy="0"/>
        </a:xfrm>
      </p:grpSpPr>
      <p:sp>
        <p:nvSpPr>
          <p:cNvPr id="1049124"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9125"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26" name="Date Placeholder 3"/>
          <p:cNvSpPr>
            <a:spLocks noGrp="1"/>
          </p:cNvSpPr>
          <p:nvPr>
            <p:ph type="dt" sz="half" idx="10"/>
          </p:nvPr>
        </p:nvSpPr>
        <p:spPr/>
        <p:txBody>
          <a:bodyPr/>
          <a:p>
            <a:fld id="{05B94C3D-128D-4AAC-A548-DE9338465D6E}" type="datetimeFigureOut">
              <a:rPr lang="en-US" smtClean="0"/>
              <a:t>1/21/2020</a:t>
            </a:fld>
            <a:endParaRPr lang="en-US"/>
          </a:p>
        </p:txBody>
      </p:sp>
      <p:sp>
        <p:nvSpPr>
          <p:cNvPr id="1049127" name="Footer Placeholder 4"/>
          <p:cNvSpPr>
            <a:spLocks noGrp="1"/>
          </p:cNvSpPr>
          <p:nvPr>
            <p:ph type="ftr" sz="quarter" idx="11"/>
          </p:nvPr>
        </p:nvSpPr>
        <p:spPr/>
        <p:txBody>
          <a:bodyPr/>
          <a:p>
            <a:endParaRPr lang="en-US"/>
          </a:p>
        </p:txBody>
      </p:sp>
      <p:sp>
        <p:nvSpPr>
          <p:cNvPr id="1049128" name="Slide Number Placeholder 5"/>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452" name=""/>
        <p:cNvGrpSpPr/>
        <p:nvPr/>
      </p:nvGrpSpPr>
      <p:grpSpPr>
        <a:xfrm>
          <a:off x="0" y="0"/>
          <a:ext cx="0" cy="0"/>
          <a:chOff x="0" y="0"/>
          <a:chExt cx="0" cy="0"/>
        </a:xfrm>
      </p:grpSpPr>
      <p:sp>
        <p:nvSpPr>
          <p:cNvPr id="1049070"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9071"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9072" name="Date Placeholder 3"/>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73" name="Footer Placeholder 4"/>
          <p:cNvSpPr>
            <a:spLocks noGrp="1"/>
          </p:cNvSpPr>
          <p:nvPr>
            <p:ph type="ftr" sz="quarter" idx="11"/>
          </p:nvPr>
        </p:nvSpPr>
        <p:spPr/>
        <p:txBody>
          <a:bodyPr/>
          <a:p>
            <a:endParaRPr lang="en-US">
              <a:solidFill>
                <a:prstClr val="black">
                  <a:tint val="75000"/>
                </a:prstClr>
              </a:solidFill>
            </a:endParaRPr>
          </a:p>
        </p:txBody>
      </p:sp>
      <p:sp>
        <p:nvSpPr>
          <p:cNvPr id="1049074" name="Slide Number Placeholder 5"/>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33" name=""/>
        <p:cNvGrpSpPr/>
        <p:nvPr/>
      </p:nvGrpSpPr>
      <p:grpSpPr>
        <a:xfrm>
          <a:off x="0" y="0"/>
          <a:ext cx="0" cy="0"/>
          <a:chOff x="0" y="0"/>
          <a:chExt cx="0" cy="0"/>
        </a:xfrm>
      </p:grpSpPr>
      <p:sp>
        <p:nvSpPr>
          <p:cNvPr id="1049028" name="Title 1"/>
          <p:cNvSpPr>
            <a:spLocks noGrp="1"/>
          </p:cNvSpPr>
          <p:nvPr>
            <p:ph type="title"/>
          </p:nvPr>
        </p:nvSpPr>
        <p:spPr/>
        <p:txBody>
          <a:bodyPr/>
          <a:p>
            <a:r>
              <a:rPr lang="en-US" smtClean="0"/>
              <a:t>Click to edit Master title style</a:t>
            </a:r>
            <a:endParaRPr lang="en-US"/>
          </a:p>
        </p:txBody>
      </p:sp>
      <p:sp>
        <p:nvSpPr>
          <p:cNvPr id="104902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30" name="Date Placeholder 3"/>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31" name="Footer Placeholder 4"/>
          <p:cNvSpPr>
            <a:spLocks noGrp="1"/>
          </p:cNvSpPr>
          <p:nvPr>
            <p:ph type="ftr" sz="quarter" idx="11"/>
          </p:nvPr>
        </p:nvSpPr>
        <p:spPr/>
        <p:txBody>
          <a:bodyPr/>
          <a:p>
            <a:endParaRPr lang="en-US">
              <a:solidFill>
                <a:prstClr val="black">
                  <a:tint val="75000"/>
                </a:prstClr>
              </a:solidFill>
            </a:endParaRPr>
          </a:p>
        </p:txBody>
      </p:sp>
      <p:sp>
        <p:nvSpPr>
          <p:cNvPr id="1049032" name="Slide Number Placeholder 5"/>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57" name=""/>
        <p:cNvGrpSpPr/>
        <p:nvPr/>
      </p:nvGrpSpPr>
      <p:grpSpPr>
        <a:xfrm>
          <a:off x="0" y="0"/>
          <a:ext cx="0" cy="0"/>
          <a:chOff x="0" y="0"/>
          <a:chExt cx="0" cy="0"/>
        </a:xfrm>
      </p:grpSpPr>
      <p:sp>
        <p:nvSpPr>
          <p:cNvPr id="1049097"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098"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9099" name="Date Placeholder 3"/>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100" name="Footer Placeholder 4"/>
          <p:cNvSpPr>
            <a:spLocks noGrp="1"/>
          </p:cNvSpPr>
          <p:nvPr>
            <p:ph type="ftr" sz="quarter" idx="11"/>
          </p:nvPr>
        </p:nvSpPr>
        <p:spPr/>
        <p:txBody>
          <a:bodyPr/>
          <a:p>
            <a:endParaRPr lang="en-US">
              <a:solidFill>
                <a:prstClr val="black">
                  <a:tint val="75000"/>
                </a:prstClr>
              </a:solidFill>
            </a:endParaRPr>
          </a:p>
        </p:txBody>
      </p:sp>
      <p:sp>
        <p:nvSpPr>
          <p:cNvPr id="1049101" name="Slide Number Placeholder 5"/>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56" name=""/>
        <p:cNvGrpSpPr/>
        <p:nvPr/>
      </p:nvGrpSpPr>
      <p:grpSpPr>
        <a:xfrm>
          <a:off x="0" y="0"/>
          <a:ext cx="0" cy="0"/>
          <a:chOff x="0" y="0"/>
          <a:chExt cx="0" cy="0"/>
        </a:xfrm>
      </p:grpSpPr>
      <p:sp>
        <p:nvSpPr>
          <p:cNvPr id="1049091" name="Title 1"/>
          <p:cNvSpPr>
            <a:spLocks noGrp="1"/>
          </p:cNvSpPr>
          <p:nvPr>
            <p:ph type="title"/>
          </p:nvPr>
        </p:nvSpPr>
        <p:spPr/>
        <p:txBody>
          <a:bodyPr/>
          <a:p>
            <a:r>
              <a:rPr lang="en-US" smtClean="0"/>
              <a:t>Click to edit Master title style</a:t>
            </a:r>
            <a:endParaRPr lang="en-US"/>
          </a:p>
        </p:txBody>
      </p:sp>
      <p:sp>
        <p:nvSpPr>
          <p:cNvPr id="104909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9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94" name="Date Placeholder 4"/>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95" name="Footer Placeholder 5"/>
          <p:cNvSpPr>
            <a:spLocks noGrp="1"/>
          </p:cNvSpPr>
          <p:nvPr>
            <p:ph type="ftr" sz="quarter" idx="11"/>
          </p:nvPr>
        </p:nvSpPr>
        <p:spPr/>
        <p:txBody>
          <a:bodyPr/>
          <a:p>
            <a:endParaRPr lang="en-US">
              <a:solidFill>
                <a:prstClr val="black">
                  <a:tint val="75000"/>
                </a:prstClr>
              </a:solidFill>
            </a:endParaRPr>
          </a:p>
        </p:txBody>
      </p:sp>
      <p:sp>
        <p:nvSpPr>
          <p:cNvPr id="1049096" name="Slide Number Placeholder 6"/>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60" name=""/>
        <p:cNvGrpSpPr/>
        <p:nvPr/>
      </p:nvGrpSpPr>
      <p:grpSpPr>
        <a:xfrm>
          <a:off x="0" y="0"/>
          <a:ext cx="0" cy="0"/>
          <a:chOff x="0" y="0"/>
          <a:chExt cx="0" cy="0"/>
        </a:xfrm>
      </p:grpSpPr>
      <p:sp>
        <p:nvSpPr>
          <p:cNvPr id="1049112" name="Title 1"/>
          <p:cNvSpPr>
            <a:spLocks noGrp="1"/>
          </p:cNvSpPr>
          <p:nvPr>
            <p:ph type="title"/>
          </p:nvPr>
        </p:nvSpPr>
        <p:spPr/>
        <p:txBody>
          <a:bodyPr/>
          <a:p>
            <a:r>
              <a:rPr lang="en-US" smtClean="0"/>
              <a:t>Click to edit Master title style</a:t>
            </a:r>
            <a:endParaRPr lang="en-US"/>
          </a:p>
        </p:txBody>
      </p:sp>
      <p:sp>
        <p:nvSpPr>
          <p:cNvPr id="1049113"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1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15"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1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17" name="Date Placeholder 6"/>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118" name="Footer Placeholder 7"/>
          <p:cNvSpPr>
            <a:spLocks noGrp="1"/>
          </p:cNvSpPr>
          <p:nvPr>
            <p:ph type="ftr" sz="quarter" idx="11"/>
          </p:nvPr>
        </p:nvSpPr>
        <p:spPr/>
        <p:txBody>
          <a:bodyPr/>
          <a:p>
            <a:endParaRPr lang="en-US">
              <a:solidFill>
                <a:prstClr val="black">
                  <a:tint val="75000"/>
                </a:prstClr>
              </a:solidFill>
            </a:endParaRPr>
          </a:p>
        </p:txBody>
      </p:sp>
      <p:sp>
        <p:nvSpPr>
          <p:cNvPr id="1049119" name="Slide Number Placeholder 8"/>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59" name=""/>
        <p:cNvGrpSpPr/>
        <p:nvPr/>
      </p:nvGrpSpPr>
      <p:grpSpPr>
        <a:xfrm>
          <a:off x="0" y="0"/>
          <a:ext cx="0" cy="0"/>
          <a:chOff x="0" y="0"/>
          <a:chExt cx="0" cy="0"/>
        </a:xfrm>
      </p:grpSpPr>
      <p:sp>
        <p:nvSpPr>
          <p:cNvPr id="1049108" name="Title 1"/>
          <p:cNvSpPr>
            <a:spLocks noGrp="1"/>
          </p:cNvSpPr>
          <p:nvPr>
            <p:ph type="title"/>
          </p:nvPr>
        </p:nvSpPr>
        <p:spPr/>
        <p:txBody>
          <a:bodyPr/>
          <a:p>
            <a:r>
              <a:rPr lang="en-US" smtClean="0"/>
              <a:t>Click to edit Master title style</a:t>
            </a:r>
            <a:endParaRPr lang="en-US"/>
          </a:p>
        </p:txBody>
      </p:sp>
      <p:sp>
        <p:nvSpPr>
          <p:cNvPr id="1049109" name="Date Placeholder 2"/>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110" name="Footer Placeholder 3"/>
          <p:cNvSpPr>
            <a:spLocks noGrp="1"/>
          </p:cNvSpPr>
          <p:nvPr>
            <p:ph type="ftr" sz="quarter" idx="11"/>
          </p:nvPr>
        </p:nvSpPr>
        <p:spPr/>
        <p:txBody>
          <a:bodyPr/>
          <a:p>
            <a:endParaRPr lang="en-US">
              <a:solidFill>
                <a:prstClr val="black">
                  <a:tint val="75000"/>
                </a:prstClr>
              </a:solidFill>
            </a:endParaRPr>
          </a:p>
        </p:txBody>
      </p:sp>
      <p:sp>
        <p:nvSpPr>
          <p:cNvPr id="1049111" name="Slide Number Placeholder 4"/>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51" name=""/>
        <p:cNvGrpSpPr/>
        <p:nvPr/>
      </p:nvGrpSpPr>
      <p:grpSpPr>
        <a:xfrm>
          <a:off x="0" y="0"/>
          <a:ext cx="0" cy="0"/>
          <a:chOff x="0" y="0"/>
          <a:chExt cx="0" cy="0"/>
        </a:xfrm>
      </p:grpSpPr>
      <p:sp>
        <p:nvSpPr>
          <p:cNvPr id="1049067" name="Date Placeholder 1"/>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68" name="Footer Placeholder 2"/>
          <p:cNvSpPr>
            <a:spLocks noGrp="1"/>
          </p:cNvSpPr>
          <p:nvPr>
            <p:ph type="ftr" sz="quarter" idx="11"/>
          </p:nvPr>
        </p:nvSpPr>
        <p:spPr/>
        <p:txBody>
          <a:bodyPr/>
          <a:p>
            <a:endParaRPr lang="en-US">
              <a:solidFill>
                <a:prstClr val="black">
                  <a:tint val="75000"/>
                </a:prstClr>
              </a:solidFill>
            </a:endParaRPr>
          </a:p>
        </p:txBody>
      </p:sp>
      <p:sp>
        <p:nvSpPr>
          <p:cNvPr id="1049069" name="Slide Number Placeholder 3"/>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58" name=""/>
        <p:cNvGrpSpPr/>
        <p:nvPr/>
      </p:nvGrpSpPr>
      <p:grpSpPr>
        <a:xfrm>
          <a:off x="0" y="0"/>
          <a:ext cx="0" cy="0"/>
          <a:chOff x="0" y="0"/>
          <a:chExt cx="0" cy="0"/>
        </a:xfrm>
      </p:grpSpPr>
      <p:sp>
        <p:nvSpPr>
          <p:cNvPr id="1049102"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10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0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105" name="Date Placeholder 4"/>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106" name="Footer Placeholder 5"/>
          <p:cNvSpPr>
            <a:spLocks noGrp="1"/>
          </p:cNvSpPr>
          <p:nvPr>
            <p:ph type="ftr" sz="quarter" idx="11"/>
          </p:nvPr>
        </p:nvSpPr>
        <p:spPr/>
        <p:txBody>
          <a:bodyPr/>
          <a:p>
            <a:endParaRPr lang="en-US">
              <a:solidFill>
                <a:prstClr val="black">
                  <a:tint val="75000"/>
                </a:prstClr>
              </a:solidFill>
            </a:endParaRPr>
          </a:p>
        </p:txBody>
      </p:sp>
      <p:sp>
        <p:nvSpPr>
          <p:cNvPr id="1049107" name="Slide Number Placeholder 6"/>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43"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05B94C3D-128D-4AAC-A548-DE9338465D6E}" type="datetimeFigureOut">
              <a:rPr lang="en-US" smtClean="0"/>
              <a:t>1/21/2020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53" name=""/>
        <p:cNvGrpSpPr/>
        <p:nvPr/>
      </p:nvGrpSpPr>
      <p:grpSpPr>
        <a:xfrm>
          <a:off x="0" y="0"/>
          <a:ext cx="0" cy="0"/>
          <a:chOff x="0" y="0"/>
          <a:chExt cx="0" cy="0"/>
        </a:xfrm>
      </p:grpSpPr>
      <p:sp>
        <p:nvSpPr>
          <p:cNvPr id="104907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9076"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07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078" name="Date Placeholder 4"/>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79" name="Footer Placeholder 5"/>
          <p:cNvSpPr>
            <a:spLocks noGrp="1"/>
          </p:cNvSpPr>
          <p:nvPr>
            <p:ph type="ftr" sz="quarter" idx="11"/>
          </p:nvPr>
        </p:nvSpPr>
        <p:spPr/>
        <p:txBody>
          <a:bodyPr/>
          <a:p>
            <a:endParaRPr lang="en-US">
              <a:solidFill>
                <a:prstClr val="black">
                  <a:tint val="75000"/>
                </a:prstClr>
              </a:solidFill>
            </a:endParaRPr>
          </a:p>
        </p:txBody>
      </p:sp>
      <p:sp>
        <p:nvSpPr>
          <p:cNvPr id="1049080" name="Slide Number Placeholder 6"/>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54" name=""/>
        <p:cNvGrpSpPr/>
        <p:nvPr/>
      </p:nvGrpSpPr>
      <p:grpSpPr>
        <a:xfrm>
          <a:off x="0" y="0"/>
          <a:ext cx="0" cy="0"/>
          <a:chOff x="0" y="0"/>
          <a:chExt cx="0" cy="0"/>
        </a:xfrm>
      </p:grpSpPr>
      <p:sp>
        <p:nvSpPr>
          <p:cNvPr id="1049081" name="Title 1"/>
          <p:cNvSpPr>
            <a:spLocks noGrp="1"/>
          </p:cNvSpPr>
          <p:nvPr>
            <p:ph type="title"/>
          </p:nvPr>
        </p:nvSpPr>
        <p:spPr/>
        <p:txBody>
          <a:bodyPr/>
          <a:p>
            <a:r>
              <a:rPr lang="en-US" smtClean="0"/>
              <a:t>Click to edit Master title style</a:t>
            </a:r>
            <a:endParaRPr lang="en-US"/>
          </a:p>
        </p:txBody>
      </p:sp>
      <p:sp>
        <p:nvSpPr>
          <p:cNvPr id="1049082"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3" name="Date Placeholder 3"/>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84" name="Footer Placeholder 4"/>
          <p:cNvSpPr>
            <a:spLocks noGrp="1"/>
          </p:cNvSpPr>
          <p:nvPr>
            <p:ph type="ftr" sz="quarter" idx="11"/>
          </p:nvPr>
        </p:nvSpPr>
        <p:spPr/>
        <p:txBody>
          <a:bodyPr/>
          <a:p>
            <a:endParaRPr lang="en-US">
              <a:solidFill>
                <a:prstClr val="black">
                  <a:tint val="75000"/>
                </a:prstClr>
              </a:solidFill>
            </a:endParaRPr>
          </a:p>
        </p:txBody>
      </p:sp>
      <p:sp>
        <p:nvSpPr>
          <p:cNvPr id="1049085" name="Slide Number Placeholder 5"/>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55" name=""/>
        <p:cNvGrpSpPr/>
        <p:nvPr/>
      </p:nvGrpSpPr>
      <p:grpSpPr>
        <a:xfrm>
          <a:off x="0" y="0"/>
          <a:ext cx="0" cy="0"/>
          <a:chOff x="0" y="0"/>
          <a:chExt cx="0" cy="0"/>
        </a:xfrm>
      </p:grpSpPr>
      <p:sp>
        <p:nvSpPr>
          <p:cNvPr id="1049086"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9087"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8" name="Date Placeholder 3"/>
          <p:cNvSpPr>
            <a:spLocks noGrp="1"/>
          </p:cNvSpPr>
          <p:nvPr>
            <p:ph type="dt" sz="half" idx="10"/>
          </p:nvPr>
        </p:nvSpPr>
        <p:spPr/>
        <p:txBody>
          <a:bodyPr/>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89" name="Footer Placeholder 4"/>
          <p:cNvSpPr>
            <a:spLocks noGrp="1"/>
          </p:cNvSpPr>
          <p:nvPr>
            <p:ph type="ftr" sz="quarter" idx="11"/>
          </p:nvPr>
        </p:nvSpPr>
        <p:spPr/>
        <p:txBody>
          <a:bodyPr/>
          <a:p>
            <a:endParaRPr lang="en-US">
              <a:solidFill>
                <a:prstClr val="black">
                  <a:tint val="75000"/>
                </a:prstClr>
              </a:solidFill>
            </a:endParaRPr>
          </a:p>
        </p:txBody>
      </p:sp>
      <p:sp>
        <p:nvSpPr>
          <p:cNvPr id="1049090" name="Slide Number Placeholder 5"/>
          <p:cNvSpPr>
            <a:spLocks noGrp="1"/>
          </p:cNvSpPr>
          <p:nvPr>
            <p:ph type="sldNum" sz="quarter" idx="12"/>
          </p:nvPr>
        </p:nvSpPr>
        <p:spPr/>
        <p:txBody>
          <a:bodyPr/>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65" name=""/>
        <p:cNvGrpSpPr/>
        <p:nvPr/>
      </p:nvGrpSpPr>
      <p:grpSpPr>
        <a:xfrm>
          <a:off x="0" y="0"/>
          <a:ext cx="0" cy="0"/>
          <a:chOff x="0" y="0"/>
          <a:chExt cx="0" cy="0"/>
        </a:xfrm>
      </p:grpSpPr>
      <p:sp>
        <p:nvSpPr>
          <p:cNvPr id="1049140"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141"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9142" name="Date Placeholder 3"/>
          <p:cNvSpPr>
            <a:spLocks noGrp="1"/>
          </p:cNvSpPr>
          <p:nvPr>
            <p:ph type="dt" sz="half" idx="10"/>
          </p:nvPr>
        </p:nvSpPr>
        <p:spPr/>
        <p:txBody>
          <a:bodyPr/>
          <a:p>
            <a:fld id="{05B94C3D-128D-4AAC-A548-DE9338465D6E}" type="datetimeFigureOut">
              <a:rPr lang="en-US" smtClean="0"/>
              <a:t>1/21/2020</a:t>
            </a:fld>
            <a:endParaRPr lang="en-US"/>
          </a:p>
        </p:txBody>
      </p:sp>
      <p:sp>
        <p:nvSpPr>
          <p:cNvPr id="1049143" name="Footer Placeholder 4"/>
          <p:cNvSpPr>
            <a:spLocks noGrp="1"/>
          </p:cNvSpPr>
          <p:nvPr>
            <p:ph type="ftr" sz="quarter" idx="11"/>
          </p:nvPr>
        </p:nvSpPr>
        <p:spPr/>
        <p:txBody>
          <a:bodyPr/>
          <a:p>
            <a:endParaRPr lang="en-US"/>
          </a:p>
        </p:txBody>
      </p:sp>
      <p:sp>
        <p:nvSpPr>
          <p:cNvPr id="1049144" name="Slide Number Placeholder 5"/>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66" name=""/>
        <p:cNvGrpSpPr/>
        <p:nvPr/>
      </p:nvGrpSpPr>
      <p:grpSpPr>
        <a:xfrm>
          <a:off x="0" y="0"/>
          <a:ext cx="0" cy="0"/>
          <a:chOff x="0" y="0"/>
          <a:chExt cx="0" cy="0"/>
        </a:xfrm>
      </p:grpSpPr>
      <p:sp>
        <p:nvSpPr>
          <p:cNvPr id="1049145" name="Title 1"/>
          <p:cNvSpPr>
            <a:spLocks noGrp="1"/>
          </p:cNvSpPr>
          <p:nvPr>
            <p:ph type="title"/>
          </p:nvPr>
        </p:nvSpPr>
        <p:spPr/>
        <p:txBody>
          <a:bodyPr/>
          <a:p>
            <a:r>
              <a:rPr lang="en-US" smtClean="0"/>
              <a:t>Click to edit Master title style</a:t>
            </a:r>
            <a:endParaRPr lang="en-US"/>
          </a:p>
        </p:txBody>
      </p:sp>
      <p:sp>
        <p:nvSpPr>
          <p:cNvPr id="1049146"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47"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48" name="Date Placeholder 4"/>
          <p:cNvSpPr>
            <a:spLocks noGrp="1"/>
          </p:cNvSpPr>
          <p:nvPr>
            <p:ph type="dt" sz="half" idx="10"/>
          </p:nvPr>
        </p:nvSpPr>
        <p:spPr/>
        <p:txBody>
          <a:bodyPr/>
          <a:p>
            <a:fld id="{05B94C3D-128D-4AAC-A548-DE9338465D6E}" type="datetimeFigureOut">
              <a:rPr lang="en-US" smtClean="0"/>
              <a:t>1/21/2020</a:t>
            </a:fld>
            <a:endParaRPr lang="en-US"/>
          </a:p>
        </p:txBody>
      </p:sp>
      <p:sp>
        <p:nvSpPr>
          <p:cNvPr id="1049149" name="Footer Placeholder 5"/>
          <p:cNvSpPr>
            <a:spLocks noGrp="1"/>
          </p:cNvSpPr>
          <p:nvPr>
            <p:ph type="ftr" sz="quarter" idx="11"/>
          </p:nvPr>
        </p:nvSpPr>
        <p:spPr/>
        <p:txBody>
          <a:bodyPr/>
          <a:p>
            <a:endParaRPr lang="en-US"/>
          </a:p>
        </p:txBody>
      </p:sp>
      <p:sp>
        <p:nvSpPr>
          <p:cNvPr id="1049150" name="Slide Number Placeholder 6"/>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67" name=""/>
        <p:cNvGrpSpPr/>
        <p:nvPr/>
      </p:nvGrpSpPr>
      <p:grpSpPr>
        <a:xfrm>
          <a:off x="0" y="0"/>
          <a:ext cx="0" cy="0"/>
          <a:chOff x="0" y="0"/>
          <a:chExt cx="0" cy="0"/>
        </a:xfrm>
      </p:grpSpPr>
      <p:sp>
        <p:nvSpPr>
          <p:cNvPr id="1049151" name="Title 1"/>
          <p:cNvSpPr>
            <a:spLocks noGrp="1"/>
          </p:cNvSpPr>
          <p:nvPr>
            <p:ph type="title"/>
          </p:nvPr>
        </p:nvSpPr>
        <p:spPr/>
        <p:txBody>
          <a:bodyPr/>
          <a:p>
            <a:r>
              <a:rPr lang="en-US" smtClean="0"/>
              <a:t>Click to edit Master title style</a:t>
            </a:r>
            <a:endParaRPr lang="en-US"/>
          </a:p>
        </p:txBody>
      </p:sp>
      <p:sp>
        <p:nvSpPr>
          <p:cNvPr id="1049152"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53"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54"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55"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56" name="Date Placeholder 6"/>
          <p:cNvSpPr>
            <a:spLocks noGrp="1"/>
          </p:cNvSpPr>
          <p:nvPr>
            <p:ph type="dt" sz="half" idx="10"/>
          </p:nvPr>
        </p:nvSpPr>
        <p:spPr/>
        <p:txBody>
          <a:bodyPr/>
          <a:p>
            <a:fld id="{05B94C3D-128D-4AAC-A548-DE9338465D6E}" type="datetimeFigureOut">
              <a:rPr lang="en-US" smtClean="0"/>
              <a:t>1/21/2020</a:t>
            </a:fld>
            <a:endParaRPr lang="en-US"/>
          </a:p>
        </p:txBody>
      </p:sp>
      <p:sp>
        <p:nvSpPr>
          <p:cNvPr id="1049157" name="Footer Placeholder 7"/>
          <p:cNvSpPr>
            <a:spLocks noGrp="1"/>
          </p:cNvSpPr>
          <p:nvPr>
            <p:ph type="ftr" sz="quarter" idx="11"/>
          </p:nvPr>
        </p:nvSpPr>
        <p:spPr/>
        <p:txBody>
          <a:bodyPr/>
          <a:p>
            <a:endParaRPr lang="en-US"/>
          </a:p>
        </p:txBody>
      </p:sp>
      <p:sp>
        <p:nvSpPr>
          <p:cNvPr id="1049158" name="Slide Number Placeholder 8"/>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61" name=""/>
        <p:cNvGrpSpPr/>
        <p:nvPr/>
      </p:nvGrpSpPr>
      <p:grpSpPr>
        <a:xfrm>
          <a:off x="0" y="0"/>
          <a:ext cx="0" cy="0"/>
          <a:chOff x="0" y="0"/>
          <a:chExt cx="0" cy="0"/>
        </a:xfrm>
      </p:grpSpPr>
      <p:sp>
        <p:nvSpPr>
          <p:cNvPr id="1049120" name="Title 1"/>
          <p:cNvSpPr>
            <a:spLocks noGrp="1"/>
          </p:cNvSpPr>
          <p:nvPr>
            <p:ph type="title"/>
          </p:nvPr>
        </p:nvSpPr>
        <p:spPr/>
        <p:txBody>
          <a:bodyPr/>
          <a:p>
            <a:r>
              <a:rPr lang="en-US" smtClean="0"/>
              <a:t>Click to edit Master title style</a:t>
            </a:r>
            <a:endParaRPr lang="en-US"/>
          </a:p>
        </p:txBody>
      </p:sp>
      <p:sp>
        <p:nvSpPr>
          <p:cNvPr id="1049121" name="Date Placeholder 2"/>
          <p:cNvSpPr>
            <a:spLocks noGrp="1"/>
          </p:cNvSpPr>
          <p:nvPr>
            <p:ph type="dt" sz="half" idx="10"/>
          </p:nvPr>
        </p:nvSpPr>
        <p:spPr/>
        <p:txBody>
          <a:bodyPr/>
          <a:p>
            <a:fld id="{05B94C3D-128D-4AAC-A548-DE9338465D6E}" type="datetimeFigureOut">
              <a:rPr lang="en-US" smtClean="0"/>
              <a:t>1/21/2020</a:t>
            </a:fld>
            <a:endParaRPr lang="en-US"/>
          </a:p>
        </p:txBody>
      </p:sp>
      <p:sp>
        <p:nvSpPr>
          <p:cNvPr id="1049122" name="Footer Placeholder 3"/>
          <p:cNvSpPr>
            <a:spLocks noGrp="1"/>
          </p:cNvSpPr>
          <p:nvPr>
            <p:ph type="ftr" sz="quarter" idx="11"/>
          </p:nvPr>
        </p:nvSpPr>
        <p:spPr/>
        <p:txBody>
          <a:bodyPr/>
          <a:p>
            <a:endParaRPr lang="en-US"/>
          </a:p>
        </p:txBody>
      </p:sp>
      <p:sp>
        <p:nvSpPr>
          <p:cNvPr id="1049123" name="Slide Number Placeholder 4"/>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68" name=""/>
        <p:cNvGrpSpPr/>
        <p:nvPr/>
      </p:nvGrpSpPr>
      <p:grpSpPr>
        <a:xfrm>
          <a:off x="0" y="0"/>
          <a:ext cx="0" cy="0"/>
          <a:chOff x="0" y="0"/>
          <a:chExt cx="0" cy="0"/>
        </a:xfrm>
      </p:grpSpPr>
      <p:sp>
        <p:nvSpPr>
          <p:cNvPr id="1049159" name="Date Placeholder 1"/>
          <p:cNvSpPr>
            <a:spLocks noGrp="1"/>
          </p:cNvSpPr>
          <p:nvPr>
            <p:ph type="dt" sz="half" idx="10"/>
          </p:nvPr>
        </p:nvSpPr>
        <p:spPr/>
        <p:txBody>
          <a:bodyPr/>
          <a:p>
            <a:fld id="{05B94C3D-128D-4AAC-A548-DE9338465D6E}" type="datetimeFigureOut">
              <a:rPr lang="en-US" smtClean="0"/>
              <a:t>1/21/2020</a:t>
            </a:fld>
            <a:endParaRPr lang="en-US"/>
          </a:p>
        </p:txBody>
      </p:sp>
      <p:sp>
        <p:nvSpPr>
          <p:cNvPr id="1049160" name="Footer Placeholder 2"/>
          <p:cNvSpPr>
            <a:spLocks noGrp="1"/>
          </p:cNvSpPr>
          <p:nvPr>
            <p:ph type="ftr" sz="quarter" idx="11"/>
          </p:nvPr>
        </p:nvSpPr>
        <p:spPr/>
        <p:txBody>
          <a:bodyPr/>
          <a:p>
            <a:endParaRPr lang="en-US"/>
          </a:p>
        </p:txBody>
      </p:sp>
      <p:sp>
        <p:nvSpPr>
          <p:cNvPr id="1049161" name="Slide Number Placeholder 3"/>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69" name=""/>
        <p:cNvGrpSpPr/>
        <p:nvPr/>
      </p:nvGrpSpPr>
      <p:grpSpPr>
        <a:xfrm>
          <a:off x="0" y="0"/>
          <a:ext cx="0" cy="0"/>
          <a:chOff x="0" y="0"/>
          <a:chExt cx="0" cy="0"/>
        </a:xfrm>
      </p:grpSpPr>
      <p:sp>
        <p:nvSpPr>
          <p:cNvPr id="1049162"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16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6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165" name="Date Placeholder 4"/>
          <p:cNvSpPr>
            <a:spLocks noGrp="1"/>
          </p:cNvSpPr>
          <p:nvPr>
            <p:ph type="dt" sz="half" idx="10"/>
          </p:nvPr>
        </p:nvSpPr>
        <p:spPr/>
        <p:txBody>
          <a:bodyPr/>
          <a:p>
            <a:fld id="{05B94C3D-128D-4AAC-A548-DE9338465D6E}" type="datetimeFigureOut">
              <a:rPr lang="en-US" smtClean="0"/>
              <a:t>1/21/2020</a:t>
            </a:fld>
            <a:endParaRPr lang="en-US"/>
          </a:p>
        </p:txBody>
      </p:sp>
      <p:sp>
        <p:nvSpPr>
          <p:cNvPr id="1049166" name="Footer Placeholder 5"/>
          <p:cNvSpPr>
            <a:spLocks noGrp="1"/>
          </p:cNvSpPr>
          <p:nvPr>
            <p:ph type="ftr" sz="quarter" idx="11"/>
          </p:nvPr>
        </p:nvSpPr>
        <p:spPr/>
        <p:txBody>
          <a:bodyPr/>
          <a:p>
            <a:endParaRPr lang="en-US"/>
          </a:p>
        </p:txBody>
      </p:sp>
      <p:sp>
        <p:nvSpPr>
          <p:cNvPr id="1049167" name="Slide Number Placeholder 6"/>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63" name=""/>
        <p:cNvGrpSpPr/>
        <p:nvPr/>
      </p:nvGrpSpPr>
      <p:grpSpPr>
        <a:xfrm>
          <a:off x="0" y="0"/>
          <a:ext cx="0" cy="0"/>
          <a:chOff x="0" y="0"/>
          <a:chExt cx="0" cy="0"/>
        </a:xfrm>
      </p:grpSpPr>
      <p:sp>
        <p:nvSpPr>
          <p:cNvPr id="1049129"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9130"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131"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132" name="Date Placeholder 4"/>
          <p:cNvSpPr>
            <a:spLocks noGrp="1"/>
          </p:cNvSpPr>
          <p:nvPr>
            <p:ph type="dt" sz="half" idx="10"/>
          </p:nvPr>
        </p:nvSpPr>
        <p:spPr/>
        <p:txBody>
          <a:bodyPr/>
          <a:p>
            <a:fld id="{05B94C3D-128D-4AAC-A548-DE9338465D6E}" type="datetimeFigureOut">
              <a:rPr lang="en-US" smtClean="0"/>
              <a:t>1/21/2020</a:t>
            </a:fld>
            <a:endParaRPr lang="en-US"/>
          </a:p>
        </p:txBody>
      </p:sp>
      <p:sp>
        <p:nvSpPr>
          <p:cNvPr id="1049133" name="Footer Placeholder 5"/>
          <p:cNvSpPr>
            <a:spLocks noGrp="1"/>
          </p:cNvSpPr>
          <p:nvPr>
            <p:ph type="ftr" sz="quarter" idx="11"/>
          </p:nvPr>
        </p:nvSpPr>
        <p:spPr/>
        <p:txBody>
          <a:bodyPr/>
          <a:p>
            <a:endParaRPr lang="en-US"/>
          </a:p>
        </p:txBody>
      </p:sp>
      <p:sp>
        <p:nvSpPr>
          <p:cNvPr id="1049134" name="Slide Number Placeholder 6"/>
          <p:cNvSpPr>
            <a:spLocks noGrp="1"/>
          </p:cNvSpPr>
          <p:nvPr>
            <p:ph type="sldNum" sz="quarter" idx="12"/>
          </p:nvPr>
        </p:nvSpPr>
        <p:spPr/>
        <p:txBody>
          <a:bodyPr/>
          <a:p>
            <a:fld id="{73AD5A99-D014-408B-B1B2-075F975104E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3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05B94C3D-128D-4AAC-A548-DE9338465D6E}" type="datetimeFigureOut">
              <a:rPr lang="en-US" smtClean="0"/>
              <a:t>1/21/2020</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73AD5A99-D014-408B-B1B2-075F975104E2}"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421" name=""/>
        <p:cNvGrpSpPr/>
        <p:nvPr/>
      </p:nvGrpSpPr>
      <p:grpSpPr>
        <a:xfrm>
          <a:off x="0" y="0"/>
          <a:ext cx="0" cy="0"/>
          <a:chOff x="0" y="0"/>
          <a:chExt cx="0" cy="0"/>
        </a:xfrm>
      </p:grpSpPr>
      <p:sp>
        <p:nvSpPr>
          <p:cNvPr id="1049023"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9024"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25"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7CDF531F-9A7C-4B09-8D90-B08F1654AB2F}" type="datetimeFigureOut">
              <a:rPr lang="en-US" smtClean="0">
                <a:solidFill>
                  <a:prstClr val="black">
                    <a:tint val="75000"/>
                  </a:prstClr>
                </a:solidFill>
              </a:rPr>
              <a:t>1/21/2020</a:t>
            </a:fld>
            <a:endParaRPr lang="en-US">
              <a:solidFill>
                <a:prstClr val="black">
                  <a:tint val="75000"/>
                </a:prstClr>
              </a:solidFill>
            </a:endParaRPr>
          </a:p>
        </p:txBody>
      </p:sp>
      <p:sp>
        <p:nvSpPr>
          <p:cNvPr id="1049026"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solidFill>
                <a:prstClr val="black">
                  <a:tint val="75000"/>
                </a:prstClr>
              </a:solidFill>
            </a:endParaRPr>
          </a:p>
        </p:txBody>
      </p:sp>
      <p:sp>
        <p:nvSpPr>
          <p:cNvPr id="1049027"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1BB9333F-C7FF-4577-AE8E-5E08537DCA7F}" type="slidenum">
              <a:rPr lang="en-US" smtClean="0">
                <a:solidFill>
                  <a:prstClr val="black">
                    <a:tint val="75000"/>
                  </a:prstClr>
                </a:solidFill>
              </a:rPr>
              <a:t>‹#›</a:t>
            </a:fld>
            <a:endParaRPr lang="en-US">
              <a:solidFill>
                <a:prstClr val="black">
                  <a:tint val="75000"/>
                </a:prstClr>
              </a:solidFill>
            </a:endParaRPr>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 Id="rId3" Type="http://schemas.openxmlformats.org/officeDocument/2006/relationships/notesSlide" Target="../notesSlides/notesSlide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06" name="Title 1"/>
          <p:cNvSpPr>
            <a:spLocks noGrp="1"/>
          </p:cNvSpPr>
          <p:nvPr>
            <p:ph type="ctrTitle"/>
          </p:nvPr>
        </p:nvSpPr>
        <p:spPr/>
        <p:txBody>
          <a:bodyPr/>
          <a:p>
            <a:r>
              <a:rPr dirty="0" lang="en-US"/>
              <a:t>	</a:t>
            </a:r>
            <a:r>
              <a:rPr dirty="0" lang="en-US" smtClean="0">
                <a:solidFill>
                  <a:srgbClr val="C00000"/>
                </a:solidFill>
              </a:rPr>
              <a:t>COMMUNITY HEALTH NURSING 11</a:t>
            </a:r>
            <a:endParaRPr dirty="0" lang="en-US">
              <a:solidFill>
                <a:srgbClr val="C00000"/>
              </a:solidFill>
            </a:endParaRPr>
          </a:p>
        </p:txBody>
      </p:sp>
      <p:sp>
        <p:nvSpPr>
          <p:cNvPr id="1048607" name="Subtitle 2"/>
          <p:cNvSpPr>
            <a:spLocks noGrp="1"/>
          </p:cNvSpPr>
          <p:nvPr>
            <p:ph type="subTitle" idx="1"/>
          </p:nvPr>
        </p:nvSpPr>
        <p:spPr/>
        <p:txBody>
          <a:bodyPr/>
          <a:p>
            <a:endParaRPr dirty="0" lang="en-US">
              <a:solidFill>
                <a:srgbClr val="00B0F0"/>
              </a:solidFill>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24" name="Title 1"/>
          <p:cNvSpPr>
            <a:spLocks noGrp="1"/>
          </p:cNvSpPr>
          <p:nvPr>
            <p:ph type="title"/>
          </p:nvPr>
        </p:nvSpPr>
        <p:spPr/>
        <p:txBody>
          <a:bodyPr/>
          <a:p>
            <a:r>
              <a:rPr b="1" dirty="0" lang="en-US"/>
              <a:t>VI-primary health and component </a:t>
            </a:r>
            <a:endParaRPr dirty="0" lang="en-US"/>
          </a:p>
        </p:txBody>
      </p:sp>
      <p:sp>
        <p:nvSpPr>
          <p:cNvPr id="1048625" name="Content Placeholder 2"/>
          <p:cNvSpPr>
            <a:spLocks noGrp="1"/>
          </p:cNvSpPr>
          <p:nvPr>
            <p:ph idx="1"/>
          </p:nvPr>
        </p:nvSpPr>
        <p:spPr>
          <a:xfrm>
            <a:off x="457200" y="1646237"/>
            <a:ext cx="8229600" cy="4525963"/>
          </a:xfrm>
        </p:spPr>
        <p:txBody>
          <a:bodyPr>
            <a:normAutofit fontScale="85000" lnSpcReduction="10000"/>
          </a:bodyPr>
          <a:p>
            <a:r>
              <a:rPr dirty="0" lang="en-US"/>
              <a:t>This section defined primary health care and urged signatories to incorporate the concept of primary health care in the health systems </a:t>
            </a:r>
          </a:p>
          <a:p>
            <a:r>
              <a:rPr dirty="0" lang="en-US"/>
              <a:t>Primary health care is </a:t>
            </a:r>
            <a:r>
              <a:rPr b="1" dirty="0" lang="en-US"/>
              <a:t>essential health care </a:t>
            </a:r>
            <a:r>
              <a:rPr dirty="0" lang="en-US"/>
              <a:t>based on </a:t>
            </a:r>
            <a:r>
              <a:rPr b="1" dirty="0" lang="en-US"/>
              <a:t>practical, scientifically sound </a:t>
            </a:r>
            <a:r>
              <a:rPr dirty="0" lang="en-US"/>
              <a:t>and </a:t>
            </a:r>
            <a:r>
              <a:rPr b="1" dirty="0" lang="en-US"/>
              <a:t>socially acceptable methods and technology </a:t>
            </a:r>
            <a:r>
              <a:rPr dirty="0" lang="en-US"/>
              <a:t>made </a:t>
            </a:r>
            <a:r>
              <a:rPr b="1" dirty="0" lang="en-US"/>
              <a:t>universally accessible </a:t>
            </a:r>
            <a:r>
              <a:rPr dirty="0" lang="en-US"/>
              <a:t>to individuals and families in the community through their full participation and at </a:t>
            </a:r>
            <a:r>
              <a:rPr b="1" dirty="0" lang="en-US"/>
              <a:t>a cost that </a:t>
            </a:r>
            <a:r>
              <a:rPr b="1" dirty="0" lang="en-US" smtClean="0"/>
              <a:t>the Community </a:t>
            </a:r>
            <a:r>
              <a:rPr b="1" dirty="0" lang="en-US"/>
              <a:t>and country can afford </a:t>
            </a:r>
            <a:r>
              <a:rPr dirty="0" lang="en-US"/>
              <a:t>to maintain at every stage of their development in the spirit of self-reliance and self-determination. </a:t>
            </a:r>
          </a:p>
          <a:p>
            <a:endParaRPr dirty="0" lang="en-US"/>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876" name="Title 1"/>
          <p:cNvSpPr>
            <a:spLocks noGrp="1"/>
          </p:cNvSpPr>
          <p:nvPr>
            <p:ph type="title"/>
          </p:nvPr>
        </p:nvSpPr>
        <p:spPr/>
        <p:txBody>
          <a:bodyPr/>
          <a:p>
            <a:r>
              <a:rPr dirty="0" lang="en-US" smtClean="0"/>
              <a:t>Cont.</a:t>
            </a:r>
            <a:endParaRPr dirty="0" lang="en-US"/>
          </a:p>
        </p:txBody>
      </p:sp>
      <p:sp>
        <p:nvSpPr>
          <p:cNvPr id="1048877" name="Content Placeholder 2"/>
          <p:cNvSpPr>
            <a:spLocks noGrp="1"/>
          </p:cNvSpPr>
          <p:nvPr>
            <p:ph idx="1"/>
          </p:nvPr>
        </p:nvSpPr>
        <p:spPr/>
        <p:txBody>
          <a:bodyPr/>
          <a:p>
            <a:r>
              <a:rPr dirty="0" lang="en-GB"/>
              <a:t>This will avoid conflicting goals or duplication of efforts, hence harmonious co-existence leading to optimal utilization of resources.</a:t>
            </a:r>
          </a:p>
          <a:p>
            <a:r>
              <a:rPr dirty="0" lang="en-GB" smtClean="0"/>
              <a:t>Intra-</a:t>
            </a:r>
            <a:r>
              <a:rPr dirty="0" lang="en-GB" err="1" smtClean="0"/>
              <a:t>sectoral</a:t>
            </a:r>
            <a:r>
              <a:rPr dirty="0" lang="en-GB" smtClean="0"/>
              <a:t> </a:t>
            </a:r>
            <a:r>
              <a:rPr dirty="0" lang="en-GB"/>
              <a:t>collaboration– within the ministry of health departments should be encouraged as this will  ensure maximum utilization of resources</a:t>
            </a:r>
            <a:endParaRPr dirty="0" lang="en-US"/>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878" name="Title 1"/>
          <p:cNvSpPr>
            <a:spLocks noGrp="1"/>
          </p:cNvSpPr>
          <p:nvPr>
            <p:ph type="title"/>
          </p:nvPr>
        </p:nvSpPr>
        <p:spPr/>
        <p:txBody>
          <a:bodyPr>
            <a:normAutofit fontScale="90000"/>
          </a:bodyPr>
          <a:p>
            <a:r>
              <a:rPr b="1" dirty="0" lang="en-GB"/>
              <a:t>Roles of other </a:t>
            </a:r>
            <a:r>
              <a:rPr b="1" dirty="0" lang="en-GB" smtClean="0"/>
              <a:t>government </a:t>
            </a:r>
            <a:r>
              <a:rPr b="1" dirty="0" lang="en-GB"/>
              <a:t>ministries and NGOS provision of health</a:t>
            </a:r>
            <a:endParaRPr b="1" dirty="0" lang="en-US"/>
          </a:p>
        </p:txBody>
      </p:sp>
      <p:sp>
        <p:nvSpPr>
          <p:cNvPr id="1048879" name="Content Placeholder 2"/>
          <p:cNvSpPr>
            <a:spLocks noGrp="1"/>
          </p:cNvSpPr>
          <p:nvPr>
            <p:ph idx="1"/>
          </p:nvPr>
        </p:nvSpPr>
        <p:spPr/>
        <p:txBody>
          <a:bodyPr/>
          <a:p>
            <a:pPr>
              <a:buFontTx/>
              <a:buNone/>
            </a:pPr>
            <a:r>
              <a:rPr b="1" dirty="0" lang="en-GB"/>
              <a:t>1.Office of the president.</a:t>
            </a:r>
          </a:p>
          <a:p>
            <a:pPr>
              <a:buFontTx/>
              <a:buNone/>
            </a:pPr>
            <a:r>
              <a:rPr dirty="0" lang="en-GB"/>
              <a:t>Overall well being of all Kenyan citizens.</a:t>
            </a:r>
          </a:p>
          <a:p>
            <a:pPr>
              <a:buFont typeface="Wingdings" pitchFamily="2" charset="2"/>
              <a:buChar char="§"/>
            </a:pPr>
            <a:r>
              <a:rPr dirty="0" lang="en-GB"/>
              <a:t>Security personnel.</a:t>
            </a:r>
          </a:p>
          <a:p>
            <a:pPr>
              <a:buFont typeface="Wingdings" pitchFamily="2" charset="2"/>
              <a:buChar char="§"/>
            </a:pPr>
            <a:r>
              <a:rPr dirty="0" lang="en-GB"/>
              <a:t>Community  mobilization.</a:t>
            </a:r>
          </a:p>
          <a:p>
            <a:pPr>
              <a:buFont typeface="Wingdings" pitchFamily="2" charset="2"/>
              <a:buChar char="§"/>
            </a:pPr>
            <a:r>
              <a:rPr dirty="0" lang="en-GB"/>
              <a:t>Disaster management.</a:t>
            </a:r>
          </a:p>
          <a:p>
            <a:pPr>
              <a:buFont typeface="Wingdings" pitchFamily="2" charset="2"/>
              <a:buChar char="§"/>
            </a:pPr>
            <a:r>
              <a:rPr dirty="0" lang="en-GB"/>
              <a:t>Coordination HIV/AIDS activities</a:t>
            </a:r>
            <a:endParaRPr dirty="0"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880" name="Title 1"/>
          <p:cNvSpPr>
            <a:spLocks noGrp="1"/>
          </p:cNvSpPr>
          <p:nvPr>
            <p:ph type="title"/>
          </p:nvPr>
        </p:nvSpPr>
        <p:spPr/>
        <p:txBody>
          <a:bodyPr/>
          <a:p>
            <a:r>
              <a:rPr dirty="0" lang="en-US" smtClean="0"/>
              <a:t>Cont.</a:t>
            </a:r>
            <a:endParaRPr dirty="0" lang="en-US"/>
          </a:p>
        </p:txBody>
      </p:sp>
      <p:sp>
        <p:nvSpPr>
          <p:cNvPr id="1048881" name="Content Placeholder 2"/>
          <p:cNvSpPr>
            <a:spLocks noGrp="1"/>
          </p:cNvSpPr>
          <p:nvPr>
            <p:ph idx="1"/>
          </p:nvPr>
        </p:nvSpPr>
        <p:spPr/>
        <p:txBody>
          <a:bodyPr/>
          <a:p>
            <a:pPr>
              <a:buFontTx/>
              <a:buNone/>
            </a:pPr>
            <a:r>
              <a:rPr b="1" dirty="0" lang="en-GB"/>
              <a:t>2.Office of DP.</a:t>
            </a:r>
          </a:p>
          <a:p>
            <a:pPr>
              <a:buFont typeface="Wingdings" pitchFamily="2" charset="2"/>
              <a:buChar char="§"/>
            </a:pPr>
            <a:r>
              <a:rPr dirty="0" lang="en-GB"/>
              <a:t>Rehabilitation of wrong doers, probation department.</a:t>
            </a:r>
          </a:p>
          <a:p>
            <a:pPr>
              <a:buFont typeface="Wingdings" pitchFamily="2" charset="2"/>
              <a:buChar char="§"/>
            </a:pPr>
            <a:r>
              <a:rPr dirty="0" lang="en-GB"/>
              <a:t>Children’s department to ensure that children’s rights  are adhered to</a:t>
            </a:r>
            <a:r>
              <a:rPr dirty="0" lang="en-GB" smtClean="0"/>
              <a:t>.</a:t>
            </a:r>
          </a:p>
          <a:p>
            <a:pPr>
              <a:buFontTx/>
              <a:buNone/>
            </a:pPr>
            <a:r>
              <a:rPr b="1" dirty="0" lang="en-GB"/>
              <a:t>3.Ministry of health.</a:t>
            </a:r>
          </a:p>
          <a:p>
            <a:pPr>
              <a:buFont typeface="Wingdings" pitchFamily="2" charset="2"/>
              <a:buChar char="§"/>
            </a:pPr>
            <a:r>
              <a:rPr dirty="0" lang="en-GB"/>
              <a:t>Coordination all health activities in the country as custodian health</a:t>
            </a:r>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82" name="Title 1"/>
          <p:cNvSpPr>
            <a:spLocks noGrp="1"/>
          </p:cNvSpPr>
          <p:nvPr>
            <p:ph type="title"/>
          </p:nvPr>
        </p:nvSpPr>
        <p:spPr/>
        <p:txBody>
          <a:bodyPr/>
          <a:p>
            <a:r>
              <a:rPr dirty="0" lang="en-US" smtClean="0"/>
              <a:t>Cont.</a:t>
            </a:r>
            <a:endParaRPr dirty="0" lang="en-US"/>
          </a:p>
        </p:txBody>
      </p:sp>
      <p:sp>
        <p:nvSpPr>
          <p:cNvPr id="1048883" name="Content Placeholder 2"/>
          <p:cNvSpPr>
            <a:spLocks noGrp="1"/>
          </p:cNvSpPr>
          <p:nvPr>
            <p:ph idx="1"/>
          </p:nvPr>
        </p:nvSpPr>
        <p:spPr/>
        <p:txBody>
          <a:bodyPr>
            <a:normAutofit fontScale="96875" lnSpcReduction="10000"/>
          </a:bodyPr>
          <a:p>
            <a:pPr>
              <a:buFont typeface="Wingdings" pitchFamily="2" charset="2"/>
              <a:buChar char="§"/>
            </a:pPr>
            <a:r>
              <a:rPr dirty="0" lang="en-GB"/>
              <a:t>Give technical support, guidance to all other sectors.</a:t>
            </a:r>
          </a:p>
          <a:p>
            <a:pPr>
              <a:buFont typeface="Wingdings" pitchFamily="2" charset="2"/>
              <a:buChar char="§"/>
            </a:pPr>
            <a:r>
              <a:rPr dirty="0" lang="en-GB"/>
              <a:t>Formulate policy issues in regard to implementation of health services including PHC.</a:t>
            </a:r>
          </a:p>
          <a:p>
            <a:pPr>
              <a:buFont typeface="Wingdings" pitchFamily="2" charset="2"/>
              <a:buChar char="§"/>
            </a:pPr>
            <a:r>
              <a:rPr dirty="0" lang="en-GB"/>
              <a:t>Generates &amp; disseminates health information to other sectors.</a:t>
            </a:r>
          </a:p>
          <a:p>
            <a:pPr>
              <a:buFont typeface="Wingdings" pitchFamily="2" charset="2"/>
              <a:buChar char="§"/>
            </a:pPr>
            <a:r>
              <a:rPr dirty="0" lang="en-GB"/>
              <a:t>Conducts training of health &amp; other stakeholders</a:t>
            </a:r>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87" name="Title 1"/>
          <p:cNvSpPr>
            <a:spLocks noGrp="1"/>
          </p:cNvSpPr>
          <p:nvPr>
            <p:ph type="title"/>
          </p:nvPr>
        </p:nvSpPr>
        <p:spPr/>
        <p:txBody>
          <a:bodyPr/>
          <a:p>
            <a:r>
              <a:rPr dirty="0" lang="en-US" smtClean="0"/>
              <a:t>Cont.</a:t>
            </a:r>
            <a:endParaRPr dirty="0" lang="en-US"/>
          </a:p>
        </p:txBody>
      </p:sp>
      <p:sp>
        <p:nvSpPr>
          <p:cNvPr id="1048888" name="Content Placeholder 2"/>
          <p:cNvSpPr>
            <a:spLocks noGrp="1"/>
          </p:cNvSpPr>
          <p:nvPr>
            <p:ph idx="1"/>
          </p:nvPr>
        </p:nvSpPr>
        <p:spPr/>
        <p:txBody>
          <a:bodyPr>
            <a:normAutofit fontScale="93750" lnSpcReduction="10000"/>
          </a:bodyPr>
          <a:p>
            <a:pPr>
              <a:buFont typeface="Wingdings" pitchFamily="2" charset="2"/>
              <a:buChar char="§"/>
            </a:pPr>
            <a:r>
              <a:rPr dirty="0" lang="en-GB"/>
              <a:t>They develop training materials.</a:t>
            </a:r>
          </a:p>
          <a:p>
            <a:pPr>
              <a:buFont typeface="Wingdings" pitchFamily="2" charset="2"/>
              <a:buChar char="§"/>
            </a:pPr>
            <a:r>
              <a:rPr dirty="0" lang="en-GB"/>
              <a:t>Organize educational forums for other leaders, health personnel, community &amp; other stakeholders.</a:t>
            </a:r>
          </a:p>
          <a:p>
            <a:pPr>
              <a:buFont typeface="Wingdings" pitchFamily="2" charset="2"/>
              <a:buChar char="§"/>
            </a:pPr>
            <a:r>
              <a:rPr dirty="0" lang="en-GB"/>
              <a:t>They are responsible in mobilizing the society to respond to health challenges thro’ awareness creation &amp; solicit partnership in achieving health goals.  </a:t>
            </a:r>
          </a:p>
          <a:p>
            <a:pPr>
              <a:buFont typeface="Wingdings" pitchFamily="2" charset="2"/>
              <a:buChar char="§"/>
            </a:pPr>
            <a:r>
              <a:rPr dirty="0" lang="en-GB"/>
              <a:t>They conduct supervision, monitoring &amp; evaluation so as to assess progress. </a:t>
            </a:r>
          </a:p>
          <a:p>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89" name="Title 1"/>
          <p:cNvSpPr>
            <a:spLocks noGrp="1"/>
          </p:cNvSpPr>
          <p:nvPr>
            <p:ph type="title"/>
          </p:nvPr>
        </p:nvSpPr>
        <p:spPr/>
        <p:txBody>
          <a:bodyPr/>
          <a:p>
            <a:r>
              <a:rPr dirty="0" lang="en-US" smtClean="0"/>
              <a:t>Cont.</a:t>
            </a:r>
            <a:endParaRPr dirty="0" lang="en-US"/>
          </a:p>
        </p:txBody>
      </p:sp>
      <p:sp>
        <p:nvSpPr>
          <p:cNvPr id="1048890" name="Content Placeholder 2"/>
          <p:cNvSpPr>
            <a:spLocks noGrp="1"/>
          </p:cNvSpPr>
          <p:nvPr>
            <p:ph idx="1"/>
          </p:nvPr>
        </p:nvSpPr>
        <p:spPr/>
        <p:txBody>
          <a:bodyPr>
            <a:normAutofit fontScale="93750" lnSpcReduction="10000"/>
          </a:bodyPr>
          <a:p>
            <a:pPr>
              <a:buFontTx/>
              <a:buNone/>
            </a:pPr>
            <a:r>
              <a:rPr b="1" dirty="0" lang="en-GB"/>
              <a:t>4.Ministry of education.</a:t>
            </a:r>
          </a:p>
          <a:p>
            <a:pPr>
              <a:buFont typeface="Wingdings" pitchFamily="2" charset="2"/>
              <a:buChar char="§"/>
            </a:pPr>
            <a:r>
              <a:rPr dirty="0" lang="en-GB"/>
              <a:t>Children provide a receptive media in  dissemination of health knowledge &amp; imparting skills that go with it.</a:t>
            </a:r>
          </a:p>
          <a:p>
            <a:pPr>
              <a:buFont typeface="Wingdings" pitchFamily="2" charset="2"/>
              <a:buChar char="§"/>
            </a:pPr>
            <a:r>
              <a:rPr dirty="0" lang="en-GB"/>
              <a:t>Important  health issues have been incorporated in their curriculum </a:t>
            </a:r>
            <a:r>
              <a:rPr dirty="0" lang="en-GB" err="1"/>
              <a:t>i.e</a:t>
            </a:r>
            <a:r>
              <a:rPr dirty="0" lang="en-GB"/>
              <a:t> sex education, STI/HIV/AIDS, health sciences etc</a:t>
            </a:r>
            <a:r>
              <a:rPr dirty="0" lang="en-GB" smtClean="0"/>
              <a:t>.</a:t>
            </a:r>
          </a:p>
          <a:p>
            <a:pPr>
              <a:buFont typeface="Wingdings" pitchFamily="2" charset="2"/>
              <a:buChar char="§"/>
            </a:pPr>
            <a:r>
              <a:rPr dirty="0" lang="en-GB"/>
              <a:t>Teachers have been trained to be TOT’s in delivering STI/HIV information, counselling &amp; First Aid</a:t>
            </a:r>
          </a:p>
          <a:p>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91" name="Title 1"/>
          <p:cNvSpPr>
            <a:spLocks noGrp="1"/>
          </p:cNvSpPr>
          <p:nvPr>
            <p:ph type="title"/>
          </p:nvPr>
        </p:nvSpPr>
        <p:spPr/>
        <p:txBody>
          <a:bodyPr/>
          <a:p>
            <a:r>
              <a:rPr dirty="0" lang="en-US" smtClean="0"/>
              <a:t>Cont.</a:t>
            </a:r>
            <a:endParaRPr dirty="0" lang="en-US"/>
          </a:p>
        </p:txBody>
      </p:sp>
      <p:sp>
        <p:nvSpPr>
          <p:cNvPr id="1048892" name="Content Placeholder 2"/>
          <p:cNvSpPr>
            <a:spLocks noGrp="1"/>
          </p:cNvSpPr>
          <p:nvPr>
            <p:ph idx="1"/>
          </p:nvPr>
        </p:nvSpPr>
        <p:spPr/>
        <p:txBody>
          <a:bodyPr>
            <a:normAutofit fontScale="96875" lnSpcReduction="10000"/>
          </a:bodyPr>
          <a:p>
            <a:pPr>
              <a:buFontTx/>
              <a:buNone/>
            </a:pPr>
            <a:r>
              <a:rPr b="1" dirty="0" lang="en-GB"/>
              <a:t>5.Ministry of agriculture.</a:t>
            </a:r>
          </a:p>
          <a:p>
            <a:pPr>
              <a:buFont typeface="Wingdings" pitchFamily="2" charset="2"/>
              <a:buChar char="§"/>
            </a:pPr>
            <a:r>
              <a:rPr dirty="0" lang="en-GB"/>
              <a:t>Ensure quality &amp; adequate food production.</a:t>
            </a:r>
          </a:p>
          <a:p>
            <a:pPr>
              <a:buFont typeface="Wingdings" pitchFamily="2" charset="2"/>
              <a:buChar char="§"/>
            </a:pPr>
            <a:r>
              <a:rPr dirty="0" lang="en-GB"/>
              <a:t>They offer guidance on relevant technology </a:t>
            </a:r>
            <a:endParaRPr dirty="0" lang="en-GB" smtClean="0"/>
          </a:p>
          <a:p>
            <a:pPr indent="0" marL="0">
              <a:buNone/>
            </a:pPr>
            <a:r>
              <a:rPr dirty="0" lang="en-GB" smtClean="0"/>
              <a:t>necessary </a:t>
            </a:r>
            <a:r>
              <a:rPr dirty="0" lang="en-GB"/>
              <a:t>in food </a:t>
            </a:r>
            <a:r>
              <a:rPr dirty="0" lang="en-GB" smtClean="0"/>
              <a:t>production</a:t>
            </a:r>
          </a:p>
          <a:p>
            <a:pPr>
              <a:buFont typeface="Wingdings" pitchFamily="2" charset="2"/>
              <a:buChar char="§"/>
            </a:pPr>
            <a:r>
              <a:rPr dirty="0" lang="en-GB" err="1"/>
              <a:t>i.e</a:t>
            </a:r>
            <a:r>
              <a:rPr dirty="0" lang="en-GB"/>
              <a:t> irrigation schemes, machinery [pump], seeds appropriate for various ground soils.</a:t>
            </a:r>
          </a:p>
          <a:p>
            <a:pPr>
              <a:buFont typeface="Wingdings" pitchFamily="2" charset="2"/>
              <a:buChar char="§"/>
            </a:pPr>
            <a:r>
              <a:rPr dirty="0" lang="en-GB"/>
              <a:t>Community education &amp; support carried out by extension workers .</a:t>
            </a:r>
          </a:p>
          <a:p>
            <a:pPr>
              <a:buFont typeface="Wingdings" pitchFamily="2" charset="2"/>
              <a:buChar char="§"/>
            </a:pPr>
            <a:r>
              <a:rPr dirty="0" lang="en-GB"/>
              <a:t>Controls overall food security.</a:t>
            </a:r>
          </a:p>
          <a:p>
            <a:pPr indent="0" marL="0">
              <a:buNone/>
            </a:pP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93" name="Title 1"/>
          <p:cNvSpPr>
            <a:spLocks noGrp="1"/>
          </p:cNvSpPr>
          <p:nvPr>
            <p:ph type="title"/>
          </p:nvPr>
        </p:nvSpPr>
        <p:spPr/>
        <p:txBody>
          <a:bodyPr/>
          <a:p>
            <a:r>
              <a:rPr dirty="0" lang="en-US" smtClean="0"/>
              <a:t>Cont.</a:t>
            </a:r>
            <a:endParaRPr dirty="0" lang="en-US"/>
          </a:p>
        </p:txBody>
      </p:sp>
      <p:sp>
        <p:nvSpPr>
          <p:cNvPr id="1048894" name="Content Placeholder 2"/>
          <p:cNvSpPr>
            <a:spLocks noGrp="1"/>
          </p:cNvSpPr>
          <p:nvPr>
            <p:ph idx="1"/>
          </p:nvPr>
        </p:nvSpPr>
        <p:spPr/>
        <p:txBody>
          <a:bodyPr>
            <a:normAutofit fontScale="96875" lnSpcReduction="10000"/>
          </a:bodyPr>
          <a:p>
            <a:pPr>
              <a:buFontTx/>
              <a:buNone/>
            </a:pPr>
            <a:r>
              <a:rPr b="1" dirty="0" lang="en-GB"/>
              <a:t>6.Ministry of water.</a:t>
            </a:r>
          </a:p>
          <a:p>
            <a:pPr>
              <a:buFont typeface="Wingdings" pitchFamily="2" charset="2"/>
              <a:buChar char="§"/>
            </a:pPr>
            <a:r>
              <a:rPr dirty="0" lang="en-GB"/>
              <a:t>Ensures provision of safe &amp; adequate water to communities from rivers, roof catchment, bore holes.</a:t>
            </a:r>
          </a:p>
          <a:p>
            <a:pPr>
              <a:buFont typeface="Wingdings" pitchFamily="2" charset="2"/>
              <a:buChar char="§"/>
            </a:pPr>
            <a:r>
              <a:rPr dirty="0" lang="en-GB"/>
              <a:t>Facilitates water </a:t>
            </a:r>
            <a:r>
              <a:rPr dirty="0" lang="en-GB" smtClean="0"/>
              <a:t>treatment</a:t>
            </a:r>
          </a:p>
          <a:p>
            <a:pPr>
              <a:buFontTx/>
              <a:buNone/>
            </a:pPr>
            <a:r>
              <a:rPr b="1" dirty="0" lang="en-GB"/>
              <a:t>7.Ministry of finance/planning.</a:t>
            </a:r>
          </a:p>
          <a:p>
            <a:pPr>
              <a:buFont typeface="Wingdings" pitchFamily="2" charset="2"/>
              <a:buChar char="§"/>
            </a:pPr>
            <a:r>
              <a:rPr dirty="0" lang="en-GB"/>
              <a:t>Forecast on economic direction.</a:t>
            </a:r>
          </a:p>
          <a:p>
            <a:pPr>
              <a:buFont typeface="Wingdings" pitchFamily="2" charset="2"/>
              <a:buChar char="§"/>
            </a:pPr>
            <a:r>
              <a:rPr dirty="0" lang="en-GB"/>
              <a:t>Budget allocation for health ministry &amp; other sectors</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95" name="Title 1"/>
          <p:cNvSpPr>
            <a:spLocks noGrp="1"/>
          </p:cNvSpPr>
          <p:nvPr>
            <p:ph type="title"/>
          </p:nvPr>
        </p:nvSpPr>
        <p:spPr/>
        <p:txBody>
          <a:bodyPr/>
          <a:p>
            <a:r>
              <a:rPr dirty="0" lang="en-US" smtClean="0"/>
              <a:t>Cont.</a:t>
            </a:r>
            <a:endParaRPr dirty="0" lang="en-US"/>
          </a:p>
        </p:txBody>
      </p:sp>
      <p:sp>
        <p:nvSpPr>
          <p:cNvPr id="1048896" name="Content Placeholder 2"/>
          <p:cNvSpPr>
            <a:spLocks noGrp="1"/>
          </p:cNvSpPr>
          <p:nvPr>
            <p:ph idx="1"/>
          </p:nvPr>
        </p:nvSpPr>
        <p:spPr/>
        <p:txBody>
          <a:bodyPr>
            <a:normAutofit fontScale="96875" lnSpcReduction="10000"/>
          </a:bodyPr>
          <a:p>
            <a:pPr>
              <a:buFontTx/>
              <a:buNone/>
            </a:pPr>
            <a:r>
              <a:rPr b="1" dirty="0" lang="en-GB" smtClean="0"/>
              <a:t>.</a:t>
            </a:r>
            <a:r>
              <a:rPr b="1" dirty="0" lang="en-GB"/>
              <a:t>Ministry of transport &amp; communication.</a:t>
            </a:r>
          </a:p>
          <a:p>
            <a:pPr>
              <a:buFont typeface="Wingdings" pitchFamily="2" charset="2"/>
              <a:buChar char="§"/>
            </a:pPr>
            <a:r>
              <a:rPr dirty="0" lang="en-GB"/>
              <a:t>Deals with construction of roads to improve accessibility of health service food, transportation, marketing of goods</a:t>
            </a:r>
            <a:r>
              <a:rPr dirty="0" lang="en-GB" smtClean="0"/>
              <a:t>.</a:t>
            </a:r>
          </a:p>
          <a:p>
            <a:pPr>
              <a:buFontTx/>
              <a:buNone/>
            </a:pPr>
            <a:r>
              <a:rPr b="1" dirty="0" lang="en-GB" smtClean="0"/>
              <a:t>.Ministry </a:t>
            </a:r>
            <a:r>
              <a:rPr b="1" dirty="0" lang="en-GB"/>
              <a:t>of information.</a:t>
            </a:r>
          </a:p>
          <a:p>
            <a:pPr>
              <a:buFont typeface="Wingdings" pitchFamily="2" charset="2"/>
              <a:buChar char="v"/>
            </a:pPr>
            <a:r>
              <a:rPr dirty="0" lang="en-GB"/>
              <a:t>Community </a:t>
            </a:r>
            <a:r>
              <a:rPr dirty="0" lang="en-GB" smtClean="0"/>
              <a:t>education </a:t>
            </a:r>
            <a:r>
              <a:rPr dirty="0" lang="en-GB"/>
              <a:t>&amp; mass media thro’ dissemination of knowledge  on health related issues , practises, nutrition negative health practises</a:t>
            </a:r>
          </a:p>
          <a:p>
            <a:pPr>
              <a:buFontTx/>
              <a:buNone/>
            </a:pPr>
            <a:endParaRPr dirty="0" lang="en-GB"/>
          </a:p>
          <a:p>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97" name="Title 1"/>
          <p:cNvSpPr>
            <a:spLocks noGrp="1"/>
          </p:cNvSpPr>
          <p:nvPr>
            <p:ph type="title"/>
          </p:nvPr>
        </p:nvSpPr>
        <p:spPr/>
        <p:txBody>
          <a:bodyPr/>
          <a:p>
            <a:r>
              <a:rPr dirty="0" lang="en-US" smtClean="0"/>
              <a:t>cont</a:t>
            </a:r>
            <a:r>
              <a:rPr dirty="0" lang="en-US"/>
              <a:t>.</a:t>
            </a:r>
          </a:p>
        </p:txBody>
      </p:sp>
      <p:sp>
        <p:nvSpPr>
          <p:cNvPr id="1048898" name="Content Placeholder 2"/>
          <p:cNvSpPr>
            <a:spLocks noGrp="1"/>
          </p:cNvSpPr>
          <p:nvPr>
            <p:ph idx="1"/>
          </p:nvPr>
        </p:nvSpPr>
        <p:spPr/>
        <p:txBody>
          <a:bodyPr/>
          <a:p>
            <a:pPr>
              <a:buFontTx/>
              <a:buNone/>
            </a:pPr>
            <a:r>
              <a:rPr b="1" dirty="0" lang="en-GB"/>
              <a:t>..Ministry of social services</a:t>
            </a:r>
          </a:p>
          <a:p>
            <a:pPr>
              <a:buFont typeface="Wingdings" pitchFamily="2" charset="2"/>
              <a:buChar char="v"/>
            </a:pPr>
            <a:r>
              <a:rPr dirty="0" lang="en-GB"/>
              <a:t> Initiating income generating activities.</a:t>
            </a:r>
          </a:p>
          <a:p>
            <a:pPr>
              <a:buFont typeface="Wingdings" pitchFamily="2" charset="2"/>
              <a:buChar char="v"/>
            </a:pPr>
            <a:r>
              <a:rPr dirty="0" lang="en-GB"/>
              <a:t>Micro financing.</a:t>
            </a:r>
          </a:p>
          <a:p>
            <a:pPr>
              <a:buFont typeface="Wingdings" pitchFamily="2" charset="2"/>
              <a:buChar char="v"/>
            </a:pPr>
            <a:r>
              <a:rPr dirty="0" lang="en-GB"/>
              <a:t>Adult </a:t>
            </a:r>
            <a:r>
              <a:rPr dirty="0" lang="en-GB" smtClean="0"/>
              <a:t>education</a:t>
            </a:r>
          </a:p>
          <a:p>
            <a:pPr>
              <a:buFont typeface="Wingdings" pitchFamily="2" charset="2"/>
              <a:buChar char="v"/>
            </a:pPr>
            <a:r>
              <a:rPr dirty="0" lang="en-GB"/>
              <a:t>Coordinating social support for needy community members.</a:t>
            </a:r>
          </a:p>
          <a:p>
            <a:pPr>
              <a:buFont typeface="Wingdings" pitchFamily="2" charset="2"/>
              <a:buChar char="v"/>
            </a:pPr>
            <a:r>
              <a:rPr dirty="0" lang="en-GB"/>
              <a:t>NB ministries play a role in PHC implementation.</a:t>
            </a:r>
          </a:p>
          <a:p>
            <a:pPr indent="0" marL="0">
              <a:buNone/>
            </a:pP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26" name="Title 1"/>
          <p:cNvSpPr>
            <a:spLocks noGrp="1"/>
          </p:cNvSpPr>
          <p:nvPr>
            <p:ph type="title"/>
          </p:nvPr>
        </p:nvSpPr>
        <p:spPr/>
        <p:txBody>
          <a:bodyPr/>
          <a:p>
            <a:r>
              <a:rPr dirty="0" lang="en-US" smtClean="0"/>
              <a:t>Cont.</a:t>
            </a:r>
            <a:endParaRPr dirty="0" lang="en-US"/>
          </a:p>
        </p:txBody>
      </p:sp>
      <p:sp>
        <p:nvSpPr>
          <p:cNvPr id="1048627" name="Content Placeholder 2"/>
          <p:cNvSpPr>
            <a:spLocks noGrp="1"/>
          </p:cNvSpPr>
          <p:nvPr>
            <p:ph idx="1"/>
          </p:nvPr>
        </p:nvSpPr>
        <p:spPr/>
        <p:txBody>
          <a:bodyPr>
            <a:normAutofit fontScale="92500" lnSpcReduction="10000"/>
          </a:bodyPr>
          <a:p>
            <a:r>
              <a:rPr dirty="0" lang="en-US" smtClean="0"/>
              <a:t>PHC </a:t>
            </a:r>
            <a:r>
              <a:rPr dirty="0" lang="en-US"/>
              <a:t>forms an integral part both of the country’s health system, of which it is the central function and main focus, and of the overall social and economic development of the community</a:t>
            </a:r>
            <a:r>
              <a:rPr dirty="0" lang="en-US" smtClean="0"/>
              <a:t>.</a:t>
            </a:r>
          </a:p>
          <a:p>
            <a:r>
              <a:rPr dirty="0" lang="en-US" smtClean="0"/>
              <a:t>PHC  </a:t>
            </a:r>
            <a:r>
              <a:rPr dirty="0" lang="en-US"/>
              <a:t>is the first level of contact of individuals, the family and community with the national health system bringing hniealth care as close as possible to where people live and work, and constitutes the first element of a continuing health care process.</a:t>
            </a:r>
          </a:p>
          <a:p>
            <a:endParaRPr dirty="0" lang="en-US"/>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99" name="Title 1"/>
          <p:cNvSpPr>
            <a:spLocks noGrp="1"/>
          </p:cNvSpPr>
          <p:nvPr>
            <p:ph type="title"/>
          </p:nvPr>
        </p:nvSpPr>
        <p:spPr/>
        <p:txBody>
          <a:bodyPr/>
          <a:p>
            <a:r>
              <a:rPr dirty="0" lang="en-US" smtClean="0"/>
              <a:t>Cont.</a:t>
            </a:r>
            <a:endParaRPr dirty="0" lang="en-US"/>
          </a:p>
        </p:txBody>
      </p:sp>
      <p:sp>
        <p:nvSpPr>
          <p:cNvPr id="1048900" name="Content Placeholder 2"/>
          <p:cNvSpPr>
            <a:spLocks noGrp="1"/>
          </p:cNvSpPr>
          <p:nvPr>
            <p:ph idx="1"/>
          </p:nvPr>
        </p:nvSpPr>
        <p:spPr/>
        <p:txBody>
          <a:bodyPr/>
          <a:p>
            <a:r>
              <a:rPr b="1" dirty="0" lang="en-US"/>
              <a:t>Housing</a:t>
            </a:r>
            <a:r>
              <a:rPr dirty="0" lang="en-US"/>
              <a:t>: Promote housing designs and infrastructure planning that take into account health </a:t>
            </a:r>
            <a:r>
              <a:rPr dirty="0" lang="en-US" smtClean="0"/>
              <a:t>and wellbeing</a:t>
            </a:r>
          </a:p>
          <a:p>
            <a:r>
              <a:rPr b="1" dirty="0" lang="en-US"/>
              <a:t>Environments and sustainability: </a:t>
            </a:r>
            <a:r>
              <a:rPr dirty="0" lang="en-US"/>
              <a:t>Influence population consumption patterns of natural </a:t>
            </a:r>
            <a:r>
              <a:rPr dirty="0" lang="en-US" smtClean="0"/>
              <a:t>resources in </a:t>
            </a:r>
            <a:r>
              <a:rPr dirty="0" lang="en-US"/>
              <a:t>a manner that minimizes their impact on health</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901" name="Title 1"/>
          <p:cNvSpPr>
            <a:spLocks noGrp="1"/>
          </p:cNvSpPr>
          <p:nvPr>
            <p:ph type="title"/>
          </p:nvPr>
        </p:nvSpPr>
        <p:spPr/>
        <p:txBody>
          <a:bodyPr/>
          <a:p>
            <a:r>
              <a:rPr dirty="0" lang="en-US" smtClean="0"/>
              <a:t>Cont.</a:t>
            </a:r>
            <a:endParaRPr dirty="0" lang="en-US"/>
          </a:p>
        </p:txBody>
      </p:sp>
      <p:sp>
        <p:nvSpPr>
          <p:cNvPr id="1048902" name="Content Placeholder 2"/>
          <p:cNvSpPr>
            <a:spLocks noGrp="1"/>
          </p:cNvSpPr>
          <p:nvPr>
            <p:ph idx="1"/>
          </p:nvPr>
        </p:nvSpPr>
        <p:spPr/>
        <p:txBody>
          <a:bodyPr>
            <a:normAutofit/>
          </a:bodyPr>
          <a:p>
            <a:pPr>
              <a:buFontTx/>
              <a:buNone/>
            </a:pPr>
            <a:r>
              <a:rPr b="1" dirty="0" sz="3600" lang="en-GB" smtClean="0"/>
              <a:t>11.Non-governmental</a:t>
            </a:r>
          </a:p>
          <a:p>
            <a:pPr>
              <a:buFontTx/>
              <a:buNone/>
            </a:pPr>
            <a:r>
              <a:rPr b="1" dirty="0" sz="3600" lang="en-GB" smtClean="0"/>
              <a:t>Organizations , NGOs/donors</a:t>
            </a:r>
            <a:endParaRPr b="1" dirty="0" sz="3600" lang="en-GB"/>
          </a:p>
          <a:p>
            <a:pPr>
              <a:buFont typeface="Wingdings" pitchFamily="2" charset="2"/>
              <a:buChar char="v"/>
            </a:pPr>
            <a:r>
              <a:rPr dirty="0" sz="3600" lang="en-GB"/>
              <a:t>Coordinated thro’ the health sector to supplement government efforts in delivery of health services </a:t>
            </a:r>
            <a:r>
              <a:rPr dirty="0" sz="3600" lang="en-GB" err="1"/>
              <a:t>ie</a:t>
            </a:r>
            <a:r>
              <a:rPr dirty="0" sz="3600" lang="en-GB"/>
              <a:t> UNICEF, AMREF,WHO, </a:t>
            </a:r>
            <a:r>
              <a:rPr dirty="0" sz="3600" lang="en-GB" smtClean="0"/>
              <a:t>USAID</a:t>
            </a:r>
            <a:endParaRPr dirty="0" sz="360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sp>
        <p:nvSpPr>
          <p:cNvPr id="1048903" name="Title 1"/>
          <p:cNvSpPr>
            <a:spLocks noGrp="1"/>
          </p:cNvSpPr>
          <p:nvPr>
            <p:ph type="title"/>
          </p:nvPr>
        </p:nvSpPr>
        <p:spPr/>
        <p:txBody>
          <a:bodyPr/>
          <a:p>
            <a:r>
              <a:rPr dirty="0" lang="en-US" err="1" smtClean="0"/>
              <a:t>cont</a:t>
            </a:r>
            <a:endParaRPr dirty="0" lang="en-US"/>
          </a:p>
        </p:txBody>
      </p:sp>
      <p:sp>
        <p:nvSpPr>
          <p:cNvPr id="1048904" name="Content Placeholder 2"/>
          <p:cNvSpPr>
            <a:spLocks noGrp="1"/>
          </p:cNvSpPr>
          <p:nvPr>
            <p:ph idx="1"/>
          </p:nvPr>
        </p:nvSpPr>
        <p:spPr/>
        <p:txBody>
          <a:bodyPr/>
          <a:p>
            <a:pPr>
              <a:buFontTx/>
              <a:buNone/>
            </a:pPr>
            <a:r>
              <a:rPr b="1" dirty="0" lang="en-US"/>
              <a:t>Research </a:t>
            </a:r>
            <a:r>
              <a:rPr b="1" dirty="0" lang="en-US" err="1" smtClean="0"/>
              <a:t>institutions</a:t>
            </a:r>
            <a:r>
              <a:rPr dirty="0" lang="en-US" err="1" smtClean="0"/>
              <a:t>:Health-KEMRI,CDC</a:t>
            </a:r>
            <a:r>
              <a:rPr dirty="0" lang="en-US"/>
              <a:t>,.</a:t>
            </a:r>
          </a:p>
          <a:p>
            <a:pPr>
              <a:buFontTx/>
              <a:buNone/>
            </a:pPr>
            <a:r>
              <a:rPr dirty="0" lang="en-US"/>
              <a:t>Agriculture-KARI</a:t>
            </a:r>
            <a:r>
              <a:rPr dirty="0" lang="en-US" smtClean="0"/>
              <a:t>,</a:t>
            </a:r>
            <a:endParaRPr dirty="0" lang="en-US"/>
          </a:p>
          <a:p>
            <a:pPr>
              <a:buFontTx/>
              <a:buNone/>
            </a:pPr>
            <a:r>
              <a:rPr b="1" dirty="0" lang="en-US"/>
              <a:t>Church organizations</a:t>
            </a:r>
          </a:p>
          <a:p>
            <a:r>
              <a:rPr dirty="0" lang="en-US" smtClean="0"/>
              <a:t>PCEA-Training </a:t>
            </a:r>
            <a:r>
              <a:rPr dirty="0" lang="en-US"/>
              <a:t>health </a:t>
            </a:r>
            <a:r>
              <a:rPr dirty="0" lang="en-US" smtClean="0"/>
              <a:t>workers and health </a:t>
            </a:r>
            <a:r>
              <a:rPr dirty="0" lang="en-US"/>
              <a:t>services </a:t>
            </a:r>
            <a:r>
              <a:rPr dirty="0" lang="en-US" err="1"/>
              <a:t>ie</a:t>
            </a:r>
            <a:r>
              <a:rPr dirty="0" lang="en-US"/>
              <a:t> </a:t>
            </a:r>
            <a:r>
              <a:rPr dirty="0" lang="en-US" err="1"/>
              <a:t>Chogoria</a:t>
            </a:r>
            <a:r>
              <a:rPr dirty="0" lang="en-US" smtClean="0"/>
              <a:t>, Kikuyu, KENDU Adventist</a:t>
            </a:r>
            <a:endParaRPr dirty="0" lang="en-US"/>
          </a:p>
          <a:p>
            <a:r>
              <a:rPr dirty="0" lang="en-US"/>
              <a:t>Catholic secretariat- train &amp; offer health services , </a:t>
            </a:r>
            <a:r>
              <a:rPr dirty="0" lang="en-US" err="1" smtClean="0"/>
              <a:t>Kaplong</a:t>
            </a:r>
            <a:r>
              <a:rPr dirty="0" lang="en-US" smtClean="0"/>
              <a:t>, </a:t>
            </a:r>
            <a:r>
              <a:rPr dirty="0" lang="en-US" err="1" smtClean="0"/>
              <a:t>ortum</a:t>
            </a:r>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905" name="Title 1"/>
          <p:cNvSpPr>
            <a:spLocks noGrp="1"/>
          </p:cNvSpPr>
          <p:nvPr>
            <p:ph type="title"/>
          </p:nvPr>
        </p:nvSpPr>
        <p:spPr/>
        <p:txBody>
          <a:bodyPr/>
          <a:p>
            <a:endParaRPr dirty="0" lang="en-US"/>
          </a:p>
        </p:txBody>
      </p:sp>
      <p:pic>
        <p:nvPicPr>
          <p:cNvPr id="2097153" name="Picture 2"/>
          <p:cNvPicPr>
            <a:picLocks noChangeAspect="1" noGrp="1" noChangeArrowheads="1"/>
          </p:cNvPicPr>
          <p:nvPr>
            <p:ph idx="1"/>
          </p:nvPr>
        </p:nvPicPr>
        <p:blipFill>
          <a:blip xmlns:r="http://schemas.openxmlformats.org/officeDocument/2006/relationships" r:embed="rId1"/>
          <a:srcRect/>
          <a:stretch>
            <a:fillRect/>
          </a:stretch>
        </p:blipFill>
        <p:spPr bwMode="auto">
          <a:xfrm>
            <a:off x="381000" y="-228600"/>
            <a:ext cx="7848600" cy="5934074"/>
          </a:xfrm>
          <a:prstGeom prst="rect"/>
          <a:noFill/>
          <a:ln w="9525">
            <a:noFill/>
            <a:miter lim="800000"/>
            <a:headEnd/>
            <a:tailEnd/>
          </a:ln>
          <a:effectLst/>
        </p:spPr>
      </p:pic>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906" name="Title 1"/>
          <p:cNvSpPr>
            <a:spLocks noGrp="1"/>
          </p:cNvSpPr>
          <p:nvPr>
            <p:ph type="title"/>
          </p:nvPr>
        </p:nvSpPr>
        <p:spPr/>
        <p:txBody>
          <a:bodyPr/>
          <a:p>
            <a:r>
              <a:rPr b="1" dirty="0" lang="en-US"/>
              <a:t>INTEGRATED HEALTH SYSTEMS:</a:t>
            </a:r>
            <a:endParaRPr dirty="0" lang="en-US"/>
          </a:p>
        </p:txBody>
      </p:sp>
      <p:sp>
        <p:nvSpPr>
          <p:cNvPr id="1048907" name="Content Placeholder 2"/>
          <p:cNvSpPr>
            <a:spLocks noGrp="1"/>
          </p:cNvSpPr>
          <p:nvPr>
            <p:ph idx="1"/>
          </p:nvPr>
        </p:nvSpPr>
        <p:spPr/>
        <p:txBody>
          <a:bodyPr/>
          <a:p>
            <a:r>
              <a:rPr dirty="0" lang="en-US" smtClean="0"/>
              <a:t>Integration refers to combining health services  that are currently delivered and managed separately for the purpose of optimizing the use of scarce resources  and improving health outcomes </a:t>
            </a:r>
            <a:r>
              <a:rPr dirty="0" lang="en-US" err="1" smtClean="0"/>
              <a:t>eg</a:t>
            </a:r>
            <a:r>
              <a:rPr dirty="0" lang="en-US" smtClean="0"/>
              <a:t> combining curative, </a:t>
            </a:r>
            <a:r>
              <a:rPr dirty="0" lang="en-US" err="1" smtClean="0"/>
              <a:t>promotive</a:t>
            </a:r>
            <a:r>
              <a:rPr dirty="0" lang="en-US" smtClean="0"/>
              <a:t> , preventive and rehabilitative services  </a:t>
            </a:r>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908" name="Title 1"/>
          <p:cNvSpPr>
            <a:spLocks noGrp="1"/>
          </p:cNvSpPr>
          <p:nvPr>
            <p:ph type="title"/>
          </p:nvPr>
        </p:nvSpPr>
        <p:spPr/>
        <p:txBody>
          <a:bodyPr/>
          <a:p>
            <a:r>
              <a:rPr b="1" dirty="0" lang="en-US" smtClean="0"/>
              <a:t>Cont.</a:t>
            </a:r>
            <a:endParaRPr dirty="0" lang="en-US"/>
          </a:p>
        </p:txBody>
      </p:sp>
      <p:sp>
        <p:nvSpPr>
          <p:cNvPr id="1048909" name="Content Placeholder 2"/>
          <p:cNvSpPr>
            <a:spLocks noGrp="1"/>
          </p:cNvSpPr>
          <p:nvPr>
            <p:ph idx="1"/>
          </p:nvPr>
        </p:nvSpPr>
        <p:spPr/>
        <p:txBody>
          <a:bodyPr>
            <a:normAutofit fontScale="96875" lnSpcReduction="10000"/>
          </a:bodyPr>
          <a:p>
            <a:pPr>
              <a:buNone/>
            </a:pPr>
            <a:r>
              <a:rPr b="1" dirty="0" lang="en-US"/>
              <a:t>Types of integration.</a:t>
            </a:r>
          </a:p>
          <a:p>
            <a:pPr>
              <a:buFontTx/>
              <a:buAutoNum type="arabicPeriod"/>
            </a:pPr>
            <a:r>
              <a:rPr dirty="0" lang="en-US"/>
              <a:t>Integration of  health care – curative, preventive, </a:t>
            </a:r>
            <a:r>
              <a:rPr dirty="0" lang="en-US" err="1" smtClean="0"/>
              <a:t>promotive</a:t>
            </a:r>
            <a:r>
              <a:rPr dirty="0" lang="en-US" smtClean="0"/>
              <a:t> and  </a:t>
            </a:r>
            <a:r>
              <a:rPr dirty="0" lang="en-US"/>
              <a:t>services</a:t>
            </a:r>
            <a:r>
              <a:rPr dirty="0" lang="en-US" smtClean="0"/>
              <a:t>, under  </a:t>
            </a:r>
            <a:r>
              <a:rPr dirty="0" lang="en-US"/>
              <a:t>one roof, daily, on basis of 1</a:t>
            </a:r>
            <a:r>
              <a:rPr baseline="30000" dirty="0" lang="en-US"/>
              <a:t>st</a:t>
            </a:r>
            <a:r>
              <a:rPr dirty="0" lang="en-US"/>
              <a:t>  come 1</a:t>
            </a:r>
            <a:r>
              <a:rPr baseline="30000" dirty="0" lang="en-US"/>
              <a:t>st</a:t>
            </a:r>
            <a:r>
              <a:rPr dirty="0" lang="en-US"/>
              <a:t> served at the  MCH/FP clinic on demand .</a:t>
            </a:r>
          </a:p>
          <a:p>
            <a:pPr>
              <a:buFontTx/>
              <a:buAutoNum type="arabicPeriod"/>
            </a:pPr>
            <a:r>
              <a:rPr dirty="0" lang="en-US"/>
              <a:t>Integration of acute &amp; chronic care-is referred to as care management considering a person in </a:t>
            </a:r>
            <a:r>
              <a:rPr dirty="0" lang="en-US" smtClean="0"/>
              <a:t>totality. Manage </a:t>
            </a:r>
            <a:r>
              <a:rPr dirty="0" lang="en-US"/>
              <a:t>the acute &amp; chronic health problem </a:t>
            </a:r>
            <a:r>
              <a:rPr dirty="0" lang="en-US" smtClean="0"/>
              <a:t>i.e. </a:t>
            </a:r>
            <a:r>
              <a:rPr dirty="0" lang="en-US"/>
              <a:t>URTI &amp; diabetes, pneumonia &amp; hypertension.    </a:t>
            </a:r>
          </a:p>
          <a:p>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599" name="Title 1"/>
          <p:cNvSpPr>
            <a:spLocks noGrp="1"/>
          </p:cNvSpPr>
          <p:nvPr>
            <p:ph type="title"/>
          </p:nvPr>
        </p:nvSpPr>
        <p:spPr/>
        <p:txBody>
          <a:bodyPr/>
          <a:p>
            <a:r>
              <a:rPr dirty="0" lang="en-US" err="1" smtClean="0"/>
              <a:t>cont</a:t>
            </a:r>
            <a:endParaRPr dirty="0" lang="en-US"/>
          </a:p>
        </p:txBody>
      </p:sp>
      <p:sp>
        <p:nvSpPr>
          <p:cNvPr id="1048600" name="Content Placeholder 2"/>
          <p:cNvSpPr>
            <a:spLocks noGrp="1"/>
          </p:cNvSpPr>
          <p:nvPr>
            <p:ph idx="1"/>
          </p:nvPr>
        </p:nvSpPr>
        <p:spPr/>
        <p:txBody>
          <a:bodyPr>
            <a:normAutofit fontScale="87500" lnSpcReduction="10000"/>
          </a:bodyPr>
          <a:p>
            <a:pPr>
              <a:buFontTx/>
              <a:buNone/>
            </a:pPr>
            <a:r>
              <a:rPr dirty="0" lang="en-GB"/>
              <a:t>3.Integration  across time—refers to the continuity of care an individual patient receive over a period of time. Patient is seen at the same H/C preferably by same health workers </a:t>
            </a:r>
            <a:r>
              <a:rPr dirty="0" lang="en-GB" err="1"/>
              <a:t>i.e</a:t>
            </a:r>
            <a:r>
              <a:rPr dirty="0" lang="en-GB"/>
              <a:t> growth monitoring or treatment of IMCI for &lt;5yrs. </a:t>
            </a:r>
          </a:p>
          <a:p>
            <a:pPr>
              <a:buFontTx/>
              <a:buNone/>
            </a:pPr>
            <a:r>
              <a:rPr dirty="0" lang="en-GB"/>
              <a:t>4. Integration of government &amp; non- governmental health care providers –this will avoid duplication, enhance integrated planning of services, proper allocation of resources, will ensure common policies &amp;health messages, share knowledge</a:t>
            </a:r>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594" name="Title 1"/>
          <p:cNvSpPr>
            <a:spLocks noGrp="1"/>
          </p:cNvSpPr>
          <p:nvPr>
            <p:ph type="title"/>
          </p:nvPr>
        </p:nvSpPr>
        <p:spPr/>
        <p:txBody>
          <a:bodyPr/>
          <a:p>
            <a:r>
              <a:rPr b="1" dirty="0" lang="en-GB"/>
              <a:t>Advantages of integration</a:t>
            </a:r>
            <a:endParaRPr b="1" dirty="0" lang="en-US"/>
          </a:p>
        </p:txBody>
      </p:sp>
      <p:sp>
        <p:nvSpPr>
          <p:cNvPr id="1048595" name="Content Placeholder 2"/>
          <p:cNvSpPr>
            <a:spLocks noGrp="1"/>
          </p:cNvSpPr>
          <p:nvPr>
            <p:ph idx="1"/>
          </p:nvPr>
        </p:nvSpPr>
        <p:spPr/>
        <p:txBody>
          <a:bodyPr>
            <a:normAutofit/>
          </a:bodyPr>
          <a:p>
            <a:pPr indent="-514350" marL="514350">
              <a:buFont typeface="+mj-lt"/>
              <a:buAutoNum type="arabicPeriod"/>
            </a:pPr>
            <a:r>
              <a:rPr dirty="0" lang="en-GB"/>
              <a:t>Saves time &amp; money for clients/patients.</a:t>
            </a:r>
          </a:p>
          <a:p>
            <a:pPr indent="-514350" marL="514350">
              <a:buFont typeface="+mj-lt"/>
              <a:buAutoNum type="arabicPeriod"/>
            </a:pPr>
            <a:r>
              <a:rPr dirty="0" lang="en-GB"/>
              <a:t>Improves immunization coverage.</a:t>
            </a:r>
          </a:p>
          <a:p>
            <a:pPr indent="-514350" marL="514350">
              <a:buFont typeface="+mj-lt"/>
              <a:buAutoNum type="arabicPeriod"/>
            </a:pPr>
            <a:r>
              <a:rPr dirty="0" lang="en-GB" smtClean="0"/>
              <a:t>Integration promotes better health outcomes</a:t>
            </a:r>
            <a:endParaRPr dirty="0" lang="en-GB"/>
          </a:p>
          <a:p>
            <a:pPr indent="-514350" marL="514350">
              <a:buFont typeface="+mj-lt"/>
              <a:buAutoNum type="arabicPeriod"/>
            </a:pPr>
            <a:r>
              <a:rPr dirty="0" lang="en-GB"/>
              <a:t>There  is better referral system.</a:t>
            </a:r>
          </a:p>
          <a:p>
            <a:pPr indent="-514350" marL="514350">
              <a:buFont typeface="+mj-lt"/>
              <a:buAutoNum type="arabicPeriod"/>
            </a:pPr>
            <a:r>
              <a:rPr dirty="0" lang="en-GB"/>
              <a:t>It encourages team work .</a:t>
            </a:r>
          </a:p>
          <a:p>
            <a:pPr indent="-514350" marL="514350">
              <a:buFont typeface="+mj-lt"/>
              <a:buAutoNum type="arabicPeriod"/>
            </a:pPr>
            <a:r>
              <a:rPr dirty="0" lang="en-GB"/>
              <a:t>It’s convenient to the mothers/clients.</a:t>
            </a:r>
          </a:p>
          <a:p>
            <a:pPr indent="-514350" marL="514350">
              <a:buFont typeface="+mj-lt"/>
              <a:buAutoNum type="arabicPeriod"/>
            </a:pPr>
            <a:r>
              <a:rPr dirty="0" lang="en-GB"/>
              <a:t>Enables early diagnosis &amp; treatment</a:t>
            </a:r>
            <a:endParaRPr dirty="0" lang="en-US"/>
          </a:p>
        </p:txBody>
      </p:sp>
      <p:sp>
        <p:nvSpPr>
          <p:cNvPr id="1048596" name="Rectangle 3"/>
          <p:cNvSpPr/>
          <p:nvPr/>
        </p:nvSpPr>
        <p:spPr>
          <a:xfrm>
            <a:off x="3274657" y="3244334"/>
            <a:ext cx="184731" cy="369332"/>
          </a:xfrm>
          <a:prstGeom prst="rect"/>
        </p:spPr>
        <p:txBody>
          <a:bodyPr wrap="none">
            <a:spAutoFit/>
          </a:bodyPr>
          <a:p>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590" name="Title 1"/>
          <p:cNvSpPr>
            <a:spLocks noGrp="1"/>
          </p:cNvSpPr>
          <p:nvPr>
            <p:ph type="title"/>
          </p:nvPr>
        </p:nvSpPr>
        <p:spPr/>
        <p:txBody>
          <a:bodyPr/>
          <a:p>
            <a:r>
              <a:rPr b="1" dirty="0" lang="en-GB"/>
              <a:t>Disadvantages of integration</a:t>
            </a:r>
            <a:endParaRPr b="1" dirty="0" lang="en-US"/>
          </a:p>
        </p:txBody>
      </p:sp>
      <p:sp>
        <p:nvSpPr>
          <p:cNvPr id="1048591" name="Content Placeholder 2"/>
          <p:cNvSpPr>
            <a:spLocks noGrp="1"/>
          </p:cNvSpPr>
          <p:nvPr>
            <p:ph idx="1"/>
          </p:nvPr>
        </p:nvSpPr>
        <p:spPr/>
        <p:txBody>
          <a:bodyPr/>
          <a:p>
            <a:pPr indent="-514350" marL="514350">
              <a:buFont typeface="+mj-lt"/>
              <a:buAutoNum type="arabicPeriod"/>
            </a:pPr>
            <a:r>
              <a:rPr dirty="0" lang="en-GB"/>
              <a:t>Staff spend more time with one client/patient.</a:t>
            </a:r>
          </a:p>
          <a:p>
            <a:pPr indent="-514350" marL="514350">
              <a:buFont typeface="+mj-lt"/>
              <a:buAutoNum type="arabicPeriod"/>
            </a:pPr>
            <a:r>
              <a:rPr dirty="0" lang="en-GB"/>
              <a:t>Shortage of trained personnel.</a:t>
            </a:r>
          </a:p>
          <a:p>
            <a:pPr indent="-514350" marL="514350">
              <a:buFont typeface="+mj-lt"/>
              <a:buAutoNum type="arabicPeriod"/>
            </a:pPr>
            <a:r>
              <a:rPr dirty="0" lang="en-GB"/>
              <a:t>Inadequate physical facilities.</a:t>
            </a:r>
          </a:p>
          <a:p>
            <a:pPr indent="-514350" marL="514350">
              <a:buFont typeface="+mj-lt"/>
              <a:buAutoNum type="arabicPeriod"/>
            </a:pPr>
            <a:r>
              <a:rPr dirty="0" lang="en-GB"/>
              <a:t>Shortage of </a:t>
            </a:r>
            <a:r>
              <a:rPr dirty="0" lang="en-GB" smtClean="0"/>
              <a:t>equipment </a:t>
            </a:r>
            <a:r>
              <a:rPr dirty="0" lang="en-GB"/>
              <a:t>facilities.</a:t>
            </a:r>
          </a:p>
          <a:p>
            <a:pPr indent="-514350" marL="514350">
              <a:buFont typeface="+mj-lt"/>
              <a:buAutoNum type="arabicPeriod"/>
            </a:pPr>
            <a:r>
              <a:rPr dirty="0" lang="en-GB"/>
              <a:t>Lack of privacy due to limited space.</a:t>
            </a:r>
          </a:p>
          <a:p>
            <a:pPr indent="-514350" marL="514350">
              <a:buFont typeface="+mj-lt"/>
              <a:buAutoNum type="arabicPeriod"/>
            </a:pPr>
            <a:r>
              <a:rPr dirty="0" lang="en-GB"/>
              <a:t>High chances of cross infection between the sick &amp; health especially children</a:t>
            </a:r>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586" name="Title 1"/>
          <p:cNvSpPr>
            <a:spLocks noGrp="1"/>
          </p:cNvSpPr>
          <p:nvPr>
            <p:ph type="title"/>
          </p:nvPr>
        </p:nvSpPr>
        <p:spPr/>
        <p:txBody>
          <a:bodyPr/>
          <a:p>
            <a:r>
              <a:rPr b="1" dirty="0" lang="en-US" smtClean="0"/>
              <a:t>CONCEPT OF RURAL HEALTH</a:t>
            </a:r>
            <a:endParaRPr b="1" dirty="0" lang="en-US"/>
          </a:p>
        </p:txBody>
      </p:sp>
      <p:sp>
        <p:nvSpPr>
          <p:cNvPr id="1048587" name="Content Placeholder 2"/>
          <p:cNvSpPr>
            <a:spLocks noGrp="1"/>
          </p:cNvSpPr>
          <p:nvPr>
            <p:ph idx="1"/>
          </p:nvPr>
        </p:nvSpPr>
        <p:spPr/>
        <p:txBody>
          <a:bodyPr>
            <a:normAutofit fontScale="93750" lnSpcReduction="10000"/>
          </a:bodyPr>
          <a:p>
            <a:r>
              <a:rPr b="1" dirty="0" lang="en-US" smtClean="0"/>
              <a:t>Rural health unit: </a:t>
            </a:r>
            <a:r>
              <a:rPr dirty="0" lang="en-US" smtClean="0"/>
              <a:t>is a geographically defined health administrative area which meant to have a population of 50,000 -70,000 catchment population .It is served by one health </a:t>
            </a:r>
            <a:r>
              <a:rPr dirty="0" lang="en-US" err="1" smtClean="0"/>
              <a:t>centre</a:t>
            </a:r>
            <a:r>
              <a:rPr dirty="0" lang="en-US" smtClean="0"/>
              <a:t> which is viewed as headquarter and it oversees the following services</a:t>
            </a:r>
          </a:p>
          <a:p>
            <a:pPr indent="-514350" marL="514350">
              <a:buFont typeface="+mj-lt"/>
              <a:buAutoNum type="arabicPeriod"/>
            </a:pPr>
            <a:r>
              <a:rPr dirty="0" lang="en-US" smtClean="0"/>
              <a:t>Services of sub-heath </a:t>
            </a:r>
            <a:r>
              <a:rPr dirty="0" lang="en-US" err="1" smtClean="0"/>
              <a:t>centres</a:t>
            </a:r>
            <a:endParaRPr dirty="0" lang="en-US" smtClean="0"/>
          </a:p>
          <a:p>
            <a:pPr indent="-514350" marL="514350">
              <a:buFont typeface="+mj-lt"/>
              <a:buAutoNum type="arabicPeriod"/>
            </a:pPr>
            <a:r>
              <a:rPr dirty="0" lang="en-US" smtClean="0"/>
              <a:t>Services of dispensaries</a:t>
            </a:r>
          </a:p>
          <a:p>
            <a:pPr indent="-514350" marL="514350">
              <a:buFont typeface="+mj-lt"/>
              <a:buAutoNum type="arabicPeriod"/>
            </a:pPr>
            <a:r>
              <a:rPr dirty="0" lang="en-US" smtClean="0"/>
              <a:t>Outreach services (i.e. school health and home visiting, mobile-clinics)</a:t>
            </a:r>
          </a:p>
          <a:p>
            <a:pPr indent="0" marL="0">
              <a:buNone/>
            </a:pP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28" name="Title 1"/>
          <p:cNvSpPr>
            <a:spLocks noGrp="1"/>
          </p:cNvSpPr>
          <p:nvPr>
            <p:ph type="title"/>
          </p:nvPr>
        </p:nvSpPr>
        <p:spPr/>
        <p:txBody>
          <a:bodyPr>
            <a:normAutofit fontScale="90000"/>
          </a:bodyPr>
          <a:p>
            <a:r>
              <a:rPr dirty="0" lang="en-US"/>
              <a:t/>
            </a:r>
            <a:br>
              <a:rPr dirty="0" lang="en-US"/>
            </a:br>
            <a:r>
              <a:rPr b="1" dirty="0" lang="en-US" smtClean="0"/>
              <a:t>VII :Primary </a:t>
            </a:r>
            <a:r>
              <a:rPr b="1" dirty="0" lang="en-US"/>
              <a:t>health care</a:t>
            </a:r>
            <a:r>
              <a:rPr dirty="0" lang="en-US"/>
              <a:t>:</a:t>
            </a:r>
            <a:br>
              <a:rPr dirty="0" lang="en-US"/>
            </a:br>
            <a:endParaRPr dirty="0" lang="en-US"/>
          </a:p>
        </p:txBody>
      </p:sp>
      <p:sp>
        <p:nvSpPr>
          <p:cNvPr id="1048629" name="Content Placeholder 2"/>
          <p:cNvSpPr>
            <a:spLocks noGrp="1"/>
          </p:cNvSpPr>
          <p:nvPr>
            <p:ph idx="1"/>
          </p:nvPr>
        </p:nvSpPr>
        <p:spPr/>
        <p:txBody>
          <a:bodyPr>
            <a:normAutofit fontScale="92500" lnSpcReduction="20000"/>
          </a:bodyPr>
          <a:p>
            <a:r>
              <a:rPr dirty="0" lang="en-US"/>
              <a:t>Primary health care</a:t>
            </a:r>
            <a:r>
              <a:rPr dirty="0" lang="en-US" smtClean="0"/>
              <a:t>:</a:t>
            </a:r>
          </a:p>
          <a:p>
            <a:r>
              <a:rPr dirty="0" lang="en-US"/>
              <a:t>1. Reflects and evolves from the economic conditions and sociocultural and political characteristics of the country and its communities and is based on the application of the relevant results of social, biomedical and health services research and public health </a:t>
            </a:r>
            <a:r>
              <a:rPr dirty="0" lang="en-US" smtClean="0"/>
              <a:t>experience</a:t>
            </a:r>
            <a:endParaRPr dirty="0" lang="en-US"/>
          </a:p>
          <a:p>
            <a:r>
              <a:rPr dirty="0" lang="en-US"/>
              <a:t>2. Addresses the main health problems in the community, providing </a:t>
            </a:r>
            <a:r>
              <a:rPr dirty="0" lang="en-US" err="1"/>
              <a:t>promotive</a:t>
            </a:r>
            <a:r>
              <a:rPr dirty="0" lang="en-US"/>
              <a:t>, preventive, curative and rehabilitative services accordingly;</a:t>
            </a:r>
          </a:p>
          <a:p>
            <a:endParaRPr dirty="0" lang="en-US"/>
          </a:p>
          <a:p>
            <a:endParaRPr dirty="0" lang="en-US"/>
          </a:p>
        </p:txBody>
      </p:sp>
    </p:spTree>
  </p:cSld>
  <p:clrMapOvr>
    <a:masterClrMapping/>
  </p:clrMapOvr>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588" name="Title 1"/>
          <p:cNvSpPr>
            <a:spLocks noGrp="1"/>
          </p:cNvSpPr>
          <p:nvPr>
            <p:ph type="title"/>
          </p:nvPr>
        </p:nvSpPr>
        <p:spPr/>
        <p:txBody>
          <a:bodyPr/>
          <a:p>
            <a:r>
              <a:rPr b="1" dirty="0" lang="en-US" smtClean="0"/>
              <a:t>Historical background of RH</a:t>
            </a:r>
            <a:endParaRPr b="1" dirty="0" lang="en-US"/>
          </a:p>
        </p:txBody>
      </p:sp>
      <p:sp>
        <p:nvSpPr>
          <p:cNvPr id="1048589" name="Content Placeholder 2"/>
          <p:cNvSpPr>
            <a:spLocks noGrp="1"/>
          </p:cNvSpPr>
          <p:nvPr>
            <p:ph idx="1"/>
          </p:nvPr>
        </p:nvSpPr>
        <p:spPr/>
        <p:txBody>
          <a:bodyPr>
            <a:normAutofit fontScale="96875" lnSpcReduction="10000"/>
          </a:bodyPr>
          <a:p>
            <a:r>
              <a:rPr dirty="0" lang="en-US" smtClean="0"/>
              <a:t>Immediately after independence the health services were handed to the local council( i.e. Municipal and county council) </a:t>
            </a:r>
          </a:p>
          <a:p>
            <a:r>
              <a:rPr dirty="0" lang="en-US" smtClean="0"/>
              <a:t>In 1970 the </a:t>
            </a:r>
            <a:r>
              <a:rPr dirty="0" lang="en-US" err="1" smtClean="0"/>
              <a:t>Mnx</a:t>
            </a:r>
            <a:r>
              <a:rPr dirty="0" lang="en-US" smtClean="0"/>
              <a:t> of services were taken over by central </a:t>
            </a:r>
            <a:r>
              <a:rPr dirty="0" lang="en-US" err="1" smtClean="0"/>
              <a:t>govt</a:t>
            </a:r>
            <a:r>
              <a:rPr dirty="0" lang="en-US" smtClean="0"/>
              <a:t> and handed to the </a:t>
            </a:r>
            <a:r>
              <a:rPr dirty="0" lang="en-US" err="1" smtClean="0"/>
              <a:t>MoH</a:t>
            </a:r>
            <a:r>
              <a:rPr dirty="0" lang="en-US" smtClean="0"/>
              <a:t> which encountered certain problems :</a:t>
            </a:r>
          </a:p>
          <a:p>
            <a:pPr indent="-514350" marL="514350">
              <a:buFont typeface="+mj-lt"/>
              <a:buAutoNum type="arabicPeriod"/>
            </a:pPr>
            <a:r>
              <a:rPr dirty="0" lang="en-US" smtClean="0"/>
              <a:t>Inadequate staffing </a:t>
            </a:r>
          </a:p>
          <a:p>
            <a:pPr indent="-514350" marL="514350">
              <a:buFont typeface="+mj-lt"/>
              <a:buAutoNum type="arabicPeriod"/>
            </a:pPr>
            <a:r>
              <a:rPr dirty="0" lang="en-US" smtClean="0"/>
              <a:t>Lack of numeration of salary to staff</a:t>
            </a:r>
          </a:p>
          <a:p>
            <a:pPr indent="-514350" marL="514350">
              <a:buFont typeface="+mj-lt"/>
              <a:buAutoNum type="arabicPeriod"/>
            </a:pPr>
            <a:r>
              <a:rPr dirty="0" lang="en-US" smtClean="0"/>
              <a:t>Inadequate resources</a:t>
            </a:r>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592" name="Title 1"/>
          <p:cNvSpPr>
            <a:spLocks noGrp="1"/>
          </p:cNvSpPr>
          <p:nvPr>
            <p:ph type="title"/>
          </p:nvPr>
        </p:nvSpPr>
        <p:spPr/>
        <p:txBody>
          <a:bodyPr/>
          <a:p>
            <a:r>
              <a:rPr dirty="0" lang="en-US" smtClean="0"/>
              <a:t>Cont.</a:t>
            </a:r>
            <a:endParaRPr dirty="0" lang="en-US"/>
          </a:p>
        </p:txBody>
      </p:sp>
      <p:sp>
        <p:nvSpPr>
          <p:cNvPr id="1048593" name="Content Placeholder 2"/>
          <p:cNvSpPr>
            <a:spLocks noGrp="1"/>
          </p:cNvSpPr>
          <p:nvPr>
            <p:ph idx="1"/>
          </p:nvPr>
        </p:nvSpPr>
        <p:spPr/>
        <p:txBody>
          <a:bodyPr>
            <a:normAutofit fontScale="96875" lnSpcReduction="20000"/>
          </a:bodyPr>
          <a:p>
            <a:r>
              <a:rPr dirty="0" lang="en-US" smtClean="0"/>
              <a:t>In 1971 the </a:t>
            </a:r>
            <a:r>
              <a:rPr dirty="0" lang="en-US" err="1" smtClean="0"/>
              <a:t>MoH</a:t>
            </a:r>
            <a:r>
              <a:rPr dirty="0" lang="en-US" smtClean="0"/>
              <a:t> identified a committee to study the health care system with the focus on rural health issues</a:t>
            </a:r>
          </a:p>
          <a:p>
            <a:r>
              <a:rPr dirty="0" lang="en-US" smtClean="0"/>
              <a:t>This committee comprised of WHO,UNICEF and </a:t>
            </a:r>
            <a:r>
              <a:rPr dirty="0" lang="en-US" err="1" smtClean="0"/>
              <a:t>UoN</a:t>
            </a:r>
            <a:r>
              <a:rPr dirty="0" lang="en-US" smtClean="0"/>
              <a:t> school of health sciences and </a:t>
            </a:r>
            <a:r>
              <a:rPr dirty="0" lang="en-US" err="1" smtClean="0"/>
              <a:t>MoH</a:t>
            </a:r>
            <a:endParaRPr dirty="0" lang="en-US" smtClean="0"/>
          </a:p>
          <a:p>
            <a:r>
              <a:rPr dirty="0" lang="en-US" smtClean="0"/>
              <a:t>In 1973 the Ministry took up recommendations of the committee and adopted rural health unit concept as the way to improve health in the </a:t>
            </a:r>
            <a:r>
              <a:rPr b="1" dirty="0" lang="en-US" smtClean="0">
                <a:solidFill>
                  <a:srgbClr val="C00000"/>
                </a:solidFill>
              </a:rPr>
              <a:t>country and there were three objectives of RHU:</a:t>
            </a:r>
            <a:endParaRPr b="1" dirty="0" lang="en-US">
              <a:solidFill>
                <a:srgbClr val="C00000"/>
              </a:solidFill>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597" name="Title 1"/>
          <p:cNvSpPr>
            <a:spLocks noGrp="1"/>
          </p:cNvSpPr>
          <p:nvPr>
            <p:ph type="title"/>
          </p:nvPr>
        </p:nvSpPr>
        <p:spPr/>
        <p:txBody>
          <a:bodyPr/>
          <a:p>
            <a:r>
              <a:rPr b="1" dirty="0" lang="en-US" smtClean="0"/>
              <a:t>3 objective of RHU</a:t>
            </a:r>
            <a:endParaRPr b="1" dirty="0" lang="en-US"/>
          </a:p>
        </p:txBody>
      </p:sp>
      <p:sp>
        <p:nvSpPr>
          <p:cNvPr id="1048598" name="Content Placeholder 2"/>
          <p:cNvSpPr>
            <a:spLocks noGrp="1"/>
          </p:cNvSpPr>
          <p:nvPr>
            <p:ph idx="1"/>
          </p:nvPr>
        </p:nvSpPr>
        <p:spPr/>
        <p:txBody>
          <a:bodyPr>
            <a:normAutofit fontScale="93750" lnSpcReduction="10000"/>
          </a:bodyPr>
          <a:p>
            <a:r>
              <a:rPr dirty="0" lang="en-US" smtClean="0"/>
              <a:t>To provide health services within easy reach access ( 5km)</a:t>
            </a:r>
          </a:p>
          <a:p>
            <a:r>
              <a:rPr dirty="0" lang="en-US" smtClean="0"/>
              <a:t>To deliver those services effectively and efficiently through integration concept</a:t>
            </a:r>
            <a:endParaRPr dirty="0" lang="en-US"/>
          </a:p>
          <a:p>
            <a:r>
              <a:rPr dirty="0" lang="en-US" smtClean="0"/>
              <a:t>To deliver the services at a minimum cost – more affordable to the people</a:t>
            </a:r>
          </a:p>
          <a:p>
            <a:pPr indent="0" marL="0">
              <a:buNone/>
            </a:pPr>
            <a:r>
              <a:rPr dirty="0" lang="en-US" smtClean="0"/>
              <a:t>NB Some 6 provincial rural health training </a:t>
            </a:r>
            <a:r>
              <a:rPr dirty="0" lang="en-US" err="1" smtClean="0"/>
              <a:t>centres</a:t>
            </a:r>
            <a:r>
              <a:rPr dirty="0" lang="en-US" smtClean="0"/>
              <a:t> were opened to offer training in terms of technical skills ,human relation skills and community orientation , team building skills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910" name="Title 1"/>
          <p:cNvSpPr>
            <a:spLocks noGrp="1"/>
          </p:cNvSpPr>
          <p:nvPr>
            <p:ph type="title"/>
          </p:nvPr>
        </p:nvSpPr>
        <p:spPr/>
        <p:txBody>
          <a:bodyPr>
            <a:normAutofit fontScale="90000"/>
          </a:bodyPr>
          <a:p>
            <a:r>
              <a:rPr b="1" dirty="0" lang="en-GB"/>
              <a:t>Rural health demonstration centres in Kenya</a:t>
            </a:r>
            <a:endParaRPr dirty="0" lang="en-US"/>
          </a:p>
        </p:txBody>
      </p:sp>
      <p:sp>
        <p:nvSpPr>
          <p:cNvPr id="1048911" name="Content Placeholder 2"/>
          <p:cNvSpPr>
            <a:spLocks noGrp="1"/>
          </p:cNvSpPr>
          <p:nvPr>
            <p:ph idx="1"/>
          </p:nvPr>
        </p:nvSpPr>
        <p:spPr/>
        <p:txBody>
          <a:bodyPr>
            <a:normAutofit/>
          </a:bodyPr>
          <a:p>
            <a:pPr indent="0" marL="0">
              <a:buNone/>
            </a:pPr>
            <a:r>
              <a:rPr dirty="0" lang="en-GB" smtClean="0"/>
              <a:t> </a:t>
            </a:r>
            <a:endParaRPr dirty="0" lang="en-US"/>
          </a:p>
          <a:p>
            <a:pPr lvl="0"/>
            <a:r>
              <a:rPr dirty="0" lang="en-GB" err="1" smtClean="0"/>
              <a:t>Karurumo</a:t>
            </a:r>
            <a:r>
              <a:rPr dirty="0" lang="en-GB" smtClean="0"/>
              <a:t> rural training centre </a:t>
            </a:r>
            <a:endParaRPr dirty="0" lang="en-US" smtClean="0"/>
          </a:p>
          <a:p>
            <a:pPr lvl="0"/>
            <a:r>
              <a:rPr dirty="0" lang="en-GB" err="1" smtClean="0"/>
              <a:t>Chuluaimbo</a:t>
            </a:r>
            <a:r>
              <a:rPr dirty="0" lang="en-GB" smtClean="0"/>
              <a:t> </a:t>
            </a:r>
            <a:r>
              <a:rPr dirty="0" lang="en-GB"/>
              <a:t>rural training centre </a:t>
            </a:r>
            <a:endParaRPr dirty="0" lang="en-US"/>
          </a:p>
          <a:p>
            <a:pPr lvl="0"/>
            <a:r>
              <a:rPr dirty="0" lang="en-GB" err="1"/>
              <a:t>Mbale</a:t>
            </a:r>
            <a:r>
              <a:rPr dirty="0" lang="en-GB"/>
              <a:t> rural training centre </a:t>
            </a:r>
            <a:endParaRPr dirty="0" lang="en-US"/>
          </a:p>
          <a:p>
            <a:pPr lvl="0"/>
            <a:r>
              <a:rPr dirty="0" lang="en-GB" err="1"/>
              <a:t>Maragua</a:t>
            </a:r>
            <a:r>
              <a:rPr dirty="0" lang="en-GB"/>
              <a:t> rural training centre </a:t>
            </a:r>
            <a:endParaRPr dirty="0" lang="en-US"/>
          </a:p>
          <a:p>
            <a:pPr lvl="0"/>
            <a:r>
              <a:rPr dirty="0" lang="en-GB" err="1"/>
              <a:t>Mosoriot</a:t>
            </a:r>
            <a:r>
              <a:rPr dirty="0" lang="en-GB"/>
              <a:t> rural training centre </a:t>
            </a:r>
            <a:endParaRPr dirty="0" lang="en-US"/>
          </a:p>
          <a:p>
            <a:pPr lvl="0"/>
            <a:r>
              <a:rPr dirty="0" lang="en-GB" err="1"/>
              <a:t>Tiwi</a:t>
            </a:r>
            <a:r>
              <a:rPr dirty="0" lang="en-GB"/>
              <a:t> rural training centre</a:t>
            </a:r>
            <a:endParaRPr dirty="0" lang="en-US"/>
          </a:p>
          <a:p>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912" name="Title 1"/>
          <p:cNvSpPr>
            <a:spLocks noGrp="1"/>
          </p:cNvSpPr>
          <p:nvPr>
            <p:ph type="title"/>
          </p:nvPr>
        </p:nvSpPr>
        <p:spPr/>
        <p:txBody>
          <a:bodyPr>
            <a:normAutofit fontScale="90000"/>
          </a:bodyPr>
          <a:p>
            <a:r>
              <a:rPr b="1" dirty="0" lang="en-US" smtClean="0"/>
              <a:t>Achievements of rural health unit</a:t>
            </a:r>
            <a:endParaRPr b="1" dirty="0" lang="en-US"/>
          </a:p>
        </p:txBody>
      </p:sp>
      <p:sp>
        <p:nvSpPr>
          <p:cNvPr id="1048913" name="Content Placeholder 2"/>
          <p:cNvSpPr>
            <a:spLocks noGrp="1"/>
          </p:cNvSpPr>
          <p:nvPr>
            <p:ph idx="1"/>
          </p:nvPr>
        </p:nvSpPr>
        <p:spPr/>
        <p:txBody>
          <a:bodyPr>
            <a:normAutofit fontScale="93750" lnSpcReduction="20000"/>
          </a:bodyPr>
          <a:p>
            <a:r>
              <a:rPr dirty="0" lang="en-US" smtClean="0"/>
              <a:t>Integration of services especially MCH,FP (MCH-FP), curative ,preventive, rehabilitative  and </a:t>
            </a:r>
            <a:r>
              <a:rPr dirty="0" lang="en-US" err="1" smtClean="0"/>
              <a:t>promotive</a:t>
            </a:r>
            <a:r>
              <a:rPr dirty="0" lang="en-US" smtClean="0"/>
              <a:t> services offered on daily basis</a:t>
            </a:r>
          </a:p>
          <a:p>
            <a:r>
              <a:rPr dirty="0" lang="en-US" smtClean="0"/>
              <a:t>Establishment of mobile and outreach clinic to reach the people</a:t>
            </a:r>
          </a:p>
          <a:p>
            <a:r>
              <a:rPr dirty="0" lang="en-US" smtClean="0"/>
              <a:t>School health services were also set up through RHU concept </a:t>
            </a:r>
          </a:p>
          <a:p>
            <a:r>
              <a:rPr dirty="0" lang="en-US" smtClean="0"/>
              <a:t>Shifting emphasis to rural as opposed to urban health</a:t>
            </a:r>
          </a:p>
          <a:p>
            <a:r>
              <a:rPr dirty="0" lang="en-US" smtClean="0"/>
              <a:t>Team spirit was strengthened</a:t>
            </a:r>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914" name="Title 1"/>
          <p:cNvSpPr>
            <a:spLocks noGrp="1"/>
          </p:cNvSpPr>
          <p:nvPr>
            <p:ph type="title"/>
          </p:nvPr>
        </p:nvSpPr>
        <p:spPr/>
        <p:txBody>
          <a:bodyPr>
            <a:normAutofit fontScale="90000"/>
          </a:bodyPr>
          <a:p>
            <a:r>
              <a:rPr b="1" dirty="0" lang="en-US"/>
              <a:t>services offered at static health facility</a:t>
            </a:r>
          </a:p>
        </p:txBody>
      </p:sp>
      <p:sp>
        <p:nvSpPr>
          <p:cNvPr id="1048915" name="Content Placeholder 2"/>
          <p:cNvSpPr>
            <a:spLocks noGrp="1"/>
          </p:cNvSpPr>
          <p:nvPr>
            <p:ph idx="1"/>
          </p:nvPr>
        </p:nvSpPr>
        <p:spPr/>
        <p:txBody>
          <a:bodyPr/>
          <a:p>
            <a:r>
              <a:rPr dirty="0" lang="en-US" smtClean="0"/>
              <a:t>Static health facility- is a public or private facility that provide  health services at specific designated building .it does not include mobile service delivery points </a:t>
            </a:r>
          </a:p>
          <a:p>
            <a:r>
              <a:rPr dirty="0" lang="en-US" smtClean="0"/>
              <a:t>These facilities include dispensaries, health </a:t>
            </a:r>
            <a:r>
              <a:rPr dirty="0" lang="en-US" err="1" smtClean="0"/>
              <a:t>centres</a:t>
            </a:r>
            <a:r>
              <a:rPr dirty="0" lang="en-US" smtClean="0"/>
              <a:t>, county hospitals and national referral hospitals</a:t>
            </a: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916" name="Title 1"/>
          <p:cNvSpPr>
            <a:spLocks noGrp="1"/>
          </p:cNvSpPr>
          <p:nvPr>
            <p:ph type="title"/>
          </p:nvPr>
        </p:nvSpPr>
        <p:spPr/>
        <p:txBody>
          <a:bodyPr>
            <a:normAutofit fontScale="90000"/>
          </a:bodyPr>
          <a:p>
            <a:r>
              <a:rPr b="1" dirty="0" lang="en-US"/>
              <a:t>services offered at static health facility</a:t>
            </a:r>
            <a:endParaRPr dirty="0" lang="en-US"/>
          </a:p>
        </p:txBody>
      </p:sp>
      <p:sp>
        <p:nvSpPr>
          <p:cNvPr id="1048917" name="Content Placeholder 2"/>
          <p:cNvSpPr>
            <a:spLocks noGrp="1"/>
          </p:cNvSpPr>
          <p:nvPr>
            <p:ph idx="1"/>
          </p:nvPr>
        </p:nvSpPr>
        <p:spPr/>
        <p:txBody>
          <a:bodyPr/>
          <a:p>
            <a:r>
              <a:rPr dirty="0" lang="en-US" smtClean="0"/>
              <a:t>Child immunization services</a:t>
            </a:r>
          </a:p>
          <a:p>
            <a:r>
              <a:rPr dirty="0" lang="en-US" smtClean="0"/>
              <a:t>Modern method of family planning services </a:t>
            </a:r>
          </a:p>
          <a:p>
            <a:r>
              <a:rPr dirty="0" lang="en-US" smtClean="0"/>
              <a:t>Delivery care: basic delivery services  and comprehensive emergency obstetric care</a:t>
            </a:r>
          </a:p>
          <a:p>
            <a:r>
              <a:rPr dirty="0" lang="en-US" smtClean="0"/>
              <a:t>TB control and treatment</a:t>
            </a:r>
          </a:p>
          <a:p>
            <a:r>
              <a:rPr dirty="0" lang="en-US" smtClean="0"/>
              <a:t>Non communicable diseases control</a:t>
            </a:r>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918" name="Title 1"/>
          <p:cNvSpPr>
            <a:spLocks noGrp="1"/>
          </p:cNvSpPr>
          <p:nvPr>
            <p:ph type="title"/>
          </p:nvPr>
        </p:nvSpPr>
        <p:spPr/>
        <p:txBody>
          <a:bodyPr/>
          <a:p>
            <a:r>
              <a:rPr dirty="0" lang="en-US" smtClean="0"/>
              <a:t>Cont.</a:t>
            </a:r>
            <a:endParaRPr dirty="0" lang="en-US"/>
          </a:p>
        </p:txBody>
      </p:sp>
      <p:sp>
        <p:nvSpPr>
          <p:cNvPr id="1048919" name="Content Placeholder 2"/>
          <p:cNvSpPr>
            <a:spLocks noGrp="1"/>
          </p:cNvSpPr>
          <p:nvPr>
            <p:ph idx="1"/>
          </p:nvPr>
        </p:nvSpPr>
        <p:spPr/>
        <p:txBody>
          <a:bodyPr/>
          <a:p>
            <a:r>
              <a:rPr dirty="0" lang="en-US" err="1" smtClean="0"/>
              <a:t>Hiv</a:t>
            </a:r>
            <a:r>
              <a:rPr dirty="0" lang="en-US" smtClean="0"/>
              <a:t> testing and ART services</a:t>
            </a:r>
          </a:p>
          <a:p>
            <a:r>
              <a:rPr dirty="0" lang="en-US" smtClean="0"/>
              <a:t>PMTCT services : pretesting ,post testing counseling of pregnant mothers and ARV prophylaxis</a:t>
            </a:r>
          </a:p>
          <a:p>
            <a:r>
              <a:rPr dirty="0" lang="en-US" smtClean="0"/>
              <a:t>Diagnostic services: lab ,X-rays, CT scans ,ultra- sound</a:t>
            </a:r>
          </a:p>
          <a:p>
            <a:r>
              <a:rPr dirty="0" lang="en-US" smtClean="0"/>
              <a:t>Surgical services</a:t>
            </a:r>
          </a:p>
          <a:p>
            <a:r>
              <a:rPr dirty="0" lang="en-US" smtClean="0"/>
              <a:t>In patient and out patient curative services</a:t>
            </a:r>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920" name="Title 1"/>
          <p:cNvSpPr>
            <a:spLocks noGrp="1"/>
          </p:cNvSpPr>
          <p:nvPr>
            <p:ph type="title"/>
          </p:nvPr>
        </p:nvSpPr>
        <p:spPr/>
        <p:txBody>
          <a:bodyPr>
            <a:normAutofit fontScale="90000"/>
          </a:bodyPr>
          <a:p>
            <a:r>
              <a:rPr b="1" dirty="0" lang="en-US" smtClean="0"/>
              <a:t>COMMUNITY OUTREACH SURVICES</a:t>
            </a:r>
            <a:endParaRPr b="1" dirty="0" lang="en-US"/>
          </a:p>
        </p:txBody>
      </p:sp>
      <p:sp>
        <p:nvSpPr>
          <p:cNvPr id="1048921" name="Content Placeholder 2"/>
          <p:cNvSpPr>
            <a:spLocks noGrp="1"/>
          </p:cNvSpPr>
          <p:nvPr>
            <p:ph idx="1"/>
          </p:nvPr>
        </p:nvSpPr>
        <p:spPr/>
        <p:txBody>
          <a:bodyPr>
            <a:normAutofit fontScale="87500" lnSpcReduction="10000"/>
          </a:bodyPr>
          <a:p>
            <a:pPr>
              <a:buFont typeface="Wingdings" pitchFamily="2" charset="2"/>
              <a:buChar char="§"/>
            </a:pPr>
            <a:r>
              <a:rPr dirty="0" lang="en-GB"/>
              <a:t>Taking health services to the community from a static  health facility </a:t>
            </a:r>
            <a:r>
              <a:rPr dirty="0" lang="en-GB" err="1" smtClean="0"/>
              <a:t>i.e</a:t>
            </a:r>
            <a:r>
              <a:rPr dirty="0" lang="en-GB" smtClean="0"/>
              <a:t> from  </a:t>
            </a:r>
            <a:r>
              <a:rPr dirty="0" lang="en-GB"/>
              <a:t>H/C or Dispensary. The services include all the MCH/FP services</a:t>
            </a:r>
            <a:r>
              <a:rPr dirty="0" lang="en-GB" smtClean="0"/>
              <a:t>.</a:t>
            </a:r>
          </a:p>
          <a:p>
            <a:pPr>
              <a:buFont typeface="Wingdings" pitchFamily="2" charset="2"/>
              <a:buChar char="§"/>
            </a:pPr>
            <a:r>
              <a:rPr dirty="0" lang="en-GB" smtClean="0"/>
              <a:t>Outreach is activity of providing  health services in</a:t>
            </a:r>
            <a:r>
              <a:rPr dirty="0" lang="en-US" smtClean="0"/>
              <a:t>form </a:t>
            </a:r>
            <a:r>
              <a:rPr dirty="0" lang="en-US"/>
              <a:t>of mobile </a:t>
            </a:r>
            <a:r>
              <a:rPr dirty="0" lang="en-US" smtClean="0"/>
              <a:t>clinics </a:t>
            </a:r>
            <a:r>
              <a:rPr dirty="0" lang="en-GB" smtClean="0"/>
              <a:t>to any population who might not otherwise have access to those service due </a:t>
            </a:r>
            <a:r>
              <a:rPr dirty="0" lang="en-GB"/>
              <a:t>to distance or lack of </a:t>
            </a:r>
            <a:r>
              <a:rPr dirty="0" lang="en-GB" smtClean="0"/>
              <a:t>infrastructure</a:t>
            </a:r>
            <a:endParaRPr dirty="0" lang="en-GB"/>
          </a:p>
          <a:p>
            <a:pPr>
              <a:buFont typeface="Wingdings" pitchFamily="2" charset="2"/>
              <a:buChar char="§"/>
            </a:pPr>
            <a:r>
              <a:rPr dirty="0" lang="en-GB"/>
              <a:t>The health centre management team organizes a schedule of these services at specific pockets within their catchment  </a:t>
            </a:r>
            <a:r>
              <a:rPr dirty="0" lang="en-GB" smtClean="0"/>
              <a:t>area</a:t>
            </a:r>
            <a:endParaRPr dirty="0" lang="en-GB"/>
          </a:p>
          <a:p>
            <a:pPr indent="0" marL="0">
              <a:buNone/>
            </a:pPr>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922" name="Title 1"/>
          <p:cNvSpPr>
            <a:spLocks noGrp="1"/>
          </p:cNvSpPr>
          <p:nvPr>
            <p:ph type="title"/>
          </p:nvPr>
        </p:nvSpPr>
        <p:spPr/>
        <p:txBody>
          <a:bodyPr/>
          <a:p>
            <a:r>
              <a:rPr dirty="0" lang="en-US" smtClean="0"/>
              <a:t>Cont.</a:t>
            </a:r>
            <a:endParaRPr dirty="0" lang="en-US"/>
          </a:p>
        </p:txBody>
      </p:sp>
      <p:sp>
        <p:nvSpPr>
          <p:cNvPr id="1048923" name="Content Placeholder 2"/>
          <p:cNvSpPr>
            <a:spLocks noGrp="1"/>
          </p:cNvSpPr>
          <p:nvPr>
            <p:ph idx="1"/>
          </p:nvPr>
        </p:nvSpPr>
        <p:spPr/>
        <p:txBody>
          <a:bodyPr/>
          <a:p>
            <a:pPr>
              <a:buFontTx/>
              <a:buNone/>
            </a:pPr>
            <a:endParaRPr dirty="0" lang="en-GB"/>
          </a:p>
          <a:p>
            <a:pPr>
              <a:buFont typeface="Wingdings" pitchFamily="2" charset="2"/>
              <a:buChar char="§"/>
            </a:pPr>
            <a:r>
              <a:rPr dirty="0" lang="en-GB"/>
              <a:t>In planning the services ,VHC,CHW, &amp; local NGOs are incorporated for the purpose of maximum utilization of resources , skills &amp; knowledge</a:t>
            </a:r>
            <a:r>
              <a:rPr dirty="0" lang="en-GB" smtClean="0"/>
              <a:t>.</a:t>
            </a:r>
          </a:p>
          <a:p>
            <a:pPr>
              <a:buFont typeface="Wingdings" pitchFamily="2" charset="2"/>
              <a:buChar char="§"/>
            </a:pPr>
            <a:r>
              <a:rPr dirty="0" lang="en-GB" smtClean="0"/>
              <a:t>The main goal </a:t>
            </a:r>
            <a:r>
              <a:rPr dirty="0" lang="en-GB"/>
              <a:t>o</a:t>
            </a:r>
            <a:r>
              <a:rPr dirty="0" lang="en-GB" smtClean="0"/>
              <a:t>f outreach services is to ensure services reach every person</a:t>
            </a:r>
            <a:endParaRPr dirty="0" lang="en-GB"/>
          </a:p>
          <a:p>
            <a:pPr indent="0" marL="0">
              <a:buNone/>
            </a:pP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30" name="Title 1"/>
          <p:cNvSpPr>
            <a:spLocks noGrp="1"/>
          </p:cNvSpPr>
          <p:nvPr>
            <p:ph type="title"/>
          </p:nvPr>
        </p:nvSpPr>
        <p:spPr/>
        <p:txBody>
          <a:bodyPr/>
          <a:p>
            <a:r>
              <a:rPr dirty="0" lang="en-US" smtClean="0"/>
              <a:t>Cont.</a:t>
            </a:r>
            <a:endParaRPr dirty="0" lang="en-US"/>
          </a:p>
        </p:txBody>
      </p:sp>
      <p:sp>
        <p:nvSpPr>
          <p:cNvPr id="1048631" name="Content Placeholder 2"/>
          <p:cNvSpPr>
            <a:spLocks noGrp="1"/>
          </p:cNvSpPr>
          <p:nvPr>
            <p:ph idx="1"/>
          </p:nvPr>
        </p:nvSpPr>
        <p:spPr/>
        <p:txBody>
          <a:bodyPr>
            <a:normAutofit fontScale="92500" lnSpcReduction="20000"/>
          </a:bodyPr>
          <a:p>
            <a:r>
              <a:rPr dirty="0" lang="en-US"/>
              <a:t>3. includes at least: education concerning prevailing health problems and the methods of preventing and controlling them; promotion of food supply and proper nutrition; an adequate supply of safe water and basic sanitation; maternal and child health care, including family planning; immunization against the major infectious diseases; prevention and control of locally endemic diseases; appropriate treatment of common diseases and injuries; and provision of essential drugs</a:t>
            </a:r>
          </a:p>
        </p:txBody>
      </p:sp>
    </p:spTree>
  </p:cSld>
  <p:clrMapOvr>
    <a:masterClrMapping/>
  </p:clrMapOvr>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924" name="Title 1"/>
          <p:cNvSpPr>
            <a:spLocks noGrp="1"/>
          </p:cNvSpPr>
          <p:nvPr>
            <p:ph type="title"/>
          </p:nvPr>
        </p:nvSpPr>
        <p:spPr/>
        <p:txBody>
          <a:bodyPr/>
          <a:p>
            <a:r>
              <a:rPr b="1" dirty="0" lang="en-US"/>
              <a:t>Mobile clinic services</a:t>
            </a:r>
            <a:endParaRPr dirty="0" lang="en-US"/>
          </a:p>
        </p:txBody>
      </p:sp>
      <p:sp>
        <p:nvSpPr>
          <p:cNvPr id="1048925" name="Content Placeholder 2"/>
          <p:cNvSpPr>
            <a:spLocks noGrp="1"/>
          </p:cNvSpPr>
          <p:nvPr>
            <p:ph idx="1"/>
          </p:nvPr>
        </p:nvSpPr>
        <p:spPr/>
        <p:txBody>
          <a:bodyPr/>
          <a:p>
            <a:pPr indent="0" marL="0">
              <a:buNone/>
            </a:pPr>
            <a:r>
              <a:rPr dirty="0" lang="en-US" smtClean="0"/>
              <a:t>Objectives: </a:t>
            </a:r>
            <a:r>
              <a:rPr dirty="0" lang="en-US"/>
              <a:t>Definitions, mobile clinic team members, services offered during mobile clinics, role of a nurse planning, implementation and evaluation of mobile clinic services,</a:t>
            </a:r>
          </a:p>
          <a:p>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926" name="Title 1"/>
          <p:cNvSpPr>
            <a:spLocks noGrp="1"/>
          </p:cNvSpPr>
          <p:nvPr>
            <p:ph type="title"/>
          </p:nvPr>
        </p:nvSpPr>
        <p:spPr/>
        <p:txBody>
          <a:bodyPr/>
          <a:p>
            <a:r>
              <a:rPr dirty="0" lang="en-US" smtClean="0"/>
              <a:t>Cont.</a:t>
            </a:r>
            <a:endParaRPr dirty="0" lang="en-US"/>
          </a:p>
        </p:txBody>
      </p:sp>
      <p:sp>
        <p:nvSpPr>
          <p:cNvPr id="1048927" name="Content Placeholder 2"/>
          <p:cNvSpPr>
            <a:spLocks noGrp="1"/>
          </p:cNvSpPr>
          <p:nvPr>
            <p:ph idx="1"/>
          </p:nvPr>
        </p:nvSpPr>
        <p:spPr/>
        <p:txBody>
          <a:bodyPr>
            <a:normAutofit/>
          </a:bodyPr>
          <a:p>
            <a:r>
              <a:rPr dirty="0" lang="en-US" smtClean="0"/>
              <a:t>Mobile clinics can be defined as clinics that brings free, high quality health care directly to the communities who lack access to basic health  services </a:t>
            </a:r>
          </a:p>
          <a:p>
            <a:pPr indent="0" marL="0">
              <a:buNone/>
            </a:pPr>
            <a:r>
              <a:rPr b="1" dirty="0" lang="en-US" smtClean="0"/>
              <a:t>    Objectives of mobile clinic</a:t>
            </a:r>
          </a:p>
          <a:p>
            <a:r>
              <a:rPr dirty="0" lang="en-US" smtClean="0"/>
              <a:t>Improve access to the health services</a:t>
            </a:r>
          </a:p>
          <a:p>
            <a:r>
              <a:rPr dirty="0" lang="en-US" smtClean="0"/>
              <a:t>To make health services available in underserved/in accessible  areas</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928" name="Title 1"/>
          <p:cNvSpPr>
            <a:spLocks noGrp="1"/>
          </p:cNvSpPr>
          <p:nvPr>
            <p:ph type="title"/>
          </p:nvPr>
        </p:nvSpPr>
        <p:spPr/>
        <p:txBody>
          <a:bodyPr/>
          <a:p>
            <a:r>
              <a:rPr dirty="0" lang="en-US" smtClean="0"/>
              <a:t>Cont</a:t>
            </a:r>
            <a:r>
              <a:rPr dirty="0" lang="en-US"/>
              <a:t>.</a:t>
            </a:r>
          </a:p>
        </p:txBody>
      </p:sp>
      <p:sp>
        <p:nvSpPr>
          <p:cNvPr id="1048929" name="Content Placeholder 2"/>
          <p:cNvSpPr>
            <a:spLocks noGrp="1"/>
          </p:cNvSpPr>
          <p:nvPr>
            <p:ph idx="1"/>
          </p:nvPr>
        </p:nvSpPr>
        <p:spPr/>
        <p:txBody>
          <a:bodyPr/>
          <a:p>
            <a:pPr indent="0" marL="0">
              <a:buNone/>
            </a:pPr>
            <a:r>
              <a:rPr dirty="0" lang="en-US"/>
              <a:t> </a:t>
            </a:r>
            <a:r>
              <a:rPr b="1" dirty="0" lang="en-US"/>
              <a:t>Members of mobile clinic team</a:t>
            </a:r>
          </a:p>
          <a:p>
            <a:r>
              <a:rPr dirty="0" lang="en-US" smtClean="0"/>
              <a:t> Nurse</a:t>
            </a:r>
          </a:p>
          <a:p>
            <a:r>
              <a:rPr dirty="0" lang="en-US" smtClean="0"/>
              <a:t> </a:t>
            </a:r>
            <a:r>
              <a:rPr dirty="0" lang="en-US"/>
              <a:t>Pharmacy technologists</a:t>
            </a:r>
          </a:p>
          <a:p>
            <a:r>
              <a:rPr dirty="0" lang="en-US"/>
              <a:t>Clinical </a:t>
            </a:r>
            <a:r>
              <a:rPr dirty="0" lang="en-US" smtClean="0"/>
              <a:t>officer</a:t>
            </a:r>
          </a:p>
          <a:p>
            <a:r>
              <a:rPr dirty="0" lang="en-US" smtClean="0"/>
              <a:t>Nutritionist  </a:t>
            </a:r>
          </a:p>
          <a:p>
            <a:r>
              <a:rPr dirty="0" lang="en-US" smtClean="0"/>
              <a:t>lab </a:t>
            </a:r>
            <a:r>
              <a:rPr dirty="0" lang="en-US"/>
              <a:t>technician</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930" name="Title 1"/>
          <p:cNvSpPr>
            <a:spLocks noGrp="1"/>
          </p:cNvSpPr>
          <p:nvPr>
            <p:ph type="title"/>
          </p:nvPr>
        </p:nvSpPr>
        <p:spPr/>
        <p:txBody>
          <a:bodyPr/>
          <a:p>
            <a:r>
              <a:rPr b="1" dirty="0" lang="en-US" smtClean="0"/>
              <a:t>Mobile clinic services</a:t>
            </a:r>
            <a:endParaRPr b="1" dirty="0" lang="en-US"/>
          </a:p>
        </p:txBody>
      </p:sp>
      <p:sp>
        <p:nvSpPr>
          <p:cNvPr id="1048931" name="Content Placeholder 2"/>
          <p:cNvSpPr>
            <a:spLocks noGrp="1"/>
          </p:cNvSpPr>
          <p:nvPr>
            <p:ph idx="1"/>
          </p:nvPr>
        </p:nvSpPr>
        <p:spPr/>
        <p:txBody>
          <a:bodyPr>
            <a:normAutofit fontScale="87500" lnSpcReduction="10000"/>
          </a:bodyPr>
          <a:p>
            <a:r>
              <a:rPr dirty="0" lang="en-US" smtClean="0"/>
              <a:t>Each mobile clinic provide the following service</a:t>
            </a:r>
          </a:p>
          <a:p>
            <a:pPr indent="-514350" marL="514350">
              <a:buAutoNum type="arabicPeriod"/>
            </a:pPr>
            <a:r>
              <a:rPr dirty="0" lang="en-US" smtClean="0"/>
              <a:t>Curative services:   basic treatment of diseases</a:t>
            </a:r>
          </a:p>
          <a:p>
            <a:pPr indent="-514350" marL="514350">
              <a:buAutoNum type="arabicPeriod"/>
            </a:pPr>
            <a:r>
              <a:rPr dirty="0" lang="en-US" smtClean="0"/>
              <a:t>Referral of complicated cases</a:t>
            </a:r>
          </a:p>
          <a:p>
            <a:pPr indent="-514350" marL="514350">
              <a:buAutoNum type="arabicPeriod"/>
            </a:pPr>
            <a:r>
              <a:rPr dirty="0" lang="en-US" smtClean="0"/>
              <a:t>Mobile  pharmacy  delivery of medicines</a:t>
            </a:r>
          </a:p>
          <a:p>
            <a:pPr indent="-514350" marL="514350">
              <a:buAutoNum type="arabicPeriod"/>
            </a:pPr>
            <a:r>
              <a:rPr dirty="0" lang="en-US" smtClean="0"/>
              <a:t>MCH/FP: immunization ,FP,ANC services</a:t>
            </a:r>
          </a:p>
          <a:p>
            <a:pPr indent="-514350" marL="514350">
              <a:buAutoNum type="arabicPeriod"/>
            </a:pPr>
            <a:r>
              <a:rPr dirty="0" lang="en-US" err="1" smtClean="0"/>
              <a:t>Hiv</a:t>
            </a:r>
            <a:r>
              <a:rPr dirty="0" lang="en-US" smtClean="0"/>
              <a:t> testing and counseling services </a:t>
            </a:r>
          </a:p>
          <a:p>
            <a:pPr indent="-514350" marL="514350">
              <a:buAutoNum type="arabicPeriod"/>
            </a:pPr>
            <a:r>
              <a:rPr dirty="0" lang="en-US" smtClean="0"/>
              <a:t>Nutrition therapy services</a:t>
            </a:r>
          </a:p>
          <a:p>
            <a:pPr indent="-514350" marL="514350">
              <a:buAutoNum type="arabicPeriod"/>
            </a:pPr>
            <a:r>
              <a:rPr dirty="0" lang="en-US" smtClean="0"/>
              <a:t>Disease prevention services : early screening of </a:t>
            </a:r>
            <a:r>
              <a:rPr dirty="0" lang="en-US" err="1" smtClean="0"/>
              <a:t>ca</a:t>
            </a:r>
            <a:r>
              <a:rPr dirty="0" lang="en-US" smtClean="0"/>
              <a:t> cx( pap smear), health education</a:t>
            </a:r>
          </a:p>
          <a:p>
            <a:pPr indent="0" marL="0">
              <a:buNone/>
            </a:pPr>
            <a:endParaRPr dirty="0" lang="en-US" smtClean="0"/>
          </a:p>
          <a:p>
            <a:pPr indent="0" marL="0">
              <a:buNone/>
            </a:pPr>
            <a:endParaRPr dirty="0" lang="en-US" smtClean="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932" name="Title 1"/>
          <p:cNvSpPr>
            <a:spLocks noGrp="1"/>
          </p:cNvSpPr>
          <p:nvPr>
            <p:ph type="title"/>
          </p:nvPr>
        </p:nvSpPr>
        <p:spPr/>
        <p:txBody>
          <a:bodyPr/>
          <a:p>
            <a:r>
              <a:rPr b="1" dirty="0" lang="en-US" smtClean="0"/>
              <a:t>1.HOME-VISITING</a:t>
            </a:r>
            <a:endParaRPr b="1" dirty="0" lang="en-US"/>
          </a:p>
        </p:txBody>
      </p:sp>
      <p:sp>
        <p:nvSpPr>
          <p:cNvPr id="1048933" name="Content Placeholder 2"/>
          <p:cNvSpPr>
            <a:spLocks noGrp="1"/>
          </p:cNvSpPr>
          <p:nvPr>
            <p:ph idx="1"/>
          </p:nvPr>
        </p:nvSpPr>
        <p:spPr/>
        <p:txBody>
          <a:bodyPr>
            <a:normAutofit fontScale="81250" lnSpcReduction="10000"/>
          </a:bodyPr>
          <a:p>
            <a:r>
              <a:rPr dirty="0" lang="en-US" smtClean="0"/>
              <a:t>It is a process of providing care to the clients in their homes or it is a channel of proving  home based care</a:t>
            </a:r>
          </a:p>
          <a:p>
            <a:r>
              <a:rPr dirty="0" lang="en-US" smtClean="0"/>
              <a:t>The care that is extended from the health facility into the home of the client  </a:t>
            </a:r>
          </a:p>
          <a:p>
            <a:r>
              <a:rPr dirty="0" lang="en-US" smtClean="0"/>
              <a:t>This is also family nursing; It gives accurate assessment of the family, the health needs&amp; behavior of the family members in their natural environment</a:t>
            </a:r>
          </a:p>
          <a:p>
            <a:r>
              <a:rPr dirty="0" lang="en-US" smtClean="0"/>
              <a:t>The physical environment is </a:t>
            </a:r>
            <a:r>
              <a:rPr altLang="en" dirty="0" lang="en-US" smtClean="0"/>
              <a:t>assessed</a:t>
            </a:r>
            <a:r>
              <a:rPr dirty="0" lang="en-US" smtClean="0"/>
              <a:t> &amp; this help to identify health barriers and resources that can be used to tackle the health problems of the family</a:t>
            </a:r>
            <a:endParaRPr altLang="en-US" lang="zh-CN"/>
          </a:p>
          <a:p>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934" name="Title 1"/>
          <p:cNvSpPr>
            <a:spLocks noGrp="1"/>
          </p:cNvSpPr>
          <p:nvPr>
            <p:ph type="title"/>
          </p:nvPr>
        </p:nvSpPr>
        <p:spPr/>
        <p:txBody>
          <a:bodyPr/>
          <a:p>
            <a:r>
              <a:rPr b="1" dirty="0" lang="en-US" smtClean="0"/>
              <a:t>Purposes of home visiting</a:t>
            </a:r>
            <a:endParaRPr b="1" dirty="0" lang="en-US"/>
          </a:p>
        </p:txBody>
      </p:sp>
      <p:sp>
        <p:nvSpPr>
          <p:cNvPr id="1048935" name="Content Placeholder 2"/>
          <p:cNvSpPr>
            <a:spLocks noGrp="1"/>
          </p:cNvSpPr>
          <p:nvPr>
            <p:ph idx="1"/>
          </p:nvPr>
        </p:nvSpPr>
        <p:spPr/>
        <p:txBody>
          <a:bodyPr>
            <a:normAutofit fontScale="96875" lnSpcReduction="10000"/>
          </a:bodyPr>
          <a:p>
            <a:r>
              <a:rPr b="1" dirty="0" lang="en-GB"/>
              <a:t>Home visiting is </a:t>
            </a:r>
            <a:r>
              <a:rPr b="1" dirty="0" lang="en-GB" smtClean="0"/>
              <a:t>  </a:t>
            </a:r>
            <a:r>
              <a:rPr b="1" dirty="0" lang="en-GB"/>
              <a:t>has two main purposes</a:t>
            </a:r>
            <a:r>
              <a:rPr dirty="0" lang="en-GB" smtClean="0"/>
              <a:t>:</a:t>
            </a:r>
            <a:endParaRPr dirty="0" lang="en-US"/>
          </a:p>
          <a:p>
            <a:pPr lvl="0"/>
            <a:r>
              <a:rPr dirty="0" lang="en-GB"/>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endParaRPr dirty="0" lang="en-US"/>
          </a:p>
          <a:p>
            <a:r>
              <a:rPr dirty="0" lang="en-GB"/>
              <a:t>It keeps you aware of what is going on </a:t>
            </a:r>
            <a:r>
              <a:rPr dirty="0" lang="en-GB" smtClean="0"/>
              <a:t>in your catchment area</a:t>
            </a:r>
            <a:endParaRPr dirty="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936" name="Title 1"/>
          <p:cNvSpPr>
            <a:spLocks noGrp="1"/>
          </p:cNvSpPr>
          <p:nvPr>
            <p:ph type="title"/>
          </p:nvPr>
        </p:nvSpPr>
        <p:spPr/>
        <p:txBody>
          <a:bodyPr/>
          <a:p>
            <a:r>
              <a:rPr b="1" dirty="0" lang="en-US" smtClean="0"/>
              <a:t>Skills needed in home visiting</a:t>
            </a:r>
            <a:endParaRPr b="1" dirty="0" lang="en-US"/>
          </a:p>
        </p:txBody>
      </p:sp>
      <p:sp>
        <p:nvSpPr>
          <p:cNvPr id="1048937" name="Content Placeholder 2"/>
          <p:cNvSpPr>
            <a:spLocks noGrp="1"/>
          </p:cNvSpPr>
          <p:nvPr>
            <p:ph idx="1"/>
          </p:nvPr>
        </p:nvSpPr>
        <p:spPr/>
        <p:txBody>
          <a:bodyPr>
            <a:normAutofit fontScale="96875" lnSpcReduction="20000"/>
          </a:bodyPr>
          <a:p>
            <a:pPr indent="0" marL="0">
              <a:buNone/>
            </a:pPr>
            <a:r>
              <a:rPr dirty="0" lang="en-GB" smtClean="0"/>
              <a:t>In order to conduct </a:t>
            </a:r>
            <a:r>
              <a:rPr dirty="0" lang="en-GB"/>
              <a:t>h</a:t>
            </a:r>
            <a:r>
              <a:rPr dirty="0" lang="en-GB" smtClean="0"/>
              <a:t>ome visiting successfully</a:t>
            </a:r>
            <a:r>
              <a:rPr dirty="0" lang="en-GB"/>
              <a:t>, you need to have the following skills: </a:t>
            </a:r>
            <a:endParaRPr dirty="0" lang="en-US"/>
          </a:p>
          <a:p>
            <a:pPr lvl="0"/>
            <a:r>
              <a:rPr dirty="0" lang="en-GB"/>
              <a:t>Good technical skills and knowledge of preventive and therapeutic measures </a:t>
            </a:r>
            <a:endParaRPr dirty="0" lang="en-US"/>
          </a:p>
          <a:p>
            <a:pPr lvl="0"/>
            <a:r>
              <a:rPr dirty="0" lang="en-GB"/>
              <a:t>Good communication skills and </a:t>
            </a:r>
            <a:br>
              <a:rPr dirty="0" lang="en-GB"/>
            </a:br>
            <a:r>
              <a:rPr dirty="0" lang="en-GB"/>
              <a:t>teaching ability </a:t>
            </a:r>
            <a:endParaRPr dirty="0" lang="en-US"/>
          </a:p>
          <a:p>
            <a:pPr lvl="0"/>
            <a:r>
              <a:rPr dirty="0" lang="en-GB"/>
              <a:t>Good leadership skills and rational thinking to make sound judgments </a:t>
            </a:r>
            <a:endParaRPr dirty="0" lang="en-US"/>
          </a:p>
          <a:p>
            <a:pPr lvl="0"/>
            <a:r>
              <a:rPr dirty="0" lang="en-GB"/>
              <a:t>Good counselling skills and an understanding of human </a:t>
            </a:r>
            <a:r>
              <a:rPr dirty="0" lang="en-GB" smtClean="0"/>
              <a:t>relations</a:t>
            </a:r>
            <a:endParaRPr dirty="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938" name="Title 1"/>
          <p:cNvSpPr>
            <a:spLocks noGrp="1"/>
          </p:cNvSpPr>
          <p:nvPr>
            <p:ph type="title"/>
          </p:nvPr>
        </p:nvSpPr>
        <p:spPr/>
        <p:txBody>
          <a:bodyPr>
            <a:normAutofit fontScale="90000"/>
          </a:bodyPr>
          <a:p>
            <a:r>
              <a:rPr b="1" dirty="0" lang="en-US" smtClean="0"/>
              <a:t>Factors to consider b4 home visiting</a:t>
            </a:r>
            <a:endParaRPr b="1" dirty="0" lang="en-US"/>
          </a:p>
        </p:txBody>
      </p:sp>
      <p:sp>
        <p:nvSpPr>
          <p:cNvPr id="1048939" name="Content Placeholder 2"/>
          <p:cNvSpPr>
            <a:spLocks noGrp="1"/>
          </p:cNvSpPr>
          <p:nvPr>
            <p:ph idx="1"/>
          </p:nvPr>
        </p:nvSpPr>
        <p:spPr/>
        <p:txBody>
          <a:bodyPr>
            <a:normAutofit fontScale="96875" lnSpcReduction="20000"/>
          </a:bodyPr>
          <a:p>
            <a:r>
              <a:rPr dirty="0" lang="en-US" smtClean="0"/>
              <a:t>planning needed to be done </a:t>
            </a:r>
          </a:p>
          <a:p>
            <a:r>
              <a:rPr dirty="0" lang="en-US" smtClean="0"/>
              <a:t>Home visiting should be purposeful to meet certain objectives </a:t>
            </a:r>
          </a:p>
          <a:p>
            <a:r>
              <a:rPr dirty="0" lang="en-US" smtClean="0"/>
              <a:t>The visits must be regular and flexible</a:t>
            </a:r>
          </a:p>
          <a:p>
            <a:r>
              <a:rPr dirty="0" lang="en-US" smtClean="0"/>
              <a:t>They should be convenient to th</a:t>
            </a:r>
            <a:r>
              <a:rPr altLang="en" dirty="0" lang="en-US" smtClean="0"/>
              <a:t>e</a:t>
            </a:r>
            <a:r>
              <a:rPr dirty="0" lang="en-US" smtClean="0"/>
              <a:t> family members</a:t>
            </a:r>
            <a:endParaRPr altLang="en-US" lang="zh-CN"/>
          </a:p>
          <a:p>
            <a:r>
              <a:rPr dirty="0" lang="en-US" smtClean="0"/>
              <a:t>They must be educative to the family members</a:t>
            </a:r>
          </a:p>
          <a:p>
            <a:r>
              <a:rPr dirty="0" lang="en-US" smtClean="0"/>
              <a:t>There must documentation (</a:t>
            </a:r>
            <a:r>
              <a:rPr dirty="0" lang="en-US" err="1" smtClean="0"/>
              <a:t>i.e</a:t>
            </a:r>
            <a:r>
              <a:rPr dirty="0" lang="en-US" smtClean="0"/>
              <a:t> case file )</a:t>
            </a:r>
          </a:p>
          <a:p>
            <a:endParaRPr dirty="0"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940" name="Title 1"/>
          <p:cNvSpPr>
            <a:spLocks noGrp="1"/>
          </p:cNvSpPr>
          <p:nvPr>
            <p:ph type="title"/>
          </p:nvPr>
        </p:nvSpPr>
        <p:spPr/>
        <p:txBody>
          <a:bodyPr/>
          <a:p>
            <a:r>
              <a:rPr b="1" dirty="0" lang="en-GB"/>
              <a:t>Principles of Home Visiting</a:t>
            </a:r>
            <a:endParaRPr dirty="0" lang="en-US"/>
          </a:p>
        </p:txBody>
      </p:sp>
      <p:sp>
        <p:nvSpPr>
          <p:cNvPr id="1048941" name="Content Placeholder 2"/>
          <p:cNvSpPr>
            <a:spLocks noGrp="1"/>
          </p:cNvSpPr>
          <p:nvPr>
            <p:ph idx="1"/>
          </p:nvPr>
        </p:nvSpPr>
        <p:spPr/>
        <p:txBody>
          <a:bodyPr>
            <a:normAutofit fontScale="90625" lnSpcReduction="10000"/>
          </a:bodyPr>
          <a:p>
            <a:pPr indent="0" marL="0">
              <a:buNone/>
            </a:pPr>
            <a:r>
              <a:rPr dirty="0" lang="en-GB" smtClean="0"/>
              <a:t>When </a:t>
            </a:r>
            <a:r>
              <a:rPr dirty="0" lang="en-GB"/>
              <a:t>planning and implementing home visits, you should be guided by some basic principles in order to make a </a:t>
            </a:r>
            <a:r>
              <a:rPr dirty="0" lang="en-GB" smtClean="0"/>
              <a:t>success </a:t>
            </a:r>
            <a:r>
              <a:rPr dirty="0" lang="en-GB"/>
              <a:t>of it. Home visits should be:</a:t>
            </a:r>
            <a:endParaRPr dirty="0" lang="en-US"/>
          </a:p>
          <a:p>
            <a:pPr lvl="0"/>
            <a:r>
              <a:rPr dirty="0" lang="en-GB"/>
              <a:t>Planned and of benefit to the patient </a:t>
            </a:r>
            <a:endParaRPr dirty="0" lang="en-US"/>
          </a:p>
          <a:p>
            <a:pPr lvl="0"/>
            <a:r>
              <a:rPr dirty="0" lang="en-GB"/>
              <a:t>Purposeful, clear and meet the patient‘s needs </a:t>
            </a:r>
            <a:endParaRPr dirty="0" lang="en-US"/>
          </a:p>
          <a:p>
            <a:pPr lvl="0"/>
            <a:r>
              <a:rPr dirty="0" lang="en-GB"/>
              <a:t>Regular and flexible according to the needs of the patient </a:t>
            </a:r>
            <a:endParaRPr dirty="0" lang="en-US"/>
          </a:p>
          <a:p>
            <a:pPr lvl="0"/>
            <a:r>
              <a:rPr dirty="0" lang="en-GB"/>
              <a:t>Educative to the patient. Home visits provide an excellent </a:t>
            </a:r>
            <a:r>
              <a:rPr dirty="0" lang="en-GB" smtClean="0"/>
              <a:t>opportunity for </a:t>
            </a:r>
            <a:r>
              <a:rPr dirty="0" lang="en-GB"/>
              <a:t>health education </a:t>
            </a:r>
            <a:endParaRPr dirty="0" lang="en-US"/>
          </a:p>
          <a:p>
            <a:pPr indent="0" marL="0">
              <a:buNone/>
            </a:pP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942" name="Title 1"/>
          <p:cNvSpPr>
            <a:spLocks noGrp="1"/>
          </p:cNvSpPr>
          <p:nvPr>
            <p:ph type="title"/>
          </p:nvPr>
        </p:nvSpPr>
        <p:spPr/>
        <p:txBody>
          <a:bodyPr/>
          <a:p>
            <a:r>
              <a:rPr dirty="0" lang="en-US" smtClean="0"/>
              <a:t>Cont.</a:t>
            </a:r>
            <a:endParaRPr dirty="0" lang="en-US"/>
          </a:p>
        </p:txBody>
      </p:sp>
      <p:sp>
        <p:nvSpPr>
          <p:cNvPr id="1048943" name="Content Placeholder 2"/>
          <p:cNvSpPr>
            <a:spLocks noGrp="1"/>
          </p:cNvSpPr>
          <p:nvPr>
            <p:ph idx="1"/>
          </p:nvPr>
        </p:nvSpPr>
        <p:spPr/>
        <p:txBody>
          <a:bodyPr/>
          <a:p>
            <a:pPr lvl="0"/>
            <a:r>
              <a:rPr dirty="0" lang="en-GB"/>
              <a:t>Used to demonstrate principles of health </a:t>
            </a:r>
            <a:endParaRPr dirty="0" lang="en-US"/>
          </a:p>
          <a:p>
            <a:pPr lvl="0"/>
            <a:r>
              <a:rPr dirty="0" lang="en-GB"/>
              <a:t>Convenient and acceptable to the patient </a:t>
            </a:r>
            <a:endParaRPr dirty="0" lang="en-US"/>
          </a:p>
          <a:p>
            <a:pPr lvl="0"/>
            <a:r>
              <a:rPr dirty="0" lang="en-GB"/>
              <a:t>Respectful of the patient‘s right to refuse care </a:t>
            </a:r>
            <a:endParaRPr dirty="0" lang="en-US"/>
          </a:p>
          <a:p>
            <a:pPr lvl="0"/>
            <a:r>
              <a:rPr dirty="0" lang="en-GB"/>
              <a:t>Recorded in the appropriate case </a:t>
            </a:r>
            <a:r>
              <a:rPr dirty="0" lang="en-GB" smtClean="0"/>
              <a:t>file</a:t>
            </a:r>
          </a:p>
          <a:p>
            <a:pPr indent="0" lvl="0" marL="0">
              <a:buNone/>
            </a:pPr>
            <a:r>
              <a:rPr dirty="0" lang="en-GB" smtClean="0">
                <a:solidFill>
                  <a:srgbClr val="C00000"/>
                </a:solidFill>
              </a:rPr>
              <a:t>NB:</a:t>
            </a:r>
            <a:r>
              <a:rPr dirty="0" lang="en-GB">
                <a:solidFill>
                  <a:srgbClr val="C00000"/>
                </a:solidFill>
              </a:rPr>
              <a:t> If you follow these basic principles when planning your home visits, you will find your home visits fun and productive</a:t>
            </a:r>
            <a:endParaRPr dirty="0" lang="en-US">
              <a:solidFill>
                <a:srgbClr val="C00000"/>
              </a:solidFill>
            </a:endParaRP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32" name="Title 1"/>
          <p:cNvSpPr>
            <a:spLocks noGrp="1"/>
          </p:cNvSpPr>
          <p:nvPr>
            <p:ph type="title"/>
          </p:nvPr>
        </p:nvSpPr>
        <p:spPr>
          <a:xfrm>
            <a:off x="457200" y="228600"/>
            <a:ext cx="8229600" cy="1143000"/>
          </a:xfrm>
        </p:spPr>
        <p:txBody>
          <a:bodyPr/>
          <a:p>
            <a:r>
              <a:rPr dirty="0" lang="en-US" smtClean="0"/>
              <a:t>Cont.</a:t>
            </a:r>
            <a:endParaRPr dirty="0" lang="en-US"/>
          </a:p>
        </p:txBody>
      </p:sp>
      <p:sp>
        <p:nvSpPr>
          <p:cNvPr id="1048633" name="Content Placeholder 2"/>
          <p:cNvSpPr>
            <a:spLocks noGrp="1"/>
          </p:cNvSpPr>
          <p:nvPr>
            <p:ph idx="1"/>
          </p:nvPr>
        </p:nvSpPr>
        <p:spPr/>
        <p:txBody>
          <a:bodyPr>
            <a:normAutofit fontScale="92500" lnSpcReduction="20000"/>
          </a:bodyPr>
          <a:p>
            <a:r>
              <a:rPr dirty="0" lang="en-US"/>
              <a:t>4. </a:t>
            </a:r>
            <a:r>
              <a:rPr dirty="0" lang="en-US" smtClean="0"/>
              <a:t> </a:t>
            </a:r>
            <a:r>
              <a:rPr dirty="0" lang="en-US"/>
              <a:t>T</a:t>
            </a:r>
            <a:r>
              <a:rPr dirty="0" lang="en-US" smtClean="0"/>
              <a:t>he </a:t>
            </a:r>
            <a:r>
              <a:rPr dirty="0" lang="en-US"/>
              <a:t>health </a:t>
            </a:r>
            <a:r>
              <a:rPr dirty="0" lang="en-US" smtClean="0"/>
              <a:t>sector needed to work together  in a coordinated manner with </a:t>
            </a:r>
            <a:r>
              <a:rPr dirty="0" lang="en-US"/>
              <a:t>related </a:t>
            </a:r>
            <a:r>
              <a:rPr dirty="0" lang="en-US" smtClean="0"/>
              <a:t>sectors, </a:t>
            </a:r>
            <a:r>
              <a:rPr dirty="0" lang="en-US"/>
              <a:t>in particular agriculture, animal husbandry, food, industry, education, housing, public works, communications and other </a:t>
            </a:r>
            <a:r>
              <a:rPr dirty="0" lang="en-US" smtClean="0"/>
              <a:t>sectors to</a:t>
            </a:r>
            <a:r>
              <a:rPr dirty="0" lang="en-GB" smtClean="0"/>
              <a:t> </a:t>
            </a:r>
            <a:r>
              <a:rPr dirty="0" lang="en-GB"/>
              <a:t>ensure that they </a:t>
            </a:r>
            <a:r>
              <a:rPr dirty="0" lang="en-GB" smtClean="0"/>
              <a:t>contribute </a:t>
            </a:r>
            <a:r>
              <a:rPr dirty="0" lang="en-GB"/>
              <a:t>to the health of the community</a:t>
            </a:r>
            <a:endParaRPr dirty="0" lang="en-US"/>
          </a:p>
          <a:p>
            <a:r>
              <a:rPr dirty="0" lang="en-US"/>
              <a:t>5. Requires and promotes maximum community </a:t>
            </a:r>
            <a:r>
              <a:rPr dirty="0" lang="en-US" smtClean="0"/>
              <a:t> </a:t>
            </a:r>
            <a:r>
              <a:rPr dirty="0" lang="en-US"/>
              <a:t>participation in the planning, organization, operation and control of primary health care, making fullest use of local, national and other available </a:t>
            </a:r>
            <a:r>
              <a:rPr dirty="0" lang="en-US" smtClean="0"/>
              <a:t>resources </a:t>
            </a:r>
            <a:endParaRPr dirty="0" lang="en-US"/>
          </a:p>
        </p:txBody>
      </p:sp>
    </p:spTree>
  </p:cSld>
  <p:clrMapOvr>
    <a:masterClrMapping/>
  </p:clrMapOvr>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944" name="Title 1"/>
          <p:cNvSpPr>
            <a:spLocks noGrp="1"/>
          </p:cNvSpPr>
          <p:nvPr>
            <p:ph type="title"/>
          </p:nvPr>
        </p:nvSpPr>
        <p:spPr/>
        <p:txBody>
          <a:bodyPr>
            <a:normAutofit fontScale="90000"/>
          </a:bodyPr>
          <a:p>
            <a:r>
              <a:rPr b="1" dirty="0" lang="en-US" smtClean="0"/>
              <a:t>Source of </a:t>
            </a:r>
            <a:r>
              <a:rPr b="1" dirty="0" lang="en-US"/>
              <a:t>clients for home visiting</a:t>
            </a:r>
          </a:p>
        </p:txBody>
      </p:sp>
      <p:sp>
        <p:nvSpPr>
          <p:cNvPr id="1048945" name="Content Placeholder 2"/>
          <p:cNvSpPr>
            <a:spLocks noGrp="1"/>
          </p:cNvSpPr>
          <p:nvPr>
            <p:ph idx="1"/>
          </p:nvPr>
        </p:nvSpPr>
        <p:spPr/>
        <p:txBody>
          <a:bodyPr>
            <a:normAutofit/>
          </a:bodyPr>
          <a:p>
            <a:r>
              <a:rPr dirty="0" lang="en-US" smtClean="0"/>
              <a:t>Out-patient clinics like under 5 clinic, MCH, adult out patient clinics  </a:t>
            </a:r>
          </a:p>
          <a:p>
            <a:r>
              <a:rPr dirty="0" lang="en-US" smtClean="0"/>
              <a:t>In patient  wards/hospital wards</a:t>
            </a:r>
          </a:p>
          <a:p>
            <a:r>
              <a:rPr dirty="0" lang="en-US" smtClean="0"/>
              <a:t>Out reach services e.g. mobile clinics</a:t>
            </a:r>
          </a:p>
          <a:p>
            <a:pPr indent="0" marL="0">
              <a:buNone/>
            </a:pPr>
            <a:endParaRPr dirty="0" lang="en-US" smtClean="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946" name="Title 1"/>
          <p:cNvSpPr>
            <a:spLocks noGrp="1"/>
          </p:cNvSpPr>
          <p:nvPr>
            <p:ph type="title"/>
          </p:nvPr>
        </p:nvSpPr>
        <p:spPr/>
        <p:txBody>
          <a:bodyPr/>
          <a:p>
            <a:r>
              <a:rPr b="1" dirty="0" lang="en-GB"/>
              <a:t>The Process of Home Visiting</a:t>
            </a:r>
            <a:endParaRPr dirty="0" lang="en-US"/>
          </a:p>
        </p:txBody>
      </p:sp>
      <p:sp>
        <p:nvSpPr>
          <p:cNvPr id="1048947" name="Content Placeholder 2"/>
          <p:cNvSpPr>
            <a:spLocks noGrp="1"/>
          </p:cNvSpPr>
          <p:nvPr>
            <p:ph idx="1"/>
          </p:nvPr>
        </p:nvSpPr>
        <p:spPr/>
        <p:txBody>
          <a:bodyPr>
            <a:normAutofit/>
          </a:bodyPr>
          <a:p>
            <a:r>
              <a:rPr dirty="0" lang="en-GB"/>
              <a:t>The process of home visiting is carried out in five </a:t>
            </a:r>
            <a:r>
              <a:rPr dirty="0" lang="en-GB" smtClean="0"/>
              <a:t>phases</a:t>
            </a:r>
            <a:r>
              <a:rPr dirty="0" lang="en-GB"/>
              <a:t> </a:t>
            </a:r>
            <a:r>
              <a:rPr dirty="0" lang="en-GB" smtClean="0"/>
              <a:t>or steps.</a:t>
            </a:r>
          </a:p>
          <a:p>
            <a:pPr indent="0" marL="0">
              <a:buNone/>
            </a:pPr>
            <a:r>
              <a:rPr dirty="0" lang="en-GB" smtClean="0"/>
              <a:t>1.</a:t>
            </a:r>
            <a:r>
              <a:rPr b="1" dirty="0" lang="en-GB"/>
              <a:t> Entry or Initiation Phase</a:t>
            </a:r>
            <a:r>
              <a:rPr dirty="0" lang="en-GB"/>
              <a:t> </a:t>
            </a:r>
            <a:endParaRPr dirty="0" lang="en-US"/>
          </a:p>
          <a:p>
            <a:r>
              <a:rPr dirty="0" lang="en-GB"/>
              <a:t>The community health nurse shares information with the patient on the reason and purposes for home visits. </a:t>
            </a:r>
            <a:br>
              <a:rPr dirty="0" lang="en-GB"/>
            </a:br>
            <a:r>
              <a:rPr dirty="0" lang="en-GB"/>
              <a:t>This interaction may occur in a hospital ward or at a clinic</a:t>
            </a:r>
            <a:endParaRPr dirty="0" lang="en-US"/>
          </a:p>
          <a:p>
            <a:endParaRPr dirty="0" lang="en-US"/>
          </a:p>
          <a:p>
            <a:endParaRPr dirty="0"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948" name="Title 1"/>
          <p:cNvSpPr>
            <a:spLocks noGrp="1"/>
          </p:cNvSpPr>
          <p:nvPr>
            <p:ph type="title"/>
          </p:nvPr>
        </p:nvSpPr>
        <p:spPr/>
        <p:txBody>
          <a:bodyPr/>
          <a:p>
            <a:r>
              <a:rPr dirty="0" lang="en-US" smtClean="0"/>
              <a:t>Cont.</a:t>
            </a:r>
            <a:endParaRPr dirty="0" lang="en-US"/>
          </a:p>
        </p:txBody>
      </p:sp>
      <p:sp>
        <p:nvSpPr>
          <p:cNvPr id="1048949" name="Content Placeholder 2"/>
          <p:cNvSpPr>
            <a:spLocks noGrp="1"/>
          </p:cNvSpPr>
          <p:nvPr>
            <p:ph idx="1"/>
          </p:nvPr>
        </p:nvSpPr>
        <p:spPr/>
        <p:txBody>
          <a:bodyPr>
            <a:normAutofit/>
          </a:bodyPr>
          <a:p>
            <a:r>
              <a:rPr b="1" dirty="0" lang="en-GB"/>
              <a:t>Pre-visit Activities</a:t>
            </a:r>
            <a:r>
              <a:rPr dirty="0" lang="en-GB"/>
              <a:t> </a:t>
            </a:r>
            <a:endParaRPr dirty="0" lang="en-US"/>
          </a:p>
          <a:p>
            <a:r>
              <a:rPr dirty="0" lang="en-GB"/>
              <a:t>Before the actual home visit, you have to look for information regarding the patient and the family. You also need to gather information regarding the location of the house, distance from your health facility and the physical address. During pre-visit activities, you should investigate the community </a:t>
            </a:r>
            <a:r>
              <a:rPr dirty="0" lang="en-GB" smtClean="0"/>
              <a:t>resource</a:t>
            </a:r>
            <a:endParaRPr dirty="0" lang="en-US"/>
          </a:p>
          <a:p>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950" name="Title 1"/>
          <p:cNvSpPr>
            <a:spLocks noGrp="1"/>
          </p:cNvSpPr>
          <p:nvPr>
            <p:ph type="title"/>
          </p:nvPr>
        </p:nvSpPr>
        <p:spPr/>
        <p:txBody>
          <a:bodyPr/>
          <a:p>
            <a:r>
              <a:rPr dirty="0" lang="en-US" smtClean="0"/>
              <a:t>Cont.</a:t>
            </a:r>
            <a:endParaRPr dirty="0" lang="en-US"/>
          </a:p>
        </p:txBody>
      </p:sp>
      <p:sp>
        <p:nvSpPr>
          <p:cNvPr id="1048951" name="Content Placeholder 2"/>
          <p:cNvSpPr>
            <a:spLocks noGrp="1"/>
          </p:cNvSpPr>
          <p:nvPr>
            <p:ph idx="1"/>
          </p:nvPr>
        </p:nvSpPr>
        <p:spPr/>
        <p:txBody>
          <a:bodyPr>
            <a:normAutofit fontScale="96875" lnSpcReduction="20000"/>
          </a:bodyPr>
          <a:p>
            <a:pPr indent="0" marL="0">
              <a:buNone/>
            </a:pPr>
            <a:r>
              <a:rPr b="1" dirty="0" lang="en-US" smtClean="0"/>
              <a:t>3.Working phase/home visiting activities</a:t>
            </a:r>
          </a:p>
          <a:p>
            <a:pPr indent="0" marL="0">
              <a:buNone/>
            </a:pPr>
            <a:r>
              <a:rPr dirty="0" lang="en-GB"/>
              <a:t>This is the working phase during which you put into action your planned health activities. During this phase you must establish trust and rapport with the patient and the family so that there </a:t>
            </a:r>
            <a:r>
              <a:rPr dirty="0" lang="en-GB" smtClean="0"/>
              <a:t>can</a:t>
            </a:r>
            <a:r>
              <a:rPr dirty="0" lang="en-GB"/>
              <a:t> be a positive interpersonal relationship </a:t>
            </a:r>
            <a:br>
              <a:rPr dirty="0" lang="en-GB"/>
            </a:br>
            <a:r>
              <a:rPr dirty="0" lang="en-GB"/>
              <a:t>(a professional nurse-patient relationship). </a:t>
            </a:r>
            <a:endParaRPr dirty="0" lang="en-GB" smtClean="0"/>
          </a:p>
          <a:p>
            <a:pPr indent="0" marL="0">
              <a:buNone/>
            </a:pPr>
            <a:r>
              <a:rPr dirty="0" lang="en-GB" smtClean="0"/>
              <a:t>This </a:t>
            </a:r>
            <a:r>
              <a:rPr dirty="0" lang="en-GB"/>
              <a:t>relationship will enhance the achievement of the mutually determined health-oriented goals</a:t>
            </a:r>
            <a:endParaRPr dirty="0" lang="en-US"/>
          </a:p>
          <a:p>
            <a:pPr indent="0" marL="0">
              <a:buNone/>
            </a:pP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952" name="Title 1"/>
          <p:cNvSpPr>
            <a:spLocks noGrp="1"/>
          </p:cNvSpPr>
          <p:nvPr>
            <p:ph type="title"/>
          </p:nvPr>
        </p:nvSpPr>
        <p:spPr/>
        <p:txBody>
          <a:bodyPr/>
          <a:p>
            <a:r>
              <a:rPr dirty="0" lang="en-US" smtClean="0"/>
              <a:t>Cont.</a:t>
            </a:r>
            <a:endParaRPr dirty="0" lang="en-US"/>
          </a:p>
        </p:txBody>
      </p:sp>
      <p:sp>
        <p:nvSpPr>
          <p:cNvPr id="1048953" name="Content Placeholder 2"/>
          <p:cNvSpPr>
            <a:spLocks noGrp="1"/>
          </p:cNvSpPr>
          <p:nvPr>
            <p:ph idx="1"/>
          </p:nvPr>
        </p:nvSpPr>
        <p:spPr/>
        <p:txBody>
          <a:bodyPr>
            <a:normAutofit fontScale="93750" lnSpcReduction="10000"/>
          </a:bodyPr>
          <a:p>
            <a:pPr indent="0" marL="0">
              <a:buNone/>
            </a:pPr>
            <a:r>
              <a:rPr b="1" dirty="0" lang="en-GB" smtClean="0"/>
              <a:t>4. Termination </a:t>
            </a:r>
            <a:r>
              <a:rPr b="1" dirty="0" lang="en-GB"/>
              <a:t>Phase of Visit</a:t>
            </a:r>
            <a:r>
              <a:rPr dirty="0" lang="en-GB"/>
              <a:t> </a:t>
            </a:r>
            <a:endParaRPr dirty="0" lang="en-US"/>
          </a:p>
          <a:p>
            <a:pPr indent="0" marL="0">
              <a:buNone/>
            </a:pPr>
            <a:r>
              <a:rPr dirty="0" lang="en-GB" smtClean="0"/>
              <a:t>This occurs </a:t>
            </a:r>
            <a:r>
              <a:rPr dirty="0" lang="en-GB"/>
              <a:t>when the health oriented goals have been met. Termination of home visits can occur due to any of the following reasons:</a:t>
            </a:r>
            <a:endParaRPr dirty="0" lang="en-US"/>
          </a:p>
          <a:p>
            <a:pPr lvl="0"/>
            <a:r>
              <a:rPr dirty="0" lang="en-GB"/>
              <a:t>The patients’ health has been restored and the patient can function without the nurse </a:t>
            </a:r>
            <a:endParaRPr dirty="0" lang="en-US"/>
          </a:p>
          <a:p>
            <a:pPr lvl="0"/>
            <a:r>
              <a:rPr dirty="0" lang="en-GB"/>
              <a:t>The patient has changed their residence </a:t>
            </a:r>
            <a:endParaRPr dirty="0" lang="en-US"/>
          </a:p>
          <a:p>
            <a:pPr lvl="0"/>
            <a:r>
              <a:rPr dirty="0" lang="en-GB"/>
              <a:t>The community health nurse has transferred the patients’ care to another nurse or agency</a:t>
            </a:r>
            <a:endParaRPr dirty="0" lang="en-US"/>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954" name="Title 1"/>
          <p:cNvSpPr>
            <a:spLocks noGrp="1"/>
          </p:cNvSpPr>
          <p:nvPr>
            <p:ph type="title"/>
          </p:nvPr>
        </p:nvSpPr>
        <p:spPr/>
        <p:txBody>
          <a:bodyPr>
            <a:normAutofit fontScale="90000"/>
          </a:bodyPr>
          <a:p>
            <a:r>
              <a:rPr b="1" dirty="0" lang="en-GB"/>
              <a:t>Advantages of Home Visiting</a:t>
            </a:r>
            <a:r>
              <a:rPr dirty="0" lang="en-GB"/>
              <a:t> </a:t>
            </a:r>
            <a:r>
              <a:rPr dirty="0" lang="en-US"/>
              <a:t/>
            </a:r>
            <a:br>
              <a:rPr dirty="0" lang="en-US"/>
            </a:br>
            <a:endParaRPr dirty="0" lang="en-US"/>
          </a:p>
        </p:txBody>
      </p:sp>
      <p:sp>
        <p:nvSpPr>
          <p:cNvPr id="1048955" name="Content Placeholder 2"/>
          <p:cNvSpPr>
            <a:spLocks noGrp="1"/>
          </p:cNvSpPr>
          <p:nvPr>
            <p:ph idx="1"/>
          </p:nvPr>
        </p:nvSpPr>
        <p:spPr/>
        <p:txBody>
          <a:bodyPr>
            <a:normAutofit fontScale="96875" lnSpcReduction="10000"/>
          </a:bodyPr>
          <a:p>
            <a:pPr lvl="0"/>
            <a:r>
              <a:rPr dirty="0" lang="en-GB"/>
              <a:t>Home visiting gives a more accurate assessment of the family structure and behaviour in their natural environment. </a:t>
            </a:r>
            <a:endParaRPr dirty="0" lang="en-US"/>
          </a:p>
          <a:p>
            <a:pPr lvl="0"/>
            <a:r>
              <a:rPr dirty="0" lang="en-GB"/>
              <a:t>Home visits provide an opportunity to observe the physical environment of the home and identify barriers to, and resources for achieving family health.  </a:t>
            </a:r>
            <a:endParaRPr dirty="0" lang="en-US"/>
          </a:p>
          <a:p>
            <a:pPr lvl="0"/>
            <a:r>
              <a:rPr dirty="0" lang="en-GB"/>
              <a:t>At home, the nurse works with the patient first hand to implement health action using realistic resources.  </a:t>
            </a:r>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956" name="Title 1"/>
          <p:cNvSpPr>
            <a:spLocks noGrp="1"/>
          </p:cNvSpPr>
          <p:nvPr>
            <p:ph type="title"/>
          </p:nvPr>
        </p:nvSpPr>
        <p:spPr/>
        <p:txBody>
          <a:bodyPr/>
          <a:p>
            <a:r>
              <a:rPr dirty="0" lang="en-US" smtClean="0"/>
              <a:t>Cont.</a:t>
            </a:r>
            <a:endParaRPr dirty="0" lang="en-US"/>
          </a:p>
        </p:txBody>
      </p:sp>
      <p:sp>
        <p:nvSpPr>
          <p:cNvPr id="1048957" name="Content Placeholder 2"/>
          <p:cNvSpPr>
            <a:spLocks noGrp="1"/>
          </p:cNvSpPr>
          <p:nvPr>
            <p:ph idx="1"/>
          </p:nvPr>
        </p:nvSpPr>
        <p:spPr/>
        <p:txBody>
          <a:bodyPr>
            <a:normAutofit/>
          </a:bodyPr>
          <a:p>
            <a:r>
              <a:rPr dirty="0" lang="en-GB"/>
              <a:t>By meeting the family on its home ground the nurse will be enhancing the family’s sense of control and active participation in meeting its health needs. </a:t>
            </a:r>
            <a:endParaRPr dirty="0" lang="en-GB" smtClean="0"/>
          </a:p>
          <a:p>
            <a:pPr lvl="0"/>
            <a:r>
              <a:rPr dirty="0" lang="en-GB" smtClean="0"/>
              <a:t>It </a:t>
            </a:r>
            <a:r>
              <a:rPr dirty="0" lang="en-GB"/>
              <a:t>provides an excellent opportunity to implement planned health care. </a:t>
            </a:r>
            <a:endParaRPr dirty="0" lang="en-US"/>
          </a:p>
          <a:p>
            <a:r>
              <a:rPr dirty="0" lang="en-GB"/>
              <a:t>It provides an opportunity to learn about the home and family situation</a:t>
            </a:r>
            <a:endParaRPr dirty="0" lang="en-US"/>
          </a:p>
          <a:p>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958" name="Title 1"/>
          <p:cNvSpPr>
            <a:spLocks noGrp="1"/>
          </p:cNvSpPr>
          <p:nvPr>
            <p:ph type="title"/>
          </p:nvPr>
        </p:nvSpPr>
        <p:spPr/>
        <p:txBody>
          <a:bodyPr>
            <a:normAutofit fontScale="90000"/>
          </a:bodyPr>
          <a:p>
            <a:r>
              <a:rPr b="1" dirty="0" lang="en-GB"/>
              <a:t>Disadvantages of Home Visiting</a:t>
            </a:r>
            <a:r>
              <a:rPr dirty="0" lang="en-GB"/>
              <a:t> </a:t>
            </a:r>
            <a:r>
              <a:rPr dirty="0" lang="en-US"/>
              <a:t/>
            </a:r>
            <a:br>
              <a:rPr dirty="0" lang="en-US"/>
            </a:br>
            <a:endParaRPr dirty="0" lang="en-US"/>
          </a:p>
        </p:txBody>
      </p:sp>
      <p:sp>
        <p:nvSpPr>
          <p:cNvPr id="1048959" name="Content Placeholder 2"/>
          <p:cNvSpPr>
            <a:spLocks noGrp="1"/>
          </p:cNvSpPr>
          <p:nvPr>
            <p:ph idx="1"/>
          </p:nvPr>
        </p:nvSpPr>
        <p:spPr/>
        <p:txBody>
          <a:bodyPr>
            <a:normAutofit/>
          </a:bodyPr>
          <a:p>
            <a:r>
              <a:rPr dirty="0" lang="en-GB" smtClean="0"/>
              <a:t>The </a:t>
            </a:r>
            <a:r>
              <a:rPr dirty="0" lang="en-GB"/>
              <a:t>disadvantages of home visiting include the following:</a:t>
            </a:r>
            <a:endParaRPr dirty="0" lang="en-US"/>
          </a:p>
          <a:p>
            <a:pPr lvl="0"/>
            <a:r>
              <a:rPr dirty="0" lang="en-GB"/>
              <a:t>Home visits consume a lot </a:t>
            </a:r>
            <a:r>
              <a:rPr altLang="en" dirty="0" lang="en-US"/>
              <a:t>of</a:t>
            </a:r>
            <a:r>
              <a:rPr altLang="en" dirty="0" lang="en-US"/>
              <a:t> </a:t>
            </a:r>
            <a:r>
              <a:rPr dirty="0" lang="en-GB"/>
              <a:t>the nurse's time and energy as well as transport fuel (petrol or diesel) or bus fare. </a:t>
            </a:r>
            <a:endParaRPr dirty="0" lang="en-US"/>
          </a:p>
          <a:p>
            <a:pPr lvl="0"/>
            <a:r>
              <a:rPr dirty="0" lang="en-GB"/>
              <a:t>Unforeseen events may occur during home visits, which will interfere with planned activities. </a:t>
            </a: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960" name="Title 1"/>
          <p:cNvSpPr>
            <a:spLocks noGrp="1"/>
          </p:cNvSpPr>
          <p:nvPr>
            <p:ph type="title"/>
          </p:nvPr>
        </p:nvSpPr>
        <p:spPr/>
        <p:txBody>
          <a:bodyPr/>
          <a:p>
            <a:r>
              <a:rPr dirty="0" lang="en-US" err="1" smtClean="0"/>
              <a:t>cont</a:t>
            </a:r>
            <a:endParaRPr dirty="0" lang="en-US"/>
          </a:p>
        </p:txBody>
      </p:sp>
      <p:sp>
        <p:nvSpPr>
          <p:cNvPr id="1048961" name="Content Placeholder 2"/>
          <p:cNvSpPr>
            <a:spLocks noGrp="1"/>
          </p:cNvSpPr>
          <p:nvPr>
            <p:ph idx="1"/>
          </p:nvPr>
        </p:nvSpPr>
        <p:spPr/>
        <p:txBody>
          <a:bodyPr>
            <a:normAutofit fontScale="96875" lnSpcReduction="10000"/>
          </a:bodyPr>
          <a:p>
            <a:pPr lvl="0"/>
            <a:r>
              <a:rPr dirty="0" lang="en-GB"/>
              <a:t>The patient’s family may not accept the nurse due to various factors such as cultural or religious differences, personal characteristics of the nurse and the patient or to some extent, socio-economic status of the nurse and the patient. </a:t>
            </a:r>
            <a:endParaRPr dirty="0" lang="en-US"/>
          </a:p>
          <a:p>
            <a:pPr lvl="0"/>
            <a:r>
              <a:rPr dirty="0" lang="en-GB"/>
              <a:t>Confusion of the nurse’s role in a community where there may be a lack of knowledge and understanding of the role of the community health nurse.</a:t>
            </a:r>
            <a:endParaRPr dirty="0" lang="en-US"/>
          </a:p>
          <a:p>
            <a:endParaRPr dirty="0" lang="en-US"/>
          </a:p>
          <a:p>
            <a:endParaRPr dirty="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962" name="Title 1"/>
          <p:cNvSpPr>
            <a:spLocks noGrp="1"/>
          </p:cNvSpPr>
          <p:nvPr>
            <p:ph type="title"/>
          </p:nvPr>
        </p:nvSpPr>
        <p:spPr/>
        <p:txBody>
          <a:bodyPr/>
          <a:p>
            <a:r>
              <a:rPr dirty="0" lang="en-US" smtClean="0"/>
              <a:t>Cont.</a:t>
            </a:r>
            <a:endParaRPr dirty="0" lang="en-US"/>
          </a:p>
        </p:txBody>
      </p:sp>
      <p:sp>
        <p:nvSpPr>
          <p:cNvPr id="1048963" name="Content Placeholder 2"/>
          <p:cNvSpPr>
            <a:spLocks noGrp="1"/>
          </p:cNvSpPr>
          <p:nvPr>
            <p:ph idx="1"/>
          </p:nvPr>
        </p:nvSpPr>
        <p:spPr/>
        <p:txBody>
          <a:bodyPr/>
          <a:p>
            <a:pPr indent="0" lvl="0" marL="0">
              <a:buNone/>
            </a:pPr>
            <a:r>
              <a:rPr b="1" dirty="0" lang="en-GB"/>
              <a:t> </a:t>
            </a:r>
            <a:r>
              <a:rPr b="1" dirty="0" lang="en-GB" smtClean="0"/>
              <a:t>5.Post-visit </a:t>
            </a:r>
            <a:r>
              <a:rPr b="1" dirty="0" lang="en-GB"/>
              <a:t>Activities</a:t>
            </a:r>
            <a:r>
              <a:rPr dirty="0" lang="en-GB"/>
              <a:t> </a:t>
            </a:r>
            <a:endParaRPr dirty="0" lang="en-US"/>
          </a:p>
          <a:p>
            <a:pPr lvl="0"/>
            <a:r>
              <a:rPr dirty="0" lang="en-GB" smtClean="0"/>
              <a:t>Post-visit </a:t>
            </a:r>
            <a:r>
              <a:rPr dirty="0" lang="en-GB"/>
              <a:t>activities include recording </a:t>
            </a:r>
            <a:r>
              <a:rPr dirty="0" lang="en-GB" smtClean="0"/>
              <a:t> of the case file and </a:t>
            </a:r>
            <a:r>
              <a:rPr dirty="0" lang="en-GB"/>
              <a:t>reporting important events of the home visits, and sharing the reports with the appropriate authorities and individuals about the patient family</a:t>
            </a:r>
            <a:endParaRPr dirty="0" lang="en-US"/>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634" name="Title 1"/>
          <p:cNvSpPr>
            <a:spLocks noGrp="1"/>
          </p:cNvSpPr>
          <p:nvPr>
            <p:ph type="title"/>
          </p:nvPr>
        </p:nvSpPr>
        <p:spPr/>
        <p:txBody>
          <a:bodyPr/>
          <a:p>
            <a:r>
              <a:rPr dirty="0" lang="en-US" smtClean="0"/>
              <a:t>Cont.</a:t>
            </a:r>
            <a:endParaRPr dirty="0" lang="en-US"/>
          </a:p>
        </p:txBody>
      </p:sp>
      <p:sp>
        <p:nvSpPr>
          <p:cNvPr id="1048635" name="Content Placeholder 2"/>
          <p:cNvSpPr>
            <a:spLocks noGrp="1"/>
          </p:cNvSpPr>
          <p:nvPr>
            <p:ph idx="1"/>
          </p:nvPr>
        </p:nvSpPr>
        <p:spPr>
          <a:xfrm>
            <a:off x="457200" y="1646237"/>
            <a:ext cx="8229600" cy="4525963"/>
          </a:xfrm>
        </p:spPr>
        <p:txBody>
          <a:bodyPr>
            <a:normAutofit fontScale="92500" lnSpcReduction="20000"/>
          </a:bodyPr>
          <a:p>
            <a:r>
              <a:rPr dirty="0" lang="en-US">
                <a:latin typeface="+mj-lt"/>
              </a:rPr>
              <a:t>6. Should be </a:t>
            </a:r>
            <a:r>
              <a:rPr dirty="0" lang="en-US" smtClean="0">
                <a:latin typeface="+mj-lt"/>
              </a:rPr>
              <a:t>sustainable : PHC  should be provided </a:t>
            </a:r>
            <a:r>
              <a:rPr dirty="0" lang="en-US" smtClean="0">
                <a:latin typeface="+mj-lt"/>
                <a:cs typeface="Times New Roman" pitchFamily="18" charset="0"/>
              </a:rPr>
              <a:t>at cost </a:t>
            </a:r>
            <a:r>
              <a:rPr dirty="0" lang="en-US">
                <a:latin typeface="+mj-lt"/>
                <a:cs typeface="Times New Roman" pitchFamily="18" charset="0"/>
              </a:rPr>
              <a:t>that the community can afford to maintain at every stage of their development in the spirit of self-reliance and self </a:t>
            </a:r>
            <a:r>
              <a:rPr dirty="0" lang="en-US" smtClean="0">
                <a:latin typeface="+mj-lt"/>
                <a:cs typeface="Times New Roman" pitchFamily="18" charset="0"/>
              </a:rPr>
              <a:t>determination</a:t>
            </a:r>
            <a:endParaRPr dirty="0" lang="en-US">
              <a:latin typeface="+mj-lt"/>
            </a:endParaRPr>
          </a:p>
          <a:p>
            <a:r>
              <a:rPr dirty="0" lang="en-US">
                <a:latin typeface="+mj-lt"/>
              </a:rPr>
              <a:t>7. Relies, at local and referral levels, on health workers, including physicians, nurses, midwives, auxiliaries </a:t>
            </a:r>
            <a:r>
              <a:rPr dirty="0" lang="en-US"/>
              <a:t>and community workers as applicable, as well as traditional practitioners as needed, suitably trained socially and technically to work as a health team and to respond to the expressed health needs of the community</a:t>
            </a:r>
          </a:p>
        </p:txBody>
      </p:sp>
    </p:spTree>
  </p:cSld>
  <p:clrMapOvr>
    <a:masterClrMapping/>
  </p:clrMapOvr>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964" name="Title 1"/>
          <p:cNvSpPr>
            <a:spLocks noGrp="1"/>
          </p:cNvSpPr>
          <p:nvPr>
            <p:ph type="title"/>
          </p:nvPr>
        </p:nvSpPr>
        <p:spPr/>
        <p:txBody>
          <a:bodyPr>
            <a:normAutofit fontScale="90000"/>
          </a:bodyPr>
          <a:p>
            <a:r>
              <a:rPr b="1" dirty="0" lang="en-US" smtClean="0"/>
              <a:t>2.SCHOOL HEALTH PROGRAMMES</a:t>
            </a:r>
            <a:endParaRPr dirty="0" lang="en-US"/>
          </a:p>
        </p:txBody>
      </p:sp>
      <p:sp>
        <p:nvSpPr>
          <p:cNvPr id="1048965" name="Content Placeholder 2"/>
          <p:cNvSpPr>
            <a:spLocks noGrp="1"/>
          </p:cNvSpPr>
          <p:nvPr>
            <p:ph idx="1"/>
          </p:nvPr>
        </p:nvSpPr>
        <p:spPr/>
        <p:txBody>
          <a:bodyPr>
            <a:normAutofit fontScale="96875" lnSpcReduction="10000"/>
          </a:bodyPr>
          <a:p>
            <a:r>
              <a:rPr b="1" dirty="0" lang="en-GB" smtClean="0"/>
              <a:t>INTRODUCTION</a:t>
            </a:r>
            <a:endParaRPr b="1" dirty="0" lang="en-GB"/>
          </a:p>
          <a:p>
            <a:r>
              <a:rPr dirty="0" lang="en-GB" smtClean="0"/>
              <a:t>When </a:t>
            </a:r>
            <a:r>
              <a:rPr dirty="0" lang="en-GB"/>
              <a:t>a child reaches school going age, it is necessary that, the health care that was provided when they were under five years is continued. </a:t>
            </a:r>
            <a:endParaRPr dirty="0" lang="en-US"/>
          </a:p>
          <a:p>
            <a:r>
              <a:rPr dirty="0" lang="en-GB"/>
              <a:t>School health focuses on ensuring health promotion, conservation, protection and correction of abnormalities of the school population</a:t>
            </a:r>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966" name="Title 1"/>
          <p:cNvSpPr>
            <a:spLocks noGrp="1"/>
          </p:cNvSpPr>
          <p:nvPr>
            <p:ph type="title"/>
          </p:nvPr>
        </p:nvSpPr>
        <p:spPr/>
        <p:txBody>
          <a:bodyPr/>
          <a:p>
            <a:r>
              <a:rPr dirty="0" lang="en-US" smtClean="0"/>
              <a:t>Cont.</a:t>
            </a:r>
            <a:endParaRPr dirty="0" lang="en-US"/>
          </a:p>
        </p:txBody>
      </p:sp>
      <p:sp>
        <p:nvSpPr>
          <p:cNvPr id="1048967" name="Content Placeholder 2"/>
          <p:cNvSpPr>
            <a:spLocks noGrp="1"/>
          </p:cNvSpPr>
          <p:nvPr>
            <p:ph idx="1"/>
          </p:nvPr>
        </p:nvSpPr>
        <p:spPr/>
        <p:txBody>
          <a:bodyPr>
            <a:normAutofit fontScale="93750" lnSpcReduction="20000"/>
          </a:bodyPr>
          <a:p>
            <a:pPr indent="0" marL="0">
              <a:buNone/>
            </a:pPr>
            <a:r>
              <a:rPr dirty="0" lang="en-GB" smtClean="0"/>
              <a:t>By </a:t>
            </a:r>
            <a:r>
              <a:rPr dirty="0" lang="en-GB"/>
              <a:t>the end of this section you will be able to: </a:t>
            </a:r>
            <a:endParaRPr dirty="0" lang="en-US"/>
          </a:p>
          <a:p>
            <a:pPr lvl="0"/>
            <a:r>
              <a:rPr dirty="0" lang="en-GB"/>
              <a:t>Describe how to organise a school health programme </a:t>
            </a:r>
            <a:endParaRPr dirty="0" lang="en-US"/>
          </a:p>
          <a:p>
            <a:pPr lvl="0"/>
            <a:r>
              <a:rPr dirty="0" lang="en-GB"/>
              <a:t>State the </a:t>
            </a:r>
            <a:r>
              <a:rPr dirty="0" lang="en-GB" smtClean="0"/>
              <a:t>objectives </a:t>
            </a:r>
            <a:r>
              <a:rPr dirty="0" lang="en-GB"/>
              <a:t>of a school health programme </a:t>
            </a:r>
            <a:endParaRPr dirty="0" lang="en-US"/>
          </a:p>
          <a:p>
            <a:pPr lvl="0"/>
            <a:r>
              <a:rPr dirty="0" lang="en-GB"/>
              <a:t>Explain how to plan and implement school health services </a:t>
            </a:r>
            <a:endParaRPr dirty="0" lang="en-US"/>
          </a:p>
          <a:p>
            <a:pPr lvl="0"/>
            <a:r>
              <a:rPr dirty="0" lang="en-GB"/>
              <a:t>State the activities undertaken during a school </a:t>
            </a:r>
            <a:br>
              <a:rPr dirty="0" lang="en-GB"/>
            </a:br>
            <a:r>
              <a:rPr dirty="0" lang="en-GB"/>
              <a:t>health service </a:t>
            </a:r>
            <a:endParaRPr dirty="0" lang="en-US"/>
          </a:p>
          <a:p>
            <a:pPr lvl="0"/>
            <a:r>
              <a:rPr dirty="0" lang="en-GB"/>
              <a:t>Evaluate school health programmes</a:t>
            </a:r>
            <a:endParaRPr dirty="0" lang="en-US"/>
          </a:p>
          <a:p>
            <a:endParaRPr dirty="0"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968" name="Title 1"/>
          <p:cNvSpPr>
            <a:spLocks noGrp="1"/>
          </p:cNvSpPr>
          <p:nvPr>
            <p:ph type="title"/>
          </p:nvPr>
        </p:nvSpPr>
        <p:spPr/>
        <p:txBody>
          <a:bodyPr>
            <a:normAutofit fontScale="90000"/>
          </a:bodyPr>
          <a:p>
            <a:r>
              <a:rPr b="1" dirty="0" lang="en-GB"/>
              <a:t>Organisation of School Health Programmes</a:t>
            </a:r>
            <a:endParaRPr dirty="0" lang="en-US"/>
          </a:p>
        </p:txBody>
      </p:sp>
      <p:sp>
        <p:nvSpPr>
          <p:cNvPr id="1048969" name="Content Placeholder 2"/>
          <p:cNvSpPr>
            <a:spLocks noGrp="1"/>
          </p:cNvSpPr>
          <p:nvPr>
            <p:ph idx="1"/>
          </p:nvPr>
        </p:nvSpPr>
        <p:spPr/>
        <p:txBody>
          <a:bodyPr>
            <a:normAutofit fontScale="90625" lnSpcReduction="20000"/>
          </a:bodyPr>
          <a:p>
            <a:r>
              <a:rPr dirty="0" lang="en-GB" smtClean="0"/>
              <a:t>In </a:t>
            </a:r>
            <a:r>
              <a:rPr dirty="0" lang="en-GB"/>
              <a:t>Kenya, it is your responsibility as a community health nurse to design school health programmes. In order to organise a practical school health programme you need to involve the rest of the health team members, the school administration and the community</a:t>
            </a:r>
            <a:r>
              <a:rPr dirty="0" lang="en-GB" smtClean="0"/>
              <a:t>.</a:t>
            </a:r>
            <a:endParaRPr dirty="0" lang="en-US"/>
          </a:p>
          <a:p>
            <a:pPr indent="0" marL="0">
              <a:buNone/>
            </a:pPr>
            <a:r>
              <a:rPr b="1" dirty="0" lang="en-GB"/>
              <a:t> </a:t>
            </a:r>
            <a:r>
              <a:rPr dirty="0" lang="en-GB"/>
              <a:t> </a:t>
            </a:r>
            <a:r>
              <a:rPr b="1" dirty="0" lang="en-GB"/>
              <a:t>The following are members of the school health team</a:t>
            </a:r>
            <a:r>
              <a:rPr dirty="0" lang="en-GB"/>
              <a:t>: </a:t>
            </a:r>
            <a:endParaRPr dirty="0" lang="en-US"/>
          </a:p>
          <a:p>
            <a:pPr lvl="0"/>
            <a:r>
              <a:rPr dirty="0" lang="en-GB"/>
              <a:t>Teachers </a:t>
            </a:r>
            <a:endParaRPr dirty="0" lang="en-US"/>
          </a:p>
          <a:p>
            <a:pPr lvl="0"/>
            <a:r>
              <a:rPr dirty="0" lang="en-GB"/>
              <a:t>Pupils and students </a:t>
            </a:r>
            <a:endParaRPr dirty="0" lang="en-US"/>
          </a:p>
          <a:p>
            <a:pPr lvl="0"/>
            <a:r>
              <a:rPr dirty="0" lang="en-GB"/>
              <a:t>Parents </a:t>
            </a:r>
            <a:endParaRPr dirty="0" lang="en-US"/>
          </a:p>
          <a:p>
            <a:endParaRPr dirty="0" lang="en-US"/>
          </a:p>
          <a:p>
            <a:endParaRPr dirty="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970" name="Title 1"/>
          <p:cNvSpPr>
            <a:spLocks noGrp="1"/>
          </p:cNvSpPr>
          <p:nvPr>
            <p:ph type="title"/>
          </p:nvPr>
        </p:nvSpPr>
        <p:spPr/>
        <p:txBody>
          <a:bodyPr/>
          <a:p>
            <a:r>
              <a:rPr dirty="0" lang="en-US" smtClean="0"/>
              <a:t>Cont.</a:t>
            </a:r>
            <a:endParaRPr dirty="0" lang="en-US"/>
          </a:p>
        </p:txBody>
      </p:sp>
      <p:sp>
        <p:nvSpPr>
          <p:cNvPr id="1048971" name="Content Placeholder 2"/>
          <p:cNvSpPr>
            <a:spLocks noGrp="1"/>
          </p:cNvSpPr>
          <p:nvPr>
            <p:ph idx="1"/>
          </p:nvPr>
        </p:nvSpPr>
        <p:spPr/>
        <p:txBody>
          <a:bodyPr>
            <a:normAutofit fontScale="81250" lnSpcReduction="10000"/>
          </a:bodyPr>
          <a:p>
            <a:pPr lvl="0"/>
            <a:r>
              <a:rPr dirty="0" lang="en-GB"/>
              <a:t>Community formal and informal leaders </a:t>
            </a:r>
            <a:endParaRPr dirty="0" lang="en-US"/>
          </a:p>
          <a:p>
            <a:pPr lvl="0"/>
            <a:r>
              <a:rPr dirty="0" lang="en-GB"/>
              <a:t>Community health nurse</a:t>
            </a:r>
            <a:endParaRPr dirty="0" lang="en-US"/>
          </a:p>
          <a:p>
            <a:pPr indent="0" marL="0">
              <a:buNone/>
            </a:pPr>
            <a:r>
              <a:rPr dirty="0" lang="en-GB" smtClean="0"/>
              <a:t>To </a:t>
            </a:r>
            <a:r>
              <a:rPr dirty="0" lang="en-GB"/>
              <a:t>organise a good school health programme, you need to do </a:t>
            </a:r>
            <a:r>
              <a:rPr dirty="0" lang="en-GB" smtClean="0"/>
              <a:t>the </a:t>
            </a:r>
            <a:r>
              <a:rPr dirty="0" lang="en-GB"/>
              <a:t>following: </a:t>
            </a:r>
            <a:endParaRPr dirty="0" lang="en-US"/>
          </a:p>
          <a:p>
            <a:pPr lvl="0"/>
            <a:r>
              <a:rPr dirty="0" lang="en-GB"/>
              <a:t>Assess the problems of school children </a:t>
            </a:r>
            <a:endParaRPr dirty="0" lang="en-US"/>
          </a:p>
          <a:p>
            <a:pPr lvl="0"/>
            <a:r>
              <a:rPr dirty="0" lang="en-GB"/>
              <a:t>Establish practical goals for the school population </a:t>
            </a:r>
            <a:endParaRPr dirty="0" lang="en-US"/>
          </a:p>
          <a:p>
            <a:pPr lvl="0"/>
            <a:r>
              <a:rPr dirty="0" lang="en-GB"/>
              <a:t>Carry out the needed activities </a:t>
            </a:r>
            <a:endParaRPr dirty="0" lang="en-US"/>
          </a:p>
          <a:p>
            <a:pPr lvl="0"/>
            <a:r>
              <a:rPr dirty="0" lang="en-GB"/>
              <a:t>Evaluate the process and results of the </a:t>
            </a:r>
            <a:r>
              <a:rPr dirty="0" lang="en-GB" smtClean="0"/>
              <a:t>programs</a:t>
            </a:r>
            <a:endParaRPr dirty="0" lang="en-US"/>
          </a:p>
          <a:p>
            <a:pPr indent="0" lvl="0" marL="0">
              <a:buNone/>
            </a:pPr>
            <a:r>
              <a:rPr dirty="0" lang="en-GB" smtClean="0"/>
              <a:t>The </a:t>
            </a:r>
            <a:r>
              <a:rPr dirty="0" lang="en-GB"/>
              <a:t>whole idea behind a school health programme, is to ensure that the needs of the school child are met</a:t>
            </a:r>
            <a:endParaRPr dirty="0"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975" name="Title 1"/>
          <p:cNvSpPr>
            <a:spLocks noGrp="1"/>
          </p:cNvSpPr>
          <p:nvPr>
            <p:ph type="title"/>
          </p:nvPr>
        </p:nvSpPr>
        <p:spPr/>
        <p:txBody>
          <a:bodyPr>
            <a:normAutofit fontScale="90000"/>
          </a:bodyPr>
          <a:p>
            <a:r>
              <a:rPr b="1" dirty="0" lang="en-GB" smtClean="0"/>
              <a:t>THE NEEDS OF A SCHOOL CHILD</a:t>
            </a:r>
            <a:r>
              <a:rPr dirty="0" lang="en-US"/>
              <a:t/>
            </a:r>
            <a:br>
              <a:rPr dirty="0" lang="en-US"/>
            </a:br>
            <a:endParaRPr dirty="0" lang="en-US"/>
          </a:p>
        </p:txBody>
      </p:sp>
      <p:sp>
        <p:nvSpPr>
          <p:cNvPr id="1048976" name="Content Placeholder 2"/>
          <p:cNvSpPr>
            <a:spLocks noGrp="1"/>
          </p:cNvSpPr>
          <p:nvPr>
            <p:ph idx="1"/>
          </p:nvPr>
        </p:nvSpPr>
        <p:spPr/>
        <p:txBody>
          <a:bodyPr>
            <a:normAutofit fontScale="96875" lnSpcReduction="20000"/>
          </a:bodyPr>
          <a:p>
            <a:r>
              <a:rPr b="1" dirty="0" lang="en-GB"/>
              <a:t>A Stable </a:t>
            </a:r>
            <a:r>
              <a:rPr b="1" dirty="0" lang="en-GB" smtClean="0"/>
              <a:t>Home</a:t>
            </a:r>
            <a:r>
              <a:rPr dirty="0" lang="en-GB"/>
              <a:t/>
            </a:r>
            <a:br>
              <a:rPr dirty="0" lang="en-GB"/>
            </a:br>
            <a:r>
              <a:rPr dirty="0" lang="en-GB"/>
              <a:t>The home should provide basic needs especially shelter and </a:t>
            </a:r>
            <a:r>
              <a:rPr dirty="0" lang="en-GB" smtClean="0"/>
              <a:t>security</a:t>
            </a:r>
          </a:p>
          <a:p>
            <a:r>
              <a:rPr b="1" dirty="0" lang="en-GB"/>
              <a:t>Proper Nutrition</a:t>
            </a:r>
            <a:endParaRPr dirty="0" lang="en-US"/>
          </a:p>
          <a:p>
            <a:r>
              <a:rPr dirty="0" lang="en-GB" smtClean="0"/>
              <a:t>The </a:t>
            </a:r>
            <a:r>
              <a:rPr dirty="0" lang="en-GB"/>
              <a:t>child needs to </a:t>
            </a:r>
            <a:r>
              <a:rPr dirty="0" lang="en-GB" smtClean="0"/>
              <a:t> </a:t>
            </a:r>
            <a:r>
              <a:rPr dirty="0" lang="en-GB"/>
              <a:t>take adequate nutrition at least three times a day. The diet should have extra proteins and vitamins to meet there nutritional needs. </a:t>
            </a:r>
            <a:br>
              <a:rPr dirty="0" lang="en-GB"/>
            </a:br>
            <a:r>
              <a:rPr dirty="0" lang="en-GB"/>
              <a:t>This will help the child to cope with demands of school life. The meals may be provided at home, school, or may be packed.</a:t>
            </a:r>
            <a:endParaRPr dirty="0" lang="en-US"/>
          </a:p>
          <a:p>
            <a:pPr indent="0" marL="0">
              <a:buNone/>
            </a:pPr>
            <a:endParaRPr dirty="0" lang="en-US"/>
          </a:p>
          <a:p>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977" name="Title 1"/>
          <p:cNvSpPr>
            <a:spLocks noGrp="1"/>
          </p:cNvSpPr>
          <p:nvPr>
            <p:ph type="title"/>
          </p:nvPr>
        </p:nvSpPr>
        <p:spPr/>
        <p:txBody>
          <a:bodyPr/>
          <a:p>
            <a:r>
              <a:rPr dirty="0" lang="en-US" smtClean="0"/>
              <a:t>Cont.</a:t>
            </a:r>
            <a:endParaRPr dirty="0" lang="en-US"/>
          </a:p>
        </p:txBody>
      </p:sp>
      <p:sp>
        <p:nvSpPr>
          <p:cNvPr id="1048978" name="Content Placeholder 2"/>
          <p:cNvSpPr>
            <a:spLocks noGrp="1"/>
          </p:cNvSpPr>
          <p:nvPr>
            <p:ph idx="1"/>
          </p:nvPr>
        </p:nvSpPr>
        <p:spPr/>
        <p:txBody>
          <a:bodyPr>
            <a:normAutofit fontScale="93750" lnSpcReduction="10000"/>
          </a:bodyPr>
          <a:p>
            <a:r>
              <a:rPr b="1" dirty="0" lang="en-GB"/>
              <a:t>Freedom from </a:t>
            </a:r>
            <a:r>
              <a:rPr b="1" dirty="0" lang="en-GB" smtClean="0"/>
              <a:t>Fatigue</a:t>
            </a:r>
            <a:r>
              <a:rPr b="1" dirty="0" lang="en-GB"/>
              <a:t/>
            </a:r>
            <a:br>
              <a:rPr b="1" dirty="0" lang="en-GB"/>
            </a:br>
            <a:r>
              <a:rPr dirty="0" lang="en-GB"/>
              <a:t>The child needs to have enough rest at home from school activities. </a:t>
            </a:r>
            <a:br>
              <a:rPr dirty="0" lang="en-GB"/>
            </a:br>
            <a:r>
              <a:rPr dirty="0" lang="en-GB"/>
              <a:t>The evening meal should be taken early so that the child will have enough sleep and rest</a:t>
            </a:r>
            <a:r>
              <a:rPr dirty="0" lang="en-GB" smtClean="0"/>
              <a:t>.</a:t>
            </a:r>
            <a:r>
              <a:rPr b="1" dirty="0" lang="en-GB"/>
              <a:t> </a:t>
            </a:r>
            <a:endParaRPr dirty="0" lang="en-US"/>
          </a:p>
          <a:p>
            <a:r>
              <a:rPr b="1" dirty="0" lang="en-GB"/>
              <a:t>Clothing</a:t>
            </a:r>
            <a:br>
              <a:rPr b="1" dirty="0" lang="en-GB"/>
            </a:br>
            <a:r>
              <a:rPr dirty="0" lang="en-GB"/>
              <a:t>This is normally provided as school uniform, which should be clean and tidy. The child needs to wear shoes to prevent injuries and hookworm </a:t>
            </a:r>
            <a:r>
              <a:rPr dirty="0" lang="en-GB" smtClean="0"/>
              <a:t>infestation</a:t>
            </a:r>
            <a:endParaRPr dirty="0" lang="en-US"/>
          </a:p>
          <a:p>
            <a:pPr indent="0" marL="0">
              <a:buNone/>
            </a:pPr>
            <a:endParaRPr dirty="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982" name="Title 1"/>
          <p:cNvSpPr>
            <a:spLocks noGrp="1"/>
          </p:cNvSpPr>
          <p:nvPr>
            <p:ph type="title"/>
          </p:nvPr>
        </p:nvSpPr>
        <p:spPr/>
        <p:txBody>
          <a:bodyPr/>
          <a:p>
            <a:r>
              <a:rPr dirty="0" lang="en-US" smtClean="0"/>
              <a:t>Cont.</a:t>
            </a:r>
            <a:endParaRPr dirty="0" lang="en-US"/>
          </a:p>
        </p:txBody>
      </p:sp>
      <p:sp>
        <p:nvSpPr>
          <p:cNvPr id="1048983" name="Content Placeholder 2"/>
          <p:cNvSpPr>
            <a:spLocks noGrp="1"/>
          </p:cNvSpPr>
          <p:nvPr>
            <p:ph idx="1"/>
          </p:nvPr>
        </p:nvSpPr>
        <p:spPr/>
        <p:txBody>
          <a:bodyPr>
            <a:normAutofit fontScale="93750" lnSpcReduction="10000"/>
          </a:bodyPr>
          <a:p>
            <a:pPr indent="0" marL="0">
              <a:buNone/>
            </a:pPr>
            <a:r>
              <a:rPr b="1" dirty="0" lang="en-GB" smtClean="0"/>
              <a:t>  Good </a:t>
            </a:r>
            <a:r>
              <a:rPr b="1" dirty="0" lang="en-GB"/>
              <a:t>Sight, Hearing and </a:t>
            </a:r>
            <a:r>
              <a:rPr b="1" dirty="0" lang="en-GB" smtClean="0"/>
              <a:t>Speech</a:t>
            </a:r>
          </a:p>
          <a:p>
            <a:r>
              <a:rPr dirty="0" lang="en-GB" smtClean="0"/>
              <a:t>Defects </a:t>
            </a:r>
            <a:r>
              <a:rPr dirty="0" lang="en-GB"/>
              <a:t>of sight, hearing and speech interfere with the learning process of a child. Early detection of all disabilities and referral to appropriate specialist is a very important activity of a </a:t>
            </a:r>
            <a:r>
              <a:rPr dirty="0" lang="en-GB" smtClean="0"/>
              <a:t>school </a:t>
            </a:r>
            <a:r>
              <a:rPr dirty="0" lang="en-GB"/>
              <a:t>health </a:t>
            </a:r>
            <a:r>
              <a:rPr dirty="0" lang="en-GB" smtClean="0"/>
              <a:t>programme</a:t>
            </a:r>
          </a:p>
          <a:p>
            <a:pPr indent="0" marL="0">
              <a:buNone/>
            </a:pPr>
            <a:r>
              <a:rPr b="1" dirty="0" lang="en-GB" smtClean="0"/>
              <a:t> Clean </a:t>
            </a:r>
            <a:r>
              <a:rPr b="1" dirty="0" lang="en-GB"/>
              <a:t>Buildings</a:t>
            </a:r>
            <a:endParaRPr dirty="0" lang="en-US"/>
          </a:p>
          <a:p>
            <a:r>
              <a:rPr dirty="0" lang="en-GB" smtClean="0"/>
              <a:t>The </a:t>
            </a:r>
            <a:r>
              <a:rPr dirty="0" lang="en-GB"/>
              <a:t>home and school environment should be kept clean.</a:t>
            </a:r>
            <a:endParaRPr dirty="0" lang="en-US"/>
          </a:p>
          <a:p>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984" name="Title 1"/>
          <p:cNvSpPr>
            <a:spLocks noGrp="1"/>
          </p:cNvSpPr>
          <p:nvPr>
            <p:ph type="title"/>
          </p:nvPr>
        </p:nvSpPr>
        <p:spPr/>
        <p:txBody>
          <a:bodyPr/>
          <a:p>
            <a:r>
              <a:rPr dirty="0" lang="en-US" smtClean="0"/>
              <a:t>Cont.</a:t>
            </a:r>
            <a:endParaRPr dirty="0" lang="en-US"/>
          </a:p>
        </p:txBody>
      </p:sp>
      <p:sp>
        <p:nvSpPr>
          <p:cNvPr id="1048985" name="Content Placeholder 2"/>
          <p:cNvSpPr>
            <a:spLocks noGrp="1"/>
          </p:cNvSpPr>
          <p:nvPr>
            <p:ph idx="1"/>
          </p:nvPr>
        </p:nvSpPr>
        <p:spPr/>
        <p:txBody>
          <a:bodyPr>
            <a:normAutofit fontScale="90625" lnSpcReduction="20000"/>
          </a:bodyPr>
          <a:p>
            <a:r>
              <a:rPr b="1" dirty="0" lang="en-GB"/>
              <a:t>Freedom from Infection </a:t>
            </a:r>
            <a:br>
              <a:rPr b="1" dirty="0" lang="en-GB"/>
            </a:br>
            <a:r>
              <a:rPr dirty="0" lang="en-GB"/>
              <a:t>All school children should be immunised against childhood diseases. Treatment of common conditions, for example colds, skin rashes, sore throat and cuts should also be given. The treatment could take place in the school clinic or in the local health care facility. </a:t>
            </a:r>
            <a:r>
              <a:rPr b="1" dirty="0" lang="en-GB"/>
              <a:t/>
            </a:r>
            <a:br>
              <a:rPr b="1" dirty="0" lang="en-GB"/>
            </a:br>
            <a:r>
              <a:rPr b="1" dirty="0" lang="en-GB"/>
              <a:t>Pure and Safe </a:t>
            </a:r>
            <a:r>
              <a:rPr b="1" dirty="0" lang="en-GB" smtClean="0"/>
              <a:t>Water</a:t>
            </a:r>
            <a:r>
              <a:rPr dirty="0" lang="en-GB"/>
              <a:t/>
            </a:r>
            <a:br>
              <a:rPr dirty="0" lang="en-GB"/>
            </a:br>
            <a:r>
              <a:rPr dirty="0" lang="en-GB"/>
              <a:t>This should be provided in the school and at home to prevent water related diseases. Adequate sanitation, proper excreta and refuse disposal is important at home and in school.</a:t>
            </a:r>
            <a:endParaRPr dirty="0" lang="en-US"/>
          </a:p>
          <a:p>
            <a:endParaRPr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986" name="Title 1"/>
          <p:cNvSpPr>
            <a:spLocks noGrp="1"/>
          </p:cNvSpPr>
          <p:nvPr>
            <p:ph type="title"/>
          </p:nvPr>
        </p:nvSpPr>
        <p:spPr/>
        <p:txBody>
          <a:bodyPr>
            <a:normAutofit fontScale="90000"/>
          </a:bodyPr>
          <a:p>
            <a:r>
              <a:rPr b="1" dirty="0" lang="en-GB"/>
              <a:t>Objectives of School Health </a:t>
            </a:r>
            <a:r>
              <a:rPr dirty="0" lang="en-US"/>
              <a:t/>
            </a:r>
            <a:br>
              <a:rPr dirty="0" lang="en-US"/>
            </a:br>
            <a:endParaRPr dirty="0" lang="en-US"/>
          </a:p>
        </p:txBody>
      </p:sp>
      <p:sp>
        <p:nvSpPr>
          <p:cNvPr id="1048987" name="Content Placeholder 2"/>
          <p:cNvSpPr>
            <a:spLocks noGrp="1"/>
          </p:cNvSpPr>
          <p:nvPr>
            <p:ph idx="1"/>
          </p:nvPr>
        </p:nvSpPr>
        <p:spPr/>
        <p:txBody>
          <a:bodyPr>
            <a:normAutofit fontScale="84375" lnSpcReduction="20000"/>
          </a:bodyPr>
          <a:p>
            <a:r>
              <a:rPr dirty="0" lang="en-GB"/>
              <a:t>The </a:t>
            </a:r>
            <a:r>
              <a:rPr dirty="0" lang="en-GB" smtClean="0"/>
              <a:t>school health </a:t>
            </a:r>
            <a:r>
              <a:rPr dirty="0" lang="en-GB"/>
              <a:t>programmes aim at: </a:t>
            </a:r>
            <a:endParaRPr dirty="0" lang="en-US"/>
          </a:p>
          <a:p>
            <a:pPr lvl="0"/>
            <a:r>
              <a:rPr dirty="0" lang="en-GB"/>
              <a:t>Promoting and maintaining the health of the school children. </a:t>
            </a:r>
            <a:endParaRPr dirty="0" lang="en-US"/>
          </a:p>
          <a:p>
            <a:pPr lvl="0"/>
            <a:r>
              <a:rPr dirty="0" lang="en-GB"/>
              <a:t>Promoting positive health behaviour among staff </a:t>
            </a:r>
            <a:br>
              <a:rPr dirty="0" lang="en-GB"/>
            </a:br>
            <a:r>
              <a:rPr dirty="0" lang="en-GB"/>
              <a:t>and students. </a:t>
            </a:r>
            <a:endParaRPr dirty="0" lang="en-US"/>
          </a:p>
          <a:p>
            <a:pPr lvl="0"/>
            <a:r>
              <a:rPr dirty="0" lang="en-GB"/>
              <a:t>Bringing up citizens who understand basic good </a:t>
            </a:r>
            <a:br>
              <a:rPr dirty="0" lang="en-GB"/>
            </a:br>
            <a:r>
              <a:rPr dirty="0" lang="en-GB"/>
              <a:t>health habits. </a:t>
            </a:r>
            <a:endParaRPr dirty="0" lang="en-US"/>
          </a:p>
          <a:p>
            <a:pPr lvl="0"/>
            <a:r>
              <a:rPr dirty="0" lang="en-GB"/>
              <a:t>Ensuring general community health by using the child as a channel for health messages to the family. </a:t>
            </a:r>
            <a:endParaRPr dirty="0" lang="en-US"/>
          </a:p>
          <a:p>
            <a:pPr lvl="0"/>
            <a:r>
              <a:rPr dirty="0" lang="en-GB"/>
              <a:t>Improving the physical and social environment of the school. </a:t>
            </a:r>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988" name="Title 1"/>
          <p:cNvSpPr>
            <a:spLocks noGrp="1"/>
          </p:cNvSpPr>
          <p:nvPr>
            <p:ph type="title"/>
          </p:nvPr>
        </p:nvSpPr>
        <p:spPr/>
        <p:txBody>
          <a:bodyPr/>
          <a:p>
            <a:r>
              <a:rPr dirty="0" lang="en-US" smtClean="0"/>
              <a:t>Cont.</a:t>
            </a:r>
            <a:endParaRPr dirty="0" lang="en-US"/>
          </a:p>
        </p:txBody>
      </p:sp>
      <p:sp>
        <p:nvSpPr>
          <p:cNvPr id="1048989" name="Content Placeholder 2"/>
          <p:cNvSpPr>
            <a:spLocks noGrp="1"/>
          </p:cNvSpPr>
          <p:nvPr>
            <p:ph idx="1"/>
          </p:nvPr>
        </p:nvSpPr>
        <p:spPr/>
        <p:txBody>
          <a:bodyPr>
            <a:normAutofit fontScale="96429" lnSpcReduction="20000"/>
          </a:bodyPr>
          <a:p>
            <a:pPr lvl="0"/>
            <a:r>
              <a:rPr dirty="0" lang="en-GB"/>
              <a:t>Providing the following aspects of prevention of disease; Primary prevention, for example eating diets rich in vitamins A and C, iron and protein; Secondary prevention, that is, early diagnosis and treatment; Tertiary prevention which includes rehabilitation</a:t>
            </a:r>
            <a:r>
              <a:rPr dirty="0" lang="en-GB" smtClean="0"/>
              <a:t>.</a:t>
            </a:r>
          </a:p>
          <a:p>
            <a:r>
              <a:rPr dirty="0" lang="en-US"/>
              <a:t>To identify physical, mental, psychological and social problems which may affect </a:t>
            </a:r>
            <a:r>
              <a:rPr dirty="0" lang="en-US" smtClean="0"/>
              <a:t>learning of </a:t>
            </a:r>
            <a:r>
              <a:rPr dirty="0" lang="en-US"/>
              <a:t>the children and manage them</a:t>
            </a:r>
          </a:p>
          <a:p>
            <a:r>
              <a:rPr dirty="0" lang="en-US"/>
              <a:t>To assist teachers and </a:t>
            </a:r>
            <a:r>
              <a:rPr dirty="0" lang="en-US" smtClean="0"/>
              <a:t>students to </a:t>
            </a:r>
            <a:r>
              <a:rPr dirty="0" lang="en-US"/>
              <a:t>perform simple 1</a:t>
            </a:r>
            <a:r>
              <a:rPr baseline="30000" dirty="0" lang="en-US"/>
              <a:t>st</a:t>
            </a:r>
            <a:r>
              <a:rPr dirty="0" lang="en-US"/>
              <a:t> aid measure</a:t>
            </a:r>
          </a:p>
          <a:p>
            <a:pPr lvl="0"/>
            <a:endParaRPr dirty="0" sz="2800" lang="en-US"/>
          </a:p>
          <a:p>
            <a:pPr indent="0" marL="0">
              <a:buNone/>
            </a:pP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639" name="Title 1"/>
          <p:cNvSpPr>
            <a:spLocks noGrp="1"/>
          </p:cNvSpPr>
          <p:nvPr>
            <p:ph type="title"/>
          </p:nvPr>
        </p:nvSpPr>
        <p:spPr/>
        <p:txBody>
          <a:bodyPr/>
          <a:p>
            <a:r>
              <a:rPr dirty="0" lang="en-US" smtClean="0"/>
              <a:t>Cont.</a:t>
            </a:r>
            <a:endParaRPr dirty="0" lang="en-US"/>
          </a:p>
        </p:txBody>
      </p:sp>
      <p:sp>
        <p:nvSpPr>
          <p:cNvPr id="1048640" name="Content Placeholder 2"/>
          <p:cNvSpPr>
            <a:spLocks noGrp="1"/>
          </p:cNvSpPr>
          <p:nvPr>
            <p:ph idx="1"/>
          </p:nvPr>
        </p:nvSpPr>
        <p:spPr/>
        <p:txBody>
          <a:bodyPr>
            <a:normAutofit fontScale="85000" lnSpcReduction="20000"/>
          </a:bodyPr>
          <a:p>
            <a:pPr indent="0" marL="0">
              <a:buNone/>
            </a:pPr>
            <a:r>
              <a:rPr b="1" dirty="0" lang="en-US" smtClean="0"/>
              <a:t>   VIII- </a:t>
            </a:r>
            <a:r>
              <a:rPr b="1" dirty="0" lang="en-US"/>
              <a:t>policies to sustain PHC</a:t>
            </a:r>
            <a:endParaRPr dirty="0" lang="en-US"/>
          </a:p>
          <a:p>
            <a:r>
              <a:rPr dirty="0" lang="en-US"/>
              <a:t>All governments should formulate national policies, strategies and plans of action to launch and sustain primary health care as part of a comprehensive national health system and in coordination with other </a:t>
            </a:r>
            <a:r>
              <a:rPr dirty="0" lang="en-US" smtClean="0"/>
              <a:t>sectors</a:t>
            </a:r>
          </a:p>
          <a:p>
            <a:pPr indent="0" marL="0">
              <a:buNone/>
            </a:pPr>
            <a:r>
              <a:rPr dirty="0" lang="en-US" smtClean="0"/>
              <a:t>  </a:t>
            </a:r>
            <a:r>
              <a:rPr b="1" dirty="0" lang="en-US"/>
              <a:t>IX- cooperation among member countries</a:t>
            </a:r>
            <a:endParaRPr dirty="0" lang="en-US"/>
          </a:p>
          <a:p>
            <a:r>
              <a:rPr dirty="0" lang="en-US"/>
              <a:t>All countries should cooperate in a spirit of partnership and service to ensure primary health care for all people since the attainment of health by people in any one country directly concerns and benefits every other country. </a:t>
            </a:r>
          </a:p>
          <a:p>
            <a:endParaRPr dirty="0" lang="en-US"/>
          </a:p>
        </p:txBody>
      </p:sp>
    </p:spTree>
  </p:cSld>
  <p:clrMapOvr>
    <a:masterClrMapping/>
  </p:clrMapOvr>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990" name="Title 1"/>
          <p:cNvSpPr>
            <a:spLocks noGrp="1"/>
          </p:cNvSpPr>
          <p:nvPr>
            <p:ph type="title"/>
          </p:nvPr>
        </p:nvSpPr>
        <p:spPr/>
        <p:txBody>
          <a:bodyPr/>
          <a:p>
            <a:endParaRPr lang="en-US"/>
          </a:p>
        </p:txBody>
      </p:sp>
      <p:sp>
        <p:nvSpPr>
          <p:cNvPr id="1048991" name="Content Placeholder 2"/>
          <p:cNvSpPr>
            <a:spLocks noGrp="1"/>
          </p:cNvSpPr>
          <p:nvPr>
            <p:ph idx="1"/>
          </p:nvPr>
        </p:nvSpPr>
        <p:spPr/>
        <p:txBody>
          <a:bodyPr/>
          <a:p>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992" name="Title 1"/>
          <p:cNvSpPr>
            <a:spLocks noGrp="1"/>
          </p:cNvSpPr>
          <p:nvPr>
            <p:ph type="title"/>
          </p:nvPr>
        </p:nvSpPr>
        <p:spPr/>
        <p:txBody>
          <a:bodyPr>
            <a:normAutofit fontScale="90000"/>
          </a:bodyPr>
          <a:p>
            <a:r>
              <a:rPr b="1" dirty="0" lang="en-US" smtClean="0"/>
              <a:t>Health problems of school children</a:t>
            </a:r>
            <a:endParaRPr b="1" dirty="0" lang="en-US"/>
          </a:p>
        </p:txBody>
      </p:sp>
      <p:sp>
        <p:nvSpPr>
          <p:cNvPr id="1048993" name="Content Placeholder 2"/>
          <p:cNvSpPr>
            <a:spLocks noGrp="1"/>
          </p:cNvSpPr>
          <p:nvPr>
            <p:ph idx="1"/>
          </p:nvPr>
        </p:nvSpPr>
        <p:spPr/>
        <p:txBody>
          <a:bodyPr>
            <a:normAutofit/>
          </a:bodyPr>
          <a:p>
            <a:r>
              <a:rPr dirty="0" lang="en-US" smtClean="0"/>
              <a:t>They suffer from skin diseases e.g. ringworms and scabies</a:t>
            </a:r>
          </a:p>
          <a:p>
            <a:r>
              <a:rPr dirty="0" lang="en-US" smtClean="0"/>
              <a:t>Worm infestation associated with poor hygiene or poor eating habits</a:t>
            </a:r>
          </a:p>
          <a:p>
            <a:r>
              <a:rPr dirty="0" lang="en-US" smtClean="0"/>
              <a:t>Accidents- injuries from playing, running, jumping and swimming</a:t>
            </a:r>
          </a:p>
          <a:p>
            <a:r>
              <a:rPr dirty="0" lang="en-US" smtClean="0"/>
              <a:t>Malnutrition- lack of balanced diet</a:t>
            </a:r>
          </a:p>
          <a:p>
            <a:r>
              <a:rPr dirty="0" lang="en-US" smtClean="0"/>
              <a:t>Parasites- like jiggers and lice</a:t>
            </a:r>
          </a:p>
          <a:p>
            <a:endParaRPr dirty="0" lang="en-US" smtClean="0"/>
          </a:p>
          <a:p>
            <a:endParaRPr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994" name="Title 1"/>
          <p:cNvSpPr>
            <a:spLocks noGrp="1"/>
          </p:cNvSpPr>
          <p:nvPr>
            <p:ph type="title"/>
          </p:nvPr>
        </p:nvSpPr>
        <p:spPr/>
        <p:txBody>
          <a:bodyPr/>
          <a:p>
            <a:r>
              <a:rPr b="1" dirty="0" lang="en-US" smtClean="0"/>
              <a:t>Activities of school health</a:t>
            </a:r>
            <a:endParaRPr b="1" dirty="0" lang="en-US"/>
          </a:p>
        </p:txBody>
      </p:sp>
      <p:sp>
        <p:nvSpPr>
          <p:cNvPr id="1048995" name="Content Placeholder 2"/>
          <p:cNvSpPr>
            <a:spLocks noGrp="1"/>
          </p:cNvSpPr>
          <p:nvPr>
            <p:ph idx="1"/>
          </p:nvPr>
        </p:nvSpPr>
        <p:spPr/>
        <p:txBody>
          <a:bodyPr>
            <a:normAutofit/>
          </a:bodyPr>
          <a:p>
            <a:pPr indent="0" marL="0">
              <a:buNone/>
            </a:pPr>
            <a:r>
              <a:rPr b="1" dirty="0" sz="4400" lang="en-US" smtClean="0"/>
              <a:t>Activities of school health </a:t>
            </a:r>
            <a:r>
              <a:rPr b="1" dirty="0" sz="4400" lang="en-US" err="1" smtClean="0"/>
              <a:t>programme</a:t>
            </a:r>
            <a:r>
              <a:rPr b="1" dirty="0" sz="4400" lang="en-US" smtClean="0"/>
              <a:t> has 3 component</a:t>
            </a:r>
          </a:p>
          <a:p>
            <a:pPr indent="0" marL="0">
              <a:buNone/>
            </a:pPr>
            <a:r>
              <a:rPr b="1" dirty="0" sz="4400" lang="en-US" smtClean="0"/>
              <a:t>1.Provision of clinical services</a:t>
            </a:r>
          </a:p>
          <a:p>
            <a:pPr indent="0" marL="0">
              <a:buNone/>
            </a:pPr>
            <a:r>
              <a:rPr b="1" dirty="0" sz="4400" lang="en-US" smtClean="0"/>
              <a:t>2. School environment</a:t>
            </a:r>
          </a:p>
          <a:p>
            <a:pPr indent="0" marL="0">
              <a:buNone/>
            </a:pPr>
            <a:r>
              <a:rPr b="1" dirty="0" sz="4400" lang="en-US" smtClean="0"/>
              <a:t>3.Health education</a:t>
            </a:r>
            <a:endParaRPr b="1" dirty="0" sz="440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999" name="Title 1"/>
          <p:cNvSpPr>
            <a:spLocks noGrp="1"/>
          </p:cNvSpPr>
          <p:nvPr>
            <p:ph type="title"/>
          </p:nvPr>
        </p:nvSpPr>
        <p:spPr/>
        <p:txBody>
          <a:bodyPr/>
          <a:p>
            <a:r>
              <a:rPr dirty="0" lang="en-US" smtClean="0"/>
              <a:t>1.Provision of clinical services</a:t>
            </a:r>
            <a:endParaRPr dirty="0" lang="en-US"/>
          </a:p>
        </p:txBody>
      </p:sp>
      <p:sp>
        <p:nvSpPr>
          <p:cNvPr id="1049000" name="Content Placeholder 2"/>
          <p:cNvSpPr>
            <a:spLocks noGrp="1"/>
          </p:cNvSpPr>
          <p:nvPr>
            <p:ph idx="1"/>
          </p:nvPr>
        </p:nvSpPr>
        <p:spPr/>
        <p:txBody>
          <a:bodyPr>
            <a:normAutofit lnSpcReduction="10000"/>
          </a:bodyPr>
          <a:p>
            <a:r>
              <a:rPr dirty="0" lang="en-US" smtClean="0"/>
              <a:t>A) Screening – it is carried out to rule out certain health problems like hearing problems, visual defects, speech problems &amp; communication .Three main activities are carried out during screening: </a:t>
            </a:r>
            <a:r>
              <a:rPr dirty="0" lang="en-US" err="1" smtClean="0"/>
              <a:t>Hx</a:t>
            </a:r>
            <a:r>
              <a:rPr dirty="0" lang="en-US" smtClean="0"/>
              <a:t> taking ,physical exam and lab test</a:t>
            </a:r>
          </a:p>
          <a:p>
            <a:r>
              <a:rPr dirty="0" lang="en-US" smtClean="0"/>
              <a:t>B)Immunization- assessment of immunization </a:t>
            </a:r>
            <a:r>
              <a:rPr altLang="en" dirty="0" lang="en-US" smtClean="0"/>
              <a:t>status</a:t>
            </a:r>
            <a:r>
              <a:rPr dirty="0" lang="en-US" smtClean="0"/>
              <a:t> and the need for immunization services of the children,</a:t>
            </a:r>
            <a:endParaRPr dirty="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9001" name="Title 1"/>
          <p:cNvSpPr>
            <a:spLocks noGrp="1"/>
          </p:cNvSpPr>
          <p:nvPr>
            <p:ph type="title"/>
          </p:nvPr>
        </p:nvSpPr>
        <p:spPr/>
        <p:txBody>
          <a:bodyPr/>
          <a:p>
            <a:r>
              <a:rPr dirty="0" lang="en-US" smtClean="0"/>
              <a:t>Cont</a:t>
            </a:r>
            <a:r>
              <a:rPr dirty="0" lang="en-US"/>
              <a:t>.</a:t>
            </a:r>
          </a:p>
        </p:txBody>
      </p:sp>
      <p:sp>
        <p:nvSpPr>
          <p:cNvPr id="1049002" name="Content Placeholder 2"/>
          <p:cNvSpPr>
            <a:spLocks noGrp="1"/>
          </p:cNvSpPr>
          <p:nvPr>
            <p:ph idx="1"/>
          </p:nvPr>
        </p:nvSpPr>
        <p:spPr/>
        <p:txBody>
          <a:bodyPr>
            <a:normAutofit fontScale="96875" lnSpcReduction="10000"/>
          </a:bodyPr>
          <a:p>
            <a:r>
              <a:rPr dirty="0" lang="en-US" smtClean="0"/>
              <a:t>C) Administration of drugs for  identified common and simple conditions like intestinal worms</a:t>
            </a:r>
          </a:p>
          <a:p>
            <a:r>
              <a:rPr dirty="0" lang="en-US" smtClean="0"/>
              <a:t>D)Referrals for cases that require special </a:t>
            </a:r>
            <a:r>
              <a:rPr dirty="0" lang="en-US" err="1" smtClean="0"/>
              <a:t>Mnx</a:t>
            </a:r>
            <a:r>
              <a:rPr dirty="0" lang="en-US" smtClean="0"/>
              <a:t> </a:t>
            </a:r>
            <a:r>
              <a:rPr dirty="0" lang="en-US" err="1" smtClean="0"/>
              <a:t>eg</a:t>
            </a:r>
            <a:r>
              <a:rPr dirty="0" lang="en-US" smtClean="0"/>
              <a:t> juvenile DM, asthma, allergies, handicapped children either physical o</a:t>
            </a:r>
            <a:r>
              <a:rPr altLang="en" dirty="0" lang="en-US" smtClean="0"/>
              <a:t>r</a:t>
            </a:r>
            <a:r>
              <a:rPr dirty="0" lang="en-US" smtClean="0"/>
              <a:t>  mental</a:t>
            </a:r>
            <a:endParaRPr altLang="en-US" lang="zh-CN"/>
          </a:p>
          <a:p>
            <a:r>
              <a:rPr dirty="0" lang="en-US" smtClean="0"/>
              <a:t>E)</a:t>
            </a:r>
            <a:r>
              <a:rPr dirty="0" lang="en-US" err="1" smtClean="0"/>
              <a:t>Counselling</a:t>
            </a:r>
            <a:r>
              <a:rPr dirty="0" lang="en-US" smtClean="0"/>
              <a:t> services of those who have social, psychological and emotional problems </a:t>
            </a:r>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9003" name="Title 1"/>
          <p:cNvSpPr>
            <a:spLocks noGrp="1"/>
          </p:cNvSpPr>
          <p:nvPr>
            <p:ph type="title"/>
          </p:nvPr>
        </p:nvSpPr>
        <p:spPr/>
        <p:txBody>
          <a:bodyPr/>
          <a:p>
            <a:r>
              <a:rPr dirty="0" lang="en-US" smtClean="0"/>
              <a:t>Cont.</a:t>
            </a:r>
            <a:endParaRPr dirty="0" lang="en-US"/>
          </a:p>
        </p:txBody>
      </p:sp>
      <p:sp>
        <p:nvSpPr>
          <p:cNvPr id="1049004" name="Content Placeholder 2"/>
          <p:cNvSpPr>
            <a:spLocks noGrp="1"/>
          </p:cNvSpPr>
          <p:nvPr>
            <p:ph idx="1"/>
          </p:nvPr>
        </p:nvSpPr>
        <p:spPr/>
        <p:txBody>
          <a:bodyPr>
            <a:normAutofit fontScale="96875" lnSpcReduction="10000"/>
          </a:bodyPr>
          <a:p>
            <a:r>
              <a:rPr dirty="0" lang="en-US" smtClean="0"/>
              <a:t>First aid and emergency services –educate the teachers on this so that </a:t>
            </a:r>
            <a:r>
              <a:rPr altLang="en" dirty="0" lang="en-US" smtClean="0"/>
              <a:t>they</a:t>
            </a:r>
            <a:r>
              <a:rPr altLang="en" dirty="0" lang="en-US" smtClean="0"/>
              <a:t> </a:t>
            </a:r>
            <a:r>
              <a:rPr dirty="0" lang="en-US" smtClean="0"/>
              <a:t>can do first aid before bringing to the hospital </a:t>
            </a:r>
            <a:r>
              <a:rPr dirty="0" lang="en-US" err="1" smtClean="0"/>
              <a:t>eg</a:t>
            </a:r>
            <a:r>
              <a:rPr dirty="0" lang="en-US" smtClean="0"/>
              <a:t> epistaxis ,febrile convulsions </a:t>
            </a:r>
            <a:endParaRPr altLang="en-US" lang="zh-CN"/>
          </a:p>
          <a:p>
            <a:r>
              <a:rPr dirty="0" lang="en-US" smtClean="0"/>
              <a:t>Nutritional care- anthropometric measurement to determine growth, age for weight, age for height( stunted growth) ,arm and head circumference to determine malnutrition especially protein malnutrition</a:t>
            </a:r>
            <a:endParaRPr dirty="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9005" name="Title 1"/>
          <p:cNvSpPr>
            <a:spLocks noGrp="1"/>
          </p:cNvSpPr>
          <p:nvPr>
            <p:ph type="title"/>
          </p:nvPr>
        </p:nvSpPr>
        <p:spPr/>
        <p:txBody>
          <a:bodyPr/>
          <a:p>
            <a:r>
              <a:rPr b="1" dirty="0" lang="en-US" smtClean="0"/>
              <a:t>2.School environment</a:t>
            </a:r>
            <a:endParaRPr b="1" dirty="0" lang="en-US"/>
          </a:p>
        </p:txBody>
      </p:sp>
      <p:sp>
        <p:nvSpPr>
          <p:cNvPr id="1049006" name="Content Placeholder 2"/>
          <p:cNvSpPr>
            <a:spLocks noGrp="1"/>
          </p:cNvSpPr>
          <p:nvPr>
            <p:ph idx="1"/>
          </p:nvPr>
        </p:nvSpPr>
        <p:spPr/>
        <p:txBody>
          <a:bodyPr>
            <a:normAutofit fontScale="90625" lnSpcReduction="10000"/>
          </a:bodyPr>
          <a:p>
            <a:r>
              <a:rPr dirty="0" lang="en-US" smtClean="0"/>
              <a:t>Determine if the environment of the school is conducive for learning including psychological and physical environment. Check or assess for:</a:t>
            </a:r>
          </a:p>
          <a:p>
            <a:pPr indent="-514350" marL="514350">
              <a:buAutoNum type="alphaLcParenR"/>
            </a:pPr>
            <a:r>
              <a:rPr dirty="0" lang="en-US" smtClean="0"/>
              <a:t>Environmental sanitation of the school – focusing on the disposal of waste</a:t>
            </a:r>
          </a:p>
          <a:p>
            <a:pPr indent="-514350" marL="514350">
              <a:buAutoNum type="alphaLcParenR"/>
            </a:pPr>
            <a:r>
              <a:rPr dirty="0" lang="en-US" smtClean="0"/>
              <a:t>Water supply</a:t>
            </a:r>
          </a:p>
          <a:p>
            <a:pPr indent="-514350" marL="514350">
              <a:buAutoNum type="alphaLcParenR"/>
            </a:pPr>
            <a:r>
              <a:rPr dirty="0" lang="en-US" smtClean="0"/>
              <a:t>Sewage disposal-human waste disposal</a:t>
            </a:r>
          </a:p>
          <a:p>
            <a:pPr indent="-514350" marL="514350">
              <a:buAutoNum type="alphaLcParenR"/>
            </a:pPr>
            <a:r>
              <a:rPr dirty="0" lang="en-US" smtClean="0"/>
              <a:t>Assess for congestion in the available space</a:t>
            </a:r>
          </a:p>
          <a:p>
            <a:pPr indent="-514350" marL="514350">
              <a:buAutoNum type="alphaLcParenR"/>
            </a:pPr>
            <a:r>
              <a:rPr dirty="0" lang="en-US" smtClean="0"/>
              <a:t>Lighting and ventilation of the physical facilities</a:t>
            </a:r>
            <a:endParaRPr dirty="0"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9007" name="Title 1"/>
          <p:cNvSpPr>
            <a:spLocks noGrp="1"/>
          </p:cNvSpPr>
          <p:nvPr>
            <p:ph type="title"/>
          </p:nvPr>
        </p:nvSpPr>
        <p:spPr/>
        <p:txBody>
          <a:bodyPr/>
          <a:p>
            <a:r>
              <a:rPr dirty="0" lang="en-US" smtClean="0"/>
              <a:t>Cont.</a:t>
            </a:r>
            <a:endParaRPr dirty="0" lang="en-US"/>
          </a:p>
        </p:txBody>
      </p:sp>
      <p:sp>
        <p:nvSpPr>
          <p:cNvPr id="1049008" name="Content Placeholder 2"/>
          <p:cNvSpPr>
            <a:spLocks noGrp="1"/>
          </p:cNvSpPr>
          <p:nvPr>
            <p:ph idx="1"/>
          </p:nvPr>
        </p:nvSpPr>
        <p:spPr/>
        <p:txBody>
          <a:bodyPr/>
          <a:p>
            <a:r>
              <a:rPr dirty="0" lang="en-US"/>
              <a:t>Assessment of the environment for safety and prevention of </a:t>
            </a:r>
            <a:r>
              <a:rPr dirty="0" lang="en-US" smtClean="0"/>
              <a:t>accidents e.g. play grounds</a:t>
            </a:r>
          </a:p>
          <a:p>
            <a:r>
              <a:rPr dirty="0" lang="en-US"/>
              <a:t>Ensure there are VIP (ventilated improved pit) latrines and bathrooms where applicable – should accommodate at least ten to twenty children per toilet</a:t>
            </a:r>
          </a:p>
          <a:p>
            <a:pPr indent="0" marL="0">
              <a:buNone/>
            </a:pPr>
            <a:endParaRPr dirty="0" lang="en-US"/>
          </a:p>
          <a:p>
            <a:pPr indent="0" marL="0">
              <a:buNone/>
            </a:pPr>
            <a:endParaRPr dirty="0"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9009" name="Title 1"/>
          <p:cNvSpPr>
            <a:spLocks noGrp="1"/>
          </p:cNvSpPr>
          <p:nvPr>
            <p:ph type="title"/>
          </p:nvPr>
        </p:nvSpPr>
        <p:spPr/>
        <p:txBody>
          <a:bodyPr/>
          <a:p>
            <a:r>
              <a:rPr dirty="0" lang="en-US" smtClean="0"/>
              <a:t>Cont.</a:t>
            </a:r>
            <a:endParaRPr dirty="0" lang="en-US"/>
          </a:p>
        </p:txBody>
      </p:sp>
      <p:sp>
        <p:nvSpPr>
          <p:cNvPr id="1049010" name="Content Placeholder 2"/>
          <p:cNvSpPr>
            <a:spLocks noGrp="1"/>
          </p:cNvSpPr>
          <p:nvPr>
            <p:ph idx="1"/>
          </p:nvPr>
        </p:nvSpPr>
        <p:spPr/>
        <p:txBody>
          <a:bodyPr/>
          <a:p>
            <a:pPr indent="0" marL="0">
              <a:buNone/>
            </a:pPr>
            <a:r>
              <a:rPr dirty="0" lang="en-US" smtClean="0"/>
              <a:t>f)Catering facilities</a:t>
            </a:r>
          </a:p>
          <a:p>
            <a:pPr indent="0" marL="0">
              <a:buNone/>
            </a:pPr>
            <a:r>
              <a:rPr dirty="0" lang="en-US" smtClean="0"/>
              <a:t>G) Assess for indicators of accidents or hazards </a:t>
            </a:r>
            <a:r>
              <a:rPr dirty="0" lang="en-US" err="1" smtClean="0"/>
              <a:t>eg</a:t>
            </a:r>
            <a:r>
              <a:rPr dirty="0" lang="en-US" smtClean="0"/>
              <a:t> open holes, fire outbreak gadgets, stagnating water, exposed electric wires, deep cracks in the building ,security and safety of the school in terms of fencing </a:t>
            </a:r>
            <a:r>
              <a:rPr dirty="0" lang="en-US" err="1" smtClean="0"/>
              <a:t>ie</a:t>
            </a:r>
            <a:r>
              <a:rPr dirty="0" lang="en-US" smtClean="0"/>
              <a:t> drug addiction</a:t>
            </a:r>
          </a:p>
          <a:p>
            <a:pPr indent="0" marL="0">
              <a:buNone/>
            </a:pPr>
            <a:endParaRPr dirty="0" lang="en-US" smtClean="0"/>
          </a:p>
          <a:p>
            <a:endParaRPr dirty="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9011" name="Title 1"/>
          <p:cNvSpPr>
            <a:spLocks noGrp="1"/>
          </p:cNvSpPr>
          <p:nvPr>
            <p:ph type="title"/>
          </p:nvPr>
        </p:nvSpPr>
        <p:spPr/>
        <p:txBody>
          <a:bodyPr/>
          <a:p>
            <a:r>
              <a:rPr b="1" dirty="0" lang="en-US" smtClean="0"/>
              <a:t>3.Health education</a:t>
            </a:r>
            <a:endParaRPr b="1" dirty="0" lang="en-US"/>
          </a:p>
        </p:txBody>
      </p:sp>
      <p:sp>
        <p:nvSpPr>
          <p:cNvPr id="1049012" name="Content Placeholder 2"/>
          <p:cNvSpPr>
            <a:spLocks noGrp="1"/>
          </p:cNvSpPr>
          <p:nvPr>
            <p:ph idx="1"/>
          </p:nvPr>
        </p:nvSpPr>
        <p:spPr/>
        <p:txBody>
          <a:bodyPr>
            <a:normAutofit fontScale="87500" lnSpcReduction="10000"/>
          </a:bodyPr>
          <a:p>
            <a:r>
              <a:rPr dirty="0" lang="en-GB"/>
              <a:t>You should identify and </a:t>
            </a:r>
            <a:r>
              <a:rPr dirty="0" lang="en-GB" smtClean="0"/>
              <a:t>plan educate  the </a:t>
            </a:r>
            <a:r>
              <a:rPr dirty="0" lang="en-GB"/>
              <a:t>school population</a:t>
            </a:r>
            <a:r>
              <a:rPr dirty="0" lang="en-US" smtClean="0"/>
              <a:t> on issues like human sexuality, HIV AIDs ,STIs, dangers of drug and substance abuse ,personal and environment hygiene, prevention and control of communicable </a:t>
            </a:r>
            <a:r>
              <a:rPr lang="en-US" smtClean="0"/>
              <a:t>diseases, </a:t>
            </a:r>
            <a:r>
              <a:rPr dirty="0" lang="en-US" smtClean="0"/>
              <a:t>Nutrition</a:t>
            </a:r>
          </a:p>
          <a:p>
            <a:pPr indent="0" marL="0">
              <a:buNone/>
            </a:pPr>
            <a:r>
              <a:rPr dirty="0" lang="en-GB"/>
              <a:t>A</a:t>
            </a:r>
            <a:r>
              <a:rPr dirty="0" lang="en-GB" smtClean="0"/>
              <a:t>dvising </a:t>
            </a:r>
            <a:r>
              <a:rPr dirty="0" lang="en-GB"/>
              <a:t>the children to do the following:  </a:t>
            </a:r>
            <a:endParaRPr dirty="0" lang="en-US"/>
          </a:p>
          <a:p>
            <a:pPr lvl="0"/>
            <a:r>
              <a:rPr dirty="0" lang="en-GB" smtClean="0"/>
              <a:t>Taking a </a:t>
            </a:r>
            <a:r>
              <a:rPr dirty="0" lang="en-GB"/>
              <a:t>daily bath </a:t>
            </a:r>
            <a:r>
              <a:rPr dirty="0" lang="en-US"/>
              <a:t>,</a:t>
            </a:r>
            <a:r>
              <a:rPr dirty="0" lang="en-GB" smtClean="0"/>
              <a:t>Brushing </a:t>
            </a:r>
            <a:r>
              <a:rPr dirty="0" lang="en-GB"/>
              <a:t>teeth after meals </a:t>
            </a:r>
            <a:endParaRPr dirty="0" lang="en-US"/>
          </a:p>
          <a:p>
            <a:pPr indent="0" lvl="0" marL="0">
              <a:buNone/>
            </a:pPr>
            <a:r>
              <a:rPr dirty="0" lang="en-GB"/>
              <a:t>,</a:t>
            </a:r>
            <a:r>
              <a:rPr dirty="0" lang="en-GB" smtClean="0"/>
              <a:t>Washing </a:t>
            </a:r>
            <a:r>
              <a:rPr dirty="0" lang="en-GB"/>
              <a:t>of hands before eating and after visiting the toilet </a:t>
            </a:r>
            <a:r>
              <a:rPr dirty="0" lang="en-US"/>
              <a:t>,</a:t>
            </a:r>
            <a:r>
              <a:rPr dirty="0" lang="en-GB" smtClean="0"/>
              <a:t>Keeping </a:t>
            </a:r>
            <a:r>
              <a:rPr dirty="0" lang="en-GB"/>
              <a:t>the hair and nails short and </a:t>
            </a:r>
            <a:r>
              <a:rPr dirty="0" lang="en-GB" smtClean="0"/>
              <a:t>clean, wearing </a:t>
            </a:r>
            <a:r>
              <a:rPr dirty="0" lang="en-GB"/>
              <a:t>clean clothes</a:t>
            </a:r>
            <a:endParaRPr dirty="0" lang="en-US"/>
          </a:p>
          <a:p>
            <a:endParaRPr dirty="0" lang="en-US"/>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41" name="Title 1"/>
          <p:cNvSpPr>
            <a:spLocks noGrp="1"/>
          </p:cNvSpPr>
          <p:nvPr>
            <p:ph type="title"/>
          </p:nvPr>
        </p:nvSpPr>
        <p:spPr/>
        <p:txBody>
          <a:bodyPr/>
          <a:p>
            <a:r>
              <a:rPr dirty="0" lang="en-US" smtClean="0"/>
              <a:t>Cont.</a:t>
            </a:r>
            <a:endParaRPr dirty="0" lang="en-US"/>
          </a:p>
        </p:txBody>
      </p:sp>
      <p:sp>
        <p:nvSpPr>
          <p:cNvPr id="1048642" name="Content Placeholder 2"/>
          <p:cNvSpPr>
            <a:spLocks noGrp="1"/>
          </p:cNvSpPr>
          <p:nvPr>
            <p:ph idx="1"/>
          </p:nvPr>
        </p:nvSpPr>
        <p:spPr/>
        <p:txBody>
          <a:bodyPr/>
          <a:p>
            <a:r>
              <a:rPr b="1" dirty="0" lang="en-US"/>
              <a:t>X- Better use of World’s resources </a:t>
            </a:r>
            <a:endParaRPr dirty="0" lang="en-US"/>
          </a:p>
          <a:p>
            <a:r>
              <a:rPr dirty="0" lang="en-US"/>
              <a:t>An acceptable level of health for all the people of the world by the year 2000 can be attained through a fuller and better use of the world's resources, a considerable part of which is now spent on </a:t>
            </a:r>
            <a:r>
              <a:rPr dirty="0" lang="en-US" smtClean="0"/>
              <a:t>armaments </a:t>
            </a:r>
            <a:r>
              <a:rPr dirty="0" lang="en-US"/>
              <a:t>and military conflicts</a:t>
            </a:r>
          </a:p>
        </p:txBody>
      </p:sp>
    </p:spTree>
  </p:cSld>
  <p:clrMapOvr>
    <a:masterClrMapping/>
  </p:clrMapOvr>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9016" name="Title 1"/>
          <p:cNvSpPr>
            <a:spLocks noGrp="1"/>
          </p:cNvSpPr>
          <p:nvPr>
            <p:ph type="title"/>
          </p:nvPr>
        </p:nvSpPr>
        <p:spPr/>
        <p:txBody>
          <a:bodyPr>
            <a:normAutofit fontScale="90000"/>
          </a:bodyPr>
          <a:p>
            <a:r>
              <a:rPr altLang="en" b="1" dirty="0" lang="en-US" smtClean="0"/>
              <a:t>Constraints</a:t>
            </a:r>
            <a:r>
              <a:rPr altLang="en" b="1" dirty="0" lang="en-US" smtClean="0"/>
              <a:t>/</a:t>
            </a:r>
            <a:r>
              <a:rPr b="1" dirty="0" lang="en-US" smtClean="0"/>
              <a:t>problems of school health </a:t>
            </a:r>
            <a:r>
              <a:rPr b="1" dirty="0" lang="en-US" err="1" smtClean="0"/>
              <a:t>programme</a:t>
            </a:r>
            <a:endParaRPr b="1" dirty="0" lang="en-US"/>
          </a:p>
        </p:txBody>
      </p:sp>
      <p:sp>
        <p:nvSpPr>
          <p:cNvPr id="1049017" name="Content Placeholder 2"/>
          <p:cNvSpPr>
            <a:spLocks noGrp="1"/>
          </p:cNvSpPr>
          <p:nvPr>
            <p:ph idx="1"/>
          </p:nvPr>
        </p:nvSpPr>
        <p:spPr/>
        <p:txBody>
          <a:bodyPr>
            <a:normAutofit fontScale="96875" lnSpcReduction="20000"/>
          </a:bodyPr>
          <a:p>
            <a:r>
              <a:rPr dirty="0" lang="en-US" smtClean="0"/>
              <a:t>The schools are too many to be managed by the health workers</a:t>
            </a:r>
          </a:p>
          <a:p>
            <a:r>
              <a:rPr dirty="0" lang="en-US" smtClean="0"/>
              <a:t>The few health workers who are available are engaged in the institutions</a:t>
            </a:r>
          </a:p>
          <a:p>
            <a:r>
              <a:rPr dirty="0" lang="en-US" smtClean="0"/>
              <a:t>Most hospitals still consider curative services more important than preventive services</a:t>
            </a:r>
          </a:p>
          <a:p>
            <a:r>
              <a:rPr dirty="0" lang="en-US" smtClean="0"/>
              <a:t>Inadequate resources to run the </a:t>
            </a:r>
            <a:r>
              <a:rPr dirty="0" lang="en-US" err="1" smtClean="0"/>
              <a:t>programme</a:t>
            </a:r>
            <a:endParaRPr dirty="0" lang="en-US" smtClean="0"/>
          </a:p>
          <a:p>
            <a:r>
              <a:rPr dirty="0" lang="en-US" smtClean="0"/>
              <a:t>Lack of motivation of the health workers </a:t>
            </a:r>
            <a:endParaRPr dirty="0" lang="en-US"/>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9021" name="Title 1"/>
          <p:cNvSpPr>
            <a:spLocks noGrp="1"/>
          </p:cNvSpPr>
          <p:nvPr>
            <p:ph type="title"/>
          </p:nvPr>
        </p:nvSpPr>
        <p:spPr/>
        <p:txBody>
          <a:bodyPr>
            <a:normAutofit fontScale="90000"/>
          </a:bodyPr>
          <a:p>
            <a:r>
              <a:rPr dirty="0" lang="en-US" smtClean="0"/>
              <a:t>Role  of community health nurse in school health</a:t>
            </a:r>
            <a:endParaRPr dirty="0" lang="en-US"/>
          </a:p>
        </p:txBody>
      </p:sp>
      <p:sp>
        <p:nvSpPr>
          <p:cNvPr id="1049022" name="Content Placeholder 2"/>
          <p:cNvSpPr>
            <a:spLocks noGrp="1"/>
          </p:cNvSpPr>
          <p:nvPr>
            <p:ph idx="1"/>
          </p:nvPr>
        </p:nvSpPr>
        <p:spPr/>
        <p:txBody>
          <a:bodyPr>
            <a:normAutofit fontScale="93750" lnSpcReduction="20000"/>
          </a:bodyPr>
          <a:p>
            <a:r>
              <a:rPr dirty="0" lang="en-US" smtClean="0"/>
              <a:t>Assessment of children i.e. physical examination, clinical diagnosis</a:t>
            </a:r>
          </a:p>
          <a:p>
            <a:r>
              <a:rPr dirty="0" lang="en-US" smtClean="0"/>
              <a:t>Growth monitoring i.e. weight, height and circumference</a:t>
            </a:r>
          </a:p>
          <a:p>
            <a:r>
              <a:rPr dirty="0" lang="en-US" smtClean="0"/>
              <a:t>Immunization i.e. primary immunization e.g. B.C.G in nursery school children</a:t>
            </a:r>
          </a:p>
          <a:p>
            <a:r>
              <a:rPr dirty="0" lang="en-US" smtClean="0"/>
              <a:t>Dental care i.e. examination on dental hygiene and referring where necessary and giving health education where necessary</a:t>
            </a:r>
          </a:p>
          <a:p>
            <a:r>
              <a:rPr dirty="0" lang="en-US" smtClean="0"/>
              <a:t>Detect and treatment of minor ailments e.g. cold simple injuries and including first Aid</a:t>
            </a:r>
            <a:endParaRPr dirty="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9033" name="Title 1"/>
          <p:cNvSpPr>
            <a:spLocks noGrp="1"/>
          </p:cNvSpPr>
          <p:nvPr>
            <p:ph type="title"/>
          </p:nvPr>
        </p:nvSpPr>
        <p:spPr/>
        <p:txBody>
          <a:bodyPr/>
          <a:p>
            <a:r>
              <a:rPr dirty="0" lang="en-US" smtClean="0"/>
              <a:t>Cont.</a:t>
            </a:r>
            <a:endParaRPr dirty="0" lang="en-US"/>
          </a:p>
        </p:txBody>
      </p:sp>
      <p:sp>
        <p:nvSpPr>
          <p:cNvPr id="1049034" name="Content Placeholder 2"/>
          <p:cNvSpPr>
            <a:spLocks noGrp="1"/>
          </p:cNvSpPr>
          <p:nvPr>
            <p:ph idx="1"/>
          </p:nvPr>
        </p:nvSpPr>
        <p:spPr/>
        <p:txBody>
          <a:bodyPr>
            <a:normAutofit fontScale="96875" lnSpcReduction="20000"/>
          </a:bodyPr>
          <a:p>
            <a:r>
              <a:rPr dirty="0" lang="en-US" smtClean="0"/>
              <a:t>They carry out home visit activities for students who are slow learners or those who pause with problems so as to identify any physical, social, psychological problems which may interfere with learning</a:t>
            </a:r>
          </a:p>
          <a:p>
            <a:r>
              <a:rPr dirty="0" lang="en-US" smtClean="0"/>
              <a:t>They also maintain accurate record of the health of school children in summary foam in school health card for those with special problems and also general records</a:t>
            </a:r>
          </a:p>
          <a:p>
            <a:r>
              <a:rPr dirty="0" lang="en-US" smtClean="0"/>
              <a:t>They carry out nursing procedures e.g. dressing wounds and giving drugs</a:t>
            </a:r>
          </a:p>
          <a:p>
            <a:pPr>
              <a:buNone/>
            </a:pPr>
            <a:endParaRPr dirty="0"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9035" name="Title 1"/>
          <p:cNvSpPr>
            <a:spLocks noGrp="1"/>
          </p:cNvSpPr>
          <p:nvPr>
            <p:ph type="title"/>
          </p:nvPr>
        </p:nvSpPr>
        <p:spPr/>
        <p:txBody>
          <a:bodyPr/>
          <a:p>
            <a:r>
              <a:rPr dirty="0" lang="en-US" smtClean="0"/>
              <a:t>Cont.</a:t>
            </a:r>
            <a:endParaRPr dirty="0" lang="en-US"/>
          </a:p>
        </p:txBody>
      </p:sp>
      <p:sp>
        <p:nvSpPr>
          <p:cNvPr id="1049036" name="Content Placeholder 2"/>
          <p:cNvSpPr>
            <a:spLocks noGrp="1"/>
          </p:cNvSpPr>
          <p:nvPr>
            <p:ph idx="1"/>
          </p:nvPr>
        </p:nvSpPr>
        <p:spPr/>
        <p:txBody>
          <a:bodyPr>
            <a:normAutofit fontScale="93750" lnSpcReduction="10000"/>
          </a:bodyPr>
          <a:p>
            <a:r>
              <a:rPr dirty="0" lang="en-US" smtClean="0"/>
              <a:t>They also detect and refer defects-they refer for correction of defects where possible and encourage those with disabilities to learn with normal children unless to mentally retarded</a:t>
            </a:r>
          </a:p>
          <a:p>
            <a:r>
              <a:rPr dirty="0" lang="en-US" smtClean="0"/>
              <a:t>Perform hearing test and referring those with problems to the health facilities ENT</a:t>
            </a:r>
          </a:p>
          <a:p>
            <a:r>
              <a:rPr dirty="0" lang="en-US" smtClean="0"/>
              <a:t>Encourage school feeding program </a:t>
            </a:r>
            <a:r>
              <a:rPr dirty="0" lang="en-US" err="1" smtClean="0"/>
              <a:t>prn</a:t>
            </a:r>
            <a:endParaRPr dirty="0" lang="en-US" smtClean="0"/>
          </a:p>
          <a:p>
            <a:r>
              <a:rPr dirty="0" lang="en-US" smtClean="0"/>
              <a:t>To give health education to teachers and children on relevant topics, guidance and counseling to school children</a:t>
            </a:r>
          </a:p>
          <a:p>
            <a:endParaRPr dirty="0"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9037" name="Title 1"/>
          <p:cNvSpPr>
            <a:spLocks noGrp="1"/>
          </p:cNvSpPr>
          <p:nvPr>
            <p:ph type="title"/>
          </p:nvPr>
        </p:nvSpPr>
        <p:spPr/>
        <p:txBody>
          <a:bodyPr/>
          <a:p>
            <a:r>
              <a:rPr dirty="0" lang="en-US" smtClean="0"/>
              <a:t>Cont.</a:t>
            </a:r>
            <a:endParaRPr dirty="0" lang="en-US"/>
          </a:p>
        </p:txBody>
      </p:sp>
      <p:sp>
        <p:nvSpPr>
          <p:cNvPr id="1049038" name="Content Placeholder 2"/>
          <p:cNvSpPr>
            <a:spLocks noGrp="1"/>
          </p:cNvSpPr>
          <p:nvPr>
            <p:ph idx="1"/>
          </p:nvPr>
        </p:nvSpPr>
        <p:spPr/>
        <p:txBody>
          <a:bodyPr>
            <a:normAutofit fontScale="96875" lnSpcReduction="20000"/>
          </a:bodyPr>
          <a:p>
            <a:r>
              <a:rPr dirty="0" lang="en-US" smtClean="0"/>
              <a:t>They carry out home visit activities for students who are slow learners or those who pause with problems so as to identify any physical, social, psychological problems which may interfere with learning</a:t>
            </a:r>
          </a:p>
          <a:p>
            <a:r>
              <a:rPr dirty="0" lang="en-US" smtClean="0"/>
              <a:t>They also maintain accurate record of the health of school children in summary foam in school health card for those with special problems and also general records</a:t>
            </a:r>
          </a:p>
          <a:p>
            <a:r>
              <a:rPr dirty="0" lang="en-US" smtClean="0"/>
              <a:t>They carry out nursing procedures e.g. dressing wounds and giving drugs</a:t>
            </a:r>
          </a:p>
          <a:p>
            <a:pPr>
              <a:buNone/>
            </a:pPr>
            <a:endParaRPr dirty="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9039" name="Title 1"/>
          <p:cNvSpPr>
            <a:spLocks noGrp="1"/>
          </p:cNvSpPr>
          <p:nvPr>
            <p:ph type="title"/>
          </p:nvPr>
        </p:nvSpPr>
        <p:spPr/>
        <p:txBody>
          <a:bodyPr>
            <a:normAutofit fontScale="90000"/>
          </a:bodyPr>
          <a:p>
            <a:r>
              <a:rPr dirty="0" lang="en-US" smtClean="0"/>
              <a:t/>
            </a:r>
            <a:br>
              <a:rPr dirty="0" lang="en-US" smtClean="0"/>
            </a:br>
            <a:r>
              <a:rPr b="1" dirty="0" lang="en-GB" smtClean="0"/>
              <a:t> </a:t>
            </a:r>
            <a:r>
              <a:rPr b="1" dirty="0" lang="en-GB"/>
              <a:t>Evaluating School Health Services </a:t>
            </a:r>
            <a:r>
              <a:rPr dirty="0" lang="en-US"/>
              <a:t/>
            </a:r>
            <a:br>
              <a:rPr dirty="0" lang="en-US"/>
            </a:br>
            <a:r>
              <a:rPr dirty="0" lang="en-US"/>
              <a:t/>
            </a:r>
            <a:br>
              <a:rPr dirty="0" lang="en-US"/>
            </a:br>
            <a:endParaRPr dirty="0" lang="en-US"/>
          </a:p>
        </p:txBody>
      </p:sp>
      <p:sp>
        <p:nvSpPr>
          <p:cNvPr id="1049040" name="Content Placeholder 2"/>
          <p:cNvSpPr>
            <a:spLocks noGrp="1"/>
          </p:cNvSpPr>
          <p:nvPr>
            <p:ph idx="1"/>
          </p:nvPr>
        </p:nvSpPr>
        <p:spPr/>
        <p:txBody>
          <a:bodyPr>
            <a:normAutofit fontScale="93750" lnSpcReduction="10000"/>
          </a:bodyPr>
          <a:p>
            <a:r>
              <a:rPr dirty="0" lang="en-GB"/>
              <a:t>When you started planning your school health services, you formulated objectives. It is important to find out whether you have achieved them</a:t>
            </a:r>
            <a:r>
              <a:rPr dirty="0" lang="en-GB" smtClean="0"/>
              <a:t>.</a:t>
            </a:r>
          </a:p>
          <a:p>
            <a:r>
              <a:rPr dirty="0" lang="en-GB" smtClean="0"/>
              <a:t> </a:t>
            </a:r>
            <a:r>
              <a:rPr dirty="0" lang="en-GB"/>
              <a:t>This is where you start when evaluating your school health services. </a:t>
            </a:r>
            <a:r>
              <a:rPr b="1" dirty="0" lang="en-GB"/>
              <a:t>You should also ask yourselves the following </a:t>
            </a:r>
            <a:r>
              <a:rPr b="1" dirty="0" lang="en-GB" smtClean="0"/>
              <a:t>questions</a:t>
            </a:r>
            <a:r>
              <a:rPr dirty="0" lang="en-GB" smtClean="0"/>
              <a:t>:</a:t>
            </a:r>
          </a:p>
          <a:p>
            <a:pPr indent="0" lvl="0" marL="0">
              <a:buNone/>
            </a:pPr>
            <a:r>
              <a:rPr dirty="0" lang="en-GB" smtClean="0"/>
              <a:t>1.Did </a:t>
            </a:r>
            <a:r>
              <a:rPr dirty="0" lang="en-GB"/>
              <a:t>you follow the work plan? </a:t>
            </a:r>
            <a:endParaRPr dirty="0" lang="en-US"/>
          </a:p>
          <a:p>
            <a:pPr indent="0" lvl="0" marL="0">
              <a:buNone/>
            </a:pPr>
            <a:r>
              <a:rPr dirty="0" lang="en-GB" smtClean="0"/>
              <a:t>2.Were </a:t>
            </a:r>
            <a:r>
              <a:rPr dirty="0" lang="en-GB"/>
              <a:t>the services geared towards meeting the priority health needs? </a:t>
            </a:r>
            <a:endParaRPr dirty="0" lang="en-US"/>
          </a:p>
          <a:p>
            <a:endParaRPr dirty="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9041" name="Title 1"/>
          <p:cNvSpPr>
            <a:spLocks noGrp="1"/>
          </p:cNvSpPr>
          <p:nvPr>
            <p:ph type="title"/>
          </p:nvPr>
        </p:nvSpPr>
        <p:spPr/>
        <p:txBody>
          <a:bodyPr/>
          <a:p>
            <a:r>
              <a:rPr dirty="0" lang="en-US" smtClean="0"/>
              <a:t>Cont.</a:t>
            </a:r>
            <a:endParaRPr dirty="0" lang="en-US"/>
          </a:p>
        </p:txBody>
      </p:sp>
      <p:sp>
        <p:nvSpPr>
          <p:cNvPr id="1049042" name="Content Placeholder 2"/>
          <p:cNvSpPr>
            <a:spLocks noGrp="1"/>
          </p:cNvSpPr>
          <p:nvPr>
            <p:ph idx="1"/>
          </p:nvPr>
        </p:nvSpPr>
        <p:spPr/>
        <p:txBody>
          <a:bodyPr>
            <a:normAutofit fontScale="96875" lnSpcReduction="20000"/>
          </a:bodyPr>
          <a:p>
            <a:pPr indent="0" lvl="0" marL="0">
              <a:buNone/>
            </a:pPr>
            <a:r>
              <a:rPr dirty="0" lang="en-GB" smtClean="0"/>
              <a:t>3.Did </a:t>
            </a:r>
            <a:r>
              <a:rPr dirty="0" lang="en-GB"/>
              <a:t>you carry out all the necessary activities during the school health services?  </a:t>
            </a:r>
            <a:endParaRPr dirty="0" lang="en-US"/>
          </a:p>
          <a:p>
            <a:pPr indent="0" marL="0">
              <a:buNone/>
            </a:pPr>
            <a:r>
              <a:rPr dirty="0" lang="en-GB" smtClean="0"/>
              <a:t>4.How </a:t>
            </a:r>
            <a:r>
              <a:rPr dirty="0" lang="en-GB"/>
              <a:t>effective were the services you </a:t>
            </a:r>
            <a:r>
              <a:rPr dirty="0" lang="en-GB" smtClean="0"/>
              <a:t>provided</a:t>
            </a:r>
          </a:p>
          <a:p>
            <a:r>
              <a:rPr dirty="0" lang="en-GB"/>
              <a:t>You can use the following steps to evaluate </a:t>
            </a:r>
            <a:r>
              <a:rPr dirty="0" lang="en-GB" smtClean="0"/>
              <a:t>your </a:t>
            </a:r>
            <a:r>
              <a:rPr dirty="0" lang="en-GB"/>
              <a:t>school </a:t>
            </a:r>
            <a:r>
              <a:rPr dirty="0" lang="en-GB" smtClean="0"/>
              <a:t>health services</a:t>
            </a:r>
          </a:p>
          <a:p>
            <a:pPr indent="0" marL="0">
              <a:buNone/>
            </a:pPr>
            <a:r>
              <a:rPr b="1" dirty="0" lang="en-GB" smtClean="0"/>
              <a:t>a)Gathering Information</a:t>
            </a:r>
            <a:r>
              <a:rPr dirty="0" lang="en-GB"/>
              <a:t/>
            </a:r>
            <a:br>
              <a:rPr dirty="0" lang="en-GB"/>
            </a:br>
            <a:r>
              <a:rPr dirty="0" lang="en-GB"/>
              <a:t>This is done using the same sources that you used earlier during planning</a:t>
            </a:r>
            <a:r>
              <a:rPr dirty="0" lang="en-GB" smtClean="0"/>
              <a:t>.</a:t>
            </a:r>
          </a:p>
          <a:p>
            <a:pPr indent="0" marL="0">
              <a:buNone/>
            </a:pPr>
            <a:endParaRPr dirty="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9043" name="Title 1"/>
          <p:cNvSpPr>
            <a:spLocks noGrp="1"/>
          </p:cNvSpPr>
          <p:nvPr>
            <p:ph type="title"/>
          </p:nvPr>
        </p:nvSpPr>
        <p:spPr/>
        <p:txBody>
          <a:bodyPr/>
          <a:p>
            <a:r>
              <a:rPr dirty="0" lang="en-US" smtClean="0"/>
              <a:t>Cont.</a:t>
            </a:r>
            <a:endParaRPr dirty="0" lang="en-US"/>
          </a:p>
        </p:txBody>
      </p:sp>
      <p:sp>
        <p:nvSpPr>
          <p:cNvPr id="1049044" name="Content Placeholder 2"/>
          <p:cNvSpPr>
            <a:spLocks noGrp="1"/>
          </p:cNvSpPr>
          <p:nvPr>
            <p:ph idx="1"/>
          </p:nvPr>
        </p:nvSpPr>
        <p:spPr/>
        <p:txBody>
          <a:bodyPr>
            <a:normAutofit fontScale="96875" lnSpcReduction="20000"/>
          </a:bodyPr>
          <a:p>
            <a:pPr indent="0" marL="0">
              <a:buNone/>
            </a:pPr>
            <a:r>
              <a:rPr b="1" dirty="0" lang="en-GB" smtClean="0"/>
              <a:t>  b)Analysing Information</a:t>
            </a:r>
            <a:endParaRPr dirty="0" lang="en-US"/>
          </a:p>
          <a:p>
            <a:r>
              <a:rPr dirty="0" lang="en-GB" smtClean="0"/>
              <a:t>Compare </a:t>
            </a:r>
            <a:r>
              <a:rPr dirty="0" lang="en-GB"/>
              <a:t>the work actually done with what you had indicated in your work </a:t>
            </a:r>
            <a:r>
              <a:rPr dirty="0" lang="en-GB" err="1" smtClean="0"/>
              <a:t>plan.For</a:t>
            </a:r>
            <a:r>
              <a:rPr dirty="0" lang="en-GB" smtClean="0"/>
              <a:t> example</a:t>
            </a:r>
            <a:r>
              <a:rPr dirty="0" lang="en-GB"/>
              <a:t>,</a:t>
            </a:r>
            <a:endParaRPr dirty="0" lang="en-US"/>
          </a:p>
          <a:p>
            <a:pPr lvl="0"/>
            <a:r>
              <a:rPr dirty="0" lang="en-GB"/>
              <a:t>How many schools were included in your plan and how many actually received the services? </a:t>
            </a:r>
            <a:endParaRPr dirty="0" lang="en-US"/>
          </a:p>
          <a:p>
            <a:pPr lvl="0"/>
            <a:r>
              <a:rPr dirty="0" lang="en-GB"/>
              <a:t>What is causing the difference between planned activities and the actual work done? </a:t>
            </a:r>
            <a:endParaRPr dirty="0" lang="en-US"/>
          </a:p>
          <a:p>
            <a:endParaRPr dirty="0"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9045" name="Title 1"/>
          <p:cNvSpPr>
            <a:spLocks noGrp="1"/>
          </p:cNvSpPr>
          <p:nvPr>
            <p:ph type="title"/>
          </p:nvPr>
        </p:nvSpPr>
        <p:spPr/>
        <p:txBody>
          <a:bodyPr/>
          <a:p>
            <a:r>
              <a:rPr dirty="0" lang="en-US" smtClean="0"/>
              <a:t>Cont.</a:t>
            </a:r>
            <a:endParaRPr dirty="0" lang="en-US"/>
          </a:p>
        </p:txBody>
      </p:sp>
      <p:sp>
        <p:nvSpPr>
          <p:cNvPr id="1049046" name="Content Placeholder 2"/>
          <p:cNvSpPr>
            <a:spLocks noGrp="1"/>
          </p:cNvSpPr>
          <p:nvPr>
            <p:ph idx="1"/>
          </p:nvPr>
        </p:nvSpPr>
        <p:spPr/>
        <p:txBody>
          <a:bodyPr>
            <a:normAutofit fontScale="96875" lnSpcReduction="10000"/>
          </a:bodyPr>
          <a:p>
            <a:pPr indent="0" marL="0">
              <a:buNone/>
            </a:pPr>
            <a:r>
              <a:rPr b="1" dirty="0" lang="en-GB" smtClean="0"/>
              <a:t>c)Identify </a:t>
            </a:r>
            <a:r>
              <a:rPr b="1" dirty="0" lang="en-GB"/>
              <a:t>Areas Needing </a:t>
            </a:r>
            <a:r>
              <a:rPr b="1" dirty="0" lang="en-GB" smtClean="0"/>
              <a:t>Improvements</a:t>
            </a:r>
            <a:r>
              <a:rPr dirty="0" lang="en-GB"/>
              <a:t/>
            </a:r>
            <a:br>
              <a:rPr dirty="0" lang="en-GB"/>
            </a:br>
            <a:r>
              <a:rPr dirty="0" lang="en-GB"/>
              <a:t>You can gather this information from your analysis once you identify the type or nature of improvement needed, you will then need to decide your course of action. </a:t>
            </a:r>
            <a:endParaRPr dirty="0" lang="en-US"/>
          </a:p>
          <a:p>
            <a:r>
              <a:rPr dirty="0" lang="en-GB"/>
              <a:t>It might be that you will need to change the roles </a:t>
            </a:r>
            <a:r>
              <a:rPr dirty="0" lang="en-GB" smtClean="0"/>
              <a:t>and </a:t>
            </a:r>
            <a:r>
              <a:rPr dirty="0" lang="en-GB"/>
              <a:t>activities of the team</a:t>
            </a:r>
            <a:r>
              <a:rPr dirty="0" lang="en-GB" smtClean="0"/>
              <a:t>.</a:t>
            </a:r>
            <a:r>
              <a:rPr b="1" dirty="0" lang="en-GB"/>
              <a:t> </a:t>
            </a:r>
            <a:endParaRPr dirty="0" lang="en-US"/>
          </a:p>
          <a:p>
            <a:pPr indent="0" marL="0">
              <a:buNone/>
            </a:pPr>
            <a:r>
              <a:rPr b="1" dirty="0" lang="en-GB" smtClean="0"/>
              <a:t>d)Take </a:t>
            </a:r>
            <a:r>
              <a:rPr b="1" dirty="0" lang="en-GB"/>
              <a:t>Corrective Action</a:t>
            </a:r>
            <a:r>
              <a:rPr dirty="0" lang="en-GB"/>
              <a:t> </a:t>
            </a:r>
            <a:br>
              <a:rPr dirty="0" lang="en-GB"/>
            </a:br>
            <a:r>
              <a:rPr dirty="0" lang="en-GB"/>
              <a:t>Make a list of things that should be done and then go ahead and do them.</a:t>
            </a:r>
            <a:endParaRPr dirty="0" lang="en-US"/>
          </a:p>
          <a:p>
            <a:endParaRPr dirty="0" lang="en-US"/>
          </a:p>
          <a:p>
            <a:endParaRPr dirty="0"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9047" name="Title 1"/>
          <p:cNvSpPr>
            <a:spLocks noGrp="1"/>
          </p:cNvSpPr>
          <p:nvPr>
            <p:ph type="title"/>
          </p:nvPr>
        </p:nvSpPr>
        <p:spPr/>
        <p:txBody>
          <a:bodyPr/>
          <a:p>
            <a:r>
              <a:rPr dirty="0" lang="en-US" smtClean="0"/>
              <a:t>NCK questions </a:t>
            </a:r>
            <a:endParaRPr dirty="0" lang="en-US"/>
          </a:p>
        </p:txBody>
      </p:sp>
      <p:sp>
        <p:nvSpPr>
          <p:cNvPr id="1049048" name="Content Placeholder 2"/>
          <p:cNvSpPr>
            <a:spLocks noGrp="1"/>
          </p:cNvSpPr>
          <p:nvPr>
            <p:ph idx="1"/>
          </p:nvPr>
        </p:nvSpPr>
        <p:spPr/>
        <p:txBody>
          <a:bodyPr>
            <a:normAutofit fontScale="96875" lnSpcReduction="10000"/>
          </a:bodyPr>
          <a:p>
            <a:r>
              <a:rPr dirty="0" lang="en-US" smtClean="0"/>
              <a:t>You have been posted to a district as a district public Health nurse where school health services are not  existent </a:t>
            </a:r>
          </a:p>
          <a:p>
            <a:pPr indent="-514350" marL="514350">
              <a:buAutoNum type="alphaLcParenR"/>
            </a:pPr>
            <a:r>
              <a:rPr dirty="0" lang="en-US" smtClean="0"/>
              <a:t>State four objectives of school health </a:t>
            </a:r>
            <a:r>
              <a:rPr dirty="0" lang="en-US" err="1" smtClean="0"/>
              <a:t>programme</a:t>
            </a:r>
            <a:r>
              <a:rPr dirty="0" lang="en-US" smtClean="0"/>
              <a:t> ( 4marks)</a:t>
            </a:r>
          </a:p>
          <a:p>
            <a:pPr indent="-514350" marL="514350">
              <a:buAutoNum type="alphaLcParenR"/>
            </a:pPr>
            <a:r>
              <a:rPr dirty="0" lang="en-US" smtClean="0"/>
              <a:t>Explain three services provided in a school health </a:t>
            </a:r>
            <a:r>
              <a:rPr dirty="0" lang="en-US" err="1" smtClean="0"/>
              <a:t>programme</a:t>
            </a:r>
            <a:r>
              <a:rPr dirty="0" lang="en-US" smtClean="0"/>
              <a:t> (6marks)</a:t>
            </a:r>
          </a:p>
          <a:p>
            <a:pPr indent="-514350" marL="514350">
              <a:buAutoNum type="alphaLcParenR"/>
            </a:pPr>
            <a:r>
              <a:rPr dirty="0" lang="en-US" smtClean="0"/>
              <a:t>Describe the steps taken to set up school health </a:t>
            </a:r>
            <a:r>
              <a:rPr dirty="0" lang="en-US" err="1" smtClean="0"/>
              <a:t>programme</a:t>
            </a:r>
            <a:r>
              <a:rPr dirty="0" lang="en-US" smtClean="0"/>
              <a:t> ( 10marks)</a:t>
            </a:r>
          </a:p>
          <a:p>
            <a:pPr indent="-514350" marL="514350">
              <a:buAutoNum type="alphaLcParenR"/>
            </a:pP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43" name="Title 3"/>
          <p:cNvSpPr>
            <a:spLocks noGrp="1"/>
          </p:cNvSpPr>
          <p:nvPr>
            <p:ph type="ctrTitle"/>
          </p:nvPr>
        </p:nvSpPr>
        <p:spPr/>
        <p:txBody>
          <a:bodyPr/>
          <a:p>
            <a:r>
              <a:rPr dirty="0" lang="en-US" smtClean="0">
                <a:solidFill>
                  <a:srgbClr val="FF0000"/>
                </a:solidFill>
              </a:rPr>
              <a:t>2.Abuja declaration of 2001</a:t>
            </a:r>
            <a:endParaRPr dirty="0" lang="en-US">
              <a:solidFill>
                <a:srgbClr val="FF0000"/>
              </a:solidFill>
            </a:endParaRPr>
          </a:p>
        </p:txBody>
      </p:sp>
      <p:sp>
        <p:nvSpPr>
          <p:cNvPr id="1048644" name="Subtitle 4"/>
          <p:cNvSpPr>
            <a:spLocks noGrp="1"/>
          </p:cNvSpPr>
          <p:nvPr>
            <p:ph type="subTitle" idx="1"/>
          </p:nvPr>
        </p:nvSpPr>
        <p:spPr/>
        <p:txBody>
          <a:bodyPr/>
          <a:p>
            <a:r>
              <a:rPr dirty="0" lang="en-US" smtClean="0"/>
              <a:t>On Financial allocation on health sector </a:t>
            </a:r>
            <a:endParaRPr dirty="0" lang="en-US"/>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9049" name="Title 1"/>
          <p:cNvSpPr>
            <a:spLocks noGrp="1"/>
          </p:cNvSpPr>
          <p:nvPr>
            <p:ph type="title"/>
          </p:nvPr>
        </p:nvSpPr>
        <p:spPr/>
        <p:txBody>
          <a:bodyPr/>
          <a:p>
            <a:r>
              <a:rPr dirty="0" lang="en-US" smtClean="0"/>
              <a:t>FQE 2011</a:t>
            </a:r>
            <a:endParaRPr dirty="0" lang="en-US"/>
          </a:p>
        </p:txBody>
      </p:sp>
      <p:sp>
        <p:nvSpPr>
          <p:cNvPr id="1049050" name="Content Placeholder 2"/>
          <p:cNvSpPr>
            <a:spLocks noGrp="1"/>
          </p:cNvSpPr>
          <p:nvPr>
            <p:ph idx="1"/>
          </p:nvPr>
        </p:nvSpPr>
        <p:spPr/>
        <p:txBody>
          <a:bodyPr/>
          <a:p>
            <a:r>
              <a:rPr dirty="0" lang="en-US" smtClean="0"/>
              <a:t>State five roles of nurse in the implementation of vision 2030 (5marks)</a:t>
            </a:r>
          </a:p>
          <a:p>
            <a:r>
              <a:rPr dirty="0" lang="en-US" smtClean="0"/>
              <a:t>Explain four principles of home vising by community health nurse (4marks</a:t>
            </a:r>
            <a:r>
              <a:rPr dirty="0" lang="en-US" smtClean="0"/>
              <a:t>)</a:t>
            </a:r>
          </a:p>
          <a:p>
            <a:r>
              <a:rPr dirty="0" lang="en-US" smtClean="0"/>
              <a:t>State five components of school health (5marks)</a:t>
            </a:r>
            <a:endParaRPr dirty="0"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9051" name="Title 1"/>
          <p:cNvSpPr>
            <a:spLocks noGrp="1"/>
          </p:cNvSpPr>
          <p:nvPr>
            <p:ph type="title"/>
          </p:nvPr>
        </p:nvSpPr>
        <p:spPr/>
        <p:txBody>
          <a:bodyPr>
            <a:normAutofit fontScale="90000"/>
          </a:bodyPr>
          <a:p>
            <a:r>
              <a:rPr b="1" dirty="0" lang="en-US"/>
              <a:t>Common Home Accident and Preventive Methods</a:t>
            </a:r>
            <a:endParaRPr dirty="0" lang="en-US"/>
          </a:p>
        </p:txBody>
      </p:sp>
      <p:sp>
        <p:nvSpPr>
          <p:cNvPr id="1049052" name="Content Placeholder 2"/>
          <p:cNvSpPr>
            <a:spLocks noGrp="1"/>
          </p:cNvSpPr>
          <p:nvPr>
            <p:ph idx="1"/>
          </p:nvPr>
        </p:nvSpPr>
        <p:spPr/>
        <p:txBody>
          <a:bodyPr>
            <a:normAutofit fontScale="81250" lnSpcReduction="20000"/>
          </a:bodyPr>
          <a:p>
            <a:r>
              <a:rPr dirty="0" lang="en-US"/>
              <a:t>There are 5 leading causes of accidents and injuries in the household namely;</a:t>
            </a:r>
          </a:p>
          <a:p>
            <a:r>
              <a:rPr dirty="0" lang="en-US"/>
              <a:t>Falls, Poisonings, Fires, Suffocation, Choking and </a:t>
            </a:r>
            <a:r>
              <a:rPr dirty="0" lang="en-US" smtClean="0"/>
              <a:t>Drowning</a:t>
            </a:r>
          </a:p>
          <a:p>
            <a:r>
              <a:rPr dirty="0" lang="en-US" smtClean="0">
                <a:solidFill>
                  <a:srgbClr val="C00000"/>
                </a:solidFill>
              </a:rPr>
              <a:t>Fall</a:t>
            </a:r>
          </a:p>
          <a:p>
            <a:r>
              <a:rPr b="1" dirty="0" i="1" lang="en-US"/>
              <a:t>Prevention:</a:t>
            </a:r>
          </a:p>
          <a:p>
            <a:r>
              <a:rPr dirty="0" lang="en-US" smtClean="0"/>
              <a:t>Keep </a:t>
            </a:r>
            <a:r>
              <a:rPr dirty="0" lang="en-US"/>
              <a:t>floors free of obstructions</a:t>
            </a:r>
          </a:p>
          <a:p>
            <a:r>
              <a:rPr dirty="0" lang="en-US" smtClean="0"/>
              <a:t>Ensure </a:t>
            </a:r>
            <a:r>
              <a:rPr dirty="0" lang="en-US"/>
              <a:t>adequate lighting in the household area</a:t>
            </a:r>
          </a:p>
          <a:p>
            <a:r>
              <a:rPr dirty="0" lang="en-US" smtClean="0"/>
              <a:t>Exercise </a:t>
            </a:r>
            <a:r>
              <a:rPr dirty="0" lang="en-US"/>
              <a:t>close supervision of children.</a:t>
            </a:r>
          </a:p>
          <a:p>
            <a:r>
              <a:rPr dirty="0" lang="en-US" smtClean="0"/>
              <a:t>Keep </a:t>
            </a:r>
            <a:r>
              <a:rPr dirty="0" lang="en-US"/>
              <a:t>floor dry and free from wear and tear</a:t>
            </a:r>
          </a:p>
          <a:p>
            <a:r>
              <a:rPr dirty="0" lang="en-US" smtClean="0"/>
              <a:t> </a:t>
            </a:r>
            <a:r>
              <a:rPr dirty="0" lang="en-US"/>
              <a:t>Always ensure bed-rail of the baby cot/bed is raised when the baby is in </a:t>
            </a:r>
            <a:r>
              <a:rPr dirty="0" lang="en-US" smtClean="0"/>
              <a:t>the cot/bed</a:t>
            </a:r>
            <a:endParaRPr dirty="0" lang="en-US">
              <a:solidFill>
                <a:srgbClr val="C00000"/>
              </a:solidFill>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9053" name="Title 1"/>
          <p:cNvSpPr>
            <a:spLocks noGrp="1"/>
          </p:cNvSpPr>
          <p:nvPr>
            <p:ph type="title"/>
          </p:nvPr>
        </p:nvSpPr>
        <p:spPr/>
        <p:txBody>
          <a:bodyPr/>
          <a:p>
            <a:r>
              <a:rPr b="1" dirty="0" lang="en-US"/>
              <a:t>CHOKING AND SUFFOCATION</a:t>
            </a:r>
            <a:endParaRPr dirty="0" lang="en-US"/>
          </a:p>
        </p:txBody>
      </p:sp>
      <p:sp>
        <p:nvSpPr>
          <p:cNvPr id="1049054" name="Content Placeholder 2"/>
          <p:cNvSpPr>
            <a:spLocks noGrp="1"/>
          </p:cNvSpPr>
          <p:nvPr>
            <p:ph idx="1"/>
          </p:nvPr>
        </p:nvSpPr>
        <p:spPr/>
        <p:txBody>
          <a:bodyPr>
            <a:normAutofit fontScale="96875" lnSpcReduction="20000"/>
          </a:bodyPr>
          <a:p>
            <a:pPr indent="0" marL="0">
              <a:buNone/>
            </a:pPr>
            <a:r>
              <a:rPr b="1" dirty="0" i="1" lang="en-US" smtClean="0"/>
              <a:t>  Prevention:</a:t>
            </a:r>
            <a:endParaRPr dirty="0" lang="en-US"/>
          </a:p>
          <a:p>
            <a:r>
              <a:rPr dirty="0" lang="en-US" smtClean="0"/>
              <a:t>Keep </a:t>
            </a:r>
            <a:r>
              <a:rPr dirty="0" lang="en-US"/>
              <a:t>plastic bags out of children’s reach, and tie bags in a knot </a:t>
            </a:r>
            <a:r>
              <a:rPr dirty="0" lang="en-US" smtClean="0"/>
              <a:t>before disposing</a:t>
            </a:r>
            <a:endParaRPr dirty="0" lang="en-US"/>
          </a:p>
          <a:p>
            <a:r>
              <a:rPr dirty="0" lang="en-US" smtClean="0"/>
              <a:t>Cut </a:t>
            </a:r>
            <a:r>
              <a:rPr dirty="0" lang="en-US"/>
              <a:t>children’s food into small pieces, and be sure to chew your own </a:t>
            </a:r>
            <a:r>
              <a:rPr dirty="0" lang="en-US" smtClean="0"/>
              <a:t>food thorough</a:t>
            </a:r>
            <a:endParaRPr dirty="0" lang="en-US"/>
          </a:p>
          <a:p>
            <a:r>
              <a:rPr dirty="0" lang="en-US" smtClean="0"/>
              <a:t>Keep </a:t>
            </a:r>
            <a:r>
              <a:rPr dirty="0" lang="en-US"/>
              <a:t>your eye on infants around strangulation risks such </a:t>
            </a:r>
            <a:r>
              <a:rPr dirty="0" lang="en-US" smtClean="0"/>
              <a:t>long </a:t>
            </a:r>
            <a:r>
              <a:rPr dirty="0" lang="en-US"/>
              <a:t>telephone </a:t>
            </a:r>
            <a:r>
              <a:rPr dirty="0" lang="en-US" smtClean="0"/>
              <a:t>cords, </a:t>
            </a:r>
            <a:r>
              <a:rPr dirty="0" lang="en-US"/>
              <a:t>necklaces, and headbands</a:t>
            </a:r>
          </a:p>
          <a:p>
            <a:r>
              <a:rPr dirty="0" lang="en-US" smtClean="0"/>
              <a:t>Ensure </a:t>
            </a:r>
            <a:r>
              <a:rPr dirty="0" lang="en-US"/>
              <a:t>small objects are kept out of reach of children</a:t>
            </a:r>
          </a:p>
          <a:p>
            <a:pPr indent="0" marL="0">
              <a:buNone/>
            </a:pPr>
            <a:endParaRPr dirty="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9055" name="Title 1"/>
          <p:cNvSpPr>
            <a:spLocks noGrp="1"/>
          </p:cNvSpPr>
          <p:nvPr>
            <p:ph type="title"/>
          </p:nvPr>
        </p:nvSpPr>
        <p:spPr/>
        <p:txBody>
          <a:bodyPr/>
          <a:p>
            <a:r>
              <a:rPr dirty="0" lang="en-US" smtClean="0"/>
              <a:t>Cont.</a:t>
            </a:r>
            <a:endParaRPr dirty="0" lang="en-US"/>
          </a:p>
        </p:txBody>
      </p:sp>
      <p:sp>
        <p:nvSpPr>
          <p:cNvPr id="1049056" name="Content Placeholder 2"/>
          <p:cNvSpPr>
            <a:spLocks noGrp="1"/>
          </p:cNvSpPr>
          <p:nvPr>
            <p:ph idx="1"/>
          </p:nvPr>
        </p:nvSpPr>
        <p:spPr/>
        <p:txBody>
          <a:bodyPr/>
          <a:p>
            <a:r>
              <a:rPr dirty="0" lang="en-US"/>
              <a:t>Instruct children not to play while eating</a:t>
            </a:r>
          </a:p>
          <a:p>
            <a:r>
              <a:rPr dirty="0" lang="en-US" smtClean="0"/>
              <a:t>Avoid </a:t>
            </a:r>
            <a:r>
              <a:rPr dirty="0" lang="en-US"/>
              <a:t>forceful feeding of babies</a:t>
            </a:r>
          </a:p>
          <a:p>
            <a:r>
              <a:rPr dirty="0" lang="en-US" smtClean="0"/>
              <a:t>Never </a:t>
            </a:r>
            <a:r>
              <a:rPr dirty="0" lang="en-US"/>
              <a:t>let children use milk bottle by themselves without adult’s </a:t>
            </a:r>
            <a:r>
              <a:rPr dirty="0" lang="en-US" smtClean="0"/>
              <a:t>supervision</a:t>
            </a:r>
          </a:p>
          <a:p>
            <a:r>
              <a:rPr dirty="0" lang="en-US" smtClean="0"/>
              <a:t> </a:t>
            </a:r>
            <a:r>
              <a:rPr dirty="0" lang="en-US"/>
              <a:t>Never leave children alone next to containers filled with water</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9057" name="Title 1"/>
          <p:cNvSpPr>
            <a:spLocks noGrp="1"/>
          </p:cNvSpPr>
          <p:nvPr>
            <p:ph type="title"/>
          </p:nvPr>
        </p:nvSpPr>
        <p:spPr/>
        <p:txBody>
          <a:bodyPr/>
          <a:p>
            <a:r>
              <a:rPr b="1" dirty="0" lang="en-US"/>
              <a:t>BURN/SCALD</a:t>
            </a:r>
            <a:endParaRPr dirty="0" lang="en-US"/>
          </a:p>
        </p:txBody>
      </p:sp>
      <p:sp>
        <p:nvSpPr>
          <p:cNvPr id="1049058" name="Content Placeholder 2"/>
          <p:cNvSpPr>
            <a:spLocks noGrp="1"/>
          </p:cNvSpPr>
          <p:nvPr>
            <p:ph idx="1"/>
          </p:nvPr>
        </p:nvSpPr>
        <p:spPr/>
        <p:txBody>
          <a:bodyPr>
            <a:noAutofit/>
          </a:bodyPr>
          <a:p>
            <a:r>
              <a:rPr b="1" dirty="0" sz="2800" i="1" lang="en-US" smtClean="0"/>
              <a:t>Prevention</a:t>
            </a:r>
          </a:p>
          <a:p>
            <a:r>
              <a:rPr dirty="0" sz="2800" lang="en-US" smtClean="0"/>
              <a:t>For adults, never hold a hot drink/food and a child at the same time</a:t>
            </a:r>
          </a:p>
          <a:p>
            <a:r>
              <a:rPr dirty="0" sz="2800" lang="en-US" smtClean="0"/>
              <a:t>Ensure foodstuff is at a reasonable temperature before feeding</a:t>
            </a:r>
          </a:p>
          <a:p>
            <a:r>
              <a:rPr dirty="0" sz="2800" lang="en-US" smtClean="0"/>
              <a:t>Keep children away from the kitchen and hot surfaces and equipment</a:t>
            </a:r>
          </a:p>
          <a:p>
            <a:r>
              <a:rPr dirty="0" sz="2800" lang="en-US" smtClean="0"/>
              <a:t>While cooking, exercise extra care</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9059" name="Title 1"/>
          <p:cNvSpPr>
            <a:spLocks noGrp="1"/>
          </p:cNvSpPr>
          <p:nvPr>
            <p:ph type="title"/>
          </p:nvPr>
        </p:nvSpPr>
        <p:spPr/>
        <p:txBody>
          <a:bodyPr/>
          <a:p>
            <a:r>
              <a:rPr dirty="0" lang="en-US" smtClean="0"/>
              <a:t>Cont.</a:t>
            </a:r>
            <a:endParaRPr dirty="0" lang="en-US"/>
          </a:p>
        </p:txBody>
      </p:sp>
      <p:sp>
        <p:nvSpPr>
          <p:cNvPr id="1049060" name="Content Placeholder 2"/>
          <p:cNvSpPr>
            <a:spLocks noGrp="1"/>
          </p:cNvSpPr>
          <p:nvPr>
            <p:ph idx="1"/>
          </p:nvPr>
        </p:nvSpPr>
        <p:spPr/>
        <p:txBody>
          <a:bodyPr>
            <a:normAutofit fontScale="93750" lnSpcReduction="10000"/>
          </a:bodyPr>
          <a:p>
            <a:r>
              <a:rPr dirty="0" lang="en-US"/>
              <a:t> Before bathing ensure that water temperature is safe</a:t>
            </a:r>
          </a:p>
          <a:p>
            <a:r>
              <a:rPr dirty="0" lang="en-US"/>
              <a:t>Matches and lighters should be placed out of reach of children</a:t>
            </a:r>
          </a:p>
          <a:p>
            <a:r>
              <a:rPr dirty="0" lang="en-US"/>
              <a:t> Warn children never to play with fire</a:t>
            </a:r>
          </a:p>
          <a:p>
            <a:r>
              <a:rPr dirty="0" lang="en-US"/>
              <a:t> If need to hold hot materials, use </a:t>
            </a:r>
            <a:r>
              <a:rPr dirty="0" lang="en-US" smtClean="0"/>
              <a:t>cloths</a:t>
            </a:r>
          </a:p>
          <a:p>
            <a:r>
              <a:rPr b="1" dirty="0" lang="en-US"/>
              <a:t>POISONING</a:t>
            </a:r>
          </a:p>
          <a:p>
            <a:r>
              <a:rPr b="1" dirty="0" i="1" lang="en-US"/>
              <a:t>Cause: </a:t>
            </a:r>
            <a:r>
              <a:rPr dirty="0" lang="en-US"/>
              <a:t>Food poisoning, accidental swallowing of drugs, </a:t>
            </a:r>
            <a:r>
              <a:rPr dirty="0" lang="en-US" err="1" smtClean="0"/>
              <a:t>detergents,insecticides</a:t>
            </a:r>
            <a:r>
              <a:rPr dirty="0" lang="en-US"/>
              <a:t>, etc.</a:t>
            </a:r>
          </a:p>
          <a:p>
            <a:endParaRPr dirty="0"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9061" name="Title 1"/>
          <p:cNvSpPr>
            <a:spLocks noGrp="1"/>
          </p:cNvSpPr>
          <p:nvPr>
            <p:ph type="title"/>
          </p:nvPr>
        </p:nvSpPr>
        <p:spPr/>
        <p:txBody>
          <a:bodyPr/>
          <a:p>
            <a:r>
              <a:rPr b="1" dirty="0" i="1" lang="en-US"/>
              <a:t>Prevention:</a:t>
            </a:r>
            <a:endParaRPr dirty="0" lang="en-US"/>
          </a:p>
        </p:txBody>
      </p:sp>
      <p:sp>
        <p:nvSpPr>
          <p:cNvPr id="1049062" name="Content Placeholder 2"/>
          <p:cNvSpPr>
            <a:spLocks noGrp="1"/>
          </p:cNvSpPr>
          <p:nvPr>
            <p:ph idx="1"/>
          </p:nvPr>
        </p:nvSpPr>
        <p:spPr/>
        <p:txBody>
          <a:bodyPr>
            <a:normAutofit fontScale="93750" lnSpcReduction="20000"/>
          </a:bodyPr>
          <a:p>
            <a:r>
              <a:rPr dirty="0" lang="en-US"/>
              <a:t>Keep medicines and chemicals out of sight and reach of children</a:t>
            </a:r>
          </a:p>
          <a:p>
            <a:r>
              <a:rPr dirty="0" lang="en-US" smtClean="0"/>
              <a:t> </a:t>
            </a:r>
            <a:r>
              <a:rPr dirty="0" lang="en-US"/>
              <a:t>Always store chemicals in their original containers with appropriate </a:t>
            </a:r>
            <a:r>
              <a:rPr dirty="0" lang="en-US" smtClean="0"/>
              <a:t>labels</a:t>
            </a:r>
            <a:endParaRPr dirty="0" lang="en-US"/>
          </a:p>
          <a:p>
            <a:r>
              <a:rPr dirty="0" lang="en-US" smtClean="0"/>
              <a:t> </a:t>
            </a:r>
            <a:r>
              <a:rPr dirty="0" lang="en-US"/>
              <a:t>Consult a health worker when feeling unwell and avoid self </a:t>
            </a:r>
            <a:r>
              <a:rPr dirty="0" lang="en-US" smtClean="0"/>
              <a:t>medication</a:t>
            </a:r>
            <a:endParaRPr dirty="0" lang="en-US"/>
          </a:p>
          <a:p>
            <a:r>
              <a:rPr dirty="0" lang="en-US" smtClean="0"/>
              <a:t> </a:t>
            </a:r>
            <a:r>
              <a:rPr dirty="0" lang="en-US"/>
              <a:t>Check expiry date of drugs; follow health workers instructions on </a:t>
            </a:r>
            <a:r>
              <a:rPr dirty="0" lang="en-US" smtClean="0"/>
              <a:t>dosage and </a:t>
            </a:r>
            <a:r>
              <a:rPr dirty="0" lang="en-US"/>
              <a:t>timing</a:t>
            </a:r>
          </a:p>
          <a:p>
            <a:r>
              <a:rPr dirty="0" lang="en-US" smtClean="0"/>
              <a:t>Never </a:t>
            </a:r>
            <a:r>
              <a:rPr dirty="0" lang="en-US"/>
              <a:t>place different drugs in the same container</a:t>
            </a:r>
          </a:p>
          <a:p>
            <a:r>
              <a:rPr dirty="0" lang="en-US" smtClean="0"/>
              <a:t>Store </a:t>
            </a:r>
            <a:r>
              <a:rPr dirty="0" lang="en-US"/>
              <a:t>food in dry and clean environment</a:t>
            </a:r>
          </a:p>
          <a:p>
            <a:endParaRPr dirty="0"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9063" name="Title 1"/>
          <p:cNvSpPr>
            <a:spLocks noGrp="1"/>
          </p:cNvSpPr>
          <p:nvPr>
            <p:ph type="title"/>
          </p:nvPr>
        </p:nvSpPr>
        <p:spPr/>
        <p:txBody>
          <a:bodyPr/>
          <a:p>
            <a:r>
              <a:rPr b="1" dirty="0" lang="en-US"/>
              <a:t>DROWNING</a:t>
            </a:r>
            <a:endParaRPr dirty="0" lang="en-US"/>
          </a:p>
        </p:txBody>
      </p:sp>
      <p:sp>
        <p:nvSpPr>
          <p:cNvPr id="1049064" name="Content Placeholder 2"/>
          <p:cNvSpPr>
            <a:spLocks noGrp="1"/>
          </p:cNvSpPr>
          <p:nvPr>
            <p:ph idx="1"/>
          </p:nvPr>
        </p:nvSpPr>
        <p:spPr/>
        <p:txBody>
          <a:bodyPr>
            <a:normAutofit fontScale="96875" lnSpcReduction="20000"/>
          </a:bodyPr>
          <a:p>
            <a:r>
              <a:rPr dirty="0" lang="en-US"/>
              <a:t>Keep children away from open water bodies</a:t>
            </a:r>
          </a:p>
          <a:p>
            <a:r>
              <a:rPr dirty="0" lang="en-US" smtClean="0"/>
              <a:t>Keep </a:t>
            </a:r>
            <a:r>
              <a:rPr dirty="0" lang="en-US"/>
              <a:t>all water containers covered or </a:t>
            </a:r>
            <a:r>
              <a:rPr dirty="0" lang="en-US" smtClean="0"/>
              <a:t>emptied</a:t>
            </a:r>
          </a:p>
          <a:p>
            <a:r>
              <a:rPr dirty="0" lang="en-US"/>
              <a:t>Don’t leave children unattended in a pool, wading </a:t>
            </a:r>
            <a:r>
              <a:rPr dirty="0" lang="en-US" smtClean="0"/>
              <a:t>pool</a:t>
            </a:r>
            <a:endParaRPr dirty="0" lang="en-US"/>
          </a:p>
          <a:p>
            <a:r>
              <a:rPr dirty="0" lang="en-US" smtClean="0"/>
              <a:t>Empty </a:t>
            </a:r>
            <a:r>
              <a:rPr dirty="0" lang="en-US"/>
              <a:t>out small plastic pools as soon as you’re done using </a:t>
            </a:r>
            <a:r>
              <a:rPr dirty="0" lang="en-US" smtClean="0"/>
              <a:t>them</a:t>
            </a:r>
          </a:p>
          <a:p>
            <a:r>
              <a:rPr dirty="0" lang="en-US"/>
              <a:t>Obtain cardiopulmonary resuscitation (CPR) training</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9065" name="Title 1"/>
          <p:cNvSpPr>
            <a:spLocks noGrp="1"/>
          </p:cNvSpPr>
          <p:nvPr>
            <p:ph type="title"/>
          </p:nvPr>
        </p:nvSpPr>
        <p:spPr/>
        <p:txBody>
          <a:bodyPr/>
          <a:p>
            <a:r>
              <a:rPr dirty="0" lang="en-US" smtClean="0"/>
              <a:t>Sep 2018 promotional</a:t>
            </a:r>
            <a:endParaRPr dirty="0" lang="en-US"/>
          </a:p>
        </p:txBody>
      </p:sp>
      <p:sp>
        <p:nvSpPr>
          <p:cNvPr id="1049066" name="Content Placeholder 2"/>
          <p:cNvSpPr>
            <a:spLocks noGrp="1"/>
          </p:cNvSpPr>
          <p:nvPr>
            <p:ph idx="1"/>
          </p:nvPr>
        </p:nvSpPr>
        <p:spPr/>
        <p:txBody>
          <a:bodyPr/>
          <a:p>
            <a:r>
              <a:rPr dirty="0" lang="en-US" smtClean="0"/>
              <a:t>Explain the Alma Ata conference identified 8 essential elements of primary healthcare  (8marks )</a:t>
            </a:r>
          </a:p>
          <a:p>
            <a:r>
              <a:rPr dirty="0" lang="en-US" smtClean="0"/>
              <a:t>List eight sustainable development goals</a:t>
            </a:r>
          </a:p>
          <a:p>
            <a:pPr indent="0" marL="0">
              <a:buNone/>
            </a:pPr>
            <a:r>
              <a:rPr dirty="0" lang="en-US" smtClean="0"/>
              <a:t> </a:t>
            </a: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45" name="Title 1"/>
          <p:cNvSpPr>
            <a:spLocks noGrp="1"/>
          </p:cNvSpPr>
          <p:nvPr>
            <p:ph type="title"/>
          </p:nvPr>
        </p:nvSpPr>
        <p:spPr/>
        <p:txBody>
          <a:bodyPr/>
          <a:p>
            <a:r>
              <a:rPr dirty="0" lang="en-US" smtClean="0"/>
              <a:t>Abuja declaration</a:t>
            </a:r>
            <a:endParaRPr dirty="0" lang="en-US"/>
          </a:p>
        </p:txBody>
      </p:sp>
      <p:sp>
        <p:nvSpPr>
          <p:cNvPr id="1048646" name="Content Placeholder 2"/>
          <p:cNvSpPr>
            <a:spLocks noGrp="1"/>
          </p:cNvSpPr>
          <p:nvPr>
            <p:ph idx="1"/>
          </p:nvPr>
        </p:nvSpPr>
        <p:spPr/>
        <p:txBody>
          <a:bodyPr>
            <a:normAutofit/>
          </a:bodyPr>
          <a:p>
            <a:r>
              <a:rPr dirty="0" sz="3600" lang="en-US" smtClean="0">
                <a:solidFill>
                  <a:srgbClr val="000000"/>
                </a:solidFill>
                <a:latin typeface="Times New Roman"/>
              </a:rPr>
              <a:t> </a:t>
            </a:r>
            <a:r>
              <a:rPr dirty="0" lang="en-US">
                <a:solidFill>
                  <a:srgbClr val="000000"/>
                </a:solidFill>
                <a:latin typeface="Times New Roman"/>
              </a:rPr>
              <a:t>In April 2001, heads of state of African Union countries </a:t>
            </a:r>
            <a:r>
              <a:rPr dirty="0" lang="en-US" smtClean="0">
                <a:solidFill>
                  <a:srgbClr val="000000"/>
                </a:solidFill>
                <a:latin typeface="Times New Roman"/>
              </a:rPr>
              <a:t>met in Abuja Nigeria  and </a:t>
            </a:r>
            <a:r>
              <a:rPr dirty="0" lang="en-US">
                <a:solidFill>
                  <a:srgbClr val="000000"/>
                </a:solidFill>
                <a:latin typeface="Times New Roman"/>
              </a:rPr>
              <a:t>pledged to set a target of allocating at least 15% of their annual budget to improve the health sector. </a:t>
            </a:r>
            <a:endParaRPr dirty="0" lang="en-US" smtClean="0">
              <a:solidFill>
                <a:srgbClr val="000000"/>
              </a:solidFill>
              <a:latin typeface="Times New Roman"/>
            </a:endParaRPr>
          </a:p>
          <a:p>
            <a:r>
              <a:rPr dirty="0" lang="en-US" smtClean="0">
                <a:solidFill>
                  <a:srgbClr val="000000"/>
                </a:solidFill>
                <a:latin typeface="Times New Roman"/>
              </a:rPr>
              <a:t>At </a:t>
            </a:r>
            <a:r>
              <a:rPr dirty="0" lang="en-US">
                <a:solidFill>
                  <a:srgbClr val="000000"/>
                </a:solidFill>
                <a:latin typeface="Times New Roman"/>
              </a:rPr>
              <a:t>the same time, they urged donor countries to </a:t>
            </a:r>
            <a:r>
              <a:rPr dirty="0" lang="en-US" smtClean="0">
                <a:solidFill>
                  <a:srgbClr val="000000"/>
                </a:solidFill>
                <a:latin typeface="Times New Roman"/>
              </a:rPr>
              <a:t>"fulfill </a:t>
            </a:r>
            <a:r>
              <a:rPr dirty="0" lang="en-US">
                <a:solidFill>
                  <a:srgbClr val="000000"/>
                </a:solidFill>
                <a:latin typeface="Times New Roman"/>
              </a:rPr>
              <a:t>the yet to be met target of 0.7% of their </a:t>
            </a:r>
            <a:r>
              <a:rPr dirty="0" i="1" lang="en-US">
                <a:solidFill>
                  <a:srgbClr val="000000"/>
                </a:solidFill>
                <a:latin typeface="Times New Roman"/>
              </a:rPr>
              <a:t>GNP </a:t>
            </a:r>
            <a:r>
              <a:rPr dirty="0" lang="en-US">
                <a:solidFill>
                  <a:srgbClr val="000000"/>
                </a:solidFill>
                <a:latin typeface="Times New Roman"/>
              </a:rPr>
              <a:t>as official Development Assistance </a:t>
            </a:r>
            <a:r>
              <a:rPr dirty="0" lang="en-US" smtClean="0">
                <a:solidFill>
                  <a:srgbClr val="000000"/>
                </a:solidFill>
                <a:latin typeface="Times New Roman"/>
              </a:rPr>
              <a:t> </a:t>
            </a:r>
            <a:r>
              <a:rPr dirty="0" lang="en-US">
                <a:solidFill>
                  <a:srgbClr val="000000"/>
                </a:solidFill>
                <a:latin typeface="Times New Roman"/>
              </a:rPr>
              <a:t>to </a:t>
            </a:r>
            <a:r>
              <a:rPr dirty="0" lang="en-US" smtClean="0">
                <a:solidFill>
                  <a:srgbClr val="000000"/>
                </a:solidFill>
                <a:latin typeface="Times New Roman"/>
              </a:rPr>
              <a:t>developing countries".</a:t>
            </a:r>
            <a:endParaRPr dirty="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08" name="Title 1"/>
          <p:cNvSpPr>
            <a:spLocks noGrp="1"/>
          </p:cNvSpPr>
          <p:nvPr>
            <p:ph type="title"/>
          </p:nvPr>
        </p:nvSpPr>
        <p:spPr/>
        <p:txBody>
          <a:bodyPr/>
          <a:p>
            <a:r>
              <a:rPr b="1" dirty="0" lang="en-US"/>
              <a:t>HEALTH CARE DELIVERY SYSTEM</a:t>
            </a:r>
            <a:endParaRPr dirty="0" lang="en-US"/>
          </a:p>
        </p:txBody>
      </p:sp>
      <p:sp>
        <p:nvSpPr>
          <p:cNvPr id="1048609" name="Content Placeholder 2"/>
          <p:cNvSpPr>
            <a:spLocks noGrp="1"/>
          </p:cNvSpPr>
          <p:nvPr>
            <p:ph idx="1"/>
          </p:nvPr>
        </p:nvSpPr>
        <p:spPr/>
        <p:txBody>
          <a:bodyPr>
            <a:normAutofit lnSpcReduction="10000"/>
          </a:bodyPr>
          <a:p>
            <a:r>
              <a:rPr dirty="0" lang="en-US" smtClean="0"/>
              <a:t>Introduction</a:t>
            </a:r>
          </a:p>
          <a:p>
            <a:r>
              <a:rPr dirty="0" lang="en-US" smtClean="0"/>
              <a:t>Health care delivery system is the organization of people, institutions , and resources that  that deliver health care  services to meet the health needs of the target population</a:t>
            </a:r>
          </a:p>
          <a:p>
            <a:r>
              <a:rPr dirty="0" lang="en-US" smtClean="0"/>
              <a:t>Kenya’s health care system  is structured in step-wise manner so that complicated cases are referred to higher level .The gaps in the system are filled by a private and run units </a:t>
            </a:r>
            <a:endParaRPr dirty="0"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647" name="Title 3"/>
          <p:cNvSpPr>
            <a:spLocks noGrp="1"/>
          </p:cNvSpPr>
          <p:nvPr>
            <p:ph type="ctrTitle"/>
          </p:nvPr>
        </p:nvSpPr>
        <p:spPr/>
        <p:txBody>
          <a:bodyPr>
            <a:normAutofit fontScale="90000"/>
          </a:bodyPr>
          <a:p>
            <a:r>
              <a:rPr b="1" dirty="0" lang="en-US"/>
              <a:t>3</a:t>
            </a:r>
            <a:r>
              <a:rPr b="1" dirty="0" lang="en-US" smtClean="0"/>
              <a:t>. </a:t>
            </a:r>
            <a:r>
              <a:rPr b="1" dirty="0" lang="en-US"/>
              <a:t>OUAGADOUGOU DECLARATION</a:t>
            </a:r>
            <a:r>
              <a:rPr dirty="0" lang="en-US"/>
              <a:t/>
            </a:r>
            <a:br>
              <a:rPr dirty="0" lang="en-US"/>
            </a:br>
            <a:endParaRPr dirty="0" lang="en-US"/>
          </a:p>
        </p:txBody>
      </p:sp>
      <p:sp>
        <p:nvSpPr>
          <p:cNvPr id="1048648" name="Subtitle 4"/>
          <p:cNvSpPr>
            <a:spLocks noGrp="1"/>
          </p:cNvSpPr>
          <p:nvPr>
            <p:ph type="subTitle" idx="1"/>
          </p:nvPr>
        </p:nvSpPr>
        <p:spPr/>
        <p:txBody>
          <a:bodyPr>
            <a:normAutofit fontScale="92500" lnSpcReduction="20000"/>
          </a:bodyPr>
          <a:p>
            <a:r>
              <a:rPr b="1" dirty="0" lang="en-US">
                <a:solidFill>
                  <a:srgbClr val="FF0000"/>
                </a:solidFill>
              </a:rPr>
              <a:t>ON PRIMARY HEALTH CARE </a:t>
            </a:r>
            <a:r>
              <a:rPr b="1" dirty="0" lang="en-US" smtClean="0">
                <a:solidFill>
                  <a:srgbClr val="FF0000"/>
                </a:solidFill>
              </a:rPr>
              <a:t>ANDHEALTH </a:t>
            </a:r>
            <a:r>
              <a:rPr b="1" dirty="0" lang="en-US">
                <a:solidFill>
                  <a:srgbClr val="FF0000"/>
                </a:solidFill>
              </a:rPr>
              <a:t>SYSTEMS IN AFRICA:</a:t>
            </a:r>
            <a:endParaRPr dirty="0" lang="en-US">
              <a:solidFill>
                <a:srgbClr val="FF0000"/>
              </a:solidFill>
            </a:endParaRPr>
          </a:p>
          <a:p>
            <a:r>
              <a:rPr b="1" dirty="0" lang="en-US">
                <a:solidFill>
                  <a:srgbClr val="FF0000"/>
                </a:solidFill>
              </a:rPr>
              <a:t>ACHIEVING BETTER HEALTH FOR AFRICA IN THE NEW MILLENNIUM</a:t>
            </a:r>
            <a:endParaRPr dirty="0" lang="en-US">
              <a:solidFill>
                <a:srgbClr val="FF0000"/>
              </a:solidFill>
            </a:endParaRPr>
          </a:p>
          <a:p>
            <a:endParaRPr dirty="0" lang="en-US">
              <a:solidFill>
                <a:srgbClr val="FF0000"/>
              </a:solidFill>
            </a:endParaRPr>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649" name="Title 1"/>
          <p:cNvSpPr>
            <a:spLocks noGrp="1"/>
          </p:cNvSpPr>
          <p:nvPr>
            <p:ph type="title"/>
          </p:nvPr>
        </p:nvSpPr>
        <p:spPr/>
        <p:txBody>
          <a:bodyPr/>
          <a:p>
            <a:r>
              <a:rPr b="1" dirty="0" lang="en-US"/>
              <a:t>OUAGADOUGOU DECLARATION</a:t>
            </a:r>
            <a:endParaRPr dirty="0" lang="en-US"/>
          </a:p>
        </p:txBody>
      </p:sp>
      <p:sp>
        <p:nvSpPr>
          <p:cNvPr id="1048650" name="Content Placeholder 2"/>
          <p:cNvSpPr>
            <a:spLocks noGrp="1"/>
          </p:cNvSpPr>
          <p:nvPr>
            <p:ph idx="1"/>
          </p:nvPr>
        </p:nvSpPr>
        <p:spPr/>
        <p:txBody>
          <a:bodyPr/>
          <a:p>
            <a:r>
              <a:rPr dirty="0" lang="en-US"/>
              <a:t>The International Conference on Primary Health Care and Health Systems in Africa, meeting in Ouagadougou, Burkina Faso, from 28 to 30 April 2008, reaffirms the principles of the Declaration of Alma-Ata </a:t>
            </a:r>
            <a:r>
              <a:rPr dirty="0" lang="en-US" smtClean="0"/>
              <a:t>of September 1978</a:t>
            </a:r>
            <a:r>
              <a:rPr dirty="0" lang="en-US"/>
              <a:t>, particularly in regard to health as a fundamental human right and the responsibility that governments have for the health of their people</a:t>
            </a:r>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651" name="Title 1"/>
          <p:cNvSpPr>
            <a:spLocks noGrp="1"/>
          </p:cNvSpPr>
          <p:nvPr>
            <p:ph type="title"/>
          </p:nvPr>
        </p:nvSpPr>
        <p:spPr/>
        <p:txBody>
          <a:bodyPr>
            <a:normAutofit fontScale="90000"/>
          </a:bodyPr>
          <a:p>
            <a:r>
              <a:rPr dirty="0" lang="en-US"/>
              <a:t/>
            </a:r>
            <a:br>
              <a:rPr dirty="0" lang="en-US"/>
            </a:br>
            <a:r>
              <a:rPr b="1" dirty="0" lang="en-US" smtClean="0"/>
              <a:t>The meeting came with the following Declarations or resolutions</a:t>
            </a:r>
            <a:r>
              <a:rPr dirty="0" lang="en-US"/>
              <a:t/>
            </a:r>
            <a:br>
              <a:rPr dirty="0" lang="en-US"/>
            </a:br>
            <a:endParaRPr dirty="0" lang="en-US"/>
          </a:p>
        </p:txBody>
      </p:sp>
      <p:sp>
        <p:nvSpPr>
          <p:cNvPr id="1048652" name="Content Placeholder 2"/>
          <p:cNvSpPr>
            <a:spLocks noGrp="1"/>
          </p:cNvSpPr>
          <p:nvPr>
            <p:ph idx="1"/>
          </p:nvPr>
        </p:nvSpPr>
        <p:spPr/>
        <p:txBody>
          <a:bodyPr>
            <a:normAutofit fontScale="92500" lnSpcReduction="10000"/>
          </a:bodyPr>
          <a:p>
            <a:r>
              <a:rPr dirty="0" lang="en-US" smtClean="0"/>
              <a:t>1.the </a:t>
            </a:r>
            <a:r>
              <a:rPr dirty="0" lang="en-US"/>
              <a:t>need to address health determinants in </a:t>
            </a:r>
            <a:r>
              <a:rPr dirty="0" lang="en-US" smtClean="0"/>
              <a:t>Africa; </a:t>
            </a:r>
            <a:r>
              <a:rPr dirty="0" lang="en-US"/>
              <a:t>such as economic development, governance, education, gender, food security and nutrition, environment, peace, and security </a:t>
            </a:r>
            <a:r>
              <a:rPr dirty="0" lang="en-US" smtClean="0"/>
              <a:t>were critical in access of health care </a:t>
            </a:r>
          </a:p>
          <a:p>
            <a:r>
              <a:rPr dirty="0" lang="en-US" smtClean="0"/>
              <a:t>2. Eradication </a:t>
            </a:r>
            <a:r>
              <a:rPr dirty="0" lang="en-US"/>
              <a:t>poliomyelitis and guinea-worm disease </a:t>
            </a:r>
            <a:r>
              <a:rPr dirty="0" lang="en-US" smtClean="0"/>
              <a:t>,and  eliminate  </a:t>
            </a:r>
            <a:r>
              <a:rPr dirty="0" lang="en-US"/>
              <a:t>Leprosy and river blindness notwithstanding for All, including man-made disasters, economic and financial crises, and the emergence of HIV/AIDS </a:t>
            </a:r>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53" name="Title 1"/>
          <p:cNvSpPr>
            <a:spLocks noGrp="1"/>
          </p:cNvSpPr>
          <p:nvPr>
            <p:ph type="title"/>
          </p:nvPr>
        </p:nvSpPr>
        <p:spPr/>
        <p:txBody>
          <a:bodyPr/>
          <a:p>
            <a:r>
              <a:rPr dirty="0" lang="en-US" smtClean="0"/>
              <a:t>Cont.</a:t>
            </a:r>
            <a:endParaRPr dirty="0" lang="en-US"/>
          </a:p>
        </p:txBody>
      </p:sp>
      <p:sp>
        <p:nvSpPr>
          <p:cNvPr id="1048654" name="Content Placeholder 2"/>
          <p:cNvSpPr>
            <a:spLocks noGrp="1"/>
          </p:cNvSpPr>
          <p:nvPr>
            <p:ph idx="1"/>
          </p:nvPr>
        </p:nvSpPr>
        <p:spPr/>
        <p:txBody>
          <a:bodyPr>
            <a:normAutofit/>
          </a:bodyPr>
          <a:p>
            <a:pPr indent="0" marL="0">
              <a:buNone/>
            </a:pPr>
            <a:r>
              <a:rPr dirty="0" lang="en-US" smtClean="0"/>
              <a:t>3.The </a:t>
            </a:r>
            <a:r>
              <a:rPr dirty="0" lang="en-US"/>
              <a:t>Conference welcomes the commitment by the African Heads of State and Government to create an enabling environment, including incremental funding of health services reaching at least 15% of the overall national</a:t>
            </a:r>
            <a:r>
              <a:rPr b="1" dirty="0" lang="en-US"/>
              <a:t> </a:t>
            </a:r>
            <a:r>
              <a:rPr dirty="0" lang="en-US"/>
              <a:t>budget </a:t>
            </a:r>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655" name="Title 1"/>
          <p:cNvSpPr>
            <a:spLocks noGrp="1"/>
          </p:cNvSpPr>
          <p:nvPr>
            <p:ph type="title"/>
          </p:nvPr>
        </p:nvSpPr>
        <p:spPr/>
        <p:txBody>
          <a:bodyPr/>
          <a:p>
            <a:r>
              <a:rPr dirty="0" lang="en-US" smtClean="0"/>
              <a:t>Cont.</a:t>
            </a:r>
            <a:endParaRPr dirty="0" lang="en-US"/>
          </a:p>
        </p:txBody>
      </p:sp>
      <p:sp>
        <p:nvSpPr>
          <p:cNvPr id="1048656" name="Content Placeholder 2"/>
          <p:cNvSpPr>
            <a:spLocks noGrp="1"/>
          </p:cNvSpPr>
          <p:nvPr>
            <p:ph idx="1"/>
          </p:nvPr>
        </p:nvSpPr>
        <p:spPr/>
        <p:txBody>
          <a:bodyPr>
            <a:normAutofit lnSpcReduction="10000"/>
          </a:bodyPr>
          <a:p>
            <a:pPr indent="0" marL="0">
              <a:buNone/>
            </a:pPr>
            <a:r>
              <a:rPr b="1" dirty="0" lang="en-US" smtClean="0"/>
              <a:t>4. </a:t>
            </a:r>
            <a:r>
              <a:rPr dirty="0" lang="en-US"/>
              <a:t>The Conference is encouraged by the important successes in health, the renewed political commitment as evidenced by the adoption of the Africa Health Strategy 2007–2015 of the African Union, and the existing environment that is conducive to health development such as improved peace, security, economic growth in some countries and the increasing involvement of regional economic communities in health. </a:t>
            </a:r>
          </a:p>
          <a:p>
            <a:endParaRPr dirty="0"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657" name="Title 1"/>
          <p:cNvSpPr>
            <a:spLocks noGrp="1"/>
          </p:cNvSpPr>
          <p:nvPr>
            <p:ph type="title"/>
          </p:nvPr>
        </p:nvSpPr>
        <p:spPr/>
        <p:txBody>
          <a:bodyPr/>
          <a:p>
            <a:r>
              <a:rPr dirty="0" lang="en-US" smtClean="0"/>
              <a:t>Cont.</a:t>
            </a:r>
            <a:endParaRPr dirty="0" lang="en-US"/>
          </a:p>
        </p:txBody>
      </p:sp>
      <p:sp>
        <p:nvSpPr>
          <p:cNvPr id="1048658" name="Content Placeholder 2"/>
          <p:cNvSpPr>
            <a:spLocks noGrp="1"/>
          </p:cNvSpPr>
          <p:nvPr>
            <p:ph idx="1"/>
          </p:nvPr>
        </p:nvSpPr>
        <p:spPr/>
        <p:txBody>
          <a:bodyPr>
            <a:normAutofit fontScale="92500"/>
          </a:bodyPr>
          <a:p>
            <a:pPr indent="0" marL="0">
              <a:buNone/>
            </a:pPr>
            <a:r>
              <a:rPr dirty="0" lang="en-US" smtClean="0"/>
              <a:t>5.The </a:t>
            </a:r>
            <a:r>
              <a:rPr dirty="0" lang="en-US"/>
              <a:t>Conference urges Member States to:</a:t>
            </a:r>
          </a:p>
          <a:p>
            <a:r>
              <a:rPr dirty="0" lang="en-US" smtClean="0"/>
              <a:t>A). </a:t>
            </a:r>
            <a:r>
              <a:rPr dirty="0" lang="en-US"/>
              <a:t>Update their national health policies and plans according to the Primary Health Care approach with a view to strengthening health systems to achieve the Millennium Development Goals, specifically regarding Communicable diseases, including HIV/AIDS, tuberculosis and malaria; child health; maternal health; trauma; and the emerging burden of chronic </a:t>
            </a:r>
            <a:r>
              <a:rPr dirty="0" lang="en-US" smtClean="0"/>
              <a:t>diseases</a:t>
            </a:r>
            <a:endParaRPr dirty="0"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659" name="Title 1"/>
          <p:cNvSpPr>
            <a:spLocks noGrp="1"/>
          </p:cNvSpPr>
          <p:nvPr>
            <p:ph type="title"/>
          </p:nvPr>
        </p:nvSpPr>
        <p:spPr/>
        <p:txBody>
          <a:bodyPr/>
          <a:p>
            <a:r>
              <a:rPr dirty="0" lang="en-US" smtClean="0"/>
              <a:t>Cont.</a:t>
            </a:r>
            <a:endParaRPr dirty="0" lang="en-US"/>
          </a:p>
        </p:txBody>
      </p:sp>
      <p:sp>
        <p:nvSpPr>
          <p:cNvPr id="1048660" name="Content Placeholder 2"/>
          <p:cNvSpPr>
            <a:spLocks noGrp="1"/>
          </p:cNvSpPr>
          <p:nvPr>
            <p:ph idx="1"/>
          </p:nvPr>
        </p:nvSpPr>
        <p:spPr>
          <a:xfrm>
            <a:off x="457200" y="1676400"/>
            <a:ext cx="8229600" cy="4525963"/>
          </a:xfrm>
        </p:spPr>
        <p:txBody>
          <a:bodyPr>
            <a:normAutofit fontScale="85000" lnSpcReduction="10000"/>
          </a:bodyPr>
          <a:p>
            <a:pPr indent="0" marL="0">
              <a:buNone/>
            </a:pPr>
            <a:r>
              <a:rPr dirty="0" lang="en-US"/>
              <a:t>B) use priority health interventions as an entry point to strengthen national health systems, based on the Primary Health Care approach, including referral systems; expedite the process of decentralization by focusing on local health system development to improve access, equity and quality of health services in order to better meet the health needs of the </a:t>
            </a:r>
            <a:r>
              <a:rPr dirty="0" lang="en-US" smtClean="0"/>
              <a:t>populations</a:t>
            </a:r>
          </a:p>
          <a:p>
            <a:pPr indent="0" marL="0">
              <a:buNone/>
            </a:pPr>
            <a:r>
              <a:rPr dirty="0" lang="en-US" smtClean="0"/>
              <a:t>C)Promote </a:t>
            </a:r>
            <a:r>
              <a:rPr dirty="0" lang="en-US"/>
              <a:t>inter-</a:t>
            </a:r>
            <a:r>
              <a:rPr dirty="0" lang="en-US" err="1"/>
              <a:t>sectoral</a:t>
            </a:r>
            <a:r>
              <a:rPr dirty="0" lang="en-US"/>
              <a:t> collaboration and public-private partnership including civil society and communities with a view to improving the use of health services </a:t>
            </a:r>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661" name="Title 1"/>
          <p:cNvSpPr>
            <a:spLocks noGrp="1"/>
          </p:cNvSpPr>
          <p:nvPr>
            <p:ph type="title"/>
          </p:nvPr>
        </p:nvSpPr>
        <p:spPr/>
        <p:txBody>
          <a:bodyPr/>
          <a:p>
            <a:r>
              <a:rPr dirty="0" lang="en-US" smtClean="0"/>
              <a:t>Cont.</a:t>
            </a:r>
            <a:endParaRPr dirty="0" lang="en-US"/>
          </a:p>
        </p:txBody>
      </p:sp>
      <p:sp>
        <p:nvSpPr>
          <p:cNvPr id="1048662" name="Content Placeholder 2"/>
          <p:cNvSpPr>
            <a:spLocks noGrp="1"/>
          </p:cNvSpPr>
          <p:nvPr>
            <p:ph idx="1"/>
          </p:nvPr>
        </p:nvSpPr>
        <p:spPr/>
        <p:txBody>
          <a:bodyPr>
            <a:normAutofit fontScale="92500" lnSpcReduction="20000"/>
          </a:bodyPr>
          <a:p>
            <a:r>
              <a:rPr dirty="0" lang="en-US" smtClean="0"/>
              <a:t>C). </a:t>
            </a:r>
            <a:r>
              <a:rPr dirty="0" lang="en-US"/>
              <a:t>Implement strategies to address the human resources for health needs and aimed at better planning, strengthening of the capacity of health training institutions, management, motivation and retention in order to enhance the coverage and quality of health care;</a:t>
            </a:r>
          </a:p>
          <a:p>
            <a:r>
              <a:rPr dirty="0" lang="en-US" smtClean="0"/>
              <a:t>D) </a:t>
            </a:r>
            <a:r>
              <a:rPr dirty="0" lang="en-US"/>
              <a:t>Set up sustainable mechanisms for increasing availability, affordability and accessibility of essential medicines, commodities, supplies, appropriate technologies and infrastructure through provision of adequate </a:t>
            </a:r>
            <a:r>
              <a:rPr dirty="0" lang="en-US" smtClean="0"/>
              <a:t>resources</a:t>
            </a:r>
            <a:endParaRPr dirty="0"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663" name="Title 1"/>
          <p:cNvSpPr>
            <a:spLocks noGrp="1"/>
          </p:cNvSpPr>
          <p:nvPr>
            <p:ph type="title"/>
          </p:nvPr>
        </p:nvSpPr>
        <p:spPr/>
        <p:txBody>
          <a:bodyPr/>
          <a:p>
            <a:r>
              <a:rPr dirty="0" lang="en-US" smtClean="0"/>
              <a:t>Cont.</a:t>
            </a:r>
            <a:endParaRPr dirty="0" lang="en-US"/>
          </a:p>
        </p:txBody>
      </p:sp>
      <p:sp>
        <p:nvSpPr>
          <p:cNvPr id="1048664" name="Content Placeholder 2"/>
          <p:cNvSpPr>
            <a:spLocks noGrp="1"/>
          </p:cNvSpPr>
          <p:nvPr>
            <p:ph idx="1"/>
          </p:nvPr>
        </p:nvSpPr>
        <p:spPr/>
        <p:txBody>
          <a:bodyPr>
            <a:normAutofit lnSpcReduction="10000"/>
          </a:bodyPr>
          <a:p>
            <a:pPr indent="0" marL="0">
              <a:buNone/>
            </a:pPr>
            <a:r>
              <a:rPr dirty="0" lang="en-US" smtClean="0"/>
              <a:t>E) </a:t>
            </a:r>
            <a:r>
              <a:rPr dirty="0" lang="en-US"/>
              <a:t>Strengthen health information and surveillance systems and promote operational research on health systems for evidence-based decisions;</a:t>
            </a:r>
          </a:p>
          <a:p>
            <a:pPr indent="0" marL="0">
              <a:buNone/>
            </a:pPr>
            <a:r>
              <a:rPr dirty="0" lang="en-US" smtClean="0"/>
              <a:t>F) </a:t>
            </a:r>
            <a:r>
              <a:rPr dirty="0" lang="en-US"/>
              <a:t>develop and implement strategic health financing policies and plans, integrated into the overall national development framework, that protect the poor and vulnerable, in particular women and children</a:t>
            </a:r>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665" name="Title 1"/>
          <p:cNvSpPr>
            <a:spLocks noGrp="1"/>
          </p:cNvSpPr>
          <p:nvPr>
            <p:ph type="title"/>
          </p:nvPr>
        </p:nvSpPr>
        <p:spPr/>
        <p:txBody>
          <a:bodyPr/>
          <a:p>
            <a:r>
              <a:rPr dirty="0" lang="en-US" smtClean="0"/>
              <a:t>Cont.</a:t>
            </a:r>
            <a:endParaRPr dirty="0" lang="en-US"/>
          </a:p>
        </p:txBody>
      </p:sp>
      <p:sp>
        <p:nvSpPr>
          <p:cNvPr id="1048666" name="Content Placeholder 2"/>
          <p:cNvSpPr>
            <a:spLocks noGrp="1"/>
          </p:cNvSpPr>
          <p:nvPr>
            <p:ph idx="1"/>
          </p:nvPr>
        </p:nvSpPr>
        <p:spPr/>
        <p:txBody>
          <a:bodyPr>
            <a:normAutofit/>
          </a:bodyPr>
          <a:p>
            <a:pPr indent="0" marL="0">
              <a:buNone/>
            </a:pPr>
            <a:r>
              <a:rPr dirty="0" lang="en-US" smtClean="0"/>
              <a:t>G)Promote </a:t>
            </a:r>
            <a:r>
              <a:rPr dirty="0" lang="en-US"/>
              <a:t>health awareness among the people, particularly adolescents and youth; build the capacity of communities to change behaviors, adopt healthier lifestyles, take ownership of their health and be more involved in health-related </a:t>
            </a:r>
            <a:r>
              <a:rPr dirty="0" lang="en-US" smtClean="0"/>
              <a:t>activities in </a:t>
            </a:r>
            <a:r>
              <a:rPr dirty="0" lang="en-US"/>
              <a:t>accordance with the Primary Health Care approach</a:t>
            </a:r>
            <a:endParaRPr dirty="0" lang="en-US" smtClean="0"/>
          </a:p>
          <a:p>
            <a:pPr indent="0" marL="0">
              <a:buNone/>
            </a:pPr>
            <a:endParaRPr dirty="0"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10" name="Title 1"/>
          <p:cNvSpPr>
            <a:spLocks noGrp="1"/>
          </p:cNvSpPr>
          <p:nvPr>
            <p:ph type="title"/>
          </p:nvPr>
        </p:nvSpPr>
        <p:spPr/>
        <p:txBody>
          <a:bodyPr/>
          <a:p>
            <a:r>
              <a:rPr dirty="0" lang="en-US" smtClean="0"/>
              <a:t>Cont.</a:t>
            </a:r>
            <a:endParaRPr dirty="0" lang="en-US"/>
          </a:p>
        </p:txBody>
      </p:sp>
      <p:sp>
        <p:nvSpPr>
          <p:cNvPr id="1048611" name="Content Placeholder 2"/>
          <p:cNvSpPr>
            <a:spLocks noGrp="1"/>
          </p:cNvSpPr>
          <p:nvPr>
            <p:ph idx="1"/>
          </p:nvPr>
        </p:nvSpPr>
        <p:spPr/>
        <p:txBody>
          <a:bodyPr/>
          <a:p>
            <a:r>
              <a:rPr dirty="0" lang="en-US" smtClean="0"/>
              <a:t>For example:</a:t>
            </a:r>
          </a:p>
          <a:p>
            <a:pPr indent="0" marL="0">
              <a:buNone/>
            </a:pPr>
            <a:r>
              <a:rPr dirty="0" lang="en-US" smtClean="0"/>
              <a:t>1.Dispensaries</a:t>
            </a:r>
          </a:p>
          <a:p>
            <a:pPr indent="0" marL="0">
              <a:buNone/>
            </a:pPr>
            <a:r>
              <a:rPr dirty="0" lang="en-US" smtClean="0"/>
              <a:t>2.Health </a:t>
            </a:r>
            <a:r>
              <a:rPr dirty="0" lang="en-US" err="1" smtClean="0"/>
              <a:t>centres</a:t>
            </a:r>
            <a:endParaRPr dirty="0" lang="en-US" smtClean="0"/>
          </a:p>
          <a:p>
            <a:pPr indent="0" marL="0">
              <a:buNone/>
            </a:pPr>
            <a:r>
              <a:rPr dirty="0" lang="en-US" smtClean="0"/>
              <a:t>3.Sub- district hospital</a:t>
            </a:r>
          </a:p>
          <a:p>
            <a:pPr indent="0" marL="0">
              <a:buNone/>
            </a:pPr>
            <a:r>
              <a:rPr dirty="0" lang="en-US" smtClean="0"/>
              <a:t>4.District hospital</a:t>
            </a:r>
          </a:p>
          <a:p>
            <a:pPr indent="0" marL="0">
              <a:buNone/>
            </a:pPr>
            <a:r>
              <a:rPr dirty="0" lang="en-US" smtClean="0"/>
              <a:t>5.Provincial  hospital </a:t>
            </a:r>
          </a:p>
          <a:p>
            <a:pPr indent="0" marL="0">
              <a:buNone/>
            </a:pPr>
            <a:r>
              <a:rPr dirty="0" lang="en-US" smtClean="0"/>
              <a:t>6.National hospital</a:t>
            </a:r>
          </a:p>
          <a:p>
            <a:pPr indent="0" marL="0">
              <a:buNone/>
            </a:pPr>
            <a:endParaRPr dirty="0" lang="en-US" smtClean="0"/>
          </a:p>
          <a:p>
            <a:pPr indent="0" marL="0">
              <a:buNone/>
            </a:pPr>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67" name="Title 1"/>
          <p:cNvSpPr>
            <a:spLocks noGrp="1"/>
          </p:cNvSpPr>
          <p:nvPr>
            <p:ph type="title"/>
          </p:nvPr>
        </p:nvSpPr>
        <p:spPr/>
        <p:txBody>
          <a:bodyPr/>
          <a:p>
            <a:r>
              <a:rPr dirty="0" lang="en-US" smtClean="0"/>
              <a:t>Cont.</a:t>
            </a:r>
            <a:endParaRPr dirty="0" lang="en-US"/>
          </a:p>
        </p:txBody>
      </p:sp>
      <p:sp>
        <p:nvSpPr>
          <p:cNvPr id="1048668" name="Content Placeholder 2"/>
          <p:cNvSpPr>
            <a:spLocks noGrp="1"/>
          </p:cNvSpPr>
          <p:nvPr>
            <p:ph idx="1"/>
          </p:nvPr>
        </p:nvSpPr>
        <p:spPr/>
        <p:txBody>
          <a:bodyPr>
            <a:normAutofit fontScale="92500" lnSpcReduction="10000"/>
          </a:bodyPr>
          <a:p>
            <a:pPr indent="0" marL="0">
              <a:buNone/>
            </a:pPr>
            <a:r>
              <a:rPr dirty="0" lang="en-US" smtClean="0"/>
              <a:t>6.Communities</a:t>
            </a:r>
            <a:r>
              <a:rPr dirty="0" lang="en-US"/>
              <a:t>, including civil society, should seek recognition of their role in governance of health services, particularly in what relates to community-based, public health and other health-related </a:t>
            </a:r>
            <a:r>
              <a:rPr dirty="0" lang="en-US" smtClean="0"/>
              <a:t>interventions</a:t>
            </a:r>
          </a:p>
          <a:p>
            <a:pPr indent="0" marL="0">
              <a:buNone/>
            </a:pPr>
            <a:r>
              <a:rPr dirty="0" lang="en-US" smtClean="0"/>
              <a:t>7.International community should  provide </a:t>
            </a:r>
            <a:r>
              <a:rPr dirty="0" lang="en-US"/>
              <a:t>coordinated and cohesive long-term technical and financial support to countries for the development and implementation of health policies and national health development plans </a:t>
            </a:r>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669" name="Title 1"/>
          <p:cNvSpPr>
            <a:spLocks noGrp="1"/>
          </p:cNvSpPr>
          <p:nvPr>
            <p:ph type="title"/>
          </p:nvPr>
        </p:nvSpPr>
        <p:spPr/>
        <p:txBody>
          <a:bodyPr/>
          <a:p>
            <a:r>
              <a:rPr dirty="0" lang="en-US" smtClean="0"/>
              <a:t>Cont.</a:t>
            </a:r>
            <a:endParaRPr dirty="0" lang="en-US"/>
          </a:p>
        </p:txBody>
      </p:sp>
      <p:sp>
        <p:nvSpPr>
          <p:cNvPr id="1048670" name="Content Placeholder 2"/>
          <p:cNvSpPr>
            <a:spLocks noGrp="1"/>
          </p:cNvSpPr>
          <p:nvPr>
            <p:ph idx="1"/>
          </p:nvPr>
        </p:nvSpPr>
        <p:spPr/>
        <p:txBody>
          <a:bodyPr>
            <a:normAutofit fontScale="85000" lnSpcReduction="10000"/>
          </a:bodyPr>
          <a:p>
            <a:pPr indent="0" marL="0">
              <a:buNone/>
            </a:pPr>
            <a:r>
              <a:rPr dirty="0" lang="en-US" smtClean="0"/>
              <a:t>8.The </a:t>
            </a:r>
            <a:r>
              <a:rPr dirty="0" lang="en-US"/>
              <a:t>African Union and the regional economic communities should sustain political leadership; strengthen advocacy, resource mobilization and funding for the health </a:t>
            </a:r>
            <a:r>
              <a:rPr dirty="0" lang="en-US" smtClean="0"/>
              <a:t>sector</a:t>
            </a:r>
            <a:endParaRPr dirty="0" lang="en-US"/>
          </a:p>
          <a:p>
            <a:pPr indent="0" marL="0">
              <a:buNone/>
            </a:pPr>
            <a:r>
              <a:rPr dirty="0" lang="en-US" smtClean="0"/>
              <a:t>9.WHO</a:t>
            </a:r>
            <a:r>
              <a:rPr dirty="0" lang="en-US"/>
              <a:t>, in consultation with Member States and other UN agencies, should establish a regional health observatory and other mechanisms for monitoring the implementation of this Declaration, and to share best practices</a:t>
            </a:r>
            <a:r>
              <a:rPr dirty="0" lang="en-US" smtClean="0"/>
              <a:t>.</a:t>
            </a:r>
            <a:endParaRPr dirty="0" lang="en-US"/>
          </a:p>
          <a:p>
            <a:pPr indent="0" marL="0">
              <a:buNone/>
            </a:pPr>
            <a:r>
              <a:rPr dirty="0" lang="en-US" smtClean="0"/>
              <a:t>10.The </a:t>
            </a:r>
            <a:r>
              <a:rPr dirty="0" lang="en-US"/>
              <a:t>United Nations agencies, UNAIDS, UNFPA, UNICEF, WHO, and international financing institutions</a:t>
            </a:r>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74" name="Title 1"/>
          <p:cNvSpPr>
            <a:spLocks noGrp="1"/>
          </p:cNvSpPr>
          <p:nvPr>
            <p:ph type="title"/>
          </p:nvPr>
        </p:nvSpPr>
        <p:spPr/>
        <p:txBody>
          <a:bodyPr/>
          <a:p>
            <a:r>
              <a:rPr b="1" dirty="0" lang="en-US" smtClean="0"/>
              <a:t>SUSTAINABLE DEVELOPMENT </a:t>
            </a:r>
            <a:endParaRPr b="1" dirty="0" lang="en-US"/>
          </a:p>
        </p:txBody>
      </p:sp>
      <p:sp>
        <p:nvSpPr>
          <p:cNvPr id="1048675" name="Content Placeholder 2"/>
          <p:cNvSpPr>
            <a:spLocks noGrp="1"/>
          </p:cNvSpPr>
          <p:nvPr>
            <p:ph idx="1"/>
          </p:nvPr>
        </p:nvSpPr>
        <p:spPr>
          <a:xfrm>
            <a:off x="457200" y="1524000"/>
            <a:ext cx="8229600" cy="4525963"/>
          </a:xfrm>
        </p:spPr>
        <p:txBody>
          <a:bodyPr>
            <a:normAutofit fontScale="92500" lnSpcReduction="10000"/>
          </a:bodyPr>
          <a:p>
            <a:r>
              <a:rPr dirty="0" lang="en-US" smtClean="0"/>
              <a:t>Economic development that is conducted without depletion of  natural resources </a:t>
            </a:r>
          </a:p>
          <a:p>
            <a:r>
              <a:rPr dirty="0" lang="en-US" smtClean="0"/>
              <a:t>The 2030 Agenda for sustainable development ,adopted by all united Nations member states in 2015 provides a shared blueprint for peace and prosperity for the people and the planet , now and in future</a:t>
            </a:r>
          </a:p>
          <a:p>
            <a:r>
              <a:rPr dirty="0" lang="en-US" smtClean="0"/>
              <a:t>At its heart ,are 17 sustainable development goals (SDGs), which are an urgent call for action by all countries-developed and undeveloped-</a:t>
            </a:r>
            <a:endParaRPr dirty="0"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76" name="Title 1"/>
          <p:cNvSpPr>
            <a:spLocks noGrp="1"/>
          </p:cNvSpPr>
          <p:nvPr>
            <p:ph type="title"/>
          </p:nvPr>
        </p:nvSpPr>
        <p:spPr/>
        <p:txBody>
          <a:bodyPr/>
          <a:p>
            <a:r>
              <a:rPr dirty="0" lang="en-US" smtClean="0"/>
              <a:t>Cont.</a:t>
            </a:r>
            <a:endParaRPr dirty="0" lang="en-US"/>
          </a:p>
        </p:txBody>
      </p:sp>
      <p:sp>
        <p:nvSpPr>
          <p:cNvPr id="1048677" name="Content Placeholder 2"/>
          <p:cNvSpPr>
            <a:spLocks noGrp="1"/>
          </p:cNvSpPr>
          <p:nvPr>
            <p:ph idx="1"/>
          </p:nvPr>
        </p:nvSpPr>
        <p:spPr/>
        <p:txBody>
          <a:bodyPr>
            <a:normAutofit fontScale="92500" lnSpcReduction="10000"/>
          </a:bodyPr>
          <a:p>
            <a:pPr indent="-514350" marL="514350">
              <a:buAutoNum type="arabicPeriod"/>
            </a:pPr>
            <a:r>
              <a:rPr b="1" dirty="0" lang="en-US"/>
              <a:t>E</a:t>
            </a:r>
            <a:r>
              <a:rPr b="1" dirty="0" lang="en-US" smtClean="0"/>
              <a:t>nd extreme poverty in all forms by 2030</a:t>
            </a:r>
          </a:p>
          <a:p>
            <a:pPr indent="-514350" marL="514350">
              <a:buAutoNum type="arabicPeriod"/>
            </a:pPr>
            <a:r>
              <a:rPr b="1" dirty="0" lang="en-US" smtClean="0"/>
              <a:t>end hunger, achieve food security and improved nutrition by promoting   sustainable agriculture </a:t>
            </a:r>
            <a:r>
              <a:rPr dirty="0" lang="en-US" smtClean="0"/>
              <a:t>and </a:t>
            </a:r>
            <a:r>
              <a:rPr dirty="0" lang="en-US"/>
              <a:t>supporting small farmers </a:t>
            </a:r>
            <a:r>
              <a:rPr dirty="0" lang="en-US" smtClean="0"/>
              <a:t>by the 2030</a:t>
            </a:r>
          </a:p>
          <a:p>
            <a:pPr indent="-514350" marL="514350">
              <a:buAutoNum type="arabicPeriod"/>
            </a:pPr>
            <a:r>
              <a:rPr b="1" dirty="0" lang="en-US"/>
              <a:t>E</a:t>
            </a:r>
            <a:r>
              <a:rPr b="1" dirty="0" lang="en-US" smtClean="0"/>
              <a:t>nsure healthy lives and promote well-being for all at all ages</a:t>
            </a:r>
          </a:p>
          <a:p>
            <a:pPr indent="-514350" marL="514350">
              <a:buAutoNum type="arabicPeriod"/>
            </a:pPr>
            <a:r>
              <a:rPr b="1" dirty="0" lang="en-US"/>
              <a:t>E</a:t>
            </a:r>
            <a:r>
              <a:rPr b="1" dirty="0" lang="en-US" smtClean="0"/>
              <a:t>nsure inclusive and equitable quality education and promote lifelong learning opportunities for all  by 2030</a:t>
            </a:r>
            <a:endParaRPr dirty="0"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78" name="Title 1"/>
          <p:cNvSpPr>
            <a:spLocks noGrp="1"/>
          </p:cNvSpPr>
          <p:nvPr>
            <p:ph type="title"/>
          </p:nvPr>
        </p:nvSpPr>
        <p:spPr/>
        <p:txBody>
          <a:bodyPr/>
          <a:p>
            <a:r>
              <a:rPr dirty="0" lang="en-US" smtClean="0"/>
              <a:t>Cont.</a:t>
            </a:r>
            <a:endParaRPr dirty="0" lang="en-US"/>
          </a:p>
        </p:txBody>
      </p:sp>
      <p:sp>
        <p:nvSpPr>
          <p:cNvPr id="1048679" name="Content Placeholder 2"/>
          <p:cNvSpPr>
            <a:spLocks noGrp="1"/>
          </p:cNvSpPr>
          <p:nvPr>
            <p:ph idx="1"/>
          </p:nvPr>
        </p:nvSpPr>
        <p:spPr/>
        <p:txBody>
          <a:bodyPr/>
          <a:p>
            <a:pPr indent="0" marL="0">
              <a:buNone/>
            </a:pPr>
            <a:r>
              <a:rPr b="1" dirty="0" lang="en-US" smtClean="0"/>
              <a:t>5.Achieve gender equality and empower all women and girls</a:t>
            </a:r>
            <a:r>
              <a:rPr dirty="0" lang="en-US"/>
              <a:t> .</a:t>
            </a:r>
            <a:r>
              <a:rPr dirty="0" lang="en-US" smtClean="0"/>
              <a:t>The </a:t>
            </a:r>
            <a:r>
              <a:rPr dirty="0" lang="en-US"/>
              <a:t>Sustainable Development Goals </a:t>
            </a:r>
            <a:r>
              <a:rPr dirty="0" lang="en-US" smtClean="0"/>
              <a:t>aim </a:t>
            </a:r>
            <a:r>
              <a:rPr dirty="0" lang="en-US"/>
              <a:t>to ensure that there is an end to discrimination against women and girls </a:t>
            </a:r>
            <a:r>
              <a:rPr dirty="0" lang="en-US" smtClean="0"/>
              <a:t>everywhere:</a:t>
            </a:r>
            <a:r>
              <a:rPr dirty="0" lang="en-US"/>
              <a:t> work ,</a:t>
            </a:r>
            <a:r>
              <a:rPr dirty="0" lang="en-US" smtClean="0"/>
              <a:t>wages</a:t>
            </a:r>
            <a:r>
              <a:rPr dirty="0" lang="en-US"/>
              <a:t>, </a:t>
            </a:r>
            <a:r>
              <a:rPr dirty="0" lang="en-US" smtClean="0"/>
              <a:t>education, decision making ,leadership </a:t>
            </a:r>
            <a:r>
              <a:rPr dirty="0" lang="en-US" err="1" smtClean="0"/>
              <a:t>etc</a:t>
            </a:r>
            <a:endParaRPr dirty="0"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80" name="Title 1"/>
          <p:cNvSpPr>
            <a:spLocks noGrp="1"/>
          </p:cNvSpPr>
          <p:nvPr>
            <p:ph type="title"/>
          </p:nvPr>
        </p:nvSpPr>
        <p:spPr/>
        <p:txBody>
          <a:bodyPr/>
          <a:p>
            <a:r>
              <a:rPr dirty="0" lang="en-US" smtClean="0"/>
              <a:t>Cont.</a:t>
            </a:r>
            <a:endParaRPr dirty="0" lang="en-US"/>
          </a:p>
        </p:txBody>
      </p:sp>
      <p:sp>
        <p:nvSpPr>
          <p:cNvPr id="1048681" name="Content Placeholder 2"/>
          <p:cNvSpPr>
            <a:spLocks noGrp="1"/>
          </p:cNvSpPr>
          <p:nvPr>
            <p:ph idx="1"/>
          </p:nvPr>
        </p:nvSpPr>
        <p:spPr/>
        <p:txBody>
          <a:bodyPr>
            <a:normAutofit fontScale="92500" lnSpcReduction="10000"/>
          </a:bodyPr>
          <a:p>
            <a:pPr indent="0" marL="0">
              <a:buNone/>
            </a:pPr>
            <a:r>
              <a:rPr dirty="0" lang="en-US"/>
              <a:t>6</a:t>
            </a:r>
            <a:r>
              <a:rPr dirty="0" lang="en-US" smtClean="0"/>
              <a:t>.</a:t>
            </a:r>
            <a:r>
              <a:rPr b="1" dirty="0" lang="en-US" smtClean="0"/>
              <a:t> Ensure availability and sustainable management of water and sanitation for all -</a:t>
            </a:r>
            <a:r>
              <a:rPr dirty="0" lang="en-US"/>
              <a:t>Everyone on earth should have access to safe and affordable drinking water </a:t>
            </a:r>
            <a:endParaRPr b="1" dirty="0" lang="en-US" smtClean="0"/>
          </a:p>
          <a:p>
            <a:pPr indent="0" marL="0">
              <a:buNone/>
            </a:pPr>
            <a:r>
              <a:rPr b="1" dirty="0" lang="en-US"/>
              <a:t>7</a:t>
            </a:r>
            <a:r>
              <a:rPr b="1" dirty="0" lang="en-US" smtClean="0"/>
              <a:t>. </a:t>
            </a:r>
            <a:r>
              <a:rPr b="1" dirty="0" lang="en-US"/>
              <a:t>E</a:t>
            </a:r>
            <a:r>
              <a:rPr b="1" dirty="0" lang="en-US" smtClean="0"/>
              <a:t>nsure access to affordable, reliable, sustainable and modern energy for </a:t>
            </a:r>
            <a:r>
              <a:rPr dirty="0" lang="en-US" smtClean="0"/>
              <a:t>all-This can be achieved by investing  </a:t>
            </a:r>
            <a:r>
              <a:rPr dirty="0" lang="en-US"/>
              <a:t>in clean energy sources such as solar and wind </a:t>
            </a:r>
            <a:endParaRPr dirty="0" lang="en-US" smtClean="0"/>
          </a:p>
          <a:p>
            <a:pPr indent="0" marL="0">
              <a:buNone/>
            </a:pPr>
            <a:r>
              <a:rPr dirty="0" lang="en-US" smtClean="0"/>
              <a:t>That </a:t>
            </a:r>
            <a:r>
              <a:rPr dirty="0" lang="en-US"/>
              <a:t>way we’ll meet electricity needs and protect the environment. </a:t>
            </a:r>
            <a:endParaRPr b="1" dirty="0" lang="en-US" smtClean="0"/>
          </a:p>
          <a:p>
            <a:pPr indent="0" marL="0">
              <a:buNone/>
            </a:pPr>
            <a:endParaRPr dirty="0" lang="en-US"/>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82" name="Title 1"/>
          <p:cNvSpPr>
            <a:spLocks noGrp="1"/>
          </p:cNvSpPr>
          <p:nvPr>
            <p:ph type="title"/>
          </p:nvPr>
        </p:nvSpPr>
        <p:spPr/>
        <p:txBody>
          <a:bodyPr/>
          <a:p>
            <a:r>
              <a:rPr dirty="0" lang="en-US" smtClean="0"/>
              <a:t>CONT.</a:t>
            </a:r>
            <a:endParaRPr dirty="0" lang="en-US"/>
          </a:p>
        </p:txBody>
      </p:sp>
      <p:sp>
        <p:nvSpPr>
          <p:cNvPr id="1048683" name="Content Placeholder 2"/>
          <p:cNvSpPr>
            <a:spLocks noGrp="1"/>
          </p:cNvSpPr>
          <p:nvPr>
            <p:ph idx="1"/>
          </p:nvPr>
        </p:nvSpPr>
        <p:spPr>
          <a:xfrm>
            <a:off x="457200" y="1570037"/>
            <a:ext cx="8229600" cy="4525963"/>
          </a:xfrm>
        </p:spPr>
        <p:txBody>
          <a:bodyPr>
            <a:normAutofit lnSpcReduction="10000"/>
          </a:bodyPr>
          <a:p>
            <a:pPr indent="0" marL="0">
              <a:buNone/>
            </a:pPr>
            <a:r>
              <a:rPr b="1" dirty="0" lang="en-US" smtClean="0"/>
              <a:t>8.Economic growth and decent work for all: by </a:t>
            </a:r>
          </a:p>
          <a:p>
            <a:pPr indent="0" marL="0">
              <a:buNone/>
            </a:pPr>
            <a:r>
              <a:rPr dirty="0" lang="en-US" smtClean="0"/>
              <a:t>Promoting  sustained, inclusive and sustainable economic growth, which will lead to  productive employment and decent work for all by 2030</a:t>
            </a:r>
          </a:p>
          <a:p>
            <a:pPr indent="0" marL="0">
              <a:buNone/>
            </a:pPr>
            <a:r>
              <a:rPr b="1" dirty="0" lang="en-US" smtClean="0"/>
              <a:t>9. Industrialization, innovation and  infrastructure-</a:t>
            </a:r>
            <a:r>
              <a:rPr dirty="0" lang="en-US"/>
              <a:t>promoting sustainable industries, and investing in scientific </a:t>
            </a:r>
            <a:r>
              <a:rPr dirty="0" lang="en-US" smtClean="0"/>
              <a:t>research, infrastructure  </a:t>
            </a:r>
            <a:r>
              <a:rPr dirty="0" lang="en-US"/>
              <a:t>and innovation are all important ways to facilitate sustainable development</a:t>
            </a:r>
            <a:r>
              <a:rPr b="1" dirty="0" lang="en-US" smtClean="0"/>
              <a:t>  </a:t>
            </a:r>
            <a:endParaRPr b="1"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84" name="Title 1"/>
          <p:cNvSpPr>
            <a:spLocks noGrp="1"/>
          </p:cNvSpPr>
          <p:nvPr>
            <p:ph type="title"/>
          </p:nvPr>
        </p:nvSpPr>
        <p:spPr/>
        <p:txBody>
          <a:bodyPr/>
          <a:p>
            <a:r>
              <a:rPr dirty="0" lang="en-US" smtClean="0"/>
              <a:t>Cont.</a:t>
            </a:r>
            <a:endParaRPr dirty="0" lang="en-US"/>
          </a:p>
        </p:txBody>
      </p:sp>
      <p:sp>
        <p:nvSpPr>
          <p:cNvPr id="1048685" name="Content Placeholder 2"/>
          <p:cNvSpPr>
            <a:spLocks noGrp="1"/>
          </p:cNvSpPr>
          <p:nvPr>
            <p:ph idx="1"/>
          </p:nvPr>
        </p:nvSpPr>
        <p:spPr/>
        <p:txBody>
          <a:bodyPr/>
          <a:p>
            <a:pPr indent="0" marL="0">
              <a:buNone/>
            </a:pPr>
            <a:r>
              <a:rPr b="1" dirty="0" lang="en-US" smtClean="0"/>
              <a:t>10.reduce inequality within and among countries :</a:t>
            </a:r>
            <a:r>
              <a:rPr dirty="0" lang="en-US" smtClean="0"/>
              <a:t>By adopting  </a:t>
            </a:r>
            <a:r>
              <a:rPr dirty="0" lang="en-US"/>
              <a:t>policies that create opportunity for everyone, regardless of who they are or where they come </a:t>
            </a:r>
            <a:r>
              <a:rPr dirty="0" lang="en-US" smtClean="0"/>
              <a:t>from and encouraging developed countries to send </a:t>
            </a:r>
            <a:r>
              <a:rPr dirty="0" lang="en-US"/>
              <a:t>development aid where it is most needed and </a:t>
            </a:r>
            <a:r>
              <a:rPr dirty="0" lang="en-US" smtClean="0"/>
              <a:t>   </a:t>
            </a:r>
            <a:r>
              <a:rPr dirty="0" lang="en-US"/>
              <a:t>improving the regulation of financial </a:t>
            </a:r>
            <a:r>
              <a:rPr dirty="0" lang="en-US" smtClean="0"/>
              <a:t>markets among countries </a:t>
            </a:r>
            <a:r>
              <a:rPr dirty="0" lang="en-US"/>
              <a:t>and </a:t>
            </a:r>
            <a:r>
              <a:rPr dirty="0" lang="en-US" smtClean="0"/>
              <a:t>institutions</a:t>
            </a:r>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89" name="Title 1"/>
          <p:cNvSpPr>
            <a:spLocks noGrp="1"/>
          </p:cNvSpPr>
          <p:nvPr>
            <p:ph type="title"/>
          </p:nvPr>
        </p:nvSpPr>
        <p:spPr/>
        <p:txBody>
          <a:bodyPr/>
          <a:p>
            <a:r>
              <a:rPr dirty="0" lang="en-US" smtClean="0"/>
              <a:t>Cont.</a:t>
            </a:r>
            <a:endParaRPr dirty="0" lang="en-US"/>
          </a:p>
        </p:txBody>
      </p:sp>
      <p:sp>
        <p:nvSpPr>
          <p:cNvPr id="1048690" name="Content Placeholder 2"/>
          <p:cNvSpPr>
            <a:spLocks noGrp="1"/>
          </p:cNvSpPr>
          <p:nvPr>
            <p:ph idx="1"/>
          </p:nvPr>
        </p:nvSpPr>
        <p:spPr/>
        <p:txBody>
          <a:bodyPr>
            <a:normAutofit fontScale="85000" lnSpcReduction="20000"/>
          </a:bodyPr>
          <a:p>
            <a:pPr indent="0" marL="0">
              <a:buNone/>
            </a:pPr>
            <a:r>
              <a:rPr dirty="0" lang="en-US" smtClean="0"/>
              <a:t>11:</a:t>
            </a:r>
            <a:r>
              <a:rPr b="1" dirty="0" lang="en-US" smtClean="0"/>
              <a:t> </a:t>
            </a:r>
            <a:r>
              <a:rPr b="1" dirty="0" lang="en-US"/>
              <a:t>M</a:t>
            </a:r>
            <a:r>
              <a:rPr b="1" dirty="0" lang="en-US" smtClean="0"/>
              <a:t>ake cities and human settlements inclusive, safe, resilient and sustainable; </a:t>
            </a:r>
            <a:r>
              <a:rPr dirty="0" lang="en-US" smtClean="0"/>
              <a:t>By creating </a:t>
            </a:r>
            <a:r>
              <a:rPr b="1" dirty="0" lang="en-US" smtClean="0"/>
              <a:t> </a:t>
            </a:r>
            <a:r>
              <a:rPr dirty="0" lang="en-US" smtClean="0"/>
              <a:t>good</a:t>
            </a:r>
            <a:r>
              <a:rPr dirty="0" lang="en-US"/>
              <a:t>, affordable public </a:t>
            </a:r>
            <a:r>
              <a:rPr dirty="0" lang="en-US" smtClean="0"/>
              <a:t>housing</a:t>
            </a:r>
            <a:r>
              <a:rPr dirty="0" lang="en-US"/>
              <a:t>,</a:t>
            </a:r>
            <a:r>
              <a:rPr dirty="0" lang="en-US" smtClean="0"/>
              <a:t> upgrading  </a:t>
            </a:r>
            <a:r>
              <a:rPr dirty="0" lang="en-US"/>
              <a:t>slum settlements. We can invest in public transport, create green spaces, and get </a:t>
            </a:r>
            <a:r>
              <a:rPr dirty="0" lang="en-US" smtClean="0"/>
              <a:t>a proper planning of cities</a:t>
            </a:r>
          </a:p>
          <a:p>
            <a:pPr indent="0" marL="0">
              <a:buNone/>
            </a:pPr>
            <a:r>
              <a:rPr dirty="0" lang="en-US" smtClean="0"/>
              <a:t>12.</a:t>
            </a:r>
            <a:r>
              <a:rPr b="1" dirty="0" lang="en-US"/>
              <a:t>E</a:t>
            </a:r>
            <a:r>
              <a:rPr b="1" dirty="0" lang="en-US" smtClean="0"/>
              <a:t>nsure sustainable consumption and production patterns </a:t>
            </a:r>
            <a:r>
              <a:rPr dirty="0" lang="en-US" smtClean="0"/>
              <a:t>.This can be achieved by  promoting  consumption </a:t>
            </a:r>
            <a:r>
              <a:rPr dirty="0" lang="en-US"/>
              <a:t>in a way that preserves our natural resources so that our children can enjoy them, and their children and their children after that </a:t>
            </a:r>
            <a:endParaRPr dirty="0" lang="en-US" smtClean="0"/>
          </a:p>
          <a:p>
            <a:pPr indent="0" marL="0">
              <a:buNone/>
            </a:pPr>
            <a:r>
              <a:rPr dirty="0" lang="en-US"/>
              <a:t>We can manage our natural resources more efficiently and dispose of toxic waste better </a:t>
            </a:r>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91" name="Title 1"/>
          <p:cNvSpPr>
            <a:spLocks noGrp="1"/>
          </p:cNvSpPr>
          <p:nvPr>
            <p:ph type="title"/>
          </p:nvPr>
        </p:nvSpPr>
        <p:spPr/>
        <p:txBody>
          <a:bodyPr/>
          <a:p>
            <a:r>
              <a:rPr dirty="0" lang="en-US" smtClean="0"/>
              <a:t>Cont.</a:t>
            </a:r>
            <a:endParaRPr dirty="0" lang="en-US"/>
          </a:p>
        </p:txBody>
      </p:sp>
      <p:sp>
        <p:nvSpPr>
          <p:cNvPr id="1048692" name="Content Placeholder 2"/>
          <p:cNvSpPr>
            <a:spLocks noGrp="1"/>
          </p:cNvSpPr>
          <p:nvPr>
            <p:ph idx="1"/>
          </p:nvPr>
        </p:nvSpPr>
        <p:spPr/>
        <p:txBody>
          <a:bodyPr/>
          <a:p>
            <a:pPr indent="0" marL="0">
              <a:buNone/>
            </a:pPr>
            <a:r>
              <a:rPr b="1" dirty="0" lang="en-US" smtClean="0"/>
              <a:t>13.Take urgent action to combat climate change and its impacts- </a:t>
            </a:r>
            <a:r>
              <a:rPr dirty="0" lang="en-US" smtClean="0"/>
              <a:t>floods, rise in mean temperatures, earthquakes</a:t>
            </a:r>
          </a:p>
          <a:p>
            <a:pPr indent="0" marL="0">
              <a:buNone/>
            </a:pPr>
            <a:r>
              <a:rPr dirty="0" lang="en-US" smtClean="0"/>
              <a:t>14.</a:t>
            </a:r>
            <a:r>
              <a:rPr b="1" dirty="0" lang="en-US"/>
              <a:t> C</a:t>
            </a:r>
            <a:r>
              <a:rPr b="1" dirty="0" lang="en-US" smtClean="0"/>
              <a:t>onserve and sustainably use the oceans, seas and marine resources for sustainable development-( life below water)</a:t>
            </a:r>
            <a:r>
              <a:rPr dirty="0" lang="en-US"/>
              <a:t> </a:t>
            </a:r>
            <a:r>
              <a:rPr dirty="0" lang="en-US" smtClean="0"/>
              <a:t>:The </a:t>
            </a:r>
            <a:r>
              <a:rPr dirty="0" lang="en-US"/>
              <a:t>Sustainable Development Goals indicate targets for managing and protecting life below water </a:t>
            </a: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12" name="Title 3"/>
          <p:cNvSpPr>
            <a:spLocks noGrp="1"/>
          </p:cNvSpPr>
          <p:nvPr>
            <p:ph type="ctrTitle"/>
          </p:nvPr>
        </p:nvSpPr>
        <p:spPr/>
        <p:txBody>
          <a:bodyPr/>
          <a:p>
            <a:r>
              <a:rPr b="1" dirty="0" lang="en-US"/>
              <a:t>Policies guiding health care delivery in Kenya and globally</a:t>
            </a:r>
            <a:endParaRPr dirty="0" lang="en-US"/>
          </a:p>
        </p:txBody>
      </p:sp>
      <p:sp>
        <p:nvSpPr>
          <p:cNvPr id="1048613" name="Subtitle 4"/>
          <p:cNvSpPr>
            <a:spLocks noGrp="1"/>
          </p:cNvSpPr>
          <p:nvPr>
            <p:ph type="subTitle" idx="1"/>
          </p:nvPr>
        </p:nvSpPr>
        <p:spPr/>
        <p:txBody>
          <a:bodyPr/>
          <a:p>
            <a:r>
              <a:rPr b="1" dirty="0" lang="en-US"/>
              <a:t>1.Alma-Ata Declaration </a:t>
            </a:r>
          </a:p>
          <a:p>
            <a:endParaRPr dirty="0"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93" name="Title 1"/>
          <p:cNvSpPr>
            <a:spLocks noGrp="1"/>
          </p:cNvSpPr>
          <p:nvPr>
            <p:ph type="title"/>
          </p:nvPr>
        </p:nvSpPr>
        <p:spPr/>
        <p:txBody>
          <a:bodyPr/>
          <a:p>
            <a:r>
              <a:rPr dirty="0" lang="en-US" smtClean="0"/>
              <a:t>Cont.</a:t>
            </a:r>
            <a:endParaRPr dirty="0" lang="en-US"/>
          </a:p>
        </p:txBody>
      </p:sp>
      <p:sp>
        <p:nvSpPr>
          <p:cNvPr id="1048694" name="Content Placeholder 2"/>
          <p:cNvSpPr>
            <a:spLocks noGrp="1"/>
          </p:cNvSpPr>
          <p:nvPr>
            <p:ph idx="1"/>
          </p:nvPr>
        </p:nvSpPr>
        <p:spPr/>
        <p:txBody>
          <a:bodyPr>
            <a:normAutofit lnSpcReduction="10000"/>
          </a:bodyPr>
          <a:p>
            <a:pPr indent="0" marL="0">
              <a:buNone/>
            </a:pPr>
            <a:r>
              <a:rPr dirty="0" lang="en-US" smtClean="0"/>
              <a:t>15.</a:t>
            </a:r>
            <a:r>
              <a:rPr b="1" dirty="0" lang="en-US"/>
              <a:t>P</a:t>
            </a:r>
            <a:r>
              <a:rPr b="1" dirty="0" lang="en-US" smtClean="0"/>
              <a:t>rotect, restore and promote sustainable use of terrestrial ecosystems, sustainably manage forests, combat desertification, and halt and reverse land degradation and halt biodiversity loss </a:t>
            </a:r>
            <a:r>
              <a:rPr dirty="0" lang="en-US" smtClean="0"/>
              <a:t>(life on land) </a:t>
            </a:r>
          </a:p>
          <a:p>
            <a:pPr indent="0" marL="0">
              <a:buNone/>
            </a:pPr>
            <a:r>
              <a:rPr dirty="0" lang="en-US" smtClean="0"/>
              <a:t> </a:t>
            </a:r>
            <a:r>
              <a:rPr dirty="0" lang="en-US"/>
              <a:t>Sustainable Development Goals aim to conserve and restore the use of terrestrial ecosystems such as forests, wetlands, </a:t>
            </a:r>
            <a:r>
              <a:rPr dirty="0" lang="en-US" err="1"/>
              <a:t>drylands</a:t>
            </a:r>
            <a:r>
              <a:rPr dirty="0" lang="en-US"/>
              <a:t> and mountains by 2030. </a:t>
            </a: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98" name="Title 1"/>
          <p:cNvSpPr>
            <a:spLocks noGrp="1"/>
          </p:cNvSpPr>
          <p:nvPr>
            <p:ph type="title"/>
          </p:nvPr>
        </p:nvSpPr>
        <p:spPr/>
        <p:txBody>
          <a:bodyPr/>
          <a:p>
            <a:r>
              <a:rPr dirty="0" lang="en-US" smtClean="0"/>
              <a:t>Cont.</a:t>
            </a:r>
            <a:endParaRPr dirty="0" lang="en-US"/>
          </a:p>
        </p:txBody>
      </p:sp>
      <p:sp>
        <p:nvSpPr>
          <p:cNvPr id="1048699" name="Content Placeholder 2"/>
          <p:cNvSpPr>
            <a:spLocks noGrp="1"/>
          </p:cNvSpPr>
          <p:nvPr>
            <p:ph idx="1"/>
          </p:nvPr>
        </p:nvSpPr>
        <p:spPr/>
        <p:txBody>
          <a:bodyPr>
            <a:normAutofit fontScale="92500" lnSpcReduction="10000"/>
          </a:bodyPr>
          <a:p>
            <a:pPr indent="0" marL="0">
              <a:buNone/>
            </a:pPr>
            <a:r>
              <a:rPr b="1" dirty="0" lang="en-US" smtClean="0"/>
              <a:t>16.Promote peaceful and inclusive societies for sustainable development, provide access to justice for all and build effective, accountable and inclusive institutions at all levels </a:t>
            </a:r>
            <a:r>
              <a:rPr b="1" dirty="0" sz="2800" lang="en-US" smtClean="0"/>
              <a:t>(</a:t>
            </a:r>
            <a:r>
              <a:rPr b="1" dirty="0" lang="en-US" smtClean="0"/>
              <a:t>peace </a:t>
            </a:r>
            <a:r>
              <a:rPr b="1" dirty="0" lang="en-US"/>
              <a:t>justice and strong institutions </a:t>
            </a:r>
            <a:r>
              <a:rPr dirty="0" lang="en-US" smtClean="0"/>
              <a:t>)</a:t>
            </a:r>
          </a:p>
          <a:p>
            <a:pPr indent="0" marL="0">
              <a:buNone/>
            </a:pPr>
            <a:r>
              <a:rPr dirty="0" lang="en-US"/>
              <a:t>The Sustainable Development Goals aim to reduce all forms of violence and propose that governments and communities find lasting solutions to conflict and insecurity. That means strengthening the rule of law, reducing the flow of illicit </a:t>
            </a:r>
            <a:r>
              <a:rPr dirty="0" lang="en-US" smtClean="0"/>
              <a:t>arms </a:t>
            </a:r>
            <a:endParaRPr dirty="0"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03" name="Title 1"/>
          <p:cNvSpPr>
            <a:spLocks noGrp="1"/>
          </p:cNvSpPr>
          <p:nvPr>
            <p:ph type="title"/>
          </p:nvPr>
        </p:nvSpPr>
        <p:spPr/>
        <p:txBody>
          <a:bodyPr/>
          <a:p>
            <a:r>
              <a:rPr dirty="0" lang="en-US" smtClean="0"/>
              <a:t>Cont.</a:t>
            </a:r>
            <a:endParaRPr dirty="0" lang="en-US"/>
          </a:p>
        </p:txBody>
      </p:sp>
      <p:sp>
        <p:nvSpPr>
          <p:cNvPr id="1048704" name="Content Placeholder 2"/>
          <p:cNvSpPr>
            <a:spLocks noGrp="1"/>
          </p:cNvSpPr>
          <p:nvPr>
            <p:ph idx="1"/>
          </p:nvPr>
        </p:nvSpPr>
        <p:spPr/>
        <p:txBody>
          <a:bodyPr/>
          <a:p>
            <a:pPr indent="0" marL="0">
              <a:buNone/>
            </a:pPr>
            <a:r>
              <a:rPr dirty="0" lang="en-US" smtClean="0"/>
              <a:t>17.</a:t>
            </a:r>
            <a:r>
              <a:rPr b="1" dirty="0" lang="en-US"/>
              <a:t> </a:t>
            </a:r>
            <a:r>
              <a:rPr b="1" dirty="0" lang="en-US" smtClean="0"/>
              <a:t>strengthen the means of implementation  the global partnership for sustainable development</a:t>
            </a:r>
          </a:p>
          <a:p>
            <a:r>
              <a:rPr b="1" dirty="0" lang="en-US" smtClean="0"/>
              <a:t> </a:t>
            </a:r>
            <a:r>
              <a:rPr dirty="0" lang="en-US"/>
              <a:t>The final goal lays out a way for </a:t>
            </a:r>
            <a:r>
              <a:rPr dirty="0" lang="en-US" smtClean="0"/>
              <a:t>nations(193 counties) </a:t>
            </a:r>
            <a:r>
              <a:rPr dirty="0" lang="en-US"/>
              <a:t>to work together to achieve all the other Goals </a:t>
            </a:r>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05" name="Title 1"/>
          <p:cNvSpPr>
            <a:spLocks noGrp="1"/>
          </p:cNvSpPr>
          <p:nvPr>
            <p:ph type="title"/>
          </p:nvPr>
        </p:nvSpPr>
        <p:spPr/>
        <p:txBody>
          <a:bodyPr>
            <a:normAutofit fontScale="90000"/>
          </a:bodyPr>
          <a:p>
            <a:r>
              <a:rPr b="1" dirty="0" lang="en-US"/>
              <a:t>convention on population and development (ICPD Cairo</a:t>
            </a:r>
            <a:r>
              <a:rPr dirty="0" lang="en-US" smtClean="0"/>
              <a:t>)</a:t>
            </a:r>
            <a:endParaRPr dirty="0" lang="en-US"/>
          </a:p>
        </p:txBody>
      </p:sp>
      <p:sp>
        <p:nvSpPr>
          <p:cNvPr id="1048706" name="Content Placeholder 2"/>
          <p:cNvSpPr>
            <a:spLocks noGrp="1"/>
          </p:cNvSpPr>
          <p:nvPr>
            <p:ph idx="1"/>
          </p:nvPr>
        </p:nvSpPr>
        <p:spPr/>
        <p:txBody>
          <a:bodyPr>
            <a:normAutofit fontScale="92500" lnSpcReduction="10000"/>
          </a:bodyPr>
          <a:p>
            <a:r>
              <a:rPr dirty="0" lang="en-US" smtClean="0"/>
              <a:t>The united nation international conference on population and development( ICPD) held in Cairo Egypt on 5</a:t>
            </a:r>
            <a:r>
              <a:rPr baseline="30000" dirty="0" lang="en-US" smtClean="0"/>
              <a:t>th</a:t>
            </a:r>
            <a:r>
              <a:rPr dirty="0" lang="en-US" smtClean="0"/>
              <a:t> -13</a:t>
            </a:r>
            <a:r>
              <a:rPr baseline="30000" dirty="0" lang="en-US" smtClean="0"/>
              <a:t>th</a:t>
            </a:r>
            <a:r>
              <a:rPr dirty="0" lang="en-US" smtClean="0"/>
              <a:t>  September 1994,the conference delegates achieved consensus on the following 4 qualitative and quantitative goals: </a:t>
            </a:r>
            <a:r>
              <a:rPr b="1" dirty="0" lang="en-US" smtClean="0"/>
              <a:t>1.Univeral education;</a:t>
            </a:r>
          </a:p>
          <a:p>
            <a:pPr indent="0" marL="0">
              <a:buNone/>
            </a:pPr>
            <a:r>
              <a:rPr b="1" dirty="0" lang="en-US" smtClean="0"/>
              <a:t> </a:t>
            </a:r>
            <a:r>
              <a:rPr dirty="0" lang="en-US" smtClean="0"/>
              <a:t>Universal primary education in all countries by 2015 .Urge counties to provide wider access to women for secondary and higher learning as well as vocation and technical  training </a:t>
            </a:r>
            <a:r>
              <a:rPr b="1" dirty="0" lang="en-US" smtClean="0"/>
              <a:t> </a:t>
            </a:r>
            <a:endParaRPr b="1"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07" name="Title 1"/>
          <p:cNvSpPr>
            <a:spLocks noGrp="1"/>
          </p:cNvSpPr>
          <p:nvPr>
            <p:ph type="title"/>
          </p:nvPr>
        </p:nvSpPr>
        <p:spPr/>
        <p:txBody>
          <a:bodyPr/>
          <a:p>
            <a:r>
              <a:rPr dirty="0" lang="en-US" smtClean="0"/>
              <a:t>Cont.</a:t>
            </a:r>
            <a:endParaRPr dirty="0" lang="en-US"/>
          </a:p>
        </p:txBody>
      </p:sp>
      <p:sp>
        <p:nvSpPr>
          <p:cNvPr id="1048708" name="Content Placeholder 2"/>
          <p:cNvSpPr>
            <a:spLocks noGrp="1"/>
          </p:cNvSpPr>
          <p:nvPr>
            <p:ph idx="1"/>
          </p:nvPr>
        </p:nvSpPr>
        <p:spPr/>
        <p:txBody>
          <a:bodyPr/>
          <a:p>
            <a:r>
              <a:rPr dirty="0" lang="en-US" smtClean="0"/>
              <a:t>Education </a:t>
            </a:r>
            <a:r>
              <a:rPr dirty="0" lang="en-US"/>
              <a:t>and </a:t>
            </a:r>
            <a:r>
              <a:rPr dirty="0" lang="en-US" smtClean="0"/>
              <a:t>counseling </a:t>
            </a:r>
            <a:r>
              <a:rPr dirty="0" lang="en-US"/>
              <a:t>as appropriate on human sexuality reproductive health and responsible  parenthood</a:t>
            </a:r>
            <a:endParaRPr b="1" dirty="0" lang="en-US"/>
          </a:p>
          <a:p>
            <a:r>
              <a:rPr dirty="0" lang="en-US" smtClean="0"/>
              <a:t>Services regarding HIV AIDS ,breast cancer, infertility and delivery should be made available</a:t>
            </a:r>
          </a:p>
          <a:p>
            <a:r>
              <a:rPr dirty="0" lang="en-US" smtClean="0"/>
              <a:t>Active discouragement of female genital mutilation</a:t>
            </a:r>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09" name="Title 1"/>
          <p:cNvSpPr>
            <a:spLocks noGrp="1"/>
          </p:cNvSpPr>
          <p:nvPr>
            <p:ph type="title"/>
          </p:nvPr>
        </p:nvSpPr>
        <p:spPr/>
        <p:txBody>
          <a:bodyPr/>
          <a:p>
            <a:r>
              <a:rPr dirty="0" lang="en-US" smtClean="0"/>
              <a:t>Cont.</a:t>
            </a:r>
            <a:endParaRPr dirty="0" lang="en-US"/>
          </a:p>
        </p:txBody>
      </p:sp>
      <p:sp>
        <p:nvSpPr>
          <p:cNvPr id="1048710" name="Content Placeholder 2"/>
          <p:cNvSpPr>
            <a:spLocks noGrp="1"/>
          </p:cNvSpPr>
          <p:nvPr>
            <p:ph idx="1"/>
          </p:nvPr>
        </p:nvSpPr>
        <p:spPr/>
        <p:txBody>
          <a:bodyPr/>
          <a:p>
            <a:r>
              <a:rPr b="1" dirty="0" lang="en-US" smtClean="0"/>
              <a:t>2.Reduction of infant and mortality </a:t>
            </a:r>
            <a:r>
              <a:rPr dirty="0" lang="en-US" smtClean="0"/>
              <a:t>.Countries should strife to reduce infant and under five child mortality by one-third or to 50-70 deaths per 100 by the year 2000</a:t>
            </a:r>
          </a:p>
          <a:p>
            <a:r>
              <a:rPr dirty="0" lang="en-US" smtClean="0"/>
              <a:t>BY 2015 all countries should aim to achieve a  mortality rate below 35 per 1000 live births and under five mortality rate below 45 per 1000</a:t>
            </a:r>
          </a:p>
          <a:p>
            <a:endParaRPr dirty="0" lang="en-US" smtClean="0"/>
          </a:p>
          <a:p>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11" name="Title 1"/>
          <p:cNvSpPr>
            <a:spLocks noGrp="1"/>
          </p:cNvSpPr>
          <p:nvPr>
            <p:ph type="title"/>
          </p:nvPr>
        </p:nvSpPr>
        <p:spPr/>
        <p:txBody>
          <a:bodyPr/>
          <a:p>
            <a:r>
              <a:rPr dirty="0" lang="en-US" smtClean="0"/>
              <a:t>Cont.</a:t>
            </a:r>
            <a:endParaRPr dirty="0" lang="en-US"/>
          </a:p>
        </p:txBody>
      </p:sp>
      <p:sp>
        <p:nvSpPr>
          <p:cNvPr id="1048712" name="Content Placeholder 2"/>
          <p:cNvSpPr>
            <a:spLocks noGrp="1"/>
          </p:cNvSpPr>
          <p:nvPr>
            <p:ph idx="1"/>
          </p:nvPr>
        </p:nvSpPr>
        <p:spPr/>
        <p:txBody>
          <a:bodyPr>
            <a:normAutofit fontScale="92500" lnSpcReduction="20000"/>
          </a:bodyPr>
          <a:p>
            <a:pPr indent="0" marL="0">
              <a:buNone/>
            </a:pPr>
            <a:r>
              <a:rPr b="1" dirty="0" lang="en-US" smtClean="0"/>
              <a:t>3.Reduction of maternal mortality</a:t>
            </a:r>
          </a:p>
          <a:p>
            <a:pPr indent="0" marL="0">
              <a:buNone/>
            </a:pPr>
            <a:r>
              <a:rPr dirty="0" lang="en-US" smtClean="0"/>
              <a:t>A reduction by half the 1990 levels by 2000 and half of that by 2015</a:t>
            </a:r>
          </a:p>
          <a:p>
            <a:pPr indent="0" marL="0">
              <a:buNone/>
            </a:pPr>
            <a:r>
              <a:rPr b="1" dirty="0" lang="en-US" smtClean="0"/>
              <a:t>4.Aceess to reproductive and sexual health services including the family planning</a:t>
            </a:r>
          </a:p>
          <a:p>
            <a:pPr indent="0" marL="0">
              <a:buNone/>
            </a:pPr>
            <a:r>
              <a:rPr b="1" dirty="0" lang="en-US" smtClean="0"/>
              <a:t> </a:t>
            </a:r>
            <a:r>
              <a:rPr dirty="0" lang="en-US" smtClean="0"/>
              <a:t>Family planning counseling ,prenatal care, safe delivery ,prevention and appropriate treatment of infertility, prevention of abortions and management of the consequences of abortion, treatment of reproductive tract infections, sexually transmitted diseases and other reproductive health conditions, </a:t>
            </a:r>
            <a:endParaRPr b="1" dirty="0" lang="en-US" smtClean="0"/>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713" name="Title 1"/>
          <p:cNvSpPr>
            <a:spLocks noGrp="1"/>
          </p:cNvSpPr>
          <p:nvPr>
            <p:ph type="title"/>
          </p:nvPr>
        </p:nvSpPr>
        <p:spPr/>
        <p:txBody>
          <a:bodyPr>
            <a:normAutofit fontScale="90000"/>
          </a:bodyPr>
          <a:p>
            <a:r>
              <a:rPr b="1" dirty="0" lang="en-US" smtClean="0"/>
              <a:t>CONVENTION OF ON THE RIGHTS OF CHILDREN</a:t>
            </a:r>
            <a:endParaRPr b="1" dirty="0" lang="en-US"/>
          </a:p>
        </p:txBody>
      </p:sp>
      <p:sp>
        <p:nvSpPr>
          <p:cNvPr id="1048714" name="Content Placeholder 2"/>
          <p:cNvSpPr>
            <a:spLocks noGrp="1"/>
          </p:cNvSpPr>
          <p:nvPr>
            <p:ph idx="1"/>
          </p:nvPr>
        </p:nvSpPr>
        <p:spPr/>
        <p:txBody>
          <a:bodyPr>
            <a:noAutofit/>
          </a:bodyPr>
          <a:p>
            <a:pPr indent="0" marL="0">
              <a:buNone/>
            </a:pPr>
            <a:r>
              <a:rPr b="1" dirty="0" sz="2800" lang="en-US">
                <a:latin typeface="+mj-lt"/>
              </a:rPr>
              <a:t>Adopted </a:t>
            </a:r>
            <a:r>
              <a:rPr b="1" dirty="0" sz="2800" lang="en-US" smtClean="0">
                <a:latin typeface="+mj-lt"/>
              </a:rPr>
              <a:t> </a:t>
            </a:r>
            <a:r>
              <a:rPr b="1" dirty="0" sz="2800" lang="en-US">
                <a:latin typeface="+mj-lt"/>
              </a:rPr>
              <a:t>by General </a:t>
            </a:r>
            <a:r>
              <a:rPr b="1" dirty="0" sz="2800" lang="en-US" smtClean="0">
                <a:latin typeface="+mj-lt"/>
              </a:rPr>
              <a:t>Assembly resolution of </a:t>
            </a:r>
            <a:r>
              <a:rPr b="1" dirty="0" sz="2800" lang="en-US">
                <a:latin typeface="+mj-lt"/>
              </a:rPr>
              <a:t>20 November </a:t>
            </a:r>
            <a:r>
              <a:rPr b="1" dirty="0" sz="2800" lang="en-US" smtClean="0">
                <a:latin typeface="+mj-lt"/>
              </a:rPr>
              <a:t>1989</a:t>
            </a:r>
            <a:r>
              <a:rPr b="1" dirty="0" sz="2800" lang="en-US">
                <a:latin typeface="+mj-lt"/>
              </a:rPr>
              <a:t> </a:t>
            </a:r>
            <a:r>
              <a:rPr b="1" dirty="0" sz="2800" lang="en-US" smtClean="0">
                <a:latin typeface="+mj-lt"/>
              </a:rPr>
              <a:t> </a:t>
            </a:r>
            <a:r>
              <a:rPr b="1" dirty="0" sz="2800" lang="en-US">
                <a:latin typeface="+mj-lt"/>
              </a:rPr>
              <a:t>agreed </a:t>
            </a:r>
            <a:r>
              <a:rPr b="1" dirty="0" sz="2800" lang="en-US" smtClean="0">
                <a:latin typeface="+mj-lt"/>
              </a:rPr>
              <a:t>on the following rights of a child:</a:t>
            </a:r>
            <a:endParaRPr b="1" dirty="0" sz="2800" lang="en-US">
              <a:latin typeface="+mj-lt"/>
            </a:endParaRPr>
          </a:p>
          <a:p>
            <a:r>
              <a:rPr dirty="0" sz="2800" lang="en-US" smtClean="0">
                <a:latin typeface="+mj-lt"/>
              </a:rPr>
              <a:t>child </a:t>
            </a:r>
            <a:r>
              <a:rPr dirty="0" sz="2800" lang="en-US">
                <a:latin typeface="+mj-lt"/>
              </a:rPr>
              <a:t>means every human being below the age </a:t>
            </a:r>
            <a:r>
              <a:rPr dirty="0" sz="2800" lang="en-US" smtClean="0">
                <a:latin typeface="+mj-lt"/>
              </a:rPr>
              <a:t>of eighteen </a:t>
            </a:r>
            <a:r>
              <a:rPr dirty="0" sz="2800" lang="en-US">
                <a:latin typeface="+mj-lt"/>
              </a:rPr>
              <a:t>years </a:t>
            </a:r>
          </a:p>
          <a:p>
            <a:r>
              <a:rPr dirty="0" sz="2800" lang="en-US" smtClean="0">
                <a:latin typeface="+mj-lt"/>
              </a:rPr>
              <a:t> The child has a right to be  protected by state  </a:t>
            </a:r>
            <a:r>
              <a:rPr dirty="0" sz="2800" lang="en-US">
                <a:latin typeface="+mj-lt"/>
              </a:rPr>
              <a:t>against </a:t>
            </a:r>
            <a:r>
              <a:rPr dirty="0" sz="2800" lang="en-US" smtClean="0">
                <a:latin typeface="+mj-lt"/>
              </a:rPr>
              <a:t>all forms </a:t>
            </a:r>
            <a:r>
              <a:rPr dirty="0" sz="2800" lang="en-US">
                <a:latin typeface="+mj-lt"/>
              </a:rPr>
              <a:t>of discrimination or </a:t>
            </a:r>
            <a:r>
              <a:rPr dirty="0" sz="2800" lang="en-US" smtClean="0">
                <a:latin typeface="+mj-lt"/>
              </a:rPr>
              <a:t>on </a:t>
            </a:r>
            <a:r>
              <a:rPr dirty="0" sz="2800" lang="en-US">
                <a:latin typeface="+mj-lt"/>
              </a:rPr>
              <a:t>the basis </a:t>
            </a:r>
            <a:r>
              <a:rPr dirty="0" sz="2800" lang="en-US" smtClean="0">
                <a:latin typeface="+mj-lt"/>
              </a:rPr>
              <a:t> beliefs </a:t>
            </a:r>
            <a:r>
              <a:rPr dirty="0" sz="2800" lang="en-US">
                <a:latin typeface="+mj-lt"/>
              </a:rPr>
              <a:t>of the child's </a:t>
            </a:r>
            <a:r>
              <a:rPr dirty="0" sz="2800" lang="en-US" smtClean="0">
                <a:latin typeface="+mj-lt"/>
              </a:rPr>
              <a:t>parents or legal guardian’s</a:t>
            </a:r>
            <a:r>
              <a:rPr dirty="0" sz="2800" lang="en-US">
                <a:latin typeface="+mj-lt"/>
              </a:rPr>
              <a:t>, </a:t>
            </a:r>
            <a:r>
              <a:rPr dirty="0" sz="2800" lang="en-US" smtClean="0">
                <a:latin typeface="+mj-lt"/>
              </a:rPr>
              <a:t>race</a:t>
            </a:r>
            <a:r>
              <a:rPr dirty="0" sz="2800" lang="en-US">
                <a:latin typeface="+mj-lt"/>
              </a:rPr>
              <a:t>, </a:t>
            </a:r>
            <a:r>
              <a:rPr dirty="0" sz="2800" lang="en-US" err="1">
                <a:latin typeface="+mj-lt"/>
              </a:rPr>
              <a:t>colour</a:t>
            </a:r>
            <a:r>
              <a:rPr dirty="0" sz="2800" lang="en-US">
                <a:latin typeface="+mj-lt"/>
              </a:rPr>
              <a:t>, sex, language, </a:t>
            </a:r>
            <a:r>
              <a:rPr dirty="0" sz="2800" lang="en-US" smtClean="0">
                <a:latin typeface="+mj-lt"/>
              </a:rPr>
              <a:t>religion</a:t>
            </a:r>
            <a:r>
              <a:rPr dirty="0" sz="2800" lang="en-US">
                <a:latin typeface="+mj-lt"/>
              </a:rPr>
              <a:t>, political </a:t>
            </a:r>
            <a:r>
              <a:rPr dirty="0" sz="2800" lang="en-US" smtClean="0">
                <a:latin typeface="+mj-lt"/>
              </a:rPr>
              <a:t>, ethnic or property</a:t>
            </a:r>
            <a:r>
              <a:rPr dirty="0" sz="2800" lang="en-US">
                <a:latin typeface="+mj-lt"/>
              </a:rPr>
              <a:t>, disability, </a:t>
            </a:r>
            <a:r>
              <a:rPr dirty="0" sz="2800" lang="en-US" smtClean="0">
                <a:latin typeface="+mj-lt"/>
              </a:rPr>
              <a:t> </a:t>
            </a:r>
            <a:r>
              <a:rPr dirty="0" sz="2800" lang="en-US">
                <a:latin typeface="+mj-lt"/>
              </a:rPr>
              <a:t>or other status</a:t>
            </a: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18" name="Title 1"/>
          <p:cNvSpPr>
            <a:spLocks noGrp="1"/>
          </p:cNvSpPr>
          <p:nvPr>
            <p:ph type="title"/>
          </p:nvPr>
        </p:nvSpPr>
        <p:spPr/>
        <p:txBody>
          <a:bodyPr/>
          <a:p>
            <a:r>
              <a:rPr dirty="0" lang="en-US" smtClean="0"/>
              <a:t>Cont.</a:t>
            </a:r>
            <a:endParaRPr dirty="0" lang="en-US"/>
          </a:p>
        </p:txBody>
      </p:sp>
      <p:sp>
        <p:nvSpPr>
          <p:cNvPr id="1048719" name="Content Placeholder 2"/>
          <p:cNvSpPr>
            <a:spLocks noGrp="1"/>
          </p:cNvSpPr>
          <p:nvPr>
            <p:ph idx="1"/>
          </p:nvPr>
        </p:nvSpPr>
        <p:spPr/>
        <p:txBody>
          <a:bodyPr>
            <a:normAutofit/>
          </a:bodyPr>
          <a:p>
            <a:r>
              <a:rPr dirty="0" lang="en-US" smtClean="0"/>
              <a:t>The </a:t>
            </a:r>
            <a:r>
              <a:rPr dirty="0" lang="en-US" err="1" smtClean="0"/>
              <a:t>govt</a:t>
            </a:r>
            <a:r>
              <a:rPr dirty="0" lang="en-US" smtClean="0"/>
              <a:t> </a:t>
            </a:r>
            <a:r>
              <a:rPr dirty="0" lang="en-US"/>
              <a:t>shall ensure that the institutions, services and facilities responsible for the care </a:t>
            </a:r>
            <a:r>
              <a:rPr dirty="0" lang="en-US" smtClean="0"/>
              <a:t>or protection </a:t>
            </a:r>
            <a:r>
              <a:rPr dirty="0" lang="en-US"/>
              <a:t>of children shall conform with the standards established by competent </a:t>
            </a:r>
            <a:r>
              <a:rPr dirty="0" lang="en-US" smtClean="0"/>
              <a:t>authorities, particularly </a:t>
            </a:r>
            <a:r>
              <a:rPr dirty="0" lang="en-US"/>
              <a:t>in the areas of safety, health, in the number and suitability of their staff, as well </a:t>
            </a:r>
            <a:r>
              <a:rPr dirty="0" lang="en-US" smtClean="0"/>
              <a:t>as competent supervision</a:t>
            </a:r>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23" name="Title 1"/>
          <p:cNvSpPr>
            <a:spLocks noGrp="1"/>
          </p:cNvSpPr>
          <p:nvPr>
            <p:ph type="title"/>
          </p:nvPr>
        </p:nvSpPr>
        <p:spPr/>
        <p:txBody>
          <a:bodyPr/>
          <a:p>
            <a:r>
              <a:rPr dirty="0" lang="en-US" smtClean="0"/>
              <a:t>Cont.</a:t>
            </a:r>
            <a:endParaRPr dirty="0" lang="en-US"/>
          </a:p>
        </p:txBody>
      </p:sp>
      <p:sp>
        <p:nvSpPr>
          <p:cNvPr id="1048724" name="Content Placeholder 2"/>
          <p:cNvSpPr>
            <a:spLocks noGrp="1"/>
          </p:cNvSpPr>
          <p:nvPr>
            <p:ph idx="1"/>
          </p:nvPr>
        </p:nvSpPr>
        <p:spPr/>
        <p:txBody>
          <a:bodyPr>
            <a:normAutofit fontScale="92500"/>
          </a:bodyPr>
          <a:p>
            <a:r>
              <a:rPr dirty="0" lang="en-US"/>
              <a:t>The government has a responsibility to make sure</a:t>
            </a:r>
          </a:p>
          <a:p>
            <a:pPr indent="0" marL="0">
              <a:buNone/>
            </a:pPr>
            <a:r>
              <a:rPr dirty="0" lang="en-US" smtClean="0"/>
              <a:t>Of the child rights </a:t>
            </a:r>
            <a:r>
              <a:rPr dirty="0" lang="en-US"/>
              <a:t>are protected. They must </a:t>
            </a:r>
            <a:r>
              <a:rPr dirty="0" lang="en-US" smtClean="0"/>
              <a:t>help the  family </a:t>
            </a:r>
            <a:r>
              <a:rPr dirty="0" lang="en-US"/>
              <a:t>to protect </a:t>
            </a:r>
            <a:r>
              <a:rPr dirty="0" lang="en-US" smtClean="0"/>
              <a:t> </a:t>
            </a:r>
            <a:r>
              <a:rPr dirty="0" lang="en-US"/>
              <a:t>rights and create an </a:t>
            </a:r>
            <a:r>
              <a:rPr dirty="0" lang="en-US" smtClean="0"/>
              <a:t>environment where a child can </a:t>
            </a:r>
            <a:r>
              <a:rPr dirty="0" lang="en-US"/>
              <a:t>grow and reach </a:t>
            </a:r>
            <a:r>
              <a:rPr dirty="0" lang="en-US" smtClean="0"/>
              <a:t>his or her  potential</a:t>
            </a:r>
            <a:r>
              <a:rPr dirty="0" lang="en-US"/>
              <a:t>.</a:t>
            </a:r>
          </a:p>
          <a:p>
            <a:r>
              <a:rPr dirty="0" lang="en-US" smtClean="0"/>
              <a:t>The  </a:t>
            </a:r>
            <a:r>
              <a:rPr dirty="0" lang="en-US"/>
              <a:t>family has the responsibility to help </a:t>
            </a:r>
            <a:r>
              <a:rPr dirty="0" lang="en-US" smtClean="0"/>
              <a:t>the child </a:t>
            </a:r>
            <a:endParaRPr dirty="0" lang="en-US"/>
          </a:p>
          <a:p>
            <a:pPr indent="0" marL="0">
              <a:buNone/>
            </a:pPr>
            <a:r>
              <a:rPr dirty="0" lang="en-US"/>
              <a:t>learn to exercise </a:t>
            </a:r>
            <a:r>
              <a:rPr dirty="0" lang="en-US" smtClean="0"/>
              <a:t>his or her rights</a:t>
            </a:r>
            <a:r>
              <a:rPr dirty="0" lang="en-US"/>
              <a:t>, and to ensure </a:t>
            </a:r>
            <a:r>
              <a:rPr dirty="0" lang="en-US" smtClean="0"/>
              <a:t>that rights </a:t>
            </a:r>
            <a:r>
              <a:rPr dirty="0" lang="en-US"/>
              <a:t>are protected</a:t>
            </a:r>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14" name="Title 1"/>
          <p:cNvSpPr>
            <a:spLocks noGrp="1"/>
          </p:cNvSpPr>
          <p:nvPr>
            <p:ph type="title"/>
          </p:nvPr>
        </p:nvSpPr>
        <p:spPr/>
        <p:txBody>
          <a:bodyPr>
            <a:normAutofit fontScale="90000"/>
          </a:bodyPr>
          <a:p>
            <a:r>
              <a:rPr b="1" dirty="0" lang="en-US"/>
              <a:t>1.Alma-Ata Declaration </a:t>
            </a:r>
            <a:br>
              <a:rPr b="1" dirty="0" lang="en-US"/>
            </a:br>
            <a:endParaRPr dirty="0" lang="en-US"/>
          </a:p>
        </p:txBody>
      </p:sp>
      <p:sp>
        <p:nvSpPr>
          <p:cNvPr id="1048615" name="Content Placeholder 2"/>
          <p:cNvSpPr>
            <a:spLocks noGrp="1"/>
          </p:cNvSpPr>
          <p:nvPr>
            <p:ph idx="1"/>
          </p:nvPr>
        </p:nvSpPr>
        <p:spPr/>
        <p:txBody>
          <a:bodyPr/>
          <a:p>
            <a:pPr indent="0" marL="0">
              <a:buNone/>
            </a:pPr>
            <a:r>
              <a:rPr b="1" dirty="0" lang="en-US" smtClean="0"/>
              <a:t>International </a:t>
            </a:r>
            <a:r>
              <a:rPr b="1" dirty="0" lang="en-US"/>
              <a:t>Conference on Primary Health Care, Alma-Ata, USSR, 6-12 September </a:t>
            </a:r>
            <a:r>
              <a:rPr b="1" dirty="0" lang="en-US" smtClean="0"/>
              <a:t>1978</a:t>
            </a:r>
          </a:p>
          <a:p>
            <a:pPr indent="0" marL="0">
              <a:buNone/>
            </a:pPr>
            <a:r>
              <a:rPr dirty="0" lang="en-US"/>
              <a:t>The meeting put emphasis for urgent action by all </a:t>
            </a:r>
            <a:r>
              <a:rPr dirty="0" lang="en-US" smtClean="0"/>
              <a:t>governments and </a:t>
            </a:r>
            <a:r>
              <a:rPr dirty="0" lang="en-US"/>
              <a:t>the world community to protect and promote the health of all the people of the world, hereby makes </a:t>
            </a:r>
            <a:r>
              <a:rPr b="1" dirty="0" lang="en-US"/>
              <a:t>the </a:t>
            </a:r>
            <a:r>
              <a:rPr b="1" dirty="0" lang="en-US" smtClean="0"/>
              <a:t>following declarations: </a:t>
            </a:r>
            <a:endParaRPr b="1" dirty="0" lang="en-US"/>
          </a:p>
          <a:p>
            <a:pPr indent="0" marL="0">
              <a:buNone/>
            </a:pPr>
            <a:endParaRPr dirty="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25" name="Title 1"/>
          <p:cNvSpPr>
            <a:spLocks noGrp="1"/>
          </p:cNvSpPr>
          <p:nvPr>
            <p:ph type="title"/>
          </p:nvPr>
        </p:nvSpPr>
        <p:spPr/>
        <p:txBody>
          <a:bodyPr/>
          <a:p>
            <a:r>
              <a:rPr dirty="0" lang="en-US" smtClean="0"/>
              <a:t>Cont.</a:t>
            </a:r>
            <a:endParaRPr dirty="0" lang="en-US"/>
          </a:p>
        </p:txBody>
      </p:sp>
      <p:sp>
        <p:nvSpPr>
          <p:cNvPr id="1048726" name="Content Placeholder 2"/>
          <p:cNvSpPr>
            <a:spLocks noGrp="1"/>
          </p:cNvSpPr>
          <p:nvPr>
            <p:ph idx="1"/>
          </p:nvPr>
        </p:nvSpPr>
        <p:spPr/>
        <p:txBody>
          <a:bodyPr>
            <a:normAutofit/>
          </a:bodyPr>
          <a:p>
            <a:r>
              <a:rPr dirty="0" lang="en-US" smtClean="0"/>
              <a:t>Child </a:t>
            </a:r>
            <a:r>
              <a:rPr dirty="0" lang="en-US"/>
              <a:t>has the inherent right to life. </a:t>
            </a:r>
            <a:endParaRPr dirty="0" lang="en-US" smtClean="0"/>
          </a:p>
          <a:p>
            <a:r>
              <a:rPr dirty="0" lang="en-US" smtClean="0"/>
              <a:t>The child has a right to be  </a:t>
            </a:r>
            <a:r>
              <a:rPr dirty="0" lang="en-US"/>
              <a:t>registered immediately after birth and shall have the right from birth to a name,</a:t>
            </a:r>
          </a:p>
          <a:p>
            <a:pPr indent="0" marL="0">
              <a:buNone/>
            </a:pPr>
            <a:r>
              <a:rPr dirty="0" lang="en-US" smtClean="0"/>
              <a:t>   the </a:t>
            </a:r>
            <a:r>
              <a:rPr dirty="0" lang="en-US"/>
              <a:t>right to acquire a nationality </a:t>
            </a:r>
            <a:r>
              <a:rPr dirty="0" lang="en-US" smtClean="0"/>
              <a:t>and as </a:t>
            </a:r>
            <a:r>
              <a:rPr dirty="0" lang="en-US"/>
              <a:t>far as </a:t>
            </a:r>
            <a:r>
              <a:rPr dirty="0" lang="en-US" smtClean="0"/>
              <a:t>              possible</a:t>
            </a:r>
            <a:endParaRPr dirty="0" lang="en-US"/>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27" name="Title 1"/>
          <p:cNvSpPr>
            <a:spLocks noGrp="1"/>
          </p:cNvSpPr>
          <p:nvPr>
            <p:ph type="title"/>
          </p:nvPr>
        </p:nvSpPr>
        <p:spPr/>
        <p:txBody>
          <a:bodyPr/>
          <a:p>
            <a:r>
              <a:rPr dirty="0" lang="en-US" smtClean="0"/>
              <a:t>Cont.</a:t>
            </a:r>
            <a:endParaRPr dirty="0" lang="en-US"/>
          </a:p>
        </p:txBody>
      </p:sp>
      <p:sp>
        <p:nvSpPr>
          <p:cNvPr id="1048728" name="Content Placeholder 2"/>
          <p:cNvSpPr>
            <a:spLocks noGrp="1"/>
          </p:cNvSpPr>
          <p:nvPr>
            <p:ph idx="1"/>
          </p:nvPr>
        </p:nvSpPr>
        <p:spPr/>
        <p:txBody>
          <a:bodyPr>
            <a:normAutofit/>
          </a:bodyPr>
          <a:p>
            <a:r>
              <a:rPr dirty="0" lang="en-US" smtClean="0"/>
              <a:t> </a:t>
            </a:r>
            <a:r>
              <a:rPr dirty="0" lang="en-US"/>
              <a:t>States Parties undertake to respect the right of the child to preserve his or her identity, </a:t>
            </a:r>
            <a:r>
              <a:rPr dirty="0" lang="en-US" smtClean="0"/>
              <a:t>including nationality</a:t>
            </a:r>
            <a:r>
              <a:rPr dirty="0" lang="en-US"/>
              <a:t>, name and family relations as recognized by law without unlawful interference</a:t>
            </a:r>
            <a:r>
              <a:rPr dirty="0" lang="en-US" smtClean="0"/>
              <a:t>.</a:t>
            </a:r>
          </a:p>
          <a:p>
            <a:r>
              <a:rPr dirty="0" lang="en-US" smtClean="0"/>
              <a:t> </a:t>
            </a:r>
            <a:r>
              <a:rPr dirty="0" lang="en-US"/>
              <a:t>The child shall have the right to freedom of expression</a:t>
            </a:r>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29" name="Title 1"/>
          <p:cNvSpPr>
            <a:spLocks noGrp="1"/>
          </p:cNvSpPr>
          <p:nvPr>
            <p:ph type="title"/>
          </p:nvPr>
        </p:nvSpPr>
        <p:spPr/>
        <p:txBody>
          <a:bodyPr/>
          <a:p>
            <a:r>
              <a:rPr dirty="0" lang="en-US" smtClean="0"/>
              <a:t>Cont.</a:t>
            </a:r>
            <a:endParaRPr dirty="0" lang="en-US"/>
          </a:p>
        </p:txBody>
      </p:sp>
      <p:sp>
        <p:nvSpPr>
          <p:cNvPr id="1048730" name="Content Placeholder 2"/>
          <p:cNvSpPr>
            <a:spLocks noGrp="1"/>
          </p:cNvSpPr>
          <p:nvPr>
            <p:ph idx="1"/>
          </p:nvPr>
        </p:nvSpPr>
        <p:spPr/>
        <p:txBody>
          <a:bodyPr>
            <a:normAutofit/>
          </a:bodyPr>
          <a:p>
            <a:r>
              <a:rPr dirty="0" lang="en-US"/>
              <a:t>T</a:t>
            </a:r>
            <a:r>
              <a:rPr dirty="0" lang="en-US" smtClean="0"/>
              <a:t>he child has a right </a:t>
            </a:r>
            <a:r>
              <a:rPr dirty="0" lang="en-US"/>
              <a:t>to freedom of thought, conscience and religion</a:t>
            </a:r>
            <a:r>
              <a:rPr dirty="0" lang="en-US" smtClean="0"/>
              <a:t>.</a:t>
            </a:r>
          </a:p>
          <a:p>
            <a:r>
              <a:rPr dirty="0" lang="en-US" smtClean="0"/>
              <a:t>The child has </a:t>
            </a:r>
            <a:r>
              <a:rPr dirty="0" lang="en-US"/>
              <a:t>the rights of the child to freedom of association and to freedom of </a:t>
            </a:r>
            <a:r>
              <a:rPr dirty="0" lang="en-US" smtClean="0"/>
              <a:t>peaceful assembly</a:t>
            </a:r>
          </a:p>
          <a:p>
            <a:r>
              <a:rPr dirty="0" lang="en-US"/>
              <a:t>No child shall be subjected to arbitrary or unlawful interference with his or her privacy, family, home</a:t>
            </a:r>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31" name="Title 1"/>
          <p:cNvSpPr>
            <a:spLocks noGrp="1"/>
          </p:cNvSpPr>
          <p:nvPr>
            <p:ph type="title"/>
          </p:nvPr>
        </p:nvSpPr>
        <p:spPr/>
        <p:txBody>
          <a:bodyPr/>
          <a:p>
            <a:r>
              <a:rPr dirty="0" lang="en-US" smtClean="0"/>
              <a:t>Cont.</a:t>
            </a:r>
            <a:endParaRPr dirty="0" lang="en-US"/>
          </a:p>
        </p:txBody>
      </p:sp>
      <p:sp>
        <p:nvSpPr>
          <p:cNvPr id="1048732" name="Content Placeholder 2"/>
          <p:cNvSpPr>
            <a:spLocks noGrp="1"/>
          </p:cNvSpPr>
          <p:nvPr>
            <p:ph idx="1"/>
          </p:nvPr>
        </p:nvSpPr>
        <p:spPr/>
        <p:txBody>
          <a:bodyPr>
            <a:normAutofit fontScale="92500" lnSpcReduction="10000"/>
          </a:bodyPr>
          <a:p>
            <a:r>
              <a:rPr dirty="0" lang="en-US" smtClean="0"/>
              <a:t>child has a right to </a:t>
            </a:r>
            <a:r>
              <a:rPr dirty="0" lang="en-US"/>
              <a:t>access to information and material from a diversity </a:t>
            </a:r>
            <a:r>
              <a:rPr dirty="0" lang="en-US" smtClean="0"/>
              <a:t>of sources, especially </a:t>
            </a:r>
            <a:r>
              <a:rPr dirty="0" lang="en-US"/>
              <a:t>those aimed at the promotion of his or her social, spiritual and moral well-being and </a:t>
            </a:r>
            <a:r>
              <a:rPr dirty="0" lang="en-US" smtClean="0"/>
              <a:t>physical and </a:t>
            </a:r>
            <a:r>
              <a:rPr dirty="0" lang="en-US"/>
              <a:t>mental </a:t>
            </a:r>
            <a:r>
              <a:rPr dirty="0" lang="en-US" smtClean="0"/>
              <a:t>health</a:t>
            </a:r>
          </a:p>
          <a:p>
            <a:r>
              <a:rPr dirty="0" lang="en-US" smtClean="0"/>
              <a:t>The child  right to  protection  </a:t>
            </a:r>
            <a:r>
              <a:rPr dirty="0" lang="en-US"/>
              <a:t>from all forms of physical or mental violence, injury or abuse, neglect  </a:t>
            </a:r>
            <a:r>
              <a:rPr dirty="0" lang="en-US" smtClean="0"/>
              <a:t>or exploitation</a:t>
            </a:r>
            <a:r>
              <a:rPr dirty="0" lang="en-US"/>
              <a:t>, including sexual abuse, </a:t>
            </a:r>
            <a:r>
              <a:rPr dirty="0" lang="en-US" smtClean="0"/>
              <a:t>from </a:t>
            </a:r>
            <a:r>
              <a:rPr dirty="0" lang="en-US"/>
              <a:t>any other person who has the care of the child.</a:t>
            </a:r>
            <a:endParaRPr dirty="0" lang="en-US" smtClean="0"/>
          </a:p>
          <a:p>
            <a:endParaRPr dirty="0" lang="en-US"/>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36" name="Title 1"/>
          <p:cNvSpPr>
            <a:spLocks noGrp="1"/>
          </p:cNvSpPr>
          <p:nvPr>
            <p:ph type="title"/>
          </p:nvPr>
        </p:nvSpPr>
        <p:spPr/>
        <p:txBody>
          <a:bodyPr/>
          <a:p>
            <a:r>
              <a:rPr dirty="0" lang="en-US" smtClean="0"/>
              <a:t>Cont.</a:t>
            </a:r>
            <a:endParaRPr dirty="0" lang="en-US"/>
          </a:p>
        </p:txBody>
      </p:sp>
      <p:sp>
        <p:nvSpPr>
          <p:cNvPr id="1048737" name="Content Placeholder 2"/>
          <p:cNvSpPr>
            <a:spLocks noGrp="1"/>
          </p:cNvSpPr>
          <p:nvPr>
            <p:ph idx="1"/>
          </p:nvPr>
        </p:nvSpPr>
        <p:spPr>
          <a:xfrm>
            <a:off x="533400" y="1295400"/>
            <a:ext cx="8229600" cy="4525963"/>
          </a:xfrm>
        </p:spPr>
        <p:txBody>
          <a:bodyPr>
            <a:normAutofit lnSpcReduction="10000"/>
          </a:bodyPr>
          <a:p>
            <a:r>
              <a:rPr dirty="0" lang="en-US" smtClean="0"/>
              <a:t>The child has a right  </a:t>
            </a:r>
            <a:r>
              <a:rPr dirty="0" lang="en-US"/>
              <a:t>to </a:t>
            </a:r>
            <a:r>
              <a:rPr dirty="0" lang="en-US" smtClean="0"/>
              <a:t>education on </a:t>
            </a:r>
            <a:r>
              <a:rPr dirty="0" lang="en-US"/>
              <a:t>the basis of equal </a:t>
            </a:r>
            <a:r>
              <a:rPr dirty="0" lang="en-US" smtClean="0"/>
              <a:t>opportunity</a:t>
            </a:r>
          </a:p>
          <a:p>
            <a:r>
              <a:rPr dirty="0" lang="en-US" smtClean="0"/>
              <a:t>The child has a  right to </a:t>
            </a:r>
            <a:r>
              <a:rPr dirty="0" lang="en-US"/>
              <a:t>rest and leisure, to engage in play and </a:t>
            </a:r>
            <a:r>
              <a:rPr dirty="0" lang="en-US" smtClean="0"/>
              <a:t>recreational activities </a:t>
            </a:r>
          </a:p>
          <a:p>
            <a:r>
              <a:rPr dirty="0" lang="en-US" smtClean="0"/>
              <a:t>The child has a right to </a:t>
            </a:r>
            <a:r>
              <a:rPr dirty="0" lang="en-US"/>
              <a:t>be protected from economic exploitation and </a:t>
            </a:r>
            <a:r>
              <a:rPr dirty="0" lang="en-US" smtClean="0"/>
              <a:t>from performing </a:t>
            </a:r>
            <a:r>
              <a:rPr dirty="0" lang="en-US"/>
              <a:t>any work that is likely </a:t>
            </a:r>
            <a:r>
              <a:rPr dirty="0" lang="en-US" smtClean="0"/>
              <a:t>to </a:t>
            </a:r>
            <a:r>
              <a:rPr dirty="0" lang="en-US"/>
              <a:t>interfere with the child's education, or to </a:t>
            </a:r>
            <a:r>
              <a:rPr dirty="0" lang="en-US" smtClean="0"/>
              <a:t>be harmful </a:t>
            </a:r>
            <a:r>
              <a:rPr dirty="0" lang="en-US"/>
              <a:t>to the child's health </a:t>
            </a:r>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738" name="Title 1"/>
          <p:cNvSpPr>
            <a:spLocks noGrp="1"/>
          </p:cNvSpPr>
          <p:nvPr>
            <p:ph type="title"/>
          </p:nvPr>
        </p:nvSpPr>
        <p:spPr/>
        <p:txBody>
          <a:bodyPr/>
          <a:p>
            <a:r>
              <a:rPr lang="en-US" smtClean="0"/>
              <a:t>Cont.</a:t>
            </a:r>
            <a:endParaRPr lang="en-US"/>
          </a:p>
        </p:txBody>
      </p:sp>
      <p:sp>
        <p:nvSpPr>
          <p:cNvPr id="1048739" name="Content Placeholder 2"/>
          <p:cNvSpPr>
            <a:spLocks noGrp="1"/>
          </p:cNvSpPr>
          <p:nvPr>
            <p:ph idx="1"/>
          </p:nvPr>
        </p:nvSpPr>
        <p:spPr/>
        <p:txBody>
          <a:bodyPr/>
          <a:p>
            <a:r>
              <a:rPr dirty="0" lang="en-US" smtClean="0"/>
              <a:t>The child has a right to be protected  </a:t>
            </a:r>
            <a:r>
              <a:rPr dirty="0" lang="en-US"/>
              <a:t>from the illicit use of narcotic drugs and psychotropic</a:t>
            </a:r>
          </a:p>
          <a:p>
            <a:pPr indent="0" marL="0">
              <a:buNone/>
            </a:pPr>
            <a:r>
              <a:rPr dirty="0" lang="en-US" smtClean="0"/>
              <a:t> substances </a:t>
            </a:r>
            <a:r>
              <a:rPr dirty="0" lang="en-US"/>
              <a:t>as defined </a:t>
            </a:r>
          </a:p>
          <a:p>
            <a:r>
              <a:rPr dirty="0" lang="en-US" smtClean="0"/>
              <a:t>The child has right to be  protected </a:t>
            </a:r>
            <a:r>
              <a:rPr dirty="0" lang="en-US"/>
              <a:t>from all forms of sexual exploitation and sexual </a:t>
            </a:r>
            <a:r>
              <a:rPr dirty="0" lang="en-US" smtClean="0"/>
              <a:t>abuse</a:t>
            </a:r>
          </a:p>
          <a:p>
            <a:r>
              <a:rPr dirty="0" lang="en-US" smtClean="0"/>
              <a:t>The child has aright to be protected from abduction , </a:t>
            </a:r>
            <a:r>
              <a:rPr dirty="0" lang="en-US"/>
              <a:t>the sale </a:t>
            </a:r>
            <a:r>
              <a:rPr dirty="0" lang="en-US" smtClean="0"/>
              <a:t> or child  </a:t>
            </a:r>
            <a:r>
              <a:rPr dirty="0" lang="en-US"/>
              <a:t>traffic </a:t>
            </a:r>
            <a:r>
              <a:rPr dirty="0" lang="en-US" smtClean="0"/>
              <a:t> </a:t>
            </a:r>
            <a:r>
              <a:rPr dirty="0" lang="en-US"/>
              <a:t>for any purpose or in any form.</a:t>
            </a:r>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40" name="Title 1"/>
          <p:cNvSpPr>
            <a:spLocks noGrp="1"/>
          </p:cNvSpPr>
          <p:nvPr>
            <p:ph type="title"/>
          </p:nvPr>
        </p:nvSpPr>
        <p:spPr/>
        <p:txBody>
          <a:bodyPr/>
          <a:p>
            <a:r>
              <a:rPr dirty="0" lang="en-US" smtClean="0"/>
              <a:t>Cont.</a:t>
            </a:r>
            <a:endParaRPr dirty="0" lang="en-US"/>
          </a:p>
        </p:txBody>
      </p:sp>
      <p:sp>
        <p:nvSpPr>
          <p:cNvPr id="1048741" name="Content Placeholder 2"/>
          <p:cNvSpPr>
            <a:spLocks noGrp="1"/>
          </p:cNvSpPr>
          <p:nvPr>
            <p:ph idx="1"/>
          </p:nvPr>
        </p:nvSpPr>
        <p:spPr/>
        <p:txBody>
          <a:bodyPr>
            <a:normAutofit fontScale="92500" lnSpcReduction="10000"/>
          </a:bodyPr>
          <a:p>
            <a:r>
              <a:rPr dirty="0" lang="en-US" smtClean="0"/>
              <a:t>The child has a right to be protected from  </a:t>
            </a:r>
            <a:r>
              <a:rPr dirty="0" lang="en-US"/>
              <a:t>to torture or other cruel, inhuman or degrading </a:t>
            </a:r>
            <a:r>
              <a:rPr dirty="0" lang="en-US" smtClean="0"/>
              <a:t>treatment  ,capital punishment, </a:t>
            </a:r>
            <a:r>
              <a:rPr dirty="0" lang="en-US"/>
              <a:t>life imprisonment without possibility of </a:t>
            </a:r>
            <a:r>
              <a:rPr dirty="0" lang="en-US" smtClean="0"/>
              <a:t>release</a:t>
            </a:r>
          </a:p>
          <a:p>
            <a:r>
              <a:rPr dirty="0" lang="en-US" smtClean="0"/>
              <a:t> The child  has  a right to the enjoyment of the highest attainable standard of health </a:t>
            </a:r>
            <a:r>
              <a:rPr dirty="0" lang="en-US"/>
              <a:t>and to facilities for the treatment of illness and rehabilitation of health. States Parties </a:t>
            </a:r>
            <a:r>
              <a:rPr dirty="0" lang="en-US" smtClean="0"/>
              <a:t>shall strive </a:t>
            </a:r>
            <a:r>
              <a:rPr dirty="0" lang="en-US"/>
              <a:t>to ensure </a:t>
            </a:r>
            <a:r>
              <a:rPr dirty="0" lang="en-US" smtClean="0"/>
              <a:t>that </a:t>
            </a:r>
            <a:r>
              <a:rPr dirty="0" lang="en-US"/>
              <a:t>right </a:t>
            </a:r>
            <a:r>
              <a:rPr dirty="0" lang="en-US" smtClean="0"/>
              <a:t>of access to such </a:t>
            </a:r>
            <a:r>
              <a:rPr dirty="0" lang="en-US"/>
              <a:t>health care services</a:t>
            </a:r>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42" name="Title 1"/>
          <p:cNvSpPr>
            <a:spLocks noGrp="1"/>
          </p:cNvSpPr>
          <p:nvPr>
            <p:ph type="title"/>
          </p:nvPr>
        </p:nvSpPr>
        <p:spPr/>
        <p:txBody>
          <a:bodyPr/>
          <a:p>
            <a:r>
              <a:rPr dirty="0" lang="en-US" smtClean="0"/>
              <a:t>Cont.</a:t>
            </a:r>
            <a:endParaRPr dirty="0" lang="en-US"/>
          </a:p>
        </p:txBody>
      </p:sp>
      <p:sp>
        <p:nvSpPr>
          <p:cNvPr id="1048743" name="Content Placeholder 2"/>
          <p:cNvSpPr>
            <a:spLocks noGrp="1"/>
          </p:cNvSpPr>
          <p:nvPr>
            <p:ph idx="1"/>
          </p:nvPr>
        </p:nvSpPr>
        <p:spPr/>
        <p:txBody>
          <a:bodyPr/>
          <a:p>
            <a:r>
              <a:rPr dirty="0" lang="en-US" smtClean="0"/>
              <a:t>The child has </a:t>
            </a:r>
            <a:r>
              <a:rPr dirty="0" lang="en-US"/>
              <a:t>the right to be raised by </a:t>
            </a:r>
            <a:r>
              <a:rPr dirty="0" lang="en-US" smtClean="0"/>
              <a:t>both parent(s</a:t>
            </a:r>
            <a:r>
              <a:rPr dirty="0" lang="en-US"/>
              <a:t>) if possible.</a:t>
            </a:r>
            <a:endParaRPr dirty="0" lang="en-US" smtClean="0"/>
          </a:p>
          <a:p>
            <a:r>
              <a:rPr dirty="0" lang="en-US" smtClean="0"/>
              <a:t>The child has </a:t>
            </a:r>
            <a:r>
              <a:rPr dirty="0" lang="en-US"/>
              <a:t>the right to special care and help </a:t>
            </a:r>
            <a:r>
              <a:rPr dirty="0" lang="en-US" smtClean="0"/>
              <a:t>if  </a:t>
            </a:r>
            <a:r>
              <a:rPr dirty="0" lang="en-US"/>
              <a:t>cannot live with </a:t>
            </a:r>
            <a:r>
              <a:rPr dirty="0" lang="en-US" smtClean="0"/>
              <a:t>her or his  parents</a:t>
            </a:r>
          </a:p>
          <a:p>
            <a:r>
              <a:rPr dirty="0" lang="en-US" smtClean="0"/>
              <a:t>The child  </a:t>
            </a:r>
            <a:r>
              <a:rPr dirty="0" lang="en-US"/>
              <a:t>have the right to care and protection </a:t>
            </a:r>
            <a:r>
              <a:rPr dirty="0" lang="en-US" smtClean="0"/>
              <a:t>if  </a:t>
            </a:r>
            <a:r>
              <a:rPr dirty="0" lang="en-US"/>
              <a:t>adopted or in foster care</a:t>
            </a: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44" name="Title 1"/>
          <p:cNvSpPr>
            <a:spLocks noGrp="1"/>
          </p:cNvSpPr>
          <p:nvPr>
            <p:ph type="title"/>
          </p:nvPr>
        </p:nvSpPr>
        <p:spPr/>
        <p:txBody>
          <a:bodyPr/>
          <a:p>
            <a:r>
              <a:rPr dirty="0" lang="en-US" smtClean="0"/>
              <a:t>Cont.</a:t>
            </a:r>
            <a:endParaRPr dirty="0" lang="en-US"/>
          </a:p>
        </p:txBody>
      </p:sp>
      <p:sp>
        <p:nvSpPr>
          <p:cNvPr id="1048745" name="Content Placeholder 2"/>
          <p:cNvSpPr>
            <a:spLocks noGrp="1"/>
          </p:cNvSpPr>
          <p:nvPr>
            <p:ph idx="1"/>
          </p:nvPr>
        </p:nvSpPr>
        <p:spPr/>
        <p:txBody>
          <a:bodyPr>
            <a:normAutofit/>
          </a:bodyPr>
          <a:p>
            <a:r>
              <a:rPr dirty="0" lang="en-US" smtClean="0"/>
              <a:t> </a:t>
            </a:r>
            <a:r>
              <a:rPr dirty="0" lang="en-US"/>
              <a:t>M</a:t>
            </a:r>
            <a:r>
              <a:rPr dirty="0" lang="en-US" smtClean="0"/>
              <a:t>entally </a:t>
            </a:r>
            <a:r>
              <a:rPr dirty="0" lang="en-US"/>
              <a:t>or physically disabled child </a:t>
            </a:r>
            <a:r>
              <a:rPr dirty="0" lang="en-US" smtClean="0"/>
              <a:t>has a right to  </a:t>
            </a:r>
            <a:r>
              <a:rPr dirty="0" lang="en-US"/>
              <a:t>enjoy a full and </a:t>
            </a:r>
            <a:r>
              <a:rPr dirty="0" lang="en-US" smtClean="0"/>
              <a:t>decent life</a:t>
            </a:r>
            <a:r>
              <a:rPr dirty="0" lang="en-US"/>
              <a:t>, in conditions which ensure dignity, promote self-reliance and facilitate the child's </a:t>
            </a:r>
            <a:r>
              <a:rPr dirty="0" lang="en-US" smtClean="0"/>
              <a:t>active participation </a:t>
            </a:r>
            <a:r>
              <a:rPr dirty="0" lang="en-US"/>
              <a:t>in </a:t>
            </a:r>
            <a:r>
              <a:rPr dirty="0" lang="en-US" smtClean="0"/>
              <a:t>the community</a:t>
            </a:r>
          </a:p>
          <a:p>
            <a:r>
              <a:rPr dirty="0" lang="en-US" smtClean="0"/>
              <a:t>The child has   </a:t>
            </a:r>
            <a:r>
              <a:rPr dirty="0" lang="en-US"/>
              <a:t>the right to food, clothing, a </a:t>
            </a:r>
            <a:r>
              <a:rPr dirty="0" lang="en-US" smtClean="0"/>
              <a:t>safe place </a:t>
            </a:r>
            <a:r>
              <a:rPr dirty="0" lang="en-US"/>
              <a:t>to live and to </a:t>
            </a:r>
            <a:r>
              <a:rPr dirty="0" lang="en-US" smtClean="0"/>
              <a:t>have his or her   </a:t>
            </a:r>
            <a:r>
              <a:rPr dirty="0" lang="en-US"/>
              <a:t>basic needs </a:t>
            </a:r>
            <a:r>
              <a:rPr dirty="0" lang="en-US" smtClean="0"/>
              <a:t>met.</a:t>
            </a:r>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746" name="Title 1"/>
          <p:cNvSpPr>
            <a:spLocks noGrp="1"/>
          </p:cNvSpPr>
          <p:nvPr>
            <p:ph type="title"/>
          </p:nvPr>
        </p:nvSpPr>
        <p:spPr/>
        <p:txBody>
          <a:bodyPr>
            <a:normAutofit fontScale="90000"/>
          </a:bodyPr>
          <a:p>
            <a:r>
              <a:rPr b="1" dirty="0" lang="en-US"/>
              <a:t>Kenya health strategic and investment </a:t>
            </a:r>
            <a:r>
              <a:rPr b="1" dirty="0" lang="en-US" smtClean="0"/>
              <a:t>plan 2012-2017objectives</a:t>
            </a:r>
            <a:r>
              <a:rPr dirty="0" lang="en-US"/>
              <a:t>)</a:t>
            </a:r>
          </a:p>
        </p:txBody>
      </p:sp>
      <p:sp>
        <p:nvSpPr>
          <p:cNvPr id="1048747" name="Content Placeholder 2"/>
          <p:cNvSpPr>
            <a:spLocks noGrp="1"/>
          </p:cNvSpPr>
          <p:nvPr>
            <p:ph idx="1"/>
          </p:nvPr>
        </p:nvSpPr>
        <p:spPr/>
        <p:txBody>
          <a:bodyPr>
            <a:normAutofit fontScale="92500"/>
          </a:bodyPr>
          <a:p>
            <a:r>
              <a:rPr dirty="0" lang="en-US"/>
              <a:t>The strategic plan provides the Health Sector Medium Term focus, objectives and priorities to enable it move towards attainment of the health goals described in the </a:t>
            </a:r>
            <a:r>
              <a:rPr dirty="0" lang="en-US" smtClean="0"/>
              <a:t>constitution  2010 i.e. provision of </a:t>
            </a:r>
            <a:r>
              <a:rPr b="1" dirty="0" lang="en-US"/>
              <a:t>e</a:t>
            </a:r>
            <a:r>
              <a:rPr dirty="0" lang="en-US"/>
              <a:t>quitable, </a:t>
            </a:r>
            <a:r>
              <a:rPr b="1" dirty="0" lang="en-US"/>
              <a:t>a</a:t>
            </a:r>
            <a:r>
              <a:rPr dirty="0" lang="en-US"/>
              <a:t>ffordable and </a:t>
            </a:r>
            <a:r>
              <a:rPr b="1" dirty="0" lang="en-US"/>
              <a:t>q</a:t>
            </a:r>
            <a:r>
              <a:rPr dirty="0" lang="en-US"/>
              <a:t>uality </a:t>
            </a:r>
            <a:r>
              <a:rPr b="1" dirty="0" lang="en-US"/>
              <a:t>h</a:t>
            </a:r>
            <a:r>
              <a:rPr dirty="0" lang="en-US"/>
              <a:t>ealth </a:t>
            </a:r>
            <a:r>
              <a:rPr b="1" dirty="0" lang="en-US"/>
              <a:t>c</a:t>
            </a:r>
            <a:r>
              <a:rPr dirty="0" lang="en-US"/>
              <a:t>are of the </a:t>
            </a:r>
            <a:r>
              <a:rPr b="1" dirty="0" lang="en-US"/>
              <a:t>h</a:t>
            </a:r>
            <a:r>
              <a:rPr dirty="0" lang="en-US"/>
              <a:t>ighest </a:t>
            </a:r>
            <a:r>
              <a:rPr b="1" dirty="0" lang="en-US"/>
              <a:t>s</a:t>
            </a:r>
            <a:r>
              <a:rPr dirty="0" lang="en-US"/>
              <a:t>tandard to all Kenyans </a:t>
            </a:r>
            <a:endParaRPr dirty="0" lang="en-US" smtClean="0"/>
          </a:p>
          <a:p>
            <a:r>
              <a:rPr dirty="0" lang="en-US" smtClean="0"/>
              <a:t>The plan also describe the  </a:t>
            </a:r>
            <a:r>
              <a:rPr dirty="0" lang="en-US"/>
              <a:t>investment areas, implementation framework and the resource requirements between 2013 and 2017 </a:t>
            </a: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616" name="Title 1"/>
          <p:cNvSpPr>
            <a:spLocks noGrp="1"/>
          </p:cNvSpPr>
          <p:nvPr>
            <p:ph type="title"/>
          </p:nvPr>
        </p:nvSpPr>
        <p:spPr/>
        <p:txBody>
          <a:bodyPr>
            <a:normAutofit fontScale="90000"/>
          </a:bodyPr>
          <a:p>
            <a:r>
              <a:rPr b="1" dirty="0" lang="en-US" smtClean="0"/>
              <a:t>Declaration1 -Definition </a:t>
            </a:r>
            <a:r>
              <a:rPr b="1" dirty="0" lang="en-US"/>
              <a:t>of health</a:t>
            </a:r>
            <a:r>
              <a:rPr dirty="0" lang="en-US"/>
              <a:t/>
            </a:r>
            <a:br>
              <a:rPr dirty="0" lang="en-US"/>
            </a:br>
            <a:endParaRPr dirty="0" lang="en-US"/>
          </a:p>
        </p:txBody>
      </p:sp>
      <p:sp>
        <p:nvSpPr>
          <p:cNvPr id="1048617" name="Content Placeholder 2"/>
          <p:cNvSpPr>
            <a:spLocks noGrp="1"/>
          </p:cNvSpPr>
          <p:nvPr>
            <p:ph idx="1"/>
          </p:nvPr>
        </p:nvSpPr>
        <p:spPr/>
        <p:txBody>
          <a:bodyPr>
            <a:normAutofit lnSpcReduction="10000"/>
          </a:bodyPr>
          <a:p>
            <a:r>
              <a:rPr dirty="0" lang="en-US"/>
              <a:t>The Conference strongly reaffirms that health, which is a state of complete physical, mental and social wellbeing, and not merely the absence of disease or infirmity, is a fundamental human right and that the attainment of the highest possible level of health is a most important world-wide social goal whose realization requires the action of many other social and economic sectors in addition to the health sector.</a:t>
            </a:r>
          </a:p>
          <a:p>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748" name="Title 1"/>
          <p:cNvSpPr>
            <a:spLocks noGrp="1"/>
          </p:cNvSpPr>
          <p:nvPr>
            <p:ph type="title"/>
          </p:nvPr>
        </p:nvSpPr>
        <p:spPr/>
        <p:txBody>
          <a:bodyPr>
            <a:normAutofit fontScale="90000"/>
          </a:bodyPr>
          <a:p>
            <a:r>
              <a:rPr b="1" dirty="0" lang="en-US" smtClean="0"/>
              <a:t>KHSSP 2012-2017  6 policy objectives </a:t>
            </a:r>
            <a:endParaRPr b="1" dirty="0" lang="en-US"/>
          </a:p>
        </p:txBody>
      </p:sp>
      <p:sp>
        <p:nvSpPr>
          <p:cNvPr id="1048749" name="Content Placeholder 2"/>
          <p:cNvSpPr>
            <a:spLocks noGrp="1"/>
          </p:cNvSpPr>
          <p:nvPr>
            <p:ph idx="1"/>
          </p:nvPr>
        </p:nvSpPr>
        <p:spPr/>
        <p:txBody>
          <a:bodyPr>
            <a:normAutofit fontScale="77500" lnSpcReduction="20000"/>
          </a:bodyPr>
          <a:p>
            <a:endParaRPr dirty="0" lang="en-US"/>
          </a:p>
          <a:p>
            <a:r>
              <a:rPr b="1" dirty="0" sz="3600" lang="en-US"/>
              <a:t>1. Eliminate communicable </a:t>
            </a:r>
            <a:r>
              <a:rPr b="1" dirty="0" sz="3600" lang="en-US" smtClean="0"/>
              <a:t>diseases: </a:t>
            </a:r>
            <a:r>
              <a:rPr dirty="0" sz="3600" lang="en-US" smtClean="0"/>
              <a:t>Through immunization, screening, PMTCT of HIV ,good personal hygiene, STI and HIV prevention</a:t>
            </a:r>
            <a:endParaRPr dirty="0" sz="3600" lang="en-US"/>
          </a:p>
          <a:p>
            <a:r>
              <a:rPr b="1" dirty="0" sz="3600" lang="en-US"/>
              <a:t>2. Halt, and reverse the rising burden of non communicable conditions. </a:t>
            </a:r>
            <a:r>
              <a:rPr dirty="0" sz="3600" lang="en-US"/>
              <a:t>This it aims to achieve by </a:t>
            </a:r>
            <a:r>
              <a:rPr dirty="0" sz="3600" lang="en-US" smtClean="0"/>
              <a:t>health promotion and  education ,institution screening of non communicable diseases</a:t>
            </a:r>
            <a:endParaRPr dirty="0" sz="3600" lang="en-US"/>
          </a:p>
          <a:p>
            <a:r>
              <a:rPr b="1" dirty="0" sz="3600" lang="en-US"/>
              <a:t>3. Reduce the burden of violence and injuries. </a:t>
            </a:r>
            <a:r>
              <a:rPr dirty="0" sz="3600" lang="en-US"/>
              <a:t>This it aims to achieve by directly putting in place strategies that address each of the causes of injuries and violence at the time </a:t>
            </a:r>
          </a:p>
          <a:p>
            <a:pPr indent="0" marL="0">
              <a:buNone/>
            </a:pP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750" name="Title 1"/>
          <p:cNvSpPr>
            <a:spLocks noGrp="1"/>
          </p:cNvSpPr>
          <p:nvPr>
            <p:ph type="title"/>
          </p:nvPr>
        </p:nvSpPr>
        <p:spPr/>
        <p:txBody>
          <a:bodyPr/>
          <a:p>
            <a:r>
              <a:rPr dirty="0" lang="en-US" smtClean="0"/>
              <a:t>Cont.</a:t>
            </a:r>
            <a:endParaRPr dirty="0" lang="en-US"/>
          </a:p>
        </p:txBody>
      </p:sp>
      <p:sp>
        <p:nvSpPr>
          <p:cNvPr id="1048751" name="Content Placeholder 2"/>
          <p:cNvSpPr>
            <a:spLocks noGrp="1"/>
          </p:cNvSpPr>
          <p:nvPr>
            <p:ph idx="1"/>
          </p:nvPr>
        </p:nvSpPr>
        <p:spPr/>
        <p:txBody>
          <a:bodyPr>
            <a:normAutofit fontScale="70000" lnSpcReduction="20000"/>
          </a:bodyPr>
          <a:p>
            <a:endParaRPr dirty="0" lang="en-US"/>
          </a:p>
          <a:p>
            <a:r>
              <a:rPr b="1" dirty="0" sz="3400" lang="en-US"/>
              <a:t>4. Provide essential health care. </a:t>
            </a:r>
            <a:r>
              <a:rPr dirty="0" sz="3400" lang="en-US"/>
              <a:t>These shall be medical services that are affordable, equitable, accessible and responsive to client needs. </a:t>
            </a:r>
          </a:p>
          <a:p>
            <a:r>
              <a:rPr b="1" dirty="0" sz="3400" lang="en-US"/>
              <a:t>5. Minimize exposure to health risk factors. </a:t>
            </a:r>
            <a:r>
              <a:rPr dirty="0" sz="3400" lang="en-US"/>
              <a:t>This it aims to achieve by strengthening the health promoting interventions, which address risk factors to health, plus facilitating use of products and services that lead to healthy behaviors in the population. </a:t>
            </a:r>
          </a:p>
          <a:p>
            <a:r>
              <a:rPr b="1" dirty="0" sz="3400" lang="en-US"/>
              <a:t>6. Strengthen collaboration with health related sectors. </a:t>
            </a:r>
            <a:r>
              <a:rPr dirty="0" sz="3400" lang="en-US"/>
              <a:t>This it aims to achieve by adopting a ‘Health in all Policies’ approach, which ensures the Health Sector interacts with and influences design implementation and monitoring processes in all health related sector actions </a:t>
            </a:r>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755" name="Title 1"/>
          <p:cNvSpPr>
            <a:spLocks noGrp="1"/>
          </p:cNvSpPr>
          <p:nvPr>
            <p:ph type="title"/>
          </p:nvPr>
        </p:nvSpPr>
        <p:spPr/>
        <p:txBody>
          <a:bodyPr>
            <a:normAutofit fontScale="90000"/>
          </a:bodyPr>
          <a:p>
            <a:r>
              <a:rPr b="1" dirty="0" lang="en-US" smtClean="0">
                <a:solidFill>
                  <a:schemeClr val="tx2"/>
                </a:solidFill>
              </a:rPr>
              <a:t>ORGANIZATION OF HEALTH SERVICES IN KENYA</a:t>
            </a:r>
            <a:endParaRPr b="1" dirty="0" lang="en-US">
              <a:solidFill>
                <a:schemeClr val="tx2"/>
              </a:solidFill>
            </a:endParaRPr>
          </a:p>
        </p:txBody>
      </p:sp>
      <p:sp>
        <p:nvSpPr>
          <p:cNvPr id="1048756" name="Content Placeholder 2"/>
          <p:cNvSpPr>
            <a:spLocks noGrp="1"/>
          </p:cNvSpPr>
          <p:nvPr>
            <p:ph idx="1"/>
          </p:nvPr>
        </p:nvSpPr>
        <p:spPr/>
        <p:txBody>
          <a:bodyPr/>
          <a:p>
            <a:pPr indent="0" marL="0">
              <a:buNone/>
            </a:pPr>
            <a:r>
              <a:rPr b="1" dirty="0" lang="en-US" smtClean="0"/>
              <a:t>In Kenya , health services are organized based on the following:</a:t>
            </a:r>
          </a:p>
          <a:p>
            <a:pPr indent="-514350" marL="514350">
              <a:buAutoNum type="alphaLcParenR"/>
            </a:pPr>
            <a:r>
              <a:rPr b="1" dirty="0" lang="en-US" smtClean="0"/>
              <a:t>Type of service</a:t>
            </a:r>
          </a:p>
          <a:p>
            <a:pPr indent="-514350" marL="514350">
              <a:buAutoNum type="alphaLcParenR"/>
            </a:pPr>
            <a:r>
              <a:rPr b="1" dirty="0" lang="en-US" smtClean="0"/>
              <a:t>Cohorts( Targeted groups</a:t>
            </a:r>
          </a:p>
          <a:p>
            <a:pPr indent="-514350" marL="514350">
              <a:buAutoNum type="alphaLcParenR"/>
            </a:pPr>
            <a:r>
              <a:rPr b="1" dirty="0" lang="en-US" smtClean="0"/>
              <a:t>Tiers ( level </a:t>
            </a:r>
            <a:endParaRPr dirty="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757" name="Title 1"/>
          <p:cNvSpPr>
            <a:spLocks noGrp="1"/>
          </p:cNvSpPr>
          <p:nvPr>
            <p:ph type="title"/>
          </p:nvPr>
        </p:nvSpPr>
        <p:spPr/>
        <p:txBody>
          <a:bodyPr>
            <a:normAutofit fontScale="90000"/>
          </a:bodyPr>
          <a:p>
            <a:r>
              <a:rPr b="1" dirty="0" lang="en-US"/>
              <a:t>Organization of health services in Kenya</a:t>
            </a:r>
          </a:p>
        </p:txBody>
      </p:sp>
      <p:sp>
        <p:nvSpPr>
          <p:cNvPr id="1048758" name="Content Placeholder 2"/>
          <p:cNvSpPr>
            <a:spLocks noGrp="1"/>
          </p:cNvSpPr>
          <p:nvPr>
            <p:ph idx="1"/>
          </p:nvPr>
        </p:nvSpPr>
        <p:spPr/>
        <p:txBody>
          <a:bodyPr>
            <a:normAutofit fontScale="85000" lnSpcReduction="10000"/>
          </a:bodyPr>
          <a:p>
            <a:pPr indent="0" marL="0">
              <a:buNone/>
            </a:pPr>
            <a:r>
              <a:rPr dirty="0" lang="en-US" smtClean="0"/>
              <a:t> </a:t>
            </a:r>
            <a:r>
              <a:rPr b="1" dirty="0" lang="en-US" smtClean="0"/>
              <a:t>1.The </a:t>
            </a:r>
            <a:r>
              <a:rPr b="1" dirty="0" lang="en-US"/>
              <a:t>4-Tier </a:t>
            </a:r>
            <a:r>
              <a:rPr b="1" dirty="0" lang="en-US" smtClean="0"/>
              <a:t>system in organization of health service (Kenya </a:t>
            </a:r>
            <a:r>
              <a:rPr b="1" dirty="0" lang="en-US"/>
              <a:t>Health Sector Strategic Plan </a:t>
            </a:r>
            <a:r>
              <a:rPr b="1" dirty="0" lang="en-US" smtClean="0"/>
              <a:t>III (2012–2017)</a:t>
            </a:r>
          </a:p>
          <a:p>
            <a:pPr indent="0" marL="0">
              <a:buNone/>
            </a:pPr>
            <a:r>
              <a:rPr dirty="0" lang="en-US" smtClean="0"/>
              <a:t>The policy is aligned to constitution of Kenya 2010 and global health commitments. The policy states that under the devolved system ,health care facilities are organized into four tiers (levels)  as  follows;  </a:t>
            </a:r>
          </a:p>
          <a:p>
            <a:r>
              <a:rPr b="1" dirty="0" lang="en-US"/>
              <a:t>Tier 1: </a:t>
            </a:r>
            <a:r>
              <a:rPr dirty="0" lang="en-US"/>
              <a:t>Community</a:t>
            </a:r>
          </a:p>
          <a:p>
            <a:r>
              <a:rPr b="1" dirty="0" lang="en-US"/>
              <a:t>Tier 2: </a:t>
            </a:r>
            <a:r>
              <a:rPr dirty="0" lang="en-US"/>
              <a:t>Primary Care </a:t>
            </a:r>
            <a:r>
              <a:rPr dirty="0" lang="en-US" smtClean="0"/>
              <a:t>level-Previous </a:t>
            </a:r>
            <a:r>
              <a:rPr dirty="0" lang="en-US"/>
              <a:t>KEPH </a:t>
            </a:r>
            <a:r>
              <a:rPr dirty="0" lang="en-US" smtClean="0"/>
              <a:t>levels 2 </a:t>
            </a:r>
            <a:r>
              <a:rPr dirty="0" lang="en-US"/>
              <a:t>and 3</a:t>
            </a:r>
          </a:p>
          <a:p>
            <a:r>
              <a:rPr b="1" dirty="0" lang="en-US"/>
              <a:t>Tier 3</a:t>
            </a:r>
            <a:r>
              <a:rPr dirty="0" lang="en-US"/>
              <a:t>: County level </a:t>
            </a:r>
            <a:r>
              <a:rPr dirty="0" lang="en-US" smtClean="0"/>
              <a:t>–Previous </a:t>
            </a:r>
            <a:r>
              <a:rPr dirty="0" lang="en-US"/>
              <a:t>KEPH level 4</a:t>
            </a:r>
          </a:p>
          <a:p>
            <a:r>
              <a:rPr b="1" dirty="0" lang="en-US"/>
              <a:t>Tier 4: </a:t>
            </a:r>
            <a:r>
              <a:rPr dirty="0" lang="en-US"/>
              <a:t>National level </a:t>
            </a:r>
            <a:r>
              <a:rPr dirty="0" lang="en-US" smtClean="0"/>
              <a:t>–Previous </a:t>
            </a:r>
            <a:r>
              <a:rPr dirty="0" lang="en-US"/>
              <a:t>KEPH levels </a:t>
            </a:r>
            <a:r>
              <a:rPr dirty="0" lang="en-US" smtClean="0"/>
              <a:t>5 and </a:t>
            </a:r>
            <a:r>
              <a:rPr dirty="0" lang="en-US"/>
              <a:t>6</a:t>
            </a:r>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62" name="Title 1"/>
          <p:cNvSpPr>
            <a:spLocks noGrp="1"/>
          </p:cNvSpPr>
          <p:nvPr>
            <p:ph type="title"/>
          </p:nvPr>
        </p:nvSpPr>
        <p:spPr/>
        <p:txBody>
          <a:bodyPr/>
          <a:p>
            <a:r>
              <a:rPr dirty="0" lang="en-US" smtClean="0"/>
              <a:t>Cont.</a:t>
            </a:r>
            <a:endParaRPr dirty="0" lang="en-US"/>
          </a:p>
        </p:txBody>
      </p:sp>
      <p:sp>
        <p:nvSpPr>
          <p:cNvPr id="1048763" name="Content Placeholder 2"/>
          <p:cNvSpPr>
            <a:spLocks noGrp="1"/>
          </p:cNvSpPr>
          <p:nvPr>
            <p:ph idx="1"/>
          </p:nvPr>
        </p:nvSpPr>
        <p:spPr/>
        <p:txBody>
          <a:bodyPr>
            <a:normAutofit/>
          </a:bodyPr>
          <a:p>
            <a:r>
              <a:rPr dirty="0" lang="en-US"/>
              <a:t>Level 1;community health </a:t>
            </a:r>
            <a:r>
              <a:rPr dirty="0" lang="en-US" smtClean="0"/>
              <a:t>services; This </a:t>
            </a:r>
            <a:r>
              <a:rPr dirty="0" lang="en-US"/>
              <a:t>level comprises all community based demand creation activities, that is, the identification of cases that need to be managed at  higher levels of care ,as defined by the health sector</a:t>
            </a:r>
          </a:p>
          <a:p>
            <a:r>
              <a:rPr dirty="0" lang="en-US"/>
              <a:t>Level 2.Primary care services .There are dispensaries, health centers and maternity homes for both private and public providers</a:t>
            </a:r>
          </a:p>
          <a:p>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64" name="Title 1"/>
          <p:cNvSpPr>
            <a:spLocks noGrp="1"/>
          </p:cNvSpPr>
          <p:nvPr>
            <p:ph type="title"/>
          </p:nvPr>
        </p:nvSpPr>
        <p:spPr/>
        <p:txBody>
          <a:bodyPr/>
          <a:p>
            <a:r>
              <a:rPr dirty="0" lang="en-US" smtClean="0"/>
              <a:t>Cont.</a:t>
            </a:r>
            <a:endParaRPr dirty="0" lang="en-US"/>
          </a:p>
        </p:txBody>
      </p:sp>
      <p:sp>
        <p:nvSpPr>
          <p:cNvPr id="1048765" name="Content Placeholder 2"/>
          <p:cNvSpPr>
            <a:spLocks noGrp="1"/>
          </p:cNvSpPr>
          <p:nvPr>
            <p:ph idx="1"/>
          </p:nvPr>
        </p:nvSpPr>
        <p:spPr/>
        <p:txBody>
          <a:bodyPr>
            <a:normAutofit lnSpcReduction="10000"/>
          </a:bodyPr>
          <a:p>
            <a:r>
              <a:rPr dirty="0" lang="en-US"/>
              <a:t>Level 3:County referral hospitals .This are hospitals operating in and  managed by a given county and consist of former level four and district hospitals in the country and include public and private facilities</a:t>
            </a:r>
          </a:p>
          <a:p>
            <a:r>
              <a:rPr dirty="0" lang="en-US"/>
              <a:t>Level 4:National referral services: This level comprises facilities that provide highly specialized  services and includes all tertiary referral hospitals </a:t>
            </a:r>
          </a:p>
          <a:p>
            <a:endParaRPr dirty="0" lang="en-US"/>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66" name="Title 1"/>
          <p:cNvSpPr>
            <a:spLocks noGrp="1"/>
          </p:cNvSpPr>
          <p:nvPr>
            <p:ph type="title"/>
          </p:nvPr>
        </p:nvSpPr>
        <p:spPr/>
        <p:txBody>
          <a:bodyPr/>
          <a:p>
            <a:r>
              <a:rPr dirty="0" lang="en-US" smtClean="0"/>
              <a:t>Cont.</a:t>
            </a:r>
            <a:endParaRPr dirty="0" lang="en-US"/>
          </a:p>
        </p:txBody>
      </p:sp>
      <p:sp>
        <p:nvSpPr>
          <p:cNvPr id="1048767" name="Content Placeholder 2"/>
          <p:cNvSpPr>
            <a:spLocks noGrp="1"/>
          </p:cNvSpPr>
          <p:nvPr>
            <p:ph idx="1"/>
          </p:nvPr>
        </p:nvSpPr>
        <p:spPr/>
        <p:txBody>
          <a:bodyPr>
            <a:normAutofit lnSpcReduction="10000"/>
          </a:bodyPr>
          <a:p>
            <a:r>
              <a:rPr dirty="0" lang="en-US"/>
              <a:t>Level 3:County referral hospitals .This are hospitals operating in and  managed by a given county and consist of former level four and district hospitals in the country and include public and private facilities</a:t>
            </a:r>
          </a:p>
          <a:p>
            <a:r>
              <a:rPr dirty="0" lang="en-US"/>
              <a:t>Level 4:National referral services: This level comprises facilities that provide highly specialized  services and includes all tertiary referral hospitals </a:t>
            </a:r>
          </a:p>
          <a:p>
            <a:endParaRPr dirty="0"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68" name="Title 1"/>
          <p:cNvSpPr>
            <a:spLocks noGrp="1"/>
          </p:cNvSpPr>
          <p:nvPr>
            <p:ph type="ctrTitle"/>
          </p:nvPr>
        </p:nvSpPr>
        <p:spPr/>
        <p:txBody>
          <a:bodyPr/>
          <a:p>
            <a:pPr eaLnBrk="1" hangingPunct="1"/>
            <a:endParaRPr lang="en-US" smtClean="0"/>
          </a:p>
        </p:txBody>
      </p:sp>
      <p:sp>
        <p:nvSpPr>
          <p:cNvPr id="1048769" name="Subtitle 2"/>
          <p:cNvSpPr>
            <a:spLocks noGrp="1"/>
          </p:cNvSpPr>
          <p:nvPr>
            <p:ph type="subTitle" idx="1"/>
          </p:nvPr>
        </p:nvSpPr>
        <p:spPr/>
        <p:txBody>
          <a:bodyPr rtlCol="0">
            <a:normAutofit/>
          </a:bodyPr>
          <a:p>
            <a:pPr eaLnBrk="1" fontAlgn="auto" hangingPunct="1">
              <a:spcAft>
                <a:spcPts val="0"/>
              </a:spcAft>
            </a:pPr>
            <a:endParaRPr lang="en-US" smtClean="0"/>
          </a:p>
        </p:txBody>
      </p:sp>
      <p:pic>
        <p:nvPicPr>
          <p:cNvPr id="2097152" name="Picture 3" descr="01.jpg"/>
          <p:cNvPicPr>
            <a:picLocks noChangeAspect="1"/>
          </p:cNvPicPr>
          <p:nvPr/>
        </p:nvPicPr>
        <p:blipFill>
          <a:blip xmlns:r="http://schemas.openxmlformats.org/officeDocument/2006/relationships" r:embed="rId1"/>
          <a:srcRect/>
          <a:stretch>
            <a:fillRect/>
          </a:stretch>
        </p:blipFill>
        <p:spPr bwMode="auto">
          <a:xfrm>
            <a:off x="0" y="304800"/>
            <a:ext cx="9144000" cy="6858000"/>
          </a:xfrm>
          <a:prstGeom prst="rect"/>
          <a:noFill/>
          <a:ln>
            <a:noFill/>
          </a:ln>
        </p:spPr>
      </p:pic>
      <p:sp>
        <p:nvSpPr>
          <p:cNvPr id="1048770" name="Rectangle 26"/>
          <p:cNvSpPr>
            <a:spLocks noChangeArrowheads="1"/>
          </p:cNvSpPr>
          <p:nvPr/>
        </p:nvSpPr>
        <p:spPr bwMode="auto">
          <a:xfrm>
            <a:off x="0" y="0"/>
            <a:ext cx="9144000" cy="457200"/>
          </a:xfrm>
          <a:prstGeom prst="rect"/>
          <a:noFill/>
          <a:ln>
            <a:noFill/>
          </a:ln>
        </p:spPr>
        <p:txBody>
          <a:bodyPr anchor="ctr" wrap="none">
            <a:spAutoFit/>
          </a:bodyPr>
          <a:p>
            <a:endParaRPr lang="en-US">
              <a:latin typeface="MetaNormal-Roman"/>
            </a:endParaRPr>
          </a:p>
        </p:txBody>
      </p:sp>
      <p:sp>
        <p:nvSpPr>
          <p:cNvPr id="1048771" name="Rectangle 31"/>
          <p:cNvSpPr>
            <a:spLocks noChangeArrowheads="1"/>
          </p:cNvSpPr>
          <p:nvPr/>
        </p:nvSpPr>
        <p:spPr bwMode="auto">
          <a:xfrm>
            <a:off x="457200" y="398463"/>
            <a:ext cx="8229600" cy="528637"/>
          </a:xfrm>
          <a:prstGeom prst="roundRect">
            <a:avLst>
              <a:gd name="adj" fmla="val 16667"/>
            </a:avLst>
          </a:prstGeom>
          <a:solidFill>
            <a:schemeClr val="bg1"/>
          </a:solidFill>
          <a:ln>
            <a:noFill/>
          </a:ln>
        </p:spPr>
        <p:txBody>
          <a:bodyPr anchor="ctr">
            <a:spAutoFit/>
          </a:bodyPr>
          <a:p>
            <a:pPr algn="ctr"/>
            <a:r>
              <a:rPr b="1" dirty="0" sz="2500" lang="en-US" err="1">
                <a:solidFill>
                  <a:srgbClr val="000099"/>
                </a:solidFill>
                <a:latin typeface="Gill Sans MT" pitchFamily="34" charset="0"/>
                <a:ea typeface="Times New Roman" pitchFamily="18" charset="0"/>
                <a:cs typeface="Calibri" pitchFamily="34" charset="0"/>
              </a:rPr>
              <a:t>Organisation</a:t>
            </a:r>
            <a:r>
              <a:rPr b="1" dirty="0" sz="2500" lang="en-US">
                <a:solidFill>
                  <a:srgbClr val="000099"/>
                </a:solidFill>
                <a:latin typeface="Gill Sans MT" pitchFamily="34" charset="0"/>
                <a:ea typeface="Times New Roman" pitchFamily="18" charset="0"/>
                <a:cs typeface="Calibri" pitchFamily="34" charset="0"/>
              </a:rPr>
              <a:t> of Health Services Delivery Illustrated</a:t>
            </a:r>
            <a:endParaRPr dirty="0" sz="2500" lang="en-US">
              <a:solidFill>
                <a:srgbClr val="000099"/>
              </a:solidFill>
              <a:latin typeface="Gill Sans MT" pitchFamily="34" charset="0"/>
              <a:ea typeface="Times New Roman" pitchFamily="18" charset="0"/>
              <a:cs typeface="Calibri" pitchFamily="34" charset="0"/>
            </a:endParaRPr>
          </a:p>
        </p:txBody>
      </p:sp>
      <p:grpSp>
        <p:nvGrpSpPr>
          <p:cNvPr id="299" name="Group 6"/>
          <p:cNvGrpSpPr/>
          <p:nvPr/>
        </p:nvGrpSpPr>
        <p:grpSpPr bwMode="auto">
          <a:xfrm>
            <a:off x="457200" y="1143000"/>
            <a:ext cx="8250238" cy="5180013"/>
            <a:chOff x="585912" y="1124744"/>
            <a:chExt cx="8173839" cy="5256584"/>
          </a:xfrm>
        </p:grpSpPr>
        <p:sp>
          <p:nvSpPr>
            <p:cNvPr id="1048772" name="Rounded Rectangle 1"/>
            <p:cNvSpPr/>
            <p:nvPr/>
          </p:nvSpPr>
          <p:spPr bwMode="auto">
            <a:xfrm>
              <a:off x="4573985" y="1521567"/>
              <a:ext cx="4183781" cy="846982"/>
            </a:xfrm>
            <a:prstGeom prst="roundRect">
              <a:avLst>
                <a:gd name="adj" fmla="val 16667"/>
              </a:avLst>
            </a:prstGeom>
            <a:solidFill>
              <a:schemeClr val="accent1">
                <a:lumMod val="20000"/>
                <a:lumOff val="80000"/>
              </a:schemeClr>
            </a:solidFill>
            <a:ln w="25400">
              <a:noFill/>
              <a:round/>
              <a:headEnd/>
              <a:tailEnd/>
            </a:ln>
            <a:scene3d>
              <a:camera prst="orthographicFront"/>
              <a:lightRig dir="t" rig="threePt"/>
            </a:scene3d>
            <a:sp3d/>
          </p:spPr>
          <p:txBody>
            <a:bodyPr anchor="ctr"/>
            <a:p>
              <a:pPr fontAlgn="auto" indent="-114300" marL="114300">
                <a:spcBef>
                  <a:spcPts val="0"/>
                </a:spcBef>
                <a:spcAft>
                  <a:spcPts val="0"/>
                </a:spcAft>
                <a:buFontTx/>
                <a:buChar char="•"/>
              </a:pPr>
              <a:r>
                <a:rPr dirty="0" sz="1200" lang="en-US">
                  <a:latin typeface="Gill Sans MT" pitchFamily="34" charset="0"/>
                  <a:ea typeface="Calibri" pitchFamily="34" charset="0"/>
                  <a:cs typeface="Times New Roman" pitchFamily="18" charset="0"/>
                </a:rPr>
                <a:t>Highly specialised health care, for area / region of specialisation</a:t>
              </a:r>
            </a:p>
            <a:p>
              <a:pPr eaLnBrk="0" fontAlgn="auto" hangingPunct="0" indent="-114300" marL="114300">
                <a:spcBef>
                  <a:spcPts val="0"/>
                </a:spcBef>
                <a:spcAft>
                  <a:spcPts val="0"/>
                </a:spcAft>
                <a:buFontTx/>
                <a:buChar char="•"/>
              </a:pPr>
              <a:r>
                <a:rPr dirty="0" sz="1200" lang="en-US">
                  <a:latin typeface="Gill Sans MT" pitchFamily="34" charset="0"/>
                  <a:ea typeface="Calibri" pitchFamily="34" charset="0"/>
                  <a:cs typeface="Times New Roman" pitchFamily="18" charset="0"/>
                </a:rPr>
                <a:t>Training and research services on issues of national importance</a:t>
              </a:r>
            </a:p>
          </p:txBody>
        </p:sp>
        <p:sp>
          <p:nvSpPr>
            <p:cNvPr id="1048773" name="Rounded Rectangle 36"/>
            <p:cNvSpPr/>
            <p:nvPr/>
          </p:nvSpPr>
          <p:spPr bwMode="auto">
            <a:xfrm>
              <a:off x="4572000" y="2799298"/>
              <a:ext cx="4187751" cy="1044576"/>
            </a:xfrm>
            <a:prstGeom prst="roundRect">
              <a:avLst>
                <a:gd name="adj" fmla="val 16667"/>
              </a:avLst>
            </a:prstGeom>
            <a:solidFill>
              <a:schemeClr val="accent3">
                <a:lumMod val="20000"/>
                <a:lumOff val="80000"/>
              </a:schemeClr>
            </a:solidFill>
            <a:ln w="25400">
              <a:noFill/>
              <a:round/>
              <a:headEnd/>
              <a:tailEnd/>
            </a:ln>
            <a:scene3d>
              <a:camera prst="orthographicFront"/>
              <a:lightRig dir="t" rig="threePt"/>
            </a:scene3d>
            <a:sp3d/>
          </p:spPr>
          <p:txBody>
            <a:bodyPr anchor="ctr"/>
            <a:p>
              <a:pPr fontAlgn="auto" indent="-114300" marL="114300">
                <a:spcBef>
                  <a:spcPts val="0"/>
                </a:spcBef>
                <a:spcAft>
                  <a:spcPts val="0"/>
                </a:spcAft>
                <a:buFont typeface="Arial" pitchFamily="34" charset="0"/>
                <a:buChar char="•"/>
              </a:pPr>
              <a:r>
                <a:rPr dirty="0" sz="1050" lang="en-US">
                  <a:latin typeface="Gill Sans MT" pitchFamily="34" charset="0"/>
                  <a:cs typeface="Calibri" pitchFamily="34" charset="0"/>
                </a:rPr>
                <a:t>Comprehensive in-patient diagnostic, medical, surgical and rehabilitative care, including reproductive health services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 typeface="Arial" pitchFamily="34" charset="0"/>
                <a:buChar char="•"/>
              </a:pPr>
              <a:r>
                <a:rPr dirty="0" sz="1050" lang="en-US">
                  <a:latin typeface="Gill Sans MT" pitchFamily="34" charset="0"/>
                  <a:cs typeface="Calibri" pitchFamily="34" charset="0"/>
                </a:rPr>
                <a:t>Specialised outpatient services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 typeface="Arial" pitchFamily="34" charset="0"/>
                <a:buChar char="•"/>
              </a:pPr>
              <a:r>
                <a:rPr dirty="0" sz="1050" lang="en-US">
                  <a:latin typeface="Gill Sans MT" pitchFamily="34" charset="0"/>
                  <a:cs typeface="Calibri" pitchFamily="34" charset="0"/>
                </a:rPr>
                <a:t>Facilitate, and manage referrals from lower levels, and other referrals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 typeface="Arial" pitchFamily="34" charset="0"/>
                <a:buChar char="•"/>
              </a:pPr>
              <a:r>
                <a:rPr dirty="0" sz="1050" lang="en-US">
                  <a:latin typeface="Gill Sans MT" pitchFamily="34" charset="0"/>
                  <a:cs typeface="Calibri" pitchFamily="34" charset="0"/>
                </a:rPr>
                <a:t>With other County Referral Facilities, form the County Referral System</a:t>
              </a:r>
              <a:endParaRPr dirty="0" sz="1050" lang="en-US">
                <a:latin typeface="Gill Sans MT" pitchFamily="34" charset="0"/>
                <a:cs typeface="+mn-cs"/>
              </a:endParaRPr>
            </a:p>
          </p:txBody>
        </p:sp>
        <p:sp>
          <p:nvSpPr>
            <p:cNvPr id="1048774" name="Rounded Rectangle 37"/>
            <p:cNvSpPr/>
            <p:nvPr/>
          </p:nvSpPr>
          <p:spPr bwMode="auto">
            <a:xfrm>
              <a:off x="4579801" y="4214017"/>
              <a:ext cx="4172148" cy="942258"/>
            </a:xfrm>
            <a:prstGeom prst="roundRect">
              <a:avLst>
                <a:gd name="adj" fmla="val 16667"/>
              </a:avLst>
            </a:prstGeom>
            <a:solidFill>
              <a:schemeClr val="accent3">
                <a:lumMod val="20000"/>
                <a:lumOff val="80000"/>
              </a:schemeClr>
            </a:solidFill>
            <a:ln w="25400">
              <a:noFill/>
              <a:round/>
              <a:headEnd/>
              <a:tailEnd/>
            </a:ln>
            <a:scene3d>
              <a:camera prst="orthographicFront"/>
              <a:lightRig dir="t" rig="threePt"/>
            </a:scene3d>
            <a:sp3d/>
          </p:spPr>
          <p:txBody>
            <a:bodyPr anchor="ctr"/>
            <a:p>
              <a:pPr fontAlgn="auto" indent="-114300" marL="114300">
                <a:spcBef>
                  <a:spcPts val="0"/>
                </a:spcBef>
                <a:spcAft>
                  <a:spcPts val="0"/>
                </a:spcAft>
                <a:buFontTx/>
                <a:buChar char="•"/>
              </a:pPr>
              <a:r>
                <a:rPr dirty="0" sz="1050" lang="en-US">
                  <a:latin typeface="Gill Sans MT" pitchFamily="34" charset="0"/>
                  <a:cs typeface="Calibri" pitchFamily="34" charset="0"/>
                </a:rPr>
                <a:t>Disease prevention and health promotion services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a:latin typeface="Gill Sans MT" pitchFamily="34" charset="0"/>
                  <a:cs typeface="Calibri" pitchFamily="34" charset="0"/>
                </a:rPr>
                <a:t>Basic outpatient diagnostic, medical surgical &amp; rehabilitative services </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a:latin typeface="Gill Sans MT" pitchFamily="34" charset="0"/>
                  <a:cs typeface="Calibri" pitchFamily="34" charset="0"/>
                </a:rPr>
                <a:t>Inpatient services for emergency clients awaiting referral, clients for observation, and normal delivery services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a:latin typeface="Gill Sans MT" pitchFamily="34" charset="0"/>
                  <a:cs typeface="Calibri" pitchFamily="34" charset="0"/>
                </a:rPr>
                <a:t>Facilitate referral of clients from communities, and to referral facilities</a:t>
              </a:r>
              <a:endParaRPr dirty="0" sz="1050" lang="en-US">
                <a:latin typeface="Gill Sans MT" pitchFamily="34" charset="0"/>
                <a:cs typeface="+mn-cs"/>
              </a:endParaRPr>
            </a:p>
          </p:txBody>
        </p:sp>
        <p:sp>
          <p:nvSpPr>
            <p:cNvPr id="1048775" name="Rounded Rectangle 38"/>
            <p:cNvSpPr/>
            <p:nvPr/>
          </p:nvSpPr>
          <p:spPr bwMode="auto">
            <a:xfrm>
              <a:off x="4583510" y="5522119"/>
              <a:ext cx="4164731" cy="859209"/>
            </a:xfrm>
            <a:prstGeom prst="roundRect">
              <a:avLst>
                <a:gd name="adj" fmla="val 16667"/>
              </a:avLst>
            </a:prstGeom>
            <a:solidFill>
              <a:schemeClr val="accent3">
                <a:lumMod val="20000"/>
                <a:lumOff val="80000"/>
              </a:schemeClr>
            </a:solidFill>
            <a:ln w="25400">
              <a:noFill/>
              <a:round/>
              <a:headEnd/>
              <a:tailEnd/>
            </a:ln>
            <a:scene3d>
              <a:camera prst="orthographicFront"/>
              <a:lightRig dir="t" rig="threePt"/>
            </a:scene3d>
            <a:sp3d/>
          </p:spPr>
          <p:txBody>
            <a:bodyPr anchor="ctr"/>
            <a:p>
              <a:pPr fontAlgn="auto" indent="-114300" marL="114300">
                <a:spcBef>
                  <a:spcPts val="0"/>
                </a:spcBef>
                <a:spcAft>
                  <a:spcPts val="0"/>
                </a:spcAft>
                <a:buFontTx/>
                <a:buChar char="•"/>
              </a:pPr>
              <a:r>
                <a:rPr dirty="0" sz="1050" lang="en-US">
                  <a:latin typeface="Gill Sans MT" pitchFamily="34" charset="0"/>
                  <a:cs typeface="Calibri" pitchFamily="34" charset="0"/>
                </a:rPr>
                <a:t>Facilitate individuals, households and communities adopt appropriate healthy </a:t>
              </a:r>
              <a:r>
                <a:rPr dirty="0" sz="1050" lang="en-US" err="1">
                  <a:latin typeface="Gill Sans MT" pitchFamily="34" charset="0"/>
                  <a:cs typeface="Calibri" pitchFamily="34" charset="0"/>
                </a:rPr>
                <a:t>behaviours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a:latin typeface="Gill Sans MT" pitchFamily="34" charset="0"/>
                  <a:cs typeface="Calibri" pitchFamily="34" charset="0"/>
                </a:rPr>
                <a:t>Provide agreed health services</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err="1">
                  <a:latin typeface="Gill Sans MT" pitchFamily="34" charset="0"/>
                  <a:cs typeface="Calibri" pitchFamily="34" charset="0"/>
                </a:rPr>
                <a:t>Recognise</a:t>
              </a:r>
              <a:r>
                <a:rPr dirty="0" sz="1050" lang="en-US">
                  <a:latin typeface="Gill Sans MT" pitchFamily="34" charset="0"/>
                  <a:cs typeface="Calibri" pitchFamily="34" charset="0"/>
                </a:rPr>
                <a:t> signs and symptoms of conditions requiring referral,</a:t>
              </a:r>
              <a:endParaRPr dirty="0" sz="1050" lang="en-US">
                <a:latin typeface="Gill Sans MT" pitchFamily="34" charset="0"/>
                <a:cs typeface="Times New Roman" pitchFamily="18" charset="0"/>
              </a:endParaRPr>
            </a:p>
            <a:p>
              <a:pPr eaLnBrk="0" fontAlgn="auto" hangingPunct="0" indent="-114300" marL="114300">
                <a:spcBef>
                  <a:spcPts val="0"/>
                </a:spcBef>
                <a:spcAft>
                  <a:spcPts val="0"/>
                </a:spcAft>
                <a:buFontTx/>
                <a:buChar char="•"/>
              </a:pPr>
              <a:r>
                <a:rPr dirty="0" sz="1050" lang="en-US">
                  <a:latin typeface="Gill Sans MT" pitchFamily="34" charset="0"/>
                  <a:cs typeface="Calibri" pitchFamily="34" charset="0"/>
                </a:rPr>
                <a:t>Facilitate community diagnosis, management &amp;referral. </a:t>
              </a:r>
              <a:endParaRPr dirty="0" sz="1050" lang="en-US">
                <a:latin typeface="Gill Sans MT" pitchFamily="34" charset="0"/>
                <a:cs typeface="+mn-cs"/>
              </a:endParaRPr>
            </a:p>
          </p:txBody>
        </p:sp>
        <p:sp>
          <p:nvSpPr>
            <p:cNvPr id="1048776" name="Rectangle 40"/>
            <p:cNvSpPr/>
            <p:nvPr/>
          </p:nvSpPr>
          <p:spPr bwMode="auto">
            <a:xfrm>
              <a:off x="585912" y="2775488"/>
              <a:ext cx="1819673" cy="1061244"/>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algn="ctr" fontAlgn="auto">
                <a:spcBef>
                  <a:spcPts val="0"/>
                </a:spcBef>
                <a:spcAft>
                  <a:spcPts val="0"/>
                </a:spcAft>
              </a:pPr>
              <a:r>
                <a:rPr b="1" dirty="0" sz="1400" lang="en-US">
                  <a:latin typeface="Gill Sans MT" pitchFamily="34" charset="0"/>
                  <a:cs typeface="Times New Roman" pitchFamily="18" charset="0"/>
                </a:rPr>
                <a:t>COUNTY REFERRAL FACILITIES</a:t>
              </a:r>
              <a:endParaRPr dirty="0" sz="1400" lang="en-US">
                <a:latin typeface="Gill Sans MT" pitchFamily="34" charset="0"/>
                <a:cs typeface="+mn-cs"/>
              </a:endParaRPr>
            </a:p>
          </p:txBody>
        </p:sp>
        <p:sp>
          <p:nvSpPr>
            <p:cNvPr id="1048777" name="Rectangle 44"/>
            <p:cNvSpPr/>
            <p:nvPr/>
          </p:nvSpPr>
          <p:spPr bwMode="auto">
            <a:xfrm>
              <a:off x="586706" y="1566069"/>
              <a:ext cx="1818085" cy="846981"/>
            </a:xfrm>
            <a:prstGeom prst="rect"/>
            <a:solidFill>
              <a:schemeClr val="accent1">
                <a:lumMod val="20000"/>
                <a:lumOff val="80000"/>
              </a:schemeClr>
            </a:solidFill>
            <a:ln w="25400">
              <a:noFill/>
              <a:miter lim="800000"/>
              <a:headEnd/>
              <a:tailEnd/>
            </a:ln>
            <a:scene3d>
              <a:camera prst="orthographicFront"/>
              <a:lightRig dir="t" rig="threePt"/>
            </a:scene3d>
            <a:sp3d/>
          </p:spPr>
          <p:txBody>
            <a:bodyPr anchor="ctr"/>
            <a:p>
              <a:pPr algn="ctr" fontAlgn="auto">
                <a:spcBef>
                  <a:spcPts val="0"/>
                </a:spcBef>
                <a:spcAft>
                  <a:spcPts val="0"/>
                </a:spcAft>
              </a:pPr>
              <a:r>
                <a:rPr b="1" dirty="0" sz="1400" lang="en-US">
                  <a:latin typeface="Gill Sans MT" pitchFamily="34" charset="0"/>
                  <a:cs typeface="Times New Roman" pitchFamily="18" charset="0"/>
                </a:rPr>
                <a:t>NATIONAL REFERRAL FACILITIES</a:t>
              </a:r>
              <a:endParaRPr dirty="0" sz="1400" lang="en-US">
                <a:latin typeface="Gill Sans MT" pitchFamily="34" charset="0"/>
                <a:cs typeface="+mn-cs"/>
              </a:endParaRPr>
            </a:p>
          </p:txBody>
        </p:sp>
        <p:sp>
          <p:nvSpPr>
            <p:cNvPr id="1048778" name="Up-Down Arrow 49"/>
            <p:cNvSpPr/>
            <p:nvPr/>
          </p:nvSpPr>
          <p:spPr bwMode="auto">
            <a:xfrm>
              <a:off x="1357635" y="2392629"/>
              <a:ext cx="276225" cy="406669"/>
            </a:xfrm>
            <a:prstGeom prst="upDownArrow">
              <a:avLst>
                <a:gd name="adj1" fmla="val 50000"/>
                <a:gd name="adj2" fmla="val 25506"/>
              </a:avLst>
            </a:prstGeom>
            <a:solidFill>
              <a:schemeClr val="accent3"/>
            </a:solidFill>
            <a:ln w="9525">
              <a:noFill/>
              <a:miter lim="800000"/>
              <a:headEnd/>
              <a:tailEnd/>
            </a:ln>
            <a:effectLst/>
            <a:scene3d>
              <a:camera prst="orthographicFront"/>
              <a:lightRig dir="t" rig="threePt"/>
            </a:scene3d>
            <a:sp3d/>
          </p:spPr>
          <p:txBody>
            <a:bodyPr anchor="ctr"/>
            <a:p>
              <a:pPr fontAlgn="auto">
                <a:spcBef>
                  <a:spcPts val="0"/>
                </a:spcBef>
                <a:spcAft>
                  <a:spcPts val="0"/>
                </a:spcAft>
              </a:pPr>
              <a:endParaRPr lang="en-US">
                <a:latin typeface="+mn-lt"/>
                <a:cs typeface="+mn-cs"/>
              </a:endParaRPr>
            </a:p>
          </p:txBody>
        </p:sp>
        <p:sp>
          <p:nvSpPr>
            <p:cNvPr id="1048779" name="Rectangle 61"/>
            <p:cNvSpPr/>
            <p:nvPr/>
          </p:nvSpPr>
          <p:spPr bwMode="auto">
            <a:xfrm>
              <a:off x="7325358" y="2484400"/>
              <a:ext cx="1262957" cy="217481"/>
            </a:xfrm>
            <a:prstGeom prst="rect"/>
            <a:solidFill>
              <a:srgbClr val="FFFFFF"/>
            </a:solidFill>
            <a:ln>
              <a:noFill/>
            </a:ln>
          </p:spPr>
          <p:txBody>
            <a:bodyPr anchor="ctr"/>
            <a:p>
              <a:pPr fontAlgn="auto">
                <a:spcBef>
                  <a:spcPts val="0"/>
                </a:spcBef>
                <a:spcAft>
                  <a:spcPts val="0"/>
                </a:spcAft>
              </a:pPr>
              <a:r>
                <a:rPr b="1" dirty="0" sz="1050" lang="en-US">
                  <a:latin typeface="Gill Sans MT" pitchFamily="34" charset="0"/>
                  <a:cs typeface="Times New Roman" pitchFamily="18" charset="0"/>
                </a:rPr>
                <a:t>Referral services</a:t>
              </a:r>
              <a:endParaRPr b="1" dirty="0" sz="1050" lang="en-US">
                <a:latin typeface="Gill Sans MT" pitchFamily="34" charset="0"/>
                <a:cs typeface="+mn-cs"/>
              </a:endParaRPr>
            </a:p>
          </p:txBody>
        </p:sp>
        <p:sp>
          <p:nvSpPr>
            <p:cNvPr id="1048780" name="Rectangle 62"/>
            <p:cNvSpPr/>
            <p:nvPr/>
          </p:nvSpPr>
          <p:spPr bwMode="auto">
            <a:xfrm>
              <a:off x="7323785" y="3914938"/>
              <a:ext cx="1264531" cy="225535"/>
            </a:xfrm>
            <a:prstGeom prst="rect"/>
            <a:solidFill>
              <a:srgbClr val="FFFFFF"/>
            </a:solidFill>
            <a:ln>
              <a:noFill/>
            </a:ln>
          </p:spPr>
          <p:txBody>
            <a:bodyPr anchor="ctr"/>
            <a:p>
              <a:pPr fontAlgn="auto">
                <a:spcBef>
                  <a:spcPts val="0"/>
                </a:spcBef>
                <a:spcAft>
                  <a:spcPts val="0"/>
                </a:spcAft>
              </a:pPr>
              <a:r>
                <a:rPr b="1" dirty="0" sz="1050" lang="en-US">
                  <a:latin typeface="Gill Sans MT" pitchFamily="34" charset="0"/>
                  <a:cs typeface="Times New Roman" pitchFamily="18" charset="0"/>
                </a:rPr>
                <a:t>Referral services</a:t>
              </a:r>
              <a:endParaRPr b="1" dirty="0" sz="1050" lang="en-US">
                <a:latin typeface="Gill Sans MT" pitchFamily="34" charset="0"/>
                <a:cs typeface="+mn-cs"/>
              </a:endParaRPr>
            </a:p>
          </p:txBody>
        </p:sp>
        <p:sp>
          <p:nvSpPr>
            <p:cNvPr id="1048781" name="Rectangle 63"/>
            <p:cNvSpPr/>
            <p:nvPr/>
          </p:nvSpPr>
          <p:spPr bwMode="auto">
            <a:xfrm>
              <a:off x="7323785" y="5221432"/>
              <a:ext cx="1264531" cy="215870"/>
            </a:xfrm>
            <a:prstGeom prst="rect"/>
            <a:solidFill>
              <a:srgbClr val="FFFFFF"/>
            </a:solidFill>
            <a:ln>
              <a:noFill/>
            </a:ln>
          </p:spPr>
          <p:txBody>
            <a:bodyPr anchor="ctr"/>
            <a:p>
              <a:pPr fontAlgn="auto">
                <a:spcBef>
                  <a:spcPts val="0"/>
                </a:spcBef>
                <a:spcAft>
                  <a:spcPts val="0"/>
                </a:spcAft>
              </a:pPr>
              <a:r>
                <a:rPr b="1" dirty="0" sz="1050" lang="en-US">
                  <a:latin typeface="Gill Sans MT" pitchFamily="34" charset="0"/>
                  <a:cs typeface="Times New Roman" pitchFamily="18" charset="0"/>
                </a:rPr>
                <a:t>Referral services</a:t>
              </a:r>
              <a:endParaRPr b="1" dirty="0" sz="1050" lang="en-US">
                <a:latin typeface="Gill Sans MT" pitchFamily="34" charset="0"/>
                <a:cs typeface="+mn-cs"/>
              </a:endParaRPr>
            </a:p>
          </p:txBody>
        </p:sp>
        <p:sp>
          <p:nvSpPr>
            <p:cNvPr id="1048782" name="Rectangle 8"/>
            <p:cNvSpPr/>
            <p:nvPr/>
          </p:nvSpPr>
          <p:spPr bwMode="auto">
            <a:xfrm>
              <a:off x="585912" y="4199170"/>
              <a:ext cx="1819673" cy="942256"/>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algn="ctr" fontAlgn="auto">
                <a:spcBef>
                  <a:spcPts val="0"/>
                </a:spcBef>
                <a:spcAft>
                  <a:spcPts val="0"/>
                </a:spcAft>
              </a:pPr>
              <a:r>
                <a:rPr b="1" dirty="0" sz="1400" lang="en-US">
                  <a:latin typeface="Gill Sans MT" pitchFamily="34" charset="0"/>
                  <a:cs typeface="Times New Roman" pitchFamily="18" charset="0"/>
                </a:rPr>
                <a:t>PRIMARY CARE FACILITIES</a:t>
              </a:r>
              <a:endParaRPr dirty="0" sz="1400" lang="en-US">
                <a:latin typeface="Gill Sans MT" pitchFamily="34" charset="0"/>
                <a:cs typeface="+mn-cs"/>
              </a:endParaRPr>
            </a:p>
          </p:txBody>
        </p:sp>
        <p:sp>
          <p:nvSpPr>
            <p:cNvPr id="1048783" name="AutoShape 7"/>
            <p:cNvSpPr/>
            <p:nvPr/>
          </p:nvSpPr>
          <p:spPr bwMode="auto">
            <a:xfrm>
              <a:off x="1357635" y="3823741"/>
              <a:ext cx="276225" cy="390275"/>
            </a:xfrm>
            <a:prstGeom prst="upDownArrow">
              <a:avLst>
                <a:gd name="adj1" fmla="val 50000"/>
                <a:gd name="adj2" fmla="val 25506"/>
              </a:avLst>
            </a:prstGeom>
            <a:solidFill>
              <a:schemeClr val="accent3"/>
            </a:solidFill>
            <a:ln w="9525">
              <a:noFill/>
              <a:miter lim="800000"/>
              <a:headEnd/>
              <a:tailEnd/>
            </a:ln>
            <a:effectLst/>
            <a:scene3d>
              <a:camera prst="orthographicFront"/>
              <a:lightRig dir="t" rig="threePt"/>
            </a:scene3d>
            <a:sp3d/>
          </p:spPr>
          <p:txBody>
            <a:bodyPr anchor="ctr"/>
            <a:p>
              <a:pPr fontAlgn="auto">
                <a:spcBef>
                  <a:spcPts val="0"/>
                </a:spcBef>
                <a:spcAft>
                  <a:spcPts val="0"/>
                </a:spcAft>
              </a:pPr>
              <a:endParaRPr lang="en-US">
                <a:latin typeface="+mn-lt"/>
                <a:cs typeface="+mn-cs"/>
              </a:endParaRPr>
            </a:p>
          </p:txBody>
        </p:sp>
        <p:sp>
          <p:nvSpPr>
            <p:cNvPr id="1048784" name="AutoShape 6"/>
            <p:cNvSpPr/>
            <p:nvPr/>
          </p:nvSpPr>
          <p:spPr bwMode="auto">
            <a:xfrm>
              <a:off x="1357635" y="5087144"/>
              <a:ext cx="276225" cy="427038"/>
            </a:xfrm>
            <a:prstGeom prst="upDownArrow">
              <a:avLst>
                <a:gd name="adj1" fmla="val 50000"/>
                <a:gd name="adj2" fmla="val 30352"/>
              </a:avLst>
            </a:prstGeom>
            <a:solidFill>
              <a:schemeClr val="accent3"/>
            </a:solidFill>
            <a:ln w="9525">
              <a:noFill/>
              <a:miter lim="800000"/>
              <a:headEnd/>
              <a:tailEnd/>
            </a:ln>
            <a:effectLst/>
            <a:scene3d>
              <a:camera prst="orthographicFront"/>
              <a:lightRig dir="t" rig="threePt"/>
            </a:scene3d>
            <a:sp3d/>
          </p:spPr>
          <p:txBody>
            <a:bodyPr anchor="ctr"/>
            <a:p>
              <a:pPr fontAlgn="auto">
                <a:spcBef>
                  <a:spcPts val="0"/>
                </a:spcBef>
                <a:spcAft>
                  <a:spcPts val="0"/>
                </a:spcAft>
              </a:pPr>
              <a:endParaRPr lang="en-US">
                <a:latin typeface="+mn-lt"/>
                <a:cs typeface="+mn-cs"/>
              </a:endParaRPr>
            </a:p>
          </p:txBody>
        </p:sp>
        <p:sp>
          <p:nvSpPr>
            <p:cNvPr id="1048785" name="Rectangle 22"/>
            <p:cNvSpPr>
              <a:spLocks noChangeArrowheads="1"/>
            </p:cNvSpPr>
            <p:nvPr/>
          </p:nvSpPr>
          <p:spPr bwMode="auto">
            <a:xfrm>
              <a:off x="816298" y="1124744"/>
              <a:ext cx="1358900" cy="293687"/>
            </a:xfrm>
            <a:prstGeom prst="rect"/>
            <a:solidFill>
              <a:schemeClr val="accent1"/>
            </a:solidFill>
            <a:ln w="9525">
              <a:noFill/>
              <a:miter lim="800000"/>
              <a:headEnd/>
              <a:tailEnd/>
            </a:ln>
            <a:effectLst/>
            <a:scene3d>
              <a:camera prst="orthographicFront"/>
              <a:lightRig dir="t" rig="threePt"/>
            </a:scene3d>
            <a:sp3d/>
          </p:spPr>
          <p:txBody>
            <a:bodyPr anchor="ctr"/>
            <a:p>
              <a:pPr algn="ctr" fontAlgn="auto">
                <a:spcBef>
                  <a:spcPts val="0"/>
                </a:spcBef>
                <a:spcAft>
                  <a:spcPts val="0"/>
                </a:spcAft>
              </a:pPr>
              <a:r>
                <a:rPr b="1" dirty="0" sz="1050" lang="en-US">
                  <a:solidFill>
                    <a:schemeClr val="bg1"/>
                  </a:solidFill>
                  <a:latin typeface="Gill Sans MT" pitchFamily="34" charset="0"/>
                  <a:cs typeface="+mn-cs"/>
                </a:rPr>
                <a:t>LEVELS</a:t>
              </a:r>
              <a:endParaRPr dirty="0" sz="1050" lang="en-US">
                <a:solidFill>
                  <a:schemeClr val="bg1"/>
                </a:solidFill>
                <a:latin typeface="Gill Sans MT" pitchFamily="34" charset="0"/>
                <a:cs typeface="+mn-cs"/>
              </a:endParaRPr>
            </a:p>
          </p:txBody>
        </p:sp>
        <p:sp>
          <p:nvSpPr>
            <p:cNvPr id="1048786" name="Rectangle 24"/>
            <p:cNvSpPr>
              <a:spLocks noChangeArrowheads="1"/>
            </p:cNvSpPr>
            <p:nvPr/>
          </p:nvSpPr>
          <p:spPr bwMode="auto">
            <a:xfrm>
              <a:off x="2838623" y="1124744"/>
              <a:ext cx="1306513" cy="293687"/>
            </a:xfrm>
            <a:prstGeom prst="rect"/>
            <a:solidFill>
              <a:schemeClr val="accent1"/>
            </a:solidFill>
            <a:ln w="9525">
              <a:noFill/>
              <a:miter lim="800000"/>
              <a:headEnd/>
              <a:tailEnd/>
            </a:ln>
            <a:effectLst/>
            <a:scene3d>
              <a:camera prst="orthographicFront"/>
              <a:lightRig dir="t" rig="threePt"/>
            </a:scene3d>
            <a:sp3d/>
          </p:spPr>
          <p:txBody>
            <a:bodyPr anchor="ctr"/>
            <a:p>
              <a:pPr algn="ctr" fontAlgn="auto">
                <a:spcBef>
                  <a:spcPts val="0"/>
                </a:spcBef>
                <a:spcAft>
                  <a:spcPts val="0"/>
                </a:spcAft>
              </a:pPr>
              <a:r>
                <a:rPr b="1" dirty="0" sz="1050" lang="en-US">
                  <a:solidFill>
                    <a:schemeClr val="bg1"/>
                  </a:solidFill>
                  <a:latin typeface="Gill Sans MT" pitchFamily="34" charset="0"/>
                  <a:ea typeface="Times New Roman" pitchFamily="18" charset="0"/>
                  <a:cs typeface="+mn-cs"/>
                </a:rPr>
                <a:t>DESCRIPTION</a:t>
              </a:r>
              <a:endParaRPr dirty="0" sz="1050" lang="en-US">
                <a:solidFill>
                  <a:schemeClr val="bg1"/>
                </a:solidFill>
                <a:latin typeface="Gill Sans MT" pitchFamily="34" charset="0"/>
                <a:cs typeface="+mn-cs"/>
              </a:endParaRPr>
            </a:p>
          </p:txBody>
        </p:sp>
        <p:sp>
          <p:nvSpPr>
            <p:cNvPr id="1048787" name="Rectangle 23"/>
            <p:cNvSpPr>
              <a:spLocks noChangeArrowheads="1"/>
            </p:cNvSpPr>
            <p:nvPr/>
          </p:nvSpPr>
          <p:spPr bwMode="auto">
            <a:xfrm>
              <a:off x="4744207" y="1124744"/>
              <a:ext cx="3843337" cy="293687"/>
            </a:xfrm>
            <a:prstGeom prst="rect"/>
            <a:solidFill>
              <a:schemeClr val="accent1"/>
            </a:solidFill>
            <a:ln w="9525">
              <a:noFill/>
              <a:miter lim="800000"/>
              <a:headEnd/>
              <a:tailEnd/>
            </a:ln>
            <a:effectLst/>
            <a:scene3d>
              <a:camera prst="orthographicFront"/>
              <a:lightRig dir="t" rig="threePt"/>
            </a:scene3d>
            <a:sp3d/>
          </p:spPr>
          <p:txBody>
            <a:bodyPr anchor="ctr"/>
            <a:p>
              <a:pPr algn="ctr" fontAlgn="auto">
                <a:spcBef>
                  <a:spcPts val="0"/>
                </a:spcBef>
                <a:spcAft>
                  <a:spcPts val="0"/>
                </a:spcAft>
              </a:pPr>
              <a:r>
                <a:rPr b="1" dirty="0" sz="1050" lang="en-US">
                  <a:solidFill>
                    <a:schemeClr val="bg1"/>
                  </a:solidFill>
                  <a:latin typeface="Gill Sans MT" pitchFamily="34" charset="0"/>
                  <a:ea typeface="Times New Roman" pitchFamily="18" charset="0"/>
                  <a:cs typeface="+mn-cs"/>
                </a:rPr>
                <a:t>FOCUS</a:t>
              </a:r>
              <a:endParaRPr dirty="0" sz="1050" lang="en-US">
                <a:solidFill>
                  <a:schemeClr val="bg1"/>
                </a:solidFill>
                <a:latin typeface="Gill Sans MT" pitchFamily="34" charset="0"/>
                <a:cs typeface="+mn-cs"/>
              </a:endParaRPr>
            </a:p>
          </p:txBody>
        </p:sp>
        <p:sp>
          <p:nvSpPr>
            <p:cNvPr id="1048788" name="Rectangle 5"/>
            <p:cNvSpPr/>
            <p:nvPr/>
          </p:nvSpPr>
          <p:spPr bwMode="auto">
            <a:xfrm>
              <a:off x="585912" y="5503863"/>
              <a:ext cx="1819673" cy="877465"/>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algn="ctr" fontAlgn="auto">
                <a:spcBef>
                  <a:spcPts val="0"/>
                </a:spcBef>
                <a:spcAft>
                  <a:spcPts val="0"/>
                </a:spcAft>
              </a:pPr>
              <a:r>
                <a:rPr b="1" dirty="0" sz="1400" lang="en-US">
                  <a:latin typeface="Gill Sans MT" pitchFamily="34" charset="0"/>
                  <a:cs typeface="Times New Roman" pitchFamily="18" charset="0"/>
                </a:rPr>
                <a:t>COMMUNITY UNITS</a:t>
              </a:r>
              <a:endParaRPr dirty="0" sz="1400" lang="en-US">
                <a:latin typeface="Gill Sans MT" pitchFamily="34" charset="0"/>
                <a:cs typeface="+mn-cs"/>
              </a:endParaRPr>
            </a:p>
          </p:txBody>
        </p:sp>
        <p:sp>
          <p:nvSpPr>
            <p:cNvPr id="1048789" name="Rectangle 4"/>
            <p:cNvSpPr/>
            <p:nvPr/>
          </p:nvSpPr>
          <p:spPr bwMode="auto">
            <a:xfrm>
              <a:off x="2483768" y="2799298"/>
              <a:ext cx="2016223" cy="1044576"/>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fontAlgn="auto">
                <a:spcBef>
                  <a:spcPts val="0"/>
                </a:spcBef>
                <a:spcAft>
                  <a:spcPts val="0"/>
                </a:spcAft>
              </a:pPr>
              <a:r>
                <a:rPr dirty="0" sz="1100" lang="en-US">
                  <a:latin typeface="Gill Sans MT" pitchFamily="34" charset="0"/>
                  <a:cs typeface="Times New Roman" pitchFamily="18" charset="0"/>
                </a:rPr>
                <a:t>All district, sub-district hospitals, including NGO / private, form network of County Referral Services in a county</a:t>
              </a:r>
              <a:endParaRPr dirty="0" sz="1100" lang="en-US">
                <a:latin typeface="Gill Sans MT" pitchFamily="34" charset="0"/>
                <a:cs typeface="+mn-cs"/>
              </a:endParaRPr>
            </a:p>
          </p:txBody>
        </p:sp>
        <p:sp>
          <p:nvSpPr>
            <p:cNvPr id="1048790" name="Rectangle 3"/>
            <p:cNvSpPr/>
            <p:nvPr/>
          </p:nvSpPr>
          <p:spPr bwMode="auto">
            <a:xfrm>
              <a:off x="2483768" y="1550142"/>
              <a:ext cx="2016223" cy="818407"/>
            </a:xfrm>
            <a:prstGeom prst="rect"/>
            <a:solidFill>
              <a:schemeClr val="accent1">
                <a:lumMod val="20000"/>
                <a:lumOff val="80000"/>
              </a:schemeClr>
            </a:solidFill>
            <a:ln w="25400">
              <a:noFill/>
              <a:miter lim="800000"/>
              <a:headEnd/>
              <a:tailEnd/>
            </a:ln>
            <a:scene3d>
              <a:camera prst="orthographicFront"/>
              <a:lightRig dir="t" rig="threePt"/>
            </a:scene3d>
            <a:sp3d/>
          </p:spPr>
          <p:txBody>
            <a:bodyPr anchor="ctr"/>
            <a:p>
              <a:pPr fontAlgn="auto">
                <a:spcBef>
                  <a:spcPts val="0"/>
                </a:spcBef>
                <a:spcAft>
                  <a:spcPts val="0"/>
                </a:spcAft>
              </a:pPr>
              <a:r>
                <a:rPr dirty="0" sz="1200" lang="en-US">
                  <a:latin typeface="Gill Sans MT" pitchFamily="34" charset="0"/>
                  <a:cs typeface="Times New Roman" pitchFamily="18" charset="0"/>
                </a:rPr>
                <a:t>All PGH’s, and National Referrals</a:t>
              </a:r>
            </a:p>
            <a:p>
              <a:pPr eaLnBrk="0" fontAlgn="auto" hangingPunct="0">
                <a:spcBef>
                  <a:spcPts val="0"/>
                </a:spcBef>
                <a:spcAft>
                  <a:spcPts val="0"/>
                </a:spcAft>
              </a:pPr>
              <a:r>
                <a:rPr dirty="0" sz="1200" lang="en-US">
                  <a:latin typeface="Gill Sans MT" pitchFamily="34" charset="0"/>
                  <a:cs typeface="Times New Roman" pitchFamily="18" charset="0"/>
                </a:rPr>
                <a:t>Are general, regional, or discipline specialists </a:t>
              </a:r>
              <a:endParaRPr dirty="0" sz="1200" lang="en-US">
                <a:latin typeface="Gill Sans MT" pitchFamily="34" charset="0"/>
                <a:cs typeface="+mn-cs"/>
              </a:endParaRPr>
            </a:p>
          </p:txBody>
        </p:sp>
        <p:sp>
          <p:nvSpPr>
            <p:cNvPr id="1048791" name="Rectangle 2"/>
            <p:cNvSpPr/>
            <p:nvPr/>
          </p:nvSpPr>
          <p:spPr bwMode="auto">
            <a:xfrm>
              <a:off x="2483768" y="4211637"/>
              <a:ext cx="2016222" cy="935906"/>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fontAlgn="auto">
                <a:spcBef>
                  <a:spcPts val="0"/>
                </a:spcBef>
                <a:spcAft>
                  <a:spcPts val="0"/>
                </a:spcAft>
              </a:pPr>
              <a:r>
                <a:rPr dirty="0" sz="1200" lang="en-US">
                  <a:latin typeface="Gill Sans MT" pitchFamily="34" charset="0"/>
                  <a:cs typeface="Times New Roman" pitchFamily="18" charset="0"/>
                </a:rPr>
                <a:t>All dispensaries, health </a:t>
              </a:r>
              <a:r>
                <a:rPr dirty="0" sz="1200" lang="en-US" err="1">
                  <a:latin typeface="Gill Sans MT" pitchFamily="34" charset="0"/>
                  <a:cs typeface="Times New Roman" pitchFamily="18" charset="0"/>
                </a:rPr>
                <a:t>centres</a:t>
              </a:r>
              <a:r>
                <a:rPr dirty="0" sz="1200" lang="en-US">
                  <a:latin typeface="Gill Sans MT" pitchFamily="34" charset="0"/>
                  <a:cs typeface="Times New Roman" pitchFamily="18" charset="0"/>
                </a:rPr>
                <a:t>, clinics, maternity homes</a:t>
              </a:r>
            </a:p>
            <a:p>
              <a:pPr eaLnBrk="0" fontAlgn="auto" hangingPunct="0">
                <a:spcBef>
                  <a:spcPts val="0"/>
                </a:spcBef>
                <a:spcAft>
                  <a:spcPts val="0"/>
                </a:spcAft>
              </a:pPr>
              <a:r>
                <a:rPr dirty="0" sz="1200" lang="en-US">
                  <a:latin typeface="Gill Sans MT" pitchFamily="34" charset="0"/>
                  <a:cs typeface="Times New Roman" pitchFamily="18" charset="0"/>
                </a:rPr>
                <a:t>Catchment area: 30,000 persons</a:t>
              </a:r>
              <a:endParaRPr dirty="0" sz="1200" lang="en-US">
                <a:latin typeface="Gill Sans MT" pitchFamily="34" charset="0"/>
                <a:cs typeface="+mn-cs"/>
              </a:endParaRPr>
            </a:p>
          </p:txBody>
        </p:sp>
        <p:sp>
          <p:nvSpPr>
            <p:cNvPr id="1048792" name="Rectangle 1"/>
            <p:cNvSpPr/>
            <p:nvPr/>
          </p:nvSpPr>
          <p:spPr bwMode="auto">
            <a:xfrm>
              <a:off x="2483768" y="5514182"/>
              <a:ext cx="2016222" cy="867146"/>
            </a:xfrm>
            <a:prstGeom prst="rect"/>
            <a:solidFill>
              <a:schemeClr val="accent3">
                <a:lumMod val="20000"/>
                <a:lumOff val="80000"/>
              </a:schemeClr>
            </a:solidFill>
            <a:ln w="25400">
              <a:noFill/>
              <a:miter lim="800000"/>
              <a:headEnd/>
              <a:tailEnd/>
            </a:ln>
            <a:scene3d>
              <a:camera prst="orthographicFront"/>
              <a:lightRig dir="t" rig="threePt"/>
            </a:scene3d>
            <a:sp3d/>
          </p:spPr>
          <p:txBody>
            <a:bodyPr anchor="ctr"/>
            <a:p>
              <a:pPr fontAlgn="auto">
                <a:spcBef>
                  <a:spcPts val="0"/>
                </a:spcBef>
                <a:spcAft>
                  <a:spcPts val="0"/>
                </a:spcAft>
              </a:pPr>
              <a:r>
                <a:rPr dirty="0" sz="1200" lang="en-US">
                  <a:latin typeface="Gill Sans MT" pitchFamily="34" charset="0"/>
                  <a:cs typeface="Times New Roman" pitchFamily="18" charset="0"/>
                </a:rPr>
                <a:t>No physical facilities</a:t>
              </a:r>
              <a:endParaRPr dirty="0" sz="1200" lang="en-US">
                <a:latin typeface="Gill Sans MT" pitchFamily="34" charset="0"/>
                <a:cs typeface="+mn-cs"/>
              </a:endParaRPr>
            </a:p>
          </p:txBody>
        </p:sp>
        <p:cxnSp>
          <p:nvCxnSpPr>
            <p:cNvPr id="3145728" name="Straight Arrow Connector 28"/>
            <p:cNvCxnSpPr>
              <a:cxnSpLocks/>
            </p:cNvCxnSpPr>
            <p:nvPr/>
          </p:nvCxnSpPr>
          <p:spPr>
            <a:xfrm>
              <a:off x="6666354" y="2368410"/>
              <a:ext cx="0" cy="430129"/>
            </a:xfrm>
            <a:prstGeom prst="straightConnector1"/>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45729" name="Straight Arrow Connector 29"/>
            <p:cNvCxnSpPr>
              <a:cxnSpLocks/>
            </p:cNvCxnSpPr>
            <p:nvPr/>
          </p:nvCxnSpPr>
          <p:spPr>
            <a:xfrm flipH="1">
              <a:off x="6666354" y="3844055"/>
              <a:ext cx="0" cy="370522"/>
            </a:xfrm>
            <a:prstGeom prst="straightConnector1"/>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45730" name="Straight Arrow Connector 30"/>
            <p:cNvCxnSpPr>
              <a:cxnSpLocks/>
            </p:cNvCxnSpPr>
            <p:nvPr/>
          </p:nvCxnSpPr>
          <p:spPr>
            <a:xfrm>
              <a:off x="6666354" y="5156994"/>
              <a:ext cx="0" cy="365689"/>
            </a:xfrm>
            <a:prstGeom prst="straightConnector1"/>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048793" name="Slide Number Placeholder 1"/>
          <p:cNvSpPr>
            <a:spLocks noGrp="1"/>
          </p:cNvSpPr>
          <p:nvPr>
            <p:ph type="sldNum" sz="quarter" idx="12"/>
          </p:nvPr>
        </p:nvSpPr>
        <p:spPr/>
        <p:txBody>
          <a:bodyPr/>
          <a:p>
            <a:fld id="{B03E6758-2761-4973-A5F3-002A49860C74}" type="slidenum">
              <a:rPr lang="en-US"/>
              <a:t>67</a:t>
            </a:fld>
            <a:endParaRPr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97" name="Title 1"/>
          <p:cNvSpPr>
            <a:spLocks noGrp="1"/>
          </p:cNvSpPr>
          <p:nvPr>
            <p:ph type="title"/>
          </p:nvPr>
        </p:nvSpPr>
        <p:spPr/>
        <p:txBody>
          <a:bodyPr/>
          <a:p>
            <a:r>
              <a:rPr b="1" dirty="0" lang="en-US" smtClean="0"/>
              <a:t>MINISTRY OF HEALTH</a:t>
            </a:r>
            <a:endParaRPr b="1" dirty="0" lang="en-US"/>
          </a:p>
        </p:txBody>
      </p:sp>
      <p:sp>
        <p:nvSpPr>
          <p:cNvPr id="1048798" name="Content Placeholder 2"/>
          <p:cNvSpPr>
            <a:spLocks noGrp="1"/>
          </p:cNvSpPr>
          <p:nvPr>
            <p:ph idx="1"/>
          </p:nvPr>
        </p:nvSpPr>
        <p:spPr/>
        <p:txBody>
          <a:bodyPr>
            <a:normAutofit fontScale="92500" lnSpcReduction="20000"/>
          </a:bodyPr>
          <a:p>
            <a:r>
              <a:rPr dirty="0" lang="en-US" smtClean="0"/>
              <a:t>The </a:t>
            </a:r>
            <a:r>
              <a:rPr dirty="0" lang="en-US" err="1" smtClean="0"/>
              <a:t>govt</a:t>
            </a:r>
            <a:r>
              <a:rPr dirty="0" lang="en-US" smtClean="0"/>
              <a:t> health care delivery system is the major player that provide about 60 -70% of the services in Kenya</a:t>
            </a:r>
          </a:p>
          <a:p>
            <a:r>
              <a:rPr dirty="0" lang="en-US" smtClean="0"/>
              <a:t>All services in Kenya are coordinated by MOH -head quarter ( Nairobi for national </a:t>
            </a:r>
            <a:r>
              <a:rPr dirty="0" lang="en-US" err="1" smtClean="0"/>
              <a:t>govt</a:t>
            </a:r>
            <a:r>
              <a:rPr dirty="0" lang="en-US" smtClean="0"/>
              <a:t>)  and </a:t>
            </a:r>
          </a:p>
          <a:p>
            <a:r>
              <a:rPr dirty="0" lang="en-US" smtClean="0"/>
              <a:t>The </a:t>
            </a:r>
            <a:r>
              <a:rPr dirty="0" lang="en-US"/>
              <a:t>Ministry of Health operates at two main levels:</a:t>
            </a:r>
          </a:p>
          <a:p>
            <a:pPr>
              <a:buNone/>
            </a:pPr>
            <a:r>
              <a:rPr dirty="0" lang="en-US"/>
              <a:t>The two levels are:</a:t>
            </a:r>
          </a:p>
          <a:p>
            <a:r>
              <a:rPr dirty="0" lang="en-US"/>
              <a:t>National (Central)</a:t>
            </a:r>
          </a:p>
          <a:p>
            <a:r>
              <a:rPr dirty="0" lang="en-US"/>
              <a:t>County </a:t>
            </a:r>
            <a:r>
              <a:rPr dirty="0" lang="en-US" smtClean="0"/>
              <a:t>level</a:t>
            </a:r>
            <a:endParaRPr dirty="0" lang="en-US"/>
          </a:p>
          <a:p>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99" name="Title 1"/>
          <p:cNvSpPr>
            <a:spLocks noGrp="1"/>
          </p:cNvSpPr>
          <p:nvPr>
            <p:ph type="title"/>
          </p:nvPr>
        </p:nvSpPr>
        <p:spPr/>
        <p:txBody>
          <a:bodyPr>
            <a:normAutofit/>
          </a:bodyPr>
          <a:p>
            <a:r>
              <a:rPr b="1" dirty="0" lang="en-US" smtClean="0"/>
              <a:t>Functions of Ministry of health</a:t>
            </a:r>
            <a:endParaRPr b="1" dirty="0" lang="en-US"/>
          </a:p>
        </p:txBody>
      </p:sp>
      <p:sp>
        <p:nvSpPr>
          <p:cNvPr id="1048800" name="Content Placeholder 2"/>
          <p:cNvSpPr>
            <a:spLocks noGrp="1"/>
          </p:cNvSpPr>
          <p:nvPr>
            <p:ph idx="1"/>
          </p:nvPr>
        </p:nvSpPr>
        <p:spPr/>
        <p:txBody>
          <a:bodyPr>
            <a:normAutofit fontScale="85000" lnSpcReduction="10000"/>
          </a:bodyPr>
          <a:p>
            <a:r>
              <a:rPr dirty="0" lang="en-US" smtClean="0"/>
              <a:t>Planning </a:t>
            </a:r>
            <a:r>
              <a:rPr dirty="0" lang="en-US"/>
              <a:t>-for the delivery of health care services</a:t>
            </a:r>
          </a:p>
          <a:p>
            <a:r>
              <a:rPr dirty="0" lang="en-US"/>
              <a:t>Maintaining effective </a:t>
            </a:r>
            <a:r>
              <a:rPr dirty="0" lang="en-US" smtClean="0"/>
              <a:t>Health information systems</a:t>
            </a:r>
          </a:p>
          <a:p>
            <a:r>
              <a:rPr dirty="0" lang="en-US" smtClean="0"/>
              <a:t>Formulation of health laws and policies that  guide provision of health care</a:t>
            </a:r>
            <a:endParaRPr dirty="0" lang="en-US"/>
          </a:p>
          <a:p>
            <a:r>
              <a:rPr dirty="0" lang="en-US"/>
              <a:t>Manpower </a:t>
            </a:r>
            <a:r>
              <a:rPr dirty="0" lang="en-US" smtClean="0"/>
              <a:t>training (National </a:t>
            </a:r>
            <a:r>
              <a:rPr dirty="0" lang="en-US" err="1" smtClean="0"/>
              <a:t>govt</a:t>
            </a:r>
            <a:r>
              <a:rPr dirty="0" lang="en-US" smtClean="0"/>
              <a:t> only), </a:t>
            </a:r>
            <a:r>
              <a:rPr dirty="0" lang="en-US"/>
              <a:t>recruitment and </a:t>
            </a:r>
            <a:r>
              <a:rPr dirty="0" lang="en-US" smtClean="0"/>
              <a:t>development </a:t>
            </a:r>
            <a:endParaRPr dirty="0" lang="en-US"/>
          </a:p>
          <a:p>
            <a:r>
              <a:rPr dirty="0" lang="en-US"/>
              <a:t>Health care financing</a:t>
            </a:r>
          </a:p>
          <a:p>
            <a:r>
              <a:rPr dirty="0" lang="en-US"/>
              <a:t>Registration and licensing of health </a:t>
            </a:r>
            <a:r>
              <a:rPr dirty="0" lang="en-US" smtClean="0"/>
              <a:t>facilities</a:t>
            </a:r>
          </a:p>
          <a:p>
            <a:r>
              <a:rPr dirty="0" lang="en-US" smtClean="0"/>
              <a:t>Allocation of health resources – manpower money ,supplies, drugs and other equipment e.g. KEMSA</a:t>
            </a:r>
            <a:endParaRPr dirty="0" lang="en-US"/>
          </a:p>
          <a:p>
            <a:pPr indent="0" marL="0">
              <a:buNone/>
            </a:pPr>
            <a:endParaRPr dirty="0" lang="en-US"/>
          </a:p>
          <a:p>
            <a:pPr indent="0" marL="0">
              <a:buNone/>
            </a:pPr>
            <a:endParaRPr dirty="0" lang="en-US" smtClean="0"/>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618" name="Title 1"/>
          <p:cNvSpPr>
            <a:spLocks noGrp="1"/>
          </p:cNvSpPr>
          <p:nvPr>
            <p:ph type="title"/>
          </p:nvPr>
        </p:nvSpPr>
        <p:spPr/>
        <p:txBody>
          <a:bodyPr>
            <a:normAutofit fontScale="90000"/>
          </a:bodyPr>
          <a:p>
            <a:r>
              <a:rPr b="1" dirty="0" lang="en-US" smtClean="0"/>
              <a:t>Declaration II- </a:t>
            </a:r>
            <a:r>
              <a:rPr b="1" dirty="0" lang="en-US"/>
              <a:t>equity</a:t>
            </a:r>
            <a:r>
              <a:rPr dirty="0" lang="en-US"/>
              <a:t/>
            </a:r>
            <a:br>
              <a:rPr dirty="0" lang="en-US"/>
            </a:br>
            <a:endParaRPr dirty="0" lang="en-US"/>
          </a:p>
        </p:txBody>
      </p:sp>
      <p:sp>
        <p:nvSpPr>
          <p:cNvPr id="1048619" name="Content Placeholder 2"/>
          <p:cNvSpPr>
            <a:spLocks noGrp="1"/>
          </p:cNvSpPr>
          <p:nvPr>
            <p:ph idx="1"/>
          </p:nvPr>
        </p:nvSpPr>
        <p:spPr/>
        <p:txBody>
          <a:bodyPr>
            <a:normAutofit/>
          </a:bodyPr>
          <a:p>
            <a:r>
              <a:rPr dirty="0" lang="en-US"/>
              <a:t>The declaration highlighted existing gross inequality in the health status of the people between developed and developing countries and termed it politically, socially and economically unacceptable and is, therefore, of common concern to all </a:t>
            </a:r>
            <a:r>
              <a:rPr dirty="0" lang="en-US" smtClean="0"/>
              <a:t>countries</a:t>
            </a:r>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804" name="Title 1"/>
          <p:cNvSpPr>
            <a:spLocks noGrp="1"/>
          </p:cNvSpPr>
          <p:nvPr>
            <p:ph type="title"/>
          </p:nvPr>
        </p:nvSpPr>
        <p:spPr/>
        <p:txBody>
          <a:bodyPr/>
          <a:p>
            <a:r>
              <a:rPr dirty="0" lang="en-US" smtClean="0"/>
              <a:t>Cont.</a:t>
            </a:r>
            <a:endParaRPr dirty="0" lang="en-US"/>
          </a:p>
        </p:txBody>
      </p:sp>
      <p:sp>
        <p:nvSpPr>
          <p:cNvPr id="1048805" name="Content Placeholder 2"/>
          <p:cNvSpPr>
            <a:spLocks noGrp="1"/>
          </p:cNvSpPr>
          <p:nvPr>
            <p:ph idx="1"/>
          </p:nvPr>
        </p:nvSpPr>
        <p:spPr/>
        <p:txBody>
          <a:bodyPr/>
          <a:p>
            <a:r>
              <a:rPr dirty="0" lang="en-US"/>
              <a:t>Setting of health </a:t>
            </a:r>
            <a:r>
              <a:rPr dirty="0" lang="en-US" smtClean="0"/>
              <a:t>standards</a:t>
            </a:r>
          </a:p>
          <a:p>
            <a:r>
              <a:rPr dirty="0" lang="en-US" smtClean="0"/>
              <a:t>Monitoring of health activities done through supervisory visit</a:t>
            </a:r>
          </a:p>
          <a:p>
            <a:r>
              <a:rPr dirty="0" lang="en-US" smtClean="0"/>
              <a:t>Hiring and deployment of staff or personnel for </a:t>
            </a:r>
            <a:r>
              <a:rPr dirty="0" lang="en-US" err="1" smtClean="0"/>
              <a:t>govt</a:t>
            </a:r>
            <a:r>
              <a:rPr dirty="0" lang="en-US" smtClean="0"/>
              <a:t> health facilities</a:t>
            </a:r>
            <a:endParaRPr dirty="0" lang="en-US"/>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806" name="Title 1"/>
          <p:cNvSpPr>
            <a:spLocks noGrp="1"/>
          </p:cNvSpPr>
          <p:nvPr>
            <p:ph type="title"/>
          </p:nvPr>
        </p:nvSpPr>
        <p:spPr/>
        <p:txBody>
          <a:bodyPr>
            <a:normAutofit fontScale="90000"/>
          </a:bodyPr>
          <a:p>
            <a:r>
              <a:rPr b="1" dirty="0" lang="en-GB" err="1" smtClean="0"/>
              <a:t>MoH</a:t>
            </a:r>
            <a:r>
              <a:rPr b="1" dirty="0" lang="en-GB" smtClean="0"/>
              <a:t> [National </a:t>
            </a:r>
            <a:r>
              <a:rPr b="1" dirty="0" lang="en-GB"/>
              <a:t>(Central </a:t>
            </a:r>
            <a:r>
              <a:rPr b="1" dirty="0" lang="en-GB" smtClean="0"/>
              <a:t>Level ) </a:t>
            </a:r>
            <a:r>
              <a:rPr dirty="0" lang="en-GB" smtClean="0"/>
              <a:t> </a:t>
            </a:r>
            <a:r>
              <a:rPr dirty="0" lang="en-US"/>
              <a:t/>
            </a:r>
            <a:br>
              <a:rPr dirty="0" lang="en-US"/>
            </a:br>
            <a:endParaRPr dirty="0" lang="en-US"/>
          </a:p>
        </p:txBody>
      </p:sp>
      <p:sp>
        <p:nvSpPr>
          <p:cNvPr id="1048807" name="Content Placeholder 2"/>
          <p:cNvSpPr>
            <a:spLocks noGrp="1"/>
          </p:cNvSpPr>
          <p:nvPr>
            <p:ph idx="1"/>
          </p:nvPr>
        </p:nvSpPr>
        <p:spPr>
          <a:xfrm>
            <a:off x="457200" y="1066800"/>
            <a:ext cx="8229600" cy="4525963"/>
          </a:xfrm>
        </p:spPr>
        <p:txBody>
          <a:bodyPr>
            <a:normAutofit fontScale="92500" lnSpcReduction="20000"/>
          </a:bodyPr>
          <a:p>
            <a:r>
              <a:rPr dirty="0" lang="en-GB" smtClean="0"/>
              <a:t>The </a:t>
            </a:r>
            <a:r>
              <a:rPr dirty="0" lang="en-GB"/>
              <a:t>national (central) level is the headquarters where political, professional and administrative </a:t>
            </a:r>
            <a:r>
              <a:rPr dirty="0" lang="en-GB" smtClean="0"/>
              <a:t>m </a:t>
            </a:r>
            <a:r>
              <a:rPr dirty="0" lang="en-GB"/>
              <a:t>decisions made. It is headed by a </a:t>
            </a:r>
            <a:r>
              <a:rPr dirty="0" lang="en-GB" smtClean="0"/>
              <a:t>Cabinet Secretary health  and </a:t>
            </a:r>
            <a:r>
              <a:rPr dirty="0" lang="en-GB"/>
              <a:t>a </a:t>
            </a:r>
            <a:r>
              <a:rPr dirty="0" lang="en-GB" smtClean="0"/>
              <a:t>principle secretary</a:t>
            </a:r>
            <a:r>
              <a:rPr dirty="0" lang="en-GB"/>
              <a:t>, in that order of seniority. These leaders </a:t>
            </a:r>
            <a:r>
              <a:rPr dirty="0" lang="en-GB" smtClean="0"/>
              <a:t>are appointed by president and approved by the parliament. </a:t>
            </a:r>
            <a:endParaRPr dirty="0" lang="en-US"/>
          </a:p>
          <a:p>
            <a:r>
              <a:rPr dirty="0" lang="en-GB"/>
              <a:t>Next in this hierarchy comes the technical leader of health services, that is, the Director of Medical Services (DMS). The Director of Medical Services supervises all matters pertaining to preventive, </a:t>
            </a:r>
            <a:r>
              <a:rPr dirty="0" lang="en-GB" err="1"/>
              <a:t>promotive</a:t>
            </a:r>
            <a:r>
              <a:rPr dirty="0" lang="en-GB"/>
              <a:t> and curative health services. </a:t>
            </a:r>
            <a:endParaRPr dirty="0" lang="en-GB" smtClean="0"/>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808" name="Title 1"/>
          <p:cNvSpPr>
            <a:spLocks noGrp="1"/>
          </p:cNvSpPr>
          <p:nvPr>
            <p:ph type="title"/>
          </p:nvPr>
        </p:nvSpPr>
        <p:spPr/>
        <p:txBody>
          <a:bodyPr/>
          <a:p>
            <a:r>
              <a:rPr dirty="0" lang="en-US" smtClean="0"/>
              <a:t>Cont.</a:t>
            </a:r>
            <a:endParaRPr dirty="0" lang="en-US"/>
          </a:p>
        </p:txBody>
      </p:sp>
      <p:sp>
        <p:nvSpPr>
          <p:cNvPr id="1048809" name="Content Placeholder 2"/>
          <p:cNvSpPr>
            <a:spLocks noGrp="1"/>
          </p:cNvSpPr>
          <p:nvPr>
            <p:ph idx="1"/>
          </p:nvPr>
        </p:nvSpPr>
        <p:spPr/>
        <p:txBody>
          <a:bodyPr>
            <a:normAutofit lnSpcReduction="10000"/>
          </a:bodyPr>
          <a:p>
            <a:r>
              <a:rPr dirty="0" lang="en-GB"/>
              <a:t>They are assisted by Deputy Directors, who are responsible for the various divisions which deal with the different responsibilities, such as mental health, communicable diseases and health planning, among others</a:t>
            </a:r>
            <a:endParaRPr dirty="0" lang="en-US"/>
          </a:p>
          <a:p>
            <a:r>
              <a:rPr dirty="0" lang="en-US" smtClean="0"/>
              <a:t>At the county level , the ministry of health is headed by health of county executive committee (CEC) health and Chief officer health</a:t>
            </a:r>
            <a:r>
              <a:rPr dirty="0" lang="en-GB"/>
              <a:t> in that order of </a:t>
            </a:r>
            <a:r>
              <a:rPr dirty="0" lang="en-GB" smtClean="0"/>
              <a:t>seniority</a:t>
            </a:r>
          </a:p>
          <a:p>
            <a:pPr indent="0" marL="0">
              <a:buNone/>
            </a:pPr>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810" name="Title 1"/>
          <p:cNvSpPr>
            <a:spLocks noGrp="1"/>
          </p:cNvSpPr>
          <p:nvPr>
            <p:ph type="title"/>
          </p:nvPr>
        </p:nvSpPr>
        <p:spPr/>
        <p:txBody>
          <a:bodyPr/>
          <a:p>
            <a:r>
              <a:rPr dirty="0" lang="en-US" smtClean="0"/>
              <a:t>Cont.</a:t>
            </a:r>
            <a:endParaRPr dirty="0" lang="en-US"/>
          </a:p>
        </p:txBody>
      </p:sp>
      <p:sp>
        <p:nvSpPr>
          <p:cNvPr id="1048811" name="Content Placeholder 2"/>
          <p:cNvSpPr>
            <a:spLocks noGrp="1"/>
          </p:cNvSpPr>
          <p:nvPr>
            <p:ph idx="1"/>
          </p:nvPr>
        </p:nvSpPr>
        <p:spPr/>
        <p:txBody>
          <a:bodyPr/>
          <a:p>
            <a:r>
              <a:rPr dirty="0" lang="en-GB"/>
              <a:t>Next in this hierarchy comes the technical leader of health services, that is, the Director of </a:t>
            </a:r>
            <a:r>
              <a:rPr dirty="0" lang="en-GB" smtClean="0"/>
              <a:t>heath</a:t>
            </a:r>
            <a:endParaRPr dirty="0"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812" name="Title 1"/>
          <p:cNvSpPr>
            <a:spLocks noGrp="1"/>
          </p:cNvSpPr>
          <p:nvPr>
            <p:ph type="title"/>
          </p:nvPr>
        </p:nvSpPr>
        <p:spPr/>
        <p:txBody>
          <a:bodyPr>
            <a:normAutofit fontScale="90000"/>
          </a:bodyPr>
          <a:p>
            <a:r>
              <a:rPr b="1" dirty="0" lang="en-US"/>
              <a:t>MEMBERS OF COUNTY HEALTH MANAGEMENT TEAM </a:t>
            </a:r>
          </a:p>
        </p:txBody>
      </p:sp>
      <p:sp>
        <p:nvSpPr>
          <p:cNvPr id="1048813" name="Content Placeholder 2"/>
          <p:cNvSpPr>
            <a:spLocks noGrp="1"/>
          </p:cNvSpPr>
          <p:nvPr>
            <p:ph idx="1"/>
          </p:nvPr>
        </p:nvSpPr>
        <p:spPr/>
        <p:txBody>
          <a:bodyPr>
            <a:normAutofit lnSpcReduction="10000"/>
          </a:bodyPr>
          <a:p>
            <a:pPr>
              <a:buNone/>
            </a:pPr>
            <a:r>
              <a:rPr dirty="0" lang="en-US"/>
              <a:t>1.The county executive committee(CEC) minister</a:t>
            </a:r>
          </a:p>
          <a:p>
            <a:pPr>
              <a:buNone/>
            </a:pPr>
            <a:r>
              <a:rPr dirty="0" lang="en-US"/>
              <a:t>2.The county director of health</a:t>
            </a:r>
          </a:p>
          <a:p>
            <a:pPr>
              <a:buNone/>
            </a:pPr>
            <a:r>
              <a:rPr dirty="0" lang="en-US"/>
              <a:t>3.The county nurse</a:t>
            </a:r>
          </a:p>
          <a:p>
            <a:pPr>
              <a:buNone/>
            </a:pPr>
            <a:r>
              <a:rPr dirty="0" lang="en-US"/>
              <a:t>4.The county Public Health Officer</a:t>
            </a:r>
          </a:p>
          <a:p>
            <a:pPr>
              <a:buNone/>
            </a:pPr>
            <a:r>
              <a:rPr dirty="0" lang="en-US"/>
              <a:t>5.The county health promotion officer</a:t>
            </a:r>
          </a:p>
          <a:p>
            <a:pPr>
              <a:buNone/>
            </a:pPr>
            <a:r>
              <a:rPr dirty="0" lang="en-US"/>
              <a:t>6.The county Health Administrative Officer-SEC</a:t>
            </a:r>
          </a:p>
          <a:p>
            <a:pPr>
              <a:buNone/>
            </a:pPr>
            <a:r>
              <a:rPr dirty="0" lang="en-US"/>
              <a:t>7.The county Health Information Officer</a:t>
            </a:r>
          </a:p>
          <a:p>
            <a:pPr>
              <a:buNone/>
            </a:pPr>
            <a:r>
              <a:rPr dirty="0" lang="en-US"/>
              <a:t>8.The county Pharmacist</a:t>
            </a:r>
          </a:p>
          <a:p>
            <a:pPr indent="0" marL="0">
              <a:buNone/>
            </a:pPr>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814" name="Title 1"/>
          <p:cNvSpPr>
            <a:spLocks noGrp="1"/>
          </p:cNvSpPr>
          <p:nvPr>
            <p:ph type="title"/>
          </p:nvPr>
        </p:nvSpPr>
        <p:spPr/>
        <p:txBody>
          <a:bodyPr/>
          <a:p>
            <a:r>
              <a:rPr b="1" dirty="0" lang="en-US"/>
              <a:t>OTHER COOPTED MEMBERS</a:t>
            </a:r>
          </a:p>
        </p:txBody>
      </p:sp>
      <p:sp>
        <p:nvSpPr>
          <p:cNvPr id="1048815" name="Content Placeholder 2"/>
          <p:cNvSpPr>
            <a:spLocks noGrp="1"/>
          </p:cNvSpPr>
          <p:nvPr>
            <p:ph idx="1"/>
          </p:nvPr>
        </p:nvSpPr>
        <p:spPr/>
        <p:txBody>
          <a:bodyPr/>
          <a:p>
            <a:r>
              <a:rPr dirty="0" lang="en-US"/>
              <a:t>county HIV/AIDS/STD Coordinator</a:t>
            </a:r>
          </a:p>
          <a:p>
            <a:r>
              <a:rPr dirty="0" lang="en-US"/>
              <a:t>county Physiotherapist</a:t>
            </a:r>
          </a:p>
          <a:p>
            <a:r>
              <a:rPr dirty="0" lang="en-US"/>
              <a:t>county Clinical Officer</a:t>
            </a:r>
          </a:p>
          <a:p>
            <a:r>
              <a:rPr dirty="0" lang="en-US"/>
              <a:t>County Nutritionist</a:t>
            </a:r>
          </a:p>
          <a:p>
            <a:r>
              <a:rPr dirty="0" lang="en-US"/>
              <a:t>county Laboratory Technologist</a:t>
            </a:r>
          </a:p>
          <a:p>
            <a:r>
              <a:rPr dirty="0" lang="en-US"/>
              <a:t>county </a:t>
            </a:r>
            <a:r>
              <a:rPr dirty="0" lang="en-US" err="1"/>
              <a:t>Orthopaedician</a:t>
            </a:r>
            <a:endParaRPr dirty="0" lang="en-US"/>
          </a:p>
          <a:p>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816" name="Title 1"/>
          <p:cNvSpPr>
            <a:spLocks noGrp="1"/>
          </p:cNvSpPr>
          <p:nvPr>
            <p:ph type="title"/>
          </p:nvPr>
        </p:nvSpPr>
        <p:spPr/>
        <p:txBody>
          <a:bodyPr/>
          <a:p>
            <a:r>
              <a:rPr b="1" dirty="0" lang="en-US"/>
              <a:t>FUNCTIONS OF CHMT</a:t>
            </a:r>
          </a:p>
        </p:txBody>
      </p:sp>
      <p:sp>
        <p:nvSpPr>
          <p:cNvPr id="1048817" name="Content Placeholder 2"/>
          <p:cNvSpPr>
            <a:spLocks noGrp="1"/>
          </p:cNvSpPr>
          <p:nvPr>
            <p:ph idx="1"/>
          </p:nvPr>
        </p:nvSpPr>
        <p:spPr/>
        <p:txBody>
          <a:bodyPr>
            <a:noAutofit/>
          </a:bodyPr>
          <a:p>
            <a:r>
              <a:rPr dirty="0" sz="2800" lang="en-US"/>
              <a:t>Formulating relevant health objectives for the County in keeping with the  national health policies.</a:t>
            </a:r>
          </a:p>
          <a:p>
            <a:r>
              <a:rPr dirty="0" sz="2800" lang="en-US"/>
              <a:t>Identifying health problems and needs in the </a:t>
            </a:r>
            <a:r>
              <a:rPr dirty="0" sz="2800" lang="en-US" smtClean="0"/>
              <a:t>county</a:t>
            </a:r>
          </a:p>
          <a:p>
            <a:r>
              <a:rPr dirty="0" sz="2800" lang="en-US"/>
              <a:t>Provide Strategic and operational planning, Monitoring and Evaluation of health service delivery </a:t>
            </a:r>
            <a:r>
              <a:rPr dirty="0" sz="2800" lang="en-US" smtClean="0"/>
              <a:t>in the </a:t>
            </a:r>
            <a:r>
              <a:rPr dirty="0" sz="2800" lang="en-US"/>
              <a:t>county.</a:t>
            </a:r>
          </a:p>
          <a:p>
            <a:r>
              <a:rPr dirty="0" sz="2800" lang="en-US" smtClean="0"/>
              <a:t>Provide </a:t>
            </a:r>
            <a:r>
              <a:rPr dirty="0" sz="2800" lang="en-US"/>
              <a:t>a linkage with the national Ministry responsible for health</a:t>
            </a:r>
            <a:r>
              <a:rPr dirty="0" sz="2800" lang="en-US" smtClean="0"/>
              <a:t>.</a:t>
            </a:r>
            <a:endParaRPr dirty="0" sz="2800" lang="en-US"/>
          </a:p>
          <a:p>
            <a:r>
              <a:rPr dirty="0" sz="2800" lang="en-US"/>
              <a:t>Planning and coordinating health activities for optimal utilization of county resources</a:t>
            </a:r>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821" name="Title 1"/>
          <p:cNvSpPr>
            <a:spLocks noGrp="1"/>
          </p:cNvSpPr>
          <p:nvPr>
            <p:ph type="title"/>
          </p:nvPr>
        </p:nvSpPr>
        <p:spPr/>
        <p:txBody>
          <a:bodyPr/>
          <a:p>
            <a:r>
              <a:rPr dirty="0" lang="en-US" smtClean="0"/>
              <a:t>CONT.</a:t>
            </a:r>
            <a:endParaRPr dirty="0" lang="en-US"/>
          </a:p>
        </p:txBody>
      </p:sp>
      <p:sp>
        <p:nvSpPr>
          <p:cNvPr id="1048822" name="Content Placeholder 2"/>
          <p:cNvSpPr>
            <a:spLocks noGrp="1"/>
          </p:cNvSpPr>
          <p:nvPr>
            <p:ph idx="1"/>
          </p:nvPr>
        </p:nvSpPr>
        <p:spPr/>
        <p:txBody>
          <a:bodyPr/>
          <a:p>
            <a:r>
              <a:rPr dirty="0" lang="en-US"/>
              <a:t>Mobilize resources for County health services</a:t>
            </a:r>
            <a:endParaRPr dirty="0" lang="en-US" smtClean="0"/>
          </a:p>
          <a:p>
            <a:r>
              <a:rPr dirty="0" lang="en-US" smtClean="0"/>
              <a:t>Supervising </a:t>
            </a:r>
            <a:r>
              <a:rPr dirty="0" lang="en-US"/>
              <a:t>all health care activities and services within the county</a:t>
            </a:r>
          </a:p>
          <a:p>
            <a:r>
              <a:rPr dirty="0" lang="en-US"/>
              <a:t>Collecting and analyzing data on community health needs and assessing health coverage</a:t>
            </a:r>
            <a:r>
              <a:rPr dirty="0" lang="en-US" smtClean="0"/>
              <a:t>.</a:t>
            </a:r>
            <a:endParaRPr dirty="0" lang="en-US"/>
          </a:p>
          <a:p>
            <a:r>
              <a:rPr dirty="0" lang="en-US"/>
              <a:t>Licensing health facilities/clinics.</a:t>
            </a:r>
          </a:p>
          <a:p>
            <a:endParaRPr dirty="0" lang="en-US"/>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823" name="Title 1"/>
          <p:cNvSpPr>
            <a:spLocks noGrp="1"/>
          </p:cNvSpPr>
          <p:nvPr>
            <p:ph type="title"/>
          </p:nvPr>
        </p:nvSpPr>
        <p:spPr/>
        <p:txBody>
          <a:bodyPr>
            <a:normAutofit fontScale="90000"/>
          </a:bodyPr>
          <a:p>
            <a:r>
              <a:rPr b="1" dirty="0" sz="4000" lang="en-US" smtClean="0"/>
              <a:t>SUB-COUNTY HEALTH MANAGEMENT TEAM</a:t>
            </a:r>
            <a:endParaRPr b="1" dirty="0" sz="4000" lang="en-US"/>
          </a:p>
        </p:txBody>
      </p:sp>
      <p:sp>
        <p:nvSpPr>
          <p:cNvPr id="1048824" name="Content Placeholder 2"/>
          <p:cNvSpPr>
            <a:spLocks noGrp="1"/>
          </p:cNvSpPr>
          <p:nvPr>
            <p:ph idx="1"/>
          </p:nvPr>
        </p:nvSpPr>
        <p:spPr/>
        <p:txBody>
          <a:bodyPr>
            <a:normAutofit lnSpcReduction="10000"/>
          </a:bodyPr>
          <a:p>
            <a:r>
              <a:rPr dirty="0" lang="en-GB"/>
              <a:t>The </a:t>
            </a:r>
            <a:r>
              <a:rPr dirty="0" lang="en-GB" smtClean="0"/>
              <a:t>County </a:t>
            </a:r>
            <a:r>
              <a:rPr dirty="0" lang="en-GB"/>
              <a:t>does not work in isolation. They head a team of health professionals who form the </a:t>
            </a:r>
            <a:r>
              <a:rPr dirty="0" lang="en-GB" smtClean="0"/>
              <a:t>Sub- county Health </a:t>
            </a:r>
            <a:r>
              <a:rPr dirty="0" lang="en-GB"/>
              <a:t>Management Team </a:t>
            </a:r>
            <a:r>
              <a:rPr dirty="0" lang="en-GB" smtClean="0"/>
              <a:t>(SCHMT</a:t>
            </a:r>
            <a:r>
              <a:rPr dirty="0" lang="en-GB"/>
              <a:t>). </a:t>
            </a:r>
            <a:endParaRPr dirty="0" lang="en-US"/>
          </a:p>
          <a:p>
            <a:r>
              <a:rPr dirty="0" lang="en-GB"/>
              <a:t>The </a:t>
            </a:r>
            <a:r>
              <a:rPr dirty="0" lang="en-GB" smtClean="0"/>
              <a:t>SCHMT </a:t>
            </a:r>
            <a:r>
              <a:rPr dirty="0" lang="en-GB"/>
              <a:t>is charged with the responsibility of monitoring and supervising all health care services in the </a:t>
            </a:r>
            <a:r>
              <a:rPr dirty="0" lang="en-GB" smtClean="0"/>
              <a:t>sub-county. </a:t>
            </a:r>
            <a:r>
              <a:rPr dirty="0" lang="en-GB"/>
              <a:t>Most of the members of the </a:t>
            </a:r>
            <a:r>
              <a:rPr dirty="0" lang="en-GB" smtClean="0"/>
              <a:t>SCHMT </a:t>
            </a:r>
            <a:r>
              <a:rPr dirty="0" lang="en-GB"/>
              <a:t>are found at the </a:t>
            </a:r>
            <a:r>
              <a:rPr dirty="0" lang="en-GB" smtClean="0"/>
              <a:t>sub-county  </a:t>
            </a:r>
            <a:r>
              <a:rPr dirty="0" lang="en-GB"/>
              <a:t>hospital</a:t>
            </a:r>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825" name="Title 1"/>
          <p:cNvSpPr>
            <a:spLocks noGrp="1"/>
          </p:cNvSpPr>
          <p:nvPr>
            <p:ph type="title"/>
          </p:nvPr>
        </p:nvSpPr>
        <p:spPr/>
        <p:txBody>
          <a:bodyPr/>
          <a:p>
            <a:r>
              <a:rPr b="1" dirty="0" lang="en-GB" smtClean="0"/>
              <a:t>THE MEMBERS OF THE SCHMT </a:t>
            </a:r>
            <a:endParaRPr b="1" dirty="0" lang="en-US"/>
          </a:p>
        </p:txBody>
      </p:sp>
      <p:sp>
        <p:nvSpPr>
          <p:cNvPr id="1048826" name="Content Placeholder 2"/>
          <p:cNvSpPr>
            <a:spLocks noGrp="1"/>
          </p:cNvSpPr>
          <p:nvPr>
            <p:ph idx="1"/>
          </p:nvPr>
        </p:nvSpPr>
        <p:spPr/>
        <p:txBody>
          <a:bodyPr>
            <a:normAutofit fontScale="92500" lnSpcReduction="10000"/>
          </a:bodyPr>
          <a:p>
            <a:pPr lvl="0"/>
            <a:r>
              <a:rPr dirty="0" lang="en-GB" smtClean="0"/>
              <a:t>The Sub county Medical </a:t>
            </a:r>
            <a:r>
              <a:rPr dirty="0" lang="en-GB"/>
              <a:t>Officer of Health (Chairman) </a:t>
            </a:r>
            <a:endParaRPr dirty="0" lang="en-US"/>
          </a:p>
          <a:p>
            <a:pPr lvl="0"/>
            <a:r>
              <a:rPr dirty="0" lang="en-GB"/>
              <a:t>The Sub county </a:t>
            </a:r>
            <a:r>
              <a:rPr dirty="0" lang="en-GB" smtClean="0"/>
              <a:t>Public </a:t>
            </a:r>
            <a:r>
              <a:rPr dirty="0" lang="en-GB"/>
              <a:t>Health Nurse </a:t>
            </a:r>
            <a:endParaRPr dirty="0" lang="en-US"/>
          </a:p>
          <a:p>
            <a:pPr lvl="0"/>
            <a:r>
              <a:rPr dirty="0" lang="en-GB"/>
              <a:t>The </a:t>
            </a:r>
            <a:r>
              <a:rPr dirty="0" lang="en-GB" smtClean="0"/>
              <a:t> sub county  </a:t>
            </a:r>
            <a:r>
              <a:rPr dirty="0" lang="en-GB"/>
              <a:t>Hospital Matron </a:t>
            </a:r>
            <a:endParaRPr dirty="0" lang="en-US"/>
          </a:p>
          <a:p>
            <a:pPr lvl="0"/>
            <a:r>
              <a:rPr dirty="0" lang="en-GB"/>
              <a:t>The Sub county </a:t>
            </a:r>
            <a:r>
              <a:rPr dirty="0" lang="en-GB" smtClean="0"/>
              <a:t>Public </a:t>
            </a:r>
            <a:r>
              <a:rPr dirty="0" lang="en-GB"/>
              <a:t>Health Officer  </a:t>
            </a:r>
            <a:endParaRPr dirty="0" lang="en-US"/>
          </a:p>
          <a:p>
            <a:pPr lvl="0"/>
            <a:r>
              <a:rPr dirty="0" lang="en-GB" smtClean="0"/>
              <a:t>The</a:t>
            </a:r>
            <a:r>
              <a:rPr dirty="0" lang="en-GB"/>
              <a:t> Sub county</a:t>
            </a:r>
            <a:r>
              <a:rPr dirty="0" lang="en-GB" smtClean="0"/>
              <a:t> Public </a:t>
            </a:r>
            <a:r>
              <a:rPr dirty="0" lang="en-GB"/>
              <a:t>Health Education Officer </a:t>
            </a:r>
            <a:endParaRPr dirty="0" lang="en-US"/>
          </a:p>
          <a:p>
            <a:pPr lvl="0"/>
            <a:r>
              <a:rPr dirty="0" lang="en-GB"/>
              <a:t>The Sub county </a:t>
            </a:r>
            <a:r>
              <a:rPr dirty="0" lang="en-GB" smtClean="0"/>
              <a:t>Health </a:t>
            </a:r>
            <a:r>
              <a:rPr dirty="0" lang="en-GB"/>
              <a:t>Administrative Officer </a:t>
            </a:r>
            <a:endParaRPr dirty="0" lang="en-US"/>
          </a:p>
          <a:p>
            <a:pPr lvl="0"/>
            <a:r>
              <a:rPr dirty="0" lang="en-GB" smtClean="0"/>
              <a:t>The</a:t>
            </a:r>
            <a:r>
              <a:rPr dirty="0" lang="en-GB"/>
              <a:t> Sub county</a:t>
            </a:r>
            <a:r>
              <a:rPr dirty="0" lang="en-GB" smtClean="0"/>
              <a:t> Health </a:t>
            </a:r>
            <a:r>
              <a:rPr dirty="0" lang="en-GB"/>
              <a:t>Information Officer </a:t>
            </a:r>
            <a:endParaRPr dirty="0" lang="en-US"/>
          </a:p>
          <a:p>
            <a:pPr lvl="0"/>
            <a:r>
              <a:rPr dirty="0" lang="en-GB" smtClean="0"/>
              <a:t>The </a:t>
            </a:r>
            <a:r>
              <a:rPr dirty="0" lang="en-GB"/>
              <a:t>Sub </a:t>
            </a:r>
            <a:r>
              <a:rPr dirty="0" lang="en-GB" smtClean="0"/>
              <a:t>county  </a:t>
            </a:r>
            <a:r>
              <a:rPr dirty="0" lang="en-GB"/>
              <a:t>Pharmacist</a:t>
            </a:r>
            <a:endParaRPr dirty="0" lang="en-US"/>
          </a:p>
          <a:p>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620" name="Title 1"/>
          <p:cNvSpPr>
            <a:spLocks noGrp="1"/>
          </p:cNvSpPr>
          <p:nvPr>
            <p:ph type="title"/>
          </p:nvPr>
        </p:nvSpPr>
        <p:spPr/>
        <p:txBody>
          <a:bodyPr/>
          <a:p>
            <a:r>
              <a:rPr dirty="0" lang="en-US" smtClean="0"/>
              <a:t>Cont.</a:t>
            </a:r>
            <a:endParaRPr dirty="0" lang="en-US"/>
          </a:p>
        </p:txBody>
      </p:sp>
      <p:sp>
        <p:nvSpPr>
          <p:cNvPr id="1048621" name="Content Placeholder 2"/>
          <p:cNvSpPr>
            <a:spLocks noGrp="1"/>
          </p:cNvSpPr>
          <p:nvPr>
            <p:ph idx="1"/>
          </p:nvPr>
        </p:nvSpPr>
        <p:spPr/>
        <p:txBody>
          <a:bodyPr>
            <a:normAutofit fontScale="92500" lnSpcReduction="20000"/>
          </a:bodyPr>
          <a:p>
            <a:r>
              <a:rPr b="1" dirty="0" lang="en-US"/>
              <a:t>III-health as socio-economical issue and as a human right </a:t>
            </a:r>
            <a:endParaRPr dirty="0" lang="en-US"/>
          </a:p>
          <a:p>
            <a:r>
              <a:rPr dirty="0" lang="en-US"/>
              <a:t>This section called for economic and social development as a pre-requisite to the fullest attainment of health for all and to the reduction of the gap between the health status of the developing and developed countries. </a:t>
            </a:r>
          </a:p>
          <a:p>
            <a:r>
              <a:rPr b="1" dirty="0" lang="en-US"/>
              <a:t>IV-Role of the individual in health</a:t>
            </a:r>
            <a:endParaRPr dirty="0" lang="en-US"/>
          </a:p>
          <a:p>
            <a:r>
              <a:rPr dirty="0" lang="en-US"/>
              <a:t>The people have the right and duty to participate individually and collectively in the planning and implementation of their health care</a:t>
            </a:r>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827" name="Title 1"/>
          <p:cNvSpPr>
            <a:spLocks noGrp="1"/>
          </p:cNvSpPr>
          <p:nvPr>
            <p:ph type="title"/>
          </p:nvPr>
        </p:nvSpPr>
        <p:spPr/>
        <p:txBody>
          <a:bodyPr>
            <a:normAutofit fontScale="90000"/>
          </a:bodyPr>
          <a:p>
            <a:r>
              <a:rPr b="1" dirty="0" lang="en-GB"/>
              <a:t>other co-opted members  </a:t>
            </a:r>
            <a:r>
              <a:rPr dirty="0" lang="en-US"/>
              <a:t/>
            </a:r>
            <a:br>
              <a:rPr dirty="0" lang="en-US"/>
            </a:br>
            <a:endParaRPr dirty="0" lang="en-US"/>
          </a:p>
        </p:txBody>
      </p:sp>
      <p:sp>
        <p:nvSpPr>
          <p:cNvPr id="1048828" name="Content Placeholder 2"/>
          <p:cNvSpPr>
            <a:spLocks noGrp="1"/>
          </p:cNvSpPr>
          <p:nvPr>
            <p:ph idx="1"/>
          </p:nvPr>
        </p:nvSpPr>
        <p:spPr/>
        <p:txBody>
          <a:bodyPr>
            <a:normAutofit/>
          </a:bodyPr>
          <a:p>
            <a:pPr lvl="0"/>
            <a:r>
              <a:rPr dirty="0" lang="en-GB" smtClean="0"/>
              <a:t>Sub county  </a:t>
            </a:r>
            <a:r>
              <a:rPr dirty="0" lang="en-GB"/>
              <a:t>HIV/AIDS/STD Coordinator </a:t>
            </a:r>
            <a:endParaRPr dirty="0" lang="en-US"/>
          </a:p>
          <a:p>
            <a:pPr lvl="0"/>
            <a:r>
              <a:rPr dirty="0" lang="en-GB" smtClean="0"/>
              <a:t>Sub </a:t>
            </a:r>
            <a:r>
              <a:rPr dirty="0" lang="en-GB"/>
              <a:t>county </a:t>
            </a:r>
            <a:r>
              <a:rPr dirty="0" lang="en-GB" smtClean="0"/>
              <a:t>Physiotherapist </a:t>
            </a:r>
            <a:endParaRPr dirty="0" lang="en-US"/>
          </a:p>
          <a:p>
            <a:pPr lvl="0"/>
            <a:r>
              <a:rPr dirty="0" lang="en-GB"/>
              <a:t>Sub county</a:t>
            </a:r>
            <a:r>
              <a:rPr dirty="0" lang="en-GB" smtClean="0"/>
              <a:t> </a:t>
            </a:r>
            <a:r>
              <a:rPr dirty="0" lang="en-GB"/>
              <a:t>Clinical Officer </a:t>
            </a:r>
            <a:endParaRPr dirty="0" lang="en-US"/>
          </a:p>
          <a:p>
            <a:pPr lvl="0"/>
            <a:r>
              <a:rPr dirty="0" lang="en-GB"/>
              <a:t>Sub county</a:t>
            </a:r>
            <a:r>
              <a:rPr dirty="0" lang="en-GB" smtClean="0"/>
              <a:t> </a:t>
            </a:r>
            <a:r>
              <a:rPr dirty="0" lang="en-GB"/>
              <a:t>Nutritionist </a:t>
            </a:r>
            <a:endParaRPr dirty="0" lang="en-US"/>
          </a:p>
          <a:p>
            <a:pPr lvl="0"/>
            <a:r>
              <a:rPr dirty="0" lang="en-GB"/>
              <a:t>Sub county </a:t>
            </a:r>
            <a:r>
              <a:rPr dirty="0" lang="en-GB" smtClean="0"/>
              <a:t>Laboratory </a:t>
            </a:r>
            <a:r>
              <a:rPr dirty="0" lang="en-GB"/>
              <a:t>Technologist </a:t>
            </a:r>
            <a:endParaRPr dirty="0" lang="en-US"/>
          </a:p>
          <a:p>
            <a:pPr lvl="0"/>
            <a:r>
              <a:rPr dirty="0" lang="en-GB"/>
              <a:t>Sub county </a:t>
            </a:r>
            <a:r>
              <a:rPr dirty="0" lang="en-GB" err="1" smtClean="0"/>
              <a:t>Orthopaedician</a:t>
            </a:r>
            <a:endParaRPr dirty="0" lang="en-US"/>
          </a:p>
          <a:p>
            <a:endParaRPr dirty="0"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29" name="Title 1"/>
          <p:cNvSpPr>
            <a:spLocks noGrp="1"/>
          </p:cNvSpPr>
          <p:nvPr>
            <p:ph type="title"/>
          </p:nvPr>
        </p:nvSpPr>
        <p:spPr>
          <a:xfrm>
            <a:off x="914400" y="8021"/>
            <a:ext cx="8229600" cy="1143000"/>
          </a:xfrm>
        </p:spPr>
        <p:txBody>
          <a:bodyPr>
            <a:normAutofit fontScale="90000"/>
          </a:bodyPr>
          <a:p>
            <a:r>
              <a:rPr b="1" dirty="0" sz="4000" lang="en-GB" smtClean="0"/>
              <a:t> FUNCTIONS OR ROLES  OF THE SCHMT  </a:t>
            </a:r>
            <a:r>
              <a:rPr b="1" dirty="0" lang="en-US" smtClean="0"/>
              <a:t/>
            </a:r>
            <a:br>
              <a:rPr b="1" dirty="0" lang="en-US" smtClean="0"/>
            </a:br>
            <a:endParaRPr b="1" dirty="0" lang="en-US"/>
          </a:p>
        </p:txBody>
      </p:sp>
      <p:sp>
        <p:nvSpPr>
          <p:cNvPr id="1048830" name="Content Placeholder 2"/>
          <p:cNvSpPr>
            <a:spLocks noGrp="1"/>
          </p:cNvSpPr>
          <p:nvPr>
            <p:ph idx="1"/>
          </p:nvPr>
        </p:nvSpPr>
        <p:spPr/>
        <p:txBody>
          <a:bodyPr>
            <a:normAutofit fontScale="92500" lnSpcReduction="20000"/>
          </a:bodyPr>
          <a:p>
            <a:r>
              <a:rPr dirty="0" lang="en-GB" smtClean="0"/>
              <a:t>Formulating </a:t>
            </a:r>
            <a:r>
              <a:rPr dirty="0" lang="en-GB"/>
              <a:t>relevant health objectives for the </a:t>
            </a:r>
            <a:r>
              <a:rPr dirty="0" lang="en-GB" smtClean="0"/>
              <a:t>sub-county </a:t>
            </a:r>
            <a:r>
              <a:rPr dirty="0" lang="en-GB"/>
              <a:t>in keeping with the </a:t>
            </a:r>
            <a:r>
              <a:rPr dirty="0" lang="en-GB" smtClean="0"/>
              <a:t>county  </a:t>
            </a:r>
            <a:r>
              <a:rPr dirty="0" lang="en-GB"/>
              <a:t>and national health </a:t>
            </a:r>
            <a:r>
              <a:rPr dirty="0" lang="en-GB" smtClean="0"/>
              <a:t>policies</a:t>
            </a:r>
          </a:p>
          <a:p>
            <a:pPr lvl="0"/>
            <a:r>
              <a:rPr dirty="0" lang="en-GB"/>
              <a:t>Identifying health problems and needs in the </a:t>
            </a:r>
            <a:r>
              <a:rPr dirty="0" lang="en-GB" smtClean="0"/>
              <a:t>sub county. </a:t>
            </a:r>
            <a:endParaRPr dirty="0" lang="en-US"/>
          </a:p>
          <a:p>
            <a:pPr lvl="0"/>
            <a:r>
              <a:rPr dirty="0" lang="en-GB"/>
              <a:t>Training and deployment of staff to health facilities. </a:t>
            </a:r>
            <a:endParaRPr dirty="0" lang="en-US"/>
          </a:p>
          <a:p>
            <a:pPr lvl="0"/>
            <a:r>
              <a:rPr dirty="0" lang="en-GB"/>
              <a:t>Planning and coordinating health activities for optimal utilisation of </a:t>
            </a:r>
            <a:r>
              <a:rPr dirty="0" lang="en-GB" smtClean="0"/>
              <a:t>sub county resources</a:t>
            </a:r>
            <a:r>
              <a:rPr dirty="0" lang="en-GB"/>
              <a:t>. </a:t>
            </a:r>
            <a:endParaRPr dirty="0" lang="en-US"/>
          </a:p>
          <a:p>
            <a:pPr lvl="0"/>
            <a:r>
              <a:rPr dirty="0" lang="en-GB"/>
              <a:t>Supervising all health care activities and services within the </a:t>
            </a:r>
            <a:r>
              <a:rPr dirty="0" lang="en-GB" smtClean="0"/>
              <a:t>sub county . </a:t>
            </a:r>
            <a:endParaRPr dirty="0" lang="en-US"/>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31" name="Title 1"/>
          <p:cNvSpPr>
            <a:spLocks noGrp="1"/>
          </p:cNvSpPr>
          <p:nvPr>
            <p:ph type="title"/>
          </p:nvPr>
        </p:nvSpPr>
        <p:spPr/>
        <p:txBody>
          <a:bodyPr/>
          <a:p>
            <a:r>
              <a:rPr dirty="0" lang="en-US" smtClean="0"/>
              <a:t>Count. </a:t>
            </a:r>
            <a:endParaRPr dirty="0" lang="en-US"/>
          </a:p>
        </p:txBody>
      </p:sp>
      <p:sp>
        <p:nvSpPr>
          <p:cNvPr id="1048832" name="Content Placeholder 2"/>
          <p:cNvSpPr>
            <a:spLocks noGrp="1"/>
          </p:cNvSpPr>
          <p:nvPr>
            <p:ph idx="1"/>
          </p:nvPr>
        </p:nvSpPr>
        <p:spPr/>
        <p:txBody>
          <a:bodyPr/>
          <a:p>
            <a:pPr lvl="0"/>
            <a:r>
              <a:rPr dirty="0" lang="en-GB"/>
              <a:t>Collecting and analysing data on community health needs and assessing </a:t>
            </a:r>
            <a:br>
              <a:rPr dirty="0" lang="en-GB"/>
            </a:br>
            <a:r>
              <a:rPr dirty="0" lang="en-GB"/>
              <a:t>health coverage. </a:t>
            </a:r>
            <a:endParaRPr dirty="0" lang="en-US"/>
          </a:p>
          <a:p>
            <a:pPr lvl="0"/>
            <a:r>
              <a:rPr dirty="0" lang="en-GB"/>
              <a:t>Monitoring and supporting the rural health staff and community health workers. </a:t>
            </a:r>
            <a:endParaRPr dirty="0" lang="en-US"/>
          </a:p>
          <a:p>
            <a:r>
              <a:rPr dirty="0" lang="en-GB"/>
              <a:t>Licensing health </a:t>
            </a:r>
            <a:r>
              <a:rPr dirty="0" lang="en-GB" smtClean="0"/>
              <a:t>facilities/clinics</a:t>
            </a:r>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33" name="Title 1"/>
          <p:cNvSpPr>
            <a:spLocks noGrp="1"/>
          </p:cNvSpPr>
          <p:nvPr>
            <p:ph type="title"/>
          </p:nvPr>
        </p:nvSpPr>
        <p:spPr/>
        <p:txBody>
          <a:bodyPr>
            <a:normAutofit fontScale="90000"/>
          </a:bodyPr>
          <a:p>
            <a:r>
              <a:rPr b="1" dirty="0" lang="en-US" smtClean="0"/>
              <a:t>County nurse /sub-county public health nurse</a:t>
            </a:r>
            <a:endParaRPr b="1" dirty="0" lang="en-US"/>
          </a:p>
        </p:txBody>
      </p:sp>
      <p:sp>
        <p:nvSpPr>
          <p:cNvPr id="1048834" name="Content Placeholder 2"/>
          <p:cNvSpPr>
            <a:spLocks noGrp="1"/>
          </p:cNvSpPr>
          <p:nvPr>
            <p:ph idx="1"/>
          </p:nvPr>
        </p:nvSpPr>
        <p:spPr/>
        <p:txBody>
          <a:bodyPr/>
          <a:p>
            <a:r>
              <a:rPr dirty="0" lang="en-US"/>
              <a:t>Planning, organizing and supervising all community health activities in the </a:t>
            </a:r>
            <a:r>
              <a:rPr dirty="0" lang="en-US" smtClean="0"/>
              <a:t>county or sub-county </a:t>
            </a:r>
            <a:endParaRPr dirty="0" lang="en-US"/>
          </a:p>
          <a:p>
            <a:r>
              <a:rPr dirty="0" lang="en-US"/>
              <a:t>Deploying nursing staff to community/rural health facilities.</a:t>
            </a:r>
          </a:p>
          <a:p>
            <a:r>
              <a:rPr dirty="0" lang="en-US"/>
              <a:t>Conducting staff update courses.</a:t>
            </a:r>
          </a:p>
          <a:p>
            <a:r>
              <a:rPr dirty="0" lang="en-US"/>
              <a:t>Collecting health information and compiling reports about community health services</a:t>
            </a: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35" name="Title 1"/>
          <p:cNvSpPr>
            <a:spLocks noGrp="1"/>
          </p:cNvSpPr>
          <p:nvPr>
            <p:ph type="title"/>
          </p:nvPr>
        </p:nvSpPr>
        <p:spPr/>
        <p:txBody>
          <a:bodyPr/>
          <a:p>
            <a:r>
              <a:rPr dirty="0" lang="en-US" smtClean="0"/>
              <a:t>Cont.</a:t>
            </a:r>
            <a:endParaRPr dirty="0" lang="en-US"/>
          </a:p>
        </p:txBody>
      </p:sp>
      <p:sp>
        <p:nvSpPr>
          <p:cNvPr id="1048836" name="Content Placeholder 2"/>
          <p:cNvSpPr>
            <a:spLocks noGrp="1"/>
          </p:cNvSpPr>
          <p:nvPr>
            <p:ph idx="1"/>
          </p:nvPr>
        </p:nvSpPr>
        <p:spPr/>
        <p:txBody>
          <a:bodyPr/>
          <a:p>
            <a:r>
              <a:rPr dirty="0" lang="en-US"/>
              <a:t>Planning and coordinating health campaigns.</a:t>
            </a:r>
          </a:p>
          <a:p>
            <a:r>
              <a:rPr dirty="0" lang="en-US"/>
              <a:t>Procurement, storage and distribution of  KEPI vaccines.</a:t>
            </a:r>
          </a:p>
          <a:p>
            <a:r>
              <a:rPr dirty="0" lang="en-US"/>
              <a:t>Implementing health development projects for the </a:t>
            </a:r>
            <a:r>
              <a:rPr dirty="0" lang="en-US" smtClean="0"/>
              <a:t>sub-county development </a:t>
            </a:r>
            <a:r>
              <a:rPr dirty="0" lang="en-US"/>
              <a:t>committee.</a:t>
            </a:r>
          </a:p>
          <a:p>
            <a:endParaRPr dirty="0" lang="en-US"/>
          </a:p>
          <a:p>
            <a:endParaRPr dirty="0"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37" name="Title 1"/>
          <p:cNvSpPr>
            <a:spLocks noGrp="1"/>
          </p:cNvSpPr>
          <p:nvPr>
            <p:ph type="title"/>
          </p:nvPr>
        </p:nvSpPr>
        <p:spPr/>
        <p:txBody>
          <a:bodyPr/>
          <a:p>
            <a:r>
              <a:rPr b="1" dirty="0" lang="en-US" smtClean="0"/>
              <a:t>Questions</a:t>
            </a:r>
            <a:endParaRPr b="1" dirty="0" lang="en-US"/>
          </a:p>
        </p:txBody>
      </p:sp>
      <p:sp>
        <p:nvSpPr>
          <p:cNvPr id="1048838" name="Content Placeholder 2"/>
          <p:cNvSpPr>
            <a:spLocks noGrp="1"/>
          </p:cNvSpPr>
          <p:nvPr>
            <p:ph idx="1"/>
          </p:nvPr>
        </p:nvSpPr>
        <p:spPr/>
        <p:txBody>
          <a:bodyPr>
            <a:normAutofit fontScale="92500" lnSpcReduction="10000"/>
          </a:bodyPr>
          <a:p>
            <a:pPr indent="0" marL="0">
              <a:buNone/>
            </a:pPr>
            <a:r>
              <a:rPr b="1" dirty="0" lang="en-US" smtClean="0"/>
              <a:t>1.LAQ Organization of the health service delivery systems in Kenya is key for implementation of universal healthcare</a:t>
            </a:r>
          </a:p>
          <a:p>
            <a:r>
              <a:rPr dirty="0" lang="en-US" smtClean="0"/>
              <a:t>A) Outline the organization of health service delivery system in Kenya today ( 4marks)</a:t>
            </a:r>
          </a:p>
          <a:p>
            <a:r>
              <a:rPr dirty="0" lang="en-US" smtClean="0"/>
              <a:t>B)Describe the types of services provided in each level of the health care service delivery today in Kenya ( 12 marks)</a:t>
            </a:r>
          </a:p>
          <a:p>
            <a:r>
              <a:rPr dirty="0" lang="en-US" smtClean="0"/>
              <a:t>C) State Four main challenges facing the health care system in Kenya  (4marks)</a:t>
            </a:r>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39" name="Title 1"/>
          <p:cNvSpPr>
            <a:spLocks noGrp="1"/>
          </p:cNvSpPr>
          <p:nvPr>
            <p:ph type="title"/>
          </p:nvPr>
        </p:nvSpPr>
        <p:spPr/>
        <p:txBody>
          <a:bodyPr>
            <a:normAutofit fontScale="90000"/>
          </a:bodyPr>
          <a:p>
            <a:r>
              <a:rPr dirty="0" lang="en-US"/>
              <a:t>Kenya Essential package for health KEPH</a:t>
            </a:r>
          </a:p>
        </p:txBody>
      </p:sp>
      <p:sp>
        <p:nvSpPr>
          <p:cNvPr id="1048840" name="Content Placeholder 2"/>
          <p:cNvSpPr>
            <a:spLocks noGrp="1"/>
          </p:cNvSpPr>
          <p:nvPr>
            <p:ph idx="1"/>
          </p:nvPr>
        </p:nvSpPr>
        <p:spPr/>
        <p:txBody>
          <a:bodyPr/>
          <a:p>
            <a:r>
              <a:rPr dirty="0" lang="en-US" smtClean="0"/>
              <a:t>KEPH is defined as package of services that the government  is providing or aspiring to provide to its citizens in an equitable manner</a:t>
            </a:r>
          </a:p>
          <a:p>
            <a:r>
              <a:rPr dirty="0" lang="en-US" smtClean="0"/>
              <a:t>The KHSSIP( 2013-2018) defines the Kenya Essential package for health to comprise the following types of services integrated together into a single package : </a:t>
            </a:r>
            <a:r>
              <a:rPr dirty="0" lang="en-US" err="1" smtClean="0">
                <a:solidFill>
                  <a:srgbClr val="FF0000"/>
                </a:solidFill>
              </a:rPr>
              <a:t>Promotive</a:t>
            </a:r>
            <a:r>
              <a:rPr dirty="0" lang="en-US" smtClean="0">
                <a:solidFill>
                  <a:srgbClr val="FF0000"/>
                </a:solidFill>
              </a:rPr>
              <a:t> ,preventive ,curative and rehabilitative services </a:t>
            </a:r>
            <a:endParaRPr dirty="0" lang="en-US">
              <a:solidFill>
                <a:srgbClr val="FF0000"/>
              </a:solidFill>
            </a:endParaRPr>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841" name="Title 1"/>
          <p:cNvSpPr>
            <a:spLocks noGrp="1"/>
          </p:cNvSpPr>
          <p:nvPr>
            <p:ph type="title"/>
          </p:nvPr>
        </p:nvSpPr>
        <p:spPr/>
        <p:txBody>
          <a:bodyPr/>
          <a:p>
            <a:r>
              <a:rPr dirty="0" lang="en-US" smtClean="0"/>
              <a:t>Cont.</a:t>
            </a:r>
            <a:endParaRPr dirty="0" lang="en-US"/>
          </a:p>
        </p:txBody>
      </p:sp>
      <p:sp>
        <p:nvSpPr>
          <p:cNvPr id="1048842" name="Content Placeholder 2"/>
          <p:cNvSpPr>
            <a:spLocks noGrp="1"/>
          </p:cNvSpPr>
          <p:nvPr>
            <p:ph idx="1"/>
          </p:nvPr>
        </p:nvSpPr>
        <p:spPr/>
        <p:txBody>
          <a:bodyPr>
            <a:normAutofit fontScale="81250" lnSpcReduction="10000"/>
          </a:bodyPr>
          <a:p>
            <a:r>
              <a:rPr dirty="0" lang="en-US"/>
              <a:t>The five key elements in KEPH that define the pillars of improved health care are:</a:t>
            </a:r>
          </a:p>
          <a:p>
            <a:r>
              <a:rPr dirty="0" lang="en-US"/>
              <a:t>1. </a:t>
            </a:r>
            <a:r>
              <a:rPr b="1" dirty="0" lang="en-US"/>
              <a:t>Equity: </a:t>
            </a:r>
            <a:r>
              <a:rPr dirty="0" lang="en-US"/>
              <a:t>ensure that all have equal opportunity to services.</a:t>
            </a:r>
          </a:p>
          <a:p>
            <a:r>
              <a:rPr dirty="0" lang="en-US"/>
              <a:t>2. </a:t>
            </a:r>
            <a:r>
              <a:rPr b="1" dirty="0" lang="en-US"/>
              <a:t>Access: </a:t>
            </a:r>
            <a:r>
              <a:rPr dirty="0" lang="en-US"/>
              <a:t>ensure that all can reach health services.</a:t>
            </a:r>
          </a:p>
          <a:p>
            <a:r>
              <a:rPr dirty="0" lang="en-US"/>
              <a:t>3. </a:t>
            </a:r>
            <a:r>
              <a:rPr b="1" dirty="0" lang="en-US"/>
              <a:t>Effectiveness: </a:t>
            </a:r>
            <a:r>
              <a:rPr dirty="0" lang="en-US"/>
              <a:t>ensure that the right health services are given.</a:t>
            </a:r>
          </a:p>
          <a:p>
            <a:r>
              <a:rPr dirty="0" lang="en-US"/>
              <a:t>4. </a:t>
            </a:r>
            <a:r>
              <a:rPr b="1" dirty="0" lang="en-US"/>
              <a:t>Efficiency</a:t>
            </a:r>
            <a:r>
              <a:rPr dirty="0" lang="en-US"/>
              <a:t>: ensure that services are delivered in the right way.</a:t>
            </a:r>
          </a:p>
          <a:p>
            <a:r>
              <a:rPr dirty="0" lang="en-US"/>
              <a:t>5. </a:t>
            </a:r>
            <a:r>
              <a:rPr b="1" dirty="0" lang="en-US"/>
              <a:t>Partnerships </a:t>
            </a:r>
            <a:r>
              <a:rPr dirty="0" lang="en-US"/>
              <a:t>and resource mobilization</a:t>
            </a:r>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843" name="Title 1"/>
          <p:cNvSpPr>
            <a:spLocks noGrp="1"/>
          </p:cNvSpPr>
          <p:nvPr>
            <p:ph type="title"/>
          </p:nvPr>
        </p:nvSpPr>
        <p:spPr/>
        <p:txBody>
          <a:bodyPr>
            <a:normAutofit/>
          </a:bodyPr>
          <a:p>
            <a:r>
              <a:rPr b="1" dirty="0" lang="en-US"/>
              <a:t>life cycle of </a:t>
            </a:r>
            <a:r>
              <a:rPr b="1" dirty="0" lang="en-US" smtClean="0"/>
              <a:t>cohorts</a:t>
            </a:r>
            <a:endParaRPr b="1" dirty="0" lang="en-US"/>
          </a:p>
        </p:txBody>
      </p:sp>
      <p:sp>
        <p:nvSpPr>
          <p:cNvPr id="1048844" name="Content Placeholder 2"/>
          <p:cNvSpPr>
            <a:spLocks noGrp="1"/>
          </p:cNvSpPr>
          <p:nvPr>
            <p:ph idx="1"/>
          </p:nvPr>
        </p:nvSpPr>
        <p:spPr/>
        <p:txBody>
          <a:bodyPr>
            <a:normAutofit fontScale="90625" lnSpcReduction="20000"/>
          </a:bodyPr>
          <a:p>
            <a:r>
              <a:rPr dirty="0" lang="en-US"/>
              <a:t>Kenya Essential Package for Health divides the</a:t>
            </a:r>
          </a:p>
          <a:p>
            <a:pPr indent="0" marL="0">
              <a:buNone/>
            </a:pPr>
            <a:r>
              <a:rPr dirty="0" lang="en-US"/>
              <a:t>community by age groups because each age group has different health </a:t>
            </a:r>
            <a:r>
              <a:rPr dirty="0" lang="en-US" smtClean="0"/>
              <a:t>needs. And </a:t>
            </a:r>
            <a:r>
              <a:rPr dirty="0" lang="en-US"/>
              <a:t>the age groups are referred to as ‘Age Cohort’ in the Community</a:t>
            </a:r>
            <a:endParaRPr dirty="0" lang="en-US" smtClean="0"/>
          </a:p>
          <a:p>
            <a:r>
              <a:rPr dirty="0" lang="en-US" smtClean="0"/>
              <a:t>The six  life cycle cohorts are:</a:t>
            </a:r>
          </a:p>
          <a:p>
            <a:r>
              <a:rPr dirty="0" lang="en-US" smtClean="0"/>
              <a:t>1. Pregnancy and newborn(</a:t>
            </a:r>
            <a:r>
              <a:rPr b="1" dirty="0" lang="en-US" smtClean="0"/>
              <a:t>up to 28 days)</a:t>
            </a:r>
            <a:endParaRPr dirty="0" lang="en-US" smtClean="0"/>
          </a:p>
          <a:p>
            <a:r>
              <a:rPr dirty="0" lang="en-US" smtClean="0"/>
              <a:t>2. Childhood(</a:t>
            </a:r>
            <a:r>
              <a:rPr b="1" dirty="0" lang="en-US" smtClean="0"/>
              <a:t>29 days – 5 years ): </a:t>
            </a:r>
            <a:r>
              <a:rPr dirty="0" lang="en-US" smtClean="0"/>
              <a:t>The health services specific to the early childhood period</a:t>
            </a:r>
          </a:p>
          <a:p>
            <a:r>
              <a:rPr dirty="0" lang="en-US" smtClean="0"/>
              <a:t>3.</a:t>
            </a:r>
            <a:r>
              <a:rPr b="1" dirty="0" lang="en-US" smtClean="0"/>
              <a:t> Children and Youth (5 – 19 years): </a:t>
            </a:r>
            <a:r>
              <a:rPr dirty="0" lang="en-US"/>
              <a:t>The time of life between childhood, and </a:t>
            </a:r>
            <a:r>
              <a:rPr dirty="0" lang="en-US" smtClean="0"/>
              <a:t>maturity</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848" name="Title 1"/>
          <p:cNvSpPr>
            <a:spLocks noGrp="1"/>
          </p:cNvSpPr>
          <p:nvPr>
            <p:ph type="title"/>
          </p:nvPr>
        </p:nvSpPr>
        <p:spPr/>
        <p:txBody>
          <a:bodyPr/>
          <a:p>
            <a:r>
              <a:rPr dirty="0" lang="en-US" smtClean="0"/>
              <a:t>cont</a:t>
            </a:r>
            <a:r>
              <a:rPr dirty="0" lang="en-US"/>
              <a:t>.</a:t>
            </a:r>
          </a:p>
        </p:txBody>
      </p:sp>
      <p:sp>
        <p:nvSpPr>
          <p:cNvPr id="1048849" name="Content Placeholder 2"/>
          <p:cNvSpPr>
            <a:spLocks noGrp="1"/>
          </p:cNvSpPr>
          <p:nvPr>
            <p:ph idx="1"/>
          </p:nvPr>
        </p:nvSpPr>
        <p:spPr/>
        <p:txBody>
          <a:bodyPr/>
          <a:p>
            <a:pPr indent="0" marL="0">
              <a:buNone/>
            </a:pPr>
            <a:endParaRPr dirty="0" lang="en-US" smtClean="0"/>
          </a:p>
          <a:p>
            <a:r>
              <a:rPr dirty="0" lang="en-US"/>
              <a:t>4. </a:t>
            </a:r>
            <a:r>
              <a:rPr b="1" dirty="0" lang="en-US"/>
              <a:t>Adulthood (20 – 59 years): </a:t>
            </a:r>
            <a:r>
              <a:rPr dirty="0" lang="en-US"/>
              <a:t>The economically productive period of </a:t>
            </a:r>
            <a:r>
              <a:rPr dirty="0" lang="en-US" smtClean="0"/>
              <a:t>life</a:t>
            </a:r>
            <a:endParaRPr dirty="0" lang="en-US"/>
          </a:p>
          <a:p>
            <a:r>
              <a:rPr dirty="0" lang="en-US"/>
              <a:t>5</a:t>
            </a:r>
            <a:r>
              <a:rPr dirty="0" lang="en-US" smtClean="0"/>
              <a:t>. </a:t>
            </a:r>
            <a:r>
              <a:rPr dirty="0" lang="en-US"/>
              <a:t>The elderly persons  </a:t>
            </a:r>
            <a:r>
              <a:rPr b="1" dirty="0" lang="en-US"/>
              <a:t>(60 years and above): </a:t>
            </a:r>
            <a:r>
              <a:rPr dirty="0" lang="en-US"/>
              <a:t> post – economically productive period of life</a:t>
            </a:r>
          </a:p>
          <a:p>
            <a:pPr indent="0" marL="0">
              <a:buNone/>
            </a:pPr>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622" name="Title 1"/>
          <p:cNvSpPr>
            <a:spLocks noGrp="1"/>
          </p:cNvSpPr>
          <p:nvPr>
            <p:ph type="title"/>
          </p:nvPr>
        </p:nvSpPr>
        <p:spPr/>
        <p:txBody>
          <a:bodyPr/>
          <a:p>
            <a:r>
              <a:rPr dirty="0" lang="en-US" smtClean="0"/>
              <a:t>Cont.</a:t>
            </a:r>
            <a:endParaRPr dirty="0" lang="en-US"/>
          </a:p>
        </p:txBody>
      </p:sp>
      <p:sp>
        <p:nvSpPr>
          <p:cNvPr id="1048623" name="Content Placeholder 2"/>
          <p:cNvSpPr>
            <a:spLocks noGrp="1"/>
          </p:cNvSpPr>
          <p:nvPr>
            <p:ph idx="1"/>
          </p:nvPr>
        </p:nvSpPr>
        <p:spPr/>
        <p:txBody>
          <a:bodyPr/>
          <a:p>
            <a:r>
              <a:rPr b="1" dirty="0" lang="en-US"/>
              <a:t>V-Role of the state in health</a:t>
            </a:r>
            <a:endParaRPr dirty="0" lang="en-US"/>
          </a:p>
          <a:p>
            <a:r>
              <a:rPr dirty="0" lang="en-US"/>
              <a:t>Governments have a responsibility for the health of their people which can be fulfilled only by the provision of adequate health and social measures. </a:t>
            </a:r>
            <a:endParaRPr dirty="0" lang="en-US" smtClean="0"/>
          </a:p>
          <a:p>
            <a:r>
              <a:rPr dirty="0" lang="en-US"/>
              <a:t>Primary health care is the key to attaining this target as part of development in the spirit of social justice</a:t>
            </a:r>
          </a:p>
          <a:p>
            <a:endParaRPr dirty="0" lang="en-US"/>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850" name="Title 1"/>
          <p:cNvSpPr>
            <a:spLocks noGrp="1"/>
          </p:cNvSpPr>
          <p:nvPr>
            <p:ph type="title"/>
          </p:nvPr>
        </p:nvSpPr>
        <p:spPr/>
        <p:txBody>
          <a:bodyPr>
            <a:normAutofit fontScale="90000"/>
          </a:bodyPr>
          <a:p>
            <a:r>
              <a:rPr dirty="0" lang="en-US" smtClean="0"/>
              <a:t>key </a:t>
            </a:r>
            <a:r>
              <a:rPr dirty="0" lang="en-US"/>
              <a:t>messages,/interventions at tier 1</a:t>
            </a:r>
          </a:p>
        </p:txBody>
      </p:sp>
      <p:sp>
        <p:nvSpPr>
          <p:cNvPr id="1048851" name="Content Placeholder 2"/>
          <p:cNvSpPr>
            <a:spLocks noGrp="1"/>
          </p:cNvSpPr>
          <p:nvPr>
            <p:ph idx="1"/>
          </p:nvPr>
        </p:nvSpPr>
        <p:spPr/>
        <p:txBody>
          <a:bodyPr>
            <a:normAutofit fontScale="87500" lnSpcReduction="20000"/>
          </a:bodyPr>
          <a:p>
            <a:r>
              <a:rPr dirty="0" lang="en-US" smtClean="0"/>
              <a:t>These are key messages to be offered by community health workers at the community level to various age groups   (cohorts)</a:t>
            </a:r>
          </a:p>
          <a:p>
            <a:pPr indent="0" marL="0">
              <a:buNone/>
            </a:pPr>
            <a:r>
              <a:rPr b="1" dirty="0" lang="en-US" smtClean="0"/>
              <a:t>  1</a:t>
            </a:r>
            <a:r>
              <a:rPr b="1" dirty="0" lang="en-US"/>
              <a:t>. Pregnancy, Delivery and Newborn</a:t>
            </a:r>
          </a:p>
          <a:p>
            <a:r>
              <a:rPr dirty="0" lang="en-US" smtClean="0"/>
              <a:t> </a:t>
            </a:r>
            <a:r>
              <a:rPr dirty="0" lang="en-US"/>
              <a:t>Attend antenatal care as soon as possible when</a:t>
            </a:r>
          </a:p>
          <a:p>
            <a:pPr indent="0" marL="0">
              <a:buNone/>
            </a:pPr>
            <a:r>
              <a:rPr dirty="0" lang="en-US" smtClean="0"/>
              <a:t>  pregnant </a:t>
            </a:r>
            <a:r>
              <a:rPr dirty="0" lang="en-US"/>
              <a:t>and visit four times before delivery</a:t>
            </a:r>
          </a:p>
          <a:p>
            <a:r>
              <a:rPr dirty="0" lang="en-US" smtClean="0"/>
              <a:t>Develop </a:t>
            </a:r>
            <a:r>
              <a:rPr dirty="0" lang="en-US"/>
              <a:t>an individual birth plan</a:t>
            </a:r>
          </a:p>
          <a:p>
            <a:r>
              <a:rPr dirty="0" lang="en-US" smtClean="0"/>
              <a:t>Sleep </a:t>
            </a:r>
            <a:r>
              <a:rPr dirty="0" lang="en-US"/>
              <a:t>under insecticide treated bed net (ITN)</a:t>
            </a:r>
          </a:p>
          <a:p>
            <a:r>
              <a:rPr dirty="0" lang="en-US" smtClean="0"/>
              <a:t>Be </a:t>
            </a:r>
            <a:r>
              <a:rPr dirty="0" lang="en-US"/>
              <a:t>immunized against tetanus</a:t>
            </a:r>
          </a:p>
          <a:p>
            <a:r>
              <a:rPr dirty="0" lang="en-US" smtClean="0"/>
              <a:t>Deliver </a:t>
            </a:r>
            <a:r>
              <a:rPr dirty="0" lang="en-US"/>
              <a:t>at a health </a:t>
            </a:r>
            <a:r>
              <a:rPr dirty="0" lang="en-US" smtClean="0"/>
              <a:t>facility</a:t>
            </a:r>
            <a:endParaRPr dirty="0" lang="en-US"/>
          </a:p>
          <a:p>
            <a:r>
              <a:rPr dirty="0" lang="en-US"/>
              <a:t>recognition of danger sings</a:t>
            </a:r>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852" name="Title 1"/>
          <p:cNvSpPr>
            <a:spLocks noGrp="1"/>
          </p:cNvSpPr>
          <p:nvPr>
            <p:ph type="title"/>
          </p:nvPr>
        </p:nvSpPr>
        <p:spPr/>
        <p:txBody>
          <a:bodyPr/>
          <a:p>
            <a:r>
              <a:rPr dirty="0" lang="en-US" smtClean="0"/>
              <a:t>Cont.</a:t>
            </a:r>
            <a:endParaRPr dirty="0" lang="en-US"/>
          </a:p>
        </p:txBody>
      </p:sp>
      <p:sp>
        <p:nvSpPr>
          <p:cNvPr id="1048853" name="Content Placeholder 2"/>
          <p:cNvSpPr>
            <a:spLocks noGrp="1"/>
          </p:cNvSpPr>
          <p:nvPr>
            <p:ph idx="1"/>
          </p:nvPr>
        </p:nvSpPr>
        <p:spPr>
          <a:xfrm>
            <a:off x="457200" y="1646237"/>
            <a:ext cx="8229600" cy="4525963"/>
          </a:xfrm>
        </p:spPr>
        <p:txBody>
          <a:bodyPr>
            <a:normAutofit fontScale="93750" lnSpcReduction="20000"/>
          </a:bodyPr>
          <a:p>
            <a:pPr indent="0" marL="0">
              <a:buNone/>
            </a:pPr>
            <a:r>
              <a:rPr b="1" dirty="0" lang="en-US"/>
              <a:t> </a:t>
            </a:r>
            <a:r>
              <a:rPr b="1" dirty="0" lang="en-US" smtClean="0"/>
              <a:t> 2</a:t>
            </a:r>
            <a:r>
              <a:rPr b="1" dirty="0" lang="en-US"/>
              <a:t>. </a:t>
            </a:r>
            <a:r>
              <a:rPr b="1" lang="en-US" smtClean="0"/>
              <a:t>Childhood 29 Days </a:t>
            </a:r>
            <a:r>
              <a:rPr b="1" dirty="0" lang="en-US" smtClean="0"/>
              <a:t>– 59months</a:t>
            </a:r>
            <a:endParaRPr b="1" dirty="0" lang="en-US"/>
          </a:p>
          <a:p>
            <a:r>
              <a:rPr dirty="0" lang="en-US" smtClean="0"/>
              <a:t>Complete </a:t>
            </a:r>
            <a:r>
              <a:rPr dirty="0" lang="en-US"/>
              <a:t>all immunizations by first year of</a:t>
            </a:r>
          </a:p>
          <a:p>
            <a:pPr indent="0" marL="0">
              <a:buNone/>
            </a:pPr>
            <a:r>
              <a:rPr dirty="0" lang="en-US" smtClean="0"/>
              <a:t>    birth</a:t>
            </a:r>
            <a:endParaRPr dirty="0" lang="en-US"/>
          </a:p>
          <a:p>
            <a:r>
              <a:rPr dirty="0" lang="en-US" smtClean="0"/>
              <a:t> </a:t>
            </a:r>
            <a:r>
              <a:rPr dirty="0" lang="en-US"/>
              <a:t>Breastfeed infant exclusively for 6 </a:t>
            </a:r>
            <a:r>
              <a:rPr dirty="0" lang="en-US" smtClean="0"/>
              <a:t>months, and     then </a:t>
            </a:r>
            <a:r>
              <a:rPr dirty="0" lang="en-US"/>
              <a:t>till until 24 months old</a:t>
            </a:r>
          </a:p>
          <a:p>
            <a:r>
              <a:rPr dirty="0" lang="en-US" smtClean="0"/>
              <a:t> </a:t>
            </a:r>
            <a:r>
              <a:rPr dirty="0" lang="en-US"/>
              <a:t>Have your child’s birth </a:t>
            </a:r>
            <a:r>
              <a:rPr dirty="0" lang="en-US" smtClean="0"/>
              <a:t>registered</a:t>
            </a:r>
            <a:r>
              <a:rPr b="1" dirty="0" lang="en-US"/>
              <a:t> </a:t>
            </a:r>
            <a:endParaRPr b="1" dirty="0" lang="en-US" smtClean="0"/>
          </a:p>
          <a:p>
            <a:pPr indent="0" marL="0">
              <a:buNone/>
            </a:pPr>
            <a:r>
              <a:rPr b="1" dirty="0" lang="en-US" smtClean="0"/>
              <a:t>  3</a:t>
            </a:r>
            <a:r>
              <a:rPr b="1" dirty="0" lang="en-US"/>
              <a:t>. </a:t>
            </a:r>
            <a:r>
              <a:rPr dirty="0" lang="en-US"/>
              <a:t>.</a:t>
            </a:r>
            <a:r>
              <a:rPr b="1" dirty="0" lang="en-US"/>
              <a:t> Children and Youth (5 – 19 years</a:t>
            </a:r>
          </a:p>
          <a:p>
            <a:r>
              <a:rPr dirty="0" lang="en-US" smtClean="0"/>
              <a:t>Retain </a:t>
            </a:r>
            <a:r>
              <a:rPr dirty="0" lang="en-US"/>
              <a:t>child in school</a:t>
            </a:r>
          </a:p>
          <a:p>
            <a:r>
              <a:rPr dirty="0" lang="en-US" smtClean="0"/>
              <a:t>Treat </a:t>
            </a:r>
            <a:r>
              <a:rPr dirty="0" lang="en-US"/>
              <a:t>drinking water with chlorine</a:t>
            </a:r>
          </a:p>
          <a:p>
            <a:r>
              <a:rPr dirty="0" lang="en-US" smtClean="0"/>
              <a:t>Introduce </a:t>
            </a:r>
            <a:r>
              <a:rPr dirty="0" lang="en-US"/>
              <a:t>adolescent sexuality education</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857" name="Title 1"/>
          <p:cNvSpPr>
            <a:spLocks noGrp="1"/>
          </p:cNvSpPr>
          <p:nvPr>
            <p:ph type="title"/>
          </p:nvPr>
        </p:nvSpPr>
        <p:spPr/>
        <p:txBody>
          <a:bodyPr/>
          <a:p>
            <a:r>
              <a:rPr dirty="0" lang="en-US" smtClean="0"/>
              <a:t>cont</a:t>
            </a:r>
            <a:r>
              <a:rPr dirty="0" lang="en-US"/>
              <a:t>.</a:t>
            </a:r>
          </a:p>
        </p:txBody>
      </p:sp>
      <p:sp>
        <p:nvSpPr>
          <p:cNvPr id="1048858" name="Content Placeholder 2"/>
          <p:cNvSpPr>
            <a:spLocks noGrp="1"/>
          </p:cNvSpPr>
          <p:nvPr>
            <p:ph idx="1"/>
          </p:nvPr>
        </p:nvSpPr>
        <p:spPr/>
        <p:txBody>
          <a:bodyPr>
            <a:normAutofit fontScale="96875" lnSpcReduction="10000"/>
          </a:bodyPr>
          <a:p>
            <a:pPr indent="0" marL="0">
              <a:buNone/>
            </a:pPr>
            <a:endParaRPr b="1" dirty="0" lang="en-US"/>
          </a:p>
          <a:p>
            <a:r>
              <a:rPr dirty="0" lang="en-US" smtClean="0"/>
              <a:t>Delay </a:t>
            </a:r>
            <a:r>
              <a:rPr dirty="0" lang="en-US"/>
              <a:t>sexual engagement till marriage</a:t>
            </a:r>
          </a:p>
          <a:p>
            <a:r>
              <a:rPr dirty="0" lang="en-US" smtClean="0"/>
              <a:t> </a:t>
            </a:r>
            <a:r>
              <a:rPr dirty="0" lang="en-US"/>
              <a:t>Seek health care when sick</a:t>
            </a:r>
          </a:p>
          <a:p>
            <a:r>
              <a:rPr dirty="0" lang="en-US" smtClean="0"/>
              <a:t>Follow </a:t>
            </a:r>
            <a:r>
              <a:rPr dirty="0" lang="en-US"/>
              <a:t>instructions given at health facility</a:t>
            </a:r>
          </a:p>
          <a:p>
            <a:r>
              <a:rPr b="1" dirty="0" lang="en-US"/>
              <a:t>5. </a:t>
            </a:r>
            <a:r>
              <a:rPr b="1" dirty="0" lang="en-US" smtClean="0"/>
              <a:t>Adulthood ( 20–59 </a:t>
            </a:r>
            <a:r>
              <a:rPr b="1" dirty="0" lang="en-US"/>
              <a:t>Years)</a:t>
            </a:r>
          </a:p>
          <a:p>
            <a:r>
              <a:rPr dirty="0" lang="en-US" smtClean="0"/>
              <a:t> </a:t>
            </a:r>
            <a:r>
              <a:rPr dirty="0" lang="en-US"/>
              <a:t>Engage in physical activity for good health</a:t>
            </a:r>
          </a:p>
          <a:p>
            <a:r>
              <a:rPr dirty="0" lang="en-US" smtClean="0"/>
              <a:t> </a:t>
            </a:r>
            <a:r>
              <a:rPr dirty="0" lang="en-US"/>
              <a:t>Talk about sexuality and HIV and AIDS </a:t>
            </a:r>
            <a:r>
              <a:rPr dirty="0" lang="en-US" smtClean="0"/>
              <a:t>with your </a:t>
            </a:r>
            <a:r>
              <a:rPr dirty="0" lang="en-US"/>
              <a:t>children</a:t>
            </a:r>
          </a:p>
          <a:p>
            <a:r>
              <a:rPr dirty="0" lang="en-US" smtClean="0"/>
              <a:t> </a:t>
            </a:r>
            <a:r>
              <a:rPr dirty="0" lang="en-US"/>
              <a:t>Practice safer sex – use condoms</a:t>
            </a:r>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859" name="Title 1"/>
          <p:cNvSpPr>
            <a:spLocks noGrp="1"/>
          </p:cNvSpPr>
          <p:nvPr>
            <p:ph type="title"/>
          </p:nvPr>
        </p:nvSpPr>
        <p:spPr/>
        <p:txBody>
          <a:bodyPr/>
          <a:p>
            <a:r>
              <a:rPr dirty="0" lang="en-US" smtClean="0"/>
              <a:t>Cont.</a:t>
            </a:r>
            <a:endParaRPr dirty="0" lang="en-US"/>
          </a:p>
        </p:txBody>
      </p:sp>
      <p:sp>
        <p:nvSpPr>
          <p:cNvPr id="1048860" name="Content Placeholder 2"/>
          <p:cNvSpPr>
            <a:spLocks noGrp="1"/>
          </p:cNvSpPr>
          <p:nvPr>
            <p:ph idx="1"/>
          </p:nvPr>
        </p:nvSpPr>
        <p:spPr/>
        <p:txBody>
          <a:bodyPr/>
          <a:p>
            <a:pPr indent="0" marL="0">
              <a:buNone/>
            </a:pPr>
            <a:r>
              <a:rPr b="1" dirty="0" lang="en-US" smtClean="0"/>
              <a:t>   6</a:t>
            </a:r>
            <a:r>
              <a:rPr b="1" dirty="0" lang="en-US"/>
              <a:t>. Elderly Persons (over 60 Years)</a:t>
            </a:r>
          </a:p>
          <a:p>
            <a:r>
              <a:rPr dirty="0" lang="en-US" smtClean="0"/>
              <a:t> </a:t>
            </a:r>
            <a:r>
              <a:rPr dirty="0" lang="en-US"/>
              <a:t>Use ITN</a:t>
            </a:r>
          </a:p>
          <a:p>
            <a:r>
              <a:rPr dirty="0" lang="en-US" smtClean="0"/>
              <a:t>Wash </a:t>
            </a:r>
            <a:r>
              <a:rPr dirty="0" lang="en-US"/>
              <a:t>your hands before eating or </a:t>
            </a:r>
            <a:r>
              <a:rPr dirty="0" lang="en-US" smtClean="0"/>
              <a:t>handling food</a:t>
            </a:r>
            <a:endParaRPr dirty="0" lang="en-US"/>
          </a:p>
          <a:p>
            <a:r>
              <a:rPr dirty="0" lang="en-US" smtClean="0"/>
              <a:t>Go </a:t>
            </a:r>
            <a:r>
              <a:rPr dirty="0" lang="en-US"/>
              <a:t>for regular medical check-ups</a:t>
            </a:r>
          </a:p>
          <a:p>
            <a:r>
              <a:rPr dirty="0" lang="en-US" smtClean="0"/>
              <a:t>Exercise </a:t>
            </a:r>
            <a:r>
              <a:rPr dirty="0" lang="en-US"/>
              <a:t>and eat a balanced diet</a:t>
            </a:r>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864" name="Title 1"/>
          <p:cNvSpPr>
            <a:spLocks noGrp="1"/>
          </p:cNvSpPr>
          <p:nvPr>
            <p:ph type="title"/>
          </p:nvPr>
        </p:nvSpPr>
        <p:spPr/>
        <p:txBody>
          <a:bodyPr/>
          <a:p>
            <a:r>
              <a:rPr b="1" dirty="0" lang="en-US" smtClean="0"/>
              <a:t>Interventions </a:t>
            </a:r>
            <a:r>
              <a:rPr b="1" dirty="0" lang="en-US"/>
              <a:t>at tier 1, </a:t>
            </a:r>
            <a:endParaRPr dirty="0" i="1" lang="en-US"/>
          </a:p>
        </p:txBody>
      </p:sp>
      <p:sp>
        <p:nvSpPr>
          <p:cNvPr id="1048865" name="Content Placeholder 2"/>
          <p:cNvSpPr>
            <a:spLocks noGrp="1"/>
          </p:cNvSpPr>
          <p:nvPr>
            <p:ph idx="1"/>
          </p:nvPr>
        </p:nvSpPr>
        <p:spPr/>
        <p:txBody>
          <a:bodyPr>
            <a:normAutofit/>
          </a:bodyPr>
          <a:p>
            <a:pPr indent="0" marL="0">
              <a:buNone/>
            </a:pPr>
            <a:r>
              <a:rPr b="1" dirty="0" lang="en-US" smtClean="0"/>
              <a:t>1.Good hygiene and sanitation practice promotions:</a:t>
            </a:r>
          </a:p>
          <a:p>
            <a:r>
              <a:rPr dirty="0" lang="en-US" smtClean="0"/>
              <a:t>Appropriate hand washing with soap </a:t>
            </a:r>
          </a:p>
          <a:p>
            <a:r>
              <a:rPr dirty="0" lang="en-US" smtClean="0"/>
              <a:t>Appropriate latrine use </a:t>
            </a:r>
          </a:p>
          <a:p>
            <a:r>
              <a:rPr dirty="0" lang="en-US" smtClean="0"/>
              <a:t>Household water treatment and water source RX </a:t>
            </a:r>
          </a:p>
          <a:p>
            <a:pPr indent="0" marL="0">
              <a:buNone/>
            </a:pPr>
            <a:r>
              <a:rPr b="1" dirty="0" lang="en-US" smtClean="0"/>
              <a:t>2.Screening of malaria </a:t>
            </a:r>
            <a:r>
              <a:rPr dirty="0" lang="en-US" smtClean="0"/>
              <a:t>in the community using  RDT</a:t>
            </a:r>
          </a:p>
          <a:p>
            <a:pPr indent="0" marL="0">
              <a:buNone/>
            </a:pPr>
            <a:endParaRPr dirty="0" lang="en-US" smtClean="0"/>
          </a:p>
          <a:p>
            <a:pPr indent="0" marL="0">
              <a:buNone/>
            </a:pPr>
            <a:endParaRPr dirty="0" lang="en-US" smtClean="0"/>
          </a:p>
          <a:p>
            <a:pPr indent="0" marL="0">
              <a:buNone/>
            </a:pPr>
            <a:endParaRPr dirty="0" lang="en-US" smtClean="0"/>
          </a:p>
          <a:p>
            <a:pPr indent="0" marL="0">
              <a:buNone/>
            </a:pPr>
            <a:endParaRPr dirty="0" lang="en-US" smtClean="0"/>
          </a:p>
          <a:p>
            <a:endParaRPr b="1" dirty="0" lang="en-US" smtClean="0"/>
          </a:p>
          <a:p>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866" name="Title 1"/>
          <p:cNvSpPr>
            <a:spLocks noGrp="1"/>
          </p:cNvSpPr>
          <p:nvPr>
            <p:ph type="title"/>
          </p:nvPr>
        </p:nvSpPr>
        <p:spPr/>
        <p:txBody>
          <a:bodyPr/>
          <a:p>
            <a:r>
              <a:rPr dirty="0" lang="en-US" smtClean="0"/>
              <a:t>Cont.</a:t>
            </a:r>
            <a:endParaRPr dirty="0" lang="en-US"/>
          </a:p>
        </p:txBody>
      </p:sp>
      <p:sp>
        <p:nvSpPr>
          <p:cNvPr id="1048867" name="Content Placeholder 2"/>
          <p:cNvSpPr>
            <a:spLocks noGrp="1"/>
          </p:cNvSpPr>
          <p:nvPr>
            <p:ph idx="1"/>
          </p:nvPr>
        </p:nvSpPr>
        <p:spPr/>
        <p:txBody>
          <a:bodyPr>
            <a:normAutofit fontScale="96875" lnSpcReduction="10000"/>
          </a:bodyPr>
          <a:p>
            <a:pPr indent="0" marL="0">
              <a:buNone/>
            </a:pPr>
            <a:r>
              <a:rPr b="1" dirty="0" lang="en-US" smtClean="0"/>
              <a:t>3.Health  </a:t>
            </a:r>
            <a:r>
              <a:rPr b="1" dirty="0" lang="en-US"/>
              <a:t>promotion &amp; education on prevention of communicable disease:</a:t>
            </a:r>
          </a:p>
          <a:p>
            <a:pPr>
              <a:buFont typeface="Wingdings" pitchFamily="2" charset="2"/>
              <a:buChar char="v"/>
            </a:pPr>
            <a:r>
              <a:rPr dirty="0" lang="en-US"/>
              <a:t>Environmental sanitation </a:t>
            </a:r>
          </a:p>
          <a:p>
            <a:pPr>
              <a:buFont typeface="Wingdings" pitchFamily="2" charset="2"/>
              <a:buChar char="v"/>
            </a:pPr>
            <a:r>
              <a:rPr dirty="0" lang="en-US" smtClean="0"/>
              <a:t>Infection prevention practices </a:t>
            </a:r>
            <a:r>
              <a:rPr dirty="0" lang="en-US" err="1" smtClean="0"/>
              <a:t>eg</a:t>
            </a:r>
            <a:r>
              <a:rPr dirty="0" lang="en-US" smtClean="0"/>
              <a:t> safe dwelling, safe sex, safe food handling, safe water</a:t>
            </a:r>
          </a:p>
          <a:p>
            <a:pPr>
              <a:buFont typeface="Wingdings" pitchFamily="2" charset="2"/>
              <a:buChar char="v"/>
            </a:pPr>
            <a:r>
              <a:rPr dirty="0" lang="en-US" smtClean="0"/>
              <a:t>Education on importance on immunization</a:t>
            </a:r>
          </a:p>
          <a:p>
            <a:pPr indent="0" marL="0">
              <a:buNone/>
            </a:pPr>
            <a:r>
              <a:rPr b="1" dirty="0" lang="en-US" smtClean="0"/>
              <a:t>4.Sex education: </a:t>
            </a:r>
            <a:r>
              <a:rPr dirty="0" lang="en-US" smtClean="0"/>
              <a:t>to targeted groups like prostitutes, adolescents</a:t>
            </a:r>
            <a:endParaRPr b="1"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868" name="Title 1"/>
          <p:cNvSpPr>
            <a:spLocks noGrp="1"/>
          </p:cNvSpPr>
          <p:nvPr>
            <p:ph type="title"/>
          </p:nvPr>
        </p:nvSpPr>
        <p:spPr/>
        <p:txBody>
          <a:bodyPr/>
          <a:p>
            <a:r>
              <a:rPr dirty="0" lang="en-US" smtClean="0"/>
              <a:t>Cont.</a:t>
            </a:r>
            <a:endParaRPr dirty="0" lang="en-US"/>
          </a:p>
        </p:txBody>
      </p:sp>
      <p:sp>
        <p:nvSpPr>
          <p:cNvPr id="1048869" name="Content Placeholder 2"/>
          <p:cNvSpPr>
            <a:spLocks noGrp="1"/>
          </p:cNvSpPr>
          <p:nvPr>
            <p:ph idx="1"/>
          </p:nvPr>
        </p:nvSpPr>
        <p:spPr/>
        <p:txBody>
          <a:bodyPr>
            <a:normAutofit fontScale="96875" lnSpcReduction="20000"/>
          </a:bodyPr>
          <a:p>
            <a:pPr indent="0" marL="0">
              <a:buNone/>
            </a:pPr>
            <a:r>
              <a:rPr b="1" dirty="0" lang="en-US" smtClean="0"/>
              <a:t>5.Health promotion &amp; education on violence and Injuries prevention </a:t>
            </a:r>
          </a:p>
          <a:p>
            <a:pPr>
              <a:buFontTx/>
              <a:buChar char="-"/>
            </a:pPr>
            <a:r>
              <a:rPr dirty="0" lang="en-US" smtClean="0"/>
              <a:t>On prevention of RTA, Burns, fire, gender based violence</a:t>
            </a:r>
          </a:p>
          <a:p>
            <a:pPr indent="0" marL="0">
              <a:buNone/>
            </a:pPr>
            <a:r>
              <a:rPr b="1" dirty="0" lang="en-US" smtClean="0"/>
              <a:t>6.Community screening of NCDs- </a:t>
            </a:r>
            <a:r>
              <a:rPr dirty="0" lang="en-US" smtClean="0"/>
              <a:t>e.g.  Routine BP measuring in the community</a:t>
            </a:r>
          </a:p>
          <a:p>
            <a:pPr indent="0" marL="0">
              <a:buNone/>
            </a:pPr>
            <a:r>
              <a:rPr dirty="0" lang="en-US" smtClean="0"/>
              <a:t>7.Health education on early screening and Rx of NCDs</a:t>
            </a:r>
          </a:p>
          <a:p>
            <a:pPr indent="0" marL="0">
              <a:buNone/>
            </a:pPr>
            <a:r>
              <a:rPr dirty="0" lang="en-US" smtClean="0"/>
              <a:t>8.Communication on harmful effects of substance abuse </a:t>
            </a:r>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870" name="Title 1"/>
          <p:cNvSpPr>
            <a:spLocks noGrp="1"/>
          </p:cNvSpPr>
          <p:nvPr>
            <p:ph type="title"/>
          </p:nvPr>
        </p:nvSpPr>
        <p:spPr/>
        <p:txBody>
          <a:bodyPr/>
          <a:p>
            <a:r>
              <a:rPr dirty="0" lang="en-US" smtClean="0"/>
              <a:t>Cont.</a:t>
            </a:r>
            <a:endParaRPr dirty="0" lang="en-US"/>
          </a:p>
        </p:txBody>
      </p:sp>
      <p:sp>
        <p:nvSpPr>
          <p:cNvPr id="1048871" name="Content Placeholder 2"/>
          <p:cNvSpPr>
            <a:spLocks noGrp="1"/>
          </p:cNvSpPr>
          <p:nvPr>
            <p:ph idx="1"/>
          </p:nvPr>
        </p:nvSpPr>
        <p:spPr/>
        <p:txBody>
          <a:bodyPr/>
          <a:p>
            <a:r>
              <a:rPr dirty="0" lang="en-US" smtClean="0"/>
              <a:t>Provision of pre-hospital basic first aid </a:t>
            </a:r>
          </a:p>
          <a:p>
            <a:r>
              <a:rPr dirty="0" lang="en-US" smtClean="0"/>
              <a:t>Promotional of dietary diversification and food supplementation</a:t>
            </a:r>
            <a:endParaRPr dirty="0"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872" name="Title 1"/>
          <p:cNvSpPr>
            <a:spLocks noGrp="1"/>
          </p:cNvSpPr>
          <p:nvPr>
            <p:ph type="title"/>
          </p:nvPr>
        </p:nvSpPr>
        <p:spPr/>
        <p:txBody>
          <a:bodyPr>
            <a:normAutofit fontScale="90000"/>
          </a:bodyPr>
          <a:p>
            <a:r>
              <a:rPr dirty="0" lang="en-US"/>
              <a:t>components High impact community health interventions at tier 1</a:t>
            </a:r>
          </a:p>
        </p:txBody>
      </p:sp>
      <p:sp>
        <p:nvSpPr>
          <p:cNvPr id="1048873" name="Content Placeholder 2"/>
          <p:cNvSpPr>
            <a:spLocks noGrp="1"/>
          </p:cNvSpPr>
          <p:nvPr>
            <p:ph idx="1"/>
          </p:nvPr>
        </p:nvSpPr>
        <p:spPr/>
        <p:txBody>
          <a:bodyPr/>
          <a:p>
            <a:pPr indent="0" marL="0">
              <a:buNone/>
            </a:pPr>
            <a:r>
              <a:rPr dirty="0" lang="en-US" smtClean="0"/>
              <a:t>Personal assignments</a:t>
            </a:r>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874" name="Title 1"/>
          <p:cNvSpPr>
            <a:spLocks noGrp="1"/>
          </p:cNvSpPr>
          <p:nvPr>
            <p:ph type="title"/>
          </p:nvPr>
        </p:nvSpPr>
        <p:spPr/>
        <p:txBody>
          <a:bodyPr>
            <a:normAutofit fontScale="90000"/>
          </a:bodyPr>
          <a:p>
            <a:r>
              <a:rPr b="1" dirty="0" lang="en-US" smtClean="0"/>
              <a:t>INTERSECTORAL COLLABORATION IN PROVISION OF HEALTH SERVICES </a:t>
            </a:r>
            <a:endParaRPr b="1" dirty="0" lang="en-US"/>
          </a:p>
        </p:txBody>
      </p:sp>
      <p:sp>
        <p:nvSpPr>
          <p:cNvPr id="1048875" name="Content Placeholder 2"/>
          <p:cNvSpPr>
            <a:spLocks noGrp="1"/>
          </p:cNvSpPr>
          <p:nvPr>
            <p:ph idx="1"/>
          </p:nvPr>
        </p:nvSpPr>
        <p:spPr/>
        <p:txBody>
          <a:bodyPr>
            <a:normAutofit fontScale="93750" lnSpcReduction="20000"/>
          </a:bodyPr>
          <a:p>
            <a:r>
              <a:rPr dirty="0" lang="en-GB"/>
              <a:t>The health of the community cannot be achieved by ministry of health intervention only, other sectors are equally important in promoting community’s health &amp; self-reliance. </a:t>
            </a:r>
          </a:p>
          <a:p>
            <a:r>
              <a:rPr dirty="0" lang="en-GB"/>
              <a:t>These other sectors include: government ministries, non-governmental </a:t>
            </a:r>
            <a:r>
              <a:rPr dirty="0" lang="en-GB" smtClean="0"/>
              <a:t>organisations </a:t>
            </a:r>
            <a:r>
              <a:rPr dirty="0" lang="en-GB"/>
              <a:t>, private sector. </a:t>
            </a:r>
          </a:p>
          <a:p>
            <a:r>
              <a:rPr dirty="0" lang="en-GB"/>
              <a:t>Therefore these sectors need to work together  in </a:t>
            </a:r>
            <a:r>
              <a:rPr dirty="0" lang="en-GB" smtClean="0"/>
              <a:t>multi-</a:t>
            </a:r>
            <a:r>
              <a:rPr dirty="0" lang="en-GB" err="1" smtClean="0"/>
              <a:t>sectoral</a:t>
            </a:r>
            <a:r>
              <a:rPr dirty="0" lang="en-GB" smtClean="0"/>
              <a:t> </a:t>
            </a:r>
            <a:r>
              <a:rPr dirty="0" lang="en-GB"/>
              <a:t>approach to coordinate their goals, plans,&amp; activities to ensure that they Contribute to the health of the community</a:t>
            </a:r>
            <a:endParaRPr dirty="0" lang="en-US"/>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1_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Hewlett-Packard</Company>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 COMMUNITY HEALTH NURSING 11</dc:title>
  <dc:creator>erick</dc:creator>
  <cp:lastModifiedBy>PROCUREMENT DEPT-PC</cp:lastModifiedBy>
  <dcterms:created xsi:type="dcterms:W3CDTF">2019-04-25T11:39:54Z</dcterms:created>
  <dcterms:modified xsi:type="dcterms:W3CDTF">2021-03-03T09:04:52Z</dcterms:modified>
</cp:coreProperties>
</file>