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8" r:id="rId3"/>
    <p:sldId id="326" r:id="rId4"/>
    <p:sldId id="325" r:id="rId5"/>
    <p:sldId id="262" r:id="rId6"/>
    <p:sldId id="263" r:id="rId7"/>
    <p:sldId id="264" r:id="rId8"/>
    <p:sldId id="265" r:id="rId9"/>
    <p:sldId id="266" r:id="rId10"/>
    <p:sldId id="299"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00" r:id="rId26"/>
    <p:sldId id="301" r:id="rId27"/>
    <p:sldId id="302" r:id="rId28"/>
    <p:sldId id="303" r:id="rId29"/>
    <p:sldId id="304" r:id="rId30"/>
    <p:sldId id="305" r:id="rId31"/>
    <p:sldId id="306" r:id="rId32"/>
    <p:sldId id="308" r:id="rId33"/>
    <p:sldId id="309" r:id="rId34"/>
    <p:sldId id="310" r:id="rId35"/>
    <p:sldId id="307" r:id="rId36"/>
    <p:sldId id="267" r:id="rId37"/>
    <p:sldId id="268" r:id="rId38"/>
    <p:sldId id="269" r:id="rId39"/>
    <p:sldId id="270" r:id="rId40"/>
    <p:sldId id="271" r:id="rId41"/>
    <p:sldId id="272" r:id="rId42"/>
    <p:sldId id="273" r:id="rId43"/>
    <p:sldId id="274" r:id="rId44"/>
    <p:sldId id="275" r:id="rId45"/>
    <p:sldId id="276" r:id="rId46"/>
    <p:sldId id="277" r:id="rId47"/>
    <p:sldId id="278" r:id="rId48"/>
    <p:sldId id="279" r:id="rId49"/>
    <p:sldId id="280" r:id="rId50"/>
    <p:sldId id="281" r:id="rId51"/>
    <p:sldId id="282" r:id="rId52"/>
    <p:sldId id="283" r:id="rId53"/>
    <p:sldId id="284" r:id="rId54"/>
    <p:sldId id="285" r:id="rId55"/>
    <p:sldId id="287" r:id="rId56"/>
    <p:sldId id="288" r:id="rId57"/>
    <p:sldId id="327" r:id="rId58"/>
    <p:sldId id="289" r:id="rId59"/>
    <p:sldId id="290" r:id="rId60"/>
    <p:sldId id="291" r:id="rId61"/>
    <p:sldId id="295" r:id="rId62"/>
    <p:sldId id="292" r:id="rId63"/>
    <p:sldId id="293" r:id="rId64"/>
    <p:sldId id="294" r:id="rId65"/>
    <p:sldId id="296" r:id="rId66"/>
    <p:sldId id="297" r:id="rId67"/>
    <p:sldId id="298" r:id="rId6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1464686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52857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32486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2491888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829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738114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689486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69905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4122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C7E4DB-DF87-43E3-852E-5A863A2B8598}"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430531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C7E4DB-DF87-43E3-852E-5A863A2B8598}"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279812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C7E4DB-DF87-43E3-852E-5A863A2B8598}"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01688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C7E4DB-DF87-43E3-852E-5A863A2B8598}"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590965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C7E4DB-DF87-43E3-852E-5A863A2B8598}"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3068533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C7E4DB-DF87-43E3-852E-5A863A2B8598}"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107005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DC7E4DB-DF87-43E3-852E-5A863A2B8598}"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28078-540C-4297-A3C3-EC0D4A3BB0F9}" type="slidenum">
              <a:rPr lang="en-US" smtClean="0"/>
              <a:t>‹#›</a:t>
            </a:fld>
            <a:endParaRPr lang="en-US"/>
          </a:p>
        </p:txBody>
      </p:sp>
    </p:spTree>
    <p:extLst>
      <p:ext uri="{BB962C8B-B14F-4D97-AF65-F5344CB8AC3E}">
        <p14:creationId xmlns:p14="http://schemas.microsoft.com/office/powerpoint/2010/main" val="2330801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C7E4DB-DF87-43E3-852E-5A863A2B8598}" type="datetimeFigureOut">
              <a:rPr lang="en-US" smtClean="0"/>
              <a:t>3/15/2021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728078-540C-4297-A3C3-EC0D4A3BB0F9}" type="slidenum">
              <a:rPr lang="en-US" smtClean="0"/>
              <a:t>‹#›</a:t>
            </a:fld>
            <a:endParaRPr lang="en-US"/>
          </a:p>
        </p:txBody>
      </p:sp>
    </p:spTree>
    <p:extLst>
      <p:ext uri="{BB962C8B-B14F-4D97-AF65-F5344CB8AC3E}">
        <p14:creationId xmlns:p14="http://schemas.microsoft.com/office/powerpoint/2010/main" val="334339181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Community health nursing year 1</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Community health nursing</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Year 1 semester 1</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sz="2800" dirty="0">
                <a:solidFill>
                  <a:schemeClr val="accent4">
                    <a:lumMod val="75000"/>
                  </a:schemeClr>
                </a:solidFill>
                <a:latin typeface="Times New Roman" panose="02020603050405020304" pitchFamily="18" charset="0"/>
                <a:cs typeface="Times New Roman" panose="02020603050405020304" pitchFamily="18" charset="0"/>
              </a:rPr>
              <a:t>By Mr. Anthony Pchumba</a:t>
            </a:r>
            <a:br>
              <a:rPr lang="en-US" sz="2800" dirty="0">
                <a:solidFill>
                  <a:schemeClr val="accent4">
                    <a:lumMod val="75000"/>
                  </a:schemeClr>
                </a:solidFill>
                <a:latin typeface="Times New Roman" panose="02020603050405020304" pitchFamily="18" charset="0"/>
                <a:cs typeface="Times New Roman" panose="02020603050405020304" pitchFamily="18" charset="0"/>
              </a:rPr>
            </a:br>
            <a:r>
              <a:rPr lang="en-US" sz="2800" dirty="0">
                <a:solidFill>
                  <a:schemeClr val="accent4">
                    <a:lumMod val="75000"/>
                  </a:schemeClr>
                </a:solidFill>
                <a:latin typeface="Times New Roman" panose="02020603050405020304" pitchFamily="18" charset="0"/>
                <a:cs typeface="Times New Roman" panose="02020603050405020304" pitchFamily="18" charset="0"/>
              </a:rPr>
              <a:t>B.Sc. Nursing</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4" name="Text Placeholder 3"/>
          <p:cNvSpPr>
            <a:spLocks noGrp="1"/>
          </p:cNvSpPr>
          <p:nvPr>
            <p:ph type="body" idx="1"/>
          </p:nvPr>
        </p:nvSpPr>
        <p:spPr/>
        <p:txBody>
          <a:bodyPr>
            <a:noAutofit/>
          </a:bodyPr>
          <a:lstStyle/>
          <a:p>
            <a:r>
              <a:rPr lang="en-US" sz="2800" dirty="0"/>
              <a:t>History of community health, family health and legal aspects of nursing</a:t>
            </a:r>
          </a:p>
        </p:txBody>
      </p:sp>
    </p:spTree>
    <p:extLst>
      <p:ext uri="{BB962C8B-B14F-4D97-AF65-F5344CB8AC3E}">
        <p14:creationId xmlns:p14="http://schemas.microsoft.com/office/powerpoint/2010/main" val="2132884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health nursing</a:t>
            </a:r>
          </a:p>
        </p:txBody>
      </p:sp>
      <p:sp>
        <p:nvSpPr>
          <p:cNvPr id="3" name="Content Placeholder 2"/>
          <p:cNvSpPr>
            <a:spLocks noGrp="1"/>
          </p:cNvSpPr>
          <p:nvPr>
            <p:ph idx="1"/>
          </p:nvPr>
        </p:nvSpPr>
        <p:spPr/>
        <p:txBody>
          <a:bodyPr/>
          <a:lstStyle/>
          <a:p>
            <a:r>
              <a:rPr lang="en-US" dirty="0"/>
              <a:t>A field of nursing that combines the skills of nursing, public health and some faces of social assistance and functions as part of the total public health </a:t>
            </a:r>
            <a:r>
              <a:rPr lang="en-US" dirty="0" err="1"/>
              <a:t>programme</a:t>
            </a:r>
            <a:r>
              <a:rPr lang="en-US" dirty="0"/>
              <a:t> for promotion of health, improvement of the condition in the social and environment, rehabilitation of illness and disability</a:t>
            </a:r>
          </a:p>
          <a:p>
            <a:r>
              <a:rPr lang="en-US" b="1" i="1" dirty="0"/>
              <a:t>According to American nursing association;</a:t>
            </a:r>
          </a:p>
          <a:p>
            <a:pPr marL="0" indent="0">
              <a:buNone/>
            </a:pPr>
            <a:r>
              <a:rPr lang="en-US" dirty="0"/>
              <a:t>‘Community health nursing is the synthesis of nursing practice and public health applied in promoting and preserving the health of populations. The nature of this practice is general and comprehensive. It is not limited to a particular age or diagnostic group. It is continuous and not episodic. The dominant responsibility is to the population as a whole’</a:t>
            </a:r>
          </a:p>
        </p:txBody>
      </p:sp>
    </p:spTree>
    <p:extLst>
      <p:ext uri="{BB962C8B-B14F-4D97-AF65-F5344CB8AC3E}">
        <p14:creationId xmlns:p14="http://schemas.microsoft.com/office/powerpoint/2010/main" val="115278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Philosophy of CHN</a:t>
            </a:r>
          </a:p>
        </p:txBody>
      </p:sp>
      <p:sp>
        <p:nvSpPr>
          <p:cNvPr id="3" name="Content Placeholder 2"/>
          <p:cNvSpPr>
            <a:spLocks noGrp="1"/>
          </p:cNvSpPr>
          <p:nvPr>
            <p:ph idx="1"/>
          </p:nvPr>
        </p:nvSpPr>
        <p:spPr/>
        <p:txBody>
          <a:bodyPr/>
          <a:lstStyle/>
          <a:p>
            <a:r>
              <a:rPr lang="en-US" dirty="0"/>
              <a:t>Philosophy of individual rights of being healthy</a:t>
            </a:r>
          </a:p>
          <a:p>
            <a:r>
              <a:rPr lang="en-US" dirty="0"/>
              <a:t>Philosophy of working together under a competent leader for the common good</a:t>
            </a:r>
          </a:p>
          <a:p>
            <a:r>
              <a:rPr lang="en-US" dirty="0"/>
              <a:t>Philosophy that people in the community have the potential for continual development and are capable of dealing with their own problems if educated and helped</a:t>
            </a:r>
          </a:p>
          <a:p>
            <a:r>
              <a:rPr lang="en-US" dirty="0"/>
              <a:t>Philosophy of socialism</a:t>
            </a:r>
          </a:p>
          <a:p>
            <a:endParaRPr lang="en-US" dirty="0"/>
          </a:p>
        </p:txBody>
      </p:sp>
    </p:spTree>
    <p:extLst>
      <p:ext uri="{BB962C8B-B14F-4D97-AF65-F5344CB8AC3E}">
        <p14:creationId xmlns:p14="http://schemas.microsoft.com/office/powerpoint/2010/main" val="113594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Aims of community health nursing</a:t>
            </a:r>
          </a:p>
        </p:txBody>
      </p:sp>
      <p:sp>
        <p:nvSpPr>
          <p:cNvPr id="3" name="Content Placeholder 2"/>
          <p:cNvSpPr>
            <a:spLocks noGrp="1"/>
          </p:cNvSpPr>
          <p:nvPr>
            <p:ph idx="1"/>
          </p:nvPr>
        </p:nvSpPr>
        <p:spPr/>
        <p:txBody>
          <a:bodyPr/>
          <a:lstStyle/>
          <a:p>
            <a:r>
              <a:rPr lang="en-US" dirty="0"/>
              <a:t>To promote health and efficiency</a:t>
            </a:r>
          </a:p>
          <a:p>
            <a:r>
              <a:rPr lang="en-US" dirty="0"/>
              <a:t>To prevent and control diseases and disabilities</a:t>
            </a:r>
          </a:p>
          <a:p>
            <a:r>
              <a:rPr lang="en-US" dirty="0"/>
              <a:t>To prolong life by providing need based, well balanced comprehensive health care services to community at large through organized community efforts</a:t>
            </a:r>
          </a:p>
          <a:p>
            <a:endParaRPr lang="en-US" dirty="0"/>
          </a:p>
        </p:txBody>
      </p:sp>
    </p:spTree>
    <p:extLst>
      <p:ext uri="{BB962C8B-B14F-4D97-AF65-F5344CB8AC3E}">
        <p14:creationId xmlns:p14="http://schemas.microsoft.com/office/powerpoint/2010/main" val="2421177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CHN</a:t>
            </a:r>
          </a:p>
        </p:txBody>
      </p:sp>
      <p:sp>
        <p:nvSpPr>
          <p:cNvPr id="3" name="Content Placeholder 2"/>
          <p:cNvSpPr>
            <a:spLocks noGrp="1"/>
          </p:cNvSpPr>
          <p:nvPr>
            <p:ph idx="1"/>
          </p:nvPr>
        </p:nvSpPr>
        <p:spPr/>
        <p:txBody>
          <a:bodyPr/>
          <a:lstStyle/>
          <a:p>
            <a:r>
              <a:rPr lang="en-US" dirty="0"/>
              <a:t>To increase the capability of a community to deal with their own health problems</a:t>
            </a:r>
          </a:p>
          <a:p>
            <a:r>
              <a:rPr lang="en-US" dirty="0"/>
              <a:t>To strengthen community resources</a:t>
            </a:r>
          </a:p>
          <a:p>
            <a:r>
              <a:rPr lang="en-US" dirty="0"/>
              <a:t>To control and counteract environment</a:t>
            </a:r>
          </a:p>
          <a:p>
            <a:r>
              <a:rPr lang="en-US" dirty="0"/>
              <a:t>To prevent and control communicable and non communicable diseases</a:t>
            </a:r>
          </a:p>
          <a:p>
            <a:r>
              <a:rPr lang="en-US" dirty="0"/>
              <a:t>To provide specialized services </a:t>
            </a:r>
          </a:p>
          <a:p>
            <a:r>
              <a:rPr lang="en-US" dirty="0"/>
              <a:t>To conduct research</a:t>
            </a:r>
          </a:p>
          <a:p>
            <a:r>
              <a:rPr lang="en-US" dirty="0"/>
              <a:t>To prepare health personnel</a:t>
            </a:r>
          </a:p>
          <a:p>
            <a:endParaRPr lang="en-US" dirty="0"/>
          </a:p>
        </p:txBody>
      </p:sp>
    </p:spTree>
    <p:extLst>
      <p:ext uri="{BB962C8B-B14F-4D97-AF65-F5344CB8AC3E}">
        <p14:creationId xmlns:p14="http://schemas.microsoft.com/office/powerpoint/2010/main" val="361754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CHN</a:t>
            </a:r>
          </a:p>
        </p:txBody>
      </p:sp>
      <p:sp>
        <p:nvSpPr>
          <p:cNvPr id="3" name="Content Placeholder 2"/>
          <p:cNvSpPr>
            <a:spLocks noGrp="1"/>
          </p:cNvSpPr>
          <p:nvPr>
            <p:ph sz="half" idx="1"/>
          </p:nvPr>
        </p:nvSpPr>
        <p:spPr/>
        <p:txBody>
          <a:bodyPr>
            <a:normAutofit fontScale="85000" lnSpcReduction="20000"/>
          </a:bodyPr>
          <a:lstStyle/>
          <a:p>
            <a:r>
              <a:rPr lang="en-US" dirty="0"/>
              <a:t>Recognized needs and functioning within the total health program</a:t>
            </a:r>
          </a:p>
          <a:p>
            <a:r>
              <a:rPr lang="en-US" dirty="0"/>
              <a:t>Clearly define objectives and purposes for it’s services </a:t>
            </a:r>
          </a:p>
          <a:p>
            <a:r>
              <a:rPr lang="en-US" dirty="0"/>
              <a:t>An active organized citizens group of the community group is an integral part of the community health program</a:t>
            </a:r>
          </a:p>
          <a:p>
            <a:r>
              <a:rPr lang="en-US" dirty="0"/>
              <a:t>Community health nursing services are available to the entire community</a:t>
            </a:r>
          </a:p>
          <a:p>
            <a:r>
              <a:rPr lang="en-US" dirty="0"/>
              <a:t>Community health nursing recognized the family and community as units of service</a:t>
            </a:r>
          </a:p>
          <a:p>
            <a:r>
              <a:rPr lang="en-US" dirty="0"/>
              <a:t>Health education and counseling for the individual, family and community integral part of the community health nursing  </a:t>
            </a:r>
          </a:p>
          <a:p>
            <a:r>
              <a:rPr lang="en-US" dirty="0"/>
              <a:t>Participation in planning relating to goals for the attainment of health</a:t>
            </a:r>
          </a:p>
        </p:txBody>
      </p:sp>
      <p:sp>
        <p:nvSpPr>
          <p:cNvPr id="9" name="Content Placeholder 8"/>
          <p:cNvSpPr>
            <a:spLocks noGrp="1"/>
          </p:cNvSpPr>
          <p:nvPr>
            <p:ph sz="half" idx="2"/>
          </p:nvPr>
        </p:nvSpPr>
        <p:spPr/>
        <p:txBody>
          <a:bodyPr>
            <a:normAutofit fontScale="85000" lnSpcReduction="20000"/>
          </a:bodyPr>
          <a:lstStyle/>
          <a:p>
            <a:r>
              <a:rPr lang="en-US" dirty="0"/>
              <a:t>The community health nurse should qualify as a fully fledged nurse</a:t>
            </a:r>
          </a:p>
          <a:p>
            <a:r>
              <a:rPr lang="en-US" dirty="0"/>
              <a:t>Based on the needs of the patient and there should be proper continuity of services to the patient</a:t>
            </a:r>
          </a:p>
          <a:p>
            <a:r>
              <a:rPr lang="en-US" dirty="0"/>
              <a:t>Periodic and continuous appraisal and evaluation of the health situation</a:t>
            </a:r>
          </a:p>
          <a:p>
            <a:r>
              <a:rPr lang="en-US" dirty="0"/>
              <a:t>The community health nurse should function/serve as an important member of the family health team</a:t>
            </a:r>
          </a:p>
          <a:p>
            <a:r>
              <a:rPr lang="en-US" dirty="0"/>
              <a:t>There should be provision for a qualified nurse to make supervision for community health services</a:t>
            </a:r>
          </a:p>
          <a:p>
            <a:r>
              <a:rPr lang="en-US" dirty="0"/>
              <a:t>The community health nurse directs the patient to the appropriate community resources for the necessary financial and social assistance</a:t>
            </a:r>
          </a:p>
        </p:txBody>
      </p:sp>
    </p:spTree>
    <p:extLst>
      <p:ext uri="{BB962C8B-B14F-4D97-AF65-F5344CB8AC3E}">
        <p14:creationId xmlns:p14="http://schemas.microsoft.com/office/powerpoint/2010/main" val="4256603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Community nursing theory</a:t>
            </a:r>
          </a:p>
        </p:txBody>
      </p:sp>
    </p:spTree>
    <p:extLst>
      <p:ext uri="{BB962C8B-B14F-4D97-AF65-F5344CB8AC3E}">
        <p14:creationId xmlns:p14="http://schemas.microsoft.com/office/powerpoint/2010/main" val="1275176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Precede model</a:t>
            </a:r>
          </a:p>
        </p:txBody>
      </p:sp>
      <p:sp>
        <p:nvSpPr>
          <p:cNvPr id="3" name="Content Placeholder 2"/>
          <p:cNvSpPr>
            <a:spLocks noGrp="1"/>
          </p:cNvSpPr>
          <p:nvPr>
            <p:ph idx="1"/>
          </p:nvPr>
        </p:nvSpPr>
        <p:spPr/>
        <p:txBody>
          <a:bodyPr/>
          <a:lstStyle/>
          <a:p>
            <a:r>
              <a:rPr lang="en-US" dirty="0"/>
              <a:t>The model PRECEDE is an acronym for predisposing, reinforcing and enabling causes in educational diagnosis and evaluation</a:t>
            </a:r>
          </a:p>
          <a:p>
            <a:r>
              <a:rPr lang="en-US" dirty="0"/>
              <a:t>Two basic proposition underscore the outcome oriented PRECEDE model. 1) health and health </a:t>
            </a:r>
            <a:r>
              <a:rPr lang="en-US" dirty="0" err="1"/>
              <a:t>behaviours</a:t>
            </a:r>
            <a:r>
              <a:rPr lang="en-US" dirty="0"/>
              <a:t> are caused by multiple factors. 2) health education designed to influence the behavior must be multi-dimensional</a:t>
            </a:r>
          </a:p>
          <a:p>
            <a:endParaRPr lang="en-US" dirty="0"/>
          </a:p>
          <a:p>
            <a:endParaRPr lang="en-US" dirty="0"/>
          </a:p>
        </p:txBody>
      </p:sp>
    </p:spTree>
    <p:extLst>
      <p:ext uri="{BB962C8B-B14F-4D97-AF65-F5344CB8AC3E}">
        <p14:creationId xmlns:p14="http://schemas.microsoft.com/office/powerpoint/2010/main" val="4016213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belief model</a:t>
            </a:r>
          </a:p>
        </p:txBody>
      </p:sp>
      <p:sp>
        <p:nvSpPr>
          <p:cNvPr id="3" name="Content Placeholder 2"/>
          <p:cNvSpPr>
            <a:spLocks noGrp="1"/>
          </p:cNvSpPr>
          <p:nvPr>
            <p:ph idx="1"/>
          </p:nvPr>
        </p:nvSpPr>
        <p:spPr/>
        <p:txBody>
          <a:bodyPr/>
          <a:lstStyle/>
          <a:p>
            <a:r>
              <a:rPr lang="en-US" dirty="0"/>
              <a:t>It has 3 major components:</a:t>
            </a:r>
          </a:p>
          <a:p>
            <a:pPr>
              <a:buFont typeface="+mj-lt"/>
              <a:buAutoNum type="arabicPeriod"/>
            </a:pPr>
            <a:r>
              <a:rPr lang="en-US" dirty="0"/>
              <a:t>Individual perception</a:t>
            </a:r>
          </a:p>
          <a:p>
            <a:pPr>
              <a:buFont typeface="+mj-lt"/>
              <a:buAutoNum type="arabicPeriod"/>
            </a:pPr>
            <a:r>
              <a:rPr lang="en-US" dirty="0"/>
              <a:t>Modifying factors</a:t>
            </a:r>
          </a:p>
          <a:p>
            <a:pPr>
              <a:buFont typeface="+mj-lt"/>
              <a:buAutoNum type="arabicPeriod"/>
            </a:pPr>
            <a:r>
              <a:rPr lang="en-US" dirty="0"/>
              <a:t>Variables affecting the likelihood of initiating action</a:t>
            </a:r>
          </a:p>
          <a:p>
            <a:pPr marL="0" indent="0">
              <a:buNone/>
            </a:pPr>
            <a:endParaRPr lang="en-US" dirty="0"/>
          </a:p>
        </p:txBody>
      </p:sp>
    </p:spTree>
    <p:extLst>
      <p:ext uri="{BB962C8B-B14F-4D97-AF65-F5344CB8AC3E}">
        <p14:creationId xmlns:p14="http://schemas.microsoft.com/office/powerpoint/2010/main" val="3230952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Contributing factors in health belief model</a:t>
            </a:r>
          </a:p>
        </p:txBody>
      </p:sp>
      <p:sp>
        <p:nvSpPr>
          <p:cNvPr id="3" name="Content Placeholder 2"/>
          <p:cNvSpPr>
            <a:spLocks noGrp="1"/>
          </p:cNvSpPr>
          <p:nvPr>
            <p:ph idx="1"/>
          </p:nvPr>
        </p:nvSpPr>
        <p:spPr/>
        <p:txBody>
          <a:bodyPr/>
          <a:lstStyle/>
          <a:p>
            <a:r>
              <a:rPr lang="en-US" dirty="0"/>
              <a:t>Age</a:t>
            </a:r>
          </a:p>
          <a:p>
            <a:r>
              <a:rPr lang="en-US" dirty="0"/>
              <a:t>Sex</a:t>
            </a:r>
          </a:p>
          <a:p>
            <a:r>
              <a:rPr lang="en-US" dirty="0"/>
              <a:t>Race</a:t>
            </a:r>
          </a:p>
          <a:p>
            <a:r>
              <a:rPr lang="en-US" dirty="0"/>
              <a:t>Ethnicity</a:t>
            </a:r>
          </a:p>
          <a:p>
            <a:r>
              <a:rPr lang="en-US" dirty="0"/>
              <a:t>Personality</a:t>
            </a:r>
          </a:p>
          <a:p>
            <a:r>
              <a:rPr lang="en-US" dirty="0"/>
              <a:t>Social class</a:t>
            </a:r>
          </a:p>
          <a:p>
            <a:r>
              <a:rPr lang="en-US" dirty="0"/>
              <a:t>Pressure</a:t>
            </a:r>
          </a:p>
          <a:p>
            <a:r>
              <a:rPr lang="en-US" dirty="0"/>
              <a:t>Reference group</a:t>
            </a:r>
          </a:p>
        </p:txBody>
      </p:sp>
    </p:spTree>
    <p:extLst>
      <p:ext uri="{BB962C8B-B14F-4D97-AF65-F5344CB8AC3E}">
        <p14:creationId xmlns:p14="http://schemas.microsoft.com/office/powerpoint/2010/main" val="159769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promotion model</a:t>
            </a:r>
          </a:p>
        </p:txBody>
      </p:sp>
      <p:sp>
        <p:nvSpPr>
          <p:cNvPr id="3" name="Content Placeholder 2"/>
          <p:cNvSpPr>
            <a:spLocks noGrp="1"/>
          </p:cNvSpPr>
          <p:nvPr>
            <p:ph idx="1"/>
          </p:nvPr>
        </p:nvSpPr>
        <p:spPr/>
        <p:txBody>
          <a:bodyPr/>
          <a:lstStyle/>
          <a:p>
            <a:r>
              <a:rPr lang="en-US" dirty="0"/>
              <a:t>Pender (1987) developed this model to be used as a complement to health protecting model like health belief model</a:t>
            </a:r>
          </a:p>
          <a:p>
            <a:r>
              <a:rPr lang="en-US" dirty="0"/>
              <a:t>Determinants of health promotion model are organized into;</a:t>
            </a:r>
          </a:p>
          <a:p>
            <a:pPr marL="0" indent="0">
              <a:buNone/>
            </a:pPr>
            <a:r>
              <a:rPr lang="en-US" dirty="0"/>
              <a:t>Cognitive-perceptual factors</a:t>
            </a:r>
          </a:p>
          <a:p>
            <a:r>
              <a:rPr lang="en-US" dirty="0"/>
              <a:t>They include factors like:</a:t>
            </a:r>
          </a:p>
          <a:p>
            <a:pPr>
              <a:buFont typeface="Arial" panose="020B0604020202020204" pitchFamily="34" charset="0"/>
              <a:buChar char="•"/>
            </a:pPr>
            <a:r>
              <a:rPr lang="en-US" dirty="0"/>
              <a:t>Importance of health</a:t>
            </a:r>
          </a:p>
          <a:p>
            <a:pPr>
              <a:buFont typeface="Arial" panose="020B0604020202020204" pitchFamily="34" charset="0"/>
              <a:buChar char="•"/>
            </a:pPr>
            <a:r>
              <a:rPr lang="en-US" dirty="0"/>
              <a:t>Perceived self efficacy</a:t>
            </a:r>
          </a:p>
          <a:p>
            <a:pPr>
              <a:buFont typeface="Arial" panose="020B0604020202020204" pitchFamily="34" charset="0"/>
              <a:buChar char="•"/>
            </a:pPr>
            <a:r>
              <a:rPr lang="en-US" dirty="0"/>
              <a:t>Definition of health</a:t>
            </a:r>
          </a:p>
          <a:p>
            <a:pPr>
              <a:buFont typeface="Arial" panose="020B0604020202020204" pitchFamily="34" charset="0"/>
              <a:buChar char="•"/>
            </a:pPr>
            <a:r>
              <a:rPr lang="en-US" dirty="0"/>
              <a:t>Barriers to health promoting </a:t>
            </a:r>
            <a:r>
              <a:rPr lang="en-US" dirty="0" err="1"/>
              <a:t>behaviour</a:t>
            </a:r>
            <a:endParaRPr lang="en-US" dirty="0"/>
          </a:p>
          <a:p>
            <a:endParaRPr lang="en-US" dirty="0"/>
          </a:p>
          <a:p>
            <a:endParaRPr lang="en-US" dirty="0"/>
          </a:p>
        </p:txBody>
      </p:sp>
    </p:spTree>
    <p:extLst>
      <p:ext uri="{BB962C8B-B14F-4D97-AF65-F5344CB8AC3E}">
        <p14:creationId xmlns:p14="http://schemas.microsoft.com/office/powerpoint/2010/main" val="354655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Module competence</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This module is designed to enable the learner provide nursing care to the community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5144188"/>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Conceptual model</a:t>
            </a:r>
          </a:p>
        </p:txBody>
      </p:sp>
      <p:sp>
        <p:nvSpPr>
          <p:cNvPr id="3" name="Content Placeholder 2"/>
          <p:cNvSpPr>
            <a:spLocks noGrp="1"/>
          </p:cNvSpPr>
          <p:nvPr>
            <p:ph idx="1"/>
          </p:nvPr>
        </p:nvSpPr>
        <p:spPr/>
        <p:txBody>
          <a:bodyPr/>
          <a:lstStyle/>
          <a:p>
            <a:r>
              <a:rPr lang="en-US" dirty="0"/>
              <a:t>A conceptual model refers to a global ideas about individual, groups, situations and events of interest to a discipline. A conceptual model provides a reference platform for members of a discipline to guide their thinking, observation and interpretation</a:t>
            </a:r>
          </a:p>
          <a:p>
            <a:r>
              <a:rPr lang="en-US" dirty="0"/>
              <a:t>Model applicable in CHN</a:t>
            </a:r>
          </a:p>
          <a:p>
            <a:pPr>
              <a:buFont typeface="Arial" panose="020B0604020202020204" pitchFamily="34" charset="0"/>
              <a:buChar char="•"/>
            </a:pPr>
            <a:r>
              <a:rPr lang="en-US" dirty="0"/>
              <a:t>System model</a:t>
            </a:r>
          </a:p>
          <a:p>
            <a:pPr>
              <a:buFont typeface="Arial" panose="020B0604020202020204" pitchFamily="34" charset="0"/>
              <a:buChar char="•"/>
            </a:pPr>
            <a:r>
              <a:rPr lang="en-US" dirty="0"/>
              <a:t>Developmental model</a:t>
            </a:r>
          </a:p>
          <a:p>
            <a:pPr>
              <a:buFont typeface="Arial" panose="020B0604020202020204" pitchFamily="34" charset="0"/>
              <a:buChar char="•"/>
            </a:pPr>
            <a:r>
              <a:rPr lang="en-US" dirty="0"/>
              <a:t>Interaction model</a:t>
            </a:r>
          </a:p>
          <a:p>
            <a:endParaRPr lang="en-US" dirty="0"/>
          </a:p>
        </p:txBody>
      </p:sp>
    </p:spTree>
    <p:extLst>
      <p:ext uri="{BB962C8B-B14F-4D97-AF65-F5344CB8AC3E}">
        <p14:creationId xmlns:p14="http://schemas.microsoft.com/office/powerpoint/2010/main" val="3823739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model</a:t>
            </a:r>
          </a:p>
        </p:txBody>
      </p:sp>
      <p:sp>
        <p:nvSpPr>
          <p:cNvPr id="3" name="Content Placeholder 2"/>
          <p:cNvSpPr>
            <a:spLocks noGrp="1"/>
          </p:cNvSpPr>
          <p:nvPr>
            <p:ph idx="1"/>
          </p:nvPr>
        </p:nvSpPr>
        <p:spPr/>
        <p:txBody>
          <a:bodyPr/>
          <a:lstStyle/>
          <a:p>
            <a:r>
              <a:rPr lang="en-US" dirty="0"/>
              <a:t>It is postulated by Von </a:t>
            </a:r>
            <a:r>
              <a:rPr lang="en-US" dirty="0" err="1"/>
              <a:t>Bertalanffy</a:t>
            </a:r>
            <a:r>
              <a:rPr lang="en-US" dirty="0"/>
              <a:t> (1952)</a:t>
            </a:r>
          </a:p>
          <a:p>
            <a:r>
              <a:rPr lang="en-US" dirty="0"/>
              <a:t>It focuses on the organization, interaction, interdependency and integration of parts and elements</a:t>
            </a:r>
          </a:p>
          <a:p>
            <a:r>
              <a:rPr lang="en-US" dirty="0"/>
              <a:t>Characteristics of system model:</a:t>
            </a:r>
          </a:p>
          <a:p>
            <a:pPr>
              <a:buFont typeface="Arial" panose="020B0604020202020204" pitchFamily="34" charset="0"/>
              <a:buChar char="•"/>
            </a:pPr>
            <a:r>
              <a:rPr lang="en-US" dirty="0"/>
              <a:t>Wholeness</a:t>
            </a:r>
          </a:p>
          <a:p>
            <a:pPr>
              <a:buFont typeface="Arial" panose="020B0604020202020204" pitchFamily="34" charset="0"/>
              <a:buChar char="•"/>
            </a:pPr>
            <a:r>
              <a:rPr lang="en-US" dirty="0"/>
              <a:t>Organization</a:t>
            </a:r>
          </a:p>
          <a:p>
            <a:pPr>
              <a:buFont typeface="Arial" panose="020B0604020202020204" pitchFamily="34" charset="0"/>
              <a:buChar char="•"/>
            </a:pPr>
            <a:r>
              <a:rPr lang="en-US" dirty="0"/>
              <a:t>Openness</a:t>
            </a:r>
          </a:p>
          <a:p>
            <a:pPr>
              <a:buFont typeface="Arial" panose="020B0604020202020204" pitchFamily="34" charset="0"/>
              <a:buChar char="•"/>
            </a:pPr>
            <a:r>
              <a:rPr lang="en-US" dirty="0"/>
              <a:t>Boundary</a:t>
            </a:r>
          </a:p>
          <a:p>
            <a:pPr>
              <a:buFont typeface="Arial" panose="020B0604020202020204" pitchFamily="34" charset="0"/>
              <a:buChar char="•"/>
            </a:pPr>
            <a:r>
              <a:rPr lang="en-US" dirty="0"/>
              <a:t>Entropy</a:t>
            </a:r>
          </a:p>
          <a:p>
            <a:pPr>
              <a:buFont typeface="Arial" panose="020B0604020202020204" pitchFamily="34" charset="0"/>
              <a:buChar char="•"/>
            </a:pPr>
            <a:r>
              <a:rPr lang="en-US" dirty="0"/>
              <a:t>Feedback</a:t>
            </a:r>
          </a:p>
          <a:p>
            <a:endParaRPr lang="en-US" dirty="0"/>
          </a:p>
        </p:txBody>
      </p:sp>
    </p:spTree>
    <p:extLst>
      <p:ext uri="{BB962C8B-B14F-4D97-AF65-F5344CB8AC3E}">
        <p14:creationId xmlns:p14="http://schemas.microsoft.com/office/powerpoint/2010/main" val="1940875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u="sng" dirty="0"/>
              <a:t>Application to community health nursing</a:t>
            </a:r>
          </a:p>
          <a:p>
            <a:r>
              <a:rPr lang="en-US" dirty="0"/>
              <a:t>The community is a social system made of interrelated subsystems</a:t>
            </a:r>
          </a:p>
          <a:p>
            <a:r>
              <a:rPr lang="en-US" dirty="0"/>
              <a:t>The subsystem include economic, educational, religious, health care, political, welfare, law enforcement, energy and recreational systems</a:t>
            </a:r>
          </a:p>
          <a:p>
            <a:r>
              <a:rPr lang="en-US" dirty="0"/>
              <a:t>They are interrelated and have a specific orientations towards each other</a:t>
            </a:r>
          </a:p>
          <a:p>
            <a:endParaRPr lang="en-US" dirty="0"/>
          </a:p>
        </p:txBody>
      </p:sp>
    </p:spTree>
    <p:extLst>
      <p:ext uri="{BB962C8B-B14F-4D97-AF65-F5344CB8AC3E}">
        <p14:creationId xmlns:p14="http://schemas.microsoft.com/office/powerpoint/2010/main" val="3425098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Developmental model</a:t>
            </a:r>
          </a:p>
        </p:txBody>
      </p:sp>
      <p:sp>
        <p:nvSpPr>
          <p:cNvPr id="3" name="Content Placeholder 2"/>
          <p:cNvSpPr>
            <a:spLocks noGrp="1"/>
          </p:cNvSpPr>
          <p:nvPr>
            <p:ph idx="1"/>
          </p:nvPr>
        </p:nvSpPr>
        <p:spPr/>
        <p:txBody>
          <a:bodyPr/>
          <a:lstStyle/>
          <a:p>
            <a:r>
              <a:rPr lang="en-US" dirty="0"/>
              <a:t>It is a way of thinking how changes occur based on theories of developmental of human organization</a:t>
            </a:r>
          </a:p>
          <a:p>
            <a:r>
              <a:rPr lang="en-US" dirty="0"/>
              <a:t>According to Lewis, the change may be both reactive and structural</a:t>
            </a:r>
          </a:p>
          <a:p>
            <a:r>
              <a:rPr lang="en-US" dirty="0"/>
              <a:t>The reactive theory emphasizes the influence of environment in development programs  and structural theory emphasizes the genetically determined program for development</a:t>
            </a:r>
          </a:p>
          <a:p>
            <a:r>
              <a:rPr lang="en-US" u="sng" dirty="0"/>
              <a:t>Application to CHN</a:t>
            </a:r>
          </a:p>
          <a:p>
            <a:r>
              <a:rPr lang="en-US" dirty="0"/>
              <a:t>It is useful in working with infants and children, because the major role of a nurse working  with them is to assess the developmental progress and to promote overall growth and development</a:t>
            </a:r>
          </a:p>
        </p:txBody>
      </p:sp>
    </p:spTree>
    <p:extLst>
      <p:ext uri="{BB962C8B-B14F-4D97-AF65-F5344CB8AC3E}">
        <p14:creationId xmlns:p14="http://schemas.microsoft.com/office/powerpoint/2010/main" val="944064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 model</a:t>
            </a:r>
          </a:p>
        </p:txBody>
      </p:sp>
      <p:sp>
        <p:nvSpPr>
          <p:cNvPr id="3" name="Content Placeholder 2"/>
          <p:cNvSpPr>
            <a:spLocks noGrp="1"/>
          </p:cNvSpPr>
          <p:nvPr>
            <p:ph idx="1"/>
          </p:nvPr>
        </p:nvSpPr>
        <p:spPr/>
        <p:txBody>
          <a:bodyPr/>
          <a:lstStyle/>
          <a:p>
            <a:r>
              <a:rPr lang="en-US" dirty="0"/>
              <a:t>There models are based upon theories that stem from philosophical writings such as those of Cooley(1969) and Mead(1934)</a:t>
            </a:r>
          </a:p>
          <a:p>
            <a:r>
              <a:rPr lang="en-US" dirty="0"/>
              <a:t>The Major concepts used in interactions models are communication, perception, role playing and self conception</a:t>
            </a:r>
          </a:p>
          <a:p>
            <a:r>
              <a:rPr lang="en-US" u="sng" dirty="0"/>
              <a:t>Application to CHN</a:t>
            </a:r>
          </a:p>
          <a:p>
            <a:pPr>
              <a:buFont typeface="Arial" panose="020B0604020202020204" pitchFamily="34" charset="0"/>
              <a:buChar char="•"/>
            </a:pPr>
            <a:r>
              <a:rPr lang="en-US" dirty="0"/>
              <a:t>Communication</a:t>
            </a:r>
          </a:p>
          <a:p>
            <a:pPr>
              <a:buFont typeface="Arial" panose="020B0604020202020204" pitchFamily="34" charset="0"/>
              <a:buChar char="•"/>
            </a:pPr>
            <a:r>
              <a:rPr lang="en-US" dirty="0"/>
              <a:t>Self-conception</a:t>
            </a:r>
          </a:p>
          <a:p>
            <a:pPr>
              <a:buFont typeface="Arial" panose="020B0604020202020204" pitchFamily="34" charset="0"/>
              <a:buChar char="•"/>
            </a:pPr>
            <a:r>
              <a:rPr lang="en-US" dirty="0"/>
              <a:t>perception</a:t>
            </a:r>
          </a:p>
        </p:txBody>
      </p:sp>
    </p:spTree>
    <p:extLst>
      <p:ext uri="{BB962C8B-B14F-4D97-AF65-F5344CB8AC3E}">
        <p14:creationId xmlns:p14="http://schemas.microsoft.com/office/powerpoint/2010/main" val="80759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Roles of a community health nurse</a:t>
            </a:r>
          </a:p>
        </p:txBody>
      </p:sp>
      <p:sp>
        <p:nvSpPr>
          <p:cNvPr id="3" name="Content Placeholder 2"/>
          <p:cNvSpPr>
            <a:spLocks noGrp="1"/>
          </p:cNvSpPr>
          <p:nvPr>
            <p:ph idx="1"/>
          </p:nvPr>
        </p:nvSpPr>
        <p:spPr/>
        <p:txBody>
          <a:bodyPr/>
          <a:lstStyle/>
          <a:p>
            <a:r>
              <a:rPr lang="en-US" b="1" dirty="0"/>
              <a:t>A community health nurse performs various functions while she works in any defined community health setting</a:t>
            </a:r>
          </a:p>
          <a:p>
            <a:r>
              <a:rPr lang="en-US" b="1" dirty="0"/>
              <a:t>There are various factors which determine the roles and functions of a community health nurse. They are as follows;</a:t>
            </a:r>
          </a:p>
          <a:p>
            <a:pPr>
              <a:buFont typeface="Wingdings" panose="05000000000000000000" pitchFamily="2" charset="2"/>
              <a:buChar char="§"/>
            </a:pPr>
            <a:r>
              <a:rPr lang="en-US" dirty="0"/>
              <a:t>The designated position</a:t>
            </a:r>
          </a:p>
          <a:p>
            <a:pPr>
              <a:buFont typeface="Wingdings" panose="05000000000000000000" pitchFamily="2" charset="2"/>
              <a:buChar char="§"/>
            </a:pPr>
            <a:r>
              <a:rPr lang="en-US" dirty="0"/>
              <a:t>The organization's policy</a:t>
            </a:r>
          </a:p>
          <a:p>
            <a:pPr>
              <a:buFont typeface="Wingdings" panose="05000000000000000000" pitchFamily="2" charset="2"/>
              <a:buChar char="§"/>
            </a:pPr>
            <a:r>
              <a:rPr lang="en-US" dirty="0"/>
              <a:t>The number and type of other health workers</a:t>
            </a:r>
          </a:p>
          <a:p>
            <a:pPr>
              <a:buFont typeface="Wingdings" panose="05000000000000000000" pitchFamily="2" charset="2"/>
              <a:buChar char="§"/>
            </a:pPr>
            <a:r>
              <a:rPr lang="en-US" dirty="0"/>
              <a:t>The family and community expectations</a:t>
            </a:r>
          </a:p>
          <a:p>
            <a:pPr>
              <a:buFont typeface="Wingdings" panose="05000000000000000000" pitchFamily="2" charset="2"/>
              <a:buChar char="§"/>
            </a:pPr>
            <a:r>
              <a:rPr lang="en-US" dirty="0"/>
              <a:t>The community health nurses’ own perception and abilities</a:t>
            </a:r>
          </a:p>
        </p:txBody>
      </p:sp>
    </p:spTree>
    <p:extLst>
      <p:ext uri="{BB962C8B-B14F-4D97-AF65-F5344CB8AC3E}">
        <p14:creationId xmlns:p14="http://schemas.microsoft.com/office/powerpoint/2010/main" val="2086445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general the community health nurse performs the following functions according to her roles as follows:</a:t>
            </a:r>
          </a:p>
          <a:p>
            <a:endParaRPr lang="en-US" dirty="0"/>
          </a:p>
        </p:txBody>
      </p:sp>
    </p:spTree>
    <p:extLst>
      <p:ext uri="{BB962C8B-B14F-4D97-AF65-F5344CB8AC3E}">
        <p14:creationId xmlns:p14="http://schemas.microsoft.com/office/powerpoint/2010/main" val="3203221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 provider</a:t>
            </a:r>
          </a:p>
        </p:txBody>
      </p:sp>
      <p:sp>
        <p:nvSpPr>
          <p:cNvPr id="3" name="Content Placeholder 2"/>
          <p:cNvSpPr>
            <a:spLocks noGrp="1"/>
          </p:cNvSpPr>
          <p:nvPr>
            <p:ph idx="1"/>
          </p:nvPr>
        </p:nvSpPr>
        <p:spPr/>
        <p:txBody>
          <a:bodyPr/>
          <a:lstStyle/>
          <a:p>
            <a:r>
              <a:rPr lang="en-US" dirty="0"/>
              <a:t>She provides a continuous and comprehensive care to the family, group of people and community at large</a:t>
            </a:r>
          </a:p>
          <a:p>
            <a:r>
              <a:rPr lang="en-US" dirty="0"/>
              <a:t>She emphasizes more on </a:t>
            </a:r>
            <a:r>
              <a:rPr lang="en-US" dirty="0" err="1"/>
              <a:t>promotive</a:t>
            </a:r>
            <a:r>
              <a:rPr lang="en-US" dirty="0"/>
              <a:t> and preventive health care</a:t>
            </a:r>
          </a:p>
          <a:p>
            <a:r>
              <a:rPr lang="en-US" dirty="0"/>
              <a:t>The community health nurse approaches the family and persuades them to implement </a:t>
            </a:r>
            <a:r>
              <a:rPr lang="en-US" dirty="0" err="1"/>
              <a:t>promotive</a:t>
            </a:r>
            <a:r>
              <a:rPr lang="en-US" dirty="0"/>
              <a:t> and preventive measures</a:t>
            </a:r>
          </a:p>
          <a:p>
            <a:r>
              <a:rPr lang="en-US" dirty="0"/>
              <a:t>She also provides care during illness for which usually the family members come forward to seek help</a:t>
            </a:r>
          </a:p>
          <a:p>
            <a:r>
              <a:rPr lang="en-US" dirty="0"/>
              <a:t>The care is provided at home, clinic, school, work place etc.</a:t>
            </a:r>
          </a:p>
        </p:txBody>
      </p:sp>
    </p:spTree>
    <p:extLst>
      <p:ext uri="{BB962C8B-B14F-4D97-AF65-F5344CB8AC3E}">
        <p14:creationId xmlns:p14="http://schemas.microsoft.com/office/powerpoint/2010/main" val="33245299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educator</a:t>
            </a:r>
          </a:p>
        </p:txBody>
      </p:sp>
      <p:sp>
        <p:nvSpPr>
          <p:cNvPr id="3" name="Content Placeholder 2"/>
          <p:cNvSpPr>
            <a:spLocks noGrp="1"/>
          </p:cNvSpPr>
          <p:nvPr>
            <p:ph idx="1"/>
          </p:nvPr>
        </p:nvSpPr>
        <p:spPr/>
        <p:txBody>
          <a:bodyPr>
            <a:normAutofit lnSpcReduction="10000"/>
          </a:bodyPr>
          <a:lstStyle/>
          <a:p>
            <a:r>
              <a:rPr lang="en-US" dirty="0"/>
              <a:t>The community health nurse educates the individual, family, groups of people and the community at large</a:t>
            </a:r>
          </a:p>
          <a:p>
            <a:r>
              <a:rPr lang="en-US" dirty="0"/>
              <a:t>Health education thus given focuses on promoting health, preventing illness and aspects related to care during illness and rehabilitation and disability prevention</a:t>
            </a:r>
          </a:p>
          <a:p>
            <a:r>
              <a:rPr lang="en-US" dirty="0"/>
              <a:t>The nurse conducts planned health education sessions for organized community groups e.g. school children, antenatal mothers, eligible couples, elderly etc.</a:t>
            </a:r>
          </a:p>
          <a:p>
            <a:r>
              <a:rPr lang="en-US" dirty="0"/>
              <a:t>Health education for the family is planned and implemented as part of the family care plan</a:t>
            </a:r>
          </a:p>
          <a:p>
            <a:r>
              <a:rPr lang="en-US" dirty="0"/>
              <a:t>The community nurse is involved in giving incidental/casual/spontaneous health education according to the situation( washing of hands before a child eats)</a:t>
            </a:r>
          </a:p>
        </p:txBody>
      </p:sp>
    </p:spTree>
    <p:extLst>
      <p:ext uri="{BB962C8B-B14F-4D97-AF65-F5344CB8AC3E}">
        <p14:creationId xmlns:p14="http://schemas.microsoft.com/office/powerpoint/2010/main" val="2254439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counsellor</a:t>
            </a:r>
          </a:p>
        </p:txBody>
      </p:sp>
      <p:sp>
        <p:nvSpPr>
          <p:cNvPr id="3" name="Content Placeholder 2"/>
          <p:cNvSpPr>
            <a:spLocks noGrp="1"/>
          </p:cNvSpPr>
          <p:nvPr>
            <p:ph idx="1"/>
          </p:nvPr>
        </p:nvSpPr>
        <p:spPr/>
        <p:txBody>
          <a:bodyPr/>
          <a:lstStyle/>
          <a:p>
            <a:r>
              <a:rPr lang="en-US" dirty="0"/>
              <a:t>The community health nurse helps individual, families and the community at large to recognize and understand their problems to be solved, find solutions with-in resources and implement feasible and acceptable solutions</a:t>
            </a:r>
          </a:p>
          <a:p>
            <a:r>
              <a:rPr lang="en-US" dirty="0"/>
              <a:t>As a counsellor a community health nurse should give advice, tips, assistance, help, support and guidance where necessary</a:t>
            </a:r>
          </a:p>
        </p:txBody>
      </p:sp>
    </p:spTree>
    <p:extLst>
      <p:ext uri="{BB962C8B-B14F-4D97-AF65-F5344CB8AC3E}">
        <p14:creationId xmlns:p14="http://schemas.microsoft.com/office/powerpoint/2010/main" val="388845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2C58B4-82D8-4083-ABA7-4D526CB6AA1D}"/>
              </a:ext>
            </a:extLst>
          </p:cNvPr>
          <p:cNvSpPr>
            <a:spLocks noGrp="1"/>
          </p:cNvSpPr>
          <p:nvPr>
            <p:ph type="title"/>
          </p:nvPr>
        </p:nvSpPr>
        <p:spPr/>
        <p:txBody>
          <a:bodyPr/>
          <a:lstStyle/>
          <a:p>
            <a:r>
              <a:rPr lang="en-US" dirty="0"/>
              <a:t>History of community health nursing</a:t>
            </a:r>
            <a:endParaRPr lang="en-KE" dirty="0"/>
          </a:p>
        </p:txBody>
      </p:sp>
    </p:spTree>
    <p:extLst>
      <p:ext uri="{BB962C8B-B14F-4D97-AF65-F5344CB8AC3E}">
        <p14:creationId xmlns:p14="http://schemas.microsoft.com/office/powerpoint/2010/main" val="5648974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person</a:t>
            </a:r>
          </a:p>
        </p:txBody>
      </p:sp>
      <p:sp>
        <p:nvSpPr>
          <p:cNvPr id="3" name="Content Placeholder 2"/>
          <p:cNvSpPr>
            <a:spLocks noGrp="1"/>
          </p:cNvSpPr>
          <p:nvPr>
            <p:ph idx="1"/>
          </p:nvPr>
        </p:nvSpPr>
        <p:spPr/>
        <p:txBody>
          <a:bodyPr/>
          <a:lstStyle/>
          <a:p>
            <a:r>
              <a:rPr lang="en-US" dirty="0"/>
              <a:t>The community health nurse explores community resources in terms of money, manpower, materials, agencies etc.</a:t>
            </a:r>
          </a:p>
          <a:p>
            <a:r>
              <a:rPr lang="en-US" dirty="0"/>
              <a:t>She makes use of these resources in helping individual, family groups and community to meet their health and nursing needs</a:t>
            </a:r>
          </a:p>
          <a:p>
            <a:endParaRPr lang="en-US" dirty="0"/>
          </a:p>
        </p:txBody>
      </p:sp>
    </p:spTree>
    <p:extLst>
      <p:ext uri="{BB962C8B-B14F-4D97-AF65-F5344CB8AC3E}">
        <p14:creationId xmlns:p14="http://schemas.microsoft.com/office/powerpoint/2010/main" val="3344054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Sensitive observer</a:t>
            </a:r>
          </a:p>
        </p:txBody>
      </p:sp>
      <p:sp>
        <p:nvSpPr>
          <p:cNvPr id="3" name="Content Placeholder 2"/>
          <p:cNvSpPr>
            <a:spLocks noGrp="1"/>
          </p:cNvSpPr>
          <p:nvPr>
            <p:ph idx="1"/>
          </p:nvPr>
        </p:nvSpPr>
        <p:spPr/>
        <p:txBody>
          <a:bodyPr/>
          <a:lstStyle/>
          <a:p>
            <a:r>
              <a:rPr lang="en-US" dirty="0"/>
              <a:t>The community health nurse makes an observations of any untoward change in health behavior and health status of a community, people, their surroundings, unusual occurrence of disease and takes action accordingly</a:t>
            </a:r>
          </a:p>
          <a:p>
            <a:r>
              <a:rPr lang="en-US" dirty="0"/>
              <a:t>E.g. providing information, health education to people to improve their behavior and health status, working with the family and providing direct care during illness, notification to health authority about communicable diseases</a:t>
            </a:r>
          </a:p>
        </p:txBody>
      </p:sp>
    </p:spTree>
    <p:extLst>
      <p:ext uri="{BB962C8B-B14F-4D97-AF65-F5344CB8AC3E}">
        <p14:creationId xmlns:p14="http://schemas.microsoft.com/office/powerpoint/2010/main" val="14470554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 </a:t>
            </a:r>
          </a:p>
        </p:txBody>
      </p:sp>
      <p:sp>
        <p:nvSpPr>
          <p:cNvPr id="3" name="Content Placeholder 2"/>
          <p:cNvSpPr>
            <a:spLocks noGrp="1"/>
          </p:cNvSpPr>
          <p:nvPr>
            <p:ph idx="1"/>
          </p:nvPr>
        </p:nvSpPr>
        <p:spPr/>
        <p:txBody>
          <a:bodyPr/>
          <a:lstStyle/>
          <a:p>
            <a:r>
              <a:rPr lang="en-US" dirty="0"/>
              <a:t>The community health gives some suggestions on practical situation which requires immediate actions and where there is little scope of health education</a:t>
            </a:r>
          </a:p>
          <a:p>
            <a:r>
              <a:rPr lang="en-US" dirty="0"/>
              <a:t>E.g. in case of a client with diabetes mellitus, the community health nurse advices with concern on foods to be included and avoided.(according to the socio-economic condition of the individual and family)</a:t>
            </a:r>
          </a:p>
        </p:txBody>
      </p:sp>
    </p:spTree>
    <p:extLst>
      <p:ext uri="{BB962C8B-B14F-4D97-AF65-F5344CB8AC3E}">
        <p14:creationId xmlns:p14="http://schemas.microsoft.com/office/powerpoint/2010/main" val="3205076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Planner </a:t>
            </a:r>
          </a:p>
        </p:txBody>
      </p:sp>
      <p:sp>
        <p:nvSpPr>
          <p:cNvPr id="3" name="Content Placeholder 2"/>
          <p:cNvSpPr>
            <a:spLocks noGrp="1"/>
          </p:cNvSpPr>
          <p:nvPr>
            <p:ph idx="1"/>
          </p:nvPr>
        </p:nvSpPr>
        <p:spPr/>
        <p:txBody>
          <a:bodyPr/>
          <a:lstStyle/>
          <a:p>
            <a:r>
              <a:rPr lang="en-US" dirty="0"/>
              <a:t>The community health nurse while giving comprehensive care to family and community makes a plan on the basis of identified health problems and health and nursing</a:t>
            </a:r>
          </a:p>
          <a:p>
            <a:r>
              <a:rPr lang="en-US" dirty="0"/>
              <a:t>She plans with other team members to provide appropriate care, which is referred to as planner role</a:t>
            </a:r>
          </a:p>
          <a:p>
            <a:endParaRPr lang="en-US" dirty="0"/>
          </a:p>
        </p:txBody>
      </p:sp>
    </p:spTree>
    <p:extLst>
      <p:ext uri="{BB962C8B-B14F-4D97-AF65-F5344CB8AC3E}">
        <p14:creationId xmlns:p14="http://schemas.microsoft.com/office/powerpoint/2010/main" val="16141787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 manager</a:t>
            </a:r>
          </a:p>
        </p:txBody>
      </p:sp>
      <p:sp>
        <p:nvSpPr>
          <p:cNvPr id="3" name="Content Placeholder 2"/>
          <p:cNvSpPr>
            <a:spLocks noGrp="1"/>
          </p:cNvSpPr>
          <p:nvPr>
            <p:ph idx="1"/>
          </p:nvPr>
        </p:nvSpPr>
        <p:spPr/>
        <p:txBody>
          <a:bodyPr/>
          <a:lstStyle/>
          <a:p>
            <a:r>
              <a:rPr lang="en-US" dirty="0"/>
              <a:t>The community health nurse implements the care which is planned for the family and community</a:t>
            </a:r>
          </a:p>
          <a:p>
            <a:r>
              <a:rPr lang="en-US" dirty="0"/>
              <a:t>She directly provides the care with the active participation of family and </a:t>
            </a:r>
            <a:r>
              <a:rPr lang="en-US"/>
              <a:t>community members</a:t>
            </a:r>
            <a:endParaRPr lang="en-US" dirty="0"/>
          </a:p>
        </p:txBody>
      </p:sp>
    </p:spTree>
    <p:extLst>
      <p:ext uri="{BB962C8B-B14F-4D97-AF65-F5344CB8AC3E}">
        <p14:creationId xmlns:p14="http://schemas.microsoft.com/office/powerpoint/2010/main" val="7585169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Qualities of a community health nurse</a:t>
            </a:r>
          </a:p>
        </p:txBody>
      </p:sp>
      <p:sp>
        <p:nvSpPr>
          <p:cNvPr id="3" name="Content Placeholder 2"/>
          <p:cNvSpPr>
            <a:spLocks noGrp="1"/>
          </p:cNvSpPr>
          <p:nvPr>
            <p:ph idx="1"/>
          </p:nvPr>
        </p:nvSpPr>
        <p:spPr/>
        <p:txBody>
          <a:bodyPr>
            <a:normAutofit fontScale="85000" lnSpcReduction="20000"/>
          </a:bodyPr>
          <a:lstStyle/>
          <a:p>
            <a:pPr>
              <a:buFont typeface="+mj-lt"/>
              <a:buAutoNum type="arabicPeriod"/>
            </a:pPr>
            <a:r>
              <a:rPr lang="en-US" dirty="0"/>
              <a:t>Interest in community health nursing</a:t>
            </a:r>
          </a:p>
          <a:p>
            <a:pPr>
              <a:buFont typeface="+mj-lt"/>
              <a:buAutoNum type="arabicPeriod"/>
            </a:pPr>
            <a:r>
              <a:rPr lang="en-US" dirty="0"/>
              <a:t>Good IPR skills</a:t>
            </a:r>
          </a:p>
          <a:p>
            <a:pPr>
              <a:buFont typeface="+mj-lt"/>
              <a:buAutoNum type="arabicPeriod"/>
            </a:pPr>
            <a:r>
              <a:rPr lang="en-US" dirty="0"/>
              <a:t>Interested in people</a:t>
            </a:r>
          </a:p>
          <a:p>
            <a:pPr>
              <a:buFont typeface="+mj-lt"/>
              <a:buAutoNum type="arabicPeriod"/>
            </a:pPr>
            <a:r>
              <a:rPr lang="en-US" dirty="0"/>
              <a:t>Emotional stability</a:t>
            </a:r>
          </a:p>
          <a:p>
            <a:pPr>
              <a:buFont typeface="+mj-lt"/>
              <a:buAutoNum type="arabicPeriod"/>
            </a:pPr>
            <a:r>
              <a:rPr lang="en-US" dirty="0"/>
              <a:t>Good communicability</a:t>
            </a:r>
          </a:p>
          <a:p>
            <a:pPr>
              <a:buFont typeface="+mj-lt"/>
              <a:buAutoNum type="arabicPeriod"/>
            </a:pPr>
            <a:r>
              <a:rPr lang="en-US" dirty="0"/>
              <a:t>Guiding and helping nature</a:t>
            </a:r>
          </a:p>
          <a:p>
            <a:pPr>
              <a:buFont typeface="+mj-lt"/>
              <a:buAutoNum type="arabicPeriod"/>
            </a:pPr>
            <a:r>
              <a:rPr lang="en-US" dirty="0"/>
              <a:t>Sensitive observation</a:t>
            </a:r>
          </a:p>
          <a:p>
            <a:pPr>
              <a:buFont typeface="+mj-lt"/>
              <a:buAutoNum type="arabicPeriod"/>
            </a:pPr>
            <a:r>
              <a:rPr lang="en-US" dirty="0"/>
              <a:t>Good listener</a:t>
            </a:r>
          </a:p>
          <a:p>
            <a:pPr>
              <a:buFont typeface="+mj-lt"/>
              <a:buAutoNum type="arabicPeriod"/>
            </a:pPr>
            <a:r>
              <a:rPr lang="en-US" dirty="0"/>
              <a:t>A friendly disposition</a:t>
            </a:r>
          </a:p>
          <a:p>
            <a:pPr>
              <a:buFont typeface="+mj-lt"/>
              <a:buAutoNum type="arabicPeriod"/>
            </a:pPr>
            <a:r>
              <a:rPr lang="en-US" dirty="0" err="1"/>
              <a:t>Initiativeness</a:t>
            </a:r>
            <a:endParaRPr lang="en-US" dirty="0"/>
          </a:p>
          <a:p>
            <a:pPr>
              <a:buFont typeface="+mj-lt"/>
              <a:buAutoNum type="arabicPeriod"/>
            </a:pPr>
            <a:r>
              <a:rPr lang="en-US" dirty="0"/>
              <a:t>Resourcefulness</a:t>
            </a:r>
          </a:p>
          <a:p>
            <a:pPr>
              <a:buFont typeface="+mj-lt"/>
              <a:buAutoNum type="arabicPeriod"/>
            </a:pPr>
            <a:r>
              <a:rPr lang="en-US" dirty="0"/>
              <a:t>Endurance and patience</a:t>
            </a:r>
          </a:p>
        </p:txBody>
      </p:sp>
    </p:spTree>
    <p:extLst>
      <p:ext uri="{BB962C8B-B14F-4D97-AF65-F5344CB8AC3E}">
        <p14:creationId xmlns:p14="http://schemas.microsoft.com/office/powerpoint/2010/main" val="1165560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health care</a:t>
            </a:r>
            <a:br>
              <a:rPr lang="en-US" dirty="0"/>
            </a:br>
            <a:endParaRPr lang="en-US" dirty="0"/>
          </a:p>
        </p:txBody>
      </p:sp>
      <p:sp>
        <p:nvSpPr>
          <p:cNvPr id="3" name="Content Placeholder 2"/>
          <p:cNvSpPr>
            <a:spLocks noGrp="1"/>
          </p:cNvSpPr>
          <p:nvPr>
            <p:ph idx="1"/>
          </p:nvPr>
        </p:nvSpPr>
        <p:spPr>
          <a:xfrm>
            <a:off x="658632" y="2201532"/>
            <a:ext cx="8596668" cy="3880773"/>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Definition of terms</a:t>
            </a:r>
          </a:p>
          <a:p>
            <a:pPr marL="0" indent="0">
              <a:buNone/>
            </a:pPr>
            <a:r>
              <a:rPr lang="en-US" b="1" dirty="0">
                <a:latin typeface="Times New Roman" panose="02020603050405020304" pitchFamily="18" charset="0"/>
                <a:cs typeface="Times New Roman" panose="02020603050405020304" pitchFamily="18" charset="0"/>
              </a:rPr>
              <a:t> Family</a:t>
            </a:r>
            <a:r>
              <a:rPr lang="en-US" dirty="0">
                <a:latin typeface="Times New Roman" panose="02020603050405020304" pitchFamily="18" charset="0"/>
                <a:cs typeface="Times New Roman" panose="02020603050405020304" pitchFamily="18" charset="0"/>
              </a:rPr>
              <a:t>; is a group of two or more person joined by ties of marriage, blood or adoption which constitute a single household, who interact with each other respective of familial status, positions and roles to create and maintain a common subculture</a:t>
            </a:r>
          </a:p>
          <a:p>
            <a:pPr marL="0" indent="0">
              <a:buNone/>
            </a:pPr>
            <a:r>
              <a:rPr lang="en-US" b="1" dirty="0">
                <a:latin typeface="Times New Roman" panose="02020603050405020304" pitchFamily="18" charset="0"/>
                <a:cs typeface="Times New Roman" panose="02020603050405020304" pitchFamily="18" charset="0"/>
              </a:rPr>
              <a:t>Family health</a:t>
            </a:r>
            <a:r>
              <a:rPr lang="en-US" dirty="0">
                <a:latin typeface="Times New Roman" panose="02020603050405020304" pitchFamily="18" charset="0"/>
                <a:cs typeface="Times New Roman" panose="02020603050405020304" pitchFamily="18" charset="0"/>
              </a:rPr>
              <a:t>; family health is concerned for most part with care of well, families, with non hospitalized sick persons and their families, with groups of people and health peoples that affect the community the community as a whole</a:t>
            </a:r>
          </a:p>
          <a:p>
            <a:pPr marL="0" indent="0">
              <a:buNone/>
            </a:pPr>
            <a:r>
              <a:rPr lang="en-US" b="1" dirty="0">
                <a:latin typeface="Times New Roman" panose="02020603050405020304" pitchFamily="18" charset="0"/>
                <a:cs typeface="Times New Roman" panose="02020603050405020304" pitchFamily="18" charset="0"/>
              </a:rPr>
              <a:t>Assimilation</a:t>
            </a:r>
            <a:r>
              <a:rPr lang="en-US" dirty="0">
                <a:latin typeface="Times New Roman" panose="02020603050405020304" pitchFamily="18" charset="0"/>
                <a:cs typeface="Times New Roman" panose="02020603050405020304" pitchFamily="18" charset="0"/>
              </a:rPr>
              <a:t>; individuals or a group from one culture identifying more strongly with the dominant culture in values, activities and daily living</a:t>
            </a:r>
          </a:p>
          <a:p>
            <a:pPr marL="0" indent="0">
              <a:buNone/>
            </a:pPr>
            <a:r>
              <a:rPr lang="en-US" b="1" dirty="0">
                <a:latin typeface="Times New Roman" panose="02020603050405020304" pitchFamily="18" charset="0"/>
                <a:cs typeface="Times New Roman" panose="02020603050405020304" pitchFamily="18" charset="0"/>
              </a:rPr>
              <a:t>Community resources</a:t>
            </a:r>
            <a:r>
              <a:rPr lang="en-US" dirty="0">
                <a:latin typeface="Times New Roman" panose="02020603050405020304" pitchFamily="18" charset="0"/>
                <a:cs typeface="Times New Roman" panose="02020603050405020304" pitchFamily="18" charset="0"/>
              </a:rPr>
              <a:t>; a collection of health care providers or supportive care providers who share a common interests or a sense of unity</a:t>
            </a:r>
          </a:p>
          <a:p>
            <a:pPr marL="0" indent="0">
              <a:buNone/>
            </a:pPr>
            <a:endParaRPr lang="en-US" dirty="0"/>
          </a:p>
        </p:txBody>
      </p:sp>
    </p:spTree>
    <p:extLst>
      <p:ext uri="{BB962C8B-B14F-4D97-AF65-F5344CB8AC3E}">
        <p14:creationId xmlns:p14="http://schemas.microsoft.com/office/powerpoint/2010/main" val="3113468556"/>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Family development task</a:t>
            </a:r>
            <a:r>
              <a:rPr lang="en-US" dirty="0">
                <a:latin typeface="Times New Roman" panose="02020603050405020304" pitchFamily="18" charset="0"/>
                <a:cs typeface="Times New Roman" panose="02020603050405020304" pitchFamily="18" charset="0"/>
              </a:rPr>
              <a:t>; the usual and expected family psychological, cognitive or psychomotor skills at a certain person in life, failure to master a development task can lead to unhappiness and difficulty with later tasks</a:t>
            </a:r>
          </a:p>
          <a:p>
            <a:pPr marL="0" indent="0">
              <a:buNone/>
            </a:pPr>
            <a:r>
              <a:rPr lang="en-US" b="1" dirty="0">
                <a:latin typeface="Times New Roman" panose="02020603050405020304" pitchFamily="18" charset="0"/>
                <a:cs typeface="Times New Roman" panose="02020603050405020304" pitchFamily="18" charset="0"/>
              </a:rPr>
              <a:t>Family function</a:t>
            </a:r>
            <a:r>
              <a:rPr lang="en-US" dirty="0">
                <a:latin typeface="Times New Roman" panose="02020603050405020304" pitchFamily="18" charset="0"/>
                <a:cs typeface="Times New Roman" panose="02020603050405020304" pitchFamily="18" charset="0"/>
              </a:rPr>
              <a:t>; activity or behavior of families that maintains the unity of the family and meets the family needs</a:t>
            </a:r>
          </a:p>
          <a:p>
            <a:pPr marL="0" indent="0">
              <a:buNone/>
            </a:pPr>
            <a:r>
              <a:rPr lang="en-US" b="1" dirty="0">
                <a:latin typeface="Times New Roman" panose="02020603050405020304" pitchFamily="18" charset="0"/>
                <a:cs typeface="Times New Roman" panose="02020603050405020304" pitchFamily="18" charset="0"/>
              </a:rPr>
              <a:t>Family system theory</a:t>
            </a:r>
            <a:r>
              <a:rPr lang="en-US" dirty="0">
                <a:latin typeface="Times New Roman" panose="02020603050405020304" pitchFamily="18" charset="0"/>
                <a:cs typeface="Times New Roman" panose="02020603050405020304" pitchFamily="18" charset="0"/>
              </a:rPr>
              <a:t>; a theory that says the family is collection of people who are integrated, interacting and dependent and that the actions of other members affects the whole family</a:t>
            </a:r>
          </a:p>
          <a:p>
            <a:pPr marL="0" indent="0">
              <a:buNone/>
            </a:pPr>
            <a:r>
              <a:rPr lang="en-US" b="1" dirty="0">
                <a:latin typeface="Times New Roman" panose="02020603050405020304" pitchFamily="18" charset="0"/>
                <a:cs typeface="Times New Roman" panose="02020603050405020304" pitchFamily="18" charset="0"/>
              </a:rPr>
              <a:t>Family process</a:t>
            </a:r>
            <a:r>
              <a:rPr lang="en-US" dirty="0">
                <a:latin typeface="Times New Roman" panose="02020603050405020304" pitchFamily="18" charset="0"/>
                <a:cs typeface="Times New Roman" panose="02020603050405020304" pitchFamily="18" charset="0"/>
              </a:rPr>
              <a:t>; the ongoing interaction between family members through which they accomplish their instrumental and expressive tasks. The nursing process considers the family, not the individual, as a unit of care</a:t>
            </a:r>
          </a:p>
          <a:p>
            <a:pPr marL="0" indent="0">
              <a:buNone/>
            </a:pPr>
            <a:endParaRPr lang="en-US" dirty="0"/>
          </a:p>
        </p:txBody>
      </p:sp>
    </p:spTree>
    <p:extLst>
      <p:ext uri="{BB962C8B-B14F-4D97-AF65-F5344CB8AC3E}">
        <p14:creationId xmlns:p14="http://schemas.microsoft.com/office/powerpoint/2010/main" val="1959181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family</a:t>
            </a:r>
          </a:p>
        </p:txBody>
      </p:sp>
      <p:sp>
        <p:nvSpPr>
          <p:cNvPr id="3" name="Content Placeholder 2"/>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Concept of family</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 word family is derived from the roman word ‘famulus’ which means a ‘servant’. In roman law, the word denotes ‘a group of producers and slaves and other servants as well as other members’ connected by a common descent or marriage </a:t>
            </a:r>
          </a:p>
          <a:p>
            <a:pPr marL="0" indent="0">
              <a:buNone/>
            </a:pPr>
            <a:r>
              <a:rPr lang="en-US" dirty="0">
                <a:latin typeface="Times New Roman" panose="02020603050405020304" pitchFamily="18" charset="0"/>
                <a:cs typeface="Times New Roman" panose="02020603050405020304" pitchFamily="18" charset="0"/>
              </a:rPr>
              <a:t>A family is a group of people connected by bonds of blood or marriage. The group lives together and consumes food from a kitchen. The members of the group interacts together in various capacities and discharge their roles in various capacities and discharge their roles based on the family tradition and cultural norms of a societies in many aspects social, biological, economical epidemiological and operational</a:t>
            </a:r>
          </a:p>
          <a:p>
            <a:pPr marL="0" indent="0">
              <a:buNone/>
            </a:pPr>
            <a:endParaRPr lang="en-US" dirty="0"/>
          </a:p>
        </p:txBody>
      </p:sp>
    </p:spTree>
    <p:extLst>
      <p:ext uri="{BB962C8B-B14F-4D97-AF65-F5344CB8AC3E}">
        <p14:creationId xmlns:p14="http://schemas.microsoft.com/office/powerpoint/2010/main" val="18145531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85000" lnSpcReduction="20000"/>
          </a:bodyPr>
          <a:lstStyle/>
          <a:p>
            <a:pPr marL="0" indent="0">
              <a:buNone/>
            </a:pPr>
            <a:r>
              <a:rPr lang="en-US" sz="2400" dirty="0">
                <a:latin typeface="Times New Roman" panose="02020603050405020304" pitchFamily="18" charset="0"/>
                <a:cs typeface="Times New Roman" panose="02020603050405020304" pitchFamily="18" charset="0"/>
              </a:rPr>
              <a:t>Different concepts of the family</a:t>
            </a:r>
          </a:p>
          <a:p>
            <a:pPr marL="0" indent="0">
              <a:buNone/>
            </a:pPr>
            <a:r>
              <a:rPr lang="en-US" b="1" dirty="0">
                <a:latin typeface="Times New Roman" panose="02020603050405020304" pitchFamily="18" charset="0"/>
                <a:cs typeface="Times New Roman" panose="02020603050405020304" pitchFamily="18" charset="0"/>
              </a:rPr>
              <a:t>Biological concepts</a:t>
            </a:r>
            <a:r>
              <a:rPr lang="en-US" dirty="0">
                <a:latin typeface="Times New Roman" panose="02020603050405020304" pitchFamily="18" charset="0"/>
                <a:cs typeface="Times New Roman" panose="02020603050405020304" pitchFamily="18" charset="0"/>
              </a:rPr>
              <a:t>; this is based on the biological functions of the family. A family is a biological unit because all its members are bonded together by blood or marriage and in consequence share a common genetic pool</a:t>
            </a:r>
          </a:p>
          <a:p>
            <a:pPr marL="0" indent="0">
              <a:buNone/>
            </a:pPr>
            <a:r>
              <a:rPr lang="en-US" b="1" dirty="0">
                <a:latin typeface="Times New Roman" panose="02020603050405020304" pitchFamily="18" charset="0"/>
                <a:cs typeface="Times New Roman" panose="02020603050405020304" pitchFamily="18" charset="0"/>
              </a:rPr>
              <a:t>Psychological concepts</a:t>
            </a:r>
            <a:r>
              <a:rPr lang="en-US" dirty="0">
                <a:latin typeface="Times New Roman" panose="02020603050405020304" pitchFamily="18" charset="0"/>
                <a:cs typeface="Times New Roman" panose="02020603050405020304" pitchFamily="18" charset="0"/>
              </a:rPr>
              <a:t>; Murray and Zentnen say that family is a basic unit of growth, experience and adaptation</a:t>
            </a:r>
          </a:p>
          <a:p>
            <a:pPr marL="0" indent="0">
              <a:buNone/>
            </a:pPr>
            <a:r>
              <a:rPr lang="en-US" b="1" dirty="0">
                <a:latin typeface="Times New Roman" panose="02020603050405020304" pitchFamily="18" charset="0"/>
                <a:cs typeface="Times New Roman" panose="02020603050405020304" pitchFamily="18" charset="0"/>
              </a:rPr>
              <a:t>Economical concepts</a:t>
            </a:r>
            <a:r>
              <a:rPr lang="en-US" dirty="0">
                <a:latin typeface="Times New Roman" panose="02020603050405020304" pitchFamily="18" charset="0"/>
                <a:cs typeface="Times New Roman" panose="02020603050405020304" pitchFamily="18" charset="0"/>
              </a:rPr>
              <a:t>; a family is economical unit because its members pool income from all sources and distribute it among all its members, earning as well as non earning</a:t>
            </a:r>
          </a:p>
          <a:p>
            <a:pPr marL="0" indent="0">
              <a:buNone/>
            </a:pPr>
            <a:r>
              <a:rPr lang="en-US" b="1" dirty="0">
                <a:latin typeface="Times New Roman" panose="02020603050405020304" pitchFamily="18" charset="0"/>
                <a:cs typeface="Times New Roman" panose="02020603050405020304" pitchFamily="18" charset="0"/>
              </a:rPr>
              <a:t>Sociological concepts</a:t>
            </a:r>
            <a:r>
              <a:rPr lang="en-US" dirty="0">
                <a:latin typeface="Times New Roman" panose="02020603050405020304" pitchFamily="18" charset="0"/>
                <a:cs typeface="Times New Roman" panose="02020603050405020304" pitchFamily="18" charset="0"/>
              </a:rPr>
              <a:t>; a family a social unit because it is a instrument of preserving, protecting and propagating the habits, practices, customs and tradition of the society with which it is in a continuous interaction</a:t>
            </a:r>
          </a:p>
          <a:p>
            <a:pPr marL="0" indent="0">
              <a:buNone/>
            </a:pPr>
            <a:r>
              <a:rPr lang="en-US" b="1" dirty="0">
                <a:latin typeface="Times New Roman" panose="02020603050405020304" pitchFamily="18" charset="0"/>
                <a:cs typeface="Times New Roman" panose="02020603050405020304" pitchFamily="18" charset="0"/>
              </a:rPr>
              <a:t>Epidemiological concepts</a:t>
            </a:r>
            <a:r>
              <a:rPr lang="en-US" dirty="0">
                <a:latin typeface="Times New Roman" panose="02020603050405020304" pitchFamily="18" charset="0"/>
                <a:cs typeface="Times New Roman" panose="02020603050405020304" pitchFamily="18" charset="0"/>
              </a:rPr>
              <a:t>; a family is a epidemiological unit because its members share a common genetic, nutritional, environmental, social and cultural milieu that interferes their health and disease status </a:t>
            </a:r>
          </a:p>
          <a:p>
            <a:pPr marL="0" indent="0">
              <a:buNone/>
            </a:pPr>
            <a:r>
              <a:rPr lang="en-US" b="1" dirty="0">
                <a:latin typeface="Times New Roman" panose="02020603050405020304" pitchFamily="18" charset="0"/>
                <a:cs typeface="Times New Roman" panose="02020603050405020304" pitchFamily="18" charset="0"/>
              </a:rPr>
              <a:t>Operational concepts</a:t>
            </a:r>
            <a:r>
              <a:rPr lang="en-US" dirty="0">
                <a:latin typeface="Times New Roman" panose="02020603050405020304" pitchFamily="18" charset="0"/>
                <a:cs typeface="Times New Roman" panose="02020603050405020304" pitchFamily="18" charset="0"/>
              </a:rPr>
              <a:t>; a family is a operational unit because it confirms to the family medicine and primary health care</a:t>
            </a:r>
          </a:p>
        </p:txBody>
      </p:sp>
    </p:spTree>
    <p:extLst>
      <p:ext uri="{BB962C8B-B14F-4D97-AF65-F5344CB8AC3E}">
        <p14:creationId xmlns:p14="http://schemas.microsoft.com/office/powerpoint/2010/main" val="2570019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DFC6-B8B2-4AB6-9DD9-5AD84CC5C84E}"/>
              </a:ext>
            </a:extLst>
          </p:cNvPr>
          <p:cNvSpPr>
            <a:spLocks noGrp="1"/>
          </p:cNvSpPr>
          <p:nvPr>
            <p:ph type="title"/>
          </p:nvPr>
        </p:nvSpPr>
        <p:spPr/>
        <p:txBody>
          <a:bodyPr/>
          <a:lstStyle/>
          <a:p>
            <a:r>
              <a:rPr lang="en-US" dirty="0"/>
              <a:t>Early home care stage(before mid 1800s)</a:t>
            </a:r>
            <a:endParaRPr lang="en-KE" dirty="0"/>
          </a:p>
        </p:txBody>
      </p:sp>
      <p:sp>
        <p:nvSpPr>
          <p:cNvPr id="3" name="Content Placeholder 2">
            <a:extLst>
              <a:ext uri="{FF2B5EF4-FFF2-40B4-BE49-F238E27FC236}">
                <a16:creationId xmlns:a16="http://schemas.microsoft.com/office/drawing/2014/main" id="{345249B0-51C6-4D11-A568-10E5C98F41A6}"/>
              </a:ext>
            </a:extLst>
          </p:cNvPr>
          <p:cNvSpPr>
            <a:spLocks noGrp="1"/>
          </p:cNvSpPr>
          <p:nvPr>
            <p:ph idx="1"/>
          </p:nvPr>
        </p:nvSpPr>
        <p:spPr/>
        <p:txBody>
          <a:bodyPr/>
          <a:lstStyle/>
          <a:p>
            <a:r>
              <a:rPr lang="en-US" dirty="0"/>
              <a:t>For many centuries female family members and friends attended the sick at home. The purpose of this care was to reduce suffering and promote healing.(</a:t>
            </a:r>
            <a:r>
              <a:rPr lang="en-US" dirty="0" err="1"/>
              <a:t>khalish</a:t>
            </a:r>
            <a:r>
              <a:rPr lang="en-US" dirty="0"/>
              <a:t>, </a:t>
            </a:r>
            <a:r>
              <a:rPr lang="en-US" dirty="0" err="1"/>
              <a:t>khalish</a:t>
            </a:r>
            <a:r>
              <a:rPr lang="en-US" dirty="0"/>
              <a:t> 1986). The early roots of home care nursing with religious and charitable groups. In this stage was in the middle of deplorable periods that Florence nightingale(1820-1910) began her work. Much of the foundation for modern nursing was laid through by Florence nightingale’s remarkable accomplishment. Nightingale's concern for population at risk as well as  her vision and successful efforts at her reforms provided a model for community health nursing today.</a:t>
            </a:r>
            <a:endParaRPr lang="en-KE" dirty="0"/>
          </a:p>
        </p:txBody>
      </p:sp>
    </p:spTree>
    <p:extLst>
      <p:ext uri="{BB962C8B-B14F-4D97-AF65-F5344CB8AC3E}">
        <p14:creationId xmlns:p14="http://schemas.microsoft.com/office/powerpoint/2010/main" val="12804215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System theory</a:t>
            </a:r>
            <a:r>
              <a:rPr lang="en-US" dirty="0">
                <a:latin typeface="Times New Roman" panose="02020603050405020304" pitchFamily="18" charset="0"/>
                <a:cs typeface="Times New Roman" panose="02020603050405020304" pitchFamily="18" charset="0"/>
              </a:rPr>
              <a:t>; system theory is more applicable for community health nursing because of the focus on the internal and external relationships and dynamics </a:t>
            </a:r>
          </a:p>
          <a:p>
            <a:pPr marL="0" indent="0">
              <a:buNone/>
            </a:pPr>
            <a:endParaRPr lang="en-US" dirty="0"/>
          </a:p>
        </p:txBody>
      </p:sp>
    </p:spTree>
    <p:extLst>
      <p:ext uri="{BB962C8B-B14F-4D97-AF65-F5344CB8AC3E}">
        <p14:creationId xmlns:p14="http://schemas.microsoft.com/office/powerpoint/2010/main" val="18895858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379" y="705135"/>
            <a:ext cx="8596668" cy="1320800"/>
          </a:xfrm>
        </p:spPr>
        <p:txBody>
          <a:bodyPr>
            <a:normAutofit fontScale="90000"/>
          </a:bodyPr>
          <a:lstStyle/>
          <a:p>
            <a:r>
              <a:rPr lang="en-US" dirty="0">
                <a:latin typeface="Times New Roman" panose="02020603050405020304" pitchFamily="18" charset="0"/>
                <a:cs typeface="Times New Roman" panose="02020603050405020304" pitchFamily="18" charset="0"/>
              </a:rPr>
              <a:t>Family types </a:t>
            </a:r>
            <a:br>
              <a:rPr lang="en-US" dirty="0"/>
            </a:br>
            <a:br>
              <a:rPr lang="en-US" dirty="0"/>
            </a:br>
            <a:br>
              <a:rPr lang="en-US" dirty="0"/>
            </a:br>
            <a:r>
              <a:rPr lang="en-US" sz="2000" b="1" dirty="0">
                <a:latin typeface="Times New Roman" panose="02020603050405020304" pitchFamily="18" charset="0"/>
                <a:cs typeface="Times New Roman" panose="02020603050405020304" pitchFamily="18" charset="0"/>
              </a:rPr>
              <a:t>Nuclear family</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It consists of husband, wife, and their unmarried children. This form family is universal, found in all society at all ages . A nuclear family is economically independent. Nuclear family is a symbol for women emancipation or empowered.</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Joint family</a:t>
            </a:r>
            <a:br>
              <a:rPr lang="en-US" sz="2000" b="1"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A joint family comprises two or more couples united by bonds of blood of patrilineal descent. Joint families usually originate as a two generational families institutions were sons do not separate even after marriage. The merit is it is based on the motto ‘union is strength’. There is a sharing of responsibility practically in all matters which gives a family a greater economic and social security</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Three generation families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It occurs when young couples are unable to find separate housing accommodation and continue to live with their parents and have their own children. Thus representative of the three generation related by direct descent.</a:t>
            </a:r>
            <a:br>
              <a:rPr lang="en-US" sz="2000" dirty="0">
                <a:latin typeface="Times New Roman" panose="02020603050405020304" pitchFamily="18" charset="0"/>
                <a:cs typeface="Times New Roman" panose="02020603050405020304" pitchFamily="18" charset="0"/>
              </a:rPr>
            </a:br>
            <a:br>
              <a:rPr lang="en-US" sz="3100" dirty="0">
                <a:latin typeface="Times New Roman" panose="02020603050405020304" pitchFamily="18" charset="0"/>
                <a:cs typeface="Times New Roman" panose="02020603050405020304" pitchFamily="18" charset="0"/>
              </a:rPr>
            </a:br>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338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Functions of a family</a:t>
            </a:r>
            <a:endParaRPr lang="en-US" dirty="0"/>
          </a:p>
        </p:txBody>
      </p:sp>
      <p:sp>
        <p:nvSpPr>
          <p:cNvPr id="3" name="Content Placeholder 2"/>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Home or comfort</a:t>
            </a:r>
            <a:r>
              <a:rPr lang="en-US" dirty="0">
                <a:latin typeface="Times New Roman" panose="02020603050405020304" pitchFamily="18" charset="0"/>
                <a:cs typeface="Times New Roman" panose="02020603050405020304" pitchFamily="18" charset="0"/>
              </a:rPr>
              <a:t>; family create a home and provide a homely life. A family is a sanctuary for comfort , relief, relaxation and satisfy.</a:t>
            </a:r>
          </a:p>
          <a:p>
            <a:r>
              <a:rPr lang="en-US" b="1" dirty="0">
                <a:latin typeface="Times New Roman" panose="02020603050405020304" pitchFamily="18" charset="0"/>
                <a:cs typeface="Times New Roman" panose="02020603050405020304" pitchFamily="18" charset="0"/>
              </a:rPr>
              <a:t>Economic security</a:t>
            </a:r>
            <a:r>
              <a:rPr lang="en-US" dirty="0">
                <a:latin typeface="Times New Roman" panose="02020603050405020304" pitchFamily="18" charset="0"/>
                <a:cs typeface="Times New Roman" panose="02020603050405020304" pitchFamily="18" charset="0"/>
              </a:rPr>
              <a:t>; family provides an ideal environment for its members which appears to be based on socialistic philosophy ‘ from every member as per its capacity and to every member as per its needs’. Family provides security to its productive and non productive members</a:t>
            </a:r>
          </a:p>
          <a:p>
            <a:r>
              <a:rPr lang="en-US" b="1" dirty="0">
                <a:latin typeface="Times New Roman" panose="02020603050405020304" pitchFamily="18" charset="0"/>
                <a:cs typeface="Times New Roman" panose="02020603050405020304" pitchFamily="18" charset="0"/>
              </a:rPr>
              <a:t>Procreation and rearing of children</a:t>
            </a:r>
            <a:r>
              <a:rPr lang="en-US" dirty="0">
                <a:latin typeface="Times New Roman" panose="02020603050405020304" pitchFamily="18" charset="0"/>
                <a:cs typeface="Times New Roman" panose="02020603050405020304" pitchFamily="18" charset="0"/>
              </a:rPr>
              <a:t>; rearing of children is an important functions of the family to perpetuate race. This function is produced through affection and race between husband and wife. Both parents participate in rearing of children.</a:t>
            </a:r>
          </a:p>
          <a:p>
            <a:r>
              <a:rPr lang="en-US" b="1" dirty="0">
                <a:latin typeface="Times New Roman" panose="02020603050405020304" pitchFamily="18" charset="0"/>
                <a:cs typeface="Times New Roman" panose="02020603050405020304" pitchFamily="18" charset="0"/>
              </a:rPr>
              <a:t>Physical and emotional care</a:t>
            </a:r>
            <a:r>
              <a:rPr lang="en-US" dirty="0">
                <a:latin typeface="Times New Roman" panose="02020603050405020304" pitchFamily="18" charset="0"/>
                <a:cs typeface="Times New Roman" panose="02020603050405020304" pitchFamily="18" charset="0"/>
              </a:rPr>
              <a:t>; families are committed to meet physical and emotional needs of family members by providing basic needs, love and environment, provide members sense of security and confidence, help them build their self concept, self esteem and emotional stability.</a:t>
            </a:r>
          </a:p>
          <a:p>
            <a:endParaRPr lang="en-US" dirty="0"/>
          </a:p>
          <a:p>
            <a:endParaRPr lang="en-US" dirty="0"/>
          </a:p>
        </p:txBody>
      </p:sp>
    </p:spTree>
    <p:extLst>
      <p:ext uri="{BB962C8B-B14F-4D97-AF65-F5344CB8AC3E}">
        <p14:creationId xmlns:p14="http://schemas.microsoft.com/office/powerpoint/2010/main" val="439823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Education</a:t>
            </a:r>
            <a:r>
              <a:rPr lang="en-US" dirty="0">
                <a:latin typeface="Times New Roman" panose="02020603050405020304" pitchFamily="18" charset="0"/>
                <a:cs typeface="Times New Roman" panose="02020603050405020304" pitchFamily="18" charset="0"/>
              </a:rPr>
              <a:t>; a family is a first school for toddlers who learn the most elementary lessons from their parents at home. An educated family provides an ideal setting for learning experience of preschool children. In atmosphere experience of loving, care and personalized attention</a:t>
            </a:r>
          </a:p>
          <a:p>
            <a:r>
              <a:rPr lang="en-US" b="1" dirty="0">
                <a:latin typeface="Times New Roman" panose="02020603050405020304" pitchFamily="18" charset="0"/>
                <a:cs typeface="Times New Roman" panose="02020603050405020304" pitchFamily="18" charset="0"/>
              </a:rPr>
              <a:t>Socialization</a:t>
            </a:r>
            <a:r>
              <a:rPr lang="en-US" dirty="0">
                <a:latin typeface="Times New Roman" panose="02020603050405020304" pitchFamily="18" charset="0"/>
                <a:cs typeface="Times New Roman" panose="02020603050405020304" pitchFamily="18" charset="0"/>
              </a:rPr>
              <a:t>; the process of socialization first starts in the family. The family transmits the knowledge of its cultural practices which includes customs, traditional, religious virtues and ritual, behavior pattern, dressing up, speech, language relationship with people </a:t>
            </a:r>
            <a:r>
              <a:rPr lang="en-US" dirty="0" err="1">
                <a:latin typeface="Times New Roman" panose="02020603050405020304" pitchFamily="18" charset="0"/>
                <a:cs typeface="Times New Roman" panose="02020603050405020304" pitchFamily="18" charset="0"/>
              </a:rPr>
              <a:t>etc</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Division of </a:t>
            </a:r>
            <a:r>
              <a:rPr lang="en-US" b="1" dirty="0" err="1">
                <a:latin typeface="Times New Roman" panose="02020603050405020304" pitchFamily="18" charset="0"/>
                <a:cs typeface="Times New Roman" panose="02020603050405020304" pitchFamily="18" charset="0"/>
              </a:rPr>
              <a:t>labour</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every members in the family as a defined as a status, roles, functions and responsibilities to carry various functions and task in the family. There is increasing sharing responsibilities between the partners especially related to earning a living and support due to industrialization inflation increasing individuals and family needs</a:t>
            </a:r>
          </a:p>
        </p:txBody>
      </p:sp>
    </p:spTree>
    <p:extLst>
      <p:ext uri="{BB962C8B-B14F-4D97-AF65-F5344CB8AC3E}">
        <p14:creationId xmlns:p14="http://schemas.microsoft.com/office/powerpoint/2010/main" val="34400043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Characteristics of a family as a unit</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Family is a product of time and space; families in developing areas differ from families in developing areas in terms of size, structure, values, general behavior for decision.</a:t>
            </a:r>
          </a:p>
          <a:p>
            <a:r>
              <a:rPr lang="en-US" dirty="0">
                <a:latin typeface="Times New Roman" panose="02020603050405020304" pitchFamily="18" charset="0"/>
                <a:cs typeface="Times New Roman" panose="02020603050405020304" pitchFamily="18" charset="0"/>
              </a:rPr>
              <a:t>The families develop their own lifestyle and their power system/ controlling for decision, making it differ from one another</a:t>
            </a:r>
          </a:p>
          <a:p>
            <a:r>
              <a:rPr lang="en-US" dirty="0">
                <a:latin typeface="Times New Roman" panose="02020603050405020304" pitchFamily="18" charset="0"/>
                <a:cs typeface="Times New Roman" panose="02020603050405020304" pitchFamily="18" charset="0"/>
              </a:rPr>
              <a:t>The family operates as a group; some families discuss the problem with all the members in a group and member participate in decision making and share responsibilities</a:t>
            </a:r>
          </a:p>
          <a:p>
            <a:r>
              <a:rPr lang="en-US" dirty="0">
                <a:latin typeface="Times New Roman" panose="02020603050405020304" pitchFamily="18" charset="0"/>
                <a:cs typeface="Times New Roman" panose="02020603050405020304" pitchFamily="18" charset="0"/>
              </a:rPr>
              <a:t>The families accommodates the needs of the individual members; the natural family is attained between family needs and individual needs</a:t>
            </a:r>
          </a:p>
          <a:p>
            <a:r>
              <a:rPr lang="en-US" dirty="0">
                <a:latin typeface="Times New Roman" panose="02020603050405020304" pitchFamily="18" charset="0"/>
                <a:cs typeface="Times New Roman" panose="02020603050405020304" pitchFamily="18" charset="0"/>
              </a:rPr>
              <a:t>The family relates with the community, the character of a family differs and each family members differs over time with respect with one's character</a:t>
            </a:r>
          </a:p>
        </p:txBody>
      </p:sp>
    </p:spTree>
    <p:extLst>
      <p:ext uri="{BB962C8B-B14F-4D97-AF65-F5344CB8AC3E}">
        <p14:creationId xmlns:p14="http://schemas.microsoft.com/office/powerpoint/2010/main" val="34935370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18532"/>
            <a:ext cx="8596668" cy="1320800"/>
          </a:xfrm>
        </p:spPr>
        <p:txBody>
          <a:bodyPr/>
          <a:lstStyle/>
          <a:p>
            <a:r>
              <a:rPr lang="en-US" dirty="0">
                <a:latin typeface="Times New Roman" panose="02020603050405020304" pitchFamily="18" charset="0"/>
                <a:cs typeface="Times New Roman" panose="02020603050405020304" pitchFamily="18" charset="0"/>
              </a:rPr>
              <a:t>Family health care</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This is an art and science of preventing disease, prolonging life and promoting health and efficiently  of a family through organized family efforts for the safe family environment, prevention and control of communicable diseases, reproduction and child health, education of members in the personal hygiene, seeking medical and nursing services of early diagnosis and treatment, developing social system and coping abilities to ensure normal development and optimum health status of the family members.</a:t>
            </a:r>
          </a:p>
          <a:p>
            <a:endParaRPr lang="en-US" dirty="0"/>
          </a:p>
        </p:txBody>
      </p:sp>
    </p:spTree>
    <p:extLst>
      <p:ext uri="{BB962C8B-B14F-4D97-AF65-F5344CB8AC3E}">
        <p14:creationId xmlns:p14="http://schemas.microsoft.com/office/powerpoint/2010/main" val="3323014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5594" y="404883"/>
            <a:ext cx="8596668" cy="1320800"/>
          </a:xfrm>
        </p:spPr>
        <p:txBody>
          <a:bodyPr>
            <a:normAutofit/>
          </a:bodyPr>
          <a:lstStyle/>
          <a:p>
            <a:r>
              <a:rPr lang="en-US" dirty="0">
                <a:latin typeface="Times New Roman" panose="02020603050405020304" pitchFamily="18" charset="0"/>
                <a:cs typeface="Times New Roman" panose="02020603050405020304" pitchFamily="18" charset="0"/>
              </a:rPr>
              <a:t>Determinants factors of family health</a:t>
            </a: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Human biology</a:t>
            </a:r>
            <a:r>
              <a:rPr lang="en-US" dirty="0">
                <a:latin typeface="Times New Roman" panose="02020603050405020304" pitchFamily="18" charset="0"/>
                <a:cs typeface="Times New Roman" panose="02020603050405020304" pitchFamily="18" charset="0"/>
              </a:rPr>
              <a:t>; it is composed of family size, structure, composition and characteristics, genetic inheritance and self concept</a:t>
            </a:r>
          </a:p>
          <a:p>
            <a:r>
              <a:rPr lang="en-US" b="1" dirty="0">
                <a:latin typeface="Times New Roman" panose="02020603050405020304" pitchFamily="18" charset="0"/>
                <a:cs typeface="Times New Roman" panose="02020603050405020304" pitchFamily="18" charset="0"/>
              </a:rPr>
              <a:t>Environmental</a:t>
            </a:r>
            <a:r>
              <a:rPr lang="en-US" dirty="0">
                <a:latin typeface="Times New Roman" panose="02020603050405020304" pitchFamily="18" charset="0"/>
                <a:cs typeface="Times New Roman" panose="02020603050405020304" pitchFamily="18" charset="0"/>
              </a:rPr>
              <a:t>; it composed of physical, biological and social environmental of the family</a:t>
            </a:r>
          </a:p>
          <a:p>
            <a:r>
              <a:rPr lang="en-US" b="1" dirty="0">
                <a:latin typeface="Times New Roman" panose="02020603050405020304" pitchFamily="18" charset="0"/>
                <a:cs typeface="Times New Roman" panose="02020603050405020304" pitchFamily="18" charset="0"/>
              </a:rPr>
              <a:t>Lifestyle</a:t>
            </a:r>
            <a:r>
              <a:rPr lang="en-US" dirty="0">
                <a:latin typeface="Times New Roman" panose="02020603050405020304" pitchFamily="18" charset="0"/>
                <a:cs typeface="Times New Roman" panose="02020603050405020304" pitchFamily="18" charset="0"/>
              </a:rPr>
              <a:t>; it is composite of daily living activities, </a:t>
            </a:r>
            <a:r>
              <a:rPr lang="en-US" dirty="0" err="1">
                <a:latin typeface="Times New Roman" panose="02020603050405020304" pitchFamily="18" charset="0"/>
                <a:cs typeface="Times New Roman" panose="02020603050405020304" pitchFamily="18" charset="0"/>
              </a:rPr>
              <a:t>behavioural</a:t>
            </a:r>
            <a:r>
              <a:rPr lang="en-US" dirty="0">
                <a:latin typeface="Times New Roman" panose="02020603050405020304" pitchFamily="18" charset="0"/>
                <a:cs typeface="Times New Roman" panose="02020603050405020304" pitchFamily="18" charset="0"/>
              </a:rPr>
              <a:t> and cultural practices including customs and traditions practiced by the family</a:t>
            </a:r>
          </a:p>
          <a:p>
            <a:r>
              <a:rPr lang="en-US" b="1" dirty="0">
                <a:latin typeface="Times New Roman" panose="02020603050405020304" pitchFamily="18" charset="0"/>
                <a:cs typeface="Times New Roman" panose="02020603050405020304" pitchFamily="18" charset="0"/>
              </a:rPr>
              <a:t>Health and allied resources</a:t>
            </a:r>
            <a:r>
              <a:rPr lang="en-US" dirty="0">
                <a:latin typeface="Times New Roman" panose="02020603050405020304" pitchFamily="18" charset="0"/>
                <a:cs typeface="Times New Roman" panose="02020603050405020304" pitchFamily="18" charset="0"/>
              </a:rPr>
              <a:t>; it includes health services, health related facilities, socioecomical conditions, political system and health related services</a:t>
            </a:r>
          </a:p>
        </p:txBody>
      </p:sp>
    </p:spTree>
    <p:extLst>
      <p:ext uri="{BB962C8B-B14F-4D97-AF65-F5344CB8AC3E}">
        <p14:creationId xmlns:p14="http://schemas.microsoft.com/office/powerpoint/2010/main" val="35942662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Aims of family health care</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Reduction of maternal, infant and child mortality and morbidity rates</a:t>
            </a:r>
          </a:p>
          <a:p>
            <a:r>
              <a:rPr lang="en-US" dirty="0">
                <a:latin typeface="Times New Roman" panose="02020603050405020304" pitchFamily="18" charset="0"/>
                <a:cs typeface="Times New Roman" panose="02020603050405020304" pitchFamily="18" charset="0"/>
              </a:rPr>
              <a:t>Family planning to space out children and ensure planned parenthood</a:t>
            </a:r>
          </a:p>
          <a:p>
            <a:r>
              <a:rPr lang="en-US" dirty="0">
                <a:latin typeface="Times New Roman" panose="02020603050405020304" pitchFamily="18" charset="0"/>
                <a:cs typeface="Times New Roman" panose="02020603050405020304" pitchFamily="18" charset="0"/>
              </a:rPr>
              <a:t>Improve nutritional status of all the family members</a:t>
            </a:r>
          </a:p>
          <a:p>
            <a:r>
              <a:rPr lang="en-US" dirty="0">
                <a:latin typeface="Times New Roman" panose="02020603050405020304" pitchFamily="18" charset="0"/>
                <a:cs typeface="Times New Roman" panose="02020603050405020304" pitchFamily="18" charset="0"/>
              </a:rPr>
              <a:t>Health education of the family in all preventive, </a:t>
            </a:r>
            <a:r>
              <a:rPr lang="en-US" dirty="0" err="1">
                <a:latin typeface="Times New Roman" panose="02020603050405020304" pitchFamily="18" charset="0"/>
                <a:cs typeface="Times New Roman" panose="02020603050405020304" pitchFamily="18" charset="0"/>
              </a:rPr>
              <a:t>promotive</a:t>
            </a:r>
            <a:r>
              <a:rPr lang="en-US" dirty="0">
                <a:latin typeface="Times New Roman" panose="02020603050405020304" pitchFamily="18" charset="0"/>
                <a:cs typeface="Times New Roman" panose="02020603050405020304" pitchFamily="18" charset="0"/>
              </a:rPr>
              <a:t>, curative and rehabilitative aspects of healthcare</a:t>
            </a:r>
          </a:p>
        </p:txBody>
      </p:sp>
    </p:spTree>
    <p:extLst>
      <p:ext uri="{BB962C8B-B14F-4D97-AF65-F5344CB8AC3E}">
        <p14:creationId xmlns:p14="http://schemas.microsoft.com/office/powerpoint/2010/main" val="30522281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483" y="404884"/>
            <a:ext cx="8596668" cy="1320800"/>
          </a:xfrm>
        </p:spPr>
        <p:txBody>
          <a:bodyPr/>
          <a:lstStyle/>
          <a:p>
            <a:r>
              <a:rPr lang="en-US" dirty="0">
                <a:latin typeface="Times New Roman" panose="02020603050405020304" pitchFamily="18" charset="0"/>
                <a:cs typeface="Times New Roman" panose="02020603050405020304" pitchFamily="18" charset="0"/>
              </a:rPr>
              <a:t>Objective of family health care</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Identifies and appraises health problem of the family</a:t>
            </a:r>
          </a:p>
          <a:p>
            <a:r>
              <a:rPr lang="en-US" dirty="0">
                <a:latin typeface="Times New Roman" panose="02020603050405020304" pitchFamily="18" charset="0"/>
                <a:cs typeface="Times New Roman" panose="02020603050405020304" pitchFamily="18" charset="0"/>
              </a:rPr>
              <a:t>Ensure family understanding and acceptance of the problem</a:t>
            </a:r>
          </a:p>
          <a:p>
            <a:r>
              <a:rPr lang="en-US" dirty="0">
                <a:latin typeface="Times New Roman" panose="02020603050405020304" pitchFamily="18" charset="0"/>
                <a:cs typeface="Times New Roman" panose="02020603050405020304" pitchFamily="18" charset="0"/>
              </a:rPr>
              <a:t>Provide  prompt and proper services according to the health needs of the family</a:t>
            </a:r>
          </a:p>
          <a:p>
            <a:r>
              <a:rPr lang="en-US" dirty="0">
                <a:latin typeface="Times New Roman" panose="02020603050405020304" pitchFamily="18" charset="0"/>
                <a:cs typeface="Times New Roman" panose="02020603050405020304" pitchFamily="18" charset="0"/>
              </a:rPr>
              <a:t>Helps to develop the competence in members to take care of their family as and when required</a:t>
            </a:r>
          </a:p>
          <a:p>
            <a:r>
              <a:rPr lang="en-US" dirty="0">
                <a:latin typeface="Times New Roman" panose="02020603050405020304" pitchFamily="18" charset="0"/>
                <a:cs typeface="Times New Roman" panose="02020603050405020304" pitchFamily="18" charset="0"/>
              </a:rPr>
              <a:t>Contribute desired materials to personal and social development of the family members</a:t>
            </a:r>
          </a:p>
          <a:p>
            <a:r>
              <a:rPr lang="en-US" dirty="0">
                <a:latin typeface="Times New Roman" panose="02020603050405020304" pitchFamily="18" charset="0"/>
                <a:cs typeface="Times New Roman" panose="02020603050405020304" pitchFamily="18" charset="0"/>
              </a:rPr>
              <a:t>Helps to promote and utilizing the available resources to maintain all aspects of health of </a:t>
            </a:r>
            <a:r>
              <a:rPr lang="en-US" dirty="0" err="1">
                <a:latin typeface="Times New Roman" panose="02020603050405020304" pitchFamily="18" charset="0"/>
                <a:cs typeface="Times New Roman" panose="02020603050405020304" pitchFamily="18" charset="0"/>
              </a:rPr>
              <a:t>rehabilitave</a:t>
            </a:r>
            <a:r>
              <a:rPr lang="en-US" dirty="0">
                <a:latin typeface="Times New Roman" panose="02020603050405020304" pitchFamily="18" charset="0"/>
                <a:cs typeface="Times New Roman" panose="02020603050405020304" pitchFamily="18" charset="0"/>
              </a:rPr>
              <a:t> measure</a:t>
            </a:r>
          </a:p>
        </p:txBody>
      </p:sp>
    </p:spTree>
    <p:extLst>
      <p:ext uri="{BB962C8B-B14F-4D97-AF65-F5344CB8AC3E}">
        <p14:creationId xmlns:p14="http://schemas.microsoft.com/office/powerpoint/2010/main" val="6922380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984" y="664191"/>
            <a:ext cx="8596668" cy="1320800"/>
          </a:xfrm>
        </p:spPr>
        <p:txBody>
          <a:bodyPr/>
          <a:lstStyle/>
          <a:p>
            <a:r>
              <a:rPr lang="en-US" dirty="0">
                <a:latin typeface="Times New Roman" panose="02020603050405020304" pitchFamily="18" charset="0"/>
                <a:cs typeface="Times New Roman" panose="02020603050405020304" pitchFamily="18" charset="0"/>
              </a:rPr>
              <a:t>Principles of family healthcare</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Establish good professional relationship with the family</a:t>
            </a:r>
          </a:p>
          <a:p>
            <a:r>
              <a:rPr lang="en-US" dirty="0">
                <a:latin typeface="Times New Roman" panose="02020603050405020304" pitchFamily="18" charset="0"/>
                <a:cs typeface="Times New Roman" panose="02020603050405020304" pitchFamily="18" charset="0"/>
              </a:rPr>
              <a:t>Provide health education and guidance to the family to take care of themselves</a:t>
            </a:r>
          </a:p>
          <a:p>
            <a:r>
              <a:rPr lang="en-US" dirty="0">
                <a:latin typeface="Times New Roman" panose="02020603050405020304" pitchFamily="18" charset="0"/>
                <a:cs typeface="Times New Roman" panose="02020603050405020304" pitchFamily="18" charset="0"/>
              </a:rPr>
              <a:t>Collect all relevant information about family and community to identify problems and set priorities</a:t>
            </a:r>
          </a:p>
          <a:p>
            <a:r>
              <a:rPr lang="en-US" dirty="0">
                <a:latin typeface="Times New Roman" panose="02020603050405020304" pitchFamily="18" charset="0"/>
                <a:cs typeface="Times New Roman" panose="02020603050405020304" pitchFamily="18" charset="0"/>
              </a:rPr>
              <a:t>Provide supports to the family based on their needs</a:t>
            </a:r>
          </a:p>
          <a:p>
            <a:r>
              <a:rPr lang="en-US" dirty="0">
                <a:latin typeface="Times New Roman" panose="02020603050405020304" pitchFamily="18" charset="0"/>
                <a:cs typeface="Times New Roman" panose="02020603050405020304" pitchFamily="18" charset="0"/>
              </a:rPr>
              <a:t>Encourage and motivate family members to participate healthcare services to improve their health status</a:t>
            </a:r>
          </a:p>
          <a:p>
            <a:r>
              <a:rPr lang="en-US" dirty="0">
                <a:latin typeface="Times New Roman" panose="02020603050405020304" pitchFamily="18" charset="0"/>
                <a:cs typeface="Times New Roman" panose="02020603050405020304" pitchFamily="18" charset="0"/>
              </a:rPr>
              <a:t>Health care services should be provided to their family irrespective of sex, age, income, religion etc.</a:t>
            </a:r>
          </a:p>
          <a:p>
            <a:r>
              <a:rPr lang="en-US" dirty="0">
                <a:latin typeface="Times New Roman" panose="02020603050405020304" pitchFamily="18" charset="0"/>
                <a:cs typeface="Times New Roman" panose="02020603050405020304" pitchFamily="18" charset="0"/>
              </a:rPr>
              <a:t>Duplication of health services should be provided to the family irrespective of sex, age, income, religion etc.</a:t>
            </a: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5418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nursing(mid 1800 to 1900)</a:t>
            </a:r>
          </a:p>
        </p:txBody>
      </p:sp>
      <p:sp>
        <p:nvSpPr>
          <p:cNvPr id="3" name="Content Placeholder 2"/>
          <p:cNvSpPr>
            <a:spLocks noGrp="1"/>
          </p:cNvSpPr>
          <p:nvPr>
            <p:ph idx="1"/>
          </p:nvPr>
        </p:nvSpPr>
        <p:spPr/>
        <p:txBody>
          <a:bodyPr>
            <a:noAutofit/>
          </a:bodyPr>
          <a:lstStyle/>
          <a:p>
            <a:r>
              <a:rPr lang="en-US" dirty="0">
                <a:latin typeface="Times New Roman" panose="02020603050405020304" pitchFamily="18" charset="0"/>
                <a:cs typeface="Times New Roman" panose="02020603050405020304" pitchFamily="18" charset="0"/>
              </a:rPr>
              <a:t>The next stage in development of community health nursing was formation of visiting nursing or district</a:t>
            </a:r>
          </a:p>
          <a:p>
            <a:r>
              <a:rPr lang="en-US" dirty="0">
                <a:latin typeface="Times New Roman" panose="02020603050405020304" pitchFamily="18" charset="0"/>
                <a:cs typeface="Times New Roman" panose="02020603050405020304" pitchFamily="18" charset="0"/>
              </a:rPr>
              <a:t>District nursing primarily care for the sick</a:t>
            </a:r>
          </a:p>
          <a:p>
            <a:r>
              <a:rPr lang="en-US" dirty="0">
                <a:latin typeface="Times New Roman" panose="02020603050405020304" pitchFamily="18" charset="0"/>
                <a:cs typeface="Times New Roman" panose="02020603050405020304" pitchFamily="18" charset="0"/>
              </a:rPr>
              <a:t>Cleanliness and wholesome living is also taught to the patients</a:t>
            </a:r>
          </a:p>
          <a:p>
            <a:r>
              <a:rPr lang="en-US" dirty="0">
                <a:latin typeface="Times New Roman" panose="02020603050405020304" pitchFamily="18" charset="0"/>
                <a:cs typeface="Times New Roman" panose="02020603050405020304" pitchFamily="18" charset="0"/>
              </a:rPr>
              <a:t>Nightingale referred this group as a ‘health nurse’</a:t>
            </a:r>
          </a:p>
          <a:p>
            <a:r>
              <a:rPr lang="en-US" dirty="0">
                <a:latin typeface="Times New Roman" panose="02020603050405020304" pitchFamily="18" charset="0"/>
                <a:cs typeface="Times New Roman" panose="02020603050405020304" pitchFamily="18" charset="0"/>
              </a:rPr>
              <a:t>District nursing focused on prevention and health nursing</a:t>
            </a:r>
          </a:p>
          <a:p>
            <a:r>
              <a:rPr lang="en-US" dirty="0">
                <a:latin typeface="Times New Roman" panose="02020603050405020304" pitchFamily="18" charset="0"/>
                <a:cs typeface="Times New Roman" panose="02020603050405020304" pitchFamily="18" charset="0"/>
              </a:rPr>
              <a:t>This early emphasize on prevention and health nursing became one of the distinguishing features of district nursing and later public health nursing as a specialty</a:t>
            </a:r>
          </a:p>
          <a:p>
            <a:r>
              <a:rPr lang="en-US" dirty="0">
                <a:latin typeface="Times New Roman" panose="02020603050405020304" pitchFamily="18" charset="0"/>
                <a:cs typeface="Times New Roman" panose="02020603050405020304" pitchFamily="18" charset="0"/>
              </a:rPr>
              <a:t>District nurses recorded pulse and temperature and gave simple medication to the sick poor under the immediate direction of the physician</a:t>
            </a:r>
          </a:p>
          <a:p>
            <a:endParaRPr lang="en-US" dirty="0"/>
          </a:p>
        </p:txBody>
      </p:sp>
    </p:spTree>
    <p:extLst>
      <p:ext uri="{BB962C8B-B14F-4D97-AF65-F5344CB8AC3E}">
        <p14:creationId xmlns:p14="http://schemas.microsoft.com/office/powerpoint/2010/main" val="716665808"/>
      </p:ext>
    </p:extLst>
  </p:cSld>
  <p:clrMapOvr>
    <a:masterClrMapping/>
  </p:clrMapOvr>
  <p:transition spd="slow">
    <p:push dir="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Home visit</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community health nurse works with families in different settings including clinics, schools, support groups, office and family home</a:t>
            </a:r>
          </a:p>
          <a:p>
            <a:r>
              <a:rPr lang="en-US" dirty="0">
                <a:latin typeface="Times New Roman" panose="02020603050405020304" pitchFamily="18" charset="0"/>
                <a:cs typeface="Times New Roman" panose="02020603050405020304" pitchFamily="18" charset="0"/>
              </a:rPr>
              <a:t>Home visit gives accurate assessment of family structure and behavior in the natural environment</a:t>
            </a:r>
          </a:p>
          <a:p>
            <a:r>
              <a:rPr lang="en-US" dirty="0">
                <a:latin typeface="Times New Roman" panose="02020603050405020304" pitchFamily="18" charset="0"/>
                <a:cs typeface="Times New Roman" panose="02020603050405020304" pitchFamily="18" charset="0"/>
              </a:rPr>
              <a:t>Home visits also provides opportunities to observe the home environment and to identify the barriers and support for reaching family health promotional goods</a:t>
            </a:r>
          </a:p>
          <a:p>
            <a:r>
              <a:rPr lang="en-US" dirty="0">
                <a:latin typeface="Times New Roman" panose="02020603050405020304" pitchFamily="18" charset="0"/>
                <a:cs typeface="Times New Roman" panose="02020603050405020304" pitchFamily="18" charset="0"/>
              </a:rPr>
              <a:t>Health services in homes requires technical skills, knowledge of preventive and therapeutic measures, teaching abilities, judgement and full understanding of human relations</a:t>
            </a:r>
          </a:p>
          <a:p>
            <a:r>
              <a:rPr lang="en-US" dirty="0">
                <a:latin typeface="Times New Roman" panose="02020603050405020304" pitchFamily="18" charset="0"/>
                <a:cs typeface="Times New Roman" panose="02020603050405020304" pitchFamily="18" charset="0"/>
              </a:rPr>
              <a:t>Home visits refers to meeting the health needs of people at their  needs</a:t>
            </a:r>
          </a:p>
        </p:txBody>
      </p:sp>
    </p:spTree>
    <p:extLst>
      <p:ext uri="{BB962C8B-B14F-4D97-AF65-F5344CB8AC3E}">
        <p14:creationId xmlns:p14="http://schemas.microsoft.com/office/powerpoint/2010/main" val="4513385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Concepts of home visit</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Home visiting provides and opportunity to make direct observation on home environmental family structure, familial roles and relationships, lifestyle, cultural practices, group dynamics and make family health assessments</a:t>
            </a:r>
          </a:p>
          <a:p>
            <a:r>
              <a:rPr lang="en-US" dirty="0">
                <a:latin typeface="Times New Roman" panose="02020603050405020304" pitchFamily="18" charset="0"/>
                <a:cs typeface="Times New Roman" panose="02020603050405020304" pitchFamily="18" charset="0"/>
              </a:rPr>
              <a:t>In home visiting the members are relaxed, have more time and relaxed, have more time and privacy and feel free to raise question, seek clarifications and sort out their problems</a:t>
            </a:r>
          </a:p>
          <a:p>
            <a:r>
              <a:rPr lang="en-US" dirty="0">
                <a:latin typeface="Times New Roman" panose="02020603050405020304" pitchFamily="18" charset="0"/>
                <a:cs typeface="Times New Roman" panose="02020603050405020304" pitchFamily="18" charset="0"/>
              </a:rPr>
              <a:t>It provide an opportunity to make direct observation of care given by family members in planning and implementing family health care services</a:t>
            </a:r>
          </a:p>
          <a:p>
            <a:r>
              <a:rPr lang="en-US" dirty="0">
                <a:latin typeface="Times New Roman" panose="02020603050405020304" pitchFamily="18" charset="0"/>
                <a:cs typeface="Times New Roman" panose="02020603050405020304" pitchFamily="18" charset="0"/>
              </a:rPr>
              <a:t>It provides an opportunity to contact and interact with most of the family members and establish rapport with the family as a whole.</a:t>
            </a:r>
          </a:p>
          <a:p>
            <a:r>
              <a:rPr lang="en-US" dirty="0">
                <a:latin typeface="Times New Roman" panose="02020603050405020304" pitchFamily="18" charset="0"/>
                <a:cs typeface="Times New Roman" panose="02020603050405020304" pitchFamily="18" charset="0"/>
              </a:rPr>
              <a:t>It also makes possible to have active participation of family members in planning and implementing family health care</a:t>
            </a:r>
          </a:p>
          <a:p>
            <a:r>
              <a:rPr lang="en-US" dirty="0">
                <a:latin typeface="Times New Roman" panose="02020603050405020304" pitchFamily="18" charset="0"/>
                <a:cs typeface="Times New Roman" panose="02020603050405020304" pitchFamily="18" charset="0"/>
              </a:rPr>
              <a:t>It makes feasible to plan and provide comprehensive family health care within a major emphasis on </a:t>
            </a:r>
            <a:r>
              <a:rPr lang="en-US" dirty="0" err="1">
                <a:latin typeface="Times New Roman" panose="02020603050405020304" pitchFamily="18" charset="0"/>
                <a:cs typeface="Times New Roman" panose="02020603050405020304" pitchFamily="18" charset="0"/>
              </a:rPr>
              <a:t>promotive</a:t>
            </a:r>
            <a:r>
              <a:rPr lang="en-US" dirty="0">
                <a:latin typeface="Times New Roman" panose="02020603050405020304" pitchFamily="18" charset="0"/>
                <a:cs typeface="Times New Roman" panose="02020603050405020304" pitchFamily="18" charset="0"/>
              </a:rPr>
              <a:t> and preventive care</a:t>
            </a:r>
          </a:p>
        </p:txBody>
      </p:sp>
    </p:spTree>
    <p:extLst>
      <p:ext uri="{BB962C8B-B14F-4D97-AF65-F5344CB8AC3E}">
        <p14:creationId xmlns:p14="http://schemas.microsoft.com/office/powerpoint/2010/main" val="33432119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Purpose of home visit</a:t>
            </a:r>
          </a:p>
        </p:txBody>
      </p:sp>
      <p:sp>
        <p:nvSpPr>
          <p:cNvPr id="3" name="Content Placeholder 2"/>
          <p:cNvSpPr>
            <a:spLocks noGrp="1"/>
          </p:cNvSpPr>
          <p:nvPr>
            <p:ph idx="1"/>
          </p:nvPr>
        </p:nvSpPr>
        <p:spPr/>
        <p:txBody>
          <a:bodyPr/>
          <a:lstStyle/>
          <a:p>
            <a:pPr>
              <a:buFont typeface="+mj-lt"/>
              <a:buAutoNum type="arabicPeriod"/>
            </a:pPr>
            <a:r>
              <a:rPr lang="en-US" dirty="0">
                <a:latin typeface="Times New Roman" panose="02020603050405020304" pitchFamily="18" charset="0"/>
                <a:cs typeface="Times New Roman" panose="02020603050405020304" pitchFamily="18" charset="0"/>
              </a:rPr>
              <a:t>It is a routine part of planned visiting program by a community health personnel</a:t>
            </a:r>
          </a:p>
          <a:p>
            <a:pPr>
              <a:buFont typeface="+mj-lt"/>
              <a:buAutoNum type="arabicPeriod"/>
            </a:pPr>
            <a:r>
              <a:rPr lang="en-US" dirty="0">
                <a:latin typeface="Times New Roman" panose="02020603050405020304" pitchFamily="18" charset="0"/>
                <a:cs typeface="Times New Roman" panose="02020603050405020304" pitchFamily="18" charset="0"/>
              </a:rPr>
              <a:t>It helps to investigate source of infectious disease</a:t>
            </a:r>
          </a:p>
          <a:p>
            <a:pPr>
              <a:buFont typeface="+mj-lt"/>
              <a:buAutoNum type="arabicPeriod"/>
            </a:pPr>
            <a:r>
              <a:rPr lang="en-US" dirty="0">
                <a:latin typeface="Times New Roman" panose="02020603050405020304" pitchFamily="18" charset="0"/>
                <a:cs typeface="Times New Roman" panose="02020603050405020304" pitchFamily="18" charset="0"/>
              </a:rPr>
              <a:t>To do follow in some problems identified in the health center, school, industry or hospital</a:t>
            </a:r>
          </a:p>
          <a:p>
            <a:pPr>
              <a:buFont typeface="+mj-lt"/>
              <a:buAutoNum type="arabicPeriod"/>
            </a:pPr>
            <a:r>
              <a:rPr lang="en-US" dirty="0">
                <a:latin typeface="Times New Roman" panose="02020603050405020304" pitchFamily="18" charset="0"/>
                <a:cs typeface="Times New Roman" panose="02020603050405020304" pitchFamily="18" charset="0"/>
              </a:rPr>
              <a:t>To assess the nutritional and immunization status</a:t>
            </a:r>
          </a:p>
          <a:p>
            <a:pPr>
              <a:buFont typeface="+mj-lt"/>
              <a:buAutoNum type="arabicPeriod"/>
            </a:pPr>
            <a:r>
              <a:rPr lang="en-US" dirty="0">
                <a:latin typeface="Times New Roman" panose="02020603050405020304" pitchFamily="18" charset="0"/>
                <a:cs typeface="Times New Roman" panose="02020603050405020304" pitchFamily="18" charset="0"/>
              </a:rPr>
              <a:t>To give health educational to the individual, family and community</a:t>
            </a:r>
          </a:p>
          <a:p>
            <a:pPr>
              <a:buFont typeface="+mj-lt"/>
              <a:buAutoNum type="arabicPeriod"/>
            </a:pPr>
            <a:r>
              <a:rPr lang="en-US" dirty="0">
                <a:latin typeface="Times New Roman" panose="02020603050405020304" pitchFamily="18" charset="0"/>
                <a:cs typeface="Times New Roman" panose="02020603050405020304" pitchFamily="18" charset="0"/>
              </a:rPr>
              <a:t>To supervise and guide other health workers</a:t>
            </a:r>
          </a:p>
          <a:p>
            <a:pPr>
              <a:buFont typeface="+mj-lt"/>
              <a:buAutoNum type="arabicPeriod"/>
            </a:pPr>
            <a:r>
              <a:rPr lang="en-US" dirty="0">
                <a:latin typeface="Times New Roman" panose="02020603050405020304" pitchFamily="18" charset="0"/>
                <a:cs typeface="Times New Roman" panose="02020603050405020304" pitchFamily="18" charset="0"/>
              </a:rPr>
              <a:t>Provide relief and comfort from the pain to the patient</a:t>
            </a:r>
          </a:p>
          <a:p>
            <a:pPr>
              <a:buFont typeface="+mj-lt"/>
              <a:buAutoNum type="arabicPeriod"/>
            </a:pPr>
            <a:r>
              <a:rPr lang="en-US" dirty="0">
                <a:latin typeface="Times New Roman" panose="02020603050405020304" pitchFamily="18" charset="0"/>
                <a:cs typeface="Times New Roman" panose="02020603050405020304" pitchFamily="18" charset="0"/>
              </a:rPr>
              <a:t>Using the domestic equipment for nursing</a:t>
            </a:r>
          </a:p>
          <a:p>
            <a:pPr>
              <a:buFont typeface="+mj-lt"/>
              <a:buAutoNum type="arabicPeriod"/>
            </a:pPr>
            <a:endParaRPr lang="en-US" dirty="0"/>
          </a:p>
        </p:txBody>
      </p:sp>
    </p:spTree>
    <p:extLst>
      <p:ext uri="{BB962C8B-B14F-4D97-AF65-F5344CB8AC3E}">
        <p14:creationId xmlns:p14="http://schemas.microsoft.com/office/powerpoint/2010/main" val="27823876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Principles of home visiting</a:t>
            </a:r>
          </a:p>
        </p:txBody>
      </p:sp>
      <p:sp>
        <p:nvSpPr>
          <p:cNvPr id="3" name="Content Placeholder 2"/>
          <p:cNvSpPr>
            <a:spLocks noGrp="1"/>
          </p:cNvSpPr>
          <p:nvPr>
            <p:ph idx="1"/>
          </p:nvPr>
        </p:nvSpPr>
        <p:spPr/>
        <p:txBody>
          <a:bodyPr>
            <a:normAutofit fontScale="92500" lnSpcReduction="10000"/>
          </a:bodyPr>
          <a:lstStyle/>
          <a:p>
            <a:pPr>
              <a:buFont typeface="+mj-lt"/>
              <a:buAutoNum type="arabicPeriod"/>
            </a:pPr>
            <a:r>
              <a:rPr lang="en-US" b="1" dirty="0">
                <a:latin typeface="Times New Roman" panose="02020603050405020304" pitchFamily="18" charset="0"/>
                <a:cs typeface="Times New Roman" panose="02020603050405020304" pitchFamily="18" charset="0"/>
              </a:rPr>
              <a:t>Need based</a:t>
            </a:r>
            <a:r>
              <a:rPr lang="en-US" dirty="0">
                <a:latin typeface="Times New Roman" panose="02020603050405020304" pitchFamily="18" charset="0"/>
                <a:cs typeface="Times New Roman" panose="02020603050405020304" pitchFamily="18" charset="0"/>
              </a:rPr>
              <a:t>; home visit should be planned and conducted based on the identified need of the people</a:t>
            </a:r>
          </a:p>
          <a:p>
            <a:pPr>
              <a:buFont typeface="+mj-lt"/>
              <a:buAutoNum type="arabicPeriod"/>
            </a:pPr>
            <a:r>
              <a:rPr lang="en-US" b="1" dirty="0">
                <a:latin typeface="Times New Roman" panose="02020603050405020304" pitchFamily="18" charset="0"/>
                <a:cs typeface="Times New Roman" panose="02020603050405020304" pitchFamily="18" charset="0"/>
              </a:rPr>
              <a:t>Priority based</a:t>
            </a:r>
            <a:r>
              <a:rPr lang="en-US" dirty="0">
                <a:latin typeface="Times New Roman" panose="02020603050405020304" pitchFamily="18" charset="0"/>
                <a:cs typeface="Times New Roman" panose="02020603050405020304" pitchFamily="18" charset="0"/>
              </a:rPr>
              <a:t>; the home visiting should give priority to the existing problem in the family. It may be maternal and child health services or antennal check up</a:t>
            </a:r>
          </a:p>
          <a:p>
            <a:pPr>
              <a:buFont typeface="+mj-lt"/>
              <a:buAutoNum type="arabicPeriod"/>
            </a:pPr>
            <a:r>
              <a:rPr lang="en-US" b="1" dirty="0">
                <a:latin typeface="Times New Roman" panose="02020603050405020304" pitchFamily="18" charset="0"/>
                <a:cs typeface="Times New Roman" panose="02020603050405020304" pitchFamily="18" charset="0"/>
              </a:rPr>
              <a:t>Regularity; </a:t>
            </a:r>
            <a:r>
              <a:rPr lang="en-US" dirty="0">
                <a:latin typeface="Times New Roman" panose="02020603050405020304" pitchFamily="18" charset="0"/>
                <a:cs typeface="Times New Roman" panose="02020603050405020304" pitchFamily="18" charset="0"/>
              </a:rPr>
              <a:t>plan for regular home visiting program based on family needs. It should be conducted on a regular intervals</a:t>
            </a:r>
          </a:p>
          <a:p>
            <a:pPr>
              <a:buFont typeface="+mj-lt"/>
              <a:buAutoNum type="arabicPeriod"/>
            </a:pPr>
            <a:r>
              <a:rPr lang="en-US" b="1" dirty="0">
                <a:latin typeface="Times New Roman" panose="02020603050405020304" pitchFamily="18" charset="0"/>
                <a:cs typeface="Times New Roman" panose="02020603050405020304" pitchFamily="18" charset="0"/>
              </a:rPr>
              <a:t>Flexibility</a:t>
            </a:r>
            <a:r>
              <a:rPr lang="en-US" dirty="0">
                <a:latin typeface="Times New Roman" panose="02020603050405020304" pitchFamily="18" charset="0"/>
                <a:cs typeface="Times New Roman" panose="02020603050405020304" pitchFamily="18" charset="0"/>
              </a:rPr>
              <a:t>; should adopt a flexible approach based on the prevailing circumstances at home</a:t>
            </a:r>
          </a:p>
          <a:p>
            <a:pPr>
              <a:buFont typeface="+mj-lt"/>
              <a:buAutoNum type="arabicPeriod"/>
            </a:pPr>
            <a:r>
              <a:rPr lang="en-US" b="1" dirty="0">
                <a:latin typeface="Times New Roman" panose="02020603050405020304" pitchFamily="18" charset="0"/>
                <a:cs typeface="Times New Roman" panose="02020603050405020304" pitchFamily="18" charset="0"/>
              </a:rPr>
              <a:t>Scientific based</a:t>
            </a:r>
            <a:r>
              <a:rPr lang="en-US" dirty="0">
                <a:latin typeface="Times New Roman" panose="02020603050405020304" pitchFamily="18" charset="0"/>
                <a:cs typeface="Times New Roman" panose="02020603050405020304" pitchFamily="18" charset="0"/>
              </a:rPr>
              <a:t>; be sure of scientific soundness of the subject used for discussion. Use of technical skills includes handwashing, an inspection</a:t>
            </a:r>
          </a:p>
          <a:p>
            <a:pPr>
              <a:buFont typeface="+mj-lt"/>
              <a:buAutoNum type="arabicPeriod"/>
            </a:pPr>
            <a:r>
              <a:rPr lang="en-US" b="1" dirty="0">
                <a:latin typeface="Times New Roman" panose="02020603050405020304" pitchFamily="18" charset="0"/>
                <a:cs typeface="Times New Roman" panose="02020603050405020304" pitchFamily="18" charset="0"/>
              </a:rPr>
              <a:t>Analysis based</a:t>
            </a:r>
            <a:r>
              <a:rPr lang="en-US" dirty="0">
                <a:latin typeface="Times New Roman" panose="02020603050405020304" pitchFamily="18" charset="0"/>
                <a:cs typeface="Times New Roman" panose="02020603050405020304" pitchFamily="18" charset="0"/>
              </a:rPr>
              <a:t>; collect facts about home, the patient and the environmental and make on objective analysis of the facts as an initial step in visiting the home.</a:t>
            </a:r>
          </a:p>
          <a:p>
            <a:pPr>
              <a:buFont typeface="+mj-lt"/>
              <a:buAutoNum type="arabicPeriod"/>
            </a:pPr>
            <a:r>
              <a:rPr lang="en-US" b="1" dirty="0">
                <a:latin typeface="Times New Roman" panose="02020603050405020304" pitchFamily="18" charset="0"/>
                <a:cs typeface="Times New Roman" panose="02020603050405020304" pitchFamily="18" charset="0"/>
              </a:rPr>
              <a:t>Developing relationship</a:t>
            </a:r>
            <a:r>
              <a:rPr lang="en-US" dirty="0">
                <a:latin typeface="Times New Roman" panose="02020603050405020304" pitchFamily="18" charset="0"/>
                <a:cs typeface="Times New Roman" panose="02020603050405020304" pitchFamily="18" charset="0"/>
              </a:rPr>
              <a:t>; work with person and family and plan jointly</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88063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Sensitivity;</a:t>
            </a:r>
            <a:r>
              <a:rPr lang="en-US" dirty="0">
                <a:latin typeface="Times New Roman" panose="02020603050405020304" pitchFamily="18" charset="0"/>
                <a:cs typeface="Times New Roman" panose="02020603050405020304" pitchFamily="18" charset="0"/>
              </a:rPr>
              <a:t> the community health nurse should be sensitive to the person's feeling and needs at the time of the visits. Listen to the family and understand the other person's point of view </a:t>
            </a:r>
          </a:p>
          <a:p>
            <a:r>
              <a:rPr lang="en-US" b="1" dirty="0">
                <a:latin typeface="Times New Roman" panose="02020603050405020304" pitchFamily="18" charset="0"/>
                <a:cs typeface="Times New Roman" panose="02020603050405020304" pitchFamily="18" charset="0"/>
              </a:rPr>
              <a:t>Educative</a:t>
            </a:r>
            <a:r>
              <a:rPr lang="en-US" dirty="0">
                <a:latin typeface="Times New Roman" panose="02020603050405020304" pitchFamily="18" charset="0"/>
                <a:cs typeface="Times New Roman" panose="02020603050405020304" pitchFamily="18" charset="0"/>
              </a:rPr>
              <a:t>; evaluate your own work remember the quality of care is more important than a number of visits. It is essential to evaluate home visits from time to time</a:t>
            </a:r>
          </a:p>
        </p:txBody>
      </p:sp>
    </p:spTree>
    <p:extLst>
      <p:ext uri="{BB962C8B-B14F-4D97-AF65-F5344CB8AC3E}">
        <p14:creationId xmlns:p14="http://schemas.microsoft.com/office/powerpoint/2010/main" val="37258338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471" y="568657"/>
            <a:ext cx="8596668" cy="1320800"/>
          </a:xfrm>
        </p:spPr>
        <p:txBody>
          <a:bodyPr/>
          <a:lstStyle/>
          <a:p>
            <a:r>
              <a:rPr lang="en-US" dirty="0">
                <a:latin typeface="Times New Roman" panose="02020603050405020304" pitchFamily="18" charset="0"/>
                <a:cs typeface="Times New Roman" panose="02020603050405020304" pitchFamily="18" charset="0"/>
              </a:rPr>
              <a:t>Steps of home visiting</a:t>
            </a:r>
          </a:p>
        </p:txBody>
      </p:sp>
      <p:sp>
        <p:nvSpPr>
          <p:cNvPr id="3" name="Content Placeholder 2"/>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Initial phase</a:t>
            </a:r>
            <a:r>
              <a:rPr lang="en-US" dirty="0">
                <a:latin typeface="Times New Roman" panose="02020603050405020304" pitchFamily="18" charset="0"/>
                <a:cs typeface="Times New Roman" panose="02020603050405020304" pitchFamily="18" charset="0"/>
              </a:rPr>
              <a:t>; the community health should collect information from clinical and other records before planning for a visit. During  home visit she has to assess or observe and make a note in the initial visit. The community health nurse should introduce and establish friendly relationship by using a simple language. Assess physical and environment status, family's cultural background, occupations and income of a family member, age, educational factors and psychological factors</a:t>
            </a:r>
          </a:p>
          <a:p>
            <a:r>
              <a:rPr lang="en-US" b="1" dirty="0">
                <a:latin typeface="Times New Roman" panose="02020603050405020304" pitchFamily="18" charset="0"/>
                <a:cs typeface="Times New Roman" panose="02020603050405020304" pitchFamily="18" charset="0"/>
              </a:rPr>
              <a:t>Action phase</a:t>
            </a:r>
            <a:r>
              <a:rPr lang="en-US" dirty="0">
                <a:latin typeface="Times New Roman" panose="02020603050405020304" pitchFamily="18" charset="0"/>
                <a:cs typeface="Times New Roman" panose="02020603050405020304" pitchFamily="18" charset="0"/>
              </a:rPr>
              <a:t>; the interpersonal relationship starts when nurses enter into a house. The nurse should use their effective communication skills to implement nursing process. During a home visit a nurse practice a variety of roles as a collaborator, consultant, coordinator, preventer of disease, promoter of health, health educator and epidemiologist and takes place to implement nursing process. During a action phase the community health nurse provides nursing care e.g. taking temperatures, physical environmental and dressing etc. demonstrating and teaching e.g. teaching and demonstrating insulin self administration </a:t>
            </a:r>
          </a:p>
          <a:p>
            <a:endParaRPr lang="en-US" dirty="0"/>
          </a:p>
        </p:txBody>
      </p:sp>
    </p:spTree>
    <p:extLst>
      <p:ext uri="{BB962C8B-B14F-4D97-AF65-F5344CB8AC3E}">
        <p14:creationId xmlns:p14="http://schemas.microsoft.com/office/powerpoint/2010/main" val="16049313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She makes diagnosis and tentative nursing care plan based on established priorities</a:t>
            </a:r>
          </a:p>
          <a:p>
            <a:r>
              <a:rPr lang="en-US" b="1" dirty="0">
                <a:latin typeface="Times New Roman" panose="02020603050405020304" pitchFamily="18" charset="0"/>
                <a:cs typeface="Times New Roman" panose="02020603050405020304" pitchFamily="18" charset="0"/>
              </a:rPr>
              <a:t>Termination phase</a:t>
            </a:r>
            <a:r>
              <a:rPr lang="en-US" dirty="0">
                <a:latin typeface="Times New Roman" panose="02020603050405020304" pitchFamily="18" charset="0"/>
                <a:cs typeface="Times New Roman" panose="02020603050405020304" pitchFamily="18" charset="0"/>
              </a:rPr>
              <a:t>; nurse patient roles are reached, health is restored and the patient can functions without actions. The nurse records an important event in the family. Evaluation of home visit is a continuous process, though at the end of every visit community health nurse evaluate the herself</a:t>
            </a:r>
          </a:p>
        </p:txBody>
      </p:sp>
    </p:spTree>
    <p:extLst>
      <p:ext uri="{BB962C8B-B14F-4D97-AF65-F5344CB8AC3E}">
        <p14:creationId xmlns:p14="http://schemas.microsoft.com/office/powerpoint/2010/main" val="832324017"/>
      </p:ext>
    </p:extLst>
  </p:cSld>
  <p:clrMapOvr>
    <a:masterClrMapping/>
  </p:clrMapOvr>
  <p:transition spd="slow">
    <p:push di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5F4AA9-1392-4F24-B35C-0A49BD7DCEA9}"/>
              </a:ext>
            </a:extLst>
          </p:cNvPr>
          <p:cNvSpPr>
            <a:spLocks noGrp="1"/>
          </p:cNvSpPr>
          <p:nvPr>
            <p:ph type="title"/>
          </p:nvPr>
        </p:nvSpPr>
        <p:spPr/>
        <p:txBody>
          <a:bodyPr/>
          <a:lstStyle/>
          <a:p>
            <a:r>
              <a:rPr lang="en-US" dirty="0"/>
              <a:t>Legal issues of community health nursing</a:t>
            </a:r>
            <a:endParaRPr lang="en-KE" dirty="0"/>
          </a:p>
        </p:txBody>
      </p:sp>
    </p:spTree>
    <p:extLst>
      <p:ext uri="{BB962C8B-B14F-4D97-AF65-F5344CB8AC3E}">
        <p14:creationId xmlns:p14="http://schemas.microsoft.com/office/powerpoint/2010/main" val="2676813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issues in community health</a:t>
            </a:r>
          </a:p>
        </p:txBody>
      </p:sp>
      <p:sp>
        <p:nvSpPr>
          <p:cNvPr id="3" name="Content Placeholder 2"/>
          <p:cNvSpPr>
            <a:spLocks noGrp="1"/>
          </p:cNvSpPr>
          <p:nvPr>
            <p:ph idx="1"/>
          </p:nvPr>
        </p:nvSpPr>
        <p:spPr>
          <a:xfrm>
            <a:off x="546706" y="2134463"/>
            <a:ext cx="8596668" cy="3880773"/>
          </a:xfrm>
        </p:spPr>
        <p:txBody>
          <a:bodyPr/>
          <a:lstStyle/>
          <a:p>
            <a:r>
              <a:rPr lang="en-US" dirty="0"/>
              <a:t>Law is a standard or rule of conduct established and enforced by the government. </a:t>
            </a:r>
          </a:p>
          <a:p>
            <a:r>
              <a:rPr lang="en-US" dirty="0"/>
              <a:t>Law in nursing protects the rights of clients and nurses</a:t>
            </a:r>
          </a:p>
          <a:p>
            <a:pPr marL="0" indent="0">
              <a:buNone/>
            </a:pPr>
            <a:r>
              <a:rPr lang="en-US" sz="2400" dirty="0"/>
              <a:t>      </a:t>
            </a:r>
            <a:r>
              <a:rPr lang="en-US" sz="2400" b="1" dirty="0"/>
              <a:t>Terms</a:t>
            </a:r>
          </a:p>
          <a:p>
            <a:pPr marL="0" indent="0">
              <a:buNone/>
            </a:pPr>
            <a:r>
              <a:rPr lang="en-US" dirty="0"/>
              <a:t>Legislation is the type of law that comes from legislative branches of government at different levels that is central, state and local</a:t>
            </a:r>
          </a:p>
          <a:p>
            <a:pPr marL="0" indent="0">
              <a:buNone/>
            </a:pPr>
            <a:r>
              <a:rPr lang="en-US" dirty="0"/>
              <a:t>Regulation are very specific statements or law that relate to individual piece legislation</a:t>
            </a:r>
          </a:p>
          <a:p>
            <a:pPr marL="0" indent="0">
              <a:buNone/>
            </a:pPr>
            <a:r>
              <a:rPr lang="en-US" dirty="0"/>
              <a:t>Judicial law it is based on court or jurisdictions. The principles of judicial law are based on justice, fairness, respect of individual, autonomy, self determination</a:t>
            </a:r>
          </a:p>
          <a:p>
            <a:pPr marL="0" indent="0">
              <a:buNone/>
            </a:pPr>
            <a:endParaRPr lang="en-US" sz="2400" dirty="0"/>
          </a:p>
        </p:txBody>
      </p:sp>
    </p:spTree>
    <p:extLst>
      <p:ext uri="{BB962C8B-B14F-4D97-AF65-F5344CB8AC3E}">
        <p14:creationId xmlns:p14="http://schemas.microsoft.com/office/powerpoint/2010/main" val="34156922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Sources of Law</a:t>
            </a:r>
          </a:p>
        </p:txBody>
      </p:sp>
      <p:sp>
        <p:nvSpPr>
          <p:cNvPr id="3" name="Content Placeholder 2"/>
          <p:cNvSpPr>
            <a:spLocks noGrp="1"/>
          </p:cNvSpPr>
          <p:nvPr>
            <p:ph idx="1"/>
          </p:nvPr>
        </p:nvSpPr>
        <p:spPr/>
        <p:txBody>
          <a:bodyPr>
            <a:normAutofit fontScale="92500" lnSpcReduction="20000"/>
          </a:bodyPr>
          <a:lstStyle/>
          <a:p>
            <a:r>
              <a:rPr lang="en-US" b="1" dirty="0"/>
              <a:t>Constitution;</a:t>
            </a:r>
            <a:r>
              <a:rPr lang="en-US" dirty="0"/>
              <a:t>  set of fundamental ground rules setting out the powers of the different branches of government(executive, legislative and judicial) and each entities operates and interrelate. It has also basic principles, such us freedom and rights.</a:t>
            </a:r>
          </a:p>
          <a:p>
            <a:r>
              <a:rPr lang="en-US" b="1" dirty="0"/>
              <a:t>Legislative enactment or statutory Law</a:t>
            </a:r>
            <a:r>
              <a:rPr lang="en-US" dirty="0"/>
              <a:t>; the second key of the law- primary legislation may direct powers to a particular ministry</a:t>
            </a:r>
          </a:p>
          <a:p>
            <a:r>
              <a:rPr lang="en-US" b="1" dirty="0"/>
              <a:t>Judicial decisions</a:t>
            </a:r>
            <a:r>
              <a:rPr lang="en-US" dirty="0"/>
              <a:t>; are authoritative in some countries and develop into a source of law known us ‘case law'. Case law may extend the application of legislation and is deemed to form part of the law</a:t>
            </a:r>
          </a:p>
          <a:p>
            <a:r>
              <a:rPr lang="en-US" b="1" dirty="0"/>
              <a:t>Treaties</a:t>
            </a:r>
            <a:r>
              <a:rPr lang="en-US" dirty="0"/>
              <a:t>; the host country may be subject(may about to become subject) to law made by a regional or world grouping by becoming a signatory to a treaty</a:t>
            </a:r>
          </a:p>
          <a:p>
            <a:r>
              <a:rPr lang="en-US" b="1" dirty="0"/>
              <a:t>Others from a king/ ruler</a:t>
            </a:r>
          </a:p>
          <a:p>
            <a:r>
              <a:rPr lang="en-US" dirty="0"/>
              <a:t>In the case of other Islamic countries ‘sharia law’ in the form of religious books and edicts from religious groupings</a:t>
            </a:r>
          </a:p>
        </p:txBody>
      </p:sp>
    </p:spTree>
    <p:extLst>
      <p:ext uri="{BB962C8B-B14F-4D97-AF65-F5344CB8AC3E}">
        <p14:creationId xmlns:p14="http://schemas.microsoft.com/office/powerpoint/2010/main" val="4023592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Problems of district nursing;</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Increased number of immigrants</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Increased crowded city slums</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Inadequate sanitation practices</a:t>
            </a:r>
          </a:p>
          <a:p>
            <a:pPr>
              <a:buFont typeface="Courier New" panose="02070309020205020404" pitchFamily="49" charset="0"/>
              <a:buChar char="o"/>
            </a:pPr>
            <a:r>
              <a:rPr lang="en-US" dirty="0">
                <a:latin typeface="Times New Roman" panose="02020603050405020304" pitchFamily="18" charset="0"/>
                <a:cs typeface="Times New Roman" panose="02020603050405020304" pitchFamily="18" charset="0"/>
              </a:rPr>
              <a:t>Unsafe and unhealthy working conditions</a:t>
            </a:r>
          </a:p>
        </p:txBody>
      </p:sp>
    </p:spTree>
    <p:extLst>
      <p:ext uri="{BB962C8B-B14F-4D97-AF65-F5344CB8AC3E}">
        <p14:creationId xmlns:p14="http://schemas.microsoft.com/office/powerpoint/2010/main" val="16820872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Children's act(cap 141)</a:t>
            </a:r>
          </a:p>
        </p:txBody>
      </p:sp>
      <p:sp>
        <p:nvSpPr>
          <p:cNvPr id="3" name="Content Placeholder 2"/>
          <p:cNvSpPr>
            <a:spLocks noGrp="1"/>
          </p:cNvSpPr>
          <p:nvPr>
            <p:ph idx="1"/>
          </p:nvPr>
        </p:nvSpPr>
        <p:spPr/>
        <p:txBody>
          <a:bodyPr/>
          <a:lstStyle/>
          <a:p>
            <a:r>
              <a:rPr lang="en-US" dirty="0"/>
              <a:t>Safeguard for the rights and welfare of a child towards;</a:t>
            </a:r>
          </a:p>
          <a:p>
            <a:pPr>
              <a:buFont typeface="Wingdings" panose="05000000000000000000" pitchFamily="2" charset="2"/>
              <a:buChar char="§"/>
            </a:pPr>
            <a:r>
              <a:rPr lang="en-US" dirty="0"/>
              <a:t>Realization of the right of the child</a:t>
            </a:r>
          </a:p>
          <a:p>
            <a:pPr>
              <a:buFont typeface="Wingdings" panose="05000000000000000000" pitchFamily="2" charset="2"/>
              <a:buChar char="§"/>
            </a:pPr>
            <a:r>
              <a:rPr lang="en-US" dirty="0"/>
              <a:t>Survival and best interest of the child</a:t>
            </a:r>
          </a:p>
          <a:p>
            <a:pPr>
              <a:buFont typeface="Wingdings" panose="05000000000000000000" pitchFamily="2" charset="2"/>
              <a:buChar char="§"/>
            </a:pPr>
            <a:r>
              <a:rPr lang="en-US" dirty="0"/>
              <a:t>Non discrimination </a:t>
            </a:r>
          </a:p>
          <a:p>
            <a:pPr>
              <a:buFont typeface="Wingdings" panose="05000000000000000000" pitchFamily="2" charset="2"/>
              <a:buChar char="§"/>
            </a:pPr>
            <a:r>
              <a:rPr lang="en-US" dirty="0"/>
              <a:t>Right to parental care </a:t>
            </a:r>
          </a:p>
          <a:p>
            <a:pPr>
              <a:buFont typeface="Wingdings" panose="05000000000000000000" pitchFamily="2" charset="2"/>
              <a:buChar char="§"/>
            </a:pPr>
            <a:r>
              <a:rPr lang="en-US" dirty="0"/>
              <a:t>Right to education</a:t>
            </a:r>
          </a:p>
          <a:p>
            <a:pPr>
              <a:buFont typeface="Wingdings" panose="05000000000000000000" pitchFamily="2" charset="2"/>
              <a:buChar char="§"/>
            </a:pPr>
            <a:r>
              <a:rPr lang="en-US" dirty="0"/>
              <a:t>Right to religious education</a:t>
            </a:r>
          </a:p>
          <a:p>
            <a:pPr>
              <a:buFont typeface="Wingdings" panose="05000000000000000000" pitchFamily="2" charset="2"/>
              <a:buChar char="§"/>
            </a:pPr>
            <a:r>
              <a:rPr lang="en-US" dirty="0"/>
              <a:t>Right to health care</a:t>
            </a:r>
          </a:p>
          <a:p>
            <a:pPr>
              <a:buFont typeface="Wingdings" panose="05000000000000000000" pitchFamily="2" charset="2"/>
              <a:buChar char="§"/>
            </a:pPr>
            <a:r>
              <a:rPr lang="en-US" dirty="0"/>
              <a:t>Protection from child labor and armed conflict</a:t>
            </a:r>
          </a:p>
          <a:p>
            <a:endParaRPr lang="en-US" dirty="0"/>
          </a:p>
        </p:txBody>
      </p:sp>
    </p:spTree>
    <p:extLst>
      <p:ext uri="{BB962C8B-B14F-4D97-AF65-F5344CB8AC3E}">
        <p14:creationId xmlns:p14="http://schemas.microsoft.com/office/powerpoint/2010/main" val="1833302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An act of parliament to make provision for parental responsibility, fostering, adoption, custody, maintenance, guardianship, care and protection of children, to make provision for the administration of the children's institution, to give effects to principle to the convention on the right of the child and African charter on the rights and welfare of the child and for connected purposes</a:t>
            </a:r>
          </a:p>
        </p:txBody>
      </p:sp>
    </p:spTree>
    <p:extLst>
      <p:ext uri="{BB962C8B-B14F-4D97-AF65-F5344CB8AC3E}">
        <p14:creationId xmlns:p14="http://schemas.microsoft.com/office/powerpoint/2010/main" val="29943800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Consumers protection act</a:t>
            </a:r>
          </a:p>
        </p:txBody>
      </p:sp>
      <p:sp>
        <p:nvSpPr>
          <p:cNvPr id="3" name="Content Placeholder 2"/>
          <p:cNvSpPr>
            <a:spLocks noGrp="1"/>
          </p:cNvSpPr>
          <p:nvPr>
            <p:ph idx="1"/>
          </p:nvPr>
        </p:nvSpPr>
        <p:spPr/>
        <p:txBody>
          <a:bodyPr/>
          <a:lstStyle/>
          <a:p>
            <a:r>
              <a:rPr lang="en-US" dirty="0"/>
              <a:t>Committee consulting of medical professional and senior advocates will hear the consumers and medical defaulters, make the judgement for the situation</a:t>
            </a:r>
          </a:p>
          <a:p>
            <a:pPr marL="0" indent="0">
              <a:buNone/>
            </a:pPr>
            <a:r>
              <a:rPr lang="en-US" dirty="0"/>
              <a:t> </a:t>
            </a:r>
          </a:p>
        </p:txBody>
      </p:sp>
    </p:spTree>
    <p:extLst>
      <p:ext uri="{BB962C8B-B14F-4D97-AF65-F5344CB8AC3E}">
        <p14:creationId xmlns:p14="http://schemas.microsoft.com/office/powerpoint/2010/main" val="8211100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Samaritan law</a:t>
            </a:r>
          </a:p>
        </p:txBody>
      </p:sp>
      <p:sp>
        <p:nvSpPr>
          <p:cNvPr id="3" name="Content Placeholder 2"/>
          <p:cNvSpPr>
            <a:spLocks noGrp="1"/>
          </p:cNvSpPr>
          <p:nvPr>
            <p:ph idx="1"/>
          </p:nvPr>
        </p:nvSpPr>
        <p:spPr/>
        <p:txBody>
          <a:bodyPr/>
          <a:lstStyle/>
          <a:p>
            <a:pPr marL="0" indent="0">
              <a:buNone/>
            </a:pPr>
            <a:r>
              <a:rPr lang="en-US" dirty="0"/>
              <a:t>The act that protects those who choose to serve</a:t>
            </a:r>
          </a:p>
        </p:txBody>
      </p:sp>
    </p:spTree>
    <p:extLst>
      <p:ext uri="{BB962C8B-B14F-4D97-AF65-F5344CB8AC3E}">
        <p14:creationId xmlns:p14="http://schemas.microsoft.com/office/powerpoint/2010/main" val="24509844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health act (cap 242)</a:t>
            </a:r>
          </a:p>
        </p:txBody>
      </p:sp>
      <p:sp>
        <p:nvSpPr>
          <p:cNvPr id="3" name="Content Placeholder 2"/>
          <p:cNvSpPr>
            <a:spLocks noGrp="1"/>
          </p:cNvSpPr>
          <p:nvPr>
            <p:ph idx="1"/>
          </p:nvPr>
        </p:nvSpPr>
        <p:spPr/>
        <p:txBody>
          <a:bodyPr/>
          <a:lstStyle/>
          <a:p>
            <a:r>
              <a:rPr lang="en-US" dirty="0"/>
              <a:t>This act is concerned with protection of public health in Kenya and lays down rules relative to, among other things, food hygiene and protection of foodstuffs, the keeping of animals, protecting of public water supplies, prevention and destruction of mosquitoes and the abatement of nuisances including nuisances arising from sewerages. The act of established the central board of health and a district health management board in each district. It also establishes and defines functions of health authorities</a:t>
            </a:r>
          </a:p>
        </p:txBody>
      </p:sp>
    </p:spTree>
    <p:extLst>
      <p:ext uri="{BB962C8B-B14F-4D97-AF65-F5344CB8AC3E}">
        <p14:creationId xmlns:p14="http://schemas.microsoft.com/office/powerpoint/2010/main" val="14452472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Penal codes(cap 90)</a:t>
            </a:r>
          </a:p>
        </p:txBody>
      </p:sp>
      <p:sp>
        <p:nvSpPr>
          <p:cNvPr id="3" name="Content Placeholder 2"/>
          <p:cNvSpPr>
            <a:spLocks noGrp="1"/>
          </p:cNvSpPr>
          <p:nvPr>
            <p:ph idx="1"/>
          </p:nvPr>
        </p:nvSpPr>
        <p:spPr/>
        <p:txBody>
          <a:bodyPr/>
          <a:lstStyle/>
          <a:p>
            <a:r>
              <a:rPr lang="en-US" dirty="0"/>
              <a:t>Is a document that compiles all or significant amount of, a particular jurisdiction's criminal law</a:t>
            </a:r>
          </a:p>
        </p:txBody>
      </p:sp>
    </p:spTree>
    <p:extLst>
      <p:ext uri="{BB962C8B-B14F-4D97-AF65-F5344CB8AC3E}">
        <p14:creationId xmlns:p14="http://schemas.microsoft.com/office/powerpoint/2010/main" val="31890308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drug and chemicals substance act</a:t>
            </a:r>
          </a:p>
        </p:txBody>
      </p:sp>
      <p:sp>
        <p:nvSpPr>
          <p:cNvPr id="3" name="Content Placeholder 2"/>
          <p:cNvSpPr>
            <a:spLocks noGrp="1"/>
          </p:cNvSpPr>
          <p:nvPr>
            <p:ph idx="1"/>
          </p:nvPr>
        </p:nvSpPr>
        <p:spPr/>
        <p:txBody>
          <a:bodyPr/>
          <a:lstStyle/>
          <a:p>
            <a:r>
              <a:rPr lang="en-US" dirty="0"/>
              <a:t>This acts provides rules for placing on the market for food, drugs for man and animal and chemical substance, establishes the public health(standards) board and makes otherwise provision for the control of the quality and safety of food, drugs and chemical substances to be placed on the market of Kenya</a:t>
            </a:r>
          </a:p>
        </p:txBody>
      </p:sp>
    </p:spTree>
    <p:extLst>
      <p:ext uri="{BB962C8B-B14F-4D97-AF65-F5344CB8AC3E}">
        <p14:creationId xmlns:p14="http://schemas.microsoft.com/office/powerpoint/2010/main" val="32839071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a:solidFill>
                  <a:schemeClr val="accent5">
                    <a:lumMod val="75000"/>
                  </a:schemeClr>
                </a:solidFill>
                <a:effectLst>
                  <a:outerShdw blurRad="38100" dist="38100" dir="2700000" algn="tl">
                    <a:srgbClr val="000000">
                      <a:alpha val="43137"/>
                    </a:srgbClr>
                  </a:outerShdw>
                </a:effectLst>
              </a:rPr>
              <a:t>Thank you    </a:t>
            </a:r>
          </a:p>
        </p:txBody>
      </p:sp>
    </p:spTree>
    <p:extLst>
      <p:ext uri="{BB962C8B-B14F-4D97-AF65-F5344CB8AC3E}">
        <p14:creationId xmlns:p14="http://schemas.microsoft.com/office/powerpoint/2010/main" val="2128814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health nursing training(1900 to 1970)</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By the turn of a century district nursing had broadened its focus to include the health and welfare of a general public, not just the poor </a:t>
            </a:r>
          </a:p>
          <a:p>
            <a:r>
              <a:rPr lang="en-US" dirty="0">
                <a:latin typeface="Times New Roman" panose="02020603050405020304" pitchFamily="18" charset="0"/>
                <a:cs typeface="Times New Roman" panose="02020603050405020304" pitchFamily="18" charset="0"/>
              </a:rPr>
              <a:t>This new emphasis was part of the consciousness about public health</a:t>
            </a:r>
          </a:p>
          <a:p>
            <a:r>
              <a:rPr lang="en-US" dirty="0">
                <a:latin typeface="Times New Roman" panose="02020603050405020304" pitchFamily="18" charset="0"/>
                <a:cs typeface="Times New Roman" panose="02020603050405020304" pitchFamily="18" charset="0"/>
              </a:rPr>
              <a:t>Specialized program such as infant welfare that brought health care and health teaching to the general public and gave nursing an opportunity for more independent work, and helpful to improve nursing education</a:t>
            </a:r>
          </a:p>
        </p:txBody>
      </p:sp>
    </p:spTree>
    <p:extLst>
      <p:ext uri="{BB962C8B-B14F-4D97-AF65-F5344CB8AC3E}">
        <p14:creationId xmlns:p14="http://schemas.microsoft.com/office/powerpoint/2010/main" val="251941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health nursing (1970 to present)</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The emergence of the term community health nursing heralded a new era while public health nurses continued their work in public health by the later 1960s and early 1970s </a:t>
            </a:r>
          </a:p>
          <a:p>
            <a:r>
              <a:rPr lang="en-US" dirty="0">
                <a:latin typeface="Times New Roman" panose="02020603050405020304" pitchFamily="18" charset="0"/>
                <a:cs typeface="Times New Roman" panose="02020603050405020304" pitchFamily="18" charset="0"/>
              </a:rPr>
              <a:t>Many other nurses, not necessarily practicing public health, were based on the community</a:t>
            </a:r>
          </a:p>
          <a:p>
            <a:r>
              <a:rPr lang="en-US" dirty="0">
                <a:latin typeface="Times New Roman" panose="02020603050405020304" pitchFamily="18" charset="0"/>
                <a:cs typeface="Times New Roman" panose="02020603050405020304" pitchFamily="18" charset="0"/>
              </a:rPr>
              <a:t>There practice settings included community based clinics, doctor's office, work sites, schools etc. to provide a label that encompassed all nurses in the community </a:t>
            </a:r>
          </a:p>
          <a:p>
            <a:r>
              <a:rPr lang="en-US" dirty="0">
                <a:latin typeface="Times New Roman" panose="02020603050405020304" pitchFamily="18" charset="0"/>
                <a:cs typeface="Times New Roman" panose="02020603050405020304" pitchFamily="18" charset="0"/>
              </a:rPr>
              <a:t>The confusion was laid in distinguishing between public health nursing and CHN, the term were used interchangeably and yet had different meanings for many in the field in 1984</a:t>
            </a:r>
          </a:p>
          <a:p>
            <a:r>
              <a:rPr lang="en-US" dirty="0">
                <a:latin typeface="Times New Roman" panose="02020603050405020304" pitchFamily="18" charset="0"/>
                <a:cs typeface="Times New Roman" panose="02020603050405020304" pitchFamily="18" charset="0"/>
              </a:rPr>
              <a:t>The division of nursing convened a consensus conference on essentials of public health nursing practice and education in Washington DC( 1985)</a:t>
            </a:r>
          </a:p>
        </p:txBody>
      </p:sp>
    </p:spTree>
    <p:extLst>
      <p:ext uri="{BB962C8B-B14F-4D97-AF65-F5344CB8AC3E}">
        <p14:creationId xmlns:p14="http://schemas.microsoft.com/office/powerpoint/2010/main" val="2820936536"/>
      </p:ext>
    </p:extLst>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This group concluded that CHN was a broader term referring to all nurses practicing in the community regardless of their educational preparation</a:t>
            </a:r>
          </a:p>
          <a:p>
            <a:r>
              <a:rPr lang="en-US" dirty="0">
                <a:latin typeface="Times New Roman" panose="02020603050405020304" pitchFamily="18" charset="0"/>
                <a:cs typeface="Times New Roman" panose="02020603050405020304" pitchFamily="18" charset="0"/>
              </a:rPr>
              <a:t>Public health nursing remains the prototype for CHN while focusing on promoting health for a  population</a:t>
            </a:r>
          </a:p>
          <a:p>
            <a:r>
              <a:rPr lang="en-US" dirty="0">
                <a:latin typeface="Times New Roman" panose="02020603050405020304" pitchFamily="18" charset="0"/>
                <a:cs typeface="Times New Roman" panose="02020603050405020304" pitchFamily="18" charset="0"/>
              </a:rPr>
              <a:t>PHN viewed as part of CHN was described as a generalist practice for nurses prepared with public health content as a baccalaureate level and specialized practice for nurses prepared in public health at masters level and beyond </a:t>
            </a:r>
          </a:p>
        </p:txBody>
      </p:sp>
    </p:spTree>
    <p:extLst>
      <p:ext uri="{BB962C8B-B14F-4D97-AF65-F5344CB8AC3E}">
        <p14:creationId xmlns:p14="http://schemas.microsoft.com/office/powerpoint/2010/main" val="4085334257"/>
      </p:ext>
    </p:extLst>
  </p:cSld>
  <p:clrMapOvr>
    <a:masterClrMapping/>
  </p:clrMapOvr>
  <mc:AlternateContent xmlns:mc="http://schemas.openxmlformats.org/markup-compatibility/2006" xmlns:p14="http://schemas.microsoft.com/office/powerpoint/2010/main">
    <mc:Choice Requires="p14">
      <p:transition spd="slow" p14:dur="1500">
        <p:split dir="in"/>
      </p:transition>
    </mc:Choice>
    <mc:Fallback xmlns="">
      <p:transition spd="slow">
        <p:split dir="in"/>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3044</TotalTime>
  <Words>5101</Words>
  <Application>Microsoft Office PowerPoint</Application>
  <PresentationFormat>Widescreen</PresentationFormat>
  <Paragraphs>319</Paragraphs>
  <Slides>67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67</vt:i4>
      </vt:variant>
    </vt:vector>
  </HeadingPairs>
  <TitlesOfParts>
    <vt:vector size="74" baseType="lpstr">
      <vt:lpstr>Arial</vt:lpstr>
      <vt:lpstr>Courier New</vt:lpstr>
      <vt:lpstr>Times New Roman</vt:lpstr>
      <vt:lpstr>Trebuchet MS</vt:lpstr>
      <vt:lpstr>Wingdings</vt:lpstr>
      <vt:lpstr>Wingdings 3</vt:lpstr>
      <vt:lpstr>Facet</vt:lpstr>
      <vt:lpstr>Community health nursing year 1      Community health nursing Year 1 semester 1    By Mr. Anthony Pchumba B.Sc. Nursing </vt:lpstr>
      <vt:lpstr>Module competence</vt:lpstr>
      <vt:lpstr>History of community health nursing</vt:lpstr>
      <vt:lpstr>Early home care stage(before mid 1800s)</vt:lpstr>
      <vt:lpstr>District nursing(mid 1800 to 1900)</vt:lpstr>
      <vt:lpstr>PowerPoint Presentation</vt:lpstr>
      <vt:lpstr>Public health nursing training(1900 to 1970)</vt:lpstr>
      <vt:lpstr>Community health nursing (1970 to present)</vt:lpstr>
      <vt:lpstr>PowerPoint Presentation</vt:lpstr>
      <vt:lpstr>Community health nursing</vt:lpstr>
      <vt:lpstr>Philosophy of CHN</vt:lpstr>
      <vt:lpstr>Aims of community health nursing</vt:lpstr>
      <vt:lpstr>Objectives of CHN</vt:lpstr>
      <vt:lpstr>Principles of CHN</vt:lpstr>
      <vt:lpstr>Community nursing theory</vt:lpstr>
      <vt:lpstr>Precede model</vt:lpstr>
      <vt:lpstr>Health belief model</vt:lpstr>
      <vt:lpstr>Contributing factors in health belief model</vt:lpstr>
      <vt:lpstr>Health promotion model</vt:lpstr>
      <vt:lpstr>Conceptual model</vt:lpstr>
      <vt:lpstr>System model</vt:lpstr>
      <vt:lpstr>PowerPoint Presentation</vt:lpstr>
      <vt:lpstr>Developmental model</vt:lpstr>
      <vt:lpstr>Interaction model</vt:lpstr>
      <vt:lpstr>Roles of a community health nurse</vt:lpstr>
      <vt:lpstr>PowerPoint Presentation</vt:lpstr>
      <vt:lpstr>Care provider</vt:lpstr>
      <vt:lpstr>Health educator</vt:lpstr>
      <vt:lpstr>counsellor</vt:lpstr>
      <vt:lpstr>Resource person</vt:lpstr>
      <vt:lpstr>Sensitive observer</vt:lpstr>
      <vt:lpstr>Advisor </vt:lpstr>
      <vt:lpstr>Planner </vt:lpstr>
      <vt:lpstr>Care manager</vt:lpstr>
      <vt:lpstr>Qualities of a community health nurse</vt:lpstr>
      <vt:lpstr>Family health care </vt:lpstr>
      <vt:lpstr>PowerPoint Presentation</vt:lpstr>
      <vt:lpstr>The family</vt:lpstr>
      <vt:lpstr>PowerPoint Presentation</vt:lpstr>
      <vt:lpstr>PowerPoint Presentation</vt:lpstr>
      <vt:lpstr>Family types    Nuclear family It consists of husband, wife, and their unmarried children. This form family is universal, found in all society at all ages . A nuclear family is economically independent. Nuclear family is a symbol for women emancipation or empowered.  Joint family A joint family comprises two or more couples united by bonds of blood of patrilineal descent. Joint families usually originate as a two generational families institutions were sons do not separate even after marriage. The merit is it is based on the motto ‘union is strength’. There is a sharing of responsibility practically in all matters which gives a family a greater economic and social security  Three generation families It occurs when young couples are unable to find separate housing accommodation and continue to live with their parents and have their own children. Thus representative of the three generation related by direct descent.  </vt:lpstr>
      <vt:lpstr>Functions of a family</vt:lpstr>
      <vt:lpstr>PowerPoint Presentation</vt:lpstr>
      <vt:lpstr>Characteristics of a family as a unit</vt:lpstr>
      <vt:lpstr>Family health care</vt:lpstr>
      <vt:lpstr>Determinants factors of family health</vt:lpstr>
      <vt:lpstr>Aims of family health care</vt:lpstr>
      <vt:lpstr>Objective of family health care</vt:lpstr>
      <vt:lpstr>Principles of family healthcare</vt:lpstr>
      <vt:lpstr>Home visit</vt:lpstr>
      <vt:lpstr>Concepts of home visit</vt:lpstr>
      <vt:lpstr>Purpose of home visit</vt:lpstr>
      <vt:lpstr>Principles of home visiting</vt:lpstr>
      <vt:lpstr>PowerPoint Presentation</vt:lpstr>
      <vt:lpstr>Steps of home visiting</vt:lpstr>
      <vt:lpstr>PowerPoint Presentation</vt:lpstr>
      <vt:lpstr>Legal issues of community health nursing</vt:lpstr>
      <vt:lpstr>Legal issues in community health</vt:lpstr>
      <vt:lpstr>Sources of Law</vt:lpstr>
      <vt:lpstr>Children's act(cap 141)</vt:lpstr>
      <vt:lpstr>PowerPoint Presentation</vt:lpstr>
      <vt:lpstr>Consumers protection act</vt:lpstr>
      <vt:lpstr>Good Samaritan law</vt:lpstr>
      <vt:lpstr>Public health act (cap 242)</vt:lpstr>
      <vt:lpstr>Penal codes(cap 90)</vt:lpstr>
      <vt:lpstr>Food drug and chemicals substance act</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nursing Year 1 semester 1</dc:title>
  <dc:creator>Windows User</dc:creator>
  <cp:lastModifiedBy>USER</cp:lastModifiedBy>
  <cp:revision>116</cp:revision>
  <dcterms:created xsi:type="dcterms:W3CDTF">2021-03-05T13:26:26Z</dcterms:created>
  <dcterms:modified xsi:type="dcterms:W3CDTF">2021-03-14T21:31:01Z</dcterms:modified>
</cp:coreProperties>
</file>