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8" r:id="rId3"/>
    <p:sldId id="260" r:id="rId4"/>
    <p:sldId id="262" r:id="rId5"/>
    <p:sldId id="264" r:id="rId6"/>
    <p:sldId id="266" r:id="rId7"/>
    <p:sldId id="268" r:id="rId8"/>
    <p:sldId id="270" r:id="rId9"/>
    <p:sldId id="272" r:id="rId10"/>
    <p:sldId id="274" r:id="rId11"/>
    <p:sldId id="276" r:id="rId12"/>
    <p:sldId id="278" r:id="rId13"/>
    <p:sldId id="280" r:id="rId14"/>
    <p:sldId id="282" r:id="rId15"/>
    <p:sldId id="284" r:id="rId16"/>
    <p:sldId id="286" r:id="rId17"/>
    <p:sldId id="288" r:id="rId18"/>
    <p:sldId id="290" r:id="rId19"/>
    <p:sldId id="292" r:id="rId20"/>
    <p:sldId id="294" r:id="rId21"/>
    <p:sldId id="296" r:id="rId22"/>
    <p:sldId id="298" r:id="rId23"/>
    <p:sldId id="300" r:id="rId24"/>
    <p:sldId id="302" r:id="rId25"/>
    <p:sldId id="304" r:id="rId26"/>
    <p:sldId id="306" r:id="rId27"/>
    <p:sldId id="308" r:id="rId28"/>
    <p:sldId id="310" r:id="rId29"/>
    <p:sldId id="312" r:id="rId30"/>
    <p:sldId id="314" r:id="rId31"/>
    <p:sldId id="316" r:id="rId32"/>
    <p:sldId id="318" r:id="rId33"/>
    <p:sldId id="320" r:id="rId34"/>
    <p:sldId id="322" r:id="rId35"/>
    <p:sldId id="324" r:id="rId36"/>
    <p:sldId id="326" r:id="rId37"/>
    <p:sldId id="328" r:id="rId38"/>
    <p:sldId id="330" r:id="rId39"/>
    <p:sldId id="332" r:id="rId40"/>
    <p:sldId id="334" r:id="rId41"/>
    <p:sldId id="336" r:id="rId42"/>
    <p:sldId id="338" r:id="rId43"/>
    <p:sldId id="340" r:id="rId44"/>
    <p:sldId id="342" r:id="rId45"/>
    <p:sldId id="344" r:id="rId46"/>
    <p:sldId id="346" r:id="rId47"/>
    <p:sldId id="348" r:id="rId48"/>
    <p:sldId id="350" r:id="rId49"/>
    <p:sldId id="352" r:id="rId50"/>
    <p:sldId id="354" r:id="rId51"/>
    <p:sldId id="356" r:id="rId52"/>
    <p:sldId id="358"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0A1EC2-B291-4C8B-BF4A-743B6EC77C23}" type="datetimeFigureOut">
              <a:rPr lang="en-US" smtClean="0"/>
              <a:pPr/>
              <a:t>6/25/2019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99C1FC-1EC0-4BD1-A8A5-167DAF43E8F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uu</a:t>
            </a:r>
            <a:endParaRPr lang="en-US" dirty="0"/>
          </a:p>
        </p:txBody>
      </p:sp>
      <p:sp>
        <p:nvSpPr>
          <p:cNvPr id="4" name="Slide Number Placeholder 3"/>
          <p:cNvSpPr>
            <a:spLocks noGrp="1"/>
          </p:cNvSpPr>
          <p:nvPr>
            <p:ph type="sldNum" sz="quarter" idx="10"/>
          </p:nvPr>
        </p:nvSpPr>
        <p:spPr/>
        <p:txBody>
          <a:bodyPr/>
          <a:lstStyle/>
          <a:p>
            <a:fld id="{36EABDE8-85A5-4915-AFDA-C4E95F1CC7DA}"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56704F-6D06-4970-93CF-3E46223ED5F4}"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56704F-6D06-4970-93CF-3E46223ED5F4}"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56704F-6D06-4970-93CF-3E46223ED5F4}"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56704F-6D06-4970-93CF-3E46223ED5F4}"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56704F-6D06-4970-93CF-3E46223ED5F4}" type="datetimeFigureOut">
              <a:rPr lang="en-US" smtClean="0"/>
              <a:pPr/>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56704F-6D06-4970-93CF-3E46223ED5F4}" type="datetimeFigureOut">
              <a:rPr lang="en-US" smtClean="0"/>
              <a:pPr/>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56704F-6D06-4970-93CF-3E46223ED5F4}" type="datetimeFigureOut">
              <a:rPr lang="en-US" smtClean="0"/>
              <a:pPr/>
              <a:t>6/25/2019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56704F-6D06-4970-93CF-3E46223ED5F4}" type="datetimeFigureOut">
              <a:rPr lang="en-US" smtClean="0"/>
              <a:pPr/>
              <a:t>6/25/2019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56704F-6D06-4970-93CF-3E46223ED5F4}" type="datetimeFigureOut">
              <a:rPr lang="en-US" smtClean="0"/>
              <a:pPr/>
              <a:t>6/25/2019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56704F-6D06-4970-93CF-3E46223ED5F4}" type="datetimeFigureOut">
              <a:rPr lang="en-US" smtClean="0"/>
              <a:pPr/>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56704F-6D06-4970-93CF-3E46223ED5F4}" type="datetimeFigureOut">
              <a:rPr lang="en-US" smtClean="0"/>
              <a:pPr/>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96227F-9201-40B2-B142-B13A6B7438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6704F-6D06-4970-93CF-3E46223ED5F4}" type="datetimeFigureOut">
              <a:rPr lang="en-US" smtClean="0"/>
              <a:pPr/>
              <a:t>6/25/2019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96227F-9201-40B2-B142-B13A6B7438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Community strategy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a:t>
            </a:r>
            <a:r>
              <a:rPr lang="en-US" dirty="0" err="1" smtClean="0"/>
              <a:t>chc</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Identifying community health priorities through regular dialogue</a:t>
            </a:r>
          </a:p>
          <a:p>
            <a:r>
              <a:rPr lang="en-US" dirty="0" smtClean="0"/>
              <a:t>Planning for community health actions and participating in them</a:t>
            </a:r>
          </a:p>
          <a:p>
            <a:r>
              <a:rPr lang="en-US" dirty="0" smtClean="0"/>
              <a:t>Monitoring and reporting on planned health actions</a:t>
            </a:r>
          </a:p>
          <a:p>
            <a:r>
              <a:rPr lang="en-US" dirty="0" smtClean="0"/>
              <a:t>Mobilizing resources for health action</a:t>
            </a:r>
          </a:p>
          <a:p>
            <a:r>
              <a:rPr lang="en-US" dirty="0" smtClean="0"/>
              <a:t>Coordinating </a:t>
            </a:r>
            <a:r>
              <a:rPr lang="en-US" dirty="0" err="1" smtClean="0"/>
              <a:t>chw’s</a:t>
            </a:r>
            <a:r>
              <a:rPr lang="en-US" dirty="0" smtClean="0"/>
              <a:t> activities</a:t>
            </a:r>
          </a:p>
          <a:p>
            <a:r>
              <a:rPr lang="en-US" dirty="0" smtClean="0"/>
              <a:t>Organization and implementation of community health days</a:t>
            </a:r>
          </a:p>
          <a:p>
            <a:r>
              <a:rPr lang="en-US" dirty="0" smtClean="0"/>
              <a:t>Reporting to level 2 or 3 on priority diseases and other health conditions</a:t>
            </a:r>
          </a:p>
          <a:p>
            <a:r>
              <a:rPr lang="en-US" dirty="0" smtClean="0"/>
              <a:t>Advocating for health in the community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Structures cont’</a:t>
            </a:r>
            <a:endParaRPr lang="en-US" dirty="0"/>
          </a:p>
        </p:txBody>
      </p:sp>
      <p:sp>
        <p:nvSpPr>
          <p:cNvPr id="3" name="Content Placeholder 2"/>
          <p:cNvSpPr>
            <a:spLocks noGrp="1"/>
          </p:cNvSpPr>
          <p:nvPr>
            <p:ph idx="1"/>
          </p:nvPr>
        </p:nvSpPr>
        <p:spPr/>
        <p:txBody>
          <a:bodyPr/>
          <a:lstStyle/>
          <a:p>
            <a:r>
              <a:rPr lang="en-US" dirty="0" smtClean="0"/>
              <a:t>Level 2 management committee – this should have 12 members with equal representation of community units served. The chair and treasurer should be elected from among members while the secretary should be the facility in-charge. The chew should be included and 8 other members elected from the nominees of </a:t>
            </a:r>
            <a:r>
              <a:rPr lang="en-US" dirty="0" err="1" smtClean="0"/>
              <a:t>chc’s</a:t>
            </a:r>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level 2 management committee</a:t>
            </a:r>
            <a:endParaRPr lang="en-US" dirty="0"/>
          </a:p>
        </p:txBody>
      </p:sp>
      <p:sp>
        <p:nvSpPr>
          <p:cNvPr id="3" name="Content Placeholder 2"/>
          <p:cNvSpPr>
            <a:spLocks noGrp="1"/>
          </p:cNvSpPr>
          <p:nvPr>
            <p:ph idx="1"/>
          </p:nvPr>
        </p:nvSpPr>
        <p:spPr/>
        <p:txBody>
          <a:bodyPr>
            <a:normAutofit/>
          </a:bodyPr>
          <a:lstStyle/>
          <a:p>
            <a:r>
              <a:rPr lang="en-US" dirty="0" smtClean="0"/>
              <a:t>Establish the linkage between the health system and the community </a:t>
            </a:r>
          </a:p>
          <a:p>
            <a:r>
              <a:rPr lang="en-US" dirty="0" smtClean="0"/>
              <a:t>Planning, implementation, monitoring, evaluation, of health actions.</a:t>
            </a:r>
          </a:p>
          <a:p>
            <a:r>
              <a:rPr lang="en-US" dirty="0" smtClean="0"/>
              <a:t>Facilitating regular evidence based dialogue between community and service providers</a:t>
            </a:r>
          </a:p>
          <a:p>
            <a:r>
              <a:rPr lang="en-US" dirty="0" smtClean="0"/>
              <a:t>Mobilizing resources for health facility and health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Level 3 management committee should have 16 members with equal representation from 1 and2, and the </a:t>
            </a:r>
            <a:r>
              <a:rPr lang="en-US" dirty="0" err="1" smtClean="0"/>
              <a:t>chc’s</a:t>
            </a:r>
            <a:r>
              <a:rPr lang="en-US" dirty="0" smtClean="0"/>
              <a:t> within the catchment area, elected at the DO’s </a:t>
            </a:r>
            <a:r>
              <a:rPr lang="en-US" dirty="0" err="1" smtClean="0"/>
              <a:t>baraza</a:t>
            </a:r>
            <a:r>
              <a:rPr lang="en-US" dirty="0" smtClean="0"/>
              <a:t>. It should have a chair, treasurer elected popularly while the secretary should be the level 3 facility in-charge. The PHO in-charge of the division  should be included. </a:t>
            </a:r>
          </a:p>
          <a:p>
            <a:pPr>
              <a:buNone/>
            </a:pPr>
            <a:r>
              <a:rPr lang="en-US"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buNone/>
            </a:pPr>
            <a:r>
              <a:rPr lang="en-US" b="1" dirty="0" smtClean="0"/>
              <a:t>Functions of level 3 management committee</a:t>
            </a:r>
            <a:r>
              <a:rPr lang="en-US" dirty="0" smtClean="0"/>
              <a:t>:</a:t>
            </a:r>
          </a:p>
          <a:p>
            <a:r>
              <a:rPr lang="en-US" dirty="0" smtClean="0"/>
              <a:t>Supervision of 1 and 2 and immediate catchment area </a:t>
            </a:r>
            <a:r>
              <a:rPr lang="en-US" dirty="0" err="1" smtClean="0"/>
              <a:t>chc</a:t>
            </a:r>
            <a:endParaRPr lang="en-US" dirty="0" smtClean="0"/>
          </a:p>
          <a:p>
            <a:r>
              <a:rPr lang="en-US" dirty="0" smtClean="0"/>
              <a:t>Quarterly performance review meetings for all facilities in the catchment area</a:t>
            </a:r>
          </a:p>
          <a:p>
            <a:r>
              <a:rPr lang="en-US" dirty="0" smtClean="0"/>
              <a:t>Spearheading resource mobilization</a:t>
            </a:r>
          </a:p>
          <a:p>
            <a:r>
              <a:rPr lang="en-US" dirty="0" smtClean="0"/>
              <a:t> preparing quarterly reports and submitting progress reports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Overseeing the functions of the health centre in support of level one service provision </a:t>
            </a:r>
          </a:p>
          <a:p>
            <a:r>
              <a:rPr lang="en-US" dirty="0" smtClean="0"/>
              <a:t>Training trainers and chew’s on level one services and overseeing the training of </a:t>
            </a:r>
            <a:r>
              <a:rPr lang="en-US" dirty="0" err="1" smtClean="0"/>
              <a:t>chw’s</a:t>
            </a:r>
            <a:r>
              <a:rPr lang="en-US" dirty="0" smtClean="0"/>
              <a:t> </a:t>
            </a:r>
          </a:p>
          <a:p>
            <a:r>
              <a:rPr lang="en-US" dirty="0" smtClean="0"/>
              <a:t>Providing technical and professional guidance through supportive supervision </a:t>
            </a:r>
          </a:p>
          <a:p>
            <a:r>
              <a:rPr lang="en-US" dirty="0" smtClean="0"/>
              <a:t>Co-</a:t>
            </a:r>
            <a:r>
              <a:rPr lang="en-US" dirty="0" err="1" smtClean="0"/>
              <a:t>ordinating</a:t>
            </a:r>
            <a:r>
              <a:rPr lang="en-US" dirty="0" smtClean="0"/>
              <a:t>  </a:t>
            </a:r>
            <a:r>
              <a:rPr lang="en-US" dirty="0" err="1" smtClean="0"/>
              <a:t>cbis</a:t>
            </a:r>
            <a:r>
              <a:rPr lang="en-US" dirty="0" smtClean="0"/>
              <a:t>  and </a:t>
            </a:r>
            <a:r>
              <a:rPr lang="en-US" dirty="0" err="1" smtClean="0"/>
              <a:t>fbis</a:t>
            </a:r>
            <a:r>
              <a:rPr lang="en-US" dirty="0" smtClean="0"/>
              <a:t> and divisional stakeholders forum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Divisional level</a:t>
            </a:r>
            <a:endParaRPr lang="en-US" dirty="0"/>
          </a:p>
        </p:txBody>
      </p:sp>
      <p:sp>
        <p:nvSpPr>
          <p:cNvPr id="3" name="Content Placeholder 2"/>
          <p:cNvSpPr>
            <a:spLocks noGrp="1"/>
          </p:cNvSpPr>
          <p:nvPr>
            <p:ph idx="1"/>
          </p:nvPr>
        </p:nvSpPr>
        <p:spPr/>
        <p:txBody>
          <a:bodyPr>
            <a:normAutofit/>
          </a:bodyPr>
          <a:lstStyle/>
          <a:p>
            <a:r>
              <a:rPr lang="en-US" b="1" dirty="0" smtClean="0"/>
              <a:t>Divisional health stakeholders forum </a:t>
            </a:r>
            <a:r>
              <a:rPr lang="en-US" dirty="0" smtClean="0"/>
              <a:t>should include the DO as chair, PHO as secretary, CBO’s, FBO’s, NGO’s and other sectors such as Agriculture, Educations, Water, Social services, Roads and Environmental services. </a:t>
            </a:r>
          </a:p>
          <a:p>
            <a:pPr>
              <a:buNone/>
            </a:pPr>
            <a:r>
              <a:rPr lang="en-US" dirty="0" smtClean="0"/>
              <a:t>Functions include:</a:t>
            </a:r>
          </a:p>
          <a:p>
            <a:r>
              <a:rPr lang="en-US" dirty="0" smtClean="0"/>
              <a:t>Information sharing and areas of coverage amongst partners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Identification of gaps in divisional health interventions </a:t>
            </a:r>
          </a:p>
          <a:p>
            <a:r>
              <a:rPr lang="en-US" dirty="0" smtClean="0"/>
              <a:t>Mobilizations of any additional resources  to address  the gaps </a:t>
            </a:r>
          </a:p>
          <a:p>
            <a:r>
              <a:rPr lang="en-US" dirty="0" smtClean="0"/>
              <a:t>Proposing areas of harmonization of </a:t>
            </a:r>
            <a:r>
              <a:rPr lang="en-US" dirty="0" err="1" smtClean="0"/>
              <a:t>chc’s</a:t>
            </a:r>
            <a:r>
              <a:rPr lang="en-US" dirty="0" smtClean="0"/>
              <a:t> 1,2,3, and stakeholders plans</a:t>
            </a:r>
          </a:p>
          <a:p>
            <a:r>
              <a:rPr lang="en-US" dirty="0" smtClean="0"/>
              <a:t>Participation of selection of DHMB members </a:t>
            </a:r>
          </a:p>
          <a:p>
            <a:r>
              <a:rPr lang="en-US" dirty="0" smtClean="0"/>
              <a:t>Submitting reports to district health sector forum</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DHMB</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District health management board is a structure of the DDC focusing on health. The membership is drawn from cu representatives up to 16 members to include:  the chair, the secretary (DMOH), and 14 other members. The functions include:</a:t>
            </a:r>
          </a:p>
          <a:p>
            <a:r>
              <a:rPr lang="en-US" dirty="0" smtClean="0"/>
              <a:t>Co-ordination of district health services </a:t>
            </a:r>
          </a:p>
          <a:p>
            <a:r>
              <a:rPr lang="en-US" dirty="0" smtClean="0"/>
              <a:t>Approve plans and budget</a:t>
            </a:r>
          </a:p>
          <a:p>
            <a:r>
              <a:rPr lang="en-US" dirty="0" smtClean="0"/>
              <a:t>Receive implementation progress reports </a:t>
            </a:r>
          </a:p>
          <a:p>
            <a:r>
              <a:rPr lang="en-US" dirty="0" smtClean="0"/>
              <a:t>Supervise level 1 to level 4 committees</a:t>
            </a:r>
          </a:p>
          <a:p>
            <a:r>
              <a:rPr lang="en-US" dirty="0" smtClean="0"/>
              <a:t>Mobilize resources and allocates to various levels and units </a:t>
            </a:r>
          </a:p>
          <a:p>
            <a:r>
              <a:rPr lang="en-US" dirty="0" smtClean="0"/>
              <a:t>Submits reports to facilities, community, provincial and national level structures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The management structures include the district health management team (</a:t>
            </a:r>
            <a:r>
              <a:rPr lang="en-US" dirty="0" err="1" smtClean="0"/>
              <a:t>dhmt</a:t>
            </a:r>
            <a:r>
              <a:rPr lang="en-US" dirty="0" smtClean="0"/>
              <a:t>), provincial health management team (</a:t>
            </a:r>
            <a:r>
              <a:rPr lang="en-US" dirty="0" err="1" smtClean="0"/>
              <a:t>phmt</a:t>
            </a:r>
            <a:r>
              <a:rPr lang="en-US" dirty="0" smtClean="0"/>
              <a:t>). Technical stakeholders committees and the health sector </a:t>
            </a:r>
            <a:r>
              <a:rPr lang="en-US" smtClean="0"/>
              <a:t>coordinating committee.</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COMMUNITY STRATEGY</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u="sng" dirty="0" smtClean="0"/>
              <a:t>Objectives- </a:t>
            </a:r>
            <a:r>
              <a:rPr lang="en-US" dirty="0" smtClean="0"/>
              <a:t> </a:t>
            </a:r>
          </a:p>
          <a:p>
            <a:r>
              <a:rPr lang="en-US" dirty="0" smtClean="0"/>
              <a:t>To explain the background and rationale for community strategy</a:t>
            </a:r>
          </a:p>
          <a:p>
            <a:r>
              <a:rPr lang="en-US" dirty="0" smtClean="0"/>
              <a:t>To outline the key elements of community strategy</a:t>
            </a:r>
          </a:p>
          <a:p>
            <a:r>
              <a:rPr lang="en-US" dirty="0" smtClean="0"/>
              <a:t>To outline the process of initiating and managing community strategy </a:t>
            </a:r>
            <a:endParaRPr lang="en-US" b="1" u="sng"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Initiation steps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Step 1: </a:t>
            </a:r>
            <a:r>
              <a:rPr lang="en-US" b="1" dirty="0" smtClean="0"/>
              <a:t>Creating awareness </a:t>
            </a:r>
            <a:r>
              <a:rPr lang="en-US" dirty="0" smtClean="0"/>
              <a:t>is undertaken through the existing structures and officials including District Commissioner (DC),District Development Committee (DDC). DHMB, DHSF, and Divisional Health Stake Holders Forum. This is followed by workshops and meetings at Health Facility, cascading down to Community Unit levels, repeating the same exercise of awareness creation, formation of structures, and planning the implementation process, and thus launching the strategy at all levels.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STEP 2: </a:t>
            </a:r>
            <a:r>
              <a:rPr lang="en-US" b="1" dirty="0" smtClean="0"/>
              <a:t>Situation analysis</a:t>
            </a:r>
            <a:r>
              <a:rPr lang="en-US" dirty="0" smtClean="0"/>
              <a:t>, using participatory approaches, and household mapping and registration. The participatory assessment and household registration provide information for planning.</a:t>
            </a:r>
          </a:p>
          <a:p>
            <a:pPr>
              <a:buNone/>
            </a:pPr>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STEP 3: </a:t>
            </a:r>
            <a:r>
              <a:rPr lang="en-US" b="1" dirty="0" smtClean="0"/>
              <a:t>Planning action for health status improvement </a:t>
            </a:r>
            <a:r>
              <a:rPr lang="en-US" dirty="0" smtClean="0"/>
              <a:t>: situation analysis findings are used for dialogue in CHC prioritize and decide on action. The community participants reflect on the future they want (their vision/dream of the way things ought to be) and agree on the main doable action points. Planned actions must be based on available resources for action. The integrated CU plans are submitted to the health facility committees where they are discussed  and approved  by the committees, based on resource implications. Finally, the CU plans are consolidated into one integrated  divisional  health plan for level 1 activities  and submitted to the DHMT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STEP 4: </a:t>
            </a:r>
            <a:r>
              <a:rPr lang="en-US" b="1" dirty="0" smtClean="0"/>
              <a:t>Establishing </a:t>
            </a:r>
            <a:r>
              <a:rPr lang="en-US" b="1" smtClean="0"/>
              <a:t>information system - </a:t>
            </a:r>
            <a:r>
              <a:rPr lang="en-US" dirty="0" smtClean="0"/>
              <a:t>to monitor change and inform dialogue, community days and advocacy.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VILLAGE REGISTER </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A village register </a:t>
            </a:r>
            <a:r>
              <a:rPr lang="en-US" dirty="0" smtClean="0"/>
              <a:t>is a book in which all households in the village are recorded with their details and could be kept by the CHW or village elder. Every household has a unique identification  number that identifies it in terms of the Village and CHW. The register is critical to ensure that all individuals in the household are as provided for according to cohorts and needs. The data is also used for evidence-based dialogue and decision making at village, and sub-</a:t>
            </a:r>
            <a:r>
              <a:rPr lang="en-US" dirty="0" err="1" smtClean="0"/>
              <a:t>locational</a:t>
            </a:r>
            <a:r>
              <a:rPr lang="en-US" dirty="0" smtClean="0"/>
              <a:t> levels. At the household level, the data collection process is an opportunity for relevant dialogue for health improvement and can thus lead to behavior change . The unique household number could be reflected in health facility based information system.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recorded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Individual ID, Names of HH members, Age in completed years,   Sex</a:t>
            </a:r>
          </a:p>
          <a:p>
            <a:r>
              <a:rPr lang="en-US" dirty="0" smtClean="0"/>
              <a:t>Relationship to HHH, Completed education for spouse and HHH </a:t>
            </a:r>
          </a:p>
          <a:p>
            <a:r>
              <a:rPr lang="en-US" dirty="0" smtClean="0"/>
              <a:t>Housing type, latrine availability, water safety, ITN availability </a:t>
            </a:r>
          </a:p>
          <a:p>
            <a:r>
              <a:rPr lang="en-US" dirty="0" smtClean="0"/>
              <a:t>No. of ANC visits, place of delivery (under ones). Births and date of births </a:t>
            </a:r>
          </a:p>
          <a:p>
            <a:r>
              <a:rPr lang="en-US" dirty="0" smtClean="0"/>
              <a:t>Child clinic cards, immunization, birth certificates </a:t>
            </a:r>
          </a:p>
          <a:p>
            <a:r>
              <a:rPr lang="en-US" dirty="0" smtClean="0"/>
              <a:t>Chronic (&gt; 4 week) illness </a:t>
            </a:r>
          </a:p>
          <a:p>
            <a:r>
              <a:rPr lang="en-US" dirty="0" smtClean="0"/>
              <a:t>Deaths, sex, age, and date.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procedure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With village elder, identify villages in the sub-location and record the infrastructure in the village (hospitals, schools, churches, markets, and roads or paths connecting them). Then place the homesteads and household numbers within them on the map. Assemble all the villages in the sub-location to form the sub-location map, and assemble all sub-locations to form a District map. The process is closely supervised and quality is assured by an independent team checking 10% of randomly selected of households.</a:t>
            </a:r>
          </a:p>
          <a:p>
            <a:r>
              <a:rPr lang="en-US" b="1" dirty="0" smtClean="0"/>
              <a:t>Frequency of HH registration and updates</a:t>
            </a:r>
            <a:r>
              <a:rPr lang="en-US" dirty="0" smtClean="0"/>
              <a:t>: this can be done twice an year (every 6 months in June and December)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workforce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workforce for community strategy consists of the household care givers, CHWs, CHEWs, Health Facility service providers, the divisional public health officers, district public health officers, nurses and the DMOHs. At level 1, the tasks are essentially preventive, </a:t>
            </a:r>
            <a:r>
              <a:rPr lang="en-US" dirty="0" err="1" smtClean="0"/>
              <a:t>promotive</a:t>
            </a:r>
            <a:r>
              <a:rPr lang="en-US" dirty="0" smtClean="0"/>
              <a:t>  and treatment of minor ailments. The skills needed include community mobilization and networking, and simple curative skills. The critical personnel to be trained for community strategy are the CHEWs (5 days) and CHWs (10 days)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tasks for CHEWs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Facilitate community – health facility linkage structures </a:t>
            </a:r>
          </a:p>
          <a:p>
            <a:r>
              <a:rPr lang="en-US" dirty="0" smtClean="0"/>
              <a:t>Participate in selection, training, and support   of CHWs, and CHCs </a:t>
            </a:r>
          </a:p>
          <a:p>
            <a:r>
              <a:rPr lang="en-US" dirty="0" smtClean="0"/>
              <a:t>Provide technical and logistical support to care givers at level 1.</a:t>
            </a:r>
          </a:p>
          <a:p>
            <a:r>
              <a:rPr lang="en-US" dirty="0" smtClean="0"/>
              <a:t>Manage the health information system, using it to influence continuous improvement in the health status at the CU. </a:t>
            </a:r>
          </a:p>
          <a:p>
            <a:r>
              <a:rPr lang="en-US" dirty="0" smtClean="0"/>
              <a:t>Monitor the use of simple drugs, commodities and supplies </a:t>
            </a:r>
          </a:p>
          <a:p>
            <a:r>
              <a:rPr lang="en-US" dirty="0" smtClean="0"/>
              <a:t>Provide supportive supervision and coaching to CHWs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 of their training</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 introduction to CB-KEPH</a:t>
            </a:r>
          </a:p>
          <a:p>
            <a:pPr>
              <a:buNone/>
            </a:pPr>
            <a:r>
              <a:rPr lang="en-US" dirty="0" smtClean="0"/>
              <a:t> - Principles and Approaches of CB-KEPH </a:t>
            </a:r>
          </a:p>
          <a:p>
            <a:pPr>
              <a:buNone/>
            </a:pPr>
            <a:r>
              <a:rPr lang="en-US" dirty="0" smtClean="0"/>
              <a:t> - Training of CHWs for implementation of CB-KEPH </a:t>
            </a:r>
          </a:p>
          <a:p>
            <a:pPr>
              <a:buNone/>
            </a:pPr>
            <a:r>
              <a:rPr lang="en-US" dirty="0" smtClean="0"/>
              <a:t> - Management of CB-KEPH</a:t>
            </a:r>
          </a:p>
          <a:p>
            <a:pPr>
              <a:buNone/>
            </a:pPr>
            <a:r>
              <a:rPr lang="en-US" dirty="0" smtClean="0"/>
              <a:t> - Behavior change communication to promote key household practices and health information system to monitor and evaluate CB-KEPH   </a:t>
            </a:r>
          </a:p>
          <a:p>
            <a:pPr>
              <a:buNone/>
            </a:pP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community strategy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Communities are at the foundation of affordable, equitable and effective health care of the Kenya essential package of health (</a:t>
            </a:r>
            <a:r>
              <a:rPr lang="en-US" dirty="0" err="1" smtClean="0"/>
              <a:t>keph</a:t>
            </a:r>
            <a:r>
              <a:rPr lang="en-US" dirty="0" smtClean="0"/>
              <a:t>). This goal is to be accomplished by establishing sustainable level 1 services aimed at promoting dignified livelihoods across all the stages of the life cycle.  </a:t>
            </a:r>
          </a:p>
          <a:p>
            <a:r>
              <a:rPr lang="en-US" dirty="0" smtClean="0"/>
              <a:t>Community strategy aims at strengthening the capacity of communities to assess, analyze, plan, implement and manage health and health related development initiatives, for them to contribute effectively to the countries social-economic development.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Chws</a:t>
            </a:r>
            <a:r>
              <a:rPr lang="en-US" dirty="0" smtClean="0"/>
              <a:t> training content outline (10 days) </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Roles and functions of CHWs</a:t>
            </a:r>
          </a:p>
          <a:p>
            <a:pPr marL="514350" indent="-514350">
              <a:buFont typeface="+mj-lt"/>
              <a:buAutoNum type="arabicPeriod"/>
            </a:pPr>
            <a:r>
              <a:rPr lang="en-US" dirty="0" smtClean="0"/>
              <a:t>Health and development </a:t>
            </a:r>
          </a:p>
          <a:p>
            <a:pPr marL="514350" indent="-514350">
              <a:buFont typeface="+mj-lt"/>
              <a:buAutoNum type="arabicPeriod"/>
            </a:pPr>
            <a:r>
              <a:rPr lang="en-US" dirty="0" smtClean="0"/>
              <a:t>Participatory methods </a:t>
            </a:r>
          </a:p>
          <a:p>
            <a:pPr marL="514350" indent="-514350">
              <a:buFont typeface="+mj-lt"/>
              <a:buAutoNum type="arabicPeriod"/>
            </a:pPr>
            <a:r>
              <a:rPr lang="en-US" dirty="0" smtClean="0"/>
              <a:t>Leadership</a:t>
            </a:r>
          </a:p>
          <a:p>
            <a:pPr marL="514350" indent="-514350">
              <a:buFont typeface="+mj-lt"/>
              <a:buAutoNum type="arabicPeriod"/>
            </a:pPr>
            <a:r>
              <a:rPr lang="en-US" dirty="0" smtClean="0"/>
              <a:t>KEPH at level 1 </a:t>
            </a:r>
          </a:p>
          <a:p>
            <a:pPr marL="514350" indent="-514350">
              <a:buFont typeface="+mj-lt"/>
              <a:buAutoNum type="arabicPeriod"/>
            </a:pPr>
            <a:r>
              <a:rPr lang="en-US" dirty="0" smtClean="0"/>
              <a:t>Community – health facility linkage governing structures</a:t>
            </a:r>
          </a:p>
          <a:p>
            <a:pPr marL="514350" indent="-514350">
              <a:buFont typeface="+mj-lt"/>
              <a:buAutoNum type="arabicPeriod"/>
            </a:pPr>
            <a:r>
              <a:rPr lang="en-US" dirty="0" smtClean="0"/>
              <a:t>Initiating community strategy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None/>
            </a:pPr>
            <a:r>
              <a:rPr lang="en-US" dirty="0" smtClean="0"/>
              <a:t>8    Evidence based dialogue and planning</a:t>
            </a:r>
          </a:p>
          <a:p>
            <a:pPr marL="514350" indent="-514350">
              <a:buNone/>
            </a:pPr>
            <a:r>
              <a:rPr lang="en-US" dirty="0" smtClean="0"/>
              <a:t>9    Community organization HH registration and mapping </a:t>
            </a:r>
          </a:p>
          <a:p>
            <a:pPr marL="514350" indent="-514350">
              <a:buNone/>
            </a:pPr>
            <a:r>
              <a:rPr lang="en-US" dirty="0" smtClean="0"/>
              <a:t>10  Effective communication </a:t>
            </a:r>
          </a:p>
          <a:p>
            <a:pPr marL="514350" indent="-514350">
              <a:buNone/>
            </a:pPr>
            <a:r>
              <a:rPr lang="en-US" dirty="0" smtClean="0"/>
              <a:t>11 Adult learning </a:t>
            </a:r>
          </a:p>
          <a:p>
            <a:pPr marL="514350" indent="-514350">
              <a:buNone/>
            </a:pPr>
            <a:r>
              <a:rPr lang="en-US" dirty="0" smtClean="0"/>
              <a:t>12 Key household practices by cohorts </a:t>
            </a:r>
          </a:p>
          <a:p>
            <a:pPr marL="514350" indent="-514350">
              <a:buNone/>
            </a:pPr>
            <a:r>
              <a:rPr lang="en-US" dirty="0" smtClean="0"/>
              <a:t>13 Lesson planning </a:t>
            </a:r>
          </a:p>
          <a:p>
            <a:pPr marL="514350" indent="-514350">
              <a:buNone/>
            </a:pPr>
            <a:r>
              <a:rPr lang="en-US" dirty="0" smtClean="0"/>
              <a:t>14 Service delivery at level 1</a:t>
            </a:r>
          </a:p>
          <a:p>
            <a:pPr marL="514350" indent="-514350">
              <a:buNone/>
            </a:pPr>
            <a:r>
              <a:rPr lang="en-US" dirty="0" smtClean="0"/>
              <a:t>15 Monitoring and evaluation</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KEPH service delivery matrix by cohort and level</a:t>
            </a:r>
            <a:endParaRPr lang="en-US" dirty="0"/>
          </a:p>
        </p:txBody>
      </p:sp>
      <p:graphicFrame>
        <p:nvGraphicFramePr>
          <p:cNvPr id="4" name="Content Placeholder 3"/>
          <p:cNvGraphicFramePr>
            <a:graphicFrameLocks noGrp="1"/>
          </p:cNvGraphicFramePr>
          <p:nvPr>
            <p:ph idx="1"/>
          </p:nvPr>
        </p:nvGraphicFramePr>
        <p:xfrm>
          <a:off x="457200" y="1447799"/>
          <a:ext cx="8229600" cy="5862393"/>
        </p:xfrm>
        <a:graphic>
          <a:graphicData uri="http://schemas.openxmlformats.org/drawingml/2006/table">
            <a:tbl>
              <a:tblPr firstRow="1" bandRow="1">
                <a:tableStyleId>{5C22544A-7EE6-4342-B048-85BDC9FD1C3A}</a:tableStyleId>
              </a:tblPr>
              <a:tblGrid>
                <a:gridCol w="1828800"/>
                <a:gridCol w="3657600"/>
                <a:gridCol w="2743200"/>
              </a:tblGrid>
              <a:tr h="238687">
                <a:tc>
                  <a:txBody>
                    <a:bodyPr/>
                    <a:lstStyle/>
                    <a:p>
                      <a:r>
                        <a:rPr lang="en-US" dirty="0" smtClean="0"/>
                        <a:t>Cohort </a:t>
                      </a:r>
                      <a:endParaRPr lang="en-US" dirty="0"/>
                    </a:p>
                  </a:txBody>
                  <a:tcPr/>
                </a:tc>
                <a:tc>
                  <a:txBody>
                    <a:bodyPr/>
                    <a:lstStyle/>
                    <a:p>
                      <a:r>
                        <a:rPr lang="en-US" dirty="0" smtClean="0"/>
                        <a:t>KEPH -1</a:t>
                      </a:r>
                      <a:endParaRPr lang="en-US" dirty="0"/>
                    </a:p>
                  </a:txBody>
                  <a:tcPr/>
                </a:tc>
                <a:tc>
                  <a:txBody>
                    <a:bodyPr/>
                    <a:lstStyle/>
                    <a:p>
                      <a:r>
                        <a:rPr lang="en-US" dirty="0" smtClean="0"/>
                        <a:t>KEPH</a:t>
                      </a:r>
                      <a:r>
                        <a:rPr lang="en-US" baseline="0" dirty="0" smtClean="0"/>
                        <a:t> -2 and 3</a:t>
                      </a:r>
                      <a:endParaRPr lang="en-US" dirty="0"/>
                    </a:p>
                  </a:txBody>
                  <a:tcPr/>
                </a:tc>
              </a:tr>
              <a:tr h="1832211">
                <a:tc>
                  <a:txBody>
                    <a:bodyPr/>
                    <a:lstStyle/>
                    <a:p>
                      <a:pPr marL="342900" indent="-342900">
                        <a:buAutoNum type="arabicPeriod"/>
                      </a:pPr>
                      <a:r>
                        <a:rPr lang="en-US" dirty="0" smtClean="0"/>
                        <a:t>Pregnancy and newborn (2 weeks of life) </a:t>
                      </a:r>
                    </a:p>
                  </a:txBody>
                  <a:tcPr/>
                </a:tc>
                <a:tc>
                  <a:txBody>
                    <a:bodyPr/>
                    <a:lstStyle/>
                    <a:p>
                      <a:r>
                        <a:rPr lang="en-US" dirty="0" smtClean="0"/>
                        <a:t>IEC</a:t>
                      </a:r>
                      <a:r>
                        <a:rPr lang="en-US" baseline="0" dirty="0" smtClean="0"/>
                        <a:t> on early recognition of danger signs; referral;  birth preparedness; verbal autopsy; health promotion; community midwifery</a:t>
                      </a:r>
                      <a:endParaRPr lang="en-US" dirty="0"/>
                    </a:p>
                  </a:txBody>
                  <a:tcPr/>
                </a:tc>
                <a:tc>
                  <a:txBody>
                    <a:bodyPr/>
                    <a:lstStyle/>
                    <a:p>
                      <a:r>
                        <a:rPr lang="en-US" dirty="0" smtClean="0"/>
                        <a:t>Focused ANC, IPT</a:t>
                      </a:r>
                      <a:r>
                        <a:rPr lang="en-US" baseline="0" dirty="0" smtClean="0"/>
                        <a:t> for malaria; VCT, PMTCT or referrals;  oversee CHWs services; maternal death review</a:t>
                      </a:r>
                      <a:endParaRPr lang="en-US" dirty="0"/>
                    </a:p>
                  </a:txBody>
                  <a:tcPr/>
                </a:tc>
              </a:tr>
              <a:tr h="2410804">
                <a:tc>
                  <a:txBody>
                    <a:bodyPr/>
                    <a:lstStyle/>
                    <a:p>
                      <a:r>
                        <a:rPr lang="en-US" dirty="0" smtClean="0"/>
                        <a:t>2. Early childhood</a:t>
                      </a:r>
                    </a:p>
                    <a:p>
                      <a:r>
                        <a:rPr lang="en-US" dirty="0" smtClean="0"/>
                        <a:t>(2 weeks to 5 years) </a:t>
                      </a:r>
                    </a:p>
                  </a:txBody>
                  <a:tcPr/>
                </a:tc>
                <a:tc>
                  <a:txBody>
                    <a:bodyPr/>
                    <a:lstStyle/>
                    <a:p>
                      <a:r>
                        <a:rPr lang="en-US" dirty="0" smtClean="0"/>
                        <a:t>BCC</a:t>
                      </a:r>
                      <a:r>
                        <a:rPr lang="en-US" baseline="0" dirty="0" smtClean="0"/>
                        <a:t> to promote key household care practices in prevention, care of the sick child at home, service seeking and compliance, promoting growth and development. Community dialogue and action days. Referral services</a:t>
                      </a:r>
                      <a:endParaRPr lang="en-US" dirty="0"/>
                    </a:p>
                  </a:txBody>
                  <a:tcPr/>
                </a:tc>
                <a:tc>
                  <a:txBody>
                    <a:bodyPr/>
                    <a:lstStyle/>
                    <a:p>
                      <a:r>
                        <a:rPr lang="en-US" dirty="0" smtClean="0"/>
                        <a:t>Immunization</a:t>
                      </a:r>
                      <a:r>
                        <a:rPr lang="en-US" baseline="0" dirty="0" smtClean="0"/>
                        <a:t>, growth monitoring , treatment of common conditions (pneumonia, malaria, diarrhea). Community dialogue, oversee CHWs services, essential drugs list, referral services</a:t>
                      </a:r>
                    </a:p>
                  </a:txBody>
                  <a:tcPr/>
                </a:tc>
              </a:tr>
              <a:tr h="1253618">
                <a:tc>
                  <a:txBody>
                    <a:bodyPr/>
                    <a:lstStyle/>
                    <a:p>
                      <a:r>
                        <a:rPr lang="en-US" dirty="0" smtClean="0"/>
                        <a:t>3. Late childhood</a:t>
                      </a:r>
                    </a:p>
                    <a:p>
                      <a:r>
                        <a:rPr lang="en-US" dirty="0" smtClean="0"/>
                        <a:t>(5 to 12 years)</a:t>
                      </a:r>
                      <a:endParaRPr lang="en-US" dirty="0"/>
                    </a:p>
                  </a:txBody>
                  <a:tcPr/>
                </a:tc>
                <a:tc>
                  <a:txBody>
                    <a:bodyPr/>
                    <a:lstStyle/>
                    <a:p>
                      <a:r>
                        <a:rPr lang="en-US" dirty="0" smtClean="0"/>
                        <a:t>School</a:t>
                      </a:r>
                      <a:r>
                        <a:rPr lang="en-US" baseline="0" dirty="0" smtClean="0"/>
                        <a:t> enrolment, attendance and support, support behavior formation and hygiene</a:t>
                      </a:r>
                      <a:endParaRPr lang="en-US" dirty="0"/>
                    </a:p>
                  </a:txBody>
                  <a:tcPr/>
                </a:tc>
                <a:tc>
                  <a:txBody>
                    <a:bodyPr/>
                    <a:lstStyle/>
                    <a:p>
                      <a:r>
                        <a:rPr lang="en-US" dirty="0" smtClean="0"/>
                        <a:t>Screening</a:t>
                      </a:r>
                      <a:r>
                        <a:rPr lang="en-US" baseline="0" dirty="0" smtClean="0"/>
                        <a:t> for early detection of health problems</a:t>
                      </a:r>
                    </a:p>
                    <a:p>
                      <a:endParaRPr lang="en-US" dirty="0"/>
                    </a:p>
                  </a:txBody>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nvPr>
        </p:nvGraphicFramePr>
        <p:xfrm>
          <a:off x="457200" y="1600200"/>
          <a:ext cx="8229600" cy="6583680"/>
        </p:xfrm>
        <a:graphic>
          <a:graphicData uri="http://schemas.openxmlformats.org/drawingml/2006/table">
            <a:tbl>
              <a:tblPr firstRow="1" bandRow="1">
                <a:tableStyleId>{5C22544A-7EE6-4342-B048-85BDC9FD1C3A}</a:tableStyleId>
              </a:tblPr>
              <a:tblGrid>
                <a:gridCol w="1981200"/>
                <a:gridCol w="3505200"/>
                <a:gridCol w="2743200"/>
              </a:tblGrid>
              <a:tr h="370840">
                <a:tc>
                  <a:txBody>
                    <a:bodyPr/>
                    <a:lstStyle/>
                    <a:p>
                      <a:r>
                        <a:rPr lang="en-US" dirty="0" smtClean="0"/>
                        <a:t>4. Adolescent and youth</a:t>
                      </a:r>
                    </a:p>
                    <a:p>
                      <a:r>
                        <a:rPr lang="en-US" dirty="0" smtClean="0"/>
                        <a:t>(13 to 24 years)</a:t>
                      </a:r>
                      <a:endParaRPr lang="en-US" dirty="0"/>
                    </a:p>
                  </a:txBody>
                  <a:tcPr/>
                </a:tc>
                <a:tc>
                  <a:txBody>
                    <a:bodyPr/>
                    <a:lstStyle/>
                    <a:p>
                      <a:r>
                        <a:rPr lang="en-US" dirty="0" smtClean="0"/>
                        <a:t>BCC</a:t>
                      </a:r>
                      <a:r>
                        <a:rPr lang="en-US" baseline="0" dirty="0" smtClean="0"/>
                        <a:t>  and IEC ,  CBD services; peer education  and information; supply of preventive commodities; referral services</a:t>
                      </a:r>
                      <a:endParaRPr lang="en-US" dirty="0"/>
                    </a:p>
                  </a:txBody>
                  <a:tcPr/>
                </a:tc>
                <a:tc>
                  <a:txBody>
                    <a:bodyPr/>
                    <a:lstStyle/>
                    <a:p>
                      <a:r>
                        <a:rPr lang="en-US" dirty="0" smtClean="0"/>
                        <a:t>All basic youth</a:t>
                      </a:r>
                      <a:r>
                        <a:rPr lang="en-US" baseline="0" dirty="0" smtClean="0"/>
                        <a:t>-friendly  services; BCC and IEC </a:t>
                      </a:r>
                      <a:r>
                        <a:rPr lang="en-US" baseline="0" dirty="0" err="1" smtClean="0"/>
                        <a:t>syndromic</a:t>
                      </a:r>
                      <a:r>
                        <a:rPr lang="en-US" baseline="0" dirty="0" smtClean="0"/>
                        <a:t> management of STIs; lab diagnosis of common infections; essential drugs list ; referral services ; oversee CHWs services  </a:t>
                      </a:r>
                      <a:endParaRPr lang="en-US" dirty="0"/>
                    </a:p>
                  </a:txBody>
                  <a:tcPr/>
                </a:tc>
              </a:tr>
              <a:tr h="370840">
                <a:tc>
                  <a:txBody>
                    <a:bodyPr/>
                    <a:lstStyle/>
                    <a:p>
                      <a:r>
                        <a:rPr lang="en-US" dirty="0" smtClean="0"/>
                        <a:t>5. Adulthood</a:t>
                      </a:r>
                    </a:p>
                    <a:p>
                      <a:r>
                        <a:rPr lang="en-US" dirty="0" smtClean="0"/>
                        <a:t>(25 to 59)</a:t>
                      </a:r>
                      <a:r>
                        <a:rPr lang="en-US" baseline="0" dirty="0" smtClean="0"/>
                        <a:t> </a:t>
                      </a:r>
                      <a:endParaRPr lang="en-US" dirty="0"/>
                    </a:p>
                  </a:txBody>
                  <a:tcPr/>
                </a:tc>
                <a:tc>
                  <a:txBody>
                    <a:bodyPr/>
                    <a:lstStyle/>
                    <a:p>
                      <a:r>
                        <a:rPr lang="en-US" dirty="0" smtClean="0"/>
                        <a:t>BCC and IEC,</a:t>
                      </a:r>
                      <a:r>
                        <a:rPr lang="en-US" baseline="0" dirty="0" smtClean="0"/>
                        <a:t> community dialogue, CBD services ; home care , treatment compliance, (TB, ART), supply  of preventive commodities, water and sanitation, referral services, promotion of gender and health rights </a:t>
                      </a:r>
                      <a:endParaRPr lang="en-US" dirty="0"/>
                    </a:p>
                  </a:txBody>
                  <a:tcPr/>
                </a:tc>
                <a:tc>
                  <a:txBody>
                    <a:bodyPr/>
                    <a:lstStyle/>
                    <a:p>
                      <a:r>
                        <a:rPr lang="en-US" dirty="0" smtClean="0"/>
                        <a:t>BCC and IEC</a:t>
                      </a:r>
                      <a:r>
                        <a:rPr lang="en-US" baseline="0" dirty="0" smtClean="0"/>
                        <a:t>, VCT, ART and support groups, </a:t>
                      </a:r>
                      <a:r>
                        <a:rPr lang="en-US" baseline="0" dirty="0" err="1" smtClean="0"/>
                        <a:t>syndromic</a:t>
                      </a:r>
                      <a:r>
                        <a:rPr lang="en-US" baseline="0" dirty="0" smtClean="0"/>
                        <a:t> management of STIs, diagnosis and treatment of common conditions, TB treatment, essential drugs list, manage clients’ satisfaction,  referral services  </a:t>
                      </a:r>
                      <a:endParaRPr lang="en-US" dirty="0"/>
                    </a:p>
                  </a:txBody>
                  <a:tcPr/>
                </a:tc>
              </a:tr>
              <a:tr h="370840">
                <a:tc>
                  <a:txBody>
                    <a:bodyPr/>
                    <a:lstStyle/>
                    <a:p>
                      <a:r>
                        <a:rPr lang="en-US" dirty="0" smtClean="0"/>
                        <a:t>6. The elderly </a:t>
                      </a:r>
                    </a:p>
                    <a:p>
                      <a:r>
                        <a:rPr lang="en-US" dirty="0" smtClean="0"/>
                        <a:t>(&gt;60 years)</a:t>
                      </a:r>
                      <a:endParaRPr lang="en-US" dirty="0"/>
                    </a:p>
                  </a:txBody>
                  <a:tcPr/>
                </a:tc>
                <a:tc>
                  <a:txBody>
                    <a:bodyPr/>
                    <a:lstStyle/>
                    <a:p>
                      <a:r>
                        <a:rPr lang="en-US" dirty="0" smtClean="0"/>
                        <a:t>IEC</a:t>
                      </a:r>
                      <a:r>
                        <a:rPr lang="en-US" baseline="0" dirty="0" smtClean="0"/>
                        <a:t> and BCC to reduce harmful practices, referral services</a:t>
                      </a:r>
                      <a:endParaRPr lang="en-US" dirty="0"/>
                    </a:p>
                  </a:txBody>
                  <a:tcPr/>
                </a:tc>
                <a:tc>
                  <a:txBody>
                    <a:bodyPr/>
                    <a:lstStyle/>
                    <a:p>
                      <a:r>
                        <a:rPr lang="en-US" dirty="0" smtClean="0"/>
                        <a:t>Advocacy</a:t>
                      </a:r>
                      <a:r>
                        <a:rPr lang="en-US" baseline="0" dirty="0" smtClean="0"/>
                        <a:t>, management and rehabilitation of clinical problems,   BCC and IEC, screening, early detection of disease and referral</a:t>
                      </a:r>
                      <a:endParaRPr lang="en-US" dirty="0"/>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CHEW kit for services at level 1</a:t>
            </a:r>
            <a:endParaRPr lang="en-US" dirty="0"/>
          </a:p>
        </p:txBody>
      </p:sp>
      <p:sp>
        <p:nvSpPr>
          <p:cNvPr id="3" name="Content Placeholder 2"/>
          <p:cNvSpPr>
            <a:spLocks noGrp="1"/>
          </p:cNvSpPr>
          <p:nvPr>
            <p:ph idx="1"/>
          </p:nvPr>
        </p:nvSpPr>
        <p:spPr/>
        <p:txBody>
          <a:bodyPr/>
          <a:lstStyle/>
          <a:p>
            <a:r>
              <a:rPr lang="en-US" dirty="0" smtClean="0"/>
              <a:t>This is a suggested kit for services at level 1 for 5,000 people for 3 months. It is suggested that the kit would be delivered to the CHEWs quarterly making four deliveries a year. Each kit would contain drugs, renewable supplies and basic equipment.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Renewable supplies </a:t>
            </a:r>
            <a:endParaRPr lang="en-US" dirty="0"/>
          </a:p>
        </p:txBody>
      </p:sp>
      <p:graphicFrame>
        <p:nvGraphicFramePr>
          <p:cNvPr id="4" name="Content Placeholder 3"/>
          <p:cNvGraphicFramePr>
            <a:graphicFrameLocks noGrp="1"/>
          </p:cNvGraphicFramePr>
          <p:nvPr>
            <p:ph idx="1"/>
          </p:nvPr>
        </p:nvGraphicFramePr>
        <p:xfrm>
          <a:off x="457200" y="1600200"/>
          <a:ext cx="8229600" cy="5461000"/>
        </p:xfrm>
        <a:graphic>
          <a:graphicData uri="http://schemas.openxmlformats.org/drawingml/2006/table">
            <a:tbl>
              <a:tblPr firstRow="1" bandRow="1">
                <a:tableStyleId>{5C22544A-7EE6-4342-B048-85BDC9FD1C3A}</a:tableStyleId>
              </a:tblPr>
              <a:tblGrid>
                <a:gridCol w="5105400"/>
                <a:gridCol w="1524000"/>
                <a:gridCol w="1600200"/>
              </a:tblGrid>
              <a:tr h="370840">
                <a:tc>
                  <a:txBody>
                    <a:bodyPr/>
                    <a:lstStyle/>
                    <a:p>
                      <a:r>
                        <a:rPr lang="en-US" dirty="0" smtClean="0"/>
                        <a:t>Absorbent cotton</a:t>
                      </a:r>
                      <a:r>
                        <a:rPr lang="en-US" baseline="0" dirty="0" smtClean="0"/>
                        <a:t> wool</a:t>
                      </a:r>
                      <a:endParaRPr lang="en-US" dirty="0"/>
                    </a:p>
                  </a:txBody>
                  <a:tcPr/>
                </a:tc>
                <a:tc>
                  <a:txBody>
                    <a:bodyPr/>
                    <a:lstStyle/>
                    <a:p>
                      <a:r>
                        <a:rPr lang="en-US" dirty="0" smtClean="0"/>
                        <a:t>rolls</a:t>
                      </a:r>
                      <a:endParaRPr lang="en-US" dirty="0"/>
                    </a:p>
                  </a:txBody>
                  <a:tcPr/>
                </a:tc>
                <a:tc>
                  <a:txBody>
                    <a:bodyPr/>
                    <a:lstStyle/>
                    <a:p>
                      <a:r>
                        <a:rPr lang="en-US" dirty="0" smtClean="0"/>
                        <a:t>3</a:t>
                      </a:r>
                      <a:endParaRPr lang="en-US" dirty="0"/>
                    </a:p>
                  </a:txBody>
                  <a:tcPr/>
                </a:tc>
              </a:tr>
              <a:tr h="370840">
                <a:tc>
                  <a:txBody>
                    <a:bodyPr/>
                    <a:lstStyle/>
                    <a:p>
                      <a:r>
                        <a:rPr lang="en-US" dirty="0" smtClean="0"/>
                        <a:t>Adhesive tape  2.5cm x</a:t>
                      </a:r>
                      <a:r>
                        <a:rPr lang="en-US" baseline="0" dirty="0" smtClean="0"/>
                        <a:t> 5m</a:t>
                      </a:r>
                      <a:endParaRPr lang="en-US" dirty="0"/>
                    </a:p>
                  </a:txBody>
                  <a:tcPr/>
                </a:tc>
                <a:tc>
                  <a:txBody>
                    <a:bodyPr/>
                    <a:lstStyle/>
                    <a:p>
                      <a:r>
                        <a:rPr lang="en-US" dirty="0" smtClean="0"/>
                        <a:t>roll</a:t>
                      </a:r>
                      <a:endParaRPr lang="en-US" dirty="0"/>
                    </a:p>
                  </a:txBody>
                  <a:tcPr/>
                </a:tc>
                <a:tc>
                  <a:txBody>
                    <a:bodyPr/>
                    <a:lstStyle/>
                    <a:p>
                      <a:r>
                        <a:rPr lang="en-US" dirty="0" smtClean="0"/>
                        <a:t>90</a:t>
                      </a:r>
                      <a:endParaRPr lang="en-US" dirty="0"/>
                    </a:p>
                  </a:txBody>
                  <a:tcPr/>
                </a:tc>
              </a:tr>
              <a:tr h="370840">
                <a:tc>
                  <a:txBody>
                    <a:bodyPr/>
                    <a:lstStyle/>
                    <a:p>
                      <a:r>
                        <a:rPr lang="en-US" dirty="0" smtClean="0"/>
                        <a:t>Soap (100</a:t>
                      </a:r>
                      <a:r>
                        <a:rPr lang="en-US" baseline="0" dirty="0" smtClean="0"/>
                        <a:t> – 200g)</a:t>
                      </a:r>
                      <a:endParaRPr lang="en-US" dirty="0"/>
                    </a:p>
                  </a:txBody>
                  <a:tcPr/>
                </a:tc>
                <a:tc>
                  <a:txBody>
                    <a:bodyPr/>
                    <a:lstStyle/>
                    <a:p>
                      <a:r>
                        <a:rPr lang="en-US" dirty="0" smtClean="0"/>
                        <a:t>bar</a:t>
                      </a:r>
                      <a:endParaRPr lang="en-US" dirty="0"/>
                    </a:p>
                  </a:txBody>
                  <a:tcPr/>
                </a:tc>
                <a:tc>
                  <a:txBody>
                    <a:bodyPr/>
                    <a:lstStyle/>
                    <a:p>
                      <a:r>
                        <a:rPr lang="en-US" dirty="0" smtClean="0"/>
                        <a:t>30</a:t>
                      </a:r>
                      <a:endParaRPr lang="en-US" dirty="0"/>
                    </a:p>
                  </a:txBody>
                  <a:tcPr/>
                </a:tc>
              </a:tr>
              <a:tr h="370840">
                <a:tc>
                  <a:txBody>
                    <a:bodyPr/>
                    <a:lstStyle/>
                    <a:p>
                      <a:r>
                        <a:rPr lang="en-US" dirty="0" smtClean="0"/>
                        <a:t>Elastic bandage</a:t>
                      </a:r>
                      <a:r>
                        <a:rPr lang="en-US" baseline="0" dirty="0" smtClean="0"/>
                        <a:t> 7.5cm x5m</a:t>
                      </a:r>
                      <a:endParaRPr lang="en-US" dirty="0"/>
                    </a:p>
                  </a:txBody>
                  <a:tcPr/>
                </a:tc>
                <a:tc>
                  <a:txBody>
                    <a:bodyPr/>
                    <a:lstStyle/>
                    <a:p>
                      <a:r>
                        <a:rPr lang="en-US" dirty="0" smtClean="0"/>
                        <a:t>Unit </a:t>
                      </a:r>
                      <a:endParaRPr lang="en-US" dirty="0"/>
                    </a:p>
                  </a:txBody>
                  <a:tcPr/>
                </a:tc>
                <a:tc>
                  <a:txBody>
                    <a:bodyPr/>
                    <a:lstStyle/>
                    <a:p>
                      <a:r>
                        <a:rPr lang="en-US" dirty="0" smtClean="0"/>
                        <a:t>60</a:t>
                      </a:r>
                      <a:endParaRPr lang="en-US" dirty="0"/>
                    </a:p>
                  </a:txBody>
                  <a:tcPr/>
                </a:tc>
              </a:tr>
              <a:tr h="370840">
                <a:tc>
                  <a:txBody>
                    <a:bodyPr/>
                    <a:lstStyle/>
                    <a:p>
                      <a:r>
                        <a:rPr lang="en-US" dirty="0" smtClean="0"/>
                        <a:t>Gauze</a:t>
                      </a:r>
                      <a:r>
                        <a:rPr lang="en-US" baseline="0" dirty="0" smtClean="0"/>
                        <a:t> bandage with selvedge  7.5 cm x 5m</a:t>
                      </a:r>
                      <a:endParaRPr lang="en-US" dirty="0"/>
                    </a:p>
                  </a:txBody>
                  <a:tcPr/>
                </a:tc>
                <a:tc>
                  <a:txBody>
                    <a:bodyPr/>
                    <a:lstStyle/>
                    <a:p>
                      <a:r>
                        <a:rPr lang="en-US" dirty="0" smtClean="0"/>
                        <a:t>roll</a:t>
                      </a:r>
                      <a:endParaRPr lang="en-US" dirty="0"/>
                    </a:p>
                  </a:txBody>
                  <a:tcPr/>
                </a:tc>
                <a:tc>
                  <a:txBody>
                    <a:bodyPr/>
                    <a:lstStyle/>
                    <a:p>
                      <a:r>
                        <a:rPr lang="en-US" dirty="0" smtClean="0"/>
                        <a:t>600</a:t>
                      </a:r>
                      <a:endParaRPr lang="en-US" dirty="0"/>
                    </a:p>
                  </a:txBody>
                  <a:tcPr/>
                </a:tc>
              </a:tr>
              <a:tr h="370840">
                <a:tc>
                  <a:txBody>
                    <a:bodyPr/>
                    <a:lstStyle/>
                    <a:p>
                      <a:r>
                        <a:rPr lang="en-US" dirty="0" smtClean="0"/>
                        <a:t>Gauze compresses 10 x10 cm, 12- ply</a:t>
                      </a:r>
                      <a:endParaRPr lang="en-US" dirty="0"/>
                    </a:p>
                  </a:txBody>
                  <a:tcPr/>
                </a:tc>
                <a:tc>
                  <a:txBody>
                    <a:bodyPr/>
                    <a:lstStyle/>
                    <a:p>
                      <a:r>
                        <a:rPr lang="en-US" dirty="0" smtClean="0"/>
                        <a:t>unit</a:t>
                      </a:r>
                      <a:endParaRPr lang="en-US" dirty="0"/>
                    </a:p>
                  </a:txBody>
                  <a:tcPr/>
                </a:tc>
                <a:tc>
                  <a:txBody>
                    <a:bodyPr/>
                    <a:lstStyle/>
                    <a:p>
                      <a:r>
                        <a:rPr lang="en-US" dirty="0" smtClean="0"/>
                        <a:t>1,500</a:t>
                      </a:r>
                      <a:endParaRPr lang="en-US" dirty="0"/>
                    </a:p>
                  </a:txBody>
                  <a:tcPr/>
                </a:tc>
              </a:tr>
              <a:tr h="370840">
                <a:tc>
                  <a:txBody>
                    <a:bodyPr/>
                    <a:lstStyle/>
                    <a:p>
                      <a:r>
                        <a:rPr lang="en-US" dirty="0" smtClean="0"/>
                        <a:t>Ball</a:t>
                      </a:r>
                      <a:r>
                        <a:rPr lang="en-US" baseline="0" dirty="0" smtClean="0"/>
                        <a:t>point pen, blue or black </a:t>
                      </a:r>
                      <a:endParaRPr lang="en-US" dirty="0"/>
                    </a:p>
                  </a:txBody>
                  <a:tcPr/>
                </a:tc>
                <a:tc>
                  <a:txBody>
                    <a:bodyPr/>
                    <a:lstStyle/>
                    <a:p>
                      <a:r>
                        <a:rPr lang="en-US" dirty="0" smtClean="0"/>
                        <a:t>Unit </a:t>
                      </a:r>
                      <a:endParaRPr lang="en-US" dirty="0"/>
                    </a:p>
                  </a:txBody>
                  <a:tcPr/>
                </a:tc>
                <a:tc>
                  <a:txBody>
                    <a:bodyPr/>
                    <a:lstStyle/>
                    <a:p>
                      <a:r>
                        <a:rPr lang="en-US" dirty="0" smtClean="0"/>
                        <a:t>50</a:t>
                      </a:r>
                      <a:endParaRPr lang="en-US" dirty="0"/>
                    </a:p>
                  </a:txBody>
                  <a:tcPr/>
                </a:tc>
              </a:tr>
              <a:tr h="370840">
                <a:tc>
                  <a:txBody>
                    <a:bodyPr/>
                    <a:lstStyle/>
                    <a:p>
                      <a:r>
                        <a:rPr lang="en-US" dirty="0" smtClean="0"/>
                        <a:t>Exercise</a:t>
                      </a:r>
                      <a:r>
                        <a:rPr lang="en-US" baseline="0" dirty="0" smtClean="0"/>
                        <a:t> book A4, hard cover </a:t>
                      </a:r>
                      <a:endParaRPr lang="en-US" dirty="0"/>
                    </a:p>
                  </a:txBody>
                  <a:tcPr/>
                </a:tc>
                <a:tc>
                  <a:txBody>
                    <a:bodyPr/>
                    <a:lstStyle/>
                    <a:p>
                      <a:r>
                        <a:rPr lang="en-US" dirty="0" smtClean="0"/>
                        <a:t>Unit </a:t>
                      </a:r>
                      <a:endParaRPr lang="en-US" dirty="0"/>
                    </a:p>
                  </a:txBody>
                  <a:tcPr/>
                </a:tc>
                <a:tc>
                  <a:txBody>
                    <a:bodyPr/>
                    <a:lstStyle/>
                    <a:p>
                      <a:r>
                        <a:rPr lang="en-US" dirty="0" smtClean="0"/>
                        <a:t>12</a:t>
                      </a:r>
                      <a:endParaRPr lang="en-US" dirty="0"/>
                    </a:p>
                  </a:txBody>
                  <a:tcPr/>
                </a:tc>
              </a:tr>
              <a:tr h="370840">
                <a:tc>
                  <a:txBody>
                    <a:bodyPr/>
                    <a:lstStyle/>
                    <a:p>
                      <a:r>
                        <a:rPr lang="en-US" dirty="0" smtClean="0"/>
                        <a:t>Health card +</a:t>
                      </a:r>
                      <a:r>
                        <a:rPr lang="en-US" baseline="0" dirty="0" smtClean="0"/>
                        <a:t> plastic cover </a:t>
                      </a:r>
                      <a:endParaRPr lang="en-US" dirty="0"/>
                    </a:p>
                  </a:txBody>
                  <a:tcPr/>
                </a:tc>
                <a:tc>
                  <a:txBody>
                    <a:bodyPr/>
                    <a:lstStyle/>
                    <a:p>
                      <a:r>
                        <a:rPr lang="en-US" dirty="0" smtClean="0"/>
                        <a:t>Unit </a:t>
                      </a:r>
                      <a:endParaRPr lang="en-US" dirty="0"/>
                    </a:p>
                  </a:txBody>
                  <a:tcPr/>
                </a:tc>
                <a:tc>
                  <a:txBody>
                    <a:bodyPr/>
                    <a:lstStyle/>
                    <a:p>
                      <a:r>
                        <a:rPr lang="en-US" dirty="0" smtClean="0"/>
                        <a:t>1,500</a:t>
                      </a:r>
                      <a:endParaRPr lang="en-US" dirty="0"/>
                    </a:p>
                  </a:txBody>
                  <a:tcPr/>
                </a:tc>
              </a:tr>
              <a:tr h="370840">
                <a:tc>
                  <a:txBody>
                    <a:bodyPr/>
                    <a:lstStyle/>
                    <a:p>
                      <a:r>
                        <a:rPr lang="en-US" dirty="0" smtClean="0"/>
                        <a:t>Small plastic bag for</a:t>
                      </a:r>
                      <a:r>
                        <a:rPr lang="en-US" baseline="0" dirty="0" smtClean="0"/>
                        <a:t> drugs </a:t>
                      </a:r>
                      <a:endParaRPr lang="en-US" dirty="0"/>
                    </a:p>
                  </a:txBody>
                  <a:tcPr/>
                </a:tc>
                <a:tc>
                  <a:txBody>
                    <a:bodyPr/>
                    <a:lstStyle/>
                    <a:p>
                      <a:r>
                        <a:rPr lang="en-US" dirty="0" smtClean="0"/>
                        <a:t>Unit </a:t>
                      </a:r>
                      <a:endParaRPr lang="en-US" dirty="0"/>
                    </a:p>
                  </a:txBody>
                  <a:tcPr/>
                </a:tc>
                <a:tc>
                  <a:txBody>
                    <a:bodyPr/>
                    <a:lstStyle/>
                    <a:p>
                      <a:r>
                        <a:rPr lang="en-US" dirty="0" smtClean="0"/>
                        <a:t>6,000</a:t>
                      </a:r>
                      <a:endParaRPr lang="en-US" dirty="0"/>
                    </a:p>
                  </a:txBody>
                  <a:tcPr/>
                </a:tc>
              </a:tr>
              <a:tr h="370840">
                <a:tc>
                  <a:txBody>
                    <a:bodyPr/>
                    <a:lstStyle/>
                    <a:p>
                      <a:r>
                        <a:rPr lang="en-US" dirty="0" smtClean="0"/>
                        <a:t>Note</a:t>
                      </a:r>
                      <a:r>
                        <a:rPr lang="en-US" baseline="0" dirty="0" smtClean="0"/>
                        <a:t>pad A6</a:t>
                      </a:r>
                      <a:endParaRPr lang="en-US" dirty="0"/>
                    </a:p>
                  </a:txBody>
                  <a:tcPr/>
                </a:tc>
                <a:tc>
                  <a:txBody>
                    <a:bodyPr/>
                    <a:lstStyle/>
                    <a:p>
                      <a:r>
                        <a:rPr lang="en-US" dirty="0" smtClean="0"/>
                        <a:t>Unit</a:t>
                      </a:r>
                      <a:endParaRPr lang="en-US" dirty="0"/>
                    </a:p>
                  </a:txBody>
                  <a:tcPr/>
                </a:tc>
                <a:tc>
                  <a:txBody>
                    <a:bodyPr/>
                    <a:lstStyle/>
                    <a:p>
                      <a:r>
                        <a:rPr lang="en-US" dirty="0" smtClean="0"/>
                        <a:t>50</a:t>
                      </a:r>
                      <a:endParaRPr lang="en-US" dirty="0"/>
                    </a:p>
                  </a:txBody>
                  <a:tcPr/>
                </a:tc>
              </a:tr>
              <a:tr h="370840">
                <a:tc>
                  <a:txBody>
                    <a:bodyPr/>
                    <a:lstStyle/>
                    <a:p>
                      <a:r>
                        <a:rPr lang="en-US" dirty="0" smtClean="0"/>
                        <a:t>Thermometer,</a:t>
                      </a:r>
                      <a:r>
                        <a:rPr lang="en-US" baseline="0" dirty="0" smtClean="0"/>
                        <a:t> </a:t>
                      </a:r>
                      <a:r>
                        <a:rPr lang="en-US" baseline="0" dirty="0" err="1" smtClean="0"/>
                        <a:t>celsius</a:t>
                      </a:r>
                      <a:r>
                        <a:rPr lang="en-US" baseline="0" dirty="0" smtClean="0"/>
                        <a:t>, clinical flat </a:t>
                      </a:r>
                      <a:r>
                        <a:rPr lang="en-US" baseline="0" dirty="0" err="1" smtClean="0"/>
                        <a:t>typre</a:t>
                      </a:r>
                      <a:endParaRPr lang="en-US" dirty="0"/>
                    </a:p>
                  </a:txBody>
                  <a:tcPr/>
                </a:tc>
                <a:tc>
                  <a:txBody>
                    <a:bodyPr/>
                    <a:lstStyle/>
                    <a:p>
                      <a:r>
                        <a:rPr lang="en-US" dirty="0" smtClean="0"/>
                        <a:t>unit</a:t>
                      </a:r>
                      <a:endParaRPr lang="en-US" dirty="0"/>
                    </a:p>
                  </a:txBody>
                  <a:tcPr/>
                </a:tc>
                <a:tc>
                  <a:txBody>
                    <a:bodyPr/>
                    <a:lstStyle/>
                    <a:p>
                      <a:r>
                        <a:rPr lang="en-US" dirty="0" smtClean="0"/>
                        <a:t>18</a:t>
                      </a:r>
                      <a:endParaRPr lang="en-US" dirty="0"/>
                    </a:p>
                  </a:txBody>
                  <a:tcPr/>
                </a:tc>
              </a:tr>
              <a:tr h="370840">
                <a:tc>
                  <a:txBody>
                    <a:bodyPr/>
                    <a:lstStyle/>
                    <a:p>
                      <a:r>
                        <a:rPr lang="en-US" dirty="0" smtClean="0"/>
                        <a:t>Gloves,</a:t>
                      </a:r>
                      <a:r>
                        <a:rPr lang="en-US" baseline="0" dirty="0" smtClean="0"/>
                        <a:t> examination, latex pre-powered, non-sterile, disposable</a:t>
                      </a:r>
                      <a:endParaRPr lang="en-US" dirty="0"/>
                    </a:p>
                  </a:txBody>
                  <a:tcPr/>
                </a:tc>
                <a:tc>
                  <a:txBody>
                    <a:bodyPr/>
                    <a:lstStyle/>
                    <a:p>
                      <a:r>
                        <a:rPr lang="en-US" dirty="0" smtClean="0"/>
                        <a:t>unit</a:t>
                      </a:r>
                      <a:endParaRPr lang="en-US" dirty="0"/>
                    </a:p>
                  </a:txBody>
                  <a:tcPr/>
                </a:tc>
                <a:tc>
                  <a:txBody>
                    <a:bodyPr/>
                    <a:lstStyle/>
                    <a:p>
                      <a:r>
                        <a:rPr lang="en-US" dirty="0" smtClean="0"/>
                        <a:t>300</a:t>
                      </a:r>
                      <a:endParaRPr lang="en-US" dirty="0"/>
                    </a:p>
                  </a:txBody>
                  <a:tcPr/>
                </a:tc>
              </a:tr>
              <a:tr h="370840">
                <a:tc>
                  <a:txBody>
                    <a:bodyPr/>
                    <a:lstStyle/>
                    <a:p>
                      <a:r>
                        <a:rPr lang="en-US" dirty="0" smtClean="0"/>
                        <a:t>Treatment</a:t>
                      </a:r>
                      <a:r>
                        <a:rPr lang="en-US" baseline="0" dirty="0" smtClean="0"/>
                        <a:t> guidelines </a:t>
                      </a:r>
                      <a:endParaRPr lang="en-US" dirty="0"/>
                    </a:p>
                  </a:txBody>
                  <a:tcPr/>
                </a:tc>
                <a:tc>
                  <a:txBody>
                    <a:bodyPr/>
                    <a:lstStyle/>
                    <a:p>
                      <a:r>
                        <a:rPr lang="en-US" dirty="0" smtClean="0"/>
                        <a:t>Unit </a:t>
                      </a:r>
                      <a:endParaRPr lang="en-US" dirty="0"/>
                    </a:p>
                  </a:txBody>
                  <a:tcPr/>
                </a:tc>
                <a:tc>
                  <a:txBody>
                    <a:bodyPr/>
                    <a:lstStyle/>
                    <a:p>
                      <a:r>
                        <a:rPr lang="en-US" dirty="0" smtClean="0"/>
                        <a:t>1</a:t>
                      </a:r>
                      <a:endParaRPr lang="en-US" dirty="0"/>
                    </a:p>
                  </a:txBody>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Chews drugs kit</a:t>
            </a:r>
            <a:br>
              <a:rPr lang="en-US" dirty="0" smtClean="0"/>
            </a:br>
            <a:r>
              <a:rPr lang="en-US" b="1" dirty="0" smtClean="0"/>
              <a:t>drugs </a:t>
            </a:r>
            <a:r>
              <a:rPr lang="en-US" dirty="0" smtClean="0"/>
              <a:t>  </a:t>
            </a:r>
            <a:endParaRPr lang="en-US" dirty="0"/>
          </a:p>
        </p:txBody>
      </p:sp>
      <p:graphicFrame>
        <p:nvGraphicFramePr>
          <p:cNvPr id="4" name="Content Placeholder 3"/>
          <p:cNvGraphicFramePr>
            <a:graphicFrameLocks noGrp="1"/>
          </p:cNvGraphicFramePr>
          <p:nvPr>
            <p:ph idx="1"/>
          </p:nvPr>
        </p:nvGraphicFramePr>
        <p:xfrm>
          <a:off x="457200" y="1600200"/>
          <a:ext cx="8229600" cy="3606800"/>
        </p:xfrm>
        <a:graphic>
          <a:graphicData uri="http://schemas.openxmlformats.org/drawingml/2006/table">
            <a:tbl>
              <a:tblPr firstRow="1" bandRow="1">
                <a:tableStyleId>{5C22544A-7EE6-4342-B048-85BDC9FD1C3A}</a:tableStyleId>
              </a:tblPr>
              <a:tblGrid>
                <a:gridCol w="5486400"/>
                <a:gridCol w="1371600"/>
                <a:gridCol w="1371600"/>
              </a:tblGrid>
              <a:tr h="370840">
                <a:tc>
                  <a:txBody>
                    <a:bodyPr/>
                    <a:lstStyle/>
                    <a:p>
                      <a:r>
                        <a:rPr lang="en-US" dirty="0" smtClean="0"/>
                        <a:t>Acetylsalicylic</a:t>
                      </a:r>
                      <a:r>
                        <a:rPr lang="en-US" baseline="0" dirty="0" smtClean="0"/>
                        <a:t> acid, tabs 300mg</a:t>
                      </a:r>
                      <a:endParaRPr lang="en-US" dirty="0"/>
                    </a:p>
                  </a:txBody>
                  <a:tcPr/>
                </a:tc>
                <a:tc>
                  <a:txBody>
                    <a:bodyPr/>
                    <a:lstStyle/>
                    <a:p>
                      <a:r>
                        <a:rPr lang="en-US" dirty="0" smtClean="0"/>
                        <a:t>Tabs</a:t>
                      </a:r>
                      <a:endParaRPr lang="en-US" dirty="0"/>
                    </a:p>
                  </a:txBody>
                  <a:tcPr/>
                </a:tc>
                <a:tc>
                  <a:txBody>
                    <a:bodyPr/>
                    <a:lstStyle/>
                    <a:p>
                      <a:r>
                        <a:rPr lang="en-US" dirty="0" smtClean="0"/>
                        <a:t>15,000</a:t>
                      </a:r>
                      <a:endParaRPr lang="en-US" dirty="0"/>
                    </a:p>
                  </a:txBody>
                  <a:tcPr/>
                </a:tc>
              </a:tr>
              <a:tr h="370840">
                <a:tc>
                  <a:txBody>
                    <a:bodyPr/>
                    <a:lstStyle/>
                    <a:p>
                      <a:r>
                        <a:rPr lang="en-US" dirty="0" err="1" smtClean="0"/>
                        <a:t>Aluminium</a:t>
                      </a:r>
                      <a:r>
                        <a:rPr lang="en-US" dirty="0" smtClean="0"/>
                        <a:t> hydroxide, tabs</a:t>
                      </a:r>
                      <a:r>
                        <a:rPr lang="en-US" baseline="0" dirty="0" smtClean="0"/>
                        <a:t> 500mg</a:t>
                      </a:r>
                      <a:endParaRPr lang="en-US" dirty="0"/>
                    </a:p>
                  </a:txBody>
                  <a:tcPr/>
                </a:tc>
                <a:tc>
                  <a:txBody>
                    <a:bodyPr/>
                    <a:lstStyle/>
                    <a:p>
                      <a:r>
                        <a:rPr lang="en-US" dirty="0" smtClean="0"/>
                        <a:t>tabs</a:t>
                      </a:r>
                      <a:endParaRPr lang="en-US" dirty="0"/>
                    </a:p>
                  </a:txBody>
                  <a:tcPr/>
                </a:tc>
                <a:tc>
                  <a:txBody>
                    <a:bodyPr/>
                    <a:lstStyle/>
                    <a:p>
                      <a:r>
                        <a:rPr lang="en-US" dirty="0" smtClean="0"/>
                        <a:t>3,000</a:t>
                      </a:r>
                      <a:endParaRPr lang="en-US" dirty="0"/>
                    </a:p>
                  </a:txBody>
                  <a:tcPr/>
                </a:tc>
              </a:tr>
              <a:tr h="370840">
                <a:tc>
                  <a:txBody>
                    <a:bodyPr/>
                    <a:lstStyle/>
                    <a:p>
                      <a:r>
                        <a:rPr lang="en-US" dirty="0" smtClean="0"/>
                        <a:t>Benzyl benzoate</a:t>
                      </a:r>
                      <a:r>
                        <a:rPr lang="en-US" baseline="0" dirty="0" smtClean="0"/>
                        <a:t>, lotion 25% s</a:t>
                      </a:r>
                      <a:endParaRPr lang="en-US" dirty="0"/>
                    </a:p>
                  </a:txBody>
                  <a:tcPr/>
                </a:tc>
                <a:tc>
                  <a:txBody>
                    <a:bodyPr/>
                    <a:lstStyle/>
                    <a:p>
                      <a:r>
                        <a:rPr lang="en-US" dirty="0" smtClean="0"/>
                        <a:t>Bottle</a:t>
                      </a:r>
                      <a:r>
                        <a:rPr lang="en-US" baseline="0" dirty="0" smtClean="0"/>
                        <a:t> 1 </a:t>
                      </a:r>
                      <a:r>
                        <a:rPr lang="en-US" baseline="0" dirty="0" err="1" smtClean="0"/>
                        <a:t>litre</a:t>
                      </a:r>
                      <a:endParaRPr lang="en-US" dirty="0"/>
                    </a:p>
                  </a:txBody>
                  <a:tcPr/>
                </a:tc>
                <a:tc>
                  <a:txBody>
                    <a:bodyPr/>
                    <a:lstStyle/>
                    <a:p>
                      <a:r>
                        <a:rPr lang="en-US" dirty="0" smtClean="0"/>
                        <a:t>3</a:t>
                      </a:r>
                      <a:endParaRPr lang="en-US" dirty="0"/>
                    </a:p>
                  </a:txBody>
                  <a:tcPr/>
                </a:tc>
              </a:tr>
              <a:tr h="370840">
                <a:tc>
                  <a:txBody>
                    <a:bodyPr/>
                    <a:lstStyle/>
                    <a:p>
                      <a:r>
                        <a:rPr lang="en-US" dirty="0" smtClean="0"/>
                        <a:t>Ferrous</a:t>
                      </a:r>
                      <a:r>
                        <a:rPr lang="en-US" baseline="0" dirty="0" smtClean="0"/>
                        <a:t> sulfate +folic acid, tab 200 +0.25mg</a:t>
                      </a:r>
                      <a:endParaRPr lang="en-US" dirty="0"/>
                    </a:p>
                  </a:txBody>
                  <a:tcPr/>
                </a:tc>
                <a:tc>
                  <a:txBody>
                    <a:bodyPr/>
                    <a:lstStyle/>
                    <a:p>
                      <a:r>
                        <a:rPr lang="en-US" dirty="0" smtClean="0"/>
                        <a:t>tabs</a:t>
                      </a:r>
                      <a:endParaRPr lang="en-US" dirty="0"/>
                    </a:p>
                  </a:txBody>
                  <a:tcPr/>
                </a:tc>
                <a:tc>
                  <a:txBody>
                    <a:bodyPr/>
                    <a:lstStyle/>
                    <a:p>
                      <a:r>
                        <a:rPr lang="en-US" dirty="0" smtClean="0"/>
                        <a:t>6,000</a:t>
                      </a:r>
                      <a:endParaRPr lang="en-US" dirty="0"/>
                    </a:p>
                  </a:txBody>
                  <a:tcPr/>
                </a:tc>
              </a:tr>
              <a:tr h="370840">
                <a:tc>
                  <a:txBody>
                    <a:bodyPr/>
                    <a:lstStyle/>
                    <a:p>
                      <a:r>
                        <a:rPr lang="en-US" dirty="0" err="1" smtClean="0"/>
                        <a:t>Mebendazole</a:t>
                      </a:r>
                      <a:r>
                        <a:rPr lang="en-US" dirty="0" smtClean="0"/>
                        <a:t>, tab 100mg</a:t>
                      </a:r>
                      <a:endParaRPr lang="en-US" dirty="0"/>
                    </a:p>
                  </a:txBody>
                  <a:tcPr/>
                </a:tc>
                <a:tc>
                  <a:txBody>
                    <a:bodyPr/>
                    <a:lstStyle/>
                    <a:p>
                      <a:r>
                        <a:rPr lang="en-US" dirty="0" smtClean="0"/>
                        <a:t>Tabs (25</a:t>
                      </a:r>
                      <a:r>
                        <a:rPr lang="en-US" baseline="0" dirty="0" smtClean="0"/>
                        <a:t> gm)</a:t>
                      </a:r>
                      <a:endParaRPr lang="en-US" dirty="0"/>
                    </a:p>
                  </a:txBody>
                  <a:tcPr/>
                </a:tc>
                <a:tc>
                  <a:txBody>
                    <a:bodyPr/>
                    <a:lstStyle/>
                    <a:p>
                      <a:r>
                        <a:rPr lang="en-US" dirty="0" smtClean="0"/>
                        <a:t>12</a:t>
                      </a:r>
                      <a:endParaRPr lang="en-US" dirty="0"/>
                    </a:p>
                  </a:txBody>
                  <a:tcPr/>
                </a:tc>
              </a:tr>
              <a:tr h="370840">
                <a:tc>
                  <a:txBody>
                    <a:bodyPr/>
                    <a:lstStyle/>
                    <a:p>
                      <a:r>
                        <a:rPr lang="en-US" dirty="0" smtClean="0"/>
                        <a:t>Ors (oral rehydration salts)</a:t>
                      </a:r>
                      <a:endParaRPr lang="en-US" dirty="0"/>
                    </a:p>
                  </a:txBody>
                  <a:tcPr/>
                </a:tc>
                <a:tc>
                  <a:txBody>
                    <a:bodyPr/>
                    <a:lstStyle/>
                    <a:p>
                      <a:r>
                        <a:rPr lang="en-US" dirty="0" smtClean="0"/>
                        <a:t>Sachets for 1 </a:t>
                      </a:r>
                      <a:r>
                        <a:rPr lang="en-US" dirty="0" err="1" smtClean="0"/>
                        <a:t>litre</a:t>
                      </a:r>
                      <a:endParaRPr lang="en-US" dirty="0"/>
                    </a:p>
                  </a:txBody>
                  <a:tcPr/>
                </a:tc>
                <a:tc>
                  <a:txBody>
                    <a:bodyPr/>
                    <a:lstStyle/>
                    <a:p>
                      <a:r>
                        <a:rPr lang="en-US" dirty="0" smtClean="0"/>
                        <a:t>500</a:t>
                      </a:r>
                      <a:endParaRPr lang="en-US" dirty="0"/>
                    </a:p>
                  </a:txBody>
                  <a:tcPr/>
                </a:tc>
              </a:tr>
              <a:tr h="370840">
                <a:tc>
                  <a:txBody>
                    <a:bodyPr/>
                    <a:lstStyle/>
                    <a:p>
                      <a:r>
                        <a:rPr lang="en-US" dirty="0" err="1" smtClean="0"/>
                        <a:t>Paracetamol</a:t>
                      </a:r>
                      <a:r>
                        <a:rPr lang="en-US" dirty="0" smtClean="0"/>
                        <a:t>,</a:t>
                      </a:r>
                      <a:r>
                        <a:rPr lang="en-US" baseline="0" dirty="0" smtClean="0"/>
                        <a:t> tab 100 mg </a:t>
                      </a:r>
                      <a:endParaRPr lang="en-US" dirty="0"/>
                    </a:p>
                  </a:txBody>
                  <a:tcPr/>
                </a:tc>
                <a:tc>
                  <a:txBody>
                    <a:bodyPr/>
                    <a:lstStyle/>
                    <a:p>
                      <a:r>
                        <a:rPr lang="en-US" dirty="0" smtClean="0"/>
                        <a:t>Tab</a:t>
                      </a:r>
                      <a:r>
                        <a:rPr lang="en-US" baseline="0" dirty="0" smtClean="0"/>
                        <a:t> </a:t>
                      </a:r>
                      <a:endParaRPr lang="en-US" dirty="0"/>
                    </a:p>
                  </a:txBody>
                  <a:tcPr/>
                </a:tc>
                <a:tc>
                  <a:txBody>
                    <a:bodyPr/>
                    <a:lstStyle/>
                    <a:p>
                      <a:r>
                        <a:rPr lang="en-US" dirty="0" smtClean="0"/>
                        <a:t>500</a:t>
                      </a:r>
                      <a:endParaRPr lang="en-US" dirty="0"/>
                    </a:p>
                  </a:txBody>
                  <a:tcPr/>
                </a:tc>
              </a:tr>
              <a:tr h="370840">
                <a:tc>
                  <a:txBody>
                    <a:bodyPr/>
                    <a:lstStyle/>
                    <a:p>
                      <a:r>
                        <a:rPr lang="en-US" dirty="0" smtClean="0"/>
                        <a:t>Tetra</a:t>
                      </a:r>
                      <a:r>
                        <a:rPr lang="en-US" baseline="0" dirty="0" smtClean="0"/>
                        <a:t>cycline eye ointment 1 %</a:t>
                      </a:r>
                      <a:endParaRPr lang="en-US" dirty="0"/>
                    </a:p>
                  </a:txBody>
                  <a:tcPr/>
                </a:tc>
                <a:tc>
                  <a:txBody>
                    <a:bodyPr/>
                    <a:lstStyle/>
                    <a:p>
                      <a:r>
                        <a:rPr lang="en-US" dirty="0" smtClean="0"/>
                        <a:t>Tube 5g</a:t>
                      </a:r>
                      <a:endParaRPr lang="en-US" dirty="0"/>
                    </a:p>
                  </a:txBody>
                  <a:tcPr/>
                </a:tc>
                <a:tc>
                  <a:txBody>
                    <a:bodyPr/>
                    <a:lstStyle/>
                    <a:p>
                      <a:r>
                        <a:rPr lang="en-US" dirty="0" smtClean="0"/>
                        <a:t>150</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equipments</a:t>
            </a:r>
            <a:endParaRPr lang="en-US" dirty="0"/>
          </a:p>
        </p:txBody>
      </p:sp>
      <p:graphicFrame>
        <p:nvGraphicFramePr>
          <p:cNvPr id="4" name="Content Placeholder 3"/>
          <p:cNvGraphicFramePr>
            <a:graphicFrameLocks noGrp="1"/>
          </p:cNvGraphicFramePr>
          <p:nvPr>
            <p:ph idx="1"/>
          </p:nvPr>
        </p:nvGraphicFramePr>
        <p:xfrm>
          <a:off x="457200" y="1600200"/>
          <a:ext cx="8229600" cy="4348480"/>
        </p:xfrm>
        <a:graphic>
          <a:graphicData uri="http://schemas.openxmlformats.org/drawingml/2006/table">
            <a:tbl>
              <a:tblPr firstRow="1" bandRow="1">
                <a:tableStyleId>{5C22544A-7EE6-4342-B048-85BDC9FD1C3A}</a:tableStyleId>
              </a:tblPr>
              <a:tblGrid>
                <a:gridCol w="5562600"/>
                <a:gridCol w="1295400"/>
                <a:gridCol w="1371600"/>
              </a:tblGrid>
              <a:tr h="370840">
                <a:tc>
                  <a:txBody>
                    <a:bodyPr/>
                    <a:lstStyle/>
                    <a:p>
                      <a:r>
                        <a:rPr lang="en-US" dirty="0" smtClean="0"/>
                        <a:t>Bucket</a:t>
                      </a:r>
                      <a:r>
                        <a:rPr lang="en-US" baseline="0" dirty="0" smtClean="0"/>
                        <a:t>, plastic, approximately  12 </a:t>
                      </a:r>
                      <a:r>
                        <a:rPr lang="en-US" baseline="0" dirty="0" err="1" smtClean="0"/>
                        <a:t>litres</a:t>
                      </a:r>
                      <a:endParaRPr lang="en-US" dirty="0"/>
                    </a:p>
                  </a:txBody>
                  <a:tcPr/>
                </a:tc>
                <a:tc>
                  <a:txBody>
                    <a:bodyPr/>
                    <a:lstStyle/>
                    <a:p>
                      <a:r>
                        <a:rPr lang="en-US" dirty="0" smtClean="0"/>
                        <a:t>Unit </a:t>
                      </a:r>
                      <a:endParaRPr lang="en-US" dirty="0"/>
                    </a:p>
                  </a:txBody>
                  <a:tcPr/>
                </a:tc>
                <a:tc>
                  <a:txBody>
                    <a:bodyPr/>
                    <a:lstStyle/>
                    <a:p>
                      <a:r>
                        <a:rPr lang="en-US" dirty="0" smtClean="0"/>
                        <a:t>2</a:t>
                      </a:r>
                      <a:endParaRPr lang="en-US" dirty="0"/>
                    </a:p>
                  </a:txBody>
                  <a:tcPr/>
                </a:tc>
              </a:tr>
              <a:tr h="370840">
                <a:tc>
                  <a:txBody>
                    <a:bodyPr/>
                    <a:lstStyle/>
                    <a:p>
                      <a:r>
                        <a:rPr lang="en-US" dirty="0" smtClean="0"/>
                        <a:t>Galipot</a:t>
                      </a:r>
                      <a:r>
                        <a:rPr lang="en-US" baseline="0" dirty="0" smtClean="0"/>
                        <a:t>, stainless steel, 100 ml</a:t>
                      </a:r>
                      <a:endParaRPr lang="en-US" dirty="0"/>
                    </a:p>
                  </a:txBody>
                  <a:tcPr/>
                </a:tc>
                <a:tc>
                  <a:txBody>
                    <a:bodyPr/>
                    <a:lstStyle/>
                    <a:p>
                      <a:r>
                        <a:rPr lang="en-US" dirty="0" smtClean="0"/>
                        <a:t>unit</a:t>
                      </a:r>
                      <a:endParaRPr lang="en-US" dirty="0"/>
                    </a:p>
                  </a:txBody>
                  <a:tcPr/>
                </a:tc>
                <a:tc>
                  <a:txBody>
                    <a:bodyPr/>
                    <a:lstStyle/>
                    <a:p>
                      <a:r>
                        <a:rPr lang="en-US" dirty="0" smtClean="0"/>
                        <a:t>1</a:t>
                      </a:r>
                      <a:endParaRPr lang="en-US" dirty="0"/>
                    </a:p>
                  </a:txBody>
                  <a:tcPr/>
                </a:tc>
              </a:tr>
              <a:tr h="370840">
                <a:tc>
                  <a:txBody>
                    <a:bodyPr/>
                    <a:lstStyle/>
                    <a:p>
                      <a:r>
                        <a:rPr lang="en-US" dirty="0" smtClean="0"/>
                        <a:t>Kidney dish,</a:t>
                      </a:r>
                      <a:r>
                        <a:rPr lang="en-US" baseline="0" dirty="0" smtClean="0"/>
                        <a:t> stainless steel, approximately  26 x 14 cm</a:t>
                      </a:r>
                      <a:endParaRPr lang="en-US" dirty="0"/>
                    </a:p>
                  </a:txBody>
                  <a:tcPr/>
                </a:tc>
                <a:tc>
                  <a:txBody>
                    <a:bodyPr/>
                    <a:lstStyle/>
                    <a:p>
                      <a:r>
                        <a:rPr lang="en-US" dirty="0" smtClean="0"/>
                        <a:t>unit</a:t>
                      </a:r>
                      <a:endParaRPr lang="en-US" dirty="0"/>
                    </a:p>
                  </a:txBody>
                  <a:tcPr/>
                </a:tc>
                <a:tc>
                  <a:txBody>
                    <a:bodyPr/>
                    <a:lstStyle/>
                    <a:p>
                      <a:r>
                        <a:rPr lang="en-US" dirty="0" smtClean="0"/>
                        <a:t>1</a:t>
                      </a:r>
                      <a:endParaRPr lang="en-US" dirty="0"/>
                    </a:p>
                  </a:txBody>
                  <a:tcPr/>
                </a:tc>
              </a:tr>
              <a:tr h="370840">
                <a:tc>
                  <a:txBody>
                    <a:bodyPr/>
                    <a:lstStyle/>
                    <a:p>
                      <a:r>
                        <a:rPr lang="en-US" dirty="0" smtClean="0"/>
                        <a:t>Dressing set</a:t>
                      </a:r>
                      <a:r>
                        <a:rPr lang="en-US" baseline="0" dirty="0" smtClean="0"/>
                        <a:t> (3 instruments + box ) </a:t>
                      </a:r>
                      <a:r>
                        <a:rPr lang="en-US" baseline="0" dirty="0" err="1" smtClean="0"/>
                        <a:t>li</a:t>
                      </a:r>
                      <a:endParaRPr lang="en-US" dirty="0"/>
                    </a:p>
                  </a:txBody>
                  <a:tcPr/>
                </a:tc>
                <a:tc>
                  <a:txBody>
                    <a:bodyPr/>
                    <a:lstStyle/>
                    <a:p>
                      <a:r>
                        <a:rPr lang="en-US" dirty="0" smtClean="0"/>
                        <a:t>unit</a:t>
                      </a:r>
                      <a:endParaRPr lang="en-US" dirty="0"/>
                    </a:p>
                  </a:txBody>
                  <a:tcPr/>
                </a:tc>
                <a:tc>
                  <a:txBody>
                    <a:bodyPr/>
                    <a:lstStyle/>
                    <a:p>
                      <a:r>
                        <a:rPr lang="en-US" dirty="0" smtClean="0"/>
                        <a:t>1</a:t>
                      </a:r>
                      <a:endParaRPr lang="en-US" dirty="0"/>
                    </a:p>
                  </a:txBody>
                  <a:tcPr/>
                </a:tc>
              </a:tr>
              <a:tr h="370840">
                <a:tc>
                  <a:txBody>
                    <a:bodyPr/>
                    <a:lstStyle/>
                    <a:p>
                      <a:r>
                        <a:rPr lang="en-US" dirty="0" smtClean="0"/>
                        <a:t>Dressing tray,</a:t>
                      </a:r>
                      <a:r>
                        <a:rPr lang="en-US" baseline="0" dirty="0" smtClean="0"/>
                        <a:t> stainless steel, approximately 30 x15 x 3cm</a:t>
                      </a:r>
                      <a:endParaRPr lang="en-US" dirty="0"/>
                    </a:p>
                  </a:txBody>
                  <a:tcPr/>
                </a:tc>
                <a:tc>
                  <a:txBody>
                    <a:bodyPr/>
                    <a:lstStyle/>
                    <a:p>
                      <a:r>
                        <a:rPr lang="en-US" dirty="0" smtClean="0"/>
                        <a:t>unit</a:t>
                      </a:r>
                      <a:endParaRPr lang="en-US" dirty="0"/>
                    </a:p>
                  </a:txBody>
                  <a:tcPr/>
                </a:tc>
                <a:tc>
                  <a:txBody>
                    <a:bodyPr/>
                    <a:lstStyle/>
                    <a:p>
                      <a:r>
                        <a:rPr lang="en-US" dirty="0" smtClean="0"/>
                        <a:t>2</a:t>
                      </a:r>
                      <a:endParaRPr lang="en-US" dirty="0"/>
                    </a:p>
                  </a:txBody>
                  <a:tcPr/>
                </a:tc>
              </a:tr>
              <a:tr h="370840">
                <a:tc>
                  <a:txBody>
                    <a:bodyPr/>
                    <a:lstStyle/>
                    <a:p>
                      <a:r>
                        <a:rPr lang="en-US" dirty="0" smtClean="0"/>
                        <a:t>D rum for compresses</a:t>
                      </a:r>
                      <a:r>
                        <a:rPr lang="en-US" baseline="0" dirty="0" smtClean="0"/>
                        <a:t> with lateral clips 15cm </a:t>
                      </a:r>
                      <a:r>
                        <a:rPr lang="en-US" baseline="0" dirty="0" err="1" smtClean="0"/>
                        <a:t>li</a:t>
                      </a:r>
                      <a:r>
                        <a:rPr lang="en-US" baseline="0" dirty="0" smtClean="0"/>
                        <a:t>, diam.15cm</a:t>
                      </a:r>
                      <a:endParaRPr lang="en-US" dirty="0"/>
                    </a:p>
                  </a:txBody>
                  <a:tcPr/>
                </a:tc>
                <a:tc>
                  <a:txBody>
                    <a:bodyPr/>
                    <a:lstStyle/>
                    <a:p>
                      <a:r>
                        <a:rPr lang="en-US" dirty="0" smtClean="0"/>
                        <a:t>unit</a:t>
                      </a:r>
                      <a:endParaRPr lang="en-US" dirty="0"/>
                    </a:p>
                  </a:txBody>
                  <a:tcPr/>
                </a:tc>
                <a:tc>
                  <a:txBody>
                    <a:bodyPr/>
                    <a:lstStyle/>
                    <a:p>
                      <a:r>
                        <a:rPr lang="en-US" dirty="0" smtClean="0"/>
                        <a:t>1</a:t>
                      </a:r>
                      <a:endParaRPr lang="en-US" dirty="0"/>
                    </a:p>
                  </a:txBody>
                  <a:tcPr/>
                </a:tc>
              </a:tr>
              <a:tr h="370840">
                <a:tc>
                  <a:txBody>
                    <a:bodyPr/>
                    <a:lstStyle/>
                    <a:p>
                      <a:r>
                        <a:rPr lang="en-US" dirty="0" smtClean="0"/>
                        <a:t>Foldable</a:t>
                      </a:r>
                      <a:r>
                        <a:rPr lang="en-US" baseline="0" dirty="0" smtClean="0"/>
                        <a:t> jerry can, 20li</a:t>
                      </a:r>
                      <a:endParaRPr lang="en-US" dirty="0"/>
                    </a:p>
                  </a:txBody>
                  <a:tcPr/>
                </a:tc>
                <a:tc>
                  <a:txBody>
                    <a:bodyPr/>
                    <a:lstStyle/>
                    <a:p>
                      <a:r>
                        <a:rPr lang="en-US" dirty="0" smtClean="0"/>
                        <a:t>unit</a:t>
                      </a:r>
                      <a:endParaRPr lang="en-US" dirty="0"/>
                    </a:p>
                  </a:txBody>
                  <a:tcPr/>
                </a:tc>
                <a:tc>
                  <a:txBody>
                    <a:bodyPr/>
                    <a:lstStyle/>
                    <a:p>
                      <a:r>
                        <a:rPr lang="en-US" dirty="0" smtClean="0"/>
                        <a:t>2</a:t>
                      </a:r>
                      <a:endParaRPr lang="en-US" dirty="0"/>
                    </a:p>
                  </a:txBody>
                  <a:tcPr/>
                </a:tc>
              </a:tr>
              <a:tr h="370840">
                <a:tc>
                  <a:txBody>
                    <a:bodyPr/>
                    <a:lstStyle/>
                    <a:p>
                      <a:r>
                        <a:rPr lang="en-US" dirty="0" smtClean="0"/>
                        <a:t>Forceps,</a:t>
                      </a:r>
                      <a:r>
                        <a:rPr lang="en-US" baseline="0" dirty="0" smtClean="0"/>
                        <a:t> </a:t>
                      </a:r>
                      <a:r>
                        <a:rPr lang="en-US" baseline="0" dirty="0" err="1" smtClean="0"/>
                        <a:t>kocher</a:t>
                      </a:r>
                      <a:r>
                        <a:rPr lang="en-US" baseline="0" dirty="0" smtClean="0"/>
                        <a:t>, no teeth, 12-14 cm</a:t>
                      </a:r>
                      <a:endParaRPr lang="en-US" dirty="0"/>
                    </a:p>
                  </a:txBody>
                  <a:tcPr/>
                </a:tc>
                <a:tc>
                  <a:txBody>
                    <a:bodyPr/>
                    <a:lstStyle/>
                    <a:p>
                      <a:r>
                        <a:rPr lang="en-US" dirty="0" smtClean="0"/>
                        <a:t>unit</a:t>
                      </a:r>
                      <a:endParaRPr lang="en-US" dirty="0"/>
                    </a:p>
                  </a:txBody>
                  <a:tcPr/>
                </a:tc>
                <a:tc>
                  <a:txBody>
                    <a:bodyPr/>
                    <a:lstStyle/>
                    <a:p>
                      <a:r>
                        <a:rPr lang="en-US" dirty="0" smtClean="0"/>
                        <a:t>1</a:t>
                      </a:r>
                      <a:endParaRPr lang="en-US" dirty="0"/>
                    </a:p>
                  </a:txBody>
                  <a:tcPr/>
                </a:tc>
              </a:tr>
              <a:tr h="370840">
                <a:tc>
                  <a:txBody>
                    <a:bodyPr/>
                    <a:lstStyle/>
                    <a:p>
                      <a:r>
                        <a:rPr lang="en-US" dirty="0" smtClean="0"/>
                        <a:t>Plastic bottle</a:t>
                      </a:r>
                      <a:r>
                        <a:rPr lang="en-US" baseline="0" dirty="0" smtClean="0"/>
                        <a:t>, 1 </a:t>
                      </a:r>
                      <a:r>
                        <a:rPr lang="en-US" baseline="0" dirty="0" err="1" smtClean="0"/>
                        <a:t>litre</a:t>
                      </a:r>
                      <a:endParaRPr lang="en-US" dirty="0"/>
                    </a:p>
                  </a:txBody>
                  <a:tcPr/>
                </a:tc>
                <a:tc>
                  <a:txBody>
                    <a:bodyPr/>
                    <a:lstStyle/>
                    <a:p>
                      <a:r>
                        <a:rPr lang="en-US" dirty="0" smtClean="0"/>
                        <a:t>Unit </a:t>
                      </a:r>
                      <a:endParaRPr lang="en-US" dirty="0"/>
                    </a:p>
                  </a:txBody>
                  <a:tcPr/>
                </a:tc>
                <a:tc>
                  <a:txBody>
                    <a:bodyPr/>
                    <a:lstStyle/>
                    <a:p>
                      <a:r>
                        <a:rPr lang="en-US" dirty="0" smtClean="0"/>
                        <a:t>2</a:t>
                      </a:r>
                      <a:endParaRPr lang="en-US" dirty="0"/>
                    </a:p>
                  </a:txBody>
                  <a:tcPr/>
                </a:tc>
              </a:tr>
              <a:tr h="370840">
                <a:tc>
                  <a:txBody>
                    <a:bodyPr/>
                    <a:lstStyle/>
                    <a:p>
                      <a:r>
                        <a:rPr lang="en-US" dirty="0" smtClean="0"/>
                        <a:t>Plastic bottle,</a:t>
                      </a:r>
                      <a:r>
                        <a:rPr lang="en-US" baseline="0" dirty="0" smtClean="0"/>
                        <a:t> 125ml</a:t>
                      </a:r>
                      <a:endParaRPr lang="en-US" dirty="0"/>
                    </a:p>
                  </a:txBody>
                  <a:tcPr/>
                </a:tc>
                <a:tc>
                  <a:txBody>
                    <a:bodyPr/>
                    <a:lstStyle/>
                    <a:p>
                      <a:r>
                        <a:rPr lang="en-US" dirty="0" smtClean="0"/>
                        <a:t>Unit </a:t>
                      </a:r>
                      <a:endParaRPr lang="en-US" dirty="0"/>
                    </a:p>
                  </a:txBody>
                  <a:tcPr/>
                </a:tc>
                <a:tc>
                  <a:txBody>
                    <a:bodyPr/>
                    <a:lstStyle/>
                    <a:p>
                      <a:r>
                        <a:rPr lang="en-US" dirty="0" smtClean="0"/>
                        <a:t>1</a:t>
                      </a:r>
                      <a:endParaRPr lang="en-US" dirty="0"/>
                    </a:p>
                  </a:txBody>
                  <a:tcPr/>
                </a:tc>
              </a:tr>
              <a:tr h="370840">
                <a:tc>
                  <a:txBody>
                    <a:bodyPr/>
                    <a:lstStyle/>
                    <a:p>
                      <a:r>
                        <a:rPr lang="en-US" dirty="0" smtClean="0"/>
                        <a:t>Scissors</a:t>
                      </a:r>
                      <a:r>
                        <a:rPr lang="en-US" baseline="0" dirty="0" smtClean="0"/>
                        <a:t> straight/blunt, 12 – 14 cm</a:t>
                      </a:r>
                      <a:endParaRPr lang="en-US" dirty="0"/>
                    </a:p>
                  </a:txBody>
                  <a:tcPr/>
                </a:tc>
                <a:tc>
                  <a:txBody>
                    <a:bodyPr/>
                    <a:lstStyle/>
                    <a:p>
                      <a:r>
                        <a:rPr lang="en-US" dirty="0" smtClean="0"/>
                        <a:t>Unit </a:t>
                      </a:r>
                      <a:endParaRPr lang="en-US" dirty="0"/>
                    </a:p>
                  </a:txBody>
                  <a:tcPr/>
                </a:tc>
                <a:tc>
                  <a:txBody>
                    <a:bodyPr/>
                    <a:lstStyle/>
                    <a:p>
                      <a:r>
                        <a:rPr lang="en-US" dirty="0" smtClean="0"/>
                        <a:t>2</a:t>
                      </a:r>
                      <a:endParaRPr lang="en-US" dirty="0"/>
                    </a:p>
                  </a:txBody>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household health practices and key messages by cohort </a:t>
            </a:r>
            <a:endParaRPr lang="en-US" dirty="0"/>
          </a:p>
        </p:txBody>
      </p:sp>
      <p:graphicFrame>
        <p:nvGraphicFramePr>
          <p:cNvPr id="4" name="Content Placeholder 3"/>
          <p:cNvGraphicFramePr>
            <a:graphicFrameLocks noGrp="1"/>
          </p:cNvGraphicFramePr>
          <p:nvPr>
            <p:ph idx="1"/>
          </p:nvPr>
        </p:nvGraphicFramePr>
        <p:xfrm>
          <a:off x="457200" y="1600200"/>
          <a:ext cx="8229600" cy="4302760"/>
        </p:xfrm>
        <a:graphic>
          <a:graphicData uri="http://schemas.openxmlformats.org/drawingml/2006/table">
            <a:tbl>
              <a:tblPr firstRow="1" bandRow="1">
                <a:tableStyleId>{5C22544A-7EE6-4342-B048-85BDC9FD1C3A}</a:tableStyleId>
              </a:tblPr>
              <a:tblGrid>
                <a:gridCol w="1981200"/>
                <a:gridCol w="3505200"/>
                <a:gridCol w="2743200"/>
              </a:tblGrid>
              <a:tr h="370840">
                <a:tc>
                  <a:txBody>
                    <a:bodyPr/>
                    <a:lstStyle/>
                    <a:p>
                      <a:r>
                        <a:rPr lang="en-US" dirty="0" smtClean="0"/>
                        <a:t>Cohort </a:t>
                      </a:r>
                      <a:endParaRPr lang="en-US" dirty="0"/>
                    </a:p>
                  </a:txBody>
                  <a:tcPr/>
                </a:tc>
                <a:tc>
                  <a:txBody>
                    <a:bodyPr/>
                    <a:lstStyle/>
                    <a:p>
                      <a:r>
                        <a:rPr lang="en-US" dirty="0" smtClean="0"/>
                        <a:t>Key messages </a:t>
                      </a:r>
                      <a:endParaRPr lang="en-US" dirty="0"/>
                    </a:p>
                  </a:txBody>
                  <a:tcPr/>
                </a:tc>
                <a:tc>
                  <a:txBody>
                    <a:bodyPr/>
                    <a:lstStyle/>
                    <a:p>
                      <a:r>
                        <a:rPr lang="en-US" dirty="0" smtClean="0"/>
                        <a:t>Communication channels</a:t>
                      </a:r>
                      <a:endParaRPr lang="en-US" dirty="0"/>
                    </a:p>
                  </a:txBody>
                  <a:tcPr/>
                </a:tc>
              </a:tr>
              <a:tr h="370840">
                <a:tc>
                  <a:txBody>
                    <a:bodyPr/>
                    <a:lstStyle/>
                    <a:p>
                      <a:r>
                        <a:rPr lang="en-US" dirty="0" smtClean="0"/>
                        <a:t>Cohort 1</a:t>
                      </a:r>
                    </a:p>
                    <a:p>
                      <a:r>
                        <a:rPr lang="en-US" dirty="0" smtClean="0"/>
                        <a:t>Pregnant women,</a:t>
                      </a:r>
                      <a:r>
                        <a:rPr lang="en-US" baseline="0" dirty="0" smtClean="0"/>
                        <a:t> delivery, </a:t>
                      </a:r>
                    </a:p>
                    <a:p>
                      <a:r>
                        <a:rPr lang="en-US" baseline="0" dirty="0" smtClean="0"/>
                        <a:t>New born</a:t>
                      </a:r>
                      <a:endParaRPr lang="en-US" dirty="0"/>
                    </a:p>
                  </a:txBody>
                  <a:tcPr/>
                </a:tc>
                <a:tc>
                  <a:txBody>
                    <a:bodyPr/>
                    <a:lstStyle/>
                    <a:p>
                      <a:r>
                        <a:rPr lang="en-US" dirty="0" smtClean="0"/>
                        <a:t>Attend ANC clinics 4times for every pregnancy.</a:t>
                      </a:r>
                      <a:r>
                        <a:rPr lang="en-US" baseline="0" dirty="0" smtClean="0"/>
                        <a:t> All pregnant women and their male spouses to have a birth plan and identify a skilled attendant to ensure safety for mother and newborn. Pregnant women need to take a balanced diet and should sleep under treated net. All women to go for PNC six weeks after delivery. Space your children using modern contraceptive methods. Notify the birth of your baby and obtain birth certificate </a:t>
                      </a:r>
                      <a:r>
                        <a:rPr lang="en-US" dirty="0" smtClean="0"/>
                        <a:t> </a:t>
                      </a:r>
                      <a:endParaRPr lang="en-US" dirty="0"/>
                    </a:p>
                  </a:txBody>
                  <a:tcPr/>
                </a:tc>
                <a:tc>
                  <a:txBody>
                    <a:bodyPr/>
                    <a:lstStyle/>
                    <a:p>
                      <a:r>
                        <a:rPr lang="en-US" dirty="0" smtClean="0"/>
                        <a:t>Media, IEC, community  dialogue</a:t>
                      </a:r>
                      <a:r>
                        <a:rPr lang="en-US" baseline="0" dirty="0" smtClean="0"/>
                        <a:t> at water points, women groups, households, churches, health facility, clinics, chiefs </a:t>
                      </a:r>
                      <a:r>
                        <a:rPr lang="en-US" baseline="0" dirty="0" err="1" smtClean="0"/>
                        <a:t>barazas</a:t>
                      </a:r>
                      <a:r>
                        <a:rPr lang="en-US" baseline="0" dirty="0" smtClean="0"/>
                        <a:t>, dialogue forums, local FM stations, poems, demonstrations, puppetry, folklore,  role play, drama, road shows, songs.</a:t>
                      </a:r>
                      <a:endParaRPr lang="en-US" dirty="0"/>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nvPr>
        </p:nvGraphicFramePr>
        <p:xfrm>
          <a:off x="457200" y="1600200"/>
          <a:ext cx="8229600" cy="5303520"/>
        </p:xfrm>
        <a:graphic>
          <a:graphicData uri="http://schemas.openxmlformats.org/drawingml/2006/table">
            <a:tbl>
              <a:tblPr firstRow="1" bandRow="1">
                <a:tableStyleId>{5C22544A-7EE6-4342-B048-85BDC9FD1C3A}</a:tableStyleId>
              </a:tblPr>
              <a:tblGrid>
                <a:gridCol w="1828800"/>
                <a:gridCol w="3657600"/>
                <a:gridCol w="2743200"/>
              </a:tblGrid>
              <a:tr h="370840">
                <a:tc>
                  <a:txBody>
                    <a:bodyPr/>
                    <a:lstStyle/>
                    <a:p>
                      <a:r>
                        <a:rPr lang="en-US" dirty="0" smtClean="0"/>
                        <a:t>Cohort 2</a:t>
                      </a:r>
                    </a:p>
                    <a:p>
                      <a:r>
                        <a:rPr lang="en-US" dirty="0" smtClean="0"/>
                        <a:t>Early childhood</a:t>
                      </a:r>
                      <a:endParaRPr lang="en-US" dirty="0"/>
                    </a:p>
                  </a:txBody>
                  <a:tcPr/>
                </a:tc>
                <a:tc>
                  <a:txBody>
                    <a:bodyPr/>
                    <a:lstStyle/>
                    <a:p>
                      <a:r>
                        <a:rPr lang="en-US" dirty="0" smtClean="0"/>
                        <a:t>Fully immunize your child before the first birthday, it is  the right of every child.</a:t>
                      </a:r>
                      <a:r>
                        <a:rPr lang="en-US" baseline="0" dirty="0" smtClean="0"/>
                        <a:t> All children should be given attention and good nutrition. Give your baby exclusive  breastfeeding up to 6 months and continue breastfeeding for 2 years. Wean your infant from 6 months to a balanced weaning diet. Give your child </a:t>
                      </a:r>
                      <a:r>
                        <a:rPr lang="en-US" baseline="0" dirty="0" err="1" smtClean="0"/>
                        <a:t>Vit</a:t>
                      </a:r>
                      <a:r>
                        <a:rPr lang="en-US" baseline="0" dirty="0" smtClean="0"/>
                        <a:t>. A  supplements up to 5 years. Dispose children </a:t>
                      </a:r>
                      <a:r>
                        <a:rPr lang="en-US" baseline="0" dirty="0" err="1" smtClean="0"/>
                        <a:t>faeces</a:t>
                      </a:r>
                      <a:r>
                        <a:rPr lang="en-US" baseline="0" dirty="0" smtClean="0"/>
                        <a:t> in a latrine and wash your hands after handling </a:t>
                      </a:r>
                      <a:r>
                        <a:rPr lang="en-US" baseline="0" dirty="0" err="1" smtClean="0"/>
                        <a:t>faeces</a:t>
                      </a:r>
                      <a:r>
                        <a:rPr lang="en-US" baseline="0" dirty="0" smtClean="0"/>
                        <a:t> and before preparing feeds and feeding the child. Weigh your child regularly up to 5 years. De-warm your child twice a year. Seek care at health facility if the child has fever, difficult breathing or </a:t>
                      </a:r>
                      <a:r>
                        <a:rPr lang="en-US" baseline="0" dirty="0" err="1" smtClean="0"/>
                        <a:t>diarrhoea</a:t>
                      </a:r>
                      <a:r>
                        <a:rPr lang="en-US" baseline="0" dirty="0" smtClean="0"/>
                        <a:t>. </a:t>
                      </a:r>
                      <a:endParaRPr lang="en-US" dirty="0"/>
                    </a:p>
                  </a:txBody>
                  <a:tcPr/>
                </a:tc>
                <a:tc>
                  <a:txBody>
                    <a:bodyPr/>
                    <a:lstStyle/>
                    <a:p>
                      <a:r>
                        <a:rPr lang="en-US" dirty="0" smtClean="0"/>
                        <a:t>IEC, leaflets, community</a:t>
                      </a:r>
                      <a:r>
                        <a:rPr lang="en-US" baseline="0" dirty="0" smtClean="0"/>
                        <a:t> dialogue at  water points, women groups, households, churches, chiefs </a:t>
                      </a:r>
                      <a:r>
                        <a:rPr lang="en-US" baseline="0" dirty="0" err="1" smtClean="0"/>
                        <a:t>barazas</a:t>
                      </a:r>
                      <a:r>
                        <a:rPr lang="en-US" baseline="0" dirty="0" smtClean="0"/>
                        <a:t>, dialogue forums, local fm stations, poems, demonstrations, puppetry, folklore, role play, drama, road shows, songs</a:t>
                      </a:r>
                      <a:endParaRPr lang="en-US"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The approach recognizes that  all communities are already actively engaged in health activities for the survival of their households. Their actions for health could be strengthened through knowledge and skills as well as better planning of their activities, hence the need of community strategy.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nvPr>
        </p:nvGraphicFramePr>
        <p:xfrm>
          <a:off x="457200" y="1600200"/>
          <a:ext cx="8229600" cy="2286000"/>
        </p:xfrm>
        <a:graphic>
          <a:graphicData uri="http://schemas.openxmlformats.org/drawingml/2006/table">
            <a:tbl>
              <a:tblPr firstRow="1" bandRow="1">
                <a:tableStyleId>{5C22544A-7EE6-4342-B048-85BDC9FD1C3A}</a:tableStyleId>
              </a:tblPr>
              <a:tblGrid>
                <a:gridCol w="1676400"/>
                <a:gridCol w="3810000"/>
                <a:gridCol w="2743200"/>
              </a:tblGrid>
              <a:tr h="370840">
                <a:tc>
                  <a:txBody>
                    <a:bodyPr/>
                    <a:lstStyle/>
                    <a:p>
                      <a:r>
                        <a:rPr lang="en-US" dirty="0" smtClean="0"/>
                        <a:t>Cohort</a:t>
                      </a:r>
                      <a:r>
                        <a:rPr lang="en-US" baseline="0" dirty="0" smtClean="0"/>
                        <a:t> 3:</a:t>
                      </a:r>
                    </a:p>
                    <a:p>
                      <a:r>
                        <a:rPr lang="en-US" baseline="0" dirty="0" smtClean="0"/>
                        <a:t>Late childhood</a:t>
                      </a:r>
                      <a:endParaRPr lang="en-US" dirty="0"/>
                    </a:p>
                  </a:txBody>
                  <a:tcPr/>
                </a:tc>
                <a:tc>
                  <a:txBody>
                    <a:bodyPr/>
                    <a:lstStyle/>
                    <a:p>
                      <a:r>
                        <a:rPr lang="en-US" dirty="0" smtClean="0"/>
                        <a:t>It is the right of every child to</a:t>
                      </a:r>
                      <a:r>
                        <a:rPr lang="en-US" baseline="0" dirty="0" smtClean="0"/>
                        <a:t> learn, develop socially, emotionally, physically and intellectually. De-warm your children twice a year. Wash your hands with soap, treat drinking water, use latrine. Feed all your children equally on balanced diet. Enroll all your children in school </a:t>
                      </a:r>
                      <a:endParaRPr lang="en-US" dirty="0"/>
                    </a:p>
                  </a:txBody>
                  <a:tcPr/>
                </a:tc>
                <a:tc>
                  <a:txBody>
                    <a:bodyPr/>
                    <a:lstStyle/>
                    <a:p>
                      <a:r>
                        <a:rPr lang="en-US" dirty="0" smtClean="0"/>
                        <a:t>School health</a:t>
                      </a:r>
                      <a:r>
                        <a:rPr lang="en-US" baseline="0" dirty="0" smtClean="0"/>
                        <a:t> talks, dialogue during school health and at </a:t>
                      </a:r>
                      <a:r>
                        <a:rPr lang="en-US" baseline="0" dirty="0" err="1" smtClean="0"/>
                        <a:t>hh</a:t>
                      </a:r>
                      <a:r>
                        <a:rPr lang="en-US" baseline="0" dirty="0" smtClean="0"/>
                        <a:t> level, drama, fork lore, fliers</a:t>
                      </a:r>
                      <a:endParaRPr lang="en-US" dirty="0"/>
                    </a:p>
                  </a:txBody>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nvPr>
        </p:nvGraphicFramePr>
        <p:xfrm>
          <a:off x="457200" y="1600200"/>
          <a:ext cx="8229600" cy="2286000"/>
        </p:xfrm>
        <a:graphic>
          <a:graphicData uri="http://schemas.openxmlformats.org/drawingml/2006/table">
            <a:tbl>
              <a:tblPr firstRow="1" bandRow="1">
                <a:tableStyleId>{5C22544A-7EE6-4342-B048-85BDC9FD1C3A}</a:tableStyleId>
              </a:tblPr>
              <a:tblGrid>
                <a:gridCol w="1676400"/>
                <a:gridCol w="3810000"/>
                <a:gridCol w="2743200"/>
              </a:tblGrid>
              <a:tr h="370840">
                <a:tc>
                  <a:txBody>
                    <a:bodyPr/>
                    <a:lstStyle/>
                    <a:p>
                      <a:r>
                        <a:rPr lang="en-US" dirty="0" smtClean="0"/>
                        <a:t>Cohort</a:t>
                      </a:r>
                      <a:r>
                        <a:rPr lang="en-US" baseline="0" dirty="0" smtClean="0"/>
                        <a:t> 3:</a:t>
                      </a:r>
                    </a:p>
                    <a:p>
                      <a:r>
                        <a:rPr lang="en-US" baseline="0" dirty="0" smtClean="0"/>
                        <a:t>Late childhood</a:t>
                      </a:r>
                      <a:endParaRPr lang="en-US" dirty="0"/>
                    </a:p>
                  </a:txBody>
                  <a:tcPr/>
                </a:tc>
                <a:tc>
                  <a:txBody>
                    <a:bodyPr/>
                    <a:lstStyle/>
                    <a:p>
                      <a:r>
                        <a:rPr lang="en-US" dirty="0" smtClean="0"/>
                        <a:t>It is the right of every child to</a:t>
                      </a:r>
                      <a:r>
                        <a:rPr lang="en-US" baseline="0" dirty="0" smtClean="0"/>
                        <a:t> learn, develop socially, emotionally, physically and intellectually. De-warm your children twice a year. Wash your hands with soap, treat drinking water, use latrine. Feed all your children equally on balanced diet. Enroll all your children in school </a:t>
                      </a:r>
                      <a:endParaRPr lang="en-US" dirty="0"/>
                    </a:p>
                  </a:txBody>
                  <a:tcPr/>
                </a:tc>
                <a:tc>
                  <a:txBody>
                    <a:bodyPr/>
                    <a:lstStyle/>
                    <a:p>
                      <a:r>
                        <a:rPr lang="en-US" dirty="0" smtClean="0"/>
                        <a:t>School health</a:t>
                      </a:r>
                      <a:r>
                        <a:rPr lang="en-US" baseline="0" dirty="0" smtClean="0"/>
                        <a:t> talks, dialogue during school health and at </a:t>
                      </a:r>
                      <a:r>
                        <a:rPr lang="en-US" baseline="0" dirty="0" err="1" smtClean="0"/>
                        <a:t>hh</a:t>
                      </a:r>
                      <a:r>
                        <a:rPr lang="en-US" baseline="0" dirty="0" smtClean="0"/>
                        <a:t> level, drama, fork lore, fliers</a:t>
                      </a:r>
                      <a:endParaRPr lang="en-US" dirty="0"/>
                    </a:p>
                  </a:txBody>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nvPr>
        </p:nvGraphicFramePr>
        <p:xfrm>
          <a:off x="457200" y="1600200"/>
          <a:ext cx="8229600" cy="3383280"/>
        </p:xfrm>
        <a:graphic>
          <a:graphicData uri="http://schemas.openxmlformats.org/drawingml/2006/table">
            <a:tbl>
              <a:tblPr firstRow="1" bandRow="1">
                <a:tableStyleId>{5C22544A-7EE6-4342-B048-85BDC9FD1C3A}</a:tableStyleId>
              </a:tblPr>
              <a:tblGrid>
                <a:gridCol w="1905000"/>
                <a:gridCol w="3581400"/>
                <a:gridCol w="2743200"/>
              </a:tblGrid>
              <a:tr h="370840">
                <a:tc>
                  <a:txBody>
                    <a:bodyPr/>
                    <a:lstStyle/>
                    <a:p>
                      <a:r>
                        <a:rPr lang="en-US" dirty="0" smtClean="0"/>
                        <a:t>Cohort 4: adolescents</a:t>
                      </a:r>
                      <a:endParaRPr lang="en-US" dirty="0"/>
                    </a:p>
                  </a:txBody>
                  <a:tcPr/>
                </a:tc>
                <a:tc>
                  <a:txBody>
                    <a:bodyPr/>
                    <a:lstStyle/>
                    <a:p>
                      <a:r>
                        <a:rPr lang="en-US" dirty="0" smtClean="0"/>
                        <a:t>Do</a:t>
                      </a:r>
                      <a:r>
                        <a:rPr lang="en-US" baseline="0" dirty="0" smtClean="0"/>
                        <a:t> not expose your child to FGM. Keep every child in school to the age of 18, engage adolescent child in dialogue on sexual and reproductive health issues, avail FP services to adolescents if they are sexually active. Provide career guidance, involve adolescents in economic  initiatives, promote youth clubs, choir, football, etc.</a:t>
                      </a:r>
                    </a:p>
                    <a:p>
                      <a:r>
                        <a:rPr lang="en-US" baseline="0" dirty="0" smtClean="0"/>
                        <a:t>Abstain from sex/use condoms for protection    </a:t>
                      </a:r>
                      <a:endParaRPr lang="en-US" dirty="0"/>
                    </a:p>
                  </a:txBody>
                  <a:tcPr/>
                </a:tc>
                <a:tc>
                  <a:txBody>
                    <a:bodyPr/>
                    <a:lstStyle/>
                    <a:p>
                      <a:r>
                        <a:rPr lang="en-US" dirty="0" smtClean="0"/>
                        <a:t>Peer group counseling and  education</a:t>
                      </a:r>
                      <a:r>
                        <a:rPr lang="en-US" baseline="0" dirty="0" smtClean="0"/>
                        <a:t> , media, local FMs radio, </a:t>
                      </a:r>
                      <a:r>
                        <a:rPr lang="en-US" dirty="0" smtClean="0"/>
                        <a:t>  TV,</a:t>
                      </a:r>
                      <a:r>
                        <a:rPr lang="en-US" baseline="0" dirty="0" smtClean="0"/>
                        <a:t> print media, leaf lets and posters, drama music, folklore, poems, story telling, dance competitions, road shows, dialogue at </a:t>
                      </a:r>
                      <a:r>
                        <a:rPr lang="en-US" baseline="0" dirty="0" err="1" smtClean="0"/>
                        <a:t>barazas</a:t>
                      </a:r>
                      <a:r>
                        <a:rPr lang="en-US" baseline="0" dirty="0" smtClean="0"/>
                        <a:t>, school health talks.</a:t>
                      </a:r>
                      <a:endParaRPr lang="en-US" dirty="0"/>
                    </a:p>
                  </a:txBody>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nvPr>
        </p:nvGraphicFramePr>
        <p:xfrm>
          <a:off x="457200" y="1600200"/>
          <a:ext cx="8229600" cy="3749040"/>
        </p:xfrm>
        <a:graphic>
          <a:graphicData uri="http://schemas.openxmlformats.org/drawingml/2006/table">
            <a:tbl>
              <a:tblPr firstRow="1" bandRow="1">
                <a:tableStyleId>{5C22544A-7EE6-4342-B048-85BDC9FD1C3A}</a:tableStyleId>
              </a:tblPr>
              <a:tblGrid>
                <a:gridCol w="1524000"/>
                <a:gridCol w="3962400"/>
                <a:gridCol w="2743200"/>
              </a:tblGrid>
              <a:tr h="370840">
                <a:tc>
                  <a:txBody>
                    <a:bodyPr/>
                    <a:lstStyle/>
                    <a:p>
                      <a:r>
                        <a:rPr lang="en-US" dirty="0" smtClean="0"/>
                        <a:t>Cohort 5:</a:t>
                      </a:r>
                    </a:p>
                    <a:p>
                      <a:r>
                        <a:rPr lang="en-US" dirty="0" smtClean="0"/>
                        <a:t>adults</a:t>
                      </a:r>
                      <a:endParaRPr lang="en-US" dirty="0"/>
                    </a:p>
                  </a:txBody>
                  <a:tcPr/>
                </a:tc>
                <a:tc>
                  <a:txBody>
                    <a:bodyPr/>
                    <a:lstStyle/>
                    <a:p>
                      <a:r>
                        <a:rPr lang="en-US" dirty="0" smtClean="0"/>
                        <a:t>Know your</a:t>
                      </a:r>
                      <a:r>
                        <a:rPr lang="en-US" baseline="0" dirty="0" smtClean="0"/>
                        <a:t> HIV status through VCT, practice safe sex , ABC, use FP methods, to space your children, make career development a priority, eat healthy balanced diet, exercise regularly, use treated water, pit latrine and LLITNs</a:t>
                      </a:r>
                      <a:endParaRPr lang="en-US" dirty="0"/>
                    </a:p>
                  </a:txBody>
                  <a:tcPr/>
                </a:tc>
                <a:tc>
                  <a:txBody>
                    <a:bodyPr/>
                    <a:lstStyle/>
                    <a:p>
                      <a:r>
                        <a:rPr lang="en-US" dirty="0" smtClean="0"/>
                        <a:t>Media: local </a:t>
                      </a:r>
                      <a:r>
                        <a:rPr lang="en-US" dirty="0" err="1" smtClean="0"/>
                        <a:t>fms</a:t>
                      </a:r>
                      <a:r>
                        <a:rPr lang="en-US" dirty="0" smtClean="0"/>
                        <a:t>, dialogue</a:t>
                      </a:r>
                      <a:r>
                        <a:rPr lang="en-US" baseline="0" dirty="0" smtClean="0"/>
                        <a:t> in health facilities, </a:t>
                      </a:r>
                      <a:r>
                        <a:rPr lang="en-US" baseline="0" dirty="0" err="1" smtClean="0"/>
                        <a:t>barazas</a:t>
                      </a:r>
                      <a:r>
                        <a:rPr lang="en-US" baseline="0" dirty="0" smtClean="0"/>
                        <a:t>,  at home and work places, IEC, posters, folklore, songs, drama </a:t>
                      </a:r>
                      <a:endParaRPr lang="en-US" dirty="0"/>
                    </a:p>
                  </a:txBody>
                  <a:tcPr/>
                </a:tc>
              </a:tr>
              <a:tr h="370840">
                <a:tc>
                  <a:txBody>
                    <a:bodyPr/>
                    <a:lstStyle/>
                    <a:p>
                      <a:r>
                        <a:rPr lang="en-US" dirty="0" smtClean="0"/>
                        <a:t>Cohort</a:t>
                      </a:r>
                      <a:r>
                        <a:rPr lang="en-US" baseline="0" dirty="0" smtClean="0"/>
                        <a:t> 6:</a:t>
                      </a:r>
                    </a:p>
                    <a:p>
                      <a:r>
                        <a:rPr lang="en-US" baseline="0" dirty="0" smtClean="0"/>
                        <a:t>elderly</a:t>
                      </a:r>
                      <a:endParaRPr lang="en-US" dirty="0"/>
                    </a:p>
                  </a:txBody>
                  <a:tcPr/>
                </a:tc>
                <a:tc>
                  <a:txBody>
                    <a:bodyPr/>
                    <a:lstStyle/>
                    <a:p>
                      <a:r>
                        <a:rPr lang="en-US" dirty="0" smtClean="0"/>
                        <a:t>Seek regular</a:t>
                      </a:r>
                      <a:r>
                        <a:rPr lang="en-US" baseline="0" dirty="0" smtClean="0"/>
                        <a:t> medical screening and prompt care when sick. Provide family care for the elderly. Have a will , eat healthy food, have regular physical exercise and personal hygiene </a:t>
                      </a:r>
                      <a:endParaRPr lang="en-US" dirty="0"/>
                    </a:p>
                  </a:txBody>
                  <a:tcPr/>
                </a:tc>
                <a:tc>
                  <a:txBody>
                    <a:bodyPr/>
                    <a:lstStyle/>
                    <a:p>
                      <a:r>
                        <a:rPr lang="en-US" dirty="0" smtClean="0"/>
                        <a:t>Community dialogue , one on one</a:t>
                      </a:r>
                      <a:r>
                        <a:rPr lang="en-US" baseline="0" dirty="0" smtClean="0"/>
                        <a:t> at social gatherings and households, chiefs </a:t>
                      </a:r>
                      <a:r>
                        <a:rPr lang="en-US" baseline="0" dirty="0" err="1" smtClean="0"/>
                        <a:t>barazas</a:t>
                      </a:r>
                      <a:r>
                        <a:rPr lang="en-US" baseline="0" dirty="0" smtClean="0"/>
                        <a:t>, dialogue with sons, and </a:t>
                      </a:r>
                      <a:r>
                        <a:rPr lang="en-US" baseline="0" dirty="0" err="1" smtClean="0"/>
                        <a:t>grands</a:t>
                      </a:r>
                      <a:r>
                        <a:rPr lang="en-US" baseline="0" dirty="0" smtClean="0"/>
                        <a:t>. Media: radio, </a:t>
                      </a:r>
                      <a:r>
                        <a:rPr lang="en-US" baseline="0" dirty="0" err="1" smtClean="0"/>
                        <a:t>fms</a:t>
                      </a:r>
                      <a:r>
                        <a:rPr lang="en-US" baseline="0" dirty="0" smtClean="0"/>
                        <a:t>, story telling, folklore, songs.</a:t>
                      </a:r>
                      <a:endParaRPr lang="en-US" dirty="0"/>
                    </a:p>
                  </a:txBody>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Monitoring and evaluating services at level 1</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M and E </a:t>
            </a:r>
            <a:r>
              <a:rPr lang="en-US" dirty="0" smtClean="0"/>
              <a:t>is a management tool used to help policy makers and decision makers track progress and demonstrate the impact of a given project, program, or policy.</a:t>
            </a:r>
          </a:p>
          <a:p>
            <a:r>
              <a:rPr lang="en-US" b="1" dirty="0" smtClean="0"/>
              <a:t>Monitoring </a:t>
            </a:r>
            <a:r>
              <a:rPr lang="en-US" dirty="0" smtClean="0"/>
              <a:t>is a continuous process of following up planned activities to indentify deviations and address them immediately for the purpose of attaining targets. The importance is to follow up progress. Analyze relationship between input and output, ascertain that the method and strategies used are appropriate, enable the project plan effectively and motivate community and staff involved.</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 for monitoring:</a:t>
            </a:r>
            <a:endParaRPr lang="en-US" dirty="0"/>
          </a:p>
        </p:txBody>
      </p:sp>
      <p:sp>
        <p:nvSpPr>
          <p:cNvPr id="3" name="Content Placeholder 2"/>
          <p:cNvSpPr>
            <a:spLocks noGrp="1"/>
          </p:cNvSpPr>
          <p:nvPr>
            <p:ph idx="1"/>
          </p:nvPr>
        </p:nvSpPr>
        <p:spPr/>
        <p:txBody>
          <a:bodyPr/>
          <a:lstStyle/>
          <a:p>
            <a:r>
              <a:rPr lang="en-US" dirty="0" smtClean="0"/>
              <a:t>Population profile, births and deaths, households visited, disease incidences.</a:t>
            </a:r>
          </a:p>
          <a:p>
            <a:r>
              <a:rPr lang="en-US" dirty="0" smtClean="0"/>
              <a:t>Use of services, immunizations, pregnant women </a:t>
            </a:r>
            <a:r>
              <a:rPr lang="en-US" smtClean="0"/>
              <a:t>(FANC)</a:t>
            </a:r>
            <a:endParaRPr lang="en-US" dirty="0" smtClean="0"/>
          </a:p>
          <a:p>
            <a:r>
              <a:rPr lang="en-US" dirty="0" smtClean="0"/>
              <a:t>Availability of latrines, treatment of water at </a:t>
            </a:r>
          </a:p>
          <a:p>
            <a:pPr>
              <a:buNone/>
            </a:pPr>
            <a:r>
              <a:rPr lang="en-US" dirty="0" smtClean="0"/>
              <a:t>  point of use, use of insecticide treated nets</a:t>
            </a:r>
          </a:p>
          <a:p>
            <a:r>
              <a:rPr lang="en-US" dirty="0" smtClean="0"/>
              <a:t>No. of people reached, trained, etc.</a:t>
            </a:r>
          </a:p>
          <a:p>
            <a:pPr>
              <a:buNone/>
            </a:pPr>
            <a:r>
              <a:rPr lang="en-US" dirty="0" smtClean="0"/>
              <a:t>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evaluation</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smtClean="0"/>
              <a:t>Evaluation i</a:t>
            </a:r>
            <a:r>
              <a:rPr lang="en-US" dirty="0" smtClean="0"/>
              <a:t>s a periodic assessment of a project / program to assess whether the intended objective and goals are effectively and efficiently achieved. Evaluation is based on research and analysis covering the conceptualization and design  of programs, the monitoring of program intervention and assessment of program utility. </a:t>
            </a:r>
          </a:p>
          <a:p>
            <a:r>
              <a:rPr lang="en-US" b="1" dirty="0" smtClean="0"/>
              <a:t>Evaluation permits us to</a:t>
            </a:r>
            <a:r>
              <a:rPr lang="en-US" dirty="0" smtClean="0"/>
              <a:t>: identify successful strategies. Modify or discontinue interventions that do not yield desired results, share findings with other programs and stakeholders. Final (summative), mid term, or impact evaluation a few years after program has ended.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Monitoring and evaluation methods and tools</a:t>
            </a:r>
            <a:endParaRPr lang="en-US" dirty="0"/>
          </a:p>
        </p:txBody>
      </p:sp>
      <p:sp>
        <p:nvSpPr>
          <p:cNvPr id="3" name="Content Placeholder 2"/>
          <p:cNvSpPr>
            <a:spLocks noGrp="1"/>
          </p:cNvSpPr>
          <p:nvPr>
            <p:ph idx="1"/>
          </p:nvPr>
        </p:nvSpPr>
        <p:spPr/>
        <p:txBody>
          <a:bodyPr>
            <a:normAutofit/>
          </a:bodyPr>
          <a:lstStyle/>
          <a:p>
            <a:r>
              <a:rPr lang="en-US" dirty="0" smtClean="0"/>
              <a:t>Reports, daily records, registers, checklists, tally sheets, survey/interviews, cross visits, FGDs, observation using the 5 senses.</a:t>
            </a:r>
          </a:p>
          <a:p>
            <a:r>
              <a:rPr lang="en-US" b="1" dirty="0" smtClean="0"/>
              <a:t>Report writing </a:t>
            </a:r>
            <a:r>
              <a:rPr lang="en-US" dirty="0" smtClean="0"/>
              <a:t>: reports are written accounts of events that have occurred within a given time frame. From the reports we are able to know what we have achieved, our strengths and areas needing improvements.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Contents of the report</a:t>
            </a:r>
            <a:r>
              <a:rPr lang="en-US" dirty="0" smtClean="0"/>
              <a:t>: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 -  Introduction </a:t>
            </a:r>
            <a:r>
              <a:rPr lang="en-US" dirty="0" smtClean="0"/>
              <a:t>:  overview of health activities in a community</a:t>
            </a:r>
          </a:p>
          <a:p>
            <a:pPr>
              <a:buNone/>
            </a:pPr>
            <a:r>
              <a:rPr lang="en-US" dirty="0" smtClean="0"/>
              <a:t> </a:t>
            </a:r>
            <a:r>
              <a:rPr lang="en-US" b="1" dirty="0" smtClean="0"/>
              <a:t>- Body</a:t>
            </a:r>
            <a:r>
              <a:rPr lang="en-US" dirty="0" smtClean="0"/>
              <a:t>: planned activities against achievements to date, and reasons for deviations if any.  In the case of CHWs these activities may include; home visiting, health promotion activities, follow ups, motivation and mobilization, meetings attended and their  nature.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Contents of the report</a:t>
            </a:r>
            <a:r>
              <a:rPr lang="en-US" dirty="0" smtClean="0"/>
              <a:t>: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 -  Introduction </a:t>
            </a:r>
            <a:r>
              <a:rPr lang="en-US" dirty="0" smtClean="0"/>
              <a:t>:  overview of health activities in a community</a:t>
            </a:r>
          </a:p>
          <a:p>
            <a:pPr>
              <a:buNone/>
            </a:pPr>
            <a:r>
              <a:rPr lang="en-US" dirty="0" smtClean="0"/>
              <a:t> </a:t>
            </a:r>
            <a:r>
              <a:rPr lang="en-US" b="1" dirty="0" smtClean="0"/>
              <a:t>- Body</a:t>
            </a:r>
            <a:r>
              <a:rPr lang="en-US" dirty="0" smtClean="0"/>
              <a:t>: planned activities against achievements to date, and reasons for deviations if any.  In the case of CHWs these activities may include; home visiting, health promotion activities, follow ups, motivation and mobilization, meetings attended and their  nature.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Linkage of governing structures</a:t>
            </a:r>
          </a:p>
          <a:p>
            <a:r>
              <a:rPr lang="en-US" dirty="0" smtClean="0"/>
              <a:t> Workforce</a:t>
            </a:r>
          </a:p>
          <a:p>
            <a:r>
              <a:rPr lang="en-US" dirty="0" smtClean="0"/>
              <a:t> Information for evidence based decisions </a:t>
            </a:r>
          </a:p>
          <a:p>
            <a:r>
              <a:rPr lang="en-US" dirty="0" smtClean="0"/>
              <a:t> Service package at level 1</a:t>
            </a:r>
          </a:p>
          <a:p>
            <a:pPr>
              <a:buNone/>
            </a:pPr>
            <a:r>
              <a:rPr lang="en-US" b="1" dirty="0" smtClean="0"/>
              <a:t> Community strategy </a:t>
            </a:r>
            <a:r>
              <a:rPr lang="en-US" dirty="0" smtClean="0"/>
              <a:t> focus on the linkage mechanisms and structures between the community and the health system. The structures provide opportunity for informed dialogue between the health system and the community, to create demand for quality services on the part of the community as well as enhance their responsibility for action at level 1. For this to happen, the committee structures must be inclusive in terms of administrative areas as well as interest groups.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n-US" dirty="0"/>
          </a:p>
        </p:txBody>
      </p:sp>
      <p:sp>
        <p:nvSpPr>
          <p:cNvPr id="3" name="Content Placeholder 2"/>
          <p:cNvSpPr>
            <a:spLocks noGrp="1"/>
          </p:cNvSpPr>
          <p:nvPr>
            <p:ph idx="1"/>
          </p:nvPr>
        </p:nvSpPr>
        <p:spPr/>
        <p:txBody>
          <a:bodyPr/>
          <a:lstStyle/>
          <a:p>
            <a:r>
              <a:rPr lang="en-US" dirty="0" smtClean="0"/>
              <a:t>Leadership is the ability to influence the behavior  and actions of others in a given situation to work towards achieving a common goal.</a:t>
            </a:r>
          </a:p>
          <a:p>
            <a:r>
              <a:rPr lang="en-US" dirty="0" smtClean="0"/>
              <a:t>Functions of a leader: visioning, motivating, guiding and arbitrating.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styles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Democratic:</a:t>
            </a:r>
            <a:r>
              <a:rPr lang="en-US" dirty="0" smtClean="0"/>
              <a:t> decisions are made by majority. This type of leader invites inputs and appreciates the opinion of others. Accept criticism and values feedback. Delegates authority and responsibility, is communicative and participatory.  </a:t>
            </a:r>
          </a:p>
          <a:p>
            <a:r>
              <a:rPr lang="en-US" b="1" dirty="0" smtClean="0"/>
              <a:t>Authoritative: </a:t>
            </a:r>
            <a:r>
              <a:rPr lang="en-US" dirty="0" smtClean="0"/>
              <a:t>decides, uses up down approach, final decision maker, communicates through commands, domineering, bossy oppressive and suppressive.</a:t>
            </a:r>
          </a:p>
          <a:p>
            <a:r>
              <a:rPr lang="en-US" b="1" dirty="0" err="1" smtClean="0"/>
              <a:t>Laisses</a:t>
            </a:r>
            <a:r>
              <a:rPr lang="en-US" b="1" dirty="0" smtClean="0"/>
              <a:t> fair: </a:t>
            </a:r>
            <a:r>
              <a:rPr lang="en-US" dirty="0" smtClean="0"/>
              <a:t>no particular direction, indecisive, everybody takes decisions, no accountability and leadership on the fence. Different styles are good for different situations.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qualities</a:t>
            </a:r>
            <a:endParaRPr lang="en-US" dirty="0"/>
          </a:p>
        </p:txBody>
      </p:sp>
      <p:sp>
        <p:nvSpPr>
          <p:cNvPr id="3" name="Content Placeholder 2"/>
          <p:cNvSpPr>
            <a:spLocks noGrp="1"/>
          </p:cNvSpPr>
          <p:nvPr>
            <p:ph idx="1"/>
          </p:nvPr>
        </p:nvSpPr>
        <p:spPr/>
        <p:txBody>
          <a:bodyPr/>
          <a:lstStyle/>
          <a:p>
            <a:r>
              <a:rPr lang="en-US" b="1" dirty="0" smtClean="0"/>
              <a:t>Qualities of a good leader: </a:t>
            </a:r>
            <a:r>
              <a:rPr lang="en-US" dirty="0" smtClean="0"/>
              <a:t>flexible, good listener, wise, seeks knowledge, innovative, creative, time conscious, honest, exemplary, delegates, accepts criticism.</a:t>
            </a:r>
            <a:endParaRPr lang="en-US" b="1"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Structures in community strategy framework</a:t>
            </a:r>
            <a:endParaRPr lang="en-US" dirty="0"/>
          </a:p>
        </p:txBody>
      </p:sp>
      <p:sp>
        <p:nvSpPr>
          <p:cNvPr id="3" name="Content Placeholder 2"/>
          <p:cNvSpPr>
            <a:spLocks noGrp="1"/>
          </p:cNvSpPr>
          <p:nvPr>
            <p:ph idx="1"/>
          </p:nvPr>
        </p:nvSpPr>
        <p:spPr/>
        <p:txBody>
          <a:bodyPr/>
          <a:lstStyle/>
          <a:p>
            <a:r>
              <a:rPr lang="en-US" b="1" u="sng" dirty="0" smtClean="0"/>
              <a:t>Community units (cu) </a:t>
            </a:r>
            <a:r>
              <a:rPr lang="en-US" dirty="0" smtClean="0"/>
              <a:t> - this comprise approximately 1000 households. A community unit should be aligned to administrative units (the sub-location), served by 50 </a:t>
            </a:r>
            <a:r>
              <a:rPr lang="en-US" dirty="0" err="1" smtClean="0"/>
              <a:t>chw’s</a:t>
            </a:r>
            <a:r>
              <a:rPr lang="en-US" dirty="0" smtClean="0"/>
              <a:t>, with 1 </a:t>
            </a:r>
            <a:r>
              <a:rPr lang="en-US" dirty="0" err="1" smtClean="0"/>
              <a:t>chw</a:t>
            </a:r>
            <a:r>
              <a:rPr lang="en-US" dirty="0" smtClean="0"/>
              <a:t> serving approximately 20 households. The household forms the first level of care that is universally available. It is therefore the target for level 1 care.   </a:t>
            </a:r>
          </a:p>
          <a:p>
            <a:pPr>
              <a:buNone/>
            </a:pPr>
            <a:endParaRPr lang="en-US" b="1"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and functions of a cu</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Planning for community health actions and participating in them</a:t>
            </a:r>
          </a:p>
          <a:p>
            <a:r>
              <a:rPr lang="en-US" dirty="0" smtClean="0"/>
              <a:t>Monitoring and reporting on planned health actions</a:t>
            </a:r>
          </a:p>
          <a:p>
            <a:r>
              <a:rPr lang="en-US" dirty="0" smtClean="0"/>
              <a:t>Identifying community health priorities through regular dialogue</a:t>
            </a:r>
          </a:p>
          <a:p>
            <a:r>
              <a:rPr lang="en-US" dirty="0" smtClean="0"/>
              <a:t>Mobilizing resources for health action</a:t>
            </a:r>
          </a:p>
          <a:p>
            <a:r>
              <a:rPr lang="en-US" dirty="0" smtClean="0"/>
              <a:t>Coordinating </a:t>
            </a:r>
            <a:r>
              <a:rPr lang="en-US" dirty="0" err="1" smtClean="0"/>
              <a:t>chw’s</a:t>
            </a:r>
            <a:r>
              <a:rPr lang="en-US" dirty="0" smtClean="0"/>
              <a:t> activities</a:t>
            </a:r>
          </a:p>
          <a:p>
            <a:r>
              <a:rPr lang="en-US" dirty="0" smtClean="0"/>
              <a:t>Organization and implementation of community health days</a:t>
            </a:r>
          </a:p>
          <a:p>
            <a:r>
              <a:rPr lang="en-US" dirty="0" smtClean="0"/>
              <a:t>Reporting to level 2 or 3 on priority diseases and other health conditions</a:t>
            </a:r>
          </a:p>
          <a:p>
            <a:r>
              <a:rPr lang="en-US" dirty="0" smtClean="0"/>
              <a:t>Advocating for health in the community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u="sng" dirty="0" smtClean="0"/>
              <a:t>Village health committee (</a:t>
            </a:r>
            <a:r>
              <a:rPr lang="en-US" b="1" u="sng" dirty="0" err="1" smtClean="0"/>
              <a:t>vhc</a:t>
            </a:r>
            <a:r>
              <a:rPr lang="en-US" b="1" u="sng" dirty="0" smtClean="0"/>
              <a:t>) </a:t>
            </a:r>
            <a:r>
              <a:rPr lang="en-US" dirty="0" smtClean="0"/>
              <a:t>is the lowest governance structure in community strategy. Elections are done under the stewardship of the assistant chief. The committee is chaired by a respectable member of the community with the </a:t>
            </a:r>
            <a:r>
              <a:rPr lang="en-US" dirty="0" err="1" smtClean="0"/>
              <a:t>chw</a:t>
            </a:r>
            <a:r>
              <a:rPr lang="en-US" dirty="0" smtClean="0"/>
              <a:t> being the treasurer.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smtClean="0"/>
              <a:t>Community health committee (</a:t>
            </a:r>
            <a:r>
              <a:rPr lang="en-US" b="1" u="sng" dirty="0" err="1" smtClean="0"/>
              <a:t>chc</a:t>
            </a:r>
            <a:r>
              <a:rPr lang="en-US" b="1" u="sng" dirty="0" smtClean="0"/>
              <a:t>) – </a:t>
            </a:r>
            <a:r>
              <a:rPr lang="en-US" dirty="0" smtClean="0"/>
              <a:t>This is the 2</a:t>
            </a:r>
            <a:r>
              <a:rPr lang="en-US" baseline="30000" dirty="0" smtClean="0"/>
              <a:t>nd</a:t>
            </a:r>
            <a:r>
              <a:rPr lang="en-US" dirty="0" smtClean="0"/>
              <a:t>  lowest health governance structure elected at the assistant chief’s </a:t>
            </a:r>
            <a:r>
              <a:rPr lang="en-US" dirty="0" err="1" smtClean="0"/>
              <a:t>baraza</a:t>
            </a:r>
            <a:r>
              <a:rPr lang="en-US" dirty="0" smtClean="0"/>
              <a:t>, under the stewardship of the assistant chief. The committee is chaired by a respectable member of the community, with a </a:t>
            </a:r>
            <a:r>
              <a:rPr lang="en-US" dirty="0" err="1" smtClean="0"/>
              <a:t>chw</a:t>
            </a:r>
            <a:r>
              <a:rPr lang="en-US" dirty="0" smtClean="0"/>
              <a:t> as treasurer and chew as secretary. Its 9 members should represent villages and all other interest groups in the cu. Some members should represent the facilities health committee.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3976</Words>
  <Application>Microsoft Office PowerPoint</Application>
  <PresentationFormat>On-screen Show (4:3)</PresentationFormat>
  <Paragraphs>340</Paragraphs>
  <Slides>52</Slides>
  <Notes>1</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Community strategy</vt:lpstr>
      <vt:lpstr>COMMUNITY STRATEGY </vt:lpstr>
      <vt:lpstr>Concept of community strategy</vt:lpstr>
      <vt:lpstr>Cont’</vt:lpstr>
      <vt:lpstr>Key elements</vt:lpstr>
      <vt:lpstr>Structures in community strategy framework</vt:lpstr>
      <vt:lpstr>Roles and functions of a cu</vt:lpstr>
      <vt:lpstr>Cont’</vt:lpstr>
      <vt:lpstr>Cont’</vt:lpstr>
      <vt:lpstr>Functions of chc</vt:lpstr>
      <vt:lpstr>Structures cont’</vt:lpstr>
      <vt:lpstr>Functions of level 2 management committee</vt:lpstr>
      <vt:lpstr>cont’</vt:lpstr>
      <vt:lpstr>Cont’</vt:lpstr>
      <vt:lpstr>Cont’</vt:lpstr>
      <vt:lpstr>Divisional level</vt:lpstr>
      <vt:lpstr>Cont’</vt:lpstr>
      <vt:lpstr>DHMB</vt:lpstr>
      <vt:lpstr>Cont’</vt:lpstr>
      <vt:lpstr>Initiation steps </vt:lpstr>
      <vt:lpstr>Cont’</vt:lpstr>
      <vt:lpstr>cont’</vt:lpstr>
      <vt:lpstr>Cont’</vt:lpstr>
      <vt:lpstr>DEVELOPING A VILLAGE REGISTER </vt:lpstr>
      <vt:lpstr>Variables recorded </vt:lpstr>
      <vt:lpstr>Mapping procedure </vt:lpstr>
      <vt:lpstr>The workforce </vt:lpstr>
      <vt:lpstr>Main tasks for CHEWs</vt:lpstr>
      <vt:lpstr>Content of their training</vt:lpstr>
      <vt:lpstr>Chws training content outline (10 days) </vt:lpstr>
      <vt:lpstr>Cont’</vt:lpstr>
      <vt:lpstr>KEPH service delivery matrix by cohort and level</vt:lpstr>
      <vt:lpstr>Cont’</vt:lpstr>
      <vt:lpstr>Basic CHEW kit for services at level 1</vt:lpstr>
      <vt:lpstr>Renewable supplies </vt:lpstr>
      <vt:lpstr>Chews drugs kit drugs   </vt:lpstr>
      <vt:lpstr>equipments</vt:lpstr>
      <vt:lpstr>Key household health practices and key messages by cohort </vt:lpstr>
      <vt:lpstr>Cont’</vt:lpstr>
      <vt:lpstr>Cont’</vt:lpstr>
      <vt:lpstr>Cont’</vt:lpstr>
      <vt:lpstr>Cont’</vt:lpstr>
      <vt:lpstr>Cont’</vt:lpstr>
      <vt:lpstr>Monitoring and evaluating services at level 1</vt:lpstr>
      <vt:lpstr>Indicators for monitoring:</vt:lpstr>
      <vt:lpstr>evaluation</vt:lpstr>
      <vt:lpstr>Monitoring and evaluation methods and tools</vt:lpstr>
      <vt:lpstr>Contents of the report:  </vt:lpstr>
      <vt:lpstr>Contents of the report:  </vt:lpstr>
      <vt:lpstr>leadership</vt:lpstr>
      <vt:lpstr>Leadership styles</vt:lpstr>
      <vt:lpstr>Leadership qualities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strategy</dc:title>
  <dc:creator>Maina</dc:creator>
  <cp:lastModifiedBy>Maina</cp:lastModifiedBy>
  <cp:revision>10</cp:revision>
  <dcterms:created xsi:type="dcterms:W3CDTF">2017-09-21T11:28:13Z</dcterms:created>
  <dcterms:modified xsi:type="dcterms:W3CDTF">2019-06-25T06:12:25Z</dcterms:modified>
</cp:coreProperties>
</file>