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4" r:id="rId2"/>
    <p:sldId id="266" r:id="rId3"/>
    <p:sldId id="267" r:id="rId4"/>
    <p:sldId id="268" r:id="rId5"/>
    <p:sldId id="269" r:id="rId6"/>
    <p:sldId id="270" r:id="rId7"/>
    <p:sldId id="271" r:id="rId8"/>
    <p:sldId id="272" r:id="rId9"/>
    <p:sldId id="273" r:id="rId10"/>
    <p:sldId id="274" r:id="rId11"/>
    <p:sldId id="275" r:id="rId12"/>
    <p:sldId id="276" r:id="rId13"/>
    <p:sldId id="277" r:id="rId14"/>
    <p:sldId id="278" r:id="rId15"/>
    <p:sldId id="279" r:id="rId16"/>
    <p:sldId id="280" r:id="rId17"/>
    <p:sldId id="281" r:id="rId18"/>
    <p:sldId id="282" r:id="rId19"/>
    <p:sldId id="283" r:id="rId20"/>
    <p:sldId id="284" r:id="rId21"/>
    <p:sldId id="285" r:id="rId22"/>
    <p:sldId id="286" r:id="rId23"/>
    <p:sldId id="287" r:id="rId24"/>
    <p:sldId id="288" r:id="rId25"/>
    <p:sldId id="289" r:id="rId26"/>
    <p:sldId id="290" r:id="rId27"/>
    <p:sldId id="291" r:id="rId28"/>
    <p:sldId id="292" r:id="rId29"/>
    <p:sldId id="293" r:id="rId30"/>
    <p:sldId id="294" r:id="rId31"/>
    <p:sldId id="295" r:id="rId32"/>
    <p:sldId id="296" r:id="rId33"/>
    <p:sldId id="297" r:id="rId34"/>
    <p:sldId id="298" r:id="rId35"/>
    <p:sldId id="299" r:id="rId36"/>
    <p:sldId id="300" r:id="rId37"/>
    <p:sldId id="301" r:id="rId38"/>
    <p:sldId id="302" r:id="rId39"/>
    <p:sldId id="303" r:id="rId40"/>
    <p:sldId id="304" r:id="rId41"/>
    <p:sldId id="305" r:id="rId42"/>
    <p:sldId id="306" r:id="rId43"/>
    <p:sldId id="307" r:id="rId44"/>
    <p:sldId id="308" r:id="rId45"/>
    <p:sldId id="309" r:id="rId46"/>
    <p:sldId id="310" r:id="rId47"/>
    <p:sldId id="311" r:id="rId48"/>
    <p:sldId id="312" r:id="rId49"/>
    <p:sldId id="313" r:id="rId50"/>
    <p:sldId id="314" r:id="rId51"/>
    <p:sldId id="315" r:id="rId52"/>
    <p:sldId id="316" r:id="rId53"/>
    <p:sldId id="317" r:id="rId54"/>
    <p:sldId id="318" r:id="rId55"/>
    <p:sldId id="319" r:id="rId56"/>
    <p:sldId id="320" r:id="rId57"/>
    <p:sldId id="321" r:id="rId58"/>
    <p:sldId id="322" r:id="rId59"/>
    <p:sldId id="324" r:id="rId60"/>
    <p:sldId id="325" r:id="rId61"/>
    <p:sldId id="323" r:id="rId62"/>
    <p:sldId id="327" r:id="rId63"/>
    <p:sldId id="330" r:id="rId64"/>
    <p:sldId id="326" r:id="rId65"/>
    <p:sldId id="329" r:id="rId66"/>
    <p:sldId id="265" r:id="rId67"/>
    <p:sldId id="257" r:id="rId68"/>
    <p:sldId id="258" r:id="rId69"/>
    <p:sldId id="259" r:id="rId70"/>
    <p:sldId id="260" r:id="rId71"/>
    <p:sldId id="261" r:id="rId72"/>
    <p:sldId id="262" r:id="rId73"/>
    <p:sldId id="263" r:id="rId74"/>
    <p:sldId id="335" r:id="rId75"/>
    <p:sldId id="331" r:id="rId76"/>
    <p:sldId id="332" r:id="rId77"/>
    <p:sldId id="333" r:id="rId78"/>
    <p:sldId id="334" r:id="rId79"/>
    <p:sldId id="336" r:id="rId80"/>
    <p:sldId id="338" r:id="rId81"/>
    <p:sldId id="337" r:id="rId82"/>
    <p:sldId id="339" r:id="rId83"/>
    <p:sldId id="340" r:id="rId84"/>
    <p:sldId id="342" r:id="rId85"/>
    <p:sldId id="341" r:id="rId86"/>
    <p:sldId id="344" r:id="rId87"/>
    <p:sldId id="343" r:id="rId88"/>
    <p:sldId id="345" r:id="rId89"/>
    <p:sldId id="346" r:id="rId90"/>
    <p:sldId id="347" r:id="rId91"/>
    <p:sldId id="348" r:id="rId92"/>
    <p:sldId id="349" r:id="rId93"/>
    <p:sldId id="351" r:id="rId94"/>
    <p:sldId id="350" r:id="rId95"/>
    <p:sldId id="352" r:id="rId96"/>
    <p:sldId id="353" r:id="rId97"/>
    <p:sldId id="354" r:id="rId98"/>
    <p:sldId id="355" r:id="rId99"/>
    <p:sldId id="356" r:id="rId10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792"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7DB19AD-C791-4403-96C4-728B9F3FA3F5}" type="datetimeFigureOut">
              <a:rPr lang="en-US" smtClean="0"/>
              <a:t>7/18/2022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0B64A1-2906-437D-8C1B-AC058C60C589}" type="slidenum">
              <a:rPr lang="en-US" smtClean="0"/>
              <a:t>‹#›</a:t>
            </a:fld>
            <a:endParaRPr lang="en-US"/>
          </a:p>
        </p:txBody>
      </p:sp>
    </p:spTree>
    <p:extLst>
      <p:ext uri="{BB962C8B-B14F-4D97-AF65-F5344CB8AC3E}">
        <p14:creationId xmlns:p14="http://schemas.microsoft.com/office/powerpoint/2010/main" val="23285192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7DB19AD-C791-4403-96C4-728B9F3FA3F5}" type="datetimeFigureOut">
              <a:rPr lang="en-US" smtClean="0"/>
              <a:t>7/18/2022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0B64A1-2906-437D-8C1B-AC058C60C589}" type="slidenum">
              <a:rPr lang="en-US" smtClean="0"/>
              <a:t>‹#›</a:t>
            </a:fld>
            <a:endParaRPr lang="en-US"/>
          </a:p>
        </p:txBody>
      </p:sp>
    </p:spTree>
    <p:extLst>
      <p:ext uri="{BB962C8B-B14F-4D97-AF65-F5344CB8AC3E}">
        <p14:creationId xmlns:p14="http://schemas.microsoft.com/office/powerpoint/2010/main" val="18585223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7DB19AD-C791-4403-96C4-728B9F3FA3F5}" type="datetimeFigureOut">
              <a:rPr lang="en-US" smtClean="0"/>
              <a:t>7/18/2022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0B64A1-2906-437D-8C1B-AC058C60C589}" type="slidenum">
              <a:rPr lang="en-US" smtClean="0"/>
              <a:t>‹#›</a:t>
            </a:fld>
            <a:endParaRPr lang="en-US"/>
          </a:p>
        </p:txBody>
      </p:sp>
    </p:spTree>
    <p:extLst>
      <p:ext uri="{BB962C8B-B14F-4D97-AF65-F5344CB8AC3E}">
        <p14:creationId xmlns:p14="http://schemas.microsoft.com/office/powerpoint/2010/main" val="16473514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7DB19AD-C791-4403-96C4-728B9F3FA3F5}" type="datetimeFigureOut">
              <a:rPr lang="en-US" smtClean="0"/>
              <a:t>7/18/2022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0B64A1-2906-437D-8C1B-AC058C60C589}" type="slidenum">
              <a:rPr lang="en-US" smtClean="0"/>
              <a:t>‹#›</a:t>
            </a:fld>
            <a:endParaRPr lang="en-US"/>
          </a:p>
        </p:txBody>
      </p:sp>
    </p:spTree>
    <p:extLst>
      <p:ext uri="{BB962C8B-B14F-4D97-AF65-F5344CB8AC3E}">
        <p14:creationId xmlns:p14="http://schemas.microsoft.com/office/powerpoint/2010/main" val="42822293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7DB19AD-C791-4403-96C4-728B9F3FA3F5}" type="datetimeFigureOut">
              <a:rPr lang="en-US" smtClean="0"/>
              <a:t>7/18/2022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0B64A1-2906-437D-8C1B-AC058C60C589}" type="slidenum">
              <a:rPr lang="en-US" smtClean="0"/>
              <a:t>‹#›</a:t>
            </a:fld>
            <a:endParaRPr lang="en-US"/>
          </a:p>
        </p:txBody>
      </p:sp>
    </p:spTree>
    <p:extLst>
      <p:ext uri="{BB962C8B-B14F-4D97-AF65-F5344CB8AC3E}">
        <p14:creationId xmlns:p14="http://schemas.microsoft.com/office/powerpoint/2010/main" val="16106619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7DB19AD-C791-4403-96C4-728B9F3FA3F5}" type="datetimeFigureOut">
              <a:rPr lang="en-US" smtClean="0"/>
              <a:t>7/18/2022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70B64A1-2906-437D-8C1B-AC058C60C589}" type="slidenum">
              <a:rPr lang="en-US" smtClean="0"/>
              <a:t>‹#›</a:t>
            </a:fld>
            <a:endParaRPr lang="en-US"/>
          </a:p>
        </p:txBody>
      </p:sp>
    </p:spTree>
    <p:extLst>
      <p:ext uri="{BB962C8B-B14F-4D97-AF65-F5344CB8AC3E}">
        <p14:creationId xmlns:p14="http://schemas.microsoft.com/office/powerpoint/2010/main" val="7794617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7DB19AD-C791-4403-96C4-728B9F3FA3F5}" type="datetimeFigureOut">
              <a:rPr lang="en-US" smtClean="0"/>
              <a:t>7/18/2022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70B64A1-2906-437D-8C1B-AC058C60C589}" type="slidenum">
              <a:rPr lang="en-US" smtClean="0"/>
              <a:t>‹#›</a:t>
            </a:fld>
            <a:endParaRPr lang="en-US"/>
          </a:p>
        </p:txBody>
      </p:sp>
    </p:spTree>
    <p:extLst>
      <p:ext uri="{BB962C8B-B14F-4D97-AF65-F5344CB8AC3E}">
        <p14:creationId xmlns:p14="http://schemas.microsoft.com/office/powerpoint/2010/main" val="38304955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7DB19AD-C791-4403-96C4-728B9F3FA3F5}" type="datetimeFigureOut">
              <a:rPr lang="en-US" smtClean="0"/>
              <a:t>7/18/2022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70B64A1-2906-437D-8C1B-AC058C60C589}" type="slidenum">
              <a:rPr lang="en-US" smtClean="0"/>
              <a:t>‹#›</a:t>
            </a:fld>
            <a:endParaRPr lang="en-US"/>
          </a:p>
        </p:txBody>
      </p:sp>
    </p:spTree>
    <p:extLst>
      <p:ext uri="{BB962C8B-B14F-4D97-AF65-F5344CB8AC3E}">
        <p14:creationId xmlns:p14="http://schemas.microsoft.com/office/powerpoint/2010/main" val="31764211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7DB19AD-C791-4403-96C4-728B9F3FA3F5}" type="datetimeFigureOut">
              <a:rPr lang="en-US" smtClean="0"/>
              <a:t>7/18/2022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70B64A1-2906-437D-8C1B-AC058C60C589}" type="slidenum">
              <a:rPr lang="en-US" smtClean="0"/>
              <a:t>‹#›</a:t>
            </a:fld>
            <a:endParaRPr lang="en-US"/>
          </a:p>
        </p:txBody>
      </p:sp>
    </p:spTree>
    <p:extLst>
      <p:ext uri="{BB962C8B-B14F-4D97-AF65-F5344CB8AC3E}">
        <p14:creationId xmlns:p14="http://schemas.microsoft.com/office/powerpoint/2010/main" val="22531644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7DB19AD-C791-4403-96C4-728B9F3FA3F5}" type="datetimeFigureOut">
              <a:rPr lang="en-US" smtClean="0"/>
              <a:t>7/18/2022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70B64A1-2906-437D-8C1B-AC058C60C589}" type="slidenum">
              <a:rPr lang="en-US" smtClean="0"/>
              <a:t>‹#›</a:t>
            </a:fld>
            <a:endParaRPr lang="en-US"/>
          </a:p>
        </p:txBody>
      </p:sp>
    </p:spTree>
    <p:extLst>
      <p:ext uri="{BB962C8B-B14F-4D97-AF65-F5344CB8AC3E}">
        <p14:creationId xmlns:p14="http://schemas.microsoft.com/office/powerpoint/2010/main" val="4843578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7DB19AD-C791-4403-96C4-728B9F3FA3F5}" type="datetimeFigureOut">
              <a:rPr lang="en-US" smtClean="0"/>
              <a:t>7/18/2022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70B64A1-2906-437D-8C1B-AC058C60C589}" type="slidenum">
              <a:rPr lang="en-US" smtClean="0"/>
              <a:t>‹#›</a:t>
            </a:fld>
            <a:endParaRPr lang="en-US"/>
          </a:p>
        </p:txBody>
      </p:sp>
    </p:spTree>
    <p:extLst>
      <p:ext uri="{BB962C8B-B14F-4D97-AF65-F5344CB8AC3E}">
        <p14:creationId xmlns:p14="http://schemas.microsoft.com/office/powerpoint/2010/main" val="1104585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7DB19AD-C791-4403-96C4-728B9F3FA3F5}" type="datetimeFigureOut">
              <a:rPr lang="en-US" smtClean="0"/>
              <a:t>7/18/2022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70B64A1-2906-437D-8C1B-AC058C60C589}" type="slidenum">
              <a:rPr lang="en-US" smtClean="0"/>
              <a:t>‹#›</a:t>
            </a:fld>
            <a:endParaRPr lang="en-US"/>
          </a:p>
        </p:txBody>
      </p:sp>
    </p:spTree>
    <p:extLst>
      <p:ext uri="{BB962C8B-B14F-4D97-AF65-F5344CB8AC3E}">
        <p14:creationId xmlns:p14="http://schemas.microsoft.com/office/powerpoint/2010/main" val="1132217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s://parenting.firstcry.com/articles/malnutrition-in-children-causes-symptoms-remedies/?ref=interlink"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Rhesus Incompatibility</a:t>
            </a:r>
            <a:endParaRPr lang="en-US" dirty="0"/>
          </a:p>
        </p:txBody>
      </p:sp>
      <p:sp>
        <p:nvSpPr>
          <p:cNvPr id="3" name="Content Placeholder 2"/>
          <p:cNvSpPr>
            <a:spLocks noGrp="1"/>
          </p:cNvSpPr>
          <p:nvPr>
            <p:ph idx="1"/>
          </p:nvPr>
        </p:nvSpPr>
        <p:spPr/>
        <p:txBody>
          <a:bodyPr/>
          <a:lstStyle/>
          <a:p>
            <a:r>
              <a:rPr lang="en-US" dirty="0"/>
              <a:t>The Rhesus factor, or Rh factor, is a certain type of protein found on the outside of blood cells. People are either Rh-positive (they have the protein) or Rh-negative (they do not have the protein). This distinction mostly matters when you are Rh-negative and your child is Rh-positive.</a:t>
            </a:r>
          </a:p>
        </p:txBody>
      </p:sp>
    </p:spTree>
    <p:extLst>
      <p:ext uri="{BB962C8B-B14F-4D97-AF65-F5344CB8AC3E}">
        <p14:creationId xmlns:p14="http://schemas.microsoft.com/office/powerpoint/2010/main" val="17870506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
            </a:r>
            <a:br>
              <a:rPr lang="en-US" b="1" dirty="0" smtClean="0"/>
            </a:br>
            <a:r>
              <a:rPr lang="en-US" b="1" dirty="0" smtClean="0"/>
              <a:t>What </a:t>
            </a:r>
            <a:r>
              <a:rPr lang="en-US" b="1" dirty="0"/>
              <a:t>complications are associated with Rh incompatibility?</a:t>
            </a:r>
            <a:br>
              <a:rPr lang="en-US" b="1" dirty="0"/>
            </a:br>
            <a:endParaRPr lang="en-US" dirty="0"/>
          </a:p>
        </p:txBody>
      </p:sp>
      <p:sp>
        <p:nvSpPr>
          <p:cNvPr id="3" name="Content Placeholder 2"/>
          <p:cNvSpPr>
            <a:spLocks noGrp="1"/>
          </p:cNvSpPr>
          <p:nvPr>
            <p:ph idx="1"/>
          </p:nvPr>
        </p:nvSpPr>
        <p:spPr/>
        <p:txBody>
          <a:bodyPr>
            <a:normAutofit fontScale="92500"/>
          </a:bodyPr>
          <a:lstStyle/>
          <a:p>
            <a:r>
              <a:rPr lang="en-US" dirty="0"/>
              <a:t>Rh incompatibility does not affect pregnant women. In a baby, it can cause hemolytic anemia. Hemolytic anemia causes a baby’s red blood cells to be destroyed faster than they can be replaced.</a:t>
            </a:r>
          </a:p>
          <a:p>
            <a:r>
              <a:rPr lang="en-US" dirty="0"/>
              <a:t>The effects of hemolytic anemia can range from mild to severe. These effects may include jaundice, liver failure, and heart failure. Doctors treat this condition quickly depending on its severity.</a:t>
            </a:r>
          </a:p>
          <a:p>
            <a:endParaRPr lang="en-US" dirty="0"/>
          </a:p>
        </p:txBody>
      </p:sp>
    </p:spTree>
    <p:extLst>
      <p:ext uri="{BB962C8B-B14F-4D97-AF65-F5344CB8AC3E}">
        <p14:creationId xmlns:p14="http://schemas.microsoft.com/office/powerpoint/2010/main" val="30826021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smtClean="0"/>
              <a:t>For mild cases, no treatment may be necessary.</a:t>
            </a:r>
          </a:p>
          <a:p>
            <a:r>
              <a:rPr lang="en-US" dirty="0" smtClean="0"/>
              <a:t>For severe cases, a baby may receive a blood transfusion through the umbilical cord. This procedure helps replace the baby’s red blood cells.</a:t>
            </a:r>
          </a:p>
          <a:p>
            <a:r>
              <a:rPr lang="en-US" dirty="0" smtClean="0"/>
              <a:t>Babies who have jaundice, or a large amount of bilirubin in the blood, may be treated with special lights to help reduce bilirubin levels.</a:t>
            </a:r>
          </a:p>
          <a:p>
            <a:endParaRPr lang="en-US" dirty="0"/>
          </a:p>
        </p:txBody>
      </p:sp>
    </p:spTree>
    <p:extLst>
      <p:ext uri="{BB962C8B-B14F-4D97-AF65-F5344CB8AC3E}">
        <p14:creationId xmlns:p14="http://schemas.microsoft.com/office/powerpoint/2010/main" val="4545409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Can Rh incompatibility be prevented?</a:t>
            </a:r>
            <a:br>
              <a:rPr lang="en-US" b="1" dirty="0"/>
            </a:br>
            <a:endParaRPr lang="en-US" dirty="0"/>
          </a:p>
        </p:txBody>
      </p:sp>
      <p:sp>
        <p:nvSpPr>
          <p:cNvPr id="3" name="Content Placeholder 2"/>
          <p:cNvSpPr>
            <a:spLocks noGrp="1"/>
          </p:cNvSpPr>
          <p:nvPr>
            <p:ph idx="1"/>
          </p:nvPr>
        </p:nvSpPr>
        <p:spPr/>
        <p:txBody>
          <a:bodyPr/>
          <a:lstStyle/>
          <a:p>
            <a:r>
              <a:rPr lang="en-US" dirty="0"/>
              <a:t>Because Rh factor is genetic, it is not possible to choose which Rh type your baby has. However, if you are an Rh-negative woman with an Rh-positive baby, you can prevent Rh incompatibility by receiving RhIg at specific times during your pregnancy. </a:t>
            </a:r>
          </a:p>
        </p:txBody>
      </p:sp>
    </p:spTree>
    <p:extLst>
      <p:ext uri="{BB962C8B-B14F-4D97-AF65-F5344CB8AC3E}">
        <p14:creationId xmlns:p14="http://schemas.microsoft.com/office/powerpoint/2010/main" val="880351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
            </a:r>
            <a:br>
              <a:rPr lang="en-US" b="1" dirty="0" smtClean="0"/>
            </a:br>
            <a:r>
              <a:rPr lang="en-US" b="1" dirty="0" smtClean="0"/>
              <a:t>What </a:t>
            </a:r>
            <a:r>
              <a:rPr lang="en-US" b="1" dirty="0"/>
              <a:t>is the outlook for women with Rh-negative blood?</a:t>
            </a:r>
            <a:br>
              <a:rPr lang="en-US" b="1" dirty="0"/>
            </a:br>
            <a:endParaRPr lang="en-US" dirty="0"/>
          </a:p>
        </p:txBody>
      </p:sp>
      <p:sp>
        <p:nvSpPr>
          <p:cNvPr id="3" name="Content Placeholder 2"/>
          <p:cNvSpPr>
            <a:spLocks noGrp="1"/>
          </p:cNvSpPr>
          <p:nvPr>
            <p:ph idx="1"/>
          </p:nvPr>
        </p:nvSpPr>
        <p:spPr/>
        <p:txBody>
          <a:bodyPr>
            <a:normAutofit fontScale="92500" lnSpcReduction="10000"/>
          </a:bodyPr>
          <a:lstStyle/>
          <a:p>
            <a:r>
              <a:rPr lang="en-US" dirty="0"/>
              <a:t>While an Rh-negative woman will not be harmed by contact with Rh-positive blood, she will need RhIg injections after every contact with Rh-positive blood to reduce risks for babies in a future pregnancy. These events include:</a:t>
            </a:r>
          </a:p>
          <a:p>
            <a:r>
              <a:rPr lang="en-US" dirty="0"/>
              <a:t>Pregnancy, including miscarriage and abortion</a:t>
            </a:r>
          </a:p>
          <a:p>
            <a:r>
              <a:rPr lang="en-US" dirty="0"/>
              <a:t>Blood transfusions</a:t>
            </a:r>
          </a:p>
          <a:p>
            <a:r>
              <a:rPr lang="en-US" dirty="0"/>
              <a:t>Transplants involving blood or marrow cells</a:t>
            </a:r>
          </a:p>
          <a:p>
            <a:r>
              <a:rPr lang="en-US" dirty="0"/>
              <a:t>Accidental needle-sticks with Rh-positive blood</a:t>
            </a:r>
          </a:p>
          <a:p>
            <a:endParaRPr lang="en-US" dirty="0"/>
          </a:p>
        </p:txBody>
      </p:sp>
    </p:spTree>
    <p:extLst>
      <p:ext uri="{BB962C8B-B14F-4D97-AF65-F5344CB8AC3E}">
        <p14:creationId xmlns:p14="http://schemas.microsoft.com/office/powerpoint/2010/main" val="24158739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ABO incompatibility</a:t>
            </a:r>
            <a:endParaRPr lang="en-US" dirty="0"/>
          </a:p>
        </p:txBody>
      </p:sp>
      <p:sp>
        <p:nvSpPr>
          <p:cNvPr id="3" name="Content Placeholder 2"/>
          <p:cNvSpPr>
            <a:spLocks noGrp="1"/>
          </p:cNvSpPr>
          <p:nvPr>
            <p:ph idx="1"/>
          </p:nvPr>
        </p:nvSpPr>
        <p:spPr/>
        <p:txBody>
          <a:bodyPr/>
          <a:lstStyle/>
          <a:p>
            <a:r>
              <a:rPr lang="en-US" dirty="0"/>
              <a:t>ABO incompatibility is one of the diseases which can cause jaundice.</a:t>
            </a:r>
          </a:p>
          <a:p>
            <a:r>
              <a:rPr lang="en-US" dirty="0"/>
              <a:t>ABO incompatibility happens when a mother's blood type is O, and her baby's blood type is A or B. The mother's immune system may react and make antibodies against her baby's red blood cells. The consequences and treatment are similar to Rhesus disease.</a:t>
            </a:r>
          </a:p>
          <a:p>
            <a:endParaRPr lang="en-US" dirty="0"/>
          </a:p>
        </p:txBody>
      </p:sp>
    </p:spTree>
    <p:extLst>
      <p:ext uri="{BB962C8B-B14F-4D97-AF65-F5344CB8AC3E}">
        <p14:creationId xmlns:p14="http://schemas.microsoft.com/office/powerpoint/2010/main" val="448739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Malnutrition in Pregnancy</a:t>
            </a: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t>Malnutrition </a:t>
            </a:r>
            <a:r>
              <a:rPr lang="en-US" dirty="0"/>
              <a:t>happens when the body does not get sufficient nutrients that are essential for it to function normally. Nutrients are classified as Macronutrients (Proteins, carbohydrates, and fats), Micronutrients (Vitamins and minerals), and water. As a result, we can suffer from serious deficiency diseases that can affect the quality of our lives.</a:t>
            </a:r>
          </a:p>
          <a:p>
            <a:endParaRPr lang="en-US" dirty="0"/>
          </a:p>
        </p:txBody>
      </p:sp>
    </p:spTree>
    <p:extLst>
      <p:ext uri="{BB962C8B-B14F-4D97-AF65-F5344CB8AC3E}">
        <p14:creationId xmlns:p14="http://schemas.microsoft.com/office/powerpoint/2010/main" val="5566997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Causes of malnutrition</a:t>
            </a:r>
            <a:endParaRPr lang="en-US" dirty="0"/>
          </a:p>
        </p:txBody>
      </p:sp>
      <p:sp>
        <p:nvSpPr>
          <p:cNvPr id="3" name="Content Placeholder 2"/>
          <p:cNvSpPr>
            <a:spLocks noGrp="1"/>
          </p:cNvSpPr>
          <p:nvPr>
            <p:ph idx="1"/>
          </p:nvPr>
        </p:nvSpPr>
        <p:spPr/>
        <p:txBody>
          <a:bodyPr/>
          <a:lstStyle/>
          <a:p>
            <a:pPr marL="0" indent="0">
              <a:buNone/>
            </a:pPr>
            <a:r>
              <a:rPr lang="en-US" dirty="0"/>
              <a:t>1. Ignorance</a:t>
            </a:r>
          </a:p>
          <a:p>
            <a:r>
              <a:rPr lang="en-US" dirty="0"/>
              <a:t>Not knowing about the importance of nutrients can lead to malnutrition as the individual will not have a healthy, balanced diet.</a:t>
            </a:r>
          </a:p>
          <a:p>
            <a:endParaRPr lang="en-US" dirty="0"/>
          </a:p>
        </p:txBody>
      </p:sp>
    </p:spTree>
    <p:extLst>
      <p:ext uri="{BB962C8B-B14F-4D97-AF65-F5344CB8AC3E}">
        <p14:creationId xmlns:p14="http://schemas.microsoft.com/office/powerpoint/2010/main" val="34503453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dirty="0"/>
              <a:t>2. Illness and Infections</a:t>
            </a:r>
          </a:p>
          <a:p>
            <a:r>
              <a:rPr lang="en-US" dirty="0" smtClean="0"/>
              <a:t>Diarrhea</a:t>
            </a:r>
            <a:r>
              <a:rPr lang="en-US" dirty="0"/>
              <a:t> and vomiting can prevent a person from getting adequate nutrition. Illnesses, infections, and mental illnesses like depression can also affect a person’s ability to consume and digest nutritious food. They can cause a loss of appetite and affect the digestive system.</a:t>
            </a:r>
          </a:p>
          <a:p>
            <a:endParaRPr lang="en-US" dirty="0"/>
          </a:p>
        </p:txBody>
      </p:sp>
    </p:spTree>
    <p:extLst>
      <p:ext uri="{BB962C8B-B14F-4D97-AF65-F5344CB8AC3E}">
        <p14:creationId xmlns:p14="http://schemas.microsoft.com/office/powerpoint/2010/main" val="212823660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dirty="0" smtClean="0"/>
              <a:t>3.Socio-Economic </a:t>
            </a:r>
            <a:r>
              <a:rPr lang="en-US" dirty="0"/>
              <a:t>Conditions</a:t>
            </a:r>
          </a:p>
          <a:p>
            <a:r>
              <a:rPr lang="en-US" dirty="0"/>
              <a:t>Families in low-income groups may lack financial resources to buy healthy food. This can lead to malnutrition in such individuals.</a:t>
            </a:r>
          </a:p>
          <a:p>
            <a:endParaRPr lang="en-US" dirty="0"/>
          </a:p>
        </p:txBody>
      </p:sp>
    </p:spTree>
    <p:extLst>
      <p:ext uri="{BB962C8B-B14F-4D97-AF65-F5344CB8AC3E}">
        <p14:creationId xmlns:p14="http://schemas.microsoft.com/office/powerpoint/2010/main" val="360414762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dirty="0" smtClean="0"/>
              <a:t>4.Dental</a:t>
            </a:r>
            <a:r>
              <a:rPr lang="en-US" dirty="0"/>
              <a:t> Problems</a:t>
            </a:r>
          </a:p>
          <a:p>
            <a:r>
              <a:rPr lang="en-US" dirty="0"/>
              <a:t>Painful teeth problems and gum disease can prevent a person from consuming nutritious food.</a:t>
            </a:r>
          </a:p>
          <a:p>
            <a:endParaRPr lang="en-US" dirty="0"/>
          </a:p>
        </p:txBody>
      </p:sp>
    </p:spTree>
    <p:extLst>
      <p:ext uri="{BB962C8B-B14F-4D97-AF65-F5344CB8AC3E}">
        <p14:creationId xmlns:p14="http://schemas.microsoft.com/office/powerpoint/2010/main" val="40985914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
            </a:r>
            <a:br>
              <a:rPr lang="en-US" b="1" dirty="0" smtClean="0"/>
            </a:br>
            <a:r>
              <a:rPr lang="en-US" b="1" dirty="0" smtClean="0"/>
              <a:t>What </a:t>
            </a:r>
            <a:r>
              <a:rPr lang="en-US" b="1" dirty="0"/>
              <a:t>is Rh factor?</a:t>
            </a:r>
            <a:br>
              <a:rPr lang="en-US" b="1" dirty="0"/>
            </a:br>
            <a:endParaRPr lang="en-US" dirty="0"/>
          </a:p>
        </p:txBody>
      </p:sp>
      <p:sp>
        <p:nvSpPr>
          <p:cNvPr id="3" name="Content Placeholder 2"/>
          <p:cNvSpPr>
            <a:spLocks noGrp="1"/>
          </p:cNvSpPr>
          <p:nvPr>
            <p:ph idx="1"/>
          </p:nvPr>
        </p:nvSpPr>
        <p:spPr/>
        <p:txBody>
          <a:bodyPr/>
          <a:lstStyle/>
          <a:p>
            <a:r>
              <a:rPr lang="en-US" dirty="0"/>
              <a:t>Rh factor, also called Rhesus factor, is a type of protein found on the outside of red blood cells. The protein is genetically inherited (passed down from your parents). If you have the protein, you are Rh-positive. If you did not inherit the protein, you are Rh-negative. The majority of people, about 85%, are Rh-positive.</a:t>
            </a:r>
          </a:p>
        </p:txBody>
      </p:sp>
    </p:spTree>
    <p:extLst>
      <p:ext uri="{BB962C8B-B14F-4D97-AF65-F5344CB8AC3E}">
        <p14:creationId xmlns:p14="http://schemas.microsoft.com/office/powerpoint/2010/main" val="62137564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dirty="0" smtClean="0"/>
              <a:t>5.Medication</a:t>
            </a:r>
            <a:endParaRPr lang="en-US" dirty="0"/>
          </a:p>
          <a:p>
            <a:r>
              <a:rPr lang="en-US" dirty="0"/>
              <a:t>Use of some kinds of medicines can disrupt nutrient absorption in the body, thus causing malnutrition.</a:t>
            </a:r>
          </a:p>
          <a:p>
            <a:endParaRPr lang="en-US" dirty="0"/>
          </a:p>
        </p:txBody>
      </p:sp>
    </p:spTree>
    <p:extLst>
      <p:ext uri="{BB962C8B-B14F-4D97-AF65-F5344CB8AC3E}">
        <p14:creationId xmlns:p14="http://schemas.microsoft.com/office/powerpoint/2010/main" val="148814000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marL="0" indent="0">
              <a:buNone/>
            </a:pPr>
            <a:r>
              <a:rPr lang="en-US" dirty="0" smtClean="0"/>
              <a:t>6.Morning </a:t>
            </a:r>
            <a:r>
              <a:rPr lang="en-US" dirty="0"/>
              <a:t>Sickness</a:t>
            </a:r>
          </a:p>
          <a:p>
            <a:pPr marL="0" indent="0">
              <a:buNone/>
            </a:pPr>
            <a:r>
              <a:rPr lang="en-US" dirty="0"/>
              <a:t>Severe morning sickness during pregnancy can hamper a woman’s ability to consume healthy food and may lead to malnutrition.</a:t>
            </a:r>
          </a:p>
          <a:p>
            <a:pPr marL="0" indent="0">
              <a:buNone/>
            </a:pPr>
            <a:r>
              <a:rPr lang="en-US" dirty="0"/>
              <a:t>7. Insufficient Intake</a:t>
            </a:r>
          </a:p>
          <a:p>
            <a:pPr marL="0" indent="0">
              <a:buNone/>
            </a:pPr>
            <a:r>
              <a:rPr lang="en-US" dirty="0"/>
              <a:t>During pregnancy, a woman requires around 300 extra calories a day. If the woman does not consume adequate quantities of healthy food, it can lead to malnutrition.</a:t>
            </a:r>
          </a:p>
          <a:p>
            <a:endParaRPr lang="en-US" dirty="0"/>
          </a:p>
        </p:txBody>
      </p:sp>
    </p:spTree>
    <p:extLst>
      <p:ext uri="{BB962C8B-B14F-4D97-AF65-F5344CB8AC3E}">
        <p14:creationId xmlns:p14="http://schemas.microsoft.com/office/powerpoint/2010/main" val="132745158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t>Health </a:t>
            </a:r>
            <a:r>
              <a:rPr lang="en-US" dirty="0"/>
              <a:t>Risks of Malnutrition In Pregnancy</a:t>
            </a:r>
            <a:br>
              <a:rPr lang="en-US" dirty="0"/>
            </a:b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t>Malnutrition during </a:t>
            </a:r>
            <a:r>
              <a:rPr lang="en-US" dirty="0"/>
              <a:t>pregnancy can cause several health problems in both the mother-to-be and her developing baby. Here are the health risks of malnutrition during pregnancy:</a:t>
            </a:r>
          </a:p>
        </p:txBody>
      </p:sp>
    </p:spTree>
    <p:extLst>
      <p:ext uri="{BB962C8B-B14F-4D97-AF65-F5344CB8AC3E}">
        <p14:creationId xmlns:p14="http://schemas.microsoft.com/office/powerpoint/2010/main" val="424989479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Risks for the Mother</a:t>
            </a:r>
            <a:br>
              <a:rPr lang="en-US" dirty="0"/>
            </a:br>
            <a:endParaRPr lang="en-US" dirty="0"/>
          </a:p>
        </p:txBody>
      </p:sp>
      <p:sp>
        <p:nvSpPr>
          <p:cNvPr id="3" name="Content Placeholder 2"/>
          <p:cNvSpPr>
            <a:spLocks noGrp="1"/>
          </p:cNvSpPr>
          <p:nvPr>
            <p:ph idx="1"/>
          </p:nvPr>
        </p:nvSpPr>
        <p:spPr/>
        <p:txBody>
          <a:bodyPr>
            <a:normAutofit fontScale="77500" lnSpcReduction="20000"/>
          </a:bodyPr>
          <a:lstStyle/>
          <a:p>
            <a:r>
              <a:rPr lang="en-US" b="1" dirty="0"/>
              <a:t>Maternal Mortality – </a:t>
            </a:r>
            <a:r>
              <a:rPr lang="en-US" dirty="0"/>
              <a:t>Women who are under-nourished before and during pregnancy have a higher risk of dying during pregnancy or childbirth.</a:t>
            </a:r>
          </a:p>
          <a:p>
            <a:r>
              <a:rPr lang="en-US" b="1" dirty="0"/>
              <a:t>Risk of Miscarriage – </a:t>
            </a:r>
            <a:r>
              <a:rPr lang="en-US" dirty="0"/>
              <a:t>Under-nourished women are at a higher risk of miscarrying.</a:t>
            </a:r>
          </a:p>
          <a:p>
            <a:r>
              <a:rPr lang="en-US" b="1" dirty="0"/>
              <a:t>Dental Problems –</a:t>
            </a:r>
            <a:r>
              <a:rPr lang="en-US" dirty="0"/>
              <a:t> Moms-to-be who are malnourished can suffer from tooth decay and other dental </a:t>
            </a:r>
            <a:r>
              <a:rPr lang="en-US" dirty="0" smtClean="0"/>
              <a:t>problems.</a:t>
            </a:r>
            <a:endParaRPr lang="en-US" dirty="0"/>
          </a:p>
          <a:p>
            <a:r>
              <a:rPr lang="en-US" b="1" dirty="0"/>
              <a:t>Osteomalacia –</a:t>
            </a:r>
            <a:r>
              <a:rPr lang="en-US" dirty="0"/>
              <a:t> This is a condition where the bones of a malnourished woman become too soft and brittle.</a:t>
            </a:r>
          </a:p>
          <a:p>
            <a:r>
              <a:rPr lang="en-US" b="1" dirty="0"/>
              <a:t>Anaemia –</a:t>
            </a:r>
            <a:r>
              <a:rPr lang="en-US" dirty="0"/>
              <a:t> Iron deficiency can cause </a:t>
            </a:r>
            <a:r>
              <a:rPr lang="en-US" dirty="0" smtClean="0"/>
              <a:t>anemia</a:t>
            </a:r>
            <a:r>
              <a:rPr lang="en-US" dirty="0"/>
              <a:t> in moms-to-be. This means that they have fewer red blood cells than normal, so the body’s cells do not receive enough oxygen.</a:t>
            </a:r>
          </a:p>
          <a:p>
            <a:endParaRPr lang="en-US" dirty="0"/>
          </a:p>
        </p:txBody>
      </p:sp>
    </p:spTree>
    <p:extLst>
      <p:ext uri="{BB962C8B-B14F-4D97-AF65-F5344CB8AC3E}">
        <p14:creationId xmlns:p14="http://schemas.microsoft.com/office/powerpoint/2010/main" val="116083085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Toxaemia – </a:t>
            </a:r>
            <a:r>
              <a:rPr lang="en-US" dirty="0"/>
              <a:t>Preeclampsia or </a:t>
            </a:r>
            <a:r>
              <a:rPr lang="en-US" dirty="0" err="1"/>
              <a:t>toxaemia</a:t>
            </a:r>
            <a:r>
              <a:rPr lang="en-US" dirty="0"/>
              <a:t> is a condition where the blood pressure and the protein level in the blood of a pregnant woman are dangerously high. This can endanger the life of both the mom and the baby.</a:t>
            </a:r>
          </a:p>
          <a:p>
            <a:endParaRPr lang="en-US" dirty="0"/>
          </a:p>
        </p:txBody>
      </p:sp>
    </p:spTree>
    <p:extLst>
      <p:ext uri="{BB962C8B-B14F-4D97-AF65-F5344CB8AC3E}">
        <p14:creationId xmlns:p14="http://schemas.microsoft.com/office/powerpoint/2010/main" val="347090867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Risks for the Baby</a:t>
            </a:r>
            <a:br>
              <a:rPr lang="en-US" dirty="0"/>
            </a:br>
            <a:endParaRPr lang="en-US" dirty="0"/>
          </a:p>
        </p:txBody>
      </p:sp>
      <p:sp>
        <p:nvSpPr>
          <p:cNvPr id="3" name="Content Placeholder 2"/>
          <p:cNvSpPr>
            <a:spLocks noGrp="1"/>
          </p:cNvSpPr>
          <p:nvPr>
            <p:ph idx="1"/>
          </p:nvPr>
        </p:nvSpPr>
        <p:spPr/>
        <p:txBody>
          <a:bodyPr/>
          <a:lstStyle/>
          <a:p>
            <a:r>
              <a:rPr lang="en-US" dirty="0" smtClean="0"/>
              <a:t>Malnutrition during pregnancy affects the baby inside the womb too</a:t>
            </a:r>
            <a:endParaRPr lang="en-US" dirty="0"/>
          </a:p>
        </p:txBody>
      </p:sp>
    </p:spTree>
    <p:extLst>
      <p:ext uri="{BB962C8B-B14F-4D97-AF65-F5344CB8AC3E}">
        <p14:creationId xmlns:p14="http://schemas.microsoft.com/office/powerpoint/2010/main" val="420120262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10000"/>
          </a:bodyPr>
          <a:lstStyle/>
          <a:p>
            <a:r>
              <a:rPr lang="en-US" b="1" dirty="0"/>
              <a:t>Stillbirth – </a:t>
            </a:r>
            <a:r>
              <a:rPr lang="en-US" dirty="0"/>
              <a:t>Babies that are malnourished do not grow and develop properly and could die in the womb.</a:t>
            </a:r>
          </a:p>
          <a:p>
            <a:r>
              <a:rPr lang="en-US" b="1" dirty="0"/>
              <a:t>Premature Birth –</a:t>
            </a:r>
            <a:r>
              <a:rPr lang="en-US" dirty="0"/>
              <a:t> Babies born prematurely are underdeveloped and could suffer from various problems such as poor vision, weak muscles, brain damage, poor growth rate, etc. They can also get necrotising enterocolitis, where bacteria invade and destroy their intestines.</a:t>
            </a:r>
          </a:p>
          <a:p>
            <a:r>
              <a:rPr lang="en-US" b="1" dirty="0"/>
              <a:t>Perinatal mortality – </a:t>
            </a:r>
            <a:r>
              <a:rPr lang="en-US" dirty="0"/>
              <a:t>Babies of women who were undernourished during pregnancy have a higher risk of dying in the 1</a:t>
            </a:r>
            <a:r>
              <a:rPr lang="en-US" baseline="30000" dirty="0"/>
              <a:t>st</a:t>
            </a:r>
            <a:r>
              <a:rPr lang="en-US" dirty="0"/>
              <a:t> week of birth.</a:t>
            </a:r>
          </a:p>
          <a:p>
            <a:endParaRPr lang="en-US" dirty="0"/>
          </a:p>
        </p:txBody>
      </p:sp>
    </p:spTree>
    <p:extLst>
      <p:ext uri="{BB962C8B-B14F-4D97-AF65-F5344CB8AC3E}">
        <p14:creationId xmlns:p14="http://schemas.microsoft.com/office/powerpoint/2010/main" val="383804015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b="1" dirty="0" smtClean="0"/>
              <a:t>Birth Defects – </a:t>
            </a:r>
            <a:r>
              <a:rPr lang="en-US" dirty="0" smtClean="0"/>
              <a:t>Deficiency of micronutrients during pregnancy can cause serious birth defects in the baby. For example, deficiency of folic acid can cause Spina bifida in babies, where the baby is born with a deformed spinal cord. This affects their ability to walk, and control bowel and bladder movements.</a:t>
            </a:r>
          </a:p>
          <a:p>
            <a:r>
              <a:rPr lang="en-US" b="1" dirty="0" smtClean="0"/>
              <a:t>Underdeveloped Organs –</a:t>
            </a:r>
            <a:r>
              <a:rPr lang="en-US" dirty="0" smtClean="0"/>
              <a:t> Malnourished babies can be born with underdeveloped organs, which can seriously affect the quality of their lives.</a:t>
            </a:r>
          </a:p>
          <a:p>
            <a:endParaRPr lang="en-US" dirty="0"/>
          </a:p>
        </p:txBody>
      </p:sp>
    </p:spTree>
    <p:extLst>
      <p:ext uri="{BB962C8B-B14F-4D97-AF65-F5344CB8AC3E}">
        <p14:creationId xmlns:p14="http://schemas.microsoft.com/office/powerpoint/2010/main" val="142106855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 </a:t>
            </a:r>
            <a:br>
              <a:rPr lang="en-US" dirty="0"/>
            </a:br>
            <a:endParaRPr lang="en-US" dirty="0"/>
          </a:p>
        </p:txBody>
      </p:sp>
      <p:sp>
        <p:nvSpPr>
          <p:cNvPr id="3" name="Content Placeholder 2"/>
          <p:cNvSpPr>
            <a:spLocks noGrp="1"/>
          </p:cNvSpPr>
          <p:nvPr>
            <p:ph idx="1"/>
          </p:nvPr>
        </p:nvSpPr>
        <p:spPr/>
        <p:txBody>
          <a:bodyPr>
            <a:normAutofit fontScale="77500" lnSpcReduction="20000"/>
          </a:bodyPr>
          <a:lstStyle/>
          <a:p>
            <a:pPr marL="0" indent="0">
              <a:buNone/>
            </a:pPr>
            <a:r>
              <a:rPr lang="en-US" b="1" dirty="0" smtClean="0"/>
              <a:t>Long-Term Health Risk for the Child</a:t>
            </a:r>
          </a:p>
          <a:p>
            <a:r>
              <a:rPr lang="en-US" b="1" dirty="0"/>
              <a:t>Diabetes Mellitus –</a:t>
            </a:r>
            <a:r>
              <a:rPr lang="en-US" b="1" dirty="0">
                <a:hlinkClick r:id="rId2"/>
              </a:rPr>
              <a:t> </a:t>
            </a:r>
            <a:r>
              <a:rPr lang="en-US" dirty="0"/>
              <a:t>Malnourished babies are at a much higher risk of developing type-2 diabetes later in their lives.</a:t>
            </a:r>
          </a:p>
          <a:p>
            <a:r>
              <a:rPr lang="en-US" b="1" dirty="0"/>
              <a:t>Cardiovascular Diseases – </a:t>
            </a:r>
            <a:r>
              <a:rPr lang="en-US" dirty="0"/>
              <a:t>These babies also develop high blood pressure and heart disease in adulthood.</a:t>
            </a:r>
          </a:p>
          <a:p>
            <a:r>
              <a:rPr lang="en-US" b="1" dirty="0"/>
              <a:t>Osteoporosis –</a:t>
            </a:r>
            <a:r>
              <a:rPr lang="en-US" dirty="0"/>
              <a:t> Under-nourished babies suffer from osteoporosis, a condition where the bones are weak and brittle and prone to fractures.</a:t>
            </a:r>
          </a:p>
          <a:p>
            <a:r>
              <a:rPr lang="en-US" b="1" dirty="0"/>
              <a:t>Low IQ and Cognitive Impairment –</a:t>
            </a:r>
            <a:r>
              <a:rPr lang="en-US" dirty="0"/>
              <a:t> Under-nourishment also causes babies to grow up with lower IQ than normal and suffer from cognitive impairment, where a person has problems learning new things, remembering, and making decisions in daily life.</a:t>
            </a:r>
          </a:p>
          <a:p>
            <a:pPr marL="0" indent="0">
              <a:buNone/>
            </a:pPr>
            <a:endParaRPr lang="en-US" b="1" dirty="0"/>
          </a:p>
        </p:txBody>
      </p:sp>
    </p:spTree>
    <p:extLst>
      <p:ext uri="{BB962C8B-B14F-4D97-AF65-F5344CB8AC3E}">
        <p14:creationId xmlns:p14="http://schemas.microsoft.com/office/powerpoint/2010/main" val="375952053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Prevention of malnutrition</a:t>
            </a:r>
            <a:endParaRPr lang="en-US" dirty="0"/>
          </a:p>
        </p:txBody>
      </p:sp>
      <p:sp>
        <p:nvSpPr>
          <p:cNvPr id="3" name="Content Placeholder 2"/>
          <p:cNvSpPr>
            <a:spLocks noGrp="1"/>
          </p:cNvSpPr>
          <p:nvPr>
            <p:ph idx="1"/>
          </p:nvPr>
        </p:nvSpPr>
        <p:spPr/>
        <p:txBody>
          <a:bodyPr>
            <a:normAutofit fontScale="85000" lnSpcReduction="20000"/>
          </a:bodyPr>
          <a:lstStyle/>
          <a:p>
            <a:r>
              <a:rPr lang="en-US" dirty="0"/>
              <a:t>Malnutrition can be prevented by having a balanced diet which includes plenty of fruits, vegetables, water, dietary fibre, proteins, fats, and carbohydrates. Signs and symptoms of malnutrition in pregnancy include fatigue, </a:t>
            </a:r>
            <a:r>
              <a:rPr lang="en-US" dirty="0" smtClean="0"/>
              <a:t>anemia, </a:t>
            </a:r>
            <a:r>
              <a:rPr lang="en-US" dirty="0"/>
              <a:t>low pregnancy weight, dizziness, high blood pressure, hair loss, dry skin, dental problems, and low immunity.</a:t>
            </a:r>
          </a:p>
          <a:p>
            <a:r>
              <a:rPr lang="en-US" dirty="0"/>
              <a:t>To prevent malnutrition, women who plan to conceive should take prenatal vitamins, eat healthy food and exercise regularly. During the pregnancy, they should eat nutritious food and continue to take their pregnancy vitamins. This ensures that both mother and the newborn </a:t>
            </a:r>
            <a:r>
              <a:rPr lang="en-US" dirty="0" smtClean="0"/>
              <a:t>are healthy</a:t>
            </a:r>
            <a:r>
              <a:rPr lang="en-US" dirty="0"/>
              <a:t>.</a:t>
            </a:r>
          </a:p>
          <a:p>
            <a:endParaRPr lang="en-US" dirty="0"/>
          </a:p>
        </p:txBody>
      </p:sp>
    </p:spTree>
    <p:extLst>
      <p:ext uri="{BB962C8B-B14F-4D97-AF65-F5344CB8AC3E}">
        <p14:creationId xmlns:p14="http://schemas.microsoft.com/office/powerpoint/2010/main" val="6641429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
            </a:r>
            <a:br>
              <a:rPr lang="en-US" b="1" dirty="0" smtClean="0"/>
            </a:br>
            <a:r>
              <a:rPr lang="en-US" b="1" dirty="0" smtClean="0"/>
              <a:t>Why </a:t>
            </a:r>
            <a:r>
              <a:rPr lang="en-US" b="1" dirty="0"/>
              <a:t>is Rh factor important?</a:t>
            </a:r>
            <a:br>
              <a:rPr lang="en-US" b="1" dirty="0"/>
            </a:br>
            <a:endParaRPr lang="en-US" dirty="0"/>
          </a:p>
        </p:txBody>
      </p:sp>
      <p:sp>
        <p:nvSpPr>
          <p:cNvPr id="3" name="Content Placeholder 2"/>
          <p:cNvSpPr>
            <a:spLocks noGrp="1"/>
          </p:cNvSpPr>
          <p:nvPr>
            <p:ph idx="1"/>
          </p:nvPr>
        </p:nvSpPr>
        <p:spPr/>
        <p:txBody>
          <a:bodyPr/>
          <a:lstStyle/>
          <a:p>
            <a:r>
              <a:rPr lang="en-US" dirty="0"/>
              <a:t>This protein does not affect your overall health, but it is important to know your Rh status if you are pregnant. Rh factor can cause complications during pregnancy if you are Rh-negative and your child is Rh-positive.</a:t>
            </a:r>
          </a:p>
        </p:txBody>
      </p:sp>
    </p:spTree>
    <p:extLst>
      <p:ext uri="{BB962C8B-B14F-4D97-AF65-F5344CB8AC3E}">
        <p14:creationId xmlns:p14="http://schemas.microsoft.com/office/powerpoint/2010/main" val="339535171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Deep Vein Thrombosis in Pregnancy</a:t>
            </a:r>
            <a:endParaRPr lang="en-US" dirty="0"/>
          </a:p>
        </p:txBody>
      </p:sp>
      <p:sp>
        <p:nvSpPr>
          <p:cNvPr id="3" name="Content Placeholder 2"/>
          <p:cNvSpPr>
            <a:spLocks noGrp="1"/>
          </p:cNvSpPr>
          <p:nvPr>
            <p:ph idx="1"/>
          </p:nvPr>
        </p:nvSpPr>
        <p:spPr/>
        <p:txBody>
          <a:bodyPr/>
          <a:lstStyle/>
          <a:p>
            <a:r>
              <a:rPr lang="en-US" dirty="0"/>
              <a:t>Deep vein thrombosis (DVT) is </a:t>
            </a:r>
            <a:r>
              <a:rPr lang="en-US" b="1" dirty="0"/>
              <a:t>a serious condition where a blood clot forms in a deep vein in the body, usually in the leg</a:t>
            </a:r>
            <a:r>
              <a:rPr lang="en-US" dirty="0"/>
              <a:t>.</a:t>
            </a:r>
          </a:p>
        </p:txBody>
      </p:sp>
    </p:spTree>
    <p:extLst>
      <p:ext uri="{BB962C8B-B14F-4D97-AF65-F5344CB8AC3E}">
        <p14:creationId xmlns:p14="http://schemas.microsoft.com/office/powerpoint/2010/main" val="182405988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Symptoms </a:t>
            </a:r>
            <a:endParaRPr lang="en-US" dirty="0"/>
          </a:p>
        </p:txBody>
      </p:sp>
      <p:sp>
        <p:nvSpPr>
          <p:cNvPr id="3" name="Content Placeholder 2"/>
          <p:cNvSpPr>
            <a:spLocks noGrp="1"/>
          </p:cNvSpPr>
          <p:nvPr>
            <p:ph idx="1"/>
          </p:nvPr>
        </p:nvSpPr>
        <p:spPr/>
        <p:txBody>
          <a:bodyPr>
            <a:normAutofit fontScale="85000" lnSpcReduction="10000"/>
          </a:bodyPr>
          <a:lstStyle/>
          <a:p>
            <a:r>
              <a:rPr lang="en-US" dirty="0"/>
              <a:t>The most obvious symptom of DVT is swelling and heavy pain or extreme tenderness in one of your legs. Up to 90 percent of DVT cases in pregnancy occur in the left leg. Other symptoms of DVT include</a:t>
            </a:r>
            <a:r>
              <a:rPr lang="en-US" dirty="0" smtClean="0"/>
              <a:t>:</a:t>
            </a:r>
          </a:p>
          <a:p>
            <a:r>
              <a:rPr lang="en-US" dirty="0" smtClean="0"/>
              <a:t>pain </a:t>
            </a:r>
            <a:r>
              <a:rPr lang="en-US" dirty="0"/>
              <a:t>in the leg when standing or moving around</a:t>
            </a:r>
          </a:p>
          <a:p>
            <a:r>
              <a:rPr lang="en-US" dirty="0"/>
              <a:t>pain in the leg that worsens when you bend your foot up toward your knee</a:t>
            </a:r>
          </a:p>
          <a:p>
            <a:r>
              <a:rPr lang="en-US" dirty="0"/>
              <a:t>warm skin in the affected area</a:t>
            </a:r>
          </a:p>
          <a:p>
            <a:r>
              <a:rPr lang="en-US" dirty="0"/>
              <a:t>red skin at the back of the leg, typically below the knee</a:t>
            </a:r>
          </a:p>
          <a:p>
            <a:r>
              <a:rPr lang="en-US" dirty="0"/>
              <a:t>slight to severe swelling</a:t>
            </a:r>
          </a:p>
          <a:p>
            <a:endParaRPr lang="en-US" dirty="0"/>
          </a:p>
        </p:txBody>
      </p:sp>
    </p:spTree>
    <p:extLst>
      <p:ext uri="{BB962C8B-B14F-4D97-AF65-F5344CB8AC3E}">
        <p14:creationId xmlns:p14="http://schemas.microsoft.com/office/powerpoint/2010/main" val="398291338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Diagnosis </a:t>
            </a:r>
            <a:endParaRPr lang="en-US" dirty="0"/>
          </a:p>
        </p:txBody>
      </p:sp>
      <p:sp>
        <p:nvSpPr>
          <p:cNvPr id="3" name="Content Placeholder 2"/>
          <p:cNvSpPr>
            <a:spLocks noGrp="1"/>
          </p:cNvSpPr>
          <p:nvPr>
            <p:ph idx="1"/>
          </p:nvPr>
        </p:nvSpPr>
        <p:spPr/>
        <p:txBody>
          <a:bodyPr>
            <a:normAutofit lnSpcReduction="10000"/>
          </a:bodyPr>
          <a:lstStyle/>
          <a:p>
            <a:r>
              <a:rPr lang="en-US" dirty="0"/>
              <a:t>It’s not always easy to diagnose DVT in pregnancy from symptoms alone. Your healthcare provider may recommend a blood test called a D-dimer test. A D-dimer test is used to identify pieces of blood clot that have broken off into your bloodstream. An ultrasound will also be carried out to confirm DVT, because blood clot fragments can increase during pregnancy. </a:t>
            </a:r>
            <a:br>
              <a:rPr lang="en-US" dirty="0"/>
            </a:br>
            <a:endParaRPr lang="en-US" dirty="0"/>
          </a:p>
        </p:txBody>
      </p:sp>
    </p:spTree>
    <p:extLst>
      <p:ext uri="{BB962C8B-B14F-4D97-AF65-F5344CB8AC3E}">
        <p14:creationId xmlns:p14="http://schemas.microsoft.com/office/powerpoint/2010/main" val="260711492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smtClean="0"/>
              <a:t>A Doppler ultrasound, which is a type of scan that can determine how fast the blood is flowing through a blood vessel, can help healthcare providers establish whether blood flow is slowed or blocked. </a:t>
            </a:r>
            <a:endParaRPr lang="en-US" dirty="0"/>
          </a:p>
        </p:txBody>
      </p:sp>
    </p:spTree>
    <p:extLst>
      <p:ext uri="{BB962C8B-B14F-4D97-AF65-F5344CB8AC3E}">
        <p14:creationId xmlns:p14="http://schemas.microsoft.com/office/powerpoint/2010/main" val="12568026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smtClean="0"/>
              <a:t>Slowed or blocked blood flow can be a sign of a blood clot. If a D-dimer test and ultrasound cannot confirm a DVT diagnosis, your healthcare provider may use a venogram or magnetic resonance imaging (MRI). A venogram involves injecting a liquid called a contrast dye into a vein in your foot. The dye moves up the leg and can be picked up by X-ray, which pinpoints a gap in the blood vessel where the blood flow is stopped by a clot.</a:t>
            </a:r>
          </a:p>
          <a:p>
            <a:endParaRPr lang="en-US" dirty="0"/>
          </a:p>
        </p:txBody>
      </p:sp>
    </p:spTree>
    <p:extLst>
      <p:ext uri="{BB962C8B-B14F-4D97-AF65-F5344CB8AC3E}">
        <p14:creationId xmlns:p14="http://schemas.microsoft.com/office/powerpoint/2010/main" val="321451830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Treatment</a:t>
            </a:r>
            <a:endParaRPr lang="en-US" dirty="0"/>
          </a:p>
        </p:txBody>
      </p:sp>
      <p:sp>
        <p:nvSpPr>
          <p:cNvPr id="3" name="Content Placeholder 2"/>
          <p:cNvSpPr>
            <a:spLocks noGrp="1"/>
          </p:cNvSpPr>
          <p:nvPr>
            <p:ph idx="1"/>
          </p:nvPr>
        </p:nvSpPr>
        <p:spPr/>
        <p:txBody>
          <a:bodyPr>
            <a:normAutofit lnSpcReduction="10000"/>
          </a:bodyPr>
          <a:lstStyle/>
          <a:p>
            <a:r>
              <a:rPr lang="en-US" dirty="0"/>
              <a:t>To treat the DVT, the blood-thinning agent low-molecular-weight heparin (LMWH) will be injected once or twice daily </a:t>
            </a:r>
            <a:r>
              <a:rPr lang="en-US" dirty="0" smtClean="0"/>
              <a:t>to: </a:t>
            </a:r>
          </a:p>
          <a:p>
            <a:pPr lvl="1"/>
            <a:r>
              <a:rPr lang="en-US" dirty="0" smtClean="0"/>
              <a:t>stop </a:t>
            </a:r>
            <a:r>
              <a:rPr lang="en-US" dirty="0"/>
              <a:t>the clot from getting bigger</a:t>
            </a:r>
          </a:p>
          <a:p>
            <a:pPr lvl="1"/>
            <a:r>
              <a:rPr lang="en-US" dirty="0"/>
              <a:t>help the clot dissolve in the body</a:t>
            </a:r>
          </a:p>
          <a:p>
            <a:pPr lvl="1"/>
            <a:r>
              <a:rPr lang="en-US" dirty="0"/>
              <a:t>reduce the risk for further clots</a:t>
            </a:r>
          </a:p>
          <a:p>
            <a:r>
              <a:rPr lang="en-US" dirty="0"/>
              <a:t>R</a:t>
            </a:r>
            <a:r>
              <a:rPr lang="en-US" dirty="0" smtClean="0"/>
              <a:t>egular </a:t>
            </a:r>
            <a:r>
              <a:rPr lang="en-US" dirty="0"/>
              <a:t>checkups and blood </a:t>
            </a:r>
            <a:r>
              <a:rPr lang="en-US" dirty="0" smtClean="0"/>
              <a:t>tests should be done </a:t>
            </a:r>
            <a:r>
              <a:rPr lang="en-US" dirty="0"/>
              <a:t>to ensure the clot has dissolved and no further clots have appeared.</a:t>
            </a:r>
          </a:p>
        </p:txBody>
      </p:sp>
    </p:spTree>
    <p:extLst>
      <p:ext uri="{BB962C8B-B14F-4D97-AF65-F5344CB8AC3E}">
        <p14:creationId xmlns:p14="http://schemas.microsoft.com/office/powerpoint/2010/main" val="317783889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Effects on the baby</a:t>
            </a:r>
            <a:endParaRPr lang="en-US" dirty="0"/>
          </a:p>
        </p:txBody>
      </p:sp>
      <p:sp>
        <p:nvSpPr>
          <p:cNvPr id="3" name="Content Placeholder 2"/>
          <p:cNvSpPr>
            <a:spLocks noGrp="1"/>
          </p:cNvSpPr>
          <p:nvPr>
            <p:ph idx="1"/>
          </p:nvPr>
        </p:nvSpPr>
        <p:spPr/>
        <p:txBody>
          <a:bodyPr>
            <a:normAutofit/>
          </a:bodyPr>
          <a:lstStyle/>
          <a:p>
            <a:r>
              <a:rPr lang="en-US" dirty="0"/>
              <a:t>DVT during pregnancy does not affect the baby unless there are serious complications. Heparin is safe to use during pregnancy because it doesn’t cross the placenta, so there is no risk to your baby. Your pregnancy should continue as normal. </a:t>
            </a:r>
          </a:p>
        </p:txBody>
      </p:sp>
    </p:spTree>
    <p:extLst>
      <p:ext uri="{BB962C8B-B14F-4D97-AF65-F5344CB8AC3E}">
        <p14:creationId xmlns:p14="http://schemas.microsoft.com/office/powerpoint/2010/main" val="288441779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The injections will be stopped as soon as you begin normal labor, or at least 12 to 24 hours before labor is induced or a planned cesarean delivery takes place, depending on the anticoagulation regimen you are on. If you want to breastfeed your baby, you will have to stop the injections after birth and take a tablet called warfarin (Coumadin) to ensure the baby’s blood doesn’t thin.</a:t>
            </a:r>
          </a:p>
          <a:p>
            <a:endParaRPr lang="en-US" dirty="0"/>
          </a:p>
        </p:txBody>
      </p:sp>
    </p:spTree>
    <p:extLst>
      <p:ext uri="{BB962C8B-B14F-4D97-AF65-F5344CB8AC3E}">
        <p14:creationId xmlns:p14="http://schemas.microsoft.com/office/powerpoint/2010/main" val="410194779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Other complications</a:t>
            </a:r>
            <a:endParaRPr lang="en-US" dirty="0"/>
          </a:p>
        </p:txBody>
      </p:sp>
      <p:sp>
        <p:nvSpPr>
          <p:cNvPr id="3" name="Content Placeholder 2"/>
          <p:cNvSpPr>
            <a:spLocks noGrp="1"/>
          </p:cNvSpPr>
          <p:nvPr>
            <p:ph idx="1"/>
          </p:nvPr>
        </p:nvSpPr>
        <p:spPr/>
        <p:txBody>
          <a:bodyPr/>
          <a:lstStyle/>
          <a:p>
            <a:r>
              <a:rPr lang="en-US" dirty="0" smtClean="0">
                <a:effectLst/>
              </a:rPr>
              <a:t>Long-term DVT can lead to permanent swelling of the veins and fluid retention. In rare cases, the clot dislodges and moves to the lungs, resulting in a PE.</a:t>
            </a:r>
          </a:p>
          <a:p>
            <a:pPr marL="0" indent="0">
              <a:buNone/>
            </a:pPr>
            <a:r>
              <a:rPr lang="en-US" b="1" dirty="0"/>
              <a:t/>
            </a:r>
            <a:br>
              <a:rPr lang="en-US" b="1" dirty="0"/>
            </a:br>
            <a:endParaRPr lang="en-US" dirty="0"/>
          </a:p>
        </p:txBody>
      </p:sp>
    </p:spTree>
    <p:extLst>
      <p:ext uri="{BB962C8B-B14F-4D97-AF65-F5344CB8AC3E}">
        <p14:creationId xmlns:p14="http://schemas.microsoft.com/office/powerpoint/2010/main" val="347889462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Risk factors</a:t>
            </a:r>
            <a:endParaRPr lang="en-US" dirty="0"/>
          </a:p>
        </p:txBody>
      </p:sp>
      <p:sp>
        <p:nvSpPr>
          <p:cNvPr id="3" name="Content Placeholder 2"/>
          <p:cNvSpPr>
            <a:spLocks noGrp="1"/>
          </p:cNvSpPr>
          <p:nvPr>
            <p:ph idx="1"/>
          </p:nvPr>
        </p:nvSpPr>
        <p:spPr/>
        <p:txBody>
          <a:bodyPr>
            <a:normAutofit/>
          </a:bodyPr>
          <a:lstStyle/>
          <a:p>
            <a:r>
              <a:rPr lang="en-US" dirty="0"/>
              <a:t>Factors that </a:t>
            </a:r>
            <a:r>
              <a:rPr lang="en-US" dirty="0" smtClean="0"/>
              <a:t>increase the</a:t>
            </a:r>
            <a:r>
              <a:rPr lang="en-US" dirty="0"/>
              <a:t> risk for DVT during pregnancy are</a:t>
            </a:r>
            <a:r>
              <a:rPr lang="en-US" dirty="0" smtClean="0"/>
              <a:t>:</a:t>
            </a:r>
          </a:p>
          <a:p>
            <a:r>
              <a:rPr lang="en-US" dirty="0"/>
              <a:t>having a previous history of clots or DVT</a:t>
            </a:r>
          </a:p>
          <a:p>
            <a:r>
              <a:rPr lang="en-US" dirty="0"/>
              <a:t>having a family history of DVT</a:t>
            </a:r>
          </a:p>
          <a:p>
            <a:r>
              <a:rPr lang="en-US" dirty="0"/>
              <a:t>being over 35</a:t>
            </a:r>
          </a:p>
          <a:p>
            <a:r>
              <a:rPr lang="en-US" dirty="0"/>
              <a:t>having a BMI of 30 or more</a:t>
            </a:r>
          </a:p>
          <a:p>
            <a:r>
              <a:rPr lang="en-US" dirty="0"/>
              <a:t>carrying twins or multiple babies</a:t>
            </a:r>
          </a:p>
          <a:p>
            <a:endParaRPr lang="en-US" dirty="0"/>
          </a:p>
        </p:txBody>
      </p:sp>
    </p:spTree>
    <p:extLst>
      <p:ext uri="{BB962C8B-B14F-4D97-AF65-F5344CB8AC3E}">
        <p14:creationId xmlns:p14="http://schemas.microsoft.com/office/powerpoint/2010/main" val="25037836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
            </a:r>
            <a:br>
              <a:rPr lang="en-US" b="1" dirty="0" smtClean="0"/>
            </a:br>
            <a:r>
              <a:rPr lang="en-US" b="1" dirty="0"/>
              <a:t/>
            </a:r>
            <a:br>
              <a:rPr lang="en-US" b="1" dirty="0"/>
            </a:br>
            <a:r>
              <a:rPr lang="en-US" b="1" dirty="0" smtClean="0"/>
              <a:t>What </a:t>
            </a:r>
            <a:r>
              <a:rPr lang="en-US" b="1" dirty="0"/>
              <a:t>is Rh incompatibility?</a:t>
            </a:r>
            <a:br>
              <a:rPr lang="en-US" b="1" dirty="0"/>
            </a:br>
            <a:r>
              <a:rPr lang="en-US" dirty="0" smtClean="0"/>
              <a:t/>
            </a:r>
            <a:br>
              <a:rPr lang="en-US" dirty="0" smtClean="0"/>
            </a:br>
            <a:endParaRPr lang="en-US" dirty="0"/>
          </a:p>
        </p:txBody>
      </p:sp>
      <p:sp>
        <p:nvSpPr>
          <p:cNvPr id="3" name="Content Placeholder 2"/>
          <p:cNvSpPr>
            <a:spLocks noGrp="1"/>
          </p:cNvSpPr>
          <p:nvPr>
            <p:ph idx="1"/>
          </p:nvPr>
        </p:nvSpPr>
        <p:spPr/>
        <p:txBody>
          <a:bodyPr/>
          <a:lstStyle/>
          <a:p>
            <a:r>
              <a:rPr lang="en-US" dirty="0"/>
              <a:t>Rh incompatibility occurs when a woman who is Rh-negative becomes pregnant with a baby with Rh-positive blood. With Rh incompatibility, the woman’s immune system reacts and creates Rh antibodies. These antibodies help drive an immune system attack against the baby, which the mother’s body views as a foreign object.</a:t>
            </a:r>
          </a:p>
        </p:txBody>
      </p:sp>
    </p:spTree>
    <p:extLst>
      <p:ext uri="{BB962C8B-B14F-4D97-AF65-F5344CB8AC3E}">
        <p14:creationId xmlns:p14="http://schemas.microsoft.com/office/powerpoint/2010/main" val="400879426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dirty="0" smtClean="0"/>
              <a:t>having fertility treatment</a:t>
            </a:r>
          </a:p>
          <a:p>
            <a:r>
              <a:rPr lang="en-US" dirty="0" smtClean="0"/>
              <a:t>having had a previous, recent cesarean delivery</a:t>
            </a:r>
          </a:p>
          <a:p>
            <a:r>
              <a:rPr lang="en-US" dirty="0" smtClean="0"/>
              <a:t>sitting still for long periods of time</a:t>
            </a:r>
          </a:p>
          <a:p>
            <a:r>
              <a:rPr lang="en-US" dirty="0" smtClean="0"/>
              <a:t>smoking</a:t>
            </a:r>
          </a:p>
          <a:p>
            <a:r>
              <a:rPr lang="en-US" dirty="0" smtClean="0"/>
              <a:t>having overweight or obesity</a:t>
            </a:r>
          </a:p>
          <a:p>
            <a:r>
              <a:rPr lang="en-US" dirty="0" smtClean="0"/>
              <a:t>having preeclampsia, or certain chronic illnesses such as high blood pressure (hypertension) and inflammatory bowel disease (IBD)</a:t>
            </a:r>
          </a:p>
          <a:p>
            <a:r>
              <a:rPr lang="en-US" dirty="0" smtClean="0"/>
              <a:t>severe varicose veins</a:t>
            </a:r>
          </a:p>
          <a:p>
            <a:endParaRPr lang="en-US" dirty="0"/>
          </a:p>
        </p:txBody>
      </p:sp>
    </p:spTree>
    <p:extLst>
      <p:ext uri="{BB962C8B-B14F-4D97-AF65-F5344CB8AC3E}">
        <p14:creationId xmlns:p14="http://schemas.microsoft.com/office/powerpoint/2010/main" val="104929385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Prevention </a:t>
            </a:r>
            <a:endParaRPr lang="en-US" dirty="0"/>
          </a:p>
        </p:txBody>
      </p:sp>
      <p:sp>
        <p:nvSpPr>
          <p:cNvPr id="3" name="Content Placeholder 2"/>
          <p:cNvSpPr>
            <a:spLocks noGrp="1"/>
          </p:cNvSpPr>
          <p:nvPr>
            <p:ph idx="1"/>
          </p:nvPr>
        </p:nvSpPr>
        <p:spPr/>
        <p:txBody>
          <a:bodyPr>
            <a:normAutofit fontScale="77500" lnSpcReduction="20000"/>
          </a:bodyPr>
          <a:lstStyle/>
          <a:p>
            <a:r>
              <a:rPr lang="en-US" dirty="0"/>
              <a:t>There isn’t a way to prevent DVT in pregnancy, but there are several </a:t>
            </a:r>
            <a:r>
              <a:rPr lang="en-US" dirty="0" smtClean="0"/>
              <a:t>steps to reduce the </a:t>
            </a:r>
            <a:r>
              <a:rPr lang="en-US" dirty="0"/>
              <a:t>risk</a:t>
            </a:r>
            <a:r>
              <a:rPr lang="en-US" dirty="0" smtClean="0"/>
              <a:t>:</a:t>
            </a:r>
          </a:p>
          <a:p>
            <a:r>
              <a:rPr lang="en-US" dirty="0"/>
              <a:t>Stay active with pregnancy-safe exercises.</a:t>
            </a:r>
          </a:p>
          <a:p>
            <a:r>
              <a:rPr lang="en-US" dirty="0"/>
              <a:t>Wear flight socks during air travel and walk around at least once every hour.</a:t>
            </a:r>
          </a:p>
          <a:p>
            <a:r>
              <a:rPr lang="en-US" dirty="0"/>
              <a:t>Move your legs when sitting down, for example by raising and lowering your heels and your toes, and flexing your ankle.</a:t>
            </a:r>
          </a:p>
          <a:p>
            <a:r>
              <a:rPr lang="en-US" dirty="0"/>
              <a:t>Wear support hose.</a:t>
            </a:r>
          </a:p>
          <a:p>
            <a:r>
              <a:rPr lang="en-US" dirty="0"/>
              <a:t>Quit smoking, if you smoke.</a:t>
            </a:r>
          </a:p>
          <a:p>
            <a:r>
              <a:rPr lang="en-US" dirty="0"/>
              <a:t>See your healthcare provider immediately if you notice any pain, tenderness, redness, or swelling in your legs.</a:t>
            </a:r>
          </a:p>
          <a:p>
            <a:endParaRPr lang="en-US" dirty="0"/>
          </a:p>
        </p:txBody>
      </p:sp>
    </p:spTree>
    <p:extLst>
      <p:ext uri="{BB962C8B-B14F-4D97-AF65-F5344CB8AC3E}">
        <p14:creationId xmlns:p14="http://schemas.microsoft.com/office/powerpoint/2010/main" val="373255093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Pregnant women at high risk for DVT may be given a preventive dose of heparin, either during the entire pregnancy or for 6 to 8 weeks postpartum.</a:t>
            </a:r>
          </a:p>
        </p:txBody>
      </p:sp>
    </p:spTree>
    <p:extLst>
      <p:ext uri="{BB962C8B-B14F-4D97-AF65-F5344CB8AC3E}">
        <p14:creationId xmlns:p14="http://schemas.microsoft.com/office/powerpoint/2010/main" val="340575669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STIs In Pregnancy</a:t>
            </a:r>
            <a:endParaRPr lang="en-US" dirty="0"/>
          </a:p>
        </p:txBody>
      </p:sp>
      <p:sp>
        <p:nvSpPr>
          <p:cNvPr id="3" name="Content Placeholder 2"/>
          <p:cNvSpPr>
            <a:spLocks noGrp="1"/>
          </p:cNvSpPr>
          <p:nvPr>
            <p:ph idx="1"/>
          </p:nvPr>
        </p:nvSpPr>
        <p:spPr/>
        <p:txBody>
          <a:bodyPr>
            <a:normAutofit fontScale="92500" lnSpcReduction="10000"/>
          </a:bodyPr>
          <a:lstStyle/>
          <a:p>
            <a:r>
              <a:rPr lang="en-US" dirty="0"/>
              <a:t>Sexually transmitted diseases, commonly called </a:t>
            </a:r>
            <a:r>
              <a:rPr lang="en-US" b="1" dirty="0"/>
              <a:t>STDs</a:t>
            </a:r>
            <a:r>
              <a:rPr lang="en-US" dirty="0"/>
              <a:t>, are infections that are spread by having sex with someone who has a STD. You can get a sexually transmitted disease from sexual activity that involves the mouth, </a:t>
            </a:r>
            <a:r>
              <a:rPr lang="en-US" b="1" dirty="0"/>
              <a:t>anus</a:t>
            </a:r>
            <a:r>
              <a:rPr lang="en-US" dirty="0"/>
              <a:t>, or </a:t>
            </a:r>
            <a:r>
              <a:rPr lang="en-US" b="1" dirty="0"/>
              <a:t>vagina</a:t>
            </a:r>
            <a:r>
              <a:rPr lang="en-US" dirty="0"/>
              <a:t>.</a:t>
            </a:r>
          </a:p>
          <a:p>
            <a:r>
              <a:rPr lang="en-US" dirty="0"/>
              <a:t>STDs are serious illnesses that require treatment, regardless of whether or not you are pregnant. But when you are pregnant, you are not the only one at risk; many STDs can be especially harmful to you and your baby. </a:t>
            </a:r>
          </a:p>
        </p:txBody>
      </p:sp>
    </p:spTree>
    <p:extLst>
      <p:ext uri="{BB962C8B-B14F-4D97-AF65-F5344CB8AC3E}">
        <p14:creationId xmlns:p14="http://schemas.microsoft.com/office/powerpoint/2010/main" val="217690961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Your health care provider will likely screen for some STDs at your </a:t>
            </a:r>
            <a:r>
              <a:rPr lang="en-US" b="1" dirty="0" smtClean="0"/>
              <a:t>first prenatal visit</a:t>
            </a:r>
            <a:r>
              <a:rPr lang="en-US" dirty="0" smtClean="0"/>
              <a:t>, but if you have </a:t>
            </a:r>
            <a:r>
              <a:rPr lang="en-US" b="1" dirty="0" smtClean="0"/>
              <a:t>sex</a:t>
            </a:r>
            <a:r>
              <a:rPr lang="en-US" dirty="0" smtClean="0"/>
              <a:t> with someone who might be infected, you will need to be screened at subsequent appointments and treated. If you suspect you have been exposed to a STD, be sure to tell your doctor immediately. Fast treatment is the best way to protect you and your baby.</a:t>
            </a:r>
          </a:p>
          <a:p>
            <a:endParaRPr lang="en-US" dirty="0" smtClean="0"/>
          </a:p>
          <a:p>
            <a:endParaRPr lang="en-US" dirty="0"/>
          </a:p>
        </p:txBody>
      </p:sp>
    </p:spTree>
    <p:extLst>
      <p:ext uri="{BB962C8B-B14F-4D97-AF65-F5344CB8AC3E}">
        <p14:creationId xmlns:p14="http://schemas.microsoft.com/office/powerpoint/2010/main" val="295180019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pPr marL="0" indent="0">
              <a:buNone/>
            </a:pPr>
            <a:r>
              <a:rPr lang="en-US" dirty="0" smtClean="0"/>
              <a:t>STDs include:</a:t>
            </a:r>
          </a:p>
          <a:p>
            <a:r>
              <a:rPr lang="en-US" dirty="0"/>
              <a:t>Herpes</a:t>
            </a:r>
          </a:p>
          <a:p>
            <a:r>
              <a:rPr lang="en-US" dirty="0"/>
              <a:t>HIV/AIDS</a:t>
            </a:r>
          </a:p>
          <a:p>
            <a:r>
              <a:rPr lang="en-US" dirty="0"/>
              <a:t>Genital warts (caused by human papilloma virus, or HPV)</a:t>
            </a:r>
          </a:p>
          <a:p>
            <a:r>
              <a:rPr lang="en-US" dirty="0"/>
              <a:t>Hepatitis B</a:t>
            </a:r>
          </a:p>
          <a:p>
            <a:r>
              <a:rPr lang="en-US" dirty="0"/>
              <a:t>Chlamydia</a:t>
            </a:r>
          </a:p>
          <a:p>
            <a:r>
              <a:rPr lang="en-US" dirty="0"/>
              <a:t>Syphilis</a:t>
            </a:r>
          </a:p>
          <a:p>
            <a:r>
              <a:rPr lang="en-US" dirty="0"/>
              <a:t>Gonorrhea</a:t>
            </a:r>
          </a:p>
          <a:p>
            <a:r>
              <a:rPr lang="en-US" dirty="0"/>
              <a:t>Trichomoniasis</a:t>
            </a:r>
          </a:p>
          <a:p>
            <a:endParaRPr lang="en-US" dirty="0"/>
          </a:p>
        </p:txBody>
      </p:sp>
    </p:spTree>
    <p:extLst>
      <p:ext uri="{BB962C8B-B14F-4D97-AF65-F5344CB8AC3E}">
        <p14:creationId xmlns:p14="http://schemas.microsoft.com/office/powerpoint/2010/main" val="42126670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Symptoms of STDs</a:t>
            </a:r>
            <a:endParaRPr lang="en-US" dirty="0"/>
          </a:p>
        </p:txBody>
      </p:sp>
      <p:sp>
        <p:nvSpPr>
          <p:cNvPr id="3" name="Content Placeholder 2"/>
          <p:cNvSpPr>
            <a:spLocks noGrp="1"/>
          </p:cNvSpPr>
          <p:nvPr>
            <p:ph idx="1"/>
          </p:nvPr>
        </p:nvSpPr>
        <p:spPr/>
        <p:txBody>
          <a:bodyPr>
            <a:normAutofit/>
          </a:bodyPr>
          <a:lstStyle/>
          <a:p>
            <a:r>
              <a:rPr lang="en-US" dirty="0"/>
              <a:t>Sometimes, there are no symptoms of a STD. If symptoms are present, they may include</a:t>
            </a:r>
            <a:r>
              <a:rPr lang="en-US" dirty="0" smtClean="0"/>
              <a:t>:</a:t>
            </a:r>
          </a:p>
          <a:p>
            <a:r>
              <a:rPr lang="en-US" dirty="0"/>
              <a:t>Bumps, sores, or warts near the </a:t>
            </a:r>
            <a:r>
              <a:rPr lang="en-US" b="1" dirty="0"/>
              <a:t>mouth</a:t>
            </a:r>
            <a:r>
              <a:rPr lang="en-US" dirty="0"/>
              <a:t>, anus, </a:t>
            </a:r>
            <a:r>
              <a:rPr lang="en-US" b="1" dirty="0"/>
              <a:t>penis</a:t>
            </a:r>
            <a:r>
              <a:rPr lang="en-US" dirty="0"/>
              <a:t>, or </a:t>
            </a:r>
            <a:r>
              <a:rPr lang="en-US" b="1" dirty="0"/>
              <a:t>vagina</a:t>
            </a:r>
            <a:endParaRPr lang="en-US" dirty="0"/>
          </a:p>
          <a:p>
            <a:r>
              <a:rPr lang="en-US" dirty="0"/>
              <a:t>Swelling or redness near the </a:t>
            </a:r>
            <a:r>
              <a:rPr lang="en-US" b="1" dirty="0"/>
              <a:t>penis</a:t>
            </a:r>
            <a:r>
              <a:rPr lang="en-US" dirty="0"/>
              <a:t> or vagina</a:t>
            </a:r>
          </a:p>
          <a:p>
            <a:r>
              <a:rPr lang="en-US" b="1" dirty="0"/>
              <a:t>Skin rash</a:t>
            </a:r>
            <a:r>
              <a:rPr lang="en-US" dirty="0"/>
              <a:t> with or without pain</a:t>
            </a:r>
          </a:p>
          <a:p>
            <a:r>
              <a:rPr lang="en-US" b="1" dirty="0"/>
              <a:t>Painful urination</a:t>
            </a:r>
            <a:endParaRPr lang="en-US" dirty="0"/>
          </a:p>
          <a:p>
            <a:endParaRPr lang="en-US" dirty="0"/>
          </a:p>
        </p:txBody>
      </p:sp>
    </p:spTree>
    <p:extLst>
      <p:ext uri="{BB962C8B-B14F-4D97-AF65-F5344CB8AC3E}">
        <p14:creationId xmlns:p14="http://schemas.microsoft.com/office/powerpoint/2010/main" val="24564367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dirty="0" smtClean="0"/>
              <a:t>Weight loss, loose stool, </a:t>
            </a:r>
            <a:r>
              <a:rPr lang="en-US" b="1" dirty="0" smtClean="0"/>
              <a:t>night sweats</a:t>
            </a:r>
            <a:endParaRPr lang="en-US" dirty="0" smtClean="0"/>
          </a:p>
          <a:p>
            <a:r>
              <a:rPr lang="en-US" dirty="0" smtClean="0"/>
              <a:t>Aches, pains, fever, and chills</a:t>
            </a:r>
          </a:p>
          <a:p>
            <a:r>
              <a:rPr lang="en-US" dirty="0" smtClean="0"/>
              <a:t>Yellowing of the </a:t>
            </a:r>
            <a:r>
              <a:rPr lang="en-US" b="1" dirty="0" smtClean="0"/>
              <a:t>skin</a:t>
            </a:r>
            <a:r>
              <a:rPr lang="en-US" dirty="0" smtClean="0"/>
              <a:t> (</a:t>
            </a:r>
            <a:r>
              <a:rPr lang="en-US" b="1" dirty="0" smtClean="0"/>
              <a:t>jaundice</a:t>
            </a:r>
            <a:r>
              <a:rPr lang="en-US" dirty="0" smtClean="0"/>
              <a:t>)</a:t>
            </a:r>
          </a:p>
          <a:p>
            <a:r>
              <a:rPr lang="en-US" dirty="0" smtClean="0"/>
              <a:t>Discharge from the penis or vagina (</a:t>
            </a:r>
            <a:r>
              <a:rPr lang="en-US" b="1" dirty="0" smtClean="0"/>
              <a:t>vaginal discharge</a:t>
            </a:r>
            <a:r>
              <a:rPr lang="en-US" dirty="0" smtClean="0"/>
              <a:t> may have an odor)</a:t>
            </a:r>
          </a:p>
          <a:p>
            <a:r>
              <a:rPr lang="en-US" dirty="0" smtClean="0"/>
              <a:t>Bleeding from the vagina other than during a monthly period</a:t>
            </a:r>
          </a:p>
          <a:p>
            <a:r>
              <a:rPr lang="en-US" b="1" dirty="0" smtClean="0"/>
              <a:t>Painful sex</a:t>
            </a:r>
            <a:endParaRPr lang="en-US" dirty="0" smtClean="0"/>
          </a:p>
          <a:p>
            <a:r>
              <a:rPr lang="en-US" dirty="0" smtClean="0"/>
              <a:t>Severe </a:t>
            </a:r>
            <a:r>
              <a:rPr lang="en-US" b="1" dirty="0" smtClean="0"/>
              <a:t>itching</a:t>
            </a:r>
            <a:r>
              <a:rPr lang="en-US" dirty="0" smtClean="0"/>
              <a:t> near the penis or vagina</a:t>
            </a:r>
          </a:p>
          <a:p>
            <a:endParaRPr lang="en-US" dirty="0"/>
          </a:p>
        </p:txBody>
      </p:sp>
    </p:spTree>
    <p:extLst>
      <p:ext uri="{BB962C8B-B14F-4D97-AF65-F5344CB8AC3E}">
        <p14:creationId xmlns:p14="http://schemas.microsoft.com/office/powerpoint/2010/main" val="73846002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STDs affect pregnancy</a:t>
            </a:r>
            <a:endParaRPr lang="en-US" dirty="0"/>
          </a:p>
        </p:txBody>
      </p:sp>
      <p:sp>
        <p:nvSpPr>
          <p:cNvPr id="3" name="Content Placeholder 2"/>
          <p:cNvSpPr>
            <a:spLocks noGrp="1"/>
          </p:cNvSpPr>
          <p:nvPr>
            <p:ph idx="1"/>
          </p:nvPr>
        </p:nvSpPr>
        <p:spPr/>
        <p:txBody>
          <a:bodyPr>
            <a:normAutofit lnSpcReduction="10000"/>
          </a:bodyPr>
          <a:lstStyle/>
          <a:p>
            <a:r>
              <a:rPr lang="en-US" dirty="0"/>
              <a:t>STDs in pregnancy can harm you and your </a:t>
            </a:r>
            <a:r>
              <a:rPr lang="en-US" b="1" dirty="0"/>
              <a:t>developing baby</a:t>
            </a:r>
            <a:r>
              <a:rPr lang="en-US" dirty="0"/>
              <a:t>, depending on the type of infection</a:t>
            </a:r>
            <a:r>
              <a:rPr lang="en-US" dirty="0" smtClean="0"/>
              <a:t>.</a:t>
            </a:r>
          </a:p>
          <a:p>
            <a:r>
              <a:rPr lang="en-US" b="1" dirty="0"/>
              <a:t>HIV/AIDS:</a:t>
            </a:r>
            <a:r>
              <a:rPr lang="en-US" dirty="0"/>
              <a:t> Thanks to the creation of powerful </a:t>
            </a:r>
            <a:r>
              <a:rPr lang="en-US" b="1" dirty="0"/>
              <a:t>medications</a:t>
            </a:r>
            <a:r>
              <a:rPr lang="en-US" dirty="0"/>
              <a:t>, transmission of HIV infection to your </a:t>
            </a:r>
            <a:r>
              <a:rPr lang="en-US" b="1" dirty="0"/>
              <a:t>infant</a:t>
            </a:r>
            <a:r>
              <a:rPr lang="en-US" dirty="0"/>
              <a:t> is significantly reduced or can be prevented. But, when the disease is passed on, the results are catastrophic -- the baby may develop HIV infection. </a:t>
            </a:r>
          </a:p>
        </p:txBody>
      </p:sp>
    </p:spTree>
    <p:extLst>
      <p:ext uri="{BB962C8B-B14F-4D97-AF65-F5344CB8AC3E}">
        <p14:creationId xmlns:p14="http://schemas.microsoft.com/office/powerpoint/2010/main" val="284062942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b="1" dirty="0" smtClean="0"/>
              <a:t>Herpes: Herpes</a:t>
            </a:r>
            <a:r>
              <a:rPr lang="en-US" dirty="0"/>
              <a:t> infection in pregnant women is relatively safe until they get ready to deliver. Active herpes lesions on the genitals are highly contagious and can infect the </a:t>
            </a:r>
            <a:r>
              <a:rPr lang="en-US" b="1" dirty="0" smtClean="0"/>
              <a:t>infant</a:t>
            </a:r>
            <a:r>
              <a:rPr lang="en-US" dirty="0" smtClean="0"/>
              <a:t> as </a:t>
            </a:r>
            <a:r>
              <a:rPr lang="en-US" dirty="0"/>
              <a:t>they are being born. Babies who come in contact with </a:t>
            </a:r>
            <a:r>
              <a:rPr lang="en-US" b="1" dirty="0"/>
              <a:t>genital herpes</a:t>
            </a:r>
            <a:r>
              <a:rPr lang="en-US" dirty="0"/>
              <a:t> can suffer damage to their </a:t>
            </a:r>
            <a:r>
              <a:rPr lang="en-US" b="1" dirty="0" smtClean="0"/>
              <a:t>eyes</a:t>
            </a:r>
            <a:r>
              <a:rPr lang="en-US" dirty="0" smtClean="0"/>
              <a:t> and </a:t>
            </a:r>
            <a:r>
              <a:rPr lang="en-US" dirty="0"/>
              <a:t>central nervous systems. A herpes infection in a </a:t>
            </a:r>
            <a:r>
              <a:rPr lang="en-US" b="1" dirty="0"/>
              <a:t>newborn</a:t>
            </a:r>
            <a:r>
              <a:rPr lang="en-US" dirty="0"/>
              <a:t> can become life-threatening, affecting multiple organ systems rather than only the genitals. </a:t>
            </a:r>
          </a:p>
        </p:txBody>
      </p:sp>
    </p:spTree>
    <p:extLst>
      <p:ext uri="{BB962C8B-B14F-4D97-AF65-F5344CB8AC3E}">
        <p14:creationId xmlns:p14="http://schemas.microsoft.com/office/powerpoint/2010/main" val="30594226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r>
              <a:rPr lang="en-US" dirty="0"/>
              <a:t>Antibody formation can happen after blood transfusions or when fetal blood enters the mother’s circulation:</a:t>
            </a:r>
          </a:p>
          <a:p>
            <a:r>
              <a:rPr lang="en-US" dirty="0"/>
              <a:t>Early pregnancy complications such as </a:t>
            </a:r>
            <a:r>
              <a:rPr lang="en-US" dirty="0" smtClean="0"/>
              <a:t>miscarriages,</a:t>
            </a:r>
            <a:r>
              <a:rPr lang="en-US" dirty="0"/>
              <a:t> ectopic pregnancies, or terminations</a:t>
            </a:r>
          </a:p>
          <a:p>
            <a:r>
              <a:rPr lang="en-US" dirty="0"/>
              <a:t>Injury to the stomach area during pregnancy</a:t>
            </a:r>
          </a:p>
          <a:p>
            <a:r>
              <a:rPr lang="en-US" dirty="0"/>
              <a:t>Bleeding during pregnancy</a:t>
            </a:r>
          </a:p>
          <a:p>
            <a:r>
              <a:rPr lang="en-US" dirty="0"/>
              <a:t>Tests that require cells or fluids to be withdrawn from a pregnant woman (like </a:t>
            </a:r>
            <a:r>
              <a:rPr lang="en-US" dirty="0" smtClean="0"/>
              <a:t>amniocentesis and</a:t>
            </a:r>
            <a:r>
              <a:rPr lang="en-US" dirty="0"/>
              <a:t> chorus villus sampling)</a:t>
            </a:r>
          </a:p>
          <a:p>
            <a:r>
              <a:rPr lang="en-US" dirty="0"/>
              <a:t>Delivery of a baby (either vaginal or cesarean)</a:t>
            </a:r>
          </a:p>
          <a:p>
            <a:endParaRPr lang="en-US" dirty="0"/>
          </a:p>
        </p:txBody>
      </p:sp>
    </p:spTree>
    <p:extLst>
      <p:ext uri="{BB962C8B-B14F-4D97-AF65-F5344CB8AC3E}">
        <p14:creationId xmlns:p14="http://schemas.microsoft.com/office/powerpoint/2010/main" val="106951997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Also, the virus may begin multiplying and become infectious before any skin symptoms appear. Therefore, many women with a herpes outbreak will have a C-section to prevent the transmission of herpes to the </a:t>
            </a:r>
            <a:r>
              <a:rPr lang="en-US" b="1" dirty="0" smtClean="0"/>
              <a:t>newborn</a:t>
            </a:r>
            <a:r>
              <a:rPr lang="en-US" dirty="0" smtClean="0"/>
              <a:t>.</a:t>
            </a:r>
          </a:p>
          <a:p>
            <a:endParaRPr lang="en-US" dirty="0"/>
          </a:p>
        </p:txBody>
      </p:sp>
    </p:spTree>
    <p:extLst>
      <p:ext uri="{BB962C8B-B14F-4D97-AF65-F5344CB8AC3E}">
        <p14:creationId xmlns:p14="http://schemas.microsoft.com/office/powerpoint/2010/main" val="25100272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en-US" b="1" dirty="0"/>
              <a:t>Gonorrhea:</a:t>
            </a:r>
            <a:r>
              <a:rPr lang="en-US" dirty="0"/>
              <a:t> Gonorrhea is a very common STD, usually diagnosed by performing a test on a swab of vaginal fluid. If contracted during pregnancy, the infection can cause vaginal discharge, burning while emptying the </a:t>
            </a:r>
            <a:r>
              <a:rPr lang="en-US" b="1" dirty="0"/>
              <a:t>bladder</a:t>
            </a:r>
            <a:r>
              <a:rPr lang="en-US" dirty="0"/>
              <a:t>, or </a:t>
            </a:r>
            <a:r>
              <a:rPr lang="en-US" b="1" dirty="0"/>
              <a:t>abdominal pain</a:t>
            </a:r>
            <a:r>
              <a:rPr lang="en-US" dirty="0"/>
              <a:t>. A pregnant woman with untreated gonorrhea may have an increased risk of miscarriage or preterm delivery. A baby who is born while the mother has an active infection can develop blindness, joint infection, or a life threatening </a:t>
            </a:r>
            <a:r>
              <a:rPr lang="en-US" b="1" dirty="0"/>
              <a:t>blood </a:t>
            </a:r>
            <a:r>
              <a:rPr lang="en-US" b="1" dirty="0" smtClean="0"/>
              <a:t>infection</a:t>
            </a:r>
            <a:r>
              <a:rPr lang="en-US" dirty="0" smtClean="0"/>
              <a:t>.</a:t>
            </a:r>
            <a:endParaRPr lang="en-US" dirty="0"/>
          </a:p>
          <a:p>
            <a:endParaRPr lang="en-US" dirty="0"/>
          </a:p>
        </p:txBody>
      </p:sp>
    </p:spTree>
    <p:extLst>
      <p:ext uri="{BB962C8B-B14F-4D97-AF65-F5344CB8AC3E}">
        <p14:creationId xmlns:p14="http://schemas.microsoft.com/office/powerpoint/2010/main" val="299489121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b="1" dirty="0"/>
              <a:t>HPV (Genital Warts):</a:t>
            </a:r>
            <a:r>
              <a:rPr lang="en-US" dirty="0"/>
              <a:t> This is a very common STD. The genital warts often appear as small cauliflower-like clusters which may burn or itch. If you contract genital warts during pregnancy, treatment may be delayed until after you deliver. Sometimes the hormones from pregnancy can make them grow larger. If they grow large enough to block the birth canal, the baby may need to be delivered by a C-section</a:t>
            </a:r>
            <a:r>
              <a:rPr lang="en-US" dirty="0" smtClean="0"/>
              <a:t>.</a:t>
            </a:r>
            <a:br>
              <a:rPr lang="en-US" dirty="0" smtClean="0"/>
            </a:br>
            <a:endParaRPr lang="en-US" dirty="0"/>
          </a:p>
        </p:txBody>
      </p:sp>
    </p:spTree>
    <p:extLst>
      <p:ext uri="{BB962C8B-B14F-4D97-AF65-F5344CB8AC3E}">
        <p14:creationId xmlns:p14="http://schemas.microsoft.com/office/powerpoint/2010/main" val="16970797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Chlamydia:</a:t>
            </a:r>
            <a:r>
              <a:rPr lang="en-US" dirty="0"/>
              <a:t> Chlamydia may cause an increased risk of miscarriage and preterm delivery. Newborns who are exposed can get severe </a:t>
            </a:r>
            <a:r>
              <a:rPr lang="en-US" b="1" dirty="0" smtClean="0"/>
              <a:t>eye</a:t>
            </a:r>
            <a:r>
              <a:rPr lang="en-US" dirty="0" smtClean="0"/>
              <a:t> infections </a:t>
            </a:r>
            <a:r>
              <a:rPr lang="en-US" dirty="0"/>
              <a:t>and pneumonia. Make sure you are retested within 3 months, to be certain the infection is gone, even if your partner has been treated.</a:t>
            </a:r>
          </a:p>
          <a:p>
            <a:endParaRPr lang="en-US" dirty="0"/>
          </a:p>
        </p:txBody>
      </p:sp>
    </p:spTree>
    <p:extLst>
      <p:ext uri="{BB962C8B-B14F-4D97-AF65-F5344CB8AC3E}">
        <p14:creationId xmlns:p14="http://schemas.microsoft.com/office/powerpoint/2010/main" val="325779833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b="1" dirty="0"/>
              <a:t>Syphilis:</a:t>
            </a:r>
            <a:r>
              <a:rPr lang="en-US" dirty="0"/>
              <a:t> Syphilis is most often diagnosed with a </a:t>
            </a:r>
            <a:r>
              <a:rPr lang="en-US" b="1" dirty="0"/>
              <a:t>blood</a:t>
            </a:r>
            <a:r>
              <a:rPr lang="en-US" dirty="0"/>
              <a:t> test, although a syphilitic skin lesion can also be tested. Syphilis is easily passed on to your unborn child. It is likely to cause a very serious infection to your baby that can be fatal. The infants are often premature. Untreated infants that survive tend to develop problems in multiple organs, including the </a:t>
            </a:r>
            <a:r>
              <a:rPr lang="en-US" b="1" dirty="0"/>
              <a:t>brain</a:t>
            </a:r>
            <a:r>
              <a:rPr lang="en-US" dirty="0"/>
              <a:t>, </a:t>
            </a:r>
            <a:r>
              <a:rPr lang="en-US" b="1" dirty="0"/>
              <a:t>eyes</a:t>
            </a:r>
            <a:r>
              <a:rPr lang="en-US" dirty="0"/>
              <a:t>, ears, </a:t>
            </a:r>
            <a:r>
              <a:rPr lang="en-US" b="1" dirty="0"/>
              <a:t>heart</a:t>
            </a:r>
            <a:r>
              <a:rPr lang="en-US" dirty="0"/>
              <a:t>, skin, </a:t>
            </a:r>
            <a:r>
              <a:rPr lang="en-US" b="1" dirty="0"/>
              <a:t>teeth</a:t>
            </a:r>
            <a:r>
              <a:rPr lang="en-US" dirty="0"/>
              <a:t>, and bones.</a:t>
            </a:r>
          </a:p>
          <a:p>
            <a:endParaRPr lang="en-US" dirty="0"/>
          </a:p>
        </p:txBody>
      </p:sp>
    </p:spTree>
    <p:extLst>
      <p:ext uri="{BB962C8B-B14F-4D97-AF65-F5344CB8AC3E}">
        <p14:creationId xmlns:p14="http://schemas.microsoft.com/office/powerpoint/2010/main" val="189478163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10000"/>
          </a:bodyPr>
          <a:lstStyle/>
          <a:p>
            <a:r>
              <a:rPr lang="en-US" b="1" dirty="0"/>
              <a:t>Hepatitis B:</a:t>
            </a:r>
            <a:r>
              <a:rPr lang="en-US" dirty="0"/>
              <a:t> Hepatitis B is a </a:t>
            </a:r>
            <a:r>
              <a:rPr lang="en-US" b="1" dirty="0" smtClean="0"/>
              <a:t>liver</a:t>
            </a:r>
            <a:r>
              <a:rPr lang="en-US" dirty="0" smtClean="0"/>
              <a:t> infection </a:t>
            </a:r>
            <a:r>
              <a:rPr lang="en-US" dirty="0"/>
              <a:t>caused by the hepatitis B virus. If pregnant women are infected with hepatitis B, they can transmit the infection to their baby through the placenta about 40% of the time. An infected </a:t>
            </a:r>
            <a:r>
              <a:rPr lang="en-US" b="1" dirty="0" smtClean="0"/>
              <a:t>newborn</a:t>
            </a:r>
            <a:r>
              <a:rPr lang="en-US" dirty="0" smtClean="0"/>
              <a:t> can </a:t>
            </a:r>
            <a:r>
              <a:rPr lang="en-US" dirty="0"/>
              <a:t>become a lifelong carrier of </a:t>
            </a:r>
            <a:r>
              <a:rPr lang="en-US" b="1" dirty="0"/>
              <a:t>hepatitis</a:t>
            </a:r>
            <a:r>
              <a:rPr lang="en-US" dirty="0"/>
              <a:t> B leading to </a:t>
            </a:r>
            <a:r>
              <a:rPr lang="en-US" b="1" dirty="0"/>
              <a:t>liver</a:t>
            </a:r>
            <a:r>
              <a:rPr lang="en-US" dirty="0"/>
              <a:t> disease and even death. Luckily, early screening and the more widespread use of the </a:t>
            </a:r>
            <a:r>
              <a:rPr lang="en-US" b="1" dirty="0"/>
              <a:t>hepatitis B </a:t>
            </a:r>
            <a:r>
              <a:rPr lang="en-US" b="1" dirty="0" smtClean="0"/>
              <a:t>vaccine</a:t>
            </a:r>
            <a:r>
              <a:rPr lang="en-US" dirty="0" smtClean="0"/>
              <a:t> can </a:t>
            </a:r>
            <a:r>
              <a:rPr lang="en-US" dirty="0"/>
              <a:t>prevent infection. There are also medications that newborn babies can be given soon after birth that prevents the transmission of hepatitis B from the mother to the baby.</a:t>
            </a:r>
          </a:p>
          <a:p>
            <a:endParaRPr lang="en-US" dirty="0"/>
          </a:p>
        </p:txBody>
      </p:sp>
    </p:spTree>
    <p:extLst>
      <p:ext uri="{BB962C8B-B14F-4D97-AF65-F5344CB8AC3E}">
        <p14:creationId xmlns:p14="http://schemas.microsoft.com/office/powerpoint/2010/main" val="323766260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Trichomoniasis:</a:t>
            </a:r>
            <a:r>
              <a:rPr lang="en-US" dirty="0"/>
              <a:t> Trichomoniasis is an infection that can cause yellow-green vaginal discharge and pain with sex or when emptying the </a:t>
            </a:r>
            <a:r>
              <a:rPr lang="en-US" b="1" dirty="0"/>
              <a:t>bladder</a:t>
            </a:r>
            <a:r>
              <a:rPr lang="en-US" dirty="0"/>
              <a:t>. It can increase the risk of having a preterm baby. Rarely, the new baby can get the infection during delivery and have a vaginal discharge after birth. Get retested within 3 months of being treated to make sure the infection is cleared.</a:t>
            </a:r>
          </a:p>
          <a:p>
            <a:endParaRPr lang="en-US" dirty="0"/>
          </a:p>
        </p:txBody>
      </p:sp>
    </p:spTree>
    <p:extLst>
      <p:ext uri="{BB962C8B-B14F-4D97-AF65-F5344CB8AC3E}">
        <p14:creationId xmlns:p14="http://schemas.microsoft.com/office/powerpoint/2010/main" val="3665141384"/>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Treatment </a:t>
            </a:r>
            <a:endParaRPr lang="en-US" dirty="0"/>
          </a:p>
        </p:txBody>
      </p:sp>
      <p:sp>
        <p:nvSpPr>
          <p:cNvPr id="3" name="Content Placeholder 2"/>
          <p:cNvSpPr>
            <a:spLocks noGrp="1"/>
          </p:cNvSpPr>
          <p:nvPr>
            <p:ph idx="1"/>
          </p:nvPr>
        </p:nvSpPr>
        <p:spPr/>
        <p:txBody>
          <a:bodyPr/>
          <a:lstStyle/>
          <a:p>
            <a:r>
              <a:rPr lang="en-US" dirty="0"/>
              <a:t>Treatment of a STD during pregnancy depends on how far the infection has progressed and how far along you are in your pregnancy. Many bacterial STDs like syphilis, gonorrhea, and chlamydia are treated with </a:t>
            </a:r>
            <a:r>
              <a:rPr lang="en-US" b="1" dirty="0"/>
              <a:t>antibiotics</a:t>
            </a:r>
            <a:r>
              <a:rPr lang="en-US" dirty="0"/>
              <a:t> given as a shot or taken by </a:t>
            </a:r>
            <a:r>
              <a:rPr lang="en-US" b="1" dirty="0"/>
              <a:t>mouth</a:t>
            </a:r>
            <a:r>
              <a:rPr lang="en-US" dirty="0"/>
              <a:t>. Below are common treatments for STDs in pregnant women and newborns:</a:t>
            </a:r>
          </a:p>
        </p:txBody>
      </p:sp>
    </p:spTree>
    <p:extLst>
      <p:ext uri="{BB962C8B-B14F-4D97-AF65-F5344CB8AC3E}">
        <p14:creationId xmlns:p14="http://schemas.microsoft.com/office/powerpoint/2010/main" val="2082745417"/>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r>
              <a:rPr lang="en-US" b="1" dirty="0"/>
              <a:t>HIV/AIDS:</a:t>
            </a:r>
            <a:r>
              <a:rPr lang="en-US" dirty="0"/>
              <a:t> Medications can reduce the HIV virus to such a low level, as in an undetectable viral load. You can prevent transmitting the virus to your baby by taking several medications.</a:t>
            </a:r>
          </a:p>
          <a:p>
            <a:r>
              <a:rPr lang="en-US" b="1" dirty="0"/>
              <a:t>Herpes:</a:t>
            </a:r>
            <a:r>
              <a:rPr lang="en-US" dirty="0"/>
              <a:t> Your doctor can prescribe antiviral pills to treat these lesions. Women with active herpes lesions at delivery will likely have a C-section to prevent transmitting the infection to the baby</a:t>
            </a:r>
            <a:r>
              <a:rPr lang="en-US" dirty="0" smtClean="0"/>
              <a:t>.</a:t>
            </a:r>
            <a:endParaRPr lang="en-US" dirty="0"/>
          </a:p>
        </p:txBody>
      </p:sp>
    </p:spTree>
    <p:extLst>
      <p:ext uri="{BB962C8B-B14F-4D97-AF65-F5344CB8AC3E}">
        <p14:creationId xmlns:p14="http://schemas.microsoft.com/office/powerpoint/2010/main" val="2342532965"/>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b="1" dirty="0" smtClean="0"/>
              <a:t>Gonorrhea:</a:t>
            </a:r>
            <a:r>
              <a:rPr lang="en-US" dirty="0" smtClean="0"/>
              <a:t> Pregnant women with the infection can be treated with </a:t>
            </a:r>
            <a:r>
              <a:rPr lang="en-US" b="1" dirty="0" smtClean="0"/>
              <a:t>antibiotics</a:t>
            </a:r>
            <a:r>
              <a:rPr lang="en-US" dirty="0" smtClean="0"/>
              <a:t>. Because gonorrhea is often without symptoms, all newborns are given medications in their </a:t>
            </a:r>
            <a:r>
              <a:rPr lang="en-US" b="1" dirty="0" smtClean="0"/>
              <a:t>eyes</a:t>
            </a:r>
            <a:r>
              <a:rPr lang="en-US" dirty="0"/>
              <a:t> </a:t>
            </a:r>
            <a:r>
              <a:rPr lang="en-US" dirty="0" smtClean="0"/>
              <a:t>at birth to prevent development of the gonorrhea eye infection.</a:t>
            </a:r>
          </a:p>
          <a:p>
            <a:endParaRPr lang="en-US" dirty="0" smtClean="0"/>
          </a:p>
          <a:p>
            <a:endParaRPr lang="en-US" dirty="0"/>
          </a:p>
        </p:txBody>
      </p:sp>
    </p:spTree>
    <p:extLst>
      <p:ext uri="{BB962C8B-B14F-4D97-AF65-F5344CB8AC3E}">
        <p14:creationId xmlns:p14="http://schemas.microsoft.com/office/powerpoint/2010/main" val="822509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Who is at risk for Rh incompatibility?</a:t>
            </a:r>
            <a:br>
              <a:rPr lang="en-US" b="1" dirty="0"/>
            </a:br>
            <a:endParaRPr lang="en-US" dirty="0"/>
          </a:p>
        </p:txBody>
      </p:sp>
      <p:sp>
        <p:nvSpPr>
          <p:cNvPr id="3" name="Content Placeholder 2"/>
          <p:cNvSpPr>
            <a:spLocks noGrp="1"/>
          </p:cNvSpPr>
          <p:nvPr>
            <p:ph idx="1"/>
          </p:nvPr>
        </p:nvSpPr>
        <p:spPr/>
        <p:txBody>
          <a:bodyPr/>
          <a:lstStyle/>
          <a:p>
            <a:r>
              <a:rPr lang="en-US" dirty="0"/>
              <a:t>A woman who is Rh-negative is at risk for Rh incompatibility when she becomes pregnant. Rh incompatibility happens only when the father of the baby is Rh-positive. Doctors do not routinely test men’s Rh status. Instead, expectant parents discuss their individual status with their doctor.</a:t>
            </a:r>
          </a:p>
        </p:txBody>
      </p:sp>
    </p:spTree>
    <p:extLst>
      <p:ext uri="{BB962C8B-B14F-4D97-AF65-F5344CB8AC3E}">
        <p14:creationId xmlns:p14="http://schemas.microsoft.com/office/powerpoint/2010/main" val="199202039"/>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smtClean="0"/>
              <a:t>HPV (Genital Warts):</a:t>
            </a:r>
            <a:r>
              <a:rPr lang="en-US" dirty="0" smtClean="0"/>
              <a:t> If you contract genital warts during pregnancy, treatment may be delayed until after you deliver. Although the virus never leaves the body, the warts can be treated with surgery or </a:t>
            </a:r>
            <a:r>
              <a:rPr lang="en-US" b="1" dirty="0" smtClean="0"/>
              <a:t>medications</a:t>
            </a:r>
            <a:r>
              <a:rPr lang="en-US" dirty="0" smtClean="0"/>
              <a:t>. Small warts require no treatment, while larger, more bothersome, ones may be treated by chemical burning with acids or by cutting them away.</a:t>
            </a:r>
          </a:p>
          <a:p>
            <a:endParaRPr lang="en-US" dirty="0"/>
          </a:p>
        </p:txBody>
      </p:sp>
    </p:spTree>
    <p:extLst>
      <p:ext uri="{BB962C8B-B14F-4D97-AF65-F5344CB8AC3E}">
        <p14:creationId xmlns:p14="http://schemas.microsoft.com/office/powerpoint/2010/main" val="1322435859"/>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b="1" dirty="0" smtClean="0"/>
              <a:t>Chlamydia:</a:t>
            </a:r>
            <a:r>
              <a:rPr lang="en-US" dirty="0" smtClean="0"/>
              <a:t> Mothers with chlamydia are treated with antibiotics. The drug used on all newborns to prevent a gonorrhea eye infection also prevents chlamydia from infecting the eye, but it can't prevent the pneumonia that may develop later</a:t>
            </a:r>
          </a:p>
        </p:txBody>
      </p:sp>
    </p:spTree>
    <p:extLst>
      <p:ext uri="{BB962C8B-B14F-4D97-AF65-F5344CB8AC3E}">
        <p14:creationId xmlns:p14="http://schemas.microsoft.com/office/powerpoint/2010/main" val="606814490"/>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smtClean="0"/>
              <a:t>Even if you have been treated, you should be retested within 3 months to ensure the infection is truly gone, even if your partner has been treated. During </a:t>
            </a:r>
            <a:r>
              <a:rPr lang="en-US" b="1" dirty="0" smtClean="0"/>
              <a:t>pregnancy</a:t>
            </a:r>
            <a:r>
              <a:rPr lang="en-US" dirty="0" smtClean="0"/>
              <a:t> you should not use the antibiotic </a:t>
            </a:r>
            <a:r>
              <a:rPr lang="en-US" b="1" dirty="0" smtClean="0"/>
              <a:t>doxycycline</a:t>
            </a:r>
            <a:r>
              <a:rPr lang="en-US" dirty="0" smtClean="0"/>
              <a:t> because it can discolor your baby's </a:t>
            </a:r>
            <a:r>
              <a:rPr lang="en-US" b="1" dirty="0" smtClean="0"/>
              <a:t>teeth</a:t>
            </a:r>
            <a:r>
              <a:rPr lang="en-US" dirty="0" smtClean="0"/>
              <a:t>. </a:t>
            </a:r>
            <a:endParaRPr lang="en-US" dirty="0"/>
          </a:p>
        </p:txBody>
      </p:sp>
    </p:spTree>
    <p:extLst>
      <p:ext uri="{BB962C8B-B14F-4D97-AF65-F5344CB8AC3E}">
        <p14:creationId xmlns:p14="http://schemas.microsoft.com/office/powerpoint/2010/main" val="815170789"/>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Ointment is now routinely put in the </a:t>
            </a:r>
            <a:r>
              <a:rPr lang="en-US" b="1" dirty="0" smtClean="0"/>
              <a:t>eyes</a:t>
            </a:r>
            <a:r>
              <a:rPr lang="en-US" dirty="0" smtClean="0"/>
              <a:t> of newborns to prevent </a:t>
            </a:r>
            <a:r>
              <a:rPr lang="en-US" b="1" dirty="0" smtClean="0"/>
              <a:t>conjunctivitis</a:t>
            </a:r>
            <a:r>
              <a:rPr lang="en-US" dirty="0" smtClean="0"/>
              <a:t> due to a mother’s chlamydia infection, which can lead to blindness if not treated.</a:t>
            </a:r>
          </a:p>
          <a:p>
            <a:endParaRPr lang="en-US" dirty="0"/>
          </a:p>
        </p:txBody>
      </p:sp>
    </p:spTree>
    <p:extLst>
      <p:ext uri="{BB962C8B-B14F-4D97-AF65-F5344CB8AC3E}">
        <p14:creationId xmlns:p14="http://schemas.microsoft.com/office/powerpoint/2010/main" val="2308965225"/>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b="1" dirty="0" smtClean="0"/>
              <a:t>Syphilis:</a:t>
            </a:r>
            <a:r>
              <a:rPr lang="en-US" dirty="0" smtClean="0"/>
              <a:t> Your doctor will prescribe antibiotics during your pregnancy to decrease risk of transmitting the infection to your baby and stop the syphilis from progressing in you.</a:t>
            </a:r>
          </a:p>
          <a:p>
            <a:r>
              <a:rPr lang="en-US" b="1" dirty="0" smtClean="0"/>
              <a:t>Hepatitis B:</a:t>
            </a:r>
            <a:r>
              <a:rPr lang="en-US" dirty="0" smtClean="0"/>
              <a:t> If you have hepatitis B, your doctor will give your newborn an injection of antibodies to prevent them from becoming infected.</a:t>
            </a:r>
          </a:p>
          <a:p>
            <a:endParaRPr lang="en-US" dirty="0" smtClean="0"/>
          </a:p>
          <a:p>
            <a:endParaRPr lang="en-US" dirty="0"/>
          </a:p>
        </p:txBody>
      </p:sp>
    </p:spTree>
    <p:extLst>
      <p:ext uri="{BB962C8B-B14F-4D97-AF65-F5344CB8AC3E}">
        <p14:creationId xmlns:p14="http://schemas.microsoft.com/office/powerpoint/2010/main" val="557760065"/>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smtClean="0"/>
              <a:t>Trichomoniasis:</a:t>
            </a:r>
            <a:r>
              <a:rPr lang="en-US" dirty="0" smtClean="0"/>
              <a:t> Pregnant women can be treated with medication to cure the infection. Your partner should also be treated at the same time to prevent reinfection and further spread of the disease. You should get retested after 3 months to be certain the infection is gone, even if your partner has been treated.</a:t>
            </a:r>
          </a:p>
          <a:p>
            <a:endParaRPr lang="en-US" dirty="0"/>
          </a:p>
        </p:txBody>
      </p:sp>
    </p:spTree>
    <p:extLst>
      <p:ext uri="{BB962C8B-B14F-4D97-AF65-F5344CB8AC3E}">
        <p14:creationId xmlns:p14="http://schemas.microsoft.com/office/powerpoint/2010/main" val="3930552159"/>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b="1" dirty="0" smtClean="0"/>
              <a:t/>
            </a:r>
            <a:br>
              <a:rPr lang="en-US" b="1" dirty="0" smtClean="0"/>
            </a:br>
            <a:r>
              <a:rPr lang="en-US" b="1" dirty="0"/>
              <a:t/>
            </a:r>
            <a:br>
              <a:rPr lang="en-US" b="1" dirty="0"/>
            </a:br>
            <a:r>
              <a:rPr lang="en-US" b="1" dirty="0" smtClean="0"/>
              <a:t>Pregnancy </a:t>
            </a:r>
            <a:r>
              <a:rPr lang="en-US" b="1" dirty="0"/>
              <a:t>and HIV </a:t>
            </a:r>
            <a:r>
              <a:rPr lang="en-US" dirty="0"/>
              <a:t/>
            </a:r>
            <a:br>
              <a:rPr lang="en-US" dirty="0"/>
            </a:br>
            <a:r>
              <a:rPr lang="en-US" i="1" dirty="0"/>
              <a:t> </a:t>
            </a:r>
            <a:r>
              <a:rPr lang="en-US" dirty="0"/>
              <a:t/>
            </a:r>
            <a:br>
              <a:rPr lang="en-US" dirty="0"/>
            </a:br>
            <a:endParaRPr lang="en-US" dirty="0"/>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118841545"/>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r>
              <a:rPr lang="en-US" b="1" dirty="0"/>
              <a:t>Effects of Pregnancy on HIV</a:t>
            </a:r>
            <a:r>
              <a:rPr lang="en-US" dirty="0"/>
              <a:t> </a:t>
            </a:r>
          </a:p>
          <a:p>
            <a:r>
              <a:rPr lang="en-US" dirty="0"/>
              <a:t>Pregnancy is a very important and emotional period for a woman. There are many issues and concerns that HIV/AIDS presents to pregnant mothers, their partners, their families and health care workers during this period.</a:t>
            </a:r>
          </a:p>
          <a:p>
            <a:r>
              <a:rPr lang="en-US" dirty="0"/>
              <a:t>In the early asymptomatic phase of HIV disease, pregnancy does not seem to have any significant effect on the progress of HIV. However, pregnancy will greatly affect women whose </a:t>
            </a:r>
            <a:r>
              <a:rPr lang="en-US" dirty="0" smtClean="0"/>
              <a:t>defense </a:t>
            </a:r>
            <a:r>
              <a:rPr lang="en-US" dirty="0"/>
              <a:t>mechanism has already been destroyed. Pregnancy in such women will make the disease progress rapidly to full blown AIDS.</a:t>
            </a:r>
          </a:p>
          <a:p>
            <a:endParaRPr lang="en-US" dirty="0"/>
          </a:p>
        </p:txBody>
      </p:sp>
    </p:spTree>
    <p:extLst>
      <p:ext uri="{BB962C8B-B14F-4D97-AF65-F5344CB8AC3E}">
        <p14:creationId xmlns:p14="http://schemas.microsoft.com/office/powerpoint/2010/main" val="3208411242"/>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b="1" dirty="0"/>
              <a:t>Effects of HIV on Pregnancy </a:t>
            </a:r>
            <a:endParaRPr lang="en-US" dirty="0"/>
          </a:p>
          <a:p>
            <a:r>
              <a:rPr lang="en-US" dirty="0"/>
              <a:t>HIV infection on the other hand, does not usually appear to seriously affect the pregnancy. However, HIV infection may cause an increased likelihood of intra uterine growth retardation, prematurity, still births and congenital infection.</a:t>
            </a:r>
          </a:p>
          <a:p>
            <a:r>
              <a:rPr lang="en-US" dirty="0"/>
              <a:t>An HIV positive woman has about 30% chance of transmitting the HIV virus to her infant. This may occur during pregnancy, at childbirth, or during breastfeeding.</a:t>
            </a:r>
          </a:p>
          <a:p>
            <a:endParaRPr lang="en-US" dirty="0"/>
          </a:p>
        </p:txBody>
      </p:sp>
    </p:spTree>
    <p:extLst>
      <p:ext uri="{BB962C8B-B14F-4D97-AF65-F5344CB8AC3E}">
        <p14:creationId xmlns:p14="http://schemas.microsoft.com/office/powerpoint/2010/main" val="3978693555"/>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10000"/>
          </a:bodyPr>
          <a:lstStyle/>
          <a:p>
            <a:r>
              <a:rPr lang="en-US" b="1" dirty="0"/>
              <a:t>HIV Screening During Pregnancy</a:t>
            </a:r>
            <a:r>
              <a:rPr lang="en-US" dirty="0"/>
              <a:t> </a:t>
            </a:r>
          </a:p>
          <a:p>
            <a:r>
              <a:rPr lang="en-US" dirty="0"/>
              <a:t>HIV screening during pregnancy needs careful sensitive consideration. The decision to screen a woman for HIV infection is a joint consideration between the health worker and the woman, but the woman herself should make the final decision.</a:t>
            </a:r>
          </a:p>
          <a:p>
            <a:r>
              <a:rPr lang="en-US" dirty="0"/>
              <a:t>Any HIV testing must be accompanied by careful and adequate pre test </a:t>
            </a:r>
            <a:r>
              <a:rPr lang="en-US" dirty="0" smtClean="0"/>
              <a:t>counseling </a:t>
            </a:r>
            <a:r>
              <a:rPr lang="en-US" dirty="0"/>
              <a:t>with proper post test </a:t>
            </a:r>
            <a:r>
              <a:rPr lang="en-US" dirty="0" smtClean="0"/>
              <a:t>counseling </a:t>
            </a:r>
            <a:r>
              <a:rPr lang="en-US" dirty="0"/>
              <a:t>and support. Confidentiality of the results is important. There are many advantages of knowing whether a woman is HIV positive during her pregnancy. </a:t>
            </a:r>
          </a:p>
          <a:p>
            <a:endParaRPr lang="en-US" dirty="0"/>
          </a:p>
        </p:txBody>
      </p:sp>
    </p:spTree>
    <p:extLst>
      <p:ext uri="{BB962C8B-B14F-4D97-AF65-F5344CB8AC3E}">
        <p14:creationId xmlns:p14="http://schemas.microsoft.com/office/powerpoint/2010/main" val="23947895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What causes Rh incompatibility?</a:t>
            </a:r>
            <a:br>
              <a:rPr lang="en-US" b="1" dirty="0"/>
            </a:br>
            <a:endParaRPr lang="en-US" dirty="0"/>
          </a:p>
        </p:txBody>
      </p:sp>
      <p:sp>
        <p:nvSpPr>
          <p:cNvPr id="3" name="Content Placeholder 2"/>
          <p:cNvSpPr>
            <a:spLocks noGrp="1"/>
          </p:cNvSpPr>
          <p:nvPr>
            <p:ph idx="1"/>
          </p:nvPr>
        </p:nvSpPr>
        <p:spPr/>
        <p:txBody>
          <a:bodyPr/>
          <a:lstStyle/>
          <a:p>
            <a:r>
              <a:rPr lang="en-US" dirty="0"/>
              <a:t>A difference in blood type between a pregnant woman and her child causes Rh incompatibility. Children may be Rh-positive if they inherit the protein from their father, even if their mother is Rh-negative.</a:t>
            </a:r>
          </a:p>
        </p:txBody>
      </p:sp>
    </p:spTree>
    <p:extLst>
      <p:ext uri="{BB962C8B-B14F-4D97-AF65-F5344CB8AC3E}">
        <p14:creationId xmlns:p14="http://schemas.microsoft.com/office/powerpoint/2010/main" val="940265896"/>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Advantages</a:t>
            </a:r>
            <a:endParaRPr lang="en-US" dirty="0"/>
          </a:p>
          <a:p>
            <a:r>
              <a:rPr lang="en-US" dirty="0"/>
              <a:t>I</a:t>
            </a:r>
            <a:r>
              <a:rPr lang="en-US" dirty="0" smtClean="0"/>
              <a:t>t </a:t>
            </a:r>
            <a:r>
              <a:rPr lang="en-US" dirty="0"/>
              <a:t>will help to monitor important HIV related infections/conditions, to make important management decisions during pregnancy, childbirth and postpartum period. </a:t>
            </a:r>
          </a:p>
          <a:p>
            <a:endParaRPr lang="en-US" dirty="0"/>
          </a:p>
        </p:txBody>
      </p:sp>
    </p:spTree>
    <p:extLst>
      <p:ext uri="{BB962C8B-B14F-4D97-AF65-F5344CB8AC3E}">
        <p14:creationId xmlns:p14="http://schemas.microsoft.com/office/powerpoint/2010/main" val="2342553544"/>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dirty="0" smtClean="0"/>
              <a:t>It </a:t>
            </a:r>
            <a:r>
              <a:rPr lang="en-US" dirty="0"/>
              <a:t>will then be possible to monitor the newborn for possible infections and manage </a:t>
            </a:r>
            <a:br>
              <a:rPr lang="en-US" dirty="0"/>
            </a:br>
            <a:r>
              <a:rPr lang="en-US" dirty="0"/>
              <a:t>problems accordingly. </a:t>
            </a:r>
          </a:p>
          <a:p>
            <a:r>
              <a:rPr lang="en-US" dirty="0" smtClean="0"/>
              <a:t>Some </a:t>
            </a:r>
            <a:r>
              <a:rPr lang="en-US" dirty="0"/>
              <a:t>women may also choose to terminate the pregnancy and to prevent future pregnancies. </a:t>
            </a:r>
          </a:p>
          <a:p>
            <a:r>
              <a:rPr lang="en-US" dirty="0" smtClean="0"/>
              <a:t>A </a:t>
            </a:r>
            <a:r>
              <a:rPr lang="en-US" dirty="0"/>
              <a:t>decision can be made to test her partner if she is found to be positive and to adjust to safer sexual practices.</a:t>
            </a:r>
          </a:p>
          <a:p>
            <a:pPr marL="0" indent="0">
              <a:buNone/>
            </a:pPr>
            <a:r>
              <a:rPr lang="en-US" dirty="0" smtClean="0"/>
              <a:t>However</a:t>
            </a:r>
            <a:r>
              <a:rPr lang="en-US" dirty="0"/>
              <a:t>, antenatal HIV testing can also result in serious problems.</a:t>
            </a:r>
          </a:p>
          <a:p>
            <a:endParaRPr lang="en-US" dirty="0"/>
          </a:p>
        </p:txBody>
      </p:sp>
    </p:spTree>
    <p:extLst>
      <p:ext uri="{BB962C8B-B14F-4D97-AF65-F5344CB8AC3E}">
        <p14:creationId xmlns:p14="http://schemas.microsoft.com/office/powerpoint/2010/main" val="2199249757"/>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smtClean="0"/>
              <a:t>Severe emotional and psychological disturbances and marital or relationship problems. </a:t>
            </a:r>
          </a:p>
          <a:p>
            <a:r>
              <a:rPr lang="en-US" dirty="0" smtClean="0"/>
              <a:t>Crises and problems associated with discovering the HIV infection for the first time.</a:t>
            </a:r>
          </a:p>
          <a:p>
            <a:r>
              <a:rPr lang="en-US" dirty="0" smtClean="0"/>
              <a:t>The possibility of transmitting the infection to the fetus will raise many other problems and considerations for the mother and her partner. </a:t>
            </a:r>
          </a:p>
          <a:p>
            <a:endParaRPr lang="en-US" dirty="0"/>
          </a:p>
        </p:txBody>
      </p:sp>
    </p:spTree>
    <p:extLst>
      <p:ext uri="{BB962C8B-B14F-4D97-AF65-F5344CB8AC3E}">
        <p14:creationId xmlns:p14="http://schemas.microsoft.com/office/powerpoint/2010/main" val="411371357"/>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a:t>These consist of the following: </a:t>
            </a:r>
          </a:p>
          <a:p>
            <a:pPr lvl="1"/>
            <a:r>
              <a:rPr lang="en-US" dirty="0"/>
              <a:t>The choice of terminating the pregnancy</a:t>
            </a:r>
          </a:p>
          <a:p>
            <a:pPr lvl="1"/>
            <a:r>
              <a:rPr lang="en-US" dirty="0"/>
              <a:t>The difficulties of diagnosing HIV infection in newborns</a:t>
            </a:r>
          </a:p>
          <a:p>
            <a:pPr lvl="1"/>
            <a:r>
              <a:rPr lang="en-US" dirty="0"/>
              <a:t>The possibility of caring for a sick and dying infant</a:t>
            </a:r>
          </a:p>
          <a:p>
            <a:pPr lvl="1"/>
            <a:r>
              <a:rPr lang="en-US" dirty="0"/>
              <a:t>The possible feelings of guilt, sadness and fear</a:t>
            </a:r>
          </a:p>
          <a:p>
            <a:r>
              <a:rPr lang="en-US" dirty="0"/>
              <a:t>If the HIV infection is newly diagnosed, the woman is under a lot of stress and will need a lot of support and </a:t>
            </a:r>
            <a:r>
              <a:rPr lang="en-US" dirty="0" smtClean="0"/>
              <a:t>counseling.</a:t>
            </a:r>
            <a:endParaRPr lang="en-US" dirty="0"/>
          </a:p>
          <a:p>
            <a:endParaRPr lang="en-US" dirty="0"/>
          </a:p>
        </p:txBody>
      </p:sp>
    </p:spTree>
    <p:extLst>
      <p:ext uri="{BB962C8B-B14F-4D97-AF65-F5344CB8AC3E}">
        <p14:creationId xmlns:p14="http://schemas.microsoft.com/office/powerpoint/2010/main" val="1028552114"/>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The health care services and the health workers should make a great effort to establish good support and care structures to manage women, their partners and their newborns. Support and care will need to be considered for the family. </a:t>
            </a:r>
          </a:p>
          <a:p>
            <a:endParaRPr lang="en-US" dirty="0"/>
          </a:p>
        </p:txBody>
      </p:sp>
    </p:spTree>
    <p:extLst>
      <p:ext uri="{BB962C8B-B14F-4D97-AF65-F5344CB8AC3E}">
        <p14:creationId xmlns:p14="http://schemas.microsoft.com/office/powerpoint/2010/main" val="1748375824"/>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Assignment: Read and make notes on AIDS in pregnancy</a:t>
            </a:r>
            <a:endParaRPr lang="en-US" dirty="0"/>
          </a:p>
        </p:txBody>
      </p:sp>
    </p:spTree>
    <p:extLst>
      <p:ext uri="{BB962C8B-B14F-4D97-AF65-F5344CB8AC3E}">
        <p14:creationId xmlns:p14="http://schemas.microsoft.com/office/powerpoint/2010/main" val="1953090535"/>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Sickle cell disease in pregnancy</a:t>
            </a:r>
            <a:endParaRPr lang="en-US" dirty="0"/>
          </a:p>
        </p:txBody>
      </p:sp>
      <p:sp>
        <p:nvSpPr>
          <p:cNvPr id="3" name="Content Placeholder 2"/>
          <p:cNvSpPr>
            <a:spLocks noGrp="1"/>
          </p:cNvSpPr>
          <p:nvPr>
            <p:ph idx="1"/>
          </p:nvPr>
        </p:nvSpPr>
        <p:spPr/>
        <p:txBody>
          <a:bodyPr>
            <a:normAutofit/>
          </a:bodyPr>
          <a:lstStyle/>
          <a:p>
            <a:r>
              <a:rPr lang="en-US" dirty="0"/>
              <a:t>Sickle cell disease is a blood disorder passed down from parent to child. People with sickle cell disease have abnormal hemoglobin. Hemoglobin is a protein in red blood cells that carries oxygen to the body.</a:t>
            </a:r>
          </a:p>
          <a:p>
            <a:endParaRPr lang="en-US" dirty="0"/>
          </a:p>
        </p:txBody>
      </p:sp>
    </p:spTree>
    <p:extLst>
      <p:ext uri="{BB962C8B-B14F-4D97-AF65-F5344CB8AC3E}">
        <p14:creationId xmlns:p14="http://schemas.microsoft.com/office/powerpoint/2010/main" val="3665833238"/>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smtClean="0"/>
              <a:t>Normal red blood cells are smooth, round, and flexible. They look like the letter "O." This helps them carry oxygen and move through the vessels easily. The abnormal hemoglobin in sickle cell disease makes the red blood cells stiff and sticky. They form into the shape of a sickle, or the letter "C." </a:t>
            </a:r>
            <a:endParaRPr lang="en-US" dirty="0"/>
          </a:p>
        </p:txBody>
      </p:sp>
    </p:spTree>
    <p:extLst>
      <p:ext uri="{BB962C8B-B14F-4D97-AF65-F5344CB8AC3E}">
        <p14:creationId xmlns:p14="http://schemas.microsoft.com/office/powerpoint/2010/main" val="76082334"/>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These sickle cells tend to clump together and can’t easily move through the blood vessels. The clumps block the flow of healthy, oxygen-carrying blood. This causes pain and damages tissues.</a:t>
            </a:r>
          </a:p>
          <a:p>
            <a:endParaRPr lang="en-US" dirty="0" smtClean="0"/>
          </a:p>
          <a:p>
            <a:endParaRPr lang="en-US" dirty="0"/>
          </a:p>
        </p:txBody>
      </p:sp>
    </p:spTree>
    <p:extLst>
      <p:ext uri="{BB962C8B-B14F-4D97-AF65-F5344CB8AC3E}">
        <p14:creationId xmlns:p14="http://schemas.microsoft.com/office/powerpoint/2010/main" val="1076142171"/>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
            </a:r>
            <a:br>
              <a:rPr lang="en-US" b="1" dirty="0" smtClean="0"/>
            </a:br>
            <a:r>
              <a:rPr lang="en-US" b="1" dirty="0"/>
              <a:t/>
            </a:r>
            <a:br>
              <a:rPr lang="en-US" b="1" dirty="0"/>
            </a:br>
            <a:r>
              <a:rPr lang="en-US" b="1" dirty="0" smtClean="0"/>
              <a:t>How </a:t>
            </a:r>
            <a:r>
              <a:rPr lang="en-US" b="1" dirty="0"/>
              <a:t>does sickle cell disease affect pregnancy?</a:t>
            </a:r>
            <a:br>
              <a:rPr lang="en-US" b="1" dirty="0"/>
            </a:br>
            <a:r>
              <a:rPr lang="en-US" dirty="0" smtClean="0"/>
              <a:t/>
            </a:r>
            <a:br>
              <a:rPr lang="en-US" dirty="0" smtClean="0"/>
            </a:br>
            <a:endParaRPr lang="en-US" dirty="0"/>
          </a:p>
        </p:txBody>
      </p:sp>
      <p:sp>
        <p:nvSpPr>
          <p:cNvPr id="3" name="Content Placeholder 2"/>
          <p:cNvSpPr>
            <a:spLocks noGrp="1"/>
          </p:cNvSpPr>
          <p:nvPr>
            <p:ph idx="1"/>
          </p:nvPr>
        </p:nvSpPr>
        <p:spPr/>
        <p:txBody>
          <a:bodyPr>
            <a:normAutofit/>
          </a:bodyPr>
          <a:lstStyle/>
          <a:p>
            <a:r>
              <a:rPr lang="en-US" dirty="0"/>
              <a:t>How sickle cell disease affects pregnancy depends on whether you have sickle cell disease or sickle cell trait. Some women with sickle cell disease have no change in their disease during pregnancy. In others, the disease may get worse. Painful events called sickle cell crises may still occur in pregnancy. </a:t>
            </a:r>
          </a:p>
        </p:txBody>
      </p:sp>
    </p:spTree>
    <p:extLst>
      <p:ext uri="{BB962C8B-B14F-4D97-AF65-F5344CB8AC3E}">
        <p14:creationId xmlns:p14="http://schemas.microsoft.com/office/powerpoint/2010/main" val="38480252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How is Rh incompatibility diagnosed?</a:t>
            </a:r>
            <a:br>
              <a:rPr lang="en-US" b="1" dirty="0"/>
            </a:br>
            <a:endParaRPr lang="en-US" dirty="0"/>
          </a:p>
        </p:txBody>
      </p:sp>
      <p:sp>
        <p:nvSpPr>
          <p:cNvPr id="3" name="Content Placeholder 2"/>
          <p:cNvSpPr>
            <a:spLocks noGrp="1"/>
          </p:cNvSpPr>
          <p:nvPr>
            <p:ph idx="1"/>
          </p:nvPr>
        </p:nvSpPr>
        <p:spPr/>
        <p:txBody>
          <a:bodyPr>
            <a:normAutofit/>
          </a:bodyPr>
          <a:lstStyle/>
          <a:p>
            <a:r>
              <a:rPr lang="en-US" dirty="0"/>
              <a:t>For most women, simple blood tests diagnose Rh incompatibility. If you become pregnant, your obstetrician will test you to determine if you are Rh-negative. Doctors usually do this test with your routine first trimester blood work. It may be done earlier if you have vaginal bleeding.</a:t>
            </a:r>
          </a:p>
          <a:p>
            <a:endParaRPr lang="en-US" dirty="0"/>
          </a:p>
        </p:txBody>
      </p:sp>
    </p:spTree>
    <p:extLst>
      <p:ext uri="{BB962C8B-B14F-4D97-AF65-F5344CB8AC3E}">
        <p14:creationId xmlns:p14="http://schemas.microsoft.com/office/powerpoint/2010/main" val="24161731"/>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These events may be treated with medicines that are safe to use during pregnancy. If you have kidney disease or heart failure before you get pregnant, it may get worse during pregnancy.</a:t>
            </a:r>
          </a:p>
          <a:p>
            <a:endParaRPr lang="en-US" dirty="0"/>
          </a:p>
        </p:txBody>
      </p:sp>
    </p:spTree>
    <p:extLst>
      <p:ext uri="{BB962C8B-B14F-4D97-AF65-F5344CB8AC3E}">
        <p14:creationId xmlns:p14="http://schemas.microsoft.com/office/powerpoint/2010/main" val="587785436"/>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smtClean="0"/>
              <a:t>Generally, women with sickle cell trait don‘t have problems from the disorder. But they may have a lot of urinary tract infections during pregnancy. Pregnant women with sickle cell trait can also have a kind of anemia caused by not having enough iron in their blood. If you have this type of anemia, you may need to take iron supplements.</a:t>
            </a:r>
          </a:p>
        </p:txBody>
      </p:sp>
    </p:spTree>
    <p:extLst>
      <p:ext uri="{BB962C8B-B14F-4D97-AF65-F5344CB8AC3E}">
        <p14:creationId xmlns:p14="http://schemas.microsoft.com/office/powerpoint/2010/main" val="4259211149"/>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In pregnancy, it's important for blood cells to be able to carry oxygen. With sickle cell anemia, the abnormal red blood cells and anemia may result in lower amounts of oxygen going to your developing baby. This can slow down the baby’s growth.</a:t>
            </a:r>
          </a:p>
          <a:p>
            <a:endParaRPr lang="en-US" dirty="0" smtClean="0"/>
          </a:p>
          <a:p>
            <a:endParaRPr lang="en-US" dirty="0"/>
          </a:p>
        </p:txBody>
      </p:sp>
    </p:spTree>
    <p:extLst>
      <p:ext uri="{BB962C8B-B14F-4D97-AF65-F5344CB8AC3E}">
        <p14:creationId xmlns:p14="http://schemas.microsoft.com/office/powerpoint/2010/main" val="3968055151"/>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Treatment</a:t>
            </a:r>
            <a:endParaRPr lang="en-US" dirty="0"/>
          </a:p>
        </p:txBody>
      </p:sp>
      <p:sp>
        <p:nvSpPr>
          <p:cNvPr id="3" name="Content Placeholder 2"/>
          <p:cNvSpPr>
            <a:spLocks noGrp="1"/>
          </p:cNvSpPr>
          <p:nvPr>
            <p:ph idx="1"/>
          </p:nvPr>
        </p:nvSpPr>
        <p:spPr/>
        <p:txBody>
          <a:bodyPr>
            <a:normAutofit/>
          </a:bodyPr>
          <a:lstStyle/>
          <a:p>
            <a:r>
              <a:rPr lang="en-US" dirty="0"/>
              <a:t>Early and regular prenatal care is important if you are pregnant and have sickle cell disease. Having prenatal visits more often allows your healthcare provider to keep a close watch on the disease and on the health of your developing baby</a:t>
            </a:r>
            <a:r>
              <a:rPr lang="en-US" dirty="0" smtClean="0"/>
              <a:t>.</a:t>
            </a:r>
            <a:endParaRPr lang="en-US" dirty="0"/>
          </a:p>
        </p:txBody>
      </p:sp>
    </p:spTree>
    <p:extLst>
      <p:ext uri="{BB962C8B-B14F-4D97-AF65-F5344CB8AC3E}">
        <p14:creationId xmlns:p14="http://schemas.microsoft.com/office/powerpoint/2010/main" val="2063411801"/>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smtClean="0"/>
              <a:t>Some women may need blood transfusions to replace the sickle cells with fresh blood. These may be done several times during the pregnancy. Blood transfusions can help the blood carry oxygen and lower the number of sickle cells. If you get blood transfusions, you'll be screened for antibodies that may have been transferred in the blood and that may affect your baby. The most common antibodies are to the blood factor Rh.</a:t>
            </a:r>
          </a:p>
          <a:p>
            <a:endParaRPr lang="en-US" dirty="0"/>
          </a:p>
        </p:txBody>
      </p:sp>
    </p:spTree>
    <p:extLst>
      <p:ext uri="{BB962C8B-B14F-4D97-AF65-F5344CB8AC3E}">
        <p14:creationId xmlns:p14="http://schemas.microsoft.com/office/powerpoint/2010/main" val="463505614"/>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smtClean="0"/>
              <a:t>Sickle cell disease may affect your developing baby. So your provider may start testing in the second trimester to check on the health and well-being of your baby.</a:t>
            </a:r>
          </a:p>
          <a:p>
            <a:endParaRPr lang="en-US" dirty="0"/>
          </a:p>
        </p:txBody>
      </p:sp>
    </p:spTree>
    <p:extLst>
      <p:ext uri="{BB962C8B-B14F-4D97-AF65-F5344CB8AC3E}">
        <p14:creationId xmlns:p14="http://schemas.microsoft.com/office/powerpoint/2010/main" val="4132839559"/>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Complications </a:t>
            </a:r>
            <a:endParaRPr lang="en-US" dirty="0"/>
          </a:p>
        </p:txBody>
      </p:sp>
      <p:sp>
        <p:nvSpPr>
          <p:cNvPr id="3" name="Content Placeholder 2"/>
          <p:cNvSpPr>
            <a:spLocks noGrp="1"/>
          </p:cNvSpPr>
          <p:nvPr>
            <p:ph idx="1"/>
          </p:nvPr>
        </p:nvSpPr>
        <p:spPr/>
        <p:txBody>
          <a:bodyPr/>
          <a:lstStyle/>
          <a:p>
            <a:r>
              <a:rPr lang="en-US" dirty="0"/>
              <a:t>Infections, including infection in the urinary tract, kidneys, and lungs</a:t>
            </a:r>
          </a:p>
          <a:p>
            <a:r>
              <a:rPr lang="en-US" dirty="0"/>
              <a:t>Gallbladder problems, including gallstones</a:t>
            </a:r>
          </a:p>
          <a:p>
            <a:r>
              <a:rPr lang="en-US" dirty="0"/>
              <a:t>Heart enlargement and heart failure from anemia</a:t>
            </a:r>
          </a:p>
          <a:p>
            <a:r>
              <a:rPr lang="en-US" dirty="0"/>
              <a:t>Miscarriage</a:t>
            </a:r>
          </a:p>
          <a:p>
            <a:r>
              <a:rPr lang="en-US" dirty="0"/>
              <a:t>Death</a:t>
            </a:r>
          </a:p>
          <a:p>
            <a:endParaRPr lang="en-US" dirty="0"/>
          </a:p>
        </p:txBody>
      </p:sp>
    </p:spTree>
    <p:extLst>
      <p:ext uri="{BB962C8B-B14F-4D97-AF65-F5344CB8AC3E}">
        <p14:creationId xmlns:p14="http://schemas.microsoft.com/office/powerpoint/2010/main" val="122803167"/>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During labor, your healthcare provider will give you IV (intravenous) fluids to help prevent fluid loss (dehydration). You may also get extra oxygen through a mask during labor. A fetal heart rate monitor is often used to watch for changes in your baby’s heart rate. It also watches for signs of fetal distress. Most women can deliver vaginally, unless there are other complications.</a:t>
            </a:r>
          </a:p>
          <a:p>
            <a:endParaRPr lang="en-US" dirty="0" smtClean="0"/>
          </a:p>
          <a:p>
            <a:endParaRPr lang="en-US" dirty="0"/>
          </a:p>
        </p:txBody>
      </p:sp>
    </p:spTree>
    <p:extLst>
      <p:ext uri="{BB962C8B-B14F-4D97-AF65-F5344CB8AC3E}">
        <p14:creationId xmlns:p14="http://schemas.microsoft.com/office/powerpoint/2010/main" val="2246251239"/>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Complications and increased </a:t>
            </a:r>
            <a:r>
              <a:rPr lang="en-US" dirty="0" smtClean="0"/>
              <a:t>risks to the developing </a:t>
            </a:r>
            <a:r>
              <a:rPr lang="en-US" dirty="0"/>
              <a:t>baby may include:</a:t>
            </a:r>
          </a:p>
          <a:p>
            <a:r>
              <a:rPr lang="en-US" dirty="0"/>
              <a:t>Severe anemia</a:t>
            </a:r>
          </a:p>
          <a:p>
            <a:r>
              <a:rPr lang="en-US" dirty="0"/>
              <a:t>Poor fetal growth</a:t>
            </a:r>
          </a:p>
          <a:p>
            <a:r>
              <a:rPr lang="en-US" dirty="0"/>
              <a:t>Preterm birth (before 37 weeks of pregnancy)</a:t>
            </a:r>
          </a:p>
          <a:p>
            <a:r>
              <a:rPr lang="en-US" dirty="0"/>
              <a:t>Low birth weight (less than 5.5 pounds)</a:t>
            </a:r>
          </a:p>
          <a:p>
            <a:r>
              <a:rPr lang="en-US" dirty="0"/>
              <a:t>Stillbirth and newborn death</a:t>
            </a:r>
          </a:p>
          <a:p>
            <a:endParaRPr lang="en-US" dirty="0"/>
          </a:p>
        </p:txBody>
      </p:sp>
    </p:spTree>
    <p:extLst>
      <p:ext uri="{BB962C8B-B14F-4D97-AF65-F5344CB8AC3E}">
        <p14:creationId xmlns:p14="http://schemas.microsoft.com/office/powerpoint/2010/main" val="2155258609"/>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Thyrotoxicosis  </a:t>
            </a:r>
            <a:endParaRPr lang="en-US" dirty="0"/>
          </a:p>
        </p:txBody>
      </p:sp>
      <p:sp>
        <p:nvSpPr>
          <p:cNvPr id="3" name="Content Placeholder 2"/>
          <p:cNvSpPr>
            <a:spLocks noGrp="1"/>
          </p:cNvSpPr>
          <p:nvPr>
            <p:ph idx="1"/>
          </p:nvPr>
        </p:nvSpPr>
        <p:spPr/>
        <p:txBody>
          <a:bodyPr>
            <a:normAutofit fontScale="92500" lnSpcReduction="10000"/>
          </a:bodyPr>
          <a:lstStyle/>
          <a:p>
            <a:r>
              <a:rPr lang="en-US" dirty="0"/>
              <a:t>Thyrotoxicosis is a condition in which you have too much thyroid hormone in your body.</a:t>
            </a:r>
          </a:p>
          <a:p>
            <a:r>
              <a:rPr lang="en-US" dirty="0"/>
              <a:t>Your thyroid — the butterfly-shaped gland in the front of your neck — makes and releases two hormones: triiodothyronine (also called T3) and thyroxine (also called T4). Together, they are referred to as thyroid hormones. Your thyroid and thyroid hormones play a large role in many important bodily functions, such as your body temperature, heart rate and metabolism.</a:t>
            </a:r>
          </a:p>
          <a:p>
            <a:endParaRPr lang="en-US" dirty="0"/>
          </a:p>
        </p:txBody>
      </p:sp>
    </p:spTree>
    <p:extLst>
      <p:ext uri="{BB962C8B-B14F-4D97-AF65-F5344CB8AC3E}">
        <p14:creationId xmlns:p14="http://schemas.microsoft.com/office/powerpoint/2010/main" val="26040581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10000"/>
          </a:bodyPr>
          <a:lstStyle/>
          <a:p>
            <a:r>
              <a:rPr lang="en-US" dirty="0" smtClean="0"/>
              <a:t>If you have Rh-negative blood, your doctor may order another blood test, called an antibody screen. This test checks whether your blood contains Rh antibodies. If your antibody screen comes back positive, you are at risk for Rh incompatibility.</a:t>
            </a:r>
          </a:p>
          <a:p>
            <a:r>
              <a:rPr lang="en-US" dirty="0" smtClean="0"/>
              <a:t>If you are Rh-negative and your antibody screen is negative, you will be given Rh immunoglobulin (RhIg) to prevent antibody formation. This is typically given around 28 weeks and within 72 hours of delivery. You may get a dose in early pregnancy if you have bleeding or other complications.</a:t>
            </a:r>
          </a:p>
          <a:p>
            <a:endParaRPr lang="en-US" dirty="0"/>
          </a:p>
        </p:txBody>
      </p:sp>
    </p:spTree>
    <p:extLst>
      <p:ext uri="{BB962C8B-B14F-4D97-AF65-F5344CB8AC3E}">
        <p14:creationId xmlns:p14="http://schemas.microsoft.com/office/powerpoint/2010/main" val="1454683515"/>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Metabolism is the pace at which your body processes things — how fast it burns the food you consume to make energy and heat. When you have thyrotoxicosis, the excess amount of thyroid hormones in your body launches your metabolism into high speed, which can cause symptoms such as a rapid heartbeat (tachycardia) and weight loss and certain complications.</a:t>
            </a:r>
          </a:p>
          <a:p>
            <a:endParaRPr lang="en-US" dirty="0"/>
          </a:p>
        </p:txBody>
      </p:sp>
    </p:spTree>
    <p:extLst>
      <p:ext uri="{BB962C8B-B14F-4D97-AF65-F5344CB8AC3E}">
        <p14:creationId xmlns:p14="http://schemas.microsoft.com/office/powerpoint/2010/main" val="578284951"/>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Clinical presentation  </a:t>
            </a:r>
            <a:endParaRPr lang="en-US" dirty="0"/>
          </a:p>
        </p:txBody>
      </p:sp>
      <p:sp>
        <p:nvSpPr>
          <p:cNvPr id="3" name="Content Placeholder 2"/>
          <p:cNvSpPr>
            <a:spLocks noGrp="1"/>
          </p:cNvSpPr>
          <p:nvPr>
            <p:ph idx="1"/>
          </p:nvPr>
        </p:nvSpPr>
        <p:spPr/>
        <p:txBody>
          <a:bodyPr/>
          <a:lstStyle/>
          <a:p>
            <a:r>
              <a:rPr lang="en-US" dirty="0"/>
              <a:t>The signs and symptoms of thyrotoxicosis in pregnancy are the same as those in nonpregnant patients and can include anxiety, tremor, heat intolerance, palpitations, weight loss or lack of weight gain, goiter, tachycardia, and hyperreflexia</a:t>
            </a:r>
            <a:endParaRPr lang="en-US" dirty="0"/>
          </a:p>
        </p:txBody>
      </p:sp>
    </p:spTree>
    <p:extLst>
      <p:ext uri="{BB962C8B-B14F-4D97-AF65-F5344CB8AC3E}">
        <p14:creationId xmlns:p14="http://schemas.microsoft.com/office/powerpoint/2010/main" val="805964841"/>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Diagnosis </a:t>
            </a:r>
            <a:endParaRPr lang="en-US" dirty="0"/>
          </a:p>
        </p:txBody>
      </p:sp>
      <p:sp>
        <p:nvSpPr>
          <p:cNvPr id="3" name="Content Placeholder 2"/>
          <p:cNvSpPr>
            <a:spLocks noGrp="1"/>
          </p:cNvSpPr>
          <p:nvPr>
            <p:ph idx="1"/>
          </p:nvPr>
        </p:nvSpPr>
        <p:spPr/>
        <p:txBody>
          <a:bodyPr/>
          <a:lstStyle/>
          <a:p>
            <a:r>
              <a:rPr lang="en-US" dirty="0"/>
              <a:t>Total T4, T3, and free T4 index </a:t>
            </a:r>
          </a:p>
          <a:p>
            <a:r>
              <a:rPr lang="en-US" dirty="0"/>
              <a:t>Given the lack of standardization of the FT4 assay and variability of its results, serum total thyroxine (T4) and triiodothyronine (T3) levels are alternative options for assessing thyroid function. </a:t>
            </a:r>
          </a:p>
          <a:p>
            <a:endParaRPr lang="en-US" dirty="0"/>
          </a:p>
        </p:txBody>
      </p:sp>
    </p:spTree>
    <p:extLst>
      <p:ext uri="{BB962C8B-B14F-4D97-AF65-F5344CB8AC3E}">
        <p14:creationId xmlns:p14="http://schemas.microsoft.com/office/powerpoint/2010/main" val="3027342988"/>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Adverse pregnancy outcomes</a:t>
            </a:r>
            <a:endParaRPr lang="en-US" dirty="0"/>
          </a:p>
        </p:txBody>
      </p:sp>
      <p:sp>
        <p:nvSpPr>
          <p:cNvPr id="3" name="Content Placeholder 2"/>
          <p:cNvSpPr>
            <a:spLocks noGrp="1"/>
          </p:cNvSpPr>
          <p:nvPr>
            <p:ph idx="1"/>
          </p:nvPr>
        </p:nvSpPr>
        <p:spPr/>
        <p:txBody>
          <a:bodyPr/>
          <a:lstStyle/>
          <a:p>
            <a:r>
              <a:rPr lang="en-US" dirty="0"/>
              <a:t>P</a:t>
            </a:r>
            <a:r>
              <a:rPr lang="en-US" dirty="0" smtClean="0"/>
              <a:t>re-term delivery</a:t>
            </a:r>
          </a:p>
          <a:p>
            <a:r>
              <a:rPr lang="en-US" dirty="0" smtClean="0"/>
              <a:t>Miscarriage</a:t>
            </a:r>
          </a:p>
          <a:p>
            <a:r>
              <a:rPr lang="en-US" dirty="0" smtClean="0"/>
              <a:t>Hypertension</a:t>
            </a:r>
          </a:p>
          <a:p>
            <a:r>
              <a:rPr lang="en-US" dirty="0"/>
              <a:t>H</a:t>
            </a:r>
            <a:r>
              <a:rPr lang="en-US" dirty="0" smtClean="0"/>
              <a:t>eart failure</a:t>
            </a:r>
          </a:p>
          <a:p>
            <a:r>
              <a:rPr lang="en-US" dirty="0"/>
              <a:t> </a:t>
            </a:r>
            <a:r>
              <a:rPr lang="en-US" dirty="0"/>
              <a:t>I</a:t>
            </a:r>
            <a:r>
              <a:rPr lang="en-US" dirty="0" smtClean="0"/>
              <a:t>ntrauterine </a:t>
            </a:r>
            <a:r>
              <a:rPr lang="en-US" dirty="0"/>
              <a:t>growth restriction</a:t>
            </a:r>
            <a:endParaRPr lang="en-US" dirty="0"/>
          </a:p>
        </p:txBody>
      </p:sp>
    </p:spTree>
    <p:extLst>
      <p:ext uri="{BB962C8B-B14F-4D97-AF65-F5344CB8AC3E}">
        <p14:creationId xmlns:p14="http://schemas.microsoft.com/office/powerpoint/2010/main" val="3698664664"/>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Management</a:t>
            </a:r>
            <a:endParaRPr lang="en-US" dirty="0"/>
          </a:p>
        </p:txBody>
      </p:sp>
      <p:sp>
        <p:nvSpPr>
          <p:cNvPr id="3" name="Content Placeholder 2"/>
          <p:cNvSpPr>
            <a:spLocks noGrp="1"/>
          </p:cNvSpPr>
          <p:nvPr>
            <p:ph idx="1"/>
          </p:nvPr>
        </p:nvSpPr>
        <p:spPr/>
        <p:txBody>
          <a:bodyPr/>
          <a:lstStyle/>
          <a:p>
            <a:r>
              <a:rPr lang="en-US" dirty="0" smtClean="0"/>
              <a:t>Propylthiouracil</a:t>
            </a:r>
            <a:r>
              <a:rPr lang="en-US" dirty="0"/>
              <a:t> </a:t>
            </a:r>
            <a:r>
              <a:rPr lang="en-US" dirty="0" smtClean="0"/>
              <a:t>(PTU</a:t>
            </a:r>
            <a:r>
              <a:rPr lang="en-US" dirty="0"/>
              <a:t>) in the first trimester of pregnancy, and consideration to switch to methimazole after the first </a:t>
            </a:r>
            <a:r>
              <a:rPr lang="en-US" dirty="0" smtClean="0"/>
              <a:t>trimester</a:t>
            </a:r>
          </a:p>
          <a:p>
            <a:endParaRPr lang="en-US" dirty="0"/>
          </a:p>
        </p:txBody>
      </p:sp>
    </p:spTree>
    <p:extLst>
      <p:ext uri="{BB962C8B-B14F-4D97-AF65-F5344CB8AC3E}">
        <p14:creationId xmlns:p14="http://schemas.microsoft.com/office/powerpoint/2010/main" val="4090522619"/>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Syphilis</a:t>
            </a:r>
            <a:endParaRPr lang="en-US" dirty="0"/>
          </a:p>
        </p:txBody>
      </p:sp>
      <p:sp>
        <p:nvSpPr>
          <p:cNvPr id="3" name="Content Placeholder 2"/>
          <p:cNvSpPr>
            <a:spLocks noGrp="1"/>
          </p:cNvSpPr>
          <p:nvPr>
            <p:ph idx="1"/>
          </p:nvPr>
        </p:nvSpPr>
        <p:spPr/>
        <p:txBody>
          <a:bodyPr/>
          <a:lstStyle/>
          <a:p>
            <a:r>
              <a:rPr lang="en-US" dirty="0"/>
              <a:t>Congenital syphilis can have a major health impact on a baby, but how it affects the baby’s health depends on when syphilis was acquired in pregnancy and if — or when — the mother received treatment for the infection.</a:t>
            </a:r>
            <a:endParaRPr lang="en-US" dirty="0"/>
          </a:p>
        </p:txBody>
      </p:sp>
    </p:spTree>
    <p:extLst>
      <p:ext uri="{BB962C8B-B14F-4D97-AF65-F5344CB8AC3E}">
        <p14:creationId xmlns:p14="http://schemas.microsoft.com/office/powerpoint/2010/main" val="4053716019"/>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gn="just"/>
            <a:r>
              <a:rPr lang="en-US" dirty="0"/>
              <a:t>Syphilis in pregnant women can cause miscarriage, stillbirth, or the baby’s death shortly after birth.  Approximately 40% of babies born to women with untreated syphilis can be stillborn or die from the infection as a newborn. </a:t>
            </a:r>
            <a:endParaRPr lang="en-US" dirty="0"/>
          </a:p>
        </p:txBody>
      </p:sp>
    </p:spTree>
    <p:extLst>
      <p:ext uri="{BB962C8B-B14F-4D97-AF65-F5344CB8AC3E}">
        <p14:creationId xmlns:p14="http://schemas.microsoft.com/office/powerpoint/2010/main" val="3781370320"/>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r>
              <a:rPr lang="en-US" dirty="0"/>
              <a:t>Babies born with congenital syphilis can have bone damage, severe anemia, enlarged liver and spleen, jaundice, nerve problems causing blindness or deafness, meningitis, or skin rashes.</a:t>
            </a:r>
          </a:p>
          <a:p>
            <a:endParaRPr lang="en-US" dirty="0"/>
          </a:p>
        </p:txBody>
      </p:sp>
    </p:spTree>
    <p:extLst>
      <p:ext uri="{BB962C8B-B14F-4D97-AF65-F5344CB8AC3E}">
        <p14:creationId xmlns:p14="http://schemas.microsoft.com/office/powerpoint/2010/main" val="2843477635"/>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gn="just"/>
            <a:r>
              <a:rPr lang="en-US" dirty="0"/>
              <a:t>Syphilis can be treated effectively with penicillin. Pregnant women with diagnosed syphilis should be treated immediately. Their sex partner(s) should also receive treatment to prevent the mother from becoming re-infected and to improve the health of her partner. </a:t>
            </a:r>
            <a:endParaRPr lang="en-US" dirty="0"/>
          </a:p>
        </p:txBody>
      </p:sp>
    </p:spTree>
    <p:extLst>
      <p:ext uri="{BB962C8B-B14F-4D97-AF65-F5344CB8AC3E}">
        <p14:creationId xmlns:p14="http://schemas.microsoft.com/office/powerpoint/2010/main" val="4176583205"/>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r>
              <a:rPr lang="en-US" dirty="0"/>
              <a:t>Surviving infants exposed to syphilis should be evaluated at birth to assess need for additional treatment, and closely followed post-delivery whether or not treatment was provided.</a:t>
            </a:r>
          </a:p>
          <a:p>
            <a:endParaRPr lang="en-US" dirty="0"/>
          </a:p>
        </p:txBody>
      </p:sp>
    </p:spTree>
    <p:extLst>
      <p:ext uri="{BB962C8B-B14F-4D97-AF65-F5344CB8AC3E}">
        <p14:creationId xmlns:p14="http://schemas.microsoft.com/office/powerpoint/2010/main" val="399970000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794</TotalTime>
  <Words>2726</Words>
  <Application>Microsoft Office PowerPoint</Application>
  <PresentationFormat>On-screen Show (4:3)</PresentationFormat>
  <Paragraphs>254</Paragraphs>
  <Slides>99</Slides>
  <Notes>0</Notes>
  <HiddenSlides>0</HiddenSlides>
  <MMClips>0</MMClips>
  <ScaleCrop>false</ScaleCrop>
  <HeadingPairs>
    <vt:vector size="4" baseType="variant">
      <vt:variant>
        <vt:lpstr>Theme</vt:lpstr>
      </vt:variant>
      <vt:variant>
        <vt:i4>1</vt:i4>
      </vt:variant>
      <vt:variant>
        <vt:lpstr>Slide Titles</vt:lpstr>
      </vt:variant>
      <vt:variant>
        <vt:i4>99</vt:i4>
      </vt:variant>
    </vt:vector>
  </HeadingPairs>
  <TitlesOfParts>
    <vt:vector size="100" baseType="lpstr">
      <vt:lpstr>Office Theme</vt:lpstr>
      <vt:lpstr>Rhesus Incompatibility</vt:lpstr>
      <vt:lpstr> What is Rh factor? </vt:lpstr>
      <vt:lpstr> Why is Rh factor important? </vt:lpstr>
      <vt:lpstr>  What is Rh incompatibility?  </vt:lpstr>
      <vt:lpstr>PowerPoint Presentation</vt:lpstr>
      <vt:lpstr>Who is at risk for Rh incompatibility? </vt:lpstr>
      <vt:lpstr>What causes Rh incompatibility? </vt:lpstr>
      <vt:lpstr>How is Rh incompatibility diagnosed? </vt:lpstr>
      <vt:lpstr>PowerPoint Presentation</vt:lpstr>
      <vt:lpstr> What complications are associated with Rh incompatibility? </vt:lpstr>
      <vt:lpstr>PowerPoint Presentation</vt:lpstr>
      <vt:lpstr>Can Rh incompatibility be prevented? </vt:lpstr>
      <vt:lpstr> What is the outlook for women with Rh-negative blood? </vt:lpstr>
      <vt:lpstr>ABO incompatibility</vt:lpstr>
      <vt:lpstr>Malnutrition in Pregnancy</vt:lpstr>
      <vt:lpstr>Causes of malnutrition</vt:lpstr>
      <vt:lpstr>PowerPoint Presentation</vt:lpstr>
      <vt:lpstr>PowerPoint Presentation</vt:lpstr>
      <vt:lpstr>PowerPoint Presentation</vt:lpstr>
      <vt:lpstr>PowerPoint Presentation</vt:lpstr>
      <vt:lpstr>PowerPoint Presentation</vt:lpstr>
      <vt:lpstr> Health Risks of Malnutrition In Pregnancy </vt:lpstr>
      <vt:lpstr>Risks for the Mother </vt:lpstr>
      <vt:lpstr>PowerPoint Presentation</vt:lpstr>
      <vt:lpstr>Risks for the Baby </vt:lpstr>
      <vt:lpstr>PowerPoint Presentation</vt:lpstr>
      <vt:lpstr>PowerPoint Presentation</vt:lpstr>
      <vt:lpstr>  </vt:lpstr>
      <vt:lpstr>Prevention of malnutrition</vt:lpstr>
      <vt:lpstr>Deep Vein Thrombosis in Pregnancy</vt:lpstr>
      <vt:lpstr>Symptoms </vt:lpstr>
      <vt:lpstr>Diagnosis </vt:lpstr>
      <vt:lpstr>PowerPoint Presentation</vt:lpstr>
      <vt:lpstr>PowerPoint Presentation</vt:lpstr>
      <vt:lpstr>Treatment</vt:lpstr>
      <vt:lpstr>Effects on the baby</vt:lpstr>
      <vt:lpstr>PowerPoint Presentation</vt:lpstr>
      <vt:lpstr>Other complications</vt:lpstr>
      <vt:lpstr>Risk factors</vt:lpstr>
      <vt:lpstr>PowerPoint Presentation</vt:lpstr>
      <vt:lpstr>Prevention </vt:lpstr>
      <vt:lpstr>PowerPoint Presentation</vt:lpstr>
      <vt:lpstr>STIs In Pregnancy</vt:lpstr>
      <vt:lpstr>PowerPoint Presentation</vt:lpstr>
      <vt:lpstr>PowerPoint Presentation</vt:lpstr>
      <vt:lpstr>Symptoms of STDs</vt:lpstr>
      <vt:lpstr>PowerPoint Presentation</vt:lpstr>
      <vt:lpstr>How STDs affect pregnancy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Treatment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Pregnancy and HIV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Sickle cell disease in pregnancy</vt:lpstr>
      <vt:lpstr>PowerPoint Presentation</vt:lpstr>
      <vt:lpstr>PowerPoint Presentation</vt:lpstr>
      <vt:lpstr>  How does sickle cell disease affect pregnancy?  </vt:lpstr>
      <vt:lpstr>PowerPoint Presentation</vt:lpstr>
      <vt:lpstr>PowerPoint Presentation</vt:lpstr>
      <vt:lpstr>PowerPoint Presentation</vt:lpstr>
      <vt:lpstr>Treatment</vt:lpstr>
      <vt:lpstr>PowerPoint Presentation</vt:lpstr>
      <vt:lpstr>PowerPoint Presentation</vt:lpstr>
      <vt:lpstr>Complications </vt:lpstr>
      <vt:lpstr>PowerPoint Presentation</vt:lpstr>
      <vt:lpstr>PowerPoint Presentation</vt:lpstr>
      <vt:lpstr>Thyrotoxicosis  </vt:lpstr>
      <vt:lpstr>PowerPoint Presentation</vt:lpstr>
      <vt:lpstr>Clinical presentation  </vt:lpstr>
      <vt:lpstr>Diagnosis </vt:lpstr>
      <vt:lpstr>Adverse pregnancy outcomes</vt:lpstr>
      <vt:lpstr>Management</vt:lpstr>
      <vt:lpstr>Syphilis</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Pregnancy and HIV    </dc:title>
  <dc:creator>JUDITH</dc:creator>
  <cp:lastModifiedBy>JUDITH</cp:lastModifiedBy>
  <cp:revision>35</cp:revision>
  <dcterms:created xsi:type="dcterms:W3CDTF">2022-07-12T05:33:49Z</dcterms:created>
  <dcterms:modified xsi:type="dcterms:W3CDTF">2022-07-18T09:24:00Z</dcterms:modified>
</cp:coreProperties>
</file>