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349" r:id="rId2"/>
    <p:sldId id="256" r:id="rId3"/>
    <p:sldId id="347" r:id="rId4"/>
    <p:sldId id="346" r:id="rId5"/>
    <p:sldId id="257" r:id="rId6"/>
    <p:sldId id="258" r:id="rId7"/>
    <p:sldId id="259" r:id="rId8"/>
    <p:sldId id="364" r:id="rId9"/>
    <p:sldId id="360" r:id="rId10"/>
    <p:sldId id="363" r:id="rId11"/>
    <p:sldId id="260" r:id="rId12"/>
    <p:sldId id="261" r:id="rId13"/>
    <p:sldId id="262" r:id="rId14"/>
    <p:sldId id="299" r:id="rId15"/>
    <p:sldId id="263" r:id="rId16"/>
    <p:sldId id="297" r:id="rId17"/>
    <p:sldId id="264" r:id="rId18"/>
    <p:sldId id="265" r:id="rId19"/>
    <p:sldId id="365" r:id="rId20"/>
    <p:sldId id="329" r:id="rId21"/>
    <p:sldId id="266" r:id="rId22"/>
    <p:sldId id="296" r:id="rId23"/>
    <p:sldId id="267" r:id="rId24"/>
    <p:sldId id="295" r:id="rId25"/>
    <p:sldId id="293" r:id="rId26"/>
    <p:sldId id="366" r:id="rId27"/>
    <p:sldId id="342" r:id="rId28"/>
    <p:sldId id="343" r:id="rId29"/>
    <p:sldId id="344" r:id="rId30"/>
    <p:sldId id="268" r:id="rId31"/>
    <p:sldId id="301" r:id="rId32"/>
    <p:sldId id="269" r:id="rId33"/>
    <p:sldId id="361" r:id="rId34"/>
    <p:sldId id="367" r:id="rId35"/>
    <p:sldId id="362" r:id="rId36"/>
    <p:sldId id="353" r:id="rId37"/>
    <p:sldId id="368" r:id="rId38"/>
    <p:sldId id="270" r:id="rId39"/>
    <p:sldId id="300" r:id="rId40"/>
    <p:sldId id="271" r:id="rId41"/>
    <p:sldId id="369" r:id="rId42"/>
    <p:sldId id="272" r:id="rId43"/>
    <p:sldId id="370" r:id="rId44"/>
    <p:sldId id="354" r:id="rId45"/>
    <p:sldId id="273" r:id="rId46"/>
    <p:sldId id="294" r:id="rId47"/>
    <p:sldId id="274" r:id="rId48"/>
    <p:sldId id="371" r:id="rId49"/>
    <p:sldId id="372" r:id="rId50"/>
    <p:sldId id="275" r:id="rId51"/>
    <p:sldId id="373" r:id="rId52"/>
    <p:sldId id="374" r:id="rId53"/>
    <p:sldId id="351" r:id="rId54"/>
    <p:sldId id="375" r:id="rId55"/>
    <p:sldId id="336" r:id="rId56"/>
    <p:sldId id="276" r:id="rId57"/>
    <p:sldId id="341" r:id="rId58"/>
    <p:sldId id="376" r:id="rId59"/>
    <p:sldId id="338" r:id="rId60"/>
    <p:sldId id="339" r:id="rId61"/>
    <p:sldId id="340" r:id="rId62"/>
    <p:sldId id="352" r:id="rId63"/>
    <p:sldId id="277" r:id="rId64"/>
    <p:sldId id="298" r:id="rId65"/>
    <p:sldId id="332" r:id="rId66"/>
    <p:sldId id="302" r:id="rId67"/>
    <p:sldId id="305" r:id="rId68"/>
    <p:sldId id="333" r:id="rId69"/>
    <p:sldId id="306" r:id="rId70"/>
    <p:sldId id="316" r:id="rId71"/>
    <p:sldId id="308" r:id="rId72"/>
    <p:sldId id="310" r:id="rId73"/>
    <p:sldId id="326" r:id="rId74"/>
    <p:sldId id="311" r:id="rId75"/>
    <p:sldId id="356" r:id="rId76"/>
    <p:sldId id="357" r:id="rId77"/>
    <p:sldId id="358" r:id="rId78"/>
    <p:sldId id="359" r:id="rId79"/>
    <p:sldId id="312" r:id="rId80"/>
    <p:sldId id="313" r:id="rId81"/>
    <p:sldId id="325" r:id="rId82"/>
    <p:sldId id="314" r:id="rId83"/>
    <p:sldId id="317" r:id="rId84"/>
    <p:sldId id="318" r:id="rId85"/>
    <p:sldId id="324" r:id="rId86"/>
    <p:sldId id="319" r:id="rId87"/>
    <p:sldId id="320" r:id="rId88"/>
    <p:sldId id="321" r:id="rId89"/>
    <p:sldId id="322" r:id="rId90"/>
    <p:sldId id="323" r:id="rId91"/>
    <p:sldId id="348" r:id="rId92"/>
    <p:sldId id="334" r:id="rId93"/>
    <p:sldId id="328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5739" autoAdjust="0"/>
  </p:normalViewPr>
  <p:slideViewPr>
    <p:cSldViewPr>
      <p:cViewPr varScale="1">
        <p:scale>
          <a:sx n="59" d="100"/>
          <a:sy n="59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1863E-888F-4EA7-AC13-85F5A1552802}" type="datetimeFigureOut">
              <a:rPr lang="en-US" smtClean="0"/>
              <a:pPr/>
              <a:t>29-Apr-21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810DA-B243-4D7D-906F-BC4E09134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feto</a:t>
            </a:r>
            <a:r>
              <a:rPr lang="en-US" baseline="0" dirty="0" smtClean="0"/>
              <a:t> protein blood checks the amount of AFP in a pregnant woman’s blood.AFP is a substance made in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eliver</a:t>
            </a:r>
            <a:r>
              <a:rPr lang="en-US" baseline="0" dirty="0" smtClean="0"/>
              <a:t> of an unborn </a:t>
            </a:r>
            <a:r>
              <a:rPr lang="en-US" baseline="0" dirty="0" err="1" smtClean="0"/>
              <a:t>baby.the</a:t>
            </a:r>
            <a:r>
              <a:rPr lang="en-US" baseline="0" dirty="0" smtClean="0"/>
              <a:t> amount of AFP in the blood of a pregnant woman can help see whether the baby may have problems like </a:t>
            </a:r>
            <a:r>
              <a:rPr lang="en-US" baseline="0" dirty="0" err="1" smtClean="0"/>
              <a:t>spina</a:t>
            </a:r>
            <a:r>
              <a:rPr lang="en-US" baseline="0" dirty="0" smtClean="0"/>
              <a:t> bifida and </a:t>
            </a:r>
            <a:r>
              <a:rPr lang="en-US" baseline="0" dirty="0" err="1" smtClean="0"/>
              <a:t>anencephaly.it</a:t>
            </a:r>
            <a:r>
              <a:rPr lang="en-US" baseline="0" dirty="0" smtClean="0"/>
              <a:t> can </a:t>
            </a:r>
            <a:r>
              <a:rPr lang="en-US" baseline="0" dirty="0" err="1" smtClean="0"/>
              <a:t>aslo</a:t>
            </a:r>
            <a:r>
              <a:rPr lang="en-US" baseline="0" dirty="0" smtClean="0"/>
              <a:t> be done to find out other chromosomal disorders such as down </a:t>
            </a:r>
            <a:r>
              <a:rPr lang="en-US" baseline="0" dirty="0" err="1" smtClean="0"/>
              <a:t>syndrome</a:t>
            </a:r>
            <a:r>
              <a:rPr lang="en-US" dirty="0" err="1" smtClean="0"/>
              <a:t>levels</a:t>
            </a:r>
            <a:r>
              <a:rPr lang="en-US" dirty="0" smtClean="0"/>
              <a:t> of the protein can be measured to detect certain congenital defects such as </a:t>
            </a:r>
            <a:r>
              <a:rPr lang="en-US" dirty="0" err="1" smtClean="0"/>
              <a:t>spina</a:t>
            </a:r>
            <a:r>
              <a:rPr lang="en-US" dirty="0" smtClean="0"/>
              <a:t> bifida and down </a:t>
            </a:r>
            <a:r>
              <a:rPr lang="en-US" dirty="0" err="1" smtClean="0"/>
              <a:t>syndrome.normally</a:t>
            </a:r>
            <a:r>
              <a:rPr lang="en-US" baseline="0" dirty="0" smtClean="0"/>
              <a:t> low levels of AFP can be found in the blood of pregnant </a:t>
            </a:r>
            <a:r>
              <a:rPr lang="en-US" baseline="0" dirty="0" err="1" smtClean="0"/>
              <a:t>woman.no</a:t>
            </a:r>
            <a:r>
              <a:rPr lang="en-US" baseline="0" dirty="0" smtClean="0"/>
              <a:t> amount of AFP should be found in the blood of healthy men or healthy non pregnant </a:t>
            </a:r>
            <a:r>
              <a:rPr lang="en-US" baseline="0" dirty="0" err="1" smtClean="0"/>
              <a:t>women.normal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ranges:adults:under</a:t>
            </a:r>
            <a:r>
              <a:rPr lang="en-US" baseline="0" dirty="0" smtClean="0"/>
              <a:t> 50 </a:t>
            </a:r>
            <a:r>
              <a:rPr lang="en-US" baseline="0" dirty="0" err="1" smtClean="0"/>
              <a:t>nanograms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ml,and</a:t>
            </a:r>
            <a:r>
              <a:rPr lang="en-US" baseline="0" dirty="0" smtClean="0"/>
              <a:t> children under 10 and under 5 </a:t>
            </a:r>
            <a:r>
              <a:rPr lang="en-US" baseline="0" dirty="0" err="1" smtClean="0"/>
              <a:t>nanograms</a:t>
            </a:r>
            <a:r>
              <a:rPr lang="en-US" baseline="0" dirty="0" smtClean="0"/>
              <a:t>/ml</a:t>
            </a:r>
          </a:p>
          <a:p>
            <a:r>
              <a:rPr lang="en-US" baseline="0" dirty="0" smtClean="0"/>
              <a:t>AFP is found both in fetal serum and amniotic fluid.</a:t>
            </a:r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10DA-B243-4D7D-906F-BC4E091347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3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10DA-B243-4D7D-906F-BC4E091347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Bile carries away the liver waste products and breaks down fats in</a:t>
            </a:r>
            <a:r>
              <a:rPr lang="en-US" baseline="0" dirty="0" smtClean="0"/>
              <a:t> the small intestine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10DA-B243-4D7D-906F-BC4E0913475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chromosomes apart from sex chromosomes autosomes are 22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10DA-B243-4D7D-906F-BC4E0913475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three are always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10DA-B243-4D7D-906F-BC4E0913475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blocker for treatment</a:t>
            </a:r>
            <a:r>
              <a:rPr lang="en-US" baseline="0" dirty="0" smtClean="0"/>
              <a:t> of high blood pressure and cardiac </a:t>
            </a:r>
            <a:r>
              <a:rPr lang="en-US" baseline="0" dirty="0" err="1" smtClean="0"/>
              <a:t>arythymias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10DA-B243-4D7D-906F-BC4E0913475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49E8-2E53-4250-9AA3-8330CBDFF22A}" type="datetime1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369C-35B7-411C-81A0-A79827B383DA}" type="datetime1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23F-B73B-4092-AE42-68939B7EE991}" type="datetime1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1971-A1F7-4370-980F-B95B6CF9C2BD}" type="datetime1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5779-6C87-4983-BD75-78E6A3C994C3}" type="datetime1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D3B9-C07A-42E0-A76F-13173F72FE92}" type="datetime1">
              <a:rPr lang="en-US" smtClean="0"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6741-CA36-43E7-A5C8-76981F4654E4}" type="datetime1">
              <a:rPr lang="en-US" smtClean="0"/>
              <a:t>29-Apr-21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DD7-5BEA-4655-9BCD-53068FF03374}" type="datetime1">
              <a:rPr lang="en-US" smtClean="0"/>
              <a:t>29-Apr-21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2DC0-61E9-4A84-AA6E-0DBC2B3A5927}" type="datetime1">
              <a:rPr lang="en-US" smtClean="0"/>
              <a:t>29-Apr-21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D71A-5F9B-410B-A9BA-910B3E3901C9}" type="datetime1">
              <a:rPr lang="en-US" smtClean="0"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0D4-4AE9-4675-BE32-CB9F1BEBFD13}" type="datetime1">
              <a:rPr lang="en-US" smtClean="0"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836E-5A15-4430-BA39-D0B07EFA891A}" type="datetime1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F49D-B4EF-4F04-8E35-D18C476A9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Babies with special needs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birth weight babies less than 2.5kgs</a:t>
            </a:r>
          </a:p>
          <a:p>
            <a:r>
              <a:rPr lang="en-US" dirty="0" smtClean="0"/>
              <a:t>Premature babies</a:t>
            </a:r>
          </a:p>
          <a:p>
            <a:r>
              <a:rPr lang="en-US" dirty="0" smtClean="0"/>
              <a:t>Babies with jaundice</a:t>
            </a:r>
          </a:p>
          <a:p>
            <a:r>
              <a:rPr lang="en-US" dirty="0" smtClean="0"/>
              <a:t>Babies with infections</a:t>
            </a:r>
          </a:p>
          <a:p>
            <a:r>
              <a:rPr lang="en-US" dirty="0" smtClean="0"/>
              <a:t>Babies with low blood sugar</a:t>
            </a:r>
          </a:p>
          <a:p>
            <a:r>
              <a:rPr lang="en-US" dirty="0" smtClean="0"/>
              <a:t>Babies with birth injuries</a:t>
            </a:r>
          </a:p>
          <a:p>
            <a:r>
              <a:rPr lang="en-US" dirty="0" smtClean="0"/>
              <a:t>Babies with poor Apgar score</a:t>
            </a:r>
          </a:p>
          <a:p>
            <a:r>
              <a:rPr lang="en-US" dirty="0" smtClean="0"/>
              <a:t>Congenital anomalies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0568-F442-44BC-B277-4F8AA55B48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251460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64" y="1371600"/>
            <a:ext cx="326843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4.Spina </a:t>
            </a:r>
            <a:r>
              <a:rPr lang="en-US" b="1" dirty="0" err="1" smtClean="0"/>
              <a:t>bifida:part</a:t>
            </a:r>
            <a:r>
              <a:rPr lang="en-US" b="1" dirty="0" smtClean="0"/>
              <a:t> </a:t>
            </a:r>
            <a:r>
              <a:rPr lang="en-US" dirty="0" smtClean="0"/>
              <a:t>of one or more vertebrae fails to develop completely leaving a portion of the spinal cord unprotected.</a:t>
            </a:r>
          </a:p>
          <a:p>
            <a:r>
              <a:rPr lang="en-US" dirty="0" smtClean="0"/>
              <a:t>Associated lack of folic acid deficiency in diet during pregnancy</a:t>
            </a:r>
          </a:p>
          <a:p>
            <a:r>
              <a:rPr lang="en-US" dirty="0" smtClean="0"/>
              <a:t>Site: lumbosacral area</a:t>
            </a:r>
          </a:p>
          <a:p>
            <a:r>
              <a:rPr lang="en-US" dirty="0" smtClean="0"/>
              <a:t>Base of the skull-</a:t>
            </a:r>
            <a:r>
              <a:rPr lang="en-US" dirty="0" err="1" smtClean="0"/>
              <a:t>encephalocoele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Diagnosis</a:t>
            </a:r>
          </a:p>
          <a:p>
            <a:r>
              <a:rPr lang="en-US" dirty="0" smtClean="0"/>
              <a:t>Ultrasound scanning</a:t>
            </a:r>
          </a:p>
          <a:p>
            <a:r>
              <a:rPr lang="en-US" dirty="0" smtClean="0"/>
              <a:t>After birth</a:t>
            </a:r>
          </a:p>
          <a:p>
            <a:pPr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Paralysis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Management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Cover the open lesion with non adherent dressing</a:t>
            </a:r>
          </a:p>
          <a:p>
            <a:r>
              <a:rPr lang="en-US" dirty="0" smtClean="0"/>
              <a:t>Surgery to close opening</a:t>
            </a:r>
          </a:p>
          <a:p>
            <a:r>
              <a:rPr lang="en-US" dirty="0" smtClean="0"/>
              <a:t>Physiotherapy to keep joints mobile and strengthens functioning muscles</a:t>
            </a:r>
          </a:p>
          <a:p>
            <a:pPr>
              <a:buNone/>
            </a:pPr>
            <a:r>
              <a:rPr lang="en-US" b="1" dirty="0" smtClean="0"/>
              <a:t>Types of </a:t>
            </a:r>
            <a:r>
              <a:rPr lang="en-US" b="1" dirty="0" err="1" smtClean="0"/>
              <a:t>spina</a:t>
            </a:r>
            <a:r>
              <a:rPr lang="en-US" b="1" dirty="0" smtClean="0"/>
              <a:t> bifida</a:t>
            </a:r>
          </a:p>
          <a:p>
            <a:pPr marL="0" indent="0">
              <a:buNone/>
            </a:pPr>
            <a:r>
              <a:rPr lang="en-US" b="1" dirty="0" smtClean="0"/>
              <a:t>a)</a:t>
            </a:r>
            <a:r>
              <a:rPr lang="en-US" b="1" dirty="0" err="1" smtClean="0"/>
              <a:t>spina</a:t>
            </a:r>
            <a:r>
              <a:rPr lang="en-US" b="1" dirty="0" smtClean="0"/>
              <a:t> bifida </a:t>
            </a:r>
            <a:r>
              <a:rPr lang="en-US" b="1" dirty="0" err="1" smtClean="0"/>
              <a:t>aperta</a:t>
            </a:r>
            <a:r>
              <a:rPr lang="en-US" b="1" dirty="0" smtClean="0"/>
              <a:t>: </a:t>
            </a:r>
            <a:r>
              <a:rPr lang="en-US" dirty="0" smtClean="0"/>
              <a:t>failure of fusion of the vertebral column</a:t>
            </a:r>
          </a:p>
          <a:p>
            <a:r>
              <a:rPr lang="en-US" dirty="0" smtClean="0"/>
              <a:t>If there is no skin covering ,the defect allows protrusion meninges- </a:t>
            </a:r>
            <a:r>
              <a:rPr lang="en-US" b="1" dirty="0" err="1" smtClean="0"/>
              <a:t>meningocele</a:t>
            </a:r>
            <a:r>
              <a:rPr lang="en-US" dirty="0" err="1" smtClean="0"/>
              <a:t>.The</a:t>
            </a:r>
            <a:r>
              <a:rPr lang="en-US" dirty="0" smtClean="0"/>
              <a:t> meningeal membrane may be flat or appear as a </a:t>
            </a:r>
            <a:r>
              <a:rPr lang="en-US" dirty="0" err="1" smtClean="0"/>
              <a:t>membraneous</a:t>
            </a:r>
            <a:r>
              <a:rPr lang="en-US" dirty="0" smtClean="0"/>
              <a:t> sac with or without cerebrospinal fluid but it doesn’t contain neural tissue.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Meningomyelocoele</a:t>
            </a:r>
            <a:r>
              <a:rPr lang="en-US" dirty="0" smtClean="0"/>
              <a:t>: involves protrusion of </a:t>
            </a:r>
            <a:r>
              <a:rPr lang="en-US" dirty="0" err="1" smtClean="0"/>
              <a:t>meninges</a:t>
            </a:r>
            <a:r>
              <a:rPr lang="en-US" dirty="0" smtClean="0"/>
              <a:t> and spinal cord. gives rise to neural damage leading to paralysis distal to the defect and impaired function of urinary bladder and bowel.</a:t>
            </a:r>
          </a:p>
          <a:p>
            <a:pPr>
              <a:buNone/>
            </a:pPr>
            <a:r>
              <a:rPr lang="en-US" b="1" dirty="0" err="1" smtClean="0"/>
              <a:t>II.Spina</a:t>
            </a:r>
            <a:r>
              <a:rPr lang="en-US" b="1" dirty="0" smtClean="0"/>
              <a:t> bifida </a:t>
            </a:r>
            <a:r>
              <a:rPr lang="en-US" b="1" dirty="0" err="1" smtClean="0"/>
              <a:t>occulta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Minor type of defect.no spinal cord </a:t>
            </a:r>
            <a:r>
              <a:rPr lang="en-US" dirty="0" err="1" smtClean="0"/>
              <a:t>involvement.a</a:t>
            </a:r>
            <a:r>
              <a:rPr lang="en-US" dirty="0" smtClean="0"/>
              <a:t> tuft of hair or sinus at the base of the spine may be noted on first examination of the </a:t>
            </a:r>
            <a:r>
              <a:rPr lang="en-US" dirty="0" err="1" smtClean="0"/>
              <a:t>baby.confirmed</a:t>
            </a:r>
            <a:r>
              <a:rPr lang="en-US" dirty="0" smtClean="0"/>
              <a:t> via ultrasound</a:t>
            </a:r>
          </a:p>
          <a:p>
            <a:pPr marL="0" indent="0">
              <a:buNone/>
            </a:pPr>
            <a:r>
              <a:rPr lang="en-US" b="1" dirty="0" smtClean="0"/>
              <a:t>5.Hydrocephalus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910" y="457200"/>
            <a:ext cx="688569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Gastrointestinal defects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Osephageal</a:t>
            </a:r>
            <a:r>
              <a:rPr lang="en-US" b="1" dirty="0" smtClean="0"/>
              <a:t> </a:t>
            </a:r>
            <a:r>
              <a:rPr lang="en-US" b="1" dirty="0" err="1" smtClean="0"/>
              <a:t>atresia</a:t>
            </a:r>
            <a:r>
              <a:rPr lang="en-US" b="1" dirty="0" smtClean="0"/>
              <a:t> </a:t>
            </a:r>
            <a:r>
              <a:rPr lang="en-US" dirty="0" smtClean="0"/>
              <a:t>:incomplete development of </a:t>
            </a:r>
            <a:r>
              <a:rPr lang="en-US" dirty="0" err="1" smtClean="0"/>
              <a:t>oesophagus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tracheo</a:t>
            </a:r>
            <a:r>
              <a:rPr lang="en-US" dirty="0" smtClean="0"/>
              <a:t>-esophageal fistula which connects the trachea to the </a:t>
            </a:r>
            <a:r>
              <a:rPr lang="en-US" dirty="0" err="1" smtClean="0"/>
              <a:t>oesophagus</a:t>
            </a:r>
            <a:endParaRPr lang="en-US" dirty="0" smtClean="0"/>
          </a:p>
          <a:p>
            <a:r>
              <a:rPr lang="en-US" dirty="0" smtClean="0"/>
              <a:t>Should be suspected in maternal </a:t>
            </a:r>
            <a:r>
              <a:rPr lang="en-US" dirty="0" err="1" smtClean="0"/>
              <a:t>polyhydramnios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s/s</a:t>
            </a:r>
          </a:p>
          <a:p>
            <a:r>
              <a:rPr lang="en-US" dirty="0" smtClean="0"/>
              <a:t>Excessive saliva</a:t>
            </a:r>
          </a:p>
          <a:p>
            <a:r>
              <a:rPr lang="en-US" dirty="0" smtClean="0"/>
              <a:t>Coughs after attempts to swallow</a:t>
            </a:r>
          </a:p>
          <a:p>
            <a:r>
              <a:rPr lang="en-US" dirty="0" smtClean="0"/>
              <a:t>cyanosis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Oesophageal</a:t>
            </a:r>
            <a:r>
              <a:rPr lang="en-US" dirty="0" smtClean="0"/>
              <a:t> </a:t>
            </a:r>
            <a:r>
              <a:rPr lang="en-US" dirty="0" err="1" smtClean="0"/>
              <a:t>atresia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No oral fluids to be given to the baby</a:t>
            </a:r>
          </a:p>
          <a:p>
            <a:r>
              <a:rPr lang="en-US" dirty="0" smtClean="0"/>
              <a:t>Intravenous infusion/</a:t>
            </a:r>
            <a:r>
              <a:rPr lang="en-US" dirty="0" err="1" smtClean="0"/>
              <a:t>gastrostomy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Surgery</a:t>
            </a:r>
          </a:p>
          <a:p>
            <a:r>
              <a:rPr lang="en-US" dirty="0" smtClean="0"/>
              <a:t>Placing a </a:t>
            </a:r>
            <a:r>
              <a:rPr lang="en-US" dirty="0" err="1" smtClean="0"/>
              <a:t>continous</a:t>
            </a:r>
            <a:r>
              <a:rPr lang="en-US" dirty="0" smtClean="0"/>
              <a:t> catheter in the upper </a:t>
            </a:r>
            <a:r>
              <a:rPr lang="en-US" dirty="0" err="1" smtClean="0"/>
              <a:t>oesophagus</a:t>
            </a:r>
            <a:r>
              <a:rPr lang="en-US" dirty="0" smtClean="0"/>
              <a:t> to suction out saliva before it reaches lungs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Congenital Diaphragmatic hernia</a:t>
            </a:r>
          </a:p>
          <a:p>
            <a:r>
              <a:rPr lang="en-US" dirty="0" smtClean="0"/>
              <a:t>A defect in the diaphragm that allows some of the abdominal organs to protrude into the chest the hernia is large enough the affected side is usually incompletely developed.</a:t>
            </a:r>
          </a:p>
          <a:p>
            <a:r>
              <a:rPr lang="en-US" dirty="0" smtClean="0"/>
              <a:t>The stomach ,loop of the intestine, liver and spleen protrude the hernia.</a:t>
            </a:r>
          </a:p>
          <a:p>
            <a:r>
              <a:rPr lang="en-US" dirty="0" smtClean="0"/>
              <a:t>Common on the left side of the diaphragm</a:t>
            </a:r>
          </a:p>
          <a:p>
            <a:pPr>
              <a:buNone/>
            </a:pPr>
            <a:r>
              <a:rPr lang="en-US" b="1" dirty="0" smtClean="0"/>
              <a:t>s/s</a:t>
            </a:r>
          </a:p>
          <a:p>
            <a:r>
              <a:rPr lang="en-US" dirty="0" smtClean="0"/>
              <a:t>Respiratory distress</a:t>
            </a:r>
          </a:p>
          <a:p>
            <a:r>
              <a:rPr lang="en-US" dirty="0" smtClean="0"/>
              <a:t>Cyanosis</a:t>
            </a:r>
          </a:p>
          <a:p>
            <a:r>
              <a:rPr lang="en-US" dirty="0" smtClean="0"/>
              <a:t>Reduced respiratory movement</a:t>
            </a:r>
          </a:p>
          <a:p>
            <a:pPr>
              <a:buNone/>
            </a:pPr>
            <a:r>
              <a:rPr lang="en-US" b="1" dirty="0" err="1" smtClean="0"/>
              <a:t>Management</a:t>
            </a:r>
            <a:r>
              <a:rPr lang="en-US" dirty="0" err="1" smtClean="0"/>
              <a:t>:surgical</a:t>
            </a:r>
            <a:r>
              <a:rPr lang="en-US" dirty="0" smtClean="0"/>
              <a:t>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991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Congenital abnormalities/Congenital anomalies /birth defects, congenital disorders or congenital malformations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tie(</a:t>
            </a:r>
            <a:r>
              <a:rPr lang="en-US" dirty="0" err="1" smtClean="0"/>
              <a:t>ankyloglossia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1437"/>
            <a:ext cx="53340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estricts the tongue's range of motion.</a:t>
            </a:r>
          </a:p>
          <a:p>
            <a:r>
              <a:rPr lang="en-US" dirty="0"/>
              <a:t>A</a:t>
            </a:r>
            <a:r>
              <a:rPr lang="en-US" dirty="0" smtClean="0"/>
              <a:t>n unusually short, thick or tight band of tissue (lingual frenulum) tethers the bottom of the tongue's tip to the floor of the mouth. </a:t>
            </a:r>
          </a:p>
          <a:p>
            <a:r>
              <a:rPr lang="en-US" dirty="0"/>
              <a:t>D</a:t>
            </a:r>
            <a:r>
              <a:rPr lang="en-US" dirty="0" smtClean="0"/>
              <a:t>ifficulty sticking out his or her tongue. </a:t>
            </a:r>
          </a:p>
          <a:p>
            <a:r>
              <a:rPr lang="en-US" dirty="0"/>
              <a:t>A</a:t>
            </a:r>
            <a:r>
              <a:rPr lang="en-US" dirty="0" smtClean="0"/>
              <a:t>ffect the way a child eats, speaks and swallows, as well as interfere with breast-feeding.</a:t>
            </a:r>
          </a:p>
          <a:p>
            <a:pPr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a surgical cut to release the </a:t>
            </a:r>
            <a:r>
              <a:rPr lang="en-US" dirty="0" err="1" smtClean="0"/>
              <a:t>frenulum</a:t>
            </a:r>
            <a:r>
              <a:rPr lang="en-US" dirty="0" smtClean="0"/>
              <a:t> (</a:t>
            </a:r>
            <a:r>
              <a:rPr lang="en-US" dirty="0" err="1" smtClean="0"/>
              <a:t>frenotomy</a:t>
            </a:r>
            <a:r>
              <a:rPr lang="en-US" dirty="0" smtClean="0"/>
              <a:t>). </a:t>
            </a:r>
          </a:p>
        </p:txBody>
      </p:sp>
      <p:pic>
        <p:nvPicPr>
          <p:cNvPr id="1027" name="Picture 3" descr="C:\Users\IRENE WAMUYU\Desktop\tongue ti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799" y="1219200"/>
            <a:ext cx="3505201" cy="359171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Rectal/anal </a:t>
            </a:r>
            <a:r>
              <a:rPr lang="en-US" b="1" dirty="0" err="1" smtClean="0"/>
              <a:t>atresia</a:t>
            </a:r>
            <a:r>
              <a:rPr lang="en-US" b="1" dirty="0" smtClean="0"/>
              <a:t> and imperforate anus:</a:t>
            </a:r>
          </a:p>
          <a:p>
            <a:pPr>
              <a:buNone/>
            </a:pPr>
            <a:r>
              <a:rPr lang="en-US" dirty="0" smtClean="0"/>
              <a:t>Rectal </a:t>
            </a:r>
            <a:r>
              <a:rPr lang="en-US" dirty="0" err="1" smtClean="0"/>
              <a:t>atresia:congenital</a:t>
            </a:r>
            <a:r>
              <a:rPr lang="en-US" dirty="0" smtClean="0"/>
              <a:t> absence or closure of a rectum</a:t>
            </a:r>
            <a:endParaRPr lang="en-US" b="1" dirty="0" smtClean="0"/>
          </a:p>
          <a:p>
            <a:r>
              <a:rPr lang="en-US" dirty="0" smtClean="0"/>
              <a:t>Anal </a:t>
            </a:r>
            <a:r>
              <a:rPr lang="en-US" dirty="0" err="1" smtClean="0"/>
              <a:t>atresia</a:t>
            </a:r>
            <a:r>
              <a:rPr lang="en-US" dirty="0" smtClean="0"/>
              <a:t> :incomplete development of the anus</a:t>
            </a:r>
          </a:p>
          <a:p>
            <a:r>
              <a:rPr lang="en-US" dirty="0" smtClean="0"/>
              <a:t>Imperforate </a:t>
            </a:r>
            <a:r>
              <a:rPr lang="en-US" dirty="0" err="1" smtClean="0"/>
              <a:t>anus:abnormally</a:t>
            </a:r>
            <a:r>
              <a:rPr lang="en-US" dirty="0" smtClean="0"/>
              <a:t> closed or absent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28600"/>
            <a:ext cx="381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7200"/>
            <a:ext cx="502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r>
              <a:rPr lang="en-US" b="1" dirty="0" err="1" smtClean="0"/>
              <a:t>Omphalocoele</a:t>
            </a:r>
            <a:r>
              <a:rPr lang="en-US" b="1" dirty="0" smtClean="0"/>
              <a:t>/</a:t>
            </a:r>
            <a:r>
              <a:rPr lang="en-US" b="1" dirty="0" err="1" smtClean="0"/>
              <a:t>exomphalos</a:t>
            </a:r>
            <a:r>
              <a:rPr lang="en-US" dirty="0" smtClean="0"/>
              <a:t>: herniation of abdominal viscera through an open umbilical ring.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Gastroschisis</a:t>
            </a:r>
            <a:r>
              <a:rPr lang="en-US" dirty="0" smtClean="0"/>
              <a:t>: a defect in anterior abdominal wall through which abdominal contents protrude freely with no overlying sac or </a:t>
            </a:r>
            <a:r>
              <a:rPr lang="en-US" dirty="0" err="1" smtClean="0"/>
              <a:t>peritoneum.common</a:t>
            </a:r>
            <a:r>
              <a:rPr lang="en-US" dirty="0" smtClean="0"/>
              <a:t> in SGA and preterm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algn="l"/>
            <a:r>
              <a:rPr lang="en-US" dirty="0" err="1" smtClean="0"/>
              <a:t>gastroschisis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2954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83842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36242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Hirschsprung’s</a:t>
            </a:r>
            <a:r>
              <a:rPr lang="en-US" b="1" dirty="0"/>
              <a:t> disease: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section of the large intestine is missing the nerve network that controls the intestine rhythmic contractions in order to move food along. Without innervation the  intestines can’t contract normally.</a:t>
            </a:r>
          </a:p>
          <a:p>
            <a:r>
              <a:rPr lang="en-US" dirty="0"/>
              <a:t>F</a:t>
            </a:r>
            <a:r>
              <a:rPr lang="en-US" dirty="0" smtClean="0"/>
              <a:t>ecal matter builds up resulting in severe constipation and vomiting.(bile stained)</a:t>
            </a:r>
          </a:p>
          <a:p>
            <a:r>
              <a:rPr lang="en-US" b="1" dirty="0" smtClean="0"/>
              <a:t>Management: surgery</a:t>
            </a:r>
            <a:r>
              <a:rPr lang="en-US" dirty="0" smtClean="0"/>
              <a:t>(colostomy)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285875"/>
            <a:ext cx="62198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4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Biliary atresia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Failure of bile ducts to develop or abnormal development</a:t>
            </a:r>
          </a:p>
          <a:p>
            <a:r>
              <a:rPr lang="en-US" dirty="0" smtClean="0"/>
              <a:t>Bile fluid secrete d by the liver carries away livers waste products and breaks down fats in the small </a:t>
            </a:r>
            <a:r>
              <a:rPr lang="en-US" dirty="0" err="1" smtClean="0"/>
              <a:t>intestine.bile</a:t>
            </a:r>
            <a:r>
              <a:rPr lang="en-US" dirty="0" smtClean="0"/>
              <a:t> ducts  within the liver collect bile and carry it to the small intestine</a:t>
            </a:r>
          </a:p>
          <a:p>
            <a:r>
              <a:rPr lang="en-US" dirty="0" smtClean="0"/>
              <a:t>In biliary atresia bile ducts develop partially or not at </a:t>
            </a:r>
            <a:r>
              <a:rPr lang="en-US" dirty="0" err="1" smtClean="0"/>
              <a:t>all.hence</a:t>
            </a:r>
            <a:r>
              <a:rPr lang="en-US" dirty="0" smtClean="0"/>
              <a:t> bile cant reach the intestines and instead bilirubin accumulates in the liver and eventually escapes into the blood causing jaundice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Ct. Biliary atresia…Symptoms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Urine is progressively dark</a:t>
            </a:r>
          </a:p>
          <a:p>
            <a:r>
              <a:rPr lang="en-US" dirty="0" smtClean="0"/>
              <a:t>Pale stools</a:t>
            </a:r>
          </a:p>
          <a:p>
            <a:r>
              <a:rPr lang="en-US" dirty="0" smtClean="0"/>
              <a:t>Jaundiced skin</a:t>
            </a:r>
          </a:p>
          <a:p>
            <a:r>
              <a:rPr lang="en-US" dirty="0" smtClean="0"/>
              <a:t>Enlarged liver</a:t>
            </a:r>
          </a:p>
          <a:p>
            <a:r>
              <a:rPr lang="en-US" dirty="0" smtClean="0"/>
              <a:t>High blood pressure in the portal vein</a:t>
            </a:r>
          </a:p>
          <a:p>
            <a:r>
              <a:rPr lang="en-US" dirty="0" smtClean="0"/>
              <a:t>Diagnosis/S</a:t>
            </a:r>
          </a:p>
          <a:p>
            <a:pPr marL="0" indent="0">
              <a:buNone/>
            </a:pPr>
            <a:r>
              <a:rPr lang="en-US" b="1" dirty="0" smtClean="0"/>
              <a:t>Management</a:t>
            </a:r>
            <a:r>
              <a:rPr lang="en-US" dirty="0" smtClean="0"/>
              <a:t> :</a:t>
            </a:r>
          </a:p>
          <a:p>
            <a:r>
              <a:rPr lang="en-US" dirty="0" smtClean="0"/>
              <a:t>surgery to relieve pressure within the liver</a:t>
            </a:r>
          </a:p>
          <a:p>
            <a:r>
              <a:rPr lang="en-US" dirty="0" smtClean="0"/>
              <a:t>Repositioning the the liver so that its surface directly touches the intestine to allow the bile to ooze from the liver surface into the intestine despite lack of bile 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Duodenal atresia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vomiting occurs within the first </a:t>
            </a:r>
            <a:r>
              <a:rPr lang="en-US" b="1" dirty="0" smtClean="0"/>
              <a:t>24-36 hours of life </a:t>
            </a:r>
            <a:r>
              <a:rPr lang="en-US" dirty="0" smtClean="0"/>
              <a:t>after birth</a:t>
            </a:r>
          </a:p>
          <a:p>
            <a:r>
              <a:rPr lang="en-US" dirty="0" smtClean="0"/>
              <a:t>Vomit contains bile unless the obstruction is proximal to the entrance of bile duct</a:t>
            </a:r>
          </a:p>
          <a:p>
            <a:r>
              <a:rPr lang="en-US" dirty="0" smtClean="0"/>
              <a:t>Detected through x-ray</a:t>
            </a:r>
          </a:p>
          <a:p>
            <a:r>
              <a:rPr lang="en-US" b="1" dirty="0" smtClean="0"/>
              <a:t>Management: </a:t>
            </a:r>
            <a:r>
              <a:rPr lang="en-US" dirty="0" smtClean="0"/>
              <a:t>surgical repair of atresia</a:t>
            </a:r>
          </a:p>
          <a:p>
            <a:r>
              <a:rPr lang="en-US" dirty="0" smtClean="0"/>
              <a:t>Common in children with down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Course unit learning outcomes: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the end of this unit the student will be able to:</a:t>
            </a:r>
            <a:endParaRPr lang="en-US" dirty="0" smtClean="0"/>
          </a:p>
          <a:p>
            <a:pPr lvl="0"/>
            <a:r>
              <a:rPr lang="en-GB" dirty="0" smtClean="0"/>
              <a:t>Manage a babies admitted in the special care baby unit with various con</a:t>
            </a:r>
            <a:r>
              <a:rPr lang="en-US" dirty="0" smtClean="0"/>
              <a:t>genital anomalies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Musculoskeletal malformations:</a:t>
            </a:r>
          </a:p>
          <a:p>
            <a:pPr>
              <a:buNone/>
            </a:pPr>
            <a:r>
              <a:rPr lang="en-US" b="1" dirty="0" smtClean="0"/>
              <a:t>Facial abnormalities</a:t>
            </a:r>
          </a:p>
          <a:p>
            <a:r>
              <a:rPr lang="en-US" b="1" dirty="0" smtClean="0"/>
              <a:t>Cleft lip : </a:t>
            </a:r>
            <a:r>
              <a:rPr lang="en-US" dirty="0" smtClean="0"/>
              <a:t>cleft lip is incomplete joining of the upper lip, just below the nose</a:t>
            </a:r>
          </a:p>
          <a:p>
            <a:r>
              <a:rPr lang="en-US" b="1" dirty="0" smtClean="0"/>
              <a:t>Cleft palate: </a:t>
            </a:r>
            <a:r>
              <a:rPr lang="en-US" dirty="0" smtClean="0"/>
              <a:t>abnormal passage way through the roof of the mouth into the airway of the nose</a:t>
            </a:r>
          </a:p>
          <a:p>
            <a:r>
              <a:rPr lang="en-US" dirty="0" smtClean="0"/>
              <a:t>Clefts occur due to failure of union in development of the face and mouth</a:t>
            </a:r>
          </a:p>
          <a:p>
            <a:r>
              <a:rPr lang="en-US" dirty="0" smtClean="0"/>
              <a:t>Cleft lip interferes with feeding while cleft palate interferes with feeding and speech</a:t>
            </a:r>
          </a:p>
          <a:p>
            <a:r>
              <a:rPr lang="en-US" dirty="0" smtClean="0"/>
              <a:t>Can be unilateral or bilateral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067800" cy="327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Orthodontic plate can provide false palate</a:t>
            </a:r>
          </a:p>
          <a:p>
            <a:r>
              <a:rPr lang="en-US" dirty="0" smtClean="0"/>
              <a:t>Plastic surgery to correct defect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Pierre Robin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haracterized </a:t>
            </a:r>
            <a:r>
              <a:rPr lang="en-US" b="1" dirty="0"/>
              <a:t>by triad </a:t>
            </a:r>
            <a:r>
              <a:rPr lang="en-US" dirty="0"/>
              <a:t>of abnormalities </a:t>
            </a:r>
            <a:r>
              <a:rPr lang="en-US" dirty="0" err="1"/>
              <a:t>i.e</a:t>
            </a:r>
            <a:endParaRPr lang="en-US" dirty="0"/>
          </a:p>
          <a:p>
            <a:r>
              <a:rPr lang="en-US" b="1" dirty="0" smtClean="0"/>
              <a:t>Cleft palate </a:t>
            </a:r>
            <a:r>
              <a:rPr lang="en-US" dirty="0" smtClean="0"/>
              <a:t>and </a:t>
            </a:r>
            <a:r>
              <a:rPr lang="en-US" b="1" dirty="0" err="1" smtClean="0"/>
              <a:t>micrognathia</a:t>
            </a:r>
            <a:r>
              <a:rPr lang="en-US" dirty="0" smtClean="0"/>
              <a:t>(underdevelopment </a:t>
            </a:r>
            <a:r>
              <a:rPr lang="en-US" dirty="0"/>
              <a:t>of mandibular processes)</a:t>
            </a:r>
          </a:p>
          <a:p>
            <a:r>
              <a:rPr lang="en-US" b="1" dirty="0"/>
              <a:t>Abnormal attachment of the  tongue muscles  </a:t>
            </a:r>
            <a:r>
              <a:rPr lang="en-US" dirty="0"/>
              <a:t>making the tongue to fall back and occlude the airway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receding jaw causes feeding problems and respiratory distress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3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457200"/>
            <a:ext cx="90297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6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</a:t>
            </a:r>
            <a:r>
              <a:rPr lang="en-US" dirty="0"/>
              <a:t>airway clear</a:t>
            </a:r>
          </a:p>
          <a:p>
            <a:r>
              <a:rPr lang="en-US" dirty="0"/>
              <a:t>Nurse baby in prone position</a:t>
            </a:r>
          </a:p>
          <a:p>
            <a:r>
              <a:rPr lang="en-US" dirty="0"/>
              <a:t>Suction catheter and oxygen ready</a:t>
            </a:r>
          </a:p>
          <a:p>
            <a:r>
              <a:rPr lang="en-US" dirty="0"/>
              <a:t>Orthodontic plate to correct cleft palate</a:t>
            </a:r>
          </a:p>
          <a:p>
            <a:r>
              <a:rPr lang="en-US" dirty="0"/>
              <a:t>The action of sucking stimulates mandibular development</a:t>
            </a:r>
          </a:p>
          <a:p>
            <a:r>
              <a:rPr lang="en-US" dirty="0"/>
              <a:t>ETT to keep airway patent-replaced every 2 weeks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Pyloric stenosis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Arises from genetic defect which causes hypertrophy of the muscles of pyloric sphincter</a:t>
            </a:r>
          </a:p>
          <a:p>
            <a:r>
              <a:rPr lang="en-US" dirty="0" smtClean="0"/>
              <a:t>Baby presents with projectile vomiting around 6 weeks of age or earlier</a:t>
            </a:r>
          </a:p>
          <a:p>
            <a:r>
              <a:rPr lang="en-US" dirty="0" smtClean="0"/>
              <a:t>Occur mostly in boys</a:t>
            </a:r>
          </a:p>
          <a:p>
            <a:r>
              <a:rPr lang="en-US" b="1" dirty="0" smtClean="0"/>
              <a:t>Management</a:t>
            </a:r>
            <a:r>
              <a:rPr lang="en-US" dirty="0" smtClean="0"/>
              <a:t> is by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4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1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Spinal abnormalities</a:t>
            </a:r>
          </a:p>
          <a:p>
            <a:pPr>
              <a:buNone/>
            </a:pPr>
            <a:r>
              <a:rPr lang="en-US" b="1" dirty="0" smtClean="0"/>
              <a:t>1.Congenital </a:t>
            </a:r>
            <a:r>
              <a:rPr lang="en-US" b="1" dirty="0" err="1" smtClean="0"/>
              <a:t>torticollis</a:t>
            </a:r>
            <a:r>
              <a:rPr lang="en-US" dirty="0" smtClean="0"/>
              <a:t>: a newborn’s neck is twisted to one side and the head is tilted unnaturally towards one side</a:t>
            </a:r>
          </a:p>
          <a:p>
            <a:pPr>
              <a:buNone/>
            </a:pPr>
            <a:r>
              <a:rPr lang="en-US" b="1" dirty="0" smtClean="0"/>
              <a:t>Causes:</a:t>
            </a:r>
          </a:p>
          <a:p>
            <a:r>
              <a:rPr lang="en-US" dirty="0" smtClean="0"/>
              <a:t>injury to the neck muscles during birth</a:t>
            </a:r>
          </a:p>
          <a:p>
            <a:r>
              <a:rPr lang="en-US" dirty="0" smtClean="0"/>
              <a:t>Joining of the neck vertebrae(</a:t>
            </a:r>
            <a:r>
              <a:rPr lang="en-US" dirty="0" err="1" smtClean="0"/>
              <a:t>Klippel</a:t>
            </a:r>
            <a:r>
              <a:rPr lang="en-US" dirty="0" smtClean="0"/>
              <a:t> </a:t>
            </a:r>
            <a:r>
              <a:rPr lang="en-US" dirty="0" err="1" smtClean="0"/>
              <a:t>Feil</a:t>
            </a:r>
            <a:r>
              <a:rPr lang="en-US" dirty="0" smtClean="0"/>
              <a:t> syndrome)</a:t>
            </a:r>
          </a:p>
          <a:p>
            <a:r>
              <a:rPr lang="en-US" dirty="0" smtClean="0"/>
              <a:t>Joining of the first vertebrae to the skull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521" y="1600200"/>
            <a:ext cx="6661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Structural or functional anomalies that occur during </a:t>
            </a:r>
            <a:r>
              <a:rPr lang="en-US" b="1" u="sng" dirty="0" smtClean="0"/>
              <a:t>intrauterine life </a:t>
            </a:r>
            <a:r>
              <a:rPr lang="en-US" dirty="0" smtClean="0"/>
              <a:t>and can be identified </a:t>
            </a:r>
            <a:r>
              <a:rPr lang="en-US" b="1" u="sng" dirty="0" smtClean="0"/>
              <a:t>prenatally</a:t>
            </a:r>
            <a:r>
              <a:rPr lang="en-US" dirty="0" smtClean="0"/>
              <a:t>, </a:t>
            </a:r>
            <a:r>
              <a:rPr lang="en-US" b="1" u="sng" dirty="0" smtClean="0"/>
              <a:t>at birth </a:t>
            </a:r>
            <a:r>
              <a:rPr lang="en-US" dirty="0" smtClean="0"/>
              <a:t>or </a:t>
            </a:r>
            <a:r>
              <a:rPr lang="en-US" b="1" u="sng" dirty="0" smtClean="0"/>
              <a:t>later in life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2.Congenital scoliosis: </a:t>
            </a:r>
            <a:r>
              <a:rPr lang="en-US" dirty="0" smtClean="0"/>
              <a:t>an</a:t>
            </a:r>
            <a:r>
              <a:rPr lang="en-US" b="1" dirty="0" smtClean="0"/>
              <a:t> </a:t>
            </a:r>
            <a:r>
              <a:rPr lang="en-US" dirty="0" smtClean="0"/>
              <a:t>abnormal curvature of the spine in a newborn</a:t>
            </a:r>
          </a:p>
          <a:p>
            <a:pPr>
              <a:buNone/>
            </a:pPr>
            <a:r>
              <a:rPr lang="en-US" dirty="0" smtClean="0"/>
              <a:t>Causes: polio, cerebral palsy, juvenile osteoporosis</a:t>
            </a:r>
          </a:p>
          <a:p>
            <a:pPr>
              <a:buNone/>
            </a:pPr>
            <a:r>
              <a:rPr lang="en-US" dirty="0" smtClean="0"/>
              <a:t>Management: plaster cast to hold spine straight , surgery to fuse vertebrae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-14288"/>
            <a:ext cx="9296400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6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r>
              <a:rPr lang="en-US" b="1" dirty="0" smtClean="0"/>
              <a:t>Hip and foot abnormalities</a:t>
            </a:r>
          </a:p>
          <a:p>
            <a:pPr>
              <a:buNone/>
            </a:pPr>
            <a:r>
              <a:rPr lang="en-US" b="1" dirty="0" smtClean="0"/>
              <a:t>1.Congenital dislocation of the hip- </a:t>
            </a:r>
            <a:r>
              <a:rPr lang="en-US" dirty="0" smtClean="0"/>
              <a:t>newborns hip socket and femoral head are separated. Common in breech deliveries</a:t>
            </a:r>
          </a:p>
          <a:p>
            <a:pPr>
              <a:buNone/>
            </a:pPr>
            <a:r>
              <a:rPr lang="en-US" dirty="0" smtClean="0"/>
              <a:t>It is diagnosed through </a:t>
            </a:r>
            <a:r>
              <a:rPr lang="en-US" b="1" dirty="0" err="1" smtClean="0"/>
              <a:t>ortolani’s</a:t>
            </a:r>
            <a:r>
              <a:rPr lang="en-US" dirty="0" smtClean="0"/>
              <a:t> and </a:t>
            </a:r>
            <a:r>
              <a:rPr lang="en-US" b="1" dirty="0" err="1" smtClean="0"/>
              <a:t>barlow’s</a:t>
            </a:r>
            <a:r>
              <a:rPr lang="en-US" b="1" dirty="0" smtClean="0"/>
              <a:t> test</a:t>
            </a:r>
          </a:p>
          <a:p>
            <a:pPr>
              <a:buNone/>
            </a:pPr>
            <a:r>
              <a:rPr lang="en-US" dirty="0" smtClean="0"/>
              <a:t>Baby should be referred for ultra sound and then to an orthopeadic surgeon</a:t>
            </a:r>
          </a:p>
          <a:p>
            <a:r>
              <a:rPr lang="en-US" b="1" dirty="0" smtClean="0"/>
              <a:t>Treatment</a:t>
            </a:r>
            <a:r>
              <a:rPr lang="en-US" dirty="0" smtClean="0"/>
              <a:t>:pavlic harness application-to hold hips in a flexed position and abducted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86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Pavlick</a:t>
            </a:r>
            <a:r>
              <a:rPr lang="en-US" dirty="0" smtClean="0"/>
              <a:t> harness for congenital dislocation of the 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9315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b="1" u="sng" dirty="0" smtClean="0"/>
              <a:t>2.talipes (clubfoot)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foot is twisted out of shape and position</a:t>
            </a:r>
          </a:p>
          <a:p>
            <a:r>
              <a:rPr lang="en-US" b="1" dirty="0" err="1" smtClean="0"/>
              <a:t>Talipes</a:t>
            </a:r>
            <a:r>
              <a:rPr lang="en-US" b="1" dirty="0" smtClean="0"/>
              <a:t> </a:t>
            </a:r>
            <a:r>
              <a:rPr lang="en-US" b="1" dirty="0" err="1" smtClean="0"/>
              <a:t>equinovarus</a:t>
            </a:r>
            <a:r>
              <a:rPr lang="en-US" dirty="0" smtClean="0"/>
              <a:t>: the ankle is bent downwards and the front part of the foot is turned inwards</a:t>
            </a:r>
          </a:p>
          <a:p>
            <a:r>
              <a:rPr lang="en-US" b="1" dirty="0" err="1" smtClean="0"/>
              <a:t>Talipes</a:t>
            </a:r>
            <a:r>
              <a:rPr lang="en-US" b="1" dirty="0" smtClean="0"/>
              <a:t> </a:t>
            </a:r>
            <a:r>
              <a:rPr lang="en-US" b="1" dirty="0" err="1" smtClean="0"/>
              <a:t>valgus:</a:t>
            </a:r>
            <a:r>
              <a:rPr lang="en-US" dirty="0" err="1" smtClean="0"/>
              <a:t>eversion</a:t>
            </a:r>
            <a:r>
              <a:rPr lang="en-US" dirty="0" smtClean="0"/>
              <a:t> of the foot inner side alone</a:t>
            </a:r>
          </a:p>
          <a:p>
            <a:r>
              <a:rPr lang="en-US" b="1" dirty="0" err="1" smtClean="0"/>
              <a:t>Talipes</a:t>
            </a:r>
            <a:r>
              <a:rPr lang="en-US" b="1" dirty="0" smtClean="0"/>
              <a:t> </a:t>
            </a:r>
            <a:r>
              <a:rPr lang="en-US" b="1" dirty="0" err="1" smtClean="0"/>
              <a:t>calcaneovalgus</a:t>
            </a:r>
            <a:r>
              <a:rPr lang="en-US" dirty="0" smtClean="0"/>
              <a:t>: foot is </a:t>
            </a:r>
            <a:r>
              <a:rPr lang="en-US" dirty="0" err="1" smtClean="0"/>
              <a:t>dorsiflexed</a:t>
            </a:r>
            <a:r>
              <a:rPr lang="en-US" dirty="0" smtClean="0"/>
              <a:t> and </a:t>
            </a:r>
            <a:r>
              <a:rPr lang="en-US" dirty="0" err="1" smtClean="0"/>
              <a:t>everted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Management</a:t>
            </a:r>
            <a:r>
              <a:rPr lang="en-US" dirty="0" err="1" smtClean="0"/>
              <a:t>:application</a:t>
            </a:r>
            <a:r>
              <a:rPr lang="en-US" dirty="0" smtClean="0"/>
              <a:t> of cast as soon as possible after of birth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5334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b="1" dirty="0" smtClean="0"/>
              <a:t>Osteogenesis </a:t>
            </a:r>
            <a:r>
              <a:rPr lang="en-US" b="1" dirty="0" err="1" smtClean="0"/>
              <a:t>imperfecta</a:t>
            </a:r>
            <a:r>
              <a:rPr lang="en-US" dirty="0" smtClean="0"/>
              <a:t>: bone are abnormally </a:t>
            </a:r>
            <a:r>
              <a:rPr lang="en-US" dirty="0" err="1" smtClean="0"/>
              <a:t>fragile.They</a:t>
            </a:r>
            <a:r>
              <a:rPr lang="en-US" dirty="0" smtClean="0"/>
              <a:t> break so easily that infants with this condition are usually born with many broken bones.</a:t>
            </a:r>
          </a:p>
          <a:p>
            <a:r>
              <a:rPr lang="en-US" dirty="0" smtClean="0"/>
              <a:t>Due to mutation in gene that codes for type I-IV collagen</a:t>
            </a:r>
          </a:p>
          <a:p>
            <a:r>
              <a:rPr lang="en-US" dirty="0" smtClean="0"/>
              <a:t>During birth head trauma and bleeding in the brain may occur because the skull is soft.</a:t>
            </a:r>
          </a:p>
          <a:p>
            <a:r>
              <a:rPr lang="en-US" dirty="0" smtClean="0"/>
              <a:t>These children die within days or weeks after birth. If the baby survives, multiple fractures often cause deformities and dwarfism</a:t>
            </a:r>
          </a:p>
          <a:p>
            <a:r>
              <a:rPr lang="en-US" dirty="0" smtClean="0"/>
              <a:t>Intelligence is normal if child’s brain is not injured.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9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525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Genetic/inheritance- abnormalities in the ovum or sperm can lead to conditions like down syndrome, turner syndrome</a:t>
            </a:r>
          </a:p>
          <a:p>
            <a:r>
              <a:rPr lang="en-US" dirty="0" smtClean="0"/>
              <a:t>Environmental factors-noxious substances affect organ development-pesticides</a:t>
            </a:r>
          </a:p>
          <a:p>
            <a:r>
              <a:rPr lang="en-US" dirty="0" smtClean="0"/>
              <a:t>Hypoxia: constant oxygen supply is essential for correct organ development</a:t>
            </a:r>
          </a:p>
          <a:p>
            <a:r>
              <a:rPr lang="en-US" dirty="0" smtClean="0"/>
              <a:t>Infections: </a:t>
            </a:r>
            <a:r>
              <a:rPr lang="en-US" dirty="0" err="1" smtClean="0"/>
              <a:t>rubella,cytomegalovirus</a:t>
            </a:r>
            <a:endParaRPr lang="en-US" dirty="0" smtClean="0"/>
          </a:p>
          <a:p>
            <a:r>
              <a:rPr lang="en-US" dirty="0" smtClean="0"/>
              <a:t>Radiation: radioactive substances have harmful effect on the </a:t>
            </a:r>
            <a:r>
              <a:rPr lang="en-US" dirty="0" err="1" smtClean="0"/>
              <a:t>foetus</a:t>
            </a:r>
            <a:endParaRPr lang="en-US" dirty="0" smtClean="0"/>
          </a:p>
          <a:p>
            <a:r>
              <a:rPr lang="en-US" dirty="0" err="1" smtClean="0"/>
              <a:t>Drugs:carbamazepine,valproic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b="1" dirty="0" err="1" smtClean="0"/>
              <a:t>Polydactyly</a:t>
            </a:r>
            <a:r>
              <a:rPr lang="en-US" dirty="0" smtClean="0"/>
              <a:t>-extra digits- ligated with a silk suture if they don’t include a bone. Surgery is required if bones are present</a:t>
            </a:r>
          </a:p>
          <a:p>
            <a:r>
              <a:rPr lang="en-US" b="1" dirty="0" smtClean="0"/>
              <a:t>Syndactyly</a:t>
            </a:r>
            <a:r>
              <a:rPr lang="en-US" dirty="0" smtClean="0"/>
              <a:t>-webbed digits-management is by surgical division.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0"/>
            <a:ext cx="6124575" cy="3254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06828"/>
            <a:ext cx="3019425" cy="4669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23" y="3167288"/>
            <a:ext cx="5633357" cy="35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0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42"/>
            <a:ext cx="4343400" cy="6716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443"/>
            <a:ext cx="4648200" cy="68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7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chondroplasia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autosomal dominant condition where the baby is generally small with disproportionately large head and short limbs </a:t>
            </a:r>
          </a:p>
          <a:p>
            <a:r>
              <a:rPr lang="en-US" dirty="0" smtClean="0"/>
              <a:t>These babies often develop a marked lordosis</a:t>
            </a:r>
          </a:p>
          <a:p>
            <a:r>
              <a:rPr lang="en-US" dirty="0" smtClean="0"/>
              <a:t>Cognitive development is not usually impaired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3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458787"/>
            <a:ext cx="7924800" cy="58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4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glaucoma: a rare condition. There is raised pressure within the eyeball</a:t>
            </a:r>
          </a:p>
          <a:p>
            <a:r>
              <a:rPr lang="en-US" dirty="0" smtClean="0"/>
              <a:t>If not corrected the eyeballs may enlarge leading to complete blindness</a:t>
            </a:r>
          </a:p>
          <a:p>
            <a:r>
              <a:rPr lang="en-US" dirty="0" smtClean="0"/>
              <a:t>Management: surgery to relieve pressure inside the eye and preserve infants’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Genital urinary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Bladder defects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b="1" dirty="0" err="1" smtClean="0"/>
              <a:t>exstrophy</a:t>
            </a:r>
            <a:r>
              <a:rPr lang="en-US" b="1" dirty="0" smtClean="0"/>
              <a:t> of the bladder</a:t>
            </a:r>
          </a:p>
          <a:p>
            <a:r>
              <a:rPr lang="en-US" dirty="0" smtClean="0"/>
              <a:t>bladder may not form completely so that it opens on the surface of the abdomen. </a:t>
            </a:r>
          </a:p>
          <a:p>
            <a:r>
              <a:rPr lang="en-US" dirty="0" smtClean="0"/>
              <a:t>The bladder wall may be abnormal with outpouchings that allow urine to stagnate and increase risk of urinary infection</a:t>
            </a:r>
          </a:p>
          <a:p>
            <a:pPr marL="0" indent="0">
              <a:buNone/>
            </a:pPr>
            <a:r>
              <a:rPr lang="en-US" b="1" dirty="0" smtClean="0"/>
              <a:t>The bladder outlet( passageway of urine) maybe narrowed</a:t>
            </a:r>
            <a:r>
              <a:rPr lang="en-US" dirty="0" smtClean="0"/>
              <a:t> leading to incomplete emptying of bladder-predispose to infections</a:t>
            </a:r>
          </a:p>
          <a:p>
            <a:r>
              <a:rPr lang="en-US" dirty="0" smtClean="0"/>
              <a:t>Management :surgery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Urethral defects: hypospadias-opening</a:t>
            </a:r>
            <a:r>
              <a:rPr lang="en-US" dirty="0" smtClean="0"/>
              <a:t> of urethral meatus opens onto the under surface of the penis</a:t>
            </a:r>
          </a:p>
          <a:p>
            <a:r>
              <a:rPr lang="en-US" b="1" dirty="0" smtClean="0"/>
              <a:t>Epispadias</a:t>
            </a:r>
            <a:r>
              <a:rPr lang="en-US" dirty="0" smtClean="0"/>
              <a:t>:urethral meatus is located on the upper aspect of the penis</a:t>
            </a:r>
          </a:p>
          <a:p>
            <a:r>
              <a:rPr lang="en-US" dirty="0" smtClean="0"/>
              <a:t>Management is through surgical correction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95396"/>
            <a:ext cx="37338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8382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61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Ct…kidney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Kidney and </a:t>
            </a:r>
            <a:r>
              <a:rPr lang="en-US" dirty="0" err="1" smtClean="0"/>
              <a:t>ureter</a:t>
            </a:r>
            <a:r>
              <a:rPr lang="en-US" dirty="0" smtClean="0"/>
              <a:t> defects-defects may occur in the way kidneys form</a:t>
            </a:r>
          </a:p>
          <a:p>
            <a:r>
              <a:rPr lang="en-US" dirty="0" smtClean="0"/>
              <a:t>Wrong </a:t>
            </a:r>
            <a:r>
              <a:rPr lang="en-US" dirty="0" err="1" smtClean="0"/>
              <a:t>place:ectopia</a:t>
            </a:r>
            <a:r>
              <a:rPr lang="en-US" dirty="0" smtClean="0"/>
              <a:t>-An </a:t>
            </a:r>
            <a:r>
              <a:rPr lang="en-US" b="1" dirty="0" smtClean="0"/>
              <a:t>ectopic kidney</a:t>
            </a:r>
            <a:r>
              <a:rPr lang="en-US" dirty="0" smtClean="0"/>
              <a:t> is a birth defect in which a </a:t>
            </a:r>
            <a:r>
              <a:rPr lang="en-US" b="1" dirty="0" smtClean="0"/>
              <a:t>kidney</a:t>
            </a:r>
            <a:r>
              <a:rPr lang="en-US" dirty="0" smtClean="0"/>
              <a:t> is located below, above, or on the opposite side of its usual position. </a:t>
            </a:r>
          </a:p>
          <a:p>
            <a:r>
              <a:rPr lang="en-US" dirty="0" smtClean="0"/>
              <a:t>Wrong </a:t>
            </a:r>
            <a:r>
              <a:rPr lang="en-US" dirty="0" err="1" smtClean="0"/>
              <a:t>position:malrotation</a:t>
            </a:r>
            <a:endParaRPr lang="en-US" dirty="0" smtClean="0"/>
          </a:p>
          <a:p>
            <a:r>
              <a:rPr lang="en-US" dirty="0" smtClean="0"/>
              <a:t>Joined </a:t>
            </a:r>
            <a:r>
              <a:rPr lang="en-US" dirty="0" err="1" smtClean="0"/>
              <a:t>together:horseshoe</a:t>
            </a:r>
            <a:r>
              <a:rPr lang="en-US" dirty="0" smtClean="0"/>
              <a:t> kidney</a:t>
            </a:r>
          </a:p>
          <a:p>
            <a:r>
              <a:rPr lang="en-US" dirty="0" smtClean="0"/>
              <a:t>Missing kidneys-kidney agenesis</a:t>
            </a:r>
          </a:p>
          <a:p>
            <a:r>
              <a:rPr lang="en-US" dirty="0" smtClean="0"/>
              <a:t>Both kidneys may be missing-potters syndrome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NS MALFORMATIONS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1.Anencephaly</a:t>
            </a:r>
            <a:r>
              <a:rPr lang="en-US" dirty="0" smtClean="0"/>
              <a:t>: absence of a major portion of the </a:t>
            </a:r>
            <a:r>
              <a:rPr lang="en-US" b="1" dirty="0" smtClean="0"/>
              <a:t>brain skull </a:t>
            </a:r>
            <a:r>
              <a:rPr lang="en-US" dirty="0" smtClean="0"/>
              <a:t>and </a:t>
            </a:r>
            <a:r>
              <a:rPr lang="en-US" b="1" dirty="0" smtClean="0"/>
              <a:t>scalp</a:t>
            </a:r>
            <a:r>
              <a:rPr lang="en-US" dirty="0" smtClean="0"/>
              <a:t> that occurs during embryonic period</a:t>
            </a:r>
          </a:p>
          <a:p>
            <a:pPr>
              <a:buNone/>
            </a:pPr>
            <a:r>
              <a:rPr lang="en-US" b="1" dirty="0" smtClean="0"/>
              <a:t>Diagnosis antenatally</a:t>
            </a:r>
          </a:p>
          <a:p>
            <a:r>
              <a:rPr lang="en-US" dirty="0" smtClean="0"/>
              <a:t>Raised alpha fetoprotein in maternal blood</a:t>
            </a:r>
          </a:p>
          <a:p>
            <a:r>
              <a:rPr lang="en-US" dirty="0" smtClean="0"/>
              <a:t>Ultra sound</a:t>
            </a:r>
          </a:p>
          <a:p>
            <a:r>
              <a:rPr lang="en-US" b="1" dirty="0" smtClean="0"/>
              <a:t>Prognosis</a:t>
            </a:r>
            <a:r>
              <a:rPr lang="en-US" dirty="0" smtClean="0"/>
              <a:t>: infant dies within few days or is a stillbirth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ENE WAMUYU\Desktop\Ectopic_Kidn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086600" cy="6248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516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Kidneys tissue may develop abnormality-kidney may develop many cysts</a:t>
            </a:r>
            <a:r>
              <a:rPr lang="en-US" b="1" dirty="0" smtClean="0"/>
              <a:t>-polycystic kidney disease</a:t>
            </a:r>
          </a:p>
          <a:p>
            <a:r>
              <a:rPr lang="en-US" dirty="0" smtClean="0"/>
              <a:t>Kidneys will be palpable on abdominal </a:t>
            </a:r>
            <a:r>
              <a:rPr lang="en-US" dirty="0" err="1" smtClean="0"/>
              <a:t>exam,radiology</a:t>
            </a:r>
            <a:r>
              <a:rPr lang="en-US" dirty="0" smtClean="0"/>
              <a:t> and u/s are carried out to confirm </a:t>
            </a:r>
            <a:r>
              <a:rPr lang="en-US" dirty="0" err="1" smtClean="0"/>
              <a:t>diagnosis.prognosis</a:t>
            </a:r>
            <a:r>
              <a:rPr lang="en-US" dirty="0" smtClean="0"/>
              <a:t> is poor will renal failure being the outcome</a:t>
            </a:r>
          </a:p>
          <a:p>
            <a:pPr marL="0" indent="0">
              <a:buNone/>
            </a:pPr>
            <a:r>
              <a:rPr lang="en-US" b="1" dirty="0" err="1" smtClean="0"/>
              <a:t>Ureter</a:t>
            </a:r>
            <a:r>
              <a:rPr lang="en-US" b="1" dirty="0" smtClean="0"/>
              <a:t> abnormalities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Extra </a:t>
            </a:r>
            <a:r>
              <a:rPr lang="en-US" dirty="0" err="1" smtClean="0"/>
              <a:t>ureters</a:t>
            </a:r>
            <a:endParaRPr lang="en-US" dirty="0" smtClean="0"/>
          </a:p>
          <a:p>
            <a:r>
              <a:rPr lang="en-US" dirty="0" smtClean="0"/>
              <a:t>Misplaced ureters</a:t>
            </a:r>
          </a:p>
          <a:p>
            <a:r>
              <a:rPr lang="en-US" dirty="0" smtClean="0"/>
              <a:t>Narrowed or widened </a:t>
            </a:r>
            <a:r>
              <a:rPr lang="en-US" dirty="0" err="1" smtClean="0"/>
              <a:t>ureters</a:t>
            </a:r>
            <a:endParaRPr lang="en-US" dirty="0" smtClean="0"/>
          </a:p>
          <a:p>
            <a:r>
              <a:rPr lang="en-US" dirty="0" smtClean="0"/>
              <a:t>Urine may flow back from </a:t>
            </a:r>
            <a:r>
              <a:rPr lang="en-US" dirty="0" err="1" smtClean="0"/>
              <a:t>from</a:t>
            </a:r>
            <a:r>
              <a:rPr lang="en-US" dirty="0" smtClean="0"/>
              <a:t> the bladder into the abnormal ureters leading to infection of the kidneys and kidney damage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Cryptorchidism/</a:t>
            </a:r>
            <a:r>
              <a:rPr lang="en-US" dirty="0" err="1" smtClean="0"/>
              <a:t>undescendend</a:t>
            </a:r>
            <a:r>
              <a:rPr lang="en-US" dirty="0" smtClean="0"/>
              <a:t> testes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be unilateral or bilateral</a:t>
            </a:r>
          </a:p>
          <a:p>
            <a:r>
              <a:rPr lang="en-US" dirty="0" smtClean="0"/>
              <a:t>If on first exam the testes are empty the undescended testes may be found in the inguinal pouch</a:t>
            </a:r>
          </a:p>
          <a:p>
            <a:r>
              <a:rPr lang="en-US" dirty="0" smtClean="0"/>
              <a:t>Sometimes </a:t>
            </a:r>
            <a:r>
              <a:rPr lang="en-US" dirty="0"/>
              <a:t>the testis in </a:t>
            </a:r>
            <a:r>
              <a:rPr lang="en-US" dirty="0" smtClean="0"/>
              <a:t>this position </a:t>
            </a:r>
            <a:r>
              <a:rPr lang="en-US" dirty="0"/>
              <a:t>can be manipulated into the scrotal pouch. </a:t>
            </a:r>
            <a:r>
              <a:rPr lang="en-US" dirty="0" smtClean="0"/>
              <a:t>If neither </a:t>
            </a:r>
            <a:r>
              <a:rPr lang="en-US" dirty="0"/>
              <a:t>testis is palpable further investigation to </a:t>
            </a:r>
            <a:r>
              <a:rPr lang="en-US" dirty="0" smtClean="0"/>
              <a:t>exclude endocrine </a:t>
            </a:r>
            <a:r>
              <a:rPr lang="en-US" dirty="0"/>
              <a:t>or chromosomal causes is required. </a:t>
            </a:r>
            <a:endParaRPr lang="en-US" dirty="0" smtClean="0"/>
          </a:p>
          <a:p>
            <a:r>
              <a:rPr lang="en-US" dirty="0" smtClean="0"/>
              <a:t>In unilateral undescended </a:t>
            </a:r>
            <a:r>
              <a:rPr lang="en-US" dirty="0"/>
              <a:t>testis parents should be encouraged to </a:t>
            </a:r>
            <a:r>
              <a:rPr lang="en-US" dirty="0" smtClean="0"/>
              <a:t>have the </a:t>
            </a:r>
            <a:r>
              <a:rPr lang="en-US" dirty="0"/>
              <a:t>baby examined at regular intervals. If descent of </a:t>
            </a:r>
            <a:r>
              <a:rPr lang="en-US" dirty="0" smtClean="0"/>
              <a:t>the testis </a:t>
            </a:r>
            <a:r>
              <a:rPr lang="en-US" dirty="0"/>
              <a:t>has not occurred by the time the child is </a:t>
            </a:r>
            <a:r>
              <a:rPr lang="en-US" b="1" dirty="0"/>
              <a:t>one year </a:t>
            </a:r>
            <a:r>
              <a:rPr lang="en-US" b="1" dirty="0" err="1" smtClean="0"/>
              <a:t>old</a:t>
            </a:r>
            <a:r>
              <a:rPr lang="en-US" dirty="0" err="1" smtClean="0"/>
              <a:t>,arrangements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b="1" dirty="0" err="1"/>
              <a:t>orchidopexy</a:t>
            </a:r>
            <a:r>
              <a:rPr lang="en-US" dirty="0"/>
              <a:t> may be </a:t>
            </a:r>
            <a:r>
              <a:rPr lang="en-US" dirty="0" smtClean="0"/>
              <a:t>made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68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Intersex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r>
              <a:rPr lang="en-US" b="1" dirty="0" smtClean="0"/>
              <a:t>True hermaphrodites</a:t>
            </a:r>
            <a:r>
              <a:rPr lang="en-US" dirty="0" smtClean="0"/>
              <a:t>: have both ovarian and testicular tissue and both male and female internal reproductive organs</a:t>
            </a:r>
          </a:p>
          <a:p>
            <a:r>
              <a:rPr lang="en-US" b="1" dirty="0" err="1" smtClean="0"/>
              <a:t>Pseudohermaphrodites</a:t>
            </a:r>
            <a:r>
              <a:rPr lang="en-US" dirty="0" err="1" smtClean="0"/>
              <a:t>:they</a:t>
            </a:r>
            <a:r>
              <a:rPr lang="en-US" dirty="0" smtClean="0"/>
              <a:t> have </a:t>
            </a:r>
            <a:r>
              <a:rPr lang="en-US" dirty="0" err="1" smtClean="0"/>
              <a:t>ambigous</a:t>
            </a:r>
            <a:r>
              <a:rPr lang="en-US" dirty="0" smtClean="0"/>
              <a:t> </a:t>
            </a:r>
            <a:r>
              <a:rPr lang="en-US" dirty="0" err="1" smtClean="0"/>
              <a:t>external,genital</a:t>
            </a:r>
            <a:r>
              <a:rPr lang="en-US" dirty="0" smtClean="0"/>
              <a:t> organs but either ovarian or testicular </a:t>
            </a:r>
            <a:r>
              <a:rPr lang="en-US" dirty="0" err="1" smtClean="0"/>
              <a:t>tissue.for</a:t>
            </a:r>
            <a:r>
              <a:rPr lang="en-US" dirty="0" smtClean="0"/>
              <a:t> females is due to exposure to high levels of male hormones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????????????????????????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CARDIAC DEFECTS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Mirriam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Congenital heart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r>
              <a:rPr lang="en-US" dirty="0" smtClean="0"/>
              <a:t>Pathological condition of the heart present at birth</a:t>
            </a:r>
          </a:p>
          <a:p>
            <a:r>
              <a:rPr lang="en-US" dirty="0" smtClean="0"/>
              <a:t>These abnormalities in the heart and great vessels may be due to intrauterine developmental errors or failure of the heart and blood vessels to adapt to extra uterine life.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Cyanotic cardiac defects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Transposition of great arteries</a:t>
            </a:r>
          </a:p>
          <a:p>
            <a:r>
              <a:rPr lang="en-US" dirty="0" smtClean="0"/>
              <a:t>Tetralogy of Fallot</a:t>
            </a:r>
          </a:p>
          <a:p>
            <a:r>
              <a:rPr lang="en-US" dirty="0" smtClean="0"/>
              <a:t>Total anomalous pulmonary venous drainage </a:t>
            </a:r>
          </a:p>
          <a:p>
            <a:r>
              <a:rPr lang="en-US" dirty="0" smtClean="0"/>
              <a:t>Tricuspid atresia–</a:t>
            </a:r>
          </a:p>
          <a:p>
            <a:r>
              <a:rPr lang="en-US" dirty="0" smtClean="0"/>
              <a:t>Pulmonary atresia </a:t>
            </a:r>
          </a:p>
          <a:p>
            <a:r>
              <a:rPr lang="en-US" dirty="0" err="1" smtClean="0"/>
              <a:t>Unventricular</a:t>
            </a:r>
            <a:r>
              <a:rPr lang="en-US" dirty="0" smtClean="0"/>
              <a:t> heart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92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Transposition of great arteries</a:t>
            </a:r>
          </a:p>
          <a:p>
            <a:r>
              <a:rPr lang="en-US" dirty="0" smtClean="0"/>
              <a:t> Reversal of the normal connections of the aorta and the pulmonary artery with the heart.</a:t>
            </a:r>
          </a:p>
          <a:p>
            <a:r>
              <a:rPr lang="en-US" dirty="0" smtClean="0"/>
              <a:t>Thus the pulmonary artery is the outflow tract for left ventricle and the aorta is the outflow tract for right ventricle</a:t>
            </a:r>
          </a:p>
          <a:p>
            <a:r>
              <a:rPr lang="en-US" dirty="0" smtClean="0"/>
              <a:t>Oxygen depleted blood returning from the body flows from the right ventricle to the aorta, which carries the oxygen-depleted back to the body, by passing the lungs.</a:t>
            </a:r>
          </a:p>
          <a:p>
            <a:r>
              <a:rPr lang="en-US" dirty="0" smtClean="0"/>
              <a:t>The infant has a lot of oxygenated blood but it only re-circulates through the lungs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dirty="0"/>
              <a:t>.</a:t>
            </a:r>
            <a:r>
              <a:rPr lang="en-US" b="1" dirty="0"/>
              <a:t>Microcephaly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occipital frontal circumference is </a:t>
            </a:r>
            <a:r>
              <a:rPr lang="en-US" b="1" u="sng" dirty="0" smtClean="0"/>
              <a:t>more than two standard deviations below normal</a:t>
            </a:r>
            <a:r>
              <a:rPr lang="en-US" dirty="0" smtClean="0"/>
              <a:t> for gestational age</a:t>
            </a:r>
          </a:p>
          <a:p>
            <a:r>
              <a:rPr lang="en-US" dirty="0" smtClean="0"/>
              <a:t>vault of the skull is small. Associated with reduction in amount of brain tissue.</a:t>
            </a:r>
          </a:p>
          <a:p>
            <a:r>
              <a:rPr lang="en-US" dirty="0" smtClean="0"/>
              <a:t>May be caused by rubella infection or autosomal recessive condition or fetal alcohol syndrome</a:t>
            </a:r>
          </a:p>
          <a:p>
            <a:r>
              <a:rPr lang="en-US" dirty="0"/>
              <a:t>B</a:t>
            </a:r>
            <a:r>
              <a:rPr lang="en-US" dirty="0" smtClean="0"/>
              <a:t>aby survives but tend to be mentally retarded and lack muscle coordination. </a:t>
            </a:r>
          </a:p>
          <a:p>
            <a:r>
              <a:rPr lang="en-US" dirty="0" smtClean="0"/>
              <a:t>May have seizures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Diagnostic evaluations</a:t>
            </a:r>
          </a:p>
          <a:p>
            <a:r>
              <a:rPr lang="en-US" dirty="0" smtClean="0"/>
              <a:t>X-rays-reveal heart size</a:t>
            </a:r>
          </a:p>
          <a:p>
            <a:r>
              <a:rPr lang="en-US" dirty="0" smtClean="0"/>
              <a:t>Electrocardiography-records electrical activity of the heart, identifies </a:t>
            </a:r>
            <a:r>
              <a:rPr lang="en-US" dirty="0" err="1" smtClean="0"/>
              <a:t>arrythmias</a:t>
            </a:r>
            <a:endParaRPr lang="en-US" dirty="0" smtClean="0"/>
          </a:p>
          <a:p>
            <a:r>
              <a:rPr lang="en-US" dirty="0" smtClean="0"/>
              <a:t>Echocardiography: identifies heart structures, the pattern of movement and presence of defects</a:t>
            </a:r>
          </a:p>
          <a:p>
            <a:r>
              <a:rPr lang="en-US" dirty="0" smtClean="0"/>
              <a:t>Cardiac catheterization: measures oxygen saturation, cardiac output &amp; pressures on each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Surgical procedure-attaching the aorta and pulmonary artery to the appropriate ventricles and re-implanting the coronary arteries which supply the heart itself in the aorta after it has been repositioned.</a:t>
            </a:r>
          </a:p>
          <a:p>
            <a:r>
              <a:rPr lang="en-US" dirty="0" err="1" smtClean="0"/>
              <a:t>Alprostadil</a:t>
            </a:r>
            <a:r>
              <a:rPr lang="en-US" dirty="0" smtClean="0"/>
              <a:t>(prostaglandin)-given prior to surgery to keep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arteriousus</a:t>
            </a:r>
            <a:r>
              <a:rPr lang="en-US" dirty="0" smtClean="0"/>
              <a:t> open</a:t>
            </a:r>
          </a:p>
          <a:p>
            <a:r>
              <a:rPr lang="en-US" dirty="0" smtClean="0"/>
              <a:t>Enlarging the opening between the atria with </a:t>
            </a:r>
            <a:r>
              <a:rPr lang="en-US" dirty="0" err="1" smtClean="0"/>
              <a:t>balon</a:t>
            </a:r>
            <a:r>
              <a:rPr lang="en-US" dirty="0" smtClean="0"/>
              <a:t> tipped catheter to allow more oxygenated blood to reach aorta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Tetralogy</a:t>
            </a:r>
            <a:r>
              <a:rPr lang="en-US" b="1" dirty="0" smtClean="0"/>
              <a:t> of </a:t>
            </a:r>
            <a:r>
              <a:rPr lang="en-US" b="1" dirty="0" err="1" smtClean="0"/>
              <a:t>Fallot</a:t>
            </a:r>
            <a:r>
              <a:rPr lang="en-US" b="1" dirty="0" smtClean="0"/>
              <a:t>: </a:t>
            </a:r>
            <a:r>
              <a:rPr lang="en-US" dirty="0" smtClean="0"/>
              <a:t>it’s</a:t>
            </a:r>
            <a:r>
              <a:rPr lang="en-US" b="1" dirty="0" smtClean="0"/>
              <a:t> </a:t>
            </a:r>
            <a:r>
              <a:rPr lang="en-US" dirty="0" smtClean="0"/>
              <a:t>a combination of four concurrent abnormalities that interfere with the flow of blood from the left ventricle causing severe general hypoxia and heart failure.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Ventricular septal defect </a:t>
            </a:r>
            <a:r>
              <a:rPr lang="en-US" dirty="0" smtClean="0"/>
              <a:t>just below the </a:t>
            </a:r>
            <a:r>
              <a:rPr lang="en-US" dirty="0" err="1" smtClean="0"/>
              <a:t>atrioventicular</a:t>
            </a:r>
            <a:r>
              <a:rPr lang="en-US" dirty="0" smtClean="0"/>
              <a:t> valves-defect in partition separating the ventricles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Aortic displacement</a:t>
            </a:r>
            <a:r>
              <a:rPr lang="en-US" dirty="0" smtClean="0"/>
              <a:t>-the origin of the aorta is displaced to the right so that it is immediately above the ventricular septal defect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Stenosis</a:t>
            </a:r>
            <a:r>
              <a:rPr lang="en-US" b="1" dirty="0" smtClean="0"/>
              <a:t> of the pulmonary </a:t>
            </a:r>
            <a:r>
              <a:rPr lang="en-US" dirty="0" smtClean="0"/>
              <a:t>artery at its point of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Right ventricular hypertrophy </a:t>
            </a:r>
            <a:r>
              <a:rPr lang="en-US" dirty="0" smtClean="0"/>
              <a:t>to counteract the  pulmonary </a:t>
            </a:r>
            <a:r>
              <a:rPr lang="en-US" dirty="0" err="1" smtClean="0"/>
              <a:t>stenosis</a:t>
            </a:r>
            <a:r>
              <a:rPr lang="en-US" dirty="0" smtClean="0"/>
              <a:t>(thickening of the wall of the right ventricle)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Diagnosis</a:t>
            </a:r>
          </a:p>
          <a:p>
            <a:r>
              <a:rPr lang="en-US" dirty="0" smtClean="0"/>
              <a:t>Cyanosis</a:t>
            </a:r>
          </a:p>
          <a:p>
            <a:r>
              <a:rPr lang="en-US" dirty="0" smtClean="0"/>
              <a:t>Breathlessness</a:t>
            </a:r>
          </a:p>
          <a:p>
            <a:r>
              <a:rPr lang="en-US" dirty="0" smtClean="0"/>
              <a:t>Loss of consciousness</a:t>
            </a:r>
          </a:p>
          <a:p>
            <a:pPr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Oxygen therapy</a:t>
            </a:r>
          </a:p>
          <a:p>
            <a:r>
              <a:rPr lang="en-US" dirty="0" smtClean="0"/>
              <a:t>Drugs-</a:t>
            </a:r>
            <a:r>
              <a:rPr lang="en-US" dirty="0" err="1" smtClean="0"/>
              <a:t>propranolol</a:t>
            </a:r>
            <a:endParaRPr lang="en-US" dirty="0" smtClean="0"/>
          </a:p>
          <a:p>
            <a:r>
              <a:rPr lang="en-US" dirty="0" smtClean="0"/>
              <a:t>Surgical intervention-repair the </a:t>
            </a:r>
            <a:r>
              <a:rPr lang="en-US" dirty="0" err="1" smtClean="0"/>
              <a:t>tetralogy</a:t>
            </a:r>
            <a:endParaRPr lang="en-US" dirty="0" smtClean="0"/>
          </a:p>
          <a:p>
            <a:pPr lvl="1"/>
            <a:r>
              <a:rPr lang="en-US" dirty="0" smtClean="0"/>
              <a:t>Temporary artificial connection between aorta and pulmonary artery to increase the amount of blood going to the lungs for oxygenation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Total anomalous pulmonary venous </a:t>
            </a:r>
            <a:r>
              <a:rPr lang="en-US" b="1" dirty="0" smtClean="0"/>
              <a:t>drainage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</a:t>
            </a:r>
            <a:r>
              <a:rPr lang="en-US" dirty="0"/>
              <a:t>malformation of the four vessels with attachment in the wrong heart chambers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24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Tricuspid atresia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Tricuspid valve is missing or abnormally developed.</a:t>
            </a:r>
          </a:p>
          <a:p>
            <a:r>
              <a:rPr lang="en-US" dirty="0" smtClean="0"/>
              <a:t>There is tissue between the chambers restricting blood flow to right ventricle.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128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Pulmonary atresia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valve is malformed or missing </a:t>
            </a:r>
          </a:p>
          <a:p>
            <a:r>
              <a:rPr lang="en-US" dirty="0" smtClean="0"/>
              <a:t>The fused valve leaflets form a solid tissue that block normal blood flow to  the lungs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0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Univentricular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ventricle with very small ventricular septum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603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Acyanotic</a:t>
            </a:r>
            <a:r>
              <a:rPr lang="en-US" b="1" dirty="0" smtClean="0"/>
              <a:t> heart defects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r>
              <a:rPr lang="en-US" dirty="0" smtClean="0"/>
              <a:t>Defect are suspected on routine medical examination</a:t>
            </a:r>
          </a:p>
          <a:p>
            <a:pPr lvl="1"/>
            <a:r>
              <a:rPr lang="en-US" dirty="0" smtClean="0"/>
              <a:t>Some babies present with history of breathlessness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ailure to thrive</a:t>
            </a:r>
          </a:p>
          <a:p>
            <a:pPr lvl="1"/>
            <a:r>
              <a:rPr lang="en-US" dirty="0" smtClean="0"/>
              <a:t>Signs of congestive cardiac failure</a:t>
            </a:r>
          </a:p>
          <a:p>
            <a:pPr lvl="1"/>
            <a:r>
              <a:rPr lang="en-US" dirty="0" smtClean="0"/>
              <a:t>Tachypnea tachycardia</a:t>
            </a:r>
          </a:p>
          <a:p>
            <a:pPr lvl="1"/>
            <a:r>
              <a:rPr lang="en-US" dirty="0" smtClean="0"/>
              <a:t>Especially following exertion of crying or feeding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59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1.Patent </a:t>
            </a:r>
            <a:r>
              <a:rPr lang="en-US" b="1" dirty="0" err="1" smtClean="0"/>
              <a:t>ductus</a:t>
            </a:r>
            <a:r>
              <a:rPr lang="en-US" b="1" dirty="0" smtClean="0"/>
              <a:t> arteriosus</a:t>
            </a:r>
          </a:p>
          <a:p>
            <a:r>
              <a:rPr lang="en-US" dirty="0" smtClean="0"/>
              <a:t>it’s</a:t>
            </a:r>
            <a:r>
              <a:rPr lang="en-US" b="1" dirty="0" smtClean="0"/>
              <a:t> </a:t>
            </a:r>
            <a:r>
              <a:rPr lang="en-US" dirty="0" smtClean="0"/>
              <a:t>a connection between the aorta(the large artery that carries oxygenated blood to the body)and pulmonary artery(carries oxygen-depleted blood to the lungs)</a:t>
            </a:r>
          </a:p>
          <a:p>
            <a:r>
              <a:rPr lang="en-US" dirty="0" smtClean="0"/>
              <a:t>Before birth </a:t>
            </a:r>
            <a:r>
              <a:rPr lang="en-US" dirty="0" err="1" smtClean="0"/>
              <a:t>ductus</a:t>
            </a:r>
            <a:r>
              <a:rPr lang="en-US" dirty="0" smtClean="0"/>
              <a:t> arteriosus, joining the arch of aorta and pulmonary artery, allows blood to pass from the pulmonary artery to the </a:t>
            </a:r>
            <a:r>
              <a:rPr lang="en-US" dirty="0" err="1" smtClean="0"/>
              <a:t>aorta.This</a:t>
            </a:r>
            <a:r>
              <a:rPr lang="en-US" dirty="0" smtClean="0"/>
              <a:t> is oxygenated blood from the placenta.</a:t>
            </a:r>
          </a:p>
          <a:p>
            <a:r>
              <a:rPr lang="en-US" dirty="0" smtClean="0"/>
              <a:t>At birth after establishment of pulmonary circulation, the </a:t>
            </a:r>
            <a:r>
              <a:rPr lang="en-US" dirty="0" err="1" smtClean="0"/>
              <a:t>ductus</a:t>
            </a:r>
            <a:r>
              <a:rPr lang="en-US" dirty="0" smtClean="0"/>
              <a:t> arteriosus should close completely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r>
              <a:rPr lang="en-US" dirty="0" smtClean="0"/>
              <a:t>If it remains patent, blood regurgitates from the aorta to the pulmonary artery where the pressure is lower, reducing volume of systemic circulation. This leads to pulmonary congestion and eventually cardiac failure. </a:t>
            </a:r>
          </a:p>
          <a:p>
            <a:r>
              <a:rPr lang="en-US" dirty="0" smtClean="0"/>
              <a:t>Common in sick preterm infants especially  those with respiratory distress syndrome-because respiratory function is compromised leading to </a:t>
            </a:r>
            <a:r>
              <a:rPr lang="en-US" dirty="0" err="1" smtClean="0"/>
              <a:t>hypoxaemia</a:t>
            </a:r>
            <a:r>
              <a:rPr lang="en-US" dirty="0" smtClean="0"/>
              <a:t> which inhibits closure of the </a:t>
            </a:r>
            <a:r>
              <a:rPr lang="en-US" dirty="0" err="1" smtClean="0"/>
              <a:t>ductus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normally closes in response to an increase in oxygen tension after birth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Management </a:t>
            </a:r>
          </a:p>
          <a:p>
            <a:r>
              <a:rPr lang="en-US" dirty="0" smtClean="0"/>
              <a:t>Restrict fluids</a:t>
            </a:r>
          </a:p>
          <a:p>
            <a:r>
              <a:rPr lang="en-US" dirty="0" smtClean="0"/>
              <a:t>Diuretics</a:t>
            </a:r>
          </a:p>
          <a:p>
            <a:r>
              <a:rPr lang="en-US" dirty="0" smtClean="0"/>
              <a:t>Intravenous </a:t>
            </a:r>
            <a:r>
              <a:rPr lang="en-US" dirty="0" err="1" smtClean="0"/>
              <a:t>indomethacin</a:t>
            </a:r>
            <a:r>
              <a:rPr lang="en-US" dirty="0" smtClean="0"/>
              <a:t>-a prostaglandin </a:t>
            </a:r>
            <a:r>
              <a:rPr lang="en-US" dirty="0" err="1" smtClean="0"/>
              <a:t>synthetase</a:t>
            </a:r>
            <a:r>
              <a:rPr lang="en-US" dirty="0" smtClean="0"/>
              <a:t> inhibitor which helps in </a:t>
            </a:r>
            <a:r>
              <a:rPr lang="en-US" dirty="0" err="1" smtClean="0"/>
              <a:t>ductus</a:t>
            </a:r>
            <a:r>
              <a:rPr lang="en-US" dirty="0" smtClean="0"/>
              <a:t> closure</a:t>
            </a:r>
          </a:p>
          <a:p>
            <a:r>
              <a:rPr lang="en-US" dirty="0" smtClean="0"/>
              <a:t>Surgical closure in very ill babies</a:t>
            </a:r>
          </a:p>
          <a:p>
            <a:r>
              <a:rPr lang="en-US" dirty="0" smtClean="0"/>
              <a:t>Antibiotics prophylaxis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2.Coarctation of aorta(narrowing)</a:t>
            </a:r>
          </a:p>
          <a:p>
            <a:r>
              <a:rPr lang="en-US" dirty="0" smtClean="0"/>
              <a:t>Common site is between the left </a:t>
            </a:r>
            <a:r>
              <a:rPr lang="en-US" dirty="0" err="1" smtClean="0"/>
              <a:t>subclavian</a:t>
            </a:r>
            <a:r>
              <a:rPr lang="en-US" dirty="0" smtClean="0"/>
              <a:t> artery and </a:t>
            </a:r>
            <a:r>
              <a:rPr lang="en-US" dirty="0" err="1" smtClean="0"/>
              <a:t>ductus</a:t>
            </a:r>
            <a:r>
              <a:rPr lang="en-US" dirty="0" smtClean="0"/>
              <a:t> arteriosus</a:t>
            </a:r>
          </a:p>
          <a:p>
            <a:r>
              <a:rPr lang="en-US" dirty="0" smtClean="0"/>
              <a:t>Leads to hypertension of the upper body because of increased force of contraction of the heart is needed to push the blood through the </a:t>
            </a:r>
            <a:r>
              <a:rPr lang="en-US" dirty="0" err="1" smtClean="0"/>
              <a:t>coarctation</a:t>
            </a:r>
            <a:endParaRPr lang="en-US" dirty="0" smtClean="0"/>
          </a:p>
          <a:p>
            <a:r>
              <a:rPr lang="en-US" dirty="0" smtClean="0"/>
              <a:t>Hypotension in the rest of the 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915400" cy="527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324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Diagnosis</a:t>
            </a:r>
          </a:p>
          <a:p>
            <a:r>
              <a:rPr lang="en-US" dirty="0" smtClean="0"/>
              <a:t>In severe cases-respiratory distress, pallor, metabolic acidosis</a:t>
            </a:r>
          </a:p>
          <a:p>
            <a:r>
              <a:rPr lang="en-US" dirty="0" err="1" smtClean="0"/>
              <a:t>Xrays</a:t>
            </a:r>
            <a:endParaRPr lang="en-US" dirty="0" smtClean="0"/>
          </a:p>
          <a:p>
            <a:r>
              <a:rPr lang="en-US" dirty="0" smtClean="0"/>
              <a:t>Echocardiography</a:t>
            </a:r>
          </a:p>
          <a:p>
            <a:r>
              <a:rPr lang="en-US" dirty="0" smtClean="0"/>
              <a:t>Electrocardiography</a:t>
            </a:r>
          </a:p>
          <a:p>
            <a:pPr>
              <a:buNone/>
            </a:pPr>
            <a:r>
              <a:rPr lang="en-US" b="1" dirty="0" smtClean="0"/>
              <a:t>Management</a:t>
            </a:r>
          </a:p>
          <a:p>
            <a:pPr>
              <a:buNone/>
            </a:pPr>
            <a:r>
              <a:rPr lang="en-US" dirty="0" smtClean="0"/>
              <a:t>Surgical intervention</a:t>
            </a:r>
          </a:p>
          <a:p>
            <a:pPr>
              <a:buNone/>
            </a:pPr>
            <a:r>
              <a:rPr lang="en-US" dirty="0" smtClean="0"/>
              <a:t>Prostaglandin drug to reopen </a:t>
            </a:r>
            <a:r>
              <a:rPr lang="en-US" dirty="0" err="1" smtClean="0"/>
              <a:t>ductus</a:t>
            </a:r>
            <a:r>
              <a:rPr lang="en-US" dirty="0" smtClean="0"/>
              <a:t> arteriosus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3.Atrial and ventricular septal defects</a:t>
            </a:r>
          </a:p>
          <a:p>
            <a:r>
              <a:rPr lang="en-US" dirty="0" smtClean="0"/>
              <a:t>These are holes in the walls (septa)that separate the heart into the right and left sides</a:t>
            </a:r>
          </a:p>
          <a:p>
            <a:r>
              <a:rPr lang="en-US" dirty="0" err="1" smtClean="0"/>
              <a:t>Atrial</a:t>
            </a:r>
            <a:r>
              <a:rPr lang="en-US" dirty="0" smtClean="0"/>
              <a:t> septal defects-between atria</a:t>
            </a:r>
          </a:p>
          <a:p>
            <a:r>
              <a:rPr lang="en-US" dirty="0" smtClean="0"/>
              <a:t>Ventricular septal defects-between ventricles</a:t>
            </a:r>
          </a:p>
          <a:p>
            <a:r>
              <a:rPr lang="en-US" dirty="0" smtClean="0"/>
              <a:t>Blood returning from the lungs is short circuited and sent back to the lungs rather than pump to the rest of the body</a:t>
            </a:r>
          </a:p>
          <a:p>
            <a:pPr>
              <a:buNone/>
            </a:pPr>
            <a:r>
              <a:rPr lang="en-US" b="1" dirty="0" smtClean="0"/>
              <a:t>S/S</a:t>
            </a:r>
          </a:p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Difficult in breathing</a:t>
            </a:r>
          </a:p>
          <a:p>
            <a:r>
              <a:rPr lang="en-US" dirty="0" smtClean="0"/>
              <a:t>Excessive sweating</a:t>
            </a:r>
          </a:p>
          <a:p>
            <a:r>
              <a:rPr lang="en-US" dirty="0" smtClean="0"/>
              <a:t>Poor weight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00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Diagnosis</a:t>
            </a:r>
          </a:p>
          <a:p>
            <a:r>
              <a:rPr lang="en-US" dirty="0" smtClean="0"/>
              <a:t>Echocardiography</a:t>
            </a:r>
          </a:p>
          <a:p>
            <a:r>
              <a:rPr lang="en-US" dirty="0" smtClean="0"/>
              <a:t>Electrocardiography</a:t>
            </a:r>
          </a:p>
          <a:p>
            <a:pPr>
              <a:buNone/>
            </a:pPr>
            <a:r>
              <a:rPr lang="en-US" b="1" dirty="0" smtClean="0"/>
              <a:t>Management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Surgical repair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4.Aortic valve stenosis: </a:t>
            </a:r>
            <a:r>
              <a:rPr lang="en-US" dirty="0" smtClean="0"/>
              <a:t>narrowing of aortic valve that opens blood to flow from the left ventricle into the aorta and then to the body.</a:t>
            </a:r>
          </a:p>
          <a:p>
            <a:r>
              <a:rPr lang="en-US" dirty="0" smtClean="0"/>
              <a:t>Valve has two leaflets instead of three-hence narrow opening which obstruct blood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3.Encephalocoele: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rain </a:t>
            </a:r>
            <a:r>
              <a:rPr lang="en-US" dirty="0"/>
              <a:t>tissue covered with meninges protrudes through </a:t>
            </a:r>
            <a:r>
              <a:rPr lang="en-US" dirty="0" err="1"/>
              <a:t>lambdoidal</a:t>
            </a:r>
            <a:r>
              <a:rPr lang="en-US" dirty="0"/>
              <a:t> sutures on the </a:t>
            </a:r>
            <a:r>
              <a:rPr lang="en-US" dirty="0" err="1"/>
              <a:t>foetal</a:t>
            </a:r>
            <a:r>
              <a:rPr lang="en-US" dirty="0"/>
              <a:t> skull. Contains brain tissue, pulsates ,is opaque, does not fluctuate, usually has a pedicle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13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5.Pulmonary valve </a:t>
            </a:r>
            <a:r>
              <a:rPr lang="en-US" b="1" dirty="0" err="1" smtClean="0"/>
              <a:t>stenosis</a:t>
            </a:r>
            <a:endParaRPr lang="en-US" b="1" dirty="0" smtClean="0"/>
          </a:p>
          <a:p>
            <a:r>
              <a:rPr lang="en-US" dirty="0" smtClean="0"/>
              <a:t>Narrowing of pulmonary valve that allows blood to flow from the right ventricle to the lungs</a:t>
            </a:r>
          </a:p>
          <a:p>
            <a:r>
              <a:rPr lang="en-US" dirty="0" smtClean="0"/>
              <a:t>Severe cases-surgical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r>
              <a:rPr lang="en-US" dirty="0" smtClean="0"/>
              <a:t>Developmental problems</a:t>
            </a:r>
          </a:p>
          <a:p>
            <a:r>
              <a:rPr lang="en-US" dirty="0" smtClean="0"/>
              <a:t>Repeated respiratory tract infections</a:t>
            </a:r>
          </a:p>
          <a:p>
            <a:r>
              <a:rPr lang="en-US" dirty="0" smtClean="0"/>
              <a:t>Heart infections(</a:t>
            </a:r>
            <a:r>
              <a:rPr lang="en-US" dirty="0" err="1" smtClean="0"/>
              <a:t>endocarditis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Pulmonary hypertension</a:t>
            </a:r>
          </a:p>
          <a:p>
            <a:r>
              <a:rPr lang="en-US" dirty="0" smtClean="0"/>
              <a:t>Heart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Core reading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Ed </a:t>
            </a:r>
            <a:r>
              <a:rPr lang="en-GB" dirty="0" err="1" smtClean="0"/>
              <a:t>Berkow</a:t>
            </a:r>
            <a:r>
              <a:rPr lang="en-GB" dirty="0" smtClean="0"/>
              <a:t> et al, </a:t>
            </a:r>
            <a:r>
              <a:rPr lang="en-GB" b="1" dirty="0" smtClean="0"/>
              <a:t>The Merck Manual of Medical Information</a:t>
            </a:r>
            <a:r>
              <a:rPr lang="en-GB" dirty="0" smtClean="0"/>
              <a:t>, Home edition, 1997, Merck &amp; Co</a:t>
            </a:r>
            <a:endParaRPr lang="en-US" dirty="0" smtClean="0"/>
          </a:p>
          <a:p>
            <a:pPr>
              <a:buNone/>
            </a:pPr>
            <a:r>
              <a:rPr lang="en-GB" b="1" dirty="0" smtClean="0"/>
              <a:t>Further Reading Materials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Fraser DM &amp; Cooper MA (Ed), Myles Textbook for Midwives, 15</a:t>
            </a:r>
            <a:r>
              <a:rPr lang="en-GB" baseline="30000" dirty="0" smtClean="0"/>
              <a:t>th</a:t>
            </a:r>
            <a:r>
              <a:rPr lang="en-GB" dirty="0" smtClean="0"/>
              <a:t> Edition, 2009, Churchill Livingstone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Fraser DM, Cooper MA &amp; Nolte AGW (Ed) Myles Textbook for Midwives, Africa Edition, 2</a:t>
            </a:r>
            <a:r>
              <a:rPr lang="en-GB" baseline="30000" dirty="0" smtClean="0"/>
              <a:t>nd</a:t>
            </a:r>
            <a:r>
              <a:rPr lang="en-GB" dirty="0" smtClean="0"/>
              <a:t> Edition, 2010,Churchill Livingstone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http://www.nhs.uk/Conditions/Spina-bifida/Pages/Introduction.aspx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http://www.medicalnewstoday.com/articles/287991.php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?????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49D-B4EF-4F04-8E35-D18C476A99FD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3142</Words>
  <Application>Microsoft Office PowerPoint</Application>
  <PresentationFormat>On-screen Show (4:3)</PresentationFormat>
  <Paragraphs>443</Paragraphs>
  <Slides>93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Arial</vt:lpstr>
      <vt:lpstr>Calibri</vt:lpstr>
      <vt:lpstr>Office Theme</vt:lpstr>
      <vt:lpstr>Babies with special needs</vt:lpstr>
      <vt:lpstr>Congenital abnormalities/Congenital anomalies /birth defects, congenital disorders or congenital malformations</vt:lpstr>
      <vt:lpstr>Course unit learning outcomes: </vt:lpstr>
      <vt:lpstr>Congenital anomalies</vt:lpstr>
      <vt:lpstr>Causes</vt:lpstr>
      <vt:lpstr>CNS MALFORMATIONS</vt:lpstr>
      <vt:lpstr>2.Microcephaly:</vt:lpstr>
      <vt:lpstr>PowerPoint Presentation</vt:lpstr>
      <vt:lpstr>3.Encephalocoele: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Gastrointestinal defects</vt:lpstr>
      <vt:lpstr>Oesophageal atresia</vt:lpstr>
      <vt:lpstr>PowerPoint Presentation</vt:lpstr>
      <vt:lpstr>PowerPoint Presentation</vt:lpstr>
      <vt:lpstr>PowerPoint Presentation</vt:lpstr>
      <vt:lpstr>Tongue tie(ankyloglossia)</vt:lpstr>
      <vt:lpstr>PowerPoint Presentation</vt:lpstr>
      <vt:lpstr>PowerPoint Presentation</vt:lpstr>
      <vt:lpstr>PowerPoint Presentation</vt:lpstr>
      <vt:lpstr>gastroschisis</vt:lpstr>
      <vt:lpstr>Hirschsprung’s disease: </vt:lpstr>
      <vt:lpstr>PowerPoint Presentation</vt:lpstr>
      <vt:lpstr>Biliary atresia</vt:lpstr>
      <vt:lpstr>Ct. Biliary atresia…Symptoms </vt:lpstr>
      <vt:lpstr>Duodenal atresia</vt:lpstr>
      <vt:lpstr>PowerPoint Presentation</vt:lpstr>
      <vt:lpstr>PowerPoint Presentation</vt:lpstr>
      <vt:lpstr>PowerPoint Presentation</vt:lpstr>
      <vt:lpstr>Pierre Robin syndrome </vt:lpstr>
      <vt:lpstr>PowerPoint Presentation</vt:lpstr>
      <vt:lpstr>Management</vt:lpstr>
      <vt:lpstr>Pyloric stenosis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Pavlick harness for congenital dislocation of the 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Achondroplasia</vt:lpstr>
      <vt:lpstr>PowerPoint Presentation</vt:lpstr>
      <vt:lpstr>Eye defects</vt:lpstr>
      <vt:lpstr>Genital urinary defects</vt:lpstr>
      <vt:lpstr>Ct…</vt:lpstr>
      <vt:lpstr>PowerPoint Presentation</vt:lpstr>
      <vt:lpstr>Ct…kidney defects</vt:lpstr>
      <vt:lpstr>PowerPoint Presentation</vt:lpstr>
      <vt:lpstr>PowerPoint Presentation</vt:lpstr>
      <vt:lpstr>Cryptorchidism/undescendend testes</vt:lpstr>
      <vt:lpstr>Intersex problems</vt:lpstr>
      <vt:lpstr>END</vt:lpstr>
      <vt:lpstr>CARDIAC DEFECTS</vt:lpstr>
      <vt:lpstr>Congenital heart disease</vt:lpstr>
      <vt:lpstr>Cyanotic cardiac defects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anomalous pulmonary venous drainage </vt:lpstr>
      <vt:lpstr>Tricuspid atresia</vt:lpstr>
      <vt:lpstr>Pulmonary atresia</vt:lpstr>
      <vt:lpstr>Univentricular heart </vt:lpstr>
      <vt:lpstr>Acyanotic heart defects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</vt:lpstr>
      <vt:lpstr>References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abnormalities</dc:title>
  <dc:creator>IRENE WAMUYU</dc:creator>
  <cp:lastModifiedBy>Windows User</cp:lastModifiedBy>
  <cp:revision>119</cp:revision>
  <dcterms:created xsi:type="dcterms:W3CDTF">2015-12-18T16:22:27Z</dcterms:created>
  <dcterms:modified xsi:type="dcterms:W3CDTF">2021-04-29T11:01:00Z</dcterms:modified>
</cp:coreProperties>
</file>