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79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1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505C1A5-BAB1-483C-B170-3B2D3C74C89A}" type="datetimeFigureOut">
              <a:rPr lang="fi-FI" smtClean="0"/>
              <a:pPr/>
              <a:t>1.12.2016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F5BE10-DDF0-4233-86E9-D07F0FE8DD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4800" b="1" dirty="0" smtClean="0"/>
              <a:t>Congenital urinary tract anomalies </a:t>
            </a:r>
            <a:endParaRPr lang="fi-FI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Learning outcomes: outline the clinical manifestation Dx &amp; Rx of congenital abnormalities</a:t>
            </a:r>
            <a:endParaRPr lang="fi-FI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Clinical manifestation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80% are female, &amp; the average age at </a:t>
            </a:r>
            <a:r>
              <a:rPr lang="en-US" dirty="0" err="1" smtClean="0"/>
              <a:t>dx</a:t>
            </a:r>
            <a:r>
              <a:rPr lang="en-US" dirty="0" smtClean="0"/>
              <a:t> is 2–3 yr. </a:t>
            </a:r>
          </a:p>
          <a:p>
            <a:r>
              <a:rPr lang="en-US" dirty="0" smtClean="0"/>
              <a:t>.Primary reflux also may be discovered during evaluation for prenatal </a:t>
            </a:r>
            <a:r>
              <a:rPr lang="en-US" dirty="0" err="1" smtClean="0"/>
              <a:t>hydronephrosis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Reflux resolves in most prenatally diagnosed patients after birth</a:t>
            </a:r>
          </a:p>
          <a:p>
            <a:r>
              <a:rPr lang="en-US" dirty="0" smtClean="0"/>
              <a:t>repeated renal </a:t>
            </a:r>
            <a:r>
              <a:rPr lang="en-US" dirty="0" err="1" smtClean="0"/>
              <a:t>ultrasonographic</a:t>
            </a:r>
            <a:r>
              <a:rPr lang="en-US" dirty="0" smtClean="0"/>
              <a:t> examinations are indicated after birth to demonstrate resolution of the </a:t>
            </a:r>
            <a:r>
              <a:rPr lang="en-US" dirty="0" err="1" smtClean="0"/>
              <a:t>hydronephrosis</a:t>
            </a:r>
            <a:r>
              <a:rPr lang="en-US" dirty="0" smtClean="0"/>
              <a:t>.</a:t>
            </a:r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Rx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Antibiotic prophylaxis</a:t>
            </a:r>
          </a:p>
          <a:p>
            <a:r>
              <a:rPr lang="fi-FI" dirty="0" smtClean="0"/>
              <a:t>surgery</a:t>
            </a:r>
            <a:endParaRPr lang="fi-F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Obstruction of the urinary tract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can be either congenital (anatomic) or caused by </a:t>
            </a:r>
          </a:p>
          <a:p>
            <a:r>
              <a:rPr lang="en-US" dirty="0" smtClean="0"/>
              <a:t>trauma, </a:t>
            </a:r>
          </a:p>
          <a:p>
            <a:r>
              <a:rPr lang="en-US" dirty="0" err="1" smtClean="0"/>
              <a:t>neoplasia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calculi, </a:t>
            </a:r>
          </a:p>
          <a:p>
            <a:r>
              <a:rPr lang="en-US" dirty="0" smtClean="0"/>
              <a:t>inflammatory processes, or surgical procedures,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Obstructive lesions occur at any level from the urethral </a:t>
            </a:r>
            <a:r>
              <a:rPr lang="en-US" dirty="0" err="1" smtClean="0"/>
              <a:t>meatus</a:t>
            </a:r>
            <a:r>
              <a:rPr lang="en-US" dirty="0" smtClean="0"/>
              <a:t> to the </a:t>
            </a:r>
            <a:r>
              <a:rPr lang="en-US" dirty="0" err="1" smtClean="0"/>
              <a:t>calyceal</a:t>
            </a:r>
            <a:r>
              <a:rPr lang="en-US" dirty="0" smtClean="0"/>
              <a:t> </a:t>
            </a:r>
            <a:r>
              <a:rPr lang="en-US" dirty="0" err="1" smtClean="0"/>
              <a:t>infundibula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pathophysiologic</a:t>
            </a:r>
            <a:r>
              <a:rPr lang="en-US" dirty="0" smtClean="0"/>
              <a:t> effects of obstruction depend on its level, the extent of involvement, the child's age at onset, and whether it is acute or chronic</a:t>
            </a:r>
            <a:endParaRPr lang="fi-F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Causes of obstruction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Infundibula</a:t>
            </a:r>
          </a:p>
          <a:p>
            <a:r>
              <a:rPr lang="fi-FI" dirty="0" smtClean="0"/>
              <a:t>Congenital   </a:t>
            </a:r>
          </a:p>
          <a:p>
            <a:r>
              <a:rPr lang="fi-FI" dirty="0" smtClean="0"/>
              <a:t>Calculi  </a:t>
            </a:r>
          </a:p>
          <a:p>
            <a:r>
              <a:rPr lang="fi-FI" dirty="0" smtClean="0"/>
              <a:t> Inflammatory (tuberculosis)   </a:t>
            </a:r>
          </a:p>
          <a:p>
            <a:r>
              <a:rPr lang="fi-FI" dirty="0" smtClean="0"/>
              <a:t>Traumatic   </a:t>
            </a:r>
          </a:p>
          <a:p>
            <a:r>
              <a:rPr lang="fi-FI" dirty="0" smtClean="0"/>
              <a:t>Postsurgical   </a:t>
            </a:r>
          </a:p>
          <a:p>
            <a:r>
              <a:rPr lang="fi-FI" dirty="0" smtClean="0"/>
              <a:t>Neoplastic</a:t>
            </a:r>
            <a:endParaRPr lang="fi-F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Renal pelvis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Congenital (infundibulopelvic stenosis)  </a:t>
            </a:r>
          </a:p>
          <a:p>
            <a:r>
              <a:rPr lang="fi-FI" dirty="0" smtClean="0"/>
              <a:t> Inflammatory (tuberculosis)   </a:t>
            </a:r>
          </a:p>
          <a:p>
            <a:r>
              <a:rPr lang="fi-FI" dirty="0" smtClean="0"/>
              <a:t>Calculi   </a:t>
            </a:r>
          </a:p>
          <a:p>
            <a:r>
              <a:rPr lang="fi-FI" dirty="0" smtClean="0"/>
              <a:t>Neoplasia (Wilms tumor, neuroblastoma</a:t>
            </a:r>
            <a:endParaRPr lang="fi-F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Uteropelvic junction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Congenital</a:t>
            </a:r>
          </a:p>
          <a:p>
            <a:r>
              <a:rPr lang="fi-FI" dirty="0" smtClean="0"/>
              <a:t>stenosis   </a:t>
            </a:r>
          </a:p>
          <a:p>
            <a:r>
              <a:rPr lang="fi-FI" dirty="0" smtClean="0"/>
              <a:t>Calculi   </a:t>
            </a:r>
          </a:p>
          <a:p>
            <a:r>
              <a:rPr lang="fi-FI" dirty="0" smtClean="0"/>
              <a:t>Neoplasia  </a:t>
            </a:r>
          </a:p>
          <a:p>
            <a:r>
              <a:rPr lang="fi-FI" dirty="0" smtClean="0"/>
              <a:t> Inflammatory   </a:t>
            </a:r>
          </a:p>
          <a:p>
            <a:r>
              <a:rPr lang="fi-FI" dirty="0" smtClean="0"/>
              <a:t>Postsurgical</a:t>
            </a:r>
            <a:endParaRPr lang="fi-FI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Causes of obstruction in the ureter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Congenital </a:t>
            </a:r>
          </a:p>
          <a:p>
            <a:r>
              <a:rPr lang="fi-FI" b="1" dirty="0" smtClean="0"/>
              <a:t>Obstructive megaureter   </a:t>
            </a:r>
          </a:p>
          <a:p>
            <a:r>
              <a:rPr lang="fi-FI" b="1" dirty="0" smtClean="0"/>
              <a:t>Midureteral structure   </a:t>
            </a:r>
          </a:p>
          <a:p>
            <a:r>
              <a:rPr lang="fi-FI" b="1" dirty="0" smtClean="0"/>
              <a:t>Ureteral ectopia   </a:t>
            </a:r>
          </a:p>
          <a:p>
            <a:r>
              <a:rPr lang="fi-FI" b="1" dirty="0" smtClean="0"/>
              <a:t>Ureterocele   </a:t>
            </a:r>
          </a:p>
          <a:p>
            <a:r>
              <a:rPr lang="fi-FI" b="1" dirty="0" smtClean="0"/>
              <a:t>Retrocaval ureter   </a:t>
            </a:r>
          </a:p>
          <a:p>
            <a:r>
              <a:rPr lang="fi-FI" b="1" dirty="0" smtClean="0"/>
              <a:t>Ureteral fibroepithelial polyps  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dirty="0" smtClean="0"/>
              <a:t>Ureteralvalves   </a:t>
            </a:r>
          </a:p>
          <a:p>
            <a:r>
              <a:rPr lang="fi-FI" dirty="0" smtClean="0"/>
              <a:t>Calculi , Postsurgical   </a:t>
            </a:r>
          </a:p>
          <a:p>
            <a:r>
              <a:rPr lang="fi-FI" dirty="0" smtClean="0"/>
              <a:t>Extrinsic compression   </a:t>
            </a:r>
          </a:p>
          <a:p>
            <a:r>
              <a:rPr lang="fi-FI" dirty="0" smtClean="0"/>
              <a:t>Neoplasia (neuroblastoma, lymphoma, and other retroperitoneal or pelvic tumors)   </a:t>
            </a:r>
          </a:p>
          <a:p>
            <a:r>
              <a:rPr lang="fi-FI" dirty="0" smtClean="0"/>
              <a:t>Inflammatory (Crohn disease, chronic granulomatous disease)   </a:t>
            </a:r>
          </a:p>
          <a:p>
            <a:r>
              <a:rPr lang="fi-FI" dirty="0" smtClean="0"/>
              <a:t>Hematoma, urinoma , Lymphocele   </a:t>
            </a:r>
          </a:p>
          <a:p>
            <a:r>
              <a:rPr lang="fi-FI" dirty="0" smtClean="0"/>
              <a:t>Retroperitoneal fibrosis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Bladder outlet &amp; Urethra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3600" dirty="0" smtClean="0"/>
              <a:t>Bladder dysfunction (functional obstruction)   </a:t>
            </a:r>
          </a:p>
          <a:p>
            <a:r>
              <a:rPr lang="fi-FI" sz="3600" dirty="0" smtClean="0"/>
              <a:t>Posterior urethral valves </a:t>
            </a:r>
          </a:p>
          <a:p>
            <a:r>
              <a:rPr lang="fi-FI" sz="3600" dirty="0" smtClean="0"/>
              <a:t>  Anterior urethral valves   </a:t>
            </a:r>
          </a:p>
          <a:p>
            <a:r>
              <a:rPr lang="fi-FI" sz="3600" dirty="0" smtClean="0"/>
              <a:t>Diverticula   </a:t>
            </a:r>
          </a:p>
          <a:p>
            <a:r>
              <a:rPr lang="fi-FI" sz="3600" dirty="0" smtClean="0"/>
              <a:t>Urethral strictures (congenital, traumatic, or iatrogenic)   </a:t>
            </a:r>
          </a:p>
          <a:p>
            <a:r>
              <a:rPr lang="fi-FI" sz="3600" dirty="0" smtClean="0"/>
              <a:t>Urethral atresia  </a:t>
            </a:r>
          </a:p>
          <a:p>
            <a:r>
              <a:rPr lang="fi-FI" sz="3600" b="1" dirty="0" smtClean="0"/>
              <a:t> </a:t>
            </a:r>
            <a:endParaRPr lang="fi-FI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They account for 20% of all significant anomlies</a:t>
            </a:r>
          </a:p>
          <a:p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1475656" y="-633650"/>
            <a:ext cx="6912768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RENAL AGENESIS.</a:t>
            </a:r>
            <a:r>
              <a:rPr lang="en-US" b="1" dirty="0" smtClean="0"/>
              <a:t> 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pPr>
              <a:buFont typeface="Wingdings" pitchFamily="2" charset="2"/>
              <a:buChar char="§"/>
            </a:pPr>
            <a:r>
              <a:rPr lang="en-US" sz="3200" b="1" i="1" dirty="0" smtClean="0"/>
              <a:t>Renal agenesis</a:t>
            </a:r>
            <a:r>
              <a:rPr lang="en-US" sz="3200" i="1" dirty="0" smtClean="0"/>
              <a:t>,</a:t>
            </a:r>
            <a:r>
              <a:rPr lang="en-US" sz="3200" dirty="0" smtClean="0"/>
              <a:t> or absent kidney development, can occur 2°to a defect of the </a:t>
            </a:r>
            <a:r>
              <a:rPr lang="en-US" sz="3200" dirty="0" err="1" smtClean="0"/>
              <a:t>wolffian</a:t>
            </a:r>
            <a:r>
              <a:rPr lang="en-US" sz="3200" dirty="0" smtClean="0"/>
              <a:t> duct, </a:t>
            </a:r>
            <a:r>
              <a:rPr lang="en-US" sz="3200" dirty="0" err="1" smtClean="0"/>
              <a:t>ureteric</a:t>
            </a:r>
            <a:r>
              <a:rPr lang="en-US" sz="3200" dirty="0" smtClean="0"/>
              <a:t> bud, or </a:t>
            </a:r>
            <a:r>
              <a:rPr lang="en-US" sz="3200" dirty="0" err="1" smtClean="0"/>
              <a:t>metanephric</a:t>
            </a:r>
            <a:r>
              <a:rPr lang="en-US" sz="3200" dirty="0" smtClean="0"/>
              <a:t> </a:t>
            </a:r>
            <a:r>
              <a:rPr lang="en-US" sz="3200" dirty="0" err="1" smtClean="0"/>
              <a:t>blastema</a:t>
            </a:r>
            <a:r>
              <a:rPr lang="en-US" sz="32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.Unilateral renal agenesis often is discovered during the course of an evaluation for other congenital anomalies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 smtClean="0"/>
              <a:t>Ectopic ureterocele  </a:t>
            </a:r>
          </a:p>
          <a:p>
            <a:r>
              <a:rPr lang="fi-FI" sz="3600" dirty="0" smtClean="0"/>
              <a:t> Meatal stenosis (males)   </a:t>
            </a:r>
          </a:p>
          <a:p>
            <a:r>
              <a:rPr lang="fi-FI" sz="3600" dirty="0" smtClean="0"/>
              <a:t>Calculi   Foreign bodies   </a:t>
            </a:r>
          </a:p>
          <a:p>
            <a:r>
              <a:rPr lang="fi-FI" sz="3600" dirty="0" smtClean="0"/>
              <a:t>Phimosis   </a:t>
            </a:r>
          </a:p>
          <a:p>
            <a:r>
              <a:rPr lang="fi-FI" sz="3600" dirty="0" smtClean="0"/>
              <a:t>Extrinsic compression by tumors   </a:t>
            </a:r>
          </a:p>
          <a:p>
            <a:r>
              <a:rPr lang="fi-FI" sz="3600" dirty="0" smtClean="0"/>
              <a:t>Urogenital sinus anomalies</a:t>
            </a:r>
          </a:p>
          <a:p>
            <a:endParaRPr lang="fi-FI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Clinical manifestation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Obstruction of the urinary tract generally causes </a:t>
            </a:r>
          </a:p>
          <a:p>
            <a:r>
              <a:rPr lang="en-US" sz="3600" dirty="0" err="1" smtClean="0"/>
              <a:t>hydronephrosis</a:t>
            </a:r>
            <a:r>
              <a:rPr lang="en-US" sz="3600" dirty="0" smtClean="0"/>
              <a:t>, which typically is asymptomatic in its early phases. </a:t>
            </a:r>
          </a:p>
          <a:p>
            <a:r>
              <a:rPr lang="en-US" sz="3600" dirty="0" smtClean="0"/>
              <a:t>A renal mass  </a:t>
            </a:r>
          </a:p>
          <a:p>
            <a:r>
              <a:rPr lang="en-US" sz="3600" dirty="0" smtClean="0"/>
              <a:t> upper abdominal or flank pain on the affected side</a:t>
            </a:r>
          </a:p>
          <a:p>
            <a:r>
              <a:rPr lang="en-US" sz="3600" dirty="0" err="1" smtClean="0"/>
              <a:t>Pyelonephritis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 </a:t>
            </a:r>
            <a:endParaRPr lang="fi-FI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upper urinary tract stone may occur, causing abdominal and flank pain and hematuria. </a:t>
            </a:r>
          </a:p>
          <a:p>
            <a:r>
              <a:rPr lang="en-US" dirty="0" smtClean="0"/>
              <a:t>With bladder outlet obstruction, the urinary stream may be weak; urinary tract infection (UTI) is common. </a:t>
            </a:r>
          </a:p>
          <a:p>
            <a:r>
              <a:rPr lang="en-US" b="1" dirty="0" smtClean="0"/>
              <a:t>Many of these lesions are identified by antenatal </a:t>
            </a:r>
            <a:r>
              <a:rPr lang="en-US" b="1" dirty="0" err="1" smtClean="0"/>
              <a:t>ultrasonography</a:t>
            </a:r>
            <a:r>
              <a:rPr lang="en-US" b="1" dirty="0" smtClean="0"/>
              <a:t>; an abnormality involving the genitourinary tract is suspected in as many as 1 in 100 fetuses.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Obstructive renal insufficiency can manifest itself by </a:t>
            </a:r>
          </a:p>
          <a:p>
            <a:r>
              <a:rPr lang="en-US" sz="3600" dirty="0" smtClean="0"/>
              <a:t>FTT, vomiting, diarrhea, or </a:t>
            </a:r>
          </a:p>
          <a:p>
            <a:r>
              <a:rPr lang="en-US" sz="3600" dirty="0" smtClean="0"/>
              <a:t>other nonspecific signs and symptoms. </a:t>
            </a:r>
          </a:p>
          <a:p>
            <a:r>
              <a:rPr lang="en-US" sz="3600" b="1" dirty="0" smtClean="0"/>
              <a:t>In older children</a:t>
            </a:r>
            <a:r>
              <a:rPr lang="en-US" sz="3600" dirty="0" smtClean="0"/>
              <a:t>, </a:t>
            </a:r>
          </a:p>
          <a:p>
            <a:r>
              <a:rPr lang="en-US" sz="3600" dirty="0" err="1" smtClean="0"/>
              <a:t>infravesical</a:t>
            </a:r>
            <a:r>
              <a:rPr lang="en-US" sz="3600" dirty="0" smtClean="0"/>
              <a:t> obstruction can be associated with overflow urinary incontinence or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Diagnosis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Renal U/S</a:t>
            </a:r>
          </a:p>
          <a:p>
            <a:r>
              <a:rPr lang="fi-FI" dirty="0" smtClean="0"/>
              <a:t>Micturating cystourethrogram</a:t>
            </a:r>
          </a:p>
          <a:p>
            <a:r>
              <a:rPr lang="fi-FI" dirty="0" smtClean="0"/>
              <a:t>Excretory urogram</a:t>
            </a:r>
          </a:p>
          <a:p>
            <a:r>
              <a:rPr lang="fi-FI" dirty="0" smtClean="0"/>
              <a:t>Radioisotope studies.</a:t>
            </a:r>
          </a:p>
          <a:p>
            <a:r>
              <a:rPr lang="fi-FI" dirty="0" smtClean="0"/>
              <a:t>Computed tomography</a:t>
            </a:r>
            <a:endParaRPr lang="fi-FI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ECTOPIC URETER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 </a:t>
            </a:r>
            <a:r>
              <a:rPr lang="en-US" sz="3600" dirty="0" err="1" smtClean="0"/>
              <a:t>ureter</a:t>
            </a:r>
            <a:r>
              <a:rPr lang="en-US" sz="3600" dirty="0" smtClean="0"/>
              <a:t> that drains outside the bladder.  Girls : boys = 3:1 and </a:t>
            </a:r>
          </a:p>
          <a:p>
            <a:r>
              <a:rPr lang="en-US" sz="3600" dirty="0" smtClean="0"/>
              <a:t>usually is detected prenatally. </a:t>
            </a:r>
          </a:p>
          <a:p>
            <a:r>
              <a:rPr lang="en-US" sz="3600" dirty="0" smtClean="0"/>
              <a:t>The ectopic </a:t>
            </a:r>
            <a:r>
              <a:rPr lang="en-US" sz="3600" dirty="0" err="1" smtClean="0"/>
              <a:t>ureter</a:t>
            </a:r>
            <a:r>
              <a:rPr lang="en-US" sz="3600" dirty="0" smtClean="0"/>
              <a:t> usually drains the upper pole of a duplex collecting system (two </a:t>
            </a:r>
            <a:r>
              <a:rPr lang="en-US" sz="3600" dirty="0" err="1" smtClean="0"/>
              <a:t>ureters</a:t>
            </a:r>
            <a:r>
              <a:rPr lang="en-US" sz="3600" dirty="0" smtClean="0"/>
              <a:t>). </a:t>
            </a:r>
          </a:p>
          <a:p>
            <a:r>
              <a:rPr lang="en-US" sz="3600" dirty="0" smtClean="0"/>
              <a:t>In girls, approximately 35% of these </a:t>
            </a:r>
            <a:r>
              <a:rPr lang="en-US" sz="3600" dirty="0" err="1" smtClean="0"/>
              <a:t>ureters</a:t>
            </a:r>
            <a:r>
              <a:rPr lang="en-US" sz="3600" dirty="0" smtClean="0"/>
              <a:t> enter the urethra at the bladder neck, </a:t>
            </a:r>
          </a:p>
          <a:p>
            <a:endParaRPr lang="fi-FI" sz="3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35% enter the </a:t>
            </a:r>
            <a:r>
              <a:rPr lang="en-US" sz="3600" dirty="0" err="1" smtClean="0"/>
              <a:t>urethrovaginal</a:t>
            </a:r>
            <a:r>
              <a:rPr lang="en-US" sz="3600" dirty="0" smtClean="0"/>
              <a:t> septum, </a:t>
            </a:r>
          </a:p>
          <a:p>
            <a:r>
              <a:rPr lang="en-US" sz="3600" dirty="0" smtClean="0"/>
              <a:t>25% enter the vagina, and a few drain into the cervix, uterus,. </a:t>
            </a:r>
          </a:p>
          <a:p>
            <a:r>
              <a:rPr lang="en-US" sz="3600" dirty="0" smtClean="0"/>
              <a:t>Often the terminal aspect of the </a:t>
            </a:r>
            <a:r>
              <a:rPr lang="en-US" sz="3600" dirty="0" err="1" smtClean="0"/>
              <a:t>ureter</a:t>
            </a:r>
            <a:r>
              <a:rPr lang="en-US" sz="3600" dirty="0" smtClean="0"/>
              <a:t> is narrowed, causing </a:t>
            </a:r>
            <a:r>
              <a:rPr lang="en-US" sz="3600" dirty="0" err="1" smtClean="0"/>
              <a:t>hydroureteronephrosis</a:t>
            </a:r>
            <a:r>
              <a:rPr lang="en-US" b="1" dirty="0" smtClean="0"/>
              <a:t>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 poor urinary stream. </a:t>
            </a:r>
          </a:p>
          <a:p>
            <a:r>
              <a:rPr lang="en-US" sz="3600" dirty="0" smtClean="0"/>
              <a:t>Acute </a:t>
            </a:r>
            <a:r>
              <a:rPr lang="en-US" sz="3600" dirty="0" err="1" smtClean="0"/>
              <a:t>ureteral</a:t>
            </a:r>
            <a:r>
              <a:rPr lang="en-US" sz="3600" dirty="0" smtClean="0"/>
              <a:t> obstruction causes flank or abdominal pain; </a:t>
            </a:r>
          </a:p>
          <a:p>
            <a:r>
              <a:rPr lang="en-US" sz="3600" dirty="0" smtClean="0"/>
              <a:t>there may be nausea and vomiting.</a:t>
            </a:r>
          </a:p>
          <a:p>
            <a:r>
              <a:rPr lang="en-US" sz="3600" dirty="0" smtClean="0"/>
              <a:t>Chronic </a:t>
            </a:r>
            <a:r>
              <a:rPr lang="en-US" sz="3600" dirty="0" err="1" smtClean="0"/>
              <a:t>ureteral</a:t>
            </a:r>
            <a:r>
              <a:rPr lang="en-US" sz="3600" dirty="0" smtClean="0"/>
              <a:t> obstruction can be silent or can cause vague abdominal or typical flank pain with increased fluid intake.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b="1" dirty="0" smtClean="0"/>
              <a:t>A ureterocele </a:t>
            </a:r>
            <a:r>
              <a:rPr lang="en-US" sz="3500" dirty="0" smtClean="0"/>
              <a:t>is a cystic dilatation of the terminal ureter and is obstructive because of a pinpoint ureteral orifice</a:t>
            </a:r>
          </a:p>
          <a:p>
            <a:r>
              <a:rPr lang="en-US" sz="3500" b="1" dirty="0" smtClean="0"/>
              <a:t>Prune-belly syndrome</a:t>
            </a:r>
            <a:r>
              <a:rPr lang="en-US" sz="3500" dirty="0" smtClean="0"/>
              <a:t>. </a:t>
            </a:r>
          </a:p>
          <a:p>
            <a:r>
              <a:rPr lang="en-US" sz="3500" dirty="0" smtClean="0"/>
              <a:t>also called triad syndrome or Eagle-Barrett syndrome, occurs in approximately 1 in 40,000 births; </a:t>
            </a:r>
          </a:p>
          <a:p>
            <a:r>
              <a:rPr lang="en-US" sz="3500" dirty="0" smtClean="0"/>
              <a:t>95% of affected individuals are male. </a:t>
            </a:r>
          </a:p>
          <a:p>
            <a:r>
              <a:rPr lang="en-US" sz="3500" dirty="0" smtClean="0"/>
              <a:t>The </a:t>
            </a:r>
            <a:r>
              <a:rPr lang="en-US" sz="3500" dirty="0" err="1" smtClean="0"/>
              <a:t>c’c</a:t>
            </a:r>
            <a:r>
              <a:rPr lang="en-US" sz="3500" dirty="0" smtClean="0"/>
              <a:t> </a:t>
            </a:r>
            <a:r>
              <a:rPr lang="en-US" sz="3500" dirty="0" err="1" smtClean="0"/>
              <a:t>asso</a:t>
            </a:r>
            <a:r>
              <a:rPr lang="en-US" sz="3500" dirty="0" smtClean="0"/>
              <a:t>. of deficient abdominal muscles, </a:t>
            </a:r>
            <a:r>
              <a:rPr lang="en-US" sz="3500" dirty="0" err="1" smtClean="0"/>
              <a:t>undescended</a:t>
            </a:r>
            <a:r>
              <a:rPr lang="en-US" sz="3500" dirty="0" smtClean="0"/>
              <a:t> testes, and urinary tract abnormalities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Anomalies of the penis</a:t>
            </a:r>
          </a:p>
          <a:p>
            <a:r>
              <a:rPr lang="fi-FI" dirty="0" smtClean="0"/>
              <a:t>Meatal stenosis</a:t>
            </a:r>
          </a:p>
          <a:p>
            <a:r>
              <a:rPr lang="fi-FI" dirty="0" smtClean="0"/>
              <a:t>Hypospadias</a:t>
            </a:r>
          </a:p>
          <a:p>
            <a:r>
              <a:rPr lang="fi-FI" dirty="0" smtClean="0"/>
              <a:t>Chordee (ventral curvature) or hood’</a:t>
            </a:r>
          </a:p>
          <a:p>
            <a:r>
              <a:rPr lang="en-US" b="1" dirty="0" err="1" smtClean="0"/>
              <a:t>Phimosis</a:t>
            </a:r>
            <a:r>
              <a:rPr lang="en-US" b="1" dirty="0" smtClean="0"/>
              <a:t> </a:t>
            </a:r>
            <a:r>
              <a:rPr lang="en-US" dirty="0" smtClean="0"/>
              <a:t>refers to the inability to retract the prepuce. At birth, </a:t>
            </a:r>
            <a:r>
              <a:rPr lang="en-US" dirty="0" err="1" smtClean="0"/>
              <a:t>phimosis</a:t>
            </a:r>
            <a:r>
              <a:rPr lang="en-US" dirty="0" smtClean="0"/>
              <a:t> is physiologic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Its incidence is </a:t>
            </a:r>
            <a:r>
              <a:rPr lang="en-US" dirty="0" smtClean="0">
                <a:latin typeface="Calibri"/>
              </a:rPr>
              <a:t>↑</a:t>
            </a:r>
            <a:r>
              <a:rPr lang="en-US" dirty="0" smtClean="0"/>
              <a:t> in newborns with a single umbilical artery.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true agenesis, the </a:t>
            </a:r>
            <a:r>
              <a:rPr lang="en-US" dirty="0" err="1" smtClean="0"/>
              <a:t>ureter</a:t>
            </a:r>
            <a:r>
              <a:rPr lang="en-US" dirty="0" smtClean="0"/>
              <a:t> and the </a:t>
            </a:r>
            <a:r>
              <a:rPr lang="en-US" dirty="0" err="1" smtClean="0"/>
              <a:t>ipsilateral</a:t>
            </a:r>
            <a:r>
              <a:rPr lang="en-US" dirty="0" smtClean="0"/>
              <a:t> bladder </a:t>
            </a:r>
            <a:r>
              <a:rPr lang="en-US" dirty="0" err="1" smtClean="0"/>
              <a:t>hemitrigone</a:t>
            </a:r>
            <a:r>
              <a:rPr lang="en-US" dirty="0" smtClean="0"/>
              <a:t> are absent. The </a:t>
            </a:r>
            <a:r>
              <a:rPr lang="en-US" dirty="0" err="1" smtClean="0"/>
              <a:t>contralateral</a:t>
            </a:r>
            <a:r>
              <a:rPr lang="en-US" dirty="0" smtClean="0"/>
              <a:t> kidney undergoes compensatory hypertrophy, to some degree prenatally but primarily after birth. because the </a:t>
            </a:r>
            <a:r>
              <a:rPr lang="en-US" dirty="0" err="1" smtClean="0"/>
              <a:t>wolffian</a:t>
            </a:r>
            <a:r>
              <a:rPr lang="en-US" dirty="0" smtClean="0"/>
              <a:t> duct is absent. 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err="1" smtClean="0"/>
              <a:t>Paraphimosis</a:t>
            </a:r>
            <a:r>
              <a:rPr lang="en-US" sz="3600" b="1" dirty="0" smtClean="0"/>
              <a:t> </a:t>
            </a:r>
            <a:r>
              <a:rPr lang="en-US" sz="3600" dirty="0" smtClean="0"/>
              <a:t>occurs when the foreskin is retracted past the coronal </a:t>
            </a:r>
            <a:r>
              <a:rPr lang="en-US" sz="3600" dirty="0" err="1" smtClean="0"/>
              <a:t>sulcus</a:t>
            </a:r>
            <a:r>
              <a:rPr lang="en-US" sz="3600" dirty="0" smtClean="0"/>
              <a:t> and the prepuce cannot be pulled back over the </a:t>
            </a:r>
            <a:r>
              <a:rPr lang="en-US" sz="3600" dirty="0" err="1" smtClean="0"/>
              <a:t>glans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Agenesis of the penis</a:t>
            </a:r>
          </a:p>
          <a:p>
            <a:r>
              <a:rPr lang="en-US" sz="3600" dirty="0" smtClean="0"/>
              <a:t> </a:t>
            </a:r>
            <a:r>
              <a:rPr lang="fi-FI" sz="3600" dirty="0" smtClean="0"/>
              <a:t>Undescended testis (cryptorchid)</a:t>
            </a:r>
          </a:p>
          <a:p>
            <a:endParaRPr lang="fi-FI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DDX of scrotal swelling in a newborn</a:t>
            </a:r>
          </a:p>
          <a:p>
            <a:r>
              <a:rPr lang="fi-FI" dirty="0" smtClean="0"/>
              <a:t>Hydrocele    Inguinal hernia (reducible)    Inguinal hernia (incarcerated)</a:t>
            </a:r>
            <a:r>
              <a:rPr lang="fi-FI" baseline="30000" dirty="0" smtClean="0"/>
              <a:t>[*]</a:t>
            </a:r>
            <a:r>
              <a:rPr lang="fi-FI" dirty="0" smtClean="0"/>
              <a:t>    Testicular torsion</a:t>
            </a:r>
            <a:r>
              <a:rPr lang="fi-FI" baseline="30000" dirty="0" smtClean="0"/>
              <a:t>[*]</a:t>
            </a:r>
            <a:r>
              <a:rPr lang="fi-FI" dirty="0" smtClean="0"/>
              <a:t>    Scrotal hematoma    Testicular tumor    Meconium peritonitis    Epididymitis</a:t>
            </a:r>
            <a:r>
              <a:rPr lang="fi-FI" baseline="30000" dirty="0" smtClean="0"/>
              <a:t>[*</a:t>
            </a:r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Renal dysgenesis: </a:t>
            </a:r>
          </a:p>
          <a:p>
            <a:r>
              <a:rPr lang="fi-FI" dirty="0" smtClean="0"/>
              <a:t>dDysplasia, </a:t>
            </a:r>
          </a:p>
          <a:p>
            <a:r>
              <a:rPr lang="fi-FI" dirty="0" smtClean="0"/>
              <a:t>Hypoplasia, and </a:t>
            </a:r>
          </a:p>
          <a:p>
            <a:r>
              <a:rPr lang="fi-FI" dirty="0" smtClean="0"/>
              <a:t>cystic anomalies.</a:t>
            </a:r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1907704" y="3717032"/>
            <a:ext cx="691276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i="1" dirty="0" smtClean="0"/>
          </a:p>
          <a:p>
            <a:r>
              <a:rPr lang="en-US" sz="3200" b="1" i="1" dirty="0" smtClean="0"/>
              <a:t>Renal dysgenesis</a:t>
            </a:r>
            <a:r>
              <a:rPr lang="en-US" sz="3200" b="1" dirty="0" smtClean="0"/>
              <a:t> </a:t>
            </a:r>
            <a:r>
              <a:rPr lang="en-US" sz="3200" dirty="0" smtClean="0"/>
              <a:t>refers to </a:t>
            </a:r>
            <a:r>
              <a:rPr lang="en-US" sz="3200" dirty="0" err="1" smtClean="0"/>
              <a:t>maldevelopment</a:t>
            </a:r>
            <a:r>
              <a:rPr lang="en-US" sz="3200" dirty="0" smtClean="0"/>
              <a:t> of the kidney that affects its size, shape, or structure</a:t>
            </a:r>
            <a:r>
              <a:rPr lang="en-US" sz="3200" b="1" dirty="0" smtClean="0"/>
              <a:t>. </a:t>
            </a:r>
            <a:endParaRPr lang="fi-FI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 Dysplasia </a:t>
            </a:r>
            <a:r>
              <a:rPr lang="fi-FI" dirty="0" smtClean="0"/>
              <a:t>is a histologic Dx &amp; refers to focal, diffuse, or segmentally arranged primitive structures, specifically primitive ductal structures, resulting from abnormal metanephric differentiation. 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multicystic</a:t>
            </a:r>
            <a:r>
              <a:rPr lang="en-US" b="1" dirty="0" smtClean="0"/>
              <a:t> kidney </a:t>
            </a:r>
            <a:r>
              <a:rPr lang="en-US" dirty="0" smtClean="0"/>
              <a:t>is a congenital condition in which the kidney is replaced by cysts and does not function, and may result from </a:t>
            </a:r>
            <a:r>
              <a:rPr lang="en-US" dirty="0" err="1" smtClean="0"/>
              <a:t>ureteral</a:t>
            </a:r>
            <a:r>
              <a:rPr lang="en-US" dirty="0" smtClean="0"/>
              <a:t> atresia</a:t>
            </a:r>
          </a:p>
          <a:p>
            <a:r>
              <a:rPr lang="en-US" b="1" dirty="0" smtClean="0"/>
              <a:t>polycystic kidney </a:t>
            </a:r>
            <a:r>
              <a:rPr lang="en-US" dirty="0" smtClean="0"/>
              <a:t>d’se is an inherited disorder that may be autosomal recessive or autosomal dominant &amp; affects both kidneys  </a:t>
            </a:r>
            <a:r>
              <a:rPr lang="en-US" dirty="0" err="1" smtClean="0"/>
              <a:t>Multicystic</a:t>
            </a:r>
            <a:r>
              <a:rPr lang="en-US" dirty="0" smtClean="0"/>
              <a:t> kidney is unilateral and is not inherited. </a:t>
            </a:r>
          </a:p>
          <a:p>
            <a:r>
              <a:rPr lang="en-US" dirty="0" smtClean="0"/>
              <a:t>Bilateral </a:t>
            </a:r>
            <a:r>
              <a:rPr lang="en-US" dirty="0" err="1" smtClean="0"/>
              <a:t>multicystic</a:t>
            </a:r>
            <a:r>
              <a:rPr lang="en-US" dirty="0" smtClean="0"/>
              <a:t> kidneys are incompatible with life.</a:t>
            </a: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Renal hypoplasia </a:t>
            </a:r>
            <a:r>
              <a:rPr lang="en-US" dirty="0" smtClean="0"/>
              <a:t>refers to a small </a:t>
            </a:r>
            <a:r>
              <a:rPr lang="en-US" dirty="0" err="1" smtClean="0"/>
              <a:t>nondysplastic</a:t>
            </a:r>
            <a:r>
              <a:rPr lang="en-US" dirty="0" smtClean="0"/>
              <a:t> kidney that has fewer than the normal number of calyces and </a:t>
            </a:r>
            <a:r>
              <a:rPr lang="en-US" dirty="0" err="1" smtClean="0"/>
              <a:t>nephrons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term encompasses a group of conditions with an abnormally small kidney and should be distinguished from </a:t>
            </a:r>
            <a:r>
              <a:rPr lang="en-US" dirty="0" err="1" smtClean="0"/>
              <a:t>aplasia</a:t>
            </a:r>
            <a:r>
              <a:rPr lang="en-US" dirty="0" smtClean="0"/>
              <a:t>, in which the kidney is rudimentary. </a:t>
            </a:r>
          </a:p>
          <a:p>
            <a:r>
              <a:rPr lang="en-US" dirty="0" smtClean="0"/>
              <a:t>If the condition is unilateral, the </a:t>
            </a:r>
            <a:r>
              <a:rPr lang="en-US" dirty="0" err="1" smtClean="0"/>
              <a:t>Dx</a:t>
            </a:r>
            <a:r>
              <a:rPr lang="en-US" dirty="0" smtClean="0"/>
              <a:t> usually is made incidentally during evaluation for another urinary tract problem or hypertension.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Bilateral hypoplasia </a:t>
            </a:r>
            <a:r>
              <a:rPr lang="en-US" dirty="0" smtClean="0"/>
              <a:t>usually presents like chronic renal failure &amp; is a leading cause of end-stage renal disease during the first decade of life. </a:t>
            </a:r>
          </a:p>
          <a:p>
            <a:r>
              <a:rPr lang="en-US" dirty="0" err="1" smtClean="0"/>
              <a:t>Hx</a:t>
            </a:r>
            <a:r>
              <a:rPr lang="en-US" dirty="0" smtClean="0"/>
              <a:t>  of </a:t>
            </a:r>
            <a:r>
              <a:rPr lang="en-US" dirty="0" err="1" smtClean="0"/>
              <a:t>polyuria</a:t>
            </a:r>
            <a:r>
              <a:rPr lang="en-US" dirty="0" smtClean="0"/>
              <a:t> &amp; </a:t>
            </a:r>
            <a:r>
              <a:rPr lang="en-US" dirty="0" err="1" smtClean="0"/>
              <a:t>polydipsia</a:t>
            </a:r>
            <a:r>
              <a:rPr lang="en-US" dirty="0" smtClean="0"/>
              <a:t> is common. </a:t>
            </a:r>
          </a:p>
          <a:p>
            <a:r>
              <a:rPr lang="en-US" dirty="0" smtClean="0"/>
              <a:t>Urinalysis results may be normal. </a:t>
            </a:r>
          </a:p>
          <a:p>
            <a:r>
              <a:rPr lang="en-US" dirty="0" smtClean="0"/>
              <a:t>In a rare form of bilateral hypoplasia called </a:t>
            </a:r>
            <a:r>
              <a:rPr lang="en-US" dirty="0" err="1" smtClean="0"/>
              <a:t>oligomeganephronia</a:t>
            </a:r>
            <a:r>
              <a:rPr lang="en-US" dirty="0" smtClean="0"/>
              <a:t>, the number of </a:t>
            </a:r>
            <a:r>
              <a:rPr lang="en-US" dirty="0" err="1" smtClean="0"/>
              <a:t>nephrons</a:t>
            </a:r>
            <a:r>
              <a:rPr lang="en-US" dirty="0" smtClean="0"/>
              <a:t> is markedly reduced and those present are markedly hypertrophied.</a:t>
            </a:r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Vesicoureteral Reflux </a:t>
            </a:r>
            <a:br>
              <a:rPr lang="fi-FI" b="1" dirty="0" smtClean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fi-FI" b="1" dirty="0" smtClean="0"/>
          </a:p>
          <a:p>
            <a:r>
              <a:rPr lang="fi-FI" dirty="0" smtClean="0"/>
              <a:t>Retrograde flow of urine from the bladder to the ureter &amp; renal pelvis </a:t>
            </a:r>
          </a:p>
          <a:p>
            <a:r>
              <a:rPr lang="fi-FI" dirty="0" smtClean="0"/>
              <a:t>The ureter normally is attached to the bladder in an oblique direction, perforating the bladder muscle (detrusor) laterally and proceeding between the bladder mucosa and detrusor muscle, creating a flap-valve mechanism that prevents reflux . </a:t>
            </a:r>
          </a:p>
          <a:p>
            <a:r>
              <a:rPr lang="fi-FI" dirty="0" smtClean="0"/>
              <a:t>Reflux occurs when the submucosal tunnel between the mucosa and detrusor muscle is short or absent. Reflux usually is congenital, occurs </a:t>
            </a:r>
          </a:p>
          <a:p>
            <a:endParaRPr lang="fi-F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225</TotalTime>
  <Words>1032</Words>
  <Application>Microsoft Office PowerPoint</Application>
  <PresentationFormat>On-screen Show (4:3)</PresentationFormat>
  <Paragraphs>160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Calibri</vt:lpstr>
      <vt:lpstr>Gill Sans MT</vt:lpstr>
      <vt:lpstr>Verdana</vt:lpstr>
      <vt:lpstr>Wingdings</vt:lpstr>
      <vt:lpstr>Wingdings 2</vt:lpstr>
      <vt:lpstr>Solstice</vt:lpstr>
      <vt:lpstr>Congenital urinary tract anomalies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Vesicoureteral Reflux  </vt:lpstr>
      <vt:lpstr>Clinical manifestation</vt:lpstr>
      <vt:lpstr>Rx </vt:lpstr>
      <vt:lpstr>Obstruction of the urinary tract</vt:lpstr>
      <vt:lpstr>PowerPoint Presentation</vt:lpstr>
      <vt:lpstr>Causes of obstruction</vt:lpstr>
      <vt:lpstr>Renal pelvis </vt:lpstr>
      <vt:lpstr>Uteropelvic junction</vt:lpstr>
      <vt:lpstr>Causes of obstruction in the ureter</vt:lpstr>
      <vt:lpstr>Cont.</vt:lpstr>
      <vt:lpstr>Bladder outlet &amp; Urethra</vt:lpstr>
      <vt:lpstr>PowerPoint Presentation</vt:lpstr>
      <vt:lpstr>Clinical manifestation </vt:lpstr>
      <vt:lpstr>PowerPoint Presentation</vt:lpstr>
      <vt:lpstr>PowerPoint Presentation</vt:lpstr>
      <vt:lpstr>Diagnosis</vt:lpstr>
      <vt:lpstr>ECTOPIC URETER</vt:lpstr>
      <vt:lpstr>CT.</vt:lpstr>
      <vt:lpstr>PowerPoint Presentation</vt:lpstr>
      <vt:lpstr>Cont.</vt:lpstr>
      <vt:lpstr>PowerPoint Presentation</vt:lpstr>
      <vt:lpstr>Cont.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urinary tract anomalies</dc:title>
  <dc:creator>Omistaja</dc:creator>
  <cp:lastModifiedBy>JANET</cp:lastModifiedBy>
  <cp:revision>21</cp:revision>
  <dcterms:created xsi:type="dcterms:W3CDTF">2014-04-22T17:15:42Z</dcterms:created>
  <dcterms:modified xsi:type="dcterms:W3CDTF">2016-12-01T08:17:25Z</dcterms:modified>
</cp:coreProperties>
</file>