
<file path=[Content_Types].xml><?xml version="1.0" encoding="utf-8"?>
<Types xmlns="http://schemas.openxmlformats.org/package/2006/content-types">
  <Default Extension="wmf" ContentType="image/x-wmf"/>
  <Default Extension="xml" ContentType="application/xml"/>
  <Default Extension="fntdata" ContentType="application/x-fontdata"/>
  <Default Extension="rels" ContentType="application/vnd.openxmlformats-package.relationships+xml"/>
  <Default Extension="font" ContentType="application/x-fontdata"/>
  <Override PartName="/ppt/slideLayouts/slideLayout36.xml" ContentType="application/vnd.openxmlformats-officedocument.presentationml.slideLayout+xml"/>
  <Override PartName="/ppt/slides/slide3.xml" ContentType="application/vnd.openxmlformats-officedocument.presentationml.slide+xml"/>
  <Override PartName="/ppt/slides/slide16.xml" ContentType="application/vnd.openxmlformats-officedocument.presentationml.slide+xml"/>
  <Override PartName="/ppt/slideLayouts/slideLayout33.xml" ContentType="application/vnd.openxmlformats-officedocument.presentationml.slideLayout+xml"/>
  <Override PartName="/ppt/slideMasters/slideMaster2.xml" ContentType="application/vnd.openxmlformats-officedocument.presentationml.slideMaster+xml"/>
  <Override PartName="/ppt/tableStyles.xml" ContentType="application/vnd.openxmlformats-officedocument.presentationml.tableStyles+xml"/>
  <Override PartName="/ppt/slides/slide21.xml" ContentType="application/vnd.openxmlformats-officedocument.presentationml.slide+xml"/>
  <Override PartName="/ppt/slideLayouts/slideLayout34.xml" ContentType="application/vnd.openxmlformats-officedocument.presentationml.slideLayout+xml"/>
  <Override PartName="/ppt/slides/slide17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242.xml" ContentType="application/vnd.openxmlformats-officedocument.presentationml.slideLayout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Masters/slideMaster15.xml" ContentType="application/vnd.openxmlformats-officedocument.presentationml.slideMaster+xml"/>
  <Override PartName="/ppt/slideLayouts/slideLayout246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s/slide0.xml" ContentType="application/vnd.openxmlformats-officedocument.presentationml.slide+xml"/>
  <Override PartName="/ppt/slides/slide9.xml" ContentType="application/vnd.openxmlformats-officedocument.presentationml.slide+xml"/>
  <Override PartName="/ppt/slideLayouts/slideLayout240.xml" ContentType="application/vnd.openxmlformats-officedocument.presentationml.slideLayout+xml"/>
  <Override PartName="/ppt/slideLayouts/slideLayoutmaster2.xml" ContentType="application/vnd.openxmlformats-officedocument.presentationml.slideLayout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1.xml" ContentType="application/vnd.openxmlformats-officedocument.presentationml.slide+xml"/>
  <Override PartName="/ppt/slideLayouts/slideLayout25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2.xml" ContentType="application/vnd.openxmlformats-officedocument.presentationml.slideLayout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Layouts/slideLayoutmaster15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s/slide10.xml" ContentType="application/vnd.openxmlformats-officedocument.presentationml.slide+xml"/>
  <Override PartName="/ppt/theme/theme15.xml" ContentType="application/vnd.openxmlformats-officedocument.them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Layouts/slideLayout4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2.xml" ContentType="application/vnd.openxmlformats-officedocument.presentationml.slideLayout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embedTrueTypeFonts="1">
  <p:sldMasterIdLst>
    <p:sldMasterId r:id="rId7" id="2147483650"/>
    <p:sldMasterId r:id="rId8" id="2147483663"/>
  </p:sldMasterIdLst>
  <p:sldIdLst>
    <p:sldId r:id="rIds267" id="267"/>
    <p:sldId r:id="rIds257" id="257"/>
    <p:sldId r:id="rIds258" id="258"/>
    <p:sldId r:id="rIds259" id="259"/>
    <p:sldId r:id="rIds266" id="266"/>
    <p:sldId r:id="rIds280" id="280"/>
    <p:sldId r:id="rIds261" id="261"/>
    <p:sldId r:id="rIds262" id="262"/>
    <p:sldId r:id="rIds263" id="263"/>
    <p:sldId r:id="rIds264" id="264"/>
    <p:sldId r:id="rIds265" id="265"/>
    <p:sldId r:id="rIds260" id="260"/>
    <p:sldId r:id="rIds279" id="279"/>
    <p:sldId r:id="rIds268" id="268"/>
    <p:sldId r:id="rIds269" id="269"/>
    <p:sldId r:id="rIds270" id="270"/>
    <p:sldId r:id="rIds283" id="283"/>
    <p:sldId r:id="rIds272" id="272"/>
    <p:sldId r:id="rIds273" id="273"/>
    <p:sldId r:id="rIds281" id="281"/>
    <p:sldId r:id="rIds282" id="282"/>
    <p:sldId r:id="rIds274" id="274"/>
    <p:sldId r:id="rIds275" id="275"/>
    <p:sldId r:id="rIds276" id="276"/>
    <p:sldId r:id="rIds277" id="277"/>
  </p:sldIdLst>
  <p:sldSz cx="9144000" cy="6858000" type="screen4x3"/>
  <p:notesSz cx="6858000" cy="9144000"/>
  <p:embeddedFontLst>
    <p:embeddedFont>
      <p:font typeface="WPS Special 1"/>
      <p:regular r:id="rId31"/>
    </p:embeddedFont>
  </p:embeddedFontLst>
  <p:defaultTextStyle>
    <a:lvl1pPr indent="0" algn="l" fontAlgn="base" marL="0" eaLnBrk="0" hangingPunct="false" rtl="false">
      <a:lnSpc>
        <a:spcPct val="100000"/>
      </a:lnSpc>
      <a:spcBef>
        <a:spcPct val="0"/>
      </a:spcBef>
      <a:spcAft>
        <a:spcPct val="0"/>
      </a:spcAft>
      <a:buNone/>
      <a:defRPr sz="2400">
        <a:solidFill>
          <a:schemeClr val="tx1"/>
        </a:solidFill>
        <a:latin charset="0" typeface="Times New Roman"/>
        <a:ea charset="-120" typeface="新細明體"/>
      </a:defRPr>
    </a:lvl1pPr>
    <a:lvl2pPr indent="0" algn="l" fontAlgn="base" marL="457200" eaLnBrk="0" hangingPunct="false" rtl="false">
      <a:lnSpc>
        <a:spcPct val="100000"/>
      </a:lnSpc>
      <a:spcBef>
        <a:spcPct val="0"/>
      </a:spcBef>
      <a:spcAft>
        <a:spcPct val="0"/>
      </a:spcAft>
      <a:buNone/>
      <a:defRPr sz="2400">
        <a:solidFill>
          <a:schemeClr val="tx1"/>
        </a:solidFill>
        <a:latin charset="0" typeface="Times New Roman"/>
        <a:ea charset="-120" typeface="新細明體"/>
      </a:defRPr>
    </a:lvl2pPr>
    <a:lvl3pPr indent="0" algn="l" fontAlgn="base" marL="914400" eaLnBrk="0" hangingPunct="false" rtl="false">
      <a:lnSpc>
        <a:spcPct val="100000"/>
      </a:lnSpc>
      <a:spcBef>
        <a:spcPct val="0"/>
      </a:spcBef>
      <a:spcAft>
        <a:spcPct val="0"/>
      </a:spcAft>
      <a:buNone/>
      <a:defRPr sz="2400">
        <a:solidFill>
          <a:schemeClr val="tx1"/>
        </a:solidFill>
        <a:latin charset="0" typeface="Times New Roman"/>
        <a:ea charset="-120" typeface="新細明體"/>
      </a:defRPr>
    </a:lvl3pPr>
    <a:lvl4pPr indent="0" algn="l" fontAlgn="base" marL="1371600" eaLnBrk="0" hangingPunct="false" rtl="false">
      <a:lnSpc>
        <a:spcPct val="100000"/>
      </a:lnSpc>
      <a:spcBef>
        <a:spcPct val="0"/>
      </a:spcBef>
      <a:spcAft>
        <a:spcPct val="0"/>
      </a:spcAft>
      <a:buNone/>
      <a:defRPr sz="2400">
        <a:solidFill>
          <a:schemeClr val="tx1"/>
        </a:solidFill>
        <a:latin charset="0" typeface="Times New Roman"/>
        <a:ea charset="-120" typeface="新細明體"/>
      </a:defRPr>
    </a:lvl4pPr>
    <a:lvl5pPr indent="0" algn="l" fontAlgn="base" marL="1828800" eaLnBrk="0" hangingPunct="false" rtl="false">
      <a:lnSpc>
        <a:spcPct val="100000"/>
      </a:lnSpc>
      <a:spcBef>
        <a:spcPct val="0"/>
      </a:spcBef>
      <a:spcAft>
        <a:spcPct val="0"/>
      </a:spcAft>
      <a:buNone/>
      <a:defRPr sz="2400">
        <a:solidFill>
          <a:schemeClr val="tx1"/>
        </a:solidFill>
        <a:latin charset="0" typeface="Times New Roman"/>
        <a:ea charset="-120" typeface="新細明體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7" Type="http://schemas.openxmlformats.org/officeDocument/2006/relationships/slideMaster" Target="slideMasters/slideMaster2.xml" /><Relationship Id="rId8" Type="http://schemas.openxmlformats.org/officeDocument/2006/relationships/slideMaster" Target="slideMasters/slideMaster15.xml" /><Relationship Id="rIds267" Type="http://schemas.openxmlformats.org/officeDocument/2006/relationships/slide" Target="slides/slide0.xml" /><Relationship Id="rIds257" Type="http://schemas.openxmlformats.org/officeDocument/2006/relationships/slide" Target="slides/slide1.xml" /><Relationship Id="rIds258" Type="http://schemas.openxmlformats.org/officeDocument/2006/relationships/slide" Target="slides/slide2.xml" /><Relationship Id="rIds259" Type="http://schemas.openxmlformats.org/officeDocument/2006/relationships/slide" Target="slides/slide3.xml" /><Relationship Id="rIds266" Type="http://schemas.openxmlformats.org/officeDocument/2006/relationships/slide" Target="slides/slide4.xml" /><Relationship Id="rIds280" Type="http://schemas.openxmlformats.org/officeDocument/2006/relationships/slide" Target="slides/slide5.xml" /><Relationship Id="rIds261" Type="http://schemas.openxmlformats.org/officeDocument/2006/relationships/slide" Target="slides/slide6.xml" /><Relationship Id="rIds262" Type="http://schemas.openxmlformats.org/officeDocument/2006/relationships/slide" Target="slides/slide7.xml" /><Relationship Id="rIds263" Type="http://schemas.openxmlformats.org/officeDocument/2006/relationships/slide" Target="slides/slide8.xml" /><Relationship Id="rIds264" Type="http://schemas.openxmlformats.org/officeDocument/2006/relationships/slide" Target="slides/slide9.xml" /><Relationship Id="rIds265" Type="http://schemas.openxmlformats.org/officeDocument/2006/relationships/slide" Target="slides/slide10.xml" /><Relationship Id="rIds260" Type="http://schemas.openxmlformats.org/officeDocument/2006/relationships/slide" Target="slides/slide11.xml" /><Relationship Id="rIds279" Type="http://schemas.openxmlformats.org/officeDocument/2006/relationships/slide" Target="slides/slide12.xml" /><Relationship Id="rIds268" Type="http://schemas.openxmlformats.org/officeDocument/2006/relationships/slide" Target="slides/slide13.xml" /><Relationship Id="rIds269" Type="http://schemas.openxmlformats.org/officeDocument/2006/relationships/slide" Target="slides/slide14.xml" /><Relationship Id="rIds270" Type="http://schemas.openxmlformats.org/officeDocument/2006/relationships/slide" Target="slides/slide15.xml" /><Relationship Id="rIds283" Type="http://schemas.openxmlformats.org/officeDocument/2006/relationships/slide" Target="slides/slide16.xml" /><Relationship Id="rIds272" Type="http://schemas.openxmlformats.org/officeDocument/2006/relationships/slide" Target="slides/slide17.xml" /><Relationship Id="rIds273" Type="http://schemas.openxmlformats.org/officeDocument/2006/relationships/slide" Target="slides/slide18.xml" /><Relationship Id="rIds281" Type="http://schemas.openxmlformats.org/officeDocument/2006/relationships/slide" Target="slides/slide19.xml" /><Relationship Id="rIds282" Type="http://schemas.openxmlformats.org/officeDocument/2006/relationships/slide" Target="slides/slide20.xml" /><Relationship Id="rIds274" Type="http://schemas.openxmlformats.org/officeDocument/2006/relationships/slide" Target="slides/slide21.xml" /><Relationship Id="rIds275" Type="http://schemas.openxmlformats.org/officeDocument/2006/relationships/slide" Target="slides/slide22.xml" /><Relationship Id="rIds276" Type="http://schemas.openxmlformats.org/officeDocument/2006/relationships/slide" Target="slides/slide23.xml" /><Relationship Id="rIds277" Type="http://schemas.openxmlformats.org/officeDocument/2006/relationships/slide" Target="slides/slide24.xml" /><Relationship Id="rIdp28" Type="http://schemas.openxmlformats.org/officeDocument/2006/relationships/presProps" Target="presProps.xml" /><Relationship Id="rIdp29" Type="http://schemas.openxmlformats.org/officeDocument/2006/relationships/tableStyles" Target="tableStyles.xml" /><Relationship Id="rIdp30" Type="http://schemas.openxmlformats.org/officeDocument/2006/relationships/viewProps" Target="viewProps.xml" /><Relationship Id="rId31" Type="http://schemas.openxmlformats.org/officeDocument/2006/relationships/font" Target="fonts/WPS_Specail_1.fntdata" /><Relationship Id="rIdt33" Type="http://schemas.openxmlformats.org/officeDocument/2006/relationships/theme" Target="theme/theme15.xml" /></Relationships>
</file>

<file path=ppt/slideLayouts/_rels/slideLayout24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4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5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3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master15.xml.rels><?xml version="1.0" encoding="UTF-8" standalone="yes" ?><Relationships xmlns="http://schemas.openxmlformats.org/package/2006/relationships"><Relationship Id="rId15" Type="http://schemas.openxmlformats.org/officeDocument/2006/relationships/slideMaster" Target="../slideMasters/slideMaster15.xml" /></Relationships>
</file>

<file path=ppt/slideLayouts/_rels/slideLayoutmaster2.xml.rels><?xml version="1.0" encoding="UTF-8" standalone="yes" ?><Relationships xmlns="http://schemas.openxmlformats.org/package/2006/relationships"><Relationship Id="rId2" Type="http://schemas.openxmlformats.org/officeDocument/2006/relationships/slideMaster" Target="../slideMasters/slideMaster2.xml" /></Relationships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indent="0" algn="ctr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indent="0" algn="ctr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indent="0" algn="ctr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 algn="ctr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indent="0" algn="ctr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indent="0" algn="ctr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indent="0" algn="ctr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indent="0" algn="ctr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indent="0" algn="ctr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420651942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867191418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2004242433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sz="2400" b="1"/>
            </a:lvl1pPr>
            <a:lvl2pPr indent="0" marL="457200">
              <a:buNone/>
              <a:defRPr sz="2000" b="1"/>
            </a:lvl2pPr>
            <a:lvl3pPr indent="0" marL="914400">
              <a:buNone/>
              <a:defRPr sz="1800" b="1"/>
            </a:lvl3pPr>
            <a:lvl4pPr indent="0" marL="1371600">
              <a:buNone/>
              <a:defRPr sz="1600" b="1"/>
            </a:lvl4pPr>
            <a:lvl5pPr indent="0" marL="1828800">
              <a:buNone/>
              <a:defRPr sz="1600" b="1"/>
            </a:lvl5pPr>
            <a:lvl6pPr indent="0" marL="2286000">
              <a:buNone/>
              <a:defRPr sz="1600" b="1"/>
            </a:lvl6pPr>
            <a:lvl7pPr indent="0" marL="2743200">
              <a:buNone/>
              <a:defRPr sz="1600" b="1"/>
            </a:lvl7pPr>
            <a:lvl8pPr indent="0" marL="3200400">
              <a:buNone/>
              <a:defRPr sz="1600" b="1"/>
            </a:lvl8pPr>
            <a:lvl9pPr indent="0" marL="365760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sz="2400" b="1"/>
            </a:lvl1pPr>
            <a:lvl2pPr indent="0" marL="457200">
              <a:buNone/>
              <a:defRPr sz="2000" b="1"/>
            </a:lvl2pPr>
            <a:lvl3pPr indent="0" marL="914400">
              <a:buNone/>
              <a:defRPr sz="1800" b="1"/>
            </a:lvl3pPr>
            <a:lvl4pPr indent="0" marL="1371600">
              <a:buNone/>
              <a:defRPr sz="1600" b="1"/>
            </a:lvl4pPr>
            <a:lvl5pPr indent="0" marL="1828800">
              <a:buNone/>
              <a:defRPr sz="1600" b="1"/>
            </a:lvl5pPr>
            <a:lvl6pPr indent="0" marL="2286000">
              <a:buNone/>
              <a:defRPr sz="1600" b="1"/>
            </a:lvl6pPr>
            <a:lvl7pPr indent="0" marL="2743200">
              <a:buNone/>
              <a:defRPr sz="1600" b="1"/>
            </a:lvl7pPr>
            <a:lvl8pPr indent="0" marL="3200400">
              <a:buNone/>
              <a:defRPr sz="1600" b="1"/>
            </a:lvl8pPr>
            <a:lvl9pPr indent="0" marL="365760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77838264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864121480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212382398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2207327891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2425089538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idx="1" orient="vert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198546456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idx="1" orient="vert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42133438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indent="0" algn="ctr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indent="0" algn="ctr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indent="0" algn="ctr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 algn="ctr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indent="0" algn="ctr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indent="0" algn="ctr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indent="0" algn="ctr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indent="0" algn="ctr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indent="0" algn="ctr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42065194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8671914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2004242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sz="2400" b="1"/>
            </a:lvl1pPr>
            <a:lvl2pPr indent="0" marL="457200">
              <a:buNone/>
              <a:defRPr sz="2000" b="1"/>
            </a:lvl2pPr>
            <a:lvl3pPr indent="0" marL="914400">
              <a:buNone/>
              <a:defRPr sz="1800" b="1"/>
            </a:lvl3pPr>
            <a:lvl4pPr indent="0" marL="1371600">
              <a:buNone/>
              <a:defRPr sz="1600" b="1"/>
            </a:lvl4pPr>
            <a:lvl5pPr indent="0" marL="1828800">
              <a:buNone/>
              <a:defRPr sz="1600" b="1"/>
            </a:lvl5pPr>
            <a:lvl6pPr indent="0" marL="2286000">
              <a:buNone/>
              <a:defRPr sz="1600" b="1"/>
            </a:lvl6pPr>
            <a:lvl7pPr indent="0" marL="2743200">
              <a:buNone/>
              <a:defRPr sz="1600" b="1"/>
            </a:lvl7pPr>
            <a:lvl8pPr indent="0" marL="3200400">
              <a:buNone/>
              <a:defRPr sz="1600" b="1"/>
            </a:lvl8pPr>
            <a:lvl9pPr indent="0" marL="365760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sz="2400" b="1"/>
            </a:lvl1pPr>
            <a:lvl2pPr indent="0" marL="457200">
              <a:buNone/>
              <a:defRPr sz="2000" b="1"/>
            </a:lvl2pPr>
            <a:lvl3pPr indent="0" marL="914400">
              <a:buNone/>
              <a:defRPr sz="1800" b="1"/>
            </a:lvl3pPr>
            <a:lvl4pPr indent="0" marL="1371600">
              <a:buNone/>
              <a:defRPr sz="1600" b="1"/>
            </a:lvl4pPr>
            <a:lvl5pPr indent="0" marL="1828800">
              <a:buNone/>
              <a:defRPr sz="1600" b="1"/>
            </a:lvl5pPr>
            <a:lvl6pPr indent="0" marL="2286000">
              <a:buNone/>
              <a:defRPr sz="1600" b="1"/>
            </a:lvl6pPr>
            <a:lvl7pPr indent="0" marL="2743200">
              <a:buNone/>
              <a:defRPr sz="1600" b="1"/>
            </a:lvl7pPr>
            <a:lvl8pPr indent="0" marL="3200400">
              <a:buNone/>
              <a:defRPr sz="1600" b="1"/>
            </a:lvl8pPr>
            <a:lvl9pPr indent="0" marL="365760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778382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8641214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212382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22073278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24250895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idx="1" orient="vert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1985464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idx="1" orient="vert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type="datetimeFigureOut" id="{58DB32FF-34E7-9545-86A2-0DF334BA82C1}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type="slidenum" id="{42D70897-D982-EA43-8318-894E8D36E196}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4213343876"/>
      </p:ext>
    </p:extLst>
  </p:cSld>
  <p:clrMapOvr>
    <a:masterClrMapping/>
  </p:clrMapOvr>
</p:sldLayout>
</file>

<file path=ppt/slideLayouts/slideLayoutmaster15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bg>
      <p:bgPr>
        <a:solidFill>
          <a:srgbClr val="ffffcc"/>
        </a:solidFill>
      </p:bgPr>
    </p:bg>
    <p:spTree>
      <p:nvGrpSpPr>
        <p:cNvPr id="2048" name=""/>
        <p:cNvGrpSpPr>
          <a:grpSpLocks/>
        </p:cNvGrpSpPr>
        <p:nvPr/>
      </p:nvGrpSpPr>
      <p:grpSpPr>
        <a:xfrm/>
      </p:grpSpPr>
      <p:grpSp>
        <p:nvGrpSpPr>
          <p:cNvPr id="2050" name=""/>
          <p:cNvGrpSpPr>
            <a:grpSpLocks noChangeAspect="0"/>
          </p:cNvGrpSpPr>
          <p:nvPr/>
        </p:nvGrpSpPr>
        <p:grpSpPr>
          <a:xfrm>
            <a:off x="0" y="2438400"/>
            <a:ext cx="9009062" cy="1052513"/>
            <a:chOff x="0" y="1536"/>
            <a:chExt cy="663" cx="5675"/>
          </a:xfrm>
        </p:grpSpPr>
        <p:grpSp>
          <p:nvGrpSpPr>
            <p:cNvPr id="2056" name=""/>
            <p:cNvGrpSpPr>
              <a:grpSpLocks noChangeAspect="0"/>
            </p:cNvGrpSpPr>
            <p:nvPr/>
          </p:nvGrpSpPr>
          <p:grpSpPr>
            <a:xfrm>
              <a:off x="183" y="1604"/>
              <a:ext cx="448" cy="299"/>
              <a:chOff x="720" y="336"/>
              <a:chExt cy="432" cx="624"/>
            </a:xfrm>
          </p:grpSpPr>
          <p:sp>
            <p:nvSpPr>
              <p:cNvPr id="2063" name=""/>
              <p:cNvSpPr>
                <a:spLocks noChangeAspect="0"/>
              </p:cNvSpPr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/>
                <a:endParaRPr lang="en-US" altLang="en-US" dirty="0"/>
              </a:p>
            </p:txBody>
          </p:sp>
          <p:sp>
            <p:nvSpPr>
              <p:cNvPr id="2064" name=""/>
              <p:cNvSpPr>
                <a:spLocks noChangeAspect="0"/>
              </p:cNvSpPr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108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/>
                <a:endParaRPr lang="en-US" altLang="en-US" dirty="0"/>
              </a:p>
            </p:txBody>
          </p:sp>
        </p:grpSp>
        <p:grpSp>
          <p:nvGrpSpPr>
            <p:cNvPr id="2057" name=""/>
            <p:cNvGrpSpPr>
              <a:grpSpLocks noChangeAspect="0"/>
            </p:cNvGrpSpPr>
            <p:nvPr/>
          </p:nvGrpSpPr>
          <p:grpSpPr>
            <a:xfrm>
              <a:off x="261" y="1870"/>
              <a:ext cx="465" cy="299"/>
              <a:chOff x="912" y="2640"/>
              <a:chExt cy="432" cx="672"/>
            </a:xfrm>
          </p:grpSpPr>
          <p:sp>
            <p:nvSpPr>
              <p:cNvPr id="2061" name=""/>
              <p:cNvSpPr>
                <a:spLocks noChangeAspect="0"/>
              </p:cNvSpPr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/>
                <a:endParaRPr lang="en-US" altLang="en-US" dirty="0"/>
              </a:p>
            </p:txBody>
          </p:sp>
          <p:sp>
            <p:nvSpPr>
              <p:cNvPr id="2062" name=""/>
              <p:cNvSpPr>
                <a:spLocks noChangeAspect="0"/>
              </p:cNvSpPr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108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/>
                <a:endParaRPr lang="en-US" altLang="en-US" dirty="0"/>
              </a:p>
            </p:txBody>
          </p:sp>
        </p:grpSp>
        <p:sp>
          <p:nvSpPr>
            <p:cNvPr id="2058" name=""/>
            <p:cNvSpPr>
              <a:spLocks noChangeAspect="0"/>
            </p:cNvSpPr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81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/>
              <a:endParaRPr lang="en-US" altLang="en-US" dirty="0"/>
            </a:p>
          </p:txBody>
        </p:sp>
        <p:sp>
          <p:nvSpPr>
            <p:cNvPr id="2059" name=""/>
            <p:cNvSpPr>
              <a:spLocks noChangeAspect="0"/>
            </p:cNvSpPr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</p:spPr>
          <p:txBody>
            <a:bodyPr wrap="none" anchor="ctr"/>
            <a:lstStyle/>
            <a:p>
              <a:pPr/>
              <a:endParaRPr lang="en-US" altLang="en-US" dirty="0"/>
            </a:p>
          </p:txBody>
        </p:sp>
        <p:sp>
          <p:nvSpPr>
            <p:cNvPr id="2060" name=""/>
            <p:cNvSpPr>
              <a:spLocks noChangeAspect="0"/>
            </p:cNvSpPr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/>
              <a:endParaRPr lang="en-US" altLang="en-US" dirty="0"/>
            </a:p>
          </p:txBody>
        </p:sp>
      </p:grpSp>
      <p:sp>
        <p:nvSpPr>
          <p:cNvPr id="2051" name=""/>
          <p:cNvSpPr>
            <a:spLocks noGrp="1" noChangeAspect="0"/>
          </p:cNvSpPr>
          <p:nvPr>
            <p:ph type="title" sz="full" idx="4294967295"/>
          </p:nvPr>
        </p:nvSpPr>
        <p:spPr>
          <a:xfrm>
            <a:off x="1150938" y="617538"/>
            <a:ext cx="7793038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"/>
          <p:cNvSpPr>
            <a:spLocks noGrp="1" noChangeAspect="0"/>
          </p:cNvSpPr>
          <p:nvPr>
            <p:ph type="body" sz="full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053" name=""/>
          <p:cNvSpPr>
            <a:spLocks noGrp="1" noChangeAspect="0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/>
            <a:endParaRPr lang="en-US" altLang="en-US" sz="1400" dirty="0">
              <a:solidFill>
                <a:srgbClr val="1c1c1c"/>
              </a:solidFill>
              <a:latin charset="0" typeface="Tahoma"/>
            </a:endParaRPr>
          </a:p>
        </p:txBody>
      </p:sp>
      <p:sp>
        <p:nvSpPr>
          <p:cNvPr id="2054" name=""/>
          <p:cNvSpPr>
            <a:spLocks noGrp="1" noChangeAspect="0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algn="ctr"/>
            <a:endParaRPr lang="en-US" altLang="en-US" sz="1400" dirty="0">
              <a:solidFill>
                <a:srgbClr val="1c1c1c"/>
              </a:solidFill>
              <a:latin charset="0" typeface="Tahoma"/>
            </a:endParaRPr>
          </a:p>
        </p:txBody>
      </p:sp>
      <p:sp>
        <p:nvSpPr>
          <p:cNvPr id="2055" name=""/>
          <p:cNvSpPr>
            <a:spLocks noGrp="1" noChangeAspect="0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algn="r"/>
            <a:fld type="slidenum" id="{12FF1C42-D199-3055-1015-587298610EC3}">
              <a:rPr lang="en-US" altLang="en-US" sz="1400" dirty="0">
                <a:solidFill>
                  <a:srgbClr val="1c1c1c"/>
                </a:solidFill>
                <a:latin charset="0" typeface="Tahoma"/>
              </a:rPr>
              <a:t>0</a:t>
            </a:fld>
          </a:p>
        </p:txBody>
      </p:sp>
    </p:spTree>
  </p:cSld>
</p:sldLayout>
</file>

<file path=ppt/slideLayouts/slideLayoutmaster2.xml><?xml version="1.0" encoding="utf-8"?>
<p:sldLayout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bg>
      <p:bgPr>
        <a:solidFill>
          <a:srgbClr val="ffffcc"/>
        </a:solidFill>
      </p:bgPr>
    </p:bg>
    <p:spTree>
      <p:nvGrpSpPr>
        <p:cNvPr id="1024" name=""/>
        <p:cNvGrpSpPr>
          <a:grpSpLocks/>
        </p:cNvGrpSpPr>
        <p:nvPr/>
      </p:nvGrpSpPr>
      <p:grpSpPr>
        <a:xfrm/>
      </p:grpSpPr>
      <p:sp>
        <p:nvSpPr>
          <p:cNvPr id="1026" name=""/>
          <p:cNvSpPr>
            <a:spLocks noChangeAspect="0"/>
          </p:cNvSpPr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rgbClr val="ffcf01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27" name=""/>
          <p:cNvSpPr>
            <a:spLocks noChangeAspect="0"/>
          </p:cNvSpPr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>
            <a:gsLst>
              <a:gs pos="0">
                <a:srgbClr val="ffcf01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28" name=""/>
          <p:cNvSpPr>
            <a:spLocks noChangeAspect="0"/>
          </p:cNvSpPr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29" name=""/>
          <p:cNvSpPr>
            <a:spLocks noChangeAspect="0"/>
          </p:cNvSpPr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>
            <a:gsLst>
              <a:gs pos="0">
                <a:srgbClr val="3333cc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30" name=""/>
          <p:cNvSpPr>
            <a:spLocks noChangeAspect="0"/>
          </p:cNvSpPr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0000"/>
              </a:gs>
            </a:gsLst>
            <a:lin ang="81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31" name=""/>
          <p:cNvSpPr>
            <a:spLocks noChangeAspect="0"/>
          </p:cNvSpPr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32" name=""/>
          <p:cNvSpPr>
            <a:spLocks noChangeAspect="0"/>
          </p:cNvSpPr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>
            <a:gsLst>
              <a:gs pos="0">
                <a:srgbClr val="1c1c1c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33" name=""/>
          <p:cNvSpPr>
            <a:spLocks noGrp="1" noChangeAspect="0"/>
          </p:cNvSpPr>
          <p:nvPr>
            <p:ph type="title" sz="full" idx="4294967295"/>
          </p:nvPr>
        </p:nvSpPr>
        <p:spPr>
          <a:xfrm>
            <a:off x="1150938" y="617538"/>
            <a:ext cx="7793038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4" name=""/>
          <p:cNvSpPr>
            <a:spLocks noGrp="1" noChangeAspect="0"/>
          </p:cNvSpPr>
          <p:nvPr>
            <p:ph type="body" sz="full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5" name=""/>
          <p:cNvSpPr>
            <a:spLocks noGrp="1" noChangeAspect="0"/>
          </p:cNvSpPr>
          <p:nvPr>
            <p:ph type="dt" sz="half" idx="2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/>
            <a:endParaRPr lang="en-US" altLang="en-US" sz="1400" dirty="0">
              <a:latin charset="0" typeface="Tahoma"/>
            </a:endParaRPr>
          </a:p>
        </p:txBody>
      </p:sp>
      <p:sp>
        <p:nvSpPr>
          <p:cNvPr id="1036" name=""/>
          <p:cNvSpPr>
            <a:spLocks noGrp="1" noChangeAspect="0"/>
          </p:cNvSpPr>
          <p:nvPr>
            <p:ph type="ftr" sz="quarter" idx="3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algn="ctr"/>
            <a:endParaRPr lang="en-US" altLang="en-US" sz="1400" dirty="0">
              <a:latin charset="0" typeface="Tahoma"/>
            </a:endParaRPr>
          </a:p>
        </p:txBody>
      </p:sp>
      <p:sp>
        <p:nvSpPr>
          <p:cNvPr id="1037" name=""/>
          <p:cNvSpPr>
            <a:spLocks noGrp="1" noChangeAspect="0"/>
          </p:cNvSpPr>
          <p:nvPr>
            <p:ph type="sldNum" sz="quarter" idx="4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algn="r"/>
            <a:fld type="slidenum" id="{12FF1C42-D199-2037-1002-587298610EC3}">
              <a:rPr lang="en-US" altLang="en-US" sz="1400" dirty="0">
                <a:latin charset="0" typeface="Tahoma"/>
              </a:rPr>
              <a:t>1</a:t>
            </a:fld>
          </a:p>
        </p:txBody>
      </p:sp>
    </p:spTree>
  </p:cSld>
</p:sldLayout>
</file>

<file path=ppt/slideMasters/_rels/slideMaster15.xml.rels><?xml version="1.0" encoding="UTF-8" standalone="yes" ?><Relationships xmlns="http://schemas.openxmlformats.org/package/2006/relationships"><Relationship Id="rId1" Type="http://schemas.openxmlformats.org/officeDocument/2006/relationships/theme" Target="../theme/theme15.xml" /><Relationship Id="rId2" Type="http://schemas.openxmlformats.org/officeDocument/2006/relationships/slideLayout" Target="../slideLayouts/slideLayout240.xml" /><Relationship Id="rId3" Type="http://schemas.openxmlformats.org/officeDocument/2006/relationships/slideLayout" Target="../slideLayouts/slideLayout241.xml" /><Relationship Id="rId4" Type="http://schemas.openxmlformats.org/officeDocument/2006/relationships/slideLayout" Target="../slideLayouts/slideLayout242.xml" /><Relationship Id="rId5" Type="http://schemas.openxmlformats.org/officeDocument/2006/relationships/slideLayout" Target="../slideLayouts/slideLayout243.xml" /><Relationship Id="rId6" Type="http://schemas.openxmlformats.org/officeDocument/2006/relationships/slideLayout" Target="../slideLayouts/slideLayout244.xml" /><Relationship Id="rId7" Type="http://schemas.openxmlformats.org/officeDocument/2006/relationships/slideLayout" Target="../slideLayouts/slideLayout245.xml" /><Relationship Id="rId8" Type="http://schemas.openxmlformats.org/officeDocument/2006/relationships/slideLayout" Target="../slideLayouts/slideLayout246.xml" /><Relationship Id="rId9" Type="http://schemas.openxmlformats.org/officeDocument/2006/relationships/slideLayout" Target="../slideLayouts/slideLayout247.xml" /><Relationship Id="rId10" Type="http://schemas.openxmlformats.org/officeDocument/2006/relationships/slideLayout" Target="../slideLayouts/slideLayout248.xml" /><Relationship Id="rId11" Type="http://schemas.openxmlformats.org/officeDocument/2006/relationships/slideLayout" Target="../slideLayouts/slideLayout249.xml" /><Relationship Id="rId12" Type="http://schemas.openxmlformats.org/officeDocument/2006/relationships/slideLayout" Target="../slideLayouts/slideLayout250.xml" /><Relationship Id="rId13" Type="http://schemas.openxmlformats.org/officeDocument/2006/relationships/slideLayout" Target="../slideLayouts/slideLayoutmaster15.xml" /></Relationships>
</file>

<file path=ppt/slideMasters/_rels/slideMaster2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/><Relationship Id="rId2" Type="http://schemas.openxmlformats.org/officeDocument/2006/relationships/slideLayout" Target="../slideLayouts/slideLayout32.xml" /><Relationship Id="rId3" Type="http://schemas.openxmlformats.org/officeDocument/2006/relationships/slideLayout" Target="../slideLayouts/slideLayout33.xml" /><Relationship Id="rId4" Type="http://schemas.openxmlformats.org/officeDocument/2006/relationships/slideLayout" Target="../slideLayouts/slideLayout34.xml" /><Relationship Id="rId5" Type="http://schemas.openxmlformats.org/officeDocument/2006/relationships/slideLayout" Target="../slideLayouts/slideLayout35.xml" /><Relationship Id="rId6" Type="http://schemas.openxmlformats.org/officeDocument/2006/relationships/slideLayout" Target="../slideLayouts/slideLayout36.xml" /><Relationship Id="rId7" Type="http://schemas.openxmlformats.org/officeDocument/2006/relationships/slideLayout" Target="../slideLayouts/slideLayout37.xml" /><Relationship Id="rId8" Type="http://schemas.openxmlformats.org/officeDocument/2006/relationships/slideLayout" Target="../slideLayouts/slideLayout38.xml" /><Relationship Id="rId9" Type="http://schemas.openxmlformats.org/officeDocument/2006/relationships/slideLayout" Target="../slideLayouts/slideLayout39.xml" /><Relationship Id="rId10" Type="http://schemas.openxmlformats.org/officeDocument/2006/relationships/slideLayout" Target="../slideLayouts/slideLayout40.xml" /><Relationship Id="rId11" Type="http://schemas.openxmlformats.org/officeDocument/2006/relationships/slideLayout" Target="../slideLayouts/slideLayout41.xml" /><Relationship Id="rId12" Type="http://schemas.openxmlformats.org/officeDocument/2006/relationships/slideLayout" Target="../slideLayouts/slideLayout42.xml" /><Relationship Id="rId13" Type="http://schemas.openxmlformats.org/officeDocument/2006/relationships/slideLayout" Target="../slideLayouts/slideLayoutmaster2.xml" /></Relationships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bg>
      <p:bgPr>
        <a:solidFill>
          <a:srgbClr val="ffffcc"/>
        </a:solidFill>
      </p:bgPr>
    </p:bg>
    <p:spTree>
      <p:nvGrpSpPr>
        <p:cNvPr id="2048" name=""/>
        <p:cNvGrpSpPr>
          <a:grpSpLocks/>
        </p:cNvGrpSpPr>
        <p:nvPr/>
      </p:nvGrpSpPr>
      <p:grpSpPr>
        <a:xfrm/>
      </p:grpSpPr>
      <p:grpSp>
        <p:nvGrpSpPr>
          <p:cNvPr id="2050" name=""/>
          <p:cNvGrpSpPr>
            <a:grpSpLocks noChangeAspect="0"/>
          </p:cNvGrpSpPr>
          <p:nvPr/>
        </p:nvGrpSpPr>
        <p:grpSpPr>
          <a:xfrm>
            <a:off x="0" y="2438400"/>
            <a:ext cx="9009062" cy="1052513"/>
            <a:chOff x="0" y="1536"/>
            <a:chExt cy="663" cx="5675"/>
          </a:xfrm>
        </p:grpSpPr>
        <p:grpSp>
          <p:nvGrpSpPr>
            <p:cNvPr id="2056" name=""/>
            <p:cNvGrpSpPr>
              <a:grpSpLocks noChangeAspect="0"/>
            </p:cNvGrpSpPr>
            <p:nvPr/>
          </p:nvGrpSpPr>
          <p:grpSpPr>
            <a:xfrm>
              <a:off x="183" y="1604"/>
              <a:ext cx="448" cy="299"/>
              <a:chOff x="720" y="336"/>
              <a:chExt cy="432" cx="624"/>
            </a:xfrm>
          </p:grpSpPr>
          <p:sp>
            <p:nvSpPr>
              <p:cNvPr id="2063" name=""/>
              <p:cNvSpPr>
                <a:spLocks noChangeAspect="0"/>
              </p:cNvSpPr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/>
                <a:endParaRPr lang="en-US" altLang="en-US" dirty="0"/>
              </a:p>
            </p:txBody>
          </p:sp>
          <p:sp>
            <p:nvSpPr>
              <p:cNvPr id="2064" name=""/>
              <p:cNvSpPr>
                <a:spLocks noChangeAspect="0"/>
              </p:cNvSpPr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108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/>
                <a:endParaRPr lang="en-US" altLang="en-US" dirty="0"/>
              </a:p>
            </p:txBody>
          </p:sp>
        </p:grpSp>
        <p:grpSp>
          <p:nvGrpSpPr>
            <p:cNvPr id="2057" name=""/>
            <p:cNvGrpSpPr>
              <a:grpSpLocks noChangeAspect="0"/>
            </p:cNvGrpSpPr>
            <p:nvPr/>
          </p:nvGrpSpPr>
          <p:grpSpPr>
            <a:xfrm>
              <a:off x="261" y="1870"/>
              <a:ext cx="465" cy="299"/>
              <a:chOff x="912" y="2640"/>
              <a:chExt cy="432" cx="672"/>
            </a:xfrm>
          </p:grpSpPr>
          <p:sp>
            <p:nvSpPr>
              <p:cNvPr id="2061" name=""/>
              <p:cNvSpPr>
                <a:spLocks noChangeAspect="0"/>
              </p:cNvSpPr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/>
                <a:endParaRPr lang="en-US" altLang="en-US" dirty="0"/>
              </a:p>
            </p:txBody>
          </p:sp>
          <p:sp>
            <p:nvSpPr>
              <p:cNvPr id="2062" name=""/>
              <p:cNvSpPr>
                <a:spLocks noChangeAspect="0"/>
              </p:cNvSpPr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108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/>
                <a:endParaRPr lang="en-US" altLang="en-US" dirty="0"/>
              </a:p>
            </p:txBody>
          </p:sp>
        </p:grpSp>
        <p:sp>
          <p:nvSpPr>
            <p:cNvPr id="2058" name=""/>
            <p:cNvSpPr>
              <a:spLocks noChangeAspect="0"/>
            </p:cNvSpPr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81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/>
              <a:endParaRPr lang="en-US" altLang="en-US" dirty="0"/>
            </a:p>
          </p:txBody>
        </p:sp>
        <p:sp>
          <p:nvSpPr>
            <p:cNvPr id="2059" name=""/>
            <p:cNvSpPr>
              <a:spLocks noChangeAspect="0"/>
            </p:cNvSpPr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</p:spPr>
          <p:txBody>
            <a:bodyPr wrap="none" anchor="ctr"/>
            <a:lstStyle/>
            <a:p>
              <a:pPr/>
              <a:endParaRPr lang="en-US" altLang="en-US" dirty="0"/>
            </a:p>
          </p:txBody>
        </p:sp>
        <p:sp>
          <p:nvSpPr>
            <p:cNvPr id="2060" name=""/>
            <p:cNvSpPr>
              <a:spLocks noChangeAspect="0"/>
            </p:cNvSpPr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/>
              <a:endParaRPr lang="en-US" altLang="en-US" dirty="0"/>
            </a:p>
          </p:txBody>
        </p:sp>
      </p:grpSp>
      <p:sp>
        <p:nvSpPr>
          <p:cNvPr id="2051" name=""/>
          <p:cNvSpPr>
            <a:spLocks noGrp="1" noChangeAspect="0"/>
          </p:cNvSpPr>
          <p:nvPr>
            <p:ph type="title" sz="full" idx="4294967295"/>
          </p:nvPr>
        </p:nvSpPr>
        <p:spPr>
          <a:xfrm>
            <a:off x="1150938" y="617538"/>
            <a:ext cx="7793038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"/>
          <p:cNvSpPr>
            <a:spLocks noGrp="1" noChangeAspect="0"/>
          </p:cNvSpPr>
          <p:nvPr>
            <p:ph type="body" sz="full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053" name=""/>
          <p:cNvSpPr>
            <a:spLocks noGrp="1" noChangeAspect="0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/>
            <a:endParaRPr lang="en-US" altLang="en-US" sz="1400" dirty="0">
              <a:solidFill>
                <a:srgbClr val="1c1c1c"/>
              </a:solidFill>
              <a:latin charset="0" typeface="Tahoma"/>
            </a:endParaRPr>
          </a:p>
        </p:txBody>
      </p:sp>
      <p:sp>
        <p:nvSpPr>
          <p:cNvPr id="2054" name=""/>
          <p:cNvSpPr>
            <a:spLocks noGrp="1" noChangeAspect="0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algn="ctr"/>
            <a:endParaRPr lang="en-US" altLang="en-US" sz="1400" dirty="0">
              <a:solidFill>
                <a:srgbClr val="1c1c1c"/>
              </a:solidFill>
              <a:latin charset="0" typeface="Tahoma"/>
            </a:endParaRPr>
          </a:p>
        </p:txBody>
      </p:sp>
      <p:sp>
        <p:nvSpPr>
          <p:cNvPr id="2055" name=""/>
          <p:cNvSpPr>
            <a:spLocks noGrp="1" noChangeAspect="0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algn="r"/>
            <a:fld type="slidenum" id="{12FF1C42-D199-3055-1015-587298610EC3}">
              <a:rPr lang="en-US" altLang="en-US" sz="1400" dirty="0">
                <a:solidFill>
                  <a:srgbClr val="1c1c1c"/>
                </a:solidFill>
                <a:latin charset="0" typeface="Tahoma"/>
              </a:rPr>
              <a:t>0</a:t>
            </a:fld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100" r:id="rId2"/>
    <p:sldLayoutId id="2147489101" r:id="rId3"/>
    <p:sldLayoutId id="2147489102" r:id="rId4"/>
    <p:sldLayoutId id="2147489103" r:id="rId5"/>
    <p:sldLayoutId id="2147489104" r:id="rId6"/>
    <p:sldLayoutId id="2147489105" r:id="rId7"/>
    <p:sldLayoutId id="2147489106" r:id="rId8"/>
    <p:sldLayoutId id="2147489107" r:id="rId9"/>
    <p:sldLayoutId id="2147489108" r:id="rId10"/>
    <p:sldLayoutId id="2147489109" r:id="rId11"/>
    <p:sldLayoutId id="2147489110" r:id="rId12"/>
    <p:sldLayoutId id="2147489111" r:id="rId13"/>
  </p:sldLayoutIdLst>
  <p:txStyles>
    <p:titleStyle>
      <a:lvl1pPr indent="0" algn="l" fontAlgn="base" marL="0" eaLnBrk="0" hangingPunct="false" rtl="false">
        <a:lnSpc>
          <a:spcPct val="100000"/>
        </a:lnSpc>
        <a:spcBef>
          <a:spcPct val="0"/>
        </a:spcBef>
        <a:spcAft>
          <a:spcPct val="0"/>
        </a:spcAft>
        <a:buNone/>
        <a:defRPr sz="4400">
          <a:solidFill>
            <a:srgbClr val="333399"/>
          </a:solidFill>
          <a:latin charset="0" typeface="Tahoma"/>
          <a:ea charset="-120" typeface="新細明體"/>
        </a:defRPr>
      </a:lvl1pPr>
    </p:titleStyle>
    <p:bodyStyle>
      <a:lvl1pPr indent="-342900" algn="l" fontAlgn="base" marL="34290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60000"/>
        <a:buFont charset="2" typeface="Wingdings"/>
        <a:buChar char="n"/>
        <a:defRPr sz="3200">
          <a:solidFill>
            <a:srgbClr val="000000"/>
          </a:solidFill>
          <a:latin charset="0" typeface="Tahoma"/>
          <a:ea charset="-120" typeface="新細明體"/>
        </a:defRPr>
      </a:lvl1pPr>
      <a:lvl2pPr indent="-285750" algn="l" fontAlgn="base" marL="74295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Pct val="55000"/>
        <a:buFont charset="2" typeface="Wingdings"/>
        <a:buChar char="n"/>
        <a:defRPr sz="2800">
          <a:solidFill>
            <a:srgbClr val="000000"/>
          </a:solidFill>
          <a:latin charset="0" typeface="Tahoma"/>
          <a:ea charset="-120" typeface="新細明體"/>
        </a:defRPr>
      </a:lvl2pPr>
      <a:lvl3pPr indent="-228600" algn="l" fontAlgn="base" marL="114300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0000"/>
        <a:buFont charset="2" typeface="Wingdings"/>
        <a:buChar char="n"/>
        <a:defRPr sz="2400">
          <a:solidFill>
            <a:srgbClr val="000000"/>
          </a:solidFill>
          <a:latin charset="0" typeface="Tahoma"/>
          <a:ea charset="-120" typeface="新細明體"/>
        </a:defRPr>
      </a:lvl3pPr>
      <a:lvl4pPr indent="-228600" algn="l" fontAlgn="base" marL="160020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55000"/>
        <a:buFont charset="2" typeface="Wingdings"/>
        <a:buChar char="n"/>
        <a:defRPr sz="2000">
          <a:solidFill>
            <a:srgbClr val="000000"/>
          </a:solidFill>
          <a:latin charset="0" typeface="Tahoma"/>
          <a:ea charset="-120" typeface="新細明體"/>
        </a:defRPr>
      </a:lvl4pPr>
      <a:lvl5pPr indent="-228600" algn="l" fontAlgn="base" marL="205740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charset="2" typeface="Wingdings"/>
        <a:buChar char="n"/>
        <a:defRPr sz="2000">
          <a:solidFill>
            <a:srgbClr val="000000"/>
          </a:solidFill>
          <a:latin charset="0" typeface="Tahoma"/>
          <a:ea charset="-120" typeface="新細明體"/>
        </a:defRPr>
      </a:lvl5pPr>
    </p:bodyStyle>
    <p:otherStyle>
      <a:lvl1pPr indent="0" algn="l" fontAlgn="base" marL="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1pPr>
      <a:lvl2pPr indent="0" algn="l" fontAlgn="base" marL="45720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2pPr>
      <a:lvl3pPr indent="0" algn="l" fontAlgn="base" marL="91440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3pPr>
      <a:lvl4pPr indent="0" algn="l" fontAlgn="base" marL="137160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4pPr>
      <a:lvl5pPr indent="0" algn="l" fontAlgn="base" marL="182880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bg>
      <p:bgPr>
        <a:solidFill>
          <a:srgbClr val="ffffcc"/>
        </a:solidFill>
      </p:bgPr>
    </p:bg>
    <p:spTree>
      <p:nvGrpSpPr>
        <p:cNvPr id="1024" name=""/>
        <p:cNvGrpSpPr>
          <a:grpSpLocks/>
        </p:cNvGrpSpPr>
        <p:nvPr/>
      </p:nvGrpSpPr>
      <p:grpSpPr>
        <a:xfrm/>
      </p:grpSpPr>
      <p:sp>
        <p:nvSpPr>
          <p:cNvPr id="1026" name=""/>
          <p:cNvSpPr>
            <a:spLocks noChangeAspect="0"/>
          </p:cNvSpPr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rgbClr val="ffcf01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27" name=""/>
          <p:cNvSpPr>
            <a:spLocks noChangeAspect="0"/>
          </p:cNvSpPr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>
            <a:gsLst>
              <a:gs pos="0">
                <a:srgbClr val="ffcf01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28" name=""/>
          <p:cNvSpPr>
            <a:spLocks noChangeAspect="0"/>
          </p:cNvSpPr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29" name=""/>
          <p:cNvSpPr>
            <a:spLocks noChangeAspect="0"/>
          </p:cNvSpPr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>
            <a:gsLst>
              <a:gs pos="0">
                <a:srgbClr val="3333cc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30" name=""/>
          <p:cNvSpPr>
            <a:spLocks noChangeAspect="0"/>
          </p:cNvSpPr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0000"/>
              </a:gs>
            </a:gsLst>
            <a:lin ang="81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31" name=""/>
          <p:cNvSpPr>
            <a:spLocks noChangeAspect="0"/>
          </p:cNvSpPr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32" name=""/>
          <p:cNvSpPr>
            <a:spLocks noChangeAspect="0"/>
          </p:cNvSpPr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>
            <a:gsLst>
              <a:gs pos="0">
                <a:srgbClr val="1c1c1c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altLang="en-US" dirty="0">
              <a:latin charset="0" typeface="Tahoma"/>
            </a:endParaRPr>
          </a:p>
        </p:txBody>
      </p:sp>
      <p:sp>
        <p:nvSpPr>
          <p:cNvPr id="1033" name=""/>
          <p:cNvSpPr>
            <a:spLocks noGrp="1" noChangeAspect="0"/>
          </p:cNvSpPr>
          <p:nvPr>
            <p:ph type="title" sz="full" idx="4294967295"/>
          </p:nvPr>
        </p:nvSpPr>
        <p:spPr>
          <a:xfrm>
            <a:off x="1150938" y="617538"/>
            <a:ext cx="7793038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4" name=""/>
          <p:cNvSpPr>
            <a:spLocks noGrp="1" noChangeAspect="0"/>
          </p:cNvSpPr>
          <p:nvPr>
            <p:ph type="body" sz="full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5" name=""/>
          <p:cNvSpPr>
            <a:spLocks noGrp="1" noChangeAspect="0"/>
          </p:cNvSpPr>
          <p:nvPr>
            <p:ph type="dt" sz="half" idx="2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/>
            <a:endParaRPr lang="en-US" altLang="en-US" sz="1400" dirty="0">
              <a:latin charset="0" typeface="Tahoma"/>
            </a:endParaRPr>
          </a:p>
        </p:txBody>
      </p:sp>
      <p:sp>
        <p:nvSpPr>
          <p:cNvPr id="1036" name=""/>
          <p:cNvSpPr>
            <a:spLocks noGrp="1" noChangeAspect="0"/>
          </p:cNvSpPr>
          <p:nvPr>
            <p:ph type="ftr" sz="quarter" idx="3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algn="ctr"/>
            <a:endParaRPr lang="en-US" altLang="en-US" sz="1400" dirty="0">
              <a:latin charset="0" typeface="Tahoma"/>
            </a:endParaRPr>
          </a:p>
        </p:txBody>
      </p:sp>
      <p:sp>
        <p:nvSpPr>
          <p:cNvPr id="1037" name=""/>
          <p:cNvSpPr>
            <a:spLocks noGrp="1" noChangeAspect="0"/>
          </p:cNvSpPr>
          <p:nvPr>
            <p:ph type="sldNum" sz="quarter" idx="4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false"/>
          <a:lstStyle/>
          <a:p>
            <a:pPr algn="r"/>
            <a:fld type="slidenum" id="{12FF1C42-D199-2037-1002-587298610EC3}">
              <a:rPr lang="en-US" altLang="en-US" sz="1400" dirty="0">
                <a:latin charset="0" typeface="Tahoma"/>
              </a:rPr>
              <a:t>1</a:t>
            </a:fld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112" r:id="rId2"/>
    <p:sldLayoutId id="2147489113" r:id="rId3"/>
    <p:sldLayoutId id="2147489114" r:id="rId4"/>
    <p:sldLayoutId id="2147489115" r:id="rId5"/>
    <p:sldLayoutId id="2147489116" r:id="rId6"/>
    <p:sldLayoutId id="2147489117" r:id="rId7"/>
    <p:sldLayoutId id="2147489118" r:id="rId8"/>
    <p:sldLayoutId id="2147489119" r:id="rId9"/>
    <p:sldLayoutId id="2147489120" r:id="rId10"/>
    <p:sldLayoutId id="2147489121" r:id="rId11"/>
    <p:sldLayoutId id="2147489122" r:id="rId12"/>
    <p:sldLayoutId id="2147489123" r:id="rId13"/>
  </p:sldLayoutIdLst>
  <p:txStyles>
    <p:titleStyle>
      <a:lvl1pPr indent="0" algn="l" fontAlgn="base" marL="0" eaLnBrk="0" hangingPunct="false" rtl="false">
        <a:lnSpc>
          <a:spcPct val="100000"/>
        </a:lnSpc>
        <a:spcBef>
          <a:spcPct val="0"/>
        </a:spcBef>
        <a:spcAft>
          <a:spcPct val="0"/>
        </a:spcAft>
        <a:buNone/>
        <a:defRPr sz="4400">
          <a:solidFill>
            <a:srgbClr val="333399"/>
          </a:solidFill>
          <a:latin charset="0" typeface="Tahoma"/>
          <a:ea charset="-120" typeface="新細明體"/>
        </a:defRPr>
      </a:lvl1pPr>
    </p:titleStyle>
    <p:bodyStyle>
      <a:lvl1pPr indent="-342900" algn="l" fontAlgn="base" marL="34290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60000"/>
        <a:buFont charset="2" typeface="Wingdings"/>
        <a:buChar char="n"/>
        <a:defRPr sz="3200">
          <a:solidFill>
            <a:srgbClr val="000000"/>
          </a:solidFill>
          <a:latin charset="0" typeface="Tahoma"/>
          <a:ea charset="-120" typeface="新細明體"/>
        </a:defRPr>
      </a:lvl1pPr>
      <a:lvl2pPr indent="-285750" algn="l" fontAlgn="base" marL="74295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Pct val="55000"/>
        <a:buFont charset="2" typeface="Wingdings"/>
        <a:buChar char="n"/>
        <a:defRPr sz="2800">
          <a:solidFill>
            <a:srgbClr val="000000"/>
          </a:solidFill>
          <a:latin charset="0" typeface="Tahoma"/>
          <a:ea charset="-120" typeface="新細明體"/>
        </a:defRPr>
      </a:lvl2pPr>
      <a:lvl3pPr indent="-228600" algn="l" fontAlgn="base" marL="114300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0000"/>
        <a:buFont charset="2" typeface="Wingdings"/>
        <a:buChar char="n"/>
        <a:defRPr sz="2400">
          <a:solidFill>
            <a:srgbClr val="000000"/>
          </a:solidFill>
          <a:latin charset="0" typeface="Tahoma"/>
          <a:ea charset="-120" typeface="新細明體"/>
        </a:defRPr>
      </a:lvl3pPr>
      <a:lvl4pPr indent="-228600" algn="l" fontAlgn="base" marL="160020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55000"/>
        <a:buFont charset="2" typeface="Wingdings"/>
        <a:buChar char="n"/>
        <a:defRPr sz="2000">
          <a:solidFill>
            <a:srgbClr val="000000"/>
          </a:solidFill>
          <a:latin charset="0" typeface="Tahoma"/>
          <a:ea charset="-120" typeface="新細明體"/>
        </a:defRPr>
      </a:lvl4pPr>
      <a:lvl5pPr indent="-228600" algn="l" fontAlgn="base" marL="2057400" eaLnBrk="0" hangingPunct="false" rtl="false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charset="2" typeface="Wingdings"/>
        <a:buChar char="n"/>
        <a:defRPr sz="2000">
          <a:solidFill>
            <a:srgbClr val="000000"/>
          </a:solidFill>
          <a:latin charset="0" typeface="Tahoma"/>
          <a:ea charset="-120" typeface="新細明體"/>
        </a:defRPr>
      </a:lvl5pPr>
    </p:bodyStyle>
    <p:otherStyle>
      <a:lvl1pPr indent="0" algn="l" fontAlgn="base" marL="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1pPr>
      <a:lvl2pPr indent="0" algn="l" fontAlgn="base" marL="45720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2pPr>
      <a:lvl3pPr indent="0" algn="l" fontAlgn="base" marL="91440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3pPr>
      <a:lvl4pPr indent="0" algn="l" fontAlgn="base" marL="137160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4pPr>
      <a:lvl5pPr indent="0" algn="l" fontAlgn="base" marL="1828800" eaLnBrk="1" hangingPunct="true" rtl="false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charset="0" typeface="Tahoma"/>
          <a:ea charset="-120" typeface="新細明體"/>
        </a:defRPr>
      </a:lvl5pPr>
    </p:otherStyle>
  </p:txStyles>
</p:sldMaster>
</file>

<file path=ppt/slides/_rels/slide0.xml.rels><?xml version="1.0" encoding="UTF-8" standalone="yes" ?><Relationships xmlns="http://schemas.openxmlformats.org/package/2006/relationships"><Relationship Id="rId15" Type="http://schemas.openxmlformats.org/officeDocument/2006/relationships/slideLayout" Target="../slideLayouts/slideLayoutmaster15.xml" /></Relationships>
</file>

<file path=ppt/slides/_rels/slide1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10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11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12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Relationship Id="rID2" Type="http://schemas.openxmlformats.org/officeDocument/2006/relationships/image" Target="../media/picture2.wmf" /></Relationships>
</file>

<file path=ppt/slides/_rels/slide13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14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15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16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Relationship Id="rID3" Type="http://schemas.openxmlformats.org/officeDocument/2006/relationships/image" Target="../media/picture3.wmf" /></Relationships>
</file>

<file path=ppt/slides/_rels/slide17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18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19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2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20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21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22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23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24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3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4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5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Relationship Id="rID1" Type="http://schemas.openxmlformats.org/officeDocument/2006/relationships/image" Target="../media/picture1.wmf" /></Relationships>
</file>

<file path=ppt/slides/_rels/slide6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7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8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_rels/slide9.xml.rels><?xml version="1.0" encoding="UTF-8" standalone="yes" ?><Relationships xmlns="http://schemas.openxmlformats.org/package/2006/relationships"><Relationship Id="rId2" Type="http://schemas.openxmlformats.org/officeDocument/2006/relationships/slideLayout" Target="../slideLayouts/slideLayoutmaster2.xml" /></Relationships>
</file>

<file path=ppt/slides/slide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3072" name=""/>
        <p:cNvGrpSpPr>
          <a:grpSpLocks/>
        </p:cNvGrpSpPr>
        <p:nvPr/>
      </p:nvGrpSpPr>
      <p:grpSpPr>
        <a:xfrm/>
      </p:grpSpPr>
      <p:sp>
        <p:nvSpPr>
          <p:cNvPr id="3074" name=""/>
          <p:cNvSpPr>
            <a:spLocks noGrp="1" noChangeAspect="0"/>
          </p:cNvSpPr>
          <p:nvPr>
            <p:ph type="ctrTitle" sz="full" idx="4294967295"/>
          </p:nvPr>
        </p:nvSpPr>
        <p:spPr>
          <a:xfrm rot="0">
            <a:off x="685800" y="1981200"/>
            <a:ext cx="7772400" cy="1143000"/>
          </a:xfrm>
          <a:ln/>
        </p:spPr>
        <p:txBody>
          <a:bodyPr wrap="square" lIns="91440" rIns="91440" tIns="45720" bIns="45720" anchor="b" anchorCtr="false"/>
          <a:lstStyle>
            <a:lvl1pPr>
              <a:defRPr/>
            </a:lvl1pPr>
          </a:lstStyle>
          <a:p>
            <a:pPr algn="ctr"/>
            <a:r>
              <a:rPr lang="en-US" altLang="en-US" sz="4800" dirty="0"/>
              <a:t>Congenital Viral Infections</a:t>
            </a:r>
          </a:p>
        </p:txBody>
      </p:sp>
      <p:sp>
        <p:nvSpPr>
          <p:cNvPr id="3075" name=""/>
          <p:cNvSpPr>
            <a:spLocks noGrp="1" noChangeAspect="0"/>
          </p:cNvSpPr>
          <p:nvPr>
            <p:ph type="subTitle" sz="full" idx="4294967295"/>
          </p:nvPr>
        </p:nvSpPr>
        <p:spPr>
          <a:xfrm rot="0">
            <a:off x="1371600" y="3886200"/>
            <a:ext cx="6400800" cy="1752600"/>
          </a:xfrm>
          <a:ln/>
        </p:spPr>
        <p:txBody>
          <a:bodyPr wrap="square" lIns="91440" rIns="91440" tIns="45720" bIns="45720" anchor="t" anchorCtr="false"/>
          <a:lstStyle>
            <a:lvl1pPr algn="ctr" marL="0">
              <a:buNone/>
              <a:defRPr/>
            </a:lvl1pPr>
            <a:lvl2pPr algn="ctr" marL="457200">
              <a:buNone/>
              <a:defRPr/>
            </a:lvl2pPr>
            <a:lvl3pPr algn="ctr" marL="914400">
              <a:buNone/>
              <a:defRPr/>
            </a:lvl3pPr>
            <a:lvl4pPr algn="ctr" marL="1371600">
              <a:buNone/>
              <a:defRPr/>
            </a:lvl4pPr>
            <a:lvl5pPr algn="ctr" marL="1828800">
              <a:buNone/>
              <a:defRPr/>
            </a:lvl5pPr>
          </a:lstStyle>
          <a:p>
            <a:pPr/>
            <a:r>
              <a:rPr lang="en-US" altLang="en-US" sz="3600" dirty="0"/>
              <a:t>David Ousu</a:t>
            </a:r>
          </a:p>
          <a:p>
            <a:pPr/>
            <a:r>
              <a:rPr lang="en-US" altLang="en-US" sz="3600" dirty="0"/>
              <a:t>Clinical medicine Department</a:t>
            </a:r>
          </a:p>
          <a:p>
            <a:pPr/>
            <a:r>
              <a:rPr lang="en-US" altLang="en-US" sz="3600" dirty="0"/>
              <a:t>K.M.T.C </a:t>
            </a:r>
          </a:p>
        </p:txBody>
      </p:sp>
    </p:spTree>
  </p:cSld>
</p:sld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showMasterSp="false">
  <p:cSld>
    <p:spTree>
      <p:nvGrpSpPr>
        <p:cNvPr id="4096" name=""/>
        <p:cNvGrpSpPr>
          <a:grpSpLocks/>
        </p:cNvGrpSpPr>
        <p:nvPr/>
      </p:nvGrpSpPr>
      <p:grpSpPr>
        <a:xfrm/>
      </p:grpSpPr>
      <p:sp>
        <p:nvSpPr>
          <p:cNvPr id="4098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sz="3600" dirty="0">
                <a:latin charset="0" typeface="Times New Roman"/>
              </a:rPr>
              <a:t>Congenital,  Perinatal, and Neonatal Viral Infections</a:t>
            </a:r>
          </a:p>
        </p:txBody>
      </p:sp>
      <p:sp>
        <p:nvSpPr>
          <p:cNvPr id="4099" name=""/>
          <p:cNvSpPr>
            <a:spLocks noGrp="1" noChangeAspect="0"/>
          </p:cNvSpPr>
          <p:nvPr>
            <p:ph type="body" sz="half" idx="4294967295"/>
          </p:nvPr>
        </p:nvSpPr>
        <p:spPr>
          <a:xfrm rot="0">
            <a:off x="1219200" y="2057400"/>
            <a:ext cx="3810000" cy="4114800"/>
          </a:xfrm>
          <a:ln/>
        </p:spPr>
        <p:txBody>
          <a:bodyPr wrap="square" lIns="91440" rIns="91440" tIns="45720" bIns="45720" anchor="t" anchorCtr="false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>
              <a:buNone/>
            </a:pPr>
            <a:r>
              <a:rPr lang="en-US" altLang="en-US" sz="2100" dirty="0">
                <a:solidFill>
                  <a:srgbClr val="333399"/>
                </a:solidFill>
                <a:latin charset="0" typeface="Times New Roman"/>
              </a:rPr>
              <a:t>Intrauterine Viral Infections</a:t>
            </a:r>
          </a:p>
          <a:p>
            <a:pPr>
              <a:buNone/>
            </a:pP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Rubella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Cytomegalovirus (CMV)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Parvovirus B19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Varicella-Zoster (VZV)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Enteroviruses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HIV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HTLV-1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Hepatitis C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Hepatitis B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Lassa Fever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Japanese Encephalitis</a:t>
            </a:r>
          </a:p>
        </p:txBody>
      </p:sp>
      <p:sp>
        <p:nvSpPr>
          <p:cNvPr id="4100" name=""/>
          <p:cNvSpPr>
            <a:spLocks noGrp="1" noChangeAspect="0"/>
          </p:cNvSpPr>
          <p:nvPr>
            <p:ph type="body" sz="half" idx="4294967295"/>
          </p:nvPr>
        </p:nvSpPr>
        <p:spPr>
          <a:xfrm rot="0">
            <a:off x="4724400" y="2057400"/>
            <a:ext cx="3810000" cy="4114800"/>
          </a:xfrm>
          <a:ln/>
        </p:spPr>
        <p:txBody>
          <a:bodyPr wrap="square" lIns="91440" rIns="91440" tIns="45720" bIns="45720" anchor="t" anchorCtr="false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>
              <a:buNone/>
            </a:pPr>
            <a:r>
              <a:rPr lang="en-US" altLang="en-US" sz="2100" dirty="0">
                <a:solidFill>
                  <a:srgbClr val="333399"/>
                </a:solidFill>
                <a:latin charset="0" typeface="Times New Roman"/>
              </a:rPr>
              <a:t>Perinatal and Neonatal Infections</a:t>
            </a:r>
          </a:p>
          <a:p>
            <a:pPr>
              <a:buNone/>
            </a:pP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Human Herpes Simplex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VZV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Enteroviruses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HIV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Hepatitis B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Hepatitis C</a:t>
            </a:r>
          </a:p>
          <a:p>
            <a:pPr>
              <a:buNone/>
            </a:pPr>
            <a:r>
              <a:rPr lang="en-US" altLang="en-US" sz="1600" dirty="0">
                <a:latin charset="0" typeface="Times New Roman"/>
              </a:rPr>
              <a:t>HTLV-1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3312" name=""/>
        <p:cNvGrpSpPr>
          <a:grpSpLocks/>
        </p:cNvGrpSpPr>
        <p:nvPr/>
      </p:nvGrpSpPr>
      <p:grpSpPr>
        <a:xfrm/>
      </p:grpSpPr>
      <p:sp>
        <p:nvSpPr>
          <p:cNvPr id="13314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Prevention (2)</a:t>
            </a:r>
          </a:p>
        </p:txBody>
      </p:sp>
      <p:sp>
        <p:nvSpPr>
          <p:cNvPr id="13315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2860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spcBef>
                <a:spcPct val="35000"/>
              </a:spcBef>
            </a:pPr>
            <a:r>
              <a:rPr lang="en-US" altLang="en-US" sz="2200" dirty="0">
                <a:latin charset="0" typeface="Times New Roman"/>
              </a:rPr>
              <a:t>Since 1968, a highly effective live attenuated vaccine has been available with 95% efficacy</a:t>
            </a:r>
          </a:p>
          <a:p>
            <a:pPr algn="just">
              <a:spcBef>
                <a:spcPct val="35000"/>
              </a:spcBef>
            </a:pPr>
            <a:r>
              <a:rPr lang="en-US" altLang="en-US" sz="2200" dirty="0">
                <a:latin charset="0" typeface="Times New Roman"/>
              </a:rPr>
              <a:t>Universal vaccination is now offered to all infants as part of the MMR regimen in the USA, UK and a number of other countries.</a:t>
            </a:r>
          </a:p>
          <a:p>
            <a:pPr algn="just">
              <a:spcBef>
                <a:spcPct val="35000"/>
              </a:spcBef>
            </a:pPr>
            <a:r>
              <a:rPr lang="en-US" altLang="en-US" sz="2200" dirty="0">
                <a:latin charset="0" typeface="Times New Roman"/>
              </a:rPr>
              <a:t>Some countries such as the Czech Republic continue to selectively vaccinate schoolgirls before they reach childbearing age.</a:t>
            </a:r>
          </a:p>
          <a:p>
            <a:pPr algn="just">
              <a:spcBef>
                <a:spcPct val="35000"/>
              </a:spcBef>
            </a:pPr>
            <a:r>
              <a:rPr lang="en-US" altLang="en-US" sz="2200" dirty="0">
                <a:latin charset="0" typeface="Times New Roman"/>
              </a:rPr>
              <a:t>Both universal and selective vaccination policies will work provided that the coverage is high enough.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4336" name=""/>
        <p:cNvGrpSpPr>
          <a:grpSpLocks/>
        </p:cNvGrpSpPr>
        <p:nvPr/>
      </p:nvGrpSpPr>
      <p:grpSpPr>
        <a:xfrm/>
      </p:grpSpPr>
      <p:sp>
        <p:nvSpPr>
          <p:cNvPr id="14338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Laboratory Diagnosis</a:t>
            </a:r>
          </a:p>
        </p:txBody>
      </p:sp>
      <p:sp>
        <p:nvSpPr>
          <p:cNvPr id="14339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1336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>
              <a:spcBef>
                <a:spcPct val="35000"/>
              </a:spcBef>
              <a:buNone/>
            </a:pPr>
            <a:r>
              <a:rPr lang="en-US" altLang="en-US" sz="2400" dirty="0" b="1">
                <a:latin charset="0" typeface="Times New Roman"/>
              </a:rPr>
              <a:t>Diagnosis of acute infection</a:t>
            </a:r>
          </a:p>
          <a:p>
            <a:pPr>
              <a:spcBef>
                <a:spcPct val="35000"/>
              </a:spcBef>
            </a:pPr>
            <a:r>
              <a:rPr lang="en-US" altLang="en-US" sz="2400" dirty="0">
                <a:latin charset="0" typeface="Times New Roman"/>
              </a:rPr>
              <a:t>Rising titres of antibody (mainly IgG) - HAI, EIA</a:t>
            </a:r>
          </a:p>
          <a:p>
            <a:pPr>
              <a:spcBef>
                <a:spcPct val="35000"/>
              </a:spcBef>
            </a:pPr>
            <a:r>
              <a:rPr lang="en-US" altLang="en-US" sz="2400" dirty="0">
                <a:latin charset="0" typeface="Times New Roman"/>
              </a:rPr>
              <a:t>Presence of rubella-specific IgM - EIA</a:t>
            </a:r>
          </a:p>
          <a:p>
            <a:pPr algn="just">
              <a:spcBef>
                <a:spcPct val="35000"/>
              </a:spcBef>
              <a:buNone/>
            </a:pPr>
          </a:p>
          <a:p>
            <a:pPr algn="just">
              <a:spcBef>
                <a:spcPct val="35000"/>
              </a:spcBef>
              <a:buNone/>
            </a:pPr>
            <a:r>
              <a:rPr lang="en-US" altLang="en-US" sz="2400" dirty="0" b="1">
                <a:latin charset="0" typeface="Times New Roman"/>
              </a:rPr>
              <a:t>Immune Status Screen</a:t>
            </a:r>
          </a:p>
          <a:p>
            <a:pPr algn="just">
              <a:spcBef>
                <a:spcPct val="35000"/>
              </a:spcBef>
            </a:pPr>
            <a:r>
              <a:rPr lang="en-US" altLang="en-US" sz="2400" dirty="0">
                <a:latin charset="0" typeface="Times New Roman"/>
              </a:rPr>
              <a:t>HAI is too insensitive for immune status screening</a:t>
            </a:r>
          </a:p>
          <a:p>
            <a:pPr algn="just">
              <a:spcBef>
                <a:spcPct val="35000"/>
              </a:spcBef>
            </a:pPr>
            <a:r>
              <a:rPr lang="en-US" altLang="en-US" sz="2400" dirty="0">
                <a:latin charset="0" typeface="Times New Roman"/>
              </a:rPr>
              <a:t>SRH, EIA and latex agglutination are routinely used</a:t>
            </a:r>
          </a:p>
          <a:p>
            <a:pPr algn="just">
              <a:spcBef>
                <a:spcPct val="35000"/>
              </a:spcBef>
            </a:pPr>
            <a:r>
              <a:rPr lang="en-US" altLang="en-US" sz="2400" dirty="0">
                <a:latin charset="0" typeface="Times New Roman"/>
              </a:rPr>
              <a:t>15 IU/ml is regarded as the cut-off for immunity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showMasterSp="false">
  <p:cSld>
    <p:spTree>
      <p:nvGrpSpPr>
        <p:cNvPr id="15360" name=""/>
        <p:cNvGrpSpPr>
          <a:grpSpLocks/>
        </p:cNvGrpSpPr>
        <p:nvPr/>
      </p:nvGrpSpPr>
      <p:grpSpPr>
        <a:xfrm/>
      </p:grpSpPr>
      <p:sp>
        <p:nvSpPr>
          <p:cNvPr id="15362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295400" y="152400"/>
            <a:ext cx="7086600" cy="127635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sz="3200" dirty="0"/>
              <a:t>Typical Serological Events following acute rubella infection</a:t>
            </a:r>
          </a:p>
        </p:txBody>
      </p:sp>
      <p:pic>
        <p:nvPicPr>
          <p:cNvPr id="15363" name=""/>
          <p:cNvPicPr>
            <a:picLocks noChangeAspect="1"/>
          </p:cNvPicPr>
          <p:nvPr>
            <p:ph type="obj" sz="half" idx="4294967295"/>
          </p:nvPr>
        </p:nvPicPr>
        <p:blipFill>
          <a:blip r:embed="rID2">
            <a:extLst/>
          </a:blip>
          <a:srcRect t="0" r="0" b="0" l="0"/>
          <a:stretch>
            <a:fillRect/>
          </a:stretch>
        </p:blipFill>
        <p:spPr bwMode="auto">
          <a:xfrm rot="0">
            <a:off x="1676400" y="1524000"/>
            <a:ext cx="5867400" cy="391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64" name=""/>
          <p:cNvSpPr>
            <a:spLocks noGrp="1" noChangeAspect="0"/>
          </p:cNvSpPr>
          <p:nvPr>
            <p:ph type="body" sz="half" idx="4294967295"/>
          </p:nvPr>
        </p:nvSpPr>
        <p:spPr>
          <a:xfrm rot="0">
            <a:off x="609600" y="5791200"/>
            <a:ext cx="8001000" cy="685800"/>
          </a:xfrm>
          <a:ln/>
        </p:spPr>
        <p:txBody>
          <a:bodyPr wrap="square" lIns="91440" rIns="91440" tIns="45720" bIns="45720" anchor="t" anchorCtr="false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>
              <a:buNone/>
            </a:pPr>
            <a:r>
              <a:rPr lang="en-US" altLang="en-US" sz="1600" dirty="0"/>
              <a:t>Note that in reinfection, IgM is usually absent or only present transiently at a low level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6384" name=""/>
        <p:cNvGrpSpPr>
          <a:grpSpLocks/>
        </p:cNvGrpSpPr>
        <p:nvPr/>
      </p:nvGrpSpPr>
      <p:grpSpPr>
        <a:xfrm/>
      </p:grpSpPr>
      <p:sp>
        <p:nvSpPr>
          <p:cNvPr id="16386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Cytomegalovirus</a:t>
            </a:r>
          </a:p>
        </p:txBody>
      </p:sp>
      <p:sp>
        <p:nvSpPr>
          <p:cNvPr id="16387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1336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 algn="just"/>
            <a:r>
              <a:rPr lang="en-US" altLang="en-US" sz="2400" dirty="0">
                <a:latin charset="0" typeface="Times New Roman"/>
              </a:rPr>
              <a:t>member of the herpesvirus</a:t>
            </a:r>
          </a:p>
          <a:p>
            <a:pPr algn="just"/>
          </a:p>
          <a:p>
            <a:pPr algn="just"/>
            <a:r>
              <a:rPr lang="en-US" altLang="en-US" sz="2400" dirty="0">
                <a:latin charset="0" typeface="Times New Roman"/>
              </a:rPr>
              <a:t>primary  infection  usually asymptomatic. Virus  then  becomes latent and is reactivated from time to time.</a:t>
            </a:r>
          </a:p>
          <a:p>
            <a:pPr algn="just"/>
          </a:p>
          <a:p>
            <a:pPr algn="just"/>
            <a:r>
              <a:rPr lang="en-US" altLang="en-US" sz="2400" dirty="0">
                <a:latin charset="0" typeface="Times New Roman"/>
              </a:rPr>
              <a:t>transmitted  by  infected saliva, breast  milk,  sexually  and through infected blood</a:t>
            </a:r>
          </a:p>
          <a:p>
            <a:pPr algn="just"/>
          </a:p>
          <a:p>
            <a:pPr algn="just"/>
            <a:r>
              <a:rPr lang="en-US" altLang="en-US" sz="2400" dirty="0">
                <a:latin charset="0" typeface="Times New Roman"/>
              </a:rPr>
              <a:t>60% of the population eventually become infected. In some developing countries, the figure is up to 95%. 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7408" name=""/>
        <p:cNvGrpSpPr>
          <a:grpSpLocks/>
        </p:cNvGrpSpPr>
        <p:nvPr/>
      </p:nvGrpSpPr>
      <p:grpSpPr>
        <a:xfrm/>
      </p:grpSpPr>
      <p:sp>
        <p:nvSpPr>
          <p:cNvPr id="17410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Congenital Infection</a:t>
            </a:r>
          </a:p>
        </p:txBody>
      </p:sp>
      <p:sp>
        <p:nvSpPr>
          <p:cNvPr id="17411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133600"/>
            <a:ext cx="7772400" cy="44958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</a:rPr>
              <a:t>Defined  as  the  isolation of CMV from the  saliva  or  urine within 3 weeks of birth.</a:t>
            </a:r>
          </a:p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</a:rPr>
              <a:t>Commonest congenital viral infection, affects 0.3 - 1% of  all live  births.  The second most common cause  of  mental  handicap after  Down's syndrome and is responsible for more cases of  congenital damage than rubella.</a:t>
            </a:r>
          </a:p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</a:rPr>
              <a:t>Transmission  to  the  fetus may occur  following  primary  or recurrent CMV infection. 40% chance of transmission to the  fetus following a primary infection.</a:t>
            </a:r>
          </a:p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</a:rPr>
              <a:t>May be transmitted to the fetus during all stages of pregnancy.</a:t>
            </a:r>
          </a:p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</a:rPr>
              <a:t>No  evidence  of teratogenecity, damage to the  fetus  results from destruction of target cells once they are formed. 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8432" name=""/>
        <p:cNvGrpSpPr>
          <a:grpSpLocks/>
        </p:cNvGrpSpPr>
        <p:nvPr/>
      </p:nvGrpSpPr>
      <p:grpSpPr>
        <a:xfrm/>
      </p:grpSpPr>
      <p:sp>
        <p:nvSpPr>
          <p:cNvPr id="18434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sz="4000" dirty="0">
                <a:latin charset="0" typeface="Times New Roman"/>
              </a:rPr>
              <a:t>Cytomegalic Inclusion Disease</a:t>
            </a:r>
          </a:p>
        </p:txBody>
      </p:sp>
      <p:sp>
        <p:nvSpPr>
          <p:cNvPr id="18435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762000" y="1981200"/>
            <a:ext cx="7772400" cy="43434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CNS abnormalities - microcephaly, mental retardation, spasticity, epilepsy, periventricular calcification.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Eye - choroidoretinitis and optic atrophy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Ear - sensorineural deafness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Liver  - hepatosplenomegaly and jaundice which is due to  hepatitis.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Lung - pneumonitis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Heart - myocarditis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Thrombocytopenic purpura, Haemolytic anaemia</a:t>
            </a:r>
          </a:p>
          <a:p>
            <a:pPr algn="just"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Late  sequelae  in individuals asymptomatic at  birth  -  hearing defects and reduced intelligence. 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9456" name=""/>
        <p:cNvGrpSpPr>
          <a:grpSpLocks/>
        </p:cNvGrpSpPr>
        <p:nvPr/>
      </p:nvGrpSpPr>
      <p:grpSpPr>
        <a:xfrm/>
      </p:grpSpPr>
      <p:sp>
        <p:nvSpPr>
          <p:cNvPr id="19458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sz="4000" dirty="0"/>
              <a:t>Incidence of Cytomegalic Disease</a:t>
            </a:r>
          </a:p>
        </p:txBody>
      </p:sp>
      <p:pic>
        <p:nvPicPr>
          <p:cNvPr id="19459" name=""/>
          <p:cNvPicPr>
            <a:picLocks noChangeAspect="1"/>
          </p:cNvPicPr>
          <p:nvPr>
            <p:ph type="obj" sz="full" idx="4294967295"/>
          </p:nvPr>
        </p:nvPicPr>
        <p:blipFill>
          <a:blip r:embed="rID3">
            <a:extLst/>
          </a:blip>
          <a:srcRect t="0" r="0" b="0" l="0"/>
          <a:stretch>
            <a:fillRect/>
          </a:stretch>
        </p:blipFill>
        <p:spPr bwMode="auto">
          <a:xfrm rot="0">
            <a:off x="609600" y="1943100"/>
            <a:ext cx="8674100" cy="4864100"/>
          </a:xfrm>
          <a:prstGeom prst="rect">
            <a:avLst/>
          </a:prstGeom>
          <a:noFill/>
          <a:ln>
            <a:noFill/>
          </a:ln>
        </p:spPr>
      </p:pic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20480" name=""/>
        <p:cNvGrpSpPr>
          <a:grpSpLocks/>
        </p:cNvGrpSpPr>
        <p:nvPr/>
      </p:nvGrpSpPr>
      <p:grpSpPr>
        <a:xfrm/>
      </p:grpSpPr>
      <p:sp>
        <p:nvSpPr>
          <p:cNvPr id="20482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Diagnosis</a:t>
            </a:r>
          </a:p>
        </p:txBody>
      </p:sp>
      <p:sp>
        <p:nvSpPr>
          <p:cNvPr id="20483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2098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 algn="just"/>
            <a:r>
              <a:rPr lang="en-US" altLang="en-US" sz="2800" dirty="0">
                <a:latin charset="1" typeface="NPS Serif Qual"/>
              </a:rPr>
              <a:t>Isolation of CMV from the urine or saliva of the neonate.</a:t>
            </a:r>
          </a:p>
          <a:p>
            <a:pPr algn="just"/>
          </a:p>
          <a:p>
            <a:pPr algn="just"/>
            <a:r>
              <a:rPr lang="en-US" altLang="en-US" sz="2800" dirty="0">
                <a:latin charset="1" typeface="NPS Serif Qual"/>
              </a:rPr>
              <a:t>Presence of CMV IgM from the blood of the neonate.</a:t>
            </a:r>
          </a:p>
          <a:p>
            <a:pPr algn="just"/>
            <a:r>
              <a:rPr lang="en-US" altLang="en-US" sz="2800" dirty="0">
                <a:latin charset="1" typeface="NPS Serif Qual"/>
              </a:rPr>
              <a:t>Detection of Cytomegalic Inclusion Bodies from affected tissue (rarely used)</a:t>
            </a:r>
          </a:p>
        </p:txBody>
      </p:sp>
      <p:sp>
        <p:nvSpPr>
          <p:cNvPr id="20484" name=""/>
          <p:cNvSpPr>
            <a:spLocks noChangeAspect="0"/>
          </p:cNvSpPr>
          <p:nvPr/>
        </p:nvSpPr>
        <p:spPr>
          <a:xfrm>
            <a:off x="468313" y="1962150"/>
            <a:ext cx="18415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/>
            <a:endParaRPr lang="en-US" altLang="en-US" sz="1600" dirty="0">
              <a:latin charset="1" typeface="NPS Serif Qual"/>
            </a:endParaRP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21504" name=""/>
        <p:cNvGrpSpPr>
          <a:grpSpLocks/>
        </p:cNvGrpSpPr>
        <p:nvPr/>
      </p:nvGrpSpPr>
      <p:grpSpPr>
        <a:xfrm/>
      </p:grpSpPr>
      <p:sp>
        <p:nvSpPr>
          <p:cNvPr id="21506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Management</a:t>
            </a:r>
          </a:p>
        </p:txBody>
      </p:sp>
      <p:sp>
        <p:nvSpPr>
          <p:cNvPr id="21507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1336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Primary Infection - consider termination of pregnancy. </a:t>
            </a: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40% chance of the fetus being infected.</a:t>
            </a: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10%  chance that congenitally infected baby will be  symptomatic at birth or develop sequelae later in life.</a:t>
            </a: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Therefore  in case of primary infection, there is a 4% chance  (1 in 25) of giving birth to an infant with CMV problems.</a:t>
            </a: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Recurrent  Infection  - termination not recommended  as  risk  of transmission to the fetus is much lower.</a:t>
            </a: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Antenatal Screening – impractical.</a:t>
            </a: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Vaccination - may become available in the near future.</a:t>
            </a:r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22528" name=""/>
        <p:cNvGrpSpPr>
          <a:grpSpLocks/>
        </p:cNvGrpSpPr>
        <p:nvPr/>
      </p:nvGrpSpPr>
      <p:grpSpPr>
        <a:xfrm/>
      </p:grpSpPr>
      <p:sp>
        <p:nvSpPr>
          <p:cNvPr id="22530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Neonatal Herpes Simplex (1)</a:t>
            </a:r>
          </a:p>
        </p:txBody>
      </p:sp>
      <p:sp>
        <p:nvSpPr>
          <p:cNvPr id="22531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133600"/>
            <a:ext cx="7772400" cy="42672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lnSpc>
                <a:spcPct val="90000"/>
              </a:lnSpc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</a:rPr>
              <a:t>Incidence of neonatal HSV infection varies inexplicably from country to country e.g. from 1 in 4000 live births in the U.S. to 1 in 10000 live births in the UK.</a:t>
            </a:r>
          </a:p>
          <a:p>
            <a:pPr algn="just">
              <a:lnSpc>
                <a:spcPct val="90000"/>
              </a:lnSpc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</a:rPr>
              <a:t>The baby is usually infected perinatally during passage through the birth canal. </a:t>
            </a:r>
          </a:p>
          <a:p>
            <a:pPr algn="just">
              <a:lnSpc>
                <a:spcPct val="90000"/>
              </a:lnSpc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Premature rupturing of the membranes is a well recognized risk factor.</a:t>
            </a:r>
          </a:p>
          <a:p>
            <a:pPr algn="just">
              <a:lnSpc>
                <a:spcPct val="90000"/>
              </a:lnSpc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The risk of perinatal transmission is greatest when there is a florid primary infection in the mother.</a:t>
            </a:r>
          </a:p>
          <a:p>
            <a:pPr algn="just">
              <a:lnSpc>
                <a:spcPct val="90000"/>
              </a:lnSpc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There is an appreciably smaller risk from recurrent lesions in the mother, probably because of the lower viral load and the presence of specific antibody.  </a:t>
            </a:r>
          </a:p>
          <a:p>
            <a:pPr algn="just">
              <a:lnSpc>
                <a:spcPct val="90000"/>
              </a:lnSpc>
              <a:spcBef>
                <a:spcPct val="35000"/>
              </a:spcBef>
            </a:pPr>
            <a:r>
              <a:rPr lang="en-US" altLang="en-US" sz="2000" dirty="0">
                <a:latin charset="0" typeface="Times New Roman"/>
              </a:rPr>
              <a:t>The baby may also be infected from other sources such as</a:t>
            </a:r>
            <a:r>
              <a:rPr lang="en-US" altLang="en-US" sz="2000" dirty="0">
                <a:latin charset="0" typeface="Times New Roman"/>
                <a:ea charset="0" typeface="Times New Roman"/>
              </a:rPr>
              <a:t> oral lesions from the mother or a herpetic whitlow in a nurse.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5120" name=""/>
        <p:cNvGrpSpPr>
          <a:grpSpLocks/>
        </p:cNvGrpSpPr>
        <p:nvPr/>
      </p:nvGrpSpPr>
      <p:grpSpPr>
        <a:xfrm/>
      </p:grpSpPr>
      <p:sp>
        <p:nvSpPr>
          <p:cNvPr id="5122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350963" y="533400"/>
            <a:ext cx="7793037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Rubella</a:t>
            </a:r>
          </a:p>
        </p:txBody>
      </p:sp>
      <p:sp>
        <p:nvSpPr>
          <p:cNvPr id="5123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2098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>
              <a:lnSpc>
                <a:spcPct val="140000"/>
              </a:lnSpc>
              <a:buNone/>
            </a:pPr>
            <a:r>
              <a:rPr lang="en-US" altLang="en-US" sz="2800" dirty="0" b="1">
                <a:solidFill>
                  <a:srgbClr val="333399"/>
                </a:solidFill>
                <a:latin charset="0" typeface="Times New Roman"/>
              </a:rPr>
              <a:t>History</a:t>
            </a:r>
          </a:p>
          <a:p>
            <a:pPr>
              <a:lnSpc>
                <a:spcPct val="140000"/>
              </a:lnSpc>
              <a:buNone/>
            </a:pPr>
            <a:r>
              <a:rPr lang="en-US" altLang="en-US" sz="2400" dirty="0">
                <a:latin charset="0" typeface="Times New Roman"/>
              </a:rPr>
              <a:t>1881 Rubella accepted as a distinct disease </a:t>
            </a:r>
          </a:p>
          <a:p>
            <a:pPr>
              <a:lnSpc>
                <a:spcPct val="140000"/>
              </a:lnSpc>
              <a:buNone/>
            </a:pPr>
            <a:r>
              <a:rPr lang="en-US" altLang="en-US" sz="2400" dirty="0">
                <a:latin charset="0" typeface="Times New Roman"/>
              </a:rPr>
              <a:t>1941 Associated with congenital disease (Gregg)                  </a:t>
            </a:r>
          </a:p>
          <a:p>
            <a:pPr>
              <a:lnSpc>
                <a:spcPct val="140000"/>
              </a:lnSpc>
              <a:buNone/>
            </a:pPr>
            <a:r>
              <a:rPr lang="en-US" altLang="en-US" sz="2400" dirty="0">
                <a:latin charset="0" typeface="Times New Roman"/>
              </a:rPr>
              <a:t>1961 Rubella virus first isolated                                        </a:t>
            </a:r>
          </a:p>
          <a:p>
            <a:pPr>
              <a:lnSpc>
                <a:spcPct val="140000"/>
              </a:lnSpc>
              <a:buNone/>
            </a:pPr>
            <a:r>
              <a:rPr lang="en-US" altLang="en-US" sz="2400" dirty="0">
                <a:latin charset="0" typeface="Times New Roman"/>
              </a:rPr>
              <a:t>1967 Serological tests available</a:t>
            </a:r>
          </a:p>
          <a:p>
            <a:pPr>
              <a:lnSpc>
                <a:spcPct val="140000"/>
              </a:lnSpc>
              <a:buNone/>
            </a:pPr>
            <a:r>
              <a:rPr lang="en-US" altLang="en-US" sz="2400" dirty="0">
                <a:latin charset="0" typeface="Times New Roman"/>
              </a:rPr>
              <a:t>1969 Rubella vaccines available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23552" name=""/>
        <p:cNvGrpSpPr>
          <a:grpSpLocks/>
        </p:cNvGrpSpPr>
        <p:nvPr/>
      </p:nvGrpSpPr>
      <p:grpSpPr>
        <a:xfrm/>
      </p:grpSpPr>
      <p:sp>
        <p:nvSpPr>
          <p:cNvPr id="23554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Neonatal Herpes Simplex (2)</a:t>
            </a:r>
          </a:p>
        </p:txBody>
      </p:sp>
      <p:sp>
        <p:nvSpPr>
          <p:cNvPr id="23555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1981200"/>
            <a:ext cx="7772400" cy="44958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lnSpc>
                <a:spcPct val="90000"/>
              </a:lnSpc>
              <a:spcBef>
                <a:spcPct val="30000"/>
              </a:spcBef>
            </a:pPr>
            <a:r>
              <a:rPr lang="en-US" altLang="en-US" sz="2000" dirty="0">
                <a:latin charset="0" typeface="Times New Roman"/>
              </a:rPr>
              <a:t>The spectrum of neonatal HSV infection varies from a mild disease localized to the skin to a fatal disseminated infection.</a:t>
            </a:r>
          </a:p>
          <a:p>
            <a:pPr algn="just">
              <a:lnSpc>
                <a:spcPct val="90000"/>
              </a:lnSpc>
              <a:spcBef>
                <a:spcPct val="30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Infection is particularly dangerous in premature infants.</a:t>
            </a:r>
          </a:p>
          <a:p>
            <a:pPr algn="just">
              <a:lnSpc>
                <a:spcPct val="90000"/>
              </a:lnSpc>
              <a:spcBef>
                <a:spcPct val="30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Where dissemination occurs, the organs most commonly involved are the  liver, adrenals and the brain.</a:t>
            </a:r>
          </a:p>
          <a:p>
            <a:pPr algn="just">
              <a:lnSpc>
                <a:spcPct val="90000"/>
              </a:lnSpc>
              <a:spcBef>
                <a:spcPct val="30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Where the brain is involved, the prognosis is particularly severe. The encephalitis is global and of such severity that the brain may be liquefied.</a:t>
            </a:r>
          </a:p>
          <a:p>
            <a:pPr algn="just">
              <a:lnSpc>
                <a:spcPct val="90000"/>
              </a:lnSpc>
              <a:spcBef>
                <a:spcPct val="30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A large proportion of survivors of neonatal HSV infection have residual disabilities.</a:t>
            </a:r>
          </a:p>
          <a:p>
            <a:pPr algn="just">
              <a:lnSpc>
                <a:spcPct val="90000"/>
              </a:lnSpc>
              <a:spcBef>
                <a:spcPct val="30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Acyclovir should be promptly given in all suspected cases of neonatal HSV infection.</a:t>
            </a:r>
          </a:p>
          <a:p>
            <a:pPr algn="just">
              <a:lnSpc>
                <a:spcPct val="90000"/>
              </a:lnSpc>
              <a:spcBef>
                <a:spcPct val="30000"/>
              </a:spcBef>
            </a:pPr>
            <a:r>
              <a:rPr lang="en-US" altLang="en-US" sz="2000" dirty="0">
                <a:latin charset="0" typeface="Times New Roman"/>
                <a:ea charset="0" typeface="Times New Roman"/>
              </a:rPr>
              <a:t>The only means of prevention is to offer caesarean section to mothers with florid genital HSV lesions.</a:t>
            </a:r>
            <a:r>
              <a:rPr lang="en-US" altLang="en-US" sz="2000" dirty="0">
                <a:ea charset="0" typeface="Times New Roman"/>
              </a:rPr>
              <a:t> </a:t>
            </a:r>
            <a:r>
              <a:rPr lang="en-US" altLang="en-US" sz="2000" dirty="0"/>
              <a:t> </a:t>
            </a:r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24576" name=""/>
        <p:cNvGrpSpPr>
          <a:grpSpLocks/>
        </p:cNvGrpSpPr>
        <p:nvPr/>
      </p:nvGrpSpPr>
      <p:grpSpPr>
        <a:xfrm/>
      </p:grpSpPr>
      <p:sp>
        <p:nvSpPr>
          <p:cNvPr id="24578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Parvovirus</a:t>
            </a:r>
          </a:p>
        </p:txBody>
      </p:sp>
      <p:sp>
        <p:nvSpPr>
          <p:cNvPr id="24579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0574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spcBef>
                <a:spcPct val="30000"/>
              </a:spcBef>
            </a:pPr>
            <a:r>
              <a:rPr lang="en-US" altLang="en-US" sz="2400" dirty="0">
                <a:latin charset="1" typeface="NPS Serif Qual"/>
              </a:rPr>
              <a:t>Causative  agent  of  Fifth  disease  (erythema  infectiosum), clinically difficult to distinguish from rubella.</a:t>
            </a:r>
          </a:p>
          <a:p>
            <a:pPr algn="just">
              <a:spcBef>
                <a:spcPct val="30000"/>
              </a:spcBef>
            </a:pPr>
            <a:r>
              <a:rPr lang="en-US" altLang="en-US" sz="2400" dirty="0">
                <a:latin charset="1" typeface="NPS Serif Qual"/>
              </a:rPr>
              <a:t>Also  causes  aplastic crisis in individuals  with  haemolytic anaemias as erythrocyte progenitors are targeted.</a:t>
            </a:r>
          </a:p>
          <a:p>
            <a:pPr algn="just">
              <a:spcBef>
                <a:spcPct val="30000"/>
              </a:spcBef>
            </a:pPr>
            <a:r>
              <a:rPr lang="en-US" altLang="en-US" sz="2400" dirty="0">
                <a:latin charset="1" typeface="NPS Serif Qual"/>
              </a:rPr>
              <a:t>Spread  by the respiratory route, 60-70% of the population  is eventually infected.</a:t>
            </a:r>
          </a:p>
          <a:p>
            <a:pPr algn="just">
              <a:spcBef>
                <a:spcPct val="30000"/>
              </a:spcBef>
            </a:pPr>
            <a:r>
              <a:rPr lang="en-US" altLang="en-US" sz="2400" dirty="0">
                <a:latin charset="1" typeface="NPS Serif Qual"/>
              </a:rPr>
              <a:t>50% of women of childbearing age are susceptible to infection.</a:t>
            </a:r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25600" name=""/>
        <p:cNvGrpSpPr>
          <a:grpSpLocks/>
        </p:cNvGrpSpPr>
        <p:nvPr/>
      </p:nvGrpSpPr>
      <p:grpSpPr>
        <a:xfrm/>
      </p:grpSpPr>
      <p:sp>
        <p:nvSpPr>
          <p:cNvPr id="25602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sz="4000" dirty="0"/>
              <a:t>Congenital Parvovirus Infection</a:t>
            </a:r>
          </a:p>
        </p:txBody>
      </p:sp>
      <p:sp>
        <p:nvSpPr>
          <p:cNvPr id="25603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057400"/>
            <a:ext cx="7772400" cy="43434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Known  to  cause fetal loss through  hydrops  fetalis;  severe anaemia,  congestive heart failure, generalized oedema  and  fetal death</a:t>
            </a:r>
          </a:p>
          <a:p>
            <a:pPr algn="just"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No evidence of teratogenecity.</a:t>
            </a:r>
          </a:p>
          <a:p>
            <a:pPr algn="just"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Risk  of fetal death highest when infection occurs during  the second trimester of pregnancy (12%).</a:t>
            </a:r>
          </a:p>
          <a:p>
            <a:pPr algn="just"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Minimal  risk  to the fetus if infection occurred  during  the first or third trimesters of pregnancy.</a:t>
            </a:r>
          </a:p>
          <a:p>
            <a:pPr algn="just"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Maternal infection during pregnancy does not warrant  termination of pregnancy.</a:t>
            </a:r>
          </a:p>
          <a:p>
            <a:pPr algn="just">
              <a:spcBef>
                <a:spcPct val="30000"/>
              </a:spcBef>
            </a:pPr>
            <a:r>
              <a:rPr lang="en-US" altLang="en-US" sz="2000" dirty="0">
                <a:latin charset="1" typeface="NPS Serif Qual"/>
              </a:rPr>
              <a:t>Cases  of  diagnosed  hydrops fetalis  had  been  successfully treated in utero by intrauterine transfusions and administration of digoxin to the fetus.</a:t>
            </a:r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26624" name=""/>
        <p:cNvGrpSpPr>
          <a:grpSpLocks/>
        </p:cNvGrpSpPr>
        <p:nvPr/>
      </p:nvGrpSpPr>
      <p:grpSpPr>
        <a:xfrm/>
      </p:grpSpPr>
      <p:sp>
        <p:nvSpPr>
          <p:cNvPr id="26626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>
                <a:latin charset="1" typeface="NPS Serif Qual"/>
              </a:rPr>
              <a:t>Varicella-Zoster Virus</a:t>
            </a:r>
          </a:p>
        </p:txBody>
      </p:sp>
      <p:sp>
        <p:nvSpPr>
          <p:cNvPr id="26627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762000" y="20574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>
              <a:lnSpc>
                <a:spcPct val="90000"/>
              </a:lnSpc>
            </a:pPr>
            <a:r>
              <a:rPr lang="en-US" altLang="en-US" sz="2000" dirty="0">
                <a:latin charset="1" typeface="NPS Serif Qual"/>
              </a:rPr>
              <a:t>90% </a:t>
            </a:r>
            <a:r>
              <a:rPr lang="en-US" altLang="en-US" sz="2000" dirty="0">
                <a:latin charset="1" typeface="NPS Serif Qual"/>
              </a:rPr>
              <a:t>of pregnant women already immune, therefore primary infection is rare during pregnancy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charset="1" typeface="NPS Serif Qual"/>
              </a:rPr>
              <a:t>Primary  infection during pregnancy carries a greater risk  of severe disease, in particular pneumonia</a:t>
            </a:r>
          </a:p>
          <a:p>
            <a:pPr>
              <a:lnSpc>
                <a:spcPct val="90000"/>
              </a:lnSpc>
            </a:pPr>
          </a:p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333399"/>
                </a:solidFill>
                <a:latin charset="1" typeface="NPS Serif Qual"/>
              </a:rPr>
              <a:t>First 20 weeks of Pregnancy</a:t>
            </a:r>
          </a:p>
          <a:p>
            <a:pPr>
              <a:lnSpc>
                <a:spcPct val="90000"/>
              </a:lnSpc>
              <a:buNone/>
            </a:pPr>
          </a:p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latin charset="0" typeface="Times New Roman"/>
              </a:rPr>
              <a:t>up to 3% chance of transmission to the fetus,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>
                <a:latin charset="0" typeface="Times New Roman"/>
              </a:rPr>
              <a:t>recognised congenital varicella syndrome;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charset="0" typeface="Times New Roman"/>
              </a:rPr>
              <a:t>Scarring of skin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charset="0" typeface="Times New Roman"/>
              </a:rPr>
              <a:t>Hypoplasia of limbs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charset="0" typeface="Times New Roman"/>
              </a:rPr>
              <a:t>CNS and eye defects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charset="0" typeface="Times New Roman"/>
              </a:rPr>
              <a:t>Death in infancy normal</a:t>
            </a:r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27648" name=""/>
        <p:cNvGrpSpPr>
          <a:grpSpLocks/>
        </p:cNvGrpSpPr>
        <p:nvPr/>
      </p:nvGrpSpPr>
      <p:grpSpPr>
        <a:xfrm/>
      </p:grpSpPr>
      <p:sp>
        <p:nvSpPr>
          <p:cNvPr id="27650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Neonatal Varicella</a:t>
            </a:r>
          </a:p>
        </p:txBody>
      </p:sp>
      <p:sp>
        <p:nvSpPr>
          <p:cNvPr id="27651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762000" y="2057400"/>
            <a:ext cx="7772400" cy="4306888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1" typeface="NPS Serif Qual"/>
              </a:rPr>
              <a:t>VZV can cross the placenta in the late stages of pregnancy  to infect the fetus congenitally.</a:t>
            </a:r>
          </a:p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1" typeface="NPS Serif Qual"/>
              </a:rPr>
              <a:t>Neonatal varicella may vary from a mild disease to  a  fatal disseminated infection.</a:t>
            </a:r>
          </a:p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1" typeface="NPS Serif Qual"/>
              </a:rPr>
              <a:t>If  rash  in mother occurs more than 1 week  before  delivery, then sufficient immunity would have been transferred to the fetus.</a:t>
            </a:r>
          </a:p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1" typeface="NPS Serif Qual"/>
              </a:rPr>
              <a:t>Zoster immunoglobulin should be given to susceptible  pregnant women who had contact with suspected cases of varicella.</a:t>
            </a:r>
          </a:p>
          <a:p>
            <a:pPr algn="just">
              <a:spcBef>
                <a:spcPct val="35000"/>
              </a:spcBef>
            </a:pPr>
            <a:r>
              <a:rPr lang="en-US" altLang="en-US" sz="2000" dirty="0">
                <a:latin charset="1" typeface="NPS Serif Qual"/>
              </a:rPr>
              <a:t>Zoster immunoglobulin should also be given to  infants  whose mothers develop varicella during the last 7 days of pregnancy  or the first 14 days after delivery.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6144" name=""/>
        <p:cNvGrpSpPr>
          <a:grpSpLocks/>
        </p:cNvGrpSpPr>
        <p:nvPr/>
      </p:nvGrpSpPr>
      <p:grpSpPr>
        <a:xfrm/>
      </p:grpSpPr>
      <p:sp>
        <p:nvSpPr>
          <p:cNvPr id="6146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350963" y="609600"/>
            <a:ext cx="7793037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Characteristics of Rubella</a:t>
            </a:r>
          </a:p>
        </p:txBody>
      </p:sp>
      <p:sp>
        <p:nvSpPr>
          <p:cNvPr id="6147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2098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 algn="just"/>
            <a:r>
              <a:rPr lang="en-US" altLang="en-US" sz="2800" dirty="0">
                <a:latin charset="0" typeface="Times New Roman"/>
              </a:rPr>
              <a:t>RNA enveloped virus, member of the togavirus family</a:t>
            </a:r>
          </a:p>
          <a:p>
            <a:pPr algn="just"/>
          </a:p>
          <a:p>
            <a:pPr algn="just"/>
            <a:r>
              <a:rPr lang="en-US" altLang="en-US" sz="2800" dirty="0">
                <a:latin charset="0" typeface="Times New Roman"/>
              </a:rPr>
              <a:t>Spread by respiratory droplets. </a:t>
            </a:r>
          </a:p>
          <a:p>
            <a:pPr algn="just"/>
          </a:p>
          <a:p>
            <a:pPr algn="just"/>
            <a:r>
              <a:rPr lang="en-US" altLang="en-US" sz="2800" dirty="0">
                <a:latin charset="0" typeface="Times New Roman"/>
              </a:rPr>
              <a:t>In the prevaccination era, 80% of women were already infected by childbearing age.</a:t>
            </a:r>
            <a:r>
              <a:rPr lang="en-US" altLang="en-US" sz="2000" dirty="0"/>
              <a:t> 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7168" name=""/>
        <p:cNvGrpSpPr>
          <a:grpSpLocks/>
        </p:cNvGrpSpPr>
        <p:nvPr/>
      </p:nvGrpSpPr>
      <p:grpSpPr>
        <a:xfrm/>
      </p:grpSpPr>
      <p:sp>
        <p:nvSpPr>
          <p:cNvPr id="7170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350963" y="533400"/>
            <a:ext cx="7793037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Clinical Features</a:t>
            </a:r>
          </a:p>
        </p:txBody>
      </p:sp>
      <p:sp>
        <p:nvSpPr>
          <p:cNvPr id="7171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1182688" y="2017713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>
              <a:lnSpc>
                <a:spcPct val="130000"/>
              </a:lnSpc>
            </a:pPr>
            <a:r>
              <a:rPr lang="en-US" altLang="en-US" sz="2800" dirty="0">
                <a:latin charset="0" typeface="Times New Roman"/>
              </a:rPr>
              <a:t>maculopapular rash</a:t>
            </a:r>
          </a:p>
          <a:p>
            <a:pPr>
              <a:lnSpc>
                <a:spcPct val="130000"/>
              </a:lnSpc>
            </a:pPr>
            <a:r>
              <a:rPr lang="en-US" altLang="en-US" sz="2800" dirty="0">
                <a:latin charset="0" typeface="Times New Roman"/>
              </a:rPr>
              <a:t>lymphadenopathy</a:t>
            </a:r>
          </a:p>
          <a:p>
            <a:pPr>
              <a:lnSpc>
                <a:spcPct val="130000"/>
              </a:lnSpc>
            </a:pPr>
            <a:r>
              <a:rPr lang="en-US" altLang="en-US" sz="2800" dirty="0">
                <a:latin charset="0" typeface="Times New Roman"/>
              </a:rPr>
              <a:t>fever</a:t>
            </a:r>
          </a:p>
          <a:p>
            <a:pPr>
              <a:lnSpc>
                <a:spcPct val="130000"/>
              </a:lnSpc>
            </a:pPr>
            <a:r>
              <a:rPr lang="en-US" altLang="en-US" sz="2800" dirty="0">
                <a:latin charset="0" typeface="Times New Roman"/>
              </a:rPr>
              <a:t>arthropathy (up to 60% of cases)</a:t>
            </a:r>
          </a:p>
          <a:p>
            <a:pPr>
              <a:lnSpc>
                <a:spcPct val="80000"/>
              </a:lnSpc>
              <a:buNone/>
            </a:pP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8192" name=""/>
        <p:cNvGrpSpPr>
          <a:grpSpLocks/>
        </p:cNvGrpSpPr>
        <p:nvPr/>
      </p:nvGrpSpPr>
      <p:grpSpPr>
        <a:xfrm/>
      </p:grpSpPr>
      <p:sp>
        <p:nvSpPr>
          <p:cNvPr id="8194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Rash of Rubella</a:t>
            </a:r>
          </a:p>
        </p:txBody>
      </p:sp>
      <p:pic>
        <p:nvPicPr>
          <p:cNvPr id="8195" name=""/>
          <p:cNvPicPr>
            <a:picLocks noChangeAspect="1"/>
          </p:cNvPicPr>
          <p:nvPr>
            <p:ph type="obj" sz="full" idx="4294967295"/>
          </p:nvPr>
        </p:nvPicPr>
        <p:blipFill>
          <a:blip r:embed="rID1">
            <a:extLst/>
          </a:blip>
          <a:srcRect t="0" r="0" b="0" l="0"/>
          <a:stretch>
            <a:fillRect/>
          </a:stretch>
        </p:blipFill>
        <p:spPr bwMode="auto">
          <a:xfrm rot="0">
            <a:off x="2819400" y="1981200"/>
            <a:ext cx="4114800" cy="4114800"/>
          </a:xfrm>
          <a:prstGeom prst="rect">
            <a:avLst/>
          </a:prstGeom>
          <a:noFill/>
          <a:ln>
            <a:noFill/>
          </a:ln>
        </p:spPr>
      </p:pic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9216" name=""/>
        <p:cNvGrpSpPr>
          <a:grpSpLocks/>
        </p:cNvGrpSpPr>
        <p:nvPr/>
      </p:nvGrpSpPr>
      <p:grpSpPr>
        <a:xfrm/>
      </p:grpSpPr>
      <p:sp>
        <p:nvSpPr>
          <p:cNvPr id="9218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sz="3600" dirty="0"/>
              <a:t>Risks of rubella infection during pregnancy</a:t>
            </a:r>
          </a:p>
        </p:txBody>
      </p:sp>
      <p:sp>
        <p:nvSpPr>
          <p:cNvPr id="9219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762000" y="22860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>
              <a:buNone/>
            </a:pPr>
            <a:r>
              <a:rPr lang="en-US" altLang="en-US" sz="2000" dirty="0">
                <a:latin charset="0" typeface="Times New Roman"/>
              </a:rPr>
              <a:t>Preconception  minimal risk                            </a:t>
            </a:r>
          </a:p>
          <a:p>
            <a:pPr>
              <a:buNone/>
            </a:pPr>
          </a:p>
          <a:p>
            <a:pPr>
              <a:buNone/>
            </a:pPr>
            <a:r>
              <a:rPr lang="en-US" altLang="en-US" sz="2000" dirty="0">
                <a:latin charset="0" typeface="Times New Roman"/>
              </a:rPr>
              <a:t>0-12 weeks  100% risk of fetus being congenitally infected</a:t>
            </a:r>
          </a:p>
          <a:p>
            <a:pPr>
              <a:buNone/>
            </a:pPr>
            <a:r>
              <a:rPr lang="en-US" altLang="en-US" sz="2000" dirty="0">
                <a:latin charset="0" typeface="Times New Roman"/>
              </a:rPr>
              <a:t>      resulting in major congenital  abnormalities.</a:t>
            </a:r>
          </a:p>
          <a:p>
            <a:pPr>
              <a:buNone/>
            </a:pPr>
            <a:r>
              <a:rPr lang="en-US" altLang="en-US" sz="2000" dirty="0">
                <a:latin charset="0" typeface="Times New Roman"/>
              </a:rPr>
              <a:t>     Spontaneous abortion occurs in 20% of cases.             </a:t>
            </a:r>
          </a:p>
          <a:p>
            <a:pPr>
              <a:buNone/>
            </a:pPr>
          </a:p>
          <a:p>
            <a:pPr>
              <a:buNone/>
            </a:pPr>
            <a:r>
              <a:rPr lang="en-US" altLang="en-US" sz="2000" dirty="0">
                <a:latin charset="0" typeface="Times New Roman"/>
              </a:rPr>
              <a:t>13-16 weeks  deafness and retinopathy 15%            </a:t>
            </a:r>
          </a:p>
          <a:p>
            <a:pPr>
              <a:buNone/>
            </a:pPr>
          </a:p>
          <a:p>
            <a:pPr>
              <a:buNone/>
            </a:pPr>
            <a:r>
              <a:rPr lang="en-US" altLang="en-US" sz="2000" dirty="0">
                <a:latin charset="0" typeface="Times New Roman"/>
              </a:rPr>
              <a:t>after 16 weeks  normal  development, slight risk of  deafness    and retinopathy</a:t>
            </a:r>
          </a:p>
          <a:p>
            <a:pPr>
              <a:buNone/>
            </a:pP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0240" name=""/>
        <p:cNvGrpSpPr>
          <a:grpSpLocks/>
        </p:cNvGrpSpPr>
        <p:nvPr/>
      </p:nvGrpSpPr>
      <p:grpSpPr>
        <a:xfrm/>
      </p:grpSpPr>
      <p:sp>
        <p:nvSpPr>
          <p:cNvPr id="10242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Congenital Rubella Syndrome</a:t>
            </a:r>
          </a:p>
        </p:txBody>
      </p:sp>
      <p:sp>
        <p:nvSpPr>
          <p:cNvPr id="10243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057400"/>
            <a:ext cx="7772400" cy="4419600"/>
          </a:xfrm>
          <a:ln/>
        </p:spPr>
        <p:txBody>
          <a:bodyPr wrap="square" lIns="91440" rIns="91440" tIns="45720" bIns="45720" anchor="t" anchorCtr="false"/>
          <a:lstStyle/>
          <a:p>
            <a:pPr algn="just">
              <a:buClr>
                <a:srgbClr val="000000"/>
              </a:buClr>
              <a:buFont charset="2" typeface="Wingdings"/>
              <a:buChar char=" "/>
            </a:pPr>
            <a:r>
              <a:rPr lang="en-US" altLang="en-US" sz="1800" dirty="0">
                <a:latin charset="0" typeface="Times New Roman"/>
              </a:rPr>
              <a:t>Classical triad consists of cataracts, heart defects, and  sensorineural deafness. Many other abnormalities had  been  described and  these are divided into transient, permanent and  developmental.</a:t>
            </a:r>
          </a:p>
          <a:p>
            <a:pPr algn="just">
              <a:buClr>
                <a:srgbClr val="000000"/>
              </a:buClr>
              <a:buFont charset="2" typeface="Wingdings"/>
              <a:buChar char=" "/>
            </a:pPr>
          </a:p>
          <a:p>
            <a:pPr algn="just">
              <a:buClr>
                <a:srgbClr val="000000"/>
              </a:buClr>
              <a:buFont charset="2" typeface="Wingdings"/>
              <a:buChar char=" "/>
            </a:pPr>
            <a:r>
              <a:rPr lang="en-US" altLang="en-US" sz="1800" dirty="0">
                <a:latin charset="0" typeface="Times New Roman"/>
              </a:rPr>
              <a:t>Transient</a:t>
            </a:r>
            <a:r>
              <a:rPr lang="en-US" altLang="en-US" sz="2000" dirty="0">
                <a:latin charset="0" typeface="Times New Roman"/>
              </a:rPr>
              <a:t> </a:t>
            </a:r>
            <a:r>
              <a:rPr lang="en-US" altLang="en-US" sz="1600" dirty="0">
                <a:latin charset="0" typeface="Times New Roman"/>
              </a:rPr>
              <a:t>low birth weight, hepatosplenomegaly, thrombocytopenic purpura   bone lesions, meningoencephalitis, hepatitis, haemolytic anemia    pneumonitis, lymphadenopathy</a:t>
            </a:r>
          </a:p>
          <a:p>
            <a:pPr algn="just">
              <a:buClr>
                <a:srgbClr val="000000"/>
              </a:buClr>
              <a:buFont charset="2" typeface="Wingdings"/>
              <a:buChar char=" "/>
            </a:pPr>
          </a:p>
          <a:p>
            <a:pPr algn="just">
              <a:lnSpc>
                <a:spcPct val="90000"/>
              </a:lnSpc>
              <a:buClr>
                <a:srgbClr val="000000"/>
              </a:buClr>
              <a:buFont charset="2" typeface="Wingdings"/>
              <a:buChar char=" "/>
            </a:pPr>
            <a:r>
              <a:rPr lang="en-US" altLang="en-US" sz="1800" dirty="0">
                <a:latin charset="0" typeface="Times New Roman"/>
              </a:rPr>
              <a:t>Permanent</a:t>
            </a:r>
            <a:r>
              <a:rPr lang="en-US" altLang="en-US" sz="1600" dirty="0" b="1">
                <a:latin charset="0" typeface="Times New Roman"/>
              </a:rPr>
              <a:t> </a:t>
            </a:r>
            <a:r>
              <a:rPr lang="en-US" altLang="en-US" sz="1600" dirty="0">
                <a:latin charset="0" typeface="Times New Roman"/>
              </a:rPr>
              <a:t>Sensorineural deafness, Heart Defects (peripheral pulmonary stenosis,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1600" dirty="0">
                <a:latin charset="0" typeface="Times New Roman"/>
              </a:rPr>
              <a:t>   pulmonary valvular stenosis, patent ductus arteriosus,   ventricular     septal   defect) Eye Defects  (retinopathy, cataract, microopthalmia,   glaucoma, severe myopia) Other Defects  (microcephaly, diabetes    mellitis, thyroid disorders, dermatoglyptic abnormalities</a:t>
            </a:r>
          </a:p>
          <a:p>
            <a:pPr algn="just">
              <a:buNone/>
            </a:pPr>
          </a:p>
          <a:p>
            <a:pPr algn="just">
              <a:buNone/>
            </a:pPr>
            <a:r>
              <a:rPr lang="en-US" altLang="en-US" sz="1600" dirty="0" b="1">
                <a:latin charset="0" typeface="Times New Roman"/>
              </a:rPr>
              <a:t> </a:t>
            </a:r>
            <a:r>
              <a:rPr lang="en-US" altLang="en-US" sz="1800" dirty="0">
                <a:latin charset="0" typeface="Times New Roman"/>
              </a:rPr>
              <a:t>Developmental</a:t>
            </a:r>
            <a:r>
              <a:rPr lang="en-US" altLang="en-US" sz="1600" dirty="0" b="1">
                <a:latin charset="0" typeface="Times New Roman"/>
              </a:rPr>
              <a:t> </a:t>
            </a:r>
            <a:r>
              <a:rPr lang="en-US" altLang="en-US" sz="1600" dirty="0">
                <a:latin charset="0" typeface="Times New Roman"/>
              </a:rPr>
              <a:t>Sensorineural deafness, Mental retardation, Diabetes Mellitus,    thyroid disorder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1264" name=""/>
        <p:cNvGrpSpPr>
          <a:grpSpLocks/>
        </p:cNvGrpSpPr>
        <p:nvPr/>
      </p:nvGrpSpPr>
      <p:grpSpPr>
        <a:xfrm/>
      </p:grpSpPr>
      <p:sp>
        <p:nvSpPr>
          <p:cNvPr id="11266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Outcome</a:t>
            </a:r>
          </a:p>
        </p:txBody>
      </p:sp>
      <p:sp>
        <p:nvSpPr>
          <p:cNvPr id="11267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685800" y="21336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>
              <a:lnSpc>
                <a:spcPct val="120000"/>
              </a:lnSpc>
            </a:pPr>
            <a:r>
              <a:rPr lang="en-US" altLang="en-US" sz="2800" dirty="0">
                <a:latin charset="0" typeface="Times New Roman"/>
              </a:rPr>
              <a:t>1/3 </a:t>
            </a:r>
            <a:r>
              <a:rPr lang="en-US" altLang="en-US" sz="2800" dirty="0">
                <a:latin charset="0" typeface="Times New Roman"/>
              </a:rPr>
              <a:t>rd will lead normal independent lives</a:t>
            </a:r>
          </a:p>
          <a:p>
            <a:pPr>
              <a:lnSpc>
                <a:spcPct val="120000"/>
              </a:lnSpc>
            </a:pPr>
            <a:r>
              <a:rPr lang="en-US" altLang="en-US" sz="2800" dirty="0">
                <a:latin charset="0" typeface="Times New Roman"/>
              </a:rPr>
              <a:t>1/3 rd will live with parents</a:t>
            </a:r>
          </a:p>
          <a:p>
            <a:pPr>
              <a:lnSpc>
                <a:spcPct val="120000"/>
              </a:lnSpc>
            </a:pPr>
            <a:r>
              <a:rPr lang="en-US" altLang="en-US" sz="2800" dirty="0">
                <a:latin charset="0" typeface="Times New Roman"/>
              </a:rPr>
              <a:t>1/3rd will be institutionalised</a:t>
            </a:r>
          </a:p>
          <a:p>
            <a:pPr>
              <a:buNone/>
            </a:pPr>
          </a:p>
          <a:p>
            <a:pPr algn="just">
              <a:buNone/>
            </a:pPr>
            <a:r>
              <a:rPr lang="en-US" altLang="en-US" dirty="0">
                <a:latin charset="0" typeface="Times New Roman"/>
              </a:rPr>
              <a:t> </a:t>
            </a:r>
            <a:r>
              <a:rPr lang="en-US" altLang="en-US" sz="2800" dirty="0">
                <a:latin charset="0" typeface="Times New Roman"/>
              </a:rPr>
              <a:t>The only effective way to prevent CRS is to terminate the pregnancy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p:cSld>
    <p:spTree>
      <p:nvGrpSpPr>
        <p:cNvPr id="12288" name=""/>
        <p:cNvGrpSpPr>
          <a:grpSpLocks/>
        </p:cNvGrpSpPr>
        <p:nvPr/>
      </p:nvGrpSpPr>
      <p:grpSpPr>
        <a:xfrm/>
      </p:grpSpPr>
      <p:sp>
        <p:nvSpPr>
          <p:cNvPr id="12290" name=""/>
          <p:cNvSpPr>
            <a:spLocks noGrp="1" noChangeAspect="0"/>
          </p:cNvSpPr>
          <p:nvPr>
            <p:ph type="title" sz="full" idx="4294967295"/>
          </p:nvPr>
        </p:nvSpPr>
        <p:spPr>
          <a:xfrm rot="0">
            <a:off x="1150938" y="617538"/>
            <a:ext cx="7793038" cy="1143000"/>
          </a:xfrm>
          <a:ln/>
        </p:spPr>
        <p:txBody>
          <a:bodyPr wrap="square" lIns="91440" rIns="91440" tIns="45720" bIns="45720" anchor="b" anchorCtr="false"/>
          <a:lstStyle/>
          <a:p>
            <a:pPr/>
            <a:r>
              <a:rPr lang="en-US" altLang="en-US" dirty="0"/>
              <a:t>Prevention (1)</a:t>
            </a:r>
          </a:p>
        </p:txBody>
      </p:sp>
      <p:sp>
        <p:nvSpPr>
          <p:cNvPr id="12291" name=""/>
          <p:cNvSpPr>
            <a:spLocks noGrp="1" noChangeAspect="0"/>
          </p:cNvSpPr>
          <p:nvPr>
            <p:ph type="body" sz="full" idx="4294967295"/>
          </p:nvPr>
        </p:nvSpPr>
        <p:spPr>
          <a:xfrm rot="0">
            <a:off x="762000" y="2286000"/>
            <a:ext cx="7772400" cy="4114800"/>
          </a:xfrm>
          <a:ln/>
        </p:spPr>
        <p:txBody>
          <a:bodyPr wrap="square" lIns="91440" rIns="91440" tIns="45720" bIns="45720" anchor="t" anchorCtr="false"/>
          <a:lstStyle/>
          <a:p>
            <a:pPr>
              <a:buNone/>
            </a:pPr>
            <a:r>
              <a:rPr lang="en-US" altLang="en-US" sz="2800" dirty="0">
                <a:solidFill>
                  <a:srgbClr val="333399"/>
                </a:solidFill>
                <a:latin charset="0" typeface="Times New Roman"/>
              </a:rPr>
              <a:t>Antenatal screening</a:t>
            </a:r>
            <a:r>
              <a:rPr lang="en-US" altLang="en-US" sz="2400" dirty="0">
                <a:latin charset="0" typeface="Times New Roman"/>
              </a:rPr>
              <a:t> </a:t>
            </a:r>
          </a:p>
          <a:p>
            <a:pPr>
              <a:buNone/>
            </a:pPr>
          </a:p>
          <a:p>
            <a:pPr/>
            <a:r>
              <a:rPr lang="en-US" altLang="en-US" sz="2400" dirty="0">
                <a:latin charset="0" typeface="Times New Roman"/>
              </a:rPr>
              <a:t>All pregnant women attending antenatal clinics are tested  for immune  status  against rubella.</a:t>
            </a:r>
          </a:p>
          <a:p>
            <a:pPr>
              <a:buNone/>
            </a:pPr>
          </a:p>
          <a:p>
            <a:pPr/>
            <a:r>
              <a:rPr lang="en-US" altLang="en-US" sz="2400" dirty="0">
                <a:latin charset="0" typeface="Times New Roman"/>
              </a:rPr>
              <a:t>Non-immune  women  are  offered rubella vaccination in the immediate post partum period.</a:t>
            </a:r>
          </a:p>
        </p:txBody>
      </p:sp>
    </p:spTree>
  </p:cSld>
</p:sld>
</file>

<file path=ppt/theme/theme15.xml><?xml version="1.0" encoding="utf-8"?>
<a:theme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a:themeElements>
    <a:clrScheme name="">
      <a:dk1>
        <a:srgbClr val="ffffff"/>
      </a:dk1>
      <a:lt1>
        <a:srgbClr val="000000"/>
      </a:lt1>
      <a:dk2>
        <a:srgbClr val="1c1c1c"/>
      </a:dk2>
      <a:lt2>
        <a:srgbClr val="333399"/>
      </a:lt2>
      <a:accent1>
        <a:srgbClr val="00e4a8"/>
      </a:accent1>
      <a:accent2>
        <a:srgbClr val="ffcf01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ff0000"/>
      </a:hlink>
      <a:folHlink>
        <a:srgbClr val="3333cc"/>
      </a:folHlink>
    </a:clrScheme>
    <a:fontScheme name="Office">
      <a:maj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  <a:font typeface="Sylfaen" script="Geor"/>
      </a:majorFont>
      <a:min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  <a:font typeface="Sylfaen" script="Geo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</a:fillStyleLst>
      <a:lnStyleLst>
        <a:ln w="9259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st="23000" dir="5400000" rotWithShape="0" blurRad="40000">
              <a:schemeClr val="phClr">
                <a:alpha val="38000"/>
              </a:schemeClr>
            </a:outerShdw>
          </a:effectLst>
        </a:effectStyle>
        <a:effectStyle>
          <a:effectLst>
            <a:outerShdw dist="23000" dir="5400000" rotWithShape="0" blurRad="40000">
              <a:schemeClr val="phClr">
                <a:alpha val="35000"/>
              </a:schemeClr>
            </a:outerShdw>
          </a:effectLst>
        </a:effectStyle>
        <a:effectStyle>
          <a:effectLst>
            <a:outerShdw dist="23000" dir="5400000" rotWithShape="0" blurRad="40000">
              <a:schemeClr val="phClr">
                <a:alpha val="3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>
  <a:themeElements>
    <a:clrScheme name="">
      <a:dk1>
        <a:srgbClr val="ffffff"/>
      </a:dk1>
      <a:lt1>
        <a:srgbClr val="000000"/>
      </a:lt1>
      <a:dk2>
        <a:srgbClr val="1c1c1c"/>
      </a:dk2>
      <a:lt2>
        <a:srgbClr val="333399"/>
      </a:lt2>
      <a:accent1>
        <a:srgbClr val="00e4a8"/>
      </a:accent1>
      <a:accent2>
        <a:srgbClr val="ffcf01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ff0000"/>
      </a:hlink>
      <a:folHlink>
        <a:srgbClr val="3333cc"/>
      </a:folHlink>
    </a:clrScheme>
    <a:fontScheme name="Office">
      <a:maj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  <a:font typeface="Sylfaen" script="Geor"/>
      </a:majorFont>
      <a:minorFont>
        <a:latin typeface="Calibri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  <a:font typeface="Sylfaen" script="Geo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</a:fillStyleLst>
      <a:lnStyleLst>
        <a:ln w="9259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st="23000" dir="5400000" rotWithShape="0" blurRad="40000">
              <a:schemeClr val="phClr">
                <a:alpha val="38000"/>
              </a:schemeClr>
            </a:outerShdw>
          </a:effectLst>
        </a:effectStyle>
        <a:effectStyle>
          <a:effectLst>
            <a:outerShdw dist="23000" dir="5400000" rotWithShape="0" blurRad="40000">
              <a:schemeClr val="phClr">
                <a:alpha val="35000"/>
              </a:schemeClr>
            </a:outerShdw>
          </a:effectLst>
        </a:effectStyle>
        <a:effectStyle>
          <a:effectLst>
            <a:outerShdw dist="23000" dir="5400000" rotWithShape="0" blurRad="40000">
              <a:schemeClr val="phClr">
                <a:alpha val="3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</a:bgFillStyleLst>
    </a:fmtScheme>
  </a:themeElements>
</a:theme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2015-10-15T17:43:54Z</dcterms:created>
  <dc:creator>Generated by Kingsoft Office</dc:creator>
</coreProperties>
</file>