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256" r:id="rId2"/>
    <p:sldId id="310" r:id="rId3"/>
    <p:sldId id="311" r:id="rId4"/>
    <p:sldId id="304" r:id="rId5"/>
    <p:sldId id="309" r:id="rId6"/>
    <p:sldId id="307" r:id="rId7"/>
    <p:sldId id="308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4373" autoAdjust="0"/>
  </p:normalViewPr>
  <p:slideViewPr>
    <p:cSldViewPr>
      <p:cViewPr varScale="1">
        <p:scale>
          <a:sx n="54" d="100"/>
          <a:sy n="54" d="100"/>
        </p:scale>
        <p:origin x="1356" y="78"/>
      </p:cViewPr>
      <p:guideLst>
        <p:guide orient="horz" pos="288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931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5010" y="0"/>
            <a:ext cx="2971800" cy="45931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925346-AC5F-4851-B25B-87F45FAFF6A2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4685"/>
            <a:ext cx="2971800" cy="459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5010" y="8684685"/>
            <a:ext cx="2971800" cy="459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BEB5AE-8A9F-4B24-9D69-CFD58526D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530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931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5010" y="0"/>
            <a:ext cx="2971800" cy="45931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257E92-47F8-4E21-A265-7D7024D8C12E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2"/>
            <a:ext cx="5486400" cy="360044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4685"/>
            <a:ext cx="2971800" cy="459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5010" y="8684685"/>
            <a:ext cx="2971800" cy="459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DD56F6-5211-46A9-8216-30BB851B1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7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3/17/2022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k object 17"/>
          <p:cNvSpPr/>
          <p:nvPr/>
        </p:nvSpPr>
        <p:spPr>
          <a:xfrm>
            <a:off x="665701" y="5944933"/>
            <a:ext cx="6530340" cy="913130"/>
          </a:xfrm>
          <a:custGeom>
            <a:avLst/>
            <a:gdLst/>
            <a:ahLst/>
            <a:cxnLst/>
            <a:rect l="l" t="t" r="r" b="b"/>
            <a:pathLst>
              <a:path w="4897755" h="913129">
                <a:moveTo>
                  <a:pt x="85714" y="21358"/>
                </a:moveTo>
                <a:lnTo>
                  <a:pt x="3636702" y="913064"/>
                </a:lnTo>
                <a:lnTo>
                  <a:pt x="4897405" y="913064"/>
                </a:lnTo>
                <a:lnTo>
                  <a:pt x="85714" y="21358"/>
                </a:lnTo>
                <a:close/>
              </a:path>
              <a:path w="4897755" h="913129">
                <a:moveTo>
                  <a:pt x="660" y="0"/>
                </a:moveTo>
                <a:lnTo>
                  <a:pt x="0" y="5473"/>
                </a:lnTo>
                <a:lnTo>
                  <a:pt x="85714" y="21358"/>
                </a:lnTo>
                <a:lnTo>
                  <a:pt x="660" y="0"/>
                </a:lnTo>
                <a:close/>
              </a:path>
            </a:pathLst>
          </a:custGeom>
          <a:solidFill>
            <a:srgbClr val="9CB1E0">
              <a:alpha val="39999"/>
            </a:srgbClr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8" name="bk object 18"/>
          <p:cNvSpPr/>
          <p:nvPr/>
        </p:nvSpPr>
        <p:spPr>
          <a:xfrm>
            <a:off x="647615" y="5939015"/>
            <a:ext cx="4869180" cy="919480"/>
          </a:xfrm>
          <a:custGeom>
            <a:avLst/>
            <a:gdLst/>
            <a:ahLst/>
            <a:cxnLst/>
            <a:rect l="l" t="t" r="r" b="b"/>
            <a:pathLst>
              <a:path w="3651885" h="919479">
                <a:moveTo>
                  <a:pt x="0" y="0"/>
                </a:moveTo>
                <a:lnTo>
                  <a:pt x="7924" y="6349"/>
                </a:lnTo>
                <a:lnTo>
                  <a:pt x="2868870" y="918983"/>
                </a:lnTo>
                <a:lnTo>
                  <a:pt x="3651885" y="91898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9" name="bk object 19"/>
          <p:cNvSpPr/>
          <p:nvPr/>
        </p:nvSpPr>
        <p:spPr>
          <a:xfrm>
            <a:off x="0" y="5789674"/>
            <a:ext cx="4531360" cy="10683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0" name="bk object 20"/>
          <p:cNvSpPr/>
          <p:nvPr/>
        </p:nvSpPr>
        <p:spPr>
          <a:xfrm>
            <a:off x="1" y="5784015"/>
            <a:ext cx="4497063" cy="10739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1" name="bk object 21"/>
          <p:cNvSpPr/>
          <p:nvPr/>
        </p:nvSpPr>
        <p:spPr>
          <a:xfrm>
            <a:off x="4760976" y="2971800"/>
            <a:ext cx="414528" cy="3474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2" name="bk object 22"/>
          <p:cNvSpPr/>
          <p:nvPr/>
        </p:nvSpPr>
        <p:spPr>
          <a:xfrm>
            <a:off x="4899153" y="3092196"/>
            <a:ext cx="142239" cy="1066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3" name="bk object 23"/>
          <p:cNvSpPr/>
          <p:nvPr/>
        </p:nvSpPr>
        <p:spPr>
          <a:xfrm>
            <a:off x="4848861" y="3005454"/>
            <a:ext cx="243839" cy="228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4" name="bk object 24"/>
          <p:cNvSpPr/>
          <p:nvPr/>
        </p:nvSpPr>
        <p:spPr>
          <a:xfrm>
            <a:off x="4848860" y="3005454"/>
            <a:ext cx="243840" cy="228600"/>
          </a:xfrm>
          <a:custGeom>
            <a:avLst/>
            <a:gdLst/>
            <a:ahLst/>
            <a:cxnLst/>
            <a:rect l="l" t="t" r="r" b="b"/>
            <a:pathLst>
              <a:path w="182879" h="228600">
                <a:moveTo>
                  <a:pt x="0" y="0"/>
                </a:moveTo>
                <a:lnTo>
                  <a:pt x="91439" y="0"/>
                </a:lnTo>
                <a:lnTo>
                  <a:pt x="182879" y="114300"/>
                </a:lnTo>
                <a:lnTo>
                  <a:pt x="91439" y="228600"/>
                </a:lnTo>
                <a:lnTo>
                  <a:pt x="0" y="228600"/>
                </a:lnTo>
                <a:lnTo>
                  <a:pt x="91439" y="1143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5" name="bk object 25"/>
          <p:cNvSpPr/>
          <p:nvPr/>
        </p:nvSpPr>
        <p:spPr>
          <a:xfrm>
            <a:off x="4511039" y="2971800"/>
            <a:ext cx="414528" cy="34747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6" name="bk object 26"/>
          <p:cNvSpPr/>
          <p:nvPr/>
        </p:nvSpPr>
        <p:spPr>
          <a:xfrm>
            <a:off x="4651247" y="3092196"/>
            <a:ext cx="142239" cy="1066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7" name="bk object 27"/>
          <p:cNvSpPr/>
          <p:nvPr/>
        </p:nvSpPr>
        <p:spPr>
          <a:xfrm>
            <a:off x="4600279" y="3005454"/>
            <a:ext cx="243839" cy="2286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8" name="bk object 28"/>
          <p:cNvSpPr/>
          <p:nvPr/>
        </p:nvSpPr>
        <p:spPr>
          <a:xfrm>
            <a:off x="4600279" y="3005454"/>
            <a:ext cx="243840" cy="228600"/>
          </a:xfrm>
          <a:custGeom>
            <a:avLst/>
            <a:gdLst/>
            <a:ahLst/>
            <a:cxnLst/>
            <a:rect l="l" t="t" r="r" b="b"/>
            <a:pathLst>
              <a:path w="182879" h="228600">
                <a:moveTo>
                  <a:pt x="0" y="0"/>
                </a:moveTo>
                <a:lnTo>
                  <a:pt x="91439" y="0"/>
                </a:lnTo>
                <a:lnTo>
                  <a:pt x="182879" y="114300"/>
                </a:lnTo>
                <a:lnTo>
                  <a:pt x="91439" y="228600"/>
                </a:lnTo>
                <a:lnTo>
                  <a:pt x="0" y="228600"/>
                </a:lnTo>
                <a:lnTo>
                  <a:pt x="91439" y="1143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3/17/2022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3/17/2022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61555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138499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138499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276999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276999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550400" y="6324600"/>
            <a:ext cx="2540000" cy="27699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13-</a:t>
            </a:r>
            <a:fld id="{8B9A8DE2-ECCC-4D98-8C6E-4EE9DA6D4AE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051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k object 17"/>
          <p:cNvSpPr/>
          <p:nvPr/>
        </p:nvSpPr>
        <p:spPr>
          <a:xfrm>
            <a:off x="665701" y="5944933"/>
            <a:ext cx="6530340" cy="913130"/>
          </a:xfrm>
          <a:custGeom>
            <a:avLst/>
            <a:gdLst/>
            <a:ahLst/>
            <a:cxnLst/>
            <a:rect l="l" t="t" r="r" b="b"/>
            <a:pathLst>
              <a:path w="4897755" h="913129">
                <a:moveTo>
                  <a:pt x="85714" y="21358"/>
                </a:moveTo>
                <a:lnTo>
                  <a:pt x="3636702" y="913064"/>
                </a:lnTo>
                <a:lnTo>
                  <a:pt x="4897405" y="913064"/>
                </a:lnTo>
                <a:lnTo>
                  <a:pt x="85714" y="21358"/>
                </a:lnTo>
                <a:close/>
              </a:path>
              <a:path w="4897755" h="913129">
                <a:moveTo>
                  <a:pt x="660" y="0"/>
                </a:moveTo>
                <a:lnTo>
                  <a:pt x="0" y="5473"/>
                </a:lnTo>
                <a:lnTo>
                  <a:pt x="85714" y="21358"/>
                </a:lnTo>
                <a:lnTo>
                  <a:pt x="660" y="0"/>
                </a:lnTo>
                <a:close/>
              </a:path>
            </a:pathLst>
          </a:custGeom>
          <a:solidFill>
            <a:srgbClr val="9CB1E0">
              <a:alpha val="39999"/>
            </a:srgbClr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8" name="bk object 18"/>
          <p:cNvSpPr/>
          <p:nvPr/>
        </p:nvSpPr>
        <p:spPr>
          <a:xfrm>
            <a:off x="647615" y="5939015"/>
            <a:ext cx="4869180" cy="919480"/>
          </a:xfrm>
          <a:custGeom>
            <a:avLst/>
            <a:gdLst/>
            <a:ahLst/>
            <a:cxnLst/>
            <a:rect l="l" t="t" r="r" b="b"/>
            <a:pathLst>
              <a:path w="3651885" h="919479">
                <a:moveTo>
                  <a:pt x="0" y="0"/>
                </a:moveTo>
                <a:lnTo>
                  <a:pt x="7924" y="6349"/>
                </a:lnTo>
                <a:lnTo>
                  <a:pt x="2868870" y="918983"/>
                </a:lnTo>
                <a:lnTo>
                  <a:pt x="3651885" y="91898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9" name="bk object 19"/>
          <p:cNvSpPr/>
          <p:nvPr/>
        </p:nvSpPr>
        <p:spPr>
          <a:xfrm>
            <a:off x="0" y="5789674"/>
            <a:ext cx="4531360" cy="106832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0" name="bk object 20"/>
          <p:cNvSpPr/>
          <p:nvPr/>
        </p:nvSpPr>
        <p:spPr>
          <a:xfrm>
            <a:off x="1" y="5784015"/>
            <a:ext cx="4497063" cy="107398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30021" y="2932302"/>
            <a:ext cx="9331959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kenhub.com/en/library/anatomy/the-maxillary-branch-of-the-trigeminal-nerve" TargetMode="External"/><Relationship Id="rId13" Type="http://schemas.openxmlformats.org/officeDocument/2006/relationships/hyperlink" Target="https://www.kenhub.com/en/library/anatomy/the-vagus-nerve" TargetMode="External"/><Relationship Id="rId3" Type="http://schemas.openxmlformats.org/officeDocument/2006/relationships/hyperlink" Target="https://www.kenhub.com/en/library/anatomy/the-optic-nerve" TargetMode="External"/><Relationship Id="rId7" Type="http://schemas.openxmlformats.org/officeDocument/2006/relationships/hyperlink" Target="https://www.kenhub.com/en/library/anatomy/the-ophthalmic-branch-of-the-trigeminal-nerve" TargetMode="External"/><Relationship Id="rId12" Type="http://schemas.openxmlformats.org/officeDocument/2006/relationships/hyperlink" Target="https://www.kenhub.com/en/library/anatomy/the-glossopharyngeal-nerve" TargetMode="External"/><Relationship Id="rId2" Type="http://schemas.openxmlformats.org/officeDocument/2006/relationships/hyperlink" Target="https://www.kenhub.com/en/library/anatomy/the-olfactory-pathway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kenhub.com/en/library/anatomy/the-trigeminal-nerve" TargetMode="External"/><Relationship Id="rId11" Type="http://schemas.openxmlformats.org/officeDocument/2006/relationships/hyperlink" Target="https://www.kenhub.com/en/library/anatomy/the-vestibulocochlear-nerve" TargetMode="External"/><Relationship Id="rId5" Type="http://schemas.openxmlformats.org/officeDocument/2006/relationships/hyperlink" Target="https://www.kenhub.com/en/library/anatomy/the-trochlear-nerve-and-the-abducent-nerve" TargetMode="External"/><Relationship Id="rId15" Type="http://schemas.openxmlformats.org/officeDocument/2006/relationships/hyperlink" Target="https://www.kenhub.com/en/library/anatomy/the-hypoglossal-nerve" TargetMode="External"/><Relationship Id="rId10" Type="http://schemas.openxmlformats.org/officeDocument/2006/relationships/hyperlink" Target="https://www.kenhub.com/en/library/anatomy/facial-nerve" TargetMode="External"/><Relationship Id="rId4" Type="http://schemas.openxmlformats.org/officeDocument/2006/relationships/hyperlink" Target="https://www.kenhub.com/en/library/anatomy/the-oculomotor-nerve" TargetMode="External"/><Relationship Id="rId9" Type="http://schemas.openxmlformats.org/officeDocument/2006/relationships/hyperlink" Target="https://www.kenhub.com/en/library/anatomy/the-mandibular-branch-of-the-trigeminal-nerve" TargetMode="External"/><Relationship Id="rId14" Type="http://schemas.openxmlformats.org/officeDocument/2006/relationships/hyperlink" Target="https://www.kenhub.com/en/library/anatomy/the-accessory-nerve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microsoft.com/office/2007/relationships/hdphoto" Target="../media/hdphoto5.wdp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.png"/><Relationship Id="rId7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microsoft.com/office/2007/relationships/hdphoto" Target="../media/hdphoto7.wdp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microsoft.com/office/2007/relationships/hdphoto" Target="../media/hdphoto8.wdp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microsoft.com/office/2007/relationships/hdphoto" Target="../media/hdphoto9.wdp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.png"/><Relationship Id="rId7" Type="http://schemas.openxmlformats.org/officeDocument/2006/relationships/image" Target="../media/image6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34.jpg"/><Relationship Id="rId4" Type="http://schemas.openxmlformats.org/officeDocument/2006/relationships/image" Target="../media/image60.png"/><Relationship Id="rId9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image" Target="../media/image3.png"/><Relationship Id="rId7" Type="http://schemas.openxmlformats.org/officeDocument/2006/relationships/image" Target="../media/image6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microsoft.com/office/2007/relationships/hdphoto" Target="../media/hdphoto11.wdp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3.png"/><Relationship Id="rId7" Type="http://schemas.openxmlformats.org/officeDocument/2006/relationships/image" Target="../media/image7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microsoft.com/office/2007/relationships/hdphoto" Target="../media/hdphoto12.wdp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g"/><Relationship Id="rId3" Type="http://schemas.openxmlformats.org/officeDocument/2006/relationships/image" Target="../media/image3.png"/><Relationship Id="rId7" Type="http://schemas.openxmlformats.org/officeDocument/2006/relationships/image" Target="../media/image8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3.wdp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3.png"/><Relationship Id="rId7" Type="http://schemas.openxmlformats.org/officeDocument/2006/relationships/image" Target="../media/image8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10" Type="http://schemas.openxmlformats.org/officeDocument/2006/relationships/image" Target="../media/image90.jpg"/><Relationship Id="rId4" Type="http://schemas.openxmlformats.org/officeDocument/2006/relationships/image" Target="../media/image85.png"/><Relationship Id="rId9" Type="http://schemas.openxmlformats.org/officeDocument/2006/relationships/image" Target="../media/image89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g"/><Relationship Id="rId3" Type="http://schemas.openxmlformats.org/officeDocument/2006/relationships/image" Target="../media/image3.png"/><Relationship Id="rId7" Type="http://schemas.openxmlformats.org/officeDocument/2006/relationships/image" Target="../media/image9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5.wdp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3.png"/><Relationship Id="rId7" Type="http://schemas.openxmlformats.org/officeDocument/2006/relationships/image" Target="../media/image10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1.jp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11577" y="4953001"/>
            <a:ext cx="7456805" cy="488315"/>
          </a:xfrm>
          <a:custGeom>
            <a:avLst/>
            <a:gdLst/>
            <a:ahLst/>
            <a:cxnLst/>
            <a:rect l="l" t="t" r="r" b="b"/>
            <a:pathLst>
              <a:path w="7456805" h="488314">
                <a:moveTo>
                  <a:pt x="7456424" y="0"/>
                </a:moveTo>
                <a:lnTo>
                  <a:pt x="0" y="289941"/>
                </a:lnTo>
                <a:lnTo>
                  <a:pt x="7456424" y="488188"/>
                </a:lnTo>
                <a:lnTo>
                  <a:pt x="7456424" y="0"/>
                </a:lnTo>
                <a:close/>
              </a:path>
            </a:pathLst>
          </a:custGeom>
          <a:solidFill>
            <a:srgbClr val="9CB1E0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35348" y="5237734"/>
            <a:ext cx="9032875" cy="788670"/>
          </a:xfrm>
          <a:custGeom>
            <a:avLst/>
            <a:gdLst/>
            <a:ahLst/>
            <a:cxnLst/>
            <a:rect l="l" t="t" r="r" b="b"/>
            <a:pathLst>
              <a:path w="9032875" h="788670">
                <a:moveTo>
                  <a:pt x="9032652" y="0"/>
                </a:moveTo>
                <a:lnTo>
                  <a:pt x="0" y="0"/>
                </a:lnTo>
                <a:lnTo>
                  <a:pt x="9032652" y="788669"/>
                </a:lnTo>
                <a:lnTo>
                  <a:pt x="90326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24000" y="4998718"/>
            <a:ext cx="9144000" cy="18592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24000" y="4991632"/>
            <a:ext cx="9144000" cy="8026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781675" y="990601"/>
            <a:ext cx="4514850" cy="30765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89175" y="5346191"/>
            <a:ext cx="3941064" cy="15118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04988" y="228600"/>
            <a:ext cx="3910329" cy="5128260"/>
          </a:xfrm>
          <a:custGeom>
            <a:avLst/>
            <a:gdLst/>
            <a:ahLst/>
            <a:cxnLst/>
            <a:rect l="l" t="t" r="r" b="b"/>
            <a:pathLst>
              <a:path w="3910329" h="5128260">
                <a:moveTo>
                  <a:pt x="3573970" y="0"/>
                </a:moveTo>
                <a:lnTo>
                  <a:pt x="336029" y="0"/>
                </a:lnTo>
                <a:lnTo>
                  <a:pt x="286373" y="3644"/>
                </a:lnTo>
                <a:lnTo>
                  <a:pt x="238979" y="14231"/>
                </a:lnTo>
                <a:lnTo>
                  <a:pt x="194367" y="31239"/>
                </a:lnTo>
                <a:lnTo>
                  <a:pt x="153057" y="54149"/>
                </a:lnTo>
                <a:lnTo>
                  <a:pt x="115568" y="82440"/>
                </a:lnTo>
                <a:lnTo>
                  <a:pt x="82421" y="115591"/>
                </a:lnTo>
                <a:lnTo>
                  <a:pt x="54136" y="153082"/>
                </a:lnTo>
                <a:lnTo>
                  <a:pt x="31231" y="194394"/>
                </a:lnTo>
                <a:lnTo>
                  <a:pt x="14227" y="239004"/>
                </a:lnTo>
                <a:lnTo>
                  <a:pt x="3643" y="286394"/>
                </a:lnTo>
                <a:lnTo>
                  <a:pt x="0" y="336041"/>
                </a:lnTo>
                <a:lnTo>
                  <a:pt x="0" y="4791837"/>
                </a:lnTo>
                <a:lnTo>
                  <a:pt x="3643" y="4841484"/>
                </a:lnTo>
                <a:lnTo>
                  <a:pt x="14227" y="4888874"/>
                </a:lnTo>
                <a:lnTo>
                  <a:pt x="31231" y="4933484"/>
                </a:lnTo>
                <a:lnTo>
                  <a:pt x="54136" y="4974796"/>
                </a:lnTo>
                <a:lnTo>
                  <a:pt x="82421" y="5012287"/>
                </a:lnTo>
                <a:lnTo>
                  <a:pt x="115568" y="5045438"/>
                </a:lnTo>
                <a:lnTo>
                  <a:pt x="153057" y="5073729"/>
                </a:lnTo>
                <a:lnTo>
                  <a:pt x="194367" y="5096639"/>
                </a:lnTo>
                <a:lnTo>
                  <a:pt x="238979" y="5113647"/>
                </a:lnTo>
                <a:lnTo>
                  <a:pt x="286373" y="5124234"/>
                </a:lnTo>
                <a:lnTo>
                  <a:pt x="336029" y="5127879"/>
                </a:lnTo>
                <a:lnTo>
                  <a:pt x="3573970" y="5127879"/>
                </a:lnTo>
                <a:lnTo>
                  <a:pt x="3623618" y="5124234"/>
                </a:lnTo>
                <a:lnTo>
                  <a:pt x="3671007" y="5113647"/>
                </a:lnTo>
                <a:lnTo>
                  <a:pt x="3715618" y="5096639"/>
                </a:lnTo>
                <a:lnTo>
                  <a:pt x="3756929" y="5073729"/>
                </a:lnTo>
                <a:lnTo>
                  <a:pt x="3794420" y="5045438"/>
                </a:lnTo>
                <a:lnTo>
                  <a:pt x="3827572" y="5012287"/>
                </a:lnTo>
                <a:lnTo>
                  <a:pt x="3855862" y="4974796"/>
                </a:lnTo>
                <a:lnTo>
                  <a:pt x="3878772" y="4933484"/>
                </a:lnTo>
                <a:lnTo>
                  <a:pt x="3895781" y="4888874"/>
                </a:lnTo>
                <a:lnTo>
                  <a:pt x="3906367" y="4841484"/>
                </a:lnTo>
                <a:lnTo>
                  <a:pt x="3910012" y="4791837"/>
                </a:lnTo>
                <a:lnTo>
                  <a:pt x="3910012" y="336041"/>
                </a:lnTo>
                <a:lnTo>
                  <a:pt x="3906367" y="286394"/>
                </a:lnTo>
                <a:lnTo>
                  <a:pt x="3895781" y="239004"/>
                </a:lnTo>
                <a:lnTo>
                  <a:pt x="3878772" y="194394"/>
                </a:lnTo>
                <a:lnTo>
                  <a:pt x="3855862" y="153082"/>
                </a:lnTo>
                <a:lnTo>
                  <a:pt x="3827572" y="115591"/>
                </a:lnTo>
                <a:lnTo>
                  <a:pt x="3794420" y="82440"/>
                </a:lnTo>
                <a:lnTo>
                  <a:pt x="3756929" y="54149"/>
                </a:lnTo>
                <a:lnTo>
                  <a:pt x="3715618" y="31239"/>
                </a:lnTo>
                <a:lnTo>
                  <a:pt x="3671007" y="14231"/>
                </a:lnTo>
                <a:lnTo>
                  <a:pt x="3623618" y="3644"/>
                </a:lnTo>
                <a:lnTo>
                  <a:pt x="3573970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04987" y="228601"/>
            <a:ext cx="3910012" cy="51278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04976" y="342900"/>
            <a:ext cx="5286375" cy="876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62200" y="1828825"/>
            <a:ext cx="4648200" cy="523240"/>
          </a:xfrm>
          <a:custGeom>
            <a:avLst/>
            <a:gdLst/>
            <a:ahLst/>
            <a:cxnLst/>
            <a:rect l="l" t="t" r="r" b="b"/>
            <a:pathLst>
              <a:path w="4648200" h="523239">
                <a:moveTo>
                  <a:pt x="0" y="523214"/>
                </a:moveTo>
                <a:lnTo>
                  <a:pt x="4648200" y="523214"/>
                </a:lnTo>
                <a:lnTo>
                  <a:pt x="4648200" y="0"/>
                </a:lnTo>
                <a:lnTo>
                  <a:pt x="0" y="0"/>
                </a:lnTo>
                <a:lnTo>
                  <a:pt x="0" y="5232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34705" y="1801242"/>
            <a:ext cx="4703445" cy="578485"/>
          </a:xfrm>
          <a:custGeom>
            <a:avLst/>
            <a:gdLst/>
            <a:ahLst/>
            <a:cxnLst/>
            <a:rect l="l" t="t" r="r" b="b"/>
            <a:pathLst>
              <a:path w="4703445" h="578485">
                <a:moveTo>
                  <a:pt x="4675695" y="0"/>
                </a:moveTo>
                <a:lnTo>
                  <a:pt x="27495" y="0"/>
                </a:lnTo>
                <a:lnTo>
                  <a:pt x="16791" y="2162"/>
                </a:lnTo>
                <a:lnTo>
                  <a:pt x="8051" y="8064"/>
                </a:lnTo>
                <a:lnTo>
                  <a:pt x="2160" y="16823"/>
                </a:lnTo>
                <a:lnTo>
                  <a:pt x="0" y="27559"/>
                </a:lnTo>
                <a:lnTo>
                  <a:pt x="0" y="550799"/>
                </a:lnTo>
                <a:lnTo>
                  <a:pt x="2160" y="561461"/>
                </a:lnTo>
                <a:lnTo>
                  <a:pt x="8051" y="570182"/>
                </a:lnTo>
                <a:lnTo>
                  <a:pt x="16791" y="576070"/>
                </a:lnTo>
                <a:lnTo>
                  <a:pt x="27495" y="578231"/>
                </a:lnTo>
                <a:lnTo>
                  <a:pt x="4675695" y="578231"/>
                </a:lnTo>
                <a:lnTo>
                  <a:pt x="4686430" y="576070"/>
                </a:lnTo>
                <a:lnTo>
                  <a:pt x="4695190" y="570182"/>
                </a:lnTo>
                <a:lnTo>
                  <a:pt x="4701091" y="561461"/>
                </a:lnTo>
                <a:lnTo>
                  <a:pt x="4703254" y="550799"/>
                </a:lnTo>
                <a:lnTo>
                  <a:pt x="4703254" y="545338"/>
                </a:lnTo>
                <a:lnTo>
                  <a:pt x="32994" y="545338"/>
                </a:lnTo>
                <a:lnTo>
                  <a:pt x="32994" y="33020"/>
                </a:lnTo>
                <a:lnTo>
                  <a:pt x="4703254" y="33020"/>
                </a:lnTo>
                <a:lnTo>
                  <a:pt x="4703254" y="27559"/>
                </a:lnTo>
                <a:lnTo>
                  <a:pt x="4701091" y="16823"/>
                </a:lnTo>
                <a:lnTo>
                  <a:pt x="4695190" y="8064"/>
                </a:lnTo>
                <a:lnTo>
                  <a:pt x="4686430" y="2162"/>
                </a:lnTo>
                <a:lnTo>
                  <a:pt x="4675695" y="0"/>
                </a:lnTo>
                <a:close/>
              </a:path>
              <a:path w="4703445" h="578485">
                <a:moveTo>
                  <a:pt x="4703254" y="33020"/>
                </a:moveTo>
                <a:lnTo>
                  <a:pt x="4670234" y="33020"/>
                </a:lnTo>
                <a:lnTo>
                  <a:pt x="4670234" y="545338"/>
                </a:lnTo>
                <a:lnTo>
                  <a:pt x="4703254" y="545338"/>
                </a:lnTo>
                <a:lnTo>
                  <a:pt x="4703254" y="33020"/>
                </a:lnTo>
                <a:close/>
              </a:path>
              <a:path w="4703445" h="578485">
                <a:moveTo>
                  <a:pt x="4659185" y="44069"/>
                </a:moveTo>
                <a:lnTo>
                  <a:pt x="43992" y="44069"/>
                </a:lnTo>
                <a:lnTo>
                  <a:pt x="43992" y="534288"/>
                </a:lnTo>
                <a:lnTo>
                  <a:pt x="4659185" y="534288"/>
                </a:lnTo>
                <a:lnTo>
                  <a:pt x="4659185" y="523239"/>
                </a:lnTo>
                <a:lnTo>
                  <a:pt x="54991" y="523239"/>
                </a:lnTo>
                <a:lnTo>
                  <a:pt x="54991" y="55118"/>
                </a:lnTo>
                <a:lnTo>
                  <a:pt x="4659185" y="55118"/>
                </a:lnTo>
                <a:lnTo>
                  <a:pt x="4659185" y="44069"/>
                </a:lnTo>
                <a:close/>
              </a:path>
              <a:path w="4703445" h="578485">
                <a:moveTo>
                  <a:pt x="4659185" y="55118"/>
                </a:moveTo>
                <a:lnTo>
                  <a:pt x="4648136" y="55118"/>
                </a:lnTo>
                <a:lnTo>
                  <a:pt x="4648136" y="523239"/>
                </a:lnTo>
                <a:lnTo>
                  <a:pt x="4659185" y="523239"/>
                </a:lnTo>
                <a:lnTo>
                  <a:pt x="4659185" y="55118"/>
                </a:lnTo>
                <a:close/>
              </a:path>
            </a:pathLst>
          </a:custGeom>
          <a:solidFill>
            <a:srgbClr val="A4C2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362200" y="3067583"/>
            <a:ext cx="3657600" cy="523240"/>
          </a:xfrm>
          <a:custGeom>
            <a:avLst/>
            <a:gdLst/>
            <a:ahLst/>
            <a:cxnLst/>
            <a:rect l="l" t="t" r="r" b="b"/>
            <a:pathLst>
              <a:path w="3657600" h="523239">
                <a:moveTo>
                  <a:pt x="0" y="523214"/>
                </a:moveTo>
                <a:lnTo>
                  <a:pt x="3657600" y="523214"/>
                </a:lnTo>
                <a:lnTo>
                  <a:pt x="3657600" y="0"/>
                </a:lnTo>
                <a:lnTo>
                  <a:pt x="0" y="0"/>
                </a:lnTo>
                <a:lnTo>
                  <a:pt x="0" y="5232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334705" y="3040127"/>
            <a:ext cx="3712845" cy="578485"/>
          </a:xfrm>
          <a:custGeom>
            <a:avLst/>
            <a:gdLst/>
            <a:ahLst/>
            <a:cxnLst/>
            <a:rect l="l" t="t" r="r" b="b"/>
            <a:pathLst>
              <a:path w="3712845" h="578485">
                <a:moveTo>
                  <a:pt x="3685095" y="0"/>
                </a:moveTo>
                <a:lnTo>
                  <a:pt x="27495" y="0"/>
                </a:lnTo>
                <a:lnTo>
                  <a:pt x="16791" y="2160"/>
                </a:lnTo>
                <a:lnTo>
                  <a:pt x="8051" y="8048"/>
                </a:lnTo>
                <a:lnTo>
                  <a:pt x="2160" y="16769"/>
                </a:lnTo>
                <a:lnTo>
                  <a:pt x="0" y="27432"/>
                </a:lnTo>
                <a:lnTo>
                  <a:pt x="0" y="550672"/>
                </a:lnTo>
                <a:lnTo>
                  <a:pt x="2160" y="561407"/>
                </a:lnTo>
                <a:lnTo>
                  <a:pt x="8051" y="570166"/>
                </a:lnTo>
                <a:lnTo>
                  <a:pt x="16791" y="576068"/>
                </a:lnTo>
                <a:lnTo>
                  <a:pt x="27495" y="578231"/>
                </a:lnTo>
                <a:lnTo>
                  <a:pt x="3685095" y="578231"/>
                </a:lnTo>
                <a:lnTo>
                  <a:pt x="3695830" y="576068"/>
                </a:lnTo>
                <a:lnTo>
                  <a:pt x="3704589" y="570166"/>
                </a:lnTo>
                <a:lnTo>
                  <a:pt x="3710491" y="561407"/>
                </a:lnTo>
                <a:lnTo>
                  <a:pt x="3712654" y="550672"/>
                </a:lnTo>
                <a:lnTo>
                  <a:pt x="3712654" y="545211"/>
                </a:lnTo>
                <a:lnTo>
                  <a:pt x="32994" y="545211"/>
                </a:lnTo>
                <a:lnTo>
                  <a:pt x="32994" y="33020"/>
                </a:lnTo>
                <a:lnTo>
                  <a:pt x="3712654" y="33020"/>
                </a:lnTo>
                <a:lnTo>
                  <a:pt x="3712654" y="27432"/>
                </a:lnTo>
                <a:lnTo>
                  <a:pt x="3710491" y="16769"/>
                </a:lnTo>
                <a:lnTo>
                  <a:pt x="3704590" y="8048"/>
                </a:lnTo>
                <a:lnTo>
                  <a:pt x="3695830" y="2160"/>
                </a:lnTo>
                <a:lnTo>
                  <a:pt x="3685095" y="0"/>
                </a:lnTo>
                <a:close/>
              </a:path>
              <a:path w="3712845" h="578485">
                <a:moveTo>
                  <a:pt x="3712654" y="33020"/>
                </a:moveTo>
                <a:lnTo>
                  <a:pt x="3679634" y="33020"/>
                </a:lnTo>
                <a:lnTo>
                  <a:pt x="3679634" y="545211"/>
                </a:lnTo>
                <a:lnTo>
                  <a:pt x="3712654" y="545211"/>
                </a:lnTo>
                <a:lnTo>
                  <a:pt x="3712654" y="33020"/>
                </a:lnTo>
                <a:close/>
              </a:path>
              <a:path w="3712845" h="578485">
                <a:moveTo>
                  <a:pt x="3668585" y="43941"/>
                </a:moveTo>
                <a:lnTo>
                  <a:pt x="43992" y="43941"/>
                </a:lnTo>
                <a:lnTo>
                  <a:pt x="43992" y="534162"/>
                </a:lnTo>
                <a:lnTo>
                  <a:pt x="3668585" y="534162"/>
                </a:lnTo>
                <a:lnTo>
                  <a:pt x="3668585" y="523239"/>
                </a:lnTo>
                <a:lnTo>
                  <a:pt x="54991" y="523239"/>
                </a:lnTo>
                <a:lnTo>
                  <a:pt x="54991" y="54990"/>
                </a:lnTo>
                <a:lnTo>
                  <a:pt x="3668585" y="54990"/>
                </a:lnTo>
                <a:lnTo>
                  <a:pt x="3668585" y="43941"/>
                </a:lnTo>
                <a:close/>
              </a:path>
              <a:path w="3712845" h="578485">
                <a:moveTo>
                  <a:pt x="3668585" y="54990"/>
                </a:moveTo>
                <a:lnTo>
                  <a:pt x="3657536" y="54990"/>
                </a:lnTo>
                <a:lnTo>
                  <a:pt x="3657536" y="523239"/>
                </a:lnTo>
                <a:lnTo>
                  <a:pt x="3668585" y="523239"/>
                </a:lnTo>
                <a:lnTo>
                  <a:pt x="3668585" y="54990"/>
                </a:lnTo>
                <a:close/>
              </a:path>
            </a:pathLst>
          </a:custGeom>
          <a:solidFill>
            <a:srgbClr val="A4C2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62200" y="5410188"/>
            <a:ext cx="7315200" cy="954405"/>
          </a:xfrm>
          <a:custGeom>
            <a:avLst/>
            <a:gdLst/>
            <a:ahLst/>
            <a:cxnLst/>
            <a:rect l="l" t="t" r="r" b="b"/>
            <a:pathLst>
              <a:path w="7315200" h="954404">
                <a:moveTo>
                  <a:pt x="0" y="954112"/>
                </a:moveTo>
                <a:lnTo>
                  <a:pt x="7315200" y="954112"/>
                </a:lnTo>
                <a:lnTo>
                  <a:pt x="7315200" y="0"/>
                </a:lnTo>
                <a:lnTo>
                  <a:pt x="0" y="0"/>
                </a:lnTo>
                <a:lnTo>
                  <a:pt x="0" y="9541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334705" y="5382640"/>
            <a:ext cx="7370445" cy="1009650"/>
          </a:xfrm>
          <a:custGeom>
            <a:avLst/>
            <a:gdLst/>
            <a:ahLst/>
            <a:cxnLst/>
            <a:rect l="l" t="t" r="r" b="b"/>
            <a:pathLst>
              <a:path w="7370445" h="1009650">
                <a:moveTo>
                  <a:pt x="7342695" y="0"/>
                </a:moveTo>
                <a:lnTo>
                  <a:pt x="27495" y="0"/>
                </a:lnTo>
                <a:lnTo>
                  <a:pt x="16791" y="2162"/>
                </a:lnTo>
                <a:lnTo>
                  <a:pt x="8051" y="8064"/>
                </a:lnTo>
                <a:lnTo>
                  <a:pt x="2160" y="16823"/>
                </a:lnTo>
                <a:lnTo>
                  <a:pt x="0" y="27559"/>
                </a:lnTo>
                <a:lnTo>
                  <a:pt x="0" y="981659"/>
                </a:lnTo>
                <a:lnTo>
                  <a:pt x="2160" y="992365"/>
                </a:lnTo>
                <a:lnTo>
                  <a:pt x="8051" y="1001109"/>
                </a:lnTo>
                <a:lnTo>
                  <a:pt x="16791" y="1007005"/>
                </a:lnTo>
                <a:lnTo>
                  <a:pt x="27495" y="1009167"/>
                </a:lnTo>
                <a:lnTo>
                  <a:pt x="7342695" y="1009167"/>
                </a:lnTo>
                <a:lnTo>
                  <a:pt x="7353430" y="1007005"/>
                </a:lnTo>
                <a:lnTo>
                  <a:pt x="7362189" y="1001109"/>
                </a:lnTo>
                <a:lnTo>
                  <a:pt x="7368091" y="992365"/>
                </a:lnTo>
                <a:lnTo>
                  <a:pt x="7370254" y="981659"/>
                </a:lnTo>
                <a:lnTo>
                  <a:pt x="7370254" y="976160"/>
                </a:lnTo>
                <a:lnTo>
                  <a:pt x="32994" y="976160"/>
                </a:lnTo>
                <a:lnTo>
                  <a:pt x="32994" y="33020"/>
                </a:lnTo>
                <a:lnTo>
                  <a:pt x="7370254" y="33020"/>
                </a:lnTo>
                <a:lnTo>
                  <a:pt x="7370254" y="27559"/>
                </a:lnTo>
                <a:lnTo>
                  <a:pt x="7368091" y="16823"/>
                </a:lnTo>
                <a:lnTo>
                  <a:pt x="7362189" y="8064"/>
                </a:lnTo>
                <a:lnTo>
                  <a:pt x="7353430" y="2162"/>
                </a:lnTo>
                <a:lnTo>
                  <a:pt x="7342695" y="0"/>
                </a:lnTo>
                <a:close/>
              </a:path>
              <a:path w="7370445" h="1009650">
                <a:moveTo>
                  <a:pt x="7370254" y="33020"/>
                </a:moveTo>
                <a:lnTo>
                  <a:pt x="7337234" y="33020"/>
                </a:lnTo>
                <a:lnTo>
                  <a:pt x="7337234" y="976160"/>
                </a:lnTo>
                <a:lnTo>
                  <a:pt x="7370254" y="976160"/>
                </a:lnTo>
                <a:lnTo>
                  <a:pt x="7370254" y="33020"/>
                </a:lnTo>
                <a:close/>
              </a:path>
              <a:path w="7370445" h="1009650">
                <a:moveTo>
                  <a:pt x="7326185" y="44069"/>
                </a:moveTo>
                <a:lnTo>
                  <a:pt x="43992" y="44069"/>
                </a:lnTo>
                <a:lnTo>
                  <a:pt x="43992" y="965161"/>
                </a:lnTo>
                <a:lnTo>
                  <a:pt x="7326185" y="965161"/>
                </a:lnTo>
                <a:lnTo>
                  <a:pt x="7326185" y="954163"/>
                </a:lnTo>
                <a:lnTo>
                  <a:pt x="54991" y="954163"/>
                </a:lnTo>
                <a:lnTo>
                  <a:pt x="54991" y="55118"/>
                </a:lnTo>
                <a:lnTo>
                  <a:pt x="7326185" y="55118"/>
                </a:lnTo>
                <a:lnTo>
                  <a:pt x="7326185" y="44069"/>
                </a:lnTo>
                <a:close/>
              </a:path>
              <a:path w="7370445" h="1009650">
                <a:moveTo>
                  <a:pt x="7326185" y="55118"/>
                </a:moveTo>
                <a:lnTo>
                  <a:pt x="7315136" y="55118"/>
                </a:lnTo>
                <a:lnTo>
                  <a:pt x="7315136" y="954163"/>
                </a:lnTo>
                <a:lnTo>
                  <a:pt x="7326185" y="954163"/>
                </a:lnTo>
                <a:lnTo>
                  <a:pt x="7326185" y="55118"/>
                </a:lnTo>
                <a:close/>
              </a:path>
            </a:pathLst>
          </a:custGeom>
          <a:solidFill>
            <a:srgbClr val="A4C2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008876" y="2089404"/>
            <a:ext cx="3051048" cy="19110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362200" y="4191025"/>
            <a:ext cx="7467600" cy="523240"/>
          </a:xfrm>
          <a:custGeom>
            <a:avLst/>
            <a:gdLst/>
            <a:ahLst/>
            <a:cxnLst/>
            <a:rect l="l" t="t" r="r" b="b"/>
            <a:pathLst>
              <a:path w="7467600" h="523239">
                <a:moveTo>
                  <a:pt x="0" y="523214"/>
                </a:moveTo>
                <a:lnTo>
                  <a:pt x="7467600" y="523214"/>
                </a:lnTo>
                <a:lnTo>
                  <a:pt x="7467600" y="0"/>
                </a:lnTo>
                <a:lnTo>
                  <a:pt x="0" y="0"/>
                </a:lnTo>
                <a:lnTo>
                  <a:pt x="0" y="5232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34705" y="4163441"/>
            <a:ext cx="7522845" cy="578485"/>
          </a:xfrm>
          <a:custGeom>
            <a:avLst/>
            <a:gdLst/>
            <a:ahLst/>
            <a:cxnLst/>
            <a:rect l="l" t="t" r="r" b="b"/>
            <a:pathLst>
              <a:path w="7522845" h="578485">
                <a:moveTo>
                  <a:pt x="7495095" y="0"/>
                </a:moveTo>
                <a:lnTo>
                  <a:pt x="27495" y="0"/>
                </a:lnTo>
                <a:lnTo>
                  <a:pt x="16791" y="2162"/>
                </a:lnTo>
                <a:lnTo>
                  <a:pt x="8051" y="8064"/>
                </a:lnTo>
                <a:lnTo>
                  <a:pt x="2160" y="16823"/>
                </a:lnTo>
                <a:lnTo>
                  <a:pt x="0" y="27558"/>
                </a:lnTo>
                <a:lnTo>
                  <a:pt x="0" y="550798"/>
                </a:lnTo>
                <a:lnTo>
                  <a:pt x="2160" y="561461"/>
                </a:lnTo>
                <a:lnTo>
                  <a:pt x="8051" y="570182"/>
                </a:lnTo>
                <a:lnTo>
                  <a:pt x="16791" y="576070"/>
                </a:lnTo>
                <a:lnTo>
                  <a:pt x="27495" y="578230"/>
                </a:lnTo>
                <a:lnTo>
                  <a:pt x="7495095" y="578230"/>
                </a:lnTo>
                <a:lnTo>
                  <a:pt x="7505830" y="576070"/>
                </a:lnTo>
                <a:lnTo>
                  <a:pt x="7514589" y="570182"/>
                </a:lnTo>
                <a:lnTo>
                  <a:pt x="7520491" y="561461"/>
                </a:lnTo>
                <a:lnTo>
                  <a:pt x="7522654" y="550798"/>
                </a:lnTo>
                <a:lnTo>
                  <a:pt x="7522654" y="545337"/>
                </a:lnTo>
                <a:lnTo>
                  <a:pt x="32994" y="545337"/>
                </a:lnTo>
                <a:lnTo>
                  <a:pt x="32994" y="33019"/>
                </a:lnTo>
                <a:lnTo>
                  <a:pt x="7522654" y="33019"/>
                </a:lnTo>
                <a:lnTo>
                  <a:pt x="7522654" y="27558"/>
                </a:lnTo>
                <a:lnTo>
                  <a:pt x="7520491" y="16823"/>
                </a:lnTo>
                <a:lnTo>
                  <a:pt x="7514589" y="8064"/>
                </a:lnTo>
                <a:lnTo>
                  <a:pt x="7505830" y="2162"/>
                </a:lnTo>
                <a:lnTo>
                  <a:pt x="7495095" y="0"/>
                </a:lnTo>
                <a:close/>
              </a:path>
              <a:path w="7522845" h="578485">
                <a:moveTo>
                  <a:pt x="7522654" y="33019"/>
                </a:moveTo>
                <a:lnTo>
                  <a:pt x="7489634" y="33019"/>
                </a:lnTo>
                <a:lnTo>
                  <a:pt x="7489634" y="545337"/>
                </a:lnTo>
                <a:lnTo>
                  <a:pt x="7522654" y="545337"/>
                </a:lnTo>
                <a:lnTo>
                  <a:pt x="7522654" y="33019"/>
                </a:lnTo>
                <a:close/>
              </a:path>
              <a:path w="7522845" h="578485">
                <a:moveTo>
                  <a:pt x="7478585" y="44068"/>
                </a:moveTo>
                <a:lnTo>
                  <a:pt x="43992" y="44068"/>
                </a:lnTo>
                <a:lnTo>
                  <a:pt x="43992" y="534288"/>
                </a:lnTo>
                <a:lnTo>
                  <a:pt x="7478585" y="534288"/>
                </a:lnTo>
                <a:lnTo>
                  <a:pt x="7478585" y="523239"/>
                </a:lnTo>
                <a:lnTo>
                  <a:pt x="54991" y="523239"/>
                </a:lnTo>
                <a:lnTo>
                  <a:pt x="54991" y="55117"/>
                </a:lnTo>
                <a:lnTo>
                  <a:pt x="7478585" y="55117"/>
                </a:lnTo>
                <a:lnTo>
                  <a:pt x="7478585" y="44068"/>
                </a:lnTo>
                <a:close/>
              </a:path>
              <a:path w="7522845" h="578485">
                <a:moveTo>
                  <a:pt x="7478585" y="55117"/>
                </a:moveTo>
                <a:lnTo>
                  <a:pt x="7467536" y="55117"/>
                </a:lnTo>
                <a:lnTo>
                  <a:pt x="7467536" y="523239"/>
                </a:lnTo>
                <a:lnTo>
                  <a:pt x="7478585" y="523239"/>
                </a:lnTo>
                <a:lnTo>
                  <a:pt x="7478585" y="55117"/>
                </a:lnTo>
                <a:close/>
              </a:path>
            </a:pathLst>
          </a:custGeom>
          <a:solidFill>
            <a:srgbClr val="A4C2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362200" y="1811782"/>
            <a:ext cx="7467600" cy="45826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48640" indent="-457200">
              <a:spcBef>
                <a:spcPts val="95"/>
              </a:spcBef>
              <a:buClr>
                <a:srgbClr val="5EEFF7"/>
              </a:buClr>
              <a:buFont typeface="Wingdings"/>
              <a:buChar char=""/>
              <a:tabLst>
                <a:tab pos="548640" algn="l"/>
                <a:tab pos="549275" algn="l"/>
                <a:tab pos="2898775" algn="l"/>
              </a:tabLst>
            </a:pPr>
            <a:r>
              <a:rPr sz="2800" spc="145" dirty="0">
                <a:latin typeface="Arial"/>
                <a:cs typeface="Arial"/>
              </a:rPr>
              <a:t>Component:	</a:t>
            </a:r>
            <a:r>
              <a:rPr sz="2800" spc="35" dirty="0">
                <a:solidFill>
                  <a:srgbClr val="0076A2"/>
                </a:solidFill>
                <a:latin typeface="Arial"/>
                <a:cs typeface="Arial"/>
              </a:rPr>
              <a:t>Sensory</a:t>
            </a:r>
            <a:endParaRPr sz="2800">
              <a:latin typeface="Arial"/>
              <a:cs typeface="Arial"/>
            </a:endParaRPr>
          </a:p>
          <a:p>
            <a:pPr>
              <a:spcBef>
                <a:spcPts val="15"/>
              </a:spcBef>
              <a:buClr>
                <a:srgbClr val="5EEFF7"/>
              </a:buClr>
              <a:buFont typeface="Wingdings"/>
              <a:buChar char=""/>
            </a:pPr>
            <a:endParaRPr sz="5550">
              <a:latin typeface="Times New Roman"/>
              <a:cs typeface="Times New Roman"/>
            </a:endParaRPr>
          </a:p>
          <a:p>
            <a:pPr marL="548640" indent="-457200">
              <a:buClr>
                <a:srgbClr val="5EEFF7"/>
              </a:buClr>
              <a:buFont typeface="Wingdings"/>
              <a:buChar char=""/>
              <a:tabLst>
                <a:tab pos="548640" algn="l"/>
                <a:tab pos="549275" algn="l"/>
                <a:tab pos="2376170" algn="l"/>
              </a:tabLst>
            </a:pPr>
            <a:r>
              <a:rPr sz="2800" spc="114" dirty="0">
                <a:latin typeface="Arial"/>
                <a:cs typeface="Arial"/>
              </a:rPr>
              <a:t>Function:	</a:t>
            </a:r>
            <a:r>
              <a:rPr sz="2800" spc="55" dirty="0">
                <a:solidFill>
                  <a:srgbClr val="0076A2"/>
                </a:solidFill>
                <a:latin typeface="Arial"/>
                <a:cs typeface="Arial"/>
              </a:rPr>
              <a:t>Smell</a:t>
            </a:r>
            <a:endParaRPr sz="2800">
              <a:latin typeface="Arial"/>
              <a:cs typeface="Arial"/>
            </a:endParaRPr>
          </a:p>
          <a:p>
            <a:pPr>
              <a:spcBef>
                <a:spcPts val="25"/>
              </a:spcBef>
              <a:buClr>
                <a:srgbClr val="5EEFF7"/>
              </a:buClr>
              <a:buFont typeface="Wingdings"/>
              <a:buChar char=""/>
            </a:pPr>
            <a:endParaRPr sz="4750">
              <a:latin typeface="Times New Roman"/>
              <a:cs typeface="Times New Roman"/>
            </a:endParaRPr>
          </a:p>
          <a:p>
            <a:pPr marL="548640" indent="-457200">
              <a:buClr>
                <a:srgbClr val="5EEFF7"/>
              </a:buClr>
              <a:buFont typeface="Wingdings"/>
              <a:buChar char=""/>
              <a:tabLst>
                <a:tab pos="548640" algn="l"/>
                <a:tab pos="549275" algn="l"/>
                <a:tab pos="1956435" algn="l"/>
              </a:tabLst>
            </a:pPr>
            <a:r>
              <a:rPr sz="2800" spc="140" dirty="0">
                <a:latin typeface="Arial"/>
                <a:cs typeface="Arial"/>
              </a:rPr>
              <a:t>Origin:	</a:t>
            </a:r>
            <a:r>
              <a:rPr sz="2800" spc="125" dirty="0">
                <a:solidFill>
                  <a:srgbClr val="0076A2"/>
                </a:solidFill>
                <a:latin typeface="Arial"/>
                <a:cs typeface="Arial"/>
              </a:rPr>
              <a:t>Olfactory </a:t>
            </a:r>
            <a:r>
              <a:rPr sz="2800" spc="130" dirty="0">
                <a:solidFill>
                  <a:srgbClr val="0076A2"/>
                </a:solidFill>
                <a:latin typeface="Arial"/>
                <a:cs typeface="Arial"/>
              </a:rPr>
              <a:t>receptor </a:t>
            </a:r>
            <a:r>
              <a:rPr sz="2800" spc="85" dirty="0">
                <a:solidFill>
                  <a:srgbClr val="0076A2"/>
                </a:solidFill>
                <a:latin typeface="Arial"/>
                <a:cs typeface="Arial"/>
              </a:rPr>
              <a:t>nerve</a:t>
            </a:r>
            <a:r>
              <a:rPr sz="2800" spc="145" dirty="0">
                <a:solidFill>
                  <a:srgbClr val="0076A2"/>
                </a:solidFill>
                <a:latin typeface="Arial"/>
                <a:cs typeface="Arial"/>
              </a:rPr>
              <a:t> </a:t>
            </a:r>
            <a:r>
              <a:rPr sz="2800" spc="80" dirty="0">
                <a:solidFill>
                  <a:srgbClr val="0076A2"/>
                </a:solidFill>
                <a:latin typeface="Arial"/>
                <a:cs typeface="Arial"/>
              </a:rPr>
              <a:t>cells</a:t>
            </a:r>
            <a:endParaRPr sz="2800">
              <a:latin typeface="Arial"/>
              <a:cs typeface="Arial"/>
            </a:endParaRPr>
          </a:p>
          <a:p>
            <a:pPr>
              <a:spcBef>
                <a:spcPts val="35"/>
              </a:spcBef>
              <a:buClr>
                <a:srgbClr val="5EEFF7"/>
              </a:buClr>
              <a:buFont typeface="Wingdings"/>
              <a:buChar char=""/>
            </a:pPr>
            <a:endParaRPr sz="5400">
              <a:latin typeface="Times New Roman"/>
              <a:cs typeface="Times New Roman"/>
            </a:endParaRPr>
          </a:p>
          <a:p>
            <a:pPr marL="548640" marR="955675" indent="-457200">
              <a:buClr>
                <a:srgbClr val="5EEFF7"/>
              </a:buClr>
              <a:buFont typeface="Wingdings"/>
              <a:buChar char=""/>
              <a:tabLst>
                <a:tab pos="548640" algn="l"/>
                <a:tab pos="549275" algn="l"/>
                <a:tab pos="4421505" algn="l"/>
              </a:tabLst>
            </a:pPr>
            <a:r>
              <a:rPr sz="2800" spc="130" dirty="0">
                <a:latin typeface="Arial"/>
                <a:cs typeface="Arial"/>
              </a:rPr>
              <a:t>Opening </a:t>
            </a:r>
            <a:r>
              <a:rPr sz="2800" spc="210" dirty="0">
                <a:latin typeface="Arial"/>
                <a:cs typeface="Arial"/>
              </a:rPr>
              <a:t>to</a:t>
            </a:r>
            <a:r>
              <a:rPr sz="2800" spc="140" dirty="0">
                <a:latin typeface="Arial"/>
                <a:cs typeface="Arial"/>
              </a:rPr>
              <a:t> </a:t>
            </a:r>
            <a:r>
              <a:rPr sz="2800" spc="145" dirty="0">
                <a:latin typeface="Arial"/>
                <a:cs typeface="Arial"/>
              </a:rPr>
              <a:t>the</a:t>
            </a:r>
            <a:r>
              <a:rPr sz="2800" spc="125" dirty="0">
                <a:latin typeface="Arial"/>
                <a:cs typeface="Arial"/>
              </a:rPr>
              <a:t> </a:t>
            </a:r>
            <a:r>
              <a:rPr sz="2800" spc="85" dirty="0">
                <a:latin typeface="Arial"/>
                <a:cs typeface="Arial"/>
              </a:rPr>
              <a:t>Skull:	</a:t>
            </a:r>
            <a:r>
              <a:rPr sz="2800" spc="114" dirty="0">
                <a:solidFill>
                  <a:srgbClr val="0076A2"/>
                </a:solidFill>
                <a:latin typeface="Arial"/>
                <a:cs typeface="Arial"/>
              </a:rPr>
              <a:t>Openings</a:t>
            </a:r>
            <a:r>
              <a:rPr sz="2800" spc="50" dirty="0">
                <a:solidFill>
                  <a:srgbClr val="0076A2"/>
                </a:solidFill>
                <a:latin typeface="Arial"/>
                <a:cs typeface="Arial"/>
              </a:rPr>
              <a:t> </a:t>
            </a:r>
            <a:r>
              <a:rPr sz="2800" spc="175" dirty="0">
                <a:solidFill>
                  <a:srgbClr val="0076A2"/>
                </a:solidFill>
                <a:latin typeface="Arial"/>
                <a:cs typeface="Arial"/>
              </a:rPr>
              <a:t>in  </a:t>
            </a:r>
            <a:r>
              <a:rPr sz="2800" spc="185" dirty="0">
                <a:solidFill>
                  <a:srgbClr val="0076A2"/>
                </a:solidFill>
                <a:latin typeface="Arial"/>
                <a:cs typeface="Arial"/>
              </a:rPr>
              <a:t>cribriform </a:t>
            </a:r>
            <a:r>
              <a:rPr sz="2800" spc="125" dirty="0">
                <a:solidFill>
                  <a:srgbClr val="0076A2"/>
                </a:solidFill>
                <a:latin typeface="Arial"/>
                <a:cs typeface="Arial"/>
              </a:rPr>
              <a:t>plate </a:t>
            </a:r>
            <a:r>
              <a:rPr sz="2800" spc="200" dirty="0">
                <a:solidFill>
                  <a:srgbClr val="0076A2"/>
                </a:solidFill>
                <a:latin typeface="Arial"/>
                <a:cs typeface="Arial"/>
              </a:rPr>
              <a:t>of</a:t>
            </a:r>
            <a:r>
              <a:rPr sz="2800" spc="60" dirty="0">
                <a:solidFill>
                  <a:srgbClr val="0076A2"/>
                </a:solidFill>
                <a:latin typeface="Arial"/>
                <a:cs typeface="Arial"/>
              </a:rPr>
              <a:t> </a:t>
            </a:r>
            <a:r>
              <a:rPr sz="2800" spc="180" dirty="0">
                <a:solidFill>
                  <a:srgbClr val="0076A2"/>
                </a:solidFill>
                <a:latin typeface="Arial"/>
                <a:cs typeface="Arial"/>
              </a:rPr>
              <a:t>ethmoid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23276" y="5944933"/>
            <a:ext cx="4897755" cy="913130"/>
          </a:xfrm>
          <a:custGeom>
            <a:avLst/>
            <a:gdLst/>
            <a:ahLst/>
            <a:cxnLst/>
            <a:rect l="l" t="t" r="r" b="b"/>
            <a:pathLst>
              <a:path w="4897755" h="913129">
                <a:moveTo>
                  <a:pt x="85714" y="21358"/>
                </a:moveTo>
                <a:lnTo>
                  <a:pt x="3636702" y="913064"/>
                </a:lnTo>
                <a:lnTo>
                  <a:pt x="4897405" y="913064"/>
                </a:lnTo>
                <a:lnTo>
                  <a:pt x="85714" y="21358"/>
                </a:lnTo>
                <a:close/>
              </a:path>
              <a:path w="4897755" h="913129">
                <a:moveTo>
                  <a:pt x="660" y="0"/>
                </a:moveTo>
                <a:lnTo>
                  <a:pt x="0" y="5473"/>
                </a:lnTo>
                <a:lnTo>
                  <a:pt x="85714" y="21358"/>
                </a:lnTo>
                <a:lnTo>
                  <a:pt x="660" y="0"/>
                </a:lnTo>
                <a:close/>
              </a:path>
            </a:pathLst>
          </a:custGeom>
          <a:solidFill>
            <a:srgbClr val="9CB1E0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009712" y="5939015"/>
            <a:ext cx="3651885" cy="919480"/>
          </a:xfrm>
          <a:custGeom>
            <a:avLst/>
            <a:gdLst/>
            <a:ahLst/>
            <a:cxnLst/>
            <a:rect l="l" t="t" r="r" b="b"/>
            <a:pathLst>
              <a:path w="3651885" h="919479">
                <a:moveTo>
                  <a:pt x="0" y="0"/>
                </a:moveTo>
                <a:lnTo>
                  <a:pt x="7924" y="6349"/>
                </a:lnTo>
                <a:lnTo>
                  <a:pt x="2868870" y="918983"/>
                </a:lnTo>
                <a:lnTo>
                  <a:pt x="3651885" y="91898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24000" y="5789674"/>
            <a:ext cx="3398520" cy="10683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24001" y="5784015"/>
            <a:ext cx="3372797" cy="10739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04976" y="342900"/>
            <a:ext cx="4638675" cy="876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23999" y="1368541"/>
            <a:ext cx="9144001" cy="5489456"/>
          </a:xfrm>
          <a:prstGeom prst="rect">
            <a:avLst/>
          </a:prstGeom>
          <a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57651" y="914401"/>
            <a:ext cx="5876925" cy="12477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641975" y="2932302"/>
            <a:ext cx="378206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pc="130" dirty="0"/>
              <a:t>Cranial </a:t>
            </a:r>
            <a:r>
              <a:rPr spc="85" dirty="0"/>
              <a:t>Nerve</a:t>
            </a:r>
            <a:r>
              <a:rPr spc="140" dirty="0"/>
              <a:t> </a:t>
            </a:r>
            <a:r>
              <a:rPr spc="30" dirty="0"/>
              <a:t>II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04976" y="342900"/>
            <a:ext cx="4486275" cy="876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62200" y="1828825"/>
            <a:ext cx="4648200" cy="523240"/>
          </a:xfrm>
          <a:custGeom>
            <a:avLst/>
            <a:gdLst/>
            <a:ahLst/>
            <a:cxnLst/>
            <a:rect l="l" t="t" r="r" b="b"/>
            <a:pathLst>
              <a:path w="4648200" h="523239">
                <a:moveTo>
                  <a:pt x="0" y="523214"/>
                </a:moveTo>
                <a:lnTo>
                  <a:pt x="4648200" y="523214"/>
                </a:lnTo>
                <a:lnTo>
                  <a:pt x="4648200" y="0"/>
                </a:lnTo>
                <a:lnTo>
                  <a:pt x="0" y="0"/>
                </a:lnTo>
                <a:lnTo>
                  <a:pt x="0" y="5232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34705" y="1801242"/>
            <a:ext cx="4703445" cy="578485"/>
          </a:xfrm>
          <a:custGeom>
            <a:avLst/>
            <a:gdLst/>
            <a:ahLst/>
            <a:cxnLst/>
            <a:rect l="l" t="t" r="r" b="b"/>
            <a:pathLst>
              <a:path w="4703445" h="578485">
                <a:moveTo>
                  <a:pt x="4675695" y="0"/>
                </a:moveTo>
                <a:lnTo>
                  <a:pt x="27495" y="0"/>
                </a:lnTo>
                <a:lnTo>
                  <a:pt x="16791" y="2162"/>
                </a:lnTo>
                <a:lnTo>
                  <a:pt x="8051" y="8064"/>
                </a:lnTo>
                <a:lnTo>
                  <a:pt x="2160" y="16823"/>
                </a:lnTo>
                <a:lnTo>
                  <a:pt x="0" y="27559"/>
                </a:lnTo>
                <a:lnTo>
                  <a:pt x="0" y="550799"/>
                </a:lnTo>
                <a:lnTo>
                  <a:pt x="2160" y="561461"/>
                </a:lnTo>
                <a:lnTo>
                  <a:pt x="8051" y="570182"/>
                </a:lnTo>
                <a:lnTo>
                  <a:pt x="16791" y="576070"/>
                </a:lnTo>
                <a:lnTo>
                  <a:pt x="27495" y="578231"/>
                </a:lnTo>
                <a:lnTo>
                  <a:pt x="4675695" y="578231"/>
                </a:lnTo>
                <a:lnTo>
                  <a:pt x="4686430" y="576070"/>
                </a:lnTo>
                <a:lnTo>
                  <a:pt x="4695190" y="570182"/>
                </a:lnTo>
                <a:lnTo>
                  <a:pt x="4701091" y="561461"/>
                </a:lnTo>
                <a:lnTo>
                  <a:pt x="4703254" y="550799"/>
                </a:lnTo>
                <a:lnTo>
                  <a:pt x="4703254" y="545338"/>
                </a:lnTo>
                <a:lnTo>
                  <a:pt x="32994" y="545338"/>
                </a:lnTo>
                <a:lnTo>
                  <a:pt x="32994" y="33020"/>
                </a:lnTo>
                <a:lnTo>
                  <a:pt x="4703254" y="33020"/>
                </a:lnTo>
                <a:lnTo>
                  <a:pt x="4703254" y="27559"/>
                </a:lnTo>
                <a:lnTo>
                  <a:pt x="4701091" y="16823"/>
                </a:lnTo>
                <a:lnTo>
                  <a:pt x="4695190" y="8064"/>
                </a:lnTo>
                <a:lnTo>
                  <a:pt x="4686430" y="2162"/>
                </a:lnTo>
                <a:lnTo>
                  <a:pt x="4675695" y="0"/>
                </a:lnTo>
                <a:close/>
              </a:path>
              <a:path w="4703445" h="578485">
                <a:moveTo>
                  <a:pt x="4703254" y="33020"/>
                </a:moveTo>
                <a:lnTo>
                  <a:pt x="4670234" y="33020"/>
                </a:lnTo>
                <a:lnTo>
                  <a:pt x="4670234" y="545338"/>
                </a:lnTo>
                <a:lnTo>
                  <a:pt x="4703254" y="545338"/>
                </a:lnTo>
                <a:lnTo>
                  <a:pt x="4703254" y="33020"/>
                </a:lnTo>
                <a:close/>
              </a:path>
              <a:path w="4703445" h="578485">
                <a:moveTo>
                  <a:pt x="4659185" y="44069"/>
                </a:moveTo>
                <a:lnTo>
                  <a:pt x="43992" y="44069"/>
                </a:lnTo>
                <a:lnTo>
                  <a:pt x="43992" y="534288"/>
                </a:lnTo>
                <a:lnTo>
                  <a:pt x="4659185" y="534288"/>
                </a:lnTo>
                <a:lnTo>
                  <a:pt x="4659185" y="523239"/>
                </a:lnTo>
                <a:lnTo>
                  <a:pt x="54991" y="523239"/>
                </a:lnTo>
                <a:lnTo>
                  <a:pt x="54991" y="55118"/>
                </a:lnTo>
                <a:lnTo>
                  <a:pt x="4659185" y="55118"/>
                </a:lnTo>
                <a:lnTo>
                  <a:pt x="4659185" y="44069"/>
                </a:lnTo>
                <a:close/>
              </a:path>
              <a:path w="4703445" h="578485">
                <a:moveTo>
                  <a:pt x="4659185" y="55118"/>
                </a:moveTo>
                <a:lnTo>
                  <a:pt x="4648136" y="55118"/>
                </a:lnTo>
                <a:lnTo>
                  <a:pt x="4648136" y="523239"/>
                </a:lnTo>
                <a:lnTo>
                  <a:pt x="4659185" y="523239"/>
                </a:lnTo>
                <a:lnTo>
                  <a:pt x="4659185" y="55118"/>
                </a:lnTo>
                <a:close/>
              </a:path>
            </a:pathLst>
          </a:custGeom>
          <a:solidFill>
            <a:srgbClr val="0AD0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362200" y="3152038"/>
            <a:ext cx="3657600" cy="523240"/>
          </a:xfrm>
          <a:custGeom>
            <a:avLst/>
            <a:gdLst/>
            <a:ahLst/>
            <a:cxnLst/>
            <a:rect l="l" t="t" r="r" b="b"/>
            <a:pathLst>
              <a:path w="3657600" h="523239">
                <a:moveTo>
                  <a:pt x="0" y="523214"/>
                </a:moveTo>
                <a:lnTo>
                  <a:pt x="3657600" y="523214"/>
                </a:lnTo>
                <a:lnTo>
                  <a:pt x="3657600" y="0"/>
                </a:lnTo>
                <a:lnTo>
                  <a:pt x="0" y="0"/>
                </a:lnTo>
                <a:lnTo>
                  <a:pt x="0" y="5232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334705" y="3124455"/>
            <a:ext cx="3712845" cy="578485"/>
          </a:xfrm>
          <a:custGeom>
            <a:avLst/>
            <a:gdLst/>
            <a:ahLst/>
            <a:cxnLst/>
            <a:rect l="l" t="t" r="r" b="b"/>
            <a:pathLst>
              <a:path w="3712845" h="578485">
                <a:moveTo>
                  <a:pt x="3685095" y="0"/>
                </a:moveTo>
                <a:lnTo>
                  <a:pt x="27495" y="0"/>
                </a:lnTo>
                <a:lnTo>
                  <a:pt x="16791" y="2162"/>
                </a:lnTo>
                <a:lnTo>
                  <a:pt x="8051" y="8064"/>
                </a:lnTo>
                <a:lnTo>
                  <a:pt x="2160" y="16823"/>
                </a:lnTo>
                <a:lnTo>
                  <a:pt x="0" y="27559"/>
                </a:lnTo>
                <a:lnTo>
                  <a:pt x="0" y="550799"/>
                </a:lnTo>
                <a:lnTo>
                  <a:pt x="2160" y="561461"/>
                </a:lnTo>
                <a:lnTo>
                  <a:pt x="8051" y="570182"/>
                </a:lnTo>
                <a:lnTo>
                  <a:pt x="16791" y="576070"/>
                </a:lnTo>
                <a:lnTo>
                  <a:pt x="27495" y="578231"/>
                </a:lnTo>
                <a:lnTo>
                  <a:pt x="3685095" y="578231"/>
                </a:lnTo>
                <a:lnTo>
                  <a:pt x="3695830" y="576070"/>
                </a:lnTo>
                <a:lnTo>
                  <a:pt x="3704590" y="570182"/>
                </a:lnTo>
                <a:lnTo>
                  <a:pt x="3710491" y="561461"/>
                </a:lnTo>
                <a:lnTo>
                  <a:pt x="3712654" y="550799"/>
                </a:lnTo>
                <a:lnTo>
                  <a:pt x="3712654" y="545211"/>
                </a:lnTo>
                <a:lnTo>
                  <a:pt x="32994" y="545211"/>
                </a:lnTo>
                <a:lnTo>
                  <a:pt x="32994" y="33020"/>
                </a:lnTo>
                <a:lnTo>
                  <a:pt x="3712654" y="33020"/>
                </a:lnTo>
                <a:lnTo>
                  <a:pt x="3712654" y="27559"/>
                </a:lnTo>
                <a:lnTo>
                  <a:pt x="3710491" y="16823"/>
                </a:lnTo>
                <a:lnTo>
                  <a:pt x="3704590" y="8064"/>
                </a:lnTo>
                <a:lnTo>
                  <a:pt x="3695830" y="2162"/>
                </a:lnTo>
                <a:lnTo>
                  <a:pt x="3685095" y="0"/>
                </a:lnTo>
                <a:close/>
              </a:path>
              <a:path w="3712845" h="578485">
                <a:moveTo>
                  <a:pt x="3712654" y="33020"/>
                </a:moveTo>
                <a:lnTo>
                  <a:pt x="3679634" y="33020"/>
                </a:lnTo>
                <a:lnTo>
                  <a:pt x="3679634" y="545211"/>
                </a:lnTo>
                <a:lnTo>
                  <a:pt x="3712654" y="545211"/>
                </a:lnTo>
                <a:lnTo>
                  <a:pt x="3712654" y="33020"/>
                </a:lnTo>
                <a:close/>
              </a:path>
              <a:path w="3712845" h="578485">
                <a:moveTo>
                  <a:pt x="3668585" y="44069"/>
                </a:moveTo>
                <a:lnTo>
                  <a:pt x="43992" y="44069"/>
                </a:lnTo>
                <a:lnTo>
                  <a:pt x="43992" y="534289"/>
                </a:lnTo>
                <a:lnTo>
                  <a:pt x="3668585" y="534289"/>
                </a:lnTo>
                <a:lnTo>
                  <a:pt x="3668585" y="523240"/>
                </a:lnTo>
                <a:lnTo>
                  <a:pt x="54991" y="523240"/>
                </a:lnTo>
                <a:lnTo>
                  <a:pt x="54991" y="54991"/>
                </a:lnTo>
                <a:lnTo>
                  <a:pt x="3668585" y="54991"/>
                </a:lnTo>
                <a:lnTo>
                  <a:pt x="3668585" y="44069"/>
                </a:lnTo>
                <a:close/>
              </a:path>
              <a:path w="3712845" h="578485">
                <a:moveTo>
                  <a:pt x="3668585" y="54991"/>
                </a:moveTo>
                <a:lnTo>
                  <a:pt x="3657536" y="54991"/>
                </a:lnTo>
                <a:lnTo>
                  <a:pt x="3657536" y="523240"/>
                </a:lnTo>
                <a:lnTo>
                  <a:pt x="3668585" y="523240"/>
                </a:lnTo>
                <a:lnTo>
                  <a:pt x="3668585" y="54991"/>
                </a:lnTo>
                <a:close/>
              </a:path>
            </a:pathLst>
          </a:custGeom>
          <a:solidFill>
            <a:srgbClr val="0AD0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62200" y="5267985"/>
            <a:ext cx="7315200" cy="523240"/>
          </a:xfrm>
          <a:custGeom>
            <a:avLst/>
            <a:gdLst/>
            <a:ahLst/>
            <a:cxnLst/>
            <a:rect l="l" t="t" r="r" b="b"/>
            <a:pathLst>
              <a:path w="7315200" h="523239">
                <a:moveTo>
                  <a:pt x="0" y="523214"/>
                </a:moveTo>
                <a:lnTo>
                  <a:pt x="7315200" y="523214"/>
                </a:lnTo>
                <a:lnTo>
                  <a:pt x="7315200" y="0"/>
                </a:lnTo>
                <a:lnTo>
                  <a:pt x="0" y="0"/>
                </a:lnTo>
                <a:lnTo>
                  <a:pt x="0" y="5232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334705" y="5240529"/>
            <a:ext cx="7370445" cy="578485"/>
          </a:xfrm>
          <a:custGeom>
            <a:avLst/>
            <a:gdLst/>
            <a:ahLst/>
            <a:cxnLst/>
            <a:rect l="l" t="t" r="r" b="b"/>
            <a:pathLst>
              <a:path w="7370445" h="578485">
                <a:moveTo>
                  <a:pt x="7342695" y="0"/>
                </a:moveTo>
                <a:lnTo>
                  <a:pt x="27495" y="0"/>
                </a:lnTo>
                <a:lnTo>
                  <a:pt x="16791" y="2160"/>
                </a:lnTo>
                <a:lnTo>
                  <a:pt x="8051" y="8048"/>
                </a:lnTo>
                <a:lnTo>
                  <a:pt x="2160" y="16769"/>
                </a:lnTo>
                <a:lnTo>
                  <a:pt x="0" y="27432"/>
                </a:lnTo>
                <a:lnTo>
                  <a:pt x="0" y="550672"/>
                </a:lnTo>
                <a:lnTo>
                  <a:pt x="2160" y="561376"/>
                </a:lnTo>
                <a:lnTo>
                  <a:pt x="8051" y="570115"/>
                </a:lnTo>
                <a:lnTo>
                  <a:pt x="16791" y="576007"/>
                </a:lnTo>
                <a:lnTo>
                  <a:pt x="27495" y="578167"/>
                </a:lnTo>
                <a:lnTo>
                  <a:pt x="7342695" y="578167"/>
                </a:lnTo>
                <a:lnTo>
                  <a:pt x="7353430" y="576007"/>
                </a:lnTo>
                <a:lnTo>
                  <a:pt x="7362189" y="570115"/>
                </a:lnTo>
                <a:lnTo>
                  <a:pt x="7368091" y="561376"/>
                </a:lnTo>
                <a:lnTo>
                  <a:pt x="7370254" y="550672"/>
                </a:lnTo>
                <a:lnTo>
                  <a:pt x="7370254" y="545172"/>
                </a:lnTo>
                <a:lnTo>
                  <a:pt x="32994" y="545172"/>
                </a:lnTo>
                <a:lnTo>
                  <a:pt x="32994" y="32893"/>
                </a:lnTo>
                <a:lnTo>
                  <a:pt x="7370254" y="32893"/>
                </a:lnTo>
                <a:lnTo>
                  <a:pt x="7370254" y="27432"/>
                </a:lnTo>
                <a:lnTo>
                  <a:pt x="7368091" y="16769"/>
                </a:lnTo>
                <a:lnTo>
                  <a:pt x="7362189" y="8048"/>
                </a:lnTo>
                <a:lnTo>
                  <a:pt x="7353430" y="2160"/>
                </a:lnTo>
                <a:lnTo>
                  <a:pt x="7342695" y="0"/>
                </a:lnTo>
                <a:close/>
              </a:path>
              <a:path w="7370445" h="578485">
                <a:moveTo>
                  <a:pt x="7370254" y="32893"/>
                </a:moveTo>
                <a:lnTo>
                  <a:pt x="7337234" y="32893"/>
                </a:lnTo>
                <a:lnTo>
                  <a:pt x="7337234" y="545172"/>
                </a:lnTo>
                <a:lnTo>
                  <a:pt x="7370254" y="545172"/>
                </a:lnTo>
                <a:lnTo>
                  <a:pt x="7370254" y="32893"/>
                </a:lnTo>
                <a:close/>
              </a:path>
              <a:path w="7370445" h="578485">
                <a:moveTo>
                  <a:pt x="7326185" y="43942"/>
                </a:moveTo>
                <a:lnTo>
                  <a:pt x="43992" y="43942"/>
                </a:lnTo>
                <a:lnTo>
                  <a:pt x="43992" y="534174"/>
                </a:lnTo>
                <a:lnTo>
                  <a:pt x="7326185" y="534174"/>
                </a:lnTo>
                <a:lnTo>
                  <a:pt x="7326185" y="523163"/>
                </a:lnTo>
                <a:lnTo>
                  <a:pt x="54991" y="523163"/>
                </a:lnTo>
                <a:lnTo>
                  <a:pt x="54991" y="54991"/>
                </a:lnTo>
                <a:lnTo>
                  <a:pt x="7326185" y="54991"/>
                </a:lnTo>
                <a:lnTo>
                  <a:pt x="7326185" y="43942"/>
                </a:lnTo>
                <a:close/>
              </a:path>
              <a:path w="7370445" h="578485">
                <a:moveTo>
                  <a:pt x="7326185" y="54991"/>
                </a:moveTo>
                <a:lnTo>
                  <a:pt x="7315136" y="54991"/>
                </a:lnTo>
                <a:lnTo>
                  <a:pt x="7315136" y="523163"/>
                </a:lnTo>
                <a:lnTo>
                  <a:pt x="7326185" y="523163"/>
                </a:lnTo>
                <a:lnTo>
                  <a:pt x="7326185" y="54991"/>
                </a:lnTo>
                <a:close/>
              </a:path>
            </a:pathLst>
          </a:custGeom>
          <a:solidFill>
            <a:srgbClr val="0AD0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085076" y="963168"/>
            <a:ext cx="3276600" cy="22539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367115" y="4160545"/>
            <a:ext cx="5329555" cy="523240"/>
          </a:xfrm>
          <a:custGeom>
            <a:avLst/>
            <a:gdLst/>
            <a:ahLst/>
            <a:cxnLst/>
            <a:rect l="l" t="t" r="r" b="b"/>
            <a:pathLst>
              <a:path w="5329555" h="523239">
                <a:moveTo>
                  <a:pt x="0" y="523214"/>
                </a:moveTo>
                <a:lnTo>
                  <a:pt x="5329047" y="523214"/>
                </a:lnTo>
                <a:lnTo>
                  <a:pt x="5329047" y="0"/>
                </a:lnTo>
                <a:lnTo>
                  <a:pt x="0" y="0"/>
                </a:lnTo>
                <a:lnTo>
                  <a:pt x="0" y="5232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39620" y="4133089"/>
            <a:ext cx="5384165" cy="578485"/>
          </a:xfrm>
          <a:custGeom>
            <a:avLst/>
            <a:gdLst/>
            <a:ahLst/>
            <a:cxnLst/>
            <a:rect l="l" t="t" r="r" b="b"/>
            <a:pathLst>
              <a:path w="5384165" h="578485">
                <a:moveTo>
                  <a:pt x="5356580" y="0"/>
                </a:moveTo>
                <a:lnTo>
                  <a:pt x="27495" y="0"/>
                </a:lnTo>
                <a:lnTo>
                  <a:pt x="16791" y="2160"/>
                </a:lnTo>
                <a:lnTo>
                  <a:pt x="8051" y="8048"/>
                </a:lnTo>
                <a:lnTo>
                  <a:pt x="2160" y="16769"/>
                </a:lnTo>
                <a:lnTo>
                  <a:pt x="0" y="27431"/>
                </a:lnTo>
                <a:lnTo>
                  <a:pt x="0" y="550672"/>
                </a:lnTo>
                <a:lnTo>
                  <a:pt x="2160" y="561407"/>
                </a:lnTo>
                <a:lnTo>
                  <a:pt x="8051" y="570166"/>
                </a:lnTo>
                <a:lnTo>
                  <a:pt x="16791" y="576068"/>
                </a:lnTo>
                <a:lnTo>
                  <a:pt x="27495" y="578231"/>
                </a:lnTo>
                <a:lnTo>
                  <a:pt x="5356580" y="578231"/>
                </a:lnTo>
                <a:lnTo>
                  <a:pt x="5367316" y="576068"/>
                </a:lnTo>
                <a:lnTo>
                  <a:pt x="5376075" y="570166"/>
                </a:lnTo>
                <a:lnTo>
                  <a:pt x="5381976" y="561407"/>
                </a:lnTo>
                <a:lnTo>
                  <a:pt x="5384139" y="550672"/>
                </a:lnTo>
                <a:lnTo>
                  <a:pt x="5384139" y="545211"/>
                </a:lnTo>
                <a:lnTo>
                  <a:pt x="32994" y="545211"/>
                </a:lnTo>
                <a:lnTo>
                  <a:pt x="32994" y="33019"/>
                </a:lnTo>
                <a:lnTo>
                  <a:pt x="5384139" y="33019"/>
                </a:lnTo>
                <a:lnTo>
                  <a:pt x="5384139" y="27431"/>
                </a:lnTo>
                <a:lnTo>
                  <a:pt x="5381976" y="16769"/>
                </a:lnTo>
                <a:lnTo>
                  <a:pt x="5376075" y="8048"/>
                </a:lnTo>
                <a:lnTo>
                  <a:pt x="5367316" y="2160"/>
                </a:lnTo>
                <a:lnTo>
                  <a:pt x="5356580" y="0"/>
                </a:lnTo>
                <a:close/>
              </a:path>
              <a:path w="5384165" h="578485">
                <a:moveTo>
                  <a:pt x="5384139" y="33019"/>
                </a:moveTo>
                <a:lnTo>
                  <a:pt x="5351119" y="33019"/>
                </a:lnTo>
                <a:lnTo>
                  <a:pt x="5351119" y="545211"/>
                </a:lnTo>
                <a:lnTo>
                  <a:pt x="5384139" y="545211"/>
                </a:lnTo>
                <a:lnTo>
                  <a:pt x="5384139" y="33019"/>
                </a:lnTo>
                <a:close/>
              </a:path>
              <a:path w="5384165" h="578485">
                <a:moveTo>
                  <a:pt x="5340070" y="43942"/>
                </a:moveTo>
                <a:lnTo>
                  <a:pt x="43992" y="43942"/>
                </a:lnTo>
                <a:lnTo>
                  <a:pt x="43992" y="534162"/>
                </a:lnTo>
                <a:lnTo>
                  <a:pt x="5340070" y="534162"/>
                </a:lnTo>
                <a:lnTo>
                  <a:pt x="5340070" y="523239"/>
                </a:lnTo>
                <a:lnTo>
                  <a:pt x="54991" y="523239"/>
                </a:lnTo>
                <a:lnTo>
                  <a:pt x="54991" y="54991"/>
                </a:lnTo>
                <a:lnTo>
                  <a:pt x="5340070" y="54991"/>
                </a:lnTo>
                <a:lnTo>
                  <a:pt x="5340070" y="43942"/>
                </a:lnTo>
                <a:close/>
              </a:path>
              <a:path w="5384165" h="578485">
                <a:moveTo>
                  <a:pt x="5340070" y="54991"/>
                </a:moveTo>
                <a:lnTo>
                  <a:pt x="5329021" y="54991"/>
                </a:lnTo>
                <a:lnTo>
                  <a:pt x="5329021" y="523239"/>
                </a:lnTo>
                <a:lnTo>
                  <a:pt x="5340070" y="523239"/>
                </a:lnTo>
                <a:lnTo>
                  <a:pt x="5340070" y="54991"/>
                </a:lnTo>
                <a:close/>
              </a:path>
            </a:pathLst>
          </a:custGeom>
          <a:solidFill>
            <a:srgbClr val="0AD0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362200" y="1811782"/>
            <a:ext cx="7315200" cy="39978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48640" indent="-457200">
              <a:spcBef>
                <a:spcPts val="95"/>
              </a:spcBef>
              <a:buClr>
                <a:srgbClr val="54A839"/>
              </a:buClr>
              <a:buFont typeface="Wingdings"/>
              <a:buChar char=""/>
              <a:tabLst>
                <a:tab pos="548640" algn="l"/>
                <a:tab pos="549275" algn="l"/>
                <a:tab pos="2898775" algn="l"/>
              </a:tabLst>
            </a:pPr>
            <a:r>
              <a:rPr sz="2800" spc="145" dirty="0">
                <a:latin typeface="Arial"/>
                <a:cs typeface="Arial"/>
              </a:rPr>
              <a:t>Component:	</a:t>
            </a:r>
            <a:r>
              <a:rPr sz="2800" spc="35" dirty="0">
                <a:solidFill>
                  <a:srgbClr val="0C9B74"/>
                </a:solidFill>
                <a:latin typeface="Arial"/>
                <a:cs typeface="Arial"/>
              </a:rPr>
              <a:t>Sensory</a:t>
            </a:r>
            <a:endParaRPr sz="2800">
              <a:latin typeface="Arial"/>
              <a:cs typeface="Arial"/>
            </a:endParaRPr>
          </a:p>
          <a:p>
            <a:pPr>
              <a:spcBef>
                <a:spcPts val="45"/>
              </a:spcBef>
              <a:buClr>
                <a:srgbClr val="54A839"/>
              </a:buClr>
              <a:buFont typeface="Wingdings"/>
              <a:buChar char=""/>
            </a:pPr>
            <a:endParaRPr sz="6100">
              <a:latin typeface="Times New Roman"/>
              <a:cs typeface="Times New Roman"/>
            </a:endParaRPr>
          </a:p>
          <a:p>
            <a:pPr marL="548640" indent="-457200">
              <a:buClr>
                <a:srgbClr val="54A839"/>
              </a:buClr>
              <a:buFont typeface="Wingdings"/>
              <a:buChar char=""/>
              <a:tabLst>
                <a:tab pos="548640" algn="l"/>
                <a:tab pos="549275" algn="l"/>
                <a:tab pos="2376170" algn="l"/>
              </a:tabLst>
            </a:pPr>
            <a:r>
              <a:rPr sz="2800" spc="120" dirty="0">
                <a:latin typeface="Arial"/>
                <a:cs typeface="Arial"/>
              </a:rPr>
              <a:t>Function:	</a:t>
            </a:r>
            <a:r>
              <a:rPr sz="2800" spc="114" dirty="0">
                <a:solidFill>
                  <a:srgbClr val="0C9B74"/>
                </a:solidFill>
                <a:latin typeface="Arial"/>
                <a:cs typeface="Arial"/>
              </a:rPr>
              <a:t>Vision</a:t>
            </a:r>
            <a:endParaRPr sz="2800">
              <a:latin typeface="Arial"/>
              <a:cs typeface="Arial"/>
            </a:endParaRPr>
          </a:p>
          <a:p>
            <a:pPr>
              <a:spcBef>
                <a:spcPts val="40"/>
              </a:spcBef>
              <a:buClr>
                <a:srgbClr val="54A839"/>
              </a:buClr>
              <a:buFont typeface="Wingdings"/>
              <a:buChar char=""/>
            </a:pPr>
            <a:endParaRPr sz="3950">
              <a:latin typeface="Times New Roman"/>
              <a:cs typeface="Times New Roman"/>
            </a:endParaRPr>
          </a:p>
          <a:p>
            <a:pPr marL="553720" indent="-457200">
              <a:spcBef>
                <a:spcPts val="5"/>
              </a:spcBef>
              <a:buClr>
                <a:srgbClr val="54A839"/>
              </a:buClr>
              <a:buFont typeface="Wingdings"/>
              <a:buChar char=""/>
              <a:tabLst>
                <a:tab pos="553720" algn="l"/>
                <a:tab pos="554355" algn="l"/>
                <a:tab pos="1961514" algn="l"/>
              </a:tabLst>
            </a:pPr>
            <a:r>
              <a:rPr sz="2800" spc="145" dirty="0">
                <a:latin typeface="Arial"/>
                <a:cs typeface="Arial"/>
              </a:rPr>
              <a:t>Origin:	</a:t>
            </a:r>
            <a:r>
              <a:rPr sz="2800" spc="-10" dirty="0">
                <a:solidFill>
                  <a:srgbClr val="0C9B74"/>
                </a:solidFill>
                <a:latin typeface="Arial"/>
                <a:cs typeface="Arial"/>
              </a:rPr>
              <a:t>Back </a:t>
            </a:r>
            <a:r>
              <a:rPr sz="2800" spc="200" dirty="0">
                <a:solidFill>
                  <a:srgbClr val="0C9B74"/>
                </a:solidFill>
                <a:latin typeface="Arial"/>
                <a:cs typeface="Arial"/>
              </a:rPr>
              <a:t>of </a:t>
            </a:r>
            <a:r>
              <a:rPr sz="2800" spc="145" dirty="0">
                <a:solidFill>
                  <a:srgbClr val="0C9B74"/>
                </a:solidFill>
                <a:latin typeface="Arial"/>
                <a:cs typeface="Arial"/>
              </a:rPr>
              <a:t>the</a:t>
            </a:r>
            <a:r>
              <a:rPr sz="2800" spc="125" dirty="0">
                <a:solidFill>
                  <a:srgbClr val="0C9B74"/>
                </a:solidFill>
                <a:latin typeface="Arial"/>
                <a:cs typeface="Arial"/>
              </a:rPr>
              <a:t> </a:t>
            </a:r>
            <a:r>
              <a:rPr sz="2800" spc="85" dirty="0">
                <a:solidFill>
                  <a:srgbClr val="0C9B74"/>
                </a:solidFill>
                <a:latin typeface="Arial"/>
                <a:cs typeface="Arial"/>
              </a:rPr>
              <a:t>eyeball</a:t>
            </a:r>
            <a:endParaRPr sz="2800">
              <a:latin typeface="Arial"/>
              <a:cs typeface="Arial"/>
            </a:endParaRPr>
          </a:p>
          <a:p>
            <a:pPr>
              <a:spcBef>
                <a:spcPts val="10"/>
              </a:spcBef>
              <a:buClr>
                <a:srgbClr val="54A839"/>
              </a:buClr>
              <a:buFont typeface="Wingdings"/>
              <a:buChar char=""/>
            </a:pPr>
            <a:endParaRPr sz="4650">
              <a:latin typeface="Times New Roman"/>
              <a:cs typeface="Times New Roman"/>
            </a:endParaRPr>
          </a:p>
          <a:p>
            <a:pPr marL="548640" indent="-457200">
              <a:spcBef>
                <a:spcPts val="5"/>
              </a:spcBef>
              <a:buClr>
                <a:srgbClr val="54A839"/>
              </a:buClr>
              <a:buFont typeface="Wingdings"/>
              <a:buChar char=""/>
              <a:tabLst>
                <a:tab pos="548640" algn="l"/>
                <a:tab pos="549275" algn="l"/>
                <a:tab pos="4421505" algn="l"/>
              </a:tabLst>
            </a:pPr>
            <a:r>
              <a:rPr sz="2800" spc="130" dirty="0">
                <a:latin typeface="Arial"/>
                <a:cs typeface="Arial"/>
              </a:rPr>
              <a:t>Opening </a:t>
            </a:r>
            <a:r>
              <a:rPr sz="2800" spc="210" dirty="0">
                <a:latin typeface="Arial"/>
                <a:cs typeface="Arial"/>
              </a:rPr>
              <a:t>to</a:t>
            </a:r>
            <a:r>
              <a:rPr sz="2800" spc="140" dirty="0">
                <a:latin typeface="Arial"/>
                <a:cs typeface="Arial"/>
              </a:rPr>
              <a:t> </a:t>
            </a:r>
            <a:r>
              <a:rPr sz="2800" spc="145" dirty="0">
                <a:latin typeface="Arial"/>
                <a:cs typeface="Arial"/>
              </a:rPr>
              <a:t>the</a:t>
            </a:r>
            <a:r>
              <a:rPr sz="2800" spc="125" dirty="0">
                <a:latin typeface="Arial"/>
                <a:cs typeface="Arial"/>
              </a:rPr>
              <a:t> </a:t>
            </a:r>
            <a:r>
              <a:rPr sz="2800" spc="85" dirty="0">
                <a:latin typeface="Arial"/>
                <a:cs typeface="Arial"/>
              </a:rPr>
              <a:t>Skull:	</a:t>
            </a:r>
            <a:r>
              <a:rPr sz="2800" spc="135" dirty="0">
                <a:solidFill>
                  <a:srgbClr val="0C9B74"/>
                </a:solidFill>
                <a:latin typeface="Arial"/>
                <a:cs typeface="Arial"/>
              </a:rPr>
              <a:t>Optic</a:t>
            </a:r>
            <a:r>
              <a:rPr sz="2800" spc="114" dirty="0">
                <a:solidFill>
                  <a:srgbClr val="0C9B74"/>
                </a:solidFill>
                <a:latin typeface="Arial"/>
                <a:cs typeface="Arial"/>
              </a:rPr>
              <a:t> </a:t>
            </a:r>
            <a:r>
              <a:rPr sz="2800" spc="50" dirty="0">
                <a:solidFill>
                  <a:srgbClr val="0C9B74"/>
                </a:solidFill>
                <a:latin typeface="Arial"/>
                <a:cs typeface="Arial"/>
              </a:rPr>
              <a:t>Canal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23276" y="5944933"/>
            <a:ext cx="4897755" cy="913130"/>
          </a:xfrm>
          <a:custGeom>
            <a:avLst/>
            <a:gdLst/>
            <a:ahLst/>
            <a:cxnLst/>
            <a:rect l="l" t="t" r="r" b="b"/>
            <a:pathLst>
              <a:path w="4897755" h="913129">
                <a:moveTo>
                  <a:pt x="85714" y="21358"/>
                </a:moveTo>
                <a:lnTo>
                  <a:pt x="3636702" y="913064"/>
                </a:lnTo>
                <a:lnTo>
                  <a:pt x="4897405" y="913064"/>
                </a:lnTo>
                <a:lnTo>
                  <a:pt x="85714" y="21358"/>
                </a:lnTo>
                <a:close/>
              </a:path>
              <a:path w="4897755" h="913129">
                <a:moveTo>
                  <a:pt x="660" y="0"/>
                </a:moveTo>
                <a:lnTo>
                  <a:pt x="0" y="5473"/>
                </a:lnTo>
                <a:lnTo>
                  <a:pt x="85714" y="21358"/>
                </a:lnTo>
                <a:lnTo>
                  <a:pt x="660" y="0"/>
                </a:lnTo>
                <a:close/>
              </a:path>
            </a:pathLst>
          </a:custGeom>
          <a:solidFill>
            <a:srgbClr val="9CB1E0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009712" y="5939015"/>
            <a:ext cx="3651885" cy="919480"/>
          </a:xfrm>
          <a:custGeom>
            <a:avLst/>
            <a:gdLst/>
            <a:ahLst/>
            <a:cxnLst/>
            <a:rect l="l" t="t" r="r" b="b"/>
            <a:pathLst>
              <a:path w="3651885" h="919479">
                <a:moveTo>
                  <a:pt x="0" y="0"/>
                </a:moveTo>
                <a:lnTo>
                  <a:pt x="7924" y="6349"/>
                </a:lnTo>
                <a:lnTo>
                  <a:pt x="2868870" y="918983"/>
                </a:lnTo>
                <a:lnTo>
                  <a:pt x="3651885" y="91898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24000" y="5789674"/>
            <a:ext cx="3398520" cy="10683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24001" y="5784015"/>
            <a:ext cx="3372797" cy="10739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04976" y="342900"/>
            <a:ext cx="4314825" cy="876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76426" y="1228725"/>
            <a:ext cx="5876925" cy="4381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699247" y="3230878"/>
            <a:ext cx="2968752" cy="36271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895335" y="3426934"/>
            <a:ext cx="2743200" cy="34015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62100" y="609601"/>
            <a:ext cx="7239000" cy="21621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641975" y="2932302"/>
            <a:ext cx="39281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pc="130" dirty="0"/>
              <a:t>Cranial </a:t>
            </a:r>
            <a:r>
              <a:rPr spc="85" dirty="0"/>
              <a:t>Nerve</a:t>
            </a:r>
            <a:r>
              <a:rPr spc="145" dirty="0"/>
              <a:t> </a:t>
            </a:r>
            <a:r>
              <a:rPr spc="30" dirty="0"/>
              <a:t>III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04975" y="342900"/>
            <a:ext cx="6553200" cy="876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32697" y="1577822"/>
            <a:ext cx="4648200" cy="462280"/>
          </a:xfrm>
          <a:custGeom>
            <a:avLst/>
            <a:gdLst/>
            <a:ahLst/>
            <a:cxnLst/>
            <a:rect l="l" t="t" r="r" b="b"/>
            <a:pathLst>
              <a:path w="4648200" h="462280">
                <a:moveTo>
                  <a:pt x="0" y="461670"/>
                </a:moveTo>
                <a:lnTo>
                  <a:pt x="4648200" y="461670"/>
                </a:lnTo>
                <a:lnTo>
                  <a:pt x="4648200" y="0"/>
                </a:lnTo>
                <a:lnTo>
                  <a:pt x="0" y="0"/>
                </a:lnTo>
                <a:lnTo>
                  <a:pt x="0" y="4616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05203" y="1550288"/>
            <a:ext cx="4703445" cy="516890"/>
          </a:xfrm>
          <a:custGeom>
            <a:avLst/>
            <a:gdLst/>
            <a:ahLst/>
            <a:cxnLst/>
            <a:rect l="l" t="t" r="r" b="b"/>
            <a:pathLst>
              <a:path w="4703445" h="516889">
                <a:moveTo>
                  <a:pt x="4675733" y="0"/>
                </a:moveTo>
                <a:lnTo>
                  <a:pt x="27495" y="0"/>
                </a:lnTo>
                <a:lnTo>
                  <a:pt x="16796" y="2162"/>
                </a:lnTo>
                <a:lnTo>
                  <a:pt x="8056" y="8064"/>
                </a:lnTo>
                <a:lnTo>
                  <a:pt x="2161" y="16823"/>
                </a:lnTo>
                <a:lnTo>
                  <a:pt x="0" y="27559"/>
                </a:lnTo>
                <a:lnTo>
                  <a:pt x="0" y="489203"/>
                </a:lnTo>
                <a:lnTo>
                  <a:pt x="2161" y="499939"/>
                </a:lnTo>
                <a:lnTo>
                  <a:pt x="8056" y="508698"/>
                </a:lnTo>
                <a:lnTo>
                  <a:pt x="16796" y="514600"/>
                </a:lnTo>
                <a:lnTo>
                  <a:pt x="27495" y="516763"/>
                </a:lnTo>
                <a:lnTo>
                  <a:pt x="4675733" y="516763"/>
                </a:lnTo>
                <a:lnTo>
                  <a:pt x="4686395" y="514600"/>
                </a:lnTo>
                <a:lnTo>
                  <a:pt x="4695116" y="508698"/>
                </a:lnTo>
                <a:lnTo>
                  <a:pt x="4701004" y="499939"/>
                </a:lnTo>
                <a:lnTo>
                  <a:pt x="4703165" y="489203"/>
                </a:lnTo>
                <a:lnTo>
                  <a:pt x="4703165" y="483743"/>
                </a:lnTo>
                <a:lnTo>
                  <a:pt x="33007" y="483743"/>
                </a:lnTo>
                <a:lnTo>
                  <a:pt x="33007" y="33020"/>
                </a:lnTo>
                <a:lnTo>
                  <a:pt x="4703165" y="33020"/>
                </a:lnTo>
                <a:lnTo>
                  <a:pt x="4703165" y="27559"/>
                </a:lnTo>
                <a:lnTo>
                  <a:pt x="4701004" y="16823"/>
                </a:lnTo>
                <a:lnTo>
                  <a:pt x="4695116" y="8064"/>
                </a:lnTo>
                <a:lnTo>
                  <a:pt x="4686395" y="2162"/>
                </a:lnTo>
                <a:lnTo>
                  <a:pt x="4675733" y="0"/>
                </a:lnTo>
                <a:close/>
              </a:path>
              <a:path w="4703445" h="516889">
                <a:moveTo>
                  <a:pt x="4703165" y="33020"/>
                </a:moveTo>
                <a:lnTo>
                  <a:pt x="4670145" y="33020"/>
                </a:lnTo>
                <a:lnTo>
                  <a:pt x="4670145" y="483743"/>
                </a:lnTo>
                <a:lnTo>
                  <a:pt x="4703165" y="483743"/>
                </a:lnTo>
                <a:lnTo>
                  <a:pt x="4703165" y="33020"/>
                </a:lnTo>
                <a:close/>
              </a:path>
              <a:path w="4703445" h="516889">
                <a:moveTo>
                  <a:pt x="4659223" y="44069"/>
                </a:moveTo>
                <a:lnTo>
                  <a:pt x="44005" y="44069"/>
                </a:lnTo>
                <a:lnTo>
                  <a:pt x="44005" y="472694"/>
                </a:lnTo>
                <a:lnTo>
                  <a:pt x="4659223" y="472694"/>
                </a:lnTo>
                <a:lnTo>
                  <a:pt x="4659223" y="461772"/>
                </a:lnTo>
                <a:lnTo>
                  <a:pt x="55003" y="461772"/>
                </a:lnTo>
                <a:lnTo>
                  <a:pt x="55003" y="54990"/>
                </a:lnTo>
                <a:lnTo>
                  <a:pt x="4659223" y="54990"/>
                </a:lnTo>
                <a:lnTo>
                  <a:pt x="4659223" y="44069"/>
                </a:lnTo>
                <a:close/>
              </a:path>
              <a:path w="4703445" h="516889">
                <a:moveTo>
                  <a:pt x="4659223" y="54990"/>
                </a:moveTo>
                <a:lnTo>
                  <a:pt x="4648174" y="54990"/>
                </a:lnTo>
                <a:lnTo>
                  <a:pt x="4648174" y="461772"/>
                </a:lnTo>
                <a:lnTo>
                  <a:pt x="4659223" y="461772"/>
                </a:lnTo>
                <a:lnTo>
                  <a:pt x="4659223" y="54990"/>
                </a:lnTo>
                <a:close/>
              </a:path>
            </a:pathLst>
          </a:custGeom>
          <a:solidFill>
            <a:srgbClr val="A4C2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332698" y="2362200"/>
            <a:ext cx="6735445" cy="2308860"/>
          </a:xfrm>
          <a:custGeom>
            <a:avLst/>
            <a:gdLst/>
            <a:ahLst/>
            <a:cxnLst/>
            <a:rect l="l" t="t" r="r" b="b"/>
            <a:pathLst>
              <a:path w="6735445" h="2308860">
                <a:moveTo>
                  <a:pt x="0" y="2308352"/>
                </a:moveTo>
                <a:lnTo>
                  <a:pt x="6735064" y="2308352"/>
                </a:lnTo>
                <a:lnTo>
                  <a:pt x="6735064" y="0"/>
                </a:lnTo>
                <a:lnTo>
                  <a:pt x="0" y="0"/>
                </a:lnTo>
                <a:lnTo>
                  <a:pt x="0" y="230835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305202" y="2334641"/>
            <a:ext cx="6790690" cy="2363470"/>
          </a:xfrm>
          <a:custGeom>
            <a:avLst/>
            <a:gdLst/>
            <a:ahLst/>
            <a:cxnLst/>
            <a:rect l="l" t="t" r="r" b="b"/>
            <a:pathLst>
              <a:path w="6790690" h="2363470">
                <a:moveTo>
                  <a:pt x="6762597" y="0"/>
                </a:moveTo>
                <a:lnTo>
                  <a:pt x="27495" y="0"/>
                </a:lnTo>
                <a:lnTo>
                  <a:pt x="16796" y="2162"/>
                </a:lnTo>
                <a:lnTo>
                  <a:pt x="8056" y="8064"/>
                </a:lnTo>
                <a:lnTo>
                  <a:pt x="2161" y="16823"/>
                </a:lnTo>
                <a:lnTo>
                  <a:pt x="0" y="27559"/>
                </a:lnTo>
                <a:lnTo>
                  <a:pt x="0" y="2335911"/>
                </a:lnTo>
                <a:lnTo>
                  <a:pt x="2161" y="2346573"/>
                </a:lnTo>
                <a:lnTo>
                  <a:pt x="8056" y="2355294"/>
                </a:lnTo>
                <a:lnTo>
                  <a:pt x="16796" y="2361182"/>
                </a:lnTo>
                <a:lnTo>
                  <a:pt x="27495" y="2363343"/>
                </a:lnTo>
                <a:lnTo>
                  <a:pt x="6762597" y="2363343"/>
                </a:lnTo>
                <a:lnTo>
                  <a:pt x="6773333" y="2361182"/>
                </a:lnTo>
                <a:lnTo>
                  <a:pt x="6782092" y="2355294"/>
                </a:lnTo>
                <a:lnTo>
                  <a:pt x="6787993" y="2346573"/>
                </a:lnTo>
                <a:lnTo>
                  <a:pt x="6790156" y="2335911"/>
                </a:lnTo>
                <a:lnTo>
                  <a:pt x="6790156" y="2330323"/>
                </a:lnTo>
                <a:lnTo>
                  <a:pt x="33007" y="2330323"/>
                </a:lnTo>
                <a:lnTo>
                  <a:pt x="33007" y="33020"/>
                </a:lnTo>
                <a:lnTo>
                  <a:pt x="6790156" y="33020"/>
                </a:lnTo>
                <a:lnTo>
                  <a:pt x="6790156" y="27559"/>
                </a:lnTo>
                <a:lnTo>
                  <a:pt x="6787993" y="16823"/>
                </a:lnTo>
                <a:lnTo>
                  <a:pt x="6782092" y="8064"/>
                </a:lnTo>
                <a:lnTo>
                  <a:pt x="6773333" y="2162"/>
                </a:lnTo>
                <a:lnTo>
                  <a:pt x="6762597" y="0"/>
                </a:lnTo>
                <a:close/>
              </a:path>
              <a:path w="6790690" h="2363470">
                <a:moveTo>
                  <a:pt x="6790156" y="33020"/>
                </a:moveTo>
                <a:lnTo>
                  <a:pt x="6757136" y="33020"/>
                </a:lnTo>
                <a:lnTo>
                  <a:pt x="6757136" y="2330323"/>
                </a:lnTo>
                <a:lnTo>
                  <a:pt x="6790156" y="2330323"/>
                </a:lnTo>
                <a:lnTo>
                  <a:pt x="6790156" y="33020"/>
                </a:lnTo>
                <a:close/>
              </a:path>
              <a:path w="6790690" h="2363470">
                <a:moveTo>
                  <a:pt x="6746087" y="44069"/>
                </a:moveTo>
                <a:lnTo>
                  <a:pt x="44005" y="44069"/>
                </a:lnTo>
                <a:lnTo>
                  <a:pt x="44005" y="2319401"/>
                </a:lnTo>
                <a:lnTo>
                  <a:pt x="6746087" y="2319401"/>
                </a:lnTo>
                <a:lnTo>
                  <a:pt x="6746087" y="2308352"/>
                </a:lnTo>
                <a:lnTo>
                  <a:pt x="55003" y="2308352"/>
                </a:lnTo>
                <a:lnTo>
                  <a:pt x="55003" y="55118"/>
                </a:lnTo>
                <a:lnTo>
                  <a:pt x="6746087" y="55118"/>
                </a:lnTo>
                <a:lnTo>
                  <a:pt x="6746087" y="44069"/>
                </a:lnTo>
                <a:close/>
              </a:path>
              <a:path w="6790690" h="2363470">
                <a:moveTo>
                  <a:pt x="6746087" y="55118"/>
                </a:moveTo>
                <a:lnTo>
                  <a:pt x="6735038" y="55118"/>
                </a:lnTo>
                <a:lnTo>
                  <a:pt x="6735038" y="2308352"/>
                </a:lnTo>
                <a:lnTo>
                  <a:pt x="6746087" y="2308352"/>
                </a:lnTo>
                <a:lnTo>
                  <a:pt x="6746087" y="55118"/>
                </a:lnTo>
                <a:close/>
              </a:path>
            </a:pathLst>
          </a:custGeom>
          <a:solidFill>
            <a:srgbClr val="A4C2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40077" y="6083249"/>
            <a:ext cx="7566025" cy="462280"/>
          </a:xfrm>
          <a:custGeom>
            <a:avLst/>
            <a:gdLst/>
            <a:ahLst/>
            <a:cxnLst/>
            <a:rect l="l" t="t" r="r" b="b"/>
            <a:pathLst>
              <a:path w="7566025" h="462279">
                <a:moveTo>
                  <a:pt x="0" y="461670"/>
                </a:moveTo>
                <a:lnTo>
                  <a:pt x="7565898" y="461670"/>
                </a:lnTo>
                <a:lnTo>
                  <a:pt x="7565898" y="0"/>
                </a:lnTo>
                <a:lnTo>
                  <a:pt x="0" y="0"/>
                </a:lnTo>
                <a:lnTo>
                  <a:pt x="0" y="4616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312581" y="6055753"/>
            <a:ext cx="7621270" cy="516890"/>
          </a:xfrm>
          <a:custGeom>
            <a:avLst/>
            <a:gdLst/>
            <a:ahLst/>
            <a:cxnLst/>
            <a:rect l="l" t="t" r="r" b="b"/>
            <a:pathLst>
              <a:path w="7621270" h="516890">
                <a:moveTo>
                  <a:pt x="7593418" y="0"/>
                </a:moveTo>
                <a:lnTo>
                  <a:pt x="27495" y="0"/>
                </a:lnTo>
                <a:lnTo>
                  <a:pt x="16791" y="2162"/>
                </a:lnTo>
                <a:lnTo>
                  <a:pt x="8051" y="8058"/>
                </a:lnTo>
                <a:lnTo>
                  <a:pt x="2160" y="16802"/>
                </a:lnTo>
                <a:lnTo>
                  <a:pt x="0" y="27508"/>
                </a:lnTo>
                <a:lnTo>
                  <a:pt x="0" y="489165"/>
                </a:lnTo>
                <a:lnTo>
                  <a:pt x="2160" y="499871"/>
                </a:lnTo>
                <a:lnTo>
                  <a:pt x="8051" y="508615"/>
                </a:lnTo>
                <a:lnTo>
                  <a:pt x="16791" y="514511"/>
                </a:lnTo>
                <a:lnTo>
                  <a:pt x="27495" y="516674"/>
                </a:lnTo>
                <a:lnTo>
                  <a:pt x="7593418" y="516674"/>
                </a:lnTo>
                <a:lnTo>
                  <a:pt x="7604154" y="514511"/>
                </a:lnTo>
                <a:lnTo>
                  <a:pt x="7612913" y="508615"/>
                </a:lnTo>
                <a:lnTo>
                  <a:pt x="7618814" y="499871"/>
                </a:lnTo>
                <a:lnTo>
                  <a:pt x="7620977" y="489165"/>
                </a:lnTo>
                <a:lnTo>
                  <a:pt x="7620977" y="483666"/>
                </a:lnTo>
                <a:lnTo>
                  <a:pt x="32994" y="483666"/>
                </a:lnTo>
                <a:lnTo>
                  <a:pt x="32994" y="33007"/>
                </a:lnTo>
                <a:lnTo>
                  <a:pt x="7620977" y="33007"/>
                </a:lnTo>
                <a:lnTo>
                  <a:pt x="7620977" y="27508"/>
                </a:lnTo>
                <a:lnTo>
                  <a:pt x="7618814" y="16802"/>
                </a:lnTo>
                <a:lnTo>
                  <a:pt x="7612913" y="8058"/>
                </a:lnTo>
                <a:lnTo>
                  <a:pt x="7604154" y="2162"/>
                </a:lnTo>
                <a:lnTo>
                  <a:pt x="7593418" y="0"/>
                </a:lnTo>
                <a:close/>
              </a:path>
              <a:path w="7621270" h="516890">
                <a:moveTo>
                  <a:pt x="7620977" y="33007"/>
                </a:moveTo>
                <a:lnTo>
                  <a:pt x="7587957" y="33007"/>
                </a:lnTo>
                <a:lnTo>
                  <a:pt x="7587957" y="483666"/>
                </a:lnTo>
                <a:lnTo>
                  <a:pt x="7620977" y="483666"/>
                </a:lnTo>
                <a:lnTo>
                  <a:pt x="7620977" y="33007"/>
                </a:lnTo>
                <a:close/>
              </a:path>
              <a:path w="7621270" h="516890">
                <a:moveTo>
                  <a:pt x="7576908" y="44005"/>
                </a:moveTo>
                <a:lnTo>
                  <a:pt x="43992" y="44005"/>
                </a:lnTo>
                <a:lnTo>
                  <a:pt x="43992" y="472668"/>
                </a:lnTo>
                <a:lnTo>
                  <a:pt x="7576908" y="472668"/>
                </a:lnTo>
                <a:lnTo>
                  <a:pt x="7576908" y="461670"/>
                </a:lnTo>
                <a:lnTo>
                  <a:pt x="54990" y="461670"/>
                </a:lnTo>
                <a:lnTo>
                  <a:pt x="54990" y="55003"/>
                </a:lnTo>
                <a:lnTo>
                  <a:pt x="7576908" y="55003"/>
                </a:lnTo>
                <a:lnTo>
                  <a:pt x="7576908" y="44005"/>
                </a:lnTo>
                <a:close/>
              </a:path>
              <a:path w="7621270" h="516890">
                <a:moveTo>
                  <a:pt x="7576908" y="55003"/>
                </a:moveTo>
                <a:lnTo>
                  <a:pt x="7565859" y="55003"/>
                </a:lnTo>
                <a:lnTo>
                  <a:pt x="7565859" y="461670"/>
                </a:lnTo>
                <a:lnTo>
                  <a:pt x="7576908" y="461670"/>
                </a:lnTo>
                <a:lnTo>
                  <a:pt x="7576908" y="55003"/>
                </a:lnTo>
                <a:close/>
              </a:path>
            </a:pathLst>
          </a:custGeom>
          <a:solidFill>
            <a:srgbClr val="A4C2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32698" y="5105374"/>
            <a:ext cx="7566025" cy="462280"/>
          </a:xfrm>
          <a:custGeom>
            <a:avLst/>
            <a:gdLst/>
            <a:ahLst/>
            <a:cxnLst/>
            <a:rect l="l" t="t" r="r" b="b"/>
            <a:pathLst>
              <a:path w="7566025" h="462279">
                <a:moveTo>
                  <a:pt x="0" y="461670"/>
                </a:moveTo>
                <a:lnTo>
                  <a:pt x="7565898" y="461670"/>
                </a:lnTo>
                <a:lnTo>
                  <a:pt x="7565898" y="0"/>
                </a:lnTo>
                <a:lnTo>
                  <a:pt x="0" y="0"/>
                </a:lnTo>
                <a:lnTo>
                  <a:pt x="0" y="4616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305202" y="5077840"/>
            <a:ext cx="7621270" cy="516890"/>
          </a:xfrm>
          <a:custGeom>
            <a:avLst/>
            <a:gdLst/>
            <a:ahLst/>
            <a:cxnLst/>
            <a:rect l="l" t="t" r="r" b="b"/>
            <a:pathLst>
              <a:path w="7621270" h="516889">
                <a:moveTo>
                  <a:pt x="7593431" y="0"/>
                </a:moveTo>
                <a:lnTo>
                  <a:pt x="27495" y="0"/>
                </a:lnTo>
                <a:lnTo>
                  <a:pt x="16796" y="2162"/>
                </a:lnTo>
                <a:lnTo>
                  <a:pt x="8056" y="8064"/>
                </a:lnTo>
                <a:lnTo>
                  <a:pt x="2161" y="16823"/>
                </a:lnTo>
                <a:lnTo>
                  <a:pt x="0" y="27558"/>
                </a:lnTo>
                <a:lnTo>
                  <a:pt x="0" y="489203"/>
                </a:lnTo>
                <a:lnTo>
                  <a:pt x="2161" y="499933"/>
                </a:lnTo>
                <a:lnTo>
                  <a:pt x="8056" y="508679"/>
                </a:lnTo>
                <a:lnTo>
                  <a:pt x="16796" y="514567"/>
                </a:lnTo>
                <a:lnTo>
                  <a:pt x="27495" y="516724"/>
                </a:lnTo>
                <a:lnTo>
                  <a:pt x="7593431" y="516724"/>
                </a:lnTo>
                <a:lnTo>
                  <a:pt x="7604147" y="514567"/>
                </a:lnTo>
                <a:lnTo>
                  <a:pt x="7612862" y="508679"/>
                </a:lnTo>
                <a:lnTo>
                  <a:pt x="7618720" y="499933"/>
                </a:lnTo>
                <a:lnTo>
                  <a:pt x="7620863" y="489203"/>
                </a:lnTo>
                <a:lnTo>
                  <a:pt x="7620863" y="483742"/>
                </a:lnTo>
                <a:lnTo>
                  <a:pt x="33007" y="483742"/>
                </a:lnTo>
                <a:lnTo>
                  <a:pt x="33007" y="33019"/>
                </a:lnTo>
                <a:lnTo>
                  <a:pt x="7620863" y="33019"/>
                </a:lnTo>
                <a:lnTo>
                  <a:pt x="7620863" y="27558"/>
                </a:lnTo>
                <a:lnTo>
                  <a:pt x="7618720" y="16823"/>
                </a:lnTo>
                <a:lnTo>
                  <a:pt x="7612862" y="8064"/>
                </a:lnTo>
                <a:lnTo>
                  <a:pt x="7604147" y="2162"/>
                </a:lnTo>
                <a:lnTo>
                  <a:pt x="7593431" y="0"/>
                </a:lnTo>
                <a:close/>
              </a:path>
              <a:path w="7621270" h="516889">
                <a:moveTo>
                  <a:pt x="7620863" y="33019"/>
                </a:moveTo>
                <a:lnTo>
                  <a:pt x="7587970" y="33019"/>
                </a:lnTo>
                <a:lnTo>
                  <a:pt x="7587970" y="483742"/>
                </a:lnTo>
                <a:lnTo>
                  <a:pt x="7620863" y="483742"/>
                </a:lnTo>
                <a:lnTo>
                  <a:pt x="7620863" y="33019"/>
                </a:lnTo>
                <a:close/>
              </a:path>
              <a:path w="7621270" h="516889">
                <a:moveTo>
                  <a:pt x="7576921" y="44068"/>
                </a:moveTo>
                <a:lnTo>
                  <a:pt x="44005" y="44068"/>
                </a:lnTo>
                <a:lnTo>
                  <a:pt x="44005" y="472693"/>
                </a:lnTo>
                <a:lnTo>
                  <a:pt x="7576921" y="472693"/>
                </a:lnTo>
                <a:lnTo>
                  <a:pt x="7576921" y="461771"/>
                </a:lnTo>
                <a:lnTo>
                  <a:pt x="55003" y="461771"/>
                </a:lnTo>
                <a:lnTo>
                  <a:pt x="55003" y="55117"/>
                </a:lnTo>
                <a:lnTo>
                  <a:pt x="7576921" y="55117"/>
                </a:lnTo>
                <a:lnTo>
                  <a:pt x="7576921" y="44068"/>
                </a:lnTo>
                <a:close/>
              </a:path>
              <a:path w="7621270" h="516889">
                <a:moveTo>
                  <a:pt x="7576921" y="55117"/>
                </a:moveTo>
                <a:lnTo>
                  <a:pt x="7565872" y="55117"/>
                </a:lnTo>
                <a:lnTo>
                  <a:pt x="7565872" y="461771"/>
                </a:lnTo>
                <a:lnTo>
                  <a:pt x="7576921" y="461771"/>
                </a:lnTo>
                <a:lnTo>
                  <a:pt x="7576921" y="55117"/>
                </a:lnTo>
                <a:close/>
              </a:path>
            </a:pathLst>
          </a:custGeom>
          <a:solidFill>
            <a:srgbClr val="A4C2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332698" y="1567054"/>
            <a:ext cx="7573645" cy="4988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48640" indent="-457200">
              <a:spcBef>
                <a:spcPts val="100"/>
              </a:spcBef>
              <a:buClr>
                <a:srgbClr val="0A5294"/>
              </a:buClr>
              <a:buFont typeface="Wingdings"/>
              <a:buChar char=""/>
              <a:tabLst>
                <a:tab pos="548640" algn="l"/>
                <a:tab pos="549275" algn="l"/>
                <a:tab pos="2562225" algn="l"/>
              </a:tabLst>
            </a:pPr>
            <a:r>
              <a:rPr sz="2400" spc="125" dirty="0">
                <a:latin typeface="Arial"/>
                <a:cs typeface="Arial"/>
              </a:rPr>
              <a:t>Component:	</a:t>
            </a:r>
            <a:r>
              <a:rPr sz="2400" spc="145" dirty="0">
                <a:solidFill>
                  <a:srgbClr val="0C9B74"/>
                </a:solidFill>
                <a:latin typeface="Arial"/>
                <a:cs typeface="Arial"/>
              </a:rPr>
              <a:t>Motor</a:t>
            </a:r>
            <a:endParaRPr sz="2400">
              <a:latin typeface="Arial"/>
              <a:cs typeface="Arial"/>
            </a:endParaRPr>
          </a:p>
          <a:p>
            <a:pPr marL="548640" indent="-457200">
              <a:spcBef>
                <a:spcPts val="3295"/>
              </a:spcBef>
              <a:buClr>
                <a:srgbClr val="0A5294"/>
              </a:buClr>
              <a:buFont typeface="Wingdings"/>
              <a:buChar char=""/>
              <a:tabLst>
                <a:tab pos="548640" algn="l"/>
                <a:tab pos="549275" algn="l"/>
              </a:tabLst>
            </a:pPr>
            <a:r>
              <a:rPr sz="2400" spc="95" dirty="0">
                <a:latin typeface="Arial"/>
                <a:cs typeface="Arial"/>
              </a:rPr>
              <a:t>Function:</a:t>
            </a:r>
            <a:endParaRPr sz="2400">
              <a:latin typeface="Arial"/>
              <a:cs typeface="Arial"/>
            </a:endParaRPr>
          </a:p>
          <a:p>
            <a:pPr marL="1005840" lvl="1" indent="-457200">
              <a:buClr>
                <a:srgbClr val="4FCEFF"/>
              </a:buClr>
              <a:buFont typeface="Wingdings"/>
              <a:buChar char=""/>
              <a:tabLst>
                <a:tab pos="1005840" algn="l"/>
                <a:tab pos="1006475" algn="l"/>
              </a:tabLst>
            </a:pPr>
            <a:r>
              <a:rPr sz="2400" spc="-10" dirty="0">
                <a:solidFill>
                  <a:srgbClr val="0C9B74"/>
                </a:solidFill>
                <a:latin typeface="Arial"/>
                <a:cs typeface="Arial"/>
              </a:rPr>
              <a:t>Raises </a:t>
            </a:r>
            <a:r>
              <a:rPr sz="2400" spc="135" dirty="0">
                <a:solidFill>
                  <a:srgbClr val="0C9B74"/>
                </a:solidFill>
                <a:latin typeface="Arial"/>
                <a:cs typeface="Arial"/>
              </a:rPr>
              <a:t>upper</a:t>
            </a:r>
            <a:r>
              <a:rPr sz="2400" spc="200" dirty="0">
                <a:solidFill>
                  <a:srgbClr val="0C9B74"/>
                </a:solidFill>
                <a:latin typeface="Arial"/>
                <a:cs typeface="Arial"/>
              </a:rPr>
              <a:t> </a:t>
            </a:r>
            <a:r>
              <a:rPr sz="2400" spc="85" dirty="0">
                <a:solidFill>
                  <a:srgbClr val="0C9B74"/>
                </a:solidFill>
                <a:latin typeface="Arial"/>
                <a:cs typeface="Arial"/>
              </a:rPr>
              <a:t>eyelid</a:t>
            </a:r>
            <a:endParaRPr sz="2400">
              <a:latin typeface="Arial"/>
              <a:cs typeface="Arial"/>
            </a:endParaRPr>
          </a:p>
          <a:p>
            <a:pPr marL="1005840" marR="1016635" lvl="1" indent="-457200">
              <a:buClr>
                <a:srgbClr val="4FCEFF"/>
              </a:buClr>
              <a:buFont typeface="Wingdings"/>
              <a:buChar char=""/>
              <a:tabLst>
                <a:tab pos="1005840" algn="l"/>
                <a:tab pos="1006475" algn="l"/>
              </a:tabLst>
            </a:pPr>
            <a:r>
              <a:rPr sz="2400" spc="105" dirty="0">
                <a:solidFill>
                  <a:srgbClr val="0C9B74"/>
                </a:solidFill>
                <a:latin typeface="Arial"/>
                <a:cs typeface="Arial"/>
              </a:rPr>
              <a:t>Turns </a:t>
            </a:r>
            <a:r>
              <a:rPr sz="2400" spc="70" dirty="0">
                <a:solidFill>
                  <a:srgbClr val="0C9B74"/>
                </a:solidFill>
                <a:latin typeface="Arial"/>
                <a:cs typeface="Arial"/>
              </a:rPr>
              <a:t>eyeball </a:t>
            </a:r>
            <a:r>
              <a:rPr sz="2400" spc="120" dirty="0">
                <a:solidFill>
                  <a:srgbClr val="0C9B74"/>
                </a:solidFill>
                <a:latin typeface="Arial"/>
                <a:cs typeface="Arial"/>
              </a:rPr>
              <a:t>upward, </a:t>
            </a:r>
            <a:r>
              <a:rPr sz="2400" spc="125" dirty="0">
                <a:solidFill>
                  <a:srgbClr val="0C9B74"/>
                </a:solidFill>
                <a:latin typeface="Arial"/>
                <a:cs typeface="Arial"/>
              </a:rPr>
              <a:t>downward </a:t>
            </a:r>
            <a:r>
              <a:rPr sz="2400" spc="100" dirty="0">
                <a:solidFill>
                  <a:srgbClr val="0C9B74"/>
                </a:solidFill>
                <a:latin typeface="Arial"/>
                <a:cs typeface="Arial"/>
              </a:rPr>
              <a:t>and  </a:t>
            </a:r>
            <a:r>
              <a:rPr sz="2400" spc="114" dirty="0">
                <a:solidFill>
                  <a:srgbClr val="0C9B74"/>
                </a:solidFill>
                <a:latin typeface="Arial"/>
                <a:cs typeface="Arial"/>
              </a:rPr>
              <a:t>medially</a:t>
            </a:r>
            <a:endParaRPr sz="2400">
              <a:latin typeface="Arial"/>
              <a:cs typeface="Arial"/>
            </a:endParaRPr>
          </a:p>
          <a:p>
            <a:pPr marL="1005840" lvl="1" indent="-457200">
              <a:spcBef>
                <a:spcPts val="5"/>
              </a:spcBef>
              <a:buClr>
                <a:srgbClr val="4FCEFF"/>
              </a:buClr>
              <a:buFont typeface="Wingdings"/>
              <a:buChar char=""/>
              <a:tabLst>
                <a:tab pos="1005840" algn="l"/>
                <a:tab pos="1006475" algn="l"/>
              </a:tabLst>
            </a:pPr>
            <a:r>
              <a:rPr sz="2400" spc="110" dirty="0">
                <a:solidFill>
                  <a:srgbClr val="0C9B74"/>
                </a:solidFill>
                <a:latin typeface="Arial"/>
                <a:cs typeface="Arial"/>
              </a:rPr>
              <a:t>Constricts</a:t>
            </a:r>
            <a:r>
              <a:rPr sz="2400" spc="90" dirty="0">
                <a:solidFill>
                  <a:srgbClr val="0C9B74"/>
                </a:solidFill>
                <a:latin typeface="Arial"/>
                <a:cs typeface="Arial"/>
              </a:rPr>
              <a:t> </a:t>
            </a:r>
            <a:r>
              <a:rPr sz="2400" spc="160" dirty="0">
                <a:solidFill>
                  <a:srgbClr val="0C9B74"/>
                </a:solidFill>
                <a:latin typeface="Arial"/>
                <a:cs typeface="Arial"/>
              </a:rPr>
              <a:t>pupil</a:t>
            </a:r>
            <a:endParaRPr sz="2400">
              <a:latin typeface="Arial"/>
              <a:cs typeface="Arial"/>
            </a:endParaRPr>
          </a:p>
          <a:p>
            <a:pPr marL="1005840" lvl="1" indent="-457200">
              <a:buClr>
                <a:srgbClr val="4FCEFF"/>
              </a:buClr>
              <a:buFont typeface="Wingdings"/>
              <a:buChar char=""/>
              <a:tabLst>
                <a:tab pos="1005840" algn="l"/>
                <a:tab pos="1006475" algn="l"/>
              </a:tabLst>
            </a:pPr>
            <a:r>
              <a:rPr sz="2400" spc="100" dirty="0">
                <a:solidFill>
                  <a:srgbClr val="0C9B74"/>
                </a:solidFill>
                <a:latin typeface="Arial"/>
                <a:cs typeface="Arial"/>
              </a:rPr>
              <a:t>Accommodates </a:t>
            </a:r>
            <a:r>
              <a:rPr sz="2400" spc="125" dirty="0">
                <a:solidFill>
                  <a:srgbClr val="0C9B74"/>
                </a:solidFill>
                <a:latin typeface="Arial"/>
                <a:cs typeface="Arial"/>
              </a:rPr>
              <a:t>the</a:t>
            </a:r>
            <a:r>
              <a:rPr sz="2400" spc="55" dirty="0">
                <a:solidFill>
                  <a:srgbClr val="0C9B74"/>
                </a:solidFill>
                <a:latin typeface="Arial"/>
                <a:cs typeface="Arial"/>
              </a:rPr>
              <a:t> </a:t>
            </a:r>
            <a:r>
              <a:rPr sz="2400" spc="10" dirty="0">
                <a:solidFill>
                  <a:srgbClr val="0C9B74"/>
                </a:solidFill>
                <a:latin typeface="Arial"/>
                <a:cs typeface="Arial"/>
              </a:rPr>
              <a:t>eye</a:t>
            </a:r>
            <a:endParaRPr sz="2400">
              <a:latin typeface="Arial"/>
              <a:cs typeface="Arial"/>
            </a:endParaRPr>
          </a:p>
          <a:p>
            <a:pPr lvl="1">
              <a:spcBef>
                <a:spcPts val="5"/>
              </a:spcBef>
              <a:buClr>
                <a:srgbClr val="4FCEFF"/>
              </a:buClr>
              <a:buFont typeface="Wingdings"/>
              <a:buChar char=""/>
            </a:pPr>
            <a:endParaRPr sz="3750">
              <a:latin typeface="Times New Roman"/>
              <a:cs typeface="Times New Roman"/>
            </a:endParaRPr>
          </a:p>
          <a:p>
            <a:pPr marL="548640" indent="-457200">
              <a:buClr>
                <a:srgbClr val="0A5294"/>
              </a:buClr>
              <a:buFont typeface="Wingdings"/>
              <a:buChar char=""/>
              <a:tabLst>
                <a:tab pos="548640" algn="l"/>
                <a:tab pos="549275" algn="l"/>
                <a:tab pos="1757045" algn="l"/>
              </a:tabLst>
            </a:pPr>
            <a:r>
              <a:rPr sz="2400" spc="130" dirty="0">
                <a:latin typeface="Arial"/>
                <a:cs typeface="Arial"/>
              </a:rPr>
              <a:t>Origin:	</a:t>
            </a:r>
            <a:r>
              <a:rPr sz="2400" spc="135" dirty="0">
                <a:solidFill>
                  <a:srgbClr val="0C9B74"/>
                </a:solidFill>
                <a:latin typeface="Arial"/>
                <a:cs typeface="Arial"/>
              </a:rPr>
              <a:t>Anterior </a:t>
            </a:r>
            <a:r>
              <a:rPr sz="2400" spc="80" dirty="0">
                <a:solidFill>
                  <a:srgbClr val="0C9B74"/>
                </a:solidFill>
                <a:latin typeface="Arial"/>
                <a:cs typeface="Arial"/>
              </a:rPr>
              <a:t>surface </a:t>
            </a:r>
            <a:r>
              <a:rPr sz="2400" spc="175" dirty="0">
                <a:solidFill>
                  <a:srgbClr val="0C9B74"/>
                </a:solidFill>
                <a:latin typeface="Arial"/>
                <a:cs typeface="Arial"/>
              </a:rPr>
              <a:t>of </a:t>
            </a:r>
            <a:r>
              <a:rPr sz="2400" spc="125" dirty="0">
                <a:solidFill>
                  <a:srgbClr val="0C9B74"/>
                </a:solidFill>
                <a:latin typeface="Arial"/>
                <a:cs typeface="Arial"/>
              </a:rPr>
              <a:t>the</a:t>
            </a:r>
            <a:r>
              <a:rPr sz="2400" spc="-20" dirty="0">
                <a:solidFill>
                  <a:srgbClr val="0C9B74"/>
                </a:solidFill>
                <a:latin typeface="Arial"/>
                <a:cs typeface="Arial"/>
              </a:rPr>
              <a:t> </a:t>
            </a:r>
            <a:r>
              <a:rPr sz="2400" spc="155" dirty="0">
                <a:solidFill>
                  <a:srgbClr val="0C9B74"/>
                </a:solidFill>
                <a:latin typeface="Arial"/>
                <a:cs typeface="Arial"/>
              </a:rPr>
              <a:t>midbrain</a:t>
            </a:r>
            <a:endParaRPr sz="2400">
              <a:latin typeface="Arial"/>
              <a:cs typeface="Arial"/>
            </a:endParaRPr>
          </a:p>
          <a:p>
            <a:pPr>
              <a:spcBef>
                <a:spcPts val="50"/>
              </a:spcBef>
              <a:buClr>
                <a:srgbClr val="0A5294"/>
              </a:buClr>
              <a:buFont typeface="Wingdings"/>
              <a:buChar char=""/>
            </a:pPr>
            <a:endParaRPr sz="4150">
              <a:latin typeface="Times New Roman"/>
              <a:cs typeface="Times New Roman"/>
            </a:endParaRPr>
          </a:p>
          <a:p>
            <a:pPr marL="555625" indent="-457200">
              <a:buClr>
                <a:srgbClr val="0A5294"/>
              </a:buClr>
              <a:buFont typeface="Wingdings"/>
              <a:buChar char=""/>
              <a:tabLst>
                <a:tab pos="555625" algn="l"/>
                <a:tab pos="556260" algn="l"/>
                <a:tab pos="3874135" algn="l"/>
              </a:tabLst>
            </a:pPr>
            <a:r>
              <a:rPr sz="2400" spc="110" dirty="0">
                <a:latin typeface="Arial"/>
                <a:cs typeface="Arial"/>
              </a:rPr>
              <a:t>Opening </a:t>
            </a:r>
            <a:r>
              <a:rPr sz="2400" spc="180" dirty="0">
                <a:latin typeface="Arial"/>
                <a:cs typeface="Arial"/>
              </a:rPr>
              <a:t>to</a:t>
            </a:r>
            <a:r>
              <a:rPr sz="2400" spc="165" dirty="0">
                <a:latin typeface="Arial"/>
                <a:cs typeface="Arial"/>
              </a:rPr>
              <a:t> </a:t>
            </a:r>
            <a:r>
              <a:rPr sz="2400" spc="125" dirty="0">
                <a:latin typeface="Arial"/>
                <a:cs typeface="Arial"/>
              </a:rPr>
              <a:t>the</a:t>
            </a:r>
            <a:r>
              <a:rPr sz="2400" spc="135" dirty="0">
                <a:latin typeface="Arial"/>
                <a:cs typeface="Arial"/>
              </a:rPr>
              <a:t> </a:t>
            </a:r>
            <a:r>
              <a:rPr sz="2400" spc="75" dirty="0">
                <a:latin typeface="Arial"/>
                <a:cs typeface="Arial"/>
              </a:rPr>
              <a:t>Skull:	</a:t>
            </a:r>
            <a:r>
              <a:rPr sz="2400" spc="85" dirty="0">
                <a:solidFill>
                  <a:srgbClr val="0C9B74"/>
                </a:solidFill>
                <a:latin typeface="Arial"/>
                <a:cs typeface="Arial"/>
              </a:rPr>
              <a:t>Superior </a:t>
            </a:r>
            <a:r>
              <a:rPr sz="2400" spc="145" dirty="0">
                <a:solidFill>
                  <a:srgbClr val="0C9B74"/>
                </a:solidFill>
                <a:latin typeface="Arial"/>
                <a:cs typeface="Arial"/>
              </a:rPr>
              <a:t>orbital</a:t>
            </a:r>
            <a:r>
              <a:rPr sz="2400" spc="105" dirty="0">
                <a:solidFill>
                  <a:srgbClr val="0C9B74"/>
                </a:solidFill>
                <a:latin typeface="Arial"/>
                <a:cs typeface="Arial"/>
              </a:rPr>
              <a:t> fissure</a:t>
            </a:r>
            <a:endParaRPr sz="24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008876" y="1653540"/>
            <a:ext cx="3659124" cy="14173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23276" y="5944933"/>
            <a:ext cx="4897755" cy="913130"/>
          </a:xfrm>
          <a:custGeom>
            <a:avLst/>
            <a:gdLst/>
            <a:ahLst/>
            <a:cxnLst/>
            <a:rect l="l" t="t" r="r" b="b"/>
            <a:pathLst>
              <a:path w="4897755" h="913129">
                <a:moveTo>
                  <a:pt x="85714" y="21358"/>
                </a:moveTo>
                <a:lnTo>
                  <a:pt x="3636702" y="913064"/>
                </a:lnTo>
                <a:lnTo>
                  <a:pt x="4897405" y="913064"/>
                </a:lnTo>
                <a:lnTo>
                  <a:pt x="85714" y="21358"/>
                </a:lnTo>
                <a:close/>
              </a:path>
              <a:path w="4897755" h="913129">
                <a:moveTo>
                  <a:pt x="660" y="0"/>
                </a:moveTo>
                <a:lnTo>
                  <a:pt x="0" y="5473"/>
                </a:lnTo>
                <a:lnTo>
                  <a:pt x="85714" y="21358"/>
                </a:lnTo>
                <a:lnTo>
                  <a:pt x="660" y="0"/>
                </a:lnTo>
                <a:close/>
              </a:path>
            </a:pathLst>
          </a:custGeom>
          <a:solidFill>
            <a:srgbClr val="9CB1E0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009712" y="5939015"/>
            <a:ext cx="3651885" cy="919480"/>
          </a:xfrm>
          <a:custGeom>
            <a:avLst/>
            <a:gdLst/>
            <a:ahLst/>
            <a:cxnLst/>
            <a:rect l="l" t="t" r="r" b="b"/>
            <a:pathLst>
              <a:path w="3651885" h="919479">
                <a:moveTo>
                  <a:pt x="0" y="0"/>
                </a:moveTo>
                <a:lnTo>
                  <a:pt x="7924" y="6349"/>
                </a:lnTo>
                <a:lnTo>
                  <a:pt x="2868870" y="918983"/>
                </a:lnTo>
                <a:lnTo>
                  <a:pt x="3651885" y="91898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24000" y="5789674"/>
            <a:ext cx="3398520" cy="10683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24001" y="5784015"/>
            <a:ext cx="3372797" cy="10739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04975" y="342900"/>
            <a:ext cx="6553200" cy="876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882128" y="2877310"/>
            <a:ext cx="2785872" cy="39806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67676" y="1632930"/>
            <a:ext cx="3819524" cy="456784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24026" y="1571625"/>
            <a:ext cx="6143625" cy="4629150"/>
          </a:xfrm>
          <a:prstGeom prst="rect">
            <a:avLst/>
          </a:prstGeom>
          <a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62101" y="1447801"/>
            <a:ext cx="8105775" cy="12477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641976" y="2932302"/>
            <a:ext cx="3967479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pc="130" dirty="0"/>
              <a:t>Cranial </a:t>
            </a:r>
            <a:r>
              <a:rPr spc="85" dirty="0"/>
              <a:t>Nerve</a:t>
            </a:r>
            <a:r>
              <a:rPr spc="135" dirty="0"/>
              <a:t> </a:t>
            </a:r>
            <a:r>
              <a:rPr spc="-15" dirty="0"/>
              <a:t>IV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04976" y="342900"/>
            <a:ext cx="5724525" cy="876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32697" y="1808708"/>
            <a:ext cx="4648200" cy="462280"/>
          </a:xfrm>
          <a:custGeom>
            <a:avLst/>
            <a:gdLst/>
            <a:ahLst/>
            <a:cxnLst/>
            <a:rect l="l" t="t" r="r" b="b"/>
            <a:pathLst>
              <a:path w="4648200" h="462280">
                <a:moveTo>
                  <a:pt x="0" y="461670"/>
                </a:moveTo>
                <a:lnTo>
                  <a:pt x="4648200" y="461670"/>
                </a:lnTo>
                <a:lnTo>
                  <a:pt x="4648200" y="0"/>
                </a:lnTo>
                <a:lnTo>
                  <a:pt x="0" y="0"/>
                </a:lnTo>
                <a:lnTo>
                  <a:pt x="0" y="4616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05203" y="1781175"/>
            <a:ext cx="4703445" cy="516890"/>
          </a:xfrm>
          <a:custGeom>
            <a:avLst/>
            <a:gdLst/>
            <a:ahLst/>
            <a:cxnLst/>
            <a:rect l="l" t="t" r="r" b="b"/>
            <a:pathLst>
              <a:path w="4703445" h="516889">
                <a:moveTo>
                  <a:pt x="4675733" y="0"/>
                </a:moveTo>
                <a:lnTo>
                  <a:pt x="27495" y="0"/>
                </a:lnTo>
                <a:lnTo>
                  <a:pt x="16796" y="2162"/>
                </a:lnTo>
                <a:lnTo>
                  <a:pt x="8056" y="8064"/>
                </a:lnTo>
                <a:lnTo>
                  <a:pt x="2161" y="16823"/>
                </a:lnTo>
                <a:lnTo>
                  <a:pt x="0" y="27559"/>
                </a:lnTo>
                <a:lnTo>
                  <a:pt x="0" y="489203"/>
                </a:lnTo>
                <a:lnTo>
                  <a:pt x="2161" y="499866"/>
                </a:lnTo>
                <a:lnTo>
                  <a:pt x="8056" y="508587"/>
                </a:lnTo>
                <a:lnTo>
                  <a:pt x="16796" y="514475"/>
                </a:lnTo>
                <a:lnTo>
                  <a:pt x="27495" y="516636"/>
                </a:lnTo>
                <a:lnTo>
                  <a:pt x="4675733" y="516636"/>
                </a:lnTo>
                <a:lnTo>
                  <a:pt x="4686395" y="514475"/>
                </a:lnTo>
                <a:lnTo>
                  <a:pt x="4695116" y="508587"/>
                </a:lnTo>
                <a:lnTo>
                  <a:pt x="4701004" y="499866"/>
                </a:lnTo>
                <a:lnTo>
                  <a:pt x="4703165" y="489203"/>
                </a:lnTo>
                <a:lnTo>
                  <a:pt x="4703165" y="483615"/>
                </a:lnTo>
                <a:lnTo>
                  <a:pt x="33007" y="483615"/>
                </a:lnTo>
                <a:lnTo>
                  <a:pt x="33007" y="33020"/>
                </a:lnTo>
                <a:lnTo>
                  <a:pt x="4703165" y="33020"/>
                </a:lnTo>
                <a:lnTo>
                  <a:pt x="4703165" y="27559"/>
                </a:lnTo>
                <a:lnTo>
                  <a:pt x="4701004" y="16823"/>
                </a:lnTo>
                <a:lnTo>
                  <a:pt x="4695116" y="8064"/>
                </a:lnTo>
                <a:lnTo>
                  <a:pt x="4686395" y="2162"/>
                </a:lnTo>
                <a:lnTo>
                  <a:pt x="4675733" y="0"/>
                </a:lnTo>
                <a:close/>
              </a:path>
              <a:path w="4703445" h="516889">
                <a:moveTo>
                  <a:pt x="4703165" y="33020"/>
                </a:moveTo>
                <a:lnTo>
                  <a:pt x="4670145" y="33020"/>
                </a:lnTo>
                <a:lnTo>
                  <a:pt x="4670145" y="483615"/>
                </a:lnTo>
                <a:lnTo>
                  <a:pt x="4703165" y="483615"/>
                </a:lnTo>
                <a:lnTo>
                  <a:pt x="4703165" y="33020"/>
                </a:lnTo>
                <a:close/>
              </a:path>
              <a:path w="4703445" h="516889">
                <a:moveTo>
                  <a:pt x="4659223" y="43941"/>
                </a:moveTo>
                <a:lnTo>
                  <a:pt x="44005" y="43941"/>
                </a:lnTo>
                <a:lnTo>
                  <a:pt x="44005" y="472694"/>
                </a:lnTo>
                <a:lnTo>
                  <a:pt x="4659223" y="472694"/>
                </a:lnTo>
                <a:lnTo>
                  <a:pt x="4659223" y="461645"/>
                </a:lnTo>
                <a:lnTo>
                  <a:pt x="55003" y="461645"/>
                </a:lnTo>
                <a:lnTo>
                  <a:pt x="55003" y="54990"/>
                </a:lnTo>
                <a:lnTo>
                  <a:pt x="4659223" y="54990"/>
                </a:lnTo>
                <a:lnTo>
                  <a:pt x="4659223" y="43941"/>
                </a:lnTo>
                <a:close/>
              </a:path>
              <a:path w="4703445" h="516889">
                <a:moveTo>
                  <a:pt x="4659223" y="54990"/>
                </a:moveTo>
                <a:lnTo>
                  <a:pt x="4648174" y="54990"/>
                </a:lnTo>
                <a:lnTo>
                  <a:pt x="4648174" y="461645"/>
                </a:lnTo>
                <a:lnTo>
                  <a:pt x="4659223" y="461645"/>
                </a:lnTo>
                <a:lnTo>
                  <a:pt x="4659223" y="54990"/>
                </a:lnTo>
                <a:close/>
              </a:path>
            </a:pathLst>
          </a:custGeom>
          <a:solidFill>
            <a:srgbClr val="0E6E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332698" y="2971762"/>
            <a:ext cx="6735445" cy="831215"/>
          </a:xfrm>
          <a:custGeom>
            <a:avLst/>
            <a:gdLst/>
            <a:ahLst/>
            <a:cxnLst/>
            <a:rect l="l" t="t" r="r" b="b"/>
            <a:pathLst>
              <a:path w="6735445" h="831214">
                <a:moveTo>
                  <a:pt x="0" y="830999"/>
                </a:moveTo>
                <a:lnTo>
                  <a:pt x="6735064" y="830999"/>
                </a:lnTo>
                <a:lnTo>
                  <a:pt x="6735064" y="0"/>
                </a:lnTo>
                <a:lnTo>
                  <a:pt x="0" y="0"/>
                </a:lnTo>
                <a:lnTo>
                  <a:pt x="0" y="830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305202" y="2944241"/>
            <a:ext cx="6790690" cy="886460"/>
          </a:xfrm>
          <a:custGeom>
            <a:avLst/>
            <a:gdLst/>
            <a:ahLst/>
            <a:cxnLst/>
            <a:rect l="l" t="t" r="r" b="b"/>
            <a:pathLst>
              <a:path w="6790690" h="886460">
                <a:moveTo>
                  <a:pt x="6762597" y="0"/>
                </a:moveTo>
                <a:lnTo>
                  <a:pt x="27495" y="0"/>
                </a:lnTo>
                <a:lnTo>
                  <a:pt x="16796" y="2162"/>
                </a:lnTo>
                <a:lnTo>
                  <a:pt x="8056" y="8064"/>
                </a:lnTo>
                <a:lnTo>
                  <a:pt x="2161" y="16823"/>
                </a:lnTo>
                <a:lnTo>
                  <a:pt x="0" y="27559"/>
                </a:lnTo>
                <a:lnTo>
                  <a:pt x="0" y="858520"/>
                </a:lnTo>
                <a:lnTo>
                  <a:pt x="2161" y="869255"/>
                </a:lnTo>
                <a:lnTo>
                  <a:pt x="8056" y="878014"/>
                </a:lnTo>
                <a:lnTo>
                  <a:pt x="16796" y="883916"/>
                </a:lnTo>
                <a:lnTo>
                  <a:pt x="27495" y="886079"/>
                </a:lnTo>
                <a:lnTo>
                  <a:pt x="6762597" y="886079"/>
                </a:lnTo>
                <a:lnTo>
                  <a:pt x="6773333" y="883916"/>
                </a:lnTo>
                <a:lnTo>
                  <a:pt x="6782092" y="878014"/>
                </a:lnTo>
                <a:lnTo>
                  <a:pt x="6787993" y="869255"/>
                </a:lnTo>
                <a:lnTo>
                  <a:pt x="6790156" y="858520"/>
                </a:lnTo>
                <a:lnTo>
                  <a:pt x="6790156" y="853059"/>
                </a:lnTo>
                <a:lnTo>
                  <a:pt x="33007" y="853059"/>
                </a:lnTo>
                <a:lnTo>
                  <a:pt x="33007" y="33020"/>
                </a:lnTo>
                <a:lnTo>
                  <a:pt x="6790156" y="33020"/>
                </a:lnTo>
                <a:lnTo>
                  <a:pt x="6790156" y="27559"/>
                </a:lnTo>
                <a:lnTo>
                  <a:pt x="6787993" y="16823"/>
                </a:lnTo>
                <a:lnTo>
                  <a:pt x="6782092" y="8064"/>
                </a:lnTo>
                <a:lnTo>
                  <a:pt x="6773333" y="2162"/>
                </a:lnTo>
                <a:lnTo>
                  <a:pt x="6762597" y="0"/>
                </a:lnTo>
                <a:close/>
              </a:path>
              <a:path w="6790690" h="886460">
                <a:moveTo>
                  <a:pt x="6790156" y="33020"/>
                </a:moveTo>
                <a:lnTo>
                  <a:pt x="6757136" y="33020"/>
                </a:lnTo>
                <a:lnTo>
                  <a:pt x="6757136" y="853059"/>
                </a:lnTo>
                <a:lnTo>
                  <a:pt x="6790156" y="853059"/>
                </a:lnTo>
                <a:lnTo>
                  <a:pt x="6790156" y="33020"/>
                </a:lnTo>
                <a:close/>
              </a:path>
              <a:path w="6790690" h="886460">
                <a:moveTo>
                  <a:pt x="6746087" y="44069"/>
                </a:moveTo>
                <a:lnTo>
                  <a:pt x="44005" y="44069"/>
                </a:lnTo>
                <a:lnTo>
                  <a:pt x="44005" y="842010"/>
                </a:lnTo>
                <a:lnTo>
                  <a:pt x="6746087" y="842010"/>
                </a:lnTo>
                <a:lnTo>
                  <a:pt x="6746087" y="831088"/>
                </a:lnTo>
                <a:lnTo>
                  <a:pt x="55003" y="831088"/>
                </a:lnTo>
                <a:lnTo>
                  <a:pt x="55003" y="55118"/>
                </a:lnTo>
                <a:lnTo>
                  <a:pt x="6746087" y="55118"/>
                </a:lnTo>
                <a:lnTo>
                  <a:pt x="6746087" y="44069"/>
                </a:lnTo>
                <a:close/>
              </a:path>
              <a:path w="6790690" h="886460">
                <a:moveTo>
                  <a:pt x="6746087" y="55118"/>
                </a:moveTo>
                <a:lnTo>
                  <a:pt x="6735038" y="55118"/>
                </a:lnTo>
                <a:lnTo>
                  <a:pt x="6735038" y="831088"/>
                </a:lnTo>
                <a:lnTo>
                  <a:pt x="6746087" y="831088"/>
                </a:lnTo>
                <a:lnTo>
                  <a:pt x="6746087" y="55118"/>
                </a:lnTo>
                <a:close/>
              </a:path>
            </a:pathLst>
          </a:custGeom>
          <a:solidFill>
            <a:srgbClr val="0E6E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332698" y="1797812"/>
            <a:ext cx="6063615" cy="19595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48640" indent="-457200">
              <a:spcBef>
                <a:spcPts val="100"/>
              </a:spcBef>
              <a:buClr>
                <a:srgbClr val="AFDFA0"/>
              </a:buClr>
              <a:buFont typeface="Wingdings"/>
              <a:buChar char=""/>
              <a:tabLst>
                <a:tab pos="548640" algn="l"/>
                <a:tab pos="549275" algn="l"/>
                <a:tab pos="2562225" algn="l"/>
              </a:tabLst>
            </a:pPr>
            <a:r>
              <a:rPr sz="2400" spc="125" dirty="0">
                <a:latin typeface="Arial"/>
                <a:cs typeface="Arial"/>
              </a:rPr>
              <a:t>Component:	</a:t>
            </a:r>
            <a:r>
              <a:rPr sz="2400" spc="145" dirty="0">
                <a:solidFill>
                  <a:srgbClr val="0C9B74"/>
                </a:solidFill>
                <a:latin typeface="Arial"/>
                <a:cs typeface="Arial"/>
              </a:rPr>
              <a:t>Motor</a:t>
            </a:r>
            <a:endParaRPr sz="2400">
              <a:latin typeface="Arial"/>
              <a:cs typeface="Arial"/>
            </a:endParaRPr>
          </a:p>
          <a:p>
            <a:pPr>
              <a:spcBef>
                <a:spcPts val="10"/>
              </a:spcBef>
              <a:buClr>
                <a:srgbClr val="AFDFA0"/>
              </a:buClr>
              <a:buFont typeface="Wingdings"/>
              <a:buChar char=""/>
            </a:pPr>
            <a:endParaRPr sz="5450">
              <a:latin typeface="Times New Roman"/>
              <a:cs typeface="Times New Roman"/>
            </a:endParaRPr>
          </a:p>
          <a:p>
            <a:pPr marL="548640" marR="5080" indent="-457200">
              <a:spcBef>
                <a:spcPts val="5"/>
              </a:spcBef>
              <a:buClr>
                <a:srgbClr val="AFDFA0"/>
              </a:buClr>
              <a:buFont typeface="Wingdings"/>
              <a:buChar char=""/>
              <a:tabLst>
                <a:tab pos="548640" algn="l"/>
                <a:tab pos="549275" algn="l"/>
              </a:tabLst>
            </a:pPr>
            <a:r>
              <a:rPr sz="2400" spc="95" dirty="0">
                <a:latin typeface="Arial"/>
                <a:cs typeface="Arial"/>
              </a:rPr>
              <a:t>Function: </a:t>
            </a:r>
            <a:r>
              <a:rPr sz="2400" spc="110" dirty="0">
                <a:solidFill>
                  <a:srgbClr val="0C9B74"/>
                </a:solidFill>
                <a:latin typeface="Arial"/>
                <a:cs typeface="Arial"/>
              </a:rPr>
              <a:t>Assisting </a:t>
            </a:r>
            <a:r>
              <a:rPr sz="2400" spc="155" dirty="0">
                <a:solidFill>
                  <a:srgbClr val="0C9B74"/>
                </a:solidFill>
                <a:latin typeface="Arial"/>
                <a:cs typeface="Arial"/>
              </a:rPr>
              <a:t>in </a:t>
            </a:r>
            <a:r>
              <a:rPr sz="2400" spc="165" dirty="0">
                <a:solidFill>
                  <a:srgbClr val="0C9B74"/>
                </a:solidFill>
                <a:latin typeface="Arial"/>
                <a:cs typeface="Arial"/>
              </a:rPr>
              <a:t>turning</a:t>
            </a:r>
            <a:r>
              <a:rPr sz="2400" dirty="0">
                <a:solidFill>
                  <a:srgbClr val="0C9B74"/>
                </a:solidFill>
                <a:latin typeface="Arial"/>
                <a:cs typeface="Arial"/>
              </a:rPr>
              <a:t> </a:t>
            </a:r>
            <a:r>
              <a:rPr sz="2400" spc="70" dirty="0">
                <a:solidFill>
                  <a:srgbClr val="0C9B74"/>
                </a:solidFill>
                <a:latin typeface="Arial"/>
                <a:cs typeface="Arial"/>
              </a:rPr>
              <a:t>eyeball  </a:t>
            </a:r>
            <a:r>
              <a:rPr sz="2400" spc="125" dirty="0">
                <a:solidFill>
                  <a:srgbClr val="0C9B74"/>
                </a:solidFill>
                <a:latin typeface="Arial"/>
                <a:cs typeface="Arial"/>
              </a:rPr>
              <a:t>downward </a:t>
            </a:r>
            <a:r>
              <a:rPr sz="2400" spc="100" dirty="0">
                <a:solidFill>
                  <a:srgbClr val="0C9B74"/>
                </a:solidFill>
                <a:latin typeface="Arial"/>
                <a:cs typeface="Arial"/>
              </a:rPr>
              <a:t>and</a:t>
            </a:r>
            <a:r>
              <a:rPr sz="2400" spc="60" dirty="0">
                <a:solidFill>
                  <a:srgbClr val="0C9B74"/>
                </a:solidFill>
                <a:latin typeface="Arial"/>
                <a:cs typeface="Arial"/>
              </a:rPr>
              <a:t> </a:t>
            </a:r>
            <a:r>
              <a:rPr sz="2400" spc="95" dirty="0">
                <a:solidFill>
                  <a:srgbClr val="0C9B74"/>
                </a:solidFill>
                <a:latin typeface="Arial"/>
                <a:cs typeface="Arial"/>
              </a:rPr>
              <a:t>laterally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340077" y="6083249"/>
            <a:ext cx="7566025" cy="462280"/>
          </a:xfrm>
          <a:custGeom>
            <a:avLst/>
            <a:gdLst/>
            <a:ahLst/>
            <a:cxnLst/>
            <a:rect l="l" t="t" r="r" b="b"/>
            <a:pathLst>
              <a:path w="7566025" h="462279">
                <a:moveTo>
                  <a:pt x="0" y="461670"/>
                </a:moveTo>
                <a:lnTo>
                  <a:pt x="7565898" y="461670"/>
                </a:lnTo>
                <a:lnTo>
                  <a:pt x="7565898" y="0"/>
                </a:lnTo>
                <a:lnTo>
                  <a:pt x="0" y="0"/>
                </a:lnTo>
                <a:lnTo>
                  <a:pt x="0" y="4616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12581" y="6055753"/>
            <a:ext cx="7621270" cy="516890"/>
          </a:xfrm>
          <a:custGeom>
            <a:avLst/>
            <a:gdLst/>
            <a:ahLst/>
            <a:cxnLst/>
            <a:rect l="l" t="t" r="r" b="b"/>
            <a:pathLst>
              <a:path w="7621270" h="516890">
                <a:moveTo>
                  <a:pt x="7593418" y="0"/>
                </a:moveTo>
                <a:lnTo>
                  <a:pt x="27495" y="0"/>
                </a:lnTo>
                <a:lnTo>
                  <a:pt x="16791" y="2162"/>
                </a:lnTo>
                <a:lnTo>
                  <a:pt x="8051" y="8058"/>
                </a:lnTo>
                <a:lnTo>
                  <a:pt x="2160" y="16802"/>
                </a:lnTo>
                <a:lnTo>
                  <a:pt x="0" y="27508"/>
                </a:lnTo>
                <a:lnTo>
                  <a:pt x="0" y="489165"/>
                </a:lnTo>
                <a:lnTo>
                  <a:pt x="2160" y="499871"/>
                </a:lnTo>
                <a:lnTo>
                  <a:pt x="8051" y="508615"/>
                </a:lnTo>
                <a:lnTo>
                  <a:pt x="16791" y="514511"/>
                </a:lnTo>
                <a:lnTo>
                  <a:pt x="27495" y="516674"/>
                </a:lnTo>
                <a:lnTo>
                  <a:pt x="7593418" y="516674"/>
                </a:lnTo>
                <a:lnTo>
                  <a:pt x="7604154" y="514511"/>
                </a:lnTo>
                <a:lnTo>
                  <a:pt x="7612913" y="508615"/>
                </a:lnTo>
                <a:lnTo>
                  <a:pt x="7618814" y="499871"/>
                </a:lnTo>
                <a:lnTo>
                  <a:pt x="7620977" y="489165"/>
                </a:lnTo>
                <a:lnTo>
                  <a:pt x="7620977" y="483666"/>
                </a:lnTo>
                <a:lnTo>
                  <a:pt x="32994" y="483666"/>
                </a:lnTo>
                <a:lnTo>
                  <a:pt x="32994" y="33007"/>
                </a:lnTo>
                <a:lnTo>
                  <a:pt x="7620977" y="33007"/>
                </a:lnTo>
                <a:lnTo>
                  <a:pt x="7620977" y="27508"/>
                </a:lnTo>
                <a:lnTo>
                  <a:pt x="7618814" y="16802"/>
                </a:lnTo>
                <a:lnTo>
                  <a:pt x="7612913" y="8058"/>
                </a:lnTo>
                <a:lnTo>
                  <a:pt x="7604154" y="2162"/>
                </a:lnTo>
                <a:lnTo>
                  <a:pt x="7593418" y="0"/>
                </a:lnTo>
                <a:close/>
              </a:path>
              <a:path w="7621270" h="516890">
                <a:moveTo>
                  <a:pt x="7620977" y="33007"/>
                </a:moveTo>
                <a:lnTo>
                  <a:pt x="7587957" y="33007"/>
                </a:lnTo>
                <a:lnTo>
                  <a:pt x="7587957" y="483666"/>
                </a:lnTo>
                <a:lnTo>
                  <a:pt x="7620977" y="483666"/>
                </a:lnTo>
                <a:lnTo>
                  <a:pt x="7620977" y="33007"/>
                </a:lnTo>
                <a:close/>
              </a:path>
              <a:path w="7621270" h="516890">
                <a:moveTo>
                  <a:pt x="7576908" y="44005"/>
                </a:moveTo>
                <a:lnTo>
                  <a:pt x="43992" y="44005"/>
                </a:lnTo>
                <a:lnTo>
                  <a:pt x="43992" y="472668"/>
                </a:lnTo>
                <a:lnTo>
                  <a:pt x="7576908" y="472668"/>
                </a:lnTo>
                <a:lnTo>
                  <a:pt x="7576908" y="461670"/>
                </a:lnTo>
                <a:lnTo>
                  <a:pt x="54990" y="461670"/>
                </a:lnTo>
                <a:lnTo>
                  <a:pt x="54990" y="55003"/>
                </a:lnTo>
                <a:lnTo>
                  <a:pt x="7576908" y="55003"/>
                </a:lnTo>
                <a:lnTo>
                  <a:pt x="7576908" y="44005"/>
                </a:lnTo>
                <a:close/>
              </a:path>
              <a:path w="7621270" h="516890">
                <a:moveTo>
                  <a:pt x="7576908" y="55003"/>
                </a:moveTo>
                <a:lnTo>
                  <a:pt x="7565859" y="55003"/>
                </a:lnTo>
                <a:lnTo>
                  <a:pt x="7565859" y="461670"/>
                </a:lnTo>
                <a:lnTo>
                  <a:pt x="7576908" y="461670"/>
                </a:lnTo>
                <a:lnTo>
                  <a:pt x="7576908" y="55003"/>
                </a:lnTo>
                <a:close/>
              </a:path>
            </a:pathLst>
          </a:custGeom>
          <a:solidFill>
            <a:srgbClr val="0E6E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340077" y="6073241"/>
            <a:ext cx="75660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48640" indent="-457200">
              <a:spcBef>
                <a:spcPts val="100"/>
              </a:spcBef>
              <a:buClr>
                <a:srgbClr val="AFDFA0"/>
              </a:buClr>
              <a:buFont typeface="Wingdings"/>
              <a:buChar char=""/>
              <a:tabLst>
                <a:tab pos="548640" algn="l"/>
                <a:tab pos="549275" algn="l"/>
                <a:tab pos="3866515" algn="l"/>
              </a:tabLst>
            </a:pPr>
            <a:r>
              <a:rPr sz="2400" spc="110" dirty="0">
                <a:latin typeface="Arial"/>
                <a:cs typeface="Arial"/>
              </a:rPr>
              <a:t>Opening </a:t>
            </a:r>
            <a:r>
              <a:rPr sz="2400" spc="180" dirty="0">
                <a:latin typeface="Arial"/>
                <a:cs typeface="Arial"/>
              </a:rPr>
              <a:t>to</a:t>
            </a:r>
            <a:r>
              <a:rPr sz="2400" spc="165" dirty="0">
                <a:latin typeface="Arial"/>
                <a:cs typeface="Arial"/>
              </a:rPr>
              <a:t> </a:t>
            </a:r>
            <a:r>
              <a:rPr sz="2400" spc="125" dirty="0">
                <a:latin typeface="Arial"/>
                <a:cs typeface="Arial"/>
              </a:rPr>
              <a:t>the</a:t>
            </a:r>
            <a:r>
              <a:rPr sz="2400" spc="135" dirty="0">
                <a:latin typeface="Arial"/>
                <a:cs typeface="Arial"/>
              </a:rPr>
              <a:t> </a:t>
            </a:r>
            <a:r>
              <a:rPr sz="2400" spc="75" dirty="0">
                <a:latin typeface="Arial"/>
                <a:cs typeface="Arial"/>
              </a:rPr>
              <a:t>Skull:	</a:t>
            </a:r>
            <a:r>
              <a:rPr sz="2400" spc="85" dirty="0">
                <a:solidFill>
                  <a:srgbClr val="0C9B74"/>
                </a:solidFill>
                <a:latin typeface="Arial"/>
                <a:cs typeface="Arial"/>
              </a:rPr>
              <a:t>Superior </a:t>
            </a:r>
            <a:r>
              <a:rPr sz="2400" spc="145" dirty="0">
                <a:solidFill>
                  <a:srgbClr val="0C9B74"/>
                </a:solidFill>
                <a:latin typeface="Arial"/>
                <a:cs typeface="Arial"/>
              </a:rPr>
              <a:t>orbital</a:t>
            </a:r>
            <a:r>
              <a:rPr sz="2400" spc="105" dirty="0">
                <a:solidFill>
                  <a:srgbClr val="0C9B74"/>
                </a:solidFill>
                <a:latin typeface="Arial"/>
                <a:cs typeface="Arial"/>
              </a:rPr>
              <a:t> fissure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340077" y="4691354"/>
            <a:ext cx="7566025" cy="462280"/>
          </a:xfrm>
          <a:custGeom>
            <a:avLst/>
            <a:gdLst/>
            <a:ahLst/>
            <a:cxnLst/>
            <a:rect l="l" t="t" r="r" b="b"/>
            <a:pathLst>
              <a:path w="7566025" h="462279">
                <a:moveTo>
                  <a:pt x="0" y="461670"/>
                </a:moveTo>
                <a:lnTo>
                  <a:pt x="7565898" y="461670"/>
                </a:lnTo>
                <a:lnTo>
                  <a:pt x="7565898" y="0"/>
                </a:lnTo>
                <a:lnTo>
                  <a:pt x="0" y="0"/>
                </a:lnTo>
                <a:lnTo>
                  <a:pt x="0" y="4616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312581" y="4663821"/>
            <a:ext cx="7621270" cy="516890"/>
          </a:xfrm>
          <a:custGeom>
            <a:avLst/>
            <a:gdLst/>
            <a:ahLst/>
            <a:cxnLst/>
            <a:rect l="l" t="t" r="r" b="b"/>
            <a:pathLst>
              <a:path w="7621270" h="516889">
                <a:moveTo>
                  <a:pt x="7593418" y="0"/>
                </a:moveTo>
                <a:lnTo>
                  <a:pt x="27495" y="0"/>
                </a:lnTo>
                <a:lnTo>
                  <a:pt x="16791" y="2162"/>
                </a:lnTo>
                <a:lnTo>
                  <a:pt x="8051" y="8064"/>
                </a:lnTo>
                <a:lnTo>
                  <a:pt x="2160" y="16823"/>
                </a:lnTo>
                <a:lnTo>
                  <a:pt x="0" y="27558"/>
                </a:lnTo>
                <a:lnTo>
                  <a:pt x="0" y="489203"/>
                </a:lnTo>
                <a:lnTo>
                  <a:pt x="2160" y="499939"/>
                </a:lnTo>
                <a:lnTo>
                  <a:pt x="8051" y="508698"/>
                </a:lnTo>
                <a:lnTo>
                  <a:pt x="16791" y="514600"/>
                </a:lnTo>
                <a:lnTo>
                  <a:pt x="27495" y="516762"/>
                </a:lnTo>
                <a:lnTo>
                  <a:pt x="7593418" y="516762"/>
                </a:lnTo>
                <a:lnTo>
                  <a:pt x="7604154" y="514600"/>
                </a:lnTo>
                <a:lnTo>
                  <a:pt x="7612913" y="508698"/>
                </a:lnTo>
                <a:lnTo>
                  <a:pt x="7618814" y="499939"/>
                </a:lnTo>
                <a:lnTo>
                  <a:pt x="7620977" y="489203"/>
                </a:lnTo>
                <a:lnTo>
                  <a:pt x="7620977" y="483742"/>
                </a:lnTo>
                <a:lnTo>
                  <a:pt x="32994" y="483742"/>
                </a:lnTo>
                <a:lnTo>
                  <a:pt x="32994" y="33019"/>
                </a:lnTo>
                <a:lnTo>
                  <a:pt x="7620977" y="33019"/>
                </a:lnTo>
                <a:lnTo>
                  <a:pt x="7620977" y="27558"/>
                </a:lnTo>
                <a:lnTo>
                  <a:pt x="7618814" y="16823"/>
                </a:lnTo>
                <a:lnTo>
                  <a:pt x="7612913" y="8064"/>
                </a:lnTo>
                <a:lnTo>
                  <a:pt x="7604154" y="2162"/>
                </a:lnTo>
                <a:lnTo>
                  <a:pt x="7593418" y="0"/>
                </a:lnTo>
                <a:close/>
              </a:path>
              <a:path w="7621270" h="516889">
                <a:moveTo>
                  <a:pt x="7620977" y="33019"/>
                </a:moveTo>
                <a:lnTo>
                  <a:pt x="7587957" y="33019"/>
                </a:lnTo>
                <a:lnTo>
                  <a:pt x="7587957" y="483742"/>
                </a:lnTo>
                <a:lnTo>
                  <a:pt x="7620977" y="483742"/>
                </a:lnTo>
                <a:lnTo>
                  <a:pt x="7620977" y="33019"/>
                </a:lnTo>
                <a:close/>
              </a:path>
              <a:path w="7621270" h="516889">
                <a:moveTo>
                  <a:pt x="7576908" y="44068"/>
                </a:moveTo>
                <a:lnTo>
                  <a:pt x="43992" y="44068"/>
                </a:lnTo>
                <a:lnTo>
                  <a:pt x="43992" y="472693"/>
                </a:lnTo>
                <a:lnTo>
                  <a:pt x="7576908" y="472693"/>
                </a:lnTo>
                <a:lnTo>
                  <a:pt x="7576908" y="461644"/>
                </a:lnTo>
                <a:lnTo>
                  <a:pt x="54990" y="461644"/>
                </a:lnTo>
                <a:lnTo>
                  <a:pt x="54990" y="54990"/>
                </a:lnTo>
                <a:lnTo>
                  <a:pt x="7576908" y="54990"/>
                </a:lnTo>
                <a:lnTo>
                  <a:pt x="7576908" y="44068"/>
                </a:lnTo>
                <a:close/>
              </a:path>
              <a:path w="7621270" h="516889">
                <a:moveTo>
                  <a:pt x="7576908" y="54990"/>
                </a:moveTo>
                <a:lnTo>
                  <a:pt x="7565859" y="54990"/>
                </a:lnTo>
                <a:lnTo>
                  <a:pt x="7565859" y="461644"/>
                </a:lnTo>
                <a:lnTo>
                  <a:pt x="7576908" y="461644"/>
                </a:lnTo>
                <a:lnTo>
                  <a:pt x="7576908" y="54990"/>
                </a:lnTo>
                <a:close/>
              </a:path>
            </a:pathLst>
          </a:custGeom>
          <a:solidFill>
            <a:srgbClr val="0E6E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340077" y="4681220"/>
            <a:ext cx="75660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48640" indent="-457200">
              <a:spcBef>
                <a:spcPts val="100"/>
              </a:spcBef>
              <a:buClr>
                <a:srgbClr val="AFDFA0"/>
              </a:buClr>
              <a:buFont typeface="Wingdings"/>
              <a:buChar char=""/>
              <a:tabLst>
                <a:tab pos="548640" algn="l"/>
                <a:tab pos="549275" algn="l"/>
              </a:tabLst>
            </a:pPr>
            <a:r>
              <a:rPr sz="2400" spc="130" dirty="0">
                <a:latin typeface="Arial"/>
                <a:cs typeface="Arial"/>
              </a:rPr>
              <a:t>Origin: </a:t>
            </a:r>
            <a:r>
              <a:rPr sz="2400" spc="85" dirty="0">
                <a:solidFill>
                  <a:srgbClr val="0C9B74"/>
                </a:solidFill>
                <a:latin typeface="Arial"/>
                <a:cs typeface="Arial"/>
              </a:rPr>
              <a:t>Posterior surface </a:t>
            </a:r>
            <a:r>
              <a:rPr sz="2400" spc="175" dirty="0">
                <a:solidFill>
                  <a:srgbClr val="0C9B74"/>
                </a:solidFill>
                <a:latin typeface="Arial"/>
                <a:cs typeface="Arial"/>
              </a:rPr>
              <a:t>of </a:t>
            </a:r>
            <a:r>
              <a:rPr sz="2400" spc="125" dirty="0">
                <a:solidFill>
                  <a:srgbClr val="0C9B74"/>
                </a:solidFill>
                <a:latin typeface="Arial"/>
                <a:cs typeface="Arial"/>
              </a:rPr>
              <a:t>the</a:t>
            </a:r>
            <a:r>
              <a:rPr sz="2400" spc="-5" dirty="0">
                <a:solidFill>
                  <a:srgbClr val="0C9B74"/>
                </a:solidFill>
                <a:latin typeface="Arial"/>
                <a:cs typeface="Arial"/>
              </a:rPr>
              <a:t> </a:t>
            </a:r>
            <a:r>
              <a:rPr sz="2400" spc="150" dirty="0">
                <a:solidFill>
                  <a:srgbClr val="0C9B74"/>
                </a:solidFill>
                <a:latin typeface="Arial"/>
                <a:cs typeface="Arial"/>
              </a:rPr>
              <a:t>midbrain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164324" y="3576828"/>
            <a:ext cx="3288791" cy="1103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950708" y="1005839"/>
            <a:ext cx="2234184" cy="16062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34" y="266700"/>
            <a:ext cx="8596668" cy="1320800"/>
          </a:xfrm>
        </p:spPr>
        <p:txBody>
          <a:bodyPr>
            <a:noAutofit/>
          </a:bodyPr>
          <a:lstStyle/>
          <a:p>
            <a:r>
              <a:rPr lang="en-US" sz="4800" b="1" dirty="0"/>
              <a:t>Cranial nerves</a:t>
            </a:r>
            <a:br>
              <a:rPr lang="en-US" sz="4800" b="1" dirty="0"/>
            </a:b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11578166" cy="3880773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The </a:t>
            </a:r>
            <a:r>
              <a:rPr lang="en-US" sz="3600" b="1" dirty="0"/>
              <a:t>first set of peripheral nerves are the twelve cranial nerves: </a:t>
            </a:r>
            <a:r>
              <a:rPr lang="en-US" sz="3600" b="1" u="sng" dirty="0">
                <a:hlinkClick r:id="rId2"/>
              </a:rPr>
              <a:t>olfactory</a:t>
            </a:r>
            <a:r>
              <a:rPr lang="en-US" sz="3600" b="1" dirty="0"/>
              <a:t> (CN I), </a:t>
            </a:r>
            <a:r>
              <a:rPr lang="en-US" sz="3600" b="1" u="sng" dirty="0">
                <a:hlinkClick r:id="rId3"/>
              </a:rPr>
              <a:t>optic</a:t>
            </a:r>
            <a:r>
              <a:rPr lang="en-US" sz="3600" b="1" dirty="0"/>
              <a:t> (CN II), </a:t>
            </a:r>
            <a:r>
              <a:rPr lang="en-US" sz="3600" b="1" u="sng" dirty="0">
                <a:hlinkClick r:id="rId4"/>
              </a:rPr>
              <a:t>oculomotor</a:t>
            </a:r>
            <a:r>
              <a:rPr lang="en-US" sz="3600" b="1" dirty="0"/>
              <a:t> (CN III), </a:t>
            </a:r>
            <a:r>
              <a:rPr lang="en-US" sz="3600" b="1" u="sng" dirty="0">
                <a:hlinkClick r:id="rId5"/>
              </a:rPr>
              <a:t>trochlear</a:t>
            </a:r>
            <a:r>
              <a:rPr lang="en-US" sz="3600" b="1" dirty="0"/>
              <a:t> (CN IV), </a:t>
            </a:r>
            <a:r>
              <a:rPr lang="en-US" sz="3600" b="1" u="sng" dirty="0">
                <a:hlinkClick r:id="rId6"/>
              </a:rPr>
              <a:t>trigeminal</a:t>
            </a:r>
            <a:r>
              <a:rPr lang="en-US" sz="3600" b="1" dirty="0"/>
              <a:t> (CN </a:t>
            </a:r>
            <a:r>
              <a:rPr lang="en-US" sz="3600" b="1" u="sng" dirty="0">
                <a:hlinkClick r:id="rId7"/>
              </a:rPr>
              <a:t>V1</a:t>
            </a:r>
            <a:r>
              <a:rPr lang="en-US" sz="3600" b="1" dirty="0"/>
              <a:t>, CN </a:t>
            </a:r>
            <a:r>
              <a:rPr lang="en-US" sz="3600" b="1" u="sng" dirty="0">
                <a:hlinkClick r:id="rId8"/>
              </a:rPr>
              <a:t>V2</a:t>
            </a:r>
            <a:r>
              <a:rPr lang="en-US" sz="3600" b="1" dirty="0"/>
              <a:t>, CN </a:t>
            </a:r>
            <a:r>
              <a:rPr lang="en-US" sz="3600" b="1" u="sng" dirty="0">
                <a:hlinkClick r:id="rId9"/>
              </a:rPr>
              <a:t>V3</a:t>
            </a:r>
            <a:r>
              <a:rPr lang="en-US" sz="3600" b="1" dirty="0"/>
              <a:t>), </a:t>
            </a:r>
            <a:r>
              <a:rPr lang="en-US" sz="3600" b="1" u="sng" dirty="0" err="1">
                <a:hlinkClick r:id="rId5"/>
              </a:rPr>
              <a:t>abducens</a:t>
            </a:r>
            <a:r>
              <a:rPr lang="en-US" sz="3600" b="1" dirty="0"/>
              <a:t> (CN VI), </a:t>
            </a:r>
            <a:r>
              <a:rPr lang="en-US" sz="3600" b="1" u="sng" dirty="0">
                <a:hlinkClick r:id="rId10"/>
              </a:rPr>
              <a:t>facial</a:t>
            </a:r>
            <a:r>
              <a:rPr lang="en-US" sz="3600" b="1" dirty="0"/>
              <a:t> (CN VII), </a:t>
            </a:r>
            <a:r>
              <a:rPr lang="en-US" sz="3600" b="1" u="sng" dirty="0">
                <a:hlinkClick r:id="rId11"/>
              </a:rPr>
              <a:t>vestibulocochlear</a:t>
            </a:r>
            <a:r>
              <a:rPr lang="en-US" sz="3600" b="1" dirty="0"/>
              <a:t> (CN VIII), </a:t>
            </a:r>
            <a:r>
              <a:rPr lang="en-US" sz="3600" b="1" u="sng" dirty="0">
                <a:hlinkClick r:id="rId12"/>
              </a:rPr>
              <a:t>glossopharyngeal</a:t>
            </a:r>
            <a:r>
              <a:rPr lang="en-US" sz="3600" b="1" dirty="0"/>
              <a:t> (CN IX), </a:t>
            </a:r>
            <a:r>
              <a:rPr lang="en-US" sz="3600" b="1" u="sng" dirty="0" err="1">
                <a:hlinkClick r:id="rId13"/>
              </a:rPr>
              <a:t>vagus</a:t>
            </a:r>
            <a:r>
              <a:rPr lang="en-US" sz="3600" b="1" dirty="0"/>
              <a:t> (CN X), </a:t>
            </a:r>
            <a:r>
              <a:rPr lang="en-US" sz="3600" b="1" u="sng" dirty="0">
                <a:hlinkClick r:id="rId14"/>
              </a:rPr>
              <a:t>spinal accessory</a:t>
            </a:r>
            <a:r>
              <a:rPr lang="en-US" sz="3600" b="1" dirty="0"/>
              <a:t> (CN XI), and </a:t>
            </a:r>
            <a:r>
              <a:rPr lang="en-US" sz="3600" b="1" u="sng" dirty="0">
                <a:hlinkClick r:id="rId15"/>
              </a:rPr>
              <a:t>hypoglossal</a:t>
            </a:r>
            <a:r>
              <a:rPr lang="en-US" sz="3600" b="1" dirty="0"/>
              <a:t> (CN XII) nerves.</a:t>
            </a:r>
          </a:p>
          <a:p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13631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23276" y="5944933"/>
            <a:ext cx="4897755" cy="913130"/>
          </a:xfrm>
          <a:custGeom>
            <a:avLst/>
            <a:gdLst/>
            <a:ahLst/>
            <a:cxnLst/>
            <a:rect l="l" t="t" r="r" b="b"/>
            <a:pathLst>
              <a:path w="4897755" h="913129">
                <a:moveTo>
                  <a:pt x="85714" y="21358"/>
                </a:moveTo>
                <a:lnTo>
                  <a:pt x="3636702" y="913064"/>
                </a:lnTo>
                <a:lnTo>
                  <a:pt x="4897405" y="913064"/>
                </a:lnTo>
                <a:lnTo>
                  <a:pt x="85714" y="21358"/>
                </a:lnTo>
                <a:close/>
              </a:path>
              <a:path w="4897755" h="913129">
                <a:moveTo>
                  <a:pt x="660" y="0"/>
                </a:moveTo>
                <a:lnTo>
                  <a:pt x="0" y="5473"/>
                </a:lnTo>
                <a:lnTo>
                  <a:pt x="85714" y="21358"/>
                </a:lnTo>
                <a:lnTo>
                  <a:pt x="660" y="0"/>
                </a:lnTo>
                <a:close/>
              </a:path>
            </a:pathLst>
          </a:custGeom>
          <a:solidFill>
            <a:srgbClr val="9CB1E0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009712" y="5939015"/>
            <a:ext cx="3651885" cy="919480"/>
          </a:xfrm>
          <a:custGeom>
            <a:avLst/>
            <a:gdLst/>
            <a:ahLst/>
            <a:cxnLst/>
            <a:rect l="l" t="t" r="r" b="b"/>
            <a:pathLst>
              <a:path w="3651885" h="919479">
                <a:moveTo>
                  <a:pt x="0" y="0"/>
                </a:moveTo>
                <a:lnTo>
                  <a:pt x="7924" y="6349"/>
                </a:lnTo>
                <a:lnTo>
                  <a:pt x="2868870" y="918983"/>
                </a:lnTo>
                <a:lnTo>
                  <a:pt x="3651885" y="91898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24000" y="5789674"/>
            <a:ext cx="3398520" cy="10683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24001" y="5784015"/>
            <a:ext cx="3372797" cy="10739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04976" y="342900"/>
            <a:ext cx="5553075" cy="876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882128" y="2877310"/>
            <a:ext cx="2785872" cy="39806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77201" y="3073018"/>
            <a:ext cx="2450719" cy="37373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62000" y="1524000"/>
            <a:ext cx="7162801" cy="4259517"/>
          </a:xfrm>
          <a:prstGeom prst="rect">
            <a:avLst/>
          </a:prstGeom>
          <a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62100" y="1447801"/>
            <a:ext cx="8153400" cy="12477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641976" y="2932302"/>
            <a:ext cx="3821429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pc="130" dirty="0"/>
              <a:t>Cranial </a:t>
            </a:r>
            <a:r>
              <a:rPr spc="85" dirty="0"/>
              <a:t>Nerve</a:t>
            </a:r>
            <a:r>
              <a:rPr spc="135" dirty="0"/>
              <a:t> </a:t>
            </a:r>
            <a:r>
              <a:rPr spc="-60" dirty="0"/>
              <a:t>V</a:t>
            </a:r>
          </a:p>
        </p:txBody>
      </p:sp>
      <p:sp>
        <p:nvSpPr>
          <p:cNvPr id="4" name="object 4"/>
          <p:cNvSpPr/>
          <p:nvPr/>
        </p:nvSpPr>
        <p:spPr>
          <a:xfrm>
            <a:off x="2781301" y="3886200"/>
            <a:ext cx="5819775" cy="20764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23276" y="5944933"/>
            <a:ext cx="4897755" cy="913130"/>
          </a:xfrm>
          <a:custGeom>
            <a:avLst/>
            <a:gdLst/>
            <a:ahLst/>
            <a:cxnLst/>
            <a:rect l="l" t="t" r="r" b="b"/>
            <a:pathLst>
              <a:path w="4897755" h="913129">
                <a:moveTo>
                  <a:pt x="85714" y="21358"/>
                </a:moveTo>
                <a:lnTo>
                  <a:pt x="3636702" y="913064"/>
                </a:lnTo>
                <a:lnTo>
                  <a:pt x="4897405" y="913064"/>
                </a:lnTo>
                <a:lnTo>
                  <a:pt x="85714" y="21358"/>
                </a:lnTo>
                <a:close/>
              </a:path>
              <a:path w="4897755" h="913129">
                <a:moveTo>
                  <a:pt x="660" y="0"/>
                </a:moveTo>
                <a:lnTo>
                  <a:pt x="0" y="5473"/>
                </a:lnTo>
                <a:lnTo>
                  <a:pt x="85714" y="21358"/>
                </a:lnTo>
                <a:lnTo>
                  <a:pt x="660" y="0"/>
                </a:lnTo>
                <a:close/>
              </a:path>
            </a:pathLst>
          </a:custGeom>
          <a:solidFill>
            <a:srgbClr val="9CB1E0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009712" y="5939015"/>
            <a:ext cx="3651885" cy="919480"/>
          </a:xfrm>
          <a:custGeom>
            <a:avLst/>
            <a:gdLst/>
            <a:ahLst/>
            <a:cxnLst/>
            <a:rect l="l" t="t" r="r" b="b"/>
            <a:pathLst>
              <a:path w="3651885" h="919479">
                <a:moveTo>
                  <a:pt x="0" y="0"/>
                </a:moveTo>
                <a:lnTo>
                  <a:pt x="7924" y="6349"/>
                </a:lnTo>
                <a:lnTo>
                  <a:pt x="2868870" y="918983"/>
                </a:lnTo>
                <a:lnTo>
                  <a:pt x="3651885" y="91898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24000" y="5789674"/>
            <a:ext cx="3398520" cy="10683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24001" y="5784015"/>
            <a:ext cx="3372797" cy="10739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95626" y="1076326"/>
            <a:ext cx="7267574" cy="5248275"/>
          </a:xfrm>
          <a:prstGeom prst="rect">
            <a:avLst/>
          </a:prstGeom>
          <a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35836" y="158496"/>
            <a:ext cx="5670804" cy="8290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059941" y="232994"/>
            <a:ext cx="5022215" cy="651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4100" b="1" spc="60" dirty="0">
                <a:solidFill>
                  <a:srgbClr val="04607A"/>
                </a:solidFill>
              </a:rPr>
              <a:t>V. Trigeminal</a:t>
            </a:r>
            <a:r>
              <a:rPr sz="4100" b="1" spc="125" dirty="0">
                <a:solidFill>
                  <a:srgbClr val="04607A"/>
                </a:solidFill>
              </a:rPr>
              <a:t> </a:t>
            </a:r>
            <a:r>
              <a:rPr sz="4100" b="1" dirty="0">
                <a:solidFill>
                  <a:srgbClr val="04607A"/>
                </a:solidFill>
              </a:rPr>
              <a:t>Nerve</a:t>
            </a:r>
            <a:endParaRPr sz="41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04976" y="342900"/>
            <a:ext cx="6429375" cy="876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32697" y="1384020"/>
            <a:ext cx="4648200" cy="462280"/>
          </a:xfrm>
          <a:custGeom>
            <a:avLst/>
            <a:gdLst/>
            <a:ahLst/>
            <a:cxnLst/>
            <a:rect l="l" t="t" r="r" b="b"/>
            <a:pathLst>
              <a:path w="4648200" h="462280">
                <a:moveTo>
                  <a:pt x="0" y="461670"/>
                </a:moveTo>
                <a:lnTo>
                  <a:pt x="4648200" y="461670"/>
                </a:lnTo>
                <a:lnTo>
                  <a:pt x="4648200" y="0"/>
                </a:lnTo>
                <a:lnTo>
                  <a:pt x="0" y="0"/>
                </a:lnTo>
                <a:lnTo>
                  <a:pt x="0" y="4616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05203" y="1356486"/>
            <a:ext cx="4703445" cy="516890"/>
          </a:xfrm>
          <a:custGeom>
            <a:avLst/>
            <a:gdLst/>
            <a:ahLst/>
            <a:cxnLst/>
            <a:rect l="l" t="t" r="r" b="b"/>
            <a:pathLst>
              <a:path w="4703445" h="516889">
                <a:moveTo>
                  <a:pt x="4675733" y="0"/>
                </a:moveTo>
                <a:lnTo>
                  <a:pt x="27495" y="0"/>
                </a:lnTo>
                <a:lnTo>
                  <a:pt x="16796" y="2162"/>
                </a:lnTo>
                <a:lnTo>
                  <a:pt x="8056" y="8064"/>
                </a:lnTo>
                <a:lnTo>
                  <a:pt x="2161" y="16823"/>
                </a:lnTo>
                <a:lnTo>
                  <a:pt x="0" y="27559"/>
                </a:lnTo>
                <a:lnTo>
                  <a:pt x="0" y="489203"/>
                </a:lnTo>
                <a:lnTo>
                  <a:pt x="2161" y="499939"/>
                </a:lnTo>
                <a:lnTo>
                  <a:pt x="8056" y="508698"/>
                </a:lnTo>
                <a:lnTo>
                  <a:pt x="16796" y="514600"/>
                </a:lnTo>
                <a:lnTo>
                  <a:pt x="27495" y="516763"/>
                </a:lnTo>
                <a:lnTo>
                  <a:pt x="4675733" y="516763"/>
                </a:lnTo>
                <a:lnTo>
                  <a:pt x="4686395" y="514600"/>
                </a:lnTo>
                <a:lnTo>
                  <a:pt x="4695116" y="508698"/>
                </a:lnTo>
                <a:lnTo>
                  <a:pt x="4701004" y="499939"/>
                </a:lnTo>
                <a:lnTo>
                  <a:pt x="4703165" y="489203"/>
                </a:lnTo>
                <a:lnTo>
                  <a:pt x="4703165" y="483742"/>
                </a:lnTo>
                <a:lnTo>
                  <a:pt x="33007" y="483742"/>
                </a:lnTo>
                <a:lnTo>
                  <a:pt x="33007" y="33020"/>
                </a:lnTo>
                <a:lnTo>
                  <a:pt x="4703165" y="33020"/>
                </a:lnTo>
                <a:lnTo>
                  <a:pt x="4703165" y="27559"/>
                </a:lnTo>
                <a:lnTo>
                  <a:pt x="4701004" y="16823"/>
                </a:lnTo>
                <a:lnTo>
                  <a:pt x="4695116" y="8064"/>
                </a:lnTo>
                <a:lnTo>
                  <a:pt x="4686395" y="2162"/>
                </a:lnTo>
                <a:lnTo>
                  <a:pt x="4675733" y="0"/>
                </a:lnTo>
                <a:close/>
              </a:path>
              <a:path w="4703445" h="516889">
                <a:moveTo>
                  <a:pt x="4703165" y="33020"/>
                </a:moveTo>
                <a:lnTo>
                  <a:pt x="4670145" y="33020"/>
                </a:lnTo>
                <a:lnTo>
                  <a:pt x="4670145" y="483742"/>
                </a:lnTo>
                <a:lnTo>
                  <a:pt x="4703165" y="483742"/>
                </a:lnTo>
                <a:lnTo>
                  <a:pt x="4703165" y="33020"/>
                </a:lnTo>
                <a:close/>
              </a:path>
              <a:path w="4703445" h="516889">
                <a:moveTo>
                  <a:pt x="4659223" y="44068"/>
                </a:moveTo>
                <a:lnTo>
                  <a:pt x="44005" y="44068"/>
                </a:lnTo>
                <a:lnTo>
                  <a:pt x="44005" y="472693"/>
                </a:lnTo>
                <a:lnTo>
                  <a:pt x="4659223" y="472693"/>
                </a:lnTo>
                <a:lnTo>
                  <a:pt x="4659223" y="461772"/>
                </a:lnTo>
                <a:lnTo>
                  <a:pt x="55003" y="461772"/>
                </a:lnTo>
                <a:lnTo>
                  <a:pt x="55003" y="54990"/>
                </a:lnTo>
                <a:lnTo>
                  <a:pt x="4659223" y="54990"/>
                </a:lnTo>
                <a:lnTo>
                  <a:pt x="4659223" y="44068"/>
                </a:lnTo>
                <a:close/>
              </a:path>
              <a:path w="4703445" h="516889">
                <a:moveTo>
                  <a:pt x="4659223" y="54990"/>
                </a:moveTo>
                <a:lnTo>
                  <a:pt x="4648174" y="54990"/>
                </a:lnTo>
                <a:lnTo>
                  <a:pt x="4648174" y="461772"/>
                </a:lnTo>
                <a:lnTo>
                  <a:pt x="4659223" y="461772"/>
                </a:lnTo>
                <a:lnTo>
                  <a:pt x="4659223" y="54990"/>
                </a:lnTo>
                <a:close/>
              </a:path>
            </a:pathLst>
          </a:custGeom>
          <a:solidFill>
            <a:srgbClr val="0FCF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340077" y="2133601"/>
            <a:ext cx="6735445" cy="2677795"/>
          </a:xfrm>
          <a:custGeom>
            <a:avLst/>
            <a:gdLst/>
            <a:ahLst/>
            <a:cxnLst/>
            <a:rect l="l" t="t" r="r" b="b"/>
            <a:pathLst>
              <a:path w="6735445" h="2677795">
                <a:moveTo>
                  <a:pt x="0" y="2677668"/>
                </a:moveTo>
                <a:lnTo>
                  <a:pt x="6735064" y="2677668"/>
                </a:lnTo>
                <a:lnTo>
                  <a:pt x="6735064" y="0"/>
                </a:lnTo>
                <a:lnTo>
                  <a:pt x="0" y="0"/>
                </a:lnTo>
                <a:lnTo>
                  <a:pt x="0" y="26776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312581" y="2106041"/>
            <a:ext cx="6790690" cy="2733040"/>
          </a:xfrm>
          <a:custGeom>
            <a:avLst/>
            <a:gdLst/>
            <a:ahLst/>
            <a:cxnLst/>
            <a:rect l="l" t="t" r="r" b="b"/>
            <a:pathLst>
              <a:path w="6790690" h="2733040">
                <a:moveTo>
                  <a:pt x="6762584" y="0"/>
                </a:moveTo>
                <a:lnTo>
                  <a:pt x="27495" y="0"/>
                </a:lnTo>
                <a:lnTo>
                  <a:pt x="16791" y="2162"/>
                </a:lnTo>
                <a:lnTo>
                  <a:pt x="8051" y="8064"/>
                </a:lnTo>
                <a:lnTo>
                  <a:pt x="2160" y="16823"/>
                </a:lnTo>
                <a:lnTo>
                  <a:pt x="0" y="27559"/>
                </a:lnTo>
                <a:lnTo>
                  <a:pt x="0" y="2705227"/>
                </a:lnTo>
                <a:lnTo>
                  <a:pt x="2160" y="2715889"/>
                </a:lnTo>
                <a:lnTo>
                  <a:pt x="8051" y="2724610"/>
                </a:lnTo>
                <a:lnTo>
                  <a:pt x="16791" y="2730498"/>
                </a:lnTo>
                <a:lnTo>
                  <a:pt x="27495" y="2732659"/>
                </a:lnTo>
                <a:lnTo>
                  <a:pt x="6762584" y="2732659"/>
                </a:lnTo>
                <a:lnTo>
                  <a:pt x="6773320" y="2730498"/>
                </a:lnTo>
                <a:lnTo>
                  <a:pt x="6782079" y="2724610"/>
                </a:lnTo>
                <a:lnTo>
                  <a:pt x="6787980" y="2715889"/>
                </a:lnTo>
                <a:lnTo>
                  <a:pt x="6790143" y="2705227"/>
                </a:lnTo>
                <a:lnTo>
                  <a:pt x="6790143" y="2699766"/>
                </a:lnTo>
                <a:lnTo>
                  <a:pt x="32994" y="2699766"/>
                </a:lnTo>
                <a:lnTo>
                  <a:pt x="32994" y="33020"/>
                </a:lnTo>
                <a:lnTo>
                  <a:pt x="6790143" y="33020"/>
                </a:lnTo>
                <a:lnTo>
                  <a:pt x="6790143" y="27559"/>
                </a:lnTo>
                <a:lnTo>
                  <a:pt x="6787980" y="16823"/>
                </a:lnTo>
                <a:lnTo>
                  <a:pt x="6782079" y="8064"/>
                </a:lnTo>
                <a:lnTo>
                  <a:pt x="6773320" y="2162"/>
                </a:lnTo>
                <a:lnTo>
                  <a:pt x="6762584" y="0"/>
                </a:lnTo>
                <a:close/>
              </a:path>
              <a:path w="6790690" h="2733040">
                <a:moveTo>
                  <a:pt x="6790143" y="33020"/>
                </a:moveTo>
                <a:lnTo>
                  <a:pt x="6757123" y="33020"/>
                </a:lnTo>
                <a:lnTo>
                  <a:pt x="6757123" y="2699766"/>
                </a:lnTo>
                <a:lnTo>
                  <a:pt x="6790143" y="2699766"/>
                </a:lnTo>
                <a:lnTo>
                  <a:pt x="6790143" y="33020"/>
                </a:lnTo>
                <a:close/>
              </a:path>
              <a:path w="6790690" h="2733040">
                <a:moveTo>
                  <a:pt x="6746074" y="44069"/>
                </a:moveTo>
                <a:lnTo>
                  <a:pt x="43992" y="44069"/>
                </a:lnTo>
                <a:lnTo>
                  <a:pt x="43992" y="2688717"/>
                </a:lnTo>
                <a:lnTo>
                  <a:pt x="6746074" y="2688717"/>
                </a:lnTo>
                <a:lnTo>
                  <a:pt x="6746074" y="2677668"/>
                </a:lnTo>
                <a:lnTo>
                  <a:pt x="54990" y="2677668"/>
                </a:lnTo>
                <a:lnTo>
                  <a:pt x="54990" y="55118"/>
                </a:lnTo>
                <a:lnTo>
                  <a:pt x="6746074" y="55118"/>
                </a:lnTo>
                <a:lnTo>
                  <a:pt x="6746074" y="44069"/>
                </a:lnTo>
                <a:close/>
              </a:path>
              <a:path w="6790690" h="2733040">
                <a:moveTo>
                  <a:pt x="6746074" y="55118"/>
                </a:moveTo>
                <a:lnTo>
                  <a:pt x="6735152" y="55118"/>
                </a:lnTo>
                <a:lnTo>
                  <a:pt x="6735152" y="2677668"/>
                </a:lnTo>
                <a:lnTo>
                  <a:pt x="6746074" y="2677668"/>
                </a:lnTo>
                <a:lnTo>
                  <a:pt x="6746074" y="55118"/>
                </a:lnTo>
                <a:close/>
              </a:path>
            </a:pathLst>
          </a:custGeom>
          <a:solidFill>
            <a:srgbClr val="0FCF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40077" y="6083249"/>
            <a:ext cx="7566025" cy="462280"/>
          </a:xfrm>
          <a:custGeom>
            <a:avLst/>
            <a:gdLst/>
            <a:ahLst/>
            <a:cxnLst/>
            <a:rect l="l" t="t" r="r" b="b"/>
            <a:pathLst>
              <a:path w="7566025" h="462279">
                <a:moveTo>
                  <a:pt x="0" y="461670"/>
                </a:moveTo>
                <a:lnTo>
                  <a:pt x="7565898" y="461670"/>
                </a:lnTo>
                <a:lnTo>
                  <a:pt x="7565898" y="0"/>
                </a:lnTo>
                <a:lnTo>
                  <a:pt x="0" y="0"/>
                </a:lnTo>
                <a:lnTo>
                  <a:pt x="0" y="4616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312581" y="6055753"/>
            <a:ext cx="7621270" cy="516890"/>
          </a:xfrm>
          <a:custGeom>
            <a:avLst/>
            <a:gdLst/>
            <a:ahLst/>
            <a:cxnLst/>
            <a:rect l="l" t="t" r="r" b="b"/>
            <a:pathLst>
              <a:path w="7621270" h="516890">
                <a:moveTo>
                  <a:pt x="7593418" y="0"/>
                </a:moveTo>
                <a:lnTo>
                  <a:pt x="27495" y="0"/>
                </a:lnTo>
                <a:lnTo>
                  <a:pt x="16791" y="2162"/>
                </a:lnTo>
                <a:lnTo>
                  <a:pt x="8051" y="8058"/>
                </a:lnTo>
                <a:lnTo>
                  <a:pt x="2160" y="16802"/>
                </a:lnTo>
                <a:lnTo>
                  <a:pt x="0" y="27508"/>
                </a:lnTo>
                <a:lnTo>
                  <a:pt x="0" y="489165"/>
                </a:lnTo>
                <a:lnTo>
                  <a:pt x="2160" y="499871"/>
                </a:lnTo>
                <a:lnTo>
                  <a:pt x="8051" y="508615"/>
                </a:lnTo>
                <a:lnTo>
                  <a:pt x="16791" y="514511"/>
                </a:lnTo>
                <a:lnTo>
                  <a:pt x="27495" y="516674"/>
                </a:lnTo>
                <a:lnTo>
                  <a:pt x="7593418" y="516674"/>
                </a:lnTo>
                <a:lnTo>
                  <a:pt x="7604154" y="514511"/>
                </a:lnTo>
                <a:lnTo>
                  <a:pt x="7612913" y="508615"/>
                </a:lnTo>
                <a:lnTo>
                  <a:pt x="7618814" y="499871"/>
                </a:lnTo>
                <a:lnTo>
                  <a:pt x="7620977" y="489165"/>
                </a:lnTo>
                <a:lnTo>
                  <a:pt x="7620977" y="483666"/>
                </a:lnTo>
                <a:lnTo>
                  <a:pt x="32994" y="483666"/>
                </a:lnTo>
                <a:lnTo>
                  <a:pt x="32994" y="33007"/>
                </a:lnTo>
                <a:lnTo>
                  <a:pt x="7620977" y="33007"/>
                </a:lnTo>
                <a:lnTo>
                  <a:pt x="7620977" y="27508"/>
                </a:lnTo>
                <a:lnTo>
                  <a:pt x="7618814" y="16802"/>
                </a:lnTo>
                <a:lnTo>
                  <a:pt x="7612913" y="8058"/>
                </a:lnTo>
                <a:lnTo>
                  <a:pt x="7604154" y="2162"/>
                </a:lnTo>
                <a:lnTo>
                  <a:pt x="7593418" y="0"/>
                </a:lnTo>
                <a:close/>
              </a:path>
              <a:path w="7621270" h="516890">
                <a:moveTo>
                  <a:pt x="7620977" y="33007"/>
                </a:moveTo>
                <a:lnTo>
                  <a:pt x="7587957" y="33007"/>
                </a:lnTo>
                <a:lnTo>
                  <a:pt x="7587957" y="483666"/>
                </a:lnTo>
                <a:lnTo>
                  <a:pt x="7620977" y="483666"/>
                </a:lnTo>
                <a:lnTo>
                  <a:pt x="7620977" y="33007"/>
                </a:lnTo>
                <a:close/>
              </a:path>
              <a:path w="7621270" h="516890">
                <a:moveTo>
                  <a:pt x="7576908" y="44005"/>
                </a:moveTo>
                <a:lnTo>
                  <a:pt x="43992" y="44005"/>
                </a:lnTo>
                <a:lnTo>
                  <a:pt x="43992" y="472668"/>
                </a:lnTo>
                <a:lnTo>
                  <a:pt x="7576908" y="472668"/>
                </a:lnTo>
                <a:lnTo>
                  <a:pt x="7576908" y="461670"/>
                </a:lnTo>
                <a:lnTo>
                  <a:pt x="54990" y="461670"/>
                </a:lnTo>
                <a:lnTo>
                  <a:pt x="54990" y="55003"/>
                </a:lnTo>
                <a:lnTo>
                  <a:pt x="7576908" y="55003"/>
                </a:lnTo>
                <a:lnTo>
                  <a:pt x="7576908" y="44005"/>
                </a:lnTo>
                <a:close/>
              </a:path>
              <a:path w="7621270" h="516890">
                <a:moveTo>
                  <a:pt x="7576908" y="55003"/>
                </a:moveTo>
                <a:lnTo>
                  <a:pt x="7565859" y="55003"/>
                </a:lnTo>
                <a:lnTo>
                  <a:pt x="7565859" y="461670"/>
                </a:lnTo>
                <a:lnTo>
                  <a:pt x="7576908" y="461670"/>
                </a:lnTo>
                <a:lnTo>
                  <a:pt x="7576908" y="55003"/>
                </a:lnTo>
                <a:close/>
              </a:path>
            </a:pathLst>
          </a:custGeom>
          <a:solidFill>
            <a:srgbClr val="0FCF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32698" y="5133975"/>
            <a:ext cx="7566025" cy="462280"/>
          </a:xfrm>
          <a:custGeom>
            <a:avLst/>
            <a:gdLst/>
            <a:ahLst/>
            <a:cxnLst/>
            <a:rect l="l" t="t" r="r" b="b"/>
            <a:pathLst>
              <a:path w="7566025" h="462279">
                <a:moveTo>
                  <a:pt x="0" y="461670"/>
                </a:moveTo>
                <a:lnTo>
                  <a:pt x="7565898" y="461670"/>
                </a:lnTo>
                <a:lnTo>
                  <a:pt x="7565898" y="0"/>
                </a:lnTo>
                <a:lnTo>
                  <a:pt x="0" y="0"/>
                </a:lnTo>
                <a:lnTo>
                  <a:pt x="0" y="4616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305202" y="5106415"/>
            <a:ext cx="7621270" cy="516890"/>
          </a:xfrm>
          <a:custGeom>
            <a:avLst/>
            <a:gdLst/>
            <a:ahLst/>
            <a:cxnLst/>
            <a:rect l="l" t="t" r="r" b="b"/>
            <a:pathLst>
              <a:path w="7621270" h="516889">
                <a:moveTo>
                  <a:pt x="7593431" y="0"/>
                </a:moveTo>
                <a:lnTo>
                  <a:pt x="27495" y="0"/>
                </a:lnTo>
                <a:lnTo>
                  <a:pt x="16796" y="2162"/>
                </a:lnTo>
                <a:lnTo>
                  <a:pt x="8056" y="8064"/>
                </a:lnTo>
                <a:lnTo>
                  <a:pt x="2161" y="16823"/>
                </a:lnTo>
                <a:lnTo>
                  <a:pt x="0" y="27558"/>
                </a:lnTo>
                <a:lnTo>
                  <a:pt x="0" y="489216"/>
                </a:lnTo>
                <a:lnTo>
                  <a:pt x="2161" y="499922"/>
                </a:lnTo>
                <a:lnTo>
                  <a:pt x="8056" y="508666"/>
                </a:lnTo>
                <a:lnTo>
                  <a:pt x="16796" y="514562"/>
                </a:lnTo>
                <a:lnTo>
                  <a:pt x="27495" y="516724"/>
                </a:lnTo>
                <a:lnTo>
                  <a:pt x="7593431" y="516724"/>
                </a:lnTo>
                <a:lnTo>
                  <a:pt x="7604147" y="514562"/>
                </a:lnTo>
                <a:lnTo>
                  <a:pt x="7612862" y="508666"/>
                </a:lnTo>
                <a:lnTo>
                  <a:pt x="7618720" y="499922"/>
                </a:lnTo>
                <a:lnTo>
                  <a:pt x="7620863" y="489216"/>
                </a:lnTo>
                <a:lnTo>
                  <a:pt x="7620863" y="483717"/>
                </a:lnTo>
                <a:lnTo>
                  <a:pt x="33007" y="483717"/>
                </a:lnTo>
                <a:lnTo>
                  <a:pt x="33007" y="33019"/>
                </a:lnTo>
                <a:lnTo>
                  <a:pt x="7620863" y="33019"/>
                </a:lnTo>
                <a:lnTo>
                  <a:pt x="7620863" y="27558"/>
                </a:lnTo>
                <a:lnTo>
                  <a:pt x="7618720" y="16823"/>
                </a:lnTo>
                <a:lnTo>
                  <a:pt x="7612862" y="8064"/>
                </a:lnTo>
                <a:lnTo>
                  <a:pt x="7604147" y="2162"/>
                </a:lnTo>
                <a:lnTo>
                  <a:pt x="7593431" y="0"/>
                </a:lnTo>
                <a:close/>
              </a:path>
              <a:path w="7621270" h="516889">
                <a:moveTo>
                  <a:pt x="7620863" y="33019"/>
                </a:moveTo>
                <a:lnTo>
                  <a:pt x="7587970" y="33019"/>
                </a:lnTo>
                <a:lnTo>
                  <a:pt x="7587970" y="483717"/>
                </a:lnTo>
                <a:lnTo>
                  <a:pt x="7620863" y="483717"/>
                </a:lnTo>
                <a:lnTo>
                  <a:pt x="7620863" y="33019"/>
                </a:lnTo>
                <a:close/>
              </a:path>
              <a:path w="7621270" h="516889">
                <a:moveTo>
                  <a:pt x="7576921" y="44068"/>
                </a:moveTo>
                <a:lnTo>
                  <a:pt x="44005" y="44068"/>
                </a:lnTo>
                <a:lnTo>
                  <a:pt x="44005" y="472693"/>
                </a:lnTo>
                <a:lnTo>
                  <a:pt x="7576921" y="472693"/>
                </a:lnTo>
                <a:lnTo>
                  <a:pt x="7576921" y="461771"/>
                </a:lnTo>
                <a:lnTo>
                  <a:pt x="55003" y="461771"/>
                </a:lnTo>
                <a:lnTo>
                  <a:pt x="55003" y="55117"/>
                </a:lnTo>
                <a:lnTo>
                  <a:pt x="7576921" y="55117"/>
                </a:lnTo>
                <a:lnTo>
                  <a:pt x="7576921" y="44068"/>
                </a:lnTo>
                <a:close/>
              </a:path>
              <a:path w="7621270" h="516889">
                <a:moveTo>
                  <a:pt x="7576921" y="55117"/>
                </a:moveTo>
                <a:lnTo>
                  <a:pt x="7565872" y="55117"/>
                </a:lnTo>
                <a:lnTo>
                  <a:pt x="7565872" y="461771"/>
                </a:lnTo>
                <a:lnTo>
                  <a:pt x="7576921" y="461771"/>
                </a:lnTo>
                <a:lnTo>
                  <a:pt x="7576921" y="55117"/>
                </a:lnTo>
                <a:close/>
              </a:path>
            </a:pathLst>
          </a:custGeom>
          <a:solidFill>
            <a:srgbClr val="0FCF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332698" y="1373252"/>
            <a:ext cx="7573645" cy="51732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48640" indent="-457200">
              <a:spcBef>
                <a:spcPts val="100"/>
              </a:spcBef>
              <a:buClr>
                <a:srgbClr val="20B1C8"/>
              </a:buClr>
              <a:buFont typeface="Wingdings"/>
              <a:buChar char=""/>
              <a:tabLst>
                <a:tab pos="548640" algn="l"/>
                <a:tab pos="549275" algn="l"/>
                <a:tab pos="2562225" algn="l"/>
              </a:tabLst>
            </a:pPr>
            <a:r>
              <a:rPr sz="2400" spc="125" dirty="0">
                <a:latin typeface="Arial"/>
                <a:cs typeface="Arial"/>
              </a:rPr>
              <a:t>Component:	</a:t>
            </a:r>
            <a:r>
              <a:rPr sz="2400" spc="35" dirty="0">
                <a:solidFill>
                  <a:srgbClr val="0C9B74"/>
                </a:solidFill>
                <a:latin typeface="Arial"/>
                <a:cs typeface="Arial"/>
              </a:rPr>
              <a:t>Sensory</a:t>
            </a:r>
            <a:endParaRPr sz="2400">
              <a:latin typeface="Arial"/>
              <a:cs typeface="Arial"/>
            </a:endParaRPr>
          </a:p>
          <a:p>
            <a:pPr marL="555625" indent="-457200">
              <a:spcBef>
                <a:spcPts val="3025"/>
              </a:spcBef>
              <a:buClr>
                <a:srgbClr val="20B1C8"/>
              </a:buClr>
              <a:buFont typeface="Wingdings"/>
              <a:buChar char=""/>
              <a:tabLst>
                <a:tab pos="555625" algn="l"/>
                <a:tab pos="556260" algn="l"/>
              </a:tabLst>
            </a:pPr>
            <a:r>
              <a:rPr sz="2400" spc="95" dirty="0">
                <a:latin typeface="Arial"/>
                <a:cs typeface="Arial"/>
              </a:rPr>
              <a:t>Function:</a:t>
            </a:r>
            <a:endParaRPr sz="2400">
              <a:latin typeface="Arial"/>
              <a:cs typeface="Arial"/>
            </a:endParaRPr>
          </a:p>
          <a:p>
            <a:pPr marL="898525" lvl="1" indent="-342900">
              <a:buClr>
                <a:srgbClr val="20B1C8"/>
              </a:buClr>
              <a:buFont typeface="Wingdings"/>
              <a:buChar char=""/>
              <a:tabLst>
                <a:tab pos="899160" algn="l"/>
              </a:tabLst>
            </a:pPr>
            <a:r>
              <a:rPr sz="2400" spc="65" dirty="0">
                <a:solidFill>
                  <a:srgbClr val="0C9B74"/>
                </a:solidFill>
                <a:latin typeface="Arial"/>
                <a:cs typeface="Arial"/>
              </a:rPr>
              <a:t>Cornea</a:t>
            </a:r>
            <a:endParaRPr sz="2400">
              <a:latin typeface="Arial"/>
              <a:cs typeface="Arial"/>
            </a:endParaRPr>
          </a:p>
          <a:p>
            <a:pPr marL="898525" lvl="1" indent="-342900">
              <a:buClr>
                <a:srgbClr val="20B1C8"/>
              </a:buClr>
              <a:buFont typeface="Wingdings"/>
              <a:buChar char=""/>
              <a:tabLst>
                <a:tab pos="899160" algn="l"/>
              </a:tabLst>
            </a:pPr>
            <a:r>
              <a:rPr sz="2400" spc="50" dirty="0">
                <a:solidFill>
                  <a:srgbClr val="0C9B74"/>
                </a:solidFill>
                <a:latin typeface="Arial"/>
                <a:cs typeface="Arial"/>
              </a:rPr>
              <a:t>Skin </a:t>
            </a:r>
            <a:r>
              <a:rPr sz="2400" spc="175" dirty="0">
                <a:solidFill>
                  <a:srgbClr val="0C9B74"/>
                </a:solidFill>
                <a:latin typeface="Arial"/>
                <a:cs typeface="Arial"/>
              </a:rPr>
              <a:t>of</a:t>
            </a:r>
            <a:r>
              <a:rPr sz="2400" spc="114" dirty="0">
                <a:solidFill>
                  <a:srgbClr val="0C9B74"/>
                </a:solidFill>
                <a:latin typeface="Arial"/>
                <a:cs typeface="Arial"/>
              </a:rPr>
              <a:t> </a:t>
            </a:r>
            <a:r>
              <a:rPr sz="2400" spc="105" dirty="0">
                <a:solidFill>
                  <a:srgbClr val="0C9B74"/>
                </a:solidFill>
                <a:latin typeface="Arial"/>
                <a:cs typeface="Arial"/>
              </a:rPr>
              <a:t>forehead</a:t>
            </a:r>
            <a:endParaRPr sz="2400">
              <a:latin typeface="Arial"/>
              <a:cs typeface="Arial"/>
            </a:endParaRPr>
          </a:p>
          <a:p>
            <a:pPr marL="898525" lvl="1" indent="-342900">
              <a:buClr>
                <a:srgbClr val="20B1C8"/>
              </a:buClr>
              <a:buFont typeface="Wingdings"/>
              <a:buChar char=""/>
              <a:tabLst>
                <a:tab pos="899160" algn="l"/>
              </a:tabLst>
            </a:pPr>
            <a:r>
              <a:rPr sz="2400" spc="5" dirty="0">
                <a:solidFill>
                  <a:srgbClr val="0C9B74"/>
                </a:solidFill>
                <a:latin typeface="Arial"/>
                <a:cs typeface="Arial"/>
              </a:rPr>
              <a:t>Scalp</a:t>
            </a:r>
            <a:endParaRPr sz="2400">
              <a:latin typeface="Arial"/>
              <a:cs typeface="Arial"/>
            </a:endParaRPr>
          </a:p>
          <a:p>
            <a:pPr marL="898525" lvl="1" indent="-342900">
              <a:buClr>
                <a:srgbClr val="20B1C8"/>
              </a:buClr>
              <a:buFont typeface="Wingdings"/>
              <a:buChar char=""/>
              <a:tabLst>
                <a:tab pos="899160" algn="l"/>
              </a:tabLst>
            </a:pPr>
            <a:r>
              <a:rPr sz="2400" spc="35" dirty="0">
                <a:solidFill>
                  <a:srgbClr val="0C9B74"/>
                </a:solidFill>
                <a:latin typeface="Arial"/>
                <a:cs typeface="Arial"/>
              </a:rPr>
              <a:t>Eyelids </a:t>
            </a:r>
            <a:r>
              <a:rPr sz="2400" spc="105" dirty="0">
                <a:solidFill>
                  <a:srgbClr val="0C9B74"/>
                </a:solidFill>
                <a:latin typeface="Arial"/>
                <a:cs typeface="Arial"/>
              </a:rPr>
              <a:t>and</a:t>
            </a:r>
            <a:r>
              <a:rPr sz="2400" spc="140" dirty="0">
                <a:solidFill>
                  <a:srgbClr val="0C9B74"/>
                </a:solidFill>
                <a:latin typeface="Arial"/>
                <a:cs typeface="Arial"/>
              </a:rPr>
              <a:t> </a:t>
            </a:r>
            <a:r>
              <a:rPr sz="2400" spc="80" dirty="0">
                <a:solidFill>
                  <a:srgbClr val="0C9B74"/>
                </a:solidFill>
                <a:latin typeface="Arial"/>
                <a:cs typeface="Arial"/>
              </a:rPr>
              <a:t>nose</a:t>
            </a:r>
            <a:endParaRPr sz="2400">
              <a:latin typeface="Arial"/>
              <a:cs typeface="Arial"/>
            </a:endParaRPr>
          </a:p>
          <a:p>
            <a:pPr marL="898525" marR="1780539" lvl="1" indent="-342900">
              <a:buClr>
                <a:srgbClr val="20B1C8"/>
              </a:buClr>
              <a:buFont typeface="Wingdings"/>
              <a:buChar char=""/>
              <a:tabLst>
                <a:tab pos="899160" algn="l"/>
              </a:tabLst>
            </a:pPr>
            <a:r>
              <a:rPr sz="2400" spc="85" dirty="0">
                <a:solidFill>
                  <a:srgbClr val="0C9B74"/>
                </a:solidFill>
                <a:latin typeface="Arial"/>
                <a:cs typeface="Arial"/>
              </a:rPr>
              <a:t>Mucous </a:t>
            </a:r>
            <a:r>
              <a:rPr sz="2400" spc="110" dirty="0">
                <a:solidFill>
                  <a:srgbClr val="0C9B74"/>
                </a:solidFill>
                <a:latin typeface="Arial"/>
                <a:cs typeface="Arial"/>
              </a:rPr>
              <a:t>membranes </a:t>
            </a:r>
            <a:r>
              <a:rPr sz="2400" spc="175" dirty="0">
                <a:solidFill>
                  <a:srgbClr val="0C9B74"/>
                </a:solidFill>
                <a:latin typeface="Arial"/>
                <a:cs typeface="Arial"/>
              </a:rPr>
              <a:t>of</a:t>
            </a:r>
            <a:r>
              <a:rPr sz="2400" spc="50" dirty="0">
                <a:solidFill>
                  <a:srgbClr val="0C9B74"/>
                </a:solidFill>
                <a:latin typeface="Arial"/>
                <a:cs typeface="Arial"/>
              </a:rPr>
              <a:t> </a:t>
            </a:r>
            <a:r>
              <a:rPr sz="2400" spc="65" dirty="0">
                <a:solidFill>
                  <a:srgbClr val="0C9B74"/>
                </a:solidFill>
                <a:latin typeface="Arial"/>
                <a:cs typeface="Arial"/>
              </a:rPr>
              <a:t>paranasal  </a:t>
            </a:r>
            <a:r>
              <a:rPr sz="2400" spc="75" dirty="0">
                <a:solidFill>
                  <a:srgbClr val="0C9B74"/>
                </a:solidFill>
                <a:latin typeface="Arial"/>
                <a:cs typeface="Arial"/>
              </a:rPr>
              <a:t>sinuses </a:t>
            </a:r>
            <a:r>
              <a:rPr sz="2400" spc="100" dirty="0">
                <a:solidFill>
                  <a:srgbClr val="0C9B74"/>
                </a:solidFill>
                <a:latin typeface="Arial"/>
                <a:cs typeface="Arial"/>
              </a:rPr>
              <a:t>and </a:t>
            </a:r>
            <a:r>
              <a:rPr sz="2400" spc="60" dirty="0">
                <a:solidFill>
                  <a:srgbClr val="0C9B74"/>
                </a:solidFill>
                <a:latin typeface="Arial"/>
                <a:cs typeface="Arial"/>
              </a:rPr>
              <a:t>nasal</a:t>
            </a:r>
            <a:r>
              <a:rPr sz="2400" spc="105" dirty="0">
                <a:solidFill>
                  <a:srgbClr val="0C9B74"/>
                </a:solidFill>
                <a:latin typeface="Arial"/>
                <a:cs typeface="Arial"/>
              </a:rPr>
              <a:t> </a:t>
            </a:r>
            <a:r>
              <a:rPr sz="2400" spc="80" dirty="0">
                <a:solidFill>
                  <a:srgbClr val="0C9B74"/>
                </a:solidFill>
                <a:latin typeface="Arial"/>
                <a:cs typeface="Arial"/>
              </a:rPr>
              <a:t>cavity</a:t>
            </a:r>
            <a:endParaRPr sz="2400">
              <a:latin typeface="Arial"/>
              <a:cs typeface="Arial"/>
            </a:endParaRPr>
          </a:p>
          <a:p>
            <a:pPr lvl="1">
              <a:spcBef>
                <a:spcPts val="15"/>
              </a:spcBef>
              <a:buClr>
                <a:srgbClr val="20B1C8"/>
              </a:buClr>
              <a:buFont typeface="Wingdings"/>
              <a:buChar char=""/>
            </a:pPr>
            <a:endParaRPr sz="3000">
              <a:latin typeface="Times New Roman"/>
              <a:cs typeface="Times New Roman"/>
            </a:endParaRPr>
          </a:p>
          <a:p>
            <a:pPr marL="548640" indent="-457200">
              <a:buClr>
                <a:srgbClr val="20B1C8"/>
              </a:buClr>
              <a:buFont typeface="Wingdings"/>
              <a:buChar char=""/>
              <a:tabLst>
                <a:tab pos="548640" algn="l"/>
                <a:tab pos="549275" algn="l"/>
              </a:tabLst>
            </a:pPr>
            <a:r>
              <a:rPr sz="2400" spc="130" dirty="0">
                <a:latin typeface="Arial"/>
                <a:cs typeface="Arial"/>
              </a:rPr>
              <a:t>Origin: </a:t>
            </a:r>
            <a:r>
              <a:rPr sz="2400" spc="135" dirty="0">
                <a:solidFill>
                  <a:srgbClr val="0C9B74"/>
                </a:solidFill>
                <a:latin typeface="Arial"/>
                <a:cs typeface="Arial"/>
              </a:rPr>
              <a:t>Anterior </a:t>
            </a:r>
            <a:r>
              <a:rPr sz="2400" spc="70" dirty="0">
                <a:solidFill>
                  <a:srgbClr val="0C9B74"/>
                </a:solidFill>
                <a:latin typeface="Arial"/>
                <a:cs typeface="Arial"/>
              </a:rPr>
              <a:t>aspect </a:t>
            </a:r>
            <a:r>
              <a:rPr sz="2400" spc="180" dirty="0">
                <a:solidFill>
                  <a:srgbClr val="0C9B74"/>
                </a:solidFill>
                <a:latin typeface="Arial"/>
                <a:cs typeface="Arial"/>
              </a:rPr>
              <a:t>of </a:t>
            </a:r>
            <a:r>
              <a:rPr sz="2400" spc="125" dirty="0">
                <a:solidFill>
                  <a:srgbClr val="0C9B74"/>
                </a:solidFill>
                <a:latin typeface="Arial"/>
                <a:cs typeface="Arial"/>
              </a:rPr>
              <a:t>the</a:t>
            </a:r>
            <a:r>
              <a:rPr sz="2400" spc="-30" dirty="0">
                <a:solidFill>
                  <a:srgbClr val="0C9B74"/>
                </a:solidFill>
                <a:latin typeface="Arial"/>
                <a:cs typeface="Arial"/>
              </a:rPr>
              <a:t> </a:t>
            </a:r>
            <a:r>
              <a:rPr sz="2400" spc="114" dirty="0">
                <a:solidFill>
                  <a:srgbClr val="0C9B74"/>
                </a:solidFill>
                <a:latin typeface="Arial"/>
                <a:cs typeface="Arial"/>
              </a:rPr>
              <a:t>pons</a:t>
            </a:r>
            <a:endParaRPr sz="2400">
              <a:latin typeface="Arial"/>
              <a:cs typeface="Arial"/>
            </a:endParaRPr>
          </a:p>
          <a:p>
            <a:pPr>
              <a:spcBef>
                <a:spcPts val="55"/>
              </a:spcBef>
              <a:buClr>
                <a:srgbClr val="20B1C8"/>
              </a:buClr>
              <a:buFont typeface="Wingdings"/>
              <a:buChar char=""/>
            </a:pPr>
            <a:endParaRPr sz="3950">
              <a:latin typeface="Times New Roman"/>
              <a:cs typeface="Times New Roman"/>
            </a:endParaRPr>
          </a:p>
          <a:p>
            <a:pPr marL="555625" indent="-457200">
              <a:buClr>
                <a:srgbClr val="20B1C8"/>
              </a:buClr>
              <a:buFont typeface="Wingdings"/>
              <a:buChar char=""/>
              <a:tabLst>
                <a:tab pos="555625" algn="l"/>
                <a:tab pos="556260" algn="l"/>
                <a:tab pos="3874135" algn="l"/>
              </a:tabLst>
            </a:pPr>
            <a:r>
              <a:rPr sz="2400" spc="110" dirty="0">
                <a:latin typeface="Arial"/>
                <a:cs typeface="Arial"/>
              </a:rPr>
              <a:t>Opening </a:t>
            </a:r>
            <a:r>
              <a:rPr sz="2400" spc="180" dirty="0">
                <a:latin typeface="Arial"/>
                <a:cs typeface="Arial"/>
              </a:rPr>
              <a:t>to</a:t>
            </a:r>
            <a:r>
              <a:rPr sz="2400" spc="165" dirty="0">
                <a:latin typeface="Arial"/>
                <a:cs typeface="Arial"/>
              </a:rPr>
              <a:t> </a:t>
            </a:r>
            <a:r>
              <a:rPr sz="2400" spc="125" dirty="0">
                <a:latin typeface="Arial"/>
                <a:cs typeface="Arial"/>
              </a:rPr>
              <a:t>the</a:t>
            </a:r>
            <a:r>
              <a:rPr sz="2400" spc="135" dirty="0">
                <a:latin typeface="Arial"/>
                <a:cs typeface="Arial"/>
              </a:rPr>
              <a:t> </a:t>
            </a:r>
            <a:r>
              <a:rPr sz="2400" spc="75" dirty="0">
                <a:latin typeface="Arial"/>
                <a:cs typeface="Arial"/>
              </a:rPr>
              <a:t>Skull:	</a:t>
            </a:r>
            <a:r>
              <a:rPr sz="2400" spc="85" dirty="0">
                <a:solidFill>
                  <a:srgbClr val="0C9B74"/>
                </a:solidFill>
                <a:latin typeface="Arial"/>
                <a:cs typeface="Arial"/>
              </a:rPr>
              <a:t>Superior </a:t>
            </a:r>
            <a:r>
              <a:rPr sz="2400" spc="145" dirty="0">
                <a:solidFill>
                  <a:srgbClr val="0C9B74"/>
                </a:solidFill>
                <a:latin typeface="Arial"/>
                <a:cs typeface="Arial"/>
              </a:rPr>
              <a:t>orbital</a:t>
            </a:r>
            <a:r>
              <a:rPr sz="2400" spc="105" dirty="0">
                <a:solidFill>
                  <a:srgbClr val="0C9B74"/>
                </a:solidFill>
                <a:latin typeface="Arial"/>
                <a:cs typeface="Arial"/>
              </a:rPr>
              <a:t> fissure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23276" y="5944933"/>
            <a:ext cx="4897755" cy="913130"/>
          </a:xfrm>
          <a:custGeom>
            <a:avLst/>
            <a:gdLst/>
            <a:ahLst/>
            <a:cxnLst/>
            <a:rect l="l" t="t" r="r" b="b"/>
            <a:pathLst>
              <a:path w="4897755" h="913129">
                <a:moveTo>
                  <a:pt x="85714" y="21358"/>
                </a:moveTo>
                <a:lnTo>
                  <a:pt x="3636702" y="913064"/>
                </a:lnTo>
                <a:lnTo>
                  <a:pt x="4897405" y="913064"/>
                </a:lnTo>
                <a:lnTo>
                  <a:pt x="85714" y="21358"/>
                </a:lnTo>
                <a:close/>
              </a:path>
              <a:path w="4897755" h="913129">
                <a:moveTo>
                  <a:pt x="660" y="0"/>
                </a:moveTo>
                <a:lnTo>
                  <a:pt x="0" y="5473"/>
                </a:lnTo>
                <a:lnTo>
                  <a:pt x="85714" y="21358"/>
                </a:lnTo>
                <a:lnTo>
                  <a:pt x="660" y="0"/>
                </a:lnTo>
                <a:close/>
              </a:path>
            </a:pathLst>
          </a:custGeom>
          <a:solidFill>
            <a:srgbClr val="9CB1E0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009712" y="5939015"/>
            <a:ext cx="3651885" cy="919480"/>
          </a:xfrm>
          <a:custGeom>
            <a:avLst/>
            <a:gdLst/>
            <a:ahLst/>
            <a:cxnLst/>
            <a:rect l="l" t="t" r="r" b="b"/>
            <a:pathLst>
              <a:path w="3651885" h="919479">
                <a:moveTo>
                  <a:pt x="0" y="0"/>
                </a:moveTo>
                <a:lnTo>
                  <a:pt x="7924" y="6349"/>
                </a:lnTo>
                <a:lnTo>
                  <a:pt x="2868870" y="918983"/>
                </a:lnTo>
                <a:lnTo>
                  <a:pt x="3651885" y="91898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24000" y="5789674"/>
            <a:ext cx="3398520" cy="10683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24001" y="5784015"/>
            <a:ext cx="3372797" cy="10739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04976" y="342900"/>
            <a:ext cx="6429375" cy="876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882128" y="2877310"/>
            <a:ext cx="2785872" cy="39806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77201" y="3073018"/>
            <a:ext cx="2450719" cy="37373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2400" y="1219200"/>
            <a:ext cx="7496175" cy="4719317"/>
          </a:xfrm>
          <a:prstGeom prst="rect">
            <a:avLst/>
          </a:prstGeom>
          <a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23276" y="5944933"/>
            <a:ext cx="4897755" cy="913130"/>
          </a:xfrm>
          <a:custGeom>
            <a:avLst/>
            <a:gdLst/>
            <a:ahLst/>
            <a:cxnLst/>
            <a:rect l="l" t="t" r="r" b="b"/>
            <a:pathLst>
              <a:path w="4897755" h="913129">
                <a:moveTo>
                  <a:pt x="85714" y="21358"/>
                </a:moveTo>
                <a:lnTo>
                  <a:pt x="3636702" y="913064"/>
                </a:lnTo>
                <a:lnTo>
                  <a:pt x="4897405" y="913064"/>
                </a:lnTo>
                <a:lnTo>
                  <a:pt x="85714" y="21358"/>
                </a:lnTo>
                <a:close/>
              </a:path>
              <a:path w="4897755" h="913129">
                <a:moveTo>
                  <a:pt x="660" y="0"/>
                </a:moveTo>
                <a:lnTo>
                  <a:pt x="0" y="5473"/>
                </a:lnTo>
                <a:lnTo>
                  <a:pt x="85714" y="21358"/>
                </a:lnTo>
                <a:lnTo>
                  <a:pt x="660" y="0"/>
                </a:lnTo>
                <a:close/>
              </a:path>
            </a:pathLst>
          </a:custGeom>
          <a:solidFill>
            <a:srgbClr val="9CB1E0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009712" y="5939015"/>
            <a:ext cx="3651885" cy="919480"/>
          </a:xfrm>
          <a:custGeom>
            <a:avLst/>
            <a:gdLst/>
            <a:ahLst/>
            <a:cxnLst/>
            <a:rect l="l" t="t" r="r" b="b"/>
            <a:pathLst>
              <a:path w="3651885" h="919479">
                <a:moveTo>
                  <a:pt x="0" y="0"/>
                </a:moveTo>
                <a:lnTo>
                  <a:pt x="7924" y="6349"/>
                </a:lnTo>
                <a:lnTo>
                  <a:pt x="2868870" y="918983"/>
                </a:lnTo>
                <a:lnTo>
                  <a:pt x="3651885" y="91898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24000" y="5789674"/>
            <a:ext cx="3398520" cy="10683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24001" y="5784015"/>
            <a:ext cx="3372797" cy="10739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43000" y="987551"/>
            <a:ext cx="9982200" cy="5870446"/>
          </a:xfrm>
          <a:prstGeom prst="rect">
            <a:avLst/>
          </a:prstGeom>
          <a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35836" y="158496"/>
            <a:ext cx="6376416" cy="8290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059940" y="232994"/>
            <a:ext cx="5723890" cy="651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  <a:tabLst>
                <a:tab pos="1176655" algn="l"/>
              </a:tabLst>
            </a:pPr>
            <a:r>
              <a:rPr sz="4100" b="1" spc="140" dirty="0">
                <a:solidFill>
                  <a:srgbClr val="04607A"/>
                </a:solidFill>
              </a:rPr>
              <a:t>V1.	</a:t>
            </a:r>
            <a:r>
              <a:rPr sz="4100" b="1" spc="40" dirty="0">
                <a:solidFill>
                  <a:srgbClr val="04607A"/>
                </a:solidFill>
              </a:rPr>
              <a:t>Ophthalmic</a:t>
            </a:r>
            <a:r>
              <a:rPr sz="4100" b="1" spc="70" dirty="0">
                <a:solidFill>
                  <a:srgbClr val="04607A"/>
                </a:solidFill>
              </a:rPr>
              <a:t> </a:t>
            </a:r>
            <a:r>
              <a:rPr sz="4100" b="1" dirty="0">
                <a:solidFill>
                  <a:srgbClr val="04607A"/>
                </a:solidFill>
              </a:rPr>
              <a:t>Nerve</a:t>
            </a:r>
            <a:endParaRPr sz="41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04975" y="342900"/>
            <a:ext cx="5791200" cy="876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32697" y="1384020"/>
            <a:ext cx="4648200" cy="462280"/>
          </a:xfrm>
          <a:custGeom>
            <a:avLst/>
            <a:gdLst/>
            <a:ahLst/>
            <a:cxnLst/>
            <a:rect l="l" t="t" r="r" b="b"/>
            <a:pathLst>
              <a:path w="4648200" h="462280">
                <a:moveTo>
                  <a:pt x="0" y="461670"/>
                </a:moveTo>
                <a:lnTo>
                  <a:pt x="4648200" y="461670"/>
                </a:lnTo>
                <a:lnTo>
                  <a:pt x="4648200" y="0"/>
                </a:lnTo>
                <a:lnTo>
                  <a:pt x="0" y="0"/>
                </a:lnTo>
                <a:lnTo>
                  <a:pt x="0" y="4616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05203" y="1356486"/>
            <a:ext cx="4703445" cy="516890"/>
          </a:xfrm>
          <a:custGeom>
            <a:avLst/>
            <a:gdLst/>
            <a:ahLst/>
            <a:cxnLst/>
            <a:rect l="l" t="t" r="r" b="b"/>
            <a:pathLst>
              <a:path w="4703445" h="516889">
                <a:moveTo>
                  <a:pt x="4675733" y="0"/>
                </a:moveTo>
                <a:lnTo>
                  <a:pt x="27495" y="0"/>
                </a:lnTo>
                <a:lnTo>
                  <a:pt x="16796" y="2162"/>
                </a:lnTo>
                <a:lnTo>
                  <a:pt x="8056" y="8064"/>
                </a:lnTo>
                <a:lnTo>
                  <a:pt x="2161" y="16823"/>
                </a:lnTo>
                <a:lnTo>
                  <a:pt x="0" y="27559"/>
                </a:lnTo>
                <a:lnTo>
                  <a:pt x="0" y="489203"/>
                </a:lnTo>
                <a:lnTo>
                  <a:pt x="2161" y="499939"/>
                </a:lnTo>
                <a:lnTo>
                  <a:pt x="8056" y="508698"/>
                </a:lnTo>
                <a:lnTo>
                  <a:pt x="16796" y="514600"/>
                </a:lnTo>
                <a:lnTo>
                  <a:pt x="27495" y="516763"/>
                </a:lnTo>
                <a:lnTo>
                  <a:pt x="4675733" y="516763"/>
                </a:lnTo>
                <a:lnTo>
                  <a:pt x="4686395" y="514600"/>
                </a:lnTo>
                <a:lnTo>
                  <a:pt x="4695116" y="508698"/>
                </a:lnTo>
                <a:lnTo>
                  <a:pt x="4701004" y="499939"/>
                </a:lnTo>
                <a:lnTo>
                  <a:pt x="4703165" y="489203"/>
                </a:lnTo>
                <a:lnTo>
                  <a:pt x="4703165" y="483742"/>
                </a:lnTo>
                <a:lnTo>
                  <a:pt x="33007" y="483742"/>
                </a:lnTo>
                <a:lnTo>
                  <a:pt x="33007" y="33020"/>
                </a:lnTo>
                <a:lnTo>
                  <a:pt x="4703165" y="33020"/>
                </a:lnTo>
                <a:lnTo>
                  <a:pt x="4703165" y="27559"/>
                </a:lnTo>
                <a:lnTo>
                  <a:pt x="4701004" y="16823"/>
                </a:lnTo>
                <a:lnTo>
                  <a:pt x="4695116" y="8064"/>
                </a:lnTo>
                <a:lnTo>
                  <a:pt x="4686395" y="2162"/>
                </a:lnTo>
                <a:lnTo>
                  <a:pt x="4675733" y="0"/>
                </a:lnTo>
                <a:close/>
              </a:path>
              <a:path w="4703445" h="516889">
                <a:moveTo>
                  <a:pt x="4703165" y="33020"/>
                </a:moveTo>
                <a:lnTo>
                  <a:pt x="4670145" y="33020"/>
                </a:lnTo>
                <a:lnTo>
                  <a:pt x="4670145" y="483742"/>
                </a:lnTo>
                <a:lnTo>
                  <a:pt x="4703165" y="483742"/>
                </a:lnTo>
                <a:lnTo>
                  <a:pt x="4703165" y="33020"/>
                </a:lnTo>
                <a:close/>
              </a:path>
              <a:path w="4703445" h="516889">
                <a:moveTo>
                  <a:pt x="4659223" y="44068"/>
                </a:moveTo>
                <a:lnTo>
                  <a:pt x="44005" y="44068"/>
                </a:lnTo>
                <a:lnTo>
                  <a:pt x="44005" y="472693"/>
                </a:lnTo>
                <a:lnTo>
                  <a:pt x="4659223" y="472693"/>
                </a:lnTo>
                <a:lnTo>
                  <a:pt x="4659223" y="461772"/>
                </a:lnTo>
                <a:lnTo>
                  <a:pt x="55003" y="461772"/>
                </a:lnTo>
                <a:lnTo>
                  <a:pt x="55003" y="54990"/>
                </a:lnTo>
                <a:lnTo>
                  <a:pt x="4659223" y="54990"/>
                </a:lnTo>
                <a:lnTo>
                  <a:pt x="4659223" y="44068"/>
                </a:lnTo>
                <a:close/>
              </a:path>
              <a:path w="4703445" h="516889">
                <a:moveTo>
                  <a:pt x="4659223" y="54990"/>
                </a:moveTo>
                <a:lnTo>
                  <a:pt x="4648174" y="54990"/>
                </a:lnTo>
                <a:lnTo>
                  <a:pt x="4648174" y="461772"/>
                </a:lnTo>
                <a:lnTo>
                  <a:pt x="4659223" y="461772"/>
                </a:lnTo>
                <a:lnTo>
                  <a:pt x="4659223" y="54990"/>
                </a:lnTo>
                <a:close/>
              </a:path>
            </a:pathLst>
          </a:custGeom>
          <a:solidFill>
            <a:srgbClr val="7BC9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340077" y="2438401"/>
            <a:ext cx="6735445" cy="1939289"/>
          </a:xfrm>
          <a:custGeom>
            <a:avLst/>
            <a:gdLst/>
            <a:ahLst/>
            <a:cxnLst/>
            <a:rect l="l" t="t" r="r" b="b"/>
            <a:pathLst>
              <a:path w="6735445" h="1939289">
                <a:moveTo>
                  <a:pt x="0" y="1939036"/>
                </a:moveTo>
                <a:lnTo>
                  <a:pt x="6735064" y="1939036"/>
                </a:lnTo>
                <a:lnTo>
                  <a:pt x="6735064" y="0"/>
                </a:lnTo>
                <a:lnTo>
                  <a:pt x="0" y="0"/>
                </a:lnTo>
                <a:lnTo>
                  <a:pt x="0" y="19390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312581" y="2410842"/>
            <a:ext cx="6790690" cy="1994535"/>
          </a:xfrm>
          <a:custGeom>
            <a:avLst/>
            <a:gdLst/>
            <a:ahLst/>
            <a:cxnLst/>
            <a:rect l="l" t="t" r="r" b="b"/>
            <a:pathLst>
              <a:path w="6790690" h="1994535">
                <a:moveTo>
                  <a:pt x="6762584" y="0"/>
                </a:moveTo>
                <a:lnTo>
                  <a:pt x="27495" y="0"/>
                </a:lnTo>
                <a:lnTo>
                  <a:pt x="16791" y="2162"/>
                </a:lnTo>
                <a:lnTo>
                  <a:pt x="8051" y="8064"/>
                </a:lnTo>
                <a:lnTo>
                  <a:pt x="2160" y="16823"/>
                </a:lnTo>
                <a:lnTo>
                  <a:pt x="0" y="27559"/>
                </a:lnTo>
                <a:lnTo>
                  <a:pt x="0" y="1966595"/>
                </a:lnTo>
                <a:lnTo>
                  <a:pt x="2160" y="1977257"/>
                </a:lnTo>
                <a:lnTo>
                  <a:pt x="8051" y="1985978"/>
                </a:lnTo>
                <a:lnTo>
                  <a:pt x="16791" y="1991866"/>
                </a:lnTo>
                <a:lnTo>
                  <a:pt x="27495" y="1994027"/>
                </a:lnTo>
                <a:lnTo>
                  <a:pt x="6762584" y="1994027"/>
                </a:lnTo>
                <a:lnTo>
                  <a:pt x="6773320" y="1991866"/>
                </a:lnTo>
                <a:lnTo>
                  <a:pt x="6782079" y="1985978"/>
                </a:lnTo>
                <a:lnTo>
                  <a:pt x="6787980" y="1977257"/>
                </a:lnTo>
                <a:lnTo>
                  <a:pt x="6790143" y="1966595"/>
                </a:lnTo>
                <a:lnTo>
                  <a:pt x="6790143" y="1961007"/>
                </a:lnTo>
                <a:lnTo>
                  <a:pt x="32994" y="1961007"/>
                </a:lnTo>
                <a:lnTo>
                  <a:pt x="32994" y="33020"/>
                </a:lnTo>
                <a:lnTo>
                  <a:pt x="6790143" y="33020"/>
                </a:lnTo>
                <a:lnTo>
                  <a:pt x="6790143" y="27559"/>
                </a:lnTo>
                <a:lnTo>
                  <a:pt x="6787980" y="16823"/>
                </a:lnTo>
                <a:lnTo>
                  <a:pt x="6782079" y="8064"/>
                </a:lnTo>
                <a:lnTo>
                  <a:pt x="6773320" y="2162"/>
                </a:lnTo>
                <a:lnTo>
                  <a:pt x="6762584" y="0"/>
                </a:lnTo>
                <a:close/>
              </a:path>
              <a:path w="6790690" h="1994535">
                <a:moveTo>
                  <a:pt x="6790143" y="33020"/>
                </a:moveTo>
                <a:lnTo>
                  <a:pt x="6757123" y="33020"/>
                </a:lnTo>
                <a:lnTo>
                  <a:pt x="6757123" y="1961007"/>
                </a:lnTo>
                <a:lnTo>
                  <a:pt x="6790143" y="1961007"/>
                </a:lnTo>
                <a:lnTo>
                  <a:pt x="6790143" y="33020"/>
                </a:lnTo>
                <a:close/>
              </a:path>
              <a:path w="6790690" h="1994535">
                <a:moveTo>
                  <a:pt x="6746074" y="44069"/>
                </a:moveTo>
                <a:lnTo>
                  <a:pt x="43992" y="44069"/>
                </a:lnTo>
                <a:lnTo>
                  <a:pt x="43992" y="1950085"/>
                </a:lnTo>
                <a:lnTo>
                  <a:pt x="6746074" y="1950085"/>
                </a:lnTo>
                <a:lnTo>
                  <a:pt x="6746074" y="1939036"/>
                </a:lnTo>
                <a:lnTo>
                  <a:pt x="54990" y="1939036"/>
                </a:lnTo>
                <a:lnTo>
                  <a:pt x="54990" y="55118"/>
                </a:lnTo>
                <a:lnTo>
                  <a:pt x="6746074" y="55118"/>
                </a:lnTo>
                <a:lnTo>
                  <a:pt x="6746074" y="44069"/>
                </a:lnTo>
                <a:close/>
              </a:path>
              <a:path w="6790690" h="1994535">
                <a:moveTo>
                  <a:pt x="6746074" y="55118"/>
                </a:moveTo>
                <a:lnTo>
                  <a:pt x="6735152" y="55118"/>
                </a:lnTo>
                <a:lnTo>
                  <a:pt x="6735152" y="1939036"/>
                </a:lnTo>
                <a:lnTo>
                  <a:pt x="6746074" y="1939036"/>
                </a:lnTo>
                <a:lnTo>
                  <a:pt x="6746074" y="55118"/>
                </a:lnTo>
                <a:close/>
              </a:path>
            </a:pathLst>
          </a:custGeom>
          <a:solidFill>
            <a:srgbClr val="7BC9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40077" y="6083249"/>
            <a:ext cx="7566025" cy="462280"/>
          </a:xfrm>
          <a:custGeom>
            <a:avLst/>
            <a:gdLst/>
            <a:ahLst/>
            <a:cxnLst/>
            <a:rect l="l" t="t" r="r" b="b"/>
            <a:pathLst>
              <a:path w="7566025" h="462279">
                <a:moveTo>
                  <a:pt x="0" y="461670"/>
                </a:moveTo>
                <a:lnTo>
                  <a:pt x="7565898" y="461670"/>
                </a:lnTo>
                <a:lnTo>
                  <a:pt x="7565898" y="0"/>
                </a:lnTo>
                <a:lnTo>
                  <a:pt x="0" y="0"/>
                </a:lnTo>
                <a:lnTo>
                  <a:pt x="0" y="4616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312581" y="6055753"/>
            <a:ext cx="7621270" cy="516890"/>
          </a:xfrm>
          <a:custGeom>
            <a:avLst/>
            <a:gdLst/>
            <a:ahLst/>
            <a:cxnLst/>
            <a:rect l="l" t="t" r="r" b="b"/>
            <a:pathLst>
              <a:path w="7621270" h="516890">
                <a:moveTo>
                  <a:pt x="7593418" y="0"/>
                </a:moveTo>
                <a:lnTo>
                  <a:pt x="27495" y="0"/>
                </a:lnTo>
                <a:lnTo>
                  <a:pt x="16791" y="2162"/>
                </a:lnTo>
                <a:lnTo>
                  <a:pt x="8051" y="8058"/>
                </a:lnTo>
                <a:lnTo>
                  <a:pt x="2160" y="16802"/>
                </a:lnTo>
                <a:lnTo>
                  <a:pt x="0" y="27508"/>
                </a:lnTo>
                <a:lnTo>
                  <a:pt x="0" y="489165"/>
                </a:lnTo>
                <a:lnTo>
                  <a:pt x="2160" y="499871"/>
                </a:lnTo>
                <a:lnTo>
                  <a:pt x="8051" y="508615"/>
                </a:lnTo>
                <a:lnTo>
                  <a:pt x="16791" y="514511"/>
                </a:lnTo>
                <a:lnTo>
                  <a:pt x="27495" y="516674"/>
                </a:lnTo>
                <a:lnTo>
                  <a:pt x="7593418" y="516674"/>
                </a:lnTo>
                <a:lnTo>
                  <a:pt x="7604154" y="514511"/>
                </a:lnTo>
                <a:lnTo>
                  <a:pt x="7612913" y="508615"/>
                </a:lnTo>
                <a:lnTo>
                  <a:pt x="7618814" y="499871"/>
                </a:lnTo>
                <a:lnTo>
                  <a:pt x="7620977" y="489165"/>
                </a:lnTo>
                <a:lnTo>
                  <a:pt x="7620977" y="483666"/>
                </a:lnTo>
                <a:lnTo>
                  <a:pt x="32994" y="483666"/>
                </a:lnTo>
                <a:lnTo>
                  <a:pt x="32994" y="33007"/>
                </a:lnTo>
                <a:lnTo>
                  <a:pt x="7620977" y="33007"/>
                </a:lnTo>
                <a:lnTo>
                  <a:pt x="7620977" y="27508"/>
                </a:lnTo>
                <a:lnTo>
                  <a:pt x="7618814" y="16802"/>
                </a:lnTo>
                <a:lnTo>
                  <a:pt x="7612913" y="8058"/>
                </a:lnTo>
                <a:lnTo>
                  <a:pt x="7604154" y="2162"/>
                </a:lnTo>
                <a:lnTo>
                  <a:pt x="7593418" y="0"/>
                </a:lnTo>
                <a:close/>
              </a:path>
              <a:path w="7621270" h="516890">
                <a:moveTo>
                  <a:pt x="7620977" y="33007"/>
                </a:moveTo>
                <a:lnTo>
                  <a:pt x="7587957" y="33007"/>
                </a:lnTo>
                <a:lnTo>
                  <a:pt x="7587957" y="483666"/>
                </a:lnTo>
                <a:lnTo>
                  <a:pt x="7620977" y="483666"/>
                </a:lnTo>
                <a:lnTo>
                  <a:pt x="7620977" y="33007"/>
                </a:lnTo>
                <a:close/>
              </a:path>
              <a:path w="7621270" h="516890">
                <a:moveTo>
                  <a:pt x="7576908" y="44005"/>
                </a:moveTo>
                <a:lnTo>
                  <a:pt x="43992" y="44005"/>
                </a:lnTo>
                <a:lnTo>
                  <a:pt x="43992" y="472668"/>
                </a:lnTo>
                <a:lnTo>
                  <a:pt x="7576908" y="472668"/>
                </a:lnTo>
                <a:lnTo>
                  <a:pt x="7576908" y="461670"/>
                </a:lnTo>
                <a:lnTo>
                  <a:pt x="54990" y="461670"/>
                </a:lnTo>
                <a:lnTo>
                  <a:pt x="54990" y="55003"/>
                </a:lnTo>
                <a:lnTo>
                  <a:pt x="7576908" y="55003"/>
                </a:lnTo>
                <a:lnTo>
                  <a:pt x="7576908" y="44005"/>
                </a:lnTo>
                <a:close/>
              </a:path>
              <a:path w="7621270" h="516890">
                <a:moveTo>
                  <a:pt x="7576908" y="55003"/>
                </a:moveTo>
                <a:lnTo>
                  <a:pt x="7565859" y="55003"/>
                </a:lnTo>
                <a:lnTo>
                  <a:pt x="7565859" y="461670"/>
                </a:lnTo>
                <a:lnTo>
                  <a:pt x="7576908" y="461670"/>
                </a:lnTo>
                <a:lnTo>
                  <a:pt x="7576908" y="55003"/>
                </a:lnTo>
                <a:close/>
              </a:path>
            </a:pathLst>
          </a:custGeom>
          <a:solidFill>
            <a:srgbClr val="7BC9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32698" y="5133975"/>
            <a:ext cx="7566025" cy="462280"/>
          </a:xfrm>
          <a:custGeom>
            <a:avLst/>
            <a:gdLst/>
            <a:ahLst/>
            <a:cxnLst/>
            <a:rect l="l" t="t" r="r" b="b"/>
            <a:pathLst>
              <a:path w="7566025" h="462279">
                <a:moveTo>
                  <a:pt x="0" y="461670"/>
                </a:moveTo>
                <a:lnTo>
                  <a:pt x="7565898" y="461670"/>
                </a:lnTo>
                <a:lnTo>
                  <a:pt x="7565898" y="0"/>
                </a:lnTo>
                <a:lnTo>
                  <a:pt x="0" y="0"/>
                </a:lnTo>
                <a:lnTo>
                  <a:pt x="0" y="4616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305202" y="5106415"/>
            <a:ext cx="7621270" cy="516890"/>
          </a:xfrm>
          <a:custGeom>
            <a:avLst/>
            <a:gdLst/>
            <a:ahLst/>
            <a:cxnLst/>
            <a:rect l="l" t="t" r="r" b="b"/>
            <a:pathLst>
              <a:path w="7621270" h="516889">
                <a:moveTo>
                  <a:pt x="7593431" y="0"/>
                </a:moveTo>
                <a:lnTo>
                  <a:pt x="27495" y="0"/>
                </a:lnTo>
                <a:lnTo>
                  <a:pt x="16796" y="2162"/>
                </a:lnTo>
                <a:lnTo>
                  <a:pt x="8056" y="8064"/>
                </a:lnTo>
                <a:lnTo>
                  <a:pt x="2161" y="16823"/>
                </a:lnTo>
                <a:lnTo>
                  <a:pt x="0" y="27558"/>
                </a:lnTo>
                <a:lnTo>
                  <a:pt x="0" y="489216"/>
                </a:lnTo>
                <a:lnTo>
                  <a:pt x="2161" y="499922"/>
                </a:lnTo>
                <a:lnTo>
                  <a:pt x="8056" y="508666"/>
                </a:lnTo>
                <a:lnTo>
                  <a:pt x="16796" y="514562"/>
                </a:lnTo>
                <a:lnTo>
                  <a:pt x="27495" y="516724"/>
                </a:lnTo>
                <a:lnTo>
                  <a:pt x="7593431" y="516724"/>
                </a:lnTo>
                <a:lnTo>
                  <a:pt x="7604147" y="514562"/>
                </a:lnTo>
                <a:lnTo>
                  <a:pt x="7612862" y="508666"/>
                </a:lnTo>
                <a:lnTo>
                  <a:pt x="7618720" y="499922"/>
                </a:lnTo>
                <a:lnTo>
                  <a:pt x="7620863" y="489216"/>
                </a:lnTo>
                <a:lnTo>
                  <a:pt x="7620863" y="483717"/>
                </a:lnTo>
                <a:lnTo>
                  <a:pt x="33007" y="483717"/>
                </a:lnTo>
                <a:lnTo>
                  <a:pt x="33007" y="33019"/>
                </a:lnTo>
                <a:lnTo>
                  <a:pt x="7620863" y="33019"/>
                </a:lnTo>
                <a:lnTo>
                  <a:pt x="7620863" y="27558"/>
                </a:lnTo>
                <a:lnTo>
                  <a:pt x="7618720" y="16823"/>
                </a:lnTo>
                <a:lnTo>
                  <a:pt x="7612862" y="8064"/>
                </a:lnTo>
                <a:lnTo>
                  <a:pt x="7604147" y="2162"/>
                </a:lnTo>
                <a:lnTo>
                  <a:pt x="7593431" y="0"/>
                </a:lnTo>
                <a:close/>
              </a:path>
              <a:path w="7621270" h="516889">
                <a:moveTo>
                  <a:pt x="7620863" y="33019"/>
                </a:moveTo>
                <a:lnTo>
                  <a:pt x="7587970" y="33019"/>
                </a:lnTo>
                <a:lnTo>
                  <a:pt x="7587970" y="483717"/>
                </a:lnTo>
                <a:lnTo>
                  <a:pt x="7620863" y="483717"/>
                </a:lnTo>
                <a:lnTo>
                  <a:pt x="7620863" y="33019"/>
                </a:lnTo>
                <a:close/>
              </a:path>
              <a:path w="7621270" h="516889">
                <a:moveTo>
                  <a:pt x="7576921" y="44068"/>
                </a:moveTo>
                <a:lnTo>
                  <a:pt x="44005" y="44068"/>
                </a:lnTo>
                <a:lnTo>
                  <a:pt x="44005" y="472693"/>
                </a:lnTo>
                <a:lnTo>
                  <a:pt x="7576921" y="472693"/>
                </a:lnTo>
                <a:lnTo>
                  <a:pt x="7576921" y="461771"/>
                </a:lnTo>
                <a:lnTo>
                  <a:pt x="55003" y="461771"/>
                </a:lnTo>
                <a:lnTo>
                  <a:pt x="55003" y="55117"/>
                </a:lnTo>
                <a:lnTo>
                  <a:pt x="7576921" y="55117"/>
                </a:lnTo>
                <a:lnTo>
                  <a:pt x="7576921" y="44068"/>
                </a:lnTo>
                <a:close/>
              </a:path>
              <a:path w="7621270" h="516889">
                <a:moveTo>
                  <a:pt x="7576921" y="55117"/>
                </a:moveTo>
                <a:lnTo>
                  <a:pt x="7565872" y="55117"/>
                </a:lnTo>
                <a:lnTo>
                  <a:pt x="7565872" y="461771"/>
                </a:lnTo>
                <a:lnTo>
                  <a:pt x="7576921" y="461771"/>
                </a:lnTo>
                <a:lnTo>
                  <a:pt x="7576921" y="55117"/>
                </a:lnTo>
                <a:close/>
              </a:path>
            </a:pathLst>
          </a:custGeom>
          <a:solidFill>
            <a:srgbClr val="7BC9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332698" y="1373251"/>
            <a:ext cx="7573645" cy="52142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48640" indent="-457200">
              <a:spcBef>
                <a:spcPts val="100"/>
              </a:spcBef>
              <a:buClr>
                <a:srgbClr val="0A5294"/>
              </a:buClr>
              <a:buFont typeface="Courier New"/>
              <a:buChar char="o"/>
              <a:tabLst>
                <a:tab pos="549275" algn="l"/>
                <a:tab pos="2562225" algn="l"/>
              </a:tabLst>
            </a:pPr>
            <a:r>
              <a:rPr sz="2400" spc="125" dirty="0">
                <a:latin typeface="Arial"/>
                <a:cs typeface="Arial"/>
              </a:rPr>
              <a:t>Component:	</a:t>
            </a:r>
            <a:r>
              <a:rPr sz="2400" spc="35" dirty="0">
                <a:solidFill>
                  <a:srgbClr val="115863"/>
                </a:solidFill>
                <a:latin typeface="Arial"/>
                <a:cs typeface="Arial"/>
              </a:rPr>
              <a:t>Sensory</a:t>
            </a:r>
            <a:endParaRPr sz="2400">
              <a:latin typeface="Arial"/>
              <a:cs typeface="Arial"/>
            </a:endParaRPr>
          </a:p>
          <a:p>
            <a:pPr>
              <a:spcBef>
                <a:spcPts val="15"/>
              </a:spcBef>
              <a:buClr>
                <a:srgbClr val="0A5294"/>
              </a:buClr>
              <a:buFont typeface="Courier New"/>
              <a:buChar char="o"/>
            </a:pPr>
            <a:endParaRPr sz="4700">
              <a:latin typeface="Times New Roman"/>
              <a:cs typeface="Times New Roman"/>
            </a:endParaRPr>
          </a:p>
          <a:p>
            <a:pPr marL="555625" indent="-457200">
              <a:spcBef>
                <a:spcPts val="5"/>
              </a:spcBef>
              <a:buClr>
                <a:srgbClr val="0A5294"/>
              </a:buClr>
              <a:buFont typeface="Courier New"/>
              <a:buChar char="o"/>
              <a:tabLst>
                <a:tab pos="556260" algn="l"/>
              </a:tabLst>
            </a:pPr>
            <a:r>
              <a:rPr sz="2400" spc="95" dirty="0">
                <a:latin typeface="Arial"/>
                <a:cs typeface="Arial"/>
              </a:rPr>
              <a:t>Function:</a:t>
            </a:r>
            <a:endParaRPr sz="2400">
              <a:latin typeface="Arial"/>
              <a:cs typeface="Arial"/>
            </a:endParaRPr>
          </a:p>
          <a:p>
            <a:pPr marL="898525" lvl="1" indent="-342900">
              <a:buClr>
                <a:srgbClr val="0A5294"/>
              </a:buClr>
              <a:buFont typeface="Courier New"/>
              <a:buChar char="o"/>
              <a:tabLst>
                <a:tab pos="899160" algn="l"/>
              </a:tabLst>
            </a:pPr>
            <a:r>
              <a:rPr sz="2400" spc="50" dirty="0">
                <a:solidFill>
                  <a:srgbClr val="115863"/>
                </a:solidFill>
                <a:latin typeface="Arial"/>
                <a:cs typeface="Arial"/>
              </a:rPr>
              <a:t>Skin </a:t>
            </a:r>
            <a:r>
              <a:rPr sz="2400" spc="175" dirty="0">
                <a:solidFill>
                  <a:srgbClr val="115863"/>
                </a:solidFill>
                <a:latin typeface="Arial"/>
                <a:cs typeface="Arial"/>
              </a:rPr>
              <a:t>of </a:t>
            </a:r>
            <a:r>
              <a:rPr sz="2400" spc="125" dirty="0">
                <a:solidFill>
                  <a:srgbClr val="115863"/>
                </a:solidFill>
                <a:latin typeface="Arial"/>
                <a:cs typeface="Arial"/>
              </a:rPr>
              <a:t>the </a:t>
            </a:r>
            <a:r>
              <a:rPr sz="2400" spc="55" dirty="0">
                <a:solidFill>
                  <a:srgbClr val="115863"/>
                </a:solidFill>
                <a:latin typeface="Arial"/>
                <a:cs typeface="Arial"/>
              </a:rPr>
              <a:t>face </a:t>
            </a:r>
            <a:r>
              <a:rPr sz="2400" spc="85" dirty="0">
                <a:solidFill>
                  <a:srgbClr val="115863"/>
                </a:solidFill>
                <a:latin typeface="Arial"/>
                <a:cs typeface="Arial"/>
              </a:rPr>
              <a:t>over</a:t>
            </a:r>
            <a:r>
              <a:rPr sz="2400" spc="35" dirty="0">
                <a:solidFill>
                  <a:srgbClr val="115863"/>
                </a:solidFill>
                <a:latin typeface="Arial"/>
                <a:cs typeface="Arial"/>
              </a:rPr>
              <a:t> </a:t>
            </a:r>
            <a:r>
              <a:rPr sz="2400" spc="135" dirty="0">
                <a:solidFill>
                  <a:srgbClr val="115863"/>
                </a:solidFill>
                <a:latin typeface="Arial"/>
                <a:cs typeface="Arial"/>
              </a:rPr>
              <a:t>maxilla</a:t>
            </a:r>
            <a:endParaRPr sz="2400">
              <a:latin typeface="Arial"/>
              <a:cs typeface="Arial"/>
            </a:endParaRPr>
          </a:p>
          <a:p>
            <a:pPr marL="898525" lvl="1" indent="-342900">
              <a:buClr>
                <a:srgbClr val="0A5294"/>
              </a:buClr>
              <a:buFont typeface="Courier New"/>
              <a:buChar char="o"/>
              <a:tabLst>
                <a:tab pos="899160" algn="l"/>
              </a:tabLst>
            </a:pPr>
            <a:r>
              <a:rPr sz="2400" spc="80" dirty="0">
                <a:solidFill>
                  <a:srgbClr val="115863"/>
                </a:solidFill>
                <a:latin typeface="Arial"/>
                <a:cs typeface="Arial"/>
              </a:rPr>
              <a:t>Teeth </a:t>
            </a:r>
            <a:r>
              <a:rPr sz="2400" spc="175" dirty="0">
                <a:solidFill>
                  <a:srgbClr val="115863"/>
                </a:solidFill>
                <a:latin typeface="Arial"/>
                <a:cs typeface="Arial"/>
              </a:rPr>
              <a:t>of </a:t>
            </a:r>
            <a:r>
              <a:rPr sz="2400" spc="125" dirty="0">
                <a:solidFill>
                  <a:srgbClr val="115863"/>
                </a:solidFill>
                <a:latin typeface="Arial"/>
                <a:cs typeface="Arial"/>
              </a:rPr>
              <a:t>the </a:t>
            </a:r>
            <a:r>
              <a:rPr sz="2400" spc="135" dirty="0">
                <a:solidFill>
                  <a:srgbClr val="115863"/>
                </a:solidFill>
                <a:latin typeface="Arial"/>
                <a:cs typeface="Arial"/>
              </a:rPr>
              <a:t>upper</a:t>
            </a:r>
            <a:r>
              <a:rPr sz="2400" spc="-25" dirty="0">
                <a:solidFill>
                  <a:srgbClr val="115863"/>
                </a:solidFill>
                <a:latin typeface="Arial"/>
                <a:cs typeface="Arial"/>
              </a:rPr>
              <a:t> </a:t>
            </a:r>
            <a:r>
              <a:rPr sz="2400" spc="95" dirty="0">
                <a:solidFill>
                  <a:srgbClr val="115863"/>
                </a:solidFill>
                <a:latin typeface="Arial"/>
                <a:cs typeface="Arial"/>
              </a:rPr>
              <a:t>jaw</a:t>
            </a:r>
            <a:endParaRPr sz="2400">
              <a:latin typeface="Arial"/>
              <a:cs typeface="Arial"/>
            </a:endParaRPr>
          </a:p>
          <a:p>
            <a:pPr marL="898525" lvl="1" indent="-342900">
              <a:buClr>
                <a:srgbClr val="0A5294"/>
              </a:buClr>
              <a:buFont typeface="Courier New"/>
              <a:buChar char="o"/>
              <a:tabLst>
                <a:tab pos="899160" algn="l"/>
              </a:tabLst>
            </a:pPr>
            <a:r>
              <a:rPr sz="2400" spc="85" dirty="0">
                <a:solidFill>
                  <a:srgbClr val="115863"/>
                </a:solidFill>
                <a:latin typeface="Arial"/>
                <a:cs typeface="Arial"/>
              </a:rPr>
              <a:t>Mucous </a:t>
            </a:r>
            <a:r>
              <a:rPr sz="2400" spc="120" dirty="0">
                <a:solidFill>
                  <a:srgbClr val="115863"/>
                </a:solidFill>
                <a:latin typeface="Arial"/>
                <a:cs typeface="Arial"/>
              </a:rPr>
              <a:t>membrane </a:t>
            </a:r>
            <a:r>
              <a:rPr sz="2400" spc="175" dirty="0">
                <a:solidFill>
                  <a:srgbClr val="115863"/>
                </a:solidFill>
                <a:latin typeface="Arial"/>
                <a:cs typeface="Arial"/>
              </a:rPr>
              <a:t>of </a:t>
            </a:r>
            <a:r>
              <a:rPr sz="2400" spc="125" dirty="0">
                <a:solidFill>
                  <a:srgbClr val="115863"/>
                </a:solidFill>
                <a:latin typeface="Arial"/>
                <a:cs typeface="Arial"/>
              </a:rPr>
              <a:t>the </a:t>
            </a:r>
            <a:r>
              <a:rPr sz="2400" spc="80" dirty="0">
                <a:solidFill>
                  <a:srgbClr val="115863"/>
                </a:solidFill>
                <a:latin typeface="Arial"/>
                <a:cs typeface="Arial"/>
              </a:rPr>
              <a:t>nose,</a:t>
            </a:r>
            <a:r>
              <a:rPr sz="2400" spc="-65" dirty="0">
                <a:solidFill>
                  <a:srgbClr val="115863"/>
                </a:solidFill>
                <a:latin typeface="Arial"/>
                <a:cs typeface="Arial"/>
              </a:rPr>
              <a:t> </a:t>
            </a:r>
            <a:r>
              <a:rPr sz="2400" spc="125" dirty="0">
                <a:solidFill>
                  <a:srgbClr val="115863"/>
                </a:solidFill>
                <a:latin typeface="Arial"/>
                <a:cs typeface="Arial"/>
              </a:rPr>
              <a:t>the</a:t>
            </a:r>
            <a:endParaRPr sz="2400">
              <a:latin typeface="Arial"/>
              <a:cs typeface="Arial"/>
            </a:endParaRPr>
          </a:p>
          <a:p>
            <a:pPr marL="898525"/>
            <a:r>
              <a:rPr sz="2400" spc="130" dirty="0">
                <a:solidFill>
                  <a:srgbClr val="115863"/>
                </a:solidFill>
                <a:latin typeface="Arial"/>
                <a:cs typeface="Arial"/>
              </a:rPr>
              <a:t>maxillary </a:t>
            </a:r>
            <a:r>
              <a:rPr sz="2400" spc="100" dirty="0">
                <a:solidFill>
                  <a:srgbClr val="115863"/>
                </a:solidFill>
                <a:latin typeface="Arial"/>
                <a:cs typeface="Arial"/>
              </a:rPr>
              <a:t>sinus and</a:t>
            </a:r>
            <a:r>
              <a:rPr sz="2400" spc="45" dirty="0">
                <a:solidFill>
                  <a:srgbClr val="115863"/>
                </a:solidFill>
                <a:latin typeface="Arial"/>
                <a:cs typeface="Arial"/>
              </a:rPr>
              <a:t> </a:t>
            </a:r>
            <a:r>
              <a:rPr sz="2400" spc="85" dirty="0">
                <a:solidFill>
                  <a:srgbClr val="115863"/>
                </a:solidFill>
                <a:latin typeface="Arial"/>
                <a:cs typeface="Arial"/>
              </a:rPr>
              <a:t>palate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700">
              <a:latin typeface="Times New Roman"/>
              <a:cs typeface="Times New Roman"/>
            </a:endParaRPr>
          </a:p>
          <a:p>
            <a:pPr marL="548640" indent="-457200">
              <a:spcBef>
                <a:spcPts val="2570"/>
              </a:spcBef>
              <a:buClr>
                <a:srgbClr val="0A5294"/>
              </a:buClr>
              <a:buFont typeface="Courier New"/>
              <a:buChar char="o"/>
              <a:tabLst>
                <a:tab pos="549275" algn="l"/>
              </a:tabLst>
            </a:pPr>
            <a:r>
              <a:rPr sz="2400" spc="130" dirty="0">
                <a:latin typeface="Arial"/>
                <a:cs typeface="Arial"/>
              </a:rPr>
              <a:t>Origin: </a:t>
            </a:r>
            <a:r>
              <a:rPr sz="2400" spc="135" dirty="0">
                <a:solidFill>
                  <a:srgbClr val="115863"/>
                </a:solidFill>
                <a:latin typeface="Arial"/>
                <a:cs typeface="Arial"/>
              </a:rPr>
              <a:t>Anterior </a:t>
            </a:r>
            <a:r>
              <a:rPr sz="2400" spc="70" dirty="0">
                <a:solidFill>
                  <a:srgbClr val="115863"/>
                </a:solidFill>
                <a:latin typeface="Arial"/>
                <a:cs typeface="Arial"/>
              </a:rPr>
              <a:t>aspect </a:t>
            </a:r>
            <a:r>
              <a:rPr sz="2400" spc="180" dirty="0">
                <a:solidFill>
                  <a:srgbClr val="115863"/>
                </a:solidFill>
                <a:latin typeface="Arial"/>
                <a:cs typeface="Arial"/>
              </a:rPr>
              <a:t>of </a:t>
            </a:r>
            <a:r>
              <a:rPr sz="2400" spc="125" dirty="0">
                <a:solidFill>
                  <a:srgbClr val="115863"/>
                </a:solidFill>
                <a:latin typeface="Arial"/>
                <a:cs typeface="Arial"/>
              </a:rPr>
              <a:t>the</a:t>
            </a:r>
            <a:r>
              <a:rPr sz="2400" spc="-30" dirty="0">
                <a:solidFill>
                  <a:srgbClr val="115863"/>
                </a:solidFill>
                <a:latin typeface="Arial"/>
                <a:cs typeface="Arial"/>
              </a:rPr>
              <a:t> </a:t>
            </a:r>
            <a:r>
              <a:rPr sz="2400" spc="114" dirty="0">
                <a:solidFill>
                  <a:srgbClr val="115863"/>
                </a:solidFill>
                <a:latin typeface="Arial"/>
                <a:cs typeface="Arial"/>
              </a:rPr>
              <a:t>pons</a:t>
            </a:r>
            <a:endParaRPr sz="2400">
              <a:latin typeface="Arial"/>
              <a:cs typeface="Arial"/>
            </a:endParaRPr>
          </a:p>
          <a:p>
            <a:pPr>
              <a:spcBef>
                <a:spcPts val="55"/>
              </a:spcBef>
              <a:buClr>
                <a:srgbClr val="0A5294"/>
              </a:buClr>
              <a:buFont typeface="Courier New"/>
              <a:buChar char="o"/>
            </a:pPr>
            <a:endParaRPr sz="3950">
              <a:latin typeface="Times New Roman"/>
              <a:cs typeface="Times New Roman"/>
            </a:endParaRPr>
          </a:p>
          <a:p>
            <a:pPr marL="555625" indent="-457200">
              <a:buClr>
                <a:srgbClr val="0A5294"/>
              </a:buClr>
              <a:buFont typeface="Courier New"/>
              <a:buChar char="o"/>
              <a:tabLst>
                <a:tab pos="556260" algn="l"/>
                <a:tab pos="3874135" algn="l"/>
              </a:tabLst>
            </a:pPr>
            <a:r>
              <a:rPr sz="2400" spc="110" dirty="0">
                <a:latin typeface="Arial"/>
                <a:cs typeface="Arial"/>
              </a:rPr>
              <a:t>Opening </a:t>
            </a:r>
            <a:r>
              <a:rPr sz="2400" spc="180" dirty="0">
                <a:latin typeface="Arial"/>
                <a:cs typeface="Arial"/>
              </a:rPr>
              <a:t>to</a:t>
            </a:r>
            <a:r>
              <a:rPr sz="2400" spc="165" dirty="0">
                <a:latin typeface="Arial"/>
                <a:cs typeface="Arial"/>
              </a:rPr>
              <a:t> </a:t>
            </a:r>
            <a:r>
              <a:rPr sz="2400" spc="125" dirty="0">
                <a:latin typeface="Arial"/>
                <a:cs typeface="Arial"/>
              </a:rPr>
              <a:t>the</a:t>
            </a:r>
            <a:r>
              <a:rPr sz="2400" spc="135" dirty="0">
                <a:latin typeface="Arial"/>
                <a:cs typeface="Arial"/>
              </a:rPr>
              <a:t> </a:t>
            </a:r>
            <a:r>
              <a:rPr sz="2400" spc="75" dirty="0">
                <a:latin typeface="Arial"/>
                <a:cs typeface="Arial"/>
              </a:rPr>
              <a:t>Skull:	</a:t>
            </a:r>
            <a:r>
              <a:rPr sz="2400" spc="70" dirty="0">
                <a:solidFill>
                  <a:srgbClr val="115863"/>
                </a:solidFill>
                <a:latin typeface="Arial"/>
                <a:cs typeface="Arial"/>
              </a:rPr>
              <a:t>Foramen</a:t>
            </a:r>
            <a:r>
              <a:rPr sz="2400" spc="90" dirty="0">
                <a:solidFill>
                  <a:srgbClr val="115863"/>
                </a:solidFill>
                <a:latin typeface="Arial"/>
                <a:cs typeface="Arial"/>
              </a:rPr>
              <a:t> </a:t>
            </a:r>
            <a:r>
              <a:rPr sz="2400" spc="60" dirty="0">
                <a:solidFill>
                  <a:srgbClr val="115863"/>
                </a:solidFill>
                <a:latin typeface="Arial"/>
                <a:cs typeface="Arial"/>
              </a:rPr>
              <a:t>ovale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23276" y="5944933"/>
            <a:ext cx="4897755" cy="913130"/>
          </a:xfrm>
          <a:custGeom>
            <a:avLst/>
            <a:gdLst/>
            <a:ahLst/>
            <a:cxnLst/>
            <a:rect l="l" t="t" r="r" b="b"/>
            <a:pathLst>
              <a:path w="4897755" h="913129">
                <a:moveTo>
                  <a:pt x="85714" y="21358"/>
                </a:moveTo>
                <a:lnTo>
                  <a:pt x="3636702" y="913064"/>
                </a:lnTo>
                <a:lnTo>
                  <a:pt x="4897405" y="913064"/>
                </a:lnTo>
                <a:lnTo>
                  <a:pt x="85714" y="21358"/>
                </a:lnTo>
                <a:close/>
              </a:path>
              <a:path w="4897755" h="913129">
                <a:moveTo>
                  <a:pt x="660" y="0"/>
                </a:moveTo>
                <a:lnTo>
                  <a:pt x="0" y="5473"/>
                </a:lnTo>
                <a:lnTo>
                  <a:pt x="85714" y="21358"/>
                </a:lnTo>
                <a:lnTo>
                  <a:pt x="660" y="0"/>
                </a:lnTo>
                <a:close/>
              </a:path>
            </a:pathLst>
          </a:custGeom>
          <a:solidFill>
            <a:srgbClr val="9CB1E0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009712" y="5939015"/>
            <a:ext cx="3651885" cy="919480"/>
          </a:xfrm>
          <a:custGeom>
            <a:avLst/>
            <a:gdLst/>
            <a:ahLst/>
            <a:cxnLst/>
            <a:rect l="l" t="t" r="r" b="b"/>
            <a:pathLst>
              <a:path w="3651885" h="919479">
                <a:moveTo>
                  <a:pt x="0" y="0"/>
                </a:moveTo>
                <a:lnTo>
                  <a:pt x="7924" y="6349"/>
                </a:lnTo>
                <a:lnTo>
                  <a:pt x="2868870" y="918983"/>
                </a:lnTo>
                <a:lnTo>
                  <a:pt x="3651885" y="91898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24000" y="5789674"/>
            <a:ext cx="3398520" cy="10683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24001" y="5784015"/>
            <a:ext cx="3372797" cy="10739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38200" y="1136893"/>
            <a:ext cx="10363200" cy="5721104"/>
          </a:xfrm>
          <a:prstGeom prst="rect">
            <a:avLst/>
          </a:prstGeom>
          <a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35836" y="158496"/>
            <a:ext cx="5739384" cy="8290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059940" y="232994"/>
            <a:ext cx="5087620" cy="651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  <a:tabLst>
                <a:tab pos="1176655" algn="l"/>
              </a:tabLst>
            </a:pPr>
            <a:r>
              <a:rPr sz="4100" b="1" spc="140" dirty="0">
                <a:solidFill>
                  <a:srgbClr val="04607A"/>
                </a:solidFill>
              </a:rPr>
              <a:t>V2.	</a:t>
            </a:r>
            <a:r>
              <a:rPr sz="4100" b="1" spc="45" dirty="0">
                <a:solidFill>
                  <a:srgbClr val="04607A"/>
                </a:solidFill>
              </a:rPr>
              <a:t>Maxillary</a:t>
            </a:r>
            <a:r>
              <a:rPr sz="4100" b="1" spc="55" dirty="0">
                <a:solidFill>
                  <a:srgbClr val="04607A"/>
                </a:solidFill>
              </a:rPr>
              <a:t> </a:t>
            </a:r>
            <a:r>
              <a:rPr sz="4100" b="1" dirty="0">
                <a:solidFill>
                  <a:srgbClr val="04607A"/>
                </a:solidFill>
              </a:rPr>
              <a:t>Nerve</a:t>
            </a:r>
            <a:endParaRPr sz="41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04976" y="342900"/>
            <a:ext cx="6353175" cy="876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32697" y="1384020"/>
            <a:ext cx="4648200" cy="462280"/>
          </a:xfrm>
          <a:custGeom>
            <a:avLst/>
            <a:gdLst/>
            <a:ahLst/>
            <a:cxnLst/>
            <a:rect l="l" t="t" r="r" b="b"/>
            <a:pathLst>
              <a:path w="4648200" h="462280">
                <a:moveTo>
                  <a:pt x="0" y="461670"/>
                </a:moveTo>
                <a:lnTo>
                  <a:pt x="4648200" y="461670"/>
                </a:lnTo>
                <a:lnTo>
                  <a:pt x="4648200" y="0"/>
                </a:lnTo>
                <a:lnTo>
                  <a:pt x="0" y="0"/>
                </a:lnTo>
                <a:lnTo>
                  <a:pt x="0" y="4616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05203" y="1356486"/>
            <a:ext cx="4703445" cy="516890"/>
          </a:xfrm>
          <a:custGeom>
            <a:avLst/>
            <a:gdLst/>
            <a:ahLst/>
            <a:cxnLst/>
            <a:rect l="l" t="t" r="r" b="b"/>
            <a:pathLst>
              <a:path w="4703445" h="516889">
                <a:moveTo>
                  <a:pt x="4675733" y="0"/>
                </a:moveTo>
                <a:lnTo>
                  <a:pt x="27495" y="0"/>
                </a:lnTo>
                <a:lnTo>
                  <a:pt x="16796" y="2162"/>
                </a:lnTo>
                <a:lnTo>
                  <a:pt x="8056" y="8064"/>
                </a:lnTo>
                <a:lnTo>
                  <a:pt x="2161" y="16823"/>
                </a:lnTo>
                <a:lnTo>
                  <a:pt x="0" y="27559"/>
                </a:lnTo>
                <a:lnTo>
                  <a:pt x="0" y="489203"/>
                </a:lnTo>
                <a:lnTo>
                  <a:pt x="2161" y="499939"/>
                </a:lnTo>
                <a:lnTo>
                  <a:pt x="8056" y="508698"/>
                </a:lnTo>
                <a:lnTo>
                  <a:pt x="16796" y="514600"/>
                </a:lnTo>
                <a:lnTo>
                  <a:pt x="27495" y="516763"/>
                </a:lnTo>
                <a:lnTo>
                  <a:pt x="4675733" y="516763"/>
                </a:lnTo>
                <a:lnTo>
                  <a:pt x="4686395" y="514600"/>
                </a:lnTo>
                <a:lnTo>
                  <a:pt x="4695116" y="508698"/>
                </a:lnTo>
                <a:lnTo>
                  <a:pt x="4701004" y="499939"/>
                </a:lnTo>
                <a:lnTo>
                  <a:pt x="4703165" y="489203"/>
                </a:lnTo>
                <a:lnTo>
                  <a:pt x="4703165" y="483742"/>
                </a:lnTo>
                <a:lnTo>
                  <a:pt x="33007" y="483742"/>
                </a:lnTo>
                <a:lnTo>
                  <a:pt x="33007" y="33020"/>
                </a:lnTo>
                <a:lnTo>
                  <a:pt x="4703165" y="33020"/>
                </a:lnTo>
                <a:lnTo>
                  <a:pt x="4703165" y="27559"/>
                </a:lnTo>
                <a:lnTo>
                  <a:pt x="4701004" y="16823"/>
                </a:lnTo>
                <a:lnTo>
                  <a:pt x="4695116" y="8064"/>
                </a:lnTo>
                <a:lnTo>
                  <a:pt x="4686395" y="2162"/>
                </a:lnTo>
                <a:lnTo>
                  <a:pt x="4675733" y="0"/>
                </a:lnTo>
                <a:close/>
              </a:path>
              <a:path w="4703445" h="516889">
                <a:moveTo>
                  <a:pt x="4703165" y="33020"/>
                </a:moveTo>
                <a:lnTo>
                  <a:pt x="4670145" y="33020"/>
                </a:lnTo>
                <a:lnTo>
                  <a:pt x="4670145" y="483742"/>
                </a:lnTo>
                <a:lnTo>
                  <a:pt x="4703165" y="483742"/>
                </a:lnTo>
                <a:lnTo>
                  <a:pt x="4703165" y="33020"/>
                </a:lnTo>
                <a:close/>
              </a:path>
              <a:path w="4703445" h="516889">
                <a:moveTo>
                  <a:pt x="4659223" y="44068"/>
                </a:moveTo>
                <a:lnTo>
                  <a:pt x="44005" y="44068"/>
                </a:lnTo>
                <a:lnTo>
                  <a:pt x="44005" y="472693"/>
                </a:lnTo>
                <a:lnTo>
                  <a:pt x="4659223" y="472693"/>
                </a:lnTo>
                <a:lnTo>
                  <a:pt x="4659223" y="461772"/>
                </a:lnTo>
                <a:lnTo>
                  <a:pt x="55003" y="461772"/>
                </a:lnTo>
                <a:lnTo>
                  <a:pt x="55003" y="54990"/>
                </a:lnTo>
                <a:lnTo>
                  <a:pt x="4659223" y="54990"/>
                </a:lnTo>
                <a:lnTo>
                  <a:pt x="4659223" y="44068"/>
                </a:lnTo>
                <a:close/>
              </a:path>
              <a:path w="4703445" h="516889">
                <a:moveTo>
                  <a:pt x="4659223" y="54990"/>
                </a:moveTo>
                <a:lnTo>
                  <a:pt x="4648174" y="54990"/>
                </a:lnTo>
                <a:lnTo>
                  <a:pt x="4648174" y="461772"/>
                </a:lnTo>
                <a:lnTo>
                  <a:pt x="4659223" y="461772"/>
                </a:lnTo>
                <a:lnTo>
                  <a:pt x="4659223" y="54990"/>
                </a:lnTo>
                <a:close/>
              </a:path>
            </a:pathLst>
          </a:custGeom>
          <a:solidFill>
            <a:srgbClr val="A4C2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351748" y="2362200"/>
            <a:ext cx="4811395" cy="2308860"/>
          </a:xfrm>
          <a:custGeom>
            <a:avLst/>
            <a:gdLst/>
            <a:ahLst/>
            <a:cxnLst/>
            <a:rect l="l" t="t" r="r" b="b"/>
            <a:pathLst>
              <a:path w="4811395" h="2308860">
                <a:moveTo>
                  <a:pt x="0" y="2308352"/>
                </a:moveTo>
                <a:lnTo>
                  <a:pt x="4811014" y="2308352"/>
                </a:lnTo>
                <a:lnTo>
                  <a:pt x="4811014" y="0"/>
                </a:lnTo>
                <a:lnTo>
                  <a:pt x="0" y="0"/>
                </a:lnTo>
                <a:lnTo>
                  <a:pt x="0" y="230835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324252" y="2334641"/>
            <a:ext cx="4866640" cy="2363470"/>
          </a:xfrm>
          <a:custGeom>
            <a:avLst/>
            <a:gdLst/>
            <a:ahLst/>
            <a:cxnLst/>
            <a:rect l="l" t="t" r="r" b="b"/>
            <a:pathLst>
              <a:path w="4866640" h="2363470">
                <a:moveTo>
                  <a:pt x="4838547" y="0"/>
                </a:moveTo>
                <a:lnTo>
                  <a:pt x="27495" y="0"/>
                </a:lnTo>
                <a:lnTo>
                  <a:pt x="16796" y="2162"/>
                </a:lnTo>
                <a:lnTo>
                  <a:pt x="8056" y="8064"/>
                </a:lnTo>
                <a:lnTo>
                  <a:pt x="2161" y="16823"/>
                </a:lnTo>
                <a:lnTo>
                  <a:pt x="0" y="27559"/>
                </a:lnTo>
                <a:lnTo>
                  <a:pt x="0" y="2335911"/>
                </a:lnTo>
                <a:lnTo>
                  <a:pt x="2161" y="2346573"/>
                </a:lnTo>
                <a:lnTo>
                  <a:pt x="8056" y="2355294"/>
                </a:lnTo>
                <a:lnTo>
                  <a:pt x="16796" y="2361182"/>
                </a:lnTo>
                <a:lnTo>
                  <a:pt x="27495" y="2363343"/>
                </a:lnTo>
                <a:lnTo>
                  <a:pt x="4838547" y="2363343"/>
                </a:lnTo>
                <a:lnTo>
                  <a:pt x="4849283" y="2361182"/>
                </a:lnTo>
                <a:lnTo>
                  <a:pt x="4858042" y="2355294"/>
                </a:lnTo>
                <a:lnTo>
                  <a:pt x="4863943" y="2346573"/>
                </a:lnTo>
                <a:lnTo>
                  <a:pt x="4866106" y="2335911"/>
                </a:lnTo>
                <a:lnTo>
                  <a:pt x="4866106" y="2330322"/>
                </a:lnTo>
                <a:lnTo>
                  <a:pt x="33007" y="2330323"/>
                </a:lnTo>
                <a:lnTo>
                  <a:pt x="33007" y="33020"/>
                </a:lnTo>
                <a:lnTo>
                  <a:pt x="4866106" y="33020"/>
                </a:lnTo>
                <a:lnTo>
                  <a:pt x="4866106" y="27559"/>
                </a:lnTo>
                <a:lnTo>
                  <a:pt x="4863943" y="16823"/>
                </a:lnTo>
                <a:lnTo>
                  <a:pt x="4858042" y="8064"/>
                </a:lnTo>
                <a:lnTo>
                  <a:pt x="4849283" y="2162"/>
                </a:lnTo>
                <a:lnTo>
                  <a:pt x="4838547" y="0"/>
                </a:lnTo>
                <a:close/>
              </a:path>
              <a:path w="4866640" h="2363470">
                <a:moveTo>
                  <a:pt x="4866106" y="33020"/>
                </a:moveTo>
                <a:lnTo>
                  <a:pt x="4833086" y="33020"/>
                </a:lnTo>
                <a:lnTo>
                  <a:pt x="4833086" y="2330323"/>
                </a:lnTo>
                <a:lnTo>
                  <a:pt x="4866106" y="2330322"/>
                </a:lnTo>
                <a:lnTo>
                  <a:pt x="4866106" y="33020"/>
                </a:lnTo>
                <a:close/>
              </a:path>
              <a:path w="4866640" h="2363470">
                <a:moveTo>
                  <a:pt x="4822037" y="44069"/>
                </a:moveTo>
                <a:lnTo>
                  <a:pt x="44005" y="44069"/>
                </a:lnTo>
                <a:lnTo>
                  <a:pt x="44005" y="2319401"/>
                </a:lnTo>
                <a:lnTo>
                  <a:pt x="4822037" y="2319401"/>
                </a:lnTo>
                <a:lnTo>
                  <a:pt x="4822037" y="2308352"/>
                </a:lnTo>
                <a:lnTo>
                  <a:pt x="55003" y="2308352"/>
                </a:lnTo>
                <a:lnTo>
                  <a:pt x="55003" y="55118"/>
                </a:lnTo>
                <a:lnTo>
                  <a:pt x="4822037" y="55118"/>
                </a:lnTo>
                <a:lnTo>
                  <a:pt x="4822037" y="44069"/>
                </a:lnTo>
                <a:close/>
              </a:path>
              <a:path w="4866640" h="2363470">
                <a:moveTo>
                  <a:pt x="4822037" y="55118"/>
                </a:moveTo>
                <a:lnTo>
                  <a:pt x="4810988" y="55118"/>
                </a:lnTo>
                <a:lnTo>
                  <a:pt x="4810988" y="2308352"/>
                </a:lnTo>
                <a:lnTo>
                  <a:pt x="4822037" y="2308352"/>
                </a:lnTo>
                <a:lnTo>
                  <a:pt x="4822037" y="55118"/>
                </a:lnTo>
                <a:close/>
              </a:path>
            </a:pathLst>
          </a:custGeom>
          <a:solidFill>
            <a:srgbClr val="A4C2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40077" y="6083249"/>
            <a:ext cx="7566025" cy="462280"/>
          </a:xfrm>
          <a:custGeom>
            <a:avLst/>
            <a:gdLst/>
            <a:ahLst/>
            <a:cxnLst/>
            <a:rect l="l" t="t" r="r" b="b"/>
            <a:pathLst>
              <a:path w="7566025" h="462279">
                <a:moveTo>
                  <a:pt x="0" y="461670"/>
                </a:moveTo>
                <a:lnTo>
                  <a:pt x="7565898" y="461670"/>
                </a:lnTo>
                <a:lnTo>
                  <a:pt x="7565898" y="0"/>
                </a:lnTo>
                <a:lnTo>
                  <a:pt x="0" y="0"/>
                </a:lnTo>
                <a:lnTo>
                  <a:pt x="0" y="4616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312581" y="6055753"/>
            <a:ext cx="7621270" cy="516890"/>
          </a:xfrm>
          <a:custGeom>
            <a:avLst/>
            <a:gdLst/>
            <a:ahLst/>
            <a:cxnLst/>
            <a:rect l="l" t="t" r="r" b="b"/>
            <a:pathLst>
              <a:path w="7621270" h="516890">
                <a:moveTo>
                  <a:pt x="7593418" y="0"/>
                </a:moveTo>
                <a:lnTo>
                  <a:pt x="27495" y="0"/>
                </a:lnTo>
                <a:lnTo>
                  <a:pt x="16791" y="2162"/>
                </a:lnTo>
                <a:lnTo>
                  <a:pt x="8051" y="8058"/>
                </a:lnTo>
                <a:lnTo>
                  <a:pt x="2160" y="16802"/>
                </a:lnTo>
                <a:lnTo>
                  <a:pt x="0" y="27508"/>
                </a:lnTo>
                <a:lnTo>
                  <a:pt x="0" y="489165"/>
                </a:lnTo>
                <a:lnTo>
                  <a:pt x="2160" y="499871"/>
                </a:lnTo>
                <a:lnTo>
                  <a:pt x="8051" y="508615"/>
                </a:lnTo>
                <a:lnTo>
                  <a:pt x="16791" y="514511"/>
                </a:lnTo>
                <a:lnTo>
                  <a:pt x="27495" y="516674"/>
                </a:lnTo>
                <a:lnTo>
                  <a:pt x="7593418" y="516674"/>
                </a:lnTo>
                <a:lnTo>
                  <a:pt x="7604154" y="514511"/>
                </a:lnTo>
                <a:lnTo>
                  <a:pt x="7612913" y="508615"/>
                </a:lnTo>
                <a:lnTo>
                  <a:pt x="7618814" y="499871"/>
                </a:lnTo>
                <a:lnTo>
                  <a:pt x="7620977" y="489165"/>
                </a:lnTo>
                <a:lnTo>
                  <a:pt x="7620977" y="483666"/>
                </a:lnTo>
                <a:lnTo>
                  <a:pt x="32994" y="483666"/>
                </a:lnTo>
                <a:lnTo>
                  <a:pt x="32994" y="33007"/>
                </a:lnTo>
                <a:lnTo>
                  <a:pt x="7620977" y="33007"/>
                </a:lnTo>
                <a:lnTo>
                  <a:pt x="7620977" y="27508"/>
                </a:lnTo>
                <a:lnTo>
                  <a:pt x="7618814" y="16802"/>
                </a:lnTo>
                <a:lnTo>
                  <a:pt x="7612913" y="8058"/>
                </a:lnTo>
                <a:lnTo>
                  <a:pt x="7604154" y="2162"/>
                </a:lnTo>
                <a:lnTo>
                  <a:pt x="7593418" y="0"/>
                </a:lnTo>
                <a:close/>
              </a:path>
              <a:path w="7621270" h="516890">
                <a:moveTo>
                  <a:pt x="7620977" y="33007"/>
                </a:moveTo>
                <a:lnTo>
                  <a:pt x="7587957" y="33007"/>
                </a:lnTo>
                <a:lnTo>
                  <a:pt x="7587957" y="483666"/>
                </a:lnTo>
                <a:lnTo>
                  <a:pt x="7620977" y="483666"/>
                </a:lnTo>
                <a:lnTo>
                  <a:pt x="7620977" y="33007"/>
                </a:lnTo>
                <a:close/>
              </a:path>
              <a:path w="7621270" h="516890">
                <a:moveTo>
                  <a:pt x="7576908" y="44005"/>
                </a:moveTo>
                <a:lnTo>
                  <a:pt x="43992" y="44005"/>
                </a:lnTo>
                <a:lnTo>
                  <a:pt x="43992" y="472668"/>
                </a:lnTo>
                <a:lnTo>
                  <a:pt x="7576908" y="472668"/>
                </a:lnTo>
                <a:lnTo>
                  <a:pt x="7576908" y="461670"/>
                </a:lnTo>
                <a:lnTo>
                  <a:pt x="54990" y="461670"/>
                </a:lnTo>
                <a:lnTo>
                  <a:pt x="54990" y="55003"/>
                </a:lnTo>
                <a:lnTo>
                  <a:pt x="7576908" y="55003"/>
                </a:lnTo>
                <a:lnTo>
                  <a:pt x="7576908" y="44005"/>
                </a:lnTo>
                <a:close/>
              </a:path>
              <a:path w="7621270" h="516890">
                <a:moveTo>
                  <a:pt x="7576908" y="55003"/>
                </a:moveTo>
                <a:lnTo>
                  <a:pt x="7565859" y="55003"/>
                </a:lnTo>
                <a:lnTo>
                  <a:pt x="7565859" y="461670"/>
                </a:lnTo>
                <a:lnTo>
                  <a:pt x="7576908" y="461670"/>
                </a:lnTo>
                <a:lnTo>
                  <a:pt x="7576908" y="55003"/>
                </a:lnTo>
                <a:close/>
              </a:path>
            </a:pathLst>
          </a:custGeom>
          <a:solidFill>
            <a:srgbClr val="A4C2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32698" y="5133975"/>
            <a:ext cx="6811645" cy="462280"/>
          </a:xfrm>
          <a:custGeom>
            <a:avLst/>
            <a:gdLst/>
            <a:ahLst/>
            <a:cxnLst/>
            <a:rect l="l" t="t" r="r" b="b"/>
            <a:pathLst>
              <a:path w="6811645" h="462279">
                <a:moveTo>
                  <a:pt x="0" y="461670"/>
                </a:moveTo>
                <a:lnTo>
                  <a:pt x="6811264" y="461670"/>
                </a:lnTo>
                <a:lnTo>
                  <a:pt x="6811264" y="0"/>
                </a:lnTo>
                <a:lnTo>
                  <a:pt x="0" y="0"/>
                </a:lnTo>
                <a:lnTo>
                  <a:pt x="0" y="4616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305202" y="5106415"/>
            <a:ext cx="6866890" cy="516890"/>
          </a:xfrm>
          <a:custGeom>
            <a:avLst/>
            <a:gdLst/>
            <a:ahLst/>
            <a:cxnLst/>
            <a:rect l="l" t="t" r="r" b="b"/>
            <a:pathLst>
              <a:path w="6866890" h="516889">
                <a:moveTo>
                  <a:pt x="6838797" y="0"/>
                </a:moveTo>
                <a:lnTo>
                  <a:pt x="27495" y="0"/>
                </a:lnTo>
                <a:lnTo>
                  <a:pt x="16796" y="2162"/>
                </a:lnTo>
                <a:lnTo>
                  <a:pt x="8056" y="8064"/>
                </a:lnTo>
                <a:lnTo>
                  <a:pt x="2161" y="16823"/>
                </a:lnTo>
                <a:lnTo>
                  <a:pt x="0" y="27558"/>
                </a:lnTo>
                <a:lnTo>
                  <a:pt x="0" y="489216"/>
                </a:lnTo>
                <a:lnTo>
                  <a:pt x="2161" y="499922"/>
                </a:lnTo>
                <a:lnTo>
                  <a:pt x="8056" y="508666"/>
                </a:lnTo>
                <a:lnTo>
                  <a:pt x="16796" y="514562"/>
                </a:lnTo>
                <a:lnTo>
                  <a:pt x="27495" y="516724"/>
                </a:lnTo>
                <a:lnTo>
                  <a:pt x="6838797" y="516724"/>
                </a:lnTo>
                <a:lnTo>
                  <a:pt x="6849533" y="514562"/>
                </a:lnTo>
                <a:lnTo>
                  <a:pt x="6858292" y="508666"/>
                </a:lnTo>
                <a:lnTo>
                  <a:pt x="6864193" y="499922"/>
                </a:lnTo>
                <a:lnTo>
                  <a:pt x="6866356" y="489216"/>
                </a:lnTo>
                <a:lnTo>
                  <a:pt x="6866356" y="483717"/>
                </a:lnTo>
                <a:lnTo>
                  <a:pt x="33007" y="483717"/>
                </a:lnTo>
                <a:lnTo>
                  <a:pt x="33007" y="33019"/>
                </a:lnTo>
                <a:lnTo>
                  <a:pt x="6866356" y="33019"/>
                </a:lnTo>
                <a:lnTo>
                  <a:pt x="6866356" y="27558"/>
                </a:lnTo>
                <a:lnTo>
                  <a:pt x="6864193" y="16823"/>
                </a:lnTo>
                <a:lnTo>
                  <a:pt x="6858292" y="8064"/>
                </a:lnTo>
                <a:lnTo>
                  <a:pt x="6849533" y="2162"/>
                </a:lnTo>
                <a:lnTo>
                  <a:pt x="6838797" y="0"/>
                </a:lnTo>
                <a:close/>
              </a:path>
              <a:path w="6866890" h="516889">
                <a:moveTo>
                  <a:pt x="6866356" y="33019"/>
                </a:moveTo>
                <a:lnTo>
                  <a:pt x="6833336" y="33019"/>
                </a:lnTo>
                <a:lnTo>
                  <a:pt x="6833336" y="483717"/>
                </a:lnTo>
                <a:lnTo>
                  <a:pt x="6866356" y="483717"/>
                </a:lnTo>
                <a:lnTo>
                  <a:pt x="6866356" y="33019"/>
                </a:lnTo>
                <a:close/>
              </a:path>
              <a:path w="6866890" h="516889">
                <a:moveTo>
                  <a:pt x="6822287" y="44068"/>
                </a:moveTo>
                <a:lnTo>
                  <a:pt x="44005" y="44068"/>
                </a:lnTo>
                <a:lnTo>
                  <a:pt x="44005" y="472693"/>
                </a:lnTo>
                <a:lnTo>
                  <a:pt x="6822287" y="472693"/>
                </a:lnTo>
                <a:lnTo>
                  <a:pt x="6822287" y="461771"/>
                </a:lnTo>
                <a:lnTo>
                  <a:pt x="55003" y="461771"/>
                </a:lnTo>
                <a:lnTo>
                  <a:pt x="55003" y="55117"/>
                </a:lnTo>
                <a:lnTo>
                  <a:pt x="6822287" y="55117"/>
                </a:lnTo>
                <a:lnTo>
                  <a:pt x="6822287" y="44068"/>
                </a:lnTo>
                <a:close/>
              </a:path>
              <a:path w="6866890" h="516889">
                <a:moveTo>
                  <a:pt x="6822287" y="55117"/>
                </a:moveTo>
                <a:lnTo>
                  <a:pt x="6811238" y="55117"/>
                </a:lnTo>
                <a:lnTo>
                  <a:pt x="6811238" y="461771"/>
                </a:lnTo>
                <a:lnTo>
                  <a:pt x="6822287" y="461771"/>
                </a:lnTo>
                <a:lnTo>
                  <a:pt x="6822287" y="55117"/>
                </a:lnTo>
                <a:close/>
              </a:path>
            </a:pathLst>
          </a:custGeom>
          <a:solidFill>
            <a:srgbClr val="A4C2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332698" y="1373252"/>
            <a:ext cx="7573645" cy="52168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48640" indent="-457200">
              <a:spcBef>
                <a:spcPts val="100"/>
              </a:spcBef>
              <a:buClr>
                <a:srgbClr val="0A5294"/>
              </a:buClr>
              <a:buFont typeface="Courier New"/>
              <a:buChar char="o"/>
              <a:tabLst>
                <a:tab pos="549275" algn="l"/>
                <a:tab pos="2562225" algn="l"/>
                <a:tab pos="3020060" algn="l"/>
              </a:tabLst>
            </a:pPr>
            <a:r>
              <a:rPr sz="2400" spc="125" dirty="0">
                <a:latin typeface="Arial"/>
                <a:cs typeface="Arial"/>
              </a:rPr>
              <a:t>Component:	</a:t>
            </a:r>
            <a:r>
              <a:rPr sz="2400" spc="35" dirty="0">
                <a:solidFill>
                  <a:srgbClr val="115863"/>
                </a:solidFill>
                <a:latin typeface="Arial"/>
                <a:cs typeface="Arial"/>
              </a:rPr>
              <a:t>a.	</a:t>
            </a:r>
            <a:r>
              <a:rPr sz="2400" spc="145" dirty="0">
                <a:solidFill>
                  <a:srgbClr val="115863"/>
                </a:solidFill>
                <a:latin typeface="Arial"/>
                <a:cs typeface="Arial"/>
              </a:rPr>
              <a:t>Motor</a:t>
            </a:r>
            <a:endParaRPr sz="2400">
              <a:latin typeface="Arial"/>
              <a:cs typeface="Arial"/>
            </a:endParaRPr>
          </a:p>
          <a:p>
            <a:pPr>
              <a:spcBef>
                <a:spcPts val="50"/>
              </a:spcBef>
              <a:buClr>
                <a:srgbClr val="0A5294"/>
              </a:buClr>
              <a:buFont typeface="Courier New"/>
              <a:buChar char="o"/>
            </a:pPr>
            <a:endParaRPr sz="4150">
              <a:latin typeface="Times New Roman"/>
              <a:cs typeface="Times New Roman"/>
            </a:endParaRPr>
          </a:p>
          <a:p>
            <a:pPr marL="567690" indent="-457200">
              <a:buClr>
                <a:srgbClr val="0A5294"/>
              </a:buClr>
              <a:buFont typeface="Courier New"/>
              <a:buChar char="o"/>
              <a:tabLst>
                <a:tab pos="568325" algn="l"/>
              </a:tabLst>
            </a:pPr>
            <a:r>
              <a:rPr sz="2400" spc="95" dirty="0">
                <a:latin typeface="Arial"/>
                <a:cs typeface="Arial"/>
              </a:rPr>
              <a:t>Function:</a:t>
            </a:r>
            <a:endParaRPr sz="2400">
              <a:latin typeface="Arial"/>
              <a:cs typeface="Arial"/>
            </a:endParaRPr>
          </a:p>
          <a:p>
            <a:pPr marL="910590" lvl="1" indent="-342900">
              <a:buClr>
                <a:srgbClr val="0A5294"/>
              </a:buClr>
              <a:buFont typeface="Courier New"/>
              <a:buChar char="o"/>
              <a:tabLst>
                <a:tab pos="911225" algn="l"/>
              </a:tabLst>
            </a:pPr>
            <a:r>
              <a:rPr sz="2400" spc="60" dirty="0">
                <a:solidFill>
                  <a:srgbClr val="115863"/>
                </a:solidFill>
                <a:latin typeface="Arial"/>
                <a:cs typeface="Arial"/>
              </a:rPr>
              <a:t>Muscles </a:t>
            </a:r>
            <a:r>
              <a:rPr sz="2400" spc="175" dirty="0">
                <a:solidFill>
                  <a:srgbClr val="115863"/>
                </a:solidFill>
                <a:latin typeface="Arial"/>
                <a:cs typeface="Arial"/>
              </a:rPr>
              <a:t>of</a:t>
            </a:r>
            <a:r>
              <a:rPr sz="2400" spc="125" dirty="0">
                <a:solidFill>
                  <a:srgbClr val="115863"/>
                </a:solidFill>
                <a:latin typeface="Arial"/>
                <a:cs typeface="Arial"/>
              </a:rPr>
              <a:t> </a:t>
            </a:r>
            <a:r>
              <a:rPr sz="2400" spc="120" dirty="0">
                <a:solidFill>
                  <a:srgbClr val="115863"/>
                </a:solidFill>
                <a:latin typeface="Arial"/>
                <a:cs typeface="Arial"/>
              </a:rPr>
              <a:t>mastication</a:t>
            </a:r>
            <a:endParaRPr sz="2400">
              <a:latin typeface="Arial"/>
              <a:cs typeface="Arial"/>
            </a:endParaRPr>
          </a:p>
          <a:p>
            <a:pPr marL="910590" lvl="1" indent="-342900">
              <a:buClr>
                <a:srgbClr val="0A5294"/>
              </a:buClr>
              <a:buFont typeface="Courier New"/>
              <a:buChar char="o"/>
              <a:tabLst>
                <a:tab pos="911225" algn="l"/>
              </a:tabLst>
            </a:pPr>
            <a:r>
              <a:rPr sz="2400" spc="114" dirty="0">
                <a:solidFill>
                  <a:srgbClr val="115863"/>
                </a:solidFill>
                <a:latin typeface="Arial"/>
                <a:cs typeface="Arial"/>
              </a:rPr>
              <a:t>Mylohyoid</a:t>
            </a:r>
            <a:endParaRPr sz="2400">
              <a:latin typeface="Arial"/>
              <a:cs typeface="Arial"/>
            </a:endParaRPr>
          </a:p>
          <a:p>
            <a:pPr marL="910590" lvl="1" indent="-342900">
              <a:buClr>
                <a:srgbClr val="0A5294"/>
              </a:buClr>
              <a:buFont typeface="Courier New"/>
              <a:buChar char="o"/>
              <a:tabLst>
                <a:tab pos="911225" algn="l"/>
              </a:tabLst>
            </a:pPr>
            <a:r>
              <a:rPr sz="2400" spc="135" dirty="0">
                <a:solidFill>
                  <a:srgbClr val="115863"/>
                </a:solidFill>
                <a:latin typeface="Arial"/>
                <a:cs typeface="Arial"/>
              </a:rPr>
              <a:t>Anterior </a:t>
            </a:r>
            <a:r>
              <a:rPr sz="2400" spc="105" dirty="0">
                <a:solidFill>
                  <a:srgbClr val="115863"/>
                </a:solidFill>
                <a:latin typeface="Arial"/>
                <a:cs typeface="Arial"/>
              </a:rPr>
              <a:t>belly </a:t>
            </a:r>
            <a:r>
              <a:rPr sz="2400" spc="175" dirty="0">
                <a:solidFill>
                  <a:srgbClr val="115863"/>
                </a:solidFill>
                <a:latin typeface="Arial"/>
                <a:cs typeface="Arial"/>
              </a:rPr>
              <a:t>of</a:t>
            </a:r>
            <a:r>
              <a:rPr sz="2400" spc="50" dirty="0">
                <a:solidFill>
                  <a:srgbClr val="115863"/>
                </a:solidFill>
                <a:latin typeface="Arial"/>
                <a:cs typeface="Arial"/>
              </a:rPr>
              <a:t> </a:t>
            </a:r>
            <a:r>
              <a:rPr sz="2400" spc="114" dirty="0">
                <a:solidFill>
                  <a:srgbClr val="115863"/>
                </a:solidFill>
                <a:latin typeface="Arial"/>
                <a:cs typeface="Arial"/>
              </a:rPr>
              <a:t>digastric</a:t>
            </a:r>
            <a:endParaRPr sz="2400">
              <a:latin typeface="Arial"/>
              <a:cs typeface="Arial"/>
            </a:endParaRPr>
          </a:p>
          <a:p>
            <a:pPr marL="910590" lvl="1" indent="-342900">
              <a:buClr>
                <a:srgbClr val="0A5294"/>
              </a:buClr>
              <a:buFont typeface="Courier New"/>
              <a:buChar char="o"/>
              <a:tabLst>
                <a:tab pos="911225" algn="l"/>
              </a:tabLst>
            </a:pPr>
            <a:r>
              <a:rPr sz="2400" spc="85" dirty="0">
                <a:solidFill>
                  <a:srgbClr val="115863"/>
                </a:solidFill>
                <a:latin typeface="Arial"/>
                <a:cs typeface="Arial"/>
              </a:rPr>
              <a:t>Tensor </a:t>
            </a:r>
            <a:r>
              <a:rPr sz="2400" spc="90" dirty="0">
                <a:solidFill>
                  <a:srgbClr val="115863"/>
                </a:solidFill>
                <a:latin typeface="Arial"/>
                <a:cs typeface="Arial"/>
              </a:rPr>
              <a:t>veli</a:t>
            </a:r>
            <a:r>
              <a:rPr sz="2400" spc="95" dirty="0">
                <a:solidFill>
                  <a:srgbClr val="115863"/>
                </a:solidFill>
                <a:latin typeface="Arial"/>
                <a:cs typeface="Arial"/>
              </a:rPr>
              <a:t> </a:t>
            </a:r>
            <a:r>
              <a:rPr sz="2400" spc="100" dirty="0">
                <a:solidFill>
                  <a:srgbClr val="115863"/>
                </a:solidFill>
                <a:latin typeface="Arial"/>
                <a:cs typeface="Arial"/>
              </a:rPr>
              <a:t>palatine</a:t>
            </a:r>
            <a:endParaRPr sz="2400">
              <a:latin typeface="Arial"/>
              <a:cs typeface="Arial"/>
            </a:endParaRPr>
          </a:p>
          <a:p>
            <a:pPr marL="910590" lvl="1" indent="-342900">
              <a:buClr>
                <a:srgbClr val="0A5294"/>
              </a:buClr>
              <a:buFont typeface="Courier New"/>
              <a:buChar char="o"/>
              <a:tabLst>
                <a:tab pos="911225" algn="l"/>
              </a:tabLst>
            </a:pPr>
            <a:r>
              <a:rPr sz="2400" spc="85" dirty="0">
                <a:solidFill>
                  <a:srgbClr val="115863"/>
                </a:solidFill>
                <a:latin typeface="Arial"/>
                <a:cs typeface="Arial"/>
              </a:rPr>
              <a:t>Tensor </a:t>
            </a:r>
            <a:r>
              <a:rPr sz="2400" spc="135" dirty="0">
                <a:solidFill>
                  <a:srgbClr val="115863"/>
                </a:solidFill>
                <a:latin typeface="Arial"/>
                <a:cs typeface="Arial"/>
              </a:rPr>
              <a:t>tympani</a:t>
            </a:r>
            <a:endParaRPr sz="2400">
              <a:latin typeface="Arial"/>
              <a:cs typeface="Arial"/>
            </a:endParaRPr>
          </a:p>
          <a:p>
            <a:pPr lvl="1">
              <a:spcBef>
                <a:spcPts val="5"/>
              </a:spcBef>
              <a:buClr>
                <a:srgbClr val="0A5294"/>
              </a:buClr>
              <a:buFont typeface="Courier New"/>
              <a:buChar char="o"/>
            </a:pPr>
            <a:endParaRPr sz="3950">
              <a:latin typeface="Times New Roman"/>
              <a:cs typeface="Times New Roman"/>
            </a:endParaRPr>
          </a:p>
          <a:p>
            <a:pPr marL="548640" indent="-457200">
              <a:buClr>
                <a:srgbClr val="0A5294"/>
              </a:buClr>
              <a:buFont typeface="Courier New"/>
              <a:buChar char="o"/>
              <a:tabLst>
                <a:tab pos="549275" algn="l"/>
              </a:tabLst>
            </a:pPr>
            <a:r>
              <a:rPr sz="2400" spc="130" dirty="0">
                <a:latin typeface="Arial"/>
                <a:cs typeface="Arial"/>
              </a:rPr>
              <a:t>Origin: </a:t>
            </a:r>
            <a:r>
              <a:rPr sz="2400" spc="135" dirty="0">
                <a:solidFill>
                  <a:srgbClr val="115863"/>
                </a:solidFill>
                <a:latin typeface="Arial"/>
                <a:cs typeface="Arial"/>
              </a:rPr>
              <a:t>Anterior </a:t>
            </a:r>
            <a:r>
              <a:rPr sz="2400" spc="70" dirty="0">
                <a:solidFill>
                  <a:srgbClr val="115863"/>
                </a:solidFill>
                <a:latin typeface="Arial"/>
                <a:cs typeface="Arial"/>
              </a:rPr>
              <a:t>aspect </a:t>
            </a:r>
            <a:r>
              <a:rPr sz="2400" spc="180" dirty="0">
                <a:solidFill>
                  <a:srgbClr val="115863"/>
                </a:solidFill>
                <a:latin typeface="Arial"/>
                <a:cs typeface="Arial"/>
              </a:rPr>
              <a:t>of </a:t>
            </a:r>
            <a:r>
              <a:rPr sz="2400" spc="125" dirty="0">
                <a:solidFill>
                  <a:srgbClr val="115863"/>
                </a:solidFill>
                <a:latin typeface="Arial"/>
                <a:cs typeface="Arial"/>
              </a:rPr>
              <a:t>the</a:t>
            </a:r>
            <a:r>
              <a:rPr sz="2400" spc="-30" dirty="0">
                <a:solidFill>
                  <a:srgbClr val="115863"/>
                </a:solidFill>
                <a:latin typeface="Arial"/>
                <a:cs typeface="Arial"/>
              </a:rPr>
              <a:t> </a:t>
            </a:r>
            <a:r>
              <a:rPr sz="2400" spc="114" dirty="0">
                <a:solidFill>
                  <a:srgbClr val="115863"/>
                </a:solidFill>
                <a:latin typeface="Arial"/>
                <a:cs typeface="Arial"/>
              </a:rPr>
              <a:t>pons</a:t>
            </a:r>
            <a:endParaRPr sz="2400">
              <a:latin typeface="Arial"/>
              <a:cs typeface="Arial"/>
            </a:endParaRPr>
          </a:p>
          <a:p>
            <a:pPr>
              <a:spcBef>
                <a:spcPts val="55"/>
              </a:spcBef>
              <a:buClr>
                <a:srgbClr val="0A5294"/>
              </a:buClr>
              <a:buFont typeface="Courier New"/>
              <a:buChar char="o"/>
            </a:pPr>
            <a:endParaRPr sz="3950">
              <a:latin typeface="Times New Roman"/>
              <a:cs typeface="Times New Roman"/>
            </a:endParaRPr>
          </a:p>
          <a:p>
            <a:pPr marL="555625" indent="-457200">
              <a:buClr>
                <a:srgbClr val="0A5294"/>
              </a:buClr>
              <a:buFont typeface="Courier New"/>
              <a:buChar char="o"/>
              <a:tabLst>
                <a:tab pos="556260" algn="l"/>
                <a:tab pos="3874135" algn="l"/>
              </a:tabLst>
            </a:pPr>
            <a:r>
              <a:rPr sz="2400" spc="110" dirty="0">
                <a:latin typeface="Arial"/>
                <a:cs typeface="Arial"/>
              </a:rPr>
              <a:t>Opening </a:t>
            </a:r>
            <a:r>
              <a:rPr sz="2400" spc="180" dirty="0">
                <a:latin typeface="Arial"/>
                <a:cs typeface="Arial"/>
              </a:rPr>
              <a:t>to</a:t>
            </a:r>
            <a:r>
              <a:rPr sz="2400" spc="165" dirty="0">
                <a:latin typeface="Arial"/>
                <a:cs typeface="Arial"/>
              </a:rPr>
              <a:t> </a:t>
            </a:r>
            <a:r>
              <a:rPr sz="2400" spc="125" dirty="0">
                <a:latin typeface="Arial"/>
                <a:cs typeface="Arial"/>
              </a:rPr>
              <a:t>the</a:t>
            </a:r>
            <a:r>
              <a:rPr sz="2400" spc="135" dirty="0">
                <a:latin typeface="Arial"/>
                <a:cs typeface="Arial"/>
              </a:rPr>
              <a:t> </a:t>
            </a:r>
            <a:r>
              <a:rPr sz="2400" spc="75" dirty="0">
                <a:latin typeface="Arial"/>
                <a:cs typeface="Arial"/>
              </a:rPr>
              <a:t>Skull:	</a:t>
            </a:r>
            <a:r>
              <a:rPr sz="2400" spc="70" dirty="0">
                <a:solidFill>
                  <a:srgbClr val="115863"/>
                </a:solidFill>
                <a:latin typeface="Arial"/>
                <a:cs typeface="Arial"/>
              </a:rPr>
              <a:t>Foramen</a:t>
            </a:r>
            <a:r>
              <a:rPr sz="2400" spc="90" dirty="0">
                <a:solidFill>
                  <a:srgbClr val="115863"/>
                </a:solidFill>
                <a:latin typeface="Arial"/>
                <a:cs typeface="Arial"/>
              </a:rPr>
              <a:t> </a:t>
            </a:r>
            <a:r>
              <a:rPr sz="2400" spc="120" dirty="0">
                <a:solidFill>
                  <a:srgbClr val="115863"/>
                </a:solidFill>
                <a:latin typeface="Arial"/>
                <a:cs typeface="Arial"/>
              </a:rPr>
              <a:t>Rotundum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04976" y="342900"/>
            <a:ext cx="6353175" cy="876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32697" y="1384020"/>
            <a:ext cx="4648200" cy="462280"/>
          </a:xfrm>
          <a:custGeom>
            <a:avLst/>
            <a:gdLst/>
            <a:ahLst/>
            <a:cxnLst/>
            <a:rect l="l" t="t" r="r" b="b"/>
            <a:pathLst>
              <a:path w="4648200" h="462280">
                <a:moveTo>
                  <a:pt x="0" y="461670"/>
                </a:moveTo>
                <a:lnTo>
                  <a:pt x="4648200" y="461670"/>
                </a:lnTo>
                <a:lnTo>
                  <a:pt x="4648200" y="0"/>
                </a:lnTo>
                <a:lnTo>
                  <a:pt x="0" y="0"/>
                </a:lnTo>
                <a:lnTo>
                  <a:pt x="0" y="4616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05203" y="1356486"/>
            <a:ext cx="4703445" cy="516890"/>
          </a:xfrm>
          <a:custGeom>
            <a:avLst/>
            <a:gdLst/>
            <a:ahLst/>
            <a:cxnLst/>
            <a:rect l="l" t="t" r="r" b="b"/>
            <a:pathLst>
              <a:path w="4703445" h="516889">
                <a:moveTo>
                  <a:pt x="4675733" y="0"/>
                </a:moveTo>
                <a:lnTo>
                  <a:pt x="27495" y="0"/>
                </a:lnTo>
                <a:lnTo>
                  <a:pt x="16796" y="2162"/>
                </a:lnTo>
                <a:lnTo>
                  <a:pt x="8056" y="8064"/>
                </a:lnTo>
                <a:lnTo>
                  <a:pt x="2161" y="16823"/>
                </a:lnTo>
                <a:lnTo>
                  <a:pt x="0" y="27559"/>
                </a:lnTo>
                <a:lnTo>
                  <a:pt x="0" y="489203"/>
                </a:lnTo>
                <a:lnTo>
                  <a:pt x="2161" y="499939"/>
                </a:lnTo>
                <a:lnTo>
                  <a:pt x="8056" y="508698"/>
                </a:lnTo>
                <a:lnTo>
                  <a:pt x="16796" y="514600"/>
                </a:lnTo>
                <a:lnTo>
                  <a:pt x="27495" y="516763"/>
                </a:lnTo>
                <a:lnTo>
                  <a:pt x="4675733" y="516763"/>
                </a:lnTo>
                <a:lnTo>
                  <a:pt x="4686395" y="514600"/>
                </a:lnTo>
                <a:lnTo>
                  <a:pt x="4695116" y="508698"/>
                </a:lnTo>
                <a:lnTo>
                  <a:pt x="4701004" y="499939"/>
                </a:lnTo>
                <a:lnTo>
                  <a:pt x="4703165" y="489203"/>
                </a:lnTo>
                <a:lnTo>
                  <a:pt x="4703165" y="483742"/>
                </a:lnTo>
                <a:lnTo>
                  <a:pt x="33007" y="483742"/>
                </a:lnTo>
                <a:lnTo>
                  <a:pt x="33007" y="33020"/>
                </a:lnTo>
                <a:lnTo>
                  <a:pt x="4703165" y="33020"/>
                </a:lnTo>
                <a:lnTo>
                  <a:pt x="4703165" y="27559"/>
                </a:lnTo>
                <a:lnTo>
                  <a:pt x="4701004" y="16823"/>
                </a:lnTo>
                <a:lnTo>
                  <a:pt x="4695116" y="8064"/>
                </a:lnTo>
                <a:lnTo>
                  <a:pt x="4686395" y="2162"/>
                </a:lnTo>
                <a:lnTo>
                  <a:pt x="4675733" y="0"/>
                </a:lnTo>
                <a:close/>
              </a:path>
              <a:path w="4703445" h="516889">
                <a:moveTo>
                  <a:pt x="4703165" y="33020"/>
                </a:moveTo>
                <a:lnTo>
                  <a:pt x="4670145" y="33020"/>
                </a:lnTo>
                <a:lnTo>
                  <a:pt x="4670145" y="483742"/>
                </a:lnTo>
                <a:lnTo>
                  <a:pt x="4703165" y="483742"/>
                </a:lnTo>
                <a:lnTo>
                  <a:pt x="4703165" y="33020"/>
                </a:lnTo>
                <a:close/>
              </a:path>
              <a:path w="4703445" h="516889">
                <a:moveTo>
                  <a:pt x="4659223" y="44068"/>
                </a:moveTo>
                <a:lnTo>
                  <a:pt x="44005" y="44068"/>
                </a:lnTo>
                <a:lnTo>
                  <a:pt x="44005" y="472693"/>
                </a:lnTo>
                <a:lnTo>
                  <a:pt x="4659223" y="472693"/>
                </a:lnTo>
                <a:lnTo>
                  <a:pt x="4659223" y="461772"/>
                </a:lnTo>
                <a:lnTo>
                  <a:pt x="55003" y="461772"/>
                </a:lnTo>
                <a:lnTo>
                  <a:pt x="55003" y="54990"/>
                </a:lnTo>
                <a:lnTo>
                  <a:pt x="4659223" y="54990"/>
                </a:lnTo>
                <a:lnTo>
                  <a:pt x="4659223" y="44068"/>
                </a:lnTo>
                <a:close/>
              </a:path>
              <a:path w="4703445" h="516889">
                <a:moveTo>
                  <a:pt x="4659223" y="54990"/>
                </a:moveTo>
                <a:lnTo>
                  <a:pt x="4648174" y="54990"/>
                </a:lnTo>
                <a:lnTo>
                  <a:pt x="4648174" y="461772"/>
                </a:lnTo>
                <a:lnTo>
                  <a:pt x="4659223" y="461772"/>
                </a:lnTo>
                <a:lnTo>
                  <a:pt x="4659223" y="54990"/>
                </a:lnTo>
                <a:close/>
              </a:path>
            </a:pathLst>
          </a:custGeom>
          <a:solidFill>
            <a:srgbClr val="A4C2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351748" y="2362200"/>
            <a:ext cx="7783195" cy="2308860"/>
          </a:xfrm>
          <a:custGeom>
            <a:avLst/>
            <a:gdLst/>
            <a:ahLst/>
            <a:cxnLst/>
            <a:rect l="l" t="t" r="r" b="b"/>
            <a:pathLst>
              <a:path w="7783195" h="2308860">
                <a:moveTo>
                  <a:pt x="0" y="2308352"/>
                </a:moveTo>
                <a:lnTo>
                  <a:pt x="7782814" y="2308352"/>
                </a:lnTo>
                <a:lnTo>
                  <a:pt x="7782814" y="0"/>
                </a:lnTo>
                <a:lnTo>
                  <a:pt x="0" y="0"/>
                </a:lnTo>
                <a:lnTo>
                  <a:pt x="0" y="230835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324252" y="2334641"/>
            <a:ext cx="7838440" cy="2363470"/>
          </a:xfrm>
          <a:custGeom>
            <a:avLst/>
            <a:gdLst/>
            <a:ahLst/>
            <a:cxnLst/>
            <a:rect l="l" t="t" r="r" b="b"/>
            <a:pathLst>
              <a:path w="7838440" h="2363470">
                <a:moveTo>
                  <a:pt x="7810347" y="0"/>
                </a:moveTo>
                <a:lnTo>
                  <a:pt x="27495" y="0"/>
                </a:lnTo>
                <a:lnTo>
                  <a:pt x="16796" y="2162"/>
                </a:lnTo>
                <a:lnTo>
                  <a:pt x="8056" y="8064"/>
                </a:lnTo>
                <a:lnTo>
                  <a:pt x="2161" y="16823"/>
                </a:lnTo>
                <a:lnTo>
                  <a:pt x="0" y="27559"/>
                </a:lnTo>
                <a:lnTo>
                  <a:pt x="0" y="2335911"/>
                </a:lnTo>
                <a:lnTo>
                  <a:pt x="2161" y="2346573"/>
                </a:lnTo>
                <a:lnTo>
                  <a:pt x="8056" y="2355294"/>
                </a:lnTo>
                <a:lnTo>
                  <a:pt x="16796" y="2361182"/>
                </a:lnTo>
                <a:lnTo>
                  <a:pt x="27495" y="2363343"/>
                </a:lnTo>
                <a:lnTo>
                  <a:pt x="7810347" y="2363343"/>
                </a:lnTo>
                <a:lnTo>
                  <a:pt x="7821083" y="2361182"/>
                </a:lnTo>
                <a:lnTo>
                  <a:pt x="7829842" y="2355294"/>
                </a:lnTo>
                <a:lnTo>
                  <a:pt x="7835743" y="2346573"/>
                </a:lnTo>
                <a:lnTo>
                  <a:pt x="7837906" y="2335911"/>
                </a:lnTo>
                <a:lnTo>
                  <a:pt x="7837906" y="2330323"/>
                </a:lnTo>
                <a:lnTo>
                  <a:pt x="33007" y="2330323"/>
                </a:lnTo>
                <a:lnTo>
                  <a:pt x="33007" y="33020"/>
                </a:lnTo>
                <a:lnTo>
                  <a:pt x="7837906" y="33020"/>
                </a:lnTo>
                <a:lnTo>
                  <a:pt x="7837906" y="27559"/>
                </a:lnTo>
                <a:lnTo>
                  <a:pt x="7835743" y="16823"/>
                </a:lnTo>
                <a:lnTo>
                  <a:pt x="7829842" y="8064"/>
                </a:lnTo>
                <a:lnTo>
                  <a:pt x="7821083" y="2162"/>
                </a:lnTo>
                <a:lnTo>
                  <a:pt x="7810347" y="0"/>
                </a:lnTo>
                <a:close/>
              </a:path>
              <a:path w="7838440" h="2363470">
                <a:moveTo>
                  <a:pt x="7837906" y="33020"/>
                </a:moveTo>
                <a:lnTo>
                  <a:pt x="7804886" y="33020"/>
                </a:lnTo>
                <a:lnTo>
                  <a:pt x="7804886" y="2330323"/>
                </a:lnTo>
                <a:lnTo>
                  <a:pt x="7837906" y="2330323"/>
                </a:lnTo>
                <a:lnTo>
                  <a:pt x="7837906" y="33020"/>
                </a:lnTo>
                <a:close/>
              </a:path>
              <a:path w="7838440" h="2363470">
                <a:moveTo>
                  <a:pt x="7793837" y="44069"/>
                </a:moveTo>
                <a:lnTo>
                  <a:pt x="44005" y="44069"/>
                </a:lnTo>
                <a:lnTo>
                  <a:pt x="44005" y="2319401"/>
                </a:lnTo>
                <a:lnTo>
                  <a:pt x="7793837" y="2319401"/>
                </a:lnTo>
                <a:lnTo>
                  <a:pt x="7793837" y="2308352"/>
                </a:lnTo>
                <a:lnTo>
                  <a:pt x="55003" y="2308352"/>
                </a:lnTo>
                <a:lnTo>
                  <a:pt x="55003" y="55118"/>
                </a:lnTo>
                <a:lnTo>
                  <a:pt x="7793837" y="55118"/>
                </a:lnTo>
                <a:lnTo>
                  <a:pt x="7793837" y="44069"/>
                </a:lnTo>
                <a:close/>
              </a:path>
              <a:path w="7838440" h="2363470">
                <a:moveTo>
                  <a:pt x="7793837" y="55118"/>
                </a:moveTo>
                <a:lnTo>
                  <a:pt x="7782788" y="55118"/>
                </a:lnTo>
                <a:lnTo>
                  <a:pt x="7782788" y="2308352"/>
                </a:lnTo>
                <a:lnTo>
                  <a:pt x="7793837" y="2308352"/>
                </a:lnTo>
                <a:lnTo>
                  <a:pt x="7793837" y="55118"/>
                </a:lnTo>
                <a:close/>
              </a:path>
            </a:pathLst>
          </a:custGeom>
          <a:solidFill>
            <a:srgbClr val="A4C2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40077" y="6083249"/>
            <a:ext cx="7566025" cy="462280"/>
          </a:xfrm>
          <a:custGeom>
            <a:avLst/>
            <a:gdLst/>
            <a:ahLst/>
            <a:cxnLst/>
            <a:rect l="l" t="t" r="r" b="b"/>
            <a:pathLst>
              <a:path w="7566025" h="462279">
                <a:moveTo>
                  <a:pt x="0" y="461670"/>
                </a:moveTo>
                <a:lnTo>
                  <a:pt x="7565898" y="461670"/>
                </a:lnTo>
                <a:lnTo>
                  <a:pt x="7565898" y="0"/>
                </a:lnTo>
                <a:lnTo>
                  <a:pt x="0" y="0"/>
                </a:lnTo>
                <a:lnTo>
                  <a:pt x="0" y="4616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312581" y="6055753"/>
            <a:ext cx="7621270" cy="516890"/>
          </a:xfrm>
          <a:custGeom>
            <a:avLst/>
            <a:gdLst/>
            <a:ahLst/>
            <a:cxnLst/>
            <a:rect l="l" t="t" r="r" b="b"/>
            <a:pathLst>
              <a:path w="7621270" h="516890">
                <a:moveTo>
                  <a:pt x="7593418" y="0"/>
                </a:moveTo>
                <a:lnTo>
                  <a:pt x="27495" y="0"/>
                </a:lnTo>
                <a:lnTo>
                  <a:pt x="16791" y="2162"/>
                </a:lnTo>
                <a:lnTo>
                  <a:pt x="8051" y="8058"/>
                </a:lnTo>
                <a:lnTo>
                  <a:pt x="2160" y="16802"/>
                </a:lnTo>
                <a:lnTo>
                  <a:pt x="0" y="27508"/>
                </a:lnTo>
                <a:lnTo>
                  <a:pt x="0" y="489165"/>
                </a:lnTo>
                <a:lnTo>
                  <a:pt x="2160" y="499871"/>
                </a:lnTo>
                <a:lnTo>
                  <a:pt x="8051" y="508615"/>
                </a:lnTo>
                <a:lnTo>
                  <a:pt x="16791" y="514511"/>
                </a:lnTo>
                <a:lnTo>
                  <a:pt x="27495" y="516674"/>
                </a:lnTo>
                <a:lnTo>
                  <a:pt x="7593418" y="516674"/>
                </a:lnTo>
                <a:lnTo>
                  <a:pt x="7604154" y="514511"/>
                </a:lnTo>
                <a:lnTo>
                  <a:pt x="7612913" y="508615"/>
                </a:lnTo>
                <a:lnTo>
                  <a:pt x="7618814" y="499871"/>
                </a:lnTo>
                <a:lnTo>
                  <a:pt x="7620977" y="489165"/>
                </a:lnTo>
                <a:lnTo>
                  <a:pt x="7620977" y="483666"/>
                </a:lnTo>
                <a:lnTo>
                  <a:pt x="32994" y="483666"/>
                </a:lnTo>
                <a:lnTo>
                  <a:pt x="32994" y="33007"/>
                </a:lnTo>
                <a:lnTo>
                  <a:pt x="7620977" y="33007"/>
                </a:lnTo>
                <a:lnTo>
                  <a:pt x="7620977" y="27508"/>
                </a:lnTo>
                <a:lnTo>
                  <a:pt x="7618814" y="16802"/>
                </a:lnTo>
                <a:lnTo>
                  <a:pt x="7612913" y="8058"/>
                </a:lnTo>
                <a:lnTo>
                  <a:pt x="7604154" y="2162"/>
                </a:lnTo>
                <a:lnTo>
                  <a:pt x="7593418" y="0"/>
                </a:lnTo>
                <a:close/>
              </a:path>
              <a:path w="7621270" h="516890">
                <a:moveTo>
                  <a:pt x="7620977" y="33007"/>
                </a:moveTo>
                <a:lnTo>
                  <a:pt x="7587957" y="33007"/>
                </a:lnTo>
                <a:lnTo>
                  <a:pt x="7587957" y="483666"/>
                </a:lnTo>
                <a:lnTo>
                  <a:pt x="7620977" y="483666"/>
                </a:lnTo>
                <a:lnTo>
                  <a:pt x="7620977" y="33007"/>
                </a:lnTo>
                <a:close/>
              </a:path>
              <a:path w="7621270" h="516890">
                <a:moveTo>
                  <a:pt x="7576908" y="44005"/>
                </a:moveTo>
                <a:lnTo>
                  <a:pt x="43992" y="44005"/>
                </a:lnTo>
                <a:lnTo>
                  <a:pt x="43992" y="472668"/>
                </a:lnTo>
                <a:lnTo>
                  <a:pt x="7576908" y="472668"/>
                </a:lnTo>
                <a:lnTo>
                  <a:pt x="7576908" y="461670"/>
                </a:lnTo>
                <a:lnTo>
                  <a:pt x="54990" y="461670"/>
                </a:lnTo>
                <a:lnTo>
                  <a:pt x="54990" y="55003"/>
                </a:lnTo>
                <a:lnTo>
                  <a:pt x="7576908" y="55003"/>
                </a:lnTo>
                <a:lnTo>
                  <a:pt x="7576908" y="44005"/>
                </a:lnTo>
                <a:close/>
              </a:path>
              <a:path w="7621270" h="516890">
                <a:moveTo>
                  <a:pt x="7576908" y="55003"/>
                </a:moveTo>
                <a:lnTo>
                  <a:pt x="7565859" y="55003"/>
                </a:lnTo>
                <a:lnTo>
                  <a:pt x="7565859" y="461670"/>
                </a:lnTo>
                <a:lnTo>
                  <a:pt x="7576908" y="461670"/>
                </a:lnTo>
                <a:lnTo>
                  <a:pt x="7576908" y="55003"/>
                </a:lnTo>
                <a:close/>
              </a:path>
            </a:pathLst>
          </a:custGeom>
          <a:solidFill>
            <a:srgbClr val="A4C2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32698" y="5133975"/>
            <a:ext cx="6811645" cy="462280"/>
          </a:xfrm>
          <a:custGeom>
            <a:avLst/>
            <a:gdLst/>
            <a:ahLst/>
            <a:cxnLst/>
            <a:rect l="l" t="t" r="r" b="b"/>
            <a:pathLst>
              <a:path w="6811645" h="462279">
                <a:moveTo>
                  <a:pt x="0" y="461670"/>
                </a:moveTo>
                <a:lnTo>
                  <a:pt x="6811264" y="461670"/>
                </a:lnTo>
                <a:lnTo>
                  <a:pt x="6811264" y="0"/>
                </a:lnTo>
                <a:lnTo>
                  <a:pt x="0" y="0"/>
                </a:lnTo>
                <a:lnTo>
                  <a:pt x="0" y="4616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305202" y="5106415"/>
            <a:ext cx="6866890" cy="516890"/>
          </a:xfrm>
          <a:custGeom>
            <a:avLst/>
            <a:gdLst/>
            <a:ahLst/>
            <a:cxnLst/>
            <a:rect l="l" t="t" r="r" b="b"/>
            <a:pathLst>
              <a:path w="6866890" h="516889">
                <a:moveTo>
                  <a:pt x="6838797" y="0"/>
                </a:moveTo>
                <a:lnTo>
                  <a:pt x="27495" y="0"/>
                </a:lnTo>
                <a:lnTo>
                  <a:pt x="16796" y="2162"/>
                </a:lnTo>
                <a:lnTo>
                  <a:pt x="8056" y="8064"/>
                </a:lnTo>
                <a:lnTo>
                  <a:pt x="2161" y="16823"/>
                </a:lnTo>
                <a:lnTo>
                  <a:pt x="0" y="27558"/>
                </a:lnTo>
                <a:lnTo>
                  <a:pt x="0" y="489216"/>
                </a:lnTo>
                <a:lnTo>
                  <a:pt x="2161" y="499922"/>
                </a:lnTo>
                <a:lnTo>
                  <a:pt x="8056" y="508666"/>
                </a:lnTo>
                <a:lnTo>
                  <a:pt x="16796" y="514562"/>
                </a:lnTo>
                <a:lnTo>
                  <a:pt x="27495" y="516724"/>
                </a:lnTo>
                <a:lnTo>
                  <a:pt x="6838797" y="516724"/>
                </a:lnTo>
                <a:lnTo>
                  <a:pt x="6849533" y="514562"/>
                </a:lnTo>
                <a:lnTo>
                  <a:pt x="6858292" y="508666"/>
                </a:lnTo>
                <a:lnTo>
                  <a:pt x="6864193" y="499922"/>
                </a:lnTo>
                <a:lnTo>
                  <a:pt x="6866356" y="489216"/>
                </a:lnTo>
                <a:lnTo>
                  <a:pt x="6866356" y="483717"/>
                </a:lnTo>
                <a:lnTo>
                  <a:pt x="33007" y="483717"/>
                </a:lnTo>
                <a:lnTo>
                  <a:pt x="33007" y="33019"/>
                </a:lnTo>
                <a:lnTo>
                  <a:pt x="6866356" y="33019"/>
                </a:lnTo>
                <a:lnTo>
                  <a:pt x="6866356" y="27558"/>
                </a:lnTo>
                <a:lnTo>
                  <a:pt x="6864193" y="16823"/>
                </a:lnTo>
                <a:lnTo>
                  <a:pt x="6858292" y="8064"/>
                </a:lnTo>
                <a:lnTo>
                  <a:pt x="6849533" y="2162"/>
                </a:lnTo>
                <a:lnTo>
                  <a:pt x="6838797" y="0"/>
                </a:lnTo>
                <a:close/>
              </a:path>
              <a:path w="6866890" h="516889">
                <a:moveTo>
                  <a:pt x="6866356" y="33019"/>
                </a:moveTo>
                <a:lnTo>
                  <a:pt x="6833336" y="33019"/>
                </a:lnTo>
                <a:lnTo>
                  <a:pt x="6833336" y="483717"/>
                </a:lnTo>
                <a:lnTo>
                  <a:pt x="6866356" y="483717"/>
                </a:lnTo>
                <a:lnTo>
                  <a:pt x="6866356" y="33019"/>
                </a:lnTo>
                <a:close/>
              </a:path>
              <a:path w="6866890" h="516889">
                <a:moveTo>
                  <a:pt x="6822287" y="44068"/>
                </a:moveTo>
                <a:lnTo>
                  <a:pt x="44005" y="44068"/>
                </a:lnTo>
                <a:lnTo>
                  <a:pt x="44005" y="472693"/>
                </a:lnTo>
                <a:lnTo>
                  <a:pt x="6822287" y="472693"/>
                </a:lnTo>
                <a:lnTo>
                  <a:pt x="6822287" y="461771"/>
                </a:lnTo>
                <a:lnTo>
                  <a:pt x="55003" y="461771"/>
                </a:lnTo>
                <a:lnTo>
                  <a:pt x="55003" y="55117"/>
                </a:lnTo>
                <a:lnTo>
                  <a:pt x="6822287" y="55117"/>
                </a:lnTo>
                <a:lnTo>
                  <a:pt x="6822287" y="44068"/>
                </a:lnTo>
                <a:close/>
              </a:path>
              <a:path w="6866890" h="516889">
                <a:moveTo>
                  <a:pt x="6822287" y="55117"/>
                </a:moveTo>
                <a:lnTo>
                  <a:pt x="6811238" y="55117"/>
                </a:lnTo>
                <a:lnTo>
                  <a:pt x="6811238" y="461771"/>
                </a:lnTo>
                <a:lnTo>
                  <a:pt x="6822287" y="461771"/>
                </a:lnTo>
                <a:lnTo>
                  <a:pt x="6822287" y="55117"/>
                </a:lnTo>
                <a:close/>
              </a:path>
            </a:pathLst>
          </a:custGeom>
          <a:solidFill>
            <a:srgbClr val="A4C2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332698" y="1373252"/>
            <a:ext cx="7573645" cy="52168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48640" indent="-457200">
              <a:spcBef>
                <a:spcPts val="100"/>
              </a:spcBef>
              <a:buClr>
                <a:srgbClr val="0A5294"/>
              </a:buClr>
              <a:buChar char="•"/>
              <a:tabLst>
                <a:tab pos="548640" algn="l"/>
                <a:tab pos="549275" algn="l"/>
                <a:tab pos="2562225" algn="l"/>
                <a:tab pos="3044190" algn="l"/>
              </a:tabLst>
            </a:pPr>
            <a:r>
              <a:rPr sz="2400" spc="125" dirty="0">
                <a:latin typeface="Arial"/>
                <a:cs typeface="Arial"/>
              </a:rPr>
              <a:t>Component:	</a:t>
            </a:r>
            <a:r>
              <a:rPr sz="2400" spc="130" dirty="0">
                <a:solidFill>
                  <a:srgbClr val="115863"/>
                </a:solidFill>
                <a:latin typeface="Arial"/>
                <a:cs typeface="Arial"/>
              </a:rPr>
              <a:t>b.	</a:t>
            </a:r>
            <a:r>
              <a:rPr sz="2400" spc="35" dirty="0">
                <a:solidFill>
                  <a:srgbClr val="115863"/>
                </a:solidFill>
                <a:latin typeface="Arial"/>
                <a:cs typeface="Arial"/>
              </a:rPr>
              <a:t>Sensory</a:t>
            </a:r>
            <a:endParaRPr sz="2400">
              <a:latin typeface="Arial"/>
              <a:cs typeface="Arial"/>
            </a:endParaRPr>
          </a:p>
          <a:p>
            <a:pPr>
              <a:spcBef>
                <a:spcPts val="50"/>
              </a:spcBef>
              <a:buClr>
                <a:srgbClr val="0A5294"/>
              </a:buClr>
              <a:buFont typeface="Arial"/>
              <a:buChar char="•"/>
            </a:pPr>
            <a:endParaRPr sz="4150">
              <a:latin typeface="Times New Roman"/>
              <a:cs typeface="Times New Roman"/>
            </a:endParaRPr>
          </a:p>
          <a:p>
            <a:pPr marL="567690" indent="-457200">
              <a:buClr>
                <a:srgbClr val="0A5294"/>
              </a:buClr>
              <a:buChar char="•"/>
              <a:tabLst>
                <a:tab pos="567055" algn="l"/>
                <a:tab pos="568325" algn="l"/>
              </a:tabLst>
            </a:pPr>
            <a:r>
              <a:rPr sz="2400" spc="95" dirty="0">
                <a:latin typeface="Arial"/>
                <a:cs typeface="Arial"/>
              </a:rPr>
              <a:t>Function:</a:t>
            </a:r>
            <a:endParaRPr sz="2400">
              <a:latin typeface="Arial"/>
              <a:cs typeface="Arial"/>
            </a:endParaRPr>
          </a:p>
          <a:p>
            <a:pPr marL="910590" lvl="1" indent="-342900">
              <a:buClr>
                <a:srgbClr val="0A5294"/>
              </a:buClr>
              <a:buChar char="•"/>
              <a:tabLst>
                <a:tab pos="910590" algn="l"/>
                <a:tab pos="911225" algn="l"/>
              </a:tabLst>
            </a:pPr>
            <a:r>
              <a:rPr sz="2400" spc="50" dirty="0">
                <a:solidFill>
                  <a:srgbClr val="115863"/>
                </a:solidFill>
                <a:latin typeface="Arial"/>
                <a:cs typeface="Arial"/>
              </a:rPr>
              <a:t>Skin </a:t>
            </a:r>
            <a:r>
              <a:rPr sz="2400" spc="175" dirty="0">
                <a:solidFill>
                  <a:srgbClr val="115863"/>
                </a:solidFill>
                <a:latin typeface="Arial"/>
                <a:cs typeface="Arial"/>
              </a:rPr>
              <a:t>of</a:t>
            </a:r>
            <a:r>
              <a:rPr sz="2400" spc="114" dirty="0">
                <a:solidFill>
                  <a:srgbClr val="115863"/>
                </a:solidFill>
                <a:latin typeface="Arial"/>
                <a:cs typeface="Arial"/>
              </a:rPr>
              <a:t> </a:t>
            </a:r>
            <a:r>
              <a:rPr sz="2400" spc="70" dirty="0">
                <a:solidFill>
                  <a:srgbClr val="115863"/>
                </a:solidFill>
                <a:latin typeface="Arial"/>
                <a:cs typeface="Arial"/>
              </a:rPr>
              <a:t>cheek</a:t>
            </a:r>
            <a:endParaRPr sz="2400">
              <a:latin typeface="Arial"/>
              <a:cs typeface="Arial"/>
            </a:endParaRPr>
          </a:p>
          <a:p>
            <a:pPr marL="910590" lvl="1" indent="-342900">
              <a:buClr>
                <a:srgbClr val="0A5294"/>
              </a:buClr>
              <a:buChar char="•"/>
              <a:tabLst>
                <a:tab pos="910590" algn="l"/>
                <a:tab pos="911225" algn="l"/>
              </a:tabLst>
            </a:pPr>
            <a:r>
              <a:rPr sz="2400" spc="50" dirty="0">
                <a:solidFill>
                  <a:srgbClr val="115863"/>
                </a:solidFill>
                <a:latin typeface="Arial"/>
                <a:cs typeface="Arial"/>
              </a:rPr>
              <a:t>Skin </a:t>
            </a:r>
            <a:r>
              <a:rPr sz="2400" spc="85" dirty="0">
                <a:solidFill>
                  <a:srgbClr val="115863"/>
                </a:solidFill>
                <a:latin typeface="Arial"/>
                <a:cs typeface="Arial"/>
              </a:rPr>
              <a:t>over </a:t>
            </a:r>
            <a:r>
              <a:rPr sz="2400" spc="130" dirty="0">
                <a:solidFill>
                  <a:srgbClr val="115863"/>
                </a:solidFill>
                <a:latin typeface="Arial"/>
                <a:cs typeface="Arial"/>
              </a:rPr>
              <a:t>mandible </a:t>
            </a:r>
            <a:r>
              <a:rPr sz="2400" spc="100" dirty="0">
                <a:solidFill>
                  <a:srgbClr val="115863"/>
                </a:solidFill>
                <a:latin typeface="Arial"/>
                <a:cs typeface="Arial"/>
              </a:rPr>
              <a:t>and </a:t>
            </a:r>
            <a:r>
              <a:rPr sz="2400" spc="90" dirty="0">
                <a:solidFill>
                  <a:srgbClr val="115863"/>
                </a:solidFill>
                <a:latin typeface="Arial"/>
                <a:cs typeface="Arial"/>
              </a:rPr>
              <a:t>side </a:t>
            </a:r>
            <a:r>
              <a:rPr sz="2400" spc="180" dirty="0">
                <a:solidFill>
                  <a:srgbClr val="115863"/>
                </a:solidFill>
                <a:latin typeface="Arial"/>
                <a:cs typeface="Arial"/>
              </a:rPr>
              <a:t>of</a:t>
            </a:r>
            <a:r>
              <a:rPr sz="2400" spc="80" dirty="0">
                <a:solidFill>
                  <a:srgbClr val="115863"/>
                </a:solidFill>
                <a:latin typeface="Arial"/>
                <a:cs typeface="Arial"/>
              </a:rPr>
              <a:t> </a:t>
            </a:r>
            <a:r>
              <a:rPr sz="2400" spc="75" dirty="0">
                <a:solidFill>
                  <a:srgbClr val="115863"/>
                </a:solidFill>
                <a:latin typeface="Arial"/>
                <a:cs typeface="Arial"/>
              </a:rPr>
              <a:t>head</a:t>
            </a:r>
            <a:endParaRPr sz="2400">
              <a:latin typeface="Arial"/>
              <a:cs typeface="Arial"/>
            </a:endParaRPr>
          </a:p>
          <a:p>
            <a:pPr marL="910590" lvl="1" indent="-342900">
              <a:buClr>
                <a:srgbClr val="0A5294"/>
              </a:buClr>
              <a:buChar char="•"/>
              <a:tabLst>
                <a:tab pos="910590" algn="l"/>
                <a:tab pos="911225" algn="l"/>
              </a:tabLst>
            </a:pPr>
            <a:r>
              <a:rPr sz="2400" spc="80" dirty="0">
                <a:solidFill>
                  <a:srgbClr val="115863"/>
                </a:solidFill>
                <a:latin typeface="Arial"/>
                <a:cs typeface="Arial"/>
              </a:rPr>
              <a:t>Teeth </a:t>
            </a:r>
            <a:r>
              <a:rPr sz="2400" spc="175" dirty="0">
                <a:solidFill>
                  <a:srgbClr val="115863"/>
                </a:solidFill>
                <a:latin typeface="Arial"/>
                <a:cs typeface="Arial"/>
              </a:rPr>
              <a:t>of </a:t>
            </a:r>
            <a:r>
              <a:rPr sz="2400" spc="114" dirty="0">
                <a:solidFill>
                  <a:srgbClr val="115863"/>
                </a:solidFill>
                <a:latin typeface="Arial"/>
                <a:cs typeface="Arial"/>
              </a:rPr>
              <a:t>lower </a:t>
            </a:r>
            <a:r>
              <a:rPr sz="2400" spc="95" dirty="0">
                <a:solidFill>
                  <a:srgbClr val="115863"/>
                </a:solidFill>
                <a:latin typeface="Arial"/>
                <a:cs typeface="Arial"/>
              </a:rPr>
              <a:t>jaw </a:t>
            </a:r>
            <a:r>
              <a:rPr sz="2400" spc="100" dirty="0">
                <a:solidFill>
                  <a:srgbClr val="115863"/>
                </a:solidFill>
                <a:latin typeface="Arial"/>
                <a:cs typeface="Arial"/>
              </a:rPr>
              <a:t>and</a:t>
            </a:r>
            <a:r>
              <a:rPr sz="2400" spc="5" dirty="0">
                <a:solidFill>
                  <a:srgbClr val="115863"/>
                </a:solidFill>
                <a:latin typeface="Arial"/>
                <a:cs typeface="Arial"/>
              </a:rPr>
              <a:t> </a:t>
            </a:r>
            <a:r>
              <a:rPr sz="2400" spc="-120" dirty="0">
                <a:solidFill>
                  <a:srgbClr val="115863"/>
                </a:solidFill>
                <a:latin typeface="Arial"/>
                <a:cs typeface="Arial"/>
              </a:rPr>
              <a:t>TMJ</a:t>
            </a:r>
            <a:endParaRPr sz="2400">
              <a:latin typeface="Arial"/>
              <a:cs typeface="Arial"/>
            </a:endParaRPr>
          </a:p>
          <a:p>
            <a:pPr marL="910590" marR="472440" lvl="1" indent="-342900">
              <a:buClr>
                <a:srgbClr val="0A5294"/>
              </a:buClr>
              <a:buChar char="•"/>
              <a:tabLst>
                <a:tab pos="910590" algn="l"/>
                <a:tab pos="911225" algn="l"/>
              </a:tabLst>
            </a:pPr>
            <a:r>
              <a:rPr sz="2400" spc="85" dirty="0">
                <a:solidFill>
                  <a:srgbClr val="115863"/>
                </a:solidFill>
                <a:latin typeface="Arial"/>
                <a:cs typeface="Arial"/>
              </a:rPr>
              <a:t>Mucous </a:t>
            </a:r>
            <a:r>
              <a:rPr sz="2400" spc="120" dirty="0">
                <a:solidFill>
                  <a:srgbClr val="115863"/>
                </a:solidFill>
                <a:latin typeface="Arial"/>
                <a:cs typeface="Arial"/>
              </a:rPr>
              <a:t>membrane </a:t>
            </a:r>
            <a:r>
              <a:rPr sz="2400" spc="175" dirty="0">
                <a:solidFill>
                  <a:srgbClr val="115863"/>
                </a:solidFill>
                <a:latin typeface="Arial"/>
                <a:cs typeface="Arial"/>
              </a:rPr>
              <a:t>of </a:t>
            </a:r>
            <a:r>
              <a:rPr sz="2400" spc="180" dirty="0">
                <a:solidFill>
                  <a:srgbClr val="115863"/>
                </a:solidFill>
                <a:latin typeface="Arial"/>
                <a:cs typeface="Arial"/>
              </a:rPr>
              <a:t>mouth </a:t>
            </a:r>
            <a:r>
              <a:rPr sz="2400" spc="100" dirty="0">
                <a:solidFill>
                  <a:srgbClr val="115863"/>
                </a:solidFill>
                <a:latin typeface="Arial"/>
                <a:cs typeface="Arial"/>
              </a:rPr>
              <a:t>and</a:t>
            </a:r>
            <a:r>
              <a:rPr sz="2400" spc="-125" dirty="0">
                <a:solidFill>
                  <a:srgbClr val="115863"/>
                </a:solidFill>
                <a:latin typeface="Arial"/>
                <a:cs typeface="Arial"/>
              </a:rPr>
              <a:t> </a:t>
            </a:r>
            <a:r>
              <a:rPr sz="2400" spc="125" dirty="0">
                <a:solidFill>
                  <a:srgbClr val="115863"/>
                </a:solidFill>
                <a:latin typeface="Arial"/>
                <a:cs typeface="Arial"/>
              </a:rPr>
              <a:t>anterior  </a:t>
            </a:r>
            <a:r>
              <a:rPr sz="2400" spc="140" dirty="0">
                <a:solidFill>
                  <a:srgbClr val="115863"/>
                </a:solidFill>
                <a:latin typeface="Arial"/>
                <a:cs typeface="Arial"/>
              </a:rPr>
              <a:t>part </a:t>
            </a:r>
            <a:r>
              <a:rPr sz="2400" spc="175" dirty="0">
                <a:solidFill>
                  <a:srgbClr val="115863"/>
                </a:solidFill>
                <a:latin typeface="Arial"/>
                <a:cs typeface="Arial"/>
              </a:rPr>
              <a:t>of</a:t>
            </a:r>
            <a:r>
              <a:rPr sz="2400" spc="40" dirty="0">
                <a:solidFill>
                  <a:srgbClr val="115863"/>
                </a:solidFill>
                <a:latin typeface="Arial"/>
                <a:cs typeface="Arial"/>
              </a:rPr>
              <a:t> </a:t>
            </a:r>
            <a:r>
              <a:rPr sz="2400" spc="135" dirty="0">
                <a:solidFill>
                  <a:srgbClr val="115863"/>
                </a:solidFill>
                <a:latin typeface="Arial"/>
                <a:cs typeface="Arial"/>
              </a:rPr>
              <a:t>tongue</a:t>
            </a:r>
            <a:endParaRPr sz="2400">
              <a:latin typeface="Arial"/>
              <a:cs typeface="Arial"/>
            </a:endParaRPr>
          </a:p>
          <a:p>
            <a:pPr lvl="1">
              <a:spcBef>
                <a:spcPts val="5"/>
              </a:spcBef>
              <a:buClr>
                <a:srgbClr val="0A5294"/>
              </a:buClr>
              <a:buFont typeface="Arial"/>
              <a:buChar char="•"/>
            </a:pPr>
            <a:endParaRPr sz="3950">
              <a:latin typeface="Times New Roman"/>
              <a:cs typeface="Times New Roman"/>
            </a:endParaRPr>
          </a:p>
          <a:p>
            <a:pPr marL="548640" indent="-457200">
              <a:buClr>
                <a:srgbClr val="0A5294"/>
              </a:buClr>
              <a:buChar char="•"/>
              <a:tabLst>
                <a:tab pos="548640" algn="l"/>
                <a:tab pos="549275" algn="l"/>
              </a:tabLst>
            </a:pPr>
            <a:r>
              <a:rPr sz="2400" spc="130" dirty="0">
                <a:latin typeface="Arial"/>
                <a:cs typeface="Arial"/>
              </a:rPr>
              <a:t>Origin: </a:t>
            </a:r>
            <a:r>
              <a:rPr sz="2400" spc="135" dirty="0">
                <a:solidFill>
                  <a:srgbClr val="115863"/>
                </a:solidFill>
                <a:latin typeface="Arial"/>
                <a:cs typeface="Arial"/>
              </a:rPr>
              <a:t>Anterior </a:t>
            </a:r>
            <a:r>
              <a:rPr sz="2400" spc="70" dirty="0">
                <a:solidFill>
                  <a:srgbClr val="115863"/>
                </a:solidFill>
                <a:latin typeface="Arial"/>
                <a:cs typeface="Arial"/>
              </a:rPr>
              <a:t>aspect </a:t>
            </a:r>
            <a:r>
              <a:rPr sz="2400" spc="180" dirty="0">
                <a:solidFill>
                  <a:srgbClr val="115863"/>
                </a:solidFill>
                <a:latin typeface="Arial"/>
                <a:cs typeface="Arial"/>
              </a:rPr>
              <a:t>of </a:t>
            </a:r>
            <a:r>
              <a:rPr sz="2400" spc="125" dirty="0">
                <a:solidFill>
                  <a:srgbClr val="115863"/>
                </a:solidFill>
                <a:latin typeface="Arial"/>
                <a:cs typeface="Arial"/>
              </a:rPr>
              <a:t>the</a:t>
            </a:r>
            <a:r>
              <a:rPr sz="2400" spc="-30" dirty="0">
                <a:solidFill>
                  <a:srgbClr val="115863"/>
                </a:solidFill>
                <a:latin typeface="Arial"/>
                <a:cs typeface="Arial"/>
              </a:rPr>
              <a:t> </a:t>
            </a:r>
            <a:r>
              <a:rPr sz="2400" spc="114" dirty="0">
                <a:solidFill>
                  <a:srgbClr val="115863"/>
                </a:solidFill>
                <a:latin typeface="Arial"/>
                <a:cs typeface="Arial"/>
              </a:rPr>
              <a:t>pons</a:t>
            </a:r>
            <a:endParaRPr sz="2400">
              <a:latin typeface="Arial"/>
              <a:cs typeface="Arial"/>
            </a:endParaRPr>
          </a:p>
          <a:p>
            <a:pPr>
              <a:spcBef>
                <a:spcPts val="55"/>
              </a:spcBef>
              <a:buClr>
                <a:srgbClr val="0A5294"/>
              </a:buClr>
              <a:buFont typeface="Arial"/>
              <a:buChar char="•"/>
            </a:pPr>
            <a:endParaRPr sz="3950">
              <a:latin typeface="Times New Roman"/>
              <a:cs typeface="Times New Roman"/>
            </a:endParaRPr>
          </a:p>
          <a:p>
            <a:pPr marL="555625" indent="-457200">
              <a:buClr>
                <a:srgbClr val="0A5294"/>
              </a:buClr>
              <a:buChar char="•"/>
              <a:tabLst>
                <a:tab pos="555625" algn="l"/>
                <a:tab pos="556260" algn="l"/>
                <a:tab pos="3874135" algn="l"/>
              </a:tabLst>
            </a:pPr>
            <a:r>
              <a:rPr sz="2400" spc="110" dirty="0">
                <a:latin typeface="Arial"/>
                <a:cs typeface="Arial"/>
              </a:rPr>
              <a:t>Opening </a:t>
            </a:r>
            <a:r>
              <a:rPr sz="2400" spc="180" dirty="0">
                <a:latin typeface="Arial"/>
                <a:cs typeface="Arial"/>
              </a:rPr>
              <a:t>to</a:t>
            </a:r>
            <a:r>
              <a:rPr sz="2400" spc="165" dirty="0">
                <a:latin typeface="Arial"/>
                <a:cs typeface="Arial"/>
              </a:rPr>
              <a:t> </a:t>
            </a:r>
            <a:r>
              <a:rPr sz="2400" spc="125" dirty="0">
                <a:latin typeface="Arial"/>
                <a:cs typeface="Arial"/>
              </a:rPr>
              <a:t>the</a:t>
            </a:r>
            <a:r>
              <a:rPr sz="2400" spc="135" dirty="0">
                <a:latin typeface="Arial"/>
                <a:cs typeface="Arial"/>
              </a:rPr>
              <a:t> </a:t>
            </a:r>
            <a:r>
              <a:rPr sz="2400" spc="75" dirty="0">
                <a:latin typeface="Arial"/>
                <a:cs typeface="Arial"/>
              </a:rPr>
              <a:t>Skull:	</a:t>
            </a:r>
            <a:r>
              <a:rPr sz="2400" spc="70" dirty="0">
                <a:solidFill>
                  <a:srgbClr val="115863"/>
                </a:solidFill>
                <a:latin typeface="Arial"/>
                <a:cs typeface="Arial"/>
              </a:rPr>
              <a:t>Foramen</a:t>
            </a:r>
            <a:r>
              <a:rPr sz="2400" spc="90" dirty="0">
                <a:solidFill>
                  <a:srgbClr val="115863"/>
                </a:solidFill>
                <a:latin typeface="Arial"/>
                <a:cs typeface="Arial"/>
              </a:rPr>
              <a:t> </a:t>
            </a:r>
            <a:r>
              <a:rPr sz="2400" spc="120" dirty="0">
                <a:solidFill>
                  <a:srgbClr val="115863"/>
                </a:solidFill>
                <a:latin typeface="Arial"/>
                <a:cs typeface="Arial"/>
              </a:rPr>
              <a:t>Rotundum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17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23276" y="5944933"/>
            <a:ext cx="4897755" cy="913130"/>
          </a:xfrm>
          <a:custGeom>
            <a:avLst/>
            <a:gdLst/>
            <a:ahLst/>
            <a:cxnLst/>
            <a:rect l="l" t="t" r="r" b="b"/>
            <a:pathLst>
              <a:path w="4897755" h="913129">
                <a:moveTo>
                  <a:pt x="85714" y="21358"/>
                </a:moveTo>
                <a:lnTo>
                  <a:pt x="3636702" y="913064"/>
                </a:lnTo>
                <a:lnTo>
                  <a:pt x="4897405" y="913064"/>
                </a:lnTo>
                <a:lnTo>
                  <a:pt x="85714" y="21358"/>
                </a:lnTo>
                <a:close/>
              </a:path>
              <a:path w="4897755" h="913129">
                <a:moveTo>
                  <a:pt x="660" y="0"/>
                </a:moveTo>
                <a:lnTo>
                  <a:pt x="0" y="5473"/>
                </a:lnTo>
                <a:lnTo>
                  <a:pt x="85714" y="21358"/>
                </a:lnTo>
                <a:lnTo>
                  <a:pt x="660" y="0"/>
                </a:lnTo>
                <a:close/>
              </a:path>
            </a:pathLst>
          </a:custGeom>
          <a:solidFill>
            <a:srgbClr val="9CB1E0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009712" y="5939015"/>
            <a:ext cx="3651885" cy="919480"/>
          </a:xfrm>
          <a:custGeom>
            <a:avLst/>
            <a:gdLst/>
            <a:ahLst/>
            <a:cxnLst/>
            <a:rect l="l" t="t" r="r" b="b"/>
            <a:pathLst>
              <a:path w="3651885" h="919479">
                <a:moveTo>
                  <a:pt x="0" y="0"/>
                </a:moveTo>
                <a:lnTo>
                  <a:pt x="7924" y="6349"/>
                </a:lnTo>
                <a:lnTo>
                  <a:pt x="2868870" y="918983"/>
                </a:lnTo>
                <a:lnTo>
                  <a:pt x="3651885" y="91898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24000" y="5789674"/>
            <a:ext cx="3398520" cy="10683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24001" y="5784015"/>
            <a:ext cx="3372797" cy="10739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38200" y="1038225"/>
            <a:ext cx="11049000" cy="5819772"/>
          </a:xfrm>
          <a:prstGeom prst="rect">
            <a:avLst/>
          </a:prstGeom>
          <a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35836" y="158496"/>
            <a:ext cx="6301740" cy="8290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059941" y="232994"/>
            <a:ext cx="5650865" cy="651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  <a:tabLst>
                <a:tab pos="1176655" algn="l"/>
              </a:tabLst>
            </a:pPr>
            <a:r>
              <a:rPr sz="4100" b="1" spc="140" dirty="0">
                <a:solidFill>
                  <a:srgbClr val="04607A"/>
                </a:solidFill>
              </a:rPr>
              <a:t>V3.	</a:t>
            </a:r>
            <a:r>
              <a:rPr sz="4100" b="1" spc="50" dirty="0">
                <a:solidFill>
                  <a:srgbClr val="04607A"/>
                </a:solidFill>
              </a:rPr>
              <a:t>Mandibular</a:t>
            </a:r>
            <a:r>
              <a:rPr sz="4100" b="1" spc="70" dirty="0">
                <a:solidFill>
                  <a:srgbClr val="04607A"/>
                </a:solidFill>
              </a:rPr>
              <a:t> </a:t>
            </a:r>
            <a:r>
              <a:rPr sz="4100" b="1" dirty="0">
                <a:solidFill>
                  <a:srgbClr val="04607A"/>
                </a:solidFill>
              </a:rPr>
              <a:t>Nerve</a:t>
            </a:r>
            <a:endParaRPr sz="41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47901" y="914401"/>
            <a:ext cx="7686675" cy="12477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641976" y="2932302"/>
            <a:ext cx="3967479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pc="130" dirty="0"/>
              <a:t>Cranial </a:t>
            </a:r>
            <a:r>
              <a:rPr spc="85" dirty="0"/>
              <a:t>Nerve</a:t>
            </a:r>
            <a:r>
              <a:rPr spc="130" dirty="0"/>
              <a:t> </a:t>
            </a:r>
            <a:r>
              <a:rPr spc="-10" dirty="0"/>
              <a:t>VI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04976" y="342900"/>
            <a:ext cx="5743575" cy="876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32697" y="1786737"/>
            <a:ext cx="4648200" cy="462280"/>
          </a:xfrm>
          <a:custGeom>
            <a:avLst/>
            <a:gdLst/>
            <a:ahLst/>
            <a:cxnLst/>
            <a:rect l="l" t="t" r="r" b="b"/>
            <a:pathLst>
              <a:path w="4648200" h="462280">
                <a:moveTo>
                  <a:pt x="0" y="461670"/>
                </a:moveTo>
                <a:lnTo>
                  <a:pt x="4648200" y="461670"/>
                </a:lnTo>
                <a:lnTo>
                  <a:pt x="4648200" y="0"/>
                </a:lnTo>
                <a:lnTo>
                  <a:pt x="0" y="0"/>
                </a:lnTo>
                <a:lnTo>
                  <a:pt x="0" y="4616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05203" y="1759204"/>
            <a:ext cx="4703445" cy="516890"/>
          </a:xfrm>
          <a:custGeom>
            <a:avLst/>
            <a:gdLst/>
            <a:ahLst/>
            <a:cxnLst/>
            <a:rect l="l" t="t" r="r" b="b"/>
            <a:pathLst>
              <a:path w="4703445" h="516889">
                <a:moveTo>
                  <a:pt x="4675733" y="0"/>
                </a:moveTo>
                <a:lnTo>
                  <a:pt x="27495" y="0"/>
                </a:lnTo>
                <a:lnTo>
                  <a:pt x="16796" y="2162"/>
                </a:lnTo>
                <a:lnTo>
                  <a:pt x="8056" y="8064"/>
                </a:lnTo>
                <a:lnTo>
                  <a:pt x="2161" y="16823"/>
                </a:lnTo>
                <a:lnTo>
                  <a:pt x="0" y="27559"/>
                </a:lnTo>
                <a:lnTo>
                  <a:pt x="0" y="489204"/>
                </a:lnTo>
                <a:lnTo>
                  <a:pt x="2161" y="499866"/>
                </a:lnTo>
                <a:lnTo>
                  <a:pt x="8056" y="508587"/>
                </a:lnTo>
                <a:lnTo>
                  <a:pt x="16796" y="514475"/>
                </a:lnTo>
                <a:lnTo>
                  <a:pt x="27495" y="516636"/>
                </a:lnTo>
                <a:lnTo>
                  <a:pt x="4675733" y="516636"/>
                </a:lnTo>
                <a:lnTo>
                  <a:pt x="4686395" y="514475"/>
                </a:lnTo>
                <a:lnTo>
                  <a:pt x="4695116" y="508587"/>
                </a:lnTo>
                <a:lnTo>
                  <a:pt x="4701004" y="499866"/>
                </a:lnTo>
                <a:lnTo>
                  <a:pt x="4703165" y="489204"/>
                </a:lnTo>
                <a:lnTo>
                  <a:pt x="4703165" y="483616"/>
                </a:lnTo>
                <a:lnTo>
                  <a:pt x="33007" y="483616"/>
                </a:lnTo>
                <a:lnTo>
                  <a:pt x="33007" y="33020"/>
                </a:lnTo>
                <a:lnTo>
                  <a:pt x="4703165" y="33020"/>
                </a:lnTo>
                <a:lnTo>
                  <a:pt x="4703165" y="27559"/>
                </a:lnTo>
                <a:lnTo>
                  <a:pt x="4701004" y="16823"/>
                </a:lnTo>
                <a:lnTo>
                  <a:pt x="4695116" y="8064"/>
                </a:lnTo>
                <a:lnTo>
                  <a:pt x="4686395" y="2162"/>
                </a:lnTo>
                <a:lnTo>
                  <a:pt x="4675733" y="0"/>
                </a:lnTo>
                <a:close/>
              </a:path>
              <a:path w="4703445" h="516889">
                <a:moveTo>
                  <a:pt x="4703165" y="33020"/>
                </a:moveTo>
                <a:lnTo>
                  <a:pt x="4670145" y="33020"/>
                </a:lnTo>
                <a:lnTo>
                  <a:pt x="4670145" y="483616"/>
                </a:lnTo>
                <a:lnTo>
                  <a:pt x="4703165" y="483616"/>
                </a:lnTo>
                <a:lnTo>
                  <a:pt x="4703165" y="33020"/>
                </a:lnTo>
                <a:close/>
              </a:path>
              <a:path w="4703445" h="516889">
                <a:moveTo>
                  <a:pt x="4659223" y="43942"/>
                </a:moveTo>
                <a:lnTo>
                  <a:pt x="44005" y="43942"/>
                </a:lnTo>
                <a:lnTo>
                  <a:pt x="44005" y="472694"/>
                </a:lnTo>
                <a:lnTo>
                  <a:pt x="4659223" y="472694"/>
                </a:lnTo>
                <a:lnTo>
                  <a:pt x="4659223" y="461645"/>
                </a:lnTo>
                <a:lnTo>
                  <a:pt x="55003" y="461645"/>
                </a:lnTo>
                <a:lnTo>
                  <a:pt x="55003" y="54991"/>
                </a:lnTo>
                <a:lnTo>
                  <a:pt x="4659223" y="54991"/>
                </a:lnTo>
                <a:lnTo>
                  <a:pt x="4659223" y="43942"/>
                </a:lnTo>
                <a:close/>
              </a:path>
              <a:path w="4703445" h="516889">
                <a:moveTo>
                  <a:pt x="4659223" y="54991"/>
                </a:moveTo>
                <a:lnTo>
                  <a:pt x="4648174" y="54991"/>
                </a:lnTo>
                <a:lnTo>
                  <a:pt x="4648174" y="461645"/>
                </a:lnTo>
                <a:lnTo>
                  <a:pt x="4659223" y="461645"/>
                </a:lnTo>
                <a:lnTo>
                  <a:pt x="4659223" y="54991"/>
                </a:lnTo>
                <a:close/>
              </a:path>
            </a:pathLst>
          </a:custGeom>
          <a:solidFill>
            <a:srgbClr val="0FCF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351748" y="2777706"/>
            <a:ext cx="7783195" cy="831215"/>
          </a:xfrm>
          <a:custGeom>
            <a:avLst/>
            <a:gdLst/>
            <a:ahLst/>
            <a:cxnLst/>
            <a:rect l="l" t="t" r="r" b="b"/>
            <a:pathLst>
              <a:path w="7783195" h="831214">
                <a:moveTo>
                  <a:pt x="0" y="830999"/>
                </a:moveTo>
                <a:lnTo>
                  <a:pt x="7782814" y="830999"/>
                </a:lnTo>
                <a:lnTo>
                  <a:pt x="7782814" y="0"/>
                </a:lnTo>
                <a:lnTo>
                  <a:pt x="0" y="0"/>
                </a:lnTo>
                <a:lnTo>
                  <a:pt x="0" y="830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324252" y="2750185"/>
            <a:ext cx="7838440" cy="886460"/>
          </a:xfrm>
          <a:custGeom>
            <a:avLst/>
            <a:gdLst/>
            <a:ahLst/>
            <a:cxnLst/>
            <a:rect l="l" t="t" r="r" b="b"/>
            <a:pathLst>
              <a:path w="7838440" h="886460">
                <a:moveTo>
                  <a:pt x="7810347" y="0"/>
                </a:moveTo>
                <a:lnTo>
                  <a:pt x="27495" y="0"/>
                </a:lnTo>
                <a:lnTo>
                  <a:pt x="16796" y="2162"/>
                </a:lnTo>
                <a:lnTo>
                  <a:pt x="8056" y="8064"/>
                </a:lnTo>
                <a:lnTo>
                  <a:pt x="2161" y="16823"/>
                </a:lnTo>
                <a:lnTo>
                  <a:pt x="0" y="27559"/>
                </a:lnTo>
                <a:lnTo>
                  <a:pt x="0" y="858519"/>
                </a:lnTo>
                <a:lnTo>
                  <a:pt x="2161" y="869182"/>
                </a:lnTo>
                <a:lnTo>
                  <a:pt x="8056" y="877903"/>
                </a:lnTo>
                <a:lnTo>
                  <a:pt x="16796" y="883791"/>
                </a:lnTo>
                <a:lnTo>
                  <a:pt x="27495" y="885951"/>
                </a:lnTo>
                <a:lnTo>
                  <a:pt x="7810347" y="885951"/>
                </a:lnTo>
                <a:lnTo>
                  <a:pt x="7821083" y="883791"/>
                </a:lnTo>
                <a:lnTo>
                  <a:pt x="7829842" y="877903"/>
                </a:lnTo>
                <a:lnTo>
                  <a:pt x="7835743" y="869182"/>
                </a:lnTo>
                <a:lnTo>
                  <a:pt x="7837906" y="858519"/>
                </a:lnTo>
                <a:lnTo>
                  <a:pt x="7837906" y="853059"/>
                </a:lnTo>
                <a:lnTo>
                  <a:pt x="33007" y="853059"/>
                </a:lnTo>
                <a:lnTo>
                  <a:pt x="33007" y="33019"/>
                </a:lnTo>
                <a:lnTo>
                  <a:pt x="7837906" y="33019"/>
                </a:lnTo>
                <a:lnTo>
                  <a:pt x="7837906" y="27559"/>
                </a:lnTo>
                <a:lnTo>
                  <a:pt x="7835743" y="16823"/>
                </a:lnTo>
                <a:lnTo>
                  <a:pt x="7829842" y="8064"/>
                </a:lnTo>
                <a:lnTo>
                  <a:pt x="7821083" y="2162"/>
                </a:lnTo>
                <a:lnTo>
                  <a:pt x="7810347" y="0"/>
                </a:lnTo>
                <a:close/>
              </a:path>
              <a:path w="7838440" h="886460">
                <a:moveTo>
                  <a:pt x="7837906" y="33019"/>
                </a:moveTo>
                <a:lnTo>
                  <a:pt x="7804886" y="33019"/>
                </a:lnTo>
                <a:lnTo>
                  <a:pt x="7804886" y="853059"/>
                </a:lnTo>
                <a:lnTo>
                  <a:pt x="7837906" y="853059"/>
                </a:lnTo>
                <a:lnTo>
                  <a:pt x="7837906" y="33019"/>
                </a:lnTo>
                <a:close/>
              </a:path>
              <a:path w="7838440" h="886460">
                <a:moveTo>
                  <a:pt x="7793837" y="44068"/>
                </a:moveTo>
                <a:lnTo>
                  <a:pt x="44005" y="44068"/>
                </a:lnTo>
                <a:lnTo>
                  <a:pt x="44005" y="842010"/>
                </a:lnTo>
                <a:lnTo>
                  <a:pt x="7793837" y="842010"/>
                </a:lnTo>
                <a:lnTo>
                  <a:pt x="7793837" y="830961"/>
                </a:lnTo>
                <a:lnTo>
                  <a:pt x="55003" y="830961"/>
                </a:lnTo>
                <a:lnTo>
                  <a:pt x="55003" y="54990"/>
                </a:lnTo>
                <a:lnTo>
                  <a:pt x="7793837" y="54990"/>
                </a:lnTo>
                <a:lnTo>
                  <a:pt x="7793837" y="44068"/>
                </a:lnTo>
                <a:close/>
              </a:path>
              <a:path w="7838440" h="886460">
                <a:moveTo>
                  <a:pt x="7793837" y="54990"/>
                </a:moveTo>
                <a:lnTo>
                  <a:pt x="7782788" y="54990"/>
                </a:lnTo>
                <a:lnTo>
                  <a:pt x="7782788" y="830961"/>
                </a:lnTo>
                <a:lnTo>
                  <a:pt x="7793837" y="830961"/>
                </a:lnTo>
                <a:lnTo>
                  <a:pt x="7793837" y="54990"/>
                </a:lnTo>
                <a:close/>
              </a:path>
            </a:pathLst>
          </a:custGeom>
          <a:solidFill>
            <a:srgbClr val="0FCF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332698" y="1775841"/>
            <a:ext cx="7802245" cy="1774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7690" indent="-476250">
              <a:spcBef>
                <a:spcPts val="100"/>
              </a:spcBef>
              <a:buClr>
                <a:srgbClr val="0A5294"/>
              </a:buClr>
              <a:buFont typeface="Wingdings"/>
              <a:buChar char=""/>
              <a:tabLst>
                <a:tab pos="548640" algn="l"/>
                <a:tab pos="549275" algn="l"/>
                <a:tab pos="2562225" algn="l"/>
              </a:tabLst>
            </a:pPr>
            <a:r>
              <a:rPr sz="2400" spc="125" dirty="0">
                <a:latin typeface="Arial"/>
                <a:cs typeface="Arial"/>
              </a:rPr>
              <a:t>Component:	</a:t>
            </a:r>
            <a:r>
              <a:rPr sz="2400" spc="145" dirty="0">
                <a:solidFill>
                  <a:srgbClr val="7D9531"/>
                </a:solidFill>
                <a:latin typeface="Arial"/>
                <a:cs typeface="Arial"/>
              </a:rPr>
              <a:t>Motor</a:t>
            </a:r>
            <a:endParaRPr sz="2400">
              <a:latin typeface="Arial"/>
              <a:cs typeface="Arial"/>
            </a:endParaRPr>
          </a:p>
          <a:p>
            <a:pPr>
              <a:spcBef>
                <a:spcPts val="35"/>
              </a:spcBef>
              <a:buClr>
                <a:srgbClr val="0A5294"/>
              </a:buClr>
              <a:buFont typeface="Wingdings"/>
              <a:buChar char=""/>
            </a:pPr>
            <a:endParaRPr sz="4250">
              <a:latin typeface="Times New Roman"/>
              <a:cs typeface="Times New Roman"/>
            </a:endParaRPr>
          </a:p>
          <a:p>
            <a:pPr marL="567690" marR="616585" indent="-457200">
              <a:buClr>
                <a:srgbClr val="0A5294"/>
              </a:buClr>
              <a:buFont typeface="Wingdings"/>
              <a:buChar char=""/>
              <a:tabLst>
                <a:tab pos="567055" algn="l"/>
                <a:tab pos="568325" algn="l"/>
              </a:tabLst>
            </a:pPr>
            <a:r>
              <a:rPr sz="2400" spc="95" dirty="0">
                <a:latin typeface="Arial"/>
                <a:cs typeface="Arial"/>
              </a:rPr>
              <a:t>Function: </a:t>
            </a:r>
            <a:r>
              <a:rPr sz="2400" spc="65" dirty="0">
                <a:solidFill>
                  <a:srgbClr val="7D9531"/>
                </a:solidFill>
                <a:latin typeface="Arial"/>
                <a:cs typeface="Arial"/>
              </a:rPr>
              <a:t>Lateral </a:t>
            </a:r>
            <a:r>
              <a:rPr sz="2400" spc="95" dirty="0">
                <a:solidFill>
                  <a:srgbClr val="7D9531"/>
                </a:solidFill>
                <a:latin typeface="Arial"/>
                <a:cs typeface="Arial"/>
              </a:rPr>
              <a:t>rectus </a:t>
            </a:r>
            <a:r>
              <a:rPr sz="2400" spc="100" dirty="0">
                <a:solidFill>
                  <a:srgbClr val="7D9531"/>
                </a:solidFill>
                <a:latin typeface="Arial"/>
                <a:cs typeface="Arial"/>
              </a:rPr>
              <a:t>muscle </a:t>
            </a:r>
            <a:r>
              <a:rPr sz="2400" spc="145" dirty="0">
                <a:solidFill>
                  <a:srgbClr val="7D9531"/>
                </a:solidFill>
                <a:latin typeface="Arial"/>
                <a:cs typeface="Arial"/>
              </a:rPr>
              <a:t>turns </a:t>
            </a:r>
            <a:r>
              <a:rPr sz="2400" spc="70" dirty="0">
                <a:solidFill>
                  <a:srgbClr val="7D9531"/>
                </a:solidFill>
                <a:latin typeface="Arial"/>
                <a:cs typeface="Arial"/>
              </a:rPr>
              <a:t>eyeball  </a:t>
            </a:r>
            <a:r>
              <a:rPr sz="2400" spc="95" dirty="0">
                <a:solidFill>
                  <a:srgbClr val="7D9531"/>
                </a:solidFill>
                <a:latin typeface="Arial"/>
                <a:cs typeface="Arial"/>
              </a:rPr>
              <a:t>laterally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332698" y="5820625"/>
            <a:ext cx="7566025" cy="462280"/>
          </a:xfrm>
          <a:custGeom>
            <a:avLst/>
            <a:gdLst/>
            <a:ahLst/>
            <a:cxnLst/>
            <a:rect l="l" t="t" r="r" b="b"/>
            <a:pathLst>
              <a:path w="7566025" h="462279">
                <a:moveTo>
                  <a:pt x="0" y="461670"/>
                </a:moveTo>
                <a:lnTo>
                  <a:pt x="7565898" y="461670"/>
                </a:lnTo>
                <a:lnTo>
                  <a:pt x="7565898" y="0"/>
                </a:lnTo>
                <a:lnTo>
                  <a:pt x="0" y="0"/>
                </a:lnTo>
                <a:lnTo>
                  <a:pt x="0" y="4616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05202" y="5793130"/>
            <a:ext cx="7621270" cy="516890"/>
          </a:xfrm>
          <a:custGeom>
            <a:avLst/>
            <a:gdLst/>
            <a:ahLst/>
            <a:cxnLst/>
            <a:rect l="l" t="t" r="r" b="b"/>
            <a:pathLst>
              <a:path w="7621270" h="516889">
                <a:moveTo>
                  <a:pt x="7593431" y="0"/>
                </a:moveTo>
                <a:lnTo>
                  <a:pt x="27495" y="0"/>
                </a:lnTo>
                <a:lnTo>
                  <a:pt x="16796" y="2162"/>
                </a:lnTo>
                <a:lnTo>
                  <a:pt x="8056" y="8058"/>
                </a:lnTo>
                <a:lnTo>
                  <a:pt x="2161" y="16802"/>
                </a:lnTo>
                <a:lnTo>
                  <a:pt x="0" y="27508"/>
                </a:lnTo>
                <a:lnTo>
                  <a:pt x="0" y="489165"/>
                </a:lnTo>
                <a:lnTo>
                  <a:pt x="2161" y="499870"/>
                </a:lnTo>
                <a:lnTo>
                  <a:pt x="8056" y="508609"/>
                </a:lnTo>
                <a:lnTo>
                  <a:pt x="16796" y="514501"/>
                </a:lnTo>
                <a:lnTo>
                  <a:pt x="27495" y="516661"/>
                </a:lnTo>
                <a:lnTo>
                  <a:pt x="7593431" y="516661"/>
                </a:lnTo>
                <a:lnTo>
                  <a:pt x="7604147" y="514501"/>
                </a:lnTo>
                <a:lnTo>
                  <a:pt x="7612862" y="508609"/>
                </a:lnTo>
                <a:lnTo>
                  <a:pt x="7618720" y="499870"/>
                </a:lnTo>
                <a:lnTo>
                  <a:pt x="7620863" y="489165"/>
                </a:lnTo>
                <a:lnTo>
                  <a:pt x="7620863" y="483666"/>
                </a:lnTo>
                <a:lnTo>
                  <a:pt x="33007" y="483666"/>
                </a:lnTo>
                <a:lnTo>
                  <a:pt x="33007" y="33007"/>
                </a:lnTo>
                <a:lnTo>
                  <a:pt x="7620863" y="33007"/>
                </a:lnTo>
                <a:lnTo>
                  <a:pt x="7620863" y="27508"/>
                </a:lnTo>
                <a:lnTo>
                  <a:pt x="7618720" y="16802"/>
                </a:lnTo>
                <a:lnTo>
                  <a:pt x="7612862" y="8058"/>
                </a:lnTo>
                <a:lnTo>
                  <a:pt x="7604147" y="2162"/>
                </a:lnTo>
                <a:lnTo>
                  <a:pt x="7593431" y="0"/>
                </a:lnTo>
                <a:close/>
              </a:path>
              <a:path w="7621270" h="516889">
                <a:moveTo>
                  <a:pt x="7620863" y="33007"/>
                </a:moveTo>
                <a:lnTo>
                  <a:pt x="7587970" y="33007"/>
                </a:lnTo>
                <a:lnTo>
                  <a:pt x="7587970" y="483666"/>
                </a:lnTo>
                <a:lnTo>
                  <a:pt x="7620863" y="483666"/>
                </a:lnTo>
                <a:lnTo>
                  <a:pt x="7620863" y="33007"/>
                </a:lnTo>
                <a:close/>
              </a:path>
              <a:path w="7621270" h="516889">
                <a:moveTo>
                  <a:pt x="7576921" y="44005"/>
                </a:moveTo>
                <a:lnTo>
                  <a:pt x="44005" y="44005"/>
                </a:lnTo>
                <a:lnTo>
                  <a:pt x="44005" y="472668"/>
                </a:lnTo>
                <a:lnTo>
                  <a:pt x="7576921" y="472668"/>
                </a:lnTo>
                <a:lnTo>
                  <a:pt x="7576921" y="461670"/>
                </a:lnTo>
                <a:lnTo>
                  <a:pt x="55003" y="461670"/>
                </a:lnTo>
                <a:lnTo>
                  <a:pt x="55003" y="55003"/>
                </a:lnTo>
                <a:lnTo>
                  <a:pt x="7576921" y="55003"/>
                </a:lnTo>
                <a:lnTo>
                  <a:pt x="7576921" y="44005"/>
                </a:lnTo>
                <a:close/>
              </a:path>
              <a:path w="7621270" h="516889">
                <a:moveTo>
                  <a:pt x="7576921" y="55003"/>
                </a:moveTo>
                <a:lnTo>
                  <a:pt x="7565872" y="55003"/>
                </a:lnTo>
                <a:lnTo>
                  <a:pt x="7565872" y="461670"/>
                </a:lnTo>
                <a:lnTo>
                  <a:pt x="7576921" y="461670"/>
                </a:lnTo>
                <a:lnTo>
                  <a:pt x="7576921" y="55003"/>
                </a:lnTo>
                <a:close/>
              </a:path>
            </a:pathLst>
          </a:custGeom>
          <a:solidFill>
            <a:srgbClr val="0FCF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332698" y="5810504"/>
            <a:ext cx="756602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48640" indent="-457200">
              <a:spcBef>
                <a:spcPts val="100"/>
              </a:spcBef>
              <a:buClr>
                <a:srgbClr val="0A5294"/>
              </a:buClr>
              <a:buFont typeface="Wingdings"/>
              <a:buChar char=""/>
              <a:tabLst>
                <a:tab pos="548640" algn="l"/>
                <a:tab pos="549275" algn="l"/>
                <a:tab pos="3866515" algn="l"/>
              </a:tabLst>
            </a:pPr>
            <a:r>
              <a:rPr sz="2400" spc="110" dirty="0">
                <a:latin typeface="Arial"/>
                <a:cs typeface="Arial"/>
              </a:rPr>
              <a:t>Opening </a:t>
            </a:r>
            <a:r>
              <a:rPr sz="2400" spc="180" dirty="0">
                <a:latin typeface="Arial"/>
                <a:cs typeface="Arial"/>
              </a:rPr>
              <a:t>to</a:t>
            </a:r>
            <a:r>
              <a:rPr sz="2400" spc="125" dirty="0">
                <a:latin typeface="Arial"/>
                <a:cs typeface="Arial"/>
              </a:rPr>
              <a:t> the</a:t>
            </a:r>
            <a:r>
              <a:rPr sz="2400" spc="110" dirty="0">
                <a:latin typeface="Arial"/>
                <a:cs typeface="Arial"/>
              </a:rPr>
              <a:t> </a:t>
            </a:r>
            <a:r>
              <a:rPr sz="2400" spc="75" dirty="0">
                <a:latin typeface="Arial"/>
                <a:cs typeface="Arial"/>
              </a:rPr>
              <a:t>Skull:	</a:t>
            </a:r>
            <a:r>
              <a:rPr sz="2400" spc="80" dirty="0">
                <a:solidFill>
                  <a:srgbClr val="7D9531"/>
                </a:solidFill>
                <a:latin typeface="Arial"/>
                <a:cs typeface="Arial"/>
              </a:rPr>
              <a:t>Superior </a:t>
            </a:r>
            <a:r>
              <a:rPr sz="2400" spc="145" dirty="0">
                <a:solidFill>
                  <a:srgbClr val="7D9531"/>
                </a:solidFill>
                <a:latin typeface="Arial"/>
                <a:cs typeface="Arial"/>
              </a:rPr>
              <a:t>orbital</a:t>
            </a:r>
            <a:r>
              <a:rPr sz="2400" spc="110" dirty="0">
                <a:solidFill>
                  <a:srgbClr val="7D9531"/>
                </a:solidFill>
                <a:latin typeface="Arial"/>
                <a:cs typeface="Arial"/>
              </a:rPr>
              <a:t> fissure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369173" y="4447641"/>
            <a:ext cx="6811645" cy="462280"/>
          </a:xfrm>
          <a:custGeom>
            <a:avLst/>
            <a:gdLst/>
            <a:ahLst/>
            <a:cxnLst/>
            <a:rect l="l" t="t" r="r" b="b"/>
            <a:pathLst>
              <a:path w="6811645" h="462279">
                <a:moveTo>
                  <a:pt x="0" y="461670"/>
                </a:moveTo>
                <a:lnTo>
                  <a:pt x="6811264" y="461670"/>
                </a:lnTo>
                <a:lnTo>
                  <a:pt x="6811264" y="0"/>
                </a:lnTo>
                <a:lnTo>
                  <a:pt x="0" y="0"/>
                </a:lnTo>
                <a:lnTo>
                  <a:pt x="0" y="4616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341676" y="4420108"/>
            <a:ext cx="6866890" cy="516890"/>
          </a:xfrm>
          <a:custGeom>
            <a:avLst/>
            <a:gdLst/>
            <a:ahLst/>
            <a:cxnLst/>
            <a:rect l="l" t="t" r="r" b="b"/>
            <a:pathLst>
              <a:path w="6866890" h="516889">
                <a:moveTo>
                  <a:pt x="6838772" y="0"/>
                </a:moveTo>
                <a:lnTo>
                  <a:pt x="27495" y="0"/>
                </a:lnTo>
                <a:lnTo>
                  <a:pt x="16791" y="2162"/>
                </a:lnTo>
                <a:lnTo>
                  <a:pt x="8051" y="8064"/>
                </a:lnTo>
                <a:lnTo>
                  <a:pt x="2160" y="16823"/>
                </a:lnTo>
                <a:lnTo>
                  <a:pt x="0" y="27559"/>
                </a:lnTo>
                <a:lnTo>
                  <a:pt x="0" y="489204"/>
                </a:lnTo>
                <a:lnTo>
                  <a:pt x="2160" y="499939"/>
                </a:lnTo>
                <a:lnTo>
                  <a:pt x="8051" y="508698"/>
                </a:lnTo>
                <a:lnTo>
                  <a:pt x="16791" y="514600"/>
                </a:lnTo>
                <a:lnTo>
                  <a:pt x="27495" y="516763"/>
                </a:lnTo>
                <a:lnTo>
                  <a:pt x="6838772" y="516763"/>
                </a:lnTo>
                <a:lnTo>
                  <a:pt x="6849507" y="514600"/>
                </a:lnTo>
                <a:lnTo>
                  <a:pt x="6858266" y="508698"/>
                </a:lnTo>
                <a:lnTo>
                  <a:pt x="6864168" y="499939"/>
                </a:lnTo>
                <a:lnTo>
                  <a:pt x="6866331" y="489204"/>
                </a:lnTo>
                <a:lnTo>
                  <a:pt x="6866331" y="483743"/>
                </a:lnTo>
                <a:lnTo>
                  <a:pt x="32994" y="483743"/>
                </a:lnTo>
                <a:lnTo>
                  <a:pt x="32994" y="33020"/>
                </a:lnTo>
                <a:lnTo>
                  <a:pt x="6866331" y="33020"/>
                </a:lnTo>
                <a:lnTo>
                  <a:pt x="6866331" y="27559"/>
                </a:lnTo>
                <a:lnTo>
                  <a:pt x="6864168" y="16823"/>
                </a:lnTo>
                <a:lnTo>
                  <a:pt x="6858266" y="8064"/>
                </a:lnTo>
                <a:lnTo>
                  <a:pt x="6849507" y="2162"/>
                </a:lnTo>
                <a:lnTo>
                  <a:pt x="6838772" y="0"/>
                </a:lnTo>
                <a:close/>
              </a:path>
              <a:path w="6866890" h="516889">
                <a:moveTo>
                  <a:pt x="6866331" y="33020"/>
                </a:moveTo>
                <a:lnTo>
                  <a:pt x="6833311" y="33020"/>
                </a:lnTo>
                <a:lnTo>
                  <a:pt x="6833311" y="483743"/>
                </a:lnTo>
                <a:lnTo>
                  <a:pt x="6866331" y="483743"/>
                </a:lnTo>
                <a:lnTo>
                  <a:pt x="6866331" y="33020"/>
                </a:lnTo>
                <a:close/>
              </a:path>
              <a:path w="6866890" h="516889">
                <a:moveTo>
                  <a:pt x="6822262" y="44069"/>
                </a:moveTo>
                <a:lnTo>
                  <a:pt x="43992" y="44069"/>
                </a:lnTo>
                <a:lnTo>
                  <a:pt x="43992" y="472694"/>
                </a:lnTo>
                <a:lnTo>
                  <a:pt x="6822262" y="472694"/>
                </a:lnTo>
                <a:lnTo>
                  <a:pt x="6822262" y="461772"/>
                </a:lnTo>
                <a:lnTo>
                  <a:pt x="54990" y="461772"/>
                </a:lnTo>
                <a:lnTo>
                  <a:pt x="54990" y="55118"/>
                </a:lnTo>
                <a:lnTo>
                  <a:pt x="6822262" y="55118"/>
                </a:lnTo>
                <a:lnTo>
                  <a:pt x="6822262" y="44069"/>
                </a:lnTo>
                <a:close/>
              </a:path>
              <a:path w="6866890" h="516889">
                <a:moveTo>
                  <a:pt x="6822262" y="55118"/>
                </a:moveTo>
                <a:lnTo>
                  <a:pt x="6811340" y="55118"/>
                </a:lnTo>
                <a:lnTo>
                  <a:pt x="6811340" y="461772"/>
                </a:lnTo>
                <a:lnTo>
                  <a:pt x="6822262" y="461772"/>
                </a:lnTo>
                <a:lnTo>
                  <a:pt x="6822262" y="55118"/>
                </a:lnTo>
                <a:close/>
              </a:path>
            </a:pathLst>
          </a:custGeom>
          <a:solidFill>
            <a:srgbClr val="0FCF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369173" y="4437379"/>
            <a:ext cx="68116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48640" indent="-457200">
              <a:spcBef>
                <a:spcPts val="100"/>
              </a:spcBef>
              <a:buClr>
                <a:srgbClr val="0A5294"/>
              </a:buClr>
              <a:buFont typeface="Wingdings"/>
              <a:buChar char=""/>
              <a:tabLst>
                <a:tab pos="548640" algn="l"/>
                <a:tab pos="549275" algn="l"/>
              </a:tabLst>
            </a:pPr>
            <a:r>
              <a:rPr sz="2400" spc="130" dirty="0">
                <a:latin typeface="Arial"/>
                <a:cs typeface="Arial"/>
              </a:rPr>
              <a:t>Origin: </a:t>
            </a:r>
            <a:r>
              <a:rPr sz="2400" spc="95" dirty="0">
                <a:solidFill>
                  <a:srgbClr val="7D9531"/>
                </a:solidFill>
                <a:latin typeface="Arial"/>
                <a:cs typeface="Arial"/>
              </a:rPr>
              <a:t>Medulla</a:t>
            </a:r>
            <a:r>
              <a:rPr sz="2400" spc="60" dirty="0">
                <a:solidFill>
                  <a:srgbClr val="7D9531"/>
                </a:solidFill>
                <a:latin typeface="Arial"/>
                <a:cs typeface="Arial"/>
              </a:rPr>
              <a:t> </a:t>
            </a:r>
            <a:r>
              <a:rPr sz="2400" spc="125" dirty="0">
                <a:solidFill>
                  <a:srgbClr val="7D9531"/>
                </a:solidFill>
                <a:latin typeface="Arial"/>
                <a:cs typeface="Arial"/>
              </a:rPr>
              <a:t>oblongata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694676" y="659891"/>
            <a:ext cx="2746248" cy="19080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23276" y="5944933"/>
            <a:ext cx="4897755" cy="913130"/>
          </a:xfrm>
          <a:custGeom>
            <a:avLst/>
            <a:gdLst/>
            <a:ahLst/>
            <a:cxnLst/>
            <a:rect l="l" t="t" r="r" b="b"/>
            <a:pathLst>
              <a:path w="4897755" h="913129">
                <a:moveTo>
                  <a:pt x="85714" y="21358"/>
                </a:moveTo>
                <a:lnTo>
                  <a:pt x="3636702" y="913064"/>
                </a:lnTo>
                <a:lnTo>
                  <a:pt x="4897405" y="913064"/>
                </a:lnTo>
                <a:lnTo>
                  <a:pt x="85714" y="21358"/>
                </a:lnTo>
                <a:close/>
              </a:path>
              <a:path w="4897755" h="913129">
                <a:moveTo>
                  <a:pt x="660" y="0"/>
                </a:moveTo>
                <a:lnTo>
                  <a:pt x="0" y="5473"/>
                </a:lnTo>
                <a:lnTo>
                  <a:pt x="85714" y="21358"/>
                </a:lnTo>
                <a:lnTo>
                  <a:pt x="660" y="0"/>
                </a:lnTo>
                <a:close/>
              </a:path>
            </a:pathLst>
          </a:custGeom>
          <a:solidFill>
            <a:srgbClr val="9CB1E0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009712" y="5939015"/>
            <a:ext cx="3651885" cy="919480"/>
          </a:xfrm>
          <a:custGeom>
            <a:avLst/>
            <a:gdLst/>
            <a:ahLst/>
            <a:cxnLst/>
            <a:rect l="l" t="t" r="r" b="b"/>
            <a:pathLst>
              <a:path w="3651885" h="919479">
                <a:moveTo>
                  <a:pt x="0" y="0"/>
                </a:moveTo>
                <a:lnTo>
                  <a:pt x="7924" y="6349"/>
                </a:lnTo>
                <a:lnTo>
                  <a:pt x="2868870" y="918983"/>
                </a:lnTo>
                <a:lnTo>
                  <a:pt x="3651885" y="91898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24000" y="5789674"/>
            <a:ext cx="3398520" cy="10683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24001" y="5784015"/>
            <a:ext cx="3372797" cy="10739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35836" y="158496"/>
            <a:ext cx="1661160" cy="8290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23389" y="158496"/>
            <a:ext cx="3093719" cy="8290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303520" y="158496"/>
            <a:ext cx="2127504" cy="8290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059941" y="232994"/>
            <a:ext cx="5046345" cy="651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  <a:tabLst>
                <a:tab pos="1000125" algn="l"/>
              </a:tabLst>
            </a:pPr>
            <a:r>
              <a:rPr sz="4100" b="1" spc="55" dirty="0">
                <a:solidFill>
                  <a:srgbClr val="04607A"/>
                </a:solidFill>
              </a:rPr>
              <a:t>VI.	</a:t>
            </a:r>
            <a:r>
              <a:rPr sz="4100" b="1" spc="15" dirty="0">
                <a:solidFill>
                  <a:srgbClr val="04607A"/>
                </a:solidFill>
              </a:rPr>
              <a:t>Abducent</a:t>
            </a:r>
            <a:r>
              <a:rPr sz="4100" b="1" spc="60" dirty="0">
                <a:solidFill>
                  <a:srgbClr val="04607A"/>
                </a:solidFill>
              </a:rPr>
              <a:t> </a:t>
            </a:r>
            <a:r>
              <a:rPr sz="4100" b="1" dirty="0">
                <a:solidFill>
                  <a:srgbClr val="04607A"/>
                </a:solidFill>
              </a:rPr>
              <a:t>Nerve</a:t>
            </a:r>
            <a:endParaRPr sz="4100"/>
          </a:p>
        </p:txBody>
      </p:sp>
      <p:sp>
        <p:nvSpPr>
          <p:cNvPr id="10" name="object 10"/>
          <p:cNvSpPr/>
          <p:nvPr/>
        </p:nvSpPr>
        <p:spPr>
          <a:xfrm>
            <a:off x="457200" y="1390651"/>
            <a:ext cx="7467600" cy="5419722"/>
          </a:xfrm>
          <a:prstGeom prst="rect">
            <a:avLst/>
          </a:prstGeom>
          <a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882128" y="2877310"/>
            <a:ext cx="2785872" cy="398068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077201" y="3073018"/>
            <a:ext cx="2450719" cy="373735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62100" y="1447801"/>
            <a:ext cx="6248400" cy="12477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641976" y="2932302"/>
            <a:ext cx="411416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pc="130" dirty="0"/>
              <a:t>Cranial </a:t>
            </a:r>
            <a:r>
              <a:rPr spc="85" dirty="0"/>
              <a:t>Nerve</a:t>
            </a:r>
            <a:r>
              <a:rPr spc="140" dirty="0"/>
              <a:t> </a:t>
            </a:r>
            <a:r>
              <a:rPr spc="5" dirty="0"/>
              <a:t>VII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04976" y="342900"/>
            <a:ext cx="4905375" cy="876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057400" y="1328064"/>
            <a:ext cx="4648200" cy="523240"/>
          </a:xfrm>
          <a:custGeom>
            <a:avLst/>
            <a:gdLst/>
            <a:ahLst/>
            <a:cxnLst/>
            <a:rect l="l" t="t" r="r" b="b"/>
            <a:pathLst>
              <a:path w="4648200" h="523239">
                <a:moveTo>
                  <a:pt x="0" y="523214"/>
                </a:moveTo>
                <a:lnTo>
                  <a:pt x="4648200" y="523214"/>
                </a:lnTo>
                <a:lnTo>
                  <a:pt x="4648200" y="0"/>
                </a:lnTo>
                <a:lnTo>
                  <a:pt x="0" y="0"/>
                </a:lnTo>
                <a:lnTo>
                  <a:pt x="0" y="5232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29905" y="1300608"/>
            <a:ext cx="4703445" cy="578485"/>
          </a:xfrm>
          <a:custGeom>
            <a:avLst/>
            <a:gdLst/>
            <a:ahLst/>
            <a:cxnLst/>
            <a:rect l="l" t="t" r="r" b="b"/>
            <a:pathLst>
              <a:path w="4703445" h="578485">
                <a:moveTo>
                  <a:pt x="4675695" y="0"/>
                </a:moveTo>
                <a:lnTo>
                  <a:pt x="27495" y="0"/>
                </a:lnTo>
                <a:lnTo>
                  <a:pt x="16791" y="2162"/>
                </a:lnTo>
                <a:lnTo>
                  <a:pt x="8051" y="8064"/>
                </a:lnTo>
                <a:lnTo>
                  <a:pt x="2160" y="16823"/>
                </a:lnTo>
                <a:lnTo>
                  <a:pt x="0" y="27558"/>
                </a:lnTo>
                <a:lnTo>
                  <a:pt x="0" y="550671"/>
                </a:lnTo>
                <a:lnTo>
                  <a:pt x="2160" y="561407"/>
                </a:lnTo>
                <a:lnTo>
                  <a:pt x="8051" y="570166"/>
                </a:lnTo>
                <a:lnTo>
                  <a:pt x="16791" y="576068"/>
                </a:lnTo>
                <a:lnTo>
                  <a:pt x="27495" y="578230"/>
                </a:lnTo>
                <a:lnTo>
                  <a:pt x="4675695" y="578230"/>
                </a:lnTo>
                <a:lnTo>
                  <a:pt x="4686430" y="576068"/>
                </a:lnTo>
                <a:lnTo>
                  <a:pt x="4695190" y="570166"/>
                </a:lnTo>
                <a:lnTo>
                  <a:pt x="4701091" y="561407"/>
                </a:lnTo>
                <a:lnTo>
                  <a:pt x="4703254" y="550671"/>
                </a:lnTo>
                <a:lnTo>
                  <a:pt x="4703254" y="545210"/>
                </a:lnTo>
                <a:lnTo>
                  <a:pt x="32994" y="545210"/>
                </a:lnTo>
                <a:lnTo>
                  <a:pt x="32994" y="33019"/>
                </a:lnTo>
                <a:lnTo>
                  <a:pt x="4703254" y="33019"/>
                </a:lnTo>
                <a:lnTo>
                  <a:pt x="4703254" y="27558"/>
                </a:lnTo>
                <a:lnTo>
                  <a:pt x="4701091" y="16823"/>
                </a:lnTo>
                <a:lnTo>
                  <a:pt x="4695190" y="8064"/>
                </a:lnTo>
                <a:lnTo>
                  <a:pt x="4686430" y="2162"/>
                </a:lnTo>
                <a:lnTo>
                  <a:pt x="4675695" y="0"/>
                </a:lnTo>
                <a:close/>
              </a:path>
              <a:path w="4703445" h="578485">
                <a:moveTo>
                  <a:pt x="4703254" y="33019"/>
                </a:moveTo>
                <a:lnTo>
                  <a:pt x="4670234" y="33019"/>
                </a:lnTo>
                <a:lnTo>
                  <a:pt x="4670234" y="545210"/>
                </a:lnTo>
                <a:lnTo>
                  <a:pt x="4703254" y="545210"/>
                </a:lnTo>
                <a:lnTo>
                  <a:pt x="4703254" y="33019"/>
                </a:lnTo>
                <a:close/>
              </a:path>
              <a:path w="4703445" h="578485">
                <a:moveTo>
                  <a:pt x="4659185" y="43941"/>
                </a:moveTo>
                <a:lnTo>
                  <a:pt x="43992" y="43941"/>
                </a:lnTo>
                <a:lnTo>
                  <a:pt x="43992" y="534162"/>
                </a:lnTo>
                <a:lnTo>
                  <a:pt x="4659185" y="534162"/>
                </a:lnTo>
                <a:lnTo>
                  <a:pt x="4659185" y="523239"/>
                </a:lnTo>
                <a:lnTo>
                  <a:pt x="54990" y="523239"/>
                </a:lnTo>
                <a:lnTo>
                  <a:pt x="54990" y="54990"/>
                </a:lnTo>
                <a:lnTo>
                  <a:pt x="4659185" y="54990"/>
                </a:lnTo>
                <a:lnTo>
                  <a:pt x="4659185" y="43941"/>
                </a:lnTo>
                <a:close/>
              </a:path>
              <a:path w="4703445" h="578485">
                <a:moveTo>
                  <a:pt x="4659185" y="54990"/>
                </a:moveTo>
                <a:lnTo>
                  <a:pt x="4648136" y="54990"/>
                </a:lnTo>
                <a:lnTo>
                  <a:pt x="4648136" y="523239"/>
                </a:lnTo>
                <a:lnTo>
                  <a:pt x="4659185" y="523239"/>
                </a:lnTo>
                <a:lnTo>
                  <a:pt x="4659185" y="54990"/>
                </a:lnTo>
                <a:close/>
              </a:path>
            </a:pathLst>
          </a:custGeom>
          <a:solidFill>
            <a:srgbClr val="0AD0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082419" y="2362200"/>
            <a:ext cx="4876800" cy="2185670"/>
          </a:xfrm>
          <a:custGeom>
            <a:avLst/>
            <a:gdLst/>
            <a:ahLst/>
            <a:cxnLst/>
            <a:rect l="l" t="t" r="r" b="b"/>
            <a:pathLst>
              <a:path w="4876800" h="2185670">
                <a:moveTo>
                  <a:pt x="0" y="2185162"/>
                </a:moveTo>
                <a:lnTo>
                  <a:pt x="4876800" y="2185162"/>
                </a:lnTo>
                <a:lnTo>
                  <a:pt x="4876800" y="0"/>
                </a:lnTo>
                <a:lnTo>
                  <a:pt x="0" y="0"/>
                </a:lnTo>
                <a:lnTo>
                  <a:pt x="0" y="21851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054924" y="2334641"/>
            <a:ext cx="4932045" cy="2240280"/>
          </a:xfrm>
          <a:custGeom>
            <a:avLst/>
            <a:gdLst/>
            <a:ahLst/>
            <a:cxnLst/>
            <a:rect l="l" t="t" r="r" b="b"/>
            <a:pathLst>
              <a:path w="4932045" h="2240279">
                <a:moveTo>
                  <a:pt x="4904295" y="0"/>
                </a:moveTo>
                <a:lnTo>
                  <a:pt x="27495" y="0"/>
                </a:lnTo>
                <a:lnTo>
                  <a:pt x="16791" y="2162"/>
                </a:lnTo>
                <a:lnTo>
                  <a:pt x="8051" y="8064"/>
                </a:lnTo>
                <a:lnTo>
                  <a:pt x="2160" y="16823"/>
                </a:lnTo>
                <a:lnTo>
                  <a:pt x="0" y="27559"/>
                </a:lnTo>
                <a:lnTo>
                  <a:pt x="0" y="2212721"/>
                </a:lnTo>
                <a:lnTo>
                  <a:pt x="2160" y="2223456"/>
                </a:lnTo>
                <a:lnTo>
                  <a:pt x="8051" y="2232215"/>
                </a:lnTo>
                <a:lnTo>
                  <a:pt x="16791" y="2238117"/>
                </a:lnTo>
                <a:lnTo>
                  <a:pt x="27495" y="2240280"/>
                </a:lnTo>
                <a:lnTo>
                  <a:pt x="4904295" y="2240280"/>
                </a:lnTo>
                <a:lnTo>
                  <a:pt x="4915030" y="2238117"/>
                </a:lnTo>
                <a:lnTo>
                  <a:pt x="4923790" y="2232215"/>
                </a:lnTo>
                <a:lnTo>
                  <a:pt x="4929691" y="2223456"/>
                </a:lnTo>
                <a:lnTo>
                  <a:pt x="4931854" y="2212721"/>
                </a:lnTo>
                <a:lnTo>
                  <a:pt x="4931854" y="2207260"/>
                </a:lnTo>
                <a:lnTo>
                  <a:pt x="32994" y="2207260"/>
                </a:lnTo>
                <a:lnTo>
                  <a:pt x="32994" y="33020"/>
                </a:lnTo>
                <a:lnTo>
                  <a:pt x="4931854" y="33020"/>
                </a:lnTo>
                <a:lnTo>
                  <a:pt x="4931854" y="27559"/>
                </a:lnTo>
                <a:lnTo>
                  <a:pt x="4929691" y="16823"/>
                </a:lnTo>
                <a:lnTo>
                  <a:pt x="4923790" y="8064"/>
                </a:lnTo>
                <a:lnTo>
                  <a:pt x="4915030" y="2162"/>
                </a:lnTo>
                <a:lnTo>
                  <a:pt x="4904295" y="0"/>
                </a:lnTo>
                <a:close/>
              </a:path>
              <a:path w="4932045" h="2240279">
                <a:moveTo>
                  <a:pt x="4931854" y="33020"/>
                </a:moveTo>
                <a:lnTo>
                  <a:pt x="4898834" y="33020"/>
                </a:lnTo>
                <a:lnTo>
                  <a:pt x="4898834" y="2207260"/>
                </a:lnTo>
                <a:lnTo>
                  <a:pt x="4931854" y="2207260"/>
                </a:lnTo>
                <a:lnTo>
                  <a:pt x="4931854" y="33020"/>
                </a:lnTo>
                <a:close/>
              </a:path>
              <a:path w="4932045" h="2240279">
                <a:moveTo>
                  <a:pt x="4887785" y="44069"/>
                </a:moveTo>
                <a:lnTo>
                  <a:pt x="43992" y="44069"/>
                </a:lnTo>
                <a:lnTo>
                  <a:pt x="43992" y="2196211"/>
                </a:lnTo>
                <a:lnTo>
                  <a:pt x="4887785" y="2196211"/>
                </a:lnTo>
                <a:lnTo>
                  <a:pt x="4887785" y="2185289"/>
                </a:lnTo>
                <a:lnTo>
                  <a:pt x="54990" y="2185289"/>
                </a:lnTo>
                <a:lnTo>
                  <a:pt x="54990" y="55118"/>
                </a:lnTo>
                <a:lnTo>
                  <a:pt x="4887785" y="55118"/>
                </a:lnTo>
                <a:lnTo>
                  <a:pt x="4887785" y="44069"/>
                </a:lnTo>
                <a:close/>
              </a:path>
              <a:path w="4932045" h="2240279">
                <a:moveTo>
                  <a:pt x="4887785" y="55118"/>
                </a:moveTo>
                <a:lnTo>
                  <a:pt x="4876736" y="55118"/>
                </a:lnTo>
                <a:lnTo>
                  <a:pt x="4876736" y="2185289"/>
                </a:lnTo>
                <a:lnTo>
                  <a:pt x="4887785" y="2185289"/>
                </a:lnTo>
                <a:lnTo>
                  <a:pt x="4887785" y="55118"/>
                </a:lnTo>
                <a:close/>
              </a:path>
            </a:pathLst>
          </a:custGeom>
          <a:solidFill>
            <a:srgbClr val="0AD0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057401" y="4876736"/>
            <a:ext cx="7934325" cy="1569720"/>
          </a:xfrm>
          <a:custGeom>
            <a:avLst/>
            <a:gdLst/>
            <a:ahLst/>
            <a:cxnLst/>
            <a:rect l="l" t="t" r="r" b="b"/>
            <a:pathLst>
              <a:path w="7934325" h="1569720">
                <a:moveTo>
                  <a:pt x="0" y="1569720"/>
                </a:moveTo>
                <a:lnTo>
                  <a:pt x="7933944" y="1569720"/>
                </a:lnTo>
                <a:lnTo>
                  <a:pt x="7933944" y="0"/>
                </a:lnTo>
                <a:lnTo>
                  <a:pt x="0" y="0"/>
                </a:lnTo>
                <a:lnTo>
                  <a:pt x="0" y="15697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029904" y="4849241"/>
            <a:ext cx="7988934" cy="1624965"/>
          </a:xfrm>
          <a:custGeom>
            <a:avLst/>
            <a:gdLst/>
            <a:ahLst/>
            <a:cxnLst/>
            <a:rect l="l" t="t" r="r" b="b"/>
            <a:pathLst>
              <a:path w="7988934" h="1624964">
                <a:moveTo>
                  <a:pt x="7961439" y="0"/>
                </a:moveTo>
                <a:lnTo>
                  <a:pt x="27495" y="0"/>
                </a:lnTo>
                <a:lnTo>
                  <a:pt x="16791" y="2162"/>
                </a:lnTo>
                <a:lnTo>
                  <a:pt x="8051" y="8064"/>
                </a:lnTo>
                <a:lnTo>
                  <a:pt x="2160" y="16823"/>
                </a:lnTo>
                <a:lnTo>
                  <a:pt x="0" y="27558"/>
                </a:lnTo>
                <a:lnTo>
                  <a:pt x="0" y="1597215"/>
                </a:lnTo>
                <a:lnTo>
                  <a:pt x="2160" y="1607919"/>
                </a:lnTo>
                <a:lnTo>
                  <a:pt x="8051" y="1616659"/>
                </a:lnTo>
                <a:lnTo>
                  <a:pt x="16791" y="1622550"/>
                </a:lnTo>
                <a:lnTo>
                  <a:pt x="27495" y="1624710"/>
                </a:lnTo>
                <a:lnTo>
                  <a:pt x="7961439" y="1624710"/>
                </a:lnTo>
                <a:lnTo>
                  <a:pt x="7972101" y="1622550"/>
                </a:lnTo>
                <a:lnTo>
                  <a:pt x="7980822" y="1616659"/>
                </a:lnTo>
                <a:lnTo>
                  <a:pt x="7986710" y="1607919"/>
                </a:lnTo>
                <a:lnTo>
                  <a:pt x="7988871" y="1597215"/>
                </a:lnTo>
                <a:lnTo>
                  <a:pt x="7988871" y="1591716"/>
                </a:lnTo>
                <a:lnTo>
                  <a:pt x="32994" y="1591716"/>
                </a:lnTo>
                <a:lnTo>
                  <a:pt x="32994" y="33019"/>
                </a:lnTo>
                <a:lnTo>
                  <a:pt x="7988871" y="33019"/>
                </a:lnTo>
                <a:lnTo>
                  <a:pt x="7988871" y="27558"/>
                </a:lnTo>
                <a:lnTo>
                  <a:pt x="7986710" y="16823"/>
                </a:lnTo>
                <a:lnTo>
                  <a:pt x="7980822" y="8064"/>
                </a:lnTo>
                <a:lnTo>
                  <a:pt x="7972101" y="2162"/>
                </a:lnTo>
                <a:lnTo>
                  <a:pt x="7961439" y="0"/>
                </a:lnTo>
                <a:close/>
              </a:path>
              <a:path w="7988934" h="1624964">
                <a:moveTo>
                  <a:pt x="7988871" y="33019"/>
                </a:moveTo>
                <a:lnTo>
                  <a:pt x="7955851" y="33019"/>
                </a:lnTo>
                <a:lnTo>
                  <a:pt x="7955851" y="1591716"/>
                </a:lnTo>
                <a:lnTo>
                  <a:pt x="7988871" y="1591716"/>
                </a:lnTo>
                <a:lnTo>
                  <a:pt x="7988871" y="33019"/>
                </a:lnTo>
                <a:close/>
              </a:path>
              <a:path w="7988934" h="1624964">
                <a:moveTo>
                  <a:pt x="7944929" y="44068"/>
                </a:moveTo>
                <a:lnTo>
                  <a:pt x="43992" y="44068"/>
                </a:lnTo>
                <a:lnTo>
                  <a:pt x="43992" y="1580718"/>
                </a:lnTo>
                <a:lnTo>
                  <a:pt x="7944929" y="1580718"/>
                </a:lnTo>
                <a:lnTo>
                  <a:pt x="7944929" y="1569719"/>
                </a:lnTo>
                <a:lnTo>
                  <a:pt x="54990" y="1569719"/>
                </a:lnTo>
                <a:lnTo>
                  <a:pt x="54990" y="55117"/>
                </a:lnTo>
                <a:lnTo>
                  <a:pt x="7944929" y="55117"/>
                </a:lnTo>
                <a:lnTo>
                  <a:pt x="7944929" y="44068"/>
                </a:lnTo>
                <a:close/>
              </a:path>
              <a:path w="7988934" h="1624964">
                <a:moveTo>
                  <a:pt x="7944929" y="55117"/>
                </a:moveTo>
                <a:lnTo>
                  <a:pt x="7933880" y="55117"/>
                </a:lnTo>
                <a:lnTo>
                  <a:pt x="7933880" y="1569719"/>
                </a:lnTo>
                <a:lnTo>
                  <a:pt x="7944929" y="1569719"/>
                </a:lnTo>
                <a:lnTo>
                  <a:pt x="7944929" y="55117"/>
                </a:lnTo>
                <a:close/>
              </a:path>
            </a:pathLst>
          </a:custGeom>
          <a:solidFill>
            <a:srgbClr val="0AD0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057401" y="1311022"/>
            <a:ext cx="7934325" cy="512383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6205" indent="-24765">
              <a:spcBef>
                <a:spcPts val="95"/>
              </a:spcBef>
              <a:buClr>
                <a:srgbClr val="54A839"/>
              </a:buClr>
              <a:buFont typeface="Wingdings"/>
              <a:buChar char=""/>
              <a:tabLst>
                <a:tab pos="548640" algn="l"/>
                <a:tab pos="549275" algn="l"/>
                <a:tab pos="2898775" algn="l"/>
              </a:tabLst>
            </a:pPr>
            <a:r>
              <a:rPr sz="2800" spc="140" dirty="0">
                <a:latin typeface="Arial"/>
                <a:cs typeface="Arial"/>
              </a:rPr>
              <a:t>Component:	</a:t>
            </a:r>
            <a:r>
              <a:rPr sz="2800" spc="150" dirty="0">
                <a:solidFill>
                  <a:srgbClr val="0C9B74"/>
                </a:solidFill>
                <a:latin typeface="Arial"/>
                <a:cs typeface="Arial"/>
              </a:rPr>
              <a:t>Mixed</a:t>
            </a:r>
            <a:endParaRPr sz="2800">
              <a:latin typeface="Arial"/>
              <a:cs typeface="Arial"/>
            </a:endParaRPr>
          </a:p>
          <a:p>
            <a:pPr>
              <a:spcBef>
                <a:spcPts val="10"/>
              </a:spcBef>
              <a:buClr>
                <a:srgbClr val="54A839"/>
              </a:buClr>
              <a:buFont typeface="Wingdings"/>
              <a:buChar char=""/>
            </a:pPr>
            <a:endParaRPr sz="4150">
              <a:latin typeface="Times New Roman"/>
              <a:cs typeface="Times New Roman"/>
            </a:endParaRPr>
          </a:p>
          <a:p>
            <a:pPr marL="116205" marR="5753735">
              <a:spcBef>
                <a:spcPts val="5"/>
              </a:spcBef>
              <a:buClr>
                <a:srgbClr val="54A839"/>
              </a:buClr>
              <a:buFont typeface="Wingdings"/>
              <a:buChar char=""/>
              <a:tabLst>
                <a:tab pos="573405" algn="l"/>
                <a:tab pos="574040" algn="l"/>
              </a:tabLst>
            </a:pPr>
            <a:r>
              <a:rPr sz="2800" spc="40" dirty="0">
                <a:latin typeface="Arial"/>
                <a:cs typeface="Arial"/>
              </a:rPr>
              <a:t>Fu</a:t>
            </a:r>
            <a:r>
              <a:rPr sz="2800" spc="50" dirty="0">
                <a:latin typeface="Arial"/>
                <a:cs typeface="Arial"/>
              </a:rPr>
              <a:t>n</a:t>
            </a:r>
            <a:r>
              <a:rPr sz="2800" spc="180" dirty="0">
                <a:latin typeface="Arial"/>
                <a:cs typeface="Arial"/>
              </a:rPr>
              <a:t>ct</a:t>
            </a:r>
            <a:r>
              <a:rPr sz="2800" spc="95" dirty="0">
                <a:latin typeface="Arial"/>
                <a:cs typeface="Arial"/>
              </a:rPr>
              <a:t>i</a:t>
            </a:r>
            <a:r>
              <a:rPr sz="2800" spc="114" dirty="0">
                <a:latin typeface="Arial"/>
                <a:cs typeface="Arial"/>
              </a:rPr>
              <a:t>on:  </a:t>
            </a:r>
            <a:r>
              <a:rPr sz="2800" spc="170" dirty="0">
                <a:solidFill>
                  <a:srgbClr val="0C9B74"/>
                </a:solidFill>
                <a:latin typeface="Arial"/>
                <a:cs typeface="Arial"/>
              </a:rPr>
              <a:t>Motor</a:t>
            </a:r>
            <a:endParaRPr sz="2800">
              <a:latin typeface="Arial"/>
              <a:cs typeface="Arial"/>
            </a:endParaRPr>
          </a:p>
          <a:p>
            <a:pPr marL="916305" lvl="1" indent="-342900">
              <a:spcBef>
                <a:spcPts val="114"/>
              </a:spcBef>
              <a:buClr>
                <a:srgbClr val="54A839"/>
              </a:buClr>
              <a:buChar char="•"/>
              <a:tabLst>
                <a:tab pos="916305" algn="l"/>
                <a:tab pos="916940" algn="l"/>
              </a:tabLst>
            </a:pPr>
            <a:r>
              <a:rPr sz="2000" spc="75" dirty="0">
                <a:solidFill>
                  <a:srgbClr val="0C9B74"/>
                </a:solidFill>
                <a:latin typeface="Arial"/>
                <a:cs typeface="Arial"/>
              </a:rPr>
              <a:t>muscles </a:t>
            </a:r>
            <a:r>
              <a:rPr sz="2000" spc="145" dirty="0">
                <a:solidFill>
                  <a:srgbClr val="0C9B74"/>
                </a:solidFill>
                <a:latin typeface="Arial"/>
                <a:cs typeface="Arial"/>
              </a:rPr>
              <a:t>of </a:t>
            </a:r>
            <a:r>
              <a:rPr sz="2000" spc="105" dirty="0">
                <a:solidFill>
                  <a:srgbClr val="0C9B74"/>
                </a:solidFill>
                <a:latin typeface="Arial"/>
                <a:cs typeface="Arial"/>
              </a:rPr>
              <a:t>the </a:t>
            </a:r>
            <a:r>
              <a:rPr sz="2000" spc="45" dirty="0">
                <a:solidFill>
                  <a:srgbClr val="0C9B74"/>
                </a:solidFill>
                <a:latin typeface="Arial"/>
                <a:cs typeface="Arial"/>
              </a:rPr>
              <a:t>face </a:t>
            </a:r>
            <a:r>
              <a:rPr sz="2000" spc="85" dirty="0">
                <a:solidFill>
                  <a:srgbClr val="0C9B74"/>
                </a:solidFill>
                <a:latin typeface="Arial"/>
                <a:cs typeface="Arial"/>
              </a:rPr>
              <a:t>and</a:t>
            </a:r>
            <a:r>
              <a:rPr sz="2000" spc="-60" dirty="0">
                <a:solidFill>
                  <a:srgbClr val="0C9B74"/>
                </a:solidFill>
                <a:latin typeface="Arial"/>
                <a:cs typeface="Arial"/>
              </a:rPr>
              <a:t> </a:t>
            </a:r>
            <a:r>
              <a:rPr sz="2000" spc="65" dirty="0">
                <a:solidFill>
                  <a:srgbClr val="0C9B74"/>
                </a:solidFill>
                <a:latin typeface="Arial"/>
                <a:cs typeface="Arial"/>
              </a:rPr>
              <a:t>scalp</a:t>
            </a:r>
            <a:endParaRPr sz="2000">
              <a:latin typeface="Arial"/>
              <a:cs typeface="Arial"/>
            </a:endParaRPr>
          </a:p>
          <a:p>
            <a:pPr marL="916305" lvl="1" indent="-342900">
              <a:buClr>
                <a:srgbClr val="54A839"/>
              </a:buClr>
              <a:buChar char="•"/>
              <a:tabLst>
                <a:tab pos="916305" algn="l"/>
                <a:tab pos="916940" algn="l"/>
              </a:tabLst>
            </a:pPr>
            <a:r>
              <a:rPr sz="2000" spc="50" dirty="0">
                <a:solidFill>
                  <a:srgbClr val="0C9B74"/>
                </a:solidFill>
                <a:latin typeface="Arial"/>
                <a:cs typeface="Arial"/>
              </a:rPr>
              <a:t>Stapedius</a:t>
            </a:r>
            <a:r>
              <a:rPr sz="2000" spc="45" dirty="0">
                <a:solidFill>
                  <a:srgbClr val="0C9B74"/>
                </a:solidFill>
                <a:latin typeface="Arial"/>
                <a:cs typeface="Arial"/>
              </a:rPr>
              <a:t> </a:t>
            </a:r>
            <a:r>
              <a:rPr sz="2000" spc="85" dirty="0">
                <a:solidFill>
                  <a:srgbClr val="0C9B74"/>
                </a:solidFill>
                <a:latin typeface="Arial"/>
                <a:cs typeface="Arial"/>
              </a:rPr>
              <a:t>muscle</a:t>
            </a:r>
            <a:endParaRPr sz="2000">
              <a:latin typeface="Arial"/>
              <a:cs typeface="Arial"/>
            </a:endParaRPr>
          </a:p>
          <a:p>
            <a:pPr marL="916305" lvl="1" indent="-342900">
              <a:buClr>
                <a:srgbClr val="54A839"/>
              </a:buClr>
              <a:buChar char="•"/>
              <a:tabLst>
                <a:tab pos="916305" algn="l"/>
                <a:tab pos="916940" algn="l"/>
              </a:tabLst>
            </a:pPr>
            <a:r>
              <a:rPr sz="2000" spc="70" dirty="0">
                <a:solidFill>
                  <a:srgbClr val="0C9B74"/>
                </a:solidFill>
                <a:latin typeface="Arial"/>
                <a:cs typeface="Arial"/>
              </a:rPr>
              <a:t>Posterior </a:t>
            </a:r>
            <a:r>
              <a:rPr sz="2000" spc="85" dirty="0">
                <a:solidFill>
                  <a:srgbClr val="0C9B74"/>
                </a:solidFill>
                <a:latin typeface="Arial"/>
                <a:cs typeface="Arial"/>
              </a:rPr>
              <a:t>belly </a:t>
            </a:r>
            <a:r>
              <a:rPr sz="2000" spc="145" dirty="0">
                <a:solidFill>
                  <a:srgbClr val="0C9B74"/>
                </a:solidFill>
                <a:latin typeface="Arial"/>
                <a:cs typeface="Arial"/>
              </a:rPr>
              <a:t>of</a:t>
            </a:r>
            <a:r>
              <a:rPr sz="2000" spc="30" dirty="0">
                <a:solidFill>
                  <a:srgbClr val="0C9B74"/>
                </a:solidFill>
                <a:latin typeface="Arial"/>
                <a:cs typeface="Arial"/>
              </a:rPr>
              <a:t> </a:t>
            </a:r>
            <a:r>
              <a:rPr sz="2000" spc="95" dirty="0">
                <a:solidFill>
                  <a:srgbClr val="0C9B74"/>
                </a:solidFill>
                <a:latin typeface="Arial"/>
                <a:cs typeface="Arial"/>
              </a:rPr>
              <a:t>digastric</a:t>
            </a:r>
            <a:endParaRPr sz="2000">
              <a:latin typeface="Arial"/>
              <a:cs typeface="Arial"/>
            </a:endParaRPr>
          </a:p>
          <a:p>
            <a:pPr marL="916305" lvl="1" indent="-342900">
              <a:buClr>
                <a:srgbClr val="54A839"/>
              </a:buClr>
              <a:buChar char="•"/>
              <a:tabLst>
                <a:tab pos="916305" algn="l"/>
                <a:tab pos="916940" algn="l"/>
              </a:tabLst>
            </a:pPr>
            <a:r>
              <a:rPr sz="2000" spc="75" dirty="0">
                <a:solidFill>
                  <a:srgbClr val="0C9B74"/>
                </a:solidFill>
                <a:latin typeface="Arial"/>
                <a:cs typeface="Arial"/>
              </a:rPr>
              <a:t>Stylohyoid</a:t>
            </a:r>
            <a:r>
              <a:rPr sz="2000" spc="45" dirty="0">
                <a:solidFill>
                  <a:srgbClr val="0C9B74"/>
                </a:solidFill>
                <a:latin typeface="Arial"/>
                <a:cs typeface="Arial"/>
              </a:rPr>
              <a:t> </a:t>
            </a:r>
            <a:r>
              <a:rPr sz="2000" spc="75" dirty="0">
                <a:solidFill>
                  <a:srgbClr val="0C9B74"/>
                </a:solidFill>
                <a:latin typeface="Arial"/>
                <a:cs typeface="Arial"/>
              </a:rPr>
              <a:t>muscles</a:t>
            </a:r>
            <a:endParaRPr sz="2000">
              <a:latin typeface="Arial"/>
              <a:cs typeface="Arial"/>
            </a:endParaRPr>
          </a:p>
          <a:p>
            <a:pPr lvl="1">
              <a:spcBef>
                <a:spcPts val="30"/>
              </a:spcBef>
              <a:buClr>
                <a:srgbClr val="54A839"/>
              </a:buClr>
              <a:buFont typeface="Arial"/>
              <a:buChar char="•"/>
            </a:pPr>
            <a:endParaRPr sz="2900">
              <a:latin typeface="Times New Roman"/>
              <a:cs typeface="Times New Roman"/>
            </a:endParaRPr>
          </a:p>
          <a:p>
            <a:pPr marL="91440" marR="5778500">
              <a:buClr>
                <a:srgbClr val="54A839"/>
              </a:buClr>
              <a:buFont typeface="Wingdings"/>
              <a:buChar char=""/>
              <a:tabLst>
                <a:tab pos="548640" algn="l"/>
                <a:tab pos="549275" algn="l"/>
              </a:tabLst>
            </a:pPr>
            <a:r>
              <a:rPr sz="2800" spc="40" dirty="0">
                <a:latin typeface="Arial"/>
                <a:cs typeface="Arial"/>
              </a:rPr>
              <a:t>Fu</a:t>
            </a:r>
            <a:r>
              <a:rPr sz="2800" spc="50" dirty="0">
                <a:latin typeface="Arial"/>
                <a:cs typeface="Arial"/>
              </a:rPr>
              <a:t>n</a:t>
            </a:r>
            <a:r>
              <a:rPr sz="2800" spc="180" dirty="0">
                <a:latin typeface="Arial"/>
                <a:cs typeface="Arial"/>
              </a:rPr>
              <a:t>ct</a:t>
            </a:r>
            <a:r>
              <a:rPr sz="2800" spc="95" dirty="0">
                <a:latin typeface="Arial"/>
                <a:cs typeface="Arial"/>
              </a:rPr>
              <a:t>i</a:t>
            </a:r>
            <a:r>
              <a:rPr sz="2800" spc="114" dirty="0">
                <a:latin typeface="Arial"/>
                <a:cs typeface="Arial"/>
              </a:rPr>
              <a:t>on:  </a:t>
            </a:r>
            <a:r>
              <a:rPr sz="2800" spc="35" dirty="0">
                <a:solidFill>
                  <a:srgbClr val="0C9B74"/>
                </a:solidFill>
                <a:latin typeface="Arial"/>
                <a:cs typeface="Arial"/>
              </a:rPr>
              <a:t>Sensory</a:t>
            </a:r>
            <a:endParaRPr sz="2800">
              <a:latin typeface="Arial"/>
              <a:cs typeface="Arial"/>
            </a:endParaRPr>
          </a:p>
          <a:p>
            <a:pPr marL="891540" marR="642620" lvl="1" indent="-342900">
              <a:spcBef>
                <a:spcPts val="120"/>
              </a:spcBef>
              <a:buClr>
                <a:srgbClr val="54A839"/>
              </a:buClr>
              <a:buChar char="•"/>
              <a:tabLst>
                <a:tab pos="891540" algn="l"/>
                <a:tab pos="892175" algn="l"/>
              </a:tabLst>
            </a:pPr>
            <a:r>
              <a:rPr sz="2000" spc="45" dirty="0">
                <a:solidFill>
                  <a:srgbClr val="0C9B74"/>
                </a:solidFill>
                <a:latin typeface="Arial"/>
                <a:cs typeface="Arial"/>
              </a:rPr>
              <a:t>Taste</a:t>
            </a:r>
            <a:r>
              <a:rPr sz="2000" spc="55" dirty="0">
                <a:solidFill>
                  <a:srgbClr val="0C9B74"/>
                </a:solidFill>
                <a:latin typeface="Arial"/>
                <a:cs typeface="Arial"/>
              </a:rPr>
              <a:t> </a:t>
            </a:r>
            <a:r>
              <a:rPr sz="2000" spc="160" dirty="0">
                <a:solidFill>
                  <a:srgbClr val="0C9B74"/>
                </a:solidFill>
                <a:latin typeface="Arial"/>
                <a:cs typeface="Arial"/>
              </a:rPr>
              <a:t>from</a:t>
            </a:r>
            <a:r>
              <a:rPr sz="2000" spc="60" dirty="0">
                <a:solidFill>
                  <a:srgbClr val="0C9B74"/>
                </a:solidFill>
                <a:latin typeface="Arial"/>
                <a:cs typeface="Arial"/>
              </a:rPr>
              <a:t> </a:t>
            </a:r>
            <a:r>
              <a:rPr sz="2000" spc="95" dirty="0">
                <a:solidFill>
                  <a:srgbClr val="0C9B74"/>
                </a:solidFill>
                <a:latin typeface="Arial"/>
                <a:cs typeface="Arial"/>
              </a:rPr>
              <a:t>ant.</a:t>
            </a:r>
            <a:r>
              <a:rPr sz="2000" spc="75" dirty="0">
                <a:solidFill>
                  <a:srgbClr val="0C9B74"/>
                </a:solidFill>
                <a:latin typeface="Arial"/>
                <a:cs typeface="Arial"/>
              </a:rPr>
              <a:t> </a:t>
            </a:r>
            <a:r>
              <a:rPr sz="2000" spc="265" dirty="0">
                <a:solidFill>
                  <a:srgbClr val="0C9B74"/>
                </a:solidFill>
                <a:latin typeface="Arial"/>
                <a:cs typeface="Arial"/>
              </a:rPr>
              <a:t>2/3</a:t>
            </a:r>
            <a:r>
              <a:rPr sz="2000" spc="60" dirty="0">
                <a:solidFill>
                  <a:srgbClr val="0C9B74"/>
                </a:solidFill>
                <a:latin typeface="Arial"/>
                <a:cs typeface="Arial"/>
              </a:rPr>
              <a:t> </a:t>
            </a:r>
            <a:r>
              <a:rPr sz="2000" spc="145" dirty="0">
                <a:solidFill>
                  <a:srgbClr val="0C9B74"/>
                </a:solidFill>
                <a:latin typeface="Arial"/>
                <a:cs typeface="Arial"/>
              </a:rPr>
              <a:t>of</a:t>
            </a:r>
            <a:r>
              <a:rPr sz="2000" spc="65" dirty="0">
                <a:solidFill>
                  <a:srgbClr val="0C9B74"/>
                </a:solidFill>
                <a:latin typeface="Arial"/>
                <a:cs typeface="Arial"/>
              </a:rPr>
              <a:t> </a:t>
            </a:r>
            <a:r>
              <a:rPr sz="2000" spc="110" dirty="0">
                <a:solidFill>
                  <a:srgbClr val="0C9B74"/>
                </a:solidFill>
                <a:latin typeface="Arial"/>
                <a:cs typeface="Arial"/>
              </a:rPr>
              <a:t>tongue,</a:t>
            </a:r>
            <a:r>
              <a:rPr sz="2000" spc="60" dirty="0">
                <a:solidFill>
                  <a:srgbClr val="0C9B74"/>
                </a:solidFill>
                <a:latin typeface="Arial"/>
                <a:cs typeface="Arial"/>
              </a:rPr>
              <a:t> </a:t>
            </a:r>
            <a:r>
              <a:rPr sz="2000" spc="160" dirty="0">
                <a:solidFill>
                  <a:srgbClr val="0C9B74"/>
                </a:solidFill>
                <a:latin typeface="Arial"/>
                <a:cs typeface="Arial"/>
              </a:rPr>
              <a:t>from</a:t>
            </a:r>
            <a:r>
              <a:rPr sz="2000" spc="75" dirty="0">
                <a:solidFill>
                  <a:srgbClr val="0C9B74"/>
                </a:solidFill>
                <a:latin typeface="Arial"/>
                <a:cs typeface="Arial"/>
              </a:rPr>
              <a:t> </a:t>
            </a:r>
            <a:r>
              <a:rPr sz="2000" spc="105" dirty="0">
                <a:solidFill>
                  <a:srgbClr val="0C9B74"/>
                </a:solidFill>
                <a:latin typeface="Arial"/>
                <a:cs typeface="Arial"/>
              </a:rPr>
              <a:t>the</a:t>
            </a:r>
            <a:r>
              <a:rPr sz="2000" spc="75" dirty="0">
                <a:solidFill>
                  <a:srgbClr val="0C9B74"/>
                </a:solidFill>
                <a:latin typeface="Arial"/>
                <a:cs typeface="Arial"/>
              </a:rPr>
              <a:t> </a:t>
            </a:r>
            <a:r>
              <a:rPr sz="2000" spc="135" dirty="0">
                <a:solidFill>
                  <a:srgbClr val="0C9B74"/>
                </a:solidFill>
                <a:latin typeface="Arial"/>
                <a:cs typeface="Arial"/>
              </a:rPr>
              <a:t>floor</a:t>
            </a:r>
            <a:r>
              <a:rPr sz="2000" spc="60" dirty="0">
                <a:solidFill>
                  <a:srgbClr val="0C9B74"/>
                </a:solidFill>
                <a:latin typeface="Arial"/>
                <a:cs typeface="Arial"/>
              </a:rPr>
              <a:t> </a:t>
            </a:r>
            <a:r>
              <a:rPr sz="2000" spc="145" dirty="0">
                <a:solidFill>
                  <a:srgbClr val="0C9B74"/>
                </a:solidFill>
                <a:latin typeface="Arial"/>
                <a:cs typeface="Arial"/>
              </a:rPr>
              <a:t>of</a:t>
            </a:r>
            <a:r>
              <a:rPr sz="2000" spc="75" dirty="0">
                <a:solidFill>
                  <a:srgbClr val="0C9B74"/>
                </a:solidFill>
                <a:latin typeface="Arial"/>
                <a:cs typeface="Arial"/>
              </a:rPr>
              <a:t> </a:t>
            </a:r>
            <a:r>
              <a:rPr sz="2000" spc="100" dirty="0">
                <a:solidFill>
                  <a:srgbClr val="0C9B74"/>
                </a:solidFill>
                <a:latin typeface="Arial"/>
                <a:cs typeface="Arial"/>
              </a:rPr>
              <a:t>the  </a:t>
            </a:r>
            <a:r>
              <a:rPr sz="2000" spc="155" dirty="0">
                <a:solidFill>
                  <a:srgbClr val="0C9B74"/>
                </a:solidFill>
                <a:latin typeface="Arial"/>
                <a:cs typeface="Arial"/>
              </a:rPr>
              <a:t>mouth </a:t>
            </a:r>
            <a:r>
              <a:rPr sz="2000" spc="85" dirty="0">
                <a:solidFill>
                  <a:srgbClr val="0C9B74"/>
                </a:solidFill>
                <a:latin typeface="Arial"/>
                <a:cs typeface="Arial"/>
              </a:rPr>
              <a:t>and</a:t>
            </a:r>
            <a:r>
              <a:rPr sz="2000" spc="-70" dirty="0">
                <a:solidFill>
                  <a:srgbClr val="0C9B74"/>
                </a:solidFill>
                <a:latin typeface="Arial"/>
                <a:cs typeface="Arial"/>
              </a:rPr>
              <a:t> </a:t>
            </a:r>
            <a:r>
              <a:rPr sz="2000" spc="70" dirty="0">
                <a:solidFill>
                  <a:srgbClr val="0C9B74"/>
                </a:solidFill>
                <a:latin typeface="Arial"/>
                <a:cs typeface="Arial"/>
              </a:rPr>
              <a:t>palate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81200" y="5105388"/>
            <a:ext cx="8153400" cy="954405"/>
          </a:xfrm>
          <a:custGeom>
            <a:avLst/>
            <a:gdLst/>
            <a:ahLst/>
            <a:cxnLst/>
            <a:rect l="l" t="t" r="r" b="b"/>
            <a:pathLst>
              <a:path w="8153400" h="954404">
                <a:moveTo>
                  <a:pt x="0" y="954112"/>
                </a:moveTo>
                <a:lnTo>
                  <a:pt x="8153400" y="954112"/>
                </a:lnTo>
                <a:lnTo>
                  <a:pt x="8153400" y="0"/>
                </a:lnTo>
                <a:lnTo>
                  <a:pt x="0" y="0"/>
                </a:lnTo>
                <a:lnTo>
                  <a:pt x="0" y="9541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53705" y="5077840"/>
            <a:ext cx="8208645" cy="1009650"/>
          </a:xfrm>
          <a:custGeom>
            <a:avLst/>
            <a:gdLst/>
            <a:ahLst/>
            <a:cxnLst/>
            <a:rect l="l" t="t" r="r" b="b"/>
            <a:pathLst>
              <a:path w="8208645" h="1009650">
                <a:moveTo>
                  <a:pt x="8180895" y="0"/>
                </a:moveTo>
                <a:lnTo>
                  <a:pt x="27495" y="0"/>
                </a:lnTo>
                <a:lnTo>
                  <a:pt x="16791" y="2162"/>
                </a:lnTo>
                <a:lnTo>
                  <a:pt x="8051" y="8064"/>
                </a:lnTo>
                <a:lnTo>
                  <a:pt x="2160" y="16823"/>
                </a:lnTo>
                <a:lnTo>
                  <a:pt x="0" y="27558"/>
                </a:lnTo>
                <a:lnTo>
                  <a:pt x="0" y="981659"/>
                </a:lnTo>
                <a:lnTo>
                  <a:pt x="2160" y="992365"/>
                </a:lnTo>
                <a:lnTo>
                  <a:pt x="8051" y="1001109"/>
                </a:lnTo>
                <a:lnTo>
                  <a:pt x="16791" y="1007005"/>
                </a:lnTo>
                <a:lnTo>
                  <a:pt x="27495" y="1009167"/>
                </a:lnTo>
                <a:lnTo>
                  <a:pt x="8180895" y="1009167"/>
                </a:lnTo>
                <a:lnTo>
                  <a:pt x="8191630" y="1007005"/>
                </a:lnTo>
                <a:lnTo>
                  <a:pt x="8200389" y="1001109"/>
                </a:lnTo>
                <a:lnTo>
                  <a:pt x="8206291" y="992365"/>
                </a:lnTo>
                <a:lnTo>
                  <a:pt x="8208454" y="981659"/>
                </a:lnTo>
                <a:lnTo>
                  <a:pt x="8208454" y="976160"/>
                </a:lnTo>
                <a:lnTo>
                  <a:pt x="32994" y="976160"/>
                </a:lnTo>
                <a:lnTo>
                  <a:pt x="32994" y="33019"/>
                </a:lnTo>
                <a:lnTo>
                  <a:pt x="8208454" y="33019"/>
                </a:lnTo>
                <a:lnTo>
                  <a:pt x="8208454" y="27558"/>
                </a:lnTo>
                <a:lnTo>
                  <a:pt x="8206291" y="16823"/>
                </a:lnTo>
                <a:lnTo>
                  <a:pt x="8200389" y="8064"/>
                </a:lnTo>
                <a:lnTo>
                  <a:pt x="8191630" y="2162"/>
                </a:lnTo>
                <a:lnTo>
                  <a:pt x="8180895" y="0"/>
                </a:lnTo>
                <a:close/>
              </a:path>
              <a:path w="8208645" h="1009650">
                <a:moveTo>
                  <a:pt x="8208454" y="33019"/>
                </a:moveTo>
                <a:lnTo>
                  <a:pt x="8175434" y="33019"/>
                </a:lnTo>
                <a:lnTo>
                  <a:pt x="8175434" y="976160"/>
                </a:lnTo>
                <a:lnTo>
                  <a:pt x="8208454" y="976160"/>
                </a:lnTo>
                <a:lnTo>
                  <a:pt x="8208454" y="33019"/>
                </a:lnTo>
                <a:close/>
              </a:path>
              <a:path w="8208645" h="1009650">
                <a:moveTo>
                  <a:pt x="8164385" y="44068"/>
                </a:moveTo>
                <a:lnTo>
                  <a:pt x="43992" y="44068"/>
                </a:lnTo>
                <a:lnTo>
                  <a:pt x="43992" y="965161"/>
                </a:lnTo>
                <a:lnTo>
                  <a:pt x="8164385" y="965161"/>
                </a:lnTo>
                <a:lnTo>
                  <a:pt x="8164385" y="954163"/>
                </a:lnTo>
                <a:lnTo>
                  <a:pt x="54990" y="954163"/>
                </a:lnTo>
                <a:lnTo>
                  <a:pt x="54990" y="55117"/>
                </a:lnTo>
                <a:lnTo>
                  <a:pt x="8164385" y="55117"/>
                </a:lnTo>
                <a:lnTo>
                  <a:pt x="8164385" y="44068"/>
                </a:lnTo>
                <a:close/>
              </a:path>
              <a:path w="8208645" h="1009650">
                <a:moveTo>
                  <a:pt x="8164385" y="55117"/>
                </a:moveTo>
                <a:lnTo>
                  <a:pt x="8153336" y="55117"/>
                </a:lnTo>
                <a:lnTo>
                  <a:pt x="8153336" y="954163"/>
                </a:lnTo>
                <a:lnTo>
                  <a:pt x="8164385" y="954163"/>
                </a:lnTo>
                <a:lnTo>
                  <a:pt x="8164385" y="55117"/>
                </a:lnTo>
                <a:close/>
              </a:path>
            </a:pathLst>
          </a:custGeom>
          <a:solidFill>
            <a:srgbClr val="0AD0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981200" y="5089093"/>
            <a:ext cx="815340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48640" marR="192405" indent="-457200">
              <a:spcBef>
                <a:spcPts val="95"/>
              </a:spcBef>
              <a:buClr>
                <a:srgbClr val="54A839"/>
              </a:buClr>
              <a:buFont typeface="Wingdings"/>
              <a:buChar char=""/>
              <a:tabLst>
                <a:tab pos="548005" algn="l"/>
                <a:tab pos="548640" algn="l"/>
                <a:tab pos="4421505" algn="l"/>
              </a:tabLst>
            </a:pPr>
            <a:r>
              <a:rPr sz="2800" spc="130" dirty="0">
                <a:latin typeface="Arial"/>
                <a:cs typeface="Arial"/>
              </a:rPr>
              <a:t>Opening </a:t>
            </a:r>
            <a:r>
              <a:rPr sz="2800" spc="210" dirty="0">
                <a:latin typeface="Arial"/>
                <a:cs typeface="Arial"/>
              </a:rPr>
              <a:t>to</a:t>
            </a:r>
            <a:r>
              <a:rPr sz="2800" spc="114" dirty="0">
                <a:latin typeface="Arial"/>
                <a:cs typeface="Arial"/>
              </a:rPr>
              <a:t> </a:t>
            </a:r>
            <a:r>
              <a:rPr sz="2800" spc="145" dirty="0">
                <a:latin typeface="Arial"/>
                <a:cs typeface="Arial"/>
              </a:rPr>
              <a:t>the</a:t>
            </a:r>
            <a:r>
              <a:rPr sz="2800" spc="114" dirty="0">
                <a:latin typeface="Arial"/>
                <a:cs typeface="Arial"/>
              </a:rPr>
              <a:t> </a:t>
            </a:r>
            <a:r>
              <a:rPr sz="2800" spc="85" dirty="0">
                <a:latin typeface="Arial"/>
                <a:cs typeface="Arial"/>
              </a:rPr>
              <a:t>Skull:	</a:t>
            </a:r>
            <a:r>
              <a:rPr sz="2800" spc="145" dirty="0">
                <a:solidFill>
                  <a:srgbClr val="0C9B74"/>
                </a:solidFill>
                <a:latin typeface="Arial"/>
                <a:cs typeface="Arial"/>
              </a:rPr>
              <a:t>internal </a:t>
            </a:r>
            <a:r>
              <a:rPr sz="2800" spc="100" dirty="0">
                <a:solidFill>
                  <a:srgbClr val="0C9B74"/>
                </a:solidFill>
                <a:latin typeface="Arial"/>
                <a:cs typeface="Arial"/>
              </a:rPr>
              <a:t>acoustic  </a:t>
            </a:r>
            <a:r>
              <a:rPr sz="2800" spc="114" dirty="0">
                <a:solidFill>
                  <a:srgbClr val="0C9B74"/>
                </a:solidFill>
                <a:latin typeface="Arial"/>
                <a:cs typeface="Arial"/>
              </a:rPr>
              <a:t>meatus, </a:t>
            </a:r>
            <a:r>
              <a:rPr sz="2800" spc="100" dirty="0">
                <a:solidFill>
                  <a:srgbClr val="0C9B74"/>
                </a:solidFill>
                <a:latin typeface="Arial"/>
                <a:cs typeface="Arial"/>
              </a:rPr>
              <a:t>facial </a:t>
            </a:r>
            <a:r>
              <a:rPr sz="2800" spc="75" dirty="0">
                <a:solidFill>
                  <a:srgbClr val="0C9B74"/>
                </a:solidFill>
                <a:latin typeface="Arial"/>
                <a:cs typeface="Arial"/>
              </a:rPr>
              <a:t>canal, </a:t>
            </a:r>
            <a:r>
              <a:rPr sz="2800" spc="150" dirty="0">
                <a:solidFill>
                  <a:srgbClr val="0C9B74"/>
                </a:solidFill>
                <a:latin typeface="Arial"/>
                <a:cs typeface="Arial"/>
              </a:rPr>
              <a:t>stylomastoid</a:t>
            </a:r>
            <a:r>
              <a:rPr sz="2800" spc="220" dirty="0">
                <a:solidFill>
                  <a:srgbClr val="0C9B74"/>
                </a:solidFill>
                <a:latin typeface="Arial"/>
                <a:cs typeface="Arial"/>
              </a:rPr>
              <a:t> </a:t>
            </a:r>
            <a:r>
              <a:rPr sz="2800" spc="150" dirty="0">
                <a:solidFill>
                  <a:srgbClr val="0C9B74"/>
                </a:solidFill>
                <a:latin typeface="Arial"/>
                <a:cs typeface="Arial"/>
              </a:rPr>
              <a:t>foramen</a:t>
            </a:r>
            <a:endParaRPr sz="2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96630" y="3581425"/>
            <a:ext cx="8153400" cy="523240"/>
          </a:xfrm>
          <a:custGeom>
            <a:avLst/>
            <a:gdLst/>
            <a:ahLst/>
            <a:cxnLst/>
            <a:rect l="l" t="t" r="r" b="b"/>
            <a:pathLst>
              <a:path w="8153400" h="523239">
                <a:moveTo>
                  <a:pt x="0" y="523214"/>
                </a:moveTo>
                <a:lnTo>
                  <a:pt x="8153400" y="523214"/>
                </a:lnTo>
                <a:lnTo>
                  <a:pt x="8153400" y="0"/>
                </a:lnTo>
                <a:lnTo>
                  <a:pt x="0" y="0"/>
                </a:lnTo>
                <a:lnTo>
                  <a:pt x="0" y="5232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969135" y="3553841"/>
            <a:ext cx="8208645" cy="578485"/>
          </a:xfrm>
          <a:custGeom>
            <a:avLst/>
            <a:gdLst/>
            <a:ahLst/>
            <a:cxnLst/>
            <a:rect l="l" t="t" r="r" b="b"/>
            <a:pathLst>
              <a:path w="8208645" h="578485">
                <a:moveTo>
                  <a:pt x="8180959" y="0"/>
                </a:moveTo>
                <a:lnTo>
                  <a:pt x="27495" y="0"/>
                </a:lnTo>
                <a:lnTo>
                  <a:pt x="16791" y="2162"/>
                </a:lnTo>
                <a:lnTo>
                  <a:pt x="8051" y="8064"/>
                </a:lnTo>
                <a:lnTo>
                  <a:pt x="2160" y="16823"/>
                </a:lnTo>
                <a:lnTo>
                  <a:pt x="0" y="27559"/>
                </a:lnTo>
                <a:lnTo>
                  <a:pt x="0" y="550799"/>
                </a:lnTo>
                <a:lnTo>
                  <a:pt x="2160" y="561461"/>
                </a:lnTo>
                <a:lnTo>
                  <a:pt x="8051" y="570182"/>
                </a:lnTo>
                <a:lnTo>
                  <a:pt x="16791" y="576070"/>
                </a:lnTo>
                <a:lnTo>
                  <a:pt x="27495" y="578231"/>
                </a:lnTo>
                <a:lnTo>
                  <a:pt x="8180959" y="578231"/>
                </a:lnTo>
                <a:lnTo>
                  <a:pt x="8191621" y="576070"/>
                </a:lnTo>
                <a:lnTo>
                  <a:pt x="8200342" y="570182"/>
                </a:lnTo>
                <a:lnTo>
                  <a:pt x="8206230" y="561461"/>
                </a:lnTo>
                <a:lnTo>
                  <a:pt x="8208391" y="550799"/>
                </a:lnTo>
                <a:lnTo>
                  <a:pt x="8208391" y="545338"/>
                </a:lnTo>
                <a:lnTo>
                  <a:pt x="32994" y="545338"/>
                </a:lnTo>
                <a:lnTo>
                  <a:pt x="32994" y="33020"/>
                </a:lnTo>
                <a:lnTo>
                  <a:pt x="8208391" y="33020"/>
                </a:lnTo>
                <a:lnTo>
                  <a:pt x="8208391" y="27559"/>
                </a:lnTo>
                <a:lnTo>
                  <a:pt x="8206230" y="16823"/>
                </a:lnTo>
                <a:lnTo>
                  <a:pt x="8200342" y="8064"/>
                </a:lnTo>
                <a:lnTo>
                  <a:pt x="8191621" y="2162"/>
                </a:lnTo>
                <a:lnTo>
                  <a:pt x="8180959" y="0"/>
                </a:lnTo>
                <a:close/>
              </a:path>
              <a:path w="8208645" h="578485">
                <a:moveTo>
                  <a:pt x="8208391" y="33020"/>
                </a:moveTo>
                <a:lnTo>
                  <a:pt x="8175371" y="33020"/>
                </a:lnTo>
                <a:lnTo>
                  <a:pt x="8175371" y="545338"/>
                </a:lnTo>
                <a:lnTo>
                  <a:pt x="8208391" y="545338"/>
                </a:lnTo>
                <a:lnTo>
                  <a:pt x="8208391" y="33020"/>
                </a:lnTo>
                <a:close/>
              </a:path>
              <a:path w="8208645" h="578485">
                <a:moveTo>
                  <a:pt x="8164449" y="44069"/>
                </a:moveTo>
                <a:lnTo>
                  <a:pt x="43992" y="44069"/>
                </a:lnTo>
                <a:lnTo>
                  <a:pt x="43992" y="534289"/>
                </a:lnTo>
                <a:lnTo>
                  <a:pt x="8164449" y="534289"/>
                </a:lnTo>
                <a:lnTo>
                  <a:pt x="8164449" y="523240"/>
                </a:lnTo>
                <a:lnTo>
                  <a:pt x="55003" y="523240"/>
                </a:lnTo>
                <a:lnTo>
                  <a:pt x="55003" y="55118"/>
                </a:lnTo>
                <a:lnTo>
                  <a:pt x="8164449" y="55118"/>
                </a:lnTo>
                <a:lnTo>
                  <a:pt x="8164449" y="44069"/>
                </a:lnTo>
                <a:close/>
              </a:path>
              <a:path w="8208645" h="578485">
                <a:moveTo>
                  <a:pt x="8164449" y="55118"/>
                </a:moveTo>
                <a:lnTo>
                  <a:pt x="8153400" y="55118"/>
                </a:lnTo>
                <a:lnTo>
                  <a:pt x="8153400" y="523240"/>
                </a:lnTo>
                <a:lnTo>
                  <a:pt x="8164449" y="523240"/>
                </a:lnTo>
                <a:lnTo>
                  <a:pt x="8164449" y="55118"/>
                </a:lnTo>
                <a:close/>
              </a:path>
            </a:pathLst>
          </a:custGeom>
          <a:solidFill>
            <a:srgbClr val="0AD0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014956" y="1295401"/>
            <a:ext cx="7004684" cy="1877695"/>
          </a:xfrm>
          <a:custGeom>
            <a:avLst/>
            <a:gdLst/>
            <a:ahLst/>
            <a:cxnLst/>
            <a:rect l="l" t="t" r="r" b="b"/>
            <a:pathLst>
              <a:path w="7004684" h="1877695">
                <a:moveTo>
                  <a:pt x="0" y="1877440"/>
                </a:moveTo>
                <a:lnTo>
                  <a:pt x="7004684" y="1877440"/>
                </a:lnTo>
                <a:lnTo>
                  <a:pt x="7004684" y="0"/>
                </a:lnTo>
                <a:lnTo>
                  <a:pt x="0" y="0"/>
                </a:lnTo>
                <a:lnTo>
                  <a:pt x="0" y="18774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987461" y="1267842"/>
            <a:ext cx="7059930" cy="1932939"/>
          </a:xfrm>
          <a:custGeom>
            <a:avLst/>
            <a:gdLst/>
            <a:ahLst/>
            <a:cxnLst/>
            <a:rect l="l" t="t" r="r" b="b"/>
            <a:pathLst>
              <a:path w="7059930" h="1932939">
                <a:moveTo>
                  <a:pt x="7032205" y="0"/>
                </a:moveTo>
                <a:lnTo>
                  <a:pt x="27495" y="0"/>
                </a:lnTo>
                <a:lnTo>
                  <a:pt x="16791" y="2162"/>
                </a:lnTo>
                <a:lnTo>
                  <a:pt x="8051" y="8064"/>
                </a:lnTo>
                <a:lnTo>
                  <a:pt x="2160" y="16823"/>
                </a:lnTo>
                <a:lnTo>
                  <a:pt x="0" y="27559"/>
                </a:lnTo>
                <a:lnTo>
                  <a:pt x="0" y="1905000"/>
                </a:lnTo>
                <a:lnTo>
                  <a:pt x="2160" y="1915715"/>
                </a:lnTo>
                <a:lnTo>
                  <a:pt x="8051" y="1924431"/>
                </a:lnTo>
                <a:lnTo>
                  <a:pt x="16791" y="1930288"/>
                </a:lnTo>
                <a:lnTo>
                  <a:pt x="27495" y="1932432"/>
                </a:lnTo>
                <a:lnTo>
                  <a:pt x="7032205" y="1932432"/>
                </a:lnTo>
                <a:lnTo>
                  <a:pt x="7042941" y="1930288"/>
                </a:lnTo>
                <a:lnTo>
                  <a:pt x="7051700" y="1924431"/>
                </a:lnTo>
                <a:lnTo>
                  <a:pt x="7057601" y="1915715"/>
                </a:lnTo>
                <a:lnTo>
                  <a:pt x="7059764" y="1905000"/>
                </a:lnTo>
                <a:lnTo>
                  <a:pt x="7059764" y="1899539"/>
                </a:lnTo>
                <a:lnTo>
                  <a:pt x="32994" y="1899539"/>
                </a:lnTo>
                <a:lnTo>
                  <a:pt x="32994" y="33020"/>
                </a:lnTo>
                <a:lnTo>
                  <a:pt x="7059764" y="33020"/>
                </a:lnTo>
                <a:lnTo>
                  <a:pt x="7059764" y="27559"/>
                </a:lnTo>
                <a:lnTo>
                  <a:pt x="7057601" y="16823"/>
                </a:lnTo>
                <a:lnTo>
                  <a:pt x="7051700" y="8064"/>
                </a:lnTo>
                <a:lnTo>
                  <a:pt x="7042941" y="2162"/>
                </a:lnTo>
                <a:lnTo>
                  <a:pt x="7032205" y="0"/>
                </a:lnTo>
                <a:close/>
              </a:path>
              <a:path w="7059930" h="1932939">
                <a:moveTo>
                  <a:pt x="7059764" y="33020"/>
                </a:moveTo>
                <a:lnTo>
                  <a:pt x="7026744" y="33020"/>
                </a:lnTo>
                <a:lnTo>
                  <a:pt x="7026744" y="1899539"/>
                </a:lnTo>
                <a:lnTo>
                  <a:pt x="7059764" y="1899539"/>
                </a:lnTo>
                <a:lnTo>
                  <a:pt x="7059764" y="33020"/>
                </a:lnTo>
                <a:close/>
              </a:path>
              <a:path w="7059930" h="1932939">
                <a:moveTo>
                  <a:pt x="7015695" y="44069"/>
                </a:moveTo>
                <a:lnTo>
                  <a:pt x="43992" y="44069"/>
                </a:lnTo>
                <a:lnTo>
                  <a:pt x="43992" y="1888489"/>
                </a:lnTo>
                <a:lnTo>
                  <a:pt x="7015695" y="1888489"/>
                </a:lnTo>
                <a:lnTo>
                  <a:pt x="7015695" y="1877441"/>
                </a:lnTo>
                <a:lnTo>
                  <a:pt x="55003" y="1877441"/>
                </a:lnTo>
                <a:lnTo>
                  <a:pt x="55003" y="55118"/>
                </a:lnTo>
                <a:lnTo>
                  <a:pt x="7015695" y="55118"/>
                </a:lnTo>
                <a:lnTo>
                  <a:pt x="7015695" y="44069"/>
                </a:lnTo>
                <a:close/>
              </a:path>
              <a:path w="7059930" h="1932939">
                <a:moveTo>
                  <a:pt x="7015695" y="55118"/>
                </a:moveTo>
                <a:lnTo>
                  <a:pt x="7004646" y="55118"/>
                </a:lnTo>
                <a:lnTo>
                  <a:pt x="7004646" y="1877441"/>
                </a:lnTo>
                <a:lnTo>
                  <a:pt x="7015695" y="1877441"/>
                </a:lnTo>
                <a:lnTo>
                  <a:pt x="7015695" y="55118"/>
                </a:lnTo>
                <a:close/>
              </a:path>
            </a:pathLst>
          </a:custGeom>
          <a:solidFill>
            <a:srgbClr val="0AD0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075485" y="1278381"/>
            <a:ext cx="6501765" cy="277704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0480" marR="4150360">
              <a:spcBef>
                <a:spcPts val="95"/>
              </a:spcBef>
              <a:buClr>
                <a:srgbClr val="54A839"/>
              </a:buClr>
              <a:buFont typeface="Wingdings"/>
              <a:buChar char=""/>
              <a:tabLst>
                <a:tab pos="487680" algn="l"/>
                <a:tab pos="488315" algn="l"/>
              </a:tabLst>
            </a:pPr>
            <a:r>
              <a:rPr sz="2800" spc="114" dirty="0">
                <a:latin typeface="Arial"/>
                <a:cs typeface="Arial"/>
              </a:rPr>
              <a:t>Function: </a:t>
            </a:r>
            <a:r>
              <a:rPr sz="2800" spc="114" dirty="0">
                <a:solidFill>
                  <a:srgbClr val="0C9B74"/>
                </a:solidFill>
                <a:latin typeface="Arial"/>
                <a:cs typeface="Arial"/>
              </a:rPr>
              <a:t> </a:t>
            </a:r>
            <a:r>
              <a:rPr sz="2800" spc="-35" dirty="0">
                <a:solidFill>
                  <a:srgbClr val="0C9B74"/>
                </a:solidFill>
                <a:latin typeface="Arial"/>
                <a:cs typeface="Arial"/>
              </a:rPr>
              <a:t>Sec</a:t>
            </a:r>
            <a:r>
              <a:rPr sz="2800" spc="-30" dirty="0">
                <a:solidFill>
                  <a:srgbClr val="0C9B74"/>
                </a:solidFill>
                <a:latin typeface="Arial"/>
                <a:cs typeface="Arial"/>
              </a:rPr>
              <a:t>r</a:t>
            </a:r>
            <a:r>
              <a:rPr sz="2800" spc="200" dirty="0">
                <a:solidFill>
                  <a:srgbClr val="0C9B74"/>
                </a:solidFill>
                <a:latin typeface="Arial"/>
                <a:cs typeface="Arial"/>
              </a:rPr>
              <a:t>etomo</a:t>
            </a:r>
            <a:r>
              <a:rPr sz="2800" spc="110" dirty="0">
                <a:solidFill>
                  <a:srgbClr val="0C9B74"/>
                </a:solidFill>
                <a:latin typeface="Arial"/>
                <a:cs typeface="Arial"/>
              </a:rPr>
              <a:t>t</a:t>
            </a:r>
            <a:r>
              <a:rPr sz="2800" spc="165" dirty="0">
                <a:solidFill>
                  <a:srgbClr val="0C9B74"/>
                </a:solidFill>
                <a:latin typeface="Arial"/>
                <a:cs typeface="Arial"/>
              </a:rPr>
              <a:t>o</a:t>
            </a:r>
            <a:r>
              <a:rPr sz="2800" spc="210" dirty="0">
                <a:solidFill>
                  <a:srgbClr val="0C9B74"/>
                </a:solidFill>
                <a:latin typeface="Arial"/>
                <a:cs typeface="Arial"/>
              </a:rPr>
              <a:t>r</a:t>
            </a:r>
            <a:endParaRPr sz="2800">
              <a:latin typeface="Arial"/>
              <a:cs typeface="Arial"/>
            </a:endParaRPr>
          </a:p>
          <a:p>
            <a:pPr marL="830580" lvl="1" indent="-342900">
              <a:spcBef>
                <a:spcPts val="120"/>
              </a:spcBef>
              <a:buClr>
                <a:srgbClr val="54A839"/>
              </a:buClr>
              <a:buChar char="•"/>
              <a:tabLst>
                <a:tab pos="830580" algn="l"/>
                <a:tab pos="831215" algn="l"/>
              </a:tabLst>
            </a:pPr>
            <a:r>
              <a:rPr sz="2000" spc="90" dirty="0">
                <a:solidFill>
                  <a:srgbClr val="0C9B74"/>
                </a:solidFill>
                <a:latin typeface="Arial"/>
                <a:cs typeface="Arial"/>
              </a:rPr>
              <a:t>Submandibular </a:t>
            </a:r>
            <a:r>
              <a:rPr sz="2000" spc="85" dirty="0">
                <a:solidFill>
                  <a:srgbClr val="0C9B74"/>
                </a:solidFill>
                <a:latin typeface="Arial"/>
                <a:cs typeface="Arial"/>
              </a:rPr>
              <a:t>and </a:t>
            </a:r>
            <a:r>
              <a:rPr sz="2000" spc="105" dirty="0">
                <a:solidFill>
                  <a:srgbClr val="0C9B74"/>
                </a:solidFill>
                <a:latin typeface="Arial"/>
                <a:cs typeface="Arial"/>
              </a:rPr>
              <a:t>sublingual </a:t>
            </a:r>
            <a:r>
              <a:rPr sz="2000" spc="55" dirty="0">
                <a:solidFill>
                  <a:srgbClr val="0C9B74"/>
                </a:solidFill>
                <a:latin typeface="Arial"/>
                <a:cs typeface="Arial"/>
              </a:rPr>
              <a:t>salivary</a:t>
            </a:r>
            <a:r>
              <a:rPr sz="2000" spc="-85" dirty="0">
                <a:solidFill>
                  <a:srgbClr val="0C9B74"/>
                </a:solidFill>
                <a:latin typeface="Arial"/>
                <a:cs typeface="Arial"/>
              </a:rPr>
              <a:t> </a:t>
            </a:r>
            <a:r>
              <a:rPr sz="2000" spc="90" dirty="0">
                <a:solidFill>
                  <a:srgbClr val="0C9B74"/>
                </a:solidFill>
                <a:latin typeface="Arial"/>
                <a:cs typeface="Arial"/>
              </a:rPr>
              <a:t>glands</a:t>
            </a:r>
            <a:endParaRPr sz="2000">
              <a:latin typeface="Arial"/>
              <a:cs typeface="Arial"/>
            </a:endParaRPr>
          </a:p>
          <a:p>
            <a:pPr marL="830580" lvl="1" indent="-342900">
              <a:buClr>
                <a:srgbClr val="54A839"/>
              </a:buClr>
              <a:buChar char="•"/>
              <a:tabLst>
                <a:tab pos="830580" algn="l"/>
                <a:tab pos="831215" algn="l"/>
              </a:tabLst>
            </a:pPr>
            <a:r>
              <a:rPr sz="2000" spc="70" dirty="0">
                <a:solidFill>
                  <a:srgbClr val="0C9B74"/>
                </a:solidFill>
                <a:latin typeface="Arial"/>
                <a:cs typeface="Arial"/>
              </a:rPr>
              <a:t>Lacrimal</a:t>
            </a:r>
            <a:r>
              <a:rPr sz="2000" spc="15" dirty="0">
                <a:solidFill>
                  <a:srgbClr val="0C9B74"/>
                </a:solidFill>
                <a:latin typeface="Arial"/>
                <a:cs typeface="Arial"/>
              </a:rPr>
              <a:t> </a:t>
            </a:r>
            <a:r>
              <a:rPr sz="2000" spc="105" dirty="0">
                <a:solidFill>
                  <a:srgbClr val="0C9B74"/>
                </a:solidFill>
                <a:latin typeface="Arial"/>
                <a:cs typeface="Arial"/>
              </a:rPr>
              <a:t>gland</a:t>
            </a:r>
            <a:endParaRPr sz="2000">
              <a:latin typeface="Arial"/>
              <a:cs typeface="Arial"/>
            </a:endParaRPr>
          </a:p>
          <a:p>
            <a:pPr marL="830580" lvl="1" indent="-342900">
              <a:buClr>
                <a:srgbClr val="54A839"/>
              </a:buClr>
              <a:buChar char="•"/>
              <a:tabLst>
                <a:tab pos="830580" algn="l"/>
                <a:tab pos="831215" algn="l"/>
              </a:tabLst>
            </a:pPr>
            <a:r>
              <a:rPr sz="2000" spc="50" dirty="0">
                <a:solidFill>
                  <a:srgbClr val="0C9B74"/>
                </a:solidFill>
                <a:latin typeface="Arial"/>
                <a:cs typeface="Arial"/>
              </a:rPr>
              <a:t>Glands </a:t>
            </a:r>
            <a:r>
              <a:rPr sz="2000" spc="145" dirty="0">
                <a:solidFill>
                  <a:srgbClr val="0C9B74"/>
                </a:solidFill>
                <a:latin typeface="Arial"/>
                <a:cs typeface="Arial"/>
              </a:rPr>
              <a:t>of </a:t>
            </a:r>
            <a:r>
              <a:rPr sz="2000" spc="65" dirty="0">
                <a:solidFill>
                  <a:srgbClr val="0C9B74"/>
                </a:solidFill>
                <a:latin typeface="Arial"/>
                <a:cs typeface="Arial"/>
              </a:rPr>
              <a:t>nose </a:t>
            </a:r>
            <a:r>
              <a:rPr sz="2000" spc="85" dirty="0">
                <a:solidFill>
                  <a:srgbClr val="0C9B74"/>
                </a:solidFill>
                <a:latin typeface="Arial"/>
                <a:cs typeface="Arial"/>
              </a:rPr>
              <a:t>and</a:t>
            </a:r>
            <a:r>
              <a:rPr sz="2000" spc="-5" dirty="0">
                <a:solidFill>
                  <a:srgbClr val="0C9B74"/>
                </a:solidFill>
                <a:latin typeface="Arial"/>
                <a:cs typeface="Arial"/>
              </a:rPr>
              <a:t> </a:t>
            </a:r>
            <a:r>
              <a:rPr sz="2000" spc="70" dirty="0">
                <a:solidFill>
                  <a:srgbClr val="0C9B74"/>
                </a:solidFill>
                <a:latin typeface="Arial"/>
                <a:cs typeface="Arial"/>
              </a:rPr>
              <a:t>palate</a:t>
            </a:r>
            <a:endParaRPr sz="2000">
              <a:latin typeface="Arial"/>
              <a:cs typeface="Arial"/>
            </a:endParaRPr>
          </a:p>
          <a:p>
            <a:pPr lvl="1">
              <a:spcBef>
                <a:spcPts val="55"/>
              </a:spcBef>
              <a:buClr>
                <a:srgbClr val="54A839"/>
              </a:buClr>
              <a:buFont typeface="Arial"/>
              <a:buChar char="•"/>
            </a:pPr>
            <a:endParaRPr sz="3400">
              <a:latin typeface="Times New Roman"/>
              <a:cs typeface="Times New Roman"/>
            </a:endParaRPr>
          </a:p>
          <a:p>
            <a:pPr marL="469900" indent="-457200">
              <a:buClr>
                <a:srgbClr val="54A839"/>
              </a:buClr>
              <a:buFont typeface="Wingdings"/>
              <a:buChar char=""/>
              <a:tabLst>
                <a:tab pos="469265" algn="l"/>
                <a:tab pos="469900" algn="l"/>
                <a:tab pos="1878330" algn="l"/>
              </a:tabLst>
            </a:pPr>
            <a:r>
              <a:rPr sz="2800" spc="145" dirty="0">
                <a:latin typeface="Arial"/>
                <a:cs typeface="Arial"/>
              </a:rPr>
              <a:t>Origin:	</a:t>
            </a:r>
            <a:r>
              <a:rPr sz="2800" spc="110" dirty="0">
                <a:solidFill>
                  <a:srgbClr val="0C9B74"/>
                </a:solidFill>
                <a:latin typeface="Arial"/>
                <a:cs typeface="Arial"/>
              </a:rPr>
              <a:t>Medulla </a:t>
            </a:r>
            <a:r>
              <a:rPr sz="2800" spc="140" dirty="0">
                <a:solidFill>
                  <a:srgbClr val="0C9B74"/>
                </a:solidFill>
                <a:latin typeface="Arial"/>
                <a:cs typeface="Arial"/>
              </a:rPr>
              <a:t>oblongata</a:t>
            </a:r>
            <a:endParaRPr sz="2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704976" y="342900"/>
            <a:ext cx="4905375" cy="876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23276" y="5944933"/>
            <a:ext cx="4897755" cy="913130"/>
          </a:xfrm>
          <a:custGeom>
            <a:avLst/>
            <a:gdLst/>
            <a:ahLst/>
            <a:cxnLst/>
            <a:rect l="l" t="t" r="r" b="b"/>
            <a:pathLst>
              <a:path w="4897755" h="913129">
                <a:moveTo>
                  <a:pt x="85714" y="21358"/>
                </a:moveTo>
                <a:lnTo>
                  <a:pt x="3636702" y="913064"/>
                </a:lnTo>
                <a:lnTo>
                  <a:pt x="4897405" y="913064"/>
                </a:lnTo>
                <a:lnTo>
                  <a:pt x="85714" y="21358"/>
                </a:lnTo>
                <a:close/>
              </a:path>
              <a:path w="4897755" h="913129">
                <a:moveTo>
                  <a:pt x="660" y="0"/>
                </a:moveTo>
                <a:lnTo>
                  <a:pt x="0" y="5473"/>
                </a:lnTo>
                <a:lnTo>
                  <a:pt x="85714" y="21358"/>
                </a:lnTo>
                <a:lnTo>
                  <a:pt x="660" y="0"/>
                </a:lnTo>
                <a:close/>
              </a:path>
            </a:pathLst>
          </a:custGeom>
          <a:solidFill>
            <a:srgbClr val="9CB1E0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009712" y="5939015"/>
            <a:ext cx="3651885" cy="919480"/>
          </a:xfrm>
          <a:custGeom>
            <a:avLst/>
            <a:gdLst/>
            <a:ahLst/>
            <a:cxnLst/>
            <a:rect l="l" t="t" r="r" b="b"/>
            <a:pathLst>
              <a:path w="3651885" h="919479">
                <a:moveTo>
                  <a:pt x="0" y="0"/>
                </a:moveTo>
                <a:lnTo>
                  <a:pt x="7924" y="6349"/>
                </a:lnTo>
                <a:lnTo>
                  <a:pt x="2868870" y="918983"/>
                </a:lnTo>
                <a:lnTo>
                  <a:pt x="3651885" y="91898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24000" y="5789674"/>
            <a:ext cx="3398520" cy="10683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24001" y="5784015"/>
            <a:ext cx="3372797" cy="10739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1009651"/>
            <a:ext cx="8848726" cy="5745032"/>
          </a:xfrm>
          <a:prstGeom prst="rect">
            <a:avLst/>
          </a:prstGeom>
          <a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35836" y="158496"/>
            <a:ext cx="4852416" cy="8290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059940" y="232994"/>
            <a:ext cx="4198620" cy="651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  <a:tabLst>
                <a:tab pos="1147445" algn="l"/>
              </a:tabLst>
            </a:pPr>
            <a:r>
              <a:rPr sz="4100" b="1" spc="55" dirty="0">
                <a:solidFill>
                  <a:srgbClr val="04607A"/>
                </a:solidFill>
              </a:rPr>
              <a:t>VII.	</a:t>
            </a:r>
            <a:r>
              <a:rPr sz="4100" b="1" spc="-70" dirty="0">
                <a:solidFill>
                  <a:srgbClr val="04607A"/>
                </a:solidFill>
              </a:rPr>
              <a:t>Facial</a:t>
            </a:r>
            <a:r>
              <a:rPr sz="4100" b="1" spc="50" dirty="0">
                <a:solidFill>
                  <a:srgbClr val="04607A"/>
                </a:solidFill>
              </a:rPr>
              <a:t> </a:t>
            </a:r>
            <a:r>
              <a:rPr sz="4100" b="1" dirty="0">
                <a:solidFill>
                  <a:srgbClr val="04607A"/>
                </a:solidFill>
              </a:rPr>
              <a:t>Nerve</a:t>
            </a:r>
            <a:endParaRPr sz="4100"/>
          </a:p>
        </p:txBody>
      </p:sp>
      <p:sp>
        <p:nvSpPr>
          <p:cNvPr id="9" name="object 9"/>
          <p:cNvSpPr/>
          <p:nvPr/>
        </p:nvSpPr>
        <p:spPr>
          <a:xfrm>
            <a:off x="8019288" y="3919726"/>
            <a:ext cx="2648712" cy="29382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848726" y="4023040"/>
            <a:ext cx="2453004" cy="273164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0600" y="609600"/>
            <a:ext cx="9105900" cy="21621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641975" y="2932302"/>
            <a:ext cx="426085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pc="130" dirty="0"/>
              <a:t>Cranial </a:t>
            </a:r>
            <a:r>
              <a:rPr spc="85" dirty="0"/>
              <a:t>Nerve</a:t>
            </a:r>
            <a:r>
              <a:rPr spc="135" dirty="0"/>
              <a:t> </a:t>
            </a:r>
            <a:r>
              <a:rPr spc="15" dirty="0"/>
              <a:t>VIII</a:t>
            </a:r>
          </a:p>
        </p:txBody>
      </p:sp>
      <p:sp>
        <p:nvSpPr>
          <p:cNvPr id="4" name="object 4"/>
          <p:cNvSpPr/>
          <p:nvPr/>
        </p:nvSpPr>
        <p:spPr>
          <a:xfrm>
            <a:off x="1933576" y="4876801"/>
            <a:ext cx="6124575" cy="6953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04976" y="342900"/>
            <a:ext cx="7953375" cy="876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32697" y="1579473"/>
            <a:ext cx="4648200" cy="462280"/>
          </a:xfrm>
          <a:custGeom>
            <a:avLst/>
            <a:gdLst/>
            <a:ahLst/>
            <a:cxnLst/>
            <a:rect l="l" t="t" r="r" b="b"/>
            <a:pathLst>
              <a:path w="4648200" h="462280">
                <a:moveTo>
                  <a:pt x="0" y="461670"/>
                </a:moveTo>
                <a:lnTo>
                  <a:pt x="4648200" y="461670"/>
                </a:lnTo>
                <a:lnTo>
                  <a:pt x="4648200" y="0"/>
                </a:lnTo>
                <a:lnTo>
                  <a:pt x="0" y="0"/>
                </a:lnTo>
                <a:lnTo>
                  <a:pt x="0" y="4616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05203" y="1552066"/>
            <a:ext cx="4703445" cy="516890"/>
          </a:xfrm>
          <a:custGeom>
            <a:avLst/>
            <a:gdLst/>
            <a:ahLst/>
            <a:cxnLst/>
            <a:rect l="l" t="t" r="r" b="b"/>
            <a:pathLst>
              <a:path w="4703445" h="516889">
                <a:moveTo>
                  <a:pt x="4675733" y="0"/>
                </a:moveTo>
                <a:lnTo>
                  <a:pt x="27495" y="0"/>
                </a:lnTo>
                <a:lnTo>
                  <a:pt x="16796" y="2160"/>
                </a:lnTo>
                <a:lnTo>
                  <a:pt x="8056" y="8048"/>
                </a:lnTo>
                <a:lnTo>
                  <a:pt x="2161" y="16769"/>
                </a:lnTo>
                <a:lnTo>
                  <a:pt x="0" y="27432"/>
                </a:lnTo>
                <a:lnTo>
                  <a:pt x="0" y="489077"/>
                </a:lnTo>
                <a:lnTo>
                  <a:pt x="2161" y="499812"/>
                </a:lnTo>
                <a:lnTo>
                  <a:pt x="8056" y="508571"/>
                </a:lnTo>
                <a:lnTo>
                  <a:pt x="16796" y="514473"/>
                </a:lnTo>
                <a:lnTo>
                  <a:pt x="27495" y="516636"/>
                </a:lnTo>
                <a:lnTo>
                  <a:pt x="4675733" y="516636"/>
                </a:lnTo>
                <a:lnTo>
                  <a:pt x="4686395" y="514473"/>
                </a:lnTo>
                <a:lnTo>
                  <a:pt x="4695116" y="508571"/>
                </a:lnTo>
                <a:lnTo>
                  <a:pt x="4701004" y="499812"/>
                </a:lnTo>
                <a:lnTo>
                  <a:pt x="4703165" y="489077"/>
                </a:lnTo>
                <a:lnTo>
                  <a:pt x="4703165" y="483616"/>
                </a:lnTo>
                <a:lnTo>
                  <a:pt x="33007" y="483616"/>
                </a:lnTo>
                <a:lnTo>
                  <a:pt x="33007" y="32893"/>
                </a:lnTo>
                <a:lnTo>
                  <a:pt x="4703165" y="32893"/>
                </a:lnTo>
                <a:lnTo>
                  <a:pt x="4703165" y="27432"/>
                </a:lnTo>
                <a:lnTo>
                  <a:pt x="4701004" y="16769"/>
                </a:lnTo>
                <a:lnTo>
                  <a:pt x="4695116" y="8048"/>
                </a:lnTo>
                <a:lnTo>
                  <a:pt x="4686395" y="2160"/>
                </a:lnTo>
                <a:lnTo>
                  <a:pt x="4675733" y="0"/>
                </a:lnTo>
                <a:close/>
              </a:path>
              <a:path w="4703445" h="516889">
                <a:moveTo>
                  <a:pt x="4703165" y="32893"/>
                </a:moveTo>
                <a:lnTo>
                  <a:pt x="4670145" y="32893"/>
                </a:lnTo>
                <a:lnTo>
                  <a:pt x="4670145" y="483616"/>
                </a:lnTo>
                <a:lnTo>
                  <a:pt x="4703165" y="483616"/>
                </a:lnTo>
                <a:lnTo>
                  <a:pt x="4703165" y="32893"/>
                </a:lnTo>
                <a:close/>
              </a:path>
              <a:path w="4703445" h="516889">
                <a:moveTo>
                  <a:pt x="4659223" y="43942"/>
                </a:moveTo>
                <a:lnTo>
                  <a:pt x="44005" y="43942"/>
                </a:lnTo>
                <a:lnTo>
                  <a:pt x="44005" y="472567"/>
                </a:lnTo>
                <a:lnTo>
                  <a:pt x="4659223" y="472567"/>
                </a:lnTo>
                <a:lnTo>
                  <a:pt x="4659223" y="461645"/>
                </a:lnTo>
                <a:lnTo>
                  <a:pt x="55003" y="461645"/>
                </a:lnTo>
                <a:lnTo>
                  <a:pt x="55003" y="54991"/>
                </a:lnTo>
                <a:lnTo>
                  <a:pt x="4659223" y="54991"/>
                </a:lnTo>
                <a:lnTo>
                  <a:pt x="4659223" y="43942"/>
                </a:lnTo>
                <a:close/>
              </a:path>
              <a:path w="4703445" h="516889">
                <a:moveTo>
                  <a:pt x="4659223" y="54991"/>
                </a:moveTo>
                <a:lnTo>
                  <a:pt x="4648174" y="54991"/>
                </a:lnTo>
                <a:lnTo>
                  <a:pt x="4648174" y="461645"/>
                </a:lnTo>
                <a:lnTo>
                  <a:pt x="4659223" y="461645"/>
                </a:lnTo>
                <a:lnTo>
                  <a:pt x="4659223" y="54991"/>
                </a:lnTo>
                <a:close/>
              </a:path>
            </a:pathLst>
          </a:custGeom>
          <a:solidFill>
            <a:srgbClr val="A4C2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364817" y="2514600"/>
            <a:ext cx="7554595" cy="1569720"/>
          </a:xfrm>
          <a:custGeom>
            <a:avLst/>
            <a:gdLst/>
            <a:ahLst/>
            <a:cxnLst/>
            <a:rect l="l" t="t" r="r" b="b"/>
            <a:pathLst>
              <a:path w="7554595" h="1569720">
                <a:moveTo>
                  <a:pt x="0" y="1569720"/>
                </a:moveTo>
                <a:lnTo>
                  <a:pt x="7554214" y="1569720"/>
                </a:lnTo>
                <a:lnTo>
                  <a:pt x="7554214" y="0"/>
                </a:lnTo>
                <a:lnTo>
                  <a:pt x="0" y="0"/>
                </a:lnTo>
                <a:lnTo>
                  <a:pt x="0" y="15697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337321" y="2487042"/>
            <a:ext cx="7609205" cy="1624965"/>
          </a:xfrm>
          <a:custGeom>
            <a:avLst/>
            <a:gdLst/>
            <a:ahLst/>
            <a:cxnLst/>
            <a:rect l="l" t="t" r="r" b="b"/>
            <a:pathLst>
              <a:path w="7609205" h="1624964">
                <a:moveTo>
                  <a:pt x="7581760" y="0"/>
                </a:moveTo>
                <a:lnTo>
                  <a:pt x="27495" y="0"/>
                </a:lnTo>
                <a:lnTo>
                  <a:pt x="16791" y="2162"/>
                </a:lnTo>
                <a:lnTo>
                  <a:pt x="8051" y="8064"/>
                </a:lnTo>
                <a:lnTo>
                  <a:pt x="2160" y="16823"/>
                </a:lnTo>
                <a:lnTo>
                  <a:pt x="0" y="27559"/>
                </a:lnTo>
                <a:lnTo>
                  <a:pt x="0" y="1597279"/>
                </a:lnTo>
                <a:lnTo>
                  <a:pt x="2160" y="1607941"/>
                </a:lnTo>
                <a:lnTo>
                  <a:pt x="8051" y="1616662"/>
                </a:lnTo>
                <a:lnTo>
                  <a:pt x="16791" y="1622550"/>
                </a:lnTo>
                <a:lnTo>
                  <a:pt x="27495" y="1624711"/>
                </a:lnTo>
                <a:lnTo>
                  <a:pt x="7581760" y="1624711"/>
                </a:lnTo>
                <a:lnTo>
                  <a:pt x="7592422" y="1622550"/>
                </a:lnTo>
                <a:lnTo>
                  <a:pt x="7601143" y="1616662"/>
                </a:lnTo>
                <a:lnTo>
                  <a:pt x="7607031" y="1607941"/>
                </a:lnTo>
                <a:lnTo>
                  <a:pt x="7609192" y="1597279"/>
                </a:lnTo>
                <a:lnTo>
                  <a:pt x="7609192" y="1591691"/>
                </a:lnTo>
                <a:lnTo>
                  <a:pt x="32994" y="1591691"/>
                </a:lnTo>
                <a:lnTo>
                  <a:pt x="32994" y="33020"/>
                </a:lnTo>
                <a:lnTo>
                  <a:pt x="7609192" y="33020"/>
                </a:lnTo>
                <a:lnTo>
                  <a:pt x="7609192" y="27559"/>
                </a:lnTo>
                <a:lnTo>
                  <a:pt x="7607031" y="16823"/>
                </a:lnTo>
                <a:lnTo>
                  <a:pt x="7601143" y="8064"/>
                </a:lnTo>
                <a:lnTo>
                  <a:pt x="7592422" y="2162"/>
                </a:lnTo>
                <a:lnTo>
                  <a:pt x="7581760" y="0"/>
                </a:lnTo>
                <a:close/>
              </a:path>
              <a:path w="7609205" h="1624964">
                <a:moveTo>
                  <a:pt x="7609192" y="33020"/>
                </a:moveTo>
                <a:lnTo>
                  <a:pt x="7576299" y="33020"/>
                </a:lnTo>
                <a:lnTo>
                  <a:pt x="7576299" y="1591691"/>
                </a:lnTo>
                <a:lnTo>
                  <a:pt x="7609192" y="1591691"/>
                </a:lnTo>
                <a:lnTo>
                  <a:pt x="7609192" y="33020"/>
                </a:lnTo>
                <a:close/>
              </a:path>
              <a:path w="7609205" h="1624964">
                <a:moveTo>
                  <a:pt x="7565250" y="44069"/>
                </a:moveTo>
                <a:lnTo>
                  <a:pt x="43992" y="44069"/>
                </a:lnTo>
                <a:lnTo>
                  <a:pt x="43992" y="1580769"/>
                </a:lnTo>
                <a:lnTo>
                  <a:pt x="7565250" y="1580769"/>
                </a:lnTo>
                <a:lnTo>
                  <a:pt x="7565250" y="1569720"/>
                </a:lnTo>
                <a:lnTo>
                  <a:pt x="54990" y="1569720"/>
                </a:lnTo>
                <a:lnTo>
                  <a:pt x="54990" y="55118"/>
                </a:lnTo>
                <a:lnTo>
                  <a:pt x="7565250" y="55118"/>
                </a:lnTo>
                <a:lnTo>
                  <a:pt x="7565250" y="44069"/>
                </a:lnTo>
                <a:close/>
              </a:path>
              <a:path w="7609205" h="1624964">
                <a:moveTo>
                  <a:pt x="7565250" y="55118"/>
                </a:moveTo>
                <a:lnTo>
                  <a:pt x="7554201" y="55118"/>
                </a:lnTo>
                <a:lnTo>
                  <a:pt x="7554201" y="1569720"/>
                </a:lnTo>
                <a:lnTo>
                  <a:pt x="7565250" y="1569720"/>
                </a:lnTo>
                <a:lnTo>
                  <a:pt x="7565250" y="55118"/>
                </a:lnTo>
                <a:close/>
              </a:path>
            </a:pathLst>
          </a:custGeom>
          <a:solidFill>
            <a:srgbClr val="A4C2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32698" y="5852414"/>
            <a:ext cx="7718425" cy="462280"/>
          </a:xfrm>
          <a:custGeom>
            <a:avLst/>
            <a:gdLst/>
            <a:ahLst/>
            <a:cxnLst/>
            <a:rect l="l" t="t" r="r" b="b"/>
            <a:pathLst>
              <a:path w="7718425" h="462279">
                <a:moveTo>
                  <a:pt x="0" y="461670"/>
                </a:moveTo>
                <a:lnTo>
                  <a:pt x="7718298" y="461670"/>
                </a:lnTo>
                <a:lnTo>
                  <a:pt x="7718298" y="0"/>
                </a:lnTo>
                <a:lnTo>
                  <a:pt x="0" y="0"/>
                </a:lnTo>
                <a:lnTo>
                  <a:pt x="0" y="4616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305202" y="5824918"/>
            <a:ext cx="7773670" cy="516890"/>
          </a:xfrm>
          <a:custGeom>
            <a:avLst/>
            <a:gdLst/>
            <a:ahLst/>
            <a:cxnLst/>
            <a:rect l="l" t="t" r="r" b="b"/>
            <a:pathLst>
              <a:path w="7773670" h="516889">
                <a:moveTo>
                  <a:pt x="7745831" y="0"/>
                </a:moveTo>
                <a:lnTo>
                  <a:pt x="27495" y="0"/>
                </a:lnTo>
                <a:lnTo>
                  <a:pt x="16796" y="2162"/>
                </a:lnTo>
                <a:lnTo>
                  <a:pt x="8056" y="8058"/>
                </a:lnTo>
                <a:lnTo>
                  <a:pt x="2161" y="16802"/>
                </a:lnTo>
                <a:lnTo>
                  <a:pt x="0" y="27508"/>
                </a:lnTo>
                <a:lnTo>
                  <a:pt x="0" y="489165"/>
                </a:lnTo>
                <a:lnTo>
                  <a:pt x="2161" y="499872"/>
                </a:lnTo>
                <a:lnTo>
                  <a:pt x="8056" y="508615"/>
                </a:lnTo>
                <a:lnTo>
                  <a:pt x="16796" y="514511"/>
                </a:lnTo>
                <a:lnTo>
                  <a:pt x="27495" y="516674"/>
                </a:lnTo>
                <a:lnTo>
                  <a:pt x="7745831" y="516674"/>
                </a:lnTo>
                <a:lnTo>
                  <a:pt x="7756547" y="514511"/>
                </a:lnTo>
                <a:lnTo>
                  <a:pt x="7765262" y="508615"/>
                </a:lnTo>
                <a:lnTo>
                  <a:pt x="7771120" y="499872"/>
                </a:lnTo>
                <a:lnTo>
                  <a:pt x="7773263" y="489165"/>
                </a:lnTo>
                <a:lnTo>
                  <a:pt x="7773263" y="483666"/>
                </a:lnTo>
                <a:lnTo>
                  <a:pt x="33007" y="483666"/>
                </a:lnTo>
                <a:lnTo>
                  <a:pt x="33007" y="33007"/>
                </a:lnTo>
                <a:lnTo>
                  <a:pt x="7773263" y="33007"/>
                </a:lnTo>
                <a:lnTo>
                  <a:pt x="7773263" y="27508"/>
                </a:lnTo>
                <a:lnTo>
                  <a:pt x="7771120" y="16802"/>
                </a:lnTo>
                <a:lnTo>
                  <a:pt x="7765262" y="8058"/>
                </a:lnTo>
                <a:lnTo>
                  <a:pt x="7756547" y="2162"/>
                </a:lnTo>
                <a:lnTo>
                  <a:pt x="7745831" y="0"/>
                </a:lnTo>
                <a:close/>
              </a:path>
              <a:path w="7773670" h="516889">
                <a:moveTo>
                  <a:pt x="7773263" y="33007"/>
                </a:moveTo>
                <a:lnTo>
                  <a:pt x="7740370" y="33007"/>
                </a:lnTo>
                <a:lnTo>
                  <a:pt x="7740370" y="483666"/>
                </a:lnTo>
                <a:lnTo>
                  <a:pt x="7773263" y="483666"/>
                </a:lnTo>
                <a:lnTo>
                  <a:pt x="7773263" y="33007"/>
                </a:lnTo>
                <a:close/>
              </a:path>
              <a:path w="7773670" h="516889">
                <a:moveTo>
                  <a:pt x="7729321" y="44005"/>
                </a:moveTo>
                <a:lnTo>
                  <a:pt x="44005" y="44005"/>
                </a:lnTo>
                <a:lnTo>
                  <a:pt x="44005" y="472668"/>
                </a:lnTo>
                <a:lnTo>
                  <a:pt x="7729321" y="472668"/>
                </a:lnTo>
                <a:lnTo>
                  <a:pt x="7729321" y="461670"/>
                </a:lnTo>
                <a:lnTo>
                  <a:pt x="55003" y="461670"/>
                </a:lnTo>
                <a:lnTo>
                  <a:pt x="55003" y="55003"/>
                </a:lnTo>
                <a:lnTo>
                  <a:pt x="7729321" y="55003"/>
                </a:lnTo>
                <a:lnTo>
                  <a:pt x="7729321" y="44005"/>
                </a:lnTo>
                <a:close/>
              </a:path>
              <a:path w="7773670" h="516889">
                <a:moveTo>
                  <a:pt x="7729321" y="55003"/>
                </a:moveTo>
                <a:lnTo>
                  <a:pt x="7718272" y="55003"/>
                </a:lnTo>
                <a:lnTo>
                  <a:pt x="7718272" y="461670"/>
                </a:lnTo>
                <a:lnTo>
                  <a:pt x="7729321" y="461670"/>
                </a:lnTo>
                <a:lnTo>
                  <a:pt x="7729321" y="55003"/>
                </a:lnTo>
                <a:close/>
              </a:path>
            </a:pathLst>
          </a:custGeom>
          <a:solidFill>
            <a:srgbClr val="A4C2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32698" y="4672558"/>
            <a:ext cx="6811645" cy="462280"/>
          </a:xfrm>
          <a:custGeom>
            <a:avLst/>
            <a:gdLst/>
            <a:ahLst/>
            <a:cxnLst/>
            <a:rect l="l" t="t" r="r" b="b"/>
            <a:pathLst>
              <a:path w="6811645" h="462279">
                <a:moveTo>
                  <a:pt x="0" y="461670"/>
                </a:moveTo>
                <a:lnTo>
                  <a:pt x="6811264" y="461670"/>
                </a:lnTo>
                <a:lnTo>
                  <a:pt x="6811264" y="0"/>
                </a:lnTo>
                <a:lnTo>
                  <a:pt x="0" y="0"/>
                </a:lnTo>
                <a:lnTo>
                  <a:pt x="0" y="4616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305202" y="4645025"/>
            <a:ext cx="6866890" cy="516890"/>
          </a:xfrm>
          <a:custGeom>
            <a:avLst/>
            <a:gdLst/>
            <a:ahLst/>
            <a:cxnLst/>
            <a:rect l="l" t="t" r="r" b="b"/>
            <a:pathLst>
              <a:path w="6866890" h="516889">
                <a:moveTo>
                  <a:pt x="6838797" y="0"/>
                </a:moveTo>
                <a:lnTo>
                  <a:pt x="27495" y="0"/>
                </a:lnTo>
                <a:lnTo>
                  <a:pt x="16796" y="2162"/>
                </a:lnTo>
                <a:lnTo>
                  <a:pt x="8056" y="8064"/>
                </a:lnTo>
                <a:lnTo>
                  <a:pt x="2161" y="16823"/>
                </a:lnTo>
                <a:lnTo>
                  <a:pt x="0" y="27558"/>
                </a:lnTo>
                <a:lnTo>
                  <a:pt x="0" y="489204"/>
                </a:lnTo>
                <a:lnTo>
                  <a:pt x="2161" y="499939"/>
                </a:lnTo>
                <a:lnTo>
                  <a:pt x="8056" y="508698"/>
                </a:lnTo>
                <a:lnTo>
                  <a:pt x="16796" y="514600"/>
                </a:lnTo>
                <a:lnTo>
                  <a:pt x="27495" y="516763"/>
                </a:lnTo>
                <a:lnTo>
                  <a:pt x="6838797" y="516763"/>
                </a:lnTo>
                <a:lnTo>
                  <a:pt x="6849533" y="514600"/>
                </a:lnTo>
                <a:lnTo>
                  <a:pt x="6858292" y="508698"/>
                </a:lnTo>
                <a:lnTo>
                  <a:pt x="6864193" y="499939"/>
                </a:lnTo>
                <a:lnTo>
                  <a:pt x="6866356" y="489204"/>
                </a:lnTo>
                <a:lnTo>
                  <a:pt x="6866356" y="483743"/>
                </a:lnTo>
                <a:lnTo>
                  <a:pt x="33007" y="483743"/>
                </a:lnTo>
                <a:lnTo>
                  <a:pt x="33007" y="33019"/>
                </a:lnTo>
                <a:lnTo>
                  <a:pt x="6866356" y="33019"/>
                </a:lnTo>
                <a:lnTo>
                  <a:pt x="6866356" y="27558"/>
                </a:lnTo>
                <a:lnTo>
                  <a:pt x="6864193" y="16823"/>
                </a:lnTo>
                <a:lnTo>
                  <a:pt x="6858292" y="8064"/>
                </a:lnTo>
                <a:lnTo>
                  <a:pt x="6849533" y="2162"/>
                </a:lnTo>
                <a:lnTo>
                  <a:pt x="6838797" y="0"/>
                </a:lnTo>
                <a:close/>
              </a:path>
              <a:path w="6866890" h="516889">
                <a:moveTo>
                  <a:pt x="6866356" y="33019"/>
                </a:moveTo>
                <a:lnTo>
                  <a:pt x="6833336" y="33019"/>
                </a:lnTo>
                <a:lnTo>
                  <a:pt x="6833336" y="483743"/>
                </a:lnTo>
                <a:lnTo>
                  <a:pt x="6866356" y="483743"/>
                </a:lnTo>
                <a:lnTo>
                  <a:pt x="6866356" y="33019"/>
                </a:lnTo>
                <a:close/>
              </a:path>
              <a:path w="6866890" h="516889">
                <a:moveTo>
                  <a:pt x="6822287" y="44068"/>
                </a:moveTo>
                <a:lnTo>
                  <a:pt x="44005" y="44068"/>
                </a:lnTo>
                <a:lnTo>
                  <a:pt x="44005" y="472694"/>
                </a:lnTo>
                <a:lnTo>
                  <a:pt x="6822287" y="472694"/>
                </a:lnTo>
                <a:lnTo>
                  <a:pt x="6822287" y="461772"/>
                </a:lnTo>
                <a:lnTo>
                  <a:pt x="55003" y="461772"/>
                </a:lnTo>
                <a:lnTo>
                  <a:pt x="55003" y="55118"/>
                </a:lnTo>
                <a:lnTo>
                  <a:pt x="6822287" y="55118"/>
                </a:lnTo>
                <a:lnTo>
                  <a:pt x="6822287" y="44068"/>
                </a:lnTo>
                <a:close/>
              </a:path>
              <a:path w="6866890" h="516889">
                <a:moveTo>
                  <a:pt x="6822287" y="55118"/>
                </a:moveTo>
                <a:lnTo>
                  <a:pt x="6811238" y="55118"/>
                </a:lnTo>
                <a:lnTo>
                  <a:pt x="6811238" y="461772"/>
                </a:lnTo>
                <a:lnTo>
                  <a:pt x="6822287" y="461772"/>
                </a:lnTo>
                <a:lnTo>
                  <a:pt x="6822287" y="55118"/>
                </a:lnTo>
                <a:close/>
              </a:path>
            </a:pathLst>
          </a:custGeom>
          <a:solidFill>
            <a:srgbClr val="A4C2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332698" y="1568577"/>
            <a:ext cx="7718425" cy="47807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48640" indent="-457200">
              <a:spcBef>
                <a:spcPts val="100"/>
              </a:spcBef>
              <a:buClr>
                <a:srgbClr val="0A5294"/>
              </a:buClr>
              <a:buFont typeface="Courier New"/>
              <a:buChar char="o"/>
              <a:tabLst>
                <a:tab pos="549275" algn="l"/>
                <a:tab pos="2562225" algn="l"/>
              </a:tabLst>
            </a:pPr>
            <a:r>
              <a:rPr sz="2400" spc="125" dirty="0">
                <a:latin typeface="Arial"/>
                <a:cs typeface="Arial"/>
              </a:rPr>
              <a:t>Component:	</a:t>
            </a:r>
            <a:r>
              <a:rPr sz="2400" spc="35" dirty="0">
                <a:solidFill>
                  <a:srgbClr val="115863"/>
                </a:solidFill>
                <a:latin typeface="Arial"/>
                <a:cs typeface="Arial"/>
              </a:rPr>
              <a:t>Sensory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0A5294"/>
              </a:buClr>
              <a:buFont typeface="Courier New"/>
              <a:buChar char="o"/>
            </a:pPr>
            <a:endParaRPr sz="3900">
              <a:latin typeface="Times New Roman"/>
              <a:cs typeface="Times New Roman"/>
            </a:endParaRPr>
          </a:p>
          <a:p>
            <a:pPr marL="580390" indent="-457200">
              <a:buClr>
                <a:srgbClr val="0A5294"/>
              </a:buClr>
              <a:buFont typeface="Courier New"/>
              <a:buChar char="o"/>
              <a:tabLst>
                <a:tab pos="581025" algn="l"/>
              </a:tabLst>
            </a:pPr>
            <a:r>
              <a:rPr sz="2400" spc="95" dirty="0">
                <a:latin typeface="Arial"/>
                <a:cs typeface="Arial"/>
              </a:rPr>
              <a:t>Function:</a:t>
            </a:r>
            <a:endParaRPr sz="2400">
              <a:latin typeface="Arial"/>
              <a:cs typeface="Arial"/>
            </a:endParaRPr>
          </a:p>
          <a:p>
            <a:pPr marL="923290" marR="559435" lvl="1" indent="-342900">
              <a:buClr>
                <a:srgbClr val="0A5294"/>
              </a:buClr>
              <a:buFont typeface="Courier New"/>
              <a:buChar char="o"/>
              <a:tabLst>
                <a:tab pos="923925" algn="l"/>
              </a:tabLst>
            </a:pPr>
            <a:r>
              <a:rPr sz="2400" spc="105" dirty="0">
                <a:solidFill>
                  <a:srgbClr val="115863"/>
                </a:solidFill>
                <a:latin typeface="Arial"/>
                <a:cs typeface="Arial"/>
              </a:rPr>
              <a:t>Vestibular </a:t>
            </a:r>
            <a:r>
              <a:rPr sz="2400" spc="585" dirty="0">
                <a:solidFill>
                  <a:srgbClr val="115863"/>
                </a:solidFill>
                <a:latin typeface="Arial"/>
                <a:cs typeface="Arial"/>
              </a:rPr>
              <a:t>- </a:t>
            </a:r>
            <a:r>
              <a:rPr sz="2400" spc="10" dirty="0">
                <a:solidFill>
                  <a:srgbClr val="115863"/>
                </a:solidFill>
                <a:latin typeface="Arial"/>
                <a:cs typeface="Arial"/>
              </a:rPr>
              <a:t>Saculae, </a:t>
            </a:r>
            <a:r>
              <a:rPr sz="2400" spc="55" dirty="0">
                <a:solidFill>
                  <a:srgbClr val="115863"/>
                </a:solidFill>
                <a:latin typeface="Arial"/>
                <a:cs typeface="Arial"/>
              </a:rPr>
              <a:t>saccule,</a:t>
            </a:r>
            <a:r>
              <a:rPr sz="2400" spc="-335" dirty="0">
                <a:solidFill>
                  <a:srgbClr val="115863"/>
                </a:solidFill>
                <a:latin typeface="Arial"/>
                <a:cs typeface="Arial"/>
              </a:rPr>
              <a:t> </a:t>
            </a:r>
            <a:r>
              <a:rPr sz="2400" spc="105" dirty="0">
                <a:solidFill>
                  <a:srgbClr val="115863"/>
                </a:solidFill>
                <a:latin typeface="Arial"/>
                <a:cs typeface="Arial"/>
              </a:rPr>
              <a:t>semicircular  </a:t>
            </a:r>
            <a:r>
              <a:rPr sz="2400" spc="50" dirty="0">
                <a:solidFill>
                  <a:srgbClr val="115863"/>
                </a:solidFill>
                <a:latin typeface="Arial"/>
                <a:cs typeface="Arial"/>
              </a:rPr>
              <a:t>canals </a:t>
            </a:r>
            <a:r>
              <a:rPr sz="2400" spc="-135" dirty="0">
                <a:solidFill>
                  <a:srgbClr val="115863"/>
                </a:solidFill>
                <a:latin typeface="Arial"/>
                <a:cs typeface="Arial"/>
              </a:rPr>
              <a:t>– </a:t>
            </a:r>
            <a:r>
              <a:rPr sz="2400" spc="145" dirty="0">
                <a:solidFill>
                  <a:srgbClr val="115863"/>
                </a:solidFill>
                <a:latin typeface="Arial"/>
                <a:cs typeface="Arial"/>
              </a:rPr>
              <a:t>position </a:t>
            </a:r>
            <a:r>
              <a:rPr sz="2400" spc="175" dirty="0">
                <a:solidFill>
                  <a:srgbClr val="115863"/>
                </a:solidFill>
                <a:latin typeface="Arial"/>
                <a:cs typeface="Arial"/>
              </a:rPr>
              <a:t>of</a:t>
            </a:r>
            <a:r>
              <a:rPr sz="2400" spc="-215" dirty="0">
                <a:solidFill>
                  <a:srgbClr val="115863"/>
                </a:solidFill>
                <a:latin typeface="Arial"/>
                <a:cs typeface="Arial"/>
              </a:rPr>
              <a:t> </a:t>
            </a:r>
            <a:r>
              <a:rPr sz="2400" spc="75" dirty="0">
                <a:solidFill>
                  <a:srgbClr val="115863"/>
                </a:solidFill>
                <a:latin typeface="Arial"/>
                <a:cs typeface="Arial"/>
              </a:rPr>
              <a:t>head</a:t>
            </a:r>
            <a:endParaRPr sz="2400">
              <a:latin typeface="Arial"/>
              <a:cs typeface="Arial"/>
            </a:endParaRPr>
          </a:p>
          <a:p>
            <a:pPr marL="923290" lvl="1" indent="-342900">
              <a:buClr>
                <a:srgbClr val="0A5294"/>
              </a:buClr>
              <a:buFont typeface="Courier New"/>
              <a:buChar char="o"/>
              <a:tabLst>
                <a:tab pos="923925" algn="l"/>
              </a:tabLst>
            </a:pPr>
            <a:r>
              <a:rPr sz="2400" spc="70" dirty="0">
                <a:solidFill>
                  <a:srgbClr val="115863"/>
                </a:solidFill>
                <a:latin typeface="Arial"/>
                <a:cs typeface="Arial"/>
              </a:rPr>
              <a:t>Cochlear </a:t>
            </a:r>
            <a:r>
              <a:rPr sz="2400" spc="-135" dirty="0">
                <a:solidFill>
                  <a:srgbClr val="115863"/>
                </a:solidFill>
                <a:latin typeface="Arial"/>
                <a:cs typeface="Arial"/>
              </a:rPr>
              <a:t>– </a:t>
            </a:r>
            <a:r>
              <a:rPr sz="2400" spc="95" dirty="0">
                <a:solidFill>
                  <a:srgbClr val="115863"/>
                </a:solidFill>
                <a:latin typeface="Arial"/>
                <a:cs typeface="Arial"/>
              </a:rPr>
              <a:t>Organ </a:t>
            </a:r>
            <a:r>
              <a:rPr sz="2400" spc="175" dirty="0">
                <a:solidFill>
                  <a:srgbClr val="115863"/>
                </a:solidFill>
                <a:latin typeface="Arial"/>
                <a:cs typeface="Arial"/>
              </a:rPr>
              <a:t>of </a:t>
            </a:r>
            <a:r>
              <a:rPr sz="2400" spc="125" dirty="0">
                <a:solidFill>
                  <a:srgbClr val="115863"/>
                </a:solidFill>
                <a:latin typeface="Arial"/>
                <a:cs typeface="Arial"/>
              </a:rPr>
              <a:t>Corti </a:t>
            </a:r>
            <a:r>
              <a:rPr sz="2400" spc="590" dirty="0">
                <a:solidFill>
                  <a:srgbClr val="115863"/>
                </a:solidFill>
                <a:latin typeface="Arial"/>
                <a:cs typeface="Arial"/>
              </a:rPr>
              <a:t>-</a:t>
            </a:r>
            <a:r>
              <a:rPr sz="2400" spc="-285" dirty="0">
                <a:solidFill>
                  <a:srgbClr val="115863"/>
                </a:solidFill>
                <a:latin typeface="Arial"/>
                <a:cs typeface="Arial"/>
              </a:rPr>
              <a:t> </a:t>
            </a:r>
            <a:r>
              <a:rPr sz="2400" spc="110" dirty="0">
                <a:solidFill>
                  <a:srgbClr val="115863"/>
                </a:solidFill>
                <a:latin typeface="Arial"/>
                <a:cs typeface="Arial"/>
              </a:rPr>
              <a:t>hearing</a:t>
            </a:r>
            <a:endParaRPr sz="2400">
              <a:latin typeface="Arial"/>
              <a:cs typeface="Arial"/>
            </a:endParaRPr>
          </a:p>
          <a:p>
            <a:pPr lvl="1">
              <a:spcBef>
                <a:spcPts val="10"/>
              </a:spcBef>
              <a:buClr>
                <a:srgbClr val="0A5294"/>
              </a:buClr>
              <a:buFont typeface="Courier New"/>
              <a:buChar char="o"/>
            </a:pPr>
            <a:endParaRPr sz="4750">
              <a:latin typeface="Times New Roman"/>
              <a:cs typeface="Times New Roman"/>
            </a:endParaRPr>
          </a:p>
          <a:p>
            <a:pPr marL="548640" indent="-457200">
              <a:buClr>
                <a:srgbClr val="0A5294"/>
              </a:buClr>
              <a:buFont typeface="Courier New"/>
              <a:buChar char="o"/>
              <a:tabLst>
                <a:tab pos="549275" algn="l"/>
              </a:tabLst>
            </a:pPr>
            <a:r>
              <a:rPr sz="2400" spc="130" dirty="0">
                <a:latin typeface="Arial"/>
                <a:cs typeface="Arial"/>
              </a:rPr>
              <a:t>Origin: </a:t>
            </a:r>
            <a:r>
              <a:rPr sz="2400" spc="95" dirty="0">
                <a:solidFill>
                  <a:srgbClr val="115863"/>
                </a:solidFill>
                <a:latin typeface="Arial"/>
                <a:cs typeface="Arial"/>
              </a:rPr>
              <a:t>Medulla</a:t>
            </a:r>
            <a:r>
              <a:rPr sz="2400" spc="65" dirty="0">
                <a:solidFill>
                  <a:srgbClr val="115863"/>
                </a:solidFill>
                <a:latin typeface="Arial"/>
                <a:cs typeface="Arial"/>
              </a:rPr>
              <a:t> </a:t>
            </a:r>
            <a:r>
              <a:rPr sz="2400" spc="125" dirty="0">
                <a:solidFill>
                  <a:srgbClr val="115863"/>
                </a:solidFill>
                <a:latin typeface="Arial"/>
                <a:cs typeface="Arial"/>
              </a:rPr>
              <a:t>oblongata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0A5294"/>
              </a:buClr>
              <a:buFont typeface="Courier New"/>
              <a:buChar char="o"/>
            </a:pPr>
            <a:endParaRPr sz="3700">
              <a:latin typeface="Times New Roman"/>
              <a:cs typeface="Times New Roman"/>
            </a:endParaRPr>
          </a:p>
          <a:p>
            <a:pPr marL="548640" indent="-457200">
              <a:spcBef>
                <a:spcPts val="2160"/>
              </a:spcBef>
              <a:buClr>
                <a:srgbClr val="0A5294"/>
              </a:buClr>
              <a:buFont typeface="Courier New"/>
              <a:buChar char="o"/>
              <a:tabLst>
                <a:tab pos="549275" algn="l"/>
                <a:tab pos="3866515" algn="l"/>
              </a:tabLst>
            </a:pPr>
            <a:r>
              <a:rPr sz="2400" spc="110" dirty="0">
                <a:latin typeface="Arial"/>
                <a:cs typeface="Arial"/>
              </a:rPr>
              <a:t>Opening </a:t>
            </a:r>
            <a:r>
              <a:rPr sz="2400" spc="180" dirty="0">
                <a:latin typeface="Arial"/>
                <a:cs typeface="Arial"/>
              </a:rPr>
              <a:t>to</a:t>
            </a:r>
            <a:r>
              <a:rPr sz="2400" spc="165" dirty="0">
                <a:latin typeface="Arial"/>
                <a:cs typeface="Arial"/>
              </a:rPr>
              <a:t> </a:t>
            </a:r>
            <a:r>
              <a:rPr sz="2400" spc="125" dirty="0">
                <a:latin typeface="Arial"/>
                <a:cs typeface="Arial"/>
              </a:rPr>
              <a:t>the</a:t>
            </a:r>
            <a:r>
              <a:rPr sz="2400" spc="135" dirty="0">
                <a:latin typeface="Arial"/>
                <a:cs typeface="Arial"/>
              </a:rPr>
              <a:t> </a:t>
            </a:r>
            <a:r>
              <a:rPr sz="2400" spc="75" dirty="0">
                <a:latin typeface="Arial"/>
                <a:cs typeface="Arial"/>
              </a:rPr>
              <a:t>Skull:	</a:t>
            </a:r>
            <a:r>
              <a:rPr sz="2400" spc="105" dirty="0">
                <a:solidFill>
                  <a:srgbClr val="115863"/>
                </a:solidFill>
                <a:latin typeface="Arial"/>
                <a:cs typeface="Arial"/>
              </a:rPr>
              <a:t>Internal </a:t>
            </a:r>
            <a:r>
              <a:rPr sz="2400" spc="90" dirty="0">
                <a:solidFill>
                  <a:srgbClr val="115863"/>
                </a:solidFill>
                <a:latin typeface="Arial"/>
                <a:cs typeface="Arial"/>
              </a:rPr>
              <a:t>acoustic</a:t>
            </a:r>
            <a:r>
              <a:rPr sz="2400" spc="70" dirty="0">
                <a:solidFill>
                  <a:srgbClr val="115863"/>
                </a:solidFill>
                <a:latin typeface="Arial"/>
                <a:cs typeface="Arial"/>
              </a:rPr>
              <a:t> </a:t>
            </a:r>
            <a:r>
              <a:rPr sz="2400" spc="100" dirty="0">
                <a:solidFill>
                  <a:srgbClr val="115863"/>
                </a:solidFill>
                <a:latin typeface="Arial"/>
                <a:cs typeface="Arial"/>
              </a:rPr>
              <a:t>meatus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13-</a:t>
            </a:r>
            <a:fld id="{307FCF63-45CE-462E-8390-9003124A9CCA}" type="slidenum">
              <a:rPr lang="en-US"/>
              <a:pPr/>
              <a:t>4</a:t>
            </a:fld>
            <a:endParaRPr lang="en-US"/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615553"/>
          </a:xfrm>
        </p:spPr>
        <p:txBody>
          <a:bodyPr/>
          <a:lstStyle/>
          <a:p>
            <a:r>
              <a:rPr lang="en-US"/>
              <a:t>Cranial Nerves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105400" y="545306"/>
            <a:ext cx="6629400" cy="6537174"/>
          </a:xfrm>
        </p:spPr>
        <p:txBody>
          <a:bodyPr/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600" b="1" dirty="0"/>
              <a:t>Indicated by Roman numerals I-XII from anterior to posterior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600" b="1" dirty="0"/>
              <a:t>May have one or more of 3 functions</a:t>
            </a:r>
          </a:p>
          <a:p>
            <a:pPr marL="914400" lvl="1" indent="-457200">
              <a:lnSpc>
                <a:spcPct val="9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3200" b="1" i="1" dirty="0">
                <a:solidFill>
                  <a:schemeClr val="bg1"/>
                </a:solidFill>
              </a:rPr>
              <a:t>Sensory (special or general)</a:t>
            </a:r>
          </a:p>
          <a:p>
            <a:pPr marL="914400" lvl="1" indent="-457200">
              <a:lnSpc>
                <a:spcPct val="9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3200" b="1" i="1" dirty="0">
                <a:solidFill>
                  <a:schemeClr val="bg1"/>
                </a:solidFill>
              </a:rPr>
              <a:t>Somatic motor (skeletal muscles) </a:t>
            </a:r>
          </a:p>
          <a:p>
            <a:pPr marL="914400" lvl="1" indent="-457200">
              <a:lnSpc>
                <a:spcPct val="9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3200" b="1" i="1" dirty="0">
                <a:solidFill>
                  <a:schemeClr val="bg1"/>
                </a:solidFill>
              </a:rPr>
              <a:t>Parasympathetic (regulation of glands, smooth muscles, cardiac muscle)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600" b="1" dirty="0"/>
              <a:t>Proprioception</a:t>
            </a:r>
          </a:p>
          <a:p>
            <a:pPr marL="91440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b="1" dirty="0"/>
              <a:t>Positional information of body parts</a:t>
            </a:r>
          </a:p>
        </p:txBody>
      </p:sp>
      <p:pic>
        <p:nvPicPr>
          <p:cNvPr id="26631" name="Picture 7" descr="f15-24l_cranial_nerves_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553"/>
            <a:ext cx="49530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02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build="p" bldLvl="3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23276" y="5944933"/>
            <a:ext cx="4897755" cy="913130"/>
          </a:xfrm>
          <a:custGeom>
            <a:avLst/>
            <a:gdLst/>
            <a:ahLst/>
            <a:cxnLst/>
            <a:rect l="l" t="t" r="r" b="b"/>
            <a:pathLst>
              <a:path w="4897755" h="913129">
                <a:moveTo>
                  <a:pt x="85714" y="21358"/>
                </a:moveTo>
                <a:lnTo>
                  <a:pt x="3636702" y="913064"/>
                </a:lnTo>
                <a:lnTo>
                  <a:pt x="4897405" y="913064"/>
                </a:lnTo>
                <a:lnTo>
                  <a:pt x="85714" y="21358"/>
                </a:lnTo>
                <a:close/>
              </a:path>
              <a:path w="4897755" h="913129">
                <a:moveTo>
                  <a:pt x="660" y="0"/>
                </a:moveTo>
                <a:lnTo>
                  <a:pt x="0" y="5473"/>
                </a:lnTo>
                <a:lnTo>
                  <a:pt x="85714" y="21358"/>
                </a:lnTo>
                <a:lnTo>
                  <a:pt x="660" y="0"/>
                </a:lnTo>
                <a:close/>
              </a:path>
            </a:pathLst>
          </a:custGeom>
          <a:solidFill>
            <a:srgbClr val="9CB1E0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009712" y="5939015"/>
            <a:ext cx="3651885" cy="919480"/>
          </a:xfrm>
          <a:custGeom>
            <a:avLst/>
            <a:gdLst/>
            <a:ahLst/>
            <a:cxnLst/>
            <a:rect l="l" t="t" r="r" b="b"/>
            <a:pathLst>
              <a:path w="3651885" h="919479">
                <a:moveTo>
                  <a:pt x="0" y="0"/>
                </a:moveTo>
                <a:lnTo>
                  <a:pt x="7924" y="6349"/>
                </a:lnTo>
                <a:lnTo>
                  <a:pt x="2868870" y="918983"/>
                </a:lnTo>
                <a:lnTo>
                  <a:pt x="3651885" y="91898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24000" y="5789674"/>
            <a:ext cx="3398520" cy="10683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24001" y="5784015"/>
            <a:ext cx="3372797" cy="10739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35836" y="158496"/>
            <a:ext cx="1961388" cy="8290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23616" y="158496"/>
            <a:ext cx="5166360" cy="8290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674864" y="158496"/>
            <a:ext cx="2127504" cy="8290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059940" y="232994"/>
            <a:ext cx="7417434" cy="651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  <a:tabLst>
                <a:tab pos="1300480" algn="l"/>
              </a:tabLst>
            </a:pPr>
            <a:r>
              <a:rPr sz="4100" b="1" spc="50" dirty="0">
                <a:solidFill>
                  <a:srgbClr val="04607A"/>
                </a:solidFill>
              </a:rPr>
              <a:t>VIII.	</a:t>
            </a:r>
            <a:r>
              <a:rPr sz="4100" b="1" dirty="0">
                <a:solidFill>
                  <a:srgbClr val="04607A"/>
                </a:solidFill>
              </a:rPr>
              <a:t>Vestibulocochlear</a:t>
            </a:r>
            <a:r>
              <a:rPr sz="4100" b="1" spc="65" dirty="0">
                <a:solidFill>
                  <a:srgbClr val="04607A"/>
                </a:solidFill>
              </a:rPr>
              <a:t> </a:t>
            </a:r>
            <a:r>
              <a:rPr sz="4100" b="1" dirty="0">
                <a:solidFill>
                  <a:srgbClr val="04607A"/>
                </a:solidFill>
              </a:rPr>
              <a:t>Nerve</a:t>
            </a:r>
            <a:endParaRPr sz="4100"/>
          </a:p>
        </p:txBody>
      </p:sp>
      <p:sp>
        <p:nvSpPr>
          <p:cNvPr id="10" name="object 10"/>
          <p:cNvSpPr/>
          <p:nvPr/>
        </p:nvSpPr>
        <p:spPr>
          <a:xfrm>
            <a:off x="7677151" y="3539398"/>
            <a:ext cx="3752849" cy="33185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28600" y="1381126"/>
            <a:ext cx="7446264" cy="5476871"/>
          </a:xfrm>
          <a:prstGeom prst="rect">
            <a:avLst/>
          </a:prstGeom>
          <a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09725" y="733426"/>
            <a:ext cx="8610600" cy="19526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09800" y="2819400"/>
            <a:ext cx="9331959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058160">
              <a:spcBef>
                <a:spcPts val="95"/>
              </a:spcBef>
            </a:pPr>
            <a:r>
              <a:rPr b="1" spc="130" dirty="0"/>
              <a:t>Cranial </a:t>
            </a:r>
            <a:r>
              <a:rPr b="1" spc="85" dirty="0"/>
              <a:t>Nerve</a:t>
            </a:r>
            <a:r>
              <a:rPr b="1" spc="135" dirty="0"/>
              <a:t> </a:t>
            </a:r>
            <a:r>
              <a:rPr b="1" spc="-70" dirty="0"/>
              <a:t>IX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04975" y="342900"/>
            <a:ext cx="7810500" cy="876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32697" y="1808708"/>
            <a:ext cx="4648200" cy="462280"/>
          </a:xfrm>
          <a:custGeom>
            <a:avLst/>
            <a:gdLst/>
            <a:ahLst/>
            <a:cxnLst/>
            <a:rect l="l" t="t" r="r" b="b"/>
            <a:pathLst>
              <a:path w="4648200" h="462280">
                <a:moveTo>
                  <a:pt x="0" y="461670"/>
                </a:moveTo>
                <a:lnTo>
                  <a:pt x="4648200" y="461670"/>
                </a:lnTo>
                <a:lnTo>
                  <a:pt x="4648200" y="0"/>
                </a:lnTo>
                <a:lnTo>
                  <a:pt x="0" y="0"/>
                </a:lnTo>
                <a:lnTo>
                  <a:pt x="0" y="4616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05203" y="1781175"/>
            <a:ext cx="4703445" cy="516890"/>
          </a:xfrm>
          <a:custGeom>
            <a:avLst/>
            <a:gdLst/>
            <a:ahLst/>
            <a:cxnLst/>
            <a:rect l="l" t="t" r="r" b="b"/>
            <a:pathLst>
              <a:path w="4703445" h="516889">
                <a:moveTo>
                  <a:pt x="4675733" y="0"/>
                </a:moveTo>
                <a:lnTo>
                  <a:pt x="27495" y="0"/>
                </a:lnTo>
                <a:lnTo>
                  <a:pt x="16796" y="2162"/>
                </a:lnTo>
                <a:lnTo>
                  <a:pt x="8056" y="8064"/>
                </a:lnTo>
                <a:lnTo>
                  <a:pt x="2161" y="16823"/>
                </a:lnTo>
                <a:lnTo>
                  <a:pt x="0" y="27559"/>
                </a:lnTo>
                <a:lnTo>
                  <a:pt x="0" y="489203"/>
                </a:lnTo>
                <a:lnTo>
                  <a:pt x="2161" y="499866"/>
                </a:lnTo>
                <a:lnTo>
                  <a:pt x="8056" y="508587"/>
                </a:lnTo>
                <a:lnTo>
                  <a:pt x="16796" y="514475"/>
                </a:lnTo>
                <a:lnTo>
                  <a:pt x="27495" y="516636"/>
                </a:lnTo>
                <a:lnTo>
                  <a:pt x="4675733" y="516636"/>
                </a:lnTo>
                <a:lnTo>
                  <a:pt x="4686395" y="514475"/>
                </a:lnTo>
                <a:lnTo>
                  <a:pt x="4695116" y="508587"/>
                </a:lnTo>
                <a:lnTo>
                  <a:pt x="4701004" y="499866"/>
                </a:lnTo>
                <a:lnTo>
                  <a:pt x="4703165" y="489203"/>
                </a:lnTo>
                <a:lnTo>
                  <a:pt x="4703165" y="483615"/>
                </a:lnTo>
                <a:lnTo>
                  <a:pt x="33007" y="483615"/>
                </a:lnTo>
                <a:lnTo>
                  <a:pt x="33007" y="33020"/>
                </a:lnTo>
                <a:lnTo>
                  <a:pt x="4703165" y="33020"/>
                </a:lnTo>
                <a:lnTo>
                  <a:pt x="4703165" y="27559"/>
                </a:lnTo>
                <a:lnTo>
                  <a:pt x="4701004" y="16823"/>
                </a:lnTo>
                <a:lnTo>
                  <a:pt x="4695116" y="8064"/>
                </a:lnTo>
                <a:lnTo>
                  <a:pt x="4686395" y="2162"/>
                </a:lnTo>
                <a:lnTo>
                  <a:pt x="4675733" y="0"/>
                </a:lnTo>
                <a:close/>
              </a:path>
              <a:path w="4703445" h="516889">
                <a:moveTo>
                  <a:pt x="4703165" y="33020"/>
                </a:moveTo>
                <a:lnTo>
                  <a:pt x="4670145" y="33020"/>
                </a:lnTo>
                <a:lnTo>
                  <a:pt x="4670145" y="483615"/>
                </a:lnTo>
                <a:lnTo>
                  <a:pt x="4703165" y="483615"/>
                </a:lnTo>
                <a:lnTo>
                  <a:pt x="4703165" y="33020"/>
                </a:lnTo>
                <a:close/>
              </a:path>
              <a:path w="4703445" h="516889">
                <a:moveTo>
                  <a:pt x="4659223" y="43941"/>
                </a:moveTo>
                <a:lnTo>
                  <a:pt x="44005" y="43941"/>
                </a:lnTo>
                <a:lnTo>
                  <a:pt x="44005" y="472694"/>
                </a:lnTo>
                <a:lnTo>
                  <a:pt x="4659223" y="472694"/>
                </a:lnTo>
                <a:lnTo>
                  <a:pt x="4659223" y="461645"/>
                </a:lnTo>
                <a:lnTo>
                  <a:pt x="55003" y="461645"/>
                </a:lnTo>
                <a:lnTo>
                  <a:pt x="55003" y="54990"/>
                </a:lnTo>
                <a:lnTo>
                  <a:pt x="4659223" y="54990"/>
                </a:lnTo>
                <a:lnTo>
                  <a:pt x="4659223" y="43941"/>
                </a:lnTo>
                <a:close/>
              </a:path>
              <a:path w="4703445" h="516889">
                <a:moveTo>
                  <a:pt x="4659223" y="54990"/>
                </a:moveTo>
                <a:lnTo>
                  <a:pt x="4648174" y="54990"/>
                </a:lnTo>
                <a:lnTo>
                  <a:pt x="4648174" y="461645"/>
                </a:lnTo>
                <a:lnTo>
                  <a:pt x="4659223" y="461645"/>
                </a:lnTo>
                <a:lnTo>
                  <a:pt x="4659223" y="54990"/>
                </a:lnTo>
                <a:close/>
              </a:path>
            </a:pathLst>
          </a:custGeom>
          <a:solidFill>
            <a:srgbClr val="0E6E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332697" y="1797811"/>
            <a:ext cx="4648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48640" indent="-457200">
              <a:spcBef>
                <a:spcPts val="100"/>
              </a:spcBef>
              <a:buClr>
                <a:srgbClr val="AFDFA0"/>
              </a:buClr>
              <a:buFont typeface="Wingdings"/>
              <a:buChar char=""/>
              <a:tabLst>
                <a:tab pos="548640" algn="l"/>
                <a:tab pos="549275" algn="l"/>
                <a:tab pos="2562225" algn="l"/>
              </a:tabLst>
            </a:pPr>
            <a:r>
              <a:rPr sz="2400" spc="125" dirty="0">
                <a:latin typeface="Arial"/>
                <a:cs typeface="Arial"/>
              </a:rPr>
              <a:t>Component:	</a:t>
            </a:r>
            <a:r>
              <a:rPr sz="2400" spc="130" dirty="0">
                <a:solidFill>
                  <a:srgbClr val="0C9B74"/>
                </a:solidFill>
                <a:latin typeface="Arial"/>
                <a:cs typeface="Arial"/>
              </a:rPr>
              <a:t>Mixed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057401" y="3090927"/>
            <a:ext cx="3458845" cy="1754505"/>
          </a:xfrm>
          <a:custGeom>
            <a:avLst/>
            <a:gdLst/>
            <a:ahLst/>
            <a:cxnLst/>
            <a:rect l="l" t="t" r="r" b="b"/>
            <a:pathLst>
              <a:path w="3458845" h="1754504">
                <a:moveTo>
                  <a:pt x="0" y="1754378"/>
                </a:moveTo>
                <a:lnTo>
                  <a:pt x="3458464" y="1754378"/>
                </a:lnTo>
                <a:lnTo>
                  <a:pt x="3458464" y="0"/>
                </a:lnTo>
                <a:lnTo>
                  <a:pt x="0" y="0"/>
                </a:lnTo>
                <a:lnTo>
                  <a:pt x="0" y="17543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029904" y="3063367"/>
            <a:ext cx="3514090" cy="1809750"/>
          </a:xfrm>
          <a:custGeom>
            <a:avLst/>
            <a:gdLst/>
            <a:ahLst/>
            <a:cxnLst/>
            <a:rect l="l" t="t" r="r" b="b"/>
            <a:pathLst>
              <a:path w="3514090" h="1809750">
                <a:moveTo>
                  <a:pt x="3485959" y="0"/>
                </a:moveTo>
                <a:lnTo>
                  <a:pt x="27495" y="0"/>
                </a:lnTo>
                <a:lnTo>
                  <a:pt x="16791" y="2162"/>
                </a:lnTo>
                <a:lnTo>
                  <a:pt x="8051" y="8064"/>
                </a:lnTo>
                <a:lnTo>
                  <a:pt x="2160" y="16823"/>
                </a:lnTo>
                <a:lnTo>
                  <a:pt x="0" y="27559"/>
                </a:lnTo>
                <a:lnTo>
                  <a:pt x="0" y="1781937"/>
                </a:lnTo>
                <a:lnTo>
                  <a:pt x="2160" y="1792599"/>
                </a:lnTo>
                <a:lnTo>
                  <a:pt x="8051" y="1801320"/>
                </a:lnTo>
                <a:lnTo>
                  <a:pt x="16791" y="1807208"/>
                </a:lnTo>
                <a:lnTo>
                  <a:pt x="27495" y="1809369"/>
                </a:lnTo>
                <a:lnTo>
                  <a:pt x="3485959" y="1809369"/>
                </a:lnTo>
                <a:lnTo>
                  <a:pt x="3496694" y="1807208"/>
                </a:lnTo>
                <a:lnTo>
                  <a:pt x="3505454" y="1801320"/>
                </a:lnTo>
                <a:lnTo>
                  <a:pt x="3511355" y="1792599"/>
                </a:lnTo>
                <a:lnTo>
                  <a:pt x="3513518" y="1781937"/>
                </a:lnTo>
                <a:lnTo>
                  <a:pt x="3513518" y="1776349"/>
                </a:lnTo>
                <a:lnTo>
                  <a:pt x="32994" y="1776349"/>
                </a:lnTo>
                <a:lnTo>
                  <a:pt x="32994" y="33020"/>
                </a:lnTo>
                <a:lnTo>
                  <a:pt x="3513518" y="33020"/>
                </a:lnTo>
                <a:lnTo>
                  <a:pt x="3513518" y="27559"/>
                </a:lnTo>
                <a:lnTo>
                  <a:pt x="3511355" y="16823"/>
                </a:lnTo>
                <a:lnTo>
                  <a:pt x="3505454" y="8064"/>
                </a:lnTo>
                <a:lnTo>
                  <a:pt x="3496694" y="2162"/>
                </a:lnTo>
                <a:lnTo>
                  <a:pt x="3485959" y="0"/>
                </a:lnTo>
                <a:close/>
              </a:path>
              <a:path w="3514090" h="1809750">
                <a:moveTo>
                  <a:pt x="3513518" y="33020"/>
                </a:moveTo>
                <a:lnTo>
                  <a:pt x="3480498" y="33020"/>
                </a:lnTo>
                <a:lnTo>
                  <a:pt x="3480498" y="1776349"/>
                </a:lnTo>
                <a:lnTo>
                  <a:pt x="3513518" y="1776349"/>
                </a:lnTo>
                <a:lnTo>
                  <a:pt x="3513518" y="33020"/>
                </a:lnTo>
                <a:close/>
              </a:path>
              <a:path w="3514090" h="1809750">
                <a:moveTo>
                  <a:pt x="3469449" y="44069"/>
                </a:moveTo>
                <a:lnTo>
                  <a:pt x="43992" y="44069"/>
                </a:lnTo>
                <a:lnTo>
                  <a:pt x="43992" y="1765427"/>
                </a:lnTo>
                <a:lnTo>
                  <a:pt x="3469449" y="1765427"/>
                </a:lnTo>
                <a:lnTo>
                  <a:pt x="3469449" y="1754378"/>
                </a:lnTo>
                <a:lnTo>
                  <a:pt x="54990" y="1754378"/>
                </a:lnTo>
                <a:lnTo>
                  <a:pt x="54990" y="54991"/>
                </a:lnTo>
                <a:lnTo>
                  <a:pt x="3469449" y="54991"/>
                </a:lnTo>
                <a:lnTo>
                  <a:pt x="3469449" y="44069"/>
                </a:lnTo>
                <a:close/>
              </a:path>
              <a:path w="3514090" h="1809750">
                <a:moveTo>
                  <a:pt x="3469449" y="54991"/>
                </a:moveTo>
                <a:lnTo>
                  <a:pt x="3458527" y="54991"/>
                </a:lnTo>
                <a:lnTo>
                  <a:pt x="3458527" y="1754378"/>
                </a:lnTo>
                <a:lnTo>
                  <a:pt x="3469449" y="1754378"/>
                </a:lnTo>
                <a:lnTo>
                  <a:pt x="3469449" y="54991"/>
                </a:lnTo>
                <a:close/>
              </a:path>
            </a:pathLst>
          </a:custGeom>
          <a:solidFill>
            <a:srgbClr val="0E6E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148841" y="3080384"/>
            <a:ext cx="2849245" cy="1680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7200" indent="-457200">
              <a:spcBef>
                <a:spcPts val="100"/>
              </a:spcBef>
              <a:buClr>
                <a:srgbClr val="AFDFA0"/>
              </a:buClr>
              <a:buFont typeface="Wingdings"/>
              <a:buChar char=""/>
              <a:tabLst>
                <a:tab pos="457200" algn="l"/>
                <a:tab pos="457834" algn="l"/>
              </a:tabLst>
            </a:pPr>
            <a:r>
              <a:rPr sz="2400" spc="95" dirty="0">
                <a:latin typeface="Arial"/>
                <a:cs typeface="Arial"/>
              </a:rPr>
              <a:t>Function:</a:t>
            </a:r>
            <a:endParaRPr sz="2400">
              <a:latin typeface="Arial"/>
              <a:cs typeface="Arial"/>
            </a:endParaRPr>
          </a:p>
          <a:p>
            <a:pPr marL="800100" lvl="1" indent="-342900">
              <a:buClr>
                <a:srgbClr val="AFDFA0"/>
              </a:buClr>
              <a:buFont typeface="Arial"/>
              <a:buChar char="•"/>
              <a:tabLst>
                <a:tab pos="895985" algn="l"/>
                <a:tab pos="896619" algn="l"/>
              </a:tabLst>
            </a:pPr>
            <a:r>
              <a:rPr sz="2400" b="1" spc="45" dirty="0">
                <a:solidFill>
                  <a:srgbClr val="58AAF1"/>
                </a:solidFill>
                <a:latin typeface="Arial"/>
                <a:cs typeface="Arial"/>
              </a:rPr>
              <a:t>Motor</a:t>
            </a:r>
            <a:endParaRPr sz="2400">
              <a:latin typeface="Arial"/>
              <a:cs typeface="Arial"/>
            </a:endParaRPr>
          </a:p>
          <a:p>
            <a:pPr marL="800100" marR="5080" lvl="1" indent="-342900" algn="just">
              <a:spcBef>
                <a:spcPts val="65"/>
              </a:spcBef>
              <a:buClr>
                <a:srgbClr val="AFDFA0"/>
              </a:buClr>
              <a:buChar char="•"/>
              <a:tabLst>
                <a:tab pos="800735" algn="l"/>
              </a:tabLst>
            </a:pPr>
            <a:r>
              <a:rPr sz="2000" spc="-5" dirty="0">
                <a:solidFill>
                  <a:srgbClr val="0C9B74"/>
                </a:solidFill>
                <a:latin typeface="Arial"/>
                <a:cs typeface="Arial"/>
              </a:rPr>
              <a:t>St</a:t>
            </a:r>
            <a:r>
              <a:rPr sz="2000" spc="-15" dirty="0">
                <a:solidFill>
                  <a:srgbClr val="0C9B74"/>
                </a:solidFill>
                <a:latin typeface="Arial"/>
                <a:cs typeface="Arial"/>
              </a:rPr>
              <a:t>y</a:t>
            </a:r>
            <a:r>
              <a:rPr sz="2000" spc="85" dirty="0">
                <a:solidFill>
                  <a:srgbClr val="0C9B74"/>
                </a:solidFill>
                <a:latin typeface="Arial"/>
                <a:cs typeface="Arial"/>
              </a:rPr>
              <a:t>lopharyngeus  muscle </a:t>
            </a:r>
            <a:r>
              <a:rPr sz="2000" spc="-114" dirty="0">
                <a:solidFill>
                  <a:srgbClr val="0C9B74"/>
                </a:solidFill>
                <a:latin typeface="Arial"/>
                <a:cs typeface="Arial"/>
              </a:rPr>
              <a:t>– </a:t>
            </a:r>
            <a:r>
              <a:rPr sz="2000" spc="50" dirty="0">
                <a:solidFill>
                  <a:srgbClr val="0C9B74"/>
                </a:solidFill>
                <a:latin typeface="Arial"/>
                <a:cs typeface="Arial"/>
              </a:rPr>
              <a:t>assists  </a:t>
            </a:r>
            <a:r>
              <a:rPr sz="2000" spc="95" dirty="0">
                <a:solidFill>
                  <a:srgbClr val="0C9B74"/>
                </a:solidFill>
                <a:latin typeface="Arial"/>
                <a:cs typeface="Arial"/>
              </a:rPr>
              <a:t>swallowing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019800" y="2783204"/>
            <a:ext cx="4316730" cy="2369820"/>
          </a:xfrm>
          <a:custGeom>
            <a:avLst/>
            <a:gdLst/>
            <a:ahLst/>
            <a:cxnLst/>
            <a:rect l="l" t="t" r="r" b="b"/>
            <a:pathLst>
              <a:path w="4316730" h="2369820">
                <a:moveTo>
                  <a:pt x="0" y="2369820"/>
                </a:moveTo>
                <a:lnTo>
                  <a:pt x="4316349" y="2369820"/>
                </a:lnTo>
                <a:lnTo>
                  <a:pt x="4316349" y="0"/>
                </a:lnTo>
                <a:lnTo>
                  <a:pt x="0" y="0"/>
                </a:lnTo>
                <a:lnTo>
                  <a:pt x="0" y="23698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992241" y="2755646"/>
            <a:ext cx="4371975" cy="2425065"/>
          </a:xfrm>
          <a:custGeom>
            <a:avLst/>
            <a:gdLst/>
            <a:ahLst/>
            <a:cxnLst/>
            <a:rect l="l" t="t" r="r" b="b"/>
            <a:pathLst>
              <a:path w="4371975" h="2425065">
                <a:moveTo>
                  <a:pt x="4343908" y="0"/>
                </a:moveTo>
                <a:lnTo>
                  <a:pt x="27559" y="0"/>
                </a:lnTo>
                <a:lnTo>
                  <a:pt x="16823" y="2162"/>
                </a:lnTo>
                <a:lnTo>
                  <a:pt x="8064" y="8064"/>
                </a:lnTo>
                <a:lnTo>
                  <a:pt x="2162" y="16823"/>
                </a:lnTo>
                <a:lnTo>
                  <a:pt x="0" y="27558"/>
                </a:lnTo>
                <a:lnTo>
                  <a:pt x="0" y="2397379"/>
                </a:lnTo>
                <a:lnTo>
                  <a:pt x="2162" y="2408114"/>
                </a:lnTo>
                <a:lnTo>
                  <a:pt x="8064" y="2416873"/>
                </a:lnTo>
                <a:lnTo>
                  <a:pt x="16823" y="2422775"/>
                </a:lnTo>
                <a:lnTo>
                  <a:pt x="27559" y="2424937"/>
                </a:lnTo>
                <a:lnTo>
                  <a:pt x="4343908" y="2424937"/>
                </a:lnTo>
                <a:lnTo>
                  <a:pt x="4354643" y="2422775"/>
                </a:lnTo>
                <a:lnTo>
                  <a:pt x="4363402" y="2416873"/>
                </a:lnTo>
                <a:lnTo>
                  <a:pt x="4369304" y="2408114"/>
                </a:lnTo>
                <a:lnTo>
                  <a:pt x="4371467" y="2397379"/>
                </a:lnTo>
                <a:lnTo>
                  <a:pt x="4371467" y="2391917"/>
                </a:lnTo>
                <a:lnTo>
                  <a:pt x="33020" y="2391917"/>
                </a:lnTo>
                <a:lnTo>
                  <a:pt x="33020" y="33019"/>
                </a:lnTo>
                <a:lnTo>
                  <a:pt x="4371467" y="33019"/>
                </a:lnTo>
                <a:lnTo>
                  <a:pt x="4371467" y="27558"/>
                </a:lnTo>
                <a:lnTo>
                  <a:pt x="4369304" y="16823"/>
                </a:lnTo>
                <a:lnTo>
                  <a:pt x="4363402" y="8064"/>
                </a:lnTo>
                <a:lnTo>
                  <a:pt x="4354643" y="2162"/>
                </a:lnTo>
                <a:lnTo>
                  <a:pt x="4343908" y="0"/>
                </a:lnTo>
                <a:close/>
              </a:path>
              <a:path w="4371975" h="2425065">
                <a:moveTo>
                  <a:pt x="4371467" y="33019"/>
                </a:moveTo>
                <a:lnTo>
                  <a:pt x="4338447" y="33019"/>
                </a:lnTo>
                <a:lnTo>
                  <a:pt x="4338447" y="2391917"/>
                </a:lnTo>
                <a:lnTo>
                  <a:pt x="4371467" y="2391917"/>
                </a:lnTo>
                <a:lnTo>
                  <a:pt x="4371467" y="33019"/>
                </a:lnTo>
                <a:close/>
              </a:path>
              <a:path w="4371975" h="2425065">
                <a:moveTo>
                  <a:pt x="4327398" y="43941"/>
                </a:moveTo>
                <a:lnTo>
                  <a:pt x="44069" y="43941"/>
                </a:lnTo>
                <a:lnTo>
                  <a:pt x="44069" y="2380868"/>
                </a:lnTo>
                <a:lnTo>
                  <a:pt x="4327398" y="2380868"/>
                </a:lnTo>
                <a:lnTo>
                  <a:pt x="4327398" y="2369820"/>
                </a:lnTo>
                <a:lnTo>
                  <a:pt x="55118" y="2369820"/>
                </a:lnTo>
                <a:lnTo>
                  <a:pt x="55118" y="54990"/>
                </a:lnTo>
                <a:lnTo>
                  <a:pt x="4327398" y="54990"/>
                </a:lnTo>
                <a:lnTo>
                  <a:pt x="4327398" y="43941"/>
                </a:lnTo>
                <a:close/>
              </a:path>
              <a:path w="4371975" h="2425065">
                <a:moveTo>
                  <a:pt x="4327398" y="54990"/>
                </a:moveTo>
                <a:lnTo>
                  <a:pt x="4316476" y="54990"/>
                </a:lnTo>
                <a:lnTo>
                  <a:pt x="4316476" y="2369820"/>
                </a:lnTo>
                <a:lnTo>
                  <a:pt x="4327398" y="2369820"/>
                </a:lnTo>
                <a:lnTo>
                  <a:pt x="4327398" y="54990"/>
                </a:lnTo>
                <a:close/>
              </a:path>
            </a:pathLst>
          </a:custGeom>
          <a:solidFill>
            <a:srgbClr val="0E6E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111876" y="2772536"/>
            <a:ext cx="3891915" cy="2303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6565" indent="-456565">
              <a:spcBef>
                <a:spcPts val="100"/>
              </a:spcBef>
              <a:buClr>
                <a:srgbClr val="AFDFA0"/>
              </a:buClr>
              <a:buFont typeface="Wingdings"/>
              <a:buChar char=""/>
              <a:tabLst>
                <a:tab pos="456565" algn="l"/>
                <a:tab pos="457200" algn="l"/>
              </a:tabLst>
            </a:pPr>
            <a:r>
              <a:rPr sz="2400" spc="95" dirty="0">
                <a:latin typeface="Arial"/>
                <a:cs typeface="Arial"/>
              </a:rPr>
              <a:t>Function:</a:t>
            </a:r>
            <a:endParaRPr sz="2400" dirty="0">
              <a:latin typeface="Arial"/>
              <a:cs typeface="Arial"/>
            </a:endParaRPr>
          </a:p>
          <a:p>
            <a:pPr marL="800100" lvl="1" indent="-342900">
              <a:buClr>
                <a:srgbClr val="AFDFA0"/>
              </a:buClr>
              <a:buFont typeface="Arial"/>
              <a:buChar char="•"/>
              <a:tabLst>
                <a:tab pos="895985" algn="l"/>
                <a:tab pos="896619" algn="l"/>
              </a:tabLst>
            </a:pPr>
            <a:r>
              <a:rPr sz="2400" b="1" spc="-60" dirty="0">
                <a:solidFill>
                  <a:srgbClr val="58AAF1"/>
                </a:solidFill>
                <a:latin typeface="Arial"/>
                <a:cs typeface="Arial"/>
              </a:rPr>
              <a:t>Sensory</a:t>
            </a:r>
            <a:endParaRPr sz="2400" dirty="0">
              <a:latin typeface="Arial"/>
              <a:cs typeface="Arial"/>
            </a:endParaRPr>
          </a:p>
          <a:p>
            <a:pPr marL="800100" marR="21590" lvl="1" indent="-342900">
              <a:spcBef>
                <a:spcPts val="65"/>
              </a:spcBef>
              <a:buClr>
                <a:srgbClr val="AFDFA0"/>
              </a:buClr>
              <a:buChar char="•"/>
              <a:tabLst>
                <a:tab pos="800100" algn="l"/>
                <a:tab pos="800735" algn="l"/>
              </a:tabLst>
            </a:pPr>
            <a:r>
              <a:rPr sz="2000" spc="40" dirty="0">
                <a:solidFill>
                  <a:srgbClr val="0C9B74"/>
                </a:solidFill>
                <a:latin typeface="Arial"/>
                <a:cs typeface="Arial"/>
              </a:rPr>
              <a:t>General </a:t>
            </a:r>
            <a:r>
              <a:rPr sz="2000" spc="80" dirty="0">
                <a:solidFill>
                  <a:srgbClr val="0C9B74"/>
                </a:solidFill>
                <a:latin typeface="Arial"/>
                <a:cs typeface="Arial"/>
              </a:rPr>
              <a:t>sensation </a:t>
            </a:r>
            <a:r>
              <a:rPr sz="2000" spc="85" dirty="0">
                <a:solidFill>
                  <a:srgbClr val="0C9B74"/>
                </a:solidFill>
                <a:latin typeface="Arial"/>
                <a:cs typeface="Arial"/>
              </a:rPr>
              <a:t>and  </a:t>
            </a:r>
            <a:r>
              <a:rPr sz="2000" spc="75" dirty="0">
                <a:solidFill>
                  <a:srgbClr val="0C9B74"/>
                </a:solidFill>
                <a:latin typeface="Arial"/>
                <a:cs typeface="Arial"/>
              </a:rPr>
              <a:t>taste </a:t>
            </a:r>
            <a:r>
              <a:rPr sz="2000" spc="160" dirty="0">
                <a:solidFill>
                  <a:srgbClr val="0C9B74"/>
                </a:solidFill>
                <a:latin typeface="Arial"/>
                <a:cs typeface="Arial"/>
              </a:rPr>
              <a:t>from </a:t>
            </a:r>
            <a:r>
              <a:rPr sz="2000" spc="105" dirty="0">
                <a:solidFill>
                  <a:srgbClr val="0C9B74"/>
                </a:solidFill>
                <a:latin typeface="Arial"/>
                <a:cs typeface="Arial"/>
              </a:rPr>
              <a:t>post. </a:t>
            </a:r>
            <a:r>
              <a:rPr sz="2000" spc="-65" dirty="0">
                <a:solidFill>
                  <a:srgbClr val="0C9B74"/>
                </a:solidFill>
                <a:latin typeface="Arial"/>
                <a:cs typeface="Arial"/>
              </a:rPr>
              <a:t>½ </a:t>
            </a:r>
            <a:r>
              <a:rPr sz="2000" spc="145" dirty="0">
                <a:solidFill>
                  <a:srgbClr val="0C9B74"/>
                </a:solidFill>
                <a:latin typeface="Arial"/>
                <a:cs typeface="Arial"/>
              </a:rPr>
              <a:t>of</a:t>
            </a:r>
            <a:r>
              <a:rPr sz="2000" spc="45" dirty="0">
                <a:solidFill>
                  <a:srgbClr val="0C9B74"/>
                </a:solidFill>
                <a:latin typeface="Arial"/>
                <a:cs typeface="Arial"/>
              </a:rPr>
              <a:t> </a:t>
            </a:r>
            <a:r>
              <a:rPr sz="2000" spc="100" dirty="0">
                <a:solidFill>
                  <a:srgbClr val="0C9B74"/>
                </a:solidFill>
                <a:latin typeface="Arial"/>
                <a:cs typeface="Arial"/>
              </a:rPr>
              <a:t>the  </a:t>
            </a:r>
            <a:r>
              <a:rPr sz="2000" spc="114" dirty="0">
                <a:solidFill>
                  <a:srgbClr val="0C9B74"/>
                </a:solidFill>
                <a:latin typeface="Arial"/>
                <a:cs typeface="Arial"/>
              </a:rPr>
              <a:t>tongue </a:t>
            </a:r>
            <a:r>
              <a:rPr sz="2000" spc="85" dirty="0">
                <a:solidFill>
                  <a:srgbClr val="0C9B74"/>
                </a:solidFill>
                <a:latin typeface="Arial"/>
                <a:cs typeface="Arial"/>
              </a:rPr>
              <a:t>and</a:t>
            </a:r>
            <a:r>
              <a:rPr sz="2000" spc="-20" dirty="0">
                <a:solidFill>
                  <a:srgbClr val="0C9B74"/>
                </a:solidFill>
                <a:latin typeface="Arial"/>
                <a:cs typeface="Arial"/>
              </a:rPr>
              <a:t> </a:t>
            </a:r>
            <a:r>
              <a:rPr sz="2000" spc="110" dirty="0">
                <a:solidFill>
                  <a:srgbClr val="0C9B74"/>
                </a:solidFill>
                <a:latin typeface="Arial"/>
                <a:cs typeface="Arial"/>
              </a:rPr>
              <a:t>pharynx</a:t>
            </a:r>
            <a:endParaRPr sz="2000" dirty="0">
              <a:latin typeface="Arial"/>
              <a:cs typeface="Arial"/>
            </a:endParaRPr>
          </a:p>
          <a:p>
            <a:pPr marL="800100" marR="5080" lvl="1" indent="-342900">
              <a:buClr>
                <a:srgbClr val="AFDFA0"/>
              </a:buClr>
              <a:buChar char="•"/>
              <a:tabLst>
                <a:tab pos="800100" algn="l"/>
                <a:tab pos="800735" algn="l"/>
              </a:tabLst>
            </a:pPr>
            <a:r>
              <a:rPr sz="2000" spc="75" dirty="0">
                <a:solidFill>
                  <a:srgbClr val="0C9B74"/>
                </a:solidFill>
                <a:latin typeface="Arial"/>
                <a:cs typeface="Arial"/>
              </a:rPr>
              <a:t>Carotis </a:t>
            </a:r>
            <a:r>
              <a:rPr sz="2000" spc="85" dirty="0">
                <a:solidFill>
                  <a:srgbClr val="0C9B74"/>
                </a:solidFill>
                <a:latin typeface="Arial"/>
                <a:cs typeface="Arial"/>
              </a:rPr>
              <a:t>sinus and</a:t>
            </a:r>
            <a:r>
              <a:rPr sz="2000" spc="-25" dirty="0">
                <a:solidFill>
                  <a:srgbClr val="0C9B74"/>
                </a:solidFill>
                <a:latin typeface="Arial"/>
                <a:cs typeface="Arial"/>
              </a:rPr>
              <a:t> </a:t>
            </a:r>
            <a:r>
              <a:rPr sz="2000" spc="105" dirty="0">
                <a:solidFill>
                  <a:srgbClr val="0C9B74"/>
                </a:solidFill>
                <a:latin typeface="Arial"/>
                <a:cs typeface="Arial"/>
              </a:rPr>
              <a:t>carotid  </a:t>
            </a:r>
            <a:r>
              <a:rPr sz="2000" spc="110" dirty="0">
                <a:solidFill>
                  <a:srgbClr val="0C9B74"/>
                </a:solidFill>
                <a:latin typeface="Arial"/>
                <a:cs typeface="Arial"/>
              </a:rPr>
              <a:t>body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138168" y="5538647"/>
            <a:ext cx="3306445" cy="1139190"/>
          </a:xfrm>
          <a:custGeom>
            <a:avLst/>
            <a:gdLst/>
            <a:ahLst/>
            <a:cxnLst/>
            <a:rect l="l" t="t" r="r" b="b"/>
            <a:pathLst>
              <a:path w="3306445" h="1139190">
                <a:moveTo>
                  <a:pt x="0" y="1138770"/>
                </a:moveTo>
                <a:lnTo>
                  <a:pt x="3306063" y="1138770"/>
                </a:lnTo>
                <a:lnTo>
                  <a:pt x="3306063" y="0"/>
                </a:lnTo>
                <a:lnTo>
                  <a:pt x="0" y="0"/>
                </a:lnTo>
                <a:lnTo>
                  <a:pt x="0" y="11387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110608" y="5511165"/>
            <a:ext cx="3361690" cy="1193800"/>
          </a:xfrm>
          <a:custGeom>
            <a:avLst/>
            <a:gdLst/>
            <a:ahLst/>
            <a:cxnLst/>
            <a:rect l="l" t="t" r="r" b="b"/>
            <a:pathLst>
              <a:path w="3361690" h="1193800">
                <a:moveTo>
                  <a:pt x="3333623" y="0"/>
                </a:moveTo>
                <a:lnTo>
                  <a:pt x="27559" y="0"/>
                </a:lnTo>
                <a:lnTo>
                  <a:pt x="16823" y="2160"/>
                </a:lnTo>
                <a:lnTo>
                  <a:pt x="8064" y="8048"/>
                </a:lnTo>
                <a:lnTo>
                  <a:pt x="2162" y="16769"/>
                </a:lnTo>
                <a:lnTo>
                  <a:pt x="0" y="27432"/>
                </a:lnTo>
                <a:lnTo>
                  <a:pt x="0" y="1166253"/>
                </a:lnTo>
                <a:lnTo>
                  <a:pt x="2162" y="1176959"/>
                </a:lnTo>
                <a:lnTo>
                  <a:pt x="8064" y="1185703"/>
                </a:lnTo>
                <a:lnTo>
                  <a:pt x="16823" y="1191599"/>
                </a:lnTo>
                <a:lnTo>
                  <a:pt x="27559" y="1193761"/>
                </a:lnTo>
                <a:lnTo>
                  <a:pt x="3333623" y="1193761"/>
                </a:lnTo>
                <a:lnTo>
                  <a:pt x="3344358" y="1191599"/>
                </a:lnTo>
                <a:lnTo>
                  <a:pt x="3353117" y="1185703"/>
                </a:lnTo>
                <a:lnTo>
                  <a:pt x="3359019" y="1176959"/>
                </a:lnTo>
                <a:lnTo>
                  <a:pt x="3361181" y="1166253"/>
                </a:lnTo>
                <a:lnTo>
                  <a:pt x="3361181" y="1160754"/>
                </a:lnTo>
                <a:lnTo>
                  <a:pt x="33020" y="1160754"/>
                </a:lnTo>
                <a:lnTo>
                  <a:pt x="33020" y="33020"/>
                </a:lnTo>
                <a:lnTo>
                  <a:pt x="3361181" y="33020"/>
                </a:lnTo>
                <a:lnTo>
                  <a:pt x="3361181" y="27432"/>
                </a:lnTo>
                <a:lnTo>
                  <a:pt x="3359019" y="16769"/>
                </a:lnTo>
                <a:lnTo>
                  <a:pt x="3353117" y="8048"/>
                </a:lnTo>
                <a:lnTo>
                  <a:pt x="3344358" y="2160"/>
                </a:lnTo>
                <a:lnTo>
                  <a:pt x="3333623" y="0"/>
                </a:lnTo>
                <a:close/>
              </a:path>
              <a:path w="3361690" h="1193800">
                <a:moveTo>
                  <a:pt x="3361181" y="33020"/>
                </a:moveTo>
                <a:lnTo>
                  <a:pt x="3328162" y="33020"/>
                </a:lnTo>
                <a:lnTo>
                  <a:pt x="3328162" y="1160754"/>
                </a:lnTo>
                <a:lnTo>
                  <a:pt x="3361181" y="1160754"/>
                </a:lnTo>
                <a:lnTo>
                  <a:pt x="3361181" y="33020"/>
                </a:lnTo>
                <a:close/>
              </a:path>
              <a:path w="3361690" h="1193800">
                <a:moveTo>
                  <a:pt x="3317113" y="43942"/>
                </a:moveTo>
                <a:lnTo>
                  <a:pt x="44068" y="43942"/>
                </a:lnTo>
                <a:lnTo>
                  <a:pt x="44068" y="1149756"/>
                </a:lnTo>
                <a:lnTo>
                  <a:pt x="3317113" y="1149756"/>
                </a:lnTo>
                <a:lnTo>
                  <a:pt x="3317113" y="1138758"/>
                </a:lnTo>
                <a:lnTo>
                  <a:pt x="54991" y="1138758"/>
                </a:lnTo>
                <a:lnTo>
                  <a:pt x="54991" y="54991"/>
                </a:lnTo>
                <a:lnTo>
                  <a:pt x="3317113" y="54991"/>
                </a:lnTo>
                <a:lnTo>
                  <a:pt x="3317113" y="43942"/>
                </a:lnTo>
                <a:close/>
              </a:path>
              <a:path w="3361690" h="1193800">
                <a:moveTo>
                  <a:pt x="3317113" y="54991"/>
                </a:moveTo>
                <a:lnTo>
                  <a:pt x="3306191" y="54991"/>
                </a:lnTo>
                <a:lnTo>
                  <a:pt x="3306191" y="1138758"/>
                </a:lnTo>
                <a:lnTo>
                  <a:pt x="3317113" y="1138758"/>
                </a:lnTo>
                <a:lnTo>
                  <a:pt x="3317113" y="54991"/>
                </a:lnTo>
                <a:close/>
              </a:path>
            </a:pathLst>
          </a:custGeom>
          <a:solidFill>
            <a:srgbClr val="0E6E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229989" y="5528564"/>
            <a:ext cx="2896870" cy="10706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6565" indent="-456565">
              <a:spcBef>
                <a:spcPts val="100"/>
              </a:spcBef>
              <a:buClr>
                <a:srgbClr val="AFDFA0"/>
              </a:buClr>
              <a:buFont typeface="Wingdings"/>
              <a:buChar char=""/>
              <a:tabLst>
                <a:tab pos="456565" algn="l"/>
                <a:tab pos="457200" algn="l"/>
              </a:tabLst>
            </a:pPr>
            <a:r>
              <a:rPr sz="2400" spc="95" dirty="0">
                <a:latin typeface="Arial"/>
                <a:cs typeface="Arial"/>
              </a:rPr>
              <a:t>Function:</a:t>
            </a:r>
            <a:endParaRPr sz="2400">
              <a:latin typeface="Arial"/>
              <a:cs typeface="Arial"/>
            </a:endParaRPr>
          </a:p>
          <a:p>
            <a:pPr marL="895985" lvl="1" indent="-438784">
              <a:buClr>
                <a:srgbClr val="AFDFA0"/>
              </a:buClr>
              <a:buFont typeface="Arial"/>
              <a:buChar char="•"/>
              <a:tabLst>
                <a:tab pos="895985" algn="l"/>
                <a:tab pos="896619" algn="l"/>
              </a:tabLst>
            </a:pPr>
            <a:r>
              <a:rPr sz="2400" b="1" spc="-5" dirty="0">
                <a:solidFill>
                  <a:srgbClr val="58AAF1"/>
                </a:solidFill>
                <a:latin typeface="Arial"/>
                <a:cs typeface="Arial"/>
              </a:rPr>
              <a:t>Secretomotor</a:t>
            </a:r>
            <a:endParaRPr sz="2400">
              <a:latin typeface="Arial"/>
              <a:cs typeface="Arial"/>
            </a:endParaRPr>
          </a:p>
          <a:p>
            <a:pPr marL="800100" lvl="1" indent="-342900">
              <a:spcBef>
                <a:spcPts val="65"/>
              </a:spcBef>
              <a:buClr>
                <a:srgbClr val="AFDFA0"/>
              </a:buClr>
              <a:buChar char="•"/>
              <a:tabLst>
                <a:tab pos="799465" algn="l"/>
                <a:tab pos="800100" algn="l"/>
              </a:tabLst>
            </a:pPr>
            <a:r>
              <a:rPr sz="2000" spc="65" dirty="0">
                <a:solidFill>
                  <a:srgbClr val="0C9B74"/>
                </a:solidFill>
                <a:latin typeface="Arial"/>
                <a:cs typeface="Arial"/>
              </a:rPr>
              <a:t>Parotid</a:t>
            </a:r>
            <a:r>
              <a:rPr sz="2000" spc="40" dirty="0">
                <a:solidFill>
                  <a:srgbClr val="0C9B74"/>
                </a:solidFill>
                <a:latin typeface="Arial"/>
                <a:cs typeface="Arial"/>
              </a:rPr>
              <a:t> </a:t>
            </a:r>
            <a:r>
              <a:rPr sz="2000" spc="105" dirty="0">
                <a:solidFill>
                  <a:srgbClr val="0C9B74"/>
                </a:solidFill>
                <a:latin typeface="Arial"/>
                <a:cs typeface="Arial"/>
              </a:rPr>
              <a:t>gland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04975" y="342900"/>
            <a:ext cx="7810500" cy="876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77085" y="3657574"/>
            <a:ext cx="7566025" cy="462280"/>
          </a:xfrm>
          <a:custGeom>
            <a:avLst/>
            <a:gdLst/>
            <a:ahLst/>
            <a:cxnLst/>
            <a:rect l="l" t="t" r="r" b="b"/>
            <a:pathLst>
              <a:path w="7566025" h="462279">
                <a:moveTo>
                  <a:pt x="0" y="461670"/>
                </a:moveTo>
                <a:lnTo>
                  <a:pt x="7565898" y="461670"/>
                </a:lnTo>
                <a:lnTo>
                  <a:pt x="7565898" y="0"/>
                </a:lnTo>
                <a:lnTo>
                  <a:pt x="0" y="0"/>
                </a:lnTo>
                <a:lnTo>
                  <a:pt x="0" y="4616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49588" y="3630040"/>
            <a:ext cx="7621270" cy="516890"/>
          </a:xfrm>
          <a:custGeom>
            <a:avLst/>
            <a:gdLst/>
            <a:ahLst/>
            <a:cxnLst/>
            <a:rect l="l" t="t" r="r" b="b"/>
            <a:pathLst>
              <a:path w="7621270" h="516889">
                <a:moveTo>
                  <a:pt x="7593368" y="0"/>
                </a:moveTo>
                <a:lnTo>
                  <a:pt x="27495" y="0"/>
                </a:lnTo>
                <a:lnTo>
                  <a:pt x="16791" y="2162"/>
                </a:lnTo>
                <a:lnTo>
                  <a:pt x="8051" y="8064"/>
                </a:lnTo>
                <a:lnTo>
                  <a:pt x="2160" y="16823"/>
                </a:lnTo>
                <a:lnTo>
                  <a:pt x="0" y="27558"/>
                </a:lnTo>
                <a:lnTo>
                  <a:pt x="0" y="489203"/>
                </a:lnTo>
                <a:lnTo>
                  <a:pt x="2160" y="499939"/>
                </a:lnTo>
                <a:lnTo>
                  <a:pt x="8051" y="508698"/>
                </a:lnTo>
                <a:lnTo>
                  <a:pt x="16791" y="514600"/>
                </a:lnTo>
                <a:lnTo>
                  <a:pt x="27495" y="516762"/>
                </a:lnTo>
                <a:lnTo>
                  <a:pt x="7593368" y="516762"/>
                </a:lnTo>
                <a:lnTo>
                  <a:pt x="7604103" y="514600"/>
                </a:lnTo>
                <a:lnTo>
                  <a:pt x="7612862" y="508698"/>
                </a:lnTo>
                <a:lnTo>
                  <a:pt x="7618764" y="499939"/>
                </a:lnTo>
                <a:lnTo>
                  <a:pt x="7620927" y="489203"/>
                </a:lnTo>
                <a:lnTo>
                  <a:pt x="7620927" y="483742"/>
                </a:lnTo>
                <a:lnTo>
                  <a:pt x="32994" y="483742"/>
                </a:lnTo>
                <a:lnTo>
                  <a:pt x="32994" y="33019"/>
                </a:lnTo>
                <a:lnTo>
                  <a:pt x="7620927" y="33019"/>
                </a:lnTo>
                <a:lnTo>
                  <a:pt x="7620927" y="27558"/>
                </a:lnTo>
                <a:lnTo>
                  <a:pt x="7618764" y="16823"/>
                </a:lnTo>
                <a:lnTo>
                  <a:pt x="7612862" y="8064"/>
                </a:lnTo>
                <a:lnTo>
                  <a:pt x="7604103" y="2162"/>
                </a:lnTo>
                <a:lnTo>
                  <a:pt x="7593368" y="0"/>
                </a:lnTo>
                <a:close/>
              </a:path>
              <a:path w="7621270" h="516889">
                <a:moveTo>
                  <a:pt x="7620927" y="33019"/>
                </a:moveTo>
                <a:lnTo>
                  <a:pt x="7587907" y="33019"/>
                </a:lnTo>
                <a:lnTo>
                  <a:pt x="7587907" y="483742"/>
                </a:lnTo>
                <a:lnTo>
                  <a:pt x="7620927" y="483742"/>
                </a:lnTo>
                <a:lnTo>
                  <a:pt x="7620927" y="33019"/>
                </a:lnTo>
                <a:close/>
              </a:path>
              <a:path w="7621270" h="516889">
                <a:moveTo>
                  <a:pt x="7576858" y="44068"/>
                </a:moveTo>
                <a:lnTo>
                  <a:pt x="43992" y="44068"/>
                </a:lnTo>
                <a:lnTo>
                  <a:pt x="43992" y="472693"/>
                </a:lnTo>
                <a:lnTo>
                  <a:pt x="7576858" y="472693"/>
                </a:lnTo>
                <a:lnTo>
                  <a:pt x="7576858" y="461771"/>
                </a:lnTo>
                <a:lnTo>
                  <a:pt x="55003" y="461771"/>
                </a:lnTo>
                <a:lnTo>
                  <a:pt x="55003" y="55117"/>
                </a:lnTo>
                <a:lnTo>
                  <a:pt x="7576858" y="55117"/>
                </a:lnTo>
                <a:lnTo>
                  <a:pt x="7576858" y="44068"/>
                </a:lnTo>
                <a:close/>
              </a:path>
              <a:path w="7621270" h="516889">
                <a:moveTo>
                  <a:pt x="7576858" y="55117"/>
                </a:moveTo>
                <a:lnTo>
                  <a:pt x="7565936" y="55117"/>
                </a:lnTo>
                <a:lnTo>
                  <a:pt x="7565936" y="461771"/>
                </a:lnTo>
                <a:lnTo>
                  <a:pt x="7576858" y="461771"/>
                </a:lnTo>
                <a:lnTo>
                  <a:pt x="7576858" y="55117"/>
                </a:lnTo>
                <a:close/>
              </a:path>
            </a:pathLst>
          </a:custGeom>
          <a:solidFill>
            <a:srgbClr val="0E6E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377085" y="3647009"/>
            <a:ext cx="756602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48640" indent="-457200">
              <a:spcBef>
                <a:spcPts val="100"/>
              </a:spcBef>
              <a:buClr>
                <a:srgbClr val="AFDFA0"/>
              </a:buClr>
              <a:buFont typeface="Wingdings"/>
              <a:buChar char=""/>
              <a:tabLst>
                <a:tab pos="548640" algn="l"/>
                <a:tab pos="549275" algn="l"/>
                <a:tab pos="3866515" algn="l"/>
              </a:tabLst>
            </a:pPr>
            <a:r>
              <a:rPr sz="2400" spc="110" dirty="0">
                <a:latin typeface="Arial"/>
                <a:cs typeface="Arial"/>
              </a:rPr>
              <a:t>Opening </a:t>
            </a:r>
            <a:r>
              <a:rPr sz="2400" spc="180" dirty="0">
                <a:latin typeface="Arial"/>
                <a:cs typeface="Arial"/>
              </a:rPr>
              <a:t>to</a:t>
            </a:r>
            <a:r>
              <a:rPr sz="2400" spc="125" dirty="0">
                <a:latin typeface="Arial"/>
                <a:cs typeface="Arial"/>
              </a:rPr>
              <a:t> the</a:t>
            </a:r>
            <a:r>
              <a:rPr sz="2400" spc="110" dirty="0">
                <a:latin typeface="Arial"/>
                <a:cs typeface="Arial"/>
              </a:rPr>
              <a:t> </a:t>
            </a:r>
            <a:r>
              <a:rPr sz="2400" spc="75" dirty="0">
                <a:latin typeface="Arial"/>
                <a:cs typeface="Arial"/>
              </a:rPr>
              <a:t>Skull:	</a:t>
            </a:r>
            <a:r>
              <a:rPr sz="2400" spc="45" dirty="0">
                <a:solidFill>
                  <a:srgbClr val="0C9B74"/>
                </a:solidFill>
                <a:latin typeface="Arial"/>
                <a:cs typeface="Arial"/>
              </a:rPr>
              <a:t>Jugular</a:t>
            </a:r>
            <a:r>
              <a:rPr sz="2400" spc="110" dirty="0">
                <a:solidFill>
                  <a:srgbClr val="0C9B74"/>
                </a:solidFill>
                <a:latin typeface="Arial"/>
                <a:cs typeface="Arial"/>
              </a:rPr>
              <a:t> </a:t>
            </a:r>
            <a:r>
              <a:rPr sz="2400" spc="130" dirty="0">
                <a:solidFill>
                  <a:srgbClr val="0C9B74"/>
                </a:solidFill>
                <a:latin typeface="Arial"/>
                <a:cs typeface="Arial"/>
              </a:rPr>
              <a:t>foramen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377085" y="2290419"/>
            <a:ext cx="7566025" cy="462280"/>
          </a:xfrm>
          <a:custGeom>
            <a:avLst/>
            <a:gdLst/>
            <a:ahLst/>
            <a:cxnLst/>
            <a:rect l="l" t="t" r="r" b="b"/>
            <a:pathLst>
              <a:path w="7566025" h="462280">
                <a:moveTo>
                  <a:pt x="0" y="461670"/>
                </a:moveTo>
                <a:lnTo>
                  <a:pt x="7565898" y="461670"/>
                </a:lnTo>
                <a:lnTo>
                  <a:pt x="7565898" y="0"/>
                </a:lnTo>
                <a:lnTo>
                  <a:pt x="0" y="0"/>
                </a:lnTo>
                <a:lnTo>
                  <a:pt x="0" y="4616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49588" y="2263013"/>
            <a:ext cx="7621270" cy="516890"/>
          </a:xfrm>
          <a:custGeom>
            <a:avLst/>
            <a:gdLst/>
            <a:ahLst/>
            <a:cxnLst/>
            <a:rect l="l" t="t" r="r" b="b"/>
            <a:pathLst>
              <a:path w="7621270" h="516889">
                <a:moveTo>
                  <a:pt x="7593368" y="0"/>
                </a:moveTo>
                <a:lnTo>
                  <a:pt x="27495" y="0"/>
                </a:lnTo>
                <a:lnTo>
                  <a:pt x="16791" y="2160"/>
                </a:lnTo>
                <a:lnTo>
                  <a:pt x="8051" y="8048"/>
                </a:lnTo>
                <a:lnTo>
                  <a:pt x="2160" y="16769"/>
                </a:lnTo>
                <a:lnTo>
                  <a:pt x="0" y="27432"/>
                </a:lnTo>
                <a:lnTo>
                  <a:pt x="0" y="489076"/>
                </a:lnTo>
                <a:lnTo>
                  <a:pt x="2160" y="499812"/>
                </a:lnTo>
                <a:lnTo>
                  <a:pt x="8051" y="508571"/>
                </a:lnTo>
                <a:lnTo>
                  <a:pt x="16791" y="514473"/>
                </a:lnTo>
                <a:lnTo>
                  <a:pt x="27495" y="516636"/>
                </a:lnTo>
                <a:lnTo>
                  <a:pt x="7593368" y="516636"/>
                </a:lnTo>
                <a:lnTo>
                  <a:pt x="7604103" y="514473"/>
                </a:lnTo>
                <a:lnTo>
                  <a:pt x="7612862" y="508571"/>
                </a:lnTo>
                <a:lnTo>
                  <a:pt x="7618764" y="499812"/>
                </a:lnTo>
                <a:lnTo>
                  <a:pt x="7620927" y="489076"/>
                </a:lnTo>
                <a:lnTo>
                  <a:pt x="7620927" y="483615"/>
                </a:lnTo>
                <a:lnTo>
                  <a:pt x="32994" y="483615"/>
                </a:lnTo>
                <a:lnTo>
                  <a:pt x="32994" y="32892"/>
                </a:lnTo>
                <a:lnTo>
                  <a:pt x="7620927" y="32892"/>
                </a:lnTo>
                <a:lnTo>
                  <a:pt x="7620927" y="27432"/>
                </a:lnTo>
                <a:lnTo>
                  <a:pt x="7618764" y="16769"/>
                </a:lnTo>
                <a:lnTo>
                  <a:pt x="7612862" y="8048"/>
                </a:lnTo>
                <a:lnTo>
                  <a:pt x="7604103" y="2160"/>
                </a:lnTo>
                <a:lnTo>
                  <a:pt x="7593368" y="0"/>
                </a:lnTo>
                <a:close/>
              </a:path>
              <a:path w="7621270" h="516889">
                <a:moveTo>
                  <a:pt x="7620927" y="32892"/>
                </a:moveTo>
                <a:lnTo>
                  <a:pt x="7587907" y="32892"/>
                </a:lnTo>
                <a:lnTo>
                  <a:pt x="7587907" y="483615"/>
                </a:lnTo>
                <a:lnTo>
                  <a:pt x="7620927" y="483615"/>
                </a:lnTo>
                <a:lnTo>
                  <a:pt x="7620927" y="32892"/>
                </a:lnTo>
                <a:close/>
              </a:path>
              <a:path w="7621270" h="516889">
                <a:moveTo>
                  <a:pt x="7576858" y="43941"/>
                </a:moveTo>
                <a:lnTo>
                  <a:pt x="43992" y="43941"/>
                </a:lnTo>
                <a:lnTo>
                  <a:pt x="43992" y="472566"/>
                </a:lnTo>
                <a:lnTo>
                  <a:pt x="7576858" y="472566"/>
                </a:lnTo>
                <a:lnTo>
                  <a:pt x="7576858" y="461645"/>
                </a:lnTo>
                <a:lnTo>
                  <a:pt x="55003" y="461645"/>
                </a:lnTo>
                <a:lnTo>
                  <a:pt x="55003" y="54990"/>
                </a:lnTo>
                <a:lnTo>
                  <a:pt x="7576858" y="54990"/>
                </a:lnTo>
                <a:lnTo>
                  <a:pt x="7576858" y="43941"/>
                </a:lnTo>
                <a:close/>
              </a:path>
              <a:path w="7621270" h="516889">
                <a:moveTo>
                  <a:pt x="7576858" y="54990"/>
                </a:moveTo>
                <a:lnTo>
                  <a:pt x="7565936" y="54990"/>
                </a:lnTo>
                <a:lnTo>
                  <a:pt x="7565936" y="461645"/>
                </a:lnTo>
                <a:lnTo>
                  <a:pt x="7576858" y="461645"/>
                </a:lnTo>
                <a:lnTo>
                  <a:pt x="7576858" y="54990"/>
                </a:lnTo>
                <a:close/>
              </a:path>
            </a:pathLst>
          </a:custGeom>
          <a:solidFill>
            <a:srgbClr val="0E6E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377085" y="2279650"/>
            <a:ext cx="75660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48640" indent="-457200">
              <a:spcBef>
                <a:spcPts val="100"/>
              </a:spcBef>
              <a:buClr>
                <a:srgbClr val="AFDFA0"/>
              </a:buClr>
              <a:buFont typeface="Wingdings"/>
              <a:buChar char=""/>
              <a:tabLst>
                <a:tab pos="548640" algn="l"/>
                <a:tab pos="549275" algn="l"/>
              </a:tabLst>
            </a:pPr>
            <a:r>
              <a:rPr sz="2400" spc="130" dirty="0">
                <a:latin typeface="Arial"/>
                <a:cs typeface="Arial"/>
              </a:rPr>
              <a:t>Origin: </a:t>
            </a:r>
            <a:r>
              <a:rPr sz="2400" spc="95" dirty="0">
                <a:solidFill>
                  <a:srgbClr val="0C9B74"/>
                </a:solidFill>
                <a:latin typeface="Arial"/>
                <a:cs typeface="Arial"/>
              </a:rPr>
              <a:t>Medulla</a:t>
            </a:r>
            <a:r>
              <a:rPr sz="2400" spc="65" dirty="0">
                <a:solidFill>
                  <a:srgbClr val="0C9B74"/>
                </a:solidFill>
                <a:latin typeface="Arial"/>
                <a:cs typeface="Arial"/>
              </a:rPr>
              <a:t> </a:t>
            </a:r>
            <a:r>
              <a:rPr sz="2400" spc="125" dirty="0">
                <a:solidFill>
                  <a:srgbClr val="0C9B74"/>
                </a:solidFill>
                <a:latin typeface="Arial"/>
                <a:cs typeface="Arial"/>
              </a:rPr>
              <a:t>oblongata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23276" y="5944933"/>
            <a:ext cx="4897755" cy="913130"/>
          </a:xfrm>
          <a:custGeom>
            <a:avLst/>
            <a:gdLst/>
            <a:ahLst/>
            <a:cxnLst/>
            <a:rect l="l" t="t" r="r" b="b"/>
            <a:pathLst>
              <a:path w="4897755" h="913129">
                <a:moveTo>
                  <a:pt x="85714" y="21358"/>
                </a:moveTo>
                <a:lnTo>
                  <a:pt x="3636702" y="913064"/>
                </a:lnTo>
                <a:lnTo>
                  <a:pt x="4897405" y="913064"/>
                </a:lnTo>
                <a:lnTo>
                  <a:pt x="85714" y="21358"/>
                </a:lnTo>
                <a:close/>
              </a:path>
              <a:path w="4897755" h="913129">
                <a:moveTo>
                  <a:pt x="660" y="0"/>
                </a:moveTo>
                <a:lnTo>
                  <a:pt x="0" y="5473"/>
                </a:lnTo>
                <a:lnTo>
                  <a:pt x="85714" y="21358"/>
                </a:lnTo>
                <a:lnTo>
                  <a:pt x="660" y="0"/>
                </a:lnTo>
                <a:close/>
              </a:path>
            </a:pathLst>
          </a:custGeom>
          <a:solidFill>
            <a:srgbClr val="9CB1E0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009712" y="5939015"/>
            <a:ext cx="3651885" cy="919480"/>
          </a:xfrm>
          <a:custGeom>
            <a:avLst/>
            <a:gdLst/>
            <a:ahLst/>
            <a:cxnLst/>
            <a:rect l="l" t="t" r="r" b="b"/>
            <a:pathLst>
              <a:path w="3651885" h="919479">
                <a:moveTo>
                  <a:pt x="0" y="0"/>
                </a:moveTo>
                <a:lnTo>
                  <a:pt x="7924" y="6349"/>
                </a:lnTo>
                <a:lnTo>
                  <a:pt x="2868870" y="918983"/>
                </a:lnTo>
                <a:lnTo>
                  <a:pt x="3651885" y="91898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24000" y="5789674"/>
            <a:ext cx="3398520" cy="10683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24001" y="5784015"/>
            <a:ext cx="3372797" cy="10739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35836" y="198121"/>
            <a:ext cx="7600188" cy="8290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059941" y="272542"/>
            <a:ext cx="6950075" cy="650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100" b="1" spc="15" dirty="0">
                <a:solidFill>
                  <a:srgbClr val="04607A"/>
                </a:solidFill>
              </a:rPr>
              <a:t>IX. </a:t>
            </a:r>
            <a:r>
              <a:rPr sz="4100" b="1" spc="-20" dirty="0">
                <a:solidFill>
                  <a:srgbClr val="04607A"/>
                </a:solidFill>
              </a:rPr>
              <a:t>Glossopharyngeal</a:t>
            </a:r>
            <a:r>
              <a:rPr sz="4100" b="1" spc="175" dirty="0">
                <a:solidFill>
                  <a:srgbClr val="04607A"/>
                </a:solidFill>
              </a:rPr>
              <a:t> </a:t>
            </a:r>
            <a:r>
              <a:rPr sz="4100" b="1" dirty="0">
                <a:solidFill>
                  <a:srgbClr val="04607A"/>
                </a:solidFill>
              </a:rPr>
              <a:t>Nerve</a:t>
            </a:r>
            <a:endParaRPr sz="4100"/>
          </a:p>
        </p:txBody>
      </p:sp>
      <p:sp>
        <p:nvSpPr>
          <p:cNvPr id="8" name="object 8"/>
          <p:cNvSpPr/>
          <p:nvPr/>
        </p:nvSpPr>
        <p:spPr>
          <a:xfrm>
            <a:off x="742950" y="1072758"/>
            <a:ext cx="7486650" cy="5785239"/>
          </a:xfrm>
          <a:prstGeom prst="rect">
            <a:avLst/>
          </a:prstGeom>
          <a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en-US" dirty="0" smtClean="0"/>
              <a:t>Y</a:t>
            </a:r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8034528" y="4072126"/>
            <a:ext cx="2633472" cy="27858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347555" y="3200400"/>
            <a:ext cx="3433942" cy="365759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62101" y="1447801"/>
            <a:ext cx="6143625" cy="12477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641976" y="2932302"/>
            <a:ext cx="380682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pc="130" dirty="0"/>
              <a:t>Cranial </a:t>
            </a:r>
            <a:r>
              <a:rPr spc="85" dirty="0"/>
              <a:t>Nerve</a:t>
            </a:r>
            <a:r>
              <a:rPr spc="130" dirty="0"/>
              <a:t> </a:t>
            </a:r>
            <a:r>
              <a:rPr spc="-170" dirty="0"/>
              <a:t>X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04975" y="342900"/>
            <a:ext cx="4705350" cy="876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04402" y="1447774"/>
            <a:ext cx="4648200" cy="462280"/>
          </a:xfrm>
          <a:custGeom>
            <a:avLst/>
            <a:gdLst/>
            <a:ahLst/>
            <a:cxnLst/>
            <a:rect l="l" t="t" r="r" b="b"/>
            <a:pathLst>
              <a:path w="4648200" h="462280">
                <a:moveTo>
                  <a:pt x="0" y="461670"/>
                </a:moveTo>
                <a:lnTo>
                  <a:pt x="4648200" y="461670"/>
                </a:lnTo>
                <a:lnTo>
                  <a:pt x="4648200" y="0"/>
                </a:lnTo>
                <a:lnTo>
                  <a:pt x="0" y="0"/>
                </a:lnTo>
                <a:lnTo>
                  <a:pt x="0" y="4616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276907" y="1420241"/>
            <a:ext cx="4703445" cy="516890"/>
          </a:xfrm>
          <a:custGeom>
            <a:avLst/>
            <a:gdLst/>
            <a:ahLst/>
            <a:cxnLst/>
            <a:rect l="l" t="t" r="r" b="b"/>
            <a:pathLst>
              <a:path w="4703445" h="516889">
                <a:moveTo>
                  <a:pt x="4675708" y="0"/>
                </a:moveTo>
                <a:lnTo>
                  <a:pt x="27495" y="0"/>
                </a:lnTo>
                <a:lnTo>
                  <a:pt x="16791" y="2162"/>
                </a:lnTo>
                <a:lnTo>
                  <a:pt x="8051" y="8064"/>
                </a:lnTo>
                <a:lnTo>
                  <a:pt x="2160" y="16823"/>
                </a:lnTo>
                <a:lnTo>
                  <a:pt x="0" y="27559"/>
                </a:lnTo>
                <a:lnTo>
                  <a:pt x="0" y="489204"/>
                </a:lnTo>
                <a:lnTo>
                  <a:pt x="2160" y="499939"/>
                </a:lnTo>
                <a:lnTo>
                  <a:pt x="8051" y="508698"/>
                </a:lnTo>
                <a:lnTo>
                  <a:pt x="16791" y="514600"/>
                </a:lnTo>
                <a:lnTo>
                  <a:pt x="27495" y="516763"/>
                </a:lnTo>
                <a:lnTo>
                  <a:pt x="4675708" y="516763"/>
                </a:lnTo>
                <a:lnTo>
                  <a:pt x="4686370" y="514600"/>
                </a:lnTo>
                <a:lnTo>
                  <a:pt x="4695091" y="508698"/>
                </a:lnTo>
                <a:lnTo>
                  <a:pt x="4700979" y="499939"/>
                </a:lnTo>
                <a:lnTo>
                  <a:pt x="4703140" y="489204"/>
                </a:lnTo>
                <a:lnTo>
                  <a:pt x="4703140" y="483743"/>
                </a:lnTo>
                <a:lnTo>
                  <a:pt x="32994" y="483743"/>
                </a:lnTo>
                <a:lnTo>
                  <a:pt x="32994" y="33020"/>
                </a:lnTo>
                <a:lnTo>
                  <a:pt x="4703140" y="33020"/>
                </a:lnTo>
                <a:lnTo>
                  <a:pt x="4703140" y="27559"/>
                </a:lnTo>
                <a:lnTo>
                  <a:pt x="4700979" y="16823"/>
                </a:lnTo>
                <a:lnTo>
                  <a:pt x="4695091" y="8064"/>
                </a:lnTo>
                <a:lnTo>
                  <a:pt x="4686370" y="2162"/>
                </a:lnTo>
                <a:lnTo>
                  <a:pt x="4675708" y="0"/>
                </a:lnTo>
                <a:close/>
              </a:path>
              <a:path w="4703445" h="516889">
                <a:moveTo>
                  <a:pt x="4703140" y="33020"/>
                </a:moveTo>
                <a:lnTo>
                  <a:pt x="4670247" y="33020"/>
                </a:lnTo>
                <a:lnTo>
                  <a:pt x="4670247" y="483743"/>
                </a:lnTo>
                <a:lnTo>
                  <a:pt x="4703140" y="483743"/>
                </a:lnTo>
                <a:lnTo>
                  <a:pt x="4703140" y="33020"/>
                </a:lnTo>
                <a:close/>
              </a:path>
              <a:path w="4703445" h="516889">
                <a:moveTo>
                  <a:pt x="4659198" y="44069"/>
                </a:moveTo>
                <a:lnTo>
                  <a:pt x="43992" y="44069"/>
                </a:lnTo>
                <a:lnTo>
                  <a:pt x="43992" y="472694"/>
                </a:lnTo>
                <a:lnTo>
                  <a:pt x="4659198" y="472694"/>
                </a:lnTo>
                <a:lnTo>
                  <a:pt x="4659198" y="461772"/>
                </a:lnTo>
                <a:lnTo>
                  <a:pt x="54990" y="461772"/>
                </a:lnTo>
                <a:lnTo>
                  <a:pt x="54990" y="55118"/>
                </a:lnTo>
                <a:lnTo>
                  <a:pt x="4659198" y="55118"/>
                </a:lnTo>
                <a:lnTo>
                  <a:pt x="4659198" y="44069"/>
                </a:lnTo>
                <a:close/>
              </a:path>
              <a:path w="4703445" h="516889">
                <a:moveTo>
                  <a:pt x="4659198" y="55118"/>
                </a:moveTo>
                <a:lnTo>
                  <a:pt x="4648149" y="55118"/>
                </a:lnTo>
                <a:lnTo>
                  <a:pt x="4648149" y="461772"/>
                </a:lnTo>
                <a:lnTo>
                  <a:pt x="4659198" y="461772"/>
                </a:lnTo>
                <a:lnTo>
                  <a:pt x="4659198" y="55118"/>
                </a:lnTo>
                <a:close/>
              </a:path>
            </a:pathLst>
          </a:custGeom>
          <a:solidFill>
            <a:srgbClr val="0FCF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304403" y="2370201"/>
            <a:ext cx="7783195" cy="2308860"/>
          </a:xfrm>
          <a:custGeom>
            <a:avLst/>
            <a:gdLst/>
            <a:ahLst/>
            <a:cxnLst/>
            <a:rect l="l" t="t" r="r" b="b"/>
            <a:pathLst>
              <a:path w="7783195" h="2308860">
                <a:moveTo>
                  <a:pt x="0" y="2308352"/>
                </a:moveTo>
                <a:lnTo>
                  <a:pt x="7782814" y="2308352"/>
                </a:lnTo>
                <a:lnTo>
                  <a:pt x="7782814" y="0"/>
                </a:lnTo>
                <a:lnTo>
                  <a:pt x="0" y="0"/>
                </a:lnTo>
                <a:lnTo>
                  <a:pt x="0" y="230835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76906" y="2342642"/>
            <a:ext cx="7838440" cy="2363470"/>
          </a:xfrm>
          <a:custGeom>
            <a:avLst/>
            <a:gdLst/>
            <a:ahLst/>
            <a:cxnLst/>
            <a:rect l="l" t="t" r="r" b="b"/>
            <a:pathLst>
              <a:path w="7838440" h="2363470">
                <a:moveTo>
                  <a:pt x="7810322" y="0"/>
                </a:moveTo>
                <a:lnTo>
                  <a:pt x="27495" y="0"/>
                </a:lnTo>
                <a:lnTo>
                  <a:pt x="16791" y="2162"/>
                </a:lnTo>
                <a:lnTo>
                  <a:pt x="8051" y="8064"/>
                </a:lnTo>
                <a:lnTo>
                  <a:pt x="2160" y="16823"/>
                </a:lnTo>
                <a:lnTo>
                  <a:pt x="0" y="27559"/>
                </a:lnTo>
                <a:lnTo>
                  <a:pt x="0" y="2335911"/>
                </a:lnTo>
                <a:lnTo>
                  <a:pt x="2160" y="2346573"/>
                </a:lnTo>
                <a:lnTo>
                  <a:pt x="8051" y="2355294"/>
                </a:lnTo>
                <a:lnTo>
                  <a:pt x="16791" y="2361182"/>
                </a:lnTo>
                <a:lnTo>
                  <a:pt x="27495" y="2363343"/>
                </a:lnTo>
                <a:lnTo>
                  <a:pt x="7810322" y="2363343"/>
                </a:lnTo>
                <a:lnTo>
                  <a:pt x="7821057" y="2361182"/>
                </a:lnTo>
                <a:lnTo>
                  <a:pt x="7829816" y="2355294"/>
                </a:lnTo>
                <a:lnTo>
                  <a:pt x="7835718" y="2346573"/>
                </a:lnTo>
                <a:lnTo>
                  <a:pt x="7837881" y="2335911"/>
                </a:lnTo>
                <a:lnTo>
                  <a:pt x="7837881" y="2330323"/>
                </a:lnTo>
                <a:lnTo>
                  <a:pt x="32994" y="2330323"/>
                </a:lnTo>
                <a:lnTo>
                  <a:pt x="32994" y="33020"/>
                </a:lnTo>
                <a:lnTo>
                  <a:pt x="7837881" y="33020"/>
                </a:lnTo>
                <a:lnTo>
                  <a:pt x="7837881" y="27559"/>
                </a:lnTo>
                <a:lnTo>
                  <a:pt x="7835718" y="16823"/>
                </a:lnTo>
                <a:lnTo>
                  <a:pt x="7829816" y="8064"/>
                </a:lnTo>
                <a:lnTo>
                  <a:pt x="7821057" y="2162"/>
                </a:lnTo>
                <a:lnTo>
                  <a:pt x="7810322" y="0"/>
                </a:lnTo>
                <a:close/>
              </a:path>
              <a:path w="7838440" h="2363470">
                <a:moveTo>
                  <a:pt x="7837881" y="33020"/>
                </a:moveTo>
                <a:lnTo>
                  <a:pt x="7804861" y="33020"/>
                </a:lnTo>
                <a:lnTo>
                  <a:pt x="7804861" y="2330323"/>
                </a:lnTo>
                <a:lnTo>
                  <a:pt x="7837881" y="2330323"/>
                </a:lnTo>
                <a:lnTo>
                  <a:pt x="7837881" y="33020"/>
                </a:lnTo>
                <a:close/>
              </a:path>
              <a:path w="7838440" h="2363470">
                <a:moveTo>
                  <a:pt x="7793812" y="44069"/>
                </a:moveTo>
                <a:lnTo>
                  <a:pt x="43992" y="44069"/>
                </a:lnTo>
                <a:lnTo>
                  <a:pt x="43992" y="2319401"/>
                </a:lnTo>
                <a:lnTo>
                  <a:pt x="7793812" y="2319401"/>
                </a:lnTo>
                <a:lnTo>
                  <a:pt x="7793812" y="2308352"/>
                </a:lnTo>
                <a:lnTo>
                  <a:pt x="54990" y="2308352"/>
                </a:lnTo>
                <a:lnTo>
                  <a:pt x="54990" y="54991"/>
                </a:lnTo>
                <a:lnTo>
                  <a:pt x="7793812" y="54991"/>
                </a:lnTo>
                <a:lnTo>
                  <a:pt x="7793812" y="44069"/>
                </a:lnTo>
                <a:close/>
              </a:path>
              <a:path w="7838440" h="2363470">
                <a:moveTo>
                  <a:pt x="7793812" y="54991"/>
                </a:moveTo>
                <a:lnTo>
                  <a:pt x="7782890" y="54991"/>
                </a:lnTo>
                <a:lnTo>
                  <a:pt x="7782890" y="2308352"/>
                </a:lnTo>
                <a:lnTo>
                  <a:pt x="7793812" y="2308352"/>
                </a:lnTo>
                <a:lnTo>
                  <a:pt x="7793812" y="54991"/>
                </a:lnTo>
                <a:close/>
              </a:path>
            </a:pathLst>
          </a:custGeom>
          <a:solidFill>
            <a:srgbClr val="0FCF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32698" y="5820625"/>
            <a:ext cx="7566025" cy="462280"/>
          </a:xfrm>
          <a:custGeom>
            <a:avLst/>
            <a:gdLst/>
            <a:ahLst/>
            <a:cxnLst/>
            <a:rect l="l" t="t" r="r" b="b"/>
            <a:pathLst>
              <a:path w="7566025" h="462279">
                <a:moveTo>
                  <a:pt x="0" y="461670"/>
                </a:moveTo>
                <a:lnTo>
                  <a:pt x="7565898" y="461670"/>
                </a:lnTo>
                <a:lnTo>
                  <a:pt x="7565898" y="0"/>
                </a:lnTo>
                <a:lnTo>
                  <a:pt x="0" y="0"/>
                </a:lnTo>
                <a:lnTo>
                  <a:pt x="0" y="4616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305202" y="5793130"/>
            <a:ext cx="7621270" cy="516890"/>
          </a:xfrm>
          <a:custGeom>
            <a:avLst/>
            <a:gdLst/>
            <a:ahLst/>
            <a:cxnLst/>
            <a:rect l="l" t="t" r="r" b="b"/>
            <a:pathLst>
              <a:path w="7621270" h="516889">
                <a:moveTo>
                  <a:pt x="7593431" y="0"/>
                </a:moveTo>
                <a:lnTo>
                  <a:pt x="27495" y="0"/>
                </a:lnTo>
                <a:lnTo>
                  <a:pt x="16796" y="2162"/>
                </a:lnTo>
                <a:lnTo>
                  <a:pt x="8056" y="8058"/>
                </a:lnTo>
                <a:lnTo>
                  <a:pt x="2161" y="16802"/>
                </a:lnTo>
                <a:lnTo>
                  <a:pt x="0" y="27508"/>
                </a:lnTo>
                <a:lnTo>
                  <a:pt x="0" y="489165"/>
                </a:lnTo>
                <a:lnTo>
                  <a:pt x="2161" y="499870"/>
                </a:lnTo>
                <a:lnTo>
                  <a:pt x="8056" y="508609"/>
                </a:lnTo>
                <a:lnTo>
                  <a:pt x="16796" y="514501"/>
                </a:lnTo>
                <a:lnTo>
                  <a:pt x="27495" y="516661"/>
                </a:lnTo>
                <a:lnTo>
                  <a:pt x="7593431" y="516661"/>
                </a:lnTo>
                <a:lnTo>
                  <a:pt x="7604147" y="514501"/>
                </a:lnTo>
                <a:lnTo>
                  <a:pt x="7612862" y="508609"/>
                </a:lnTo>
                <a:lnTo>
                  <a:pt x="7618720" y="499870"/>
                </a:lnTo>
                <a:lnTo>
                  <a:pt x="7620863" y="489165"/>
                </a:lnTo>
                <a:lnTo>
                  <a:pt x="7620863" y="483666"/>
                </a:lnTo>
                <a:lnTo>
                  <a:pt x="33007" y="483666"/>
                </a:lnTo>
                <a:lnTo>
                  <a:pt x="33007" y="33007"/>
                </a:lnTo>
                <a:lnTo>
                  <a:pt x="7620863" y="33007"/>
                </a:lnTo>
                <a:lnTo>
                  <a:pt x="7620863" y="27508"/>
                </a:lnTo>
                <a:lnTo>
                  <a:pt x="7618720" y="16802"/>
                </a:lnTo>
                <a:lnTo>
                  <a:pt x="7612862" y="8058"/>
                </a:lnTo>
                <a:lnTo>
                  <a:pt x="7604147" y="2162"/>
                </a:lnTo>
                <a:lnTo>
                  <a:pt x="7593431" y="0"/>
                </a:lnTo>
                <a:close/>
              </a:path>
              <a:path w="7621270" h="516889">
                <a:moveTo>
                  <a:pt x="7620863" y="33007"/>
                </a:moveTo>
                <a:lnTo>
                  <a:pt x="7587970" y="33007"/>
                </a:lnTo>
                <a:lnTo>
                  <a:pt x="7587970" y="483666"/>
                </a:lnTo>
                <a:lnTo>
                  <a:pt x="7620863" y="483666"/>
                </a:lnTo>
                <a:lnTo>
                  <a:pt x="7620863" y="33007"/>
                </a:lnTo>
                <a:close/>
              </a:path>
              <a:path w="7621270" h="516889">
                <a:moveTo>
                  <a:pt x="7576921" y="44005"/>
                </a:moveTo>
                <a:lnTo>
                  <a:pt x="44005" y="44005"/>
                </a:lnTo>
                <a:lnTo>
                  <a:pt x="44005" y="472668"/>
                </a:lnTo>
                <a:lnTo>
                  <a:pt x="7576921" y="472668"/>
                </a:lnTo>
                <a:lnTo>
                  <a:pt x="7576921" y="461670"/>
                </a:lnTo>
                <a:lnTo>
                  <a:pt x="55003" y="461670"/>
                </a:lnTo>
                <a:lnTo>
                  <a:pt x="55003" y="55003"/>
                </a:lnTo>
                <a:lnTo>
                  <a:pt x="7576921" y="55003"/>
                </a:lnTo>
                <a:lnTo>
                  <a:pt x="7576921" y="44005"/>
                </a:lnTo>
                <a:close/>
              </a:path>
              <a:path w="7621270" h="516889">
                <a:moveTo>
                  <a:pt x="7576921" y="55003"/>
                </a:moveTo>
                <a:lnTo>
                  <a:pt x="7565872" y="55003"/>
                </a:lnTo>
                <a:lnTo>
                  <a:pt x="7565872" y="461670"/>
                </a:lnTo>
                <a:lnTo>
                  <a:pt x="7576921" y="461670"/>
                </a:lnTo>
                <a:lnTo>
                  <a:pt x="7576921" y="55003"/>
                </a:lnTo>
                <a:close/>
              </a:path>
            </a:pathLst>
          </a:custGeom>
          <a:solidFill>
            <a:srgbClr val="0FCF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69173" y="5029174"/>
            <a:ext cx="6811645" cy="462280"/>
          </a:xfrm>
          <a:custGeom>
            <a:avLst/>
            <a:gdLst/>
            <a:ahLst/>
            <a:cxnLst/>
            <a:rect l="l" t="t" r="r" b="b"/>
            <a:pathLst>
              <a:path w="6811645" h="462279">
                <a:moveTo>
                  <a:pt x="0" y="461670"/>
                </a:moveTo>
                <a:lnTo>
                  <a:pt x="6811264" y="461670"/>
                </a:lnTo>
                <a:lnTo>
                  <a:pt x="6811264" y="0"/>
                </a:lnTo>
                <a:lnTo>
                  <a:pt x="0" y="0"/>
                </a:lnTo>
                <a:lnTo>
                  <a:pt x="0" y="4616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341676" y="5001640"/>
            <a:ext cx="6866890" cy="516890"/>
          </a:xfrm>
          <a:custGeom>
            <a:avLst/>
            <a:gdLst/>
            <a:ahLst/>
            <a:cxnLst/>
            <a:rect l="l" t="t" r="r" b="b"/>
            <a:pathLst>
              <a:path w="6866890" h="516889">
                <a:moveTo>
                  <a:pt x="6838772" y="0"/>
                </a:moveTo>
                <a:lnTo>
                  <a:pt x="27495" y="0"/>
                </a:lnTo>
                <a:lnTo>
                  <a:pt x="16791" y="2162"/>
                </a:lnTo>
                <a:lnTo>
                  <a:pt x="8051" y="8064"/>
                </a:lnTo>
                <a:lnTo>
                  <a:pt x="2160" y="16823"/>
                </a:lnTo>
                <a:lnTo>
                  <a:pt x="0" y="27558"/>
                </a:lnTo>
                <a:lnTo>
                  <a:pt x="0" y="489203"/>
                </a:lnTo>
                <a:lnTo>
                  <a:pt x="2160" y="499939"/>
                </a:lnTo>
                <a:lnTo>
                  <a:pt x="8051" y="508698"/>
                </a:lnTo>
                <a:lnTo>
                  <a:pt x="16791" y="514600"/>
                </a:lnTo>
                <a:lnTo>
                  <a:pt x="27495" y="516762"/>
                </a:lnTo>
                <a:lnTo>
                  <a:pt x="6838772" y="516762"/>
                </a:lnTo>
                <a:lnTo>
                  <a:pt x="6849507" y="514600"/>
                </a:lnTo>
                <a:lnTo>
                  <a:pt x="6858266" y="508698"/>
                </a:lnTo>
                <a:lnTo>
                  <a:pt x="6864168" y="499939"/>
                </a:lnTo>
                <a:lnTo>
                  <a:pt x="6866331" y="489203"/>
                </a:lnTo>
                <a:lnTo>
                  <a:pt x="6866331" y="483742"/>
                </a:lnTo>
                <a:lnTo>
                  <a:pt x="32994" y="483742"/>
                </a:lnTo>
                <a:lnTo>
                  <a:pt x="32994" y="33019"/>
                </a:lnTo>
                <a:lnTo>
                  <a:pt x="6866331" y="33019"/>
                </a:lnTo>
                <a:lnTo>
                  <a:pt x="6866331" y="27558"/>
                </a:lnTo>
                <a:lnTo>
                  <a:pt x="6864168" y="16823"/>
                </a:lnTo>
                <a:lnTo>
                  <a:pt x="6858266" y="8064"/>
                </a:lnTo>
                <a:lnTo>
                  <a:pt x="6849507" y="2162"/>
                </a:lnTo>
                <a:lnTo>
                  <a:pt x="6838772" y="0"/>
                </a:lnTo>
                <a:close/>
              </a:path>
              <a:path w="6866890" h="516889">
                <a:moveTo>
                  <a:pt x="6866331" y="33019"/>
                </a:moveTo>
                <a:lnTo>
                  <a:pt x="6833311" y="33019"/>
                </a:lnTo>
                <a:lnTo>
                  <a:pt x="6833311" y="483742"/>
                </a:lnTo>
                <a:lnTo>
                  <a:pt x="6866331" y="483742"/>
                </a:lnTo>
                <a:lnTo>
                  <a:pt x="6866331" y="33019"/>
                </a:lnTo>
                <a:close/>
              </a:path>
              <a:path w="6866890" h="516889">
                <a:moveTo>
                  <a:pt x="6822262" y="44068"/>
                </a:moveTo>
                <a:lnTo>
                  <a:pt x="43992" y="44068"/>
                </a:lnTo>
                <a:lnTo>
                  <a:pt x="43992" y="472693"/>
                </a:lnTo>
                <a:lnTo>
                  <a:pt x="6822262" y="472693"/>
                </a:lnTo>
                <a:lnTo>
                  <a:pt x="6822262" y="461771"/>
                </a:lnTo>
                <a:lnTo>
                  <a:pt x="54990" y="461771"/>
                </a:lnTo>
                <a:lnTo>
                  <a:pt x="54990" y="55117"/>
                </a:lnTo>
                <a:lnTo>
                  <a:pt x="6822262" y="55117"/>
                </a:lnTo>
                <a:lnTo>
                  <a:pt x="6822262" y="44068"/>
                </a:lnTo>
                <a:close/>
              </a:path>
              <a:path w="6866890" h="516889">
                <a:moveTo>
                  <a:pt x="6822262" y="55117"/>
                </a:moveTo>
                <a:lnTo>
                  <a:pt x="6811340" y="55117"/>
                </a:lnTo>
                <a:lnTo>
                  <a:pt x="6811340" y="461771"/>
                </a:lnTo>
                <a:lnTo>
                  <a:pt x="6822262" y="461771"/>
                </a:lnTo>
                <a:lnTo>
                  <a:pt x="6822262" y="55117"/>
                </a:lnTo>
                <a:close/>
              </a:path>
            </a:pathLst>
          </a:custGeom>
          <a:solidFill>
            <a:srgbClr val="0FCF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304403" y="1436878"/>
            <a:ext cx="7783195" cy="48526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48640" indent="-457200">
              <a:spcBef>
                <a:spcPts val="100"/>
              </a:spcBef>
              <a:buClr>
                <a:srgbClr val="0A5294"/>
              </a:buClr>
              <a:buFont typeface="Wingdings"/>
              <a:buChar char=""/>
              <a:tabLst>
                <a:tab pos="548640" algn="l"/>
                <a:tab pos="549275" algn="l"/>
                <a:tab pos="2562225" algn="l"/>
              </a:tabLst>
            </a:pPr>
            <a:r>
              <a:rPr sz="2400" spc="125" dirty="0">
                <a:latin typeface="Arial"/>
                <a:cs typeface="Arial"/>
              </a:rPr>
              <a:t>Component:	</a:t>
            </a:r>
            <a:r>
              <a:rPr sz="2400" spc="145" dirty="0">
                <a:solidFill>
                  <a:srgbClr val="7D9531"/>
                </a:solidFill>
                <a:latin typeface="Arial"/>
                <a:cs typeface="Arial"/>
              </a:rPr>
              <a:t>Motor</a:t>
            </a:r>
            <a:endParaRPr sz="2400">
              <a:latin typeface="Arial"/>
              <a:cs typeface="Arial"/>
            </a:endParaRPr>
          </a:p>
          <a:p>
            <a:pPr>
              <a:spcBef>
                <a:spcPts val="15"/>
              </a:spcBef>
              <a:buClr>
                <a:srgbClr val="0A5294"/>
              </a:buClr>
              <a:buFont typeface="Wingdings"/>
              <a:buChar char=""/>
            </a:pPr>
            <a:endParaRPr sz="3800">
              <a:latin typeface="Times New Roman"/>
              <a:cs typeface="Times New Roman"/>
            </a:endParaRPr>
          </a:p>
          <a:p>
            <a:pPr marL="548640" indent="-457200">
              <a:buClr>
                <a:srgbClr val="0A5294"/>
              </a:buClr>
              <a:buFont typeface="Wingdings"/>
              <a:buChar char=""/>
              <a:tabLst>
                <a:tab pos="548640" algn="l"/>
                <a:tab pos="549275" algn="l"/>
              </a:tabLst>
            </a:pPr>
            <a:r>
              <a:rPr sz="2400" spc="95" dirty="0">
                <a:latin typeface="Arial"/>
                <a:cs typeface="Arial"/>
              </a:rPr>
              <a:t>Function:</a:t>
            </a:r>
            <a:endParaRPr sz="2400">
              <a:latin typeface="Arial"/>
              <a:cs typeface="Arial"/>
            </a:endParaRPr>
          </a:p>
          <a:p>
            <a:pPr marL="548640" indent="-457200">
              <a:buClr>
                <a:srgbClr val="0A5294"/>
              </a:buClr>
              <a:buFont typeface="Wingdings"/>
              <a:buChar char=""/>
              <a:tabLst>
                <a:tab pos="548640" algn="l"/>
                <a:tab pos="549275" algn="l"/>
              </a:tabLst>
            </a:pPr>
            <a:r>
              <a:rPr sz="2400" spc="80" dirty="0">
                <a:solidFill>
                  <a:srgbClr val="7D9531"/>
                </a:solidFill>
                <a:latin typeface="Arial"/>
                <a:cs typeface="Arial"/>
              </a:rPr>
              <a:t>Heart </a:t>
            </a:r>
            <a:r>
              <a:rPr sz="2400" spc="100" dirty="0">
                <a:solidFill>
                  <a:srgbClr val="7D9531"/>
                </a:solidFill>
                <a:latin typeface="Arial"/>
                <a:cs typeface="Arial"/>
              </a:rPr>
              <a:t>and </a:t>
            </a:r>
            <a:r>
              <a:rPr sz="2400" spc="110" dirty="0">
                <a:solidFill>
                  <a:srgbClr val="7D9531"/>
                </a:solidFill>
                <a:latin typeface="Arial"/>
                <a:cs typeface="Arial"/>
              </a:rPr>
              <a:t>great thoracic </a:t>
            </a:r>
            <a:r>
              <a:rPr sz="2400" spc="155" dirty="0">
                <a:solidFill>
                  <a:srgbClr val="7D9531"/>
                </a:solidFill>
                <a:latin typeface="Arial"/>
                <a:cs typeface="Arial"/>
              </a:rPr>
              <a:t>blood</a:t>
            </a:r>
            <a:r>
              <a:rPr sz="2400" spc="80" dirty="0">
                <a:solidFill>
                  <a:srgbClr val="7D9531"/>
                </a:solidFill>
                <a:latin typeface="Arial"/>
                <a:cs typeface="Arial"/>
              </a:rPr>
              <a:t> </a:t>
            </a:r>
            <a:r>
              <a:rPr sz="2400" spc="35" dirty="0">
                <a:solidFill>
                  <a:srgbClr val="7D9531"/>
                </a:solidFill>
                <a:latin typeface="Arial"/>
                <a:cs typeface="Arial"/>
              </a:rPr>
              <a:t>vessels</a:t>
            </a:r>
            <a:endParaRPr sz="2400">
              <a:latin typeface="Arial"/>
              <a:cs typeface="Arial"/>
            </a:endParaRPr>
          </a:p>
          <a:p>
            <a:pPr marL="548640" indent="-457200">
              <a:buClr>
                <a:srgbClr val="0A5294"/>
              </a:buClr>
              <a:buFont typeface="Wingdings"/>
              <a:buChar char=""/>
              <a:tabLst>
                <a:tab pos="548640" algn="l"/>
                <a:tab pos="549275" algn="l"/>
              </a:tabLst>
            </a:pPr>
            <a:r>
              <a:rPr sz="2400" spc="90" dirty="0">
                <a:solidFill>
                  <a:srgbClr val="7D9531"/>
                </a:solidFill>
                <a:latin typeface="Arial"/>
                <a:cs typeface="Arial"/>
              </a:rPr>
              <a:t>Larynx, </a:t>
            </a:r>
            <a:r>
              <a:rPr sz="2400" spc="75" dirty="0">
                <a:solidFill>
                  <a:srgbClr val="7D9531"/>
                </a:solidFill>
                <a:latin typeface="Arial"/>
                <a:cs typeface="Arial"/>
              </a:rPr>
              <a:t>trachea, </a:t>
            </a:r>
            <a:r>
              <a:rPr sz="2400" spc="135" dirty="0">
                <a:solidFill>
                  <a:srgbClr val="7D9531"/>
                </a:solidFill>
                <a:latin typeface="Arial"/>
                <a:cs typeface="Arial"/>
              </a:rPr>
              <a:t>bronchi </a:t>
            </a:r>
            <a:r>
              <a:rPr sz="2400" spc="100" dirty="0">
                <a:solidFill>
                  <a:srgbClr val="7D9531"/>
                </a:solidFill>
                <a:latin typeface="Arial"/>
                <a:cs typeface="Arial"/>
              </a:rPr>
              <a:t>and</a:t>
            </a:r>
            <a:r>
              <a:rPr sz="2400" spc="95" dirty="0">
                <a:solidFill>
                  <a:srgbClr val="7D9531"/>
                </a:solidFill>
                <a:latin typeface="Arial"/>
                <a:cs typeface="Arial"/>
              </a:rPr>
              <a:t> </a:t>
            </a:r>
            <a:r>
              <a:rPr sz="2400" spc="130" dirty="0">
                <a:solidFill>
                  <a:srgbClr val="7D9531"/>
                </a:solidFill>
                <a:latin typeface="Arial"/>
                <a:cs typeface="Arial"/>
              </a:rPr>
              <a:t>lungs</a:t>
            </a:r>
            <a:endParaRPr sz="2400">
              <a:latin typeface="Arial"/>
              <a:cs typeface="Arial"/>
            </a:endParaRPr>
          </a:p>
          <a:p>
            <a:pPr marL="548640" indent="-457200">
              <a:buClr>
                <a:srgbClr val="0A5294"/>
              </a:buClr>
              <a:buFont typeface="Wingdings"/>
              <a:buChar char=""/>
              <a:tabLst>
                <a:tab pos="548640" algn="l"/>
                <a:tab pos="549275" algn="l"/>
              </a:tabLst>
            </a:pPr>
            <a:r>
              <a:rPr sz="2400" spc="120" dirty="0">
                <a:solidFill>
                  <a:srgbClr val="7D9531"/>
                </a:solidFill>
                <a:latin typeface="Arial"/>
                <a:cs typeface="Arial"/>
              </a:rPr>
              <a:t>Alimentary </a:t>
            </a:r>
            <a:r>
              <a:rPr sz="2400" spc="125" dirty="0">
                <a:solidFill>
                  <a:srgbClr val="7D9531"/>
                </a:solidFill>
                <a:latin typeface="Arial"/>
                <a:cs typeface="Arial"/>
              </a:rPr>
              <a:t>tract </a:t>
            </a:r>
            <a:r>
              <a:rPr sz="2400" spc="195" dirty="0">
                <a:solidFill>
                  <a:srgbClr val="7D9531"/>
                </a:solidFill>
                <a:latin typeface="Arial"/>
                <a:cs typeface="Arial"/>
              </a:rPr>
              <a:t>from </a:t>
            </a:r>
            <a:r>
              <a:rPr sz="2400" spc="135" dirty="0">
                <a:solidFill>
                  <a:srgbClr val="7D9531"/>
                </a:solidFill>
                <a:latin typeface="Arial"/>
                <a:cs typeface="Arial"/>
              </a:rPr>
              <a:t>pharynx </a:t>
            </a:r>
            <a:r>
              <a:rPr sz="2400" spc="180" dirty="0">
                <a:solidFill>
                  <a:srgbClr val="7D9531"/>
                </a:solidFill>
                <a:latin typeface="Arial"/>
                <a:cs typeface="Arial"/>
              </a:rPr>
              <a:t>to</a:t>
            </a:r>
            <a:r>
              <a:rPr sz="2400" spc="-105" dirty="0">
                <a:solidFill>
                  <a:srgbClr val="7D9531"/>
                </a:solidFill>
                <a:latin typeface="Arial"/>
                <a:cs typeface="Arial"/>
              </a:rPr>
              <a:t> </a:t>
            </a:r>
            <a:r>
              <a:rPr sz="2400" spc="95" dirty="0">
                <a:solidFill>
                  <a:srgbClr val="7D9531"/>
                </a:solidFill>
                <a:latin typeface="Arial"/>
                <a:cs typeface="Arial"/>
              </a:rPr>
              <a:t>splenic</a:t>
            </a:r>
            <a:endParaRPr sz="2400">
              <a:latin typeface="Arial"/>
              <a:cs typeface="Arial"/>
            </a:endParaRPr>
          </a:p>
          <a:p>
            <a:pPr marL="548640"/>
            <a:r>
              <a:rPr sz="2400" spc="135" dirty="0">
                <a:solidFill>
                  <a:srgbClr val="7D9531"/>
                </a:solidFill>
                <a:latin typeface="Arial"/>
                <a:cs typeface="Arial"/>
              </a:rPr>
              <a:t>flexure </a:t>
            </a:r>
            <a:r>
              <a:rPr sz="2400" spc="175" dirty="0">
                <a:solidFill>
                  <a:srgbClr val="7D9531"/>
                </a:solidFill>
                <a:latin typeface="Arial"/>
                <a:cs typeface="Arial"/>
              </a:rPr>
              <a:t>of</a:t>
            </a:r>
            <a:r>
              <a:rPr sz="2400" spc="40" dirty="0">
                <a:solidFill>
                  <a:srgbClr val="7D9531"/>
                </a:solidFill>
                <a:latin typeface="Arial"/>
                <a:cs typeface="Arial"/>
              </a:rPr>
              <a:t> </a:t>
            </a:r>
            <a:r>
              <a:rPr sz="2400" spc="114" dirty="0">
                <a:solidFill>
                  <a:srgbClr val="7D9531"/>
                </a:solidFill>
                <a:latin typeface="Arial"/>
                <a:cs typeface="Arial"/>
              </a:rPr>
              <a:t>colon</a:t>
            </a:r>
            <a:endParaRPr sz="2400">
              <a:latin typeface="Arial"/>
              <a:cs typeface="Arial"/>
            </a:endParaRPr>
          </a:p>
          <a:p>
            <a:pPr marL="548640" indent="-457200">
              <a:buClr>
                <a:srgbClr val="0A5294"/>
              </a:buClr>
              <a:buFont typeface="Wingdings"/>
              <a:buChar char=""/>
              <a:tabLst>
                <a:tab pos="548640" algn="l"/>
                <a:tab pos="549275" algn="l"/>
              </a:tabLst>
            </a:pPr>
            <a:r>
              <a:rPr sz="2400" spc="70" dirty="0">
                <a:solidFill>
                  <a:srgbClr val="7D9531"/>
                </a:solidFill>
                <a:latin typeface="Arial"/>
                <a:cs typeface="Arial"/>
              </a:rPr>
              <a:t>Liver, </a:t>
            </a:r>
            <a:r>
              <a:rPr sz="2400" spc="114" dirty="0">
                <a:solidFill>
                  <a:srgbClr val="7D9531"/>
                </a:solidFill>
                <a:latin typeface="Arial"/>
                <a:cs typeface="Arial"/>
              </a:rPr>
              <a:t>kidney,</a:t>
            </a:r>
            <a:r>
              <a:rPr sz="2400" spc="100" dirty="0">
                <a:solidFill>
                  <a:srgbClr val="7D9531"/>
                </a:solidFill>
                <a:latin typeface="Arial"/>
                <a:cs typeface="Arial"/>
              </a:rPr>
              <a:t> </a:t>
            </a:r>
            <a:r>
              <a:rPr sz="2400" spc="60" dirty="0">
                <a:solidFill>
                  <a:srgbClr val="7D9531"/>
                </a:solidFill>
                <a:latin typeface="Arial"/>
                <a:cs typeface="Arial"/>
              </a:rPr>
              <a:t>pancreas</a:t>
            </a:r>
            <a:endParaRPr sz="2400">
              <a:latin typeface="Arial"/>
              <a:cs typeface="Arial"/>
            </a:endParaRPr>
          </a:p>
          <a:p>
            <a:pPr>
              <a:spcBef>
                <a:spcPts val="35"/>
              </a:spcBef>
              <a:buClr>
                <a:srgbClr val="0A5294"/>
              </a:buClr>
              <a:buFont typeface="Wingdings"/>
              <a:buChar char=""/>
            </a:pPr>
            <a:endParaRPr sz="3150">
              <a:latin typeface="Times New Roman"/>
              <a:cs typeface="Times New Roman"/>
            </a:endParaRPr>
          </a:p>
          <a:p>
            <a:pPr marL="613410" lvl="1" indent="-457200">
              <a:buClr>
                <a:srgbClr val="0A5294"/>
              </a:buClr>
              <a:buFont typeface="Wingdings"/>
              <a:buChar char=""/>
              <a:tabLst>
                <a:tab pos="613410" algn="l"/>
                <a:tab pos="614045" algn="l"/>
              </a:tabLst>
            </a:pPr>
            <a:r>
              <a:rPr sz="2400" spc="130" dirty="0">
                <a:latin typeface="Arial"/>
                <a:cs typeface="Arial"/>
              </a:rPr>
              <a:t>Origin: </a:t>
            </a:r>
            <a:r>
              <a:rPr sz="2400" spc="95" dirty="0">
                <a:solidFill>
                  <a:srgbClr val="7D9531"/>
                </a:solidFill>
                <a:latin typeface="Arial"/>
                <a:cs typeface="Arial"/>
              </a:rPr>
              <a:t>Medulla</a:t>
            </a:r>
            <a:r>
              <a:rPr sz="2400" spc="65" dirty="0">
                <a:solidFill>
                  <a:srgbClr val="7D9531"/>
                </a:solidFill>
                <a:latin typeface="Arial"/>
                <a:cs typeface="Arial"/>
              </a:rPr>
              <a:t> </a:t>
            </a:r>
            <a:r>
              <a:rPr sz="2400" spc="125" dirty="0">
                <a:solidFill>
                  <a:srgbClr val="7D9531"/>
                </a:solidFill>
                <a:latin typeface="Arial"/>
                <a:cs typeface="Arial"/>
              </a:rPr>
              <a:t>oblongata</a:t>
            </a:r>
            <a:endParaRPr sz="2400">
              <a:latin typeface="Arial"/>
              <a:cs typeface="Arial"/>
            </a:endParaRPr>
          </a:p>
          <a:p>
            <a:pPr lvl="1">
              <a:spcBef>
                <a:spcPts val="20"/>
              </a:spcBef>
              <a:buClr>
                <a:srgbClr val="0A5294"/>
              </a:buClr>
              <a:buFont typeface="Wingdings"/>
              <a:buChar char=""/>
            </a:pPr>
            <a:endParaRPr sz="2900">
              <a:latin typeface="Times New Roman"/>
              <a:cs typeface="Times New Roman"/>
            </a:endParaRPr>
          </a:p>
          <a:p>
            <a:pPr marL="577215" lvl="1" indent="-457834">
              <a:buClr>
                <a:srgbClr val="0A5294"/>
              </a:buClr>
              <a:buFont typeface="Wingdings"/>
              <a:buChar char=""/>
              <a:tabLst>
                <a:tab pos="576580" algn="l"/>
                <a:tab pos="577850" algn="l"/>
                <a:tab pos="3895090" algn="l"/>
              </a:tabLst>
            </a:pPr>
            <a:r>
              <a:rPr sz="2400" spc="110" dirty="0">
                <a:latin typeface="Arial"/>
                <a:cs typeface="Arial"/>
              </a:rPr>
              <a:t>Opening </a:t>
            </a:r>
            <a:r>
              <a:rPr sz="2400" spc="180" dirty="0">
                <a:latin typeface="Arial"/>
                <a:cs typeface="Arial"/>
              </a:rPr>
              <a:t>to</a:t>
            </a:r>
            <a:r>
              <a:rPr sz="2400" spc="125" dirty="0">
                <a:latin typeface="Arial"/>
                <a:cs typeface="Arial"/>
              </a:rPr>
              <a:t> the</a:t>
            </a:r>
            <a:r>
              <a:rPr sz="2400" spc="110" dirty="0">
                <a:latin typeface="Arial"/>
                <a:cs typeface="Arial"/>
              </a:rPr>
              <a:t> </a:t>
            </a:r>
            <a:r>
              <a:rPr sz="2400" spc="75" dirty="0">
                <a:latin typeface="Arial"/>
                <a:cs typeface="Arial"/>
              </a:rPr>
              <a:t>Skull:	</a:t>
            </a:r>
            <a:r>
              <a:rPr sz="2400" spc="45" dirty="0">
                <a:solidFill>
                  <a:srgbClr val="7D9531"/>
                </a:solidFill>
                <a:latin typeface="Arial"/>
                <a:cs typeface="Arial"/>
              </a:rPr>
              <a:t>Jugular</a:t>
            </a:r>
            <a:r>
              <a:rPr sz="2400" spc="105" dirty="0">
                <a:solidFill>
                  <a:srgbClr val="7D9531"/>
                </a:solidFill>
                <a:latin typeface="Arial"/>
                <a:cs typeface="Arial"/>
              </a:rPr>
              <a:t> </a:t>
            </a:r>
            <a:r>
              <a:rPr sz="2400" spc="130" dirty="0">
                <a:solidFill>
                  <a:srgbClr val="7D9531"/>
                </a:solidFill>
                <a:latin typeface="Arial"/>
                <a:cs typeface="Arial"/>
              </a:rPr>
              <a:t>foramen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23276" y="5944933"/>
            <a:ext cx="4897755" cy="913130"/>
          </a:xfrm>
          <a:custGeom>
            <a:avLst/>
            <a:gdLst/>
            <a:ahLst/>
            <a:cxnLst/>
            <a:rect l="l" t="t" r="r" b="b"/>
            <a:pathLst>
              <a:path w="4897755" h="913129">
                <a:moveTo>
                  <a:pt x="85714" y="21358"/>
                </a:moveTo>
                <a:lnTo>
                  <a:pt x="3636702" y="913064"/>
                </a:lnTo>
                <a:lnTo>
                  <a:pt x="4897405" y="913064"/>
                </a:lnTo>
                <a:lnTo>
                  <a:pt x="85714" y="21358"/>
                </a:lnTo>
                <a:close/>
              </a:path>
              <a:path w="4897755" h="913129">
                <a:moveTo>
                  <a:pt x="660" y="0"/>
                </a:moveTo>
                <a:lnTo>
                  <a:pt x="0" y="5473"/>
                </a:lnTo>
                <a:lnTo>
                  <a:pt x="85714" y="21358"/>
                </a:lnTo>
                <a:lnTo>
                  <a:pt x="660" y="0"/>
                </a:lnTo>
                <a:close/>
              </a:path>
            </a:pathLst>
          </a:custGeom>
          <a:solidFill>
            <a:srgbClr val="9CB1E0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009712" y="5939015"/>
            <a:ext cx="3651885" cy="919480"/>
          </a:xfrm>
          <a:custGeom>
            <a:avLst/>
            <a:gdLst/>
            <a:ahLst/>
            <a:cxnLst/>
            <a:rect l="l" t="t" r="r" b="b"/>
            <a:pathLst>
              <a:path w="3651885" h="919479">
                <a:moveTo>
                  <a:pt x="0" y="0"/>
                </a:moveTo>
                <a:lnTo>
                  <a:pt x="7924" y="6349"/>
                </a:lnTo>
                <a:lnTo>
                  <a:pt x="2868870" y="918983"/>
                </a:lnTo>
                <a:lnTo>
                  <a:pt x="3651885" y="91898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24000" y="5789674"/>
            <a:ext cx="3398520" cy="10683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24001" y="5784015"/>
            <a:ext cx="3372797" cy="10739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35836" y="158496"/>
            <a:ext cx="1493520" cy="8290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55748" y="158496"/>
            <a:ext cx="2221991" cy="8290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62627" y="158496"/>
            <a:ext cx="2127504" cy="8290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059941" y="232994"/>
            <a:ext cx="4006215" cy="651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  <a:tabLst>
                <a:tab pos="832485" algn="l"/>
              </a:tabLst>
            </a:pPr>
            <a:r>
              <a:rPr sz="4100" b="1" spc="-5" dirty="0">
                <a:solidFill>
                  <a:srgbClr val="04607A"/>
                </a:solidFill>
              </a:rPr>
              <a:t>X.	</a:t>
            </a:r>
            <a:r>
              <a:rPr sz="4100" b="1" spc="-30" dirty="0">
                <a:solidFill>
                  <a:srgbClr val="04607A"/>
                </a:solidFill>
              </a:rPr>
              <a:t>Vagus</a:t>
            </a:r>
            <a:r>
              <a:rPr sz="4100" b="1" spc="55" dirty="0">
                <a:solidFill>
                  <a:srgbClr val="04607A"/>
                </a:solidFill>
              </a:rPr>
              <a:t> </a:t>
            </a:r>
            <a:r>
              <a:rPr sz="4100" b="1" spc="5" dirty="0">
                <a:solidFill>
                  <a:srgbClr val="04607A"/>
                </a:solidFill>
              </a:rPr>
              <a:t>Nerve</a:t>
            </a:r>
            <a:endParaRPr sz="4100"/>
          </a:p>
        </p:txBody>
      </p:sp>
      <p:sp>
        <p:nvSpPr>
          <p:cNvPr id="10" name="object 10"/>
          <p:cNvSpPr/>
          <p:nvPr/>
        </p:nvSpPr>
        <p:spPr>
          <a:xfrm>
            <a:off x="228600" y="1114425"/>
            <a:ext cx="7172325" cy="5743572"/>
          </a:xfrm>
          <a:prstGeom prst="rect">
            <a:avLst/>
          </a:prstGeom>
          <a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348728" y="3224782"/>
            <a:ext cx="3319272" cy="363321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43800" y="3419475"/>
            <a:ext cx="2908046" cy="32385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62101" y="1447801"/>
            <a:ext cx="7991475" cy="12477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09800" y="2895600"/>
            <a:ext cx="9331959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058160">
              <a:spcBef>
                <a:spcPts val="95"/>
              </a:spcBef>
            </a:pPr>
            <a:r>
              <a:rPr spc="130" dirty="0"/>
              <a:t>Cranial </a:t>
            </a:r>
            <a:r>
              <a:rPr spc="85" dirty="0"/>
              <a:t>Nerve</a:t>
            </a:r>
            <a:r>
              <a:rPr spc="135" dirty="0"/>
              <a:t> </a:t>
            </a:r>
            <a:r>
              <a:rPr spc="-65" dirty="0"/>
              <a:t>XI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04975" y="342900"/>
            <a:ext cx="5829300" cy="876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47900" y="1305585"/>
            <a:ext cx="4267200" cy="523240"/>
          </a:xfrm>
          <a:custGeom>
            <a:avLst/>
            <a:gdLst/>
            <a:ahLst/>
            <a:cxnLst/>
            <a:rect l="l" t="t" r="r" b="b"/>
            <a:pathLst>
              <a:path w="4267200" h="523239">
                <a:moveTo>
                  <a:pt x="0" y="523214"/>
                </a:moveTo>
                <a:lnTo>
                  <a:pt x="4267200" y="523214"/>
                </a:lnTo>
                <a:lnTo>
                  <a:pt x="4267200" y="0"/>
                </a:lnTo>
                <a:lnTo>
                  <a:pt x="0" y="0"/>
                </a:lnTo>
                <a:lnTo>
                  <a:pt x="0" y="5232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220405" y="1278128"/>
            <a:ext cx="4322445" cy="578485"/>
          </a:xfrm>
          <a:custGeom>
            <a:avLst/>
            <a:gdLst/>
            <a:ahLst/>
            <a:cxnLst/>
            <a:rect l="l" t="t" r="r" b="b"/>
            <a:pathLst>
              <a:path w="4322445" h="578485">
                <a:moveTo>
                  <a:pt x="4294695" y="0"/>
                </a:moveTo>
                <a:lnTo>
                  <a:pt x="27495" y="0"/>
                </a:lnTo>
                <a:lnTo>
                  <a:pt x="16791" y="2160"/>
                </a:lnTo>
                <a:lnTo>
                  <a:pt x="8051" y="8048"/>
                </a:lnTo>
                <a:lnTo>
                  <a:pt x="2160" y="16769"/>
                </a:lnTo>
                <a:lnTo>
                  <a:pt x="0" y="27432"/>
                </a:lnTo>
                <a:lnTo>
                  <a:pt x="0" y="550672"/>
                </a:lnTo>
                <a:lnTo>
                  <a:pt x="2160" y="561407"/>
                </a:lnTo>
                <a:lnTo>
                  <a:pt x="8051" y="570166"/>
                </a:lnTo>
                <a:lnTo>
                  <a:pt x="16791" y="576068"/>
                </a:lnTo>
                <a:lnTo>
                  <a:pt x="27495" y="578231"/>
                </a:lnTo>
                <a:lnTo>
                  <a:pt x="4294695" y="578231"/>
                </a:lnTo>
                <a:lnTo>
                  <a:pt x="4305430" y="576068"/>
                </a:lnTo>
                <a:lnTo>
                  <a:pt x="4314190" y="570166"/>
                </a:lnTo>
                <a:lnTo>
                  <a:pt x="4320091" y="561407"/>
                </a:lnTo>
                <a:lnTo>
                  <a:pt x="4322254" y="550672"/>
                </a:lnTo>
                <a:lnTo>
                  <a:pt x="4322254" y="545211"/>
                </a:lnTo>
                <a:lnTo>
                  <a:pt x="32994" y="545211"/>
                </a:lnTo>
                <a:lnTo>
                  <a:pt x="32994" y="32893"/>
                </a:lnTo>
                <a:lnTo>
                  <a:pt x="4322254" y="32893"/>
                </a:lnTo>
                <a:lnTo>
                  <a:pt x="4322254" y="27432"/>
                </a:lnTo>
                <a:lnTo>
                  <a:pt x="4320091" y="16769"/>
                </a:lnTo>
                <a:lnTo>
                  <a:pt x="4314190" y="8048"/>
                </a:lnTo>
                <a:lnTo>
                  <a:pt x="4305430" y="2160"/>
                </a:lnTo>
                <a:lnTo>
                  <a:pt x="4294695" y="0"/>
                </a:lnTo>
                <a:close/>
              </a:path>
              <a:path w="4322445" h="578485">
                <a:moveTo>
                  <a:pt x="4322254" y="32893"/>
                </a:moveTo>
                <a:lnTo>
                  <a:pt x="4289234" y="32893"/>
                </a:lnTo>
                <a:lnTo>
                  <a:pt x="4289234" y="545211"/>
                </a:lnTo>
                <a:lnTo>
                  <a:pt x="4322254" y="545211"/>
                </a:lnTo>
                <a:lnTo>
                  <a:pt x="4322254" y="32893"/>
                </a:lnTo>
                <a:close/>
              </a:path>
              <a:path w="4322445" h="578485">
                <a:moveTo>
                  <a:pt x="4278185" y="43942"/>
                </a:moveTo>
                <a:lnTo>
                  <a:pt x="43992" y="43942"/>
                </a:lnTo>
                <a:lnTo>
                  <a:pt x="43992" y="534162"/>
                </a:lnTo>
                <a:lnTo>
                  <a:pt x="4278185" y="534162"/>
                </a:lnTo>
                <a:lnTo>
                  <a:pt x="4278185" y="523113"/>
                </a:lnTo>
                <a:lnTo>
                  <a:pt x="54990" y="523113"/>
                </a:lnTo>
                <a:lnTo>
                  <a:pt x="54990" y="54991"/>
                </a:lnTo>
                <a:lnTo>
                  <a:pt x="4278185" y="54991"/>
                </a:lnTo>
                <a:lnTo>
                  <a:pt x="4278185" y="43942"/>
                </a:lnTo>
                <a:close/>
              </a:path>
              <a:path w="4322445" h="578485">
                <a:moveTo>
                  <a:pt x="4278185" y="54991"/>
                </a:moveTo>
                <a:lnTo>
                  <a:pt x="4267136" y="54991"/>
                </a:lnTo>
                <a:lnTo>
                  <a:pt x="4267136" y="523113"/>
                </a:lnTo>
                <a:lnTo>
                  <a:pt x="4278185" y="523113"/>
                </a:lnTo>
                <a:lnTo>
                  <a:pt x="4278185" y="54991"/>
                </a:lnTo>
                <a:close/>
              </a:path>
            </a:pathLst>
          </a:custGeom>
          <a:solidFill>
            <a:srgbClr val="A4C2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47900" y="2057401"/>
            <a:ext cx="7010400" cy="2924175"/>
          </a:xfrm>
          <a:custGeom>
            <a:avLst/>
            <a:gdLst/>
            <a:ahLst/>
            <a:cxnLst/>
            <a:rect l="l" t="t" r="r" b="b"/>
            <a:pathLst>
              <a:path w="7010400" h="2924175">
                <a:moveTo>
                  <a:pt x="0" y="2923921"/>
                </a:moveTo>
                <a:lnTo>
                  <a:pt x="7010400" y="2923921"/>
                </a:lnTo>
                <a:lnTo>
                  <a:pt x="7010400" y="0"/>
                </a:lnTo>
                <a:lnTo>
                  <a:pt x="0" y="0"/>
                </a:lnTo>
                <a:lnTo>
                  <a:pt x="0" y="29239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20405" y="2029841"/>
            <a:ext cx="7065645" cy="2979420"/>
          </a:xfrm>
          <a:custGeom>
            <a:avLst/>
            <a:gdLst/>
            <a:ahLst/>
            <a:cxnLst/>
            <a:rect l="l" t="t" r="r" b="b"/>
            <a:pathLst>
              <a:path w="7065645" h="2979420">
                <a:moveTo>
                  <a:pt x="7037895" y="0"/>
                </a:moveTo>
                <a:lnTo>
                  <a:pt x="27495" y="0"/>
                </a:lnTo>
                <a:lnTo>
                  <a:pt x="16791" y="2162"/>
                </a:lnTo>
                <a:lnTo>
                  <a:pt x="8051" y="8064"/>
                </a:lnTo>
                <a:lnTo>
                  <a:pt x="2160" y="16823"/>
                </a:lnTo>
                <a:lnTo>
                  <a:pt x="0" y="27559"/>
                </a:lnTo>
                <a:lnTo>
                  <a:pt x="0" y="2951480"/>
                </a:lnTo>
                <a:lnTo>
                  <a:pt x="2160" y="2962142"/>
                </a:lnTo>
                <a:lnTo>
                  <a:pt x="8051" y="2970863"/>
                </a:lnTo>
                <a:lnTo>
                  <a:pt x="16791" y="2976751"/>
                </a:lnTo>
                <a:lnTo>
                  <a:pt x="27495" y="2978912"/>
                </a:lnTo>
                <a:lnTo>
                  <a:pt x="7037895" y="2978912"/>
                </a:lnTo>
                <a:lnTo>
                  <a:pt x="7048630" y="2976751"/>
                </a:lnTo>
                <a:lnTo>
                  <a:pt x="7057389" y="2970863"/>
                </a:lnTo>
                <a:lnTo>
                  <a:pt x="7063291" y="2962142"/>
                </a:lnTo>
                <a:lnTo>
                  <a:pt x="7065454" y="2951480"/>
                </a:lnTo>
                <a:lnTo>
                  <a:pt x="7065454" y="2945891"/>
                </a:lnTo>
                <a:lnTo>
                  <a:pt x="32994" y="2945892"/>
                </a:lnTo>
                <a:lnTo>
                  <a:pt x="32994" y="33020"/>
                </a:lnTo>
                <a:lnTo>
                  <a:pt x="7065454" y="33020"/>
                </a:lnTo>
                <a:lnTo>
                  <a:pt x="7065454" y="27559"/>
                </a:lnTo>
                <a:lnTo>
                  <a:pt x="7063291" y="16823"/>
                </a:lnTo>
                <a:lnTo>
                  <a:pt x="7057389" y="8064"/>
                </a:lnTo>
                <a:lnTo>
                  <a:pt x="7048630" y="2162"/>
                </a:lnTo>
                <a:lnTo>
                  <a:pt x="7037895" y="0"/>
                </a:lnTo>
                <a:close/>
              </a:path>
              <a:path w="7065645" h="2979420">
                <a:moveTo>
                  <a:pt x="7065454" y="33020"/>
                </a:moveTo>
                <a:lnTo>
                  <a:pt x="7032434" y="33020"/>
                </a:lnTo>
                <a:lnTo>
                  <a:pt x="7032434" y="2945892"/>
                </a:lnTo>
                <a:lnTo>
                  <a:pt x="7065454" y="2945891"/>
                </a:lnTo>
                <a:lnTo>
                  <a:pt x="7065454" y="33020"/>
                </a:lnTo>
                <a:close/>
              </a:path>
              <a:path w="7065645" h="2979420">
                <a:moveTo>
                  <a:pt x="7021385" y="44069"/>
                </a:moveTo>
                <a:lnTo>
                  <a:pt x="43992" y="44069"/>
                </a:lnTo>
                <a:lnTo>
                  <a:pt x="43992" y="2934970"/>
                </a:lnTo>
                <a:lnTo>
                  <a:pt x="7021385" y="2934970"/>
                </a:lnTo>
                <a:lnTo>
                  <a:pt x="7021385" y="2923921"/>
                </a:lnTo>
                <a:lnTo>
                  <a:pt x="54990" y="2923921"/>
                </a:lnTo>
                <a:lnTo>
                  <a:pt x="54990" y="55118"/>
                </a:lnTo>
                <a:lnTo>
                  <a:pt x="7021385" y="55118"/>
                </a:lnTo>
                <a:lnTo>
                  <a:pt x="7021385" y="44069"/>
                </a:lnTo>
                <a:close/>
              </a:path>
              <a:path w="7065645" h="2979420">
                <a:moveTo>
                  <a:pt x="7021385" y="55118"/>
                </a:moveTo>
                <a:lnTo>
                  <a:pt x="7010336" y="55118"/>
                </a:lnTo>
                <a:lnTo>
                  <a:pt x="7010336" y="2923921"/>
                </a:lnTo>
                <a:lnTo>
                  <a:pt x="7021385" y="2923921"/>
                </a:lnTo>
                <a:lnTo>
                  <a:pt x="7021385" y="55118"/>
                </a:lnTo>
                <a:close/>
              </a:path>
            </a:pathLst>
          </a:custGeom>
          <a:solidFill>
            <a:srgbClr val="A4C2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47900" y="6096000"/>
            <a:ext cx="7315200" cy="523240"/>
          </a:xfrm>
          <a:custGeom>
            <a:avLst/>
            <a:gdLst/>
            <a:ahLst/>
            <a:cxnLst/>
            <a:rect l="l" t="t" r="r" b="b"/>
            <a:pathLst>
              <a:path w="7315200" h="523240">
                <a:moveTo>
                  <a:pt x="0" y="523214"/>
                </a:moveTo>
                <a:lnTo>
                  <a:pt x="7315200" y="523214"/>
                </a:lnTo>
                <a:lnTo>
                  <a:pt x="7315200" y="0"/>
                </a:lnTo>
                <a:lnTo>
                  <a:pt x="0" y="0"/>
                </a:lnTo>
                <a:lnTo>
                  <a:pt x="0" y="5232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20405" y="6068505"/>
            <a:ext cx="7370445" cy="578485"/>
          </a:xfrm>
          <a:custGeom>
            <a:avLst/>
            <a:gdLst/>
            <a:ahLst/>
            <a:cxnLst/>
            <a:rect l="l" t="t" r="r" b="b"/>
            <a:pathLst>
              <a:path w="7370445" h="578484">
                <a:moveTo>
                  <a:pt x="7342695" y="0"/>
                </a:moveTo>
                <a:lnTo>
                  <a:pt x="27495" y="0"/>
                </a:lnTo>
                <a:lnTo>
                  <a:pt x="16791" y="2160"/>
                </a:lnTo>
                <a:lnTo>
                  <a:pt x="8051" y="8051"/>
                </a:lnTo>
                <a:lnTo>
                  <a:pt x="2160" y="16791"/>
                </a:lnTo>
                <a:lnTo>
                  <a:pt x="0" y="27495"/>
                </a:lnTo>
                <a:lnTo>
                  <a:pt x="0" y="550710"/>
                </a:lnTo>
                <a:lnTo>
                  <a:pt x="2160" y="561416"/>
                </a:lnTo>
                <a:lnTo>
                  <a:pt x="8051" y="570160"/>
                </a:lnTo>
                <a:lnTo>
                  <a:pt x="16791" y="576056"/>
                </a:lnTo>
                <a:lnTo>
                  <a:pt x="27495" y="578218"/>
                </a:lnTo>
                <a:lnTo>
                  <a:pt x="7342695" y="578218"/>
                </a:lnTo>
                <a:lnTo>
                  <a:pt x="7353430" y="576056"/>
                </a:lnTo>
                <a:lnTo>
                  <a:pt x="7362189" y="570160"/>
                </a:lnTo>
                <a:lnTo>
                  <a:pt x="7368091" y="561416"/>
                </a:lnTo>
                <a:lnTo>
                  <a:pt x="7370254" y="550710"/>
                </a:lnTo>
                <a:lnTo>
                  <a:pt x="7370254" y="545211"/>
                </a:lnTo>
                <a:lnTo>
                  <a:pt x="32994" y="545211"/>
                </a:lnTo>
                <a:lnTo>
                  <a:pt x="32994" y="32994"/>
                </a:lnTo>
                <a:lnTo>
                  <a:pt x="7370254" y="32994"/>
                </a:lnTo>
                <a:lnTo>
                  <a:pt x="7370254" y="27495"/>
                </a:lnTo>
                <a:lnTo>
                  <a:pt x="7368091" y="16791"/>
                </a:lnTo>
                <a:lnTo>
                  <a:pt x="7362189" y="8051"/>
                </a:lnTo>
                <a:lnTo>
                  <a:pt x="7353430" y="2160"/>
                </a:lnTo>
                <a:lnTo>
                  <a:pt x="7342695" y="0"/>
                </a:lnTo>
                <a:close/>
              </a:path>
              <a:path w="7370445" h="578484">
                <a:moveTo>
                  <a:pt x="7370254" y="32994"/>
                </a:moveTo>
                <a:lnTo>
                  <a:pt x="7337234" y="32994"/>
                </a:lnTo>
                <a:lnTo>
                  <a:pt x="7337234" y="545211"/>
                </a:lnTo>
                <a:lnTo>
                  <a:pt x="7370254" y="545211"/>
                </a:lnTo>
                <a:lnTo>
                  <a:pt x="7370254" y="32994"/>
                </a:lnTo>
                <a:close/>
              </a:path>
              <a:path w="7370445" h="578484">
                <a:moveTo>
                  <a:pt x="7326185" y="43992"/>
                </a:moveTo>
                <a:lnTo>
                  <a:pt x="43992" y="43992"/>
                </a:lnTo>
                <a:lnTo>
                  <a:pt x="43992" y="534212"/>
                </a:lnTo>
                <a:lnTo>
                  <a:pt x="7326185" y="534212"/>
                </a:lnTo>
                <a:lnTo>
                  <a:pt x="7326185" y="523214"/>
                </a:lnTo>
                <a:lnTo>
                  <a:pt x="54990" y="523214"/>
                </a:lnTo>
                <a:lnTo>
                  <a:pt x="54990" y="54991"/>
                </a:lnTo>
                <a:lnTo>
                  <a:pt x="7326185" y="54991"/>
                </a:lnTo>
                <a:lnTo>
                  <a:pt x="7326185" y="43992"/>
                </a:lnTo>
                <a:close/>
              </a:path>
              <a:path w="7370445" h="578484">
                <a:moveTo>
                  <a:pt x="7326185" y="54991"/>
                </a:moveTo>
                <a:lnTo>
                  <a:pt x="7315136" y="54991"/>
                </a:lnTo>
                <a:lnTo>
                  <a:pt x="7315136" y="523214"/>
                </a:lnTo>
                <a:lnTo>
                  <a:pt x="7326185" y="523214"/>
                </a:lnTo>
                <a:lnTo>
                  <a:pt x="7326185" y="54991"/>
                </a:lnTo>
                <a:close/>
              </a:path>
            </a:pathLst>
          </a:custGeom>
          <a:solidFill>
            <a:srgbClr val="A4C2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47900" y="5338711"/>
            <a:ext cx="5486400" cy="523240"/>
          </a:xfrm>
          <a:custGeom>
            <a:avLst/>
            <a:gdLst/>
            <a:ahLst/>
            <a:cxnLst/>
            <a:rect l="l" t="t" r="r" b="b"/>
            <a:pathLst>
              <a:path w="5486400" h="523239">
                <a:moveTo>
                  <a:pt x="0" y="523214"/>
                </a:moveTo>
                <a:lnTo>
                  <a:pt x="5486400" y="523214"/>
                </a:lnTo>
                <a:lnTo>
                  <a:pt x="5486400" y="0"/>
                </a:lnTo>
                <a:lnTo>
                  <a:pt x="0" y="0"/>
                </a:lnTo>
                <a:lnTo>
                  <a:pt x="0" y="5232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20405" y="5311267"/>
            <a:ext cx="5541645" cy="578485"/>
          </a:xfrm>
          <a:custGeom>
            <a:avLst/>
            <a:gdLst/>
            <a:ahLst/>
            <a:cxnLst/>
            <a:rect l="l" t="t" r="r" b="b"/>
            <a:pathLst>
              <a:path w="5541645" h="578485">
                <a:moveTo>
                  <a:pt x="5513895" y="0"/>
                </a:moveTo>
                <a:lnTo>
                  <a:pt x="27495" y="0"/>
                </a:lnTo>
                <a:lnTo>
                  <a:pt x="16791" y="2143"/>
                </a:lnTo>
                <a:lnTo>
                  <a:pt x="8051" y="8001"/>
                </a:lnTo>
                <a:lnTo>
                  <a:pt x="2160" y="16716"/>
                </a:lnTo>
                <a:lnTo>
                  <a:pt x="0" y="27432"/>
                </a:lnTo>
                <a:lnTo>
                  <a:pt x="0" y="550659"/>
                </a:lnTo>
                <a:lnTo>
                  <a:pt x="2160" y="561363"/>
                </a:lnTo>
                <a:lnTo>
                  <a:pt x="8051" y="570103"/>
                </a:lnTo>
                <a:lnTo>
                  <a:pt x="16791" y="575994"/>
                </a:lnTo>
                <a:lnTo>
                  <a:pt x="27495" y="578154"/>
                </a:lnTo>
                <a:lnTo>
                  <a:pt x="5513895" y="578154"/>
                </a:lnTo>
                <a:lnTo>
                  <a:pt x="5524630" y="575994"/>
                </a:lnTo>
                <a:lnTo>
                  <a:pt x="5533390" y="570103"/>
                </a:lnTo>
                <a:lnTo>
                  <a:pt x="5539291" y="561363"/>
                </a:lnTo>
                <a:lnTo>
                  <a:pt x="5541454" y="550659"/>
                </a:lnTo>
                <a:lnTo>
                  <a:pt x="5541454" y="545160"/>
                </a:lnTo>
                <a:lnTo>
                  <a:pt x="32994" y="545160"/>
                </a:lnTo>
                <a:lnTo>
                  <a:pt x="32994" y="32893"/>
                </a:lnTo>
                <a:lnTo>
                  <a:pt x="5541454" y="32893"/>
                </a:lnTo>
                <a:lnTo>
                  <a:pt x="5541454" y="27432"/>
                </a:lnTo>
                <a:lnTo>
                  <a:pt x="5539291" y="16716"/>
                </a:lnTo>
                <a:lnTo>
                  <a:pt x="5533390" y="8001"/>
                </a:lnTo>
                <a:lnTo>
                  <a:pt x="5524630" y="2143"/>
                </a:lnTo>
                <a:lnTo>
                  <a:pt x="5513895" y="0"/>
                </a:lnTo>
                <a:close/>
              </a:path>
              <a:path w="5541645" h="578485">
                <a:moveTo>
                  <a:pt x="5541454" y="32893"/>
                </a:moveTo>
                <a:lnTo>
                  <a:pt x="5508434" y="32893"/>
                </a:lnTo>
                <a:lnTo>
                  <a:pt x="5508434" y="545160"/>
                </a:lnTo>
                <a:lnTo>
                  <a:pt x="5541454" y="545160"/>
                </a:lnTo>
                <a:lnTo>
                  <a:pt x="5541454" y="32893"/>
                </a:lnTo>
                <a:close/>
              </a:path>
              <a:path w="5541645" h="578485">
                <a:moveTo>
                  <a:pt x="5497385" y="43942"/>
                </a:moveTo>
                <a:lnTo>
                  <a:pt x="43992" y="43942"/>
                </a:lnTo>
                <a:lnTo>
                  <a:pt x="43992" y="534162"/>
                </a:lnTo>
                <a:lnTo>
                  <a:pt x="5497385" y="534162"/>
                </a:lnTo>
                <a:lnTo>
                  <a:pt x="5497385" y="523163"/>
                </a:lnTo>
                <a:lnTo>
                  <a:pt x="54990" y="523163"/>
                </a:lnTo>
                <a:lnTo>
                  <a:pt x="54990" y="54991"/>
                </a:lnTo>
                <a:lnTo>
                  <a:pt x="5497385" y="54991"/>
                </a:lnTo>
                <a:lnTo>
                  <a:pt x="5497385" y="43942"/>
                </a:lnTo>
                <a:close/>
              </a:path>
              <a:path w="5541645" h="578485">
                <a:moveTo>
                  <a:pt x="5497385" y="54991"/>
                </a:moveTo>
                <a:lnTo>
                  <a:pt x="5486336" y="54991"/>
                </a:lnTo>
                <a:lnTo>
                  <a:pt x="5486336" y="523163"/>
                </a:lnTo>
                <a:lnTo>
                  <a:pt x="5497385" y="523163"/>
                </a:lnTo>
                <a:lnTo>
                  <a:pt x="5497385" y="54991"/>
                </a:lnTo>
                <a:close/>
              </a:path>
            </a:pathLst>
          </a:custGeom>
          <a:solidFill>
            <a:srgbClr val="A4C2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247900" y="1288542"/>
            <a:ext cx="7315200" cy="53008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48640" indent="-457200">
              <a:spcBef>
                <a:spcPts val="95"/>
              </a:spcBef>
              <a:buClr>
                <a:srgbClr val="5EEFF7"/>
              </a:buClr>
              <a:buFont typeface="Wingdings"/>
              <a:buChar char=""/>
              <a:tabLst>
                <a:tab pos="548640" algn="l"/>
                <a:tab pos="549275" algn="l"/>
                <a:tab pos="2898775" algn="l"/>
              </a:tabLst>
            </a:pPr>
            <a:r>
              <a:rPr sz="2800" spc="140" dirty="0">
                <a:latin typeface="Arial"/>
                <a:cs typeface="Arial"/>
              </a:rPr>
              <a:t>Component:	</a:t>
            </a:r>
            <a:r>
              <a:rPr sz="2800" spc="170" dirty="0">
                <a:solidFill>
                  <a:srgbClr val="0076A2"/>
                </a:solidFill>
                <a:latin typeface="Arial"/>
                <a:cs typeface="Arial"/>
              </a:rPr>
              <a:t>Motor</a:t>
            </a:r>
            <a:endParaRPr sz="2800">
              <a:latin typeface="Arial"/>
              <a:cs typeface="Arial"/>
            </a:endParaRPr>
          </a:p>
          <a:p>
            <a:pPr marL="548640" indent="-457200">
              <a:spcBef>
                <a:spcPts val="2560"/>
              </a:spcBef>
              <a:buClr>
                <a:srgbClr val="5EEFF7"/>
              </a:buClr>
              <a:buFont typeface="Wingdings"/>
              <a:buChar char=""/>
              <a:tabLst>
                <a:tab pos="548640" algn="l"/>
                <a:tab pos="549275" algn="l"/>
              </a:tabLst>
            </a:pPr>
            <a:r>
              <a:rPr sz="2800" spc="114" dirty="0">
                <a:latin typeface="Arial"/>
                <a:cs typeface="Arial"/>
              </a:rPr>
              <a:t>Function:</a:t>
            </a:r>
            <a:endParaRPr sz="2800">
              <a:latin typeface="Arial"/>
              <a:cs typeface="Arial"/>
            </a:endParaRPr>
          </a:p>
          <a:p>
            <a:pPr marL="548640" indent="-457200">
              <a:buClr>
                <a:srgbClr val="5EEFF7"/>
              </a:buClr>
              <a:buFont typeface="Wingdings"/>
              <a:buChar char=""/>
              <a:tabLst>
                <a:tab pos="548640" algn="l"/>
                <a:tab pos="549275" algn="l"/>
              </a:tabLst>
            </a:pPr>
            <a:r>
              <a:rPr sz="2800" spc="90" dirty="0">
                <a:solidFill>
                  <a:srgbClr val="0076A2"/>
                </a:solidFill>
                <a:latin typeface="Arial"/>
                <a:cs typeface="Arial"/>
              </a:rPr>
              <a:t>Cranial</a:t>
            </a:r>
            <a:r>
              <a:rPr sz="2800" spc="125" dirty="0">
                <a:solidFill>
                  <a:srgbClr val="0076A2"/>
                </a:solidFill>
                <a:latin typeface="Arial"/>
                <a:cs typeface="Arial"/>
              </a:rPr>
              <a:t> </a:t>
            </a:r>
            <a:r>
              <a:rPr sz="2800" spc="195" dirty="0">
                <a:solidFill>
                  <a:srgbClr val="0076A2"/>
                </a:solidFill>
                <a:latin typeface="Arial"/>
                <a:cs typeface="Arial"/>
              </a:rPr>
              <a:t>root</a:t>
            </a:r>
            <a:endParaRPr sz="2800">
              <a:latin typeface="Arial"/>
              <a:cs typeface="Arial"/>
            </a:endParaRPr>
          </a:p>
          <a:p>
            <a:pPr marL="548640" indent="-457200">
              <a:spcBef>
                <a:spcPts val="120"/>
              </a:spcBef>
              <a:buClr>
                <a:srgbClr val="5EEFF7"/>
              </a:buClr>
              <a:buFont typeface="Wingdings"/>
              <a:buChar char=""/>
              <a:tabLst>
                <a:tab pos="548640" algn="l"/>
                <a:tab pos="549275" algn="l"/>
              </a:tabLst>
            </a:pPr>
            <a:r>
              <a:rPr sz="2000" spc="55" dirty="0">
                <a:solidFill>
                  <a:srgbClr val="0076A2"/>
                </a:solidFill>
                <a:latin typeface="Arial"/>
                <a:cs typeface="Arial"/>
              </a:rPr>
              <a:t>Muscles </a:t>
            </a:r>
            <a:r>
              <a:rPr sz="2000" spc="145" dirty="0">
                <a:solidFill>
                  <a:srgbClr val="0076A2"/>
                </a:solidFill>
                <a:latin typeface="Arial"/>
                <a:cs typeface="Arial"/>
              </a:rPr>
              <a:t>of </a:t>
            </a:r>
            <a:r>
              <a:rPr sz="2000" spc="125" dirty="0">
                <a:solidFill>
                  <a:srgbClr val="0076A2"/>
                </a:solidFill>
                <a:latin typeface="Arial"/>
                <a:cs typeface="Arial"/>
              </a:rPr>
              <a:t>soft </a:t>
            </a:r>
            <a:r>
              <a:rPr sz="2000" spc="70" dirty="0">
                <a:solidFill>
                  <a:srgbClr val="0076A2"/>
                </a:solidFill>
                <a:latin typeface="Arial"/>
                <a:cs typeface="Arial"/>
              </a:rPr>
              <a:t>palate </a:t>
            </a:r>
            <a:r>
              <a:rPr sz="2000" spc="80" dirty="0">
                <a:solidFill>
                  <a:srgbClr val="0076A2"/>
                </a:solidFill>
                <a:latin typeface="Arial"/>
                <a:cs typeface="Arial"/>
              </a:rPr>
              <a:t>(except </a:t>
            </a:r>
            <a:r>
              <a:rPr sz="2000" spc="95" dirty="0">
                <a:solidFill>
                  <a:srgbClr val="0076A2"/>
                </a:solidFill>
                <a:latin typeface="Arial"/>
                <a:cs typeface="Arial"/>
              </a:rPr>
              <a:t>tensor </a:t>
            </a:r>
            <a:r>
              <a:rPr sz="2000" spc="70" dirty="0">
                <a:solidFill>
                  <a:srgbClr val="0076A2"/>
                </a:solidFill>
                <a:latin typeface="Arial"/>
                <a:cs typeface="Arial"/>
              </a:rPr>
              <a:t>veli</a:t>
            </a:r>
            <a:r>
              <a:rPr sz="2000" spc="-85" dirty="0">
                <a:solidFill>
                  <a:srgbClr val="0076A2"/>
                </a:solidFill>
                <a:latin typeface="Arial"/>
                <a:cs typeface="Arial"/>
              </a:rPr>
              <a:t> </a:t>
            </a:r>
            <a:r>
              <a:rPr sz="2000" spc="90" dirty="0">
                <a:solidFill>
                  <a:srgbClr val="0076A2"/>
                </a:solidFill>
                <a:latin typeface="Arial"/>
                <a:cs typeface="Arial"/>
              </a:rPr>
              <a:t>palatini)</a:t>
            </a:r>
            <a:endParaRPr sz="2000">
              <a:latin typeface="Arial"/>
              <a:cs typeface="Arial"/>
            </a:endParaRPr>
          </a:p>
          <a:p>
            <a:pPr marL="548640" indent="-457200">
              <a:buClr>
                <a:srgbClr val="5EEFF7"/>
              </a:buClr>
              <a:buFont typeface="Wingdings"/>
              <a:buChar char=""/>
              <a:tabLst>
                <a:tab pos="548640" algn="l"/>
                <a:tab pos="549275" algn="l"/>
              </a:tabLst>
            </a:pPr>
            <a:r>
              <a:rPr sz="2000" spc="55" dirty="0">
                <a:solidFill>
                  <a:srgbClr val="0076A2"/>
                </a:solidFill>
                <a:latin typeface="Arial"/>
                <a:cs typeface="Arial"/>
              </a:rPr>
              <a:t>Muscles </a:t>
            </a:r>
            <a:r>
              <a:rPr sz="2000" spc="114" dirty="0">
                <a:solidFill>
                  <a:srgbClr val="0076A2"/>
                </a:solidFill>
                <a:latin typeface="Arial"/>
                <a:cs typeface="Arial"/>
              </a:rPr>
              <a:t>pharynx </a:t>
            </a:r>
            <a:r>
              <a:rPr sz="2000" spc="75" dirty="0">
                <a:solidFill>
                  <a:srgbClr val="0076A2"/>
                </a:solidFill>
                <a:latin typeface="Arial"/>
                <a:cs typeface="Arial"/>
              </a:rPr>
              <a:t>(except</a:t>
            </a:r>
            <a:r>
              <a:rPr sz="2000" spc="15" dirty="0">
                <a:solidFill>
                  <a:srgbClr val="0076A2"/>
                </a:solidFill>
                <a:latin typeface="Arial"/>
                <a:cs typeface="Arial"/>
              </a:rPr>
              <a:t> </a:t>
            </a:r>
            <a:r>
              <a:rPr sz="2000" spc="80" dirty="0">
                <a:solidFill>
                  <a:srgbClr val="0076A2"/>
                </a:solidFill>
                <a:latin typeface="Arial"/>
                <a:cs typeface="Arial"/>
              </a:rPr>
              <a:t>styopharyngeus)</a:t>
            </a:r>
            <a:endParaRPr sz="2000">
              <a:latin typeface="Arial"/>
              <a:cs typeface="Arial"/>
            </a:endParaRPr>
          </a:p>
          <a:p>
            <a:pPr marL="548640" indent="-457200">
              <a:buClr>
                <a:srgbClr val="5EEFF7"/>
              </a:buClr>
              <a:buFont typeface="Wingdings"/>
              <a:buChar char=""/>
              <a:tabLst>
                <a:tab pos="548640" algn="l"/>
                <a:tab pos="549275" algn="l"/>
              </a:tabLst>
            </a:pPr>
            <a:r>
              <a:rPr sz="2000" spc="55" dirty="0">
                <a:solidFill>
                  <a:srgbClr val="0076A2"/>
                </a:solidFill>
                <a:latin typeface="Arial"/>
                <a:cs typeface="Arial"/>
              </a:rPr>
              <a:t>Muscles </a:t>
            </a:r>
            <a:r>
              <a:rPr sz="2000" spc="145" dirty="0">
                <a:solidFill>
                  <a:srgbClr val="0076A2"/>
                </a:solidFill>
                <a:latin typeface="Arial"/>
                <a:cs typeface="Arial"/>
              </a:rPr>
              <a:t>of </a:t>
            </a:r>
            <a:r>
              <a:rPr sz="2000" spc="110" dirty="0">
                <a:solidFill>
                  <a:srgbClr val="0076A2"/>
                </a:solidFill>
                <a:latin typeface="Arial"/>
                <a:cs typeface="Arial"/>
              </a:rPr>
              <a:t>larynx </a:t>
            </a:r>
            <a:r>
              <a:rPr sz="2000" spc="75" dirty="0">
                <a:solidFill>
                  <a:srgbClr val="0076A2"/>
                </a:solidFill>
                <a:latin typeface="Arial"/>
                <a:cs typeface="Arial"/>
              </a:rPr>
              <a:t>(except</a:t>
            </a:r>
            <a:r>
              <a:rPr sz="2000" spc="-40" dirty="0">
                <a:solidFill>
                  <a:srgbClr val="0076A2"/>
                </a:solidFill>
                <a:latin typeface="Arial"/>
                <a:cs typeface="Arial"/>
              </a:rPr>
              <a:t> </a:t>
            </a:r>
            <a:r>
              <a:rPr sz="2000" spc="100" dirty="0">
                <a:solidFill>
                  <a:srgbClr val="0076A2"/>
                </a:solidFill>
                <a:latin typeface="Arial"/>
                <a:cs typeface="Arial"/>
              </a:rPr>
              <a:t>cricothyroid)</a:t>
            </a:r>
            <a:endParaRPr sz="2000">
              <a:latin typeface="Arial"/>
              <a:cs typeface="Arial"/>
            </a:endParaRPr>
          </a:p>
          <a:p>
            <a:pPr marL="548640" indent="-457200">
              <a:spcBef>
                <a:spcPts val="2285"/>
              </a:spcBef>
              <a:buClr>
                <a:srgbClr val="5EEFF7"/>
              </a:buClr>
              <a:buFont typeface="Wingdings"/>
              <a:buChar char=""/>
              <a:tabLst>
                <a:tab pos="548640" algn="l"/>
                <a:tab pos="549275" algn="l"/>
              </a:tabLst>
            </a:pPr>
            <a:r>
              <a:rPr sz="2800" spc="60" dirty="0">
                <a:solidFill>
                  <a:srgbClr val="0076A2"/>
                </a:solidFill>
                <a:latin typeface="Arial"/>
                <a:cs typeface="Arial"/>
              </a:rPr>
              <a:t>Spinal</a:t>
            </a:r>
            <a:r>
              <a:rPr sz="2800" spc="110" dirty="0">
                <a:solidFill>
                  <a:srgbClr val="0076A2"/>
                </a:solidFill>
                <a:latin typeface="Arial"/>
                <a:cs typeface="Arial"/>
              </a:rPr>
              <a:t> </a:t>
            </a:r>
            <a:r>
              <a:rPr sz="2800" spc="195" dirty="0">
                <a:solidFill>
                  <a:srgbClr val="0076A2"/>
                </a:solidFill>
                <a:latin typeface="Arial"/>
                <a:cs typeface="Arial"/>
              </a:rPr>
              <a:t>root</a:t>
            </a:r>
            <a:endParaRPr sz="2800">
              <a:latin typeface="Arial"/>
              <a:cs typeface="Arial"/>
            </a:endParaRPr>
          </a:p>
          <a:p>
            <a:pPr marL="548640" indent="-457200">
              <a:spcBef>
                <a:spcPts val="114"/>
              </a:spcBef>
              <a:buClr>
                <a:srgbClr val="5EEFF7"/>
              </a:buClr>
              <a:buFont typeface="Wingdings"/>
              <a:buChar char=""/>
              <a:tabLst>
                <a:tab pos="548640" algn="l"/>
                <a:tab pos="549275" algn="l"/>
              </a:tabLst>
            </a:pPr>
            <a:r>
              <a:rPr sz="2000" spc="85" dirty="0">
                <a:solidFill>
                  <a:srgbClr val="0076A2"/>
                </a:solidFill>
                <a:latin typeface="Arial"/>
                <a:cs typeface="Arial"/>
              </a:rPr>
              <a:t>Sternocleidomastoid and </a:t>
            </a:r>
            <a:r>
              <a:rPr sz="2000" spc="95" dirty="0">
                <a:solidFill>
                  <a:srgbClr val="0076A2"/>
                </a:solidFill>
                <a:latin typeface="Arial"/>
                <a:cs typeface="Arial"/>
              </a:rPr>
              <a:t>trapezius</a:t>
            </a:r>
            <a:r>
              <a:rPr sz="2000" spc="-15" dirty="0">
                <a:solidFill>
                  <a:srgbClr val="0076A2"/>
                </a:solidFill>
                <a:latin typeface="Arial"/>
                <a:cs typeface="Arial"/>
              </a:rPr>
              <a:t> </a:t>
            </a:r>
            <a:r>
              <a:rPr sz="2000" spc="85" dirty="0">
                <a:solidFill>
                  <a:srgbClr val="0076A2"/>
                </a:solidFill>
                <a:latin typeface="Arial"/>
                <a:cs typeface="Arial"/>
              </a:rPr>
              <a:t>muscle</a:t>
            </a:r>
            <a:endParaRPr sz="2000">
              <a:latin typeface="Arial"/>
              <a:cs typeface="Arial"/>
            </a:endParaRPr>
          </a:p>
          <a:p>
            <a:pPr>
              <a:spcBef>
                <a:spcPts val="20"/>
              </a:spcBef>
              <a:buChar char=""/>
            </a:pPr>
            <a:endParaRPr sz="3150">
              <a:latin typeface="Times New Roman"/>
              <a:cs typeface="Times New Roman"/>
            </a:endParaRPr>
          </a:p>
          <a:p>
            <a:pPr marL="548640" indent="-457200">
              <a:buClr>
                <a:srgbClr val="5EEFF7"/>
              </a:buClr>
              <a:buFont typeface="Wingdings"/>
              <a:buChar char=""/>
              <a:tabLst>
                <a:tab pos="548640" algn="l"/>
                <a:tab pos="549275" algn="l"/>
                <a:tab pos="1956435" algn="l"/>
              </a:tabLst>
            </a:pPr>
            <a:r>
              <a:rPr sz="2800" spc="140" dirty="0">
                <a:latin typeface="Arial"/>
                <a:cs typeface="Arial"/>
              </a:rPr>
              <a:t>Origin:	</a:t>
            </a:r>
            <a:r>
              <a:rPr sz="2800" spc="140" dirty="0">
                <a:solidFill>
                  <a:srgbClr val="0076A2"/>
                </a:solidFill>
                <a:latin typeface="Arial"/>
                <a:cs typeface="Arial"/>
              </a:rPr>
              <a:t>medulla</a:t>
            </a:r>
            <a:r>
              <a:rPr sz="2800" spc="110" dirty="0">
                <a:solidFill>
                  <a:srgbClr val="0076A2"/>
                </a:solidFill>
                <a:latin typeface="Arial"/>
                <a:cs typeface="Arial"/>
              </a:rPr>
              <a:t> </a:t>
            </a:r>
            <a:r>
              <a:rPr sz="2800" spc="140" dirty="0">
                <a:solidFill>
                  <a:srgbClr val="0076A2"/>
                </a:solidFill>
                <a:latin typeface="Arial"/>
                <a:cs typeface="Arial"/>
              </a:rPr>
              <a:t>oblongata</a:t>
            </a:r>
            <a:endParaRPr sz="2800">
              <a:latin typeface="Arial"/>
              <a:cs typeface="Arial"/>
            </a:endParaRPr>
          </a:p>
          <a:p>
            <a:pPr marL="548640" indent="-457200">
              <a:spcBef>
                <a:spcPts val="2605"/>
              </a:spcBef>
              <a:buClr>
                <a:srgbClr val="5EEFF7"/>
              </a:buClr>
              <a:buFont typeface="Wingdings"/>
              <a:buChar char=""/>
              <a:tabLst>
                <a:tab pos="548640" algn="l"/>
                <a:tab pos="549275" algn="l"/>
                <a:tab pos="4421505" algn="l"/>
              </a:tabLst>
            </a:pPr>
            <a:r>
              <a:rPr sz="2800" spc="130" dirty="0">
                <a:latin typeface="Arial"/>
                <a:cs typeface="Arial"/>
              </a:rPr>
              <a:t>Opening </a:t>
            </a:r>
            <a:r>
              <a:rPr sz="2800" spc="210" dirty="0">
                <a:latin typeface="Arial"/>
                <a:cs typeface="Arial"/>
              </a:rPr>
              <a:t>to</a:t>
            </a:r>
            <a:r>
              <a:rPr sz="2800" spc="140" dirty="0">
                <a:latin typeface="Arial"/>
                <a:cs typeface="Arial"/>
              </a:rPr>
              <a:t> </a:t>
            </a:r>
            <a:r>
              <a:rPr sz="2800" spc="145" dirty="0">
                <a:latin typeface="Arial"/>
                <a:cs typeface="Arial"/>
              </a:rPr>
              <a:t>the</a:t>
            </a:r>
            <a:r>
              <a:rPr sz="2800" spc="130" dirty="0">
                <a:latin typeface="Arial"/>
                <a:cs typeface="Arial"/>
              </a:rPr>
              <a:t> </a:t>
            </a:r>
            <a:r>
              <a:rPr sz="2800" spc="85" dirty="0">
                <a:latin typeface="Arial"/>
                <a:cs typeface="Arial"/>
              </a:rPr>
              <a:t>Skull:	</a:t>
            </a:r>
            <a:r>
              <a:rPr sz="2800" spc="50" dirty="0">
                <a:solidFill>
                  <a:srgbClr val="0076A2"/>
                </a:solidFill>
                <a:latin typeface="Arial"/>
                <a:cs typeface="Arial"/>
              </a:rPr>
              <a:t>Jugular</a:t>
            </a:r>
            <a:r>
              <a:rPr sz="2800" spc="100" dirty="0">
                <a:solidFill>
                  <a:srgbClr val="0076A2"/>
                </a:solidFill>
                <a:latin typeface="Arial"/>
                <a:cs typeface="Arial"/>
              </a:rPr>
              <a:t> </a:t>
            </a:r>
            <a:r>
              <a:rPr sz="2800" spc="150" dirty="0">
                <a:solidFill>
                  <a:srgbClr val="0076A2"/>
                </a:solidFill>
                <a:latin typeface="Arial"/>
                <a:cs typeface="Arial"/>
              </a:rPr>
              <a:t>foramen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276999"/>
          </a:xfrm>
        </p:spPr>
        <p:txBody>
          <a:bodyPr/>
          <a:lstStyle/>
          <a:p>
            <a:endParaRPr lang="en-GB"/>
          </a:p>
        </p:txBody>
      </p:sp>
      <p:pic>
        <p:nvPicPr>
          <p:cNvPr id="5" name="Picture 7" descr="f15-24l_cranial_nerves_c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81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23276" y="5944933"/>
            <a:ext cx="4897755" cy="913130"/>
          </a:xfrm>
          <a:custGeom>
            <a:avLst/>
            <a:gdLst/>
            <a:ahLst/>
            <a:cxnLst/>
            <a:rect l="l" t="t" r="r" b="b"/>
            <a:pathLst>
              <a:path w="4897755" h="913129">
                <a:moveTo>
                  <a:pt x="85714" y="21358"/>
                </a:moveTo>
                <a:lnTo>
                  <a:pt x="3636702" y="913064"/>
                </a:lnTo>
                <a:lnTo>
                  <a:pt x="4897405" y="913064"/>
                </a:lnTo>
                <a:lnTo>
                  <a:pt x="85714" y="21358"/>
                </a:lnTo>
                <a:close/>
              </a:path>
              <a:path w="4897755" h="913129">
                <a:moveTo>
                  <a:pt x="660" y="0"/>
                </a:moveTo>
                <a:lnTo>
                  <a:pt x="0" y="5473"/>
                </a:lnTo>
                <a:lnTo>
                  <a:pt x="85714" y="21358"/>
                </a:lnTo>
                <a:lnTo>
                  <a:pt x="660" y="0"/>
                </a:lnTo>
                <a:close/>
              </a:path>
            </a:pathLst>
          </a:custGeom>
          <a:solidFill>
            <a:srgbClr val="9CB1E0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009712" y="5939015"/>
            <a:ext cx="3651885" cy="919480"/>
          </a:xfrm>
          <a:custGeom>
            <a:avLst/>
            <a:gdLst/>
            <a:ahLst/>
            <a:cxnLst/>
            <a:rect l="l" t="t" r="r" b="b"/>
            <a:pathLst>
              <a:path w="3651885" h="919479">
                <a:moveTo>
                  <a:pt x="0" y="0"/>
                </a:moveTo>
                <a:lnTo>
                  <a:pt x="7924" y="6349"/>
                </a:lnTo>
                <a:lnTo>
                  <a:pt x="2868870" y="918983"/>
                </a:lnTo>
                <a:lnTo>
                  <a:pt x="3651885" y="91898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24000" y="5789674"/>
            <a:ext cx="3398520" cy="10683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24001" y="5784015"/>
            <a:ext cx="3372797" cy="10739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04975" y="342900"/>
            <a:ext cx="5829300" cy="876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4800" y="1419226"/>
            <a:ext cx="6998592" cy="5438771"/>
          </a:xfrm>
          <a:prstGeom prst="rect">
            <a:avLst/>
          </a:prstGeom>
          <a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319771" y="3157726"/>
            <a:ext cx="3348228" cy="37002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514591" y="3352800"/>
            <a:ext cx="2942209" cy="32766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62101" y="1295401"/>
            <a:ext cx="8982075" cy="12477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641976" y="2932302"/>
            <a:ext cx="410019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pc="130" dirty="0"/>
              <a:t>Cranial </a:t>
            </a:r>
            <a:r>
              <a:rPr spc="85" dirty="0"/>
              <a:t>Nerve</a:t>
            </a:r>
            <a:r>
              <a:rPr spc="135" dirty="0"/>
              <a:t> </a:t>
            </a:r>
            <a:r>
              <a:rPr spc="-30" dirty="0"/>
              <a:t>XII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04975" y="342900"/>
            <a:ext cx="6534150" cy="876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62200" y="1828825"/>
            <a:ext cx="4648200" cy="523240"/>
          </a:xfrm>
          <a:custGeom>
            <a:avLst/>
            <a:gdLst/>
            <a:ahLst/>
            <a:cxnLst/>
            <a:rect l="l" t="t" r="r" b="b"/>
            <a:pathLst>
              <a:path w="4648200" h="523239">
                <a:moveTo>
                  <a:pt x="0" y="523214"/>
                </a:moveTo>
                <a:lnTo>
                  <a:pt x="4648200" y="523214"/>
                </a:lnTo>
                <a:lnTo>
                  <a:pt x="4648200" y="0"/>
                </a:lnTo>
                <a:lnTo>
                  <a:pt x="0" y="0"/>
                </a:lnTo>
                <a:lnTo>
                  <a:pt x="0" y="5232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34705" y="1801242"/>
            <a:ext cx="4703445" cy="578485"/>
          </a:xfrm>
          <a:custGeom>
            <a:avLst/>
            <a:gdLst/>
            <a:ahLst/>
            <a:cxnLst/>
            <a:rect l="l" t="t" r="r" b="b"/>
            <a:pathLst>
              <a:path w="4703445" h="578485">
                <a:moveTo>
                  <a:pt x="4675695" y="0"/>
                </a:moveTo>
                <a:lnTo>
                  <a:pt x="27495" y="0"/>
                </a:lnTo>
                <a:lnTo>
                  <a:pt x="16791" y="2162"/>
                </a:lnTo>
                <a:lnTo>
                  <a:pt x="8051" y="8064"/>
                </a:lnTo>
                <a:lnTo>
                  <a:pt x="2160" y="16823"/>
                </a:lnTo>
                <a:lnTo>
                  <a:pt x="0" y="27559"/>
                </a:lnTo>
                <a:lnTo>
                  <a:pt x="0" y="550799"/>
                </a:lnTo>
                <a:lnTo>
                  <a:pt x="2160" y="561461"/>
                </a:lnTo>
                <a:lnTo>
                  <a:pt x="8051" y="570182"/>
                </a:lnTo>
                <a:lnTo>
                  <a:pt x="16791" y="576070"/>
                </a:lnTo>
                <a:lnTo>
                  <a:pt x="27495" y="578231"/>
                </a:lnTo>
                <a:lnTo>
                  <a:pt x="4675695" y="578231"/>
                </a:lnTo>
                <a:lnTo>
                  <a:pt x="4686430" y="576070"/>
                </a:lnTo>
                <a:lnTo>
                  <a:pt x="4695190" y="570182"/>
                </a:lnTo>
                <a:lnTo>
                  <a:pt x="4701091" y="561461"/>
                </a:lnTo>
                <a:lnTo>
                  <a:pt x="4703254" y="550799"/>
                </a:lnTo>
                <a:lnTo>
                  <a:pt x="4703254" y="545338"/>
                </a:lnTo>
                <a:lnTo>
                  <a:pt x="32994" y="545338"/>
                </a:lnTo>
                <a:lnTo>
                  <a:pt x="32994" y="33020"/>
                </a:lnTo>
                <a:lnTo>
                  <a:pt x="4703254" y="33020"/>
                </a:lnTo>
                <a:lnTo>
                  <a:pt x="4703254" y="27559"/>
                </a:lnTo>
                <a:lnTo>
                  <a:pt x="4701091" y="16823"/>
                </a:lnTo>
                <a:lnTo>
                  <a:pt x="4695190" y="8064"/>
                </a:lnTo>
                <a:lnTo>
                  <a:pt x="4686430" y="2162"/>
                </a:lnTo>
                <a:lnTo>
                  <a:pt x="4675695" y="0"/>
                </a:lnTo>
                <a:close/>
              </a:path>
              <a:path w="4703445" h="578485">
                <a:moveTo>
                  <a:pt x="4703254" y="33020"/>
                </a:moveTo>
                <a:lnTo>
                  <a:pt x="4670234" y="33020"/>
                </a:lnTo>
                <a:lnTo>
                  <a:pt x="4670234" y="545338"/>
                </a:lnTo>
                <a:lnTo>
                  <a:pt x="4703254" y="545338"/>
                </a:lnTo>
                <a:lnTo>
                  <a:pt x="4703254" y="33020"/>
                </a:lnTo>
                <a:close/>
              </a:path>
              <a:path w="4703445" h="578485">
                <a:moveTo>
                  <a:pt x="4659185" y="44069"/>
                </a:moveTo>
                <a:lnTo>
                  <a:pt x="43992" y="44069"/>
                </a:lnTo>
                <a:lnTo>
                  <a:pt x="43992" y="534288"/>
                </a:lnTo>
                <a:lnTo>
                  <a:pt x="4659185" y="534288"/>
                </a:lnTo>
                <a:lnTo>
                  <a:pt x="4659185" y="523239"/>
                </a:lnTo>
                <a:lnTo>
                  <a:pt x="54991" y="523239"/>
                </a:lnTo>
                <a:lnTo>
                  <a:pt x="54991" y="55118"/>
                </a:lnTo>
                <a:lnTo>
                  <a:pt x="4659185" y="55118"/>
                </a:lnTo>
                <a:lnTo>
                  <a:pt x="4659185" y="44069"/>
                </a:lnTo>
                <a:close/>
              </a:path>
              <a:path w="4703445" h="578485">
                <a:moveTo>
                  <a:pt x="4659185" y="55118"/>
                </a:moveTo>
                <a:lnTo>
                  <a:pt x="4648136" y="55118"/>
                </a:lnTo>
                <a:lnTo>
                  <a:pt x="4648136" y="523239"/>
                </a:lnTo>
                <a:lnTo>
                  <a:pt x="4659185" y="523239"/>
                </a:lnTo>
                <a:lnTo>
                  <a:pt x="4659185" y="55118"/>
                </a:lnTo>
                <a:close/>
              </a:path>
            </a:pathLst>
          </a:custGeom>
          <a:solidFill>
            <a:srgbClr val="0AD0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362200" y="2779523"/>
            <a:ext cx="7315200" cy="1384935"/>
          </a:xfrm>
          <a:custGeom>
            <a:avLst/>
            <a:gdLst/>
            <a:ahLst/>
            <a:cxnLst/>
            <a:rect l="l" t="t" r="r" b="b"/>
            <a:pathLst>
              <a:path w="7315200" h="1384935">
                <a:moveTo>
                  <a:pt x="0" y="1384934"/>
                </a:moveTo>
                <a:lnTo>
                  <a:pt x="7315200" y="1384934"/>
                </a:lnTo>
                <a:lnTo>
                  <a:pt x="7315200" y="0"/>
                </a:lnTo>
                <a:lnTo>
                  <a:pt x="0" y="0"/>
                </a:lnTo>
                <a:lnTo>
                  <a:pt x="0" y="138493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334705" y="2751963"/>
            <a:ext cx="7370445" cy="1440180"/>
          </a:xfrm>
          <a:custGeom>
            <a:avLst/>
            <a:gdLst/>
            <a:ahLst/>
            <a:cxnLst/>
            <a:rect l="l" t="t" r="r" b="b"/>
            <a:pathLst>
              <a:path w="7370445" h="1440179">
                <a:moveTo>
                  <a:pt x="7342695" y="0"/>
                </a:moveTo>
                <a:lnTo>
                  <a:pt x="27495" y="0"/>
                </a:lnTo>
                <a:lnTo>
                  <a:pt x="16791" y="2160"/>
                </a:lnTo>
                <a:lnTo>
                  <a:pt x="8051" y="8048"/>
                </a:lnTo>
                <a:lnTo>
                  <a:pt x="2160" y="16769"/>
                </a:lnTo>
                <a:lnTo>
                  <a:pt x="0" y="27432"/>
                </a:lnTo>
                <a:lnTo>
                  <a:pt x="0" y="1412494"/>
                </a:lnTo>
                <a:lnTo>
                  <a:pt x="2160" y="1423156"/>
                </a:lnTo>
                <a:lnTo>
                  <a:pt x="8051" y="1431877"/>
                </a:lnTo>
                <a:lnTo>
                  <a:pt x="16791" y="1437765"/>
                </a:lnTo>
                <a:lnTo>
                  <a:pt x="27495" y="1439926"/>
                </a:lnTo>
                <a:lnTo>
                  <a:pt x="7342695" y="1439926"/>
                </a:lnTo>
                <a:lnTo>
                  <a:pt x="7353430" y="1437765"/>
                </a:lnTo>
                <a:lnTo>
                  <a:pt x="7362189" y="1431877"/>
                </a:lnTo>
                <a:lnTo>
                  <a:pt x="7368091" y="1423156"/>
                </a:lnTo>
                <a:lnTo>
                  <a:pt x="7370254" y="1412494"/>
                </a:lnTo>
                <a:lnTo>
                  <a:pt x="7370254" y="1406906"/>
                </a:lnTo>
                <a:lnTo>
                  <a:pt x="32994" y="1406906"/>
                </a:lnTo>
                <a:lnTo>
                  <a:pt x="32994" y="33020"/>
                </a:lnTo>
                <a:lnTo>
                  <a:pt x="7370254" y="33020"/>
                </a:lnTo>
                <a:lnTo>
                  <a:pt x="7370254" y="27432"/>
                </a:lnTo>
                <a:lnTo>
                  <a:pt x="7368091" y="16769"/>
                </a:lnTo>
                <a:lnTo>
                  <a:pt x="7362189" y="8048"/>
                </a:lnTo>
                <a:lnTo>
                  <a:pt x="7353430" y="2160"/>
                </a:lnTo>
                <a:lnTo>
                  <a:pt x="7342695" y="0"/>
                </a:lnTo>
                <a:close/>
              </a:path>
              <a:path w="7370445" h="1440179">
                <a:moveTo>
                  <a:pt x="7370254" y="33020"/>
                </a:moveTo>
                <a:lnTo>
                  <a:pt x="7337234" y="33020"/>
                </a:lnTo>
                <a:lnTo>
                  <a:pt x="7337234" y="1406906"/>
                </a:lnTo>
                <a:lnTo>
                  <a:pt x="7370254" y="1406906"/>
                </a:lnTo>
                <a:lnTo>
                  <a:pt x="7370254" y="33020"/>
                </a:lnTo>
                <a:close/>
              </a:path>
              <a:path w="7370445" h="1440179">
                <a:moveTo>
                  <a:pt x="7326185" y="43941"/>
                </a:moveTo>
                <a:lnTo>
                  <a:pt x="43992" y="43941"/>
                </a:lnTo>
                <a:lnTo>
                  <a:pt x="43992" y="1395984"/>
                </a:lnTo>
                <a:lnTo>
                  <a:pt x="7326185" y="1395984"/>
                </a:lnTo>
                <a:lnTo>
                  <a:pt x="7326185" y="1384935"/>
                </a:lnTo>
                <a:lnTo>
                  <a:pt x="54991" y="1384935"/>
                </a:lnTo>
                <a:lnTo>
                  <a:pt x="54991" y="54990"/>
                </a:lnTo>
                <a:lnTo>
                  <a:pt x="7326185" y="54990"/>
                </a:lnTo>
                <a:lnTo>
                  <a:pt x="7326185" y="43941"/>
                </a:lnTo>
                <a:close/>
              </a:path>
              <a:path w="7370445" h="1440179">
                <a:moveTo>
                  <a:pt x="7326185" y="54990"/>
                </a:moveTo>
                <a:lnTo>
                  <a:pt x="7315136" y="54990"/>
                </a:lnTo>
                <a:lnTo>
                  <a:pt x="7315136" y="1384935"/>
                </a:lnTo>
                <a:lnTo>
                  <a:pt x="7326185" y="1384935"/>
                </a:lnTo>
                <a:lnTo>
                  <a:pt x="7326185" y="54990"/>
                </a:lnTo>
                <a:close/>
              </a:path>
            </a:pathLst>
          </a:custGeom>
          <a:solidFill>
            <a:srgbClr val="0AD0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67115" y="5781789"/>
            <a:ext cx="7767955" cy="523240"/>
          </a:xfrm>
          <a:custGeom>
            <a:avLst/>
            <a:gdLst/>
            <a:ahLst/>
            <a:cxnLst/>
            <a:rect l="l" t="t" r="r" b="b"/>
            <a:pathLst>
              <a:path w="7767955" h="523239">
                <a:moveTo>
                  <a:pt x="0" y="523214"/>
                </a:moveTo>
                <a:lnTo>
                  <a:pt x="7767447" y="523214"/>
                </a:lnTo>
                <a:lnTo>
                  <a:pt x="7767447" y="0"/>
                </a:lnTo>
                <a:lnTo>
                  <a:pt x="0" y="0"/>
                </a:lnTo>
                <a:lnTo>
                  <a:pt x="0" y="5232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339620" y="5754281"/>
            <a:ext cx="7822565" cy="578485"/>
          </a:xfrm>
          <a:custGeom>
            <a:avLst/>
            <a:gdLst/>
            <a:ahLst/>
            <a:cxnLst/>
            <a:rect l="l" t="t" r="r" b="b"/>
            <a:pathLst>
              <a:path w="7822565" h="578485">
                <a:moveTo>
                  <a:pt x="7794980" y="0"/>
                </a:moveTo>
                <a:lnTo>
                  <a:pt x="27495" y="0"/>
                </a:lnTo>
                <a:lnTo>
                  <a:pt x="16791" y="2162"/>
                </a:lnTo>
                <a:lnTo>
                  <a:pt x="8051" y="8058"/>
                </a:lnTo>
                <a:lnTo>
                  <a:pt x="2160" y="16802"/>
                </a:lnTo>
                <a:lnTo>
                  <a:pt x="0" y="27508"/>
                </a:lnTo>
                <a:lnTo>
                  <a:pt x="0" y="550722"/>
                </a:lnTo>
                <a:lnTo>
                  <a:pt x="2160" y="561426"/>
                </a:lnTo>
                <a:lnTo>
                  <a:pt x="8051" y="570166"/>
                </a:lnTo>
                <a:lnTo>
                  <a:pt x="16791" y="576058"/>
                </a:lnTo>
                <a:lnTo>
                  <a:pt x="27495" y="578218"/>
                </a:lnTo>
                <a:lnTo>
                  <a:pt x="7794980" y="578218"/>
                </a:lnTo>
                <a:lnTo>
                  <a:pt x="7805716" y="576058"/>
                </a:lnTo>
                <a:lnTo>
                  <a:pt x="7814475" y="570166"/>
                </a:lnTo>
                <a:lnTo>
                  <a:pt x="7820376" y="561426"/>
                </a:lnTo>
                <a:lnTo>
                  <a:pt x="7822539" y="550722"/>
                </a:lnTo>
                <a:lnTo>
                  <a:pt x="7822539" y="545223"/>
                </a:lnTo>
                <a:lnTo>
                  <a:pt x="32994" y="545223"/>
                </a:lnTo>
                <a:lnTo>
                  <a:pt x="32994" y="33007"/>
                </a:lnTo>
                <a:lnTo>
                  <a:pt x="7822539" y="33007"/>
                </a:lnTo>
                <a:lnTo>
                  <a:pt x="7822539" y="27508"/>
                </a:lnTo>
                <a:lnTo>
                  <a:pt x="7820376" y="16802"/>
                </a:lnTo>
                <a:lnTo>
                  <a:pt x="7814475" y="8058"/>
                </a:lnTo>
                <a:lnTo>
                  <a:pt x="7805716" y="2162"/>
                </a:lnTo>
                <a:lnTo>
                  <a:pt x="7794980" y="0"/>
                </a:lnTo>
                <a:close/>
              </a:path>
              <a:path w="7822565" h="578485">
                <a:moveTo>
                  <a:pt x="7822539" y="33007"/>
                </a:moveTo>
                <a:lnTo>
                  <a:pt x="7789519" y="33007"/>
                </a:lnTo>
                <a:lnTo>
                  <a:pt x="7789519" y="545223"/>
                </a:lnTo>
                <a:lnTo>
                  <a:pt x="7822539" y="545223"/>
                </a:lnTo>
                <a:lnTo>
                  <a:pt x="7822539" y="33007"/>
                </a:lnTo>
                <a:close/>
              </a:path>
              <a:path w="7822565" h="578485">
                <a:moveTo>
                  <a:pt x="7778470" y="44005"/>
                </a:moveTo>
                <a:lnTo>
                  <a:pt x="43992" y="44005"/>
                </a:lnTo>
                <a:lnTo>
                  <a:pt x="43992" y="534225"/>
                </a:lnTo>
                <a:lnTo>
                  <a:pt x="7778470" y="534225"/>
                </a:lnTo>
                <a:lnTo>
                  <a:pt x="7778470" y="523227"/>
                </a:lnTo>
                <a:lnTo>
                  <a:pt x="54991" y="523227"/>
                </a:lnTo>
                <a:lnTo>
                  <a:pt x="54991" y="55003"/>
                </a:lnTo>
                <a:lnTo>
                  <a:pt x="7778470" y="55003"/>
                </a:lnTo>
                <a:lnTo>
                  <a:pt x="7778470" y="44005"/>
                </a:lnTo>
                <a:close/>
              </a:path>
              <a:path w="7822565" h="578485">
                <a:moveTo>
                  <a:pt x="7778470" y="55003"/>
                </a:moveTo>
                <a:lnTo>
                  <a:pt x="7767421" y="55003"/>
                </a:lnTo>
                <a:lnTo>
                  <a:pt x="7767421" y="523227"/>
                </a:lnTo>
                <a:lnTo>
                  <a:pt x="7778470" y="523227"/>
                </a:lnTo>
                <a:lnTo>
                  <a:pt x="7778470" y="55003"/>
                </a:lnTo>
                <a:close/>
              </a:path>
            </a:pathLst>
          </a:custGeom>
          <a:solidFill>
            <a:srgbClr val="0AD0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67115" y="4640732"/>
            <a:ext cx="5329555" cy="523240"/>
          </a:xfrm>
          <a:custGeom>
            <a:avLst/>
            <a:gdLst/>
            <a:ahLst/>
            <a:cxnLst/>
            <a:rect l="l" t="t" r="r" b="b"/>
            <a:pathLst>
              <a:path w="5329555" h="523239">
                <a:moveTo>
                  <a:pt x="0" y="523214"/>
                </a:moveTo>
                <a:lnTo>
                  <a:pt x="5329047" y="523214"/>
                </a:lnTo>
                <a:lnTo>
                  <a:pt x="5329047" y="0"/>
                </a:lnTo>
                <a:lnTo>
                  <a:pt x="0" y="0"/>
                </a:lnTo>
                <a:lnTo>
                  <a:pt x="0" y="5232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339620" y="4613148"/>
            <a:ext cx="5384165" cy="578485"/>
          </a:xfrm>
          <a:custGeom>
            <a:avLst/>
            <a:gdLst/>
            <a:ahLst/>
            <a:cxnLst/>
            <a:rect l="l" t="t" r="r" b="b"/>
            <a:pathLst>
              <a:path w="5384165" h="578485">
                <a:moveTo>
                  <a:pt x="5356580" y="0"/>
                </a:moveTo>
                <a:lnTo>
                  <a:pt x="27495" y="0"/>
                </a:lnTo>
                <a:lnTo>
                  <a:pt x="16791" y="2162"/>
                </a:lnTo>
                <a:lnTo>
                  <a:pt x="8051" y="8064"/>
                </a:lnTo>
                <a:lnTo>
                  <a:pt x="2160" y="16823"/>
                </a:lnTo>
                <a:lnTo>
                  <a:pt x="0" y="27558"/>
                </a:lnTo>
                <a:lnTo>
                  <a:pt x="0" y="550799"/>
                </a:lnTo>
                <a:lnTo>
                  <a:pt x="2160" y="561461"/>
                </a:lnTo>
                <a:lnTo>
                  <a:pt x="8051" y="570182"/>
                </a:lnTo>
                <a:lnTo>
                  <a:pt x="16791" y="576070"/>
                </a:lnTo>
                <a:lnTo>
                  <a:pt x="27495" y="578231"/>
                </a:lnTo>
                <a:lnTo>
                  <a:pt x="5356580" y="578231"/>
                </a:lnTo>
                <a:lnTo>
                  <a:pt x="5367316" y="576070"/>
                </a:lnTo>
                <a:lnTo>
                  <a:pt x="5376075" y="570182"/>
                </a:lnTo>
                <a:lnTo>
                  <a:pt x="5381976" y="561461"/>
                </a:lnTo>
                <a:lnTo>
                  <a:pt x="5384139" y="550799"/>
                </a:lnTo>
                <a:lnTo>
                  <a:pt x="5384139" y="545210"/>
                </a:lnTo>
                <a:lnTo>
                  <a:pt x="32994" y="545210"/>
                </a:lnTo>
                <a:lnTo>
                  <a:pt x="32994" y="33019"/>
                </a:lnTo>
                <a:lnTo>
                  <a:pt x="5384139" y="33019"/>
                </a:lnTo>
                <a:lnTo>
                  <a:pt x="5384139" y="27558"/>
                </a:lnTo>
                <a:lnTo>
                  <a:pt x="5381976" y="16823"/>
                </a:lnTo>
                <a:lnTo>
                  <a:pt x="5376075" y="8064"/>
                </a:lnTo>
                <a:lnTo>
                  <a:pt x="5367316" y="2162"/>
                </a:lnTo>
                <a:lnTo>
                  <a:pt x="5356580" y="0"/>
                </a:lnTo>
                <a:close/>
              </a:path>
              <a:path w="5384165" h="578485">
                <a:moveTo>
                  <a:pt x="5384139" y="33019"/>
                </a:moveTo>
                <a:lnTo>
                  <a:pt x="5351119" y="33019"/>
                </a:lnTo>
                <a:lnTo>
                  <a:pt x="5351119" y="545210"/>
                </a:lnTo>
                <a:lnTo>
                  <a:pt x="5384139" y="545210"/>
                </a:lnTo>
                <a:lnTo>
                  <a:pt x="5384139" y="33019"/>
                </a:lnTo>
                <a:close/>
              </a:path>
              <a:path w="5384165" h="578485">
                <a:moveTo>
                  <a:pt x="5340070" y="44068"/>
                </a:moveTo>
                <a:lnTo>
                  <a:pt x="43992" y="44068"/>
                </a:lnTo>
                <a:lnTo>
                  <a:pt x="43992" y="534288"/>
                </a:lnTo>
                <a:lnTo>
                  <a:pt x="5340070" y="534288"/>
                </a:lnTo>
                <a:lnTo>
                  <a:pt x="5340070" y="523239"/>
                </a:lnTo>
                <a:lnTo>
                  <a:pt x="54991" y="523239"/>
                </a:lnTo>
                <a:lnTo>
                  <a:pt x="54991" y="54990"/>
                </a:lnTo>
                <a:lnTo>
                  <a:pt x="5340070" y="54990"/>
                </a:lnTo>
                <a:lnTo>
                  <a:pt x="5340070" y="44068"/>
                </a:lnTo>
                <a:close/>
              </a:path>
              <a:path w="5384165" h="578485">
                <a:moveTo>
                  <a:pt x="5340070" y="54990"/>
                </a:moveTo>
                <a:lnTo>
                  <a:pt x="5329021" y="54990"/>
                </a:lnTo>
                <a:lnTo>
                  <a:pt x="5329021" y="523239"/>
                </a:lnTo>
                <a:lnTo>
                  <a:pt x="5340070" y="523239"/>
                </a:lnTo>
                <a:lnTo>
                  <a:pt x="5340070" y="54990"/>
                </a:lnTo>
                <a:close/>
              </a:path>
            </a:pathLst>
          </a:custGeom>
          <a:solidFill>
            <a:srgbClr val="0AD0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367115" y="1811781"/>
            <a:ext cx="7767955" cy="44980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43560" indent="-457200">
              <a:spcBef>
                <a:spcPts val="95"/>
              </a:spcBef>
              <a:buClr>
                <a:srgbClr val="54A839"/>
              </a:buClr>
              <a:buFont typeface="Wingdings"/>
              <a:buChar char=""/>
              <a:tabLst>
                <a:tab pos="543560" algn="l"/>
                <a:tab pos="544195" algn="l"/>
                <a:tab pos="2893695" algn="l"/>
              </a:tabLst>
            </a:pPr>
            <a:r>
              <a:rPr sz="2800" spc="145" dirty="0">
                <a:latin typeface="Arial"/>
                <a:cs typeface="Arial"/>
              </a:rPr>
              <a:t>Component:	</a:t>
            </a:r>
            <a:r>
              <a:rPr sz="2800" spc="170" dirty="0">
                <a:solidFill>
                  <a:srgbClr val="0C9B74"/>
                </a:solidFill>
                <a:latin typeface="Arial"/>
                <a:cs typeface="Arial"/>
              </a:rPr>
              <a:t>Motor</a:t>
            </a:r>
            <a:endParaRPr sz="2800">
              <a:latin typeface="Arial"/>
              <a:cs typeface="Arial"/>
            </a:endParaRPr>
          </a:p>
          <a:p>
            <a:pPr>
              <a:spcBef>
                <a:spcPts val="45"/>
              </a:spcBef>
              <a:buClr>
                <a:srgbClr val="54A839"/>
              </a:buClr>
              <a:buFont typeface="Wingdings"/>
              <a:buChar char=""/>
            </a:pPr>
            <a:endParaRPr sz="3550">
              <a:latin typeface="Times New Roman"/>
              <a:cs typeface="Times New Roman"/>
            </a:endParaRPr>
          </a:p>
          <a:p>
            <a:pPr marL="543560" marR="842010" indent="-457200">
              <a:buClr>
                <a:srgbClr val="54A839"/>
              </a:buClr>
              <a:buFont typeface="Wingdings"/>
              <a:buChar char=""/>
              <a:tabLst>
                <a:tab pos="543560" algn="l"/>
                <a:tab pos="544195" algn="l"/>
                <a:tab pos="2371090" algn="l"/>
              </a:tabLst>
            </a:pPr>
            <a:r>
              <a:rPr sz="2800" spc="120" dirty="0">
                <a:latin typeface="Arial"/>
                <a:cs typeface="Arial"/>
              </a:rPr>
              <a:t>Function:	</a:t>
            </a:r>
            <a:r>
              <a:rPr sz="2800" spc="75" dirty="0">
                <a:solidFill>
                  <a:srgbClr val="0C9B74"/>
                </a:solidFill>
                <a:latin typeface="Arial"/>
                <a:cs typeface="Arial"/>
              </a:rPr>
              <a:t>Muscles </a:t>
            </a:r>
            <a:r>
              <a:rPr sz="2800" spc="200" dirty="0">
                <a:solidFill>
                  <a:srgbClr val="0C9B74"/>
                </a:solidFill>
                <a:latin typeface="Arial"/>
                <a:cs typeface="Arial"/>
              </a:rPr>
              <a:t>of </a:t>
            </a:r>
            <a:r>
              <a:rPr sz="2800" spc="160" dirty="0">
                <a:solidFill>
                  <a:srgbClr val="0C9B74"/>
                </a:solidFill>
                <a:latin typeface="Arial"/>
                <a:cs typeface="Arial"/>
              </a:rPr>
              <a:t>tongue</a:t>
            </a:r>
            <a:r>
              <a:rPr sz="2800" spc="30" dirty="0">
                <a:solidFill>
                  <a:srgbClr val="0C9B74"/>
                </a:solidFill>
                <a:latin typeface="Arial"/>
                <a:cs typeface="Arial"/>
              </a:rPr>
              <a:t> </a:t>
            </a:r>
            <a:r>
              <a:rPr sz="2800" spc="110" dirty="0">
                <a:solidFill>
                  <a:srgbClr val="0C9B74"/>
                </a:solidFill>
                <a:latin typeface="Arial"/>
                <a:cs typeface="Arial"/>
              </a:rPr>
              <a:t>(except  </a:t>
            </a:r>
            <a:r>
              <a:rPr sz="2800" spc="114" dirty="0">
                <a:solidFill>
                  <a:srgbClr val="0C9B74"/>
                </a:solidFill>
                <a:latin typeface="Arial"/>
                <a:cs typeface="Arial"/>
              </a:rPr>
              <a:t>palatoglossus </a:t>
            </a:r>
            <a:r>
              <a:rPr sz="2800" spc="170" dirty="0">
                <a:solidFill>
                  <a:srgbClr val="0C9B74"/>
                </a:solidFill>
                <a:latin typeface="Arial"/>
                <a:cs typeface="Arial"/>
              </a:rPr>
              <a:t>controlling </a:t>
            </a:r>
            <a:r>
              <a:rPr sz="2800" spc="155" dirty="0">
                <a:solidFill>
                  <a:srgbClr val="0C9B74"/>
                </a:solidFill>
                <a:latin typeface="Arial"/>
                <a:cs typeface="Arial"/>
              </a:rPr>
              <a:t>its </a:t>
            </a:r>
            <a:r>
              <a:rPr sz="2800" spc="80" dirty="0">
                <a:solidFill>
                  <a:srgbClr val="0C9B74"/>
                </a:solidFill>
                <a:latin typeface="Arial"/>
                <a:cs typeface="Arial"/>
              </a:rPr>
              <a:t>shape  </a:t>
            </a:r>
            <a:r>
              <a:rPr sz="2800" spc="120" dirty="0">
                <a:solidFill>
                  <a:srgbClr val="0C9B74"/>
                </a:solidFill>
                <a:latin typeface="Arial"/>
                <a:cs typeface="Arial"/>
              </a:rPr>
              <a:t>and</a:t>
            </a:r>
            <a:r>
              <a:rPr sz="2800" spc="95" dirty="0">
                <a:solidFill>
                  <a:srgbClr val="0C9B74"/>
                </a:solidFill>
                <a:latin typeface="Arial"/>
                <a:cs typeface="Arial"/>
              </a:rPr>
              <a:t> </a:t>
            </a:r>
            <a:r>
              <a:rPr sz="2800" spc="130" dirty="0">
                <a:solidFill>
                  <a:srgbClr val="0C9B74"/>
                </a:solidFill>
                <a:latin typeface="Arial"/>
                <a:cs typeface="Arial"/>
              </a:rPr>
              <a:t>movement)</a:t>
            </a:r>
            <a:endParaRPr sz="2800">
              <a:latin typeface="Arial"/>
              <a:cs typeface="Arial"/>
            </a:endParaRPr>
          </a:p>
          <a:p>
            <a:pPr>
              <a:spcBef>
                <a:spcPts val="35"/>
              </a:spcBef>
              <a:buClr>
                <a:srgbClr val="54A839"/>
              </a:buClr>
              <a:buFont typeface="Wingdings"/>
              <a:buChar char=""/>
            </a:pPr>
            <a:endParaRPr sz="3950">
              <a:latin typeface="Times New Roman"/>
              <a:cs typeface="Times New Roman"/>
            </a:endParaRPr>
          </a:p>
          <a:p>
            <a:pPr marL="548640" indent="-457200">
              <a:spcBef>
                <a:spcPts val="5"/>
              </a:spcBef>
              <a:buClr>
                <a:srgbClr val="54A839"/>
              </a:buClr>
              <a:buFont typeface="Wingdings"/>
              <a:buChar char=""/>
              <a:tabLst>
                <a:tab pos="548640" algn="l"/>
                <a:tab pos="549275" algn="l"/>
                <a:tab pos="1956435" algn="l"/>
              </a:tabLst>
            </a:pPr>
            <a:r>
              <a:rPr sz="2800" spc="145" dirty="0">
                <a:latin typeface="Arial"/>
                <a:cs typeface="Arial"/>
              </a:rPr>
              <a:t>Origin:	</a:t>
            </a:r>
            <a:r>
              <a:rPr sz="2800" spc="110" dirty="0">
                <a:solidFill>
                  <a:srgbClr val="0C9B74"/>
                </a:solidFill>
                <a:latin typeface="Arial"/>
                <a:cs typeface="Arial"/>
              </a:rPr>
              <a:t>Medulla</a:t>
            </a:r>
            <a:r>
              <a:rPr sz="2800" spc="114" dirty="0">
                <a:solidFill>
                  <a:srgbClr val="0C9B74"/>
                </a:solidFill>
                <a:latin typeface="Arial"/>
                <a:cs typeface="Arial"/>
              </a:rPr>
              <a:t> </a:t>
            </a:r>
            <a:r>
              <a:rPr sz="2800" spc="140" dirty="0">
                <a:solidFill>
                  <a:srgbClr val="0C9B74"/>
                </a:solidFill>
                <a:latin typeface="Arial"/>
                <a:cs typeface="Arial"/>
              </a:rPr>
              <a:t>oblongata</a:t>
            </a:r>
            <a:endParaRPr sz="2800">
              <a:latin typeface="Arial"/>
              <a:cs typeface="Arial"/>
            </a:endParaRPr>
          </a:p>
          <a:p>
            <a:pPr>
              <a:spcBef>
                <a:spcPts val="45"/>
              </a:spcBef>
              <a:buClr>
                <a:srgbClr val="54A839"/>
              </a:buClr>
              <a:buFont typeface="Wingdings"/>
              <a:buChar char=""/>
            </a:pPr>
            <a:endParaRPr sz="4850">
              <a:latin typeface="Times New Roman"/>
              <a:cs typeface="Times New Roman"/>
            </a:endParaRPr>
          </a:p>
          <a:p>
            <a:pPr marL="548640" indent="-457200">
              <a:buClr>
                <a:srgbClr val="54A839"/>
              </a:buClr>
              <a:buFont typeface="Wingdings"/>
              <a:buChar char=""/>
              <a:tabLst>
                <a:tab pos="548640" algn="l"/>
                <a:tab pos="549275" algn="l"/>
                <a:tab pos="4421505" algn="l"/>
              </a:tabLst>
            </a:pPr>
            <a:r>
              <a:rPr sz="2800" spc="130" dirty="0">
                <a:latin typeface="Arial"/>
                <a:cs typeface="Arial"/>
              </a:rPr>
              <a:t>Opening </a:t>
            </a:r>
            <a:r>
              <a:rPr sz="2800" spc="210" dirty="0">
                <a:latin typeface="Arial"/>
                <a:cs typeface="Arial"/>
              </a:rPr>
              <a:t>to</a:t>
            </a:r>
            <a:r>
              <a:rPr sz="2800" spc="125" dirty="0">
                <a:latin typeface="Arial"/>
                <a:cs typeface="Arial"/>
              </a:rPr>
              <a:t> </a:t>
            </a:r>
            <a:r>
              <a:rPr sz="2800" spc="145" dirty="0">
                <a:latin typeface="Arial"/>
                <a:cs typeface="Arial"/>
              </a:rPr>
              <a:t>the</a:t>
            </a:r>
            <a:r>
              <a:rPr sz="2800" spc="120" dirty="0">
                <a:latin typeface="Arial"/>
                <a:cs typeface="Arial"/>
              </a:rPr>
              <a:t> </a:t>
            </a:r>
            <a:r>
              <a:rPr sz="2800" spc="85" dirty="0">
                <a:latin typeface="Arial"/>
                <a:cs typeface="Arial"/>
              </a:rPr>
              <a:t>Skull:	</a:t>
            </a:r>
            <a:r>
              <a:rPr sz="2800" spc="110" dirty="0">
                <a:solidFill>
                  <a:srgbClr val="0C9B74"/>
                </a:solidFill>
                <a:latin typeface="Arial"/>
                <a:cs typeface="Arial"/>
              </a:rPr>
              <a:t>Hypoglossal</a:t>
            </a:r>
            <a:r>
              <a:rPr sz="2800" spc="130" dirty="0">
                <a:solidFill>
                  <a:srgbClr val="0C9B74"/>
                </a:solidFill>
                <a:latin typeface="Arial"/>
                <a:cs typeface="Arial"/>
              </a:rPr>
              <a:t> </a:t>
            </a:r>
            <a:r>
              <a:rPr sz="2800" spc="70" dirty="0">
                <a:solidFill>
                  <a:srgbClr val="0C9B74"/>
                </a:solidFill>
                <a:latin typeface="Arial"/>
                <a:cs typeface="Arial"/>
              </a:rPr>
              <a:t>canal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23276" y="5944933"/>
            <a:ext cx="4897755" cy="913130"/>
          </a:xfrm>
          <a:custGeom>
            <a:avLst/>
            <a:gdLst/>
            <a:ahLst/>
            <a:cxnLst/>
            <a:rect l="l" t="t" r="r" b="b"/>
            <a:pathLst>
              <a:path w="4897755" h="913129">
                <a:moveTo>
                  <a:pt x="85714" y="21358"/>
                </a:moveTo>
                <a:lnTo>
                  <a:pt x="3636702" y="913064"/>
                </a:lnTo>
                <a:lnTo>
                  <a:pt x="4897405" y="913064"/>
                </a:lnTo>
                <a:lnTo>
                  <a:pt x="85714" y="21358"/>
                </a:lnTo>
                <a:close/>
              </a:path>
              <a:path w="4897755" h="913129">
                <a:moveTo>
                  <a:pt x="660" y="0"/>
                </a:moveTo>
                <a:lnTo>
                  <a:pt x="0" y="5473"/>
                </a:lnTo>
                <a:lnTo>
                  <a:pt x="85714" y="21358"/>
                </a:lnTo>
                <a:lnTo>
                  <a:pt x="660" y="0"/>
                </a:lnTo>
                <a:close/>
              </a:path>
            </a:pathLst>
          </a:custGeom>
          <a:solidFill>
            <a:srgbClr val="9CB1E0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009712" y="5939015"/>
            <a:ext cx="3651885" cy="919480"/>
          </a:xfrm>
          <a:custGeom>
            <a:avLst/>
            <a:gdLst/>
            <a:ahLst/>
            <a:cxnLst/>
            <a:rect l="l" t="t" r="r" b="b"/>
            <a:pathLst>
              <a:path w="3651885" h="919479">
                <a:moveTo>
                  <a:pt x="0" y="0"/>
                </a:moveTo>
                <a:lnTo>
                  <a:pt x="7924" y="6349"/>
                </a:lnTo>
                <a:lnTo>
                  <a:pt x="2868870" y="918983"/>
                </a:lnTo>
                <a:lnTo>
                  <a:pt x="3651885" y="91898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24000" y="5789674"/>
            <a:ext cx="3398520" cy="10683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24001" y="5784015"/>
            <a:ext cx="3372797" cy="10739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04975" y="342900"/>
            <a:ext cx="6534150" cy="876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501128" y="3005326"/>
            <a:ext cx="3166872" cy="38526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696200" y="3200398"/>
            <a:ext cx="2857500" cy="35433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" y="1368541"/>
            <a:ext cx="7581900" cy="5638863"/>
          </a:xfrm>
          <a:prstGeom prst="rect">
            <a:avLst/>
          </a:prstGeom>
          <a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86800" y="6324600"/>
            <a:ext cx="1905000" cy="2769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13-</a:t>
            </a:r>
            <a:fld id="{D7879027-8887-40AF-B7DF-BD22C9A511C0}" type="slidenum">
              <a:rPr lang="en-US"/>
              <a:pPr/>
              <a:t>6</a:t>
            </a:fld>
            <a:endParaRPr lang="en-US"/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04800"/>
            <a:ext cx="7772400" cy="615553"/>
          </a:xfrm>
        </p:spPr>
        <p:txBody>
          <a:bodyPr/>
          <a:lstStyle/>
          <a:p>
            <a:r>
              <a:rPr lang="en-US"/>
              <a:t>Mnemonic Aids for Cranial Nerves</a:t>
            </a: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1524000" y="1069583"/>
            <a:ext cx="8991600" cy="52629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lvl="4"/>
            <a:r>
              <a:rPr lang="en-US" sz="2800" b="1" dirty="0" err="1">
                <a:solidFill>
                  <a:srgbClr val="4169E1"/>
                </a:solidFill>
                <a:latin typeface="Times" panose="02020603050405020304" pitchFamily="18" charset="0"/>
              </a:rPr>
              <a:t>OL</a:t>
            </a:r>
            <a:r>
              <a:rPr lang="en-US" sz="2800" b="1" dirty="0" err="1">
                <a:solidFill>
                  <a:srgbClr val="000000"/>
                </a:solidFill>
                <a:latin typeface="Times" panose="02020603050405020304" pitchFamily="18" charset="0"/>
              </a:rPr>
              <a:t>d</a:t>
            </a:r>
            <a:r>
              <a:rPr lang="en-US" sz="2800" b="1" dirty="0">
                <a:solidFill>
                  <a:srgbClr val="000000"/>
                </a:solidFill>
                <a:latin typeface="Times" panose="02020603050405020304" pitchFamily="18" charset="0"/>
              </a:rPr>
              <a:t> </a:t>
            </a:r>
          </a:p>
          <a:p>
            <a:pPr lvl="4"/>
            <a:r>
              <a:rPr lang="en-US" sz="2800" b="1" dirty="0" err="1">
                <a:solidFill>
                  <a:srgbClr val="4169E1"/>
                </a:solidFill>
                <a:latin typeface="Times" panose="02020603050405020304" pitchFamily="18" charset="0"/>
              </a:rPr>
              <a:t>OP</a:t>
            </a:r>
            <a:r>
              <a:rPr lang="en-US" sz="2800" b="1" dirty="0" err="1">
                <a:solidFill>
                  <a:srgbClr val="000000"/>
                </a:solidFill>
                <a:latin typeface="Times" panose="02020603050405020304" pitchFamily="18" charset="0"/>
              </a:rPr>
              <a:t>ie</a:t>
            </a:r>
            <a:endParaRPr lang="en-US" sz="2800" b="1" dirty="0">
              <a:solidFill>
                <a:srgbClr val="000000"/>
              </a:solidFill>
              <a:latin typeface="Times" panose="02020603050405020304" pitchFamily="18" charset="0"/>
            </a:endParaRPr>
          </a:p>
          <a:p>
            <a:pPr lvl="4"/>
            <a:r>
              <a:rPr lang="en-US" sz="2800" b="1" dirty="0" err="1">
                <a:solidFill>
                  <a:srgbClr val="4169E1"/>
                </a:solidFill>
                <a:latin typeface="Times" panose="02020603050405020304" pitchFamily="18" charset="0"/>
              </a:rPr>
              <a:t>OC</a:t>
            </a:r>
            <a:r>
              <a:rPr lang="en-US" sz="2800" b="1" dirty="0" err="1">
                <a:solidFill>
                  <a:srgbClr val="000000"/>
                </a:solidFill>
                <a:latin typeface="Times" panose="02020603050405020304" pitchFamily="18" charset="0"/>
              </a:rPr>
              <a:t>casionally</a:t>
            </a:r>
            <a:endParaRPr lang="en-US" sz="2800" b="1" dirty="0">
              <a:solidFill>
                <a:srgbClr val="000000"/>
              </a:solidFill>
              <a:latin typeface="Times" panose="02020603050405020304" pitchFamily="18" charset="0"/>
            </a:endParaRPr>
          </a:p>
          <a:p>
            <a:pPr lvl="4"/>
            <a:r>
              <a:rPr lang="en-US" sz="2800" b="1" dirty="0" err="1">
                <a:solidFill>
                  <a:srgbClr val="4169E1"/>
                </a:solidFill>
                <a:latin typeface="Times" panose="02020603050405020304" pitchFamily="18" charset="0"/>
              </a:rPr>
              <a:t>TR</a:t>
            </a:r>
            <a:r>
              <a:rPr lang="en-US" sz="2800" b="1" dirty="0" err="1">
                <a:solidFill>
                  <a:srgbClr val="000000"/>
                </a:solidFill>
                <a:latin typeface="Times" panose="02020603050405020304" pitchFamily="18" charset="0"/>
              </a:rPr>
              <a:t>ies</a:t>
            </a:r>
            <a:r>
              <a:rPr lang="en-US" sz="2800" b="1" dirty="0">
                <a:solidFill>
                  <a:srgbClr val="000000"/>
                </a:solidFill>
                <a:latin typeface="Times" panose="02020603050405020304" pitchFamily="18" charset="0"/>
              </a:rPr>
              <a:t> </a:t>
            </a:r>
          </a:p>
          <a:p>
            <a:pPr lvl="4"/>
            <a:r>
              <a:rPr lang="en-US" sz="2800" b="1" dirty="0" err="1">
                <a:solidFill>
                  <a:srgbClr val="4169E1"/>
                </a:solidFill>
                <a:latin typeface="Times" panose="02020603050405020304" pitchFamily="18" charset="0"/>
              </a:rPr>
              <a:t>TRIG</a:t>
            </a:r>
            <a:r>
              <a:rPr lang="en-US" sz="2800" b="1" dirty="0" err="1">
                <a:solidFill>
                  <a:srgbClr val="000000"/>
                </a:solidFill>
                <a:latin typeface="Times" panose="02020603050405020304" pitchFamily="18" charset="0"/>
              </a:rPr>
              <a:t>onometry</a:t>
            </a:r>
            <a:r>
              <a:rPr lang="en-US" sz="2800" b="1" dirty="0">
                <a:solidFill>
                  <a:srgbClr val="000000"/>
                </a:solidFill>
                <a:latin typeface="Times" panose="02020603050405020304" pitchFamily="18" charset="0"/>
              </a:rPr>
              <a:t> </a:t>
            </a:r>
          </a:p>
          <a:p>
            <a:pPr lvl="4"/>
            <a:r>
              <a:rPr lang="en-US" sz="2800" b="1" dirty="0">
                <a:solidFill>
                  <a:srgbClr val="4169E1"/>
                </a:solidFill>
                <a:latin typeface="Times" panose="02020603050405020304" pitchFamily="18" charset="0"/>
              </a:rPr>
              <a:t>A</a:t>
            </a:r>
            <a:r>
              <a:rPr lang="en-US" sz="2800" b="1" dirty="0">
                <a:solidFill>
                  <a:srgbClr val="000000"/>
                </a:solidFill>
                <a:latin typeface="Times" panose="02020603050405020304" pitchFamily="18" charset="0"/>
              </a:rPr>
              <a:t>nd </a:t>
            </a:r>
          </a:p>
          <a:p>
            <a:pPr lvl="4"/>
            <a:r>
              <a:rPr lang="en-US" sz="2800" b="1" dirty="0">
                <a:solidFill>
                  <a:srgbClr val="4169E1"/>
                </a:solidFill>
                <a:latin typeface="Times" panose="02020603050405020304" pitchFamily="18" charset="0"/>
              </a:rPr>
              <a:t>F</a:t>
            </a:r>
            <a:r>
              <a:rPr lang="en-US" sz="2800" b="1" dirty="0">
                <a:solidFill>
                  <a:srgbClr val="000000"/>
                </a:solidFill>
                <a:latin typeface="Times" panose="02020603050405020304" pitchFamily="18" charset="0"/>
              </a:rPr>
              <a:t>eels </a:t>
            </a:r>
          </a:p>
          <a:p>
            <a:pPr lvl="4"/>
            <a:r>
              <a:rPr lang="en-US" sz="2800" b="1" dirty="0" err="1">
                <a:solidFill>
                  <a:srgbClr val="4169E1"/>
                </a:solidFill>
                <a:latin typeface="Times" panose="02020603050405020304" pitchFamily="18" charset="0"/>
              </a:rPr>
              <a:t>VE</a:t>
            </a:r>
            <a:r>
              <a:rPr lang="en-US" sz="2800" b="1" dirty="0" err="1">
                <a:solidFill>
                  <a:srgbClr val="000000"/>
                </a:solidFill>
                <a:latin typeface="Times" panose="02020603050405020304" pitchFamily="18" charset="0"/>
              </a:rPr>
              <a:t>ry</a:t>
            </a:r>
            <a:r>
              <a:rPr lang="en-US" sz="2800" b="1" dirty="0">
                <a:solidFill>
                  <a:srgbClr val="000000"/>
                </a:solidFill>
                <a:latin typeface="Times" panose="02020603050405020304" pitchFamily="18" charset="0"/>
              </a:rPr>
              <a:t> </a:t>
            </a:r>
          </a:p>
          <a:p>
            <a:pPr lvl="4"/>
            <a:r>
              <a:rPr lang="en-US" sz="2800" b="1" dirty="0" err="1">
                <a:solidFill>
                  <a:srgbClr val="4169E1"/>
                </a:solidFill>
                <a:latin typeface="Times" panose="02020603050405020304" pitchFamily="18" charset="0"/>
              </a:rPr>
              <a:t>GLO</a:t>
            </a:r>
            <a:r>
              <a:rPr lang="en-US" sz="2800" b="1" dirty="0" err="1">
                <a:solidFill>
                  <a:srgbClr val="000000"/>
                </a:solidFill>
                <a:latin typeface="Times" panose="02020603050405020304" pitchFamily="18" charset="0"/>
              </a:rPr>
              <a:t>omy</a:t>
            </a:r>
            <a:r>
              <a:rPr lang="en-US" sz="2800" b="1" dirty="0">
                <a:solidFill>
                  <a:srgbClr val="000000"/>
                </a:solidFill>
                <a:latin typeface="Times" panose="02020603050405020304" pitchFamily="18" charset="0"/>
              </a:rPr>
              <a:t> </a:t>
            </a:r>
          </a:p>
          <a:p>
            <a:pPr lvl="4"/>
            <a:r>
              <a:rPr lang="en-US" sz="2800" b="1" dirty="0" err="1">
                <a:solidFill>
                  <a:srgbClr val="4169E1"/>
                </a:solidFill>
                <a:latin typeface="Times" panose="02020603050405020304" pitchFamily="18" charset="0"/>
              </a:rPr>
              <a:t>VAGU</a:t>
            </a:r>
            <a:r>
              <a:rPr lang="en-US" sz="2800" b="1" dirty="0" err="1">
                <a:solidFill>
                  <a:srgbClr val="000000"/>
                </a:solidFill>
                <a:latin typeface="Times" panose="02020603050405020304" pitchFamily="18" charset="0"/>
              </a:rPr>
              <a:t>e</a:t>
            </a:r>
            <a:r>
              <a:rPr lang="en-US" sz="2800" b="1" dirty="0">
                <a:solidFill>
                  <a:srgbClr val="000000"/>
                </a:solidFill>
                <a:latin typeface="Times" panose="02020603050405020304" pitchFamily="18" charset="0"/>
              </a:rPr>
              <a:t> </a:t>
            </a:r>
          </a:p>
          <a:p>
            <a:pPr lvl="4"/>
            <a:r>
              <a:rPr lang="en-US" sz="2800" b="1" dirty="0">
                <a:solidFill>
                  <a:srgbClr val="4169E1"/>
                </a:solidFill>
                <a:latin typeface="Times" panose="02020603050405020304" pitchFamily="18" charset="0"/>
              </a:rPr>
              <a:t>A</a:t>
            </a:r>
            <a:r>
              <a:rPr lang="en-US" sz="2800" b="1" dirty="0">
                <a:solidFill>
                  <a:srgbClr val="000000"/>
                </a:solidFill>
                <a:latin typeface="Times" panose="02020603050405020304" pitchFamily="18" charset="0"/>
              </a:rPr>
              <a:t>nd </a:t>
            </a:r>
          </a:p>
          <a:p>
            <a:pPr lvl="4"/>
            <a:r>
              <a:rPr lang="en-US" sz="2800" b="1" dirty="0" err="1">
                <a:solidFill>
                  <a:srgbClr val="4169E1"/>
                </a:solidFill>
                <a:latin typeface="Times" panose="02020603050405020304" pitchFamily="18" charset="0"/>
              </a:rPr>
              <a:t>HYPO</a:t>
            </a:r>
            <a:r>
              <a:rPr lang="en-US" sz="2800" b="1" dirty="0" err="1">
                <a:solidFill>
                  <a:srgbClr val="000000"/>
                </a:solidFill>
                <a:latin typeface="Times" panose="02020603050405020304" pitchFamily="18" charset="0"/>
              </a:rPr>
              <a:t>active</a:t>
            </a:r>
            <a:endParaRPr lang="en-US" sz="2800" b="1" dirty="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52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86800" y="6324600"/>
            <a:ext cx="1905000" cy="2769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13-</a:t>
            </a:r>
            <a:fld id="{62A6F382-DCE0-4E05-A139-5030016BEAE8}" type="slidenum">
              <a:rPr lang="en-US"/>
              <a:pPr/>
              <a:t>7</a:t>
            </a:fld>
            <a:endParaRPr lang="en-US"/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1846659"/>
          </a:xfrm>
        </p:spPr>
        <p:txBody>
          <a:bodyPr/>
          <a:lstStyle/>
          <a:p>
            <a:r>
              <a:rPr lang="en-US" dirty="0"/>
              <a:t>Mnemonic Aids for Sensory and /or Motor Functions of Cranial Nerves</a:t>
            </a: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1524001" y="2286000"/>
            <a:ext cx="9067799" cy="26776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sz="2800" b="1" dirty="0">
                <a:latin typeface="Times" panose="02020603050405020304" pitchFamily="18" charset="0"/>
              </a:rPr>
              <a:t> </a:t>
            </a:r>
            <a:r>
              <a:rPr lang="en-US" sz="2800" b="1" dirty="0">
                <a:solidFill>
                  <a:srgbClr val="000000"/>
                </a:solidFill>
              </a:rPr>
              <a:t>Some Say Marry Money, But My Brother Says Big Business Matters More</a:t>
            </a:r>
          </a:p>
          <a:p>
            <a:endParaRPr lang="en-US" sz="2800" b="1" dirty="0">
              <a:solidFill>
                <a:srgbClr val="000000"/>
              </a:solidFill>
            </a:endParaRPr>
          </a:p>
          <a:p>
            <a:pPr>
              <a:buFontTx/>
              <a:buChar char="•"/>
            </a:pP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Times" panose="02020603050405020304" pitchFamily="18" charset="0"/>
              </a:rPr>
              <a:t>The first letter of each word signifies whether the particular cranial nerve is sensory only (S); motor (M); or both sensory and motor (B) </a:t>
            </a:r>
          </a:p>
        </p:txBody>
      </p:sp>
    </p:spTree>
    <p:extLst>
      <p:ext uri="{BB962C8B-B14F-4D97-AF65-F5344CB8AC3E}">
        <p14:creationId xmlns:p14="http://schemas.microsoft.com/office/powerpoint/2010/main" val="178479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build="p" bldLvl="3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23276" y="5944933"/>
            <a:ext cx="4897755" cy="913130"/>
          </a:xfrm>
          <a:custGeom>
            <a:avLst/>
            <a:gdLst/>
            <a:ahLst/>
            <a:cxnLst/>
            <a:rect l="l" t="t" r="r" b="b"/>
            <a:pathLst>
              <a:path w="4897755" h="913129">
                <a:moveTo>
                  <a:pt x="85714" y="21358"/>
                </a:moveTo>
                <a:lnTo>
                  <a:pt x="3636702" y="913064"/>
                </a:lnTo>
                <a:lnTo>
                  <a:pt x="4897405" y="913064"/>
                </a:lnTo>
                <a:lnTo>
                  <a:pt x="85714" y="21358"/>
                </a:lnTo>
                <a:close/>
              </a:path>
              <a:path w="4897755" h="913129">
                <a:moveTo>
                  <a:pt x="660" y="0"/>
                </a:moveTo>
                <a:lnTo>
                  <a:pt x="0" y="5473"/>
                </a:lnTo>
                <a:lnTo>
                  <a:pt x="85714" y="21358"/>
                </a:lnTo>
                <a:lnTo>
                  <a:pt x="660" y="0"/>
                </a:lnTo>
                <a:close/>
              </a:path>
            </a:pathLst>
          </a:custGeom>
          <a:solidFill>
            <a:srgbClr val="9CB1E0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009712" y="5939015"/>
            <a:ext cx="3651885" cy="919480"/>
          </a:xfrm>
          <a:custGeom>
            <a:avLst/>
            <a:gdLst/>
            <a:ahLst/>
            <a:cxnLst/>
            <a:rect l="l" t="t" r="r" b="b"/>
            <a:pathLst>
              <a:path w="3651885" h="919479">
                <a:moveTo>
                  <a:pt x="0" y="0"/>
                </a:moveTo>
                <a:lnTo>
                  <a:pt x="7924" y="6349"/>
                </a:lnTo>
                <a:lnTo>
                  <a:pt x="2868870" y="918983"/>
                </a:lnTo>
                <a:lnTo>
                  <a:pt x="3651885" y="91898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24000" y="5789674"/>
            <a:ext cx="3398520" cy="10683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24001" y="5784015"/>
            <a:ext cx="3372797" cy="10739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1"/>
            <a:ext cx="12191999" cy="68579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9751" y="914401"/>
            <a:ext cx="8124825" cy="12477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641975" y="2932302"/>
            <a:ext cx="36360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pc="130" dirty="0"/>
              <a:t>Cranial </a:t>
            </a:r>
            <a:r>
              <a:rPr spc="85" dirty="0"/>
              <a:t>Nerve</a:t>
            </a:r>
            <a:r>
              <a:rPr spc="135" dirty="0"/>
              <a:t> </a:t>
            </a:r>
            <a:r>
              <a:rPr spc="35" dirty="0"/>
              <a:t>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267</TotalTime>
  <Words>917</Words>
  <Application>Microsoft Office PowerPoint</Application>
  <PresentationFormat>Widescreen</PresentationFormat>
  <Paragraphs>200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0" baseType="lpstr">
      <vt:lpstr>Arial</vt:lpstr>
      <vt:lpstr>Calibri</vt:lpstr>
      <vt:lpstr>Courier New</vt:lpstr>
      <vt:lpstr>Times</vt:lpstr>
      <vt:lpstr>Times New Roman</vt:lpstr>
      <vt:lpstr>Wingdings</vt:lpstr>
      <vt:lpstr>Office Theme</vt:lpstr>
      <vt:lpstr>PowerPoint Presentation</vt:lpstr>
      <vt:lpstr>Cranial nerves </vt:lpstr>
      <vt:lpstr>PowerPoint Presentation</vt:lpstr>
      <vt:lpstr>Cranial Nerves</vt:lpstr>
      <vt:lpstr>PowerPoint Presentation</vt:lpstr>
      <vt:lpstr>Mnemonic Aids for Cranial Nerves</vt:lpstr>
      <vt:lpstr>Mnemonic Aids for Sensory and /or Motor Functions of Cranial Nerves</vt:lpstr>
      <vt:lpstr>PowerPoint Presentation</vt:lpstr>
      <vt:lpstr>Cranial Nerve I</vt:lpstr>
      <vt:lpstr>PowerPoint Presentation</vt:lpstr>
      <vt:lpstr>PowerPoint Presentation</vt:lpstr>
      <vt:lpstr>Cranial Nerve II</vt:lpstr>
      <vt:lpstr>PowerPoint Presentation</vt:lpstr>
      <vt:lpstr>PowerPoint Presentation</vt:lpstr>
      <vt:lpstr>Cranial Nerve III</vt:lpstr>
      <vt:lpstr>PowerPoint Presentation</vt:lpstr>
      <vt:lpstr>PowerPoint Presentation</vt:lpstr>
      <vt:lpstr>Cranial Nerve IV</vt:lpstr>
      <vt:lpstr>PowerPoint Presentation</vt:lpstr>
      <vt:lpstr>PowerPoint Presentation</vt:lpstr>
      <vt:lpstr>Cranial Nerve V</vt:lpstr>
      <vt:lpstr>V. Trigeminal Nerve</vt:lpstr>
      <vt:lpstr>PowerPoint Presentation</vt:lpstr>
      <vt:lpstr>PowerPoint Presentation</vt:lpstr>
      <vt:lpstr>V1. Ophthalmic Nerve</vt:lpstr>
      <vt:lpstr>PowerPoint Presentation</vt:lpstr>
      <vt:lpstr>V2. Maxillary Nerve</vt:lpstr>
      <vt:lpstr>PowerPoint Presentation</vt:lpstr>
      <vt:lpstr>PowerPoint Presentation</vt:lpstr>
      <vt:lpstr>V3. Mandibular Nerve</vt:lpstr>
      <vt:lpstr>Cranial Nerve VI</vt:lpstr>
      <vt:lpstr>PowerPoint Presentation</vt:lpstr>
      <vt:lpstr>VI. Abducent Nerve</vt:lpstr>
      <vt:lpstr>Cranial Nerve VII</vt:lpstr>
      <vt:lpstr>PowerPoint Presentation</vt:lpstr>
      <vt:lpstr>PowerPoint Presentation</vt:lpstr>
      <vt:lpstr>VII. Facial Nerve</vt:lpstr>
      <vt:lpstr>Cranial Nerve VIII</vt:lpstr>
      <vt:lpstr>PowerPoint Presentation</vt:lpstr>
      <vt:lpstr>VIII. Vestibulocochlear Nerve</vt:lpstr>
      <vt:lpstr>Cranial Nerve IX</vt:lpstr>
      <vt:lpstr>PowerPoint Presentation</vt:lpstr>
      <vt:lpstr>PowerPoint Presentation</vt:lpstr>
      <vt:lpstr>IX. Glossopharyngeal Nerve</vt:lpstr>
      <vt:lpstr>Cranial Nerve X</vt:lpstr>
      <vt:lpstr>PowerPoint Presentation</vt:lpstr>
      <vt:lpstr>X. Vagus Nerve</vt:lpstr>
      <vt:lpstr>Cranial Nerve XI</vt:lpstr>
      <vt:lpstr>PowerPoint Presentation</vt:lpstr>
      <vt:lpstr>PowerPoint Presentation</vt:lpstr>
      <vt:lpstr>Cranial Nerve XII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Mwikali</dc:creator>
  <cp:lastModifiedBy>Everlyn</cp:lastModifiedBy>
  <cp:revision>7</cp:revision>
  <cp:lastPrinted>2022-01-14T07:05:03Z</cp:lastPrinted>
  <dcterms:created xsi:type="dcterms:W3CDTF">2019-07-18T10:33:54Z</dcterms:created>
  <dcterms:modified xsi:type="dcterms:W3CDTF">2022-03-17T09:13:14Z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2011-12-08T00:00:00Z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2019-07-18T00:00:00Z</vt:filetime>
  </property>
</Properties>
</file>