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3" r:id="rId6"/>
    <p:sldId id="262" r:id="rId7"/>
    <p:sldId id="260" r:id="rId8"/>
    <p:sldId id="261"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32BE15-9BD7-41D6-823B-D008B080CA40}" type="datetimeFigureOut">
              <a:rPr lang="en-US" smtClean="0"/>
              <a:t>19-Jan-22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CC1802-C612-4D85-A32E-0480304DDDC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age is mostly affected, why</a:t>
            </a:r>
            <a:endParaRPr lang="en-US" dirty="0"/>
          </a:p>
        </p:txBody>
      </p:sp>
      <p:sp>
        <p:nvSpPr>
          <p:cNvPr id="4" name="Slide Number Placeholder 3"/>
          <p:cNvSpPr>
            <a:spLocks noGrp="1"/>
          </p:cNvSpPr>
          <p:nvPr>
            <p:ph type="sldNum" sz="quarter" idx="10"/>
          </p:nvPr>
        </p:nvSpPr>
        <p:spPr/>
        <p:txBody>
          <a:bodyPr/>
          <a:lstStyle/>
          <a:p>
            <a:fld id="{F8CC1802-C612-4D85-A32E-0480304DDDCA}" type="slidenum">
              <a:rPr lang="en-US" smtClean="0"/>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0003E9-2283-488A-B756-3454966898C5}" type="datetimeFigureOut">
              <a:rPr lang="en-US" smtClean="0"/>
              <a:t>19-Jan-22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8BD68A-4E62-4057-95CB-FB0C36274A2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003E9-2283-488A-B756-3454966898C5}" type="datetimeFigureOut">
              <a:rPr lang="en-US" smtClean="0"/>
              <a:t>19-Jan-22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8BD68A-4E62-4057-95CB-FB0C36274A2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003E9-2283-488A-B756-3454966898C5}" type="datetimeFigureOut">
              <a:rPr lang="en-US" smtClean="0"/>
              <a:t>19-Jan-22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8BD68A-4E62-4057-95CB-FB0C36274A2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003E9-2283-488A-B756-3454966898C5}" type="datetimeFigureOut">
              <a:rPr lang="en-US" smtClean="0"/>
              <a:t>19-Jan-22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8BD68A-4E62-4057-95CB-FB0C36274A2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0003E9-2283-488A-B756-3454966898C5}" type="datetimeFigureOut">
              <a:rPr lang="en-US" smtClean="0"/>
              <a:t>19-Jan-22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8BD68A-4E62-4057-95CB-FB0C36274A2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0003E9-2283-488A-B756-3454966898C5}" type="datetimeFigureOut">
              <a:rPr lang="en-US" smtClean="0"/>
              <a:t>19-Jan-22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8BD68A-4E62-4057-95CB-FB0C36274A2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0003E9-2283-488A-B756-3454966898C5}" type="datetimeFigureOut">
              <a:rPr lang="en-US" smtClean="0"/>
              <a:t>19-Jan-22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8BD68A-4E62-4057-95CB-FB0C36274A2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0003E9-2283-488A-B756-3454966898C5}" type="datetimeFigureOut">
              <a:rPr lang="en-US" smtClean="0"/>
              <a:t>19-Jan-22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8BD68A-4E62-4057-95CB-FB0C36274A2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003E9-2283-488A-B756-3454966898C5}" type="datetimeFigureOut">
              <a:rPr lang="en-US" smtClean="0"/>
              <a:t>19-Jan-22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8BD68A-4E62-4057-95CB-FB0C36274A2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003E9-2283-488A-B756-3454966898C5}" type="datetimeFigureOut">
              <a:rPr lang="en-US" smtClean="0"/>
              <a:t>19-Jan-22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8BD68A-4E62-4057-95CB-FB0C36274A2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003E9-2283-488A-B756-3454966898C5}" type="datetimeFigureOut">
              <a:rPr lang="en-US" smtClean="0"/>
              <a:t>19-Jan-22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8BD68A-4E62-4057-95CB-FB0C36274A2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003E9-2283-488A-B756-3454966898C5}" type="datetimeFigureOut">
              <a:rPr lang="en-US" smtClean="0"/>
              <a:t>19-Jan-22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BD68A-4E62-4057-95CB-FB0C36274A2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kenyaaid.org/about-us/about-keny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oppr.com/guides/essays/essay-on-education/" TargetMode="External"/><Relationship Id="rId2" Type="http://schemas.openxmlformats.org/officeDocument/2006/relationships/hyperlink" Target="https://www.toppr.com/guides/civics/what-is-government/meaning-of-government/" TargetMode="External"/><Relationship Id="rId1" Type="http://schemas.openxmlformats.org/officeDocument/2006/relationships/slideLayout" Target="../slideLayouts/slideLayout2.xml"/><Relationship Id="rId6" Type="http://schemas.openxmlformats.org/officeDocument/2006/relationships/hyperlink" Target="https://www.toppr.com/guides/maths/differential-equations/homogeneous-differential-equations/" TargetMode="External"/><Relationship Id="rId5" Type="http://schemas.openxmlformats.org/officeDocument/2006/relationships/hyperlink" Target="https://www.toppr.com/guides/legal-aptitude/indian-constitution/fundamental-rights-right-to-freedom-of-religion/" TargetMode="External"/><Relationship Id="rId4" Type="http://schemas.openxmlformats.org/officeDocument/2006/relationships/hyperlink" Target="https://www.toppr.com/guides/general-awareness/economy/national-incom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130425"/>
            <a:ext cx="6629400" cy="1222375"/>
          </a:xfrm>
        </p:spPr>
        <p:txBody>
          <a:bodyPr/>
          <a:lstStyle/>
          <a:p>
            <a:r>
              <a:rPr lang="en-US" dirty="0" smtClean="0"/>
              <a:t>DEMOGRAPHY</a:t>
            </a:r>
            <a:endParaRPr lang="en-US" dirty="0"/>
          </a:p>
        </p:txBody>
      </p:sp>
      <p:sp>
        <p:nvSpPr>
          <p:cNvPr id="3" name="Subtitle 2"/>
          <p:cNvSpPr>
            <a:spLocks noGrp="1"/>
          </p:cNvSpPr>
          <p:nvPr>
            <p:ph type="subTitle" idx="1"/>
          </p:nvPr>
        </p:nvSpPr>
        <p:spPr/>
        <p:txBody>
          <a:bodyPr/>
          <a:lstStyle/>
          <a:p>
            <a:r>
              <a:rPr lang="en-US" dirty="0" smtClean="0"/>
              <a:t>CLINICAL MEDICINE</a:t>
            </a:r>
          </a:p>
          <a:p>
            <a:r>
              <a:rPr lang="en-US" dirty="0" smtClean="0"/>
              <a:t>KMTC VOI, MARCH 2019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Kenya's population pyramid</a:t>
            </a:r>
            <a:endParaRPr lang="en-US" dirty="0"/>
          </a:p>
        </p:txBody>
      </p:sp>
      <p:pic>
        <p:nvPicPr>
          <p:cNvPr id="4" name="Content Placeholder 3" descr="demo14.PNG"/>
          <p:cNvPicPr>
            <a:picLocks noGrp="1" noChangeAspect="1"/>
          </p:cNvPicPr>
          <p:nvPr>
            <p:ph idx="1"/>
          </p:nvPr>
        </p:nvPicPr>
        <p:blipFill>
          <a:blip r:embed="rId2"/>
          <a:stretch>
            <a:fillRect/>
          </a:stretch>
        </p:blipFill>
        <p:spPr>
          <a:xfrm>
            <a:off x="0" y="990600"/>
            <a:ext cx="8839200" cy="55626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DEPENDANCY RATIO</a:t>
            </a:r>
            <a:endParaRPr lang="en-US" dirty="0"/>
          </a:p>
        </p:txBody>
      </p:sp>
      <p:sp>
        <p:nvSpPr>
          <p:cNvPr id="3" name="Content Placeholder 2"/>
          <p:cNvSpPr>
            <a:spLocks noGrp="1"/>
          </p:cNvSpPr>
          <p:nvPr>
            <p:ph idx="1"/>
          </p:nvPr>
        </p:nvSpPr>
        <p:spPr>
          <a:xfrm>
            <a:off x="457200" y="914400"/>
            <a:ext cx="8229600" cy="5211763"/>
          </a:xfrm>
        </p:spPr>
        <p:txBody>
          <a:bodyPr/>
          <a:lstStyle/>
          <a:p>
            <a:r>
              <a:rPr lang="en-US" dirty="0" smtClean="0"/>
              <a:t>Its a comparison btn productive(working) and non working population. Often expressed in non productive per 100 productive</a:t>
            </a:r>
          </a:p>
          <a:p>
            <a:r>
              <a:rPr lang="en-US" dirty="0" smtClean="0"/>
              <a:t>Non productive population are the Very old above 65 years and the very young below 15 yrs-are not considered in the labor force.</a:t>
            </a:r>
          </a:p>
          <a:p>
            <a:endParaRPr lang="en-US" dirty="0"/>
          </a:p>
        </p:txBody>
      </p:sp>
      <p:pic>
        <p:nvPicPr>
          <p:cNvPr id="4" name="Picture 3" descr="dependancy ratio.PNG"/>
          <p:cNvPicPr>
            <a:picLocks noChangeAspect="1"/>
          </p:cNvPicPr>
          <p:nvPr/>
        </p:nvPicPr>
        <p:blipFill>
          <a:blip r:embed="rId2"/>
          <a:stretch>
            <a:fillRect/>
          </a:stretch>
        </p:blipFill>
        <p:spPr>
          <a:xfrm>
            <a:off x="609600" y="4267200"/>
            <a:ext cx="8229600" cy="2286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World population trends</a:t>
            </a:r>
            <a:endParaRPr lang="en-US" dirty="0"/>
          </a:p>
        </p:txBody>
      </p:sp>
      <p:pic>
        <p:nvPicPr>
          <p:cNvPr id="4" name="Content Placeholder 3" descr="DEMO1.PNG"/>
          <p:cNvPicPr>
            <a:picLocks noGrp="1" noChangeAspect="1"/>
          </p:cNvPicPr>
          <p:nvPr>
            <p:ph idx="1"/>
          </p:nvPr>
        </p:nvPicPr>
        <p:blipFill>
          <a:blip r:embed="rId2"/>
          <a:stretch>
            <a:fillRect/>
          </a:stretch>
        </p:blipFill>
        <p:spPr>
          <a:xfrm>
            <a:off x="0" y="990600"/>
            <a:ext cx="9144000" cy="58674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Population trends</a:t>
            </a:r>
            <a:endParaRPr lang="en-US" dirty="0"/>
          </a:p>
        </p:txBody>
      </p:sp>
      <p:pic>
        <p:nvPicPr>
          <p:cNvPr id="4" name="Content Placeholder 3" descr="demo15.PNG"/>
          <p:cNvPicPr>
            <a:picLocks noGrp="1" noChangeAspect="1"/>
          </p:cNvPicPr>
          <p:nvPr>
            <p:ph idx="1"/>
          </p:nvPr>
        </p:nvPicPr>
        <p:blipFill>
          <a:blip r:embed="rId2"/>
          <a:stretch>
            <a:fillRect/>
          </a:stretch>
        </p:blipFill>
        <p:spPr>
          <a:xfrm>
            <a:off x="228600" y="838200"/>
            <a:ext cx="8915400" cy="60198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emo16.PN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emo 17.PN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World population trend</a:t>
            </a:r>
            <a:endParaRPr lang="en-US" dirty="0"/>
          </a:p>
        </p:txBody>
      </p:sp>
      <p:pic>
        <p:nvPicPr>
          <p:cNvPr id="4" name="Content Placeholder 3" descr="demo18.PNG"/>
          <p:cNvPicPr>
            <a:picLocks noGrp="1" noChangeAspect="1"/>
          </p:cNvPicPr>
          <p:nvPr>
            <p:ph idx="1"/>
          </p:nvPr>
        </p:nvPicPr>
        <p:blipFill>
          <a:blip r:embed="rId2"/>
          <a:stretch>
            <a:fillRect/>
          </a:stretch>
        </p:blipFill>
        <p:spPr>
          <a:xfrm>
            <a:off x="304800" y="685800"/>
            <a:ext cx="8839200" cy="61722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emo19.PN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Kenya population trends</a:t>
            </a:r>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20000"/>
          </a:bodyPr>
          <a:lstStyle/>
          <a:p>
            <a:r>
              <a:rPr lang="en-US" dirty="0"/>
              <a:t>The current rate of change of 2.52% annually is predicted to drop to </a:t>
            </a:r>
            <a:r>
              <a:rPr lang="en-US" b="1" dirty="0"/>
              <a:t>2.20% by 2030</a:t>
            </a:r>
            <a:r>
              <a:rPr lang="en-US" dirty="0"/>
              <a:t>. During this time, however, the population should grow from 53,491,697 in 2020 to 66,959,993 in 2030. The current population of Kenya is 55,595,271 based on projections of the latest United Nations data</a:t>
            </a:r>
            <a:r>
              <a:rPr lang="en-US" dirty="0" smtClean="0"/>
              <a:t>.</a:t>
            </a:r>
          </a:p>
          <a:p>
            <a:r>
              <a:rPr lang="en-US" dirty="0"/>
              <a:t>According to current projections, the population of Kenya will surpass 100 million people by the end of 2058 and will reach 125 million by the end of the century. Kenya’s annual population growth rate is 2.28% per year. The population growth rate was as high as 3.94% in 1981 and 1982 but has since decreased.</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254</a:t>
            </a:r>
            <a:endParaRPr lang="en-US" dirty="0"/>
          </a:p>
        </p:txBody>
      </p:sp>
      <p:sp>
        <p:nvSpPr>
          <p:cNvPr id="3" name="Content Placeholder 2"/>
          <p:cNvSpPr>
            <a:spLocks noGrp="1"/>
          </p:cNvSpPr>
          <p:nvPr>
            <p:ph idx="1"/>
          </p:nvPr>
        </p:nvSpPr>
        <p:spPr>
          <a:xfrm>
            <a:off x="457200" y="838200"/>
            <a:ext cx="8229600" cy="5287963"/>
          </a:xfrm>
        </p:spPr>
        <p:txBody>
          <a:bodyPr>
            <a:normAutofit fontScale="77500" lnSpcReduction="20000"/>
          </a:bodyPr>
          <a:lstStyle/>
          <a:p>
            <a:r>
              <a:rPr lang="en-US" dirty="0" smtClean="0"/>
              <a:t>The total fertility rate in Kenya has also decreased over the years. In 1977, the fertility rate was 8.1 births per woman. The current fertility rate is 3.416 births per woman, contributing to the lower population growth rate.</a:t>
            </a:r>
          </a:p>
          <a:p>
            <a:r>
              <a:rPr lang="en-US" dirty="0" smtClean="0"/>
              <a:t>Although the fertility rate is less than half of what it was decades ago, Kenya still sees rapid population growth. This is because there are many more families in Kenya today because of high fertility rates in the past, so women are having fewer children but there are more families having kids. Additionally, Kenyan life expectancy is increasing.</a:t>
            </a:r>
          </a:p>
          <a:p>
            <a:r>
              <a:rPr lang="en-US" dirty="0"/>
              <a:t>Although Kenya's extreme growth is expected to slow in the coming years, it will still be significant. The current rate of change of 2.52% annually is predicted to drop to 2.20% by 2030. During this time, however, the population should grow from 53,491,697 in 2020 to 66,959,993 in 2030.</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By the end of the session.</a:t>
            </a:r>
            <a:endParaRPr lang="en-US" dirty="0"/>
          </a:p>
        </p:txBody>
      </p:sp>
      <p:sp>
        <p:nvSpPr>
          <p:cNvPr id="3" name="Content Placeholder 2"/>
          <p:cNvSpPr>
            <a:spLocks noGrp="1"/>
          </p:cNvSpPr>
          <p:nvPr>
            <p:ph idx="1"/>
          </p:nvPr>
        </p:nvSpPr>
        <p:spPr>
          <a:xfrm>
            <a:off x="457200" y="838200"/>
            <a:ext cx="8229600" cy="5287963"/>
          </a:xfrm>
        </p:spPr>
        <p:txBody>
          <a:bodyPr/>
          <a:lstStyle/>
          <a:p>
            <a:r>
              <a:rPr lang="en-US" dirty="0" smtClean="0"/>
              <a:t>Be able to define demography and other terms- population pyramid, dependence ratio</a:t>
            </a:r>
          </a:p>
          <a:p>
            <a:r>
              <a:rPr lang="en-US" dirty="0" smtClean="0"/>
              <a:t>Look at world population trends,</a:t>
            </a:r>
          </a:p>
          <a:p>
            <a:r>
              <a:rPr lang="en-US" dirty="0" smtClean="0"/>
              <a:t>Kenya population trends</a:t>
            </a:r>
          </a:p>
          <a:p>
            <a:r>
              <a:rPr lang="en-US" dirty="0" smtClean="0"/>
              <a:t>sources and uses of demography data,</a:t>
            </a:r>
          </a:p>
          <a:p>
            <a:r>
              <a:rPr lang="en-US" dirty="0" smtClean="0"/>
              <a:t>census, types and limitation of census data</a:t>
            </a:r>
          </a:p>
          <a:p>
            <a:r>
              <a:rPr lang="en-US" dirty="0" smtClean="0"/>
              <a:t>Population measurements in health-(</a:t>
            </a:r>
            <a:r>
              <a:rPr lang="en-US" dirty="0" err="1" smtClean="0"/>
              <a:t>hsm</a:t>
            </a:r>
            <a:r>
              <a:rPr lang="en-US" dirty="0" smtClean="0"/>
              <a:t>)</a:t>
            </a:r>
          </a:p>
          <a:p>
            <a:r>
              <a:rPr lang="en-US" dirty="0" smtClean="0"/>
              <a:t>Migration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254 cont.</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US" dirty="0"/>
              <a:t>Over the past 20 years, Kenya's population has doubled. Although Kenya has sustained population growth, but it has both high birth and infant mortality rates. This is consistent with Africa as a whole. There has been a marked improvement in life expectancy, particularly in recent years. In 2006, the average level stood at 48.9 years. This figure rose, however, to </a:t>
            </a:r>
            <a:r>
              <a:rPr lang="en-US" dirty="0">
                <a:hlinkClick r:id="rId2"/>
              </a:rPr>
              <a:t>around 59 years</a:t>
            </a:r>
            <a:r>
              <a:rPr lang="en-US" dirty="0"/>
              <a:t> in 2016. This has increased to 64 years of age in 2018. The current median age is only 19.7 years of age in Kenya.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CENSUS</a:t>
            </a:r>
            <a:endParaRPr lang="en-US" dirty="0"/>
          </a:p>
        </p:txBody>
      </p:sp>
      <p:sp>
        <p:nvSpPr>
          <p:cNvPr id="3" name="Content Placeholder 2"/>
          <p:cNvSpPr>
            <a:spLocks noGrp="1"/>
          </p:cNvSpPr>
          <p:nvPr>
            <p:ph idx="1"/>
          </p:nvPr>
        </p:nvSpPr>
        <p:spPr>
          <a:xfrm>
            <a:off x="457200" y="990600"/>
            <a:ext cx="8229600" cy="5135563"/>
          </a:xfrm>
        </p:spPr>
        <p:txBody>
          <a:bodyPr/>
          <a:lstStyle/>
          <a:p>
            <a:r>
              <a:rPr lang="en-US" dirty="0" smtClean="0"/>
              <a:t>Is a well organized procedure of gathering, recording and analyzing information regarding the members of the population.</a:t>
            </a:r>
          </a:p>
          <a:p>
            <a:r>
              <a:rPr lang="en-US" dirty="0" smtClean="0"/>
              <a:t>National census in Kenya is undertaken after every 10 years, lastly conducted in Aug 24</a:t>
            </a:r>
            <a:r>
              <a:rPr lang="en-US" baseline="30000" dirty="0" smtClean="0"/>
              <a:t>th</a:t>
            </a:r>
            <a:r>
              <a:rPr lang="en-US" dirty="0" smtClean="0"/>
              <a:t>-25</a:t>
            </a:r>
            <a:r>
              <a:rPr lang="en-US" baseline="30000" dirty="0" smtClean="0"/>
              <a:t>th</a:t>
            </a:r>
            <a:r>
              <a:rPr lang="en-US" dirty="0" smtClean="0"/>
              <a:t> 2019 recorded at 47,564,296. as per Kenya National bureau of statistics</a:t>
            </a:r>
          </a:p>
          <a:p>
            <a:r>
              <a:rPr lang="en-US" dirty="0" smtClean="0"/>
              <a:t>1</a:t>
            </a:r>
            <a:r>
              <a:rPr lang="en-US" baseline="30000" dirty="0" smtClean="0"/>
              <a:t>st</a:t>
            </a:r>
            <a:r>
              <a:rPr lang="en-US" dirty="0" smtClean="0"/>
              <a:t> census in Kenya was conducted in 1948</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Merits and limitations</a:t>
            </a:r>
            <a:endParaRPr lang="en-US" dirty="0"/>
          </a:p>
        </p:txBody>
      </p:sp>
      <p:sp>
        <p:nvSpPr>
          <p:cNvPr id="3" name="Content Placeholder 2"/>
          <p:cNvSpPr>
            <a:spLocks noGrp="1"/>
          </p:cNvSpPr>
          <p:nvPr>
            <p:ph idx="1"/>
          </p:nvPr>
        </p:nvSpPr>
        <p:spPr>
          <a:xfrm>
            <a:off x="457200" y="762000"/>
            <a:ext cx="8229600" cy="5364163"/>
          </a:xfrm>
        </p:spPr>
        <p:txBody>
          <a:bodyPr>
            <a:normAutofit fontScale="77500" lnSpcReduction="20000"/>
          </a:bodyPr>
          <a:lstStyle/>
          <a:p>
            <a:r>
              <a:rPr lang="en-US" b="1" i="1" dirty="0"/>
              <a:t>Intensive Study</a:t>
            </a:r>
            <a:r>
              <a:rPr lang="en-US" dirty="0"/>
              <a:t> – Under census investigation, you must obtain data from each and every unit of the population. Further, it enables the statistician to study more than one aspect of all items of the population. To give you an example, the Indian </a:t>
            </a:r>
            <a:r>
              <a:rPr lang="en-US" dirty="0">
                <a:hlinkClick r:id="rId2"/>
              </a:rPr>
              <a:t>Government</a:t>
            </a:r>
            <a:r>
              <a:rPr lang="en-US" dirty="0"/>
              <a:t> conducts a census investigation once every 10 years. The authorities collect the data regarding the population size, males, and females, </a:t>
            </a:r>
            <a:r>
              <a:rPr lang="en-US" dirty="0">
                <a:hlinkClick r:id="rId3"/>
              </a:rPr>
              <a:t>education</a:t>
            </a:r>
            <a:r>
              <a:rPr lang="en-US" dirty="0"/>
              <a:t> levels, sources of </a:t>
            </a:r>
            <a:r>
              <a:rPr lang="en-US" dirty="0">
                <a:hlinkClick r:id="rId4"/>
              </a:rPr>
              <a:t>income</a:t>
            </a:r>
            <a:r>
              <a:rPr lang="en-US" dirty="0"/>
              <a:t>, </a:t>
            </a:r>
            <a:r>
              <a:rPr lang="en-US" dirty="0">
                <a:hlinkClick r:id="rId5"/>
              </a:rPr>
              <a:t>religion</a:t>
            </a:r>
            <a:r>
              <a:rPr lang="en-US" dirty="0"/>
              <a:t>, etc.</a:t>
            </a:r>
          </a:p>
          <a:p>
            <a:r>
              <a:rPr lang="en-US" b="1" i="1" dirty="0"/>
              <a:t>Reliable Data</a:t>
            </a:r>
            <a:r>
              <a:rPr lang="en-US" dirty="0"/>
              <a:t> – The data that a statistician collects through a census investigation is more reliable, representative, and accurate. This is because, in a census, the statistician observes every item personally.</a:t>
            </a:r>
          </a:p>
          <a:p>
            <a:r>
              <a:rPr lang="en-US" b="1" i="1" dirty="0"/>
              <a:t>Suitable Choice</a:t>
            </a:r>
            <a:r>
              <a:rPr lang="en-US" dirty="0"/>
              <a:t> – It is a great choice in situations where the different items of the population are not </a:t>
            </a:r>
            <a:r>
              <a:rPr lang="en-US" dirty="0">
                <a:hlinkClick r:id="rId6"/>
              </a:rPr>
              <a:t>homogeneous</a:t>
            </a:r>
            <a:r>
              <a:rPr lang="en-US" dirty="0"/>
              <a:t>.</a:t>
            </a:r>
          </a:p>
          <a:p>
            <a:r>
              <a:rPr lang="en-US" b="1" i="1" dirty="0"/>
              <a:t>The basis of various surveys</a:t>
            </a:r>
            <a:r>
              <a:rPr lang="en-US" dirty="0"/>
              <a:t> – Data from a census investigation is used as a basis in various surveys.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limitations</a:t>
            </a:r>
            <a:endParaRPr lang="en-US" dirty="0"/>
          </a:p>
        </p:txBody>
      </p:sp>
      <p:sp>
        <p:nvSpPr>
          <p:cNvPr id="3" name="Content Placeholder 2"/>
          <p:cNvSpPr>
            <a:spLocks noGrp="1"/>
          </p:cNvSpPr>
          <p:nvPr>
            <p:ph idx="1"/>
          </p:nvPr>
        </p:nvSpPr>
        <p:spPr>
          <a:xfrm>
            <a:off x="457200" y="838200"/>
            <a:ext cx="8229600" cy="5287963"/>
          </a:xfrm>
        </p:spPr>
        <p:txBody>
          <a:bodyPr>
            <a:normAutofit fontScale="70000" lnSpcReduction="20000"/>
          </a:bodyPr>
          <a:lstStyle/>
          <a:p>
            <a:r>
              <a:rPr lang="en-US" dirty="0" smtClean="0"/>
              <a:t>Demerits of a Census Investigation</a:t>
            </a:r>
          </a:p>
          <a:p>
            <a:r>
              <a:rPr lang="en-US" dirty="0" smtClean="0"/>
              <a:t>A census investigation also has certain demerits. Some of these demerits are:</a:t>
            </a:r>
          </a:p>
          <a:p>
            <a:r>
              <a:rPr lang="en-US" b="1" i="1" dirty="0" smtClean="0"/>
              <a:t>Costs</a:t>
            </a:r>
            <a:r>
              <a:rPr lang="en-US" dirty="0" smtClean="0"/>
              <a:t> – Since the statistician closely observes each and every item of the population before collecting the data, it makes a census investigation a very costly method of investigation. Usually, government organizations adopt this method to collect detailed data like the population census or agricultural census or the census of industrial protection, etc.</a:t>
            </a:r>
          </a:p>
          <a:p>
            <a:r>
              <a:rPr lang="en-US" b="1" i="1" dirty="0" smtClean="0"/>
              <a:t>Time-consuming</a:t>
            </a:r>
            <a:r>
              <a:rPr lang="en-US" dirty="0" smtClean="0"/>
              <a:t> – A census investigation is time-consuming and also requires manpower to collect original data.</a:t>
            </a:r>
          </a:p>
          <a:p>
            <a:r>
              <a:rPr lang="en-US" b="1" i="1" dirty="0" smtClean="0"/>
              <a:t>Possibilities of Errors</a:t>
            </a:r>
            <a:r>
              <a:rPr lang="en-US" dirty="0" smtClean="0"/>
              <a:t> – There are many possibilities of errors in the census investigation method due to non-response, measurement, lack of preciseness of the definition of statistical units or even the personal bias of the investigators.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MIGRATION</a:t>
            </a:r>
            <a:endParaRPr lang="en-US" dirty="0"/>
          </a:p>
        </p:txBody>
      </p:sp>
      <p:sp>
        <p:nvSpPr>
          <p:cNvPr id="3" name="Content Placeholder 2"/>
          <p:cNvSpPr>
            <a:spLocks noGrp="1"/>
          </p:cNvSpPr>
          <p:nvPr>
            <p:ph idx="1"/>
          </p:nvPr>
        </p:nvSpPr>
        <p:spPr>
          <a:xfrm>
            <a:off x="457200" y="914400"/>
            <a:ext cx="8229600" cy="5211763"/>
          </a:xfrm>
        </p:spPr>
        <p:txBody>
          <a:bodyPr/>
          <a:lstStyle/>
          <a:p>
            <a:r>
              <a:rPr lang="en-US" dirty="0" smtClean="0"/>
              <a:t>Is permanent or temporary movement of people from one place to another.</a:t>
            </a:r>
          </a:p>
          <a:p>
            <a:endParaRPr lang="en-US" dirty="0"/>
          </a:p>
        </p:txBody>
      </p:sp>
      <p:pic>
        <p:nvPicPr>
          <p:cNvPr id="4" name="Picture 3" descr="mig1.PNG"/>
          <p:cNvPicPr>
            <a:picLocks noChangeAspect="1"/>
          </p:cNvPicPr>
          <p:nvPr/>
        </p:nvPicPr>
        <p:blipFill>
          <a:blip r:embed="rId2"/>
          <a:stretch>
            <a:fillRect/>
          </a:stretch>
        </p:blipFill>
        <p:spPr>
          <a:xfrm>
            <a:off x="304800" y="2057400"/>
            <a:ext cx="8610599" cy="4419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types</a:t>
            </a:r>
            <a:endParaRPr lang="en-US" dirty="0"/>
          </a:p>
        </p:txBody>
      </p:sp>
      <p:pic>
        <p:nvPicPr>
          <p:cNvPr id="4" name="Content Placeholder 3" descr="mig 2.PNG"/>
          <p:cNvPicPr>
            <a:picLocks noGrp="1" noChangeAspect="1"/>
          </p:cNvPicPr>
          <p:nvPr>
            <p:ph idx="1"/>
          </p:nvPr>
        </p:nvPicPr>
        <p:blipFill>
          <a:blip r:embed="rId3"/>
          <a:stretch>
            <a:fillRect/>
          </a:stretch>
        </p:blipFill>
        <p:spPr>
          <a:xfrm>
            <a:off x="0" y="838200"/>
            <a:ext cx="9144000" cy="56388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ig3.PNG"/>
          <p:cNvPicPr>
            <a:picLocks noGrp="1" noChangeAspect="1"/>
          </p:cNvPicPr>
          <p:nvPr>
            <p:ph idx="1"/>
          </p:nvPr>
        </p:nvPicPr>
        <p:blipFill>
          <a:blip r:embed="rId2"/>
          <a:stretch>
            <a:fillRect/>
          </a:stretch>
        </p:blipFill>
        <p:spPr>
          <a:xfrm>
            <a:off x="457200" y="304801"/>
            <a:ext cx="8229599" cy="5039726"/>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ig4.PNG"/>
          <p:cNvPicPr>
            <a:picLocks noGrp="1" noChangeAspect="1"/>
          </p:cNvPicPr>
          <p:nvPr>
            <p:ph idx="1"/>
          </p:nvPr>
        </p:nvPicPr>
        <p:blipFill>
          <a:blip r:embed="rId2"/>
          <a:stretch>
            <a:fillRect/>
          </a:stretch>
        </p:blipFill>
        <p:spPr>
          <a:xfrm>
            <a:off x="304800" y="304800"/>
            <a:ext cx="8458200" cy="521596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ig5.PNG"/>
          <p:cNvPicPr>
            <a:picLocks noGrp="1" noChangeAspect="1"/>
          </p:cNvPicPr>
          <p:nvPr>
            <p:ph idx="1"/>
          </p:nvPr>
        </p:nvPicPr>
        <p:blipFill>
          <a:blip r:embed="rId2"/>
          <a:stretch>
            <a:fillRect/>
          </a:stretch>
        </p:blipFill>
        <p:spPr>
          <a:xfrm>
            <a:off x="457200" y="304800"/>
            <a:ext cx="8458200" cy="5943599"/>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ig6.PNG"/>
          <p:cNvPicPr>
            <a:picLocks noGrp="1" noChangeAspect="1"/>
          </p:cNvPicPr>
          <p:nvPr>
            <p:ph idx="1"/>
          </p:nvPr>
        </p:nvPicPr>
        <p:blipFill>
          <a:blip r:embed="rId2"/>
          <a:stretch>
            <a:fillRect/>
          </a:stretch>
        </p:blipFill>
        <p:spPr>
          <a:xfrm>
            <a:off x="457200" y="304801"/>
            <a:ext cx="8229600" cy="495875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Definition</a:t>
            </a:r>
            <a:endParaRPr lang="en-US" dirty="0"/>
          </a:p>
        </p:txBody>
      </p:sp>
      <p:sp>
        <p:nvSpPr>
          <p:cNvPr id="3" name="Content Placeholder 2"/>
          <p:cNvSpPr>
            <a:spLocks noGrp="1"/>
          </p:cNvSpPr>
          <p:nvPr>
            <p:ph idx="1"/>
          </p:nvPr>
        </p:nvSpPr>
        <p:spPr>
          <a:xfrm>
            <a:off x="457200" y="1066800"/>
            <a:ext cx="8229600" cy="5059363"/>
          </a:xfrm>
        </p:spPr>
        <p:txBody>
          <a:bodyPr>
            <a:normAutofit fontScale="85000" lnSpcReduction="10000"/>
          </a:bodyPr>
          <a:lstStyle/>
          <a:p>
            <a:r>
              <a:rPr lang="en-US" dirty="0" smtClean="0"/>
              <a:t>Demography- derived from latin , Demos-people and Grapho-to write</a:t>
            </a:r>
          </a:p>
          <a:p>
            <a:r>
              <a:rPr lang="en-US" dirty="0" smtClean="0"/>
              <a:t>It’s the study of human populations in relation to changes brought about by the interplay of births, deaths and migration.</a:t>
            </a:r>
          </a:p>
          <a:p>
            <a:r>
              <a:rPr lang="en-US" dirty="0" smtClean="0"/>
              <a:t>Its also the statistical description and analysis of the human population</a:t>
            </a:r>
          </a:p>
          <a:p>
            <a:r>
              <a:rPr lang="en-US" dirty="0" smtClean="0"/>
              <a:t>A  mathematical study of the</a:t>
            </a:r>
            <a:r>
              <a:rPr lang="en-US" b="1" dirty="0" smtClean="0"/>
              <a:t> size</a:t>
            </a:r>
            <a:r>
              <a:rPr lang="en-US" dirty="0" smtClean="0"/>
              <a:t>,</a:t>
            </a:r>
            <a:r>
              <a:rPr lang="en-US" b="1" dirty="0" smtClean="0"/>
              <a:t> composition </a:t>
            </a:r>
            <a:r>
              <a:rPr lang="en-US" dirty="0" smtClean="0"/>
              <a:t>and </a:t>
            </a:r>
            <a:r>
              <a:rPr lang="en-US" b="1" dirty="0" smtClean="0"/>
              <a:t>distribution</a:t>
            </a:r>
            <a:r>
              <a:rPr lang="en-US" dirty="0" smtClean="0"/>
              <a:t> of human populations and the </a:t>
            </a:r>
            <a:r>
              <a:rPr lang="en-US" b="1" dirty="0" smtClean="0"/>
              <a:t>changes</a:t>
            </a:r>
            <a:r>
              <a:rPr lang="en-US" dirty="0" smtClean="0"/>
              <a:t> over time through the operation of fertility, mortality, marriage, migration and social mobility(socio economic, ethnic, education level, occupation etc).</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ig7.PNG"/>
          <p:cNvPicPr>
            <a:picLocks noGrp="1" noChangeAspect="1"/>
          </p:cNvPicPr>
          <p:nvPr>
            <p:ph idx="1"/>
          </p:nvPr>
        </p:nvPicPr>
        <p:blipFill>
          <a:blip r:embed="rId2"/>
          <a:stretch>
            <a:fillRect/>
          </a:stretch>
        </p:blipFill>
        <p:spPr>
          <a:xfrm>
            <a:off x="457200" y="304800"/>
            <a:ext cx="8305800" cy="49530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ig8.PNG"/>
          <p:cNvPicPr>
            <a:picLocks noGrp="1" noChangeAspect="1"/>
          </p:cNvPicPr>
          <p:nvPr>
            <p:ph idx="1"/>
          </p:nvPr>
        </p:nvPicPr>
        <p:blipFill>
          <a:blip r:embed="rId2"/>
          <a:stretch>
            <a:fillRect/>
          </a:stretch>
        </p:blipFill>
        <p:spPr>
          <a:xfrm>
            <a:off x="457200" y="304800"/>
            <a:ext cx="8305800" cy="5025436"/>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ig9.PNG"/>
          <p:cNvPicPr>
            <a:picLocks noGrp="1" noChangeAspect="1"/>
          </p:cNvPicPr>
          <p:nvPr>
            <p:ph idx="1"/>
          </p:nvPr>
        </p:nvPicPr>
        <p:blipFill>
          <a:blip r:embed="rId2"/>
          <a:stretch>
            <a:fillRect/>
          </a:stretch>
        </p:blipFill>
        <p:spPr>
          <a:xfrm>
            <a:off x="381000" y="0"/>
            <a:ext cx="8458200" cy="60198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ig10.PNG"/>
          <p:cNvPicPr>
            <a:picLocks noGrp="1" noChangeAspect="1"/>
          </p:cNvPicPr>
          <p:nvPr>
            <p:ph idx="1"/>
          </p:nvPr>
        </p:nvPicPr>
        <p:blipFill>
          <a:blip r:embed="rId2"/>
          <a:stretch>
            <a:fillRect/>
          </a:stretch>
        </p:blipFill>
        <p:spPr>
          <a:xfrm>
            <a:off x="457200" y="304800"/>
            <a:ext cx="8458200" cy="5330279"/>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ig11.PNG"/>
          <p:cNvPicPr>
            <a:picLocks noGrp="1" noChangeAspect="1"/>
          </p:cNvPicPr>
          <p:nvPr>
            <p:ph idx="1"/>
          </p:nvPr>
        </p:nvPicPr>
        <p:blipFill>
          <a:blip r:embed="rId2"/>
          <a:stretch>
            <a:fillRect/>
          </a:stretch>
        </p:blipFill>
        <p:spPr>
          <a:xfrm>
            <a:off x="457200" y="304800"/>
            <a:ext cx="8229600" cy="4611041"/>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ig12.PNG"/>
          <p:cNvPicPr>
            <a:picLocks noGrp="1" noChangeAspect="1"/>
          </p:cNvPicPr>
          <p:nvPr>
            <p:ph idx="1"/>
          </p:nvPr>
        </p:nvPicPr>
        <p:blipFill>
          <a:blip r:embed="rId2"/>
          <a:stretch>
            <a:fillRect/>
          </a:stretch>
        </p:blipFill>
        <p:spPr>
          <a:xfrm>
            <a:off x="457200" y="304800"/>
            <a:ext cx="8229600" cy="51054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ig13.PNG"/>
          <p:cNvPicPr>
            <a:picLocks noGrp="1" noChangeAspect="1"/>
          </p:cNvPicPr>
          <p:nvPr>
            <p:ph idx="1"/>
          </p:nvPr>
        </p:nvPicPr>
        <p:blipFill>
          <a:blip r:embed="rId2"/>
          <a:stretch>
            <a:fillRect/>
          </a:stretch>
        </p:blipFill>
        <p:spPr>
          <a:xfrm>
            <a:off x="457200" y="304800"/>
            <a:ext cx="8305800" cy="4939699"/>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ig14.PNG"/>
          <p:cNvPicPr>
            <a:picLocks noGrp="1" noChangeAspect="1"/>
          </p:cNvPicPr>
          <p:nvPr>
            <p:ph idx="1"/>
          </p:nvPr>
        </p:nvPicPr>
        <p:blipFill>
          <a:blip r:embed="rId2"/>
          <a:stretch>
            <a:fillRect/>
          </a:stretch>
        </p:blipFill>
        <p:spPr>
          <a:xfrm>
            <a:off x="381000" y="304801"/>
            <a:ext cx="8382000" cy="5096884"/>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lastly</a:t>
            </a:r>
            <a:endParaRPr lang="en-US" dirty="0"/>
          </a:p>
        </p:txBody>
      </p:sp>
      <p:pic>
        <p:nvPicPr>
          <p:cNvPr id="4" name="Content Placeholder 3" descr="mig15.PNG"/>
          <p:cNvPicPr>
            <a:picLocks noGrp="1" noChangeAspect="1"/>
          </p:cNvPicPr>
          <p:nvPr>
            <p:ph idx="1"/>
          </p:nvPr>
        </p:nvPicPr>
        <p:blipFill>
          <a:blip r:embed="rId2"/>
          <a:stretch>
            <a:fillRect/>
          </a:stretch>
        </p:blipFill>
        <p:spPr>
          <a:xfrm>
            <a:off x="1066800" y="2057400"/>
            <a:ext cx="6882177" cy="1662993"/>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a:t>
            </a:r>
            <a:r>
              <a:rPr lang="en-US" dirty="0" err="1" smtClean="0"/>
              <a:t>sem</a:t>
            </a:r>
            <a:r>
              <a:rPr lang="en-US" dirty="0" smtClean="0"/>
              <a:t>-curricula</a:t>
            </a:r>
            <a:endParaRPr lang="en-US" dirty="0"/>
          </a:p>
        </p:txBody>
      </p:sp>
      <p:sp>
        <p:nvSpPr>
          <p:cNvPr id="3" name="Content Placeholder 2"/>
          <p:cNvSpPr>
            <a:spLocks noGrp="1"/>
          </p:cNvSpPr>
          <p:nvPr>
            <p:ph idx="1"/>
          </p:nvPr>
        </p:nvSpPr>
        <p:spPr/>
        <p:txBody>
          <a:bodyPr/>
          <a:lstStyle/>
          <a:p>
            <a:r>
              <a:rPr lang="en-US" dirty="0" smtClean="0"/>
              <a:t>Read on</a:t>
            </a:r>
          </a:p>
          <a:p>
            <a:r>
              <a:rPr lang="en-US" dirty="0" smtClean="0"/>
              <a:t>Nacada ACT</a:t>
            </a:r>
          </a:p>
          <a:p>
            <a:r>
              <a:rPr lang="en-US" dirty="0" smtClean="0"/>
              <a:t>Alcohol control Act</a:t>
            </a:r>
          </a:p>
          <a:p>
            <a:r>
              <a:rPr lang="en-US" dirty="0" smtClean="0"/>
              <a:t>Abuse of prescription drugs</a:t>
            </a:r>
          </a:p>
          <a:p>
            <a:pPr>
              <a:buNone/>
            </a:pPr>
            <a:r>
              <a:rPr lang="en-US" dirty="0" smtClean="0"/>
              <a:t>Q/A</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Demography indicators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Crude Birth rate-</a:t>
            </a:r>
            <a:r>
              <a:rPr lang="en-US" b="1" dirty="0"/>
              <a:t>the annual number of live births per 1,000 population</a:t>
            </a:r>
            <a:r>
              <a:rPr lang="en-US" dirty="0"/>
              <a:t>.</a:t>
            </a:r>
            <a:endParaRPr lang="en-US" dirty="0" smtClean="0"/>
          </a:p>
          <a:p>
            <a:r>
              <a:rPr lang="en-US" dirty="0" smtClean="0"/>
              <a:t>General fertility rate-</a:t>
            </a:r>
            <a:r>
              <a:rPr lang="en-US" dirty="0"/>
              <a:t>is the average number of children currently being born to women of reproductive age  </a:t>
            </a:r>
            <a:r>
              <a:rPr lang="en-US" b="1" dirty="0"/>
              <a:t>expressed per 1,000 women age 15-44</a:t>
            </a:r>
            <a:r>
              <a:rPr lang="en-US" dirty="0"/>
              <a:t>.</a:t>
            </a:r>
            <a:endParaRPr lang="en-US" dirty="0" smtClean="0"/>
          </a:p>
          <a:p>
            <a:r>
              <a:rPr lang="en-US" dirty="0" smtClean="0"/>
              <a:t>Crude death rate- </a:t>
            </a:r>
            <a:r>
              <a:rPr lang="en-US" dirty="0"/>
              <a:t>Crude death rate indicates the number of deaths occurring during the year, per 1,000 population estimated at midyear.</a:t>
            </a:r>
            <a:endParaRPr lang="en-US" dirty="0" smtClean="0"/>
          </a:p>
          <a:p>
            <a:r>
              <a:rPr lang="en-US" dirty="0" smtClean="0"/>
              <a:t>Infant mortality rate- </a:t>
            </a:r>
            <a:r>
              <a:rPr lang="en-US" b="1" dirty="0"/>
              <a:t>Infant mortality rate</a:t>
            </a:r>
            <a:r>
              <a:rPr lang="en-US" dirty="0"/>
              <a:t> (</a:t>
            </a:r>
            <a:r>
              <a:rPr lang="en-US" b="1" dirty="0"/>
              <a:t>IMR</a:t>
            </a:r>
            <a:r>
              <a:rPr lang="en-US" dirty="0"/>
              <a:t>) is the number of deaths per 1,000 live births of children under one year of age</a:t>
            </a:r>
            <a:endParaRPr lang="en-US" dirty="0" smtClean="0"/>
          </a:p>
          <a:p>
            <a:r>
              <a:rPr lang="en-US" dirty="0" smtClean="0"/>
              <a:t>Life expectancy- </a:t>
            </a:r>
            <a:r>
              <a:rPr lang="en-US" dirty="0"/>
              <a:t>the average period that a person may expect to </a:t>
            </a:r>
            <a:r>
              <a:rPr lang="en-US" dirty="0" smtClean="0"/>
              <a:t>live (66.7% in Kenya 2009)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formulas</a:t>
            </a:r>
            <a:endParaRPr lang="en-US" dirty="0"/>
          </a:p>
        </p:txBody>
      </p:sp>
      <p:pic>
        <p:nvPicPr>
          <p:cNvPr id="4" name="Content Placeholder 3" descr="demo3.PNG"/>
          <p:cNvPicPr>
            <a:picLocks noGrp="1" noChangeAspect="1"/>
          </p:cNvPicPr>
          <p:nvPr>
            <p:ph idx="1"/>
          </p:nvPr>
        </p:nvPicPr>
        <p:blipFill>
          <a:blip r:embed="rId2"/>
          <a:stretch>
            <a:fillRect/>
          </a:stretch>
        </p:blipFill>
        <p:spPr>
          <a:xfrm>
            <a:off x="609600" y="762000"/>
            <a:ext cx="3810000" cy="1828800"/>
          </a:xfrm>
        </p:spPr>
      </p:pic>
      <p:pic>
        <p:nvPicPr>
          <p:cNvPr id="5" name="Picture 4" descr="demo4.PNG"/>
          <p:cNvPicPr>
            <a:picLocks noChangeAspect="1"/>
          </p:cNvPicPr>
          <p:nvPr/>
        </p:nvPicPr>
        <p:blipFill>
          <a:blip r:embed="rId3"/>
          <a:stretch>
            <a:fillRect/>
          </a:stretch>
        </p:blipFill>
        <p:spPr>
          <a:xfrm>
            <a:off x="4953000" y="914400"/>
            <a:ext cx="3715130" cy="1676400"/>
          </a:xfrm>
          <a:prstGeom prst="rect">
            <a:avLst/>
          </a:prstGeom>
        </p:spPr>
      </p:pic>
      <p:pic>
        <p:nvPicPr>
          <p:cNvPr id="8" name="Picture 7" descr="demo5.PNG"/>
          <p:cNvPicPr>
            <a:picLocks noChangeAspect="1"/>
          </p:cNvPicPr>
          <p:nvPr/>
        </p:nvPicPr>
        <p:blipFill>
          <a:blip r:embed="rId4"/>
          <a:stretch>
            <a:fillRect/>
          </a:stretch>
        </p:blipFill>
        <p:spPr>
          <a:xfrm>
            <a:off x="457200" y="2514600"/>
            <a:ext cx="3886200" cy="1828800"/>
          </a:xfrm>
          <a:prstGeom prst="rect">
            <a:avLst/>
          </a:prstGeom>
        </p:spPr>
      </p:pic>
      <p:pic>
        <p:nvPicPr>
          <p:cNvPr id="9" name="Picture 8" descr="demo6.PNG"/>
          <p:cNvPicPr>
            <a:picLocks noChangeAspect="1"/>
          </p:cNvPicPr>
          <p:nvPr/>
        </p:nvPicPr>
        <p:blipFill>
          <a:blip r:embed="rId5"/>
          <a:stretch>
            <a:fillRect/>
          </a:stretch>
        </p:blipFill>
        <p:spPr>
          <a:xfrm>
            <a:off x="4724400" y="2667000"/>
            <a:ext cx="4038600" cy="1752600"/>
          </a:xfrm>
          <a:prstGeom prst="rect">
            <a:avLst/>
          </a:prstGeom>
        </p:spPr>
      </p:pic>
      <p:pic>
        <p:nvPicPr>
          <p:cNvPr id="10" name="Picture 9" descr="demo7.PNG"/>
          <p:cNvPicPr>
            <a:picLocks noChangeAspect="1"/>
          </p:cNvPicPr>
          <p:nvPr/>
        </p:nvPicPr>
        <p:blipFill>
          <a:blip r:embed="rId6"/>
          <a:stretch>
            <a:fillRect/>
          </a:stretch>
        </p:blipFill>
        <p:spPr>
          <a:xfrm>
            <a:off x="762000" y="4724400"/>
            <a:ext cx="3657600" cy="1905000"/>
          </a:xfrm>
          <a:prstGeom prst="rect">
            <a:avLst/>
          </a:prstGeom>
        </p:spPr>
      </p:pic>
      <p:pic>
        <p:nvPicPr>
          <p:cNvPr id="11" name="Picture 10" descr="demo8.PNG"/>
          <p:cNvPicPr>
            <a:picLocks noChangeAspect="1"/>
          </p:cNvPicPr>
          <p:nvPr/>
        </p:nvPicPr>
        <p:blipFill>
          <a:blip r:embed="rId7"/>
          <a:stretch>
            <a:fillRect/>
          </a:stretch>
        </p:blipFill>
        <p:spPr>
          <a:xfrm>
            <a:off x="4876800" y="4648200"/>
            <a:ext cx="3886200" cy="18194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smtClean="0"/>
              <a:t>.</a:t>
            </a:r>
            <a:endParaRPr lang="en-US" dirty="0"/>
          </a:p>
        </p:txBody>
      </p:sp>
      <p:pic>
        <p:nvPicPr>
          <p:cNvPr id="4" name="Content Placeholder 3" descr="demo8.PNG"/>
          <p:cNvPicPr>
            <a:picLocks noGrp="1" noChangeAspect="1"/>
          </p:cNvPicPr>
          <p:nvPr>
            <p:ph idx="1"/>
          </p:nvPr>
        </p:nvPicPr>
        <p:blipFill>
          <a:blip r:embed="rId2"/>
          <a:stretch>
            <a:fillRect/>
          </a:stretch>
        </p:blipFill>
        <p:spPr>
          <a:xfrm>
            <a:off x="533400" y="304800"/>
            <a:ext cx="3733800" cy="1905000"/>
          </a:xfrm>
        </p:spPr>
      </p:pic>
      <p:pic>
        <p:nvPicPr>
          <p:cNvPr id="5" name="Picture 4" descr="demo9.PNG"/>
          <p:cNvPicPr>
            <a:picLocks noChangeAspect="1"/>
          </p:cNvPicPr>
          <p:nvPr/>
        </p:nvPicPr>
        <p:blipFill>
          <a:blip r:embed="rId3"/>
          <a:stretch>
            <a:fillRect/>
          </a:stretch>
        </p:blipFill>
        <p:spPr>
          <a:xfrm>
            <a:off x="4495800" y="381000"/>
            <a:ext cx="4343400" cy="1752600"/>
          </a:xfrm>
          <a:prstGeom prst="rect">
            <a:avLst/>
          </a:prstGeom>
        </p:spPr>
      </p:pic>
      <p:pic>
        <p:nvPicPr>
          <p:cNvPr id="6" name="Picture 5" descr="demo10.PNG"/>
          <p:cNvPicPr>
            <a:picLocks noChangeAspect="1"/>
          </p:cNvPicPr>
          <p:nvPr/>
        </p:nvPicPr>
        <p:blipFill>
          <a:blip r:embed="rId4"/>
          <a:stretch>
            <a:fillRect/>
          </a:stretch>
        </p:blipFill>
        <p:spPr>
          <a:xfrm>
            <a:off x="533400" y="2362200"/>
            <a:ext cx="3657600" cy="1828800"/>
          </a:xfrm>
          <a:prstGeom prst="rect">
            <a:avLst/>
          </a:prstGeom>
        </p:spPr>
      </p:pic>
      <p:pic>
        <p:nvPicPr>
          <p:cNvPr id="7" name="Picture 6" descr="demo12.PNG"/>
          <p:cNvPicPr>
            <a:picLocks noChangeAspect="1"/>
          </p:cNvPicPr>
          <p:nvPr/>
        </p:nvPicPr>
        <p:blipFill>
          <a:blip r:embed="rId5"/>
          <a:stretch>
            <a:fillRect/>
          </a:stretch>
        </p:blipFill>
        <p:spPr>
          <a:xfrm>
            <a:off x="381000" y="4419600"/>
            <a:ext cx="4572000" cy="1981200"/>
          </a:xfrm>
          <a:prstGeom prst="rect">
            <a:avLst/>
          </a:prstGeom>
        </p:spPr>
      </p:pic>
      <p:pic>
        <p:nvPicPr>
          <p:cNvPr id="8" name="Picture 7" descr="demo13.PNG"/>
          <p:cNvPicPr>
            <a:picLocks noChangeAspect="1"/>
          </p:cNvPicPr>
          <p:nvPr/>
        </p:nvPicPr>
        <p:blipFill>
          <a:blip r:embed="rId6"/>
          <a:stretch>
            <a:fillRect/>
          </a:stretch>
        </p:blipFill>
        <p:spPr>
          <a:xfrm>
            <a:off x="5029200" y="2133600"/>
            <a:ext cx="3581400" cy="2438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ct</a:t>
            </a:r>
            <a:endParaRPr lang="en-US" dirty="0"/>
          </a:p>
        </p:txBody>
      </p:sp>
      <p:sp>
        <p:nvSpPr>
          <p:cNvPr id="3" name="Content Placeholder 2"/>
          <p:cNvSpPr>
            <a:spLocks noGrp="1"/>
          </p:cNvSpPr>
          <p:nvPr>
            <p:ph idx="1"/>
          </p:nvPr>
        </p:nvSpPr>
        <p:spPr>
          <a:xfrm>
            <a:off x="457200" y="838200"/>
            <a:ext cx="8229600" cy="5287963"/>
          </a:xfrm>
        </p:spPr>
        <p:txBody>
          <a:bodyPr>
            <a:normAutofit/>
          </a:bodyPr>
          <a:lstStyle/>
          <a:p>
            <a:r>
              <a:rPr lang="en-US" dirty="0" smtClean="0"/>
              <a:t>Total fertility rate- </a:t>
            </a:r>
            <a:r>
              <a:rPr lang="en-US" dirty="0"/>
              <a:t> the average number of children per woman which makes it an intuitive measure of fertility. The TFR is </a:t>
            </a:r>
            <a:r>
              <a:rPr lang="en-US" b="1" dirty="0"/>
              <a:t>calculated by adding up all the age-specific fertility rates, multiplying this sum by five</a:t>
            </a:r>
            <a:r>
              <a:rPr lang="en-US" dirty="0"/>
              <a:t> (the width of the age-group interval), and then dividing by 1,000.</a:t>
            </a:r>
            <a:endParaRPr lang="en-US" dirty="0" smtClean="0"/>
          </a:p>
          <a:p>
            <a:r>
              <a:rPr lang="en-US" dirty="0" smtClean="0"/>
              <a:t>Gross reproduction rate- </a:t>
            </a:r>
            <a:r>
              <a:rPr lang="en-US" dirty="0"/>
              <a:t>is </a:t>
            </a:r>
            <a:r>
              <a:rPr lang="en-US" b="1" dirty="0"/>
              <a:t>the average number of daughters that would be born alive to a hypothetical cohort of women</a:t>
            </a:r>
            <a:r>
              <a:rPr lang="en-US" dirty="0"/>
              <a:t> </a:t>
            </a:r>
            <a:endParaRPr lang="en-US" dirty="0" smtClean="0"/>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Demography indicators</a:t>
            </a:r>
            <a:endParaRPr lang="en-US" dirty="0"/>
          </a:p>
        </p:txBody>
      </p:sp>
      <p:sp>
        <p:nvSpPr>
          <p:cNvPr id="5" name="Content Placeholder 4"/>
          <p:cNvSpPr>
            <a:spLocks noGrp="1"/>
          </p:cNvSpPr>
          <p:nvPr>
            <p:ph idx="1"/>
          </p:nvPr>
        </p:nvSpPr>
        <p:spPr>
          <a:xfrm>
            <a:off x="457200" y="838200"/>
            <a:ext cx="8229600" cy="5287963"/>
          </a:xfrm>
        </p:spPr>
        <p:txBody>
          <a:bodyPr>
            <a:normAutofit fontScale="85000" lnSpcReduction="20000"/>
          </a:bodyPr>
          <a:lstStyle/>
          <a:p>
            <a:pPr marL="514350" indent="-514350">
              <a:buFont typeface="+mj-lt"/>
              <a:buAutoNum type="arabicPeriod"/>
            </a:pPr>
            <a:r>
              <a:rPr lang="en-US" dirty="0" smtClean="0"/>
              <a:t>Measurement of mortality</a:t>
            </a:r>
          </a:p>
          <a:p>
            <a:pPr marL="514350" indent="-514350">
              <a:buFont typeface="+mj-lt"/>
              <a:buAutoNum type="arabicPeriod"/>
            </a:pPr>
            <a:r>
              <a:rPr lang="en-US" dirty="0" smtClean="0"/>
              <a:t>Measurement of Morbidity</a:t>
            </a:r>
          </a:p>
          <a:p>
            <a:pPr marL="514350" indent="-514350">
              <a:buFont typeface="+mj-lt"/>
              <a:buAutoNum type="arabicPeriod"/>
            </a:pPr>
            <a:r>
              <a:rPr lang="en-US" dirty="0" smtClean="0"/>
              <a:t>Measurement of disability</a:t>
            </a:r>
          </a:p>
          <a:p>
            <a:pPr marL="514350" indent="-514350">
              <a:buFont typeface="+mj-lt"/>
              <a:buAutoNum type="arabicPeriod"/>
            </a:pPr>
            <a:r>
              <a:rPr lang="en-US" dirty="0" smtClean="0"/>
              <a:t>Measurement of Natality</a:t>
            </a:r>
          </a:p>
          <a:p>
            <a:pPr marL="514350" indent="-514350">
              <a:buFont typeface="+mj-lt"/>
              <a:buAutoNum type="arabicPeriod"/>
            </a:pPr>
            <a:r>
              <a:rPr lang="en-US" dirty="0" smtClean="0"/>
              <a:t>Measurements of the presence, absence or distribution of the characteristics or attributes of disease</a:t>
            </a:r>
          </a:p>
          <a:p>
            <a:pPr marL="514350" indent="-514350">
              <a:buFont typeface="+mj-lt"/>
              <a:buAutoNum type="arabicPeriod"/>
            </a:pPr>
            <a:r>
              <a:rPr lang="en-US" dirty="0" smtClean="0"/>
              <a:t>Measurement of medical needs, health care facilities and utilization of health care services</a:t>
            </a:r>
          </a:p>
          <a:p>
            <a:pPr marL="514350" indent="-514350">
              <a:buFont typeface="+mj-lt"/>
              <a:buAutoNum type="arabicPeriod"/>
            </a:pPr>
            <a:r>
              <a:rPr lang="en-US" dirty="0" smtClean="0"/>
              <a:t>Measurement off presence and absence of distribution of environmental factors suspected to causing disease</a:t>
            </a:r>
          </a:p>
          <a:p>
            <a:pPr marL="514350" indent="-514350">
              <a:buFont typeface="+mj-lt"/>
              <a:buAutoNum type="arabicPeriod"/>
            </a:pPr>
            <a:r>
              <a:rPr lang="en-US" dirty="0" smtClean="0"/>
              <a:t>Measurement of demographic variables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Population pyramid</a:t>
            </a:r>
            <a:endParaRPr lang="en-US" dirty="0"/>
          </a:p>
        </p:txBody>
      </p:sp>
      <p:sp>
        <p:nvSpPr>
          <p:cNvPr id="3" name="Content Placeholder 2"/>
          <p:cNvSpPr>
            <a:spLocks noGrp="1"/>
          </p:cNvSpPr>
          <p:nvPr>
            <p:ph idx="1"/>
          </p:nvPr>
        </p:nvSpPr>
        <p:spPr>
          <a:xfrm>
            <a:off x="457200" y="990600"/>
            <a:ext cx="8229600" cy="5135563"/>
          </a:xfrm>
        </p:spPr>
        <p:txBody>
          <a:bodyPr>
            <a:normAutofit fontScale="85000" lnSpcReduction="20000"/>
          </a:bodyPr>
          <a:lstStyle/>
          <a:p>
            <a:r>
              <a:rPr lang="en-US" dirty="0"/>
              <a:t>A population pyramid is a way to visualize two variables: age and sex. ... A population pyramid is </a:t>
            </a:r>
            <a:r>
              <a:rPr lang="en-US" b="1" dirty="0"/>
              <a:t>a graph that shows the distribution of ages across a population divided down the center between male and female members of the </a:t>
            </a:r>
            <a:r>
              <a:rPr lang="en-US" b="1" dirty="0" smtClean="0"/>
              <a:t>population</a:t>
            </a:r>
            <a:endParaRPr lang="en-US" b="1" dirty="0"/>
          </a:p>
          <a:p>
            <a:r>
              <a:rPr lang="en-US" b="1" dirty="0" smtClean="0"/>
              <a:t>Population pyramids are graphical representations of the age and sex of a population( m/f)</a:t>
            </a:r>
          </a:p>
          <a:p>
            <a:r>
              <a:rPr lang="en-US" b="1" dirty="0" smtClean="0"/>
              <a:t>Expansive </a:t>
            </a:r>
            <a:r>
              <a:rPr lang="en-US" b="1" dirty="0" err="1" smtClean="0"/>
              <a:t>p.p</a:t>
            </a:r>
            <a:r>
              <a:rPr lang="en-US" b="1" dirty="0" smtClean="0"/>
              <a:t>- </a:t>
            </a:r>
            <a:r>
              <a:rPr lang="en-US" dirty="0" smtClean="0"/>
              <a:t>depicts populations that have a larger percentage of people in the younger age groups-have high fertility rates with lower life expectancies-254</a:t>
            </a:r>
          </a:p>
          <a:p>
            <a:r>
              <a:rPr lang="en-US" b="1" dirty="0" smtClean="0"/>
              <a:t>Types- </a:t>
            </a:r>
            <a:r>
              <a:rPr lang="en-US" dirty="0" smtClean="0"/>
              <a:t>constrictive-lower percentage of younger people-due to declining birth rates. USA</a:t>
            </a:r>
          </a:p>
          <a:p>
            <a:r>
              <a:rPr lang="en-US" b="1" dirty="0" smtClean="0"/>
              <a:t>Stationary </a:t>
            </a:r>
            <a:r>
              <a:rPr lang="en-US" dirty="0" err="1" smtClean="0"/>
              <a:t>p.p</a:t>
            </a:r>
            <a:r>
              <a:rPr lang="en-US" dirty="0" smtClean="0"/>
              <a:t>-shows a somehow equal proportion in each age group.-Austria.</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697</Words>
  <Application>Microsoft Office PowerPoint</Application>
  <PresentationFormat>On-screen Show (4:3)</PresentationFormat>
  <Paragraphs>85</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DEMOGRAPHY</vt:lpstr>
      <vt:lpstr>By the end of the session.</vt:lpstr>
      <vt:lpstr>Definition</vt:lpstr>
      <vt:lpstr>Demography indicators</vt:lpstr>
      <vt:lpstr>formulas</vt:lpstr>
      <vt:lpstr>.</vt:lpstr>
      <vt:lpstr>ct</vt:lpstr>
      <vt:lpstr>Demography indicators</vt:lpstr>
      <vt:lpstr>Population pyramid</vt:lpstr>
      <vt:lpstr>Kenya's population pyramid</vt:lpstr>
      <vt:lpstr>DEPENDANCY RATIO</vt:lpstr>
      <vt:lpstr>World population trends</vt:lpstr>
      <vt:lpstr>Population trends</vt:lpstr>
      <vt:lpstr>Slide 14</vt:lpstr>
      <vt:lpstr>Slide 15</vt:lpstr>
      <vt:lpstr>World population trend</vt:lpstr>
      <vt:lpstr>Slide 17</vt:lpstr>
      <vt:lpstr>Kenya population trends</vt:lpstr>
      <vt:lpstr>254</vt:lpstr>
      <vt:lpstr>254 cont.</vt:lpstr>
      <vt:lpstr>CENSUS</vt:lpstr>
      <vt:lpstr>Merits and limitations</vt:lpstr>
      <vt:lpstr>limitations</vt:lpstr>
      <vt:lpstr>MIGRATION</vt:lpstr>
      <vt:lpstr>types</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lastly</vt:lpstr>
      <vt:lpstr>End of sem-curricula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DEMOGRAPHY</dc:title>
  <dc:creator>USER</dc:creator>
  <cp:lastModifiedBy>USER</cp:lastModifiedBy>
  <cp:revision>2</cp:revision>
  <dcterms:created xsi:type="dcterms:W3CDTF">2022-01-19T16:42:50Z</dcterms:created>
  <dcterms:modified xsi:type="dcterms:W3CDTF">2022-01-19T20:38:38Z</dcterms:modified>
</cp:coreProperties>
</file>