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76"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7" r:id="rId20"/>
    <p:sldId id="278" r:id="rId21"/>
    <p:sldId id="273" r:id="rId22"/>
    <p:sldId id="279" r:id="rId23"/>
    <p:sldId id="280" r:id="rId24"/>
    <p:sldId id="274" r:id="rId25"/>
    <p:sldId id="281" r:id="rId26"/>
    <p:sldId id="282" r:id="rId27"/>
    <p:sldId id="275" r:id="rId28"/>
    <p:sldId id="283" r:id="rId29"/>
    <p:sldId id="284" r:id="rId30"/>
    <p:sldId id="285" r:id="rId31"/>
    <p:sldId id="298" r:id="rId32"/>
    <p:sldId id="299" r:id="rId33"/>
    <p:sldId id="300" r:id="rId34"/>
    <p:sldId id="301" r:id="rId35"/>
    <p:sldId id="302" r:id="rId36"/>
    <p:sldId id="303" r:id="rId37"/>
    <p:sldId id="304" r:id="rId38"/>
    <p:sldId id="286" r:id="rId39"/>
    <p:sldId id="289" r:id="rId40"/>
    <p:sldId id="291" r:id="rId41"/>
    <p:sldId id="292" r:id="rId42"/>
    <p:sldId id="290" r:id="rId43"/>
    <p:sldId id="287" r:id="rId44"/>
    <p:sldId id="288" r:id="rId45"/>
    <p:sldId id="293" r:id="rId46"/>
    <p:sldId id="294" r:id="rId47"/>
    <p:sldId id="295" r:id="rId48"/>
    <p:sldId id="296" r:id="rId4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11/26/2020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11/26/2020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11/26/2020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11/26/2020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11/26/2020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11/26/2020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11/26/2020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11/26/2020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11/26/2020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11/26/2020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11/26/2020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11/26/2020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11/26/2020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11/26/2020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11/26/2020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11/26/2020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11/26/2020</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a:t>DEMOGRAPHY</a:t>
            </a:r>
            <a:endParaRPr lang="en-US" dirty="0"/>
          </a:p>
        </p:txBody>
      </p:sp>
    </p:spTree>
    <p:extLst>
      <p:ext uri="{BB962C8B-B14F-4D97-AF65-F5344CB8AC3E}">
        <p14:creationId xmlns:p14="http://schemas.microsoft.com/office/powerpoint/2010/main" val="15156067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Live birth</a:t>
            </a:r>
          </a:p>
          <a:p>
            <a:r>
              <a:rPr lang="en-US" dirty="0" smtClean="0"/>
              <a:t>Complete </a:t>
            </a:r>
            <a:r>
              <a:rPr lang="en-US" dirty="0"/>
              <a:t>expulsion or extraction from its mother of a product of conception, irrespective of the duration of pregnancy, which after such separation, breathes or shows any other evidence of life such as beating of the heart, pulsation of the umbilical cord, or definite movement of voluntary muscles, whether or not the umbilical cord has been cut or the placenta is attached; each product of such a birth is considered live-born.</a:t>
            </a:r>
          </a:p>
          <a:p>
            <a:r>
              <a:rPr lang="en-US" dirty="0" smtClean="0"/>
              <a:t>All </a:t>
            </a:r>
            <a:r>
              <a:rPr lang="en-US" dirty="0"/>
              <a:t>live-born infants should be registered and counted as such irrespective of gestational age or whether alive or dead at time of registration, and if they die at any time following birth they should also be registered and counted as deaths.</a:t>
            </a:r>
          </a:p>
          <a:p>
            <a:endParaRPr lang="en-US" dirty="0"/>
          </a:p>
        </p:txBody>
      </p:sp>
    </p:spTree>
    <p:extLst>
      <p:ext uri="{BB962C8B-B14F-4D97-AF65-F5344CB8AC3E}">
        <p14:creationId xmlns:p14="http://schemas.microsoft.com/office/powerpoint/2010/main" val="20948343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0" indent="0"/>
            <a:r>
              <a:rPr lang="en-US" b="1" dirty="0"/>
              <a:t>Live Birth Registration</a:t>
            </a:r>
            <a:endParaRPr lang="en-US" dirty="0"/>
          </a:p>
        </p:txBody>
      </p:sp>
      <p:sp>
        <p:nvSpPr>
          <p:cNvPr id="3" name="Content Placeholder 2"/>
          <p:cNvSpPr>
            <a:spLocks noGrp="1"/>
          </p:cNvSpPr>
          <p:nvPr>
            <p:ph idx="1"/>
          </p:nvPr>
        </p:nvSpPr>
        <p:spPr/>
        <p:txBody>
          <a:bodyPr>
            <a:normAutofit/>
          </a:bodyPr>
          <a:lstStyle/>
          <a:p>
            <a:r>
              <a:rPr lang="en-US" dirty="0" smtClean="0"/>
              <a:t>The </a:t>
            </a:r>
            <a:r>
              <a:rPr lang="en-US" dirty="0"/>
              <a:t>United Nations recommends that the following be collected at a minimum for live birth registration:</a:t>
            </a:r>
          </a:p>
          <a:p>
            <a:r>
              <a:rPr lang="en-US" dirty="0" err="1"/>
              <a:t>i</a:t>
            </a:r>
            <a:r>
              <a:rPr lang="en-US" dirty="0"/>
              <a:t>) Data on event</a:t>
            </a:r>
          </a:p>
          <a:p>
            <a:pPr>
              <a:buFont typeface="Arial" panose="020B0604020202020204" pitchFamily="34" charset="0"/>
              <a:buChar char="•"/>
            </a:pPr>
            <a:r>
              <a:rPr lang="en-US" dirty="0" smtClean="0"/>
              <a:t>Date </a:t>
            </a:r>
            <a:r>
              <a:rPr lang="en-US" dirty="0"/>
              <a:t>of occurrence</a:t>
            </a:r>
          </a:p>
          <a:p>
            <a:pPr>
              <a:buFont typeface="Arial" panose="020B0604020202020204" pitchFamily="34" charset="0"/>
              <a:buChar char="•"/>
            </a:pPr>
            <a:r>
              <a:rPr lang="en-US" dirty="0" smtClean="0"/>
              <a:t>Date </a:t>
            </a:r>
            <a:r>
              <a:rPr lang="en-US" dirty="0"/>
              <a:t>of registration</a:t>
            </a:r>
          </a:p>
          <a:p>
            <a:pPr>
              <a:buFont typeface="Arial" panose="020B0604020202020204" pitchFamily="34" charset="0"/>
              <a:buChar char="•"/>
            </a:pPr>
            <a:r>
              <a:rPr lang="en-US" dirty="0" smtClean="0"/>
              <a:t>Place </a:t>
            </a:r>
            <a:r>
              <a:rPr lang="en-US" dirty="0"/>
              <a:t>of occurrence</a:t>
            </a:r>
          </a:p>
          <a:p>
            <a:pPr>
              <a:buFont typeface="Arial" panose="020B0604020202020204" pitchFamily="34" charset="0"/>
              <a:buChar char="•"/>
            </a:pPr>
            <a:r>
              <a:rPr lang="en-US" dirty="0" smtClean="0"/>
              <a:t>Type </a:t>
            </a:r>
            <a:r>
              <a:rPr lang="en-US" dirty="0"/>
              <a:t>of birth/delivery</a:t>
            </a:r>
          </a:p>
          <a:p>
            <a:pPr>
              <a:buFont typeface="Arial" panose="020B0604020202020204" pitchFamily="34" charset="0"/>
              <a:buChar char="•"/>
            </a:pPr>
            <a:r>
              <a:rPr lang="en-US" dirty="0" smtClean="0"/>
              <a:t>Attendance </a:t>
            </a:r>
            <a:r>
              <a:rPr lang="en-US" dirty="0"/>
              <a:t>at birth</a:t>
            </a:r>
          </a:p>
          <a:p>
            <a:pPr marL="0" indent="0">
              <a:buNone/>
            </a:pPr>
            <a:endParaRPr lang="en-US" dirty="0"/>
          </a:p>
        </p:txBody>
      </p:sp>
    </p:spTree>
    <p:extLst>
      <p:ext uri="{BB962C8B-B14F-4D97-AF65-F5344CB8AC3E}">
        <p14:creationId xmlns:p14="http://schemas.microsoft.com/office/powerpoint/2010/main" val="25547301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a:t>ii) Data on infant:</a:t>
            </a:r>
          </a:p>
          <a:p>
            <a:pPr>
              <a:buFont typeface="Arial" panose="020B0604020202020204" pitchFamily="34" charset="0"/>
              <a:buChar char="•"/>
            </a:pPr>
            <a:r>
              <a:rPr lang="en-US" dirty="0" smtClean="0"/>
              <a:t>Sex</a:t>
            </a:r>
            <a:endParaRPr lang="en-US" dirty="0"/>
          </a:p>
          <a:p>
            <a:pPr>
              <a:buFont typeface="Arial" panose="020B0604020202020204" pitchFamily="34" charset="0"/>
              <a:buChar char="•"/>
            </a:pPr>
            <a:r>
              <a:rPr lang="en-US" dirty="0" smtClean="0"/>
              <a:t>Legitimacy </a:t>
            </a:r>
            <a:r>
              <a:rPr lang="en-US" dirty="0"/>
              <a:t>status</a:t>
            </a:r>
          </a:p>
          <a:p>
            <a:pPr>
              <a:buFont typeface="Arial" panose="020B0604020202020204" pitchFamily="34" charset="0"/>
              <a:buChar char="•"/>
            </a:pPr>
            <a:r>
              <a:rPr lang="en-US" dirty="0" smtClean="0"/>
              <a:t>Weight </a:t>
            </a:r>
            <a:r>
              <a:rPr lang="en-US" dirty="0"/>
              <a:t>at birth</a:t>
            </a:r>
          </a:p>
          <a:p>
            <a:pPr marL="0" indent="0">
              <a:buNone/>
            </a:pPr>
            <a:r>
              <a:rPr lang="en-US" dirty="0"/>
              <a:t> </a:t>
            </a:r>
          </a:p>
          <a:p>
            <a:r>
              <a:rPr lang="en-US" dirty="0"/>
              <a:t>iii) Data on mother:</a:t>
            </a:r>
          </a:p>
          <a:p>
            <a:pPr>
              <a:buFont typeface="Arial" panose="020B0604020202020204" pitchFamily="34" charset="0"/>
              <a:buChar char="•"/>
            </a:pPr>
            <a:r>
              <a:rPr lang="en-US" dirty="0" smtClean="0"/>
              <a:t>Age </a:t>
            </a:r>
            <a:r>
              <a:rPr lang="en-US" dirty="0"/>
              <a:t>or date of birth</a:t>
            </a:r>
          </a:p>
          <a:p>
            <a:pPr>
              <a:buFont typeface="Arial" panose="020B0604020202020204" pitchFamily="34" charset="0"/>
              <a:buChar char="•"/>
            </a:pPr>
            <a:r>
              <a:rPr lang="en-US" dirty="0" smtClean="0"/>
              <a:t>Number </a:t>
            </a:r>
            <a:r>
              <a:rPr lang="en-US" dirty="0"/>
              <a:t>of previous children born alive</a:t>
            </a:r>
          </a:p>
          <a:p>
            <a:pPr>
              <a:buFont typeface="Arial" panose="020B0604020202020204" pitchFamily="34" charset="0"/>
              <a:buChar char="•"/>
            </a:pPr>
            <a:r>
              <a:rPr lang="en-US" dirty="0" smtClean="0"/>
              <a:t>Date </a:t>
            </a:r>
            <a:r>
              <a:rPr lang="en-US" dirty="0"/>
              <a:t>of marriage or duration of marriage</a:t>
            </a:r>
          </a:p>
          <a:p>
            <a:pPr>
              <a:buFont typeface="Arial" panose="020B0604020202020204" pitchFamily="34" charset="0"/>
              <a:buChar char="•"/>
            </a:pPr>
            <a:r>
              <a:rPr lang="en-US" dirty="0" smtClean="0"/>
              <a:t>Place </a:t>
            </a:r>
            <a:r>
              <a:rPr lang="en-US" dirty="0"/>
              <a:t>of usual residence</a:t>
            </a:r>
          </a:p>
          <a:p>
            <a:endParaRPr lang="en-US" dirty="0"/>
          </a:p>
        </p:txBody>
      </p:sp>
    </p:spTree>
    <p:extLst>
      <p:ext uri="{BB962C8B-B14F-4D97-AF65-F5344CB8AC3E}">
        <p14:creationId xmlns:p14="http://schemas.microsoft.com/office/powerpoint/2010/main" val="40804820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Death Registration</a:t>
            </a:r>
            <a:r>
              <a:rPr lang="en-US" dirty="0"/>
              <a:t/>
            </a:r>
            <a:br>
              <a:rPr lang="en-US" dirty="0"/>
            </a:br>
            <a:endParaRPr lang="en-US" dirty="0"/>
          </a:p>
        </p:txBody>
      </p:sp>
      <p:sp>
        <p:nvSpPr>
          <p:cNvPr id="3" name="Content Placeholder 2"/>
          <p:cNvSpPr>
            <a:spLocks noGrp="1"/>
          </p:cNvSpPr>
          <p:nvPr>
            <p:ph idx="1"/>
          </p:nvPr>
        </p:nvSpPr>
        <p:spPr/>
        <p:txBody>
          <a:bodyPr/>
          <a:lstStyle/>
          <a:p>
            <a:r>
              <a:rPr lang="en-US" dirty="0"/>
              <a:t>Death; permanent disappearance of all evidence of life at any time after live birth has taken place (post-natal cessation of vital functions without capability of resuscitation). This definition excludes fetal deaths.</a:t>
            </a:r>
          </a:p>
          <a:p>
            <a:pPr marL="0" indent="0">
              <a:buNone/>
            </a:pPr>
            <a:endParaRPr lang="en-US" dirty="0"/>
          </a:p>
          <a:p>
            <a:r>
              <a:rPr lang="en-US" dirty="0" smtClean="0"/>
              <a:t>Fetal </a:t>
            </a:r>
            <a:r>
              <a:rPr lang="en-US" dirty="0"/>
              <a:t>Death; death prior to the complete expulsion or extraction from its mother of a product of conception, irrespective of the duration of pregnancy. The death is indicated by the fact that after such separation the fetus does not breathe or show any other evidence of life, such as beating of the heart, pulsation of the umbilical cord, or definite movement of voluntary muscles.</a:t>
            </a:r>
          </a:p>
          <a:p>
            <a:endParaRPr lang="en-US" dirty="0"/>
          </a:p>
        </p:txBody>
      </p:sp>
    </p:spTree>
    <p:extLst>
      <p:ext uri="{BB962C8B-B14F-4D97-AF65-F5344CB8AC3E}">
        <p14:creationId xmlns:p14="http://schemas.microsoft.com/office/powerpoint/2010/main" val="4465977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210354"/>
            <a:ext cx="8596668" cy="1090412"/>
          </a:xfrm>
        </p:spPr>
        <p:txBody>
          <a:bodyPr>
            <a:normAutofit fontScale="90000"/>
          </a:bodyPr>
          <a:lstStyle/>
          <a:p>
            <a:r>
              <a:rPr lang="en-US" b="1" dirty="0"/>
              <a:t>Fetal Death Categories</a:t>
            </a:r>
            <a:r>
              <a:rPr lang="en-US" dirty="0"/>
              <a:t/>
            </a:r>
            <a:br>
              <a:rPr lang="en-US" dirty="0"/>
            </a:br>
            <a:endParaRPr lang="en-US" dirty="0"/>
          </a:p>
        </p:txBody>
      </p:sp>
      <p:sp>
        <p:nvSpPr>
          <p:cNvPr id="3" name="Content Placeholder 2"/>
          <p:cNvSpPr>
            <a:spLocks noGrp="1"/>
          </p:cNvSpPr>
          <p:nvPr>
            <p:ph idx="1"/>
          </p:nvPr>
        </p:nvSpPr>
        <p:spPr>
          <a:xfrm>
            <a:off x="677334" y="1300766"/>
            <a:ext cx="8596668" cy="5074275"/>
          </a:xfrm>
        </p:spPr>
        <p:txBody>
          <a:bodyPr>
            <a:normAutofit fontScale="92500" lnSpcReduction="10000"/>
          </a:bodyPr>
          <a:lstStyle/>
          <a:p>
            <a:r>
              <a:rPr lang="en-US" dirty="0"/>
              <a:t>Three major categories of fetal deaths recommended by WHO:</a:t>
            </a:r>
          </a:p>
          <a:p>
            <a:pPr>
              <a:buFont typeface="Arial" panose="020B0604020202020204" pitchFamily="34" charset="0"/>
              <a:buChar char="•"/>
            </a:pPr>
            <a:r>
              <a:rPr lang="en-US" dirty="0"/>
              <a:t>Early fetal death: &lt; 20 completed weeks of gestation.</a:t>
            </a:r>
          </a:p>
          <a:p>
            <a:pPr>
              <a:buFont typeface="Arial" panose="020B0604020202020204" pitchFamily="34" charset="0"/>
              <a:buChar char="•"/>
            </a:pPr>
            <a:r>
              <a:rPr lang="en-US" dirty="0"/>
              <a:t>Intermediate fetal death: ≥ 20 but &lt; 28 weeks.</a:t>
            </a:r>
          </a:p>
          <a:p>
            <a:pPr>
              <a:buFont typeface="Arial" panose="020B0604020202020204" pitchFamily="34" charset="0"/>
              <a:buChar char="•"/>
            </a:pPr>
            <a:r>
              <a:rPr lang="en-US" dirty="0"/>
              <a:t>Late fetal death: ≥ 28 weeks. </a:t>
            </a:r>
          </a:p>
          <a:p>
            <a:r>
              <a:rPr lang="en-US" dirty="0" smtClean="0"/>
              <a:t>Stillbirth</a:t>
            </a:r>
            <a:r>
              <a:rPr lang="en-US" dirty="0"/>
              <a:t>; late fetal death. To be used only if essential for national purposes.</a:t>
            </a:r>
          </a:p>
          <a:p>
            <a:pPr marL="0" indent="0">
              <a:buNone/>
            </a:pPr>
            <a:r>
              <a:rPr lang="en-US" dirty="0"/>
              <a:t> </a:t>
            </a:r>
          </a:p>
          <a:p>
            <a:r>
              <a:rPr lang="en-US" dirty="0" smtClean="0"/>
              <a:t>The </a:t>
            </a:r>
            <a:r>
              <a:rPr lang="en-US" dirty="0"/>
              <a:t>United Nations recommends that the following be collected at the minimum for death registration:</a:t>
            </a:r>
          </a:p>
          <a:p>
            <a:r>
              <a:rPr lang="en-US" dirty="0" err="1"/>
              <a:t>i</a:t>
            </a:r>
            <a:r>
              <a:rPr lang="en-US" dirty="0"/>
              <a:t>) Data on event:</a:t>
            </a:r>
          </a:p>
          <a:p>
            <a:pPr>
              <a:buFont typeface="Arial" panose="020B0604020202020204" pitchFamily="34" charset="0"/>
              <a:buChar char="•"/>
            </a:pPr>
            <a:r>
              <a:rPr lang="en-US" dirty="0" smtClean="0"/>
              <a:t>Date </a:t>
            </a:r>
            <a:r>
              <a:rPr lang="en-US" dirty="0"/>
              <a:t>of occurrence</a:t>
            </a:r>
          </a:p>
          <a:p>
            <a:pPr>
              <a:buFont typeface="Arial" panose="020B0604020202020204" pitchFamily="34" charset="0"/>
              <a:buChar char="•"/>
            </a:pPr>
            <a:r>
              <a:rPr lang="en-US" dirty="0" smtClean="0"/>
              <a:t>Date </a:t>
            </a:r>
            <a:r>
              <a:rPr lang="en-US" dirty="0"/>
              <a:t>of registration</a:t>
            </a:r>
          </a:p>
          <a:p>
            <a:pPr>
              <a:buFont typeface="Arial" panose="020B0604020202020204" pitchFamily="34" charset="0"/>
              <a:buChar char="•"/>
            </a:pPr>
            <a:r>
              <a:rPr lang="en-US" dirty="0" smtClean="0"/>
              <a:t>Place </a:t>
            </a:r>
            <a:r>
              <a:rPr lang="en-US" dirty="0"/>
              <a:t>of occurrence</a:t>
            </a:r>
          </a:p>
          <a:p>
            <a:pPr>
              <a:buFont typeface="Arial" panose="020B0604020202020204" pitchFamily="34" charset="0"/>
              <a:buChar char="•"/>
            </a:pPr>
            <a:r>
              <a:rPr lang="en-US" dirty="0" smtClean="0"/>
              <a:t>Cause </a:t>
            </a:r>
            <a:r>
              <a:rPr lang="en-US" dirty="0"/>
              <a:t>of death</a:t>
            </a:r>
          </a:p>
          <a:p>
            <a:pPr>
              <a:buFont typeface="Arial" panose="020B0604020202020204" pitchFamily="34" charset="0"/>
              <a:buChar char="•"/>
            </a:pPr>
            <a:r>
              <a:rPr lang="en-US" dirty="0" smtClean="0"/>
              <a:t>Certifier</a:t>
            </a:r>
            <a:endParaRPr lang="en-US" dirty="0"/>
          </a:p>
          <a:p>
            <a:endParaRPr lang="en-US" dirty="0"/>
          </a:p>
          <a:p>
            <a:endParaRPr lang="en-US" dirty="0"/>
          </a:p>
        </p:txBody>
      </p:sp>
    </p:spTree>
    <p:extLst>
      <p:ext uri="{BB962C8B-B14F-4D97-AF65-F5344CB8AC3E}">
        <p14:creationId xmlns:p14="http://schemas.microsoft.com/office/powerpoint/2010/main" val="13567503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ii) Data on decedent:</a:t>
            </a:r>
          </a:p>
          <a:p>
            <a:pPr>
              <a:buFont typeface="Arial" panose="020B0604020202020204" pitchFamily="34" charset="0"/>
              <a:buChar char="•"/>
            </a:pPr>
            <a:r>
              <a:rPr lang="en-US" dirty="0" smtClean="0"/>
              <a:t>Age </a:t>
            </a:r>
            <a:r>
              <a:rPr lang="en-US" dirty="0"/>
              <a:t>or date of birth</a:t>
            </a:r>
          </a:p>
          <a:p>
            <a:pPr>
              <a:buFont typeface="Arial" panose="020B0604020202020204" pitchFamily="34" charset="0"/>
              <a:buChar char="•"/>
            </a:pPr>
            <a:r>
              <a:rPr lang="en-US" dirty="0" smtClean="0"/>
              <a:t>Sex</a:t>
            </a:r>
            <a:endParaRPr lang="en-US" dirty="0"/>
          </a:p>
          <a:p>
            <a:pPr>
              <a:buFont typeface="Arial" panose="020B0604020202020204" pitchFamily="34" charset="0"/>
              <a:buChar char="•"/>
            </a:pPr>
            <a:r>
              <a:rPr lang="en-US" dirty="0" smtClean="0"/>
              <a:t>Marital </a:t>
            </a:r>
            <a:r>
              <a:rPr lang="en-US" dirty="0"/>
              <a:t>status</a:t>
            </a:r>
          </a:p>
          <a:p>
            <a:pPr>
              <a:buFont typeface="Arial" panose="020B0604020202020204" pitchFamily="34" charset="0"/>
              <a:buChar char="•"/>
            </a:pPr>
            <a:r>
              <a:rPr lang="en-US" dirty="0" smtClean="0"/>
              <a:t>Occupation</a:t>
            </a:r>
            <a:endParaRPr lang="en-US" dirty="0"/>
          </a:p>
          <a:p>
            <a:pPr>
              <a:buFont typeface="Arial" panose="020B0604020202020204" pitchFamily="34" charset="0"/>
              <a:buChar char="•"/>
            </a:pPr>
            <a:r>
              <a:rPr lang="en-US" dirty="0" smtClean="0"/>
              <a:t>Place </a:t>
            </a:r>
            <a:r>
              <a:rPr lang="en-US" dirty="0"/>
              <a:t>of usual residence</a:t>
            </a:r>
          </a:p>
          <a:p>
            <a:endParaRPr lang="en-US" dirty="0"/>
          </a:p>
        </p:txBody>
      </p:sp>
    </p:spTree>
    <p:extLst>
      <p:ext uri="{BB962C8B-B14F-4D97-AF65-F5344CB8AC3E}">
        <p14:creationId xmlns:p14="http://schemas.microsoft.com/office/powerpoint/2010/main" val="31542368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197476"/>
            <a:ext cx="8596668" cy="884349"/>
          </a:xfrm>
        </p:spPr>
        <p:txBody>
          <a:bodyPr/>
          <a:lstStyle/>
          <a:p>
            <a:r>
              <a:rPr lang="en-US" b="1" dirty="0"/>
              <a:t>Marriage Registration</a:t>
            </a:r>
            <a:endParaRPr lang="en-US" dirty="0"/>
          </a:p>
        </p:txBody>
      </p:sp>
      <p:sp>
        <p:nvSpPr>
          <p:cNvPr id="3" name="Content Placeholder 2"/>
          <p:cNvSpPr>
            <a:spLocks noGrp="1"/>
          </p:cNvSpPr>
          <p:nvPr>
            <p:ph idx="1"/>
          </p:nvPr>
        </p:nvSpPr>
        <p:spPr>
          <a:xfrm>
            <a:off x="677334" y="1506829"/>
            <a:ext cx="8596668" cy="4830748"/>
          </a:xfrm>
        </p:spPr>
        <p:txBody>
          <a:bodyPr/>
          <a:lstStyle/>
          <a:p>
            <a:r>
              <a:rPr lang="en-US" dirty="0"/>
              <a:t>Marriage is a ceremony or process by which the legal relationship of husband and wife is constituted.</a:t>
            </a:r>
          </a:p>
          <a:p>
            <a:r>
              <a:rPr lang="en-US" dirty="0" smtClean="0"/>
              <a:t>The </a:t>
            </a:r>
            <a:r>
              <a:rPr lang="en-US" dirty="0"/>
              <a:t>legality of the union may be established by civil, religious, or other means as recognized by the laws of each country.</a:t>
            </a:r>
          </a:p>
          <a:p>
            <a:r>
              <a:rPr lang="en-US" dirty="0" smtClean="0"/>
              <a:t>The </a:t>
            </a:r>
            <a:r>
              <a:rPr lang="en-US" dirty="0"/>
              <a:t>United Nations recommends that the following be collected at a minimum for marriage registration:</a:t>
            </a:r>
          </a:p>
          <a:p>
            <a:r>
              <a:rPr lang="en-US" dirty="0" err="1"/>
              <a:t>i</a:t>
            </a:r>
            <a:r>
              <a:rPr lang="en-US" dirty="0"/>
              <a:t>) Data on event:</a:t>
            </a:r>
          </a:p>
          <a:p>
            <a:pPr>
              <a:buFont typeface="Arial" panose="020B0604020202020204" pitchFamily="34" charset="0"/>
              <a:buChar char="•"/>
            </a:pPr>
            <a:r>
              <a:rPr lang="en-US" dirty="0" smtClean="0"/>
              <a:t>Date </a:t>
            </a:r>
            <a:r>
              <a:rPr lang="en-US" dirty="0"/>
              <a:t>of occurrence</a:t>
            </a:r>
          </a:p>
          <a:p>
            <a:pPr>
              <a:buFont typeface="Arial" panose="020B0604020202020204" pitchFamily="34" charset="0"/>
              <a:buChar char="•"/>
            </a:pPr>
            <a:r>
              <a:rPr lang="en-US" dirty="0" smtClean="0"/>
              <a:t>Date </a:t>
            </a:r>
            <a:r>
              <a:rPr lang="en-US" dirty="0"/>
              <a:t>of registration</a:t>
            </a:r>
          </a:p>
          <a:p>
            <a:pPr>
              <a:buFont typeface="Arial" panose="020B0604020202020204" pitchFamily="34" charset="0"/>
              <a:buChar char="•"/>
            </a:pPr>
            <a:r>
              <a:rPr lang="en-US" dirty="0" smtClean="0"/>
              <a:t>Place </a:t>
            </a:r>
            <a:r>
              <a:rPr lang="en-US" dirty="0"/>
              <a:t>of occurrence</a:t>
            </a:r>
          </a:p>
          <a:p>
            <a:pPr>
              <a:buFont typeface="Arial" panose="020B0604020202020204" pitchFamily="34" charset="0"/>
              <a:buChar char="•"/>
            </a:pPr>
            <a:r>
              <a:rPr lang="en-US" dirty="0" smtClean="0"/>
              <a:t>Type </a:t>
            </a:r>
            <a:r>
              <a:rPr lang="en-US" dirty="0"/>
              <a:t>of marriage—civil, religious, customary</a:t>
            </a:r>
          </a:p>
          <a:p>
            <a:endParaRPr lang="en-US" dirty="0"/>
          </a:p>
        </p:txBody>
      </p:sp>
    </p:spTree>
    <p:extLst>
      <p:ext uri="{BB962C8B-B14F-4D97-AF65-F5344CB8AC3E}">
        <p14:creationId xmlns:p14="http://schemas.microsoft.com/office/powerpoint/2010/main" val="146026932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ii) Data on bride and groom:</a:t>
            </a:r>
          </a:p>
          <a:p>
            <a:pPr>
              <a:buFont typeface="Arial" panose="020B0604020202020204" pitchFamily="34" charset="0"/>
              <a:buChar char="•"/>
            </a:pPr>
            <a:r>
              <a:rPr lang="en-US" dirty="0" smtClean="0"/>
              <a:t>Age </a:t>
            </a:r>
            <a:r>
              <a:rPr lang="en-US" dirty="0"/>
              <a:t>or date of birth</a:t>
            </a:r>
          </a:p>
          <a:p>
            <a:pPr>
              <a:buFont typeface="Arial" panose="020B0604020202020204" pitchFamily="34" charset="0"/>
              <a:buChar char="•"/>
            </a:pPr>
            <a:r>
              <a:rPr lang="en-US" dirty="0" smtClean="0"/>
              <a:t>Previous </a:t>
            </a:r>
            <a:r>
              <a:rPr lang="en-US" dirty="0"/>
              <a:t>marital status</a:t>
            </a:r>
          </a:p>
          <a:p>
            <a:pPr>
              <a:buFont typeface="Arial" panose="020B0604020202020204" pitchFamily="34" charset="0"/>
              <a:buChar char="•"/>
            </a:pPr>
            <a:r>
              <a:rPr lang="en-US" dirty="0" smtClean="0"/>
              <a:t>Place </a:t>
            </a:r>
            <a:r>
              <a:rPr lang="en-US" dirty="0"/>
              <a:t>of usual residence</a:t>
            </a:r>
          </a:p>
        </p:txBody>
      </p:sp>
    </p:spTree>
    <p:extLst>
      <p:ext uri="{BB962C8B-B14F-4D97-AF65-F5344CB8AC3E}">
        <p14:creationId xmlns:p14="http://schemas.microsoft.com/office/powerpoint/2010/main" val="80977012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Divorce Registration</a:t>
            </a:r>
            <a:r>
              <a:rPr lang="en-US" dirty="0"/>
              <a:t/>
            </a:r>
            <a:br>
              <a:rPr lang="en-US" dirty="0"/>
            </a:br>
            <a:endParaRPr lang="en-US" dirty="0"/>
          </a:p>
        </p:txBody>
      </p:sp>
      <p:sp>
        <p:nvSpPr>
          <p:cNvPr id="3" name="Content Placeholder 2"/>
          <p:cNvSpPr>
            <a:spLocks noGrp="1"/>
          </p:cNvSpPr>
          <p:nvPr>
            <p:ph idx="1"/>
          </p:nvPr>
        </p:nvSpPr>
        <p:spPr/>
        <p:txBody>
          <a:bodyPr/>
          <a:lstStyle/>
          <a:p>
            <a:r>
              <a:rPr lang="en-US" dirty="0" smtClean="0"/>
              <a:t>Divorce </a:t>
            </a:r>
            <a:r>
              <a:rPr lang="en-US" dirty="0"/>
              <a:t>is the final legal dissolution of a marriage, that is, that separation of husband and wife which confers on the parties the right to remarriage under civil, religious and/or other provisions, according to the laws of each country.</a:t>
            </a:r>
          </a:p>
          <a:p>
            <a:endParaRPr lang="en-US" dirty="0"/>
          </a:p>
        </p:txBody>
      </p:sp>
    </p:spTree>
    <p:extLst>
      <p:ext uri="{BB962C8B-B14F-4D97-AF65-F5344CB8AC3E}">
        <p14:creationId xmlns:p14="http://schemas.microsoft.com/office/powerpoint/2010/main" val="225849757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Advantages Civil Registration</a:t>
            </a:r>
            <a:r>
              <a:rPr lang="en-US" dirty="0"/>
              <a:t/>
            </a:r>
            <a:br>
              <a:rPr lang="en-US" dirty="0"/>
            </a:br>
            <a:endParaRPr lang="en-US" dirty="0"/>
          </a:p>
        </p:txBody>
      </p:sp>
      <p:sp>
        <p:nvSpPr>
          <p:cNvPr id="3" name="Content Placeholder 2"/>
          <p:cNvSpPr>
            <a:spLocks noGrp="1"/>
          </p:cNvSpPr>
          <p:nvPr>
            <p:ph idx="1"/>
          </p:nvPr>
        </p:nvSpPr>
        <p:spPr/>
        <p:txBody>
          <a:bodyPr/>
          <a:lstStyle/>
          <a:p>
            <a:r>
              <a:rPr lang="en-US" dirty="0" smtClean="0"/>
              <a:t>Continuous </a:t>
            </a:r>
            <a:r>
              <a:rPr lang="en-US" dirty="0"/>
              <a:t>monitoring of vital rates.</a:t>
            </a:r>
          </a:p>
          <a:p>
            <a:r>
              <a:rPr lang="en-US" dirty="0" smtClean="0"/>
              <a:t>May </a:t>
            </a:r>
            <a:r>
              <a:rPr lang="en-US" dirty="0"/>
              <a:t>provide both numerator and denominator for some rates (e.g., Infant Mortality Rate-IMR).</a:t>
            </a:r>
          </a:p>
          <a:p>
            <a:r>
              <a:rPr lang="en-US" dirty="0" smtClean="0"/>
              <a:t>Small </a:t>
            </a:r>
            <a:r>
              <a:rPr lang="en-US" dirty="0"/>
              <a:t>area data available.</a:t>
            </a:r>
          </a:p>
          <a:p>
            <a:r>
              <a:rPr lang="en-US" dirty="0" smtClean="0"/>
              <a:t>Base </a:t>
            </a:r>
            <a:r>
              <a:rPr lang="en-US" dirty="0"/>
              <a:t>for testing the accuracy of censuses and surveys.</a:t>
            </a:r>
          </a:p>
          <a:p>
            <a:endParaRPr lang="en-US" dirty="0"/>
          </a:p>
        </p:txBody>
      </p:sp>
    </p:spTree>
    <p:extLst>
      <p:ext uri="{BB962C8B-B14F-4D97-AF65-F5344CB8AC3E}">
        <p14:creationId xmlns:p14="http://schemas.microsoft.com/office/powerpoint/2010/main" val="39722118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INTRODUCTION TO DEMOGRAPHY</a:t>
            </a:r>
            <a:endParaRPr lang="en-US" dirty="0"/>
          </a:p>
        </p:txBody>
      </p:sp>
      <p:sp>
        <p:nvSpPr>
          <p:cNvPr id="3" name="Content Placeholder 2"/>
          <p:cNvSpPr>
            <a:spLocks noGrp="1"/>
          </p:cNvSpPr>
          <p:nvPr>
            <p:ph idx="1"/>
          </p:nvPr>
        </p:nvSpPr>
        <p:spPr/>
        <p:txBody>
          <a:bodyPr/>
          <a:lstStyle/>
          <a:p>
            <a:r>
              <a:rPr lang="en-US" b="1" dirty="0"/>
              <a:t>Statistics</a:t>
            </a:r>
            <a:r>
              <a:rPr lang="en-US" dirty="0"/>
              <a:t>; a mathematical science concerned with data collection, presentation, analysis and interpretation. </a:t>
            </a:r>
          </a:p>
          <a:p>
            <a:r>
              <a:rPr lang="en-US" dirty="0"/>
              <a:t>-Descriptive statistics pertains to organizing and summarizing information from data. </a:t>
            </a:r>
          </a:p>
          <a:p>
            <a:r>
              <a:rPr lang="en-US" dirty="0"/>
              <a:t>-Inferential statistics is concerned with using information from a sample to draw conclusions about the population. </a:t>
            </a:r>
          </a:p>
          <a:p>
            <a:r>
              <a:rPr lang="en-US" b="1" dirty="0"/>
              <a:t>Vital health statistics</a:t>
            </a:r>
            <a:r>
              <a:rPr lang="en-US" dirty="0"/>
              <a:t>; demographic data on births, deaths, fetal deaths, marriages and divorces.</a:t>
            </a:r>
          </a:p>
          <a:p>
            <a:endParaRPr lang="en-US" dirty="0"/>
          </a:p>
        </p:txBody>
      </p:sp>
    </p:spTree>
    <p:extLst>
      <p:ext uri="{BB962C8B-B14F-4D97-AF65-F5344CB8AC3E}">
        <p14:creationId xmlns:p14="http://schemas.microsoft.com/office/powerpoint/2010/main" val="353673061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Disadvantages Civil Registration</a:t>
            </a:r>
            <a:r>
              <a:rPr lang="en-US" dirty="0"/>
              <a:t/>
            </a:r>
            <a:br>
              <a:rPr lang="en-US" dirty="0"/>
            </a:br>
            <a:endParaRPr lang="en-US" dirty="0"/>
          </a:p>
        </p:txBody>
      </p:sp>
      <p:sp>
        <p:nvSpPr>
          <p:cNvPr id="3" name="Content Placeholder 2"/>
          <p:cNvSpPr>
            <a:spLocks noGrp="1"/>
          </p:cNvSpPr>
          <p:nvPr>
            <p:ph idx="1"/>
          </p:nvPr>
        </p:nvSpPr>
        <p:spPr/>
        <p:txBody>
          <a:bodyPr/>
          <a:lstStyle/>
          <a:p>
            <a:r>
              <a:rPr lang="en-US" dirty="0" smtClean="0"/>
              <a:t>Uncertain </a:t>
            </a:r>
            <a:r>
              <a:rPr lang="en-US" dirty="0"/>
              <a:t>coverage.</a:t>
            </a:r>
          </a:p>
          <a:p>
            <a:r>
              <a:rPr lang="en-US" dirty="0" smtClean="0"/>
              <a:t>Difficult </a:t>
            </a:r>
            <a:r>
              <a:rPr lang="en-US" dirty="0"/>
              <a:t>to ensure registration of all the events.</a:t>
            </a:r>
          </a:p>
          <a:p>
            <a:r>
              <a:rPr lang="en-US" dirty="0" smtClean="0"/>
              <a:t>Limited </a:t>
            </a:r>
            <a:r>
              <a:rPr lang="en-US" dirty="0"/>
              <a:t>background information.</a:t>
            </a:r>
          </a:p>
          <a:p>
            <a:r>
              <a:rPr lang="en-US" dirty="0" smtClean="0"/>
              <a:t>Time </a:t>
            </a:r>
            <a:r>
              <a:rPr lang="en-US" dirty="0"/>
              <a:t>reference often inconsistent with denominator definition.</a:t>
            </a:r>
          </a:p>
          <a:p>
            <a:r>
              <a:rPr lang="en-US" dirty="0" smtClean="0"/>
              <a:t>Information </a:t>
            </a:r>
            <a:r>
              <a:rPr lang="en-US" dirty="0"/>
              <a:t>may come from third party.</a:t>
            </a:r>
          </a:p>
          <a:p>
            <a:r>
              <a:rPr lang="en-US" dirty="0" smtClean="0"/>
              <a:t>Easily </a:t>
            </a:r>
            <a:r>
              <a:rPr lang="en-US" dirty="0"/>
              <a:t>disrupted by political/economic events</a:t>
            </a:r>
          </a:p>
          <a:p>
            <a:r>
              <a:rPr lang="en-US" dirty="0" smtClean="0"/>
              <a:t>Literacy/numeracy</a:t>
            </a:r>
            <a:endParaRPr lang="en-US" dirty="0"/>
          </a:p>
          <a:p>
            <a:r>
              <a:rPr lang="en-US" dirty="0" smtClean="0"/>
              <a:t>Costly</a:t>
            </a:r>
            <a:endParaRPr lang="en-US" dirty="0"/>
          </a:p>
          <a:p>
            <a:endParaRPr lang="en-US" dirty="0"/>
          </a:p>
        </p:txBody>
      </p:sp>
    </p:spTree>
    <p:extLst>
      <p:ext uri="{BB962C8B-B14F-4D97-AF65-F5344CB8AC3E}">
        <p14:creationId xmlns:p14="http://schemas.microsoft.com/office/powerpoint/2010/main" val="408054350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a:t>
            </a:r>
            <a:r>
              <a:rPr lang="en-US" b="1" dirty="0" smtClean="0"/>
              <a:t>ensuses</a:t>
            </a:r>
            <a:r>
              <a:rPr lang="en-US" dirty="0"/>
              <a:t/>
            </a:r>
            <a:br>
              <a:rPr lang="en-US" dirty="0"/>
            </a:br>
            <a:endParaRPr lang="en-US" dirty="0"/>
          </a:p>
        </p:txBody>
      </p:sp>
      <p:sp>
        <p:nvSpPr>
          <p:cNvPr id="3" name="Content Placeholder 2"/>
          <p:cNvSpPr>
            <a:spLocks noGrp="1"/>
          </p:cNvSpPr>
          <p:nvPr>
            <p:ph idx="1"/>
          </p:nvPr>
        </p:nvSpPr>
        <p:spPr/>
        <p:txBody>
          <a:bodyPr/>
          <a:lstStyle/>
          <a:p>
            <a:r>
              <a:rPr lang="en-US" dirty="0" smtClean="0"/>
              <a:t>Census </a:t>
            </a:r>
            <a:r>
              <a:rPr lang="en-US" dirty="0"/>
              <a:t>is the total process of collecting, compiling, analyzing and publishing or otherwise disseminating demographic, economic and social data pertaining to all persons in a country or in a well-delineated part of a country at a specified time.</a:t>
            </a:r>
          </a:p>
          <a:p>
            <a:endParaRPr lang="en-US" dirty="0"/>
          </a:p>
        </p:txBody>
      </p:sp>
    </p:spTree>
    <p:extLst>
      <p:ext uri="{BB962C8B-B14F-4D97-AF65-F5344CB8AC3E}">
        <p14:creationId xmlns:p14="http://schemas.microsoft.com/office/powerpoint/2010/main" val="72389298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4303" y="120203"/>
            <a:ext cx="8596668" cy="1064653"/>
          </a:xfrm>
        </p:spPr>
        <p:txBody>
          <a:bodyPr>
            <a:normAutofit fontScale="90000"/>
          </a:bodyPr>
          <a:lstStyle/>
          <a:p>
            <a:r>
              <a:rPr lang="en-US" b="1" dirty="0" smtClean="0"/>
              <a:t>Essential Characteristics</a:t>
            </a:r>
            <a:r>
              <a:rPr lang="en-US" dirty="0"/>
              <a:t/>
            </a:r>
            <a:br>
              <a:rPr lang="en-US" dirty="0"/>
            </a:br>
            <a:endParaRPr lang="en-US" dirty="0"/>
          </a:p>
        </p:txBody>
      </p:sp>
      <p:sp>
        <p:nvSpPr>
          <p:cNvPr id="3" name="Content Placeholder 2"/>
          <p:cNvSpPr>
            <a:spLocks noGrp="1"/>
          </p:cNvSpPr>
          <p:nvPr>
            <p:ph idx="1"/>
          </p:nvPr>
        </p:nvSpPr>
        <p:spPr>
          <a:xfrm>
            <a:off x="574303" y="1416676"/>
            <a:ext cx="8762880" cy="5150117"/>
          </a:xfrm>
        </p:spPr>
        <p:txBody>
          <a:bodyPr>
            <a:normAutofit lnSpcReduction="10000"/>
          </a:bodyPr>
          <a:lstStyle/>
          <a:p>
            <a:pPr>
              <a:buFont typeface="Wingdings" panose="05000000000000000000" pitchFamily="2" charset="2"/>
              <a:buChar char="§"/>
            </a:pPr>
            <a:r>
              <a:rPr lang="en-US" dirty="0" smtClean="0"/>
              <a:t>Universality</a:t>
            </a:r>
            <a:endParaRPr lang="en-US" dirty="0"/>
          </a:p>
          <a:p>
            <a:pPr>
              <a:buFont typeface="Wingdings" panose="05000000000000000000" pitchFamily="2" charset="2"/>
              <a:buChar char="§"/>
            </a:pPr>
            <a:r>
              <a:rPr lang="en-US" dirty="0" smtClean="0"/>
              <a:t>Simultaneity</a:t>
            </a:r>
            <a:endParaRPr lang="en-US" dirty="0"/>
          </a:p>
          <a:p>
            <a:pPr>
              <a:buFont typeface="Wingdings" panose="05000000000000000000" pitchFamily="2" charset="2"/>
              <a:buChar char="§"/>
            </a:pPr>
            <a:r>
              <a:rPr lang="en-US" dirty="0" smtClean="0"/>
              <a:t>Individual enumeration</a:t>
            </a:r>
          </a:p>
          <a:p>
            <a:pPr marL="0" indent="0">
              <a:buNone/>
            </a:pPr>
            <a:endParaRPr lang="en-US" dirty="0"/>
          </a:p>
          <a:p>
            <a:r>
              <a:rPr lang="en-US" dirty="0"/>
              <a:t>A census contains:</a:t>
            </a:r>
          </a:p>
          <a:p>
            <a:pPr>
              <a:buFont typeface="Wingdings" panose="05000000000000000000" pitchFamily="2" charset="2"/>
              <a:buChar char="§"/>
            </a:pPr>
            <a:r>
              <a:rPr lang="en-US" dirty="0"/>
              <a:t>Demographic data (at least age and sex)</a:t>
            </a:r>
          </a:p>
          <a:p>
            <a:pPr>
              <a:buFont typeface="Wingdings" panose="05000000000000000000" pitchFamily="2" charset="2"/>
              <a:buChar char="§"/>
            </a:pPr>
            <a:r>
              <a:rPr lang="en-US" dirty="0"/>
              <a:t>Economic data (e.g., occupation and income)</a:t>
            </a:r>
          </a:p>
          <a:p>
            <a:pPr>
              <a:buFont typeface="Wingdings" panose="05000000000000000000" pitchFamily="2" charset="2"/>
              <a:buChar char="§"/>
            </a:pPr>
            <a:r>
              <a:rPr lang="en-US" dirty="0"/>
              <a:t>Social (e.g., education and housing</a:t>
            </a:r>
            <a:r>
              <a:rPr lang="en-US" dirty="0" smtClean="0"/>
              <a:t>)</a:t>
            </a:r>
          </a:p>
          <a:p>
            <a:pPr marL="0" indent="0">
              <a:buNone/>
            </a:pPr>
            <a:endParaRPr lang="en-US" dirty="0" smtClean="0"/>
          </a:p>
          <a:p>
            <a:r>
              <a:rPr lang="en-US" dirty="0"/>
              <a:t>A census can be conducted:</a:t>
            </a:r>
          </a:p>
          <a:p>
            <a:pPr>
              <a:buFont typeface="Wingdings" panose="05000000000000000000" pitchFamily="2" charset="2"/>
              <a:buChar char="§"/>
            </a:pPr>
            <a:r>
              <a:rPr lang="en-US" dirty="0"/>
              <a:t>De jure: Legal or customary attachment to an area (you are registered where you usually reside).</a:t>
            </a:r>
          </a:p>
          <a:p>
            <a:pPr>
              <a:buFont typeface="Wingdings" panose="05000000000000000000" pitchFamily="2" charset="2"/>
              <a:buChar char="§"/>
            </a:pPr>
            <a:r>
              <a:rPr lang="en-US" dirty="0"/>
              <a:t>De facto: Physical residence (you are registered where you are currently staying/residing at the time of the census).</a:t>
            </a:r>
          </a:p>
          <a:p>
            <a:endParaRPr lang="en-US" dirty="0"/>
          </a:p>
          <a:p>
            <a:endParaRPr lang="en-US" dirty="0"/>
          </a:p>
          <a:p>
            <a:endParaRPr lang="en-US" dirty="0"/>
          </a:p>
        </p:txBody>
      </p:sp>
    </p:spTree>
    <p:extLst>
      <p:ext uri="{BB962C8B-B14F-4D97-AF65-F5344CB8AC3E}">
        <p14:creationId xmlns:p14="http://schemas.microsoft.com/office/powerpoint/2010/main" val="119413127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Data collection procedures</a:t>
            </a:r>
            <a:r>
              <a:rPr lang="en-US" dirty="0"/>
              <a:t/>
            </a:r>
            <a:br>
              <a:rPr lang="en-US" dirty="0"/>
            </a:br>
            <a:endParaRPr lang="en-US" dirty="0"/>
          </a:p>
        </p:txBody>
      </p:sp>
      <p:sp>
        <p:nvSpPr>
          <p:cNvPr id="3" name="Content Placeholder 2"/>
          <p:cNvSpPr>
            <a:spLocks noGrp="1"/>
          </p:cNvSpPr>
          <p:nvPr>
            <p:ph idx="1"/>
          </p:nvPr>
        </p:nvSpPr>
        <p:spPr/>
        <p:txBody>
          <a:bodyPr/>
          <a:lstStyle/>
          <a:p>
            <a:pPr>
              <a:buFont typeface="Wingdings" panose="05000000000000000000" pitchFamily="2" charset="2"/>
              <a:buChar char="§"/>
            </a:pPr>
            <a:r>
              <a:rPr lang="en-US" dirty="0" smtClean="0"/>
              <a:t>Establish </a:t>
            </a:r>
            <a:r>
              <a:rPr lang="en-US" dirty="0"/>
              <a:t>administrative tree (census officers, supervisors, enumerators).</a:t>
            </a:r>
          </a:p>
          <a:p>
            <a:pPr>
              <a:buFont typeface="Wingdings" panose="05000000000000000000" pitchFamily="2" charset="2"/>
              <a:buChar char="§"/>
            </a:pPr>
            <a:r>
              <a:rPr lang="en-US" dirty="0" smtClean="0"/>
              <a:t>Develop </a:t>
            </a:r>
            <a:r>
              <a:rPr lang="en-US" dirty="0"/>
              <a:t>questionnaire(s).</a:t>
            </a:r>
          </a:p>
          <a:p>
            <a:pPr>
              <a:buFont typeface="Wingdings" panose="05000000000000000000" pitchFamily="2" charset="2"/>
              <a:buChar char="§"/>
            </a:pPr>
            <a:r>
              <a:rPr lang="en-US" dirty="0" smtClean="0"/>
              <a:t>Cartography-creation </a:t>
            </a:r>
            <a:r>
              <a:rPr lang="en-US" dirty="0"/>
              <a:t>of maps based on the layout of a territory’s geography.</a:t>
            </a:r>
          </a:p>
          <a:p>
            <a:pPr>
              <a:buFont typeface="Wingdings" panose="05000000000000000000" pitchFamily="2" charset="2"/>
              <a:buChar char="§"/>
            </a:pPr>
            <a:r>
              <a:rPr lang="en-US" dirty="0" smtClean="0"/>
              <a:t>Define </a:t>
            </a:r>
            <a:r>
              <a:rPr lang="en-US" dirty="0"/>
              <a:t>enumeration areas.</a:t>
            </a:r>
          </a:p>
          <a:p>
            <a:pPr>
              <a:buFont typeface="Wingdings" panose="05000000000000000000" pitchFamily="2" charset="2"/>
              <a:buChar char="§"/>
            </a:pPr>
            <a:r>
              <a:rPr lang="en-US" dirty="0" smtClean="0"/>
              <a:t>Pretest </a:t>
            </a:r>
            <a:r>
              <a:rPr lang="en-US" dirty="0"/>
              <a:t>enumeration processes.</a:t>
            </a:r>
          </a:p>
          <a:p>
            <a:pPr>
              <a:buFont typeface="Wingdings" panose="05000000000000000000" pitchFamily="2" charset="2"/>
              <a:buChar char="§"/>
            </a:pPr>
            <a:r>
              <a:rPr lang="en-US" dirty="0" smtClean="0"/>
              <a:t>Design </a:t>
            </a:r>
            <a:r>
              <a:rPr lang="en-US" dirty="0"/>
              <a:t>data processing system.</a:t>
            </a:r>
          </a:p>
          <a:p>
            <a:pPr>
              <a:buFont typeface="Wingdings" panose="05000000000000000000" pitchFamily="2" charset="2"/>
              <a:buChar char="§"/>
            </a:pPr>
            <a:r>
              <a:rPr lang="en-US" dirty="0" smtClean="0"/>
              <a:t>Enumeration </a:t>
            </a:r>
            <a:r>
              <a:rPr lang="en-US" dirty="0"/>
              <a:t>(postal with follow-up, general canvas).</a:t>
            </a:r>
          </a:p>
          <a:p>
            <a:endParaRPr lang="en-US" dirty="0"/>
          </a:p>
        </p:txBody>
      </p:sp>
    </p:spTree>
    <p:extLst>
      <p:ext uri="{BB962C8B-B14F-4D97-AF65-F5344CB8AC3E}">
        <p14:creationId xmlns:p14="http://schemas.microsoft.com/office/powerpoint/2010/main" val="269317303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677334" y="2160589"/>
            <a:ext cx="8596668" cy="4162938"/>
          </a:xfrm>
        </p:spPr>
        <p:txBody>
          <a:bodyPr>
            <a:normAutofit/>
          </a:bodyPr>
          <a:lstStyle/>
          <a:p>
            <a:r>
              <a:rPr lang="en-US" b="1" dirty="0"/>
              <a:t>Advantages</a:t>
            </a:r>
            <a:endParaRPr lang="en-US" dirty="0"/>
          </a:p>
          <a:p>
            <a:pPr>
              <a:buFont typeface="Wingdings" panose="05000000000000000000" pitchFamily="2" charset="2"/>
              <a:buChar char="§"/>
            </a:pPr>
            <a:r>
              <a:rPr lang="en-US" dirty="0" smtClean="0"/>
              <a:t>Universal</a:t>
            </a:r>
            <a:r>
              <a:rPr lang="en-US" dirty="0"/>
              <a:t>, hence small area data available.</a:t>
            </a:r>
          </a:p>
          <a:p>
            <a:pPr>
              <a:buFont typeface="Wingdings" panose="05000000000000000000" pitchFamily="2" charset="2"/>
              <a:buChar char="§"/>
            </a:pPr>
            <a:r>
              <a:rPr lang="en-US" dirty="0" smtClean="0"/>
              <a:t>National </a:t>
            </a:r>
            <a:r>
              <a:rPr lang="en-US" dirty="0"/>
              <a:t>effort.</a:t>
            </a:r>
          </a:p>
          <a:p>
            <a:pPr>
              <a:buFont typeface="Wingdings" panose="05000000000000000000" pitchFamily="2" charset="2"/>
              <a:buChar char="§"/>
            </a:pPr>
            <a:r>
              <a:rPr lang="en-US" dirty="0" smtClean="0"/>
              <a:t>Provides </a:t>
            </a:r>
            <a:r>
              <a:rPr lang="en-US" dirty="0"/>
              <a:t>frame for later sample surveys.</a:t>
            </a:r>
          </a:p>
          <a:p>
            <a:pPr>
              <a:buFont typeface="Wingdings" panose="05000000000000000000" pitchFamily="2" charset="2"/>
              <a:buChar char="§"/>
            </a:pPr>
            <a:r>
              <a:rPr lang="en-US" dirty="0" smtClean="0"/>
              <a:t>Provides </a:t>
            </a:r>
            <a:r>
              <a:rPr lang="en-US" dirty="0"/>
              <a:t>population denominators.</a:t>
            </a:r>
          </a:p>
          <a:p>
            <a:r>
              <a:rPr lang="en-US" b="1" dirty="0"/>
              <a:t>Disadvantages</a:t>
            </a:r>
            <a:endParaRPr lang="en-US" dirty="0"/>
          </a:p>
          <a:p>
            <a:pPr>
              <a:buFont typeface="Wingdings" panose="05000000000000000000" pitchFamily="2" charset="2"/>
              <a:buChar char="§"/>
            </a:pPr>
            <a:r>
              <a:rPr lang="en-US" dirty="0" smtClean="0"/>
              <a:t>Size </a:t>
            </a:r>
            <a:r>
              <a:rPr lang="en-US" dirty="0"/>
              <a:t>limits content and quality control efforts.</a:t>
            </a:r>
          </a:p>
          <a:p>
            <a:pPr>
              <a:buFont typeface="Wingdings" panose="05000000000000000000" pitchFamily="2" charset="2"/>
              <a:buChar char="§"/>
            </a:pPr>
            <a:r>
              <a:rPr lang="en-US" dirty="0" smtClean="0"/>
              <a:t>Cost </a:t>
            </a:r>
            <a:r>
              <a:rPr lang="en-US" dirty="0"/>
              <a:t>limits frequency.</a:t>
            </a:r>
          </a:p>
          <a:p>
            <a:pPr>
              <a:buFont typeface="Wingdings" panose="05000000000000000000" pitchFamily="2" charset="2"/>
              <a:buChar char="§"/>
            </a:pPr>
            <a:r>
              <a:rPr lang="en-US" dirty="0" smtClean="0"/>
              <a:t>Delay </a:t>
            </a:r>
            <a:r>
              <a:rPr lang="en-US" dirty="0"/>
              <a:t>between field work and results.</a:t>
            </a:r>
          </a:p>
          <a:p>
            <a:pPr>
              <a:buFont typeface="Wingdings" panose="05000000000000000000" pitchFamily="2" charset="2"/>
              <a:buChar char="§"/>
            </a:pPr>
            <a:r>
              <a:rPr lang="en-US" dirty="0" smtClean="0"/>
              <a:t>Sometimes </a:t>
            </a:r>
            <a:r>
              <a:rPr lang="en-US" dirty="0"/>
              <a:t>politicized.</a:t>
            </a:r>
          </a:p>
          <a:p>
            <a:endParaRPr lang="en-US" dirty="0"/>
          </a:p>
        </p:txBody>
      </p:sp>
    </p:spTree>
    <p:extLst>
      <p:ext uri="{BB962C8B-B14F-4D97-AF65-F5344CB8AC3E}">
        <p14:creationId xmlns:p14="http://schemas.microsoft.com/office/powerpoint/2010/main" val="366363676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SURVEYS</a:t>
            </a:r>
            <a:r>
              <a:rPr lang="en-US" dirty="0"/>
              <a:t> </a:t>
            </a:r>
            <a:br>
              <a:rPr lang="en-US" dirty="0"/>
            </a:br>
            <a:endParaRPr lang="en-US" dirty="0"/>
          </a:p>
        </p:txBody>
      </p:sp>
      <p:sp>
        <p:nvSpPr>
          <p:cNvPr id="3" name="Content Placeholder 2"/>
          <p:cNvSpPr>
            <a:spLocks noGrp="1"/>
          </p:cNvSpPr>
          <p:nvPr>
            <p:ph idx="1"/>
          </p:nvPr>
        </p:nvSpPr>
        <p:spPr/>
        <p:txBody>
          <a:bodyPr/>
          <a:lstStyle/>
          <a:p>
            <a:r>
              <a:rPr lang="en-US" dirty="0" smtClean="0"/>
              <a:t>A </a:t>
            </a:r>
            <a:r>
              <a:rPr lang="en-US" dirty="0"/>
              <a:t>survey is an official examination of a sample with the purpose of obtaining information from the sample representative of the population.</a:t>
            </a:r>
          </a:p>
          <a:p>
            <a:endParaRPr lang="en-US" dirty="0"/>
          </a:p>
          <a:p>
            <a:r>
              <a:rPr lang="en-US" b="1" dirty="0"/>
              <a:t>Essential Characteristics</a:t>
            </a:r>
            <a:endParaRPr lang="en-US" dirty="0"/>
          </a:p>
          <a:p>
            <a:pPr>
              <a:buFont typeface="Wingdings" panose="05000000000000000000" pitchFamily="2" charset="2"/>
              <a:buChar char="§"/>
            </a:pPr>
            <a:r>
              <a:rPr lang="en-US" dirty="0" smtClean="0"/>
              <a:t>Representative </a:t>
            </a:r>
            <a:r>
              <a:rPr lang="en-US" dirty="0"/>
              <a:t>sample of some population.</a:t>
            </a:r>
          </a:p>
          <a:p>
            <a:pPr>
              <a:buFont typeface="Wingdings" panose="05000000000000000000" pitchFamily="2" charset="2"/>
              <a:buChar char="§"/>
            </a:pPr>
            <a:r>
              <a:rPr lang="en-US" dirty="0" smtClean="0"/>
              <a:t>Smaller </a:t>
            </a:r>
            <a:r>
              <a:rPr lang="en-US" dirty="0"/>
              <a:t>size than census allows collection of more in-depth information that can then be generalized.</a:t>
            </a:r>
          </a:p>
          <a:p>
            <a:endParaRPr lang="en-US" dirty="0"/>
          </a:p>
        </p:txBody>
      </p:sp>
    </p:spTree>
    <p:extLst>
      <p:ext uri="{BB962C8B-B14F-4D97-AF65-F5344CB8AC3E}">
        <p14:creationId xmlns:p14="http://schemas.microsoft.com/office/powerpoint/2010/main" val="250798352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Types of Surveys</a:t>
            </a:r>
            <a:r>
              <a:rPr lang="en-US" dirty="0"/>
              <a:t/>
            </a:r>
            <a:br>
              <a:rPr lang="en-US" dirty="0"/>
            </a:br>
            <a:endParaRPr lang="en-US" dirty="0"/>
          </a:p>
        </p:txBody>
      </p:sp>
      <p:sp>
        <p:nvSpPr>
          <p:cNvPr id="3" name="Content Placeholder 2"/>
          <p:cNvSpPr>
            <a:spLocks noGrp="1"/>
          </p:cNvSpPr>
          <p:nvPr>
            <p:ph idx="1"/>
          </p:nvPr>
        </p:nvSpPr>
        <p:spPr/>
        <p:txBody>
          <a:bodyPr/>
          <a:lstStyle/>
          <a:p>
            <a:r>
              <a:rPr lang="en-US" dirty="0" err="1" smtClean="0"/>
              <a:t>i</a:t>
            </a:r>
            <a:r>
              <a:rPr lang="en-US" dirty="0"/>
              <a:t>) Single-round retrospective</a:t>
            </a:r>
          </a:p>
          <a:p>
            <a:pPr>
              <a:buFont typeface="Wingdings" panose="05000000000000000000" pitchFamily="2" charset="2"/>
              <a:buChar char="§"/>
            </a:pPr>
            <a:r>
              <a:rPr lang="en-US" dirty="0" smtClean="0"/>
              <a:t>Census-type </a:t>
            </a:r>
            <a:r>
              <a:rPr lang="en-US" dirty="0"/>
              <a:t>household surveys.</a:t>
            </a:r>
          </a:p>
          <a:p>
            <a:pPr>
              <a:buFont typeface="Wingdings" panose="05000000000000000000" pitchFamily="2" charset="2"/>
              <a:buChar char="§"/>
            </a:pPr>
            <a:r>
              <a:rPr lang="en-US" dirty="0" smtClean="0"/>
              <a:t>Focused</a:t>
            </a:r>
            <a:r>
              <a:rPr lang="en-US" dirty="0"/>
              <a:t>, (e.g., Contraceptive Prevalence Survey (CPS)).</a:t>
            </a:r>
          </a:p>
          <a:p>
            <a:pPr>
              <a:buFont typeface="Wingdings" panose="05000000000000000000" pitchFamily="2" charset="2"/>
              <a:buChar char="§"/>
            </a:pPr>
            <a:r>
              <a:rPr lang="en-US" dirty="0" smtClean="0"/>
              <a:t>Birth/Maternity </a:t>
            </a:r>
            <a:r>
              <a:rPr lang="en-US" dirty="0"/>
              <a:t>history (World Fertility Survey (WFS), Demographic and Health Survey (DHS)).</a:t>
            </a:r>
          </a:p>
          <a:p>
            <a:pPr>
              <a:buFont typeface="Wingdings" panose="05000000000000000000" pitchFamily="2" charset="2"/>
              <a:buChar char="§"/>
            </a:pPr>
            <a:r>
              <a:rPr lang="en-US" dirty="0" smtClean="0"/>
              <a:t>Health </a:t>
            </a:r>
            <a:r>
              <a:rPr lang="en-US" dirty="0"/>
              <a:t>monitoring.</a:t>
            </a:r>
          </a:p>
          <a:p>
            <a:endParaRPr lang="en-US" dirty="0"/>
          </a:p>
          <a:p>
            <a:r>
              <a:rPr lang="en-US" dirty="0"/>
              <a:t>ii) Multi-round follow-up (prospective)</a:t>
            </a:r>
          </a:p>
          <a:p>
            <a:endParaRPr lang="en-US" dirty="0"/>
          </a:p>
        </p:txBody>
      </p:sp>
    </p:spTree>
    <p:extLst>
      <p:ext uri="{BB962C8B-B14F-4D97-AF65-F5344CB8AC3E}">
        <p14:creationId xmlns:p14="http://schemas.microsoft.com/office/powerpoint/2010/main" val="252756105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Sampling Methods</a:t>
            </a:r>
            <a:r>
              <a:rPr lang="en-US" dirty="0"/>
              <a:t/>
            </a:r>
            <a:br>
              <a:rPr lang="en-US" dirty="0"/>
            </a:br>
            <a:endParaRPr lang="en-US" dirty="0"/>
          </a:p>
        </p:txBody>
      </p:sp>
      <p:sp>
        <p:nvSpPr>
          <p:cNvPr id="3" name="Content Placeholder 2"/>
          <p:cNvSpPr>
            <a:spLocks noGrp="1"/>
          </p:cNvSpPr>
          <p:nvPr>
            <p:ph idx="1"/>
          </p:nvPr>
        </p:nvSpPr>
        <p:spPr/>
        <p:txBody>
          <a:bodyPr/>
          <a:lstStyle/>
          <a:p>
            <a:pPr>
              <a:buFont typeface="Wingdings" panose="05000000000000000000" pitchFamily="2" charset="2"/>
              <a:buChar char="§"/>
            </a:pPr>
            <a:r>
              <a:rPr lang="en-US" dirty="0" smtClean="0"/>
              <a:t>Sampling </a:t>
            </a:r>
            <a:r>
              <a:rPr lang="en-US" dirty="0"/>
              <a:t>frame, generally from census.</a:t>
            </a:r>
          </a:p>
          <a:p>
            <a:pPr>
              <a:buFont typeface="Wingdings" panose="05000000000000000000" pitchFamily="2" charset="2"/>
              <a:buChar char="§"/>
            </a:pPr>
            <a:r>
              <a:rPr lang="en-US" dirty="0" smtClean="0"/>
              <a:t>Separate </a:t>
            </a:r>
            <a:r>
              <a:rPr lang="en-US" dirty="0"/>
              <a:t>strata are often defined for sampling; the provinces of a country could be strata or urban and rural </a:t>
            </a:r>
            <a:r>
              <a:rPr lang="en-US" dirty="0" err="1"/>
              <a:t>areas.There</a:t>
            </a:r>
            <a:r>
              <a:rPr lang="en-US" dirty="0"/>
              <a:t> may be multiple strata.</a:t>
            </a:r>
          </a:p>
          <a:p>
            <a:pPr>
              <a:buFont typeface="Wingdings" panose="05000000000000000000" pitchFamily="2" charset="2"/>
              <a:buChar char="§"/>
            </a:pPr>
            <a:r>
              <a:rPr lang="en-US" dirty="0" smtClean="0"/>
              <a:t>Census </a:t>
            </a:r>
            <a:r>
              <a:rPr lang="en-US" dirty="0"/>
              <a:t>enumeration areas or sections of them may constitute a cluster from which households are sampled (clusters are typically sampled within strata and then households within clusters).</a:t>
            </a:r>
          </a:p>
          <a:p>
            <a:pPr>
              <a:buFont typeface="Wingdings" panose="05000000000000000000" pitchFamily="2" charset="2"/>
              <a:buChar char="§"/>
            </a:pPr>
            <a:r>
              <a:rPr lang="en-US" dirty="0" smtClean="0"/>
              <a:t>Sample </a:t>
            </a:r>
            <a:r>
              <a:rPr lang="en-US" dirty="0"/>
              <a:t>size may range from one to four thousand women to hundreds of thousands of people.</a:t>
            </a:r>
          </a:p>
          <a:p>
            <a:pPr>
              <a:buFont typeface="Wingdings" panose="05000000000000000000" pitchFamily="2" charset="2"/>
              <a:buChar char="§"/>
            </a:pPr>
            <a:r>
              <a:rPr lang="en-US" dirty="0" smtClean="0"/>
              <a:t>Sampled </a:t>
            </a:r>
            <a:r>
              <a:rPr lang="en-US" dirty="0"/>
              <a:t>clusters may range from 20 to 400 or more.</a:t>
            </a:r>
          </a:p>
          <a:p>
            <a:endParaRPr lang="en-US" dirty="0"/>
          </a:p>
        </p:txBody>
      </p:sp>
    </p:spTree>
    <p:extLst>
      <p:ext uri="{BB962C8B-B14F-4D97-AF65-F5344CB8AC3E}">
        <p14:creationId xmlns:p14="http://schemas.microsoft.com/office/powerpoint/2010/main" val="406901846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Advantages</a:t>
            </a:r>
            <a:r>
              <a:rPr lang="en-US" dirty="0"/>
              <a:t/>
            </a:r>
            <a:br>
              <a:rPr lang="en-US" dirty="0"/>
            </a:br>
            <a:endParaRPr lang="en-US" dirty="0"/>
          </a:p>
        </p:txBody>
      </p:sp>
      <p:sp>
        <p:nvSpPr>
          <p:cNvPr id="3" name="Content Placeholder 2"/>
          <p:cNvSpPr>
            <a:spLocks noGrp="1"/>
          </p:cNvSpPr>
          <p:nvPr>
            <p:ph idx="1"/>
          </p:nvPr>
        </p:nvSpPr>
        <p:spPr/>
        <p:txBody>
          <a:bodyPr>
            <a:normAutofit lnSpcReduction="10000"/>
          </a:bodyPr>
          <a:lstStyle/>
          <a:p>
            <a:r>
              <a:rPr lang="en-US" dirty="0" smtClean="0"/>
              <a:t>Single-round </a:t>
            </a:r>
            <a:r>
              <a:rPr lang="en-US" dirty="0"/>
              <a:t>retrospective</a:t>
            </a:r>
          </a:p>
          <a:p>
            <a:pPr>
              <a:buFont typeface="Wingdings" panose="05000000000000000000" pitchFamily="2" charset="2"/>
              <a:buChar char="§"/>
            </a:pPr>
            <a:r>
              <a:rPr lang="en-US" dirty="0" smtClean="0"/>
              <a:t>Can </a:t>
            </a:r>
            <a:r>
              <a:rPr lang="en-US" dirty="0"/>
              <a:t>be quick</a:t>
            </a:r>
          </a:p>
          <a:p>
            <a:pPr>
              <a:buFont typeface="Wingdings" panose="05000000000000000000" pitchFamily="2" charset="2"/>
              <a:buChar char="§"/>
            </a:pPr>
            <a:r>
              <a:rPr lang="en-US" dirty="0" smtClean="0"/>
              <a:t>Relatively </a:t>
            </a:r>
            <a:r>
              <a:rPr lang="en-US" dirty="0"/>
              <a:t>inexpensive</a:t>
            </a:r>
          </a:p>
          <a:p>
            <a:pPr>
              <a:buFont typeface="Wingdings" panose="05000000000000000000" pitchFamily="2" charset="2"/>
              <a:buChar char="§"/>
            </a:pPr>
            <a:r>
              <a:rPr lang="en-US" dirty="0" smtClean="0"/>
              <a:t>Flexible</a:t>
            </a:r>
            <a:endParaRPr lang="en-US" dirty="0"/>
          </a:p>
          <a:p>
            <a:pPr>
              <a:buFont typeface="Wingdings" panose="05000000000000000000" pitchFamily="2" charset="2"/>
              <a:buChar char="§"/>
            </a:pPr>
            <a:r>
              <a:rPr lang="en-US" dirty="0" smtClean="0"/>
              <a:t>Can </a:t>
            </a:r>
            <a:r>
              <a:rPr lang="en-US" dirty="0"/>
              <a:t>include detailed data</a:t>
            </a:r>
          </a:p>
          <a:p>
            <a:pPr>
              <a:buFont typeface="Wingdings" panose="05000000000000000000" pitchFamily="2" charset="2"/>
              <a:buChar char="§"/>
            </a:pPr>
            <a:r>
              <a:rPr lang="en-US" dirty="0" smtClean="0"/>
              <a:t>Needs </a:t>
            </a:r>
            <a:r>
              <a:rPr lang="en-US" dirty="0"/>
              <a:t>little continuity effort</a:t>
            </a:r>
          </a:p>
          <a:p>
            <a:pPr marL="0" indent="0">
              <a:buNone/>
            </a:pPr>
            <a:endParaRPr lang="en-US" dirty="0"/>
          </a:p>
          <a:p>
            <a:r>
              <a:rPr lang="en-US" dirty="0"/>
              <a:t>Multi-round prospective</a:t>
            </a:r>
          </a:p>
          <a:p>
            <a:pPr>
              <a:buFont typeface="Wingdings" panose="05000000000000000000" pitchFamily="2" charset="2"/>
              <a:buChar char="§"/>
            </a:pPr>
            <a:r>
              <a:rPr lang="en-US" dirty="0" smtClean="0"/>
              <a:t>Some </a:t>
            </a:r>
            <a:r>
              <a:rPr lang="en-US" dirty="0"/>
              <a:t>control on coverage and content errors.</a:t>
            </a:r>
          </a:p>
          <a:p>
            <a:pPr>
              <a:buFont typeface="Wingdings" panose="05000000000000000000" pitchFamily="2" charset="2"/>
              <a:buChar char="§"/>
            </a:pPr>
            <a:r>
              <a:rPr lang="en-US" dirty="0" smtClean="0"/>
              <a:t>Follow-up </a:t>
            </a:r>
            <a:r>
              <a:rPr lang="en-US" dirty="0"/>
              <a:t>allows control for sampling distortion.</a:t>
            </a:r>
          </a:p>
          <a:p>
            <a:endParaRPr lang="en-US" dirty="0"/>
          </a:p>
        </p:txBody>
      </p:sp>
    </p:spTree>
    <p:extLst>
      <p:ext uri="{BB962C8B-B14F-4D97-AF65-F5344CB8AC3E}">
        <p14:creationId xmlns:p14="http://schemas.microsoft.com/office/powerpoint/2010/main" val="233395150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Disadvantages</a:t>
            </a:r>
            <a:r>
              <a:rPr lang="en-US" dirty="0"/>
              <a:t/>
            </a:r>
            <a:br>
              <a:rPr lang="en-US" dirty="0"/>
            </a:br>
            <a:endParaRPr lang="en-US" dirty="0"/>
          </a:p>
        </p:txBody>
      </p:sp>
      <p:sp>
        <p:nvSpPr>
          <p:cNvPr id="3" name="Content Placeholder 2"/>
          <p:cNvSpPr>
            <a:spLocks noGrp="1"/>
          </p:cNvSpPr>
          <p:nvPr>
            <p:ph idx="1"/>
          </p:nvPr>
        </p:nvSpPr>
        <p:spPr/>
        <p:txBody>
          <a:bodyPr/>
          <a:lstStyle/>
          <a:p>
            <a:r>
              <a:rPr lang="en-US" dirty="0"/>
              <a:t>Single-round retrospective</a:t>
            </a:r>
          </a:p>
          <a:p>
            <a:pPr>
              <a:buFont typeface="Wingdings" panose="05000000000000000000" pitchFamily="2" charset="2"/>
              <a:buChar char="§"/>
            </a:pPr>
            <a:r>
              <a:rPr lang="en-US" dirty="0" smtClean="0"/>
              <a:t>Coverage </a:t>
            </a:r>
            <a:r>
              <a:rPr lang="en-US" dirty="0"/>
              <a:t>and content errors.</a:t>
            </a:r>
          </a:p>
          <a:p>
            <a:pPr>
              <a:buFont typeface="Wingdings" panose="05000000000000000000" pitchFamily="2" charset="2"/>
              <a:buChar char="§"/>
            </a:pPr>
            <a:r>
              <a:rPr lang="en-US" dirty="0" smtClean="0"/>
              <a:t>Misses </a:t>
            </a:r>
            <a:r>
              <a:rPr lang="en-US" dirty="0"/>
              <a:t>certain types of events.</a:t>
            </a:r>
          </a:p>
          <a:p>
            <a:r>
              <a:rPr lang="en-US" dirty="0"/>
              <a:t> </a:t>
            </a:r>
          </a:p>
          <a:p>
            <a:r>
              <a:rPr lang="en-US" dirty="0"/>
              <a:t>Multi-round prospective</a:t>
            </a:r>
          </a:p>
          <a:p>
            <a:pPr>
              <a:buFont typeface="Wingdings" panose="05000000000000000000" pitchFamily="2" charset="2"/>
              <a:buChar char="§"/>
            </a:pPr>
            <a:r>
              <a:rPr lang="en-US" dirty="0" smtClean="0"/>
              <a:t>Slow</a:t>
            </a:r>
            <a:r>
              <a:rPr lang="en-US" dirty="0"/>
              <a:t>.</a:t>
            </a:r>
          </a:p>
          <a:p>
            <a:pPr>
              <a:buFont typeface="Wingdings" panose="05000000000000000000" pitchFamily="2" charset="2"/>
              <a:buChar char="§"/>
            </a:pPr>
            <a:r>
              <a:rPr lang="en-US" dirty="0" smtClean="0"/>
              <a:t>Needs </a:t>
            </a:r>
            <a:r>
              <a:rPr lang="en-US" dirty="0"/>
              <a:t>continuity of effort over (extended) time.</a:t>
            </a:r>
          </a:p>
          <a:p>
            <a:pPr>
              <a:buFont typeface="Wingdings" panose="05000000000000000000" pitchFamily="2" charset="2"/>
              <a:buChar char="§"/>
            </a:pPr>
            <a:r>
              <a:rPr lang="en-US" dirty="0" smtClean="0"/>
              <a:t>High </a:t>
            </a:r>
            <a:r>
              <a:rPr lang="en-US" dirty="0"/>
              <a:t>cost.</a:t>
            </a:r>
          </a:p>
          <a:p>
            <a:endParaRPr lang="en-US" dirty="0"/>
          </a:p>
        </p:txBody>
      </p:sp>
    </p:spTree>
    <p:extLst>
      <p:ext uri="{BB962C8B-B14F-4D97-AF65-F5344CB8AC3E}">
        <p14:creationId xmlns:p14="http://schemas.microsoft.com/office/powerpoint/2010/main" val="17870697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236113"/>
            <a:ext cx="8596668" cy="948743"/>
          </a:xfrm>
        </p:spPr>
        <p:txBody>
          <a:bodyPr/>
          <a:lstStyle/>
          <a:p>
            <a:endParaRPr lang="en-US"/>
          </a:p>
        </p:txBody>
      </p:sp>
      <p:sp>
        <p:nvSpPr>
          <p:cNvPr id="3" name="Content Placeholder 2"/>
          <p:cNvSpPr>
            <a:spLocks noGrp="1"/>
          </p:cNvSpPr>
          <p:nvPr>
            <p:ph idx="1"/>
          </p:nvPr>
        </p:nvSpPr>
        <p:spPr>
          <a:xfrm>
            <a:off x="677334" y="1468192"/>
            <a:ext cx="8596668" cy="4945487"/>
          </a:xfrm>
        </p:spPr>
        <p:txBody>
          <a:bodyPr>
            <a:normAutofit/>
          </a:bodyPr>
          <a:lstStyle/>
          <a:p>
            <a:r>
              <a:rPr lang="en-US" b="1" dirty="0"/>
              <a:t>Demography</a:t>
            </a:r>
            <a:r>
              <a:rPr lang="en-US" dirty="0"/>
              <a:t>; the study of human population and how they change. The study of a population in its static and dynamic aspects</a:t>
            </a:r>
            <a:r>
              <a:rPr lang="en-US" dirty="0" smtClean="0"/>
              <a:t>.</a:t>
            </a:r>
          </a:p>
          <a:p>
            <a:r>
              <a:rPr lang="en-US" b="1" dirty="0"/>
              <a:t>Demography studies 3 aspects of a </a:t>
            </a:r>
            <a:r>
              <a:rPr lang="en-US" b="1" dirty="0" smtClean="0"/>
              <a:t>population</a:t>
            </a:r>
            <a:r>
              <a:rPr lang="en-US" dirty="0" smtClean="0"/>
              <a:t>; Changes </a:t>
            </a:r>
            <a:r>
              <a:rPr lang="en-US" dirty="0"/>
              <a:t>in population </a:t>
            </a:r>
            <a:r>
              <a:rPr lang="en-US" dirty="0" smtClean="0"/>
              <a:t>size, Composition </a:t>
            </a:r>
            <a:r>
              <a:rPr lang="en-US" dirty="0"/>
              <a:t>of </a:t>
            </a:r>
            <a:r>
              <a:rPr lang="en-US" dirty="0" smtClean="0"/>
              <a:t>population, Distribution </a:t>
            </a:r>
            <a:r>
              <a:rPr lang="en-US" dirty="0"/>
              <a:t>of population in </a:t>
            </a:r>
            <a:r>
              <a:rPr lang="en-US" dirty="0" smtClean="0"/>
              <a:t>place</a:t>
            </a:r>
            <a:endParaRPr lang="en-US" dirty="0"/>
          </a:p>
          <a:p>
            <a:r>
              <a:rPr lang="en-US" dirty="0" smtClean="0"/>
              <a:t>Static </a:t>
            </a:r>
            <a:r>
              <a:rPr lang="en-US" dirty="0"/>
              <a:t>(unable to change) aspects include characteristics at a point in time such as composition by: age, sex, race, marital status and economic characteristics.</a:t>
            </a:r>
          </a:p>
          <a:p>
            <a:r>
              <a:rPr lang="en-US" dirty="0" smtClean="0"/>
              <a:t>Dynamic </a:t>
            </a:r>
            <a:r>
              <a:rPr lang="en-US" dirty="0"/>
              <a:t>aspects (changeable) are: fertility, mortality, </a:t>
            </a:r>
            <a:r>
              <a:rPr lang="en-US" dirty="0" err="1"/>
              <a:t>nuptiality</a:t>
            </a:r>
            <a:r>
              <a:rPr lang="en-US" dirty="0"/>
              <a:t> (marriage), migration and </a:t>
            </a:r>
            <a:r>
              <a:rPr lang="en-US" dirty="0" smtClean="0"/>
              <a:t>growth</a:t>
            </a:r>
            <a:r>
              <a:rPr lang="en-US" dirty="0"/>
              <a:t>.</a:t>
            </a:r>
          </a:p>
          <a:p>
            <a:r>
              <a:rPr lang="en-US" b="1" dirty="0" smtClean="0"/>
              <a:t>Fertility</a:t>
            </a:r>
            <a:r>
              <a:rPr lang="en-US" b="1" dirty="0"/>
              <a:t>, mortality and migration </a:t>
            </a:r>
            <a:r>
              <a:rPr lang="en-US" dirty="0"/>
              <a:t>are components of population change and affect its geographical distribution. Knowledge about them is used in population estimates and projections.</a:t>
            </a:r>
          </a:p>
          <a:p>
            <a:endParaRPr lang="en-US" dirty="0"/>
          </a:p>
        </p:txBody>
      </p:sp>
    </p:spTree>
    <p:extLst>
      <p:ext uri="{BB962C8B-B14F-4D97-AF65-F5344CB8AC3E}">
        <p14:creationId xmlns:p14="http://schemas.microsoft.com/office/powerpoint/2010/main" val="30806061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Personal Identification Number</a:t>
            </a:r>
            <a:r>
              <a:rPr lang="en-US" dirty="0"/>
              <a:t/>
            </a:r>
            <a:br>
              <a:rPr lang="en-US" dirty="0"/>
            </a:br>
            <a:endParaRPr lang="en-US" dirty="0"/>
          </a:p>
        </p:txBody>
      </p:sp>
      <p:sp>
        <p:nvSpPr>
          <p:cNvPr id="3" name="Content Placeholder 2"/>
          <p:cNvSpPr>
            <a:spLocks noGrp="1"/>
          </p:cNvSpPr>
          <p:nvPr>
            <p:ph idx="1"/>
          </p:nvPr>
        </p:nvSpPr>
        <p:spPr/>
        <p:txBody>
          <a:bodyPr/>
          <a:lstStyle/>
          <a:p>
            <a:r>
              <a:rPr lang="en-US" dirty="0" smtClean="0"/>
              <a:t>Each </a:t>
            </a:r>
            <a:r>
              <a:rPr lang="en-US" dirty="0"/>
              <a:t>individual is assigned a unique number used for the rest of his/her life on all pertinent documents in the national data system.</a:t>
            </a:r>
          </a:p>
          <a:p>
            <a:r>
              <a:rPr lang="en-US" dirty="0" smtClean="0"/>
              <a:t>System </a:t>
            </a:r>
            <a:r>
              <a:rPr lang="en-US" dirty="0"/>
              <a:t>acts as a census because it is continuously updated by births, deaths, immigrants and emigrants.</a:t>
            </a:r>
          </a:p>
          <a:p>
            <a:endParaRPr lang="en-US" dirty="0"/>
          </a:p>
        </p:txBody>
      </p:sp>
    </p:spTree>
    <p:extLst>
      <p:ext uri="{BB962C8B-B14F-4D97-AF65-F5344CB8AC3E}">
        <p14:creationId xmlns:p14="http://schemas.microsoft.com/office/powerpoint/2010/main" val="396685673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a:t>Demographic cycle</a:t>
            </a:r>
          </a:p>
        </p:txBody>
      </p:sp>
      <p:sp>
        <p:nvSpPr>
          <p:cNvPr id="11267" name="Rectangle 3"/>
          <p:cNvSpPr>
            <a:spLocks noGrp="1" noChangeArrowheads="1"/>
          </p:cNvSpPr>
          <p:nvPr>
            <p:ph type="body" idx="1"/>
          </p:nvPr>
        </p:nvSpPr>
        <p:spPr/>
        <p:txBody>
          <a:bodyPr/>
          <a:lstStyle/>
          <a:p>
            <a:r>
              <a:rPr lang="en-US" sz="2000" dirty="0"/>
              <a:t>Population of all countries go through the following stages</a:t>
            </a:r>
          </a:p>
          <a:p>
            <a:pPr lvl="1"/>
            <a:r>
              <a:rPr lang="en-US" sz="2000" dirty="0"/>
              <a:t>1</a:t>
            </a:r>
            <a:r>
              <a:rPr lang="en-US" sz="2000" baseline="30000" dirty="0"/>
              <a:t>st</a:t>
            </a:r>
            <a:r>
              <a:rPr lang="en-US" sz="2000" dirty="0"/>
              <a:t> stage – High stationary</a:t>
            </a:r>
          </a:p>
          <a:p>
            <a:pPr lvl="1"/>
            <a:r>
              <a:rPr lang="en-US" sz="2000" dirty="0"/>
              <a:t>2</a:t>
            </a:r>
            <a:r>
              <a:rPr lang="en-US" sz="2000" baseline="30000" dirty="0"/>
              <a:t>nd</a:t>
            </a:r>
            <a:r>
              <a:rPr lang="en-US" sz="2000" dirty="0"/>
              <a:t> stage – Early expanding</a:t>
            </a:r>
          </a:p>
          <a:p>
            <a:pPr lvl="1"/>
            <a:r>
              <a:rPr lang="en-US" sz="2000" dirty="0"/>
              <a:t>3</a:t>
            </a:r>
            <a:r>
              <a:rPr lang="en-US" sz="2000" baseline="30000" dirty="0"/>
              <a:t>rd</a:t>
            </a:r>
            <a:r>
              <a:rPr lang="en-US" sz="2000" dirty="0"/>
              <a:t> stage – Late expanding</a:t>
            </a:r>
          </a:p>
          <a:p>
            <a:pPr lvl="1"/>
            <a:r>
              <a:rPr lang="en-US" sz="2000" dirty="0"/>
              <a:t>4</a:t>
            </a:r>
            <a:r>
              <a:rPr lang="en-US" sz="2000" baseline="30000" dirty="0"/>
              <a:t>th</a:t>
            </a:r>
            <a:r>
              <a:rPr lang="en-US" sz="2000" dirty="0"/>
              <a:t> stage – Low stationary</a:t>
            </a:r>
          </a:p>
          <a:p>
            <a:pPr lvl="1"/>
            <a:r>
              <a:rPr lang="en-US" sz="2000" dirty="0"/>
              <a:t>5</a:t>
            </a:r>
            <a:r>
              <a:rPr lang="en-US" sz="2000" baseline="30000" dirty="0"/>
              <a:t>th</a:t>
            </a:r>
            <a:r>
              <a:rPr lang="en-US" sz="2000" dirty="0"/>
              <a:t> stage – Declining</a:t>
            </a:r>
          </a:p>
          <a:p>
            <a:endParaRPr lang="en-US" dirty="0"/>
          </a:p>
        </p:txBody>
      </p:sp>
    </p:spTree>
    <p:extLst>
      <p:ext uri="{BB962C8B-B14F-4D97-AF65-F5344CB8AC3E}">
        <p14:creationId xmlns:p14="http://schemas.microsoft.com/office/powerpoint/2010/main" val="3079394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en-US"/>
              <a:t>Demographic cycle</a:t>
            </a:r>
          </a:p>
        </p:txBody>
      </p:sp>
      <p:sp>
        <p:nvSpPr>
          <p:cNvPr id="12291" name="Rectangle 3"/>
          <p:cNvSpPr>
            <a:spLocks noGrp="1" noChangeArrowheads="1"/>
          </p:cNvSpPr>
          <p:nvPr>
            <p:ph type="body" idx="1"/>
          </p:nvPr>
        </p:nvSpPr>
        <p:spPr/>
        <p:txBody>
          <a:bodyPr>
            <a:normAutofit/>
          </a:bodyPr>
          <a:lstStyle/>
          <a:p>
            <a:r>
              <a:rPr lang="en-US" sz="2000" dirty="0"/>
              <a:t>High stationary </a:t>
            </a:r>
          </a:p>
          <a:p>
            <a:pPr lvl="1"/>
            <a:r>
              <a:rPr lang="en-US" sz="2000" dirty="0"/>
              <a:t>There is high birth rate and high death rate so the population remains stationary.</a:t>
            </a:r>
          </a:p>
          <a:p>
            <a:pPr lvl="1"/>
            <a:r>
              <a:rPr lang="en-US" sz="2000" dirty="0"/>
              <a:t>There is no increase or decrease in the population	</a:t>
            </a:r>
          </a:p>
        </p:txBody>
      </p:sp>
    </p:spTree>
    <p:extLst>
      <p:ext uri="{BB962C8B-B14F-4D97-AF65-F5344CB8AC3E}">
        <p14:creationId xmlns:p14="http://schemas.microsoft.com/office/powerpoint/2010/main" val="362147603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en-US"/>
              <a:t>Demographic cycle</a:t>
            </a:r>
          </a:p>
        </p:txBody>
      </p:sp>
      <p:sp>
        <p:nvSpPr>
          <p:cNvPr id="13315" name="Rectangle 3"/>
          <p:cNvSpPr>
            <a:spLocks noGrp="1" noChangeArrowheads="1"/>
          </p:cNvSpPr>
          <p:nvPr>
            <p:ph type="body" idx="1"/>
          </p:nvPr>
        </p:nvSpPr>
        <p:spPr/>
        <p:txBody>
          <a:bodyPr>
            <a:normAutofit/>
          </a:bodyPr>
          <a:lstStyle/>
          <a:p>
            <a:r>
              <a:rPr lang="en-US" sz="2000" dirty="0"/>
              <a:t>Early expanding </a:t>
            </a:r>
          </a:p>
          <a:p>
            <a:pPr lvl="1"/>
            <a:r>
              <a:rPr lang="en-US" sz="2000" dirty="0"/>
              <a:t>Death rate begins to decline while birth rate does not change</a:t>
            </a:r>
          </a:p>
          <a:p>
            <a:pPr lvl="1"/>
            <a:r>
              <a:rPr lang="en-US" sz="2000" dirty="0"/>
              <a:t>Many countries in Asia and Africa are in this stage</a:t>
            </a:r>
          </a:p>
        </p:txBody>
      </p:sp>
    </p:spTree>
    <p:extLst>
      <p:ext uri="{BB962C8B-B14F-4D97-AF65-F5344CB8AC3E}">
        <p14:creationId xmlns:p14="http://schemas.microsoft.com/office/powerpoint/2010/main" val="47394377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n-US"/>
              <a:t>Demographic cycle</a:t>
            </a:r>
          </a:p>
        </p:txBody>
      </p:sp>
      <p:sp>
        <p:nvSpPr>
          <p:cNvPr id="14339" name="Rectangle 3"/>
          <p:cNvSpPr>
            <a:spLocks noGrp="1" noChangeArrowheads="1"/>
          </p:cNvSpPr>
          <p:nvPr>
            <p:ph type="body" idx="1"/>
          </p:nvPr>
        </p:nvSpPr>
        <p:spPr/>
        <p:txBody>
          <a:bodyPr>
            <a:normAutofit/>
          </a:bodyPr>
          <a:lstStyle/>
          <a:p>
            <a:r>
              <a:rPr lang="en-US" sz="2000" dirty="0"/>
              <a:t>Late expanding</a:t>
            </a:r>
          </a:p>
          <a:p>
            <a:pPr lvl="1"/>
            <a:r>
              <a:rPr lang="en-US" sz="2000" dirty="0"/>
              <a:t>The death rate declines further and the birth rate also starts to decline.</a:t>
            </a:r>
          </a:p>
          <a:p>
            <a:pPr lvl="1"/>
            <a:r>
              <a:rPr lang="en-US" sz="2000" dirty="0"/>
              <a:t>Since the death rate is lower than birth rate the population keeps increasing</a:t>
            </a:r>
          </a:p>
          <a:p>
            <a:pPr lvl="1"/>
            <a:r>
              <a:rPr lang="en-US" sz="2000" dirty="0"/>
              <a:t>Some developing countries are in this stage</a:t>
            </a:r>
          </a:p>
          <a:p>
            <a:pPr lvl="1"/>
            <a:r>
              <a:rPr lang="en-US" sz="2000" dirty="0"/>
              <a:t>Libya is in this stage </a:t>
            </a:r>
          </a:p>
        </p:txBody>
      </p:sp>
    </p:spTree>
    <p:extLst>
      <p:ext uri="{BB962C8B-B14F-4D97-AF65-F5344CB8AC3E}">
        <p14:creationId xmlns:p14="http://schemas.microsoft.com/office/powerpoint/2010/main" val="102885859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a:t>Demographic cycle</a:t>
            </a:r>
          </a:p>
        </p:txBody>
      </p:sp>
      <p:sp>
        <p:nvSpPr>
          <p:cNvPr id="15363" name="Rectangle 3"/>
          <p:cNvSpPr>
            <a:spLocks noGrp="1" noChangeArrowheads="1"/>
          </p:cNvSpPr>
          <p:nvPr>
            <p:ph type="body" idx="1"/>
          </p:nvPr>
        </p:nvSpPr>
        <p:spPr/>
        <p:txBody>
          <a:bodyPr>
            <a:normAutofit/>
          </a:bodyPr>
          <a:lstStyle/>
          <a:p>
            <a:r>
              <a:rPr lang="en-US" sz="2000" dirty="0"/>
              <a:t>Low stationary</a:t>
            </a:r>
          </a:p>
          <a:p>
            <a:pPr lvl="1"/>
            <a:r>
              <a:rPr lang="en-US" sz="2000" dirty="0"/>
              <a:t>In this stage the death rate and the birth rate are both low </a:t>
            </a:r>
          </a:p>
          <a:p>
            <a:pPr lvl="1"/>
            <a:r>
              <a:rPr lang="en-US" sz="2000" dirty="0"/>
              <a:t>So the population becomes stationary again</a:t>
            </a:r>
          </a:p>
          <a:p>
            <a:pPr lvl="1"/>
            <a:r>
              <a:rPr lang="en-US" sz="2000" dirty="0"/>
              <a:t>There is no increase or decrease in the population</a:t>
            </a:r>
          </a:p>
        </p:txBody>
      </p:sp>
    </p:spTree>
    <p:extLst>
      <p:ext uri="{BB962C8B-B14F-4D97-AF65-F5344CB8AC3E}">
        <p14:creationId xmlns:p14="http://schemas.microsoft.com/office/powerpoint/2010/main" val="306928937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en-US"/>
              <a:t>Demographic cycle</a:t>
            </a:r>
          </a:p>
        </p:txBody>
      </p:sp>
      <p:sp>
        <p:nvSpPr>
          <p:cNvPr id="17411" name="Rectangle 3"/>
          <p:cNvSpPr>
            <a:spLocks noGrp="1" noChangeArrowheads="1"/>
          </p:cNvSpPr>
          <p:nvPr>
            <p:ph type="body" idx="1"/>
          </p:nvPr>
        </p:nvSpPr>
        <p:spPr/>
        <p:txBody>
          <a:bodyPr>
            <a:normAutofit/>
          </a:bodyPr>
          <a:lstStyle/>
          <a:p>
            <a:r>
              <a:rPr lang="en-US" sz="2000" dirty="0"/>
              <a:t>Declining</a:t>
            </a:r>
          </a:p>
          <a:p>
            <a:pPr lvl="1"/>
            <a:r>
              <a:rPr lang="en-US" sz="2000" dirty="0"/>
              <a:t>In this stage the birth rate is lower than the death rate </a:t>
            </a:r>
          </a:p>
          <a:p>
            <a:pPr lvl="1"/>
            <a:r>
              <a:rPr lang="en-US" sz="2000" dirty="0"/>
              <a:t>So the population starts to decline</a:t>
            </a:r>
          </a:p>
        </p:txBody>
      </p:sp>
    </p:spTree>
    <p:extLst>
      <p:ext uri="{BB962C8B-B14F-4D97-AF65-F5344CB8AC3E}">
        <p14:creationId xmlns:p14="http://schemas.microsoft.com/office/powerpoint/2010/main" val="287171233"/>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9" name="Picture 5" descr="demographic transition model"/>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94198" y="303726"/>
            <a:ext cx="7924800" cy="61801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5573062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6518" y="287628"/>
            <a:ext cx="8797484" cy="961623"/>
          </a:xfrm>
        </p:spPr>
        <p:txBody>
          <a:bodyPr/>
          <a:lstStyle/>
          <a:p>
            <a:r>
              <a:rPr lang="en-US" b="1" dirty="0"/>
              <a:t>CALCULATIONS OF DEMOGRAPHIC RATES</a:t>
            </a:r>
            <a:endParaRPr lang="en-US" dirty="0"/>
          </a:p>
        </p:txBody>
      </p:sp>
      <p:sp>
        <p:nvSpPr>
          <p:cNvPr id="3" name="Content Placeholder 2"/>
          <p:cNvSpPr>
            <a:spLocks noGrp="1"/>
          </p:cNvSpPr>
          <p:nvPr>
            <p:ph idx="1"/>
          </p:nvPr>
        </p:nvSpPr>
        <p:spPr>
          <a:xfrm>
            <a:off x="476518" y="1532586"/>
            <a:ext cx="9105364" cy="5100034"/>
          </a:xfrm>
        </p:spPr>
        <p:txBody>
          <a:bodyPr>
            <a:normAutofit/>
          </a:bodyPr>
          <a:lstStyle/>
          <a:p>
            <a:r>
              <a:rPr lang="en-US" dirty="0"/>
              <a:t>The demographic measurement tools are like the tools which are used in epidemiological measurements: RATES, RATIOS and PROPORTIONS.</a:t>
            </a:r>
          </a:p>
          <a:p>
            <a:r>
              <a:rPr lang="en-US" dirty="0" smtClean="0"/>
              <a:t>The </a:t>
            </a:r>
            <a:r>
              <a:rPr lang="en-US" b="1" dirty="0"/>
              <a:t>rates</a:t>
            </a:r>
            <a:r>
              <a:rPr lang="en-US" dirty="0"/>
              <a:t> can be crude rates or specific rates. Crude rates are actually observed rates based on the entire population and are not reflective of any specific population group such as only females or any specific age group. Specific rates are actual observed rates based on specific population group such as sex wise groups, age wise groups and disease wise groups or specific time periods.</a:t>
            </a:r>
          </a:p>
          <a:p>
            <a:pPr marL="0" indent="0">
              <a:buNone/>
            </a:pPr>
            <a:endParaRPr lang="en-US" dirty="0"/>
          </a:p>
          <a:p>
            <a:r>
              <a:rPr lang="en-US" b="1" dirty="0" smtClean="0"/>
              <a:t>Ratio</a:t>
            </a:r>
            <a:r>
              <a:rPr lang="en-US" dirty="0" smtClean="0"/>
              <a:t> </a:t>
            </a:r>
            <a:r>
              <a:rPr lang="en-US" dirty="0"/>
              <a:t>is a measure of events which expresses a relation in size between two different factors occurring in the population and is obtained by dividing quantity of one factor with the other.</a:t>
            </a:r>
          </a:p>
          <a:p>
            <a:endParaRPr lang="en-US" dirty="0"/>
          </a:p>
          <a:p>
            <a:r>
              <a:rPr lang="en-US" b="1" dirty="0" smtClean="0"/>
              <a:t>Proportion</a:t>
            </a:r>
            <a:r>
              <a:rPr lang="en-US" dirty="0" smtClean="0"/>
              <a:t> </a:t>
            </a:r>
            <a:r>
              <a:rPr lang="en-US" dirty="0"/>
              <a:t>is a ratio which indicates the relation in magnitude of a part to the whole. The numerator is always included in the denominator. A proportion is usually expressed in percentage.</a:t>
            </a:r>
          </a:p>
          <a:p>
            <a:endParaRPr lang="en-US" dirty="0"/>
          </a:p>
        </p:txBody>
      </p:sp>
    </p:spTree>
    <p:extLst>
      <p:ext uri="{BB962C8B-B14F-4D97-AF65-F5344CB8AC3E}">
        <p14:creationId xmlns:p14="http://schemas.microsoft.com/office/powerpoint/2010/main" val="271431716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Demographic rates and ratios help us to study the pattern of demographic changes in the population.</a:t>
            </a:r>
          </a:p>
          <a:p>
            <a:r>
              <a:rPr lang="en-US" dirty="0" smtClean="0"/>
              <a:t>The </a:t>
            </a:r>
            <a:r>
              <a:rPr lang="en-US" dirty="0"/>
              <a:t>Basic Demographic Equation; Final Population= Starting Population + Births – Deaths + In migration – Out migration.</a:t>
            </a:r>
          </a:p>
          <a:p>
            <a:r>
              <a:rPr lang="en-US" dirty="0" smtClean="0"/>
              <a:t>The </a:t>
            </a:r>
            <a:r>
              <a:rPr lang="en-US" dirty="0"/>
              <a:t>difference between the number of births and deaths gives the natural increase.</a:t>
            </a:r>
          </a:p>
          <a:p>
            <a:r>
              <a:rPr lang="en-US" dirty="0" smtClean="0"/>
              <a:t>The </a:t>
            </a:r>
            <a:r>
              <a:rPr lang="en-US" dirty="0"/>
              <a:t>difference between the number of migrants in and out gives the net migration.</a:t>
            </a:r>
          </a:p>
          <a:p>
            <a:r>
              <a:rPr lang="en-US" dirty="0" smtClean="0"/>
              <a:t>Population </a:t>
            </a:r>
            <a:r>
              <a:rPr lang="en-US" dirty="0"/>
              <a:t>change = natural increase + net migration.</a:t>
            </a:r>
          </a:p>
          <a:p>
            <a:r>
              <a:rPr lang="en-US" dirty="0" smtClean="0"/>
              <a:t>Growth </a:t>
            </a:r>
            <a:r>
              <a:rPr lang="en-US" dirty="0"/>
              <a:t>rate = natural increase + net migration rate.</a:t>
            </a:r>
          </a:p>
          <a:p>
            <a:endParaRPr lang="en-US" dirty="0"/>
          </a:p>
        </p:txBody>
      </p:sp>
    </p:spTree>
    <p:extLst>
      <p:ext uri="{BB962C8B-B14F-4D97-AF65-F5344CB8AC3E}">
        <p14:creationId xmlns:p14="http://schemas.microsoft.com/office/powerpoint/2010/main" val="19299208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210355"/>
            <a:ext cx="8596668" cy="1000259"/>
          </a:xfrm>
        </p:spPr>
        <p:txBody>
          <a:bodyPr/>
          <a:lstStyle/>
          <a:p>
            <a:endParaRPr lang="en-US" dirty="0"/>
          </a:p>
        </p:txBody>
      </p:sp>
      <p:sp>
        <p:nvSpPr>
          <p:cNvPr id="3" name="Content Placeholder 2"/>
          <p:cNvSpPr>
            <a:spLocks noGrp="1"/>
          </p:cNvSpPr>
          <p:nvPr>
            <p:ph idx="1"/>
          </p:nvPr>
        </p:nvSpPr>
        <p:spPr>
          <a:xfrm>
            <a:off x="677334" y="1455313"/>
            <a:ext cx="8596668" cy="5022760"/>
          </a:xfrm>
        </p:spPr>
        <p:txBody>
          <a:bodyPr>
            <a:normAutofit lnSpcReduction="10000"/>
          </a:bodyPr>
          <a:lstStyle/>
          <a:p>
            <a:r>
              <a:rPr lang="en-US" b="1" dirty="0" err="1"/>
              <a:t>Nuptiality</a:t>
            </a:r>
            <a:endParaRPr lang="en-US" dirty="0"/>
          </a:p>
          <a:p>
            <a:r>
              <a:rPr lang="en-US" dirty="0"/>
              <a:t>Varies with the age of first marriage common in society and with the age structure of the population. It is lower in an ageing population</a:t>
            </a:r>
            <a:r>
              <a:rPr lang="en-US" dirty="0" smtClean="0"/>
              <a:t>.</a:t>
            </a:r>
          </a:p>
          <a:p>
            <a:pPr>
              <a:lnSpc>
                <a:spcPct val="90000"/>
              </a:lnSpc>
            </a:pPr>
            <a:r>
              <a:rPr lang="en-US" b="1" dirty="0"/>
              <a:t>Fertility</a:t>
            </a:r>
            <a:r>
              <a:rPr lang="en-US" dirty="0"/>
              <a:t> </a:t>
            </a:r>
          </a:p>
          <a:p>
            <a:pPr>
              <a:lnSpc>
                <a:spcPct val="90000"/>
              </a:lnSpc>
            </a:pPr>
            <a:r>
              <a:rPr lang="en-US" dirty="0" smtClean="0"/>
              <a:t>Is </a:t>
            </a:r>
            <a:r>
              <a:rPr lang="en-US" dirty="0"/>
              <a:t>the actual bearing of children by a </a:t>
            </a:r>
            <a:r>
              <a:rPr lang="en-US" dirty="0" smtClean="0"/>
              <a:t>woman. The </a:t>
            </a:r>
            <a:r>
              <a:rPr lang="en-US" dirty="0"/>
              <a:t>reproductive age of a woman is between 15 – 45 </a:t>
            </a:r>
            <a:r>
              <a:rPr lang="en-US" dirty="0" smtClean="0"/>
              <a:t>years</a:t>
            </a:r>
          </a:p>
          <a:p>
            <a:r>
              <a:rPr lang="en-US" b="1" dirty="0" smtClean="0"/>
              <a:t>Mortality</a:t>
            </a:r>
            <a:endParaRPr lang="en-US" dirty="0"/>
          </a:p>
          <a:p>
            <a:r>
              <a:rPr lang="en-US" dirty="0"/>
              <a:t>The number of people in a population dying in a year. It is related to life span and life expectancy. </a:t>
            </a:r>
            <a:r>
              <a:rPr lang="en-US" b="1" dirty="0"/>
              <a:t>Life span</a:t>
            </a:r>
            <a:r>
              <a:rPr lang="en-US" dirty="0"/>
              <a:t> is the life-length of the person who has lived longer than any other. </a:t>
            </a:r>
          </a:p>
          <a:p>
            <a:r>
              <a:rPr lang="en-US" b="1" dirty="0"/>
              <a:t>Life expectancy</a:t>
            </a:r>
            <a:r>
              <a:rPr lang="en-US" dirty="0"/>
              <a:t> </a:t>
            </a:r>
            <a:endParaRPr lang="en-US" dirty="0" smtClean="0"/>
          </a:p>
          <a:p>
            <a:r>
              <a:rPr lang="en-US" dirty="0"/>
              <a:t>I</a:t>
            </a:r>
            <a:r>
              <a:rPr lang="en-US" dirty="0" smtClean="0"/>
              <a:t>s </a:t>
            </a:r>
            <a:r>
              <a:rPr lang="en-US" dirty="0"/>
              <a:t>the average longevity in a </a:t>
            </a:r>
            <a:r>
              <a:rPr lang="en-US" dirty="0" smtClean="0"/>
              <a:t>population. Average </a:t>
            </a:r>
            <a:r>
              <a:rPr lang="en-US" dirty="0"/>
              <a:t>number of years which a person of a particular age may expect to live</a:t>
            </a:r>
          </a:p>
          <a:p>
            <a:r>
              <a:rPr lang="en-US" dirty="0"/>
              <a:t>It is one of the best indicators of a country’s level of development and overall health status</a:t>
            </a:r>
          </a:p>
          <a:p>
            <a:endParaRPr lang="en-US" dirty="0"/>
          </a:p>
          <a:p>
            <a:endParaRPr lang="en-US" dirty="0"/>
          </a:p>
        </p:txBody>
      </p:sp>
    </p:spTree>
    <p:extLst>
      <p:ext uri="{BB962C8B-B14F-4D97-AF65-F5344CB8AC3E}">
        <p14:creationId xmlns:p14="http://schemas.microsoft.com/office/powerpoint/2010/main" val="3659954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Birth Rate/Crude Birth Rate</a:t>
            </a:r>
            <a:endParaRPr lang="en-US" dirty="0"/>
          </a:p>
          <a:p>
            <a:r>
              <a:rPr lang="en-US" dirty="0"/>
              <a:t>The number of live births per 1,000 population in a given year</a:t>
            </a:r>
            <a:r>
              <a:rPr lang="en-US" dirty="0" smtClean="0"/>
              <a:t>.</a:t>
            </a:r>
            <a:endParaRPr lang="en-US" dirty="0"/>
          </a:p>
          <a:p>
            <a:r>
              <a:rPr lang="en-US" u="sng" dirty="0"/>
              <a:t>No. of births for the year</a:t>
            </a:r>
            <a:r>
              <a:rPr lang="en-US" dirty="0"/>
              <a:t>  X 1,000</a:t>
            </a:r>
          </a:p>
          <a:p>
            <a:pPr marL="0" indent="0">
              <a:buNone/>
            </a:pPr>
            <a:r>
              <a:rPr lang="en-US" dirty="0" smtClean="0"/>
              <a:t>      Mid-year </a:t>
            </a:r>
            <a:r>
              <a:rPr lang="en-US" dirty="0"/>
              <a:t>population</a:t>
            </a:r>
          </a:p>
          <a:p>
            <a:pPr marL="0" indent="0">
              <a:buNone/>
            </a:pPr>
            <a:r>
              <a:rPr lang="en-US" dirty="0"/>
              <a:t> </a:t>
            </a:r>
          </a:p>
          <a:p>
            <a:r>
              <a:rPr lang="en-US" b="1" dirty="0"/>
              <a:t>Death Rate/Crude Death Rate</a:t>
            </a:r>
            <a:endParaRPr lang="en-US" dirty="0"/>
          </a:p>
          <a:p>
            <a:r>
              <a:rPr lang="en-US" dirty="0"/>
              <a:t>The number of deaths per 1,000 population in a given year.</a:t>
            </a:r>
          </a:p>
          <a:p>
            <a:r>
              <a:rPr lang="en-US" dirty="0"/>
              <a:t>No. of deaths during the year x 1000 ÷ Mid-Year population during same year</a:t>
            </a:r>
          </a:p>
          <a:p>
            <a:endParaRPr lang="en-US" dirty="0"/>
          </a:p>
        </p:txBody>
      </p:sp>
    </p:spTree>
    <p:extLst>
      <p:ext uri="{BB962C8B-B14F-4D97-AF65-F5344CB8AC3E}">
        <p14:creationId xmlns:p14="http://schemas.microsoft.com/office/powerpoint/2010/main" val="428679653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r>
              <a:rPr lang="en-US" b="1" dirty="0"/>
              <a:t>Specific Death Rate </a:t>
            </a:r>
            <a:endParaRPr lang="en-US" dirty="0"/>
          </a:p>
          <a:p>
            <a:r>
              <a:rPr lang="en-US" dirty="0"/>
              <a:t>No. of deaths due to specific causes in a year x 1000 Mid Year Population</a:t>
            </a:r>
          </a:p>
          <a:p>
            <a:pPr marL="0" indent="0">
              <a:buNone/>
            </a:pPr>
            <a:r>
              <a:rPr lang="en-US" dirty="0"/>
              <a:t> </a:t>
            </a:r>
          </a:p>
          <a:p>
            <a:r>
              <a:rPr lang="en-US" b="1" dirty="0"/>
              <a:t>Age Specific Mortality Rate</a:t>
            </a:r>
            <a:r>
              <a:rPr lang="en-US" dirty="0"/>
              <a:t> </a:t>
            </a:r>
          </a:p>
          <a:p>
            <a:r>
              <a:rPr lang="en-US" dirty="0"/>
              <a:t>It refers to number of deaths in a particular age group per 1000 Mid Year population of that age group in a year. </a:t>
            </a:r>
          </a:p>
          <a:p>
            <a:r>
              <a:rPr lang="en-US" dirty="0"/>
              <a:t>Age Specific Death Rates = No. of deaths of a specified age group in a year x 1000 Mid year population of that age group during the same year .</a:t>
            </a:r>
          </a:p>
          <a:p>
            <a:r>
              <a:rPr lang="en-US" dirty="0" err="1"/>
              <a:t>Eg</a:t>
            </a:r>
            <a:r>
              <a:rPr lang="en-US" dirty="0"/>
              <a:t> : Infant Mortality Rate No. of deaths of infants under the age of one year x 1000 live births in </a:t>
            </a:r>
            <a:r>
              <a:rPr lang="en-US" dirty="0" smtClean="0"/>
              <a:t> the </a:t>
            </a:r>
            <a:r>
              <a:rPr lang="en-US" dirty="0"/>
              <a:t>same year.</a:t>
            </a:r>
          </a:p>
          <a:p>
            <a:pPr marL="0" indent="0">
              <a:buNone/>
            </a:pPr>
            <a:endParaRPr lang="en-US" dirty="0"/>
          </a:p>
          <a:p>
            <a:r>
              <a:rPr lang="en-US" b="1" dirty="0"/>
              <a:t>Sex Specific Death Rate</a:t>
            </a:r>
            <a:r>
              <a:rPr lang="en-US" dirty="0"/>
              <a:t> </a:t>
            </a:r>
          </a:p>
          <a:p>
            <a:r>
              <a:rPr lang="en-US" dirty="0"/>
              <a:t>It refers to number of deaths by sex per 1000 mid year population of particular sex.  </a:t>
            </a:r>
          </a:p>
          <a:p>
            <a:endParaRPr lang="en-US" dirty="0"/>
          </a:p>
        </p:txBody>
      </p:sp>
    </p:spTree>
    <p:extLst>
      <p:ext uri="{BB962C8B-B14F-4D97-AF65-F5344CB8AC3E}">
        <p14:creationId xmlns:p14="http://schemas.microsoft.com/office/powerpoint/2010/main" val="77711111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677334" y="2160589"/>
            <a:ext cx="8596668" cy="4278848"/>
          </a:xfrm>
        </p:spPr>
        <p:txBody>
          <a:bodyPr>
            <a:normAutofit/>
          </a:bodyPr>
          <a:lstStyle/>
          <a:p>
            <a:r>
              <a:rPr lang="en-US" b="1" dirty="0"/>
              <a:t>Maternal Mortality Ratio</a:t>
            </a:r>
            <a:endParaRPr lang="en-US" dirty="0"/>
          </a:p>
          <a:p>
            <a:r>
              <a:rPr lang="en-US" dirty="0"/>
              <a:t>The number of women who die as a result of pregnancy and childbirth complications per 100,000 live births in a given year.</a:t>
            </a:r>
          </a:p>
          <a:p>
            <a:pPr marL="0" indent="0">
              <a:buNone/>
            </a:pPr>
            <a:r>
              <a:rPr lang="en-US" dirty="0"/>
              <a:t> </a:t>
            </a:r>
          </a:p>
          <a:p>
            <a:r>
              <a:rPr lang="en-US" u="sng" dirty="0"/>
              <a:t>No. of maternal deaths in a specified period </a:t>
            </a:r>
            <a:r>
              <a:rPr lang="en-US" dirty="0"/>
              <a:t> × 100,000</a:t>
            </a:r>
            <a:r>
              <a:rPr lang="en-US" u="sng" dirty="0"/>
              <a:t> </a:t>
            </a:r>
            <a:endParaRPr lang="en-US" dirty="0"/>
          </a:p>
          <a:p>
            <a:pPr marL="0" indent="0">
              <a:buNone/>
            </a:pPr>
            <a:r>
              <a:rPr lang="en-US" dirty="0"/>
              <a:t>          No. of live births in same period</a:t>
            </a:r>
          </a:p>
          <a:p>
            <a:pPr marL="0" indent="0">
              <a:buNone/>
            </a:pPr>
            <a:r>
              <a:rPr lang="en-US" b="1" dirty="0"/>
              <a:t> </a:t>
            </a:r>
            <a:endParaRPr lang="en-US" dirty="0"/>
          </a:p>
          <a:p>
            <a:r>
              <a:rPr lang="en-US" b="1" dirty="0"/>
              <a:t>Maternal Mortality Rate</a:t>
            </a:r>
            <a:endParaRPr lang="en-US" dirty="0"/>
          </a:p>
          <a:p>
            <a:r>
              <a:rPr lang="en-US" dirty="0"/>
              <a:t>Number of maternal deaths in a period / Number of women of reproductive ages × 1,000</a:t>
            </a:r>
          </a:p>
          <a:p>
            <a:r>
              <a:rPr lang="en-US" dirty="0"/>
              <a:t>Is also a cause-specific death rate.</a:t>
            </a:r>
          </a:p>
          <a:p>
            <a:endParaRPr lang="en-US" dirty="0"/>
          </a:p>
        </p:txBody>
      </p:sp>
    </p:spTree>
    <p:extLst>
      <p:ext uri="{BB962C8B-B14F-4D97-AF65-F5344CB8AC3E}">
        <p14:creationId xmlns:p14="http://schemas.microsoft.com/office/powerpoint/2010/main" val="177456611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b="1" dirty="0"/>
              <a:t>Neonatal Mortality Rate</a:t>
            </a:r>
            <a:endParaRPr lang="en-US" dirty="0"/>
          </a:p>
          <a:p>
            <a:r>
              <a:rPr lang="en-US" dirty="0"/>
              <a:t>The number of deaths to infants under 28 days of age in a given year per 1,000 live births in that year.</a:t>
            </a:r>
          </a:p>
          <a:p>
            <a:endParaRPr lang="en-US" dirty="0"/>
          </a:p>
          <a:p>
            <a:r>
              <a:rPr lang="en-US" b="1" dirty="0"/>
              <a:t>Perinatal Mortality Rate</a:t>
            </a:r>
            <a:endParaRPr lang="en-US" dirty="0"/>
          </a:p>
          <a:p>
            <a:r>
              <a:rPr lang="en-US" dirty="0"/>
              <a:t>The number of fetal deaths after 28 weeks of pregnancy (late fetal deaths) plus the number of deaths to infants under 7 days of age per 1,000 live births.</a:t>
            </a:r>
          </a:p>
          <a:p>
            <a:pPr marL="0" indent="0">
              <a:buNone/>
            </a:pPr>
            <a:endParaRPr lang="en-US" dirty="0"/>
          </a:p>
          <a:p>
            <a:r>
              <a:rPr lang="en-US" b="1" dirty="0"/>
              <a:t>Post-Neonatal Mortality Rate</a:t>
            </a:r>
            <a:endParaRPr lang="en-US" dirty="0"/>
          </a:p>
          <a:p>
            <a:r>
              <a:rPr lang="en-US" dirty="0"/>
              <a:t>The annual number of deaths of infants ages 28 days to 1 year per 1,000 live births in a given year.</a:t>
            </a:r>
          </a:p>
          <a:p>
            <a:endParaRPr lang="en-US" dirty="0"/>
          </a:p>
        </p:txBody>
      </p:sp>
    </p:spTree>
    <p:extLst>
      <p:ext uri="{BB962C8B-B14F-4D97-AF65-F5344CB8AC3E}">
        <p14:creationId xmlns:p14="http://schemas.microsoft.com/office/powerpoint/2010/main" val="265827219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b="1" dirty="0"/>
              <a:t>General Fertility Rate</a:t>
            </a:r>
            <a:endParaRPr lang="en-US" dirty="0"/>
          </a:p>
          <a:p>
            <a:r>
              <a:rPr lang="en-US" dirty="0"/>
              <a:t>Number of live births per 1,000 women ages 15-49 in a given year.</a:t>
            </a:r>
          </a:p>
          <a:p>
            <a:pPr marL="0" indent="0">
              <a:buNone/>
            </a:pPr>
            <a:endParaRPr lang="en-US" dirty="0"/>
          </a:p>
          <a:p>
            <a:r>
              <a:rPr lang="en-US" u="sng" dirty="0"/>
              <a:t>No. of births for the year</a:t>
            </a:r>
            <a:r>
              <a:rPr lang="en-US" dirty="0"/>
              <a:t>	    X 1,000</a:t>
            </a:r>
          </a:p>
          <a:p>
            <a:pPr marL="0" indent="0">
              <a:buNone/>
            </a:pPr>
            <a:r>
              <a:rPr lang="en-US" dirty="0" smtClean="0"/>
              <a:t>   No</a:t>
            </a:r>
            <a:r>
              <a:rPr lang="en-US" dirty="0"/>
              <a:t>. of women aged 15-49 </a:t>
            </a:r>
            <a:r>
              <a:rPr lang="en-US" dirty="0" err="1"/>
              <a:t>yrs</a:t>
            </a:r>
            <a:r>
              <a:rPr lang="en-US" dirty="0"/>
              <a:t> </a:t>
            </a:r>
          </a:p>
          <a:p>
            <a:pPr marL="0" indent="0">
              <a:buNone/>
            </a:pPr>
            <a:r>
              <a:rPr lang="en-US" dirty="0"/>
              <a:t>  </a:t>
            </a:r>
          </a:p>
          <a:p>
            <a:r>
              <a:rPr lang="en-US" dirty="0" smtClean="0"/>
              <a:t>Relates </a:t>
            </a:r>
            <a:r>
              <a:rPr lang="en-US" dirty="0"/>
              <a:t>births to the age-sex group at risk of giving births (usually defined as women ages 15-49 years).</a:t>
            </a:r>
          </a:p>
          <a:p>
            <a:r>
              <a:rPr lang="en-US" dirty="0" smtClean="0"/>
              <a:t>More </a:t>
            </a:r>
            <a:r>
              <a:rPr lang="en-US" dirty="0"/>
              <a:t>refined measure than crude birth rate to compare fertility across populations.</a:t>
            </a:r>
          </a:p>
          <a:p>
            <a:r>
              <a:rPr lang="en-US" dirty="0" smtClean="0"/>
              <a:t>Approximately </a:t>
            </a:r>
            <a:r>
              <a:rPr lang="en-US" dirty="0"/>
              <a:t>equals to 4 times the crude birth rate.</a:t>
            </a:r>
          </a:p>
          <a:p>
            <a:endParaRPr lang="en-US" dirty="0"/>
          </a:p>
        </p:txBody>
      </p:sp>
    </p:spTree>
    <p:extLst>
      <p:ext uri="{BB962C8B-B14F-4D97-AF65-F5344CB8AC3E}">
        <p14:creationId xmlns:p14="http://schemas.microsoft.com/office/powerpoint/2010/main" val="428947204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b="1" dirty="0"/>
              <a:t>Age Specific Fertility Rate</a:t>
            </a:r>
            <a:endParaRPr lang="en-US" dirty="0"/>
          </a:p>
          <a:p>
            <a:r>
              <a:rPr lang="en-US" dirty="0"/>
              <a:t>Number of births per year per 1,000 women of a specific age (group).</a:t>
            </a:r>
          </a:p>
          <a:p>
            <a:pPr marL="0" indent="0">
              <a:buNone/>
            </a:pPr>
            <a:r>
              <a:rPr lang="en-US" dirty="0"/>
              <a:t> </a:t>
            </a:r>
          </a:p>
          <a:p>
            <a:r>
              <a:rPr lang="en-US" u="sng" dirty="0"/>
              <a:t>No. of births to women of age A</a:t>
            </a:r>
            <a:r>
              <a:rPr lang="en-US" dirty="0"/>
              <a:t>	X 1,000</a:t>
            </a:r>
          </a:p>
          <a:p>
            <a:pPr marL="0" indent="0">
              <a:buNone/>
            </a:pPr>
            <a:r>
              <a:rPr lang="en-US" dirty="0" smtClean="0"/>
              <a:t>       No</a:t>
            </a:r>
            <a:r>
              <a:rPr lang="en-US" dirty="0"/>
              <a:t>. of women of age A </a:t>
            </a:r>
          </a:p>
          <a:p>
            <a:pPr marL="0" indent="0">
              <a:buNone/>
            </a:pPr>
            <a:r>
              <a:rPr lang="en-US" dirty="0"/>
              <a:t> </a:t>
            </a:r>
          </a:p>
          <a:p>
            <a:r>
              <a:rPr lang="en-US" b="1" dirty="0"/>
              <a:t>Significance</a:t>
            </a:r>
            <a:endParaRPr lang="en-US" dirty="0"/>
          </a:p>
          <a:p>
            <a:pPr>
              <a:buFont typeface="Wingdings" panose="05000000000000000000" pitchFamily="2" charset="2"/>
              <a:buChar char="§"/>
            </a:pPr>
            <a:r>
              <a:rPr lang="en-US" dirty="0" smtClean="0"/>
              <a:t>For </a:t>
            </a:r>
            <a:r>
              <a:rPr lang="en-US" dirty="0"/>
              <a:t>comparisons in fertility behavior at different ages.</a:t>
            </a:r>
          </a:p>
          <a:p>
            <a:pPr>
              <a:buFont typeface="Wingdings" panose="05000000000000000000" pitchFamily="2" charset="2"/>
              <a:buChar char="§"/>
            </a:pPr>
            <a:r>
              <a:rPr lang="en-US" dirty="0" smtClean="0"/>
              <a:t>For </a:t>
            </a:r>
            <a:r>
              <a:rPr lang="en-US" dirty="0"/>
              <a:t>comparison of fertility at different ages over time.</a:t>
            </a:r>
          </a:p>
          <a:p>
            <a:pPr>
              <a:buFont typeface="Wingdings" panose="05000000000000000000" pitchFamily="2" charset="2"/>
              <a:buChar char="§"/>
            </a:pPr>
            <a:r>
              <a:rPr lang="en-US" dirty="0" smtClean="0"/>
              <a:t>For </a:t>
            </a:r>
            <a:r>
              <a:rPr lang="en-US" dirty="0"/>
              <a:t>comparison of fertility across countries/populations.</a:t>
            </a:r>
          </a:p>
        </p:txBody>
      </p:sp>
    </p:spTree>
    <p:extLst>
      <p:ext uri="{BB962C8B-B14F-4D97-AF65-F5344CB8AC3E}">
        <p14:creationId xmlns:p14="http://schemas.microsoft.com/office/powerpoint/2010/main" val="374508847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Total Fertility Rate</a:t>
            </a:r>
            <a:endParaRPr lang="en-US" dirty="0"/>
          </a:p>
          <a:p>
            <a:pPr>
              <a:buFont typeface="Wingdings" panose="05000000000000000000" pitchFamily="2" charset="2"/>
              <a:buChar char="§"/>
            </a:pPr>
            <a:r>
              <a:rPr lang="en-US" dirty="0" smtClean="0"/>
              <a:t>The </a:t>
            </a:r>
            <a:r>
              <a:rPr lang="en-US" dirty="0"/>
              <a:t>average number of children that would be born to a woman by the time she ended childbearing if she were to pass through all her childbearing years conforming to the age-specific fertility rates of a given year.</a:t>
            </a:r>
          </a:p>
          <a:p>
            <a:pPr>
              <a:buFont typeface="Wingdings" panose="05000000000000000000" pitchFamily="2" charset="2"/>
              <a:buChar char="§"/>
            </a:pPr>
            <a:r>
              <a:rPr lang="en-US" dirty="0" smtClean="0"/>
              <a:t>TFR </a:t>
            </a:r>
            <a:r>
              <a:rPr lang="en-US" dirty="0"/>
              <a:t>is a ‘synthetic’ measure of fertility that is independent of age structure of a population.</a:t>
            </a:r>
          </a:p>
          <a:p>
            <a:pPr>
              <a:buFont typeface="Wingdings" panose="05000000000000000000" pitchFamily="2" charset="2"/>
              <a:buChar char="§"/>
            </a:pPr>
            <a:r>
              <a:rPr lang="en-US" dirty="0" smtClean="0"/>
              <a:t>Best </a:t>
            </a:r>
            <a:r>
              <a:rPr lang="en-US" dirty="0"/>
              <a:t>single measure to compare fertility across populations.</a:t>
            </a:r>
          </a:p>
          <a:p>
            <a:pPr>
              <a:buFont typeface="Wingdings" panose="05000000000000000000" pitchFamily="2" charset="2"/>
              <a:buChar char="§"/>
            </a:pPr>
            <a:r>
              <a:rPr lang="en-US" dirty="0" smtClean="0"/>
              <a:t>Does </a:t>
            </a:r>
            <a:r>
              <a:rPr lang="en-US" dirty="0"/>
              <a:t>not give a measure of actual number of births any woman will have all through her reproductive years.</a:t>
            </a:r>
          </a:p>
          <a:p>
            <a:pPr marL="0" indent="0">
              <a:buNone/>
            </a:pPr>
            <a:r>
              <a:rPr lang="en-US" dirty="0"/>
              <a:t> </a:t>
            </a:r>
          </a:p>
          <a:p>
            <a:endParaRPr lang="en-US" dirty="0"/>
          </a:p>
        </p:txBody>
      </p:sp>
    </p:spTree>
    <p:extLst>
      <p:ext uri="{BB962C8B-B14F-4D97-AF65-F5344CB8AC3E}">
        <p14:creationId xmlns:p14="http://schemas.microsoft.com/office/powerpoint/2010/main" val="383359459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Maternal Death</a:t>
            </a:r>
            <a:endParaRPr lang="en-US" dirty="0"/>
          </a:p>
          <a:p>
            <a:r>
              <a:rPr lang="en-US" dirty="0"/>
              <a:t>A maternal death is the death of a woman while pregnant or within 42 days of termination of pregnancy, irrespective of the duration and the site of the pregnancy, from any cause related </a:t>
            </a:r>
            <a:r>
              <a:rPr lang="en-US" dirty="0" smtClean="0"/>
              <a:t>to </a:t>
            </a:r>
            <a:r>
              <a:rPr lang="en-US" dirty="0"/>
              <a:t>or aggravated by the pregnancy or its management but not from accidental causes (WHO 1993).</a:t>
            </a:r>
          </a:p>
          <a:p>
            <a:endParaRPr lang="en-US" dirty="0"/>
          </a:p>
        </p:txBody>
      </p:sp>
    </p:spTree>
    <p:extLst>
      <p:ext uri="{BB962C8B-B14F-4D97-AF65-F5344CB8AC3E}">
        <p14:creationId xmlns:p14="http://schemas.microsoft.com/office/powerpoint/2010/main" val="148633820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2789728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Migration</a:t>
            </a:r>
            <a:endParaRPr lang="en-US" dirty="0"/>
          </a:p>
          <a:p>
            <a:r>
              <a:rPr lang="en-US" dirty="0"/>
              <a:t>-Movement of people in and out of an area. </a:t>
            </a:r>
            <a:endParaRPr lang="en-US" dirty="0" smtClean="0"/>
          </a:p>
          <a:p>
            <a:r>
              <a:rPr lang="en-US" b="1" dirty="0" smtClean="0"/>
              <a:t>Immigration</a:t>
            </a:r>
            <a:r>
              <a:rPr lang="en-US" dirty="0" smtClean="0"/>
              <a:t> </a:t>
            </a:r>
            <a:r>
              <a:rPr lang="en-US" dirty="0"/>
              <a:t>is the movement of people into an area while </a:t>
            </a:r>
            <a:r>
              <a:rPr lang="en-US" b="1" dirty="0"/>
              <a:t>emigration</a:t>
            </a:r>
            <a:r>
              <a:rPr lang="en-US" dirty="0"/>
              <a:t> is the movement of people out of an area. </a:t>
            </a:r>
            <a:endParaRPr lang="en-US" dirty="0" smtClean="0"/>
          </a:p>
          <a:p>
            <a:r>
              <a:rPr lang="en-US" b="1" dirty="0" smtClean="0"/>
              <a:t>Push </a:t>
            </a:r>
            <a:r>
              <a:rPr lang="en-US" b="1" dirty="0"/>
              <a:t>factors </a:t>
            </a:r>
            <a:r>
              <a:rPr lang="en-US" dirty="0"/>
              <a:t>compel people to emigrate while </a:t>
            </a:r>
            <a:r>
              <a:rPr lang="en-US" b="1" dirty="0"/>
              <a:t>pull factors </a:t>
            </a:r>
            <a:r>
              <a:rPr lang="en-US" dirty="0"/>
              <a:t>induce them to immigrate. </a:t>
            </a:r>
            <a:endParaRPr lang="en-US" dirty="0" smtClean="0"/>
          </a:p>
          <a:p>
            <a:r>
              <a:rPr lang="en-US" dirty="0" smtClean="0"/>
              <a:t>Factors </a:t>
            </a:r>
            <a:r>
              <a:rPr lang="en-US" dirty="0"/>
              <a:t>determining migration are economic (opportunity), political (persecution or suppression), environmental or natural (disaster, famine, drought </a:t>
            </a:r>
            <a:r>
              <a:rPr lang="en-US" dirty="0" err="1"/>
              <a:t>etc</a:t>
            </a:r>
            <a:r>
              <a:rPr lang="en-US" dirty="0"/>
              <a:t>).</a:t>
            </a:r>
          </a:p>
          <a:p>
            <a:endParaRPr lang="en-US" dirty="0"/>
          </a:p>
        </p:txBody>
      </p:sp>
    </p:spTree>
    <p:extLst>
      <p:ext uri="{BB962C8B-B14F-4D97-AF65-F5344CB8AC3E}">
        <p14:creationId xmlns:p14="http://schemas.microsoft.com/office/powerpoint/2010/main" val="4814535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Population</a:t>
            </a:r>
            <a:endParaRPr lang="en-US" dirty="0"/>
          </a:p>
          <a:p>
            <a:r>
              <a:rPr lang="en-US" dirty="0"/>
              <a:t>-In demography, population relates to the number of people in a given area while in statistics, it means the universe of units under consideration which may be people or items.</a:t>
            </a:r>
          </a:p>
          <a:p>
            <a:r>
              <a:rPr lang="en-US" dirty="0"/>
              <a:t>-There are two types of population counts: De jure and De facto.</a:t>
            </a:r>
          </a:p>
          <a:p>
            <a:r>
              <a:rPr lang="en-US" dirty="0"/>
              <a:t>-</a:t>
            </a:r>
            <a:r>
              <a:rPr lang="en-US" b="1" dirty="0"/>
              <a:t>De jure</a:t>
            </a:r>
            <a:r>
              <a:rPr lang="en-US" dirty="0"/>
              <a:t> the populations who belong to the area or have the legal right to be there through citizenship and have legal evidence. </a:t>
            </a:r>
            <a:endParaRPr lang="en-US" dirty="0" smtClean="0"/>
          </a:p>
          <a:p>
            <a:r>
              <a:rPr lang="en-US" b="1" dirty="0" smtClean="0"/>
              <a:t>De </a:t>
            </a:r>
            <a:r>
              <a:rPr lang="en-US" b="1" dirty="0"/>
              <a:t>facto</a:t>
            </a:r>
            <a:r>
              <a:rPr lang="en-US" dirty="0"/>
              <a:t> means the populations who are present in a country at the time of census irrespective of the people’s citizenship. It counts everybody so long as they are in an area at the time of counting.</a:t>
            </a:r>
          </a:p>
        </p:txBody>
      </p:sp>
    </p:spTree>
    <p:extLst>
      <p:ext uri="{BB962C8B-B14F-4D97-AF65-F5344CB8AC3E}">
        <p14:creationId xmlns:p14="http://schemas.microsoft.com/office/powerpoint/2010/main" val="7509740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SOURCES OF DEMOGRAPHIC DATA</a:t>
            </a:r>
            <a:endParaRPr lang="en-US" dirty="0"/>
          </a:p>
        </p:txBody>
      </p:sp>
      <p:sp>
        <p:nvSpPr>
          <p:cNvPr id="3" name="Content Placeholder 2"/>
          <p:cNvSpPr>
            <a:spLocks noGrp="1"/>
          </p:cNvSpPr>
          <p:nvPr>
            <p:ph idx="1"/>
          </p:nvPr>
        </p:nvSpPr>
        <p:spPr/>
        <p:txBody>
          <a:bodyPr/>
          <a:lstStyle/>
          <a:p>
            <a:r>
              <a:rPr lang="en-US" dirty="0"/>
              <a:t>Civil registration</a:t>
            </a:r>
          </a:p>
          <a:p>
            <a:r>
              <a:rPr lang="en-US" dirty="0" smtClean="0"/>
              <a:t>Censuses </a:t>
            </a:r>
            <a:r>
              <a:rPr lang="en-US" dirty="0"/>
              <a:t>(population census)</a:t>
            </a:r>
          </a:p>
          <a:p>
            <a:r>
              <a:rPr lang="en-US" dirty="0" smtClean="0"/>
              <a:t>Survey </a:t>
            </a:r>
            <a:r>
              <a:rPr lang="en-US" dirty="0"/>
              <a:t>(demographic sample survey)</a:t>
            </a:r>
          </a:p>
          <a:p>
            <a:r>
              <a:rPr lang="en-US" dirty="0" smtClean="0"/>
              <a:t>Community</a:t>
            </a:r>
            <a:endParaRPr lang="en-US" dirty="0"/>
          </a:p>
          <a:p>
            <a:r>
              <a:rPr lang="en-US" dirty="0" smtClean="0"/>
              <a:t>Registration </a:t>
            </a:r>
            <a:r>
              <a:rPr lang="en-US" dirty="0"/>
              <a:t>of persons </a:t>
            </a:r>
            <a:r>
              <a:rPr lang="en-US" dirty="0" err="1"/>
              <a:t>e.g</a:t>
            </a:r>
            <a:r>
              <a:rPr lang="en-US" dirty="0"/>
              <a:t> ID </a:t>
            </a:r>
          </a:p>
          <a:p>
            <a:r>
              <a:rPr lang="en-US" dirty="0" smtClean="0"/>
              <a:t>Hospital </a:t>
            </a:r>
            <a:r>
              <a:rPr lang="en-US" dirty="0"/>
              <a:t>records</a:t>
            </a:r>
          </a:p>
          <a:p>
            <a:r>
              <a:rPr lang="en-US" dirty="0" smtClean="0"/>
              <a:t>Various </a:t>
            </a:r>
            <a:r>
              <a:rPr lang="en-US" dirty="0"/>
              <a:t>publications </a:t>
            </a:r>
            <a:r>
              <a:rPr lang="en-US" dirty="0" err="1"/>
              <a:t>e.g</a:t>
            </a:r>
            <a:r>
              <a:rPr lang="en-US" dirty="0"/>
              <a:t> UN statistical year book	</a:t>
            </a:r>
          </a:p>
          <a:p>
            <a:endParaRPr lang="en-US" dirty="0"/>
          </a:p>
        </p:txBody>
      </p:sp>
    </p:spTree>
    <p:extLst>
      <p:ext uri="{BB962C8B-B14F-4D97-AF65-F5344CB8AC3E}">
        <p14:creationId xmlns:p14="http://schemas.microsoft.com/office/powerpoint/2010/main" val="6051421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a:t>
            </a:r>
            <a:r>
              <a:rPr lang="en-US" b="1" dirty="0" smtClean="0"/>
              <a:t>ivil registration</a:t>
            </a:r>
            <a:r>
              <a:rPr lang="en-US" dirty="0"/>
              <a:t/>
            </a:r>
            <a:br>
              <a:rPr lang="en-US" dirty="0"/>
            </a:br>
            <a:endParaRPr lang="en-US" dirty="0"/>
          </a:p>
        </p:txBody>
      </p:sp>
      <p:sp>
        <p:nvSpPr>
          <p:cNvPr id="3" name="Content Placeholder 2"/>
          <p:cNvSpPr>
            <a:spLocks noGrp="1"/>
          </p:cNvSpPr>
          <p:nvPr>
            <p:ph idx="1"/>
          </p:nvPr>
        </p:nvSpPr>
        <p:spPr/>
        <p:txBody>
          <a:bodyPr/>
          <a:lstStyle/>
          <a:p>
            <a:r>
              <a:rPr lang="en-US" dirty="0"/>
              <a:t>Civil registration/vital registration is the collection of data on the vital events happening in a population. It is generally concerned with live births, deaths, marriages and divorces.</a:t>
            </a:r>
          </a:p>
          <a:p>
            <a:r>
              <a:rPr lang="en-US" dirty="0" smtClean="0"/>
              <a:t>Relatively </a:t>
            </a:r>
            <a:r>
              <a:rPr lang="en-US" dirty="0"/>
              <a:t>modern concept in its present format. Churches have long maintained baptism and burial registries.</a:t>
            </a:r>
          </a:p>
          <a:p>
            <a:r>
              <a:rPr lang="en-US" dirty="0" smtClean="0"/>
              <a:t>Provided </a:t>
            </a:r>
            <a:r>
              <a:rPr lang="en-US" dirty="0"/>
              <a:t>insight on the demographic situation since the late Middle Ages.</a:t>
            </a:r>
          </a:p>
          <a:p>
            <a:endParaRPr lang="en-US" dirty="0"/>
          </a:p>
        </p:txBody>
      </p:sp>
    </p:spTree>
    <p:extLst>
      <p:ext uri="{BB962C8B-B14F-4D97-AF65-F5344CB8AC3E}">
        <p14:creationId xmlns:p14="http://schemas.microsoft.com/office/powerpoint/2010/main" val="4531331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b="1" dirty="0"/>
              <a:t>Purpose</a:t>
            </a:r>
            <a:endParaRPr lang="en-US" dirty="0"/>
          </a:p>
          <a:p>
            <a:r>
              <a:rPr lang="en-US" dirty="0" smtClean="0"/>
              <a:t>Primarily </a:t>
            </a:r>
            <a:r>
              <a:rPr lang="en-US" dirty="0"/>
              <a:t>administrative.</a:t>
            </a:r>
          </a:p>
          <a:p>
            <a:r>
              <a:rPr lang="en-US" dirty="0" smtClean="0"/>
              <a:t>To </a:t>
            </a:r>
            <a:r>
              <a:rPr lang="en-US" dirty="0"/>
              <a:t>collect data on the vital events happening in a population (generally concerned with live births, deaths, marriages and divorces).</a:t>
            </a:r>
          </a:p>
          <a:p>
            <a:r>
              <a:rPr lang="en-US" dirty="0" smtClean="0"/>
              <a:t>Help </a:t>
            </a:r>
            <a:r>
              <a:rPr lang="en-US" dirty="0"/>
              <a:t>understand demographic characteristics of different populations at different points in time</a:t>
            </a:r>
            <a:r>
              <a:rPr lang="en-US" dirty="0" smtClean="0"/>
              <a:t>.</a:t>
            </a:r>
          </a:p>
          <a:p>
            <a:endParaRPr lang="en-US" dirty="0"/>
          </a:p>
          <a:p>
            <a:r>
              <a:rPr lang="en-US" dirty="0"/>
              <a:t>Essential characteristics; universality and continuity.</a:t>
            </a:r>
          </a:p>
          <a:p>
            <a:endParaRPr lang="en-US" dirty="0"/>
          </a:p>
        </p:txBody>
      </p:sp>
    </p:spTree>
    <p:extLst>
      <p:ext uri="{BB962C8B-B14F-4D97-AF65-F5344CB8AC3E}">
        <p14:creationId xmlns:p14="http://schemas.microsoft.com/office/powerpoint/2010/main" val="1322257316"/>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281</TotalTime>
  <Words>2557</Words>
  <Application>Microsoft Office PowerPoint</Application>
  <PresentationFormat>Widescreen</PresentationFormat>
  <Paragraphs>304</Paragraphs>
  <Slides>48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48</vt:i4>
      </vt:variant>
    </vt:vector>
  </HeadingPairs>
  <TitlesOfParts>
    <vt:vector size="53" baseType="lpstr">
      <vt:lpstr>Arial</vt:lpstr>
      <vt:lpstr>Trebuchet MS</vt:lpstr>
      <vt:lpstr>Wingdings</vt:lpstr>
      <vt:lpstr>Wingdings 3</vt:lpstr>
      <vt:lpstr>Facet</vt:lpstr>
      <vt:lpstr>DEMOGRAPHY</vt:lpstr>
      <vt:lpstr>INTRODUCTION TO DEMOGRAPHY</vt:lpstr>
      <vt:lpstr>PowerPoint Presentation</vt:lpstr>
      <vt:lpstr>PowerPoint Presentation</vt:lpstr>
      <vt:lpstr>PowerPoint Presentation</vt:lpstr>
      <vt:lpstr>PowerPoint Presentation</vt:lpstr>
      <vt:lpstr>SOURCES OF DEMOGRAPHIC DATA</vt:lpstr>
      <vt:lpstr>Civil registration </vt:lpstr>
      <vt:lpstr>PowerPoint Presentation</vt:lpstr>
      <vt:lpstr>PowerPoint Presentation</vt:lpstr>
      <vt:lpstr>Live Birth Registration</vt:lpstr>
      <vt:lpstr>PowerPoint Presentation</vt:lpstr>
      <vt:lpstr>Death Registration </vt:lpstr>
      <vt:lpstr>Fetal Death Categories </vt:lpstr>
      <vt:lpstr>PowerPoint Presentation</vt:lpstr>
      <vt:lpstr>Marriage Registration</vt:lpstr>
      <vt:lpstr>PowerPoint Presentation</vt:lpstr>
      <vt:lpstr>Divorce Registration </vt:lpstr>
      <vt:lpstr>Advantages Civil Registration </vt:lpstr>
      <vt:lpstr>Disadvantages Civil Registration </vt:lpstr>
      <vt:lpstr>Censuses </vt:lpstr>
      <vt:lpstr>Essential Characteristics </vt:lpstr>
      <vt:lpstr>Data collection procedures </vt:lpstr>
      <vt:lpstr>PowerPoint Presentation</vt:lpstr>
      <vt:lpstr>SURVEYS  </vt:lpstr>
      <vt:lpstr>Types of Surveys </vt:lpstr>
      <vt:lpstr>Sampling Methods </vt:lpstr>
      <vt:lpstr>Advantages </vt:lpstr>
      <vt:lpstr>Disadvantages </vt:lpstr>
      <vt:lpstr>Personal Identification Number </vt:lpstr>
      <vt:lpstr>Demographic cycle</vt:lpstr>
      <vt:lpstr>Demographic cycle</vt:lpstr>
      <vt:lpstr>Demographic cycle</vt:lpstr>
      <vt:lpstr>Demographic cycle</vt:lpstr>
      <vt:lpstr>Demographic cycle</vt:lpstr>
      <vt:lpstr>Demographic cycle</vt:lpstr>
      <vt:lpstr>PowerPoint Presentation</vt:lpstr>
      <vt:lpstr>CALCULATIONS OF DEMOGRAPHIC RATES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Nelly Jongwo</dc:creator>
  <cp:lastModifiedBy>Nelly Jongwo</cp:lastModifiedBy>
  <cp:revision>12</cp:revision>
  <dcterms:created xsi:type="dcterms:W3CDTF">2020-11-18T17:26:41Z</dcterms:created>
  <dcterms:modified xsi:type="dcterms:W3CDTF">2020-11-26T08:34:05Z</dcterms:modified>
</cp:coreProperties>
</file>