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0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gif" ContentType="image/gif"/>
  <Override PartName="/ppt/slides/slide89.xml" ContentType="application/vnd.openxmlformats-officedocument.presentationml.slide+xml"/>
  <Override PartName="/ppt/slides/slide9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7"/>
  </p:notesMasterIdLst>
  <p:handoutMasterIdLst>
    <p:handoutMasterId r:id="rId108"/>
  </p:handoutMasterIdLst>
  <p:sldIdLst>
    <p:sldId id="411" r:id="rId2"/>
    <p:sldId id="406" r:id="rId3"/>
    <p:sldId id="256" r:id="rId4"/>
    <p:sldId id="257" r:id="rId5"/>
    <p:sldId id="258" r:id="rId6"/>
    <p:sldId id="259" r:id="rId7"/>
    <p:sldId id="260" r:id="rId8"/>
    <p:sldId id="261" r:id="rId9"/>
    <p:sldId id="262" r:id="rId10"/>
    <p:sldId id="263" r:id="rId11"/>
    <p:sldId id="408"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409" r:id="rId33"/>
    <p:sldId id="284" r:id="rId34"/>
    <p:sldId id="285" r:id="rId35"/>
    <p:sldId id="286" r:id="rId36"/>
    <p:sldId id="287" r:id="rId37"/>
    <p:sldId id="288" r:id="rId38"/>
    <p:sldId id="289" r:id="rId39"/>
    <p:sldId id="290" r:id="rId40"/>
    <p:sldId id="291" r:id="rId41"/>
    <p:sldId id="407" r:id="rId42"/>
    <p:sldId id="292" r:id="rId43"/>
    <p:sldId id="293" r:id="rId44"/>
    <p:sldId id="294" r:id="rId45"/>
    <p:sldId id="295" r:id="rId46"/>
    <p:sldId id="296" r:id="rId47"/>
    <p:sldId id="297" r:id="rId48"/>
    <p:sldId id="298" r:id="rId49"/>
    <p:sldId id="299" r:id="rId50"/>
    <p:sldId id="410" r:id="rId51"/>
    <p:sldId id="300" r:id="rId52"/>
    <p:sldId id="301" r:id="rId53"/>
    <p:sldId id="302" r:id="rId54"/>
    <p:sldId id="303" r:id="rId55"/>
    <p:sldId id="304" r:id="rId56"/>
    <p:sldId id="305" r:id="rId57"/>
    <p:sldId id="306" r:id="rId58"/>
    <p:sldId id="307" r:id="rId59"/>
    <p:sldId id="308" r:id="rId60"/>
    <p:sldId id="309" r:id="rId61"/>
    <p:sldId id="310" r:id="rId62"/>
    <p:sldId id="311" r:id="rId63"/>
    <p:sldId id="312" r:id="rId64"/>
    <p:sldId id="313" r:id="rId65"/>
    <p:sldId id="314" r:id="rId66"/>
    <p:sldId id="315" r:id="rId67"/>
    <p:sldId id="316" r:id="rId68"/>
    <p:sldId id="317" r:id="rId69"/>
    <p:sldId id="318" r:id="rId70"/>
    <p:sldId id="319" r:id="rId71"/>
    <p:sldId id="320" r:id="rId72"/>
    <p:sldId id="321" r:id="rId73"/>
    <p:sldId id="322" r:id="rId74"/>
    <p:sldId id="323" r:id="rId75"/>
    <p:sldId id="324" r:id="rId76"/>
    <p:sldId id="325" r:id="rId77"/>
    <p:sldId id="326" r:id="rId78"/>
    <p:sldId id="327" r:id="rId79"/>
    <p:sldId id="328" r:id="rId80"/>
    <p:sldId id="329" r:id="rId81"/>
    <p:sldId id="330" r:id="rId82"/>
    <p:sldId id="331" r:id="rId83"/>
    <p:sldId id="332" r:id="rId84"/>
    <p:sldId id="333" r:id="rId85"/>
    <p:sldId id="334" r:id="rId86"/>
    <p:sldId id="335" r:id="rId87"/>
    <p:sldId id="336" r:id="rId88"/>
    <p:sldId id="337" r:id="rId89"/>
    <p:sldId id="338" r:id="rId90"/>
    <p:sldId id="339" r:id="rId91"/>
    <p:sldId id="340" r:id="rId92"/>
    <p:sldId id="341" r:id="rId93"/>
    <p:sldId id="342" r:id="rId94"/>
    <p:sldId id="343" r:id="rId95"/>
    <p:sldId id="344" r:id="rId96"/>
    <p:sldId id="345" r:id="rId97"/>
    <p:sldId id="346" r:id="rId98"/>
    <p:sldId id="347" r:id="rId99"/>
    <p:sldId id="348" r:id="rId100"/>
    <p:sldId id="414" r:id="rId101"/>
    <p:sldId id="415" r:id="rId102"/>
    <p:sldId id="416" r:id="rId103"/>
    <p:sldId id="417" r:id="rId104"/>
    <p:sldId id="413" r:id="rId105"/>
    <p:sldId id="412" r:id="rId106"/>
  </p:sldIdLst>
  <p:sldSz cx="9144000" cy="6858000" type="screen4x3"/>
  <p:notesSz cx="6858000" cy="9220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94660"/>
  </p:normalViewPr>
  <p:slideViewPr>
    <p:cSldViewPr>
      <p:cViewPr varScale="1">
        <p:scale>
          <a:sx n="91" d="100"/>
          <a:sy n="91" d="100"/>
        </p:scale>
        <p:origin x="-774"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notesMaster" Target="notesMasters/notesMaster1.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presProps" Target="pres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03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0375"/>
          </a:xfrm>
          <a:prstGeom prst="rect">
            <a:avLst/>
          </a:prstGeom>
        </p:spPr>
        <p:txBody>
          <a:bodyPr vert="horz" lIns="91440" tIns="45720" rIns="91440" bIns="45720" rtlCol="0"/>
          <a:lstStyle>
            <a:lvl1pPr algn="r">
              <a:defRPr sz="1200"/>
            </a:lvl1pPr>
          </a:lstStyle>
          <a:p>
            <a:fld id="{E1D56EE2-32B4-4425-AFB9-773900797236}" type="datetimeFigureOut">
              <a:rPr lang="en-US" smtClean="0"/>
              <a:pPr/>
              <a:t>04-Sep-17</a:t>
            </a:fld>
            <a:endParaRPr lang="en-US"/>
          </a:p>
        </p:txBody>
      </p:sp>
      <p:sp>
        <p:nvSpPr>
          <p:cNvPr id="4" name="Footer Placeholder 3"/>
          <p:cNvSpPr>
            <a:spLocks noGrp="1"/>
          </p:cNvSpPr>
          <p:nvPr>
            <p:ph type="ftr" sz="quarter" idx="2"/>
          </p:nvPr>
        </p:nvSpPr>
        <p:spPr>
          <a:xfrm>
            <a:off x="0" y="8758238"/>
            <a:ext cx="2971800" cy="46037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758238"/>
            <a:ext cx="2971800" cy="460375"/>
          </a:xfrm>
          <a:prstGeom prst="rect">
            <a:avLst/>
          </a:prstGeom>
        </p:spPr>
        <p:txBody>
          <a:bodyPr vert="horz" lIns="91440" tIns="45720" rIns="91440" bIns="45720" rtlCol="0" anchor="b"/>
          <a:lstStyle>
            <a:lvl1pPr algn="r">
              <a:defRPr sz="1200"/>
            </a:lvl1pPr>
          </a:lstStyle>
          <a:p>
            <a:fld id="{53202578-1457-4273-A416-4C0BC67A0A7C}"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03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0375"/>
          </a:xfrm>
          <a:prstGeom prst="rect">
            <a:avLst/>
          </a:prstGeom>
        </p:spPr>
        <p:txBody>
          <a:bodyPr vert="horz" lIns="91440" tIns="45720" rIns="91440" bIns="45720" rtlCol="0"/>
          <a:lstStyle>
            <a:lvl1pPr algn="r">
              <a:defRPr sz="1200"/>
            </a:lvl1pPr>
          </a:lstStyle>
          <a:p>
            <a:fld id="{5EC59B80-E9D9-44F5-ACAB-312EF7AC1565}" type="datetimeFigureOut">
              <a:rPr lang="en-US" smtClean="0"/>
              <a:pPr/>
              <a:t>04-Sep-17</a:t>
            </a:fld>
            <a:endParaRPr lang="en-US"/>
          </a:p>
        </p:txBody>
      </p:sp>
      <p:sp>
        <p:nvSpPr>
          <p:cNvPr id="4" name="Slide Image Placeholder 3"/>
          <p:cNvSpPr>
            <a:spLocks noGrp="1" noRot="1" noChangeAspect="1"/>
          </p:cNvSpPr>
          <p:nvPr>
            <p:ph type="sldImg" idx="2"/>
          </p:nvPr>
        </p:nvSpPr>
        <p:spPr>
          <a:xfrm>
            <a:off x="1123950" y="692150"/>
            <a:ext cx="4610100" cy="3457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79913"/>
            <a:ext cx="5486400" cy="414813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58238"/>
            <a:ext cx="2971800" cy="46037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758238"/>
            <a:ext cx="2971800" cy="460375"/>
          </a:xfrm>
          <a:prstGeom prst="rect">
            <a:avLst/>
          </a:prstGeom>
        </p:spPr>
        <p:txBody>
          <a:bodyPr vert="horz" lIns="91440" tIns="45720" rIns="91440" bIns="45720" rtlCol="0" anchor="b"/>
          <a:lstStyle>
            <a:lvl1pPr algn="r">
              <a:defRPr sz="1200"/>
            </a:lvl1pPr>
          </a:lstStyle>
          <a:p>
            <a:fld id="{8D368D68-C321-4398-BCD4-2B2C8A0403C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Medication </a:t>
            </a:r>
            <a:r>
              <a:rPr lang="en-US" dirty="0" err="1" smtClean="0"/>
              <a:t>e.g</a:t>
            </a:r>
            <a:endParaRPr lang="en-US" dirty="0"/>
          </a:p>
        </p:txBody>
      </p:sp>
      <p:sp>
        <p:nvSpPr>
          <p:cNvPr id="4" name="Slide Number Placeholder 3"/>
          <p:cNvSpPr>
            <a:spLocks noGrp="1"/>
          </p:cNvSpPr>
          <p:nvPr>
            <p:ph type="sldNum" sz="quarter" idx="10"/>
          </p:nvPr>
        </p:nvSpPr>
        <p:spPr/>
        <p:txBody>
          <a:bodyPr/>
          <a:lstStyle/>
          <a:p>
            <a:fld id="{8D368D68-C321-4398-BCD4-2B2C8A0403C8}" type="slidenum">
              <a:rPr lang="en-US" smtClean="0"/>
              <a:pPr/>
              <a:t>51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DD08CAE-D405-4B73-B4D3-DC4895A0030C}" type="datetimeFigureOut">
              <a:rPr lang="en-US" smtClean="0"/>
              <a:pPr/>
              <a:t>04-Sep-17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097D0B-E62F-483D-8CAB-D82B5C409D2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D08CAE-D405-4B73-B4D3-DC4895A0030C}" type="datetimeFigureOut">
              <a:rPr lang="en-US" smtClean="0"/>
              <a:pPr/>
              <a:t>04-Sep-17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097D0B-E62F-483D-8CAB-D82B5C409D2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D08CAE-D405-4B73-B4D3-DC4895A0030C}" type="datetimeFigureOut">
              <a:rPr lang="en-US" smtClean="0"/>
              <a:pPr/>
              <a:t>04-Sep-17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097D0B-E62F-483D-8CAB-D82B5C409D2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D08CAE-D405-4B73-B4D3-DC4895A0030C}" type="datetimeFigureOut">
              <a:rPr lang="en-US" smtClean="0"/>
              <a:pPr/>
              <a:t>04-Sep-17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097D0B-E62F-483D-8CAB-D82B5C409D2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D08CAE-D405-4B73-B4D3-DC4895A0030C}" type="datetimeFigureOut">
              <a:rPr lang="en-US" smtClean="0"/>
              <a:pPr/>
              <a:t>04-Sep-17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097D0B-E62F-483D-8CAB-D82B5C409D2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DD08CAE-D405-4B73-B4D3-DC4895A0030C}" type="datetimeFigureOut">
              <a:rPr lang="en-US" smtClean="0"/>
              <a:pPr/>
              <a:t>04-Sep-17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097D0B-E62F-483D-8CAB-D82B5C409D2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DD08CAE-D405-4B73-B4D3-DC4895A0030C}" type="datetimeFigureOut">
              <a:rPr lang="en-US" smtClean="0"/>
              <a:pPr/>
              <a:t>04-Sep-17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097D0B-E62F-483D-8CAB-D82B5C409D2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DD08CAE-D405-4B73-B4D3-DC4895A0030C}" type="datetimeFigureOut">
              <a:rPr lang="en-US" smtClean="0"/>
              <a:pPr/>
              <a:t>04-Sep-17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097D0B-E62F-483D-8CAB-D82B5C409D2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D08CAE-D405-4B73-B4D3-DC4895A0030C}" type="datetimeFigureOut">
              <a:rPr lang="en-US" smtClean="0"/>
              <a:pPr/>
              <a:t>04-Sep-17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097D0B-E62F-483D-8CAB-D82B5C409D2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D08CAE-D405-4B73-B4D3-DC4895A0030C}" type="datetimeFigureOut">
              <a:rPr lang="en-US" smtClean="0"/>
              <a:pPr/>
              <a:t>04-Sep-17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097D0B-E62F-483D-8CAB-D82B5C409D2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D08CAE-D405-4B73-B4D3-DC4895A0030C}" type="datetimeFigureOut">
              <a:rPr lang="en-US" smtClean="0"/>
              <a:pPr/>
              <a:t>04-Sep-17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097D0B-E62F-483D-8CAB-D82B5C409D2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D08CAE-D405-4B73-B4D3-DC4895A0030C}" type="datetimeFigureOut">
              <a:rPr lang="en-US" smtClean="0"/>
              <a:pPr/>
              <a:t>04-Sep-17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097D0B-E62F-483D-8CAB-D82B5C409D2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ORAL DENTAL HEALTH NURSING</a:t>
            </a:r>
            <a:endParaRPr lang="en-US" dirty="0"/>
          </a:p>
        </p:txBody>
      </p:sp>
      <p:sp>
        <p:nvSpPr>
          <p:cNvPr id="3" name="Subtitle 2"/>
          <p:cNvSpPr>
            <a:spLocks noGrp="1"/>
          </p:cNvSpPr>
          <p:nvPr>
            <p:ph type="subTitle" idx="1"/>
          </p:nvPr>
        </p:nvSpPr>
        <p:spPr/>
        <p:txBody>
          <a:bodyPr/>
          <a:lstStyle/>
          <a:p>
            <a:r>
              <a:rPr lang="en-US" dirty="0" smtClean="0"/>
              <a:t>MS. </a:t>
            </a:r>
            <a:r>
              <a:rPr lang="en-US" dirty="0" err="1" smtClean="0"/>
              <a:t>KINYUA</a:t>
            </a:r>
            <a:endParaRPr lang="en-US" dirty="0" smtClean="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r>
              <a:rPr lang="en-US" dirty="0" smtClean="0"/>
              <a:t>STRUCTURE OF A TOOTH</a:t>
            </a:r>
            <a:endParaRPr lang="en-US" dirty="0"/>
          </a:p>
        </p:txBody>
      </p:sp>
      <p:pic>
        <p:nvPicPr>
          <p:cNvPr id="4" name="Content Placeholder 3" descr="Picture of Human Tooth"/>
          <p:cNvPicPr>
            <a:picLocks noGrp="1"/>
          </p:cNvPicPr>
          <p:nvPr>
            <p:ph idx="1"/>
          </p:nvPr>
        </p:nvPicPr>
        <p:blipFill>
          <a:blip r:embed="rId2" cstate="print"/>
          <a:srcRect/>
          <a:stretch>
            <a:fillRect/>
          </a:stretch>
        </p:blipFill>
        <p:spPr bwMode="auto">
          <a:xfrm>
            <a:off x="533400" y="609600"/>
            <a:ext cx="8077200" cy="5715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Malocclusion teeth</a:t>
            </a:r>
            <a:endParaRPr lang="en-US" dirty="0"/>
          </a:p>
        </p:txBody>
      </p:sp>
      <p:sp>
        <p:nvSpPr>
          <p:cNvPr id="3" name="Content Placeholder 2"/>
          <p:cNvSpPr>
            <a:spLocks noGrp="1"/>
          </p:cNvSpPr>
          <p:nvPr>
            <p:ph idx="1"/>
          </p:nvPr>
        </p:nvSpPr>
        <p:spPr/>
        <p:txBody>
          <a:bodyPr>
            <a:normAutofit lnSpcReduction="10000"/>
          </a:bodyPr>
          <a:lstStyle/>
          <a:p>
            <a:r>
              <a:rPr lang="en-US" dirty="0" smtClean="0"/>
              <a:t>Is the misalignment problem that can lead to serious oral health complications</a:t>
            </a:r>
          </a:p>
          <a:p>
            <a:r>
              <a:rPr lang="en-US" dirty="0" smtClean="0"/>
              <a:t>Also known as: </a:t>
            </a:r>
          </a:p>
          <a:p>
            <a:pPr>
              <a:buFont typeface="Wingdings" pitchFamily="2" charset="2"/>
              <a:buChar char="ü"/>
            </a:pPr>
            <a:r>
              <a:rPr lang="en-US" dirty="0" smtClean="0"/>
              <a:t>Crowded teeth</a:t>
            </a:r>
          </a:p>
          <a:p>
            <a:pPr>
              <a:buFont typeface="Wingdings" pitchFamily="2" charset="2"/>
              <a:buChar char="ü"/>
            </a:pPr>
            <a:r>
              <a:rPr lang="en-US" dirty="0" smtClean="0"/>
              <a:t>Cross bite</a:t>
            </a:r>
          </a:p>
          <a:p>
            <a:pPr>
              <a:buFont typeface="Wingdings" pitchFamily="2" charset="2"/>
              <a:buChar char="ü"/>
            </a:pPr>
            <a:r>
              <a:rPr lang="en-US" dirty="0" smtClean="0"/>
              <a:t>Over bite</a:t>
            </a:r>
          </a:p>
          <a:p>
            <a:pPr>
              <a:buFont typeface="Wingdings" pitchFamily="2" charset="2"/>
              <a:buChar char="ü"/>
            </a:pPr>
            <a:r>
              <a:rPr lang="en-US" dirty="0" smtClean="0"/>
              <a:t>Under bite</a:t>
            </a:r>
          </a:p>
          <a:p>
            <a:pPr>
              <a:buFont typeface="Wingdings" pitchFamily="2" charset="2"/>
              <a:buChar char="ü"/>
            </a:pPr>
            <a:r>
              <a:rPr lang="en-US" dirty="0" smtClean="0"/>
              <a:t>Open bite </a:t>
            </a:r>
            <a:endParaRPr lang="en-US"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 </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smtClean="0"/>
              <a:t>Inherited but can occur due to:</a:t>
            </a:r>
          </a:p>
          <a:p>
            <a:r>
              <a:rPr lang="en-US" dirty="0" smtClean="0"/>
              <a:t>Cleft lip or palate</a:t>
            </a:r>
          </a:p>
          <a:p>
            <a:r>
              <a:rPr lang="en-US" dirty="0" smtClean="0"/>
              <a:t>Frequent use of pacifier after the age of three</a:t>
            </a:r>
          </a:p>
          <a:p>
            <a:r>
              <a:rPr lang="en-US" dirty="0" smtClean="0"/>
              <a:t>Prolonged use of bottle feeding in early childhood</a:t>
            </a:r>
          </a:p>
          <a:p>
            <a:r>
              <a:rPr lang="en-US" dirty="0" smtClean="0"/>
              <a:t>Thumb sucking in early childhood</a:t>
            </a:r>
          </a:p>
          <a:p>
            <a:r>
              <a:rPr lang="en-US" dirty="0" smtClean="0"/>
              <a:t>Injuries that result in misalignment of the jaw</a:t>
            </a:r>
          </a:p>
          <a:p>
            <a:endParaRPr lang="en-US"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 cont,,,</a:t>
            </a:r>
            <a:endParaRPr lang="en-US" dirty="0"/>
          </a:p>
        </p:txBody>
      </p:sp>
      <p:sp>
        <p:nvSpPr>
          <p:cNvPr id="3" name="Content Placeholder 2"/>
          <p:cNvSpPr>
            <a:spLocks noGrp="1"/>
          </p:cNvSpPr>
          <p:nvPr>
            <p:ph idx="1"/>
          </p:nvPr>
        </p:nvSpPr>
        <p:spPr/>
        <p:txBody>
          <a:bodyPr/>
          <a:lstStyle/>
          <a:p>
            <a:r>
              <a:rPr lang="en-US" dirty="0" smtClean="0"/>
              <a:t>Tumors in the mouth and jaw</a:t>
            </a:r>
          </a:p>
          <a:p>
            <a:r>
              <a:rPr lang="en-US" dirty="0" smtClean="0"/>
              <a:t>Abnormally shaped or impacted teeth</a:t>
            </a:r>
          </a:p>
          <a:p>
            <a:r>
              <a:rPr lang="en-US" dirty="0" smtClean="0"/>
              <a:t>Poor dental care that results in improperly fitting dental fillings dental fillings crowns or braces</a:t>
            </a:r>
          </a:p>
          <a:p>
            <a:endParaRPr lang="en-US"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symptoms</a:t>
            </a:r>
            <a:endParaRPr lang="en-US" dirty="0"/>
          </a:p>
        </p:txBody>
      </p:sp>
      <p:sp>
        <p:nvSpPr>
          <p:cNvPr id="3" name="Content Placeholder 2"/>
          <p:cNvSpPr>
            <a:spLocks noGrp="1"/>
          </p:cNvSpPr>
          <p:nvPr>
            <p:ph idx="1"/>
          </p:nvPr>
        </p:nvSpPr>
        <p:spPr/>
        <p:txBody>
          <a:bodyPr>
            <a:normAutofit fontScale="92500" lnSpcReduction="10000"/>
          </a:bodyPr>
          <a:lstStyle/>
          <a:p>
            <a:pPr>
              <a:buFont typeface="Wingdings" pitchFamily="2" charset="2"/>
              <a:buChar char="Ø"/>
            </a:pPr>
            <a:r>
              <a:rPr lang="en-US" dirty="0" smtClean="0"/>
              <a:t>May be subtle or severe and include</a:t>
            </a:r>
          </a:p>
          <a:p>
            <a:r>
              <a:rPr lang="en-US" dirty="0" smtClean="0"/>
              <a:t>Improper alignment of teeth</a:t>
            </a:r>
          </a:p>
          <a:p>
            <a:r>
              <a:rPr lang="en-US" dirty="0" smtClean="0"/>
              <a:t>Alteration in the appearance of the face</a:t>
            </a:r>
          </a:p>
          <a:p>
            <a:r>
              <a:rPr lang="en-US" dirty="0" smtClean="0"/>
              <a:t>Frequent biting of the inner cheeks or tongue</a:t>
            </a:r>
          </a:p>
          <a:p>
            <a:r>
              <a:rPr lang="en-US" dirty="0" smtClean="0"/>
              <a:t>Discomfort when chewing or biting</a:t>
            </a:r>
          </a:p>
          <a:p>
            <a:r>
              <a:rPr lang="en-US" dirty="0" smtClean="0"/>
              <a:t>Speech problems including the development of a slip</a:t>
            </a:r>
          </a:p>
          <a:p>
            <a:r>
              <a:rPr lang="en-US" dirty="0" smtClean="0"/>
              <a:t>Breathing through the mouth rather than </a:t>
            </a:r>
            <a:r>
              <a:rPr lang="en-US" smtClean="0"/>
              <a:t>the nose.</a:t>
            </a:r>
            <a:endParaRPr lang="en-US" dirty="0" smtClean="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3058" name="Picture 2" descr="http://www.dentistrybydesigndmd.com/portals/2/medicallibraryassets/dental/bite-problems-malocclusions_large.jpg"/>
          <p:cNvPicPr>
            <a:picLocks noChangeAspect="1" noChangeArrowheads="1"/>
          </p:cNvPicPr>
          <p:nvPr/>
        </p:nvPicPr>
        <p:blipFill>
          <a:blip r:embed="rId2"/>
          <a:srcRect/>
          <a:stretch>
            <a:fillRect/>
          </a:stretch>
        </p:blipFill>
        <p:spPr bwMode="auto">
          <a:xfrm>
            <a:off x="838200" y="381000"/>
            <a:ext cx="7315200" cy="6096000"/>
          </a:xfrm>
          <a:prstGeom prst="rect">
            <a:avLst/>
          </a:prstGeom>
          <a:noFill/>
        </p:spPr>
      </p:pic>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end</a:t>
            </a:r>
            <a:endParaRPr lang="en-US" dirty="0"/>
          </a:p>
        </p:txBody>
      </p:sp>
      <p:sp>
        <p:nvSpPr>
          <p:cNvPr id="3" name="Subtitle 2"/>
          <p:cNvSpPr>
            <a:spLocks noGrp="1"/>
          </p:cNvSpPr>
          <p:nvPr>
            <p:ph type="subTitle" idx="1"/>
          </p:nvPr>
        </p:nvSpPr>
        <p:spPr/>
        <p:txBody>
          <a:bodyPr/>
          <a:lstStyle/>
          <a:p>
            <a:r>
              <a:rPr lang="en-US" dirty="0" smtClean="0"/>
              <a:t>Thank you</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enchantedlearning.com/subjects/anatomy/teeth/toothlabeled.GIF"/>
          <p:cNvPicPr>
            <a:picLocks noChangeAspect="1" noChangeArrowheads="1"/>
          </p:cNvPicPr>
          <p:nvPr/>
        </p:nvPicPr>
        <p:blipFill>
          <a:blip r:embed="rId2"/>
          <a:srcRect/>
          <a:stretch>
            <a:fillRect/>
          </a:stretch>
        </p:blipFill>
        <p:spPr bwMode="auto">
          <a:xfrm>
            <a:off x="1371600" y="381000"/>
            <a:ext cx="6324600" cy="57150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dirty="0" smtClean="0"/>
              <a:t>PARTS OF A TOOTH</a:t>
            </a:r>
            <a:endParaRPr lang="en-US" dirty="0"/>
          </a:p>
        </p:txBody>
      </p:sp>
      <p:sp>
        <p:nvSpPr>
          <p:cNvPr id="3" name="Content Placeholder 2"/>
          <p:cNvSpPr>
            <a:spLocks noGrp="1"/>
          </p:cNvSpPr>
          <p:nvPr>
            <p:ph idx="1"/>
          </p:nvPr>
        </p:nvSpPr>
        <p:spPr>
          <a:xfrm>
            <a:off x="457200" y="838200"/>
            <a:ext cx="8229600" cy="5715000"/>
          </a:xfrm>
        </p:spPr>
        <p:txBody>
          <a:bodyPr/>
          <a:lstStyle/>
          <a:p>
            <a:r>
              <a:rPr lang="en-US" b="1" dirty="0" smtClean="0"/>
              <a:t>Crown</a:t>
            </a:r>
            <a:r>
              <a:rPr lang="en-US" dirty="0" smtClean="0"/>
              <a:t>: part which protrudes from the gum.</a:t>
            </a:r>
          </a:p>
          <a:p>
            <a:r>
              <a:rPr lang="en-US" b="1" dirty="0" smtClean="0"/>
              <a:t>Root</a:t>
            </a:r>
            <a:r>
              <a:rPr lang="en-US" dirty="0" smtClean="0"/>
              <a:t>: part embedded in the bone.</a:t>
            </a:r>
          </a:p>
          <a:p>
            <a:r>
              <a:rPr lang="en-US" b="1" dirty="0" smtClean="0"/>
              <a:t>Neck</a:t>
            </a:r>
            <a:r>
              <a:rPr lang="en-US" dirty="0" smtClean="0"/>
              <a:t>: the slightly narrowed region where the crown merges with the root.</a:t>
            </a:r>
          </a:p>
          <a:p>
            <a:r>
              <a:rPr lang="en-US" b="1" dirty="0" smtClean="0"/>
              <a:t>Enamel</a:t>
            </a:r>
            <a:r>
              <a:rPr lang="en-US" dirty="0" smtClean="0"/>
              <a:t>: thin layer outside the dentine of the crown. </a:t>
            </a:r>
          </a:p>
          <a:p>
            <a:pPr>
              <a:buNone/>
            </a:pPr>
            <a:r>
              <a:rPr lang="en-US" dirty="0" smtClean="0"/>
              <a:t>      : the hardest and the most highly </a:t>
            </a:r>
            <a:r>
              <a:rPr lang="en-US" dirty="0" err="1" smtClean="0"/>
              <a:t>mineralised</a:t>
            </a:r>
            <a:r>
              <a:rPr lang="en-US" dirty="0" smtClean="0"/>
              <a:t>   	substance of the body.</a:t>
            </a:r>
          </a:p>
          <a:p>
            <a:pPr>
              <a:buNone/>
            </a:pPr>
            <a:r>
              <a:rPr lang="en-US" dirty="0" smtClean="0"/>
              <a:t>      : 96% consists of mineral, with water and 	organic material comprising the rest.</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152400"/>
            <a:ext cx="8229600" cy="6248400"/>
          </a:xfrm>
        </p:spPr>
        <p:txBody>
          <a:bodyPr>
            <a:normAutofit lnSpcReduction="10000"/>
          </a:bodyPr>
          <a:lstStyle/>
          <a:p>
            <a:r>
              <a:rPr lang="en-US" b="1" dirty="0" smtClean="0"/>
              <a:t>Dentine/ dentin: </a:t>
            </a:r>
            <a:r>
              <a:rPr lang="en-US" dirty="0" smtClean="0"/>
              <a:t>the substance between enamel or cementum and the pulp chamber.</a:t>
            </a:r>
          </a:p>
          <a:p>
            <a:pPr>
              <a:buNone/>
            </a:pPr>
            <a:r>
              <a:rPr lang="en-US" b="1" dirty="0" smtClean="0"/>
              <a:t>      : </a:t>
            </a:r>
            <a:r>
              <a:rPr lang="en-US" dirty="0" smtClean="0"/>
              <a:t>secreted by odontoblasts of the dental pulp</a:t>
            </a:r>
          </a:p>
          <a:p>
            <a:pPr>
              <a:buNone/>
            </a:pPr>
            <a:r>
              <a:rPr lang="en-US" dirty="0" smtClean="0"/>
              <a:t>      : made up of 70% inorganic materials, 20% 	organic materials, and 10% water by 	weight.</a:t>
            </a:r>
          </a:p>
          <a:p>
            <a:pPr>
              <a:buNone/>
            </a:pPr>
            <a:r>
              <a:rPr lang="en-US" dirty="0" smtClean="0"/>
              <a:t>      : because it is softer than enamel, it decays 	more rapidly and is subject to severe 	cavities if not properly treated.</a:t>
            </a:r>
          </a:p>
          <a:p>
            <a:pPr>
              <a:buNone/>
            </a:pPr>
            <a:r>
              <a:rPr lang="en-US" dirty="0" smtClean="0"/>
              <a:t>      : acts as a protective layer and supports the 	crown of the tooth.</a:t>
            </a:r>
          </a:p>
          <a:p>
            <a:pPr>
              <a:buNone/>
            </a:pPr>
            <a:r>
              <a:rPr lang="en-US" b="1" dirty="0" smtClean="0"/>
              <a:t>      </a:t>
            </a:r>
            <a:endParaRPr lang="en-US"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152400"/>
            <a:ext cx="8229600" cy="6324600"/>
          </a:xfrm>
        </p:spPr>
        <p:txBody>
          <a:bodyPr>
            <a:normAutofit lnSpcReduction="10000"/>
          </a:bodyPr>
          <a:lstStyle/>
          <a:p>
            <a:r>
              <a:rPr lang="en-US" b="1" dirty="0" smtClean="0"/>
              <a:t>Cement/ cementum</a:t>
            </a:r>
            <a:r>
              <a:rPr lang="en-US" dirty="0" smtClean="0"/>
              <a:t>: a thin bone like substance that covers the dentine in the root.</a:t>
            </a:r>
          </a:p>
          <a:p>
            <a:pPr>
              <a:buNone/>
            </a:pPr>
            <a:r>
              <a:rPr lang="en-US" dirty="0" smtClean="0"/>
              <a:t>: It is approximately 45% inorganic material (mainly hydroxyapatite), 33% organic material (mainly collagen) and 22% water.</a:t>
            </a:r>
          </a:p>
          <a:p>
            <a:pPr>
              <a:buNone/>
            </a:pPr>
            <a:r>
              <a:rPr lang="en-US" dirty="0" smtClean="0"/>
              <a:t>: Is excreted by cementoblasts within the root of the tooth and is thickest at the root apex.</a:t>
            </a:r>
          </a:p>
          <a:p>
            <a:pPr>
              <a:buNone/>
            </a:pPr>
            <a:r>
              <a:rPr lang="en-US" dirty="0" smtClean="0"/>
              <a:t>: Its coloration is yellowish and it is softer than either dentin or enamel.</a:t>
            </a:r>
          </a:p>
          <a:p>
            <a:pPr>
              <a:buNone/>
            </a:pPr>
            <a:r>
              <a:rPr lang="en-US" dirty="0" smtClean="0"/>
              <a:t>: The principal role is to serve as a medium by which the periodontal ligaments can attach to the tooth for stability. </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152400"/>
            <a:ext cx="8229600" cy="6324600"/>
          </a:xfrm>
        </p:spPr>
        <p:txBody>
          <a:bodyPr/>
          <a:lstStyle/>
          <a:p>
            <a:r>
              <a:rPr lang="en-US" b="1" dirty="0" smtClean="0"/>
              <a:t>Pulp/ pulp cavity</a:t>
            </a:r>
            <a:r>
              <a:rPr lang="en-US" dirty="0" smtClean="0"/>
              <a:t>: is the central part of the tooth filled with soft connective tissue.</a:t>
            </a:r>
          </a:p>
          <a:p>
            <a:pPr>
              <a:buNone/>
            </a:pPr>
            <a:r>
              <a:rPr lang="en-US" dirty="0" smtClean="0"/>
              <a:t>: Contains blood vessels, lymph vessels and nerves that enter the tooth from a hole at the apex of the root.</a:t>
            </a:r>
          </a:p>
          <a:p>
            <a:pPr>
              <a:buNone/>
            </a:pPr>
            <a:r>
              <a:rPr lang="en-US" dirty="0" smtClean="0"/>
              <a:t>: Along the border between the dentin and the pulp are odontoblasts.</a:t>
            </a:r>
          </a:p>
          <a:p>
            <a:pPr>
              <a:buNone/>
            </a:pPr>
            <a:r>
              <a:rPr lang="en-US" dirty="0" smtClean="0"/>
              <a:t>: Other cells are fibroblasts, </a:t>
            </a:r>
            <a:r>
              <a:rPr lang="en-US" dirty="0" err="1" smtClean="0"/>
              <a:t>preodontoblasts</a:t>
            </a:r>
            <a:r>
              <a:rPr lang="en-US" dirty="0" smtClean="0"/>
              <a:t>, macrophages and T lymphocytes.</a:t>
            </a:r>
          </a:p>
          <a:p>
            <a:pPr>
              <a:buNone/>
            </a:pPr>
            <a:r>
              <a:rPr lang="en-US" dirty="0" smtClean="0"/>
              <a:t>: The pulp is commonly called </a:t>
            </a:r>
            <a:r>
              <a:rPr lang="en-US" b="1" dirty="0" smtClean="0"/>
              <a:t>“the nerve” </a:t>
            </a:r>
            <a:r>
              <a:rPr lang="en-US" dirty="0" smtClean="0"/>
              <a:t>of the tooth.</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152400"/>
            <a:ext cx="8229600" cy="6248400"/>
          </a:xfrm>
        </p:spPr>
        <p:txBody>
          <a:bodyPr/>
          <a:lstStyle/>
          <a:p>
            <a:r>
              <a:rPr lang="en-US" b="1" dirty="0" smtClean="0"/>
              <a:t>Root canals: </a:t>
            </a:r>
            <a:r>
              <a:rPr lang="en-US" dirty="0" smtClean="0"/>
              <a:t>through which blood vessels and nerves enter the pulp chamber.</a:t>
            </a:r>
          </a:p>
          <a:p>
            <a:r>
              <a:rPr lang="en-US" b="1" dirty="0" smtClean="0"/>
              <a:t>Periodontal ligament: </a:t>
            </a:r>
            <a:r>
              <a:rPr lang="en-US" dirty="0" smtClean="0"/>
              <a:t>membrane that surround the cementum, cushions the tooth and attaches the cementum layer, and thereby the whole tooth, firmly to the jaw.</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BLOOD SUPPLY</a:t>
            </a:r>
            <a:endParaRPr lang="en-US" dirty="0"/>
          </a:p>
        </p:txBody>
      </p:sp>
      <p:sp>
        <p:nvSpPr>
          <p:cNvPr id="3" name="Content Placeholder 2"/>
          <p:cNvSpPr>
            <a:spLocks noGrp="1"/>
          </p:cNvSpPr>
          <p:nvPr>
            <p:ph idx="1"/>
          </p:nvPr>
        </p:nvSpPr>
        <p:spPr/>
        <p:txBody>
          <a:bodyPr/>
          <a:lstStyle/>
          <a:p>
            <a:r>
              <a:rPr lang="en-US" dirty="0" smtClean="0"/>
              <a:t>Most arterial blood supply: by branches of the maxillary arteries.</a:t>
            </a:r>
          </a:p>
          <a:p>
            <a:r>
              <a:rPr lang="en-US" dirty="0" smtClean="0"/>
              <a:t>Venous drainage: by number of veins emptying into the internal jugular veins. </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NERVE SUPPLY</a:t>
            </a:r>
            <a:endParaRPr lang="en-US" dirty="0"/>
          </a:p>
        </p:txBody>
      </p:sp>
      <p:sp>
        <p:nvSpPr>
          <p:cNvPr id="3" name="Content Placeholder 2"/>
          <p:cNvSpPr>
            <a:spLocks noGrp="1"/>
          </p:cNvSpPr>
          <p:nvPr>
            <p:ph idx="1"/>
          </p:nvPr>
        </p:nvSpPr>
        <p:spPr/>
        <p:txBody>
          <a:bodyPr/>
          <a:lstStyle/>
          <a:p>
            <a:r>
              <a:rPr lang="en-US" dirty="0" smtClean="0"/>
              <a:t>By branches of trigeminal nerves (5</a:t>
            </a:r>
            <a:r>
              <a:rPr lang="en-US" baseline="30000" dirty="0" smtClean="0"/>
              <a:t>th</a:t>
            </a:r>
            <a:r>
              <a:rPr lang="en-US" dirty="0" smtClean="0"/>
              <a:t> cranial nerves)</a:t>
            </a:r>
          </a:p>
          <a:p>
            <a:r>
              <a:rPr lang="en-US" dirty="0" smtClean="0"/>
              <a:t>To upper teeth: branches of maxillary nerves</a:t>
            </a:r>
          </a:p>
          <a:p>
            <a:r>
              <a:rPr lang="en-US" dirty="0" smtClean="0"/>
              <a:t>To lower teeth: branches of mandibular nerves.</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dirty="0" smtClean="0"/>
              <a:t>SUPPORTING STRUCTURES</a:t>
            </a:r>
            <a:endParaRPr lang="en-US" dirty="0"/>
          </a:p>
        </p:txBody>
      </p:sp>
      <p:sp>
        <p:nvSpPr>
          <p:cNvPr id="3" name="Content Placeholder 2"/>
          <p:cNvSpPr>
            <a:spLocks noGrp="1"/>
          </p:cNvSpPr>
          <p:nvPr>
            <p:ph idx="1"/>
          </p:nvPr>
        </p:nvSpPr>
        <p:spPr>
          <a:xfrm>
            <a:off x="457200" y="685800"/>
            <a:ext cx="8229600" cy="5715000"/>
          </a:xfrm>
        </p:spPr>
        <p:txBody>
          <a:bodyPr>
            <a:normAutofit fontScale="92500" lnSpcReduction="20000"/>
          </a:bodyPr>
          <a:lstStyle/>
          <a:p>
            <a:r>
              <a:rPr lang="en-US" b="1" dirty="0" smtClean="0"/>
              <a:t>The periodontium: </a:t>
            </a:r>
            <a:r>
              <a:rPr lang="en-US" dirty="0" smtClean="0"/>
              <a:t>the supporting structure of a tooth, helping to attach the tooth to surrounding tissues and to allow sensations of touch and pressure.</a:t>
            </a:r>
          </a:p>
          <a:p>
            <a:pPr>
              <a:buNone/>
            </a:pPr>
            <a:r>
              <a:rPr lang="en-US" dirty="0" smtClean="0"/>
              <a:t> - It consists of cementum, periodontal ligaments, alveolar bone and gingiva.</a:t>
            </a:r>
          </a:p>
          <a:p>
            <a:pPr marL="514350" indent="-514350">
              <a:buAutoNum type="arabicPeriod"/>
            </a:pPr>
            <a:r>
              <a:rPr lang="en-US" b="1" dirty="0" smtClean="0"/>
              <a:t>cementum:  </a:t>
            </a:r>
            <a:r>
              <a:rPr lang="en-US" dirty="0" smtClean="0"/>
              <a:t>part of a tooth ( only one)</a:t>
            </a:r>
          </a:p>
          <a:p>
            <a:pPr marL="514350" indent="-514350">
              <a:buAutoNum type="arabicPeriod"/>
            </a:pPr>
            <a:r>
              <a:rPr lang="en-US" b="1" dirty="0" smtClean="0"/>
              <a:t>Periodontal ligaments: </a:t>
            </a:r>
            <a:r>
              <a:rPr lang="en-US" dirty="0" smtClean="0"/>
              <a:t>connect the alveolar bone to the cementum.</a:t>
            </a:r>
          </a:p>
          <a:p>
            <a:pPr marL="514350" indent="-514350">
              <a:buAutoNum type="arabicPeriod"/>
            </a:pPr>
            <a:r>
              <a:rPr lang="en-US" b="1" dirty="0" smtClean="0"/>
              <a:t>Alveolar bone: </a:t>
            </a:r>
            <a:r>
              <a:rPr lang="en-US" dirty="0" smtClean="0"/>
              <a:t>surrounds the roots of teeth to provide support and creates an </a:t>
            </a:r>
            <a:r>
              <a:rPr lang="en-US" b="1" dirty="0" smtClean="0"/>
              <a:t>alveolus or “socket”.</a:t>
            </a:r>
          </a:p>
          <a:p>
            <a:pPr marL="514350" indent="-514350">
              <a:buAutoNum type="arabicPeriod"/>
            </a:pPr>
            <a:r>
              <a:rPr lang="en-US" b="1" dirty="0" smtClean="0"/>
              <a:t>Gingiva or gum: </a:t>
            </a:r>
            <a:r>
              <a:rPr lang="en-US" dirty="0" smtClean="0"/>
              <a:t>lie over the bone and is readily visible in the mouth.</a:t>
            </a:r>
            <a:endParaRPr lang="en-US"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52400"/>
            <a:ext cx="8229600" cy="1066800"/>
          </a:xfrm>
        </p:spPr>
        <p:txBody>
          <a:bodyPr>
            <a:noAutofit/>
          </a:bodyPr>
          <a:lstStyle/>
          <a:p>
            <a:r>
              <a:rPr lang="en-US" sz="3600" b="1" dirty="0" smtClean="0"/>
              <a:t>PRECOURSE QUIZ</a:t>
            </a:r>
            <a:br>
              <a:rPr lang="en-US" sz="3600" b="1" dirty="0" smtClean="0"/>
            </a:br>
            <a:r>
              <a:rPr lang="en-US" sz="3600" b="1" dirty="0" smtClean="0"/>
              <a:t>20 mks   40 minutes</a:t>
            </a:r>
            <a:endParaRPr lang="en-US" sz="3600" b="1" dirty="0"/>
          </a:p>
        </p:txBody>
      </p:sp>
      <p:sp>
        <p:nvSpPr>
          <p:cNvPr id="5" name="Content Placeholder 4"/>
          <p:cNvSpPr>
            <a:spLocks noGrp="1"/>
          </p:cNvSpPr>
          <p:nvPr>
            <p:ph idx="1"/>
          </p:nvPr>
        </p:nvSpPr>
        <p:spPr>
          <a:xfrm>
            <a:off x="457200" y="1371600"/>
            <a:ext cx="8229600" cy="5181600"/>
          </a:xfrm>
        </p:spPr>
        <p:txBody>
          <a:bodyPr>
            <a:normAutofit lnSpcReduction="10000"/>
          </a:bodyPr>
          <a:lstStyle/>
          <a:p>
            <a:pPr marL="514350" indent="-514350">
              <a:buAutoNum type="arabicPeriod"/>
            </a:pPr>
            <a:r>
              <a:rPr lang="en-US" dirty="0" smtClean="0"/>
              <a:t>Draw a well labelled cross-sectional diagram of a tooth (5 mks)</a:t>
            </a:r>
          </a:p>
          <a:p>
            <a:pPr marL="514350" indent="-514350">
              <a:buAutoNum type="arabicPeriod"/>
            </a:pPr>
            <a:r>
              <a:rPr lang="en-US" dirty="0" smtClean="0"/>
              <a:t>Describe the </a:t>
            </a:r>
            <a:r>
              <a:rPr lang="en-US" dirty="0" err="1" smtClean="0"/>
              <a:t>pathophysiology</a:t>
            </a:r>
            <a:r>
              <a:rPr lang="en-US" dirty="0" smtClean="0"/>
              <a:t> of dental abscess ( 5 mks)</a:t>
            </a:r>
          </a:p>
          <a:p>
            <a:pPr marL="514350" indent="-514350">
              <a:buAutoNum type="arabicPeriod"/>
            </a:pPr>
            <a:r>
              <a:rPr lang="en-US" dirty="0" smtClean="0"/>
              <a:t>State five (5) factors that cause/worsen periodontal disease (5 mks)</a:t>
            </a:r>
          </a:p>
          <a:p>
            <a:pPr marL="514350" indent="-514350">
              <a:buAutoNum type="arabicPeriod"/>
            </a:pPr>
            <a:r>
              <a:rPr lang="en-US" dirty="0" smtClean="0"/>
              <a:t>Explain what good oral hygiene entails (8 </a:t>
            </a:r>
            <a:r>
              <a:rPr lang="en-US" dirty="0" err="1" smtClean="0"/>
              <a:t>mks</a:t>
            </a:r>
            <a:r>
              <a:rPr lang="en-US" dirty="0" smtClean="0"/>
              <a:t>)</a:t>
            </a:r>
          </a:p>
          <a:p>
            <a:pPr marL="514350" indent="-514350">
              <a:buNone/>
            </a:pPr>
            <a:r>
              <a:rPr lang="en-US" dirty="0" smtClean="0"/>
              <a:t>5. State five (5) causes of </a:t>
            </a:r>
            <a:r>
              <a:rPr lang="en-US" dirty="0" err="1" smtClean="0"/>
              <a:t>Stomatitis</a:t>
            </a:r>
            <a:r>
              <a:rPr lang="en-US" dirty="0" smtClean="0"/>
              <a:t> (5 </a:t>
            </a:r>
            <a:r>
              <a:rPr lang="en-US" dirty="0" err="1" smtClean="0"/>
              <a:t>mks</a:t>
            </a:r>
            <a:r>
              <a:rPr lang="en-US" dirty="0" smtClean="0"/>
              <a:t>)</a:t>
            </a:r>
          </a:p>
          <a:p>
            <a:pPr marL="514350" indent="-514350">
              <a:buNone/>
            </a:pPr>
            <a:r>
              <a:rPr lang="en-US" dirty="0" smtClean="0"/>
              <a:t>6. List four (4) causes of malocclusion (2 </a:t>
            </a:r>
            <a:r>
              <a:rPr lang="en-US" dirty="0" err="1" smtClean="0"/>
              <a:t>mks</a:t>
            </a:r>
            <a:r>
              <a:rPr lang="en-US" dirty="0" smtClean="0"/>
              <a:t>)</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a:t>
            </a:r>
            <a:endParaRPr lang="en-US" dirty="0"/>
          </a:p>
        </p:txBody>
      </p:sp>
      <p:sp>
        <p:nvSpPr>
          <p:cNvPr id="3" name="Content Placeholder 2"/>
          <p:cNvSpPr>
            <a:spLocks noGrp="1"/>
          </p:cNvSpPr>
          <p:nvPr>
            <p:ph idx="1"/>
          </p:nvPr>
        </p:nvSpPr>
        <p:spPr/>
        <p:txBody>
          <a:bodyPr/>
          <a:lstStyle/>
          <a:p>
            <a:r>
              <a:rPr lang="en-US" dirty="0" smtClean="0"/>
              <a:t>Primary teeth start to form between 6</a:t>
            </a:r>
            <a:r>
              <a:rPr lang="en-US" baseline="30000" dirty="0" smtClean="0"/>
              <a:t>th</a:t>
            </a:r>
            <a:r>
              <a:rPr lang="en-US" dirty="0" smtClean="0"/>
              <a:t> and 8</a:t>
            </a:r>
            <a:r>
              <a:rPr lang="en-US" baseline="30000" dirty="0" smtClean="0"/>
              <a:t>th</a:t>
            </a:r>
            <a:r>
              <a:rPr lang="en-US" dirty="0" smtClean="0"/>
              <a:t> weeks in utero and </a:t>
            </a:r>
          </a:p>
          <a:p>
            <a:r>
              <a:rPr lang="en-US" dirty="0" smtClean="0"/>
              <a:t>permanent teeth begin to form in the 20</a:t>
            </a:r>
            <a:r>
              <a:rPr lang="en-US" baseline="30000" dirty="0" smtClean="0"/>
              <a:t>th</a:t>
            </a:r>
            <a:r>
              <a:rPr lang="en-US" dirty="0" smtClean="0"/>
              <a:t> week in utero. </a:t>
            </a:r>
          </a:p>
          <a:p>
            <a:r>
              <a:rPr lang="en-US" dirty="0" smtClean="0"/>
              <a:t>If teeth do not start to develop at or near these times, they will not develop at all. </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dirty="0" smtClean="0"/>
              <a:t>FUNCTIONS OF TEETH</a:t>
            </a:r>
            <a:endParaRPr lang="en-US" dirty="0"/>
          </a:p>
        </p:txBody>
      </p:sp>
      <p:sp>
        <p:nvSpPr>
          <p:cNvPr id="3" name="Content Placeholder 2"/>
          <p:cNvSpPr>
            <a:spLocks noGrp="1"/>
          </p:cNvSpPr>
          <p:nvPr>
            <p:ph idx="1"/>
          </p:nvPr>
        </p:nvSpPr>
        <p:spPr>
          <a:xfrm>
            <a:off x="457200" y="914400"/>
            <a:ext cx="8229600" cy="5211763"/>
          </a:xfrm>
        </p:spPr>
        <p:txBody>
          <a:bodyPr/>
          <a:lstStyle/>
          <a:p>
            <a:pPr>
              <a:buNone/>
            </a:pPr>
            <a:r>
              <a:rPr lang="en-US" dirty="0" smtClean="0"/>
              <a:t>1. Chewing</a:t>
            </a:r>
          </a:p>
          <a:p>
            <a:r>
              <a:rPr lang="en-US" dirty="0" smtClean="0"/>
              <a:t>Incisor and canine are the cutting teeth and used for biting off pieces of food.</a:t>
            </a:r>
          </a:p>
          <a:p>
            <a:r>
              <a:rPr lang="en-US" dirty="0" smtClean="0"/>
              <a:t>Premolar and molar, with broad, flat surfaces, are used for grinding or chewing food.</a:t>
            </a:r>
          </a:p>
          <a:p>
            <a:pPr>
              <a:buNone/>
            </a:pPr>
            <a:r>
              <a:rPr lang="en-US" dirty="0" smtClean="0"/>
              <a:t>2. Speech</a:t>
            </a:r>
          </a:p>
          <a:p>
            <a:pPr>
              <a:buNone/>
            </a:pPr>
            <a:r>
              <a:rPr lang="en-US" dirty="0" smtClean="0"/>
              <a:t>3. Gives face its shape</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dirty="0" smtClean="0"/>
              <a:t>FUNCTIONS OF SALIVA</a:t>
            </a:r>
            <a:endParaRPr lang="en-US" dirty="0"/>
          </a:p>
        </p:txBody>
      </p:sp>
      <p:sp>
        <p:nvSpPr>
          <p:cNvPr id="3" name="Content Placeholder 2"/>
          <p:cNvSpPr>
            <a:spLocks noGrp="1"/>
          </p:cNvSpPr>
          <p:nvPr>
            <p:ph idx="1"/>
          </p:nvPr>
        </p:nvSpPr>
        <p:spPr>
          <a:xfrm>
            <a:off x="457200" y="914400"/>
            <a:ext cx="8229600" cy="5562600"/>
          </a:xfrm>
        </p:spPr>
        <p:txBody>
          <a:bodyPr/>
          <a:lstStyle/>
          <a:p>
            <a:r>
              <a:rPr lang="en-US" dirty="0" smtClean="0"/>
              <a:t>It cleanses the mouth after food is eaten</a:t>
            </a:r>
          </a:p>
          <a:p>
            <a:r>
              <a:rPr lang="en-US" dirty="0" smtClean="0"/>
              <a:t>Helps keep the lining of the mouth healthy</a:t>
            </a:r>
          </a:p>
          <a:p>
            <a:r>
              <a:rPr lang="en-US" dirty="0" smtClean="0"/>
              <a:t>Prevents loss of minerals from the teeth</a:t>
            </a:r>
          </a:p>
          <a:p>
            <a:r>
              <a:rPr lang="en-US" dirty="0" smtClean="0"/>
              <a:t>Neutralizes acids produced by bacteria</a:t>
            </a:r>
          </a:p>
          <a:p>
            <a:r>
              <a:rPr lang="en-US" dirty="0" smtClean="0"/>
              <a:t>Contains substances such as antibodies and enzymes that kill bacteria, yeasts and viruses.</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800" b="1" dirty="0" smtClean="0"/>
              <a:t>DENTAL CARIES/ DENTAL CAVITIES/ TOOTH DECAY</a:t>
            </a:r>
            <a:endParaRPr lang="en-US" sz="4800" b="1"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152400"/>
            <a:ext cx="8229600" cy="6172200"/>
          </a:xfrm>
        </p:spPr>
        <p:txBody>
          <a:bodyPr/>
          <a:lstStyle/>
          <a:p>
            <a:r>
              <a:rPr lang="en-US" dirty="0" smtClean="0"/>
              <a:t>An erosive process that begins with the action of bacteria on fermentable carbohydrates like sugar in the mouth ( in food left on teeth), which produces lactic acid that dissolve/ demineralizes hard tooth structures (enamel, dentine, cementum).</a:t>
            </a:r>
          </a:p>
          <a:p>
            <a:r>
              <a:rPr lang="en-US" dirty="0" smtClean="0"/>
              <a:t>It’s the most common chronic disease in the world. </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152400"/>
            <a:ext cx="8229600" cy="6324600"/>
          </a:xfrm>
        </p:spPr>
        <p:txBody>
          <a:bodyPr>
            <a:normAutofit lnSpcReduction="10000"/>
          </a:bodyPr>
          <a:lstStyle/>
          <a:p>
            <a:r>
              <a:rPr lang="en-US" b="1" dirty="0" smtClean="0"/>
              <a:t>Dental plaque: </a:t>
            </a:r>
          </a:p>
          <a:p>
            <a:pPr>
              <a:buFont typeface="Wingdings" pitchFamily="2" charset="2"/>
              <a:buChar char="v"/>
            </a:pPr>
            <a:r>
              <a:rPr lang="en-US" dirty="0" smtClean="0"/>
              <a:t>sticky substance composed of bacteria, acid, food debris and saliva.</a:t>
            </a:r>
          </a:p>
          <a:p>
            <a:pPr>
              <a:buFont typeface="Wingdings" pitchFamily="2" charset="2"/>
              <a:buChar char="v"/>
            </a:pPr>
            <a:r>
              <a:rPr lang="en-US" dirty="0" smtClean="0"/>
              <a:t>It’s most prominent on the back molars, just above the gum line on all teeth, and at the edges of fillings.</a:t>
            </a:r>
          </a:p>
          <a:p>
            <a:pPr>
              <a:buFont typeface="Wingdings" pitchFamily="2" charset="2"/>
              <a:buChar char="v"/>
            </a:pPr>
            <a:r>
              <a:rPr lang="en-US" dirty="0" smtClean="0"/>
              <a:t>Begins to build up on teeth within 20 minutes after eating.</a:t>
            </a:r>
          </a:p>
          <a:p>
            <a:r>
              <a:rPr lang="en-US" b="1" dirty="0" smtClean="0"/>
              <a:t>Tartar (calculus):</a:t>
            </a:r>
          </a:p>
          <a:p>
            <a:pPr>
              <a:buFont typeface="Wingdings" pitchFamily="2" charset="2"/>
              <a:buChar char="v"/>
            </a:pPr>
            <a:r>
              <a:rPr lang="en-US" dirty="0" smtClean="0"/>
              <a:t>Hardened (calcified) plaque that forms a white covering at the base of teeth, particularly the tongue side of the front lower teeth and the cheek side of the upper molars.</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FACTORS PROMOTING TOOTH DECAY</a:t>
            </a:r>
            <a:endParaRPr lang="en-US" b="1" dirty="0"/>
          </a:p>
        </p:txBody>
      </p:sp>
      <p:sp>
        <p:nvSpPr>
          <p:cNvPr id="3" name="Content Placeholder 2"/>
          <p:cNvSpPr>
            <a:spLocks noGrp="1"/>
          </p:cNvSpPr>
          <p:nvPr>
            <p:ph idx="1"/>
          </p:nvPr>
        </p:nvSpPr>
        <p:spPr/>
        <p:txBody>
          <a:bodyPr/>
          <a:lstStyle/>
          <a:p>
            <a:r>
              <a:rPr lang="en-US" dirty="0" smtClean="0"/>
              <a:t>Susceptible tooth</a:t>
            </a:r>
          </a:p>
          <a:p>
            <a:r>
              <a:rPr lang="en-US" dirty="0" smtClean="0"/>
              <a:t>Acid producing bacteria</a:t>
            </a:r>
          </a:p>
          <a:p>
            <a:r>
              <a:rPr lang="en-US" dirty="0" smtClean="0"/>
              <a:t>Available food substance/ carbohydrate</a:t>
            </a:r>
          </a:p>
          <a:p>
            <a:r>
              <a:rPr lang="en-US" dirty="0" smtClean="0"/>
              <a:t>Time</a:t>
            </a:r>
          </a:p>
          <a:p>
            <a:r>
              <a:rPr lang="en-US" dirty="0" smtClean="0"/>
              <a:t>Poor oral hygiene</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TWO PHASE PROCESS OF TOOTH DECAY</a:t>
            </a:r>
            <a:endParaRPr lang="en-US" b="1" dirty="0"/>
          </a:p>
        </p:txBody>
      </p:sp>
      <p:sp>
        <p:nvSpPr>
          <p:cNvPr id="3" name="Content Placeholder 2"/>
          <p:cNvSpPr>
            <a:spLocks noGrp="1"/>
          </p:cNvSpPr>
          <p:nvPr>
            <p:ph idx="1"/>
          </p:nvPr>
        </p:nvSpPr>
        <p:spPr/>
        <p:txBody>
          <a:bodyPr/>
          <a:lstStyle/>
          <a:p>
            <a:r>
              <a:rPr lang="en-US" dirty="0" smtClean="0"/>
              <a:t>Demineralization of the enamel leading to total destruction</a:t>
            </a:r>
          </a:p>
          <a:p>
            <a:r>
              <a:rPr lang="en-US" dirty="0" smtClean="0"/>
              <a:t>Decalcification of dentine with dissolution</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b="1" dirty="0" smtClean="0"/>
              <a:t>HOW DENTAL DECAY OCCURS</a:t>
            </a:r>
            <a:endParaRPr lang="en-US" b="1" dirty="0"/>
          </a:p>
        </p:txBody>
      </p:sp>
      <p:sp>
        <p:nvSpPr>
          <p:cNvPr id="3" name="Content Placeholder 2"/>
          <p:cNvSpPr>
            <a:spLocks noGrp="1"/>
          </p:cNvSpPr>
          <p:nvPr>
            <p:ph idx="1"/>
          </p:nvPr>
        </p:nvSpPr>
        <p:spPr>
          <a:xfrm>
            <a:off x="457200" y="685800"/>
            <a:ext cx="8229600" cy="5791200"/>
          </a:xfrm>
        </p:spPr>
        <p:txBody>
          <a:bodyPr>
            <a:normAutofit fontScale="92500" lnSpcReduction="10000"/>
          </a:bodyPr>
          <a:lstStyle/>
          <a:p>
            <a:r>
              <a:rPr lang="en-US" dirty="0" smtClean="0"/>
              <a:t>It begins with a small hole, usually in a fissure or in an area that is hard to clean.</a:t>
            </a:r>
          </a:p>
          <a:p>
            <a:r>
              <a:rPr lang="en-US" dirty="0" smtClean="0"/>
              <a:t>Left unchecked, it extends into the dentin, where progression is more rapid and in time reaches pulp of the tooth.</a:t>
            </a:r>
          </a:p>
          <a:p>
            <a:r>
              <a:rPr lang="en-US" dirty="0" smtClean="0"/>
              <a:t>When blood, lymph vessels and nerves are exposed, they become infected and an abscess may form, either within the tooth or at the tip of the root. Soreness and pain usually occur with an abscess.</a:t>
            </a:r>
          </a:p>
          <a:p>
            <a:r>
              <a:rPr lang="en-US" dirty="0" smtClean="0"/>
              <a:t>As the infection continues, the patients face may swell and there may be pulsating pain.</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TYPES OF TOOTH DECAY</a:t>
            </a:r>
            <a:endParaRPr lang="en-US" b="1" dirty="0"/>
          </a:p>
        </p:txBody>
      </p:sp>
      <p:sp>
        <p:nvSpPr>
          <p:cNvPr id="3" name="Content Placeholder 2"/>
          <p:cNvSpPr>
            <a:spLocks noGrp="1"/>
          </p:cNvSpPr>
          <p:nvPr>
            <p:ph idx="1"/>
          </p:nvPr>
        </p:nvSpPr>
        <p:spPr/>
        <p:txBody>
          <a:bodyPr/>
          <a:lstStyle/>
          <a:p>
            <a:pPr marL="514350" indent="-514350">
              <a:buAutoNum type="arabicPeriod"/>
            </a:pPr>
            <a:r>
              <a:rPr lang="en-US" dirty="0" smtClean="0"/>
              <a:t>Smooth surface decay</a:t>
            </a:r>
          </a:p>
          <a:p>
            <a:pPr marL="514350" indent="-514350">
              <a:buFontTx/>
              <a:buChar char="-"/>
            </a:pPr>
            <a:r>
              <a:rPr lang="en-US" dirty="0" smtClean="0"/>
              <a:t>The most preventable and reversible type</a:t>
            </a:r>
          </a:p>
          <a:p>
            <a:pPr marL="514350" indent="-514350">
              <a:buFontTx/>
              <a:buChar char="-"/>
            </a:pPr>
            <a:r>
              <a:rPr lang="en-US" dirty="0" smtClean="0"/>
              <a:t>Grows the slowest</a:t>
            </a:r>
          </a:p>
          <a:p>
            <a:pPr marL="514350" indent="-514350">
              <a:buFontTx/>
              <a:buChar char="-"/>
            </a:pPr>
            <a:r>
              <a:rPr lang="en-US" dirty="0" smtClean="0"/>
              <a:t>A cavity begins as a white spot where bacteria dissolve the calcium of the enamel</a:t>
            </a:r>
          </a:p>
          <a:p>
            <a:pPr marL="514350" indent="-514350">
              <a:buFontTx/>
              <a:buChar char="-"/>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8229600" cy="5821362"/>
          </a:xfrm>
        </p:spPr>
        <p:txBody>
          <a:bodyPr>
            <a:normAutofit/>
          </a:bodyPr>
          <a:lstStyle/>
          <a:p>
            <a:r>
              <a:rPr lang="en-US" sz="8000" dirty="0" smtClean="0"/>
              <a:t>DENTAL NURSING</a:t>
            </a:r>
            <a:br>
              <a:rPr lang="en-US" sz="8000" dirty="0" smtClean="0"/>
            </a:br>
            <a:endParaRPr lang="en-US" sz="80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Pit and fissure decay</a:t>
            </a:r>
            <a:endParaRPr lang="en-US" dirty="0"/>
          </a:p>
        </p:txBody>
      </p:sp>
      <p:sp>
        <p:nvSpPr>
          <p:cNvPr id="3" name="Content Placeholder 2"/>
          <p:cNvSpPr>
            <a:spLocks noGrp="1"/>
          </p:cNvSpPr>
          <p:nvPr>
            <p:ph idx="1"/>
          </p:nvPr>
        </p:nvSpPr>
        <p:spPr/>
        <p:txBody>
          <a:bodyPr/>
          <a:lstStyle/>
          <a:p>
            <a:r>
              <a:rPr lang="en-US" dirty="0" smtClean="0"/>
              <a:t>Forms in the narrow grooves on the chewing surface and on the cheek side of the back teeth.</a:t>
            </a:r>
          </a:p>
          <a:p>
            <a:r>
              <a:rPr lang="en-US" dirty="0" smtClean="0"/>
              <a:t>Progresses rapidly</a:t>
            </a:r>
          </a:p>
          <a:p>
            <a:r>
              <a:rPr lang="en-US" dirty="0" smtClean="0"/>
              <a:t>These cavity-prone areas cannot be adequately cleaned because the grooves are narrower than the bristles of a toothbrush.</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Root decay</a:t>
            </a:r>
            <a:endParaRPr lang="en-US" dirty="0"/>
          </a:p>
        </p:txBody>
      </p:sp>
      <p:sp>
        <p:nvSpPr>
          <p:cNvPr id="3" name="Content Placeholder 2"/>
          <p:cNvSpPr>
            <a:spLocks noGrp="1"/>
          </p:cNvSpPr>
          <p:nvPr>
            <p:ph idx="1"/>
          </p:nvPr>
        </p:nvSpPr>
        <p:spPr/>
        <p:txBody>
          <a:bodyPr>
            <a:normAutofit lnSpcReduction="10000"/>
          </a:bodyPr>
          <a:lstStyle/>
          <a:p>
            <a:r>
              <a:rPr lang="en-US" dirty="0" smtClean="0"/>
              <a:t>Begins on the root surface covering (cementum) that has been exposed by receding gums.</a:t>
            </a:r>
          </a:p>
          <a:p>
            <a:r>
              <a:rPr lang="en-US" dirty="0" smtClean="0"/>
              <a:t>It often results from difficulty cleaning the root areas, lack of adequate saliva flow, diet high in sugar, or a combination of these factors.</a:t>
            </a:r>
          </a:p>
          <a:p>
            <a:r>
              <a:rPr lang="en-US" dirty="0" smtClean="0"/>
              <a:t>Can be the most difficult type of tooth decay to prevent.</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9988" name="Picture 4" descr="http://affordental.com/wp-content/uploads/dental-caries-tooth-decay.jpg"/>
          <p:cNvPicPr>
            <a:picLocks noChangeAspect="1" noChangeArrowheads="1"/>
          </p:cNvPicPr>
          <p:nvPr/>
        </p:nvPicPr>
        <p:blipFill>
          <a:blip r:embed="rId2"/>
          <a:srcRect/>
          <a:stretch>
            <a:fillRect/>
          </a:stretch>
        </p:blipFill>
        <p:spPr bwMode="auto">
          <a:xfrm>
            <a:off x="914400" y="685800"/>
            <a:ext cx="7696200" cy="5562600"/>
          </a:xfrm>
          <a:prstGeom prst="rect">
            <a:avLst/>
          </a:prstGeom>
          <a:noFill/>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CLINICAL FEATURES</a:t>
            </a:r>
            <a:endParaRPr lang="en-US" b="1" dirty="0"/>
          </a:p>
        </p:txBody>
      </p:sp>
      <p:sp>
        <p:nvSpPr>
          <p:cNvPr id="3" name="Content Placeholder 2"/>
          <p:cNvSpPr>
            <a:spLocks noGrp="1"/>
          </p:cNvSpPr>
          <p:nvPr>
            <p:ph idx="1"/>
          </p:nvPr>
        </p:nvSpPr>
        <p:spPr/>
        <p:txBody>
          <a:bodyPr/>
          <a:lstStyle/>
          <a:p>
            <a:r>
              <a:rPr lang="en-US" dirty="0" smtClean="0"/>
              <a:t>There may be no symptoms</a:t>
            </a:r>
          </a:p>
          <a:p>
            <a:r>
              <a:rPr lang="en-US" dirty="0" smtClean="0"/>
              <a:t>Incipient carious lesion or “microcavity”</a:t>
            </a:r>
          </a:p>
          <a:p>
            <a:r>
              <a:rPr lang="en-US" dirty="0" smtClean="0"/>
              <a:t>Tooth pain or achy feeling, particularly after sweet, hot or cold foods and drinks</a:t>
            </a:r>
          </a:p>
          <a:p>
            <a:r>
              <a:rPr lang="en-US" dirty="0" smtClean="0"/>
              <a:t>Visible pits or holes in the tooth</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DIAGNOSIS</a:t>
            </a:r>
            <a:endParaRPr lang="en-US" b="1" dirty="0"/>
          </a:p>
        </p:txBody>
      </p:sp>
      <p:sp>
        <p:nvSpPr>
          <p:cNvPr id="3" name="Content Placeholder 2"/>
          <p:cNvSpPr>
            <a:spLocks noGrp="1"/>
          </p:cNvSpPr>
          <p:nvPr>
            <p:ph idx="1"/>
          </p:nvPr>
        </p:nvSpPr>
        <p:spPr/>
        <p:txBody>
          <a:bodyPr/>
          <a:lstStyle/>
          <a:p>
            <a:r>
              <a:rPr lang="en-US" dirty="0" smtClean="0"/>
              <a:t>Physical examination of tooth</a:t>
            </a:r>
          </a:p>
          <a:p>
            <a:r>
              <a:rPr lang="en-US" dirty="0" smtClean="0"/>
              <a:t>Dental x-ray</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TREATMENT</a:t>
            </a:r>
            <a:endParaRPr lang="en-US" b="1" dirty="0"/>
          </a:p>
        </p:txBody>
      </p:sp>
      <p:sp>
        <p:nvSpPr>
          <p:cNvPr id="3" name="Content Placeholder 2"/>
          <p:cNvSpPr>
            <a:spLocks noGrp="1"/>
          </p:cNvSpPr>
          <p:nvPr>
            <p:ph idx="1"/>
          </p:nvPr>
        </p:nvSpPr>
        <p:spPr/>
        <p:txBody>
          <a:bodyPr/>
          <a:lstStyle/>
          <a:p>
            <a:r>
              <a:rPr lang="en-US" dirty="0" smtClean="0"/>
              <a:t>Fillings</a:t>
            </a:r>
          </a:p>
          <a:p>
            <a:r>
              <a:rPr lang="en-US" dirty="0" smtClean="0"/>
              <a:t>Crowns</a:t>
            </a:r>
          </a:p>
          <a:p>
            <a:r>
              <a:rPr lang="en-US" dirty="0" smtClean="0"/>
              <a:t>Root canals</a:t>
            </a:r>
          </a:p>
          <a:p>
            <a:r>
              <a:rPr lang="en-US" dirty="0" smtClean="0"/>
              <a:t>extraction</a:t>
            </a:r>
          </a:p>
          <a:p>
            <a:r>
              <a:rPr lang="en-US" dirty="0" smtClean="0"/>
              <a:t>Dental implants</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PREVENTION</a:t>
            </a:r>
            <a:endParaRPr lang="en-US" b="1" dirty="0"/>
          </a:p>
        </p:txBody>
      </p:sp>
      <p:sp>
        <p:nvSpPr>
          <p:cNvPr id="3" name="Content Placeholder 2"/>
          <p:cNvSpPr>
            <a:spLocks noGrp="1"/>
          </p:cNvSpPr>
          <p:nvPr>
            <p:ph idx="1"/>
          </p:nvPr>
        </p:nvSpPr>
        <p:spPr/>
        <p:txBody>
          <a:bodyPr/>
          <a:lstStyle/>
          <a:p>
            <a:pPr marL="514350" indent="-514350">
              <a:buAutoNum type="arabicPeriod"/>
            </a:pPr>
            <a:r>
              <a:rPr lang="en-US" dirty="0" smtClean="0"/>
              <a:t>Mouth care</a:t>
            </a:r>
          </a:p>
          <a:p>
            <a:pPr marL="514350" indent="-514350">
              <a:buNone/>
            </a:pPr>
            <a:r>
              <a:rPr lang="en-US" dirty="0" smtClean="0"/>
              <a:t>2. Diet</a:t>
            </a:r>
          </a:p>
          <a:p>
            <a:pPr marL="514350" indent="-514350">
              <a:buNone/>
            </a:pPr>
            <a:r>
              <a:rPr lang="en-US" dirty="0" smtClean="0"/>
              <a:t>3. Fluoridation</a:t>
            </a:r>
          </a:p>
          <a:p>
            <a:pPr marL="514350" indent="-514350">
              <a:buNone/>
            </a:pPr>
            <a:r>
              <a:rPr lang="en-US" dirty="0" smtClean="0"/>
              <a:t>4. Pit and fissure sealants</a:t>
            </a:r>
          </a:p>
          <a:p>
            <a:pPr marL="514350" indent="-514350">
              <a:buNone/>
            </a:pPr>
            <a:r>
              <a:rPr lang="en-US" dirty="0" smtClean="0"/>
              <a:t>5. Antibacterial therapy</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800" b="1" dirty="0" smtClean="0"/>
              <a:t>DENTOALVEOLAR ABSCESS/ PERIAPICAL ABSCESS</a:t>
            </a:r>
            <a:endParaRPr lang="en-US" sz="4800" b="1"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228600"/>
            <a:ext cx="8229600" cy="5897563"/>
          </a:xfrm>
        </p:spPr>
        <p:txBody>
          <a:bodyPr/>
          <a:lstStyle/>
          <a:p>
            <a:r>
              <a:rPr lang="en-US" dirty="0" smtClean="0"/>
              <a:t>Involves a collection of pus in the apical dental </a:t>
            </a:r>
            <a:r>
              <a:rPr lang="en-US" dirty="0" err="1" smtClean="0"/>
              <a:t>periosteum</a:t>
            </a:r>
            <a:r>
              <a:rPr lang="en-US" dirty="0" smtClean="0"/>
              <a:t> and the tissue surrounding the apex of the tooth.</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TYPES</a:t>
            </a:r>
            <a:endParaRPr lang="en-US" b="1" dirty="0"/>
          </a:p>
        </p:txBody>
      </p:sp>
      <p:sp>
        <p:nvSpPr>
          <p:cNvPr id="3" name="Content Placeholder 2"/>
          <p:cNvSpPr>
            <a:spLocks noGrp="1"/>
          </p:cNvSpPr>
          <p:nvPr>
            <p:ph idx="1"/>
          </p:nvPr>
        </p:nvSpPr>
        <p:spPr/>
        <p:txBody>
          <a:bodyPr/>
          <a:lstStyle/>
          <a:p>
            <a:pPr marL="514350" indent="-514350">
              <a:buAutoNum type="arabicPeriod"/>
            </a:pPr>
            <a:r>
              <a:rPr lang="en-US" b="1" dirty="0" smtClean="0"/>
              <a:t>Acute </a:t>
            </a:r>
          </a:p>
          <a:p>
            <a:pPr marL="514350" indent="-514350">
              <a:buFont typeface="Wingdings" pitchFamily="2" charset="2"/>
              <a:buChar char="Ø"/>
            </a:pPr>
            <a:r>
              <a:rPr lang="en-US" dirty="0" smtClean="0"/>
              <a:t>Usually secondary to </a:t>
            </a:r>
            <a:r>
              <a:rPr lang="en-US" dirty="0" err="1" smtClean="0"/>
              <a:t>suppurative</a:t>
            </a:r>
            <a:r>
              <a:rPr lang="en-US" dirty="0" smtClean="0"/>
              <a:t> </a:t>
            </a:r>
            <a:r>
              <a:rPr lang="en-US" dirty="0" err="1" smtClean="0"/>
              <a:t>pulpitis</a:t>
            </a:r>
            <a:r>
              <a:rPr lang="en-US" dirty="0" smtClean="0"/>
              <a:t> that arises from an infection extending from dental caries.</a:t>
            </a:r>
          </a:p>
          <a:p>
            <a:pPr marL="514350" indent="-514350">
              <a:buFont typeface="Wingdings" pitchFamily="2" charset="2"/>
              <a:buChar char="Ø"/>
            </a:pPr>
            <a:r>
              <a:rPr lang="en-US" dirty="0" smtClean="0"/>
              <a:t>The infection of the dental pulp extends through the apical foramen of the tooth to form an abscess around the apex</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dirty="0" smtClean="0"/>
              <a:t>OBJECTIVES</a:t>
            </a:r>
            <a:endParaRPr lang="en-US" dirty="0"/>
          </a:p>
        </p:txBody>
      </p:sp>
      <p:sp>
        <p:nvSpPr>
          <p:cNvPr id="3" name="Content Placeholder 2"/>
          <p:cNvSpPr>
            <a:spLocks noGrp="1"/>
          </p:cNvSpPr>
          <p:nvPr>
            <p:ph idx="1"/>
          </p:nvPr>
        </p:nvSpPr>
        <p:spPr>
          <a:xfrm>
            <a:off x="457200" y="838200"/>
            <a:ext cx="8229600" cy="5638800"/>
          </a:xfrm>
        </p:spPr>
        <p:txBody>
          <a:bodyPr>
            <a:normAutofit/>
          </a:bodyPr>
          <a:lstStyle/>
          <a:p>
            <a:r>
              <a:rPr lang="en-US" dirty="0" smtClean="0"/>
              <a:t>Describe the anatomy and physiology of the tooth and mouth</a:t>
            </a:r>
          </a:p>
          <a:p>
            <a:r>
              <a:rPr lang="en-US" dirty="0" smtClean="0"/>
              <a:t>State functions of the teeth</a:t>
            </a:r>
          </a:p>
          <a:p>
            <a:r>
              <a:rPr lang="en-US" dirty="0" smtClean="0"/>
              <a:t>State functions of the saliva</a:t>
            </a:r>
          </a:p>
          <a:p>
            <a:r>
              <a:rPr lang="en-US" dirty="0" smtClean="0"/>
              <a:t>Define dental caries</a:t>
            </a:r>
          </a:p>
          <a:p>
            <a:r>
              <a:rPr lang="en-US" dirty="0" smtClean="0"/>
              <a:t>Describe the pathophysiology of dental problems/diseases</a:t>
            </a:r>
          </a:p>
          <a:p>
            <a:r>
              <a:rPr lang="en-US" dirty="0" smtClean="0"/>
              <a:t>Describe the types, clinical features, management and preventive measures of dental problems/diseases</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r>
              <a:rPr lang="en-US" b="1" dirty="0" smtClean="0"/>
              <a:t>2. Chronic </a:t>
            </a:r>
            <a:endParaRPr lang="en-US" b="1" dirty="0"/>
          </a:p>
        </p:txBody>
      </p:sp>
      <p:sp>
        <p:nvSpPr>
          <p:cNvPr id="3" name="Content Placeholder 2"/>
          <p:cNvSpPr>
            <a:spLocks noGrp="1"/>
          </p:cNvSpPr>
          <p:nvPr>
            <p:ph idx="1"/>
          </p:nvPr>
        </p:nvSpPr>
        <p:spPr>
          <a:xfrm>
            <a:off x="457200" y="685800"/>
            <a:ext cx="8229600" cy="5440363"/>
          </a:xfrm>
        </p:spPr>
        <p:txBody>
          <a:bodyPr>
            <a:normAutofit/>
          </a:bodyPr>
          <a:lstStyle/>
          <a:p>
            <a:r>
              <a:rPr lang="en-US" dirty="0" smtClean="0"/>
              <a:t>A slowly progressive infectious process.</a:t>
            </a:r>
          </a:p>
          <a:p>
            <a:r>
              <a:rPr lang="en-US" dirty="0" smtClean="0"/>
              <a:t>A fully formed abscess may occur without the patients knowledge.</a:t>
            </a:r>
          </a:p>
          <a:p>
            <a:r>
              <a:rPr lang="en-US" dirty="0" smtClean="0"/>
              <a:t>The infection eventually leads to a “blind dental abscess,” which is a periapical granuloma.</a:t>
            </a:r>
          </a:p>
          <a:p>
            <a:r>
              <a:rPr lang="en-US" dirty="0" smtClean="0"/>
              <a:t>It may enlarge to as much as 1 cm in diameter.</a:t>
            </a:r>
          </a:p>
          <a:p>
            <a:r>
              <a:rPr lang="en-US" dirty="0" smtClean="0"/>
              <a:t>Its often discovered on x-ray films and is treated by extraction or root canal therapy, often with apicectomy.</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CAUSES</a:t>
            </a:r>
            <a:endParaRPr lang="en-US" b="1" dirty="0"/>
          </a:p>
        </p:txBody>
      </p:sp>
      <p:sp>
        <p:nvSpPr>
          <p:cNvPr id="3" name="Content Placeholder 2"/>
          <p:cNvSpPr>
            <a:spLocks noGrp="1"/>
          </p:cNvSpPr>
          <p:nvPr>
            <p:ph idx="1"/>
          </p:nvPr>
        </p:nvSpPr>
        <p:spPr/>
        <p:txBody>
          <a:bodyPr/>
          <a:lstStyle/>
          <a:p>
            <a:r>
              <a:rPr lang="en-US" dirty="0" smtClean="0"/>
              <a:t>Direct growth of the bacteria from an existing tooth cavity</a:t>
            </a:r>
          </a:p>
          <a:p>
            <a:r>
              <a:rPr lang="en-US" dirty="0" smtClean="0"/>
              <a:t>Poor dental health</a:t>
            </a:r>
          </a:p>
          <a:p>
            <a:r>
              <a:rPr lang="en-US" dirty="0" smtClean="0"/>
              <a:t>Underlying medical conditions</a:t>
            </a:r>
          </a:p>
          <a:p>
            <a:r>
              <a:rPr lang="en-US" dirty="0" smtClean="0"/>
              <a:t>Minor trauma in the oral cavity</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r>
              <a:rPr lang="en-US" b="1" dirty="0" smtClean="0"/>
              <a:t>CLINICAL PRESENTATION</a:t>
            </a:r>
            <a:endParaRPr lang="en-US" b="1" dirty="0"/>
          </a:p>
        </p:txBody>
      </p:sp>
      <p:sp>
        <p:nvSpPr>
          <p:cNvPr id="3" name="Content Placeholder 2"/>
          <p:cNvSpPr>
            <a:spLocks noGrp="1"/>
          </p:cNvSpPr>
          <p:nvPr>
            <p:ph idx="1"/>
          </p:nvPr>
        </p:nvSpPr>
        <p:spPr>
          <a:xfrm>
            <a:off x="457200" y="609600"/>
            <a:ext cx="8229600" cy="5867400"/>
          </a:xfrm>
        </p:spPr>
        <p:txBody>
          <a:bodyPr>
            <a:normAutofit fontScale="92500" lnSpcReduction="20000"/>
          </a:bodyPr>
          <a:lstStyle/>
          <a:p>
            <a:r>
              <a:rPr lang="en-US" dirty="0" smtClean="0"/>
              <a:t>A dull, gnawing, continuous pain, often with;</a:t>
            </a:r>
          </a:p>
          <a:p>
            <a:pPr>
              <a:buFontTx/>
              <a:buChar char="-"/>
            </a:pPr>
            <a:r>
              <a:rPr lang="en-US" dirty="0" smtClean="0"/>
              <a:t>A surrounding cellulitis</a:t>
            </a:r>
          </a:p>
          <a:p>
            <a:pPr>
              <a:buFontTx/>
              <a:buChar char="-"/>
            </a:pPr>
            <a:r>
              <a:rPr lang="en-US" dirty="0" smtClean="0"/>
              <a:t>Edema of the adjacent facial structures</a:t>
            </a:r>
          </a:p>
          <a:p>
            <a:pPr>
              <a:buFontTx/>
              <a:buChar char="-"/>
            </a:pPr>
            <a:r>
              <a:rPr lang="en-US" dirty="0" smtClean="0"/>
              <a:t>Mobility of the involved tooth</a:t>
            </a:r>
          </a:p>
          <a:p>
            <a:r>
              <a:rPr lang="en-US" dirty="0" smtClean="0"/>
              <a:t>Vomiting, fever, chills, nausea, malaise, with advanced infection.</a:t>
            </a:r>
          </a:p>
          <a:p>
            <a:r>
              <a:rPr lang="en-US" dirty="0" smtClean="0"/>
              <a:t>Cavities</a:t>
            </a:r>
          </a:p>
          <a:p>
            <a:r>
              <a:rPr lang="en-US" dirty="0" smtClean="0"/>
              <a:t>Gum inflammation</a:t>
            </a:r>
          </a:p>
          <a:p>
            <a:r>
              <a:rPr lang="en-US" dirty="0" smtClean="0"/>
              <a:t>Tenderness with touch</a:t>
            </a:r>
          </a:p>
          <a:p>
            <a:r>
              <a:rPr lang="en-US" dirty="0" smtClean="0"/>
              <a:t>Pus drainage</a:t>
            </a:r>
          </a:p>
          <a:p>
            <a:r>
              <a:rPr lang="en-US" dirty="0" smtClean="0"/>
              <a:t>Difficulty upon opening mouth or swallowing</a:t>
            </a:r>
          </a:p>
          <a:p>
            <a:r>
              <a:rPr lang="en-US" dirty="0" smtClean="0"/>
              <a:t>Tenderness on palpation of the area.</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DIAGNOSIS</a:t>
            </a:r>
            <a:endParaRPr lang="en-US" b="1" dirty="0"/>
          </a:p>
        </p:txBody>
      </p:sp>
      <p:sp>
        <p:nvSpPr>
          <p:cNvPr id="3" name="Content Placeholder 2"/>
          <p:cNvSpPr>
            <a:spLocks noGrp="1"/>
          </p:cNvSpPr>
          <p:nvPr>
            <p:ph idx="1"/>
          </p:nvPr>
        </p:nvSpPr>
        <p:spPr/>
        <p:txBody>
          <a:bodyPr/>
          <a:lstStyle/>
          <a:p>
            <a:r>
              <a:rPr lang="en-US" dirty="0" smtClean="0"/>
              <a:t>History taking</a:t>
            </a:r>
          </a:p>
          <a:p>
            <a:r>
              <a:rPr lang="en-US" dirty="0" smtClean="0"/>
              <a:t>Physical examination</a:t>
            </a:r>
          </a:p>
          <a:p>
            <a:r>
              <a:rPr lang="en-US" dirty="0" smtClean="0"/>
              <a:t>X-ray of the mouth</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MANAGEMENT</a:t>
            </a:r>
            <a:endParaRPr lang="en-US" b="1" dirty="0"/>
          </a:p>
        </p:txBody>
      </p:sp>
      <p:sp>
        <p:nvSpPr>
          <p:cNvPr id="3" name="Content Placeholder 2"/>
          <p:cNvSpPr>
            <a:spLocks noGrp="1"/>
          </p:cNvSpPr>
          <p:nvPr>
            <p:ph idx="1"/>
          </p:nvPr>
        </p:nvSpPr>
        <p:spPr/>
        <p:txBody>
          <a:bodyPr>
            <a:normAutofit lnSpcReduction="10000"/>
          </a:bodyPr>
          <a:lstStyle/>
          <a:p>
            <a:pPr>
              <a:buNone/>
            </a:pPr>
            <a:r>
              <a:rPr lang="en-US" b="1" dirty="0" smtClean="0"/>
              <a:t>             MEDICAL MANAGEMENT</a:t>
            </a:r>
          </a:p>
          <a:p>
            <a:r>
              <a:rPr lang="en-US" dirty="0" smtClean="0"/>
              <a:t>Needle aspiration or drill an opening into the pulp chamber to relieve pressure and pain and to provide drainage ( early stages of an infection)</a:t>
            </a:r>
          </a:p>
          <a:p>
            <a:r>
              <a:rPr lang="en-US" dirty="0" smtClean="0"/>
              <a:t>Antibiotics</a:t>
            </a:r>
          </a:p>
          <a:p>
            <a:r>
              <a:rPr lang="en-US" dirty="0" smtClean="0"/>
              <a:t>After the inflammatory reaction has subsided, the tooth may be extracted or root canal therapy performed.</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b="1" dirty="0" smtClean="0"/>
              <a:t>NURSING MANAGEMENT</a:t>
            </a:r>
            <a:endParaRPr lang="en-US" b="1" dirty="0"/>
          </a:p>
        </p:txBody>
      </p:sp>
      <p:sp>
        <p:nvSpPr>
          <p:cNvPr id="3" name="Content Placeholder 2"/>
          <p:cNvSpPr>
            <a:spLocks noGrp="1"/>
          </p:cNvSpPr>
          <p:nvPr>
            <p:ph idx="1"/>
          </p:nvPr>
        </p:nvSpPr>
        <p:spPr>
          <a:xfrm>
            <a:off x="457200" y="685800"/>
            <a:ext cx="8229600" cy="5440363"/>
          </a:xfrm>
        </p:spPr>
        <p:txBody>
          <a:bodyPr>
            <a:normAutofit/>
          </a:bodyPr>
          <a:lstStyle/>
          <a:p>
            <a:r>
              <a:rPr lang="en-US" dirty="0" smtClean="0"/>
              <a:t>Assess the patient for bleeding after treatment.</a:t>
            </a:r>
          </a:p>
          <a:p>
            <a:r>
              <a:rPr lang="en-US" dirty="0" smtClean="0"/>
              <a:t>Instruct the patient to use a warm saline or warm water mouth rinse to keep the area clean.</a:t>
            </a:r>
          </a:p>
          <a:p>
            <a:r>
              <a:rPr lang="en-US" dirty="0" smtClean="0"/>
              <a:t>Instruct patient to take prescribed antibiotics and analgesics.</a:t>
            </a:r>
          </a:p>
          <a:p>
            <a:r>
              <a:rPr lang="en-US" dirty="0" smtClean="0"/>
              <a:t>Instruct patient to advance from a liquid diet to a soft diet as tolerated.</a:t>
            </a:r>
          </a:p>
          <a:p>
            <a:r>
              <a:rPr lang="en-US" dirty="0" smtClean="0"/>
              <a:t>Advice on follow-up appointments.</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PREVENTION</a:t>
            </a:r>
            <a:endParaRPr lang="en-US" b="1" dirty="0"/>
          </a:p>
        </p:txBody>
      </p:sp>
      <p:sp>
        <p:nvSpPr>
          <p:cNvPr id="3" name="Content Placeholder 2"/>
          <p:cNvSpPr>
            <a:spLocks noGrp="1"/>
          </p:cNvSpPr>
          <p:nvPr>
            <p:ph idx="1"/>
          </p:nvPr>
        </p:nvSpPr>
        <p:spPr/>
        <p:txBody>
          <a:bodyPr/>
          <a:lstStyle/>
          <a:p>
            <a:r>
              <a:rPr lang="en-US" dirty="0" smtClean="0"/>
              <a:t>Daily brushing and flossing</a:t>
            </a:r>
          </a:p>
          <a:p>
            <a:r>
              <a:rPr lang="en-US" dirty="0" smtClean="0"/>
              <a:t>Regular dental check-ups</a:t>
            </a:r>
          </a:p>
          <a:p>
            <a:r>
              <a:rPr lang="en-US" dirty="0" smtClean="0"/>
              <a:t>Evaluate for possible underlying medical conditions</a:t>
            </a:r>
          </a:p>
          <a:p>
            <a:r>
              <a:rPr lang="en-US" dirty="0" smtClean="0"/>
              <a:t>Early and prompt treatment of tooth decay</a:t>
            </a:r>
          </a:p>
          <a:p>
            <a:r>
              <a:rPr lang="en-US" dirty="0" smtClean="0"/>
              <a:t>Avoid tobacco chewing and smoking.</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endParaRPr lang="en-US" sz="4400" b="1" dirty="0" smtClean="0"/>
          </a:p>
          <a:p>
            <a:pPr>
              <a:buNone/>
            </a:pPr>
            <a:r>
              <a:rPr lang="en-US" sz="4400" b="1" dirty="0" smtClean="0"/>
              <a:t>PERIODONTAL ( GUM) DISEASE</a:t>
            </a:r>
            <a:endParaRPr lang="en-US" sz="4400" b="1"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152400"/>
            <a:ext cx="8229600" cy="5973763"/>
          </a:xfrm>
        </p:spPr>
        <p:txBody>
          <a:bodyPr/>
          <a:lstStyle/>
          <a:p>
            <a:r>
              <a:rPr lang="en-US" dirty="0" smtClean="0"/>
              <a:t>Infection of the tissues that support the teeth.</a:t>
            </a:r>
          </a:p>
          <a:p>
            <a:endParaRPr lang="en-US" dirty="0" smtClean="0"/>
          </a:p>
          <a:p>
            <a:pPr>
              <a:buNone/>
            </a:pPr>
            <a:r>
              <a:rPr lang="en-US" b="1" dirty="0" smtClean="0"/>
              <a:t>Sulcus: </a:t>
            </a:r>
            <a:r>
              <a:rPr lang="en-US" dirty="0" smtClean="0"/>
              <a:t>a shallow, v-shaped gap exists between the teeth and the gums.</a:t>
            </a:r>
          </a:p>
          <a:p>
            <a:pPr>
              <a:buNone/>
            </a:pPr>
            <a:r>
              <a:rPr lang="en-US" dirty="0" smtClean="0"/>
              <a:t>Periodontal disease affects this gap. Eventually the tissues supporting the tooth break down.</a:t>
            </a:r>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FORMS</a:t>
            </a:r>
            <a:endParaRPr lang="en-US" dirty="0"/>
          </a:p>
        </p:txBody>
      </p:sp>
      <p:sp>
        <p:nvSpPr>
          <p:cNvPr id="3" name="Content Placeholder 2"/>
          <p:cNvSpPr>
            <a:spLocks noGrp="1"/>
          </p:cNvSpPr>
          <p:nvPr>
            <p:ph idx="1"/>
          </p:nvPr>
        </p:nvSpPr>
        <p:spPr/>
        <p:txBody>
          <a:bodyPr/>
          <a:lstStyle/>
          <a:p>
            <a:r>
              <a:rPr lang="en-US" b="1" dirty="0" smtClean="0"/>
              <a:t>Gingivitis:</a:t>
            </a:r>
            <a:r>
              <a:rPr lang="en-US" dirty="0" smtClean="0"/>
              <a:t> if only the gums are involved.</a:t>
            </a:r>
          </a:p>
          <a:p>
            <a:r>
              <a:rPr lang="en-US" b="1" dirty="0" smtClean="0"/>
              <a:t>Periodontitis: </a:t>
            </a:r>
            <a:r>
              <a:rPr lang="en-US" dirty="0" smtClean="0"/>
              <a:t>connecting tissues and bone.</a:t>
            </a:r>
            <a:endParaRPr lang="en-US" b="1" dirty="0" smtClean="0"/>
          </a:p>
          <a:p>
            <a:endParaRPr lang="en-US"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5592762"/>
          </a:xfrm>
        </p:spPr>
        <p:txBody>
          <a:bodyPr>
            <a:normAutofit/>
          </a:bodyPr>
          <a:lstStyle/>
          <a:p>
            <a:r>
              <a:rPr lang="en-US" sz="8000" dirty="0" smtClean="0"/>
              <a:t>TEETH</a:t>
            </a:r>
            <a:endParaRPr lang="en-US" sz="800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1010" name="Picture 2" descr="http://dentalcarematters.com/wp-content/uploads/Gum-diseases.jpg"/>
          <p:cNvPicPr>
            <a:picLocks noChangeAspect="1" noChangeArrowheads="1"/>
          </p:cNvPicPr>
          <p:nvPr/>
        </p:nvPicPr>
        <p:blipFill>
          <a:blip r:embed="rId2"/>
          <a:srcRect/>
          <a:stretch>
            <a:fillRect/>
          </a:stretch>
        </p:blipFill>
        <p:spPr bwMode="auto">
          <a:xfrm>
            <a:off x="457200" y="609600"/>
            <a:ext cx="7772400" cy="5791200"/>
          </a:xfrm>
          <a:prstGeom prst="rect">
            <a:avLst/>
          </a:prstGeom>
          <a:noFill/>
        </p:spPr>
      </p:pic>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a:bodyPr>
          <a:lstStyle/>
          <a:p>
            <a:r>
              <a:rPr lang="en-US" sz="2800" b="1" dirty="0" smtClean="0"/>
              <a:t>CAUSES/ FACTORS THAT WORSEN GUM DISEASE</a:t>
            </a:r>
            <a:endParaRPr lang="en-US" sz="2800" b="1" dirty="0"/>
          </a:p>
        </p:txBody>
      </p:sp>
      <p:sp>
        <p:nvSpPr>
          <p:cNvPr id="3" name="Content Placeholder 2"/>
          <p:cNvSpPr>
            <a:spLocks noGrp="1"/>
          </p:cNvSpPr>
          <p:nvPr>
            <p:ph idx="1"/>
          </p:nvPr>
        </p:nvSpPr>
        <p:spPr>
          <a:xfrm>
            <a:off x="457200" y="685800"/>
            <a:ext cx="8229600" cy="5440363"/>
          </a:xfrm>
        </p:spPr>
        <p:txBody>
          <a:bodyPr>
            <a:normAutofit fontScale="92500" lnSpcReduction="20000"/>
          </a:bodyPr>
          <a:lstStyle/>
          <a:p>
            <a:r>
              <a:rPr lang="en-US" dirty="0" smtClean="0"/>
              <a:t>Plaque</a:t>
            </a:r>
          </a:p>
          <a:p>
            <a:r>
              <a:rPr lang="en-US" dirty="0" smtClean="0"/>
              <a:t>Smoking</a:t>
            </a:r>
          </a:p>
          <a:p>
            <a:r>
              <a:rPr lang="en-US" dirty="0" smtClean="0"/>
              <a:t>Diabetes mellitus</a:t>
            </a:r>
          </a:p>
          <a:p>
            <a:r>
              <a:rPr lang="en-US" dirty="0" smtClean="0"/>
              <a:t>Stress</a:t>
            </a:r>
          </a:p>
          <a:p>
            <a:r>
              <a:rPr lang="en-US" dirty="0" smtClean="0"/>
              <a:t>Medication</a:t>
            </a:r>
          </a:p>
          <a:p>
            <a:r>
              <a:rPr lang="en-US" dirty="0" smtClean="0"/>
              <a:t>Poor oral hygiene</a:t>
            </a:r>
          </a:p>
          <a:p>
            <a:r>
              <a:rPr lang="en-US" dirty="0" smtClean="0"/>
              <a:t>Heredity/ family history of dental disease</a:t>
            </a:r>
          </a:p>
          <a:p>
            <a:r>
              <a:rPr lang="en-US" dirty="0" smtClean="0"/>
              <a:t>Crooked teeth</a:t>
            </a:r>
          </a:p>
          <a:p>
            <a:r>
              <a:rPr lang="en-US" dirty="0" smtClean="0"/>
              <a:t>Fillings that have become defective</a:t>
            </a:r>
          </a:p>
          <a:p>
            <a:r>
              <a:rPr lang="en-US" dirty="0" smtClean="0"/>
              <a:t>Bridges that no longer fit properly</a:t>
            </a:r>
          </a:p>
          <a:p>
            <a:r>
              <a:rPr lang="en-US" dirty="0" smtClean="0"/>
              <a:t>Diseases </a:t>
            </a:r>
            <a:r>
              <a:rPr lang="en-US" dirty="0" err="1" smtClean="0"/>
              <a:t>e.g</a:t>
            </a:r>
            <a:r>
              <a:rPr lang="en-US" dirty="0" smtClean="0"/>
              <a:t> cancer, HIV </a:t>
            </a:r>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dirty="0" smtClean="0"/>
              <a:t>PATHOPHYSIOLOGY</a:t>
            </a:r>
            <a:endParaRPr lang="en-US" dirty="0"/>
          </a:p>
        </p:txBody>
      </p:sp>
      <p:sp>
        <p:nvSpPr>
          <p:cNvPr id="3" name="Content Placeholder 2"/>
          <p:cNvSpPr>
            <a:spLocks noGrp="1"/>
          </p:cNvSpPr>
          <p:nvPr>
            <p:ph idx="1"/>
          </p:nvPr>
        </p:nvSpPr>
        <p:spPr>
          <a:xfrm>
            <a:off x="457200" y="762000"/>
            <a:ext cx="8229600" cy="5364163"/>
          </a:xfrm>
        </p:spPr>
        <p:txBody>
          <a:bodyPr>
            <a:normAutofit lnSpcReduction="10000"/>
          </a:bodyPr>
          <a:lstStyle/>
          <a:p>
            <a:r>
              <a:rPr lang="en-US" dirty="0" smtClean="0"/>
              <a:t>In early stage of gingivitis, bacteria in plaque build up, causes the gums to become inflamed and often easily bleed during tooth brushing. Although the gums may be irritated, the teeth are still firmly planted in their sockets. No irreversible bone or other tissue damage has occurred at this stage.</a:t>
            </a:r>
          </a:p>
          <a:p>
            <a:r>
              <a:rPr lang="en-US" dirty="0" smtClean="0"/>
              <a:t>When gingivitis is left untreated, it can advance to periodontitis.</a:t>
            </a:r>
          </a:p>
          <a:p>
            <a:r>
              <a:rPr lang="en-US" dirty="0" smtClean="0"/>
              <a:t>The inner layer of the gum and bone pull away from the teeth and form pockets.</a:t>
            </a:r>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152400"/>
            <a:ext cx="8229600" cy="6324600"/>
          </a:xfrm>
        </p:spPr>
        <p:txBody>
          <a:bodyPr/>
          <a:lstStyle/>
          <a:p>
            <a:r>
              <a:rPr lang="en-US" dirty="0" smtClean="0"/>
              <a:t>These pockets collect debris and can become infected.</a:t>
            </a:r>
          </a:p>
          <a:p>
            <a:r>
              <a:rPr lang="en-US" dirty="0" smtClean="0"/>
              <a:t>The body’s immune system fights the bacteria as the plaque spreads and grows below the gum line.</a:t>
            </a:r>
          </a:p>
          <a:p>
            <a:r>
              <a:rPr lang="en-US" dirty="0" smtClean="0"/>
              <a:t>Toxins or poisons produced by the bacteria in plaque and enzymes involved in fighting infections start to break down the bone and connective tissue that hold teeth in place.</a:t>
            </a:r>
          </a:p>
          <a:p>
            <a:r>
              <a:rPr lang="en-US" dirty="0" smtClean="0"/>
              <a:t>As the disease progresses, the pockets deepen and more gum tissue and bone are destroyed.</a:t>
            </a:r>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b="1" dirty="0" smtClean="0"/>
              <a:t>CLINICAL FEATURES</a:t>
            </a:r>
            <a:endParaRPr lang="en-US" b="1" dirty="0"/>
          </a:p>
        </p:txBody>
      </p:sp>
      <p:sp>
        <p:nvSpPr>
          <p:cNvPr id="3" name="Content Placeholder 2"/>
          <p:cNvSpPr>
            <a:spLocks noGrp="1"/>
          </p:cNvSpPr>
          <p:nvPr>
            <p:ph idx="1"/>
          </p:nvPr>
        </p:nvSpPr>
        <p:spPr>
          <a:xfrm>
            <a:off x="457200" y="762000"/>
            <a:ext cx="8229600" cy="5715000"/>
          </a:xfrm>
        </p:spPr>
        <p:txBody>
          <a:bodyPr>
            <a:normAutofit lnSpcReduction="10000"/>
          </a:bodyPr>
          <a:lstStyle/>
          <a:p>
            <a:r>
              <a:rPr lang="en-US" dirty="0" smtClean="0"/>
              <a:t>Bleeding gums</a:t>
            </a:r>
          </a:p>
          <a:p>
            <a:r>
              <a:rPr lang="en-US" dirty="0" smtClean="0"/>
              <a:t>Swollen and sore gums</a:t>
            </a:r>
          </a:p>
          <a:p>
            <a:r>
              <a:rPr lang="en-US" dirty="0" smtClean="0"/>
              <a:t>Bad smelling breath</a:t>
            </a:r>
          </a:p>
          <a:p>
            <a:r>
              <a:rPr lang="en-US" dirty="0" smtClean="0"/>
              <a:t>Bad taste in mouth</a:t>
            </a:r>
          </a:p>
          <a:p>
            <a:r>
              <a:rPr lang="en-US" dirty="0" smtClean="0"/>
              <a:t>Painful teeth</a:t>
            </a:r>
          </a:p>
          <a:p>
            <a:r>
              <a:rPr lang="en-US" dirty="0" smtClean="0"/>
              <a:t>Loose teeth</a:t>
            </a:r>
          </a:p>
          <a:p>
            <a:pPr>
              <a:buNone/>
            </a:pPr>
            <a:r>
              <a:rPr lang="en-US" b="1" dirty="0" smtClean="0"/>
              <a:t>In addition: </a:t>
            </a:r>
            <a:r>
              <a:rPr lang="en-US" dirty="0" smtClean="0"/>
              <a:t>fever, sweat, chills, face swelling, tongue feels swollen or pushes up from the floor of the mouth, swelling develops below the chin especially if it is red, tender and warm.</a:t>
            </a:r>
            <a:endParaRPr lang="en-US" b="1"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Diagnosis</a:t>
            </a:r>
            <a:endParaRPr lang="en-US" dirty="0"/>
          </a:p>
        </p:txBody>
      </p:sp>
      <p:sp>
        <p:nvSpPr>
          <p:cNvPr id="3" name="Content Placeholder 2"/>
          <p:cNvSpPr>
            <a:spLocks noGrp="1"/>
          </p:cNvSpPr>
          <p:nvPr>
            <p:ph idx="1"/>
          </p:nvPr>
        </p:nvSpPr>
        <p:spPr/>
        <p:txBody>
          <a:bodyPr/>
          <a:lstStyle/>
          <a:p>
            <a:r>
              <a:rPr lang="en-US" dirty="0" smtClean="0"/>
              <a:t>History taking</a:t>
            </a:r>
          </a:p>
          <a:p>
            <a:r>
              <a:rPr lang="en-US" dirty="0" smtClean="0"/>
              <a:t>Physical examination</a:t>
            </a:r>
          </a:p>
          <a:p>
            <a:r>
              <a:rPr lang="en-US" dirty="0" smtClean="0"/>
              <a:t>Use a probe to measure the depth of the pocket between the teeth and the gums</a:t>
            </a:r>
          </a:p>
          <a:p>
            <a:r>
              <a:rPr lang="en-US" dirty="0" smtClean="0"/>
              <a:t>Dental x-ray films</a:t>
            </a:r>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MEDICAL MANAGEMENT</a:t>
            </a:r>
            <a:endParaRPr lang="en-US" b="1" dirty="0"/>
          </a:p>
        </p:txBody>
      </p:sp>
      <p:sp>
        <p:nvSpPr>
          <p:cNvPr id="3" name="Content Placeholder 2"/>
          <p:cNvSpPr>
            <a:spLocks noGrp="1"/>
          </p:cNvSpPr>
          <p:nvPr>
            <p:ph idx="1"/>
          </p:nvPr>
        </p:nvSpPr>
        <p:spPr/>
        <p:txBody>
          <a:bodyPr/>
          <a:lstStyle/>
          <a:p>
            <a:r>
              <a:rPr lang="en-US" b="1" dirty="0" smtClean="0"/>
              <a:t>Scaling and root planing</a:t>
            </a:r>
          </a:p>
          <a:p>
            <a:pPr>
              <a:buNone/>
            </a:pPr>
            <a:r>
              <a:rPr lang="en-US" dirty="0" smtClean="0"/>
              <a:t>Plaque and tartar from above and below the gum line are scraped away (scaling) and rough spots on the tooth root are made smooth (planing)</a:t>
            </a:r>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SURGICAL MANAGEMENT</a:t>
            </a:r>
            <a:endParaRPr lang="en-US" b="1" dirty="0"/>
          </a:p>
        </p:txBody>
      </p:sp>
      <p:sp>
        <p:nvSpPr>
          <p:cNvPr id="3" name="Content Placeholder 2"/>
          <p:cNvSpPr>
            <a:spLocks noGrp="1"/>
          </p:cNvSpPr>
          <p:nvPr>
            <p:ph idx="1"/>
          </p:nvPr>
        </p:nvSpPr>
        <p:spPr/>
        <p:txBody>
          <a:bodyPr/>
          <a:lstStyle/>
          <a:p>
            <a:r>
              <a:rPr lang="en-US" dirty="0" smtClean="0"/>
              <a:t>Flap surgery.</a:t>
            </a:r>
          </a:p>
          <a:p>
            <a:pPr>
              <a:buNone/>
            </a:pPr>
            <a:r>
              <a:rPr lang="en-US" dirty="0" smtClean="0"/>
              <a:t>Involves lifting back the gums and removing tartar, then suturing the gums back in place.</a:t>
            </a:r>
          </a:p>
          <a:p>
            <a:r>
              <a:rPr lang="en-US" dirty="0" smtClean="0"/>
              <a:t>Bones and tissue grafts</a:t>
            </a:r>
          </a:p>
          <a:p>
            <a:pPr>
              <a:buNone/>
            </a:pPr>
            <a:r>
              <a:rPr lang="en-US" dirty="0" smtClean="0"/>
              <a:t>By use of synthetic bone and growth </a:t>
            </a:r>
            <a:r>
              <a:rPr lang="en-US" dirty="0" smtClean="0"/>
              <a:t>factors</a:t>
            </a:r>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PREVENTION</a:t>
            </a:r>
            <a:endParaRPr lang="en-US" b="1" dirty="0"/>
          </a:p>
        </p:txBody>
      </p:sp>
      <p:sp>
        <p:nvSpPr>
          <p:cNvPr id="3" name="Content Placeholder 2"/>
          <p:cNvSpPr>
            <a:spLocks noGrp="1"/>
          </p:cNvSpPr>
          <p:nvPr>
            <p:ph idx="1"/>
          </p:nvPr>
        </p:nvSpPr>
        <p:spPr/>
        <p:txBody>
          <a:bodyPr/>
          <a:lstStyle/>
          <a:p>
            <a:r>
              <a:rPr lang="en-US" dirty="0" smtClean="0"/>
              <a:t>Good oral hygiene</a:t>
            </a:r>
          </a:p>
          <a:p>
            <a:r>
              <a:rPr lang="en-US" dirty="0" smtClean="0"/>
              <a:t>Regular professional cleaning</a:t>
            </a:r>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endParaRPr lang="en-US" sz="4000" b="1" dirty="0" smtClean="0"/>
          </a:p>
          <a:p>
            <a:pPr>
              <a:buNone/>
            </a:pPr>
            <a:r>
              <a:rPr lang="en-US" sz="4000" b="1" dirty="0" smtClean="0"/>
              <a:t>ORAL THRUSH/ ORAL CANDIDIASIS</a:t>
            </a:r>
            <a:endParaRPr lang="en-US" sz="40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dirty="0" smtClean="0"/>
              <a:t>Are small, calcified, hard, whitish structures found in the mouth.</a:t>
            </a:r>
          </a:p>
          <a:p>
            <a:r>
              <a:rPr lang="en-US" dirty="0" smtClean="0"/>
              <a:t>Are the hardest substances in the human body.</a:t>
            </a:r>
          </a:p>
          <a:p>
            <a:r>
              <a:rPr lang="en-US" dirty="0" smtClean="0"/>
              <a:t>The roots are embedded in the alveoli or sockets of the alveolar ridges in the maxilla (upper jaw) or the mandible (lower jaw) and are covered by gums.</a:t>
            </a:r>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An infection of the mouth caused by the </a:t>
            </a:r>
            <a:r>
              <a:rPr lang="en-US" i="1" dirty="0" smtClean="0"/>
              <a:t>Candida albicans.</a:t>
            </a:r>
            <a:endParaRPr lang="en-US" i="1"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EPIDEMIOLOGY</a:t>
            </a:r>
            <a:endParaRPr lang="en-US" b="1" dirty="0"/>
          </a:p>
        </p:txBody>
      </p:sp>
      <p:sp>
        <p:nvSpPr>
          <p:cNvPr id="3" name="Content Placeholder 2"/>
          <p:cNvSpPr>
            <a:spLocks noGrp="1"/>
          </p:cNvSpPr>
          <p:nvPr>
            <p:ph idx="1"/>
          </p:nvPr>
        </p:nvSpPr>
        <p:spPr/>
        <p:txBody>
          <a:bodyPr/>
          <a:lstStyle/>
          <a:p>
            <a:pPr>
              <a:buNone/>
            </a:pPr>
            <a:r>
              <a:rPr lang="en-US" b="1" dirty="0" smtClean="0"/>
              <a:t>Frequency: </a:t>
            </a:r>
            <a:r>
              <a:rPr lang="en-US" dirty="0" smtClean="0"/>
              <a:t>its universal and more common in poorly nourished populations.</a:t>
            </a:r>
          </a:p>
          <a:p>
            <a:pPr>
              <a:buNone/>
            </a:pPr>
            <a:r>
              <a:rPr lang="en-US" b="1" dirty="0" smtClean="0"/>
              <a:t>Mortality/ morbidity: </a:t>
            </a:r>
            <a:r>
              <a:rPr lang="en-US" dirty="0" smtClean="0"/>
              <a:t>usually a mild and self-limited illness, although it may cause discomfort sufficient to disrupt feeding in a newborn.</a:t>
            </a:r>
          </a:p>
          <a:p>
            <a:pPr>
              <a:buNone/>
            </a:pPr>
            <a:r>
              <a:rPr lang="en-US" b="1" dirty="0" smtClean="0"/>
              <a:t>Sex: </a:t>
            </a:r>
            <a:r>
              <a:rPr lang="en-US" dirty="0" smtClean="0"/>
              <a:t>occurs equally in males and females.</a:t>
            </a:r>
            <a:endParaRPr lang="en-US" b="1"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dirty="0" smtClean="0"/>
              <a:t>PATHOPHYSIOLOGY</a:t>
            </a:r>
            <a:endParaRPr lang="en-US" b="1" dirty="0"/>
          </a:p>
        </p:txBody>
      </p:sp>
      <p:sp>
        <p:nvSpPr>
          <p:cNvPr id="3" name="Content Placeholder 2"/>
          <p:cNvSpPr>
            <a:spLocks noGrp="1"/>
          </p:cNvSpPr>
          <p:nvPr>
            <p:ph idx="1"/>
          </p:nvPr>
        </p:nvSpPr>
        <p:spPr>
          <a:xfrm>
            <a:off x="457200" y="914400"/>
            <a:ext cx="8229600" cy="5211763"/>
          </a:xfrm>
        </p:spPr>
        <p:txBody>
          <a:bodyPr>
            <a:normAutofit/>
          </a:bodyPr>
          <a:lstStyle/>
          <a:p>
            <a:r>
              <a:rPr lang="en-US" i="1" dirty="0" smtClean="0"/>
              <a:t>Candida albicans </a:t>
            </a:r>
            <a:r>
              <a:rPr lang="en-US" dirty="0" smtClean="0"/>
              <a:t>causes thrush when normal host immunity or normal host flora is disrupted.</a:t>
            </a:r>
          </a:p>
          <a:p>
            <a:r>
              <a:rPr lang="en-US" dirty="0" smtClean="0"/>
              <a:t>Overgrowth of the yeast on the oral mucosa leads to desquamation of epithelial cells and accumulation of bacteria, keratin and necrotic tissue.</a:t>
            </a:r>
          </a:p>
          <a:p>
            <a:r>
              <a:rPr lang="en-US" dirty="0" smtClean="0"/>
              <a:t> This debris combines to form a pseudomembrane, which may closely adhere to the mucosa.</a:t>
            </a:r>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RISK FACTORS</a:t>
            </a:r>
            <a:endParaRPr lang="en-US" b="1" dirty="0"/>
          </a:p>
        </p:txBody>
      </p:sp>
      <p:sp>
        <p:nvSpPr>
          <p:cNvPr id="3" name="Content Placeholder 2"/>
          <p:cNvSpPr>
            <a:spLocks noGrp="1"/>
          </p:cNvSpPr>
          <p:nvPr>
            <p:ph idx="1"/>
          </p:nvPr>
        </p:nvSpPr>
        <p:spPr/>
        <p:txBody>
          <a:bodyPr>
            <a:normAutofit lnSpcReduction="10000"/>
          </a:bodyPr>
          <a:lstStyle/>
          <a:p>
            <a:r>
              <a:rPr lang="en-US" dirty="0" smtClean="0"/>
              <a:t>Newborn babies</a:t>
            </a:r>
          </a:p>
          <a:p>
            <a:r>
              <a:rPr lang="en-US" dirty="0" smtClean="0"/>
              <a:t>Diabetics with poorly controlled diabetes mellitus</a:t>
            </a:r>
          </a:p>
          <a:p>
            <a:r>
              <a:rPr lang="en-US" dirty="0" smtClean="0"/>
              <a:t>Side effect of medication</a:t>
            </a:r>
          </a:p>
          <a:p>
            <a:r>
              <a:rPr lang="en-US" dirty="0" smtClean="0"/>
              <a:t>People with immune deficiency</a:t>
            </a:r>
          </a:p>
          <a:p>
            <a:r>
              <a:rPr lang="en-US" dirty="0" smtClean="0"/>
              <a:t>Women undergoing hormonal changes</a:t>
            </a:r>
          </a:p>
          <a:p>
            <a:r>
              <a:rPr lang="en-US" dirty="0" smtClean="0"/>
              <a:t>Denture users</a:t>
            </a:r>
          </a:p>
          <a:p>
            <a:r>
              <a:rPr lang="en-US" dirty="0" smtClean="0"/>
              <a:t>Tongue piercing</a:t>
            </a:r>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CLINICAL FEATURES</a:t>
            </a:r>
            <a:endParaRPr lang="en-US" b="1" dirty="0"/>
          </a:p>
        </p:txBody>
      </p:sp>
      <p:sp>
        <p:nvSpPr>
          <p:cNvPr id="3" name="Content Placeholder 2"/>
          <p:cNvSpPr>
            <a:spLocks noGrp="1"/>
          </p:cNvSpPr>
          <p:nvPr>
            <p:ph idx="1"/>
          </p:nvPr>
        </p:nvSpPr>
        <p:spPr/>
        <p:txBody>
          <a:bodyPr>
            <a:normAutofit lnSpcReduction="10000"/>
          </a:bodyPr>
          <a:lstStyle/>
          <a:p>
            <a:r>
              <a:rPr lang="en-US" dirty="0" smtClean="0"/>
              <a:t>Usually develops suddenly, but may become chronic</a:t>
            </a:r>
          </a:p>
          <a:p>
            <a:r>
              <a:rPr lang="en-US" dirty="0" smtClean="0"/>
              <a:t>Creamy white, slightly raised lesions in mouth</a:t>
            </a:r>
          </a:p>
          <a:p>
            <a:r>
              <a:rPr lang="en-US" dirty="0" smtClean="0"/>
              <a:t>Lesions can be painful and may bleed slightly when scraped</a:t>
            </a:r>
          </a:p>
          <a:p>
            <a:r>
              <a:rPr lang="en-US" dirty="0" smtClean="0"/>
              <a:t>In severe cases, the lesions may spread into esophagus, causing pain or difficulty in swallowing, a feeling that food gets stuck in throat or mid-chest area and fever.</a:t>
            </a:r>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b="1" dirty="0" smtClean="0"/>
              <a:t>DIAGNOSIS</a:t>
            </a:r>
            <a:endParaRPr lang="en-US" b="1" dirty="0"/>
          </a:p>
        </p:txBody>
      </p:sp>
      <p:sp>
        <p:nvSpPr>
          <p:cNvPr id="3" name="Content Placeholder 2"/>
          <p:cNvSpPr>
            <a:spLocks noGrp="1"/>
          </p:cNvSpPr>
          <p:nvPr>
            <p:ph idx="1"/>
          </p:nvPr>
        </p:nvSpPr>
        <p:spPr>
          <a:xfrm>
            <a:off x="457200" y="838200"/>
            <a:ext cx="8229600" cy="5562600"/>
          </a:xfrm>
        </p:spPr>
        <p:txBody>
          <a:bodyPr>
            <a:normAutofit/>
          </a:bodyPr>
          <a:lstStyle/>
          <a:p>
            <a:r>
              <a:rPr lang="en-US" dirty="0" smtClean="0"/>
              <a:t>History taking</a:t>
            </a:r>
          </a:p>
          <a:p>
            <a:r>
              <a:rPr lang="en-US" dirty="0" smtClean="0"/>
              <a:t>Examination of the mouth</a:t>
            </a:r>
          </a:p>
          <a:p>
            <a:r>
              <a:rPr lang="en-US" dirty="0" smtClean="0"/>
              <a:t>Microscopic examination of the tissue from a lesion</a:t>
            </a:r>
          </a:p>
          <a:p>
            <a:pPr>
              <a:buNone/>
            </a:pPr>
            <a:r>
              <a:rPr lang="en-US" b="1" dirty="0" smtClean="0"/>
              <a:t>Thrush extended to esophagus:</a:t>
            </a:r>
            <a:endParaRPr lang="en-US" dirty="0" smtClean="0"/>
          </a:p>
          <a:p>
            <a:r>
              <a:rPr lang="en-US" dirty="0" smtClean="0"/>
              <a:t>Throat culture</a:t>
            </a:r>
          </a:p>
          <a:p>
            <a:r>
              <a:rPr lang="en-US" dirty="0" smtClean="0"/>
              <a:t>Endoscopy of esophagus, stomach, small intestine</a:t>
            </a:r>
          </a:p>
          <a:p>
            <a:r>
              <a:rPr lang="en-US" dirty="0" smtClean="0"/>
              <a:t>X-ray of esophagus</a:t>
            </a:r>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TREATMENT</a:t>
            </a:r>
            <a:endParaRPr lang="en-US" b="1" dirty="0"/>
          </a:p>
        </p:txBody>
      </p:sp>
      <p:sp>
        <p:nvSpPr>
          <p:cNvPr id="3" name="Content Placeholder 2"/>
          <p:cNvSpPr>
            <a:spLocks noGrp="1"/>
          </p:cNvSpPr>
          <p:nvPr>
            <p:ph idx="1"/>
          </p:nvPr>
        </p:nvSpPr>
        <p:spPr/>
        <p:txBody>
          <a:bodyPr/>
          <a:lstStyle/>
          <a:p>
            <a:r>
              <a:rPr lang="en-US" dirty="0" smtClean="0"/>
              <a:t>Topical antifungal drugs</a:t>
            </a:r>
          </a:p>
          <a:p>
            <a:r>
              <a:rPr lang="en-US" dirty="0" smtClean="0"/>
              <a:t>Systemic oral or IV anti-</a:t>
            </a:r>
            <a:r>
              <a:rPr lang="en-US" dirty="0" err="1" smtClean="0"/>
              <a:t>fungals</a:t>
            </a:r>
            <a:r>
              <a:rPr lang="en-US" dirty="0" smtClean="0"/>
              <a:t> for immunocompromised people</a:t>
            </a:r>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PREVENTION</a:t>
            </a:r>
            <a:endParaRPr lang="en-US" b="1" dirty="0"/>
          </a:p>
        </p:txBody>
      </p:sp>
      <p:sp>
        <p:nvSpPr>
          <p:cNvPr id="3" name="Content Placeholder 2"/>
          <p:cNvSpPr>
            <a:spLocks noGrp="1"/>
          </p:cNvSpPr>
          <p:nvPr>
            <p:ph idx="1"/>
          </p:nvPr>
        </p:nvSpPr>
        <p:spPr/>
        <p:txBody>
          <a:bodyPr/>
          <a:lstStyle/>
          <a:p>
            <a:r>
              <a:rPr lang="en-US" dirty="0" smtClean="0"/>
              <a:t>Good oral hygiene practices</a:t>
            </a:r>
          </a:p>
          <a:p>
            <a:r>
              <a:rPr lang="en-US" dirty="0" smtClean="0"/>
              <a:t>Avoid mouthwashes or sprays</a:t>
            </a:r>
          </a:p>
          <a:p>
            <a:r>
              <a:rPr lang="en-US" dirty="0" smtClean="0"/>
              <a:t>Regular dental visit, especially people who wear dentures or have diabetes mellitus.</a:t>
            </a:r>
          </a:p>
          <a:p>
            <a:r>
              <a:rPr lang="en-US" dirty="0" smtClean="0"/>
              <a:t>Limit amount of sugar and yeast-containing foods eaten</a:t>
            </a:r>
          </a:p>
          <a:p>
            <a:r>
              <a:rPr lang="en-US" dirty="0" smtClean="0"/>
              <a:t>Stop smoking</a:t>
            </a:r>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buNone/>
            </a:pPr>
            <a:r>
              <a:rPr lang="en-US" sz="8800" b="1" dirty="0" smtClean="0"/>
              <a:t>            STOMATITIS</a:t>
            </a:r>
            <a:endParaRPr lang="en-US" sz="8800" b="1"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228600"/>
            <a:ext cx="8229600" cy="5897563"/>
          </a:xfrm>
        </p:spPr>
        <p:txBody>
          <a:bodyPr>
            <a:normAutofit/>
          </a:bodyPr>
          <a:lstStyle/>
          <a:p>
            <a:r>
              <a:rPr lang="en-US" dirty="0" smtClean="0"/>
              <a:t>An inflammation of the mucous lining of any of the structures in the mouth.</a:t>
            </a:r>
          </a:p>
          <a:p>
            <a:r>
              <a:rPr lang="en-US" dirty="0" smtClean="0"/>
              <a:t>May involve the cheeks, gums, tongue, lips, throat and roof or floor of the mouth.</a:t>
            </a:r>
          </a:p>
          <a:p>
            <a:r>
              <a:rPr lang="en-US" dirty="0" smtClean="0"/>
              <a:t>It’s usually a painful condition, associated with redness, swelling and occasional bleeding from the affected area.</a:t>
            </a:r>
          </a:p>
          <a:p>
            <a:r>
              <a:rPr lang="en-US" dirty="0" smtClean="0"/>
              <a:t>Bad breath (halitosis) may accompany the condition.</a:t>
            </a:r>
          </a:p>
          <a:p>
            <a:r>
              <a:rPr lang="en-US" dirty="0" smtClean="0"/>
              <a:t>Affects all age groups, from the infant to the elderly.</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152400"/>
            <a:ext cx="8229600" cy="5973763"/>
          </a:xfrm>
        </p:spPr>
        <p:txBody>
          <a:bodyPr>
            <a:noAutofit/>
          </a:bodyPr>
          <a:lstStyle/>
          <a:p>
            <a:r>
              <a:rPr lang="en-US" dirty="0" smtClean="0"/>
              <a:t>Each individual has two sets or dentitions:</a:t>
            </a:r>
          </a:p>
          <a:p>
            <a:pPr marL="514350" indent="-514350">
              <a:buAutoNum type="arabicPeriod"/>
            </a:pPr>
            <a:r>
              <a:rPr lang="en-US" b="1" dirty="0" smtClean="0"/>
              <a:t>Temporary/ primary/ deciduous/ baby/ milk teeth</a:t>
            </a:r>
          </a:p>
          <a:p>
            <a:pPr marL="514350" indent="-514350">
              <a:buFont typeface="Wingdings" pitchFamily="2" charset="2"/>
              <a:buChar char="v"/>
            </a:pPr>
            <a:r>
              <a:rPr lang="en-US" dirty="0" smtClean="0"/>
              <a:t>Normally begin to erupt at about 6 months of age and should all be present after 24 months.</a:t>
            </a:r>
          </a:p>
          <a:p>
            <a:pPr marL="514350" indent="-514350">
              <a:buFont typeface="Wingdings" pitchFamily="2" charset="2"/>
              <a:buChar char="v"/>
            </a:pPr>
            <a:r>
              <a:rPr lang="en-US" dirty="0" smtClean="0"/>
              <a:t>They are 20, 10 in each jaw.</a:t>
            </a:r>
          </a:p>
          <a:p>
            <a:pPr marL="514350" indent="-514350">
              <a:buFont typeface="Wingdings" pitchFamily="2" charset="2"/>
              <a:buChar char="v"/>
            </a:pPr>
            <a:r>
              <a:rPr lang="en-US" dirty="0" smtClean="0"/>
              <a:t>Normal tooth eruption at about 6 months is known as </a:t>
            </a:r>
            <a:r>
              <a:rPr lang="en-US" b="1" dirty="0" smtClean="0"/>
              <a:t>teething.</a:t>
            </a:r>
          </a:p>
          <a:p>
            <a:pPr marL="514350" indent="-514350">
              <a:buNone/>
            </a:pPr>
            <a:r>
              <a:rPr lang="en-US" b="1" dirty="0" smtClean="0"/>
              <a:t>Dental formula</a:t>
            </a:r>
            <a:r>
              <a:rPr lang="en-US" dirty="0" smtClean="0"/>
              <a:t>: </a:t>
            </a:r>
            <a:r>
              <a:rPr lang="en-US" u="sng" dirty="0" smtClean="0"/>
              <a:t>2.1.2</a:t>
            </a:r>
            <a:endParaRPr lang="en-US" dirty="0" smtClean="0"/>
          </a:p>
          <a:p>
            <a:pPr marL="514350" indent="-514350">
              <a:buNone/>
            </a:pPr>
            <a:r>
              <a:rPr lang="en-US" dirty="0" smtClean="0"/>
              <a:t>                              2.1.2</a:t>
            </a:r>
            <a:endParaRPr lang="en-US" u="sng" dirty="0" smtClean="0"/>
          </a:p>
          <a:p>
            <a:pPr marL="514350" indent="-514350">
              <a:buNone/>
            </a:pPr>
            <a:r>
              <a:rPr lang="en-US" u="sng" dirty="0"/>
              <a:t> </a:t>
            </a:r>
            <a:r>
              <a:rPr lang="en-US" u="sng" dirty="0" smtClean="0"/>
              <a:t>                           </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r>
              <a:rPr lang="en-US" b="1" dirty="0" smtClean="0"/>
              <a:t>CAUSES</a:t>
            </a:r>
            <a:endParaRPr lang="en-US" b="1" dirty="0"/>
          </a:p>
        </p:txBody>
      </p:sp>
      <p:sp>
        <p:nvSpPr>
          <p:cNvPr id="3" name="Content Placeholder 2"/>
          <p:cNvSpPr>
            <a:spLocks noGrp="1"/>
          </p:cNvSpPr>
          <p:nvPr>
            <p:ph idx="1"/>
          </p:nvPr>
        </p:nvSpPr>
        <p:spPr>
          <a:xfrm>
            <a:off x="457200" y="609600"/>
            <a:ext cx="8229600" cy="5867400"/>
          </a:xfrm>
        </p:spPr>
        <p:txBody>
          <a:bodyPr>
            <a:normAutofit fontScale="92500" lnSpcReduction="10000"/>
          </a:bodyPr>
          <a:lstStyle/>
          <a:p>
            <a:r>
              <a:rPr lang="en-US" dirty="0" smtClean="0"/>
              <a:t>Conditions in the mouth </a:t>
            </a:r>
            <a:r>
              <a:rPr lang="en-US" dirty="0" err="1" smtClean="0"/>
              <a:t>e.g</a:t>
            </a:r>
            <a:r>
              <a:rPr lang="en-US" dirty="0" smtClean="0"/>
              <a:t> poor oral hygiene</a:t>
            </a:r>
          </a:p>
          <a:p>
            <a:r>
              <a:rPr lang="en-US" dirty="0" smtClean="0"/>
              <a:t>Dietary protein deficiency</a:t>
            </a:r>
          </a:p>
          <a:p>
            <a:r>
              <a:rPr lang="en-US" dirty="0" smtClean="0"/>
              <a:t>Poorly fitted dentures, cheek biting, or jagged teeth</a:t>
            </a:r>
          </a:p>
          <a:p>
            <a:r>
              <a:rPr lang="en-US" dirty="0" smtClean="0"/>
              <a:t>Mouth burns</a:t>
            </a:r>
          </a:p>
          <a:p>
            <a:r>
              <a:rPr lang="en-US" dirty="0" smtClean="0"/>
              <a:t>Toxic plants</a:t>
            </a:r>
          </a:p>
          <a:p>
            <a:r>
              <a:rPr lang="en-US" dirty="0" smtClean="0"/>
              <a:t>Systemic conditions</a:t>
            </a:r>
          </a:p>
          <a:p>
            <a:r>
              <a:rPr lang="en-US" dirty="0" smtClean="0"/>
              <a:t>Chronic mouth breathing</a:t>
            </a:r>
          </a:p>
          <a:p>
            <a:r>
              <a:rPr lang="en-US" dirty="0" smtClean="0"/>
              <a:t>Nutritional deficiencies especially of vitamin B12, folate and iron</a:t>
            </a:r>
          </a:p>
          <a:p>
            <a:r>
              <a:rPr lang="en-US" dirty="0" smtClean="0"/>
              <a:t>Sensitivity to mouthwashes, toothpastes, lipstick</a:t>
            </a:r>
          </a:p>
          <a:p>
            <a:r>
              <a:rPr lang="en-US" dirty="0" smtClean="0"/>
              <a:t>Exposure to heavy metals</a:t>
            </a:r>
            <a:endParaRPr 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r>
              <a:rPr lang="en-US" b="1" dirty="0" smtClean="0"/>
              <a:t>TYPES</a:t>
            </a:r>
            <a:endParaRPr lang="en-US" b="1" dirty="0"/>
          </a:p>
        </p:txBody>
      </p:sp>
      <p:sp>
        <p:nvSpPr>
          <p:cNvPr id="3" name="Content Placeholder 2"/>
          <p:cNvSpPr>
            <a:spLocks noGrp="1"/>
          </p:cNvSpPr>
          <p:nvPr>
            <p:ph idx="1"/>
          </p:nvPr>
        </p:nvSpPr>
        <p:spPr>
          <a:xfrm>
            <a:off x="457200" y="609600"/>
            <a:ext cx="8229600" cy="5867400"/>
          </a:xfrm>
        </p:spPr>
        <p:txBody>
          <a:bodyPr>
            <a:normAutofit/>
          </a:bodyPr>
          <a:lstStyle/>
          <a:p>
            <a:pPr marL="514350" indent="-514350">
              <a:buAutoNum type="arabicPeriod"/>
            </a:pPr>
            <a:r>
              <a:rPr lang="en-US" b="1" dirty="0" smtClean="0"/>
              <a:t>Canker sore or aphthous stomatitis</a:t>
            </a:r>
          </a:p>
          <a:p>
            <a:pPr marL="514350" indent="-514350"/>
            <a:r>
              <a:rPr lang="en-US" dirty="0" smtClean="0"/>
              <a:t>A single pale or yellow ulcer with a red outer ring or a cluster of such ulcers in the mouth, usually on the cheeks, tongue or inside the lip.</a:t>
            </a:r>
          </a:p>
          <a:p>
            <a:pPr marL="514350" indent="-514350"/>
            <a:r>
              <a:rPr lang="en-US" dirty="0" smtClean="0"/>
              <a:t>The ulcers can range from pinpoint size to up to one inch (2.5 cm) or more in diameter.</a:t>
            </a:r>
          </a:p>
          <a:p>
            <a:pPr marL="514350" indent="-514350"/>
            <a:r>
              <a:rPr lang="en-US" dirty="0" smtClean="0"/>
              <a:t>Causes are unknown but nutritional deficiencies, especially vitamin B12 deficiency, folate or iron is suspected.</a:t>
            </a:r>
          </a:p>
          <a:p>
            <a:pPr marL="514350" indent="-514350"/>
            <a:r>
              <a:rPr lang="en-US" dirty="0" smtClean="0"/>
              <a:t>Usually lasts 5-10 days and tend to recur.</a:t>
            </a:r>
            <a:endParaRPr lang="en-US"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 Cold sores/ fever blisters</a:t>
            </a:r>
            <a:endParaRPr lang="en-US" b="1" dirty="0"/>
          </a:p>
        </p:txBody>
      </p:sp>
      <p:sp>
        <p:nvSpPr>
          <p:cNvPr id="3" name="Content Placeholder 2"/>
          <p:cNvSpPr>
            <a:spLocks noGrp="1"/>
          </p:cNvSpPr>
          <p:nvPr>
            <p:ph idx="1"/>
          </p:nvPr>
        </p:nvSpPr>
        <p:spPr/>
        <p:txBody>
          <a:bodyPr>
            <a:normAutofit/>
          </a:bodyPr>
          <a:lstStyle/>
          <a:p>
            <a:r>
              <a:rPr lang="en-US" dirty="0" smtClean="0"/>
              <a:t>Are blisters filled with fluid that are commonly found on the lips, and rarely on the gums or the roof of the mouth.</a:t>
            </a:r>
          </a:p>
          <a:p>
            <a:r>
              <a:rPr lang="en-US" dirty="0" smtClean="0"/>
              <a:t>They later crust over with a scab.</a:t>
            </a:r>
          </a:p>
          <a:p>
            <a:r>
              <a:rPr lang="en-US" dirty="0" smtClean="0"/>
              <a:t>Are usually associated with tingling, tenderness, or burning before the actual sores appear on or around the lips.</a:t>
            </a:r>
          </a:p>
          <a:p>
            <a:r>
              <a:rPr lang="en-US" dirty="0" smtClean="0"/>
              <a:t>Usually gone in 7-10 days. </a:t>
            </a:r>
            <a:endParaRPr lang="en-US"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b="1" dirty="0" smtClean="0"/>
              <a:t>3. Mouth irritation</a:t>
            </a:r>
            <a:endParaRPr lang="en-US" b="1" dirty="0"/>
          </a:p>
        </p:txBody>
      </p:sp>
      <p:sp>
        <p:nvSpPr>
          <p:cNvPr id="3" name="Content Placeholder 2"/>
          <p:cNvSpPr>
            <a:spLocks noGrp="1"/>
          </p:cNvSpPr>
          <p:nvPr>
            <p:ph idx="1"/>
          </p:nvPr>
        </p:nvSpPr>
        <p:spPr>
          <a:xfrm>
            <a:off x="457200" y="762000"/>
            <a:ext cx="8229600" cy="5791200"/>
          </a:xfrm>
        </p:spPr>
        <p:txBody>
          <a:bodyPr>
            <a:normAutofit fontScale="92500" lnSpcReduction="20000"/>
          </a:bodyPr>
          <a:lstStyle/>
          <a:p>
            <a:pPr>
              <a:buNone/>
            </a:pPr>
            <a:r>
              <a:rPr lang="en-US" dirty="0" smtClean="0"/>
              <a:t>Can be caused by:</a:t>
            </a:r>
          </a:p>
          <a:p>
            <a:r>
              <a:rPr lang="en-US" dirty="0" smtClean="0"/>
              <a:t>Biting cheek, tongue, lip</a:t>
            </a:r>
          </a:p>
          <a:p>
            <a:r>
              <a:rPr lang="en-US" dirty="0" smtClean="0"/>
              <a:t>Wearing braces</a:t>
            </a:r>
          </a:p>
          <a:p>
            <a:r>
              <a:rPr lang="en-US" dirty="0" smtClean="0"/>
              <a:t>Having a sharp, broken tooth</a:t>
            </a:r>
          </a:p>
          <a:p>
            <a:r>
              <a:rPr lang="en-US" dirty="0" smtClean="0"/>
              <a:t>Chewing tobacco</a:t>
            </a:r>
          </a:p>
          <a:p>
            <a:r>
              <a:rPr lang="en-US" dirty="0" smtClean="0"/>
              <a:t>Mouth burn</a:t>
            </a:r>
          </a:p>
          <a:p>
            <a:r>
              <a:rPr lang="en-US" dirty="0" smtClean="0"/>
              <a:t>Gingivitis or other mouth infection</a:t>
            </a:r>
          </a:p>
          <a:p>
            <a:r>
              <a:rPr lang="en-US" dirty="0" smtClean="0"/>
              <a:t>Hypersensitivity to certain agents</a:t>
            </a:r>
          </a:p>
          <a:p>
            <a:r>
              <a:rPr lang="en-US" dirty="0" smtClean="0"/>
              <a:t>Autoimmune diseases affecting the mucosal lining of the mouth</a:t>
            </a:r>
          </a:p>
          <a:p>
            <a:r>
              <a:rPr lang="en-US" dirty="0" smtClean="0"/>
              <a:t>Drugs</a:t>
            </a:r>
          </a:p>
          <a:p>
            <a:r>
              <a:rPr lang="en-US" dirty="0" smtClean="0"/>
              <a:t>Radiation for cancer treatment</a:t>
            </a:r>
            <a:endParaRPr lang="en-US"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DIAGNOSIS</a:t>
            </a:r>
            <a:endParaRPr lang="en-US" b="1" dirty="0"/>
          </a:p>
        </p:txBody>
      </p:sp>
      <p:sp>
        <p:nvSpPr>
          <p:cNvPr id="3" name="Content Placeholder 2"/>
          <p:cNvSpPr>
            <a:spLocks noGrp="1"/>
          </p:cNvSpPr>
          <p:nvPr>
            <p:ph idx="1"/>
          </p:nvPr>
        </p:nvSpPr>
        <p:spPr/>
        <p:txBody>
          <a:bodyPr/>
          <a:lstStyle/>
          <a:p>
            <a:r>
              <a:rPr lang="en-US" dirty="0" smtClean="0"/>
              <a:t>History</a:t>
            </a:r>
          </a:p>
          <a:p>
            <a:r>
              <a:rPr lang="en-US" dirty="0" smtClean="0"/>
              <a:t>Physical examination</a:t>
            </a:r>
          </a:p>
          <a:p>
            <a:r>
              <a:rPr lang="en-US" dirty="0" smtClean="0"/>
              <a:t>Blood tests</a:t>
            </a:r>
          </a:p>
          <a:p>
            <a:r>
              <a:rPr lang="en-US" dirty="0" smtClean="0"/>
              <a:t>Microscopic evaluation of the scrapings of the lining of the mouth</a:t>
            </a:r>
          </a:p>
          <a:p>
            <a:endParaRPr lang="en-US"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b="1" dirty="0" smtClean="0"/>
              <a:t>TREATMENT </a:t>
            </a:r>
            <a:endParaRPr lang="en-US" b="1" dirty="0"/>
          </a:p>
        </p:txBody>
      </p:sp>
      <p:sp>
        <p:nvSpPr>
          <p:cNvPr id="3" name="Content Placeholder 2"/>
          <p:cNvSpPr>
            <a:spLocks noGrp="1"/>
          </p:cNvSpPr>
          <p:nvPr>
            <p:ph idx="1"/>
          </p:nvPr>
        </p:nvSpPr>
        <p:spPr>
          <a:xfrm>
            <a:off x="457200" y="838200"/>
            <a:ext cx="8229600" cy="5638800"/>
          </a:xfrm>
        </p:spPr>
        <p:txBody>
          <a:bodyPr>
            <a:normAutofit lnSpcReduction="10000"/>
          </a:bodyPr>
          <a:lstStyle/>
          <a:p>
            <a:pPr>
              <a:buNone/>
            </a:pPr>
            <a:r>
              <a:rPr lang="en-US" b="1" dirty="0" smtClean="0"/>
              <a:t>NOTE: </a:t>
            </a:r>
            <a:r>
              <a:rPr lang="en-US" dirty="0" smtClean="0"/>
              <a:t>Its based on the problem causing it.</a:t>
            </a:r>
          </a:p>
          <a:p>
            <a:r>
              <a:rPr lang="en-US" dirty="0" smtClean="0"/>
              <a:t>Good oral hygiene</a:t>
            </a:r>
          </a:p>
          <a:p>
            <a:r>
              <a:rPr lang="en-US" dirty="0" smtClean="0"/>
              <a:t>Avoid sharp-edged foods</a:t>
            </a:r>
          </a:p>
          <a:p>
            <a:r>
              <a:rPr lang="en-US" dirty="0" smtClean="0"/>
              <a:t>Use soft bristled toothbrush</a:t>
            </a:r>
          </a:p>
          <a:p>
            <a:r>
              <a:rPr lang="en-US" dirty="0" smtClean="0"/>
              <a:t>Careful brushing of teeth and gums</a:t>
            </a:r>
          </a:p>
          <a:p>
            <a:r>
              <a:rPr lang="en-US" dirty="0" smtClean="0"/>
              <a:t>Correction of local factors such as ill-fitting dental appliances or sharp teeth</a:t>
            </a:r>
          </a:p>
          <a:p>
            <a:r>
              <a:rPr lang="en-US" dirty="0" smtClean="0"/>
              <a:t>Treatment of infectious cause</a:t>
            </a:r>
          </a:p>
          <a:p>
            <a:r>
              <a:rPr lang="en-US" dirty="0" smtClean="0"/>
              <a:t>Correction of any vitamin B12, iron or folate deficiencies.</a:t>
            </a:r>
          </a:p>
          <a:p>
            <a:endParaRPr lang="en-US" dirty="0" smtClean="0"/>
          </a:p>
          <a:p>
            <a:endParaRPr 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PREVENTION</a:t>
            </a:r>
            <a:endParaRPr lang="en-US" b="1" dirty="0"/>
          </a:p>
        </p:txBody>
      </p:sp>
      <p:sp>
        <p:nvSpPr>
          <p:cNvPr id="3" name="Content Placeholder 2"/>
          <p:cNvSpPr>
            <a:spLocks noGrp="1"/>
          </p:cNvSpPr>
          <p:nvPr>
            <p:ph idx="1"/>
          </p:nvPr>
        </p:nvSpPr>
        <p:spPr/>
        <p:txBody>
          <a:bodyPr/>
          <a:lstStyle/>
          <a:p>
            <a:r>
              <a:rPr lang="en-US" dirty="0" smtClean="0"/>
              <a:t>Stomatitis caused by local irritants:</a:t>
            </a:r>
          </a:p>
          <a:p>
            <a:pPr>
              <a:buFont typeface="Wingdings" pitchFamily="2" charset="2"/>
              <a:buChar char="Ø"/>
            </a:pPr>
            <a:r>
              <a:rPr lang="en-US" dirty="0" smtClean="0"/>
              <a:t>Good oral hygiene</a:t>
            </a:r>
          </a:p>
          <a:p>
            <a:pPr>
              <a:buFont typeface="Wingdings" pitchFamily="2" charset="2"/>
              <a:buChar char="Ø"/>
            </a:pPr>
            <a:r>
              <a:rPr lang="en-US" dirty="0" smtClean="0"/>
              <a:t>Regular dental checkups</a:t>
            </a:r>
          </a:p>
          <a:p>
            <a:pPr>
              <a:buFont typeface="Wingdings" pitchFamily="2" charset="2"/>
              <a:buChar char="Ø"/>
            </a:pPr>
            <a:r>
              <a:rPr lang="en-US" dirty="0" smtClean="0"/>
              <a:t>Good dietary habits</a:t>
            </a:r>
          </a:p>
          <a:p>
            <a:r>
              <a:rPr lang="en-US" dirty="0" smtClean="0"/>
              <a:t>Stomatitis caused by systemic disease:</a:t>
            </a:r>
          </a:p>
          <a:p>
            <a:pPr>
              <a:buFont typeface="Wingdings" pitchFamily="2" charset="2"/>
              <a:buChar char="Ø"/>
            </a:pPr>
            <a:r>
              <a:rPr lang="en-US" dirty="0" smtClean="0"/>
              <a:t>Good oral hygiene</a:t>
            </a:r>
          </a:p>
          <a:p>
            <a:pPr>
              <a:buFont typeface="Wingdings" pitchFamily="2" charset="2"/>
              <a:buChar char="Ø"/>
            </a:pPr>
            <a:r>
              <a:rPr lang="en-US" dirty="0" smtClean="0"/>
              <a:t>Closely following the medical therapy </a:t>
            </a:r>
          </a:p>
          <a:p>
            <a:pPr>
              <a:buNone/>
            </a:pPr>
            <a:endParaRPr 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sz="8800" b="1" dirty="0" smtClean="0"/>
              <a:t>      GLOSSITIS</a:t>
            </a:r>
            <a:endParaRPr lang="en-US" sz="8800" b="1"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It’s the inflammation of the tongue, whereby the tongue is swollen and changes color, often making the surface of the tongue appear smooth.</a:t>
            </a:r>
          </a:p>
          <a:p>
            <a:r>
              <a:rPr lang="en-US" dirty="0" smtClean="0"/>
              <a:t>Papillae may be lost, causing the tongue to appear smooth.</a:t>
            </a:r>
            <a:endParaRPr lang="en-US"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b="1" dirty="0" smtClean="0"/>
              <a:t>Causes </a:t>
            </a:r>
            <a:endParaRPr lang="en-US" b="1" dirty="0"/>
          </a:p>
        </p:txBody>
      </p:sp>
      <p:sp>
        <p:nvSpPr>
          <p:cNvPr id="3" name="Content Placeholder 2"/>
          <p:cNvSpPr>
            <a:spLocks noGrp="1"/>
          </p:cNvSpPr>
          <p:nvPr>
            <p:ph idx="1"/>
          </p:nvPr>
        </p:nvSpPr>
        <p:spPr>
          <a:xfrm>
            <a:off x="457200" y="762000"/>
            <a:ext cx="8229600" cy="5791200"/>
          </a:xfrm>
        </p:spPr>
        <p:txBody>
          <a:bodyPr>
            <a:normAutofit fontScale="92500" lnSpcReduction="10000"/>
          </a:bodyPr>
          <a:lstStyle/>
          <a:p>
            <a:pPr>
              <a:buNone/>
            </a:pPr>
            <a:r>
              <a:rPr lang="en-US" b="1" dirty="0" smtClean="0"/>
              <a:t>NB: </a:t>
            </a:r>
            <a:r>
              <a:rPr lang="en-US" dirty="0" smtClean="0"/>
              <a:t>its often a symptom of other conditions or problems, including;</a:t>
            </a:r>
          </a:p>
          <a:p>
            <a:r>
              <a:rPr lang="en-US" dirty="0" smtClean="0"/>
              <a:t>Allergic reactions</a:t>
            </a:r>
          </a:p>
          <a:p>
            <a:r>
              <a:rPr lang="en-US" dirty="0" smtClean="0"/>
              <a:t>Dry mouth</a:t>
            </a:r>
          </a:p>
          <a:p>
            <a:r>
              <a:rPr lang="en-US" dirty="0" smtClean="0"/>
              <a:t>Infections with bacteria or viruses</a:t>
            </a:r>
          </a:p>
          <a:p>
            <a:r>
              <a:rPr lang="en-US" dirty="0" smtClean="0"/>
              <a:t>Injury</a:t>
            </a:r>
          </a:p>
          <a:p>
            <a:r>
              <a:rPr lang="en-US" dirty="0" smtClean="0"/>
              <a:t>Low iron levels or vitamin B</a:t>
            </a:r>
          </a:p>
          <a:p>
            <a:r>
              <a:rPr lang="en-US" dirty="0" smtClean="0"/>
              <a:t>Skin conditions</a:t>
            </a:r>
          </a:p>
          <a:p>
            <a:r>
              <a:rPr lang="en-US" dirty="0" smtClean="0"/>
              <a:t>Irritants </a:t>
            </a:r>
            <a:r>
              <a:rPr lang="en-US" dirty="0" err="1" smtClean="0"/>
              <a:t>e.g</a:t>
            </a:r>
            <a:r>
              <a:rPr lang="en-US" dirty="0" smtClean="0"/>
              <a:t> tobacco, alcohol, hot foods, spices</a:t>
            </a:r>
          </a:p>
          <a:p>
            <a:r>
              <a:rPr lang="en-US" dirty="0" smtClean="0"/>
              <a:t>Yeast infection in the mouth</a:t>
            </a:r>
          </a:p>
          <a:p>
            <a:r>
              <a:rPr lang="en-US" dirty="0" smtClean="0"/>
              <a:t>Genetic predisposition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152400"/>
            <a:ext cx="8229600" cy="5973763"/>
          </a:xfrm>
        </p:spPr>
        <p:txBody>
          <a:bodyPr/>
          <a:lstStyle/>
          <a:p>
            <a:pPr>
              <a:buNone/>
            </a:pPr>
            <a:r>
              <a:rPr lang="en-US" dirty="0" smtClean="0"/>
              <a:t>2. </a:t>
            </a:r>
            <a:r>
              <a:rPr lang="en-US" b="1" dirty="0" smtClean="0"/>
              <a:t>Permanent/ adult teeth</a:t>
            </a:r>
            <a:endParaRPr lang="en-US" dirty="0" smtClean="0"/>
          </a:p>
          <a:p>
            <a:pPr>
              <a:buFont typeface="Wingdings" pitchFamily="2" charset="2"/>
              <a:buChar char="v"/>
            </a:pPr>
            <a:r>
              <a:rPr lang="en-US" dirty="0" smtClean="0"/>
              <a:t>They begin to replace the deciduous teeth in the 6</a:t>
            </a:r>
            <a:r>
              <a:rPr lang="en-US" baseline="30000" dirty="0" smtClean="0"/>
              <a:t>th</a:t>
            </a:r>
            <a:r>
              <a:rPr lang="en-US" dirty="0" smtClean="0"/>
              <a:t> year of age.</a:t>
            </a:r>
          </a:p>
          <a:p>
            <a:pPr>
              <a:buFont typeface="Wingdings" pitchFamily="2" charset="2"/>
              <a:buChar char="v"/>
            </a:pPr>
            <a:r>
              <a:rPr lang="en-US" dirty="0" smtClean="0"/>
              <a:t>Consists of 32 teeth, usually complete by the 24</a:t>
            </a:r>
            <a:r>
              <a:rPr lang="en-US" baseline="30000" dirty="0" smtClean="0"/>
              <a:t>th</a:t>
            </a:r>
            <a:r>
              <a:rPr lang="en-US" dirty="0" smtClean="0"/>
              <a:t> year.</a:t>
            </a:r>
          </a:p>
          <a:p>
            <a:pPr marL="514350" indent="-514350">
              <a:buNone/>
            </a:pPr>
            <a:r>
              <a:rPr lang="en-US" b="1" dirty="0" smtClean="0"/>
              <a:t>Dental formula</a:t>
            </a:r>
            <a:r>
              <a:rPr lang="en-US" dirty="0" smtClean="0"/>
              <a:t>: </a:t>
            </a:r>
            <a:r>
              <a:rPr lang="en-US" u="sng" dirty="0" smtClean="0"/>
              <a:t>2.1.2.3</a:t>
            </a:r>
            <a:endParaRPr lang="en-US" dirty="0" smtClean="0"/>
          </a:p>
          <a:p>
            <a:pPr marL="514350" indent="-514350">
              <a:buNone/>
            </a:pPr>
            <a:r>
              <a:rPr lang="en-US" dirty="0" smtClean="0"/>
              <a:t>                              2.1.2.3</a:t>
            </a:r>
            <a:endParaRPr lang="en-US" u="sng" dirty="0" smtClean="0"/>
          </a:p>
          <a:p>
            <a:pPr>
              <a:buNone/>
            </a:pPr>
            <a:endParaRPr lang="en-US"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CLINICAL FEATURES</a:t>
            </a:r>
            <a:endParaRPr lang="en-US" b="1" dirty="0"/>
          </a:p>
        </p:txBody>
      </p:sp>
      <p:sp>
        <p:nvSpPr>
          <p:cNvPr id="3" name="Content Placeholder 2"/>
          <p:cNvSpPr>
            <a:spLocks noGrp="1"/>
          </p:cNvSpPr>
          <p:nvPr>
            <p:ph idx="1"/>
          </p:nvPr>
        </p:nvSpPr>
        <p:spPr/>
        <p:txBody>
          <a:bodyPr/>
          <a:lstStyle/>
          <a:p>
            <a:r>
              <a:rPr lang="en-US" dirty="0" smtClean="0"/>
              <a:t>Difficulty with chewing, swallowing or speaking</a:t>
            </a:r>
          </a:p>
          <a:p>
            <a:r>
              <a:rPr lang="en-US" dirty="0" smtClean="0"/>
              <a:t>Smooth surface of the tongue</a:t>
            </a:r>
          </a:p>
          <a:p>
            <a:r>
              <a:rPr lang="en-US" dirty="0" smtClean="0"/>
              <a:t>Sore and tender tongue</a:t>
            </a:r>
          </a:p>
          <a:p>
            <a:r>
              <a:rPr lang="en-US" dirty="0" smtClean="0"/>
              <a:t>Tongue color changes</a:t>
            </a:r>
          </a:p>
          <a:p>
            <a:r>
              <a:rPr lang="en-US" dirty="0" smtClean="0"/>
              <a:t>Tongue swelling</a:t>
            </a:r>
          </a:p>
          <a:p>
            <a:endParaRPr lang="en-US"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DIAGNOSIS</a:t>
            </a:r>
            <a:endParaRPr lang="en-US" b="1" dirty="0"/>
          </a:p>
        </p:txBody>
      </p:sp>
      <p:sp>
        <p:nvSpPr>
          <p:cNvPr id="3" name="Content Placeholder 2"/>
          <p:cNvSpPr>
            <a:spLocks noGrp="1"/>
          </p:cNvSpPr>
          <p:nvPr>
            <p:ph idx="1"/>
          </p:nvPr>
        </p:nvSpPr>
        <p:spPr/>
        <p:txBody>
          <a:bodyPr/>
          <a:lstStyle/>
          <a:p>
            <a:r>
              <a:rPr lang="en-US" dirty="0" smtClean="0"/>
              <a:t>History taking</a:t>
            </a:r>
          </a:p>
          <a:p>
            <a:r>
              <a:rPr lang="en-US" dirty="0" smtClean="0"/>
              <a:t>Physical examination</a:t>
            </a:r>
          </a:p>
          <a:p>
            <a:r>
              <a:rPr lang="en-US" dirty="0" smtClean="0"/>
              <a:t>Blood tests to rule out other medical conditions</a:t>
            </a:r>
          </a:p>
          <a:p>
            <a:endParaRPr lang="en-US"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TREATMENT</a:t>
            </a:r>
            <a:endParaRPr lang="en-US" b="1" dirty="0"/>
          </a:p>
        </p:txBody>
      </p:sp>
      <p:sp>
        <p:nvSpPr>
          <p:cNvPr id="3" name="Content Placeholder 2"/>
          <p:cNvSpPr>
            <a:spLocks noGrp="1"/>
          </p:cNvSpPr>
          <p:nvPr>
            <p:ph idx="1"/>
          </p:nvPr>
        </p:nvSpPr>
        <p:spPr/>
        <p:txBody>
          <a:bodyPr/>
          <a:lstStyle/>
          <a:p>
            <a:r>
              <a:rPr lang="en-US" dirty="0" smtClean="0"/>
              <a:t>The goal is to reduce inflammation</a:t>
            </a:r>
          </a:p>
          <a:p>
            <a:r>
              <a:rPr lang="en-US" dirty="0" smtClean="0"/>
              <a:t>Good oral hygiene</a:t>
            </a:r>
          </a:p>
          <a:p>
            <a:r>
              <a:rPr lang="en-US" dirty="0" smtClean="0"/>
              <a:t>Antimicrobial drugs</a:t>
            </a:r>
          </a:p>
          <a:p>
            <a:r>
              <a:rPr lang="en-US" dirty="0" smtClean="0"/>
              <a:t>Dietary changes and supplements to treat anaemia and nutritional deficiencies</a:t>
            </a:r>
          </a:p>
          <a:p>
            <a:r>
              <a:rPr lang="en-US" dirty="0" smtClean="0"/>
              <a:t>Avoid irritants</a:t>
            </a:r>
          </a:p>
          <a:p>
            <a:r>
              <a:rPr lang="en-US" dirty="0" smtClean="0"/>
              <a:t>Corticosteroids</a:t>
            </a:r>
          </a:p>
          <a:p>
            <a:endParaRPr lang="en-US" dirty="0" smtClean="0"/>
          </a:p>
          <a:p>
            <a:endParaRPr lang="en-US"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PREVENTION</a:t>
            </a:r>
            <a:endParaRPr lang="en-US" b="1" dirty="0"/>
          </a:p>
        </p:txBody>
      </p:sp>
      <p:sp>
        <p:nvSpPr>
          <p:cNvPr id="3" name="Content Placeholder 2"/>
          <p:cNvSpPr>
            <a:spLocks noGrp="1"/>
          </p:cNvSpPr>
          <p:nvPr>
            <p:ph idx="1"/>
          </p:nvPr>
        </p:nvSpPr>
        <p:spPr/>
        <p:txBody>
          <a:bodyPr/>
          <a:lstStyle/>
          <a:p>
            <a:r>
              <a:rPr lang="en-US" dirty="0" smtClean="0"/>
              <a:t>Good oral hygiene</a:t>
            </a:r>
          </a:p>
          <a:p>
            <a:r>
              <a:rPr lang="en-US" dirty="0" smtClean="0"/>
              <a:t>Regular professional cleaning and examination</a:t>
            </a:r>
          </a:p>
          <a:p>
            <a:r>
              <a:rPr lang="en-US" dirty="0" smtClean="0"/>
              <a:t>Drinking plenty of water and the production of enough saliva</a:t>
            </a:r>
          </a:p>
          <a:p>
            <a:r>
              <a:rPr lang="en-US" dirty="0" smtClean="0"/>
              <a:t>Minimize irritants or injury in the mouth</a:t>
            </a:r>
          </a:p>
          <a:p>
            <a:endParaRPr lang="en-US" dirty="0" smtClean="0"/>
          </a:p>
          <a:p>
            <a:endParaRPr lang="en-US" dirty="0" smtClean="0"/>
          </a:p>
          <a:p>
            <a:endParaRPr lang="en-US"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sz="8800" b="1" dirty="0" smtClean="0"/>
              <a:t> XEROSTOMIA</a:t>
            </a:r>
          </a:p>
          <a:p>
            <a:endParaRPr lang="en-US" sz="8800" b="1"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endParaRPr lang="en-US" dirty="0"/>
          </a:p>
        </p:txBody>
      </p:sp>
      <p:sp>
        <p:nvSpPr>
          <p:cNvPr id="3" name="Content Placeholder 2"/>
          <p:cNvSpPr>
            <a:spLocks noGrp="1"/>
          </p:cNvSpPr>
          <p:nvPr>
            <p:ph idx="1"/>
          </p:nvPr>
        </p:nvSpPr>
        <p:spPr>
          <a:xfrm>
            <a:off x="457200" y="990600"/>
            <a:ext cx="8229600" cy="5135563"/>
          </a:xfrm>
        </p:spPr>
        <p:txBody>
          <a:bodyPr/>
          <a:lstStyle/>
          <a:p>
            <a:r>
              <a:rPr lang="en-US" dirty="0" smtClean="0"/>
              <a:t>Dry mouth due to lack of saliva</a:t>
            </a:r>
          </a:p>
          <a:p>
            <a:r>
              <a:rPr lang="en-US" dirty="0" smtClean="0"/>
              <a:t>Usually caused by inadequate function of the salivary glands.</a:t>
            </a:r>
          </a:p>
          <a:p>
            <a:r>
              <a:rPr lang="en-US" dirty="0" smtClean="0"/>
              <a:t>Its commonly found among the elderly due to medications; not a normal part of aging.</a:t>
            </a:r>
          </a:p>
          <a:p>
            <a:r>
              <a:rPr lang="en-US" dirty="0" smtClean="0"/>
              <a:t>It may be a symptom of a serious systemic disease </a:t>
            </a:r>
            <a:r>
              <a:rPr lang="en-US" dirty="0" err="1" smtClean="0"/>
              <a:t>e.g</a:t>
            </a:r>
            <a:r>
              <a:rPr lang="en-US" dirty="0" smtClean="0"/>
              <a:t> rheumatoid arthritis, hypothyroidism.  </a:t>
            </a:r>
            <a:endParaRPr lang="en-US" dirty="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Xerostomia can lead to:</a:t>
            </a:r>
            <a:endParaRPr lang="en-US" b="1" dirty="0"/>
          </a:p>
        </p:txBody>
      </p:sp>
      <p:sp>
        <p:nvSpPr>
          <p:cNvPr id="3" name="Content Placeholder 2"/>
          <p:cNvSpPr>
            <a:spLocks noGrp="1"/>
          </p:cNvSpPr>
          <p:nvPr>
            <p:ph idx="1"/>
          </p:nvPr>
        </p:nvSpPr>
        <p:spPr/>
        <p:txBody>
          <a:bodyPr/>
          <a:lstStyle/>
          <a:p>
            <a:r>
              <a:rPr lang="en-US" dirty="0" smtClean="0"/>
              <a:t>Speech and eating difficulties</a:t>
            </a:r>
          </a:p>
          <a:p>
            <a:r>
              <a:rPr lang="en-US" dirty="0" smtClean="0"/>
              <a:t>Halitosis</a:t>
            </a:r>
          </a:p>
          <a:p>
            <a:r>
              <a:rPr lang="en-US" dirty="0" smtClean="0"/>
              <a:t>Increase in number of dental cavities</a:t>
            </a:r>
          </a:p>
          <a:p>
            <a:r>
              <a:rPr lang="en-US" dirty="0" smtClean="0"/>
              <a:t>Infections in the mouth</a:t>
            </a:r>
          </a:p>
          <a:p>
            <a:r>
              <a:rPr lang="en-US" dirty="0" smtClean="0"/>
              <a:t>Difficulty in enjoying food</a:t>
            </a:r>
            <a:endParaRPr lang="en-US" dirty="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b="1" dirty="0" smtClean="0"/>
              <a:t>CLINICAL FEATURES</a:t>
            </a:r>
            <a:endParaRPr lang="en-US" b="1" dirty="0"/>
          </a:p>
        </p:txBody>
      </p:sp>
      <p:sp>
        <p:nvSpPr>
          <p:cNvPr id="3" name="Content Placeholder 2"/>
          <p:cNvSpPr>
            <a:spLocks noGrp="1"/>
          </p:cNvSpPr>
          <p:nvPr>
            <p:ph idx="1"/>
          </p:nvPr>
        </p:nvSpPr>
        <p:spPr>
          <a:xfrm>
            <a:off x="457200" y="609600"/>
            <a:ext cx="8229600" cy="5867400"/>
          </a:xfrm>
        </p:spPr>
        <p:txBody>
          <a:bodyPr>
            <a:normAutofit fontScale="92500" lnSpcReduction="10000"/>
          </a:bodyPr>
          <a:lstStyle/>
          <a:p>
            <a:r>
              <a:rPr lang="en-US" dirty="0" smtClean="0"/>
              <a:t>Bad breath</a:t>
            </a:r>
          </a:p>
          <a:p>
            <a:r>
              <a:rPr lang="en-US" dirty="0" smtClean="0"/>
              <a:t>Cheilitis</a:t>
            </a:r>
          </a:p>
          <a:p>
            <a:r>
              <a:rPr lang="en-US" dirty="0" smtClean="0"/>
              <a:t>Cracking and fissuring of the oral mucosa</a:t>
            </a:r>
          </a:p>
          <a:p>
            <a:r>
              <a:rPr lang="en-US" dirty="0" smtClean="0"/>
              <a:t>Dryness in the mouth</a:t>
            </a:r>
          </a:p>
          <a:p>
            <a:r>
              <a:rPr lang="en-US" dirty="0" smtClean="0"/>
              <a:t>Dysgeusia</a:t>
            </a:r>
          </a:p>
          <a:p>
            <a:r>
              <a:rPr lang="en-US" dirty="0" smtClean="0"/>
              <a:t>Fungal infections in the mouth </a:t>
            </a:r>
            <a:r>
              <a:rPr lang="en-US" dirty="0" err="1" smtClean="0"/>
              <a:t>e.g</a:t>
            </a:r>
            <a:r>
              <a:rPr lang="en-US" dirty="0" smtClean="0"/>
              <a:t> thrush</a:t>
            </a:r>
          </a:p>
          <a:p>
            <a:r>
              <a:rPr lang="en-US" dirty="0" err="1" smtClean="0"/>
              <a:t>Glossodynia</a:t>
            </a:r>
            <a:endParaRPr lang="en-US" dirty="0" smtClean="0"/>
          </a:p>
          <a:p>
            <a:r>
              <a:rPr lang="en-US" dirty="0" smtClean="0"/>
              <a:t>Increased need to drink water</a:t>
            </a:r>
          </a:p>
          <a:p>
            <a:r>
              <a:rPr lang="en-US" dirty="0" smtClean="0"/>
              <a:t>Tongue inflammation</a:t>
            </a:r>
          </a:p>
          <a:p>
            <a:r>
              <a:rPr lang="en-US" dirty="0" smtClean="0"/>
              <a:t>More frequent plaque, tooth decay and gum disease</a:t>
            </a:r>
          </a:p>
          <a:p>
            <a:endParaRPr lang="en-US" dirty="0" smtClean="0"/>
          </a:p>
          <a:p>
            <a:endParaRPr lang="en-US" dirty="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152400"/>
            <a:ext cx="8229600" cy="6248400"/>
          </a:xfrm>
        </p:spPr>
        <p:txBody>
          <a:bodyPr/>
          <a:lstStyle/>
          <a:p>
            <a:r>
              <a:rPr lang="en-US" dirty="0" smtClean="0"/>
              <a:t>Problems with speaking, swallowing, chewing</a:t>
            </a:r>
          </a:p>
          <a:p>
            <a:r>
              <a:rPr lang="en-US" dirty="0" smtClean="0"/>
              <a:t>Problems wearing dentures</a:t>
            </a:r>
          </a:p>
          <a:p>
            <a:r>
              <a:rPr lang="en-US" dirty="0" smtClean="0"/>
              <a:t>Sialadenitis</a:t>
            </a:r>
          </a:p>
          <a:p>
            <a:r>
              <a:rPr lang="en-US" dirty="0" smtClean="0"/>
              <a:t>Sore throat</a:t>
            </a:r>
          </a:p>
          <a:p>
            <a:r>
              <a:rPr lang="en-US" dirty="0" smtClean="0"/>
              <a:t>Sticky, stringy saliva</a:t>
            </a:r>
          </a:p>
          <a:p>
            <a:r>
              <a:rPr lang="en-US" dirty="0" smtClean="0"/>
              <a:t>The skin at the corners of the mouth may split or be sore</a:t>
            </a:r>
            <a:endParaRPr lang="en-US" dirty="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b="1" dirty="0" smtClean="0"/>
              <a:t>CAUSES</a:t>
            </a:r>
            <a:endParaRPr lang="en-US" b="1" dirty="0"/>
          </a:p>
        </p:txBody>
      </p:sp>
      <p:sp>
        <p:nvSpPr>
          <p:cNvPr id="3" name="Content Placeholder 2"/>
          <p:cNvSpPr>
            <a:spLocks noGrp="1"/>
          </p:cNvSpPr>
          <p:nvPr>
            <p:ph idx="1"/>
          </p:nvPr>
        </p:nvSpPr>
        <p:spPr>
          <a:xfrm>
            <a:off x="457200" y="609600"/>
            <a:ext cx="8229600" cy="5867400"/>
          </a:xfrm>
        </p:spPr>
        <p:txBody>
          <a:bodyPr/>
          <a:lstStyle/>
          <a:p>
            <a:r>
              <a:rPr lang="en-US" dirty="0" smtClean="0"/>
              <a:t>Medications</a:t>
            </a:r>
          </a:p>
          <a:p>
            <a:r>
              <a:rPr lang="en-US" dirty="0" smtClean="0"/>
              <a:t>Age</a:t>
            </a:r>
          </a:p>
          <a:p>
            <a:r>
              <a:rPr lang="en-US" dirty="0" smtClean="0"/>
              <a:t>Cancer treatment</a:t>
            </a:r>
          </a:p>
          <a:p>
            <a:r>
              <a:rPr lang="en-US" dirty="0" smtClean="0"/>
              <a:t>Injury or surgery</a:t>
            </a:r>
          </a:p>
          <a:p>
            <a:r>
              <a:rPr lang="en-US" dirty="0" smtClean="0"/>
              <a:t>Tobacco</a:t>
            </a:r>
          </a:p>
          <a:p>
            <a:r>
              <a:rPr lang="en-US" dirty="0" smtClean="0"/>
              <a:t>Dehydration</a:t>
            </a:r>
          </a:p>
          <a:p>
            <a:r>
              <a:rPr lang="en-US" dirty="0" smtClean="0"/>
              <a:t>Health conditions, illnesses and habits</a:t>
            </a:r>
          </a:p>
          <a:p>
            <a:r>
              <a:rPr lang="en-US" dirty="0" smtClean="0"/>
              <a:t>Exercising or playing in the heat (for long time)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dirty="0" smtClean="0"/>
              <a:t>NOTE:</a:t>
            </a:r>
            <a:endParaRPr lang="en-US" dirty="0"/>
          </a:p>
        </p:txBody>
      </p:sp>
      <p:sp>
        <p:nvSpPr>
          <p:cNvPr id="3" name="Content Placeholder 2"/>
          <p:cNvSpPr>
            <a:spLocks noGrp="1"/>
          </p:cNvSpPr>
          <p:nvPr>
            <p:ph idx="1"/>
          </p:nvPr>
        </p:nvSpPr>
        <p:spPr>
          <a:xfrm>
            <a:off x="457200" y="914400"/>
            <a:ext cx="8229600" cy="5638800"/>
          </a:xfrm>
        </p:spPr>
        <p:txBody>
          <a:bodyPr>
            <a:normAutofit lnSpcReduction="10000"/>
          </a:bodyPr>
          <a:lstStyle/>
          <a:p>
            <a:r>
              <a:rPr lang="en-US" dirty="0" smtClean="0"/>
              <a:t>Some babies are born with one or more visible teeth, known as the </a:t>
            </a:r>
            <a:r>
              <a:rPr lang="en-US" b="1" dirty="0" smtClean="0"/>
              <a:t>neonatal teeth.</a:t>
            </a:r>
          </a:p>
          <a:p>
            <a:r>
              <a:rPr lang="en-US" dirty="0" smtClean="0"/>
              <a:t>Canines and most premolars, except for maxillary 1</a:t>
            </a:r>
            <a:r>
              <a:rPr lang="en-US" baseline="30000" dirty="0" smtClean="0"/>
              <a:t>st</a:t>
            </a:r>
            <a:r>
              <a:rPr lang="en-US" dirty="0" smtClean="0"/>
              <a:t> premolars, usually have one root. </a:t>
            </a:r>
          </a:p>
          <a:p>
            <a:r>
              <a:rPr lang="en-US" dirty="0" smtClean="0"/>
              <a:t>Maxillary 1</a:t>
            </a:r>
            <a:r>
              <a:rPr lang="en-US" baseline="30000" dirty="0" smtClean="0"/>
              <a:t>st</a:t>
            </a:r>
            <a:r>
              <a:rPr lang="en-US" dirty="0" smtClean="0"/>
              <a:t> premolars and mandibular molars usually have two roots.</a:t>
            </a:r>
          </a:p>
          <a:p>
            <a:r>
              <a:rPr lang="en-US" dirty="0" smtClean="0"/>
              <a:t>Maxillary molars usually have three roots.</a:t>
            </a:r>
          </a:p>
          <a:p>
            <a:r>
              <a:rPr lang="en-US" dirty="0" smtClean="0"/>
              <a:t>Additional roots are referred to as </a:t>
            </a:r>
            <a:r>
              <a:rPr lang="en-US" b="1" dirty="0" smtClean="0"/>
              <a:t>supernumerary roots.</a:t>
            </a:r>
            <a:endParaRPr lang="en-US" dirty="0" smtClean="0"/>
          </a:p>
          <a:p>
            <a:r>
              <a:rPr lang="en-US" dirty="0" smtClean="0"/>
              <a:t>Third molars are commonly called “Wisdom teeth”. </a:t>
            </a:r>
            <a:endParaRPr lang="en-US" dirty="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DIAGNOSIS</a:t>
            </a:r>
            <a:endParaRPr lang="en-US" b="1" dirty="0"/>
          </a:p>
        </p:txBody>
      </p:sp>
      <p:sp>
        <p:nvSpPr>
          <p:cNvPr id="3" name="Content Placeholder 2"/>
          <p:cNvSpPr>
            <a:spLocks noGrp="1"/>
          </p:cNvSpPr>
          <p:nvPr>
            <p:ph idx="1"/>
          </p:nvPr>
        </p:nvSpPr>
        <p:spPr/>
        <p:txBody>
          <a:bodyPr/>
          <a:lstStyle/>
          <a:p>
            <a:r>
              <a:rPr lang="en-US" dirty="0" smtClean="0"/>
              <a:t>History taking</a:t>
            </a:r>
          </a:p>
          <a:p>
            <a:r>
              <a:rPr lang="en-US" dirty="0" smtClean="0"/>
              <a:t>Examination of patients’ mouth</a:t>
            </a:r>
          </a:p>
          <a:p>
            <a:r>
              <a:rPr lang="en-US" dirty="0" smtClean="0"/>
              <a:t>Blood tests and imaging scans of the salivary glands</a:t>
            </a:r>
          </a:p>
          <a:p>
            <a:pPr>
              <a:buNone/>
            </a:pPr>
            <a:r>
              <a:rPr lang="en-US" dirty="0" smtClean="0"/>
              <a:t>    - sialometry</a:t>
            </a:r>
          </a:p>
          <a:p>
            <a:pPr>
              <a:buNone/>
            </a:pPr>
            <a:r>
              <a:rPr lang="en-US" dirty="0" smtClean="0"/>
              <a:t>    - saliography</a:t>
            </a:r>
          </a:p>
          <a:p>
            <a:pPr>
              <a:buNone/>
            </a:pPr>
            <a:r>
              <a:rPr lang="en-US" dirty="0" smtClean="0"/>
              <a:t>    - biopsy</a:t>
            </a:r>
          </a:p>
          <a:p>
            <a:pPr>
              <a:buNone/>
            </a:pPr>
            <a:endParaRPr lang="en-US" dirty="0" smtClean="0"/>
          </a:p>
          <a:p>
            <a:endParaRPr lang="en-US"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b="1" dirty="0" smtClean="0"/>
              <a:t>TREATMENT</a:t>
            </a:r>
            <a:endParaRPr lang="en-US" b="1" dirty="0"/>
          </a:p>
        </p:txBody>
      </p:sp>
      <p:sp>
        <p:nvSpPr>
          <p:cNvPr id="3" name="Content Placeholder 2"/>
          <p:cNvSpPr>
            <a:spLocks noGrp="1"/>
          </p:cNvSpPr>
          <p:nvPr>
            <p:ph idx="1"/>
          </p:nvPr>
        </p:nvSpPr>
        <p:spPr>
          <a:xfrm>
            <a:off x="457200" y="685800"/>
            <a:ext cx="8229600" cy="5867400"/>
          </a:xfrm>
        </p:spPr>
        <p:txBody>
          <a:bodyPr>
            <a:normAutofit/>
          </a:bodyPr>
          <a:lstStyle/>
          <a:p>
            <a:r>
              <a:rPr lang="en-US" dirty="0" smtClean="0"/>
              <a:t>Find the underlying cause and manage it</a:t>
            </a:r>
          </a:p>
          <a:p>
            <a:r>
              <a:rPr lang="en-US" dirty="0" smtClean="0"/>
              <a:t>Symptomatic treatment involves:</a:t>
            </a:r>
          </a:p>
          <a:p>
            <a:pPr>
              <a:buFont typeface="Wingdings" pitchFamily="2" charset="2"/>
              <a:buChar char="Ø"/>
            </a:pPr>
            <a:r>
              <a:rPr lang="en-US" dirty="0" smtClean="0"/>
              <a:t>Increasing the flow of saliva</a:t>
            </a:r>
          </a:p>
          <a:p>
            <a:pPr>
              <a:buFont typeface="Wingdings" pitchFamily="2" charset="2"/>
              <a:buChar char="Ø"/>
            </a:pPr>
            <a:r>
              <a:rPr lang="en-US" dirty="0" smtClean="0"/>
              <a:t>Replacing lost secretions</a:t>
            </a:r>
          </a:p>
          <a:p>
            <a:pPr>
              <a:buFont typeface="Wingdings" pitchFamily="2" charset="2"/>
              <a:buChar char="Ø"/>
            </a:pPr>
            <a:r>
              <a:rPr lang="en-US" dirty="0" smtClean="0"/>
              <a:t>Controlling dental caries</a:t>
            </a:r>
          </a:p>
          <a:p>
            <a:pPr>
              <a:buNone/>
            </a:pPr>
            <a:r>
              <a:rPr lang="en-US" dirty="0" smtClean="0"/>
              <a:t>Some specific measures </a:t>
            </a:r>
            <a:r>
              <a:rPr lang="en-US" dirty="0" err="1" smtClean="0"/>
              <a:t>e.g</a:t>
            </a:r>
            <a:r>
              <a:rPr lang="en-US" dirty="0" smtClean="0"/>
              <a:t> treating infections</a:t>
            </a:r>
          </a:p>
          <a:p>
            <a:r>
              <a:rPr lang="en-US" b="1" dirty="0" smtClean="0"/>
              <a:t>Medications:</a:t>
            </a:r>
            <a:r>
              <a:rPr lang="en-US" dirty="0" smtClean="0"/>
              <a:t> alter the dosage or prescribe another drug.</a:t>
            </a:r>
          </a:p>
          <a:p>
            <a:r>
              <a:rPr lang="en-US" dirty="0" smtClean="0"/>
              <a:t>Stimulating saliva production (medications)</a:t>
            </a:r>
          </a:p>
          <a:p>
            <a:r>
              <a:rPr lang="en-US" dirty="0" smtClean="0"/>
              <a:t>Oral hygiene</a:t>
            </a:r>
            <a:endParaRPr lang="en-US"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152400"/>
            <a:ext cx="8229600" cy="6400800"/>
          </a:xfrm>
        </p:spPr>
        <p:txBody>
          <a:bodyPr>
            <a:normAutofit lnSpcReduction="10000"/>
          </a:bodyPr>
          <a:lstStyle/>
          <a:p>
            <a:r>
              <a:rPr lang="en-US" dirty="0" smtClean="0"/>
              <a:t>Sipping fluids and chewing </a:t>
            </a:r>
            <a:r>
              <a:rPr lang="en-US" dirty="0" err="1" smtClean="0"/>
              <a:t>xylitol</a:t>
            </a:r>
            <a:r>
              <a:rPr lang="en-US" dirty="0" smtClean="0"/>
              <a:t>-containing gum</a:t>
            </a:r>
          </a:p>
          <a:p>
            <a:r>
              <a:rPr lang="en-US" dirty="0" smtClean="0"/>
              <a:t>Avoid mouthwashes which contain alcohol</a:t>
            </a:r>
          </a:p>
          <a:p>
            <a:r>
              <a:rPr lang="en-US" dirty="0" smtClean="0"/>
              <a:t>Daily mouth examination by patient and report any unusually colored patches, tooth decay or ulcers.</a:t>
            </a:r>
          </a:p>
          <a:p>
            <a:r>
              <a:rPr lang="en-US" dirty="0" smtClean="0"/>
              <a:t>Avoid dry, spicy, sugary, acidic, excessively hot or cold foods or drinks</a:t>
            </a:r>
          </a:p>
          <a:p>
            <a:r>
              <a:rPr lang="en-US" dirty="0" smtClean="0"/>
              <a:t>Avoid alcohol consumption</a:t>
            </a:r>
          </a:p>
          <a:p>
            <a:r>
              <a:rPr lang="en-US" dirty="0" smtClean="0"/>
              <a:t>Caffeine consumption should be kept to a minimum</a:t>
            </a:r>
          </a:p>
          <a:p>
            <a:r>
              <a:rPr lang="en-US" dirty="0" smtClean="0"/>
              <a:t>Avoid chewing or smoking tobacco</a:t>
            </a:r>
            <a:endParaRPr lang="en-US"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152400"/>
            <a:ext cx="8229600" cy="5973763"/>
          </a:xfrm>
        </p:spPr>
        <p:txBody>
          <a:bodyPr/>
          <a:lstStyle/>
          <a:p>
            <a:r>
              <a:rPr lang="en-US" dirty="0" smtClean="0"/>
              <a:t>Eating foods such as carrots may help with residual salivary gland function</a:t>
            </a:r>
          </a:p>
          <a:p>
            <a:r>
              <a:rPr lang="en-US" dirty="0" smtClean="0"/>
              <a:t>Avoid breathing through the mouth</a:t>
            </a:r>
          </a:p>
          <a:p>
            <a:r>
              <a:rPr lang="en-US" dirty="0" smtClean="0"/>
              <a:t>Identify anxiety, stress and manage appropriately</a:t>
            </a:r>
          </a:p>
          <a:p>
            <a:r>
              <a:rPr lang="en-US" dirty="0" smtClean="0"/>
              <a:t>Artificial saliva</a:t>
            </a:r>
            <a:endParaRPr lang="en-US"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sz="8800" b="1" dirty="0" smtClean="0"/>
              <a:t>     HALITOSIS</a:t>
            </a:r>
            <a:endParaRPr lang="en-US" sz="8800" b="1" dirty="0"/>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152400"/>
            <a:ext cx="8229600" cy="5973763"/>
          </a:xfrm>
        </p:spPr>
        <p:txBody>
          <a:bodyPr/>
          <a:lstStyle/>
          <a:p>
            <a:r>
              <a:rPr lang="en-US" dirty="0" smtClean="0"/>
              <a:t>Term used to describe noticeably unpleasant odors exhaled in breathing.</a:t>
            </a:r>
          </a:p>
          <a:p>
            <a:r>
              <a:rPr lang="en-US" dirty="0" smtClean="0"/>
              <a:t>Can result from poor dental health habits</a:t>
            </a:r>
          </a:p>
          <a:p>
            <a:r>
              <a:rPr lang="en-US" dirty="0" smtClean="0"/>
              <a:t>May be a sign of other health problems</a:t>
            </a:r>
          </a:p>
          <a:p>
            <a:r>
              <a:rPr lang="en-US" dirty="0" smtClean="0"/>
              <a:t>Can be made worse by types of foods eaten and other unhealthy lifestyle habits.</a:t>
            </a:r>
          </a:p>
          <a:p>
            <a:r>
              <a:rPr lang="en-US" dirty="0" smtClean="0"/>
              <a:t>In most cases (85- 90 %), bad breath originates in the mouth itself.</a:t>
            </a:r>
          </a:p>
          <a:p>
            <a:endParaRPr lang="en-US" dirty="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152400"/>
            <a:ext cx="8229600" cy="5973763"/>
          </a:xfrm>
        </p:spPr>
        <p:txBody>
          <a:bodyPr/>
          <a:lstStyle/>
          <a:p>
            <a:r>
              <a:rPr lang="en-US" dirty="0" smtClean="0"/>
              <a:t>Since the mouth is exposed to less oxygen and is inactive during the night, the odor is usually worse upon awakening.</a:t>
            </a:r>
          </a:p>
          <a:p>
            <a:r>
              <a:rPr lang="en-US" dirty="0" smtClean="0"/>
              <a:t>It may be transient or</a:t>
            </a:r>
          </a:p>
          <a:p>
            <a:r>
              <a:rPr lang="en-US" dirty="0" smtClean="0"/>
              <a:t>Persistent (chronic bad breath), a more serious condition, affecting some 25% of the population in varying degrees.</a:t>
            </a:r>
            <a:endParaRPr lang="en-US"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b="1" dirty="0" smtClean="0"/>
              <a:t>CAUSE</a:t>
            </a:r>
            <a:endParaRPr lang="en-US" b="1" dirty="0"/>
          </a:p>
        </p:txBody>
      </p:sp>
      <p:sp>
        <p:nvSpPr>
          <p:cNvPr id="3" name="Content Placeholder 2"/>
          <p:cNvSpPr>
            <a:spLocks noGrp="1"/>
          </p:cNvSpPr>
          <p:nvPr>
            <p:ph idx="1"/>
          </p:nvPr>
        </p:nvSpPr>
        <p:spPr>
          <a:xfrm>
            <a:off x="457200" y="914400"/>
            <a:ext cx="8229600" cy="5211763"/>
          </a:xfrm>
        </p:spPr>
        <p:txBody>
          <a:bodyPr>
            <a:normAutofit lnSpcReduction="10000"/>
          </a:bodyPr>
          <a:lstStyle/>
          <a:p>
            <a:r>
              <a:rPr lang="en-US" dirty="0" smtClean="0"/>
              <a:t>Tongue</a:t>
            </a:r>
          </a:p>
          <a:p>
            <a:r>
              <a:rPr lang="en-US" dirty="0" smtClean="0"/>
              <a:t>Mouth</a:t>
            </a:r>
          </a:p>
          <a:p>
            <a:r>
              <a:rPr lang="en-US" dirty="0" smtClean="0"/>
              <a:t>Gum disease</a:t>
            </a:r>
          </a:p>
          <a:p>
            <a:r>
              <a:rPr lang="en-US" dirty="0" smtClean="0"/>
              <a:t>Nose</a:t>
            </a:r>
          </a:p>
          <a:p>
            <a:r>
              <a:rPr lang="en-US" dirty="0" smtClean="0"/>
              <a:t>Tonsils</a:t>
            </a:r>
          </a:p>
          <a:p>
            <a:r>
              <a:rPr lang="en-US" dirty="0" smtClean="0"/>
              <a:t>Esophagus</a:t>
            </a:r>
          </a:p>
          <a:p>
            <a:r>
              <a:rPr lang="en-US" dirty="0" smtClean="0"/>
              <a:t>Stomach</a:t>
            </a:r>
          </a:p>
          <a:p>
            <a:r>
              <a:rPr lang="en-US" dirty="0" smtClean="0"/>
              <a:t>Systemic diseases</a:t>
            </a:r>
          </a:p>
          <a:p>
            <a:r>
              <a:rPr lang="en-US" dirty="0" err="1" smtClean="0"/>
              <a:t>Halitophobia</a:t>
            </a:r>
            <a:r>
              <a:rPr lang="en-US" dirty="0" smtClean="0"/>
              <a:t> </a:t>
            </a:r>
            <a:endParaRPr lang="en-US"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DIAGNOSIS</a:t>
            </a:r>
            <a:endParaRPr lang="en-US" b="1" dirty="0"/>
          </a:p>
        </p:txBody>
      </p:sp>
      <p:sp>
        <p:nvSpPr>
          <p:cNvPr id="3" name="Content Placeholder 2"/>
          <p:cNvSpPr>
            <a:spLocks noGrp="1"/>
          </p:cNvSpPr>
          <p:nvPr>
            <p:ph idx="1"/>
          </p:nvPr>
        </p:nvSpPr>
        <p:spPr/>
        <p:txBody>
          <a:bodyPr>
            <a:normAutofit/>
          </a:bodyPr>
          <a:lstStyle/>
          <a:p>
            <a:r>
              <a:rPr lang="en-US" dirty="0" smtClean="0"/>
              <a:t>Rule out other medical and dental factors if halitosis is persistent.</a:t>
            </a:r>
          </a:p>
          <a:p>
            <a:pPr>
              <a:buFontTx/>
              <a:buChar char="-"/>
            </a:pPr>
            <a:r>
              <a:rPr lang="en-US" dirty="0" err="1" smtClean="0"/>
              <a:t>Halimeter</a:t>
            </a:r>
            <a:endParaRPr lang="en-US" dirty="0" smtClean="0"/>
          </a:p>
          <a:p>
            <a:pPr>
              <a:buFontTx/>
              <a:buChar char="-"/>
            </a:pPr>
            <a:r>
              <a:rPr lang="en-US" dirty="0" smtClean="0"/>
              <a:t>Gas chromatography</a:t>
            </a:r>
          </a:p>
          <a:p>
            <a:pPr>
              <a:buFontTx/>
              <a:buChar char="-"/>
            </a:pPr>
            <a:r>
              <a:rPr lang="en-US" dirty="0" smtClean="0"/>
              <a:t>BANA test</a:t>
            </a:r>
          </a:p>
          <a:p>
            <a:pPr>
              <a:buFontTx/>
              <a:buChar char="-"/>
            </a:pPr>
            <a:r>
              <a:rPr lang="el-GR" dirty="0" smtClean="0"/>
              <a:t>β</a:t>
            </a:r>
            <a:r>
              <a:rPr lang="en-US" dirty="0" smtClean="0"/>
              <a:t>-</a:t>
            </a:r>
            <a:r>
              <a:rPr lang="en-US" dirty="0" err="1" smtClean="0"/>
              <a:t>galactosidase</a:t>
            </a:r>
            <a:r>
              <a:rPr lang="en-US" dirty="0" smtClean="0"/>
              <a:t> test</a:t>
            </a:r>
          </a:p>
          <a:p>
            <a:pPr>
              <a:buFontTx/>
              <a:buChar char="-"/>
            </a:pPr>
            <a:r>
              <a:rPr lang="en-US" dirty="0" smtClean="0"/>
              <a:t>Actual sniffing and scoring</a:t>
            </a:r>
            <a:endParaRPr lang="en-US"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MANAGEMENT</a:t>
            </a:r>
            <a:endParaRPr lang="en-US" b="1" dirty="0"/>
          </a:p>
        </p:txBody>
      </p:sp>
      <p:sp>
        <p:nvSpPr>
          <p:cNvPr id="3" name="Content Placeholder 2"/>
          <p:cNvSpPr>
            <a:spLocks noGrp="1"/>
          </p:cNvSpPr>
          <p:nvPr>
            <p:ph idx="1"/>
          </p:nvPr>
        </p:nvSpPr>
        <p:spPr/>
        <p:txBody>
          <a:bodyPr/>
          <a:lstStyle/>
          <a:p>
            <a:pPr>
              <a:buNone/>
            </a:pPr>
            <a:r>
              <a:rPr lang="en-US" b="1" dirty="0" smtClean="0"/>
              <a:t>NOTE: </a:t>
            </a:r>
            <a:r>
              <a:rPr lang="en-US" dirty="0" smtClean="0"/>
              <a:t>Effective treatment is not always easy to find especially in chronic halitosis.</a:t>
            </a:r>
          </a:p>
          <a:p>
            <a:r>
              <a:rPr lang="en-US" dirty="0" smtClean="0"/>
              <a:t>Gently cleaning the tongue surface twice daily</a:t>
            </a:r>
          </a:p>
          <a:p>
            <a:r>
              <a:rPr lang="en-US" dirty="0" smtClean="0"/>
              <a:t>Eating a healthy breakfast</a:t>
            </a:r>
          </a:p>
          <a:p>
            <a:r>
              <a:rPr lang="en-US" dirty="0" smtClean="0"/>
              <a:t>Chewing gum (sugarless)</a:t>
            </a:r>
          </a:p>
          <a:p>
            <a:r>
              <a:rPr lang="en-US" dirty="0" smtClean="0"/>
              <a:t>Gargling right before bedtime with an effective mouthwash</a:t>
            </a:r>
          </a:p>
          <a:p>
            <a:r>
              <a:rPr lang="en-US" dirty="0" smtClean="0"/>
              <a:t>Maintaining proper oral hygiene</a:t>
            </a:r>
          </a:p>
          <a:p>
            <a:endParaRPr lang="en-US" dirty="0" smtClean="0"/>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1471</TotalTime>
  <Words>3834</Words>
  <Application>Microsoft Office PowerPoint</Application>
  <PresentationFormat>On-screen Show (4:3)</PresentationFormat>
  <Paragraphs>526</Paragraphs>
  <Slides>105</Slides>
  <Notes>1</Notes>
  <HiddenSlides>0</HiddenSlides>
  <MMClips>0</MMClips>
  <ScaleCrop>false</ScaleCrop>
  <HeadingPairs>
    <vt:vector size="4" baseType="variant">
      <vt:variant>
        <vt:lpstr>Theme</vt:lpstr>
      </vt:variant>
      <vt:variant>
        <vt:i4>1</vt:i4>
      </vt:variant>
      <vt:variant>
        <vt:lpstr>Slide Titles</vt:lpstr>
      </vt:variant>
      <vt:variant>
        <vt:i4>105</vt:i4>
      </vt:variant>
    </vt:vector>
  </HeadingPairs>
  <TitlesOfParts>
    <vt:vector size="106" baseType="lpstr">
      <vt:lpstr>Office Theme</vt:lpstr>
      <vt:lpstr>ORAL DENTAL HEALTH NURSING</vt:lpstr>
      <vt:lpstr>PRECOURSE QUIZ 20 mks   40 minutes</vt:lpstr>
      <vt:lpstr>DENTAL NURSING </vt:lpstr>
      <vt:lpstr>OBJECTIVES</vt:lpstr>
      <vt:lpstr>TEETH</vt:lpstr>
      <vt:lpstr>INTRODUCTION</vt:lpstr>
      <vt:lpstr>Slide 7</vt:lpstr>
      <vt:lpstr>Slide 8</vt:lpstr>
      <vt:lpstr>NOTE:</vt:lpstr>
      <vt:lpstr>STRUCTURE OF A TOOTH</vt:lpstr>
      <vt:lpstr>Slide 11</vt:lpstr>
      <vt:lpstr>PARTS OF A TOOTH</vt:lpstr>
      <vt:lpstr>Slide 13</vt:lpstr>
      <vt:lpstr>Slide 14</vt:lpstr>
      <vt:lpstr>Slide 15</vt:lpstr>
      <vt:lpstr>Slide 16</vt:lpstr>
      <vt:lpstr>BLOOD SUPPLY</vt:lpstr>
      <vt:lpstr>NERVE SUPPLY</vt:lpstr>
      <vt:lpstr>SUPPORTING STRUCTURES</vt:lpstr>
      <vt:lpstr>NOTE</vt:lpstr>
      <vt:lpstr>FUNCTIONS OF TEETH</vt:lpstr>
      <vt:lpstr>FUNCTIONS OF SALIVA</vt:lpstr>
      <vt:lpstr>Slide 23</vt:lpstr>
      <vt:lpstr>Slide 24</vt:lpstr>
      <vt:lpstr>Slide 25</vt:lpstr>
      <vt:lpstr>FACTORS PROMOTING TOOTH DECAY</vt:lpstr>
      <vt:lpstr>TWO PHASE PROCESS OF TOOTH DECAY</vt:lpstr>
      <vt:lpstr>HOW DENTAL DECAY OCCURS</vt:lpstr>
      <vt:lpstr>TYPES OF TOOTH DECAY</vt:lpstr>
      <vt:lpstr>2. Pit and fissure decay</vt:lpstr>
      <vt:lpstr>3. Root decay</vt:lpstr>
      <vt:lpstr>Slide 32</vt:lpstr>
      <vt:lpstr>CLINICAL FEATURES</vt:lpstr>
      <vt:lpstr>DIAGNOSIS</vt:lpstr>
      <vt:lpstr>TREATMENT</vt:lpstr>
      <vt:lpstr>PREVENTION</vt:lpstr>
      <vt:lpstr>Slide 37</vt:lpstr>
      <vt:lpstr>Slide 38</vt:lpstr>
      <vt:lpstr>TYPES</vt:lpstr>
      <vt:lpstr>2. Chronic </vt:lpstr>
      <vt:lpstr>CAUSES</vt:lpstr>
      <vt:lpstr>CLINICAL PRESENTATION</vt:lpstr>
      <vt:lpstr>DIAGNOSIS</vt:lpstr>
      <vt:lpstr>MANAGEMENT</vt:lpstr>
      <vt:lpstr>NURSING MANAGEMENT</vt:lpstr>
      <vt:lpstr>PREVENTION</vt:lpstr>
      <vt:lpstr>Slide 47</vt:lpstr>
      <vt:lpstr>Slide 48</vt:lpstr>
      <vt:lpstr>TYPES/ FORMS</vt:lpstr>
      <vt:lpstr>Slide 50</vt:lpstr>
      <vt:lpstr>CAUSES/ FACTORS THAT WORSEN GUM DISEASE</vt:lpstr>
      <vt:lpstr>PATHOPHYSIOLOGY</vt:lpstr>
      <vt:lpstr>Slide 53</vt:lpstr>
      <vt:lpstr>CLINICAL FEATURES</vt:lpstr>
      <vt:lpstr>Diagnosis</vt:lpstr>
      <vt:lpstr>MEDICAL MANAGEMENT</vt:lpstr>
      <vt:lpstr>SURGICAL MANAGEMENT</vt:lpstr>
      <vt:lpstr>PREVENTION</vt:lpstr>
      <vt:lpstr>Slide 59</vt:lpstr>
      <vt:lpstr>Slide 60</vt:lpstr>
      <vt:lpstr>EPIDEMIOLOGY</vt:lpstr>
      <vt:lpstr>PATHOPHYSIOLOGY</vt:lpstr>
      <vt:lpstr>RISK FACTORS</vt:lpstr>
      <vt:lpstr>CLINICAL FEATURES</vt:lpstr>
      <vt:lpstr>DIAGNOSIS</vt:lpstr>
      <vt:lpstr>TREATMENT</vt:lpstr>
      <vt:lpstr>PREVENTION</vt:lpstr>
      <vt:lpstr>Slide 68</vt:lpstr>
      <vt:lpstr>Slide 69</vt:lpstr>
      <vt:lpstr>CAUSES</vt:lpstr>
      <vt:lpstr>TYPES</vt:lpstr>
      <vt:lpstr>2. Cold sores/ fever blisters</vt:lpstr>
      <vt:lpstr>3. Mouth irritation</vt:lpstr>
      <vt:lpstr>DIAGNOSIS</vt:lpstr>
      <vt:lpstr>TREATMENT </vt:lpstr>
      <vt:lpstr>PREVENTION</vt:lpstr>
      <vt:lpstr>Slide 77</vt:lpstr>
      <vt:lpstr>Slide 78</vt:lpstr>
      <vt:lpstr>Causes </vt:lpstr>
      <vt:lpstr>CLINICAL FEATURES</vt:lpstr>
      <vt:lpstr>DIAGNOSIS</vt:lpstr>
      <vt:lpstr>TREATMENT</vt:lpstr>
      <vt:lpstr>PREVENTION</vt:lpstr>
      <vt:lpstr>Slide 84</vt:lpstr>
      <vt:lpstr>Slide 85</vt:lpstr>
      <vt:lpstr>Xerostomia can lead to:</vt:lpstr>
      <vt:lpstr>CLINICAL FEATURES</vt:lpstr>
      <vt:lpstr>Slide 88</vt:lpstr>
      <vt:lpstr>CAUSES</vt:lpstr>
      <vt:lpstr>DIAGNOSIS</vt:lpstr>
      <vt:lpstr>TREATMENT</vt:lpstr>
      <vt:lpstr>Slide 92</vt:lpstr>
      <vt:lpstr>Slide 93</vt:lpstr>
      <vt:lpstr>Slide 94</vt:lpstr>
      <vt:lpstr>Slide 95</vt:lpstr>
      <vt:lpstr>Slide 96</vt:lpstr>
      <vt:lpstr>CAUSE</vt:lpstr>
      <vt:lpstr>DIAGNOSIS</vt:lpstr>
      <vt:lpstr>MANAGEMENT</vt:lpstr>
      <vt:lpstr>Malocclusion teeth</vt:lpstr>
      <vt:lpstr>Causes </vt:lpstr>
      <vt:lpstr>Causes cont,,,</vt:lpstr>
      <vt:lpstr>symptoms</vt:lpstr>
      <vt:lpstr>Slide 104</vt:lpstr>
      <vt:lpstr>The end</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DENTAL NURSING</dc:title>
  <dc:creator>Loise</dc:creator>
  <cp:lastModifiedBy>Kenn</cp:lastModifiedBy>
  <cp:revision>137</cp:revision>
  <dcterms:created xsi:type="dcterms:W3CDTF">2014-03-11T05:39:33Z</dcterms:created>
  <dcterms:modified xsi:type="dcterms:W3CDTF">2017-09-04T12:33:08Z</dcterms:modified>
</cp:coreProperties>
</file>