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170"/>
  </p:notesMasterIdLst>
  <p:handoutMasterIdLst>
    <p:handoutMasterId r:id="rId17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Lst>
  <p:sldSz cx="9144000" cy="6858000" type="screen4x3"/>
  <p:notesSz cx="6858000" cy="9737725"/>
  <p:defaultTex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3" d="100"/>
          <a:sy n="53" d="100"/>
        </p:scale>
        <p:origin x="-306"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98" name="Header Placeholder 1048997"/>
          <p:cNvSpPr>
            <a:spLocks noGrp="1"/>
          </p:cNvSpPr>
          <p:nvPr>
            <p:ph type="hdr" sz="quarter"/>
          </p:nvPr>
        </p:nvSpPr>
        <p:spPr>
          <a:xfrm>
            <a:off x="0" y="0"/>
            <a:ext cx="2971800" cy="487362"/>
          </a:xfrm>
          <a:prstGeom prst="rect">
            <a:avLst/>
          </a:prstGeom>
          <a:noFill/>
          <a:ln>
            <a:noFill/>
          </a:ln>
        </p:spPr>
        <p:txBody>
          <a:bodyPr lIns="91440" tIns="45720" rIns="91440" bIns="45720"/>
          <a:lstStyle/>
          <a:p>
            <a:pPr lvl="0" eaLnBrk="1" latinLnBrk="1" hangingPunct="1"/>
            <a:endParaRPr lang="zh-CN" altLang="en-US" sz="1200"/>
          </a:p>
        </p:txBody>
      </p:sp>
      <p:sp>
        <p:nvSpPr>
          <p:cNvPr id="1048999" name="Date Placeholder 1048998"/>
          <p:cNvSpPr>
            <a:spLocks noGrp="1"/>
          </p:cNvSpPr>
          <p:nvPr>
            <p:ph type="dt" sz="quarter" idx="1"/>
          </p:nvPr>
        </p:nvSpPr>
        <p:spPr>
          <a:xfrm>
            <a:off x="3886200" y="0"/>
            <a:ext cx="2971800" cy="487362"/>
          </a:xfrm>
          <a:prstGeom prst="rect">
            <a:avLst/>
          </a:prstGeom>
          <a:noFill/>
          <a:ln>
            <a:noFill/>
          </a:ln>
        </p:spPr>
        <p:txBody>
          <a:bodyPr lIns="91440" tIns="45720" rIns="91440" bIns="45720"/>
          <a:lstStyle/>
          <a:p>
            <a:pPr lvl="0" algn="r" eaLnBrk="1" latinLnBrk="1" hangingPunct="1"/>
            <a:endParaRPr lang="zh-CN" altLang="en-US" sz="1200"/>
          </a:p>
        </p:txBody>
      </p:sp>
      <p:sp>
        <p:nvSpPr>
          <p:cNvPr id="1049000" name="Footer Placeholder 1048999"/>
          <p:cNvSpPr>
            <a:spLocks noGrp="1"/>
          </p:cNvSpPr>
          <p:nvPr>
            <p:ph type="ftr" sz="quarter" idx="2"/>
          </p:nvPr>
        </p:nvSpPr>
        <p:spPr>
          <a:xfrm>
            <a:off x="0" y="9250362"/>
            <a:ext cx="2971800" cy="487362"/>
          </a:xfrm>
          <a:prstGeom prst="rect">
            <a:avLst/>
          </a:prstGeom>
          <a:noFill/>
          <a:ln>
            <a:noFill/>
          </a:ln>
        </p:spPr>
        <p:txBody>
          <a:bodyPr lIns="91440" tIns="45720" rIns="91440" bIns="45720" anchor="b"/>
          <a:lstStyle/>
          <a:p>
            <a:pPr lvl="0" eaLnBrk="1" latinLnBrk="1" hangingPunct="1"/>
            <a:endParaRPr lang="zh-CN" altLang="en-US" sz="1200"/>
          </a:p>
        </p:txBody>
      </p:sp>
      <p:sp>
        <p:nvSpPr>
          <p:cNvPr id="1049001" name="Slide Number Placeholder 1049000"/>
          <p:cNvSpPr>
            <a:spLocks noGrp="1"/>
          </p:cNvSpPr>
          <p:nvPr>
            <p:ph type="sldNum" sz="quarter" idx="3"/>
          </p:nvPr>
        </p:nvSpPr>
        <p:spPr>
          <a:xfrm>
            <a:off x="3886200" y="9250362"/>
            <a:ext cx="2971800" cy="487362"/>
          </a:xfrm>
          <a:prstGeom prst="rect">
            <a:avLst/>
          </a:prstGeom>
          <a:noFill/>
          <a:ln>
            <a:noFill/>
          </a:ln>
        </p:spPr>
        <p:txBody>
          <a:bodyPr lIns="91440" tIns="45720" rIns="91440" bIns="45720" anchor="b"/>
          <a:lstStyle/>
          <a:p>
            <a:pPr lvl="0" algn="r" eaLnBrk="1" latinLnBrk="1" hangingPunct="1"/>
            <a:fld id="{566ABCEB-ACFC-4714-9973-3DA970169C29}" type="slidenum">
              <a:rPr lang="zh-CN" altLang="en-US" sz="1200"/>
              <a:pPr lvl="0" algn="r" eaLnBrk="1" latinLnBrk="1" hangingPunct="1"/>
              <a:t>‹#›</a:t>
            </a:fld>
            <a:endParaRPr lang="zh-CN" altLang="en-US" sz="1200"/>
          </a:p>
        </p:txBody>
      </p:sp>
    </p:spTree>
  </p:cSld>
  <p:clrMap bg1="dk1" tx1="dk1" bg2="dk1" tx2="dk1" accent1="dk1" accent2="dk1" accent3="dk1" accent4="dk1" accent5="dk1" accent6="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92" name="Header Placeholder 1048991"/>
          <p:cNvSpPr>
            <a:spLocks noGrp="1"/>
          </p:cNvSpPr>
          <p:nvPr>
            <p:ph type="hdr" sz="quarter"/>
          </p:nvPr>
        </p:nvSpPr>
        <p:spPr>
          <a:xfrm>
            <a:off x="0" y="0"/>
            <a:ext cx="2971800" cy="487362"/>
          </a:xfrm>
          <a:prstGeom prst="rect">
            <a:avLst/>
          </a:prstGeom>
          <a:noFill/>
          <a:ln>
            <a:noFill/>
          </a:ln>
        </p:spPr>
        <p:txBody>
          <a:bodyPr lIns="91440" tIns="45720" rIns="91440" bIns="45720"/>
          <a:lstStyle/>
          <a:p>
            <a:pPr lvl="0" eaLnBrk="1" latinLnBrk="1" hangingPunct="1"/>
            <a:endParaRPr lang="en-US" altLang="en-US" sz="1200"/>
          </a:p>
        </p:txBody>
      </p:sp>
      <p:sp>
        <p:nvSpPr>
          <p:cNvPr id="1048993" name="Date Placeholder 1048992"/>
          <p:cNvSpPr>
            <a:spLocks noGrp="1"/>
          </p:cNvSpPr>
          <p:nvPr>
            <p:ph type="dt" idx="1"/>
          </p:nvPr>
        </p:nvSpPr>
        <p:spPr>
          <a:xfrm>
            <a:off x="3884612" y="0"/>
            <a:ext cx="2971800" cy="487362"/>
          </a:xfrm>
          <a:prstGeom prst="rect">
            <a:avLst/>
          </a:prstGeom>
          <a:noFill/>
          <a:ln>
            <a:noFill/>
          </a:ln>
        </p:spPr>
        <p:txBody>
          <a:bodyPr lIns="91440" tIns="45720" rIns="91440" bIns="45720"/>
          <a:lstStyle/>
          <a:p>
            <a:pPr lvl="0" algn="r" eaLnBrk="1" latinLnBrk="1" hangingPunct="1"/>
            <a:fld id="{566ABCEB-ACFC-4714-9973-3DA970169C29}" type="datetime14">
              <a:rPr lang="en-US" altLang="en-US" sz="1200"/>
              <a:pPr lvl="0" algn="r" eaLnBrk="1" latinLnBrk="1" hangingPunct="1"/>
              <a:t>14</a:t>
            </a:fld>
            <a:endParaRPr lang="en-US" altLang="en-US" sz="1200"/>
          </a:p>
        </p:txBody>
      </p:sp>
      <p:sp>
        <p:nvSpPr>
          <p:cNvPr id="1048994" name="Slide Image Placeholder 1048993"/>
          <p:cNvSpPr>
            <a:spLocks noGrp="1" noRot="1" noChangeAspect="1"/>
          </p:cNvSpPr>
          <p:nvPr>
            <p:ph type="sldImg" idx="2"/>
          </p:nvPr>
        </p:nvSpPr>
        <p:spPr>
          <a:xfrm>
            <a:off x="995362" y="730250"/>
            <a:ext cx="4867275" cy="3651250"/>
          </a:xfrm>
          <a:prstGeom prst="rect">
            <a:avLst/>
          </a:prstGeom>
          <a:noFill/>
          <a:ln w="12700" cap="flat" cmpd="sng">
            <a:solidFill>
              <a:srgbClr val="000000">
                <a:alpha val="100000"/>
              </a:srgbClr>
            </a:solidFill>
            <a:prstDash val="solid"/>
            <a:miter/>
          </a:ln>
        </p:spPr>
        <p:txBody>
          <a:bodyPr lIns="91440" tIns="45720" rIns="91440" bIns="45720" anchor="ctr"/>
          <a:lstStyle/>
          <a:p>
            <a:endParaRPr/>
          </a:p>
        </p:txBody>
      </p:sp>
      <p:sp>
        <p:nvSpPr>
          <p:cNvPr id="1048995" name="Notes Placeholder 1048994"/>
          <p:cNvSpPr>
            <a:spLocks noGrp="1"/>
          </p:cNvSpPr>
          <p:nvPr>
            <p:ph type="body" sz="quarter" idx="3"/>
          </p:nvPr>
        </p:nvSpPr>
        <p:spPr>
          <a:xfrm>
            <a:off x="685800" y="4625975"/>
            <a:ext cx="5486400" cy="4381500"/>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996" name="Footer Placeholder 1048995"/>
          <p:cNvSpPr>
            <a:spLocks noGrp="1"/>
          </p:cNvSpPr>
          <p:nvPr>
            <p:ph type="ftr" sz="quarter" idx="4"/>
          </p:nvPr>
        </p:nvSpPr>
        <p:spPr>
          <a:xfrm>
            <a:off x="0" y="9248775"/>
            <a:ext cx="2971800" cy="487362"/>
          </a:xfrm>
          <a:prstGeom prst="rect">
            <a:avLst/>
          </a:prstGeom>
          <a:noFill/>
          <a:ln>
            <a:noFill/>
          </a:ln>
        </p:spPr>
        <p:txBody>
          <a:bodyPr lIns="91440" tIns="45720" rIns="91440" bIns="45720" anchor="b"/>
          <a:lstStyle/>
          <a:p>
            <a:pPr lvl="0" eaLnBrk="1" latinLnBrk="1" hangingPunct="1"/>
            <a:endParaRPr lang="en-US" altLang="en-US" sz="1200"/>
          </a:p>
        </p:txBody>
      </p:sp>
      <p:sp>
        <p:nvSpPr>
          <p:cNvPr id="1048997" name="Slide Number Placeholder 1048996"/>
          <p:cNvSpPr>
            <a:spLocks noGrp="1"/>
          </p:cNvSpPr>
          <p:nvPr>
            <p:ph type="sldNum" sz="quarter" idx="5"/>
          </p:nvPr>
        </p:nvSpPr>
        <p:spPr>
          <a:xfrm>
            <a:off x="3884612" y="9248775"/>
            <a:ext cx="2971800" cy="487362"/>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pPr lvl="0" algn="r" eaLnBrk="1" latinLnBrk="1" hangingPunct="1"/>
              <a:t>‹#›</a:t>
            </a:fld>
            <a:endParaRPr lang="en-US" altLang="en-US" sz="1200"/>
          </a:p>
        </p:txBody>
      </p:sp>
    </p:spTree>
  </p:cSld>
  <p:clrMap bg1="dk1" tx1="dk1" bg2="dk1" tx2="dk1" accent1="dk1" accent2="dk1" accent3="dk1" accent4="dk1" accent5="dk1" accent6="dk1" hlink="dk1" folHlink="dk1"/>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Slide Image Placeholder 1048757"/>
          <p:cNvSpPr>
            <a:spLocks noGrp="1" noRot="1" noChangeAspect="1"/>
          </p:cNvSpPr>
          <p:nvPr>
            <p:ph type="sldImg"/>
          </p:nvPr>
        </p:nvSpPr>
        <p:spPr bwMode="auto">
          <a:xfrm>
            <a:off x="995362" y="730250"/>
            <a:ext cx="4867275" cy="3651250"/>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759" name="Notes Placeholder 1048758"/>
          <p:cNvSpPr>
            <a:spLocks noGrp="1"/>
          </p:cNvSpPr>
          <p:nvPr>
            <p:ph type="body" idx="1"/>
          </p:nvPr>
        </p:nvSpPr>
        <p:spPr bwMode="auto">
          <a:xfrm>
            <a:off x="685800" y="4625975"/>
            <a:ext cx="5486400" cy="4381500"/>
          </a:xfrm>
          <a:prstGeom prst="rect">
            <a:avLst/>
          </a:prstGeom>
          <a:noFill/>
        </p:spPr>
        <p:txBody>
          <a:bodyPr lIns="91440" tIns="45720" rIns="91440" bIns="45720" anchor="t"/>
          <a:lstStyle/>
          <a:p>
            <a:pPr lvl="0" eaLnBrk="1" latinLnBrk="1" hangingPunct="1">
              <a:spcBef>
                <a:spcPct val="0"/>
              </a:spcBef>
            </a:pPr>
            <a:endParaRPr lang="en-US" altLang="en-US"/>
          </a:p>
        </p:txBody>
      </p:sp>
      <p:sp>
        <p:nvSpPr>
          <p:cNvPr id="1048760" name="TextBox 1048759"/>
          <p:cNvSpPr txBox="1"/>
          <p:nvPr/>
        </p:nvSpPr>
        <p:spPr>
          <a:xfrm>
            <a:off x="3884612" y="9248775"/>
            <a:ext cx="2971800" cy="487362"/>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pPr lvl="0" algn="r" eaLnBrk="1" latinLnBrk="1" hangingPunct="1"/>
              <a:t>67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194" name="Group 193"/>
          <p:cNvGrpSpPr/>
          <p:nvPr/>
        </p:nvGrpSpPr>
        <p:grpSpPr>
          <a:xfrm>
            <a:off x="0" y="2438400"/>
            <a:ext cx="9009062" cy="1052512"/>
            <a:chOff x="0" y="1536"/>
            <a:chExt cx="5675" cy="663"/>
          </a:xfrm>
        </p:grpSpPr>
        <p:grpSp>
          <p:nvGrpSpPr>
            <p:cNvPr id="195" name="Group 194"/>
            <p:cNvGrpSpPr/>
            <p:nvPr/>
          </p:nvGrpSpPr>
          <p:grpSpPr>
            <a:xfrm>
              <a:off x="185" y="1604"/>
              <a:ext cx="449" cy="299"/>
              <a:chOff x="720" y="336"/>
              <a:chExt cx="624" cy="432"/>
            </a:xfrm>
          </p:grpSpPr>
          <p:sp>
            <p:nvSpPr>
              <p:cNvPr id="1048612" name="Rectangle 1048611"/>
              <p:cNvSpPr/>
              <p:nvPr/>
            </p:nvSpPr>
            <p:spPr>
              <a:xfrm>
                <a:off x="720" y="336"/>
                <a:ext cx="384" cy="432"/>
              </a:xfrm>
              <a:prstGeom prst="rect">
                <a:avLst/>
              </a:prstGeom>
              <a:solidFill>
                <a:schemeClr val="folHlink"/>
              </a:soli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sp>
            <p:nvSpPr>
              <p:cNvPr id="1048613" name="Rectangle 1048612"/>
              <p:cNvSpPr/>
              <p:nvPr/>
            </p:nvSpPr>
            <p:spPr>
              <a:xfrm>
                <a:off x="1056" y="336"/>
                <a:ext cx="288" cy="432"/>
              </a:xfrm>
              <a:prstGeom prst="rect">
                <a:avLst/>
              </a:prstGeom>
              <a:gradFill rotWithShape="0">
                <a:gsLst>
                  <a:gs pos="0">
                    <a:schemeClr val="folHlink">
                      <a:alpha val="100000"/>
                    </a:schemeClr>
                  </a:gs>
                  <a:gs pos="100000">
                    <a:schemeClr val="lt1">
                      <a:alpha val="100000"/>
                    </a:schemeClr>
                  </a:gs>
                </a:gsLst>
                <a:lin ang="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grpSp>
        <p:grpSp>
          <p:nvGrpSpPr>
            <p:cNvPr id="196" name="Group 195"/>
            <p:cNvGrpSpPr/>
            <p:nvPr/>
          </p:nvGrpSpPr>
          <p:grpSpPr>
            <a:xfrm>
              <a:off x="263" y="1870"/>
              <a:ext cx="466" cy="299"/>
              <a:chOff x="912" y="2640"/>
              <a:chExt cx="672" cy="432"/>
            </a:xfrm>
          </p:grpSpPr>
          <p:sp>
            <p:nvSpPr>
              <p:cNvPr id="1048614" name="Rectangle 1048613"/>
              <p:cNvSpPr/>
              <p:nvPr/>
            </p:nvSpPr>
            <p:spPr>
              <a:xfrm>
                <a:off x="912" y="2640"/>
                <a:ext cx="384" cy="432"/>
              </a:xfrm>
              <a:prstGeom prst="rect">
                <a:avLst/>
              </a:prstGeom>
              <a:solidFill>
                <a:schemeClr val="accent2"/>
              </a:soli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sp>
            <p:nvSpPr>
              <p:cNvPr id="1048615" name="Rectangle 1048614"/>
              <p:cNvSpPr/>
              <p:nvPr/>
            </p:nvSpPr>
            <p:spPr>
              <a:xfrm>
                <a:off x="1249" y="2640"/>
                <a:ext cx="335" cy="432"/>
              </a:xfrm>
              <a:prstGeom prst="rect">
                <a:avLst/>
              </a:prstGeom>
              <a:gradFill rotWithShape="0">
                <a:gsLst>
                  <a:gs pos="0">
                    <a:schemeClr val="accent2">
                      <a:alpha val="100000"/>
                    </a:schemeClr>
                  </a:gs>
                  <a:gs pos="100000">
                    <a:schemeClr val="lt1">
                      <a:alpha val="100000"/>
                    </a:schemeClr>
                  </a:gs>
                </a:gsLst>
                <a:lin ang="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grpSp>
        <p:sp>
          <p:nvSpPr>
            <p:cNvPr id="1048616" name="Rectangle 1048615"/>
            <p:cNvSpPr/>
            <p:nvPr/>
          </p:nvSpPr>
          <p:spPr>
            <a:xfrm>
              <a:off x="0" y="1824"/>
              <a:ext cx="353" cy="266"/>
            </a:xfrm>
            <a:prstGeom prst="rect">
              <a:avLst/>
            </a:prstGeom>
            <a:gradFill rotWithShape="0">
              <a:gsLst>
                <a:gs pos="0">
                  <a:schemeClr val="lt1">
                    <a:alpha val="100000"/>
                  </a:schemeClr>
                </a:gs>
                <a:gs pos="100000">
                  <a:schemeClr val="hlink">
                    <a:alpha val="100000"/>
                  </a:schemeClr>
                </a:gs>
              </a:gsLst>
              <a:lin ang="1890000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sp>
          <p:nvSpPr>
            <p:cNvPr id="1048617" name="Rectangle 1048616"/>
            <p:cNvSpPr/>
            <p:nvPr/>
          </p:nvSpPr>
          <p:spPr>
            <a:xfrm>
              <a:off x="400" y="1536"/>
              <a:ext cx="20" cy="663"/>
            </a:xfrm>
            <a:prstGeom prst="rect">
              <a:avLst/>
            </a:prstGeom>
            <a:solidFill>
              <a:schemeClr val="dk2"/>
            </a:soli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sp>
          <p:nvSpPr>
            <p:cNvPr id="1048618" name="Rectangle 1048617"/>
            <p:cNvSpPr/>
            <p:nvPr/>
          </p:nvSpPr>
          <p:spPr>
            <a:xfrm flipV="1">
              <a:off x="199" y="2054"/>
              <a:ext cx="5476" cy="35"/>
            </a:xfrm>
            <a:prstGeom prst="rect">
              <a:avLst/>
            </a:prstGeom>
            <a:gradFill rotWithShape="0">
              <a:gsLst>
                <a:gs pos="0">
                  <a:schemeClr val="dk2">
                    <a:alpha val="100000"/>
                  </a:schemeClr>
                </a:gs>
                <a:gs pos="100000">
                  <a:schemeClr val="lt1">
                    <a:alpha val="100000"/>
                  </a:schemeClr>
                </a:gs>
              </a:gsLst>
              <a:lin ang="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grpSp>
      <p:sp>
        <p:nvSpPr>
          <p:cNvPr id="1048619" name="Date Placeholder 1048618"/>
          <p:cNvSpPr>
            <a:spLocks noGrp="1"/>
          </p:cNvSpPr>
          <p:nvPr>
            <p:ph type="dt" sz="half" idx="2"/>
          </p:nvPr>
        </p:nvSpPr>
        <p:spPr>
          <a:xfrm>
            <a:off x="990600" y="6248400"/>
            <a:ext cx="19050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sz="1400">
              <a:solidFill>
                <a:schemeClr val="dk2"/>
              </a:solidFill>
            </a:endParaRPr>
          </a:p>
        </p:txBody>
      </p:sp>
      <p:sp>
        <p:nvSpPr>
          <p:cNvPr id="1048620" name="Footer Placeholder 1048619"/>
          <p:cNvSpPr>
            <a:spLocks noGrp="1"/>
          </p:cNvSpPr>
          <p:nvPr>
            <p:ph type="ftr" sz="quarter" idx="3"/>
          </p:nvPr>
        </p:nvSpPr>
        <p:spPr>
          <a:xfrm>
            <a:off x="3429000" y="62484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en-US" altLang="en-US" sz="1400">
              <a:solidFill>
                <a:schemeClr val="dk2"/>
              </a:solidFill>
            </a:endParaRPr>
          </a:p>
        </p:txBody>
      </p:sp>
      <p:sp>
        <p:nvSpPr>
          <p:cNvPr id="1048621" name="Slide Number Placeholder 1048620"/>
          <p:cNvSpPr>
            <a:spLocks noGrp="1"/>
          </p:cNvSpPr>
          <p:nvPr>
            <p:ph type="sldNum" sz="quarter" idx="4"/>
          </p:nvPr>
        </p:nvSpPr>
        <p:spPr>
          <a:xfrm>
            <a:off x="6858000" y="6248400"/>
            <a:ext cx="19050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r" eaLnBrk="1" latinLnBrk="1" hangingPunct="1"/>
            <a:fld id="{566ABCEB-ACFC-4714-9973-3DA970169C29}" type="slidenum">
              <a:rPr lang="en-US" altLang="en-US" sz="1400">
                <a:solidFill>
                  <a:schemeClr val="dk2"/>
                </a:solidFill>
              </a:rPr>
              <a:pPr lvl="0" algn="r" eaLnBrk="1" latinLnBrk="1" hangingPunct="1"/>
              <a:t>‹#›</a:t>
            </a:fld>
            <a:endParaRPr lang="en-US" altLang="en-US" sz="1400">
              <a:solidFill>
                <a:schemeClr val="dk2"/>
              </a:solidFill>
            </a:endParaRPr>
          </a:p>
        </p:txBody>
      </p:sp>
      <p:sp>
        <p:nvSpPr>
          <p:cNvPr id="1048622"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lvl1pPr>
          </a:lstStyle>
          <a:p>
            <a:r>
              <a:rPr lang="en-US"/>
              <a:t>Click to edit Master subtitle style</a:t>
            </a:r>
          </a:p>
        </p:txBody>
      </p:sp>
      <p:sp>
        <p:nvSpPr>
          <p:cNvPr id="1048623" name="Rectangle 12"/>
          <p:cNvSpPr>
            <a:spLocks noGrp="1" noChangeArrowheads="1"/>
          </p:cNvSpPr>
          <p:nvPr>
            <p:ph type="ctrTitle"/>
          </p:nvPr>
        </p:nvSpPr>
        <p:spPr>
          <a:xfrm>
            <a:off x="990600" y="1828800"/>
            <a:ext cx="7772400" cy="1143000"/>
          </a:xfr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81" name="Title 1"/>
          <p:cNvSpPr>
            <a:spLocks noGrp="1"/>
          </p:cNvSpPr>
          <p:nvPr>
            <p:ph type="title"/>
          </p:nvPr>
        </p:nvSpPr>
        <p:spPr/>
        <p:txBody>
          <a:bodyPr/>
          <a:lstStyle/>
          <a:p>
            <a:r>
              <a:rPr lang="en-US" smtClean="0"/>
              <a:t>Click to edit Master title style</a:t>
            </a:r>
            <a:endParaRPr lang="en-US"/>
          </a:p>
        </p:txBody>
      </p:sp>
      <p:sp>
        <p:nvSpPr>
          <p:cNvPr id="104898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79"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1048980"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8840"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1048841"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2"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1048848"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1048849"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50"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51"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52"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smtClean="0"/>
              <a:t>Click to edit Master title style</a:t>
            </a:r>
            <a:endParaRPr lang="en-US"/>
          </a:p>
        </p:txBody>
      </p:sp>
      <p:sp>
        <p:nvSpPr>
          <p:cNvPr id="104858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77"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978"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78" name="Title 1"/>
          <p:cNvSpPr>
            <a:spLocks noGrp="1"/>
          </p:cNvSpPr>
          <p:nvPr>
            <p:ph type="title"/>
          </p:nvPr>
        </p:nvSpPr>
        <p:spPr/>
        <p:txBody>
          <a:bodyPr/>
          <a:lstStyle/>
          <a:p>
            <a:r>
              <a:rPr lang="en-US" smtClean="0"/>
              <a:t>Click to edit Master title style</a:t>
            </a:r>
            <a:endParaRPr lang="en-US"/>
          </a:p>
        </p:txBody>
      </p:sp>
      <p:sp>
        <p:nvSpPr>
          <p:cNvPr id="1048879"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80"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87"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8988"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8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90"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9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83"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84"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104868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6"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84"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1048985"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8986"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Rectangle 1048575"/>
          <p:cNvSpPr/>
          <p:nvPr/>
        </p:nvSpPr>
        <p:spPr bwMode="ltGray">
          <a:xfrm>
            <a:off x="417512" y="1098550"/>
            <a:ext cx="438150" cy="474662"/>
          </a:xfrm>
          <a:prstGeom prst="rect">
            <a:avLst/>
          </a:prstGeom>
          <a:solidFill>
            <a:schemeClr val="accent2"/>
          </a:soli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77" name="Rectangle 1048576"/>
          <p:cNvSpPr/>
          <p:nvPr/>
        </p:nvSpPr>
        <p:spPr bwMode="ltGray">
          <a:xfrm>
            <a:off x="800100" y="10985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78" name="Rectangle 1048577"/>
          <p:cNvSpPr/>
          <p:nvPr/>
        </p:nvSpPr>
        <p:spPr bwMode="ltGray">
          <a:xfrm>
            <a:off x="541337" y="1520825"/>
            <a:ext cx="422275" cy="474662"/>
          </a:xfrm>
          <a:prstGeom prst="rect">
            <a:avLst/>
          </a:prstGeom>
          <a:solidFill>
            <a:schemeClr val="folHlink"/>
          </a:soli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79" name="Rectangle 1048578"/>
          <p:cNvSpPr/>
          <p:nvPr/>
        </p:nvSpPr>
        <p:spPr bwMode="ltGray">
          <a:xfrm>
            <a:off x="911225" y="15208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80" name="Rectangle 1048579"/>
          <p:cNvSpPr/>
          <p:nvPr/>
        </p:nvSpPr>
        <p:spPr bwMode="ltGray">
          <a:xfrm>
            <a:off x="127000" y="14478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81" name="Rectangle 1048580"/>
          <p:cNvSpPr/>
          <p:nvPr/>
        </p:nvSpPr>
        <p:spPr bwMode="gray">
          <a:xfrm>
            <a:off x="762000" y="990600"/>
            <a:ext cx="31750" cy="1052512"/>
          </a:xfrm>
          <a:prstGeom prst="rect">
            <a:avLst/>
          </a:prstGeom>
          <a:solidFill>
            <a:schemeClr val="dk2"/>
          </a:soli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82" name="Rectangle 1048581"/>
          <p:cNvSpPr/>
          <p:nvPr/>
        </p:nvSpPr>
        <p:spPr bwMode="gray">
          <a:xfrm>
            <a:off x="442912" y="1781175"/>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wrap="none" lIns="91440" tIns="45720" rIns="91440" bIns="45720" anchor="ctr"/>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zh-CN" altLang="en-US"/>
          </a:p>
        </p:txBody>
      </p:sp>
      <p:sp>
        <p:nvSpPr>
          <p:cNvPr id="1048583" name="Title Placeholder 1048582"/>
          <p:cNvSpPr>
            <a:spLocks noGrp="1"/>
          </p:cNvSpPr>
          <p:nvPr>
            <p:ph type="title"/>
          </p:nvPr>
        </p:nvSpPr>
        <p:spPr>
          <a:xfrm>
            <a:off x="1150937" y="617537"/>
            <a:ext cx="7793037" cy="1143000"/>
          </a:xfrm>
          <a:prstGeom prst="rect">
            <a:avLst/>
          </a:prstGeom>
          <a:noFill/>
          <a:ln>
            <a:noFill/>
          </a:ln>
        </p:spPr>
        <p:txBody>
          <a:bodyPr lIns="91440" tIns="45720" rIns="91440" bIns="45720" anchor="b"/>
          <a:lstStyle/>
          <a:p>
            <a:pPr lvl="0"/>
            <a:r>
              <a:rPr lang="en-US" altLang="en-US"/>
              <a:t>Click to edit Master title style</a:t>
            </a:r>
          </a:p>
        </p:txBody>
      </p:sp>
      <p:sp>
        <p:nvSpPr>
          <p:cNvPr id="1048584" name="Text Placeholder 1048583"/>
          <p:cNvSpPr>
            <a:spLocks noGrp="1"/>
          </p:cNvSpPr>
          <p:nvPr>
            <p:ph type="body" idx="1"/>
          </p:nvPr>
        </p:nvSpPr>
        <p:spPr>
          <a:xfrm>
            <a:off x="1182687" y="2017712"/>
            <a:ext cx="7772400" cy="4114800"/>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85" name="Date Placeholder 1048584"/>
          <p:cNvSpPr>
            <a:spLocks noGrp="1"/>
          </p:cNvSpPr>
          <p:nvPr>
            <p:ph type="dt" sz="half" idx="2"/>
          </p:nvPr>
        </p:nvSpPr>
        <p:spPr>
          <a:xfrm>
            <a:off x="914400" y="6324600"/>
            <a:ext cx="19050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eaLnBrk="1" latinLnBrk="1" hangingPunct="1"/>
            <a:endParaRPr lang="en-US" altLang="en-US" sz="1400"/>
          </a:p>
        </p:txBody>
      </p:sp>
      <p:sp>
        <p:nvSpPr>
          <p:cNvPr id="1048586" name="Footer Placeholder 1048585"/>
          <p:cNvSpPr>
            <a:spLocks noGrp="1"/>
          </p:cNvSpPr>
          <p:nvPr>
            <p:ph type="ftr" sz="quarter" idx="3"/>
          </p:nvPr>
        </p:nvSpPr>
        <p:spPr>
          <a:xfrm>
            <a:off x="3352800" y="6324600"/>
            <a:ext cx="28956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ctr" eaLnBrk="1" latinLnBrk="1" hangingPunct="1"/>
            <a:endParaRPr lang="en-US" altLang="en-US" sz="1400"/>
          </a:p>
        </p:txBody>
      </p:sp>
      <p:sp>
        <p:nvSpPr>
          <p:cNvPr id="1048587" name="Slide Number Placeholder 1048586"/>
          <p:cNvSpPr>
            <a:spLocks noGrp="1"/>
          </p:cNvSpPr>
          <p:nvPr>
            <p:ph type="sldNum" sz="quarter" idx="4"/>
          </p:nvPr>
        </p:nvSpPr>
        <p:spPr>
          <a:xfrm>
            <a:off x="6781800" y="6324600"/>
            <a:ext cx="1905000" cy="457200"/>
          </a:xfrm>
          <a:prstGeom prst="rect">
            <a:avLst/>
          </a:prstGeom>
          <a:noFill/>
          <a:ln>
            <a:noFill/>
          </a:ln>
        </p:spPr>
        <p:txBody>
          <a:bodyPr lIns="91440" tIns="45720" rIns="91440" bIns="45720" anchor="b"/>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Tahoma" charset="0"/>
                <a:ea typeface="Times New Roman" pitchFamily="18" charset="0"/>
                <a:sym typeface="Tahoma" charset="0"/>
              </a:defRPr>
            </a:lvl5pPr>
          </a:lstStyle>
          <a:p>
            <a:pPr lvl="0" algn="r" eaLnBrk="1" latinLnBrk="1" hangingPunct="1"/>
            <a:fld id="{566ABCEB-ACFC-4714-9973-3DA970169C29}" type="slidenum">
              <a:rPr lang="en-US" altLang="en-US" sz="1400"/>
              <a:pPr lvl="0" algn="r" eaLnBrk="1" latinLnBrk="1" hangingPunct="1"/>
              <a:t>‹#›</a:t>
            </a:fld>
            <a:endParaRPr lang="en-US" altLang="en-US"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charset="0"/>
        </a:defRPr>
      </a:lvl2pPr>
      <a:lvl3pPr algn="l" rtl="0" eaLnBrk="0" fontAlgn="base" hangingPunct="0">
        <a:spcBef>
          <a:spcPct val="0"/>
        </a:spcBef>
        <a:spcAft>
          <a:spcPct val="0"/>
        </a:spcAft>
        <a:defRPr sz="4400">
          <a:solidFill>
            <a:schemeClr val="tx2"/>
          </a:solidFill>
          <a:latin typeface="Tahoma" pitchFamily="34" charset="0"/>
          <a:cs typeface="Times New Roman" charset="0"/>
        </a:defRPr>
      </a:lvl3pPr>
      <a:lvl4pPr algn="l" rtl="0" eaLnBrk="0" fontAlgn="base" hangingPunct="0">
        <a:spcBef>
          <a:spcPct val="0"/>
        </a:spcBef>
        <a:spcAft>
          <a:spcPct val="0"/>
        </a:spcAft>
        <a:defRPr sz="4400">
          <a:solidFill>
            <a:schemeClr val="tx2"/>
          </a:solidFill>
          <a:latin typeface="Tahoma" pitchFamily="34" charset="0"/>
          <a:cs typeface="Times New Roman" charset="0"/>
        </a:defRPr>
      </a:lvl4pPr>
      <a:lvl5pPr algn="l" rtl="0" eaLnBrk="0" fontAlgn="base" hangingPunct="0">
        <a:spcBef>
          <a:spcPct val="0"/>
        </a:spcBef>
        <a:spcAft>
          <a:spcPct val="0"/>
        </a:spcAft>
        <a:defRPr sz="4400">
          <a:solidFill>
            <a:schemeClr val="tx2"/>
          </a:solidFill>
          <a:latin typeface="Tahoma" pitchFamily="34" charset="0"/>
          <a:cs typeface="Times New Roman" charset="0"/>
        </a:defRPr>
      </a:lvl5pPr>
      <a:lvl6pPr marL="457200" algn="l" rtl="0" fontAlgn="base">
        <a:spcBef>
          <a:spcPct val="0"/>
        </a:spcBef>
        <a:spcAft>
          <a:spcPct val="0"/>
        </a:spcAft>
        <a:defRPr sz="4400">
          <a:solidFill>
            <a:schemeClr val="tx2"/>
          </a:solidFill>
          <a:latin typeface="Tahoma" pitchFamily="34" charset="0"/>
          <a:cs typeface="Times New Roman" charset="0"/>
        </a:defRPr>
      </a:lvl6pPr>
      <a:lvl7pPr marL="914400" algn="l" rtl="0" fontAlgn="base">
        <a:spcBef>
          <a:spcPct val="0"/>
        </a:spcBef>
        <a:spcAft>
          <a:spcPct val="0"/>
        </a:spcAft>
        <a:defRPr sz="4400">
          <a:solidFill>
            <a:schemeClr val="tx2"/>
          </a:solidFill>
          <a:latin typeface="Tahoma" pitchFamily="34" charset="0"/>
          <a:cs typeface="Times New Roman" charset="0"/>
        </a:defRPr>
      </a:lvl7pPr>
      <a:lvl8pPr marL="1371600" algn="l" rtl="0" fontAlgn="base">
        <a:spcBef>
          <a:spcPct val="0"/>
        </a:spcBef>
        <a:spcAft>
          <a:spcPct val="0"/>
        </a:spcAft>
        <a:defRPr sz="4400">
          <a:solidFill>
            <a:schemeClr val="tx2"/>
          </a:solidFill>
          <a:latin typeface="Tahoma" pitchFamily="34" charset="0"/>
          <a:cs typeface="Times New Roman" charset="0"/>
        </a:defRPr>
      </a:lvl8pPr>
      <a:lvl9pPr marL="1828800" algn="l" rtl="0" fontAlgn="base">
        <a:spcBef>
          <a:spcPct val="0"/>
        </a:spcBef>
        <a:spcAft>
          <a:spcPct val="0"/>
        </a:spcAft>
        <a:defRPr sz="4400">
          <a:solidFill>
            <a:schemeClr val="tx2"/>
          </a:solidFill>
          <a:latin typeface="Tahoma" pitchFamily="34" charset="0"/>
          <a:cs typeface="Times New Roman"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ctrTitle" idx="4294967295"/>
          </p:nvPr>
        </p:nvSpPr>
        <p:spPr>
          <a:xfrm>
            <a:off x="990600" y="1828800"/>
            <a:ext cx="7772400" cy="1143000"/>
          </a:xfrm>
          <a:prstGeom prst="rect">
            <a:avLst/>
          </a:prstGeom>
          <a:noFill/>
          <a:ln>
            <a:noFill/>
          </a:ln>
        </p:spPr>
        <p:txBody>
          <a:bodyPr lIns="91440" tIns="45720" rIns="91440" bIns="45720" anchor="b"/>
          <a:lstStyle>
            <a:lvl1pPr>
              <a:defRPr sz="4400"/>
            </a:lvl1pPr>
          </a:lstStyle>
          <a:p>
            <a:pPr lvl="0"/>
            <a:r>
              <a:rPr lang="en-US" altLang="en-US" b="1"/>
              <a:t>HNS B401: DERMATOLOGY</a:t>
            </a:r>
          </a:p>
        </p:txBody>
      </p:sp>
      <p:sp>
        <p:nvSpPr>
          <p:cNvPr id="1048625" name="Subtitle 1048624"/>
          <p:cNvSpPr>
            <a:spLocks noGrp="1"/>
          </p:cNvSpPr>
          <p:nvPr>
            <p:ph type="subTitle" idx="4294967295"/>
          </p:nvPr>
        </p:nvSpPr>
        <p:spPr>
          <a:xfrm>
            <a:off x="1371600" y="3886200"/>
            <a:ext cx="6400800" cy="1752600"/>
          </a:xfrm>
          <a:prstGeom prst="rect">
            <a:avLst/>
          </a:prstGeom>
          <a:noFill/>
          <a:ln>
            <a:noFill/>
          </a:ln>
        </p:spPr>
        <p:txBody>
          <a:bodyPr lIns="91440" tIns="45720" rIns="91440" bIns="45720" anchor="t"/>
          <a:lstStyle>
            <a:lvl1pPr marL="0" algn="ctr">
              <a:buNone/>
              <a:defRPr sz="3200"/>
            </a:lvl1pPr>
            <a:lvl2pPr marL="457200" algn="ctr">
              <a:buNone/>
            </a:lvl2pPr>
            <a:lvl3pPr marL="914400" algn="ctr">
              <a:buNone/>
            </a:lvl3pPr>
            <a:lvl4pPr marL="1371600" algn="ctr">
              <a:buNone/>
            </a:lvl4pPr>
            <a:lvl5pPr marL="1828800" algn="ctr">
              <a:buNone/>
            </a:lvl5pPr>
          </a:lstStyle>
          <a:p>
            <a:pPr>
              <a:buNone/>
            </a:pP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04864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45" name="Content Placeholder 104864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ea typeface="ＭＳ Ｐゴシック" pitchFamily="34" charset="-128"/>
              </a:rPr>
              <a:t>Sebaceous and Sweat Glands</a:t>
            </a:r>
          </a:p>
          <a:p>
            <a:pPr lvl="1" eaLnBrk="1" latinLnBrk="1" hangingPunct="1"/>
            <a:r>
              <a:rPr>
                <a:ea typeface="ＭＳ Ｐゴシック" pitchFamily="34" charset="-128"/>
              </a:rPr>
              <a:t>Sebaceous glands are a type of exocrine gland in the dermis that secrete sebum through a duct into a hair follicle. </a:t>
            </a:r>
          </a:p>
          <a:p>
            <a:pPr lvl="1" eaLnBrk="1" latinLnBrk="1" hangingPunct="1"/>
            <a:r>
              <a:rPr>
                <a:ea typeface="ＭＳ Ｐゴシック" pitchFamily="34" charset="-128"/>
              </a:rPr>
              <a:t>Also known as oil glands.</a:t>
            </a:r>
          </a:p>
          <a:p>
            <a:pPr lvl="1" eaLnBrk="1" latinLnBrk="1" hangingPunct="1"/>
            <a:r>
              <a:rPr>
                <a:ea typeface="ＭＳ Ｐゴシック" pitchFamily="34" charset="-128"/>
              </a:rPr>
              <a:t>Sweat glands are also exocrine glands.</a:t>
            </a:r>
          </a:p>
          <a:p>
            <a:pPr lvl="1" eaLnBrk="1" latinLnBrk="1" hangingPunct="1"/>
            <a:r>
              <a:rPr>
                <a:ea typeface="ＭＳ Ｐゴシック" pitchFamily="34" charset="-128"/>
              </a:rPr>
              <a:t>Sweat contains water, sodium, and small amounts of body waste (urea, ammonia, creatinine).</a:t>
            </a:r>
          </a:p>
          <a:p>
            <a:pPr lvl="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Title 104882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i="1">
                <a:solidFill>
                  <a:schemeClr val="dk1"/>
                </a:solidFill>
              </a:rPr>
              <a:t>Relieving Pain</a:t>
            </a:r>
          </a:p>
        </p:txBody>
      </p:sp>
      <p:sp>
        <p:nvSpPr>
          <p:cNvPr id="1048828" name="Content Placeholder 104882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Font typeface="Wingdings" pitchFamily="2" charset="2"/>
              <a:buChar char="§"/>
            </a:pPr>
            <a:r>
              <a:rPr lang="en-US" altLang="en-US" sz="2800"/>
              <a:t>Assesses the patient’s pain, its characteristics, factors that influence the pain, and the patient’s behavioral responses.</a:t>
            </a:r>
          </a:p>
          <a:p>
            <a:pPr lvl="0">
              <a:buFont typeface="Wingdings" pitchFamily="2" charset="2"/>
              <a:buChar char="§"/>
            </a:pPr>
            <a:r>
              <a:rPr lang="en-US" altLang="en-US" sz="2800"/>
              <a:t>analgesics are administered on a regular schedule.</a:t>
            </a:r>
          </a:p>
          <a:p>
            <a:pPr lvl="0">
              <a:buFont typeface="Wingdings" pitchFamily="2" charset="2"/>
              <a:buChar char="§"/>
            </a:pPr>
            <a:r>
              <a:rPr lang="en-US" altLang="en-US" sz="2800"/>
              <a:t>Offering emotional support and reassurance and implementing measures that promote rest and sleep are basic in achieving pain control.</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itle 104882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i="1">
                <a:solidFill>
                  <a:schemeClr val="dk1"/>
                </a:solidFill>
              </a:rPr>
              <a:t>Reducing Anxiety</a:t>
            </a:r>
          </a:p>
        </p:txBody>
      </p:sp>
      <p:sp>
        <p:nvSpPr>
          <p:cNvPr id="1048830" name="Content Placeholder 104882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Font typeface="Wingdings" pitchFamily="2" charset="2"/>
              <a:buChar char="§"/>
            </a:pPr>
            <a:r>
              <a:rPr lang="en-US" altLang="en-US" sz="2800"/>
              <a:t>Reassurance</a:t>
            </a:r>
          </a:p>
          <a:p>
            <a:pPr lvl="0">
              <a:buFont typeface="Wingdings" pitchFamily="2" charset="2"/>
              <a:buChar char="§"/>
            </a:pPr>
            <a:r>
              <a:rPr lang="en-US" altLang="en-US" sz="2800"/>
              <a:t>Nursing support, honest communication</a:t>
            </a:r>
          </a:p>
          <a:p>
            <a:pPr lvl="0">
              <a:buFont typeface="Wingdings" pitchFamily="2" charset="2"/>
              <a:buChar char="§"/>
            </a:pPr>
            <a:r>
              <a:rPr lang="en-US" altLang="en-US" sz="2800"/>
              <a:t>Emotional support is helpful to promote coping during the long recovery period.</a:t>
            </a:r>
          </a:p>
          <a:p>
            <a:pPr lvl="0">
              <a:buFont typeface="Wingdings" pitchFamily="2" charset="2"/>
              <a:buChar char="q"/>
            </a:pPr>
            <a:r>
              <a:rPr sz="2800" b="1" i="1"/>
              <a:t>Monitoring and Managing Potential Complications</a:t>
            </a:r>
          </a:p>
          <a:p>
            <a:pPr lvl="0"/>
            <a:r>
              <a:rPr sz="2800"/>
              <a:t>SEPSIS - Monitor vital signs, Hand hygiene, wearing sterile gloves, Antibiotics when necessary.</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Title 104883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32" name="Content Placeholder 104883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CONJUNCTIVAL RETRACTION, SCARS, AND CORNEAL LESIONS - </a:t>
            </a:r>
            <a:r>
              <a:rPr sz="2400"/>
              <a:t>inspected daily for signs of pruritus, burning, and dryness, which may indicate progression to keratoconjunctivitis, the principal eye complication.</a:t>
            </a:r>
          </a:p>
          <a:p>
            <a:pPr lvl="0"/>
            <a:r>
              <a:rPr sz="2400"/>
              <a:t>Applying a cool, damp cloth over the eyes may relieve burning sensations.</a:t>
            </a:r>
          </a:p>
          <a:p>
            <a:pPr lvl="0"/>
            <a:r>
              <a:rPr sz="2400"/>
              <a:t>Administering an eye lubricant.</a:t>
            </a:r>
          </a:p>
          <a:p>
            <a:pPr lvl="0"/>
            <a:r>
              <a:rPr sz="2400"/>
              <a:t>Using eye patches or reminding the patient to blink periodically may also counteract dryness.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Title 104883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2800" b="1" i="1">
                <a:solidFill>
                  <a:schemeClr val="dk1"/>
                </a:solidFill>
              </a:rPr>
              <a:t>Promoting Home and Community-Based Care</a:t>
            </a:r>
          </a:p>
        </p:txBody>
      </p:sp>
      <p:sp>
        <p:nvSpPr>
          <p:cNvPr id="1048834" name="Content Placeholder 104883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TEACHING PATIENTS SELF-CARE - patient and family members are also provided with instructions about pain management, nutrition, measures to increase mobility, and prevention of complications, including prevention of infection.</a:t>
            </a:r>
          </a:p>
          <a:p>
            <a:pPr lvl="0"/>
            <a:r>
              <a:rPr lang="en-US" altLang="en-US" sz="2800"/>
              <a:t>CONTINUING CARE - Interdisciplinary follow-up care is imperative to ensure that the patient’s progress continues..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Title 1048834"/>
          <p:cNvSpPr>
            <a:spLocks noGrp="1"/>
          </p:cNvSpPr>
          <p:nvPr>
            <p:ph type="title"/>
          </p:nvPr>
        </p:nvSpPr>
        <p:spPr>
          <a:xfrm>
            <a:off x="1150937" y="557212"/>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Scaling Diseases</a:t>
            </a:r>
          </a:p>
        </p:txBody>
      </p:sp>
      <p:sp>
        <p:nvSpPr>
          <p:cNvPr id="1048836" name="Text Placeholder 1048835"/>
          <p:cNvSpPr>
            <a:spLocks noGrp="1"/>
          </p:cNvSpPr>
          <p:nvPr>
            <p:ph type="body" idx="1"/>
          </p:nvPr>
        </p:nvSpPr>
        <p:spPr>
          <a:xfrm>
            <a:off x="615950" y="2060575"/>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130000"/>
              </a:lnSpc>
              <a:buNone/>
            </a:pPr>
            <a:r>
              <a:rPr lang="zh-CN" altLang="en-US">
                <a:solidFill>
                  <a:schemeClr val="hlink"/>
                </a:solidFill>
              </a:rPr>
              <a:t>psoriasis</a:t>
            </a:r>
          </a:p>
          <a:p>
            <a:pPr lvl="0" eaLnBrk="1" latinLnBrk="1" hangingPunct="1">
              <a:lnSpc>
                <a:spcPct val="130000"/>
              </a:lnSpc>
              <a:buNone/>
            </a:pPr>
            <a:r>
              <a:rPr lang="zh-CN" altLang="en-US">
                <a:solidFill>
                  <a:schemeClr val="hlink"/>
                </a:solidFill>
              </a:rPr>
              <a:t>parapsoriasis</a:t>
            </a:r>
          </a:p>
          <a:p>
            <a:pPr lvl="0" eaLnBrk="1" latinLnBrk="1" hangingPunct="1">
              <a:lnSpc>
                <a:spcPct val="130000"/>
              </a:lnSpc>
              <a:buNone/>
            </a:pPr>
            <a:r>
              <a:rPr lang="zh-CN" altLang="en-US">
                <a:solidFill>
                  <a:schemeClr val="hlink"/>
                </a:solidFill>
              </a:rPr>
              <a:t>pityriasis rosea</a:t>
            </a:r>
          </a:p>
          <a:p>
            <a:pPr lvl="0" eaLnBrk="1" latinLnBrk="1" hangingPunct="1">
              <a:lnSpc>
                <a:spcPct val="130000"/>
              </a:lnSpc>
              <a:buNone/>
            </a:pPr>
            <a:r>
              <a:rPr lang="zh-CN" altLang="en-US">
                <a:solidFill>
                  <a:schemeClr val="hlink"/>
                </a:solidFill>
              </a:rPr>
              <a:t>lichen planus</a:t>
            </a:r>
          </a:p>
          <a:p>
            <a:pPr lvl="0" eaLnBrk="1" latinLnBrk="1" hangingPunct="1">
              <a:lnSpc>
                <a:spcPct val="130000"/>
              </a:lnSpc>
              <a:buNone/>
            </a:pPr>
            <a:endParaRPr lang="en-US" altLang="en-US">
              <a:solidFill>
                <a:schemeClr val="hlink"/>
              </a:solidFill>
            </a:endParaRPr>
          </a:p>
        </p:txBody>
      </p:sp>
      <p:sp>
        <p:nvSpPr>
          <p:cNvPr id="1048837" name="TextBox 1048836"/>
          <p:cNvSpPr txBox="1"/>
          <p:nvPr/>
        </p:nvSpPr>
        <p:spPr>
          <a:xfrm>
            <a:off x="3635375" y="2565400"/>
            <a:ext cx="2519362" cy="308737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dissimilar disorders grouped together by lesions with similar primary characteristics</a:t>
            </a:r>
          </a:p>
        </p:txBody>
      </p:sp>
      <p:sp>
        <p:nvSpPr>
          <p:cNvPr id="1048838" name="TextBox 1048837"/>
          <p:cNvSpPr txBox="1"/>
          <p:nvPr/>
        </p:nvSpPr>
        <p:spPr>
          <a:xfrm>
            <a:off x="5940425" y="1916112"/>
            <a:ext cx="2952750" cy="2659379"/>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solidFill>
                  <a:schemeClr val="folHlink"/>
                </a:solidFill>
              </a:rPr>
              <a:t>sharply marginated scaling </a:t>
            </a:r>
            <a:r>
              <a:rPr lang="en-US" altLang="en-US" b="1">
                <a:solidFill>
                  <a:schemeClr val="folHlink"/>
                </a:solidFill>
              </a:rPr>
              <a:t>papules</a:t>
            </a:r>
            <a:r>
              <a:rPr>
                <a:solidFill>
                  <a:schemeClr val="folHlink"/>
                </a:solidFill>
              </a:rPr>
              <a:t> or </a:t>
            </a:r>
            <a:r>
              <a:rPr b="1">
                <a:solidFill>
                  <a:schemeClr val="folHlink"/>
                </a:solidFill>
              </a:rPr>
              <a:t>plaques</a:t>
            </a:r>
            <a:r>
              <a:rPr>
                <a:solidFill>
                  <a:schemeClr val="folHlink"/>
                </a:solidFill>
              </a:rPr>
              <a:t> without wetness, crusts, fissures and excoriations</a:t>
            </a:r>
          </a:p>
        </p:txBody>
      </p:sp>
      <p:sp>
        <p:nvSpPr>
          <p:cNvPr id="1048839" name="TextBox 1048838"/>
          <p:cNvSpPr txBox="1"/>
          <p:nvPr/>
        </p:nvSpPr>
        <p:spPr>
          <a:xfrm>
            <a:off x="6013450" y="4508500"/>
            <a:ext cx="2735262" cy="223139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solidFill>
                  <a:srgbClr val="008000"/>
                </a:solidFill>
              </a:rPr>
              <a:t>Appearance and distribution of lesions distinguish the diseases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Title 104884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Lichen Planus</a:t>
            </a:r>
            <a:r>
              <a:rPr b="1"/>
              <a:t> </a:t>
            </a:r>
          </a:p>
        </p:txBody>
      </p:sp>
      <p:pic>
        <p:nvPicPr>
          <p:cNvPr id="2097193" name="Content Placeholder 2097192"/>
          <p:cNvPicPr>
            <a:picLocks noGrp="1"/>
          </p:cNvPicPr>
          <p:nvPr>
            <p:ph sz="half" idx="2"/>
          </p:nvPr>
        </p:nvPicPr>
        <p:blipFill>
          <a:blip r:embed="rId2"/>
          <a:srcRect/>
          <a:stretch>
            <a:fillRect/>
          </a:stretch>
        </p:blipFill>
        <p:spPr>
          <a:xfrm>
            <a:off x="6011862" y="1989137"/>
            <a:ext cx="3017837" cy="2324100"/>
          </a:xfrm>
          <a:prstGeom prst="rect">
            <a:avLst/>
          </a:prstGeom>
          <a:noFill/>
          <a:ln>
            <a:noFill/>
          </a:ln>
        </p:spPr>
      </p:pic>
      <p:sp>
        <p:nvSpPr>
          <p:cNvPr id="1048844" name="TextBox 1048843"/>
          <p:cNvSpPr txBox="1"/>
          <p:nvPr/>
        </p:nvSpPr>
        <p:spPr>
          <a:xfrm>
            <a:off x="4429125" y="5019675"/>
            <a:ext cx="3455987" cy="73406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sz="1800" b="1">
                <a:solidFill>
                  <a:schemeClr val="accent1"/>
                </a:solidFill>
              </a:rPr>
              <a:t>hepatitis  C  liver disease graft versus host disease</a:t>
            </a:r>
          </a:p>
        </p:txBody>
      </p:sp>
      <p:sp>
        <p:nvSpPr>
          <p:cNvPr id="1048845" name="Text Placeholder 1048844"/>
          <p:cNvSpPr>
            <a:spLocks noGrp="1"/>
          </p:cNvSpPr>
          <p:nvPr>
            <p:ph type="body" sz="half" idx="1"/>
          </p:nvPr>
        </p:nvSpPr>
        <p:spPr>
          <a:xfrm>
            <a:off x="611187" y="2060575"/>
            <a:ext cx="5545137" cy="4114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marL="180975" lvl="0" indent="-180975" eaLnBrk="1" latinLnBrk="1" hangingPunct="1"/>
            <a:r>
              <a:rPr lang="en-US" altLang="en-US" sz="2400"/>
              <a:t>Recurrent, pruritic, inflammatory rash small polygonal flat </a:t>
            </a:r>
            <a:r>
              <a:rPr lang="zh-CN" altLang="en-US" sz="2400">
                <a:solidFill>
                  <a:schemeClr val="hlink"/>
                </a:solidFill>
              </a:rPr>
              <a:t>violaceous papules </a:t>
            </a:r>
            <a:r>
              <a:rPr lang="zh-CN" altLang="en-US" sz="2400"/>
              <a:t>may coalesce in </a:t>
            </a:r>
            <a:r>
              <a:rPr lang="zh-CN" altLang="en-US" sz="2400">
                <a:solidFill>
                  <a:srgbClr val="008000"/>
                </a:solidFill>
              </a:rPr>
              <a:t>scaly patches</a:t>
            </a:r>
          </a:p>
          <a:p>
            <a:pPr marL="180975" lvl="0" indent="-180975" eaLnBrk="1" latinLnBrk="1" hangingPunct="1"/>
            <a:r>
              <a:rPr lang="en-US" altLang="en-US" sz="2400"/>
              <a:t>Often accompanied by oral lesions </a:t>
            </a:r>
          </a:p>
          <a:p>
            <a:pPr marL="180975" lvl="0" indent="-180975" eaLnBrk="1" latinLnBrk="1" hangingPunct="1"/>
            <a:r>
              <a:rPr lang="en-US" altLang="en-US" sz="2400"/>
              <a:t>T cell autoimmune reaction to basal keratinocytes + genetic disposition</a:t>
            </a:r>
          </a:p>
          <a:p>
            <a:pPr marL="180975" lvl="0" indent="-180975" eaLnBrk="1" latinLnBrk="1" hangingPunct="1"/>
            <a:r>
              <a:rPr lang="en-US" altLang="en-US" sz="2400"/>
              <a:t>Triggered by a variety of 	         </a:t>
            </a:r>
          </a:p>
          <a:p>
            <a:pPr marL="180975" lvl="0" indent="-180975" eaLnBrk="1" latinLnBrk="1" hangingPunct="1">
              <a:buNone/>
            </a:pPr>
            <a:r>
              <a:rPr sz="1800"/>
              <a:t>	           	</a:t>
            </a:r>
            <a:r>
              <a:rPr sz="2000" b="1">
                <a:solidFill>
                  <a:schemeClr val="folHlink"/>
                </a:solidFill>
                <a:latin typeface="Times New Roman" pitchFamily="18" charset="0"/>
              </a:rPr>
              <a:t>β blockers 		</a:t>
            </a:r>
            <a:r>
              <a:rPr sz="2000">
                <a:latin typeface="Times New Roman" pitchFamily="18" charset="0"/>
              </a:rPr>
              <a:t>	</a:t>
            </a:r>
            <a:r>
              <a:rPr sz="2000" b="1">
                <a:solidFill>
                  <a:schemeClr val="folHlink"/>
                </a:solidFill>
                <a:latin typeface="Times New Roman" pitchFamily="18" charset="0"/>
              </a:rPr>
              <a:t>antimalarials  			NSAIDS</a:t>
            </a:r>
          </a:p>
          <a:p>
            <a:pPr marL="180975" lvl="0" indent="-180975" eaLnBrk="1" latinLnBrk="1" hangingPunct="1"/>
            <a:endParaRPr sz="1600"/>
          </a:p>
        </p:txBody>
      </p:sp>
      <p:sp>
        <p:nvSpPr>
          <p:cNvPr id="1048846" name="TextBox 1048845"/>
          <p:cNvSpPr txBox="1"/>
          <p:nvPr/>
        </p:nvSpPr>
        <p:spPr>
          <a:xfrm>
            <a:off x="1116012" y="5059362"/>
            <a:ext cx="12954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drugs; </a:t>
            </a:r>
          </a:p>
        </p:txBody>
      </p:sp>
      <p:sp>
        <p:nvSpPr>
          <p:cNvPr id="1048847" name="TextBox 1048846"/>
          <p:cNvSpPr txBox="1"/>
          <p:nvPr/>
        </p:nvSpPr>
        <p:spPr>
          <a:xfrm>
            <a:off x="611187" y="5888037"/>
            <a:ext cx="8713788" cy="476885"/>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lnSpc>
                <a:spcPct val="90000"/>
              </a:lnSpc>
              <a:spcBef>
                <a:spcPct val="20000"/>
              </a:spcBef>
              <a:buClr>
                <a:schemeClr val="folHlink"/>
              </a:buClr>
              <a:buSzPct val="60000"/>
              <a:buFont typeface="Wingdings" pitchFamily="2" charset="2"/>
              <a:buChar char="n"/>
            </a:pPr>
            <a:r>
              <a:rPr lang="en-US" altLang="en-US"/>
              <a:t> Symmetrically distributed on wrists, legs, trunk, penis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4" name="Content Placeholder 2097193"/>
          <p:cNvPicPr>
            <a:picLocks noGrp="1"/>
          </p:cNvPicPr>
          <p:nvPr>
            <p:ph sz="quarter" idx="4"/>
          </p:nvPr>
        </p:nvPicPr>
        <p:blipFill>
          <a:blip r:embed="rId2"/>
          <a:srcRect/>
          <a:stretch>
            <a:fillRect/>
          </a:stretch>
        </p:blipFill>
        <p:spPr>
          <a:xfrm>
            <a:off x="611187" y="4760912"/>
            <a:ext cx="2378075" cy="1981200"/>
          </a:xfrm>
          <a:prstGeom prst="rect">
            <a:avLst/>
          </a:prstGeom>
          <a:noFill/>
          <a:ln>
            <a:noFill/>
          </a:ln>
        </p:spPr>
      </p:pic>
      <p:sp>
        <p:nvSpPr>
          <p:cNvPr id="1048853" name="Title 1048852"/>
          <p:cNvSpPr>
            <a:spLocks noGrp="1"/>
          </p:cNvSpPr>
          <p:nvPr>
            <p:ph type="title" sz="quarter"/>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Lichen Planus </a:t>
            </a:r>
          </a:p>
        </p:txBody>
      </p:sp>
      <p:pic>
        <p:nvPicPr>
          <p:cNvPr id="2097195" name="Content Placeholder 2097194"/>
          <p:cNvPicPr>
            <a:picLocks noGrp="1"/>
          </p:cNvPicPr>
          <p:nvPr>
            <p:ph idx="1"/>
          </p:nvPr>
        </p:nvPicPr>
        <p:blipFill>
          <a:blip r:embed="rId3"/>
          <a:srcRect/>
          <a:stretch>
            <a:fillRect/>
          </a:stretch>
        </p:blipFill>
        <p:spPr>
          <a:xfrm>
            <a:off x="612775" y="2090737"/>
            <a:ext cx="2376487" cy="2490787"/>
          </a:xfrm>
          <a:prstGeom prst="rect">
            <a:avLst/>
          </a:prstGeom>
          <a:noFill/>
          <a:ln>
            <a:noFill/>
          </a:ln>
        </p:spPr>
      </p:pic>
      <p:sp>
        <p:nvSpPr>
          <p:cNvPr id="1048854" name="Rectangle 1048853"/>
          <p:cNvSpPr/>
          <p:nvPr/>
        </p:nvSpPr>
        <p:spPr>
          <a:xfrm>
            <a:off x="2987675" y="2060575"/>
            <a:ext cx="6156325" cy="4114800"/>
          </a:xfrm>
          <a:prstGeom prst="rect">
            <a:avLst/>
          </a:prstGeom>
          <a:noFill/>
          <a:ln>
            <a:noFill/>
          </a:ln>
        </p:spPr>
        <p:txBody>
          <a:bodyPr lIns="91440" tIns="45720" rIns="91440" bIns="45720"/>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marL="180975" lvl="0" indent="-180975" eaLnBrk="1" latinLnBrk="1" hangingPunct="1">
              <a:spcBef>
                <a:spcPct val="20000"/>
              </a:spcBef>
              <a:buClr>
                <a:schemeClr val="folHlink"/>
              </a:buClr>
              <a:buSzPct val="60000"/>
              <a:buFont typeface="Wingdings" pitchFamily="2" charset="2"/>
              <a:buChar char="n"/>
            </a:pPr>
            <a:r>
              <a:rPr lang="en-US" altLang="en-US"/>
              <a:t> Oral mucosa is involved in ~50% cases reticulated, lacy, blue-white esp. tongue</a:t>
            </a:r>
          </a:p>
          <a:p>
            <a:pPr marL="180975" lvl="0" indent="-180975" eaLnBrk="1" latinLnBrk="1" hangingPunct="1">
              <a:spcBef>
                <a:spcPct val="20000"/>
              </a:spcBef>
              <a:buClr>
                <a:schemeClr val="folHlink"/>
              </a:buClr>
              <a:buSzPct val="60000"/>
              <a:buFont typeface="Wingdings" pitchFamily="2" charset="2"/>
              <a:buChar char="n"/>
            </a:pPr>
            <a:r>
              <a:rPr lang="en-US" altLang="en-US"/>
              <a:t> chronic exacerbations and remissions </a:t>
            </a:r>
          </a:p>
          <a:p>
            <a:pPr marL="180975" lvl="0" indent="-180975" eaLnBrk="1" latinLnBrk="1" hangingPunct="1">
              <a:spcBef>
                <a:spcPct val="20000"/>
              </a:spcBef>
              <a:buClr>
                <a:schemeClr val="folHlink"/>
              </a:buClr>
              <a:buSzPct val="60000"/>
              <a:buFont typeface="Wingdings" pitchFamily="2" charset="2"/>
              <a:buChar char="n"/>
            </a:pPr>
            <a:r>
              <a:rPr lang="zh-CN" altLang="en-US"/>
              <a:t> New papules occur after minor skin injury</a:t>
            </a:r>
          </a:p>
          <a:p>
            <a:pPr marL="180975" lvl="0" indent="-180975" eaLnBrk="1" latinLnBrk="1" hangingPunct="1">
              <a:spcBef>
                <a:spcPct val="20000"/>
              </a:spcBef>
              <a:buClr>
                <a:schemeClr val="folHlink"/>
              </a:buClr>
              <a:buSzPct val="60000"/>
              <a:buFont typeface="Wingdings" pitchFamily="2" charset="2"/>
              <a:buChar char="n"/>
            </a:pPr>
            <a:r>
              <a:rPr lang="zh-CN" altLang="en-US"/>
              <a:t> lesions change over time becoming hyperpigmented, hyperkeratotic, vesicular plaques that are violaceous and shiny</a:t>
            </a:r>
          </a:p>
          <a:p>
            <a:pPr marL="180975" lvl="0" indent="-180975" eaLnBrk="1" latinLnBrk="1" hangingPunct="1">
              <a:spcBef>
                <a:spcPct val="20000"/>
              </a:spcBef>
              <a:buClr>
                <a:schemeClr val="folHlink"/>
              </a:buClr>
              <a:buSzPct val="60000"/>
              <a:buFont typeface="Wingdings" pitchFamily="2" charset="2"/>
              <a:buChar char="n"/>
            </a:pPr>
            <a:r>
              <a:rPr lang="zh-CN" altLang="en-US"/>
              <a:t>Treatment by topical corticosteroids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5" name="Title 1048854"/>
          <p:cNvSpPr>
            <a:spLocks noGrp="1"/>
          </p:cNvSpPr>
          <p:nvPr>
            <p:ph type="title"/>
          </p:nvPr>
        </p:nvSpPr>
        <p:spPr>
          <a:xfrm>
            <a:off x="1150937" y="557212"/>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Parapsoriasis </a:t>
            </a:r>
          </a:p>
        </p:txBody>
      </p:sp>
      <p:pic>
        <p:nvPicPr>
          <p:cNvPr id="2097196" name="Content Placeholder 2097195"/>
          <p:cNvPicPr>
            <a:picLocks noGrp="1"/>
          </p:cNvPicPr>
          <p:nvPr>
            <p:ph idx="1"/>
          </p:nvPr>
        </p:nvPicPr>
        <p:blipFill>
          <a:blip r:embed="rId2"/>
          <a:srcRect/>
          <a:stretch>
            <a:fillRect/>
          </a:stretch>
        </p:blipFill>
        <p:spPr>
          <a:xfrm>
            <a:off x="4787900" y="2054225"/>
            <a:ext cx="2613025" cy="3751262"/>
          </a:xfrm>
          <a:prstGeom prst="rect">
            <a:avLst/>
          </a:prstGeom>
          <a:noFill/>
          <a:ln>
            <a:noFill/>
          </a:ln>
        </p:spPr>
      </p:pic>
      <p:sp>
        <p:nvSpPr>
          <p:cNvPr id="1048856" name="Rectangle 1048855"/>
          <p:cNvSpPr/>
          <p:nvPr/>
        </p:nvSpPr>
        <p:spPr>
          <a:xfrm>
            <a:off x="682625" y="1880235"/>
            <a:ext cx="4321175" cy="4227830"/>
          </a:xfrm>
          <a:prstGeom prst="rect">
            <a:avLst/>
          </a:prstGeom>
          <a:noFill/>
          <a:ln>
            <a:noFill/>
          </a:ln>
        </p:spPr>
        <p:txBody>
          <a:bodyPr lIns="91440" tIns="45720" rIns="91440" bIns="45720" anchor="ctr">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marL="266700" lvl="0" indent="-266700" eaLnBrk="1" latinLnBrk="1" hangingPunct="1">
              <a:buFontTx/>
              <a:buChar char="•"/>
            </a:pPr>
            <a:r>
              <a:rPr lang="zh-CN" altLang="en-US"/>
              <a:t>Poorly understood group of plaque forming diseases</a:t>
            </a:r>
          </a:p>
          <a:p>
            <a:pPr marL="266700" lvl="0" indent="-266700" eaLnBrk="1" latinLnBrk="1" hangingPunct="1">
              <a:buFontTx/>
              <a:buChar char="•"/>
            </a:pPr>
            <a:endParaRPr lang="en-US" altLang="en-US" sz="800"/>
          </a:p>
          <a:p>
            <a:pPr marL="266700" lvl="0" indent="-266700" eaLnBrk="1" latinLnBrk="1" hangingPunct="1">
              <a:buFontTx/>
              <a:buChar char="•"/>
            </a:pPr>
            <a:r>
              <a:rPr lang="zh-CN" altLang="en-US"/>
              <a:t>2 types;   a </a:t>
            </a:r>
            <a:r>
              <a:rPr lang="en-US" altLang="en-US">
                <a:solidFill>
                  <a:schemeClr val="hlink"/>
                </a:solidFill>
              </a:rPr>
              <a:t>small plaque</a:t>
            </a:r>
            <a:r>
              <a:rPr lang="zh-CN" altLang="en-US"/>
              <a:t>; 		</a:t>
            </a:r>
            <a:r>
              <a:rPr>
                <a:solidFill>
                  <a:srgbClr val="FF66FF"/>
                </a:solidFill>
              </a:rPr>
              <a:t>benign</a:t>
            </a:r>
            <a:r>
              <a:t>, 		      a </a:t>
            </a:r>
            <a:r>
              <a:rPr>
                <a:solidFill>
                  <a:schemeClr val="hlink"/>
                </a:solidFill>
              </a:rPr>
              <a:t>large plaque</a:t>
            </a:r>
            <a:r>
              <a:t>; 			</a:t>
            </a:r>
            <a:r>
              <a:rPr>
                <a:solidFill>
                  <a:srgbClr val="008000"/>
                </a:solidFill>
              </a:rPr>
              <a:t>CTCL precursor</a:t>
            </a:r>
          </a:p>
          <a:p>
            <a:pPr marL="266700" lvl="0" indent="-266700" eaLnBrk="1" latinLnBrk="1" hangingPunct="1"/>
            <a:r>
              <a:t>   cutaneous T-cell lymphoma </a:t>
            </a:r>
          </a:p>
          <a:p>
            <a:pPr marL="266700" lvl="0" indent="-266700" eaLnBrk="1" latinLnBrk="1" hangingPunct="1">
              <a:buFontTx/>
              <a:buChar char="•"/>
            </a:pPr>
            <a:endParaRPr sz="800">
              <a:solidFill>
                <a:srgbClr val="008000"/>
              </a:solidFill>
            </a:endParaRPr>
          </a:p>
          <a:p>
            <a:pPr marL="266700" lvl="0" indent="-266700" eaLnBrk="1" latinLnBrk="1" hangingPunct="1">
              <a:buFontTx/>
              <a:buChar char="•"/>
            </a:pPr>
            <a:r>
              <a:t>Treatment by phototherapy or topical corticosteroids </a:t>
            </a:r>
          </a:p>
          <a:p>
            <a:pPr marL="266700" lvl="0" indent="-266700" eaLnBrk="1" latinLnBrk="1" hangingPunct="1">
              <a:buFontTx/>
              <a:buChar char="•"/>
            </a:pPr>
            <a:endParaRPr>
              <a:solidFill>
                <a:srgbClr val="0080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7" name="Title 104885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Pityriasis Rosea </a:t>
            </a:r>
          </a:p>
        </p:txBody>
      </p:sp>
      <p:pic>
        <p:nvPicPr>
          <p:cNvPr id="2097197" name="Content Placeholder 2097196"/>
          <p:cNvPicPr>
            <a:picLocks noGrp="1"/>
          </p:cNvPicPr>
          <p:nvPr>
            <p:ph sz="half" idx="2"/>
          </p:nvPr>
        </p:nvPicPr>
        <p:blipFill>
          <a:blip r:embed="rId2"/>
          <a:srcRect/>
          <a:stretch>
            <a:fillRect/>
          </a:stretch>
        </p:blipFill>
        <p:spPr>
          <a:xfrm>
            <a:off x="5905500" y="1989137"/>
            <a:ext cx="2914650" cy="3960812"/>
          </a:xfrm>
          <a:prstGeom prst="rect">
            <a:avLst/>
          </a:prstGeom>
          <a:noFill/>
          <a:ln>
            <a:noFill/>
          </a:ln>
        </p:spPr>
      </p:pic>
      <p:sp>
        <p:nvSpPr>
          <p:cNvPr id="1048858" name="Text Placeholder 1048857"/>
          <p:cNvSpPr>
            <a:spLocks noGrp="1"/>
          </p:cNvSpPr>
          <p:nvPr>
            <p:ph type="body" sz="half" idx="1"/>
          </p:nvPr>
        </p:nvSpPr>
        <p:spPr>
          <a:xfrm>
            <a:off x="611187" y="1916112"/>
            <a:ext cx="5400675" cy="4114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lvl="0" eaLnBrk="1" latinLnBrk="1" hangingPunct="1"/>
            <a:r>
              <a:rPr lang="en-US" altLang="en-US" sz="2400"/>
              <a:t>Mild inflammatory skin disease </a:t>
            </a:r>
            <a:r>
              <a:rPr lang="zh-CN" altLang="en-US" sz="2400">
                <a:solidFill>
                  <a:schemeClr val="hlink"/>
                </a:solidFill>
              </a:rPr>
              <a:t>diffuse scaly plaques</a:t>
            </a:r>
            <a:r>
              <a:rPr lang="en-US" altLang="en-US" sz="2400"/>
              <a:t> or papules </a:t>
            </a:r>
          </a:p>
          <a:p>
            <a:pPr lvl="0" eaLnBrk="1" latinLnBrk="1" hangingPunct="1"/>
            <a:r>
              <a:rPr lang="en-US" altLang="en-US" sz="2400"/>
              <a:t>unknown cause, virus suspected </a:t>
            </a:r>
          </a:p>
          <a:p>
            <a:pPr lvl="0" eaLnBrk="1" latinLnBrk="1" hangingPunct="1"/>
            <a:r>
              <a:rPr lang="en-US" altLang="en-US" sz="2400"/>
              <a:t>mostly women 10-35 yr, peaks in cooler months</a:t>
            </a:r>
          </a:p>
          <a:p>
            <a:pPr lvl="0" eaLnBrk="1" latinLnBrk="1" hangingPunct="1"/>
            <a:r>
              <a:rPr lang="en-US" altLang="en-US" sz="2400"/>
              <a:t>begins with ‘herald patch’on trunk centripetal eruption 7 -14 days later prodromal malaise and headache</a:t>
            </a:r>
          </a:p>
          <a:p>
            <a:pPr lvl="0" eaLnBrk="1" latinLnBrk="1" hangingPunct="1"/>
            <a:r>
              <a:rPr lang="en-US" altLang="en-US" sz="2400"/>
              <a:t>Rose or fawn coloured, raised edge </a:t>
            </a:r>
            <a:r>
              <a:rPr sz="2400">
                <a:solidFill>
                  <a:schemeClr val="hlink"/>
                </a:solidFill>
              </a:rPr>
              <a:t>collarette</a:t>
            </a:r>
            <a:r>
              <a:rPr sz="2400"/>
              <a:t> (tinea)</a:t>
            </a:r>
          </a:p>
          <a:p>
            <a:pPr lvl="0" eaLnBrk="1" latinLnBrk="1" hangingPunct="1"/>
            <a:endParaRPr sz="2400"/>
          </a:p>
          <a:p>
            <a:pPr lvl="0" eaLnBrk="1" latinLnBrk="1" hangingPunct="1"/>
            <a:endParaRPr sz="2400"/>
          </a:p>
        </p:txBody>
      </p:sp>
      <p:sp>
        <p:nvSpPr>
          <p:cNvPr id="1048859" name="TextBox 1048858"/>
          <p:cNvSpPr txBox="1"/>
          <p:nvPr/>
        </p:nvSpPr>
        <p:spPr>
          <a:xfrm>
            <a:off x="611187" y="5949950"/>
            <a:ext cx="8532812"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buClr>
                <a:schemeClr val="folHlink"/>
              </a:buClr>
              <a:buSzPct val="115000"/>
              <a:buFont typeface="Wingdings" pitchFamily="2" charset="2"/>
              <a:buChar char="§"/>
            </a:pPr>
            <a:r>
              <a:rPr lang="zh-CN" altLang="en-US"/>
              <a:t>  Remits in 5 weeks, recurrence rare, sun hastens resolution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0" name="Title 104885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b="1">
                <a:latin typeface="Arial" charset="0"/>
              </a:rPr>
              <a:t>Psoriasis</a:t>
            </a:r>
          </a:p>
        </p:txBody>
      </p:sp>
      <p:sp>
        <p:nvSpPr>
          <p:cNvPr id="1048861" name="Content Placeholder 104886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Noninfectious inflammatory dermatoses.</a:t>
            </a:r>
          </a:p>
          <a:p>
            <a:pPr lvl="0"/>
            <a:endParaRPr lang="en-US" altLang="en-US" sz="2800"/>
          </a:p>
          <a:p>
            <a:pPr lvl="0"/>
            <a:r>
              <a:rPr lang="en-US" altLang="en-US" sz="2800"/>
              <a:t>This chronic disease stems from a hereditary defect that causes overproduction of keratin.</a:t>
            </a:r>
          </a:p>
          <a:p>
            <a:pPr lvl="0"/>
            <a:endParaRPr lang="en-US" altLang="en-US" sz="2800"/>
          </a:p>
          <a:p>
            <a:pPr lvl="0"/>
            <a:r>
              <a:rPr lang="en-US" altLang="en-US" sz="2800"/>
              <a:t>Psoriasis has a tendency to improve and then recur periodically throughout life.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04864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47" name="Content Placeholder 104864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1" eaLnBrk="1" latinLnBrk="1" hangingPunct="1"/>
            <a:r>
              <a:rPr lang="en-US" altLang="en-US">
                <a:ea typeface="ＭＳ Ｐゴシック" pitchFamily="34" charset="-128"/>
              </a:rPr>
              <a:t>Sweat glands help to regulate the body temperature.</a:t>
            </a:r>
          </a:p>
          <a:p>
            <a:pPr lvl="1" eaLnBrk="1" latinLnBrk="1" hangingPunct="1"/>
            <a:r>
              <a:rPr lang="en-US" altLang="en-US">
                <a:ea typeface="ＭＳ Ｐゴシック" pitchFamily="34" charset="-128"/>
              </a:rPr>
              <a:t>The process of sweating and the sweat itself are both known as perspiration.</a:t>
            </a:r>
          </a:p>
          <a:p>
            <a:pPr lvl="1" eaLnBrk="1" latinLnBrk="1" hangingPunct="1"/>
            <a:r>
              <a:rPr lang="en-US" altLang="en-US">
                <a:ea typeface="ＭＳ Ｐゴシック" pitchFamily="34" charset="-128"/>
              </a:rPr>
              <a:t>The sweat glands are also known as the sudoriferous glands.</a:t>
            </a:r>
          </a:p>
          <a:p>
            <a:pPr lvl="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2" name="Title 104886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Psoriasis </a:t>
            </a:r>
          </a:p>
        </p:txBody>
      </p:sp>
      <p:sp>
        <p:nvSpPr>
          <p:cNvPr id="1048863" name="Text Placeholder 1048862"/>
          <p:cNvSpPr>
            <a:spLocks noGrp="1"/>
          </p:cNvSpPr>
          <p:nvPr>
            <p:ph type="body" sz="half" idx="1"/>
          </p:nvPr>
        </p:nvSpPr>
        <p:spPr>
          <a:xfrm>
            <a:off x="611187" y="1916112"/>
            <a:ext cx="4897437" cy="4114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marL="266700" lvl="0" indent="-266700" eaLnBrk="1" latinLnBrk="1" hangingPunct="1"/>
            <a:r>
              <a:rPr lang="zh-CN" altLang="en-US" sz="2400"/>
              <a:t>Well demarcated, raised, red, </a:t>
            </a:r>
            <a:r>
              <a:rPr lang="en-US" altLang="en-US" sz="2400">
                <a:solidFill>
                  <a:schemeClr val="hlink"/>
                </a:solidFill>
              </a:rPr>
              <a:t>scaly plaques </a:t>
            </a:r>
            <a:r>
              <a:rPr lang="zh-CN" altLang="en-US" sz="2400"/>
              <a:t>typically elevated, &gt;10 mm with thick silvery scale</a:t>
            </a:r>
          </a:p>
          <a:p>
            <a:pPr marL="266700" lvl="0" indent="-266700" eaLnBrk="1" latinLnBrk="1" hangingPunct="1"/>
            <a:r>
              <a:rPr lang="zh-CN" altLang="en-US" sz="2400"/>
              <a:t>Hyperproliferation, inflammation of dermis and epidermis</a:t>
            </a:r>
          </a:p>
          <a:p>
            <a:pPr marL="266700" lvl="0" indent="-266700" eaLnBrk="1" latinLnBrk="1" hangingPunct="1"/>
            <a:r>
              <a:rPr lang="zh-CN" altLang="en-US" sz="2400"/>
              <a:t>Common, </a:t>
            </a:r>
            <a:r>
              <a:rPr lang="en-US" altLang="en-US" sz="2400">
                <a:solidFill>
                  <a:schemeClr val="hlink"/>
                </a:solidFill>
              </a:rPr>
              <a:t>~1 to 5%</a:t>
            </a:r>
            <a:r>
              <a:rPr lang="zh-CN" altLang="en-US" sz="2400"/>
              <a:t> population bimodal onset 16-22 &amp; 57-60 yrs</a:t>
            </a:r>
          </a:p>
          <a:p>
            <a:pPr marL="266700" lvl="0" indent="-266700" eaLnBrk="1" latinLnBrk="1" hangingPunct="1"/>
            <a:r>
              <a:rPr lang="zh-CN" altLang="en-US" sz="2400"/>
              <a:t>Unknown cause, ~50% familial</a:t>
            </a:r>
          </a:p>
        </p:txBody>
      </p:sp>
      <p:pic>
        <p:nvPicPr>
          <p:cNvPr id="2097198" name="Picture 2097197"/>
          <p:cNvPicPr>
            <a:picLocks/>
          </p:cNvPicPr>
          <p:nvPr/>
        </p:nvPicPr>
        <p:blipFill>
          <a:blip r:embed="rId2"/>
          <a:srcRect/>
          <a:stretch>
            <a:fillRect/>
          </a:stretch>
        </p:blipFill>
        <p:spPr>
          <a:xfrm>
            <a:off x="2806700" y="960437"/>
            <a:ext cx="11112" cy="228600"/>
          </a:xfrm>
          <a:prstGeom prst="rect">
            <a:avLst/>
          </a:prstGeom>
          <a:noFill/>
          <a:ln>
            <a:noFill/>
          </a:ln>
        </p:spPr>
      </p:pic>
      <p:pic>
        <p:nvPicPr>
          <p:cNvPr id="2097199" name="Picture 2097198"/>
          <p:cNvPicPr>
            <a:picLocks/>
          </p:cNvPicPr>
          <p:nvPr/>
        </p:nvPicPr>
        <p:blipFill>
          <a:blip r:embed="rId3"/>
          <a:srcRect/>
          <a:stretch>
            <a:fillRect/>
          </a:stretch>
        </p:blipFill>
        <p:spPr>
          <a:xfrm>
            <a:off x="7377112" y="960437"/>
            <a:ext cx="1600200" cy="11112"/>
          </a:xfrm>
          <a:prstGeom prst="rect">
            <a:avLst/>
          </a:prstGeom>
          <a:noFill/>
          <a:ln>
            <a:noFill/>
          </a:ln>
        </p:spPr>
      </p:pic>
      <p:pic>
        <p:nvPicPr>
          <p:cNvPr id="2097200" name="Content Placeholder 2097199"/>
          <p:cNvPicPr>
            <a:picLocks noGrp="1"/>
          </p:cNvPicPr>
          <p:nvPr>
            <p:ph sz="half" idx="2"/>
          </p:nvPr>
        </p:nvPicPr>
        <p:blipFill>
          <a:blip r:embed="rId4"/>
          <a:srcRect/>
          <a:stretch>
            <a:fillRect/>
          </a:stretch>
        </p:blipFill>
        <p:spPr>
          <a:xfrm>
            <a:off x="5435600" y="1989137"/>
            <a:ext cx="3522662" cy="2967037"/>
          </a:xfrm>
          <a:prstGeom prst="rect">
            <a:avLst/>
          </a:prstGeom>
          <a:noFill/>
          <a:ln>
            <a:noFill/>
          </a:ln>
        </p:spPr>
      </p:pic>
      <p:sp>
        <p:nvSpPr>
          <p:cNvPr id="1048864" name="TextBox 1048863"/>
          <p:cNvSpPr txBox="1"/>
          <p:nvPr/>
        </p:nvSpPr>
        <p:spPr>
          <a:xfrm>
            <a:off x="611187" y="5049837"/>
            <a:ext cx="8713788" cy="13830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r>
              <a:rPr lang="zh-CN" altLang="en-US"/>
              <a:t>   non-mendelian inheritance, associated MHC </a:t>
            </a:r>
            <a:r>
              <a:rPr lang="zh-CN" altLang="en-US" sz="2000" b="1">
                <a:solidFill>
                  <a:schemeClr val="folHlink"/>
                </a:solidFill>
              </a:rPr>
              <a:t>CW6, B13, B17</a:t>
            </a:r>
          </a:p>
          <a:p>
            <a:pPr lvl="0" eaLnBrk="1" latinLnBrk="1" hangingPunct="1">
              <a:lnSpc>
                <a:spcPct val="110000"/>
              </a:lnSpc>
              <a:buClr>
                <a:schemeClr val="folHlink"/>
              </a:buClr>
              <a:buSzPct val="120000"/>
              <a:buFont typeface="Wingdings" pitchFamily="2" charset="2"/>
              <a:buChar char="§"/>
            </a:pPr>
            <a:r>
              <a:rPr lang="zh-CN" altLang="en-US"/>
              <a:t> Environmental trigger; injury, sunburn, HIV, </a:t>
            </a:r>
            <a:r>
              <a:rPr lang="zh-CN" altLang="en-US">
                <a:latin typeface="Times New Roman" pitchFamily="18" charset="0"/>
              </a:rPr>
              <a:t>β </a:t>
            </a:r>
            <a:r>
              <a:rPr lang="zh-CN" altLang="en-US"/>
              <a:t>haem </a:t>
            </a:r>
            <a:r>
              <a:rPr lang="zh-CN" altLang="en-US" i="1"/>
              <a:t>Strep.,      			      </a:t>
            </a:r>
            <a:r>
              <a:t>stress, alcohol, drugs; </a:t>
            </a:r>
            <a:r>
              <a:rPr>
                <a:latin typeface="Times New Roman" pitchFamily="18" charset="0"/>
              </a:rPr>
              <a:t>β blockers 								chloroquine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5" name="Title 104886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Pathophysiology</a:t>
            </a:r>
          </a:p>
        </p:txBody>
      </p:sp>
      <p:sp>
        <p:nvSpPr>
          <p:cNvPr id="1048866" name="Content Placeholder 104886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Immunologic defects is basis for psoriasis</a:t>
            </a:r>
          </a:p>
          <a:p>
            <a:pPr lvl="0"/>
            <a:r>
              <a:rPr lang="en-US" altLang="en-US" sz="2800"/>
              <a:t>Aggravated by emotional stress, anxiety conditions, trauma, infections, seasonal and hormonal changes.</a:t>
            </a:r>
          </a:p>
          <a:p>
            <a:pPr lvl="0"/>
            <a:r>
              <a:rPr lang="en-US" altLang="en-US" sz="2800"/>
              <a:t>The cells in the basal layer of the skin divide too quickly, and the newly formed cells move so rapidly to the skin surface that they become evident as profuse scales or plaques of epidermal tissue.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7" name="Title 104886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68" name="Content Placeholder 104886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Due to increased number of basal cells and rapid cell passage, the normal events of cell maturation and growth cannot occur, which prevent formation of the normal protective layers of the skin.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9" name="Title 104886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Clinical Manifestations</a:t>
            </a:r>
          </a:p>
        </p:txBody>
      </p:sp>
      <p:sp>
        <p:nvSpPr>
          <p:cNvPr id="1048870" name="Content Placeholder 104886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Lesions appear as red, raised patches of skin covered with silvery scales. </a:t>
            </a:r>
          </a:p>
          <a:p>
            <a:pPr lvl="0"/>
            <a:r>
              <a:rPr lang="en-US" altLang="en-US" sz="2800"/>
              <a:t>The scaly patches are formed by the buildup of living and dead skin. </a:t>
            </a:r>
          </a:p>
          <a:p>
            <a:pPr lvl="0"/>
            <a:r>
              <a:rPr lang="en-US" altLang="en-US" sz="2800"/>
              <a:t>If the scales are scraped away, the dark-red base of the lesion is exposed, producing multiple bleeding points.</a:t>
            </a:r>
          </a:p>
          <a:p>
            <a:pPr lvl="0"/>
            <a:r>
              <a:rPr lang="en-US" altLang="en-US" sz="2800"/>
              <a:t>Patches are not moist and may be pruritic.</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1" name="Title 104887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72" name="Content Placeholder 104887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nails may be involved, with pitting, discoloration, crumbling beneath the free edges, and separation of the nail plate.</a:t>
            </a:r>
          </a:p>
          <a:p>
            <a:pPr lvl="0"/>
            <a:r>
              <a:rPr lang="en-US" altLang="en-US" sz="2800"/>
              <a:t>Bilateral symmetry is a feature of psoriasis.</a:t>
            </a:r>
          </a:p>
          <a:p>
            <a:pPr lvl="0"/>
            <a:r>
              <a:rPr lang="en-US" altLang="en-US" sz="2800"/>
              <a:t>Sites most affected include the scalp, the extensor surface of the elbows and knees, the lower part of the back, and the genitalia, as well as the nails.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Title 104887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2400"/>
              <a:t>Psoriasis. Courtesy of Roche Laboratories.</a:t>
            </a:r>
          </a:p>
        </p:txBody>
      </p:sp>
      <p:pic>
        <p:nvPicPr>
          <p:cNvPr id="2097201" name="Content Placeholder 2097200"/>
          <p:cNvPicPr>
            <a:picLocks noGrp="1"/>
          </p:cNvPicPr>
          <p:nvPr>
            <p:ph idx="1"/>
          </p:nvPr>
        </p:nvPicPr>
        <p:blipFill>
          <a:blip r:embed="rId2"/>
          <a:srcRect/>
          <a:stretch>
            <a:fillRect/>
          </a:stretch>
        </p:blipFill>
        <p:spPr>
          <a:xfrm>
            <a:off x="2268537" y="1773237"/>
            <a:ext cx="4962525" cy="39687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4" name="Title 104887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Clinical Variants</a:t>
            </a:r>
          </a:p>
        </p:txBody>
      </p:sp>
      <p:sp>
        <p:nvSpPr>
          <p:cNvPr id="1048875" name="Text Placeholder 1048874"/>
          <p:cNvSpPr>
            <a:spLocks noGrp="1"/>
          </p:cNvSpPr>
          <p:nvPr>
            <p:ph type="body" sz="half" idx="1"/>
          </p:nvPr>
        </p:nvSpPr>
        <p:spPr>
          <a:xfrm>
            <a:off x="4140200" y="2266950"/>
            <a:ext cx="4895850" cy="3970337"/>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marL="82550" lvl="0" indent="15875" eaLnBrk="1" latinLnBrk="1" hangingPunct="1">
              <a:buNone/>
            </a:pPr>
            <a:r>
              <a:rPr lang="zh-CN" altLang="en-US" sz="2400" b="1"/>
              <a:t>Plaque psoriasis;</a:t>
            </a:r>
            <a:r>
              <a:rPr lang="en-US" altLang="en-US" sz="2400"/>
              <a:t> large well-demarcated plaques usually on arms, legs, back or scalp is the most common form</a:t>
            </a:r>
          </a:p>
          <a:p>
            <a:pPr marL="82550" lvl="0" indent="15875" eaLnBrk="1" latinLnBrk="1" hangingPunct="1">
              <a:buNone/>
            </a:pPr>
            <a:endParaRPr lang="en-US" altLang="en-US" sz="2400"/>
          </a:p>
          <a:p>
            <a:pPr marL="82550" lvl="0" indent="15875" eaLnBrk="1" latinLnBrk="1" hangingPunct="1">
              <a:buNone/>
            </a:pPr>
            <a:r>
              <a:rPr sz="2400" b="1"/>
              <a:t>Gutate psoriasis;</a:t>
            </a:r>
            <a:r>
              <a:rPr sz="2400"/>
              <a:t> lesions appear as multiple small red raised scaly patches, usually all over the trunk. Occurs in young people following a Strep throat infection.</a:t>
            </a:r>
          </a:p>
        </p:txBody>
      </p:sp>
      <p:pic>
        <p:nvPicPr>
          <p:cNvPr id="2097202" name="Picture 2097201"/>
          <p:cNvPicPr>
            <a:picLocks/>
          </p:cNvPicPr>
          <p:nvPr/>
        </p:nvPicPr>
        <p:blipFill>
          <a:blip r:embed="rId2"/>
          <a:srcRect/>
          <a:stretch>
            <a:fillRect/>
          </a:stretch>
        </p:blipFill>
        <p:spPr>
          <a:xfrm>
            <a:off x="971550" y="4221162"/>
            <a:ext cx="3024187" cy="2016125"/>
          </a:xfrm>
          <a:prstGeom prst="rect">
            <a:avLst/>
          </a:prstGeom>
          <a:noFill/>
          <a:ln>
            <a:noFill/>
          </a:ln>
        </p:spPr>
      </p:pic>
      <p:pic>
        <p:nvPicPr>
          <p:cNvPr id="2097203" name="Content Placeholder 2097202"/>
          <p:cNvPicPr>
            <a:picLocks noGrp="1"/>
          </p:cNvPicPr>
          <p:nvPr>
            <p:ph sz="half" idx="2"/>
          </p:nvPr>
        </p:nvPicPr>
        <p:blipFill>
          <a:blip r:embed="rId3"/>
          <a:srcRect/>
          <a:stretch>
            <a:fillRect/>
          </a:stretch>
        </p:blipFill>
        <p:spPr>
          <a:xfrm>
            <a:off x="971550" y="2105025"/>
            <a:ext cx="3024187" cy="2016125"/>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6" name="Title 104887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Gutate psoriasis</a:t>
            </a:r>
          </a:p>
        </p:txBody>
      </p:sp>
      <p:sp>
        <p:nvSpPr>
          <p:cNvPr id="1048877" name="Content Placeholder 104887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pic>
        <p:nvPicPr>
          <p:cNvPr id="2097204" name="Picture 2097203"/>
          <p:cNvPicPr>
            <a:picLocks/>
          </p:cNvPicPr>
          <p:nvPr/>
        </p:nvPicPr>
        <p:blipFill>
          <a:blip r:embed="rId2"/>
          <a:srcRect/>
          <a:stretch>
            <a:fillRect/>
          </a:stretch>
        </p:blipFill>
        <p:spPr>
          <a:xfrm>
            <a:off x="1600200" y="1752600"/>
            <a:ext cx="6858000" cy="4651375"/>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Picture 2097204"/>
          <p:cNvPicPr>
            <a:picLocks/>
          </p:cNvPicPr>
          <p:nvPr/>
        </p:nvPicPr>
        <p:blipFill>
          <a:blip r:embed="rId2"/>
          <a:srcRect/>
          <a:stretch>
            <a:fillRect/>
          </a:stretch>
        </p:blipFill>
        <p:spPr>
          <a:xfrm>
            <a:off x="2700337" y="571500"/>
            <a:ext cx="3743325" cy="57150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1" name="Title 104888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Clinical Variants</a:t>
            </a:r>
          </a:p>
        </p:txBody>
      </p:sp>
      <p:pic>
        <p:nvPicPr>
          <p:cNvPr id="2097206" name="Content Placeholder 2097205"/>
          <p:cNvPicPr>
            <a:picLocks noGrp="1"/>
          </p:cNvPicPr>
          <p:nvPr>
            <p:ph sz="half" idx="1"/>
          </p:nvPr>
        </p:nvPicPr>
        <p:blipFill>
          <a:blip r:embed="rId2"/>
          <a:srcRect/>
          <a:stretch>
            <a:fillRect/>
          </a:stretch>
        </p:blipFill>
        <p:spPr>
          <a:xfrm>
            <a:off x="611187" y="4873625"/>
            <a:ext cx="2160587" cy="1795462"/>
          </a:xfrm>
          <a:prstGeom prst="rect">
            <a:avLst/>
          </a:prstGeom>
          <a:noFill/>
          <a:ln>
            <a:noFill/>
          </a:ln>
        </p:spPr>
      </p:pic>
      <p:sp>
        <p:nvSpPr>
          <p:cNvPr id="1048882" name="Rectangle 1048881"/>
          <p:cNvSpPr/>
          <p:nvPr/>
        </p:nvSpPr>
        <p:spPr>
          <a:xfrm>
            <a:off x="2843212" y="2146935"/>
            <a:ext cx="6121400" cy="4799330"/>
          </a:xfrm>
          <a:prstGeom prst="rect">
            <a:avLst/>
          </a:prstGeom>
          <a:noFill/>
          <a:ln>
            <a:noFill/>
          </a:ln>
        </p:spPr>
        <p:txBody>
          <a:bodyPr lIns="91440" tIns="45720" rIns="91440" bIns="45720" anchor="ctr">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r>
              <a:rPr lang="zh-CN" altLang="en-US" b="1"/>
              <a:t>Pustular psoriasis</a:t>
            </a:r>
            <a:r>
              <a:rPr lang="zh-CN" altLang="en-US"/>
              <a:t>; widespread areas of pustules over the trunk and limbs, sudden onset often accompanied by severe systemic upset with fever and joint pain</a:t>
            </a:r>
          </a:p>
          <a:p>
            <a:pPr lvl="0" eaLnBrk="1" latinLnBrk="1" hangingPunct="1"/>
            <a:endParaRPr lang="zh-CN" altLang="en-US"/>
          </a:p>
          <a:p>
            <a:pPr lvl="0" eaLnBrk="1" latinLnBrk="1" hangingPunct="1"/>
            <a:endParaRPr lang="zh-CN" altLang="en-US"/>
          </a:p>
          <a:p>
            <a:pPr lvl="0" eaLnBrk="1" latinLnBrk="1" hangingPunct="1"/>
            <a:endParaRPr lang="zh-CN" altLang="en-US"/>
          </a:p>
          <a:p>
            <a:pPr lvl="0" eaLnBrk="1" latinLnBrk="1" hangingPunct="1"/>
            <a:r>
              <a:rPr lang="zh-CN" altLang="en-US" b="1"/>
              <a:t>Erythrodermic Psoriasis;</a:t>
            </a:r>
            <a:r>
              <a:t> widespread red scaly skin often affecting the whole body. Skin function can be affected with risk of hypothermia, dehydration, heart failure. </a:t>
            </a:r>
          </a:p>
        </p:txBody>
      </p:sp>
      <p:pic>
        <p:nvPicPr>
          <p:cNvPr id="2097207" name="Content Placeholder 2097206"/>
          <p:cNvPicPr>
            <a:picLocks noGrp="1"/>
          </p:cNvPicPr>
          <p:nvPr>
            <p:ph sz="half" idx="2"/>
          </p:nvPr>
        </p:nvPicPr>
        <p:blipFill>
          <a:blip r:embed="rId3"/>
          <a:srcRect/>
          <a:stretch>
            <a:fillRect/>
          </a:stretch>
        </p:blipFill>
        <p:spPr>
          <a:xfrm>
            <a:off x="827087" y="2062162"/>
            <a:ext cx="1897062" cy="259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04864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en-US" altLang="en-US"/>
              <a:t>Anatomy</a:t>
            </a:r>
          </a:p>
        </p:txBody>
      </p:sp>
      <p:pic>
        <p:nvPicPr>
          <p:cNvPr id="2097162" name="Content Placeholder 2097161"/>
          <p:cNvPicPr>
            <a:picLocks noGrp="1"/>
          </p:cNvPicPr>
          <p:nvPr>
            <p:ph idx="1"/>
          </p:nvPr>
        </p:nvPicPr>
        <p:blipFill>
          <a:blip r:embed="rId2"/>
          <a:srcRect/>
          <a:stretch>
            <a:fillRect/>
          </a:stretch>
        </p:blipFill>
        <p:spPr>
          <a:xfrm>
            <a:off x="2801937" y="2265362"/>
            <a:ext cx="4533900" cy="3619500"/>
          </a:xfrm>
          <a:prstGeom prst="rect">
            <a:avLst/>
          </a:prstGeom>
          <a:noFill/>
          <a:ln>
            <a:noFill/>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8" name="Picture 2097207"/>
          <p:cNvPicPr>
            <a:picLocks/>
          </p:cNvPicPr>
          <p:nvPr/>
        </p:nvPicPr>
        <p:blipFill>
          <a:blip r:embed="rId2"/>
          <a:srcRect/>
          <a:stretch>
            <a:fillRect/>
          </a:stretch>
        </p:blipFill>
        <p:spPr>
          <a:xfrm>
            <a:off x="1676400" y="1404937"/>
            <a:ext cx="6019800" cy="4208462"/>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9" name="Picture 2097208"/>
          <p:cNvPicPr>
            <a:picLocks/>
          </p:cNvPicPr>
          <p:nvPr/>
        </p:nvPicPr>
        <p:blipFill>
          <a:blip r:embed="rId2"/>
          <a:srcRect/>
          <a:stretch>
            <a:fillRect/>
          </a:stretch>
        </p:blipFill>
        <p:spPr>
          <a:xfrm>
            <a:off x="936625" y="1422400"/>
            <a:ext cx="7269162" cy="4011612"/>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0" name="Picture 2097209"/>
          <p:cNvPicPr>
            <a:picLocks/>
          </p:cNvPicPr>
          <p:nvPr/>
        </p:nvPicPr>
        <p:blipFill>
          <a:blip r:embed="rId2"/>
          <a:srcRect/>
          <a:stretch>
            <a:fillRect/>
          </a:stretch>
        </p:blipFill>
        <p:spPr>
          <a:xfrm>
            <a:off x="1050925" y="1050925"/>
            <a:ext cx="7040562" cy="4754562"/>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Picture 2097210"/>
          <p:cNvPicPr>
            <a:picLocks/>
          </p:cNvPicPr>
          <p:nvPr/>
        </p:nvPicPr>
        <p:blipFill>
          <a:blip r:embed="rId2"/>
          <a:srcRect/>
          <a:stretch>
            <a:fillRect/>
          </a:stretch>
        </p:blipFill>
        <p:spPr>
          <a:xfrm>
            <a:off x="2305050" y="242887"/>
            <a:ext cx="4533900" cy="637222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2" name="Picture 2097211"/>
          <p:cNvPicPr>
            <a:picLocks/>
          </p:cNvPicPr>
          <p:nvPr/>
        </p:nvPicPr>
        <p:blipFill>
          <a:blip r:embed="rId2"/>
          <a:srcRect/>
          <a:stretch>
            <a:fillRect/>
          </a:stretch>
        </p:blipFill>
        <p:spPr>
          <a:xfrm>
            <a:off x="2438400" y="457200"/>
            <a:ext cx="4033837" cy="58674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Title 104888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Medical Management</a:t>
            </a:r>
          </a:p>
        </p:txBody>
      </p:sp>
      <p:sp>
        <p:nvSpPr>
          <p:cNvPr id="1048884" name="Content Placeholder 104888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goals are to slow the rapid turnover of epidermis, to promote resolution of the psoriatic lesions, and to control the natural cycles of the disease. </a:t>
            </a:r>
          </a:p>
          <a:p>
            <a:pPr lvl="0"/>
            <a:r>
              <a:rPr lang="en-US" altLang="en-US" sz="2800"/>
              <a:t>There is no known cure.</a:t>
            </a:r>
          </a:p>
          <a:p>
            <a:pPr lvl="0"/>
            <a:r>
              <a:rPr lang="en-US" altLang="en-US" sz="2800"/>
              <a:t>Management of emotional factors should be addressed as part of the overall treatment of psoriasis.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5" name="Title 104888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86" name="Content Placeholder 104888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most important principle of psoriasis treatment is gentle removal of scales. </a:t>
            </a:r>
          </a:p>
          <a:p>
            <a:pPr lvl="0"/>
            <a:r>
              <a:rPr lang="en-US" altLang="en-US" sz="2800"/>
              <a:t>This can be accomplished with baths.</a:t>
            </a:r>
          </a:p>
          <a:p>
            <a:pPr lvl="0"/>
            <a:r>
              <a:rPr sz="2800" b="1" i="1"/>
              <a:t>Pharmacologic Therapy</a:t>
            </a:r>
          </a:p>
          <a:p>
            <a:pPr lvl="0"/>
            <a:r>
              <a:rPr sz="2800"/>
              <a:t>Three types of therapy are commonly used: topical, systemic, and phototherapy in addition to biological medications.</a:t>
            </a:r>
          </a:p>
          <a:p>
            <a:pPr lvl="0"/>
            <a:r>
              <a:rPr sz="2800"/>
              <a:t>Topically applied agents are used to slow the overactive epidermis.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Title 104888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88" name="Content Placeholder 104888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Occlusive dressings may be applied to increase the effectiveness of the corticosteroid.</a:t>
            </a:r>
          </a:p>
          <a:p>
            <a:pPr lvl="0"/>
            <a:r>
              <a:rPr lang="en-US" altLang="en-US" sz="2800"/>
              <a:t>Topical nonsteroidal treatments are calcipotriene (Dovonex) and tazarotene (Tazorac). </a:t>
            </a:r>
          </a:p>
          <a:p>
            <a:pPr lvl="0"/>
            <a:r>
              <a:rPr lang="en-US" altLang="en-US" sz="2800"/>
              <a:t>Treatment with these agents tends to suppress </a:t>
            </a:r>
            <a:r>
              <a:rPr sz="2800" b="1"/>
              <a:t>epidermopoiesis </a:t>
            </a:r>
            <a:r>
              <a:rPr sz="2800"/>
              <a:t>(ie, development of epidermal cells) and cause sloughing of the rapidly growing epidermal cells.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9" name="Title 104888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90" name="Content Placeholder 104888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Systemic corticosteroids may cause rapid improvement of psoriasis – risk of flare-up</a:t>
            </a:r>
          </a:p>
          <a:p>
            <a:pPr lvl="0"/>
            <a:endParaRPr lang="en-US" altLang="en-US" sz="2800"/>
          </a:p>
          <a:p>
            <a:pPr lvl="0"/>
            <a:r>
              <a:rPr lang="en-US" altLang="en-US" sz="2800"/>
              <a:t>Systemic cytotoxic preparations, such as methotrexate, used in treating extensive psoriasis that fails to respond to other forms of therapy.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Title 104889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92" name="Content Placeholder 104889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b="1" i="1"/>
              <a:t>Biological Agents. </a:t>
            </a:r>
            <a:r>
              <a:rPr sz="2800"/>
              <a:t>The newest line of treatment. Derived from immunomodulators and bioengineered proteins (such as antibodies or recombinant cytokines) and their targeted action directly on the T cells.</a:t>
            </a:r>
          </a:p>
          <a:p>
            <a:pPr lvl="0"/>
            <a:r>
              <a:rPr sz="2800"/>
              <a:t>Act by inhibiting activation and migration, eliminating the T cells completely, slowing postsecretory cytokines or inducing immune deviation.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04864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50" name="Content Placeholder 104864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ea typeface="ＭＳ Ｐゴシック" pitchFamily="34" charset="-128"/>
              </a:rPr>
              <a:t>Hair</a:t>
            </a:r>
          </a:p>
          <a:p>
            <a:pPr lvl="1" eaLnBrk="1" latinLnBrk="1" hangingPunct="1"/>
            <a:r>
              <a:rPr>
                <a:ea typeface="ＭＳ Ｐゴシック" pitchFamily="34" charset="-128"/>
              </a:rPr>
              <a:t>Covers most of the body</a:t>
            </a:r>
          </a:p>
          <a:p>
            <a:pPr lvl="1" eaLnBrk="1" latinLnBrk="1" hangingPunct="1"/>
            <a:r>
              <a:rPr>
                <a:ea typeface="ＭＳ Ｐゴシック" pitchFamily="34" charset="-128"/>
              </a:rPr>
              <a:t>Additional facial, axillary, and pubic hairs appear during puberty.</a:t>
            </a:r>
          </a:p>
          <a:p>
            <a:pPr lvl="1" eaLnBrk="1" latinLnBrk="1" hangingPunct="1"/>
            <a:r>
              <a:rPr>
                <a:ea typeface="ＭＳ Ｐゴシック" pitchFamily="34" charset="-128"/>
              </a:rPr>
              <a:t>Forms in a hair follicle in the dermis</a:t>
            </a:r>
          </a:p>
          <a:p>
            <a:pPr lvl="1" eaLnBrk="1" latinLnBrk="1" hangingPunct="1"/>
            <a:r>
              <a:rPr>
                <a:ea typeface="ＭＳ Ｐゴシック" pitchFamily="34" charset="-128"/>
              </a:rPr>
              <a:t>Melanocytes give color to the hair.</a:t>
            </a:r>
          </a:p>
          <a:p>
            <a:pPr lvl="1" eaLnBrk="1" latinLnBrk="1" hangingPunct="1"/>
            <a:r>
              <a:rPr>
                <a:ea typeface="ＭＳ Ｐゴシック" pitchFamily="34" charset="-128"/>
              </a:rPr>
              <a:t>Hair cells are filled with keratin, which makes the hair shaft strong.</a:t>
            </a:r>
          </a:p>
          <a:p>
            <a:pPr lvl="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Title 104889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94" name="Content Placeholder 104889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Infliximab (Remicade), Etanercept (Enbrel) Efalizumab (Raptiva), Alefacept (Amevive), Adalimumab (Humira).</a:t>
            </a:r>
          </a:p>
          <a:p>
            <a:pPr lvl="0"/>
            <a:endParaRPr lang="en-US" altLang="en-US" sz="2800"/>
          </a:p>
          <a:p>
            <a:pPr lvl="0"/>
            <a:r>
              <a:rPr sz="2800" b="1" i="1"/>
              <a:t>Oral Agents. </a:t>
            </a:r>
            <a:r>
              <a:rPr sz="2800"/>
              <a:t>Methotrexate appears to inhibit DNA synthesis in epidermal cells, thereby reducing the turnover time of the psoriatic epidermis.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Title 104889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96" name="Content Placeholder 104889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Oral retinoids modulate the growth and differentiation of epithelial tissue.</a:t>
            </a:r>
          </a:p>
          <a:p>
            <a:pPr lvl="0"/>
            <a:endParaRPr lang="en-US" altLang="en-US" sz="2800"/>
          </a:p>
          <a:p>
            <a:pPr lvl="0"/>
            <a:r>
              <a:rPr lang="en-US" altLang="en-US" sz="2800"/>
              <a:t>Etretinate (Tegison,Tigason) is especially useful for severe pustular or erythrodermic psoriasis.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7" name="Title 104889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solidFill>
                  <a:schemeClr val="dk1"/>
                </a:solidFill>
              </a:rPr>
              <a:t>Photochemotherapy</a:t>
            </a:r>
          </a:p>
        </p:txBody>
      </p:sp>
      <p:sp>
        <p:nvSpPr>
          <p:cNvPr id="1048898" name="Content Placeholder 104889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More than 50% of the body surface involved.</a:t>
            </a:r>
          </a:p>
          <a:p>
            <a:pPr lvl="0"/>
            <a:r>
              <a:rPr lang="en-US" altLang="en-US" sz="2800"/>
              <a:t>Combine a photosensitizing oral medication with exposure to ultraviolet-A light (PUVA).</a:t>
            </a:r>
          </a:p>
          <a:p>
            <a:pPr lvl="0"/>
            <a:r>
              <a:rPr lang="en-US" altLang="en-US" sz="2800"/>
              <a:t>Patient takes a photosensitizing medication (usually 8-methoxypsoralen [8- mop, Houva-caps, meladinine, meloxine]) in a standard dose and is subsequently exposed to long-wave ultraviolet light as the medication plasma levels peak.</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9" name="Title 104889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Nursing Management</a:t>
            </a:r>
          </a:p>
        </p:txBody>
      </p:sp>
      <p:sp>
        <p:nvSpPr>
          <p:cNvPr id="1048900" name="Content Placeholder 104889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b="1" i="1"/>
              <a:t>Nursing Interventions</a:t>
            </a:r>
          </a:p>
          <a:p>
            <a:pPr lvl="0"/>
            <a:r>
              <a:rPr sz="2800">
                <a:solidFill>
                  <a:srgbClr val="FF0000"/>
                </a:solidFill>
              </a:rPr>
              <a:t>Promoting Understanding </a:t>
            </a:r>
            <a:r>
              <a:rPr sz="2800"/>
              <a:t>– life time mgt, information about condition, treatment</a:t>
            </a:r>
          </a:p>
          <a:p>
            <a:pPr lvl="0"/>
            <a:r>
              <a:rPr sz="2800">
                <a:solidFill>
                  <a:srgbClr val="FF0000"/>
                </a:solidFill>
              </a:rPr>
              <a:t>Increasing Skin Integrity </a:t>
            </a:r>
            <a:r>
              <a:rPr sz="2800"/>
              <a:t>- avoid injury, prevent dry skin, use bath oil and emollient</a:t>
            </a:r>
          </a:p>
          <a:p>
            <a:pPr lvl="0"/>
            <a:r>
              <a:rPr sz="2800">
                <a:solidFill>
                  <a:srgbClr val="FF0000"/>
                </a:solidFill>
              </a:rPr>
              <a:t>Improving Self-Concept and Body Image</a:t>
            </a:r>
            <a:r>
              <a:rPr sz="2800"/>
              <a:t> – education and support to promote acceptance and positive outlook of the disease.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Title 104890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02" name="Content Placeholder 104890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solidFill>
                  <a:srgbClr val="FF0000"/>
                </a:solidFill>
              </a:rPr>
              <a:t>Monitoring and Managing Potential Complications</a:t>
            </a:r>
          </a:p>
          <a:p>
            <a:pPr lvl="0"/>
            <a:r>
              <a:rPr sz="2800"/>
              <a:t>Teaching Patients Self-Care.</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3" name="Title 104890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sz="3600"/>
              <a:t>Summary Treatment of Psoriasis</a:t>
            </a:r>
          </a:p>
        </p:txBody>
      </p:sp>
      <p:sp>
        <p:nvSpPr>
          <p:cNvPr id="1048904" name="Text Placeholder 1048903"/>
          <p:cNvSpPr>
            <a:spLocks noGrp="1"/>
          </p:cNvSpPr>
          <p:nvPr>
            <p:ph type="body" idx="1"/>
          </p:nvPr>
        </p:nvSpPr>
        <p:spPr>
          <a:xfrm>
            <a:off x="615950" y="2017712"/>
            <a:ext cx="8277225"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80000"/>
              </a:lnSpc>
            </a:pPr>
            <a:r>
              <a:rPr lang="zh-CN" altLang="en-US" sz="2400">
                <a:solidFill>
                  <a:schemeClr val="hlink"/>
                </a:solidFill>
              </a:rPr>
              <a:t>Arthritis</a:t>
            </a:r>
            <a:r>
              <a:rPr lang="en-US" altLang="en-US" sz="2400"/>
              <a:t> develops in 5 to 30% of cases, can be disabling </a:t>
            </a:r>
          </a:p>
          <a:p>
            <a:pPr lvl="0" eaLnBrk="1" latinLnBrk="1" hangingPunct="1">
              <a:lnSpc>
                <a:spcPct val="80000"/>
              </a:lnSpc>
            </a:pPr>
            <a:r>
              <a:rPr lang="en-US" altLang="en-US" sz="2400"/>
              <a:t>rarely life-threatening but severely affects </a:t>
            </a:r>
            <a:r>
              <a:rPr sz="2400">
                <a:solidFill>
                  <a:schemeClr val="folHlink"/>
                </a:solidFill>
              </a:rPr>
              <a:t>self-image</a:t>
            </a:r>
          </a:p>
          <a:p>
            <a:pPr lvl="0" eaLnBrk="1" latinLnBrk="1" hangingPunct="1">
              <a:lnSpc>
                <a:spcPct val="80000"/>
              </a:lnSpc>
            </a:pPr>
            <a:r>
              <a:rPr sz="2400"/>
              <a:t>time required to treat extensive skin lesions and maintain clothing and bedding may adversely affect </a:t>
            </a:r>
            <a:r>
              <a:rPr sz="2400">
                <a:solidFill>
                  <a:schemeClr val="hlink"/>
                </a:solidFill>
              </a:rPr>
              <a:t>quality of life</a:t>
            </a:r>
          </a:p>
          <a:p>
            <a:pPr lvl="0" eaLnBrk="1" latinLnBrk="1" hangingPunct="1">
              <a:lnSpc>
                <a:spcPct val="80000"/>
              </a:lnSpc>
            </a:pPr>
            <a:r>
              <a:rPr sz="2400"/>
              <a:t>treatments extensive, include emollients, salicylic acid, coal tar, anthralin, corticosteroids, methotrexate</a:t>
            </a:r>
            <a:r>
              <a:rPr sz="2800"/>
              <a:t> </a:t>
            </a:r>
          </a:p>
          <a:p>
            <a:pPr lvl="0" eaLnBrk="1" latinLnBrk="1" hangingPunct="1">
              <a:lnSpc>
                <a:spcPct val="80000"/>
              </a:lnSpc>
            </a:pPr>
            <a:r>
              <a:rPr sz="2400"/>
              <a:t>emollient creams, parafin, petrolatum, hydrogenated oils </a:t>
            </a:r>
            <a:r>
              <a:rPr sz="2400">
                <a:solidFill>
                  <a:schemeClr val="folHlink"/>
                </a:solidFill>
              </a:rPr>
              <a:t>reduce scaling</a:t>
            </a:r>
            <a:r>
              <a:rPr sz="2400"/>
              <a:t>, best applied after bathing</a:t>
            </a:r>
          </a:p>
          <a:p>
            <a:pPr lvl="0" eaLnBrk="1" latinLnBrk="1" hangingPunct="1">
              <a:lnSpc>
                <a:spcPct val="80000"/>
              </a:lnSpc>
            </a:pPr>
            <a:r>
              <a:rPr sz="2400"/>
              <a:t>Salicyclic acid is a keratinolytic, softens scales.</a:t>
            </a:r>
          </a:p>
          <a:p>
            <a:pPr lvl="0" eaLnBrk="1" latinLnBrk="1" hangingPunct="1">
              <a:lnSpc>
                <a:spcPct val="80000"/>
              </a:lnSpc>
            </a:pPr>
            <a:r>
              <a:rPr sz="2400"/>
              <a:t>Coal tar and corticisteroids are </a:t>
            </a:r>
            <a:r>
              <a:rPr sz="2400">
                <a:solidFill>
                  <a:schemeClr val="hlink"/>
                </a:solidFill>
              </a:rPr>
              <a:t>anti-inflammatory</a:t>
            </a:r>
            <a:r>
              <a:rPr sz="2400"/>
              <a:t> and reduce proliferation. </a:t>
            </a:r>
          </a:p>
          <a:p>
            <a:pPr lvl="0" eaLnBrk="1" latinLnBrk="1" hangingPunct="1">
              <a:lnSpc>
                <a:spcPct val="80000"/>
              </a:lnSpc>
            </a:pPr>
            <a:r>
              <a:rPr sz="2400"/>
              <a:t>Used in combination with UV light.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5" name="Title 104890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Dermatitis</a:t>
            </a:r>
          </a:p>
        </p:txBody>
      </p:sp>
      <p:sp>
        <p:nvSpPr>
          <p:cNvPr id="1048906" name="Text Placeholder 1048905"/>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80000"/>
              </a:lnSpc>
              <a:buNone/>
            </a:pPr>
            <a:r>
              <a:rPr lang="en-US" altLang="en-US" sz="2400"/>
              <a:t>Superficial inflammation of the skin </a:t>
            </a:r>
          </a:p>
          <a:p>
            <a:pPr lvl="0" eaLnBrk="1" latinLnBrk="1" hangingPunct="1">
              <a:lnSpc>
                <a:spcPct val="80000"/>
              </a:lnSpc>
              <a:buNone/>
            </a:pPr>
            <a:endParaRPr lang="en-US" altLang="en-US" sz="2400"/>
          </a:p>
          <a:p>
            <a:pPr lvl="0" eaLnBrk="1" latinLnBrk="1" hangingPunct="1">
              <a:lnSpc>
                <a:spcPct val="80000"/>
              </a:lnSpc>
              <a:buNone/>
            </a:pPr>
            <a:r>
              <a:rPr lang="en-US" altLang="en-US" sz="2400"/>
              <a:t>characterized by	redness						oedema						oozing						crusting						scaling						(vesicles)			</a:t>
            </a:r>
          </a:p>
          <a:p>
            <a:pPr lvl="0" eaLnBrk="1" latinLnBrk="1" hangingPunct="1">
              <a:lnSpc>
                <a:spcPct val="80000"/>
              </a:lnSpc>
              <a:buNone/>
            </a:pPr>
            <a:endParaRPr lang="en-US" altLang="en-US" sz="2400"/>
          </a:p>
          <a:p>
            <a:pPr lvl="0" eaLnBrk="1" latinLnBrk="1" hangingPunct="1">
              <a:lnSpc>
                <a:spcPct val="80000"/>
              </a:lnSpc>
              <a:buNone/>
            </a:pPr>
            <a:r>
              <a:rPr sz="2400">
                <a:solidFill>
                  <a:schemeClr val="folHlink"/>
                </a:solidFill>
              </a:rPr>
              <a:t>Eczema</a:t>
            </a:r>
            <a:r>
              <a:rPr sz="2400"/>
              <a:t> used interchangeably with </a:t>
            </a:r>
            <a:r>
              <a:rPr sz="2400">
                <a:solidFill>
                  <a:schemeClr val="folHlink"/>
                </a:solidFill>
              </a:rPr>
              <a:t>dermatitis</a:t>
            </a:r>
          </a:p>
        </p:txBody>
      </p:sp>
      <p:sp>
        <p:nvSpPr>
          <p:cNvPr id="1048907" name="TextBox 1048906"/>
          <p:cNvSpPr txBox="1"/>
          <p:nvPr/>
        </p:nvSpPr>
        <p:spPr>
          <a:xfrm>
            <a:off x="1979612" y="3644900"/>
            <a:ext cx="1239519" cy="519430"/>
          </a:xfrm>
          <a:prstGeom prst="rect">
            <a:avLst/>
          </a:prstGeom>
          <a:noFill/>
          <a:ln>
            <a:noFill/>
          </a:ln>
        </p:spPr>
        <p:txBody>
          <a:bodyPr wrap="none"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r>
              <a:rPr lang="zh-CN" altLang="en-US">
                <a:solidFill>
                  <a:schemeClr val="hlink"/>
                </a:solidFill>
              </a:rPr>
              <a:t>pruritis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8" name="Title 1048907"/>
          <p:cNvSpPr>
            <a:spLocks noGrp="1"/>
          </p:cNvSpPr>
          <p:nvPr>
            <p:ph type="title"/>
          </p:nvPr>
        </p:nvSpPr>
        <p:spPr>
          <a:xfrm>
            <a:off x="1150937" y="549275"/>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Atopic Dermatitis</a:t>
            </a:r>
            <a:r>
              <a:rPr b="1"/>
              <a:t> </a:t>
            </a:r>
          </a:p>
        </p:txBody>
      </p:sp>
      <p:sp>
        <p:nvSpPr>
          <p:cNvPr id="1048909" name="Text Placeholder 1048908"/>
          <p:cNvSpPr>
            <a:spLocks noGrp="1"/>
          </p:cNvSpPr>
          <p:nvPr>
            <p:ph type="body" sz="half" idx="1"/>
          </p:nvPr>
        </p:nvSpPr>
        <p:spPr>
          <a:xfrm>
            <a:off x="690562" y="2017712"/>
            <a:ext cx="4386262" cy="4114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lvl="0"/>
            <a:r>
              <a:rPr lang="zh-CN" altLang="en-US" sz="2400"/>
              <a:t>A type I immediate hypersensitivity disorder </a:t>
            </a:r>
            <a:r>
              <a:rPr lang="en-US" altLang="en-US" sz="2400"/>
              <a:t>characterized by inflammation and hyperreactivity of the skin.</a:t>
            </a:r>
          </a:p>
          <a:p>
            <a:pPr lvl="0" eaLnBrk="1" latinLnBrk="1" hangingPunct="1">
              <a:lnSpc>
                <a:spcPct val="80000"/>
              </a:lnSpc>
            </a:pPr>
            <a:r>
              <a:rPr lang="en-US" altLang="en-US" sz="2400"/>
              <a:t>familial, major genetic link to maternal atopy (asthma) </a:t>
            </a:r>
          </a:p>
          <a:p>
            <a:pPr lvl="0" eaLnBrk="1" latinLnBrk="1" hangingPunct="1">
              <a:lnSpc>
                <a:spcPct val="80000"/>
              </a:lnSpc>
              <a:buNone/>
            </a:pPr>
            <a:endParaRPr sz="800"/>
          </a:p>
          <a:p>
            <a:pPr lvl="0" eaLnBrk="1" latinLnBrk="1" hangingPunct="1">
              <a:lnSpc>
                <a:spcPct val="80000"/>
              </a:lnSpc>
            </a:pPr>
            <a:r>
              <a:rPr sz="2400"/>
              <a:t>pruritus major symptom; ranging from mild erythema to severe lichenification </a:t>
            </a:r>
          </a:p>
          <a:p>
            <a:pPr lvl="0" eaLnBrk="1" latinLnBrk="1" hangingPunct="1">
              <a:lnSpc>
                <a:spcPct val="80000"/>
              </a:lnSpc>
            </a:pPr>
            <a:endParaRPr sz="2400"/>
          </a:p>
          <a:p>
            <a:pPr lvl="0" eaLnBrk="1" latinLnBrk="1" hangingPunct="1">
              <a:lnSpc>
                <a:spcPct val="80000"/>
              </a:lnSpc>
              <a:buNone/>
            </a:pPr>
            <a:endParaRPr sz="900"/>
          </a:p>
        </p:txBody>
      </p:sp>
      <p:pic>
        <p:nvPicPr>
          <p:cNvPr id="2097213" name="Content Placeholder 2097212"/>
          <p:cNvPicPr>
            <a:picLocks noGrp="1"/>
          </p:cNvPicPr>
          <p:nvPr>
            <p:ph sz="half" idx="2"/>
          </p:nvPr>
        </p:nvPicPr>
        <p:blipFill>
          <a:blip r:embed="rId2"/>
          <a:srcRect/>
          <a:stretch>
            <a:fillRect/>
          </a:stretch>
        </p:blipFill>
        <p:spPr>
          <a:xfrm>
            <a:off x="5154612" y="1916112"/>
            <a:ext cx="3810000" cy="2492375"/>
          </a:xfrm>
          <a:prstGeom prst="rect">
            <a:avLst/>
          </a:prstGeom>
          <a:noFill/>
          <a:ln>
            <a:noFill/>
          </a:ln>
        </p:spPr>
      </p:pic>
      <p:sp>
        <p:nvSpPr>
          <p:cNvPr id="1048910" name="TextBox 1048909"/>
          <p:cNvSpPr txBox="1"/>
          <p:nvPr/>
        </p:nvSpPr>
        <p:spPr>
          <a:xfrm>
            <a:off x="684212" y="5445125"/>
            <a:ext cx="8280400" cy="137541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buClr>
                <a:schemeClr val="folHlink"/>
              </a:buClr>
              <a:buSzPct val="115000"/>
              <a:buFontTx/>
              <a:buNone/>
            </a:pPr>
            <a:endParaRPr lang="zh-CN" altLang="en-US"/>
          </a:p>
          <a:p>
            <a:pPr lvl="0" eaLnBrk="1" latinLnBrk="1" hangingPunct="1">
              <a:buClr>
                <a:schemeClr val="folHlink"/>
              </a:buClr>
              <a:buSzPct val="115000"/>
              <a:buFont typeface="Wingdings" pitchFamily="2" charset="2"/>
              <a:buChar char="§"/>
            </a:pPr>
            <a:r>
              <a:rPr lang="zh-CN" altLang="en-US"/>
              <a:t>2 forms:  IgE mediated, 	          extrinsic, 70-80% cases</a:t>
            </a:r>
          </a:p>
          <a:p>
            <a:pPr lvl="0" eaLnBrk="1" latinLnBrk="1" hangingPunct="1"/>
            <a:r>
              <a:rPr lang="zh-CN" altLang="en-US"/>
              <a:t>	       non-IgE mediated	intrinsic, non-familial</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1" name="Title 1048910"/>
          <p:cNvSpPr>
            <a:spLocks noGrp="1"/>
          </p:cNvSpPr>
          <p:nvPr>
            <p:ph type="title"/>
          </p:nvPr>
        </p:nvSpPr>
        <p:spPr>
          <a:xfrm>
            <a:off x="1150937" y="617537"/>
            <a:ext cx="7793037" cy="219075"/>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12" name="Content Placeholder 1048911"/>
          <p:cNvSpPr>
            <a:spLocks noGrp="1"/>
          </p:cNvSpPr>
          <p:nvPr>
            <p:ph idx="1"/>
          </p:nvPr>
        </p:nvSpPr>
        <p:spPr>
          <a:xfrm>
            <a:off x="1182687" y="981075"/>
            <a:ext cx="7772400" cy="5472112"/>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appears in infancy, ~ 3 mo, acute phase lasting 1-2 mo,    	red, weeping, crusted lesions often on the face 	spreads to the neck, scalp, extremities, abdomen. </a:t>
            </a:r>
          </a:p>
          <a:p>
            <a:pPr lvl="0"/>
            <a:r>
              <a:rPr lang="en-US" altLang="en-US" sz="2800"/>
              <a:t>Pruritus and hyperirritability of the skin are the most consistent features of atopic dermatitis and are related to large amounts of histamine in the skin. </a:t>
            </a:r>
          </a:p>
          <a:p>
            <a:pPr lvl="0"/>
            <a:r>
              <a:rPr lang="en-US" altLang="en-US" sz="2800"/>
              <a:t>Excessive dryness of the skin with resultant itching is related to changes in lipid content, sebaceous gland activity, and sweating.</a:t>
            </a:r>
          </a:p>
          <a:p>
            <a:pPr lvl="0"/>
            <a:endParaRPr lang="en-US" altLang="en-US" sz="28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4" name="Picture 2097213"/>
          <p:cNvPicPr>
            <a:picLocks/>
          </p:cNvPicPr>
          <p:nvPr/>
        </p:nvPicPr>
        <p:blipFill>
          <a:blip r:embed="rId2"/>
          <a:srcRect/>
          <a:stretch>
            <a:fillRect/>
          </a:stretch>
        </p:blipFill>
        <p:spPr>
          <a:xfrm>
            <a:off x="5580062" y="1989137"/>
            <a:ext cx="3363912" cy="2208212"/>
          </a:xfrm>
          <a:prstGeom prst="rect">
            <a:avLst/>
          </a:prstGeom>
          <a:noFill/>
          <a:ln>
            <a:noFill/>
          </a:ln>
        </p:spPr>
      </p:pic>
      <p:sp>
        <p:nvSpPr>
          <p:cNvPr id="1048913" name="Rectangle 1048912"/>
          <p:cNvSpPr/>
          <p:nvPr/>
        </p:nvSpPr>
        <p:spPr>
          <a:xfrm>
            <a:off x="539750" y="2060575"/>
            <a:ext cx="5040312" cy="514477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marL="266700" lvl="0" indent="-266700" eaLnBrk="1" latinLnBrk="1" hangingPunct="1">
              <a:lnSpc>
                <a:spcPct val="90000"/>
              </a:lnSpc>
              <a:buFontTx/>
              <a:buChar char="•"/>
            </a:pPr>
            <a:r>
              <a:rPr lang="en-US" altLang="en-US"/>
              <a:t>Chronic phase, scratching rubbing      	causes skin to </a:t>
            </a:r>
            <a:r>
              <a:rPr lang="zh-CN" altLang="en-US">
                <a:solidFill>
                  <a:schemeClr val="hlink"/>
                </a:solidFill>
              </a:rPr>
              <a:t>lichenify</a:t>
            </a:r>
          </a:p>
          <a:p>
            <a:pPr marL="266700" lvl="0" indent="-266700" eaLnBrk="1" latinLnBrk="1" hangingPunct="1">
              <a:buFontTx/>
              <a:buChar char="•"/>
            </a:pPr>
            <a:r>
              <a:rPr lang="en-US" altLang="en-US"/>
              <a:t>may become generalised, often  	present in </a:t>
            </a:r>
            <a:r>
              <a:rPr>
                <a:solidFill>
                  <a:schemeClr val="folHlink"/>
                </a:solidFill>
              </a:rPr>
              <a:t>flexural creases</a:t>
            </a:r>
          </a:p>
          <a:p>
            <a:pPr marL="266700" lvl="0" indent="-266700" eaLnBrk="1" latinLnBrk="1" hangingPunct="1">
              <a:lnSpc>
                <a:spcPct val="110000"/>
              </a:lnSpc>
              <a:buFontTx/>
              <a:buChar char="•"/>
            </a:pPr>
            <a:r>
              <a:t>associated </a:t>
            </a:r>
            <a:r>
              <a:rPr>
                <a:solidFill>
                  <a:schemeClr val="hlink"/>
                </a:solidFill>
              </a:rPr>
              <a:t>food</a:t>
            </a:r>
            <a:r>
              <a:t> intolerance, 	wool, sensitivity to sweating</a:t>
            </a:r>
          </a:p>
          <a:p>
            <a:pPr marL="266700" lvl="0" indent="-266700" eaLnBrk="1" latinLnBrk="1" hangingPunct="1">
              <a:lnSpc>
                <a:spcPct val="110000"/>
              </a:lnSpc>
              <a:buFontTx/>
              <a:buChar char="•"/>
            </a:pPr>
            <a:r>
              <a:t>often improves by age 5; early      			 	asthma, 				history</a:t>
            </a:r>
          </a:p>
          <a:p>
            <a:pPr marL="266700" lvl="0" indent="-266700" eaLnBrk="1" latinLnBrk="1" hangingPunct="1">
              <a:lnSpc>
                <a:spcPct val="90000"/>
              </a:lnSpc>
              <a:buFontTx/>
              <a:buChar char="•"/>
            </a:pPr>
            <a:r>
              <a:t>treatment by emollients, creams                                                                           moisturising, anti-histamines, corticosteroids</a:t>
            </a:r>
          </a:p>
        </p:txBody>
      </p:sp>
      <p:pic>
        <p:nvPicPr>
          <p:cNvPr id="2097215" name="Content Placeholder 2097214"/>
          <p:cNvPicPr>
            <a:picLocks noGrp="1"/>
          </p:cNvPicPr>
          <p:nvPr>
            <p:ph idx="1"/>
          </p:nvPr>
        </p:nvPicPr>
        <p:blipFill>
          <a:blip r:embed="rId3"/>
          <a:srcRect/>
          <a:stretch>
            <a:fillRect/>
          </a:stretch>
        </p:blipFill>
        <p:spPr>
          <a:xfrm>
            <a:off x="5580062" y="4292600"/>
            <a:ext cx="3390900" cy="2224087"/>
          </a:xfrm>
          <a:prstGeom prst="rect">
            <a:avLst/>
          </a:prstGeom>
          <a:noFill/>
          <a:ln>
            <a:noFill/>
          </a:ln>
        </p:spPr>
      </p:pic>
      <p:sp>
        <p:nvSpPr>
          <p:cNvPr id="1048914" name="Title 104891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Atopic Dermatitis </a:t>
            </a:r>
          </a:p>
        </p:txBody>
      </p:sp>
      <p:sp>
        <p:nvSpPr>
          <p:cNvPr id="1048915" name="TextBox 1048914"/>
          <p:cNvSpPr txBox="1"/>
          <p:nvPr/>
        </p:nvSpPr>
        <p:spPr>
          <a:xfrm>
            <a:off x="2390775" y="4797425"/>
            <a:ext cx="1749425"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solidFill>
                  <a:schemeClr val="folHlink"/>
                </a:solidFill>
              </a:rPr>
              <a:t>prolonged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04865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52" name="Content Placeholder 104865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marL="342900" lvl="1" indent="-342900">
              <a:buClr>
                <a:schemeClr val="folHlink"/>
              </a:buClr>
              <a:buSzPct val="60000"/>
            </a:pPr>
            <a:r>
              <a:rPr lang="en-US" altLang="en-US">
                <a:ea typeface="ＭＳ Ｐゴシック" pitchFamily="34" charset="-128"/>
              </a:rPr>
              <a:t>Usually, the hair lies flat on the surface of the skin, but when the skin is cold, a tiny erector muscle at the base of the hair follicle contracts and causes the hair to stand up (piloerection).</a:t>
            </a:r>
          </a:p>
          <a:p>
            <a:pPr lvl="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Title 104891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Management</a:t>
            </a:r>
          </a:p>
        </p:txBody>
      </p:sp>
      <p:sp>
        <p:nvSpPr>
          <p:cNvPr id="1048917" name="Content Placeholder 104891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Guidelines for treatment include decreasing itching and scratching by wearing cotton fabrics, washing with a mild detergent, humidifying dry heat in winter, maintaining room temperature at 20C to 22.2C (68F to 72F), using antihistamines such as diphenhydramine (Benadryl), and avoiding animals, dust, sprays, and perfumes.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8" name="Title 104891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19" name="Content Placeholder 104891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Keeping the skin moisturized with daily baths</a:t>
            </a:r>
          </a:p>
          <a:p>
            <a:pPr lvl="0"/>
            <a:r>
              <a:rPr lang="en-US" altLang="en-US" sz="2800"/>
              <a:t>Hydrate the skin </a:t>
            </a:r>
          </a:p>
          <a:p>
            <a:pPr lvl="0"/>
            <a:r>
              <a:rPr lang="en-US" altLang="en-US" sz="2800"/>
              <a:t>Use topical skin moisturizers.</a:t>
            </a:r>
          </a:p>
          <a:p>
            <a:pPr lvl="0"/>
            <a:r>
              <a:rPr lang="en-US" altLang="en-US" sz="2800"/>
              <a:t>Topical corticosteroids are used to prevent inflammation,</a:t>
            </a:r>
          </a:p>
          <a:p>
            <a:pPr lvl="0"/>
            <a:r>
              <a:rPr lang="en-US" altLang="en-US" sz="2800"/>
              <a:t>Antibiotics to eliminate </a:t>
            </a:r>
            <a:r>
              <a:rPr sz="2800" i="1"/>
              <a:t>Staphylococcus aureus </a:t>
            </a:r>
            <a:r>
              <a:rPr sz="2800"/>
              <a:t>when indicated.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0" name="Title 104891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21" name="Content Placeholder 104892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Use of immunosuppressive agents, such as cyclosporine (Neoral, Sandimmune), tacrolimus (Prograf, Protopic), and pimecrolimus (Elidel), may be effective in inhibiting T cells and mast cells involved in atopic dermatitis.</a:t>
            </a:r>
          </a:p>
          <a:p>
            <a:pPr lvl="0"/>
            <a:r>
              <a:rPr lang="en-US" altLang="en-US" sz="2800"/>
              <a:t>Counseling to improve on self esteem</a:t>
            </a:r>
          </a:p>
          <a:p>
            <a:pPr lvl="0"/>
            <a:r>
              <a:rPr lang="en-US" altLang="en-US" sz="2800"/>
              <a:t>Health education on signs of secondary infection, side effects of medications used in treatment</a:t>
            </a:r>
          </a:p>
          <a:p>
            <a:pPr lvl="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2" name="Title 104892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b="1">
                <a:latin typeface="Arial" charset="0"/>
              </a:rPr>
              <a:t>Contact Dermatitis </a:t>
            </a:r>
          </a:p>
        </p:txBody>
      </p:sp>
      <p:sp>
        <p:nvSpPr>
          <p:cNvPr id="1048923" name="Content Placeholder 1048922"/>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 type IV delayed hypersensitivity reaction,</a:t>
            </a:r>
          </a:p>
          <a:p>
            <a:pPr lvl="0"/>
            <a:r>
              <a:rPr lang="en-US" altLang="en-US" sz="2800"/>
              <a:t>an acute or chronic skin inflammation that results from direct skin contact with chemicals or allergens.</a:t>
            </a:r>
          </a:p>
          <a:p>
            <a:pPr lvl="0"/>
            <a:r>
              <a:rPr lang="en-US" altLang="en-US" sz="2800"/>
              <a:t>There are </a:t>
            </a:r>
            <a:r>
              <a:rPr sz="2800">
                <a:solidFill>
                  <a:srgbClr val="0070C0"/>
                </a:solidFill>
              </a:rPr>
              <a:t>four basic types</a:t>
            </a:r>
            <a:r>
              <a:rPr sz="2800"/>
              <a:t>: </a:t>
            </a:r>
            <a:r>
              <a:rPr sz="2800">
                <a:solidFill>
                  <a:srgbClr val="FF0000"/>
                </a:solidFill>
              </a:rPr>
              <a:t>allergic</a:t>
            </a:r>
            <a:r>
              <a:rPr sz="2800"/>
              <a:t>, </a:t>
            </a:r>
            <a:r>
              <a:rPr sz="2800">
                <a:solidFill>
                  <a:srgbClr val="FF0000"/>
                </a:solidFill>
              </a:rPr>
              <a:t>irritant</a:t>
            </a:r>
            <a:r>
              <a:rPr sz="2800"/>
              <a:t>, </a:t>
            </a:r>
            <a:r>
              <a:rPr sz="2800">
                <a:solidFill>
                  <a:srgbClr val="FF0000"/>
                </a:solidFill>
              </a:rPr>
              <a:t>phototoxic</a:t>
            </a:r>
            <a:r>
              <a:rPr sz="2800"/>
              <a:t>, and </a:t>
            </a:r>
            <a:r>
              <a:rPr sz="2800">
                <a:solidFill>
                  <a:srgbClr val="FF0000"/>
                </a:solidFill>
              </a:rPr>
              <a:t>photoallergic</a:t>
            </a:r>
          </a:p>
          <a:p>
            <a:pPr lvl="0"/>
            <a:r>
              <a:rPr sz="2800"/>
              <a:t>Eighty percent of cases are caused by excessive exposure to or additive effects of irritants (eg, soaps, detergents, organic solvents).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4" name="Title 104892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Clinical Manifestations</a:t>
            </a:r>
          </a:p>
        </p:txBody>
      </p:sp>
      <p:sp>
        <p:nvSpPr>
          <p:cNvPr id="1048925" name="Content Placeholder 104892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itching, burning, erythema, skin lesions (vesicles), and edema, followed by weeping, crusting, and finally drying and peeling of the skin.</a:t>
            </a:r>
          </a:p>
          <a:p>
            <a:pPr lvl="0"/>
            <a:r>
              <a:rPr lang="en-US" altLang="en-US" sz="2800"/>
              <a:t>In severe responses, hemorrhagic bullae may develop.</a:t>
            </a:r>
          </a:p>
          <a:p>
            <a:pPr lvl="0"/>
            <a:r>
              <a:rPr lang="en-US" altLang="en-US" sz="2800"/>
              <a:t>Repeated reactions - thickening of the skin and pigmentary changes.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6" name="Title 104892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2800" b="1"/>
              <a:t>TYPES OF CONTACT DERMATITIS</a:t>
            </a:r>
          </a:p>
        </p:txBody>
      </p:sp>
      <p:sp>
        <p:nvSpPr>
          <p:cNvPr id="1048927" name="Content Placeholder 104892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b="1">
                <a:solidFill>
                  <a:srgbClr val="FF0000"/>
                </a:solidFill>
              </a:rPr>
              <a:t>Allergic</a:t>
            </a:r>
          </a:p>
          <a:p>
            <a:pPr lvl="0"/>
            <a:r>
              <a:rPr sz="2800"/>
              <a:t>Results from contact of skin and allergenic substance.</a:t>
            </a:r>
          </a:p>
          <a:p>
            <a:pPr lvl="0"/>
            <a:r>
              <a:rPr sz="2800"/>
              <a:t>Has a sensitization period of 10–14 days.</a:t>
            </a:r>
          </a:p>
          <a:p>
            <a:pPr lvl="0"/>
            <a:r>
              <a:rPr sz="2800" b="1">
                <a:solidFill>
                  <a:srgbClr val="0070C0"/>
                </a:solidFill>
              </a:rPr>
              <a:t>Presentation:</a:t>
            </a:r>
          </a:p>
          <a:p>
            <a:pPr lvl="0"/>
            <a:r>
              <a:rPr sz="2800"/>
              <a:t>Vasodilation and perivascular infiltrates on the dermis</a:t>
            </a:r>
          </a:p>
          <a:p>
            <a:pPr lvl="0"/>
            <a:r>
              <a:rPr sz="2800"/>
              <a:t>Intracellular edema Usually seen on dorsal aspects of hand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8" name="Title 104892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a:t>Treatment</a:t>
            </a:r>
          </a:p>
        </p:txBody>
      </p:sp>
      <p:sp>
        <p:nvSpPr>
          <p:cNvPr id="1048929" name="Content Placeholder 104892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Avoidance of offending material</a:t>
            </a:r>
          </a:p>
          <a:p>
            <a:r>
              <a:rPr lang="en-US" altLang="en-US"/>
              <a:t>Burow’s solution or cool water compress</a:t>
            </a:r>
          </a:p>
          <a:p>
            <a:r>
              <a:rPr lang="en-US" altLang="en-US"/>
              <a:t>Systemic corticosteroids (prednisone) for 7–10 days</a:t>
            </a:r>
          </a:p>
          <a:p>
            <a:r>
              <a:rPr lang="en-US" altLang="en-US"/>
              <a:t>Topical corticosteroids for mild cases</a:t>
            </a:r>
          </a:p>
          <a:p>
            <a:r>
              <a:rPr lang="en-US" altLang="en-US"/>
              <a:t>Oral antihistamines to relieve pruritus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0" name="Title 104892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31" name="Content Placeholder 104893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b="1">
                <a:solidFill>
                  <a:srgbClr val="FF0000"/>
                </a:solidFill>
              </a:rPr>
              <a:t>Irritant</a:t>
            </a:r>
          </a:p>
          <a:p>
            <a:pPr lvl="0"/>
            <a:r>
              <a:rPr sz="2800"/>
              <a:t>Results from contact with a substance that chemically or physically damages the skin on a nonimmunologic basis. </a:t>
            </a:r>
          </a:p>
          <a:p>
            <a:pPr lvl="0"/>
            <a:r>
              <a:rPr sz="2800"/>
              <a:t>Occurs after first exposure to irritant or repeated exposures to milder irritants over an extended time.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2" name="Title 104893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33" name="Content Placeholder 1048932"/>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None/>
            </a:pPr>
            <a:r>
              <a:rPr lang="en-US" altLang="en-US">
                <a:solidFill>
                  <a:srgbClr val="0070C0"/>
                </a:solidFill>
              </a:rPr>
              <a:t>Presentation</a:t>
            </a:r>
          </a:p>
          <a:p>
            <a:pPr lvl="0"/>
            <a:r>
              <a:rPr sz="2800"/>
              <a:t>Dryness lasting days to months</a:t>
            </a:r>
          </a:p>
          <a:p>
            <a:pPr lvl="0"/>
            <a:r>
              <a:rPr sz="2800"/>
              <a:t>Vesiculation, fissures, cracks</a:t>
            </a:r>
          </a:p>
          <a:p>
            <a:pPr lvl="0"/>
            <a:r>
              <a:rPr sz="2800"/>
              <a:t>Hands and lower arms most common areas</a:t>
            </a:r>
          </a:p>
          <a:p>
            <a:pPr lvl="0"/>
            <a:endParaRPr sz="28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4" name="Title 104893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a:t>Treatment</a:t>
            </a:r>
          </a:p>
        </p:txBody>
      </p:sp>
      <p:sp>
        <p:nvSpPr>
          <p:cNvPr id="1048935" name="Content Placeholder 104893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Identification and removal of source of irritation</a:t>
            </a:r>
          </a:p>
          <a:p>
            <a:pPr lvl="0"/>
            <a:r>
              <a:rPr lang="en-US" altLang="en-US" sz="2800"/>
              <a:t>Application of hydrophilic cream or petrolatum to soothe and protect</a:t>
            </a:r>
          </a:p>
          <a:p>
            <a:pPr lvl="0"/>
            <a:r>
              <a:rPr lang="en-US" altLang="en-US" sz="2800"/>
              <a:t>Topical corticosteroids and compresses for weeping lesions</a:t>
            </a:r>
          </a:p>
          <a:p>
            <a:pPr lvl="0"/>
            <a:r>
              <a:rPr lang="en-US" altLang="en-US" sz="2800"/>
              <a:t>Antibiotics for infection and oral antihistamines for pruritus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extBox 1048652"/>
          <p:cNvSpPr txBox="1"/>
          <p:nvPr/>
        </p:nvSpPr>
        <p:spPr>
          <a:xfrm>
            <a:off x="152400" y="5791200"/>
            <a:ext cx="3733800" cy="94742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r>
              <a:rPr lang="en-US" altLang="en-US"/>
              <a:t>Xie Qiuping</a:t>
            </a:r>
            <a:r>
              <a:t/>
            </a:r>
            <a:br/>
            <a:r>
              <a:rPr lang="en-US" altLang="en-US"/>
              <a:t>Hair Length = 18’ 5.54”</a:t>
            </a:r>
          </a:p>
        </p:txBody>
      </p:sp>
      <p:sp>
        <p:nvSpPr>
          <p:cNvPr id="1048654" name="TextBox 1048653"/>
          <p:cNvSpPr txBox="1"/>
          <p:nvPr/>
        </p:nvSpPr>
        <p:spPr>
          <a:xfrm>
            <a:off x="5205412" y="5791200"/>
            <a:ext cx="3505200" cy="94742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r>
              <a:rPr lang="en-US" altLang="en-US"/>
              <a:t>Tran Van Hay</a:t>
            </a:r>
          </a:p>
          <a:p>
            <a:pPr lvl="0" eaLnBrk="1" latinLnBrk="1" hangingPunct="1"/>
            <a:r>
              <a:rPr lang="en-US" altLang="en-US"/>
              <a:t>Hair Length = 20’ 3.6”</a:t>
            </a:r>
          </a:p>
        </p:txBody>
      </p:sp>
      <p:pic>
        <p:nvPicPr>
          <p:cNvPr id="2097163" name="Picture 2097162"/>
          <p:cNvPicPr>
            <a:picLocks/>
          </p:cNvPicPr>
          <p:nvPr/>
        </p:nvPicPr>
        <p:blipFill>
          <a:blip r:embed="rId2"/>
          <a:srcRect/>
          <a:stretch>
            <a:fillRect/>
          </a:stretch>
        </p:blipFill>
        <p:spPr>
          <a:xfrm>
            <a:off x="5000625" y="0"/>
            <a:ext cx="3914775" cy="5637212"/>
          </a:xfrm>
          <a:prstGeom prst="rect">
            <a:avLst/>
          </a:prstGeom>
          <a:noFill/>
          <a:ln>
            <a:noFill/>
          </a:ln>
        </p:spPr>
      </p:pic>
      <p:pic>
        <p:nvPicPr>
          <p:cNvPr id="2097164" name="Picture 2097163"/>
          <p:cNvPicPr>
            <a:picLocks/>
          </p:cNvPicPr>
          <p:nvPr/>
        </p:nvPicPr>
        <p:blipFill>
          <a:blip r:embed="rId3"/>
          <a:srcRect/>
          <a:stretch>
            <a:fillRect/>
          </a:stretch>
        </p:blipFill>
        <p:spPr>
          <a:xfrm>
            <a:off x="0" y="0"/>
            <a:ext cx="4419600" cy="5789612"/>
          </a:xfrm>
          <a:prstGeom prst="rect">
            <a:avLst/>
          </a:prstGeom>
          <a:noFill/>
          <a:ln>
            <a:noFill/>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itle 104893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37" name="Content Placeholder 104893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a:solidFill>
                  <a:srgbClr val="FF0000"/>
                </a:solidFill>
              </a:rPr>
              <a:t>Phototoxic</a:t>
            </a:r>
          </a:p>
          <a:p>
            <a:pPr lvl="0"/>
            <a:r>
              <a:rPr sz="2800"/>
              <a:t>Resembles the irritant type but requires sun and a chemical in combination to damage the epidermis.</a:t>
            </a:r>
          </a:p>
          <a:p>
            <a:pPr lvl="0"/>
            <a:r>
              <a:rPr sz="2800">
                <a:solidFill>
                  <a:srgbClr val="FF0000"/>
                </a:solidFill>
              </a:rPr>
              <a:t>Photoallergic</a:t>
            </a:r>
          </a:p>
          <a:p>
            <a:pPr lvl="0"/>
            <a:r>
              <a:rPr sz="2800"/>
              <a:t>Resembles allergic dermatitis but requires light exposure in addition to allergen contact to produce immunologic reactivity.</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8" name="Title 104893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Contact Dermatitis</a:t>
            </a:r>
            <a:r>
              <a:rPr b="1">
                <a:latin typeface="Arial" charset="0"/>
              </a:rPr>
              <a:t> </a:t>
            </a:r>
          </a:p>
        </p:txBody>
      </p:sp>
      <p:sp>
        <p:nvSpPr>
          <p:cNvPr id="1048939" name="Text Placeholder 1048938"/>
          <p:cNvSpPr>
            <a:spLocks noGrp="1"/>
          </p:cNvSpPr>
          <p:nvPr>
            <p:ph type="body" sz="half" idx="1"/>
          </p:nvPr>
        </p:nvSpPr>
        <p:spPr>
          <a:xfrm>
            <a:off x="690562" y="2017712"/>
            <a:ext cx="8129587" cy="4114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lvl="0" eaLnBrk="1" latinLnBrk="1" hangingPunct="1"/>
            <a:r>
              <a:rPr lang="zh-CN" altLang="en-US" sz="2400"/>
              <a:t>Any site affected, hands and face </a:t>
            </a:r>
          </a:p>
          <a:p>
            <a:pPr lvl="0" eaLnBrk="1" latinLnBrk="1" hangingPunct="1"/>
            <a:r>
              <a:rPr lang="zh-CN" altLang="en-US" sz="2400"/>
              <a:t>Two types of reaction: - irritant contact 				                  -allergic</a:t>
            </a:r>
          </a:p>
          <a:p>
            <a:pPr lvl="0" eaLnBrk="1" latinLnBrk="1" hangingPunct="1"/>
            <a:r>
              <a:rPr lang="zh-CN" altLang="en-US" sz="2400"/>
              <a:t>irritant contact;  stratum corneum 			      	        		repeated exposure 			       	        		red cracked skin 	           		 		e.g. nappy rash</a:t>
            </a:r>
          </a:p>
          <a:p>
            <a:pPr lvl="0" eaLnBrk="1" latinLnBrk="1" hangingPunct="1"/>
            <a:r>
              <a:rPr lang="zh-CN" altLang="en-US" sz="2400"/>
              <a:t>Allergic; </a:t>
            </a:r>
            <a:r>
              <a:rPr lang="en-US" altLang="en-US" sz="2400"/>
              <a:t>type IV cell-mediated </a:t>
            </a:r>
            <a:r>
              <a:rPr lang="zh-CN" altLang="en-US" sz="2400"/>
              <a:t>hypersensitivity reaction 		following sensitisation </a:t>
            </a:r>
          </a:p>
          <a:p>
            <a:pPr lvl="0" eaLnBrk="1" latinLnBrk="1" hangingPunct="1">
              <a:buNone/>
            </a:pPr>
            <a:r>
              <a:rPr lang="zh-CN" altLang="en-US" sz="2400"/>
              <a:t>			e.g; cosmetics, nickel,</a:t>
            </a:r>
          </a:p>
          <a:p>
            <a:pPr lvl="0" eaLnBrk="1" latinLnBrk="1" hangingPunct="1"/>
            <a:endParaRPr lang="en-US" altLang="en-US" sz="2400"/>
          </a:p>
        </p:txBody>
      </p:sp>
      <p:pic>
        <p:nvPicPr>
          <p:cNvPr id="2097216" name="Content Placeholder 2097215"/>
          <p:cNvPicPr>
            <a:picLocks noGrp="1"/>
          </p:cNvPicPr>
          <p:nvPr>
            <p:ph sz="half" idx="2"/>
          </p:nvPr>
        </p:nvPicPr>
        <p:blipFill>
          <a:blip r:embed="rId2"/>
          <a:srcRect/>
          <a:stretch>
            <a:fillRect/>
          </a:stretch>
        </p:blipFill>
        <p:spPr>
          <a:xfrm>
            <a:off x="6372225" y="1484312"/>
            <a:ext cx="2405062" cy="338455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0" name="Title 104893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Management</a:t>
            </a:r>
          </a:p>
        </p:txBody>
      </p:sp>
      <p:sp>
        <p:nvSpPr>
          <p:cNvPr id="1048941" name="Content Placeholder 104894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Objectives of management are to soothe and heal the involved skin and protect it from further damage.</a:t>
            </a:r>
          </a:p>
          <a:p>
            <a:pPr lvl="0"/>
            <a:r>
              <a:rPr lang="en-US" altLang="en-US" sz="2800"/>
              <a:t>Soap is not generally used until healing occurs.</a:t>
            </a:r>
          </a:p>
          <a:p>
            <a:pPr lvl="0"/>
            <a:r>
              <a:rPr lang="en-US" altLang="en-US" sz="2800"/>
              <a:t>a bland, unmedicated lotion is used for small patches of erythema. </a:t>
            </a:r>
          </a:p>
          <a:p>
            <a:pPr lvl="0"/>
            <a:r>
              <a:rPr lang="en-US" altLang="en-US" sz="2800"/>
              <a:t>Cool, wet dressings also are applied over small areas of vesicular dermatitis.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2" name="Title 1048941"/>
          <p:cNvSpPr>
            <a:spLocks noGrp="1"/>
          </p:cNvSpPr>
          <p:nvPr>
            <p:ph type="title"/>
          </p:nvPr>
        </p:nvSpPr>
        <p:spPr>
          <a:xfrm>
            <a:off x="1150937" y="617537"/>
            <a:ext cx="7793037" cy="434975"/>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43" name="Content Placeholder 1048942"/>
          <p:cNvSpPr>
            <a:spLocks noGrp="1"/>
          </p:cNvSpPr>
          <p:nvPr>
            <p:ph idx="1"/>
          </p:nvPr>
        </p:nvSpPr>
        <p:spPr>
          <a:xfrm>
            <a:off x="1182687" y="765175"/>
            <a:ext cx="7772400" cy="5367337"/>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endParaRPr lang="en-US" altLang="en-US" sz="2800"/>
          </a:p>
          <a:p>
            <a:pPr lvl="0"/>
            <a:endParaRPr lang="en-US" altLang="en-US" sz="2800"/>
          </a:p>
          <a:p>
            <a:pPr lvl="0"/>
            <a:r>
              <a:rPr lang="en-US" altLang="en-US" sz="2800"/>
              <a:t>Finely cracked ice added to the water often enhances its antipruritic effect.</a:t>
            </a:r>
          </a:p>
          <a:p>
            <a:pPr lvl="0"/>
            <a:r>
              <a:rPr lang="en-US" altLang="en-US" sz="2800"/>
              <a:t>Wet dressings usually help clear the oozing eczematous lesions. </a:t>
            </a:r>
          </a:p>
          <a:p>
            <a:pPr lvl="0"/>
            <a:r>
              <a:rPr lang="en-US" altLang="en-US" sz="2800"/>
              <a:t>A thin layer of cream or ointment containing a corticosteroid then may be used. </a:t>
            </a:r>
          </a:p>
          <a:p>
            <a:pPr lvl="0"/>
            <a:r>
              <a:rPr lang="en-US" altLang="en-US" sz="2800"/>
              <a:t>Medicated baths at room temperature are prescribed for larger areas of dermatitis. </a:t>
            </a:r>
          </a:p>
          <a:p>
            <a:pPr lvl="0"/>
            <a:r>
              <a:rPr lang="en-US" altLang="en-US" sz="2800"/>
              <a:t>For severe, widespread conditions, a short course of systemic corticosteroids may be prescribed.</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4" name="Title 104894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Adult Dermatitis </a:t>
            </a:r>
          </a:p>
        </p:txBody>
      </p:sp>
      <p:sp>
        <p:nvSpPr>
          <p:cNvPr id="1048945" name="Text Placeholder 1048944"/>
          <p:cNvSpPr>
            <a:spLocks noGrp="1"/>
          </p:cNvSpPr>
          <p:nvPr>
            <p:ph type="body" idx="1"/>
          </p:nvPr>
        </p:nvSpPr>
        <p:spPr>
          <a:xfrm>
            <a:off x="755650" y="2017712"/>
            <a:ext cx="5184775"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lnSpc>
                <a:spcPct val="120000"/>
              </a:lnSpc>
              <a:spcBef>
                <a:spcPct val="0"/>
              </a:spcBef>
              <a:buFontTx/>
              <a:buChar char="•"/>
            </a:pPr>
            <a:r>
              <a:rPr lang="zh-CN" altLang="en-US" sz="2400"/>
              <a:t>Eczema  on the arm </a:t>
            </a:r>
          </a:p>
          <a:p>
            <a:pPr lvl="0">
              <a:lnSpc>
                <a:spcPct val="120000"/>
              </a:lnSpc>
              <a:spcBef>
                <a:spcPct val="0"/>
              </a:spcBef>
              <a:buFontTx/>
              <a:buChar char="•"/>
            </a:pPr>
            <a:r>
              <a:rPr lang="zh-CN" altLang="en-US" sz="2400"/>
              <a:t>Becoming more common</a:t>
            </a:r>
          </a:p>
          <a:p>
            <a:pPr lvl="0">
              <a:lnSpc>
                <a:spcPct val="120000"/>
              </a:lnSpc>
              <a:spcBef>
                <a:spcPct val="0"/>
              </a:spcBef>
              <a:buFontTx/>
              <a:buChar char="•"/>
            </a:pPr>
            <a:r>
              <a:rPr lang="zh-CN" altLang="en-US" sz="2400"/>
              <a:t>Itchy, inflammatory dermatoses where the lesions are red, lichenified, excoriated, flaky or cracked.</a:t>
            </a:r>
          </a:p>
          <a:p>
            <a:pPr lvl="0">
              <a:lnSpc>
                <a:spcPct val="120000"/>
              </a:lnSpc>
              <a:spcBef>
                <a:spcPct val="0"/>
              </a:spcBef>
              <a:buFontTx/>
              <a:buChar char="•"/>
            </a:pPr>
            <a:r>
              <a:rPr lang="zh-CN" altLang="en-US" sz="2400"/>
              <a:t>lesions lack well demarcated borders as they fade into the surrounding skin. </a:t>
            </a:r>
          </a:p>
          <a:p>
            <a:pPr lvl="0">
              <a:lnSpc>
                <a:spcPct val="120000"/>
              </a:lnSpc>
              <a:spcBef>
                <a:spcPct val="0"/>
              </a:spcBef>
              <a:buFontTx/>
              <a:buChar char="•"/>
            </a:pPr>
            <a:endParaRPr sz="1600"/>
          </a:p>
          <a:p>
            <a:pPr lvl="0" eaLnBrk="1" latinLnBrk="1" hangingPunct="1">
              <a:lnSpc>
                <a:spcPct val="120000"/>
              </a:lnSpc>
            </a:pPr>
            <a:endParaRPr sz="1600"/>
          </a:p>
        </p:txBody>
      </p:sp>
      <p:pic>
        <p:nvPicPr>
          <p:cNvPr id="2097217" name="Picture 2097216"/>
          <p:cNvPicPr>
            <a:picLocks/>
          </p:cNvPicPr>
          <p:nvPr/>
        </p:nvPicPr>
        <p:blipFill>
          <a:blip r:embed="rId2"/>
          <a:srcRect/>
          <a:stretch>
            <a:fillRect/>
          </a:stretch>
        </p:blipFill>
        <p:spPr>
          <a:xfrm>
            <a:off x="6027737" y="1989137"/>
            <a:ext cx="2576512" cy="3865562"/>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Title 104894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47" name="Content Placeholder 104894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lnSpc>
                <a:spcPct val="120000"/>
              </a:lnSpc>
              <a:spcBef>
                <a:spcPct val="0"/>
              </a:spcBef>
              <a:buFontTx/>
              <a:buChar char="•"/>
            </a:pPr>
            <a:r>
              <a:rPr lang="zh-CN" altLang="en-US" sz="2800"/>
              <a:t>Secondary infection with </a:t>
            </a:r>
            <a:r>
              <a:rPr lang="en-US" altLang="en-US" sz="2800" i="1"/>
              <a:t>Staphylococcus aureus</a:t>
            </a:r>
            <a:r>
              <a:rPr sz="2800"/>
              <a:t> is common causing the eczema plaques to develop yellowish crusting or weepy areas. </a:t>
            </a:r>
          </a:p>
          <a:p>
            <a:pPr lvl="0">
              <a:lnSpc>
                <a:spcPct val="120000"/>
              </a:lnSpc>
              <a:spcBef>
                <a:spcPct val="0"/>
              </a:spcBef>
              <a:buFontTx/>
              <a:buChar char="•"/>
            </a:pPr>
            <a:r>
              <a:rPr sz="2800"/>
              <a:t>Most common is flexural sites such as antecubital and popliteal fossae, wrists, ankles , neck and face but the trunk and any skin surface can be affected.</a:t>
            </a:r>
          </a:p>
          <a:p>
            <a:pPr lvl="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Title 104894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solidFill>
                  <a:schemeClr val="folHlink"/>
                </a:solidFill>
                <a:latin typeface="Arial" charset="0"/>
              </a:rPr>
              <a:t>Allergic Contact</a:t>
            </a:r>
          </a:p>
        </p:txBody>
      </p:sp>
      <p:sp>
        <p:nvSpPr>
          <p:cNvPr id="1048949" name="Content Placeholder 1048948"/>
          <p:cNvSpPr>
            <a:spLocks noGrp="1"/>
          </p:cNvSpPr>
          <p:nvPr>
            <p:ph idx="1"/>
          </p:nvPr>
        </p:nvSpPr>
        <p:spPr>
          <a:xfrm>
            <a:off x="684212" y="1989137"/>
            <a:ext cx="8280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marL="0" lvl="0" indent="0" eaLnBrk="1" latinLnBrk="1" hangingPunct="1">
              <a:buNone/>
            </a:pPr>
            <a:r>
              <a:rPr lang="en-US" altLang="en-US" sz="2400"/>
              <a:t>Airborne substances;   pollen, insecticide spray Chemicals;   tanning agents, formaldehyde in press finishes</a:t>
            </a:r>
          </a:p>
          <a:p>
            <a:pPr marL="0" lvl="0" indent="0" eaLnBrk="1" latinLnBrk="1" hangingPunct="1">
              <a:buNone/>
            </a:pPr>
            <a:r>
              <a:rPr lang="en-US" altLang="en-US" sz="2400"/>
              <a:t>Cosmetics;   depilatories, nail polish, deodorant	</a:t>
            </a:r>
          </a:p>
          <a:p>
            <a:pPr marL="0" lvl="0" indent="0" eaLnBrk="1" latinLnBrk="1" hangingPunct="1">
              <a:buNone/>
            </a:pPr>
            <a:r>
              <a:rPr lang="en-US" altLang="en-US" sz="2400"/>
              <a:t>Dyes;	        </a:t>
            </a:r>
            <a:r>
              <a:rPr sz="2400" i="1"/>
              <a:t>p</a:t>
            </a:r>
            <a:r>
              <a:rPr sz="2400"/>
              <a:t>-Phenylenediamine in hair and textile dyes</a:t>
            </a:r>
          </a:p>
          <a:p>
            <a:pPr marL="0" lvl="0" indent="0" eaLnBrk="1" latinLnBrk="1" hangingPunct="1">
              <a:buNone/>
            </a:pPr>
            <a:r>
              <a:rPr sz="2400"/>
              <a:t>Fragrances, acrylic monomers, epoxy, formaldehyde</a:t>
            </a:r>
          </a:p>
          <a:p>
            <a:pPr marL="0" lvl="0" indent="0" eaLnBrk="1" latinLnBrk="1" hangingPunct="1">
              <a:buNone/>
            </a:pPr>
            <a:r>
              <a:rPr sz="2400"/>
              <a:t>Antibiotics;	bacitracin, neomycin, penicillin, sulfonamides Antihistamines;	diphenhydramine, promethazine Antiseptics;   thimerosal, hexachlorophene	</a:t>
            </a:r>
          </a:p>
          <a:p>
            <a:pPr marL="0" lvl="0" indent="0" eaLnBrk="1" latinLnBrk="1" hangingPunct="1">
              <a:buNone/>
            </a:pPr>
            <a:r>
              <a:rPr sz="2400"/>
              <a:t>Latex;          gloves, condoms, catheters, balloons	</a:t>
            </a:r>
          </a:p>
          <a:p>
            <a:pPr marL="0" lvl="0" indent="0" eaLnBrk="1" latinLnBrk="1" hangingPunct="1">
              <a:buNone/>
            </a:pPr>
            <a:r>
              <a:rPr sz="2400"/>
              <a:t>Metals;         nickel, cobalt, chromates, mercury	  </a:t>
            </a:r>
          </a:p>
          <a:p>
            <a:pPr marL="0" lvl="0" indent="0" eaLnBrk="1" latinLnBrk="1" hangingPunct="1">
              <a:buNone/>
            </a:pPr>
            <a:r>
              <a:rPr sz="2400"/>
              <a:t>Plants; 	poison ivy, oak, sumac, ragweed, primrose</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0" name="Title 104894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sz="3600"/>
              <a:t>Asteatotic Eczema</a:t>
            </a:r>
          </a:p>
        </p:txBody>
      </p:sp>
      <p:sp>
        <p:nvSpPr>
          <p:cNvPr id="1048951" name="Text Placeholder 1048950"/>
          <p:cNvSpPr>
            <a:spLocks noGrp="1"/>
          </p:cNvSpPr>
          <p:nvPr>
            <p:ph type="body" idx="1"/>
          </p:nvPr>
        </p:nvSpPr>
        <p:spPr>
          <a:xfrm>
            <a:off x="684212" y="2051050"/>
            <a:ext cx="5256212"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spcBef>
                <a:spcPct val="0"/>
              </a:spcBef>
              <a:buFontTx/>
              <a:buChar char="•"/>
            </a:pPr>
            <a:r>
              <a:rPr lang="zh-CN" altLang="en-US" sz="2400"/>
              <a:t>occurs on limbs of elderly people especially the shins</a:t>
            </a:r>
          </a:p>
          <a:p>
            <a:pPr lvl="0">
              <a:spcBef>
                <a:spcPct val="0"/>
              </a:spcBef>
              <a:buFontTx/>
              <a:buChar char="•"/>
            </a:pPr>
            <a:r>
              <a:rPr lang="zh-CN" altLang="en-US" sz="2400"/>
              <a:t>skin is red and roughened with a characteristic "crazed" and fissured appearance. </a:t>
            </a:r>
          </a:p>
          <a:p>
            <a:pPr lvl="0">
              <a:spcBef>
                <a:spcPct val="0"/>
              </a:spcBef>
              <a:buFontTx/>
              <a:buNone/>
            </a:pPr>
            <a:endParaRPr lang="zh-CN" altLang="en-US" sz="2400"/>
          </a:p>
          <a:p>
            <a:pPr lvl="0" eaLnBrk="1" latinLnBrk="1" hangingPunct="1"/>
            <a:endParaRPr lang="zh-CN" altLang="en-US" sz="2400"/>
          </a:p>
        </p:txBody>
      </p:sp>
      <p:pic>
        <p:nvPicPr>
          <p:cNvPr id="2097218" name="Picture 2097217"/>
          <p:cNvPicPr>
            <a:picLocks/>
          </p:cNvPicPr>
          <p:nvPr/>
        </p:nvPicPr>
        <p:blipFill>
          <a:blip r:embed="rId2"/>
          <a:srcRect/>
          <a:stretch>
            <a:fillRect/>
          </a:stretch>
        </p:blipFill>
        <p:spPr>
          <a:xfrm>
            <a:off x="6191250" y="2005012"/>
            <a:ext cx="2628900" cy="3944937"/>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2" name="Title 104895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Nummular Dermatitis</a:t>
            </a:r>
          </a:p>
        </p:txBody>
      </p:sp>
      <p:sp>
        <p:nvSpPr>
          <p:cNvPr id="1048953" name="Text Placeholder 1048952"/>
          <p:cNvSpPr>
            <a:spLocks noGrp="1"/>
          </p:cNvSpPr>
          <p:nvPr>
            <p:ph type="body" idx="1"/>
          </p:nvPr>
        </p:nvSpPr>
        <p:spPr>
          <a:xfrm>
            <a:off x="4140200" y="2017712"/>
            <a:ext cx="4814887"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en-US" altLang="en-US" sz="2400"/>
              <a:t>Discoid dermatitis</a:t>
            </a:r>
          </a:p>
          <a:p>
            <a:pPr lvl="0" eaLnBrk="1" latinLnBrk="1" hangingPunct="1">
              <a:lnSpc>
                <a:spcPct val="90000"/>
              </a:lnSpc>
            </a:pPr>
            <a:r>
              <a:rPr lang="en-US" altLang="en-US" sz="2400"/>
              <a:t>inflammation characterized by coin- or disc-shaped lesions</a:t>
            </a:r>
          </a:p>
          <a:p>
            <a:pPr lvl="0" eaLnBrk="1" latinLnBrk="1" hangingPunct="1">
              <a:lnSpc>
                <a:spcPct val="90000"/>
              </a:lnSpc>
            </a:pPr>
            <a:r>
              <a:rPr lang="en-US" altLang="en-US" sz="2400"/>
              <a:t>middle-aged patients with dry skin, especially in winter</a:t>
            </a:r>
          </a:p>
          <a:p>
            <a:pPr lvl="0" eaLnBrk="1" latinLnBrk="1" hangingPunct="1">
              <a:lnSpc>
                <a:spcPct val="90000"/>
              </a:lnSpc>
            </a:pPr>
            <a:r>
              <a:rPr lang="en-US" altLang="en-US" sz="2400"/>
              <a:t>prominent on arms, buttocks but also trunk</a:t>
            </a:r>
          </a:p>
          <a:p>
            <a:pPr lvl="0" eaLnBrk="1" latinLnBrk="1" hangingPunct="1">
              <a:lnSpc>
                <a:spcPct val="90000"/>
              </a:lnSpc>
            </a:pPr>
            <a:r>
              <a:rPr lang="zh-CN" altLang="en-US" sz="2400"/>
              <a:t>reccurs on previous sites</a:t>
            </a:r>
          </a:p>
        </p:txBody>
      </p:sp>
      <p:sp>
        <p:nvSpPr>
          <p:cNvPr id="1048954" name="Rectangle 1048953"/>
          <p:cNvSpPr/>
          <p:nvPr/>
        </p:nvSpPr>
        <p:spPr>
          <a:xfrm>
            <a:off x="0" y="1712912"/>
            <a:ext cx="9144000" cy="0"/>
          </a:xfrm>
          <a:prstGeom prst="rect">
            <a:avLst/>
          </a:prstGeom>
          <a:noFill/>
          <a:ln>
            <a:noFill/>
          </a:ln>
        </p:spPr>
        <p:txBody>
          <a:bodyPr wrap="none" lIns="91440" tIns="45720" rIns="91440" bIns="45720" anchor="ctr">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pic>
        <p:nvPicPr>
          <p:cNvPr id="2097219" name="Picture 2097218"/>
          <p:cNvPicPr>
            <a:picLocks/>
          </p:cNvPicPr>
          <p:nvPr/>
        </p:nvPicPr>
        <p:blipFill>
          <a:blip r:embed="rId2"/>
          <a:srcRect/>
          <a:stretch>
            <a:fillRect/>
          </a:stretch>
        </p:blipFill>
        <p:spPr>
          <a:xfrm>
            <a:off x="250825" y="2225675"/>
            <a:ext cx="3897312" cy="2595562"/>
          </a:xfrm>
          <a:prstGeom prst="rect">
            <a:avLst/>
          </a:prstGeom>
          <a:noFill/>
          <a:ln>
            <a:noFill/>
          </a:ln>
        </p:spPr>
      </p:pic>
      <p:sp>
        <p:nvSpPr>
          <p:cNvPr id="1048955" name="TextBox 1048954"/>
          <p:cNvSpPr txBox="1"/>
          <p:nvPr/>
        </p:nvSpPr>
        <p:spPr>
          <a:xfrm>
            <a:off x="395287" y="5013325"/>
            <a:ext cx="8497888" cy="947419"/>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buFontTx/>
              <a:buChar char="•"/>
            </a:pPr>
            <a:r>
              <a:rPr lang="en-US" altLang="en-US"/>
              <a:t> No universally useful treatment. UV A radiation with oral psoralen (PUVA) and oral corticosteroids are given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6" name="Title 1048955"/>
          <p:cNvSpPr>
            <a:spLocks noGrp="1"/>
          </p:cNvSpPr>
          <p:nvPr>
            <p:ph type="title"/>
          </p:nvPr>
        </p:nvSpPr>
        <p:spPr>
          <a:xfrm>
            <a:off x="1150937" y="549275"/>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Seborrheic Dermatitis</a:t>
            </a:r>
          </a:p>
        </p:txBody>
      </p:sp>
      <p:pic>
        <p:nvPicPr>
          <p:cNvPr id="2097220" name="Content Placeholder 2097219"/>
          <p:cNvPicPr>
            <a:picLocks noGrp="1"/>
          </p:cNvPicPr>
          <p:nvPr>
            <p:ph sz="half" idx="2"/>
          </p:nvPr>
        </p:nvPicPr>
        <p:blipFill>
          <a:blip r:embed="rId2"/>
          <a:srcRect/>
          <a:stretch>
            <a:fillRect/>
          </a:stretch>
        </p:blipFill>
        <p:spPr>
          <a:xfrm>
            <a:off x="5149850" y="2017712"/>
            <a:ext cx="3798887" cy="4114800"/>
          </a:xfrm>
          <a:prstGeom prst="rect">
            <a:avLst/>
          </a:prstGeom>
          <a:noFill/>
          <a:ln>
            <a:noFill/>
          </a:ln>
        </p:spPr>
      </p:pic>
      <p:sp>
        <p:nvSpPr>
          <p:cNvPr id="1048957" name="Rectangle 1048956"/>
          <p:cNvSpPr/>
          <p:nvPr/>
        </p:nvSpPr>
        <p:spPr>
          <a:xfrm>
            <a:off x="611187" y="2205037"/>
            <a:ext cx="4465637" cy="351536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t> Inflammatory scaling disease</a:t>
            </a:r>
          </a:p>
          <a:p>
            <a:pPr lvl="0" eaLnBrk="1" latinLnBrk="1" hangingPunct="1">
              <a:buFontTx/>
              <a:buChar char="•"/>
            </a:pPr>
            <a:r>
              <a:rPr lang="en-US" altLang="en-US"/>
              <a:t> principally in scalp, face</a:t>
            </a:r>
          </a:p>
          <a:p>
            <a:pPr lvl="0" eaLnBrk="1" latinLnBrk="1" hangingPunct="1">
              <a:buFontTx/>
              <a:buChar char="•"/>
            </a:pPr>
            <a:r>
              <a:rPr lang="en-US" altLang="en-US"/>
              <a:t> Pityrosporum ovale,  yeast    	commensal implicated</a:t>
            </a:r>
          </a:p>
          <a:p>
            <a:pPr lvl="0" eaLnBrk="1" latinLnBrk="1" hangingPunct="1">
              <a:buFontTx/>
              <a:buChar char="•"/>
            </a:pPr>
            <a:r>
              <a:rPr lang="en-US" altLang="en-US"/>
              <a:t> application of zinc pyrithione, selenium sulfide, sulfur and salicylic acid, or tar shampoo</a:t>
            </a:r>
          </a:p>
          <a:p>
            <a:pPr lvl="0" eaLnBrk="1" latinLnBrk="1" hangingPunct="1">
              <a:buFontTx/>
              <a:buChar char="•"/>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04865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58" name="Content Placeholder 104865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ea typeface="ＭＳ Ｐゴシック" pitchFamily="34" charset="-128"/>
              </a:rPr>
              <a:t>Nails</a:t>
            </a:r>
          </a:p>
          <a:p>
            <a:pPr lvl="1" eaLnBrk="1" latinLnBrk="1" hangingPunct="1"/>
            <a:r>
              <a:rPr>
                <a:ea typeface="ＭＳ Ｐゴシック" pitchFamily="34" charset="-128"/>
              </a:rPr>
              <a:t>Cover and protect the distal ends of the fingers and toes</a:t>
            </a:r>
          </a:p>
          <a:p>
            <a:pPr lvl="1" eaLnBrk="1" latinLnBrk="1" hangingPunct="1"/>
            <a:r>
              <a:rPr>
                <a:ea typeface="ＭＳ Ｐゴシック" pitchFamily="34" charset="-128"/>
              </a:rPr>
              <a:t>Each nail consists of a nail plate, nail bed, cuticle, lunula, and nail root.</a:t>
            </a:r>
          </a:p>
          <a:p>
            <a:pPr lvl="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Title 104895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Exfoliative Dermatitis</a:t>
            </a:r>
          </a:p>
        </p:txBody>
      </p:sp>
      <p:sp>
        <p:nvSpPr>
          <p:cNvPr id="1048959" name="Text Placeholder 1048958"/>
          <p:cNvSpPr>
            <a:spLocks noGrp="1"/>
          </p:cNvSpPr>
          <p:nvPr>
            <p:ph type="body" sz="half" idx="1"/>
          </p:nvPr>
        </p:nvSpPr>
        <p:spPr>
          <a:xfrm>
            <a:off x="611187" y="2060575"/>
            <a:ext cx="4537075" cy="4114800"/>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lvl="0" eaLnBrk="1" latinLnBrk="1" hangingPunct="1">
              <a:lnSpc>
                <a:spcPct val="80000"/>
              </a:lnSpc>
            </a:pPr>
            <a:r>
              <a:rPr lang="en-US" altLang="en-US" sz="2400"/>
              <a:t>Erythroderma:  </a:t>
            </a:r>
          </a:p>
          <a:p>
            <a:pPr lvl="0"/>
            <a:r>
              <a:rPr lang="en-US" altLang="en-US" sz="2400"/>
              <a:t>characterized by progressive inflammation in which generalized erythema and scaling occur.</a:t>
            </a:r>
          </a:p>
          <a:p>
            <a:pPr lvl="0" eaLnBrk="1" latinLnBrk="1" hangingPunct="1">
              <a:lnSpc>
                <a:spcPct val="80000"/>
              </a:lnSpc>
            </a:pPr>
            <a:r>
              <a:rPr lang="en-US" altLang="en-US" sz="2400"/>
              <a:t>occurs with prior skin diseases eg, atopic dermatitis, psoriasis </a:t>
            </a:r>
          </a:p>
          <a:p>
            <a:pPr lvl="0" eaLnBrk="1" latinLnBrk="1" hangingPunct="1">
              <a:lnSpc>
                <a:spcPct val="80000"/>
              </a:lnSpc>
            </a:pPr>
            <a:r>
              <a:rPr lang="en-US" altLang="en-US" sz="2400"/>
              <a:t>dilation of cutaneous blood vessels, pruritus, diffuse erythema, epidermal slough  </a:t>
            </a:r>
          </a:p>
        </p:txBody>
      </p:sp>
      <p:sp>
        <p:nvSpPr>
          <p:cNvPr id="1048960" name="Rectangle 1048959"/>
          <p:cNvSpPr/>
          <p:nvPr/>
        </p:nvSpPr>
        <p:spPr>
          <a:xfrm>
            <a:off x="0" y="1524000"/>
            <a:ext cx="9144000" cy="0"/>
          </a:xfrm>
          <a:prstGeom prst="rect">
            <a:avLst/>
          </a:prstGeom>
          <a:noFill/>
          <a:ln>
            <a:noFill/>
          </a:ln>
        </p:spPr>
        <p:txBody>
          <a:bodyPr wrap="none" lIns="91440" tIns="45720" rIns="91440" bIns="45720" anchor="ctr">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endParaRPr lang="en-US" altLang="en-US"/>
          </a:p>
        </p:txBody>
      </p:sp>
      <p:pic>
        <p:nvPicPr>
          <p:cNvPr id="2097221" name="Picture 2097220"/>
          <p:cNvPicPr>
            <a:picLocks/>
          </p:cNvPicPr>
          <p:nvPr/>
        </p:nvPicPr>
        <p:blipFill>
          <a:blip r:embed="rId2"/>
          <a:srcRect/>
          <a:stretch>
            <a:fillRect/>
          </a:stretch>
        </p:blipFill>
        <p:spPr>
          <a:xfrm>
            <a:off x="5257800" y="2060575"/>
            <a:ext cx="3851275" cy="2568575"/>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1" name="Title 104896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62" name="Content Placeholder 104896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Associated with chills, fever, prostration, severe toxicity, and a pruritic scaling of the skin. </a:t>
            </a:r>
          </a:p>
          <a:p>
            <a:pPr lvl="0"/>
            <a:r>
              <a:rPr lang="en-US" altLang="en-US" sz="2800"/>
              <a:t>There is a profound loss of stratum corneum (ie, outermost layer of the skin), which causes capillary leakage, hypoproteinemia, and negative nitrogen balance.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3" name="Title 104896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Presentation</a:t>
            </a:r>
          </a:p>
        </p:txBody>
      </p:sp>
      <p:sp>
        <p:nvSpPr>
          <p:cNvPr id="1048964" name="Content Placeholder 104896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Starts acutely as a patchy or generalized erythematous eruption accompanied by fever, malaise, and occasionally gastrointestinal symptoms. </a:t>
            </a:r>
          </a:p>
          <a:p>
            <a:pPr lvl="0"/>
            <a:r>
              <a:rPr lang="en-US" altLang="en-US" sz="2800"/>
              <a:t>The skin color changes from pink to dark red.</a:t>
            </a:r>
          </a:p>
          <a:p>
            <a:pPr lvl="0"/>
            <a:r>
              <a:rPr lang="en-US" altLang="en-US" sz="2800"/>
              <a:t>After a week, the characteristic exfoliation (ie, scaling) begins, usually in the form of thin flakes that leave the underlying skin smooth and red, with new scales forming as the older ones come off.</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5" name="Title 104896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66" name="Content Placeholder 104896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Systemic effects include high-output heart failure, other gastrointestinal disturbances, breast enlargement, elevated levels of uric acid in the blood (ie, hyperuricemia), and temperature disturbances.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Title 104896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68" name="Content Placeholder 104896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marL="361950" lvl="0" indent="-361950">
              <a:lnSpc>
                <a:spcPct val="80000"/>
              </a:lnSpc>
            </a:pPr>
            <a:r>
              <a:rPr lang="en-US" altLang="en-US" sz="2800"/>
              <a:t>Due to drug reaction; penicillin, sulfonamides, barbiturates or malignancy; mycosis fungoides, leukemia,  diffuse erythema starts in patches but spreads all body. </a:t>
            </a:r>
          </a:p>
          <a:p>
            <a:pPr marL="361950" lvl="0" indent="-361950">
              <a:lnSpc>
                <a:spcPct val="80000"/>
              </a:lnSpc>
            </a:pPr>
            <a:endParaRPr lang="en-US" altLang="en-US" sz="2800"/>
          </a:p>
          <a:p>
            <a:pPr marL="361950" lvl="0" indent="-361950">
              <a:lnSpc>
                <a:spcPct val="80000"/>
              </a:lnSpc>
            </a:pPr>
            <a:r>
              <a:rPr lang="en-US" altLang="en-US" sz="2800"/>
              <a:t>Affects thermoregulation, nutritional status. </a:t>
            </a:r>
          </a:p>
          <a:p>
            <a:pPr marL="361950" lvl="0" indent="-361950"/>
            <a:endParaRPr lang="en-US" altLang="en-US" sz="280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104896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Management</a:t>
            </a:r>
          </a:p>
        </p:txBody>
      </p:sp>
      <p:sp>
        <p:nvSpPr>
          <p:cNvPr id="1048970" name="Content Placeholder 104896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Objectives of management are to maintain fluid and electrolyte balance and to prevent infection.</a:t>
            </a:r>
          </a:p>
          <a:p>
            <a:pPr lvl="0"/>
            <a:r>
              <a:rPr lang="en-US" altLang="en-US" sz="2800"/>
              <a:t>Discontinue implicated medications </a:t>
            </a:r>
          </a:p>
          <a:p>
            <a:pPr lvl="0"/>
            <a:r>
              <a:rPr lang="en-US" altLang="en-US" sz="2800"/>
              <a:t>Maintain a comfortable room temperatures</a:t>
            </a:r>
          </a:p>
          <a:p>
            <a:pPr lvl="0"/>
            <a:r>
              <a:rPr lang="en-US" altLang="en-US" sz="2800"/>
              <a:t>Maintain fluid and electrolytes balance</a:t>
            </a:r>
          </a:p>
          <a:p>
            <a:pPr lvl="0"/>
            <a:r>
              <a:rPr lang="en-US" altLang="en-US" sz="2800"/>
              <a:t>Administration of plasma volume expanders may be indicated</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Title 104897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72" name="Content Placeholder 104897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Administer antibiotics as per culture and sensitivity tests</a:t>
            </a:r>
          </a:p>
          <a:p>
            <a:pPr lvl="0"/>
            <a:r>
              <a:rPr lang="en-US" altLang="en-US" sz="2800"/>
              <a:t>Closely monitor vital signs</a:t>
            </a:r>
          </a:p>
          <a:p>
            <a:pPr lvl="0"/>
            <a:r>
              <a:rPr lang="en-US" altLang="en-US" sz="2800"/>
              <a:t>Topical therapy is used to provide symptomatic relief.</a:t>
            </a:r>
          </a:p>
          <a:p>
            <a:pPr lvl="0"/>
            <a:r>
              <a:rPr lang="en-US" altLang="en-US" sz="2800"/>
              <a:t>Soothing baths, compresses, and lubrication with emollients are used to treat the extensive dermatitis.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3" name="Title 104897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974" name="Content Placeholder 104897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Oral or parenteral corticosteroids if not controlled by conservative methods</a:t>
            </a:r>
          </a:p>
          <a:p>
            <a:pPr lvl="0"/>
            <a:endParaRPr lang="en-US" altLang="en-US" sz="2800"/>
          </a:p>
          <a:p>
            <a:pPr lvl="0"/>
            <a:r>
              <a:rPr lang="en-US" altLang="en-US" sz="2800"/>
              <a:t>Treat as per specific cause once known</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5" name="Title 104897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Summary</a:t>
            </a:r>
          </a:p>
        </p:txBody>
      </p:sp>
      <p:sp>
        <p:nvSpPr>
          <p:cNvPr id="1048976" name="Text Placeholder 1048975"/>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a:t>Many types of skin lesion,</a:t>
            </a:r>
          </a:p>
          <a:p>
            <a:pPr lvl="0" eaLnBrk="1" latinLnBrk="1" hangingPunct="1"/>
            <a:r>
              <a:rPr lang="zh-CN" altLang="en-US"/>
              <a:t>Many with unknown cause</a:t>
            </a:r>
          </a:p>
          <a:p>
            <a:pPr lvl="0" eaLnBrk="1" latinLnBrk="1" hangingPunct="1"/>
            <a:r>
              <a:rPr lang="zh-CN" altLang="en-US"/>
              <a:t>Many with element of autoimmunity</a:t>
            </a:r>
          </a:p>
          <a:p>
            <a:pPr lvl="0" eaLnBrk="1" latinLnBrk="1" hangingPunct="1"/>
            <a:r>
              <a:rPr lang="zh-CN" altLang="en-US"/>
              <a:t>Diagnosis requires thorough knowledge of symptoms, history and terminology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04865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pic>
        <p:nvPicPr>
          <p:cNvPr id="2097165" name="Content Placeholder 2097164"/>
          <p:cNvPicPr>
            <a:picLocks noGrp="1"/>
          </p:cNvPicPr>
          <p:nvPr>
            <p:ph idx="1"/>
          </p:nvPr>
        </p:nvPicPr>
        <p:blipFill>
          <a:blip r:embed="rId2"/>
          <a:srcRect/>
          <a:stretch>
            <a:fillRect/>
          </a:stretch>
        </p:blipFill>
        <p:spPr>
          <a:xfrm>
            <a:off x="3276600" y="908050"/>
            <a:ext cx="3527425" cy="4968875"/>
          </a:xfrm>
          <a:prstGeom prst="rect">
            <a:avLst/>
          </a:prstGeom>
          <a:noFill/>
          <a:ln>
            <a:noFill/>
          </a:ln>
        </p:spPr>
      </p:pic>
      <p:sp>
        <p:nvSpPr>
          <p:cNvPr id="1048660" name="Rectangle 1048659"/>
          <p:cNvSpPr/>
          <p:nvPr/>
        </p:nvSpPr>
        <p:spPr>
          <a:xfrm>
            <a:off x="3284537" y="5300662"/>
            <a:ext cx="2574925"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algn="ctr" eaLnBrk="1" latinLnBrk="1" hangingPunct="1"/>
            <a:r>
              <a:rPr lang="en-US" altLang="en-US" b="1">
                <a:solidFill>
                  <a:srgbClr val="000000"/>
                </a:solidFill>
              </a:rPr>
              <a:t>Figure:</a:t>
            </a:r>
            <a:r>
              <a:rPr>
                <a:solidFill>
                  <a:srgbClr val="000000"/>
                </a:solidFill>
              </a:rPr>
              <a:t> Nail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097165"/>
          <p:cNvPicPr>
            <a:picLocks/>
          </p:cNvPicPr>
          <p:nvPr/>
        </p:nvPicPr>
        <p:blipFill>
          <a:blip r:embed="rId2"/>
          <a:srcRect/>
          <a:stretch>
            <a:fillRect/>
          </a:stretch>
        </p:blipFill>
        <p:spPr>
          <a:xfrm>
            <a:off x="2824162" y="809625"/>
            <a:ext cx="3495675" cy="5238750"/>
          </a:xfrm>
          <a:prstGeom prst="rect">
            <a:avLst/>
          </a:prstGeom>
          <a:noFill/>
          <a:ln>
            <a:noFill/>
          </a:ln>
        </p:spPr>
      </p:pic>
      <p:pic>
        <p:nvPicPr>
          <p:cNvPr id="2097167" name="Picture 2097166"/>
          <p:cNvPicPr>
            <a:picLocks/>
          </p:cNvPicPr>
          <p:nvPr/>
        </p:nvPicPr>
        <p:blipFill>
          <a:blip r:embed="rId3"/>
          <a:srcRect/>
          <a:stretch>
            <a:fillRect/>
          </a:stretch>
        </p:blipFill>
        <p:spPr>
          <a:xfrm>
            <a:off x="1219200" y="36512"/>
            <a:ext cx="6934200" cy="6588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97167"/>
                                        </p:tgtEl>
                                        <p:attrNameLst>
                                          <p:attrName>ppt_x</p:attrName>
                                        </p:attrNameLst>
                                      </p:cBhvr>
                                      <p:tavLst>
                                        <p:tav tm="0">
                                          <p:val>
                                            <p:strVal val="ppt_x"/>
                                          </p:val>
                                        </p:tav>
                                        <p:tav tm="100000">
                                          <p:val>
                                            <p:strVal val="ppt_x"/>
                                          </p:val>
                                        </p:tav>
                                      </p:tavLst>
                                    </p:anim>
                                    <p:anim calcmode="lin" valueType="num">
                                      <p:cBhvr additive="base">
                                        <p:cTn id="7" dur="500"/>
                                        <p:tgtEl>
                                          <p:spTgt spid="2097167"/>
                                        </p:tgtEl>
                                        <p:attrNameLst>
                                          <p:attrName>ppt_y</p:attrName>
                                        </p:attrNameLst>
                                      </p:cBhvr>
                                      <p:tavLst>
                                        <p:tav tm="0">
                                          <p:val>
                                            <p:strVal val="ppt_y"/>
                                          </p:val>
                                        </p:tav>
                                        <p:tav tm="100000">
                                          <p:val>
                                            <p:strVal val="1+ppt_h/2"/>
                                          </p:val>
                                        </p:tav>
                                      </p:tavLst>
                                    </p:anim>
                                    <p:set>
                                      <p:cBhvr>
                                        <p:cTn id="8" dur="1" fill="hold">
                                          <p:stCondLst>
                                            <p:cond delay="499"/>
                                          </p:stCondLst>
                                        </p:cTn>
                                        <p:tgtEl>
                                          <p:spTgt spid="209716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97167"/>
                                        </p:tgtEl>
                                        <p:attrNameLst>
                                          <p:attrName>ppt_x</p:attrName>
                                        </p:attrNameLst>
                                      </p:cBhvr>
                                      <p:tavLst>
                                        <p:tav tm="0">
                                          <p:val>
                                            <p:strVal val="ppt_x"/>
                                          </p:val>
                                        </p:tav>
                                        <p:tav tm="100000">
                                          <p:val>
                                            <p:strVal val="ppt_x"/>
                                          </p:val>
                                        </p:tav>
                                      </p:tavLst>
                                    </p:anim>
                                    <p:anim calcmode="lin" valueType="num">
                                      <p:cBhvr additive="base">
                                        <p:cTn id="13" dur="500"/>
                                        <p:tgtEl>
                                          <p:spTgt spid="2097167"/>
                                        </p:tgtEl>
                                        <p:attrNameLst>
                                          <p:attrName>ppt_y</p:attrName>
                                        </p:attrNameLst>
                                      </p:cBhvr>
                                      <p:tavLst>
                                        <p:tav tm="0">
                                          <p:val>
                                            <p:strVal val="ppt_y"/>
                                          </p:val>
                                        </p:tav>
                                        <p:tav tm="100000">
                                          <p:val>
                                            <p:strVal val="1+ppt_h/2"/>
                                          </p:val>
                                        </p:tav>
                                      </p:tavLst>
                                    </p:anim>
                                    <p:set>
                                      <p:cBhvr>
                                        <p:cTn id="14" dur="1" fill="hold">
                                          <p:stCondLst>
                                            <p:cond delay="499"/>
                                          </p:stCondLst>
                                        </p:cTn>
                                        <p:tgtEl>
                                          <p:spTgt spid="2097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04866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62" name="Content Placeholder 104866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ea typeface="ＭＳ Ｐゴシック" pitchFamily="34" charset="-128"/>
              </a:rPr>
              <a:t>Subcutaneous Tissue</a:t>
            </a:r>
          </a:p>
          <a:p>
            <a:pPr lvl="1" eaLnBrk="1" latinLnBrk="1" hangingPunct="1"/>
            <a:r>
              <a:rPr>
                <a:ea typeface="ＭＳ Ｐゴシック" pitchFamily="34" charset="-128"/>
              </a:rPr>
              <a:t>A loose, connective tissue directly beneath the dermis of the skin </a:t>
            </a:r>
          </a:p>
          <a:p>
            <a:pPr lvl="1" eaLnBrk="1" latinLnBrk="1" hangingPunct="1"/>
            <a:r>
              <a:rPr>
                <a:ea typeface="ＭＳ Ｐゴシック" pitchFamily="34" charset="-128"/>
              </a:rPr>
              <a:t>Composed of adipose tissue or fat that contains lipocytes (fat-storing cells)</a:t>
            </a:r>
          </a:p>
          <a:p>
            <a:pPr lvl="1" eaLnBrk="1" latinLnBrk="1" hangingPunct="1"/>
            <a:r>
              <a:rPr>
                <a:ea typeface="ＭＳ Ｐゴシック" pitchFamily="34" charset="-128"/>
              </a:rPr>
              <a:t>Provides a layer of insulation to conserve internal body heat </a:t>
            </a:r>
          </a:p>
          <a:p>
            <a:pPr lvl="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en-US" altLang="en-US"/>
              <a:t>Learning outcomes</a:t>
            </a:r>
          </a:p>
        </p:txBody>
      </p:sp>
      <p:sp>
        <p:nvSpPr>
          <p:cNvPr id="1048627" name="Content Placeholder 104862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Apply knowledge and use appropriate skills in assessment of skin conditions</a:t>
            </a:r>
          </a:p>
          <a:p>
            <a:r>
              <a:rPr lang="en-US" altLang="en-US"/>
              <a:t>Describe common conditions of the skin </a:t>
            </a:r>
          </a:p>
          <a:p>
            <a:r>
              <a:rPr lang="en-US" altLang="en-US"/>
              <a:t>Apply nursing process in management of the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04866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64" name="Content Placeholder 104866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1" eaLnBrk="1" latinLnBrk="1" hangingPunct="1"/>
            <a:r>
              <a:rPr lang="en-US" altLang="en-US">
                <a:ea typeface="ＭＳ Ｐゴシック" pitchFamily="34" charset="-128"/>
              </a:rPr>
              <a:t>Can be thin or as thick as several inches</a:t>
            </a:r>
          </a:p>
          <a:p>
            <a:pPr lvl="1" eaLnBrk="1" latinLnBrk="1" hangingPunct="1"/>
            <a:r>
              <a:rPr lang="en-US" altLang="en-US">
                <a:ea typeface="ＭＳ Ｐゴシック" pitchFamily="34" charset="-128"/>
              </a:rPr>
              <a:t>Subcutaneous layer also acts as a cushion to protect the bones and internal organs</a:t>
            </a:r>
          </a:p>
          <a:p>
            <a:pPr lvl="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04866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sz="4000"/>
              <a:t>Skin Diseases</a:t>
            </a:r>
          </a:p>
        </p:txBody>
      </p:sp>
      <p:sp>
        <p:nvSpPr>
          <p:cNvPr id="1048666" name="Text Placeholder 1048665"/>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en-US" altLang="en-US"/>
              <a:t>Non-Infectious</a:t>
            </a:r>
          </a:p>
          <a:p>
            <a:pPr lvl="0" eaLnBrk="1" latinLnBrk="1" hangingPunct="1"/>
            <a:r>
              <a:rPr lang="en-US" altLang="en-US"/>
              <a:t>Infectious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a:xfrm>
            <a:off x="1171575" y="485775"/>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sz="4000"/>
              <a:t>Scope</a:t>
            </a:r>
          </a:p>
        </p:txBody>
      </p:sp>
      <p:sp>
        <p:nvSpPr>
          <p:cNvPr id="1048668" name="Text Placeholder 1048667"/>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a:t> nomenclature</a:t>
            </a:r>
          </a:p>
          <a:p>
            <a:pPr lvl="0" eaLnBrk="1" latinLnBrk="1" hangingPunct="1"/>
            <a:r>
              <a:rPr lang="zh-CN" altLang="en-US"/>
              <a:t> kinds of lesion</a:t>
            </a:r>
          </a:p>
          <a:p>
            <a:pPr lvl="0" eaLnBrk="1" latinLnBrk="1" hangingPunct="1"/>
            <a:r>
              <a:rPr lang="zh-CN" altLang="en-US"/>
              <a:t> scaling lesions</a:t>
            </a:r>
          </a:p>
          <a:p>
            <a:pPr lvl="0" eaLnBrk="1" latinLnBrk="1" hangingPunct="1"/>
            <a:r>
              <a:rPr lang="zh-CN" altLang="en-US"/>
              <a:t> blistering lesions </a:t>
            </a:r>
          </a:p>
          <a:p>
            <a:pPr lvl="0" eaLnBrk="1" latinLnBrk="1" hangingPunct="1"/>
            <a:r>
              <a:rPr lang="en-US" altLang="en-US"/>
              <a:t> dermatitis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048668"/>
          <p:cNvSpPr>
            <a:spLocks noGrp="1"/>
          </p:cNvSpPr>
          <p:nvPr>
            <p:ph type="title"/>
          </p:nvPr>
        </p:nvSpPr>
        <p:spPr>
          <a:xfrm>
            <a:off x="1171575" y="557212"/>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Learning Objectives</a:t>
            </a:r>
          </a:p>
        </p:txBody>
      </p:sp>
      <p:sp>
        <p:nvSpPr>
          <p:cNvPr id="1048670" name="Text Placeholder 1048669"/>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en-US" altLang="en-US"/>
              <a:t> to be familiar with the description of different kinds of rashes and spots</a:t>
            </a:r>
          </a:p>
          <a:p>
            <a:pPr lvl="0" eaLnBrk="1" latinLnBrk="1" hangingPunct="1"/>
            <a:r>
              <a:rPr lang="zh-CN" altLang="en-US"/>
              <a:t> to be acquainted with the underlying mechanism of pathology in dermatoses</a:t>
            </a:r>
          </a:p>
          <a:p>
            <a:pPr lvl="0" eaLnBrk="1" latinLnBrk="1" hangingPunct="1"/>
            <a:r>
              <a:rPr lang="en-US" altLang="en-US"/>
              <a:t> to know particular examples of skin disease</a:t>
            </a:r>
          </a:p>
          <a:p>
            <a:pPr lvl="0" eaLnBrk="1" latinLnBrk="1" hangingPunct="1">
              <a:lnSpc>
                <a:spcPct val="65000"/>
              </a:lnSpc>
              <a:buNone/>
            </a:pP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04867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Diagnosis</a:t>
            </a:r>
          </a:p>
        </p:txBody>
      </p:sp>
      <p:sp>
        <p:nvSpPr>
          <p:cNvPr id="1048672" name="Text Placeholder 1048671"/>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None/>
            </a:pPr>
            <a:r>
              <a:rPr lang="zh-CN" altLang="en-US" sz="2400"/>
              <a:t>There is </a:t>
            </a:r>
            <a:r>
              <a:rPr sz="2400" b="1"/>
              <a:t>systematic</a:t>
            </a:r>
            <a:r>
              <a:rPr sz="2400"/>
              <a:t> approach involving;</a:t>
            </a:r>
          </a:p>
          <a:p>
            <a:pPr lvl="0" eaLnBrk="1" latinLnBrk="1" hangingPunct="1">
              <a:lnSpc>
                <a:spcPct val="90000"/>
              </a:lnSpc>
              <a:buNone/>
            </a:pPr>
            <a:endParaRPr sz="800"/>
          </a:p>
          <a:p>
            <a:pPr lvl="0" eaLnBrk="1" latinLnBrk="1" hangingPunct="1">
              <a:lnSpc>
                <a:spcPct val="90000"/>
              </a:lnSpc>
              <a:buNone/>
            </a:pPr>
            <a:r>
              <a:rPr sz="2400"/>
              <a:t>	visual interpretation of lesion characteristics</a:t>
            </a:r>
          </a:p>
          <a:p>
            <a:pPr lvl="0" eaLnBrk="1" latinLnBrk="1" hangingPunct="1">
              <a:lnSpc>
                <a:spcPct val="90000"/>
              </a:lnSpc>
              <a:buNone/>
            </a:pPr>
            <a:r>
              <a:rPr sz="2400"/>
              <a:t>	physical examination</a:t>
            </a:r>
          </a:p>
          <a:p>
            <a:pPr lvl="0" eaLnBrk="1" latinLnBrk="1" hangingPunct="1">
              <a:lnSpc>
                <a:spcPct val="90000"/>
              </a:lnSpc>
              <a:buNone/>
            </a:pPr>
            <a:r>
              <a:rPr sz="2400"/>
              <a:t>	history</a:t>
            </a:r>
          </a:p>
          <a:p>
            <a:pPr lvl="0" eaLnBrk="1" latinLnBrk="1" hangingPunct="1">
              <a:lnSpc>
                <a:spcPct val="90000"/>
              </a:lnSpc>
              <a:buNone/>
            </a:pPr>
            <a:endParaRPr sz="800"/>
          </a:p>
          <a:p>
            <a:pPr lvl="0" eaLnBrk="1" latinLnBrk="1" hangingPunct="1">
              <a:lnSpc>
                <a:spcPct val="90000"/>
              </a:lnSpc>
              <a:buNone/>
            </a:pPr>
            <a:r>
              <a:rPr sz="2400"/>
              <a:t>	biopsy</a:t>
            </a:r>
          </a:p>
          <a:p>
            <a:pPr lvl="0" eaLnBrk="1" latinLnBrk="1" hangingPunct="1">
              <a:lnSpc>
                <a:spcPct val="90000"/>
              </a:lnSpc>
              <a:buNone/>
            </a:pPr>
            <a:r>
              <a:rPr sz="2400"/>
              <a:t>	diagnostic tests</a:t>
            </a:r>
          </a:p>
          <a:p>
            <a:pPr lvl="0" eaLnBrk="1" latinLnBrk="1" hangingPunct="1">
              <a:lnSpc>
                <a:spcPct val="90000"/>
              </a:lnSpc>
              <a:buNone/>
            </a:pPr>
            <a:endParaRPr sz="2400"/>
          </a:p>
          <a:p>
            <a:pPr lvl="0" eaLnBrk="1" latinLnBrk="1" hangingPunct="1">
              <a:lnSpc>
                <a:spcPct val="90000"/>
              </a:lnSpc>
              <a:buNone/>
            </a:pPr>
            <a:r>
              <a:rPr sz="2400"/>
              <a:t>A special and specific lexicology of terms for diagnostic description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04867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History and Examination</a:t>
            </a:r>
          </a:p>
        </p:txBody>
      </p:sp>
      <p:sp>
        <p:nvSpPr>
          <p:cNvPr id="1048674" name="Text Placeholder 1048673"/>
          <p:cNvSpPr>
            <a:spLocks noGrp="1"/>
          </p:cNvSpPr>
          <p:nvPr>
            <p:ph type="body" idx="1"/>
          </p:nvPr>
        </p:nvSpPr>
        <p:spPr>
          <a:xfrm>
            <a:off x="609600" y="2514600"/>
            <a:ext cx="83058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indent="374650" eaLnBrk="1" latinLnBrk="1" hangingPunct="1">
              <a:buNone/>
            </a:pPr>
            <a:r>
              <a:rPr lang="zh-CN" altLang="en-US" sz="2400"/>
              <a:t>- systemic disease		diabetes, hepatitis            - use of medications		toxic epidermal necrolysis        - similar cases in family 		atopy</a:t>
            </a:r>
            <a:r>
              <a:t/>
            </a:r>
            <a:br/>
            <a:r>
              <a:rPr lang="zh-CN" altLang="en-US" sz="2400"/>
              <a:t>- long term sun exposure	tumours	                 - occupation 			contact dermatitis            - geographic location		insect bites, lyme disease  - previous skin diseases</a:t>
            </a:r>
            <a:r>
              <a:t/>
            </a:r>
            <a:br/>
            <a:r>
              <a:rPr lang="zh-CN" altLang="en-US" sz="2400"/>
              <a:t>- sexual history			syphilis, gonorrhea</a:t>
            </a:r>
            <a:r>
              <a:t/>
            </a:r>
            <a:br/>
            <a:r>
              <a:t/>
            </a:r>
            <a:br/>
            <a:r>
              <a:rPr lang="zh-CN" altLang="en-US" sz="2400"/>
              <a:t>history of particular lesion, movement, size </a:t>
            </a:r>
          </a:p>
        </p:txBody>
      </p:sp>
      <p:sp>
        <p:nvSpPr>
          <p:cNvPr id="1048675" name="TextBox 1048674"/>
          <p:cNvSpPr txBox="1"/>
          <p:nvPr/>
        </p:nvSpPr>
        <p:spPr>
          <a:xfrm>
            <a:off x="762000" y="2057400"/>
            <a:ext cx="3429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Relevant information;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04867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Description</a:t>
            </a:r>
          </a:p>
        </p:txBody>
      </p:sp>
      <p:sp>
        <p:nvSpPr>
          <p:cNvPr id="1048677" name="Text Placeholder 1048676"/>
          <p:cNvSpPr>
            <a:spLocks noGrp="1"/>
          </p:cNvSpPr>
          <p:nvPr>
            <p:ph type="body" idx="1"/>
          </p:nvPr>
        </p:nvSpPr>
        <p:spPr>
          <a:xfrm>
            <a:off x="838200" y="2514600"/>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sz="2400" b="1">
                <a:solidFill>
                  <a:srgbClr val="000000"/>
                </a:solidFill>
                <a:ea typeface="Arial Unicode MS" pitchFamily="34" charset="-128"/>
              </a:rPr>
              <a:t>Primary lesions</a:t>
            </a:r>
            <a:r>
              <a:rPr lang="en-US" altLang="en-US" sz="2400">
                <a:solidFill>
                  <a:srgbClr val="000000"/>
                </a:solidFill>
                <a:ea typeface="Arial Unicode MS" pitchFamily="34" charset="-128"/>
              </a:rPr>
              <a:t>:   </a:t>
            </a:r>
            <a:r>
              <a:rPr lang="zh-CN" altLang="en-US" sz="2400">
                <a:solidFill>
                  <a:schemeClr val="hlink"/>
                </a:solidFill>
                <a:ea typeface="Arial Unicode MS" pitchFamily="34" charset="-128"/>
              </a:rPr>
              <a:t>describes morphology or lesion type</a:t>
            </a:r>
          </a:p>
          <a:p>
            <a:pPr lvl="0" eaLnBrk="1" latinLnBrk="1" hangingPunct="1"/>
            <a:r>
              <a:rPr sz="2400" i="1"/>
              <a:t>Initial (and sometimes the only) manifestation of skin disorder</a:t>
            </a:r>
          </a:p>
          <a:p>
            <a:pPr lvl="0" eaLnBrk="1" latinLnBrk="1" hangingPunct="1">
              <a:buNone/>
            </a:pPr>
            <a:r>
              <a:rPr sz="2400">
                <a:solidFill>
                  <a:srgbClr val="000000"/>
                </a:solidFill>
                <a:ea typeface="Arial Unicode MS" pitchFamily="34" charset="-128"/>
              </a:rPr>
              <a:t>	</a:t>
            </a:r>
            <a:r>
              <a:rPr sz="2400">
                <a:solidFill>
                  <a:schemeClr val="folHlink"/>
                </a:solidFill>
                <a:ea typeface="Arial Unicode MS" pitchFamily="34" charset="-128"/>
              </a:rPr>
              <a:t>macule, papule, plaque, wheal, cyst, nodule, tumor, vesicle, bulla and pustule. </a:t>
            </a:r>
          </a:p>
        </p:txBody>
      </p:sp>
      <p:sp>
        <p:nvSpPr>
          <p:cNvPr id="1048678" name="TextBox 1048677"/>
          <p:cNvSpPr txBox="1"/>
          <p:nvPr/>
        </p:nvSpPr>
        <p:spPr>
          <a:xfrm>
            <a:off x="762000" y="1905000"/>
            <a:ext cx="7239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endParaRPr lang="zh-CN" altLang="en-US"/>
          </a:p>
        </p:txBody>
      </p:sp>
      <p:sp>
        <p:nvSpPr>
          <p:cNvPr id="1048679" name="TextBox 1048678"/>
          <p:cNvSpPr txBox="1"/>
          <p:nvPr/>
        </p:nvSpPr>
        <p:spPr>
          <a:xfrm>
            <a:off x="533400" y="2057400"/>
            <a:ext cx="8382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Particular terminologies developed to define skin lesions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04867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81" name="Content Placeholder 104868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sz="2400" b="1">
                <a:solidFill>
                  <a:srgbClr val="000000"/>
                </a:solidFill>
                <a:ea typeface="Arial Unicode MS" pitchFamily="34" charset="-128"/>
              </a:rPr>
              <a:t>Secondary lesions</a:t>
            </a:r>
            <a:r>
              <a:rPr lang="en-US" altLang="en-US" sz="2400">
                <a:solidFill>
                  <a:srgbClr val="000000"/>
                </a:solidFill>
                <a:ea typeface="Arial Unicode MS" pitchFamily="34" charset="-128"/>
              </a:rPr>
              <a:t>:  </a:t>
            </a:r>
            <a:r>
              <a:rPr lang="zh-CN" altLang="en-US" sz="2400">
                <a:solidFill>
                  <a:schemeClr val="hlink"/>
                </a:solidFill>
                <a:ea typeface="Arial Unicode MS" pitchFamily="34" charset="-128"/>
              </a:rPr>
              <a:t>configuration, texture</a:t>
            </a:r>
            <a:r>
              <a:rPr lang="en-US" altLang="en-US" sz="2400">
                <a:solidFill>
                  <a:srgbClr val="000000"/>
                </a:solidFill>
                <a:ea typeface="Arial Unicode MS" pitchFamily="34" charset="-128"/>
              </a:rPr>
              <a:t>, </a:t>
            </a:r>
          </a:p>
          <a:p>
            <a:pPr lvl="0" eaLnBrk="1" latinLnBrk="1" hangingPunct="1"/>
            <a:r>
              <a:rPr sz="2400" i="1"/>
              <a:t>Changes in skin which are superimposed upon or occur subsequently to primary lesions</a:t>
            </a:r>
          </a:p>
          <a:p>
            <a:pPr lvl="0" eaLnBrk="1" latinLnBrk="1" hangingPunct="1">
              <a:buNone/>
            </a:pPr>
            <a:r>
              <a:rPr sz="2400">
                <a:solidFill>
                  <a:srgbClr val="000000"/>
                </a:solidFill>
                <a:ea typeface="Arial Unicode MS" pitchFamily="34" charset="-128"/>
              </a:rPr>
              <a:t>	</a:t>
            </a:r>
            <a:r>
              <a:rPr sz="2400">
                <a:solidFill>
                  <a:schemeClr val="folHlink"/>
                </a:solidFill>
                <a:ea typeface="Arial Unicode MS" pitchFamily="34" charset="-128"/>
              </a:rPr>
              <a:t>scale, crust, lichenification, scar, excoriation, fissure, ulceration, ulcer, erosion and atrophy. </a:t>
            </a:r>
          </a:p>
          <a:p>
            <a:pPr lvl="0" eaLnBrk="1" latinLnBrk="1" hangingPunct="1"/>
            <a:r>
              <a:rPr sz="2400" b="1">
                <a:solidFill>
                  <a:srgbClr val="000000"/>
                </a:solidFill>
                <a:ea typeface="Arial Unicode MS" pitchFamily="34" charset="-128"/>
              </a:rPr>
              <a:t>vascular lesions</a:t>
            </a:r>
            <a:r>
              <a:rPr sz="2400"/>
              <a:t>:   </a:t>
            </a:r>
            <a:r>
              <a:rPr sz="2400">
                <a:solidFill>
                  <a:schemeClr val="hlink"/>
                </a:solidFill>
              </a:rPr>
              <a:t>blood sequellae, pathology</a:t>
            </a:r>
          </a:p>
          <a:p>
            <a:pPr lvl="0" eaLnBrk="1" latinLnBrk="1" hangingPunct="1">
              <a:buNone/>
            </a:pPr>
            <a:r>
              <a:rPr sz="2400"/>
              <a:t>	</a:t>
            </a:r>
            <a:r>
              <a:rPr sz="2400">
                <a:solidFill>
                  <a:schemeClr val="folHlink"/>
                </a:solidFill>
              </a:rPr>
              <a:t>purpura, petechiae, ecchymoses, telangiectasia </a:t>
            </a:r>
          </a:p>
          <a:p>
            <a:pPr lvl="0" eaLnBrk="1" latinLnBrk="1" hangingPunct="1"/>
            <a:r>
              <a:rPr sz="2400" b="1"/>
              <a:t>Shape (arrangement of lesions):	</a:t>
            </a:r>
            <a:r>
              <a:rPr sz="2400">
                <a:solidFill>
                  <a:schemeClr val="folHlink"/>
                </a:solidFill>
              </a:rPr>
              <a:t>annular, serpiginous, flat-topped, domed</a:t>
            </a:r>
          </a:p>
          <a:p>
            <a:pPr lvl="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04868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Primary Characteristics</a:t>
            </a:r>
          </a:p>
        </p:txBody>
      </p:sp>
      <p:sp>
        <p:nvSpPr>
          <p:cNvPr id="1048683" name="Text Placeholder 1048682"/>
          <p:cNvSpPr>
            <a:spLocks noGrp="1"/>
          </p:cNvSpPr>
          <p:nvPr>
            <p:ph type="body" idx="1"/>
          </p:nvPr>
        </p:nvSpPr>
        <p:spPr>
          <a:xfrm>
            <a:off x="609600" y="2209800"/>
            <a:ext cx="84582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None/>
            </a:pPr>
            <a:r>
              <a:rPr lang="zh-CN" altLang="en-US" sz="2400" b="1"/>
              <a:t>Macule</a:t>
            </a:r>
            <a:r>
              <a:rPr lang="en-US" altLang="en-US" sz="2000" b="1"/>
              <a:t>:</a:t>
            </a:r>
            <a:r>
              <a:rPr lang="zh-CN" altLang="en-US" sz="2400"/>
              <a:t>	</a:t>
            </a:r>
            <a:r>
              <a:rPr sz="2000"/>
              <a:t>flat and well-demarcated lesion &lt; 10 mm diameter.		characterised by color change Eg:	</a:t>
            </a:r>
            <a:r>
              <a:rPr sz="2000">
                <a:solidFill>
                  <a:schemeClr val="hlink"/>
                </a:solidFill>
              </a:rPr>
              <a:t>ephelid </a:t>
            </a:r>
            <a:r>
              <a:rPr sz="2000"/>
              <a:t>or "</a:t>
            </a:r>
            <a:r>
              <a:rPr sz="2000">
                <a:solidFill>
                  <a:schemeClr val="hlink"/>
                </a:solidFill>
              </a:rPr>
              <a:t>freckle</a:t>
            </a:r>
            <a:r>
              <a:rPr sz="2000"/>
              <a:t>"</a:t>
            </a:r>
            <a:r>
              <a:t/>
            </a:r>
            <a:br/>
            <a:r>
              <a:rPr sz="2000">
                <a:solidFill>
                  <a:schemeClr val="hlink"/>
                </a:solidFill>
              </a:rPr>
              <a:t>			vitiligo</a:t>
            </a:r>
          </a:p>
          <a:p>
            <a:pPr lvl="0" eaLnBrk="1" latinLnBrk="1" hangingPunct="1">
              <a:lnSpc>
                <a:spcPct val="90000"/>
              </a:lnSpc>
            </a:pPr>
            <a:r>
              <a:rPr sz="2000"/>
              <a:t>flat lesion, can be any shape, size, or color</a:t>
            </a:r>
          </a:p>
          <a:p>
            <a:pPr lvl="0" eaLnBrk="1" latinLnBrk="1" hangingPunct="1">
              <a:lnSpc>
                <a:spcPct val="90000"/>
              </a:lnSpc>
            </a:pPr>
            <a:r>
              <a:rPr sz="2000"/>
              <a:t>Flat, circumscribed non-palpable lesion</a:t>
            </a:r>
          </a:p>
          <a:p>
            <a:pPr lvl="0" eaLnBrk="1" latinLnBrk="1" hangingPunct="1">
              <a:lnSpc>
                <a:spcPct val="90000"/>
              </a:lnSpc>
            </a:pPr>
            <a:endParaRPr sz="2000">
              <a:solidFill>
                <a:schemeClr val="hlink"/>
              </a:solidFill>
            </a:endParaRPr>
          </a:p>
          <a:p>
            <a:pPr lvl="0" eaLnBrk="1" latinLnBrk="1" hangingPunct="1">
              <a:lnSpc>
                <a:spcPct val="90000"/>
              </a:lnSpc>
              <a:buNone/>
            </a:pPr>
            <a:r>
              <a:t/>
            </a:r>
            <a:b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048686"/>
          <p:cNvSpPr>
            <a:spLocks noGrp="1"/>
          </p:cNvSpPr>
          <p:nvPr>
            <p:ph type="title"/>
          </p:nvPr>
        </p:nvSpPr>
        <p:spPr>
          <a:xfrm>
            <a:off x="457200" y="273050"/>
            <a:ext cx="3008312" cy="923925"/>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sz="4000" b="1"/>
              <a:t>Macule</a:t>
            </a:r>
          </a:p>
        </p:txBody>
      </p:sp>
      <p:sp>
        <p:nvSpPr>
          <p:cNvPr id="1048688" name="Content Placeholder 1048687"/>
          <p:cNvSpPr>
            <a:spLocks noGrp="1"/>
          </p:cNvSpPr>
          <p:nvPr>
            <p:ph idx="1"/>
          </p:nvPr>
        </p:nvSpPr>
        <p:spPr>
          <a:xfrm>
            <a:off x="3575050" y="273050"/>
            <a:ext cx="5111750" cy="5853112"/>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endParaRPr lang="en-US" altLang="en-US"/>
          </a:p>
        </p:txBody>
      </p:sp>
      <p:sp>
        <p:nvSpPr>
          <p:cNvPr id="1048689" name="Text Placeholder 1048688"/>
          <p:cNvSpPr>
            <a:spLocks noGrp="1"/>
          </p:cNvSpPr>
          <p:nvPr>
            <p:ph type="body" sz="half" idx="2"/>
          </p:nvPr>
        </p:nvSpPr>
        <p:spPr>
          <a:xfrm>
            <a:off x="457200" y="2205037"/>
            <a:ext cx="3008312" cy="3921125"/>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marL="0" lvl="0" indent="0">
              <a:buNone/>
            </a:pPr>
            <a:r>
              <a:rPr lang="zh-CN" altLang="en-US" sz="3600"/>
              <a:t>Flat, circumscribed non-palpable lesion</a:t>
            </a:r>
          </a:p>
          <a:p>
            <a:pPr marL="0" lvl="0" indent="0">
              <a:buNone/>
            </a:pPr>
            <a:endParaRPr lang="en-US" altLang="en-US" sz="1400"/>
          </a:p>
        </p:txBody>
      </p:sp>
      <p:pic>
        <p:nvPicPr>
          <p:cNvPr id="2097168" name="Picture 2097167"/>
          <p:cNvPicPr>
            <a:picLocks/>
          </p:cNvPicPr>
          <p:nvPr/>
        </p:nvPicPr>
        <p:blipFill>
          <a:blip r:embed="rId2"/>
          <a:srcRect/>
          <a:stretch>
            <a:fillRect/>
          </a:stretch>
        </p:blipFill>
        <p:spPr>
          <a:xfrm>
            <a:off x="3924300" y="333375"/>
            <a:ext cx="4679950" cy="59039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en-US" altLang="en-US"/>
              <a:t>Functions of the skin</a:t>
            </a:r>
          </a:p>
        </p:txBody>
      </p:sp>
      <p:sp>
        <p:nvSpPr>
          <p:cNvPr id="1048629" name="Content Placeholder 104862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 Regulation of body temperature </a:t>
            </a:r>
          </a:p>
          <a:p>
            <a:r>
              <a:rPr lang="en-US" altLang="en-US"/>
              <a:t>storage of blood</a:t>
            </a:r>
          </a:p>
          <a:p>
            <a:r>
              <a:rPr lang="en-US" altLang="en-US"/>
              <a:t> protection-physical,chemical,infection. </a:t>
            </a:r>
          </a:p>
          <a:p>
            <a:r>
              <a:rPr lang="en-US" altLang="en-US"/>
              <a:t>Sensation-specialized nerve ending</a:t>
            </a:r>
          </a:p>
          <a:p>
            <a:r>
              <a:rPr lang="en-US" altLang="en-US"/>
              <a:t>excretion and absorption</a:t>
            </a:r>
          </a:p>
          <a:p>
            <a:r>
              <a:rPr lang="en-US" altLang="en-US"/>
              <a:t> synthesis of vitamin D.</a:t>
            </a:r>
          </a:p>
          <a:p>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zh-CN" altLang="en-US"/>
              <a:t>Primary Characteristics</a:t>
            </a:r>
          </a:p>
        </p:txBody>
      </p:sp>
      <p:sp>
        <p:nvSpPr>
          <p:cNvPr id="1048693" name="Content Placeholder 1048692"/>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None/>
            </a:pPr>
            <a:r>
              <a:rPr lang="zh-CN" altLang="en-US" sz="2400" b="1"/>
              <a:t>Papule: </a:t>
            </a:r>
            <a:r>
              <a:rPr lang="en-US" altLang="en-US" sz="2400"/>
              <a:t>elevated, solid and circumscibed lesion, usually 1 cm or less</a:t>
            </a:r>
          </a:p>
          <a:p>
            <a:pPr lvl="0" eaLnBrk="1" latinLnBrk="1" hangingPunct="1">
              <a:lnSpc>
                <a:spcPct val="90000"/>
              </a:lnSpc>
            </a:pPr>
            <a:r>
              <a:rPr lang="en-US" altLang="en-US" sz="2400"/>
              <a:t>raised lesion, any shape or color. 1 cm is the cutoff (papule is smaller than a plaque)</a:t>
            </a:r>
          </a:p>
          <a:p>
            <a:pPr lvl="0" eaLnBrk="1" latinLnBrk="1" hangingPunct="1">
              <a:lnSpc>
                <a:spcPct val="90000"/>
              </a:lnSpc>
              <a:buNone/>
            </a:pPr>
            <a:r>
              <a:rPr lang="zh-CN" altLang="en-US" sz="2400"/>
              <a:t> Eg: hyperkeratotic: </a:t>
            </a:r>
            <a:r>
              <a:rPr lang="en-US" altLang="en-US" sz="2400">
                <a:solidFill>
                  <a:schemeClr val="folHlink"/>
                </a:solidFill>
              </a:rPr>
              <a:t>warts, seborrheic keratoses</a:t>
            </a:r>
            <a:r>
              <a:t/>
            </a:r>
            <a:br/>
            <a:r>
              <a:rPr sz="2400"/>
              <a:t>		purple: </a:t>
            </a:r>
            <a:r>
              <a:rPr sz="2400">
                <a:solidFill>
                  <a:schemeClr val="folHlink"/>
                </a:solidFill>
              </a:rPr>
              <a:t>drug eruptions, Kaposi's sarcoma</a:t>
            </a:r>
            <a:r>
              <a:rPr sz="2400"/>
              <a:t> </a:t>
            </a:r>
          </a:p>
          <a:p>
            <a:pPr lvl="0"/>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048693"/>
          <p:cNvSpPr>
            <a:spLocks noGrp="1"/>
          </p:cNvSpPr>
          <p:nvPr>
            <p:ph type="title"/>
          </p:nvPr>
        </p:nvSpPr>
        <p:spPr>
          <a:xfrm>
            <a:off x="457200" y="273050"/>
            <a:ext cx="3008312" cy="116205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sz="4000" b="1"/>
              <a:t>Papule</a:t>
            </a:r>
          </a:p>
        </p:txBody>
      </p:sp>
      <p:sp>
        <p:nvSpPr>
          <p:cNvPr id="1048695" name="Text Placeholder 1048694"/>
          <p:cNvSpPr>
            <a:spLocks noGrp="1"/>
          </p:cNvSpPr>
          <p:nvPr>
            <p:ph type="body" sz="half" idx="2"/>
          </p:nvPr>
        </p:nvSpPr>
        <p:spPr>
          <a:xfrm>
            <a:off x="457200" y="2060575"/>
            <a:ext cx="3008312" cy="4065587"/>
          </a:xfrm>
          <a:prstGeom prst="rect">
            <a:avLst/>
          </a:prstGeom>
          <a:noFill/>
          <a:ln>
            <a:noFill/>
          </a:ln>
        </p:spPr>
        <p:txBody>
          <a:bodyPr lIns="91440" tIns="45720" rIns="91440" bIns="45720" anchor="t"/>
          <a:lstStyle>
            <a:lvl1pPr marL="342900">
              <a:lnSpc>
                <a:spcPct val="100000"/>
              </a:lnSpc>
              <a:spcBef>
                <a:spcPct val="20000"/>
              </a:spcBef>
              <a:spcAft>
                <a:spcPct val="0"/>
              </a:spcAft>
              <a:buClr>
                <a:schemeClr val="folHlink"/>
              </a:buClr>
              <a:buFont typeface="Wingdings" pitchFamily="2" charset="2"/>
              <a:buChar char="n"/>
              <a:defRPr sz="2800">
                <a:solidFill>
                  <a:schemeClr val="dk1"/>
                </a:solidFill>
              </a:defRPr>
            </a:lvl1pPr>
            <a:lvl2pPr marL="742950">
              <a:lnSpc>
                <a:spcPct val="100000"/>
              </a:lnSpc>
              <a:spcBef>
                <a:spcPct val="20000"/>
              </a:spcBef>
              <a:spcAft>
                <a:spcPct val="0"/>
              </a:spcAft>
              <a:buClr>
                <a:schemeClr val="folHlink"/>
              </a:buClr>
              <a:buFont typeface="Wingdings" pitchFamily="2" charset="2"/>
              <a:buChar char="n"/>
              <a:defRPr sz="2400">
                <a:solidFill>
                  <a:schemeClr val="dk1"/>
                </a:solidFill>
              </a:defRPr>
            </a:lvl2pPr>
            <a:lvl3pPr marL="1143000">
              <a:lnSpc>
                <a:spcPct val="100000"/>
              </a:lnSpc>
              <a:spcBef>
                <a:spcPct val="20000"/>
              </a:spcBef>
              <a:spcAft>
                <a:spcPct val="0"/>
              </a:spcAft>
              <a:buClr>
                <a:schemeClr val="folHlink"/>
              </a:buClr>
              <a:buFont typeface="Wingdings" pitchFamily="2" charset="2"/>
              <a:buChar char="n"/>
              <a:defRPr sz="2000">
                <a:solidFill>
                  <a:schemeClr val="dk1"/>
                </a:solidFill>
              </a:defRPr>
            </a:lvl3pPr>
            <a:lvl4pPr marL="1600200">
              <a:lnSpc>
                <a:spcPct val="100000"/>
              </a:lnSpc>
              <a:spcBef>
                <a:spcPct val="20000"/>
              </a:spcBef>
              <a:spcAft>
                <a:spcPct val="0"/>
              </a:spcAft>
              <a:buClr>
                <a:schemeClr val="folHlink"/>
              </a:buClr>
              <a:buFont typeface="Wingdings" pitchFamily="2" charset="2"/>
              <a:buChar char="n"/>
              <a:defRPr sz="1800">
                <a:solidFill>
                  <a:schemeClr val="dk1"/>
                </a:solidFill>
              </a:defRPr>
            </a:lvl4pPr>
            <a:lvl5pPr marL="2057400">
              <a:lnSpc>
                <a:spcPct val="100000"/>
              </a:lnSpc>
              <a:spcBef>
                <a:spcPct val="20000"/>
              </a:spcBef>
              <a:spcAft>
                <a:spcPct val="0"/>
              </a:spcAft>
              <a:buClr>
                <a:schemeClr val="folHlink"/>
              </a:buClr>
              <a:buFont typeface="Wingdings" pitchFamily="2" charset="2"/>
              <a:buChar char="n"/>
              <a:defRPr sz="1800">
                <a:solidFill>
                  <a:schemeClr val="dk1"/>
                </a:solidFill>
              </a:defRPr>
            </a:lvl5pPr>
          </a:lstStyle>
          <a:p>
            <a:pPr marL="0" lvl="0" indent="0" eaLnBrk="1" latinLnBrk="1" hangingPunct="1">
              <a:buNone/>
            </a:pPr>
            <a:r>
              <a:rPr lang="zh-CN" altLang="en-US" sz="3200"/>
              <a:t>Small palpable circumscribed lesion &lt;0.5cm</a:t>
            </a:r>
          </a:p>
          <a:p>
            <a:pPr marL="0" lvl="0" indent="0">
              <a:buNone/>
            </a:pPr>
            <a:endParaRPr lang="en-US" altLang="en-US" sz="3200"/>
          </a:p>
        </p:txBody>
      </p:sp>
      <p:pic>
        <p:nvPicPr>
          <p:cNvPr id="2097169" name="Content Placeholder 2097168"/>
          <p:cNvPicPr>
            <a:picLocks noGrp="1"/>
          </p:cNvPicPr>
          <p:nvPr>
            <p:ph idx="1"/>
          </p:nvPr>
        </p:nvPicPr>
        <p:blipFill>
          <a:blip r:embed="rId2"/>
          <a:srcRect/>
          <a:stretch>
            <a:fillRect/>
          </a:stretch>
        </p:blipFill>
        <p:spPr>
          <a:xfrm>
            <a:off x="4356100" y="836612"/>
            <a:ext cx="3960812" cy="453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04869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zh-CN" altLang="en-US"/>
              <a:t>Primary Characteristics</a:t>
            </a:r>
          </a:p>
        </p:txBody>
      </p:sp>
      <p:sp>
        <p:nvSpPr>
          <p:cNvPr id="1048697" name="Content Placeholder 104869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None/>
            </a:pPr>
            <a:r>
              <a:rPr lang="zh-CN" altLang="en-US" sz="2400" b="1"/>
              <a:t>Plaque:</a:t>
            </a:r>
            <a:r>
              <a:rPr lang="en-US" altLang="en-US" sz="2400"/>
              <a:t> elevated, flat-topped, firm and superficial lesion, usually &lt;1cm Eg: </a:t>
            </a:r>
            <a:r>
              <a:rPr sz="2400">
                <a:solidFill>
                  <a:schemeClr val="hlink"/>
                </a:solidFill>
              </a:rPr>
              <a:t>psoriasis</a:t>
            </a:r>
            <a:r>
              <a:t/>
            </a:r>
            <a:br/>
            <a:r>
              <a:rPr sz="2400">
                <a:solidFill>
                  <a:schemeClr val="hlink"/>
                </a:solidFill>
              </a:rPr>
              <a:t>		eczematous dermatitis</a:t>
            </a:r>
            <a:r>
              <a:rPr sz="2400"/>
              <a:t> </a:t>
            </a:r>
          </a:p>
          <a:p>
            <a:pPr lvl="0"/>
            <a:r>
              <a:rPr sz="2400"/>
              <a:t>Large flat topped elevated palpable lesion</a:t>
            </a:r>
          </a:p>
          <a:p>
            <a:pPr lvl="0"/>
            <a:endParaRPr sz="2400"/>
          </a:p>
        </p:txBody>
      </p:sp>
      <p:pic>
        <p:nvPicPr>
          <p:cNvPr id="2097170" name="Picture 2097169"/>
          <p:cNvPicPr>
            <a:picLocks/>
          </p:cNvPicPr>
          <p:nvPr/>
        </p:nvPicPr>
        <p:blipFill>
          <a:blip r:embed="rId2"/>
          <a:srcRect/>
          <a:stretch>
            <a:fillRect/>
          </a:stretch>
        </p:blipFill>
        <p:spPr>
          <a:xfrm>
            <a:off x="2895600" y="3644900"/>
            <a:ext cx="3692525" cy="30241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zh-CN" altLang="en-US"/>
              <a:t>Primary Characteristics</a:t>
            </a:r>
          </a:p>
        </p:txBody>
      </p:sp>
      <p:sp>
        <p:nvSpPr>
          <p:cNvPr id="1048699" name="Content Placeholder 104869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zh-CN" altLang="en-US" sz="2400" b="1"/>
              <a:t>Wheal:</a:t>
            </a:r>
            <a:r>
              <a:rPr lang="en-US" altLang="en-US" sz="2400"/>
              <a:t>  transient, solid, itchy, raised area of cutaneous edema and erythema. Irregular shape, variable diameter and blanching.</a:t>
            </a:r>
            <a:r>
              <a:t/>
            </a:r>
            <a:br/>
            <a:r>
              <a:rPr lang="en-US" altLang="en-US" sz="2400"/>
              <a:t>	Eg: </a:t>
            </a:r>
            <a:r>
              <a:rPr sz="2400">
                <a:solidFill>
                  <a:schemeClr val="folHlink"/>
                </a:solidFill>
              </a:rPr>
              <a:t>urticaria</a:t>
            </a:r>
            <a:r>
              <a:t/>
            </a:r>
            <a:br/>
            <a:r>
              <a:rPr sz="2400">
                <a:solidFill>
                  <a:schemeClr val="folHlink"/>
                </a:solidFill>
              </a:rPr>
              <a:t>	      insect bites</a:t>
            </a:r>
            <a:r>
              <a:rPr sz="2400"/>
              <a:t> </a:t>
            </a:r>
          </a:p>
          <a:p>
            <a:pPr lvl="0"/>
            <a:r>
              <a:rPr sz="2400"/>
              <a:t>= “hive” round lesion results from edema in dermis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04869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Primary Characteristics</a:t>
            </a:r>
          </a:p>
        </p:txBody>
      </p:sp>
      <p:sp>
        <p:nvSpPr>
          <p:cNvPr id="1048701" name="Text Placeholder 1048700"/>
          <p:cNvSpPr>
            <a:spLocks noGrp="1"/>
          </p:cNvSpPr>
          <p:nvPr>
            <p:ph type="body" idx="1"/>
          </p:nvPr>
        </p:nvSpPr>
        <p:spPr>
          <a:xfrm>
            <a:off x="609600" y="1981200"/>
            <a:ext cx="83820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b="1"/>
              <a:t>Nodule: </a:t>
            </a:r>
            <a:r>
              <a:rPr lang="en-US" altLang="en-US" sz="2000"/>
              <a:t>raised, circumscribed, firm lesion of variable diameter 		deeper in dermis than papule. Seen or palpated		Eg:  </a:t>
            </a:r>
            <a:r>
              <a:rPr lang="zh-CN" altLang="en-US" sz="2000">
                <a:solidFill>
                  <a:schemeClr val="hlink"/>
                </a:solidFill>
              </a:rPr>
              <a:t>erythema nodosum</a:t>
            </a:r>
            <a:r>
              <a:rPr sz="2000"/>
              <a:t>,</a:t>
            </a:r>
            <a:r>
              <a:rPr sz="2000">
                <a:solidFill>
                  <a:schemeClr val="hlink"/>
                </a:solidFill>
              </a:rPr>
              <a:t>  lipoma</a:t>
            </a:r>
          </a:p>
          <a:p>
            <a:pPr lvl="0" eaLnBrk="1" latinLnBrk="1" hangingPunct="1">
              <a:lnSpc>
                <a:spcPct val="90000"/>
              </a:lnSpc>
            </a:pPr>
            <a:r>
              <a:rPr sz="2000"/>
              <a:t>spherical-ish lesion from dermis or subQ fat. If large = “tumor”</a:t>
            </a:r>
          </a:p>
          <a:p>
            <a:pPr lvl="0" eaLnBrk="1" latinLnBrk="1" hangingPunct="1">
              <a:lnSpc>
                <a:spcPct val="90000"/>
              </a:lnSpc>
            </a:pPr>
            <a:r>
              <a:rPr sz="2000"/>
              <a:t>Large papule &gt;0.5cm</a:t>
            </a:r>
          </a:p>
          <a:p>
            <a:pPr lvl="0" eaLnBrk="1" latinLnBrk="1" hangingPunct="1">
              <a:lnSpc>
                <a:spcPct val="90000"/>
              </a:lnSpc>
            </a:pPr>
            <a:endParaRPr sz="2000">
              <a:solidFill>
                <a:schemeClr val="hlink"/>
              </a:solidFill>
            </a:endParaRPr>
          </a:p>
        </p:txBody>
      </p:sp>
      <p:pic>
        <p:nvPicPr>
          <p:cNvPr id="2097171" name="Picture 2097170"/>
          <p:cNvPicPr>
            <a:picLocks/>
          </p:cNvPicPr>
          <p:nvPr/>
        </p:nvPicPr>
        <p:blipFill>
          <a:blip r:embed="rId2"/>
          <a:srcRect/>
          <a:stretch>
            <a:fillRect/>
          </a:stretch>
        </p:blipFill>
        <p:spPr>
          <a:xfrm>
            <a:off x="1981200" y="3573462"/>
            <a:ext cx="6350000" cy="309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04870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Primary Characteristics</a:t>
            </a:r>
          </a:p>
        </p:txBody>
      </p:sp>
      <p:sp>
        <p:nvSpPr>
          <p:cNvPr id="1048703" name="Text Placeholder 1048702"/>
          <p:cNvSpPr>
            <a:spLocks noGrp="1"/>
          </p:cNvSpPr>
          <p:nvPr>
            <p:ph type="body" idx="1"/>
          </p:nvPr>
        </p:nvSpPr>
        <p:spPr>
          <a:xfrm>
            <a:off x="609600" y="1981200"/>
            <a:ext cx="83820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b="1"/>
              <a:t>Vesicle:</a:t>
            </a:r>
            <a:r>
              <a:rPr sz="2400"/>
              <a:t> </a:t>
            </a:r>
            <a:r>
              <a:rPr sz="2000"/>
              <a:t>elevated, thin-walled lesion; filled with serous fluid, &lt;1 cm</a:t>
            </a:r>
            <a:r>
              <a:t/>
            </a:r>
            <a:br/>
            <a:r>
              <a:rPr sz="2000"/>
              <a:t>	Eg:	</a:t>
            </a:r>
            <a:r>
              <a:rPr sz="2000">
                <a:solidFill>
                  <a:schemeClr val="folHlink"/>
                </a:solidFill>
              </a:rPr>
              <a:t>Herpes simples</a:t>
            </a:r>
            <a:r>
              <a:rPr sz="2000"/>
              <a:t>, </a:t>
            </a:r>
            <a:r>
              <a:rPr sz="2000">
                <a:solidFill>
                  <a:schemeClr val="folHlink"/>
                </a:solidFill>
              </a:rPr>
              <a:t>Miliaria</a:t>
            </a:r>
            <a:r>
              <a:rPr sz="2000"/>
              <a:t> </a:t>
            </a:r>
            <a:r>
              <a:t/>
            </a:r>
            <a:br/>
            <a:r>
              <a:rPr sz="2000"/>
              <a:t>		</a:t>
            </a:r>
            <a:r>
              <a:rPr sz="2000">
                <a:solidFill>
                  <a:schemeClr val="folHlink"/>
                </a:solidFill>
              </a:rPr>
              <a:t>Dermatitis herpetiformis</a:t>
            </a:r>
          </a:p>
          <a:p>
            <a:pPr lvl="0" eaLnBrk="1" latinLnBrk="1" hangingPunct="1">
              <a:lnSpc>
                <a:spcPct val="90000"/>
              </a:lnSpc>
            </a:pPr>
            <a:r>
              <a:rPr sz="2000"/>
              <a:t>Small fluid filled blister</a:t>
            </a:r>
          </a:p>
          <a:p>
            <a:pPr lvl="0" eaLnBrk="1" latinLnBrk="1" hangingPunct="1">
              <a:lnSpc>
                <a:spcPct val="90000"/>
              </a:lnSpc>
            </a:pPr>
            <a:endParaRPr sz="2000">
              <a:solidFill>
                <a:schemeClr val="folHlink"/>
              </a:solidFill>
            </a:endParaRPr>
          </a:p>
          <a:p>
            <a:pPr lvl="0" eaLnBrk="1" latinLnBrk="1" hangingPunct="1">
              <a:lnSpc>
                <a:spcPct val="90000"/>
              </a:lnSpc>
              <a:buNone/>
            </a:pPr>
            <a:r>
              <a:t/>
            </a:r>
            <a:br/>
            <a:endParaRPr sz="2000"/>
          </a:p>
        </p:txBody>
      </p:sp>
      <p:pic>
        <p:nvPicPr>
          <p:cNvPr id="2097172" name="Picture 2097171"/>
          <p:cNvPicPr>
            <a:picLocks/>
          </p:cNvPicPr>
          <p:nvPr/>
        </p:nvPicPr>
        <p:blipFill>
          <a:blip r:embed="rId2"/>
          <a:srcRect/>
          <a:stretch>
            <a:fillRect/>
          </a:stretch>
        </p:blipFill>
        <p:spPr>
          <a:xfrm>
            <a:off x="2411412" y="3429000"/>
            <a:ext cx="4752975" cy="2952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04870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Primary Characteristics</a:t>
            </a:r>
          </a:p>
        </p:txBody>
      </p:sp>
      <p:sp>
        <p:nvSpPr>
          <p:cNvPr id="1048705" name="Text Placeholder 1048704"/>
          <p:cNvSpPr>
            <a:spLocks noGrp="1"/>
          </p:cNvSpPr>
          <p:nvPr>
            <p:ph type="body" idx="1"/>
          </p:nvPr>
        </p:nvSpPr>
        <p:spPr>
          <a:xfrm>
            <a:off x="609600" y="1981200"/>
            <a:ext cx="83820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b="1"/>
              <a:t>Bulla:</a:t>
            </a:r>
            <a:r>
              <a:rPr sz="2400"/>
              <a:t> 	</a:t>
            </a:r>
            <a:r>
              <a:rPr sz="2000"/>
              <a:t>elevated lesion filled with clear fluid, &gt;1 cm                 	Eg: </a:t>
            </a:r>
            <a:r>
              <a:rPr sz="2000">
                <a:solidFill>
                  <a:schemeClr val="hlink"/>
                </a:solidFill>
              </a:rPr>
              <a:t>blister</a:t>
            </a:r>
            <a:r>
              <a:rPr sz="2000"/>
              <a:t>,</a:t>
            </a:r>
            <a:r>
              <a:rPr sz="2000">
                <a:solidFill>
                  <a:schemeClr val="hlink"/>
                </a:solidFill>
              </a:rPr>
              <a:t>    pemphigus 						drug eruptions</a:t>
            </a:r>
            <a:r>
              <a:rPr sz="2400"/>
              <a:t> </a:t>
            </a:r>
          </a:p>
          <a:p>
            <a:pPr lvl="0" eaLnBrk="1" latinLnBrk="1" hangingPunct="1">
              <a:lnSpc>
                <a:spcPct val="90000"/>
              </a:lnSpc>
            </a:pPr>
            <a:r>
              <a:rPr sz="2400"/>
              <a:t>A large fluid filled blister</a:t>
            </a:r>
          </a:p>
          <a:p>
            <a:pPr lvl="0" eaLnBrk="1" latinLnBrk="1" hangingPunct="1">
              <a:lnSpc>
                <a:spcPct val="90000"/>
              </a:lnSpc>
            </a:pPr>
            <a:endParaRPr sz="2400"/>
          </a:p>
        </p:txBody>
      </p:sp>
      <p:pic>
        <p:nvPicPr>
          <p:cNvPr id="2097173" name="Picture 2097172"/>
          <p:cNvPicPr>
            <a:picLocks/>
          </p:cNvPicPr>
          <p:nvPr/>
        </p:nvPicPr>
        <p:blipFill>
          <a:blip r:embed="rId2"/>
          <a:srcRect/>
          <a:stretch>
            <a:fillRect/>
          </a:stretch>
        </p:blipFill>
        <p:spPr>
          <a:xfrm>
            <a:off x="2667000" y="3500437"/>
            <a:ext cx="3776662" cy="2520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itle 104870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Primary Characteristics</a:t>
            </a:r>
          </a:p>
        </p:txBody>
      </p:sp>
      <p:sp>
        <p:nvSpPr>
          <p:cNvPr id="1048707" name="Text Placeholder 1048706"/>
          <p:cNvSpPr>
            <a:spLocks noGrp="1"/>
          </p:cNvSpPr>
          <p:nvPr>
            <p:ph type="body" idx="1"/>
          </p:nvPr>
        </p:nvSpPr>
        <p:spPr>
          <a:xfrm>
            <a:off x="609600" y="1981200"/>
            <a:ext cx="83820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b="1"/>
              <a:t>Cyst:</a:t>
            </a:r>
            <a:r>
              <a:rPr lang="en-US" altLang="en-US" sz="1800"/>
              <a:t> 	</a:t>
            </a:r>
            <a:r>
              <a:rPr lang="zh-CN" altLang="en-US" sz="2000"/>
              <a:t>elevated, encapsulated lesion with semisolid or liquid fill </a:t>
            </a:r>
            <a:r>
              <a:t/>
            </a:r>
            <a:br/>
            <a:r>
              <a:rPr lang="zh-CN" altLang="en-US" sz="2000"/>
              <a:t>	Eg: </a:t>
            </a:r>
            <a:r>
              <a:rPr sz="2000">
                <a:solidFill>
                  <a:schemeClr val="folHlink"/>
                </a:solidFill>
              </a:rPr>
              <a:t>sebaceous cyst</a:t>
            </a:r>
            <a:r>
              <a:t/>
            </a:r>
            <a:br/>
            <a:r>
              <a:rPr sz="2000">
                <a:solidFill>
                  <a:schemeClr val="folHlink"/>
                </a:solidFill>
              </a:rPr>
              <a:t>		cystic acne</a:t>
            </a:r>
            <a:r>
              <a:rPr sz="2000"/>
              <a:t> </a:t>
            </a:r>
          </a:p>
          <a:p>
            <a:pPr lvl="0" eaLnBrk="1" latinLnBrk="1" hangingPunct="1">
              <a:lnSpc>
                <a:spcPct val="90000"/>
              </a:lnSpc>
            </a:pPr>
            <a:r>
              <a:rPr sz="2400" b="1"/>
              <a:t>Pustule</a:t>
            </a:r>
            <a:r>
              <a:rPr sz="2000" b="1"/>
              <a:t>: </a:t>
            </a:r>
            <a:r>
              <a:rPr sz="2000"/>
              <a:t>elevated lesion filled with purulent fuid. Eg: </a:t>
            </a:r>
            <a:r>
              <a:rPr sz="2000">
                <a:solidFill>
                  <a:schemeClr val="hlink"/>
                </a:solidFill>
              </a:rPr>
              <a:t>acne vulgaris </a:t>
            </a:r>
            <a:r>
              <a:t/>
            </a:r>
            <a:br/>
            <a:r>
              <a:rPr sz="2000">
                <a:solidFill>
                  <a:schemeClr val="hlink"/>
                </a:solidFill>
              </a:rPr>
              <a:t>							   impetigo</a:t>
            </a:r>
          </a:p>
          <a:p>
            <a:pPr lvl="0" eaLnBrk="1" latinLnBrk="1" hangingPunct="1">
              <a:lnSpc>
                <a:spcPct val="90000"/>
              </a:lnSpc>
            </a:pPr>
            <a:r>
              <a:rPr sz="2000"/>
              <a:t>a bulla or vesicle filled with pus </a:t>
            </a:r>
          </a:p>
          <a:p>
            <a:pPr lvl="0" eaLnBrk="1" latinLnBrk="1" hangingPunct="1">
              <a:lnSpc>
                <a:spcPct val="90000"/>
              </a:lnSpc>
            </a:pPr>
            <a:r>
              <a:rPr sz="2000"/>
              <a:t>Yellowish white pus-filled lesion</a:t>
            </a:r>
          </a:p>
          <a:p>
            <a:pPr lvl="0" eaLnBrk="1" latinLnBrk="1" hangingPunct="1">
              <a:lnSpc>
                <a:spcPct val="90000"/>
              </a:lnSpc>
            </a:pPr>
            <a:r>
              <a:t/>
            </a:r>
            <a:br/>
            <a:endParaRPr sz="2000"/>
          </a:p>
        </p:txBody>
      </p:sp>
      <p:pic>
        <p:nvPicPr>
          <p:cNvPr id="2097174" name="Picture 2097173"/>
          <p:cNvPicPr>
            <a:picLocks/>
          </p:cNvPicPr>
          <p:nvPr/>
        </p:nvPicPr>
        <p:blipFill>
          <a:blip r:embed="rId2"/>
          <a:srcRect/>
          <a:stretch>
            <a:fillRect/>
          </a:stretch>
        </p:blipFill>
        <p:spPr>
          <a:xfrm>
            <a:off x="4643437" y="3644900"/>
            <a:ext cx="3744912" cy="287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9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04870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patch</a:t>
            </a:r>
          </a:p>
        </p:txBody>
      </p:sp>
      <p:sp>
        <p:nvSpPr>
          <p:cNvPr id="1048709" name="Text Placeholder 1048708"/>
          <p:cNvSpPr>
            <a:spLocks noGrp="1"/>
          </p:cNvSpPr>
          <p:nvPr>
            <p:ph type="body"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a:t>Large macule</a:t>
            </a:r>
          </a:p>
        </p:txBody>
      </p:sp>
      <p:pic>
        <p:nvPicPr>
          <p:cNvPr id="2097175" name="Picture 2097174"/>
          <p:cNvPicPr>
            <a:picLocks/>
          </p:cNvPicPr>
          <p:nvPr/>
        </p:nvPicPr>
        <p:blipFill>
          <a:blip r:embed="rId2"/>
          <a:srcRect/>
          <a:stretch>
            <a:fillRect/>
          </a:stretch>
        </p:blipFill>
        <p:spPr>
          <a:xfrm>
            <a:off x="2819400" y="2971800"/>
            <a:ext cx="3200400" cy="2400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8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9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048709"/>
          <p:cNvSpPr>
            <a:spLocks noGrp="1"/>
          </p:cNvSpPr>
          <p:nvPr>
            <p:ph type="title"/>
          </p:nvPr>
        </p:nvSpPr>
        <p:spPr>
          <a:xfrm>
            <a:off x="1143000" y="609600"/>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Primary Skin Lesions</a:t>
            </a:r>
          </a:p>
        </p:txBody>
      </p:sp>
      <p:pic>
        <p:nvPicPr>
          <p:cNvPr id="2097176" name="Picture 2097175"/>
          <p:cNvPicPr>
            <a:picLocks/>
          </p:cNvPicPr>
          <p:nvPr/>
        </p:nvPicPr>
        <p:blipFill>
          <a:blip r:embed="rId2"/>
          <a:srcRect/>
          <a:stretch>
            <a:fillRect/>
          </a:stretch>
        </p:blipFill>
        <p:spPr>
          <a:xfrm>
            <a:off x="914400" y="2133600"/>
            <a:ext cx="1671637" cy="1752600"/>
          </a:xfrm>
          <a:prstGeom prst="rect">
            <a:avLst/>
          </a:prstGeom>
          <a:noFill/>
          <a:ln>
            <a:noFill/>
          </a:ln>
        </p:spPr>
      </p:pic>
      <p:pic>
        <p:nvPicPr>
          <p:cNvPr id="2097177" name="Text Placeholder 2097176"/>
          <p:cNvPicPr>
            <a:picLocks noGrp="1"/>
          </p:cNvPicPr>
          <p:nvPr>
            <p:ph type="body" idx="1"/>
          </p:nvPr>
        </p:nvPicPr>
        <p:blipFill>
          <a:blip r:embed="rId3"/>
          <a:srcRect/>
          <a:stretch>
            <a:fillRect/>
          </a:stretch>
        </p:blipFill>
        <p:spPr>
          <a:xfrm>
            <a:off x="2743200" y="2133600"/>
            <a:ext cx="1676400" cy="1752600"/>
          </a:xfrm>
          <a:prstGeom prst="rect">
            <a:avLst/>
          </a:prstGeom>
          <a:noFill/>
          <a:ln>
            <a:noFill/>
          </a:ln>
        </p:spPr>
      </p:pic>
      <p:pic>
        <p:nvPicPr>
          <p:cNvPr id="2097178" name="Picture 2097177"/>
          <p:cNvPicPr>
            <a:picLocks/>
          </p:cNvPicPr>
          <p:nvPr/>
        </p:nvPicPr>
        <p:blipFill>
          <a:blip r:embed="rId4"/>
          <a:srcRect/>
          <a:stretch>
            <a:fillRect/>
          </a:stretch>
        </p:blipFill>
        <p:spPr>
          <a:xfrm>
            <a:off x="6400800" y="2133600"/>
            <a:ext cx="1676400" cy="1752600"/>
          </a:xfrm>
          <a:prstGeom prst="rect">
            <a:avLst/>
          </a:prstGeom>
          <a:noFill/>
          <a:ln>
            <a:noFill/>
          </a:ln>
        </p:spPr>
      </p:pic>
      <p:pic>
        <p:nvPicPr>
          <p:cNvPr id="2097179" name="Picture 2097178"/>
          <p:cNvPicPr>
            <a:picLocks/>
          </p:cNvPicPr>
          <p:nvPr/>
        </p:nvPicPr>
        <p:blipFill>
          <a:blip r:embed="rId5"/>
          <a:srcRect/>
          <a:stretch>
            <a:fillRect/>
          </a:stretch>
        </p:blipFill>
        <p:spPr>
          <a:xfrm>
            <a:off x="838200" y="4343400"/>
            <a:ext cx="1676400" cy="1752600"/>
          </a:xfrm>
          <a:prstGeom prst="rect">
            <a:avLst/>
          </a:prstGeom>
          <a:noFill/>
          <a:ln>
            <a:noFill/>
          </a:ln>
        </p:spPr>
      </p:pic>
      <p:sp>
        <p:nvSpPr>
          <p:cNvPr id="1048711" name="TextBox 1048710"/>
          <p:cNvSpPr txBox="1"/>
          <p:nvPr/>
        </p:nvSpPr>
        <p:spPr>
          <a:xfrm>
            <a:off x="3200400" y="38100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cyst</a:t>
            </a:r>
          </a:p>
        </p:txBody>
      </p:sp>
      <p:sp>
        <p:nvSpPr>
          <p:cNvPr id="1048712" name="TextBox 1048711"/>
          <p:cNvSpPr txBox="1"/>
          <p:nvPr/>
        </p:nvSpPr>
        <p:spPr>
          <a:xfrm>
            <a:off x="1219200" y="60198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plaque</a:t>
            </a:r>
          </a:p>
        </p:txBody>
      </p:sp>
      <p:sp>
        <p:nvSpPr>
          <p:cNvPr id="1048713" name="TextBox 1048712"/>
          <p:cNvSpPr txBox="1"/>
          <p:nvPr/>
        </p:nvSpPr>
        <p:spPr>
          <a:xfrm>
            <a:off x="6553200" y="3810000"/>
            <a:ext cx="1143000" cy="94742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macule</a:t>
            </a:r>
          </a:p>
        </p:txBody>
      </p:sp>
      <p:sp>
        <p:nvSpPr>
          <p:cNvPr id="1048714" name="TextBox 1048713"/>
          <p:cNvSpPr txBox="1"/>
          <p:nvPr/>
        </p:nvSpPr>
        <p:spPr>
          <a:xfrm>
            <a:off x="4800600" y="38100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bullae</a:t>
            </a:r>
          </a:p>
        </p:txBody>
      </p:sp>
      <p:sp>
        <p:nvSpPr>
          <p:cNvPr id="1048715" name="TextBox 1048714"/>
          <p:cNvSpPr txBox="1"/>
          <p:nvPr/>
        </p:nvSpPr>
        <p:spPr>
          <a:xfrm>
            <a:off x="4800600" y="60198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vesicle</a:t>
            </a:r>
          </a:p>
        </p:txBody>
      </p:sp>
      <p:sp>
        <p:nvSpPr>
          <p:cNvPr id="1048716" name="TextBox 1048715"/>
          <p:cNvSpPr txBox="1"/>
          <p:nvPr/>
        </p:nvSpPr>
        <p:spPr>
          <a:xfrm>
            <a:off x="3048000" y="60198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wheal</a:t>
            </a:r>
          </a:p>
        </p:txBody>
      </p:sp>
      <p:sp>
        <p:nvSpPr>
          <p:cNvPr id="1048717" name="TextBox 1048716"/>
          <p:cNvSpPr txBox="1"/>
          <p:nvPr/>
        </p:nvSpPr>
        <p:spPr>
          <a:xfrm>
            <a:off x="1295400" y="38100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nodule</a:t>
            </a:r>
          </a:p>
        </p:txBody>
      </p:sp>
      <p:pic>
        <p:nvPicPr>
          <p:cNvPr id="2097180" name="Picture 2097179"/>
          <p:cNvPicPr>
            <a:picLocks/>
          </p:cNvPicPr>
          <p:nvPr/>
        </p:nvPicPr>
        <p:blipFill>
          <a:blip r:embed="rId6"/>
          <a:srcRect/>
          <a:stretch>
            <a:fillRect/>
          </a:stretch>
        </p:blipFill>
        <p:spPr>
          <a:xfrm>
            <a:off x="6400800" y="4343400"/>
            <a:ext cx="1676400" cy="1752600"/>
          </a:xfrm>
          <a:prstGeom prst="rect">
            <a:avLst/>
          </a:prstGeom>
          <a:noFill/>
          <a:ln>
            <a:noFill/>
          </a:ln>
        </p:spPr>
      </p:pic>
      <p:sp>
        <p:nvSpPr>
          <p:cNvPr id="1048718" name="TextBox 1048717"/>
          <p:cNvSpPr txBox="1"/>
          <p:nvPr/>
        </p:nvSpPr>
        <p:spPr>
          <a:xfrm>
            <a:off x="6553200" y="6019800"/>
            <a:ext cx="14478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pustule</a:t>
            </a:r>
          </a:p>
        </p:txBody>
      </p:sp>
      <p:pic>
        <p:nvPicPr>
          <p:cNvPr id="2097181" name="Picture 2097180"/>
          <p:cNvPicPr>
            <a:picLocks/>
          </p:cNvPicPr>
          <p:nvPr/>
        </p:nvPicPr>
        <p:blipFill>
          <a:blip r:embed="rId7"/>
          <a:srcRect/>
          <a:stretch>
            <a:fillRect/>
          </a:stretch>
        </p:blipFill>
        <p:spPr>
          <a:xfrm>
            <a:off x="2743200" y="4343400"/>
            <a:ext cx="1703387" cy="1752600"/>
          </a:xfrm>
          <a:prstGeom prst="rect">
            <a:avLst/>
          </a:prstGeom>
          <a:noFill/>
          <a:ln>
            <a:noFill/>
          </a:ln>
        </p:spPr>
      </p:pic>
      <p:pic>
        <p:nvPicPr>
          <p:cNvPr id="2097182" name="Picture 2097181"/>
          <p:cNvPicPr>
            <a:picLocks/>
          </p:cNvPicPr>
          <p:nvPr/>
        </p:nvPicPr>
        <p:blipFill>
          <a:blip r:embed="rId8"/>
          <a:srcRect/>
          <a:stretch>
            <a:fillRect/>
          </a:stretch>
        </p:blipFill>
        <p:spPr>
          <a:xfrm>
            <a:off x="4572000" y="4343400"/>
            <a:ext cx="1676400" cy="1752600"/>
          </a:xfrm>
          <a:prstGeom prst="rect">
            <a:avLst/>
          </a:prstGeom>
          <a:noFill/>
          <a:ln>
            <a:noFill/>
          </a:ln>
        </p:spPr>
      </p:pic>
      <p:pic>
        <p:nvPicPr>
          <p:cNvPr id="2097183" name="Picture 2097182"/>
          <p:cNvPicPr>
            <a:picLocks/>
          </p:cNvPicPr>
          <p:nvPr/>
        </p:nvPicPr>
        <p:blipFill>
          <a:blip r:embed="rId9"/>
          <a:srcRect/>
          <a:stretch>
            <a:fillRect/>
          </a:stretch>
        </p:blipFill>
        <p:spPr>
          <a:xfrm>
            <a:off x="4572000" y="2133600"/>
            <a:ext cx="1676400" cy="175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8717"/>
                                        </p:tgtEl>
                                        <p:attrNameLst>
                                          <p:attrName>style.visibility</p:attrName>
                                        </p:attrNameLst>
                                      </p:cBhvr>
                                      <p:to>
                                        <p:strVal val="visible"/>
                                      </p:to>
                                    </p:set>
                                    <p:anim calcmode="lin" valueType="num">
                                      <p:cBhvr additive="base">
                                        <p:cTn id="7" dur="500" fill="hold"/>
                                        <p:tgtEl>
                                          <p:spTgt spid="1048717"/>
                                        </p:tgtEl>
                                        <p:attrNameLst>
                                          <p:attrName>ppt_x</p:attrName>
                                        </p:attrNameLst>
                                      </p:cBhvr>
                                      <p:tavLst>
                                        <p:tav tm="0">
                                          <p:val>
                                            <p:strVal val="0-#ppt_w/2"/>
                                          </p:val>
                                        </p:tav>
                                        <p:tav tm="100000">
                                          <p:val>
                                            <p:strVal val="#ppt_x"/>
                                          </p:val>
                                        </p:tav>
                                      </p:tavLst>
                                    </p:anim>
                                    <p:anim calcmode="lin" valueType="num">
                                      <p:cBhvr additive="base">
                                        <p:cTn id="8" dur="500" fill="hold"/>
                                        <p:tgtEl>
                                          <p:spTgt spid="10487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8711"/>
                                        </p:tgtEl>
                                        <p:attrNameLst>
                                          <p:attrName>style.visibility</p:attrName>
                                        </p:attrNameLst>
                                      </p:cBhvr>
                                      <p:to>
                                        <p:strVal val="visible"/>
                                      </p:to>
                                    </p:set>
                                    <p:anim calcmode="lin" valueType="num">
                                      <p:cBhvr additive="base">
                                        <p:cTn id="13" dur="500" fill="hold"/>
                                        <p:tgtEl>
                                          <p:spTgt spid="1048711"/>
                                        </p:tgtEl>
                                        <p:attrNameLst>
                                          <p:attrName>ppt_x</p:attrName>
                                        </p:attrNameLst>
                                      </p:cBhvr>
                                      <p:tavLst>
                                        <p:tav tm="0">
                                          <p:val>
                                            <p:strVal val="0-#ppt_w/2"/>
                                          </p:val>
                                        </p:tav>
                                        <p:tav tm="100000">
                                          <p:val>
                                            <p:strVal val="#ppt_x"/>
                                          </p:val>
                                        </p:tav>
                                      </p:tavLst>
                                    </p:anim>
                                    <p:anim calcmode="lin" valueType="num">
                                      <p:cBhvr additive="base">
                                        <p:cTn id="14" dur="500" fill="hold"/>
                                        <p:tgtEl>
                                          <p:spTgt spid="10487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8714"/>
                                        </p:tgtEl>
                                        <p:attrNameLst>
                                          <p:attrName>style.visibility</p:attrName>
                                        </p:attrNameLst>
                                      </p:cBhvr>
                                      <p:to>
                                        <p:strVal val="visible"/>
                                      </p:to>
                                    </p:set>
                                    <p:anim calcmode="lin" valueType="num">
                                      <p:cBhvr additive="base">
                                        <p:cTn id="19" dur="500" fill="hold"/>
                                        <p:tgtEl>
                                          <p:spTgt spid="1048714"/>
                                        </p:tgtEl>
                                        <p:attrNameLst>
                                          <p:attrName>ppt_x</p:attrName>
                                        </p:attrNameLst>
                                      </p:cBhvr>
                                      <p:tavLst>
                                        <p:tav tm="0">
                                          <p:val>
                                            <p:strVal val="0-#ppt_w/2"/>
                                          </p:val>
                                        </p:tav>
                                        <p:tav tm="100000">
                                          <p:val>
                                            <p:strVal val="#ppt_x"/>
                                          </p:val>
                                        </p:tav>
                                      </p:tavLst>
                                    </p:anim>
                                    <p:anim calcmode="lin" valueType="num">
                                      <p:cBhvr additive="base">
                                        <p:cTn id="20" dur="500" fill="hold"/>
                                        <p:tgtEl>
                                          <p:spTgt spid="10487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8713"/>
                                        </p:tgtEl>
                                        <p:attrNameLst>
                                          <p:attrName>style.visibility</p:attrName>
                                        </p:attrNameLst>
                                      </p:cBhvr>
                                      <p:to>
                                        <p:strVal val="visible"/>
                                      </p:to>
                                    </p:set>
                                    <p:anim calcmode="lin" valueType="num">
                                      <p:cBhvr additive="base">
                                        <p:cTn id="25" dur="500" fill="hold"/>
                                        <p:tgtEl>
                                          <p:spTgt spid="1048713"/>
                                        </p:tgtEl>
                                        <p:attrNameLst>
                                          <p:attrName>ppt_x</p:attrName>
                                        </p:attrNameLst>
                                      </p:cBhvr>
                                      <p:tavLst>
                                        <p:tav tm="0">
                                          <p:val>
                                            <p:strVal val="0-#ppt_w/2"/>
                                          </p:val>
                                        </p:tav>
                                        <p:tav tm="100000">
                                          <p:val>
                                            <p:strVal val="#ppt_x"/>
                                          </p:val>
                                        </p:tav>
                                      </p:tavLst>
                                    </p:anim>
                                    <p:anim calcmode="lin" valueType="num">
                                      <p:cBhvr additive="base">
                                        <p:cTn id="26" dur="500" fill="hold"/>
                                        <p:tgtEl>
                                          <p:spTgt spid="10487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8712"/>
                                        </p:tgtEl>
                                        <p:attrNameLst>
                                          <p:attrName>style.visibility</p:attrName>
                                        </p:attrNameLst>
                                      </p:cBhvr>
                                      <p:to>
                                        <p:strVal val="visible"/>
                                      </p:to>
                                    </p:set>
                                    <p:anim calcmode="lin" valueType="num">
                                      <p:cBhvr additive="base">
                                        <p:cTn id="31" dur="500" fill="hold"/>
                                        <p:tgtEl>
                                          <p:spTgt spid="1048712"/>
                                        </p:tgtEl>
                                        <p:attrNameLst>
                                          <p:attrName>ppt_x</p:attrName>
                                        </p:attrNameLst>
                                      </p:cBhvr>
                                      <p:tavLst>
                                        <p:tav tm="0">
                                          <p:val>
                                            <p:strVal val="0-#ppt_w/2"/>
                                          </p:val>
                                        </p:tav>
                                        <p:tav tm="100000">
                                          <p:val>
                                            <p:strVal val="#ppt_x"/>
                                          </p:val>
                                        </p:tav>
                                      </p:tavLst>
                                    </p:anim>
                                    <p:anim calcmode="lin" valueType="num">
                                      <p:cBhvr additive="base">
                                        <p:cTn id="32" dur="500" fill="hold"/>
                                        <p:tgtEl>
                                          <p:spTgt spid="10487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8716"/>
                                        </p:tgtEl>
                                        <p:attrNameLst>
                                          <p:attrName>style.visibility</p:attrName>
                                        </p:attrNameLst>
                                      </p:cBhvr>
                                      <p:to>
                                        <p:strVal val="visible"/>
                                      </p:to>
                                    </p:set>
                                    <p:anim calcmode="lin" valueType="num">
                                      <p:cBhvr additive="base">
                                        <p:cTn id="37" dur="500" fill="hold"/>
                                        <p:tgtEl>
                                          <p:spTgt spid="1048716"/>
                                        </p:tgtEl>
                                        <p:attrNameLst>
                                          <p:attrName>ppt_x</p:attrName>
                                        </p:attrNameLst>
                                      </p:cBhvr>
                                      <p:tavLst>
                                        <p:tav tm="0">
                                          <p:val>
                                            <p:strVal val="0-#ppt_w/2"/>
                                          </p:val>
                                        </p:tav>
                                        <p:tav tm="100000">
                                          <p:val>
                                            <p:strVal val="#ppt_x"/>
                                          </p:val>
                                        </p:tav>
                                      </p:tavLst>
                                    </p:anim>
                                    <p:anim calcmode="lin" valueType="num">
                                      <p:cBhvr additive="base">
                                        <p:cTn id="38" dur="500" fill="hold"/>
                                        <p:tgtEl>
                                          <p:spTgt spid="10487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8715"/>
                                        </p:tgtEl>
                                        <p:attrNameLst>
                                          <p:attrName>style.visibility</p:attrName>
                                        </p:attrNameLst>
                                      </p:cBhvr>
                                      <p:to>
                                        <p:strVal val="visible"/>
                                      </p:to>
                                    </p:set>
                                    <p:anim calcmode="lin" valueType="num">
                                      <p:cBhvr additive="base">
                                        <p:cTn id="43" dur="500" fill="hold"/>
                                        <p:tgtEl>
                                          <p:spTgt spid="1048715"/>
                                        </p:tgtEl>
                                        <p:attrNameLst>
                                          <p:attrName>ppt_x</p:attrName>
                                        </p:attrNameLst>
                                      </p:cBhvr>
                                      <p:tavLst>
                                        <p:tav tm="0">
                                          <p:val>
                                            <p:strVal val="0-#ppt_w/2"/>
                                          </p:val>
                                        </p:tav>
                                        <p:tav tm="100000">
                                          <p:val>
                                            <p:strVal val="#ppt_x"/>
                                          </p:val>
                                        </p:tav>
                                      </p:tavLst>
                                    </p:anim>
                                    <p:anim calcmode="lin" valueType="num">
                                      <p:cBhvr additive="base">
                                        <p:cTn id="44" dur="500" fill="hold"/>
                                        <p:tgtEl>
                                          <p:spTgt spid="10487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8718"/>
                                        </p:tgtEl>
                                        <p:attrNameLst>
                                          <p:attrName>style.visibility</p:attrName>
                                        </p:attrNameLst>
                                      </p:cBhvr>
                                      <p:to>
                                        <p:strVal val="visible"/>
                                      </p:to>
                                    </p:set>
                                    <p:anim calcmode="lin" valueType="num">
                                      <p:cBhvr additive="base">
                                        <p:cTn id="49" dur="500" fill="hold"/>
                                        <p:tgtEl>
                                          <p:spTgt spid="1048718"/>
                                        </p:tgtEl>
                                        <p:attrNameLst>
                                          <p:attrName>ppt_x</p:attrName>
                                        </p:attrNameLst>
                                      </p:cBhvr>
                                      <p:tavLst>
                                        <p:tav tm="0">
                                          <p:val>
                                            <p:strVal val="0-#ppt_w/2"/>
                                          </p:val>
                                        </p:tav>
                                        <p:tav tm="100000">
                                          <p:val>
                                            <p:strVal val="#ppt_x"/>
                                          </p:val>
                                        </p:tav>
                                      </p:tavLst>
                                    </p:anim>
                                    <p:anim calcmode="lin" valueType="num">
                                      <p:cBhvr additive="base">
                                        <p:cTn id="50" dur="500" fill="hold"/>
                                        <p:tgtEl>
                                          <p:spTgt spid="10487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1" grpId="0"/>
      <p:bldP spid="1048712" grpId="0"/>
      <p:bldP spid="1048713" grpId="0"/>
      <p:bldP spid="1048714" grpId="0"/>
      <p:bldP spid="1048715" grpId="0"/>
      <p:bldP spid="1048716" grpId="0"/>
      <p:bldP spid="1048717" grpId="0"/>
      <p:bldP spid="10487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t/>
            </a:r>
            <a:br/>
            <a:r>
              <a:t/>
            </a:r>
            <a:br/>
            <a:r>
              <a:t/>
            </a:r>
            <a:br/>
            <a:r>
              <a:t/>
            </a:r>
            <a:br/>
            <a:r>
              <a:t/>
            </a:r>
            <a:br/>
            <a:r>
              <a:t/>
            </a:r>
            <a:br/>
            <a:r>
              <a:t/>
            </a:r>
            <a:br/>
            <a:r>
              <a:rPr lang="en-US" altLang="en-US"/>
              <a:t> The integumentary system includes</a:t>
            </a:r>
          </a:p>
        </p:txBody>
      </p:sp>
      <p:sp>
        <p:nvSpPr>
          <p:cNvPr id="1048631" name="Content Placeholder 104863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 the skin</a:t>
            </a:r>
          </a:p>
          <a:p>
            <a:r>
              <a:rPr lang="en-US" altLang="en-US"/>
              <a:t>hair</a:t>
            </a:r>
          </a:p>
          <a:p>
            <a:r>
              <a:rPr lang="en-US" altLang="en-US"/>
              <a:t> oil and sweat glands</a:t>
            </a:r>
          </a:p>
          <a:p>
            <a:r>
              <a:rPr lang="en-US" altLang="en-US"/>
              <a:t> nails </a:t>
            </a:r>
          </a:p>
          <a:p>
            <a:r>
              <a:rPr lang="en-US" altLang="en-US"/>
              <a:t>sensory receptors.</a:t>
            </a:r>
          </a:p>
          <a:p>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04868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Secondary Skin Lesions </a:t>
            </a:r>
          </a:p>
        </p:txBody>
      </p:sp>
      <p:sp>
        <p:nvSpPr>
          <p:cNvPr id="1048691" name="Text Placeholder 1048690"/>
          <p:cNvSpPr>
            <a:spLocks noGrp="1"/>
          </p:cNvSpPr>
          <p:nvPr>
            <p:ph type="body" idx="1"/>
          </p:nvPr>
        </p:nvSpPr>
        <p:spPr>
          <a:xfrm>
            <a:off x="609600" y="1981200"/>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b="1"/>
              <a:t>Scale</a:t>
            </a:r>
            <a:r>
              <a:rPr lang="en-US" altLang="en-US" sz="2800" b="1"/>
              <a:t>:	</a:t>
            </a:r>
            <a:r>
              <a:rPr lang="zh-CN" altLang="en-US" sz="2000"/>
              <a:t>plate like excrescence of flaky exfoliation 		composed of accumulated stratum corneum.</a:t>
            </a:r>
          </a:p>
          <a:p>
            <a:pPr lvl="0" eaLnBrk="1" latinLnBrk="1" hangingPunct="1">
              <a:lnSpc>
                <a:spcPct val="90000"/>
              </a:lnSpc>
            </a:pPr>
            <a:r>
              <a:rPr lang="zh-CN" altLang="en-US" sz="2000"/>
              <a:t>thick stratum corneum</a:t>
            </a:r>
            <a:r>
              <a:t/>
            </a:r>
            <a:br/>
            <a:r>
              <a:rPr lang="zh-CN" altLang="en-US" sz="2000"/>
              <a:t>	Eg: </a:t>
            </a:r>
            <a:r>
              <a:rPr lang="en-US" altLang="en-US" sz="2000">
                <a:solidFill>
                  <a:schemeClr val="hlink"/>
                </a:solidFill>
              </a:rPr>
              <a:t>psoriasis</a:t>
            </a:r>
            <a:r>
              <a:rPr lang="zh-CN" altLang="en-US" sz="2000"/>
              <a:t>,</a:t>
            </a:r>
            <a:r>
              <a:rPr lang="en-US" altLang="en-US" sz="2000">
                <a:solidFill>
                  <a:schemeClr val="hlink"/>
                </a:solidFill>
              </a:rPr>
              <a:t> corns</a:t>
            </a:r>
            <a:r>
              <a:rPr lang="zh-CN" altLang="en-US" sz="2000"/>
              <a:t>,</a:t>
            </a:r>
            <a:r>
              <a:rPr sz="2000">
                <a:solidFill>
                  <a:schemeClr val="hlink"/>
                </a:solidFill>
              </a:rPr>
              <a:t> callus</a:t>
            </a:r>
          </a:p>
          <a:p>
            <a:pPr lvl="0" eaLnBrk="1" latinLnBrk="1" hangingPunct="1">
              <a:lnSpc>
                <a:spcPct val="90000"/>
              </a:lnSpc>
            </a:pPr>
            <a:r>
              <a:rPr sz="2400" b="1"/>
              <a:t>Crust</a:t>
            </a:r>
            <a:r>
              <a:rPr sz="2000" b="1"/>
              <a:t>: 	</a:t>
            </a:r>
            <a:r>
              <a:rPr sz="2000"/>
              <a:t>a solid consolidation of dried serum, blood, </a:t>
            </a:r>
          </a:p>
          <a:p>
            <a:pPr lvl="0" eaLnBrk="1" latinLnBrk="1" hangingPunct="1">
              <a:lnSpc>
                <a:spcPct val="90000"/>
              </a:lnSpc>
            </a:pPr>
            <a:r>
              <a:rPr sz="2000"/>
              <a:t>scab: dried stuff	</a:t>
            </a:r>
            <a:r>
              <a:t/>
            </a:r>
            <a:br/>
            <a:r>
              <a:rPr sz="2000"/>
              <a:t>	Eg: </a:t>
            </a:r>
            <a:r>
              <a:rPr sz="2000">
                <a:solidFill>
                  <a:schemeClr val="folHlink"/>
                </a:solidFill>
              </a:rPr>
              <a:t>eczema</a:t>
            </a:r>
            <a:r>
              <a:rPr sz="2000"/>
              <a:t>,</a:t>
            </a:r>
            <a:r>
              <a:rPr sz="2000">
                <a:solidFill>
                  <a:schemeClr val="folHlink"/>
                </a:solidFill>
              </a:rPr>
              <a:t> scab</a:t>
            </a:r>
          </a:p>
          <a:p>
            <a:pPr lvl="0" eaLnBrk="1" latinLnBrk="1" hangingPunct="1">
              <a:lnSpc>
                <a:spcPct val="90000"/>
              </a:lnSpc>
            </a:pPr>
            <a:r>
              <a:rPr sz="2400" b="1"/>
              <a:t>Lichenification</a:t>
            </a:r>
            <a:r>
              <a:rPr sz="2000" b="1"/>
              <a:t>:</a:t>
            </a:r>
            <a:r>
              <a:rPr sz="2000"/>
              <a:t> thickened and rough epidermis with 				 accentuation of skin markings.</a:t>
            </a:r>
          </a:p>
          <a:p>
            <a:pPr lvl="0" eaLnBrk="1" latinLnBrk="1" hangingPunct="1">
              <a:lnSpc>
                <a:spcPct val="90000"/>
              </a:lnSpc>
            </a:pPr>
            <a:r>
              <a:rPr sz="2000"/>
              <a:t>thickening of skin. exxaggeration of normal skin markings, results from repeated rubbing or scratching</a:t>
            </a:r>
            <a:r>
              <a:t/>
            </a:r>
            <a:br/>
            <a:r>
              <a:rPr sz="2000"/>
              <a:t>	Eg: </a:t>
            </a:r>
            <a:r>
              <a:rPr sz="2000">
                <a:solidFill>
                  <a:schemeClr val="hlink"/>
                </a:solidFill>
              </a:rPr>
              <a:t>atopic dermatitis</a:t>
            </a:r>
            <a:r>
              <a:rPr sz="2000"/>
              <a:t>,</a:t>
            </a:r>
            <a:r>
              <a:rPr sz="2000">
                <a:solidFill>
                  <a:schemeClr val="hlink"/>
                </a:solidFill>
              </a:rPr>
              <a:t> scabies</a:t>
            </a:r>
          </a:p>
          <a:p>
            <a:pPr lvl="0" eaLnBrk="1" latinLnBrk="1" hangingPunct="1">
              <a:lnSpc>
                <a:spcPct val="90000"/>
              </a:lnSpc>
            </a:pPr>
            <a:endParaRPr sz="2000">
              <a:solidFill>
                <a:schemeClr val="hlink"/>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04865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Secondary Skin Lesions </a:t>
            </a:r>
          </a:p>
        </p:txBody>
      </p:sp>
      <p:sp>
        <p:nvSpPr>
          <p:cNvPr id="1048656" name="Text Placeholder 1048655"/>
          <p:cNvSpPr>
            <a:spLocks noGrp="1"/>
          </p:cNvSpPr>
          <p:nvPr>
            <p:ph type="body" idx="1"/>
          </p:nvPr>
        </p:nvSpPr>
        <p:spPr>
          <a:xfrm>
            <a:off x="609600" y="1981200"/>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None/>
            </a:pPr>
            <a:endParaRPr lang="en-US" altLang="en-US" sz="2000"/>
          </a:p>
          <a:p>
            <a:pPr lvl="0" eaLnBrk="1" latinLnBrk="1" hangingPunct="1">
              <a:lnSpc>
                <a:spcPct val="90000"/>
              </a:lnSpc>
            </a:pPr>
            <a:r>
              <a:rPr lang="zh-CN" altLang="en-US" sz="2400" b="1"/>
              <a:t>Excoriation:	</a:t>
            </a:r>
            <a:r>
              <a:rPr lang="en-US" altLang="en-US" sz="2000"/>
              <a:t>loss of epidermis caused by a traumatic lesion</a:t>
            </a:r>
          </a:p>
          <a:p>
            <a:pPr lvl="0" eaLnBrk="1" latinLnBrk="1" hangingPunct="1">
              <a:lnSpc>
                <a:spcPct val="90000"/>
              </a:lnSpc>
            </a:pPr>
            <a:r>
              <a:rPr lang="en-US" altLang="en-US" sz="2000"/>
              <a:t>linear erosion from scratching</a:t>
            </a:r>
            <a:r>
              <a:rPr lang="zh-CN" altLang="en-US" sz="2000"/>
              <a:t> </a:t>
            </a:r>
            <a:r>
              <a:t/>
            </a:r>
            <a:br/>
            <a:r>
              <a:rPr lang="zh-CN" altLang="en-US" sz="2000"/>
              <a:t>		Eg: </a:t>
            </a:r>
            <a:r>
              <a:rPr lang="en-US" altLang="en-US" sz="2000">
                <a:solidFill>
                  <a:schemeClr val="folHlink"/>
                </a:solidFill>
              </a:rPr>
              <a:t>deep scratch, abrasion</a:t>
            </a:r>
            <a:r>
              <a:rPr lang="zh-CN" altLang="en-US" sz="2000"/>
              <a:t> </a:t>
            </a:r>
          </a:p>
          <a:p>
            <a:pPr lvl="0" eaLnBrk="1" latinLnBrk="1" hangingPunct="1">
              <a:lnSpc>
                <a:spcPct val="90000"/>
              </a:lnSpc>
              <a:buNone/>
            </a:pPr>
            <a:endParaRPr lang="zh-CN" altLang="en-US" sz="2000"/>
          </a:p>
          <a:p>
            <a:pPr lvl="0" eaLnBrk="1" latinLnBrk="1" hangingPunct="1">
              <a:lnSpc>
                <a:spcPct val="90000"/>
              </a:lnSpc>
            </a:pPr>
            <a:r>
              <a:rPr sz="2400" b="1"/>
              <a:t>Erosion</a:t>
            </a:r>
            <a:r>
              <a:rPr sz="2000" b="1"/>
              <a:t>:	</a:t>
            </a:r>
            <a:r>
              <a:rPr sz="2000"/>
              <a:t>discontinuity of the skin with loss of epidermis, 	usually follows rupture of vesicle or bulla.</a:t>
            </a:r>
          </a:p>
          <a:p>
            <a:pPr lvl="0" eaLnBrk="1" latinLnBrk="1" hangingPunct="1">
              <a:lnSpc>
                <a:spcPct val="90000"/>
              </a:lnSpc>
            </a:pPr>
            <a:r>
              <a:rPr sz="2000"/>
              <a:t>all or part of epidermis is lost. heals WITHOUT scarring (dermis not involved)</a:t>
            </a:r>
            <a:r>
              <a:t/>
            </a:r>
            <a:br/>
            <a:r>
              <a:rPr sz="2000"/>
              <a:t>	Eg: </a:t>
            </a:r>
            <a:r>
              <a:rPr sz="2000">
                <a:solidFill>
                  <a:schemeClr val="hlink"/>
                </a:solidFill>
              </a:rPr>
              <a:t>varicella, herpes</a:t>
            </a:r>
          </a:p>
          <a:p>
            <a:pPr lvl="0"/>
            <a:endParaRPr sz="2000">
              <a:solidFill>
                <a:schemeClr val="hlink"/>
              </a:solidFill>
            </a:endParaRPr>
          </a:p>
          <a:p>
            <a:pPr lvl="0" eaLnBrk="1" latinLnBrk="1" hangingPunct="1">
              <a:lnSpc>
                <a:spcPct val="90000"/>
              </a:lnSpc>
              <a:buNone/>
            </a:pP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ext Placeholder 1048631"/>
          <p:cNvSpPr>
            <a:spLocks noGrp="1"/>
          </p:cNvSpPr>
          <p:nvPr>
            <p:ph type="body" idx="1"/>
          </p:nvPr>
        </p:nvSpPr>
        <p:spPr>
          <a:xfrm>
            <a:off x="685800" y="2057400"/>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b="1"/>
              <a:t>Fissure:	</a:t>
            </a:r>
            <a:r>
              <a:rPr lang="en-US" altLang="en-US" sz="2000"/>
              <a:t>a linear split or crack in the epidermis and dermis.</a:t>
            </a:r>
          </a:p>
          <a:p>
            <a:pPr lvl="0" eaLnBrk="1" latinLnBrk="1" hangingPunct="1">
              <a:lnSpc>
                <a:spcPct val="90000"/>
              </a:lnSpc>
            </a:pPr>
            <a:r>
              <a:rPr lang="en-US" altLang="en-US" sz="2000"/>
              <a:t>crack/split in skin</a:t>
            </a:r>
            <a:r>
              <a:t/>
            </a:r>
            <a:br/>
            <a:r>
              <a:rPr lang="zh-CN" altLang="en-US" sz="2000"/>
              <a:t>	Eg: </a:t>
            </a:r>
            <a:r>
              <a:rPr lang="en-US" altLang="en-US" sz="2000">
                <a:solidFill>
                  <a:schemeClr val="hlink"/>
                </a:solidFill>
              </a:rPr>
              <a:t>acute eczema</a:t>
            </a:r>
          </a:p>
          <a:p>
            <a:pPr lvl="0" eaLnBrk="1" latinLnBrk="1" hangingPunct="1">
              <a:lnSpc>
                <a:spcPct val="90000"/>
              </a:lnSpc>
            </a:pPr>
            <a:r>
              <a:rPr lang="zh-CN" altLang="en-US" sz="2400" b="1">
                <a:solidFill>
                  <a:srgbClr val="000000"/>
                </a:solidFill>
                <a:ea typeface="Arial Unicode MS" pitchFamily="34" charset="-128"/>
              </a:rPr>
              <a:t>Ulceration</a:t>
            </a:r>
            <a:r>
              <a:rPr lang="en-US" altLang="en-US" sz="2000" b="1">
                <a:solidFill>
                  <a:srgbClr val="000000"/>
                </a:solidFill>
                <a:latin typeface="Arial Unicode MS" pitchFamily="34" charset="-128"/>
                <a:ea typeface="Arial Unicode MS" pitchFamily="34" charset="-128"/>
              </a:rPr>
              <a:t>:	</a:t>
            </a:r>
            <a:r>
              <a:rPr lang="zh-CN" altLang="en-US" sz="2000">
                <a:solidFill>
                  <a:srgbClr val="000000"/>
                </a:solidFill>
                <a:latin typeface="Arial Unicode MS" pitchFamily="34" charset="-128"/>
                <a:ea typeface="Arial Unicode MS" pitchFamily="34" charset="-128"/>
              </a:rPr>
              <a:t>round </a:t>
            </a:r>
            <a:r>
              <a:rPr sz="2000">
                <a:solidFill>
                  <a:srgbClr val="000000"/>
                </a:solidFill>
                <a:ea typeface="Arial Unicode MS" pitchFamily="34" charset="-128"/>
              </a:rPr>
              <a:t>skin</a:t>
            </a:r>
            <a:r>
              <a:rPr sz="2000">
                <a:solidFill>
                  <a:srgbClr val="000000"/>
                </a:solidFill>
                <a:latin typeface="Arial Unicode MS" pitchFamily="34" charset="-128"/>
                <a:ea typeface="Arial Unicode MS" pitchFamily="34" charset="-128"/>
              </a:rPr>
              <a:t> </a:t>
            </a:r>
            <a:r>
              <a:rPr sz="2000">
                <a:solidFill>
                  <a:srgbClr val="000000"/>
                </a:solidFill>
                <a:ea typeface="Arial Unicode MS" pitchFamily="34" charset="-128"/>
              </a:rPr>
              <a:t>discontinuity, loss of hypodermis </a:t>
            </a:r>
          </a:p>
          <a:p>
            <a:pPr lvl="0" eaLnBrk="1" latinLnBrk="1" hangingPunct="1">
              <a:lnSpc>
                <a:spcPct val="90000"/>
              </a:lnSpc>
            </a:pPr>
            <a:r>
              <a:rPr sz="2000"/>
              <a:t>hole in skin: loss of full thickness of epidermis + part/all of dermis. heals WITH scarring</a:t>
            </a:r>
            <a:r>
              <a:rPr sz="2000">
                <a:solidFill>
                  <a:srgbClr val="000000"/>
                </a:solidFill>
                <a:ea typeface="Arial Unicode MS" pitchFamily="34" charset="-128"/>
              </a:rPr>
              <a:t>   		</a:t>
            </a:r>
          </a:p>
          <a:p>
            <a:pPr lvl="0" eaLnBrk="1" latinLnBrk="1" hangingPunct="1">
              <a:lnSpc>
                <a:spcPct val="90000"/>
              </a:lnSpc>
            </a:pPr>
            <a:r>
              <a:rPr sz="2000">
                <a:solidFill>
                  <a:srgbClr val="000000"/>
                </a:solidFill>
                <a:ea typeface="Arial Unicode MS" pitchFamily="34" charset="-128"/>
              </a:rPr>
              <a:t>Eg:  </a:t>
            </a:r>
            <a:r>
              <a:rPr sz="2000">
                <a:solidFill>
                  <a:schemeClr val="folHlink"/>
                </a:solidFill>
                <a:ea typeface="Arial Unicode MS" pitchFamily="34" charset="-128"/>
              </a:rPr>
              <a:t>syphilitic chancre, yaws</a:t>
            </a:r>
            <a:r>
              <a:rPr sz="2000">
                <a:solidFill>
                  <a:srgbClr val="000000"/>
                </a:solidFill>
                <a:ea typeface="Arial Unicode MS" pitchFamily="34" charset="-128"/>
              </a:rPr>
              <a:t> </a:t>
            </a:r>
          </a:p>
          <a:p>
            <a:pPr lvl="0" eaLnBrk="1" latinLnBrk="1" hangingPunct="1">
              <a:lnSpc>
                <a:spcPct val="90000"/>
              </a:lnSpc>
            </a:pPr>
            <a:r>
              <a:rPr sz="2400" b="1"/>
              <a:t>Atrophy</a:t>
            </a:r>
            <a:r>
              <a:rPr sz="2000" b="1"/>
              <a:t>: </a:t>
            </a:r>
            <a:r>
              <a:rPr sz="2000"/>
              <a:t>reduction of skin thickening leaving an easily 	wrinkled and/or shiny surface</a:t>
            </a:r>
          </a:p>
          <a:p>
            <a:pPr lvl="0" eaLnBrk="1" latinLnBrk="1" hangingPunct="1">
              <a:lnSpc>
                <a:spcPct val="90000"/>
              </a:lnSpc>
            </a:pPr>
            <a:r>
              <a:rPr sz="2000"/>
              <a:t>thinning of skin. generalized: physiologic aging; or localized: stretch marks	</a:t>
            </a:r>
          </a:p>
          <a:p>
            <a:pPr lvl="0" eaLnBrk="1" latinLnBrk="1" hangingPunct="1">
              <a:lnSpc>
                <a:spcPct val="90000"/>
              </a:lnSpc>
            </a:pPr>
            <a:r>
              <a:rPr sz="2000"/>
              <a:t>Eg: </a:t>
            </a:r>
            <a:r>
              <a:rPr sz="2000">
                <a:solidFill>
                  <a:schemeClr val="hlink"/>
                </a:solidFill>
              </a:rPr>
              <a:t>aged skin</a:t>
            </a:r>
            <a:r>
              <a:rPr sz="2000"/>
              <a:t> </a:t>
            </a:r>
          </a:p>
          <a:p>
            <a:pPr lvl="0" eaLnBrk="1" latinLnBrk="1" hangingPunct="1">
              <a:lnSpc>
                <a:spcPct val="90000"/>
              </a:lnSpc>
              <a:buNone/>
            </a:pPr>
            <a:r>
              <a:rPr sz="2000" b="1"/>
              <a:t> </a:t>
            </a:r>
          </a:p>
          <a:p>
            <a:pPr lvl="0" eaLnBrk="1" latinLnBrk="1" hangingPunct="1">
              <a:lnSpc>
                <a:spcPct val="90000"/>
              </a:lnSpc>
            </a:pPr>
            <a:endParaRPr sz="2000"/>
          </a:p>
          <a:p>
            <a:pPr lvl="0" eaLnBrk="1" latinLnBrk="1" hangingPunct="1">
              <a:lnSpc>
                <a:spcPct val="90000"/>
              </a:lnSpc>
            </a:pPr>
            <a:endParaRPr sz="2000"/>
          </a:p>
        </p:txBody>
      </p:sp>
      <p:sp>
        <p:nvSpPr>
          <p:cNvPr id="1048633" name="Title 104863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Secondary Skin Lesions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ext Placeholder 1048607"/>
          <p:cNvSpPr>
            <a:spLocks noGrp="1"/>
          </p:cNvSpPr>
          <p:nvPr>
            <p:ph type="body" idx="1"/>
          </p:nvPr>
        </p:nvSpPr>
        <p:spPr>
          <a:xfrm>
            <a:off x="685800" y="2057400"/>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None/>
            </a:pPr>
            <a:r>
              <a:rPr lang="zh-CN" altLang="en-US" sz="2000">
                <a:solidFill>
                  <a:srgbClr val="000000"/>
                </a:solidFill>
                <a:ea typeface="Arial Unicode MS" pitchFamily="34" charset="-128"/>
              </a:rPr>
              <a:t> </a:t>
            </a:r>
          </a:p>
          <a:p>
            <a:pPr lvl="0" eaLnBrk="1" latinLnBrk="1" hangingPunct="1">
              <a:lnSpc>
                <a:spcPct val="90000"/>
              </a:lnSpc>
            </a:pPr>
            <a:r>
              <a:rPr sz="2400" b="1"/>
              <a:t>Scaring:</a:t>
            </a:r>
            <a:r>
              <a:rPr sz="2000"/>
              <a:t> hard plaque of dense fibrotic tissue covered by thin 	epidermis secondary to dermis injury, pink, red or 	white; atrophic or hypertrophic (keloid)</a:t>
            </a:r>
            <a:r>
              <a:t/>
            </a:r>
            <a:br/>
            <a:r>
              <a:rPr sz="2000"/>
              <a:t>	Eg: </a:t>
            </a:r>
            <a:r>
              <a:rPr sz="2000">
                <a:solidFill>
                  <a:schemeClr val="folHlink"/>
                </a:solidFill>
              </a:rPr>
              <a:t>healed wound</a:t>
            </a:r>
            <a:r>
              <a:rPr sz="2000"/>
              <a:t> </a:t>
            </a:r>
          </a:p>
          <a:p>
            <a:pPr lvl="0" eaLnBrk="1" latinLnBrk="1" hangingPunct="1">
              <a:lnSpc>
                <a:spcPct val="90000"/>
              </a:lnSpc>
            </a:pPr>
            <a:endParaRPr sz="2000"/>
          </a:p>
          <a:p>
            <a:pPr lvl="0" eaLnBrk="1" latinLnBrk="1" hangingPunct="1">
              <a:lnSpc>
                <a:spcPct val="90000"/>
              </a:lnSpc>
            </a:pPr>
            <a:r>
              <a:rPr sz="2400" b="1"/>
              <a:t>Vegetating:</a:t>
            </a:r>
            <a:r>
              <a:rPr sz="2000" b="1"/>
              <a:t>  </a:t>
            </a:r>
            <a:r>
              <a:rPr sz="2000"/>
              <a:t>lushly growing, process, usually elevated	      		 Eg: </a:t>
            </a:r>
            <a:r>
              <a:rPr sz="2000">
                <a:solidFill>
                  <a:schemeClr val="hlink"/>
                </a:solidFill>
              </a:rPr>
              <a:t>leishmaniasis, melanoma</a:t>
            </a:r>
            <a:r>
              <a:rPr sz="2000" b="1"/>
              <a:t> </a:t>
            </a:r>
          </a:p>
          <a:p>
            <a:pPr lvl="0" eaLnBrk="1" latinLnBrk="1" hangingPunct="1">
              <a:lnSpc>
                <a:spcPct val="90000"/>
              </a:lnSpc>
            </a:pPr>
            <a:endParaRPr sz="2000"/>
          </a:p>
          <a:p>
            <a:pPr lvl="0" eaLnBrk="1" latinLnBrk="1" hangingPunct="1">
              <a:lnSpc>
                <a:spcPct val="90000"/>
              </a:lnSpc>
            </a:pPr>
            <a:endParaRPr sz="2000"/>
          </a:p>
        </p:txBody>
      </p:sp>
      <p:sp>
        <p:nvSpPr>
          <p:cNvPr id="1048609" name="Title 104860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Secondary Skin Lesions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04859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 </a:t>
            </a:r>
          </a:p>
        </p:txBody>
      </p:sp>
      <p:pic>
        <p:nvPicPr>
          <p:cNvPr id="2097155" name="Picture 2097154"/>
          <p:cNvPicPr>
            <a:picLocks/>
          </p:cNvPicPr>
          <p:nvPr/>
        </p:nvPicPr>
        <p:blipFill>
          <a:blip r:embed="rId2"/>
          <a:srcRect/>
          <a:stretch>
            <a:fillRect/>
          </a:stretch>
        </p:blipFill>
        <p:spPr>
          <a:xfrm>
            <a:off x="1371600" y="2133600"/>
            <a:ext cx="1676400" cy="1752600"/>
          </a:xfrm>
          <a:prstGeom prst="rect">
            <a:avLst/>
          </a:prstGeom>
          <a:noFill/>
          <a:ln>
            <a:noFill/>
          </a:ln>
        </p:spPr>
      </p:pic>
      <p:sp>
        <p:nvSpPr>
          <p:cNvPr id="1048601" name="TextBox 1048600"/>
          <p:cNvSpPr txBox="1"/>
          <p:nvPr/>
        </p:nvSpPr>
        <p:spPr>
          <a:xfrm>
            <a:off x="3962400" y="38100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fissure</a:t>
            </a:r>
          </a:p>
        </p:txBody>
      </p:sp>
      <p:sp>
        <p:nvSpPr>
          <p:cNvPr id="1048602" name="TextBox 1048601"/>
          <p:cNvSpPr txBox="1"/>
          <p:nvPr/>
        </p:nvSpPr>
        <p:spPr>
          <a:xfrm>
            <a:off x="5943600" y="6019800"/>
            <a:ext cx="12954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atrophy</a:t>
            </a:r>
          </a:p>
        </p:txBody>
      </p:sp>
      <p:sp>
        <p:nvSpPr>
          <p:cNvPr id="1048603" name="TextBox 1048602"/>
          <p:cNvSpPr txBox="1"/>
          <p:nvPr/>
        </p:nvSpPr>
        <p:spPr>
          <a:xfrm>
            <a:off x="5943600" y="38100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scale</a:t>
            </a:r>
          </a:p>
        </p:txBody>
      </p:sp>
      <p:sp>
        <p:nvSpPr>
          <p:cNvPr id="1048604" name="TextBox 1048603"/>
          <p:cNvSpPr txBox="1"/>
          <p:nvPr/>
        </p:nvSpPr>
        <p:spPr>
          <a:xfrm>
            <a:off x="1752600" y="3810000"/>
            <a:ext cx="1143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ulcer</a:t>
            </a:r>
          </a:p>
        </p:txBody>
      </p:sp>
      <p:pic>
        <p:nvPicPr>
          <p:cNvPr id="2097156" name="Picture 2097155"/>
          <p:cNvPicPr>
            <a:picLocks/>
          </p:cNvPicPr>
          <p:nvPr/>
        </p:nvPicPr>
        <p:blipFill>
          <a:blip r:embed="rId3"/>
          <a:srcRect/>
          <a:stretch>
            <a:fillRect/>
          </a:stretch>
        </p:blipFill>
        <p:spPr>
          <a:xfrm>
            <a:off x="5715000" y="2133600"/>
            <a:ext cx="1676400" cy="1752600"/>
          </a:xfrm>
          <a:prstGeom prst="rect">
            <a:avLst/>
          </a:prstGeom>
          <a:noFill/>
          <a:ln>
            <a:noFill/>
          </a:ln>
        </p:spPr>
      </p:pic>
      <p:pic>
        <p:nvPicPr>
          <p:cNvPr id="2097157" name="Picture 2097156"/>
          <p:cNvPicPr>
            <a:picLocks/>
          </p:cNvPicPr>
          <p:nvPr/>
        </p:nvPicPr>
        <p:blipFill>
          <a:blip r:embed="rId4"/>
          <a:srcRect/>
          <a:stretch>
            <a:fillRect/>
          </a:stretch>
        </p:blipFill>
        <p:spPr>
          <a:xfrm>
            <a:off x="5715000" y="2133600"/>
            <a:ext cx="1670050" cy="1752600"/>
          </a:xfrm>
          <a:prstGeom prst="rect">
            <a:avLst/>
          </a:prstGeom>
          <a:noFill/>
          <a:ln>
            <a:noFill/>
          </a:ln>
        </p:spPr>
      </p:pic>
      <p:pic>
        <p:nvPicPr>
          <p:cNvPr id="2097158" name="Picture 2097157"/>
          <p:cNvPicPr>
            <a:picLocks/>
          </p:cNvPicPr>
          <p:nvPr/>
        </p:nvPicPr>
        <p:blipFill>
          <a:blip r:embed="rId5"/>
          <a:srcRect/>
          <a:stretch>
            <a:fillRect/>
          </a:stretch>
        </p:blipFill>
        <p:spPr>
          <a:xfrm>
            <a:off x="5791200" y="4343400"/>
            <a:ext cx="1676400" cy="1752600"/>
          </a:xfrm>
          <a:prstGeom prst="rect">
            <a:avLst/>
          </a:prstGeom>
          <a:noFill/>
          <a:ln>
            <a:noFill/>
          </a:ln>
        </p:spPr>
      </p:pic>
      <p:pic>
        <p:nvPicPr>
          <p:cNvPr id="2097159" name="Picture 2097158"/>
          <p:cNvPicPr>
            <a:picLocks/>
          </p:cNvPicPr>
          <p:nvPr/>
        </p:nvPicPr>
        <p:blipFill>
          <a:blip r:embed="rId6"/>
          <a:srcRect/>
          <a:stretch>
            <a:fillRect/>
          </a:stretch>
        </p:blipFill>
        <p:spPr>
          <a:xfrm>
            <a:off x="1371600" y="4343400"/>
            <a:ext cx="1676400" cy="1752600"/>
          </a:xfrm>
          <a:prstGeom prst="rect">
            <a:avLst/>
          </a:prstGeom>
          <a:noFill/>
          <a:ln>
            <a:noFill/>
          </a:ln>
        </p:spPr>
      </p:pic>
      <p:sp>
        <p:nvSpPr>
          <p:cNvPr id="1048605" name="TextBox 1048604"/>
          <p:cNvSpPr txBox="1"/>
          <p:nvPr/>
        </p:nvSpPr>
        <p:spPr>
          <a:xfrm>
            <a:off x="3733800" y="6019800"/>
            <a:ext cx="13716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erosion</a:t>
            </a:r>
          </a:p>
        </p:txBody>
      </p:sp>
      <p:sp>
        <p:nvSpPr>
          <p:cNvPr id="1048606" name="TextBox 1048605"/>
          <p:cNvSpPr txBox="1"/>
          <p:nvPr/>
        </p:nvSpPr>
        <p:spPr>
          <a:xfrm>
            <a:off x="1219200" y="6019800"/>
            <a:ext cx="21336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lichenification</a:t>
            </a:r>
          </a:p>
        </p:txBody>
      </p:sp>
      <p:pic>
        <p:nvPicPr>
          <p:cNvPr id="2097160" name="Picture 2097159"/>
          <p:cNvPicPr>
            <a:picLocks/>
          </p:cNvPicPr>
          <p:nvPr/>
        </p:nvPicPr>
        <p:blipFill>
          <a:blip r:embed="rId7"/>
          <a:srcRect/>
          <a:stretch>
            <a:fillRect/>
          </a:stretch>
        </p:blipFill>
        <p:spPr>
          <a:xfrm>
            <a:off x="3505200" y="4343400"/>
            <a:ext cx="1676400" cy="1752600"/>
          </a:xfrm>
          <a:prstGeom prst="rect">
            <a:avLst/>
          </a:prstGeom>
          <a:noFill/>
          <a:ln>
            <a:noFill/>
          </a:ln>
        </p:spPr>
      </p:pic>
      <p:pic>
        <p:nvPicPr>
          <p:cNvPr id="2097161" name="Picture 2097160"/>
          <p:cNvPicPr>
            <a:picLocks/>
          </p:cNvPicPr>
          <p:nvPr/>
        </p:nvPicPr>
        <p:blipFill>
          <a:blip r:embed="rId8"/>
          <a:srcRect/>
          <a:stretch>
            <a:fillRect/>
          </a:stretch>
        </p:blipFill>
        <p:spPr>
          <a:xfrm>
            <a:off x="3505200" y="2133600"/>
            <a:ext cx="1676400" cy="1752600"/>
          </a:xfrm>
          <a:prstGeom prst="rect">
            <a:avLst/>
          </a:prstGeom>
          <a:noFill/>
          <a:ln>
            <a:noFill/>
          </a:ln>
        </p:spPr>
      </p:pic>
      <p:sp>
        <p:nvSpPr>
          <p:cNvPr id="1048607" name="Rectangle 1048606"/>
          <p:cNvSpPr/>
          <p:nvPr/>
        </p:nvSpPr>
        <p:spPr>
          <a:xfrm>
            <a:off x="1303337" y="609600"/>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r>
              <a:rPr lang="zh-CN" altLang="en-US" sz="4400">
                <a:solidFill>
                  <a:schemeClr val="lt2"/>
                </a:solidFill>
              </a:rPr>
              <a:t>Secondary Skin Lesions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8604"/>
                                        </p:tgtEl>
                                        <p:attrNameLst>
                                          <p:attrName>style.visibility</p:attrName>
                                        </p:attrNameLst>
                                      </p:cBhvr>
                                      <p:to>
                                        <p:strVal val="visible"/>
                                      </p:to>
                                    </p:set>
                                    <p:anim calcmode="lin" valueType="num">
                                      <p:cBhvr additive="base">
                                        <p:cTn id="7" dur="500" fill="hold"/>
                                        <p:tgtEl>
                                          <p:spTgt spid="1048604"/>
                                        </p:tgtEl>
                                        <p:attrNameLst>
                                          <p:attrName>ppt_x</p:attrName>
                                        </p:attrNameLst>
                                      </p:cBhvr>
                                      <p:tavLst>
                                        <p:tav tm="0">
                                          <p:val>
                                            <p:strVal val="0-#ppt_w/2"/>
                                          </p:val>
                                        </p:tav>
                                        <p:tav tm="100000">
                                          <p:val>
                                            <p:strVal val="#ppt_x"/>
                                          </p:val>
                                        </p:tav>
                                      </p:tavLst>
                                    </p:anim>
                                    <p:anim calcmode="lin" valueType="num">
                                      <p:cBhvr additive="base">
                                        <p:cTn id="8" dur="500" fill="hold"/>
                                        <p:tgtEl>
                                          <p:spTgt spid="1048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8601"/>
                                        </p:tgtEl>
                                        <p:attrNameLst>
                                          <p:attrName>style.visibility</p:attrName>
                                        </p:attrNameLst>
                                      </p:cBhvr>
                                      <p:to>
                                        <p:strVal val="visible"/>
                                      </p:to>
                                    </p:set>
                                    <p:anim calcmode="lin" valueType="num">
                                      <p:cBhvr additive="base">
                                        <p:cTn id="13" dur="500" fill="hold"/>
                                        <p:tgtEl>
                                          <p:spTgt spid="1048601"/>
                                        </p:tgtEl>
                                        <p:attrNameLst>
                                          <p:attrName>ppt_x</p:attrName>
                                        </p:attrNameLst>
                                      </p:cBhvr>
                                      <p:tavLst>
                                        <p:tav tm="0">
                                          <p:val>
                                            <p:strVal val="0-#ppt_w/2"/>
                                          </p:val>
                                        </p:tav>
                                        <p:tav tm="100000">
                                          <p:val>
                                            <p:strVal val="#ppt_x"/>
                                          </p:val>
                                        </p:tav>
                                      </p:tavLst>
                                    </p:anim>
                                    <p:anim calcmode="lin" valueType="num">
                                      <p:cBhvr additive="base">
                                        <p:cTn id="14" dur="500" fill="hold"/>
                                        <p:tgtEl>
                                          <p:spTgt spid="10486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8603"/>
                                        </p:tgtEl>
                                        <p:attrNameLst>
                                          <p:attrName>style.visibility</p:attrName>
                                        </p:attrNameLst>
                                      </p:cBhvr>
                                      <p:to>
                                        <p:strVal val="visible"/>
                                      </p:to>
                                    </p:set>
                                    <p:anim calcmode="lin" valueType="num">
                                      <p:cBhvr additive="base">
                                        <p:cTn id="19" dur="500" fill="hold"/>
                                        <p:tgtEl>
                                          <p:spTgt spid="1048603"/>
                                        </p:tgtEl>
                                        <p:attrNameLst>
                                          <p:attrName>ppt_x</p:attrName>
                                        </p:attrNameLst>
                                      </p:cBhvr>
                                      <p:tavLst>
                                        <p:tav tm="0">
                                          <p:val>
                                            <p:strVal val="0-#ppt_w/2"/>
                                          </p:val>
                                        </p:tav>
                                        <p:tav tm="100000">
                                          <p:val>
                                            <p:strVal val="#ppt_x"/>
                                          </p:val>
                                        </p:tav>
                                      </p:tavLst>
                                    </p:anim>
                                    <p:anim calcmode="lin" valueType="num">
                                      <p:cBhvr additive="base">
                                        <p:cTn id="20" dur="500" fill="hold"/>
                                        <p:tgtEl>
                                          <p:spTgt spid="10486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8606"/>
                                        </p:tgtEl>
                                        <p:attrNameLst>
                                          <p:attrName>style.visibility</p:attrName>
                                        </p:attrNameLst>
                                      </p:cBhvr>
                                      <p:to>
                                        <p:strVal val="visible"/>
                                      </p:to>
                                    </p:set>
                                    <p:anim calcmode="lin" valueType="num">
                                      <p:cBhvr additive="base">
                                        <p:cTn id="25" dur="500" fill="hold"/>
                                        <p:tgtEl>
                                          <p:spTgt spid="1048606"/>
                                        </p:tgtEl>
                                        <p:attrNameLst>
                                          <p:attrName>ppt_x</p:attrName>
                                        </p:attrNameLst>
                                      </p:cBhvr>
                                      <p:tavLst>
                                        <p:tav tm="0">
                                          <p:val>
                                            <p:strVal val="0-#ppt_w/2"/>
                                          </p:val>
                                        </p:tav>
                                        <p:tav tm="100000">
                                          <p:val>
                                            <p:strVal val="#ppt_x"/>
                                          </p:val>
                                        </p:tav>
                                      </p:tavLst>
                                    </p:anim>
                                    <p:anim calcmode="lin" valueType="num">
                                      <p:cBhvr additive="base">
                                        <p:cTn id="26" dur="500" fill="hold"/>
                                        <p:tgtEl>
                                          <p:spTgt spid="10486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8605"/>
                                        </p:tgtEl>
                                        <p:attrNameLst>
                                          <p:attrName>style.visibility</p:attrName>
                                        </p:attrNameLst>
                                      </p:cBhvr>
                                      <p:to>
                                        <p:strVal val="visible"/>
                                      </p:to>
                                    </p:set>
                                    <p:anim calcmode="lin" valueType="num">
                                      <p:cBhvr additive="base">
                                        <p:cTn id="31" dur="500" fill="hold"/>
                                        <p:tgtEl>
                                          <p:spTgt spid="1048605"/>
                                        </p:tgtEl>
                                        <p:attrNameLst>
                                          <p:attrName>ppt_x</p:attrName>
                                        </p:attrNameLst>
                                      </p:cBhvr>
                                      <p:tavLst>
                                        <p:tav tm="0">
                                          <p:val>
                                            <p:strVal val="0-#ppt_w/2"/>
                                          </p:val>
                                        </p:tav>
                                        <p:tav tm="100000">
                                          <p:val>
                                            <p:strVal val="#ppt_x"/>
                                          </p:val>
                                        </p:tav>
                                      </p:tavLst>
                                    </p:anim>
                                    <p:anim calcmode="lin" valueType="num">
                                      <p:cBhvr additive="base">
                                        <p:cTn id="32" dur="500" fill="hold"/>
                                        <p:tgtEl>
                                          <p:spTgt spid="104860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8602"/>
                                        </p:tgtEl>
                                        <p:attrNameLst>
                                          <p:attrName>style.visibility</p:attrName>
                                        </p:attrNameLst>
                                      </p:cBhvr>
                                      <p:to>
                                        <p:strVal val="visible"/>
                                      </p:to>
                                    </p:set>
                                    <p:anim calcmode="lin" valueType="num">
                                      <p:cBhvr additive="base">
                                        <p:cTn id="37" dur="500" fill="hold"/>
                                        <p:tgtEl>
                                          <p:spTgt spid="1048602"/>
                                        </p:tgtEl>
                                        <p:attrNameLst>
                                          <p:attrName>ppt_x</p:attrName>
                                        </p:attrNameLst>
                                      </p:cBhvr>
                                      <p:tavLst>
                                        <p:tav tm="0">
                                          <p:val>
                                            <p:strVal val="0-#ppt_w/2"/>
                                          </p:val>
                                        </p:tav>
                                        <p:tav tm="100000">
                                          <p:val>
                                            <p:strVal val="#ppt_x"/>
                                          </p:val>
                                        </p:tav>
                                      </p:tavLst>
                                    </p:anim>
                                    <p:anim calcmode="lin" valueType="num">
                                      <p:cBhvr additive="base">
                                        <p:cTn id="38" dur="500" fill="hold"/>
                                        <p:tgtEl>
                                          <p:spTgt spid="1048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p:bldP spid="1048602" grpId="0"/>
      <p:bldP spid="1048603" grpId="0"/>
      <p:bldP spid="1048604" grpId="0"/>
      <p:bldP spid="1048605" grpId="0"/>
      <p:bldP spid="104860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04859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Vascular Lesions </a:t>
            </a:r>
          </a:p>
        </p:txBody>
      </p:sp>
      <p:sp>
        <p:nvSpPr>
          <p:cNvPr id="1048597" name="Text Placeholder 1048596"/>
          <p:cNvSpPr>
            <a:spLocks noGrp="1"/>
          </p:cNvSpPr>
          <p:nvPr>
            <p:ph type="body" idx="1"/>
          </p:nvPr>
        </p:nvSpPr>
        <p:spPr>
          <a:xfrm>
            <a:off x="685800" y="2133600"/>
            <a:ext cx="84582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sz="2400" b="1"/>
              <a:t>Purpura:  	</a:t>
            </a:r>
            <a:r>
              <a:rPr sz="2000"/>
              <a:t>red-purple non-blanching coloured lesions 			extravation of blood into the tissue.</a:t>
            </a:r>
            <a:r>
              <a:t/>
            </a:r>
            <a:br/>
            <a:r>
              <a:rPr sz="2000"/>
              <a:t>	Eg:  </a:t>
            </a:r>
            <a:r>
              <a:rPr sz="2000">
                <a:solidFill>
                  <a:schemeClr val="hlink"/>
                </a:solidFill>
              </a:rPr>
              <a:t>thrombocytopenia</a:t>
            </a:r>
            <a:r>
              <a:rPr sz="2000"/>
              <a:t>, </a:t>
            </a:r>
            <a:r>
              <a:rPr sz="2000">
                <a:solidFill>
                  <a:schemeClr val="hlink"/>
                </a:solidFill>
              </a:rPr>
              <a:t>trauma</a:t>
            </a:r>
          </a:p>
          <a:p>
            <a:pPr lvl="0" eaLnBrk="1" latinLnBrk="1" hangingPunct="1"/>
            <a:r>
              <a:rPr sz="2400" b="1">
                <a:solidFill>
                  <a:srgbClr val="000000"/>
                </a:solidFill>
                <a:ea typeface="Arial Unicode MS" pitchFamily="34" charset="-128"/>
              </a:rPr>
              <a:t>Ecchymoses:</a:t>
            </a:r>
            <a:r>
              <a:rPr sz="1800">
                <a:solidFill>
                  <a:srgbClr val="000000"/>
                </a:solidFill>
                <a:latin typeface="Arial Unicode MS" pitchFamily="34" charset="-128"/>
                <a:ea typeface="Arial Unicode MS" pitchFamily="34" charset="-128"/>
              </a:rPr>
              <a:t>  </a:t>
            </a:r>
            <a:r>
              <a:rPr sz="2000">
                <a:solidFill>
                  <a:srgbClr val="000000"/>
                </a:solidFill>
                <a:ea typeface="Arial Unicode MS" pitchFamily="34" charset="-128"/>
              </a:rPr>
              <a:t>purpura greater than 1 cm in diameter.</a:t>
            </a:r>
            <a:r>
              <a:t/>
            </a:r>
            <a:br/>
            <a:r>
              <a:rPr sz="2000">
                <a:solidFill>
                  <a:srgbClr val="000000"/>
                </a:solidFill>
                <a:ea typeface="Arial Unicode MS" pitchFamily="34" charset="-128"/>
              </a:rPr>
              <a:t>		Eg: </a:t>
            </a:r>
            <a:r>
              <a:rPr sz="2000">
                <a:solidFill>
                  <a:schemeClr val="folHlink"/>
                </a:solidFill>
                <a:ea typeface="Arial Unicode MS" pitchFamily="34" charset="-128"/>
              </a:rPr>
              <a:t>trauma</a:t>
            </a:r>
            <a:r>
              <a:rPr sz="2000">
                <a:ea typeface="Arial Unicode MS" pitchFamily="34" charset="-128"/>
              </a:rPr>
              <a:t>, </a:t>
            </a:r>
            <a:r>
              <a:rPr sz="2000">
                <a:solidFill>
                  <a:schemeClr val="folHlink"/>
                </a:solidFill>
                <a:ea typeface="Arial Unicode MS" pitchFamily="34" charset="-128"/>
              </a:rPr>
              <a:t>vasculitis </a:t>
            </a:r>
          </a:p>
          <a:p>
            <a:pPr lvl="0" eaLnBrk="1" latinLnBrk="1" hangingPunct="1"/>
            <a:r>
              <a:rPr sz="2400" b="1">
                <a:solidFill>
                  <a:srgbClr val="000000"/>
                </a:solidFill>
                <a:ea typeface="Arial Unicode MS" pitchFamily="34" charset="-128"/>
              </a:rPr>
              <a:t>Petechiae:</a:t>
            </a:r>
            <a:r>
              <a:rPr sz="1800" b="1">
                <a:solidFill>
                  <a:srgbClr val="000000"/>
                </a:solidFill>
                <a:latin typeface="Arial Unicode MS" pitchFamily="34" charset="-128"/>
                <a:ea typeface="Arial Unicode MS" pitchFamily="34" charset="-128"/>
              </a:rPr>
              <a:t>  </a:t>
            </a:r>
            <a:r>
              <a:rPr sz="2000" b="1">
                <a:solidFill>
                  <a:srgbClr val="000000"/>
                </a:solidFill>
                <a:ea typeface="Arial Unicode MS" pitchFamily="34" charset="-128"/>
              </a:rPr>
              <a:t>s</a:t>
            </a:r>
            <a:r>
              <a:rPr sz="2000">
                <a:solidFill>
                  <a:srgbClr val="000000"/>
                </a:solidFill>
                <a:ea typeface="Arial Unicode MS" pitchFamily="34" charset="-128"/>
              </a:rPr>
              <a:t>mall nonblanching erythematous macules &lt;0.5 cm 		 rupture of small blood vessels leading to hemorrhage        	 Eg: </a:t>
            </a:r>
            <a:r>
              <a:rPr sz="2000">
                <a:solidFill>
                  <a:schemeClr val="hlink"/>
                </a:solidFill>
                <a:ea typeface="Arial Unicode MS" pitchFamily="34" charset="-128"/>
              </a:rPr>
              <a:t>age</a:t>
            </a:r>
            <a:r>
              <a:rPr sz="2000">
                <a:solidFill>
                  <a:srgbClr val="000000"/>
                </a:solidFill>
                <a:ea typeface="Arial Unicode MS" pitchFamily="34" charset="-128"/>
              </a:rPr>
              <a:t>, </a:t>
            </a:r>
            <a:r>
              <a:rPr sz="2000">
                <a:solidFill>
                  <a:schemeClr val="hlink"/>
                </a:solidFill>
                <a:ea typeface="Arial Unicode MS" pitchFamily="34" charset="-128"/>
              </a:rPr>
              <a:t>thrombocytopaenia</a:t>
            </a:r>
          </a:p>
          <a:p>
            <a:pPr lvl="0" eaLnBrk="1" latinLnBrk="1" hangingPunct="1"/>
            <a:r>
              <a:rPr sz="2400" b="1"/>
              <a:t>Telangiectasia:</a:t>
            </a:r>
            <a:r>
              <a:rPr sz="1800" b="1"/>
              <a:t>   </a:t>
            </a:r>
            <a:r>
              <a:rPr sz="2000"/>
              <a:t>permanent dilated superficial blood vessels</a:t>
            </a:r>
            <a:r>
              <a:rPr sz="1800"/>
              <a:t>.</a:t>
            </a:r>
            <a:r>
              <a:t/>
            </a:r>
            <a:br/>
            <a:r>
              <a:rPr sz="1800"/>
              <a:t>			  </a:t>
            </a:r>
            <a:r>
              <a:rPr sz="2000"/>
              <a:t>Eg: </a:t>
            </a:r>
            <a:r>
              <a:rPr sz="2000">
                <a:solidFill>
                  <a:schemeClr val="folHlink"/>
                </a:solidFill>
              </a:rPr>
              <a:t>liver disease, breast cancer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rcRect/>
          <a:stretch>
            <a:fillRect/>
          </a:stretch>
        </p:blipFill>
        <p:spPr>
          <a:xfrm>
            <a:off x="990600" y="2514600"/>
            <a:ext cx="2047875" cy="1989137"/>
          </a:xfrm>
          <a:prstGeom prst="rect">
            <a:avLst/>
          </a:prstGeom>
          <a:noFill/>
          <a:ln>
            <a:noFill/>
          </a:ln>
        </p:spPr>
      </p:pic>
      <p:sp>
        <p:nvSpPr>
          <p:cNvPr id="1048590" name="TextBox 1048589"/>
          <p:cNvSpPr txBox="1"/>
          <p:nvPr/>
        </p:nvSpPr>
        <p:spPr>
          <a:xfrm>
            <a:off x="3810000" y="4572000"/>
            <a:ext cx="16764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petechiae</a:t>
            </a:r>
          </a:p>
        </p:txBody>
      </p:sp>
      <p:sp>
        <p:nvSpPr>
          <p:cNvPr id="1048591" name="TextBox 1048590"/>
          <p:cNvSpPr txBox="1"/>
          <p:nvPr/>
        </p:nvSpPr>
        <p:spPr>
          <a:xfrm>
            <a:off x="6400800" y="4572000"/>
            <a:ext cx="25146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telangiectasia: </a:t>
            </a:r>
          </a:p>
        </p:txBody>
      </p:sp>
      <p:sp>
        <p:nvSpPr>
          <p:cNvPr id="1048592" name="TextBox 1048591"/>
          <p:cNvSpPr txBox="1"/>
          <p:nvPr/>
        </p:nvSpPr>
        <p:spPr>
          <a:xfrm>
            <a:off x="1295400" y="4572000"/>
            <a:ext cx="152400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purpura</a:t>
            </a:r>
          </a:p>
        </p:txBody>
      </p:sp>
      <p:pic>
        <p:nvPicPr>
          <p:cNvPr id="2097153" name="Picture 2097152"/>
          <p:cNvPicPr>
            <a:picLocks/>
          </p:cNvPicPr>
          <p:nvPr/>
        </p:nvPicPr>
        <p:blipFill>
          <a:blip r:embed="rId3"/>
          <a:srcRect/>
          <a:stretch>
            <a:fillRect/>
          </a:stretch>
        </p:blipFill>
        <p:spPr>
          <a:xfrm>
            <a:off x="3657600" y="2514600"/>
            <a:ext cx="2057400" cy="1963737"/>
          </a:xfrm>
          <a:prstGeom prst="rect">
            <a:avLst/>
          </a:prstGeom>
          <a:noFill/>
          <a:ln>
            <a:noFill/>
          </a:ln>
        </p:spPr>
      </p:pic>
      <p:pic>
        <p:nvPicPr>
          <p:cNvPr id="2097154" name="Picture 2097153"/>
          <p:cNvPicPr>
            <a:picLocks/>
          </p:cNvPicPr>
          <p:nvPr/>
        </p:nvPicPr>
        <p:blipFill>
          <a:blip r:embed="rId4"/>
          <a:srcRect/>
          <a:stretch>
            <a:fillRect/>
          </a:stretch>
        </p:blipFill>
        <p:spPr>
          <a:xfrm>
            <a:off x="6324600" y="2514600"/>
            <a:ext cx="2057400" cy="1981200"/>
          </a:xfrm>
          <a:prstGeom prst="rect">
            <a:avLst/>
          </a:prstGeom>
          <a:noFill/>
          <a:ln>
            <a:noFill/>
          </a:ln>
        </p:spPr>
      </p:pic>
      <p:sp>
        <p:nvSpPr>
          <p:cNvPr id="1048593" name="Title 104859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t>Vascular Lesions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8592"/>
                                        </p:tgtEl>
                                        <p:attrNameLst>
                                          <p:attrName>style.visibility</p:attrName>
                                        </p:attrNameLst>
                                      </p:cBhvr>
                                      <p:to>
                                        <p:strVal val="visible"/>
                                      </p:to>
                                    </p:set>
                                    <p:anim calcmode="lin" valueType="num">
                                      <p:cBhvr additive="base">
                                        <p:cTn id="7" dur="500" fill="hold"/>
                                        <p:tgtEl>
                                          <p:spTgt spid="1048592"/>
                                        </p:tgtEl>
                                        <p:attrNameLst>
                                          <p:attrName>ppt_x</p:attrName>
                                        </p:attrNameLst>
                                      </p:cBhvr>
                                      <p:tavLst>
                                        <p:tav tm="0">
                                          <p:val>
                                            <p:strVal val="0-#ppt_w/2"/>
                                          </p:val>
                                        </p:tav>
                                        <p:tav tm="100000">
                                          <p:val>
                                            <p:strVal val="#ppt_x"/>
                                          </p:val>
                                        </p:tav>
                                      </p:tavLst>
                                    </p:anim>
                                    <p:anim calcmode="lin" valueType="num">
                                      <p:cBhvr additive="base">
                                        <p:cTn id="8" dur="500" fill="hold"/>
                                        <p:tgtEl>
                                          <p:spTgt spid="10485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8590"/>
                                        </p:tgtEl>
                                        <p:attrNameLst>
                                          <p:attrName>style.visibility</p:attrName>
                                        </p:attrNameLst>
                                      </p:cBhvr>
                                      <p:to>
                                        <p:strVal val="visible"/>
                                      </p:to>
                                    </p:set>
                                    <p:anim calcmode="lin" valueType="num">
                                      <p:cBhvr additive="base">
                                        <p:cTn id="13" dur="500" fill="hold"/>
                                        <p:tgtEl>
                                          <p:spTgt spid="1048590"/>
                                        </p:tgtEl>
                                        <p:attrNameLst>
                                          <p:attrName>ppt_x</p:attrName>
                                        </p:attrNameLst>
                                      </p:cBhvr>
                                      <p:tavLst>
                                        <p:tav tm="0">
                                          <p:val>
                                            <p:strVal val="0-#ppt_w/2"/>
                                          </p:val>
                                        </p:tav>
                                        <p:tav tm="100000">
                                          <p:val>
                                            <p:strVal val="#ppt_x"/>
                                          </p:val>
                                        </p:tav>
                                      </p:tavLst>
                                    </p:anim>
                                    <p:anim calcmode="lin" valueType="num">
                                      <p:cBhvr additive="base">
                                        <p:cTn id="14" dur="500" fill="hold"/>
                                        <p:tgtEl>
                                          <p:spTgt spid="10485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8591"/>
                                        </p:tgtEl>
                                        <p:attrNameLst>
                                          <p:attrName>style.visibility</p:attrName>
                                        </p:attrNameLst>
                                      </p:cBhvr>
                                      <p:to>
                                        <p:strVal val="visible"/>
                                      </p:to>
                                    </p:set>
                                    <p:anim calcmode="lin" valueType="num">
                                      <p:cBhvr additive="base">
                                        <p:cTn id="19" dur="500" fill="hold"/>
                                        <p:tgtEl>
                                          <p:spTgt spid="1048591"/>
                                        </p:tgtEl>
                                        <p:attrNameLst>
                                          <p:attrName>ppt_x</p:attrName>
                                        </p:attrNameLst>
                                      </p:cBhvr>
                                      <p:tavLst>
                                        <p:tav tm="0">
                                          <p:val>
                                            <p:strVal val="0-#ppt_w/2"/>
                                          </p:val>
                                        </p:tav>
                                        <p:tav tm="100000">
                                          <p:val>
                                            <p:strVal val="#ppt_x"/>
                                          </p:val>
                                        </p:tav>
                                      </p:tavLst>
                                    </p:anim>
                                    <p:anim calcmode="lin" valueType="num">
                                      <p:cBhvr additive="base">
                                        <p:cTn id="20" dur="500" fill="hold"/>
                                        <p:tgtEl>
                                          <p:spTgt spid="1048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P spid="1048591" grpId="0"/>
      <p:bldP spid="104859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04859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sz="4000"/>
              <a:t>Shape (arrangement of lesions):</a:t>
            </a:r>
          </a:p>
        </p:txBody>
      </p:sp>
      <p:sp>
        <p:nvSpPr>
          <p:cNvPr id="1048595" name="Content Placeholder 104859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zh-CN" altLang="en-US" b="1"/>
              <a:t>Annular</a:t>
            </a:r>
            <a:r>
              <a:rPr lang="en-US" altLang="en-US">
                <a:solidFill>
                  <a:schemeClr val="folHlink"/>
                </a:solidFill>
              </a:rPr>
              <a:t> - </a:t>
            </a:r>
            <a:r>
              <a:rPr lang="zh-CN" altLang="en-US"/>
              <a:t>ring-shaped</a:t>
            </a:r>
            <a:r>
              <a:rPr lang="en-US" altLang="en-US">
                <a:solidFill>
                  <a:schemeClr val="folHlink"/>
                </a:solidFill>
              </a:rPr>
              <a:t> </a:t>
            </a:r>
          </a:p>
          <a:p>
            <a:pPr lvl="0"/>
            <a:r>
              <a:rPr b="1"/>
              <a:t>Serpiginous - </a:t>
            </a:r>
            <a:r>
              <a:t>wandering or twisting, like a snake</a:t>
            </a:r>
          </a:p>
          <a:p>
            <a:pPr lvl="0"/>
            <a:r>
              <a:rPr b="1"/>
              <a:t>Dermatomal</a:t>
            </a:r>
            <a:r>
              <a:t> - lesions in a dermatome: shingles!</a:t>
            </a:r>
          </a:p>
          <a:p>
            <a:pPr lvl="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04859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599" name="Content Placeholder 104859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b="1"/>
              <a:t>Herpetiform</a:t>
            </a:r>
            <a:r>
              <a:rPr lang="zh-CN" altLang="en-US"/>
              <a:t> - tight clustering of lesions heaped on top of on another; taken from the fashionable style of paris herpes</a:t>
            </a:r>
          </a:p>
          <a:p>
            <a:pPr lvl="0"/>
            <a:r>
              <a:rPr lang="en-US" altLang="en-US">
                <a:solidFill>
                  <a:schemeClr val="folHlink"/>
                </a:solidFill>
              </a:rPr>
              <a:t>flat-topped, </a:t>
            </a:r>
          </a:p>
          <a:p>
            <a:pPr lvl="0"/>
            <a:r>
              <a:rPr lang="en-US" altLang="en-US">
                <a:solidFill>
                  <a:schemeClr val="folHlink"/>
                </a:solidFill>
              </a:rPr>
              <a:t>domed</a:t>
            </a:r>
          </a:p>
          <a:p>
            <a:pPr lvl="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048609"/>
          <p:cNvSpPr>
            <a:spLocks noGrp="1"/>
          </p:cNvSpPr>
          <p:nvPr>
            <p:ph type="title"/>
          </p:nvPr>
        </p:nvSpPr>
        <p:spPr>
          <a:xfrm>
            <a:off x="1274762" y="533400"/>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Diseases</a:t>
            </a:r>
          </a:p>
        </p:txBody>
      </p:sp>
      <p:sp>
        <p:nvSpPr>
          <p:cNvPr id="1048611" name="Text Placeholder 1048610"/>
          <p:cNvSpPr>
            <a:spLocks noGrp="1"/>
          </p:cNvSpPr>
          <p:nvPr>
            <p:ph type="body" idx="1"/>
          </p:nvPr>
        </p:nvSpPr>
        <p:spPr>
          <a:xfrm>
            <a:off x="609600" y="2017712"/>
            <a:ext cx="821055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en-US" altLang="en-US"/>
              <a:t>blistering diseases: 	</a:t>
            </a:r>
            <a:r>
              <a:rPr lang="zh-CN" altLang="en-US" sz="2000" b="1"/>
              <a:t>Pemphigus</a:t>
            </a:r>
            <a:r>
              <a:rPr lang="en-US" altLang="en-US"/>
              <a:t>                   </a:t>
            </a:r>
            <a:r>
              <a:rPr lang="zh-CN" altLang="en-US" sz="2000" b="1"/>
              <a:t>                                                            					Bullous Pemphigoid 						Erythema Multiformes					Dermatitis Herpetiformis                                                                                            	                                                 </a:t>
            </a:r>
            <a:r>
              <a:rPr lang="en-US" altLang="en-US" sz="2000" b="1"/>
              <a:t>Bullous Drug Reactions</a:t>
            </a:r>
            <a:r>
              <a:rPr lang="zh-CN" altLang="en-US" sz="2000" b="1"/>
              <a:t> 					Phytophoto Dermatitis 						</a:t>
            </a:r>
          </a:p>
          <a:p>
            <a:pPr lvl="0" eaLnBrk="1" latinLnBrk="1" hangingPunct="1"/>
            <a:r>
              <a:rPr lang="zh-CN" altLang="en-US"/>
              <a:t>scaling diseases</a:t>
            </a:r>
          </a:p>
          <a:p>
            <a:pPr lvl="0" eaLnBrk="1" latinLnBrk="1" hangingPunct="1"/>
            <a:r>
              <a:rPr lang="zh-CN" altLang="en-US"/>
              <a:t>dermatitis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r>
              <a:rPr lang="en-US" altLang="en-US"/>
              <a:t>Types of skin</a:t>
            </a:r>
          </a:p>
        </p:txBody>
      </p:sp>
      <p:sp>
        <p:nvSpPr>
          <p:cNvPr id="1048635" name="Content Placeholder 104863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Thick skin </a:t>
            </a:r>
          </a:p>
          <a:p>
            <a:r>
              <a:rPr lang="en-US" altLang="en-US"/>
              <a:t>Thin skin</a:t>
            </a:r>
          </a:p>
          <a:p>
            <a:r>
              <a:rPr lang="en-US" altLang="en-US"/>
              <a:t>NB- read more on these</a:t>
            </a:r>
          </a:p>
          <a:p>
            <a:r>
              <a:rPr lang="en-US" altLang="en-US"/>
              <a:t>Skin is the largest and the most visible organ of the body.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04871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Pemphigus</a:t>
            </a:r>
          </a:p>
        </p:txBody>
      </p:sp>
      <p:pic>
        <p:nvPicPr>
          <p:cNvPr id="2097184" name="Picture 2097183"/>
          <p:cNvPicPr>
            <a:picLocks/>
          </p:cNvPicPr>
          <p:nvPr/>
        </p:nvPicPr>
        <p:blipFill>
          <a:blip r:embed="rId2"/>
          <a:srcRect/>
          <a:stretch>
            <a:fillRect/>
          </a:stretch>
        </p:blipFill>
        <p:spPr>
          <a:xfrm>
            <a:off x="5097462" y="2038350"/>
            <a:ext cx="3817937" cy="2381250"/>
          </a:xfrm>
          <a:prstGeom prst="rect">
            <a:avLst/>
          </a:prstGeom>
          <a:noFill/>
          <a:ln>
            <a:noFill/>
          </a:ln>
        </p:spPr>
      </p:pic>
      <p:pic>
        <p:nvPicPr>
          <p:cNvPr id="2097185" name="Picture 2097184"/>
          <p:cNvPicPr>
            <a:picLocks/>
          </p:cNvPicPr>
          <p:nvPr/>
        </p:nvPicPr>
        <p:blipFill>
          <a:blip r:embed="rId3"/>
          <a:srcRect/>
          <a:stretch>
            <a:fillRect/>
          </a:stretch>
        </p:blipFill>
        <p:spPr>
          <a:xfrm>
            <a:off x="5105400" y="4191000"/>
            <a:ext cx="3768725" cy="2286000"/>
          </a:xfrm>
          <a:prstGeom prst="rect">
            <a:avLst/>
          </a:prstGeom>
          <a:noFill/>
          <a:ln>
            <a:noFill/>
          </a:ln>
        </p:spPr>
      </p:pic>
      <p:sp>
        <p:nvSpPr>
          <p:cNvPr id="1048720" name="Text Placeholder 1048719"/>
          <p:cNvSpPr>
            <a:spLocks noGrp="1"/>
          </p:cNvSpPr>
          <p:nvPr>
            <p:ph type="body" idx="1"/>
          </p:nvPr>
        </p:nvSpPr>
        <p:spPr>
          <a:xfrm>
            <a:off x="609600" y="2017712"/>
            <a:ext cx="44958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a:solidFill>
                  <a:srgbClr val="000000"/>
                </a:solidFill>
              </a:rPr>
              <a:t>Rare autoimmune disease affecting young adults and middle aged</a:t>
            </a:r>
          </a:p>
          <a:p>
            <a:pPr lvl="0" eaLnBrk="1" latinLnBrk="1" hangingPunct="1">
              <a:lnSpc>
                <a:spcPct val="90000"/>
              </a:lnSpc>
            </a:pPr>
            <a:r>
              <a:rPr lang="zh-CN" altLang="en-US" sz="2400">
                <a:solidFill>
                  <a:srgbClr val="000000"/>
                </a:solidFill>
              </a:rPr>
              <a:t>immune attack of the desmosomal adhesion between epidermal cells </a:t>
            </a:r>
          </a:p>
          <a:p>
            <a:pPr lvl="0" eaLnBrk="1" latinLnBrk="1" hangingPunct="1">
              <a:lnSpc>
                <a:spcPct val="90000"/>
              </a:lnSpc>
            </a:pPr>
            <a:r>
              <a:rPr lang="zh-CN" altLang="en-US" sz="2400">
                <a:solidFill>
                  <a:srgbClr val="000000"/>
                </a:solidFill>
              </a:rPr>
              <a:t>fragile blisters, which rupture easily leaving red eroded areas </a:t>
            </a:r>
          </a:p>
          <a:p>
            <a:pPr lvl="0" eaLnBrk="1" latinLnBrk="1" hangingPunct="1">
              <a:lnSpc>
                <a:spcPct val="90000"/>
              </a:lnSpc>
            </a:pPr>
            <a:r>
              <a:rPr lang="en-US" altLang="en-US" sz="2400">
                <a:solidFill>
                  <a:srgbClr val="000000"/>
                </a:solidFill>
              </a:rPr>
              <a:t>Rapid, life threatening</a:t>
            </a:r>
          </a:p>
          <a:p>
            <a:pPr lvl="0" eaLnBrk="1" latinLnBrk="1" hangingPunct="1">
              <a:lnSpc>
                <a:spcPct val="90000"/>
              </a:lnSpc>
            </a:pPr>
            <a:r>
              <a:rPr lang="zh-CN" altLang="en-US" sz="2400">
                <a:solidFill>
                  <a:srgbClr val="000000"/>
                </a:solidFill>
              </a:rPr>
              <a:t>60mg prednisolone day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04872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a:latin typeface="Arial" charset="0"/>
              </a:rPr>
              <a:t>Pemphigus</a:t>
            </a:r>
          </a:p>
        </p:txBody>
      </p:sp>
      <p:sp>
        <p:nvSpPr>
          <p:cNvPr id="1048722" name="Content Placeholder 104872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Characterized by the appearance of bullae (blisters) of various sizes on apparently normal skin and mucous membranes.</a:t>
            </a:r>
          </a:p>
          <a:p>
            <a:pPr lvl="0"/>
            <a:r>
              <a:rPr lang="en-US" altLang="en-US" sz="2800"/>
              <a:t>Pemphigus is an autoimmune disease involving IgG.</a:t>
            </a:r>
          </a:p>
          <a:p>
            <a:pPr lvl="0"/>
            <a:r>
              <a:rPr lang="en-US" altLang="en-US" sz="2800"/>
              <a:t>It is thought that the pemphigus antibody is directed against a specific cell-surface antigen in epidermal cells.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04872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24" name="Content Placeholder 104872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level of serum antibody is predictive of disease severity.</a:t>
            </a:r>
          </a:p>
          <a:p>
            <a:pPr lvl="0"/>
            <a:r>
              <a:rPr lang="en-US" altLang="en-US" sz="2800"/>
              <a:t>Occurs in men and women in middle and late adulthood. </a:t>
            </a:r>
          </a:p>
          <a:p>
            <a:pPr lvl="0"/>
            <a:r>
              <a:rPr lang="en-US" altLang="en-US" sz="2800"/>
              <a:t>The condition may be associated with penicillins and captopril (Capoten) and with myasthenia gravis.</a:t>
            </a:r>
          </a:p>
          <a:p>
            <a:pPr lvl="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04872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1800"/>
              <a:t>Vesicles on the chin (in pemphigus). From Hall, J. C.</a:t>
            </a:r>
            <a:r>
              <a:t/>
            </a:r>
            <a:br/>
            <a:r>
              <a:rPr lang="en-US" altLang="en-US" sz="1800"/>
              <a:t>(2006). </a:t>
            </a:r>
            <a:r>
              <a:rPr sz="1800" i="1"/>
              <a:t>Sauer’s manual of skin diseases. Philadelphia: Lippincott</a:t>
            </a:r>
            <a:r>
              <a:t/>
            </a:r>
            <a:br/>
            <a:r>
              <a:rPr sz="1800"/>
              <a:t>Williams &amp; Wilkins.</a:t>
            </a:r>
          </a:p>
        </p:txBody>
      </p:sp>
      <p:pic>
        <p:nvPicPr>
          <p:cNvPr id="2097186" name="Content Placeholder 2097185"/>
          <p:cNvPicPr>
            <a:picLocks noGrp="1"/>
          </p:cNvPicPr>
          <p:nvPr>
            <p:ph idx="1"/>
          </p:nvPr>
        </p:nvPicPr>
        <p:blipFill>
          <a:blip r:embed="rId2"/>
          <a:srcRect/>
          <a:stretch>
            <a:fillRect/>
          </a:stretch>
        </p:blipFill>
        <p:spPr>
          <a:xfrm>
            <a:off x="1692275" y="1916112"/>
            <a:ext cx="5688012" cy="38893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04872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Clinical Manifestations</a:t>
            </a:r>
          </a:p>
        </p:txBody>
      </p:sp>
      <p:sp>
        <p:nvSpPr>
          <p:cNvPr id="1048727" name="Content Placeholder 104872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Most present with oral lesions appearing as irregularly shaped erosions that are painful, bleed easily, and heal slowly. </a:t>
            </a:r>
          </a:p>
          <a:p>
            <a:pPr lvl="0"/>
            <a:r>
              <a:rPr lang="en-US" altLang="en-US" sz="2800"/>
              <a:t>The skin bullae enlarge, rupture, and leave large, painful eroded areas that are accompanied by crusting and oozing.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04872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29" name="Content Placeholder 104872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 characteristic odor emanates from the bullae and the exuding serum. </a:t>
            </a:r>
          </a:p>
          <a:p>
            <a:pPr lvl="0"/>
            <a:r>
              <a:rPr lang="en-US" altLang="en-US" sz="2800"/>
              <a:t>There is blistering or sloughing of uninvolved skin when minimal pressure is applied (Nikolsky’s sign).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04872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Complications</a:t>
            </a:r>
          </a:p>
        </p:txBody>
      </p:sp>
      <p:sp>
        <p:nvSpPr>
          <p:cNvPr id="1048731" name="Content Placeholder 104873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Secondary bacterial infection</a:t>
            </a:r>
          </a:p>
          <a:p>
            <a:pPr lvl="0"/>
            <a:r>
              <a:rPr lang="en-US" altLang="en-US" sz="2800"/>
              <a:t>Fluid and electrolyte imbalance results from fluid and protein loss as the bullae rupture. </a:t>
            </a:r>
          </a:p>
          <a:p>
            <a:pPr lvl="0"/>
            <a:r>
              <a:rPr lang="en-US" altLang="en-US" sz="2800"/>
              <a:t>Hypoalbuminemia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04873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Management</a:t>
            </a:r>
          </a:p>
        </p:txBody>
      </p:sp>
      <p:sp>
        <p:nvSpPr>
          <p:cNvPr id="1048733" name="Content Placeholder 1048732"/>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goals of therapy are:</a:t>
            </a:r>
          </a:p>
          <a:p>
            <a:pPr lvl="0"/>
            <a:r>
              <a:rPr lang="en-US" altLang="en-US" sz="2800"/>
              <a:t>to bring the disease under control as rapidly as possible</a:t>
            </a:r>
          </a:p>
          <a:p>
            <a:pPr lvl="0"/>
            <a:r>
              <a:rPr lang="en-US" altLang="en-US" sz="2800"/>
              <a:t>to prevent loss of serum </a:t>
            </a:r>
          </a:p>
          <a:p>
            <a:pPr lvl="0"/>
            <a:r>
              <a:rPr lang="en-US" altLang="en-US" sz="2800"/>
              <a:t>Prevent development of secondary infection,  </a:t>
            </a:r>
          </a:p>
          <a:p>
            <a:pPr lvl="0"/>
            <a:r>
              <a:rPr lang="en-US" altLang="en-US" sz="2800"/>
              <a:t>to promote reepithelization (i.e. renewal of epithelial tissue).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04873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35" name="Content Placeholder 104873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Corticosteroids are administered in high doses to control the disease and keep the skin free of blisters.</a:t>
            </a:r>
          </a:p>
          <a:p>
            <a:pPr lvl="0"/>
            <a:r>
              <a:rPr lang="en-US" altLang="en-US" sz="2800"/>
              <a:t>Immunosuppressive agents (eg, azathioprine [Azasan], cyclophosphamide [Cytoxan], gold [Aurasol]) may be prescribed to help control the disease and reduce the corticosteroid dose.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04873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37" name="Content Placeholder 104873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Plasmapheresis temporarily decreases the serum antibody level and has been used with variable success, although it is generally reserved for life-threatening cases.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37" name="Content Placeholder 104863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ea typeface="ＭＳ Ｐゴシック" pitchFamily="34" charset="-128"/>
              </a:rPr>
              <a:t>Skin consists of two different layers:</a:t>
            </a:r>
          </a:p>
          <a:p>
            <a:pPr lvl="1" eaLnBrk="1" latinLnBrk="1" hangingPunct="1">
              <a:buSzPct val="90000"/>
            </a:pPr>
            <a:r>
              <a:rPr>
                <a:ea typeface="ＭＳ Ｐゴシック" pitchFamily="34" charset="-128"/>
              </a:rPr>
              <a:t>The epidermis is categorized as epithelial tissue and covers the external surface of the body.</a:t>
            </a:r>
          </a:p>
          <a:p>
            <a:pPr lvl="1" eaLnBrk="1" latinLnBrk="1" hangingPunct="1">
              <a:buSzPct val="90000"/>
            </a:pPr>
            <a:r>
              <a:rPr>
                <a:ea typeface="ＭＳ Ｐゴシック" pitchFamily="34" charset="-128"/>
              </a:rPr>
              <a:t>The epidermis also includes the mucous membranes that line the walls of internal cavities that connect to the outside of the body.</a:t>
            </a:r>
          </a:p>
          <a:p>
            <a:pPr lvl="1" eaLnBrk="1" latinLnBrk="1" hangingPunct="1">
              <a:buSzPct val="90000"/>
            </a:pPr>
            <a:r>
              <a:rPr>
                <a:ea typeface="ＭＳ Ｐゴシック" pitchFamily="34" charset="-128"/>
              </a:rPr>
              <a:t>The dermis is categorized as connective tissue.</a:t>
            </a:r>
          </a:p>
          <a:p>
            <a:pPr lvl="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04873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zh-CN" altLang="en-US">
                <a:latin typeface="Arial" charset="0"/>
              </a:rPr>
              <a:t>Bullous Pemphigoid</a:t>
            </a:r>
          </a:p>
        </p:txBody>
      </p:sp>
      <p:sp>
        <p:nvSpPr>
          <p:cNvPr id="1048739" name="Content Placeholder 104873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An acquired disease of flaccid blisters appearing on normal or erythematous skin. </a:t>
            </a:r>
          </a:p>
          <a:p>
            <a:pPr lvl="0"/>
            <a:r>
              <a:rPr lang="en-US" altLang="en-US" sz="2800"/>
              <a:t>It appears more often on the flexor surfaces of the arms, legs, axilla, and groin. </a:t>
            </a:r>
          </a:p>
          <a:p>
            <a:pPr lvl="0"/>
            <a:r>
              <a:rPr lang="en-US" altLang="en-US" sz="2800"/>
              <a:t>Oral lesions, if present, are usually transient and minimal.</a:t>
            </a:r>
          </a:p>
          <a:p>
            <a:pPr lvl="0"/>
            <a:r>
              <a:rPr lang="en-US" altLang="en-US" sz="2800"/>
              <a:t>Common in the elderly, with a peak incidence at about 60 years of age.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04873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Bullous Pemphigoid</a:t>
            </a:r>
          </a:p>
        </p:txBody>
      </p:sp>
      <p:pic>
        <p:nvPicPr>
          <p:cNvPr id="2097187" name="Picture 2097186"/>
          <p:cNvPicPr>
            <a:picLocks/>
          </p:cNvPicPr>
          <p:nvPr/>
        </p:nvPicPr>
        <p:blipFill>
          <a:blip r:embed="rId2"/>
          <a:srcRect/>
          <a:stretch>
            <a:fillRect/>
          </a:stretch>
        </p:blipFill>
        <p:spPr>
          <a:xfrm>
            <a:off x="512323" y="5217007"/>
            <a:ext cx="3962400" cy="2438400"/>
          </a:xfrm>
          <a:prstGeom prst="rect">
            <a:avLst/>
          </a:prstGeom>
          <a:noFill/>
          <a:ln>
            <a:noFill/>
          </a:ln>
        </p:spPr>
      </p:pic>
      <p:sp>
        <p:nvSpPr>
          <p:cNvPr id="1048741" name="TextBox 1048740"/>
          <p:cNvSpPr txBox="1"/>
          <p:nvPr/>
        </p:nvSpPr>
        <p:spPr>
          <a:xfrm>
            <a:off x="685800" y="2052637"/>
            <a:ext cx="8458200" cy="330581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lnSpc>
                <a:spcPct val="70000"/>
              </a:lnSpc>
              <a:spcBef>
                <a:spcPct val="50000"/>
              </a:spcBef>
              <a:buFontTx/>
              <a:buChar char="•"/>
            </a:pPr>
            <a:r>
              <a:rPr lang="zh-CN" altLang="en-US">
                <a:solidFill>
                  <a:srgbClr val="000000"/>
                </a:solidFill>
              </a:rPr>
              <a:t> Acute blistering disease of elderly</a:t>
            </a:r>
          </a:p>
          <a:p>
            <a:pPr lvl="0" eaLnBrk="1" latinLnBrk="1" hangingPunct="1">
              <a:lnSpc>
                <a:spcPct val="70000"/>
              </a:lnSpc>
              <a:spcBef>
                <a:spcPct val="50000"/>
              </a:spcBef>
              <a:buFontTx/>
              <a:buChar char="•"/>
            </a:pPr>
            <a:r>
              <a:rPr lang="zh-CN" altLang="en-US">
                <a:solidFill>
                  <a:srgbClr val="000000"/>
                </a:solidFill>
              </a:rPr>
              <a:t> large tense blisters, often blood stained</a:t>
            </a:r>
          </a:p>
          <a:p>
            <a:pPr lvl="0" eaLnBrk="1" latinLnBrk="1" hangingPunct="1">
              <a:lnSpc>
                <a:spcPct val="70000"/>
              </a:lnSpc>
              <a:spcBef>
                <a:spcPct val="50000"/>
              </a:spcBef>
              <a:buFontTx/>
              <a:buChar char="•"/>
            </a:pPr>
            <a:r>
              <a:rPr lang="zh-CN" altLang="en-US">
                <a:solidFill>
                  <a:srgbClr val="000000"/>
                </a:solidFill>
              </a:rPr>
              <a:t> blisters burst leaving denuded areas prone to 2nd infection</a:t>
            </a:r>
          </a:p>
          <a:p>
            <a:pPr lvl="0" eaLnBrk="1" latinLnBrk="1" hangingPunct="1">
              <a:spcBef>
                <a:spcPct val="50000"/>
              </a:spcBef>
              <a:buFontTx/>
              <a:buChar char="•"/>
            </a:pPr>
            <a:r>
              <a:rPr lang="zh-CN" altLang="en-US">
                <a:solidFill>
                  <a:srgbClr val="000000"/>
                </a:solidFill>
              </a:rPr>
              <a:t> blisters between the epidermis and the dermis filled with                                                    	fibrin and mixed inflammatory infiltrate of neutrophils,					     lymphocytes and histiocytes </a:t>
            </a:r>
          </a:p>
          <a:p>
            <a:pPr lvl="0" eaLnBrk="1" latinLnBrk="1" hangingPunct="1">
              <a:lnSpc>
                <a:spcPct val="70000"/>
              </a:lnSpc>
              <a:spcBef>
                <a:spcPct val="50000"/>
              </a:spcBef>
            </a:pPr>
            <a:r>
              <a:rPr lang="zh-CN" altLang="en-US">
                <a:solidFill>
                  <a:srgbClr val="000000"/>
                </a:solidFill>
              </a:rPr>
              <a:t>  </a:t>
            </a:r>
          </a:p>
        </p:txBody>
      </p:sp>
      <p:sp>
        <p:nvSpPr>
          <p:cNvPr id="1048742" name="TextBox 1048741"/>
          <p:cNvSpPr txBox="1"/>
          <p:nvPr/>
        </p:nvSpPr>
        <p:spPr>
          <a:xfrm>
            <a:off x="4724400" y="4117975"/>
            <a:ext cx="4191000" cy="2169159"/>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endParaRPr lang="en-US" altLang="en-US">
              <a:solidFill>
                <a:srgbClr val="000000"/>
              </a:solidFill>
            </a:endParaRPr>
          </a:p>
          <a:p>
            <a:pPr lvl="0" eaLnBrk="1" latinLnBrk="1" hangingPunct="1">
              <a:spcBef>
                <a:spcPct val="50000"/>
              </a:spcBef>
              <a:buFontTx/>
              <a:buChar char="•"/>
            </a:pPr>
            <a:r>
              <a:rPr lang="zh-CN" altLang="en-US">
                <a:solidFill>
                  <a:srgbClr val="000000"/>
                </a:solidFill>
              </a:rPr>
              <a:t>  C3b and IgG bound to the basement membrane of skin</a:t>
            </a:r>
          </a:p>
          <a:p>
            <a:pPr lvl="0" eaLnBrk="1" latinLnBrk="1" hangingPunct="1">
              <a:spcBef>
                <a:spcPct val="50000"/>
              </a:spcBef>
              <a:buFontTx/>
              <a:buChar char="•"/>
            </a:pPr>
            <a:endParaRPr lang="zh-CN" altLang="en-US">
              <a:solidFill>
                <a:srgbClr val="000000"/>
              </a:solidFill>
            </a:endParaRPr>
          </a:p>
        </p:txBody>
      </p:sp>
      <p:sp>
        <p:nvSpPr>
          <p:cNvPr id="1048743" name="TextBox 1048742"/>
          <p:cNvSpPr txBox="1"/>
          <p:nvPr/>
        </p:nvSpPr>
        <p:spPr>
          <a:xfrm>
            <a:off x="7185025" y="4876800"/>
            <a:ext cx="184150"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104874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b="1">
                <a:latin typeface="Arial" charset="0"/>
                <a:ea typeface="Arial" charset="0"/>
              </a:rPr>
              <a:t>Management</a:t>
            </a:r>
          </a:p>
        </p:txBody>
      </p:sp>
      <p:sp>
        <p:nvSpPr>
          <p:cNvPr id="1048745" name="Content Placeholder 104874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zh-CN" altLang="en-US" sz="2800">
                <a:solidFill>
                  <a:srgbClr val="000000"/>
                </a:solidFill>
              </a:rPr>
              <a:t>Treatment by longterm high-dose oral steroids</a:t>
            </a:r>
          </a:p>
          <a:p>
            <a:pPr lvl="0"/>
            <a:r>
              <a:rPr lang="en-US" altLang="en-US" sz="2800"/>
              <a:t>topical corticosteroids for localized eruptions and systemic corticosteroids for widespread involvement.</a:t>
            </a:r>
          </a:p>
          <a:p>
            <a:pPr lvl="0"/>
            <a:r>
              <a:rPr lang="zh-CN" altLang="en-US" sz="2800"/>
              <a:t>Systemic corticosteroids (eg, prednisone [Deltasone</a:t>
            </a:r>
            <a:r>
              <a:rPr lang="en-US" altLang="en-US" sz="2800"/>
              <a:t>])may be continued for months, in alternate-day doses.</a:t>
            </a:r>
          </a:p>
          <a:p>
            <a:pPr lvl="0"/>
            <a:r>
              <a:rPr lang="en-US" altLang="en-US" sz="2800"/>
              <a:t>patient needs to understand the implications of longterm corticosteroid therapy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Title 104874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Erythema Multiformes</a:t>
            </a:r>
          </a:p>
        </p:txBody>
      </p:sp>
      <p:pic>
        <p:nvPicPr>
          <p:cNvPr id="2097188" name="Picture 2097187"/>
          <p:cNvPicPr>
            <a:picLocks/>
          </p:cNvPicPr>
          <p:nvPr/>
        </p:nvPicPr>
        <p:blipFill>
          <a:blip r:embed="rId2"/>
          <a:srcRect/>
          <a:stretch>
            <a:fillRect/>
          </a:stretch>
        </p:blipFill>
        <p:spPr>
          <a:xfrm>
            <a:off x="762000" y="4495800"/>
            <a:ext cx="3352800" cy="2057400"/>
          </a:xfrm>
          <a:prstGeom prst="rect">
            <a:avLst/>
          </a:prstGeom>
          <a:noFill/>
          <a:ln>
            <a:noFill/>
          </a:ln>
        </p:spPr>
      </p:pic>
      <p:pic>
        <p:nvPicPr>
          <p:cNvPr id="2097189" name="Picture 2097188"/>
          <p:cNvPicPr>
            <a:picLocks/>
          </p:cNvPicPr>
          <p:nvPr/>
        </p:nvPicPr>
        <p:blipFill>
          <a:blip r:embed="rId3"/>
          <a:srcRect/>
          <a:stretch>
            <a:fillRect/>
          </a:stretch>
        </p:blipFill>
        <p:spPr>
          <a:xfrm>
            <a:off x="5478462" y="1981200"/>
            <a:ext cx="3513137" cy="2162175"/>
          </a:xfrm>
          <a:prstGeom prst="rect">
            <a:avLst/>
          </a:prstGeom>
          <a:noFill/>
          <a:ln>
            <a:noFill/>
          </a:ln>
        </p:spPr>
      </p:pic>
      <p:sp>
        <p:nvSpPr>
          <p:cNvPr id="1048747" name="Text Placeholder 1048746"/>
          <p:cNvSpPr>
            <a:spLocks noGrp="1"/>
          </p:cNvSpPr>
          <p:nvPr>
            <p:ph type="body" idx="1"/>
          </p:nvPr>
        </p:nvSpPr>
        <p:spPr>
          <a:xfrm>
            <a:off x="609600" y="1981200"/>
            <a:ext cx="49530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sz="2400">
                <a:solidFill>
                  <a:srgbClr val="000000"/>
                </a:solidFill>
              </a:rPr>
              <a:t>Multiple small  round  blisters of red/pink rings in "target" lesions</a:t>
            </a:r>
          </a:p>
          <a:p>
            <a:pPr lvl="0" eaLnBrk="1" latinLnBrk="1" hangingPunct="1"/>
            <a:r>
              <a:rPr lang="zh-CN" altLang="en-US" sz="2400">
                <a:solidFill>
                  <a:srgbClr val="000000"/>
                </a:solidFill>
              </a:rPr>
              <a:t>often occurs on the hands     also palms, arms, feet</a:t>
            </a:r>
            <a:r>
              <a:rPr lang="en-US" altLang="en-US" sz="2400"/>
              <a:t>, dorsum</a:t>
            </a:r>
          </a:p>
          <a:p>
            <a:pPr lvl="0" eaLnBrk="1" latinLnBrk="1" hangingPunct="1"/>
            <a:r>
              <a:rPr lang="en-US" altLang="en-US" sz="2400"/>
              <a:t>inflammatory response </a:t>
            </a:r>
            <a:r>
              <a:rPr lang="zh-CN" altLang="en-US" sz="2400">
                <a:solidFill>
                  <a:srgbClr val="000000"/>
                </a:solidFill>
              </a:rPr>
              <a:t>herpes simplex, streptococcal throat</a:t>
            </a:r>
          </a:p>
          <a:p>
            <a:pPr lvl="0" eaLnBrk="1" latinLnBrk="1" hangingPunct="1"/>
            <a:endParaRPr lang="zh-CN" altLang="en-US" sz="2400"/>
          </a:p>
        </p:txBody>
      </p:sp>
      <p:sp>
        <p:nvSpPr>
          <p:cNvPr id="1048748" name="TextBox 1048747"/>
          <p:cNvSpPr txBox="1"/>
          <p:nvPr/>
        </p:nvSpPr>
        <p:spPr>
          <a:xfrm>
            <a:off x="4191000" y="4419600"/>
            <a:ext cx="4953000" cy="216916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buFontTx/>
              <a:buChar char="•"/>
            </a:pPr>
            <a:r>
              <a:rPr lang="zh-CN" altLang="en-US">
                <a:solidFill>
                  <a:srgbClr val="000000"/>
                </a:solidFill>
              </a:rPr>
              <a:t> small subdermal blisters </a:t>
            </a:r>
          </a:p>
          <a:p>
            <a:pPr lvl="0" eaLnBrk="1" latinLnBrk="1" hangingPunct="1">
              <a:spcBef>
                <a:spcPct val="50000"/>
              </a:spcBef>
              <a:buFontTx/>
              <a:buChar char="•"/>
            </a:pPr>
            <a:r>
              <a:rPr lang="zh-CN" altLang="en-US">
                <a:solidFill>
                  <a:srgbClr val="000000"/>
                </a:solidFill>
              </a:rPr>
              <a:t> spontaneous resolution 10-14d </a:t>
            </a:r>
          </a:p>
          <a:p>
            <a:pPr lvl="0" eaLnBrk="1" latinLnBrk="1" hangingPunct="1">
              <a:spcBef>
                <a:spcPct val="50000"/>
              </a:spcBef>
              <a:buFontTx/>
              <a:buChar char="•"/>
            </a:pPr>
            <a:r>
              <a:rPr lang="zh-CN" altLang="en-US">
                <a:solidFill>
                  <a:srgbClr val="000000"/>
                </a:solidFill>
              </a:rPr>
              <a:t> non steroidal anti-inflammatories                                       asprin, ibuprofen and antibiotic</a:t>
            </a:r>
            <a:r>
              <a:rPr lang="en-US" altLang="en-US">
                <a:solidFill>
                  <a:srgbClr val="000000"/>
                </a:solidFill>
              </a:rPr>
              <a: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048748"/>
          <p:cNvSpPr>
            <a:spLocks noGrp="1"/>
          </p:cNvSpPr>
          <p:nvPr>
            <p:ph type="title"/>
          </p:nvPr>
        </p:nvSpPr>
        <p:spPr>
          <a:xfrm>
            <a:off x="1150937" y="549275"/>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b="1">
                <a:latin typeface="Arial" charset="0"/>
              </a:rPr>
              <a:t> </a:t>
            </a:r>
            <a:r>
              <a:rPr>
                <a:latin typeface="Arial" charset="0"/>
              </a:rPr>
              <a:t>Insect Bites</a:t>
            </a:r>
          </a:p>
        </p:txBody>
      </p:sp>
      <p:sp>
        <p:nvSpPr>
          <p:cNvPr id="1048750" name="Text Placeholder 1048749"/>
          <p:cNvSpPr>
            <a:spLocks noGrp="1"/>
          </p:cNvSpPr>
          <p:nvPr>
            <p:ph type="body" idx="1"/>
          </p:nvPr>
        </p:nvSpPr>
        <p:spPr>
          <a:xfrm>
            <a:off x="755650" y="2060575"/>
            <a:ext cx="4681537"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spcBef>
                <a:spcPct val="0"/>
              </a:spcBef>
              <a:buFontTx/>
              <a:buNone/>
            </a:pPr>
            <a:r>
              <a:rPr lang="zh-CN" altLang="en-US" sz="2400"/>
              <a:t>A variety of insect bite can cause a blisters;  fleas (pets) 			bedbugs			scabies, 			knats/midges, </a:t>
            </a:r>
          </a:p>
          <a:p>
            <a:pPr lvl="0" eaLnBrk="1" latinLnBrk="1" hangingPunct="1">
              <a:spcBef>
                <a:spcPct val="0"/>
              </a:spcBef>
              <a:buFontTx/>
              <a:buNone/>
            </a:pPr>
            <a:r>
              <a:rPr lang="zh-CN" altLang="en-US" sz="2400"/>
              <a:t>			bees 				wasps </a:t>
            </a:r>
          </a:p>
          <a:p>
            <a:pPr lvl="0" eaLnBrk="1" latinLnBrk="1" hangingPunct="1">
              <a:spcBef>
                <a:spcPct val="0"/>
              </a:spcBef>
              <a:buFontTx/>
              <a:buNone/>
            </a:pPr>
            <a:r>
              <a:rPr lang="zh-CN" altLang="en-US" sz="2400"/>
              <a:t>more common in young children</a:t>
            </a:r>
          </a:p>
          <a:p>
            <a:pPr lvl="0" eaLnBrk="1" latinLnBrk="1" hangingPunct="1">
              <a:spcBef>
                <a:spcPct val="0"/>
              </a:spcBef>
              <a:buFontTx/>
              <a:buNone/>
            </a:pPr>
            <a:r>
              <a:rPr lang="zh-CN" altLang="en-US" sz="2400"/>
              <a:t>sometimes misdiagnosed          eg as chickenpox.</a:t>
            </a:r>
          </a:p>
          <a:p>
            <a:pPr lvl="0" eaLnBrk="1" latinLnBrk="1" hangingPunct="1"/>
            <a:endParaRPr lang="zh-CN" altLang="en-US" sz="2400"/>
          </a:p>
        </p:txBody>
      </p:sp>
      <p:pic>
        <p:nvPicPr>
          <p:cNvPr id="2097190" name="Picture 2097189"/>
          <p:cNvPicPr>
            <a:picLocks/>
          </p:cNvPicPr>
          <p:nvPr/>
        </p:nvPicPr>
        <p:blipFill>
          <a:blip r:embed="rId2"/>
          <a:srcRect/>
          <a:stretch>
            <a:fillRect/>
          </a:stretch>
        </p:blipFill>
        <p:spPr>
          <a:xfrm>
            <a:off x="5708650" y="2060575"/>
            <a:ext cx="2824162" cy="412273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04875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Dermatitis Herpetiformis</a:t>
            </a:r>
          </a:p>
        </p:txBody>
      </p:sp>
      <p:pic>
        <p:nvPicPr>
          <p:cNvPr id="2097191" name="Picture 2097190"/>
          <p:cNvPicPr>
            <a:picLocks/>
          </p:cNvPicPr>
          <p:nvPr/>
        </p:nvPicPr>
        <p:blipFill>
          <a:blip r:embed="rId2"/>
          <a:srcRect/>
          <a:stretch>
            <a:fillRect/>
          </a:stretch>
        </p:blipFill>
        <p:spPr>
          <a:xfrm>
            <a:off x="5638800" y="2057400"/>
            <a:ext cx="2978150" cy="2039937"/>
          </a:xfrm>
          <a:prstGeom prst="rect">
            <a:avLst/>
          </a:prstGeom>
          <a:noFill/>
          <a:ln>
            <a:noFill/>
          </a:ln>
        </p:spPr>
      </p:pic>
      <p:sp>
        <p:nvSpPr>
          <p:cNvPr id="1048752" name="Text Placeholder 1048751"/>
          <p:cNvSpPr>
            <a:spLocks noGrp="1"/>
          </p:cNvSpPr>
          <p:nvPr>
            <p:ph type="body" idx="1"/>
          </p:nvPr>
        </p:nvSpPr>
        <p:spPr>
          <a:xfrm>
            <a:off x="609600" y="2017712"/>
            <a:ext cx="49530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pPr>
            <a:r>
              <a:rPr lang="zh-CN" altLang="en-US" sz="2400">
                <a:solidFill>
                  <a:srgbClr val="000000"/>
                </a:solidFill>
              </a:rPr>
              <a:t>Rare itchy condition of grouped blisters on localised symmetrical sites; </a:t>
            </a:r>
            <a:r>
              <a:rPr lang="zh-CN" altLang="en-US" sz="2400"/>
              <a:t> </a:t>
            </a:r>
            <a:r>
              <a:rPr lang="zh-CN" altLang="en-US" sz="2400">
                <a:solidFill>
                  <a:srgbClr val="000000"/>
                </a:solidFill>
              </a:rPr>
              <a:t>elbows, knees, buttocks, shoulders and scalp</a:t>
            </a:r>
            <a:r>
              <a:rPr lang="zh-CN" altLang="en-US" sz="2400"/>
              <a:t> </a:t>
            </a:r>
          </a:p>
          <a:p>
            <a:pPr lvl="0" eaLnBrk="1" latinLnBrk="1" hangingPunct="1">
              <a:lnSpc>
                <a:spcPct val="90000"/>
              </a:lnSpc>
            </a:pPr>
            <a:r>
              <a:rPr lang="zh-CN" altLang="en-US" sz="2400">
                <a:solidFill>
                  <a:srgbClr val="000000"/>
                </a:solidFill>
              </a:rPr>
              <a:t>subepidermal blisters with cavity contains oedema fluid and fibrin</a:t>
            </a:r>
            <a:r>
              <a:rPr lang="zh-CN" altLang="en-US" sz="2400"/>
              <a:t> </a:t>
            </a:r>
          </a:p>
          <a:p>
            <a:pPr lvl="0" eaLnBrk="1" latinLnBrk="1" hangingPunct="1">
              <a:lnSpc>
                <a:spcPct val="90000"/>
              </a:lnSpc>
            </a:pPr>
            <a:r>
              <a:rPr lang="zh-CN" altLang="en-US" sz="2400">
                <a:solidFill>
                  <a:srgbClr val="000000"/>
                </a:solidFill>
              </a:rPr>
              <a:t>marked inflammatory infiltrate with lymphocytes, histiocytes and many neutrophils. </a:t>
            </a:r>
          </a:p>
          <a:p>
            <a:pPr lvl="0" eaLnBrk="1" latinLnBrk="1" hangingPunct="1">
              <a:lnSpc>
                <a:spcPct val="90000"/>
              </a:lnSpc>
            </a:pPr>
            <a:r>
              <a:rPr lang="zh-CN" altLang="en-US" sz="2400">
                <a:solidFill>
                  <a:srgbClr val="000000"/>
                </a:solidFill>
              </a:rPr>
              <a:t>gluten-sensitive enteropathy similar to coeliac disease but no malabsorption</a:t>
            </a:r>
            <a:r>
              <a:rPr lang="zh-CN" altLang="en-US" sz="2400"/>
              <a:t> </a:t>
            </a:r>
          </a:p>
        </p:txBody>
      </p:sp>
      <p:sp>
        <p:nvSpPr>
          <p:cNvPr id="1048753" name="TextBox 1048752"/>
          <p:cNvSpPr txBox="1"/>
          <p:nvPr/>
        </p:nvSpPr>
        <p:spPr>
          <a:xfrm>
            <a:off x="5715000" y="4238625"/>
            <a:ext cx="3048000" cy="180340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buFont typeface="Wingdings" pitchFamily="2" charset="2"/>
              <a:buChar char="§"/>
            </a:pPr>
            <a:r>
              <a:rPr lang="zh-CN" altLang="en-US">
                <a:solidFill>
                  <a:srgbClr val="000000"/>
                </a:solidFill>
              </a:rPr>
              <a:t>  often blisters not seen as so itchy that scratched out leaving excoriations</a:t>
            </a:r>
            <a:r>
              <a:rPr lang="zh-CN" altLang="en-US"/>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Title 1048753"/>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55" name="Content Placeholder 1048754"/>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An intensely pruritic, chronic disease that manifests with small, tense blisters that are distributed symmetrically over the elbows, knees, buttocks, and nape of the neck. </a:t>
            </a:r>
          </a:p>
          <a:p>
            <a:pPr lvl="0"/>
            <a:r>
              <a:rPr lang="en-US" altLang="en-US" sz="2800"/>
              <a:t>It most commonly occurs between 20 and 40 years of age but can appear at any age.</a:t>
            </a:r>
          </a:p>
          <a:p>
            <a:pPr lvl="0"/>
            <a:r>
              <a:rPr lang="en-US" altLang="en-US" sz="2800"/>
              <a:t>Most patients with dermatitis herpetiformis have a subclinical defect in gluten metabolism.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Title 1048755"/>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b="1">
                <a:latin typeface="Arial" charset="0"/>
                <a:ea typeface="Arial" charset="0"/>
              </a:rPr>
              <a:t>Management</a:t>
            </a:r>
          </a:p>
        </p:txBody>
      </p:sp>
      <p:sp>
        <p:nvSpPr>
          <p:cNvPr id="1048757" name="Content Placeholder 1048756"/>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Most patients respond to Dapsone and to a gluten-free diet.</a:t>
            </a:r>
          </a:p>
          <a:p>
            <a:pPr lvl="0"/>
            <a:r>
              <a:rPr lang="en-US" altLang="en-US" sz="2800"/>
              <a:t>Screen for glucose-6-phosphate dehydrogenase (G6PD) deficiency because dapsone can induce severe hemolysis in those with this deficiency.</a:t>
            </a:r>
          </a:p>
          <a:p>
            <a:pPr lvl="0"/>
            <a:r>
              <a:rPr lang="en-US" altLang="en-US" sz="2800"/>
              <a:t>Dietary counseling because the dietary restrictions are lifelong, and a gluten-free diet is often difficult to follow.</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Title 104876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62" name="Content Placeholder 104876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Emotional support as they deal with the process of learning new habits and accepting major changes in their lives.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Title 104876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latin typeface="Arial" charset="0"/>
                <a:ea typeface="Arial" charset="0"/>
              </a:rPr>
              <a:t>CARE OF THE PATIENT WITH BLISTERING DISEASES</a:t>
            </a:r>
          </a:p>
        </p:txBody>
      </p:sp>
      <p:sp>
        <p:nvSpPr>
          <p:cNvPr id="1048764" name="Content Placeholder 1048763"/>
          <p:cNvSpPr>
            <a:spLocks noGrp="1"/>
          </p:cNvSpPr>
          <p:nvPr>
            <p:ph idx="1"/>
          </p:nvPr>
        </p:nvSpPr>
        <p:spPr>
          <a:xfrm>
            <a:off x="1182687" y="1916112"/>
            <a:ext cx="7772400" cy="42164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None/>
            </a:pPr>
            <a:r>
              <a:rPr lang="en-US" altLang="en-US" sz="2800" b="1"/>
              <a:t>Nursing Diagnoses</a:t>
            </a:r>
          </a:p>
          <a:p>
            <a:pPr lvl="0"/>
            <a:r>
              <a:rPr sz="2800"/>
              <a:t>Acute pain of skin and oral cavity related to blistering and erosions</a:t>
            </a:r>
          </a:p>
          <a:p>
            <a:pPr lvl="0"/>
            <a:r>
              <a:rPr sz="2800"/>
              <a:t>Impaired skin integrity related to ruptured bullae and denuded areas of the skin</a:t>
            </a:r>
          </a:p>
          <a:p>
            <a:pPr lvl="0"/>
            <a:r>
              <a:rPr sz="2800"/>
              <a:t>Anxiety and ineffective coping related to the appearance of the skin and no hope of a cure</a:t>
            </a:r>
          </a:p>
          <a:p>
            <a:pPr lvl="0"/>
            <a:r>
              <a:rPr sz="2800"/>
              <a:t>Deficient knowledge about medications and side effects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39" name="Content Placeholder 1048638"/>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buFontTx/>
              <a:buChar char="•"/>
            </a:pPr>
            <a:r>
              <a:rPr lang="en-US" altLang="en-US">
                <a:ea typeface="ＭＳ Ｐゴシック" pitchFamily="34" charset="-128"/>
              </a:rPr>
              <a:t>Epidermis</a:t>
            </a:r>
          </a:p>
          <a:p>
            <a:pPr lvl="1" eaLnBrk="1" latinLnBrk="1" hangingPunct="1"/>
            <a:r>
              <a:rPr>
                <a:ea typeface="ＭＳ Ｐゴシック" pitchFamily="34" charset="-128"/>
              </a:rPr>
              <a:t>This is the thin, outermost layer of the skin. </a:t>
            </a:r>
          </a:p>
          <a:p>
            <a:pPr lvl="1" eaLnBrk="1" latinLnBrk="1" hangingPunct="1"/>
            <a:r>
              <a:rPr>
                <a:ea typeface="ＭＳ Ｐゴシック" pitchFamily="34" charset="-128"/>
              </a:rPr>
              <a:t>It contains cells that have no nuclei and are filled with keratin, a hard, fibrous protein. </a:t>
            </a:r>
          </a:p>
          <a:p>
            <a:pPr lvl="1" eaLnBrk="1" latinLnBrk="1" hangingPunct="1"/>
            <a:r>
              <a:rPr>
                <a:ea typeface="ＭＳ Ｐゴシック" pitchFamily="34" charset="-128"/>
              </a:rPr>
              <a:t>These cells form a protective layer, but they are dead cells, so they are constantly being shed or sloughed off in the process known as exfoliation. </a:t>
            </a:r>
          </a:p>
          <a:p>
            <a:pPr lvl="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04876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66" name="Content Placeholder 104876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Infection and sepsis related to loss of protective barrier of skin and mucous membranes</a:t>
            </a:r>
          </a:p>
          <a:p>
            <a:pPr lvl="0"/>
            <a:r>
              <a:rPr lang="en-US" altLang="en-US" sz="2800"/>
              <a:t>Fluid volume deficit and electrolyte imbalance related to loss of tissue fluids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04876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Planning and Goals</a:t>
            </a:r>
          </a:p>
        </p:txBody>
      </p:sp>
      <p:sp>
        <p:nvSpPr>
          <p:cNvPr id="1048768" name="Content Placeholder 104876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Relief of discomfort from lesions,</a:t>
            </a:r>
          </a:p>
          <a:p>
            <a:r>
              <a:rPr lang="en-US" altLang="en-US"/>
              <a:t>skin healing </a:t>
            </a:r>
          </a:p>
          <a:p>
            <a:r>
              <a:rPr lang="en-US" altLang="en-US"/>
              <a:t>reduced anxiety and improved coping capacity </a:t>
            </a:r>
          </a:p>
          <a:p>
            <a:r>
              <a:rPr lang="en-US" altLang="en-US"/>
              <a:t>Absence of complications.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Title 104876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Nursing Interventions</a:t>
            </a:r>
          </a:p>
        </p:txBody>
      </p:sp>
      <p:sp>
        <p:nvSpPr>
          <p:cNvPr id="1048770" name="Content Placeholder 104876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b="1" i="1"/>
              <a:t>Relieving Oral Discomfort</a:t>
            </a:r>
          </a:p>
          <a:p>
            <a:pPr lvl="0"/>
            <a:r>
              <a:rPr sz="2800"/>
              <a:t>Meticulous oral hygiene is important to keep the oral mucosa clean and allow the epithelium to regenerate.</a:t>
            </a:r>
          </a:p>
          <a:p>
            <a:pPr lvl="0"/>
            <a:r>
              <a:rPr sz="2800"/>
              <a:t>Frequent rinsing of the mouth with a solution of salt and baking soda is prescribed to rid the mouth of debris and to soothe ulcerated areas.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Title 104877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72" name="Content Placeholder 104877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lips are kept moist with lanolin, petrolatum, or lip balm. </a:t>
            </a:r>
          </a:p>
          <a:p>
            <a:pPr lvl="0"/>
            <a:r>
              <a:rPr lang="en-US" altLang="en-US" sz="2800"/>
              <a:t>Cool mist therapy helps humidify environmental air.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Title 104877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74" name="Content Placeholder 104877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b="1" i="1"/>
              <a:t>Enhancing Skin Integrity and Relieving Discomfort</a:t>
            </a:r>
          </a:p>
          <a:p>
            <a:pPr lvl="0"/>
            <a:r>
              <a:rPr sz="2800"/>
              <a:t>Cool, wet dressings or baths are protective and soothing.</a:t>
            </a:r>
          </a:p>
          <a:p>
            <a:pPr lvl="0"/>
            <a:r>
              <a:rPr sz="2800"/>
              <a:t>patient with painful and extensive lesions should be premedicated with analgesics before skin care is initiated.</a:t>
            </a:r>
          </a:p>
          <a:p>
            <a:pPr lvl="0"/>
            <a:r>
              <a:rPr sz="2800"/>
              <a:t>patient’s skin is bathed, it is dried carefully and dusted liberally with nonirritating powder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Title 104877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76" name="Content Placeholder 104877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keep the patient warm and comfortable – hypothermia common</a:t>
            </a:r>
          </a:p>
          <a:p>
            <a:pPr lvl="0"/>
            <a:r>
              <a:rPr sz="2800" b="1" i="1"/>
              <a:t>Reducing Anxiety</a:t>
            </a:r>
          </a:p>
          <a:p>
            <a:pPr lvl="0"/>
            <a:r>
              <a:rPr sz="2800"/>
              <a:t>psychological needs of the patient requires listening to the patient, being available, providing expert nursing care, and educating the patient and the family.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Title 104877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78" name="Content Placeholder 104877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b="1" i="1"/>
              <a:t>Monitoring and Managing Potential Complications</a:t>
            </a:r>
          </a:p>
          <a:p>
            <a:pPr lvl="0"/>
            <a:r>
              <a:rPr sz="2800"/>
              <a:t>infection and sepsis.</a:t>
            </a:r>
          </a:p>
          <a:p>
            <a:pPr lvl="0"/>
            <a:r>
              <a:rPr sz="2800"/>
              <a:t>fluid and electrolyte imbalance - Extensive denudation of the skin leads to fluid and electrolyte imbalance because of significant loss of fluids and sodium chloride from the skin. IV administration of saline solution.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9" name="Title 104877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80" name="Content Placeholder 104877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 large amount of protein and blood is also lost from the denuded skin areas. </a:t>
            </a:r>
          </a:p>
          <a:p>
            <a:pPr lvl="0"/>
            <a:r>
              <a:rPr lang="en-US" altLang="en-US" sz="2800"/>
              <a:t>Blood component therapy may be prescribed to maintain the blood volume, hemoglobin level, and plasma protein concentration.</a:t>
            </a:r>
          </a:p>
          <a:p>
            <a:pPr lvl="0"/>
            <a:r>
              <a:rPr lang="en-US" altLang="en-US" sz="2800"/>
              <a:t>Serum albumin, protein, hemoglobin, and hematocrit values are monitored.</a:t>
            </a:r>
          </a:p>
          <a:p>
            <a:pPr lvl="0"/>
            <a:r>
              <a:rPr lang="en-US" altLang="en-US" sz="2800"/>
              <a:t>patient is encouraged to maintain adequate oral fluid intake.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Title 104878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82" name="Content Placeholder 104878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Small, frequent meals or snacks of high-protein, high-calorie foods help maintain nutritional status. </a:t>
            </a:r>
          </a:p>
          <a:p>
            <a:pPr lvl="0"/>
            <a:r>
              <a:rPr lang="en-US" altLang="en-US" sz="2800"/>
              <a:t>Parenteral nutrition is considered if the patient cannot eat  adequate diet.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Title 104878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zh-CN" altLang="en-US">
                <a:latin typeface="Arial" charset="0"/>
              </a:rPr>
              <a:t>Phytophoto Dermatitis</a:t>
            </a:r>
          </a:p>
        </p:txBody>
      </p:sp>
      <p:sp>
        <p:nvSpPr>
          <p:cNvPr id="1048784" name="Text Placeholder 1048783"/>
          <p:cNvSpPr>
            <a:spLocks noGrp="1"/>
          </p:cNvSpPr>
          <p:nvPr>
            <p:ph type="body" idx="1"/>
          </p:nvPr>
        </p:nvSpPr>
        <p:spPr>
          <a:xfrm>
            <a:off x="685800" y="2057400"/>
            <a:ext cx="47498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lnSpc>
                <a:spcPct val="80000"/>
              </a:lnSpc>
              <a:spcBef>
                <a:spcPct val="0"/>
              </a:spcBef>
              <a:buFontTx/>
              <a:buChar char="•"/>
            </a:pPr>
            <a:r>
              <a:rPr lang="zh-CN" altLang="en-US" sz="2400">
                <a:solidFill>
                  <a:srgbClr val="000000"/>
                </a:solidFill>
              </a:rPr>
              <a:t>Photochemical reaction due to contact with a plant chemical and sun exposure </a:t>
            </a:r>
          </a:p>
          <a:p>
            <a:pPr lvl="0">
              <a:lnSpc>
                <a:spcPct val="80000"/>
              </a:lnSpc>
              <a:spcBef>
                <a:spcPct val="0"/>
              </a:spcBef>
              <a:buFontTx/>
              <a:buNone/>
            </a:pPr>
            <a:endParaRPr sz="800"/>
          </a:p>
          <a:p>
            <a:pPr lvl="0">
              <a:lnSpc>
                <a:spcPct val="80000"/>
              </a:lnSpc>
              <a:spcBef>
                <a:spcPct val="0"/>
              </a:spcBef>
              <a:buFontTx/>
              <a:buNone/>
            </a:pPr>
            <a:endParaRPr sz="1000">
              <a:solidFill>
                <a:schemeClr val="folHlink"/>
              </a:solidFill>
            </a:endParaRPr>
          </a:p>
          <a:p>
            <a:pPr lvl="0">
              <a:lnSpc>
                <a:spcPct val="80000"/>
              </a:lnSpc>
              <a:spcBef>
                <a:spcPct val="0"/>
              </a:spcBef>
              <a:buFontTx/>
              <a:buNone/>
            </a:pPr>
            <a:endParaRPr sz="1000">
              <a:solidFill>
                <a:schemeClr val="folHlink"/>
              </a:solidFill>
            </a:endParaRPr>
          </a:p>
          <a:p>
            <a:pPr lvl="0">
              <a:lnSpc>
                <a:spcPct val="80000"/>
              </a:lnSpc>
              <a:spcBef>
                <a:spcPct val="0"/>
              </a:spcBef>
              <a:buFontTx/>
              <a:buChar char="•"/>
            </a:pPr>
            <a:r>
              <a:rPr sz="2400"/>
              <a:t>bizarre streaky patterns of blisters on sun exposed skin</a:t>
            </a:r>
          </a:p>
          <a:p>
            <a:pPr lvl="0">
              <a:lnSpc>
                <a:spcPct val="80000"/>
              </a:lnSpc>
              <a:spcBef>
                <a:spcPct val="0"/>
              </a:spcBef>
              <a:buFontTx/>
              <a:buChar char="•"/>
            </a:pPr>
            <a:endParaRPr sz="2400"/>
          </a:p>
          <a:p>
            <a:pPr lvl="0">
              <a:lnSpc>
                <a:spcPct val="80000"/>
              </a:lnSpc>
              <a:spcBef>
                <a:spcPct val="0"/>
              </a:spcBef>
              <a:buFontTx/>
              <a:buChar char="•"/>
            </a:pPr>
            <a:r>
              <a:rPr sz="2400"/>
              <a:t>PUVA therapy-contains psoralen(p) and then expose the skin to UVA(Long wave ultraviolet radiation)    </a:t>
            </a:r>
          </a:p>
        </p:txBody>
      </p:sp>
      <p:pic>
        <p:nvPicPr>
          <p:cNvPr id="2097192" name="Picture 2097191"/>
          <p:cNvPicPr>
            <a:picLocks/>
          </p:cNvPicPr>
          <p:nvPr/>
        </p:nvPicPr>
        <p:blipFill>
          <a:blip r:embed="rId2"/>
          <a:srcRect/>
          <a:stretch>
            <a:fillRect/>
          </a:stretch>
        </p:blipFill>
        <p:spPr>
          <a:xfrm>
            <a:off x="5435600" y="1916112"/>
            <a:ext cx="3513137" cy="2312987"/>
          </a:xfrm>
          <a:prstGeom prst="rect">
            <a:avLst/>
          </a:prstGeom>
          <a:noFill/>
          <a:ln>
            <a:noFill/>
          </a:ln>
        </p:spPr>
      </p:pic>
      <p:sp>
        <p:nvSpPr>
          <p:cNvPr id="1048785" name="TextBox 1048784"/>
          <p:cNvSpPr txBox="1"/>
          <p:nvPr/>
        </p:nvSpPr>
        <p:spPr>
          <a:xfrm>
            <a:off x="1042987" y="4005262"/>
            <a:ext cx="2160587" cy="51943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pPr>
            <a:r>
              <a:rPr lang="zh-CN" altLang="en-US"/>
              <a:t> </a:t>
            </a:r>
          </a:p>
        </p:txBody>
      </p:sp>
      <p:sp>
        <p:nvSpPr>
          <p:cNvPr id="1048786" name="TextBox 1048785"/>
          <p:cNvSpPr txBox="1"/>
          <p:nvPr/>
        </p:nvSpPr>
        <p:spPr>
          <a:xfrm>
            <a:off x="5292725" y="4724400"/>
            <a:ext cx="3600450" cy="1375410"/>
          </a:xfrm>
          <a:prstGeom prst="rect">
            <a:avLst/>
          </a:prstGeom>
          <a:noFill/>
          <a:ln>
            <a:noFill/>
          </a:ln>
        </p:spPr>
        <p:txBody>
          <a:bodyPr lIns="91440" tIns="45720" rIns="91440" bIns="45720">
            <a:spAutoFit/>
          </a:bodyPr>
          <a:lstStyle>
            <a:lvl1pPr marL="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1pPr>
            <a:lvl2pPr marL="4572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2pPr>
            <a:lvl3pPr marL="9144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3pPr>
            <a:lvl4pPr marL="13716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4pPr>
            <a:lvl5pPr marL="1828800" indent="0" algn="l" rtl="0" fontAlgn="base" latinLnBrk="1">
              <a:lnSpc>
                <a:spcPct val="100000"/>
              </a:lnSpc>
              <a:spcBef>
                <a:spcPct val="0"/>
              </a:spcBef>
              <a:spcAft>
                <a:spcPct val="0"/>
              </a:spcAft>
              <a:buFontTx/>
              <a:buNone/>
              <a:defRPr sz="2400" b="0" i="0" baseline="0">
                <a:solidFill>
                  <a:schemeClr val="dk1"/>
                </a:solidFill>
                <a:latin typeface="Tahoma" charset="0"/>
                <a:ea typeface="Times New Roman" pitchFamily="18" charset="0"/>
                <a:sym typeface="Tahoma" charset="0"/>
              </a:defRPr>
            </a:lvl5pPr>
          </a:lstStyle>
          <a:p>
            <a:pPr lvl="0" eaLnBrk="1" latinLnBrk="1" hangingPunct="1">
              <a:spcBef>
                <a:spcPct val="50000"/>
              </a:spcBef>
              <a:buFontTx/>
              <a:buChar char="•"/>
            </a:pPr>
            <a:r>
              <a:rPr lang="zh-CN" altLang="en-US"/>
              <a:t> spontaneous resolution     	leaving long-term 	hyperpigmentation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41" name="Content Placeholder 1048640"/>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marL="342900" lvl="1" indent="-342900">
              <a:buClr>
                <a:schemeClr val="folHlink"/>
              </a:buClr>
              <a:buSzPct val="60000"/>
            </a:pPr>
            <a:r>
              <a:rPr lang="en-US" altLang="en-US">
                <a:ea typeface="ＭＳ Ｐゴシック" pitchFamily="34" charset="-128"/>
              </a:rPr>
              <a:t>The deepest part (basal layer) of the epidermis is composed of living cells that are constantly dividing and being forced to the surface (exfoliation). </a:t>
            </a:r>
          </a:p>
          <a:p>
            <a:pPr marL="342900" lvl="1" indent="-342900">
              <a:buClr>
                <a:schemeClr val="folHlink"/>
              </a:buClr>
              <a:buSzPct val="60000"/>
            </a:pPr>
            <a:r>
              <a:rPr lang="en-US" altLang="en-US">
                <a:ea typeface="ＭＳ Ｐゴシック" pitchFamily="34" charset="-128"/>
              </a:rPr>
              <a:t>Does not contain any blood vessels; it receives nutrients and oxygen from the blood vessels in the dermis</a:t>
            </a:r>
          </a:p>
          <a:p>
            <a:pPr lvl="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Title 1048786"/>
          <p:cNvSpPr>
            <a:spLocks noGrp="1"/>
          </p:cNvSpPr>
          <p:nvPr>
            <p:ph type="title"/>
          </p:nvPr>
        </p:nvSpPr>
        <p:spPr>
          <a:xfrm>
            <a:off x="1150937" y="533400"/>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eaLnBrk="1" latinLnBrk="1" hangingPunct="1"/>
            <a:r>
              <a:rPr lang="en-US" altLang="en-US"/>
              <a:t>Bullous Drug Reactions</a:t>
            </a:r>
          </a:p>
        </p:txBody>
      </p:sp>
      <p:sp>
        <p:nvSpPr>
          <p:cNvPr id="1048788" name="Text Placeholder 1048787"/>
          <p:cNvSpPr>
            <a:spLocks noGrp="1"/>
          </p:cNvSpPr>
          <p:nvPr>
            <p:ph type="body" idx="1"/>
          </p:nvPr>
        </p:nvSpPr>
        <p:spPr>
          <a:xfrm>
            <a:off x="609600" y="2017712"/>
            <a:ext cx="83058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r>
              <a:rPr lang="zh-CN" altLang="en-US" sz="2400">
                <a:solidFill>
                  <a:srgbClr val="000000"/>
                </a:solidFill>
              </a:rPr>
              <a:t>STEVENS-JOHNSON SYNDROME 	               		small multiple subdermal blisters with extensive 	involvement of the mouth and mucus membranes.</a:t>
            </a:r>
          </a:p>
          <a:p>
            <a:pPr lvl="0" eaLnBrk="1" latinLnBrk="1" hangingPunct="1"/>
            <a:endParaRPr lang="zh-CN" altLang="en-US" sz="800">
              <a:solidFill>
                <a:srgbClr val="000000"/>
              </a:solidFill>
            </a:endParaRPr>
          </a:p>
          <a:p>
            <a:pPr lvl="0" eaLnBrk="1" latinLnBrk="1" hangingPunct="1"/>
            <a:r>
              <a:rPr sz="2400">
                <a:solidFill>
                  <a:srgbClr val="000000"/>
                </a:solidFill>
              </a:rPr>
              <a:t>TOXIC EPIDERMAL NECROSIS 					very severe blisters with extensive  involvement.	mortality of about 30-50%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Title 104878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90" name="Content Placeholder 104878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Toxic epidermal necrolysis (TEN) and Stevens-Johnson syndrome (SJS) are potentially fatal skin disorders and the most severe forms of erythema multiforme.</a:t>
            </a:r>
          </a:p>
          <a:p>
            <a:pPr lvl="0"/>
            <a:r>
              <a:rPr lang="en-US" altLang="en-US" sz="2800"/>
              <a:t>Are mucocutaneous reactions that constitute a spectrum of reactions, with TEN being the most severe.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Title 104879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92" name="Content Placeholder 104879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TEN and SJS are triggered by a reaction to medications. </a:t>
            </a:r>
          </a:p>
          <a:p>
            <a:pPr lvl="0"/>
            <a:r>
              <a:rPr lang="en-US" altLang="en-US" sz="2800"/>
              <a:t>Antibiotics, especially </a:t>
            </a:r>
            <a:r>
              <a:rPr sz="2800">
                <a:solidFill>
                  <a:srgbClr val="FF0000"/>
                </a:solidFill>
              </a:rPr>
              <a:t>sulfonamides</a:t>
            </a:r>
            <a:r>
              <a:rPr sz="2800"/>
              <a:t>, </a:t>
            </a:r>
            <a:r>
              <a:rPr sz="2800">
                <a:solidFill>
                  <a:srgbClr val="FF0000"/>
                </a:solidFill>
              </a:rPr>
              <a:t>antiseizure agents </a:t>
            </a:r>
            <a:r>
              <a:rPr sz="2800"/>
              <a:t>and </a:t>
            </a:r>
            <a:r>
              <a:rPr sz="2800">
                <a:solidFill>
                  <a:srgbClr val="FF0000"/>
                </a:solidFill>
              </a:rPr>
              <a:t>nonsteroidal anti-inflammatory drugs (NSAIDs) </a:t>
            </a:r>
            <a:r>
              <a:rPr sz="2800"/>
              <a:t>are the most frequent medications implicated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04879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94" name="Content Placeholder 104879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TEN and SJS occur in all ages and both genders. </a:t>
            </a:r>
          </a:p>
          <a:p>
            <a:pPr lvl="0"/>
            <a:r>
              <a:rPr lang="en-US" altLang="en-US" sz="2800"/>
              <a:t>The incidence is increased in older people because of their use of many medications.</a:t>
            </a:r>
          </a:p>
          <a:p>
            <a:pPr lvl="0"/>
            <a:r>
              <a:rPr lang="en-US" altLang="en-US" sz="2800"/>
              <a:t>High risk of TEN and SJS - </a:t>
            </a:r>
            <a:r>
              <a:rPr sz="2800">
                <a:solidFill>
                  <a:srgbClr val="FF0000"/>
                </a:solidFill>
              </a:rPr>
              <a:t>immunosuppressed, HIV infected, AIDS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Title 104879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96" name="Content Placeholder 104879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Acne-like rash may follow high dose prednisolone or phenytoin therapy.</a:t>
            </a:r>
          </a:p>
          <a:p>
            <a:r>
              <a:rPr lang="en-US" altLang="en-US"/>
              <a:t>Measles –like rash by ampicillin</a:t>
            </a:r>
          </a:p>
          <a:p>
            <a:r>
              <a:rPr lang="en-US" altLang="en-US"/>
              <a:t>Urticaria by penicillins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Title 104879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798" name="Content Placeholder 104879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r>
              <a:rPr lang="en-US" altLang="en-US"/>
              <a:t>Drugs which may sensitize the skin to sunlight (phototoxic reaction )include:</a:t>
            </a:r>
          </a:p>
          <a:p>
            <a:r>
              <a:rPr lang="en-US" altLang="en-US"/>
              <a:t>Tetracycline</a:t>
            </a:r>
          </a:p>
          <a:p>
            <a:r>
              <a:rPr lang="en-US" altLang="en-US"/>
              <a:t>Sulphonamides </a:t>
            </a:r>
          </a:p>
          <a:p>
            <a:r>
              <a:rPr lang="en-US" altLang="en-US"/>
              <a:t>Nalidixic acid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Title 104879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Clinical Manifestations</a:t>
            </a:r>
          </a:p>
        </p:txBody>
      </p:sp>
      <p:sp>
        <p:nvSpPr>
          <p:cNvPr id="1048800" name="Content Placeholder 104879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TEN and SJS are characterized initially by conjunctival burning or itching, cutaneous tenderness, fever, cough, sore throat, headache, extreme malaise, and myalgias (ie, aches and pains).</a:t>
            </a:r>
          </a:p>
          <a:p>
            <a:pPr lvl="0"/>
            <a:r>
              <a:rPr lang="en-US" altLang="en-US" sz="2800"/>
              <a:t>Followed by a rapid onset of erythema involving much of the skin surface and mucous membranes, including the oral mucosa, conjunctiva, and genitalia.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Title 104880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02" name="Content Placeholder 104880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Severe cases of mucosal involvement, there may be danger of damage to the larynx, bronchi, and esophagus from ulcerations</a:t>
            </a:r>
          </a:p>
          <a:p>
            <a:pPr lvl="0"/>
            <a:r>
              <a:rPr lang="en-US" altLang="en-US" sz="2800"/>
              <a:t>Large, flaccid bullae develop in some areas; in other areas, large sheets of epidermis are shed, exposing the underlying dermis.</a:t>
            </a:r>
          </a:p>
          <a:p>
            <a:pPr lvl="0"/>
            <a:r>
              <a:rPr lang="en-US" altLang="en-US" sz="2800"/>
              <a:t>Fingernails, toenails, eyebrows, and eyelashes may be shed along with the surrounding epidermis.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itle 104880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04" name="Content Placeholder 104880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skin is excruciatingly tender, and the loss of skin leaves a weeping surface similar to that of a total- body, partial-thickness burn; hence, the condition is also referred to as “</a:t>
            </a:r>
            <a:r>
              <a:rPr sz="2800">
                <a:solidFill>
                  <a:srgbClr val="FF0000"/>
                </a:solidFill>
              </a:rPr>
              <a:t>scalded skin syndrome</a:t>
            </a:r>
            <a:r>
              <a:rPr sz="280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Title 104880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Complications</a:t>
            </a:r>
          </a:p>
        </p:txBody>
      </p:sp>
      <p:sp>
        <p:nvSpPr>
          <p:cNvPr id="1048806" name="Content Placeholder 104880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Sepsis </a:t>
            </a:r>
          </a:p>
          <a:p>
            <a:pPr lvl="0"/>
            <a:r>
              <a:rPr lang="en-US" altLang="en-US" sz="2800"/>
              <a:t>Keratoconjunctivitis - impaired vision and result in conjunctival retraction, scarring, and corneal lesions.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048641"/>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643" name="Content Placeholder 1048642"/>
          <p:cNvSpPr>
            <a:spLocks noGrp="1"/>
          </p:cNvSpPr>
          <p:nvPr>
            <p:ph idx="1"/>
          </p:nvPr>
        </p:nvSpPr>
        <p:spPr>
          <a:xfrm>
            <a:off x="1182687" y="1455548"/>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eaLnBrk="1" latinLnBrk="1" hangingPunct="1">
              <a:lnSpc>
                <a:spcPct val="90000"/>
              </a:lnSpc>
              <a:buFontTx/>
              <a:buChar char="•"/>
            </a:pPr>
            <a:r>
              <a:rPr lang="en-US" altLang="en-US">
                <a:ea typeface="ＭＳ Ｐゴシック" pitchFamily="34" charset="-128"/>
              </a:rPr>
              <a:t>Dermis</a:t>
            </a:r>
          </a:p>
          <a:p>
            <a:pPr lvl="1" eaLnBrk="1" latinLnBrk="1" hangingPunct="1">
              <a:lnSpc>
                <a:spcPct val="90000"/>
              </a:lnSpc>
            </a:pPr>
            <a:r>
              <a:rPr>
                <a:ea typeface="ＭＳ Ｐゴシック" pitchFamily="34" charset="-128"/>
              </a:rPr>
              <a:t>A thicker layer beneath the epidermis</a:t>
            </a:r>
          </a:p>
          <a:p>
            <a:pPr lvl="1" eaLnBrk="1" latinLnBrk="1" hangingPunct="1">
              <a:lnSpc>
                <a:spcPct val="90000"/>
              </a:lnSpc>
            </a:pPr>
            <a:r>
              <a:rPr>
                <a:ea typeface="ＭＳ Ｐゴシック" pitchFamily="34" charset="-128"/>
              </a:rPr>
              <a:t>Contains collagen fibers (firm, white protein) and elastin fibers (elastic, yellow protein)</a:t>
            </a:r>
          </a:p>
          <a:p>
            <a:pPr lvl="1" eaLnBrk="1" latinLnBrk="1" hangingPunct="1">
              <a:lnSpc>
                <a:spcPct val="90000"/>
              </a:lnSpc>
            </a:pPr>
            <a:r>
              <a:rPr>
                <a:ea typeface="ＭＳ Ｐゴシック" pitchFamily="34" charset="-128"/>
              </a:rPr>
              <a:t>Contains arteries, veins, and neurons (nerve cells), as well as hair follicles, sebaceous glands, and sweat glands</a:t>
            </a:r>
          </a:p>
          <a:p>
            <a:pPr lvl="1" eaLnBrk="1" latinLnBrk="1" hangingPunct="1">
              <a:lnSpc>
                <a:spcPct val="90000"/>
              </a:lnSpc>
            </a:pPr>
            <a:r>
              <a:rPr>
                <a:ea typeface="ＭＳ Ｐゴシック" pitchFamily="34" charset="-128"/>
              </a:rPr>
              <a:t>A dermatome is a specific area on the skin that sends sensory information to the spinal cord.</a:t>
            </a:r>
          </a:p>
          <a:p>
            <a:pPr lvl="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Title 104880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600" b="1"/>
              <a:t>Medical Management</a:t>
            </a:r>
          </a:p>
        </p:txBody>
      </p:sp>
      <p:sp>
        <p:nvSpPr>
          <p:cNvPr id="1048808" name="Content Placeholder 104880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goals of treatment include control of fluid and electrolyte balance, prevention of sepsis, and prevention of ophthalmic complications.</a:t>
            </a:r>
          </a:p>
          <a:p>
            <a:pPr lvl="0"/>
            <a:r>
              <a:rPr lang="en-US" altLang="en-US" sz="2800"/>
              <a:t>Supportive care is the mainstay of treatment.</a:t>
            </a:r>
          </a:p>
          <a:p>
            <a:pPr lvl="0"/>
            <a:r>
              <a:rPr lang="en-US" altLang="en-US" sz="2800"/>
              <a:t>discontinue immediately all nonesssential medications.</a:t>
            </a:r>
          </a:p>
          <a:p>
            <a:pPr lvl="0"/>
            <a:r>
              <a:rPr lang="en-US" altLang="en-US" sz="2800"/>
              <a:t>Treat in a regional burn center because aggressive treatment similar to that for severe burns is required.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Title 104880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10" name="Content Placeholder 104880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Surgical débridement or hydrotherapy may be done to remove involved skin.</a:t>
            </a:r>
          </a:p>
          <a:p>
            <a:pPr lvl="0"/>
            <a:r>
              <a:rPr lang="en-US" altLang="en-US" sz="2800"/>
              <a:t>Culture tissue samples to identify organism</a:t>
            </a:r>
          </a:p>
          <a:p>
            <a:pPr lvl="0"/>
            <a:r>
              <a:rPr lang="en-US" altLang="en-US" sz="2800"/>
              <a:t>IV fluids administered to maintain fluid and  electrolyte balance (severe cases)</a:t>
            </a:r>
          </a:p>
          <a:p>
            <a:pPr lvl="0"/>
            <a:r>
              <a:rPr lang="en-US" altLang="en-US" sz="2800"/>
              <a:t>Fluid replacement is carried out by nasogastric tube and then orally as soon as possible.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Title 104881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12" name="Content Placeholder 1048811"/>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Administration of IV immunoglobulin (IVIG) may provide rapid improvement and skin healing.</a:t>
            </a:r>
          </a:p>
          <a:p>
            <a:pPr lvl="0"/>
            <a:r>
              <a:rPr lang="en-US" altLang="en-US" sz="2800"/>
              <a:t>Protecting the skin with topical agents is crucial.</a:t>
            </a:r>
          </a:p>
          <a:p>
            <a:pPr lvl="0"/>
            <a:r>
              <a:rPr lang="en-US" altLang="en-US" sz="2800"/>
              <a:t>Topical antibacterial and anesthetic agents are used to prevent wound sepsis and to assist with pain management.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3" name="Title 104881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14" name="Content Placeholder 104881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Meticulous oropharyngeal and eye care is essential when there is involvement of the mucous membranes and the eyes.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Title 104881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i="1"/>
              <a:t>Nursing Diagnoses</a:t>
            </a:r>
          </a:p>
        </p:txBody>
      </p:sp>
      <p:sp>
        <p:nvSpPr>
          <p:cNvPr id="1048816" name="Content Placeholder 104881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400"/>
              <a:t>Impaired tissue integrity (ie, oral, eye, and skin) related to epidermal shedding</a:t>
            </a:r>
          </a:p>
          <a:p>
            <a:pPr lvl="0"/>
            <a:r>
              <a:rPr lang="en-US" altLang="en-US" sz="2400"/>
              <a:t>Deficient fluid volume and electrolyte losses related to loss of fluids from denuded skin</a:t>
            </a:r>
          </a:p>
          <a:p>
            <a:pPr lvl="0"/>
            <a:r>
              <a:rPr lang="en-US" altLang="en-US" sz="2400"/>
              <a:t>Risk for imbalanced body temperature (ie, hypothermia) related to heat loss secondary to skin loss</a:t>
            </a:r>
          </a:p>
          <a:p>
            <a:pPr lvl="0"/>
            <a:r>
              <a:rPr lang="en-US" altLang="en-US" sz="2400"/>
              <a:t>Acute pain related to denuded skin, oral lesions, and possible infection</a:t>
            </a:r>
          </a:p>
          <a:p>
            <a:pPr lvl="0"/>
            <a:r>
              <a:rPr lang="en-US" altLang="en-US" sz="2400"/>
              <a:t>Anxiety related to the physical appearance of the skin and prognosis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Title 1048816"/>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Planning and Goals</a:t>
            </a:r>
          </a:p>
        </p:txBody>
      </p:sp>
      <p:sp>
        <p:nvSpPr>
          <p:cNvPr id="1048818" name="Content Placeholder 1048817"/>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a:t>The major goals for the patient may include:</a:t>
            </a:r>
          </a:p>
          <a:p>
            <a:pPr lvl="0">
              <a:buFont typeface="Wingdings" pitchFamily="2" charset="2"/>
              <a:buChar char="§"/>
            </a:pPr>
            <a:r>
              <a:rPr lang="en-US" altLang="en-US" sz="2800"/>
              <a:t>Skin and oral tissue healing </a:t>
            </a:r>
          </a:p>
          <a:p>
            <a:pPr lvl="0">
              <a:buFont typeface="Wingdings" pitchFamily="2" charset="2"/>
              <a:buChar char="§"/>
            </a:pPr>
            <a:r>
              <a:rPr lang="en-US" altLang="en-US" sz="2800"/>
              <a:t>Fluid balance</a:t>
            </a:r>
          </a:p>
          <a:p>
            <a:pPr lvl="0">
              <a:buFont typeface="Wingdings" pitchFamily="2" charset="2"/>
              <a:buChar char="§"/>
            </a:pPr>
            <a:r>
              <a:rPr lang="en-US" altLang="en-US" sz="2800"/>
              <a:t>Prevention of heat loss </a:t>
            </a:r>
          </a:p>
          <a:p>
            <a:pPr lvl="0">
              <a:buFont typeface="Wingdings" pitchFamily="2" charset="2"/>
              <a:buChar char="§"/>
            </a:pPr>
            <a:r>
              <a:rPr lang="en-US" altLang="en-US" sz="2800"/>
              <a:t>Relief of pain </a:t>
            </a:r>
          </a:p>
          <a:p>
            <a:pPr lvl="0">
              <a:buFont typeface="Wingdings" pitchFamily="2" charset="2"/>
              <a:buChar char="§"/>
            </a:pPr>
            <a:r>
              <a:rPr lang="en-US" altLang="en-US" sz="2800"/>
              <a:t>Reduced anxiety </a:t>
            </a:r>
          </a:p>
          <a:p>
            <a:pPr lvl="0">
              <a:buFont typeface="Wingdings" pitchFamily="2" charset="2"/>
              <a:buChar char="§"/>
            </a:pPr>
            <a:r>
              <a:rPr lang="en-US" altLang="en-US" sz="2800"/>
              <a:t>Absence of complications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9" name="Title 1048818"/>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a:t>Nursing Interventions</a:t>
            </a:r>
          </a:p>
        </p:txBody>
      </p:sp>
      <p:sp>
        <p:nvSpPr>
          <p:cNvPr id="1048820" name="Content Placeholder 1048819"/>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r>
              <a:rPr lang="en-US" altLang="en-US" sz="2800" b="1" i="1"/>
              <a:t>Maintaining Skin and Mucous Membrane Integrity</a:t>
            </a:r>
          </a:p>
          <a:p>
            <a:pPr lvl="0">
              <a:buFont typeface="Wingdings" pitchFamily="2" charset="2"/>
              <a:buChar char="§"/>
            </a:pPr>
            <a:r>
              <a:rPr sz="2800"/>
              <a:t>Take special care to avoid friction involving the skin when moving the patient in bed.</a:t>
            </a:r>
          </a:p>
          <a:p>
            <a:pPr lvl="0">
              <a:buFont typeface="Wingdings" pitchFamily="2" charset="2"/>
              <a:buChar char="§"/>
            </a:pPr>
            <a:r>
              <a:rPr sz="2800"/>
              <a:t>Skin should be checked after each position change to ensure that no new denuded areas have appeared.</a:t>
            </a:r>
          </a:p>
          <a:p>
            <a:pPr lvl="0">
              <a:buFont typeface="Wingdings" pitchFamily="2" charset="2"/>
              <a:buChar char="§"/>
            </a:pPr>
            <a:r>
              <a:rPr sz="2800"/>
              <a:t>Apply appropriate topical agents to reduce the bacterial population of the wound surface.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048820"/>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endParaRPr lang="en-US" altLang="en-US"/>
          </a:p>
        </p:txBody>
      </p:sp>
      <p:sp>
        <p:nvSpPr>
          <p:cNvPr id="1048822" name="Content Placeholder 1048821"/>
          <p:cNvSpPr>
            <a:spLocks noGrp="1"/>
          </p:cNvSpPr>
          <p:nvPr>
            <p:ph idx="1"/>
          </p:nvPr>
        </p:nvSpPr>
        <p:spPr>
          <a:xfrm>
            <a:off x="1231611" y="1431106"/>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Font typeface="Wingdings" pitchFamily="2" charset="2"/>
              <a:buChar char="§"/>
            </a:pPr>
            <a:r>
              <a:rPr lang="en-US" altLang="en-US" sz="2800"/>
              <a:t>Topical antibacterial agent may be used in conjunction with hydrotherapy in a tank, bathtub, or shower.</a:t>
            </a:r>
          </a:p>
          <a:p>
            <a:pPr lvl="0">
              <a:buFont typeface="Wingdings" pitchFamily="2" charset="2"/>
              <a:buChar char="§"/>
            </a:pPr>
            <a:r>
              <a:rPr lang="en-US" altLang="en-US" sz="2800"/>
              <a:t>Encourage exercises on the extremities during hydrotherapy.</a:t>
            </a:r>
          </a:p>
          <a:p>
            <a:pPr lvl="0">
              <a:buFont typeface="Wingdings" pitchFamily="2" charset="2"/>
              <a:buChar char="§"/>
            </a:pPr>
            <a:r>
              <a:rPr lang="en-US" altLang="en-US" sz="2800"/>
              <a:t>Careful oral hygiene- </a:t>
            </a:r>
            <a:r>
              <a:rPr sz="2400"/>
              <a:t>mouthwashes, anesthetics, or coating agents are used frequently to rid the mouth of debris, soothe ulcerative areas, and control foul mouth odor</a:t>
            </a:r>
          </a:p>
          <a:p>
            <a:pPr lvl="0"/>
            <a:r>
              <a:rPr sz="2400"/>
              <a:t>Petrolatum or a prescribed ointment is applied to the lips.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itle 1048822"/>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i="1">
                <a:solidFill>
                  <a:schemeClr val="dk1"/>
                </a:solidFill>
              </a:rPr>
              <a:t>Attaining Fluid Balance</a:t>
            </a:r>
          </a:p>
        </p:txBody>
      </p:sp>
      <p:sp>
        <p:nvSpPr>
          <p:cNvPr id="1048824" name="Content Placeholder 1048823"/>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Font typeface="Wingdings" pitchFamily="2" charset="2"/>
              <a:buChar char="§"/>
            </a:pPr>
            <a:r>
              <a:rPr lang="en-US" altLang="en-US" sz="2800"/>
              <a:t>The vital signs, urine output, and sensorium are observed for indications of hypovolemia.</a:t>
            </a:r>
          </a:p>
          <a:p>
            <a:pPr lvl="0">
              <a:buFont typeface="Wingdings" pitchFamily="2" charset="2"/>
              <a:buChar char="§"/>
            </a:pPr>
            <a:r>
              <a:rPr lang="en-US" altLang="en-US" sz="2800"/>
              <a:t>The patient is weighed daily (with a bed scale if necessary).</a:t>
            </a:r>
          </a:p>
          <a:p>
            <a:pPr lvl="0">
              <a:buFont typeface="Wingdings" pitchFamily="2" charset="2"/>
              <a:buChar char="§"/>
            </a:pPr>
            <a:r>
              <a:rPr lang="en-US" altLang="en-US" sz="2800"/>
              <a:t>Oral lesions may result in dysphagia, making tube feeding or parenteral nutrition necessary until oral ingestion can be tolerated.</a:t>
            </a:r>
          </a:p>
          <a:p>
            <a:pPr lvl="0">
              <a:buFont typeface="Wingdings" pitchFamily="2" charset="2"/>
              <a:buChar char="§"/>
            </a:pPr>
            <a:r>
              <a:rPr lang="en-US" altLang="en-US" sz="2800"/>
              <a:t>A daily calorie count and accurate recording of all intake and output are essential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Title 1048824"/>
          <p:cNvSpPr>
            <a:spLocks noGrp="1"/>
          </p:cNvSpPr>
          <p:nvPr>
            <p:ph type="title"/>
          </p:nvPr>
        </p:nvSpPr>
        <p:spPr>
          <a:xfrm>
            <a:off x="1150937" y="617537"/>
            <a:ext cx="7793037" cy="1143000"/>
          </a:xfrm>
          <a:prstGeom prst="rect">
            <a:avLst/>
          </a:prstGeom>
          <a:noFill/>
          <a:ln>
            <a:noFill/>
          </a:ln>
        </p:spPr>
        <p:txBody>
          <a:bodyPr lIns="91440" tIns="45720" rIns="91440" bIns="45720" anchor="b"/>
          <a:lstStyle>
            <a:lvl1pPr marL="0" indent="0" algn="l" rtl="0" fontAlgn="base" latinLnBrk="1">
              <a:lnSpc>
                <a:spcPct val="100000"/>
              </a:lnSpc>
              <a:spcBef>
                <a:spcPct val="0"/>
              </a:spcBef>
              <a:spcAft>
                <a:spcPct val="0"/>
              </a:spcAft>
              <a:buFontTx/>
              <a:buNone/>
              <a:defRPr sz="4400" b="0" i="0" baseline="0">
                <a:solidFill>
                  <a:schemeClr val="lt2"/>
                </a:solidFill>
                <a:latin typeface="Tahoma" charset="0"/>
                <a:ea typeface="Times New Roman" pitchFamily="18" charset="0"/>
                <a:sym typeface="Tahoma" charset="0"/>
              </a:defRPr>
            </a:lvl1pPr>
          </a:lstStyle>
          <a:p>
            <a:pPr lvl="0"/>
            <a:r>
              <a:rPr lang="en-US" altLang="en-US" sz="3200" b="1" i="1">
                <a:solidFill>
                  <a:schemeClr val="dk1"/>
                </a:solidFill>
              </a:rPr>
              <a:t>Preventing Hypothermia</a:t>
            </a:r>
          </a:p>
        </p:txBody>
      </p:sp>
      <p:sp>
        <p:nvSpPr>
          <p:cNvPr id="1048826" name="Content Placeholder 1048825"/>
          <p:cNvSpPr>
            <a:spLocks noGrp="1"/>
          </p:cNvSpPr>
          <p:nvPr>
            <p:ph idx="1"/>
          </p:nvPr>
        </p:nvSpPr>
        <p:spPr>
          <a:xfrm>
            <a:off x="1182687" y="2017712"/>
            <a:ext cx="7772400" cy="4114800"/>
          </a:xfrm>
          <a:prstGeom prst="rect">
            <a:avLst/>
          </a:prstGeom>
          <a:noFill/>
          <a:ln>
            <a:noFill/>
          </a:ln>
        </p:spPr>
        <p:txBody>
          <a:bodyPr lIns="91440" tIns="45720" rIns="91440" bIns="45720" anchor="t"/>
          <a:lstStyle>
            <a:lvl1pPr marL="342900" indent="-342900" algn="l" rtl="0" fontAlgn="base" latinLnBrk="1">
              <a:lnSpc>
                <a:spcPct val="100000"/>
              </a:lnSpc>
              <a:spcBef>
                <a:spcPct val="20000"/>
              </a:spcBef>
              <a:spcAft>
                <a:spcPct val="0"/>
              </a:spcAft>
              <a:buClr>
                <a:schemeClr val="folHlink"/>
              </a:buClr>
              <a:buSzPct val="60000"/>
              <a:buFont typeface="Wingdings" pitchFamily="2" charset="2"/>
              <a:buChar char="n"/>
              <a:defRPr sz="3200" b="0" i="0" baseline="0">
                <a:solidFill>
                  <a:schemeClr val="dk1"/>
                </a:solidFill>
                <a:latin typeface="Tahoma" charset="0"/>
                <a:ea typeface="Times New Roman" pitchFamily="18" charset="0"/>
                <a:sym typeface="Tahoma" charset="0"/>
              </a:defRPr>
            </a:lvl1pPr>
            <a:lvl2pPr marL="742950" indent="-285750" algn="l" rtl="0" fontAlgn="base" latinLnBrk="1">
              <a:lnSpc>
                <a:spcPct val="100000"/>
              </a:lnSpc>
              <a:spcBef>
                <a:spcPct val="20000"/>
              </a:spcBef>
              <a:spcAft>
                <a:spcPct val="0"/>
              </a:spcAft>
              <a:buClr>
                <a:schemeClr val="folHlink"/>
              </a:buClr>
              <a:buSzPct val="55000"/>
              <a:buFont typeface="Wingdings" pitchFamily="2" charset="2"/>
              <a:buChar char="n"/>
              <a:defRPr sz="2800" b="0" i="0" baseline="0">
                <a:solidFill>
                  <a:schemeClr val="dk1"/>
                </a:solidFill>
                <a:latin typeface="Tahoma" charset="0"/>
                <a:ea typeface="Times New Roman" pitchFamily="18" charset="0"/>
                <a:sym typeface="Tahoma" charset="0"/>
              </a:defRPr>
            </a:lvl2pPr>
            <a:lvl3pPr marL="1143000" indent="-228600" algn="l" rtl="0" fontAlgn="base" latinLnBrk="1">
              <a:lnSpc>
                <a:spcPct val="100000"/>
              </a:lnSpc>
              <a:spcBef>
                <a:spcPct val="20000"/>
              </a:spcBef>
              <a:spcAft>
                <a:spcPct val="0"/>
              </a:spcAft>
              <a:buClr>
                <a:schemeClr val="folHlink"/>
              </a:buClr>
              <a:buSzPct val="50000"/>
              <a:buFont typeface="Wingdings" pitchFamily="2" charset="2"/>
              <a:buChar char="n"/>
              <a:defRPr sz="2400" b="0" i="0" baseline="0">
                <a:solidFill>
                  <a:schemeClr val="dk1"/>
                </a:solidFill>
                <a:latin typeface="Tahoma" charset="0"/>
                <a:ea typeface="Times New Roman" pitchFamily="18" charset="0"/>
                <a:sym typeface="Tahoma" charset="0"/>
              </a:defRPr>
            </a:lvl3pPr>
            <a:lvl4pPr marL="1600200" indent="-228600" algn="l" rtl="0" fontAlgn="base" latinLnBrk="1">
              <a:lnSpc>
                <a:spcPct val="100000"/>
              </a:lnSpc>
              <a:spcBef>
                <a:spcPct val="20000"/>
              </a:spcBef>
              <a:spcAft>
                <a:spcPct val="0"/>
              </a:spcAft>
              <a:buClr>
                <a:schemeClr val="folHlink"/>
              </a:buClr>
              <a:buSzPct val="55000"/>
              <a:buFont typeface="Wingdings" pitchFamily="2" charset="2"/>
              <a:buChar char="n"/>
              <a:defRPr sz="2000" b="0" i="0" baseline="0">
                <a:solidFill>
                  <a:schemeClr val="dk1"/>
                </a:solidFill>
                <a:latin typeface="Tahoma" charset="0"/>
                <a:ea typeface="Times New Roman" pitchFamily="18" charset="0"/>
                <a:sym typeface="Tahoma" charset="0"/>
              </a:defRPr>
            </a:lvl4pPr>
            <a:lvl5pPr marL="2057400" indent="-228600" algn="l" rtl="0" fontAlgn="base" latinLnBrk="1">
              <a:lnSpc>
                <a:spcPct val="100000"/>
              </a:lnSpc>
              <a:spcBef>
                <a:spcPct val="20000"/>
              </a:spcBef>
              <a:spcAft>
                <a:spcPct val="0"/>
              </a:spcAft>
              <a:buClr>
                <a:schemeClr val="folHlink"/>
              </a:buClr>
              <a:buSzPct val="50000"/>
              <a:buFont typeface="Wingdings" pitchFamily="2" charset="2"/>
              <a:buChar char="n"/>
              <a:defRPr sz="2000" b="0" i="0" baseline="0">
                <a:solidFill>
                  <a:schemeClr val="dk1"/>
                </a:solidFill>
                <a:latin typeface="Tahoma" charset="0"/>
                <a:ea typeface="Times New Roman" pitchFamily="18" charset="0"/>
                <a:sym typeface="Tahoma" charset="0"/>
              </a:defRPr>
            </a:lvl5pPr>
          </a:lstStyle>
          <a:p>
            <a:pPr lvl="0">
              <a:buFont typeface="Wingdings" pitchFamily="2" charset="2"/>
              <a:buChar char="§"/>
            </a:pPr>
            <a:r>
              <a:rPr lang="en-US" altLang="en-US" sz="2800"/>
              <a:t>Patient with TEN is prone to chilling.</a:t>
            </a:r>
          </a:p>
          <a:p>
            <a:pPr lvl="0">
              <a:buFont typeface="Wingdings" pitchFamily="2" charset="2"/>
              <a:buChar char="§"/>
            </a:pPr>
            <a:r>
              <a:rPr lang="en-US" altLang="en-US" sz="2800"/>
              <a:t>Dehydration may be made worse by exposing the denuded skin to a continuous current of warm air.</a:t>
            </a:r>
          </a:p>
          <a:p>
            <a:pPr lvl="0">
              <a:buFont typeface="Wingdings" pitchFamily="2" charset="2"/>
              <a:buChar char="§"/>
            </a:pPr>
            <a:r>
              <a:rPr lang="en-US" altLang="en-US" sz="2800"/>
              <a:t>Cotton blankets, ceiling-mounted heat lamps, and heat shields, are useful in maintaining body temperature.</a:t>
            </a:r>
          </a:p>
          <a:p>
            <a:pPr lvl="0">
              <a:buFont typeface="Wingdings" pitchFamily="2" charset="2"/>
              <a:buChar char="§"/>
            </a:pPr>
            <a:r>
              <a:rPr lang="en-US" altLang="en-US" sz="2800"/>
              <a:t>The patient’s temperature is monitored frequently</a:t>
            </a: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1C1C1C"/>
      </a:dk2>
      <a:lt2>
        <a:srgbClr val="333399"/>
      </a:lt2>
      <a:accent1>
        <a:srgbClr val="00E4A8"/>
      </a:accent1>
      <a:accent2>
        <a:srgbClr val="FFCF01"/>
      </a:accent2>
      <a:accent3>
        <a:srgbClr val="FFFFFF"/>
      </a:accent3>
      <a:accent4>
        <a:srgbClr val="000000"/>
      </a:accent4>
      <a:accent5>
        <a:srgbClr val="000000"/>
      </a:accent5>
      <a:accent6>
        <a:srgbClr val="000000"/>
      </a:accent6>
      <a:hlink>
        <a:srgbClr val="FF0000"/>
      </a:hlink>
      <a:folHlink>
        <a:srgbClr val="3333C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000000"/>
        </a:lt1>
        <a:dk2>
          <a:srgbClr val="969696"/>
        </a:dk2>
        <a:lt2>
          <a:srgbClr val="DDDDDD"/>
        </a:lt2>
        <a:accent1>
          <a:srgbClr val="00E4A8"/>
        </a:accent1>
        <a:accent2>
          <a:srgbClr val="3333CC"/>
        </a:accent2>
        <a:accent3>
          <a:srgbClr val="000000"/>
        </a:accent3>
        <a:accent4>
          <a:srgbClr val="FFFFFF"/>
        </a:accent4>
        <a:accent5>
          <a:srgbClr val="000000"/>
        </a:accent5>
        <a:accent6>
          <a:srgbClr val="000000"/>
        </a:accent6>
        <a:hlink>
          <a:srgbClr val="FF5050"/>
        </a:hlink>
        <a:folHlink>
          <a:srgbClr val="FFCF01"/>
        </a:folHlink>
      </a:clrScheme>
    </a:extraClrScheme>
    <a:extraClrScheme>
      <a:clrScheme name="Default Color Scheme 2">
        <a:dk1>
          <a:srgbClr val="000000"/>
        </a:dk1>
        <a:lt1>
          <a:srgbClr val="FFFFFF"/>
        </a:lt1>
        <a:dk2>
          <a:srgbClr val="1C1C1C"/>
        </a:dk2>
        <a:lt2>
          <a:srgbClr val="333399"/>
        </a:lt2>
        <a:accent1>
          <a:srgbClr val="00E4A8"/>
        </a:accent1>
        <a:accent2>
          <a:srgbClr val="FFCF01"/>
        </a:accent2>
        <a:accent3>
          <a:srgbClr val="FFFFFF"/>
        </a:accent3>
        <a:accent4>
          <a:srgbClr val="000000"/>
        </a:accent4>
        <a:accent5>
          <a:srgbClr val="000000"/>
        </a:accent5>
        <a:accent6>
          <a:srgbClr val="000000"/>
        </a:accent6>
        <a:hlink>
          <a:srgbClr val="FF0000"/>
        </a:hlink>
        <a:folHlink>
          <a:srgbClr val="3333CC"/>
        </a:folHlink>
      </a:clrScheme>
    </a:extraClrScheme>
    <a:extraClrScheme>
      <a:clrScheme name="Default Color Scheme 3">
        <a:dk1>
          <a:srgbClr val="000000"/>
        </a:dk1>
        <a:lt1>
          <a:srgbClr val="FFFFFF"/>
        </a:lt1>
        <a:dk2>
          <a:srgbClr val="5F5F5F"/>
        </a:dk2>
        <a:lt2>
          <a:srgbClr val="000000"/>
        </a:lt2>
        <a:accent1>
          <a:srgbClr val="EAEAEA"/>
        </a:accent1>
        <a:accent2>
          <a:srgbClr val="808080"/>
        </a:accent2>
        <a:accent3>
          <a:srgbClr val="FFFFFF"/>
        </a:accent3>
        <a:accent4>
          <a:srgbClr val="000000"/>
        </a:accent4>
        <a:accent5>
          <a:srgbClr val="000000"/>
        </a:accent5>
        <a:accent6>
          <a:srgbClr val="000000"/>
        </a:accent6>
        <a:hlink>
          <a:srgbClr val="4D4D4D"/>
        </a:hlink>
        <a:folHlink>
          <a:srgbClr val="C0C0C0"/>
        </a:folHlink>
      </a:clrScheme>
    </a:extraClrScheme>
    <a:extraClrScheme>
      <a:clrScheme name="Default Color Scheme 4">
        <a:dk1>
          <a:srgbClr val="FFFFFF"/>
        </a:dk1>
        <a:lt1>
          <a:srgbClr val="0000CC"/>
        </a:lt1>
        <a:dk2>
          <a:srgbClr val="000094"/>
        </a:dk2>
        <a:lt2>
          <a:srgbClr val="FFFFCC"/>
        </a:lt2>
        <a:accent1>
          <a:srgbClr val="3193FF"/>
        </a:accent1>
        <a:accent2>
          <a:srgbClr val="9900FF"/>
        </a:accent2>
        <a:accent3>
          <a:srgbClr val="0000CC"/>
        </a:accent3>
        <a:accent4>
          <a:srgbClr val="FFFFFF"/>
        </a:accent4>
        <a:accent5>
          <a:srgbClr val="000000"/>
        </a:accent5>
        <a:accent6>
          <a:srgbClr val="000000"/>
        </a:accent6>
        <a:hlink>
          <a:srgbClr val="FF3399"/>
        </a:hlink>
        <a:folHlink>
          <a:srgbClr val="FFCC00"/>
        </a:folHlink>
      </a:clrScheme>
    </a:extraClrScheme>
    <a:extraClrScheme>
      <a:clrScheme name="Default Color Scheme 5">
        <a:dk1>
          <a:srgbClr val="000000"/>
        </a:dk1>
        <a:lt1>
          <a:srgbClr val="FFFFFF"/>
        </a:lt1>
        <a:dk2>
          <a:srgbClr val="333333"/>
        </a:dk2>
        <a:lt2>
          <a:srgbClr val="000066"/>
        </a:lt2>
        <a:accent1>
          <a:srgbClr val="C4709A"/>
        </a:accent1>
        <a:accent2>
          <a:srgbClr val="4B4EB5"/>
        </a:accent2>
        <a:accent3>
          <a:srgbClr val="FFFFFF"/>
        </a:accent3>
        <a:accent4>
          <a:srgbClr val="000000"/>
        </a:accent4>
        <a:accent5>
          <a:srgbClr val="000000"/>
        </a:accent5>
        <a:accent6>
          <a:srgbClr val="000000"/>
        </a:accent6>
        <a:hlink>
          <a:srgbClr val="C481CF"/>
        </a:hlink>
        <a:folHlink>
          <a:srgbClr val="76B749"/>
        </a:folHlink>
      </a:clrScheme>
    </a:extraClrScheme>
    <a:extraClrScheme>
      <a:clrScheme name="Default Color Scheme 6">
        <a:dk1>
          <a:srgbClr val="000000"/>
        </a:dk1>
        <a:lt1>
          <a:srgbClr val="FFFFFF"/>
        </a:lt1>
        <a:dk2>
          <a:srgbClr val="969696"/>
        </a:dk2>
        <a:lt2>
          <a:srgbClr val="6A4076"/>
        </a:lt2>
        <a:accent1>
          <a:srgbClr val="DBA9C2"/>
        </a:accent1>
        <a:accent2>
          <a:srgbClr val="E1BF91"/>
        </a:accent2>
        <a:accent3>
          <a:srgbClr val="FFFFFF"/>
        </a:accent3>
        <a:accent4>
          <a:srgbClr val="000000"/>
        </a:accent4>
        <a:accent5>
          <a:srgbClr val="000000"/>
        </a:accent5>
        <a:accent6>
          <a:srgbClr val="000000"/>
        </a:accent6>
        <a:hlink>
          <a:srgbClr val="B3CE82"/>
        </a:hlink>
        <a:folHlink>
          <a:srgbClr val="B8AD48"/>
        </a:folHlink>
      </a:clrScheme>
    </a:extraClrScheme>
    <a:extraClrScheme>
      <a:clrScheme name="Default Color Scheme 7">
        <a:dk1>
          <a:srgbClr val="000000"/>
        </a:dk1>
        <a:lt1>
          <a:srgbClr val="FFFFFF"/>
        </a:lt1>
        <a:dk2>
          <a:srgbClr val="808080"/>
        </a:dk2>
        <a:lt2>
          <a:srgbClr val="515F7B"/>
        </a:lt2>
        <a:accent1>
          <a:srgbClr val="9FCAD3"/>
        </a:accent1>
        <a:accent2>
          <a:srgbClr val="C0C0C0"/>
        </a:accent2>
        <a:accent3>
          <a:srgbClr val="FFFFFF"/>
        </a:accent3>
        <a:accent4>
          <a:srgbClr val="000000"/>
        </a:accent4>
        <a:accent5>
          <a:srgbClr val="000000"/>
        </a:accent5>
        <a:accent6>
          <a:srgbClr val="000000"/>
        </a:accent6>
        <a:hlink>
          <a:srgbClr val="91AFBF"/>
        </a:hlink>
        <a:folHlink>
          <a:srgbClr val="ECEAAC"/>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808080"/>
      </a:dk2>
      <a:lt2>
        <a:srgbClr val="000000"/>
      </a:lt2>
      <a:accent1>
        <a:srgbClr val="00CC99"/>
      </a:accent1>
      <a:accent2>
        <a:srgbClr val="3333CC"/>
      </a:accent2>
      <a:accent3>
        <a:srgbClr val="FFFFFF"/>
      </a:accent3>
      <a:accent4>
        <a:srgbClr val="000000"/>
      </a:accent4>
      <a:accent5>
        <a:srgbClr val="000000"/>
      </a:accent5>
      <a:accent6>
        <a:srgbClr val="000000"/>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5705</Words>
  <PresentationFormat>On-screen Show (4:3)</PresentationFormat>
  <Paragraphs>697</Paragraphs>
  <Slides>168</Slides>
  <Notes>1</Notes>
  <HiddenSlides>0</HiddenSlides>
  <MMClips>0</MMClips>
  <ScaleCrop>false</ScaleCrop>
  <HeadingPairs>
    <vt:vector size="4" baseType="variant">
      <vt:variant>
        <vt:lpstr>Theme</vt:lpstr>
      </vt:variant>
      <vt:variant>
        <vt:i4>1</vt:i4>
      </vt:variant>
      <vt:variant>
        <vt:lpstr>Slide Titles</vt:lpstr>
      </vt:variant>
      <vt:variant>
        <vt:i4>168</vt:i4>
      </vt:variant>
    </vt:vector>
  </HeadingPairs>
  <TitlesOfParts>
    <vt:vector size="169" baseType="lpstr">
      <vt:lpstr>Office 主题</vt:lpstr>
      <vt:lpstr>HNS B401: DERMATOLOGY</vt:lpstr>
      <vt:lpstr>Learning outcomes</vt:lpstr>
      <vt:lpstr>Functions of the skin</vt:lpstr>
      <vt:lpstr>        The integumentary system includes</vt:lpstr>
      <vt:lpstr>Types of skin</vt:lpstr>
      <vt:lpstr>Slide 6</vt:lpstr>
      <vt:lpstr>Slide 7</vt:lpstr>
      <vt:lpstr>Slide 8</vt:lpstr>
      <vt:lpstr>Slide 9</vt:lpstr>
      <vt:lpstr>Slide 10</vt:lpstr>
      <vt:lpstr>Slide 11</vt:lpstr>
      <vt:lpstr>Anatomy</vt:lpstr>
      <vt:lpstr>Slide 13</vt:lpstr>
      <vt:lpstr>Slide 14</vt:lpstr>
      <vt:lpstr>Slide 15</vt:lpstr>
      <vt:lpstr>Slide 16</vt:lpstr>
      <vt:lpstr>Slide 17</vt:lpstr>
      <vt:lpstr>Slide 18</vt:lpstr>
      <vt:lpstr>Slide 19</vt:lpstr>
      <vt:lpstr>Slide 20</vt:lpstr>
      <vt:lpstr>Skin Diseases</vt:lpstr>
      <vt:lpstr>Scope</vt:lpstr>
      <vt:lpstr>Learning Objectives</vt:lpstr>
      <vt:lpstr>Diagnosis</vt:lpstr>
      <vt:lpstr>History and Examination</vt:lpstr>
      <vt:lpstr>Description</vt:lpstr>
      <vt:lpstr>Slide 27</vt:lpstr>
      <vt:lpstr>Primary Characteristics</vt:lpstr>
      <vt:lpstr>Macule</vt:lpstr>
      <vt:lpstr>Primary Characteristics</vt:lpstr>
      <vt:lpstr>Papule</vt:lpstr>
      <vt:lpstr>Primary Characteristics</vt:lpstr>
      <vt:lpstr>Primary Characteristics</vt:lpstr>
      <vt:lpstr>Primary Characteristics</vt:lpstr>
      <vt:lpstr>Primary Characteristics</vt:lpstr>
      <vt:lpstr>Primary Characteristics</vt:lpstr>
      <vt:lpstr>Primary Characteristics</vt:lpstr>
      <vt:lpstr>patch</vt:lpstr>
      <vt:lpstr>Primary Skin Lesions</vt:lpstr>
      <vt:lpstr>Secondary Skin Lesions </vt:lpstr>
      <vt:lpstr>Secondary Skin Lesions </vt:lpstr>
      <vt:lpstr>Secondary Skin Lesions </vt:lpstr>
      <vt:lpstr>Secondary Skin Lesions </vt:lpstr>
      <vt:lpstr> </vt:lpstr>
      <vt:lpstr>Vascular Lesions </vt:lpstr>
      <vt:lpstr>Vascular Lesions </vt:lpstr>
      <vt:lpstr>Shape (arrangement of lesions):</vt:lpstr>
      <vt:lpstr>Slide 48</vt:lpstr>
      <vt:lpstr>Diseases</vt:lpstr>
      <vt:lpstr>Pemphigus</vt:lpstr>
      <vt:lpstr>Pemphigus</vt:lpstr>
      <vt:lpstr>Slide 52</vt:lpstr>
      <vt:lpstr>Vesicles on the chin (in pemphigus). From Hall, J. C. (2006). Sauer’s manual of skin diseases. Philadelphia: Lippincott Williams &amp; Wilkins.</vt:lpstr>
      <vt:lpstr>Clinical Manifestations</vt:lpstr>
      <vt:lpstr>Slide 55</vt:lpstr>
      <vt:lpstr>Complications</vt:lpstr>
      <vt:lpstr>Management</vt:lpstr>
      <vt:lpstr>Slide 58</vt:lpstr>
      <vt:lpstr>Slide 59</vt:lpstr>
      <vt:lpstr>Bullous Pemphigoid</vt:lpstr>
      <vt:lpstr>Bullous Pemphigoid</vt:lpstr>
      <vt:lpstr>Management</vt:lpstr>
      <vt:lpstr>Erythema Multiformes</vt:lpstr>
      <vt:lpstr> Insect Bites</vt:lpstr>
      <vt:lpstr>Dermatitis Herpetiformis</vt:lpstr>
      <vt:lpstr>Slide 66</vt:lpstr>
      <vt:lpstr>Management</vt:lpstr>
      <vt:lpstr>Slide 68</vt:lpstr>
      <vt:lpstr>CARE OF THE PATIENT WITH BLISTERING DISEASES</vt:lpstr>
      <vt:lpstr>Slide 70</vt:lpstr>
      <vt:lpstr>Planning and Goals</vt:lpstr>
      <vt:lpstr>Nursing Interventions</vt:lpstr>
      <vt:lpstr>Slide 73</vt:lpstr>
      <vt:lpstr>Slide 74</vt:lpstr>
      <vt:lpstr>Slide 75</vt:lpstr>
      <vt:lpstr>Slide 76</vt:lpstr>
      <vt:lpstr>Slide 77</vt:lpstr>
      <vt:lpstr>Slide 78</vt:lpstr>
      <vt:lpstr>Phytophoto Dermatitis</vt:lpstr>
      <vt:lpstr>Bullous Drug Reactions</vt:lpstr>
      <vt:lpstr>Slide 81</vt:lpstr>
      <vt:lpstr>Slide 82</vt:lpstr>
      <vt:lpstr>Slide 83</vt:lpstr>
      <vt:lpstr>Slide 84</vt:lpstr>
      <vt:lpstr>Slide 85</vt:lpstr>
      <vt:lpstr>Clinical Manifestations</vt:lpstr>
      <vt:lpstr>Slide 87</vt:lpstr>
      <vt:lpstr>Slide 88</vt:lpstr>
      <vt:lpstr>Complications</vt:lpstr>
      <vt:lpstr>Medical Management</vt:lpstr>
      <vt:lpstr>Slide 91</vt:lpstr>
      <vt:lpstr>Slide 92</vt:lpstr>
      <vt:lpstr>Slide 93</vt:lpstr>
      <vt:lpstr>Nursing Diagnoses</vt:lpstr>
      <vt:lpstr>Planning and Goals</vt:lpstr>
      <vt:lpstr>Nursing Interventions</vt:lpstr>
      <vt:lpstr>Slide 97</vt:lpstr>
      <vt:lpstr>Attaining Fluid Balance</vt:lpstr>
      <vt:lpstr>Preventing Hypothermia</vt:lpstr>
      <vt:lpstr>Relieving Pain</vt:lpstr>
      <vt:lpstr>Reducing Anxiety</vt:lpstr>
      <vt:lpstr>Slide 102</vt:lpstr>
      <vt:lpstr>Promoting Home and Community-Based Care</vt:lpstr>
      <vt:lpstr>Scaling Diseases</vt:lpstr>
      <vt:lpstr>Lichen Planus </vt:lpstr>
      <vt:lpstr>Lichen Planus </vt:lpstr>
      <vt:lpstr>Parapsoriasis </vt:lpstr>
      <vt:lpstr>Pityriasis Rosea </vt:lpstr>
      <vt:lpstr>Psoriasis</vt:lpstr>
      <vt:lpstr>Psoriasis </vt:lpstr>
      <vt:lpstr>Pathophysiology</vt:lpstr>
      <vt:lpstr>Slide 112</vt:lpstr>
      <vt:lpstr>Clinical Manifestations</vt:lpstr>
      <vt:lpstr>Slide 114</vt:lpstr>
      <vt:lpstr>Psoriasis. Courtesy of Roche Laboratories.</vt:lpstr>
      <vt:lpstr>Clinical Variants</vt:lpstr>
      <vt:lpstr>Gutate psoriasis</vt:lpstr>
      <vt:lpstr>Slide 118</vt:lpstr>
      <vt:lpstr>Clinical Variants</vt:lpstr>
      <vt:lpstr>Slide 120</vt:lpstr>
      <vt:lpstr>Slide 121</vt:lpstr>
      <vt:lpstr>Slide 122</vt:lpstr>
      <vt:lpstr>Slide 123</vt:lpstr>
      <vt:lpstr>Slide 124</vt:lpstr>
      <vt:lpstr>Medical Management</vt:lpstr>
      <vt:lpstr>Slide 126</vt:lpstr>
      <vt:lpstr>Slide 127</vt:lpstr>
      <vt:lpstr>Slide 128</vt:lpstr>
      <vt:lpstr>Slide 129</vt:lpstr>
      <vt:lpstr>Slide 130</vt:lpstr>
      <vt:lpstr>Slide 131</vt:lpstr>
      <vt:lpstr>Photochemotherapy</vt:lpstr>
      <vt:lpstr>Nursing Management</vt:lpstr>
      <vt:lpstr>Slide 134</vt:lpstr>
      <vt:lpstr>Summary Treatment of Psoriasis</vt:lpstr>
      <vt:lpstr>Dermatitis</vt:lpstr>
      <vt:lpstr>Atopic Dermatitis </vt:lpstr>
      <vt:lpstr>Slide 138</vt:lpstr>
      <vt:lpstr>Atopic Dermatitis </vt:lpstr>
      <vt:lpstr>Management</vt:lpstr>
      <vt:lpstr>Slide 141</vt:lpstr>
      <vt:lpstr>Slide 142</vt:lpstr>
      <vt:lpstr>Contact Dermatitis </vt:lpstr>
      <vt:lpstr>Clinical Manifestations</vt:lpstr>
      <vt:lpstr>TYPES OF CONTACT DERMATITIS</vt:lpstr>
      <vt:lpstr>Treatment</vt:lpstr>
      <vt:lpstr>Slide 147</vt:lpstr>
      <vt:lpstr>Slide 148</vt:lpstr>
      <vt:lpstr>Treatment</vt:lpstr>
      <vt:lpstr>Slide 150</vt:lpstr>
      <vt:lpstr>Contact Dermatitis </vt:lpstr>
      <vt:lpstr>Management</vt:lpstr>
      <vt:lpstr>Slide 153</vt:lpstr>
      <vt:lpstr>Adult Dermatitis </vt:lpstr>
      <vt:lpstr>Slide 155</vt:lpstr>
      <vt:lpstr>Allergic Contact</vt:lpstr>
      <vt:lpstr>Asteatotic Eczema</vt:lpstr>
      <vt:lpstr>Nummular Dermatitis</vt:lpstr>
      <vt:lpstr>Seborrheic Dermatitis</vt:lpstr>
      <vt:lpstr>Exfoliative Dermatitis</vt:lpstr>
      <vt:lpstr>Slide 161</vt:lpstr>
      <vt:lpstr>Presentation</vt:lpstr>
      <vt:lpstr>Slide 163</vt:lpstr>
      <vt:lpstr>Slide 164</vt:lpstr>
      <vt:lpstr>Management</vt:lpstr>
      <vt:lpstr>Slide 166</vt:lpstr>
      <vt:lpstr>Slide 167</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HNS B401: DERMATOLOGY</dc:title>
  <cp:lastModifiedBy>ALL</cp:lastModifiedBy>
  <cp:revision>1</cp:revision>
  <dcterms:created xsi:type="dcterms:W3CDTF">2016-12-18T14:38:04Z</dcterms:created>
  <dcterms:modified xsi:type="dcterms:W3CDTF">2017-10-17T15:11:50Z</dcterms:modified>
</cp:coreProperties>
</file>