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75"/>
  </p:notesMasterIdLst>
  <p:sldIdLst>
    <p:sldId id="263" r:id="rId2"/>
    <p:sldId id="598" r:id="rId3"/>
    <p:sldId id="593" r:id="rId4"/>
    <p:sldId id="592" r:id="rId5"/>
    <p:sldId id="265" r:id="rId6"/>
    <p:sldId id="267" r:id="rId7"/>
    <p:sldId id="268" r:id="rId8"/>
    <p:sldId id="266" r:id="rId9"/>
    <p:sldId id="269" r:id="rId10"/>
    <p:sldId id="273" r:id="rId11"/>
    <p:sldId id="272" r:id="rId12"/>
    <p:sldId id="271" r:id="rId13"/>
    <p:sldId id="275" r:id="rId14"/>
    <p:sldId id="277" r:id="rId15"/>
    <p:sldId id="278" r:id="rId16"/>
    <p:sldId id="279" r:id="rId17"/>
    <p:sldId id="287" r:id="rId18"/>
    <p:sldId id="335" r:id="rId19"/>
    <p:sldId id="280" r:id="rId20"/>
    <p:sldId id="281" r:id="rId21"/>
    <p:sldId id="283" r:id="rId22"/>
    <p:sldId id="262" r:id="rId23"/>
    <p:sldId id="289" r:id="rId24"/>
    <p:sldId id="290" r:id="rId25"/>
    <p:sldId id="291" r:id="rId26"/>
    <p:sldId id="292" r:id="rId27"/>
    <p:sldId id="294" r:id="rId28"/>
    <p:sldId id="296" r:id="rId29"/>
    <p:sldId id="297" r:id="rId30"/>
    <p:sldId id="295" r:id="rId31"/>
    <p:sldId id="298" r:id="rId32"/>
    <p:sldId id="299" r:id="rId33"/>
    <p:sldId id="300" r:id="rId34"/>
    <p:sldId id="302" r:id="rId35"/>
    <p:sldId id="474" r:id="rId36"/>
    <p:sldId id="307" r:id="rId37"/>
    <p:sldId id="303" r:id="rId38"/>
    <p:sldId id="304" r:id="rId39"/>
    <p:sldId id="308" r:id="rId40"/>
    <p:sldId id="475" r:id="rId41"/>
    <p:sldId id="309" r:id="rId42"/>
    <p:sldId id="311" r:id="rId43"/>
    <p:sldId id="312" r:id="rId44"/>
    <p:sldId id="476" r:id="rId45"/>
    <p:sldId id="314" r:id="rId46"/>
    <p:sldId id="316" r:id="rId47"/>
    <p:sldId id="317" r:id="rId48"/>
    <p:sldId id="477" r:id="rId49"/>
    <p:sldId id="318" r:id="rId50"/>
    <p:sldId id="320" r:id="rId51"/>
    <p:sldId id="321" r:id="rId52"/>
    <p:sldId id="322" r:id="rId53"/>
    <p:sldId id="329" r:id="rId54"/>
    <p:sldId id="455" r:id="rId55"/>
    <p:sldId id="456" r:id="rId56"/>
    <p:sldId id="457" r:id="rId57"/>
    <p:sldId id="333" r:id="rId58"/>
    <p:sldId id="334" r:id="rId59"/>
    <p:sldId id="336" r:id="rId60"/>
    <p:sldId id="338" r:id="rId61"/>
    <p:sldId id="339" r:id="rId62"/>
    <p:sldId id="340" r:id="rId63"/>
    <p:sldId id="341" r:id="rId64"/>
    <p:sldId id="343" r:id="rId65"/>
    <p:sldId id="479" r:id="rId66"/>
    <p:sldId id="349" r:id="rId67"/>
    <p:sldId id="350" r:id="rId68"/>
    <p:sldId id="351" r:id="rId69"/>
    <p:sldId id="352" r:id="rId70"/>
    <p:sldId id="353" r:id="rId71"/>
    <p:sldId id="354" r:id="rId72"/>
    <p:sldId id="355" r:id="rId73"/>
    <p:sldId id="439" r:id="rId74"/>
    <p:sldId id="458" r:id="rId75"/>
    <p:sldId id="357" r:id="rId76"/>
    <p:sldId id="358" r:id="rId77"/>
    <p:sldId id="359" r:id="rId78"/>
    <p:sldId id="360" r:id="rId79"/>
    <p:sldId id="361" r:id="rId80"/>
    <p:sldId id="364" r:id="rId81"/>
    <p:sldId id="365" r:id="rId82"/>
    <p:sldId id="366" r:id="rId83"/>
    <p:sldId id="367" r:id="rId84"/>
    <p:sldId id="363" r:id="rId85"/>
    <p:sldId id="368" r:id="rId86"/>
    <p:sldId id="369" r:id="rId87"/>
    <p:sldId id="370" r:id="rId88"/>
    <p:sldId id="532" r:id="rId89"/>
    <p:sldId id="462" r:id="rId90"/>
    <p:sldId id="531" r:id="rId91"/>
    <p:sldId id="538" r:id="rId92"/>
    <p:sldId id="539" r:id="rId93"/>
    <p:sldId id="540" r:id="rId94"/>
    <p:sldId id="374" r:id="rId95"/>
    <p:sldId id="541" r:id="rId96"/>
    <p:sldId id="376" r:id="rId97"/>
    <p:sldId id="542" r:id="rId98"/>
    <p:sldId id="377" r:id="rId99"/>
    <p:sldId id="378" r:id="rId100"/>
    <p:sldId id="496" r:id="rId101"/>
    <p:sldId id="379" r:id="rId102"/>
    <p:sldId id="380" r:id="rId103"/>
    <p:sldId id="381" r:id="rId104"/>
    <p:sldId id="548" r:id="rId105"/>
    <p:sldId id="382" r:id="rId106"/>
    <p:sldId id="383" r:id="rId107"/>
    <p:sldId id="545" r:id="rId108"/>
    <p:sldId id="384" r:id="rId109"/>
    <p:sldId id="385" r:id="rId110"/>
    <p:sldId id="547" r:id="rId111"/>
    <p:sldId id="387" r:id="rId112"/>
    <p:sldId id="388" r:id="rId113"/>
    <p:sldId id="389" r:id="rId114"/>
    <p:sldId id="390" r:id="rId115"/>
    <p:sldId id="392" r:id="rId116"/>
    <p:sldId id="394" r:id="rId117"/>
    <p:sldId id="395" r:id="rId118"/>
    <p:sldId id="397" r:id="rId119"/>
    <p:sldId id="399" r:id="rId120"/>
    <p:sldId id="441" r:id="rId121"/>
    <p:sldId id="442" r:id="rId122"/>
    <p:sldId id="443" r:id="rId123"/>
    <p:sldId id="405" r:id="rId124"/>
    <p:sldId id="406" r:id="rId125"/>
    <p:sldId id="444" r:id="rId126"/>
    <p:sldId id="436" r:id="rId127"/>
    <p:sldId id="445" r:id="rId128"/>
    <p:sldId id="446" r:id="rId129"/>
    <p:sldId id="410" r:id="rId130"/>
    <p:sldId id="460" r:id="rId131"/>
    <p:sldId id="447" r:id="rId132"/>
    <p:sldId id="448" r:id="rId133"/>
    <p:sldId id="449" r:id="rId134"/>
    <p:sldId id="450" r:id="rId135"/>
    <p:sldId id="451" r:id="rId136"/>
    <p:sldId id="492" r:id="rId137"/>
    <p:sldId id="417" r:id="rId138"/>
    <p:sldId id="419" r:id="rId139"/>
    <p:sldId id="529" r:id="rId140"/>
    <p:sldId id="530" r:id="rId141"/>
    <p:sldId id="452" r:id="rId142"/>
    <p:sldId id="453" r:id="rId143"/>
    <p:sldId id="454" r:id="rId144"/>
    <p:sldId id="464" r:id="rId145"/>
    <p:sldId id="494" r:id="rId146"/>
    <p:sldId id="466" r:id="rId147"/>
    <p:sldId id="498" r:id="rId148"/>
    <p:sldId id="560" r:id="rId149"/>
    <p:sldId id="499" r:id="rId150"/>
    <p:sldId id="567" r:id="rId151"/>
    <p:sldId id="500" r:id="rId152"/>
    <p:sldId id="503" r:id="rId153"/>
    <p:sldId id="505" r:id="rId154"/>
    <p:sldId id="506" r:id="rId155"/>
    <p:sldId id="507" r:id="rId156"/>
    <p:sldId id="509" r:id="rId157"/>
    <p:sldId id="510" r:id="rId158"/>
    <p:sldId id="512" r:id="rId159"/>
    <p:sldId id="511" r:id="rId160"/>
    <p:sldId id="513" r:id="rId161"/>
    <p:sldId id="514" r:id="rId162"/>
    <p:sldId id="517" r:id="rId163"/>
    <p:sldId id="537" r:id="rId164"/>
    <p:sldId id="515" r:id="rId165"/>
    <p:sldId id="516" r:id="rId166"/>
    <p:sldId id="518" r:id="rId167"/>
    <p:sldId id="519" r:id="rId168"/>
    <p:sldId id="520" r:id="rId169"/>
    <p:sldId id="521" r:id="rId170"/>
    <p:sldId id="569" r:id="rId171"/>
    <p:sldId id="576" r:id="rId172"/>
    <p:sldId id="571" r:id="rId173"/>
    <p:sldId id="574" r:id="rId1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737" autoAdjust="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D8FA0AE-268E-4D4E-84EE-853A9CE9AC22}" type="datetimeFigureOut">
              <a:rPr lang="en-US"/>
              <a:pPr>
                <a:defRPr/>
              </a:pPr>
              <a:t>5/9/2022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3AF426-3632-4D57-902C-C2EF1D4FD1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3AF426-3632-4D57-902C-C2EF1D4FD1CF}" type="slidenum">
              <a:rPr lang="en-US" smtClean="0"/>
              <a:pPr>
                <a:defRPr/>
              </a:pPr>
              <a:t>94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88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76518A-81FB-4E26-899F-480F75A21B81}" type="slidenum">
              <a:rPr lang="en-US" smtClean="0"/>
              <a:pPr/>
              <a:t>163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61819AB6-85F4-4A05-90F3-B234398EABF3}" type="datetime1">
              <a:rPr lang="en-US" smtClean="0"/>
              <a:pPr>
                <a:defRPr/>
              </a:pPr>
              <a:t>5/9/2022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2CA5F7D-2460-45C6-B25F-0CFF10DD41BD}"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D85AFC8-630C-4052-90E0-D98D1BD636AA}" type="datetime1">
              <a:rPr lang="en-US" smtClean="0"/>
              <a:pPr>
                <a:defRPr/>
              </a:pPr>
              <a:t>5/9/2022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DE94D4-3427-4E97-B60B-D455BCEA0D71}"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5E07186-88C3-4090-9ACF-7EE1664B8E49}" type="datetime1">
              <a:rPr lang="en-US" smtClean="0"/>
              <a:pPr>
                <a:defRPr/>
              </a:pPr>
              <a:t>5/9/2022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951DAD1-E5CE-4909-B902-1B696A3AC46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33AC33C-56B0-486A-ADB6-68C8E1A211DD}" type="datetime1">
              <a:rPr lang="en-US" smtClean="0"/>
              <a:pPr>
                <a:defRPr/>
              </a:pPr>
              <a:t>5/9/2022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EB27C4-AAAA-4E17-9382-CC642ED49A8C}"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8AAFD9FA-7FCD-41D8-95DB-01050CC466BE}" type="datetime1">
              <a:rPr lang="en-US" smtClean="0"/>
              <a:pPr>
                <a:defRPr/>
              </a:pPr>
              <a:t>5/9/2022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083D21-AD22-41C3-94C1-FE40A25EF0B1}"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39EDB21-803E-453D-B794-5D0D2DD62B0F}" type="datetime1">
              <a:rPr lang="en-US" smtClean="0"/>
              <a:pPr>
                <a:defRPr/>
              </a:pPr>
              <a:t>5/9/2022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6A52053-FEEB-4AB2-B344-DC60B4C0F692}"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D8A20BEA-6718-4372-BB2D-4BE93B265052}" type="datetime1">
              <a:rPr lang="en-US" smtClean="0"/>
              <a:pPr>
                <a:defRPr/>
              </a:pPr>
              <a:t>5/9/2022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2A7D635-B0E6-4545-B144-931CCC2A99E0}"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FFE10E8-6568-4C10-9F22-827C1AF02980}" type="datetime1">
              <a:rPr lang="en-US" smtClean="0"/>
              <a:pPr>
                <a:defRPr/>
              </a:pPr>
              <a:t>5/9/2022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B31989C-4569-4A7A-B4BC-C4A154863F8E}"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55A9C08-B2BA-44AB-93E9-BE1EFAA59061}" type="datetime1">
              <a:rPr lang="en-US" smtClean="0"/>
              <a:pPr>
                <a:defRPr/>
              </a:pPr>
              <a:t>5/9/2022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82B8A41-7AE0-403A-A192-FD7C070FD676}"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7A14110-3080-4222-9AF1-67E47C1DA0C6}" type="datetime1">
              <a:rPr lang="en-US" smtClean="0"/>
              <a:pPr>
                <a:defRPr/>
              </a:pPr>
              <a:t>5/9/2022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6B5B447-8764-4295-8F0A-B6302F8B163A}"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3BE49CB-58B3-4FAA-9C66-434EE4D2A60E}" type="datetime1">
              <a:rPr lang="en-US" smtClean="0"/>
              <a:pPr>
                <a:defRPr/>
              </a:pPr>
              <a:t>5/9/2022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2181AB4-20DE-4A3C-9508-0F3B013292C0}"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74AFF45-BB61-44F5-AF30-0CF83783F81D}" type="datetime1">
              <a:rPr lang="en-US" smtClean="0"/>
              <a:pPr>
                <a:defRPr/>
              </a:pPr>
              <a:t>5/9/2022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47EC88-BFD5-4F10-9483-27809EEC899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3" r:id="rId9"/>
    <p:sldLayoutId id="2147484231" r:id="rId10"/>
    <p:sldLayoutId id="2147484232" r:id="rId11"/>
  </p:sldLayoutIdLst>
  <p:transition spd="med"/>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8600" y="304800"/>
            <a:ext cx="8915400" cy="2209800"/>
          </a:xfrm>
          <a:solidFill>
            <a:schemeClr val="accent2"/>
          </a:solidFill>
        </p:spPr>
        <p:txBody>
          <a:bodyPr>
            <a:normAutofit/>
          </a:bodyPr>
          <a:lstStyle/>
          <a:p>
            <a:pPr algn="ctr" eaLnBrk="1" hangingPunct="1"/>
            <a:r>
              <a:rPr lang="en-US" sz="4800" b="1" dirty="0" smtClean="0"/>
              <a:t>DEN 3101:Dermatological Nursing</a:t>
            </a:r>
            <a:br>
              <a:rPr lang="en-US" sz="4800" b="1" dirty="0" smtClean="0"/>
            </a:br>
            <a:r>
              <a:rPr lang="en-US" sz="4800" dirty="0" smtClean="0"/>
              <a:t>KRCHN-B Programme</a:t>
            </a:r>
            <a:endParaRPr lang="en-US" sz="4800" b="1" dirty="0"/>
          </a:p>
        </p:txBody>
      </p:sp>
      <p:sp>
        <p:nvSpPr>
          <p:cNvPr id="6" name="Subtitle 5"/>
          <p:cNvSpPr>
            <a:spLocks noGrp="1"/>
          </p:cNvSpPr>
          <p:nvPr>
            <p:ph type="subTitle" idx="1"/>
          </p:nvPr>
        </p:nvSpPr>
        <p:spPr/>
        <p:txBody>
          <a:bodyPr/>
          <a:lstStyle/>
          <a:p>
            <a:r>
              <a:rPr lang="en-US" dirty="0" smtClean="0"/>
              <a:t>Sept</a:t>
            </a:r>
            <a:r>
              <a:rPr lang="en-US" dirty="0" smtClean="0"/>
              <a:t> </a:t>
            </a:r>
            <a:r>
              <a:rPr lang="en-US" dirty="0" smtClean="0"/>
              <a:t>2019 KRCHN-B</a:t>
            </a:r>
          </a:p>
          <a:p>
            <a:r>
              <a:rPr lang="en-US" dirty="0" err="1" smtClean="0"/>
              <a:t>Koma</a:t>
            </a:r>
            <a:r>
              <a:rPr lang="en-US" dirty="0" smtClean="0"/>
              <a:t> SM</a:t>
            </a:r>
            <a:endParaRPr lang="en-US" dirty="0"/>
          </a:p>
        </p:txBody>
      </p:sp>
      <p:sp>
        <p:nvSpPr>
          <p:cNvPr id="7" name="Slide Number Placeholder 6"/>
          <p:cNvSpPr>
            <a:spLocks noGrp="1"/>
          </p:cNvSpPr>
          <p:nvPr>
            <p:ph type="sldNum" sz="quarter" idx="12"/>
          </p:nvPr>
        </p:nvSpPr>
        <p:spPr/>
        <p:txBody>
          <a:bodyPr/>
          <a:lstStyle/>
          <a:p>
            <a:pPr>
              <a:defRPr/>
            </a:pPr>
            <a:fld id="{C2CA5F7D-2460-45C6-B25F-0CFF10DD41BD}" type="slidenum">
              <a:rPr lang="en-US" smtClean="0"/>
              <a:pPr>
                <a:defRPr/>
              </a:pPr>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52400" y="304800"/>
            <a:ext cx="8839200" cy="6248400"/>
          </a:xfrm>
        </p:spPr>
        <p:txBody>
          <a:bodyPr>
            <a:normAutofit/>
          </a:bodyPr>
          <a:lstStyle/>
          <a:p>
            <a:pPr marL="274320" indent="-274320" eaLnBrk="1" fontAlgn="auto" hangingPunct="1">
              <a:spcAft>
                <a:spcPts val="0"/>
              </a:spcAft>
              <a:buClr>
                <a:schemeClr val="accent3"/>
              </a:buClr>
              <a:buFont typeface="Arial" charset="0"/>
              <a:buNone/>
              <a:defRPr/>
            </a:pPr>
            <a:r>
              <a:rPr lang="en-US" sz="2800" b="1" u="sng" dirty="0"/>
              <a:t>Keratinocytes</a:t>
            </a:r>
            <a:r>
              <a:rPr lang="en-US" sz="2800" b="1" dirty="0"/>
              <a:t> : </a:t>
            </a:r>
            <a:r>
              <a:rPr lang="en-US" sz="2800" dirty="0"/>
              <a:t>Form a barrier against environmental damage such as pathogens, (bacteria, fungi, parasites, viruses), heat, UV radiation and water loss</a:t>
            </a:r>
            <a:r>
              <a:rPr lang="en-US" sz="2800" dirty="0" smtClean="0"/>
              <a:t>.</a:t>
            </a:r>
            <a:endParaRPr lang="en-US" sz="2800" b="1" u="sng" dirty="0"/>
          </a:p>
          <a:p>
            <a:pPr marL="274320" indent="-274320" eaLnBrk="1" fontAlgn="auto" hangingPunct="1">
              <a:spcAft>
                <a:spcPts val="0"/>
              </a:spcAft>
              <a:buClr>
                <a:schemeClr val="accent3"/>
              </a:buClr>
              <a:buFont typeface="Arial" charset="0"/>
              <a:buNone/>
              <a:defRPr/>
            </a:pPr>
            <a:r>
              <a:rPr lang="en-US" sz="2800" b="1" u="sng" dirty="0"/>
              <a:t>Melanocytes</a:t>
            </a:r>
            <a:r>
              <a:rPr lang="en-US" sz="2800" b="1" dirty="0"/>
              <a:t>:</a:t>
            </a:r>
            <a:r>
              <a:rPr lang="en-US" sz="2800" dirty="0"/>
              <a:t> Melanin-producing cells located in the bottom layer (the stratum </a:t>
            </a:r>
            <a:r>
              <a:rPr lang="en-US" sz="2800" dirty="0" err="1"/>
              <a:t>basale</a:t>
            </a:r>
            <a:r>
              <a:rPr lang="en-US" sz="2800" dirty="0"/>
              <a:t>) of the skin's epidermis</a:t>
            </a:r>
            <a:r>
              <a:rPr lang="en-US" sz="2800" dirty="0" smtClean="0"/>
              <a:t>.</a:t>
            </a:r>
            <a:endParaRPr lang="en-US" sz="2800" dirty="0"/>
          </a:p>
          <a:p>
            <a:pPr marL="274320" indent="-274320" eaLnBrk="1" fontAlgn="auto" hangingPunct="1">
              <a:spcAft>
                <a:spcPts val="0"/>
              </a:spcAft>
              <a:buClr>
                <a:schemeClr val="accent3"/>
              </a:buClr>
              <a:buFont typeface="Arial" charset="0"/>
              <a:buNone/>
              <a:defRPr/>
            </a:pPr>
            <a:r>
              <a:rPr lang="en-US" sz="2800" b="1" u="sng" dirty="0"/>
              <a:t>Langerhans cells</a:t>
            </a:r>
            <a:r>
              <a:rPr lang="en-US" sz="2800" u="sng" dirty="0"/>
              <a:t> :</a:t>
            </a:r>
            <a:r>
              <a:rPr lang="en-US" sz="2800" dirty="0"/>
              <a:t> Antigen-presenting immune cells of the skin and mucosa</a:t>
            </a:r>
            <a:r>
              <a:rPr lang="en-US" sz="2800" dirty="0" smtClean="0"/>
              <a:t>.</a:t>
            </a:r>
            <a:endParaRPr lang="en-US" sz="2800" dirty="0"/>
          </a:p>
          <a:p>
            <a:pPr marL="274320" indent="-274320" eaLnBrk="1" fontAlgn="auto" hangingPunct="1">
              <a:spcAft>
                <a:spcPts val="0"/>
              </a:spcAft>
              <a:buClr>
                <a:schemeClr val="accent3"/>
              </a:buClr>
              <a:buFont typeface="Arial" charset="0"/>
              <a:buNone/>
              <a:defRPr/>
            </a:pPr>
            <a:r>
              <a:rPr lang="en-US" sz="2800" b="1" u="sng" dirty="0"/>
              <a:t>Merkel cells</a:t>
            </a:r>
            <a:r>
              <a:rPr lang="en-US" sz="2800" dirty="0"/>
              <a:t>: Nerve receptor essential for the specialized coding </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a:t>
            </a:fld>
            <a:endParaRPr lang="en-US"/>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57200" y="0"/>
            <a:ext cx="8229600" cy="609600"/>
          </a:xfrm>
        </p:spPr>
        <p:txBody>
          <a:bodyPr/>
          <a:lstStyle/>
          <a:p>
            <a:pPr eaLnBrk="1" hangingPunct="1"/>
            <a:r>
              <a:rPr lang="en-US" b="1" dirty="0"/>
              <a:t>Nursing Management</a:t>
            </a:r>
          </a:p>
        </p:txBody>
      </p:sp>
      <p:sp>
        <p:nvSpPr>
          <p:cNvPr id="3" name="Content Placeholder 2"/>
          <p:cNvSpPr>
            <a:spLocks noGrp="1"/>
          </p:cNvSpPr>
          <p:nvPr>
            <p:ph idx="1"/>
          </p:nvPr>
        </p:nvSpPr>
        <p:spPr>
          <a:xfrm>
            <a:off x="0" y="457200"/>
            <a:ext cx="8991600" cy="6172200"/>
          </a:xfrm>
        </p:spPr>
        <p:txBody>
          <a:bodyPr>
            <a:normAutofit fontScale="92500" lnSpcReduction="20000"/>
          </a:bodyPr>
          <a:lstStyle/>
          <a:p>
            <a:pPr marL="274320" indent="-274320" eaLnBrk="1" fontAlgn="auto" hangingPunct="1">
              <a:spcAft>
                <a:spcPts val="0"/>
              </a:spcAft>
              <a:buClr>
                <a:schemeClr val="accent3"/>
              </a:buClr>
              <a:buFont typeface="Wingdings" pitchFamily="2" charset="2"/>
              <a:buChar char="Ø"/>
              <a:defRPr/>
            </a:pPr>
            <a:r>
              <a:rPr lang="en-US" sz="3000" dirty="0"/>
              <a:t>Teach patient that herpes simplex can be transmitted by close and sexual contact; good personal and hand hygiene are required for facial cases; sexual abstinence or condom use is required for genital cases. </a:t>
            </a:r>
          </a:p>
          <a:p>
            <a:pPr eaLnBrk="1" hangingPunct="1">
              <a:buFont typeface="Wingdings" pitchFamily="2" charset="2"/>
              <a:buChar char="Ø"/>
            </a:pPr>
            <a:r>
              <a:rPr lang="en-US" sz="3000" dirty="0"/>
              <a:t>Recurrence may be brought on by fever, illness, emotional stress, menses, pregnancy, sunlight, and other factors</a:t>
            </a:r>
            <a:r>
              <a:rPr lang="en-US" sz="3000" dirty="0" smtClean="0"/>
              <a:t>. </a:t>
            </a:r>
          </a:p>
          <a:p>
            <a:pPr eaLnBrk="1" hangingPunct="1">
              <a:buFont typeface="Wingdings" pitchFamily="2" charset="2"/>
              <a:buChar char="Ø"/>
            </a:pPr>
            <a:r>
              <a:rPr lang="en-US" sz="3000" dirty="0" smtClean="0"/>
              <a:t>Advise patients with active herpes simplex infection to avoid contact with </a:t>
            </a:r>
            <a:r>
              <a:rPr lang="en-US" sz="3000" dirty="0" err="1" smtClean="0"/>
              <a:t>immunosuppressed</a:t>
            </a:r>
            <a:r>
              <a:rPr lang="en-US" sz="3000" dirty="0" smtClean="0"/>
              <a:t> individuals, such as those with diabetes, HIV disease, cancer (including those undergoing cancer treatment), alcoholism, and malnutrition, because herpes simplex infection can be severe in these individuals. </a:t>
            </a:r>
          </a:p>
          <a:p>
            <a:pPr eaLnBrk="1" hangingPunct="1">
              <a:buFont typeface="Wingdings" pitchFamily="2" charset="2"/>
              <a:buChar char="Ø"/>
            </a:pPr>
            <a:r>
              <a:rPr lang="en-US" sz="3000" dirty="0" smtClean="0"/>
              <a:t>Tell patients that lesions usually resolve in 1-2 weeks without scarring</a:t>
            </a:r>
          </a:p>
          <a:p>
            <a:pPr marL="274320" indent="-274320" eaLnBrk="1" fontAlgn="auto" hangingPunct="1">
              <a:spcAft>
                <a:spcPts val="0"/>
              </a:spcAft>
              <a:buClr>
                <a:schemeClr val="accent3"/>
              </a:buClr>
              <a:buFont typeface="Wingdings" pitchFamily="2" charset="2"/>
              <a:buChar char="Ø"/>
              <a:defRPr/>
            </a:pPr>
            <a:r>
              <a:rPr lang="en-US" dirty="0" smtClean="0"/>
              <a:t> </a:t>
            </a: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100</a:t>
            </a:fld>
            <a:endParaRPr lang="en-US"/>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152400"/>
            <a:ext cx="8229600" cy="990600"/>
          </a:xfrm>
          <a:solidFill>
            <a:schemeClr val="accent2"/>
          </a:solidFill>
        </p:spPr>
        <p:txBody>
          <a:bodyPr/>
          <a:lstStyle/>
          <a:p>
            <a:pPr algn="ctr" eaLnBrk="1" hangingPunct="1"/>
            <a:r>
              <a:rPr lang="en-US" b="1" dirty="0"/>
              <a:t>DERMATOPHYTES</a:t>
            </a:r>
          </a:p>
        </p:txBody>
      </p:sp>
      <p:sp>
        <p:nvSpPr>
          <p:cNvPr id="3" name="Content Placeholder 2"/>
          <p:cNvSpPr>
            <a:spLocks noGrp="1"/>
          </p:cNvSpPr>
          <p:nvPr>
            <p:ph idx="1"/>
          </p:nvPr>
        </p:nvSpPr>
        <p:spPr>
          <a:xfrm>
            <a:off x="152400" y="1219200"/>
            <a:ext cx="8839200" cy="5638800"/>
          </a:xfrm>
        </p:spPr>
        <p:txBody>
          <a:bodyPr>
            <a:noAutofit/>
          </a:bodyPr>
          <a:lstStyle/>
          <a:p>
            <a:pPr marL="0" indent="0" eaLnBrk="1" fontAlgn="auto" hangingPunct="1">
              <a:spcAft>
                <a:spcPts val="0"/>
              </a:spcAft>
              <a:buClr>
                <a:schemeClr val="accent3"/>
              </a:buClr>
              <a:buFont typeface="Arial" charset="0"/>
              <a:buNone/>
              <a:defRPr/>
            </a:pPr>
            <a:r>
              <a:rPr lang="en-US" sz="3000" dirty="0">
                <a:latin typeface="Aharoni" pitchFamily="2" charset="-79"/>
                <a:cs typeface="Aharoni" pitchFamily="2" charset="-79"/>
              </a:rPr>
              <a:t>Dermatophytes are a group of fungi that cause skin, nail and hair infections and require keratin for growth</a:t>
            </a:r>
            <a:r>
              <a:rPr lang="en-US" sz="3000" dirty="0" smtClean="0">
                <a:latin typeface="Aharoni" pitchFamily="2" charset="-79"/>
                <a:cs typeface="Aharoni" pitchFamily="2" charset="-79"/>
              </a:rPr>
              <a:t>.</a:t>
            </a:r>
          </a:p>
          <a:p>
            <a:pPr marL="0" indent="0" eaLnBrk="1" fontAlgn="auto" hangingPunct="1">
              <a:spcAft>
                <a:spcPts val="0"/>
              </a:spcAft>
              <a:buClr>
                <a:schemeClr val="accent3"/>
              </a:buClr>
              <a:buFont typeface="Arial" charset="0"/>
              <a:buNone/>
              <a:defRPr/>
            </a:pPr>
            <a:r>
              <a:rPr lang="en-US" sz="3600" b="1" u="sng" dirty="0" smtClean="0">
                <a:latin typeface="Aharoni" pitchFamily="2" charset="-79"/>
                <a:cs typeface="Aharoni" pitchFamily="2" charset="-79"/>
              </a:rPr>
              <a:t>TINEA</a:t>
            </a:r>
            <a:endParaRPr lang="en-US" sz="3600" b="1" u="sng" dirty="0">
              <a:latin typeface="Aharoni" pitchFamily="2" charset="-79"/>
              <a:cs typeface="Aharoni" pitchFamily="2" charset="-79"/>
            </a:endParaRPr>
          </a:p>
          <a:p>
            <a:pPr marL="0" indent="0" eaLnBrk="1" fontAlgn="auto" hangingPunct="1">
              <a:spcAft>
                <a:spcPts val="0"/>
              </a:spcAft>
              <a:buClr>
                <a:schemeClr val="accent3"/>
              </a:buClr>
              <a:buFont typeface="Arial" charset="0"/>
              <a:buNone/>
              <a:defRPr/>
            </a:pPr>
            <a:r>
              <a:rPr lang="en-US" sz="3000" b="1" u="sng" dirty="0"/>
              <a:t>TINEA PEDIS: ATHLETE’S FOOT</a:t>
            </a:r>
          </a:p>
          <a:p>
            <a:pPr marL="274320" indent="-274320" eaLnBrk="1" fontAlgn="auto" hangingPunct="1">
              <a:spcAft>
                <a:spcPts val="0"/>
              </a:spcAft>
              <a:buClr>
                <a:schemeClr val="accent3"/>
              </a:buClr>
              <a:buFont typeface="Wingdings" pitchFamily="2" charset="2"/>
              <a:buChar char="Ø"/>
              <a:defRPr/>
            </a:pPr>
            <a:r>
              <a:rPr lang="en-US" sz="3000" dirty="0"/>
              <a:t>Most common fungal infection</a:t>
            </a:r>
          </a:p>
          <a:p>
            <a:pPr marL="274320" indent="-274320" eaLnBrk="1" fontAlgn="auto" hangingPunct="1">
              <a:spcAft>
                <a:spcPts val="0"/>
              </a:spcAft>
              <a:buClr>
                <a:schemeClr val="accent3"/>
              </a:buClr>
              <a:buFont typeface="Wingdings" pitchFamily="2" charset="2"/>
              <a:buChar char="Ø"/>
              <a:defRPr/>
            </a:pPr>
            <a:r>
              <a:rPr lang="en-US" sz="3000" dirty="0"/>
              <a:t>Occurs on the soles of feet or between the toes. May also affect finger </a:t>
            </a:r>
            <a:r>
              <a:rPr lang="en-US" sz="3000" dirty="0" smtClean="0"/>
              <a:t>nails</a:t>
            </a:r>
            <a:endParaRPr lang="en-US" sz="3000" dirty="0"/>
          </a:p>
          <a:p>
            <a:pPr marL="0" indent="0" eaLnBrk="1" fontAlgn="auto" hangingPunct="1">
              <a:spcAft>
                <a:spcPts val="0"/>
              </a:spcAft>
              <a:buClr>
                <a:schemeClr val="accent3"/>
              </a:buClr>
              <a:buFont typeface="Arial" charset="0"/>
              <a:buNone/>
              <a:defRPr/>
            </a:pPr>
            <a:r>
              <a:rPr lang="en-US" sz="3000" b="1" dirty="0"/>
              <a:t>Clinical Manifestations</a:t>
            </a:r>
          </a:p>
          <a:p>
            <a:pPr marL="274320" indent="-274320" eaLnBrk="1" fontAlgn="auto" hangingPunct="1">
              <a:spcAft>
                <a:spcPts val="0"/>
              </a:spcAft>
              <a:buClr>
                <a:schemeClr val="accent3"/>
              </a:buClr>
              <a:buFont typeface="Wingdings" pitchFamily="2" charset="2"/>
              <a:buChar char="Ø"/>
              <a:defRPr/>
            </a:pPr>
            <a:r>
              <a:rPr lang="en-US" sz="3000" dirty="0"/>
              <a:t>Erythematous, inflamed, and vesicular lesions of feet. </a:t>
            </a:r>
          </a:p>
          <a:p>
            <a:pPr marL="274320" indent="-274320" eaLnBrk="1" fontAlgn="auto" hangingPunct="1">
              <a:spcAft>
                <a:spcPts val="0"/>
              </a:spcAft>
              <a:buClr>
                <a:schemeClr val="accent3"/>
              </a:buClr>
              <a:buFont typeface="Wingdings" pitchFamily="2" charset="2"/>
              <a:buChar char="Ø"/>
              <a:defRPr/>
            </a:pPr>
            <a:r>
              <a:rPr lang="en-US" sz="3000" dirty="0"/>
              <a:t>Itching and irritation</a:t>
            </a:r>
          </a:p>
          <a:p>
            <a:pPr marL="274320" indent="-274320" eaLnBrk="1" fontAlgn="auto" hangingPunct="1">
              <a:spcAft>
                <a:spcPts val="0"/>
              </a:spcAft>
              <a:buClr>
                <a:schemeClr val="accent3"/>
              </a:buClr>
              <a:buFont typeface="Wingdings"/>
              <a:buChar char=""/>
              <a:defRPr/>
            </a:pPr>
            <a:endParaRPr lang="en-US" sz="30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101</a:t>
            </a:fld>
            <a:endParaRPr lang="en-US"/>
          </a:p>
        </p:txBody>
      </p:sp>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172200"/>
          </a:xfrm>
        </p:spPr>
        <p:txBody>
          <a:bodyPr>
            <a:normAutofit/>
          </a:bodyPr>
          <a:lstStyle/>
          <a:p>
            <a:pPr marL="0" indent="0" eaLnBrk="1" fontAlgn="auto" hangingPunct="1">
              <a:spcAft>
                <a:spcPts val="0"/>
              </a:spcAft>
              <a:buClr>
                <a:schemeClr val="accent3"/>
              </a:buClr>
              <a:buFont typeface="Arial" charset="0"/>
              <a:buNone/>
              <a:defRPr/>
            </a:pPr>
            <a:r>
              <a:rPr lang="en-US" sz="3200" b="1" dirty="0"/>
              <a:t>Management</a:t>
            </a:r>
          </a:p>
          <a:p>
            <a:pPr marL="274320" indent="-274320" eaLnBrk="1" fontAlgn="auto" hangingPunct="1">
              <a:spcAft>
                <a:spcPts val="0"/>
              </a:spcAft>
              <a:buClr>
                <a:schemeClr val="accent3"/>
              </a:buClr>
              <a:buFont typeface="Wingdings" pitchFamily="2" charset="2"/>
              <a:buChar char="Ø"/>
              <a:defRPr/>
            </a:pPr>
            <a:r>
              <a:rPr lang="en-US" sz="3000" dirty="0"/>
              <a:t>Topical antifungal agents e.g. miconazole and clotrimazole. Should be continued for several weeks because of high rate of recurrence</a:t>
            </a:r>
          </a:p>
          <a:p>
            <a:pPr marL="274320" indent="-274320" eaLnBrk="1" fontAlgn="auto" hangingPunct="1">
              <a:spcAft>
                <a:spcPts val="0"/>
              </a:spcAft>
              <a:buClr>
                <a:schemeClr val="accent3"/>
              </a:buClr>
              <a:buFont typeface="Wingdings" pitchFamily="2" charset="2"/>
              <a:buChar char="Ø"/>
              <a:defRPr/>
            </a:pPr>
            <a:r>
              <a:rPr lang="en-US" sz="3000" dirty="0"/>
              <a:t>Soaking feet in </a:t>
            </a:r>
            <a:r>
              <a:rPr lang="en-US" sz="3000" dirty="0">
                <a:solidFill>
                  <a:schemeClr val="accent2">
                    <a:lumMod val="75000"/>
                  </a:schemeClr>
                </a:solidFill>
              </a:rPr>
              <a:t>potassium permanganate solutions </a:t>
            </a:r>
            <a:r>
              <a:rPr lang="en-US" sz="3000" dirty="0"/>
              <a:t>to remove crusts, scales and debris and to reduce inflammation</a:t>
            </a:r>
          </a:p>
          <a:p>
            <a:pPr marL="274320" indent="-274320" eaLnBrk="1" fontAlgn="auto" hangingPunct="1">
              <a:spcAft>
                <a:spcPts val="0"/>
              </a:spcAft>
              <a:buClr>
                <a:schemeClr val="accent3"/>
              </a:buClr>
              <a:buFont typeface="Wingdings" pitchFamily="2" charset="2"/>
              <a:buChar char="Ø"/>
              <a:defRPr/>
            </a:pPr>
            <a:r>
              <a:rPr lang="en-US" sz="3000" dirty="0"/>
              <a:t>Instruct patient to keep the feet as dry as possible and especially between the toes. </a:t>
            </a:r>
          </a:p>
          <a:p>
            <a:pPr marL="274320" indent="-274320" eaLnBrk="1" fontAlgn="auto" hangingPunct="1">
              <a:spcAft>
                <a:spcPts val="0"/>
              </a:spcAft>
              <a:buClr>
                <a:schemeClr val="accent3"/>
              </a:buClr>
              <a:buFont typeface="Wingdings" pitchFamily="2" charset="2"/>
              <a:buChar char="Ø"/>
              <a:defRPr/>
            </a:pPr>
            <a:r>
              <a:rPr lang="en-US" sz="3000" dirty="0"/>
              <a:t>Small pieces of cotton can be put between toes at night to absorb moisture</a:t>
            </a:r>
          </a:p>
          <a:p>
            <a:pPr marL="274320" indent="-274320" eaLnBrk="1" fontAlgn="auto" hangingPunct="1">
              <a:spcAft>
                <a:spcPts val="0"/>
              </a:spcAft>
              <a:buClr>
                <a:schemeClr val="accent3"/>
              </a:buClr>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102</a:t>
            </a:fld>
            <a:endParaRPr lang="en-US"/>
          </a:p>
        </p:txBody>
      </p:sp>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152400" y="304800"/>
            <a:ext cx="8839200" cy="63246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sz="3000" dirty="0"/>
              <a:t>Soaks should be made from cotton since it is a good absorber of perspiration </a:t>
            </a:r>
          </a:p>
          <a:p>
            <a:pPr marL="274320" indent="-274320" eaLnBrk="1" fontAlgn="auto" hangingPunct="1">
              <a:spcAft>
                <a:spcPts val="0"/>
              </a:spcAft>
              <a:buClr>
                <a:schemeClr val="accent3"/>
              </a:buClr>
              <a:buFont typeface="Wingdings" pitchFamily="2" charset="2"/>
              <a:buChar char="Ø"/>
              <a:defRPr/>
            </a:pPr>
            <a:r>
              <a:rPr lang="en-US" sz="3000" dirty="0"/>
              <a:t>Encourage use of open shoes or canvas sneakers especially for people who perspire excessively and avoidance of tight shoes or plastic or rubber-soled shoes or boots. </a:t>
            </a:r>
          </a:p>
          <a:p>
            <a:pPr marL="274320" indent="-274320" eaLnBrk="1" fontAlgn="auto" hangingPunct="1">
              <a:spcAft>
                <a:spcPts val="0"/>
              </a:spcAft>
              <a:buClr>
                <a:schemeClr val="accent3"/>
              </a:buClr>
              <a:buFont typeface="Wingdings" pitchFamily="2" charset="2"/>
              <a:buChar char="Ø"/>
              <a:defRPr/>
            </a:pPr>
            <a:r>
              <a:rPr lang="en-US" sz="3000" dirty="0"/>
              <a:t>Application of talcum powder or antifungal powder twice daily helps keep feet dry</a:t>
            </a:r>
          </a:p>
          <a:p>
            <a:pPr marL="274320" indent="-274320" eaLnBrk="1" fontAlgn="auto" hangingPunct="1">
              <a:spcAft>
                <a:spcPts val="0"/>
              </a:spcAft>
              <a:buClr>
                <a:schemeClr val="accent3"/>
              </a:buClr>
              <a:buFont typeface="Wingdings" pitchFamily="2" charset="2"/>
              <a:buChar char="Ø"/>
              <a:defRPr/>
            </a:pPr>
            <a:r>
              <a:rPr lang="en-US" sz="3000" dirty="0"/>
              <a:t>Several pairs of shoes should be alternated so that they can dry completely before being worn again</a:t>
            </a:r>
          </a:p>
          <a:p>
            <a:pPr marL="274320" indent="-274320" eaLnBrk="1" fontAlgn="auto" hangingPunct="1">
              <a:spcAft>
                <a:spcPts val="0"/>
              </a:spcAft>
              <a:buClr>
                <a:schemeClr val="accent3"/>
              </a:buClr>
              <a:buFont typeface="Wingdings 2"/>
              <a:buChar char=""/>
              <a:defRPr/>
            </a:pPr>
            <a:endParaRPr lang="en-US" sz="3000"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103</a:t>
            </a:fld>
            <a:endParaRPr lang="en-US"/>
          </a:p>
        </p:txBody>
      </p:sp>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57200"/>
          </a:xfrm>
        </p:spPr>
        <p:txBody>
          <a:bodyPr/>
          <a:lstStyle/>
          <a:p>
            <a:r>
              <a:rPr lang="en-US" dirty="0" smtClean="0"/>
              <a:t>Soles of feet         between toes</a:t>
            </a:r>
            <a:endParaRPr lang="en-US" dirty="0"/>
          </a:p>
        </p:txBody>
      </p:sp>
      <p:pic>
        <p:nvPicPr>
          <p:cNvPr id="137219" name="Picture 2"/>
          <p:cNvPicPr>
            <a:picLocks noGrp="1" noChangeAspect="1" noChangeArrowheads="1"/>
          </p:cNvPicPr>
          <p:nvPr>
            <p:ph sz="half" idx="1"/>
          </p:nvPr>
        </p:nvPicPr>
        <p:blipFill>
          <a:blip r:embed="rId2"/>
          <a:stretch>
            <a:fillRect/>
          </a:stretch>
        </p:blipFill>
        <p:spPr>
          <a:xfrm>
            <a:off x="18123" y="990600"/>
            <a:ext cx="4553877" cy="50292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104</a:t>
            </a:fld>
            <a:endParaRPr lang="en-US"/>
          </a:p>
        </p:txBody>
      </p:sp>
      <p:pic>
        <p:nvPicPr>
          <p:cNvPr id="7" name="Picture 2"/>
          <p:cNvPicPr>
            <a:picLocks noGrp="1" noChangeAspect="1" noChangeArrowheads="1"/>
          </p:cNvPicPr>
          <p:nvPr>
            <p:ph sz="half" idx="2"/>
          </p:nvPr>
        </p:nvPicPr>
        <p:blipFill>
          <a:blip r:embed="rId3"/>
          <a:srcRect/>
          <a:stretch>
            <a:fillRect/>
          </a:stretch>
        </p:blipFill>
        <p:spPr>
          <a:xfrm>
            <a:off x="5334000" y="1676400"/>
            <a:ext cx="3352800" cy="3886200"/>
          </a:xfrm>
          <a:noFill/>
        </p:spPr>
      </p:pic>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096000"/>
          </a:xfrm>
        </p:spPr>
        <p:txBody>
          <a:bodyPr>
            <a:normAutofit/>
          </a:bodyPr>
          <a:lstStyle/>
          <a:p>
            <a:pPr marL="0" indent="0" eaLnBrk="1" fontAlgn="auto" hangingPunct="1">
              <a:spcAft>
                <a:spcPts val="0"/>
              </a:spcAft>
              <a:buClr>
                <a:schemeClr val="accent3"/>
              </a:buClr>
              <a:buFont typeface="Arial" charset="0"/>
              <a:buNone/>
              <a:defRPr/>
            </a:pPr>
            <a:r>
              <a:rPr lang="en-US" sz="3000" b="1" u="sng" dirty="0">
                <a:solidFill>
                  <a:srgbClr val="FF0000"/>
                </a:solidFill>
              </a:rPr>
              <a:t>TINEA CORPORIS (RINGWORM OF THE BODY)</a:t>
            </a:r>
          </a:p>
          <a:p>
            <a:pPr marL="274320" indent="-274320" eaLnBrk="1" fontAlgn="auto" hangingPunct="1">
              <a:spcAft>
                <a:spcPts val="0"/>
              </a:spcAft>
              <a:buClr>
                <a:schemeClr val="accent3"/>
              </a:buClr>
              <a:buFont typeface="Wingdings" pitchFamily="2" charset="2"/>
              <a:buChar char="Ø"/>
              <a:defRPr/>
            </a:pPr>
            <a:r>
              <a:rPr lang="en-US" sz="3000" dirty="0"/>
              <a:t>The typical ringed lesions appear on the face, neck, trunk and </a:t>
            </a:r>
            <a:r>
              <a:rPr lang="en-US" sz="3000" dirty="0" smtClean="0"/>
              <a:t>extremities</a:t>
            </a:r>
            <a:endParaRPr lang="en-US" sz="3000" dirty="0"/>
          </a:p>
          <a:p>
            <a:pPr marL="0" indent="0" eaLnBrk="1" fontAlgn="auto" hangingPunct="1">
              <a:spcAft>
                <a:spcPts val="0"/>
              </a:spcAft>
              <a:buClr>
                <a:schemeClr val="accent3"/>
              </a:buClr>
              <a:buFont typeface="Wingdings" pitchFamily="2" charset="2"/>
              <a:buNone/>
              <a:defRPr/>
            </a:pPr>
            <a:endParaRPr lang="en-US" sz="3000" dirty="0"/>
          </a:p>
          <a:p>
            <a:pPr marL="0" indent="0" eaLnBrk="1" fontAlgn="auto" hangingPunct="1">
              <a:spcAft>
                <a:spcPts val="0"/>
              </a:spcAft>
              <a:buClr>
                <a:schemeClr val="accent3"/>
              </a:buClr>
              <a:buFont typeface="Arial" charset="0"/>
              <a:buNone/>
              <a:defRPr/>
            </a:pPr>
            <a:r>
              <a:rPr lang="en-US" sz="3000" b="1" dirty="0"/>
              <a:t>Clinical Manifestations</a:t>
            </a:r>
          </a:p>
          <a:p>
            <a:pPr marL="274320" indent="-274320" eaLnBrk="1" fontAlgn="auto" hangingPunct="1">
              <a:spcAft>
                <a:spcPts val="0"/>
              </a:spcAft>
              <a:buClr>
                <a:schemeClr val="accent3"/>
              </a:buClr>
              <a:buFont typeface="Wingdings" pitchFamily="2" charset="2"/>
              <a:buChar char="Ø"/>
              <a:defRPr/>
            </a:pPr>
            <a:r>
              <a:rPr lang="en-US" sz="3000" dirty="0"/>
              <a:t>Begin as a macule which spreads to form ring like papules or vesicles with central clearing</a:t>
            </a:r>
          </a:p>
          <a:p>
            <a:pPr marL="274320" indent="-274320" eaLnBrk="1" fontAlgn="auto" hangingPunct="1">
              <a:spcAft>
                <a:spcPts val="0"/>
              </a:spcAft>
              <a:buClr>
                <a:schemeClr val="accent3"/>
              </a:buClr>
              <a:buFont typeface="Wingdings" pitchFamily="2" charset="2"/>
              <a:buChar char="Ø"/>
              <a:defRPr/>
            </a:pPr>
            <a:r>
              <a:rPr lang="en-US" sz="3000" dirty="0"/>
              <a:t>Lesions are found in clusters, and very pruritic</a:t>
            </a:r>
          </a:p>
          <a:p>
            <a:pPr marL="274320" indent="-274320" eaLnBrk="1" fontAlgn="auto" hangingPunct="1">
              <a:spcAft>
                <a:spcPts val="0"/>
              </a:spcAft>
              <a:buClr>
                <a:schemeClr val="accent3"/>
              </a:buClr>
              <a:buFont typeface="Wingdings" pitchFamily="2" charset="2"/>
              <a:buChar char="Ø"/>
              <a:defRPr/>
            </a:pPr>
            <a:r>
              <a:rPr lang="en-US" sz="3000" dirty="0"/>
              <a:t>Clusters of pustules may be seen around the borders</a:t>
            </a:r>
          </a:p>
          <a:p>
            <a:pPr marL="0" indent="0" eaLnBrk="1" fontAlgn="auto" hangingPunct="1">
              <a:spcAft>
                <a:spcPts val="0"/>
              </a:spcAft>
              <a:buClr>
                <a:schemeClr val="accent3"/>
              </a:buClr>
              <a:buFont typeface="Arial" charset="0"/>
              <a:buNone/>
              <a:defRPr/>
            </a:pPr>
            <a:endParaRPr lang="en-US" sz="30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105</a:t>
            </a:fld>
            <a:endParaRPr lang="en-US"/>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172200"/>
          </a:xfrm>
        </p:spPr>
        <p:txBody>
          <a:bodyPr>
            <a:normAutofit lnSpcReduction="10000"/>
          </a:bodyPr>
          <a:lstStyle/>
          <a:p>
            <a:pPr marL="0" indent="0" eaLnBrk="1" fontAlgn="auto" hangingPunct="1">
              <a:spcAft>
                <a:spcPts val="0"/>
              </a:spcAft>
              <a:buClr>
                <a:schemeClr val="accent3"/>
              </a:buClr>
              <a:buFont typeface="Arial" charset="0"/>
              <a:buNone/>
              <a:defRPr/>
            </a:pPr>
            <a:r>
              <a:rPr lang="en-US" sz="3000" b="1" dirty="0"/>
              <a:t>Management</a:t>
            </a:r>
          </a:p>
          <a:p>
            <a:pPr marL="274320" indent="-274320" eaLnBrk="1" fontAlgn="auto" hangingPunct="1">
              <a:spcAft>
                <a:spcPts val="0"/>
              </a:spcAft>
              <a:buClr>
                <a:schemeClr val="accent3"/>
              </a:buClr>
              <a:buFont typeface="Wingdings" pitchFamily="2" charset="2"/>
              <a:buChar char="Ø"/>
              <a:defRPr/>
            </a:pPr>
            <a:r>
              <a:rPr lang="en-US" sz="3000" dirty="0"/>
              <a:t>Topical antifungal to be used on small areas. Should be used continuously for 4 weeks even if lesions disappear</a:t>
            </a:r>
          </a:p>
          <a:p>
            <a:pPr marL="274320" indent="-274320" eaLnBrk="1" fontAlgn="auto" hangingPunct="1">
              <a:spcAft>
                <a:spcPts val="0"/>
              </a:spcAft>
              <a:buClr>
                <a:schemeClr val="accent3"/>
              </a:buClr>
              <a:buFont typeface="Wingdings" pitchFamily="2" charset="2"/>
              <a:buChar char="Ø"/>
              <a:defRPr/>
            </a:pPr>
            <a:r>
              <a:rPr lang="en-US" sz="3000" dirty="0"/>
              <a:t>Oral antifungal to be used in extensive cases e.g. fluconazole</a:t>
            </a:r>
          </a:p>
          <a:p>
            <a:pPr marL="274320" indent="-274320" eaLnBrk="1" fontAlgn="auto" hangingPunct="1">
              <a:spcAft>
                <a:spcPts val="0"/>
              </a:spcAft>
              <a:buClr>
                <a:schemeClr val="accent3"/>
              </a:buClr>
              <a:buFont typeface="Wingdings" pitchFamily="2" charset="2"/>
              <a:buChar char="Ø"/>
              <a:defRPr/>
            </a:pPr>
            <a:r>
              <a:rPr lang="en-US" sz="3000" dirty="0"/>
              <a:t>Note: Side effects of oral antifungals include: photosensitivity, skin rashes, headache and nausea</a:t>
            </a:r>
          </a:p>
          <a:p>
            <a:pPr marL="274320" indent="-274320" eaLnBrk="1" fontAlgn="auto" hangingPunct="1">
              <a:spcAft>
                <a:spcPts val="0"/>
              </a:spcAft>
              <a:buClr>
                <a:schemeClr val="accent3"/>
              </a:buClr>
              <a:buFont typeface="Wingdings" pitchFamily="2" charset="2"/>
              <a:buChar char="Ø"/>
              <a:defRPr/>
            </a:pPr>
            <a:r>
              <a:rPr lang="en-US" sz="3000" dirty="0"/>
              <a:t>Instruct patient to use a clean towel and to wash clothes daily. Clean cotton clothes be dressed next to the body daily</a:t>
            </a:r>
          </a:p>
          <a:p>
            <a:pPr marL="274320" indent="-274320" eaLnBrk="1" fontAlgn="auto" hangingPunct="1">
              <a:spcAft>
                <a:spcPts val="0"/>
              </a:spcAft>
              <a:buClr>
                <a:schemeClr val="accent3"/>
              </a:buClr>
              <a:buFont typeface="Wingdings" pitchFamily="2" charset="2"/>
              <a:buChar char="Ø"/>
              <a:defRPr/>
            </a:pPr>
            <a:r>
              <a:rPr lang="en-US" sz="3000" dirty="0"/>
              <a:t>Instruct patient to keep all skin areas and folds that retain moisture dry</a:t>
            </a:r>
          </a:p>
          <a:p>
            <a:pPr marL="274320" indent="-274320" eaLnBrk="1" fontAlgn="auto" hangingPunct="1">
              <a:spcAft>
                <a:spcPts val="0"/>
              </a:spcAft>
              <a:buClr>
                <a:schemeClr val="accent3"/>
              </a:buClr>
              <a:buFont typeface="Wingdings"/>
              <a:buChar char=""/>
              <a:defRPr/>
            </a:pPr>
            <a:endParaRPr lang="en-US" sz="3000" dirty="0"/>
          </a:p>
          <a:p>
            <a:pPr marL="274320" indent="-274320" eaLnBrk="1" fontAlgn="auto" hangingPunct="1">
              <a:spcAft>
                <a:spcPts val="0"/>
              </a:spcAft>
              <a:buClr>
                <a:schemeClr val="accent3"/>
              </a:buClr>
              <a:buFont typeface="Wingdings"/>
              <a:buChar char=""/>
              <a:defRPr/>
            </a:pPr>
            <a:endParaRPr lang="en-US" dirty="0"/>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106</a:t>
            </a:fld>
            <a:endParaRPr lang="en-US"/>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2"/>
          <p:cNvPicPr>
            <a:picLocks noGrp="1" noChangeAspect="1" noChangeArrowheads="1"/>
          </p:cNvPicPr>
          <p:nvPr>
            <p:ph idx="1"/>
          </p:nvPr>
        </p:nvPicPr>
        <p:blipFill>
          <a:blip r:embed="rId2"/>
          <a:srcRect/>
          <a:stretch>
            <a:fillRect/>
          </a:stretch>
        </p:blipFill>
        <p:spPr>
          <a:xfrm>
            <a:off x="1143000" y="914400"/>
            <a:ext cx="6172200" cy="4138614"/>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107</a:t>
            </a:fld>
            <a:endParaRPr lang="en-US"/>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p:spPr>
        <p:txBody>
          <a:bodyPr>
            <a:noAutofit/>
          </a:bodyPr>
          <a:lstStyle/>
          <a:p>
            <a:pPr marL="0" indent="0" eaLnBrk="1" fontAlgn="auto" hangingPunct="1">
              <a:spcAft>
                <a:spcPts val="0"/>
              </a:spcAft>
              <a:buClr>
                <a:schemeClr val="accent3"/>
              </a:buClr>
              <a:buFont typeface="Arial" charset="0"/>
              <a:buNone/>
              <a:defRPr/>
            </a:pPr>
            <a:r>
              <a:rPr lang="en-US" sz="2800" b="1" u="sng" dirty="0">
                <a:solidFill>
                  <a:srgbClr val="FF0000"/>
                </a:solidFill>
              </a:rPr>
              <a:t>TINEA CAPITIS (RINGWORM OF SCALP)</a:t>
            </a:r>
          </a:p>
          <a:p>
            <a:pPr marL="274320" indent="-274320" eaLnBrk="1" fontAlgn="auto" hangingPunct="1">
              <a:spcAft>
                <a:spcPts val="0"/>
              </a:spcAft>
              <a:buClr>
                <a:schemeClr val="accent3"/>
              </a:buClr>
              <a:buFont typeface="Wingdings" pitchFamily="2" charset="2"/>
              <a:buChar char="Ø"/>
              <a:defRPr/>
            </a:pPr>
            <a:r>
              <a:rPr lang="en-US" sz="2800" dirty="0"/>
              <a:t>Contagious fungal infection of the hair shafts and a common cause loss of hair in children</a:t>
            </a:r>
          </a:p>
          <a:p>
            <a:pPr marL="274320" indent="-274320" eaLnBrk="1" fontAlgn="auto" hangingPunct="1">
              <a:spcAft>
                <a:spcPts val="0"/>
              </a:spcAft>
              <a:buClr>
                <a:schemeClr val="accent3"/>
              </a:buClr>
              <a:buFont typeface="Wingdings" pitchFamily="2" charset="2"/>
              <a:buChar char="Ø"/>
              <a:defRPr/>
            </a:pPr>
            <a:r>
              <a:rPr lang="en-US" sz="2800" dirty="0"/>
              <a:t>Any child with scaling on the scalp should be considered to have tinea capitis until proven </a:t>
            </a:r>
            <a:r>
              <a:rPr lang="en-US" sz="2800" dirty="0" smtClean="0"/>
              <a:t>otherwise</a:t>
            </a:r>
            <a:endParaRPr lang="en-US" sz="2800" b="1" dirty="0"/>
          </a:p>
          <a:p>
            <a:pPr marL="0" indent="0" eaLnBrk="1" fontAlgn="auto" hangingPunct="1">
              <a:spcAft>
                <a:spcPts val="0"/>
              </a:spcAft>
              <a:buClr>
                <a:schemeClr val="accent3"/>
              </a:buClr>
              <a:buFont typeface="Arial" charset="0"/>
              <a:buNone/>
              <a:defRPr/>
            </a:pPr>
            <a:r>
              <a:rPr lang="en-US" sz="2800" b="1" dirty="0"/>
              <a:t>Clinical Manifestations</a:t>
            </a:r>
          </a:p>
          <a:p>
            <a:pPr marL="274320" indent="-274320" eaLnBrk="1" fontAlgn="auto" hangingPunct="1">
              <a:spcAft>
                <a:spcPts val="0"/>
              </a:spcAft>
              <a:buClr>
                <a:schemeClr val="accent3"/>
              </a:buClr>
              <a:buFont typeface="Wingdings" pitchFamily="2" charset="2"/>
              <a:buChar char="Ø"/>
              <a:defRPr/>
            </a:pPr>
            <a:r>
              <a:rPr lang="en-US" sz="2800" dirty="0"/>
              <a:t>Starts as one or several round, erythematous scaling patches</a:t>
            </a:r>
          </a:p>
          <a:p>
            <a:pPr marL="274320" indent="-274320" eaLnBrk="1" fontAlgn="auto" hangingPunct="1">
              <a:spcAft>
                <a:spcPts val="0"/>
              </a:spcAft>
              <a:buClr>
                <a:schemeClr val="accent3"/>
              </a:buClr>
              <a:buFont typeface="Wingdings" pitchFamily="2" charset="2"/>
              <a:buChar char="Ø"/>
              <a:defRPr/>
            </a:pPr>
            <a:r>
              <a:rPr lang="en-US" sz="2800" dirty="0"/>
              <a:t>Small pustules or papules may be seen at the edges of such patches</a:t>
            </a:r>
          </a:p>
          <a:p>
            <a:pPr marL="274320" indent="-274320" eaLnBrk="1" fontAlgn="auto" hangingPunct="1">
              <a:spcAft>
                <a:spcPts val="0"/>
              </a:spcAft>
              <a:buClr>
                <a:schemeClr val="accent3"/>
              </a:buClr>
              <a:buFont typeface="Wingdings" pitchFamily="2" charset="2"/>
              <a:buChar char="Ø"/>
              <a:defRPr/>
            </a:pPr>
            <a:r>
              <a:rPr lang="en-US" sz="2800" dirty="0"/>
              <a:t>Hairs in affected area become brittle and break off at or near the scalp. Since in most cases </a:t>
            </a:r>
            <a:r>
              <a:rPr lang="en-US" sz="2800" dirty="0" err="1"/>
              <a:t>tinea</a:t>
            </a:r>
            <a:r>
              <a:rPr lang="en-US" sz="2800" dirty="0"/>
              <a:t> </a:t>
            </a:r>
            <a:r>
              <a:rPr lang="en-US" sz="2800" dirty="0" err="1"/>
              <a:t>capitis</a:t>
            </a:r>
            <a:r>
              <a:rPr lang="en-US" sz="2800" dirty="0"/>
              <a:t> heals without scarring, the hair loss is temporary</a:t>
            </a:r>
          </a:p>
          <a:p>
            <a:pPr marL="274320" indent="-274320" eaLnBrk="1" fontAlgn="auto" hangingPunct="1">
              <a:spcAft>
                <a:spcPts val="0"/>
              </a:spcAft>
              <a:buClr>
                <a:schemeClr val="accent3"/>
              </a:buClr>
              <a:buFont typeface="Wingdings" pitchFamily="2" charset="2"/>
              <a:buChar char="Ø"/>
              <a:defRPr/>
            </a:pPr>
            <a:endParaRPr lang="en-US" sz="28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108</a:t>
            </a:fld>
            <a:endParaRPr lang="en-US"/>
          </a:p>
        </p:txBody>
      </p:sp>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sz="3000" b="1" dirty="0" smtClean="0"/>
              <a:t>Management</a:t>
            </a:r>
            <a:endParaRPr lang="en-US" sz="3000" b="1" dirty="0"/>
          </a:p>
          <a:p>
            <a:pPr marL="274320" indent="-274320" eaLnBrk="1" fontAlgn="auto" hangingPunct="1">
              <a:spcAft>
                <a:spcPts val="0"/>
              </a:spcAft>
              <a:buClr>
                <a:schemeClr val="accent3"/>
              </a:buClr>
              <a:buFont typeface="Wingdings" pitchFamily="2" charset="2"/>
              <a:buChar char="Ø"/>
              <a:defRPr/>
            </a:pPr>
            <a:r>
              <a:rPr lang="en-US" sz="3000" dirty="0"/>
              <a:t>Systemic antifungal agents e.g. griseofulvin and ketoconazole</a:t>
            </a:r>
          </a:p>
          <a:p>
            <a:pPr marL="274320" indent="-274320" eaLnBrk="1" fontAlgn="auto" hangingPunct="1">
              <a:spcAft>
                <a:spcPts val="0"/>
              </a:spcAft>
              <a:buClr>
                <a:schemeClr val="accent3"/>
              </a:buClr>
              <a:buFont typeface="Wingdings" pitchFamily="2" charset="2"/>
              <a:buChar char="Ø"/>
              <a:defRPr/>
            </a:pPr>
            <a:r>
              <a:rPr lang="en-US" sz="3000" dirty="0"/>
              <a:t>Topical agents do not provide an effective cure because the infection occurs within the hair shaft and below the surface of scalp. However, they can be used to inactivate the organisms already in the hair, minimizing contagion and eliminating the need to clip the hair</a:t>
            </a:r>
          </a:p>
          <a:p>
            <a:pPr marL="274320" indent="-274320" eaLnBrk="1" fontAlgn="auto" hangingPunct="1">
              <a:spcAft>
                <a:spcPts val="0"/>
              </a:spcAft>
              <a:buClr>
                <a:schemeClr val="accent3"/>
              </a:buClr>
              <a:buFont typeface="Wingdings" pitchFamily="2" charset="2"/>
              <a:buChar char="Ø"/>
              <a:defRPr/>
            </a:pPr>
            <a:r>
              <a:rPr lang="en-US" sz="3000" dirty="0"/>
              <a:t>Hair should be washed with shampoo two or three times a week</a:t>
            </a:r>
          </a:p>
          <a:p>
            <a:pPr marL="274320" indent="-274320" eaLnBrk="1" fontAlgn="auto" hangingPunct="1">
              <a:spcAft>
                <a:spcPts val="0"/>
              </a:spcAft>
              <a:buClr>
                <a:schemeClr val="accent3"/>
              </a:buClr>
              <a:buFont typeface="Wingdings" pitchFamily="2" charset="2"/>
              <a:buChar char="Ø"/>
              <a:defRPr/>
            </a:pPr>
            <a:r>
              <a:rPr lang="en-US" sz="3000" dirty="0"/>
              <a:t>Improve on </a:t>
            </a:r>
            <a:r>
              <a:rPr lang="en-US" sz="3000" dirty="0" smtClean="0"/>
              <a:t>hygiene-</a:t>
            </a:r>
            <a:r>
              <a:rPr lang="en-US" sz="3000" dirty="0" smtClean="0">
                <a:solidFill>
                  <a:srgbClr val="FF0000"/>
                </a:solidFill>
              </a:rPr>
              <a:t>elaborate</a:t>
            </a:r>
          </a:p>
          <a:p>
            <a:pPr marL="274320" indent="-274320" eaLnBrk="1" fontAlgn="auto" hangingPunct="1">
              <a:spcAft>
                <a:spcPts val="0"/>
              </a:spcAft>
              <a:buClr>
                <a:schemeClr val="accent3"/>
              </a:buClr>
              <a:buFont typeface="Wingdings" pitchFamily="2" charset="2"/>
              <a:buChar char="Ø"/>
              <a:defRPr/>
            </a:pPr>
            <a:r>
              <a:rPr lang="en-US" sz="3000" dirty="0" smtClean="0"/>
              <a:t>Each member of the family should have his/her own comb and brush. </a:t>
            </a:r>
          </a:p>
          <a:p>
            <a:pPr marL="274320" indent="-274320" eaLnBrk="1" fontAlgn="auto" hangingPunct="1">
              <a:spcAft>
                <a:spcPts val="0"/>
              </a:spcAft>
              <a:buClr>
                <a:schemeClr val="accent3"/>
              </a:buClr>
              <a:buFont typeface="Wingdings" pitchFamily="2" charset="2"/>
              <a:buChar char="Ø"/>
              <a:defRPr/>
            </a:pPr>
            <a:r>
              <a:rPr lang="en-US" sz="3000" dirty="0" smtClean="0"/>
              <a:t>Avoid sharing hats and other headgear</a:t>
            </a:r>
          </a:p>
          <a:p>
            <a:pPr marL="0" indent="0" eaLnBrk="1" fontAlgn="auto" hangingPunct="1">
              <a:spcAft>
                <a:spcPts val="0"/>
              </a:spcAft>
              <a:buClr>
                <a:schemeClr val="accent3"/>
              </a:buClr>
              <a:buFont typeface="Wingdings 2"/>
              <a:buNone/>
              <a:defRPr/>
            </a:pPr>
            <a:endParaRPr lang="en-US" sz="3000" dirty="0" smtClean="0"/>
          </a:p>
          <a:p>
            <a:pPr marL="274320" indent="-274320" eaLnBrk="1" fontAlgn="auto" hangingPunct="1">
              <a:spcAft>
                <a:spcPts val="0"/>
              </a:spcAft>
              <a:buClr>
                <a:schemeClr val="accent3"/>
              </a:buClr>
              <a:buFont typeface="Wingdings" pitchFamily="2" charset="2"/>
              <a:buChar char="Ø"/>
              <a:defRPr/>
            </a:pPr>
            <a:r>
              <a:rPr lang="en-US" sz="3000" dirty="0" smtClean="0"/>
              <a:t>All family members and pets should be examined and treated</a:t>
            </a:r>
          </a:p>
          <a:p>
            <a:pPr marL="274320" indent="-274320" eaLnBrk="1" fontAlgn="auto" hangingPunct="1">
              <a:spcAft>
                <a:spcPts val="0"/>
              </a:spcAft>
              <a:buClr>
                <a:schemeClr val="accent3"/>
              </a:buClr>
              <a:buFont typeface="Wingdings" pitchFamily="2" charset="2"/>
              <a:buChar char="Ø"/>
              <a:defRPr/>
            </a:pPr>
            <a:endParaRPr lang="en-US" sz="3000" dirty="0"/>
          </a:p>
          <a:p>
            <a:pPr marL="274320" indent="-274320" eaLnBrk="1" fontAlgn="auto" hangingPunct="1">
              <a:spcAft>
                <a:spcPts val="0"/>
              </a:spcAft>
              <a:buClr>
                <a:schemeClr val="accent3"/>
              </a:buClr>
              <a:buFont typeface="Wingdings" pitchFamily="2" charset="2"/>
              <a:buChar char="Ø"/>
              <a:defRPr/>
            </a:pPr>
            <a:endParaRPr lang="en-US" sz="30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109</a:t>
            </a:fld>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304800"/>
            <a:ext cx="8763000" cy="6248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sz="3200" dirty="0" smtClean="0"/>
              <a:t>Cells </a:t>
            </a:r>
            <a:r>
              <a:rPr lang="en-US" sz="3200" dirty="0"/>
              <a:t>are formed through mitosis at the </a:t>
            </a:r>
            <a:r>
              <a:rPr lang="en-US" sz="3200" dirty="0" err="1"/>
              <a:t>basale</a:t>
            </a:r>
            <a:r>
              <a:rPr lang="en-US" sz="3200" dirty="0"/>
              <a:t> layer.</a:t>
            </a:r>
          </a:p>
          <a:p>
            <a:pPr marL="0" indent="0" eaLnBrk="1" fontAlgn="auto" hangingPunct="1">
              <a:spcAft>
                <a:spcPts val="0"/>
              </a:spcAft>
              <a:buClr>
                <a:schemeClr val="accent3"/>
              </a:buClr>
              <a:buFont typeface="Wingdings" pitchFamily="2" charset="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The external layer gets replaced continuously in life. This process is called </a:t>
            </a:r>
            <a:r>
              <a:rPr lang="en-US" sz="3200" b="1" dirty="0"/>
              <a:t>keratinization</a:t>
            </a:r>
            <a:r>
              <a:rPr lang="en-US" sz="3200" dirty="0"/>
              <a:t> and takes place within about 27 days. </a:t>
            </a:r>
          </a:p>
          <a:p>
            <a:pPr marL="0" indent="0" eaLnBrk="1" fontAlgn="auto" hangingPunct="1">
              <a:spcAft>
                <a:spcPts val="0"/>
              </a:spcAft>
              <a:buClr>
                <a:schemeClr val="accent3"/>
              </a:buClr>
              <a:buFont typeface="Wingdings" pitchFamily="2" charset="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This keratinized layer of skin is responsible for keeping water in the body and keeping other harmful chemicals and pathogens out, making skin a natural barrier to infection.</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a:t>
            </a:fld>
            <a:endParaRPr lang="en-US"/>
          </a:p>
        </p:txBody>
      </p:sp>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110</a:t>
            </a:fld>
            <a:endParaRPr lang="en-US"/>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172200"/>
          </a:xfrm>
        </p:spPr>
        <p:txBody>
          <a:bodyPr>
            <a:normAutofit/>
          </a:bodyPr>
          <a:lstStyle/>
          <a:p>
            <a:pPr marL="0" indent="0" eaLnBrk="1" fontAlgn="auto" hangingPunct="1">
              <a:spcAft>
                <a:spcPts val="0"/>
              </a:spcAft>
              <a:buClr>
                <a:schemeClr val="accent3"/>
              </a:buClr>
              <a:buFont typeface="Arial" charset="0"/>
              <a:buNone/>
              <a:defRPr/>
            </a:pPr>
            <a:r>
              <a:rPr lang="en-US" sz="3600" b="1" u="sng" dirty="0">
                <a:solidFill>
                  <a:srgbClr val="FF0000"/>
                </a:solidFill>
              </a:rPr>
              <a:t>TINEA CRURIS (RINGWORM OF GROIN)</a:t>
            </a:r>
          </a:p>
          <a:p>
            <a:pPr marL="274320" indent="-274320" eaLnBrk="1" fontAlgn="auto" hangingPunct="1">
              <a:spcAft>
                <a:spcPts val="0"/>
              </a:spcAft>
              <a:buClr>
                <a:schemeClr val="accent3"/>
              </a:buClr>
              <a:buFont typeface="Wingdings" pitchFamily="2" charset="2"/>
              <a:buChar char="Ø"/>
              <a:defRPr/>
            </a:pPr>
            <a:r>
              <a:rPr lang="en-US" sz="3000" dirty="0"/>
              <a:t>Ringworm infection of groin, which may spread to inner areas of thighs and buttock area</a:t>
            </a:r>
          </a:p>
          <a:p>
            <a:pPr marL="274320" indent="-274320" eaLnBrk="1" fontAlgn="auto" hangingPunct="1">
              <a:spcAft>
                <a:spcPts val="0"/>
              </a:spcAft>
              <a:buClr>
                <a:schemeClr val="accent3"/>
              </a:buClr>
              <a:buFont typeface="Wingdings" pitchFamily="2" charset="2"/>
              <a:buChar char="Ø"/>
              <a:defRPr/>
            </a:pPr>
            <a:r>
              <a:rPr lang="en-US" sz="3000" dirty="0"/>
              <a:t>Common in obese people and those who wear tight </a:t>
            </a:r>
            <a:r>
              <a:rPr lang="en-US" sz="3000" dirty="0" smtClean="0"/>
              <a:t>clothing </a:t>
            </a:r>
            <a:r>
              <a:rPr lang="en-US" sz="3000" i="1" dirty="0" smtClean="0"/>
              <a:t>(especially made of non-absorbent material like nylon….)</a:t>
            </a:r>
            <a:endParaRPr lang="en-US" sz="3000" i="1" dirty="0"/>
          </a:p>
          <a:p>
            <a:pPr marL="274320" indent="-274320" eaLnBrk="1" fontAlgn="auto" hangingPunct="1">
              <a:spcAft>
                <a:spcPts val="0"/>
              </a:spcAft>
              <a:buClr>
                <a:schemeClr val="accent3"/>
              </a:buClr>
              <a:buFont typeface="Wingdings" pitchFamily="2" charset="2"/>
              <a:buChar char="Ø"/>
              <a:defRPr/>
            </a:pPr>
            <a:r>
              <a:rPr lang="en-US" sz="3000" dirty="0"/>
              <a:t>Incidence high in people with diabetes</a:t>
            </a:r>
          </a:p>
          <a:p>
            <a:pPr marL="0" indent="0" eaLnBrk="1" fontAlgn="auto" hangingPunct="1">
              <a:spcAft>
                <a:spcPts val="0"/>
              </a:spcAft>
              <a:buClr>
                <a:schemeClr val="accent3"/>
              </a:buClr>
              <a:buFont typeface="Wingdings" pitchFamily="2" charset="2"/>
              <a:buNone/>
              <a:defRPr/>
            </a:pPr>
            <a:endParaRPr lang="en-US" sz="30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111</a:t>
            </a:fld>
            <a:endParaRPr lang="en-US"/>
          </a:p>
        </p:txBody>
      </p:sp>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152400" y="457200"/>
            <a:ext cx="8839200" cy="6096000"/>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sz="3900" b="1" dirty="0" smtClean="0"/>
              <a:t>Management</a:t>
            </a:r>
          </a:p>
          <a:p>
            <a:pPr marL="274320" indent="-274320" eaLnBrk="1" fontAlgn="auto" hangingPunct="1">
              <a:spcAft>
                <a:spcPts val="0"/>
              </a:spcAft>
              <a:buClr>
                <a:schemeClr val="accent3"/>
              </a:buClr>
              <a:buFont typeface="Wingdings" pitchFamily="2" charset="2"/>
              <a:buChar char="Ø"/>
              <a:defRPr/>
            </a:pPr>
            <a:r>
              <a:rPr lang="en-US" sz="3000" dirty="0" smtClean="0"/>
              <a:t>Topical </a:t>
            </a:r>
            <a:r>
              <a:rPr lang="en-US" sz="3000" dirty="0" err="1" smtClean="0"/>
              <a:t>antifungals</a:t>
            </a:r>
            <a:r>
              <a:rPr lang="en-US" sz="3000" dirty="0" smtClean="0"/>
              <a:t> for mild cases e.g. </a:t>
            </a:r>
            <a:r>
              <a:rPr lang="en-US" sz="3000" dirty="0" err="1" smtClean="0"/>
              <a:t>miconazole</a:t>
            </a:r>
            <a:r>
              <a:rPr lang="en-US" sz="3000" dirty="0" smtClean="0"/>
              <a:t>, </a:t>
            </a:r>
            <a:r>
              <a:rPr lang="en-US" sz="3000" dirty="0" err="1" smtClean="0"/>
              <a:t>clotrimazole</a:t>
            </a:r>
            <a:r>
              <a:rPr lang="en-US" sz="3000" dirty="0" smtClean="0"/>
              <a:t> for 3 to 4 weeks to ensure eradication of infection</a:t>
            </a:r>
          </a:p>
          <a:p>
            <a:pPr marL="274320" indent="-274320" eaLnBrk="1" fontAlgn="auto" hangingPunct="1">
              <a:spcAft>
                <a:spcPts val="0"/>
              </a:spcAft>
              <a:buClr>
                <a:schemeClr val="accent3"/>
              </a:buClr>
              <a:buFont typeface="Wingdings" pitchFamily="2" charset="2"/>
              <a:buChar char="Ø"/>
              <a:defRPr/>
            </a:pPr>
            <a:r>
              <a:rPr lang="en-US" sz="3000" dirty="0" smtClean="0"/>
              <a:t>Oral </a:t>
            </a:r>
            <a:r>
              <a:rPr lang="en-US" sz="3000" dirty="0"/>
              <a:t>antifungals for severe </a:t>
            </a:r>
            <a:r>
              <a:rPr lang="en-US" sz="3000" dirty="0" smtClean="0"/>
              <a:t>cases-</a:t>
            </a:r>
            <a:r>
              <a:rPr lang="en-US" sz="3000" dirty="0" err="1" smtClean="0"/>
              <a:t>Ketoconazole</a:t>
            </a:r>
            <a:r>
              <a:rPr lang="en-US" sz="3000" dirty="0" smtClean="0"/>
              <a:t> </a:t>
            </a:r>
            <a:r>
              <a:rPr lang="en-US" sz="3000" dirty="0" smtClean="0">
                <a:solidFill>
                  <a:srgbClr val="FF0000"/>
                </a:solidFill>
              </a:rPr>
              <a:t>dosage?</a:t>
            </a:r>
            <a:endParaRPr lang="en-US" sz="3000" dirty="0">
              <a:solidFill>
                <a:srgbClr val="FF0000"/>
              </a:solidFill>
            </a:endParaRPr>
          </a:p>
          <a:p>
            <a:pPr marL="0" indent="0" eaLnBrk="1" fontAlgn="auto" hangingPunct="1">
              <a:spcAft>
                <a:spcPts val="0"/>
              </a:spcAft>
              <a:buClr>
                <a:schemeClr val="accent3"/>
              </a:buClr>
              <a:buFont typeface="Wingdings" pitchFamily="2" charset="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Instruct patient to avoid excessive heat and </a:t>
            </a:r>
            <a:r>
              <a:rPr lang="en-US" sz="3000" dirty="0" smtClean="0"/>
              <a:t>humidity</a:t>
            </a:r>
          </a:p>
          <a:p>
            <a:pPr marL="274320" indent="-274320" eaLnBrk="1" fontAlgn="auto" hangingPunct="1">
              <a:spcAft>
                <a:spcPts val="0"/>
              </a:spcAft>
              <a:buClr>
                <a:schemeClr val="accent3"/>
              </a:buClr>
              <a:buFont typeface="Wingdings" pitchFamily="2" charset="2"/>
              <a:buChar char="Ø"/>
              <a:defRPr/>
            </a:pPr>
            <a:r>
              <a:rPr lang="en-US" sz="3000" dirty="0" smtClean="0"/>
              <a:t> </a:t>
            </a:r>
          </a:p>
          <a:p>
            <a:pPr marL="274320" indent="-274320" eaLnBrk="1" fontAlgn="auto" hangingPunct="1">
              <a:spcAft>
                <a:spcPts val="0"/>
              </a:spcAft>
              <a:buClr>
                <a:schemeClr val="accent3"/>
              </a:buClr>
              <a:buFont typeface="Wingdings" pitchFamily="2" charset="2"/>
              <a:buChar char="Ø"/>
              <a:defRPr/>
            </a:pPr>
            <a:r>
              <a:rPr lang="en-US" sz="3000" dirty="0" smtClean="0"/>
              <a:t>Avoid </a:t>
            </a:r>
            <a:r>
              <a:rPr lang="en-US" sz="3000" dirty="0"/>
              <a:t>wearing nylon underwear and tight – fitting clothing</a:t>
            </a:r>
          </a:p>
          <a:p>
            <a:pPr marL="0" indent="0" eaLnBrk="1" fontAlgn="auto" hangingPunct="1">
              <a:spcAft>
                <a:spcPts val="0"/>
              </a:spcAft>
              <a:buClr>
                <a:schemeClr val="accent3"/>
              </a:buClr>
              <a:buFont typeface="Wingdings" pitchFamily="2" charset="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Groin area should </a:t>
            </a:r>
            <a:r>
              <a:rPr lang="en-US" sz="3000" dirty="0" smtClean="0"/>
              <a:t>be cleaned </a:t>
            </a:r>
            <a:r>
              <a:rPr lang="en-US" sz="3000" dirty="0"/>
              <a:t>thoroughly, dried well and dusted with a topical antifungal agent as a preventive measure to prevent recurrence</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112</a:t>
            </a:fld>
            <a:endParaRPr lang="en-US"/>
          </a:p>
        </p:txBody>
      </p:sp>
    </p:spTree>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172200"/>
          </a:xfrm>
        </p:spPr>
        <p:txBody>
          <a:bodyPr>
            <a:normAutofit/>
          </a:bodyPr>
          <a:lstStyle/>
          <a:p>
            <a:pPr marL="0" indent="0" eaLnBrk="1" fontAlgn="auto" hangingPunct="1">
              <a:spcAft>
                <a:spcPts val="0"/>
              </a:spcAft>
              <a:buClr>
                <a:schemeClr val="accent3"/>
              </a:buClr>
              <a:buFont typeface="Arial" charset="0"/>
              <a:buNone/>
              <a:defRPr/>
            </a:pPr>
            <a:r>
              <a:rPr lang="en-US" sz="3600" b="1" u="sng" dirty="0">
                <a:solidFill>
                  <a:srgbClr val="FF0000"/>
                </a:solidFill>
              </a:rPr>
              <a:t>TINEA UNGUIUM (ONYCHOMYCOSIS)</a:t>
            </a:r>
          </a:p>
          <a:p>
            <a:pPr marL="274320" indent="-274320" eaLnBrk="1" fontAlgn="auto" hangingPunct="1">
              <a:spcAft>
                <a:spcPts val="0"/>
              </a:spcAft>
              <a:buClr>
                <a:schemeClr val="accent3"/>
              </a:buClr>
              <a:buFont typeface="Wingdings" pitchFamily="2" charset="2"/>
              <a:buChar char="Ø"/>
              <a:defRPr/>
            </a:pPr>
            <a:r>
              <a:rPr lang="en-US" sz="3000" dirty="0"/>
              <a:t>Also called ringworm of nails</a:t>
            </a:r>
          </a:p>
          <a:p>
            <a:pPr marL="274320" indent="-274320" eaLnBrk="1" fontAlgn="auto" hangingPunct="1">
              <a:spcAft>
                <a:spcPts val="0"/>
              </a:spcAft>
              <a:buClr>
                <a:schemeClr val="accent3"/>
              </a:buClr>
              <a:buFont typeface="Wingdings" pitchFamily="2" charset="2"/>
              <a:buChar char="Ø"/>
              <a:defRPr/>
            </a:pPr>
            <a:r>
              <a:rPr lang="en-US" sz="3000" dirty="0"/>
              <a:t>Chronic infection of toe nails or, less commonly finger nails</a:t>
            </a:r>
          </a:p>
          <a:p>
            <a:pPr marL="274320" indent="-274320" eaLnBrk="1" fontAlgn="auto" hangingPunct="1">
              <a:spcAft>
                <a:spcPts val="0"/>
              </a:spcAft>
              <a:buClr>
                <a:schemeClr val="accent3"/>
              </a:buClr>
              <a:buFont typeface="Wingdings" pitchFamily="2" charset="2"/>
              <a:buChar char="Ø"/>
              <a:defRPr/>
            </a:pPr>
            <a:r>
              <a:rPr lang="en-US" sz="3000" dirty="0"/>
              <a:t>Associated with long – standing fungal infection of the feet</a:t>
            </a:r>
          </a:p>
          <a:p>
            <a:pPr marL="274320" indent="-274320" eaLnBrk="1" fontAlgn="auto" hangingPunct="1">
              <a:spcAft>
                <a:spcPts val="0"/>
              </a:spcAft>
              <a:buClr>
                <a:schemeClr val="accent3"/>
              </a:buClr>
              <a:buFont typeface="Wingdings" pitchFamily="2" charset="2"/>
              <a:buChar char="Ø"/>
              <a:defRPr/>
            </a:pPr>
            <a:r>
              <a:rPr lang="en-US" sz="3000" dirty="0"/>
              <a:t>The nails become thickened, friable (easily crumbled) and lusterless, and eventually the nail plate separates</a:t>
            </a:r>
          </a:p>
          <a:p>
            <a:pPr marL="274320" indent="-274320" eaLnBrk="1" fontAlgn="auto" hangingPunct="1">
              <a:spcAft>
                <a:spcPts val="0"/>
              </a:spcAft>
              <a:buClr>
                <a:schemeClr val="accent3"/>
              </a:buClr>
              <a:buFont typeface="Wingdings" pitchFamily="2" charset="2"/>
              <a:buChar char="Ø"/>
              <a:defRPr/>
            </a:pPr>
            <a:r>
              <a:rPr lang="en-US" sz="3000" dirty="0"/>
              <a:t>Since infection is chronic, the entire nail may be destroyed</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113</a:t>
            </a:fld>
            <a:endParaRPr lang="en-US"/>
          </a:p>
        </p:txBody>
      </p:sp>
    </p:spTree>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77000"/>
          </a:xfrm>
        </p:spPr>
        <p:txBody>
          <a:bodyPr>
            <a:normAutofit fontScale="92500"/>
          </a:bodyPr>
          <a:lstStyle/>
          <a:p>
            <a:pPr marL="0" indent="0" eaLnBrk="1" fontAlgn="auto" hangingPunct="1">
              <a:spcAft>
                <a:spcPts val="0"/>
              </a:spcAft>
              <a:buClr>
                <a:schemeClr val="accent3"/>
              </a:buClr>
              <a:buFont typeface="Arial" charset="0"/>
              <a:buNone/>
              <a:defRPr/>
            </a:pPr>
            <a:r>
              <a:rPr lang="en-US" sz="3600" b="1" dirty="0"/>
              <a:t>Management</a:t>
            </a:r>
          </a:p>
          <a:p>
            <a:pPr marL="274320" indent="-274320" eaLnBrk="1" fontAlgn="auto" hangingPunct="1">
              <a:spcAft>
                <a:spcPts val="0"/>
              </a:spcAft>
              <a:buClr>
                <a:schemeClr val="accent3"/>
              </a:buClr>
              <a:buFont typeface="Wingdings" pitchFamily="2" charset="2"/>
              <a:buChar char="Ø"/>
              <a:defRPr/>
            </a:pPr>
            <a:r>
              <a:rPr lang="en-US" sz="3000" dirty="0"/>
              <a:t>Oral antifungal for 6 weeks if the fingernails are involved and 12 weeks if the toenails are involved</a:t>
            </a:r>
          </a:p>
          <a:p>
            <a:pPr marL="274320" indent="-274320" eaLnBrk="1" fontAlgn="auto" hangingPunct="1">
              <a:spcAft>
                <a:spcPts val="0"/>
              </a:spcAft>
              <a:buClr>
                <a:schemeClr val="accent3"/>
              </a:buClr>
              <a:buFont typeface="Wingdings" pitchFamily="2" charset="2"/>
              <a:buChar char="Ø"/>
              <a:defRPr/>
            </a:pPr>
            <a:r>
              <a:rPr lang="en-US" sz="3000" dirty="0"/>
              <a:t>Encourage patient to comply with lengthy treatment, as fungal infections of the nail are difficult to treat. </a:t>
            </a:r>
          </a:p>
          <a:p>
            <a:pPr marL="274320" indent="-274320" eaLnBrk="1" fontAlgn="auto" hangingPunct="1">
              <a:spcAft>
                <a:spcPts val="0"/>
              </a:spcAft>
              <a:buClr>
                <a:schemeClr val="accent3"/>
              </a:buClr>
              <a:buFont typeface="Wingdings" pitchFamily="2" charset="2"/>
              <a:buChar char="Ø"/>
              <a:defRPr/>
            </a:pPr>
            <a:r>
              <a:rPr lang="en-US" sz="3000" dirty="0"/>
              <a:t>Examine patient for other areas of tinea infection (feet, groin), encourage treatment, and teach patient that infection may be spread from fingernails by scratching. </a:t>
            </a:r>
          </a:p>
          <a:p>
            <a:pPr marL="274320" indent="-274320" eaLnBrk="1" fontAlgn="auto" hangingPunct="1">
              <a:spcAft>
                <a:spcPts val="0"/>
              </a:spcAft>
              <a:buClr>
                <a:schemeClr val="accent3"/>
              </a:buClr>
              <a:buFont typeface="Wingdings" pitchFamily="2" charset="2"/>
              <a:buChar char="Ø"/>
              <a:defRPr/>
            </a:pPr>
            <a:r>
              <a:rPr lang="en-US" sz="3000" dirty="0"/>
              <a:t>After nail removal, advise patient to keep hand or foot elevated for several hours, and change dressing daily by applying gauze and antibiotic ointment or other prescribed medication until nail bed is free of exudate or blood.</a:t>
            </a:r>
          </a:p>
          <a:p>
            <a:pPr marL="274320" indent="-274320" eaLnBrk="1" fontAlgn="auto" hangingPunct="1">
              <a:spcAft>
                <a:spcPts val="0"/>
              </a:spcAft>
              <a:buClr>
                <a:schemeClr val="accent3"/>
              </a:buClr>
              <a:buFont typeface="Wingdings"/>
              <a:buChar char=""/>
              <a:defRPr/>
            </a:pPr>
            <a:endParaRPr lang="en-US" dirty="0"/>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114</a:t>
            </a:fld>
            <a:endParaRPr lang="en-US"/>
          </a:p>
        </p:txBody>
      </p:sp>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0"/>
            <a:ext cx="8229600" cy="762000"/>
          </a:xfrm>
          <a:solidFill>
            <a:schemeClr val="accent2"/>
          </a:solidFill>
        </p:spPr>
        <p:txBody>
          <a:bodyPr>
            <a:normAutofit fontScale="90000"/>
          </a:bodyPr>
          <a:lstStyle/>
          <a:p>
            <a:pPr algn="ctr" eaLnBrk="1" fontAlgn="auto" hangingPunct="1">
              <a:spcAft>
                <a:spcPts val="0"/>
              </a:spcAft>
              <a:defRPr/>
            </a:pPr>
            <a:r>
              <a:rPr lang="en-US" b="1" dirty="0"/>
              <a:t>PEDICULOSIS (LICE INFESTATION)</a:t>
            </a:r>
          </a:p>
        </p:txBody>
      </p:sp>
      <p:sp>
        <p:nvSpPr>
          <p:cNvPr id="139267" name="Content Placeholder 2"/>
          <p:cNvSpPr>
            <a:spLocks noGrp="1"/>
          </p:cNvSpPr>
          <p:nvPr>
            <p:ph idx="1"/>
          </p:nvPr>
        </p:nvSpPr>
        <p:spPr>
          <a:xfrm>
            <a:off x="0" y="685800"/>
            <a:ext cx="9144000" cy="61722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Affects all age </a:t>
            </a:r>
            <a:r>
              <a:rPr lang="en-US" dirty="0" smtClean="0"/>
              <a:t>groups</a:t>
            </a:r>
            <a:endParaRPr lang="en-US" dirty="0"/>
          </a:p>
          <a:p>
            <a:pPr marL="274320" indent="-274320" eaLnBrk="1" fontAlgn="auto" hangingPunct="1">
              <a:spcAft>
                <a:spcPts val="0"/>
              </a:spcAft>
              <a:buClr>
                <a:schemeClr val="accent3"/>
              </a:buClr>
              <a:buFont typeface="Wingdings" pitchFamily="2" charset="2"/>
              <a:buChar char="Ø"/>
              <a:defRPr/>
            </a:pPr>
            <a:r>
              <a:rPr lang="en-US" dirty="0"/>
              <a:t>Lice are </a:t>
            </a:r>
            <a:r>
              <a:rPr lang="en-US" dirty="0" err="1"/>
              <a:t>ectoparasites</a:t>
            </a:r>
            <a:r>
              <a:rPr lang="en-US" dirty="0"/>
              <a:t> since they live outside the </a:t>
            </a:r>
            <a:r>
              <a:rPr lang="en-US" dirty="0" smtClean="0"/>
              <a:t>body</a:t>
            </a:r>
            <a:endParaRPr lang="en-US" dirty="0"/>
          </a:p>
          <a:p>
            <a:pPr marL="274320" indent="-274320" eaLnBrk="1" fontAlgn="auto" hangingPunct="1">
              <a:spcAft>
                <a:spcPts val="0"/>
              </a:spcAft>
              <a:buClr>
                <a:schemeClr val="accent3"/>
              </a:buClr>
              <a:buFont typeface="Wingdings" pitchFamily="2" charset="2"/>
              <a:buChar char="Ø"/>
              <a:defRPr/>
            </a:pPr>
            <a:r>
              <a:rPr lang="en-US" dirty="0"/>
              <a:t>Depend on their host for nourishment, feeding on human blood approximately 5 times a </a:t>
            </a:r>
            <a:r>
              <a:rPr lang="en-US" dirty="0" smtClean="0"/>
              <a:t>day</a:t>
            </a:r>
            <a:endParaRPr lang="en-US" dirty="0"/>
          </a:p>
          <a:p>
            <a:pPr marL="274320" indent="-274320" eaLnBrk="1" fontAlgn="auto" hangingPunct="1">
              <a:spcAft>
                <a:spcPts val="0"/>
              </a:spcAft>
              <a:buClr>
                <a:schemeClr val="accent3"/>
              </a:buClr>
              <a:buFont typeface="Wingdings" pitchFamily="2" charset="2"/>
              <a:buChar char="Ø"/>
              <a:defRPr/>
            </a:pPr>
            <a:r>
              <a:rPr lang="en-US" dirty="0"/>
              <a:t>They inject their digestive juices and excrement into the skin which causes severe </a:t>
            </a:r>
            <a:r>
              <a:rPr lang="en-US" dirty="0" smtClean="0"/>
              <a:t>itching</a:t>
            </a:r>
          </a:p>
          <a:p>
            <a:pPr marL="0" indent="0" eaLnBrk="1" fontAlgn="auto" hangingPunct="1">
              <a:spcAft>
                <a:spcPts val="0"/>
              </a:spcAft>
              <a:buClr>
                <a:schemeClr val="accent3"/>
              </a:buClr>
              <a:buFont typeface="Arial" charset="0"/>
              <a:buNone/>
              <a:defRPr/>
            </a:pPr>
            <a:r>
              <a:rPr lang="en-US" b="1" u="sng" dirty="0" smtClean="0"/>
              <a:t>PEDICULUS HUMANUS CAPITIS (HEAD LOUSE)</a:t>
            </a:r>
          </a:p>
          <a:p>
            <a:pPr marL="274320" indent="-274320" eaLnBrk="1" fontAlgn="auto" hangingPunct="1">
              <a:spcAft>
                <a:spcPts val="0"/>
              </a:spcAft>
              <a:buClr>
                <a:schemeClr val="accent3"/>
              </a:buClr>
              <a:buFont typeface="Wingdings" pitchFamily="2" charset="2"/>
              <a:buChar char="Ø"/>
              <a:defRPr/>
            </a:pPr>
            <a:r>
              <a:rPr lang="en-US" dirty="0" smtClean="0"/>
              <a:t>Is an infestation of scalp by head louse</a:t>
            </a:r>
          </a:p>
          <a:p>
            <a:pPr marL="274320" indent="-274320" eaLnBrk="1" fontAlgn="auto" hangingPunct="1">
              <a:spcAft>
                <a:spcPts val="0"/>
              </a:spcAft>
              <a:buClr>
                <a:schemeClr val="accent3"/>
              </a:buClr>
              <a:buFont typeface="Wingdings" pitchFamily="2" charset="2"/>
              <a:buChar char="Ø"/>
              <a:defRPr/>
            </a:pPr>
            <a:r>
              <a:rPr lang="en-US" dirty="0" smtClean="0"/>
              <a:t>Female louse lay eggs (nits) close to the scalp. The nits become firmly attached to hair shafts with a sticky substance</a:t>
            </a:r>
          </a:p>
          <a:p>
            <a:pPr marL="274320" indent="-274320" eaLnBrk="1" fontAlgn="auto" hangingPunct="1">
              <a:spcAft>
                <a:spcPts val="0"/>
              </a:spcAft>
              <a:buClr>
                <a:schemeClr val="accent3"/>
              </a:buClr>
              <a:buFont typeface="Wingdings" pitchFamily="2" charset="2"/>
              <a:buChar char="Ø"/>
              <a:defRPr/>
            </a:pPr>
            <a:r>
              <a:rPr lang="en-US" dirty="0" smtClean="0"/>
              <a:t>The young lice hatch in a about 10 days and reach maturity in 2 weeks</a:t>
            </a:r>
          </a:p>
          <a:p>
            <a:pPr marL="274320" indent="-274320" eaLnBrk="1" fontAlgn="auto" hangingPunct="1">
              <a:spcAft>
                <a:spcPts val="0"/>
              </a:spcAft>
              <a:buClr>
                <a:schemeClr val="accent3"/>
              </a:buClr>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115</a:t>
            </a:fld>
            <a:endParaRPr lang="en-US"/>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152400" y="228600"/>
            <a:ext cx="8763000" cy="6248400"/>
          </a:xfrm>
        </p:spPr>
        <p:txBody>
          <a:bodyPr>
            <a:normAutofit/>
          </a:bodyPr>
          <a:lstStyle/>
          <a:p>
            <a:pPr marL="0" indent="0" eaLnBrk="1" fontAlgn="auto" hangingPunct="1">
              <a:spcAft>
                <a:spcPts val="0"/>
              </a:spcAft>
              <a:buClr>
                <a:schemeClr val="accent3"/>
              </a:buClr>
              <a:buFont typeface="Wingdings" pitchFamily="2" charset="2"/>
              <a:buNone/>
              <a:defRPr/>
            </a:pPr>
            <a:endParaRPr lang="en-US" b="1" dirty="0"/>
          </a:p>
          <a:p>
            <a:pPr marL="0" indent="0" eaLnBrk="1" fontAlgn="auto" hangingPunct="1">
              <a:spcAft>
                <a:spcPts val="0"/>
              </a:spcAft>
              <a:buClr>
                <a:schemeClr val="accent3"/>
              </a:buClr>
              <a:buFont typeface="Wingdings" pitchFamily="2" charset="2"/>
              <a:buNone/>
              <a:defRPr/>
            </a:pPr>
            <a:r>
              <a:rPr lang="en-US" sz="2800" b="1" dirty="0"/>
              <a:t>Clinical Manifestations</a:t>
            </a:r>
          </a:p>
          <a:p>
            <a:pPr marL="274320" indent="-274320" eaLnBrk="1" fontAlgn="auto" hangingPunct="1">
              <a:spcAft>
                <a:spcPts val="0"/>
              </a:spcAft>
              <a:buClr>
                <a:schemeClr val="accent3"/>
              </a:buClr>
              <a:buFont typeface="Wingdings" pitchFamily="2" charset="2"/>
              <a:buChar char="Ø"/>
              <a:defRPr/>
            </a:pPr>
            <a:r>
              <a:rPr lang="en-US" sz="2800" dirty="0"/>
              <a:t>Lice found most commonly along the back of the head and behind the ears</a:t>
            </a:r>
          </a:p>
          <a:p>
            <a:pPr marL="274320" indent="-274320" eaLnBrk="1" fontAlgn="auto" hangingPunct="1">
              <a:spcAft>
                <a:spcPts val="0"/>
              </a:spcAft>
              <a:buClr>
                <a:schemeClr val="accent3"/>
              </a:buClr>
              <a:buFont typeface="Wingdings" pitchFamily="2" charset="2"/>
              <a:buChar char="Ø"/>
              <a:defRPr/>
            </a:pPr>
            <a:r>
              <a:rPr lang="en-US" sz="2800" dirty="0"/>
              <a:t>Eggs appear silvery glistening white oval bodies difficult to remove from the hair</a:t>
            </a:r>
          </a:p>
          <a:p>
            <a:pPr marL="274320" indent="-274320" eaLnBrk="1" fontAlgn="auto" hangingPunct="1">
              <a:spcAft>
                <a:spcPts val="0"/>
              </a:spcAft>
              <a:buClr>
                <a:schemeClr val="accent3"/>
              </a:buClr>
              <a:buFont typeface="Wingdings" pitchFamily="2" charset="2"/>
              <a:buChar char="Ø"/>
              <a:defRPr/>
            </a:pPr>
            <a:r>
              <a:rPr lang="en-US" sz="2800" dirty="0"/>
              <a:t>Severe itching as a result of bites of the lice, scratching results to secondary bacterial infection</a:t>
            </a:r>
          </a:p>
          <a:p>
            <a:pPr marL="274320" indent="-274320" eaLnBrk="1" fontAlgn="auto" hangingPunct="1">
              <a:spcAft>
                <a:spcPts val="0"/>
              </a:spcAft>
              <a:buClr>
                <a:schemeClr val="accent3"/>
              </a:buClr>
              <a:buFont typeface="Wingdings" pitchFamily="2" charset="2"/>
              <a:buChar char="Ø"/>
              <a:defRPr/>
            </a:pPr>
            <a:r>
              <a:rPr lang="en-US" sz="2800" dirty="0"/>
              <a:t>Transmitted directly by physical contact or indirectly by infested combs, brushes, hats, wigs and beddings</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116</a:t>
            </a:fld>
            <a:endParaRPr lang="en-US"/>
          </a:p>
        </p:txBody>
      </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477000"/>
          </a:xfrm>
        </p:spPr>
        <p:txBody>
          <a:bodyPr>
            <a:normAutofit fontScale="92500" lnSpcReduction="10000"/>
          </a:bodyPr>
          <a:lstStyle/>
          <a:p>
            <a:pPr marL="0" indent="0" eaLnBrk="1" fontAlgn="auto" hangingPunct="1">
              <a:spcAft>
                <a:spcPts val="0"/>
              </a:spcAft>
              <a:buClr>
                <a:schemeClr val="accent3"/>
              </a:buClr>
              <a:buFont typeface="Arial" charset="0"/>
              <a:buNone/>
              <a:defRPr/>
            </a:pPr>
            <a:r>
              <a:rPr lang="en-US" b="1" u="sng" dirty="0">
                <a:solidFill>
                  <a:srgbClr val="FF0000"/>
                </a:solidFill>
              </a:rPr>
              <a:t>PEDICULOSIS CORPORIS AND PUBIS</a:t>
            </a:r>
          </a:p>
          <a:p>
            <a:pPr marL="274320" indent="-274320" eaLnBrk="1" fontAlgn="auto" hangingPunct="1">
              <a:spcAft>
                <a:spcPts val="0"/>
              </a:spcAft>
              <a:buClr>
                <a:schemeClr val="accent3"/>
              </a:buClr>
              <a:buFont typeface="Wingdings" pitchFamily="2" charset="2"/>
              <a:buChar char="Ø"/>
              <a:defRPr/>
            </a:pPr>
            <a:r>
              <a:rPr lang="en-US" dirty="0" err="1"/>
              <a:t>Pediculosis</a:t>
            </a:r>
            <a:r>
              <a:rPr lang="en-US" dirty="0"/>
              <a:t> </a:t>
            </a:r>
            <a:r>
              <a:rPr lang="en-US" dirty="0" err="1"/>
              <a:t>corporis</a:t>
            </a:r>
            <a:r>
              <a:rPr lang="en-US" dirty="0"/>
              <a:t> is infestation of body by body louse</a:t>
            </a:r>
          </a:p>
          <a:p>
            <a:pPr marL="274320" indent="-274320" eaLnBrk="1" fontAlgn="auto" hangingPunct="1">
              <a:spcAft>
                <a:spcPts val="0"/>
              </a:spcAft>
              <a:buClr>
                <a:schemeClr val="accent3"/>
              </a:buClr>
              <a:buFont typeface="Wingdings" pitchFamily="2" charset="2"/>
              <a:buChar char="Ø"/>
              <a:defRPr/>
            </a:pPr>
            <a:r>
              <a:rPr lang="en-US" dirty="0" err="1"/>
              <a:t>Pediculosis</a:t>
            </a:r>
            <a:r>
              <a:rPr lang="en-US" dirty="0"/>
              <a:t> pubis is the infestation of the genital region and is transmitted chiefly by sexual contact</a:t>
            </a:r>
          </a:p>
          <a:p>
            <a:pPr marL="0" indent="0" eaLnBrk="1" fontAlgn="auto" hangingPunct="1">
              <a:spcAft>
                <a:spcPts val="0"/>
              </a:spcAft>
              <a:buClr>
                <a:schemeClr val="accent3"/>
              </a:buClr>
              <a:buFont typeface="Arial" charset="0"/>
              <a:buNone/>
              <a:defRPr/>
            </a:pPr>
            <a:r>
              <a:rPr lang="en-US" b="1" dirty="0" smtClean="0"/>
              <a:t>Clinical </a:t>
            </a:r>
            <a:r>
              <a:rPr lang="en-US" b="1" dirty="0"/>
              <a:t>Manifestations</a:t>
            </a:r>
          </a:p>
          <a:p>
            <a:pPr marL="274320" indent="-274320" eaLnBrk="1" fontAlgn="auto" hangingPunct="1">
              <a:spcAft>
                <a:spcPts val="0"/>
              </a:spcAft>
              <a:buClr>
                <a:schemeClr val="accent3"/>
              </a:buClr>
              <a:buFont typeface="Wingdings" pitchFamily="2" charset="2"/>
              <a:buChar char="Ø"/>
              <a:defRPr/>
            </a:pPr>
            <a:r>
              <a:rPr lang="en-US" dirty="0"/>
              <a:t>Intense itching as a result of bites, scratching then results to skin excoriation</a:t>
            </a:r>
          </a:p>
          <a:p>
            <a:pPr marL="274320" indent="-274320" eaLnBrk="1" fontAlgn="auto" hangingPunct="1">
              <a:spcAft>
                <a:spcPts val="0"/>
              </a:spcAft>
              <a:buClr>
                <a:schemeClr val="accent3"/>
              </a:buClr>
              <a:buFont typeface="Wingdings" pitchFamily="2" charset="2"/>
              <a:buChar char="Ø"/>
              <a:defRPr/>
            </a:pPr>
            <a:r>
              <a:rPr lang="en-US" dirty="0"/>
              <a:t>Skin may become dark, dry and scaly, with dark pigmented </a:t>
            </a:r>
            <a:r>
              <a:rPr lang="en-US" dirty="0" err="1" smtClean="0"/>
              <a:t>areasReddish</a:t>
            </a:r>
            <a:r>
              <a:rPr lang="en-US" dirty="0" smtClean="0"/>
              <a:t> brown dust (excretion of lice) may be found on the patient’s underclothing</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err="1" smtClean="0"/>
              <a:t>Macules</a:t>
            </a:r>
            <a:r>
              <a:rPr lang="en-US" dirty="0" smtClean="0"/>
              <a:t> may be seen on trunk, </a:t>
            </a:r>
            <a:r>
              <a:rPr lang="en-US" dirty="0" err="1" smtClean="0"/>
              <a:t>axillae</a:t>
            </a:r>
            <a:r>
              <a:rPr lang="en-US" dirty="0" smtClean="0"/>
              <a:t> and thighs as a result of reaction of the lice’s saliva with </a:t>
            </a:r>
            <a:r>
              <a:rPr lang="en-US" dirty="0" err="1" smtClean="0"/>
              <a:t>bilirubin</a:t>
            </a:r>
            <a:endParaRPr lang="en-US" dirty="0" smtClean="0"/>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Note: Pubis infestation by lice may coexist with some STIs like gonorrhea, syphilis and herpes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117</a:t>
            </a:fld>
            <a:endParaRPr lang="en-US"/>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a:t>Management </a:t>
            </a:r>
          </a:p>
          <a:p>
            <a:pPr marL="274320" indent="-274320" eaLnBrk="1" fontAlgn="auto" hangingPunct="1">
              <a:spcAft>
                <a:spcPts val="0"/>
              </a:spcAft>
              <a:buClr>
                <a:schemeClr val="accent3"/>
              </a:buClr>
              <a:buFont typeface="Wingdings" pitchFamily="2" charset="2"/>
              <a:buChar char="Ø"/>
              <a:defRPr/>
            </a:pPr>
            <a:r>
              <a:rPr lang="en-US" dirty="0"/>
              <a:t>Bathing with soap and applying </a:t>
            </a:r>
            <a:r>
              <a:rPr lang="en-US" dirty="0" err="1"/>
              <a:t>lindane</a:t>
            </a:r>
            <a:r>
              <a:rPr lang="en-US" dirty="0"/>
              <a:t> (</a:t>
            </a:r>
            <a:r>
              <a:rPr lang="en-US" dirty="0" err="1"/>
              <a:t>antiparasitic</a:t>
            </a:r>
            <a:r>
              <a:rPr lang="en-US" dirty="0"/>
              <a:t> agent)</a:t>
            </a:r>
          </a:p>
          <a:p>
            <a:pPr marL="274320" indent="-274320" eaLnBrk="1" fontAlgn="auto" hangingPunct="1">
              <a:spcAft>
                <a:spcPts val="0"/>
              </a:spcAft>
              <a:buClr>
                <a:schemeClr val="accent3"/>
              </a:buClr>
              <a:buFont typeface="Wingdings" pitchFamily="2" charset="2"/>
              <a:buChar char="Ø"/>
              <a:defRPr/>
            </a:pPr>
            <a:r>
              <a:rPr lang="en-US" dirty="0"/>
              <a:t>If eyelashes are involved petroleum may be applied to eyelashes, then lice and nits removed </a:t>
            </a:r>
          </a:p>
          <a:p>
            <a:pPr marL="274320" indent="-274320" eaLnBrk="1" fontAlgn="auto" hangingPunct="1">
              <a:spcAft>
                <a:spcPts val="0"/>
              </a:spcAft>
              <a:buClr>
                <a:schemeClr val="accent3"/>
              </a:buClr>
              <a:buFont typeface="Wingdings" pitchFamily="2" charset="2"/>
              <a:buChar char="Ø"/>
              <a:defRPr/>
            </a:pPr>
            <a:r>
              <a:rPr lang="en-US" dirty="0" err="1"/>
              <a:t>Antipruritus</a:t>
            </a:r>
            <a:r>
              <a:rPr lang="en-US" dirty="0"/>
              <a:t>, antibiotics and corticosteroids for complications e.g. pruritus, </a:t>
            </a:r>
            <a:r>
              <a:rPr lang="en-US" dirty="0" err="1"/>
              <a:t>pyoderma</a:t>
            </a:r>
            <a:r>
              <a:rPr lang="en-US" dirty="0"/>
              <a:t> and dermatitis</a:t>
            </a:r>
          </a:p>
          <a:p>
            <a:pPr marL="274320" indent="-274320" eaLnBrk="1" fontAlgn="auto" hangingPunct="1">
              <a:spcAft>
                <a:spcPts val="0"/>
              </a:spcAft>
              <a:buClr>
                <a:schemeClr val="accent3"/>
              </a:buClr>
              <a:buFont typeface="Wingdings" pitchFamily="2" charset="2"/>
              <a:buChar char="Ø"/>
              <a:defRPr/>
            </a:pPr>
            <a:r>
              <a:rPr lang="en-US" dirty="0"/>
              <a:t>Advise patient that </a:t>
            </a:r>
            <a:r>
              <a:rPr lang="en-US" dirty="0" err="1"/>
              <a:t>pediculosis</a:t>
            </a:r>
            <a:r>
              <a:rPr lang="en-US" dirty="0"/>
              <a:t> pubis is considered a sexually transmitted disease; partners must be examined and </a:t>
            </a:r>
            <a:r>
              <a:rPr lang="en-US" dirty="0" smtClean="0"/>
              <a:t>treated.</a:t>
            </a:r>
          </a:p>
          <a:p>
            <a:pPr marL="274320" indent="-274320" eaLnBrk="1" fontAlgn="auto" hangingPunct="1">
              <a:spcAft>
                <a:spcPts val="0"/>
              </a:spcAft>
              <a:buClr>
                <a:schemeClr val="accent3"/>
              </a:buClr>
              <a:buFont typeface="Wingdings" pitchFamily="2" charset="2"/>
              <a:buChar char="Ø"/>
              <a:defRPr/>
            </a:pPr>
            <a:r>
              <a:rPr lang="en-US" dirty="0" smtClean="0"/>
              <a:t>Urge patient to wash all clothing, towels, linens, combs, and hair items by soaking in hot water for 10 minutes. Alternatively, clothes may be dry-cleaned or ironed, paying close attention to the seams. </a:t>
            </a:r>
          </a:p>
          <a:p>
            <a:pPr marL="274320" indent="-274320" eaLnBrk="1" fontAlgn="auto" hangingPunct="1">
              <a:spcAft>
                <a:spcPts val="0"/>
              </a:spcAft>
              <a:buClr>
                <a:schemeClr val="accent3"/>
              </a:buClr>
              <a:buFont typeface="Wingdings" pitchFamily="2" charset="2"/>
              <a:buChar char="Ø"/>
              <a:defRPr/>
            </a:pPr>
            <a:r>
              <a:rPr lang="en-US" dirty="0" smtClean="0"/>
              <a:t>Items that cannot be washed or dry-cleaned can be stored for 30 days without use.</a:t>
            </a:r>
          </a:p>
          <a:p>
            <a:pPr marL="274320" indent="-274320" eaLnBrk="1" fontAlgn="auto" hangingPunct="1">
              <a:spcAft>
                <a:spcPts val="0"/>
              </a:spcAft>
              <a:buClr>
                <a:schemeClr val="accent3"/>
              </a:buClr>
              <a:buFont typeface="Wingdings" pitchFamily="2" charset="2"/>
              <a:buChar char="Ø"/>
              <a:defRPr/>
            </a:pPr>
            <a:r>
              <a:rPr lang="en-US" dirty="0" smtClean="0"/>
              <a:t>Advise patient not to use </a:t>
            </a:r>
            <a:r>
              <a:rPr lang="en-US" dirty="0" err="1" smtClean="0"/>
              <a:t>antiparasitic</a:t>
            </a:r>
            <a:r>
              <a:rPr lang="en-US" dirty="0" smtClean="0"/>
              <a:t> preparations more frequently than recommended.</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118</a:t>
            </a:fld>
            <a:endParaRPr lang="en-US"/>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457200" y="704850"/>
            <a:ext cx="8229600" cy="895350"/>
          </a:xfrm>
          <a:solidFill>
            <a:schemeClr val="accent2"/>
          </a:solidFill>
        </p:spPr>
        <p:txBody>
          <a:bodyPr/>
          <a:lstStyle/>
          <a:p>
            <a:pPr algn="ctr" eaLnBrk="1" hangingPunct="1"/>
            <a:r>
              <a:rPr lang="en-US" b="1" dirty="0"/>
              <a:t>SCABIES</a:t>
            </a:r>
          </a:p>
        </p:txBody>
      </p:sp>
      <p:sp>
        <p:nvSpPr>
          <p:cNvPr id="139267"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Is an infestation of the skin by the itch mite – </a:t>
            </a:r>
            <a:r>
              <a:rPr lang="en-US" b="1" i="1" dirty="0" err="1"/>
              <a:t>Sarcoptes</a:t>
            </a:r>
            <a:r>
              <a:rPr lang="en-US" b="1" i="1" dirty="0"/>
              <a:t> </a:t>
            </a:r>
            <a:r>
              <a:rPr lang="en-US" b="1" i="1" dirty="0" err="1"/>
              <a:t>scabiei</a:t>
            </a:r>
            <a:endParaRPr lang="en-US" b="1" i="1" dirty="0"/>
          </a:p>
          <a:p>
            <a:pPr marL="0" indent="0" eaLnBrk="1" fontAlgn="auto" hangingPunct="1">
              <a:spcAft>
                <a:spcPts val="0"/>
              </a:spcAft>
              <a:buClr>
                <a:schemeClr val="accent3"/>
              </a:buClr>
              <a:buFont typeface="Wingdings 2"/>
              <a:buNone/>
              <a:defRPr/>
            </a:pPr>
            <a:endParaRPr lang="en-US" b="1" i="1" dirty="0"/>
          </a:p>
          <a:p>
            <a:pPr marL="274320" indent="-274320" eaLnBrk="1" fontAlgn="auto" hangingPunct="1">
              <a:spcAft>
                <a:spcPts val="0"/>
              </a:spcAft>
              <a:buClr>
                <a:schemeClr val="accent3"/>
              </a:buClr>
              <a:buFont typeface="Wingdings" pitchFamily="2" charset="2"/>
              <a:buChar char="Ø"/>
              <a:defRPr/>
            </a:pPr>
            <a:r>
              <a:rPr lang="en-US" dirty="0"/>
              <a:t>May be found in people living in substandard hygienic conditions but is also common in very clean people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Is highly contagious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Transmitted by close personal contact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119</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762000"/>
          </a:xfrm>
        </p:spPr>
        <p:txBody>
          <a:bodyPr>
            <a:normAutofit fontScale="90000"/>
          </a:bodyPr>
          <a:lstStyle/>
          <a:p>
            <a:pPr eaLnBrk="1" fontAlgn="auto" hangingPunct="1">
              <a:spcAft>
                <a:spcPts val="0"/>
              </a:spcAft>
              <a:defRPr/>
            </a:pPr>
            <a:r>
              <a:rPr lang="en-US" b="1" dirty="0"/>
              <a:t>2. Dermis</a:t>
            </a:r>
          </a:p>
        </p:txBody>
      </p:sp>
      <p:sp>
        <p:nvSpPr>
          <p:cNvPr id="19459" name="Content Placeholder 2"/>
          <p:cNvSpPr>
            <a:spLocks noGrp="1"/>
          </p:cNvSpPr>
          <p:nvPr>
            <p:ph idx="1"/>
          </p:nvPr>
        </p:nvSpPr>
        <p:spPr>
          <a:xfrm>
            <a:off x="228600" y="762000"/>
            <a:ext cx="8763000" cy="57912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3200" dirty="0" smtClean="0"/>
              <a:t>Layer </a:t>
            </a:r>
            <a:r>
              <a:rPr lang="en-US" sz="3200" dirty="0"/>
              <a:t>of skin beneath the epidermis that consists of connective tissue and cushions the body from stress and strain</a:t>
            </a:r>
            <a:r>
              <a:rPr lang="en-US" sz="3200" dirty="0" smtClean="0"/>
              <a:t>.</a:t>
            </a: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Makes the largest portion of </a:t>
            </a:r>
            <a:r>
              <a:rPr lang="en-US" sz="3200" dirty="0" smtClean="0"/>
              <a:t>skin</a:t>
            </a:r>
          </a:p>
          <a:p>
            <a:pPr marL="274320" indent="-274320" eaLnBrk="1" fontAlgn="auto" hangingPunct="1">
              <a:spcAft>
                <a:spcPts val="0"/>
              </a:spcAft>
              <a:buClr>
                <a:schemeClr val="accent3"/>
              </a:buClr>
              <a:buFont typeface="Wingdings" pitchFamily="2" charset="2"/>
              <a:buChar char="Ø"/>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Contains the hair follicles, sweat glands, sebaceous glands, </a:t>
            </a:r>
            <a:r>
              <a:rPr lang="en-US" sz="3200" dirty="0" err="1"/>
              <a:t>apocrine</a:t>
            </a:r>
            <a:r>
              <a:rPr lang="en-US" sz="3200" dirty="0"/>
              <a:t> glands, lymphatic vessels and blood vessels. </a:t>
            </a:r>
            <a:endParaRPr lang="en-US" sz="3200" dirty="0" smtClean="0"/>
          </a:p>
          <a:p>
            <a:pPr marL="274320" indent="-274320" eaLnBrk="1" fontAlgn="auto" hangingPunct="1">
              <a:spcAft>
                <a:spcPts val="0"/>
              </a:spcAft>
              <a:buClr>
                <a:schemeClr val="accent3"/>
              </a:buClr>
              <a:buFont typeface="Wingdings" pitchFamily="2" charset="2"/>
              <a:buChar char="Ø"/>
              <a:defRPr/>
            </a:pPr>
            <a:r>
              <a:rPr lang="en-US" sz="3200" dirty="0" smtClean="0"/>
              <a:t>The </a:t>
            </a:r>
            <a:r>
              <a:rPr lang="en-US" sz="3200" dirty="0"/>
              <a:t>blood vessels in the dermis provide nourishment and waste removal from its own cells as well as from the Stratum </a:t>
            </a:r>
            <a:r>
              <a:rPr lang="en-US" sz="3200" dirty="0" err="1"/>
              <a:t>basale</a:t>
            </a:r>
            <a:r>
              <a:rPr lang="en-US" sz="3200" dirty="0"/>
              <a:t> of the epidermis.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a:t>
            </a:fld>
            <a:endParaRPr lang="en-US"/>
          </a:p>
        </p:txBody>
      </p:sp>
    </p:spTree>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0"/>
            <a:ext cx="8229600" cy="609600"/>
          </a:xfrm>
        </p:spPr>
        <p:txBody>
          <a:bodyPr/>
          <a:lstStyle/>
          <a:p>
            <a:pPr eaLnBrk="1" hangingPunct="1"/>
            <a:r>
              <a:rPr lang="en-US" b="1" dirty="0"/>
              <a:t>Clinical Manifestations</a:t>
            </a:r>
          </a:p>
        </p:txBody>
      </p:sp>
      <p:sp>
        <p:nvSpPr>
          <p:cNvPr id="140291" name="Content Placeholder 2"/>
          <p:cNvSpPr>
            <a:spLocks noGrp="1"/>
          </p:cNvSpPr>
          <p:nvPr>
            <p:ph idx="1"/>
          </p:nvPr>
        </p:nvSpPr>
        <p:spPr>
          <a:xfrm>
            <a:off x="0" y="533400"/>
            <a:ext cx="9144000" cy="6324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Itching, more intense at night because the increased warmth of the skin has stimulating effect on the parasite. </a:t>
            </a:r>
          </a:p>
          <a:p>
            <a:pPr marL="274320" indent="-274320" eaLnBrk="1" fontAlgn="auto" hangingPunct="1">
              <a:spcAft>
                <a:spcPts val="0"/>
              </a:spcAft>
              <a:buClr>
                <a:schemeClr val="accent3"/>
              </a:buClr>
              <a:buFont typeface="Wingdings" pitchFamily="2" charset="2"/>
              <a:buChar char="Ø"/>
              <a:defRPr/>
            </a:pPr>
            <a:r>
              <a:rPr lang="en-US" dirty="0"/>
              <a:t>Small erythematous papules and short, wavy burrows are seen on skin surface. </a:t>
            </a:r>
          </a:p>
          <a:p>
            <a:pPr marL="274320" indent="-274320" eaLnBrk="1" fontAlgn="auto" hangingPunct="1">
              <a:spcAft>
                <a:spcPts val="0"/>
              </a:spcAft>
              <a:buClr>
                <a:schemeClr val="accent3"/>
              </a:buClr>
              <a:buFont typeface="Wingdings" pitchFamily="2" charset="2"/>
              <a:buChar char="Ø"/>
              <a:defRPr/>
            </a:pPr>
            <a:r>
              <a:rPr lang="en-US" dirty="0"/>
              <a:t>Frequently seen between fingers and on the wrist. Other sites are the groin area, around the nipples, extensor surfaces of the elbows, the knees, the edges of feet and axillary folds . </a:t>
            </a:r>
            <a:r>
              <a:rPr lang="en-US" dirty="0" smtClean="0"/>
              <a:t>Spares head and scalp except in children under age 1. </a:t>
            </a:r>
          </a:p>
          <a:p>
            <a:pPr marL="274320" indent="-274320" eaLnBrk="1" fontAlgn="auto" hangingPunct="1">
              <a:spcAft>
                <a:spcPts val="0"/>
              </a:spcAft>
              <a:buClr>
                <a:schemeClr val="accent3"/>
              </a:buClr>
              <a:buFont typeface="Wingdings" pitchFamily="2" charset="2"/>
              <a:buChar char="Ø"/>
              <a:defRPr/>
            </a:pPr>
            <a:r>
              <a:rPr lang="en-US" dirty="0" smtClean="0"/>
              <a:t>Atypical scabies may be found in immune compromised people and may be resistant to standard treatment</a:t>
            </a:r>
          </a:p>
          <a:p>
            <a:pPr marL="274320" indent="-274320" eaLnBrk="1" fontAlgn="auto" hangingPunct="1">
              <a:spcAft>
                <a:spcPts val="0"/>
              </a:spcAft>
              <a:buClr>
                <a:schemeClr val="accent3"/>
              </a:buClr>
              <a:buFont typeface="Wingdings" pitchFamily="2" charset="2"/>
              <a:buChar char="Ø"/>
              <a:defRPr/>
            </a:pPr>
            <a:r>
              <a:rPr lang="en-US" dirty="0" smtClean="0"/>
              <a:t>Secondary lesions include vesicles, papules, excoriation and crusts</a:t>
            </a:r>
          </a:p>
          <a:p>
            <a:pPr marL="274320" indent="-274320" eaLnBrk="1" fontAlgn="auto" hangingPunct="1">
              <a:spcAft>
                <a:spcPts val="0"/>
              </a:spcAft>
              <a:buClr>
                <a:schemeClr val="accent3"/>
              </a:buClr>
              <a:buFont typeface="Wingdings" pitchFamily="2" charset="2"/>
              <a:buChar char="Ø"/>
              <a:defRPr/>
            </a:pPr>
            <a:r>
              <a:rPr lang="en-US" dirty="0" smtClean="0"/>
              <a:t>Bacterial </a:t>
            </a:r>
            <a:r>
              <a:rPr lang="en-US" dirty="0" err="1" smtClean="0"/>
              <a:t>superinfection</a:t>
            </a:r>
            <a:r>
              <a:rPr lang="en-US" dirty="0" smtClean="0"/>
              <a:t> may result from excoriation of burrows and papules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120</a:t>
            </a:fld>
            <a:endParaRPr lang="en-US"/>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152400"/>
            <a:ext cx="8229600" cy="685800"/>
          </a:xfrm>
        </p:spPr>
        <p:txBody>
          <a:bodyPr/>
          <a:lstStyle/>
          <a:p>
            <a:pPr eaLnBrk="1" hangingPunct="1"/>
            <a:r>
              <a:rPr lang="en-US" b="1" dirty="0"/>
              <a:t>Medical Management</a:t>
            </a:r>
          </a:p>
        </p:txBody>
      </p:sp>
      <p:sp>
        <p:nvSpPr>
          <p:cNvPr id="3" name="Content Placeholder 2"/>
          <p:cNvSpPr>
            <a:spLocks noGrp="1"/>
          </p:cNvSpPr>
          <p:nvPr>
            <p:ph idx="1"/>
          </p:nvPr>
        </p:nvSpPr>
        <p:spPr>
          <a:xfrm>
            <a:off x="228600" y="838200"/>
            <a:ext cx="8686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Patient instructed to take a warm soapy bath or shower to remove the scaling debris from the crusts and then dry </a:t>
            </a:r>
            <a:r>
              <a:rPr lang="en-US" sz="2800" dirty="0" smtClean="0"/>
              <a:t>well</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Treated with </a:t>
            </a:r>
            <a:r>
              <a:rPr lang="en-US" sz="2800" dirty="0" err="1"/>
              <a:t>antiparasitic</a:t>
            </a:r>
            <a:r>
              <a:rPr lang="en-US" sz="2800" dirty="0"/>
              <a:t>, such as </a:t>
            </a:r>
            <a:r>
              <a:rPr lang="en-US" sz="2800" dirty="0" err="1"/>
              <a:t>lindane</a:t>
            </a:r>
            <a:r>
              <a:rPr lang="en-US" sz="2800" dirty="0"/>
              <a:t> </a:t>
            </a:r>
            <a:r>
              <a:rPr lang="en-US" sz="2800" dirty="0" smtClean="0"/>
              <a:t>, </a:t>
            </a:r>
            <a:r>
              <a:rPr lang="en-US" sz="2800" dirty="0" err="1" smtClean="0"/>
              <a:t>permethrin</a:t>
            </a:r>
            <a:r>
              <a:rPr lang="en-US" sz="2800" dirty="0" smtClean="0"/>
              <a:t>.</a:t>
            </a:r>
          </a:p>
          <a:p>
            <a:pPr marL="274320" indent="-274320" eaLnBrk="1" fontAlgn="auto" hangingPunct="1">
              <a:spcAft>
                <a:spcPts val="0"/>
              </a:spcAft>
              <a:buClr>
                <a:schemeClr val="accent3"/>
              </a:buClr>
              <a:buFont typeface="Wingdings" pitchFamily="2" charset="2"/>
              <a:buChar char="Ø"/>
              <a:defRPr/>
            </a:pPr>
            <a:r>
              <a:rPr lang="en-US" sz="2800" dirty="0" smtClean="0"/>
              <a:t>BBE-Benzyl benzoate emulsion-though toxic following systemic absorption.</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Topical or systemic steroids may be needed to treat symptoms of allergic reaction to mites</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Oral antihistamines can be used to relieve itching</a:t>
            </a:r>
          </a:p>
          <a:p>
            <a:pPr marL="274320" indent="-274320" eaLnBrk="1" fontAlgn="auto" hangingPunct="1">
              <a:spcAft>
                <a:spcPts val="0"/>
              </a:spcAft>
              <a:buClr>
                <a:schemeClr val="accent3"/>
              </a:buClr>
              <a:buFont typeface="Wingdings" pitchFamily="2" charset="2"/>
              <a:buChar char="Ø"/>
              <a:defRPr/>
            </a:pPr>
            <a:endParaRPr lang="en-US" sz="2800" dirty="0"/>
          </a:p>
          <a:p>
            <a:pPr marL="0" indent="0" eaLnBrk="1" fontAlgn="auto" hangingPunct="1">
              <a:spcAft>
                <a:spcPts val="0"/>
              </a:spcAft>
              <a:buClr>
                <a:schemeClr val="accent3"/>
              </a:buClr>
              <a:buFont typeface="Wingdings" pitchFamily="2" charset="2"/>
              <a:buNone/>
              <a:defRPr/>
            </a:pPr>
            <a:endParaRPr lang="en-US" sz="28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121</a:t>
            </a:fld>
            <a:endParaRPr lang="en-US"/>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57200" y="0"/>
            <a:ext cx="8229600" cy="609600"/>
          </a:xfrm>
        </p:spPr>
        <p:txBody>
          <a:bodyPr/>
          <a:lstStyle/>
          <a:p>
            <a:pPr eaLnBrk="1" hangingPunct="1"/>
            <a:r>
              <a:rPr lang="en-US" b="1" dirty="0"/>
              <a:t>Nursing Management</a:t>
            </a:r>
          </a:p>
        </p:txBody>
      </p:sp>
      <p:sp>
        <p:nvSpPr>
          <p:cNvPr id="3" name="Content Placeholder 2"/>
          <p:cNvSpPr>
            <a:spLocks noGrp="1"/>
          </p:cNvSpPr>
          <p:nvPr>
            <p:ph idx="1"/>
          </p:nvPr>
        </p:nvSpPr>
        <p:spPr>
          <a:xfrm>
            <a:off x="0" y="533400"/>
            <a:ext cx="9144000" cy="6172200"/>
          </a:xfrm>
        </p:spPr>
        <p:txBody>
          <a:bodyPr>
            <a:normAutofit fontScale="85000" lnSpcReduction="20000"/>
          </a:bodyPr>
          <a:lstStyle/>
          <a:p>
            <a:pPr marL="274320" indent="-274320" eaLnBrk="1" fontAlgn="auto" hangingPunct="1">
              <a:spcAft>
                <a:spcPts val="0"/>
              </a:spcAft>
              <a:buClr>
                <a:schemeClr val="accent3"/>
              </a:buClr>
              <a:buFont typeface="Wingdings" pitchFamily="2" charset="2"/>
              <a:buChar char="Ø"/>
              <a:defRPr/>
            </a:pPr>
            <a:r>
              <a:rPr lang="en-US" sz="3000" dirty="0"/>
              <a:t>Teach proper use of medication: Apply thin layer from neck downward, with particular attention to hands, feet; every inch of skin must be treated because mites are migratory. Apply to dry skin. (Wet skin allows more penetration and the possibility of toxicity.) Leave medication on for 8-12 hours but not longer, as doing so will irritate the skin. Wash thoroughly. </a:t>
            </a:r>
          </a:p>
          <a:p>
            <a:pPr marL="274320" indent="-274320" eaLnBrk="1" fontAlgn="auto" hangingPunct="1">
              <a:spcAft>
                <a:spcPts val="0"/>
              </a:spcAft>
              <a:buClr>
                <a:schemeClr val="accent3"/>
              </a:buClr>
              <a:buFont typeface="Wingdings" pitchFamily="2" charset="2"/>
              <a:buChar char="Ø"/>
              <a:defRPr/>
            </a:pPr>
            <a:r>
              <a:rPr lang="en-US" sz="3000" dirty="0"/>
              <a:t>Advise patient to avoid close contact for 24 hours after treatment to prevent transmission</a:t>
            </a:r>
            <a:r>
              <a:rPr lang="en-US" sz="3000" dirty="0" smtClean="0"/>
              <a:t>. Encourage treatment of all family members and close contacts simultaneously to eliminate the parasite.</a:t>
            </a:r>
          </a:p>
          <a:p>
            <a:pPr marL="274320" indent="-274320" eaLnBrk="1" fontAlgn="auto" hangingPunct="1">
              <a:spcAft>
                <a:spcPts val="0"/>
              </a:spcAft>
              <a:buClr>
                <a:schemeClr val="accent3"/>
              </a:buClr>
              <a:buFont typeface="Wingdings" pitchFamily="2" charset="2"/>
              <a:buChar char="Ø"/>
              <a:defRPr/>
            </a:pPr>
            <a:r>
              <a:rPr lang="en-US" sz="3000" dirty="0" smtClean="0"/>
              <a:t>Tell patient that itching may persist for days to weeks following treatment due to an allergic reaction to mites; retreatment is not necessary.</a:t>
            </a:r>
          </a:p>
          <a:p>
            <a:pPr marL="274320" indent="-274320" eaLnBrk="1" fontAlgn="auto" hangingPunct="1">
              <a:spcAft>
                <a:spcPts val="0"/>
              </a:spcAft>
              <a:buClr>
                <a:schemeClr val="accent3"/>
              </a:buClr>
              <a:buFont typeface="Wingdings" pitchFamily="2" charset="2"/>
              <a:buChar char="Ø"/>
              <a:defRPr/>
            </a:pPr>
            <a:r>
              <a:rPr lang="en-US" sz="3000" dirty="0" smtClean="0"/>
              <a:t>Advise patient to wash all beddings and clothing in hot water and dried</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 </a:t>
            </a: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122</a:t>
            </a:fld>
            <a:endParaRPr lang="en-US"/>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533400"/>
            <a:ext cx="8229600" cy="685800"/>
          </a:xfrm>
          <a:solidFill>
            <a:schemeClr val="accent2"/>
          </a:solidFill>
        </p:spPr>
        <p:txBody>
          <a:bodyPr/>
          <a:lstStyle/>
          <a:p>
            <a:pPr algn="ctr" eaLnBrk="1" hangingPunct="1"/>
            <a:r>
              <a:rPr lang="en-US" b="1" dirty="0"/>
              <a:t>CONTACT DERMATITIS</a:t>
            </a:r>
          </a:p>
        </p:txBody>
      </p:sp>
      <p:sp>
        <p:nvSpPr>
          <p:cNvPr id="145411" name="Content Placeholder 2"/>
          <p:cNvSpPr>
            <a:spLocks noGrp="1"/>
          </p:cNvSpPr>
          <p:nvPr>
            <p:ph idx="1"/>
          </p:nvPr>
        </p:nvSpPr>
        <p:spPr>
          <a:xfrm>
            <a:off x="457200" y="1447800"/>
            <a:ext cx="82296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Inflammatory condition caused by exposure to irritating or allergenic substances, such as plants, cosmetics, cleaning products, soaps and detergents, hair dyes, metals, and rubber</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pitchFamily="18" charset="2"/>
              <a:buNone/>
              <a:defRPr/>
            </a:pPr>
            <a:r>
              <a:rPr lang="en-US" dirty="0"/>
              <a:t>There are four basic types:</a:t>
            </a:r>
          </a:p>
          <a:p>
            <a:pPr marL="274320" indent="-274320" eaLnBrk="1" fontAlgn="auto" hangingPunct="1">
              <a:spcAft>
                <a:spcPts val="0"/>
              </a:spcAft>
              <a:buClr>
                <a:schemeClr val="accent3"/>
              </a:buClr>
              <a:buFont typeface="Wingdings" pitchFamily="2" charset="2"/>
              <a:buChar char="Ø"/>
              <a:defRPr/>
            </a:pPr>
            <a:r>
              <a:rPr lang="en-US" dirty="0"/>
              <a:t>Allergic contact dermatitis</a:t>
            </a:r>
          </a:p>
          <a:p>
            <a:pPr marL="274320" indent="-274320" eaLnBrk="1" fontAlgn="auto" hangingPunct="1">
              <a:spcAft>
                <a:spcPts val="0"/>
              </a:spcAft>
              <a:buClr>
                <a:schemeClr val="accent3"/>
              </a:buClr>
              <a:buFont typeface="Wingdings" pitchFamily="2" charset="2"/>
              <a:buChar char="Ø"/>
              <a:defRPr/>
            </a:pPr>
            <a:r>
              <a:rPr lang="en-US" dirty="0"/>
              <a:t>Irritant contact dermatitis</a:t>
            </a:r>
          </a:p>
          <a:p>
            <a:pPr marL="274320" indent="-274320" eaLnBrk="1" fontAlgn="auto" hangingPunct="1">
              <a:spcAft>
                <a:spcPts val="0"/>
              </a:spcAft>
              <a:buClr>
                <a:schemeClr val="accent3"/>
              </a:buClr>
              <a:buFont typeface="Wingdings" pitchFamily="2" charset="2"/>
              <a:buChar char="Ø"/>
              <a:defRPr/>
            </a:pPr>
            <a:r>
              <a:rPr lang="en-US" dirty="0"/>
              <a:t>Photoallergic contact dermatitis</a:t>
            </a:r>
          </a:p>
          <a:p>
            <a:pPr marL="274320" indent="-274320" eaLnBrk="1" fontAlgn="auto" hangingPunct="1">
              <a:spcAft>
                <a:spcPts val="0"/>
              </a:spcAft>
              <a:buClr>
                <a:schemeClr val="accent3"/>
              </a:buClr>
              <a:buFont typeface="Wingdings" pitchFamily="2" charset="2"/>
              <a:buChar char="Ø"/>
              <a:defRPr/>
            </a:pPr>
            <a:r>
              <a:rPr lang="en-US" dirty="0"/>
              <a:t>Phototoxic contact dermatitis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123</a:t>
            </a:fld>
            <a:endParaRPr lang="en-US"/>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2"/>
          <p:cNvSpPr>
            <a:spLocks noGrp="1"/>
          </p:cNvSpPr>
          <p:nvPr>
            <p:ph idx="1"/>
          </p:nvPr>
        </p:nvSpPr>
        <p:spPr>
          <a:xfrm>
            <a:off x="0" y="228600"/>
            <a:ext cx="9144000" cy="6400800"/>
          </a:xfrm>
        </p:spPr>
        <p:txBody>
          <a:bodyPr/>
          <a:lstStyle/>
          <a:p>
            <a:pPr marL="0" indent="0" eaLnBrk="1" hangingPunct="1">
              <a:buFont typeface="Arial" charset="0"/>
              <a:buNone/>
            </a:pPr>
            <a:endParaRPr lang="en-US" b="1" dirty="0"/>
          </a:p>
          <a:p>
            <a:pPr marL="0" indent="0" eaLnBrk="1" hangingPunct="1">
              <a:buFont typeface="Arial" charset="0"/>
              <a:buNone/>
            </a:pPr>
            <a:r>
              <a:rPr lang="en-US" sz="2800" b="1" dirty="0"/>
              <a:t>1. Allergic Contact Dermatitis</a:t>
            </a:r>
          </a:p>
          <a:p>
            <a:pPr marL="0" indent="0" eaLnBrk="1" hangingPunct="1">
              <a:buFont typeface="Arial" charset="0"/>
              <a:buNone/>
            </a:pPr>
            <a:r>
              <a:rPr lang="en-US" sz="2800" dirty="0"/>
              <a:t>Result from contact of skin with an allergen. There is immunologic </a:t>
            </a:r>
            <a:r>
              <a:rPr lang="en-US" sz="2800" dirty="0" smtClean="0"/>
              <a:t>involvement</a:t>
            </a:r>
            <a:endParaRPr lang="en-US" sz="2800" dirty="0"/>
          </a:p>
          <a:p>
            <a:pPr marL="0" indent="0" eaLnBrk="1" hangingPunct="1">
              <a:buFont typeface="Arial" charset="0"/>
              <a:buNone/>
            </a:pPr>
            <a:r>
              <a:rPr lang="en-US" sz="2800" b="1" dirty="0"/>
              <a:t>2. Irritant Contact Dermatitis</a:t>
            </a:r>
          </a:p>
          <a:p>
            <a:pPr marL="0" indent="0" eaLnBrk="1" hangingPunct="1">
              <a:buFont typeface="Arial" charset="0"/>
              <a:buNone/>
            </a:pPr>
            <a:r>
              <a:rPr lang="en-US" sz="2800" dirty="0"/>
              <a:t>Contact with substances that chemically or physically damage the skin. There is no immunologic </a:t>
            </a:r>
            <a:r>
              <a:rPr lang="en-US" sz="2800" dirty="0" smtClean="0"/>
              <a:t>involvement</a:t>
            </a:r>
          </a:p>
          <a:p>
            <a:pPr marL="0" indent="0" eaLnBrk="1" fontAlgn="auto" hangingPunct="1">
              <a:spcAft>
                <a:spcPts val="0"/>
              </a:spcAft>
              <a:buClr>
                <a:schemeClr val="accent3"/>
              </a:buClr>
              <a:buFont typeface="Wingdings 2"/>
              <a:buNone/>
              <a:defRPr/>
            </a:pPr>
            <a:r>
              <a:rPr lang="en-US" sz="2800" b="1" dirty="0" smtClean="0"/>
              <a:t>3. Phototoxic Contact Dermatitis</a:t>
            </a:r>
          </a:p>
          <a:p>
            <a:pPr marL="0" indent="0" eaLnBrk="1" fontAlgn="auto" hangingPunct="1">
              <a:spcAft>
                <a:spcPts val="0"/>
              </a:spcAft>
              <a:buClr>
                <a:schemeClr val="accent3"/>
              </a:buClr>
              <a:buFont typeface="Wingdings 2"/>
              <a:buNone/>
              <a:defRPr/>
            </a:pPr>
            <a:r>
              <a:rPr lang="en-US" sz="2800" dirty="0" smtClean="0"/>
              <a:t>Refers so skin damage that result from combination of sun and chemicals</a:t>
            </a:r>
          </a:p>
          <a:p>
            <a:pPr marL="0" indent="0" eaLnBrk="1" fontAlgn="auto" hangingPunct="1">
              <a:spcAft>
                <a:spcPts val="0"/>
              </a:spcAft>
              <a:buClr>
                <a:schemeClr val="accent3"/>
              </a:buClr>
              <a:buFont typeface="Wingdings 2"/>
              <a:buNone/>
              <a:defRPr/>
            </a:pPr>
            <a:r>
              <a:rPr lang="en-US" sz="2800" b="1" dirty="0" smtClean="0"/>
              <a:t>4. </a:t>
            </a:r>
            <a:r>
              <a:rPr lang="en-US" sz="2800" b="1" dirty="0" err="1" smtClean="0"/>
              <a:t>Photoallergic</a:t>
            </a:r>
            <a:r>
              <a:rPr lang="en-US" sz="2800" b="1" dirty="0" smtClean="0"/>
              <a:t> Contact Dermatitis</a:t>
            </a:r>
          </a:p>
          <a:p>
            <a:pPr marL="0" indent="0" eaLnBrk="1" fontAlgn="auto" hangingPunct="1">
              <a:spcAft>
                <a:spcPts val="0"/>
              </a:spcAft>
              <a:buClr>
                <a:schemeClr val="accent3"/>
              </a:buClr>
              <a:buFont typeface="Wingdings 2"/>
              <a:buNone/>
              <a:defRPr/>
            </a:pPr>
            <a:r>
              <a:rPr lang="en-US" sz="2800" dirty="0" smtClean="0"/>
              <a:t>Is of allergic type but is primarily as a result light exposure</a:t>
            </a:r>
          </a:p>
          <a:p>
            <a:pPr marL="0" indent="0" eaLnBrk="1" hangingPunct="1">
              <a:buFont typeface="Arial" charset="0"/>
              <a:buNone/>
            </a:pPr>
            <a:endParaRPr lang="en-US" sz="2800" dirty="0"/>
          </a:p>
          <a:p>
            <a:pPr marL="0" indent="0" eaLnBrk="1" hangingPunct="1">
              <a:buFont typeface="Arial" charset="0"/>
              <a:buNone/>
            </a:pPr>
            <a:endParaRPr lang="en-US" sz="28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124</a:t>
            </a:fld>
            <a:endParaRPr lang="en-US"/>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457200" y="152400"/>
            <a:ext cx="7467600" cy="533400"/>
          </a:xfrm>
        </p:spPr>
        <p:txBody>
          <a:bodyPr/>
          <a:lstStyle/>
          <a:p>
            <a:pPr eaLnBrk="1" hangingPunct="1"/>
            <a:r>
              <a:rPr lang="en-US" b="1" dirty="0"/>
              <a:t>Clinical Manifestations</a:t>
            </a:r>
          </a:p>
        </p:txBody>
      </p:sp>
      <p:sp>
        <p:nvSpPr>
          <p:cNvPr id="3" name="Content Placeholder 2"/>
          <p:cNvSpPr>
            <a:spLocks noGrp="1"/>
          </p:cNvSpPr>
          <p:nvPr>
            <p:ph idx="1"/>
          </p:nvPr>
        </p:nvSpPr>
        <p:spPr>
          <a:xfrm>
            <a:off x="0" y="533400"/>
            <a:ext cx="8991600" cy="5940425"/>
          </a:xfrm>
        </p:spPr>
        <p:txBody>
          <a:bodyPr>
            <a:normAutofit lnSpcReduction="10000"/>
          </a:bodyPr>
          <a:lstStyle/>
          <a:p>
            <a:pPr marL="274320" indent="-274320" eaLnBrk="1" fontAlgn="auto" hangingPunct="1">
              <a:spcAft>
                <a:spcPts val="0"/>
              </a:spcAft>
              <a:buClr>
                <a:schemeClr val="accent3"/>
              </a:buClr>
              <a:buNone/>
              <a:defRPr/>
            </a:pPr>
            <a:r>
              <a:rPr lang="en-US" sz="2800" dirty="0" smtClean="0"/>
              <a:t>Allergic </a:t>
            </a:r>
            <a:r>
              <a:rPr lang="en-US" sz="2800" dirty="0"/>
              <a:t>dermatitis is usually widespread trigger actually touched the skin, whereas irritant dermatitis is confined to the area on the skin</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Symptoms of both forms include the following</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Red rash: This is the usual reaction. The rash appears immediately in irritant contact dermatitis; in allergic contact dermatitis, the rash sometimes does not appear until 24–72 hours after exposure to the allergen</a:t>
            </a:r>
            <a:r>
              <a:rPr lang="en-US" sz="2800" dirty="0" smtClean="0"/>
              <a:t>. </a:t>
            </a:r>
          </a:p>
          <a:p>
            <a:pPr marL="274320" indent="-274320" eaLnBrk="1" fontAlgn="auto" hangingPunct="1">
              <a:spcAft>
                <a:spcPts val="0"/>
              </a:spcAft>
              <a:buClr>
                <a:schemeClr val="accent3"/>
              </a:buClr>
              <a:buFont typeface="Wingdings" pitchFamily="2" charset="2"/>
              <a:buChar char="Ø"/>
              <a:defRPr/>
            </a:pPr>
            <a:r>
              <a:rPr lang="en-US" sz="2800" dirty="0" smtClean="0"/>
              <a:t>Blisters or wheals and </a:t>
            </a:r>
            <a:r>
              <a:rPr lang="en-US" sz="2800" dirty="0" err="1" smtClean="0"/>
              <a:t>urticaria</a:t>
            </a:r>
            <a:r>
              <a:rPr lang="en-US" sz="2800" dirty="0" smtClean="0"/>
              <a:t> (hives): Often form in a pattern where skin was directly exposed to the allergen or irritant</a:t>
            </a:r>
          </a:p>
          <a:p>
            <a:pPr marL="274320" indent="-274320" eaLnBrk="1" fontAlgn="auto" hangingPunct="1">
              <a:spcAft>
                <a:spcPts val="0"/>
              </a:spcAft>
              <a:buClr>
                <a:schemeClr val="accent3"/>
              </a:buClr>
              <a:buFont typeface="Wingdings" pitchFamily="2" charset="2"/>
              <a:buChar char="Ø"/>
              <a:defRPr/>
            </a:pPr>
            <a:r>
              <a:rPr lang="en-US" sz="2800" dirty="0" smtClean="0"/>
              <a:t>Itchy, burning skin: Irritant contact dermatitis tends to be more painful than itchy, while allergic contact dermatitis often itches.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125</a:t>
            </a:fld>
            <a:endParaRPr lang="en-US"/>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228600" y="381000"/>
            <a:ext cx="8686800" cy="6248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While either form of contact dermatitis can affect any part of the body, irritant contact dermatitis often affects the hands, which have been exposed by resting in or dipping into a container containing the irritant.</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Progresses to weeping, crusting, drying, fissuring, and peeling. </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Lichenification</a:t>
            </a:r>
            <a:r>
              <a:rPr lang="en-US" dirty="0"/>
              <a:t> (thickening of skin) and pigmentation changes may occur with chronicity</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126</a:t>
            </a:fld>
            <a:endParaRPr lang="en-US"/>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381000"/>
            <a:ext cx="8229600" cy="990600"/>
          </a:xfrm>
        </p:spPr>
        <p:txBody>
          <a:bodyPr/>
          <a:lstStyle/>
          <a:p>
            <a:pPr eaLnBrk="1" hangingPunct="1"/>
            <a:r>
              <a:rPr lang="en-US" b="1"/>
              <a:t>Medical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Topical or oral steroids, depending on severity. Oral steroids usually given in tapered doses (start with high dose and gradually decrease) to provide greatest anti-inflammatory effect without adrenal suppression.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Removal or avoidance of causative agent.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Antipruritics</a:t>
            </a:r>
            <a:r>
              <a:rPr lang="en-US" dirty="0"/>
              <a:t>, systemic or topical antihistamines or topical calamine preparations. </a:t>
            </a:r>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127</a:t>
            </a:fld>
            <a:endParaRPr lang="en-US"/>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457200" y="457200"/>
            <a:ext cx="8229600" cy="1143000"/>
          </a:xfrm>
        </p:spPr>
        <p:txBody>
          <a:bodyPr/>
          <a:lstStyle/>
          <a:p>
            <a:pPr eaLnBrk="1" hangingPunct="1"/>
            <a:r>
              <a:rPr lang="en-US" b="1"/>
              <a:t>Nursing Management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Take thorough history to determine causative agent or contributing factors</a:t>
            </a:r>
          </a:p>
          <a:p>
            <a:pPr marL="274320" indent="-274320" eaLnBrk="1" fontAlgn="auto" hangingPunct="1">
              <a:spcAft>
                <a:spcPts val="0"/>
              </a:spcAft>
              <a:buClr>
                <a:schemeClr val="accent3"/>
              </a:buClr>
              <a:buFont typeface="Wingdings" pitchFamily="2" charset="2"/>
              <a:buChar char="Ø"/>
              <a:defRPr/>
            </a:pPr>
            <a:r>
              <a:rPr lang="en-US" dirty="0"/>
              <a:t>Advise patient to rest the involved skin and protect it from further damage</a:t>
            </a:r>
          </a:p>
          <a:p>
            <a:pPr marL="274320" indent="-274320" eaLnBrk="1" fontAlgn="auto" hangingPunct="1">
              <a:spcAft>
                <a:spcPts val="0"/>
              </a:spcAft>
              <a:buClr>
                <a:schemeClr val="accent3"/>
              </a:buClr>
              <a:buFont typeface="Wingdings" pitchFamily="2" charset="2"/>
              <a:buChar char="Ø"/>
              <a:defRPr/>
            </a:pPr>
            <a:r>
              <a:rPr lang="en-US" dirty="0"/>
              <a:t>Cool and wet dressings applied over areas of vesicular dermatitis</a:t>
            </a:r>
          </a:p>
          <a:p>
            <a:pPr marL="274320" indent="-274320" eaLnBrk="1" fontAlgn="auto" hangingPunct="1">
              <a:spcAft>
                <a:spcPts val="0"/>
              </a:spcAft>
              <a:buClr>
                <a:schemeClr val="accent3"/>
              </a:buClr>
              <a:buFont typeface="Wingdings" pitchFamily="2" charset="2"/>
              <a:buChar char="Ø"/>
              <a:defRPr/>
            </a:pPr>
            <a:r>
              <a:rPr lang="en-US" dirty="0"/>
              <a:t>Teach patient to use allergen-free products, wear gloves and protective clothing, wash and rinse skin thoroughly, and wash clothing after contact with potential irritants</a:t>
            </a:r>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128</a:t>
            </a:fld>
            <a:endParaRPr lang="en-US"/>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457200" y="0"/>
            <a:ext cx="8229600" cy="990600"/>
          </a:xfrm>
          <a:solidFill>
            <a:schemeClr val="accent2"/>
          </a:solidFill>
        </p:spPr>
        <p:txBody>
          <a:bodyPr/>
          <a:lstStyle/>
          <a:p>
            <a:pPr algn="ctr" eaLnBrk="1" hangingPunct="1"/>
            <a:r>
              <a:rPr lang="en-US" b="1" dirty="0"/>
              <a:t>PSORIASIS</a:t>
            </a:r>
          </a:p>
        </p:txBody>
      </p:sp>
      <p:sp>
        <p:nvSpPr>
          <p:cNvPr id="157699" name="Content Placeholder 2"/>
          <p:cNvSpPr>
            <a:spLocks noGrp="1"/>
          </p:cNvSpPr>
          <p:nvPr>
            <p:ph idx="1"/>
          </p:nvPr>
        </p:nvSpPr>
        <p:spPr>
          <a:xfrm>
            <a:off x="0" y="990600"/>
            <a:ext cx="8991600" cy="5715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Is a chronic noninfectious inflammatory disease of the skin in which epidermal cells are produced at a rate that is about six to nine times faster than normal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Formerly considered idiopathic, now thought to be genetically linked and immune system modulated.</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Tends to affect the scalp, the extensor part of elbows and knees, the lower part of the back and genitalia. Nails may be involved</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129</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28600"/>
            <a:ext cx="8610600" cy="838200"/>
          </a:xfrm>
        </p:spPr>
        <p:txBody>
          <a:bodyPr>
            <a:normAutofit fontScale="90000"/>
          </a:bodyPr>
          <a:lstStyle/>
          <a:p>
            <a:pPr eaLnBrk="1" fontAlgn="auto" hangingPunct="1">
              <a:spcAft>
                <a:spcPts val="0"/>
              </a:spcAft>
              <a:defRPr/>
            </a:pPr>
            <a:r>
              <a:rPr lang="en-US" b="1" dirty="0"/>
              <a:t>3. Hypodermis (Subcutaneous layer)</a:t>
            </a:r>
          </a:p>
        </p:txBody>
      </p:sp>
      <p:sp>
        <p:nvSpPr>
          <p:cNvPr id="19459" name="Content Placeholder 2"/>
          <p:cNvSpPr>
            <a:spLocks noGrp="1"/>
          </p:cNvSpPr>
          <p:nvPr>
            <p:ph idx="1"/>
          </p:nvPr>
        </p:nvSpPr>
        <p:spPr>
          <a:xfrm>
            <a:off x="228600" y="990600"/>
            <a:ext cx="8915400" cy="5638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smtClean="0"/>
              <a:t>The </a:t>
            </a:r>
            <a:r>
              <a:rPr lang="en-US" sz="2800" dirty="0"/>
              <a:t>innermost layer of skin, lying below the dermis</a:t>
            </a:r>
          </a:p>
          <a:p>
            <a:pPr marL="274320" indent="-274320" eaLnBrk="1" fontAlgn="auto" hangingPunct="1">
              <a:spcAft>
                <a:spcPts val="0"/>
              </a:spcAft>
              <a:buClr>
                <a:schemeClr val="accent3"/>
              </a:buClr>
              <a:buFont typeface="Wingdings" pitchFamily="2" charset="2"/>
              <a:buChar char="Ø"/>
              <a:defRPr/>
            </a:pPr>
            <a:r>
              <a:rPr lang="en-US" sz="2800" dirty="0" smtClean="0"/>
              <a:t>Consists </a:t>
            </a:r>
            <a:r>
              <a:rPr lang="en-US" sz="2800" dirty="0"/>
              <a:t>of loose connective tissue and elastin</a:t>
            </a:r>
          </a:p>
          <a:p>
            <a:pPr marL="274320" indent="-274320" eaLnBrk="1" fontAlgn="auto" hangingPunct="1">
              <a:spcAft>
                <a:spcPts val="0"/>
              </a:spcAft>
              <a:buClr>
                <a:schemeClr val="accent3"/>
              </a:buClr>
              <a:buFont typeface="Wingdings" pitchFamily="2" charset="2"/>
              <a:buChar char="Ø"/>
              <a:defRPr/>
            </a:pPr>
            <a:r>
              <a:rPr lang="en-US" sz="2800" dirty="0" smtClean="0"/>
              <a:t>Main </a:t>
            </a:r>
            <a:r>
              <a:rPr lang="en-US" sz="2800" dirty="0"/>
              <a:t>cell types are fibroblasts, macrophages and adipocytes (the hypodermis contains 50% of body fat). Fat serves as padding and insulation for the body</a:t>
            </a:r>
          </a:p>
          <a:p>
            <a:pPr marL="274320" indent="-274320" eaLnBrk="1" fontAlgn="auto" hangingPunct="1">
              <a:spcAft>
                <a:spcPts val="0"/>
              </a:spcAft>
              <a:buClr>
                <a:schemeClr val="accent3"/>
              </a:buClr>
              <a:buFont typeface="Wingdings" pitchFamily="2" charset="2"/>
              <a:buChar char="Ø"/>
              <a:defRPr/>
            </a:pPr>
            <a:r>
              <a:rPr lang="en-US" sz="2800" dirty="0" smtClean="0"/>
              <a:t>Purpose - </a:t>
            </a:r>
            <a:r>
              <a:rPr lang="en-US" sz="2800" dirty="0"/>
              <a:t>to attach the skin to underlying bone and muscle as well as supplying it with blood vessels </a:t>
            </a:r>
            <a:r>
              <a:rPr lang="en-US" sz="2800" dirty="0" smtClean="0"/>
              <a:t>&amp;nerves</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It moulds the body contours and insulates the body</a:t>
            </a:r>
          </a:p>
          <a:p>
            <a:pPr marL="274320" indent="-274320" eaLnBrk="1" fontAlgn="auto" hangingPunct="1">
              <a:spcAft>
                <a:spcPts val="0"/>
              </a:spcAft>
              <a:buClr>
                <a:schemeClr val="accent3"/>
              </a:buClr>
              <a:buFont typeface="Wingdings" pitchFamily="2" charset="2"/>
              <a:buChar char="Ø"/>
              <a:defRPr/>
            </a:pPr>
            <a:r>
              <a:rPr lang="en-US" sz="2800" dirty="0"/>
              <a:t>Fat is distributed and deposited according to sex hence accounts for difference in body shapes between men and women</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a:t>
            </a:fld>
            <a:endParaRPr lang="en-US"/>
          </a:p>
        </p:txBody>
      </p:sp>
    </p:spTree>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457200" y="274638"/>
            <a:ext cx="7467600" cy="639762"/>
          </a:xfrm>
        </p:spPr>
        <p:txBody>
          <a:bodyPr/>
          <a:lstStyle/>
          <a:p>
            <a:pPr algn="ctr" eaLnBrk="1" hangingPunct="1"/>
            <a:r>
              <a:rPr lang="en-US" sz="2400" b="1"/>
              <a:t>Psoriasis (diagram</a:t>
            </a:r>
            <a:r>
              <a:rPr lang="en-US" sz="2400"/>
              <a:t>) </a:t>
            </a:r>
          </a:p>
        </p:txBody>
      </p:sp>
      <p:pic>
        <p:nvPicPr>
          <p:cNvPr id="204803" name="Picture 2"/>
          <p:cNvPicPr>
            <a:picLocks noGrp="1" noChangeAspect="1" noChangeArrowheads="1"/>
          </p:cNvPicPr>
          <p:nvPr>
            <p:ph idx="1"/>
          </p:nvPr>
        </p:nvPicPr>
        <p:blipFill>
          <a:blip r:embed="rId2"/>
          <a:srcRect/>
          <a:stretch>
            <a:fillRect/>
          </a:stretch>
        </p:blipFill>
        <p:spPr>
          <a:xfrm>
            <a:off x="914400" y="1143000"/>
            <a:ext cx="7086600" cy="48895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130</a:t>
            </a:fld>
            <a:endParaRPr lang="en-US"/>
          </a:p>
        </p:txBody>
      </p:sp>
    </p:spTree>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457200" y="304800"/>
            <a:ext cx="8229600" cy="1143000"/>
          </a:xfrm>
        </p:spPr>
        <p:txBody>
          <a:bodyPr/>
          <a:lstStyle/>
          <a:p>
            <a:pPr eaLnBrk="1" hangingPunct="1"/>
            <a:r>
              <a:rPr lang="en-US" b="1"/>
              <a:t>Pathophysiology</a:t>
            </a:r>
          </a:p>
        </p:txBody>
      </p:sp>
      <p:sp>
        <p:nvSpPr>
          <p:cNvPr id="3" name="Content Placeholder 2"/>
          <p:cNvSpPr>
            <a:spLocks noGrp="1"/>
          </p:cNvSpPr>
          <p:nvPr>
            <p:ph idx="1"/>
          </p:nvPr>
        </p:nvSpPr>
        <p:spPr>
          <a:xfrm>
            <a:off x="457200" y="1600200"/>
            <a:ext cx="8229600" cy="48736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The cells in the basal layer of the skin divide too quickly and the newly formed cells move so rapidly to the skin surface that they become evident as profuse scales or plaques of epidermal tissue</a:t>
            </a:r>
          </a:p>
          <a:p>
            <a:pPr marL="274320" indent="-274320" eaLnBrk="1" fontAlgn="auto" hangingPunct="1">
              <a:spcAft>
                <a:spcPts val="0"/>
              </a:spcAft>
              <a:buClr>
                <a:schemeClr val="accent3"/>
              </a:buClr>
              <a:buFont typeface="Wingdings" pitchFamily="2" charset="2"/>
              <a:buChar char="Ø"/>
              <a:defRPr/>
            </a:pPr>
            <a:r>
              <a:rPr lang="en-US" dirty="0"/>
              <a:t>The psoriatic epidermal cells may travel from the basal cell layer of the epidermis to the stratum </a:t>
            </a:r>
            <a:r>
              <a:rPr lang="en-US" dirty="0" err="1"/>
              <a:t>corneum</a:t>
            </a:r>
            <a:r>
              <a:rPr lang="en-US" dirty="0"/>
              <a:t> and be cast of in 3 to 4 days, which is in sharp contrast to the normal 26 to 27 days</a:t>
            </a:r>
          </a:p>
          <a:p>
            <a:pPr marL="274320" indent="-274320" eaLnBrk="1" fontAlgn="auto" hangingPunct="1">
              <a:spcAft>
                <a:spcPts val="0"/>
              </a:spcAft>
              <a:buClr>
                <a:schemeClr val="accent3"/>
              </a:buClr>
              <a:buFont typeface="Wingdings" pitchFamily="2" charset="2"/>
              <a:buChar char="Ø"/>
              <a:defRPr/>
            </a:pPr>
            <a:r>
              <a:rPr lang="en-US" dirty="0"/>
              <a:t>As a result of increased number of basal cells and rapid cell passage, the normal events of cell maturation and growth can not take place. Hence the normal protective layers of the skin do not form.</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131</a:t>
            </a:fld>
            <a:endParaRPr lang="en-US"/>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457200"/>
            <a:ext cx="8229600" cy="1143000"/>
          </a:xfrm>
        </p:spPr>
        <p:txBody>
          <a:bodyPr/>
          <a:lstStyle/>
          <a:p>
            <a:pPr eaLnBrk="1" hangingPunct="1"/>
            <a:r>
              <a:rPr lang="en-US" b="1"/>
              <a:t>Clinical Manifestations</a:t>
            </a:r>
          </a:p>
        </p:txBody>
      </p:sp>
      <p:sp>
        <p:nvSpPr>
          <p:cNvPr id="3" name="Content Placeholder 2"/>
          <p:cNvSpPr>
            <a:spLocks noGrp="1"/>
          </p:cNvSpPr>
          <p:nvPr>
            <p:ph idx="1"/>
          </p:nvPr>
        </p:nvSpPr>
        <p:spPr>
          <a:xfrm>
            <a:off x="457200" y="1752600"/>
            <a:ext cx="8229600" cy="47212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Erythematous plaques with silvery scales. May be pruritic and painful.</a:t>
            </a:r>
          </a:p>
          <a:p>
            <a:pPr marL="274320" indent="-274320" eaLnBrk="1" fontAlgn="auto" hangingPunct="1">
              <a:spcAft>
                <a:spcPts val="0"/>
              </a:spcAft>
              <a:buClr>
                <a:schemeClr val="accent3"/>
              </a:buClr>
              <a:buFont typeface="Wingdings" pitchFamily="2" charset="2"/>
              <a:buChar char="Ø"/>
              <a:defRPr/>
            </a:pPr>
            <a:r>
              <a:rPr lang="en-US" dirty="0"/>
              <a:t>Scraping of scales exposes the dark red base of lesion </a:t>
            </a:r>
          </a:p>
          <a:p>
            <a:pPr marL="274320" indent="-274320" eaLnBrk="1" fontAlgn="auto" hangingPunct="1">
              <a:spcAft>
                <a:spcPts val="0"/>
              </a:spcAft>
              <a:buClr>
                <a:schemeClr val="accent3"/>
              </a:buClr>
              <a:buFont typeface="Wingdings" pitchFamily="2" charset="2"/>
              <a:buChar char="Ø"/>
              <a:defRPr/>
            </a:pPr>
            <a:r>
              <a:rPr lang="en-US" dirty="0"/>
              <a:t>Nails involved show signs of pitting, discoloration, crumbling beneath free edges and separation of nail plate</a:t>
            </a:r>
          </a:p>
          <a:p>
            <a:pPr marL="274320" indent="-274320" eaLnBrk="1" fontAlgn="auto" hangingPunct="1">
              <a:spcAft>
                <a:spcPts val="0"/>
              </a:spcAft>
              <a:buClr>
                <a:schemeClr val="accent3"/>
              </a:buClr>
              <a:buFont typeface="Wingdings" pitchFamily="2" charset="2"/>
              <a:buChar char="Ø"/>
              <a:defRPr/>
            </a:pPr>
            <a:r>
              <a:rPr lang="en-US" dirty="0"/>
              <a:t>Palm and sole involvement cause </a:t>
            </a:r>
            <a:r>
              <a:rPr lang="en-US" dirty="0" err="1"/>
              <a:t>pustular</a:t>
            </a:r>
            <a:r>
              <a:rPr lang="en-US" dirty="0"/>
              <a:t> lesions called palmar </a:t>
            </a:r>
            <a:r>
              <a:rPr lang="en-US" dirty="0" err="1"/>
              <a:t>pustular</a:t>
            </a:r>
            <a:r>
              <a:rPr lang="en-US" dirty="0"/>
              <a:t> psoriasis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132</a:t>
            </a:fld>
            <a:endParaRPr lang="en-US"/>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eaLnBrk="1" hangingPunct="1"/>
            <a:r>
              <a:rPr lang="en-US" b="1"/>
              <a:t>Complications </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Psoriatic arthritis – is a rheumatoid factor negative arthritis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err="1"/>
              <a:t>Erythromatic</a:t>
            </a:r>
            <a:r>
              <a:rPr lang="en-US" dirty="0"/>
              <a:t> psoriasis – involvement of total body surface</a:t>
            </a:r>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133</a:t>
            </a:fld>
            <a:endParaRPr lang="en-US"/>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a:xfrm>
            <a:off x="457200" y="0"/>
            <a:ext cx="7467600" cy="838200"/>
          </a:xfrm>
        </p:spPr>
        <p:txBody>
          <a:bodyPr/>
          <a:lstStyle/>
          <a:p>
            <a:pPr eaLnBrk="1" hangingPunct="1"/>
            <a:r>
              <a:rPr lang="en-US" b="1" dirty="0"/>
              <a:t>Medical Management</a:t>
            </a:r>
          </a:p>
        </p:txBody>
      </p:sp>
      <p:sp>
        <p:nvSpPr>
          <p:cNvPr id="3" name="Content Placeholder 2"/>
          <p:cNvSpPr>
            <a:spLocks noGrp="1"/>
          </p:cNvSpPr>
          <p:nvPr>
            <p:ph idx="1"/>
          </p:nvPr>
        </p:nvSpPr>
        <p:spPr>
          <a:xfrm>
            <a:off x="0" y="762000"/>
            <a:ext cx="9144000" cy="6096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Coal tar inhibit excessive skin turnover. Applied topically, with no systemic adverse effects. Application may be messy, odorous, and may stain clothing</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dirty="0"/>
              <a:t>Topical corticosteroids are the mainstay. Adverse effects may include </a:t>
            </a:r>
            <a:r>
              <a:rPr lang="en-US" dirty="0" err="1"/>
              <a:t>striae</a:t>
            </a:r>
            <a:r>
              <a:rPr lang="en-US" dirty="0"/>
              <a:t>, thinning of the skin, adrenal suppression</a:t>
            </a:r>
            <a:r>
              <a:rPr lang="en-US" dirty="0" smtClean="0"/>
              <a:t>.</a:t>
            </a:r>
          </a:p>
          <a:p>
            <a:pPr marL="274320" indent="-274320" eaLnBrk="1" fontAlgn="auto" hangingPunct="1">
              <a:spcAft>
                <a:spcPts val="0"/>
              </a:spcAft>
              <a:buClr>
                <a:schemeClr val="accent3"/>
              </a:buClr>
              <a:buFont typeface="Wingdings" pitchFamily="2" charset="2"/>
              <a:buChar char="Ø"/>
              <a:defRPr/>
            </a:pPr>
            <a:r>
              <a:rPr lang="en-US" dirty="0" smtClean="0"/>
              <a:t>Topical </a:t>
            </a:r>
            <a:r>
              <a:rPr lang="en-US" dirty="0" err="1" smtClean="0"/>
              <a:t>calcipotriene</a:t>
            </a:r>
            <a:r>
              <a:rPr lang="en-US" dirty="0" smtClean="0"/>
              <a:t>, a vitamin D derivative, used for mild to moderate psoriasis; is generally without adverse effects.</a:t>
            </a:r>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Phototherapy and </a:t>
            </a:r>
            <a:r>
              <a:rPr lang="en-US" dirty="0" err="1" smtClean="0"/>
              <a:t>photochemotherapy</a:t>
            </a:r>
            <a:endParaRPr lang="en-US" dirty="0" smtClean="0"/>
          </a:p>
          <a:p>
            <a:pPr marL="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Oral </a:t>
            </a:r>
            <a:r>
              <a:rPr lang="en-US" dirty="0" err="1" smtClean="0"/>
              <a:t>methotrexate</a:t>
            </a:r>
            <a:r>
              <a:rPr lang="en-US" dirty="0" smtClean="0"/>
              <a:t> and cyclosporine also are used for severe cases. </a:t>
            </a:r>
            <a:r>
              <a:rPr lang="en-US" dirty="0" err="1" smtClean="0"/>
              <a:t>Hepatotoxicity</a:t>
            </a:r>
            <a:r>
              <a:rPr lang="en-US" dirty="0" smtClean="0"/>
              <a:t> may occur with </a:t>
            </a:r>
            <a:r>
              <a:rPr lang="en-US" dirty="0" err="1" smtClean="0"/>
              <a:t>methotrexate</a:t>
            </a:r>
            <a:r>
              <a:rPr lang="en-US" dirty="0" smtClean="0"/>
              <a:t>. Hypertension and renal failure may occur with cyclosporine</a:t>
            </a:r>
          </a:p>
          <a:p>
            <a:pPr marL="274320" indent="-274320" eaLnBrk="1" fontAlgn="auto" hangingPunct="1">
              <a:spcAft>
                <a:spcPts val="0"/>
              </a:spcAft>
              <a:buClr>
                <a:schemeClr val="accent3"/>
              </a:buClr>
              <a:buFont typeface="Wingdings" pitchFamily="2" charset="2"/>
              <a:buChar char="Ø"/>
              <a:defRPr/>
            </a:pPr>
            <a:r>
              <a:rPr lang="en-US" dirty="0" smtClean="0"/>
              <a:t> </a:t>
            </a: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134</a:t>
            </a:fld>
            <a:endParaRPr lang="en-US"/>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457200" y="381000"/>
            <a:ext cx="8229600" cy="914400"/>
          </a:xfrm>
        </p:spPr>
        <p:txBody>
          <a:bodyPr/>
          <a:lstStyle/>
          <a:p>
            <a:pPr eaLnBrk="1" hangingPunct="1"/>
            <a:r>
              <a:rPr lang="en-US" b="1"/>
              <a:t>Nursing Management</a:t>
            </a:r>
          </a:p>
        </p:txBody>
      </p:sp>
      <p:sp>
        <p:nvSpPr>
          <p:cNvPr id="3" name="Content Placeholder 2"/>
          <p:cNvSpPr>
            <a:spLocks noGrp="1"/>
          </p:cNvSpPr>
          <p:nvPr>
            <p:ph idx="1"/>
          </p:nvPr>
        </p:nvSpPr>
        <p:spPr>
          <a:xfrm>
            <a:off x="457200" y="1600200"/>
            <a:ext cx="8229600" cy="4873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Assist patient with daily tub bath to soften scales and plaques; may gently rub with bath brush.</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Apply topical preparations after bath and scale removal.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Warn patient that coal tar preparations may stain clothing; let dry before dressing.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135</a:t>
            </a:fld>
            <a:endParaRPr lang="en-US"/>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Advise patient to wear goggles for phototherapy, to prevent cataracts and to follow up with periodic eye exams.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Advise patients to use good lubricants to prevent drying and cracking of skin, which can lead to </a:t>
            </a:r>
            <a:r>
              <a:rPr lang="en-US" dirty="0" err="1"/>
              <a:t>hyperkeratinization</a:t>
            </a:r>
            <a:endParaRPr lang="en-US" dirty="0"/>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patient to follow up closely with primary care provider or with dermatologist and to report for blood work, to check renal function and liver function tests as indicated.</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136</a:t>
            </a:fld>
            <a:endParaRPr lang="en-US"/>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457200" y="838200"/>
            <a:ext cx="8229600" cy="5287963"/>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Reinforce to women of childbearing age that </a:t>
            </a:r>
            <a:r>
              <a:rPr lang="en-US" dirty="0" err="1"/>
              <a:t>retinoids</a:t>
            </a:r>
            <a:r>
              <a:rPr lang="en-US" dirty="0"/>
              <a:t> and methotrexate are </a:t>
            </a:r>
            <a:r>
              <a:rPr lang="en-US" dirty="0" err="1"/>
              <a:t>teratogenic</a:t>
            </a:r>
            <a:r>
              <a:rPr lang="en-US" dirty="0"/>
              <a:t>; woman must be using birth control.</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patients to try to identify triggers that may cause flare-ups and to practice avoidance techniques, such as relaxation therapy, to avoid stress.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Teach patients to avoid direct sun exposure by wearing protective clothing and sunscreen, especially after </a:t>
            </a:r>
            <a:r>
              <a:rPr lang="en-US" dirty="0" err="1"/>
              <a:t>photochemotherapy</a:t>
            </a:r>
            <a:r>
              <a:rPr lang="en-US" dirty="0"/>
              <a:t>.</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137</a:t>
            </a:fld>
            <a:endParaRPr lang="en-US"/>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457200" y="152400"/>
            <a:ext cx="8229600" cy="685800"/>
          </a:xfrm>
          <a:solidFill>
            <a:schemeClr val="accent2"/>
          </a:solidFill>
        </p:spPr>
        <p:txBody>
          <a:bodyPr/>
          <a:lstStyle/>
          <a:p>
            <a:pPr algn="ctr" eaLnBrk="1" hangingPunct="1"/>
            <a:r>
              <a:rPr lang="en-US" b="1" dirty="0"/>
              <a:t>PEMPHIGUS</a:t>
            </a:r>
          </a:p>
        </p:txBody>
      </p:sp>
      <p:sp>
        <p:nvSpPr>
          <p:cNvPr id="168963" name="Content Placeholder 2"/>
          <p:cNvSpPr>
            <a:spLocks noGrp="1"/>
          </p:cNvSpPr>
          <p:nvPr>
            <p:ph idx="1"/>
          </p:nvPr>
        </p:nvSpPr>
        <p:spPr>
          <a:xfrm>
            <a:off x="228600" y="838200"/>
            <a:ext cx="8686800" cy="5867400"/>
          </a:xfrm>
        </p:spPr>
        <p:txBody>
          <a:bodyPr>
            <a:normAutofit/>
          </a:bodyPr>
          <a:lstStyle/>
          <a:p>
            <a:pPr marL="274320" indent="-274320" eaLnBrk="1" fontAlgn="auto" hangingPunct="1">
              <a:spcAft>
                <a:spcPts val="0"/>
              </a:spcAft>
              <a:buClr>
                <a:schemeClr val="accent3"/>
              </a:buClr>
              <a:buNone/>
              <a:defRPr/>
            </a:pPr>
            <a:r>
              <a:rPr lang="en-US" dirty="0" smtClean="0"/>
              <a:t>Is </a:t>
            </a:r>
            <a:r>
              <a:rPr lang="en-US" dirty="0"/>
              <a:t>a serious autoimmune disease of the skin and of the mucous membranes, characterized by the appearance of flaccid blisters (bullae) of various sizes on apparently normal skin and mucous membranes (mouth, esophagus, conjunctiva, vagina)</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Genetics may play a role in its </a:t>
            </a:r>
            <a:r>
              <a:rPr lang="en-US" dirty="0" smtClean="0"/>
              <a:t>development</a:t>
            </a:r>
          </a:p>
          <a:p>
            <a:pPr marL="274320" indent="-274320" eaLnBrk="1" fontAlgn="auto" hangingPunct="1">
              <a:spcAft>
                <a:spcPts val="0"/>
              </a:spcAft>
              <a:buClr>
                <a:schemeClr val="accent3"/>
              </a:buClr>
              <a:buNone/>
              <a:defRPr/>
            </a:pPr>
            <a:endParaRPr lang="en-US" dirty="0" smtClean="0"/>
          </a:p>
          <a:p>
            <a:pPr marL="274320" indent="-274320" eaLnBrk="1" fontAlgn="auto" hangingPunct="1">
              <a:spcAft>
                <a:spcPts val="0"/>
              </a:spcAft>
              <a:buClr>
                <a:schemeClr val="accent3"/>
              </a:buClr>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138</a:t>
            </a:fld>
            <a:endParaRPr lang="en-US"/>
          </a:p>
        </p:txBody>
      </p:sp>
      <p:pic>
        <p:nvPicPr>
          <p:cNvPr id="5" name="Picture 2"/>
          <p:cNvPicPr>
            <a:picLocks noChangeAspect="1" noChangeArrowheads="1"/>
          </p:cNvPicPr>
          <p:nvPr/>
        </p:nvPicPr>
        <p:blipFill>
          <a:blip r:embed="rId2"/>
          <a:srcRect/>
          <a:stretch>
            <a:fillRect/>
          </a:stretch>
        </p:blipFill>
        <p:spPr bwMode="auto">
          <a:xfrm>
            <a:off x="762000" y="4038600"/>
            <a:ext cx="6248400" cy="2590800"/>
          </a:xfrm>
          <a:prstGeom prst="rect">
            <a:avLst/>
          </a:prstGeom>
          <a:noFill/>
          <a:ln w="9525">
            <a:noFill/>
            <a:miter lim="800000"/>
            <a:headEnd/>
            <a:tailEnd/>
          </a:ln>
        </p:spPr>
      </p:pic>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a:xfrm>
            <a:off x="457200" y="228600"/>
            <a:ext cx="8229600" cy="990600"/>
          </a:xfrm>
        </p:spPr>
        <p:txBody>
          <a:bodyPr/>
          <a:lstStyle/>
          <a:p>
            <a:r>
              <a:rPr lang="en-US" b="1"/>
              <a:t>Pathophysiology </a:t>
            </a:r>
          </a:p>
        </p:txBody>
      </p:sp>
      <p:sp>
        <p:nvSpPr>
          <p:cNvPr id="216067" name="Content Placeholder 2"/>
          <p:cNvSpPr>
            <a:spLocks noGrp="1"/>
          </p:cNvSpPr>
          <p:nvPr>
            <p:ph idx="1"/>
          </p:nvPr>
        </p:nvSpPr>
        <p:spPr>
          <a:xfrm>
            <a:off x="457200" y="1371600"/>
            <a:ext cx="8229600" cy="4953000"/>
          </a:xfrm>
        </p:spPr>
        <p:txBody>
          <a:bodyPr/>
          <a:lstStyle/>
          <a:p>
            <a:pPr>
              <a:buFont typeface="Wingdings" pitchFamily="2" charset="2"/>
              <a:buChar char="Ø"/>
            </a:pPr>
            <a:r>
              <a:rPr lang="en-US"/>
              <a:t>Normally, the immune system produces antibodies against foreign bodies, such as harmful viruses and bacteria. </a:t>
            </a:r>
          </a:p>
          <a:p>
            <a:pPr>
              <a:buFont typeface="Wingdings" pitchFamily="2" charset="2"/>
              <a:buChar char="Ø"/>
            </a:pPr>
            <a:r>
              <a:rPr lang="en-US"/>
              <a:t>However in pemphigus, the immune system produces antibodies against specific proteins in the skin and mucus membranes called desmogleins that bind the skin cells to each other. </a:t>
            </a:r>
          </a:p>
          <a:p>
            <a:pPr>
              <a:buFont typeface="Wingdings" pitchFamily="2" charset="2"/>
              <a:buChar char="Ø"/>
            </a:pPr>
            <a:r>
              <a:rPr lang="en-US"/>
              <a:t>These antibodies break the bonds between skin cells. This then results to separation and breakdown of cell layer in the epidermis (acantholysis).  This leads to the formation of a blister.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139</a:t>
            </a:fld>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305800" cy="685800"/>
          </a:xfrm>
        </p:spPr>
        <p:txBody>
          <a:bodyPr/>
          <a:lstStyle/>
          <a:p>
            <a:pPr algn="ctr" eaLnBrk="1" hangingPunct="1"/>
            <a:r>
              <a:rPr lang="en-US" b="1" dirty="0"/>
              <a:t>Hair </a:t>
            </a:r>
          </a:p>
        </p:txBody>
      </p:sp>
      <p:sp>
        <p:nvSpPr>
          <p:cNvPr id="22531" name="Content Placeholder 2"/>
          <p:cNvSpPr>
            <a:spLocks noGrp="1"/>
          </p:cNvSpPr>
          <p:nvPr>
            <p:ph idx="1"/>
          </p:nvPr>
        </p:nvSpPr>
        <p:spPr>
          <a:xfrm>
            <a:off x="228600" y="762000"/>
            <a:ext cx="8763000" cy="5715000"/>
          </a:xfrm>
        </p:spPr>
        <p:txBody>
          <a:bodyPr>
            <a:noAutofit/>
          </a:bodyPr>
          <a:lstStyle/>
          <a:p>
            <a:pPr marL="274320" indent="-274320" eaLnBrk="1" fontAlgn="auto" hangingPunct="1">
              <a:spcAft>
                <a:spcPts val="0"/>
              </a:spcAft>
              <a:buClr>
                <a:schemeClr val="accent3"/>
              </a:buClr>
              <a:buFont typeface="Wingdings" pitchFamily="2" charset="2"/>
              <a:buChar char="Ø"/>
              <a:defRPr/>
            </a:pPr>
            <a:r>
              <a:rPr lang="en-US" sz="3200" dirty="0"/>
              <a:t>Covers the entire human body, apart from areas of glabrous </a:t>
            </a:r>
            <a:r>
              <a:rPr lang="en-US" sz="3200" dirty="0" smtClean="0"/>
              <a:t>skin.</a:t>
            </a: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Consists of two parts, the root (beneath the skin) and shaft (hard filamentous part extending above the skin</a:t>
            </a:r>
            <a:r>
              <a:rPr lang="en-US" sz="3200" dirty="0" smtClean="0"/>
              <a:t>).</a:t>
            </a: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smtClean="0"/>
              <a:t>Hairs serve </a:t>
            </a:r>
            <a:r>
              <a:rPr lang="en-US" sz="3200" dirty="0"/>
              <a:t>different functions e.g. The eyebrows provide some protection to the eyes from dirt, sweat and </a:t>
            </a:r>
            <a:r>
              <a:rPr lang="en-US" sz="3200" dirty="0" smtClean="0"/>
              <a:t>rain; key </a:t>
            </a:r>
            <a:r>
              <a:rPr lang="en-US" sz="3200" dirty="0"/>
              <a:t>role in non-verbal </a:t>
            </a:r>
            <a:r>
              <a:rPr lang="en-US" sz="3200" dirty="0" smtClean="0"/>
              <a:t>communication; thermo insulation, especially on the head serves as primary sources of heat insulation and cooling.</a:t>
            </a:r>
          </a:p>
          <a:p>
            <a:pPr marL="274320" indent="-274320" eaLnBrk="1" fontAlgn="auto" hangingPunct="1">
              <a:spcAft>
                <a:spcPts val="0"/>
              </a:spcAft>
              <a:buClr>
                <a:schemeClr val="accent3"/>
              </a:buClr>
              <a:buFont typeface="Wingdings" pitchFamily="2" charset="2"/>
              <a:buChar char="Ø"/>
              <a:defRPr/>
            </a:pPr>
            <a:endParaRPr lang="en-US" sz="3200" dirty="0" smtClean="0"/>
          </a:p>
          <a:p>
            <a:pPr marL="274320" indent="-274320" eaLnBrk="1" fontAlgn="auto" hangingPunct="1">
              <a:spcAft>
                <a:spcPts val="0"/>
              </a:spcAft>
              <a:buClr>
                <a:schemeClr val="accent3"/>
              </a:buClr>
              <a:buFont typeface="Wingdings" pitchFamily="2" charset="2"/>
              <a:buChar char="Ø"/>
              <a:defRPr/>
            </a:pPr>
            <a:endParaRPr lang="en-US" sz="32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a:t>
            </a:fld>
            <a:endParaRPr lang="en-US"/>
          </a:p>
        </p:txBody>
      </p:sp>
    </p:spTree>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b="1"/>
              <a:t>Risk Factors</a:t>
            </a:r>
          </a:p>
        </p:txBody>
      </p:sp>
      <p:sp>
        <p:nvSpPr>
          <p:cNvPr id="217091" name="Content Placeholder 2"/>
          <p:cNvSpPr>
            <a:spLocks noGrp="1"/>
          </p:cNvSpPr>
          <p:nvPr>
            <p:ph idx="1"/>
          </p:nvPr>
        </p:nvSpPr>
        <p:spPr>
          <a:xfrm>
            <a:off x="457200" y="2286000"/>
            <a:ext cx="8229600" cy="4038600"/>
          </a:xfrm>
        </p:spPr>
        <p:txBody>
          <a:bodyPr/>
          <a:lstStyle/>
          <a:p>
            <a:pPr>
              <a:buFont typeface="Wingdings" pitchFamily="2" charset="2"/>
              <a:buChar char="Ø"/>
            </a:pPr>
            <a:r>
              <a:rPr lang="en-US"/>
              <a:t>Chelating agents (agents which remove certain materials from the blood) e.g. penicillamine</a:t>
            </a:r>
          </a:p>
          <a:p>
            <a:pPr>
              <a:buFont typeface="Wingdings" pitchFamily="2" charset="2"/>
              <a:buChar char="Ø"/>
            </a:pPr>
            <a:endParaRPr lang="en-US"/>
          </a:p>
          <a:p>
            <a:pPr>
              <a:buFont typeface="Wingdings" pitchFamily="2" charset="2"/>
              <a:buChar char="Ø"/>
            </a:pPr>
            <a:r>
              <a:rPr lang="en-US"/>
              <a:t> Antihypertensive medications: ACE inhibitors</a:t>
            </a:r>
          </a:p>
          <a:p>
            <a:pPr>
              <a:buFont typeface="Wingdings" pitchFamily="2" charset="2"/>
              <a:buChar char="Ø"/>
            </a:pPr>
            <a:endParaRPr lang="en-US"/>
          </a:p>
          <a:p>
            <a:pPr>
              <a:buFont typeface="Wingdings" pitchFamily="2" charset="2"/>
              <a:buChar char="Ø"/>
            </a:pPr>
            <a:r>
              <a:rPr lang="en-US"/>
              <a:t>Cancer especially lymphoma or leukemia</a:t>
            </a:r>
          </a:p>
          <a:p>
            <a:endParaRPr lang="en-US"/>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140</a:t>
            </a:fld>
            <a:endParaRPr lang="en-US"/>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457200" y="0"/>
            <a:ext cx="8229600" cy="609600"/>
          </a:xfrm>
        </p:spPr>
        <p:txBody>
          <a:bodyPr/>
          <a:lstStyle/>
          <a:p>
            <a:pPr eaLnBrk="1" hangingPunct="1"/>
            <a:r>
              <a:rPr lang="en-US" b="1" dirty="0"/>
              <a:t>Clinical Manifestations</a:t>
            </a:r>
          </a:p>
        </p:txBody>
      </p:sp>
      <p:sp>
        <p:nvSpPr>
          <p:cNvPr id="3" name="Content Placeholder 2"/>
          <p:cNvSpPr>
            <a:spLocks noGrp="1"/>
          </p:cNvSpPr>
          <p:nvPr>
            <p:ph idx="1"/>
          </p:nvPr>
        </p:nvSpPr>
        <p:spPr>
          <a:xfrm>
            <a:off x="0" y="381000"/>
            <a:ext cx="9144000" cy="6477000"/>
          </a:xfrm>
        </p:spPr>
        <p:txBody>
          <a:bodyPr>
            <a:normAutofit fontScale="92500"/>
          </a:bodyPr>
          <a:lstStyle/>
          <a:p>
            <a:pPr marL="274320" indent="-274320" eaLnBrk="1" fontAlgn="auto" hangingPunct="1">
              <a:spcAft>
                <a:spcPts val="0"/>
              </a:spcAft>
              <a:buClr>
                <a:schemeClr val="accent3"/>
              </a:buClr>
              <a:buFont typeface="Wingdings" pitchFamily="2" charset="2"/>
              <a:buChar char="Ø"/>
              <a:defRPr/>
            </a:pPr>
            <a:r>
              <a:rPr lang="en-US" dirty="0"/>
              <a:t>Initial lesions may appear in oral cavity; flaccid blisters (bullae) may arise on normal or erythematous skin</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dirty="0"/>
              <a:t>The bullae enlarge and rupture, forming painful, raw, and denuded areas that eventually become crusted</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dirty="0"/>
              <a:t>The eroded skin heals slowly; eventually, widespread areas of the body may become involved</a:t>
            </a:r>
            <a:r>
              <a:rPr lang="en-US" dirty="0" smtClean="0"/>
              <a:t>.</a:t>
            </a:r>
          </a:p>
          <a:p>
            <a:pPr marL="274320" indent="-274320" eaLnBrk="1" fontAlgn="auto" hangingPunct="1">
              <a:spcAft>
                <a:spcPts val="0"/>
              </a:spcAft>
              <a:buClr>
                <a:schemeClr val="accent3"/>
              </a:buClr>
              <a:buFont typeface="Wingdings" pitchFamily="2" charset="2"/>
              <a:buChar char="Ø"/>
              <a:defRPr/>
            </a:pPr>
            <a:r>
              <a:rPr lang="en-US" dirty="0" smtClean="0"/>
              <a:t>In the mouth, blisters are usually multiple, of varying size and irregular shape, painful, and persistent. </a:t>
            </a:r>
          </a:p>
          <a:p>
            <a:pPr marL="274320" indent="-274320" eaLnBrk="1" fontAlgn="auto" hangingPunct="1">
              <a:spcAft>
                <a:spcPts val="0"/>
              </a:spcAft>
              <a:buClr>
                <a:schemeClr val="accent3"/>
              </a:buClr>
              <a:buFont typeface="Wingdings" pitchFamily="2" charset="2"/>
              <a:buChar char="Ø"/>
              <a:defRPr/>
            </a:pPr>
            <a:r>
              <a:rPr lang="en-US" dirty="0" smtClean="0"/>
              <a:t>Following oral lesions, the pharynx and esophagus; the conjunctivae, larynx, urethra, cervix, and rectum may also be affected.</a:t>
            </a:r>
          </a:p>
          <a:p>
            <a:pPr marL="274320" indent="-274320" eaLnBrk="1" fontAlgn="auto" hangingPunct="1">
              <a:spcAft>
                <a:spcPts val="0"/>
              </a:spcAft>
              <a:buClr>
                <a:schemeClr val="accent3"/>
              </a:buClr>
              <a:buFont typeface="Wingdings" pitchFamily="2" charset="2"/>
              <a:buChar char="Ø"/>
              <a:defRPr/>
            </a:pPr>
            <a:r>
              <a:rPr lang="en-US" dirty="0" smtClean="0"/>
              <a:t>An offensive odor may emanate from the </a:t>
            </a:r>
            <a:r>
              <a:rPr lang="en-US" dirty="0" err="1" smtClean="0"/>
              <a:t>bullae</a:t>
            </a:r>
            <a:r>
              <a:rPr lang="en-US" dirty="0" smtClean="0"/>
              <a:t> due to infection</a:t>
            </a:r>
          </a:p>
          <a:p>
            <a:pPr marL="274320" indent="-274320" eaLnBrk="1" fontAlgn="auto" hangingPunct="1">
              <a:spcAft>
                <a:spcPts val="0"/>
              </a:spcAft>
              <a:buClr>
                <a:schemeClr val="accent3"/>
              </a:buClr>
              <a:buFont typeface="Wingdings" pitchFamily="2" charset="2"/>
              <a:buChar char="Ø"/>
              <a:defRPr/>
            </a:pPr>
            <a:r>
              <a:rPr lang="en-US" dirty="0" smtClean="0"/>
              <a:t>There is a positive </a:t>
            </a:r>
            <a:r>
              <a:rPr lang="en-US" dirty="0" err="1" smtClean="0"/>
              <a:t>Nikolsky's</a:t>
            </a:r>
            <a:r>
              <a:rPr lang="en-US" dirty="0" smtClean="0"/>
              <a:t> sign (separation of epidermis or sloughing of uninvolved skin when minimal pressure is applied to the skin). Downward pressure on a bulla will cause it to expand laterally</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141</a:t>
            </a:fld>
            <a:endParaRPr lang="en-US"/>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457200" y="0"/>
            <a:ext cx="7467600" cy="762000"/>
          </a:xfrm>
        </p:spPr>
        <p:txBody>
          <a:bodyPr/>
          <a:lstStyle/>
          <a:p>
            <a:pPr eaLnBrk="1" hangingPunct="1"/>
            <a:r>
              <a:rPr lang="en-US" b="1" dirty="0"/>
              <a:t>Medical Management</a:t>
            </a:r>
          </a:p>
        </p:txBody>
      </p:sp>
      <p:sp>
        <p:nvSpPr>
          <p:cNvPr id="3" name="Content Placeholder 2"/>
          <p:cNvSpPr>
            <a:spLocks noGrp="1"/>
          </p:cNvSpPr>
          <p:nvPr>
            <p:ph idx="1"/>
          </p:nvPr>
        </p:nvSpPr>
        <p:spPr>
          <a:xfrm>
            <a:off x="0" y="685800"/>
            <a:ext cx="8991600" cy="60198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2800" dirty="0"/>
              <a:t>The goals are to bring disease under control; to prevent serum loss and development of secondary infection; and to promote renewal of epithelial </a:t>
            </a:r>
            <a:r>
              <a:rPr lang="en-US" sz="2800" dirty="0" smtClean="0"/>
              <a:t>tissue</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Corticosteroids are administered in high doses to control the disease and keep the skin free of new blisters</a:t>
            </a:r>
            <a:r>
              <a:rPr lang="en-US" sz="2800" dirty="0" smtClean="0"/>
              <a:t>.</a:t>
            </a:r>
          </a:p>
          <a:p>
            <a:pPr marL="274320" indent="-274320" eaLnBrk="1" fontAlgn="auto" hangingPunct="1">
              <a:spcAft>
                <a:spcPts val="0"/>
              </a:spcAft>
              <a:buClr>
                <a:schemeClr val="accent3"/>
              </a:buClr>
              <a:buFont typeface="Wingdings" pitchFamily="2" charset="2"/>
              <a:buChar char="Ø"/>
              <a:defRPr/>
            </a:pPr>
            <a:r>
              <a:rPr lang="en-US" sz="2800" dirty="0" smtClean="0"/>
              <a:t>Immunosuppressive agents e.g. </a:t>
            </a:r>
            <a:r>
              <a:rPr lang="en-US" sz="2800" dirty="0" err="1" smtClean="0"/>
              <a:t>cyclophosphamide</a:t>
            </a:r>
            <a:r>
              <a:rPr lang="en-US" sz="2800" dirty="0" smtClean="0"/>
              <a:t>  given to help control the disease and reduce the corticosteroid dose</a:t>
            </a:r>
          </a:p>
          <a:p>
            <a:pPr marL="274320" indent="-274320" eaLnBrk="1" fontAlgn="auto" hangingPunct="1">
              <a:spcAft>
                <a:spcPts val="0"/>
              </a:spcAft>
              <a:buClr>
                <a:schemeClr val="accent3"/>
              </a:buClr>
              <a:buFont typeface="Wingdings" pitchFamily="2" charset="2"/>
              <a:buChar char="Ø"/>
              <a:defRPr/>
            </a:pPr>
            <a:r>
              <a:rPr lang="en-US" sz="2800" dirty="0" err="1" smtClean="0"/>
              <a:t>Plasmapheresis</a:t>
            </a:r>
            <a:r>
              <a:rPr lang="en-US" sz="2800" dirty="0" smtClean="0"/>
              <a:t> (reinfusion of specially treated plasma cells); temporarily decreases serum level of antibodies. Reserved for life threatening conditions</a:t>
            </a:r>
          </a:p>
          <a:p>
            <a:pPr marL="274320" indent="-274320" eaLnBrk="1" fontAlgn="auto" hangingPunct="1">
              <a:spcAft>
                <a:spcPts val="0"/>
              </a:spcAft>
              <a:buClr>
                <a:schemeClr val="accent3"/>
              </a:buClr>
              <a:buFont typeface="Wingdings" pitchFamily="2" charset="2"/>
              <a:buChar char="Ø"/>
              <a:defRPr/>
            </a:pPr>
            <a:r>
              <a:rPr lang="en-US" sz="2800" dirty="0" smtClean="0"/>
              <a:t>Treatment of denuded skin.</a:t>
            </a:r>
          </a:p>
          <a:p>
            <a:pPr marL="274320" indent="-274320" eaLnBrk="1" fontAlgn="auto" hangingPunct="1">
              <a:spcAft>
                <a:spcPts val="0"/>
              </a:spcAft>
              <a:buClr>
                <a:schemeClr val="accent3"/>
              </a:buClr>
              <a:buFont typeface="Wingdings" pitchFamily="2" charset="2"/>
              <a:buChar char="Ø"/>
              <a:defRPr/>
            </a:pPr>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142</a:t>
            </a:fld>
            <a:endParaRPr lang="en-US"/>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457200" y="0"/>
            <a:ext cx="8229600" cy="838200"/>
          </a:xfrm>
        </p:spPr>
        <p:txBody>
          <a:bodyPr/>
          <a:lstStyle/>
          <a:p>
            <a:pPr eaLnBrk="1" hangingPunct="1"/>
            <a:r>
              <a:rPr lang="en-US" b="1" dirty="0"/>
              <a:t>Nursing Management</a:t>
            </a:r>
          </a:p>
        </p:txBody>
      </p:sp>
      <p:sp>
        <p:nvSpPr>
          <p:cNvPr id="171011" name="Content Placeholder 2"/>
          <p:cNvSpPr>
            <a:spLocks noGrp="1"/>
          </p:cNvSpPr>
          <p:nvPr>
            <p:ph idx="1"/>
          </p:nvPr>
        </p:nvSpPr>
        <p:spPr>
          <a:xfrm>
            <a:off x="0" y="762000"/>
            <a:ext cx="9144000" cy="6095999"/>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2800" dirty="0"/>
              <a:t>Assess for odor or drainage from lesions, which may indicate infection</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Assess for fever and signs of systemic infection</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Assess for adverse effects of corticosteroids, such as abdominal pain, white patches in mouth that indicate Candida infection, and emotional changes</a:t>
            </a:r>
            <a:r>
              <a:rPr lang="en-US" sz="2800" dirty="0" smtClean="0"/>
              <a:t>. </a:t>
            </a:r>
          </a:p>
          <a:p>
            <a:pPr marL="274320" indent="-274320" eaLnBrk="1" fontAlgn="auto" hangingPunct="1">
              <a:spcAft>
                <a:spcPts val="0"/>
              </a:spcAft>
              <a:buClr>
                <a:schemeClr val="accent3"/>
              </a:buClr>
              <a:buFont typeface="Wingdings" pitchFamily="2" charset="2"/>
              <a:buChar char="Ø"/>
              <a:defRPr/>
            </a:pPr>
            <a:r>
              <a:rPr lang="en-US" sz="2800" dirty="0" smtClean="0"/>
              <a:t>Restoring Skin Integrity</a:t>
            </a:r>
          </a:p>
          <a:p>
            <a:pPr marL="640080" lvl="1" indent="-246888" eaLnBrk="1" fontAlgn="auto" hangingPunct="1">
              <a:spcAft>
                <a:spcPts val="0"/>
              </a:spcAft>
              <a:buFont typeface="Wingdings" pitchFamily="2" charset="2"/>
              <a:buChar char="§"/>
              <a:defRPr/>
            </a:pPr>
            <a:r>
              <a:rPr lang="en-US" sz="2800" dirty="0" smtClean="0"/>
              <a:t>Keep skin clean and eliminate debris and dead skin, the </a:t>
            </a:r>
            <a:r>
              <a:rPr lang="en-US" sz="2800" dirty="0" err="1" smtClean="0"/>
              <a:t>bullae</a:t>
            </a:r>
            <a:r>
              <a:rPr lang="en-US" sz="2800" dirty="0" smtClean="0"/>
              <a:t> will clear if epithelium at the base is clean and not infected.</a:t>
            </a:r>
          </a:p>
          <a:p>
            <a:pPr marL="640080" lvl="1" indent="-246888" eaLnBrk="1" fontAlgn="auto" hangingPunct="1">
              <a:spcAft>
                <a:spcPts val="0"/>
              </a:spcAft>
              <a:buFont typeface="Wingdings" pitchFamily="2" charset="2"/>
              <a:buChar char="§"/>
              <a:defRPr/>
            </a:pPr>
            <a:r>
              <a:rPr lang="en-US" sz="2800" dirty="0" smtClean="0"/>
              <a:t>Administer cool, wet dressings or baths or teach patient to administer, to soothe and cleanse skin. Large areas of blistering have a characteristic odor that is lessened when secondary infection is under control.</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143</a:t>
            </a:fld>
            <a:endParaRPr lang="en-US"/>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457200" y="685800"/>
            <a:ext cx="8305800" cy="5788025"/>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Restoring Oral Mucous Membrane Integrity</a:t>
            </a:r>
          </a:p>
          <a:p>
            <a:pPr marL="640080" lvl="1" indent="-246888" eaLnBrk="1" fontAlgn="auto" hangingPunct="1">
              <a:spcAft>
                <a:spcPts val="0"/>
              </a:spcAft>
              <a:buFont typeface="Wingdings" pitchFamily="2" charset="2"/>
              <a:buChar char="§"/>
              <a:defRPr/>
            </a:pPr>
            <a:r>
              <a:rPr lang="en-US" dirty="0"/>
              <a:t>Inspect oral cavity daily; note and report any changes (oral lesions heal slowly).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Keep oral mucosa clean and allow regeneration of epithelium.</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Give topical oral therapy as directed.</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Offer prescribed mouthwashes through a straw, to rinse mouth of debris and to soothe ulcerative areas. Teach patient to </a:t>
            </a:r>
            <a:r>
              <a:rPr lang="en-US"/>
              <a:t>apply petroleum </a:t>
            </a:r>
            <a:r>
              <a:rPr lang="en-US" dirty="0"/>
              <a:t>to lips frequently.</a:t>
            </a:r>
          </a:p>
          <a:p>
            <a:pPr marL="393192" lvl="1" indent="0" eaLnBrk="1" fontAlgn="auto" hangingPunct="1">
              <a:spcAft>
                <a:spcPts val="0"/>
              </a:spcAft>
              <a:buFont typeface="Wingdings 2"/>
              <a:buNone/>
              <a:defRPr/>
            </a:pPr>
            <a:endParaRPr lang="en-US" dirty="0"/>
          </a:p>
          <a:p>
            <a:pPr marL="640080" lvl="1" indent="-246888" eaLnBrk="1" fontAlgn="auto" hangingPunct="1">
              <a:spcAft>
                <a:spcPts val="0"/>
              </a:spcAft>
              <a:buFont typeface="Wingdings" pitchFamily="2" charset="2"/>
              <a:buChar char="§"/>
              <a:defRPr/>
            </a:pPr>
            <a:r>
              <a:rPr lang="en-US" dirty="0"/>
              <a:t>Use cool-mist therapy to humidify environmental air.</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144</a:t>
            </a:fld>
            <a:endParaRPr lang="en-US"/>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477000"/>
          </a:xfrm>
        </p:spPr>
        <p:txBody>
          <a:bodyPr>
            <a:normAutofit fontScale="92500" lnSpcReduction="10000"/>
          </a:bodyPr>
          <a:lstStyle/>
          <a:p>
            <a:pPr marL="0" indent="0" eaLnBrk="1" fontAlgn="auto" hangingPunct="1">
              <a:spcAft>
                <a:spcPts val="0"/>
              </a:spcAft>
              <a:buClr>
                <a:schemeClr val="accent3"/>
              </a:buClr>
              <a:buFont typeface="Wingdings 2"/>
              <a:buNone/>
              <a:defRPr/>
            </a:pPr>
            <a:endParaRPr lang="en-US" dirty="0"/>
          </a:p>
          <a:p>
            <a:pPr marL="640080" lvl="1" indent="-246888" eaLnBrk="1" fontAlgn="auto" hangingPunct="1">
              <a:spcAft>
                <a:spcPts val="0"/>
              </a:spcAft>
              <a:buFont typeface="Wingdings" pitchFamily="2" charset="2"/>
              <a:buChar char="§"/>
              <a:defRPr/>
            </a:pPr>
            <a:r>
              <a:rPr lang="en-US" sz="2800" dirty="0"/>
              <a:t>After the bath, dry and cover with talcum powder as directed; this enables the patient to move more freely in bed. Large amounts are necessary to keep clothes and sheets from sticking</a:t>
            </a:r>
            <a:r>
              <a:rPr lang="en-US" sz="2800" dirty="0" smtClean="0"/>
              <a:t>.</a:t>
            </a:r>
            <a:endParaRPr lang="en-US" sz="2800" dirty="0"/>
          </a:p>
          <a:p>
            <a:pPr marL="640080" lvl="1" indent="-246888" eaLnBrk="1" fontAlgn="auto" hangingPunct="1">
              <a:spcAft>
                <a:spcPts val="0"/>
              </a:spcAft>
              <a:buFont typeface="Wingdings" pitchFamily="2" charset="2"/>
              <a:buChar char="§"/>
              <a:defRPr/>
            </a:pPr>
            <a:r>
              <a:rPr lang="en-US" sz="2800" dirty="0"/>
              <a:t>The nursing management of patients with blistering or with bullous skin conditions is similar to that of the patient with a burn  </a:t>
            </a:r>
            <a:r>
              <a:rPr lang="en-US" sz="2800" dirty="0" err="1"/>
              <a:t>eg</a:t>
            </a:r>
            <a:r>
              <a:rPr lang="en-US" sz="2800" dirty="0"/>
              <a:t> use of bed cradle to keep off weight of beddings</a:t>
            </a:r>
          </a:p>
          <a:p>
            <a:pPr marL="640080" lvl="1" indent="-246888" eaLnBrk="1" fontAlgn="auto" hangingPunct="1">
              <a:spcAft>
                <a:spcPts val="0"/>
              </a:spcAft>
              <a:buFont typeface="Wingdings" pitchFamily="2" charset="2"/>
              <a:buChar char="§"/>
              <a:defRPr/>
            </a:pPr>
            <a:r>
              <a:rPr lang="en-US" sz="2800" dirty="0" smtClean="0"/>
              <a:t>Monitor intake and output.</a:t>
            </a:r>
          </a:p>
          <a:p>
            <a:pPr marL="640080" lvl="1" indent="-246888" eaLnBrk="1" fontAlgn="auto" hangingPunct="1">
              <a:spcAft>
                <a:spcPts val="0"/>
              </a:spcAft>
              <a:buFont typeface="Wingdings" pitchFamily="2" charset="2"/>
              <a:buChar char="§"/>
              <a:defRPr/>
            </a:pPr>
            <a:r>
              <a:rPr lang="en-US" sz="2800" dirty="0" smtClean="0"/>
              <a:t>Administer I.V. solutions as directed and encourage the patient to maintain hydration; suggest cool nonirritating fluids.</a:t>
            </a:r>
          </a:p>
          <a:p>
            <a:pPr marL="640080" lvl="1" indent="-246888" eaLnBrk="1" fontAlgn="auto" hangingPunct="1">
              <a:spcAft>
                <a:spcPts val="0"/>
              </a:spcAft>
              <a:buFont typeface="Wingdings" pitchFamily="2" charset="2"/>
              <a:buChar char="§"/>
              <a:defRPr/>
            </a:pPr>
            <a:r>
              <a:rPr lang="en-US" sz="2800" dirty="0" smtClean="0"/>
              <a:t>Suggest soft, high-protein, high-calorie diet, or liquid supplements that will not be irritating to oral mucosa but will replace lost protein.</a:t>
            </a:r>
          </a:p>
          <a:p>
            <a:pPr marL="640080" lvl="1" indent="-246888" eaLnBrk="1" fontAlgn="auto" hangingPunct="1">
              <a:spcAft>
                <a:spcPts val="0"/>
              </a:spcAft>
              <a:buFont typeface="Wingdings" pitchFamily="2" charset="2"/>
              <a:buChar char="§"/>
              <a:defRPr/>
            </a:pPr>
            <a:endParaRPr lang="en-US" sz="28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145</a:t>
            </a:fld>
            <a:endParaRPr lang="en-US"/>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152400" y="228600"/>
            <a:ext cx="8991600" cy="6477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2800" dirty="0"/>
              <a:t>Restoring Fluid Balance</a:t>
            </a:r>
          </a:p>
          <a:p>
            <a:pPr marL="640080" lvl="1" indent="-246888" eaLnBrk="1" fontAlgn="auto" hangingPunct="1">
              <a:spcAft>
                <a:spcPts val="0"/>
              </a:spcAft>
              <a:buFont typeface="Wingdings" pitchFamily="2" charset="2"/>
              <a:buChar char="§"/>
              <a:defRPr/>
            </a:pPr>
            <a:r>
              <a:rPr lang="en-US" sz="2800" dirty="0"/>
              <a:t>Evaluate for fluid and electrolyte imbalance (extensive denudation of the skin leads to fluid and electrolyte imbalance</a:t>
            </a:r>
            <a:r>
              <a:rPr lang="en-US" sz="2800" dirty="0" smtClean="0"/>
              <a:t>).</a:t>
            </a:r>
            <a:endParaRPr lang="en-US" sz="2800" dirty="0"/>
          </a:p>
          <a:p>
            <a:pPr marL="640080" lvl="1" indent="-246888" eaLnBrk="1" fontAlgn="auto" hangingPunct="1">
              <a:spcAft>
                <a:spcPts val="0"/>
              </a:spcAft>
              <a:buFont typeface="Wingdings" pitchFamily="2" charset="2"/>
              <a:buChar char="§"/>
              <a:defRPr/>
            </a:pPr>
            <a:r>
              <a:rPr lang="en-US" sz="2800" dirty="0"/>
              <a:t>Monitor vital signs for hypotension or </a:t>
            </a:r>
            <a:r>
              <a:rPr lang="en-US" sz="2800" dirty="0" smtClean="0"/>
              <a:t>tachycardia.</a:t>
            </a:r>
            <a:endParaRPr lang="en-US" sz="2800" dirty="0"/>
          </a:p>
          <a:p>
            <a:pPr marL="640080" lvl="1" indent="-246888" eaLnBrk="1" fontAlgn="auto" hangingPunct="1">
              <a:spcAft>
                <a:spcPts val="0"/>
              </a:spcAft>
              <a:buFont typeface="Wingdings" pitchFamily="2" charset="2"/>
              <a:buChar char="§"/>
              <a:defRPr/>
            </a:pPr>
            <a:r>
              <a:rPr lang="en-US" sz="2800" dirty="0" smtClean="0"/>
              <a:t>Weigh </a:t>
            </a:r>
            <a:r>
              <a:rPr lang="en-US" sz="2800" dirty="0"/>
              <a:t>patient daily</a:t>
            </a:r>
            <a:r>
              <a:rPr lang="en-US" sz="2800" dirty="0" smtClean="0"/>
              <a:t>.</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Promoting Positive Body Image</a:t>
            </a:r>
          </a:p>
          <a:p>
            <a:pPr marL="640080" lvl="1" indent="-246888" eaLnBrk="1" fontAlgn="auto" hangingPunct="1">
              <a:spcAft>
                <a:spcPts val="0"/>
              </a:spcAft>
              <a:buFont typeface="Wingdings" pitchFamily="2" charset="2"/>
              <a:buChar char="§"/>
              <a:defRPr/>
            </a:pPr>
            <a:r>
              <a:rPr lang="en-US" sz="2600" dirty="0" smtClean="0"/>
              <a:t>Develop a trusting relationship with the patient.</a:t>
            </a:r>
          </a:p>
          <a:p>
            <a:pPr marL="640080" lvl="1" indent="-246888" eaLnBrk="1" fontAlgn="auto" hangingPunct="1">
              <a:spcAft>
                <a:spcPts val="0"/>
              </a:spcAft>
              <a:buFont typeface="Wingdings" pitchFamily="2" charset="2"/>
              <a:buChar char="§"/>
              <a:defRPr/>
            </a:pPr>
            <a:r>
              <a:rPr lang="en-US" sz="2600" dirty="0" smtClean="0"/>
              <a:t>Educate patient and family about the disease and its treatment; this reduces uncertainty and clears up misconceptions.</a:t>
            </a:r>
          </a:p>
          <a:p>
            <a:pPr marL="640080" lvl="1" indent="-246888" eaLnBrk="1" fontAlgn="auto" hangingPunct="1">
              <a:spcAft>
                <a:spcPts val="0"/>
              </a:spcAft>
              <a:buFont typeface="Wingdings" pitchFamily="2" charset="2"/>
              <a:buChar char="§"/>
              <a:defRPr/>
            </a:pPr>
            <a:r>
              <a:rPr lang="en-US" sz="2600" dirty="0" smtClean="0"/>
              <a:t>Encourage expression of anxieties, embarrassment, discouragement.</a:t>
            </a:r>
          </a:p>
          <a:p>
            <a:pPr marL="640080" lvl="1" indent="-246888" eaLnBrk="1" fontAlgn="auto" hangingPunct="1">
              <a:spcAft>
                <a:spcPts val="0"/>
              </a:spcAft>
              <a:buFont typeface="Wingdings" pitchFamily="2" charset="2"/>
              <a:buChar char="§"/>
              <a:defRPr/>
            </a:pPr>
            <a:r>
              <a:rPr lang="en-US" sz="2600" dirty="0" smtClean="0"/>
              <a:t>Encourage patient to maintain social contacts and activities among support network</a:t>
            </a:r>
          </a:p>
          <a:p>
            <a:pPr marL="640080" lvl="1" indent="-246888" eaLnBrk="1" fontAlgn="auto" hangingPunct="1">
              <a:spcAft>
                <a:spcPts val="0"/>
              </a:spcAft>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146</a:t>
            </a:fld>
            <a:endParaRPr lang="en-US"/>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381000"/>
            <a:ext cx="8229600" cy="1143000"/>
          </a:xfrm>
          <a:solidFill>
            <a:schemeClr val="accent2"/>
          </a:solidFill>
        </p:spPr>
        <p:txBody>
          <a:bodyPr anchor="ctr"/>
          <a:lstStyle/>
          <a:p>
            <a:pPr algn="ctr" eaLnBrk="1" hangingPunct="1"/>
            <a:r>
              <a:rPr lang="en-US" b="1" dirty="0"/>
              <a:t>BENIGN SKIN TUMORS</a:t>
            </a:r>
          </a:p>
        </p:txBody>
      </p:sp>
      <p:sp>
        <p:nvSpPr>
          <p:cNvPr id="3" name="Content Placeholder 2"/>
          <p:cNvSpPr>
            <a:spLocks noGrp="1"/>
          </p:cNvSpPr>
          <p:nvPr>
            <p:ph idx="1"/>
          </p:nvPr>
        </p:nvSpPr>
        <p:spPr>
          <a:xfrm>
            <a:off x="457200" y="1676400"/>
            <a:ext cx="8229600" cy="4648200"/>
          </a:xfrm>
        </p:spPr>
        <p:txBody>
          <a:bodyPr>
            <a:normAutofit/>
          </a:bodyPr>
          <a:lstStyle/>
          <a:p>
            <a:pPr marL="0" indent="0" eaLnBrk="1" fontAlgn="auto" hangingPunct="1">
              <a:spcAft>
                <a:spcPts val="0"/>
              </a:spcAft>
              <a:buClr>
                <a:schemeClr val="accent3"/>
              </a:buClr>
              <a:buFont typeface="Wingdings 2"/>
              <a:buNone/>
              <a:defRPr/>
            </a:pPr>
            <a:r>
              <a:rPr lang="en-US" b="1" dirty="0"/>
              <a:t>1. Keloids</a:t>
            </a:r>
          </a:p>
          <a:p>
            <a:pPr marL="274320" indent="-274320" eaLnBrk="1" fontAlgn="auto" hangingPunct="1">
              <a:spcAft>
                <a:spcPts val="0"/>
              </a:spcAft>
              <a:buClr>
                <a:schemeClr val="accent3"/>
              </a:buClr>
              <a:buFont typeface="Wingdings" pitchFamily="2" charset="2"/>
              <a:buChar char="Ø"/>
              <a:defRPr/>
            </a:pPr>
            <a:r>
              <a:rPr lang="en-US" dirty="0"/>
              <a:t>Benign overgrowths of connective tissue expanding beyond the site of scar or trauma in predisposed individuals.</a:t>
            </a:r>
          </a:p>
          <a:p>
            <a:pPr marL="274320" indent="-274320" eaLnBrk="1" fontAlgn="auto" hangingPunct="1">
              <a:spcAft>
                <a:spcPts val="0"/>
              </a:spcAft>
              <a:buClr>
                <a:schemeClr val="accent3"/>
              </a:buClr>
              <a:buFont typeface="Wingdings" pitchFamily="2" charset="2"/>
              <a:buChar char="Ø"/>
              <a:defRPr/>
            </a:pPr>
            <a:r>
              <a:rPr lang="en-US" dirty="0"/>
              <a:t>More prevalent among dark-skinned individuals.</a:t>
            </a:r>
          </a:p>
          <a:p>
            <a:pPr marL="274320" indent="-274320" eaLnBrk="1" fontAlgn="auto" hangingPunct="1">
              <a:spcAft>
                <a:spcPts val="0"/>
              </a:spcAft>
              <a:buClr>
                <a:schemeClr val="accent3"/>
              </a:buClr>
              <a:buFont typeface="Wingdings" pitchFamily="2" charset="2"/>
              <a:buChar char="Ø"/>
              <a:defRPr/>
            </a:pPr>
            <a:r>
              <a:rPr lang="en-US" dirty="0"/>
              <a:t>Usually asymptomatic but may cause disfigurement and cosmetic concern.</a:t>
            </a:r>
          </a:p>
          <a:p>
            <a:pPr marL="274320" indent="-274320" eaLnBrk="1" fontAlgn="auto" hangingPunct="1">
              <a:spcAft>
                <a:spcPts val="0"/>
              </a:spcAft>
              <a:buClr>
                <a:schemeClr val="accent3"/>
              </a:buClr>
              <a:buFont typeface="Wingdings" pitchFamily="2" charset="2"/>
              <a:buChar char="Ø"/>
              <a:defRPr/>
            </a:pPr>
            <a:r>
              <a:rPr lang="en-US" dirty="0"/>
              <a:t>Management though not satisfactory is by </a:t>
            </a:r>
            <a:r>
              <a:rPr lang="en-US" dirty="0" err="1"/>
              <a:t>intralesional</a:t>
            </a:r>
            <a:r>
              <a:rPr lang="en-US" dirty="0"/>
              <a:t> therapy, corticosteroid therapy, surgical removal and radiation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147</a:t>
            </a:fld>
            <a:endParaRPr lang="en-US"/>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7" name="Picture 2"/>
          <p:cNvPicPr>
            <a:picLocks noGrp="1" noChangeAspect="1" noChangeArrowheads="1"/>
          </p:cNvPicPr>
          <p:nvPr>
            <p:ph idx="1"/>
          </p:nvPr>
        </p:nvPicPr>
        <p:blipFill>
          <a:blip r:embed="rId2"/>
          <a:srcRect/>
          <a:stretch>
            <a:fillRect/>
          </a:stretch>
        </p:blipFill>
        <p:spPr>
          <a:xfrm>
            <a:off x="1219200" y="762000"/>
            <a:ext cx="6477000" cy="5334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148</a:t>
            </a:fld>
            <a:endParaRPr lang="en-US"/>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477000"/>
          </a:xfrm>
        </p:spPr>
        <p:txBody>
          <a:bodyPr>
            <a:normAutofit/>
          </a:bodyPr>
          <a:lstStyle/>
          <a:p>
            <a:pPr marL="0" indent="0" eaLnBrk="1" fontAlgn="auto" hangingPunct="1">
              <a:spcAft>
                <a:spcPts val="0"/>
              </a:spcAft>
              <a:buClr>
                <a:schemeClr val="accent3"/>
              </a:buClr>
              <a:buFont typeface="Wingdings 2"/>
              <a:buNone/>
              <a:defRPr/>
            </a:pPr>
            <a:endParaRPr lang="en-US" b="1" dirty="0"/>
          </a:p>
          <a:p>
            <a:pPr marL="0" indent="0" eaLnBrk="1" fontAlgn="auto" hangingPunct="1">
              <a:spcAft>
                <a:spcPts val="0"/>
              </a:spcAft>
              <a:buClr>
                <a:schemeClr val="accent3"/>
              </a:buClr>
              <a:buFont typeface="Wingdings 2"/>
              <a:buNone/>
              <a:defRPr/>
            </a:pPr>
            <a:r>
              <a:rPr lang="en-US" b="1" dirty="0"/>
              <a:t>2</a:t>
            </a:r>
            <a:r>
              <a:rPr lang="en-US" sz="2800" b="1" dirty="0"/>
              <a:t>. Verrucae (Warts</a:t>
            </a:r>
            <a:r>
              <a:rPr lang="en-US" sz="2800" b="1"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Common, benign skin tumors caused by human papilloma virus</a:t>
            </a:r>
            <a:r>
              <a:rPr lang="en-US" sz="2800" dirty="0" smtClean="0"/>
              <a:t>.</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Often disappear spontaneously, so may not need treatment</a:t>
            </a:r>
            <a:r>
              <a:rPr lang="en-US" sz="2800" dirty="0" smtClean="0"/>
              <a:t>.</a:t>
            </a:r>
            <a:endParaRPr lang="en-US" sz="2800" dirty="0"/>
          </a:p>
          <a:p>
            <a:pPr eaLnBrk="1" hangingPunct="1">
              <a:buNone/>
            </a:pPr>
            <a:r>
              <a:rPr lang="en-US" sz="2800" b="1" dirty="0"/>
              <a:t>Treatment </a:t>
            </a:r>
            <a:r>
              <a:rPr lang="en-US" sz="2800" b="1" dirty="0" smtClean="0"/>
              <a:t>options:</a:t>
            </a:r>
          </a:p>
          <a:p>
            <a:pPr marL="571500" indent="-571500" eaLnBrk="1" hangingPunct="1">
              <a:buFont typeface="+mj-lt"/>
              <a:buAutoNum type="romanLcPeriod"/>
            </a:pPr>
            <a:r>
              <a:rPr lang="en-US" sz="2800" dirty="0" smtClean="0"/>
              <a:t>Freezing with liquid nitrogen (destroys wart and spares rest of skin).</a:t>
            </a:r>
          </a:p>
          <a:p>
            <a:pPr marL="571500" indent="-571500" eaLnBrk="1" hangingPunct="1">
              <a:buFont typeface="+mj-lt"/>
              <a:buAutoNum type="romanLcPeriod"/>
            </a:pPr>
            <a:r>
              <a:rPr lang="en-US" sz="2800" dirty="0" smtClean="0"/>
              <a:t>Area may be treated surgically with curettage</a:t>
            </a:r>
          </a:p>
          <a:p>
            <a:pPr marL="571500" indent="-571500" eaLnBrk="1" hangingPunct="1">
              <a:buFont typeface="+mj-lt"/>
              <a:buAutoNum type="romanLcPeriod"/>
            </a:pPr>
            <a:r>
              <a:rPr lang="en-US" sz="2800" dirty="0" smtClean="0"/>
              <a:t>Application of salicylic acid, topical fluorouracil, topical vitamin A acid, or other irritants may be helpful, especially for flat warts.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149</a:t>
            </a:fld>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762000"/>
          </a:xfrm>
        </p:spPr>
        <p:txBody>
          <a:bodyPr/>
          <a:lstStyle/>
          <a:p>
            <a:pPr algn="ctr" eaLnBrk="1" hangingPunct="1"/>
            <a:r>
              <a:rPr lang="en-US" b="1" dirty="0"/>
              <a:t>Nails</a:t>
            </a:r>
          </a:p>
        </p:txBody>
      </p:sp>
      <p:sp>
        <p:nvSpPr>
          <p:cNvPr id="18435" name="Content Placeholder 2"/>
          <p:cNvSpPr>
            <a:spLocks noGrp="1"/>
          </p:cNvSpPr>
          <p:nvPr>
            <p:ph idx="1"/>
          </p:nvPr>
        </p:nvSpPr>
        <p:spPr>
          <a:xfrm>
            <a:off x="152400" y="533400"/>
            <a:ext cx="8839200" cy="6096000"/>
          </a:xfrm>
        </p:spPr>
        <p:txBody>
          <a:bodyPr>
            <a:normAutofit fontScale="85000" lnSpcReduction="20000"/>
          </a:bodyPr>
          <a:lstStyle/>
          <a:p>
            <a:pPr marL="274320" indent="-274320" eaLnBrk="1" fontAlgn="auto" hangingPunct="1">
              <a:spcAft>
                <a:spcPts val="0"/>
              </a:spcAft>
              <a:buClr>
                <a:schemeClr val="accent3"/>
              </a:buClr>
              <a:buFont typeface="Wingdings" pitchFamily="2" charset="2"/>
              <a:buChar char="Ø"/>
              <a:defRPr/>
            </a:pPr>
            <a:r>
              <a:rPr lang="en-US" sz="3300" dirty="0" smtClean="0"/>
              <a:t>A </a:t>
            </a:r>
            <a:r>
              <a:rPr lang="en-US" sz="3300" dirty="0"/>
              <a:t>horn-like envelope covering the dorsal aspect of the terminal part of fingers and </a:t>
            </a:r>
            <a:r>
              <a:rPr lang="en-US" sz="3300" dirty="0" smtClean="0"/>
              <a:t>toes.</a:t>
            </a:r>
            <a:endParaRPr lang="en-US" sz="3300" dirty="0"/>
          </a:p>
          <a:p>
            <a:pPr marL="274320" indent="-274320" eaLnBrk="1" fontAlgn="auto" hangingPunct="1">
              <a:spcAft>
                <a:spcPts val="0"/>
              </a:spcAft>
              <a:buClr>
                <a:schemeClr val="accent3"/>
              </a:buClr>
              <a:buFont typeface="Wingdings" pitchFamily="2" charset="2"/>
              <a:buChar char="Ø"/>
              <a:defRPr/>
            </a:pPr>
            <a:r>
              <a:rPr lang="en-US" sz="3300" dirty="0" smtClean="0"/>
              <a:t>Made </a:t>
            </a:r>
            <a:r>
              <a:rPr lang="en-US" sz="3300" dirty="0"/>
              <a:t>of keratin</a:t>
            </a:r>
          </a:p>
          <a:p>
            <a:pPr marL="274320" indent="-274320" eaLnBrk="1" fontAlgn="auto" hangingPunct="1">
              <a:spcAft>
                <a:spcPts val="0"/>
              </a:spcAft>
              <a:buClr>
                <a:schemeClr val="accent3"/>
              </a:buClr>
              <a:buNone/>
              <a:defRPr/>
            </a:pPr>
            <a:r>
              <a:rPr lang="en-US" sz="3300" dirty="0" smtClean="0"/>
              <a:t>Protects </a:t>
            </a:r>
            <a:r>
              <a:rPr lang="en-US" sz="3300" dirty="0"/>
              <a:t>the distal phalanx, the fingertip, and the surrounding soft tissues from injury. </a:t>
            </a:r>
            <a:endParaRPr lang="en-US" sz="3300" dirty="0" smtClean="0"/>
          </a:p>
          <a:p>
            <a:pPr marL="274320" indent="-274320" eaLnBrk="1" fontAlgn="auto" hangingPunct="1">
              <a:spcAft>
                <a:spcPts val="0"/>
              </a:spcAft>
              <a:buClr>
                <a:schemeClr val="accent3"/>
              </a:buClr>
              <a:buFont typeface="Wingdings" pitchFamily="2" charset="2"/>
              <a:buChar char="Ø"/>
              <a:defRPr/>
            </a:pPr>
            <a:r>
              <a:rPr lang="en-US" sz="3300" dirty="0" smtClean="0"/>
              <a:t>Acts </a:t>
            </a:r>
            <a:r>
              <a:rPr lang="en-US" sz="3300" dirty="0"/>
              <a:t>as a counterforce when the end of the finger touches an object, </a:t>
            </a:r>
            <a:r>
              <a:rPr lang="en-US" sz="3300" dirty="0" smtClean="0"/>
              <a:t>enhancing </a:t>
            </a:r>
            <a:r>
              <a:rPr lang="en-US" sz="3300" dirty="0"/>
              <a:t>the sensitivity of the </a:t>
            </a:r>
            <a:r>
              <a:rPr lang="en-US" sz="3300" dirty="0" smtClean="0"/>
              <a:t>fingertip</a:t>
            </a:r>
          </a:p>
          <a:p>
            <a:pPr marL="274320" indent="-274320" eaLnBrk="1" fontAlgn="auto" hangingPunct="1">
              <a:spcAft>
                <a:spcPts val="0"/>
              </a:spcAft>
              <a:buClr>
                <a:schemeClr val="accent3"/>
              </a:buClr>
              <a:buFont typeface="Wingdings" pitchFamily="2" charset="2"/>
              <a:buChar char="Ø"/>
              <a:defRPr/>
            </a:pPr>
            <a:r>
              <a:rPr lang="en-US" sz="3300" dirty="0" smtClean="0"/>
              <a:t>Nails grow continuously throughout life at an average rate of 3 mm (0.12 in) a month (0.1 mm daily)</a:t>
            </a:r>
          </a:p>
          <a:p>
            <a:pPr marL="274320" indent="-274320" eaLnBrk="1" fontAlgn="auto" hangingPunct="1">
              <a:spcAft>
                <a:spcPts val="0"/>
              </a:spcAft>
              <a:buClr>
                <a:schemeClr val="accent3"/>
              </a:buClr>
              <a:buFont typeface="Wingdings" pitchFamily="2" charset="2"/>
              <a:buChar char="Ø"/>
              <a:defRPr/>
            </a:pPr>
            <a:r>
              <a:rPr lang="en-US" sz="3300" dirty="0" smtClean="0"/>
              <a:t>Actual growth rate is dependent upon age, sex, season, exercise level, diet, and hereditary factors. </a:t>
            </a:r>
          </a:p>
          <a:p>
            <a:pPr marL="274320" indent="-274320" eaLnBrk="1" fontAlgn="auto" hangingPunct="1">
              <a:spcAft>
                <a:spcPts val="0"/>
              </a:spcAft>
              <a:buClr>
                <a:schemeClr val="accent3"/>
              </a:buClr>
              <a:buFont typeface="Wingdings" pitchFamily="2" charset="2"/>
              <a:buChar char="Ø"/>
              <a:defRPr/>
            </a:pPr>
            <a:r>
              <a:rPr lang="en-US" sz="3300" dirty="0" smtClean="0"/>
              <a:t>In humans, the nail of the index finger grows faster than that of the little finger; and fingernails grow up to four times faster than toenails.</a:t>
            </a:r>
          </a:p>
          <a:p>
            <a:pPr marL="274320" indent="-274320" eaLnBrk="1" fontAlgn="auto" hangingPunct="1">
              <a:spcAft>
                <a:spcPts val="0"/>
              </a:spcAft>
              <a:buClr>
                <a:schemeClr val="accent3"/>
              </a:buClr>
              <a:buFont typeface="Wingdings" pitchFamily="2" charset="2"/>
              <a:buChar char="Ø"/>
              <a:defRPr/>
            </a:pPr>
            <a:endParaRPr lang="en-US" sz="3200" dirty="0"/>
          </a:p>
          <a:p>
            <a:pPr marL="0" indent="0" eaLnBrk="1" fontAlgn="auto" hangingPunct="1">
              <a:spcAft>
                <a:spcPts val="0"/>
              </a:spcAft>
              <a:buClr>
                <a:schemeClr val="accent3"/>
              </a:buClr>
              <a:buFont typeface="Arial" charset="0"/>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a:t>
            </a:fld>
            <a:endParaRPr lang="en-US"/>
          </a:p>
        </p:txBody>
      </p:sp>
    </p:spTree>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2"/>
          <p:cNvPicPr>
            <a:picLocks noGrp="1" noChangeAspect="1" noChangeArrowheads="1"/>
          </p:cNvPicPr>
          <p:nvPr>
            <p:ph idx="1"/>
          </p:nvPr>
        </p:nvPicPr>
        <p:blipFill>
          <a:blip r:embed="rId2"/>
          <a:srcRect/>
          <a:stretch>
            <a:fillRect/>
          </a:stretch>
        </p:blipFill>
        <p:spPr>
          <a:xfrm>
            <a:off x="1600200" y="0"/>
            <a:ext cx="5486400" cy="6858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150</a:t>
            </a:fld>
            <a:endParaRPr lang="en-US"/>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marL="0" indent="0" eaLnBrk="1" hangingPunct="1">
              <a:buFont typeface="Wingdings 2" pitchFamily="18" charset="2"/>
              <a:buNone/>
              <a:defRPr/>
            </a:pPr>
            <a:r>
              <a:rPr lang="en-US" b="1" dirty="0" smtClean="0"/>
              <a:t>3.Hemangiomas</a:t>
            </a:r>
            <a:endParaRPr lang="en-US" dirty="0"/>
          </a:p>
          <a:p>
            <a:pPr eaLnBrk="1" hangingPunct="1">
              <a:buFont typeface="Wingdings" pitchFamily="2" charset="2"/>
              <a:buChar char="Ø"/>
              <a:defRPr/>
            </a:pPr>
            <a:r>
              <a:rPr lang="en-US" dirty="0" err="1"/>
              <a:t>Hemangiomas</a:t>
            </a:r>
            <a:r>
              <a:rPr lang="en-US" dirty="0"/>
              <a:t> are benign tumors of the capillaries, which presents shortly after birth</a:t>
            </a:r>
            <a:r>
              <a:rPr lang="en-US" dirty="0" smtClean="0"/>
              <a:t>.</a:t>
            </a:r>
            <a:endParaRPr lang="en-US" dirty="0"/>
          </a:p>
          <a:p>
            <a:pPr eaLnBrk="1" hangingPunct="1">
              <a:buFont typeface="Wingdings" pitchFamily="2" charset="2"/>
              <a:buChar char="Ø"/>
              <a:defRPr/>
            </a:pPr>
            <a:r>
              <a:rPr lang="en-US" dirty="0"/>
              <a:t>They grow rapidly for 6 to 18 months, followed by stabilization and subsequent regression. Most </a:t>
            </a:r>
            <a:r>
              <a:rPr lang="en-US" dirty="0" err="1"/>
              <a:t>hemangiomas</a:t>
            </a:r>
            <a:r>
              <a:rPr lang="en-US" dirty="0"/>
              <a:t> resolve by age 9</a:t>
            </a:r>
            <a:r>
              <a:rPr lang="en-US" dirty="0" smtClean="0"/>
              <a:t>.</a:t>
            </a:r>
            <a:endParaRPr lang="en-US" dirty="0"/>
          </a:p>
          <a:p>
            <a:pPr eaLnBrk="1" hangingPunct="1">
              <a:buFont typeface="Wingdings" pitchFamily="2" charset="2"/>
              <a:buChar char="Ø"/>
              <a:defRPr/>
            </a:pPr>
            <a:r>
              <a:rPr lang="en-US" dirty="0"/>
              <a:t>Surgery is reserved for complicated </a:t>
            </a:r>
            <a:r>
              <a:rPr lang="en-US" dirty="0" err="1"/>
              <a:t>hemangiomas</a:t>
            </a:r>
            <a:r>
              <a:rPr lang="en-US" dirty="0"/>
              <a:t> that may be obstructing the airway</a:t>
            </a:r>
            <a:r>
              <a:rPr lang="en-US" dirty="0" smtClean="0"/>
              <a:t>.</a:t>
            </a:r>
          </a:p>
          <a:p>
            <a:pPr eaLnBrk="1" hangingPunct="1">
              <a:buFont typeface="Wingdings" pitchFamily="2" charset="2"/>
              <a:buChar char="Ø"/>
            </a:pPr>
            <a:r>
              <a:rPr lang="en-US" dirty="0" err="1" smtClean="0"/>
              <a:t>Hemangiomas</a:t>
            </a:r>
            <a:r>
              <a:rPr lang="en-US" dirty="0" smtClean="0"/>
              <a:t> blocking the visual axis or compressing against the eye are treated with high doses of corticosteroids or interferon.</a:t>
            </a:r>
          </a:p>
          <a:p>
            <a:pPr eaLnBrk="1" hangingPunct="1">
              <a:buFont typeface="Wingdings" pitchFamily="2" charset="2"/>
              <a:buChar char="Ø"/>
            </a:pPr>
            <a:r>
              <a:rPr lang="en-US" dirty="0" smtClean="0"/>
              <a:t>For </a:t>
            </a:r>
            <a:r>
              <a:rPr lang="en-US" dirty="0" err="1" smtClean="0"/>
              <a:t>hemangiomas</a:t>
            </a:r>
            <a:r>
              <a:rPr lang="en-US" dirty="0" smtClean="0"/>
              <a:t> that do not threaten vision or life, no intervention is preferred.</a:t>
            </a:r>
          </a:p>
          <a:p>
            <a:pPr eaLnBrk="1" hangingPunct="1">
              <a:buFont typeface="Wingdings" pitchFamily="2" charset="2"/>
              <a:buChar char="Ø"/>
            </a:pPr>
            <a:r>
              <a:rPr lang="en-US" dirty="0" smtClean="0"/>
              <a:t>Lasers can be used for ulcerated </a:t>
            </a:r>
            <a:r>
              <a:rPr lang="en-US" dirty="0" err="1" smtClean="0"/>
              <a:t>hemangiomas</a:t>
            </a:r>
            <a:r>
              <a:rPr lang="en-US" dirty="0" smtClean="0"/>
              <a:t>.</a:t>
            </a:r>
          </a:p>
          <a:p>
            <a:pPr eaLnBrk="1" hangingPunct="1">
              <a:buFont typeface="Wingdings" pitchFamily="2" charset="2"/>
              <a:buChar char="Ø"/>
              <a:defRPr/>
            </a:pPr>
            <a:endParaRPr lang="en-US" dirty="0"/>
          </a:p>
          <a:p>
            <a:pPr eaLnBrk="1" hangingPunct="1">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151</a:t>
            </a:fld>
            <a:endParaRPr lang="en-US"/>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marL="0" indent="0" eaLnBrk="1" hangingPunct="1">
              <a:buFont typeface="Wingdings 2" pitchFamily="18" charset="2"/>
              <a:buNone/>
              <a:defRPr/>
            </a:pPr>
            <a:r>
              <a:rPr lang="en-US" b="1" dirty="0"/>
              <a:t>4. Pigmented Nevi (Moles</a:t>
            </a:r>
            <a:r>
              <a:rPr lang="en-US" b="1" dirty="0" smtClean="0"/>
              <a:t>)</a:t>
            </a:r>
            <a:endParaRPr lang="en-US" dirty="0"/>
          </a:p>
          <a:p>
            <a:pPr eaLnBrk="1" hangingPunct="1">
              <a:buFont typeface="Wingdings" pitchFamily="2" charset="2"/>
              <a:buChar char="Ø"/>
              <a:defRPr/>
            </a:pPr>
            <a:r>
              <a:rPr lang="en-US" dirty="0"/>
              <a:t>Common skin tumors of various sizes and shapes, ranging from yellowish to brown to black; may be flat, macular lesions, elevated papules, or nodules that occasionally contain hair</a:t>
            </a:r>
            <a:r>
              <a:rPr lang="en-US" dirty="0" smtClean="0"/>
              <a:t>.</a:t>
            </a:r>
            <a:endParaRPr lang="en-US" dirty="0"/>
          </a:p>
          <a:p>
            <a:pPr eaLnBrk="1" hangingPunct="1">
              <a:buFont typeface="Wingdings" pitchFamily="2" charset="2"/>
              <a:buChar char="Ø"/>
              <a:defRPr/>
            </a:pPr>
            <a:r>
              <a:rPr lang="en-US" dirty="0"/>
              <a:t>Most pigmented nevi are harmless; however, in rare cases, malignant changes supervene and a melanoma develops at the site of the nevus</a:t>
            </a:r>
            <a:r>
              <a:rPr lang="en-US" dirty="0" smtClean="0"/>
              <a:t>.</a:t>
            </a:r>
          </a:p>
          <a:p>
            <a:pPr eaLnBrk="1" hangingPunct="1">
              <a:buFont typeface="Wingdings" pitchFamily="2" charset="2"/>
              <a:buChar char="Ø"/>
              <a:defRPr/>
            </a:pPr>
            <a:r>
              <a:rPr lang="en-US" dirty="0" smtClean="0"/>
              <a:t>Nevi at sites subject to repeated irritation from clothing or jewelry can be removed for comfort.</a:t>
            </a:r>
          </a:p>
          <a:p>
            <a:pPr eaLnBrk="1" hangingPunct="1">
              <a:buFont typeface="Wingdings" pitchFamily="2" charset="2"/>
              <a:buChar char="Ø"/>
              <a:defRPr/>
            </a:pPr>
            <a:r>
              <a:rPr lang="en-US" dirty="0" smtClean="0"/>
              <a:t>Nevi that show change in size, shape, or color, become symptomatic (itch or bleed), or develop notched borders should be removed to determine if malignant changes have occurred. This is especially true for nevi with irregular borders or variations of red, blue, and blue-black</a:t>
            </a:r>
          </a:p>
          <a:p>
            <a:pPr eaLnBrk="1" hangingPunct="1">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152</a:t>
            </a:fld>
            <a:endParaRPr lang="en-US"/>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a:xfrm>
            <a:off x="457200" y="381000"/>
            <a:ext cx="8229600" cy="1466850"/>
          </a:xfrm>
          <a:solidFill>
            <a:schemeClr val="accent2"/>
          </a:solidFill>
        </p:spPr>
        <p:txBody>
          <a:bodyPr/>
          <a:lstStyle/>
          <a:p>
            <a:pPr eaLnBrk="1" hangingPunct="1"/>
            <a:r>
              <a:rPr lang="en-US" b="1" dirty="0"/>
              <a:t>MALIGNANT TUMORS OF THE SKIN (SKIN CANCERS)</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a:t> Most common cancer in the US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 Basal cell carcinomas (BCCs) are the most common but easily curable because of early diagnosis and slow progression. They are locally invasive and tend not to metastasize.</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 Squamous cell carcinomas (SCCs) are less common than BCCs and have an increased potential for metastasis</a:t>
            </a:r>
          </a:p>
          <a:p>
            <a:pPr eaLnBrk="1" hangingPunct="1">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153</a:t>
            </a:fld>
            <a:endParaRPr lang="en-US"/>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eaLnBrk="1" hangingPunct="1">
              <a:buFont typeface="Wingdings" pitchFamily="2" charset="2"/>
              <a:buChar char="Ø"/>
              <a:defRPr/>
            </a:pPr>
            <a:r>
              <a:rPr lang="en-US" dirty="0"/>
              <a:t>Malignant melanomas are least common and have a higher risk of metastasize.</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Most basal and squamous cell carcinomas are located on sun-exposed areas and are directly related to ultraviolet radiation. Sun damage is cumulative – the harmful effects may be severe by age of 20 years.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Exposure to the sun is a leading cause of skin cancer; incidence is related to the total amount of exposure to the sun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Diagnosed by skin biopsy and histologic evaluation</a:t>
            </a:r>
          </a:p>
          <a:p>
            <a:pPr eaLnBrk="1" hangingPunct="1">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154</a:t>
            </a:fld>
            <a:endParaRPr lang="en-US"/>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0"/>
            <a:ext cx="8229600" cy="685800"/>
          </a:xfrm>
        </p:spPr>
        <p:txBody>
          <a:bodyPr/>
          <a:lstStyle/>
          <a:p>
            <a:pPr eaLnBrk="1" hangingPunct="1"/>
            <a:r>
              <a:rPr lang="en-US" b="1" dirty="0"/>
              <a:t>Risk Factors</a:t>
            </a:r>
          </a:p>
        </p:txBody>
      </p:sp>
      <p:sp>
        <p:nvSpPr>
          <p:cNvPr id="3" name="Content Placeholder 2"/>
          <p:cNvSpPr>
            <a:spLocks noGrp="1"/>
          </p:cNvSpPr>
          <p:nvPr>
            <p:ph idx="1"/>
          </p:nvPr>
        </p:nvSpPr>
        <p:spPr>
          <a:xfrm>
            <a:off x="152400" y="609600"/>
            <a:ext cx="8991600" cy="6019800"/>
          </a:xfrm>
        </p:spPr>
        <p:txBody>
          <a:bodyPr/>
          <a:lstStyle/>
          <a:p>
            <a:pPr eaLnBrk="1" hangingPunct="1">
              <a:buNone/>
              <a:defRPr/>
            </a:pPr>
            <a:r>
              <a:rPr lang="en-US" dirty="0" smtClean="0"/>
              <a:t>Fair </a:t>
            </a:r>
            <a:r>
              <a:rPr lang="en-US" dirty="0"/>
              <a:t>complexion (skin, hair), blue eyes; particularly those with insufficient skin pigmentation to protect underlying </a:t>
            </a:r>
            <a:r>
              <a:rPr lang="en-US" dirty="0" smtClean="0"/>
              <a:t>tissues</a:t>
            </a:r>
            <a:endParaRPr lang="en-US" dirty="0"/>
          </a:p>
          <a:p>
            <a:pPr eaLnBrk="1" hangingPunct="1">
              <a:buFont typeface="Wingdings" pitchFamily="2" charset="2"/>
              <a:buChar char="Ø"/>
              <a:defRPr/>
            </a:pPr>
            <a:r>
              <a:rPr lang="en-US" dirty="0"/>
              <a:t>Working outdoors (farmers, fishermen, construction workers</a:t>
            </a:r>
            <a:r>
              <a:rPr lang="en-US" dirty="0" smtClean="0"/>
              <a:t>)</a:t>
            </a:r>
            <a:endParaRPr lang="en-US" dirty="0"/>
          </a:p>
          <a:p>
            <a:pPr eaLnBrk="1" hangingPunct="1">
              <a:buFont typeface="Wingdings" pitchFamily="2" charset="2"/>
              <a:buChar char="Ø"/>
              <a:defRPr/>
            </a:pPr>
            <a:r>
              <a:rPr lang="en-US" dirty="0"/>
              <a:t>Older people with sun-damaged skin</a:t>
            </a:r>
            <a:r>
              <a:rPr lang="en-US" dirty="0" smtClean="0"/>
              <a:t>.</a:t>
            </a:r>
          </a:p>
          <a:p>
            <a:pPr eaLnBrk="1" hangingPunct="1">
              <a:buFont typeface="Wingdings" pitchFamily="2" charset="2"/>
              <a:buChar char="Ø"/>
            </a:pPr>
            <a:r>
              <a:rPr lang="en-US" dirty="0" smtClean="0"/>
              <a:t>Exposure to certain chemical agents (nitrates, tar, oils, and paraffin).</a:t>
            </a:r>
          </a:p>
          <a:p>
            <a:pPr eaLnBrk="1" hangingPunct="1">
              <a:buFont typeface="Wingdings" pitchFamily="2" charset="2"/>
              <a:buChar char="Ø"/>
            </a:pPr>
            <a:r>
              <a:rPr lang="en-US" dirty="0" smtClean="0"/>
              <a:t>Burn scars, damaged skin in areas of chronic </a:t>
            </a:r>
            <a:r>
              <a:rPr lang="en-US" dirty="0" err="1" smtClean="0"/>
              <a:t>osteomyelitis</a:t>
            </a:r>
            <a:r>
              <a:rPr lang="en-US" dirty="0" smtClean="0"/>
              <a:t>, fistulae openings.</a:t>
            </a:r>
          </a:p>
          <a:p>
            <a:pPr eaLnBrk="1" hangingPunct="1">
              <a:buFont typeface="Wingdings" pitchFamily="2" charset="2"/>
              <a:buChar char="Ø"/>
            </a:pPr>
            <a:r>
              <a:rPr lang="en-US" dirty="0" smtClean="0"/>
              <a:t>Long-term immunosuppressive therapy.</a:t>
            </a:r>
          </a:p>
          <a:p>
            <a:pPr eaLnBrk="1" hangingPunct="1">
              <a:buFont typeface="Wingdings" pitchFamily="2" charset="2"/>
              <a:buChar char="Ø"/>
            </a:pPr>
            <a:r>
              <a:rPr lang="en-US" dirty="0" smtClean="0"/>
              <a:t>Genetic susceptibility.</a:t>
            </a:r>
          </a:p>
          <a:p>
            <a:pPr eaLnBrk="1" hangingPunct="1">
              <a:buFont typeface="Wingdings" pitchFamily="2" charset="2"/>
              <a:buChar char="Ø"/>
              <a:defRPr/>
            </a:pPr>
            <a:endParaRPr lang="en-US" dirty="0"/>
          </a:p>
          <a:p>
            <a:pPr eaLnBrk="1" hangingPunct="1">
              <a:buFont typeface="Wingdings" pitchFamily="2" charset="2"/>
              <a:buChar char="Ø"/>
              <a:defRPr/>
            </a:pPr>
            <a:endParaRPr lang="en-US" dirty="0"/>
          </a:p>
          <a:p>
            <a:pPr marL="0" indent="0" eaLnBrk="1" hangingPunct="1">
              <a:buFont typeface="Wingdings 2" pitchFamily="18"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155</a:t>
            </a:fld>
            <a:endParaRPr lang="en-US"/>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eaLnBrk="1" hangingPunct="1">
              <a:buFont typeface="Wingdings" pitchFamily="2" charset="2"/>
              <a:buChar char="Ø"/>
              <a:defRPr/>
            </a:pPr>
            <a:r>
              <a:rPr lang="en-US" dirty="0"/>
              <a:t>Multiple dysplastic nevi (moles that are larger, irregular, more numerous, or variable colors) or family history of dysplastic nevi.</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Congenital nevi that are large (more than 20 cm in size)</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History of X-ray treatment of skin conditions for acne or benign lesions</a:t>
            </a:r>
          </a:p>
          <a:p>
            <a:pPr marL="0" indent="0" eaLnBrk="1" hangingPunct="1">
              <a:buFont typeface="Wingdings 2" pitchFamily="18" charset="2"/>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156</a:t>
            </a:fld>
            <a:endParaRPr lang="en-US"/>
          </a:p>
        </p:txBody>
      </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a:xfrm>
            <a:off x="457200" y="152400"/>
            <a:ext cx="8229600" cy="1066800"/>
          </a:xfrm>
          <a:solidFill>
            <a:schemeClr val="accent2"/>
          </a:solidFill>
        </p:spPr>
        <p:txBody>
          <a:bodyPr/>
          <a:lstStyle/>
          <a:p>
            <a:pPr algn="ctr" eaLnBrk="1" hangingPunct="1"/>
            <a:r>
              <a:rPr lang="en-US" b="1" dirty="0"/>
              <a:t>BASAL CELL CARCINOMA</a:t>
            </a:r>
          </a:p>
        </p:txBody>
      </p:sp>
      <p:sp>
        <p:nvSpPr>
          <p:cNvPr id="3"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defRPr/>
            </a:pPr>
            <a:r>
              <a:rPr lang="en-US" dirty="0"/>
              <a:t>Is the most common type of skin cancer, rarely metastasizes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Generally appears on the sun exposed areas of the skin</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More prevalent in regions where the population is subjected to intense and extensive exposure to the sun</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Incidence is proportional to the age of the patient (average age of 60 years) and the total amount of sun exposure and it is inversely proportional to the amount of melanin in the skin</a:t>
            </a:r>
          </a:p>
          <a:p>
            <a:pPr eaLnBrk="1" hangingPunct="1">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157</a:t>
            </a:fld>
            <a:endParaRPr lang="en-US"/>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pPr eaLnBrk="1" hangingPunct="1"/>
            <a:r>
              <a:rPr lang="en-US" b="1"/>
              <a:t>Pathophysiology </a:t>
            </a:r>
          </a:p>
        </p:txBody>
      </p:sp>
      <p:sp>
        <p:nvSpPr>
          <p:cNvPr id="3" name="Content Placeholder 2"/>
          <p:cNvSpPr>
            <a:spLocks noGrp="1"/>
          </p:cNvSpPr>
          <p:nvPr>
            <p:ph idx="1"/>
          </p:nvPr>
        </p:nvSpPr>
        <p:spPr/>
        <p:txBody>
          <a:bodyPr/>
          <a:lstStyle/>
          <a:p>
            <a:pPr eaLnBrk="1" hangingPunct="1">
              <a:buFont typeface="Wingdings" pitchFamily="2" charset="2"/>
              <a:buChar char="Ø"/>
              <a:defRPr/>
            </a:pPr>
            <a:r>
              <a:rPr lang="en-US" dirty="0"/>
              <a:t>Over exposure to sun leads to the formation of thymine dimers, a form of DNA damage. </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While DNA repair removes most UV-induced damage, not all crosslinks are excised. There is, therefore, cumulative DNA damage leading to mutations. </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Apart from the mutagenesis, over exposure to sunlight depresses the local immune system, possibly decreasing immune surveillance for new tumor cells.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158</a:t>
            </a:fld>
            <a:endParaRPr lang="en-US"/>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381000"/>
            <a:ext cx="8229600" cy="1143000"/>
          </a:xfrm>
        </p:spPr>
        <p:txBody>
          <a:bodyPr/>
          <a:lstStyle/>
          <a:p>
            <a:pPr eaLnBrk="1" hangingPunct="1"/>
            <a:r>
              <a:rPr lang="en-US" b="1"/>
              <a:t>Clinical Manifestations</a:t>
            </a:r>
          </a:p>
        </p:txBody>
      </p:sp>
      <p:sp>
        <p:nvSpPr>
          <p:cNvPr id="252931" name="Content Placeholder 2"/>
          <p:cNvSpPr>
            <a:spLocks noGrp="1"/>
          </p:cNvSpPr>
          <p:nvPr>
            <p:ph idx="1"/>
          </p:nvPr>
        </p:nvSpPr>
        <p:spPr>
          <a:xfrm>
            <a:off x="457200" y="1600200"/>
            <a:ext cx="8229600" cy="4724400"/>
          </a:xfrm>
        </p:spPr>
        <p:txBody>
          <a:bodyPr/>
          <a:lstStyle/>
          <a:p>
            <a:pPr eaLnBrk="1" hangingPunct="1">
              <a:buFont typeface="Wingdings" pitchFamily="2" charset="2"/>
              <a:buChar char="Ø"/>
            </a:pPr>
            <a:r>
              <a:rPr lang="en-US"/>
              <a:t>Begin as small nodules with a rolled, pearly, translucent border </a:t>
            </a:r>
          </a:p>
          <a:p>
            <a:pPr eaLnBrk="1" hangingPunct="1">
              <a:buFont typeface="Wingdings" pitchFamily="2" charset="2"/>
              <a:buChar char="Ø"/>
            </a:pPr>
            <a:r>
              <a:rPr lang="en-US"/>
              <a:t>Telangiectasia may be present</a:t>
            </a:r>
          </a:p>
          <a:p>
            <a:pPr eaLnBrk="1" hangingPunct="1">
              <a:buFont typeface="Wingdings" pitchFamily="2" charset="2"/>
              <a:buChar char="Ø"/>
            </a:pPr>
            <a:r>
              <a:rPr lang="en-US"/>
              <a:t>Crusting, and occasionally ulceration occur as it grows</a:t>
            </a:r>
          </a:p>
          <a:p>
            <a:pPr eaLnBrk="1" hangingPunct="1">
              <a:buFont typeface="Wingdings" pitchFamily="2" charset="2"/>
              <a:buChar char="Ø"/>
            </a:pPr>
            <a:r>
              <a:rPr lang="en-US"/>
              <a:t>Appear most frequently on sun-exposed skin, frequently on face between hairline and upper lip.</a:t>
            </a:r>
          </a:p>
          <a:p>
            <a:pPr eaLnBrk="1" hangingPunct="1">
              <a:buFont typeface="Wingdings" pitchFamily="2" charset="2"/>
              <a:buChar char="Ø"/>
            </a:pPr>
            <a:r>
              <a:rPr lang="en-US"/>
              <a:t>If neglected, may cause local destruction, hemorrhage, and infection of adjacent tissues, producing severe functional and cosmetic disabilities.</a:t>
            </a:r>
          </a:p>
          <a:p>
            <a:pPr eaLnBrk="1" hangingPunct="1"/>
            <a:endParaRPr lang="en-US"/>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159</a:t>
            </a:fld>
            <a:endParaRPr 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762000"/>
          </a:xfrm>
          <a:solidFill>
            <a:schemeClr val="accent2"/>
          </a:solidFill>
        </p:spPr>
        <p:txBody>
          <a:bodyPr/>
          <a:lstStyle/>
          <a:p>
            <a:pPr algn="ctr" eaLnBrk="1" hangingPunct="1"/>
            <a:r>
              <a:rPr lang="en-US" b="1" dirty="0"/>
              <a:t>Glands of the skin</a:t>
            </a:r>
          </a:p>
        </p:txBody>
      </p:sp>
      <p:sp>
        <p:nvSpPr>
          <p:cNvPr id="19459" name="Content Placeholder 2"/>
          <p:cNvSpPr>
            <a:spLocks noGrp="1"/>
          </p:cNvSpPr>
          <p:nvPr>
            <p:ph idx="1"/>
          </p:nvPr>
        </p:nvSpPr>
        <p:spPr>
          <a:xfrm>
            <a:off x="152400" y="1066800"/>
            <a:ext cx="8839200" cy="5486399"/>
          </a:xfrm>
        </p:spPr>
        <p:txBody>
          <a:bodyPr/>
          <a:lstStyle/>
          <a:p>
            <a:pPr eaLnBrk="1" hangingPunct="1">
              <a:buFont typeface="Arial" charset="0"/>
              <a:buNone/>
            </a:pPr>
            <a:r>
              <a:rPr lang="en-US" sz="3200" dirty="0"/>
              <a:t>The skin has two types of glands</a:t>
            </a:r>
          </a:p>
          <a:p>
            <a:pPr eaLnBrk="1" hangingPunct="1">
              <a:buFont typeface="Arial" charset="0"/>
              <a:buNone/>
            </a:pPr>
            <a:r>
              <a:rPr lang="en-US" sz="3200" b="1" dirty="0"/>
              <a:t>Sebaceous glands</a:t>
            </a:r>
          </a:p>
          <a:p>
            <a:pPr eaLnBrk="1" hangingPunct="1">
              <a:buFont typeface="Wingdings" pitchFamily="2" charset="2"/>
              <a:buChar char="Ø"/>
            </a:pPr>
            <a:r>
              <a:rPr lang="en-US" sz="3200" dirty="0"/>
              <a:t>Are microscopic glands in the skin that secrete an oily/waxy </a:t>
            </a:r>
            <a:r>
              <a:rPr lang="en-US" sz="3200" dirty="0" smtClean="0"/>
              <a:t>matter (sebum</a:t>
            </a:r>
            <a:r>
              <a:rPr lang="en-US" sz="3200" dirty="0"/>
              <a:t>)</a:t>
            </a:r>
            <a:r>
              <a:rPr lang="en-US" sz="3200" dirty="0" smtClean="0"/>
              <a:t> </a:t>
            </a:r>
            <a:r>
              <a:rPr lang="en-US" sz="3200" dirty="0"/>
              <a:t>to lubricate and waterproof the skin and hair.</a:t>
            </a:r>
          </a:p>
          <a:p>
            <a:pPr eaLnBrk="1" hangingPunct="1">
              <a:buFont typeface="Wingdings" pitchFamily="2" charset="2"/>
              <a:buChar char="Ø"/>
            </a:pPr>
            <a:r>
              <a:rPr lang="en-US" sz="3200" dirty="0"/>
              <a:t>Found in greatest abundance on the face and scalp, though they are distributed throughout all skin sites except the palms and soles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a:t>
            </a:fld>
            <a:endParaRPr lang="en-US"/>
          </a:p>
        </p:txBody>
      </p:sp>
    </p:spTree>
  </p:cSld>
  <p:clrMapOvr>
    <a:masterClrMapping/>
  </p:clrMapOvr>
  <p:transition spd="med"/>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p:cNvSpPr>
            <a:spLocks noGrp="1"/>
          </p:cNvSpPr>
          <p:nvPr>
            <p:ph type="title"/>
          </p:nvPr>
        </p:nvSpPr>
        <p:spPr>
          <a:xfrm>
            <a:off x="457200" y="304800"/>
            <a:ext cx="8229600" cy="1143000"/>
          </a:xfrm>
          <a:solidFill>
            <a:schemeClr val="accent2"/>
          </a:solidFill>
        </p:spPr>
        <p:txBody>
          <a:bodyPr/>
          <a:lstStyle/>
          <a:p>
            <a:pPr algn="ctr" eaLnBrk="1" hangingPunct="1"/>
            <a:r>
              <a:rPr lang="en-US" b="1" dirty="0"/>
              <a:t>SQUAMOUS CELL CARCINOMA</a:t>
            </a:r>
          </a:p>
        </p:txBody>
      </p:sp>
      <p:sp>
        <p:nvSpPr>
          <p:cNvPr id="3" name="Content Placeholder 2"/>
          <p:cNvSpPr>
            <a:spLocks noGrp="1"/>
          </p:cNvSpPr>
          <p:nvPr>
            <p:ph idx="1"/>
          </p:nvPr>
        </p:nvSpPr>
        <p:spPr>
          <a:xfrm>
            <a:off x="457200" y="1676400"/>
            <a:ext cx="8229600" cy="4648200"/>
          </a:xfrm>
        </p:spPr>
        <p:txBody>
          <a:bodyPr/>
          <a:lstStyle/>
          <a:p>
            <a:pPr eaLnBrk="1" hangingPunct="1">
              <a:buFont typeface="Wingdings" pitchFamily="2" charset="2"/>
              <a:buChar char="Ø"/>
              <a:defRPr/>
            </a:pPr>
            <a:r>
              <a:rPr lang="en-US" dirty="0"/>
              <a:t>Is a malignant proliferation arising from the epidermis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Usually appear on a sun – damaged skin but may als0 arise from normal skin or from preexisting skin condition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Is a truly invasive carcinoma, metastasizing by blood or lymphatic system</a:t>
            </a:r>
          </a:p>
          <a:p>
            <a:pPr eaLnBrk="1" hangingPunct="1">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160</a:t>
            </a:fld>
            <a:endParaRPr lang="en-US"/>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457200" y="304800"/>
            <a:ext cx="8229600" cy="914400"/>
          </a:xfrm>
        </p:spPr>
        <p:txBody>
          <a:bodyPr/>
          <a:lstStyle/>
          <a:p>
            <a:pPr eaLnBrk="1" hangingPunct="1"/>
            <a:r>
              <a:rPr lang="en-US" b="1"/>
              <a:t>Clinical Manifestations</a:t>
            </a:r>
          </a:p>
        </p:txBody>
      </p:sp>
      <p:sp>
        <p:nvSpPr>
          <p:cNvPr id="254979" name="Content Placeholder 2"/>
          <p:cNvSpPr>
            <a:spLocks noGrp="1"/>
          </p:cNvSpPr>
          <p:nvPr>
            <p:ph idx="1"/>
          </p:nvPr>
        </p:nvSpPr>
        <p:spPr>
          <a:xfrm>
            <a:off x="457200" y="1219200"/>
            <a:ext cx="8229600" cy="5257800"/>
          </a:xfrm>
        </p:spPr>
        <p:txBody>
          <a:bodyPr/>
          <a:lstStyle/>
          <a:p>
            <a:pPr eaLnBrk="1" hangingPunct="1">
              <a:buFont typeface="Wingdings" pitchFamily="2" charset="2"/>
              <a:buChar char="Ø"/>
            </a:pPr>
            <a:r>
              <a:rPr lang="en-US"/>
              <a:t>Appears as reddish rough, thickened, scaly lesion with bleeding and soreness</a:t>
            </a:r>
          </a:p>
          <a:p>
            <a:pPr eaLnBrk="1" hangingPunct="1">
              <a:buFont typeface="Wingdings" pitchFamily="2" charset="2"/>
              <a:buChar char="Ø"/>
            </a:pPr>
            <a:endParaRPr lang="en-US"/>
          </a:p>
          <a:p>
            <a:pPr eaLnBrk="1" hangingPunct="1">
              <a:buFont typeface="Wingdings" pitchFamily="2" charset="2"/>
              <a:buChar char="Ø"/>
            </a:pPr>
            <a:r>
              <a:rPr lang="en-US"/>
              <a:t>May be asymptomatic; border may be wider, more indurated, and more inflammatory than BCC</a:t>
            </a:r>
          </a:p>
          <a:p>
            <a:pPr eaLnBrk="1" hangingPunct="1">
              <a:buFont typeface="Wingdings" pitchFamily="2" charset="2"/>
              <a:buChar char="Ø"/>
            </a:pPr>
            <a:endParaRPr lang="en-US"/>
          </a:p>
          <a:p>
            <a:pPr eaLnBrk="1" hangingPunct="1">
              <a:buFont typeface="Wingdings" pitchFamily="2" charset="2"/>
              <a:buChar char="Ø"/>
            </a:pPr>
            <a:r>
              <a:rPr lang="en-US"/>
              <a:t>May be preceded by leukoplakia (premalignant lesion of mucous membrane) of the mouth or tongue, actinic keratoses, scarred or ulcerated lesions.</a:t>
            </a:r>
          </a:p>
          <a:p>
            <a:pPr eaLnBrk="1" hangingPunct="1">
              <a:buFont typeface="Wingdings" pitchFamily="2" charset="2"/>
              <a:buChar char="Ø"/>
            </a:pPr>
            <a:endParaRPr lang="en-US"/>
          </a:p>
          <a:p>
            <a:pPr eaLnBrk="1" hangingPunct="1">
              <a:buFont typeface="Wingdings" pitchFamily="2" charset="2"/>
              <a:buChar char="Ø"/>
            </a:pPr>
            <a:r>
              <a:rPr lang="en-US"/>
              <a:t>Seen most commonly on lower lip, rims of ears, head, neck, and backs of the hands.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161</a:t>
            </a:fld>
            <a:endParaRPr lang="en-US"/>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a:xfrm>
            <a:off x="457200" y="228600"/>
            <a:ext cx="8229600" cy="914400"/>
          </a:xfrm>
        </p:spPr>
        <p:txBody>
          <a:bodyPr/>
          <a:lstStyle/>
          <a:p>
            <a:pPr eaLnBrk="1" hangingPunct="1"/>
            <a:r>
              <a:rPr lang="en-US" b="1"/>
              <a:t>Prognosis </a:t>
            </a:r>
          </a:p>
        </p:txBody>
      </p:sp>
      <p:sp>
        <p:nvSpPr>
          <p:cNvPr id="3" name="Content Placeholder 2"/>
          <p:cNvSpPr>
            <a:spLocks noGrp="1"/>
          </p:cNvSpPr>
          <p:nvPr>
            <p:ph idx="1"/>
          </p:nvPr>
        </p:nvSpPr>
        <p:spPr>
          <a:xfrm>
            <a:off x="457200" y="1219200"/>
            <a:ext cx="8229600" cy="5334000"/>
          </a:xfrm>
        </p:spPr>
        <p:txBody>
          <a:bodyPr/>
          <a:lstStyle/>
          <a:p>
            <a:pPr eaLnBrk="1" hangingPunct="1">
              <a:buFont typeface="Wingdings" pitchFamily="2" charset="2"/>
              <a:buChar char="Ø"/>
              <a:defRPr/>
            </a:pPr>
            <a:r>
              <a:rPr lang="en-US" dirty="0"/>
              <a:t>Because skin is easily inspected, skin cancer is readily seen and detected and is the most successfully  treated type of cancer</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Prognosis for BCC is usually good. Tumors remain localized, and although some require wide excision with resultant disfigurement, the risk for death from BCC is low</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The prognosis of SCC depends on the incidence of metastasis, which is related to the histologic type and the level or depth of invasion</a:t>
            </a:r>
          </a:p>
          <a:p>
            <a:pPr eaLnBrk="1" hangingPunct="1">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162</a:t>
            </a:fld>
            <a:endParaRPr lang="en-US"/>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7" name="Picture 2"/>
          <p:cNvPicPr>
            <a:picLocks noGrp="1" noChangeAspect="1" noChangeArrowheads="1"/>
          </p:cNvPicPr>
          <p:nvPr>
            <p:ph idx="1"/>
          </p:nvPr>
        </p:nvPicPr>
        <p:blipFill>
          <a:blip r:embed="rId3"/>
          <a:srcRect/>
          <a:stretch>
            <a:fillRect/>
          </a:stretch>
        </p:blipFill>
        <p:spPr>
          <a:xfrm>
            <a:off x="0" y="0"/>
            <a:ext cx="9144000" cy="5486400"/>
          </a:xfrm>
          <a:noFill/>
        </p:spPr>
      </p:pic>
      <p:sp>
        <p:nvSpPr>
          <p:cNvPr id="257028" name="TextBox 4"/>
          <p:cNvSpPr txBox="1">
            <a:spLocks noChangeArrowheads="1"/>
          </p:cNvSpPr>
          <p:nvPr/>
        </p:nvSpPr>
        <p:spPr bwMode="auto">
          <a:xfrm>
            <a:off x="533400" y="6096000"/>
            <a:ext cx="233521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Basal Cell Carcinoma</a:t>
            </a:r>
          </a:p>
        </p:txBody>
      </p:sp>
      <p:sp>
        <p:nvSpPr>
          <p:cNvPr id="257029" name="TextBox 5"/>
          <p:cNvSpPr txBox="1">
            <a:spLocks noChangeArrowheads="1"/>
          </p:cNvSpPr>
          <p:nvPr/>
        </p:nvSpPr>
        <p:spPr bwMode="auto">
          <a:xfrm>
            <a:off x="5334000" y="6086475"/>
            <a:ext cx="2822575"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Squamous Cell Carcinoma</a:t>
            </a:r>
          </a:p>
        </p:txBody>
      </p:sp>
      <p:sp>
        <p:nvSpPr>
          <p:cNvPr id="7" name="Slide Number Placeholder 6"/>
          <p:cNvSpPr>
            <a:spLocks noGrp="1"/>
          </p:cNvSpPr>
          <p:nvPr>
            <p:ph type="sldNum" sz="quarter" idx="12"/>
          </p:nvPr>
        </p:nvSpPr>
        <p:spPr/>
        <p:txBody>
          <a:bodyPr/>
          <a:lstStyle/>
          <a:p>
            <a:pPr>
              <a:defRPr/>
            </a:pPr>
            <a:fld id="{70EB27C4-AAAA-4E17-9382-CC642ED49A8C}" type="slidenum">
              <a:rPr lang="en-US" smtClean="0"/>
              <a:pPr>
                <a:defRPr/>
              </a:pPr>
              <a:t>163</a:t>
            </a:fld>
            <a:endParaRPr lang="en-US"/>
          </a:p>
        </p:txBody>
      </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457200" y="381000"/>
            <a:ext cx="8229600" cy="914400"/>
          </a:xfrm>
        </p:spPr>
        <p:txBody>
          <a:bodyPr/>
          <a:lstStyle/>
          <a:p>
            <a:pPr eaLnBrk="1" hangingPunct="1"/>
            <a:r>
              <a:rPr lang="en-US" b="1"/>
              <a:t>Medical Management </a:t>
            </a:r>
          </a:p>
        </p:txBody>
      </p:sp>
      <p:sp>
        <p:nvSpPr>
          <p:cNvPr id="3" name="Content Placeholder 2"/>
          <p:cNvSpPr>
            <a:spLocks noGrp="1"/>
          </p:cNvSpPr>
          <p:nvPr>
            <p:ph idx="1"/>
          </p:nvPr>
        </p:nvSpPr>
        <p:spPr>
          <a:xfrm>
            <a:off x="457200" y="1447800"/>
            <a:ext cx="8229600" cy="4876800"/>
          </a:xfrm>
        </p:spPr>
        <p:txBody>
          <a:bodyPr/>
          <a:lstStyle/>
          <a:p>
            <a:pPr marL="0" indent="0" eaLnBrk="1" hangingPunct="1">
              <a:buFont typeface="Wingdings 2" pitchFamily="18" charset="2"/>
              <a:buNone/>
              <a:defRPr/>
            </a:pPr>
            <a:r>
              <a:rPr lang="en-US" dirty="0"/>
              <a:t>Method of treatment depends on tumor location, cell type (location and depth), history of previous treatment, and whether it is invasive, or if metastasis has occurred.</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Curettage followed by electrodessication (usually done on small tumors of basal or squamous cell type – less than 1 cm).</a:t>
            </a:r>
          </a:p>
          <a:p>
            <a:pPr eaLnBrk="1" hangingPunct="1">
              <a:buFont typeface="Wingdings" pitchFamily="2" charset="2"/>
              <a:buChar char="Ø"/>
              <a:defRPr/>
            </a:pPr>
            <a:endParaRPr lang="en-US" dirty="0"/>
          </a:p>
          <a:p>
            <a:pPr eaLnBrk="1" hangingPunct="1">
              <a:buFont typeface="Wingdings" pitchFamily="2" charset="2"/>
              <a:buChar char="Ø"/>
              <a:defRPr/>
            </a:pPr>
            <a:r>
              <a:rPr lang="en-US" dirty="0"/>
              <a:t>Surgical excision for larger lesions or for those in areas more likely to recur (around nose, eyes, ears, lips); may be followed by simple closure, flap, or graft.</a:t>
            </a:r>
          </a:p>
          <a:p>
            <a:pPr eaLnBrk="1" hangingPunct="1">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164</a:t>
            </a:fld>
            <a:endParaRPr lang="en-US"/>
          </a:p>
        </p:txBody>
      </p:sp>
    </p:spTree>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Content Placeholder 2"/>
          <p:cNvSpPr>
            <a:spLocks noGrp="1"/>
          </p:cNvSpPr>
          <p:nvPr>
            <p:ph idx="1"/>
          </p:nvPr>
        </p:nvSpPr>
        <p:spPr>
          <a:xfrm>
            <a:off x="457200" y="838200"/>
            <a:ext cx="8229600" cy="5486400"/>
          </a:xfrm>
        </p:spPr>
        <p:txBody>
          <a:bodyPr/>
          <a:lstStyle/>
          <a:p>
            <a:pPr eaLnBrk="1" hangingPunct="1">
              <a:buFont typeface="Wingdings" pitchFamily="2" charset="2"/>
              <a:buChar char="Ø"/>
            </a:pPr>
            <a:r>
              <a:rPr lang="en-US"/>
              <a:t>Mohs' surgery, a microscopically controlled excision, with immediate examination of frozen or chemically fixed sections for evidence of cancer cells. Layers are removed until a reasonable cancer-free margin is achieved.</a:t>
            </a:r>
          </a:p>
          <a:p>
            <a:pPr eaLnBrk="1" hangingPunct="1">
              <a:buFont typeface="Wingdings" pitchFamily="2" charset="2"/>
              <a:buChar char="Ø"/>
            </a:pPr>
            <a:r>
              <a:rPr lang="en-US"/>
              <a:t>Radiation therapy can be done for cancer of eyelid, tip of nose, in or near vital structures, such as facial nerve or where tissue sparing is difficult with other forms of treatment; also used for extensive malignancies where goal is palliation, or when other medical conditions contraindicate other forms of therapy.</a:t>
            </a:r>
          </a:p>
          <a:p>
            <a:pPr eaLnBrk="1" hangingPunct="1">
              <a:buFont typeface="Wingdings" pitchFamily="2" charset="2"/>
              <a:buChar char="Ø"/>
            </a:pPr>
            <a:r>
              <a:rPr lang="en-US"/>
              <a:t>Other therapeutic regimen include: topical interferon, retinoids, photoradiation.</a:t>
            </a:r>
          </a:p>
          <a:p>
            <a:pPr eaLnBrk="1" hangingPunct="1"/>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165</a:t>
            </a:fld>
            <a:endParaRPr lang="en-US"/>
          </a:p>
        </p:txBody>
      </p:sp>
    </p:spTree>
  </p:cSld>
  <p:clrMapOvr>
    <a:masterClrMapping/>
  </p:clrMapOvr>
  <p:transition spd="med"/>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304800"/>
            <a:ext cx="8229600" cy="1143000"/>
          </a:xfrm>
        </p:spPr>
        <p:txBody>
          <a:bodyPr/>
          <a:lstStyle/>
          <a:p>
            <a:pPr eaLnBrk="1" hangingPunct="1"/>
            <a:r>
              <a:rPr lang="en-US" b="1"/>
              <a:t>Nursing Management</a:t>
            </a:r>
          </a:p>
        </p:txBody>
      </p:sp>
      <p:sp>
        <p:nvSpPr>
          <p:cNvPr id="3" name="Content Placeholder 2"/>
          <p:cNvSpPr>
            <a:spLocks noGrp="1"/>
          </p:cNvSpPr>
          <p:nvPr>
            <p:ph idx="1"/>
          </p:nvPr>
        </p:nvSpPr>
        <p:spPr>
          <a:xfrm>
            <a:off x="457200" y="1524000"/>
            <a:ext cx="8229600" cy="5105400"/>
          </a:xfrm>
        </p:spPr>
        <p:txBody>
          <a:bodyPr/>
          <a:lstStyle/>
          <a:p>
            <a:pPr marL="0" indent="0" eaLnBrk="1" hangingPunct="1">
              <a:buFont typeface="Wingdings 2" pitchFamily="18" charset="2"/>
              <a:buNone/>
              <a:defRPr/>
            </a:pPr>
            <a:r>
              <a:rPr lang="en-US" sz="2800" dirty="0"/>
              <a:t>1. Increasing Knowledge and Awareness</a:t>
            </a:r>
          </a:p>
          <a:p>
            <a:pPr eaLnBrk="1" hangingPunct="1">
              <a:buFont typeface="Wingdings" pitchFamily="2" charset="2"/>
              <a:buChar char="Ø"/>
              <a:defRPr/>
            </a:pPr>
            <a:r>
              <a:rPr lang="en-US" sz="2800" dirty="0"/>
              <a:t>Encourage follow-up skin examinations and instruct the patient to examine skin monthly as follows:</a:t>
            </a:r>
          </a:p>
          <a:p>
            <a:pPr lvl="1" eaLnBrk="1" hangingPunct="1">
              <a:buFont typeface="Wingdings" pitchFamily="2" charset="2"/>
              <a:buChar char="§"/>
              <a:defRPr/>
            </a:pPr>
            <a:r>
              <a:rPr lang="en-US" sz="2800" dirty="0"/>
              <a:t>Use a full-length mirror and a small hand mirror to aid in examination.</a:t>
            </a:r>
          </a:p>
          <a:p>
            <a:pPr lvl="1" eaLnBrk="1" hangingPunct="1">
              <a:buFont typeface="Wingdings" pitchFamily="2" charset="2"/>
              <a:buChar char="§"/>
              <a:defRPr/>
            </a:pPr>
            <a:r>
              <a:rPr lang="en-US" sz="2800" dirty="0"/>
              <a:t>Learn where moles/birthmarks are located.</a:t>
            </a:r>
          </a:p>
          <a:p>
            <a:pPr lvl="1" eaLnBrk="1" hangingPunct="1">
              <a:buFont typeface="Wingdings" pitchFamily="2" charset="2"/>
              <a:buChar char="§"/>
              <a:defRPr/>
            </a:pPr>
            <a:r>
              <a:rPr lang="en-US" sz="2800" dirty="0"/>
              <a:t>Inspect all moles and other pigmented lesions; report any change in color, size, elevation, thickness, or development of itching or bleeding.</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166</a:t>
            </a:fld>
            <a:endParaRPr lang="en-US"/>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Content Placeholder 2"/>
          <p:cNvSpPr>
            <a:spLocks noGrp="1"/>
          </p:cNvSpPr>
          <p:nvPr>
            <p:ph idx="1"/>
          </p:nvPr>
        </p:nvSpPr>
        <p:spPr>
          <a:xfrm>
            <a:off x="457200" y="990600"/>
            <a:ext cx="8229600" cy="5334000"/>
          </a:xfrm>
        </p:spPr>
        <p:txBody>
          <a:bodyPr/>
          <a:lstStyle/>
          <a:p>
            <a:pPr eaLnBrk="1" hangingPunct="1">
              <a:buFont typeface="Wingdings" pitchFamily="2" charset="2"/>
              <a:buChar char="Ø"/>
            </a:pPr>
            <a:r>
              <a:rPr lang="en-US" sz="2800"/>
              <a:t>Teach the patient to use a sunscreen routinely and to avoid becoming sunburned by:</a:t>
            </a:r>
          </a:p>
          <a:p>
            <a:pPr lvl="1" eaLnBrk="1" hangingPunct="1">
              <a:buFont typeface="Wingdings" pitchFamily="2" charset="2"/>
              <a:buChar char="§"/>
            </a:pPr>
            <a:r>
              <a:rPr lang="en-US" sz="2800"/>
              <a:t>Avoiding unnecessary exposure to the sun, especially during times when ultraviolet radiation is most intense (10 A.M. to 3 P.M.).</a:t>
            </a:r>
          </a:p>
          <a:p>
            <a:pPr lvl="1" eaLnBrk="1" hangingPunct="1">
              <a:buFont typeface="Wingdings" pitchFamily="2" charset="2"/>
              <a:buChar char="§"/>
            </a:pPr>
            <a:r>
              <a:rPr lang="en-US" sz="2800"/>
              <a:t>Wearing protective clothing (long sleeves, broad-brimmed hat, high collar, long pants). However, clothing does not provide complete protection; up to 50% of sun's damaging rays can penetrate clothes.</a:t>
            </a:r>
          </a:p>
          <a:p>
            <a:pPr eaLnBrk="1" hangingPunct="1"/>
            <a:endParaRPr lang="en-US" sz="2800"/>
          </a:p>
          <a:p>
            <a:pPr eaLnBrk="1" hangingPunct="1"/>
            <a:endParaRPr lang="en-US"/>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167</a:t>
            </a:fld>
            <a:endParaRPr lang="en-US"/>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eaLnBrk="1" hangingPunct="1">
              <a:buFont typeface="Wingdings 2" pitchFamily="18" charset="2"/>
              <a:buNone/>
              <a:defRPr/>
            </a:pPr>
            <a:r>
              <a:rPr lang="en-US" dirty="0"/>
              <a:t>2. Reducing Anxiety</a:t>
            </a:r>
          </a:p>
          <a:p>
            <a:pPr eaLnBrk="1" hangingPunct="1">
              <a:buFont typeface="Wingdings" pitchFamily="2" charset="2"/>
              <a:buChar char="Ø"/>
              <a:defRPr/>
            </a:pPr>
            <a:r>
              <a:rPr lang="en-US" dirty="0"/>
              <a:t>Provide dressing changes and wound care while teaching patient to take control, as directed after surgical intervention.</a:t>
            </a:r>
          </a:p>
          <a:p>
            <a:pPr eaLnBrk="1" hangingPunct="1">
              <a:buFont typeface="Wingdings" pitchFamily="2" charset="2"/>
              <a:buChar char="Ø"/>
              <a:defRPr/>
            </a:pPr>
            <a:r>
              <a:rPr lang="en-US" dirty="0"/>
              <a:t>Administer chemotherapy with attention to possible adverse effects, as directed.</a:t>
            </a:r>
          </a:p>
          <a:p>
            <a:pPr eaLnBrk="1" hangingPunct="1">
              <a:buFont typeface="Wingdings" pitchFamily="2" charset="2"/>
              <a:buChar char="Ø"/>
              <a:defRPr/>
            </a:pPr>
            <a:r>
              <a:rPr lang="en-US" dirty="0"/>
              <a:t>Allow patient to express feelings about the seriousness of diagnosis.</a:t>
            </a:r>
          </a:p>
          <a:p>
            <a:pPr eaLnBrk="1" hangingPunct="1">
              <a:buFont typeface="Wingdings" pitchFamily="2" charset="2"/>
              <a:buChar char="Ø"/>
              <a:defRPr/>
            </a:pPr>
            <a:r>
              <a:rPr lang="en-US" dirty="0"/>
              <a:t>Answer questions, clarify information, and correct misconceptions.</a:t>
            </a:r>
          </a:p>
          <a:p>
            <a:pPr eaLnBrk="1" hangingPunct="1">
              <a:buFont typeface="Wingdings" pitchFamily="2" charset="2"/>
              <a:buChar char="Ø"/>
              <a:defRPr/>
            </a:pPr>
            <a:r>
              <a:rPr lang="en-US" dirty="0"/>
              <a:t>Emphasize use of positive coping skills and support system.</a:t>
            </a:r>
          </a:p>
          <a:p>
            <a:pPr eaLnBrk="1" hangingPunct="1">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168</a:t>
            </a:fld>
            <a:endParaRPr lang="en-US"/>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marL="0" indent="0" eaLnBrk="1" hangingPunct="1">
              <a:buFont typeface="Wingdings 2" pitchFamily="18" charset="2"/>
              <a:buNone/>
              <a:defRPr/>
            </a:pPr>
            <a:r>
              <a:rPr lang="en-US" dirty="0"/>
              <a:t>3. Patient Education and Health Maintenance</a:t>
            </a:r>
          </a:p>
          <a:p>
            <a:pPr eaLnBrk="1" hangingPunct="1">
              <a:buFont typeface="Wingdings" pitchFamily="2" charset="2"/>
              <a:buChar char="Ø"/>
              <a:defRPr/>
            </a:pPr>
            <a:r>
              <a:rPr lang="en-US" dirty="0"/>
              <a:t>Encourage lifelong follow-up appointments with dermatologist or primary care provider with examinations every 6 months.</a:t>
            </a:r>
          </a:p>
          <a:p>
            <a:pPr eaLnBrk="1" hangingPunct="1">
              <a:buFont typeface="Wingdings" pitchFamily="2" charset="2"/>
              <a:buChar char="Ø"/>
              <a:defRPr/>
            </a:pPr>
            <a:r>
              <a:rPr lang="en-US" dirty="0"/>
              <a:t>Encourage all individuals to have moles removed that are accessible to repeated friction and irritation, congenital, or suspicious in any way.</a:t>
            </a:r>
          </a:p>
          <a:p>
            <a:pPr eaLnBrk="1" hangingPunct="1">
              <a:buFont typeface="Wingdings" pitchFamily="2" charset="2"/>
              <a:buChar char="Ø"/>
              <a:defRPr/>
            </a:pPr>
            <a:r>
              <a:rPr lang="en-US" dirty="0"/>
              <a:t>Teach all individuals the importance of sun-avoidance measures</a:t>
            </a:r>
          </a:p>
          <a:p>
            <a:pPr eaLnBrk="1" hangingPunct="1">
              <a:buFont typeface="Wingdings" pitchFamily="2" charset="2"/>
              <a:buChar char="Ø"/>
              <a:defRPr/>
            </a:pPr>
            <a:r>
              <a:rPr lang="en-US" dirty="0"/>
              <a:t>Teach proper use of sunscreen</a:t>
            </a:r>
          </a:p>
          <a:p>
            <a:pPr eaLnBrk="1" hangingPunct="1">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169</a:t>
            </a:fld>
            <a:endParaRPr lang="en-US"/>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52400" y="0"/>
            <a:ext cx="8839200" cy="6705600"/>
          </a:xfrm>
        </p:spPr>
        <p:txBody>
          <a:bodyPr/>
          <a:lstStyle/>
          <a:p>
            <a:pPr algn="ctr" eaLnBrk="1" hangingPunct="1">
              <a:buFont typeface="Arial" charset="0"/>
              <a:buNone/>
            </a:pPr>
            <a:r>
              <a:rPr lang="en-US" b="1" dirty="0"/>
              <a:t>Sweat glands</a:t>
            </a:r>
            <a:r>
              <a:rPr lang="en-US" dirty="0"/>
              <a:t> </a:t>
            </a:r>
          </a:p>
          <a:p>
            <a:pPr eaLnBrk="1" hangingPunct="1">
              <a:buFont typeface="Wingdings" pitchFamily="2" charset="2"/>
              <a:buChar char="Ø"/>
            </a:pPr>
            <a:r>
              <a:rPr lang="en-US" dirty="0" smtClean="0"/>
              <a:t>Small </a:t>
            </a:r>
            <a:r>
              <a:rPr lang="en-US" dirty="0"/>
              <a:t>tubular structures of the skin that produce sweat. Heavily concentrated in palms and sole of </a:t>
            </a:r>
            <a:r>
              <a:rPr lang="en-US" dirty="0" err="1" smtClean="0"/>
              <a:t>feet;margin</a:t>
            </a:r>
            <a:r>
              <a:rPr lang="en-US" dirty="0" smtClean="0"/>
              <a:t> </a:t>
            </a:r>
            <a:r>
              <a:rPr lang="en-US" dirty="0"/>
              <a:t>of lips, external ear, nail bed and </a:t>
            </a:r>
            <a:r>
              <a:rPr lang="en-US" dirty="0" err="1"/>
              <a:t>glans</a:t>
            </a:r>
            <a:r>
              <a:rPr lang="en-US" dirty="0"/>
              <a:t> penis are devoid of sweat glands</a:t>
            </a:r>
          </a:p>
          <a:p>
            <a:pPr eaLnBrk="1" hangingPunct="1">
              <a:buFont typeface="Arial" charset="0"/>
              <a:buNone/>
            </a:pPr>
            <a:r>
              <a:rPr lang="en-US" b="1" dirty="0" smtClean="0"/>
              <a:t>Two </a:t>
            </a:r>
            <a:r>
              <a:rPr lang="en-US" b="1" dirty="0"/>
              <a:t>types</a:t>
            </a:r>
            <a:r>
              <a:rPr lang="en-US" b="1" dirty="0" smtClean="0"/>
              <a:t>:</a:t>
            </a:r>
            <a:endParaRPr lang="en-US" dirty="0" smtClean="0"/>
          </a:p>
          <a:p>
            <a:pPr eaLnBrk="1" hangingPunct="1">
              <a:buFont typeface="Arial" charset="0"/>
              <a:buNone/>
            </a:pPr>
            <a:r>
              <a:rPr lang="en-US" b="1" u="sng" dirty="0" err="1" smtClean="0"/>
              <a:t>Eccrine</a:t>
            </a:r>
            <a:r>
              <a:rPr lang="en-US" b="1" u="sng" dirty="0" smtClean="0"/>
              <a:t> sweat glands</a:t>
            </a:r>
            <a:r>
              <a:rPr lang="en-US" dirty="0" smtClean="0"/>
              <a:t>: distributed all over the body (except for the lips, tip of penis and clitoris) their density varies from region to region. Utilized as primary form of cooling.</a:t>
            </a:r>
          </a:p>
          <a:p>
            <a:pPr eaLnBrk="1" hangingPunct="1">
              <a:buFont typeface="Arial" charset="0"/>
              <a:buNone/>
            </a:pPr>
            <a:r>
              <a:rPr lang="en-US" b="1" dirty="0" smtClean="0">
                <a:solidFill>
                  <a:srgbClr val="FF0000"/>
                </a:solidFill>
              </a:rPr>
              <a:t>Are not connected to hair follicles, open directly to the skin surface</a:t>
            </a:r>
            <a:r>
              <a:rPr lang="en-US" dirty="0" smtClean="0"/>
              <a:t>  function </a:t>
            </a:r>
            <a:r>
              <a:rPr lang="en-US" dirty="0" err="1" smtClean="0"/>
              <a:t>throught</a:t>
            </a:r>
            <a:r>
              <a:rPr lang="en-US" dirty="0" smtClean="0"/>
              <a:t> life.</a:t>
            </a:r>
          </a:p>
          <a:p>
            <a:pPr eaLnBrk="1" hangingPunct="1">
              <a:buFont typeface="Arial" charset="0"/>
              <a:buNone/>
            </a:pPr>
            <a:r>
              <a:rPr lang="en-US" b="1" u="sng" dirty="0" err="1" smtClean="0"/>
              <a:t>Apocrine</a:t>
            </a:r>
            <a:r>
              <a:rPr lang="en-US" b="1" u="sng" dirty="0" smtClean="0"/>
              <a:t> sweat glands: </a:t>
            </a:r>
            <a:r>
              <a:rPr lang="en-US" dirty="0" smtClean="0"/>
              <a:t>Are larger, have different mechanism of secretion, and are limited to </a:t>
            </a:r>
            <a:r>
              <a:rPr lang="en-US" dirty="0" err="1" smtClean="0"/>
              <a:t>axilla</a:t>
            </a:r>
            <a:r>
              <a:rPr lang="en-US" dirty="0" smtClean="0"/>
              <a:t> &amp; </a:t>
            </a:r>
            <a:r>
              <a:rPr lang="en-US" dirty="0" err="1" smtClean="0"/>
              <a:t>peri</a:t>
            </a:r>
            <a:r>
              <a:rPr lang="en-US" dirty="0" smtClean="0"/>
              <a:t>-anal areas. Contribute little to cooling. </a:t>
            </a:r>
            <a:r>
              <a:rPr lang="en-US" b="1" dirty="0" smtClean="0">
                <a:solidFill>
                  <a:srgbClr val="FF0000"/>
                </a:solidFill>
              </a:rPr>
              <a:t>Their ducts open on to the hair follicles, </a:t>
            </a:r>
            <a:r>
              <a:rPr lang="en-US" dirty="0" smtClean="0"/>
              <a:t>become active at puberty. In women they enlarge and recede with each menstrual cycle.</a:t>
            </a:r>
          </a:p>
          <a:p>
            <a:pPr eaLnBrk="1" hangingPunct="1">
              <a:buNone/>
            </a:pPr>
            <a:endParaRPr lang="en-US" dirty="0" smtClean="0"/>
          </a:p>
          <a:p>
            <a:pPr eaLnBrk="1" hangingPunct="1">
              <a:buNone/>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17</a:t>
            </a:fld>
            <a:endParaRPr lang="en-US"/>
          </a:p>
        </p:txBody>
      </p:sp>
    </p:spTree>
  </p:cSld>
  <p:clrMapOvr>
    <a:masterClrMapping/>
  </p:clrMapOvr>
  <p:transition spd="med"/>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0"/>
            <a:ext cx="8229600" cy="685800"/>
          </a:xfrm>
          <a:solidFill>
            <a:schemeClr val="accent2"/>
          </a:solidFill>
        </p:spPr>
        <p:txBody>
          <a:bodyPr/>
          <a:lstStyle/>
          <a:p>
            <a:pPr algn="ctr"/>
            <a:r>
              <a:rPr lang="en-US" b="1" dirty="0"/>
              <a:t>VITILIGO</a:t>
            </a:r>
          </a:p>
        </p:txBody>
      </p:sp>
      <p:sp>
        <p:nvSpPr>
          <p:cNvPr id="3" name="Content Placeholder 2"/>
          <p:cNvSpPr>
            <a:spLocks noGrp="1"/>
          </p:cNvSpPr>
          <p:nvPr>
            <p:ph idx="1"/>
          </p:nvPr>
        </p:nvSpPr>
        <p:spPr>
          <a:xfrm>
            <a:off x="228600" y="685800"/>
            <a:ext cx="8915400" cy="6172200"/>
          </a:xfrm>
        </p:spPr>
        <p:txBody>
          <a:bodyPr/>
          <a:lstStyle/>
          <a:p>
            <a:pPr>
              <a:buFont typeface="Wingdings" pitchFamily="2" charset="2"/>
              <a:buChar char="Ø"/>
              <a:defRPr/>
            </a:pPr>
            <a:r>
              <a:rPr lang="en-US" sz="2800" dirty="0" smtClean="0"/>
              <a:t>Condition causing </a:t>
            </a:r>
            <a:r>
              <a:rPr lang="en-US" sz="2800" dirty="0"/>
              <a:t>depigmentation of sections of skin. </a:t>
            </a:r>
          </a:p>
          <a:p>
            <a:pPr>
              <a:buFont typeface="Wingdings" pitchFamily="2" charset="2"/>
              <a:buChar char="Ø"/>
              <a:defRPr/>
            </a:pPr>
            <a:r>
              <a:rPr lang="en-US" sz="2800" dirty="0"/>
              <a:t>It occurs when melanocytes, the cells responsible for skin pigmentation, die or are unable to function. </a:t>
            </a:r>
          </a:p>
          <a:p>
            <a:pPr>
              <a:buFont typeface="Wingdings" pitchFamily="2" charset="2"/>
              <a:buChar char="Ø"/>
              <a:defRPr/>
            </a:pPr>
            <a:r>
              <a:rPr lang="en-US" sz="2800" dirty="0"/>
              <a:t>Cause of </a:t>
            </a:r>
            <a:r>
              <a:rPr lang="en-US" sz="2800" dirty="0" err="1"/>
              <a:t>vitiligo</a:t>
            </a:r>
            <a:r>
              <a:rPr lang="en-US" sz="2800" dirty="0"/>
              <a:t> is unknown, but research suggests that it may arise from autoimmune, genetic, oxidative stress, neural, or viral causes</a:t>
            </a:r>
            <a:r>
              <a:rPr lang="en-US" sz="2800" dirty="0" smtClean="0"/>
              <a:t>.</a:t>
            </a:r>
            <a:endParaRPr lang="en-US" sz="2800" dirty="0"/>
          </a:p>
          <a:p>
            <a:pPr>
              <a:buFont typeface="Wingdings" pitchFamily="2" charset="2"/>
              <a:buChar char="Ø"/>
              <a:defRPr/>
            </a:pPr>
            <a:r>
              <a:rPr lang="en-US" sz="2800" dirty="0"/>
              <a:t>Incidence worldwide is less than 1</a:t>
            </a:r>
            <a:r>
              <a:rPr lang="en-US" sz="2800" dirty="0" smtClean="0"/>
              <a:t>%</a:t>
            </a:r>
          </a:p>
          <a:p>
            <a:pPr>
              <a:buNone/>
              <a:defRPr/>
            </a:pPr>
            <a:r>
              <a:rPr lang="en-US" sz="2800" b="1" dirty="0" smtClean="0"/>
              <a:t>Risk factors</a:t>
            </a:r>
          </a:p>
          <a:p>
            <a:pPr>
              <a:buFont typeface="Wingdings" pitchFamily="2" charset="2"/>
              <a:buChar char="Ø"/>
              <a:defRPr/>
            </a:pPr>
            <a:r>
              <a:rPr lang="en-US" sz="2800" dirty="0" smtClean="0"/>
              <a:t>Genetics:</a:t>
            </a:r>
          </a:p>
          <a:p>
            <a:pPr>
              <a:buFont typeface="Wingdings" pitchFamily="2" charset="2"/>
              <a:buChar char="Ø"/>
              <a:defRPr/>
            </a:pPr>
            <a:r>
              <a:rPr lang="en-US" sz="2800" dirty="0" smtClean="0"/>
              <a:t>Autoimmune diseases </a:t>
            </a:r>
          </a:p>
          <a:p>
            <a:pPr>
              <a:buFont typeface="Wingdings" pitchFamily="2" charset="2"/>
              <a:buChar char="Ø"/>
              <a:defRPr/>
            </a:pPr>
            <a:r>
              <a:rPr lang="en-US" sz="2800" dirty="0" smtClean="0"/>
              <a:t>Inflammatory diseases</a:t>
            </a:r>
          </a:p>
          <a:p>
            <a:pPr>
              <a:buFont typeface="Wingdings" pitchFamily="2" charset="2"/>
              <a:buChar char="Ø"/>
              <a:defRPr/>
            </a:pPr>
            <a:r>
              <a:rPr lang="en-US" sz="2800" dirty="0" smtClean="0"/>
              <a:t>Thyroid </a:t>
            </a:r>
            <a:r>
              <a:rPr lang="en-US" sz="2800" dirty="0" err="1" smtClean="0"/>
              <a:t>overexpression</a:t>
            </a:r>
            <a:r>
              <a:rPr lang="en-US" sz="2800" dirty="0" smtClean="0"/>
              <a:t> and under expression.</a:t>
            </a:r>
          </a:p>
          <a:p>
            <a:pPr>
              <a:buNone/>
              <a:defRPr/>
            </a:pPr>
            <a:endParaRPr lang="en-US" sz="28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170</a:t>
            </a:fld>
            <a:endParaRPr lang="en-US"/>
          </a:p>
        </p:txBody>
      </p:sp>
    </p:spTree>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lstStyle/>
          <a:p>
            <a:endParaRPr lang="en-US" dirty="0"/>
          </a:p>
        </p:txBody>
      </p:sp>
      <p:pic>
        <p:nvPicPr>
          <p:cNvPr id="267267" name="Picture 2"/>
          <p:cNvPicPr>
            <a:picLocks noGrp="1" noChangeAspect="1" noChangeArrowheads="1"/>
          </p:cNvPicPr>
          <p:nvPr>
            <p:ph sz="half" idx="1"/>
          </p:nvPr>
        </p:nvPicPr>
        <p:blipFill>
          <a:blip r:embed="rId2"/>
          <a:stretch>
            <a:fillRect/>
          </a:stretch>
        </p:blipFill>
        <p:spPr>
          <a:xfrm>
            <a:off x="0" y="1295400"/>
            <a:ext cx="4724400" cy="38862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171</a:t>
            </a:fld>
            <a:endParaRPr lang="en-US"/>
          </a:p>
        </p:txBody>
      </p:sp>
      <p:pic>
        <p:nvPicPr>
          <p:cNvPr id="7" name="Picture 2"/>
          <p:cNvPicPr>
            <a:picLocks noGrp="1" noChangeAspect="1" noChangeArrowheads="1"/>
          </p:cNvPicPr>
          <p:nvPr>
            <p:ph sz="half" idx="2"/>
          </p:nvPr>
        </p:nvPicPr>
        <p:blipFill>
          <a:blip r:embed="rId3"/>
          <a:srcRect/>
          <a:stretch>
            <a:fillRect/>
          </a:stretch>
        </p:blipFill>
        <p:spPr>
          <a:xfrm>
            <a:off x="4876801" y="1047418"/>
            <a:ext cx="3962399" cy="4433888"/>
          </a:xfrm>
          <a:noFill/>
        </p:spPr>
      </p:pic>
    </p:spTree>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marL="0" indent="0" algn="ctr">
              <a:buFont typeface="Wingdings 2" pitchFamily="18" charset="2"/>
              <a:buNone/>
              <a:defRPr/>
            </a:pPr>
            <a:r>
              <a:rPr lang="en-US" b="1" dirty="0"/>
              <a:t>Classes of Non – Segmental </a:t>
            </a:r>
            <a:r>
              <a:rPr lang="en-US" b="1" dirty="0" err="1"/>
              <a:t>Vitiligo</a:t>
            </a:r>
            <a:endParaRPr lang="en-US" b="1" dirty="0"/>
          </a:p>
          <a:p>
            <a:pPr>
              <a:buFont typeface="Wingdings" pitchFamily="2" charset="2"/>
              <a:buChar char="Ø"/>
              <a:defRPr/>
            </a:pPr>
            <a:r>
              <a:rPr lang="en-US" b="1" i="1" dirty="0"/>
              <a:t>Generalized </a:t>
            </a:r>
            <a:r>
              <a:rPr lang="en-US" b="1" i="1" dirty="0" err="1"/>
              <a:t>Vitiligo</a:t>
            </a:r>
            <a:r>
              <a:rPr lang="en-US" dirty="0"/>
              <a:t>: The most common pattern, wide and randomly distributed areas of depigmentation.</a:t>
            </a:r>
          </a:p>
          <a:p>
            <a:pPr>
              <a:buFont typeface="Wingdings" pitchFamily="2" charset="2"/>
              <a:buChar char="Ø"/>
              <a:defRPr/>
            </a:pPr>
            <a:r>
              <a:rPr lang="en-US" b="1" i="1" dirty="0"/>
              <a:t>Universal </a:t>
            </a:r>
            <a:r>
              <a:rPr lang="en-US" b="1" i="1" dirty="0" err="1"/>
              <a:t>Vitiligo</a:t>
            </a:r>
            <a:r>
              <a:rPr lang="en-US" b="1" i="1" dirty="0"/>
              <a:t>: D</a:t>
            </a:r>
            <a:r>
              <a:rPr lang="en-US" dirty="0"/>
              <a:t>epigmentation encompasses most of the body.</a:t>
            </a:r>
          </a:p>
          <a:p>
            <a:pPr>
              <a:buFont typeface="Wingdings" pitchFamily="2" charset="2"/>
              <a:buChar char="Ø"/>
              <a:defRPr/>
            </a:pPr>
            <a:r>
              <a:rPr lang="en-US" b="1" i="1" dirty="0"/>
              <a:t>Focal </a:t>
            </a:r>
            <a:r>
              <a:rPr lang="en-US" b="1" i="1" dirty="0" err="1"/>
              <a:t>Vitilig</a:t>
            </a:r>
            <a:r>
              <a:rPr lang="en-US" b="1" dirty="0" err="1"/>
              <a:t>o</a:t>
            </a:r>
            <a:r>
              <a:rPr lang="en-US" b="1" dirty="0"/>
              <a:t>: </a:t>
            </a:r>
            <a:r>
              <a:rPr lang="en-US" dirty="0"/>
              <a:t>One or a few scattered macules in one area, most common in children</a:t>
            </a:r>
          </a:p>
          <a:p>
            <a:pPr>
              <a:buFont typeface="Wingdings" pitchFamily="2" charset="2"/>
              <a:buChar char="Ø"/>
              <a:defRPr/>
            </a:pPr>
            <a:r>
              <a:rPr lang="en-US" b="1" i="1" dirty="0" err="1"/>
              <a:t>Acrofacial</a:t>
            </a:r>
            <a:r>
              <a:rPr lang="en-US" b="1" i="1" dirty="0"/>
              <a:t> </a:t>
            </a:r>
            <a:r>
              <a:rPr lang="en-US" b="1" i="1" dirty="0" err="1"/>
              <a:t>Vitiligo</a:t>
            </a:r>
            <a:r>
              <a:rPr lang="en-US" b="1" i="1" dirty="0"/>
              <a:t>: </a:t>
            </a:r>
            <a:r>
              <a:rPr lang="en-US" dirty="0"/>
              <a:t>Fingers and </a:t>
            </a:r>
            <a:r>
              <a:rPr lang="en-US" dirty="0" err="1"/>
              <a:t>periorificial</a:t>
            </a:r>
            <a:r>
              <a:rPr lang="en-US" dirty="0"/>
              <a:t> areas</a:t>
            </a:r>
          </a:p>
          <a:p>
            <a:pPr>
              <a:buFont typeface="Wingdings" pitchFamily="2" charset="2"/>
              <a:buChar char="Ø"/>
              <a:defRPr/>
            </a:pPr>
            <a:r>
              <a:rPr lang="en-US" b="1" i="1" dirty="0"/>
              <a:t>Mucosal </a:t>
            </a:r>
            <a:r>
              <a:rPr lang="en-US" b="1" i="1" dirty="0" err="1"/>
              <a:t>Vitiligo</a:t>
            </a:r>
            <a:r>
              <a:rPr lang="en-US" b="1" i="1" dirty="0"/>
              <a:t>: </a:t>
            </a:r>
            <a:r>
              <a:rPr lang="en-US" dirty="0"/>
              <a:t>Depigmentation of only the mucous membranes.</a:t>
            </a:r>
          </a:p>
          <a:p>
            <a:pP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172</a:t>
            </a:fld>
            <a:endParaRPr lang="en-US"/>
          </a:p>
        </p:txBody>
      </p:sp>
    </p:spTree>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a:xfrm>
            <a:off x="457200" y="0"/>
            <a:ext cx="8229600" cy="609600"/>
          </a:xfrm>
        </p:spPr>
        <p:txBody>
          <a:bodyPr/>
          <a:lstStyle/>
          <a:p>
            <a:pPr algn="ctr"/>
            <a:r>
              <a:rPr lang="en-US" b="1" dirty="0"/>
              <a:t>Treatment </a:t>
            </a:r>
          </a:p>
        </p:txBody>
      </p:sp>
      <p:sp>
        <p:nvSpPr>
          <p:cNvPr id="274435" name="Content Placeholder 2"/>
          <p:cNvSpPr>
            <a:spLocks noGrp="1"/>
          </p:cNvSpPr>
          <p:nvPr>
            <p:ph idx="1"/>
          </p:nvPr>
        </p:nvSpPr>
        <p:spPr>
          <a:xfrm>
            <a:off x="0" y="609600"/>
            <a:ext cx="9144000" cy="6096000"/>
          </a:xfrm>
        </p:spPr>
        <p:txBody>
          <a:bodyPr/>
          <a:lstStyle/>
          <a:p>
            <a:pPr>
              <a:buFont typeface="Wingdings" pitchFamily="2" charset="2"/>
              <a:buChar char="Ø"/>
            </a:pPr>
            <a:r>
              <a:rPr lang="en-US" sz="2400" dirty="0"/>
              <a:t>Ultraviolet light treatment: Taking a drug which increases the skin's sensitivity to ultraviolet light</a:t>
            </a:r>
          </a:p>
          <a:p>
            <a:pPr>
              <a:buFont typeface="Wingdings" pitchFamily="2" charset="2"/>
              <a:buChar char="Ø"/>
            </a:pPr>
            <a:r>
              <a:rPr lang="en-US" sz="2400" dirty="0"/>
              <a:t>Transplanting </a:t>
            </a:r>
            <a:r>
              <a:rPr lang="en-US" sz="2400" dirty="0" err="1"/>
              <a:t>melanocytes</a:t>
            </a:r>
            <a:endParaRPr lang="en-US" sz="2400" dirty="0"/>
          </a:p>
          <a:p>
            <a:pPr>
              <a:buFont typeface="Wingdings" pitchFamily="2" charset="2"/>
              <a:buChar char="Ø"/>
            </a:pPr>
            <a:r>
              <a:rPr lang="en-US" sz="2400" dirty="0"/>
              <a:t>Skin camouflage: In mild </a:t>
            </a:r>
            <a:r>
              <a:rPr lang="en-US" sz="2400" dirty="0" err="1" smtClean="0"/>
              <a:t>vitiligo</a:t>
            </a:r>
            <a:r>
              <a:rPr lang="en-US" sz="2400" dirty="0" smtClean="0"/>
              <a:t>, </a:t>
            </a:r>
            <a:r>
              <a:rPr lang="en-US" sz="2400" dirty="0"/>
              <a:t>patches can be hidden with makeup or other cosmetic camouflage solutions. If the affected person is pale-skinned, the patches can be made less visible by avoiding both sunlight and the tanning of unaffected skin.</a:t>
            </a:r>
          </a:p>
          <a:p>
            <a:pPr>
              <a:buFont typeface="Wingdings" pitchFamily="2" charset="2"/>
              <a:buChar char="Ø"/>
            </a:pPr>
            <a:r>
              <a:rPr lang="en-US" sz="2400" dirty="0"/>
              <a:t>Reversal: The traditional treatment is the application of corticosteroid </a:t>
            </a:r>
            <a:r>
              <a:rPr lang="en-US" sz="2400" dirty="0" smtClean="0"/>
              <a:t>cream</a:t>
            </a:r>
          </a:p>
          <a:p>
            <a:pPr>
              <a:buFont typeface="Wingdings" pitchFamily="2" charset="2"/>
              <a:buChar char="Ø"/>
            </a:pPr>
            <a:r>
              <a:rPr lang="en-US" sz="2400" dirty="0" smtClean="0"/>
              <a:t>De-pigmenting: In cases of extensive </a:t>
            </a:r>
            <a:r>
              <a:rPr lang="en-US" sz="2400" dirty="0" err="1" smtClean="0"/>
              <a:t>vitiligo</a:t>
            </a:r>
            <a:r>
              <a:rPr lang="en-US" sz="2400" dirty="0" smtClean="0"/>
              <a:t> the option to de-pigment the unaffected skin with topical drugs like </a:t>
            </a:r>
            <a:r>
              <a:rPr lang="en-US" sz="2400" dirty="0" err="1" smtClean="0"/>
              <a:t>monobenzone</a:t>
            </a:r>
            <a:r>
              <a:rPr lang="en-US" sz="2400" dirty="0" smtClean="0"/>
              <a:t>, </a:t>
            </a:r>
            <a:r>
              <a:rPr lang="en-US" sz="2400" dirty="0" err="1" smtClean="0"/>
              <a:t>mequinol</a:t>
            </a:r>
            <a:r>
              <a:rPr lang="en-US" sz="2400" dirty="0" smtClean="0"/>
              <a:t> or hydroquinone may be considered to render the skin an even </a:t>
            </a:r>
            <a:r>
              <a:rPr lang="en-US" sz="2400" dirty="0" err="1" smtClean="0"/>
              <a:t>colour</a:t>
            </a:r>
            <a:r>
              <a:rPr lang="en-US" sz="2400" dirty="0" smtClean="0"/>
              <a:t>. The removal of all the skin pigment with </a:t>
            </a:r>
            <a:r>
              <a:rPr lang="en-US" sz="2400" dirty="0" err="1" smtClean="0"/>
              <a:t>monobenzone</a:t>
            </a:r>
            <a:r>
              <a:rPr lang="en-US" sz="2400" dirty="0" smtClean="0"/>
              <a:t> is permanent and vigorous. Sun-safety must be adhered to for life to avoid severe sun burn and melanomas. </a:t>
            </a:r>
            <a:r>
              <a:rPr lang="en-US" sz="2400" dirty="0" err="1" smtClean="0"/>
              <a:t>Depigmentation</a:t>
            </a:r>
            <a:r>
              <a:rPr lang="en-US" sz="2400" dirty="0" smtClean="0"/>
              <a:t> takes about a year to complete.</a:t>
            </a:r>
          </a:p>
          <a:p>
            <a:pPr>
              <a:buFont typeface="Wingdings" pitchFamily="2" charset="2"/>
              <a:buChar char="Ø"/>
            </a:pPr>
            <a:endParaRPr lang="en-US" sz="2400" dirty="0" smtClean="0"/>
          </a:p>
          <a:p>
            <a:pPr>
              <a:buFont typeface="Wingdings" pitchFamily="2" charset="2"/>
              <a:buChar char="Ø"/>
            </a:pPr>
            <a:endParaRPr lang="en-US" sz="24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173</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57200"/>
            <a:ext cx="8229600" cy="5668963"/>
          </a:xfrm>
        </p:spPr>
        <p:txBody>
          <a:bodyPr/>
          <a:lstStyle/>
          <a:p>
            <a:pPr eaLnBrk="1" hangingPunct="1">
              <a:buNone/>
            </a:pPr>
            <a:r>
              <a:rPr lang="en-US" b="1" u="sng" dirty="0"/>
              <a:t>Note</a:t>
            </a:r>
            <a:r>
              <a:rPr lang="en-US" dirty="0"/>
              <a:t>: </a:t>
            </a:r>
            <a:endParaRPr lang="en-US" dirty="0" smtClean="0"/>
          </a:p>
          <a:p>
            <a:pPr eaLnBrk="1" hangingPunct="1">
              <a:buFont typeface="Wingdings" pitchFamily="2" charset="2"/>
              <a:buChar char="Ø"/>
            </a:pPr>
            <a:r>
              <a:rPr lang="en-US" sz="3200" dirty="0" smtClean="0"/>
              <a:t>Sweat </a:t>
            </a:r>
            <a:r>
              <a:rPr lang="en-US" sz="3200" dirty="0"/>
              <a:t>glands are located on various parts of the body and respond to different stimuli. </a:t>
            </a:r>
            <a:endParaRPr lang="en-US" sz="3200" dirty="0" smtClean="0"/>
          </a:p>
          <a:p>
            <a:pPr eaLnBrk="1" hangingPunct="1">
              <a:buFont typeface="Wingdings" pitchFamily="2" charset="2"/>
              <a:buChar char="Ø"/>
            </a:pPr>
            <a:r>
              <a:rPr lang="en-US" sz="3200" dirty="0" smtClean="0"/>
              <a:t>Those </a:t>
            </a:r>
            <a:r>
              <a:rPr lang="en-US" sz="3200" dirty="0"/>
              <a:t>on the trunk generally respond to thermal stimulation; those on the palms and soles respond  to nervous stimulation; and those on the </a:t>
            </a:r>
            <a:r>
              <a:rPr lang="en-US" sz="3200" dirty="0" err="1" smtClean="0"/>
              <a:t>axillae</a:t>
            </a:r>
            <a:r>
              <a:rPr lang="en-US" sz="3200" dirty="0" smtClean="0"/>
              <a:t>  </a:t>
            </a:r>
            <a:r>
              <a:rPr lang="en-US" sz="3200" dirty="0"/>
              <a:t>and on the forehead respond to both stimuli.</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18</a:t>
            </a:fld>
            <a:endParaRPr lang="en-US"/>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077200" cy="762000"/>
          </a:xfrm>
          <a:solidFill>
            <a:schemeClr val="accent2"/>
          </a:solidFill>
        </p:spPr>
        <p:txBody>
          <a:bodyPr/>
          <a:lstStyle/>
          <a:p>
            <a:pPr algn="ctr" eaLnBrk="1" hangingPunct="1"/>
            <a:r>
              <a:rPr lang="en-US" b="1" dirty="0"/>
              <a:t>Functions of Skin</a:t>
            </a:r>
          </a:p>
        </p:txBody>
      </p:sp>
      <p:sp>
        <p:nvSpPr>
          <p:cNvPr id="24579" name="Content Placeholder 2"/>
          <p:cNvSpPr>
            <a:spLocks noGrp="1"/>
          </p:cNvSpPr>
          <p:nvPr>
            <p:ph idx="1"/>
          </p:nvPr>
        </p:nvSpPr>
        <p:spPr>
          <a:xfrm>
            <a:off x="152400" y="914400"/>
            <a:ext cx="8839200" cy="5562600"/>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smtClean="0"/>
              <a:t>1</a:t>
            </a:r>
            <a:r>
              <a:rPr lang="en-US" b="1" dirty="0"/>
              <a:t>. </a:t>
            </a:r>
            <a:r>
              <a:rPr lang="en-US" sz="3200" b="1" dirty="0"/>
              <a:t>Protection</a:t>
            </a:r>
            <a:r>
              <a:rPr lang="en-US" sz="3200" dirty="0"/>
              <a:t>: an anatomical barrier from pathogens and damage between the internal and external environment in bodily defense; Langerhans cells in the skin are part of the adaptive immune system.</a:t>
            </a:r>
          </a:p>
          <a:p>
            <a:pPr marL="0" indent="0" eaLnBrk="1" fontAlgn="auto" hangingPunct="1">
              <a:spcAft>
                <a:spcPts val="0"/>
              </a:spcAft>
              <a:buClr>
                <a:schemeClr val="accent3"/>
              </a:buClr>
              <a:buFont typeface="Arial" charset="0"/>
              <a:buNone/>
              <a:defRPr/>
            </a:pPr>
            <a:r>
              <a:rPr lang="en-US" sz="3200" b="1" dirty="0"/>
              <a:t>2. Sensation</a:t>
            </a:r>
            <a:r>
              <a:rPr lang="en-US" sz="3200" dirty="0"/>
              <a:t>: contains a variety of nerve endings that react to heat and cold, touch, pressure, vibration, and tissue injury; </a:t>
            </a:r>
          </a:p>
          <a:p>
            <a:pPr marL="0" indent="0" eaLnBrk="1" fontAlgn="auto" hangingPunct="1">
              <a:spcAft>
                <a:spcPts val="0"/>
              </a:spcAft>
              <a:buClr>
                <a:schemeClr val="accent3"/>
              </a:buClr>
              <a:buFont typeface="Wingdings"/>
              <a:buNone/>
              <a:defRPr/>
            </a:pPr>
            <a:r>
              <a:rPr lang="en-US" sz="3200" b="1" dirty="0"/>
              <a:t>3. Fluid balance: </a:t>
            </a:r>
            <a:r>
              <a:rPr lang="en-US" sz="3200" dirty="0"/>
              <a:t>the skin provides a relatively dry and semi-impermeable barrier to fluid loss. Loss of this function contributes to the massive fluid loss in burns </a:t>
            </a:r>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Arial" charset="0"/>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b="1" dirty="0" smtClean="0"/>
              <a:t>Objectives </a:t>
            </a:r>
            <a:endParaRPr lang="en-US" b="1" dirty="0"/>
          </a:p>
        </p:txBody>
      </p:sp>
      <p:sp>
        <p:nvSpPr>
          <p:cNvPr id="3" name="Content Placeholder 2"/>
          <p:cNvSpPr>
            <a:spLocks noGrp="1"/>
          </p:cNvSpPr>
          <p:nvPr>
            <p:ph idx="1"/>
          </p:nvPr>
        </p:nvSpPr>
        <p:spPr>
          <a:xfrm>
            <a:off x="152400" y="914400"/>
            <a:ext cx="8839200" cy="5715000"/>
          </a:xfrm>
        </p:spPr>
        <p:txBody>
          <a:bodyPr/>
          <a:lstStyle/>
          <a:p>
            <a:pPr eaLnBrk="1" hangingPunct="1">
              <a:buNone/>
            </a:pPr>
            <a:r>
              <a:rPr lang="en-US" sz="3200" dirty="0" smtClean="0"/>
              <a:t>By the end of the lesson, the learner should be able to:</a:t>
            </a:r>
          </a:p>
          <a:p>
            <a:pPr marL="514350" indent="-514350" eaLnBrk="1" hangingPunct="1">
              <a:buFont typeface="+mj-lt"/>
              <a:buAutoNum type="arabicPeriod"/>
            </a:pPr>
            <a:r>
              <a:rPr lang="en-US" sz="3200" dirty="0" smtClean="0"/>
              <a:t>Discuss the anatomy and physiology of skin</a:t>
            </a:r>
          </a:p>
          <a:p>
            <a:pPr marL="514350" indent="-514350" eaLnBrk="1" hangingPunct="1">
              <a:buFont typeface="+mj-lt"/>
              <a:buAutoNum type="arabicPeriod"/>
            </a:pPr>
            <a:r>
              <a:rPr lang="en-US" sz="3200" dirty="0" smtClean="0"/>
              <a:t>Describe assessment of skin lesions</a:t>
            </a:r>
          </a:p>
          <a:p>
            <a:pPr marL="514350" indent="-514350" eaLnBrk="1" hangingPunct="1">
              <a:buFont typeface="+mj-lt"/>
              <a:buAutoNum type="arabicPeriod"/>
            </a:pPr>
            <a:r>
              <a:rPr lang="en-US" sz="3200" dirty="0" smtClean="0"/>
              <a:t>Outline the diagnostic tests for patient with skin conditions</a:t>
            </a:r>
          </a:p>
          <a:p>
            <a:pPr marL="514350" indent="-514350" eaLnBrk="1" hangingPunct="1">
              <a:buFont typeface="+mj-lt"/>
              <a:buAutoNum type="arabicPeriod"/>
            </a:pPr>
            <a:r>
              <a:rPr lang="en-US" sz="3200" dirty="0" smtClean="0"/>
              <a:t>Explain principles of dermatological therapy</a:t>
            </a:r>
          </a:p>
          <a:p>
            <a:pPr marL="514350" indent="-514350" eaLnBrk="1" hangingPunct="1">
              <a:buFont typeface="+mj-lt"/>
              <a:buAutoNum type="arabicPeriod"/>
            </a:pPr>
            <a:r>
              <a:rPr lang="en-US" sz="3200" dirty="0" smtClean="0"/>
              <a:t>Discuss dermatological conditions (etiology/ causes/ risk factors; clinical manifestations, diagnostic tests and management</a:t>
            </a:r>
            <a:r>
              <a:rPr lang="en-US" sz="2400" dirty="0" smtClean="0"/>
              <a:t>(medical &amp; nursing).</a:t>
            </a:r>
            <a:endParaRPr lang="en-US" sz="2400"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a:t>
            </a:fld>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52400" y="533400"/>
            <a:ext cx="8839200" cy="6096000"/>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b="1" dirty="0"/>
              <a:t>4</a:t>
            </a:r>
            <a:r>
              <a:rPr lang="en-US" sz="3200" b="1" dirty="0"/>
              <a:t>. Aesthetics and communication</a:t>
            </a:r>
            <a:r>
              <a:rPr lang="en-US" sz="3200" dirty="0"/>
              <a:t>: others see our skin and can assess our mood, physical state and attractiveness. </a:t>
            </a:r>
          </a:p>
          <a:p>
            <a:pPr marL="0" indent="0" eaLnBrk="1" fontAlgn="auto" hangingPunct="1">
              <a:spcAft>
                <a:spcPts val="0"/>
              </a:spcAft>
              <a:buClr>
                <a:schemeClr val="accent3"/>
              </a:buClr>
              <a:buFont typeface="Arial" charset="0"/>
              <a:buNone/>
              <a:defRPr/>
            </a:pPr>
            <a:r>
              <a:rPr lang="en-US" sz="3200" b="1" dirty="0"/>
              <a:t>5. Storage and synthesis</a:t>
            </a:r>
            <a:r>
              <a:rPr lang="en-US" sz="3200" dirty="0"/>
              <a:t>: acts as a storage center for lipids and water, as well as a means of synthesis of vitamin D by action of UV on certain parts of the skin.</a:t>
            </a:r>
          </a:p>
          <a:p>
            <a:pPr marL="0" indent="0" eaLnBrk="1" fontAlgn="auto" hangingPunct="1">
              <a:spcAft>
                <a:spcPts val="0"/>
              </a:spcAft>
              <a:buClr>
                <a:schemeClr val="accent3"/>
              </a:buClr>
              <a:buFont typeface="Wingdings" pitchFamily="2" charset="2"/>
              <a:buNone/>
              <a:defRPr/>
            </a:pPr>
            <a:r>
              <a:rPr lang="en-US" sz="3200" b="1" dirty="0"/>
              <a:t>6. Excretion:</a:t>
            </a:r>
            <a:r>
              <a:rPr lang="en-US" sz="3200" dirty="0"/>
              <a:t> sweat contains </a:t>
            </a:r>
            <a:r>
              <a:rPr lang="en-US" sz="3200" dirty="0" smtClean="0"/>
              <a:t>urea, </a:t>
            </a:r>
            <a:r>
              <a:rPr lang="en-US" sz="3200" dirty="0"/>
              <a:t>hence excretion by sweating is at most a secondary function to temperature regulation.</a:t>
            </a:r>
          </a:p>
          <a:p>
            <a:pPr marL="0" indent="0" eaLnBrk="1" fontAlgn="auto" hangingPunct="1">
              <a:spcAft>
                <a:spcPts val="0"/>
              </a:spcAft>
              <a:buClr>
                <a:schemeClr val="accent3"/>
              </a:buClr>
              <a:buFont typeface="Wingdings" pitchFamily="2" charset="2"/>
              <a:buNone/>
              <a:defRPr/>
            </a:pPr>
            <a:r>
              <a:rPr lang="en-US" sz="3200" b="1" dirty="0"/>
              <a:t>7. Absorption: </a:t>
            </a:r>
            <a:r>
              <a:rPr lang="en-US" sz="3200" dirty="0"/>
              <a:t>the cells comprising the outermost 0.25–0.40 mm of the skin are "almost exclusively supplied by external oxygen“. Medicine can be administered through the skin, by ointments or by means of adhesive patch, such as the nicotine patch. </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20</a:t>
            </a:fld>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685800"/>
            <a:ext cx="8686800" cy="5791200"/>
          </a:xfrm>
        </p:spPr>
        <p:txBody>
          <a:bodyPr>
            <a:normAutofit/>
          </a:bodyPr>
          <a:lstStyle/>
          <a:p>
            <a:pPr marL="0" indent="0" eaLnBrk="1" fontAlgn="auto" hangingPunct="1">
              <a:spcAft>
                <a:spcPts val="0"/>
              </a:spcAft>
              <a:buClr>
                <a:schemeClr val="accent3"/>
              </a:buClr>
              <a:buFont typeface="Arial" charset="0"/>
              <a:buNone/>
              <a:defRPr/>
            </a:pPr>
            <a:r>
              <a:rPr lang="en-US" b="1" dirty="0"/>
              <a:t>9. Heat regulation</a:t>
            </a:r>
            <a:r>
              <a:rPr lang="en-US" dirty="0"/>
              <a:t>: The skin contains a high blood supply which allows precise control of energy loss by radiation, convection and conduction. Dilated blood vessels increase perfusion and heat loss, while constricted vessels greatly reduce cutaneous blood flow and conserve heat.</a:t>
            </a:r>
          </a:p>
          <a:p>
            <a:pPr marL="0" indent="0" eaLnBrk="1" fontAlgn="auto" hangingPunct="1">
              <a:spcAft>
                <a:spcPts val="0"/>
              </a:spcAft>
              <a:buClr>
                <a:schemeClr val="accent3"/>
              </a:buClr>
              <a:buFont typeface="Arial" charset="0"/>
              <a:buNone/>
              <a:defRPr/>
            </a:pPr>
            <a:r>
              <a:rPr lang="en-US" b="1" dirty="0"/>
              <a:t>10. Water resistance</a:t>
            </a:r>
            <a:r>
              <a:rPr lang="en-US" dirty="0"/>
              <a:t>: The skin acts as a water resistant barrier so essential nutrients aren't washed out of the body.</a:t>
            </a:r>
          </a:p>
          <a:p>
            <a:pPr marL="274320" indent="-274320" eaLnBrk="1" fontAlgn="auto" hangingPunct="1">
              <a:spcAft>
                <a:spcPts val="0"/>
              </a:spcAft>
              <a:buClr>
                <a:schemeClr val="accent3"/>
              </a:buClr>
              <a:buFont typeface="Wingdings"/>
              <a:buChar char=""/>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21</a:t>
            </a:fld>
            <a:endParaRPr 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rtlCol="0">
            <a:normAutofit fontScale="90000"/>
          </a:bodyPr>
          <a:lstStyle/>
          <a:p>
            <a:pPr eaLnBrk="1" fontAlgn="auto" hangingPunct="1">
              <a:spcAft>
                <a:spcPts val="0"/>
              </a:spcAft>
              <a:defRPr/>
            </a:pPr>
            <a:r>
              <a:rPr lang="en-US" b="1" dirty="0">
                <a:latin typeface="Times New Roman" pitchFamily="18" charset="0"/>
                <a:cs typeface="Times New Roman" pitchFamily="18" charset="0"/>
              </a:rPr>
              <a:t>The </a:t>
            </a:r>
            <a:r>
              <a:rPr lang="en-US" b="1" dirty="0" smtClean="0">
                <a:latin typeface="Times New Roman" pitchFamily="18" charset="0"/>
                <a:cs typeface="Times New Roman" pitchFamily="18" charset="0"/>
              </a:rPr>
              <a:t>Skin</a:t>
            </a:r>
            <a:endParaRPr lang="en-US" b="1" dirty="0">
              <a:latin typeface="Times New Roman" pitchFamily="18" charset="0"/>
              <a:cs typeface="Times New Roman" pitchFamily="18" charset="0"/>
            </a:endParaRPr>
          </a:p>
        </p:txBody>
      </p:sp>
      <p:pic>
        <p:nvPicPr>
          <p:cNvPr id="27651" name="Content Placeholder 3" descr="human.jpg"/>
          <p:cNvPicPr>
            <a:picLocks noGrp="1" noChangeAspect="1"/>
          </p:cNvPicPr>
          <p:nvPr>
            <p:ph idx="1"/>
          </p:nvPr>
        </p:nvPicPr>
        <p:blipFill>
          <a:blip r:embed="rId2"/>
          <a:srcRect/>
          <a:stretch>
            <a:fillRect/>
          </a:stretch>
        </p:blipFill>
        <p:spPr>
          <a:xfrm>
            <a:off x="457200" y="685800"/>
            <a:ext cx="8305800" cy="5867400"/>
          </a:xfrm>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22</a:t>
            </a:fld>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62000"/>
          </a:xfrm>
          <a:solidFill>
            <a:schemeClr val="accent2"/>
          </a:solidFill>
        </p:spPr>
        <p:txBody>
          <a:bodyPr/>
          <a:lstStyle/>
          <a:p>
            <a:pPr algn="ctr" eaLnBrk="1" hangingPunct="1"/>
            <a:r>
              <a:rPr lang="en-US" b="1" dirty="0"/>
              <a:t>SKIN-ASSESSMENT</a:t>
            </a:r>
          </a:p>
        </p:txBody>
      </p:sp>
      <p:sp>
        <p:nvSpPr>
          <p:cNvPr id="3" name="Content Placeholder 2"/>
          <p:cNvSpPr>
            <a:spLocks noGrp="1"/>
          </p:cNvSpPr>
          <p:nvPr>
            <p:ph idx="1"/>
          </p:nvPr>
        </p:nvSpPr>
        <p:spPr>
          <a:xfrm>
            <a:off x="152400" y="914400"/>
            <a:ext cx="8839200" cy="5410200"/>
          </a:xfrm>
        </p:spPr>
        <p:txBody>
          <a:bodyPr>
            <a:normAutofit/>
          </a:bodyPr>
          <a:lstStyle/>
          <a:p>
            <a:pPr marL="0" indent="0" eaLnBrk="1" fontAlgn="auto" hangingPunct="1">
              <a:spcAft>
                <a:spcPts val="0"/>
              </a:spcAft>
              <a:buClr>
                <a:schemeClr val="accent3"/>
              </a:buClr>
              <a:buFont typeface="Arial" charset="0"/>
              <a:buNone/>
              <a:defRPr/>
            </a:pPr>
            <a:r>
              <a:rPr lang="en-US" sz="3200" b="1" dirty="0"/>
              <a:t>Health History</a:t>
            </a:r>
          </a:p>
          <a:p>
            <a:pPr marL="274320" indent="-274320" eaLnBrk="1" fontAlgn="auto" hangingPunct="1">
              <a:spcAft>
                <a:spcPts val="0"/>
              </a:spcAft>
              <a:buClr>
                <a:schemeClr val="accent3"/>
              </a:buClr>
              <a:buFont typeface="Wingdings" pitchFamily="2" charset="2"/>
              <a:buChar char="Ø"/>
              <a:defRPr/>
            </a:pPr>
            <a:r>
              <a:rPr lang="en-US" sz="3200" dirty="0"/>
              <a:t>Personal and family history of skin allergies, allergic reaction to food, medicine, chemicals, previous problems with skin</a:t>
            </a:r>
          </a:p>
          <a:p>
            <a:pPr marL="274320" indent="-274320" eaLnBrk="1" fontAlgn="auto" hangingPunct="1">
              <a:spcAft>
                <a:spcPts val="0"/>
              </a:spcAft>
              <a:buClr>
                <a:schemeClr val="accent3"/>
              </a:buClr>
              <a:buFont typeface="Wingdings" pitchFamily="2" charset="2"/>
              <a:buChar char="Ø"/>
              <a:defRPr/>
            </a:pPr>
            <a:r>
              <a:rPr lang="en-US" sz="3200" dirty="0"/>
              <a:t>Name of soaps, cosmetics &amp; other personal hygiene products, incase of recent skin problems related to their use</a:t>
            </a:r>
          </a:p>
          <a:p>
            <a:pPr marL="274320" indent="-274320" eaLnBrk="1" fontAlgn="auto" hangingPunct="1">
              <a:spcAft>
                <a:spcPts val="0"/>
              </a:spcAft>
              <a:buClr>
                <a:schemeClr val="accent3"/>
              </a:buClr>
              <a:buFont typeface="Wingdings" pitchFamily="2" charset="2"/>
              <a:buChar char="Ø"/>
              <a:defRPr/>
            </a:pPr>
            <a:r>
              <a:rPr lang="en-US" sz="3200" dirty="0"/>
              <a:t>Information about onset, location, duration, itchiness etc..</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23</a:t>
            </a:fld>
            <a:endParaRPr 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791200"/>
          </a:xfrm>
        </p:spPr>
        <p:txBody>
          <a:bodyPr>
            <a:normAutofit lnSpcReduction="10000"/>
          </a:bodyPr>
          <a:lstStyle/>
          <a:p>
            <a:pPr marL="0" indent="0" eaLnBrk="1" fontAlgn="auto" hangingPunct="1">
              <a:spcAft>
                <a:spcPts val="0"/>
              </a:spcAft>
              <a:buClr>
                <a:schemeClr val="accent3"/>
              </a:buClr>
              <a:buFont typeface="Arial" charset="0"/>
              <a:buNone/>
              <a:defRPr/>
            </a:pPr>
            <a:r>
              <a:rPr lang="en-US" sz="4400" b="1" dirty="0"/>
              <a:t>Physical Examination</a:t>
            </a:r>
          </a:p>
          <a:p>
            <a:pPr marL="274320" indent="-274320" eaLnBrk="1" fontAlgn="auto" hangingPunct="1">
              <a:spcAft>
                <a:spcPts val="0"/>
              </a:spcAft>
              <a:buClr>
                <a:schemeClr val="accent3"/>
              </a:buClr>
              <a:buFont typeface="Wingdings" pitchFamily="2" charset="2"/>
              <a:buChar char="Ø"/>
              <a:defRPr/>
            </a:pPr>
            <a:r>
              <a:rPr lang="en-US" sz="3200" dirty="0"/>
              <a:t>Begins with a general inspection followed by a detailed examination. </a:t>
            </a:r>
            <a:endParaRPr lang="en-US" sz="3200" dirty="0" smtClean="0"/>
          </a:p>
          <a:p>
            <a:pPr marL="274320" indent="-274320" eaLnBrk="1" fontAlgn="auto" hangingPunct="1">
              <a:spcAft>
                <a:spcPts val="0"/>
              </a:spcAft>
              <a:buClr>
                <a:schemeClr val="accent3"/>
              </a:buClr>
              <a:buFont typeface="Wingdings" pitchFamily="2" charset="2"/>
              <a:buChar char="Ø"/>
              <a:defRPr/>
            </a:pPr>
            <a:r>
              <a:rPr lang="en-US" sz="3200" dirty="0" smtClean="0"/>
              <a:t>During assessment of </a:t>
            </a:r>
            <a:r>
              <a:rPr lang="en-US" sz="3200" dirty="0"/>
              <a:t>the skin, wear gloves if the patient has any lesions, complains of itching skin, or if the mucous membranes are to be examined.</a:t>
            </a:r>
          </a:p>
          <a:p>
            <a:pPr marL="274320" indent="-274320" eaLnBrk="1" fontAlgn="auto" hangingPunct="1">
              <a:spcAft>
                <a:spcPts val="0"/>
              </a:spcAft>
              <a:buClr>
                <a:schemeClr val="accent3"/>
              </a:buClr>
              <a:buFont typeface="Wingdings" pitchFamily="2" charset="2"/>
              <a:buChar char="Ø"/>
              <a:defRPr/>
            </a:pPr>
            <a:r>
              <a:rPr lang="en-US" sz="3200" dirty="0"/>
              <a:t>Room should be well lighted, examine entire skin including nails, scalp, hair and mucous membranes</a:t>
            </a:r>
          </a:p>
          <a:p>
            <a:pPr marL="274320" indent="-274320" eaLnBrk="1" fontAlgn="auto" hangingPunct="1">
              <a:spcAft>
                <a:spcPts val="0"/>
              </a:spcAft>
              <a:buClr>
                <a:schemeClr val="accent3"/>
              </a:buClr>
              <a:buFont typeface="Wingdings" pitchFamily="2" charset="2"/>
              <a:buChar char="Ø"/>
              <a:defRPr/>
            </a:pPr>
            <a:r>
              <a:rPr lang="en-US" sz="3200" dirty="0"/>
              <a:t>Use inspection and palpation</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24</a:t>
            </a:fld>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28600"/>
            <a:ext cx="9144000" cy="838200"/>
          </a:xfrm>
          <a:solidFill>
            <a:schemeClr val="accent2"/>
          </a:solidFill>
        </p:spPr>
        <p:txBody>
          <a:bodyPr/>
          <a:lstStyle/>
          <a:p>
            <a:pPr eaLnBrk="1" hangingPunct="1"/>
            <a:r>
              <a:rPr lang="en-US" sz="4000" b="1" dirty="0" smtClean="0"/>
              <a:t> In </a:t>
            </a:r>
            <a:r>
              <a:rPr lang="en-US" sz="4000" b="1" dirty="0"/>
              <a:t>describing Skin </a:t>
            </a:r>
            <a:r>
              <a:rPr lang="en-US" sz="4000" b="1" dirty="0" smtClean="0"/>
              <a:t>Lesions consider</a:t>
            </a:r>
            <a:endParaRPr lang="en-US" sz="4000" b="1" dirty="0"/>
          </a:p>
        </p:txBody>
      </p:sp>
      <p:sp>
        <p:nvSpPr>
          <p:cNvPr id="3" name="Content Placeholder 2"/>
          <p:cNvSpPr>
            <a:spLocks noGrp="1"/>
          </p:cNvSpPr>
          <p:nvPr>
            <p:ph idx="1"/>
          </p:nvPr>
        </p:nvSpPr>
        <p:spPr>
          <a:xfrm>
            <a:off x="228600" y="1143000"/>
            <a:ext cx="8763000" cy="5333999"/>
          </a:xfrm>
        </p:spPr>
        <p:txBody>
          <a:bodyPr>
            <a:normAutofit/>
          </a:bodyPr>
          <a:lstStyle/>
          <a:p>
            <a:pPr marL="0" indent="0" eaLnBrk="1" fontAlgn="auto" hangingPunct="1">
              <a:spcAft>
                <a:spcPts val="0"/>
              </a:spcAft>
              <a:buClr>
                <a:schemeClr val="accent3"/>
              </a:buClr>
              <a:buFont typeface="Arial" charset="0"/>
              <a:buNone/>
              <a:defRPr/>
            </a:pPr>
            <a:r>
              <a:rPr lang="en-US" b="1" dirty="0"/>
              <a:t>1</a:t>
            </a:r>
            <a:r>
              <a:rPr lang="en-US" sz="2800" b="1" dirty="0"/>
              <a:t>. Morphology</a:t>
            </a:r>
            <a:r>
              <a:rPr lang="en-US" sz="2800" dirty="0"/>
              <a:t>( color, size, shape and demarcation and texture)</a:t>
            </a:r>
          </a:p>
          <a:p>
            <a:pPr marL="274320" indent="-274320" eaLnBrk="1" fontAlgn="auto" hangingPunct="1">
              <a:spcAft>
                <a:spcPts val="0"/>
              </a:spcAft>
              <a:buClr>
                <a:schemeClr val="accent3"/>
              </a:buClr>
              <a:buFont typeface="Wingdings" pitchFamily="2" charset="2"/>
              <a:buChar char="Ø"/>
              <a:defRPr/>
            </a:pPr>
            <a:r>
              <a:rPr lang="en-US" sz="2800" b="1" u="sng" dirty="0"/>
              <a:t>Color</a:t>
            </a:r>
            <a:r>
              <a:rPr lang="en-US" sz="2800" u="sng" dirty="0"/>
              <a:t>:</a:t>
            </a:r>
            <a:r>
              <a:rPr lang="en-US" sz="2800" dirty="0"/>
              <a:t> Note the color of the skin first. Depending upon the person’s race the skin should be flesh-toned appropriate for the person. Helps in identifying whether lesions are secondary to inflammation, infection and sun exposure or hereditary</a:t>
            </a:r>
          </a:p>
          <a:p>
            <a:pPr marL="274320" indent="-274320" eaLnBrk="1" fontAlgn="auto" hangingPunct="1">
              <a:spcAft>
                <a:spcPts val="0"/>
              </a:spcAft>
              <a:buClr>
                <a:schemeClr val="accent3"/>
              </a:buClr>
              <a:buFont typeface="Wingdings" pitchFamily="2" charset="2"/>
              <a:buChar char="Ø"/>
              <a:defRPr/>
            </a:pPr>
            <a:r>
              <a:rPr lang="en-US" sz="2800" b="1" u="sng" dirty="0"/>
              <a:t>Shape and Demarcation: </a:t>
            </a:r>
            <a:r>
              <a:rPr lang="en-US" sz="2800" dirty="0"/>
              <a:t>Shape describes the contour of a lesion (round, oval, polygonal and asymmetric). Demarcation refers to the sharpness of edge of the lesion, whether discrete or diffuse</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25</a:t>
            </a:fld>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52400" y="381000"/>
            <a:ext cx="8839200" cy="61722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2800" b="1" u="sng" dirty="0"/>
              <a:t>Size</a:t>
            </a:r>
            <a:r>
              <a:rPr lang="en-US" sz="2800" dirty="0"/>
              <a:t>: The metric system is used for measurement</a:t>
            </a:r>
          </a:p>
          <a:p>
            <a:pPr marL="274320" indent="-274320" eaLnBrk="1" fontAlgn="auto" hangingPunct="1">
              <a:spcAft>
                <a:spcPts val="0"/>
              </a:spcAft>
              <a:buClr>
                <a:schemeClr val="accent3"/>
              </a:buClr>
              <a:buFont typeface="Wingdings" pitchFamily="2" charset="2"/>
              <a:buChar char="Ø"/>
              <a:defRPr/>
            </a:pPr>
            <a:r>
              <a:rPr lang="en-US" sz="2800" b="1" u="sng" dirty="0"/>
              <a:t>Texture</a:t>
            </a:r>
            <a:r>
              <a:rPr lang="en-US" sz="2800" dirty="0"/>
              <a:t>: Lesion described as being rough or smooth, dry, moist and on the surface, or deeply penetrating into the tissue</a:t>
            </a:r>
          </a:p>
          <a:p>
            <a:pPr marL="0" indent="0" eaLnBrk="1" fontAlgn="auto" hangingPunct="1">
              <a:spcAft>
                <a:spcPts val="0"/>
              </a:spcAft>
              <a:buClr>
                <a:schemeClr val="accent3"/>
              </a:buClr>
              <a:buFont typeface="Wingdings"/>
              <a:buNone/>
              <a:defRPr/>
            </a:pPr>
            <a:r>
              <a:rPr lang="en-US" sz="2800" b="1" dirty="0"/>
              <a:t>2. Configuration</a:t>
            </a:r>
          </a:p>
          <a:p>
            <a:pPr marL="0" indent="0" eaLnBrk="1" fontAlgn="auto" hangingPunct="1">
              <a:spcAft>
                <a:spcPts val="0"/>
              </a:spcAft>
              <a:buClr>
                <a:schemeClr val="accent3"/>
              </a:buClr>
              <a:buFont typeface="Wingdings"/>
              <a:buNone/>
              <a:defRPr/>
            </a:pPr>
            <a:r>
              <a:rPr lang="en-US" sz="2800" dirty="0"/>
              <a:t>Is arrangement or pattern of lesions in relation to other lesions. Skin lesions can occur discretely or in groupings (linear, annular, ring like etc.) while disseminated refers to multiple scattered lesion diffusely distributed over body</a:t>
            </a:r>
          </a:p>
          <a:p>
            <a:pPr marL="0" indent="0" eaLnBrk="1" fontAlgn="auto" hangingPunct="1">
              <a:spcAft>
                <a:spcPts val="0"/>
              </a:spcAft>
              <a:buClr>
                <a:schemeClr val="accent3"/>
              </a:buClr>
              <a:buFont typeface="Wingdings"/>
              <a:buNone/>
              <a:defRPr/>
            </a:pPr>
            <a:r>
              <a:rPr lang="en-US" sz="2800" b="1" dirty="0"/>
              <a:t>3. Distribution </a:t>
            </a:r>
          </a:p>
          <a:p>
            <a:pPr marL="0" indent="0" eaLnBrk="1" fontAlgn="auto" hangingPunct="1">
              <a:spcAft>
                <a:spcPts val="0"/>
              </a:spcAft>
              <a:buClr>
                <a:schemeClr val="accent3"/>
              </a:buClr>
              <a:buFont typeface="Wingdings"/>
              <a:buNone/>
              <a:defRPr/>
            </a:pPr>
            <a:r>
              <a:rPr lang="en-US" sz="2800" dirty="0"/>
              <a:t>Considers both arrangement of lesions over an area of skin as well as pattern e.g. discrete(isolated), localized, regional and generalized</a:t>
            </a:r>
          </a:p>
          <a:p>
            <a:pPr marL="0" indent="0" eaLnBrk="1" fontAlgn="auto" hangingPunct="1">
              <a:spcAft>
                <a:spcPts val="0"/>
              </a:spcAft>
              <a:buClr>
                <a:schemeClr val="accent3"/>
              </a:buClr>
              <a:buFont typeface="Wingdings"/>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26</a:t>
            </a:fld>
            <a:endParaRPr lang="en-US"/>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8229600" cy="838200"/>
          </a:xfrm>
          <a:solidFill>
            <a:schemeClr val="accent2"/>
          </a:solidFill>
        </p:spPr>
        <p:txBody>
          <a:bodyPr/>
          <a:lstStyle/>
          <a:p>
            <a:pPr algn="ctr" eaLnBrk="1" hangingPunct="1"/>
            <a:r>
              <a:rPr lang="en-US" b="1" dirty="0"/>
              <a:t>Skin Lesions</a:t>
            </a:r>
          </a:p>
        </p:txBody>
      </p:sp>
      <p:sp>
        <p:nvSpPr>
          <p:cNvPr id="3" name="Content Placeholder 2"/>
          <p:cNvSpPr>
            <a:spLocks noGrp="1"/>
          </p:cNvSpPr>
          <p:nvPr>
            <p:ph idx="1"/>
          </p:nvPr>
        </p:nvSpPr>
        <p:spPr>
          <a:xfrm>
            <a:off x="152400" y="990600"/>
            <a:ext cx="8763000" cy="5638800"/>
          </a:xfrm>
        </p:spPr>
        <p:txBody>
          <a:bodyPr>
            <a:noAutofit/>
          </a:bodyPr>
          <a:lstStyle/>
          <a:p>
            <a:pPr marL="514350" indent="-514350" eaLnBrk="1" fontAlgn="auto" hangingPunct="1">
              <a:spcAft>
                <a:spcPts val="0"/>
              </a:spcAft>
              <a:buClr>
                <a:schemeClr val="accent3"/>
              </a:buClr>
              <a:buFont typeface="Wingdings 2"/>
              <a:buAutoNum type="arabicPeriod"/>
              <a:defRPr/>
            </a:pPr>
            <a:r>
              <a:rPr lang="en-US" sz="3200" b="1" dirty="0" smtClean="0"/>
              <a:t>Primary </a:t>
            </a:r>
            <a:r>
              <a:rPr lang="en-US" sz="3200" b="1" dirty="0"/>
              <a:t>Lesions</a:t>
            </a:r>
            <a:r>
              <a:rPr lang="en-US" sz="3200" dirty="0"/>
              <a:t>: Are those originally produced by trauma or other stimulation. </a:t>
            </a:r>
            <a:endParaRPr lang="en-US" sz="3200" dirty="0" smtClean="0"/>
          </a:p>
          <a:p>
            <a:pPr marL="514350" indent="-514350" eaLnBrk="1" fontAlgn="auto" hangingPunct="1">
              <a:spcAft>
                <a:spcPts val="0"/>
              </a:spcAft>
              <a:buClr>
                <a:schemeClr val="accent3"/>
              </a:buClr>
              <a:buNone/>
              <a:defRPr/>
            </a:pPr>
            <a:r>
              <a:rPr lang="en-US" sz="3200" dirty="0" smtClean="0"/>
              <a:t>They </a:t>
            </a:r>
            <a:r>
              <a:rPr lang="en-US" sz="3200" dirty="0"/>
              <a:t>include</a:t>
            </a:r>
            <a:r>
              <a:rPr lang="en-US" sz="3200" dirty="0" smtClean="0"/>
              <a:t>:</a:t>
            </a: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Macule</a:t>
            </a:r>
            <a:r>
              <a:rPr lang="en-US" sz="3200" dirty="0"/>
              <a:t>: Discoloration of skin often flat and non – palpable </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Patch</a:t>
            </a:r>
            <a:r>
              <a:rPr lang="en-US" sz="3200" dirty="0"/>
              <a:t>: A patch is a large macule. May have some subtle surface change, such as a fine scale or wrinkling, despite the change in consistency of the surface, the lesion itself is not palpable</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27</a:t>
            </a:fld>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a:xfrm>
            <a:off x="152400" y="685800"/>
            <a:ext cx="8686800" cy="5791200"/>
          </a:xfrm>
          <a:noFill/>
        </p:spPr>
      </p:pic>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28</a:t>
            </a:fld>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457200"/>
            <a:ext cx="8839200" cy="6096000"/>
          </a:xfrm>
        </p:spPr>
        <p:txBody>
          <a:bodyPr/>
          <a:lstStyle/>
          <a:p>
            <a:pPr eaLnBrk="1" hangingPunct="1">
              <a:buFont typeface="Wingdings" pitchFamily="2" charset="2"/>
              <a:buChar char="Ø"/>
            </a:pPr>
            <a:r>
              <a:rPr lang="en-US" sz="3200" b="1" u="sng" dirty="0"/>
              <a:t>Nodule</a:t>
            </a:r>
            <a:r>
              <a:rPr lang="en-US" sz="3200" dirty="0"/>
              <a:t>: Is an elevated palpable solid mass with extensions  deeper into the dermis than a papule. The depth of involvement is what differentiates a nodule from a papule</a:t>
            </a:r>
          </a:p>
        </p:txBody>
      </p:sp>
      <p:pic>
        <p:nvPicPr>
          <p:cNvPr id="37891" name="Picture 2"/>
          <p:cNvPicPr>
            <a:picLocks noChangeAspect="1" noChangeArrowheads="1"/>
          </p:cNvPicPr>
          <p:nvPr/>
        </p:nvPicPr>
        <p:blipFill>
          <a:blip r:embed="rId2"/>
          <a:srcRect/>
          <a:stretch>
            <a:fillRect/>
          </a:stretch>
        </p:blipFill>
        <p:spPr bwMode="auto">
          <a:xfrm>
            <a:off x="685800" y="2743200"/>
            <a:ext cx="7391400"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29</a:t>
            </a:fld>
            <a:endParaRPr 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teg2"/>
          <p:cNvPicPr>
            <a:picLocks noChangeAspect="1" noChangeArrowheads="1"/>
          </p:cNvPicPr>
          <p:nvPr/>
        </p:nvPicPr>
        <p:blipFill>
          <a:blip r:embed="rId2"/>
          <a:srcRect/>
          <a:stretch>
            <a:fillRect/>
          </a:stretch>
        </p:blipFill>
        <p:spPr bwMode="auto">
          <a:xfrm>
            <a:off x="0" y="0"/>
            <a:ext cx="9144000" cy="7162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82B8A41-7AE0-403A-A192-FD7C070FD676}" type="slidenum">
              <a:rPr lang="en-US" smtClean="0"/>
              <a:pPr>
                <a:defRPr/>
              </a:pPr>
              <a:t>3</a:t>
            </a:fld>
            <a:endParaRPr lang="en-US"/>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381000"/>
            <a:ext cx="8839200" cy="6324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b="1" u="sng" dirty="0"/>
              <a:t>Papule</a:t>
            </a:r>
            <a:r>
              <a:rPr lang="en-US" sz="3200" dirty="0"/>
              <a:t>: An elevated, sharply circumscribed, small, colored lesion. Seen in ringworm and psoriasis</a:t>
            </a:r>
            <a:r>
              <a:rPr lang="en-US" sz="3200" dirty="0" smtClean="0"/>
              <a:t>.</a:t>
            </a: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Plaque</a:t>
            </a:r>
            <a:r>
              <a:rPr lang="en-US" sz="3200" dirty="0"/>
              <a:t>: Is an elevated, plateau-like lesion that is greater in its diameter than in its depth</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pic>
        <p:nvPicPr>
          <p:cNvPr id="36867" name="Picture 2"/>
          <p:cNvPicPr>
            <a:picLocks noChangeAspect="1" noChangeArrowheads="1"/>
          </p:cNvPicPr>
          <p:nvPr/>
        </p:nvPicPr>
        <p:blipFill>
          <a:blip r:embed="rId2"/>
          <a:srcRect/>
          <a:stretch>
            <a:fillRect/>
          </a:stretch>
        </p:blipFill>
        <p:spPr bwMode="auto">
          <a:xfrm>
            <a:off x="838200" y="2971800"/>
            <a:ext cx="7086600" cy="3581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30</a:t>
            </a:fld>
            <a:endParaRPr 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381000"/>
            <a:ext cx="9144000" cy="63246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b="1" u="sng" dirty="0"/>
              <a:t>Vesicle or blister</a:t>
            </a:r>
            <a:r>
              <a:rPr lang="en-US" sz="3200" dirty="0"/>
              <a:t>: A bulging, small, sharply defined lesion filled with clear, free fluid</a:t>
            </a:r>
            <a:r>
              <a:rPr lang="en-US" sz="3200"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sz="3200" b="1" u="sng" dirty="0"/>
              <a:t>Bullae</a:t>
            </a:r>
            <a:r>
              <a:rPr lang="en-US" sz="3200" dirty="0"/>
              <a:t>: Large </a:t>
            </a:r>
            <a:r>
              <a:rPr lang="en-US" sz="3200" dirty="0" smtClean="0"/>
              <a:t>vesicles / a blister more than 5 mm in diameter with thin walls filled with clear, free fluid. </a:t>
            </a:r>
            <a:endParaRPr lang="en-US" sz="3200" dirty="0"/>
          </a:p>
          <a:p>
            <a:pPr marL="274320" indent="-274320" eaLnBrk="1" fontAlgn="auto" hangingPunct="1">
              <a:spcAft>
                <a:spcPts val="0"/>
              </a:spcAft>
              <a:buClr>
                <a:schemeClr val="accent3"/>
              </a:buClr>
              <a:buFont typeface="Wingdings 2"/>
              <a:buChar char=""/>
              <a:defRPr/>
            </a:pPr>
            <a:endParaRPr lang="en-US" dirty="0"/>
          </a:p>
        </p:txBody>
      </p:sp>
      <p:pic>
        <p:nvPicPr>
          <p:cNvPr id="38915" name="Picture 2"/>
          <p:cNvPicPr>
            <a:picLocks noChangeAspect="1" noChangeArrowheads="1"/>
          </p:cNvPicPr>
          <p:nvPr/>
        </p:nvPicPr>
        <p:blipFill>
          <a:blip r:embed="rId2"/>
          <a:srcRect/>
          <a:stretch>
            <a:fillRect/>
          </a:stretch>
        </p:blipFill>
        <p:spPr bwMode="auto">
          <a:xfrm>
            <a:off x="381000" y="3124200"/>
            <a:ext cx="83820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31</a:t>
            </a:fld>
            <a:endParaRPr lang="en-US"/>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8600" y="457200"/>
            <a:ext cx="8763000" cy="6172200"/>
          </a:xfrm>
        </p:spPr>
        <p:txBody>
          <a:bodyPr>
            <a:noAutofit/>
          </a:bodyPr>
          <a:lstStyle/>
          <a:p>
            <a:pPr marL="274320" indent="-274320" eaLnBrk="1" fontAlgn="auto" hangingPunct="1">
              <a:spcAft>
                <a:spcPts val="0"/>
              </a:spcAft>
              <a:buClr>
                <a:schemeClr val="accent3"/>
              </a:buClr>
              <a:buFont typeface="Wingdings" pitchFamily="2" charset="2"/>
              <a:buChar char="Ø"/>
              <a:defRPr/>
            </a:pPr>
            <a:r>
              <a:rPr lang="en-US" sz="3200" b="1" u="sng" dirty="0"/>
              <a:t>Pustule</a:t>
            </a:r>
            <a:r>
              <a:rPr lang="en-US" sz="3200" dirty="0"/>
              <a:t>: A small elevation of the skin containing cloudy or purulent material usually consisting of necrotic inflammatory cells. (Pus- filled vesicle)</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Cyst </a:t>
            </a:r>
            <a:r>
              <a:rPr lang="en-US" sz="3200" dirty="0"/>
              <a:t>: An epithelial-lined cavity containing liquid, semi-solid, or  solid </a:t>
            </a:r>
            <a:r>
              <a:rPr lang="en-US" sz="3200" dirty="0" smtClean="0"/>
              <a:t>material</a:t>
            </a: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Wheal</a:t>
            </a:r>
            <a:r>
              <a:rPr lang="en-US" sz="3200" dirty="0"/>
              <a:t>: An elevated, white to pink edematous lesion that is unstable and associated with pruritus. Wheals are evanescent – they appear and disappear quickly. Seen in mosquito bites and hives.</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32</a:t>
            </a:fld>
            <a:endParaRPr lang="en-US"/>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52400" y="533400"/>
            <a:ext cx="8839200" cy="6096000"/>
          </a:xfrm>
        </p:spPr>
        <p:txBody>
          <a:bodyPr>
            <a:normAutofit fontScale="92500" lnSpcReduction="10000"/>
          </a:bodyPr>
          <a:lstStyle/>
          <a:p>
            <a:pPr marL="274320" indent="-274320" eaLnBrk="1" fontAlgn="auto" hangingPunct="1">
              <a:spcAft>
                <a:spcPts val="0"/>
              </a:spcAft>
              <a:buClr>
                <a:schemeClr val="accent3"/>
              </a:buClr>
              <a:buFont typeface="Wingdings" pitchFamily="2" charset="2"/>
              <a:buChar char="Ø"/>
              <a:defRPr/>
            </a:pPr>
            <a:r>
              <a:rPr lang="en-US" sz="3200" b="1" u="sng" dirty="0"/>
              <a:t>Telangiectasia</a:t>
            </a:r>
            <a:r>
              <a:rPr lang="en-US" sz="3200" dirty="0"/>
              <a:t> : An enlargement of superficial blood vessels to the point of being visible.</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Burrow</a:t>
            </a:r>
            <a:r>
              <a:rPr lang="en-US" sz="3200" dirty="0"/>
              <a:t>: A slightly elevated, grayish, tortuous (not straight) line in the skin, and is caused by burrowing organisms.</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err="1"/>
              <a:t>Petechiae</a:t>
            </a:r>
            <a:r>
              <a:rPr lang="en-US" sz="3200" dirty="0"/>
              <a:t>: Tiny, reddish purple, sharply circumscribed spots of hemorrhage in the superficial layers of the skin or epidermis. May indicate severe systemic disease such as </a:t>
            </a:r>
            <a:r>
              <a:rPr lang="en-US" sz="3200" b="1" dirty="0"/>
              <a:t>bacterial </a:t>
            </a:r>
            <a:r>
              <a:rPr lang="en-US" sz="3200" b="1" dirty="0" err="1" smtClean="0"/>
              <a:t>endocarditis</a:t>
            </a:r>
            <a:r>
              <a:rPr lang="en-US" sz="3200" b="1" dirty="0" smtClean="0"/>
              <a:t>;</a:t>
            </a:r>
            <a:r>
              <a:rPr lang="en-US" sz="3200" dirty="0" smtClean="0"/>
              <a:t> </a:t>
            </a:r>
            <a:r>
              <a:rPr lang="en-US" sz="3200" dirty="0"/>
              <a:t>must be reported </a:t>
            </a:r>
            <a:r>
              <a:rPr lang="en-US" sz="3200" dirty="0" smtClean="0"/>
              <a:t>immediately for further investigation &amp; management.</a:t>
            </a:r>
            <a:endParaRPr lang="en-US" sz="3200" dirty="0"/>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33</a:t>
            </a:fld>
            <a:endParaRPr lang="en-US"/>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400800"/>
          </a:xfrm>
        </p:spPr>
        <p:txBody>
          <a:bodyPr>
            <a:normAutofit/>
          </a:bodyPr>
          <a:lstStyle/>
          <a:p>
            <a:pPr marL="0" indent="0" eaLnBrk="1" fontAlgn="auto" hangingPunct="1">
              <a:spcAft>
                <a:spcPts val="0"/>
              </a:spcAft>
              <a:buClr>
                <a:schemeClr val="accent3"/>
              </a:buClr>
              <a:buFont typeface="Arial" charset="0"/>
              <a:buNone/>
              <a:defRPr/>
            </a:pPr>
            <a:r>
              <a:rPr lang="en-US" b="1" dirty="0"/>
              <a:t>2</a:t>
            </a:r>
            <a:r>
              <a:rPr lang="en-US" sz="3200" b="1" dirty="0"/>
              <a:t>. Secondary Skin Lesions</a:t>
            </a:r>
            <a:r>
              <a:rPr lang="en-US" sz="3200" dirty="0"/>
              <a:t>: Result from some alteration, usually traumatic, to the primary lesion. They include:</a:t>
            </a:r>
          </a:p>
          <a:p>
            <a:pPr marL="0" indent="0" eaLnBrk="1" fontAlgn="auto" hangingPunct="1">
              <a:spcAft>
                <a:spcPts val="0"/>
              </a:spcAft>
              <a:buClr>
                <a:schemeClr val="accent3"/>
              </a:buClr>
              <a:buFont typeface="Arial" charset="0"/>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Crust</a:t>
            </a:r>
            <a:r>
              <a:rPr lang="en-US" sz="3200" dirty="0"/>
              <a:t>: Dried blood, serum, scales, and pus from corrosive lesions, usually mixed with epithelial and sometimes bacterial debris</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Lichenification </a:t>
            </a:r>
            <a:r>
              <a:rPr lang="en-US" sz="3200" dirty="0"/>
              <a:t>: Pronounced thickening of the epidermis and dermis from chronic scratching or rubbing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34</a:t>
            </a:fld>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8915400" cy="6096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b="1" u="sng" dirty="0"/>
              <a:t>Erosion:</a:t>
            </a:r>
            <a:r>
              <a:rPr lang="en-US" sz="3200" dirty="0"/>
              <a:t> A discontinuity of the skin exhibiting incomplete loss of the epidermis, a lesion that is moist, circumscribed, and usually depressed.</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Ulcer:</a:t>
            </a:r>
            <a:r>
              <a:rPr lang="en-US" sz="3200" u="sng" dirty="0"/>
              <a:t> </a:t>
            </a:r>
            <a:r>
              <a:rPr lang="en-US" sz="3200" dirty="0"/>
              <a:t>A destruction and loss of epidermis, dermis, and possibly subcutaneous layers.</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Fissure:</a:t>
            </a:r>
            <a:r>
              <a:rPr lang="en-US" sz="3200" b="1" dirty="0"/>
              <a:t> </a:t>
            </a:r>
            <a:r>
              <a:rPr lang="en-US" sz="3200" dirty="0"/>
              <a:t>A vertical, linear crack through the epidermis and dermis. Usually narrow but deep.</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35</a:t>
            </a:fld>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noChangeAspect="1"/>
          </p:cNvPicPr>
          <p:nvPr>
            <p:ph idx="1"/>
          </p:nvPr>
        </p:nvPicPr>
        <p:blipFill>
          <a:blip r:embed="rId2"/>
          <a:srcRect/>
          <a:stretch>
            <a:fillRect/>
          </a:stretch>
        </p:blipFill>
        <p:spPr>
          <a:xfrm>
            <a:off x="228600" y="990600"/>
            <a:ext cx="8686800" cy="5181600"/>
          </a:xfrm>
        </p:spPr>
      </p:pic>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36</a:t>
            </a:fld>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52400" y="304800"/>
            <a:ext cx="8839200" cy="6400800"/>
          </a:xfrm>
        </p:spPr>
        <p:txBody>
          <a:bodyPr>
            <a:noAutofit/>
          </a:bodyPr>
          <a:lstStyle/>
          <a:p>
            <a:pPr marL="274320" indent="-274320" eaLnBrk="1" fontAlgn="auto" hangingPunct="1">
              <a:spcAft>
                <a:spcPts val="0"/>
              </a:spcAft>
              <a:buClr>
                <a:schemeClr val="accent3"/>
              </a:buClr>
              <a:buFont typeface="Wingdings" pitchFamily="2" charset="2"/>
              <a:buChar char="Ø"/>
              <a:defRPr/>
            </a:pPr>
            <a:r>
              <a:rPr lang="en-US" sz="3000" b="1" u="sng" dirty="0"/>
              <a:t>Excoriation</a:t>
            </a:r>
            <a:r>
              <a:rPr lang="en-US" sz="3000" dirty="0"/>
              <a:t>: An abrasion produced by mechanical means (often scratching), usually involving only the epidermis but not uncommonly reaching the papillary dermis.</a:t>
            </a:r>
          </a:p>
          <a:p>
            <a:pPr marL="0" indent="0" eaLnBrk="1" fontAlgn="auto" hangingPunct="1">
              <a:spcAft>
                <a:spcPts val="0"/>
              </a:spcAft>
              <a:buClr>
                <a:schemeClr val="accent3"/>
              </a:buClr>
              <a:buFont typeface="Wingdings 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b="1" u="sng" dirty="0"/>
              <a:t>Induration</a:t>
            </a:r>
            <a:r>
              <a:rPr lang="en-US" sz="3000" dirty="0"/>
              <a:t>: Dermal thickening causing the cutaneous surface to feel thicker and firmer.</a:t>
            </a:r>
          </a:p>
          <a:p>
            <a:pPr marL="0" indent="0" eaLnBrk="1" fontAlgn="auto" hangingPunct="1">
              <a:spcAft>
                <a:spcPts val="0"/>
              </a:spcAft>
              <a:buClr>
                <a:schemeClr val="accent3"/>
              </a:buClr>
              <a:buFont typeface="Wingdings 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b="1" u="sng" dirty="0"/>
              <a:t>Atrophy</a:t>
            </a:r>
            <a:r>
              <a:rPr lang="en-US" sz="3000" dirty="0"/>
              <a:t>: A loss of tissue, and can be epidermal, dermal, or subcutaneous. With epidermal atrophy, the skin appears thin, translucent, and wrinkled. Dermal or subcutaneous atrophy is represented by depression of the skin</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37</a:t>
            </a:fld>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152400" y="304800"/>
            <a:ext cx="8991600" cy="6248400"/>
          </a:xfrm>
        </p:spPr>
        <p:txBody>
          <a:bodyPr>
            <a:normAutofit lnSpcReduction="10000"/>
          </a:bodyPr>
          <a:lstStyle/>
          <a:p>
            <a:pPr marL="0" indent="0" eaLnBrk="1" fontAlgn="auto" hangingPunct="1">
              <a:spcAft>
                <a:spcPts val="0"/>
              </a:spcAft>
              <a:buClr>
                <a:schemeClr val="accent3"/>
              </a:buClr>
              <a:buFont typeface="Arial" charset="0"/>
              <a:buNone/>
              <a:defRPr/>
            </a:pPr>
            <a:endParaRPr lang="en-US" sz="3200" b="1" u="sng" dirty="0"/>
          </a:p>
          <a:p>
            <a:pPr marL="274320" indent="-274320" eaLnBrk="1" fontAlgn="auto" hangingPunct="1">
              <a:spcAft>
                <a:spcPts val="0"/>
              </a:spcAft>
              <a:buClr>
                <a:schemeClr val="accent3"/>
              </a:buClr>
              <a:buFont typeface="Wingdings" pitchFamily="2" charset="2"/>
              <a:buChar char="Ø"/>
              <a:defRPr/>
            </a:pPr>
            <a:r>
              <a:rPr lang="en-US" sz="3200" b="1" u="sng" dirty="0"/>
              <a:t>Maceration</a:t>
            </a:r>
            <a:r>
              <a:rPr lang="en-US" sz="3200" dirty="0"/>
              <a:t>: Softening and turning white of the skin due to being consistently wet.</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Umbilication</a:t>
            </a:r>
            <a:r>
              <a:rPr lang="en-US" sz="3200" dirty="0"/>
              <a:t>: Formation of a depression at the top of a papule, vesicle, or pustule.</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Scar</a:t>
            </a:r>
            <a:r>
              <a:rPr lang="en-US" sz="3200" dirty="0"/>
              <a:t>: Formation of dense connective tissue resulting from destruction of skin.</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b="1" u="sng" dirty="0"/>
              <a:t>Scale</a:t>
            </a:r>
            <a:r>
              <a:rPr lang="en-US" sz="3200" dirty="0"/>
              <a:t>: Dried fragments of sloughed dead epidermis</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38</a:t>
            </a:fld>
            <a:endParaRPr lang="en-US"/>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639762"/>
          </a:xfrm>
          <a:solidFill>
            <a:schemeClr val="accent2"/>
          </a:solidFill>
        </p:spPr>
        <p:txBody>
          <a:bodyPr>
            <a:normAutofit fontScale="90000"/>
          </a:bodyPr>
          <a:lstStyle/>
          <a:p>
            <a:pPr algn="ctr" eaLnBrk="1" fontAlgn="auto" hangingPunct="1">
              <a:spcAft>
                <a:spcPts val="0"/>
              </a:spcAft>
              <a:defRPr/>
            </a:pPr>
            <a:r>
              <a:rPr lang="en-US" b="1" dirty="0"/>
              <a:t>DIAGNOSTIC EVALUATION</a:t>
            </a:r>
          </a:p>
        </p:txBody>
      </p:sp>
      <p:sp>
        <p:nvSpPr>
          <p:cNvPr id="47107" name="Content Placeholder 2"/>
          <p:cNvSpPr>
            <a:spLocks noGrp="1"/>
          </p:cNvSpPr>
          <p:nvPr>
            <p:ph idx="1"/>
          </p:nvPr>
        </p:nvSpPr>
        <p:spPr>
          <a:xfrm>
            <a:off x="152400" y="1066800"/>
            <a:ext cx="8763000" cy="5486400"/>
          </a:xfrm>
        </p:spPr>
        <p:txBody>
          <a:bodyPr/>
          <a:lstStyle/>
          <a:p>
            <a:pPr marL="514350" indent="-514350" eaLnBrk="1" hangingPunct="1">
              <a:buFont typeface="Arial" charset="0"/>
              <a:buAutoNum type="arabicPeriod"/>
            </a:pPr>
            <a:r>
              <a:rPr lang="en-US" sz="2800" b="1" dirty="0" smtClean="0"/>
              <a:t>Skin </a:t>
            </a:r>
            <a:r>
              <a:rPr lang="en-US" sz="2800" b="1" dirty="0"/>
              <a:t>Biopsy:</a:t>
            </a:r>
            <a:r>
              <a:rPr lang="en-US" sz="2800" dirty="0"/>
              <a:t> </a:t>
            </a:r>
            <a:endParaRPr lang="en-US" sz="2800" dirty="0" smtClean="0"/>
          </a:p>
          <a:p>
            <a:pPr marL="514350" indent="-514350" eaLnBrk="1" hangingPunct="1">
              <a:buNone/>
            </a:pPr>
            <a:r>
              <a:rPr lang="en-US" sz="2800" dirty="0" smtClean="0"/>
              <a:t>Performed </a:t>
            </a:r>
            <a:r>
              <a:rPr lang="en-US" sz="2800" dirty="0"/>
              <a:t>to obtain tissue for microscopic </a:t>
            </a:r>
            <a:r>
              <a:rPr lang="en-US" sz="2800" dirty="0" smtClean="0"/>
              <a:t>evaluation</a:t>
            </a:r>
            <a:r>
              <a:rPr lang="en-US" sz="2800" dirty="0"/>
              <a:t>. </a:t>
            </a:r>
            <a:endParaRPr lang="en-US" sz="2800" dirty="0" smtClean="0"/>
          </a:p>
          <a:p>
            <a:pPr marL="514350" indent="-514350" eaLnBrk="1" hangingPunct="1">
              <a:buNone/>
            </a:pPr>
            <a:r>
              <a:rPr lang="en-US" sz="2800" dirty="0" smtClean="0"/>
              <a:t>Performed </a:t>
            </a:r>
            <a:r>
              <a:rPr lang="en-US" sz="2800" dirty="0"/>
              <a:t>on skin nodules, plagues, blisters and other lesions to rule out malignancy and establish exact diagnosis</a:t>
            </a:r>
            <a:r>
              <a:rPr lang="en-US" sz="2800" dirty="0" smtClean="0"/>
              <a:t>.</a:t>
            </a:r>
            <a:endParaRPr lang="en-US" sz="2800" dirty="0"/>
          </a:p>
          <a:p>
            <a:pPr marL="0" indent="0" eaLnBrk="1" hangingPunct="1">
              <a:buFont typeface="Arial" charset="0"/>
              <a:buNone/>
            </a:pPr>
            <a:r>
              <a:rPr lang="en-US" sz="2800" b="1" dirty="0"/>
              <a:t>2. Skin Scrapings: </a:t>
            </a:r>
            <a:endParaRPr lang="en-US" sz="2800" b="1" dirty="0" smtClean="0"/>
          </a:p>
          <a:p>
            <a:pPr marL="0" indent="0" eaLnBrk="1" hangingPunct="1">
              <a:buFont typeface="Arial" charset="0"/>
              <a:buNone/>
            </a:pPr>
            <a:r>
              <a:rPr lang="en-US" sz="2800" dirty="0" smtClean="0"/>
              <a:t> </a:t>
            </a:r>
            <a:r>
              <a:rPr lang="en-US" sz="2800" dirty="0"/>
              <a:t>Tissue samples are scraped from suspected fungal lesions with a scalpel blade moistened with oil so that the scraped skin adheres to the blade. </a:t>
            </a:r>
            <a:endParaRPr lang="en-US" sz="2800" dirty="0" smtClean="0"/>
          </a:p>
          <a:p>
            <a:pPr marL="0" indent="0" eaLnBrk="1" hangingPunct="1">
              <a:buFont typeface="Arial" charset="0"/>
              <a:buNone/>
            </a:pPr>
            <a:r>
              <a:rPr lang="en-US" sz="2800" dirty="0" smtClean="0"/>
              <a:t>The </a:t>
            </a:r>
            <a:r>
              <a:rPr lang="en-US" sz="2800" dirty="0"/>
              <a:t>scraped material transferred to a glass </a:t>
            </a:r>
            <a:r>
              <a:rPr lang="en-US" sz="2800" dirty="0" smtClean="0"/>
              <a:t>slide and </a:t>
            </a:r>
            <a:r>
              <a:rPr lang="en-US" sz="2800" dirty="0"/>
              <a:t>examined microscopically.</a:t>
            </a:r>
          </a:p>
          <a:p>
            <a:pPr marL="0" indent="0" eaLnBrk="1" hangingPunct="1">
              <a:buFont typeface="Arial" charset="0"/>
              <a:buNone/>
            </a:pPr>
            <a:r>
              <a:rPr lang="en-US" sz="2800" dirty="0"/>
              <a:t>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39</a:t>
            </a:fld>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chemeClr val="accent2"/>
          </a:solidFill>
        </p:spPr>
        <p:txBody>
          <a:bodyPr anchor="ctr"/>
          <a:lstStyle/>
          <a:p>
            <a:pPr algn="ctr"/>
            <a:r>
              <a:rPr lang="en-US" b="1" dirty="0"/>
              <a:t>The Integumentary System</a:t>
            </a:r>
          </a:p>
        </p:txBody>
      </p:sp>
      <p:sp>
        <p:nvSpPr>
          <p:cNvPr id="7171" name="Rectangle 3"/>
          <p:cNvSpPr>
            <a:spLocks noGrp="1" noChangeArrowheads="1"/>
          </p:cNvSpPr>
          <p:nvPr>
            <p:ph type="body" idx="1"/>
          </p:nvPr>
        </p:nvSpPr>
        <p:spPr>
          <a:xfrm>
            <a:off x="152400" y="1371600"/>
            <a:ext cx="8839200" cy="5181599"/>
          </a:xfrm>
        </p:spPr>
        <p:txBody>
          <a:bodyPr/>
          <a:lstStyle/>
          <a:p>
            <a:r>
              <a:rPr lang="en-US" sz="3200" dirty="0"/>
              <a:t>Integument is skin</a:t>
            </a:r>
          </a:p>
          <a:p>
            <a:r>
              <a:rPr lang="en-US" sz="3200" dirty="0"/>
              <a:t>Skin and its appendages make up the integumentary system</a:t>
            </a:r>
          </a:p>
          <a:p>
            <a:r>
              <a:rPr lang="en-US" sz="3200" dirty="0"/>
              <a:t>A fatty layer (hypodermis) lies deep to it</a:t>
            </a:r>
          </a:p>
          <a:p>
            <a:r>
              <a:rPr lang="en-US" sz="3200" dirty="0"/>
              <a:t>It has three distinct regions</a:t>
            </a:r>
          </a:p>
          <a:p>
            <a:pPr lvl="1"/>
            <a:r>
              <a:rPr lang="en-US" sz="3200" dirty="0"/>
              <a:t>Epidermis</a:t>
            </a:r>
          </a:p>
          <a:p>
            <a:pPr lvl="1"/>
            <a:r>
              <a:rPr lang="en-US" sz="3200" dirty="0"/>
              <a:t>Dermis</a:t>
            </a:r>
          </a:p>
          <a:p>
            <a:pPr lvl="1"/>
            <a:r>
              <a:rPr lang="en-US" sz="3200" dirty="0"/>
              <a:t>Hypodermis</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a:t>
            </a:fld>
            <a:endParaRPr lang="en-US"/>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381000"/>
            <a:ext cx="8229600" cy="6324600"/>
          </a:xfrm>
        </p:spPr>
        <p:txBody>
          <a:bodyPr/>
          <a:lstStyle/>
          <a:p>
            <a:pPr marL="0" indent="0" eaLnBrk="1" hangingPunct="1">
              <a:buFont typeface="Wingdings 2" pitchFamily="18" charset="2"/>
              <a:buNone/>
            </a:pPr>
            <a:endParaRPr lang="en-US" b="1" dirty="0"/>
          </a:p>
          <a:p>
            <a:pPr marL="0" indent="0" eaLnBrk="1" hangingPunct="1">
              <a:buFont typeface="Wingdings 2" pitchFamily="18" charset="2"/>
              <a:buNone/>
            </a:pPr>
            <a:r>
              <a:rPr lang="en-US" sz="2800" b="1" dirty="0"/>
              <a:t>3. </a:t>
            </a:r>
            <a:r>
              <a:rPr lang="en-US" sz="2800" b="1" dirty="0" err="1"/>
              <a:t>Immunofluorescence</a:t>
            </a:r>
            <a:r>
              <a:rPr lang="en-US" sz="2800" dirty="0"/>
              <a:t>: Designed to establish sites of immunological reaction</a:t>
            </a:r>
          </a:p>
          <a:p>
            <a:pPr marL="0" indent="0" eaLnBrk="1" hangingPunct="1">
              <a:buFont typeface="Wingdings 2" pitchFamily="18" charset="2"/>
              <a:buNone/>
            </a:pPr>
            <a:endParaRPr lang="en-US" sz="2800" dirty="0"/>
          </a:p>
          <a:p>
            <a:pPr marL="0" indent="0" eaLnBrk="1" hangingPunct="1">
              <a:buFont typeface="Wingdings 2" pitchFamily="18" charset="2"/>
              <a:buNone/>
            </a:pPr>
            <a:r>
              <a:rPr lang="en-US" sz="2800" b="1" dirty="0"/>
              <a:t>4. Culture and Sensitivity:</a:t>
            </a:r>
            <a:r>
              <a:rPr lang="en-US" sz="2800" dirty="0"/>
              <a:t> </a:t>
            </a:r>
            <a:endParaRPr lang="en-US" sz="2800" dirty="0" smtClean="0"/>
          </a:p>
          <a:p>
            <a:pPr marL="0" indent="0" eaLnBrk="1" hangingPunct="1">
              <a:buFont typeface="Wingdings 2" pitchFamily="18" charset="2"/>
              <a:buNone/>
            </a:pPr>
            <a:r>
              <a:rPr lang="en-US" sz="2800" dirty="0" smtClean="0"/>
              <a:t>A </a:t>
            </a:r>
            <a:r>
              <a:rPr lang="en-US" sz="2800" dirty="0"/>
              <a:t>culture is done to find out what kind of organism (usually a bacteria) is causing an illness or infection. Done by collecting a sample of body fluid or tissue and then adding it </a:t>
            </a:r>
            <a:r>
              <a:rPr lang="en-US" sz="2800" dirty="0" smtClean="0"/>
              <a:t>culture media </a:t>
            </a:r>
            <a:r>
              <a:rPr lang="en-US" dirty="0" smtClean="0"/>
              <a:t>(</a:t>
            </a:r>
            <a:r>
              <a:rPr lang="en-US" sz="2400" dirty="0" smtClean="0"/>
              <a:t>a </a:t>
            </a:r>
            <a:r>
              <a:rPr lang="en-US" sz="2400" dirty="0"/>
              <a:t>substance that helps promote the </a:t>
            </a:r>
            <a:endParaRPr lang="en-US" sz="2400" dirty="0" smtClean="0"/>
          </a:p>
          <a:p>
            <a:pPr marL="0" indent="0" eaLnBrk="1" hangingPunct="1">
              <a:buFont typeface="Wingdings 2" pitchFamily="18" charset="2"/>
              <a:buNone/>
            </a:pPr>
            <a:r>
              <a:rPr lang="en-US" dirty="0" smtClean="0"/>
              <a:t>A </a:t>
            </a:r>
            <a:r>
              <a:rPr lang="en-US" dirty="0"/>
              <a:t>sensitivity test checks </a:t>
            </a:r>
            <a:r>
              <a:rPr lang="en-US" dirty="0" smtClean="0"/>
              <a:t> what </a:t>
            </a:r>
            <a:r>
              <a:rPr lang="en-US" dirty="0"/>
              <a:t>kind of medicine, such as an antibiotic, will work best to treat the illness or infection.</a:t>
            </a:r>
          </a:p>
          <a:p>
            <a:pPr marL="0" indent="0" eaLnBrk="1" hangingPunct="1">
              <a:buFont typeface="Wingdings 2" pitchFamily="18" charset="2"/>
              <a:buNone/>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40</a:t>
            </a:fld>
            <a:endParaRPr lang="en-US"/>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0" y="0"/>
            <a:ext cx="9144000" cy="6629400"/>
          </a:xfrm>
        </p:spPr>
        <p:txBody>
          <a:bodyPr/>
          <a:lstStyle/>
          <a:p>
            <a:pPr marL="0" indent="0" eaLnBrk="1" hangingPunct="1">
              <a:buFont typeface="Arial" charset="0"/>
              <a:buNone/>
            </a:pPr>
            <a:r>
              <a:rPr lang="en-US" sz="3200" b="1" dirty="0" smtClean="0"/>
              <a:t>5.Tzanck </a:t>
            </a:r>
            <a:r>
              <a:rPr lang="en-US" sz="3200" b="1" dirty="0"/>
              <a:t>smear</a:t>
            </a:r>
            <a:r>
              <a:rPr lang="en-US" sz="3200" dirty="0"/>
              <a:t>: </a:t>
            </a:r>
            <a:endParaRPr lang="en-US" sz="3200" dirty="0" smtClean="0"/>
          </a:p>
          <a:p>
            <a:pPr marL="0" indent="0" eaLnBrk="1" hangingPunct="1">
              <a:buFont typeface="Arial" charset="0"/>
              <a:buNone/>
            </a:pPr>
            <a:r>
              <a:rPr lang="en-US" sz="3200" dirty="0" smtClean="0"/>
              <a:t>Used </a:t>
            </a:r>
            <a:r>
              <a:rPr lang="en-US" sz="3200" dirty="0"/>
              <a:t>to examine cells from blistering conditions such as herpes zoster, </a:t>
            </a:r>
            <a:r>
              <a:rPr lang="en-US" sz="3200" dirty="0" err="1"/>
              <a:t>varicella</a:t>
            </a:r>
            <a:r>
              <a:rPr lang="en-US" sz="3200" dirty="0"/>
              <a:t> and herpes simplex</a:t>
            </a:r>
            <a:r>
              <a:rPr lang="en-US" sz="3200" dirty="0" smtClean="0"/>
              <a:t>.</a:t>
            </a:r>
          </a:p>
          <a:p>
            <a:pPr marL="0" indent="0" eaLnBrk="1" hangingPunct="1">
              <a:buFont typeface="Arial" charset="0"/>
              <a:buNone/>
            </a:pPr>
            <a:r>
              <a:rPr lang="en-US" sz="3200" dirty="0" smtClean="0"/>
              <a:t> </a:t>
            </a:r>
            <a:r>
              <a:rPr lang="en-US" sz="3200" dirty="0"/>
              <a:t>The secretions from suspected blisters are applied to a slide, stained and </a:t>
            </a:r>
            <a:r>
              <a:rPr lang="en-US" sz="3200" dirty="0" smtClean="0"/>
              <a:t>examined</a:t>
            </a:r>
            <a:endParaRPr lang="en-US" sz="3200" dirty="0"/>
          </a:p>
          <a:p>
            <a:pPr marL="0" indent="0" eaLnBrk="1" hangingPunct="1">
              <a:buFont typeface="Arial" charset="0"/>
              <a:buNone/>
            </a:pPr>
            <a:r>
              <a:rPr lang="en-US" sz="3200" b="1" dirty="0"/>
              <a:t>6. Patch Testing: </a:t>
            </a:r>
            <a:r>
              <a:rPr lang="en-US" sz="3200" dirty="0"/>
              <a:t>Performed to identify substances which the patient has developed an </a:t>
            </a:r>
            <a:r>
              <a:rPr lang="en-US" sz="3200" dirty="0" smtClean="0"/>
              <a:t>allergy</a:t>
            </a:r>
          </a:p>
          <a:p>
            <a:pPr marL="0" indent="0" eaLnBrk="1" hangingPunct="1">
              <a:buFont typeface="Arial" charset="0"/>
              <a:buNone/>
            </a:pPr>
            <a:r>
              <a:rPr lang="en-US" sz="3200" b="1" dirty="0" smtClean="0"/>
              <a:t>7.Wood’s light</a:t>
            </a:r>
            <a:r>
              <a:rPr lang="en-US" sz="3200" dirty="0" smtClean="0"/>
              <a:t>-special lamp produces long wave UV in dark able to differentiate </a:t>
            </a:r>
            <a:r>
              <a:rPr lang="en-US" sz="3200" dirty="0" err="1" smtClean="0"/>
              <a:t>dermal&amp;epidermal</a:t>
            </a:r>
            <a:r>
              <a:rPr lang="en-US" sz="3200" dirty="0" smtClean="0"/>
              <a:t>, hyper &amp;</a:t>
            </a:r>
            <a:r>
              <a:rPr lang="en-US" sz="3200" dirty="0" err="1" smtClean="0"/>
              <a:t>hypopigmented</a:t>
            </a:r>
            <a:r>
              <a:rPr lang="en-US" sz="3200" dirty="0" smtClean="0"/>
              <a:t> skin from normal.</a:t>
            </a:r>
          </a:p>
          <a:p>
            <a:pPr marL="0" indent="0" eaLnBrk="1" hangingPunct="1">
              <a:buFont typeface="Arial" charset="0"/>
              <a:buNone/>
            </a:pPr>
            <a:r>
              <a:rPr lang="en-US" sz="3200" dirty="0" smtClean="0"/>
              <a:t>8</a:t>
            </a:r>
            <a:r>
              <a:rPr lang="en-US" sz="3200" b="1" dirty="0" smtClean="0"/>
              <a:t>. Clinical photographs</a:t>
            </a:r>
            <a:r>
              <a:rPr lang="en-US" sz="3200" dirty="0" smtClean="0"/>
              <a:t>-to determine </a:t>
            </a:r>
            <a:r>
              <a:rPr lang="en-US" sz="3200" dirty="0" err="1" smtClean="0"/>
              <a:t>nature&amp;extent</a:t>
            </a:r>
            <a:r>
              <a:rPr lang="en-US" sz="3200" dirty="0" smtClean="0"/>
              <a:t> of lesions, progress of </a:t>
            </a:r>
            <a:r>
              <a:rPr lang="en-US" sz="3200" dirty="0" err="1" smtClean="0"/>
              <a:t>treatmet</a:t>
            </a:r>
            <a:r>
              <a:rPr lang="en-US" sz="3200" dirty="0" smtClean="0"/>
              <a:t>.</a:t>
            </a:r>
            <a:endParaRPr lang="en-US" sz="3200" dirty="0"/>
          </a:p>
          <a:p>
            <a:pPr marL="0" indent="0" eaLnBrk="1" hangingPunct="1">
              <a:buFont typeface="Arial" charset="0"/>
              <a:buNone/>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41</a:t>
            </a:fld>
            <a:endParaRPr lang="en-US"/>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990600"/>
          </a:xfrm>
          <a:solidFill>
            <a:schemeClr val="accent2"/>
          </a:solidFill>
        </p:spPr>
        <p:txBody>
          <a:bodyPr>
            <a:normAutofit/>
          </a:bodyPr>
          <a:lstStyle/>
          <a:p>
            <a:pPr algn="ctr" eaLnBrk="1" fontAlgn="auto" hangingPunct="1">
              <a:spcAft>
                <a:spcPts val="0"/>
              </a:spcAft>
              <a:defRPr/>
            </a:pPr>
            <a:r>
              <a:rPr lang="en-US" b="1" dirty="0"/>
              <a:t>PRINCIPLES OF THERAPY</a:t>
            </a:r>
          </a:p>
        </p:txBody>
      </p:sp>
      <p:sp>
        <p:nvSpPr>
          <p:cNvPr id="50179" name="Content Placeholder 2"/>
          <p:cNvSpPr>
            <a:spLocks noGrp="1"/>
          </p:cNvSpPr>
          <p:nvPr>
            <p:ph idx="1"/>
          </p:nvPr>
        </p:nvSpPr>
        <p:spPr>
          <a:xfrm>
            <a:off x="152400" y="990600"/>
            <a:ext cx="8839200" cy="5562600"/>
          </a:xfrm>
        </p:spPr>
        <p:txBody>
          <a:bodyPr/>
          <a:lstStyle/>
          <a:p>
            <a:pPr marL="0" indent="0" eaLnBrk="1" hangingPunct="1">
              <a:buFont typeface="Wingdings 2" pitchFamily="18" charset="2"/>
              <a:buNone/>
              <a:defRPr/>
            </a:pPr>
            <a:r>
              <a:rPr lang="en-US" b="1" dirty="0"/>
              <a:t>1</a:t>
            </a:r>
            <a:r>
              <a:rPr lang="en-US" sz="3200" b="1" dirty="0"/>
              <a:t>. </a:t>
            </a:r>
            <a:r>
              <a:rPr lang="en-US" sz="3200" b="1" dirty="0" err="1" smtClean="0"/>
              <a:t>Balneotherapy</a:t>
            </a:r>
            <a:r>
              <a:rPr lang="en-US" sz="3200" b="1" dirty="0" smtClean="0"/>
              <a:t> (Medical bath)</a:t>
            </a:r>
            <a:endParaRPr lang="en-US" sz="3200" dirty="0"/>
          </a:p>
          <a:p>
            <a:pPr eaLnBrk="1" hangingPunct="1">
              <a:buFont typeface="Wingdings" pitchFamily="2" charset="2"/>
              <a:buChar char="Ø"/>
              <a:defRPr/>
            </a:pPr>
            <a:r>
              <a:rPr lang="en-US" sz="3200" dirty="0"/>
              <a:t>May involve hot or cold water, massage through moving water, relaxation or stimulation</a:t>
            </a:r>
          </a:p>
          <a:p>
            <a:pPr marL="0" indent="0" eaLnBrk="1" hangingPunct="1">
              <a:buFont typeface="Wingdings 2" pitchFamily="18" charset="2"/>
              <a:buNone/>
              <a:defRPr/>
            </a:pPr>
            <a:endParaRPr lang="en-US" sz="3200" dirty="0"/>
          </a:p>
          <a:p>
            <a:pPr eaLnBrk="1" hangingPunct="1">
              <a:buFont typeface="Wingdings" pitchFamily="2" charset="2"/>
              <a:buChar char="Ø"/>
              <a:defRPr/>
            </a:pPr>
            <a:r>
              <a:rPr lang="en-US" sz="3200" dirty="0"/>
              <a:t>Useful when large areas of skin are involved</a:t>
            </a:r>
          </a:p>
          <a:p>
            <a:pPr marL="0" indent="0" eaLnBrk="1" hangingPunct="1">
              <a:buFont typeface="Wingdings 2" pitchFamily="18" charset="2"/>
              <a:buNone/>
              <a:defRPr/>
            </a:pPr>
            <a:endParaRPr lang="en-US" sz="3200" dirty="0"/>
          </a:p>
          <a:p>
            <a:pPr eaLnBrk="1" hangingPunct="1">
              <a:buFont typeface="Wingdings" pitchFamily="2" charset="2"/>
              <a:buChar char="Ø"/>
              <a:defRPr/>
            </a:pPr>
            <a:r>
              <a:rPr lang="en-US" sz="3200" dirty="0"/>
              <a:t>The bath removes crusts, scales, old medications, relieves inflammation on a </a:t>
            </a:r>
            <a:r>
              <a:rPr lang="en-US" sz="3200" dirty="0" smtClean="0"/>
              <a:t>pruritic skin.  </a:t>
            </a:r>
            <a:endParaRPr lang="en-US" sz="3200" dirty="0"/>
          </a:p>
          <a:p>
            <a:pPr marL="0" indent="0" eaLnBrk="1" hangingPunct="1">
              <a:buFont typeface="Arial" charset="0"/>
              <a:buNone/>
              <a:defRPr/>
            </a:pPr>
            <a:endParaRPr lang="en-US" sz="32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42</a:t>
            </a:fld>
            <a:endParaRPr lang="en-US"/>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6019800"/>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a:t>2. Wound Dressing </a:t>
            </a:r>
          </a:p>
          <a:p>
            <a:pPr marL="0" indent="0" eaLnBrk="1" fontAlgn="auto" hangingPunct="1">
              <a:spcAft>
                <a:spcPts val="0"/>
              </a:spcAft>
              <a:buClr>
                <a:schemeClr val="accent3"/>
              </a:buClr>
              <a:buFont typeface="Arial" charset="0"/>
              <a:buNone/>
              <a:defRPr/>
            </a:pPr>
            <a:r>
              <a:rPr lang="en-US" sz="2800" dirty="0" smtClean="0"/>
              <a:t>Three </a:t>
            </a:r>
            <a:r>
              <a:rPr lang="en-US" sz="2800" dirty="0"/>
              <a:t>major classification of dressings for skin conditions: </a:t>
            </a:r>
            <a:r>
              <a:rPr lang="en-US" sz="2800" dirty="0" smtClean="0"/>
              <a:t>wet, moisture </a:t>
            </a:r>
            <a:r>
              <a:rPr lang="en-US" sz="2800" dirty="0"/>
              <a:t>– retentive and occlusive dressings.</a:t>
            </a:r>
          </a:p>
          <a:p>
            <a:pPr marL="0" indent="0" eaLnBrk="1" fontAlgn="auto" hangingPunct="1">
              <a:spcAft>
                <a:spcPts val="0"/>
              </a:spcAft>
              <a:buClr>
                <a:schemeClr val="accent3"/>
              </a:buClr>
              <a:buFont typeface="Arial" charset="0"/>
              <a:buNone/>
              <a:defRPr/>
            </a:pPr>
            <a:endParaRPr lang="en-US" sz="2800" dirty="0"/>
          </a:p>
          <a:p>
            <a:pPr marL="0" indent="0" eaLnBrk="1" fontAlgn="auto" hangingPunct="1">
              <a:spcAft>
                <a:spcPts val="0"/>
              </a:spcAft>
              <a:buClr>
                <a:schemeClr val="accent3"/>
              </a:buClr>
              <a:buFont typeface="Arial" charset="0"/>
              <a:buNone/>
              <a:defRPr/>
            </a:pPr>
            <a:r>
              <a:rPr lang="en-US" sz="2800" b="1" u="sng" dirty="0"/>
              <a:t>a) Wet Dressings</a:t>
            </a:r>
            <a:r>
              <a:rPr lang="en-US" sz="2800" dirty="0"/>
              <a:t>: </a:t>
            </a:r>
            <a:r>
              <a:rPr lang="en-US" sz="2800" dirty="0" smtClean="0"/>
              <a:t> </a:t>
            </a:r>
            <a:r>
              <a:rPr lang="en-US" sz="2800" dirty="0"/>
              <a:t>used to:</a:t>
            </a:r>
          </a:p>
          <a:p>
            <a:pPr marL="571500" indent="-571500" eaLnBrk="1" fontAlgn="auto" hangingPunct="1">
              <a:spcAft>
                <a:spcPts val="0"/>
              </a:spcAft>
              <a:buClr>
                <a:schemeClr val="accent3"/>
              </a:buClr>
              <a:buFont typeface="+mj-lt"/>
              <a:buAutoNum type="romanLcPeriod"/>
              <a:defRPr/>
            </a:pPr>
            <a:r>
              <a:rPr lang="en-US" sz="2800" dirty="0"/>
              <a:t>Reduce inflammation by causing constriction of blood vessels;</a:t>
            </a:r>
          </a:p>
          <a:p>
            <a:pPr marL="571500" indent="-571500" eaLnBrk="1" fontAlgn="auto" hangingPunct="1">
              <a:spcAft>
                <a:spcPts val="0"/>
              </a:spcAft>
              <a:buClr>
                <a:schemeClr val="accent3"/>
              </a:buClr>
              <a:buFont typeface="+mj-lt"/>
              <a:buAutoNum type="romanLcPeriod"/>
              <a:defRPr/>
            </a:pPr>
            <a:r>
              <a:rPr lang="en-US" sz="2800" dirty="0"/>
              <a:t>Clean the skin off exudates, crusts and scales</a:t>
            </a:r>
          </a:p>
          <a:p>
            <a:pPr marL="571500" indent="-571500" eaLnBrk="1" fontAlgn="auto" hangingPunct="1">
              <a:spcAft>
                <a:spcPts val="0"/>
              </a:spcAft>
              <a:buClr>
                <a:schemeClr val="accent3"/>
              </a:buClr>
              <a:buFont typeface="+mj-lt"/>
              <a:buAutoNum type="romanLcPeriod"/>
              <a:defRPr/>
            </a:pPr>
            <a:r>
              <a:rPr lang="en-US" sz="2800" dirty="0"/>
              <a:t>Maintain drainage of infected areas</a:t>
            </a:r>
          </a:p>
          <a:p>
            <a:pPr marL="571500" indent="-571500" eaLnBrk="1" fontAlgn="auto" hangingPunct="1">
              <a:spcAft>
                <a:spcPts val="0"/>
              </a:spcAft>
              <a:buClr>
                <a:schemeClr val="accent3"/>
              </a:buClr>
              <a:buFont typeface="+mj-lt"/>
              <a:buAutoNum type="romanLcPeriod"/>
              <a:defRPr/>
            </a:pPr>
            <a:r>
              <a:rPr lang="en-US" sz="2800" dirty="0"/>
              <a:t>Promote healing by facilitating free movement of epidermal cells through across the involved skin so that new granule tissue forms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43</a:t>
            </a:fld>
            <a:endParaRPr lang="en-US"/>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915400" cy="5940425"/>
          </a:xfrm>
        </p:spPr>
        <p:txBody>
          <a:bodyPr>
            <a:normAutofit/>
          </a:bodyPr>
          <a:lstStyle/>
          <a:p>
            <a:pPr marL="0" indent="0" eaLnBrk="1" fontAlgn="auto" hangingPunct="1">
              <a:spcAft>
                <a:spcPts val="0"/>
              </a:spcAft>
              <a:buClr>
                <a:schemeClr val="accent3"/>
              </a:buClr>
              <a:buFont typeface="Wingdings 2"/>
              <a:buNone/>
              <a:defRPr/>
            </a:pPr>
            <a:r>
              <a:rPr lang="en-US" sz="3200" b="1" dirty="0" smtClean="0"/>
              <a:t>Note</a:t>
            </a:r>
            <a:r>
              <a:rPr lang="en-US" sz="3200" dirty="0"/>
              <a:t>: There is danger that the closed dressing may cause not only softening but actual maceration of underlying skin</a:t>
            </a:r>
          </a:p>
          <a:p>
            <a:pPr marL="0" indent="0" eaLnBrk="1" fontAlgn="auto" hangingPunct="1">
              <a:spcAft>
                <a:spcPts val="0"/>
              </a:spcAft>
              <a:buClr>
                <a:schemeClr val="accent3"/>
              </a:buClr>
              <a:buFont typeface="Wingdings 2"/>
              <a:buNone/>
              <a:defRPr/>
            </a:pPr>
            <a:endParaRPr lang="en-US" sz="3200" dirty="0"/>
          </a:p>
          <a:p>
            <a:pPr marL="0" indent="0" eaLnBrk="1" fontAlgn="auto" hangingPunct="1">
              <a:spcAft>
                <a:spcPts val="0"/>
              </a:spcAft>
              <a:buClr>
                <a:schemeClr val="accent3"/>
              </a:buClr>
              <a:buFont typeface="Wingdings 2"/>
              <a:buNone/>
              <a:defRPr/>
            </a:pPr>
            <a:r>
              <a:rPr lang="en-US" sz="3200" b="1" u="sng" dirty="0"/>
              <a:t>b) Moisture – Retentive Dressings:</a:t>
            </a:r>
            <a:r>
              <a:rPr lang="en-US" sz="3200" dirty="0"/>
              <a:t> Can perform the same functions as wet dressings but are more efficient in removing exudates because of their higher moisture – vapor transmission rate.</a:t>
            </a:r>
          </a:p>
          <a:p>
            <a:pPr marL="0" indent="0" eaLnBrk="1" fontAlgn="auto" hangingPunct="1">
              <a:spcAft>
                <a:spcPts val="0"/>
              </a:spcAft>
              <a:buClr>
                <a:schemeClr val="accent3"/>
              </a:buClr>
              <a:buFont typeface="Wingdings 2"/>
              <a:buNone/>
              <a:defRPr/>
            </a:pPr>
            <a:r>
              <a:rPr lang="en-US" sz="3200" dirty="0"/>
              <a:t>Some have reservoirs that can hold excessive exudate</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44</a:t>
            </a:fld>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126163"/>
          </a:xfrm>
        </p:spPr>
        <p:txBody>
          <a:bodyPr>
            <a:normAutofit/>
          </a:bodyPr>
          <a:lstStyle/>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r>
              <a:rPr lang="en-US" sz="3200" dirty="0" smtClean="0"/>
              <a:t>Advantages</a:t>
            </a:r>
            <a:r>
              <a:rPr lang="en-US" sz="3200" b="1" u="sng" dirty="0" smtClean="0"/>
              <a:t> Moisture – Retentive Dressings</a:t>
            </a:r>
            <a:r>
              <a:rPr lang="en-US" sz="3200" dirty="0" smtClean="0"/>
              <a:t>  </a:t>
            </a:r>
            <a:r>
              <a:rPr lang="en-US" sz="3200" dirty="0"/>
              <a:t>over wet dressing include:</a:t>
            </a:r>
          </a:p>
          <a:p>
            <a:pPr marL="571500" indent="-571500" eaLnBrk="1" fontAlgn="auto" hangingPunct="1">
              <a:spcAft>
                <a:spcPts val="0"/>
              </a:spcAft>
              <a:buClr>
                <a:schemeClr val="accent3"/>
              </a:buClr>
              <a:buFont typeface="+mj-lt"/>
              <a:buAutoNum type="romanLcPeriod"/>
              <a:defRPr/>
            </a:pPr>
            <a:r>
              <a:rPr lang="en-US" sz="3200" dirty="0"/>
              <a:t>Reduced pain</a:t>
            </a:r>
          </a:p>
          <a:p>
            <a:pPr marL="571500" indent="-571500" eaLnBrk="1" fontAlgn="auto" hangingPunct="1">
              <a:spcAft>
                <a:spcPts val="0"/>
              </a:spcAft>
              <a:buClr>
                <a:schemeClr val="accent3"/>
              </a:buClr>
              <a:buFont typeface="+mj-lt"/>
              <a:buAutoNum type="romanLcPeriod"/>
              <a:defRPr/>
            </a:pPr>
            <a:r>
              <a:rPr lang="en-US" sz="3200" dirty="0"/>
              <a:t>Fewer infections</a:t>
            </a:r>
          </a:p>
          <a:p>
            <a:pPr marL="571500" indent="-571500" eaLnBrk="1" fontAlgn="auto" hangingPunct="1">
              <a:spcAft>
                <a:spcPts val="0"/>
              </a:spcAft>
              <a:buClr>
                <a:schemeClr val="accent3"/>
              </a:buClr>
              <a:buFont typeface="+mj-lt"/>
              <a:buAutoNum type="romanLcPeriod"/>
              <a:defRPr/>
            </a:pPr>
            <a:r>
              <a:rPr lang="en-US" sz="3200" dirty="0"/>
              <a:t>Lesser scar tissue</a:t>
            </a:r>
          </a:p>
          <a:p>
            <a:pPr marL="571500" indent="-571500" eaLnBrk="1" fontAlgn="auto" hangingPunct="1">
              <a:spcAft>
                <a:spcPts val="0"/>
              </a:spcAft>
              <a:buClr>
                <a:schemeClr val="accent3"/>
              </a:buClr>
              <a:buFont typeface="+mj-lt"/>
              <a:buAutoNum type="romanLcPeriod"/>
              <a:defRPr/>
            </a:pPr>
            <a:r>
              <a:rPr lang="en-US" sz="3200" dirty="0"/>
              <a:t>Decreased frequency of </a:t>
            </a:r>
            <a:r>
              <a:rPr lang="en-US" sz="3200" dirty="0" smtClean="0"/>
              <a:t>dressings</a:t>
            </a:r>
            <a:endParaRPr lang="en-US" sz="3200" dirty="0"/>
          </a:p>
          <a:p>
            <a:pPr marL="0" indent="0" eaLnBrk="1" fontAlgn="auto" hangingPunct="1">
              <a:spcAft>
                <a:spcPts val="0"/>
              </a:spcAft>
              <a:buClr>
                <a:schemeClr val="accent3"/>
              </a:buClr>
              <a:buFont typeface="Wingdings"/>
              <a:buNone/>
              <a:defRPr/>
            </a:pPr>
            <a:r>
              <a:rPr lang="en-US" sz="3200" b="1" u="sng" dirty="0"/>
              <a:t>c) Occlusive Dressings:  </a:t>
            </a:r>
            <a:r>
              <a:rPr lang="en-US" sz="3200" dirty="0"/>
              <a:t>Cover topical medication that is applied to a skin lesion</a:t>
            </a:r>
            <a:r>
              <a:rPr lang="en-US" sz="3200" dirty="0" smtClean="0"/>
              <a:t>.</a:t>
            </a:r>
          </a:p>
          <a:p>
            <a:pPr marL="0" indent="0" eaLnBrk="1" fontAlgn="auto" hangingPunct="1">
              <a:spcAft>
                <a:spcPts val="0"/>
              </a:spcAft>
              <a:buClr>
                <a:schemeClr val="accent3"/>
              </a:buClr>
              <a:buFont typeface="Wingdings"/>
              <a:buNone/>
              <a:defRPr/>
            </a:pPr>
            <a:r>
              <a:rPr lang="en-US" sz="3200" dirty="0" smtClean="0"/>
              <a:t> </a:t>
            </a:r>
            <a:r>
              <a:rPr lang="en-US" sz="3200" dirty="0"/>
              <a:t>The area is then kept air tight using a plastic wrap.</a:t>
            </a:r>
          </a:p>
          <a:p>
            <a:pPr marL="0" indent="0" eaLnBrk="1" fontAlgn="auto" hangingPunct="1">
              <a:spcAft>
                <a:spcPts val="0"/>
              </a:spcAft>
              <a:buClr>
                <a:schemeClr val="accent3"/>
              </a:buClr>
              <a:buFont typeface="Wingdings"/>
              <a:buNone/>
              <a:defRPr/>
            </a:pPr>
            <a:endParaRPr lang="en-US" sz="3200" dirty="0"/>
          </a:p>
          <a:p>
            <a:pPr marL="0" indent="0" eaLnBrk="1" fontAlgn="auto" hangingPunct="1">
              <a:spcAft>
                <a:spcPts val="0"/>
              </a:spcAft>
              <a:buClr>
                <a:schemeClr val="accent3"/>
              </a:buClr>
              <a:buFont typeface="Wingdings"/>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45</a:t>
            </a:fld>
            <a:endParaRPr lang="en-US"/>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6172200"/>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a:t>3</a:t>
            </a:r>
            <a:r>
              <a:rPr lang="en-US" sz="3200" b="1" dirty="0"/>
              <a:t>. Pharmacotherapy: </a:t>
            </a:r>
            <a:r>
              <a:rPr lang="en-US" sz="3200" dirty="0"/>
              <a:t>Skin is accessible and therefore easy to treat, hence topical medications are often used.</a:t>
            </a:r>
          </a:p>
          <a:p>
            <a:pPr marL="0" indent="0" eaLnBrk="1" fontAlgn="auto" hangingPunct="1">
              <a:spcAft>
                <a:spcPts val="0"/>
              </a:spcAft>
              <a:buClr>
                <a:schemeClr val="accent3"/>
              </a:buClr>
              <a:buFont typeface="Arial" charset="0"/>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Medicated lotions, creams, powder and ointments are frequently used to treat skin lesions</a:t>
            </a:r>
          </a:p>
          <a:p>
            <a:pPr marL="274320" indent="-274320" eaLnBrk="1" fontAlgn="auto" hangingPunct="1">
              <a:spcAft>
                <a:spcPts val="0"/>
              </a:spcAft>
              <a:buClr>
                <a:schemeClr val="accent3"/>
              </a:buClr>
              <a:buFont typeface="Wingdings" pitchFamily="2" charset="2"/>
              <a:buChar char="Ø"/>
              <a:defRPr/>
            </a:pPr>
            <a:r>
              <a:rPr lang="en-US" sz="3200" dirty="0"/>
              <a:t>Note: Moisture retentive dressings with or without medications are used in acute stage, </a:t>
            </a:r>
            <a:r>
              <a:rPr lang="en-US" sz="3200" b="1" dirty="0"/>
              <a:t>lotions </a:t>
            </a:r>
            <a:r>
              <a:rPr lang="en-US" sz="3200" dirty="0"/>
              <a:t>and </a:t>
            </a:r>
            <a:r>
              <a:rPr lang="en-US" sz="3200" b="1" dirty="0"/>
              <a:t>creams </a:t>
            </a:r>
            <a:r>
              <a:rPr lang="en-US" sz="3200" dirty="0"/>
              <a:t>are reserved for sub acute stage and </a:t>
            </a:r>
            <a:r>
              <a:rPr lang="en-US" sz="3200" b="1" dirty="0"/>
              <a:t>ointments </a:t>
            </a:r>
            <a:r>
              <a:rPr lang="en-US" sz="3200" dirty="0"/>
              <a:t>are used when inflammation has become chronic and the skin is dry and scaling.</a:t>
            </a:r>
          </a:p>
          <a:p>
            <a:pPr marL="0" indent="0" eaLnBrk="1" fontAlgn="auto" hangingPunct="1">
              <a:spcAft>
                <a:spcPts val="0"/>
              </a:spcAft>
              <a:buClr>
                <a:schemeClr val="accent3"/>
              </a:buClr>
              <a:buFont typeface="Arial" charset="0"/>
              <a:buNone/>
              <a:defRPr/>
            </a:pPr>
            <a:endParaRPr lang="en-US" sz="3200"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46</a:t>
            </a:fld>
            <a:endParaRPr lang="en-US"/>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pPr marL="0" indent="0" eaLnBrk="1" fontAlgn="auto" hangingPunct="1">
              <a:spcAft>
                <a:spcPts val="0"/>
              </a:spcAft>
              <a:buClr>
                <a:schemeClr val="accent3"/>
              </a:buClr>
              <a:buFont typeface="Arial" charset="0"/>
              <a:buNone/>
              <a:defRPr/>
            </a:pPr>
            <a:endParaRPr lang="en-US" b="1" u="sng" dirty="0"/>
          </a:p>
          <a:p>
            <a:pPr marL="0" indent="0" eaLnBrk="1" fontAlgn="auto" hangingPunct="1">
              <a:spcAft>
                <a:spcPts val="0"/>
              </a:spcAft>
              <a:buClr>
                <a:schemeClr val="accent3"/>
              </a:buClr>
              <a:buFont typeface="Arial" charset="0"/>
              <a:buNone/>
              <a:defRPr/>
            </a:pPr>
            <a:r>
              <a:rPr lang="en-US" b="1" u="sng" dirty="0"/>
              <a:t>a) </a:t>
            </a:r>
            <a:r>
              <a:rPr lang="en-US" sz="3200" b="1" u="sng" dirty="0"/>
              <a:t>Topical Medication</a:t>
            </a:r>
          </a:p>
          <a:p>
            <a:pPr marL="0" indent="0" eaLnBrk="1" fontAlgn="auto" hangingPunct="1">
              <a:spcAft>
                <a:spcPts val="0"/>
              </a:spcAft>
              <a:buClr>
                <a:schemeClr val="accent3"/>
              </a:buClr>
              <a:buFont typeface="Arial" charset="0"/>
              <a:buNone/>
              <a:defRPr/>
            </a:pPr>
            <a:r>
              <a:rPr lang="en-US" sz="3200" b="1" u="sng" dirty="0"/>
              <a:t>Lotions</a:t>
            </a:r>
            <a:r>
              <a:rPr lang="en-US" sz="3200" dirty="0"/>
              <a:t>: Usually applied directly to the skin or a dressing soaked in lotion can be placed on the affected area. They are used to replenish lost skin or relieve pruritus. Are of two types: </a:t>
            </a:r>
          </a:p>
          <a:p>
            <a:pPr marL="274320" indent="-274320" eaLnBrk="1" fontAlgn="auto" hangingPunct="1">
              <a:spcAft>
                <a:spcPts val="0"/>
              </a:spcAft>
              <a:buClr>
                <a:schemeClr val="accent3"/>
              </a:buClr>
              <a:buFont typeface="Wingdings" pitchFamily="2" charset="2"/>
              <a:buChar char="Ø"/>
              <a:defRPr/>
            </a:pPr>
            <a:r>
              <a:rPr lang="en-US" sz="3200" u="sng" dirty="0"/>
              <a:t>Suspensions</a:t>
            </a:r>
            <a:r>
              <a:rPr lang="en-US" sz="3200" dirty="0"/>
              <a:t>: Consist of powder in water requiring shaking before application and clear solutions containing completely dissolved active agents e.g. calamine lotion</a:t>
            </a:r>
          </a:p>
          <a:p>
            <a:pPr marL="274320" indent="-274320" eaLnBrk="1" fontAlgn="auto" hangingPunct="1">
              <a:spcAft>
                <a:spcPts val="0"/>
              </a:spcAft>
              <a:buClr>
                <a:schemeClr val="accent3"/>
              </a:buClr>
              <a:buFont typeface="Wingdings" pitchFamily="2" charset="2"/>
              <a:buChar char="Ø"/>
              <a:defRPr/>
            </a:pPr>
            <a:r>
              <a:rPr lang="en-US" sz="3200" u="sng" dirty="0"/>
              <a:t>Liniments</a:t>
            </a:r>
            <a:r>
              <a:rPr lang="en-US" sz="3200" dirty="0"/>
              <a:t>: Are lotions with oil added to prevent crusting</a:t>
            </a:r>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47</a:t>
            </a:fld>
            <a:endParaRPr lang="en-US"/>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52400" y="609600"/>
            <a:ext cx="8991600" cy="6019800"/>
          </a:xfrm>
        </p:spPr>
        <p:txBody>
          <a:bodyPr/>
          <a:lstStyle/>
          <a:p>
            <a:pPr marL="0" indent="0" eaLnBrk="1" hangingPunct="1">
              <a:buFont typeface="Wingdings 2" pitchFamily="18" charset="2"/>
              <a:buNone/>
            </a:pPr>
            <a:r>
              <a:rPr lang="en-US" sz="3200" b="1" u="sng" dirty="0"/>
              <a:t>Powders:</a:t>
            </a:r>
            <a:r>
              <a:rPr lang="en-US" sz="3200" dirty="0"/>
              <a:t> Usually contain zinc oxide, talc and cornstarch base and are dusted on the skin with a shaker or cotton sponge. They act as hygroscopic agents that absorb and retain moisture form the air and reduce friction between skin surfaces and cloths or beddings</a:t>
            </a:r>
            <a:r>
              <a:rPr lang="en-US" sz="3200" dirty="0" smtClean="0"/>
              <a:t>.</a:t>
            </a:r>
            <a:endParaRPr lang="en-US" sz="3200" dirty="0"/>
          </a:p>
          <a:p>
            <a:pPr marL="0" indent="0" eaLnBrk="1" hangingPunct="1">
              <a:buFont typeface="Wingdings 2" pitchFamily="18" charset="2"/>
              <a:buNone/>
            </a:pPr>
            <a:r>
              <a:rPr lang="en-US" sz="3200" b="1" u="sng" dirty="0" smtClean="0"/>
              <a:t>Spray  </a:t>
            </a:r>
            <a:r>
              <a:rPr lang="en-US" sz="3200" b="1" u="sng" dirty="0"/>
              <a:t>and Aerosols: </a:t>
            </a:r>
            <a:r>
              <a:rPr lang="en-US" sz="3200" dirty="0"/>
              <a:t>Used on any widespread dermatological conditions</a:t>
            </a:r>
            <a:r>
              <a:rPr lang="en-US" sz="3200" dirty="0" smtClean="0"/>
              <a:t>.</a:t>
            </a:r>
            <a:endParaRPr lang="en-US" sz="3200" dirty="0"/>
          </a:p>
          <a:p>
            <a:pPr marL="0" indent="0" eaLnBrk="1" hangingPunct="1">
              <a:buFont typeface="Wingdings 2" pitchFamily="18" charset="2"/>
              <a:buNone/>
            </a:pPr>
            <a:r>
              <a:rPr lang="en-US" sz="3200" b="1" u="sng" dirty="0"/>
              <a:t>Gels:</a:t>
            </a:r>
            <a:r>
              <a:rPr lang="en-US" sz="3200" dirty="0"/>
              <a:t> Semisolid emulsions that become liquid when applied to the skin or scalp. Useful in acute dermatitis in which there is weeping </a:t>
            </a:r>
            <a:r>
              <a:rPr lang="en-US" sz="3200" dirty="0" err="1"/>
              <a:t>exudate</a:t>
            </a:r>
            <a:endParaRPr lang="en-US" sz="3200" dirty="0"/>
          </a:p>
          <a:p>
            <a:pPr marL="0" indent="0" eaLnBrk="1" hangingPunct="1">
              <a:buFont typeface="Wingdings 2" pitchFamily="18" charset="2"/>
              <a:buNone/>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48</a:t>
            </a:fld>
            <a:endParaRPr lang="en-US"/>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52400" y="685800"/>
            <a:ext cx="8763000" cy="5943600"/>
          </a:xfrm>
        </p:spPr>
        <p:txBody>
          <a:bodyPr/>
          <a:lstStyle/>
          <a:p>
            <a:pPr marL="0" indent="0" eaLnBrk="1" hangingPunct="1">
              <a:buFont typeface="Arial" charset="0"/>
              <a:buNone/>
            </a:pPr>
            <a:r>
              <a:rPr lang="en-US" sz="2800" b="1" u="sng" dirty="0"/>
              <a:t>Creams:</a:t>
            </a:r>
            <a:r>
              <a:rPr lang="en-US" sz="2800" dirty="0"/>
              <a:t> May be suspensions of oil in water or emulsions of water in oil, with a additional ingredients to prevent bacterial and fungal growth. Are used for their moisturizing and emollient effects.</a:t>
            </a:r>
          </a:p>
          <a:p>
            <a:pPr marL="0" indent="0" eaLnBrk="1" hangingPunct="1">
              <a:buFont typeface="Arial" charset="0"/>
              <a:buNone/>
            </a:pPr>
            <a:endParaRPr lang="en-US" sz="2800" dirty="0"/>
          </a:p>
          <a:p>
            <a:pPr marL="0" indent="0" eaLnBrk="1" hangingPunct="1">
              <a:buFont typeface="Arial" charset="0"/>
              <a:buNone/>
            </a:pPr>
            <a:r>
              <a:rPr lang="en-US" sz="2800" b="1" u="sng" dirty="0"/>
              <a:t>Pastes:</a:t>
            </a:r>
            <a:r>
              <a:rPr lang="en-US" sz="2800" dirty="0"/>
              <a:t> Mixtures of powders and ointments and are used in inflammatory blistering conditions</a:t>
            </a:r>
          </a:p>
          <a:p>
            <a:pPr marL="0" indent="0" eaLnBrk="1" hangingPunct="1">
              <a:buFont typeface="Arial" charset="0"/>
              <a:buNone/>
            </a:pPr>
            <a:endParaRPr lang="en-US" sz="2800" dirty="0"/>
          </a:p>
          <a:p>
            <a:pPr marL="0" indent="0" eaLnBrk="1" hangingPunct="1">
              <a:buFont typeface="Arial" charset="0"/>
              <a:buNone/>
            </a:pPr>
            <a:r>
              <a:rPr lang="en-US" sz="2800" b="1" u="sng" dirty="0"/>
              <a:t>Ointments:</a:t>
            </a:r>
            <a:r>
              <a:rPr lang="en-US" sz="2800" dirty="0"/>
              <a:t> Reduce water loss, lubricate and protect skin. Preferred in chronic or localized dry skin conditions like eczema or psoriasis</a:t>
            </a:r>
          </a:p>
          <a:p>
            <a:pPr marL="0" indent="0" eaLnBrk="1" hangingPunct="1">
              <a:buFont typeface="Arial" charset="0"/>
              <a:buNone/>
            </a:pPr>
            <a:r>
              <a:rPr lang="en-US" dirty="0"/>
              <a:t> </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49</a:t>
            </a:fld>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990600"/>
          </a:xfrm>
          <a:solidFill>
            <a:schemeClr val="accent2"/>
          </a:solidFill>
        </p:spPr>
        <p:txBody>
          <a:bodyPr/>
          <a:lstStyle/>
          <a:p>
            <a:pPr algn="ctr" eaLnBrk="1" hangingPunct="1"/>
            <a:r>
              <a:rPr lang="en-US" b="1" dirty="0"/>
              <a:t>The Skin</a:t>
            </a:r>
          </a:p>
        </p:txBody>
      </p:sp>
      <p:sp>
        <p:nvSpPr>
          <p:cNvPr id="5123" name="Content Placeholder 2"/>
          <p:cNvSpPr>
            <a:spLocks noGrp="1"/>
          </p:cNvSpPr>
          <p:nvPr>
            <p:ph idx="1"/>
          </p:nvPr>
        </p:nvSpPr>
        <p:spPr>
          <a:xfrm>
            <a:off x="152400" y="1219200"/>
            <a:ext cx="8839200" cy="5486399"/>
          </a:xfrm>
        </p:spPr>
        <p:txBody>
          <a:bodyPr/>
          <a:lstStyle/>
          <a:p>
            <a:pPr eaLnBrk="1" hangingPunct="1">
              <a:buFont typeface="Wingdings" pitchFamily="2" charset="2"/>
              <a:buChar char="Ø"/>
            </a:pPr>
            <a:r>
              <a:rPr lang="en-US" sz="3200" dirty="0"/>
              <a:t>The </a:t>
            </a:r>
            <a:r>
              <a:rPr lang="en-US" sz="3200" b="1" dirty="0"/>
              <a:t>human skin</a:t>
            </a:r>
            <a:r>
              <a:rPr lang="en-US" sz="3200" dirty="0"/>
              <a:t> is the outer covering of the body. In humans, it is the largest organ with a total area of about 20 square feet</a:t>
            </a:r>
            <a:r>
              <a:rPr lang="en-US" sz="3200" dirty="0" smtClean="0"/>
              <a:t>.</a:t>
            </a:r>
          </a:p>
          <a:p>
            <a:pPr eaLnBrk="1" hangingPunct="1">
              <a:buFont typeface="Wingdings" pitchFamily="2" charset="2"/>
              <a:buChar char="Ø"/>
            </a:pPr>
            <a:endParaRPr lang="en-US" sz="3200" dirty="0"/>
          </a:p>
          <a:p>
            <a:pPr eaLnBrk="1" hangingPunct="1">
              <a:buFont typeface="Wingdings" pitchFamily="2" charset="2"/>
              <a:buChar char="Ø"/>
            </a:pPr>
            <a:r>
              <a:rPr lang="en-US" sz="3200" dirty="0"/>
              <a:t>There are two general types of skin, hairy and glabrous skin (hairless skin found on the ventral portion of the fingers, </a:t>
            </a:r>
            <a:r>
              <a:rPr lang="en-US" sz="3200" dirty="0" err="1"/>
              <a:t>palmar</a:t>
            </a:r>
            <a:r>
              <a:rPr lang="en-US" sz="3200" dirty="0"/>
              <a:t> surfaces of hands, soles of feet, lips, labia </a:t>
            </a:r>
            <a:r>
              <a:rPr lang="en-US" sz="3200" dirty="0" err="1"/>
              <a:t>minora</a:t>
            </a:r>
            <a:r>
              <a:rPr lang="en-US" sz="3200" dirty="0"/>
              <a:t> and </a:t>
            </a:r>
            <a:r>
              <a:rPr lang="en-US" sz="3200" dirty="0" err="1"/>
              <a:t>glans</a:t>
            </a:r>
            <a:r>
              <a:rPr lang="en-US" sz="3200" dirty="0"/>
              <a:t> penis).</a:t>
            </a:r>
          </a:p>
          <a:p>
            <a:pPr eaLnBrk="1" hangingPunct="1">
              <a:buFont typeface="Arial" charset="0"/>
              <a:buChar cha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a:t>
            </a:fld>
            <a:endParaRPr lang="en-US"/>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096000"/>
          </a:xfrm>
        </p:spPr>
        <p:txBody>
          <a:bodyPr>
            <a:normAutofit/>
          </a:bodyPr>
          <a:lstStyle/>
          <a:p>
            <a:pPr marL="0" indent="0" eaLnBrk="1" fontAlgn="auto" hangingPunct="1">
              <a:spcAft>
                <a:spcPts val="0"/>
              </a:spcAft>
              <a:buClr>
                <a:schemeClr val="accent3"/>
              </a:buClr>
              <a:buFont typeface="Arial" charset="0"/>
              <a:buNone/>
              <a:defRPr/>
            </a:pPr>
            <a:r>
              <a:rPr lang="en-US" sz="2800" b="1" u="sng" dirty="0"/>
              <a:t>Corticosteroids</a:t>
            </a:r>
            <a:r>
              <a:rPr lang="en-US" sz="2800" dirty="0"/>
              <a:t>: Used in treating dermatological conditions to provide ant – inflammatory, anti – pruritic and vasoconstrictive effects</a:t>
            </a:r>
          </a:p>
          <a:p>
            <a:pPr marL="0" indent="0" eaLnBrk="1" fontAlgn="auto" hangingPunct="1">
              <a:spcAft>
                <a:spcPts val="0"/>
              </a:spcAft>
              <a:buClr>
                <a:schemeClr val="accent3"/>
              </a:buClr>
              <a:buFont typeface="Arial" charset="0"/>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Note: Inappropriate use can result to local (skin atrophy and thinning – inhibition of collagen synthesis; striae and telangiectasia) or systemic (hyperglycemia) side effects</a:t>
            </a: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Caution required when being used around the eye because long term use may cause glaucoma and cataracts.</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50</a:t>
            </a:fld>
            <a:endParaRPr lang="en-US"/>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228600" y="457200"/>
            <a:ext cx="8686800" cy="5943600"/>
          </a:xfrm>
        </p:spPr>
        <p:txBody>
          <a:bodyPr/>
          <a:lstStyle/>
          <a:p>
            <a:pPr marL="0" indent="0" eaLnBrk="1" hangingPunct="1">
              <a:buFont typeface="Arial" charset="0"/>
              <a:buNone/>
            </a:pPr>
            <a:r>
              <a:rPr lang="en-US" b="1" u="sng" dirty="0"/>
              <a:t>b) </a:t>
            </a:r>
            <a:r>
              <a:rPr lang="en-US" sz="3200" b="1" u="sng" dirty="0" err="1"/>
              <a:t>Intralesional</a:t>
            </a:r>
            <a:r>
              <a:rPr lang="en-US" sz="3200" b="1" u="sng" dirty="0"/>
              <a:t> Therapy</a:t>
            </a:r>
          </a:p>
          <a:p>
            <a:pPr marL="0" indent="0" eaLnBrk="1" hangingPunct="1">
              <a:buFont typeface="Arial" charset="0"/>
              <a:buNone/>
            </a:pPr>
            <a:r>
              <a:rPr lang="en-US" sz="3200" dirty="0"/>
              <a:t>Consists of injecting a sterile suspension of medical (usually corticosteroid) into or just below a lesion.</a:t>
            </a:r>
          </a:p>
          <a:p>
            <a:pPr marL="0" indent="0" eaLnBrk="1" hangingPunct="1">
              <a:buFont typeface="Arial" charset="0"/>
              <a:buNone/>
            </a:pPr>
            <a:r>
              <a:rPr lang="en-US" sz="3200" dirty="0"/>
              <a:t>Skin lesions treated with this therapy include psoriasis and acne</a:t>
            </a:r>
          </a:p>
          <a:p>
            <a:pPr marL="0" indent="0" eaLnBrk="1" hangingPunct="1">
              <a:buFont typeface="Arial" charset="0"/>
              <a:buNone/>
            </a:pPr>
            <a:endParaRPr lang="en-US" sz="3200" dirty="0"/>
          </a:p>
          <a:p>
            <a:pPr marL="0" indent="0" eaLnBrk="1" hangingPunct="1">
              <a:buFont typeface="Arial" charset="0"/>
              <a:buNone/>
            </a:pPr>
            <a:r>
              <a:rPr lang="en-US" sz="3200" b="1" u="sng" dirty="0"/>
              <a:t>c) Systemic Medications</a:t>
            </a:r>
          </a:p>
          <a:p>
            <a:pPr marL="0" indent="0" eaLnBrk="1" hangingPunct="1">
              <a:buFont typeface="Arial" charset="0"/>
              <a:buNone/>
            </a:pPr>
            <a:r>
              <a:rPr lang="en-US" sz="3200" dirty="0"/>
              <a:t>They include corticosteroids, antibiotics, </a:t>
            </a:r>
            <a:r>
              <a:rPr lang="en-US" sz="3200" dirty="0" err="1"/>
              <a:t>antifungals</a:t>
            </a:r>
            <a:r>
              <a:rPr lang="en-US" sz="3200" dirty="0"/>
              <a:t>, antihistamines, sedatives, tranquilizers, analgesics and </a:t>
            </a:r>
            <a:r>
              <a:rPr lang="en-US" sz="3200" dirty="0" err="1"/>
              <a:t>cytotoxic</a:t>
            </a:r>
            <a:r>
              <a:rPr lang="en-US" sz="3200" dirty="0"/>
              <a:t> agents</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51</a:t>
            </a:fld>
            <a:endParaRPr lang="en-US"/>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8686800" cy="609600"/>
          </a:xfrm>
          <a:solidFill>
            <a:schemeClr val="accent1"/>
          </a:solidFill>
          <a:ln>
            <a:solidFill>
              <a:srgbClr val="FFC000"/>
            </a:solidFill>
          </a:ln>
          <a:scene3d>
            <a:camera prst="orthographicFront"/>
            <a:lightRig rig="threePt" dir="t"/>
          </a:scene3d>
          <a:sp3d>
            <a:bevelT w="114300" prst="artDeco"/>
          </a:sp3d>
        </p:spPr>
        <p:txBody>
          <a:bodyPr>
            <a:normAutofit fontScale="90000"/>
          </a:bodyPr>
          <a:lstStyle/>
          <a:p>
            <a:pPr algn="ctr" eaLnBrk="1" fontAlgn="auto" hangingPunct="1">
              <a:spcAft>
                <a:spcPts val="0"/>
              </a:spcAft>
              <a:defRPr/>
            </a:pPr>
            <a:r>
              <a:rPr lang="en-US" sz="4000" b="1" dirty="0"/>
              <a:t>CLASSIFICATION OF SKIN DISORDERS</a:t>
            </a:r>
          </a:p>
        </p:txBody>
      </p:sp>
      <p:sp>
        <p:nvSpPr>
          <p:cNvPr id="59395" name="Content Placeholder 2"/>
          <p:cNvSpPr>
            <a:spLocks noGrp="1"/>
          </p:cNvSpPr>
          <p:nvPr>
            <p:ph idx="1"/>
          </p:nvPr>
        </p:nvSpPr>
        <p:spPr>
          <a:xfrm>
            <a:off x="0" y="533400"/>
            <a:ext cx="9144000" cy="6324600"/>
          </a:xfrm>
        </p:spPr>
        <p:txBody>
          <a:bodyPr>
            <a:normAutofit fontScale="62500" lnSpcReduction="20000"/>
          </a:bodyPr>
          <a:lstStyle/>
          <a:p>
            <a:pPr marL="274320" indent="-274320" eaLnBrk="1" fontAlgn="auto" hangingPunct="1">
              <a:spcAft>
                <a:spcPts val="0"/>
              </a:spcAft>
              <a:buClr>
                <a:schemeClr val="accent3"/>
              </a:buClr>
              <a:buFont typeface="Wingdings" pitchFamily="2" charset="2"/>
              <a:buChar char="Ø"/>
              <a:defRPr/>
            </a:pPr>
            <a:r>
              <a:rPr lang="en-US" sz="3900" b="1" dirty="0"/>
              <a:t>Secretory Disorders</a:t>
            </a:r>
            <a:r>
              <a:rPr lang="en-US" sz="3900" dirty="0"/>
              <a:t> e.g. </a:t>
            </a:r>
            <a:r>
              <a:rPr lang="en-US" sz="3900" dirty="0" err="1"/>
              <a:t>Hydradenitis</a:t>
            </a:r>
            <a:r>
              <a:rPr lang="en-US" sz="3900" dirty="0"/>
              <a:t>  </a:t>
            </a:r>
            <a:r>
              <a:rPr lang="en-US" sz="3900" dirty="0" err="1"/>
              <a:t>suppurativa</a:t>
            </a:r>
            <a:r>
              <a:rPr lang="en-US" sz="3900" dirty="0"/>
              <a:t>, </a:t>
            </a:r>
            <a:r>
              <a:rPr lang="en-US" sz="3900" dirty="0" err="1"/>
              <a:t>Seborrheic</a:t>
            </a:r>
            <a:r>
              <a:rPr lang="en-US" sz="3900" dirty="0"/>
              <a:t> dermatitis, Acne </a:t>
            </a:r>
            <a:r>
              <a:rPr lang="en-US" sz="3900" dirty="0" err="1"/>
              <a:t>vulgaris</a:t>
            </a:r>
            <a:r>
              <a:rPr lang="en-US" sz="3900" dirty="0" smtClean="0"/>
              <a:t>,</a:t>
            </a:r>
            <a:endParaRPr lang="en-US" sz="3900" dirty="0"/>
          </a:p>
          <a:p>
            <a:pPr marL="274320" indent="-274320" eaLnBrk="1" fontAlgn="auto" hangingPunct="1">
              <a:spcAft>
                <a:spcPts val="0"/>
              </a:spcAft>
              <a:buClr>
                <a:schemeClr val="accent3"/>
              </a:buClr>
              <a:buFont typeface="Wingdings" pitchFamily="2" charset="2"/>
              <a:buChar char="Ø"/>
              <a:defRPr/>
            </a:pPr>
            <a:r>
              <a:rPr lang="en-US" sz="3900" b="1" dirty="0"/>
              <a:t>Bacterial Skin Infections</a:t>
            </a:r>
            <a:r>
              <a:rPr lang="en-US" sz="3900" dirty="0"/>
              <a:t> (</a:t>
            </a:r>
            <a:r>
              <a:rPr lang="en-US" sz="3900" dirty="0" err="1"/>
              <a:t>pyodermas</a:t>
            </a:r>
            <a:r>
              <a:rPr lang="en-US" sz="3900" dirty="0"/>
              <a:t> – pus forming) e.g. Impetigo, Folliculitis, </a:t>
            </a:r>
          </a:p>
          <a:p>
            <a:pPr marL="274320" indent="-274320" eaLnBrk="1" fontAlgn="auto" hangingPunct="1">
              <a:spcAft>
                <a:spcPts val="0"/>
              </a:spcAft>
              <a:buClr>
                <a:schemeClr val="accent3"/>
              </a:buClr>
              <a:buFont typeface="Wingdings" pitchFamily="2" charset="2"/>
              <a:buChar char="Ø"/>
              <a:defRPr/>
            </a:pPr>
            <a:r>
              <a:rPr lang="en-US" sz="3900" b="1" dirty="0"/>
              <a:t>Viral Skin Infections</a:t>
            </a:r>
            <a:r>
              <a:rPr lang="en-US" sz="3900" dirty="0"/>
              <a:t> e.g. Herpes zo0ster, Herpes simplex, Orolabial herpes, Genital </a:t>
            </a:r>
            <a:r>
              <a:rPr lang="en-US" sz="3900" dirty="0" smtClean="0"/>
              <a:t>herpes</a:t>
            </a:r>
          </a:p>
          <a:p>
            <a:pPr marL="274320" indent="-274320" eaLnBrk="1" fontAlgn="auto" hangingPunct="1">
              <a:spcAft>
                <a:spcPts val="0"/>
              </a:spcAft>
              <a:buClr>
                <a:schemeClr val="accent3"/>
              </a:buClr>
              <a:buFont typeface="Wingdings" pitchFamily="2" charset="2"/>
              <a:buChar char="Ø"/>
              <a:defRPr/>
            </a:pPr>
            <a:r>
              <a:rPr lang="en-US" sz="3900" b="1" dirty="0" smtClean="0"/>
              <a:t>Fungal (</a:t>
            </a:r>
            <a:r>
              <a:rPr lang="en-US" sz="3900" b="1" dirty="0" err="1" smtClean="0"/>
              <a:t>Mycotic</a:t>
            </a:r>
            <a:r>
              <a:rPr lang="en-US" sz="3900" b="1" dirty="0" smtClean="0"/>
              <a:t>) Skin Infections </a:t>
            </a:r>
            <a:r>
              <a:rPr lang="en-US" sz="3900" dirty="0" smtClean="0"/>
              <a:t>e.g. Superficial: </a:t>
            </a:r>
            <a:r>
              <a:rPr lang="en-US" sz="3900" dirty="0" err="1" smtClean="0"/>
              <a:t>Dermatophytes</a:t>
            </a:r>
            <a:r>
              <a:rPr lang="en-US" sz="3900" dirty="0" smtClean="0"/>
              <a:t> ( </a:t>
            </a:r>
            <a:r>
              <a:rPr lang="en-US" sz="3900" dirty="0" err="1" smtClean="0"/>
              <a:t>Tinea</a:t>
            </a:r>
            <a:r>
              <a:rPr lang="en-US" sz="3900" dirty="0" smtClean="0"/>
              <a:t> </a:t>
            </a:r>
            <a:r>
              <a:rPr lang="en-US" sz="3900" dirty="0" err="1" smtClean="0"/>
              <a:t>pedis</a:t>
            </a:r>
            <a:r>
              <a:rPr lang="en-US" sz="3900" dirty="0" smtClean="0"/>
              <a:t> , </a:t>
            </a:r>
            <a:r>
              <a:rPr lang="en-US" sz="3900" dirty="0" err="1" smtClean="0"/>
              <a:t>Tinea</a:t>
            </a:r>
            <a:r>
              <a:rPr lang="en-US" sz="3900" dirty="0" smtClean="0"/>
              <a:t> </a:t>
            </a:r>
            <a:r>
              <a:rPr lang="en-US" sz="3900" dirty="0" err="1" smtClean="0"/>
              <a:t>corposis</a:t>
            </a:r>
            <a:r>
              <a:rPr lang="en-US" sz="3900" dirty="0" smtClean="0"/>
              <a:t>, </a:t>
            </a:r>
            <a:r>
              <a:rPr lang="en-US" sz="3900" dirty="0" err="1" smtClean="0"/>
              <a:t>Tinea</a:t>
            </a:r>
            <a:r>
              <a:rPr lang="en-US" sz="3900" dirty="0" smtClean="0"/>
              <a:t> </a:t>
            </a:r>
            <a:r>
              <a:rPr lang="en-US" sz="3900" dirty="0" err="1" smtClean="0"/>
              <a:t>cruris</a:t>
            </a:r>
            <a:r>
              <a:rPr lang="en-US" sz="3900" dirty="0" smtClean="0"/>
              <a:t>, </a:t>
            </a:r>
            <a:r>
              <a:rPr lang="en-US" sz="3900" dirty="0" err="1" smtClean="0"/>
              <a:t>Tinea</a:t>
            </a:r>
            <a:r>
              <a:rPr lang="en-US" sz="3900" dirty="0" smtClean="0"/>
              <a:t> </a:t>
            </a:r>
            <a:r>
              <a:rPr lang="en-US" sz="3900" dirty="0" err="1" smtClean="0"/>
              <a:t>capitis</a:t>
            </a:r>
            <a:r>
              <a:rPr lang="en-US" sz="3900" dirty="0" smtClean="0"/>
              <a:t>, </a:t>
            </a:r>
            <a:r>
              <a:rPr lang="en-US" sz="3900" dirty="0" err="1" smtClean="0"/>
              <a:t>Tinea</a:t>
            </a:r>
            <a:r>
              <a:rPr lang="en-US" sz="3900" dirty="0" smtClean="0"/>
              <a:t> </a:t>
            </a:r>
            <a:r>
              <a:rPr lang="en-US" sz="3900" dirty="0" err="1" smtClean="0"/>
              <a:t>unguium</a:t>
            </a:r>
            <a:r>
              <a:rPr lang="en-US" sz="3900" dirty="0" smtClean="0"/>
              <a:t>) and </a:t>
            </a:r>
            <a:r>
              <a:rPr lang="en-US" sz="3900" dirty="0" err="1" smtClean="0"/>
              <a:t>Candidiasis</a:t>
            </a:r>
            <a:r>
              <a:rPr lang="en-US" sz="3900" dirty="0" smtClean="0"/>
              <a:t>. Deep: </a:t>
            </a:r>
            <a:r>
              <a:rPr lang="en-US" sz="3900" dirty="0" err="1" smtClean="0"/>
              <a:t>Actinomycosis</a:t>
            </a:r>
            <a:endParaRPr lang="en-US" sz="3900" dirty="0" smtClean="0"/>
          </a:p>
          <a:p>
            <a:pPr marL="274320" indent="-274320" eaLnBrk="1" fontAlgn="auto" hangingPunct="1">
              <a:spcAft>
                <a:spcPts val="0"/>
              </a:spcAft>
              <a:buClr>
                <a:schemeClr val="accent3"/>
              </a:buClr>
              <a:buFont typeface="Wingdings" pitchFamily="2" charset="2"/>
              <a:buChar char="Ø"/>
              <a:defRPr/>
            </a:pPr>
            <a:r>
              <a:rPr lang="en-US" sz="3900" b="1" dirty="0" smtClean="0"/>
              <a:t>Parasitic Skin Infestations </a:t>
            </a:r>
            <a:r>
              <a:rPr lang="en-US" sz="3900" dirty="0" smtClean="0"/>
              <a:t>e.g. </a:t>
            </a:r>
            <a:r>
              <a:rPr lang="en-US" sz="3900" dirty="0" err="1" smtClean="0"/>
              <a:t>Pediculosis</a:t>
            </a:r>
            <a:r>
              <a:rPr lang="en-US" sz="3900" dirty="0" smtClean="0"/>
              <a:t> – lice infestation (</a:t>
            </a:r>
            <a:r>
              <a:rPr lang="en-US" sz="3900" dirty="0" err="1" smtClean="0"/>
              <a:t>capitis</a:t>
            </a:r>
            <a:r>
              <a:rPr lang="en-US" sz="3900" dirty="0" smtClean="0"/>
              <a:t>, </a:t>
            </a:r>
            <a:r>
              <a:rPr lang="en-US" sz="3900" dirty="0" err="1" smtClean="0"/>
              <a:t>corpori</a:t>
            </a:r>
            <a:r>
              <a:rPr lang="en-US" sz="3900" dirty="0" smtClean="0"/>
              <a:t> and pubis), Scabies  </a:t>
            </a:r>
          </a:p>
          <a:p>
            <a:pPr marL="274320" indent="-274320" eaLnBrk="1" fontAlgn="auto" hangingPunct="1">
              <a:spcAft>
                <a:spcPts val="0"/>
              </a:spcAft>
              <a:buClr>
                <a:schemeClr val="accent3"/>
              </a:buClr>
              <a:buFont typeface="Wingdings" pitchFamily="2" charset="2"/>
              <a:buChar char="Ø"/>
              <a:defRPr/>
            </a:pPr>
            <a:r>
              <a:rPr lang="en-US" sz="3900" b="1" dirty="0" smtClean="0"/>
              <a:t>Inflammatory conditions</a:t>
            </a:r>
            <a:r>
              <a:rPr lang="en-US" sz="3900" dirty="0" smtClean="0"/>
              <a:t>: Contact dermatitis</a:t>
            </a:r>
          </a:p>
          <a:p>
            <a:pPr marL="274320" indent="-274320" eaLnBrk="1" fontAlgn="auto" hangingPunct="1">
              <a:spcAft>
                <a:spcPts val="0"/>
              </a:spcAft>
              <a:buClr>
                <a:schemeClr val="accent3"/>
              </a:buClr>
              <a:buFont typeface="Wingdings" pitchFamily="2" charset="2"/>
              <a:buChar char="Ø"/>
              <a:defRPr/>
            </a:pPr>
            <a:r>
              <a:rPr lang="en-US" sz="3900" b="1" dirty="0" smtClean="0"/>
              <a:t>Non Infectious Inflammatory </a:t>
            </a:r>
            <a:r>
              <a:rPr lang="en-US" sz="3900" b="1" dirty="0" err="1" smtClean="0"/>
              <a:t>Dermatoses</a:t>
            </a:r>
            <a:r>
              <a:rPr lang="en-US" sz="3900" b="1" dirty="0" smtClean="0"/>
              <a:t> </a:t>
            </a:r>
            <a:r>
              <a:rPr lang="en-US" sz="3900" dirty="0" smtClean="0"/>
              <a:t>e.g. Psoriasis, </a:t>
            </a:r>
            <a:r>
              <a:rPr lang="en-US" sz="3900" dirty="0" err="1" smtClean="0"/>
              <a:t>Exfoliative</a:t>
            </a:r>
            <a:r>
              <a:rPr lang="en-US" sz="3900" dirty="0" smtClean="0"/>
              <a:t> dermatitis </a:t>
            </a:r>
            <a:r>
              <a:rPr lang="en-US" sz="3900" b="1" dirty="0" smtClean="0"/>
              <a:t>Blistering Diseases</a:t>
            </a:r>
            <a:r>
              <a:rPr lang="en-US" sz="3900" dirty="0" smtClean="0"/>
              <a:t> e.g. </a:t>
            </a:r>
            <a:r>
              <a:rPr lang="en-US" sz="3900" dirty="0" err="1" smtClean="0"/>
              <a:t>Pemphigus</a:t>
            </a:r>
            <a:r>
              <a:rPr lang="en-US" sz="3900" dirty="0" smtClean="0"/>
              <a:t>, </a:t>
            </a:r>
            <a:r>
              <a:rPr lang="en-US" sz="3900" dirty="0" err="1" smtClean="0"/>
              <a:t>Bullous</a:t>
            </a:r>
            <a:r>
              <a:rPr lang="en-US" sz="3900" dirty="0" smtClean="0"/>
              <a:t> </a:t>
            </a:r>
            <a:r>
              <a:rPr lang="en-US" sz="3900" dirty="0" err="1" smtClean="0"/>
              <a:t>Pemphigoid</a:t>
            </a:r>
            <a:r>
              <a:rPr lang="en-US" sz="3900" dirty="0" smtClean="0"/>
              <a:t>, Dermatitis </a:t>
            </a:r>
            <a:r>
              <a:rPr lang="en-US" sz="3900" dirty="0" err="1" smtClean="0"/>
              <a:t>herpetiformis</a:t>
            </a:r>
            <a:r>
              <a:rPr lang="en-US" sz="3900" dirty="0" smtClean="0"/>
              <a:t>, Herpes </a:t>
            </a:r>
            <a:r>
              <a:rPr lang="en-US" sz="3900" dirty="0" err="1" smtClean="0"/>
              <a:t>gestationis</a:t>
            </a:r>
            <a:endParaRPr lang="en-US" sz="3900" dirty="0" smtClean="0"/>
          </a:p>
          <a:p>
            <a:pPr marL="274320" indent="-274320" eaLnBrk="1" fontAlgn="auto" hangingPunct="1">
              <a:spcAft>
                <a:spcPts val="0"/>
              </a:spcAft>
              <a:buClr>
                <a:schemeClr val="accent3"/>
              </a:buClr>
              <a:buFont typeface="Wingdings" pitchFamily="2" charset="2"/>
              <a:buChar char="Ø"/>
              <a:defRPr/>
            </a:pPr>
            <a:r>
              <a:rPr lang="en-US" sz="3900" b="1" dirty="0" smtClean="0"/>
              <a:t>Benign Skin </a:t>
            </a:r>
            <a:r>
              <a:rPr lang="en-US" sz="3900" b="1" dirty="0" err="1" smtClean="0"/>
              <a:t>Tumours</a:t>
            </a:r>
            <a:r>
              <a:rPr lang="en-US" sz="3900" dirty="0" smtClean="0"/>
              <a:t> e.g. Cysts, </a:t>
            </a:r>
            <a:r>
              <a:rPr lang="en-US" sz="3900" dirty="0" err="1" smtClean="0"/>
              <a:t>Actinc</a:t>
            </a:r>
            <a:r>
              <a:rPr lang="en-US" sz="3900" dirty="0" smtClean="0"/>
              <a:t> </a:t>
            </a:r>
            <a:r>
              <a:rPr lang="en-US" sz="3900" dirty="0" err="1" smtClean="0"/>
              <a:t>seborrheic</a:t>
            </a:r>
            <a:r>
              <a:rPr lang="en-US" sz="3900" dirty="0" smtClean="0"/>
              <a:t> </a:t>
            </a:r>
            <a:r>
              <a:rPr lang="en-US" sz="3900" dirty="0" err="1" smtClean="0"/>
              <a:t>keratoses</a:t>
            </a:r>
            <a:r>
              <a:rPr lang="en-US" sz="3900" dirty="0" smtClean="0"/>
              <a:t>, Warts, </a:t>
            </a:r>
            <a:r>
              <a:rPr lang="en-US" sz="3900" dirty="0" err="1" smtClean="0"/>
              <a:t>Keloids</a:t>
            </a:r>
            <a:r>
              <a:rPr lang="en-US" sz="3900" dirty="0" smtClean="0"/>
              <a:t>, </a:t>
            </a:r>
            <a:r>
              <a:rPr lang="en-US" sz="3900" dirty="0" err="1" smtClean="0"/>
              <a:t>Angiomas</a:t>
            </a:r>
            <a:r>
              <a:rPr lang="en-US" sz="3900" dirty="0" smtClean="0"/>
              <a:t>, Moles</a:t>
            </a:r>
          </a:p>
          <a:p>
            <a:pPr marL="274320" indent="-274320" eaLnBrk="1" fontAlgn="auto" hangingPunct="1">
              <a:spcAft>
                <a:spcPts val="0"/>
              </a:spcAft>
              <a:buClr>
                <a:schemeClr val="accent3"/>
              </a:buClr>
              <a:buFont typeface="Wingdings" pitchFamily="2" charset="2"/>
              <a:buChar char="Ø"/>
              <a:defRPr/>
            </a:pPr>
            <a:r>
              <a:rPr lang="en-US" sz="3900" b="1" dirty="0" smtClean="0"/>
              <a:t>Malignant Skin Tumors (Skin Cancer) </a:t>
            </a:r>
            <a:r>
              <a:rPr lang="en-US" sz="3900" dirty="0" smtClean="0"/>
              <a:t>e.g. Basal cell and </a:t>
            </a:r>
            <a:r>
              <a:rPr lang="en-US" sz="3900" dirty="0" err="1" smtClean="0"/>
              <a:t>Squamous</a:t>
            </a:r>
            <a:r>
              <a:rPr lang="en-US" sz="3900" dirty="0" smtClean="0"/>
              <a:t> cell carcinomas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52</a:t>
            </a:fld>
            <a:endParaRPr lang="en-US"/>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228600"/>
            <a:ext cx="8229600" cy="990600"/>
          </a:xfrm>
          <a:solidFill>
            <a:schemeClr val="accent2"/>
          </a:solidFill>
        </p:spPr>
        <p:txBody>
          <a:bodyPr/>
          <a:lstStyle/>
          <a:p>
            <a:pPr algn="ctr" eaLnBrk="1" hangingPunct="1"/>
            <a:r>
              <a:rPr lang="en-US" b="1" dirty="0"/>
              <a:t>PRURITUS (ITCH)</a:t>
            </a:r>
          </a:p>
        </p:txBody>
      </p:sp>
      <p:sp>
        <p:nvSpPr>
          <p:cNvPr id="71683" name="Content Placeholder 2"/>
          <p:cNvSpPr>
            <a:spLocks noGrp="1"/>
          </p:cNvSpPr>
          <p:nvPr>
            <p:ph idx="1"/>
          </p:nvPr>
        </p:nvSpPr>
        <p:spPr>
          <a:xfrm>
            <a:off x="228600" y="1219200"/>
            <a:ext cx="8763000" cy="5410200"/>
          </a:xfrm>
        </p:spPr>
        <p:txBody>
          <a:bodyPr/>
          <a:lstStyle/>
          <a:p>
            <a:pPr eaLnBrk="1" hangingPunct="1">
              <a:buFont typeface="Wingdings" pitchFamily="2" charset="2"/>
              <a:buChar char="Ø"/>
            </a:pPr>
            <a:r>
              <a:rPr lang="en-US" sz="3200" dirty="0"/>
              <a:t>Is a sensation that causes the desire or reflex to scratch</a:t>
            </a:r>
          </a:p>
          <a:p>
            <a:pPr eaLnBrk="1" hangingPunct="1">
              <a:buFont typeface="Wingdings" pitchFamily="2" charset="2"/>
              <a:buChar char="Ø"/>
            </a:pPr>
            <a:r>
              <a:rPr lang="en-US" sz="3200" dirty="0"/>
              <a:t>May be an indication of a systemic internal disease e.g. diabetes mellitus, blood disorders and cancer.</a:t>
            </a:r>
          </a:p>
          <a:p>
            <a:pPr eaLnBrk="1" hangingPunct="1">
              <a:buFont typeface="Wingdings" pitchFamily="2" charset="2"/>
              <a:buChar char="Ø"/>
            </a:pPr>
            <a:r>
              <a:rPr lang="en-US" sz="3200" dirty="0"/>
              <a:t>May also accompany renal, hepatic and thyroid diseases</a:t>
            </a:r>
          </a:p>
          <a:p>
            <a:pPr eaLnBrk="1" hangingPunct="1">
              <a:buFont typeface="Wingdings" pitchFamily="2" charset="2"/>
              <a:buChar char="Ø"/>
            </a:pPr>
            <a:r>
              <a:rPr lang="en-US" sz="3200" dirty="0"/>
              <a:t>Can also be as a result of Oral medications, some soaps and chemicals, Psychological factors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53</a:t>
            </a:fld>
            <a:endParaRPr lang="en-US"/>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04800"/>
            <a:ext cx="8229600" cy="685800"/>
          </a:xfrm>
        </p:spPr>
        <p:txBody>
          <a:bodyPr/>
          <a:lstStyle/>
          <a:p>
            <a:pPr eaLnBrk="1" hangingPunct="1"/>
            <a:r>
              <a:rPr lang="en-US" b="1" dirty="0"/>
              <a:t>Pathophysiology </a:t>
            </a:r>
          </a:p>
        </p:txBody>
      </p:sp>
      <p:sp>
        <p:nvSpPr>
          <p:cNvPr id="3" name="Content Placeholder 2"/>
          <p:cNvSpPr>
            <a:spLocks noGrp="1"/>
          </p:cNvSpPr>
          <p:nvPr>
            <p:ph idx="1"/>
          </p:nvPr>
        </p:nvSpPr>
        <p:spPr>
          <a:xfrm>
            <a:off x="152400" y="914400"/>
            <a:ext cx="8839200" cy="5715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dirty="0"/>
              <a:t>Scratching the itchy area causes the inflamed cells and nerve endings to release more histamine, which produces more pruritus, generating a vicious itch – scratch cycle</a:t>
            </a:r>
          </a:p>
          <a:p>
            <a:pPr marL="274320" indent="-274320" eaLnBrk="1" fontAlgn="auto" hangingPunct="1">
              <a:spcAft>
                <a:spcPts val="0"/>
              </a:spcAft>
              <a:buClr>
                <a:schemeClr val="accent3"/>
              </a:buClr>
              <a:buFont typeface="Wingdings" pitchFamily="2" charset="2"/>
              <a:buChar char="Ø"/>
              <a:defRPr/>
            </a:pPr>
            <a:r>
              <a:rPr lang="en-US" sz="3200" dirty="0"/>
              <a:t>Is more severe at night than the day, because of less distractors at night hence the slightest urge to itch cant be ignored</a:t>
            </a:r>
          </a:p>
          <a:p>
            <a:pPr marL="274320" indent="-274320" eaLnBrk="1" fontAlgn="auto" hangingPunct="1">
              <a:spcAft>
                <a:spcPts val="0"/>
              </a:spcAft>
              <a:buClr>
                <a:schemeClr val="accent3"/>
              </a:buClr>
              <a:buFont typeface="Wingdings" pitchFamily="2" charset="2"/>
              <a:buChar char="Ø"/>
              <a:defRPr/>
            </a:pPr>
            <a:r>
              <a:rPr lang="en-US" sz="3200" dirty="0"/>
              <a:t>Response to an itch by a scratch alters skin integrity and can result to excoriation, redness, wheals, infection or change in pigmentation</a:t>
            </a:r>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54</a:t>
            </a:fld>
            <a:endParaRPr lang="en-US"/>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838200"/>
          </a:xfrm>
        </p:spPr>
        <p:txBody>
          <a:bodyPr/>
          <a:lstStyle/>
          <a:p>
            <a:pPr eaLnBrk="1" hangingPunct="1"/>
            <a:r>
              <a:rPr lang="en-US" b="1" dirty="0"/>
              <a:t>Medical Management</a:t>
            </a:r>
          </a:p>
        </p:txBody>
      </p:sp>
      <p:sp>
        <p:nvSpPr>
          <p:cNvPr id="3" name="Content Placeholder 2"/>
          <p:cNvSpPr>
            <a:spLocks noGrp="1"/>
          </p:cNvSpPr>
          <p:nvPr>
            <p:ph idx="1"/>
          </p:nvPr>
        </p:nvSpPr>
        <p:spPr>
          <a:xfrm>
            <a:off x="152400" y="838200"/>
            <a:ext cx="8839200" cy="5867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3200" dirty="0"/>
              <a:t>Thorough physical exam and history taking to determine the cause</a:t>
            </a:r>
          </a:p>
          <a:p>
            <a:pPr marL="274320" indent="-274320" eaLnBrk="1" fontAlgn="auto" hangingPunct="1">
              <a:spcAft>
                <a:spcPts val="0"/>
              </a:spcAft>
              <a:buClr>
                <a:schemeClr val="accent3"/>
              </a:buClr>
              <a:buFont typeface="Wingdings" pitchFamily="2" charset="2"/>
              <a:buChar char="Ø"/>
              <a:defRPr/>
            </a:pPr>
            <a:r>
              <a:rPr lang="en-US" sz="3200" dirty="0"/>
              <a:t>Identify signs of infection if any</a:t>
            </a:r>
          </a:p>
          <a:p>
            <a:pPr marL="274320" indent="-274320" eaLnBrk="1" fontAlgn="auto" hangingPunct="1">
              <a:spcAft>
                <a:spcPts val="0"/>
              </a:spcAft>
              <a:buClr>
                <a:schemeClr val="accent3"/>
              </a:buClr>
              <a:buFont typeface="Wingdings" pitchFamily="2" charset="2"/>
              <a:buChar char="Ø"/>
              <a:defRPr/>
            </a:pPr>
            <a:r>
              <a:rPr lang="en-US" sz="3200" dirty="0"/>
              <a:t>Patient to avoid soap and hot water, rather use warm water</a:t>
            </a:r>
          </a:p>
          <a:p>
            <a:pPr marL="274320" indent="-274320" eaLnBrk="1" fontAlgn="auto" hangingPunct="1">
              <a:spcAft>
                <a:spcPts val="0"/>
              </a:spcAft>
              <a:buClr>
                <a:schemeClr val="accent3"/>
              </a:buClr>
              <a:buFont typeface="Wingdings" pitchFamily="2" charset="2"/>
              <a:buChar char="Ø"/>
              <a:defRPr/>
            </a:pPr>
            <a:r>
              <a:rPr lang="en-US" sz="3200" dirty="0"/>
              <a:t>Use of cold compressors</a:t>
            </a:r>
          </a:p>
          <a:p>
            <a:pPr marL="274320" indent="-274320" eaLnBrk="1" fontAlgn="auto" hangingPunct="1">
              <a:spcAft>
                <a:spcPts val="0"/>
              </a:spcAft>
              <a:buClr>
                <a:schemeClr val="accent3"/>
              </a:buClr>
              <a:buFont typeface="Wingdings" pitchFamily="2" charset="2"/>
              <a:buChar char="Ø"/>
              <a:defRPr/>
            </a:pPr>
            <a:r>
              <a:rPr lang="en-US" sz="3200" dirty="0"/>
              <a:t>Topical corticosteroids and ant – inflammatory agents</a:t>
            </a:r>
          </a:p>
          <a:p>
            <a:pPr marL="274320" indent="-274320" eaLnBrk="1" fontAlgn="auto" hangingPunct="1">
              <a:spcAft>
                <a:spcPts val="0"/>
              </a:spcAft>
              <a:buClr>
                <a:schemeClr val="accent3"/>
              </a:buClr>
              <a:buFont typeface="Wingdings" pitchFamily="2" charset="2"/>
              <a:buChar char="Ø"/>
              <a:defRPr/>
            </a:pPr>
            <a:r>
              <a:rPr lang="en-US" sz="3200" dirty="0"/>
              <a:t>Oral anti – histamines</a:t>
            </a:r>
          </a:p>
          <a:p>
            <a:pPr marL="274320" indent="-274320" eaLnBrk="1" fontAlgn="auto" hangingPunct="1">
              <a:spcAft>
                <a:spcPts val="0"/>
              </a:spcAft>
              <a:buClr>
                <a:schemeClr val="accent3"/>
              </a:buClr>
              <a:buFont typeface="Wingdings" pitchFamily="2" charset="2"/>
              <a:buChar char="Ø"/>
              <a:defRPr/>
            </a:pPr>
            <a:r>
              <a:rPr lang="en-US" sz="3200" dirty="0"/>
              <a:t>Tricyclic antidepressants for pruritus of psychogenic origin</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55</a:t>
            </a:fld>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28600"/>
            <a:ext cx="8229600" cy="762000"/>
          </a:xfrm>
        </p:spPr>
        <p:txBody>
          <a:bodyPr/>
          <a:lstStyle/>
          <a:p>
            <a:pPr eaLnBrk="1" hangingPunct="1"/>
            <a:r>
              <a:rPr lang="en-US" b="1" dirty="0"/>
              <a:t>Nursing Management</a:t>
            </a:r>
          </a:p>
        </p:txBody>
      </p:sp>
      <p:sp>
        <p:nvSpPr>
          <p:cNvPr id="3" name="Content Placeholder 2"/>
          <p:cNvSpPr>
            <a:spLocks noGrp="1"/>
          </p:cNvSpPr>
          <p:nvPr>
            <p:ph idx="1"/>
          </p:nvPr>
        </p:nvSpPr>
        <p:spPr>
          <a:xfrm>
            <a:off x="152400" y="914400"/>
            <a:ext cx="8763000" cy="5714999"/>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dirty="0"/>
              <a:t>Reinforce reasons for prescribed regimen</a:t>
            </a:r>
          </a:p>
          <a:p>
            <a:pPr marL="274320" indent="-274320" eaLnBrk="1" fontAlgn="auto" hangingPunct="1">
              <a:spcAft>
                <a:spcPts val="0"/>
              </a:spcAft>
              <a:buClr>
                <a:schemeClr val="accent3"/>
              </a:buClr>
              <a:buFont typeface="Wingdings" pitchFamily="2" charset="2"/>
              <a:buChar char="Ø"/>
              <a:defRPr/>
            </a:pPr>
            <a:r>
              <a:rPr lang="en-US" sz="3200" dirty="0"/>
              <a:t>For baths, remind patient to use tepid water, shake off excess water and blot areas with folds dry, after which emollient should be applied immediately to trap moisture</a:t>
            </a:r>
          </a:p>
          <a:p>
            <a:pPr marL="274320" indent="-274320" eaLnBrk="1" fontAlgn="auto" hangingPunct="1">
              <a:spcAft>
                <a:spcPts val="0"/>
              </a:spcAft>
              <a:buClr>
                <a:schemeClr val="accent3"/>
              </a:buClr>
              <a:buFont typeface="Wingdings" pitchFamily="2" charset="2"/>
              <a:buChar char="Ø"/>
              <a:defRPr/>
            </a:pPr>
            <a:r>
              <a:rPr lang="en-US" sz="3200" dirty="0"/>
              <a:t>Discourage vigorous rubbing as it stimulates more itching</a:t>
            </a:r>
          </a:p>
          <a:p>
            <a:pPr marL="274320" indent="-274320" eaLnBrk="1" fontAlgn="auto" hangingPunct="1">
              <a:spcAft>
                <a:spcPts val="0"/>
              </a:spcAft>
              <a:buClr>
                <a:schemeClr val="accent3"/>
              </a:buClr>
              <a:buFont typeface="Wingdings" pitchFamily="2" charset="2"/>
              <a:buChar char="Ø"/>
              <a:defRPr/>
            </a:pPr>
            <a:r>
              <a:rPr lang="en-US" sz="3200" dirty="0"/>
              <a:t>If troubled at night with itching, encourage wearing of cotton clothing next to the skin rather than the synthetic material</a:t>
            </a:r>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56</a:t>
            </a:fld>
            <a:endParaRPr lang="en-US"/>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0" y="304800"/>
            <a:ext cx="9144000" cy="6324600"/>
          </a:xfrm>
        </p:spPr>
        <p:txBody>
          <a:bodyPr/>
          <a:lstStyle/>
          <a:p>
            <a:pPr eaLnBrk="1" hangingPunct="1">
              <a:buFont typeface="Wingdings" pitchFamily="2" charset="2"/>
              <a:buChar char="Ø"/>
            </a:pPr>
            <a:r>
              <a:rPr lang="en-US" sz="3200" dirty="0"/>
              <a:t>Instruct the patient to avoid situations that cause </a:t>
            </a:r>
            <a:r>
              <a:rPr lang="en-US" sz="3200" dirty="0" err="1"/>
              <a:t>vasodilation</a:t>
            </a:r>
            <a:r>
              <a:rPr lang="en-US" sz="3200" dirty="0"/>
              <a:t> like overly warm environment, alcohol and hot bath or foods. These can induce or intensify itching. Use of a humidifier is helpful if the environment is dry.</a:t>
            </a:r>
          </a:p>
          <a:p>
            <a:pPr eaLnBrk="1" hangingPunct="1">
              <a:buFont typeface="Wingdings" pitchFamily="2" charset="2"/>
              <a:buChar char="Ø"/>
            </a:pPr>
            <a:r>
              <a:rPr lang="en-US" sz="3200" dirty="0"/>
              <a:t>Instruct the patient to limit  activities that may result to perspiration because this may irritate and promote itching.  </a:t>
            </a:r>
          </a:p>
          <a:p>
            <a:pPr eaLnBrk="1" hangingPunct="1">
              <a:buFont typeface="Wingdings" pitchFamily="2" charset="2"/>
              <a:buChar char="Ø"/>
            </a:pPr>
            <a:r>
              <a:rPr lang="en-US" sz="3200" dirty="0"/>
              <a:t>Keep the room cool and humidified</a:t>
            </a:r>
          </a:p>
          <a:p>
            <a:pPr eaLnBrk="1" hangingPunct="1">
              <a:buFont typeface="Wingdings" pitchFamily="2" charset="2"/>
              <a:buChar char="Ø"/>
            </a:pPr>
            <a:r>
              <a:rPr lang="en-US" sz="3200" dirty="0"/>
              <a:t>Discourage vigorous scratching, nails should be trimmed to avoid skin damage and infection</a:t>
            </a:r>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57</a:t>
            </a:fld>
            <a:endParaRPr lang="en-US"/>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1066800"/>
          </a:xfrm>
          <a:solidFill>
            <a:schemeClr val="accent2"/>
          </a:solidFill>
        </p:spPr>
        <p:txBody>
          <a:bodyPr/>
          <a:lstStyle/>
          <a:p>
            <a:pPr algn="ctr" eaLnBrk="1" hangingPunct="1"/>
            <a:r>
              <a:rPr lang="en-US" b="1" dirty="0"/>
              <a:t>SEBORRHEIC DERMATOSES</a:t>
            </a:r>
          </a:p>
        </p:txBody>
      </p:sp>
      <p:sp>
        <p:nvSpPr>
          <p:cNvPr id="76803" name="Content Placeholder 2"/>
          <p:cNvSpPr>
            <a:spLocks noGrp="1"/>
          </p:cNvSpPr>
          <p:nvPr>
            <p:ph idx="1"/>
          </p:nvPr>
        </p:nvSpPr>
        <p:spPr>
          <a:xfrm>
            <a:off x="152400" y="1066800"/>
            <a:ext cx="8763000" cy="5486400"/>
          </a:xfrm>
        </p:spPr>
        <p:txBody>
          <a:bodyPr/>
          <a:lstStyle/>
          <a:p>
            <a:pPr eaLnBrk="1" hangingPunct="1">
              <a:buFont typeface="Wingdings" pitchFamily="2" charset="2"/>
              <a:buChar char="Ø"/>
            </a:pPr>
            <a:r>
              <a:rPr lang="en-US" sz="3200" dirty="0" smtClean="0"/>
              <a:t>A </a:t>
            </a:r>
            <a:r>
              <a:rPr lang="en-US" sz="3200" dirty="0"/>
              <a:t>chronic inflammatory condition affecting the skin and especially the areas that are well supplied with sebaceous glands or lie between skin folds, where the bacteria count is high.</a:t>
            </a:r>
          </a:p>
          <a:p>
            <a:pPr eaLnBrk="1" hangingPunct="1">
              <a:buFont typeface="Wingdings" pitchFamily="2" charset="2"/>
              <a:buChar char="Ø"/>
            </a:pPr>
            <a:r>
              <a:rPr lang="en-US" sz="3200" dirty="0"/>
              <a:t>The areas include the face, scalp, eyebrows, eyelids, sides of the nose and upper lip, cheeks, ears, </a:t>
            </a:r>
            <a:r>
              <a:rPr lang="en-US" sz="3200" dirty="0" err="1"/>
              <a:t>axillae</a:t>
            </a:r>
            <a:r>
              <a:rPr lang="en-US" sz="3200" dirty="0"/>
              <a:t>, under the breasts, groin and </a:t>
            </a:r>
            <a:r>
              <a:rPr lang="en-US" sz="3200" dirty="0" err="1"/>
              <a:t>gluteal</a:t>
            </a:r>
            <a:r>
              <a:rPr lang="en-US" sz="3200" dirty="0"/>
              <a:t> crease of buttocks</a:t>
            </a:r>
          </a:p>
          <a:p>
            <a:pPr eaLnBrk="1" hangingPunct="1">
              <a:buFont typeface="Wingdings" pitchFamily="2" charset="2"/>
              <a:buChar char="Ø"/>
            </a:pPr>
            <a:r>
              <a:rPr lang="en-US" sz="3200" dirty="0">
                <a:solidFill>
                  <a:schemeClr val="accent4"/>
                </a:solidFill>
              </a:rPr>
              <a:t>Seborrhea</a:t>
            </a:r>
            <a:r>
              <a:rPr lang="en-US" sz="3200" dirty="0"/>
              <a:t> is excessive secretion of sebum especially in areas with large numbers of sebaceous glands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58</a:t>
            </a:fld>
            <a:endParaRPr lang="en-US"/>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0"/>
            <a:ext cx="8229600" cy="762000"/>
          </a:xfrm>
        </p:spPr>
        <p:txBody>
          <a:bodyPr>
            <a:normAutofit fontScale="90000"/>
          </a:bodyPr>
          <a:lstStyle/>
          <a:p>
            <a:pPr eaLnBrk="1" fontAlgn="auto" hangingPunct="1">
              <a:spcAft>
                <a:spcPts val="0"/>
              </a:spcAft>
              <a:defRPr/>
            </a:pPr>
            <a:r>
              <a:rPr lang="en-US" b="1" dirty="0"/>
              <a:t>Causes/ Risk Factors</a:t>
            </a:r>
          </a:p>
        </p:txBody>
      </p:sp>
      <p:sp>
        <p:nvSpPr>
          <p:cNvPr id="3" name="Content Placeholder 2"/>
          <p:cNvSpPr>
            <a:spLocks noGrp="1"/>
          </p:cNvSpPr>
          <p:nvPr>
            <p:ph idx="1"/>
          </p:nvPr>
        </p:nvSpPr>
        <p:spPr>
          <a:xfrm>
            <a:off x="228600" y="762000"/>
            <a:ext cx="8763000" cy="5867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3000" dirty="0"/>
              <a:t>Fungal</a:t>
            </a:r>
          </a:p>
          <a:p>
            <a:pPr marL="274320" indent="-274320" eaLnBrk="1" fontAlgn="auto" hangingPunct="1">
              <a:spcAft>
                <a:spcPts val="0"/>
              </a:spcAft>
              <a:buClr>
                <a:schemeClr val="accent3"/>
              </a:buClr>
              <a:buFont typeface="Wingdings" pitchFamily="2" charset="2"/>
              <a:buChar char="Ø"/>
              <a:defRPr/>
            </a:pPr>
            <a:r>
              <a:rPr lang="en-US" sz="3000" dirty="0"/>
              <a:t>Genetic </a:t>
            </a:r>
          </a:p>
          <a:p>
            <a:pPr marL="274320" indent="-274320" eaLnBrk="1" fontAlgn="auto" hangingPunct="1">
              <a:spcAft>
                <a:spcPts val="0"/>
              </a:spcAft>
              <a:buClr>
                <a:schemeClr val="accent3"/>
              </a:buClr>
              <a:buFont typeface="Wingdings" pitchFamily="2" charset="2"/>
              <a:buChar char="Ø"/>
              <a:defRPr/>
            </a:pPr>
            <a:r>
              <a:rPr lang="en-US" sz="3000" dirty="0"/>
              <a:t>Hormonal e.g. androgen</a:t>
            </a:r>
          </a:p>
          <a:p>
            <a:pPr marL="274320" indent="-274320" eaLnBrk="1" fontAlgn="auto" hangingPunct="1">
              <a:spcAft>
                <a:spcPts val="0"/>
              </a:spcAft>
              <a:buClr>
                <a:schemeClr val="accent3"/>
              </a:buClr>
              <a:buFont typeface="Wingdings" pitchFamily="2" charset="2"/>
              <a:buChar char="Ø"/>
              <a:defRPr/>
            </a:pPr>
            <a:r>
              <a:rPr lang="en-US" sz="3000" dirty="0"/>
              <a:t>Environmental</a:t>
            </a:r>
          </a:p>
          <a:p>
            <a:pPr marL="274320" indent="-274320" eaLnBrk="1" fontAlgn="auto" hangingPunct="1">
              <a:spcAft>
                <a:spcPts val="0"/>
              </a:spcAft>
              <a:buClr>
                <a:schemeClr val="accent3"/>
              </a:buClr>
              <a:buFont typeface="Wingdings" pitchFamily="2" charset="2"/>
              <a:buChar char="Ø"/>
              <a:defRPr/>
            </a:pPr>
            <a:r>
              <a:rPr lang="en-US" sz="3000" dirty="0"/>
              <a:t>Immune – system factors - HIV</a:t>
            </a:r>
          </a:p>
          <a:p>
            <a:pPr marL="274320" indent="-274320" eaLnBrk="1" fontAlgn="auto" hangingPunct="1">
              <a:spcAft>
                <a:spcPts val="0"/>
              </a:spcAft>
              <a:buClr>
                <a:schemeClr val="accent3"/>
              </a:buClr>
              <a:buFont typeface="Wingdings" pitchFamily="2" charset="2"/>
              <a:buChar char="Ø"/>
              <a:defRPr/>
            </a:pPr>
            <a:r>
              <a:rPr lang="en-US" sz="3000" dirty="0"/>
              <a:t>Excessive intake vitamin A especially in children</a:t>
            </a:r>
          </a:p>
          <a:p>
            <a:pPr marL="274320" indent="-274320" eaLnBrk="1" fontAlgn="auto" hangingPunct="1">
              <a:spcAft>
                <a:spcPts val="0"/>
              </a:spcAft>
              <a:buClr>
                <a:schemeClr val="accent3"/>
              </a:buClr>
              <a:buFont typeface="Wingdings" pitchFamily="2" charset="2"/>
              <a:buChar char="Ø"/>
              <a:defRPr/>
            </a:pPr>
            <a:r>
              <a:rPr lang="en-US" sz="3000" dirty="0"/>
              <a:t>Deficiency of vitamin B6 (pyridoxine) and B2 (riboflavin)</a:t>
            </a:r>
          </a:p>
          <a:p>
            <a:pPr marL="274320" indent="-274320" eaLnBrk="1" fontAlgn="auto" hangingPunct="1">
              <a:spcAft>
                <a:spcPts val="0"/>
              </a:spcAft>
              <a:buClr>
                <a:schemeClr val="accent3"/>
              </a:buClr>
              <a:buNone/>
              <a:defRPr/>
            </a:pPr>
            <a:r>
              <a:rPr lang="en-US" sz="3000" b="1" dirty="0" smtClean="0"/>
              <a:t>NB</a:t>
            </a:r>
            <a:r>
              <a:rPr lang="en-US" sz="3000" dirty="0" smtClean="0"/>
              <a:t>:</a:t>
            </a:r>
          </a:p>
          <a:p>
            <a:pPr marL="274320" indent="-274320" eaLnBrk="1" fontAlgn="auto" hangingPunct="1">
              <a:spcAft>
                <a:spcPts val="0"/>
              </a:spcAft>
              <a:buClr>
                <a:schemeClr val="accent3"/>
              </a:buClr>
              <a:buNone/>
              <a:defRPr/>
            </a:pPr>
            <a:r>
              <a:rPr lang="en-US" sz="3000" dirty="0" smtClean="0"/>
              <a:t> </a:t>
            </a:r>
            <a:r>
              <a:rPr lang="en-US" sz="3000" dirty="0"/>
              <a:t>May be aggravated by illness, psychological stress, fatigue, sleep deprivation, change of season and poor general health</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59</a:t>
            </a:fld>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914400"/>
          </a:xfrm>
          <a:solidFill>
            <a:schemeClr val="accent2"/>
          </a:solidFill>
        </p:spPr>
        <p:txBody>
          <a:bodyPr/>
          <a:lstStyle/>
          <a:p>
            <a:pPr algn="ctr" eaLnBrk="1" hangingPunct="1"/>
            <a:r>
              <a:rPr lang="en-US" b="1" dirty="0"/>
              <a:t>Skin Pigments </a:t>
            </a:r>
          </a:p>
        </p:txBody>
      </p:sp>
      <p:sp>
        <p:nvSpPr>
          <p:cNvPr id="6147" name="Content Placeholder 2"/>
          <p:cNvSpPr>
            <a:spLocks noGrp="1"/>
          </p:cNvSpPr>
          <p:nvPr>
            <p:ph idx="1"/>
          </p:nvPr>
        </p:nvSpPr>
        <p:spPr>
          <a:xfrm>
            <a:off x="228600" y="1066800"/>
            <a:ext cx="8763000" cy="5562600"/>
          </a:xfrm>
        </p:spPr>
        <p:txBody>
          <a:bodyPr/>
          <a:lstStyle/>
          <a:p>
            <a:pPr eaLnBrk="1" hangingPunct="1">
              <a:buFont typeface="Wingdings" pitchFamily="2" charset="2"/>
              <a:buChar char="Ø"/>
            </a:pPr>
            <a:r>
              <a:rPr lang="en-US" sz="3200" dirty="0"/>
              <a:t>There are at least five different pigments that determine the color of the skin, present at different levels and places.</a:t>
            </a:r>
          </a:p>
          <a:p>
            <a:pPr eaLnBrk="1" hangingPunct="1">
              <a:buFont typeface="Arial" charset="0"/>
              <a:buNone/>
            </a:pPr>
            <a:r>
              <a:rPr lang="en-US" sz="3200" b="1" dirty="0"/>
              <a:t>Melanin</a:t>
            </a:r>
            <a:r>
              <a:rPr lang="en-US" sz="3200" dirty="0"/>
              <a:t> </a:t>
            </a:r>
          </a:p>
          <a:p>
            <a:pPr eaLnBrk="1" hangingPunct="1">
              <a:buFont typeface="Arial" charset="0"/>
              <a:buNone/>
            </a:pPr>
            <a:r>
              <a:rPr lang="en-US" sz="3200" dirty="0"/>
              <a:t>It is brown in color and present in the </a:t>
            </a:r>
            <a:r>
              <a:rPr lang="en-US" sz="3200" dirty="0" err="1"/>
              <a:t>germinative</a:t>
            </a:r>
            <a:r>
              <a:rPr lang="en-US" sz="3200" dirty="0"/>
              <a:t> zone of the epidermis. It is primarily responsible for skin color. The more melanin, the darker the skin</a:t>
            </a:r>
          </a:p>
          <a:p>
            <a:pPr eaLnBrk="1" hangingPunct="1">
              <a:buFont typeface="Arial" charset="0"/>
              <a:buNone/>
            </a:pPr>
            <a:r>
              <a:rPr lang="en-US" sz="3200" b="1" dirty="0" err="1"/>
              <a:t>Melanoid</a:t>
            </a:r>
            <a:endParaRPr lang="en-US" sz="3200" b="1" dirty="0"/>
          </a:p>
          <a:p>
            <a:pPr eaLnBrk="1" hangingPunct="1">
              <a:buFont typeface="Arial" charset="0"/>
              <a:buNone/>
            </a:pPr>
            <a:r>
              <a:rPr lang="en-US" sz="3200" dirty="0"/>
              <a:t>It resembles melanin but is present diffusely throughout the epidermis.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a:t>
            </a:fld>
            <a:endParaRPr lang="en-US"/>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28600"/>
            <a:ext cx="7467600" cy="685800"/>
          </a:xfrm>
        </p:spPr>
        <p:txBody>
          <a:bodyPr>
            <a:normAutofit fontScale="90000"/>
          </a:bodyPr>
          <a:lstStyle/>
          <a:p>
            <a:pPr eaLnBrk="1" fontAlgn="auto" hangingPunct="1">
              <a:spcAft>
                <a:spcPts val="0"/>
              </a:spcAft>
              <a:defRPr/>
            </a:pPr>
            <a:r>
              <a:rPr lang="en-US" b="1" dirty="0"/>
              <a:t>Clinical Manifestations</a:t>
            </a:r>
          </a:p>
        </p:txBody>
      </p:sp>
      <p:sp>
        <p:nvSpPr>
          <p:cNvPr id="3" name="Content Placeholder 2"/>
          <p:cNvSpPr>
            <a:spLocks noGrp="1"/>
          </p:cNvSpPr>
          <p:nvPr>
            <p:ph idx="1"/>
          </p:nvPr>
        </p:nvSpPr>
        <p:spPr>
          <a:xfrm>
            <a:off x="152400" y="838200"/>
            <a:ext cx="8839200" cy="5867400"/>
          </a:xfrm>
        </p:spPr>
        <p:txBody>
          <a:bodyPr>
            <a:normAutofit/>
          </a:bodyPr>
          <a:lstStyle/>
          <a:p>
            <a:pPr marL="274320" indent="-274320" eaLnBrk="1" fontAlgn="auto" hangingPunct="1">
              <a:spcAft>
                <a:spcPts val="0"/>
              </a:spcAft>
              <a:buClr>
                <a:schemeClr val="accent3"/>
              </a:buClr>
              <a:buNone/>
              <a:defRPr/>
            </a:pPr>
            <a:r>
              <a:rPr lang="en-US" sz="3000" dirty="0"/>
              <a:t>Two forms: Oily and Dry</a:t>
            </a:r>
          </a:p>
          <a:p>
            <a:pPr marL="0" indent="0" eaLnBrk="1" fontAlgn="auto" hangingPunct="1">
              <a:spcAft>
                <a:spcPts val="0"/>
              </a:spcAft>
              <a:buClr>
                <a:schemeClr val="accent3"/>
              </a:buClr>
              <a:buFont typeface="Wingdings"/>
              <a:buNone/>
              <a:defRPr/>
            </a:pPr>
            <a:endParaRPr lang="en-US" sz="3000" dirty="0"/>
          </a:p>
          <a:p>
            <a:pPr marL="0" indent="0" eaLnBrk="1" fontAlgn="auto" hangingPunct="1">
              <a:spcAft>
                <a:spcPts val="0"/>
              </a:spcAft>
              <a:buClr>
                <a:schemeClr val="accent3"/>
              </a:buClr>
              <a:buFont typeface="Arial" charset="0"/>
              <a:buNone/>
              <a:defRPr/>
            </a:pPr>
            <a:r>
              <a:rPr lang="en-US" sz="3000" b="1" dirty="0"/>
              <a:t>Oily Form</a:t>
            </a:r>
          </a:p>
          <a:p>
            <a:pPr marL="274320" indent="-274320" eaLnBrk="1" fontAlgn="auto" hangingPunct="1">
              <a:spcAft>
                <a:spcPts val="0"/>
              </a:spcAft>
              <a:buClr>
                <a:schemeClr val="accent3"/>
              </a:buClr>
              <a:buFont typeface="Wingdings" pitchFamily="2" charset="2"/>
              <a:buChar char="Ø"/>
              <a:defRPr/>
            </a:pPr>
            <a:r>
              <a:rPr lang="en-US" sz="3000" dirty="0"/>
              <a:t>Appears moist and greasy</a:t>
            </a:r>
          </a:p>
          <a:p>
            <a:pPr marL="274320" indent="-274320" eaLnBrk="1" fontAlgn="auto" hangingPunct="1">
              <a:spcAft>
                <a:spcPts val="0"/>
              </a:spcAft>
              <a:buClr>
                <a:schemeClr val="accent3"/>
              </a:buClr>
              <a:buFont typeface="Wingdings" pitchFamily="2" charset="2"/>
              <a:buChar char="Ø"/>
              <a:defRPr/>
            </a:pPr>
            <a:r>
              <a:rPr lang="en-US" sz="3000" dirty="0"/>
              <a:t>Patches of sallow (unhealthy looking), greasy skin, with or without scaling and slight erythema (redness) mostly on the forehead, nasolabial folds, beard area, scalp, and between adjacent skin surfaces in the regions of axillae, groin and breasts.</a:t>
            </a:r>
          </a:p>
          <a:p>
            <a:pPr marL="274320" indent="-274320" eaLnBrk="1" fontAlgn="auto" hangingPunct="1">
              <a:spcAft>
                <a:spcPts val="0"/>
              </a:spcAft>
              <a:buClr>
                <a:schemeClr val="accent3"/>
              </a:buClr>
              <a:buFont typeface="Wingdings" pitchFamily="2" charset="2"/>
              <a:buChar char="Ø"/>
              <a:defRPr/>
            </a:pPr>
            <a:r>
              <a:rPr lang="en-US" sz="3000" dirty="0"/>
              <a:t>Small pustules or </a:t>
            </a:r>
            <a:r>
              <a:rPr lang="en-US" sz="3000" dirty="0" err="1" smtClean="0"/>
              <a:t>papulo</a:t>
            </a:r>
            <a:r>
              <a:rPr lang="en-US" sz="3000" dirty="0" smtClean="0"/>
              <a:t>-pustules </a:t>
            </a:r>
            <a:r>
              <a:rPr lang="en-US" sz="3000" dirty="0"/>
              <a:t>resembling acne may appear on the trunk</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60</a:t>
            </a:fld>
            <a:endParaRPr lang="en-US"/>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562600"/>
          </a:xfrm>
        </p:spPr>
        <p:txBody>
          <a:bodyPr>
            <a:normAutofit/>
          </a:bodyPr>
          <a:lstStyle/>
          <a:p>
            <a:pPr marL="0" indent="0" eaLnBrk="1" fontAlgn="auto" hangingPunct="1">
              <a:spcAft>
                <a:spcPts val="0"/>
              </a:spcAft>
              <a:buClr>
                <a:schemeClr val="accent3"/>
              </a:buClr>
              <a:buFont typeface="Arial" charset="0"/>
              <a:buNone/>
              <a:defRPr/>
            </a:pPr>
            <a:r>
              <a:rPr lang="en-US" sz="3000" b="1" dirty="0"/>
              <a:t>Dry Form</a:t>
            </a:r>
          </a:p>
          <a:p>
            <a:pPr marL="274320" indent="-274320" eaLnBrk="1" fontAlgn="auto" hangingPunct="1">
              <a:spcAft>
                <a:spcPts val="0"/>
              </a:spcAft>
              <a:buClr>
                <a:schemeClr val="accent3"/>
              </a:buClr>
              <a:buFont typeface="Wingdings" pitchFamily="2" charset="2"/>
              <a:buChar char="Ø"/>
              <a:defRPr/>
            </a:pPr>
            <a:r>
              <a:rPr lang="en-US" sz="3000" dirty="0"/>
              <a:t>Commonly called dandruff</a:t>
            </a:r>
          </a:p>
          <a:p>
            <a:pPr marL="274320" indent="-274320" eaLnBrk="1" fontAlgn="auto" hangingPunct="1">
              <a:spcAft>
                <a:spcPts val="0"/>
              </a:spcAft>
              <a:buClr>
                <a:schemeClr val="accent3"/>
              </a:buClr>
              <a:buFont typeface="Wingdings" pitchFamily="2" charset="2"/>
              <a:buChar char="Ø"/>
              <a:defRPr/>
            </a:pPr>
            <a:r>
              <a:rPr lang="en-US" sz="3000" dirty="0"/>
              <a:t>Flaky desquamation of scalp with a profuse amount of fine, powdery scales</a:t>
            </a:r>
          </a:p>
          <a:p>
            <a:pPr marL="0" indent="0" eaLnBrk="1" fontAlgn="auto" hangingPunct="1">
              <a:spcAft>
                <a:spcPts val="0"/>
              </a:spcAft>
              <a:buClr>
                <a:schemeClr val="accent3"/>
              </a:buClr>
              <a:buFont typeface="Wingdings"/>
              <a:buNone/>
              <a:defRPr/>
            </a:pPr>
            <a:endParaRPr lang="en-US" sz="3000" dirty="0"/>
          </a:p>
          <a:p>
            <a:pPr marL="0" indent="0" eaLnBrk="1" fontAlgn="auto" hangingPunct="1">
              <a:spcAft>
                <a:spcPts val="0"/>
              </a:spcAft>
              <a:buClr>
                <a:schemeClr val="accent3"/>
              </a:buClr>
              <a:buFont typeface="Arial" charset="0"/>
              <a:buNone/>
              <a:defRPr/>
            </a:pPr>
            <a:r>
              <a:rPr lang="en-US" sz="3000" b="1" dirty="0" smtClean="0"/>
              <a:t>NB</a:t>
            </a:r>
            <a:r>
              <a:rPr lang="en-US" sz="3000" dirty="0" smtClean="0"/>
              <a:t>: </a:t>
            </a:r>
          </a:p>
          <a:p>
            <a:pPr marL="0" indent="0" eaLnBrk="1" fontAlgn="auto" hangingPunct="1">
              <a:spcAft>
                <a:spcPts val="0"/>
              </a:spcAft>
              <a:buClr>
                <a:schemeClr val="accent3"/>
              </a:buClr>
              <a:buFont typeface="Arial" charset="0"/>
              <a:buNone/>
              <a:defRPr/>
            </a:pPr>
            <a:r>
              <a:rPr lang="en-US" sz="3000" dirty="0" smtClean="0"/>
              <a:t>Mild </a:t>
            </a:r>
            <a:r>
              <a:rPr lang="en-US" sz="3000" dirty="0"/>
              <a:t>forms of the disease are asymptomatic, but when scaling occurs, it is often accompanied with pruritus, which may lead to scratching and secondary infections and excoriation </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61</a:t>
            </a:fld>
            <a:endParaRPr lang="en-US"/>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152400"/>
            <a:ext cx="7467600" cy="762000"/>
          </a:xfrm>
        </p:spPr>
        <p:txBody>
          <a:bodyPr>
            <a:normAutofit fontScale="90000"/>
          </a:bodyPr>
          <a:lstStyle/>
          <a:p>
            <a:pPr eaLnBrk="1" fontAlgn="auto" hangingPunct="1">
              <a:spcAft>
                <a:spcPts val="0"/>
              </a:spcAft>
              <a:defRPr/>
            </a:pPr>
            <a:r>
              <a:rPr lang="en-US" b="1" dirty="0"/>
              <a:t>Medical Management</a:t>
            </a:r>
          </a:p>
        </p:txBody>
      </p:sp>
      <p:sp>
        <p:nvSpPr>
          <p:cNvPr id="72707" name="Content Placeholder 2"/>
          <p:cNvSpPr>
            <a:spLocks noGrp="1"/>
          </p:cNvSpPr>
          <p:nvPr>
            <p:ph idx="1"/>
          </p:nvPr>
        </p:nvSpPr>
        <p:spPr>
          <a:xfrm>
            <a:off x="152400" y="914400"/>
            <a:ext cx="8839200" cy="5715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sz="3000" dirty="0"/>
              <a:t>Objective of therapy is to control the disorder and allow the skin to repair </a:t>
            </a:r>
            <a:r>
              <a:rPr lang="en-US" sz="3000" dirty="0" smtClean="0"/>
              <a:t>itself.</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Topical corticosteroid cream for body and facial </a:t>
            </a:r>
            <a:r>
              <a:rPr lang="en-US" sz="3000" dirty="0" err="1"/>
              <a:t>seborrheic</a:t>
            </a:r>
            <a:r>
              <a:rPr lang="en-US" sz="3000" dirty="0"/>
              <a:t> dermatitis to allay secondary inflammatory </a:t>
            </a:r>
            <a:r>
              <a:rPr lang="en-US" sz="3000" dirty="0" smtClean="0"/>
              <a:t>response-used </a:t>
            </a:r>
            <a:r>
              <a:rPr lang="en-US" sz="3000" dirty="0"/>
              <a:t>with caution near </a:t>
            </a:r>
            <a:r>
              <a:rPr lang="en-US" sz="3000" dirty="0" smtClean="0"/>
              <a:t>eyelids (risk of cataract).</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Maximum aeration of the skin and careful cleaning of areas with creases and folds to prevent secondary </a:t>
            </a:r>
            <a:r>
              <a:rPr lang="en-US" sz="3000" dirty="0" err="1"/>
              <a:t>candidal</a:t>
            </a:r>
            <a:r>
              <a:rPr lang="en-US" sz="3000" dirty="0"/>
              <a:t> infection</a:t>
            </a:r>
          </a:p>
          <a:p>
            <a:pPr marL="274320" indent="-274320" eaLnBrk="1" fontAlgn="auto" hangingPunct="1">
              <a:spcAft>
                <a:spcPts val="0"/>
              </a:spcAft>
              <a:buClr>
                <a:schemeClr val="accent3"/>
              </a:buClr>
              <a:buFont typeface="Wingdings" pitchFamily="2" charset="2"/>
              <a:buChar char="Ø"/>
              <a:defRPr/>
            </a:pPr>
            <a:r>
              <a:rPr lang="en-US" sz="3000" dirty="0"/>
              <a:t>Use of medicated shampoo properly and frequently for dandruff. Two or three different types of shampoo to be used in rotation to avoid development of resistance to a particular shampoo</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62</a:t>
            </a:fld>
            <a:endParaRPr lang="en-US"/>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152400"/>
            <a:ext cx="8229600" cy="609600"/>
          </a:xfrm>
        </p:spPr>
        <p:txBody>
          <a:bodyPr/>
          <a:lstStyle/>
          <a:p>
            <a:pPr eaLnBrk="1" hangingPunct="1"/>
            <a:r>
              <a:rPr lang="en-US" b="1" dirty="0"/>
              <a:t>Nursing Management</a:t>
            </a:r>
          </a:p>
        </p:txBody>
      </p:sp>
      <p:sp>
        <p:nvSpPr>
          <p:cNvPr id="81923" name="Content Placeholder 2"/>
          <p:cNvSpPr>
            <a:spLocks noGrp="1"/>
          </p:cNvSpPr>
          <p:nvPr>
            <p:ph idx="1"/>
          </p:nvPr>
        </p:nvSpPr>
        <p:spPr>
          <a:xfrm>
            <a:off x="152400" y="685800"/>
            <a:ext cx="8839200" cy="6019800"/>
          </a:xfrm>
        </p:spPr>
        <p:txBody>
          <a:bodyPr/>
          <a:lstStyle/>
          <a:p>
            <a:pPr eaLnBrk="1" hangingPunct="1">
              <a:buFont typeface="Wingdings" pitchFamily="2" charset="2"/>
              <a:buChar char="Ø"/>
            </a:pPr>
            <a:r>
              <a:rPr lang="en-US" sz="3200" dirty="0"/>
              <a:t>Advise the patient to avoid external irritants, excessive heat and perspiration</a:t>
            </a:r>
          </a:p>
          <a:p>
            <a:pPr eaLnBrk="1" hangingPunct="1">
              <a:buFont typeface="Wingdings" pitchFamily="2" charset="2"/>
              <a:buChar char="Ø"/>
            </a:pPr>
            <a:r>
              <a:rPr lang="en-US" sz="3200" dirty="0"/>
              <a:t>Discourage rubbing and scratching because they prolong the disorder</a:t>
            </a:r>
          </a:p>
          <a:p>
            <a:pPr eaLnBrk="1" hangingPunct="1">
              <a:buFont typeface="Wingdings" pitchFamily="2" charset="2"/>
              <a:buChar char="Ø"/>
            </a:pPr>
            <a:r>
              <a:rPr lang="en-US" sz="3200" dirty="0"/>
              <a:t>Reinforce the use of medicated shampoo for those with dandruff that requires treatment</a:t>
            </a:r>
          </a:p>
          <a:p>
            <a:pPr eaLnBrk="1" hangingPunct="1">
              <a:buFont typeface="Wingdings" pitchFamily="2" charset="2"/>
              <a:buChar char="Ø"/>
            </a:pPr>
            <a:r>
              <a:rPr lang="en-US" sz="3200" dirty="0"/>
              <a:t>Caution and reassure patient that </a:t>
            </a:r>
            <a:r>
              <a:rPr lang="en-US" sz="3200" dirty="0" err="1"/>
              <a:t>seborrheic</a:t>
            </a:r>
            <a:r>
              <a:rPr lang="en-US" sz="3200" dirty="0"/>
              <a:t> </a:t>
            </a:r>
            <a:r>
              <a:rPr lang="en-US" sz="3200" dirty="0" err="1"/>
              <a:t>dermatoses</a:t>
            </a:r>
            <a:r>
              <a:rPr lang="en-US" sz="3200" dirty="0"/>
              <a:t> is chronic and is prone to reappear. The goal is to keep it under control.</a:t>
            </a:r>
          </a:p>
          <a:p>
            <a:pPr eaLnBrk="1" hangingPunct="1">
              <a:buFont typeface="Wingdings" pitchFamily="2" charset="2"/>
              <a:buChar char="Ø"/>
            </a:pPr>
            <a:r>
              <a:rPr lang="en-US" sz="3200" dirty="0"/>
              <a:t>Psychological </a:t>
            </a:r>
            <a:r>
              <a:rPr lang="en-US" sz="3200" dirty="0" smtClean="0"/>
              <a:t>support-elaborate </a:t>
            </a:r>
            <a:endParaRPr lang="en-US" sz="3200"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63</a:t>
            </a:fld>
            <a:endParaRPr lang="en-US"/>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0"/>
            <a:ext cx="8229600" cy="685800"/>
          </a:xfrm>
          <a:solidFill>
            <a:schemeClr val="accent1"/>
          </a:solidFill>
        </p:spPr>
        <p:txBody>
          <a:bodyPr/>
          <a:lstStyle/>
          <a:p>
            <a:pPr algn="ctr" eaLnBrk="1" hangingPunct="1"/>
            <a:r>
              <a:rPr lang="en-US" b="1" dirty="0"/>
              <a:t>ACNE VULGARIS</a:t>
            </a:r>
          </a:p>
        </p:txBody>
      </p:sp>
      <p:sp>
        <p:nvSpPr>
          <p:cNvPr id="83971" name="Content Placeholder 2"/>
          <p:cNvSpPr>
            <a:spLocks noGrp="1"/>
          </p:cNvSpPr>
          <p:nvPr>
            <p:ph idx="1"/>
          </p:nvPr>
        </p:nvSpPr>
        <p:spPr>
          <a:xfrm>
            <a:off x="0" y="685800"/>
            <a:ext cx="9144000" cy="6172200"/>
          </a:xfrm>
        </p:spPr>
        <p:txBody>
          <a:bodyPr/>
          <a:lstStyle/>
          <a:p>
            <a:pPr eaLnBrk="1" hangingPunct="1">
              <a:buFont typeface="Wingdings" pitchFamily="2" charset="2"/>
              <a:buChar char="Ø"/>
            </a:pPr>
            <a:r>
              <a:rPr lang="en-US" dirty="0"/>
              <a:t>Is a common follicular disorder affecting susceptible hair follicles, most commonly found on the face, neck and upper trunk</a:t>
            </a:r>
          </a:p>
          <a:p>
            <a:pPr eaLnBrk="1" hangingPunct="1">
              <a:buFont typeface="Wingdings" pitchFamily="2" charset="2"/>
              <a:buChar char="Ø"/>
            </a:pPr>
            <a:r>
              <a:rPr lang="en-US" dirty="0"/>
              <a:t>Characterized by </a:t>
            </a:r>
            <a:r>
              <a:rPr lang="en-US" dirty="0" err="1"/>
              <a:t>camedones</a:t>
            </a:r>
            <a:r>
              <a:rPr lang="en-US" dirty="0"/>
              <a:t> (primary acne lesions), both open and closed, and papules, pustules nodules and cysts</a:t>
            </a:r>
          </a:p>
          <a:p>
            <a:pPr eaLnBrk="1" hangingPunct="1">
              <a:buFont typeface="Wingdings" pitchFamily="2" charset="2"/>
              <a:buChar char="Ø"/>
            </a:pPr>
            <a:r>
              <a:rPr lang="en-US" dirty="0" smtClean="0"/>
              <a:t>Common </a:t>
            </a:r>
            <a:r>
              <a:rPr lang="en-US" dirty="0"/>
              <a:t>in adolescents </a:t>
            </a:r>
            <a:r>
              <a:rPr lang="en-US" dirty="0" smtClean="0"/>
              <a:t>&amp; </a:t>
            </a:r>
            <a:r>
              <a:rPr lang="en-US" dirty="0"/>
              <a:t>young adults </a:t>
            </a:r>
            <a:r>
              <a:rPr lang="en-US" dirty="0" smtClean="0"/>
              <a:t>ages </a:t>
            </a:r>
            <a:r>
              <a:rPr lang="en-US" dirty="0"/>
              <a:t>12 – 35 years. Both gender affected equally but with early onset in girls</a:t>
            </a:r>
          </a:p>
          <a:p>
            <a:pPr eaLnBrk="1" hangingPunct="1">
              <a:buNone/>
            </a:pPr>
            <a:r>
              <a:rPr lang="en-US" sz="3200" dirty="0" smtClean="0"/>
              <a:t>Causes/Risk factors</a:t>
            </a:r>
            <a:r>
              <a:rPr lang="en-US" sz="3200" u="sng" dirty="0" smtClean="0"/>
              <a:t> </a:t>
            </a:r>
          </a:p>
          <a:p>
            <a:pPr eaLnBrk="1" hangingPunct="1">
              <a:buNone/>
            </a:pPr>
            <a:r>
              <a:rPr lang="en-US" u="sng" dirty="0" smtClean="0"/>
              <a:t>Hormonal</a:t>
            </a:r>
            <a:r>
              <a:rPr lang="en-US" dirty="0" smtClean="0"/>
              <a:t>: Hormonal activity, such as menstrual cycles and puberty, may contribute to the formation of acne. During puberty, an increase in male sex hormones called androgens cause the follicular glands to grow larger and make more sebum. Acne becomes more marked at this stage because the androgen is functioning at peak activity</a:t>
            </a:r>
          </a:p>
          <a:p>
            <a:pPr eaLnBrk="1" hangingPunct="1">
              <a:buNone/>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64</a:t>
            </a:fld>
            <a:endParaRPr lang="en-US"/>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u="sng" dirty="0"/>
              <a:t>Genetic:</a:t>
            </a:r>
            <a:r>
              <a:rPr lang="en-US" dirty="0"/>
              <a:t> The tendency to develop acne runs in families. For example, school aged boys with acne often have other members in their family with acne. A family history of acne is associated with an earlier occurrence of acne</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u="sng" dirty="0"/>
              <a:t>Psychological</a:t>
            </a:r>
            <a:r>
              <a:rPr lang="en-US" dirty="0"/>
              <a:t>: While the connection between acne and stress has been debated, scientific research indicates that increased acne severity is significantly associated with increased stress levels. </a:t>
            </a:r>
          </a:p>
          <a:p>
            <a:pPr marL="274320" indent="-274320" eaLnBrk="1" fontAlgn="auto" hangingPunct="1">
              <a:spcAft>
                <a:spcPts val="0"/>
              </a:spcAft>
              <a:buClr>
                <a:schemeClr val="accent3"/>
              </a:buClr>
              <a:buFont typeface="Wingdings" pitchFamily="2" charset="2"/>
              <a:buChar char="Ø"/>
              <a:defRPr/>
            </a:pPr>
            <a:r>
              <a:rPr lang="en-US" u="sng" dirty="0" smtClean="0"/>
              <a:t>Infection:</a:t>
            </a:r>
            <a:r>
              <a:rPr lang="en-US" dirty="0" smtClean="0"/>
              <a:t> </a:t>
            </a:r>
            <a:r>
              <a:rPr lang="en-US" dirty="0" err="1" smtClean="0"/>
              <a:t>Propionibacterium</a:t>
            </a:r>
            <a:r>
              <a:rPr lang="en-US" dirty="0" smtClean="0"/>
              <a:t> acnes (P. acnes) is the anaerobic bacterium species that is widely concluded to cause acne, though Staphylococcus </a:t>
            </a:r>
            <a:r>
              <a:rPr lang="en-US" dirty="0" err="1" smtClean="0"/>
              <a:t>epidermidis</a:t>
            </a:r>
            <a:r>
              <a:rPr lang="en-US" dirty="0" smtClean="0"/>
              <a:t> has been universally discovered to play some role since normal pores appear colonized only by </a:t>
            </a:r>
            <a:r>
              <a:rPr lang="en-US" dirty="0" err="1" smtClean="0"/>
              <a:t>P.acnes</a:t>
            </a:r>
            <a:r>
              <a:rPr lang="en-US" dirty="0" smtClean="0"/>
              <a:t>.</a:t>
            </a:r>
          </a:p>
          <a:p>
            <a:pPr marL="274320" indent="-274320" eaLnBrk="1" fontAlgn="auto" hangingPunct="1">
              <a:spcAft>
                <a:spcPts val="0"/>
              </a:spcAft>
              <a:buClr>
                <a:schemeClr val="accent3"/>
              </a:buClr>
              <a:buFont typeface="Wingdings" pitchFamily="2" charset="2"/>
              <a:buChar char="Ø"/>
              <a:defRPr/>
            </a:pPr>
            <a:r>
              <a:rPr lang="en-US" u="sng" dirty="0" smtClean="0"/>
              <a:t>Diet:</a:t>
            </a:r>
            <a:r>
              <a:rPr lang="en-US" dirty="0" smtClean="0"/>
              <a:t> A high </a:t>
            </a:r>
            <a:r>
              <a:rPr lang="en-US" dirty="0" err="1" smtClean="0"/>
              <a:t>glycemic</a:t>
            </a:r>
            <a:r>
              <a:rPr lang="en-US" dirty="0" smtClean="0"/>
              <a:t> load diet is associated with worsening acne. There is also a positive association between the consumption of milk and a greater rate and severity of acne.</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65</a:t>
            </a:fld>
            <a:endParaRPr lang="en-US"/>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28600"/>
            <a:ext cx="8229600" cy="1143000"/>
          </a:xfrm>
        </p:spPr>
        <p:txBody>
          <a:bodyPr/>
          <a:lstStyle/>
          <a:p>
            <a:pPr eaLnBrk="1" hangingPunct="1"/>
            <a:r>
              <a:rPr lang="en-US" b="1"/>
              <a:t>Clinical Manifestations</a:t>
            </a:r>
          </a:p>
        </p:txBody>
      </p:sp>
      <p:sp>
        <p:nvSpPr>
          <p:cNvPr id="88067" name="Content Placeholder 2"/>
          <p:cNvSpPr>
            <a:spLocks noGrp="1"/>
          </p:cNvSpPr>
          <p:nvPr>
            <p:ph idx="1"/>
          </p:nvPr>
        </p:nvSpPr>
        <p:spPr>
          <a:xfrm>
            <a:off x="457200" y="1752600"/>
            <a:ext cx="8229600" cy="4373563"/>
          </a:xfrm>
        </p:spPr>
        <p:txBody>
          <a:bodyPr/>
          <a:lstStyle/>
          <a:p>
            <a:pPr eaLnBrk="1" hangingPunct="1">
              <a:buFont typeface="Wingdings" pitchFamily="2" charset="2"/>
              <a:buChar char="Ø"/>
            </a:pPr>
            <a:r>
              <a:rPr lang="en-US"/>
              <a:t>Closed comedones (whiteheads ): Obstructive lesions formed from impacted lipids or oils and keratin that plug the dilated follicle</a:t>
            </a:r>
          </a:p>
          <a:p>
            <a:pPr eaLnBrk="1" hangingPunct="1">
              <a:buFont typeface="Wingdings" pitchFamily="2" charset="2"/>
              <a:buChar char="Ø"/>
            </a:pPr>
            <a:r>
              <a:rPr lang="en-US"/>
              <a:t>Open comedones (blackheads): Contents of duct are open, the black color resulting from lipid, bacterial and epithelial debris</a:t>
            </a:r>
          </a:p>
          <a:p>
            <a:pPr eaLnBrk="1" hangingPunct="1">
              <a:buFont typeface="Wingdings" pitchFamily="2" charset="2"/>
              <a:buChar char="Ø"/>
            </a:pPr>
            <a:r>
              <a:rPr lang="en-US"/>
              <a:t>Papules (pinheads), and Pustules (pimples), </a:t>
            </a:r>
          </a:p>
          <a:p>
            <a:pPr eaLnBrk="1" hangingPunct="1">
              <a:buFont typeface="Wingdings" pitchFamily="2" charset="2"/>
              <a:buChar char="Ø"/>
            </a:pPr>
            <a:r>
              <a:rPr lang="en-US"/>
              <a:t>Nodules (large papules) and Scarring</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66</a:t>
            </a:fld>
            <a:endParaRPr lang="en-US"/>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944562"/>
          </a:xfrm>
        </p:spPr>
        <p:txBody>
          <a:bodyPr/>
          <a:lstStyle/>
          <a:p>
            <a:pPr eaLnBrk="1" hangingPunct="1"/>
            <a:r>
              <a:rPr lang="en-US" b="1"/>
              <a:t>Nutrition and Hygiene Therapy</a:t>
            </a:r>
          </a:p>
        </p:txBody>
      </p:sp>
      <p:sp>
        <p:nvSpPr>
          <p:cNvPr id="78851" name="Content Placeholder 2"/>
          <p:cNvSpPr>
            <a:spLocks noGrp="1"/>
          </p:cNvSpPr>
          <p:nvPr>
            <p:ph idx="1"/>
          </p:nvPr>
        </p:nvSpPr>
        <p:spPr>
          <a:xfrm>
            <a:off x="457200" y="1066800"/>
            <a:ext cx="8229600" cy="5334000"/>
          </a:xfrm>
        </p:spPr>
        <p:txBody>
          <a:bodyPr>
            <a:normAutofit/>
          </a:bodyPr>
          <a:lstStyle/>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Elimination of specific food or food products associated  with fare – up of acne e.g. chocolate, cola, fried foods and milk products</a:t>
            </a:r>
          </a:p>
          <a:p>
            <a:pPr marL="274320" indent="-274320" eaLnBrk="1" fontAlgn="auto" hangingPunct="1">
              <a:spcAft>
                <a:spcPts val="0"/>
              </a:spcAft>
              <a:buClr>
                <a:schemeClr val="accent3"/>
              </a:buClr>
              <a:buFont typeface="Wingdings" pitchFamily="2" charset="2"/>
              <a:buChar char="Ø"/>
              <a:defRPr/>
            </a:pPr>
            <a:r>
              <a:rPr lang="en-US" dirty="0"/>
              <a:t>Maintenance of good nutrition to equip the immune system for effective action against bacteria and infection</a:t>
            </a:r>
          </a:p>
          <a:p>
            <a:pPr marL="274320" indent="-274320" eaLnBrk="1" fontAlgn="auto" hangingPunct="1">
              <a:spcAft>
                <a:spcPts val="0"/>
              </a:spcAft>
              <a:buClr>
                <a:schemeClr val="accent3"/>
              </a:buClr>
              <a:buFont typeface="Wingdings" pitchFamily="2" charset="2"/>
              <a:buChar char="Ø"/>
              <a:defRPr/>
            </a:pPr>
            <a:r>
              <a:rPr lang="en-US" dirty="0"/>
              <a:t>Washing face twice a day with a cleansing soap for mild cases</a:t>
            </a:r>
          </a:p>
          <a:p>
            <a:pPr marL="274320" indent="-274320" eaLnBrk="1" fontAlgn="auto" hangingPunct="1">
              <a:spcAft>
                <a:spcPts val="0"/>
              </a:spcAft>
              <a:buClr>
                <a:schemeClr val="accent3"/>
              </a:buClr>
              <a:buFont typeface="Wingdings" pitchFamily="2" charset="2"/>
              <a:buChar char="Ø"/>
              <a:defRPr/>
            </a:pPr>
            <a:r>
              <a:rPr lang="en-US" dirty="0"/>
              <a:t>Positive assurance, listening attentively and being sensitive to patient’s feeling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67</a:t>
            </a:fld>
            <a:endParaRPr lang="en-US"/>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274638"/>
            <a:ext cx="8229600" cy="944562"/>
          </a:xfrm>
        </p:spPr>
        <p:txBody>
          <a:bodyPr/>
          <a:lstStyle/>
          <a:p>
            <a:pPr eaLnBrk="1" hangingPunct="1"/>
            <a:r>
              <a:rPr lang="en-US" b="1"/>
              <a:t>Pharmacotherapy</a:t>
            </a:r>
          </a:p>
        </p:txBody>
      </p:sp>
      <p:sp>
        <p:nvSpPr>
          <p:cNvPr id="90115" name="Content Placeholder 2"/>
          <p:cNvSpPr>
            <a:spLocks noGrp="1"/>
          </p:cNvSpPr>
          <p:nvPr>
            <p:ph idx="1"/>
          </p:nvPr>
        </p:nvSpPr>
        <p:spPr>
          <a:xfrm>
            <a:off x="457200" y="1524000"/>
            <a:ext cx="8229600" cy="5181600"/>
          </a:xfrm>
        </p:spPr>
        <p:txBody>
          <a:bodyPr>
            <a:normAutofit/>
          </a:bodyPr>
          <a:lstStyle/>
          <a:p>
            <a:pPr marL="0" indent="0" eaLnBrk="1" fontAlgn="auto" hangingPunct="1">
              <a:spcAft>
                <a:spcPts val="0"/>
              </a:spcAft>
              <a:buClr>
                <a:schemeClr val="accent3"/>
              </a:buClr>
              <a:buFont typeface="Arial" charset="0"/>
              <a:buNone/>
              <a:defRPr/>
            </a:pPr>
            <a:r>
              <a:rPr lang="en-US" b="1" u="sng" dirty="0">
                <a:solidFill>
                  <a:srgbClr val="FF0000"/>
                </a:solidFill>
              </a:rPr>
              <a:t>a) Topical Therapy</a:t>
            </a:r>
          </a:p>
          <a:p>
            <a:pPr marL="0" indent="0" eaLnBrk="1" fontAlgn="auto" hangingPunct="1">
              <a:spcAft>
                <a:spcPts val="0"/>
              </a:spcAft>
              <a:buClr>
                <a:schemeClr val="accent3"/>
              </a:buClr>
              <a:buFont typeface="Arial" charset="0"/>
              <a:buNone/>
              <a:defRPr/>
            </a:pPr>
            <a:r>
              <a:rPr lang="en-US" b="1" dirty="0"/>
              <a:t>1. Benzoyl peroxide: </a:t>
            </a:r>
          </a:p>
          <a:p>
            <a:pPr marL="274320" indent="-274320" eaLnBrk="1" fontAlgn="auto" hangingPunct="1">
              <a:spcAft>
                <a:spcPts val="0"/>
              </a:spcAft>
              <a:buClr>
                <a:schemeClr val="accent3"/>
              </a:buClr>
              <a:buFont typeface="Wingdings" pitchFamily="2" charset="2"/>
              <a:buChar char="Ø"/>
              <a:defRPr/>
            </a:pPr>
            <a:r>
              <a:rPr lang="en-US" dirty="0"/>
              <a:t>Produce a rapid and sustained reduction of inflammatory lesions; </a:t>
            </a:r>
          </a:p>
          <a:p>
            <a:pPr marL="274320" indent="-274320" eaLnBrk="1" fontAlgn="auto" hangingPunct="1">
              <a:spcAft>
                <a:spcPts val="0"/>
              </a:spcAft>
              <a:buClr>
                <a:schemeClr val="accent3"/>
              </a:buClr>
              <a:buFont typeface="Wingdings" pitchFamily="2" charset="2"/>
              <a:buChar char="Ø"/>
              <a:defRPr/>
            </a:pPr>
            <a:r>
              <a:rPr lang="en-US" dirty="0"/>
              <a:t>They depress sebum production and promote breakdown of </a:t>
            </a:r>
            <a:r>
              <a:rPr lang="en-US" dirty="0" err="1"/>
              <a:t>comedo</a:t>
            </a:r>
            <a:r>
              <a:rPr lang="en-US" dirty="0"/>
              <a:t> plugs; </a:t>
            </a:r>
          </a:p>
          <a:p>
            <a:pPr marL="274320" indent="-274320" eaLnBrk="1" fontAlgn="auto" hangingPunct="1">
              <a:spcAft>
                <a:spcPts val="0"/>
              </a:spcAft>
              <a:buClr>
                <a:schemeClr val="accent3"/>
              </a:buClr>
              <a:buFont typeface="Wingdings" pitchFamily="2" charset="2"/>
              <a:buChar char="Ø"/>
              <a:defRPr/>
            </a:pPr>
            <a:r>
              <a:rPr lang="en-US" dirty="0"/>
              <a:t>Produce antibacterial effect by suppressing P. acnes.</a:t>
            </a:r>
          </a:p>
          <a:p>
            <a:pPr marL="274320" indent="-274320" eaLnBrk="1" fontAlgn="auto" hangingPunct="1">
              <a:spcAft>
                <a:spcPts val="0"/>
              </a:spcAft>
              <a:buClr>
                <a:schemeClr val="accent3"/>
              </a:buClr>
              <a:buFont typeface="Wingdings" pitchFamily="2" charset="2"/>
              <a:buChar char="Ø"/>
              <a:defRPr/>
            </a:pPr>
            <a:r>
              <a:rPr lang="en-US" dirty="0"/>
              <a:t>Initially causes redness and peeling hence patient should be informed</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68</a:t>
            </a:fld>
            <a:endParaRPr lang="en-US"/>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gel should be applied once a day</a:t>
            </a:r>
          </a:p>
          <a:p>
            <a:pPr marL="274320" indent="-274320" eaLnBrk="1" fontAlgn="auto" hangingPunct="1">
              <a:spcAft>
                <a:spcPts val="0"/>
              </a:spcAft>
              <a:buClr>
                <a:schemeClr val="accent3"/>
              </a:buClr>
              <a:buFont typeface="Wingdings" pitchFamily="2" charset="2"/>
              <a:buChar char="Ø"/>
              <a:defRPr/>
            </a:pPr>
            <a:r>
              <a:rPr lang="en-US" dirty="0"/>
              <a:t>Improvement may take 8 to 12 weeks</a:t>
            </a:r>
          </a:p>
          <a:p>
            <a:pPr marL="274320" indent="-274320" eaLnBrk="1" fontAlgn="auto" hangingPunct="1">
              <a:spcAft>
                <a:spcPts val="0"/>
              </a:spcAft>
              <a:buClr>
                <a:schemeClr val="accent3"/>
              </a:buClr>
              <a:buFont typeface="Wingdings" pitchFamily="2" charset="2"/>
              <a:buChar char="Ø"/>
              <a:defRPr/>
            </a:pPr>
            <a:r>
              <a:rPr lang="en-US" dirty="0"/>
              <a:t>Caution patient against sun exposure while using this topical medication since it can cause exaggerated sunburns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dirty="0"/>
              <a:t>2. Topical Retinoid</a:t>
            </a:r>
          </a:p>
          <a:p>
            <a:pPr marL="274320" indent="-274320" eaLnBrk="1" fontAlgn="auto" hangingPunct="1">
              <a:spcAft>
                <a:spcPts val="0"/>
              </a:spcAft>
              <a:buClr>
                <a:schemeClr val="accent3"/>
              </a:buClr>
              <a:buFont typeface="Wingdings" pitchFamily="2" charset="2"/>
              <a:buChar char="Ø"/>
              <a:defRPr/>
            </a:pPr>
            <a:r>
              <a:rPr lang="en-US" dirty="0"/>
              <a:t>Vitamin A acid (tretinoin) is applied to clear keratin plugs from pilosebaceous ducts. </a:t>
            </a:r>
          </a:p>
          <a:p>
            <a:pPr marL="274320" indent="-274320" eaLnBrk="1" fontAlgn="auto" hangingPunct="1">
              <a:spcAft>
                <a:spcPts val="0"/>
              </a:spcAft>
              <a:buClr>
                <a:schemeClr val="accent3"/>
              </a:buClr>
              <a:buFont typeface="Wingdings" pitchFamily="2" charset="2"/>
              <a:buChar char="Ø"/>
              <a:defRPr/>
            </a:pPr>
            <a:r>
              <a:rPr lang="en-US" dirty="0"/>
              <a:t>It speeds cellular turnover, forces out comedones and prevents knew</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69</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28600" y="304800"/>
            <a:ext cx="8686800" cy="6324600"/>
          </a:xfrm>
        </p:spPr>
        <p:txBody>
          <a:bodyPr/>
          <a:lstStyle/>
          <a:p>
            <a:pPr eaLnBrk="1" hangingPunct="1">
              <a:buFont typeface="Arial" charset="0"/>
              <a:buNone/>
            </a:pPr>
            <a:r>
              <a:rPr lang="en-US" sz="3200" b="1" dirty="0"/>
              <a:t>Keratin  </a:t>
            </a:r>
          </a:p>
          <a:p>
            <a:pPr eaLnBrk="1" hangingPunct="1">
              <a:buFont typeface="Arial" charset="0"/>
              <a:buNone/>
            </a:pPr>
            <a:r>
              <a:rPr lang="en-US" sz="3200" dirty="0"/>
              <a:t>This pigment is yellow to orange in color. It is present in the stratum </a:t>
            </a:r>
            <a:r>
              <a:rPr lang="en-US" sz="3200" dirty="0" err="1"/>
              <a:t>corneum</a:t>
            </a:r>
            <a:r>
              <a:rPr lang="en-US" sz="3200" dirty="0"/>
              <a:t> and fat cells of dermis and superficial fascia. Is a principle hardening ingredient of hair and nails.</a:t>
            </a:r>
          </a:p>
          <a:p>
            <a:pPr eaLnBrk="1" hangingPunct="1">
              <a:buFont typeface="Arial" charset="0"/>
              <a:buNone/>
            </a:pPr>
            <a:r>
              <a:rPr lang="en-US" sz="3200" b="1" dirty="0" err="1"/>
              <a:t>Haemoglobin</a:t>
            </a:r>
            <a:r>
              <a:rPr lang="en-US" sz="3200" b="1" dirty="0"/>
              <a:t> </a:t>
            </a:r>
          </a:p>
          <a:p>
            <a:pPr eaLnBrk="1" hangingPunct="1">
              <a:buFont typeface="Arial" charset="0"/>
              <a:buNone/>
            </a:pPr>
            <a:r>
              <a:rPr lang="en-US" sz="3200" dirty="0"/>
              <a:t>It is found in blood and is not a pigment of the skin but develops a purple color.</a:t>
            </a:r>
          </a:p>
          <a:p>
            <a:pPr eaLnBrk="1" hangingPunct="1">
              <a:buFont typeface="Arial" charset="0"/>
              <a:buNone/>
            </a:pPr>
            <a:r>
              <a:rPr lang="en-US" sz="3200" b="1" dirty="0" err="1"/>
              <a:t>Oxyhaemoglobin</a:t>
            </a:r>
            <a:endParaRPr lang="en-US" sz="3200" b="1" dirty="0"/>
          </a:p>
          <a:p>
            <a:pPr eaLnBrk="1" hangingPunct="1">
              <a:buFont typeface="Arial" charset="0"/>
              <a:buNone/>
            </a:pPr>
            <a:r>
              <a:rPr lang="en-US" sz="3200" dirty="0"/>
              <a:t>It is also found in blood and is not a pigment of the skin. It develops a red color.</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a:t>
            </a:fld>
            <a:endParaRPr lang="en-US"/>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indent="0" eaLnBrk="1" fontAlgn="auto" hangingPunct="1">
              <a:spcAft>
                <a:spcPts val="0"/>
              </a:spcAft>
              <a:buClr>
                <a:schemeClr val="accent3"/>
              </a:buClr>
              <a:buFont typeface="Arial" charset="0"/>
              <a:buNone/>
              <a:defRPr/>
            </a:pPr>
            <a:r>
              <a:rPr lang="en-US" b="1" dirty="0"/>
              <a:t>3. Topical Antibiotics</a:t>
            </a:r>
          </a:p>
          <a:p>
            <a:pPr marL="274320" indent="-274320" eaLnBrk="1" fontAlgn="auto" hangingPunct="1">
              <a:spcAft>
                <a:spcPts val="0"/>
              </a:spcAft>
              <a:buClr>
                <a:schemeClr val="accent3"/>
              </a:buClr>
              <a:buFont typeface="Wingdings" pitchFamily="2" charset="2"/>
              <a:buChar char="Ø"/>
              <a:defRPr/>
            </a:pPr>
            <a:r>
              <a:rPr lang="en-US" dirty="0"/>
              <a:t>Include tetracycline, clindamycin and erythromycin</a:t>
            </a:r>
          </a:p>
          <a:p>
            <a:pPr marL="274320" indent="-274320" eaLnBrk="1" fontAlgn="auto" hangingPunct="1">
              <a:spcAft>
                <a:spcPts val="0"/>
              </a:spcAft>
              <a:buClr>
                <a:schemeClr val="accent3"/>
              </a:buClr>
              <a:buFont typeface="Wingdings" pitchFamily="2" charset="2"/>
              <a:buChar char="Ø"/>
              <a:defRPr/>
            </a:pPr>
            <a:r>
              <a:rPr lang="en-US" dirty="0"/>
              <a:t>Suppress growth of </a:t>
            </a:r>
            <a:r>
              <a:rPr lang="en-US" i="1" dirty="0"/>
              <a:t>P. acnes</a:t>
            </a:r>
          </a:p>
          <a:p>
            <a:pPr marL="274320" indent="-274320" eaLnBrk="1" fontAlgn="auto" hangingPunct="1">
              <a:spcAft>
                <a:spcPts val="0"/>
              </a:spcAft>
              <a:buClr>
                <a:schemeClr val="accent3"/>
              </a:buClr>
              <a:buFont typeface="Wingdings" pitchFamily="2" charset="2"/>
              <a:buChar char="Ø"/>
              <a:defRPr/>
            </a:pPr>
            <a:r>
              <a:rPr lang="en-US" dirty="0"/>
              <a:t>Reduce superficial free fatty acid levels</a:t>
            </a:r>
          </a:p>
          <a:p>
            <a:pPr marL="274320" indent="-274320" eaLnBrk="1" fontAlgn="auto" hangingPunct="1">
              <a:spcAft>
                <a:spcPts val="0"/>
              </a:spcAft>
              <a:buClr>
                <a:schemeClr val="accent3"/>
              </a:buClr>
              <a:buFont typeface="Wingdings" pitchFamily="2" charset="2"/>
              <a:buChar char="Ø"/>
              <a:defRPr/>
            </a:pPr>
            <a:r>
              <a:rPr lang="en-US" dirty="0"/>
              <a:t>Decrease comedones, papules and pustules</a:t>
            </a:r>
          </a:p>
          <a:p>
            <a:pPr marL="274320" indent="-274320" eaLnBrk="1" fontAlgn="auto" hangingPunct="1">
              <a:spcAft>
                <a:spcPts val="0"/>
              </a:spcAft>
              <a:buClr>
                <a:schemeClr val="accent3"/>
              </a:buClr>
              <a:buFont typeface="Wingdings" pitchFamily="2" charset="2"/>
              <a:buChar char="Ø"/>
              <a:defRPr/>
            </a:pPr>
            <a:r>
              <a:rPr lang="en-US" dirty="0"/>
              <a:t>Produce no systemic side effects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r>
              <a:rPr lang="en-US" b="1" u="sng" dirty="0">
                <a:solidFill>
                  <a:srgbClr val="FF0000"/>
                </a:solidFill>
              </a:rPr>
              <a:t>b) Systemic Therapy</a:t>
            </a:r>
          </a:p>
          <a:p>
            <a:pPr marL="514350" indent="-514350" eaLnBrk="1" fontAlgn="auto" hangingPunct="1">
              <a:spcAft>
                <a:spcPts val="0"/>
              </a:spcAft>
              <a:buClr>
                <a:schemeClr val="accent3"/>
              </a:buClr>
              <a:buFont typeface="Arial" charset="0"/>
              <a:buAutoNum type="arabicPeriod"/>
              <a:defRPr/>
            </a:pPr>
            <a:r>
              <a:rPr lang="en-US" b="1" dirty="0"/>
              <a:t>Systemic Antibiotics </a:t>
            </a:r>
          </a:p>
          <a:p>
            <a:pPr marL="274320" indent="-274320" eaLnBrk="1" fontAlgn="auto" hangingPunct="1">
              <a:spcAft>
                <a:spcPts val="0"/>
              </a:spcAft>
              <a:buClr>
                <a:schemeClr val="accent3"/>
              </a:buClr>
              <a:buFont typeface="Wingdings" pitchFamily="2" charset="2"/>
              <a:buChar char="Ø"/>
              <a:defRPr/>
            </a:pPr>
            <a:r>
              <a:rPr lang="en-US" dirty="0"/>
              <a:t>Oral antibiotics like tetracycline, minocycline and doxycycline are used in small doses over a long period of time (months to years)</a:t>
            </a:r>
          </a:p>
          <a:p>
            <a:pPr marL="274320" indent="-274320" eaLnBrk="1" fontAlgn="auto" hangingPunct="1">
              <a:spcAft>
                <a:spcPts val="0"/>
              </a:spcAft>
              <a:buClr>
                <a:schemeClr val="accent3"/>
              </a:buClr>
              <a:buFont typeface="Wingdings" pitchFamily="2" charset="2"/>
              <a:buChar char="Ø"/>
              <a:defRPr/>
            </a:pPr>
            <a:r>
              <a:rPr lang="en-US" dirty="0"/>
              <a:t>Effective in moderate and severe acne </a:t>
            </a:r>
          </a:p>
          <a:p>
            <a:pPr marL="0" indent="0" eaLnBrk="1" fontAlgn="auto" hangingPunct="1">
              <a:spcAft>
                <a:spcPts val="0"/>
              </a:spcAft>
              <a:buClr>
                <a:schemeClr val="accent3"/>
              </a:buClr>
              <a:buFont typeface="Arial" charset="0"/>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70</a:t>
            </a:fld>
            <a:endParaRPr lang="en-US"/>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eaLnBrk="1" fontAlgn="auto" hangingPunct="1">
              <a:spcAft>
                <a:spcPts val="0"/>
              </a:spcAft>
              <a:buClr>
                <a:schemeClr val="accent3"/>
              </a:buClr>
              <a:buFont typeface="Arial" charset="0"/>
              <a:buNone/>
              <a:defRPr/>
            </a:pPr>
            <a:r>
              <a:rPr lang="en-US" b="1" dirty="0"/>
              <a:t>Note: </a:t>
            </a:r>
          </a:p>
          <a:p>
            <a:pPr marL="274320" indent="-274320" eaLnBrk="1" fontAlgn="auto" hangingPunct="1">
              <a:spcAft>
                <a:spcPts val="0"/>
              </a:spcAft>
              <a:buClr>
                <a:schemeClr val="accent3"/>
              </a:buClr>
              <a:buFont typeface="Wingdings" pitchFamily="2" charset="2"/>
              <a:buChar char="Ø"/>
              <a:defRPr/>
            </a:pPr>
            <a:r>
              <a:rPr lang="en-US" dirty="0"/>
              <a:t>Tetracycline family of antibiotics is contraindicated in children below 12 years and pregnant women</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Their administration during pregnancy can affect the development of teeth, causing enamel hypoplasia and permanent discoloration of teeth in infants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Side effects of tetracycline include: photosensivity, nausea, diarrhea, cutaneous infection and vaginitis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Broad – spectrum antibiotics may suppress normal vaginal bacteria and predispose the patient to candidiasis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71</a:t>
            </a:fld>
            <a:endParaRPr lang="en-US"/>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52400"/>
          </a:xfrm>
        </p:spPr>
        <p:txBody>
          <a:bodyPr/>
          <a:lstStyle/>
          <a:p>
            <a:endParaRPr lang="en-US" dirty="0"/>
          </a:p>
        </p:txBody>
      </p:sp>
      <p:sp>
        <p:nvSpPr>
          <p:cNvPr id="3" name="Content Placeholder 2"/>
          <p:cNvSpPr>
            <a:spLocks noGrp="1"/>
          </p:cNvSpPr>
          <p:nvPr>
            <p:ph idx="1"/>
          </p:nvPr>
        </p:nvSpPr>
        <p:spPr>
          <a:xfrm>
            <a:off x="152400" y="381000"/>
            <a:ext cx="8839200" cy="6248399"/>
          </a:xfrm>
        </p:spPr>
        <p:txBody>
          <a:bodyPr>
            <a:normAutofit fontScale="92500" lnSpcReduction="20000"/>
          </a:bodyPr>
          <a:lstStyle/>
          <a:p>
            <a:pPr marL="0" indent="0" eaLnBrk="1" fontAlgn="auto" hangingPunct="1">
              <a:spcAft>
                <a:spcPts val="0"/>
              </a:spcAft>
              <a:buClr>
                <a:schemeClr val="accent3"/>
              </a:buClr>
              <a:buFont typeface="Arial" charset="0"/>
              <a:buNone/>
              <a:defRPr/>
            </a:pPr>
            <a:r>
              <a:rPr lang="en-US" b="1" dirty="0"/>
              <a:t>2</a:t>
            </a:r>
            <a:r>
              <a:rPr lang="en-US" sz="3000" b="1" dirty="0"/>
              <a:t>. Oral Retinoid/ Vit. </a:t>
            </a:r>
            <a:r>
              <a:rPr lang="en-US" sz="3000" b="1" dirty="0" smtClean="0"/>
              <a:t>A</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Synthetic vitamin A compounds are used in patients with nodular cystic acne unresponsive to conventional </a:t>
            </a:r>
            <a:r>
              <a:rPr lang="en-US" sz="3000" dirty="0" smtClean="0"/>
              <a:t>therapy</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Reduces sebaceous gland size and inhibits sebum </a:t>
            </a:r>
            <a:r>
              <a:rPr lang="en-US" sz="3000" dirty="0" smtClean="0"/>
              <a:t>production</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Causes epidermal shed, thereby unseating and expelling existing </a:t>
            </a:r>
            <a:r>
              <a:rPr lang="en-US" sz="3000" dirty="0" err="1" smtClean="0"/>
              <a:t>comedones</a:t>
            </a:r>
            <a:endParaRPr lang="en-US" sz="3000" dirty="0" smtClean="0"/>
          </a:p>
          <a:p>
            <a:pPr marL="0" indent="0" eaLnBrk="1" fontAlgn="auto" hangingPunct="1">
              <a:spcAft>
                <a:spcPts val="0"/>
              </a:spcAft>
              <a:buClr>
                <a:schemeClr val="accent3"/>
              </a:buClr>
              <a:buFont typeface="Wingdings 2"/>
              <a:buNone/>
              <a:defRPr/>
            </a:pPr>
            <a:r>
              <a:rPr lang="en-US" sz="3000" dirty="0" smtClean="0"/>
              <a:t>3. </a:t>
            </a:r>
            <a:r>
              <a:rPr lang="en-US" sz="3000" b="1" dirty="0" smtClean="0"/>
              <a:t>Hormone Therapy</a:t>
            </a:r>
          </a:p>
          <a:p>
            <a:pPr marL="0" indent="0" eaLnBrk="1" fontAlgn="auto" hangingPunct="1">
              <a:spcAft>
                <a:spcPts val="0"/>
              </a:spcAft>
              <a:buClr>
                <a:schemeClr val="accent3"/>
              </a:buClr>
              <a:buFont typeface="Wingdings 2"/>
              <a:buNone/>
              <a:defRPr/>
            </a:pPr>
            <a:endParaRPr lang="en-US" sz="3000" dirty="0" smtClean="0"/>
          </a:p>
          <a:p>
            <a:pPr marL="274320" indent="-274320" eaLnBrk="1" fontAlgn="auto" hangingPunct="1">
              <a:spcAft>
                <a:spcPts val="0"/>
              </a:spcAft>
              <a:buClr>
                <a:schemeClr val="accent3"/>
              </a:buClr>
              <a:buFont typeface="Wingdings" pitchFamily="2" charset="2"/>
              <a:buChar char="Ø"/>
              <a:defRPr/>
            </a:pPr>
            <a:r>
              <a:rPr lang="en-US" sz="3000" dirty="0" smtClean="0"/>
              <a:t>Estrogen therapy suppresses sebum production and reduces skin oiliness</a:t>
            </a:r>
          </a:p>
          <a:p>
            <a:pPr marL="0" indent="0" eaLnBrk="1" fontAlgn="auto" hangingPunct="1">
              <a:spcAft>
                <a:spcPts val="0"/>
              </a:spcAft>
              <a:buClr>
                <a:schemeClr val="accent3"/>
              </a:buClr>
              <a:buFont typeface="Wingdings 2"/>
              <a:buNone/>
              <a:defRPr/>
            </a:pPr>
            <a:endParaRPr lang="en-US" sz="3000" dirty="0" smtClean="0"/>
          </a:p>
          <a:p>
            <a:pPr marL="274320" indent="-274320" eaLnBrk="1" fontAlgn="auto" hangingPunct="1">
              <a:spcAft>
                <a:spcPts val="0"/>
              </a:spcAft>
              <a:buClr>
                <a:schemeClr val="accent3"/>
              </a:buClr>
              <a:buFont typeface="Wingdings" pitchFamily="2" charset="2"/>
              <a:buChar char="Ø"/>
              <a:defRPr/>
            </a:pPr>
            <a:r>
              <a:rPr lang="en-US" sz="3000" dirty="0" smtClean="0"/>
              <a:t>Reserved for women when acne begins somewhat later than usual and tends to flare up at certain times during the menstrual cycle</a:t>
            </a:r>
          </a:p>
          <a:p>
            <a:pPr marL="274320" indent="-274320" eaLnBrk="1" fontAlgn="auto" hangingPunct="1">
              <a:spcAft>
                <a:spcPts val="0"/>
              </a:spcAft>
              <a:buClr>
                <a:schemeClr val="accent3"/>
              </a:buClr>
              <a:buNone/>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72</a:t>
            </a:fld>
            <a:endParaRPr lang="en-US"/>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7467600" cy="762000"/>
          </a:xfrm>
        </p:spPr>
        <p:txBody>
          <a:bodyPr/>
          <a:lstStyle/>
          <a:p>
            <a:pPr eaLnBrk="1" hangingPunct="1"/>
            <a:r>
              <a:rPr lang="en-US" b="1" dirty="0"/>
              <a:t>Nursing Management</a:t>
            </a:r>
          </a:p>
        </p:txBody>
      </p:sp>
      <p:sp>
        <p:nvSpPr>
          <p:cNvPr id="84995" name="Content Placeholder 2"/>
          <p:cNvSpPr>
            <a:spLocks noGrp="1"/>
          </p:cNvSpPr>
          <p:nvPr>
            <p:ph idx="1"/>
          </p:nvPr>
        </p:nvSpPr>
        <p:spPr>
          <a:xfrm>
            <a:off x="228600" y="685800"/>
            <a:ext cx="8915400" cy="6172200"/>
          </a:xfrm>
        </p:spPr>
        <p:txBody>
          <a:bodyPr>
            <a:normAutofit fontScale="92500" lnSpcReduction="10000"/>
          </a:bodyPr>
          <a:lstStyle/>
          <a:p>
            <a:pPr marL="274320" indent="-274320" eaLnBrk="1" fontAlgn="auto" hangingPunct="1">
              <a:spcAft>
                <a:spcPts val="0"/>
              </a:spcAft>
              <a:buClr>
                <a:schemeClr val="accent3"/>
              </a:buClr>
              <a:buFont typeface="Wingdings" pitchFamily="2" charset="2"/>
              <a:buChar char="Ø"/>
              <a:defRPr/>
            </a:pPr>
            <a:r>
              <a:rPr lang="en-US" dirty="0"/>
              <a:t>Largely aimed at monitoring and managing potential skin </a:t>
            </a:r>
            <a:r>
              <a:rPr lang="en-US" dirty="0" smtClean="0"/>
              <a:t>complications</a:t>
            </a:r>
            <a:endParaRPr lang="en-US" dirty="0"/>
          </a:p>
          <a:p>
            <a:pPr marL="274320" indent="-274320" eaLnBrk="1" fontAlgn="auto" hangingPunct="1">
              <a:spcAft>
                <a:spcPts val="0"/>
              </a:spcAft>
              <a:buClr>
                <a:schemeClr val="accent3"/>
              </a:buClr>
              <a:buFont typeface="Wingdings" pitchFamily="2" charset="2"/>
              <a:buChar char="Ø"/>
              <a:defRPr/>
            </a:pPr>
            <a:r>
              <a:rPr lang="en-US" dirty="0"/>
              <a:t>Patients should be warned against discontinuing the drugs because this can exacerbate acne, lead to more flare – ups and increase the chances of </a:t>
            </a:r>
            <a:r>
              <a:rPr lang="en-US" dirty="0" smtClean="0"/>
              <a:t>scarring</a:t>
            </a:r>
            <a:endParaRPr lang="en-US" dirty="0"/>
          </a:p>
          <a:p>
            <a:pPr marL="274320" indent="-274320" eaLnBrk="1" fontAlgn="auto" hangingPunct="1">
              <a:spcAft>
                <a:spcPts val="0"/>
              </a:spcAft>
              <a:buClr>
                <a:schemeClr val="accent3"/>
              </a:buClr>
              <a:buFont typeface="Wingdings" pitchFamily="2" charset="2"/>
              <a:buChar char="Ø"/>
              <a:defRPr/>
            </a:pPr>
            <a:r>
              <a:rPr lang="en-US" dirty="0"/>
              <a:t>Discourage manipulation of </a:t>
            </a:r>
            <a:r>
              <a:rPr lang="en-US" dirty="0" err="1"/>
              <a:t>comedones</a:t>
            </a:r>
            <a:r>
              <a:rPr lang="en-US" dirty="0"/>
              <a:t>, papules and pustules because it increases the potential of </a:t>
            </a:r>
            <a:r>
              <a:rPr lang="en-US" dirty="0" smtClean="0"/>
              <a:t>scarring.</a:t>
            </a:r>
          </a:p>
          <a:p>
            <a:pPr eaLnBrk="1" hangingPunct="1">
              <a:buFont typeface="Wingdings" pitchFamily="2" charset="2"/>
              <a:buChar char="Ø"/>
            </a:pPr>
            <a:r>
              <a:rPr lang="en-US" dirty="0" smtClean="0"/>
              <a:t>Advice clients on long – term antibiotics like tetracycline especially women to watch out for side – effects like oral and genital </a:t>
            </a:r>
            <a:r>
              <a:rPr lang="en-US" dirty="0" err="1" smtClean="0"/>
              <a:t>candidiasis</a:t>
            </a:r>
            <a:endParaRPr lang="en-US" dirty="0" smtClean="0"/>
          </a:p>
          <a:p>
            <a:pPr eaLnBrk="1" hangingPunct="1">
              <a:buFont typeface="Wingdings" pitchFamily="2" charset="2"/>
              <a:buChar char="Ø"/>
            </a:pPr>
            <a:r>
              <a:rPr lang="en-US" dirty="0" smtClean="0"/>
              <a:t>Teach patient on the need to wash the face with mild soaps and water at least twice a day to remove surface oils and prevent obstruction of oil glands</a:t>
            </a:r>
          </a:p>
          <a:p>
            <a:pPr eaLnBrk="1" hangingPunct="1">
              <a:buFont typeface="Wingdings" pitchFamily="2" charset="2"/>
              <a:buChar char="Ø"/>
            </a:pPr>
            <a:r>
              <a:rPr lang="en-US" dirty="0" smtClean="0"/>
              <a:t>Caution patients against scrubbing the face because it worsens the acne. It causes minute scratches on the skin surface and increases possible bacterial contamination</a:t>
            </a: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73</a:t>
            </a:fld>
            <a:endParaRPr lang="en-US"/>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457200" y="838200"/>
            <a:ext cx="8305800" cy="5635625"/>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Advice the patient against all forms of trauma including propping the hands against the face, rubbing the face and wearing tight collars and helmets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Instruct patients to avoid manipulating the pimples or blackheads. Squeezing merely worsens the acne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Cosmetics, shaving and lotions can aggravate acne, these substances are best avoided unless otherwise</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Encourage the patient to eat a nutritious diet to help maintain a strong immunity</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74</a:t>
            </a:fld>
            <a:endParaRPr lang="en-US"/>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152400"/>
            <a:ext cx="8229600" cy="914400"/>
          </a:xfrm>
          <a:solidFill>
            <a:schemeClr val="accent2"/>
          </a:solidFill>
        </p:spPr>
        <p:txBody>
          <a:bodyPr/>
          <a:lstStyle/>
          <a:p>
            <a:pPr algn="ctr" eaLnBrk="1" hangingPunct="1"/>
            <a:r>
              <a:rPr lang="en-US" b="1" dirty="0"/>
              <a:t>IMPETIGO</a:t>
            </a:r>
          </a:p>
        </p:txBody>
      </p:sp>
      <p:sp>
        <p:nvSpPr>
          <p:cNvPr id="3" name="Content Placeholder 2"/>
          <p:cNvSpPr>
            <a:spLocks noGrp="1"/>
          </p:cNvSpPr>
          <p:nvPr>
            <p:ph idx="1"/>
          </p:nvPr>
        </p:nvSpPr>
        <p:spPr>
          <a:xfrm>
            <a:off x="152400" y="1143000"/>
            <a:ext cx="8839200" cy="5486399"/>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dirty="0"/>
              <a:t>A bacterial skin infection caused by the </a:t>
            </a:r>
            <a:r>
              <a:rPr lang="en-US" sz="3200" i="1" dirty="0"/>
              <a:t>staphylococcus</a:t>
            </a:r>
            <a:r>
              <a:rPr lang="en-US" sz="3200" dirty="0"/>
              <a:t> or, more rarely, </a:t>
            </a:r>
            <a:r>
              <a:rPr lang="en-US" sz="3200" i="1" dirty="0"/>
              <a:t>streptococcus</a:t>
            </a:r>
            <a:r>
              <a:rPr lang="en-US" sz="3200" dirty="0"/>
              <a:t> bacteria.</a:t>
            </a:r>
          </a:p>
          <a:p>
            <a:pPr marL="274320" indent="-274320" eaLnBrk="1" fontAlgn="auto" hangingPunct="1">
              <a:spcAft>
                <a:spcPts val="0"/>
              </a:spcAft>
              <a:buClr>
                <a:schemeClr val="accent3"/>
              </a:buClr>
              <a:buFont typeface="Wingdings" pitchFamily="2" charset="2"/>
              <a:buChar char="Ø"/>
              <a:defRPr/>
            </a:pPr>
            <a:r>
              <a:rPr lang="en-US" sz="3200" dirty="0"/>
              <a:t> The first sign of impetigo is a patch of red, itchy skin. Pustules develop on this area, soon forming crusty, yellow-brown sores that can spread to cover entire areas of the face, arms, and other body parts. </a:t>
            </a:r>
          </a:p>
          <a:p>
            <a:pPr marL="274320" indent="-274320" eaLnBrk="1" fontAlgn="auto" hangingPunct="1">
              <a:spcAft>
                <a:spcPts val="0"/>
              </a:spcAft>
              <a:buClr>
                <a:schemeClr val="accent3"/>
              </a:buClr>
              <a:buFont typeface="Wingdings" pitchFamily="2" charset="2"/>
              <a:buChar char="Ø"/>
              <a:defRPr/>
            </a:pPr>
            <a:r>
              <a:rPr lang="en-US" sz="3200" dirty="0"/>
              <a:t>Most patients are children. </a:t>
            </a:r>
          </a:p>
          <a:p>
            <a:pPr marL="274320" indent="-274320" eaLnBrk="1" fontAlgn="auto" hangingPunct="1">
              <a:spcAft>
                <a:spcPts val="0"/>
              </a:spcAft>
              <a:buClr>
                <a:schemeClr val="accent3"/>
              </a:buClr>
              <a:buFont typeface="Wingdings" pitchFamily="2" charset="2"/>
              <a:buChar char="Ø"/>
              <a:defRPr/>
            </a:pPr>
            <a:r>
              <a:rPr lang="en-US" sz="3200" dirty="0"/>
              <a:t>Treatment is by antibiotics.</a:t>
            </a:r>
          </a:p>
          <a:p>
            <a:pPr marL="0" indent="0" eaLnBrk="1" fontAlgn="auto" hangingPunct="1">
              <a:spcAft>
                <a:spcPts val="0"/>
              </a:spcAft>
              <a:buClr>
                <a:schemeClr val="accent3"/>
              </a:buClr>
              <a:buFont typeface="Wingdings" pitchFamily="2" charset="2"/>
              <a:buNone/>
              <a:defRPr/>
            </a:pPr>
            <a:endParaRPr lang="en-US" dirty="0"/>
          </a:p>
          <a:p>
            <a:pPr marL="0" indent="0" eaLnBrk="1" fontAlgn="auto" hangingPunct="1">
              <a:spcAft>
                <a:spcPts val="0"/>
              </a:spcAft>
              <a:buClr>
                <a:schemeClr val="accent3"/>
              </a:buClr>
              <a:buFont typeface="Arial" charset="0"/>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75</a:t>
            </a:fld>
            <a:endParaRPr lang="en-US"/>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52400"/>
            <a:ext cx="8229600" cy="838200"/>
          </a:xfrm>
        </p:spPr>
        <p:txBody>
          <a:bodyPr/>
          <a:lstStyle/>
          <a:p>
            <a:pPr eaLnBrk="1" hangingPunct="1"/>
            <a:r>
              <a:rPr lang="en-US" b="1" dirty="0"/>
              <a:t>Risk Factors</a:t>
            </a:r>
          </a:p>
        </p:txBody>
      </p:sp>
      <p:sp>
        <p:nvSpPr>
          <p:cNvPr id="100355" name="Content Placeholder 2"/>
          <p:cNvSpPr>
            <a:spLocks noGrp="1"/>
          </p:cNvSpPr>
          <p:nvPr>
            <p:ph idx="1"/>
          </p:nvPr>
        </p:nvSpPr>
        <p:spPr>
          <a:xfrm>
            <a:off x="152400" y="990600"/>
            <a:ext cx="8763000" cy="5562600"/>
          </a:xfrm>
        </p:spPr>
        <p:txBody>
          <a:bodyPr/>
          <a:lstStyle/>
          <a:p>
            <a:pPr eaLnBrk="1" hangingPunct="1">
              <a:buFont typeface="Wingdings" pitchFamily="2" charset="2"/>
              <a:buChar char="Ø"/>
            </a:pPr>
            <a:r>
              <a:rPr lang="en-US" sz="3000" dirty="0"/>
              <a:t>Poor hygienic conditions</a:t>
            </a:r>
          </a:p>
          <a:p>
            <a:pPr eaLnBrk="1" hangingPunct="1">
              <a:buFont typeface="Wingdings" pitchFamily="2" charset="2"/>
              <a:buChar char="Ø"/>
            </a:pPr>
            <a:r>
              <a:rPr lang="en-US" sz="3000" dirty="0"/>
              <a:t>Malnutrition</a:t>
            </a:r>
          </a:p>
          <a:p>
            <a:pPr eaLnBrk="1" hangingPunct="1">
              <a:buFont typeface="Wingdings" pitchFamily="2" charset="2"/>
              <a:buChar char="Ø"/>
            </a:pPr>
            <a:r>
              <a:rPr lang="en-US" sz="3000" dirty="0" smtClean="0"/>
              <a:t>Anemia-how</a:t>
            </a:r>
            <a:endParaRPr lang="en-US" sz="3000" dirty="0"/>
          </a:p>
          <a:p>
            <a:pPr eaLnBrk="1" hangingPunct="1">
              <a:buFont typeface="Wingdings" pitchFamily="2" charset="2"/>
              <a:buChar char="Ø"/>
            </a:pPr>
            <a:r>
              <a:rPr lang="en-US" sz="3000" dirty="0"/>
              <a:t>Being between the ages of two and five years old</a:t>
            </a:r>
          </a:p>
          <a:p>
            <a:pPr eaLnBrk="1" hangingPunct="1">
              <a:buFont typeface="Wingdings" pitchFamily="2" charset="2"/>
              <a:buChar char="Ø"/>
            </a:pPr>
            <a:r>
              <a:rPr lang="en-US" sz="3000" dirty="0"/>
              <a:t>Warm, humid conditions</a:t>
            </a:r>
          </a:p>
          <a:p>
            <a:pPr eaLnBrk="1" hangingPunct="1">
              <a:buFont typeface="Wingdings" pitchFamily="2" charset="2"/>
              <a:buChar char="Ø"/>
            </a:pPr>
            <a:r>
              <a:rPr lang="en-US" sz="3000" dirty="0"/>
              <a:t>Trauma to the skin (cuts, sores, shaving, or insect bites)</a:t>
            </a:r>
          </a:p>
          <a:p>
            <a:pPr eaLnBrk="1" hangingPunct="1">
              <a:buFont typeface="Wingdings" pitchFamily="2" charset="2"/>
              <a:buChar char="Ø"/>
            </a:pPr>
            <a:r>
              <a:rPr lang="en-US" sz="3000" dirty="0"/>
              <a:t>People with scabies </a:t>
            </a:r>
          </a:p>
          <a:p>
            <a:pPr eaLnBrk="1" hangingPunct="1"/>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76</a:t>
            </a:fld>
            <a:endParaRPr lang="en-US"/>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152400"/>
            <a:ext cx="8229600" cy="685800"/>
          </a:xfrm>
        </p:spPr>
        <p:txBody>
          <a:bodyPr/>
          <a:lstStyle/>
          <a:p>
            <a:pPr eaLnBrk="1" hangingPunct="1"/>
            <a:r>
              <a:rPr lang="en-US" b="1" dirty="0"/>
              <a:t>Clinical Manifestations</a:t>
            </a:r>
          </a:p>
        </p:txBody>
      </p:sp>
      <p:sp>
        <p:nvSpPr>
          <p:cNvPr id="93187" name="Content Placeholder 2"/>
          <p:cNvSpPr>
            <a:spLocks noGrp="1"/>
          </p:cNvSpPr>
          <p:nvPr>
            <p:ph idx="1"/>
          </p:nvPr>
        </p:nvSpPr>
        <p:spPr>
          <a:xfrm>
            <a:off x="152400" y="838200"/>
            <a:ext cx="8763000" cy="5638800"/>
          </a:xfrm>
        </p:spPr>
        <p:txBody>
          <a:bodyPr>
            <a:noAutofit/>
          </a:bodyPr>
          <a:lstStyle/>
          <a:p>
            <a:pPr marL="274320" indent="-274320" eaLnBrk="1" fontAlgn="auto" hangingPunct="1">
              <a:spcAft>
                <a:spcPts val="0"/>
              </a:spcAft>
              <a:buClr>
                <a:schemeClr val="accent3"/>
              </a:buClr>
              <a:buFont typeface="Wingdings" pitchFamily="2" charset="2"/>
              <a:buChar char="Ø"/>
              <a:defRPr/>
            </a:pPr>
            <a:r>
              <a:rPr lang="en-US" sz="3000" dirty="0" smtClean="0"/>
              <a:t>Sudden onset</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Begin as small, red macules which quickly develop discrete thin walled vesicles that soon rupture and become covered with loosely adherent honey – yellow </a:t>
            </a:r>
            <a:r>
              <a:rPr lang="en-US" sz="3000" dirty="0" smtClean="0"/>
              <a:t>crusts</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The crusts are easily removed to reveal smooth, red, moist surfaces on which new crusts soon develop</a:t>
            </a:r>
          </a:p>
          <a:p>
            <a:pPr marL="0" indent="0" eaLnBrk="1" fontAlgn="auto" hangingPunct="1">
              <a:spcAft>
                <a:spcPts val="0"/>
              </a:spcAft>
              <a:buClr>
                <a:schemeClr val="accent3"/>
              </a:buClr>
              <a:buFont typeface="Wingdings" pitchFamily="2" charset="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If the hair is involved, the hair is matted (tangled in a big mass)</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77</a:t>
            </a:fld>
            <a:endParaRPr lang="en-US"/>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8229600" cy="838200"/>
          </a:xfrm>
        </p:spPr>
        <p:txBody>
          <a:bodyPr>
            <a:normAutofit/>
          </a:bodyPr>
          <a:lstStyle/>
          <a:p>
            <a:pPr eaLnBrk="1" fontAlgn="auto" hangingPunct="1">
              <a:spcAft>
                <a:spcPts val="0"/>
              </a:spcAft>
              <a:defRPr/>
            </a:pPr>
            <a:r>
              <a:rPr lang="en-US" b="1" dirty="0"/>
              <a:t>Medical Management</a:t>
            </a:r>
          </a:p>
        </p:txBody>
      </p:sp>
      <p:sp>
        <p:nvSpPr>
          <p:cNvPr id="94211" name="Content Placeholder 2"/>
          <p:cNvSpPr>
            <a:spLocks noGrp="1"/>
          </p:cNvSpPr>
          <p:nvPr>
            <p:ph idx="1"/>
          </p:nvPr>
        </p:nvSpPr>
        <p:spPr>
          <a:xfrm>
            <a:off x="228600" y="762000"/>
            <a:ext cx="8686800" cy="5867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000" dirty="0"/>
              <a:t>Systemic antibiotics e.g. </a:t>
            </a:r>
            <a:r>
              <a:rPr lang="en-US" sz="3000" dirty="0" err="1"/>
              <a:t>flucloxacillin</a:t>
            </a:r>
            <a:r>
              <a:rPr lang="en-US" sz="3000" dirty="0"/>
              <a:t> </a:t>
            </a:r>
            <a:r>
              <a:rPr lang="en-US" sz="3000" dirty="0" smtClean="0"/>
              <a:t>-Reduces </a:t>
            </a:r>
            <a:r>
              <a:rPr lang="en-US" sz="3000" dirty="0"/>
              <a:t>contagious spread, treats deep infection and prevents </a:t>
            </a:r>
            <a:r>
              <a:rPr lang="en-US" sz="3000" dirty="0" smtClean="0"/>
              <a:t> acute </a:t>
            </a:r>
            <a:r>
              <a:rPr lang="en-US" sz="3000" dirty="0"/>
              <a:t>glomerulonephritis, which may occur as an aftermath of streptococcal skin diseases</a:t>
            </a:r>
          </a:p>
          <a:p>
            <a:pPr marL="0" indent="0" eaLnBrk="1" fontAlgn="auto" hangingPunct="1">
              <a:spcAft>
                <a:spcPts val="0"/>
              </a:spcAft>
              <a:buClr>
                <a:schemeClr val="accent3"/>
              </a:buClr>
              <a:buFont typeface="Wingdings" pitchFamily="2" charset="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Topical antibiotics e.g. neomycin can be used. When being applied, lesions are first soaked or washed with soap solution to remove central site of bacterial growth, giving the topical antibiotic an opportunity to reach the infected site</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78</a:t>
            </a:fld>
            <a:endParaRPr lang="en-US"/>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152400"/>
            <a:ext cx="8229600" cy="762000"/>
          </a:xfrm>
        </p:spPr>
        <p:txBody>
          <a:bodyPr/>
          <a:lstStyle/>
          <a:p>
            <a:pPr eaLnBrk="1" hangingPunct="1"/>
            <a:r>
              <a:rPr lang="en-US" b="1" dirty="0"/>
              <a:t>Nursing </a:t>
            </a:r>
            <a:r>
              <a:rPr lang="en-US" b="1" dirty="0" smtClean="0"/>
              <a:t>Management</a:t>
            </a:r>
            <a:endParaRPr lang="en-US" b="1" dirty="0"/>
          </a:p>
        </p:txBody>
      </p:sp>
      <p:sp>
        <p:nvSpPr>
          <p:cNvPr id="95235" name="Content Placeholder 2"/>
          <p:cNvSpPr>
            <a:spLocks noGrp="1"/>
          </p:cNvSpPr>
          <p:nvPr>
            <p:ph idx="1"/>
          </p:nvPr>
        </p:nvSpPr>
        <p:spPr>
          <a:xfrm>
            <a:off x="152400" y="914400"/>
            <a:ext cx="8839200" cy="5791200"/>
          </a:xfrm>
        </p:spPr>
        <p:txBody>
          <a:bodyPr>
            <a:noAutofit/>
          </a:bodyPr>
          <a:lstStyle/>
          <a:p>
            <a:pPr marL="274320" indent="-274320" eaLnBrk="1" fontAlgn="auto" hangingPunct="1">
              <a:spcAft>
                <a:spcPts val="0"/>
              </a:spcAft>
              <a:buClr>
                <a:schemeClr val="accent3"/>
              </a:buClr>
              <a:buFont typeface="Wingdings" pitchFamily="2" charset="2"/>
              <a:buChar char="Ø"/>
              <a:defRPr/>
            </a:pPr>
            <a:r>
              <a:rPr lang="en-US" sz="3000" dirty="0"/>
              <a:t>Instruct patient and family members to bathe at least daily with bactericidal soap. Cleanliness and good hygiene practices help prevent spread of lesions from one skin area to another and from one person to another</a:t>
            </a:r>
          </a:p>
          <a:p>
            <a:pPr marL="0" indent="0" eaLnBrk="1" fontAlgn="auto" hangingPunct="1">
              <a:spcAft>
                <a:spcPts val="0"/>
              </a:spcAft>
              <a:buClr>
                <a:schemeClr val="accent3"/>
              </a:buClr>
              <a:buFont typeface="Wingdings" pitchFamily="2" charset="2"/>
              <a:buNone/>
              <a:defRPr/>
            </a:pP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Each person to have a separate towel and wash </a:t>
            </a:r>
            <a:r>
              <a:rPr lang="en-US" sz="3000" dirty="0" smtClean="0"/>
              <a:t>cloth</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Since impetigo is contagious, infected people should avoid contact with other people until lesions heal</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79</a:t>
            </a:fld>
            <a:endParaRPr 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838200"/>
          </a:xfrm>
          <a:solidFill>
            <a:schemeClr val="accent2"/>
          </a:solidFill>
        </p:spPr>
        <p:txBody>
          <a:bodyPr/>
          <a:lstStyle/>
          <a:p>
            <a:pPr algn="ctr" eaLnBrk="1" hangingPunct="1"/>
            <a:r>
              <a:rPr lang="en-US" b="1" dirty="0"/>
              <a:t>Layers of the skin</a:t>
            </a:r>
          </a:p>
        </p:txBody>
      </p:sp>
      <p:sp>
        <p:nvSpPr>
          <p:cNvPr id="8195" name="Content Placeholder 2"/>
          <p:cNvSpPr>
            <a:spLocks noGrp="1"/>
          </p:cNvSpPr>
          <p:nvPr>
            <p:ph idx="1"/>
          </p:nvPr>
        </p:nvSpPr>
        <p:spPr>
          <a:xfrm>
            <a:off x="152400" y="1066799"/>
            <a:ext cx="8839200" cy="5562601"/>
          </a:xfrm>
        </p:spPr>
        <p:txBody>
          <a:bodyPr/>
          <a:lstStyle/>
          <a:p>
            <a:pPr eaLnBrk="1" hangingPunct="1">
              <a:buFont typeface="Arial" charset="0"/>
              <a:buNone/>
            </a:pPr>
            <a:r>
              <a:rPr lang="en-US" sz="3200" dirty="0"/>
              <a:t>Skin is composed of three primary layers:</a:t>
            </a:r>
          </a:p>
          <a:p>
            <a:pPr marL="514350" indent="-514350" eaLnBrk="1" hangingPunct="1">
              <a:buFont typeface="+mj-lt"/>
              <a:buAutoNum type="alphaLcParenR"/>
            </a:pPr>
            <a:r>
              <a:rPr lang="en-US" sz="3200" b="1" dirty="0"/>
              <a:t>Epidermis: </a:t>
            </a:r>
            <a:r>
              <a:rPr lang="en-US" sz="3200" dirty="0"/>
              <a:t>Provides waterproofing and serves as a barrier to infection;</a:t>
            </a:r>
          </a:p>
          <a:p>
            <a:pPr marL="514350" indent="-514350" eaLnBrk="1" hangingPunct="1">
              <a:buFont typeface="+mj-lt"/>
              <a:buAutoNum type="alphaLcParenR"/>
            </a:pPr>
            <a:r>
              <a:rPr lang="en-US" sz="3200" b="1" dirty="0"/>
              <a:t>Dermis: </a:t>
            </a:r>
            <a:r>
              <a:rPr lang="en-US" sz="3200" dirty="0"/>
              <a:t>Serves as a location for the appendages of </a:t>
            </a:r>
            <a:r>
              <a:rPr lang="en-US" sz="3200" dirty="0" smtClean="0"/>
              <a:t>skin.</a:t>
            </a:r>
            <a:endParaRPr lang="en-US" sz="3200" dirty="0"/>
          </a:p>
          <a:p>
            <a:pPr marL="514350" indent="-514350" eaLnBrk="1" hangingPunct="1">
              <a:buFont typeface="+mj-lt"/>
              <a:buAutoNum type="alphaLcParenR"/>
            </a:pPr>
            <a:r>
              <a:rPr lang="en-US" sz="3200" b="1" dirty="0"/>
              <a:t>Hypodermis </a:t>
            </a:r>
            <a:r>
              <a:rPr lang="en-US" sz="3200" dirty="0"/>
              <a:t>(subcutaneous/ adipose layer).</a:t>
            </a:r>
          </a:p>
          <a:p>
            <a:pPr eaLnBrk="1" hangingPunct="1"/>
            <a:endParaRPr lang="en-US" dirty="0"/>
          </a:p>
          <a:p>
            <a:pPr eaLnBrk="1" hangingPunct="1">
              <a:buFont typeface="Arial" charset="0"/>
              <a:buNone/>
            </a:pPr>
            <a:endParaRPr lang="en-US" dirty="0"/>
          </a:p>
          <a:p>
            <a:pPr eaLnBrk="1" hangingPunct="1">
              <a:buFont typeface="Arial" charset="0"/>
              <a:buNone/>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a:t>
            </a:fld>
            <a:endParaRPr lang="en-US"/>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0" y="152400"/>
            <a:ext cx="9144000" cy="685800"/>
          </a:xfrm>
          <a:solidFill>
            <a:schemeClr val="accent2"/>
          </a:solidFill>
        </p:spPr>
        <p:txBody>
          <a:bodyPr>
            <a:normAutofit fontScale="90000"/>
          </a:bodyPr>
          <a:lstStyle/>
          <a:p>
            <a:pPr algn="ctr" eaLnBrk="1" fontAlgn="auto" hangingPunct="1">
              <a:spcAft>
                <a:spcPts val="0"/>
              </a:spcAft>
              <a:defRPr/>
            </a:pPr>
            <a:r>
              <a:rPr lang="en-US" b="1" dirty="0" err="1" smtClean="0"/>
              <a:t>Folliculitis</a:t>
            </a:r>
            <a:r>
              <a:rPr lang="en-US" b="1" dirty="0" smtClean="0"/>
              <a:t>, Furuncles And Carbuncles</a:t>
            </a:r>
            <a:endParaRPr lang="en-US" b="1" dirty="0"/>
          </a:p>
        </p:txBody>
      </p:sp>
      <p:sp>
        <p:nvSpPr>
          <p:cNvPr id="97283" name="Content Placeholder 2"/>
          <p:cNvSpPr>
            <a:spLocks noGrp="1"/>
          </p:cNvSpPr>
          <p:nvPr>
            <p:ph idx="1"/>
          </p:nvPr>
        </p:nvSpPr>
        <p:spPr>
          <a:xfrm>
            <a:off x="0" y="838200"/>
            <a:ext cx="9144000" cy="5867400"/>
          </a:xfrm>
        </p:spPr>
        <p:txBody>
          <a:bodyPr>
            <a:normAutofit/>
          </a:bodyPr>
          <a:lstStyle/>
          <a:p>
            <a:pPr marL="0" indent="0" eaLnBrk="1" fontAlgn="auto" hangingPunct="1">
              <a:spcAft>
                <a:spcPts val="0"/>
              </a:spcAft>
              <a:buClr>
                <a:schemeClr val="accent3"/>
              </a:buClr>
              <a:buFont typeface="Wingdings" pitchFamily="2" charset="2"/>
              <a:buNone/>
              <a:defRPr/>
            </a:pPr>
            <a:r>
              <a:rPr lang="en-US" sz="3000" b="1" dirty="0"/>
              <a:t>Folliculitis</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An infection of bacterial or fungal origin that arises within the hair follicles.</a:t>
            </a:r>
          </a:p>
          <a:p>
            <a:pPr marL="274320" indent="-274320" eaLnBrk="1" fontAlgn="auto" hangingPunct="1">
              <a:spcAft>
                <a:spcPts val="0"/>
              </a:spcAft>
              <a:buClr>
                <a:schemeClr val="accent3"/>
              </a:buClr>
              <a:buFont typeface="Wingdings" pitchFamily="2" charset="2"/>
              <a:buChar char="Ø"/>
              <a:defRPr/>
            </a:pPr>
            <a:r>
              <a:rPr lang="en-US" sz="3000" dirty="0"/>
              <a:t>May be deep or superficial. Commonly affects the beard area for men who shave and women’s legs.</a:t>
            </a:r>
          </a:p>
          <a:p>
            <a:pPr marL="274320" indent="-274320" eaLnBrk="1" fontAlgn="auto" hangingPunct="1">
              <a:spcAft>
                <a:spcPts val="0"/>
              </a:spcAft>
              <a:buClr>
                <a:schemeClr val="accent3"/>
              </a:buClr>
              <a:buFont typeface="Wingdings" pitchFamily="2" charset="2"/>
              <a:buChar char="Ø"/>
              <a:defRPr/>
            </a:pPr>
            <a:r>
              <a:rPr lang="en-US" sz="3000" dirty="0"/>
              <a:t>Other areas affected include the trunk, axillae and buttocks </a:t>
            </a:r>
          </a:p>
          <a:p>
            <a:pPr marL="0" indent="0" eaLnBrk="1" fontAlgn="auto" hangingPunct="1">
              <a:spcAft>
                <a:spcPts val="0"/>
              </a:spcAft>
              <a:buClr>
                <a:schemeClr val="accent3"/>
              </a:buClr>
              <a:buFont typeface="Wingdings" pitchFamily="2" charset="2"/>
              <a:buNone/>
              <a:defRPr/>
            </a:pPr>
            <a:endParaRPr lang="en-US" sz="3000" dirty="0"/>
          </a:p>
          <a:p>
            <a:pPr marL="0" indent="0" eaLnBrk="1" fontAlgn="auto" hangingPunct="1">
              <a:spcAft>
                <a:spcPts val="0"/>
              </a:spcAft>
              <a:buClr>
                <a:schemeClr val="accent3"/>
              </a:buClr>
              <a:buFont typeface="Wingdings" pitchFamily="2" charset="2"/>
              <a:buNone/>
              <a:defRPr/>
            </a:pPr>
            <a:r>
              <a:rPr lang="en-US" sz="3000" b="1" dirty="0"/>
              <a:t>Pseudo folliculitis </a:t>
            </a:r>
            <a:r>
              <a:rPr lang="en-US" sz="3000" b="1" dirty="0" err="1"/>
              <a:t>barbae</a:t>
            </a:r>
            <a:r>
              <a:rPr lang="en-US" sz="3000" dirty="0"/>
              <a:t> </a:t>
            </a:r>
            <a:r>
              <a:rPr lang="en-US" sz="3000" b="1" dirty="0"/>
              <a:t>(shaving bumps) </a:t>
            </a:r>
          </a:p>
          <a:p>
            <a:pPr marL="274320" indent="-274320" eaLnBrk="1" fontAlgn="auto" hangingPunct="1">
              <a:spcAft>
                <a:spcPts val="0"/>
              </a:spcAft>
              <a:buClr>
                <a:schemeClr val="accent3"/>
              </a:buClr>
              <a:buFont typeface="Wingdings" pitchFamily="2" charset="2"/>
              <a:buChar char="Ø"/>
              <a:defRPr/>
            </a:pPr>
            <a:r>
              <a:rPr lang="en-US" sz="3000" dirty="0"/>
              <a:t>Are inflammatory reaction that occurs on curly haired men as a result of shaving</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80</a:t>
            </a:fld>
            <a:endParaRPr lang="en-US"/>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0" y="457200"/>
            <a:ext cx="9144000" cy="6172200"/>
          </a:xfrm>
        </p:spPr>
        <p:txBody>
          <a:bodyPr>
            <a:noAutofit/>
          </a:bodyPr>
          <a:lstStyle/>
          <a:p>
            <a:pPr marL="0" indent="0" eaLnBrk="1" fontAlgn="auto" hangingPunct="1">
              <a:spcAft>
                <a:spcPts val="0"/>
              </a:spcAft>
              <a:buClr>
                <a:schemeClr val="accent3"/>
              </a:buClr>
              <a:buFont typeface="Wingdings" pitchFamily="2" charset="2"/>
              <a:buNone/>
              <a:defRPr/>
            </a:pPr>
            <a:r>
              <a:rPr lang="en-US" sz="3000" b="1" dirty="0"/>
              <a:t>Furuncle (boil)</a:t>
            </a:r>
          </a:p>
          <a:p>
            <a:pPr marL="274320" indent="-274320" eaLnBrk="1" fontAlgn="auto" hangingPunct="1">
              <a:spcAft>
                <a:spcPts val="0"/>
              </a:spcAft>
              <a:buClr>
                <a:schemeClr val="accent3"/>
              </a:buClr>
              <a:buFont typeface="Wingdings" pitchFamily="2" charset="2"/>
              <a:buChar char="Ø"/>
              <a:defRPr/>
            </a:pPr>
            <a:r>
              <a:rPr lang="en-US" sz="3000" dirty="0"/>
              <a:t>Is an acute inflammation that arises deep in one or more hair follicles and spreading into the surrounding dermis</a:t>
            </a:r>
          </a:p>
          <a:p>
            <a:pPr marL="274320" indent="-274320" eaLnBrk="1" fontAlgn="auto" hangingPunct="1">
              <a:spcAft>
                <a:spcPts val="0"/>
              </a:spcAft>
              <a:buClr>
                <a:schemeClr val="accent3"/>
              </a:buClr>
              <a:buFont typeface="Wingdings" pitchFamily="2" charset="2"/>
              <a:buChar char="Ø"/>
              <a:defRPr/>
            </a:pPr>
            <a:r>
              <a:rPr lang="en-US" sz="3000" dirty="0"/>
              <a:t>Is a deeper form of folliculitis</a:t>
            </a:r>
          </a:p>
          <a:p>
            <a:pPr marL="274320" indent="-274320" eaLnBrk="1" fontAlgn="auto" hangingPunct="1">
              <a:spcAft>
                <a:spcPts val="0"/>
              </a:spcAft>
              <a:buClr>
                <a:schemeClr val="accent3"/>
              </a:buClr>
              <a:buFont typeface="Wingdings" pitchFamily="2" charset="2"/>
              <a:buChar char="Ø"/>
              <a:defRPr/>
            </a:pPr>
            <a:r>
              <a:rPr lang="en-US" sz="3000" dirty="0"/>
              <a:t>More prevalent in areas subjected to irritation, pressure, friction and excessive perspiration e.g. back, neck, axillae and </a:t>
            </a:r>
            <a:r>
              <a:rPr lang="en-US" sz="3000" dirty="0" smtClean="0"/>
              <a:t>buttocks</a:t>
            </a:r>
            <a:endParaRPr lang="en-US" sz="3000" dirty="0"/>
          </a:p>
          <a:p>
            <a:pPr marL="0" indent="0" eaLnBrk="1" fontAlgn="auto" hangingPunct="1">
              <a:spcAft>
                <a:spcPts val="0"/>
              </a:spcAft>
              <a:buClr>
                <a:schemeClr val="accent3"/>
              </a:buClr>
              <a:buFont typeface="Wingdings" pitchFamily="2" charset="2"/>
              <a:buNone/>
              <a:defRPr/>
            </a:pPr>
            <a:r>
              <a:rPr lang="en-US" sz="3000" b="1" dirty="0"/>
              <a:t>Carbuncle</a:t>
            </a:r>
            <a:endParaRPr lang="en-US" sz="3000" dirty="0"/>
          </a:p>
          <a:p>
            <a:pPr marL="274320" indent="-274320" eaLnBrk="1" fontAlgn="auto" hangingPunct="1">
              <a:spcAft>
                <a:spcPts val="0"/>
              </a:spcAft>
              <a:buClr>
                <a:schemeClr val="accent3"/>
              </a:buClr>
              <a:buFont typeface="Wingdings" pitchFamily="2" charset="2"/>
              <a:buChar char="Ø"/>
              <a:defRPr/>
            </a:pPr>
            <a:r>
              <a:rPr lang="en-US" sz="3000" dirty="0"/>
              <a:t>An abscess of skin and subcutaneous tissue that represents a furuncle that has invaded several follicles and is large and deep seated</a:t>
            </a:r>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81</a:t>
            </a:fld>
            <a:endParaRPr lang="en-US"/>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52400"/>
            <a:ext cx="8229600" cy="685800"/>
          </a:xfrm>
        </p:spPr>
        <p:txBody>
          <a:bodyPr/>
          <a:lstStyle/>
          <a:p>
            <a:pPr eaLnBrk="1" hangingPunct="1"/>
            <a:r>
              <a:rPr lang="en-US" b="1" dirty="0"/>
              <a:t>Medical Management</a:t>
            </a:r>
          </a:p>
        </p:txBody>
      </p:sp>
      <p:sp>
        <p:nvSpPr>
          <p:cNvPr id="106499" name="Content Placeholder 2"/>
          <p:cNvSpPr>
            <a:spLocks noGrp="1"/>
          </p:cNvSpPr>
          <p:nvPr>
            <p:ph idx="1"/>
          </p:nvPr>
        </p:nvSpPr>
        <p:spPr>
          <a:xfrm>
            <a:off x="152400" y="838200"/>
            <a:ext cx="8839200" cy="5867400"/>
          </a:xfrm>
        </p:spPr>
        <p:txBody>
          <a:bodyPr/>
          <a:lstStyle/>
          <a:p>
            <a:pPr eaLnBrk="1" hangingPunct="1">
              <a:buFont typeface="Wingdings" pitchFamily="2" charset="2"/>
              <a:buChar char="Ø"/>
            </a:pPr>
            <a:r>
              <a:rPr lang="en-US" sz="3000" dirty="0"/>
              <a:t>Do not rupture or squeeze</a:t>
            </a:r>
          </a:p>
          <a:p>
            <a:pPr eaLnBrk="1" hangingPunct="1">
              <a:buFont typeface="Wingdings" pitchFamily="2" charset="2"/>
              <a:buChar char="Ø"/>
            </a:pPr>
            <a:r>
              <a:rPr lang="en-US" sz="3000" dirty="0"/>
              <a:t>Systemic antibiotics, </a:t>
            </a:r>
            <a:r>
              <a:rPr lang="en-US" sz="3000" dirty="0" err="1"/>
              <a:t>cloxacilin</a:t>
            </a:r>
            <a:r>
              <a:rPr lang="en-US" sz="3000" dirty="0"/>
              <a:t> and </a:t>
            </a:r>
            <a:r>
              <a:rPr lang="en-US" sz="3000" dirty="0" err="1"/>
              <a:t>flucloxacillin</a:t>
            </a:r>
            <a:r>
              <a:rPr lang="en-US" sz="3000" dirty="0"/>
              <a:t> are first – line medications</a:t>
            </a:r>
          </a:p>
          <a:p>
            <a:pPr eaLnBrk="1" hangingPunct="1">
              <a:buFont typeface="Wingdings" pitchFamily="2" charset="2"/>
              <a:buChar char="Ø"/>
            </a:pPr>
            <a:r>
              <a:rPr lang="en-US" sz="3000" dirty="0" err="1"/>
              <a:t>Cephalosporins</a:t>
            </a:r>
            <a:r>
              <a:rPr lang="en-US" sz="3000" dirty="0"/>
              <a:t> and erythromycin are also effective</a:t>
            </a:r>
          </a:p>
          <a:p>
            <a:pPr eaLnBrk="1" hangingPunct="1">
              <a:buFont typeface="Wingdings" pitchFamily="2" charset="2"/>
              <a:buChar char="Ø"/>
            </a:pPr>
            <a:r>
              <a:rPr lang="en-US" sz="3000" dirty="0"/>
              <a:t>Bed rest for patients with boils in the perineum and anal region</a:t>
            </a:r>
          </a:p>
          <a:p>
            <a:pPr eaLnBrk="1" hangingPunct="1">
              <a:buFont typeface="Wingdings" pitchFamily="2" charset="2"/>
              <a:buChar char="Ø"/>
            </a:pPr>
            <a:r>
              <a:rPr lang="en-US" sz="3000" dirty="0"/>
              <a:t>Small incision with a scalpel when pus is localized helps speed resolution by relieving the tension and ensuring direct evacuation of pus and slough</a:t>
            </a:r>
          </a:p>
          <a:p>
            <a:pPr eaLnBrk="1" hangingPunct="1"/>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82</a:t>
            </a:fld>
            <a:endParaRPr lang="en-US"/>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152400"/>
            <a:ext cx="8229600" cy="685800"/>
          </a:xfrm>
        </p:spPr>
        <p:txBody>
          <a:bodyPr/>
          <a:lstStyle/>
          <a:p>
            <a:pPr eaLnBrk="1" hangingPunct="1"/>
            <a:r>
              <a:rPr lang="en-US" b="1" dirty="0"/>
              <a:t>Nursing Management</a:t>
            </a:r>
          </a:p>
        </p:txBody>
      </p:sp>
      <p:sp>
        <p:nvSpPr>
          <p:cNvPr id="3" name="Content Placeholder 2"/>
          <p:cNvSpPr>
            <a:spLocks noGrp="1"/>
          </p:cNvSpPr>
          <p:nvPr>
            <p:ph idx="1"/>
          </p:nvPr>
        </p:nvSpPr>
        <p:spPr>
          <a:xfrm>
            <a:off x="152400" y="838200"/>
            <a:ext cx="8839200" cy="5791199"/>
          </a:xfrm>
        </p:spPr>
        <p:txBody>
          <a:bodyPr>
            <a:normAutofit/>
          </a:bodyPr>
          <a:lstStyle/>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Fever reduction - antipyretics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Warm, moist compresses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Cleaning the surrounding skin with antibacterial soap and applying antibacterial </a:t>
            </a:r>
            <a:r>
              <a:rPr lang="en-US" dirty="0" smtClean="0"/>
              <a:t>ointment</a:t>
            </a:r>
          </a:p>
          <a:p>
            <a:pPr marL="274320" indent="-274320" eaLnBrk="1" fontAlgn="auto" hangingPunct="1">
              <a:spcAft>
                <a:spcPts val="0"/>
              </a:spcAft>
              <a:buClr>
                <a:schemeClr val="accent3"/>
              </a:buClr>
              <a:buFont typeface="Wingdings" pitchFamily="2" charset="2"/>
              <a:buChar char="Ø"/>
              <a:defRPr/>
            </a:pPr>
            <a:r>
              <a:rPr lang="en-US" dirty="0" smtClean="0"/>
              <a:t>Vitals monitoring –TPR/BP-reason?</a:t>
            </a:r>
            <a:endParaRPr lang="en-US" dirty="0"/>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Standard precaution while handling soiled </a:t>
            </a:r>
            <a:r>
              <a:rPr lang="en-US" dirty="0" smtClean="0"/>
              <a:t>dressing</a:t>
            </a:r>
          </a:p>
          <a:p>
            <a:pPr marL="274320" indent="-274320" eaLnBrk="1" fontAlgn="auto" hangingPunct="1">
              <a:spcAft>
                <a:spcPts val="0"/>
              </a:spcAft>
              <a:buClr>
                <a:schemeClr val="accent3"/>
              </a:buClr>
              <a:buFont typeface="Wingdings" pitchFamily="2" charset="2"/>
              <a:buChar char="Ø"/>
              <a:defRPr/>
            </a:pPr>
            <a:r>
              <a:rPr lang="en-US" dirty="0" smtClean="0"/>
              <a:t>Hydration- oral or IV fluids depending on state of patient</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Arial" charset="0"/>
              <a:buNone/>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83</a:t>
            </a:fld>
            <a:endParaRPr lang="en-US"/>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228600"/>
            <a:ext cx="8229600" cy="990600"/>
          </a:xfrm>
          <a:solidFill>
            <a:schemeClr val="accent2"/>
          </a:solidFill>
        </p:spPr>
        <p:txBody>
          <a:bodyPr/>
          <a:lstStyle/>
          <a:p>
            <a:pPr algn="ctr" eaLnBrk="1" hangingPunct="1"/>
            <a:r>
              <a:rPr lang="en-US" b="1" dirty="0"/>
              <a:t>HERPES ZOSTER</a:t>
            </a:r>
          </a:p>
        </p:txBody>
      </p:sp>
      <p:sp>
        <p:nvSpPr>
          <p:cNvPr id="101379" name="Content Placeholder 2"/>
          <p:cNvSpPr>
            <a:spLocks noGrp="1"/>
          </p:cNvSpPr>
          <p:nvPr>
            <p:ph idx="1"/>
          </p:nvPr>
        </p:nvSpPr>
        <p:spPr>
          <a:xfrm>
            <a:off x="457200" y="1600200"/>
            <a:ext cx="8229600" cy="47244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Also called shingles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 viral disease characterized by a painful skin rash with blisters in a limited area on one side of the body, often in a stripe</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Caused by varicella – zoster virus, a group of DNA  viruses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Characterized by a painful vesicular eruption along the area of distribution of sensory nerves </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84</a:t>
            </a:fld>
            <a:endParaRPr lang="en-US"/>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74638"/>
            <a:ext cx="8229600" cy="868362"/>
          </a:xfrm>
        </p:spPr>
        <p:txBody>
          <a:bodyPr/>
          <a:lstStyle/>
          <a:p>
            <a:pPr eaLnBrk="1" hangingPunct="1"/>
            <a:r>
              <a:rPr lang="en-US" b="1"/>
              <a:t>Clinical Manifestations</a:t>
            </a:r>
          </a:p>
        </p:txBody>
      </p:sp>
      <p:sp>
        <p:nvSpPr>
          <p:cNvPr id="102403" name="Content Placeholder 2"/>
          <p:cNvSpPr>
            <a:spLocks noGrp="1"/>
          </p:cNvSpPr>
          <p:nvPr>
            <p:ph idx="1"/>
          </p:nvPr>
        </p:nvSpPr>
        <p:spPr>
          <a:xfrm>
            <a:off x="457200" y="1219200"/>
            <a:ext cx="8229600" cy="53340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The earliest symptoms, which include headache, fever, and malaise, are nonspecific, and may result in an incorrect diagnosis.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These are commonly followed by sensations of burning pain, itching, hyperesthesia (oversensitivity), or </a:t>
            </a:r>
            <a:r>
              <a:rPr lang="en-US" dirty="0" err="1"/>
              <a:t>paresthesia</a:t>
            </a:r>
            <a:r>
              <a:rPr lang="en-US" dirty="0"/>
              <a:t> ("pins and needles": tingling, pricking, or numbness).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Patches of grouped vesicles then appear</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Early vesicles which contain serum which later become purulent rupture to form crusts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85</a:t>
            </a:fld>
            <a:endParaRPr lang="en-US"/>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457200" y="914400"/>
            <a:ext cx="8229600" cy="5211763"/>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inflammation is usually unilateral, involving thoracic, cervical or cranial nerves </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Inflammation and rash on the trunk may cause pain with slightest touch</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healing time varies from 7 – 26 days</a:t>
            </a:r>
          </a:p>
          <a:p>
            <a:pPr marL="0" indent="0" eaLnBrk="1" fontAlgn="auto" hangingPunct="1">
              <a:spcAft>
                <a:spcPts val="0"/>
              </a:spcAft>
              <a:buClr>
                <a:schemeClr val="accent3"/>
              </a:buClr>
              <a:buFont typeface="Wingdings" pitchFamily="2"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May complicate to post herpetic neuralgia (persistent pain of affected nerve after healing)</a:t>
            </a:r>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86</a:t>
            </a:fld>
            <a:endParaRPr lang="en-US"/>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152400"/>
            <a:ext cx="8229600" cy="762000"/>
          </a:xfrm>
        </p:spPr>
        <p:txBody>
          <a:bodyPr/>
          <a:lstStyle/>
          <a:p>
            <a:pPr eaLnBrk="1" hangingPunct="1"/>
            <a:r>
              <a:rPr lang="en-US" b="1" dirty="0"/>
              <a:t>Medical Management</a:t>
            </a:r>
          </a:p>
        </p:txBody>
      </p:sp>
      <p:sp>
        <p:nvSpPr>
          <p:cNvPr id="104451" name="Content Placeholder 2"/>
          <p:cNvSpPr>
            <a:spLocks noGrp="1"/>
          </p:cNvSpPr>
          <p:nvPr>
            <p:ph idx="1"/>
          </p:nvPr>
        </p:nvSpPr>
        <p:spPr>
          <a:xfrm>
            <a:off x="152400" y="762000"/>
            <a:ext cx="8839200" cy="59436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Analgesics to relieve pain, since adequate pain control during the acute phase helps prevent persistent pain </a:t>
            </a:r>
            <a:r>
              <a:rPr lang="en-US" dirty="0" smtClean="0"/>
              <a:t>patterns</a:t>
            </a:r>
            <a:endParaRPr lang="en-US" dirty="0"/>
          </a:p>
          <a:p>
            <a:pPr marL="274320" indent="-274320" eaLnBrk="1" fontAlgn="auto" hangingPunct="1">
              <a:spcAft>
                <a:spcPts val="0"/>
              </a:spcAft>
              <a:buClr>
                <a:schemeClr val="accent3"/>
              </a:buClr>
              <a:buFont typeface="Wingdings" pitchFamily="2" charset="2"/>
              <a:buChar char="Ø"/>
              <a:defRPr/>
            </a:pPr>
            <a:r>
              <a:rPr lang="en-US" dirty="0"/>
              <a:t>Systemic corticosteroids may be prescribed in patients older than 50 years to reduce incidence and duration of post herpetic </a:t>
            </a:r>
            <a:r>
              <a:rPr lang="en-US" dirty="0" smtClean="0"/>
              <a:t>neuralgia</a:t>
            </a:r>
            <a:endParaRPr lang="en-US" dirty="0"/>
          </a:p>
          <a:p>
            <a:pPr marL="274320" indent="-274320" eaLnBrk="1" fontAlgn="auto" hangingPunct="1">
              <a:spcAft>
                <a:spcPts val="0"/>
              </a:spcAft>
              <a:buClr>
                <a:schemeClr val="accent3"/>
              </a:buClr>
              <a:buFont typeface="Wingdings" pitchFamily="2" charset="2"/>
              <a:buChar char="Ø"/>
              <a:defRPr/>
            </a:pPr>
            <a:r>
              <a:rPr lang="en-US" dirty="0"/>
              <a:t>Oral antiviral agents e.g. acyclovir effective in arresting the </a:t>
            </a:r>
            <a:r>
              <a:rPr lang="en-US" dirty="0" err="1" smtClean="0"/>
              <a:t>infectionIV</a:t>
            </a:r>
            <a:r>
              <a:rPr lang="en-US" dirty="0" smtClean="0"/>
              <a:t> acyclovir if started early effective in reducing pain and halting the progress of the disease</a:t>
            </a:r>
          </a:p>
          <a:p>
            <a:pPr marL="0" indent="0" eaLnBrk="1" fontAlgn="auto" hangingPunct="1">
              <a:spcAft>
                <a:spcPts val="0"/>
              </a:spcAft>
              <a:buClr>
                <a:schemeClr val="accent3"/>
              </a:buClr>
              <a:buFont typeface="Wingdings" pitchFamily="2" charset="2"/>
              <a:buNone/>
              <a:defRPr/>
            </a:pPr>
            <a:r>
              <a:rPr lang="en-US" b="1" dirty="0" smtClean="0"/>
              <a:t>Note</a:t>
            </a:r>
            <a:r>
              <a:rPr lang="en-US" dirty="0" smtClean="0"/>
              <a:t>  </a:t>
            </a:r>
          </a:p>
          <a:p>
            <a:pPr marL="274320" indent="-274320" eaLnBrk="1" fontAlgn="auto" hangingPunct="1">
              <a:spcAft>
                <a:spcPts val="0"/>
              </a:spcAft>
              <a:buClr>
                <a:schemeClr val="accent3"/>
              </a:buClr>
              <a:buFont typeface="Wingdings" pitchFamily="2" charset="2"/>
              <a:buChar char="Ø"/>
              <a:defRPr/>
            </a:pPr>
            <a:r>
              <a:rPr lang="en-US" dirty="0" smtClean="0"/>
              <a:t>Ophthalmic herpes zoster is an ophthalmic emergency and the patient should be referred to an ophthalmologist immediately to prevent a possible </a:t>
            </a:r>
            <a:r>
              <a:rPr lang="en-US" dirty="0" err="1" smtClean="0"/>
              <a:t>sequelae</a:t>
            </a:r>
            <a:r>
              <a:rPr lang="en-US" dirty="0" smtClean="0"/>
              <a:t> of </a:t>
            </a:r>
            <a:r>
              <a:rPr lang="en-US" dirty="0" err="1" smtClean="0"/>
              <a:t>keratitis</a:t>
            </a:r>
            <a:r>
              <a:rPr lang="en-US" dirty="0" smtClean="0"/>
              <a:t>, </a:t>
            </a:r>
            <a:r>
              <a:rPr lang="en-US" dirty="0" err="1" smtClean="0"/>
              <a:t>uveitis</a:t>
            </a:r>
            <a:r>
              <a:rPr lang="en-US" dirty="0" smtClean="0"/>
              <a:t>, ulceration and blindness</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87</a:t>
            </a:fld>
            <a:endParaRPr lang="en-US"/>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381000"/>
            <a:ext cx="8229600" cy="838200"/>
          </a:xfrm>
        </p:spPr>
        <p:txBody>
          <a:bodyPr/>
          <a:lstStyle/>
          <a:p>
            <a:r>
              <a:rPr lang="en-US" b="1"/>
              <a:t>Nursing Management</a:t>
            </a:r>
          </a:p>
        </p:txBody>
      </p:sp>
      <p:sp>
        <p:nvSpPr>
          <p:cNvPr id="3" name="Content Placeholder 2"/>
          <p:cNvSpPr>
            <a:spLocks noGrp="1"/>
          </p:cNvSpPr>
          <p:nvPr>
            <p:ph idx="1"/>
          </p:nvPr>
        </p:nvSpPr>
        <p:spPr>
          <a:xfrm>
            <a:off x="457200" y="1371600"/>
            <a:ext cx="8229600" cy="4953000"/>
          </a:xfrm>
        </p:spPr>
        <p:txBody>
          <a:bodyPr/>
          <a:lstStyle/>
          <a:p>
            <a:pPr marL="0" indent="0">
              <a:buFont typeface="Wingdings 2" pitchFamily="18" charset="2"/>
              <a:buNone/>
              <a:defRPr/>
            </a:pPr>
            <a:r>
              <a:rPr lang="en-US" b="1" i="1" dirty="0"/>
              <a:t>Controlling Pain</a:t>
            </a:r>
          </a:p>
          <a:p>
            <a:pPr>
              <a:buFont typeface="Wingdings" pitchFamily="2" charset="2"/>
              <a:buChar char="Ø"/>
              <a:defRPr/>
            </a:pPr>
            <a:r>
              <a:rPr lang="en-US" dirty="0"/>
              <a:t>Assess patient's level of discomfort and medicate as prescribed; monitor for adverse effects of pain medications.</a:t>
            </a:r>
          </a:p>
          <a:p>
            <a:pPr>
              <a:buFont typeface="Wingdings" pitchFamily="2" charset="2"/>
              <a:buChar char="Ø"/>
              <a:defRPr/>
            </a:pPr>
            <a:r>
              <a:rPr lang="en-US" dirty="0"/>
              <a:t>Teach patient to apply wet dressings for soothing effect. If old, teach the relatives</a:t>
            </a:r>
          </a:p>
          <a:p>
            <a:pPr>
              <a:buFont typeface="Wingdings" pitchFamily="2" charset="2"/>
              <a:buChar char="Ø"/>
              <a:defRPr/>
            </a:pPr>
            <a:r>
              <a:rPr lang="en-US" dirty="0"/>
              <a:t>Encourage distraction techniques such as music therapy.</a:t>
            </a:r>
          </a:p>
          <a:p>
            <a:pPr>
              <a:buFont typeface="Wingdings" pitchFamily="2" charset="2"/>
              <a:buChar char="Ø"/>
              <a:defRPr/>
            </a:pPr>
            <a:r>
              <a:rPr lang="en-US" dirty="0"/>
              <a:t>Teach relaxation techniques, such as deep breathing, progressive muscle relaxation, and imagery, to help control pain.</a:t>
            </a:r>
          </a:p>
          <a:p>
            <a:pP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88</a:t>
            </a:fld>
            <a:endParaRPr lang="en-US"/>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152400" y="228600"/>
            <a:ext cx="8991600" cy="6477000"/>
          </a:xfrm>
        </p:spPr>
        <p:txBody>
          <a:bodyPr>
            <a:normAutofit/>
          </a:bodyPr>
          <a:lstStyle/>
          <a:p>
            <a:pPr marL="0" indent="0" eaLnBrk="1" fontAlgn="auto" hangingPunct="1">
              <a:spcAft>
                <a:spcPts val="0"/>
              </a:spcAft>
              <a:buClr>
                <a:schemeClr val="accent3"/>
              </a:buClr>
              <a:buFont typeface="Wingdings 2" pitchFamily="18" charset="2"/>
              <a:buNone/>
              <a:defRPr/>
            </a:pPr>
            <a:r>
              <a:rPr lang="en-US" b="1" i="1" dirty="0"/>
              <a:t>Improving Skin Integrity</a:t>
            </a:r>
          </a:p>
          <a:p>
            <a:pPr marL="274320" indent="-274320" eaLnBrk="1" fontAlgn="auto" hangingPunct="1">
              <a:spcAft>
                <a:spcPts val="0"/>
              </a:spcAft>
              <a:buClr>
                <a:schemeClr val="accent3"/>
              </a:buClr>
              <a:buFont typeface="Wingdings" pitchFamily="2" charset="2"/>
              <a:buChar char="Ø"/>
              <a:defRPr/>
            </a:pPr>
            <a:r>
              <a:rPr lang="en-US" dirty="0"/>
              <a:t>Apply wet dressings to cool and dry inflamed areas by means of evaporation</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dirty="0"/>
              <a:t>Administer </a:t>
            </a:r>
            <a:r>
              <a:rPr lang="en-US" dirty="0" err="1" smtClean="0"/>
              <a:t>antivirals</a:t>
            </a:r>
            <a:r>
              <a:rPr lang="en-US" dirty="0" smtClean="0"/>
              <a:t>(usually </a:t>
            </a:r>
            <a:r>
              <a:rPr lang="en-US" dirty="0"/>
              <a:t>high dose); warn the patient of adverse effects such as nausea</a:t>
            </a:r>
            <a:r>
              <a:rPr lang="en-US" dirty="0" smtClean="0"/>
              <a:t>.</a:t>
            </a:r>
            <a:endParaRPr lang="en-US" dirty="0"/>
          </a:p>
          <a:p>
            <a:pPr marL="274320" indent="-274320" eaLnBrk="1" fontAlgn="auto" hangingPunct="1">
              <a:spcAft>
                <a:spcPts val="0"/>
              </a:spcAft>
              <a:buClr>
                <a:schemeClr val="accent3"/>
              </a:buClr>
              <a:buFont typeface="Wingdings" pitchFamily="2" charset="2"/>
              <a:buChar char="Ø"/>
              <a:defRPr/>
            </a:pPr>
            <a:r>
              <a:rPr lang="en-US" dirty="0" smtClean="0"/>
              <a:t>Apply antibacterial ointments (after acute stage) as prescribed, to soften and separate adherent crusts and prevent secondary infection.</a:t>
            </a:r>
          </a:p>
          <a:p>
            <a:pPr marL="0" indent="0" eaLnBrk="1" fontAlgn="auto" hangingPunct="1">
              <a:spcAft>
                <a:spcPts val="0"/>
              </a:spcAft>
              <a:buClr>
                <a:schemeClr val="accent3"/>
              </a:buClr>
              <a:buNone/>
              <a:defRPr/>
            </a:pPr>
            <a:r>
              <a:rPr lang="en-US" sz="2400" b="1" i="1" dirty="0" smtClean="0"/>
              <a:t>Patient Education and Health Maintenance</a:t>
            </a:r>
          </a:p>
          <a:p>
            <a:pPr marL="274320" indent="-274320" eaLnBrk="1" fontAlgn="auto" hangingPunct="1">
              <a:spcAft>
                <a:spcPts val="0"/>
              </a:spcAft>
              <a:buClr>
                <a:schemeClr val="accent3"/>
              </a:buClr>
              <a:buFont typeface="Wingdings" pitchFamily="2" charset="2"/>
              <a:buChar char="Ø"/>
              <a:defRPr/>
            </a:pPr>
            <a:r>
              <a:rPr lang="en-US" sz="2400" dirty="0" smtClean="0"/>
              <a:t>Teach patient to use proper hand-washing technique, to avoid spreading herpes zoster virus.</a:t>
            </a:r>
          </a:p>
          <a:p>
            <a:pPr marL="274320" indent="-274320" eaLnBrk="1" fontAlgn="auto" hangingPunct="1">
              <a:spcAft>
                <a:spcPts val="0"/>
              </a:spcAft>
              <a:buClr>
                <a:schemeClr val="accent3"/>
              </a:buClr>
              <a:buFont typeface="Wingdings" pitchFamily="2" charset="2"/>
              <a:buChar char="Ø"/>
              <a:defRPr/>
            </a:pPr>
            <a:r>
              <a:rPr lang="en-US" sz="2400" dirty="0" smtClean="0"/>
              <a:t>Advise patient not to open the blisters, to avoid secondary infection and scarring.</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89</a:t>
            </a:fld>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762000"/>
          </a:xfrm>
        </p:spPr>
        <p:txBody>
          <a:bodyPr rtlCol="0">
            <a:normAutofit fontScale="90000"/>
          </a:bodyPr>
          <a:lstStyle/>
          <a:p>
            <a:pPr eaLnBrk="1" fontAlgn="auto" hangingPunct="1">
              <a:spcAft>
                <a:spcPts val="0"/>
              </a:spcAft>
              <a:defRPr/>
            </a:pPr>
            <a:r>
              <a:rPr lang="en-US" b="1" dirty="0"/>
              <a:t>1. Epidermis</a:t>
            </a:r>
          </a:p>
        </p:txBody>
      </p:sp>
      <p:sp>
        <p:nvSpPr>
          <p:cNvPr id="14339" name="Content Placeholder 2"/>
          <p:cNvSpPr>
            <a:spLocks noGrp="1"/>
          </p:cNvSpPr>
          <p:nvPr>
            <p:ph idx="1"/>
          </p:nvPr>
        </p:nvSpPr>
        <p:spPr>
          <a:xfrm>
            <a:off x="152400" y="838200"/>
            <a:ext cx="8839200" cy="5715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Is the outermost layer of the skin</a:t>
            </a:r>
            <a:r>
              <a:rPr lang="en-US" sz="2800" dirty="0" smtClean="0"/>
              <a:t>.</a:t>
            </a:r>
          </a:p>
          <a:p>
            <a:pPr marL="274320" indent="-274320" eaLnBrk="1" fontAlgn="auto" hangingPunct="1">
              <a:spcAft>
                <a:spcPts val="0"/>
              </a:spcAft>
              <a:buClr>
                <a:schemeClr val="accent3"/>
              </a:buClr>
              <a:buFont typeface="Wingdings" pitchFamily="2" charset="2"/>
              <a:buChar char="Ø"/>
              <a:defRPr/>
            </a:pPr>
            <a:r>
              <a:rPr lang="en-US" sz="2800" dirty="0" smtClean="0"/>
              <a:t> Forms </a:t>
            </a:r>
            <a:r>
              <a:rPr lang="en-US" sz="2800" dirty="0"/>
              <a:t>the waterproof, protective wrap </a:t>
            </a:r>
            <a:r>
              <a:rPr lang="en-US" sz="2800" dirty="0" smtClean="0"/>
              <a:t> over </a:t>
            </a:r>
            <a:r>
              <a:rPr lang="en-US" sz="2800" dirty="0"/>
              <a:t>the body's surface and is made up of stratified squamous epithelium with an underlying basal lamina.</a:t>
            </a:r>
          </a:p>
          <a:p>
            <a:pPr marL="0" indent="0" eaLnBrk="1" fontAlgn="auto" hangingPunct="1">
              <a:spcAft>
                <a:spcPts val="0"/>
              </a:spcAft>
              <a:buClr>
                <a:schemeClr val="accent3"/>
              </a:buClr>
              <a:buFont typeface="Wingdings" pitchFamily="2" charset="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It contains no blood vessels, and cells in the deepest layers are nourished by diffusion from blood capillaries extending to the upper layers of the dermis. </a:t>
            </a:r>
          </a:p>
          <a:p>
            <a:pPr marL="0" indent="0" eaLnBrk="1" fontAlgn="auto" hangingPunct="1">
              <a:spcAft>
                <a:spcPts val="0"/>
              </a:spcAft>
              <a:buClr>
                <a:schemeClr val="accent3"/>
              </a:buClr>
              <a:buFont typeface="Wingdings" pitchFamily="2" charset="2"/>
              <a:buNone/>
              <a:defRPr/>
            </a:pP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The main type of cells which make up the epidermis are Merkel cells, keratinocytes, with </a:t>
            </a:r>
            <a:r>
              <a:rPr lang="en-US" sz="2800" dirty="0" err="1"/>
              <a:t>melanocytes</a:t>
            </a:r>
            <a:r>
              <a:rPr lang="en-US" sz="2800" dirty="0"/>
              <a:t> </a:t>
            </a:r>
            <a:r>
              <a:rPr lang="en-US" sz="2800" dirty="0" smtClean="0"/>
              <a:t> and </a:t>
            </a:r>
            <a:r>
              <a:rPr lang="en-US" sz="2800" dirty="0" err="1"/>
              <a:t>Langerhans</a:t>
            </a:r>
            <a:r>
              <a:rPr lang="en-US" sz="2800" dirty="0"/>
              <a:t> </a:t>
            </a:r>
            <a:r>
              <a:rPr lang="en-US" sz="2800" dirty="0" smtClean="0"/>
              <a:t>cells.</a:t>
            </a:r>
            <a:endParaRPr lang="en-US" sz="2800" dirty="0"/>
          </a:p>
          <a:p>
            <a:pPr marL="274320" indent="-274320" eaLnBrk="1" fontAlgn="auto" hangingPunct="1">
              <a:spcAft>
                <a:spcPts val="0"/>
              </a:spcAft>
              <a:buClr>
                <a:schemeClr val="accent3"/>
              </a:buClr>
              <a:buFont typeface="Wingdings" pitchFamily="2" charset="2"/>
              <a:buChar char="Ø"/>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a:t>
            </a:fld>
            <a:endParaRPr lang="en-US"/>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096000"/>
          </a:xfrm>
        </p:spPr>
        <p:txBody>
          <a:bodyPr/>
          <a:lstStyle/>
          <a:p>
            <a:pPr>
              <a:buFont typeface="Wingdings" pitchFamily="2" charset="2"/>
              <a:buChar char="Ø"/>
              <a:defRPr/>
            </a:pPr>
            <a:r>
              <a:rPr lang="en-US" sz="2800" dirty="0" smtClean="0"/>
              <a:t>Reassure that shingles is a viral infection of the nerves; nervousness does not cause shingles.</a:t>
            </a:r>
          </a:p>
          <a:p>
            <a:pPr>
              <a:buFont typeface="Wingdings" pitchFamily="2" charset="2"/>
              <a:buChar char="Ø"/>
              <a:defRPr/>
            </a:pPr>
            <a:endParaRPr lang="en-US" dirty="0" smtClean="0"/>
          </a:p>
          <a:p>
            <a:pPr>
              <a:buFont typeface="Wingdings" pitchFamily="2" charset="2"/>
              <a:buChar char="Ø"/>
              <a:defRPr/>
            </a:pPr>
            <a:r>
              <a:rPr lang="en-US" dirty="0" smtClean="0"/>
              <a:t>A </a:t>
            </a:r>
            <a:r>
              <a:rPr lang="en-US" dirty="0"/>
              <a:t>caregiver may be required to assist with dressings and meals. In older persons, the pain is more pronounced and incapacitating. </a:t>
            </a:r>
          </a:p>
          <a:p>
            <a:pPr>
              <a:buFont typeface="Wingdings" pitchFamily="2" charset="2"/>
              <a:buChar char="Ø"/>
              <a:defRPr/>
            </a:pPr>
            <a:endParaRPr lang="en-US" dirty="0"/>
          </a:p>
          <a:p>
            <a:pPr>
              <a:buFont typeface="Wingdings" pitchFamily="2" charset="2"/>
              <a:buChar char="Ø"/>
              <a:defRPr/>
            </a:pPr>
            <a:r>
              <a:rPr lang="en-US" dirty="0"/>
              <a:t>Encourage on balanced diet to help boost the patient’s immunity</a:t>
            </a:r>
          </a:p>
          <a:p>
            <a:pPr>
              <a:buFont typeface="Wingdings" pitchFamily="2" charset="2"/>
              <a:buChar char="Ø"/>
              <a:defRPr/>
            </a:pPr>
            <a:endParaRPr lang="en-US" dirty="0"/>
          </a:p>
          <a:p>
            <a:pPr>
              <a:buFont typeface="Wingdings" pitchFamily="2" charset="2"/>
              <a:buChar char="Ø"/>
              <a:defRPr/>
            </a:pPr>
            <a:r>
              <a:rPr lang="en-US" dirty="0"/>
              <a:t>Educate patient on the importance of keeping the given appointments and ensure adequate follow - up</a:t>
            </a:r>
          </a:p>
          <a:p>
            <a:pPr marL="0" indent="0">
              <a:buFont typeface="Wingdings 2" pitchFamily="18"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90</a:t>
            </a:fld>
            <a:endParaRPr lang="en-US"/>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91</a:t>
            </a:fld>
            <a:endParaRPr lang="en-US"/>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92</a:t>
            </a:fld>
            <a:endParaRPr lang="en-US"/>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2"/>
          <p:cNvPicPr>
            <a:picLocks noGrp="1" noChangeAspect="1" noChangeArrowheads="1"/>
          </p:cNvPicPr>
          <p:nvPr>
            <p:ph idx="1"/>
          </p:nvPr>
        </p:nvPicPr>
        <p:blipFill>
          <a:blip r:embed="rId2"/>
          <a:srcRect/>
          <a:stretch>
            <a:fillRect/>
          </a:stretch>
        </p:blipFill>
        <p:spPr>
          <a:xfrm>
            <a:off x="0" y="0"/>
            <a:ext cx="9144000" cy="6858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93</a:t>
            </a:fld>
            <a:endParaRPr lang="en-US"/>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0"/>
            <a:ext cx="8229600" cy="762000"/>
          </a:xfrm>
          <a:solidFill>
            <a:schemeClr val="accent2"/>
          </a:solidFill>
        </p:spPr>
        <p:txBody>
          <a:bodyPr/>
          <a:lstStyle/>
          <a:p>
            <a:pPr algn="ctr" eaLnBrk="1" hangingPunct="1"/>
            <a:r>
              <a:rPr lang="en-US" b="1" dirty="0"/>
              <a:t>HERPES SIMPLEX</a:t>
            </a:r>
          </a:p>
        </p:txBody>
      </p:sp>
      <p:sp>
        <p:nvSpPr>
          <p:cNvPr id="3" name="Content Placeholder 2"/>
          <p:cNvSpPr>
            <a:spLocks noGrp="1"/>
          </p:cNvSpPr>
          <p:nvPr>
            <p:ph idx="1"/>
          </p:nvPr>
        </p:nvSpPr>
        <p:spPr>
          <a:xfrm>
            <a:off x="0" y="762000"/>
            <a:ext cx="9144000" cy="6095999"/>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2800" dirty="0"/>
              <a:t>A common skin infection with two types of causative </a:t>
            </a:r>
            <a:r>
              <a:rPr lang="en-US" sz="2800" dirty="0" smtClean="0"/>
              <a:t>virus</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Herpes Type 1, affecting the </a:t>
            </a:r>
            <a:r>
              <a:rPr lang="en-US" sz="2800" dirty="0" smtClean="0"/>
              <a:t>mouth</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Herpes Type 2, affecting the genital </a:t>
            </a:r>
            <a:r>
              <a:rPr lang="en-US" sz="2800" dirty="0" smtClean="0"/>
              <a:t>area</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Prevalence of type 2 is lower, usually appears at onset of sexual </a:t>
            </a:r>
            <a:r>
              <a:rPr lang="en-US" sz="2800" dirty="0" smtClean="0"/>
              <a:t>activity</a:t>
            </a:r>
          </a:p>
          <a:p>
            <a:pPr marL="0" indent="0" eaLnBrk="1" fontAlgn="auto" hangingPunct="1">
              <a:spcAft>
                <a:spcPts val="0"/>
              </a:spcAft>
              <a:buClr>
                <a:schemeClr val="accent3"/>
              </a:buClr>
              <a:buFont typeface="Wingdings" pitchFamily="2" charset="2"/>
              <a:buNone/>
              <a:defRPr/>
            </a:pPr>
            <a:r>
              <a:rPr lang="en-US" sz="2800" b="1" u="sng" dirty="0" err="1" smtClean="0"/>
              <a:t>Orolabial</a:t>
            </a:r>
            <a:r>
              <a:rPr lang="en-US" sz="2800" b="1" u="sng" dirty="0" smtClean="0"/>
              <a:t> Herpes</a:t>
            </a:r>
          </a:p>
          <a:p>
            <a:pPr marL="274320" indent="-274320" eaLnBrk="1" fontAlgn="auto" hangingPunct="1">
              <a:spcAft>
                <a:spcPts val="0"/>
              </a:spcAft>
              <a:buClr>
                <a:schemeClr val="accent3"/>
              </a:buClr>
              <a:buFont typeface="Wingdings" pitchFamily="2" charset="2"/>
              <a:buChar char="Ø"/>
              <a:defRPr/>
            </a:pPr>
            <a:r>
              <a:rPr lang="en-US" sz="2800" dirty="0" smtClean="0"/>
              <a:t>Also called fever blisters or cold sores</a:t>
            </a:r>
          </a:p>
          <a:p>
            <a:pPr marL="274320" indent="-274320" eaLnBrk="1" fontAlgn="auto" hangingPunct="1">
              <a:spcAft>
                <a:spcPts val="0"/>
              </a:spcAft>
              <a:buClr>
                <a:schemeClr val="accent3"/>
              </a:buClr>
              <a:buFont typeface="Wingdings" pitchFamily="2" charset="2"/>
              <a:buChar char="Ø"/>
              <a:defRPr/>
            </a:pPr>
            <a:r>
              <a:rPr lang="en-US" sz="2800" dirty="0" smtClean="0"/>
              <a:t>Consists of </a:t>
            </a:r>
            <a:r>
              <a:rPr lang="en-US" sz="2800" dirty="0" err="1" smtClean="0"/>
              <a:t>erythematous</a:t>
            </a:r>
            <a:r>
              <a:rPr lang="en-US" sz="2800" dirty="0" smtClean="0"/>
              <a:t> – based clusters of grouped vesicles on the lips</a:t>
            </a:r>
          </a:p>
          <a:p>
            <a:pPr marL="274320" indent="-274320" eaLnBrk="1" fontAlgn="auto" hangingPunct="1">
              <a:spcAft>
                <a:spcPts val="0"/>
              </a:spcAft>
              <a:buClr>
                <a:schemeClr val="accent3"/>
              </a:buClr>
              <a:buFont typeface="Wingdings" pitchFamily="2" charset="2"/>
              <a:buChar char="Ø"/>
              <a:defRPr/>
            </a:pPr>
            <a:r>
              <a:rPr lang="en-US" sz="2800" dirty="0" smtClean="0"/>
              <a:t>May be preceded by a sensation of tingling or burning with pain</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94</a:t>
            </a:fld>
            <a:endParaRPr lang="en-US"/>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lstStyle/>
          <a:p>
            <a:r>
              <a:rPr lang="en-US" dirty="0" smtClean="0"/>
              <a:t>Herpes blisters-oral</a:t>
            </a:r>
            <a:endParaRPr lang="en-US" dirty="0"/>
          </a:p>
        </p:txBody>
      </p:sp>
      <p:pic>
        <p:nvPicPr>
          <p:cNvPr id="123907" name="Picture 2"/>
          <p:cNvPicPr>
            <a:picLocks noGrp="1" noChangeAspect="1" noChangeArrowheads="1"/>
          </p:cNvPicPr>
          <p:nvPr>
            <p:ph sz="half" idx="1"/>
          </p:nvPr>
        </p:nvPicPr>
        <p:blipFill>
          <a:blip r:embed="rId2"/>
          <a:stretch>
            <a:fillRect/>
          </a:stretch>
        </p:blipFill>
        <p:spPr>
          <a:xfrm>
            <a:off x="152400" y="1295400"/>
            <a:ext cx="4343400" cy="4244273"/>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95</a:t>
            </a:fld>
            <a:endParaRPr lang="en-US"/>
          </a:p>
        </p:txBody>
      </p:sp>
      <p:pic>
        <p:nvPicPr>
          <p:cNvPr id="7" name="Picture 2"/>
          <p:cNvPicPr>
            <a:picLocks noGrp="1" noChangeAspect="1" noChangeArrowheads="1"/>
          </p:cNvPicPr>
          <p:nvPr>
            <p:ph sz="half" idx="2"/>
          </p:nvPr>
        </p:nvPicPr>
        <p:blipFill>
          <a:blip r:embed="rId3"/>
          <a:srcRect/>
          <a:stretch>
            <a:fillRect/>
          </a:stretch>
        </p:blipFill>
        <p:spPr>
          <a:xfrm>
            <a:off x="4648200" y="990600"/>
            <a:ext cx="4343400" cy="4519360"/>
          </a:xfrm>
          <a:noFill/>
        </p:spPr>
      </p:pic>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629400"/>
          </a:xfrm>
        </p:spPr>
        <p:txBody>
          <a:bodyPr>
            <a:normAutofit/>
          </a:bodyPr>
          <a:lstStyle/>
          <a:p>
            <a:pPr marL="0" indent="0" eaLnBrk="1" fontAlgn="auto" hangingPunct="1">
              <a:spcAft>
                <a:spcPts val="0"/>
              </a:spcAft>
              <a:buClr>
                <a:schemeClr val="accent3"/>
              </a:buClr>
              <a:buFont typeface="Arial" charset="0"/>
              <a:buNone/>
              <a:defRPr/>
            </a:pPr>
            <a:r>
              <a:rPr lang="en-US" b="1" u="sng" dirty="0"/>
              <a:t>Genital </a:t>
            </a:r>
            <a:r>
              <a:rPr lang="en-US" b="1" u="sng" dirty="0" smtClean="0"/>
              <a:t>Herpes</a:t>
            </a:r>
            <a:endParaRPr lang="en-US" b="1" u="sng" dirty="0"/>
          </a:p>
          <a:p>
            <a:pPr marL="274320" indent="-274320" eaLnBrk="1" fontAlgn="auto" hangingPunct="1">
              <a:spcAft>
                <a:spcPts val="0"/>
              </a:spcAft>
              <a:buClr>
                <a:schemeClr val="accent3"/>
              </a:buClr>
              <a:buFont typeface="Wingdings" pitchFamily="2" charset="2"/>
              <a:buChar char="Ø"/>
              <a:defRPr/>
            </a:pPr>
            <a:r>
              <a:rPr lang="en-US" sz="2800" dirty="0"/>
              <a:t>Minor infections may produce no </a:t>
            </a:r>
            <a:r>
              <a:rPr lang="en-US" sz="2800" dirty="0" smtClean="0"/>
              <a:t>symptoms</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Lesions appear as grouped vesicles on an erythematous base initially involving the vagina, rectum or </a:t>
            </a:r>
            <a:r>
              <a:rPr lang="en-US" sz="2800" dirty="0" smtClean="0"/>
              <a:t>penis</a:t>
            </a:r>
            <a:endParaRPr lang="en-US" sz="2800" dirty="0"/>
          </a:p>
          <a:p>
            <a:pPr marL="274320" indent="-274320" eaLnBrk="1" fontAlgn="auto" hangingPunct="1">
              <a:spcAft>
                <a:spcPts val="0"/>
              </a:spcAft>
              <a:buClr>
                <a:schemeClr val="accent3"/>
              </a:buClr>
              <a:buFont typeface="Wingdings" pitchFamily="2" charset="2"/>
              <a:buChar char="Ø"/>
              <a:defRPr/>
            </a:pPr>
            <a:r>
              <a:rPr lang="en-US" sz="2800" dirty="0"/>
              <a:t>New lesions can continue to appear in 7 – 14 </a:t>
            </a:r>
            <a:r>
              <a:rPr lang="en-US" sz="2800" dirty="0" err="1" smtClean="0"/>
              <a:t>daysLesions</a:t>
            </a:r>
            <a:r>
              <a:rPr lang="en-US" sz="2800" dirty="0" smtClean="0"/>
              <a:t> are symmetrical and usually cause regional </a:t>
            </a:r>
            <a:r>
              <a:rPr lang="en-US" sz="2800" dirty="0" err="1" smtClean="0"/>
              <a:t>lymphadenopathy</a:t>
            </a:r>
            <a:endParaRPr lang="en-US" sz="2800" dirty="0" smtClean="0"/>
          </a:p>
          <a:p>
            <a:pPr marL="274320" indent="-274320" eaLnBrk="1" fontAlgn="auto" hangingPunct="1">
              <a:spcAft>
                <a:spcPts val="0"/>
              </a:spcAft>
              <a:buClr>
                <a:schemeClr val="accent3"/>
              </a:buClr>
              <a:buFont typeface="Wingdings" pitchFamily="2" charset="2"/>
              <a:buChar char="Ø"/>
              <a:defRPr/>
            </a:pPr>
            <a:r>
              <a:rPr lang="en-US" sz="2800" dirty="0" smtClean="0"/>
              <a:t>Fever and flulike symptoms are common</a:t>
            </a:r>
          </a:p>
          <a:p>
            <a:pPr marL="274320" indent="-274320" eaLnBrk="1" fontAlgn="auto" hangingPunct="1">
              <a:spcAft>
                <a:spcPts val="0"/>
              </a:spcAft>
              <a:buClr>
                <a:schemeClr val="accent3"/>
              </a:buClr>
              <a:buFont typeface="Wingdings" pitchFamily="2" charset="2"/>
              <a:buChar char="Ø"/>
              <a:defRPr/>
            </a:pPr>
            <a:r>
              <a:rPr lang="en-US" sz="2800" dirty="0" smtClean="0"/>
              <a:t>As vesicles rupture, erosions and ulcerations begin to appear. </a:t>
            </a:r>
          </a:p>
          <a:p>
            <a:pPr marL="274320" indent="-274320" eaLnBrk="1" fontAlgn="auto" hangingPunct="1">
              <a:spcAft>
                <a:spcPts val="0"/>
              </a:spcAft>
              <a:buClr>
                <a:schemeClr val="accent3"/>
              </a:buClr>
              <a:buFont typeface="Wingdings" pitchFamily="2" charset="2"/>
              <a:buChar char="Ø"/>
              <a:defRPr/>
            </a:pPr>
            <a:r>
              <a:rPr lang="en-US" sz="2800" dirty="0" smtClean="0"/>
              <a:t>Severe infections can cause extensive erosions of vaginal or anal canal</a:t>
            </a:r>
          </a:p>
          <a:p>
            <a:pPr marL="274320" indent="-274320" eaLnBrk="1" fontAlgn="auto" hangingPunct="1">
              <a:spcAft>
                <a:spcPts val="0"/>
              </a:spcAft>
              <a:buClr>
                <a:schemeClr val="accent3"/>
              </a:buClr>
              <a:buFont typeface="Wingdings" pitchFamily="2" charset="2"/>
              <a:buChar char="Ø"/>
              <a:defRPr/>
            </a:pP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70EB27C4-AAAA-4E17-9382-CC642ED49A8C}" type="slidenum">
              <a:rPr lang="en-US" smtClean="0"/>
              <a:pPr>
                <a:defRPr/>
              </a:pPr>
              <a:t>96</a:t>
            </a:fld>
            <a:endParaRPr lang="en-US"/>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r>
              <a:rPr lang="en-US" dirty="0" smtClean="0"/>
              <a:t>Penis                    Vaginal </a:t>
            </a:r>
            <a:endParaRPr lang="en-US" dirty="0"/>
          </a:p>
        </p:txBody>
      </p:sp>
      <p:pic>
        <p:nvPicPr>
          <p:cNvPr id="128003" name="Picture 2"/>
          <p:cNvPicPr>
            <a:picLocks noGrp="1" noChangeAspect="1" noChangeArrowheads="1"/>
          </p:cNvPicPr>
          <p:nvPr>
            <p:ph sz="half" idx="1"/>
          </p:nvPr>
        </p:nvPicPr>
        <p:blipFill>
          <a:blip r:embed="rId2"/>
          <a:stretch>
            <a:fillRect/>
          </a:stretch>
        </p:blipFill>
        <p:spPr>
          <a:xfrm>
            <a:off x="457200" y="1447800"/>
            <a:ext cx="4038600" cy="4191000"/>
          </a:xfrm>
          <a:noFill/>
        </p:spPr>
      </p:pic>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97</a:t>
            </a:fld>
            <a:endParaRPr lang="en-US"/>
          </a:p>
        </p:txBody>
      </p:sp>
      <p:pic>
        <p:nvPicPr>
          <p:cNvPr id="7" name="Picture 2"/>
          <p:cNvPicPr>
            <a:picLocks noGrp="1" noChangeAspect="1" noChangeArrowheads="1"/>
          </p:cNvPicPr>
          <p:nvPr>
            <p:ph sz="half" idx="2"/>
          </p:nvPr>
        </p:nvPicPr>
        <p:blipFill>
          <a:blip r:embed="rId3"/>
          <a:srcRect/>
          <a:stretch>
            <a:fillRect/>
          </a:stretch>
        </p:blipFill>
        <p:spPr>
          <a:xfrm>
            <a:off x="4572000" y="1219201"/>
            <a:ext cx="4343399" cy="4572000"/>
          </a:xfrm>
          <a:noFill/>
        </p:spPr>
      </p:pic>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152400"/>
            <a:ext cx="8229600" cy="914400"/>
          </a:xfrm>
        </p:spPr>
        <p:txBody>
          <a:bodyPr/>
          <a:lstStyle/>
          <a:p>
            <a:pPr eaLnBrk="1" hangingPunct="1"/>
            <a:r>
              <a:rPr lang="en-US" b="1" dirty="0"/>
              <a:t>Complications</a:t>
            </a:r>
            <a:r>
              <a:rPr lang="en-US" dirty="0"/>
              <a:t> </a:t>
            </a:r>
          </a:p>
        </p:txBody>
      </p:sp>
      <p:sp>
        <p:nvSpPr>
          <p:cNvPr id="107523" name="Content Placeholder 2"/>
          <p:cNvSpPr>
            <a:spLocks noGrp="1"/>
          </p:cNvSpPr>
          <p:nvPr>
            <p:ph idx="1"/>
          </p:nvPr>
        </p:nvSpPr>
        <p:spPr>
          <a:xfrm>
            <a:off x="228600" y="990601"/>
            <a:ext cx="8686800" cy="53340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sz="3200" dirty="0"/>
              <a:t>Eczema </a:t>
            </a:r>
            <a:r>
              <a:rPr lang="en-US" sz="3200" dirty="0" err="1"/>
              <a:t>herpeticum</a:t>
            </a:r>
            <a:endParaRPr lang="en-US" sz="3200" dirty="0"/>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Neonatal infection</a:t>
            </a:r>
          </a:p>
          <a:p>
            <a:pPr marL="0" indent="0" eaLnBrk="1" fontAlgn="auto" hangingPunct="1">
              <a:spcAft>
                <a:spcPts val="0"/>
              </a:spcAft>
              <a:buClr>
                <a:schemeClr val="accent3"/>
              </a:buClr>
              <a:buFont typeface="Wingdings 2"/>
              <a:buNone/>
              <a:defRPr/>
            </a:pPr>
            <a:endParaRPr lang="en-US" sz="3200" dirty="0"/>
          </a:p>
          <a:p>
            <a:pPr marL="274320" indent="-274320" eaLnBrk="1" fontAlgn="auto" hangingPunct="1">
              <a:spcAft>
                <a:spcPts val="0"/>
              </a:spcAft>
              <a:buClr>
                <a:schemeClr val="accent3"/>
              </a:buClr>
              <a:buFont typeface="Wingdings" pitchFamily="2" charset="2"/>
              <a:buChar char="Ø"/>
              <a:defRPr/>
            </a:pPr>
            <a:r>
              <a:rPr lang="en-US" sz="3200" dirty="0"/>
              <a:t>Fetal anomalies e.g. skin lesions, microcephaly, encephalitis and intra - cerebral calcifications</a:t>
            </a:r>
          </a:p>
          <a:p>
            <a:pPr marL="274320" indent="-274320" eaLnBrk="1" fontAlgn="auto" hangingPunct="1">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98</a:t>
            </a:fld>
            <a:endParaRPr lang="en-US"/>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57200" y="152400"/>
            <a:ext cx="8229600" cy="868363"/>
          </a:xfrm>
        </p:spPr>
        <p:txBody>
          <a:bodyPr/>
          <a:lstStyle/>
          <a:p>
            <a:pPr eaLnBrk="1" hangingPunct="1"/>
            <a:r>
              <a:rPr lang="en-US" b="1"/>
              <a:t>Medical Management </a:t>
            </a:r>
          </a:p>
        </p:txBody>
      </p:sp>
      <p:sp>
        <p:nvSpPr>
          <p:cNvPr id="116739" name="Content Placeholder 2"/>
          <p:cNvSpPr>
            <a:spLocks noGrp="1"/>
          </p:cNvSpPr>
          <p:nvPr>
            <p:ph idx="1"/>
          </p:nvPr>
        </p:nvSpPr>
        <p:spPr>
          <a:xfrm>
            <a:off x="457200" y="1143000"/>
            <a:ext cx="8229600" cy="5410200"/>
          </a:xfrm>
        </p:spPr>
        <p:txBody>
          <a:bodyPr/>
          <a:lstStyle/>
          <a:p>
            <a:pPr eaLnBrk="1" hangingPunct="1">
              <a:buFont typeface="Wingdings" pitchFamily="2" charset="2"/>
              <a:buChar char="Ø"/>
              <a:defRPr/>
            </a:pPr>
            <a:r>
              <a:rPr lang="en-US" dirty="0"/>
              <a:t>Use of sunscreen on face and lips for those with recurrent </a:t>
            </a:r>
            <a:r>
              <a:rPr lang="en-US" dirty="0" err="1"/>
              <a:t>orolabial</a:t>
            </a:r>
            <a:r>
              <a:rPr lang="en-US" dirty="0"/>
              <a:t> herpes since sun exposure is a common trigger</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Topical treatment with drying agents</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Local or systemic antiviral agents and use of analgesics to alleviate pain</a:t>
            </a:r>
          </a:p>
          <a:p>
            <a:pPr marL="0" indent="0" eaLnBrk="1" hangingPunct="1">
              <a:buFont typeface="Wingdings 2" pitchFamily="18" charset="2"/>
              <a:buNone/>
              <a:defRPr/>
            </a:pPr>
            <a:endParaRPr lang="en-US" dirty="0"/>
          </a:p>
          <a:p>
            <a:pPr eaLnBrk="1" hangingPunct="1">
              <a:buFont typeface="Wingdings" pitchFamily="2" charset="2"/>
              <a:buChar char="Ø"/>
              <a:defRPr/>
            </a:pPr>
            <a:r>
              <a:rPr lang="en-US" dirty="0"/>
              <a:t>All women with active lesions at time of delivery should undergo cesarean section to prevent transmission to the newborn</a:t>
            </a:r>
          </a:p>
        </p:txBody>
      </p:sp>
      <p:sp>
        <p:nvSpPr>
          <p:cNvPr id="6" name="Slide Number Placeholder 5"/>
          <p:cNvSpPr>
            <a:spLocks noGrp="1"/>
          </p:cNvSpPr>
          <p:nvPr>
            <p:ph type="sldNum" sz="quarter" idx="12"/>
          </p:nvPr>
        </p:nvSpPr>
        <p:spPr/>
        <p:txBody>
          <a:bodyPr/>
          <a:lstStyle/>
          <a:p>
            <a:pPr>
              <a:defRPr/>
            </a:pPr>
            <a:fld id="{70EB27C4-AAAA-4E17-9382-CC642ED49A8C}" type="slidenum">
              <a:rPr lang="en-US" smtClean="0"/>
              <a:pPr>
                <a:defRPr/>
              </a:pPr>
              <a:t>99</a:t>
            </a:fld>
            <a:endParaRPr lang="en-US"/>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14685</TotalTime>
  <Words>11737</Words>
  <Application>Microsoft Office PowerPoint</Application>
  <PresentationFormat>On-screen Show (4:3)</PresentationFormat>
  <Paragraphs>1169</Paragraphs>
  <Slides>173</Slides>
  <Notes>2</Notes>
  <HiddenSlides>0</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Flow</vt:lpstr>
      <vt:lpstr>DEN 3101:Dermatological Nursing KRCHN-B Programme</vt:lpstr>
      <vt:lpstr>Objectives </vt:lpstr>
      <vt:lpstr>Slide 3</vt:lpstr>
      <vt:lpstr>The Integumentary System</vt:lpstr>
      <vt:lpstr>The Skin</vt:lpstr>
      <vt:lpstr>Skin Pigments </vt:lpstr>
      <vt:lpstr>Slide 7</vt:lpstr>
      <vt:lpstr>Layers of the skin</vt:lpstr>
      <vt:lpstr>1. Epidermis</vt:lpstr>
      <vt:lpstr>Slide 10</vt:lpstr>
      <vt:lpstr>Slide 11</vt:lpstr>
      <vt:lpstr>2. Dermis</vt:lpstr>
      <vt:lpstr>3. Hypodermis (Subcutaneous layer)</vt:lpstr>
      <vt:lpstr>Hair </vt:lpstr>
      <vt:lpstr>Nails</vt:lpstr>
      <vt:lpstr>Glands of the skin</vt:lpstr>
      <vt:lpstr>Slide 17</vt:lpstr>
      <vt:lpstr>Slide 18</vt:lpstr>
      <vt:lpstr>Functions of Skin</vt:lpstr>
      <vt:lpstr>Slide 20</vt:lpstr>
      <vt:lpstr>Slide 21</vt:lpstr>
      <vt:lpstr>The Skin</vt:lpstr>
      <vt:lpstr>SKIN-ASSESSMENT</vt:lpstr>
      <vt:lpstr>Slide 24</vt:lpstr>
      <vt:lpstr> In describing Skin Lesions consider</vt:lpstr>
      <vt:lpstr>Slide 26</vt:lpstr>
      <vt:lpstr>Skin Lesions</vt:lpstr>
      <vt:lpstr>Slide 28</vt:lpstr>
      <vt:lpstr>Slide 29</vt:lpstr>
      <vt:lpstr>Slide 30</vt:lpstr>
      <vt:lpstr>Slide 31</vt:lpstr>
      <vt:lpstr>Slide 32</vt:lpstr>
      <vt:lpstr>Slide 33</vt:lpstr>
      <vt:lpstr>Slide 34</vt:lpstr>
      <vt:lpstr>Slide 35</vt:lpstr>
      <vt:lpstr>Slide 36</vt:lpstr>
      <vt:lpstr>Slide 37</vt:lpstr>
      <vt:lpstr>Slide 38</vt:lpstr>
      <vt:lpstr>DIAGNOSTIC EVALUATION</vt:lpstr>
      <vt:lpstr>Slide 40</vt:lpstr>
      <vt:lpstr>Slide 41</vt:lpstr>
      <vt:lpstr>PRINCIPLES OF THERAPY</vt:lpstr>
      <vt:lpstr>Slide 43</vt:lpstr>
      <vt:lpstr>Slide 44</vt:lpstr>
      <vt:lpstr>Slide 45</vt:lpstr>
      <vt:lpstr>Slide 46</vt:lpstr>
      <vt:lpstr>Slide 47</vt:lpstr>
      <vt:lpstr>Slide 48</vt:lpstr>
      <vt:lpstr>Slide 49</vt:lpstr>
      <vt:lpstr>Slide 50</vt:lpstr>
      <vt:lpstr>Slide 51</vt:lpstr>
      <vt:lpstr>CLASSIFICATION OF SKIN DISORDERS</vt:lpstr>
      <vt:lpstr>PRURITUS (ITCH)</vt:lpstr>
      <vt:lpstr>Pathophysiology </vt:lpstr>
      <vt:lpstr>Medical Management</vt:lpstr>
      <vt:lpstr>Nursing Management</vt:lpstr>
      <vt:lpstr>Slide 57</vt:lpstr>
      <vt:lpstr>SEBORRHEIC DERMATOSES</vt:lpstr>
      <vt:lpstr>Causes/ Risk Factors</vt:lpstr>
      <vt:lpstr>Clinical Manifestations</vt:lpstr>
      <vt:lpstr>Slide 61</vt:lpstr>
      <vt:lpstr>Medical Management</vt:lpstr>
      <vt:lpstr>Nursing Management</vt:lpstr>
      <vt:lpstr>ACNE VULGARIS</vt:lpstr>
      <vt:lpstr>Slide 65</vt:lpstr>
      <vt:lpstr>Clinical Manifestations</vt:lpstr>
      <vt:lpstr>Nutrition and Hygiene Therapy</vt:lpstr>
      <vt:lpstr>Pharmacotherapy</vt:lpstr>
      <vt:lpstr>Slide 69</vt:lpstr>
      <vt:lpstr>Slide 70</vt:lpstr>
      <vt:lpstr>Slide 71</vt:lpstr>
      <vt:lpstr>Slide 72</vt:lpstr>
      <vt:lpstr>Nursing Management</vt:lpstr>
      <vt:lpstr>Slide 74</vt:lpstr>
      <vt:lpstr>IMPETIGO</vt:lpstr>
      <vt:lpstr>Risk Factors</vt:lpstr>
      <vt:lpstr>Clinical Manifestations</vt:lpstr>
      <vt:lpstr>Medical Management</vt:lpstr>
      <vt:lpstr>Nursing Management</vt:lpstr>
      <vt:lpstr>Folliculitis, Furuncles And Carbuncles</vt:lpstr>
      <vt:lpstr>Slide 81</vt:lpstr>
      <vt:lpstr>Medical Management</vt:lpstr>
      <vt:lpstr>Nursing Management</vt:lpstr>
      <vt:lpstr>HERPES ZOSTER</vt:lpstr>
      <vt:lpstr>Clinical Manifestations</vt:lpstr>
      <vt:lpstr>Slide 86</vt:lpstr>
      <vt:lpstr>Medical Management</vt:lpstr>
      <vt:lpstr>Nursing Management</vt:lpstr>
      <vt:lpstr>Slide 89</vt:lpstr>
      <vt:lpstr>Slide 90</vt:lpstr>
      <vt:lpstr>Slide 91</vt:lpstr>
      <vt:lpstr>Slide 92</vt:lpstr>
      <vt:lpstr>Slide 93</vt:lpstr>
      <vt:lpstr>HERPES SIMPLEX</vt:lpstr>
      <vt:lpstr>Herpes blisters-oral</vt:lpstr>
      <vt:lpstr>Slide 96</vt:lpstr>
      <vt:lpstr>Penis                    Vaginal </vt:lpstr>
      <vt:lpstr>Complications </vt:lpstr>
      <vt:lpstr>Medical Management </vt:lpstr>
      <vt:lpstr>Nursing Management</vt:lpstr>
      <vt:lpstr>DERMATOPHYTES</vt:lpstr>
      <vt:lpstr>Slide 102</vt:lpstr>
      <vt:lpstr>Slide 103</vt:lpstr>
      <vt:lpstr>Soles of feet         between toes</vt:lpstr>
      <vt:lpstr>Slide 105</vt:lpstr>
      <vt:lpstr>Slide 106</vt:lpstr>
      <vt:lpstr>Slide 107</vt:lpstr>
      <vt:lpstr>Slide 108</vt:lpstr>
      <vt:lpstr>Slide 109</vt:lpstr>
      <vt:lpstr>Slide 110</vt:lpstr>
      <vt:lpstr>Slide 111</vt:lpstr>
      <vt:lpstr>Slide 112</vt:lpstr>
      <vt:lpstr>Slide 113</vt:lpstr>
      <vt:lpstr>Slide 114</vt:lpstr>
      <vt:lpstr>PEDICULOSIS (LICE INFESTATION)</vt:lpstr>
      <vt:lpstr>Slide 116</vt:lpstr>
      <vt:lpstr>Slide 117</vt:lpstr>
      <vt:lpstr>Slide 118</vt:lpstr>
      <vt:lpstr>SCABIES</vt:lpstr>
      <vt:lpstr>Clinical Manifestations</vt:lpstr>
      <vt:lpstr>Medical Management</vt:lpstr>
      <vt:lpstr>Nursing Management</vt:lpstr>
      <vt:lpstr>CONTACT DERMATITIS</vt:lpstr>
      <vt:lpstr>Slide 124</vt:lpstr>
      <vt:lpstr>Clinical Manifestations</vt:lpstr>
      <vt:lpstr>Slide 126</vt:lpstr>
      <vt:lpstr>Medical Management</vt:lpstr>
      <vt:lpstr>Nursing Management</vt:lpstr>
      <vt:lpstr>PSORIASIS</vt:lpstr>
      <vt:lpstr>Psoriasis (diagram) </vt:lpstr>
      <vt:lpstr>Pathophysiology</vt:lpstr>
      <vt:lpstr>Clinical Manifestations</vt:lpstr>
      <vt:lpstr>Complications </vt:lpstr>
      <vt:lpstr>Medical Management</vt:lpstr>
      <vt:lpstr>Nursing Management</vt:lpstr>
      <vt:lpstr>Slide 136</vt:lpstr>
      <vt:lpstr>Slide 137</vt:lpstr>
      <vt:lpstr>PEMPHIGUS</vt:lpstr>
      <vt:lpstr>Pathophysiology </vt:lpstr>
      <vt:lpstr>Risk Factors</vt:lpstr>
      <vt:lpstr>Clinical Manifestations</vt:lpstr>
      <vt:lpstr>Medical Management</vt:lpstr>
      <vt:lpstr>Nursing Management</vt:lpstr>
      <vt:lpstr>Slide 144</vt:lpstr>
      <vt:lpstr>Slide 145</vt:lpstr>
      <vt:lpstr>Slide 146</vt:lpstr>
      <vt:lpstr>BENIGN SKIN TUMORS</vt:lpstr>
      <vt:lpstr>Slide 148</vt:lpstr>
      <vt:lpstr>Slide 149</vt:lpstr>
      <vt:lpstr>Slide 150</vt:lpstr>
      <vt:lpstr>Slide 151</vt:lpstr>
      <vt:lpstr>Slide 152</vt:lpstr>
      <vt:lpstr>MALIGNANT TUMORS OF THE SKIN (SKIN CANCERS)</vt:lpstr>
      <vt:lpstr>Slide 154</vt:lpstr>
      <vt:lpstr>Risk Factors</vt:lpstr>
      <vt:lpstr>Slide 156</vt:lpstr>
      <vt:lpstr>BASAL CELL CARCINOMA</vt:lpstr>
      <vt:lpstr>Pathophysiology </vt:lpstr>
      <vt:lpstr>Clinical Manifestations</vt:lpstr>
      <vt:lpstr>SQUAMOUS CELL CARCINOMA</vt:lpstr>
      <vt:lpstr>Clinical Manifestations</vt:lpstr>
      <vt:lpstr>Prognosis </vt:lpstr>
      <vt:lpstr>Slide 163</vt:lpstr>
      <vt:lpstr>Medical Management </vt:lpstr>
      <vt:lpstr>Slide 165</vt:lpstr>
      <vt:lpstr>Nursing Management</vt:lpstr>
      <vt:lpstr>Slide 167</vt:lpstr>
      <vt:lpstr>Slide 168</vt:lpstr>
      <vt:lpstr>Slide 169</vt:lpstr>
      <vt:lpstr>VITILIGO</vt:lpstr>
      <vt:lpstr>Slide 171</vt:lpstr>
      <vt:lpstr>Slide 172</vt:lpstr>
      <vt:lpstr>Treatment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By Mr.Samson Ombati</dc:creator>
  <cp:lastModifiedBy>User</cp:lastModifiedBy>
  <cp:revision>543</cp:revision>
  <dcterms:created xsi:type="dcterms:W3CDTF">2012-08-03T22:14:41Z</dcterms:created>
  <dcterms:modified xsi:type="dcterms:W3CDTF">2022-05-09T08:10:38Z</dcterms:modified>
</cp:coreProperties>
</file>