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9" r:id="rId6"/>
    <p:sldId id="260" r:id="rId7"/>
    <p:sldId id="270" r:id="rId8"/>
    <p:sldId id="261" r:id="rId9"/>
    <p:sldId id="262" r:id="rId10"/>
    <p:sldId id="267" r:id="rId11"/>
    <p:sldId id="268" r:id="rId12"/>
    <p:sldId id="263" r:id="rId13"/>
    <p:sldId id="264" r:id="rId14"/>
    <p:sldId id="265" r:id="rId15"/>
    <p:sldId id="271" r:id="rId1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snapToGrid="0">
      <p:cViewPr varScale="1">
        <p:scale>
          <a:sx n="81" d="100"/>
          <a:sy n="81" d="100"/>
        </p:scale>
        <p:origin x="2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4D2778E-E4CB-473B-82A9-E6F627B4E75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a:extLst>
              <a:ext uri="{FF2B5EF4-FFF2-40B4-BE49-F238E27FC236}">
                <a16:creationId xmlns:a16="http://schemas.microsoft.com/office/drawing/2014/main" id="{F8F1B9DB-3A22-410D-902E-2438DC6AF62F}"/>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0C42092D-E527-4343-9ECB-8A228D17A7FE}" type="datetimeFigureOut">
              <a:rPr lang="en-US"/>
              <a:pPr>
                <a:defRPr/>
              </a:pPr>
              <a:t>10/1/2020</a:t>
            </a:fld>
            <a:endParaRPr lang="en-US"/>
          </a:p>
        </p:txBody>
      </p:sp>
      <p:sp>
        <p:nvSpPr>
          <p:cNvPr id="4" name="Slide Image Placeholder 3">
            <a:extLst>
              <a:ext uri="{FF2B5EF4-FFF2-40B4-BE49-F238E27FC236}">
                <a16:creationId xmlns:a16="http://schemas.microsoft.com/office/drawing/2014/main" id="{D1B0E252-8930-49D3-B3C1-5A91866C6B12}"/>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AD429DF-EBC2-4694-B4B6-CEE7F398530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434385E-B6AB-4CE0-B62E-CDCC1EE675C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a:extLst>
              <a:ext uri="{FF2B5EF4-FFF2-40B4-BE49-F238E27FC236}">
                <a16:creationId xmlns:a16="http://schemas.microsoft.com/office/drawing/2014/main" id="{78870BD5-1BE8-4AB9-893D-38F2AD5558FB}"/>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F415203-AF58-45D5-A430-FCE231B8386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C9309DF-071E-4F3C-B8C4-95DC58B626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B1F94FF0-6005-44F5-87D3-65DB6F58E1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CA" altLang="en-US"/>
              <a:t>Iteration is the repetition of a process in order to generate a sequence of outcomes. Each repetition of the process is an iteration.</a:t>
            </a:r>
            <a:endParaRPr lang="en-US" altLang="en-US"/>
          </a:p>
        </p:txBody>
      </p:sp>
      <p:sp>
        <p:nvSpPr>
          <p:cNvPr id="19460" name="Slide Number Placeholder 3">
            <a:extLst>
              <a:ext uri="{FF2B5EF4-FFF2-40B4-BE49-F238E27FC236}">
                <a16:creationId xmlns:a16="http://schemas.microsoft.com/office/drawing/2014/main" id="{B13361CB-FE5F-423C-A238-F104AB421F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E3869E98-9A9E-4E4B-AC72-40FEF4FFEE37}" type="slidenum">
              <a:rPr lang="en-US" altLang="en-US"/>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926D77B-C221-4287-B68F-4A5F799FD471}"/>
              </a:ext>
            </a:extLst>
          </p:cNvPr>
          <p:cNvSpPr/>
          <p:nvPr/>
        </p:nvSpPr>
        <p:spPr bwMode="white">
          <a:xfrm>
            <a:off x="0" y="5970588"/>
            <a:ext cx="12192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A5E02F8E-3A25-4CCA-A847-25DFD6791E0E}"/>
              </a:ext>
            </a:extLst>
          </p:cNvPr>
          <p:cNvSpPr/>
          <p:nvPr/>
        </p:nvSpPr>
        <p:spPr>
          <a:xfrm>
            <a:off x="-12700" y="6053138"/>
            <a:ext cx="29987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913CDC80-033C-44DD-AAA5-4D9316ACAC94}"/>
              </a:ext>
            </a:extLst>
          </p:cNvPr>
          <p:cNvSpPr/>
          <p:nvPr/>
        </p:nvSpPr>
        <p:spPr>
          <a:xfrm>
            <a:off x="3144838" y="6043613"/>
            <a:ext cx="9047162"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a:extLst>
              <a:ext uri="{FF2B5EF4-FFF2-40B4-BE49-F238E27FC236}">
                <a16:creationId xmlns:a16="http://schemas.microsoft.com/office/drawing/2014/main" id="{A1A892E1-710E-4336-981A-E9B34198FB57}"/>
              </a:ext>
            </a:extLst>
          </p:cNvPr>
          <p:cNvSpPr>
            <a:spLocks noGrp="1"/>
          </p:cNvSpPr>
          <p:nvPr>
            <p:ph type="dt" sz="half" idx="10"/>
          </p:nvPr>
        </p:nvSpPr>
        <p:spPr>
          <a:xfrm>
            <a:off x="101600" y="6069013"/>
            <a:ext cx="2743200" cy="685800"/>
          </a:xfrm>
        </p:spPr>
        <p:txBody>
          <a:bodyPr>
            <a:noAutofit/>
          </a:bodyPr>
          <a:lstStyle>
            <a:lvl1pPr algn="ctr">
              <a:defRPr sz="2000" smtClean="0">
                <a:solidFill>
                  <a:srgbClr val="FFFFFF"/>
                </a:solidFill>
              </a:defRPr>
            </a:lvl1pPr>
          </a:lstStyle>
          <a:p>
            <a:pPr>
              <a:defRPr/>
            </a:pPr>
            <a:fld id="{5F439061-8AC4-4D57-9BED-D3019A751DD3}" type="datetimeFigureOut">
              <a:rPr lang="en-US"/>
              <a:pPr>
                <a:defRPr/>
              </a:pPr>
              <a:t>10/1/2020</a:t>
            </a:fld>
            <a:endParaRPr lang="en-US"/>
          </a:p>
        </p:txBody>
      </p:sp>
      <p:sp>
        <p:nvSpPr>
          <p:cNvPr id="10" name="Footer Placeholder 16">
            <a:extLst>
              <a:ext uri="{FF2B5EF4-FFF2-40B4-BE49-F238E27FC236}">
                <a16:creationId xmlns:a16="http://schemas.microsoft.com/office/drawing/2014/main" id="{0EADA112-6BE3-4E02-A1F2-B21A63631C44}"/>
              </a:ext>
            </a:extLst>
          </p:cNvPr>
          <p:cNvSpPr>
            <a:spLocks noGrp="1"/>
          </p:cNvSpPr>
          <p:nvPr>
            <p:ph type="ftr" sz="quarter" idx="11"/>
          </p:nvPr>
        </p:nvSpPr>
        <p:spPr>
          <a:xfrm>
            <a:off x="2781300" y="236538"/>
            <a:ext cx="7823200" cy="365125"/>
          </a:xfrm>
        </p:spPr>
        <p:txBody>
          <a:bodyPr/>
          <a:lstStyle>
            <a:lvl1pPr algn="r">
              <a:defRPr>
                <a:solidFill>
                  <a:schemeClr val="tx2"/>
                </a:solidFill>
              </a:defRPr>
            </a:lvl1pPr>
          </a:lstStyle>
          <a:p>
            <a:pPr>
              <a:defRPr/>
            </a:pPr>
            <a:endParaRPr lang="en-US"/>
          </a:p>
        </p:txBody>
      </p:sp>
      <p:sp>
        <p:nvSpPr>
          <p:cNvPr id="11" name="Slide Number Placeholder 28">
            <a:extLst>
              <a:ext uri="{FF2B5EF4-FFF2-40B4-BE49-F238E27FC236}">
                <a16:creationId xmlns:a16="http://schemas.microsoft.com/office/drawing/2014/main" id="{A1E22989-BB21-4704-B7B5-61ABCD858E6C}"/>
              </a:ext>
            </a:extLst>
          </p:cNvPr>
          <p:cNvSpPr>
            <a:spLocks noGrp="1"/>
          </p:cNvSpPr>
          <p:nvPr>
            <p:ph type="sldNum" sz="quarter" idx="12"/>
          </p:nvPr>
        </p:nvSpPr>
        <p:spPr>
          <a:xfrm>
            <a:off x="10668000" y="228600"/>
            <a:ext cx="1117600" cy="381000"/>
          </a:xfrm>
        </p:spPr>
        <p:txBody>
          <a:bodyPr/>
          <a:lstStyle>
            <a:lvl1pPr>
              <a:defRPr>
                <a:solidFill>
                  <a:schemeClr val="tx2"/>
                </a:solidFill>
              </a:defRPr>
            </a:lvl1pPr>
          </a:lstStyle>
          <a:p>
            <a:fld id="{39EDDF4E-2F2E-4A2E-91F8-E9805B774902}" type="slidenum">
              <a:rPr lang="en-US" altLang="en-US"/>
              <a:pPr/>
              <a:t>‹#›</a:t>
            </a:fld>
            <a:endParaRPr lang="en-US" altLang="en-US"/>
          </a:p>
        </p:txBody>
      </p:sp>
    </p:spTree>
    <p:extLst>
      <p:ext uri="{BB962C8B-B14F-4D97-AF65-F5344CB8AC3E}">
        <p14:creationId xmlns:p14="http://schemas.microsoft.com/office/powerpoint/2010/main" val="313543742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CBB2F0C-5CE4-43BC-8F13-B1AD93CDB44E}"/>
              </a:ext>
            </a:extLst>
          </p:cNvPr>
          <p:cNvSpPr>
            <a:spLocks noGrp="1"/>
          </p:cNvSpPr>
          <p:nvPr>
            <p:ph type="dt" sz="half" idx="10"/>
          </p:nvPr>
        </p:nvSpPr>
        <p:spPr/>
        <p:txBody>
          <a:bodyPr/>
          <a:lstStyle>
            <a:lvl1pPr>
              <a:defRPr/>
            </a:lvl1pPr>
          </a:lstStyle>
          <a:p>
            <a:pPr>
              <a:defRPr/>
            </a:pPr>
            <a:fld id="{AAE80F4C-C57B-4C39-ADED-7E9C4D2C6DED}" type="datetimeFigureOut">
              <a:rPr lang="en-US"/>
              <a:pPr>
                <a:defRPr/>
              </a:pPr>
              <a:t>10/1/2020</a:t>
            </a:fld>
            <a:endParaRPr lang="en-US"/>
          </a:p>
        </p:txBody>
      </p:sp>
      <p:sp>
        <p:nvSpPr>
          <p:cNvPr id="5" name="Footer Placeholder 2">
            <a:extLst>
              <a:ext uri="{FF2B5EF4-FFF2-40B4-BE49-F238E27FC236}">
                <a16:creationId xmlns:a16="http://schemas.microsoft.com/office/drawing/2014/main" id="{B07DE48B-914B-4151-BD8C-5B102352478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23D9B9C1-E09B-472C-8F91-D1DE642E67EF}"/>
              </a:ext>
            </a:extLst>
          </p:cNvPr>
          <p:cNvSpPr>
            <a:spLocks noGrp="1"/>
          </p:cNvSpPr>
          <p:nvPr>
            <p:ph type="sldNum" sz="quarter" idx="12"/>
          </p:nvPr>
        </p:nvSpPr>
        <p:spPr/>
        <p:txBody>
          <a:bodyPr/>
          <a:lstStyle>
            <a:lvl1pPr>
              <a:defRPr/>
            </a:lvl1pPr>
          </a:lstStyle>
          <a:p>
            <a:fld id="{3F1FCCBA-E68F-41FF-8FBF-FF8FB5B59500}" type="slidenum">
              <a:rPr lang="en-US" altLang="en-US"/>
              <a:pPr/>
              <a:t>‹#›</a:t>
            </a:fld>
            <a:endParaRPr lang="en-US" altLang="en-US"/>
          </a:p>
        </p:txBody>
      </p:sp>
    </p:spTree>
    <p:extLst>
      <p:ext uri="{BB962C8B-B14F-4D97-AF65-F5344CB8AC3E}">
        <p14:creationId xmlns:p14="http://schemas.microsoft.com/office/powerpoint/2010/main" val="248091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6338C2B-BC77-48EA-ACA1-85C79B8516EE}"/>
              </a:ext>
            </a:extLst>
          </p:cNvPr>
          <p:cNvSpPr/>
          <p:nvPr/>
        </p:nvSpPr>
        <p:spPr bwMode="white">
          <a:xfrm>
            <a:off x="8128000" y="0"/>
            <a:ext cx="427038"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CEF162BD-FAA7-41C0-899B-B672FF9B36AC}"/>
              </a:ext>
            </a:extLst>
          </p:cNvPr>
          <p:cNvSpPr/>
          <p:nvPr/>
        </p:nvSpPr>
        <p:spPr>
          <a:xfrm>
            <a:off x="8189913"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ED9C15DF-F609-40D5-8DB3-35120A519D6C}"/>
              </a:ext>
            </a:extLst>
          </p:cNvPr>
          <p:cNvSpPr/>
          <p:nvPr/>
        </p:nvSpPr>
        <p:spPr>
          <a:xfrm>
            <a:off x="8189913"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Vertical Title 1"/>
          <p:cNvSpPr>
            <a:spLocks noGrp="1"/>
          </p:cNvSpPr>
          <p:nvPr>
            <p:ph type="title" orient="vert"/>
          </p:nvPr>
        </p:nvSpPr>
        <p:spPr>
          <a:xfrm>
            <a:off x="8737600" y="609601"/>
            <a:ext cx="27432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AADF9A1-6802-405F-97D8-41416468CDAF}"/>
              </a:ext>
            </a:extLst>
          </p:cNvPr>
          <p:cNvSpPr>
            <a:spLocks noGrp="1"/>
          </p:cNvSpPr>
          <p:nvPr>
            <p:ph type="dt" sz="half" idx="10"/>
          </p:nvPr>
        </p:nvSpPr>
        <p:spPr>
          <a:xfrm>
            <a:off x="8737600" y="6248400"/>
            <a:ext cx="2946400" cy="365125"/>
          </a:xfrm>
        </p:spPr>
        <p:txBody>
          <a:bodyPr/>
          <a:lstStyle>
            <a:lvl1pPr>
              <a:defRPr smtClean="0"/>
            </a:lvl1pPr>
          </a:lstStyle>
          <a:p>
            <a:pPr>
              <a:defRPr/>
            </a:pPr>
            <a:fld id="{28687934-F094-4152-8EE4-6F6687BF5A1D}" type="datetimeFigureOut">
              <a:rPr lang="en-US"/>
              <a:pPr>
                <a:defRPr/>
              </a:pPr>
              <a:t>10/1/2020</a:t>
            </a:fld>
            <a:endParaRPr lang="en-US"/>
          </a:p>
        </p:txBody>
      </p:sp>
      <p:sp>
        <p:nvSpPr>
          <p:cNvPr id="8" name="Footer Placeholder 4">
            <a:extLst>
              <a:ext uri="{FF2B5EF4-FFF2-40B4-BE49-F238E27FC236}">
                <a16:creationId xmlns:a16="http://schemas.microsoft.com/office/drawing/2014/main" id="{A70EB619-8A80-4433-B002-9158E420A457}"/>
              </a:ext>
            </a:extLst>
          </p:cNvPr>
          <p:cNvSpPr>
            <a:spLocks noGrp="1"/>
          </p:cNvSpPr>
          <p:nvPr>
            <p:ph type="ftr" sz="quarter" idx="11"/>
          </p:nvPr>
        </p:nvSpPr>
        <p:spPr>
          <a:xfrm>
            <a:off x="609600" y="6248400"/>
            <a:ext cx="7431088" cy="365125"/>
          </a:xfrm>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7D0D549-0F1D-4652-80F7-4E5B4F537DD8}"/>
              </a:ext>
            </a:extLst>
          </p:cNvPr>
          <p:cNvSpPr>
            <a:spLocks noGrp="1"/>
          </p:cNvSpPr>
          <p:nvPr>
            <p:ph type="sldNum" sz="quarter" idx="12"/>
          </p:nvPr>
        </p:nvSpPr>
        <p:spPr>
          <a:xfrm rot="5400000">
            <a:off x="8074819" y="103981"/>
            <a:ext cx="533400" cy="325438"/>
          </a:xfrm>
        </p:spPr>
        <p:txBody>
          <a:bodyPr/>
          <a:lstStyle>
            <a:lvl1pPr>
              <a:defRPr/>
            </a:lvl1pPr>
          </a:lstStyle>
          <a:p>
            <a:fld id="{ED9AFECD-2043-4D6E-875F-BC6491B66FE6}" type="slidenum">
              <a:rPr lang="en-US" altLang="en-US"/>
              <a:pPr/>
              <a:t>‹#›</a:t>
            </a:fld>
            <a:endParaRPr lang="en-US" altLang="en-US"/>
          </a:p>
        </p:txBody>
      </p:sp>
    </p:spTree>
    <p:extLst>
      <p:ext uri="{BB962C8B-B14F-4D97-AF65-F5344CB8AC3E}">
        <p14:creationId xmlns:p14="http://schemas.microsoft.com/office/powerpoint/2010/main" val="241749742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lang="en-US"/>
              <a:t>Click to edit Master title style</a:t>
            </a:r>
          </a:p>
        </p:txBody>
      </p:sp>
      <p:sp>
        <p:nvSpPr>
          <p:cNvPr id="8" name="Content Placeholder 7"/>
          <p:cNvSpPr>
            <a:spLocks noGrp="1"/>
          </p:cNvSpPr>
          <p:nvPr>
            <p:ph sz="quarter" idx="1"/>
          </p:nvPr>
        </p:nvSpPr>
        <p:spPr>
          <a:xfrm>
            <a:off x="816864" y="1600200"/>
            <a:ext cx="108712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2164A33A-6969-4F44-97E5-457D380E8439}"/>
              </a:ext>
            </a:extLst>
          </p:cNvPr>
          <p:cNvSpPr>
            <a:spLocks noGrp="1"/>
          </p:cNvSpPr>
          <p:nvPr>
            <p:ph type="dt" sz="half" idx="10"/>
          </p:nvPr>
        </p:nvSpPr>
        <p:spPr/>
        <p:txBody>
          <a:bodyPr/>
          <a:lstStyle>
            <a:lvl1pPr>
              <a:defRPr/>
            </a:lvl1pPr>
          </a:lstStyle>
          <a:p>
            <a:pPr>
              <a:defRPr/>
            </a:pPr>
            <a:fld id="{56E5C925-CBEA-41CE-8D4F-8C295E6A74D2}" type="datetimeFigureOut">
              <a:rPr lang="en-US"/>
              <a:pPr>
                <a:defRPr/>
              </a:pPr>
              <a:t>10/1/2020</a:t>
            </a:fld>
            <a:endParaRPr lang="en-US"/>
          </a:p>
        </p:txBody>
      </p:sp>
      <p:sp>
        <p:nvSpPr>
          <p:cNvPr id="5" name="Footer Placeholder 2">
            <a:extLst>
              <a:ext uri="{FF2B5EF4-FFF2-40B4-BE49-F238E27FC236}">
                <a16:creationId xmlns:a16="http://schemas.microsoft.com/office/drawing/2014/main" id="{A9F191B9-5243-4DD4-8B4E-83582D232A1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79C0286A-D633-4517-9904-BC0F9BB444CC}"/>
              </a:ext>
            </a:extLst>
          </p:cNvPr>
          <p:cNvSpPr>
            <a:spLocks noGrp="1"/>
          </p:cNvSpPr>
          <p:nvPr>
            <p:ph type="sldNum" sz="quarter" idx="12"/>
          </p:nvPr>
        </p:nvSpPr>
        <p:spPr/>
        <p:txBody>
          <a:bodyPr/>
          <a:lstStyle>
            <a:lvl1pPr>
              <a:defRPr/>
            </a:lvl1pPr>
          </a:lstStyle>
          <a:p>
            <a:fld id="{865F7AA7-34F9-42C3-9B1C-1C52AA97B2A9}" type="slidenum">
              <a:rPr lang="en-US" altLang="en-US"/>
              <a:pPr/>
              <a:t>‹#›</a:t>
            </a:fld>
            <a:endParaRPr lang="en-US" altLang="en-US"/>
          </a:p>
        </p:txBody>
      </p:sp>
    </p:spTree>
    <p:extLst>
      <p:ext uri="{BB962C8B-B14F-4D97-AF65-F5344CB8AC3E}">
        <p14:creationId xmlns:p14="http://schemas.microsoft.com/office/powerpoint/2010/main" val="226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76C2D60-7269-4BA1-A8D2-6600089F1AFC}"/>
              </a:ext>
            </a:extLst>
          </p:cNvPr>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5521189C-F9C8-43FA-BE84-7718AB8863E3}"/>
              </a:ext>
            </a:extLst>
          </p:cNvPr>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3B2E366F-A783-4422-A942-2699311319CC}"/>
              </a:ext>
            </a:extLst>
          </p:cNvPr>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Text Placeholder 2"/>
          <p:cNvSpPr>
            <a:spLocks noGrp="1"/>
          </p:cNvSpPr>
          <p:nvPr>
            <p:ph type="body" idx="1"/>
          </p:nvPr>
        </p:nvSpPr>
        <p:spPr>
          <a:xfrm>
            <a:off x="1828801" y="2743200"/>
            <a:ext cx="9497484"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a:extLst>
              <a:ext uri="{FF2B5EF4-FFF2-40B4-BE49-F238E27FC236}">
                <a16:creationId xmlns:a16="http://schemas.microsoft.com/office/drawing/2014/main" id="{2A94C9B5-2AC9-4135-901C-D4190A1F49AF}"/>
              </a:ext>
            </a:extLst>
          </p:cNvPr>
          <p:cNvSpPr>
            <a:spLocks noGrp="1"/>
          </p:cNvSpPr>
          <p:nvPr>
            <p:ph type="dt" sz="half" idx="10"/>
          </p:nvPr>
        </p:nvSpPr>
        <p:spPr/>
        <p:txBody>
          <a:bodyPr/>
          <a:lstStyle>
            <a:lvl1pPr>
              <a:defRPr smtClean="0"/>
            </a:lvl1pPr>
          </a:lstStyle>
          <a:p>
            <a:pPr>
              <a:defRPr/>
            </a:pPr>
            <a:fld id="{9CC74620-2CC6-44D4-99C5-1964898A77F2}" type="datetimeFigureOut">
              <a:rPr lang="en-US"/>
              <a:pPr>
                <a:defRPr/>
              </a:pPr>
              <a:t>10/1/2020</a:t>
            </a:fld>
            <a:endParaRPr lang="en-US"/>
          </a:p>
        </p:txBody>
      </p:sp>
      <p:sp>
        <p:nvSpPr>
          <p:cNvPr id="8" name="Slide Number Placeholder 12">
            <a:extLst>
              <a:ext uri="{FF2B5EF4-FFF2-40B4-BE49-F238E27FC236}">
                <a16:creationId xmlns:a16="http://schemas.microsoft.com/office/drawing/2014/main" id="{8D174BA8-DB3B-4426-9BC4-7307EB3B0EB8}"/>
              </a:ext>
            </a:extLst>
          </p:cNvPr>
          <p:cNvSpPr>
            <a:spLocks noGrp="1"/>
          </p:cNvSpPr>
          <p:nvPr>
            <p:ph type="sldNum" sz="quarter" idx="11"/>
          </p:nvPr>
        </p:nvSpPr>
        <p:spPr>
          <a:xfrm>
            <a:off x="0" y="1752600"/>
            <a:ext cx="1727200" cy="701675"/>
          </a:xfrm>
        </p:spPr>
        <p:txBody>
          <a:bodyPr>
            <a:noAutofit/>
          </a:bodyPr>
          <a:lstStyle>
            <a:lvl1pPr>
              <a:defRPr sz="2400"/>
            </a:lvl1pPr>
          </a:lstStyle>
          <a:p>
            <a:fld id="{860154F1-2C43-4B85-832B-B940427AE9D0}" type="slidenum">
              <a:rPr lang="en-US" altLang="en-US"/>
              <a:pPr/>
              <a:t>‹#›</a:t>
            </a:fld>
            <a:endParaRPr lang="en-US" altLang="en-US"/>
          </a:p>
        </p:txBody>
      </p:sp>
      <p:sp>
        <p:nvSpPr>
          <p:cNvPr id="9" name="Footer Placeholder 13">
            <a:extLst>
              <a:ext uri="{FF2B5EF4-FFF2-40B4-BE49-F238E27FC236}">
                <a16:creationId xmlns:a16="http://schemas.microsoft.com/office/drawing/2014/main" id="{4D58CE6F-29B1-4F9E-A566-E0CAB1CD602C}"/>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95445126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459868" y="1589567"/>
            <a:ext cx="5181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7C7B713E-76BD-4A97-99E3-80C2E67DFA1F}"/>
              </a:ext>
            </a:extLst>
          </p:cNvPr>
          <p:cNvSpPr>
            <a:spLocks noGrp="1"/>
          </p:cNvSpPr>
          <p:nvPr>
            <p:ph type="dt" sz="half" idx="10"/>
          </p:nvPr>
        </p:nvSpPr>
        <p:spPr/>
        <p:txBody>
          <a:bodyPr rtlCol="0"/>
          <a:lstStyle>
            <a:lvl1pPr>
              <a:defRPr smtClean="0"/>
            </a:lvl1pPr>
          </a:lstStyle>
          <a:p>
            <a:pPr>
              <a:defRPr/>
            </a:pPr>
            <a:fld id="{12B49A09-1FC6-497D-814E-6E817BC51E39}" type="datetimeFigureOut">
              <a:rPr lang="en-US"/>
              <a:pPr>
                <a:defRPr/>
              </a:pPr>
              <a:t>10/1/2020</a:t>
            </a:fld>
            <a:endParaRPr lang="en-US"/>
          </a:p>
        </p:txBody>
      </p:sp>
      <p:sp>
        <p:nvSpPr>
          <p:cNvPr id="6" name="Slide Number Placeholder 9">
            <a:extLst>
              <a:ext uri="{FF2B5EF4-FFF2-40B4-BE49-F238E27FC236}">
                <a16:creationId xmlns:a16="http://schemas.microsoft.com/office/drawing/2014/main" id="{31933E22-F034-4CD5-9D42-CBD34AF99A8C}"/>
              </a:ext>
            </a:extLst>
          </p:cNvPr>
          <p:cNvSpPr>
            <a:spLocks noGrp="1"/>
          </p:cNvSpPr>
          <p:nvPr>
            <p:ph type="sldNum" sz="quarter" idx="11"/>
          </p:nvPr>
        </p:nvSpPr>
        <p:spPr/>
        <p:txBody>
          <a:bodyPr/>
          <a:lstStyle>
            <a:lvl1pPr>
              <a:defRPr/>
            </a:lvl1pPr>
          </a:lstStyle>
          <a:p>
            <a:fld id="{D156E4B2-6323-40E5-A062-A5325B081838}" type="slidenum">
              <a:rPr lang="en-US" altLang="en-US"/>
              <a:pPr/>
              <a:t>‹#›</a:t>
            </a:fld>
            <a:endParaRPr lang="en-US" altLang="en-US"/>
          </a:p>
        </p:txBody>
      </p:sp>
      <p:sp>
        <p:nvSpPr>
          <p:cNvPr id="7" name="Footer Placeholder 11">
            <a:extLst>
              <a:ext uri="{FF2B5EF4-FFF2-40B4-BE49-F238E27FC236}">
                <a16:creationId xmlns:a16="http://schemas.microsoft.com/office/drawing/2014/main" id="{10FEE444-9926-44EB-8598-7E1CAA469653}"/>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218660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6400800" y="2438400"/>
            <a:ext cx="51816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a:extLst>
              <a:ext uri="{FF2B5EF4-FFF2-40B4-BE49-F238E27FC236}">
                <a16:creationId xmlns:a16="http://schemas.microsoft.com/office/drawing/2014/main" id="{12E82006-91EF-40A3-8391-C560590F2A2A}"/>
              </a:ext>
            </a:extLst>
          </p:cNvPr>
          <p:cNvSpPr>
            <a:spLocks noGrp="1"/>
          </p:cNvSpPr>
          <p:nvPr>
            <p:ph type="dt" sz="half" idx="10"/>
          </p:nvPr>
        </p:nvSpPr>
        <p:spPr/>
        <p:txBody>
          <a:bodyPr rtlCol="0"/>
          <a:lstStyle>
            <a:lvl1pPr>
              <a:defRPr smtClean="0"/>
            </a:lvl1pPr>
          </a:lstStyle>
          <a:p>
            <a:pPr>
              <a:defRPr/>
            </a:pPr>
            <a:fld id="{E804205E-FD87-43E2-8225-812E5296FA69}" type="datetimeFigureOut">
              <a:rPr lang="en-US"/>
              <a:pPr>
                <a:defRPr/>
              </a:pPr>
              <a:t>10/1/2020</a:t>
            </a:fld>
            <a:endParaRPr lang="en-US"/>
          </a:p>
        </p:txBody>
      </p:sp>
      <p:sp>
        <p:nvSpPr>
          <p:cNvPr id="8" name="Slide Number Placeholder 11">
            <a:extLst>
              <a:ext uri="{FF2B5EF4-FFF2-40B4-BE49-F238E27FC236}">
                <a16:creationId xmlns:a16="http://schemas.microsoft.com/office/drawing/2014/main" id="{4930315F-5BF3-4FC8-BB38-F55F0D19D6CA}"/>
              </a:ext>
            </a:extLst>
          </p:cNvPr>
          <p:cNvSpPr>
            <a:spLocks noGrp="1"/>
          </p:cNvSpPr>
          <p:nvPr>
            <p:ph type="sldNum" sz="quarter" idx="11"/>
          </p:nvPr>
        </p:nvSpPr>
        <p:spPr/>
        <p:txBody>
          <a:bodyPr/>
          <a:lstStyle>
            <a:lvl1pPr>
              <a:defRPr/>
            </a:lvl1pPr>
          </a:lstStyle>
          <a:p>
            <a:fld id="{3EBB1AD6-DFFA-4404-9EC7-C4C60B1CDD6A}" type="slidenum">
              <a:rPr lang="en-US" altLang="en-US"/>
              <a:pPr/>
              <a:t>‹#›</a:t>
            </a:fld>
            <a:endParaRPr lang="en-US" altLang="en-US"/>
          </a:p>
        </p:txBody>
      </p:sp>
      <p:sp>
        <p:nvSpPr>
          <p:cNvPr id="9" name="Footer Placeholder 13">
            <a:extLst>
              <a:ext uri="{FF2B5EF4-FFF2-40B4-BE49-F238E27FC236}">
                <a16:creationId xmlns:a16="http://schemas.microsoft.com/office/drawing/2014/main" id="{95937CCE-5C5E-41AA-A838-B7DE78A7397A}"/>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92401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8F64611D-8A6D-4F29-8BA5-305193C45AC3}"/>
              </a:ext>
            </a:extLst>
          </p:cNvPr>
          <p:cNvSpPr>
            <a:spLocks noGrp="1"/>
          </p:cNvSpPr>
          <p:nvPr>
            <p:ph type="dt" sz="half" idx="10"/>
          </p:nvPr>
        </p:nvSpPr>
        <p:spPr/>
        <p:txBody>
          <a:bodyPr/>
          <a:lstStyle>
            <a:lvl1pPr>
              <a:defRPr/>
            </a:lvl1pPr>
          </a:lstStyle>
          <a:p>
            <a:pPr>
              <a:defRPr/>
            </a:pPr>
            <a:fld id="{3D511789-2D89-42A8-9820-BEAA4977C484}" type="datetimeFigureOut">
              <a:rPr lang="en-US"/>
              <a:pPr>
                <a:defRPr/>
              </a:pPr>
              <a:t>10/1/2020</a:t>
            </a:fld>
            <a:endParaRPr lang="en-US"/>
          </a:p>
        </p:txBody>
      </p:sp>
      <p:sp>
        <p:nvSpPr>
          <p:cNvPr id="4" name="Footer Placeholder 2">
            <a:extLst>
              <a:ext uri="{FF2B5EF4-FFF2-40B4-BE49-F238E27FC236}">
                <a16:creationId xmlns:a16="http://schemas.microsoft.com/office/drawing/2014/main" id="{5789BD8B-3EFD-4DF6-9A69-6837BB0A408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6064C762-F8B0-4716-8481-D523CE41710C}"/>
              </a:ext>
            </a:extLst>
          </p:cNvPr>
          <p:cNvSpPr>
            <a:spLocks noGrp="1"/>
          </p:cNvSpPr>
          <p:nvPr>
            <p:ph type="sldNum" sz="quarter" idx="12"/>
          </p:nvPr>
        </p:nvSpPr>
        <p:spPr/>
        <p:txBody>
          <a:bodyPr/>
          <a:lstStyle>
            <a:lvl1pPr>
              <a:defRPr/>
            </a:lvl1pPr>
          </a:lstStyle>
          <a:p>
            <a:fld id="{C0F22C97-A771-4C5C-B7E5-909561BD74C3}" type="slidenum">
              <a:rPr lang="en-US" altLang="en-US"/>
              <a:pPr/>
              <a:t>‹#›</a:t>
            </a:fld>
            <a:endParaRPr lang="en-US" altLang="en-US"/>
          </a:p>
        </p:txBody>
      </p:sp>
    </p:spTree>
    <p:extLst>
      <p:ext uri="{BB962C8B-B14F-4D97-AF65-F5344CB8AC3E}">
        <p14:creationId xmlns:p14="http://schemas.microsoft.com/office/powerpoint/2010/main" val="4193457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D7A6D1-A23F-40F1-BA24-0EAB2E26B0C7}"/>
              </a:ext>
            </a:extLst>
          </p:cNvPr>
          <p:cNvSpPr>
            <a:spLocks noGrp="1"/>
          </p:cNvSpPr>
          <p:nvPr>
            <p:ph type="dt" sz="half" idx="10"/>
          </p:nvPr>
        </p:nvSpPr>
        <p:spPr/>
        <p:txBody>
          <a:bodyPr/>
          <a:lstStyle>
            <a:lvl1pPr>
              <a:defRPr smtClean="0"/>
            </a:lvl1pPr>
          </a:lstStyle>
          <a:p>
            <a:pPr>
              <a:defRPr/>
            </a:pPr>
            <a:fld id="{CCE9A240-319A-4B35-8787-E30DE9CCE37E}" type="datetimeFigureOut">
              <a:rPr lang="en-US"/>
              <a:pPr>
                <a:defRPr/>
              </a:pPr>
              <a:t>10/1/2020</a:t>
            </a:fld>
            <a:endParaRPr lang="en-US"/>
          </a:p>
        </p:txBody>
      </p:sp>
      <p:sp>
        <p:nvSpPr>
          <p:cNvPr id="3" name="Footer Placeholder 2">
            <a:extLst>
              <a:ext uri="{FF2B5EF4-FFF2-40B4-BE49-F238E27FC236}">
                <a16:creationId xmlns:a16="http://schemas.microsoft.com/office/drawing/2014/main" id="{A907CFF4-4BB8-4DB6-81D7-B3B7B9D9706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5D79BC3D-8BAB-403D-AE5F-8CA530DB98EE}"/>
              </a:ext>
            </a:extLst>
          </p:cNvPr>
          <p:cNvSpPr>
            <a:spLocks noGrp="1"/>
          </p:cNvSpPr>
          <p:nvPr>
            <p:ph type="sldNum" sz="quarter" idx="12"/>
          </p:nvPr>
        </p:nvSpPr>
        <p:spPr>
          <a:xfrm>
            <a:off x="0" y="6248400"/>
            <a:ext cx="711200" cy="381000"/>
          </a:xfrm>
        </p:spPr>
        <p:txBody>
          <a:bodyPr/>
          <a:lstStyle>
            <a:lvl1pPr>
              <a:defRPr>
                <a:solidFill>
                  <a:schemeClr val="tx2"/>
                </a:solidFill>
              </a:defRPr>
            </a:lvl1pPr>
          </a:lstStyle>
          <a:p>
            <a:fld id="{E77B166F-A059-4478-B935-1D5CB5A15C5B}" type="slidenum">
              <a:rPr lang="en-US" altLang="en-US"/>
              <a:pPr/>
              <a:t>‹#›</a:t>
            </a:fld>
            <a:endParaRPr lang="en-US" altLang="en-US"/>
          </a:p>
        </p:txBody>
      </p:sp>
    </p:spTree>
    <p:extLst>
      <p:ext uri="{BB962C8B-B14F-4D97-AF65-F5344CB8AC3E}">
        <p14:creationId xmlns:p14="http://schemas.microsoft.com/office/powerpoint/2010/main" val="296501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F85BB2A8-10F1-466B-81E6-BCE42A9709DF}"/>
              </a:ext>
            </a:extLst>
          </p:cNvPr>
          <p:cNvSpPr>
            <a:spLocks noGrp="1"/>
          </p:cNvSpPr>
          <p:nvPr>
            <p:ph type="dt" sz="half" idx="10"/>
          </p:nvPr>
        </p:nvSpPr>
        <p:spPr/>
        <p:txBody>
          <a:bodyPr/>
          <a:lstStyle>
            <a:lvl1pPr>
              <a:defRPr/>
            </a:lvl1pPr>
          </a:lstStyle>
          <a:p>
            <a:pPr>
              <a:defRPr/>
            </a:pPr>
            <a:fld id="{87F4C249-95F7-4182-ADB0-83ED1755D4F5}" type="datetimeFigureOut">
              <a:rPr lang="en-US"/>
              <a:pPr>
                <a:defRPr/>
              </a:pPr>
              <a:t>10/1/2020</a:t>
            </a:fld>
            <a:endParaRPr lang="en-US"/>
          </a:p>
        </p:txBody>
      </p:sp>
      <p:sp>
        <p:nvSpPr>
          <p:cNvPr id="6" name="Footer Placeholder 2">
            <a:extLst>
              <a:ext uri="{FF2B5EF4-FFF2-40B4-BE49-F238E27FC236}">
                <a16:creationId xmlns:a16="http://schemas.microsoft.com/office/drawing/2014/main" id="{9A0DAB42-92E7-4D07-AE8E-DCE2B8FC78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8ABC72F4-22E1-44B7-A39C-3D85BFC2C57D}"/>
              </a:ext>
            </a:extLst>
          </p:cNvPr>
          <p:cNvSpPr>
            <a:spLocks noGrp="1"/>
          </p:cNvSpPr>
          <p:nvPr>
            <p:ph type="sldNum" sz="quarter" idx="12"/>
          </p:nvPr>
        </p:nvSpPr>
        <p:spPr/>
        <p:txBody>
          <a:bodyPr/>
          <a:lstStyle>
            <a:lvl1pPr>
              <a:defRPr/>
            </a:lvl1pPr>
          </a:lstStyle>
          <a:p>
            <a:fld id="{128FA784-6896-4E6C-B45D-4497CCC3E1AB}" type="slidenum">
              <a:rPr lang="en-US" altLang="en-US"/>
              <a:pPr/>
              <a:t>‹#›</a:t>
            </a:fld>
            <a:endParaRPr lang="en-US" altLang="en-US"/>
          </a:p>
        </p:txBody>
      </p:sp>
    </p:spTree>
    <p:extLst>
      <p:ext uri="{BB962C8B-B14F-4D97-AF65-F5344CB8AC3E}">
        <p14:creationId xmlns:p14="http://schemas.microsoft.com/office/powerpoint/2010/main" val="4025609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9148291-8EBB-40F6-A352-A96A0838334A}"/>
              </a:ext>
            </a:extLst>
          </p:cNvPr>
          <p:cNvSpPr/>
          <p:nvPr/>
        </p:nvSpPr>
        <p:spPr bwMode="white">
          <a:xfrm>
            <a:off x="-12700" y="4572000"/>
            <a:ext cx="12192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a:extLst>
              <a:ext uri="{FF2B5EF4-FFF2-40B4-BE49-F238E27FC236}">
                <a16:creationId xmlns:a16="http://schemas.microsoft.com/office/drawing/2014/main" id="{08F35628-E034-47C2-8D96-98BD9C3FA0F4}"/>
              </a:ext>
            </a:extLst>
          </p:cNvPr>
          <p:cNvSpPr/>
          <p:nvPr/>
        </p:nvSpPr>
        <p:spPr>
          <a:xfrm>
            <a:off x="-12700" y="4664075"/>
            <a:ext cx="1951038"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a:extLst>
              <a:ext uri="{FF2B5EF4-FFF2-40B4-BE49-F238E27FC236}">
                <a16:creationId xmlns:a16="http://schemas.microsoft.com/office/drawing/2014/main" id="{D22CBEBF-B120-4EF6-898B-349E274FCC59}"/>
              </a:ext>
            </a:extLst>
          </p:cNvPr>
          <p:cNvSpPr/>
          <p:nvPr/>
        </p:nvSpPr>
        <p:spPr>
          <a:xfrm>
            <a:off x="2058988" y="4654550"/>
            <a:ext cx="1013301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a:extLst>
              <a:ext uri="{FF2B5EF4-FFF2-40B4-BE49-F238E27FC236}">
                <a16:creationId xmlns:a16="http://schemas.microsoft.com/office/drawing/2014/main" id="{90BBF355-5339-4C0A-BAD0-12DBE7736ECC}"/>
              </a:ext>
            </a:extLst>
          </p:cNvPr>
          <p:cNvSpPr/>
          <p:nvPr/>
        </p:nvSpPr>
        <p:spPr bwMode="white">
          <a:xfrm>
            <a:off x="1930400" y="0"/>
            <a:ext cx="133350"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2133600" y="4648200"/>
            <a:ext cx="97536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a:extLst>
              <a:ext uri="{FF2B5EF4-FFF2-40B4-BE49-F238E27FC236}">
                <a16:creationId xmlns:a16="http://schemas.microsoft.com/office/drawing/2014/main" id="{64743AAA-129A-4E56-A4F5-5F2F50E8FCF2}"/>
              </a:ext>
            </a:extLst>
          </p:cNvPr>
          <p:cNvSpPr>
            <a:spLocks noGrp="1"/>
          </p:cNvSpPr>
          <p:nvPr>
            <p:ph type="dt" sz="half" idx="10"/>
          </p:nvPr>
        </p:nvSpPr>
        <p:spPr>
          <a:xfrm>
            <a:off x="8331200" y="6248400"/>
            <a:ext cx="3556000" cy="365125"/>
          </a:xfrm>
        </p:spPr>
        <p:txBody>
          <a:bodyPr rtlCol="0"/>
          <a:lstStyle>
            <a:lvl1pPr>
              <a:defRPr smtClean="0"/>
            </a:lvl1pPr>
          </a:lstStyle>
          <a:p>
            <a:pPr>
              <a:defRPr/>
            </a:pPr>
            <a:fld id="{F04EDB36-6113-4720-BA43-D21B710B6344}" type="datetimeFigureOut">
              <a:rPr lang="en-US"/>
              <a:pPr>
                <a:defRPr/>
              </a:pPr>
              <a:t>10/1/2020</a:t>
            </a:fld>
            <a:endParaRPr lang="en-US"/>
          </a:p>
        </p:txBody>
      </p:sp>
      <p:sp>
        <p:nvSpPr>
          <p:cNvPr id="10" name="Slide Number Placeholder 12">
            <a:extLst>
              <a:ext uri="{FF2B5EF4-FFF2-40B4-BE49-F238E27FC236}">
                <a16:creationId xmlns:a16="http://schemas.microsoft.com/office/drawing/2014/main" id="{4EFF5FCE-2CF4-4523-A845-D1749202DA9D}"/>
              </a:ext>
            </a:extLst>
          </p:cNvPr>
          <p:cNvSpPr>
            <a:spLocks noGrp="1"/>
          </p:cNvSpPr>
          <p:nvPr>
            <p:ph type="sldNum" sz="quarter" idx="11"/>
          </p:nvPr>
        </p:nvSpPr>
        <p:spPr>
          <a:xfrm>
            <a:off x="0" y="4667250"/>
            <a:ext cx="1930400" cy="663575"/>
          </a:xfrm>
        </p:spPr>
        <p:txBody>
          <a:bodyPr/>
          <a:lstStyle>
            <a:lvl1pPr>
              <a:defRPr sz="2800"/>
            </a:lvl1pPr>
          </a:lstStyle>
          <a:p>
            <a:fld id="{CBFDA55F-E886-4BE2-B3DD-3D31D77ED41D}" type="slidenum">
              <a:rPr lang="en-US" altLang="en-US"/>
              <a:pPr/>
              <a:t>‹#›</a:t>
            </a:fld>
            <a:endParaRPr lang="en-US" altLang="en-US"/>
          </a:p>
        </p:txBody>
      </p:sp>
      <p:sp>
        <p:nvSpPr>
          <p:cNvPr id="11" name="Footer Placeholder 13">
            <a:extLst>
              <a:ext uri="{FF2B5EF4-FFF2-40B4-BE49-F238E27FC236}">
                <a16:creationId xmlns:a16="http://schemas.microsoft.com/office/drawing/2014/main" id="{6AC500C1-CCCA-4C52-89EE-643E6EF95657}"/>
              </a:ext>
            </a:extLst>
          </p:cNvPr>
          <p:cNvSpPr>
            <a:spLocks noGrp="1"/>
          </p:cNvSpPr>
          <p:nvPr>
            <p:ph type="ftr" sz="quarter" idx="12"/>
          </p:nvPr>
        </p:nvSpPr>
        <p:spPr>
          <a:xfrm>
            <a:off x="2133600" y="6248400"/>
            <a:ext cx="6096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177944376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7CCC7F44-3D0D-4A91-9162-056457D2A9D9}"/>
              </a:ext>
            </a:extLst>
          </p:cNvPr>
          <p:cNvSpPr>
            <a:spLocks noGrp="1"/>
          </p:cNvSpPr>
          <p:nvPr>
            <p:ph type="title"/>
          </p:nvPr>
        </p:nvSpPr>
        <p:spPr bwMode="auto">
          <a:xfrm>
            <a:off x="812800" y="228600"/>
            <a:ext cx="1087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DB562986-3694-4ED0-8328-A5F16016E4D0}"/>
              </a:ext>
            </a:extLst>
          </p:cNvPr>
          <p:cNvSpPr>
            <a:spLocks noGrp="1"/>
          </p:cNvSpPr>
          <p:nvPr>
            <p:ph type="body" idx="1"/>
          </p:nvPr>
        </p:nvSpPr>
        <p:spPr bwMode="auto">
          <a:xfrm>
            <a:off x="817563" y="1600200"/>
            <a:ext cx="10871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51D85729-4207-45E8-8720-9539E2AE6B7B}"/>
              </a:ext>
            </a:extLst>
          </p:cNvPr>
          <p:cNvSpPr>
            <a:spLocks noGrp="1"/>
          </p:cNvSpPr>
          <p:nvPr>
            <p:ph type="dt" sz="half" idx="2"/>
          </p:nvPr>
        </p:nvSpPr>
        <p:spPr>
          <a:xfrm>
            <a:off x="8128000" y="6248400"/>
            <a:ext cx="3556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6A086067-68FC-47D0-BDE6-82D8475C6274}" type="datetimeFigureOut">
              <a:rPr lang="en-US"/>
              <a:pPr>
                <a:defRPr/>
              </a:pPr>
              <a:t>10/1/2020</a:t>
            </a:fld>
            <a:endParaRPr lang="en-US"/>
          </a:p>
        </p:txBody>
      </p:sp>
      <p:sp>
        <p:nvSpPr>
          <p:cNvPr id="3" name="Footer Placeholder 2">
            <a:extLst>
              <a:ext uri="{FF2B5EF4-FFF2-40B4-BE49-F238E27FC236}">
                <a16:creationId xmlns:a16="http://schemas.microsoft.com/office/drawing/2014/main" id="{7F5F3B08-0A9E-425A-966C-1910FBCE277E}"/>
              </a:ext>
            </a:extLst>
          </p:cNvPr>
          <p:cNvSpPr>
            <a:spLocks noGrp="1"/>
          </p:cNvSpPr>
          <p:nvPr>
            <p:ph type="ftr" sz="quarter" idx="3"/>
          </p:nvPr>
        </p:nvSpPr>
        <p:spPr>
          <a:xfrm>
            <a:off x="812800" y="6248400"/>
            <a:ext cx="7227888"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7" name="Rectangle 6">
            <a:extLst>
              <a:ext uri="{FF2B5EF4-FFF2-40B4-BE49-F238E27FC236}">
                <a16:creationId xmlns:a16="http://schemas.microsoft.com/office/drawing/2014/main" id="{190A7163-2FAE-48F1-B152-D76CD4150179}"/>
              </a:ext>
            </a:extLst>
          </p:cNvPr>
          <p:cNvSpPr/>
          <p:nvPr/>
        </p:nvSpPr>
        <p:spPr bwMode="white">
          <a:xfrm>
            <a:off x="0" y="1235075"/>
            <a:ext cx="12192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a:extLst>
              <a:ext uri="{FF2B5EF4-FFF2-40B4-BE49-F238E27FC236}">
                <a16:creationId xmlns:a16="http://schemas.microsoft.com/office/drawing/2014/main" id="{80A6F28F-23FC-4E1B-8937-B9FC8660990B}"/>
              </a:ext>
            </a:extLst>
          </p:cNvPr>
          <p:cNvSpPr/>
          <p:nvPr/>
        </p:nvSpPr>
        <p:spPr>
          <a:xfrm>
            <a:off x="0" y="1279525"/>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8">
            <a:extLst>
              <a:ext uri="{FF2B5EF4-FFF2-40B4-BE49-F238E27FC236}">
                <a16:creationId xmlns:a16="http://schemas.microsoft.com/office/drawing/2014/main" id="{A052B431-96BB-4BF5-8EF6-6499440FA54E}"/>
              </a:ext>
            </a:extLst>
          </p:cNvPr>
          <p:cNvSpPr/>
          <p:nvPr/>
        </p:nvSpPr>
        <p:spPr>
          <a:xfrm>
            <a:off x="787400" y="1279525"/>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Slide Number Placeholder 22">
            <a:extLst>
              <a:ext uri="{FF2B5EF4-FFF2-40B4-BE49-F238E27FC236}">
                <a16:creationId xmlns:a16="http://schemas.microsoft.com/office/drawing/2014/main" id="{E7C9E2F2-82BB-4637-83A3-291F4CED9567}"/>
              </a:ext>
            </a:extLst>
          </p:cNvPr>
          <p:cNvSpPr>
            <a:spLocks noGrp="1"/>
          </p:cNvSpPr>
          <p:nvPr>
            <p:ph type="sldNum" sz="quarter" idx="4"/>
          </p:nvPr>
        </p:nvSpPr>
        <p:spPr>
          <a:xfrm>
            <a:off x="0" y="1271588"/>
            <a:ext cx="7112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latin typeface="Tw Cen MT" panose="020B0602020104020603" pitchFamily="34" charset="0"/>
              </a:defRPr>
            </a:lvl1pPr>
          </a:lstStyle>
          <a:p>
            <a:fld id="{7AAED5D9-232C-4118-98A4-721CF1FE603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3" r:id="rId1"/>
    <p:sldLayoutId id="2147483679" r:id="rId2"/>
    <p:sldLayoutId id="2147483684" r:id="rId3"/>
    <p:sldLayoutId id="2147483685" r:id="rId4"/>
    <p:sldLayoutId id="2147483686" r:id="rId5"/>
    <p:sldLayoutId id="2147483680" r:id="rId6"/>
    <p:sldLayoutId id="2147483687" r:id="rId7"/>
    <p:sldLayoutId id="2147483681" r:id="rId8"/>
    <p:sldLayoutId id="2147483688" r:id="rId9"/>
    <p:sldLayoutId id="2147483682" r:id="rId10"/>
    <p:sldLayoutId id="2147483689"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9BBB59"/>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8064A2"/>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75B5DAA-399B-458C-84E2-8637DCDA8194}"/>
              </a:ext>
            </a:extLst>
          </p:cNvPr>
          <p:cNvSpPr>
            <a:spLocks noGrp="1"/>
          </p:cNvSpPr>
          <p:nvPr>
            <p:ph type="ctrTitle"/>
          </p:nvPr>
        </p:nvSpPr>
        <p:spPr/>
        <p:txBody>
          <a:bodyPr/>
          <a:lstStyle/>
          <a:p>
            <a:pPr>
              <a:defRPr/>
            </a:pPr>
            <a:r>
              <a:rPr lang="en-US"/>
              <a:t>DEVELOPMENT AND REGULATION OF DRUGS</a:t>
            </a:r>
          </a:p>
        </p:txBody>
      </p:sp>
      <p:sp>
        <p:nvSpPr>
          <p:cNvPr id="10243" name="Subtitle 2">
            <a:extLst>
              <a:ext uri="{FF2B5EF4-FFF2-40B4-BE49-F238E27FC236}">
                <a16:creationId xmlns:a16="http://schemas.microsoft.com/office/drawing/2014/main" id="{D670EF33-7B30-48FB-9183-4C78802DCD6B}"/>
              </a:ext>
            </a:extLst>
          </p:cNvPr>
          <p:cNvSpPr>
            <a:spLocks noGrp="1"/>
          </p:cNvSpPr>
          <p:nvPr>
            <p:ph type="subTitle" idx="1"/>
          </p:nvPr>
        </p:nvSpPr>
        <p:spPr>
          <a:xfrm>
            <a:off x="3149600" y="6049963"/>
            <a:ext cx="8940800" cy="685800"/>
          </a:xfrm>
        </p:spPr>
        <p:txBody>
          <a:bodyPr/>
          <a:lstStyle/>
          <a:p>
            <a:r>
              <a:rPr lang="en-CA" altLang="en-US"/>
              <a:t>Pharmacology and Therapeutics I</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DEBF309-2F8C-482E-87C9-3D2027F0B602}"/>
              </a:ext>
            </a:extLst>
          </p:cNvPr>
          <p:cNvSpPr>
            <a:spLocks noGrp="1"/>
          </p:cNvSpPr>
          <p:nvPr>
            <p:ph type="title"/>
          </p:nvPr>
        </p:nvSpPr>
        <p:spPr>
          <a:xfrm>
            <a:off x="838200" y="365125"/>
            <a:ext cx="10515600" cy="828675"/>
          </a:xfrm>
        </p:spPr>
        <p:txBody>
          <a:bodyPr/>
          <a:lstStyle/>
          <a:p>
            <a:r>
              <a:rPr lang="en-US" altLang="en-US"/>
              <a:t>Pharmacologic Profile Tests</a:t>
            </a:r>
          </a:p>
        </p:txBody>
      </p:sp>
      <p:graphicFrame>
        <p:nvGraphicFramePr>
          <p:cNvPr id="3" name="Table 2">
            <a:extLst>
              <a:ext uri="{FF2B5EF4-FFF2-40B4-BE49-F238E27FC236}">
                <a16:creationId xmlns:a16="http://schemas.microsoft.com/office/drawing/2014/main" id="{C59487D4-9322-4808-AB68-4587C065EC8D}"/>
              </a:ext>
            </a:extLst>
          </p:cNvPr>
          <p:cNvGraphicFramePr>
            <a:graphicFrameLocks noGrp="1"/>
          </p:cNvGraphicFramePr>
          <p:nvPr/>
        </p:nvGraphicFramePr>
        <p:xfrm>
          <a:off x="692150" y="1593850"/>
          <a:ext cx="10879138" cy="4965700"/>
        </p:xfrm>
        <a:graphic>
          <a:graphicData uri="http://schemas.openxmlformats.org/drawingml/2006/table">
            <a:tbl>
              <a:tblPr/>
              <a:tblGrid>
                <a:gridCol w="3626379">
                  <a:extLst>
                    <a:ext uri="{9D8B030D-6E8A-4147-A177-3AD203B41FA5}">
                      <a16:colId xmlns:a16="http://schemas.microsoft.com/office/drawing/2014/main" val="20000"/>
                    </a:ext>
                  </a:extLst>
                </a:gridCol>
                <a:gridCol w="3626379">
                  <a:extLst>
                    <a:ext uri="{9D8B030D-6E8A-4147-A177-3AD203B41FA5}">
                      <a16:colId xmlns:a16="http://schemas.microsoft.com/office/drawing/2014/main" val="20001"/>
                    </a:ext>
                  </a:extLst>
                </a:gridCol>
                <a:gridCol w="3626379">
                  <a:extLst>
                    <a:ext uri="{9D8B030D-6E8A-4147-A177-3AD203B41FA5}">
                      <a16:colId xmlns:a16="http://schemas.microsoft.com/office/drawing/2014/main" val="20002"/>
                    </a:ext>
                  </a:extLst>
                </a:gridCol>
              </a:tblGrid>
              <a:tr h="551745">
                <a:tc>
                  <a:txBody>
                    <a:bodyPr/>
                    <a:lstStyle/>
                    <a:p>
                      <a:r>
                        <a:rPr lang="en-US" sz="1600" b="1" dirty="0">
                          <a:effectLst/>
                        </a:rPr>
                        <a:t>Experimental Method or Target Organ</a:t>
                      </a:r>
                      <a:endParaRPr lang="en-US" sz="1600" dirty="0">
                        <a:effectLst/>
                      </a:endParaRPr>
                    </a:p>
                  </a:txBody>
                  <a:tcPr marL="0" marR="0" marT="0" marB="0">
                    <a:lnL>
                      <a:noFill/>
                    </a:lnL>
                    <a:lnR>
                      <a:noFill/>
                    </a:lnR>
                    <a:lnT>
                      <a:noFill/>
                    </a:lnT>
                    <a:lnB>
                      <a:noFill/>
                    </a:lnB>
                  </a:tcPr>
                </a:tc>
                <a:tc>
                  <a:txBody>
                    <a:bodyPr/>
                    <a:lstStyle/>
                    <a:p>
                      <a:r>
                        <a:rPr lang="en-US" sz="1600" b="1" dirty="0">
                          <a:effectLst/>
                        </a:rPr>
                        <a:t>Species or Tissue</a:t>
                      </a:r>
                      <a:endParaRPr lang="en-US" sz="1600" dirty="0">
                        <a:effectLst/>
                      </a:endParaRPr>
                    </a:p>
                  </a:txBody>
                  <a:tcPr marL="0" marR="0" marT="0" marB="0">
                    <a:lnL>
                      <a:noFill/>
                    </a:lnL>
                    <a:lnR>
                      <a:noFill/>
                    </a:lnR>
                    <a:lnT>
                      <a:noFill/>
                    </a:lnT>
                    <a:lnB>
                      <a:noFill/>
                    </a:lnB>
                  </a:tcPr>
                </a:tc>
                <a:tc>
                  <a:txBody>
                    <a:bodyPr/>
                    <a:lstStyle/>
                    <a:p>
                      <a:r>
                        <a:rPr lang="en-US" sz="1600" b="1" dirty="0">
                          <a:effectLst/>
                        </a:rPr>
                        <a:t>Measurement</a:t>
                      </a:r>
                      <a:endParaRPr lang="en-US" sz="1600" dirty="0">
                        <a:effectLst/>
                      </a:endParaRPr>
                    </a:p>
                  </a:txBody>
                  <a:tcPr marL="0" marR="0" marT="0" marB="0">
                    <a:lnL>
                      <a:noFill/>
                    </a:lnL>
                    <a:lnR>
                      <a:noFill/>
                    </a:lnR>
                    <a:lnT>
                      <a:noFill/>
                    </a:lnT>
                    <a:lnB>
                      <a:noFill/>
                    </a:lnB>
                  </a:tcPr>
                </a:tc>
                <a:extLst>
                  <a:ext uri="{0D108BD9-81ED-4DB2-BD59-A6C34878D82A}">
                    <a16:rowId xmlns:a16="http://schemas.microsoft.com/office/drawing/2014/main" val="10000"/>
                  </a:ext>
                </a:extLst>
              </a:tr>
              <a:tr h="275872">
                <a:tc>
                  <a:txBody>
                    <a:bodyPr/>
                    <a:lstStyle/>
                    <a:p>
                      <a:r>
                        <a:rPr lang="en-US" sz="1600" b="1">
                          <a:effectLst/>
                        </a:rPr>
                        <a:t>Molecular</a:t>
                      </a:r>
                      <a:r>
                        <a:rPr lang="en-US" sz="1600">
                          <a:effectLst/>
                        </a:rPr>
                        <a:t> </a:t>
                      </a:r>
                    </a:p>
                  </a:txBody>
                  <a:tcPr marL="0" marR="0" marT="0" marB="0">
                    <a:lnL>
                      <a:noFill/>
                    </a:lnL>
                    <a:lnR>
                      <a:noFill/>
                    </a:lnR>
                    <a:lnT>
                      <a:noFill/>
                    </a:lnT>
                    <a:lnB>
                      <a:noFill/>
                    </a:lnB>
                  </a:tcPr>
                </a:tc>
                <a:tc>
                  <a:txBody>
                    <a:bodyPr/>
                    <a:lstStyle/>
                    <a:p>
                      <a:r>
                        <a:rPr lang="en-US" sz="1600" dirty="0">
                          <a:effectLst/>
                        </a:rPr>
                        <a:t> </a:t>
                      </a:r>
                    </a:p>
                  </a:txBody>
                  <a:tcPr marL="0" marR="0" marT="0" marB="0">
                    <a:lnL>
                      <a:noFill/>
                    </a:lnL>
                    <a:lnR>
                      <a:noFill/>
                    </a:lnR>
                    <a:lnT>
                      <a:noFill/>
                    </a:lnT>
                    <a:lnB>
                      <a:noFill/>
                    </a:lnB>
                  </a:tcPr>
                </a:tc>
                <a:tc>
                  <a:txBody>
                    <a:bodyPr/>
                    <a:lstStyle/>
                    <a:p>
                      <a:r>
                        <a:rPr lang="en-US" sz="1600">
                          <a:effectLst/>
                        </a:rPr>
                        <a:t> </a:t>
                      </a:r>
                    </a:p>
                  </a:txBody>
                  <a:tcPr marL="0" marR="0" marT="0" marB="0">
                    <a:lnL>
                      <a:noFill/>
                    </a:lnL>
                    <a:lnR>
                      <a:noFill/>
                    </a:lnR>
                    <a:lnT>
                      <a:noFill/>
                    </a:lnT>
                    <a:lnB>
                      <a:noFill/>
                    </a:lnB>
                  </a:tcPr>
                </a:tc>
                <a:extLst>
                  <a:ext uri="{0D108BD9-81ED-4DB2-BD59-A6C34878D82A}">
                    <a16:rowId xmlns:a16="http://schemas.microsoft.com/office/drawing/2014/main" val="10001"/>
                  </a:ext>
                </a:extLst>
              </a:tr>
              <a:tr h="551745">
                <a:tc>
                  <a:txBody>
                    <a:bodyPr/>
                    <a:lstStyle/>
                    <a:p>
                      <a:r>
                        <a:rPr lang="en-US" sz="1600">
                          <a:effectLst/>
                        </a:rPr>
                        <a:t>  Receptor binding (example: -adrenoceptors)</a:t>
                      </a:r>
                    </a:p>
                  </a:txBody>
                  <a:tcPr marL="0" marR="0" marT="0" marB="0">
                    <a:lnL>
                      <a:noFill/>
                    </a:lnL>
                    <a:lnR>
                      <a:noFill/>
                    </a:lnR>
                    <a:lnT>
                      <a:noFill/>
                    </a:lnT>
                    <a:lnB>
                      <a:noFill/>
                    </a:lnB>
                  </a:tcPr>
                </a:tc>
                <a:tc>
                  <a:txBody>
                    <a:bodyPr/>
                    <a:lstStyle/>
                    <a:p>
                      <a:r>
                        <a:rPr lang="en-US" sz="1600">
                          <a:effectLst/>
                        </a:rPr>
                        <a:t>Cell membrane fractions from organs or cultured cells; cloned receptors</a:t>
                      </a:r>
                    </a:p>
                  </a:txBody>
                  <a:tcPr marL="0" marR="0" marT="0" marB="0">
                    <a:lnL>
                      <a:noFill/>
                    </a:lnL>
                    <a:lnR>
                      <a:noFill/>
                    </a:lnR>
                    <a:lnT>
                      <a:noFill/>
                    </a:lnT>
                    <a:lnB>
                      <a:noFill/>
                    </a:lnB>
                  </a:tcPr>
                </a:tc>
                <a:tc>
                  <a:txBody>
                    <a:bodyPr/>
                    <a:lstStyle/>
                    <a:p>
                      <a:r>
                        <a:rPr lang="en-US" sz="1600">
                          <a:effectLst/>
                        </a:rPr>
                        <a:t>Receptor affinity and selectivity</a:t>
                      </a:r>
                    </a:p>
                  </a:txBody>
                  <a:tcPr marL="0" marR="0" marT="0" marB="0">
                    <a:lnL>
                      <a:noFill/>
                    </a:lnL>
                    <a:lnR>
                      <a:noFill/>
                    </a:lnR>
                    <a:lnT>
                      <a:noFill/>
                    </a:lnT>
                    <a:lnB>
                      <a:noFill/>
                    </a:lnB>
                  </a:tcPr>
                </a:tc>
                <a:extLst>
                  <a:ext uri="{0D108BD9-81ED-4DB2-BD59-A6C34878D82A}">
                    <a16:rowId xmlns:a16="http://schemas.microsoft.com/office/drawing/2014/main" val="10002"/>
                  </a:ext>
                </a:extLst>
              </a:tr>
              <a:tr h="827616">
                <a:tc>
                  <a:txBody>
                    <a:bodyPr/>
                    <a:lstStyle/>
                    <a:p>
                      <a:r>
                        <a:rPr lang="en-US" sz="1600">
                          <a:effectLst/>
                        </a:rPr>
                        <a:t>  Enzyme activity (examples: tyrosine hydroxylase, dopamine-3-hydroxylase, monoamine oxidase)</a:t>
                      </a:r>
                    </a:p>
                  </a:txBody>
                  <a:tcPr marL="0" marR="0" marT="0" marB="0">
                    <a:lnL>
                      <a:noFill/>
                    </a:lnL>
                    <a:lnR>
                      <a:noFill/>
                    </a:lnR>
                    <a:lnT>
                      <a:noFill/>
                    </a:lnT>
                    <a:lnB>
                      <a:noFill/>
                    </a:lnB>
                  </a:tcPr>
                </a:tc>
                <a:tc>
                  <a:txBody>
                    <a:bodyPr/>
                    <a:lstStyle/>
                    <a:p>
                      <a:r>
                        <a:rPr lang="en-US" sz="1600">
                          <a:effectLst/>
                        </a:rPr>
                        <a:t>Sympathetic nerves; adrenal glands; purified enzymes</a:t>
                      </a:r>
                    </a:p>
                  </a:txBody>
                  <a:tcPr marL="0" marR="0" marT="0" marB="0">
                    <a:lnL>
                      <a:noFill/>
                    </a:lnL>
                    <a:lnR>
                      <a:noFill/>
                    </a:lnR>
                    <a:lnT>
                      <a:noFill/>
                    </a:lnT>
                    <a:lnB>
                      <a:noFill/>
                    </a:lnB>
                  </a:tcPr>
                </a:tc>
                <a:tc>
                  <a:txBody>
                    <a:bodyPr/>
                    <a:lstStyle/>
                    <a:p>
                      <a:r>
                        <a:rPr lang="en-US" sz="1600">
                          <a:effectLst/>
                        </a:rPr>
                        <a:t>Enzyme inhibition and selectivity</a:t>
                      </a:r>
                    </a:p>
                  </a:txBody>
                  <a:tcPr marL="0" marR="0" marT="0" marB="0">
                    <a:lnL>
                      <a:noFill/>
                    </a:lnL>
                    <a:lnR>
                      <a:noFill/>
                    </a:lnR>
                    <a:lnT>
                      <a:noFill/>
                    </a:lnT>
                    <a:lnB>
                      <a:noFill/>
                    </a:lnB>
                  </a:tcPr>
                </a:tc>
                <a:extLst>
                  <a:ext uri="{0D108BD9-81ED-4DB2-BD59-A6C34878D82A}">
                    <a16:rowId xmlns:a16="http://schemas.microsoft.com/office/drawing/2014/main" val="10003"/>
                  </a:ext>
                </a:extLst>
              </a:tr>
              <a:tr h="551745">
                <a:tc>
                  <a:txBody>
                    <a:bodyPr/>
                    <a:lstStyle/>
                    <a:p>
                      <a:r>
                        <a:rPr lang="en-US" sz="1600">
                          <a:effectLst/>
                        </a:rPr>
                        <a:t>  Cytochrome P450</a:t>
                      </a:r>
                    </a:p>
                  </a:txBody>
                  <a:tcPr marL="0" marR="0" marT="0" marB="0">
                    <a:lnL>
                      <a:noFill/>
                    </a:lnL>
                    <a:lnR>
                      <a:noFill/>
                    </a:lnR>
                    <a:lnT>
                      <a:noFill/>
                    </a:lnT>
                    <a:lnB>
                      <a:noFill/>
                    </a:lnB>
                  </a:tcPr>
                </a:tc>
                <a:tc>
                  <a:txBody>
                    <a:bodyPr/>
                    <a:lstStyle/>
                    <a:p>
                      <a:r>
                        <a:rPr lang="en-US" sz="1600">
                          <a:effectLst/>
                        </a:rPr>
                        <a:t>Liver</a:t>
                      </a:r>
                    </a:p>
                  </a:txBody>
                  <a:tcPr marL="0" marR="0" marT="0" marB="0">
                    <a:lnL>
                      <a:noFill/>
                    </a:lnL>
                    <a:lnR>
                      <a:noFill/>
                    </a:lnR>
                    <a:lnT>
                      <a:noFill/>
                    </a:lnT>
                    <a:lnB>
                      <a:noFill/>
                    </a:lnB>
                  </a:tcPr>
                </a:tc>
                <a:tc>
                  <a:txBody>
                    <a:bodyPr/>
                    <a:lstStyle/>
                    <a:p>
                      <a:r>
                        <a:rPr lang="en-US" sz="1600">
                          <a:effectLst/>
                        </a:rPr>
                        <a:t>Enzyme inhibition; effects on drug metabolism</a:t>
                      </a:r>
                    </a:p>
                  </a:txBody>
                  <a:tcPr marL="0" marR="0" marT="0" marB="0">
                    <a:lnL>
                      <a:noFill/>
                    </a:lnL>
                    <a:lnR>
                      <a:noFill/>
                    </a:lnR>
                    <a:lnT>
                      <a:noFill/>
                    </a:lnT>
                    <a:lnB>
                      <a:noFill/>
                    </a:lnB>
                  </a:tcPr>
                </a:tc>
                <a:extLst>
                  <a:ext uri="{0D108BD9-81ED-4DB2-BD59-A6C34878D82A}">
                    <a16:rowId xmlns:a16="http://schemas.microsoft.com/office/drawing/2014/main" val="10004"/>
                  </a:ext>
                </a:extLst>
              </a:tr>
              <a:tr h="275872">
                <a:tc>
                  <a:txBody>
                    <a:bodyPr/>
                    <a:lstStyle/>
                    <a:p>
                      <a:r>
                        <a:rPr lang="en-US" sz="1600" b="1">
                          <a:effectLst/>
                        </a:rPr>
                        <a:t>Cellular</a:t>
                      </a:r>
                      <a:r>
                        <a:rPr lang="en-US" sz="1600">
                          <a:effectLst/>
                        </a:rPr>
                        <a:t> </a:t>
                      </a:r>
                    </a:p>
                  </a:txBody>
                  <a:tcPr marL="0" marR="0" marT="0" marB="0">
                    <a:lnL>
                      <a:noFill/>
                    </a:lnL>
                    <a:lnR>
                      <a:noFill/>
                    </a:lnR>
                    <a:lnT>
                      <a:noFill/>
                    </a:lnT>
                    <a:lnB>
                      <a:noFill/>
                    </a:lnB>
                  </a:tcPr>
                </a:tc>
                <a:tc>
                  <a:txBody>
                    <a:bodyPr/>
                    <a:lstStyle/>
                    <a:p>
                      <a:r>
                        <a:rPr lang="en-US" sz="1600">
                          <a:effectLst/>
                        </a:rPr>
                        <a:t> </a:t>
                      </a:r>
                    </a:p>
                  </a:txBody>
                  <a:tcPr marL="0" marR="0" marT="0" marB="0">
                    <a:lnL>
                      <a:noFill/>
                    </a:lnL>
                    <a:lnR>
                      <a:noFill/>
                    </a:lnR>
                    <a:lnT>
                      <a:noFill/>
                    </a:lnT>
                    <a:lnB>
                      <a:noFill/>
                    </a:lnB>
                  </a:tcPr>
                </a:tc>
                <a:tc>
                  <a:txBody>
                    <a:bodyPr/>
                    <a:lstStyle/>
                    <a:p>
                      <a:r>
                        <a:rPr lang="en-US" sz="1600">
                          <a:effectLst/>
                        </a:rPr>
                        <a:t> </a:t>
                      </a:r>
                    </a:p>
                  </a:txBody>
                  <a:tcPr marL="0" marR="0" marT="0" marB="0">
                    <a:lnL>
                      <a:noFill/>
                    </a:lnL>
                    <a:lnR>
                      <a:noFill/>
                    </a:lnR>
                    <a:lnT>
                      <a:noFill/>
                    </a:lnT>
                    <a:lnB>
                      <a:noFill/>
                    </a:lnB>
                  </a:tcPr>
                </a:tc>
                <a:extLst>
                  <a:ext uri="{0D108BD9-81ED-4DB2-BD59-A6C34878D82A}">
                    <a16:rowId xmlns:a16="http://schemas.microsoft.com/office/drawing/2014/main" val="10005"/>
                  </a:ext>
                </a:extLst>
              </a:tr>
              <a:tr h="827616">
                <a:tc>
                  <a:txBody>
                    <a:bodyPr/>
                    <a:lstStyle/>
                    <a:p>
                      <a:r>
                        <a:rPr lang="en-US" sz="1600">
                          <a:effectLst/>
                        </a:rPr>
                        <a:t>  Cell function</a:t>
                      </a:r>
                    </a:p>
                  </a:txBody>
                  <a:tcPr marL="0" marR="0" marT="0" marB="0">
                    <a:lnL>
                      <a:noFill/>
                    </a:lnL>
                    <a:lnR>
                      <a:noFill/>
                    </a:lnR>
                    <a:lnT>
                      <a:noFill/>
                    </a:lnT>
                    <a:lnB>
                      <a:noFill/>
                    </a:lnB>
                  </a:tcPr>
                </a:tc>
                <a:tc>
                  <a:txBody>
                    <a:bodyPr/>
                    <a:lstStyle/>
                    <a:p>
                      <a:r>
                        <a:rPr lang="en-US" sz="1600">
                          <a:effectLst/>
                        </a:rPr>
                        <a:t>Cultured cells</a:t>
                      </a:r>
                    </a:p>
                  </a:txBody>
                  <a:tcPr marL="0" marR="0" marT="0" marB="0">
                    <a:lnL>
                      <a:noFill/>
                    </a:lnL>
                    <a:lnR>
                      <a:noFill/>
                    </a:lnR>
                    <a:lnT>
                      <a:noFill/>
                    </a:lnT>
                    <a:lnB>
                      <a:noFill/>
                    </a:lnB>
                  </a:tcPr>
                </a:tc>
                <a:tc>
                  <a:txBody>
                    <a:bodyPr/>
                    <a:lstStyle/>
                    <a:p>
                      <a:r>
                        <a:rPr lang="en-US" sz="1600">
                          <a:effectLst/>
                        </a:rPr>
                        <a:t>Evidence for receptor activity—agonism or antagonism (example: effects on cyclic nucleotides)</a:t>
                      </a:r>
                    </a:p>
                  </a:txBody>
                  <a:tcPr marL="0" marR="0" marT="0" marB="0">
                    <a:lnL>
                      <a:noFill/>
                    </a:lnL>
                    <a:lnR>
                      <a:noFill/>
                    </a:lnR>
                    <a:lnT>
                      <a:noFill/>
                    </a:lnT>
                    <a:lnB>
                      <a:noFill/>
                    </a:lnB>
                  </a:tcPr>
                </a:tc>
                <a:extLst>
                  <a:ext uri="{0D108BD9-81ED-4DB2-BD59-A6C34878D82A}">
                    <a16:rowId xmlns:a16="http://schemas.microsoft.com/office/drawing/2014/main" val="10006"/>
                  </a:ext>
                </a:extLst>
              </a:tr>
              <a:tr h="1103489">
                <a:tc>
                  <a:txBody>
                    <a:bodyPr/>
                    <a:lstStyle/>
                    <a:p>
                      <a:r>
                        <a:rPr lang="en-US" sz="1600">
                          <a:effectLst/>
                        </a:rPr>
                        <a:t>  Isolated tissue</a:t>
                      </a:r>
                    </a:p>
                  </a:txBody>
                  <a:tcPr marL="0" marR="0" marT="0" marB="0">
                    <a:lnL>
                      <a:noFill/>
                    </a:lnL>
                    <a:lnR>
                      <a:noFill/>
                    </a:lnR>
                    <a:lnT>
                      <a:noFill/>
                    </a:lnT>
                    <a:lnB>
                      <a:noFill/>
                    </a:lnB>
                  </a:tcPr>
                </a:tc>
                <a:tc>
                  <a:txBody>
                    <a:bodyPr/>
                    <a:lstStyle/>
                    <a:p>
                      <a:r>
                        <a:rPr lang="en-US" sz="1600">
                          <a:effectLst/>
                        </a:rPr>
                        <a:t>Blood vessels, heart, lung, ileum (rat or guinea pig)</a:t>
                      </a:r>
                    </a:p>
                  </a:txBody>
                  <a:tcPr marL="0" marR="0" marT="0" marB="0">
                    <a:lnL>
                      <a:noFill/>
                    </a:lnL>
                    <a:lnR>
                      <a:noFill/>
                    </a:lnR>
                    <a:lnT>
                      <a:noFill/>
                    </a:lnT>
                    <a:lnB>
                      <a:noFill/>
                    </a:lnB>
                  </a:tcPr>
                </a:tc>
                <a:tc>
                  <a:txBody>
                    <a:bodyPr/>
                    <a:lstStyle/>
                    <a:p>
                      <a:r>
                        <a:rPr lang="en-US" sz="1600" dirty="0">
                          <a:effectLst/>
                        </a:rPr>
                        <a:t>Effects on vascular contraction and relaxation; selectivity for vascular receptors; effects on other smooth muscles</a:t>
                      </a:r>
                    </a:p>
                  </a:txBody>
                  <a:tcPr marL="0" marR="0" marT="0" marB="0">
                    <a:lnL>
                      <a:noFill/>
                    </a:lnL>
                    <a:lnR>
                      <a:noFill/>
                    </a:lnR>
                    <a:lnT>
                      <a:noFill/>
                    </a:lnT>
                    <a:lnB>
                      <a:noFill/>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55EB5825-0B36-4118-A746-DA2C11285AC7}"/>
              </a:ext>
            </a:extLst>
          </p:cNvPr>
          <p:cNvSpPr>
            <a:spLocks noGrp="1"/>
          </p:cNvSpPr>
          <p:nvPr>
            <p:ph type="title"/>
          </p:nvPr>
        </p:nvSpPr>
        <p:spPr>
          <a:xfrm>
            <a:off x="838200" y="365125"/>
            <a:ext cx="10569575" cy="704850"/>
          </a:xfrm>
        </p:spPr>
        <p:txBody>
          <a:bodyPr/>
          <a:lstStyle/>
          <a:p>
            <a:r>
              <a:rPr lang="en-US" altLang="en-US"/>
              <a:t>Pharmacologic Profile Tests</a:t>
            </a:r>
          </a:p>
        </p:txBody>
      </p:sp>
      <p:graphicFrame>
        <p:nvGraphicFramePr>
          <p:cNvPr id="4" name="Table 3">
            <a:extLst>
              <a:ext uri="{FF2B5EF4-FFF2-40B4-BE49-F238E27FC236}">
                <a16:creationId xmlns:a16="http://schemas.microsoft.com/office/drawing/2014/main" id="{A5FF01C9-D3F9-4AD8-9014-06C98D2483A8}"/>
              </a:ext>
            </a:extLst>
          </p:cNvPr>
          <p:cNvGraphicFramePr>
            <a:graphicFrameLocks noGrp="1"/>
          </p:cNvGraphicFramePr>
          <p:nvPr/>
        </p:nvGraphicFramePr>
        <p:xfrm>
          <a:off x="714375" y="1909763"/>
          <a:ext cx="10972800" cy="4527550"/>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3657600">
                  <a:extLst>
                    <a:ext uri="{9D8B030D-6E8A-4147-A177-3AD203B41FA5}">
                      <a16:colId xmlns:a16="http://schemas.microsoft.com/office/drawing/2014/main" val="20002"/>
                    </a:ext>
                  </a:extLst>
                </a:gridCol>
              </a:tblGrid>
              <a:tr h="213349">
                <a:tc>
                  <a:txBody>
                    <a:bodyPr/>
                    <a:lstStyle/>
                    <a:p>
                      <a:r>
                        <a:rPr lang="en-US" sz="1400" b="1" dirty="0">
                          <a:effectLst/>
                        </a:rPr>
                        <a:t>Systems/disease models</a:t>
                      </a:r>
                      <a:r>
                        <a:rPr lang="en-US" sz="1400" dirty="0">
                          <a:effectLst/>
                        </a:rPr>
                        <a:t> </a:t>
                      </a:r>
                    </a:p>
                  </a:txBody>
                  <a:tcPr marL="0" marR="0" marT="0" marB="0">
                    <a:lnL>
                      <a:noFill/>
                    </a:lnL>
                    <a:lnR>
                      <a:noFill/>
                    </a:lnR>
                    <a:lnT>
                      <a:noFill/>
                    </a:lnT>
                    <a:lnB>
                      <a:noFill/>
                    </a:lnB>
                  </a:tcPr>
                </a:tc>
                <a:tc>
                  <a:txBody>
                    <a:bodyPr/>
                    <a:lstStyle/>
                    <a:p>
                      <a:r>
                        <a:rPr lang="en-US" sz="1200">
                          <a:effectLst/>
                        </a:rPr>
                        <a:t> </a:t>
                      </a:r>
                    </a:p>
                  </a:txBody>
                  <a:tcPr marL="0" marR="0" marT="0" marB="0">
                    <a:lnL>
                      <a:noFill/>
                    </a:lnL>
                    <a:lnR>
                      <a:noFill/>
                    </a:lnR>
                    <a:lnT>
                      <a:noFill/>
                    </a:lnT>
                    <a:lnB>
                      <a:noFill/>
                    </a:lnB>
                  </a:tcPr>
                </a:tc>
                <a:tc>
                  <a:txBody>
                    <a:bodyPr/>
                    <a:lstStyle/>
                    <a:p>
                      <a:r>
                        <a:rPr lang="en-US" sz="1200">
                          <a:effectLst/>
                        </a:rPr>
                        <a:t> </a:t>
                      </a:r>
                    </a:p>
                  </a:txBody>
                  <a:tcPr marL="0" marR="0" marT="0" marB="0">
                    <a:lnL>
                      <a:noFill/>
                    </a:lnL>
                    <a:lnR>
                      <a:noFill/>
                    </a:lnR>
                    <a:lnT>
                      <a:noFill/>
                    </a:lnT>
                    <a:lnB>
                      <a:noFill/>
                    </a:lnB>
                  </a:tcPr>
                </a:tc>
                <a:extLst>
                  <a:ext uri="{0D108BD9-81ED-4DB2-BD59-A6C34878D82A}">
                    <a16:rowId xmlns:a16="http://schemas.microsoft.com/office/drawing/2014/main" val="10000"/>
                  </a:ext>
                </a:extLst>
              </a:tr>
              <a:tr h="188633">
                <a:tc rowSpan="2">
                  <a:txBody>
                    <a:bodyPr/>
                    <a:lstStyle/>
                    <a:p>
                      <a:r>
                        <a:rPr lang="en-US" sz="1200" dirty="0">
                          <a:effectLst/>
                        </a:rPr>
                        <a:t>  Blood pressure</a:t>
                      </a:r>
                    </a:p>
                  </a:txBody>
                  <a:tcPr marL="0" marR="0" marT="0" marB="0">
                    <a:lnL>
                      <a:noFill/>
                    </a:lnL>
                    <a:lnR>
                      <a:noFill/>
                    </a:lnR>
                    <a:lnT>
                      <a:noFill/>
                    </a:lnT>
                    <a:lnB>
                      <a:noFill/>
                    </a:lnB>
                  </a:tcPr>
                </a:tc>
                <a:tc>
                  <a:txBody>
                    <a:bodyPr/>
                    <a:lstStyle/>
                    <a:p>
                      <a:r>
                        <a:rPr lang="en-US" sz="1200">
                          <a:effectLst/>
                        </a:rPr>
                        <a:t>Dog, cat (anesthetized)</a:t>
                      </a:r>
                    </a:p>
                  </a:txBody>
                  <a:tcPr marL="0" marR="0" marT="0" marB="0">
                    <a:lnL>
                      <a:noFill/>
                    </a:lnL>
                    <a:lnR>
                      <a:noFill/>
                    </a:lnR>
                    <a:lnT>
                      <a:noFill/>
                    </a:lnT>
                    <a:lnB>
                      <a:noFill/>
                    </a:lnB>
                  </a:tcPr>
                </a:tc>
                <a:tc>
                  <a:txBody>
                    <a:bodyPr/>
                    <a:lstStyle/>
                    <a:p>
                      <a:r>
                        <a:rPr lang="en-US" sz="1200">
                          <a:effectLst/>
                        </a:rPr>
                        <a:t>Systolic-diastolic changes</a:t>
                      </a:r>
                    </a:p>
                  </a:txBody>
                  <a:tcPr marL="0" marR="0" marT="0" marB="0">
                    <a:lnL>
                      <a:noFill/>
                    </a:lnL>
                    <a:lnR>
                      <a:noFill/>
                    </a:lnR>
                    <a:lnT>
                      <a:noFill/>
                    </a:lnT>
                    <a:lnB>
                      <a:noFill/>
                    </a:lnB>
                  </a:tcPr>
                </a:tc>
                <a:extLst>
                  <a:ext uri="{0D108BD9-81ED-4DB2-BD59-A6C34878D82A}">
                    <a16:rowId xmlns:a16="http://schemas.microsoft.com/office/drawing/2014/main" val="10001"/>
                  </a:ext>
                </a:extLst>
              </a:tr>
              <a:tr h="188633">
                <a:tc vMerge="1">
                  <a:txBody>
                    <a:bodyPr/>
                    <a:lstStyle/>
                    <a:p>
                      <a:endParaRPr lang="en-US"/>
                    </a:p>
                  </a:txBody>
                  <a:tcPr/>
                </a:tc>
                <a:tc>
                  <a:txBody>
                    <a:bodyPr/>
                    <a:lstStyle/>
                    <a:p>
                      <a:r>
                        <a:rPr lang="en-US" sz="1200" dirty="0">
                          <a:effectLst/>
                        </a:rPr>
                        <a:t>Rat, hypertensive (conscious)</a:t>
                      </a:r>
                    </a:p>
                  </a:txBody>
                  <a:tcPr marL="0" marR="0" marT="0" marB="0">
                    <a:lnL>
                      <a:noFill/>
                    </a:lnL>
                    <a:lnR>
                      <a:noFill/>
                    </a:lnR>
                    <a:lnT>
                      <a:noFill/>
                    </a:lnT>
                    <a:lnB>
                      <a:noFill/>
                    </a:lnB>
                  </a:tcPr>
                </a:tc>
                <a:tc>
                  <a:txBody>
                    <a:bodyPr/>
                    <a:lstStyle/>
                    <a:p>
                      <a:r>
                        <a:rPr lang="en-US" sz="1200">
                          <a:effectLst/>
                        </a:rPr>
                        <a:t>Antihypertensive effects</a:t>
                      </a:r>
                    </a:p>
                  </a:txBody>
                  <a:tcPr marL="0" marR="0" marT="0" marB="0">
                    <a:lnL>
                      <a:noFill/>
                    </a:lnL>
                    <a:lnR>
                      <a:noFill/>
                    </a:lnR>
                    <a:lnT>
                      <a:noFill/>
                    </a:lnT>
                    <a:lnB>
                      <a:noFill/>
                    </a:lnB>
                  </a:tcPr>
                </a:tc>
                <a:extLst>
                  <a:ext uri="{0D108BD9-81ED-4DB2-BD59-A6C34878D82A}">
                    <a16:rowId xmlns:a16="http://schemas.microsoft.com/office/drawing/2014/main" val="10002"/>
                  </a:ext>
                </a:extLst>
              </a:tr>
              <a:tr h="188633">
                <a:tc rowSpan="2">
                  <a:txBody>
                    <a:bodyPr/>
                    <a:lstStyle/>
                    <a:p>
                      <a:r>
                        <a:rPr lang="en-US" sz="1200" dirty="0">
                          <a:effectLst/>
                        </a:rPr>
                        <a:t>  Cardiac effects</a:t>
                      </a:r>
                    </a:p>
                  </a:txBody>
                  <a:tcPr marL="0" marR="0" marT="0" marB="0">
                    <a:lnL>
                      <a:noFill/>
                    </a:lnL>
                    <a:lnR>
                      <a:noFill/>
                    </a:lnR>
                    <a:lnT>
                      <a:noFill/>
                    </a:lnT>
                    <a:lnB>
                      <a:noFill/>
                    </a:lnB>
                  </a:tcPr>
                </a:tc>
                <a:tc>
                  <a:txBody>
                    <a:bodyPr/>
                    <a:lstStyle/>
                    <a:p>
                      <a:r>
                        <a:rPr lang="en-US" sz="1200">
                          <a:effectLst/>
                        </a:rPr>
                        <a:t>Dog (conscious)</a:t>
                      </a:r>
                    </a:p>
                  </a:txBody>
                  <a:tcPr marL="0" marR="0" marT="0" marB="0">
                    <a:lnL>
                      <a:noFill/>
                    </a:lnL>
                    <a:lnR>
                      <a:noFill/>
                    </a:lnR>
                    <a:lnT>
                      <a:noFill/>
                    </a:lnT>
                    <a:lnB>
                      <a:noFill/>
                    </a:lnB>
                  </a:tcPr>
                </a:tc>
                <a:tc>
                  <a:txBody>
                    <a:bodyPr/>
                    <a:lstStyle/>
                    <a:p>
                      <a:r>
                        <a:rPr lang="en-US" sz="1200">
                          <a:effectLst/>
                        </a:rPr>
                        <a:t>Electrocardiography</a:t>
                      </a:r>
                    </a:p>
                  </a:txBody>
                  <a:tcPr marL="0" marR="0" marT="0" marB="0">
                    <a:lnL>
                      <a:noFill/>
                    </a:lnL>
                    <a:lnR>
                      <a:noFill/>
                    </a:lnR>
                    <a:lnT>
                      <a:noFill/>
                    </a:lnT>
                    <a:lnB>
                      <a:noFill/>
                    </a:lnB>
                  </a:tcPr>
                </a:tc>
                <a:extLst>
                  <a:ext uri="{0D108BD9-81ED-4DB2-BD59-A6C34878D82A}">
                    <a16:rowId xmlns:a16="http://schemas.microsoft.com/office/drawing/2014/main" val="10003"/>
                  </a:ext>
                </a:extLst>
              </a:tr>
              <a:tr h="561028">
                <a:tc vMerge="1">
                  <a:txBody>
                    <a:bodyPr/>
                    <a:lstStyle/>
                    <a:p>
                      <a:endParaRPr lang="en-US"/>
                    </a:p>
                  </a:txBody>
                  <a:tcPr/>
                </a:tc>
                <a:tc>
                  <a:txBody>
                    <a:bodyPr/>
                    <a:lstStyle/>
                    <a:p>
                      <a:r>
                        <a:rPr lang="en-US" sz="1200">
                          <a:effectLst/>
                        </a:rPr>
                        <a:t>Dog (anesthetized)</a:t>
                      </a:r>
                    </a:p>
                  </a:txBody>
                  <a:tcPr marL="0" marR="0" marT="0" marB="0">
                    <a:lnL>
                      <a:noFill/>
                    </a:lnL>
                    <a:lnR>
                      <a:noFill/>
                    </a:lnR>
                    <a:lnT>
                      <a:noFill/>
                    </a:lnT>
                    <a:lnB>
                      <a:noFill/>
                    </a:lnB>
                  </a:tcPr>
                </a:tc>
                <a:tc>
                  <a:txBody>
                    <a:bodyPr/>
                    <a:lstStyle/>
                    <a:p>
                      <a:r>
                        <a:rPr lang="en-US" sz="1200">
                          <a:effectLst/>
                        </a:rPr>
                        <a:t>Inotropic, chronotropic effects, cardiac output, total peripheral resistance</a:t>
                      </a:r>
                    </a:p>
                  </a:txBody>
                  <a:tcPr marL="0" marR="0" marT="0" marB="0">
                    <a:lnL>
                      <a:noFill/>
                    </a:lnL>
                    <a:lnR>
                      <a:noFill/>
                    </a:lnR>
                    <a:lnT>
                      <a:noFill/>
                    </a:lnT>
                    <a:lnB>
                      <a:noFill/>
                    </a:lnB>
                  </a:tcPr>
                </a:tc>
                <a:extLst>
                  <a:ext uri="{0D108BD9-81ED-4DB2-BD59-A6C34878D82A}">
                    <a16:rowId xmlns:a16="http://schemas.microsoft.com/office/drawing/2014/main" val="10004"/>
                  </a:ext>
                </a:extLst>
              </a:tr>
              <a:tr h="565899">
                <a:tc>
                  <a:txBody>
                    <a:bodyPr/>
                    <a:lstStyle/>
                    <a:p>
                      <a:r>
                        <a:rPr lang="en-US" sz="1200">
                          <a:effectLst/>
                        </a:rPr>
                        <a:t>  Peripheral autonomic nervous system</a:t>
                      </a:r>
                    </a:p>
                  </a:txBody>
                  <a:tcPr marL="0" marR="0" marT="0" marB="0">
                    <a:lnL>
                      <a:noFill/>
                    </a:lnL>
                    <a:lnR>
                      <a:noFill/>
                    </a:lnR>
                    <a:lnT>
                      <a:noFill/>
                    </a:lnT>
                    <a:lnB>
                      <a:noFill/>
                    </a:lnB>
                  </a:tcPr>
                </a:tc>
                <a:tc>
                  <a:txBody>
                    <a:bodyPr/>
                    <a:lstStyle/>
                    <a:p>
                      <a:r>
                        <a:rPr lang="en-US" sz="1200" dirty="0">
                          <a:effectLst/>
                        </a:rPr>
                        <a:t>Dog (anesthetized)</a:t>
                      </a:r>
                    </a:p>
                  </a:txBody>
                  <a:tcPr marL="0" marR="0" marT="0" marB="0">
                    <a:lnL>
                      <a:noFill/>
                    </a:lnL>
                    <a:lnR>
                      <a:noFill/>
                    </a:lnR>
                    <a:lnT>
                      <a:noFill/>
                    </a:lnT>
                    <a:lnB>
                      <a:noFill/>
                    </a:lnB>
                  </a:tcPr>
                </a:tc>
                <a:tc>
                  <a:txBody>
                    <a:bodyPr/>
                    <a:lstStyle/>
                    <a:p>
                      <a:r>
                        <a:rPr lang="en-US" sz="1200">
                          <a:effectLst/>
                        </a:rPr>
                        <a:t>Effects on response to known drugs and electrical stimulation of central and peripheral autonomic nerves</a:t>
                      </a:r>
                    </a:p>
                  </a:txBody>
                  <a:tcPr marL="0" marR="0" marT="0" marB="0">
                    <a:lnL>
                      <a:noFill/>
                    </a:lnL>
                    <a:lnR>
                      <a:noFill/>
                    </a:lnR>
                    <a:lnT>
                      <a:noFill/>
                    </a:lnT>
                    <a:lnB>
                      <a:noFill/>
                    </a:lnB>
                  </a:tcPr>
                </a:tc>
                <a:extLst>
                  <a:ext uri="{0D108BD9-81ED-4DB2-BD59-A6C34878D82A}">
                    <a16:rowId xmlns:a16="http://schemas.microsoft.com/office/drawing/2014/main" val="10005"/>
                  </a:ext>
                </a:extLst>
              </a:tr>
              <a:tr h="377266">
                <a:tc>
                  <a:txBody>
                    <a:bodyPr/>
                    <a:lstStyle/>
                    <a:p>
                      <a:r>
                        <a:rPr lang="en-US" sz="1200">
                          <a:effectLst/>
                        </a:rPr>
                        <a:t>  Respiratory effects</a:t>
                      </a:r>
                    </a:p>
                  </a:txBody>
                  <a:tcPr marL="0" marR="0" marT="0" marB="0">
                    <a:lnL>
                      <a:noFill/>
                    </a:lnL>
                    <a:lnR>
                      <a:noFill/>
                    </a:lnR>
                    <a:lnT>
                      <a:noFill/>
                    </a:lnT>
                    <a:lnB>
                      <a:noFill/>
                    </a:lnB>
                  </a:tcPr>
                </a:tc>
                <a:tc>
                  <a:txBody>
                    <a:bodyPr/>
                    <a:lstStyle/>
                    <a:p>
                      <a:r>
                        <a:rPr lang="en-US" sz="1200">
                          <a:effectLst/>
                        </a:rPr>
                        <a:t>Dog, guinea pig</a:t>
                      </a:r>
                    </a:p>
                  </a:txBody>
                  <a:tcPr marL="0" marR="0" marT="0" marB="0">
                    <a:lnL>
                      <a:noFill/>
                    </a:lnL>
                    <a:lnR>
                      <a:noFill/>
                    </a:lnR>
                    <a:lnT>
                      <a:noFill/>
                    </a:lnT>
                    <a:lnB>
                      <a:noFill/>
                    </a:lnB>
                  </a:tcPr>
                </a:tc>
                <a:tc>
                  <a:txBody>
                    <a:bodyPr/>
                    <a:lstStyle/>
                    <a:p>
                      <a:r>
                        <a:rPr lang="en-US" sz="1200">
                          <a:effectLst/>
                        </a:rPr>
                        <a:t>Effects on respiratory rate and amplitude, bronchial tone</a:t>
                      </a:r>
                    </a:p>
                  </a:txBody>
                  <a:tcPr marL="0" marR="0" marT="0" marB="0">
                    <a:lnL>
                      <a:noFill/>
                    </a:lnL>
                    <a:lnR>
                      <a:noFill/>
                    </a:lnR>
                    <a:lnT>
                      <a:noFill/>
                    </a:lnT>
                    <a:lnB>
                      <a:noFill/>
                    </a:lnB>
                  </a:tcPr>
                </a:tc>
                <a:extLst>
                  <a:ext uri="{0D108BD9-81ED-4DB2-BD59-A6C34878D82A}">
                    <a16:rowId xmlns:a16="http://schemas.microsoft.com/office/drawing/2014/main" val="10006"/>
                  </a:ext>
                </a:extLst>
              </a:tr>
              <a:tr h="561028">
                <a:tc>
                  <a:txBody>
                    <a:bodyPr/>
                    <a:lstStyle/>
                    <a:p>
                      <a:r>
                        <a:rPr lang="en-US" sz="1200">
                          <a:effectLst/>
                        </a:rPr>
                        <a:t>  Diuretic activity</a:t>
                      </a:r>
                    </a:p>
                  </a:txBody>
                  <a:tcPr marL="0" marR="0" marT="0" marB="0">
                    <a:lnL>
                      <a:noFill/>
                    </a:lnL>
                    <a:lnR>
                      <a:noFill/>
                    </a:lnR>
                    <a:lnT>
                      <a:noFill/>
                    </a:lnT>
                    <a:lnB>
                      <a:noFill/>
                    </a:lnB>
                  </a:tcPr>
                </a:tc>
                <a:tc>
                  <a:txBody>
                    <a:bodyPr/>
                    <a:lstStyle/>
                    <a:p>
                      <a:r>
                        <a:rPr lang="en-US" sz="1200">
                          <a:effectLst/>
                        </a:rPr>
                        <a:t>Dog</a:t>
                      </a:r>
                    </a:p>
                  </a:txBody>
                  <a:tcPr marL="0" marR="0" marT="0" marB="0">
                    <a:lnL>
                      <a:noFill/>
                    </a:lnL>
                    <a:lnR>
                      <a:noFill/>
                    </a:lnR>
                    <a:lnT>
                      <a:noFill/>
                    </a:lnT>
                    <a:lnB>
                      <a:noFill/>
                    </a:lnB>
                  </a:tcPr>
                </a:tc>
                <a:tc>
                  <a:txBody>
                    <a:bodyPr/>
                    <a:lstStyle/>
                    <a:p>
                      <a:r>
                        <a:rPr lang="en-US" sz="1200">
                          <a:effectLst/>
                        </a:rPr>
                        <a:t>Natriuresis, kaliuresis, water diuresis, renal blood flow, glomerular filtration rate</a:t>
                      </a:r>
                    </a:p>
                  </a:txBody>
                  <a:tcPr marL="0" marR="0" marT="0" marB="0">
                    <a:lnL>
                      <a:noFill/>
                    </a:lnL>
                    <a:lnR>
                      <a:noFill/>
                    </a:lnR>
                    <a:lnT>
                      <a:noFill/>
                    </a:lnT>
                    <a:lnB>
                      <a:noFill/>
                    </a:lnB>
                  </a:tcPr>
                </a:tc>
                <a:extLst>
                  <a:ext uri="{0D108BD9-81ED-4DB2-BD59-A6C34878D82A}">
                    <a16:rowId xmlns:a16="http://schemas.microsoft.com/office/drawing/2014/main" val="10007"/>
                  </a:ext>
                </a:extLst>
              </a:tr>
              <a:tr h="374018">
                <a:tc>
                  <a:txBody>
                    <a:bodyPr/>
                    <a:lstStyle/>
                    <a:p>
                      <a:r>
                        <a:rPr lang="en-US" sz="1200">
                          <a:effectLst/>
                        </a:rPr>
                        <a:t>  Gastrointestinal effects</a:t>
                      </a:r>
                    </a:p>
                  </a:txBody>
                  <a:tcPr marL="0" marR="0" marT="0" marB="0">
                    <a:lnL>
                      <a:noFill/>
                    </a:lnL>
                    <a:lnR>
                      <a:noFill/>
                    </a:lnR>
                    <a:lnT>
                      <a:noFill/>
                    </a:lnT>
                    <a:lnB>
                      <a:noFill/>
                    </a:lnB>
                  </a:tcPr>
                </a:tc>
                <a:tc>
                  <a:txBody>
                    <a:bodyPr/>
                    <a:lstStyle/>
                    <a:p>
                      <a:r>
                        <a:rPr lang="en-US" sz="1200">
                          <a:effectLst/>
                        </a:rPr>
                        <a:t>Rat</a:t>
                      </a:r>
                    </a:p>
                  </a:txBody>
                  <a:tcPr marL="0" marR="0" marT="0" marB="0">
                    <a:lnL>
                      <a:noFill/>
                    </a:lnL>
                    <a:lnR>
                      <a:noFill/>
                    </a:lnR>
                    <a:lnT>
                      <a:noFill/>
                    </a:lnT>
                    <a:lnB>
                      <a:noFill/>
                    </a:lnB>
                  </a:tcPr>
                </a:tc>
                <a:tc>
                  <a:txBody>
                    <a:bodyPr/>
                    <a:lstStyle/>
                    <a:p>
                      <a:r>
                        <a:rPr lang="en-US" sz="1200">
                          <a:effectLst/>
                        </a:rPr>
                        <a:t>Gastrointestinal motility and secretions</a:t>
                      </a:r>
                    </a:p>
                  </a:txBody>
                  <a:tcPr marL="0" marR="0" marT="0" marB="0">
                    <a:lnL>
                      <a:noFill/>
                    </a:lnL>
                    <a:lnR>
                      <a:noFill/>
                    </a:lnR>
                    <a:lnT>
                      <a:noFill/>
                    </a:lnT>
                    <a:lnB>
                      <a:noFill/>
                    </a:lnB>
                  </a:tcPr>
                </a:tc>
                <a:extLst>
                  <a:ext uri="{0D108BD9-81ED-4DB2-BD59-A6C34878D82A}">
                    <a16:rowId xmlns:a16="http://schemas.microsoft.com/office/drawing/2014/main" val="10008"/>
                  </a:ext>
                </a:extLst>
              </a:tr>
              <a:tr h="374018">
                <a:tc>
                  <a:txBody>
                    <a:bodyPr/>
                    <a:lstStyle/>
                    <a:p>
                      <a:r>
                        <a:rPr lang="en-US" sz="1200">
                          <a:effectLst/>
                        </a:rPr>
                        <a:t>  Circulating hormones, cholesterol, blood sugar</a:t>
                      </a:r>
                    </a:p>
                  </a:txBody>
                  <a:tcPr marL="0" marR="0" marT="0" marB="0">
                    <a:lnL>
                      <a:noFill/>
                    </a:lnL>
                    <a:lnR>
                      <a:noFill/>
                    </a:lnR>
                    <a:lnT>
                      <a:noFill/>
                    </a:lnT>
                    <a:lnB>
                      <a:noFill/>
                    </a:lnB>
                  </a:tcPr>
                </a:tc>
                <a:tc>
                  <a:txBody>
                    <a:bodyPr/>
                    <a:lstStyle/>
                    <a:p>
                      <a:r>
                        <a:rPr lang="en-US" sz="1200">
                          <a:effectLst/>
                        </a:rPr>
                        <a:t>Rat, dog</a:t>
                      </a:r>
                    </a:p>
                  </a:txBody>
                  <a:tcPr marL="0" marR="0" marT="0" marB="0">
                    <a:lnL>
                      <a:noFill/>
                    </a:lnL>
                    <a:lnR>
                      <a:noFill/>
                    </a:lnR>
                    <a:lnT>
                      <a:noFill/>
                    </a:lnT>
                    <a:lnB>
                      <a:noFill/>
                    </a:lnB>
                  </a:tcPr>
                </a:tc>
                <a:tc>
                  <a:txBody>
                    <a:bodyPr/>
                    <a:lstStyle/>
                    <a:p>
                      <a:r>
                        <a:rPr lang="en-US" sz="1200">
                          <a:effectLst/>
                        </a:rPr>
                        <a:t>Serum concentration</a:t>
                      </a:r>
                    </a:p>
                  </a:txBody>
                  <a:tcPr marL="0" marR="0" marT="0" marB="0">
                    <a:lnL>
                      <a:noFill/>
                    </a:lnL>
                    <a:lnR>
                      <a:noFill/>
                    </a:lnR>
                    <a:lnT>
                      <a:noFill/>
                    </a:lnT>
                    <a:lnB>
                      <a:noFill/>
                    </a:lnB>
                  </a:tcPr>
                </a:tc>
                <a:extLst>
                  <a:ext uri="{0D108BD9-81ED-4DB2-BD59-A6C34878D82A}">
                    <a16:rowId xmlns:a16="http://schemas.microsoft.com/office/drawing/2014/main" val="10009"/>
                  </a:ext>
                </a:extLst>
              </a:tr>
              <a:tr h="374018">
                <a:tc>
                  <a:txBody>
                    <a:bodyPr/>
                    <a:lstStyle/>
                    <a:p>
                      <a:r>
                        <a:rPr lang="en-US" sz="1200">
                          <a:effectLst/>
                        </a:rPr>
                        <a:t>  Blood coagulation</a:t>
                      </a:r>
                    </a:p>
                  </a:txBody>
                  <a:tcPr marL="0" marR="0" marT="0" marB="0">
                    <a:lnL>
                      <a:noFill/>
                    </a:lnL>
                    <a:lnR>
                      <a:noFill/>
                    </a:lnR>
                    <a:lnT>
                      <a:noFill/>
                    </a:lnT>
                    <a:lnB>
                      <a:noFill/>
                    </a:lnB>
                  </a:tcPr>
                </a:tc>
                <a:tc>
                  <a:txBody>
                    <a:bodyPr/>
                    <a:lstStyle/>
                    <a:p>
                      <a:r>
                        <a:rPr lang="en-US" sz="1200">
                          <a:effectLst/>
                        </a:rPr>
                        <a:t>Rabbit</a:t>
                      </a:r>
                    </a:p>
                  </a:txBody>
                  <a:tcPr marL="0" marR="0" marT="0" marB="0">
                    <a:lnL>
                      <a:noFill/>
                    </a:lnL>
                    <a:lnR>
                      <a:noFill/>
                    </a:lnR>
                    <a:lnT>
                      <a:noFill/>
                    </a:lnT>
                    <a:lnB>
                      <a:noFill/>
                    </a:lnB>
                  </a:tcPr>
                </a:tc>
                <a:tc>
                  <a:txBody>
                    <a:bodyPr/>
                    <a:lstStyle/>
                    <a:p>
                      <a:r>
                        <a:rPr lang="en-US" sz="1200">
                          <a:effectLst/>
                        </a:rPr>
                        <a:t>Coagulation time, clot retraction, prothrombin time</a:t>
                      </a:r>
                    </a:p>
                  </a:txBody>
                  <a:tcPr marL="0" marR="0" marT="0" marB="0">
                    <a:lnL>
                      <a:noFill/>
                    </a:lnL>
                    <a:lnR>
                      <a:noFill/>
                    </a:lnR>
                    <a:lnT>
                      <a:noFill/>
                    </a:lnT>
                    <a:lnB>
                      <a:noFill/>
                    </a:lnB>
                  </a:tcPr>
                </a:tc>
                <a:extLst>
                  <a:ext uri="{0D108BD9-81ED-4DB2-BD59-A6C34878D82A}">
                    <a16:rowId xmlns:a16="http://schemas.microsoft.com/office/drawing/2014/main" val="10010"/>
                  </a:ext>
                </a:extLst>
              </a:tr>
              <a:tr h="561028">
                <a:tc>
                  <a:txBody>
                    <a:bodyPr/>
                    <a:lstStyle/>
                    <a:p>
                      <a:r>
                        <a:rPr lang="en-US" sz="1200" dirty="0">
                          <a:effectLst/>
                        </a:rPr>
                        <a:t>  Central nervous system</a:t>
                      </a:r>
                    </a:p>
                  </a:txBody>
                  <a:tcPr marL="0" marR="0" marT="0" marB="0">
                    <a:lnL>
                      <a:noFill/>
                    </a:lnL>
                    <a:lnR>
                      <a:noFill/>
                    </a:lnR>
                    <a:lnT>
                      <a:noFill/>
                    </a:lnT>
                    <a:lnB>
                      <a:noFill/>
                    </a:lnB>
                  </a:tcPr>
                </a:tc>
                <a:tc>
                  <a:txBody>
                    <a:bodyPr/>
                    <a:lstStyle/>
                    <a:p>
                      <a:r>
                        <a:rPr lang="en-US" sz="1200" dirty="0">
                          <a:effectLst/>
                        </a:rPr>
                        <a:t>Mouse, rat</a:t>
                      </a:r>
                    </a:p>
                  </a:txBody>
                  <a:tcPr marL="0" marR="0" marT="0" marB="0">
                    <a:lnL>
                      <a:noFill/>
                    </a:lnL>
                    <a:lnR>
                      <a:noFill/>
                    </a:lnR>
                    <a:lnT>
                      <a:noFill/>
                    </a:lnT>
                    <a:lnB>
                      <a:noFill/>
                    </a:lnB>
                  </a:tcPr>
                </a:tc>
                <a:tc>
                  <a:txBody>
                    <a:bodyPr/>
                    <a:lstStyle/>
                    <a:p>
                      <a:r>
                        <a:rPr lang="en-US" sz="1200" dirty="0">
                          <a:effectLst/>
                        </a:rPr>
                        <a:t>Degree of sedation, muscle relaxation, </a:t>
                      </a:r>
                      <a:r>
                        <a:rPr lang="en-US" sz="1200" dirty="0" err="1">
                          <a:effectLst/>
                        </a:rPr>
                        <a:t>locomotor</a:t>
                      </a:r>
                      <a:r>
                        <a:rPr lang="en-US" sz="1200" dirty="0">
                          <a:effectLst/>
                        </a:rPr>
                        <a:t> activity, stimulation</a:t>
                      </a:r>
                    </a:p>
                  </a:txBody>
                  <a:tcPr marL="0" marR="0" marT="0" marB="0">
                    <a:lnL>
                      <a:noFill/>
                    </a:lnL>
                    <a:lnR>
                      <a:noFill/>
                    </a:lnR>
                    <a:lnT>
                      <a:noFill/>
                    </a:lnT>
                    <a:lnB>
                      <a:noFill/>
                    </a:lnB>
                  </a:tcPr>
                </a:tc>
                <a:extLst>
                  <a:ext uri="{0D108BD9-81ED-4DB2-BD59-A6C34878D82A}">
                    <a16:rowId xmlns:a16="http://schemas.microsoft.com/office/drawing/2014/main" val="10011"/>
                  </a:ext>
                </a:extLst>
              </a:tr>
            </a:tbl>
          </a:graphicData>
        </a:graphic>
      </p:graphicFrame>
      <p:sp>
        <p:nvSpPr>
          <p:cNvPr id="21542" name="TextBox 2">
            <a:extLst>
              <a:ext uri="{FF2B5EF4-FFF2-40B4-BE49-F238E27FC236}">
                <a16:creationId xmlns:a16="http://schemas.microsoft.com/office/drawing/2014/main" id="{231DFDC1-A7E4-4AD0-B7BE-7D543435A4C8}"/>
              </a:ext>
            </a:extLst>
          </p:cNvPr>
          <p:cNvSpPr txBox="1">
            <a:spLocks noChangeArrowheads="1"/>
          </p:cNvSpPr>
          <p:nvPr/>
        </p:nvSpPr>
        <p:spPr bwMode="auto">
          <a:xfrm>
            <a:off x="609600" y="1571625"/>
            <a:ext cx="33877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600" b="1"/>
              <a:t>Experimental Method or Target Organ</a:t>
            </a:r>
          </a:p>
        </p:txBody>
      </p:sp>
      <p:sp>
        <p:nvSpPr>
          <p:cNvPr id="21543" name="TextBox 4">
            <a:extLst>
              <a:ext uri="{FF2B5EF4-FFF2-40B4-BE49-F238E27FC236}">
                <a16:creationId xmlns:a16="http://schemas.microsoft.com/office/drawing/2014/main" id="{3EB40AA2-9DF1-4314-974D-8D0721E20CDD}"/>
              </a:ext>
            </a:extLst>
          </p:cNvPr>
          <p:cNvSpPr txBox="1">
            <a:spLocks noChangeArrowheads="1"/>
          </p:cNvSpPr>
          <p:nvPr/>
        </p:nvSpPr>
        <p:spPr bwMode="auto">
          <a:xfrm>
            <a:off x="4489450" y="1571625"/>
            <a:ext cx="16208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600" b="1"/>
              <a:t>Species or Tissue</a:t>
            </a:r>
          </a:p>
        </p:txBody>
      </p:sp>
      <p:sp>
        <p:nvSpPr>
          <p:cNvPr id="21544" name="TextBox 5">
            <a:extLst>
              <a:ext uri="{FF2B5EF4-FFF2-40B4-BE49-F238E27FC236}">
                <a16:creationId xmlns:a16="http://schemas.microsoft.com/office/drawing/2014/main" id="{15A11DE1-F055-45E5-BD84-C18097D9C083}"/>
              </a:ext>
            </a:extLst>
          </p:cNvPr>
          <p:cNvSpPr txBox="1">
            <a:spLocks noChangeArrowheads="1"/>
          </p:cNvSpPr>
          <p:nvPr/>
        </p:nvSpPr>
        <p:spPr bwMode="auto">
          <a:xfrm>
            <a:off x="8675688" y="1571625"/>
            <a:ext cx="13938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600" b="1"/>
              <a:t>Measurement</a:t>
            </a:r>
            <a:endParaRPr lang="en-US" altLang="en-US"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A84BAD6-0111-4131-BA76-C64D67823E55}"/>
              </a:ext>
            </a:extLst>
          </p:cNvPr>
          <p:cNvSpPr>
            <a:spLocks noGrp="1"/>
          </p:cNvSpPr>
          <p:nvPr>
            <p:ph type="title"/>
          </p:nvPr>
        </p:nvSpPr>
        <p:spPr>
          <a:xfrm>
            <a:off x="838200" y="365125"/>
            <a:ext cx="10515600" cy="873125"/>
          </a:xfrm>
        </p:spPr>
        <p:txBody>
          <a:bodyPr/>
          <a:lstStyle/>
          <a:p>
            <a:r>
              <a:rPr lang="en-US" altLang="en-US"/>
              <a:t>Pre clinical toxicity studies</a:t>
            </a:r>
          </a:p>
        </p:txBody>
      </p:sp>
      <p:sp>
        <p:nvSpPr>
          <p:cNvPr id="3" name="Content Placeholder 2">
            <a:extLst>
              <a:ext uri="{FF2B5EF4-FFF2-40B4-BE49-F238E27FC236}">
                <a16:creationId xmlns:a16="http://schemas.microsoft.com/office/drawing/2014/main" id="{A53EFEE0-4E0A-4C59-A654-B4EFC8ACEC4C}"/>
              </a:ext>
            </a:extLst>
          </p:cNvPr>
          <p:cNvSpPr>
            <a:spLocks noGrp="1"/>
          </p:cNvSpPr>
          <p:nvPr>
            <p:ph sz="quarter" idx="1"/>
          </p:nvPr>
        </p:nvSpPr>
        <p:spPr>
          <a:xfrm>
            <a:off x="644525" y="1558925"/>
            <a:ext cx="10890250" cy="4830763"/>
          </a:xfrm>
        </p:spPr>
        <p:txBody>
          <a:bodyPr rtlCol="0">
            <a:normAutofit fontScale="92500" lnSpcReduction="20000"/>
          </a:bodyPr>
          <a:lstStyle/>
          <a:p>
            <a:pPr fontAlgn="auto">
              <a:spcAft>
                <a:spcPts val="0"/>
              </a:spcAft>
              <a:defRPr/>
            </a:pPr>
            <a:r>
              <a:rPr lang="en-US" dirty="0"/>
              <a:t>The goals of preclinical toxicity studies include </a:t>
            </a:r>
            <a:r>
              <a:rPr lang="en-US" b="1" dirty="0"/>
              <a:t>identifying potential human toxicities</a:t>
            </a:r>
            <a:r>
              <a:rPr lang="en-US" dirty="0"/>
              <a:t>; designing tests to further define the toxic mechanisms; and predicting the specific and the most relevant toxicities to be monitored in clinical trials. Several quantitative estimates are desirable. These include: </a:t>
            </a:r>
          </a:p>
          <a:p>
            <a:pPr marL="514350" indent="-514350" fontAlgn="auto">
              <a:spcAft>
                <a:spcPts val="0"/>
              </a:spcAft>
              <a:buFont typeface="+mj-lt"/>
              <a:buAutoNum type="arabicPeriod"/>
              <a:defRPr/>
            </a:pPr>
            <a:r>
              <a:rPr lang="en-US" dirty="0"/>
              <a:t>The "no-effect" dose—the maximum dose at which a specified toxic effect is not seen; </a:t>
            </a:r>
          </a:p>
          <a:p>
            <a:pPr marL="514350" indent="-514350" fontAlgn="auto">
              <a:spcAft>
                <a:spcPts val="0"/>
              </a:spcAft>
              <a:buFont typeface="+mj-lt"/>
              <a:buAutoNum type="arabicPeriod"/>
              <a:defRPr/>
            </a:pPr>
            <a:r>
              <a:rPr lang="en-US" dirty="0"/>
              <a:t>The minimum lethal dose—the smallest dose that is observed to kill any experimental animal; and, if necessary, </a:t>
            </a:r>
          </a:p>
          <a:p>
            <a:pPr marL="514350" indent="-514350" fontAlgn="auto">
              <a:spcAft>
                <a:spcPts val="0"/>
              </a:spcAft>
              <a:buFont typeface="+mj-lt"/>
              <a:buAutoNum type="arabicPeriod"/>
              <a:defRPr/>
            </a:pPr>
            <a:r>
              <a:rPr lang="en-US" dirty="0"/>
              <a:t>The median lethal dose (LD50)—the dose that kills approximately 50% of the animals. Presently, the LD50 is estimated from the smallest number of animals possible. These doses are </a:t>
            </a:r>
            <a:r>
              <a:rPr lang="en-US" b="1" dirty="0"/>
              <a:t>used to calculate the initial dose to be tried in humans</a:t>
            </a:r>
            <a:r>
              <a:rPr lang="en-US" dirty="0"/>
              <a:t>, usually taken as one hundredth to one tenth of the no-effect dose in animals.</a:t>
            </a:r>
          </a:p>
          <a:p>
            <a:pPr fontAlgn="auto">
              <a:spcAft>
                <a:spcPts val="0"/>
              </a:spcAft>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E175B22-A656-4059-9B03-A2EE6FD76362}"/>
              </a:ext>
            </a:extLst>
          </p:cNvPr>
          <p:cNvSpPr>
            <a:spLocks noGrp="1"/>
          </p:cNvSpPr>
          <p:nvPr>
            <p:ph type="title"/>
          </p:nvPr>
        </p:nvSpPr>
        <p:spPr>
          <a:xfrm>
            <a:off x="817563" y="228600"/>
            <a:ext cx="10871200" cy="990600"/>
          </a:xfrm>
        </p:spPr>
        <p:txBody>
          <a:bodyPr/>
          <a:lstStyle/>
          <a:p>
            <a:r>
              <a:rPr lang="en-US" altLang="en-US" b="1"/>
              <a:t>The Food &amp; Drug Administration (FDA)</a:t>
            </a:r>
            <a:endParaRPr lang="en-US" altLang="en-US"/>
          </a:p>
        </p:txBody>
      </p:sp>
      <p:sp>
        <p:nvSpPr>
          <p:cNvPr id="23555" name="Content Placeholder 2">
            <a:extLst>
              <a:ext uri="{FF2B5EF4-FFF2-40B4-BE49-F238E27FC236}">
                <a16:creationId xmlns:a16="http://schemas.microsoft.com/office/drawing/2014/main" id="{50696C8A-0E17-4190-9100-0519A8B94796}"/>
              </a:ext>
            </a:extLst>
          </p:cNvPr>
          <p:cNvSpPr>
            <a:spLocks noGrp="1"/>
          </p:cNvSpPr>
          <p:nvPr>
            <p:ph sz="quarter" idx="1"/>
          </p:nvPr>
        </p:nvSpPr>
        <p:spPr>
          <a:xfrm>
            <a:off x="817563" y="1600200"/>
            <a:ext cx="10871200" cy="4495800"/>
          </a:xfrm>
        </p:spPr>
        <p:txBody>
          <a:bodyPr/>
          <a:lstStyle/>
          <a:p>
            <a:r>
              <a:rPr lang="en-US" altLang="en-US"/>
              <a:t>It is the responsibility of those seeking to market a drug to test it and submit evidence on its relative safety and effectiveness. </a:t>
            </a:r>
          </a:p>
          <a:p>
            <a:r>
              <a:rPr lang="en-US" altLang="en-US"/>
              <a:t>The FDA is the administrative body that oversees the drug evaluation process in the USA and grants approval for marketing of new drug products.</a:t>
            </a:r>
          </a:p>
          <a:p>
            <a:r>
              <a:rPr lang="en-US" altLang="en-US"/>
              <a:t>The FDA's authority to regulate drugs derives from specific legislation.</a:t>
            </a:r>
          </a:p>
          <a:p>
            <a:r>
              <a:rPr lang="en-US" altLang="en-US"/>
              <a:t>If a drug has not been shown through adequately controlled testing to be "safe and effective" for a specific use, it cannot be marketed in interstate commerce for this use.</a:t>
            </a:r>
            <a:br>
              <a:rPr lang="en-US" altLang="en-US"/>
            </a:b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7B46F92-4BCF-4C98-B26A-090789E97B6F}"/>
              </a:ext>
            </a:extLst>
          </p:cNvPr>
          <p:cNvSpPr>
            <a:spLocks noGrp="1"/>
          </p:cNvSpPr>
          <p:nvPr>
            <p:ph type="title"/>
          </p:nvPr>
        </p:nvSpPr>
        <p:spPr>
          <a:xfrm>
            <a:off x="838200" y="365125"/>
            <a:ext cx="10515600" cy="1039813"/>
          </a:xfrm>
        </p:spPr>
        <p:txBody>
          <a:bodyPr/>
          <a:lstStyle/>
          <a:p>
            <a:r>
              <a:rPr lang="en-US" altLang="en-US"/>
              <a:t>Other drug administrative bodies</a:t>
            </a:r>
          </a:p>
        </p:txBody>
      </p:sp>
      <p:sp>
        <p:nvSpPr>
          <p:cNvPr id="24579" name="Content Placeholder 2">
            <a:extLst>
              <a:ext uri="{FF2B5EF4-FFF2-40B4-BE49-F238E27FC236}">
                <a16:creationId xmlns:a16="http://schemas.microsoft.com/office/drawing/2014/main" id="{5894CFD5-61C2-4CEE-8F1B-315B45D6FCE1}"/>
              </a:ext>
            </a:extLst>
          </p:cNvPr>
          <p:cNvSpPr>
            <a:spLocks noGrp="1"/>
          </p:cNvSpPr>
          <p:nvPr>
            <p:ph sz="quarter" idx="1"/>
          </p:nvPr>
        </p:nvSpPr>
        <p:spPr>
          <a:xfrm>
            <a:off x="838200" y="1527175"/>
            <a:ext cx="10515600" cy="4649788"/>
          </a:xfrm>
        </p:spPr>
        <p:txBody>
          <a:bodyPr/>
          <a:lstStyle/>
          <a:p>
            <a:r>
              <a:rPr lang="en-US" altLang="en-US"/>
              <a:t>Outside the USA, the regulatory and drug approval for marketing process is generally similar to that in the USA. For example, </a:t>
            </a:r>
          </a:p>
          <a:p>
            <a:r>
              <a:rPr lang="en-US" altLang="en-US"/>
              <a:t>The European Agency for the Evaluation of Medical Products (EMEA) is responsible for biologicals and optional for synthetic drugs. </a:t>
            </a:r>
          </a:p>
          <a:p>
            <a:r>
              <a:rPr lang="en-US" altLang="en-US"/>
              <a:t>In Japan, the marketing and manufacture of drugs is regulated by the Ministry of Health, Labor and Welfare (MHLW) and advised by the Central Pharmaceutical Affairs Council (CPAC), which evaluates scientific data.</a:t>
            </a:r>
          </a:p>
          <a:p>
            <a:r>
              <a:rPr lang="en-US" altLang="en-US"/>
              <a:t>In Kenya the Pharmacy and poisons board is responsible for drug regulation and administration</a:t>
            </a:r>
          </a:p>
          <a:p>
            <a:endParaRPr lang="en-US" altLang="en-US"/>
          </a:p>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Placeholder 1">
            <a:extLst>
              <a:ext uri="{FF2B5EF4-FFF2-40B4-BE49-F238E27FC236}">
                <a16:creationId xmlns:a16="http://schemas.microsoft.com/office/drawing/2014/main" id="{B0FF0BA9-C9B9-4E03-B8AC-EEC614805BC9}"/>
              </a:ext>
            </a:extLst>
          </p:cNvPr>
          <p:cNvSpPr>
            <a:spLocks noGrp="1"/>
          </p:cNvSpPr>
          <p:nvPr>
            <p:ph type="body" idx="1"/>
          </p:nvPr>
        </p:nvSpPr>
        <p:spPr>
          <a:xfrm>
            <a:off x="1828800" y="2743200"/>
            <a:ext cx="9498013" cy="1673225"/>
          </a:xfrm>
        </p:spPr>
        <p:txBody>
          <a:bodyPr/>
          <a:lstStyle/>
          <a:p>
            <a:r>
              <a:rPr lang="en-CA" altLang="en-US"/>
              <a:t>Thank you.</a:t>
            </a:r>
            <a:endParaRPr lang="en-US" altLang="en-US"/>
          </a:p>
        </p:txBody>
      </p:sp>
      <p:sp>
        <p:nvSpPr>
          <p:cNvPr id="25603" name="Title 2">
            <a:extLst>
              <a:ext uri="{FF2B5EF4-FFF2-40B4-BE49-F238E27FC236}">
                <a16:creationId xmlns:a16="http://schemas.microsoft.com/office/drawing/2014/main" id="{0AD25FD2-C5D5-4B4B-AFD1-D0091D15867C}"/>
              </a:ext>
            </a:extLst>
          </p:cNvPr>
          <p:cNvSpPr>
            <a:spLocks noGrp="1"/>
          </p:cNvSpPr>
          <p:nvPr>
            <p:ph type="title"/>
          </p:nvPr>
        </p:nvSpPr>
        <p:spPr/>
        <p:txBody>
          <a:bodyPr/>
          <a:lstStyle/>
          <a:p>
            <a:r>
              <a:rPr lang="en-CA" altLang="en-US"/>
              <a:t>The end</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44DB7E4-7846-4A6C-B242-8BF7CA1D2161}"/>
              </a:ext>
            </a:extLst>
          </p:cNvPr>
          <p:cNvSpPr>
            <a:spLocks noGrp="1"/>
          </p:cNvSpPr>
          <p:nvPr>
            <p:ph type="title"/>
          </p:nvPr>
        </p:nvSpPr>
        <p:spPr>
          <a:xfrm>
            <a:off x="817563" y="228600"/>
            <a:ext cx="10871200" cy="990600"/>
          </a:xfrm>
        </p:spPr>
        <p:txBody>
          <a:bodyPr/>
          <a:lstStyle/>
          <a:p>
            <a:r>
              <a:rPr lang="en-CA" altLang="en-US"/>
              <a:t>Development of drugs</a:t>
            </a:r>
            <a:endParaRPr lang="en-US" altLang="en-US"/>
          </a:p>
        </p:txBody>
      </p:sp>
      <p:sp>
        <p:nvSpPr>
          <p:cNvPr id="11267" name="Content Placeholder 2">
            <a:extLst>
              <a:ext uri="{FF2B5EF4-FFF2-40B4-BE49-F238E27FC236}">
                <a16:creationId xmlns:a16="http://schemas.microsoft.com/office/drawing/2014/main" id="{B889042D-C916-4961-8FE2-232B23FE3F6E}"/>
              </a:ext>
            </a:extLst>
          </p:cNvPr>
          <p:cNvSpPr>
            <a:spLocks noGrp="1"/>
          </p:cNvSpPr>
          <p:nvPr>
            <p:ph sz="quarter" idx="1"/>
          </p:nvPr>
        </p:nvSpPr>
        <p:spPr>
          <a:xfrm>
            <a:off x="817563" y="1600200"/>
            <a:ext cx="10871200" cy="4495800"/>
          </a:xfrm>
        </p:spPr>
        <p:txBody>
          <a:bodyPr/>
          <a:lstStyle/>
          <a:p>
            <a:r>
              <a:rPr lang="en-US" altLang="en-US"/>
              <a:t>Among the first steps in the development of a </a:t>
            </a:r>
            <a:r>
              <a:rPr lang="en-US" altLang="en-US" b="1"/>
              <a:t>new</a:t>
            </a:r>
            <a:r>
              <a:rPr lang="en-US" altLang="en-US"/>
              <a:t> </a:t>
            </a:r>
            <a:r>
              <a:rPr lang="en-US" altLang="en-US" b="1"/>
              <a:t>drug</a:t>
            </a:r>
            <a:r>
              <a:rPr lang="en-US" altLang="en-US"/>
              <a:t> is the </a:t>
            </a:r>
            <a:r>
              <a:rPr lang="en-US" altLang="en-US" b="1"/>
              <a:t>discovery</a:t>
            </a:r>
            <a:r>
              <a:rPr lang="en-US" altLang="en-US"/>
              <a:t> or </a:t>
            </a:r>
            <a:r>
              <a:rPr lang="en-US" altLang="en-US" b="1"/>
              <a:t>synthesis</a:t>
            </a:r>
            <a:r>
              <a:rPr lang="en-US" altLang="en-US"/>
              <a:t> of a </a:t>
            </a:r>
            <a:r>
              <a:rPr lang="en-US" altLang="en-US" b="1"/>
              <a:t>potential new drug molecule</a:t>
            </a:r>
            <a:r>
              <a:rPr lang="en-US" altLang="en-US"/>
              <a:t> and seeking an </a:t>
            </a:r>
            <a:r>
              <a:rPr lang="en-US" altLang="en-US" b="1"/>
              <a:t>understanding</a:t>
            </a:r>
            <a:r>
              <a:rPr lang="en-US" altLang="en-US"/>
              <a:t> of its </a:t>
            </a:r>
            <a:r>
              <a:rPr lang="en-US" altLang="en-US" b="1"/>
              <a:t>interaction</a:t>
            </a:r>
            <a:r>
              <a:rPr lang="en-US" altLang="en-US"/>
              <a:t> (mechanism) with the appropriate biologic </a:t>
            </a:r>
            <a:r>
              <a:rPr lang="en-US" altLang="en-US" b="1"/>
              <a:t>targets</a:t>
            </a:r>
            <a:r>
              <a:rPr lang="en-US" altLang="en-US"/>
              <a:t>. </a:t>
            </a:r>
          </a:p>
          <a:p>
            <a:r>
              <a:rPr lang="en-US" altLang="en-US"/>
              <a:t>Repeated application of this approach leads to compounds with increased potency and selectivity. </a:t>
            </a:r>
          </a:p>
          <a:p>
            <a:endParaRPr lang="en-US" altLang="en-US"/>
          </a:p>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5C2F7F93-FAF5-4C7C-82DC-227D81FDDBE8}"/>
              </a:ext>
            </a:extLst>
          </p:cNvPr>
          <p:cNvSpPr>
            <a:spLocks noGrp="1"/>
          </p:cNvSpPr>
          <p:nvPr>
            <p:ph type="title"/>
          </p:nvPr>
        </p:nvSpPr>
        <p:spPr>
          <a:xfrm>
            <a:off x="817563" y="228600"/>
            <a:ext cx="10871200" cy="990600"/>
          </a:xfrm>
        </p:spPr>
        <p:txBody>
          <a:bodyPr/>
          <a:lstStyle/>
          <a:p>
            <a:r>
              <a:rPr lang="en-US" altLang="en-US"/>
              <a:t>Factors considered before drug marketing</a:t>
            </a:r>
          </a:p>
        </p:txBody>
      </p:sp>
      <p:sp>
        <p:nvSpPr>
          <p:cNvPr id="3" name="Content Placeholder 2">
            <a:extLst>
              <a:ext uri="{FF2B5EF4-FFF2-40B4-BE49-F238E27FC236}">
                <a16:creationId xmlns:a16="http://schemas.microsoft.com/office/drawing/2014/main" id="{C2ECED4E-2BCF-4990-A655-78C26357796B}"/>
              </a:ext>
            </a:extLst>
          </p:cNvPr>
          <p:cNvSpPr>
            <a:spLocks noGrp="1"/>
          </p:cNvSpPr>
          <p:nvPr>
            <p:ph sz="quarter" idx="1"/>
          </p:nvPr>
        </p:nvSpPr>
        <p:spPr>
          <a:xfrm>
            <a:off x="817563" y="1600200"/>
            <a:ext cx="10871200" cy="4495800"/>
          </a:xfrm>
        </p:spPr>
        <p:txBody>
          <a:bodyPr rtlCol="0">
            <a:normAutofit fontScale="92500" lnSpcReduction="20000"/>
          </a:bodyPr>
          <a:lstStyle/>
          <a:p>
            <a:pPr marL="514350" indent="-514350" fontAlgn="auto">
              <a:spcAft>
                <a:spcPts val="0"/>
              </a:spcAft>
              <a:buFont typeface="+mj-lt"/>
              <a:buAutoNum type="arabicPeriod"/>
              <a:defRPr/>
            </a:pPr>
            <a:r>
              <a:rPr lang="en-US" dirty="0"/>
              <a:t>By law, the </a:t>
            </a:r>
            <a:r>
              <a:rPr lang="en-US" b="1" dirty="0"/>
              <a:t>safety</a:t>
            </a:r>
            <a:r>
              <a:rPr lang="en-US" dirty="0"/>
              <a:t> and </a:t>
            </a:r>
            <a:r>
              <a:rPr lang="en-US" b="1" dirty="0"/>
              <a:t>efficacy</a:t>
            </a:r>
            <a:r>
              <a:rPr lang="en-US" dirty="0"/>
              <a:t> of drugs must be defined before marketing. </a:t>
            </a:r>
          </a:p>
          <a:p>
            <a:pPr marL="514350" indent="-514350" fontAlgn="auto">
              <a:spcAft>
                <a:spcPts val="0"/>
              </a:spcAft>
              <a:buFont typeface="+mj-lt"/>
              <a:buAutoNum type="arabicPeriod"/>
              <a:defRPr/>
            </a:pPr>
            <a:r>
              <a:rPr lang="en-US" dirty="0"/>
              <a:t>Relevant biologic effects, </a:t>
            </a:r>
          </a:p>
          <a:p>
            <a:pPr marL="514350" indent="-514350" fontAlgn="auto">
              <a:spcAft>
                <a:spcPts val="0"/>
              </a:spcAft>
              <a:buFont typeface="+mj-lt"/>
              <a:buAutoNum type="arabicPeriod"/>
              <a:defRPr/>
            </a:pPr>
            <a:r>
              <a:rPr lang="en-US" dirty="0"/>
              <a:t>Drug metabolism, and </a:t>
            </a:r>
          </a:p>
          <a:p>
            <a:pPr marL="514350" indent="-514350" fontAlgn="auto">
              <a:spcAft>
                <a:spcPts val="0"/>
              </a:spcAft>
              <a:buFont typeface="+mj-lt"/>
              <a:buAutoNum type="arabicPeriod"/>
              <a:defRPr/>
            </a:pPr>
            <a:r>
              <a:rPr lang="en-US" dirty="0"/>
              <a:t>Pharmacokinetic profiles and particularly an assessment of the relative safety of the drug must be characterized in animals before human drug trials can be started. </a:t>
            </a:r>
          </a:p>
          <a:p>
            <a:pPr fontAlgn="auto">
              <a:spcAft>
                <a:spcPts val="0"/>
              </a:spcAft>
              <a:defRPr/>
            </a:pPr>
            <a:r>
              <a:rPr lang="en-US" dirty="0"/>
              <a:t>With regulatory approval, </a:t>
            </a:r>
            <a:r>
              <a:rPr lang="en-US" b="1" dirty="0"/>
              <a:t>human testing</a:t>
            </a:r>
            <a:r>
              <a:rPr lang="en-US" dirty="0"/>
              <a:t> can then go forward in </a:t>
            </a:r>
            <a:r>
              <a:rPr lang="en-US" b="1" dirty="0"/>
              <a:t>three phases</a:t>
            </a:r>
            <a:r>
              <a:rPr lang="en-US" dirty="0"/>
              <a:t> before the drug can be considered for </a:t>
            </a:r>
            <a:r>
              <a:rPr lang="en-US" b="1" dirty="0"/>
              <a:t>approval</a:t>
            </a:r>
            <a:r>
              <a:rPr lang="en-US" dirty="0"/>
              <a:t> for general use. </a:t>
            </a:r>
          </a:p>
          <a:p>
            <a:pPr fontAlgn="auto">
              <a:spcAft>
                <a:spcPts val="0"/>
              </a:spcAft>
              <a:defRPr/>
            </a:pPr>
            <a:r>
              <a:rPr lang="en-US" dirty="0"/>
              <a:t>A fourth phase of </a:t>
            </a:r>
            <a:r>
              <a:rPr lang="en-US" b="1" dirty="0"/>
              <a:t>data gathering</a:t>
            </a:r>
            <a:r>
              <a:rPr lang="en-US" dirty="0"/>
              <a:t> and </a:t>
            </a:r>
            <a:r>
              <a:rPr lang="en-US" b="1" dirty="0"/>
              <a:t>safety monitoring</a:t>
            </a:r>
            <a:r>
              <a:rPr lang="en-US" dirty="0"/>
              <a:t> is becoming increasingly important and follows after approval for general use.</a:t>
            </a:r>
          </a:p>
          <a:p>
            <a:pPr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438FB-70EE-40A8-8086-FD99440D1B10}"/>
              </a:ext>
            </a:extLst>
          </p:cNvPr>
          <p:cNvSpPr>
            <a:spLocks noGrp="1"/>
          </p:cNvSpPr>
          <p:nvPr>
            <p:ph type="title"/>
          </p:nvPr>
        </p:nvSpPr>
        <p:spPr>
          <a:xfrm>
            <a:off x="838200" y="365125"/>
            <a:ext cx="10380663" cy="682625"/>
          </a:xfrm>
        </p:spPr>
        <p:txBody>
          <a:bodyPr rtlCol="0">
            <a:normAutofit fontScale="90000"/>
          </a:bodyPr>
          <a:lstStyle/>
          <a:p>
            <a:pPr fontAlgn="auto">
              <a:spcAft>
                <a:spcPts val="0"/>
              </a:spcAft>
              <a:defRPr/>
            </a:pPr>
            <a:r>
              <a:rPr lang="en-CA" dirty="0"/>
              <a:t>Process of drug development</a:t>
            </a:r>
            <a:endParaRPr lang="en-US" dirty="0"/>
          </a:p>
        </p:txBody>
      </p:sp>
      <p:pic>
        <p:nvPicPr>
          <p:cNvPr id="13315" name="Content Placeholder 3">
            <a:extLst>
              <a:ext uri="{FF2B5EF4-FFF2-40B4-BE49-F238E27FC236}">
                <a16:creationId xmlns:a16="http://schemas.microsoft.com/office/drawing/2014/main" id="{D41A804A-B462-46C6-A7DF-2B3EEF644060}"/>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684338" y="1141413"/>
            <a:ext cx="8686800" cy="501015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38A8163-A92D-4C97-BB46-437DC97B1385}"/>
              </a:ext>
            </a:extLst>
          </p:cNvPr>
          <p:cNvSpPr>
            <a:spLocks noGrp="1"/>
          </p:cNvSpPr>
          <p:nvPr>
            <p:ph type="title"/>
          </p:nvPr>
        </p:nvSpPr>
        <p:spPr>
          <a:xfrm>
            <a:off x="817563" y="228600"/>
            <a:ext cx="10871200" cy="990600"/>
          </a:xfrm>
        </p:spPr>
        <p:txBody>
          <a:bodyPr/>
          <a:lstStyle/>
          <a:p>
            <a:r>
              <a:rPr lang="en-US" altLang="en-US"/>
              <a:t>Process of drug development</a:t>
            </a:r>
          </a:p>
        </p:txBody>
      </p:sp>
      <p:sp>
        <p:nvSpPr>
          <p:cNvPr id="14339" name="Content Placeholder 2">
            <a:extLst>
              <a:ext uri="{FF2B5EF4-FFF2-40B4-BE49-F238E27FC236}">
                <a16:creationId xmlns:a16="http://schemas.microsoft.com/office/drawing/2014/main" id="{E80F9729-BE8D-46A1-A456-1E08E54E1263}"/>
              </a:ext>
            </a:extLst>
          </p:cNvPr>
          <p:cNvSpPr>
            <a:spLocks noGrp="1"/>
          </p:cNvSpPr>
          <p:nvPr>
            <p:ph sz="quarter" idx="1"/>
          </p:nvPr>
        </p:nvSpPr>
        <p:spPr>
          <a:xfrm>
            <a:off x="817563" y="1600200"/>
            <a:ext cx="10871200" cy="4495800"/>
          </a:xfrm>
        </p:spPr>
        <p:txBody>
          <a:bodyPr/>
          <a:lstStyle/>
          <a:p>
            <a:r>
              <a:rPr lang="en-CA" altLang="en-US" b="1"/>
              <a:t>In vitro</a:t>
            </a:r>
            <a:r>
              <a:rPr lang="en-CA" altLang="en-US"/>
              <a:t> means performed or taking place in a test tube, culture dish, or elsewhere outside a living organism.</a:t>
            </a:r>
          </a:p>
          <a:p>
            <a:r>
              <a:rPr lang="en-CA" altLang="en-US"/>
              <a:t>A </a:t>
            </a:r>
            <a:r>
              <a:rPr lang="en-CA" altLang="en-US" b="1"/>
              <a:t>lead compound</a:t>
            </a:r>
            <a:r>
              <a:rPr lang="en-CA" altLang="en-US"/>
              <a:t> in drug discovery is a chemical compound that has pharmacological or biological activity likely to be therapeutically useful, but may nevertheless have suboptimal structure that requires modification to fit better to the target.</a:t>
            </a:r>
          </a:p>
          <a:p>
            <a:r>
              <a:rPr lang="en-CA" altLang="en-US"/>
              <a:t>In the context of a clinical trial, </a:t>
            </a:r>
            <a:r>
              <a:rPr lang="en-CA" altLang="en-US" b="1"/>
              <a:t>double-blind</a:t>
            </a:r>
            <a:r>
              <a:rPr lang="en-CA" altLang="en-US"/>
              <a:t> means that neither the patients nor the researchers know who is getting a </a:t>
            </a:r>
            <a:r>
              <a:rPr lang="en-CA" altLang="en-US" b="1"/>
              <a:t>placebo</a:t>
            </a:r>
            <a:r>
              <a:rPr lang="en-CA" altLang="en-US"/>
              <a:t> and who is getting the </a:t>
            </a:r>
            <a:r>
              <a:rPr lang="en-CA" altLang="en-US" b="1"/>
              <a:t>treatment</a:t>
            </a:r>
            <a:r>
              <a:rPr lang="en-CA" altLang="en-US"/>
              <a:t>. This removes bias about the expected results.</a:t>
            </a:r>
          </a:p>
          <a:p>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B328FD2-E135-4823-AC07-9DEFDD3494D5}"/>
              </a:ext>
            </a:extLst>
          </p:cNvPr>
          <p:cNvSpPr>
            <a:spLocks noGrp="1"/>
          </p:cNvSpPr>
          <p:nvPr>
            <p:ph type="title"/>
          </p:nvPr>
        </p:nvSpPr>
        <p:spPr>
          <a:xfrm>
            <a:off x="838200" y="365125"/>
            <a:ext cx="10515600" cy="784225"/>
          </a:xfrm>
        </p:spPr>
        <p:txBody>
          <a:bodyPr/>
          <a:lstStyle/>
          <a:p>
            <a:r>
              <a:rPr lang="en-US" altLang="en-US"/>
              <a:t>Drug Discovery</a:t>
            </a:r>
          </a:p>
        </p:txBody>
      </p:sp>
      <p:sp>
        <p:nvSpPr>
          <p:cNvPr id="3" name="Content Placeholder 2">
            <a:extLst>
              <a:ext uri="{FF2B5EF4-FFF2-40B4-BE49-F238E27FC236}">
                <a16:creationId xmlns:a16="http://schemas.microsoft.com/office/drawing/2014/main" id="{F3B48DAB-56ED-4A02-8B7E-227D5C68ADC7}"/>
              </a:ext>
            </a:extLst>
          </p:cNvPr>
          <p:cNvSpPr>
            <a:spLocks noGrp="1"/>
          </p:cNvSpPr>
          <p:nvPr>
            <p:ph sz="quarter" idx="1"/>
          </p:nvPr>
        </p:nvSpPr>
        <p:spPr>
          <a:xfrm>
            <a:off x="838200" y="1538288"/>
            <a:ext cx="10515600" cy="4638675"/>
          </a:xfrm>
        </p:spPr>
        <p:txBody>
          <a:bodyPr rtlCol="0">
            <a:normAutofit fontScale="92500"/>
          </a:bodyPr>
          <a:lstStyle/>
          <a:p>
            <a:pPr fontAlgn="auto">
              <a:spcAft>
                <a:spcPts val="0"/>
              </a:spcAft>
              <a:defRPr/>
            </a:pPr>
            <a:r>
              <a:rPr lang="en-US" dirty="0"/>
              <a:t>Most new drugs or drug products are discovered or developed through one or more of six approaches:</a:t>
            </a:r>
          </a:p>
          <a:p>
            <a:pPr marL="514350" indent="-514350" fontAlgn="auto">
              <a:spcAft>
                <a:spcPts val="0"/>
              </a:spcAft>
              <a:buFont typeface="+mj-lt"/>
              <a:buAutoNum type="arabicPeriod"/>
              <a:defRPr/>
            </a:pPr>
            <a:r>
              <a:rPr lang="en-US" dirty="0"/>
              <a:t>Identification or elucidation of a </a:t>
            </a:r>
            <a:r>
              <a:rPr lang="en-US" b="1" dirty="0"/>
              <a:t>new drug target</a:t>
            </a:r>
          </a:p>
          <a:p>
            <a:pPr marL="514350" indent="-514350" fontAlgn="auto">
              <a:spcAft>
                <a:spcPts val="0"/>
              </a:spcAft>
              <a:buFont typeface="+mj-lt"/>
              <a:buAutoNum type="arabicPeriod"/>
              <a:defRPr/>
            </a:pPr>
            <a:r>
              <a:rPr lang="en-US" dirty="0"/>
              <a:t>Rational drug design of a new drug based on an </a:t>
            </a:r>
            <a:r>
              <a:rPr lang="en-US" b="1" dirty="0"/>
              <a:t>understanding</a:t>
            </a:r>
            <a:r>
              <a:rPr lang="en-US" dirty="0"/>
              <a:t> of </a:t>
            </a:r>
            <a:r>
              <a:rPr lang="en-US" b="1" dirty="0"/>
              <a:t>biologic mechanisms</a:t>
            </a:r>
            <a:r>
              <a:rPr lang="en-US" dirty="0"/>
              <a:t>, drug </a:t>
            </a:r>
            <a:r>
              <a:rPr lang="en-US" b="1" dirty="0"/>
              <a:t>receptor structure</a:t>
            </a:r>
            <a:r>
              <a:rPr lang="en-US" dirty="0"/>
              <a:t>, and </a:t>
            </a:r>
            <a:r>
              <a:rPr lang="en-US" b="1" dirty="0"/>
              <a:t>drug structure</a:t>
            </a:r>
          </a:p>
          <a:p>
            <a:pPr marL="514350" indent="-514350" fontAlgn="auto">
              <a:spcAft>
                <a:spcPts val="0"/>
              </a:spcAft>
              <a:buFont typeface="+mj-lt"/>
              <a:buAutoNum type="arabicPeriod"/>
              <a:defRPr/>
            </a:pPr>
            <a:r>
              <a:rPr lang="en-US" b="1" dirty="0"/>
              <a:t>Chemical modification</a:t>
            </a:r>
            <a:r>
              <a:rPr lang="en-US" dirty="0"/>
              <a:t> of a known molecule</a:t>
            </a:r>
          </a:p>
          <a:p>
            <a:pPr marL="514350" indent="-514350" fontAlgn="auto">
              <a:spcAft>
                <a:spcPts val="0"/>
              </a:spcAft>
              <a:buFont typeface="+mj-lt"/>
              <a:buAutoNum type="arabicPeriod"/>
              <a:defRPr/>
            </a:pPr>
            <a:r>
              <a:rPr lang="en-US" b="1" dirty="0"/>
              <a:t>Screening for biologic activity</a:t>
            </a:r>
            <a:r>
              <a:rPr lang="en-US" dirty="0"/>
              <a:t> of large numbers of natural products, banks of previously discovered chemical entities, and large libraries of peptides, nucleic acids, and other organic molecules</a:t>
            </a:r>
          </a:p>
          <a:p>
            <a:pPr marL="514350" indent="-514350" fontAlgn="auto">
              <a:spcAft>
                <a:spcPts val="0"/>
              </a:spcAft>
              <a:buFont typeface="+mj-lt"/>
              <a:buAutoNum type="arabicPeriod"/>
              <a:defRPr/>
            </a:pPr>
            <a:endParaRPr lang="en-US" dirty="0"/>
          </a:p>
          <a:p>
            <a:pPr fontAlgn="auto">
              <a:spcAft>
                <a:spcPts val="0"/>
              </a:spcAft>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9F3A95A5-BB47-41CE-A631-F8077E8A5FE2}"/>
              </a:ext>
            </a:extLst>
          </p:cNvPr>
          <p:cNvSpPr>
            <a:spLocks noGrp="1"/>
          </p:cNvSpPr>
          <p:nvPr>
            <p:ph type="title"/>
          </p:nvPr>
        </p:nvSpPr>
        <p:spPr>
          <a:xfrm>
            <a:off x="817563" y="228600"/>
            <a:ext cx="10871200" cy="990600"/>
          </a:xfrm>
        </p:spPr>
        <p:txBody>
          <a:bodyPr/>
          <a:lstStyle/>
          <a:p>
            <a:r>
              <a:rPr lang="en-US" altLang="en-US"/>
              <a:t>Drug Discovery</a:t>
            </a:r>
          </a:p>
        </p:txBody>
      </p:sp>
      <p:sp>
        <p:nvSpPr>
          <p:cNvPr id="16387" name="Content Placeholder 2">
            <a:extLst>
              <a:ext uri="{FF2B5EF4-FFF2-40B4-BE49-F238E27FC236}">
                <a16:creationId xmlns:a16="http://schemas.microsoft.com/office/drawing/2014/main" id="{54A9F47D-E15C-4E5B-9758-3752D5AE8727}"/>
              </a:ext>
            </a:extLst>
          </p:cNvPr>
          <p:cNvSpPr>
            <a:spLocks noGrp="1"/>
          </p:cNvSpPr>
          <p:nvPr>
            <p:ph sz="quarter" idx="1"/>
          </p:nvPr>
        </p:nvSpPr>
        <p:spPr>
          <a:xfrm>
            <a:off x="817563" y="1600200"/>
            <a:ext cx="10871200" cy="4495800"/>
          </a:xfrm>
        </p:spPr>
        <p:txBody>
          <a:bodyPr/>
          <a:lstStyle/>
          <a:p>
            <a:pPr marL="514350" indent="-514350">
              <a:buFont typeface="Tw Cen MT" panose="020B0602020104020603" pitchFamily="34" charset="0"/>
              <a:buAutoNum type="arabicPeriod" startAt="5"/>
            </a:pPr>
            <a:r>
              <a:rPr lang="en-US" altLang="en-US" b="1"/>
              <a:t>Biotechnology</a:t>
            </a:r>
            <a:r>
              <a:rPr lang="en-US" altLang="en-US"/>
              <a:t> and </a:t>
            </a:r>
            <a:r>
              <a:rPr lang="en-US" altLang="en-US" b="1"/>
              <a:t>cloning</a:t>
            </a:r>
            <a:r>
              <a:rPr lang="en-US" altLang="en-US"/>
              <a:t> using genes to produce peptides and proteins. Efforts continue to focus on the discovery of new targets and approaches, from studies with genomics, proteomics, nucleic acids and molecular pharmacology for drug therapy. Significantly increasing the number of useful disease targets should be a positive driver for new and improved drugs.</a:t>
            </a:r>
          </a:p>
          <a:p>
            <a:pPr marL="514350" indent="-514350">
              <a:buFont typeface="Tw Cen MT" panose="020B0602020104020603" pitchFamily="34" charset="0"/>
              <a:buAutoNum type="arabicPeriod" startAt="5"/>
            </a:pPr>
            <a:r>
              <a:rPr lang="en-US" altLang="en-US" b="1"/>
              <a:t>Combinations of known drugs</a:t>
            </a:r>
            <a:r>
              <a:rPr lang="en-US" altLang="en-US"/>
              <a:t> to obtain additive or synergistic effects or a </a:t>
            </a:r>
            <a:r>
              <a:rPr lang="en-US" altLang="en-US" b="1"/>
              <a:t>repositioning</a:t>
            </a:r>
            <a:r>
              <a:rPr lang="en-US" altLang="en-US"/>
              <a:t> of a known drug for a new therapeutic use.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C74D9C9-1009-4EBB-89E0-CC1A0C679B9B}"/>
              </a:ext>
            </a:extLst>
          </p:cNvPr>
          <p:cNvSpPr>
            <a:spLocks noGrp="1"/>
          </p:cNvSpPr>
          <p:nvPr>
            <p:ph type="title"/>
          </p:nvPr>
        </p:nvSpPr>
        <p:spPr>
          <a:xfrm>
            <a:off x="817563" y="228600"/>
            <a:ext cx="10871200" cy="990600"/>
          </a:xfrm>
        </p:spPr>
        <p:txBody>
          <a:bodyPr/>
          <a:lstStyle/>
          <a:p>
            <a:r>
              <a:rPr lang="en-US" altLang="en-US"/>
              <a:t>Pharmacologic profile</a:t>
            </a:r>
          </a:p>
        </p:txBody>
      </p:sp>
      <p:sp>
        <p:nvSpPr>
          <p:cNvPr id="17411" name="Content Placeholder 2">
            <a:extLst>
              <a:ext uri="{FF2B5EF4-FFF2-40B4-BE49-F238E27FC236}">
                <a16:creationId xmlns:a16="http://schemas.microsoft.com/office/drawing/2014/main" id="{06360987-284C-4656-8E54-A920347CCBBB}"/>
              </a:ext>
            </a:extLst>
          </p:cNvPr>
          <p:cNvSpPr>
            <a:spLocks noGrp="1"/>
          </p:cNvSpPr>
          <p:nvPr>
            <p:ph sz="quarter" idx="1"/>
          </p:nvPr>
        </p:nvSpPr>
        <p:spPr>
          <a:xfrm>
            <a:off x="817563" y="1600200"/>
            <a:ext cx="10871200" cy="4495800"/>
          </a:xfrm>
        </p:spPr>
        <p:txBody>
          <a:bodyPr/>
          <a:lstStyle/>
          <a:p>
            <a:r>
              <a:rPr lang="en-US" altLang="en-US"/>
              <a:t>Studies are performed during drug screening to define the </a:t>
            </a:r>
            <a:r>
              <a:rPr lang="en-US" altLang="en-US" b="1"/>
              <a:t>pharmacologic profile</a:t>
            </a:r>
            <a:r>
              <a:rPr lang="en-US" altLang="en-US"/>
              <a:t> of the drug at the molecular, cellular, system, organ, and organism levels. </a:t>
            </a:r>
          </a:p>
          <a:p>
            <a:r>
              <a:rPr lang="en-US" altLang="en-US"/>
              <a:t>For example, a broad range of tests would be performed on a drug designed to act as an antagonist at vascular-adrenoceptors for the treatment of hypertension.</a:t>
            </a:r>
          </a:p>
          <a:p>
            <a:endParaRPr lang="en-US" altLang="en-US"/>
          </a:p>
          <a:p>
            <a:endParaRPr lang="en-US" altLang="en-US"/>
          </a:p>
          <a:p>
            <a:endParaRPr lang="en-US" altLang="en-US"/>
          </a:p>
          <a:p>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AF1F331-4401-41C6-AA3B-62AEA6B66A4A}"/>
              </a:ext>
            </a:extLst>
          </p:cNvPr>
          <p:cNvSpPr>
            <a:spLocks noGrp="1"/>
          </p:cNvSpPr>
          <p:nvPr>
            <p:ph type="title"/>
          </p:nvPr>
        </p:nvSpPr>
        <p:spPr>
          <a:xfrm>
            <a:off x="838200" y="320675"/>
            <a:ext cx="10515600" cy="884238"/>
          </a:xfrm>
        </p:spPr>
        <p:txBody>
          <a:bodyPr/>
          <a:lstStyle/>
          <a:p>
            <a:r>
              <a:rPr lang="en-US" altLang="en-US"/>
              <a:t>Drug screening</a:t>
            </a:r>
          </a:p>
        </p:txBody>
      </p:sp>
      <p:sp>
        <p:nvSpPr>
          <p:cNvPr id="18435" name="Content Placeholder 2">
            <a:extLst>
              <a:ext uri="{FF2B5EF4-FFF2-40B4-BE49-F238E27FC236}">
                <a16:creationId xmlns:a16="http://schemas.microsoft.com/office/drawing/2014/main" id="{5E481391-0E20-4FEB-9AA3-D2A24693BA3A}"/>
              </a:ext>
            </a:extLst>
          </p:cNvPr>
          <p:cNvSpPr>
            <a:spLocks noGrp="1"/>
          </p:cNvSpPr>
          <p:nvPr>
            <p:ph sz="quarter" idx="1"/>
          </p:nvPr>
        </p:nvSpPr>
        <p:spPr>
          <a:xfrm>
            <a:off x="612775" y="1454150"/>
            <a:ext cx="11191875" cy="5192713"/>
          </a:xfrm>
        </p:spPr>
        <p:txBody>
          <a:bodyPr/>
          <a:lstStyle/>
          <a:p>
            <a:r>
              <a:rPr lang="en-US" altLang="en-US"/>
              <a:t>Regardless of the source or the key idea leading to a drug candidate molecule, testing it involves a sequence of </a:t>
            </a:r>
            <a:r>
              <a:rPr lang="en-US" altLang="en-US" b="1"/>
              <a:t>iterative experimentation</a:t>
            </a:r>
            <a:r>
              <a:rPr lang="en-US" altLang="en-US"/>
              <a:t> and </a:t>
            </a:r>
            <a:r>
              <a:rPr lang="en-US" altLang="en-US" b="1"/>
              <a:t>characterization</a:t>
            </a:r>
            <a:r>
              <a:rPr lang="en-US" altLang="en-US"/>
              <a:t> called </a:t>
            </a:r>
            <a:r>
              <a:rPr lang="en-US" altLang="en-US" b="1"/>
              <a:t>drug screening</a:t>
            </a:r>
            <a:r>
              <a:rPr lang="en-US" altLang="en-US"/>
              <a:t>. </a:t>
            </a:r>
          </a:p>
          <a:p>
            <a:r>
              <a:rPr lang="en-US" altLang="en-US"/>
              <a:t>A variety of </a:t>
            </a:r>
            <a:r>
              <a:rPr lang="en-US" altLang="en-US" b="1"/>
              <a:t>biologic assays</a:t>
            </a:r>
            <a:r>
              <a:rPr lang="en-US" altLang="en-US"/>
              <a:t> at the molecular, cellular, organ system, and whole animal levels are used to </a:t>
            </a:r>
            <a:r>
              <a:rPr lang="en-US" altLang="en-US" b="1"/>
              <a:t>define</a:t>
            </a:r>
            <a:r>
              <a:rPr lang="en-US" altLang="en-US"/>
              <a:t> the </a:t>
            </a:r>
            <a:r>
              <a:rPr lang="en-US" altLang="en-US" b="1"/>
              <a:t>activity</a:t>
            </a:r>
            <a:r>
              <a:rPr lang="en-US" altLang="en-US"/>
              <a:t> and </a:t>
            </a:r>
            <a:r>
              <a:rPr lang="en-US" altLang="en-US" b="1"/>
              <a:t>selectivity</a:t>
            </a:r>
            <a:r>
              <a:rPr lang="en-US" altLang="en-US"/>
              <a:t> of the drug. </a:t>
            </a:r>
          </a:p>
          <a:p>
            <a:r>
              <a:rPr lang="en-US" altLang="en-US"/>
              <a:t>The type and number of initial screening tests depend on the pharmacologic and therapeutic goal. </a:t>
            </a:r>
          </a:p>
          <a:p>
            <a:r>
              <a:rPr lang="en-US" altLang="en-US"/>
              <a:t>Anti-infective drugs may be tested against a variety of infectious organisms some of which are resistant to standard agents; hypoglycemic drugs for their ability to lower blood sugar; etc.</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Theme2" id="{090927D4-5915-4BF0-B731-6CA04EABFC92}" vid="{827BE963-2D70-4983-BDB0-E138C0FA11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Theme2</Template>
  <TotalTime>545</TotalTime>
  <Words>1219</Words>
  <Application>Microsoft Office PowerPoint</Application>
  <PresentationFormat>Widescreen</PresentationFormat>
  <Paragraphs>118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Theme2</vt:lpstr>
      <vt:lpstr>DEVELOPMENT AND REGULATION OF DRUGS</vt:lpstr>
      <vt:lpstr>Development of drugs</vt:lpstr>
      <vt:lpstr>Factors considered before drug marketing</vt:lpstr>
      <vt:lpstr>Process of drug development</vt:lpstr>
      <vt:lpstr>Process of drug development</vt:lpstr>
      <vt:lpstr>Drug Discovery</vt:lpstr>
      <vt:lpstr>Drug Discovery</vt:lpstr>
      <vt:lpstr>Pharmacologic profile</vt:lpstr>
      <vt:lpstr>Drug screening</vt:lpstr>
      <vt:lpstr>Pharmacologic Profile Tests</vt:lpstr>
      <vt:lpstr>Pharmacologic Profile Tests</vt:lpstr>
      <vt:lpstr>Pre clinical toxicity studies</vt:lpstr>
      <vt:lpstr>The Food &amp; Drug Administration (FDA)</vt:lpstr>
      <vt:lpstr>Other drug administrative bodies</vt:lpstr>
      <vt:lpstr>The end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AND REGULATION OF DRUGS</dc:title>
  <dc:creator>HP</dc:creator>
  <cp:lastModifiedBy>peterjuma1966@gmail.com</cp:lastModifiedBy>
  <cp:revision>18</cp:revision>
  <dcterms:created xsi:type="dcterms:W3CDTF">2020-09-30T08:25:51Z</dcterms:created>
  <dcterms:modified xsi:type="dcterms:W3CDTF">2020-10-01T06:28:03Z</dcterms:modified>
</cp:coreProperties>
</file>