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113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61EB-8354-4A6A-AA1F-B4EACF5F23A6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8C39-5E75-42AD-B2F5-FA49AD84A1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61EB-8354-4A6A-AA1F-B4EACF5F23A6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8C39-5E75-42AD-B2F5-FA49AD84A1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61EB-8354-4A6A-AA1F-B4EACF5F23A6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8C39-5E75-42AD-B2F5-FA49AD84A1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61EB-8354-4A6A-AA1F-B4EACF5F23A6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8C39-5E75-42AD-B2F5-FA49AD84A1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61EB-8354-4A6A-AA1F-B4EACF5F23A6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8C39-5E75-42AD-B2F5-FA49AD84A1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61EB-8354-4A6A-AA1F-B4EACF5F23A6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8C39-5E75-42AD-B2F5-FA49AD84A1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61EB-8354-4A6A-AA1F-B4EACF5F23A6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8C39-5E75-42AD-B2F5-FA49AD84A1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61EB-8354-4A6A-AA1F-B4EACF5F23A6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8C39-5E75-42AD-B2F5-FA49AD84A1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61EB-8354-4A6A-AA1F-B4EACF5F23A6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8C39-5E75-42AD-B2F5-FA49AD84A1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61EB-8354-4A6A-AA1F-B4EACF5F23A6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8C39-5E75-42AD-B2F5-FA49AD84A1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61EB-8354-4A6A-AA1F-B4EACF5F23A6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02D8C39-5E75-42AD-B2F5-FA49AD84A1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D861EB-8354-4A6A-AA1F-B4EACF5F23A6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2D8C39-5E75-42AD-B2F5-FA49AD84A18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DIABETES IN PREGNANCY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ALI MUMBO</a:t>
            </a:r>
          </a:p>
          <a:p>
            <a:r>
              <a:rPr lang="en-US" dirty="0" smtClean="0"/>
              <a:t>REPRODUCTIVE HEALTH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Symptoms of diabetes:</a:t>
            </a:r>
          </a:p>
          <a:p>
            <a:pPr lvl="1"/>
            <a:r>
              <a:rPr lang="en-US" dirty="0" err="1" smtClean="0"/>
              <a:t>Polyuria</a:t>
            </a:r>
            <a:endParaRPr lang="en-US" dirty="0" smtClean="0"/>
          </a:p>
          <a:p>
            <a:pPr lvl="1"/>
            <a:r>
              <a:rPr lang="en-US" dirty="0" smtClean="0"/>
              <a:t>Excessive thirst</a:t>
            </a:r>
          </a:p>
          <a:p>
            <a:pPr lvl="1"/>
            <a:r>
              <a:rPr lang="en-US" dirty="0" err="1" smtClean="0"/>
              <a:t>Polydypsia</a:t>
            </a:r>
            <a:endParaRPr lang="en-US" dirty="0" smtClean="0"/>
          </a:p>
          <a:p>
            <a:pPr lvl="1"/>
            <a:r>
              <a:rPr lang="en-US" dirty="0" err="1" smtClean="0"/>
              <a:t>Polyphagia</a:t>
            </a:r>
            <a:endParaRPr lang="en-US" dirty="0" smtClean="0"/>
          </a:p>
          <a:p>
            <a:pPr lvl="1"/>
            <a:r>
              <a:rPr lang="en-US" dirty="0" smtClean="0"/>
              <a:t>Weakness</a:t>
            </a:r>
          </a:p>
          <a:p>
            <a:pPr lvl="1"/>
            <a:r>
              <a:rPr lang="en-US" dirty="0" smtClean="0"/>
              <a:t>Wasting </a:t>
            </a:r>
          </a:p>
          <a:p>
            <a:pPr lvl="1"/>
            <a:r>
              <a:rPr lang="en-US" dirty="0" smtClean="0"/>
              <a:t>Any combination of the maternal complications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blood sugar levels:</a:t>
            </a:r>
          </a:p>
          <a:p>
            <a:r>
              <a:rPr lang="en-US" dirty="0" smtClean="0"/>
              <a:t>Fasting blood sugar =/˃ 8mmol/L</a:t>
            </a:r>
          </a:p>
          <a:p>
            <a:r>
              <a:rPr lang="en-US" dirty="0" smtClean="0"/>
              <a:t>Random blood sugar =/˃11mmol/L</a:t>
            </a:r>
          </a:p>
          <a:p>
            <a:r>
              <a:rPr lang="en-US" dirty="0" smtClean="0"/>
              <a:t>Fasting blood sugar =/˂ 6mmol/L excludes</a:t>
            </a:r>
          </a:p>
          <a:p>
            <a:r>
              <a:rPr lang="en-US" dirty="0" smtClean="0"/>
              <a:t>Fasting blood sugar levels between 6.1 – 7.9 </a:t>
            </a:r>
            <a:r>
              <a:rPr lang="en-US" dirty="0" err="1" smtClean="0"/>
              <a:t>mmol</a:t>
            </a:r>
            <a:r>
              <a:rPr lang="en-US" dirty="0" smtClean="0"/>
              <a:t> require OGTT to be done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OGTT protocol,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Blood for FBS, urine sugar taken after overnight fast </a:t>
            </a:r>
          </a:p>
          <a:p>
            <a:r>
              <a:rPr lang="en-US" dirty="0" smtClean="0"/>
              <a:t>75 mg of oral glucose given in a glass of water</a:t>
            </a:r>
          </a:p>
          <a:p>
            <a:r>
              <a:rPr lang="en-US" dirty="0" smtClean="0"/>
              <a:t>Blood (and urine) samples taken every half hour for 3 hours for glucose estimation</a:t>
            </a:r>
          </a:p>
          <a:p>
            <a:r>
              <a:rPr lang="en-US" dirty="0" smtClean="0"/>
              <a:t>If 2 hour glucose level is: </a:t>
            </a:r>
          </a:p>
          <a:p>
            <a:pPr lvl="1"/>
            <a:r>
              <a:rPr lang="en-US" dirty="0" smtClean="0"/>
              <a:t>Equal or greater than 11 </a:t>
            </a:r>
            <a:r>
              <a:rPr lang="en-US" dirty="0" err="1" smtClean="0"/>
              <a:t>mmol</a:t>
            </a:r>
            <a:r>
              <a:rPr lang="en-US" dirty="0" smtClean="0"/>
              <a:t>/L – diabetes</a:t>
            </a:r>
          </a:p>
          <a:p>
            <a:pPr lvl="1"/>
            <a:r>
              <a:rPr lang="en-US" dirty="0" smtClean="0"/>
              <a:t>Equal or less than 8 </a:t>
            </a:r>
            <a:r>
              <a:rPr lang="en-US" dirty="0" err="1" smtClean="0"/>
              <a:t>mmol</a:t>
            </a:r>
            <a:r>
              <a:rPr lang="en-US" dirty="0" smtClean="0"/>
              <a:t> – diabetes excluded</a:t>
            </a:r>
          </a:p>
          <a:p>
            <a:pPr lvl="1"/>
            <a:r>
              <a:rPr lang="en-US" dirty="0" smtClean="0"/>
              <a:t>Between 8-11mmol/L – impaired glucose tolerance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indications for OGTT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 diabetics:</a:t>
            </a:r>
          </a:p>
          <a:p>
            <a:pPr lvl="1"/>
            <a:r>
              <a:rPr lang="en-US" dirty="0" smtClean="0"/>
              <a:t>Large baby in previous pregnancy (=/˃ 4kg)</a:t>
            </a:r>
          </a:p>
          <a:p>
            <a:pPr lvl="1"/>
            <a:r>
              <a:rPr lang="en-US" dirty="0" smtClean="0"/>
              <a:t>Family history of diabetes – parent or sibling</a:t>
            </a:r>
          </a:p>
          <a:p>
            <a:pPr lvl="1"/>
            <a:r>
              <a:rPr lang="en-US" dirty="0" smtClean="0"/>
              <a:t>Previous unexplained still birth, Neonatal death</a:t>
            </a:r>
          </a:p>
          <a:p>
            <a:pPr lvl="1"/>
            <a:r>
              <a:rPr lang="en-US" dirty="0" smtClean="0"/>
              <a:t>Obese or excessive weight gain in pregnancy</a:t>
            </a:r>
          </a:p>
          <a:p>
            <a:pPr lvl="1"/>
            <a:r>
              <a:rPr lang="en-US" dirty="0" err="1" smtClean="0"/>
              <a:t>Polyhydramnios</a:t>
            </a:r>
            <a:r>
              <a:rPr lang="en-US" dirty="0" smtClean="0"/>
              <a:t> in index pregnancy</a:t>
            </a:r>
          </a:p>
          <a:p>
            <a:pPr lvl="1"/>
            <a:r>
              <a:rPr lang="en-US" dirty="0" smtClean="0"/>
              <a:t>Unexplained premature labors esp. recurrent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Preconception, antenatal, </a:t>
            </a:r>
            <a:r>
              <a:rPr lang="en-US" dirty="0" err="1" smtClean="0"/>
              <a:t>intrapartum</a:t>
            </a:r>
            <a:endParaRPr lang="en-US" dirty="0" smtClean="0"/>
          </a:p>
          <a:p>
            <a:r>
              <a:rPr lang="en-US" dirty="0" smtClean="0"/>
              <a:t>Preconception care</a:t>
            </a:r>
          </a:p>
          <a:p>
            <a:pPr lvl="1"/>
            <a:r>
              <a:rPr lang="en-US" dirty="0" smtClean="0"/>
              <a:t>Risk of congenital malformations high with poor control</a:t>
            </a:r>
          </a:p>
          <a:p>
            <a:pPr lvl="1"/>
            <a:r>
              <a:rPr lang="en-US" dirty="0" smtClean="0"/>
              <a:t>Assessment of long term control (preceding 2-3 months) done – </a:t>
            </a:r>
            <a:r>
              <a:rPr lang="en-US" dirty="0" err="1" smtClean="0"/>
              <a:t>glycosylated</a:t>
            </a:r>
            <a:r>
              <a:rPr lang="en-US" dirty="0" smtClean="0"/>
              <a:t> </a:t>
            </a:r>
            <a:r>
              <a:rPr lang="en-US" dirty="0" err="1" smtClean="0"/>
              <a:t>Hb</a:t>
            </a:r>
            <a:r>
              <a:rPr lang="en-US" dirty="0" smtClean="0"/>
              <a:t> (HbA1</a:t>
            </a:r>
            <a:r>
              <a:rPr lang="en-US" baseline="-25000" dirty="0" smtClean="0"/>
              <a:t>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Normal values = 3-4% of total </a:t>
            </a:r>
            <a:r>
              <a:rPr lang="en-US" dirty="0" err="1" smtClean="0"/>
              <a:t>Hb</a:t>
            </a:r>
            <a:endParaRPr lang="en-US" dirty="0" smtClean="0"/>
          </a:p>
          <a:p>
            <a:pPr lvl="1"/>
            <a:r>
              <a:rPr lang="en-US" dirty="0" smtClean="0"/>
              <a:t>Levels =/</a:t>
            </a:r>
            <a:r>
              <a:rPr lang="en-US" smtClean="0"/>
              <a:t>˃ 10%  </a:t>
            </a:r>
            <a:r>
              <a:rPr lang="en-US" dirty="0" smtClean="0"/>
              <a:t>in early pregnancy associated with increased risk of anomalies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Preconception care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levels of Hb1c – postpone pregnancy until tighter control brings it below 10</a:t>
            </a:r>
          </a:p>
          <a:p>
            <a:r>
              <a:rPr lang="en-US" dirty="0" smtClean="0"/>
              <a:t>Assess for end organ involvement – </a:t>
            </a:r>
            <a:r>
              <a:rPr lang="en-US" dirty="0" err="1" smtClean="0"/>
              <a:t>ophthalmoscopy</a:t>
            </a:r>
            <a:r>
              <a:rPr lang="en-US" dirty="0" smtClean="0"/>
              <a:t>, renal functions, ECG.</a:t>
            </a:r>
          </a:p>
          <a:p>
            <a:r>
              <a:rPr lang="en-US" dirty="0" smtClean="0"/>
              <a:t>Those with end organ involvement – dissuade from getting pregnant – lesions worsen</a:t>
            </a:r>
          </a:p>
          <a:p>
            <a:r>
              <a:rPr lang="en-US" dirty="0" smtClean="0"/>
              <a:t>Photocoagulation for those with retinopathy before pregnancy – if insistent on conceiving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Antenatal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ANC should start early, frequency of visits guided by severity of disease</a:t>
            </a:r>
          </a:p>
          <a:p>
            <a:r>
              <a:rPr lang="en-US" dirty="0" smtClean="0"/>
              <a:t>Severity dependent on:</a:t>
            </a:r>
          </a:p>
          <a:p>
            <a:pPr lvl="1"/>
            <a:r>
              <a:rPr lang="en-US" dirty="0" smtClean="0"/>
              <a:t>Whether or not controlled on diet alone</a:t>
            </a:r>
          </a:p>
          <a:p>
            <a:pPr lvl="1"/>
            <a:r>
              <a:rPr lang="en-US" dirty="0" smtClean="0"/>
              <a:t>Age at onset of disease</a:t>
            </a:r>
          </a:p>
          <a:p>
            <a:pPr lvl="1"/>
            <a:r>
              <a:rPr lang="en-US" dirty="0" smtClean="0"/>
              <a:t>Duration of the disease</a:t>
            </a:r>
          </a:p>
          <a:p>
            <a:pPr lvl="1"/>
            <a:r>
              <a:rPr lang="en-US" dirty="0" smtClean="0"/>
              <a:t>End organ involvement – retinopathy, nephropathy, </a:t>
            </a:r>
            <a:r>
              <a:rPr lang="en-US" dirty="0" err="1" smtClean="0"/>
              <a:t>cardiopathy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Antenatal management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Ultrasound at 16 weeks – exclude fetal anomalies, confirm maturity</a:t>
            </a:r>
          </a:p>
          <a:p>
            <a:r>
              <a:rPr lang="en-US" dirty="0" smtClean="0"/>
              <a:t>Repeat scan after 30 weeks – presence or absence of </a:t>
            </a:r>
            <a:r>
              <a:rPr lang="en-US" dirty="0" err="1" smtClean="0"/>
              <a:t>macrosomia</a:t>
            </a:r>
            <a:endParaRPr lang="en-US" dirty="0" smtClean="0"/>
          </a:p>
          <a:p>
            <a:r>
              <a:rPr lang="en-US" dirty="0" smtClean="0"/>
              <a:t>Keep fetal kick chart after 34 weeks</a:t>
            </a:r>
          </a:p>
          <a:p>
            <a:r>
              <a:rPr lang="en-US" dirty="0" smtClean="0"/>
              <a:t>Non stress test, contraction stress test, Biophysical profile also done to assess fetal well being</a:t>
            </a:r>
          </a:p>
          <a:p>
            <a:r>
              <a:rPr lang="en-US" dirty="0" smtClean="0"/>
              <a:t>Other aspects of ANC as standard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sugar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diet alone or diet and insulin – dependent on levels</a:t>
            </a:r>
          </a:p>
          <a:p>
            <a:r>
              <a:rPr lang="en-US" dirty="0" smtClean="0"/>
              <a:t>Mixture of intermediate and short acting insulin preferred - given BD</a:t>
            </a:r>
          </a:p>
          <a:p>
            <a:r>
              <a:rPr lang="en-US" dirty="0" smtClean="0"/>
              <a:t>Short acting can also be given TDS</a:t>
            </a:r>
          </a:p>
          <a:p>
            <a:r>
              <a:rPr lang="en-US" dirty="0" smtClean="0"/>
              <a:t>Serial blood sugars done to determine or adjust dosage – (6,11,3)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Sugar control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aim of sugar control is to achieve: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Those managed at home should do FBS weekly or every after 2 weeks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25146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Time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Mmol</a:t>
                      </a:r>
                      <a:r>
                        <a:rPr lang="en-US" dirty="0" smtClean="0"/>
                        <a:t>/L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Mg/dl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Fasting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3.3 – 4.4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60 - 80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Preprandial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4.0 – 5.0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70 - 90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Postprandial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˂7.0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˂/= 120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Pathogenesis</a:t>
            </a:r>
          </a:p>
          <a:p>
            <a:r>
              <a:rPr lang="en-US" dirty="0" smtClean="0"/>
              <a:t>Effects of pregnancy on diabetes</a:t>
            </a:r>
          </a:p>
          <a:p>
            <a:r>
              <a:rPr lang="en-US" dirty="0" smtClean="0"/>
              <a:t>Effects of diabetes on pregnancy</a:t>
            </a:r>
          </a:p>
          <a:p>
            <a:r>
              <a:rPr lang="en-US" dirty="0" smtClean="0"/>
              <a:t>Diagnosis </a:t>
            </a:r>
          </a:p>
          <a:p>
            <a:r>
              <a:rPr lang="en-US" dirty="0" smtClean="0"/>
              <a:t>Management </a:t>
            </a:r>
          </a:p>
          <a:p>
            <a:r>
              <a:rPr lang="en-US" dirty="0" smtClean="0"/>
              <a:t>FP for diabetics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Peripartum</a:t>
            </a:r>
            <a:r>
              <a:rPr lang="en-US" dirty="0" smtClean="0"/>
              <a:t>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Those controlled on insulin – admit at 34-36 weeks for closer monitoring</a:t>
            </a:r>
          </a:p>
          <a:p>
            <a:r>
              <a:rPr lang="en-US" dirty="0" smtClean="0"/>
              <a:t>Maintain FKC</a:t>
            </a:r>
          </a:p>
          <a:p>
            <a:r>
              <a:rPr lang="en-US" dirty="0" smtClean="0"/>
              <a:t>Aim to deliver after 37 weeks or full term for those with very good control, diet alone</a:t>
            </a:r>
          </a:p>
          <a:p>
            <a:r>
              <a:rPr lang="en-US" dirty="0" smtClean="0"/>
              <a:t>Earlier delivery if there is BOH, PIH, IUGR, </a:t>
            </a:r>
            <a:r>
              <a:rPr lang="en-US" dirty="0" err="1" smtClean="0"/>
              <a:t>macrosomia</a:t>
            </a:r>
            <a:endParaRPr lang="en-US" dirty="0" smtClean="0"/>
          </a:p>
          <a:p>
            <a:r>
              <a:rPr lang="en-US" dirty="0" smtClean="0"/>
              <a:t>Amniocentesis/surfactant test done to ascertain lung maturity</a:t>
            </a:r>
          </a:p>
          <a:p>
            <a:r>
              <a:rPr lang="en-US" dirty="0" smtClean="0"/>
              <a:t>Vaginal delivery aimed for except where an obstetric indication for C/S exists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during labor/delivery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Insulin and dextrose IV infusion at controlled rates</a:t>
            </a:r>
          </a:p>
          <a:p>
            <a:r>
              <a:rPr lang="en-US" dirty="0" smtClean="0"/>
              <a:t>Aim to maintain glucose levels at 4-7 </a:t>
            </a:r>
            <a:r>
              <a:rPr lang="en-US" dirty="0" err="1" smtClean="0"/>
              <a:t>mmol</a:t>
            </a:r>
            <a:r>
              <a:rPr lang="en-US" dirty="0" smtClean="0"/>
              <a:t>/L</a:t>
            </a:r>
          </a:p>
          <a:p>
            <a:r>
              <a:rPr lang="en-US" dirty="0" smtClean="0"/>
              <a:t>Protocols:</a:t>
            </a:r>
          </a:p>
          <a:p>
            <a:pPr lvl="1"/>
            <a:r>
              <a:rPr lang="en-US" dirty="0" smtClean="0"/>
              <a:t>500ml dextrose run over 4 hours with insulin given 1-2 units hourly or </a:t>
            </a:r>
          </a:p>
          <a:p>
            <a:pPr lvl="1"/>
            <a:r>
              <a:rPr lang="en-US" dirty="0" smtClean="0"/>
              <a:t>500 ml dextrose mixed with 5-6 units soluble insulin to run over 4 hours</a:t>
            </a:r>
          </a:p>
          <a:p>
            <a:pPr lvl="1"/>
            <a:r>
              <a:rPr lang="en-US" dirty="0" smtClean="0"/>
              <a:t>Monitor blood sugar 1-2 hourly and adjust insulin or sugar as appropriate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at delivery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those undergoing induction:</a:t>
            </a:r>
          </a:p>
          <a:p>
            <a:r>
              <a:rPr lang="en-US" dirty="0" smtClean="0"/>
              <a:t>Omit the evenings’ long acting insulin and initiate morning treatment as above</a:t>
            </a:r>
          </a:p>
          <a:p>
            <a:r>
              <a:rPr lang="en-US" dirty="0" smtClean="0"/>
              <a:t>For those on soluble – give half the morning dose and start the drip</a:t>
            </a:r>
          </a:p>
          <a:p>
            <a:r>
              <a:rPr lang="en-US" dirty="0" smtClean="0"/>
              <a:t>At delivery, </a:t>
            </a:r>
            <a:r>
              <a:rPr lang="en-US" dirty="0" err="1" smtClean="0"/>
              <a:t>paediatrician</a:t>
            </a:r>
            <a:r>
              <a:rPr lang="en-US" dirty="0" smtClean="0"/>
              <a:t> should be at hand to take over management of the infant </a:t>
            </a:r>
          </a:p>
          <a:p>
            <a:r>
              <a:rPr lang="en-US" dirty="0" smtClean="0"/>
              <a:t>Post-</a:t>
            </a:r>
            <a:r>
              <a:rPr lang="en-US" dirty="0" err="1" smtClean="0"/>
              <a:t>natally</a:t>
            </a:r>
            <a:r>
              <a:rPr lang="en-US" dirty="0" smtClean="0"/>
              <a:t> – withhold insulin but do frequent blood sugars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of infant at birth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feeding necessary to avoid neonatal hypoglycemia</a:t>
            </a:r>
          </a:p>
          <a:p>
            <a:r>
              <a:rPr lang="en-US" dirty="0" smtClean="0"/>
              <a:t>If PCV is ˃ 70% , do </a:t>
            </a:r>
            <a:r>
              <a:rPr lang="en-US" dirty="0" err="1" smtClean="0"/>
              <a:t>venesection</a:t>
            </a:r>
            <a:r>
              <a:rPr lang="en-US" dirty="0" smtClean="0"/>
              <a:t> – remove 10% of blood volume and replace with serum</a:t>
            </a:r>
          </a:p>
          <a:p>
            <a:r>
              <a:rPr lang="en-US" dirty="0" smtClean="0"/>
              <a:t>Look out for </a:t>
            </a:r>
            <a:r>
              <a:rPr lang="en-US" dirty="0" err="1" smtClean="0"/>
              <a:t>hyperbilirubinaemia</a:t>
            </a:r>
            <a:r>
              <a:rPr lang="en-US" dirty="0" smtClean="0"/>
              <a:t> and </a:t>
            </a:r>
            <a:r>
              <a:rPr lang="en-US" dirty="0" err="1" smtClean="0"/>
              <a:t>hypocalceamia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Breast feed as usual once stable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Gestational diabetes – low dose pills ok</a:t>
            </a:r>
          </a:p>
          <a:p>
            <a:r>
              <a:rPr lang="en-US" dirty="0" smtClean="0"/>
              <a:t>Avoid oral pills if IDDM with vascular complications, above 35 years, obese, cigarette smokers</a:t>
            </a:r>
          </a:p>
          <a:p>
            <a:r>
              <a:rPr lang="en-US" dirty="0" smtClean="0"/>
              <a:t>IUD’s, barrier methods, sterilization best long </a:t>
            </a:r>
            <a:r>
              <a:rPr lang="en-US" smtClean="0"/>
              <a:t>term methods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Disease whose main sign is elevated blood sugar</a:t>
            </a:r>
          </a:p>
          <a:p>
            <a:r>
              <a:rPr lang="en-US" dirty="0" smtClean="0"/>
              <a:t>Due to impaired insulin production or reduced sensitivity (absolute and relative lack)</a:t>
            </a:r>
          </a:p>
          <a:p>
            <a:r>
              <a:rPr lang="en-US" dirty="0" smtClean="0"/>
              <a:t>Blood sugar high but not available to body tissues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Nomenclature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pregnancies complicated by diabetes occur in those already known to be diabetic – chronic diabetes in pregnancy</a:t>
            </a:r>
          </a:p>
          <a:p>
            <a:r>
              <a:rPr lang="en-US" dirty="0" smtClean="0"/>
              <a:t>Gestational diabetics – develop diabetes for first time during pregnancy</a:t>
            </a:r>
          </a:p>
          <a:p>
            <a:r>
              <a:rPr lang="en-US" dirty="0" smtClean="0"/>
              <a:t>Impaired glucose tolerance – abnormal glucose metabolism during pregnancy but no overt diabetes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Insulin important for glucose uptake into tissues</a:t>
            </a:r>
          </a:p>
          <a:p>
            <a:r>
              <a:rPr lang="en-US" dirty="0" smtClean="0"/>
              <a:t>Insufficiency leads to rise in blood sugar level, filtering into urine with subsequent </a:t>
            </a:r>
            <a:r>
              <a:rPr lang="en-US" dirty="0" err="1" smtClean="0"/>
              <a:t>diuresis</a:t>
            </a:r>
            <a:endParaRPr lang="en-US" dirty="0" smtClean="0"/>
          </a:p>
          <a:p>
            <a:r>
              <a:rPr lang="en-US" dirty="0" smtClean="0"/>
              <a:t>Due to impaired uptake into tissues, body interprets this as unavailability in blood – leads to breakdown of stores (glycogen then fats) hence wasting and </a:t>
            </a:r>
            <a:r>
              <a:rPr lang="en-US" dirty="0" err="1" smtClean="0"/>
              <a:t>polyphagia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Effects of pregnancy on Diabetes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Pregnancy causes a </a:t>
            </a:r>
            <a:r>
              <a:rPr lang="en-US" dirty="0" err="1" smtClean="0"/>
              <a:t>diabetogenic</a:t>
            </a:r>
            <a:r>
              <a:rPr lang="en-US" dirty="0" smtClean="0"/>
              <a:t> state i.e. </a:t>
            </a:r>
          </a:p>
          <a:p>
            <a:pPr lvl="1"/>
            <a:r>
              <a:rPr lang="en-US" dirty="0" smtClean="0"/>
              <a:t>Fasting glucose levels are lower than in non-pregnant state with ketosis (accelerated starvation)</a:t>
            </a:r>
          </a:p>
          <a:p>
            <a:pPr lvl="1"/>
            <a:r>
              <a:rPr lang="en-US" dirty="0" smtClean="0"/>
              <a:t>Peak levels after meals are higher esp. in late pregnancy</a:t>
            </a:r>
          </a:p>
          <a:p>
            <a:r>
              <a:rPr lang="en-US" dirty="0" smtClean="0"/>
              <a:t>Insulin requirements rise</a:t>
            </a:r>
          </a:p>
          <a:p>
            <a:pPr lvl="1"/>
            <a:r>
              <a:rPr lang="en-US" dirty="0" smtClean="0"/>
              <a:t>Those on diet alone may need insulin </a:t>
            </a:r>
          </a:p>
          <a:p>
            <a:pPr lvl="1"/>
            <a:r>
              <a:rPr lang="en-US" dirty="0" smtClean="0"/>
              <a:t>Those on insulin will need dosage adjustment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Effects of pregnancy on Diabetes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Pregnancy makes diabetic control more difficult</a:t>
            </a:r>
          </a:p>
          <a:p>
            <a:r>
              <a:rPr lang="en-US" dirty="0" smtClean="0"/>
              <a:t>Condition deteriorates for those with kidney, eye and heart complications of diabetes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Effects of diabetes on pregnancy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Undiagnosed, poorly controlled diabetes leads to complications in both mother and baby</a:t>
            </a:r>
          </a:p>
          <a:p>
            <a:r>
              <a:rPr lang="en-US" dirty="0" smtClean="0"/>
              <a:t>Maternal complications:</a:t>
            </a:r>
          </a:p>
          <a:p>
            <a:pPr lvl="1"/>
            <a:r>
              <a:rPr lang="en-US" dirty="0" smtClean="0"/>
              <a:t>Recurrent UTI’s</a:t>
            </a:r>
          </a:p>
          <a:p>
            <a:pPr lvl="1"/>
            <a:r>
              <a:rPr lang="en-US" dirty="0" err="1" smtClean="0"/>
              <a:t>Vulvovaginal</a:t>
            </a:r>
            <a:r>
              <a:rPr lang="en-US" dirty="0" smtClean="0"/>
              <a:t> </a:t>
            </a:r>
            <a:r>
              <a:rPr lang="en-US" dirty="0" err="1" smtClean="0"/>
              <a:t>candidiasis</a:t>
            </a:r>
            <a:endParaRPr lang="en-US" dirty="0" smtClean="0"/>
          </a:p>
          <a:p>
            <a:pPr lvl="1"/>
            <a:r>
              <a:rPr lang="en-US" dirty="0" smtClean="0"/>
              <a:t>Pregnancy induced hypertension</a:t>
            </a:r>
          </a:p>
          <a:p>
            <a:pPr lvl="1"/>
            <a:r>
              <a:rPr lang="en-US" dirty="0" err="1" smtClean="0"/>
              <a:t>Polyhydramnios</a:t>
            </a:r>
            <a:endParaRPr lang="en-US" dirty="0" smtClean="0"/>
          </a:p>
          <a:p>
            <a:pPr lvl="1"/>
            <a:r>
              <a:rPr lang="en-US" dirty="0" smtClean="0"/>
              <a:t>Preterm labor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Effects of diabetes on pregnancy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Fetal and neonatal complications:</a:t>
            </a:r>
          </a:p>
          <a:p>
            <a:pPr lvl="1"/>
            <a:r>
              <a:rPr lang="en-US" dirty="0" smtClean="0"/>
              <a:t>Increased incidence of congenital anomalies</a:t>
            </a:r>
          </a:p>
          <a:p>
            <a:pPr lvl="1"/>
            <a:r>
              <a:rPr lang="en-US" dirty="0" smtClean="0"/>
              <a:t>IUFD in late pregnancy</a:t>
            </a:r>
          </a:p>
          <a:p>
            <a:pPr lvl="1"/>
            <a:r>
              <a:rPr lang="en-US" dirty="0" smtClean="0"/>
              <a:t>Neonatal deaths from </a:t>
            </a:r>
            <a:r>
              <a:rPr lang="en-US" dirty="0" err="1" smtClean="0"/>
              <a:t>hypoglyceamia</a:t>
            </a:r>
            <a:endParaRPr lang="en-US" dirty="0" smtClean="0"/>
          </a:p>
          <a:p>
            <a:pPr lvl="1"/>
            <a:r>
              <a:rPr lang="en-US" dirty="0" smtClean="0"/>
              <a:t>Respiratory distress syndrome</a:t>
            </a:r>
          </a:p>
          <a:p>
            <a:pPr lvl="1"/>
            <a:r>
              <a:rPr lang="en-US" dirty="0" err="1" smtClean="0"/>
              <a:t>Macrosomia</a:t>
            </a:r>
            <a:r>
              <a:rPr lang="en-US" dirty="0" smtClean="0"/>
              <a:t> with risk of birth trauma</a:t>
            </a:r>
          </a:p>
          <a:p>
            <a:pPr lvl="1"/>
            <a:r>
              <a:rPr lang="en-US" dirty="0" smtClean="0"/>
              <a:t>Neonatal jaundice</a:t>
            </a:r>
          </a:p>
          <a:p>
            <a:pPr lvl="1"/>
            <a:r>
              <a:rPr lang="en-US" dirty="0" err="1" smtClean="0"/>
              <a:t>Hypocalceamia</a:t>
            </a:r>
            <a:endParaRPr lang="en-US" dirty="0" smtClean="0"/>
          </a:p>
          <a:p>
            <a:pPr lvl="1"/>
            <a:r>
              <a:rPr lang="en-US" dirty="0" smtClean="0"/>
              <a:t>High </a:t>
            </a:r>
            <a:r>
              <a:rPr lang="en-US" dirty="0" err="1" smtClean="0"/>
              <a:t>perinatal</a:t>
            </a:r>
            <a:r>
              <a:rPr lang="en-US" dirty="0" smtClean="0"/>
              <a:t> mortality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280</TotalTime>
  <Words>1053</Words>
  <Application>Microsoft Office PowerPoint</Application>
  <PresentationFormat>On-screen Show (4:3)</PresentationFormat>
  <Paragraphs>161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DIABETES IN PREGNANCY</vt:lpstr>
      <vt:lpstr>Outline </vt:lpstr>
      <vt:lpstr>Definition </vt:lpstr>
      <vt:lpstr>Nomenclature </vt:lpstr>
      <vt:lpstr>Pathogenesis </vt:lpstr>
      <vt:lpstr>Effects of pregnancy on Diabetes</vt:lpstr>
      <vt:lpstr>Effects of pregnancy on Diabetes contd.</vt:lpstr>
      <vt:lpstr>Effects of diabetes on pregnancy</vt:lpstr>
      <vt:lpstr>Effects of diabetes on pregnancy contd.</vt:lpstr>
      <vt:lpstr>Clinical presentation</vt:lpstr>
      <vt:lpstr>Diagnosis </vt:lpstr>
      <vt:lpstr>OGTT protocol, interpretation</vt:lpstr>
      <vt:lpstr>Other indications for OGTT</vt:lpstr>
      <vt:lpstr>Management </vt:lpstr>
      <vt:lpstr>Preconception care contd.</vt:lpstr>
      <vt:lpstr>Antenatal management</vt:lpstr>
      <vt:lpstr>Antenatal management contd.</vt:lpstr>
      <vt:lpstr>Blood sugar control</vt:lpstr>
      <vt:lpstr>Sugar control contd.</vt:lpstr>
      <vt:lpstr>Peripartum care</vt:lpstr>
      <vt:lpstr>Control during labor/delivery</vt:lpstr>
      <vt:lpstr>Control at delivery contd.</vt:lpstr>
      <vt:lpstr>Management of infant at birth</vt:lpstr>
      <vt:lpstr>Family planning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 IN PREGNANCY</dc:title>
  <dc:creator>compaq</dc:creator>
  <cp:lastModifiedBy>lenovo</cp:lastModifiedBy>
  <cp:revision>22</cp:revision>
  <dcterms:created xsi:type="dcterms:W3CDTF">2011-03-24T05:49:05Z</dcterms:created>
  <dcterms:modified xsi:type="dcterms:W3CDTF">2021-07-24T08:15:57Z</dcterms:modified>
</cp:coreProperties>
</file>