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4/23/2018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4/23/2018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4/23/2018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a:latin typeface="Times New Roman" panose="02020603050405020304" pitchFamily="18" charset="0"/>
                <a:cs typeface="Times New Roman" panose="02020603050405020304" pitchFamily="18" charset="0"/>
              </a:rPr>
              <a:t>DIABETES MELLITUS</a:t>
            </a:r>
            <a:endParaRPr lang="en-US" sz="4400">
              <a:latin typeface="Times New Roman" panose="02020603050405020304" pitchFamily="18" charset="0"/>
              <a:cs typeface="Times New Roman" panose="02020603050405020304" pitchFamily="18" charset="0"/>
            </a:endParaRPr>
          </a:p>
        </p:txBody>
      </p:sp>
      <p:sp>
        <p:nvSpPr>
          <p:cNvPr id="3" name="Subtitle 2"/>
          <p:cNvSpPr>
            <a:spLocks noGrp="1"/>
          </p:cNvSpPr>
          <p:nvPr>
            <p:ph idx="1"/>
          </p:nvPr>
        </p:nvSpPr>
        <p:spPr/>
        <p:txBody>
          <a:bodyPr>
            <a:normAutofit/>
          </a:bodyPr>
          <a:lstStyle/>
          <a:p>
            <a:r>
              <a:rPr lang="en-GB" sz="3200">
                <a:latin typeface="Times New Roman" panose="02020603050405020304" pitchFamily="18" charset="0"/>
                <a:cs typeface="Times New Roman" panose="02020603050405020304" pitchFamily="18" charset="0"/>
              </a:rPr>
              <a:t>This is a metabolic disorder characterised by hyperglycaemia</a:t>
            </a:r>
          </a:p>
          <a:p>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612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F88D9-0FEC-414C-8087-AE240A503B34}"/>
              </a:ext>
            </a:extLst>
          </p:cNvPr>
          <p:cNvSpPr>
            <a:spLocks noGrp="1"/>
          </p:cNvSpPr>
          <p:nvPr>
            <p:ph type="title"/>
          </p:nvPr>
        </p:nvSpPr>
        <p:spPr/>
        <p:txBody>
          <a:bodyPr/>
          <a:lstStyle/>
          <a:p>
            <a:r>
              <a:rPr lang="en-US"/>
              <a:t>Baby</a:t>
            </a:r>
          </a:p>
        </p:txBody>
      </p:sp>
      <p:sp>
        <p:nvSpPr>
          <p:cNvPr id="3" name="Content Placeholder 2">
            <a:extLst>
              <a:ext uri="{FF2B5EF4-FFF2-40B4-BE49-F238E27FC236}">
                <a16:creationId xmlns:a16="http://schemas.microsoft.com/office/drawing/2014/main" id="{EDA2190E-2D83-884C-AB71-3C002A88C0FE}"/>
              </a:ext>
            </a:extLst>
          </p:cNvPr>
          <p:cNvSpPr>
            <a:spLocks noGrp="1"/>
          </p:cNvSpPr>
          <p:nvPr>
            <p:ph idx="1"/>
          </p:nvPr>
        </p:nvSpPr>
        <p:spPr/>
        <p:txBody>
          <a:bodyPr>
            <a:normAutofit/>
          </a:bodyPr>
          <a:lstStyle/>
          <a:p>
            <a:r>
              <a:rPr lang="en-US" sz="3200"/>
              <a:t>Macrosomia is common </a:t>
            </a:r>
            <a:endParaRPr lang="en-GB" sz="3200"/>
          </a:p>
          <a:p>
            <a:r>
              <a:rPr lang="en-US" sz="3200"/>
              <a:t>Fetal islet cell hyperplasia is common and the neonate must be observed for signs of hypoglycaemia </a:t>
            </a:r>
            <a:endParaRPr lang="en-GB" sz="3200"/>
          </a:p>
          <a:p>
            <a:r>
              <a:rPr lang="en-US" sz="3200"/>
              <a:t>Regular blood sugars to be done </a:t>
            </a:r>
          </a:p>
        </p:txBody>
      </p:sp>
    </p:spTree>
    <p:extLst>
      <p:ext uri="{BB962C8B-B14F-4D97-AF65-F5344CB8AC3E}">
        <p14:creationId xmlns:p14="http://schemas.microsoft.com/office/powerpoint/2010/main" val="2784661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a:latin typeface="Times New Roman" panose="02020603050405020304" pitchFamily="18" charset="0"/>
                <a:cs typeface="Times New Roman" panose="02020603050405020304" pitchFamily="18" charset="0"/>
              </a:rPr>
              <a:t>Diagnosis</a:t>
            </a:r>
            <a:endParaRPr lang="en-US" sz="44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GB" sz="3200">
                <a:latin typeface="Times New Roman" panose="02020603050405020304" pitchFamily="18" charset="0"/>
                <a:cs typeface="Times New Roman" panose="02020603050405020304" pitchFamily="18" charset="0"/>
              </a:rPr>
              <a:t>Previous gestational diabetes </a:t>
            </a:r>
          </a:p>
          <a:p>
            <a:r>
              <a:rPr lang="en-GB" sz="3200">
                <a:latin typeface="Times New Roman" panose="02020603050405020304" pitchFamily="18" charset="0"/>
                <a:cs typeface="Times New Roman" panose="02020603050405020304" pitchFamily="18" charset="0"/>
              </a:rPr>
              <a:t>Family history of diabetes</a:t>
            </a:r>
          </a:p>
          <a:p>
            <a:r>
              <a:rPr lang="en-GB" sz="3200">
                <a:latin typeface="Times New Roman" panose="02020603050405020304" pitchFamily="18" charset="0"/>
                <a:cs typeface="Times New Roman" panose="02020603050405020304" pitchFamily="18" charset="0"/>
              </a:rPr>
              <a:t>Unexplained still birth , neonatal deaths or repeated abortions</a:t>
            </a:r>
          </a:p>
          <a:p>
            <a:r>
              <a:rPr lang="en-GB" sz="3200">
                <a:latin typeface="Times New Roman" panose="02020603050405020304" pitchFamily="18" charset="0"/>
                <a:cs typeface="Times New Roman" panose="02020603050405020304" pitchFamily="18" charset="0"/>
              </a:rPr>
              <a:t>Previous large infants(4000gms)</a:t>
            </a:r>
          </a:p>
          <a:p>
            <a:r>
              <a:rPr lang="en-GB" sz="3200">
                <a:latin typeface="Times New Roman" panose="02020603050405020304" pitchFamily="18" charset="0"/>
                <a:cs typeface="Times New Roman" panose="02020603050405020304" pitchFamily="18" charset="0"/>
              </a:rPr>
              <a:t>Polyhydramnous</a:t>
            </a:r>
          </a:p>
          <a:p>
            <a:r>
              <a:rPr lang="en-GB" sz="3200">
                <a:latin typeface="Times New Roman" panose="02020603050405020304" pitchFamily="18" charset="0"/>
                <a:cs typeface="Times New Roman" panose="02020603050405020304" pitchFamily="18" charset="0"/>
              </a:rPr>
              <a:t>Obesity</a:t>
            </a:r>
          </a:p>
          <a:p>
            <a:r>
              <a:rPr lang="en-GB" sz="3200">
                <a:latin typeface="Times New Roman" panose="02020603050405020304" pitchFamily="18" charset="0"/>
                <a:cs typeface="Times New Roman" panose="02020603050405020304" pitchFamily="18" charset="0"/>
              </a:rPr>
              <a:t>Advanced maternal age</a:t>
            </a:r>
          </a:p>
          <a:p>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98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Diabetes can be complicated by </a:t>
            </a:r>
            <a:endParaRPr lang="en-US"/>
          </a:p>
        </p:txBody>
      </p:sp>
      <p:sp>
        <p:nvSpPr>
          <p:cNvPr id="3" name="Content Placeholder 2"/>
          <p:cNvSpPr>
            <a:spLocks noGrp="1"/>
          </p:cNvSpPr>
          <p:nvPr>
            <p:ph idx="1"/>
          </p:nvPr>
        </p:nvSpPr>
        <p:spPr/>
        <p:txBody>
          <a:bodyPr>
            <a:normAutofit/>
          </a:bodyPr>
          <a:lstStyle/>
          <a:p>
            <a:r>
              <a:rPr lang="en-GB" sz="3200">
                <a:latin typeface="Times New Roman" panose="02020603050405020304" pitchFamily="18" charset="0"/>
                <a:cs typeface="Times New Roman" panose="02020603050405020304" pitchFamily="18" charset="0"/>
              </a:rPr>
              <a:t>Chronic hypertension</a:t>
            </a:r>
          </a:p>
          <a:p>
            <a:r>
              <a:rPr lang="en-GB" sz="3200">
                <a:latin typeface="Times New Roman" panose="02020603050405020304" pitchFamily="18" charset="0"/>
                <a:cs typeface="Times New Roman" panose="02020603050405020304" pitchFamily="18" charset="0"/>
              </a:rPr>
              <a:t>Pregnancy induced hypertension</a:t>
            </a:r>
          </a:p>
          <a:p>
            <a:r>
              <a:rPr lang="en-GB" sz="3200">
                <a:latin typeface="Times New Roman" panose="02020603050405020304" pitchFamily="18" charset="0"/>
                <a:cs typeface="Times New Roman" panose="02020603050405020304" pitchFamily="18" charset="0"/>
              </a:rPr>
              <a:t> chronic nephropathy</a:t>
            </a:r>
          </a:p>
          <a:p>
            <a:r>
              <a:rPr lang="en-GB" sz="3200">
                <a:latin typeface="Times New Roman" panose="02020603050405020304" pitchFamily="18" charset="0"/>
                <a:cs typeface="Times New Roman" panose="02020603050405020304" pitchFamily="18" charset="0"/>
              </a:rPr>
              <a:t>polyhydramnios
Hyperglyceamia</a:t>
            </a:r>
          </a:p>
          <a:p>
            <a:endParaRPr lang="en-GB" sz="3200">
              <a:latin typeface="Times New Roman" panose="02020603050405020304" pitchFamily="18" charset="0"/>
              <a:cs typeface="Times New Roman" panose="02020603050405020304" pitchFamily="18" charset="0"/>
            </a:endParaRPr>
          </a:p>
          <a:p>
            <a:pPr marL="0" indent="0">
              <a:buNone/>
            </a:pP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63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Investigations</a:t>
            </a:r>
            <a:endParaRPr lang="en-US"/>
          </a:p>
        </p:txBody>
      </p:sp>
      <p:sp>
        <p:nvSpPr>
          <p:cNvPr id="3" name="Content Placeholder 2"/>
          <p:cNvSpPr>
            <a:spLocks noGrp="1"/>
          </p:cNvSpPr>
          <p:nvPr>
            <p:ph idx="1"/>
          </p:nvPr>
        </p:nvSpPr>
        <p:spPr/>
        <p:txBody>
          <a:bodyPr>
            <a:normAutofit lnSpcReduction="10000"/>
          </a:bodyPr>
          <a:lstStyle/>
          <a:p>
            <a:r>
              <a:rPr lang="en-GB" sz="3200">
                <a:latin typeface="Times New Roman" panose="02020603050405020304" pitchFamily="18" charset="0"/>
                <a:cs typeface="Times New Roman" panose="02020603050405020304" pitchFamily="18" charset="0"/>
              </a:rPr>
              <a:t>Postbrandial blood sugar </a:t>
            </a:r>
          </a:p>
          <a:p>
            <a:r>
              <a:rPr lang="en-GB" sz="3200">
                <a:latin typeface="Times New Roman" panose="02020603050405020304" pitchFamily="18" charset="0"/>
                <a:cs typeface="Times New Roman" panose="02020603050405020304" pitchFamily="18" charset="0"/>
              </a:rPr>
              <a:t>HbA1c levels to be performed (high levels are associated with fetal abnormality)</a:t>
            </a:r>
          </a:p>
          <a:p>
            <a:r>
              <a:rPr lang="en-GB" sz="3200">
                <a:latin typeface="Times New Roman" panose="02020603050405020304" pitchFamily="18" charset="0"/>
                <a:cs typeface="Times New Roman" panose="02020603050405020304" pitchFamily="18" charset="0"/>
              </a:rPr>
              <a:t>Oral sugar tolerance test</a:t>
            </a:r>
          </a:p>
          <a:p>
            <a:r>
              <a:rPr lang="en-GB" sz="3200">
                <a:latin typeface="Times New Roman" panose="02020603050405020304" pitchFamily="18" charset="0"/>
                <a:cs typeface="Times New Roman" panose="02020603050405020304" pitchFamily="18" charset="0"/>
              </a:rPr>
              <a:t> serial urinalysis</a:t>
            </a:r>
          </a:p>
          <a:p>
            <a:r>
              <a:rPr lang="en-GB" sz="3200">
                <a:latin typeface="Times New Roman" panose="02020603050405020304" pitchFamily="18" charset="0"/>
                <a:cs typeface="Times New Roman" panose="02020603050405020304" pitchFamily="18" charset="0"/>
              </a:rPr>
              <a:t>Ultrasound for size of baby</a:t>
            </a:r>
          </a:p>
        </p:txBody>
      </p:sp>
    </p:spTree>
    <p:extLst>
      <p:ext uri="{BB962C8B-B14F-4D97-AF65-F5344CB8AC3E}">
        <p14:creationId xmlns:p14="http://schemas.microsoft.com/office/powerpoint/2010/main" val="22628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1869-79C1-1045-88A2-DA7C10096BD3}"/>
              </a:ext>
            </a:extLst>
          </p:cNvPr>
          <p:cNvSpPr>
            <a:spLocks noGrp="1"/>
          </p:cNvSpPr>
          <p:nvPr>
            <p:ph type="title"/>
          </p:nvPr>
        </p:nvSpPr>
        <p:spPr/>
        <p:txBody>
          <a:bodyPr/>
          <a:lstStyle/>
          <a:p>
            <a:r>
              <a:rPr lang="en-US"/>
              <a:t>Effects of diabetes on pregnancy </a:t>
            </a:r>
          </a:p>
        </p:txBody>
      </p:sp>
      <p:sp>
        <p:nvSpPr>
          <p:cNvPr id="3" name="Content Placeholder 2">
            <a:extLst>
              <a:ext uri="{FF2B5EF4-FFF2-40B4-BE49-F238E27FC236}">
                <a16:creationId xmlns:a16="http://schemas.microsoft.com/office/drawing/2014/main" id="{44D8107E-7DB8-5A43-9CD1-5F6BE8504425}"/>
              </a:ext>
            </a:extLst>
          </p:cNvPr>
          <p:cNvSpPr>
            <a:spLocks noGrp="1"/>
          </p:cNvSpPr>
          <p:nvPr>
            <p:ph idx="1"/>
          </p:nvPr>
        </p:nvSpPr>
        <p:spPr/>
        <p:txBody>
          <a:bodyPr>
            <a:normAutofit fontScale="92500" lnSpcReduction="20000"/>
          </a:bodyPr>
          <a:lstStyle/>
          <a:p>
            <a:r>
              <a:rPr lang="en-US" sz="3200"/>
              <a:t>Increased miscarriage </a:t>
            </a:r>
            <a:endParaRPr lang="en-GB" sz="3200"/>
          </a:p>
          <a:p>
            <a:r>
              <a:rPr lang="en-US" sz="3200"/>
              <a:t>Increased perinatal loss /</a:t>
            </a:r>
            <a:r>
              <a:rPr lang="en-GB" sz="3200"/>
              <a:t>fetal death</a:t>
            </a:r>
          </a:p>
          <a:p>
            <a:r>
              <a:rPr lang="en-US" sz="3200"/>
              <a:t>Macrosomia –</a:t>
            </a:r>
            <a:r>
              <a:rPr lang="en-GB" sz="3200"/>
              <a:t>baits are at risk of shoulder dystocia </a:t>
            </a:r>
          </a:p>
          <a:p>
            <a:r>
              <a:rPr lang="en-GB" sz="3200"/>
              <a:t>Delayed fetal lung maturation </a:t>
            </a:r>
          </a:p>
          <a:p>
            <a:r>
              <a:rPr lang="en-GB" sz="3200"/>
              <a:t>Increased risk of pregnancy like preeclampsia, eclampsia , Polyhydromniuos,  infections like UTI, candida vaginitis </a:t>
            </a:r>
            <a:endParaRPr lang="en-US" sz="3200"/>
          </a:p>
        </p:txBody>
      </p:sp>
    </p:spTree>
    <p:extLst>
      <p:ext uri="{BB962C8B-B14F-4D97-AF65-F5344CB8AC3E}">
        <p14:creationId xmlns:p14="http://schemas.microsoft.com/office/powerpoint/2010/main" val="411724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Mnx</a:t>
            </a:r>
            <a:endParaRPr lang="en-US"/>
          </a:p>
        </p:txBody>
      </p:sp>
      <p:sp>
        <p:nvSpPr>
          <p:cNvPr id="3" name="Content Placeholder 2"/>
          <p:cNvSpPr>
            <a:spLocks noGrp="1"/>
          </p:cNvSpPr>
          <p:nvPr>
            <p:ph idx="1"/>
          </p:nvPr>
        </p:nvSpPr>
        <p:spPr/>
        <p:txBody>
          <a:bodyPr>
            <a:normAutofit/>
          </a:bodyPr>
          <a:lstStyle/>
          <a:p>
            <a:r>
              <a:rPr lang="en-GB" sz="3200">
                <a:latin typeface="Times New Roman" panose="02020603050405020304" pitchFamily="18" charset="0"/>
                <a:cs typeface="Times New Roman" panose="02020603050405020304" pitchFamily="18" charset="0"/>
              </a:rPr>
              <a:t>Patients who have been controlled on diet alone can be treated at home but monitored more frequently with serial blood sugars </a:t>
            </a:r>
          </a:p>
          <a:p>
            <a:r>
              <a:rPr lang="en-GB" sz="3200">
                <a:latin typeface="Times New Roman" panose="02020603050405020304" pitchFamily="18" charset="0"/>
                <a:cs typeface="Times New Roman" panose="02020603050405020304" pitchFamily="18" charset="0"/>
              </a:rPr>
              <a:t>Insulin dependent diabetes should have blood sugars examination and given insulin according to blood sugar levels</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1404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a:t>
            </a:r>
            <a:endParaRPr lang="en-US"/>
          </a:p>
        </p:txBody>
      </p:sp>
      <p:sp>
        <p:nvSpPr>
          <p:cNvPr id="3" name="Content Placeholder 2"/>
          <p:cNvSpPr>
            <a:spLocks noGrp="1"/>
          </p:cNvSpPr>
          <p:nvPr>
            <p:ph idx="1"/>
          </p:nvPr>
        </p:nvSpPr>
        <p:spPr/>
        <p:txBody>
          <a:bodyPr>
            <a:normAutofit/>
          </a:bodyPr>
          <a:lstStyle/>
          <a:p>
            <a:r>
              <a:rPr lang="en-GB" sz="3200">
                <a:latin typeface="Times New Roman" panose="02020603050405020304" pitchFamily="18" charset="0"/>
                <a:cs typeface="Times New Roman" panose="02020603050405020304" pitchFamily="18" charset="0"/>
              </a:rPr>
              <a:t>Foetal monitoring to be done , ultrasonography and fetal mvt charts </a:t>
            </a:r>
          </a:p>
          <a:p>
            <a:r>
              <a:rPr lang="en-GB" sz="3200">
                <a:latin typeface="Times New Roman" panose="02020603050405020304" pitchFamily="18" charset="0"/>
                <a:cs typeface="Times New Roman" panose="02020603050405020304" pitchFamily="18" charset="0"/>
              </a:rPr>
              <a:t>non-insulin dependents will be allowed to reach term while insulin dependent diabetes will deliver before 37 wks by either induction of labour or by ceaserian section</a:t>
            </a:r>
          </a:p>
          <a:p>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26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a:t>
            </a:r>
            <a:endParaRPr lang="en-US"/>
          </a:p>
        </p:txBody>
      </p:sp>
      <p:sp>
        <p:nvSpPr>
          <p:cNvPr id="3" name="Content Placeholder 2"/>
          <p:cNvSpPr>
            <a:spLocks noGrp="1"/>
          </p:cNvSpPr>
          <p:nvPr>
            <p:ph idx="1"/>
          </p:nvPr>
        </p:nvSpPr>
        <p:spPr/>
        <p:txBody>
          <a:bodyPr>
            <a:normAutofit fontScale="92500" lnSpcReduction="20000"/>
          </a:bodyPr>
          <a:lstStyle/>
          <a:p>
            <a:r>
              <a:rPr lang="en-GB" sz="3200">
                <a:latin typeface="Times New Roman" panose="02020603050405020304" pitchFamily="18" charset="0"/>
                <a:cs typeface="Times New Roman" panose="02020603050405020304" pitchFamily="18" charset="0"/>
              </a:rPr>
              <a:t>Do post partum serial blood sugar to adjust the insulin dose </a:t>
            </a:r>
          </a:p>
          <a:p>
            <a:r>
              <a:rPr lang="en-GB" sz="3200">
                <a:latin typeface="Times New Roman" panose="02020603050405020304" pitchFamily="18" charset="0"/>
                <a:cs typeface="Times New Roman" panose="02020603050405020304" pitchFamily="18" charset="0"/>
              </a:rPr>
              <a:t>Baby to be mnx in NBU by paediatrician  </a:t>
            </a:r>
          </a:p>
          <a:p>
            <a:r>
              <a:rPr lang="en-GB" sz="3200">
                <a:latin typeface="Times New Roman" panose="02020603050405020304" pitchFamily="18" charset="0"/>
                <a:cs typeface="Times New Roman" panose="02020603050405020304" pitchFamily="18" charset="0"/>
              </a:rPr>
              <a:t>Once glucose tolerance test (GTT) is positive the patient should be seen in the the ANC every two wks or more frequently if the need arises for the first 30 wks of gestation , then every wk or more frequently till delivery </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39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a:t>
            </a:r>
            <a:endParaRPr lang="en-US"/>
          </a:p>
        </p:txBody>
      </p:sp>
      <p:sp>
        <p:nvSpPr>
          <p:cNvPr id="3" name="Content Placeholder 2"/>
          <p:cNvSpPr>
            <a:spLocks noGrp="1"/>
          </p:cNvSpPr>
          <p:nvPr>
            <p:ph idx="1"/>
          </p:nvPr>
        </p:nvSpPr>
        <p:spPr/>
        <p:txBody>
          <a:bodyPr>
            <a:normAutofit fontScale="92500"/>
          </a:bodyPr>
          <a:lstStyle/>
          <a:p>
            <a:r>
              <a:rPr lang="en-GB" sz="3200">
                <a:latin typeface="Times New Roman" panose="02020603050405020304" pitchFamily="18" charset="0"/>
                <a:cs typeface="Times New Roman" panose="02020603050405020304" pitchFamily="18" charset="0"/>
              </a:rPr>
              <a:t>Put pt on a well balanced diet 1.5 gms of protein per patient ‘s kg 30 % of total calories fro  carbohydrates and the rest from fats spread over 5 meals per day </a:t>
            </a:r>
          </a:p>
          <a:p>
            <a:r>
              <a:rPr lang="en-GB" sz="3200">
                <a:latin typeface="Times New Roman" panose="02020603050405020304" pitchFamily="18" charset="0"/>
                <a:cs typeface="Times New Roman" panose="02020603050405020304" pitchFamily="18" charset="0"/>
              </a:rPr>
              <a:t>Oral diabetic drugs are to be avoided in pregnancy due to teratogenic effects </a:t>
            </a:r>
          </a:p>
          <a:p>
            <a:r>
              <a:rPr lang="en-GB" sz="3200">
                <a:latin typeface="Times New Roman" panose="02020603050405020304" pitchFamily="18" charset="0"/>
                <a:cs typeface="Times New Roman" panose="02020603050405020304" pitchFamily="18" charset="0"/>
              </a:rPr>
              <a:t>Give insulin </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020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TF10001029</vt:lpstr>
      <vt:lpstr>DIABETES MELLITUS</vt:lpstr>
      <vt:lpstr>Diagnosis</vt:lpstr>
      <vt:lpstr>Diabetes can be complicated by </vt:lpstr>
      <vt:lpstr>Investigations</vt:lpstr>
      <vt:lpstr>Effects of diabetes on pregnancy </vt:lpstr>
      <vt:lpstr>Mnx</vt:lpstr>
      <vt:lpstr>Con..</vt:lpstr>
      <vt:lpstr>Con..</vt:lpstr>
      <vt:lpstr>Con.</vt:lpstr>
      <vt:lpstr>Baby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MELLITUS</dc:title>
  <cp:revision>4</cp:revision>
  <dcterms:modified xsi:type="dcterms:W3CDTF">2018-04-23T17:10:01Z</dcterms:modified>
</cp:coreProperties>
</file>