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82" r:id="rId4"/>
    <p:sldId id="257" r:id="rId5"/>
    <p:sldId id="283" r:id="rId6"/>
    <p:sldId id="259" r:id="rId7"/>
    <p:sldId id="260" r:id="rId8"/>
    <p:sldId id="261" r:id="rId9"/>
    <p:sldId id="284" r:id="rId10"/>
    <p:sldId id="285" r:id="rId11"/>
    <p:sldId id="262" r:id="rId12"/>
    <p:sldId id="286" r:id="rId13"/>
    <p:sldId id="263" r:id="rId14"/>
    <p:sldId id="264" r:id="rId15"/>
    <p:sldId id="265" r:id="rId16"/>
    <p:sldId id="266" r:id="rId17"/>
    <p:sldId id="267" r:id="rId18"/>
    <p:sldId id="271" r:id="rId19"/>
    <p:sldId id="272" r:id="rId20"/>
    <p:sldId id="273" r:id="rId21"/>
    <p:sldId id="274" r:id="rId22"/>
    <p:sldId id="287" r:id="rId23"/>
    <p:sldId id="275" r:id="rId24"/>
    <p:sldId id="289" r:id="rId25"/>
    <p:sldId id="288" r:id="rId26"/>
    <p:sldId id="290" r:id="rId27"/>
    <p:sldId id="291" r:id="rId28"/>
    <p:sldId id="276" r:id="rId29"/>
    <p:sldId id="277" r:id="rId30"/>
    <p:sldId id="278" r:id="rId31"/>
    <p:sldId id="279" r:id="rId32"/>
    <p:sldId id="28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7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66B5E7-FD14-43B3-8B6B-8559011B802D}" type="datetimeFigureOut">
              <a:rPr lang="en-US" smtClean="0"/>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5ADEC9-0D6F-47C8-BE77-7859E47F6A19}" type="slidenum">
              <a:rPr lang="en-US" smtClean="0"/>
              <a:t>‹#›</a:t>
            </a:fld>
            <a:endParaRPr lang="en-US" dirty="0"/>
          </a:p>
        </p:txBody>
      </p:sp>
    </p:spTree>
    <p:extLst>
      <p:ext uri="{BB962C8B-B14F-4D97-AF65-F5344CB8AC3E}">
        <p14:creationId xmlns:p14="http://schemas.microsoft.com/office/powerpoint/2010/main" val="619849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66B5E7-FD14-43B3-8B6B-8559011B802D}" type="datetimeFigureOut">
              <a:rPr lang="en-US" smtClean="0"/>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5ADEC9-0D6F-47C8-BE77-7859E47F6A19}" type="slidenum">
              <a:rPr lang="en-US" smtClean="0"/>
              <a:t>‹#›</a:t>
            </a:fld>
            <a:endParaRPr lang="en-US" dirty="0"/>
          </a:p>
        </p:txBody>
      </p:sp>
    </p:spTree>
    <p:extLst>
      <p:ext uri="{BB962C8B-B14F-4D97-AF65-F5344CB8AC3E}">
        <p14:creationId xmlns:p14="http://schemas.microsoft.com/office/powerpoint/2010/main" val="1967006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66B5E7-FD14-43B3-8B6B-8559011B802D}" type="datetimeFigureOut">
              <a:rPr lang="en-US" smtClean="0"/>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5ADEC9-0D6F-47C8-BE77-7859E47F6A19}" type="slidenum">
              <a:rPr lang="en-US" smtClean="0"/>
              <a:t>‹#›</a:t>
            </a:fld>
            <a:endParaRPr lang="en-US" dirty="0"/>
          </a:p>
        </p:txBody>
      </p:sp>
    </p:spTree>
    <p:extLst>
      <p:ext uri="{BB962C8B-B14F-4D97-AF65-F5344CB8AC3E}">
        <p14:creationId xmlns:p14="http://schemas.microsoft.com/office/powerpoint/2010/main" val="2328348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66B5E7-FD14-43B3-8B6B-8559011B802D}" type="datetimeFigureOut">
              <a:rPr lang="en-US" smtClean="0"/>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5ADEC9-0D6F-47C8-BE77-7859E47F6A19}" type="slidenum">
              <a:rPr lang="en-US" smtClean="0"/>
              <a:t>‹#›</a:t>
            </a:fld>
            <a:endParaRPr lang="en-US" dirty="0"/>
          </a:p>
        </p:txBody>
      </p:sp>
    </p:spTree>
    <p:extLst>
      <p:ext uri="{BB962C8B-B14F-4D97-AF65-F5344CB8AC3E}">
        <p14:creationId xmlns:p14="http://schemas.microsoft.com/office/powerpoint/2010/main" val="3846246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766B5E7-FD14-43B3-8B6B-8559011B802D}" type="datetimeFigureOut">
              <a:rPr lang="en-US" smtClean="0"/>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5ADEC9-0D6F-47C8-BE77-7859E47F6A19}" type="slidenum">
              <a:rPr lang="en-US" smtClean="0"/>
              <a:t>‹#›</a:t>
            </a:fld>
            <a:endParaRPr lang="en-US" dirty="0"/>
          </a:p>
        </p:txBody>
      </p:sp>
    </p:spTree>
    <p:extLst>
      <p:ext uri="{BB962C8B-B14F-4D97-AF65-F5344CB8AC3E}">
        <p14:creationId xmlns:p14="http://schemas.microsoft.com/office/powerpoint/2010/main" val="2973146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66B5E7-FD14-43B3-8B6B-8559011B802D}" type="datetimeFigureOut">
              <a:rPr lang="en-US" smtClean="0"/>
              <a:t>4/4/2024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D5ADEC9-0D6F-47C8-BE77-7859E47F6A19}" type="slidenum">
              <a:rPr lang="en-US" smtClean="0"/>
              <a:t>‹#›</a:t>
            </a:fld>
            <a:endParaRPr lang="en-US" dirty="0"/>
          </a:p>
        </p:txBody>
      </p:sp>
    </p:spTree>
    <p:extLst>
      <p:ext uri="{BB962C8B-B14F-4D97-AF65-F5344CB8AC3E}">
        <p14:creationId xmlns:p14="http://schemas.microsoft.com/office/powerpoint/2010/main" val="1652513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66B5E7-FD14-43B3-8B6B-8559011B802D}" type="datetimeFigureOut">
              <a:rPr lang="en-US" smtClean="0"/>
              <a:t>4/4/2024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D5ADEC9-0D6F-47C8-BE77-7859E47F6A19}" type="slidenum">
              <a:rPr lang="en-US" smtClean="0"/>
              <a:t>‹#›</a:t>
            </a:fld>
            <a:endParaRPr lang="en-US" dirty="0"/>
          </a:p>
        </p:txBody>
      </p:sp>
    </p:spTree>
    <p:extLst>
      <p:ext uri="{BB962C8B-B14F-4D97-AF65-F5344CB8AC3E}">
        <p14:creationId xmlns:p14="http://schemas.microsoft.com/office/powerpoint/2010/main" val="2017888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66B5E7-FD14-43B3-8B6B-8559011B802D}" type="datetimeFigureOut">
              <a:rPr lang="en-US" smtClean="0"/>
              <a:t>4/4/2024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5ADEC9-0D6F-47C8-BE77-7859E47F6A19}" type="slidenum">
              <a:rPr lang="en-US" smtClean="0"/>
              <a:t>‹#›</a:t>
            </a:fld>
            <a:endParaRPr lang="en-US" dirty="0"/>
          </a:p>
        </p:txBody>
      </p:sp>
    </p:spTree>
    <p:extLst>
      <p:ext uri="{BB962C8B-B14F-4D97-AF65-F5344CB8AC3E}">
        <p14:creationId xmlns:p14="http://schemas.microsoft.com/office/powerpoint/2010/main" val="1924692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66B5E7-FD14-43B3-8B6B-8559011B802D}" type="datetimeFigureOut">
              <a:rPr lang="en-US" smtClean="0"/>
              <a:t>4/4/2024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D5ADEC9-0D6F-47C8-BE77-7859E47F6A19}" type="slidenum">
              <a:rPr lang="en-US" smtClean="0"/>
              <a:t>‹#›</a:t>
            </a:fld>
            <a:endParaRPr lang="en-US" dirty="0"/>
          </a:p>
        </p:txBody>
      </p:sp>
    </p:spTree>
    <p:extLst>
      <p:ext uri="{BB962C8B-B14F-4D97-AF65-F5344CB8AC3E}">
        <p14:creationId xmlns:p14="http://schemas.microsoft.com/office/powerpoint/2010/main" val="35481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766B5E7-FD14-43B3-8B6B-8559011B802D}" type="datetimeFigureOut">
              <a:rPr lang="en-US" smtClean="0"/>
              <a:t>4/4/2024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D5ADEC9-0D6F-47C8-BE77-7859E47F6A19}" type="slidenum">
              <a:rPr lang="en-US" smtClean="0"/>
              <a:t>‹#›</a:t>
            </a:fld>
            <a:endParaRPr lang="en-US" dirty="0"/>
          </a:p>
        </p:txBody>
      </p:sp>
    </p:spTree>
    <p:extLst>
      <p:ext uri="{BB962C8B-B14F-4D97-AF65-F5344CB8AC3E}">
        <p14:creationId xmlns:p14="http://schemas.microsoft.com/office/powerpoint/2010/main" val="3534420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766B5E7-FD14-43B3-8B6B-8559011B802D}" type="datetimeFigureOut">
              <a:rPr lang="en-US" smtClean="0"/>
              <a:t>4/4/2024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D5ADEC9-0D6F-47C8-BE77-7859E47F6A19}" type="slidenum">
              <a:rPr lang="en-US" smtClean="0"/>
              <a:t>‹#›</a:t>
            </a:fld>
            <a:endParaRPr lang="en-US" dirty="0"/>
          </a:p>
        </p:txBody>
      </p:sp>
    </p:spTree>
    <p:extLst>
      <p:ext uri="{BB962C8B-B14F-4D97-AF65-F5344CB8AC3E}">
        <p14:creationId xmlns:p14="http://schemas.microsoft.com/office/powerpoint/2010/main" val="40784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66B5E7-FD14-43B3-8B6B-8559011B802D}" type="datetimeFigureOut">
              <a:rPr lang="en-US" smtClean="0"/>
              <a:t>4/4/2024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ADEC9-0D6F-47C8-BE77-7859E47F6A19}" type="slidenum">
              <a:rPr lang="en-US" smtClean="0"/>
              <a:t>‹#›</a:t>
            </a:fld>
            <a:endParaRPr lang="en-US" dirty="0"/>
          </a:p>
        </p:txBody>
      </p:sp>
    </p:spTree>
    <p:extLst>
      <p:ext uri="{BB962C8B-B14F-4D97-AF65-F5344CB8AC3E}">
        <p14:creationId xmlns:p14="http://schemas.microsoft.com/office/powerpoint/2010/main" val="1434270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6600" dirty="0" smtClean="0"/>
              <a:t>DIAGNOSIS IN NURSING PROCESS.</a:t>
            </a:r>
            <a:endParaRPr lang="en-US" sz="6600" dirty="0"/>
          </a:p>
        </p:txBody>
      </p:sp>
      <p:sp>
        <p:nvSpPr>
          <p:cNvPr id="3" name="Subtitle 2"/>
          <p:cNvSpPr>
            <a:spLocks noGrp="1"/>
          </p:cNvSpPr>
          <p:nvPr>
            <p:ph type="subTitle" idx="1"/>
          </p:nvPr>
        </p:nvSpPr>
        <p:spPr/>
        <p:txBody>
          <a:bodyPr/>
          <a:lstStyle/>
          <a:p>
            <a:r>
              <a:rPr lang="en-GB" sz="3600" dirty="0" smtClean="0"/>
              <a:t>NYAKUNDI STANLEY</a:t>
            </a:r>
            <a:r>
              <a:rPr lang="en-GB" dirty="0" smtClean="0"/>
              <a:t>.</a:t>
            </a:r>
          </a:p>
          <a:p>
            <a:r>
              <a:rPr lang="en-GB" dirty="0" smtClean="0"/>
              <a:t>03/04/2024.</a:t>
            </a:r>
            <a:endParaRPr lang="en-US" dirty="0"/>
          </a:p>
        </p:txBody>
      </p:sp>
    </p:spTree>
    <p:extLst>
      <p:ext uri="{BB962C8B-B14F-4D97-AF65-F5344CB8AC3E}">
        <p14:creationId xmlns:p14="http://schemas.microsoft.com/office/powerpoint/2010/main" val="28879096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a:t>A health promotion </a:t>
            </a:r>
            <a:r>
              <a:rPr lang="en-GB" sz="6600" dirty="0" smtClean="0"/>
              <a:t>diagnosis.</a:t>
            </a:r>
            <a:endParaRPr lang="en-US" sz="6600"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GB" sz="4000" dirty="0"/>
              <a:t>R</a:t>
            </a:r>
            <a:r>
              <a:rPr lang="en-GB" sz="4000" dirty="0" smtClean="0"/>
              <a:t>elates </a:t>
            </a:r>
            <a:r>
              <a:rPr lang="en-GB" sz="4000" dirty="0"/>
              <a:t>to clients’ preparedness to implement behaviours to improve their health condition. </a:t>
            </a:r>
            <a:endParaRPr lang="en-GB" sz="4000" dirty="0" smtClean="0"/>
          </a:p>
          <a:p>
            <a:pPr>
              <a:buFont typeface="Wingdings" panose="05000000000000000000" pitchFamily="2" charset="2"/>
              <a:buChar char="v"/>
            </a:pPr>
            <a:r>
              <a:rPr lang="en-GB" sz="4000" dirty="0" smtClean="0"/>
              <a:t>These </a:t>
            </a:r>
            <a:r>
              <a:rPr lang="en-GB" sz="4000" dirty="0"/>
              <a:t>diagnosis labels begin with the phrase Readiness for Enhanced, as in Readiness for Enhanced Nutrition.</a:t>
            </a:r>
            <a:endParaRPr lang="en-US" sz="4000" dirty="0"/>
          </a:p>
          <a:p>
            <a:endParaRPr lang="en-US" dirty="0"/>
          </a:p>
        </p:txBody>
      </p:sp>
    </p:spTree>
    <p:extLst>
      <p:ext uri="{BB962C8B-B14F-4D97-AF65-F5344CB8AC3E}">
        <p14:creationId xmlns:p14="http://schemas.microsoft.com/office/powerpoint/2010/main" val="17433525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a:t>A risk nursing </a:t>
            </a:r>
            <a:r>
              <a:rPr lang="en-GB" sz="6000" dirty="0" smtClean="0"/>
              <a:t>diagnosis.</a:t>
            </a:r>
            <a:endParaRPr lang="en-US" sz="6000" dirty="0"/>
          </a:p>
        </p:txBody>
      </p:sp>
      <p:sp>
        <p:nvSpPr>
          <p:cNvPr id="3" name="Content Placeholder 2"/>
          <p:cNvSpPr>
            <a:spLocks noGrp="1"/>
          </p:cNvSpPr>
          <p:nvPr>
            <p:ph idx="1"/>
          </p:nvPr>
        </p:nvSpPr>
        <p:spPr/>
        <p:txBody>
          <a:bodyPr>
            <a:normAutofit/>
          </a:bodyPr>
          <a:lstStyle/>
          <a:p>
            <a:r>
              <a:rPr lang="en-GB" sz="4000" dirty="0"/>
              <a:t>I</a:t>
            </a:r>
            <a:r>
              <a:rPr lang="en-GB" sz="4000" dirty="0" smtClean="0"/>
              <a:t>s a clinical judgment that a problem does not exist, but the presence of risk factors indicates that a problem is likely to develop unless nurses intervenes.</a:t>
            </a:r>
          </a:p>
        </p:txBody>
      </p:sp>
    </p:spTree>
    <p:extLst>
      <p:ext uri="{BB962C8B-B14F-4D97-AF65-F5344CB8AC3E}">
        <p14:creationId xmlns:p14="http://schemas.microsoft.com/office/powerpoint/2010/main" val="15708691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t>A syndrome diagnosis</a:t>
            </a:r>
          </a:p>
        </p:txBody>
      </p:sp>
      <p:sp>
        <p:nvSpPr>
          <p:cNvPr id="3" name="Content Placeholder 2"/>
          <p:cNvSpPr>
            <a:spLocks noGrp="1"/>
          </p:cNvSpPr>
          <p:nvPr>
            <p:ph idx="1"/>
          </p:nvPr>
        </p:nvSpPr>
        <p:spPr/>
        <p:txBody>
          <a:bodyPr/>
          <a:lstStyle/>
          <a:p>
            <a:r>
              <a:rPr lang="en-US" sz="4400" dirty="0"/>
              <a:t>I</a:t>
            </a:r>
            <a:r>
              <a:rPr lang="en-US" sz="4400" dirty="0" smtClean="0"/>
              <a:t>s </a:t>
            </a:r>
            <a:r>
              <a:rPr lang="en-US" sz="4400" dirty="0"/>
              <a:t>assigned by a nurse’s clinical judgment to describe a cluster of nursing diagnoses that have similar interventions (</a:t>
            </a:r>
            <a:r>
              <a:rPr lang="en-US" sz="4400" dirty="0" err="1"/>
              <a:t>Herdman</a:t>
            </a:r>
            <a:r>
              <a:rPr lang="en-US" sz="4400" dirty="0"/>
              <a:t> &amp; </a:t>
            </a:r>
            <a:r>
              <a:rPr lang="en-US" sz="4400" dirty="0" err="1"/>
              <a:t>Kamitsuru</a:t>
            </a:r>
            <a:r>
              <a:rPr lang="en-US" sz="4400" dirty="0"/>
              <a:t>, 2014, p. 23).</a:t>
            </a:r>
          </a:p>
          <a:p>
            <a:endParaRPr lang="en-US" dirty="0"/>
          </a:p>
        </p:txBody>
      </p:sp>
    </p:spTree>
    <p:extLst>
      <p:ext uri="{BB962C8B-B14F-4D97-AF65-F5344CB8AC3E}">
        <p14:creationId xmlns:p14="http://schemas.microsoft.com/office/powerpoint/2010/main" val="854906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dirty="0" smtClean="0"/>
              <a:t>Components of nursing diagnoses.</a:t>
            </a:r>
            <a:endParaRPr lang="en-US" sz="5400" dirty="0"/>
          </a:p>
        </p:txBody>
      </p:sp>
      <p:sp>
        <p:nvSpPr>
          <p:cNvPr id="3" name="Content Placeholder 2"/>
          <p:cNvSpPr>
            <a:spLocks noGrp="1"/>
          </p:cNvSpPr>
          <p:nvPr>
            <p:ph idx="1"/>
          </p:nvPr>
        </p:nvSpPr>
        <p:spPr/>
        <p:txBody>
          <a:bodyPr>
            <a:normAutofit/>
          </a:bodyPr>
          <a:lstStyle/>
          <a:p>
            <a:r>
              <a:rPr lang="en-GB" sz="4400" dirty="0" smtClean="0"/>
              <a:t>A nursing diagnosis has three components: (1) the problem and its definition, (2) the aetiology, and (3) the defining characteristics. Each component serves a specific purpose.</a:t>
            </a:r>
            <a:endParaRPr lang="en-US" sz="4400" dirty="0"/>
          </a:p>
        </p:txBody>
      </p:sp>
    </p:spTree>
    <p:extLst>
      <p:ext uri="{BB962C8B-B14F-4D97-AF65-F5344CB8AC3E}">
        <p14:creationId xmlns:p14="http://schemas.microsoft.com/office/powerpoint/2010/main" val="518675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dirty="0" smtClean="0"/>
              <a:t>Problem statement/ diagnostic label/ definition.</a:t>
            </a:r>
            <a:endParaRPr lang="en-US" sz="5400" dirty="0"/>
          </a:p>
        </p:txBody>
      </p:sp>
      <p:sp>
        <p:nvSpPr>
          <p:cNvPr id="3" name="Content Placeholder 2"/>
          <p:cNvSpPr>
            <a:spLocks noGrp="1"/>
          </p:cNvSpPr>
          <p:nvPr>
            <p:ph idx="1"/>
          </p:nvPr>
        </p:nvSpPr>
        <p:spPr/>
        <p:txBody>
          <a:bodyPr>
            <a:normAutofit/>
          </a:bodyPr>
          <a:lstStyle/>
          <a:p>
            <a:r>
              <a:rPr lang="en-GB" sz="4000" dirty="0" smtClean="0"/>
              <a:t>Describes the client’s health problem or response for which nursing therapy is given.</a:t>
            </a:r>
          </a:p>
          <a:p>
            <a:r>
              <a:rPr lang="en-GB" sz="4000" dirty="0" smtClean="0"/>
              <a:t>Specificity through use of qualifiers such as deficient, impaired, decreased, ineffective and compromised.</a:t>
            </a:r>
            <a:endParaRPr lang="en-US" sz="4000" dirty="0"/>
          </a:p>
        </p:txBody>
      </p:sp>
    </p:spTree>
    <p:extLst>
      <p:ext uri="{BB962C8B-B14F-4D97-AF65-F5344CB8AC3E}">
        <p14:creationId xmlns:p14="http://schemas.microsoft.com/office/powerpoint/2010/main" val="2812340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Aetiology (related factors and risk factors)</a:t>
            </a:r>
            <a:endParaRPr lang="en-US" dirty="0"/>
          </a:p>
        </p:txBody>
      </p:sp>
      <p:sp>
        <p:nvSpPr>
          <p:cNvPr id="3" name="Content Placeholder 2"/>
          <p:cNvSpPr>
            <a:spLocks noGrp="1"/>
          </p:cNvSpPr>
          <p:nvPr>
            <p:ph idx="1"/>
          </p:nvPr>
        </p:nvSpPr>
        <p:spPr/>
        <p:txBody>
          <a:bodyPr>
            <a:normAutofit/>
          </a:bodyPr>
          <a:lstStyle/>
          <a:p>
            <a:r>
              <a:rPr lang="en-GB" sz="3600" dirty="0"/>
              <a:t>I</a:t>
            </a:r>
            <a:r>
              <a:rPr lang="en-GB" sz="3600" dirty="0" smtClean="0"/>
              <a:t>dentifies one or more probable causes of the health problem, gives direction to the required nursing therapy, and enables the nurse to individualize the client’s care.</a:t>
            </a:r>
          </a:p>
          <a:p>
            <a:r>
              <a:rPr lang="en-GB" sz="3600" dirty="0" smtClean="0"/>
              <a:t>E.g. </a:t>
            </a:r>
            <a:r>
              <a:rPr lang="en-GB" sz="3600" dirty="0"/>
              <a:t>T</a:t>
            </a:r>
            <a:r>
              <a:rPr lang="en-GB" sz="3600" dirty="0" smtClean="0"/>
              <a:t>he probable causes of Activity Intolerance includes generalized weakness, sedentary lifestyle etc.</a:t>
            </a:r>
          </a:p>
        </p:txBody>
      </p:sp>
    </p:spTree>
    <p:extLst>
      <p:ext uri="{BB962C8B-B14F-4D97-AF65-F5344CB8AC3E}">
        <p14:creationId xmlns:p14="http://schemas.microsoft.com/office/powerpoint/2010/main" val="42608611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t>Defining characteristics.</a:t>
            </a:r>
            <a:endParaRPr lang="en-US" sz="6000" dirty="0"/>
          </a:p>
        </p:txBody>
      </p:sp>
      <p:sp>
        <p:nvSpPr>
          <p:cNvPr id="3" name="Content Placeholder 2"/>
          <p:cNvSpPr>
            <a:spLocks noGrp="1"/>
          </p:cNvSpPr>
          <p:nvPr>
            <p:ph idx="1"/>
          </p:nvPr>
        </p:nvSpPr>
        <p:spPr/>
        <p:txBody>
          <a:bodyPr>
            <a:normAutofit/>
          </a:bodyPr>
          <a:lstStyle/>
          <a:p>
            <a:r>
              <a:rPr lang="en-GB" sz="3600" dirty="0"/>
              <a:t>A</a:t>
            </a:r>
            <a:r>
              <a:rPr lang="en-GB" sz="3600" dirty="0" smtClean="0"/>
              <a:t>re the cluster of signs and symptoms that indicate the presence of a particular diagnostic label.</a:t>
            </a:r>
          </a:p>
          <a:p>
            <a:r>
              <a:rPr lang="en-GB" sz="3600" dirty="0" smtClean="0"/>
              <a:t>For actual nursing diagnoses, the defining characteristics are the client’s signs and symptoms. </a:t>
            </a:r>
          </a:p>
          <a:p>
            <a:r>
              <a:rPr lang="en-GB" sz="3600" dirty="0" smtClean="0"/>
              <a:t>For risk nursing diagnoses, no subjective and objective signs are present. </a:t>
            </a:r>
          </a:p>
        </p:txBody>
      </p:sp>
    </p:spTree>
    <p:extLst>
      <p:ext uri="{BB962C8B-B14F-4D97-AF65-F5344CB8AC3E}">
        <p14:creationId xmlns:p14="http://schemas.microsoft.com/office/powerpoint/2010/main" val="16471965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5400" dirty="0" smtClean="0"/>
              <a:t>Differentiating nursing from medical diagnosis and collaborative problems.</a:t>
            </a:r>
            <a:endParaRPr lang="en-US" sz="5400" dirty="0"/>
          </a:p>
        </p:txBody>
      </p:sp>
      <p:sp>
        <p:nvSpPr>
          <p:cNvPr id="3" name="Content Placeholder 2"/>
          <p:cNvSpPr>
            <a:spLocks noGrp="1"/>
          </p:cNvSpPr>
          <p:nvPr>
            <p:ph idx="1"/>
          </p:nvPr>
        </p:nvSpPr>
        <p:spPr/>
        <p:txBody>
          <a:bodyPr>
            <a:normAutofit/>
          </a:bodyPr>
          <a:lstStyle/>
          <a:p>
            <a:r>
              <a:rPr lang="en-GB" sz="6000" dirty="0" smtClean="0">
                <a:solidFill>
                  <a:srgbClr val="0070C0"/>
                </a:solidFill>
              </a:rPr>
              <a:t>WORD DOCUMENT.</a:t>
            </a:r>
            <a:endParaRPr lang="en-US" sz="6000" dirty="0">
              <a:solidFill>
                <a:srgbClr val="0070C0"/>
              </a:solidFill>
            </a:endParaRPr>
          </a:p>
        </p:txBody>
      </p:sp>
    </p:spTree>
    <p:extLst>
      <p:ext uri="{BB962C8B-B14F-4D97-AF65-F5344CB8AC3E}">
        <p14:creationId xmlns:p14="http://schemas.microsoft.com/office/powerpoint/2010/main" val="25900080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smtClean="0"/>
              <a:t>The diagnostic process.</a:t>
            </a:r>
            <a:endParaRPr lang="en-US" sz="6600" dirty="0"/>
          </a:p>
        </p:txBody>
      </p:sp>
      <p:sp>
        <p:nvSpPr>
          <p:cNvPr id="3" name="Content Placeholder 2"/>
          <p:cNvSpPr>
            <a:spLocks noGrp="1"/>
          </p:cNvSpPr>
          <p:nvPr>
            <p:ph idx="1"/>
          </p:nvPr>
        </p:nvSpPr>
        <p:spPr/>
        <p:txBody>
          <a:bodyPr>
            <a:normAutofit/>
          </a:bodyPr>
          <a:lstStyle/>
          <a:p>
            <a:r>
              <a:rPr lang="en-GB" sz="4800" dirty="0" smtClean="0"/>
              <a:t>Analysing data. </a:t>
            </a:r>
          </a:p>
          <a:p>
            <a:r>
              <a:rPr lang="en-GB" sz="4800" dirty="0" smtClean="0"/>
              <a:t>Identifying </a:t>
            </a:r>
            <a:r>
              <a:rPr lang="en-GB" sz="4800" dirty="0"/>
              <a:t>health problems, risks, and </a:t>
            </a:r>
            <a:r>
              <a:rPr lang="en-GB" sz="4800" dirty="0" smtClean="0"/>
              <a:t>strengths.</a:t>
            </a:r>
          </a:p>
          <a:p>
            <a:r>
              <a:rPr lang="en-GB" sz="4800" dirty="0" smtClean="0"/>
              <a:t>Formulating </a:t>
            </a:r>
            <a:r>
              <a:rPr lang="en-GB" sz="4800" dirty="0"/>
              <a:t>diagnostic statements.</a:t>
            </a:r>
            <a:endParaRPr lang="en-US" sz="4800" dirty="0"/>
          </a:p>
        </p:txBody>
      </p:sp>
    </p:spTree>
    <p:extLst>
      <p:ext uri="{BB962C8B-B14F-4D97-AF65-F5344CB8AC3E}">
        <p14:creationId xmlns:p14="http://schemas.microsoft.com/office/powerpoint/2010/main" val="8100266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t>a) Analysing data.</a:t>
            </a:r>
            <a:endParaRPr lang="en-US" sz="6000" dirty="0"/>
          </a:p>
        </p:txBody>
      </p:sp>
      <p:sp>
        <p:nvSpPr>
          <p:cNvPr id="3" name="Content Placeholder 2"/>
          <p:cNvSpPr>
            <a:spLocks noGrp="1"/>
          </p:cNvSpPr>
          <p:nvPr>
            <p:ph idx="1"/>
          </p:nvPr>
        </p:nvSpPr>
        <p:spPr/>
        <p:txBody>
          <a:bodyPr>
            <a:normAutofit/>
          </a:bodyPr>
          <a:lstStyle/>
          <a:p>
            <a:r>
              <a:rPr lang="en-GB" sz="3600" dirty="0" smtClean="0"/>
              <a:t>Involves the following steps:</a:t>
            </a:r>
          </a:p>
          <a:p>
            <a:pPr marL="514350" indent="-514350">
              <a:buFont typeface="+mj-lt"/>
              <a:buAutoNum type="arabicPeriod"/>
            </a:pPr>
            <a:r>
              <a:rPr lang="en-GB" sz="3600" dirty="0"/>
              <a:t>Compare data against standards (identify significant cues</a:t>
            </a:r>
            <a:r>
              <a:rPr lang="en-GB" sz="3600" dirty="0" smtClean="0"/>
              <a:t>).</a:t>
            </a:r>
          </a:p>
          <a:p>
            <a:pPr marL="514350" indent="-514350">
              <a:buFont typeface="+mj-lt"/>
              <a:buAutoNum type="arabicPeriod"/>
            </a:pPr>
            <a:r>
              <a:rPr lang="en-GB" sz="3600" dirty="0" smtClean="0"/>
              <a:t>Cluster </a:t>
            </a:r>
            <a:r>
              <a:rPr lang="en-GB" sz="3600" dirty="0"/>
              <a:t>the cues (generate tentative hypotheses</a:t>
            </a:r>
            <a:r>
              <a:rPr lang="en-GB" sz="3600" dirty="0" smtClean="0"/>
              <a:t>).</a:t>
            </a:r>
          </a:p>
          <a:p>
            <a:pPr marL="514350" indent="-514350">
              <a:buFont typeface="+mj-lt"/>
              <a:buAutoNum type="arabicPeriod"/>
            </a:pPr>
            <a:r>
              <a:rPr lang="en-GB" sz="3600" dirty="0" smtClean="0"/>
              <a:t>Identify </a:t>
            </a:r>
            <a:r>
              <a:rPr lang="en-GB" sz="3600" dirty="0"/>
              <a:t>gaps and </a:t>
            </a:r>
            <a:r>
              <a:rPr lang="en-GB" sz="3600" dirty="0" smtClean="0"/>
              <a:t>inconsistencies.</a:t>
            </a:r>
            <a:endParaRPr lang="en-US" sz="3600" dirty="0"/>
          </a:p>
        </p:txBody>
      </p:sp>
    </p:spTree>
    <p:extLst>
      <p:ext uri="{BB962C8B-B14F-4D97-AF65-F5344CB8AC3E}">
        <p14:creationId xmlns:p14="http://schemas.microsoft.com/office/powerpoint/2010/main" val="18226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7200" dirty="0" smtClean="0"/>
              <a:t>OBJECTIVES.</a:t>
            </a:r>
            <a:endParaRPr lang="en-US" sz="7200" dirty="0"/>
          </a:p>
        </p:txBody>
      </p:sp>
      <p:sp>
        <p:nvSpPr>
          <p:cNvPr id="3" name="Content Placeholder 2"/>
          <p:cNvSpPr>
            <a:spLocks noGrp="1"/>
          </p:cNvSpPr>
          <p:nvPr>
            <p:ph idx="1"/>
          </p:nvPr>
        </p:nvSpPr>
        <p:spPr/>
        <p:txBody>
          <a:bodyPr/>
          <a:lstStyle/>
          <a:p>
            <a:r>
              <a:rPr lang="en-GB" sz="3600" dirty="0" smtClean="0"/>
              <a:t>By the end of the lecture, the learner should be able to:</a:t>
            </a:r>
          </a:p>
          <a:p>
            <a:pPr marL="0" indent="0">
              <a:buNone/>
            </a:pPr>
            <a:r>
              <a:rPr lang="en-GB" sz="3600" dirty="0" smtClean="0"/>
              <a:t>1. Differentiate nursing diagnoses according to status. </a:t>
            </a:r>
          </a:p>
          <a:p>
            <a:pPr marL="0" indent="0">
              <a:buNone/>
            </a:pPr>
            <a:r>
              <a:rPr lang="en-GB" sz="3600" dirty="0" smtClean="0"/>
              <a:t>2. Identify the components of a nursing diagnosis</a:t>
            </a:r>
            <a:r>
              <a:rPr lang="en-GB" sz="3600" dirty="0"/>
              <a:t>. </a:t>
            </a:r>
            <a:endParaRPr lang="en-GB" sz="3600" dirty="0" smtClean="0"/>
          </a:p>
          <a:p>
            <a:pPr marL="0" indent="0">
              <a:buNone/>
            </a:pPr>
            <a:r>
              <a:rPr lang="en-GB" sz="3600" dirty="0" smtClean="0"/>
              <a:t>3</a:t>
            </a:r>
            <a:r>
              <a:rPr lang="en-GB" sz="3600" dirty="0"/>
              <a:t>. Compare nursing diagnoses, medical diagnoses, and collaborative problems</a:t>
            </a:r>
            <a:r>
              <a:rPr lang="en-GB" dirty="0"/>
              <a:t>.</a:t>
            </a:r>
          </a:p>
          <a:p>
            <a:pPr marL="0" indent="0">
              <a:buNone/>
            </a:pPr>
            <a:endParaRPr lang="en-GB" dirty="0" smtClean="0"/>
          </a:p>
        </p:txBody>
      </p:sp>
    </p:spTree>
    <p:extLst>
      <p:ext uri="{BB962C8B-B14F-4D97-AF65-F5344CB8AC3E}">
        <p14:creationId xmlns:p14="http://schemas.microsoft.com/office/powerpoint/2010/main" val="3816106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800" dirty="0"/>
              <a:t>b) Identifying Health Problems, Risks, and </a:t>
            </a:r>
            <a:r>
              <a:rPr lang="en-GB" sz="4800" dirty="0" smtClean="0"/>
              <a:t>Strengths.</a:t>
            </a:r>
            <a:endParaRPr lang="en-US" sz="4800" dirty="0"/>
          </a:p>
        </p:txBody>
      </p:sp>
      <p:sp>
        <p:nvSpPr>
          <p:cNvPr id="3" name="Content Placeholder 2"/>
          <p:cNvSpPr>
            <a:spLocks noGrp="1"/>
          </p:cNvSpPr>
          <p:nvPr>
            <p:ph idx="1"/>
          </p:nvPr>
        </p:nvSpPr>
        <p:spPr/>
        <p:txBody>
          <a:bodyPr>
            <a:normAutofit/>
          </a:bodyPr>
          <a:lstStyle/>
          <a:p>
            <a:r>
              <a:rPr lang="en-GB" sz="5400" dirty="0" smtClean="0"/>
              <a:t>Determining problems and risks.</a:t>
            </a:r>
          </a:p>
          <a:p>
            <a:r>
              <a:rPr lang="en-GB" sz="5400" dirty="0" smtClean="0"/>
              <a:t>Determining strengths.</a:t>
            </a:r>
            <a:endParaRPr lang="en-US" sz="5400" dirty="0"/>
          </a:p>
        </p:txBody>
      </p:sp>
    </p:spTree>
    <p:extLst>
      <p:ext uri="{BB962C8B-B14F-4D97-AF65-F5344CB8AC3E}">
        <p14:creationId xmlns:p14="http://schemas.microsoft.com/office/powerpoint/2010/main" val="16918977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dirty="0" smtClean="0"/>
              <a:t>C)Formulating diagnostic statement.</a:t>
            </a:r>
            <a:endParaRPr lang="en-US" sz="5400" dirty="0"/>
          </a:p>
        </p:txBody>
      </p:sp>
      <p:sp>
        <p:nvSpPr>
          <p:cNvPr id="3" name="Content Placeholder 2"/>
          <p:cNvSpPr>
            <a:spLocks noGrp="1"/>
          </p:cNvSpPr>
          <p:nvPr>
            <p:ph idx="1"/>
          </p:nvPr>
        </p:nvSpPr>
        <p:spPr/>
        <p:txBody>
          <a:bodyPr>
            <a:normAutofit/>
          </a:bodyPr>
          <a:lstStyle/>
          <a:p>
            <a:pPr marL="0" indent="0">
              <a:buNone/>
            </a:pPr>
            <a:r>
              <a:rPr lang="en-GB" sz="3600" dirty="0"/>
              <a:t>The basic two-part statement includes the following</a:t>
            </a:r>
            <a:r>
              <a:rPr lang="en-GB" sz="3600" dirty="0" smtClean="0"/>
              <a:t>:</a:t>
            </a:r>
          </a:p>
          <a:p>
            <a:pPr marL="514350" indent="-514350">
              <a:buAutoNum type="arabicPeriod"/>
            </a:pPr>
            <a:r>
              <a:rPr lang="en-GB" sz="3600" dirty="0" smtClean="0"/>
              <a:t>Problem </a:t>
            </a:r>
            <a:r>
              <a:rPr lang="en-GB" sz="3600" dirty="0"/>
              <a:t>(P): statement of the client’s response (NANDA </a:t>
            </a:r>
            <a:r>
              <a:rPr lang="en-GB" sz="3600" dirty="0" smtClean="0"/>
              <a:t>label)</a:t>
            </a:r>
          </a:p>
          <a:p>
            <a:pPr marL="514350" indent="-514350">
              <a:buAutoNum type="arabicPeriod"/>
            </a:pPr>
            <a:r>
              <a:rPr lang="en-GB" sz="3600" dirty="0" err="1" smtClean="0"/>
              <a:t>Etiology</a:t>
            </a:r>
            <a:r>
              <a:rPr lang="en-GB" sz="3600" dirty="0" smtClean="0"/>
              <a:t> </a:t>
            </a:r>
            <a:r>
              <a:rPr lang="en-GB" sz="3600" dirty="0"/>
              <a:t>(E): factors contributing to or probable causes of the </a:t>
            </a:r>
            <a:r>
              <a:rPr lang="en-GB" sz="3600" dirty="0" smtClean="0"/>
              <a:t>responses.</a:t>
            </a:r>
          </a:p>
        </p:txBody>
      </p:sp>
    </p:spTree>
    <p:extLst>
      <p:ext uri="{BB962C8B-B14F-4D97-AF65-F5344CB8AC3E}">
        <p14:creationId xmlns:p14="http://schemas.microsoft.com/office/powerpoint/2010/main" val="42380864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GB" sz="3600" b="1" dirty="0"/>
              <a:t>The basic three-part nursing diagnosis statement</a:t>
            </a:r>
            <a:r>
              <a:rPr lang="en-GB" sz="3600" dirty="0"/>
              <a:t> is called the PES format and includes the following:1.Problem (P): statement of the client’s response (NANDA label) 2. </a:t>
            </a:r>
            <a:r>
              <a:rPr lang="en-GB" sz="3600" dirty="0" err="1"/>
              <a:t>Etiology</a:t>
            </a:r>
            <a:r>
              <a:rPr lang="en-GB" sz="3600" dirty="0"/>
              <a:t> (E): factors contributing to or probable causes of the response 3. Signs and symptoms (S): defining characteristics manifested by the client.</a:t>
            </a:r>
            <a:endParaRPr lang="en-US" sz="3600" dirty="0"/>
          </a:p>
        </p:txBody>
      </p:sp>
    </p:spTree>
    <p:extLst>
      <p:ext uri="{BB962C8B-B14F-4D97-AF65-F5344CB8AC3E}">
        <p14:creationId xmlns:p14="http://schemas.microsoft.com/office/powerpoint/2010/main" val="14385236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a:t>VARIATIONS OF BASIC FORMATS</a:t>
            </a:r>
            <a:endParaRPr lang="en-US" sz="6000" dirty="0"/>
          </a:p>
        </p:txBody>
      </p:sp>
      <p:sp>
        <p:nvSpPr>
          <p:cNvPr id="3" name="Content Placeholder 2"/>
          <p:cNvSpPr>
            <a:spLocks noGrp="1"/>
          </p:cNvSpPr>
          <p:nvPr>
            <p:ph idx="1"/>
          </p:nvPr>
        </p:nvSpPr>
        <p:spPr/>
        <p:txBody>
          <a:bodyPr>
            <a:normAutofit/>
          </a:bodyPr>
          <a:lstStyle/>
          <a:p>
            <a:pPr marL="742950" indent="-742950">
              <a:buAutoNum type="arabicPeriod"/>
            </a:pPr>
            <a:r>
              <a:rPr lang="en-GB" sz="3600" dirty="0" smtClean="0"/>
              <a:t>Writing </a:t>
            </a:r>
            <a:r>
              <a:rPr lang="en-GB" sz="3600" dirty="0"/>
              <a:t>unknown </a:t>
            </a:r>
            <a:r>
              <a:rPr lang="en-GB" sz="3600" dirty="0" err="1"/>
              <a:t>etiology</a:t>
            </a:r>
            <a:r>
              <a:rPr lang="en-GB" sz="3600" dirty="0"/>
              <a:t> when the defining characteristics are present but the nurse does not know the cause or contributing factors. </a:t>
            </a:r>
            <a:endParaRPr lang="en-GB" sz="3600" dirty="0" smtClean="0"/>
          </a:p>
          <a:p>
            <a:pPr marL="0" indent="0">
              <a:buNone/>
            </a:pPr>
            <a:r>
              <a:rPr lang="en-GB" sz="3600" dirty="0" smtClean="0"/>
              <a:t>One </a:t>
            </a:r>
            <a:r>
              <a:rPr lang="en-GB" sz="3600" dirty="0"/>
              <a:t>example is Noncompliance (Medication Regimen) </a:t>
            </a:r>
            <a:r>
              <a:rPr lang="en-GB" sz="3600" dirty="0" smtClean="0"/>
              <a:t>related </a:t>
            </a:r>
            <a:r>
              <a:rPr lang="en-GB" sz="3600" dirty="0"/>
              <a:t>to unknown </a:t>
            </a:r>
            <a:r>
              <a:rPr lang="en-GB" sz="3600" dirty="0" err="1" smtClean="0"/>
              <a:t>etiology</a:t>
            </a:r>
            <a:r>
              <a:rPr lang="en-GB" sz="3600" dirty="0" smtClean="0"/>
              <a:t>. </a:t>
            </a:r>
            <a:endParaRPr lang="en-US" sz="3600" dirty="0"/>
          </a:p>
        </p:txBody>
      </p:sp>
    </p:spTree>
    <p:extLst>
      <p:ext uri="{BB962C8B-B14F-4D97-AF65-F5344CB8AC3E}">
        <p14:creationId xmlns:p14="http://schemas.microsoft.com/office/powerpoint/2010/main" val="40898117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GB" sz="3600" dirty="0" smtClean="0"/>
              <a:t>2. Using </a:t>
            </a:r>
            <a:r>
              <a:rPr lang="en-GB" sz="3600" dirty="0"/>
              <a:t>the phrase complex factors when there are too many etiologic factors or when they are too complex to state in a brief phrase. </a:t>
            </a:r>
            <a:endParaRPr lang="en-GB" sz="3600" dirty="0" smtClean="0"/>
          </a:p>
          <a:p>
            <a:r>
              <a:rPr lang="en-GB" sz="3600" dirty="0" smtClean="0"/>
              <a:t>The </a:t>
            </a:r>
            <a:r>
              <a:rPr lang="en-GB" sz="3600" dirty="0"/>
              <a:t>actual causes of chronic low self-esteem, for instance, may be long term and complex, as in the following nursing diagnosis: Chronic Low Self-Esteem related to complex factors.</a:t>
            </a:r>
            <a:endParaRPr lang="en-US" sz="3600" dirty="0"/>
          </a:p>
        </p:txBody>
      </p:sp>
    </p:spTree>
    <p:extLst>
      <p:ext uri="{BB962C8B-B14F-4D97-AF65-F5344CB8AC3E}">
        <p14:creationId xmlns:p14="http://schemas.microsoft.com/office/powerpoint/2010/main" val="10721535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GB" sz="3600" dirty="0" smtClean="0"/>
              <a:t>3. Using </a:t>
            </a:r>
            <a:r>
              <a:rPr lang="en-GB" sz="3600" dirty="0"/>
              <a:t>the word possible to describe either the problem or the </a:t>
            </a:r>
            <a:r>
              <a:rPr lang="en-GB" sz="3600" dirty="0" err="1"/>
              <a:t>etiology</a:t>
            </a:r>
            <a:r>
              <a:rPr lang="en-GB" sz="3600" dirty="0"/>
              <a:t>. When the nurse believes more data are needed about the client’s problem or the </a:t>
            </a:r>
            <a:r>
              <a:rPr lang="en-GB" sz="3600" dirty="0" err="1"/>
              <a:t>etiology</a:t>
            </a:r>
            <a:r>
              <a:rPr lang="en-GB" sz="3600" dirty="0"/>
              <a:t>, the word possible is inserted. </a:t>
            </a:r>
            <a:endParaRPr lang="en-GB" sz="3600" dirty="0" smtClean="0"/>
          </a:p>
          <a:p>
            <a:r>
              <a:rPr lang="en-GB" sz="3600" dirty="0" smtClean="0"/>
              <a:t>Examples </a:t>
            </a:r>
            <a:r>
              <a:rPr lang="en-GB" sz="3600" dirty="0"/>
              <a:t>are Possible Low Self-Esteem related to loss of job and rejection by family; Altered Thought Processes possibly related to unfamiliar surroundings</a:t>
            </a:r>
            <a:r>
              <a:rPr lang="en-GB" sz="3600" dirty="0" smtClean="0"/>
              <a:t>.</a:t>
            </a:r>
            <a:endParaRPr lang="en-US" sz="3600" dirty="0"/>
          </a:p>
        </p:txBody>
      </p:sp>
    </p:spTree>
    <p:extLst>
      <p:ext uri="{BB962C8B-B14F-4D97-AF65-F5344CB8AC3E}">
        <p14:creationId xmlns:p14="http://schemas.microsoft.com/office/powerpoint/2010/main" val="13560479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GB" sz="4000" dirty="0" smtClean="0"/>
              <a:t>4. Using </a:t>
            </a:r>
            <a:r>
              <a:rPr lang="en-GB" sz="4000" dirty="0"/>
              <a:t>secondary </a:t>
            </a:r>
            <a:r>
              <a:rPr lang="en-GB" sz="4000" dirty="0" smtClean="0"/>
              <a:t>to </a:t>
            </a:r>
            <a:r>
              <a:rPr lang="en-GB" sz="4000" dirty="0"/>
              <a:t>divide the a</a:t>
            </a:r>
            <a:r>
              <a:rPr lang="en-GB" sz="4000" dirty="0" smtClean="0"/>
              <a:t>etiology </a:t>
            </a:r>
            <a:r>
              <a:rPr lang="en-GB" sz="4000" dirty="0"/>
              <a:t>into two parts, thereby making the statement more descriptive and useful.</a:t>
            </a:r>
            <a:endParaRPr lang="en-US" sz="4000" dirty="0"/>
          </a:p>
        </p:txBody>
      </p:sp>
    </p:spTree>
    <p:extLst>
      <p:ext uri="{BB962C8B-B14F-4D97-AF65-F5344CB8AC3E}">
        <p14:creationId xmlns:p14="http://schemas.microsoft.com/office/powerpoint/2010/main" val="29753023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800" dirty="0" smtClean="0"/>
              <a:t>Guidelines for writing nursing diagnostic statement.</a:t>
            </a:r>
            <a:endParaRPr lang="en-US" sz="4800" dirty="0"/>
          </a:p>
        </p:txBody>
      </p:sp>
      <p:sp>
        <p:nvSpPr>
          <p:cNvPr id="3" name="Content Placeholder 2"/>
          <p:cNvSpPr>
            <a:spLocks noGrp="1"/>
          </p:cNvSpPr>
          <p:nvPr>
            <p:ph idx="1"/>
          </p:nvPr>
        </p:nvSpPr>
        <p:spPr/>
        <p:txBody>
          <a:bodyPr/>
          <a:lstStyle/>
          <a:p>
            <a:r>
              <a:rPr lang="en-GB" sz="4800" dirty="0" smtClean="0">
                <a:solidFill>
                  <a:srgbClr val="0070C0"/>
                </a:solidFill>
              </a:rPr>
              <a:t>WORD DOCUMENT</a:t>
            </a:r>
            <a:r>
              <a:rPr lang="en-GB" sz="4000" dirty="0" smtClean="0"/>
              <a:t>.</a:t>
            </a:r>
          </a:p>
          <a:p>
            <a:endParaRPr lang="en-US" dirty="0"/>
          </a:p>
        </p:txBody>
      </p:sp>
    </p:spTree>
    <p:extLst>
      <p:ext uri="{BB962C8B-B14F-4D97-AF65-F5344CB8AC3E}">
        <p14:creationId xmlns:p14="http://schemas.microsoft.com/office/powerpoint/2010/main" val="1521054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smtClean="0"/>
              <a:t>Avoiding errors in diagnostic reasoning.</a:t>
            </a:r>
            <a:endParaRPr lang="en-US" sz="4800" dirty="0"/>
          </a:p>
        </p:txBody>
      </p:sp>
      <p:sp>
        <p:nvSpPr>
          <p:cNvPr id="3" name="Content Placeholder 2"/>
          <p:cNvSpPr>
            <a:spLocks noGrp="1"/>
          </p:cNvSpPr>
          <p:nvPr>
            <p:ph idx="1"/>
          </p:nvPr>
        </p:nvSpPr>
        <p:spPr/>
        <p:txBody>
          <a:bodyPr>
            <a:normAutofit/>
          </a:bodyPr>
          <a:lstStyle/>
          <a:p>
            <a:r>
              <a:rPr lang="en-GB" sz="3600" dirty="0" smtClean="0"/>
              <a:t>Verify.</a:t>
            </a:r>
          </a:p>
          <a:p>
            <a:r>
              <a:rPr lang="en-GB" sz="3600" dirty="0"/>
              <a:t>Build a good knowledge base and acquire clinical experience</a:t>
            </a:r>
            <a:r>
              <a:rPr lang="en-GB" sz="3600" dirty="0" smtClean="0"/>
              <a:t>.</a:t>
            </a:r>
          </a:p>
          <a:p>
            <a:r>
              <a:rPr lang="en-GB" sz="3600" dirty="0"/>
              <a:t>Have a working knowledge of what is normal</a:t>
            </a:r>
            <a:r>
              <a:rPr lang="en-GB" sz="3600" dirty="0" smtClean="0"/>
              <a:t>.</a:t>
            </a:r>
          </a:p>
          <a:p>
            <a:r>
              <a:rPr lang="en-US" sz="3600" dirty="0"/>
              <a:t>Consult </a:t>
            </a:r>
            <a:r>
              <a:rPr lang="en-US" sz="3600" dirty="0" smtClean="0"/>
              <a:t>resources.</a:t>
            </a:r>
          </a:p>
          <a:p>
            <a:r>
              <a:rPr lang="en-GB" sz="3600" dirty="0"/>
              <a:t>Base diagnoses on </a:t>
            </a:r>
            <a:r>
              <a:rPr lang="en-GB" sz="3600" dirty="0" smtClean="0"/>
              <a:t>patterns.</a:t>
            </a:r>
          </a:p>
          <a:p>
            <a:r>
              <a:rPr lang="en-US" sz="3600" dirty="0"/>
              <a:t>Improve critical thinking </a:t>
            </a:r>
            <a:r>
              <a:rPr lang="en-US" sz="3600" dirty="0" smtClean="0"/>
              <a:t>skills.</a:t>
            </a:r>
            <a:endParaRPr lang="en-US" sz="3600" dirty="0"/>
          </a:p>
        </p:txBody>
      </p:sp>
    </p:spTree>
    <p:extLst>
      <p:ext uri="{BB962C8B-B14F-4D97-AF65-F5344CB8AC3E}">
        <p14:creationId xmlns:p14="http://schemas.microsoft.com/office/powerpoint/2010/main" val="16623780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latin typeface="Algerian" panose="04020705040A02060702" pitchFamily="82" charset="0"/>
              </a:rPr>
              <a:t>Memory teaser.</a:t>
            </a:r>
            <a:endParaRPr lang="en-US" sz="6000" dirty="0">
              <a:latin typeface="Algerian" panose="04020705040A02060702" pitchFamily="82" charset="0"/>
            </a:endParaRPr>
          </a:p>
        </p:txBody>
      </p:sp>
      <p:sp>
        <p:nvSpPr>
          <p:cNvPr id="3" name="Content Placeholder 2"/>
          <p:cNvSpPr>
            <a:spLocks noGrp="1"/>
          </p:cNvSpPr>
          <p:nvPr>
            <p:ph idx="1"/>
          </p:nvPr>
        </p:nvSpPr>
        <p:spPr/>
        <p:txBody>
          <a:bodyPr>
            <a:normAutofit/>
          </a:bodyPr>
          <a:lstStyle/>
          <a:p>
            <a:r>
              <a:rPr lang="en-GB" sz="3200" dirty="0"/>
              <a:t>The nurse is conducting the diagnosing phase (nursing diagnosis) of the nursing process for a client with a seizure disorder. Which step exists between data analysis and formulating the diagnostic statement? </a:t>
            </a:r>
            <a:endParaRPr lang="en-GB" sz="3200" dirty="0" smtClean="0"/>
          </a:p>
          <a:p>
            <a:pPr marL="0" indent="0">
              <a:buNone/>
            </a:pPr>
            <a:r>
              <a:rPr lang="en-GB" sz="3200" dirty="0" smtClean="0"/>
              <a:t>1</a:t>
            </a:r>
            <a:r>
              <a:rPr lang="en-GB" sz="3200" dirty="0"/>
              <a:t>. Assess the client’s </a:t>
            </a:r>
            <a:r>
              <a:rPr lang="en-GB" sz="3200" dirty="0" smtClean="0"/>
              <a:t>needs.</a:t>
            </a:r>
          </a:p>
          <a:p>
            <a:pPr marL="0" indent="0">
              <a:buNone/>
            </a:pPr>
            <a:r>
              <a:rPr lang="en-GB" sz="3200" dirty="0" smtClean="0"/>
              <a:t>2</a:t>
            </a:r>
            <a:r>
              <a:rPr lang="en-GB" sz="3200" dirty="0"/>
              <a:t>. Delineate the client’s problems and </a:t>
            </a:r>
            <a:r>
              <a:rPr lang="en-GB" sz="3200" dirty="0" smtClean="0"/>
              <a:t>strengths.</a:t>
            </a:r>
          </a:p>
          <a:p>
            <a:pPr marL="0" indent="0">
              <a:buNone/>
            </a:pPr>
            <a:r>
              <a:rPr lang="en-GB" sz="3200" dirty="0" smtClean="0"/>
              <a:t>3</a:t>
            </a:r>
            <a:r>
              <a:rPr lang="en-GB" sz="3200" dirty="0"/>
              <a:t>. Determine which interventions are most likely to </a:t>
            </a:r>
            <a:r>
              <a:rPr lang="en-GB" sz="3200" dirty="0" smtClean="0"/>
              <a:t>succeed.</a:t>
            </a:r>
          </a:p>
          <a:p>
            <a:pPr marL="0" indent="0">
              <a:buNone/>
            </a:pPr>
            <a:r>
              <a:rPr lang="en-GB" sz="3200" dirty="0" smtClean="0"/>
              <a:t>4</a:t>
            </a:r>
            <a:r>
              <a:rPr lang="en-GB" sz="3200" dirty="0"/>
              <a:t>. Estimate the cost of several different approaches.</a:t>
            </a:r>
            <a:endParaRPr lang="en-US" sz="3200" dirty="0"/>
          </a:p>
        </p:txBody>
      </p:sp>
    </p:spTree>
    <p:extLst>
      <p:ext uri="{BB962C8B-B14F-4D97-AF65-F5344CB8AC3E}">
        <p14:creationId xmlns:p14="http://schemas.microsoft.com/office/powerpoint/2010/main" val="2875137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lstStyle/>
          <a:p>
            <a:pPr marL="0" indent="0">
              <a:buNone/>
            </a:pPr>
            <a:r>
              <a:rPr lang="en-GB" sz="4000" dirty="0"/>
              <a:t>4. Identify the basic steps in the diagnostic process.</a:t>
            </a:r>
          </a:p>
          <a:p>
            <a:pPr marL="0" indent="0">
              <a:buNone/>
            </a:pPr>
            <a:r>
              <a:rPr lang="en-GB" sz="4000" dirty="0"/>
              <a:t>5. Describe various formats for writing nursing diagnoses.</a:t>
            </a:r>
          </a:p>
          <a:p>
            <a:pPr marL="0" indent="0">
              <a:buNone/>
            </a:pPr>
            <a:r>
              <a:rPr lang="en-GB" sz="4000" dirty="0"/>
              <a:t>6. List guidelines for writing a nursing diagnosis statement.</a:t>
            </a:r>
            <a:endParaRPr lang="en-US" sz="4000" dirty="0"/>
          </a:p>
          <a:p>
            <a:endParaRPr lang="en-US" dirty="0"/>
          </a:p>
        </p:txBody>
      </p:sp>
    </p:spTree>
    <p:extLst>
      <p:ext uri="{BB962C8B-B14F-4D97-AF65-F5344CB8AC3E}">
        <p14:creationId xmlns:p14="http://schemas.microsoft.com/office/powerpoint/2010/main" val="6115809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a:t>A collaborative (multidisciplinary) problem is indicated instead of a nursing or medical </a:t>
            </a:r>
            <a:r>
              <a:rPr lang="en-GB" dirty="0" smtClean="0"/>
              <a:t>diagnosis.</a:t>
            </a:r>
          </a:p>
          <a:p>
            <a:pPr marL="514350" indent="-514350">
              <a:buFont typeface="+mj-lt"/>
              <a:buAutoNum type="alphaUcPeriod"/>
            </a:pPr>
            <a:r>
              <a:rPr lang="en-GB" dirty="0" smtClean="0"/>
              <a:t>If </a:t>
            </a:r>
            <a:r>
              <a:rPr lang="en-GB" dirty="0"/>
              <a:t>both medical and nursing interventions are required to treat the </a:t>
            </a:r>
            <a:r>
              <a:rPr lang="en-GB" dirty="0" smtClean="0"/>
              <a:t>problem.</a:t>
            </a:r>
          </a:p>
          <a:p>
            <a:pPr marL="514350" indent="-514350">
              <a:buFont typeface="+mj-lt"/>
              <a:buAutoNum type="alphaUcPeriod"/>
            </a:pPr>
            <a:r>
              <a:rPr lang="en-GB" dirty="0" smtClean="0"/>
              <a:t>When independent </a:t>
            </a:r>
            <a:r>
              <a:rPr lang="en-GB" dirty="0"/>
              <a:t>nursing actions can be utilized to treat the </a:t>
            </a:r>
            <a:r>
              <a:rPr lang="en-GB" dirty="0" smtClean="0"/>
              <a:t>problem.</a:t>
            </a:r>
          </a:p>
          <a:p>
            <a:pPr marL="514350" indent="-514350">
              <a:buFont typeface="+mj-lt"/>
              <a:buAutoNum type="alphaUcPeriod"/>
            </a:pPr>
            <a:r>
              <a:rPr lang="en-GB" dirty="0" smtClean="0"/>
              <a:t>In </a:t>
            </a:r>
            <a:r>
              <a:rPr lang="en-GB" dirty="0"/>
              <a:t>cases where nursing interventions are the primary actions required to treat the </a:t>
            </a:r>
            <a:r>
              <a:rPr lang="en-GB" dirty="0" smtClean="0"/>
              <a:t>problem.</a:t>
            </a:r>
          </a:p>
          <a:p>
            <a:pPr marL="514350" indent="-514350">
              <a:buFont typeface="+mj-lt"/>
              <a:buAutoNum type="alphaUcPeriod"/>
            </a:pPr>
            <a:r>
              <a:rPr lang="en-GB" dirty="0" smtClean="0"/>
              <a:t>When </a:t>
            </a:r>
            <a:r>
              <a:rPr lang="en-GB" dirty="0"/>
              <a:t>no medical diagnosis (disease) can be determined.</a:t>
            </a:r>
            <a:endParaRPr lang="en-US" dirty="0"/>
          </a:p>
        </p:txBody>
      </p:sp>
    </p:spTree>
    <p:extLst>
      <p:ext uri="{BB962C8B-B14F-4D97-AF65-F5344CB8AC3E}">
        <p14:creationId xmlns:p14="http://schemas.microsoft.com/office/powerpoint/2010/main" val="36635445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a:t>Which of the following would indicate a significant cue when comparing data to standards? Select all that </a:t>
            </a:r>
            <a:r>
              <a:rPr lang="en-GB" dirty="0" smtClean="0"/>
              <a:t>apply.</a:t>
            </a:r>
          </a:p>
          <a:p>
            <a:pPr marL="514350" indent="-514350">
              <a:buFont typeface="+mj-lt"/>
              <a:buAutoNum type="arabicPeriod"/>
            </a:pPr>
            <a:r>
              <a:rPr lang="en-GB" dirty="0" smtClean="0"/>
              <a:t>The </a:t>
            </a:r>
            <a:r>
              <a:rPr lang="en-GB" dirty="0"/>
              <a:t>client has moved partway toward a set goal (e.g., weight loss</a:t>
            </a:r>
            <a:r>
              <a:rPr lang="en-GB" dirty="0" smtClean="0"/>
              <a:t>).</a:t>
            </a:r>
          </a:p>
          <a:p>
            <a:pPr marL="514350" indent="-514350">
              <a:buFont typeface="+mj-lt"/>
              <a:buAutoNum type="arabicPeriod"/>
            </a:pPr>
            <a:r>
              <a:rPr lang="en-GB" dirty="0" smtClean="0"/>
              <a:t>The </a:t>
            </a:r>
            <a:r>
              <a:rPr lang="en-GB" dirty="0"/>
              <a:t>client’s vision is within normal range only when wearing </a:t>
            </a:r>
            <a:r>
              <a:rPr lang="en-GB" dirty="0" smtClean="0"/>
              <a:t>glasses.</a:t>
            </a:r>
          </a:p>
          <a:p>
            <a:pPr marL="514350" indent="-514350">
              <a:buFont typeface="+mj-lt"/>
              <a:buAutoNum type="arabicPeriod"/>
            </a:pPr>
            <a:r>
              <a:rPr lang="en-GB" dirty="0" smtClean="0"/>
              <a:t>A </a:t>
            </a:r>
            <a:r>
              <a:rPr lang="en-GB" dirty="0"/>
              <a:t>child is able to control bladder and bowels at age 18 </a:t>
            </a:r>
            <a:r>
              <a:rPr lang="en-GB" dirty="0" smtClean="0"/>
              <a:t>months.</a:t>
            </a:r>
          </a:p>
          <a:p>
            <a:pPr marL="514350" indent="-514350">
              <a:buFont typeface="+mj-lt"/>
              <a:buAutoNum type="arabicPeriod"/>
            </a:pPr>
            <a:r>
              <a:rPr lang="en-GB" dirty="0" smtClean="0"/>
              <a:t>A </a:t>
            </a:r>
            <a:r>
              <a:rPr lang="en-GB" dirty="0"/>
              <a:t>recently widowed woman states she is “unable to cry.” </a:t>
            </a:r>
          </a:p>
          <a:p>
            <a:pPr marL="514350" indent="-514350">
              <a:buFont typeface="+mj-lt"/>
              <a:buAutoNum type="arabicPeriod"/>
            </a:pPr>
            <a:r>
              <a:rPr lang="en-GB" dirty="0" smtClean="0"/>
              <a:t>A </a:t>
            </a:r>
            <a:r>
              <a:rPr lang="en-GB" dirty="0"/>
              <a:t>16-year-old high school student reports spending 6 hours doing homework five nights per week.</a:t>
            </a:r>
            <a:endParaRPr lang="en-US" dirty="0"/>
          </a:p>
        </p:txBody>
      </p:sp>
    </p:spTree>
    <p:extLst>
      <p:ext uri="{BB962C8B-B14F-4D97-AF65-F5344CB8AC3E}">
        <p14:creationId xmlns:p14="http://schemas.microsoft.com/office/powerpoint/2010/main" val="12332576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b="1" dirty="0" smtClean="0"/>
              <a:t>References.</a:t>
            </a:r>
            <a:endParaRPr lang="en-US" sz="6600" b="1" dirty="0"/>
          </a:p>
        </p:txBody>
      </p:sp>
      <p:sp>
        <p:nvSpPr>
          <p:cNvPr id="3" name="Content Placeholder 2"/>
          <p:cNvSpPr>
            <a:spLocks noGrp="1"/>
          </p:cNvSpPr>
          <p:nvPr>
            <p:ph idx="1"/>
          </p:nvPr>
        </p:nvSpPr>
        <p:spPr/>
        <p:txBody>
          <a:bodyPr/>
          <a:lstStyle/>
          <a:p>
            <a:r>
              <a:rPr lang="en-US" sz="4000" dirty="0" err="1"/>
              <a:t>Carenito</a:t>
            </a:r>
            <a:r>
              <a:rPr lang="en-US" sz="4000" dirty="0"/>
              <a:t> L. J. (2014). </a:t>
            </a:r>
            <a:r>
              <a:rPr lang="en-US" sz="4000" i="1" dirty="0"/>
              <a:t>Nursing Diagnosis</a:t>
            </a:r>
            <a:r>
              <a:rPr lang="en-US" sz="4000" dirty="0"/>
              <a:t> 14</a:t>
            </a:r>
            <a:r>
              <a:rPr lang="en-US" sz="4000" baseline="30000" dirty="0"/>
              <a:t>th</a:t>
            </a:r>
            <a:r>
              <a:rPr lang="en-US" sz="4000" dirty="0"/>
              <a:t> 	Edition, New York: Lippincott Williams			Wilkins.</a:t>
            </a:r>
            <a:endParaRPr lang="en-GB" sz="4000" dirty="0"/>
          </a:p>
          <a:p>
            <a:r>
              <a:rPr lang="en-GB" sz="4000" dirty="0" err="1"/>
              <a:t>Kozier</a:t>
            </a:r>
            <a:r>
              <a:rPr lang="en-GB" sz="4000" dirty="0"/>
              <a:t> &amp; </a:t>
            </a:r>
            <a:r>
              <a:rPr lang="en-GB" sz="4000" dirty="0" err="1"/>
              <a:t>Erb’s</a:t>
            </a:r>
            <a:r>
              <a:rPr lang="en-GB" sz="4000" dirty="0"/>
              <a:t> Fundamentals of Nursing			</a:t>
            </a:r>
            <a:r>
              <a:rPr lang="en-GB" sz="4000" i="1" dirty="0"/>
              <a:t>Concepts, </a:t>
            </a:r>
            <a:r>
              <a:rPr lang="en-GB" sz="4000" i="1" dirty="0" err="1"/>
              <a:t>Process,and</a:t>
            </a:r>
            <a:r>
              <a:rPr lang="en-GB" sz="4000" i="1" dirty="0"/>
              <a:t> Practice</a:t>
            </a:r>
            <a:r>
              <a:rPr lang="en-GB" sz="4000" dirty="0"/>
              <a:t>. 10</a:t>
            </a:r>
            <a:r>
              <a:rPr lang="en-GB" sz="4000" baseline="30000" dirty="0"/>
              <a:t>th</a:t>
            </a:r>
            <a:r>
              <a:rPr lang="en-GB" sz="4000" dirty="0"/>
              <a:t> Edition,	Upper Saddle River, N. J.: Pearson Prentice	Hall.</a:t>
            </a:r>
            <a:endParaRPr lang="en-US" sz="4000" dirty="0"/>
          </a:p>
          <a:p>
            <a:endParaRPr lang="en-US" dirty="0"/>
          </a:p>
        </p:txBody>
      </p:sp>
    </p:spTree>
    <p:extLst>
      <p:ext uri="{BB962C8B-B14F-4D97-AF65-F5344CB8AC3E}">
        <p14:creationId xmlns:p14="http://schemas.microsoft.com/office/powerpoint/2010/main" val="2323106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smtClean="0"/>
              <a:t>INTRODUCTION.</a:t>
            </a:r>
            <a:endParaRPr lang="en-US" sz="6600" dirty="0"/>
          </a:p>
        </p:txBody>
      </p:sp>
      <p:sp>
        <p:nvSpPr>
          <p:cNvPr id="3" name="Content Placeholder 2"/>
          <p:cNvSpPr>
            <a:spLocks noGrp="1"/>
          </p:cNvSpPr>
          <p:nvPr>
            <p:ph idx="1"/>
          </p:nvPr>
        </p:nvSpPr>
        <p:spPr/>
        <p:txBody>
          <a:bodyPr>
            <a:normAutofit/>
          </a:bodyPr>
          <a:lstStyle/>
          <a:p>
            <a:r>
              <a:rPr lang="en-GB" sz="3600" dirty="0"/>
              <a:t>N</a:t>
            </a:r>
            <a:r>
              <a:rPr lang="en-GB" sz="3600" dirty="0" smtClean="0"/>
              <a:t>urses use critical thinking skills to interpret assessment data and identify client strengths and problems.</a:t>
            </a:r>
          </a:p>
          <a:p>
            <a:r>
              <a:rPr lang="en-GB" sz="3600" dirty="0" smtClean="0"/>
              <a:t>Activities preceding this phase are directed toward formulating the nursing diagnoses; the care planning activities following this phase are based on the nursing diagnoses.</a:t>
            </a:r>
          </a:p>
        </p:txBody>
      </p:sp>
    </p:spTree>
    <p:extLst>
      <p:ext uri="{BB962C8B-B14F-4D97-AF65-F5344CB8AC3E}">
        <p14:creationId xmlns:p14="http://schemas.microsoft.com/office/powerpoint/2010/main" val="2323931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normAutofit/>
          </a:bodyPr>
          <a:lstStyle/>
          <a:p>
            <a:r>
              <a:rPr lang="en-GB" sz="3600" dirty="0"/>
              <a:t>In 1982, the conference group accepted the name North American Nursing Diagnosis Association (NANDA), recognizing the participation and contributions of nurses in the United States and Canada. In 2002, the organization changed its name to NANDA International to further reflect the worldwide interest in nursing diagnosis.</a:t>
            </a:r>
            <a:endParaRPr lang="en-US" sz="3600" dirty="0"/>
          </a:p>
        </p:txBody>
      </p:sp>
    </p:spTree>
    <p:extLst>
      <p:ext uri="{BB962C8B-B14F-4D97-AF65-F5344CB8AC3E}">
        <p14:creationId xmlns:p14="http://schemas.microsoft.com/office/powerpoint/2010/main" val="3950376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t>NANDA NURSING DIAGNOSES.</a:t>
            </a:r>
            <a:endParaRPr lang="en-US" sz="6000" dirty="0"/>
          </a:p>
        </p:txBody>
      </p:sp>
      <p:sp>
        <p:nvSpPr>
          <p:cNvPr id="3" name="Content Placeholder 2"/>
          <p:cNvSpPr>
            <a:spLocks noGrp="1"/>
          </p:cNvSpPr>
          <p:nvPr>
            <p:ph idx="1"/>
          </p:nvPr>
        </p:nvSpPr>
        <p:spPr/>
        <p:txBody>
          <a:bodyPr/>
          <a:lstStyle/>
          <a:p>
            <a:r>
              <a:rPr lang="en-GB" sz="3600" dirty="0" smtClean="0"/>
              <a:t>Diagnosis is a statement or conclusion regarding the nature of a phenomenon.</a:t>
            </a:r>
          </a:p>
          <a:p>
            <a:r>
              <a:rPr lang="en-GB" sz="3600" dirty="0" smtClean="0"/>
              <a:t>The official NANDA definition of a nursing diagnosis is: “. . . a clinical judgment concerning a human response to health conditions/ life processes, or a vulnerability for that response, by an individual, family, group, or community” (Herdman &amp; Kamitsuru, 2014, p. 464).</a:t>
            </a:r>
          </a:p>
          <a:p>
            <a:endParaRPr lang="en-US" dirty="0"/>
          </a:p>
        </p:txBody>
      </p:sp>
    </p:spTree>
    <p:extLst>
      <p:ext uri="{BB962C8B-B14F-4D97-AF65-F5344CB8AC3E}">
        <p14:creationId xmlns:p14="http://schemas.microsoft.com/office/powerpoint/2010/main" val="12930477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dirty="0"/>
              <a:t>The definition is consistent with</a:t>
            </a:r>
            <a:r>
              <a:rPr lang="en-GB" sz="5400" dirty="0" smtClean="0"/>
              <a:t>:</a:t>
            </a:r>
            <a:endParaRPr lang="en-US" sz="5400" dirty="0"/>
          </a:p>
        </p:txBody>
      </p:sp>
      <p:sp>
        <p:nvSpPr>
          <p:cNvPr id="3" name="Content Placeholder 2"/>
          <p:cNvSpPr>
            <a:spLocks noGrp="1"/>
          </p:cNvSpPr>
          <p:nvPr>
            <p:ph idx="1"/>
          </p:nvPr>
        </p:nvSpPr>
        <p:spPr/>
        <p:txBody>
          <a:bodyPr>
            <a:normAutofit/>
          </a:bodyPr>
          <a:lstStyle/>
          <a:p>
            <a:r>
              <a:rPr lang="en-GB" sz="3600" dirty="0" smtClean="0"/>
              <a:t>Professionals nurses i.e. RNs.</a:t>
            </a:r>
          </a:p>
          <a:p>
            <a:r>
              <a:rPr lang="en-GB" sz="3600" dirty="0" smtClean="0"/>
              <a:t>Domains of nursing diagnosis.</a:t>
            </a:r>
          </a:p>
          <a:p>
            <a:r>
              <a:rPr lang="en-GB" sz="3600" dirty="0" smtClean="0"/>
              <a:t>A nursing diagnosis is a judgment made only after thorough, systematic data collection.</a:t>
            </a:r>
          </a:p>
          <a:p>
            <a:r>
              <a:rPr lang="en-GB" sz="3600" dirty="0" smtClean="0"/>
              <a:t>Nursing diagnoses describe a continuum of health states: deviations from health, presence of risk factors, and areas of enhanced personal growth.</a:t>
            </a:r>
            <a:endParaRPr lang="en-US" sz="3600" dirty="0"/>
          </a:p>
        </p:txBody>
      </p:sp>
    </p:spTree>
    <p:extLst>
      <p:ext uri="{BB962C8B-B14F-4D97-AF65-F5344CB8AC3E}">
        <p14:creationId xmlns:p14="http://schemas.microsoft.com/office/powerpoint/2010/main" val="3801998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t>Statuses of </a:t>
            </a:r>
            <a:r>
              <a:rPr lang="en-GB" sz="6000" dirty="0"/>
              <a:t>N</a:t>
            </a:r>
            <a:r>
              <a:rPr lang="en-GB" sz="6000" dirty="0" smtClean="0"/>
              <a:t>ursing </a:t>
            </a:r>
            <a:r>
              <a:rPr lang="en-GB" sz="6000" dirty="0"/>
              <a:t>D</a:t>
            </a:r>
            <a:r>
              <a:rPr lang="en-GB" sz="6000" dirty="0" smtClean="0"/>
              <a:t>iagnoses.</a:t>
            </a:r>
            <a:endParaRPr lang="en-US" sz="6000" dirty="0"/>
          </a:p>
        </p:txBody>
      </p:sp>
      <p:sp>
        <p:nvSpPr>
          <p:cNvPr id="3" name="Content Placeholder 2"/>
          <p:cNvSpPr>
            <a:spLocks noGrp="1"/>
          </p:cNvSpPr>
          <p:nvPr>
            <p:ph idx="1"/>
          </p:nvPr>
        </p:nvSpPr>
        <p:spPr/>
        <p:txBody>
          <a:bodyPr>
            <a:normAutofit/>
          </a:bodyPr>
          <a:lstStyle/>
          <a:p>
            <a:r>
              <a:rPr lang="en-GB" sz="4000" dirty="0"/>
              <a:t>R</a:t>
            </a:r>
            <a:r>
              <a:rPr lang="en-GB" sz="4000" dirty="0" smtClean="0"/>
              <a:t>efers to the actuality or potentiality of the problem/syndrome or the categorization of the diagnosis as a health promotion diagnosis (Herdman &amp; Kamitsuru, 2014, p. 100).</a:t>
            </a:r>
          </a:p>
        </p:txBody>
      </p:sp>
    </p:spTree>
    <p:extLst>
      <p:ext uri="{BB962C8B-B14F-4D97-AF65-F5344CB8AC3E}">
        <p14:creationId xmlns:p14="http://schemas.microsoft.com/office/powerpoint/2010/main" val="1333826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a:t>An actual </a:t>
            </a:r>
            <a:r>
              <a:rPr lang="en-GB" sz="6600" dirty="0" smtClean="0"/>
              <a:t>diagnosis.</a:t>
            </a:r>
            <a:endParaRPr lang="en-US" sz="6600"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GB" sz="3600" dirty="0"/>
              <a:t>I</a:t>
            </a:r>
            <a:r>
              <a:rPr lang="en-GB" sz="3600" dirty="0" smtClean="0"/>
              <a:t>s </a:t>
            </a:r>
            <a:r>
              <a:rPr lang="en-GB" sz="3600" dirty="0"/>
              <a:t>a client problem that is present at the time of the nursing assessment. </a:t>
            </a:r>
            <a:endParaRPr lang="en-GB" sz="3600" dirty="0" smtClean="0"/>
          </a:p>
          <a:p>
            <a:pPr>
              <a:buFont typeface="Wingdings" panose="05000000000000000000" pitchFamily="2" charset="2"/>
              <a:buChar char="v"/>
            </a:pPr>
            <a:r>
              <a:rPr lang="en-GB" sz="3600" dirty="0" smtClean="0"/>
              <a:t>Examples </a:t>
            </a:r>
            <a:r>
              <a:rPr lang="en-GB" sz="3600" dirty="0"/>
              <a:t>are Ineffective Breathing Pattern and Anxiety. </a:t>
            </a:r>
            <a:endParaRPr lang="en-GB" sz="3600" dirty="0" smtClean="0"/>
          </a:p>
          <a:p>
            <a:pPr>
              <a:buFont typeface="Wingdings" panose="05000000000000000000" pitchFamily="2" charset="2"/>
              <a:buChar char="v"/>
            </a:pPr>
            <a:r>
              <a:rPr lang="en-GB" sz="3600" dirty="0" smtClean="0"/>
              <a:t>An </a:t>
            </a:r>
            <a:r>
              <a:rPr lang="en-GB" sz="3600" dirty="0"/>
              <a:t>actual nursing diagnosis is based on the presence of associated signs and symptoms.</a:t>
            </a:r>
          </a:p>
          <a:p>
            <a:endParaRPr lang="en-US" dirty="0"/>
          </a:p>
        </p:txBody>
      </p:sp>
    </p:spTree>
    <p:extLst>
      <p:ext uri="{BB962C8B-B14F-4D97-AF65-F5344CB8AC3E}">
        <p14:creationId xmlns:p14="http://schemas.microsoft.com/office/powerpoint/2010/main" val="3222160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TotalTime>
  <Words>1338</Words>
  <Application>Microsoft Office PowerPoint</Application>
  <PresentationFormat>Widescreen</PresentationFormat>
  <Paragraphs>107</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Algerian</vt:lpstr>
      <vt:lpstr>Arial</vt:lpstr>
      <vt:lpstr>Calibri</vt:lpstr>
      <vt:lpstr>Calibri Light</vt:lpstr>
      <vt:lpstr>Wingdings</vt:lpstr>
      <vt:lpstr>Office Theme</vt:lpstr>
      <vt:lpstr>DIAGNOSIS IN NURSING PROCESS.</vt:lpstr>
      <vt:lpstr>OBJECTIVES.</vt:lpstr>
      <vt:lpstr>Cont.</vt:lpstr>
      <vt:lpstr>INTRODUCTION.</vt:lpstr>
      <vt:lpstr>Cont.</vt:lpstr>
      <vt:lpstr>NANDA NURSING DIAGNOSES.</vt:lpstr>
      <vt:lpstr>The definition is consistent with:</vt:lpstr>
      <vt:lpstr>Statuses of Nursing Diagnoses.</vt:lpstr>
      <vt:lpstr>An actual diagnosis.</vt:lpstr>
      <vt:lpstr>A health promotion diagnosis.</vt:lpstr>
      <vt:lpstr>A risk nursing diagnosis.</vt:lpstr>
      <vt:lpstr>A syndrome diagnosis</vt:lpstr>
      <vt:lpstr>Components of nursing diagnoses.</vt:lpstr>
      <vt:lpstr>Problem statement/ diagnostic label/ definition.</vt:lpstr>
      <vt:lpstr>Aetiology (related factors and risk factors)</vt:lpstr>
      <vt:lpstr>Defining characteristics.</vt:lpstr>
      <vt:lpstr>Differentiating nursing from medical diagnosis and collaborative problems.</vt:lpstr>
      <vt:lpstr>The diagnostic process.</vt:lpstr>
      <vt:lpstr>a) Analysing data.</vt:lpstr>
      <vt:lpstr>b) Identifying Health Problems, Risks, and Strengths.</vt:lpstr>
      <vt:lpstr>C)Formulating diagnostic statement.</vt:lpstr>
      <vt:lpstr>Cont.</vt:lpstr>
      <vt:lpstr>VARIATIONS OF BASIC FORMATS</vt:lpstr>
      <vt:lpstr>PowerPoint Presentation</vt:lpstr>
      <vt:lpstr>PowerPoint Presentation</vt:lpstr>
      <vt:lpstr>PowerPoint Presentation</vt:lpstr>
      <vt:lpstr>Guidelines for writing nursing diagnostic statement.</vt:lpstr>
      <vt:lpstr>Avoiding errors in diagnostic reasoning.</vt:lpstr>
      <vt:lpstr>Memory teaser.</vt:lpstr>
      <vt:lpstr>PowerPoint Presentation</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DIAGNOSIS IN NURSING PROCESS.</dc:title>
  <dc:creator>Stanley</dc:creator>
  <cp:lastModifiedBy>Stanley</cp:lastModifiedBy>
  <cp:revision>30</cp:revision>
  <dcterms:created xsi:type="dcterms:W3CDTF">2024-04-03T06:26:06Z</dcterms:created>
  <dcterms:modified xsi:type="dcterms:W3CDTF">2024-04-04T10:02:05Z</dcterms:modified>
</cp:coreProperties>
</file>