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77" r:id="rId3"/>
    <p:sldId id="293" r:id="rId4"/>
    <p:sldId id="294" r:id="rId5"/>
    <p:sldId id="257" r:id="rId6"/>
    <p:sldId id="276" r:id="rId7"/>
    <p:sldId id="258" r:id="rId8"/>
    <p:sldId id="286" r:id="rId9"/>
    <p:sldId id="275" r:id="rId10"/>
    <p:sldId id="259" r:id="rId11"/>
    <p:sldId id="279" r:id="rId12"/>
    <p:sldId id="288" r:id="rId13"/>
    <p:sldId id="260" r:id="rId14"/>
    <p:sldId id="289" r:id="rId15"/>
    <p:sldId id="284" r:id="rId16"/>
    <p:sldId id="278" r:id="rId17"/>
    <p:sldId id="263" r:id="rId18"/>
    <p:sldId id="267" r:id="rId19"/>
    <p:sldId id="280" r:id="rId20"/>
    <p:sldId id="285" r:id="rId21"/>
    <p:sldId id="290" r:id="rId22"/>
    <p:sldId id="268" r:id="rId23"/>
    <p:sldId id="291" r:id="rId24"/>
    <p:sldId id="281" r:id="rId25"/>
    <p:sldId id="271" r:id="rId26"/>
    <p:sldId id="282" r:id="rId27"/>
    <p:sldId id="269" r:id="rId28"/>
    <p:sldId id="2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0000CC"/>
    <a:srgbClr val="FF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7797" d="25000"/>
        <a:sy n="27797" d="250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E637-2763-45E9-881E-1089429199B0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9741-2E92-479E-8948-EA46135F9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E637-2763-45E9-881E-1089429199B0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9741-2E92-479E-8948-EA46135F9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E637-2763-45E9-881E-1089429199B0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9741-2E92-479E-8948-EA46135F9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E637-2763-45E9-881E-1089429199B0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9741-2E92-479E-8948-EA46135F9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E637-2763-45E9-881E-1089429199B0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9741-2E92-479E-8948-EA46135F9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E637-2763-45E9-881E-1089429199B0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9741-2E92-479E-8948-EA46135F9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E637-2763-45E9-881E-1089429199B0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9741-2E92-479E-8948-EA46135F9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E637-2763-45E9-881E-1089429199B0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9741-2E92-479E-8948-EA46135F9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E637-2763-45E9-881E-1089429199B0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9741-2E92-479E-8948-EA46135F9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E637-2763-45E9-881E-1089429199B0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9741-2E92-479E-8948-EA46135F9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E637-2763-45E9-881E-1089429199B0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9741-2E92-479E-8948-EA46135F9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E637-2763-45E9-881E-1089429199B0}" type="datetimeFigureOut">
              <a:rPr lang="en-US" smtClean="0"/>
              <a:pPr/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9741-2E92-479E-8948-EA46135F9B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978C36-FDC1-4D72-9D40-70AF01501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526" y="1346655"/>
            <a:ext cx="10363200" cy="1470025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17FE712-C2CD-4334-9BDE-F9BF2043AD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98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40434" cy="71845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33CC"/>
                </a:solidFill>
              </a:rPr>
              <a:t>Equipment for </a:t>
            </a:r>
            <a:r>
              <a:rPr lang="en-US" b="1" dirty="0" err="1" smtClean="0">
                <a:solidFill>
                  <a:srgbClr val="FF33CC"/>
                </a:solidFill>
              </a:rPr>
              <a:t>Hemodialysis</a:t>
            </a:r>
            <a:r>
              <a:rPr lang="en-US" b="1" dirty="0" smtClean="0">
                <a:solidFill>
                  <a:srgbClr val="FF33CC"/>
                </a:solidFill>
              </a:rPr>
              <a:t> </a:t>
            </a:r>
            <a:endParaRPr lang="en-US" b="1" dirty="0">
              <a:solidFill>
                <a:srgbClr val="FF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92330"/>
            <a:ext cx="6714309" cy="616566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Dialyzers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(artiﬁcial kidneys)  are either ﬂat-plate dialyzers or hollow-ﬁber artiﬁcial kidneys that contain thousands of tiny cellophane tubules that act as semipermeable membranes.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Dialysate -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solution with minerals (potassium and calcium) flows in the opposite direction with the blood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circulating around the tubules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318" y="551329"/>
            <a:ext cx="5042647" cy="56256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48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105" y="0"/>
            <a:ext cx="6434138" cy="70539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Principles of Hemodialysis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61703"/>
            <a:ext cx="8412480" cy="629629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objectives of hemodialysis are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extract toxic nitrogenous substances from the blood and to remove excess water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In hemodialysis, the blood the blood,  loaded with toxins and nitrogenous wastes, is diverted from the patient to a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dialyzer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in which is cleansed and then returned to the patient.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Diffusion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– movement  from higher concentration (blood)  to lower concentration (dialysate). The toxins and wastes in the blood are removed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420" y="0"/>
            <a:ext cx="3865580" cy="6361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97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915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Cont’d.....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83771"/>
            <a:ext cx="10972800" cy="5734595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Osmosis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Excess water is removed from the blood by osmosis, in which water moves from an area of higher solute concentration (the blood) to an area of lower solute concentration (the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dialysate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bath). </a:t>
            </a:r>
          </a:p>
          <a:p>
            <a:pPr marL="514350" indent="-51435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Ultraﬁltration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water moving under high pressure to an area of lower pressure by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negative pressure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a suctioning force to the dialysis membrane.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816" y="0"/>
            <a:ext cx="4200331" cy="74521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Vascular Access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92330"/>
            <a:ext cx="8112034" cy="616566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Access to the patient’s vascular system must be established to allow blood to be removed, cleansed, and returned to the patient’s vascular system at rates between 200 and 800 mL/minute. </a:t>
            </a:r>
          </a:p>
          <a:p>
            <a:pPr algn="just">
              <a:lnSpc>
                <a:spcPct val="150000"/>
              </a:lnSpc>
            </a:pP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SUBCLAVIAN, INTERNAL, </a:t>
            </a:r>
            <a:r>
              <a:rPr lang="en-US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JUGULAR </a:t>
            </a:r>
            <a:r>
              <a:rPr lang="en-US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AND FEMORAL CATHETERS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235" y="3590364"/>
            <a:ext cx="3814623" cy="3110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935" y="235131"/>
            <a:ext cx="3434324" cy="3166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701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1"/>
            <a:ext cx="12022183" cy="68580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FISTULA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A more permanent access is created surgically (usually in the forearm) by joining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anastomosing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an artery to a vein, either side to side or end to side. 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ﬁstula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takes 4 to 6 weeks to mature before it is ready for use</a:t>
            </a:r>
          </a:p>
          <a:p>
            <a:pPr algn="just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arteriovenous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graft can be created subcutaneously when the patient’s vessels are not suitable for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ﬁstula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 usually placed in the forearm, upper arm, or upper thigh.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7391400" cy="1214846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Complications of Hemodialysis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4847"/>
            <a:ext cx="10972800" cy="54733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During dialysis ( </a:t>
            </a:r>
            <a:r>
              <a:rPr lang="en-US" alt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hypotension, arrhythmias, exsanguination, seizures, fever)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Between treatments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3200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Hypertension/Hypotension, Edema, Pulmonary edema, Hyperkalemia, Bleeding, Clotting of access</a:t>
            </a:r>
          </a:p>
          <a:p>
            <a:pPr algn="just">
              <a:lnSpc>
                <a:spcPct val="150000"/>
              </a:lnSpc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Long term : </a:t>
            </a:r>
            <a:r>
              <a:rPr lang="en-US" alt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Hyperparathyroidism, CHF, AV access failure, pulmonary edema, neuropathy, anemia, GI bleeding, </a:t>
            </a:r>
            <a:endParaRPr lang="en-US" alt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8690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137" y="0"/>
            <a:ext cx="5162550" cy="65314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2. Peritoneal Dialysis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3141"/>
            <a:ext cx="8294914" cy="415222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Wastes and water are removed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from the blood inside the body using the peritoneum as a natural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semipermeable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membrane.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Wastes and excess water move from the blood, across the peritoneal membrane, and into a special dialysis solution, called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dialysate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in the abdominal cavity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result for peritoneal di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92" y="287767"/>
            <a:ext cx="4061908" cy="594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011" y="4879181"/>
            <a:ext cx="4572000" cy="19788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1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22" y="1"/>
            <a:ext cx="7794812" cy="7315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Indications for Peritoneal 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83770"/>
            <a:ext cx="8556171" cy="607422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Peritoneal dialysis may be the t</a:t>
            </a:r>
            <a:r>
              <a:rPr lang="en-US" b="1" dirty="0" smtClean="0">
                <a:solidFill>
                  <a:srgbClr val="C00000"/>
                </a:solidFill>
              </a:rPr>
              <a:t>reatment of choice </a:t>
            </a:r>
            <a:r>
              <a:rPr lang="en-US" dirty="0" smtClean="0"/>
              <a:t>for patients with renal failure who are; </a:t>
            </a:r>
            <a:r>
              <a:rPr lang="en-US" dirty="0" smtClean="0">
                <a:solidFill>
                  <a:srgbClr val="0000CC"/>
                </a:solidFill>
              </a:rPr>
              <a:t>unable or unwilling to undergo </a:t>
            </a:r>
            <a:r>
              <a:rPr lang="en-US" dirty="0" err="1" smtClean="0">
                <a:solidFill>
                  <a:srgbClr val="0000CC"/>
                </a:solidFill>
              </a:rPr>
              <a:t>hemodialysis</a:t>
            </a:r>
            <a:r>
              <a:rPr lang="en-US" dirty="0" smtClean="0">
                <a:solidFill>
                  <a:srgbClr val="0000CC"/>
                </a:solidFill>
              </a:rPr>
              <a:t> or renal transplantation,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00CC"/>
                </a:solidFill>
              </a:rPr>
              <a:t>Patients with diabetes or cardiovascular disease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00CC"/>
                </a:solidFill>
              </a:rPr>
              <a:t>Many older patients, 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000" dirty="0" smtClean="0">
                <a:solidFill>
                  <a:srgbClr val="0000CC"/>
                </a:solidFill>
              </a:rPr>
              <a:t>Those who may be at risk for adverse effects of systemic heparin</a:t>
            </a:r>
            <a:endParaRPr lang="en-US" sz="3000" dirty="0">
              <a:solidFill>
                <a:srgbClr val="0000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3012" y="1690688"/>
            <a:ext cx="3307976" cy="48849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00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94023" cy="94052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/>
              <a:t>Procedure for </a:t>
            </a:r>
            <a:r>
              <a:rPr lang="en-US" sz="3600" b="1" dirty="0" smtClean="0"/>
              <a:t>Peritoneal </a:t>
            </a:r>
            <a:r>
              <a:rPr lang="en-US" sz="3600" b="1" dirty="0"/>
              <a:t>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9714"/>
            <a:ext cx="8377518" cy="587828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PREPARING THE PATIENT .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nurse explains the procedure to the patient and obtains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signed consent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for it.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Baseline vital signs, weight, and serum electrolyte levels are recorded.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patient is encouraged to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empty the bladder and bowel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to reduce the risk of puncturing internal organs.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Broad-spectrum antibiotic agents may be administered to prevent infection.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727" y="698862"/>
            <a:ext cx="3936274" cy="5491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11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96539" cy="73215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Procedure for </a:t>
            </a:r>
            <a:r>
              <a:rPr lang="en-US" b="1" dirty="0" smtClean="0"/>
              <a:t>Peritoneal </a:t>
            </a:r>
            <a:r>
              <a:rPr lang="en-US" b="1" dirty="0"/>
              <a:t>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79269"/>
            <a:ext cx="8961120" cy="617873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Preparing the equipment (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apply Strict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Aseptic technique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Consults  the physician to determine the concentration of dialysate to be used and the medications to be added to it. (Heparin , Potassium chloride , Antibiotics’ Insulin) .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Before medications are added, the dialysate is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warmed to body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temperature to prevent patient discomfort and abdominal pain and to dilate the vessels of the peritoneum to increase urea clearance.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Solutions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that are too cold cause pain and vasoconstriction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and reduce clearance. Solutions that are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too hot burn the peritoneum.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7641" y="365125"/>
            <a:ext cx="2983006" cy="25932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641" y="3282156"/>
            <a:ext cx="2983006" cy="2894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61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960" y="0"/>
            <a:ext cx="3276600" cy="96361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DIALYSIS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449977"/>
            <a:ext cx="11996057" cy="472698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greek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dialusis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,"", meaning dissolution,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meaning through, and lysis, meaning loosening or splitting)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a process for 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removing waste and excess water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the blood and is used primarily as an 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artificial replacement for lost kidney function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people with kidney failure.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046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88274"/>
            <a:ext cx="8098971" cy="596972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PREPARING THE EQUIPMENT (apply Strict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Aseptic technique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3. Assemble the administration set and tubing. Fill the tubing with the prepared dialysate to reduce the amount of air entering the catheter and peritoneal cavity, which could 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increase abdominal discomfort and interfere with instillation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and drainage of the ﬂuid.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6754" y="0"/>
            <a:ext cx="7139785" cy="78377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Procedure for </a:t>
            </a:r>
            <a:r>
              <a:rPr lang="en-US" b="1" dirty="0" smtClean="0"/>
              <a:t>Peritoneal </a:t>
            </a:r>
            <a:r>
              <a:rPr lang="en-US" b="1" dirty="0"/>
              <a:t>dialysis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300" y="3832412"/>
            <a:ext cx="3474665" cy="2698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024" y="365126"/>
            <a:ext cx="3894432" cy="32650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56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53589"/>
          </a:xfrm>
        </p:spPr>
        <p:txBody>
          <a:bodyPr>
            <a:normAutofit/>
          </a:bodyPr>
          <a:lstStyle/>
          <a:p>
            <a:r>
              <a:rPr lang="en-US" dirty="0" smtClean="0"/>
              <a:t>Cont’d.....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09897"/>
            <a:ext cx="10972800" cy="531626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INSERTING THE CATHETER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Ideally, the peritoneal catheter is inserted in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operating room 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 maintain surgical asepsis and minimize the risk of contamination.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some circumstances, however, the physician inserts the catheter at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bedside under strict asepsis.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899710" cy="122790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PERFORMING THE EXCHANGE 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(</a:t>
            </a:r>
            <a:r>
              <a:rPr lang="en-US" sz="3200" b="1" dirty="0"/>
              <a:t>1 to 4 hours, </a:t>
            </a:r>
            <a:r>
              <a:rPr lang="en-US" sz="3200" dirty="0"/>
              <a:t>depending on the prescribed dwell time. 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6286"/>
            <a:ext cx="8934994" cy="5551714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Peritoneal dialysis involves a series of exchanges or cycles which is repeated throughout the course of the dialysis which is based on the patient’s 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physical status and acuity of illness. </a:t>
            </a:r>
          </a:p>
          <a:p>
            <a:pPr algn="just">
              <a:lnSpc>
                <a:spcPct val="15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An exchange is deﬁned as the 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infusion, dwell, and drainage of the dialysate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018" y="1858658"/>
            <a:ext cx="3393982" cy="4404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85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785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Cont’d.....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83771"/>
            <a:ext cx="10972800" cy="534239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INFUSION :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dialysate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is infused by gravity into the peritoneal cavity for a period of about 5 to 10 minutes to infuse 2 L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ﬂuid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DWELL: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(equilibration time)  allows diffusion and osmosis to occur. (peaks in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ﬁrst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to 10 minutes 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899710" cy="83602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PERFORMING THE EXCHANGE 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(</a:t>
            </a:r>
            <a:r>
              <a:rPr lang="en-US" sz="3200" b="1" dirty="0"/>
              <a:t>1 to 4 hours, </a:t>
            </a:r>
            <a:r>
              <a:rPr lang="en-US" sz="3200" dirty="0"/>
              <a:t>depending on the prescribed dwell time. 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8274"/>
            <a:ext cx="9287691" cy="59697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DRAINAGE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tube is unclamped and the solution drains from the peritoneal cavity by gravity through a closed system (10 to 30 minutes).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drainage ﬂuid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 normally colorless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straw-colored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should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not be cloudy.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Bloody drainage may be seen in the ﬁrst few exchanges after insertion of a new catheter but should not occur after that time.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removal of excess water during peritoneal dialysis is achieved by using a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hypertonic dialysate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with a high dextrose concentration that creates an osmotic gradient ( Dextrose solutions of 1.5%, 2.5%, and 4.25%).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0357" y="1586277"/>
            <a:ext cx="3261643" cy="2689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748" y="4370937"/>
            <a:ext cx="2706859" cy="22527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06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355" y="1"/>
            <a:ext cx="6887547" cy="70539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NURSING </a:t>
            </a:r>
            <a:r>
              <a:rPr lang="en-US" b="1" dirty="0" smtClean="0"/>
              <a:t>RESPONSIBILITIES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3954"/>
            <a:ext cx="12192000" cy="624404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Maintain the cycle in a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Strict aseptic technique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Vital signs, weight, intake and output, laboratory values, and patient status are frequently monitored.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Assesses skin turgor and mucous membranes to evaluate ﬂuid status and monitor the patient for edema.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Facilitate drainage by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turning the patient from side to side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raising the head of the bed, checking the patency of the catheter by inspecting for kinks, closed clamps, or an air lock. 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Monitor for complications,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including peritonitis, bleeding, respiratory difﬁculty, and leakage of peritoneal ﬂuid. </a:t>
            </a:r>
          </a:p>
        </p:txBody>
      </p:sp>
    </p:spTree>
    <p:extLst>
      <p:ext uri="{BB962C8B-B14F-4D97-AF65-F5344CB8AC3E}">
        <p14:creationId xmlns="" xmlns:p14="http://schemas.microsoft.com/office/powerpoint/2010/main" val="14400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858" y="1"/>
            <a:ext cx="6887547" cy="54864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Nurses’ </a:t>
            </a:r>
            <a:r>
              <a:rPr lang="en-US" b="1" dirty="0" err="1" smtClean="0"/>
              <a:t>resp</a:t>
            </a:r>
            <a:r>
              <a:rPr lang="en-US" b="1" dirty="0" smtClean="0"/>
              <a:t>’ Cont’d.....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1703"/>
            <a:ext cx="12192000" cy="629629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6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Measure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abdominal girth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determine if the patient is retaining large amounts of dialysis solution. </a:t>
            </a:r>
          </a:p>
          <a:p>
            <a:pPr algn="just">
              <a:lnSpc>
                <a:spcPct val="16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Ensure that the peritoneal dialysis catheter remains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secure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that the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dressing remains dry.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The catheter should never be pushed in.</a:t>
            </a:r>
          </a:p>
          <a:p>
            <a:pPr algn="just">
              <a:lnSpc>
                <a:spcPct val="16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Use a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ﬂow sheet to document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each exchange and record vital signs, dialysate concentration, medications added, exchange volume, dwell time, dialysate ﬂuid balance for the exchange (ﬂuid lost or gained), and cumulative ﬂuid balance</a:t>
            </a:r>
          </a:p>
        </p:txBody>
      </p:sp>
    </p:spTree>
    <p:extLst>
      <p:ext uri="{BB962C8B-B14F-4D97-AF65-F5344CB8AC3E}">
        <p14:creationId xmlns="" xmlns:p14="http://schemas.microsoft.com/office/powerpoint/2010/main" val="4407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62" y="0"/>
            <a:ext cx="8492412" cy="48332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Complications of Peritoneal 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3326"/>
            <a:ext cx="9692639" cy="637467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en-US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PERITONITIS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(inﬂammation of the peritoneum) is the most common and most serious complication;  characterized by cloudy dialysate drainage, diffuse abdominal pain, and rebound tenderness.</a:t>
            </a:r>
          </a:p>
          <a:p>
            <a:pPr algn="just">
              <a:lnSpc>
                <a:spcPct val="160000"/>
              </a:lnSpc>
            </a:pPr>
            <a:r>
              <a:rPr lang="en-US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LEAKAGE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of dialysate through the catheter site may occur immediately after the catheter is inserted </a:t>
            </a:r>
          </a:p>
          <a:p>
            <a:pPr algn="just">
              <a:lnSpc>
                <a:spcPct val="160000"/>
              </a:lnSpc>
            </a:pPr>
            <a:r>
              <a:rPr lang="en-US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BLEEDING 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- common during the ﬁrst few exchanges after a new catheter insertion because some blood exists in the abdominal cavity from the 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procedure.</a:t>
            </a:r>
          </a:p>
          <a:p>
            <a:pPr algn="just">
              <a:lnSpc>
                <a:spcPct val="160000"/>
              </a:lnSpc>
            </a:pP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LONG-TERM </a:t>
            </a:r>
            <a:r>
              <a:rPr lang="en-US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COMPLICATIONS 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Hypertriglyceridemia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; abdominal hernias (incisional, inguinal, diaphragmatic, and umbilical), hemorrhoids.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025" y="1284850"/>
            <a:ext cx="2466975" cy="3196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44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	</a:t>
            </a:r>
            <a:r>
              <a:rPr lang="en-US" sz="5400" i="1" dirty="0" smtClean="0">
                <a:solidFill>
                  <a:srgbClr val="0000CC"/>
                </a:solidFill>
              </a:rPr>
              <a:t>END</a:t>
            </a:r>
            <a:endParaRPr lang="en-US" sz="5400" i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7926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Definitions....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3" y="692331"/>
            <a:ext cx="11874137" cy="543383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Vascular graft</a:t>
            </a:r>
            <a:r>
              <a:rPr lang="en-US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surgically placed artificial tube  between a vein and artery (usually in the arm).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Accessed via needle for HD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Dialysate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balanced electrolyte solution on one side of the semi-permeable membrane to exchange solutes with blood during HD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Dialysis water: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Purified water that is used to: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Mix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dialysate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disinfect, rinse, or reprocess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dialyser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rgbClr val="FF00FF"/>
              </a:solidFill>
            </a:endParaRPr>
          </a:p>
          <a:p>
            <a:pPr>
              <a:buNone/>
            </a:pPr>
            <a:r>
              <a:rPr lang="en-US" b="1" u="sng" dirty="0" smtClean="0">
                <a:solidFill>
                  <a:srgbClr val="FF00FF"/>
                </a:solidFill>
              </a:rPr>
              <a:t>The </a:t>
            </a:r>
            <a:r>
              <a:rPr lang="en-US" b="1" u="sng" dirty="0" err="1" smtClean="0">
                <a:solidFill>
                  <a:srgbClr val="FF00FF"/>
                </a:solidFill>
              </a:rPr>
              <a:t>dialyser</a:t>
            </a:r>
            <a:r>
              <a:rPr lang="en-US" b="1" u="sng" dirty="0" smtClean="0">
                <a:solidFill>
                  <a:srgbClr val="FF00FF"/>
                </a:solidFill>
              </a:rPr>
              <a:t> : </a:t>
            </a:r>
            <a:r>
              <a:rPr lang="en-US" dirty="0" smtClean="0"/>
              <a:t>is the piece of equipment that filters the blood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19675" cy="977900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Purpose of 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521439" cy="489680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used to 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remove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ﬂuid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and uremic waste products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the body when the kidneys cannot do so.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It may also be used to 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treat patients with edema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that does not respond to treatment, 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hepatic coma,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hyperkalemia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hypercalcemia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hypertension, and uremia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12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338" y="0"/>
            <a:ext cx="5705475" cy="53557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33CC"/>
                </a:solidFill>
              </a:rPr>
              <a:t>Indications for Dialysis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6388"/>
            <a:ext cx="12192000" cy="6361611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The need for dialysis may be acute or chronic.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Acute dialysis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is  indicated</a:t>
            </a:r>
          </a:p>
          <a:p>
            <a:pPr marL="223838" indent="-223838" algn="just">
              <a:lnSpc>
                <a:spcPct val="150000"/>
              </a:lnSpc>
              <a:buAutoNum type="alphaUcPeriod"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when there is a high and rising level of serum potassium, ﬂuid overload, or impending pulmonary edema, increasing acidosis, pericarditis, and severe confusion.</a:t>
            </a:r>
          </a:p>
          <a:p>
            <a:pPr marL="223838" indent="-223838" algn="just">
              <a:lnSpc>
                <a:spcPct val="150000"/>
              </a:lnSpc>
              <a:buAutoNum type="alphaUcPeriod"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to remove certain medications or other toxins (poisoning or medication overdose) from the blood.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Chronic or maintenance dialysis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is indicated in </a:t>
            </a:r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chronic renal failure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, known as end-stage renal disease (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ESRD)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6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"/>
            <a:ext cx="6191250" cy="86214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33CC"/>
                </a:solidFill>
              </a:rPr>
              <a:t>Two main types of 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5210"/>
            <a:ext cx="12192000" cy="5982789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rgbClr val="FF0000"/>
                </a:solidFill>
              </a:rPr>
              <a:t>1.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HEMODIALYSIS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commonly used method of dialysis for patients who are acutely ill and require short-term dialysis (days to weeks)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Indicated for patients with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ESRD who require long-term or permanent therapy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Patients receiving hemodialysis must undergo treatment for the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rest of their lives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until they undergo a successful kidney transplant.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Treatments usually occur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three times a week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at least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to 4 hours per treatment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(some patients undergo short-daily hemodialysis; )</a:t>
            </a:r>
          </a:p>
        </p:txBody>
      </p:sp>
    </p:spTree>
    <p:extLst>
      <p:ext uri="{BB962C8B-B14F-4D97-AF65-F5344CB8AC3E}">
        <p14:creationId xmlns="" xmlns:p14="http://schemas.microsoft.com/office/powerpoint/2010/main" val="428104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4554071" cy="86215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HEMODIALYSIS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394" y="809897"/>
            <a:ext cx="10502537" cy="5852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38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63" y="0"/>
            <a:ext cx="4513729" cy="9921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Hemodialysis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66651"/>
            <a:ext cx="7145383" cy="589134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Removes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wastes and water by circulating blood outside the body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anticoagulant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heparin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administered to keep blood from clotting in the dialysis circuit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cleansed blood is then returned via the circuit back to the body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By the end of the dialysis treatment, many waste products have been removed, the electrolyte balance has been restored to normal, and the buffer system has been replenished.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810" y="0"/>
            <a:ext cx="5182049" cy="64806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45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1651</Words>
  <Application>Microsoft Office PowerPoint</Application>
  <PresentationFormat>Custom</PresentationFormat>
  <Paragraphs>109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DIALYSIS</vt:lpstr>
      <vt:lpstr>DIALYSIS </vt:lpstr>
      <vt:lpstr>Definitions....</vt:lpstr>
      <vt:lpstr>Slide 4</vt:lpstr>
      <vt:lpstr>Purpose of Dialysis</vt:lpstr>
      <vt:lpstr>Indications for Dialysis </vt:lpstr>
      <vt:lpstr>Two main types of dialysis</vt:lpstr>
      <vt:lpstr>HEMODIALYSIS</vt:lpstr>
      <vt:lpstr>Hemodialysis</vt:lpstr>
      <vt:lpstr>Equipment for Hemodialysis </vt:lpstr>
      <vt:lpstr>Principles of Hemodialysis </vt:lpstr>
      <vt:lpstr>Cont’d.....</vt:lpstr>
      <vt:lpstr>Vascular Access </vt:lpstr>
      <vt:lpstr>Slide 14</vt:lpstr>
      <vt:lpstr>Complications of Hemodialysis</vt:lpstr>
      <vt:lpstr>2. Peritoneal Dialysis </vt:lpstr>
      <vt:lpstr>Indications for Peritoneal Dialysis</vt:lpstr>
      <vt:lpstr>Procedure for Peritoneal dialysis</vt:lpstr>
      <vt:lpstr>Procedure for Peritoneal dialysis</vt:lpstr>
      <vt:lpstr>Slide 20</vt:lpstr>
      <vt:lpstr>Cont’d.....</vt:lpstr>
      <vt:lpstr>PERFORMING THE EXCHANGE   (1 to 4 hours, depending on the prescribed dwell time. )</vt:lpstr>
      <vt:lpstr>Cont’d.....</vt:lpstr>
      <vt:lpstr>PERFORMING THE EXCHANGE   (1 to 4 hours, depending on the prescribed dwell time. )</vt:lpstr>
      <vt:lpstr>NURSING RESPONSIBILITIES</vt:lpstr>
      <vt:lpstr>Nurses’ resp’ Cont’d.....</vt:lpstr>
      <vt:lpstr>Complications of Peritoneal Dialysis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TOSHIBA-PC</dc:creator>
  <cp:lastModifiedBy>admin</cp:lastModifiedBy>
  <cp:revision>42</cp:revision>
  <dcterms:created xsi:type="dcterms:W3CDTF">2015-11-28T15:50:03Z</dcterms:created>
  <dcterms:modified xsi:type="dcterms:W3CDTF">2019-06-24T06:28:57Z</dcterms:modified>
</cp:coreProperties>
</file>