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113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7488-CE39-4601-8B68-D5ADB307CBFC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84AA-66A8-402B-B49A-E66C0D9AD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7488-CE39-4601-8B68-D5ADB307CBFC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84AA-66A8-402B-B49A-E66C0D9AD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7488-CE39-4601-8B68-D5ADB307CBFC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84AA-66A8-402B-B49A-E66C0D9AD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7488-CE39-4601-8B68-D5ADB307CBFC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84AA-66A8-402B-B49A-E66C0D9AD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7488-CE39-4601-8B68-D5ADB307CBFC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84AA-66A8-402B-B49A-E66C0D9AD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7488-CE39-4601-8B68-D5ADB307CBFC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84AA-66A8-402B-B49A-E66C0D9AD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7488-CE39-4601-8B68-D5ADB307CBFC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84AA-66A8-402B-B49A-E66C0D9AD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7488-CE39-4601-8B68-D5ADB307CBFC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84AA-66A8-402B-B49A-E66C0D9AD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7488-CE39-4601-8B68-D5ADB307CBFC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84AA-66A8-402B-B49A-E66C0D9AD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7488-CE39-4601-8B68-D5ADB307CBFC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84AA-66A8-402B-B49A-E66C0D9AD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C7488-CE39-4601-8B68-D5ADB307CBFC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84AA-66A8-402B-B49A-E66C0D9AD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C7488-CE39-4601-8B68-D5ADB307CBFC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484AA-66A8-402B-B49A-E66C0D9AD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DISEASES OF THE VULVAR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ALI MUMBO</a:t>
            </a:r>
          </a:p>
          <a:p>
            <a:r>
              <a:rPr lang="en-US" dirty="0" smtClean="0"/>
              <a:t>REPRODUCTIVE HEALTH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Cellulitis</a:t>
            </a:r>
            <a:r>
              <a:rPr lang="en-US" dirty="0" smtClean="0"/>
              <a:t>, </a:t>
            </a:r>
            <a:r>
              <a:rPr lang="en-US" dirty="0" err="1" smtClean="0"/>
              <a:t>hydradenitis</a:t>
            </a:r>
            <a:r>
              <a:rPr lang="en-US" dirty="0" smtClean="0"/>
              <a:t> </a:t>
            </a:r>
            <a:r>
              <a:rPr lang="en-US" dirty="0" err="1" smtClean="0"/>
              <a:t>suppurativa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Cellulitis</a:t>
            </a:r>
            <a:r>
              <a:rPr lang="en-US" dirty="0" smtClean="0"/>
              <a:t> occurs in association with delivery, episiotomy or trauma</a:t>
            </a:r>
          </a:p>
          <a:p>
            <a:r>
              <a:rPr lang="en-US" dirty="0" smtClean="0"/>
              <a:t>Most often due to gram +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cocci</a:t>
            </a:r>
            <a:r>
              <a:rPr lang="en-US" dirty="0" smtClean="0"/>
              <a:t>, but may be </a:t>
            </a:r>
            <a:r>
              <a:rPr lang="en-US" dirty="0" err="1" smtClean="0"/>
              <a:t>polymicrobial</a:t>
            </a:r>
            <a:endParaRPr lang="en-US" dirty="0" smtClean="0"/>
          </a:p>
          <a:p>
            <a:r>
              <a:rPr lang="en-US" dirty="0" smtClean="0"/>
              <a:t>Treat as for </a:t>
            </a:r>
            <a:r>
              <a:rPr lang="en-US" dirty="0" err="1" smtClean="0"/>
              <a:t>folliculitis</a:t>
            </a:r>
            <a:r>
              <a:rPr lang="en-US" dirty="0" smtClean="0"/>
              <a:t> + cover for </a:t>
            </a:r>
            <a:r>
              <a:rPr lang="en-US" dirty="0" err="1" smtClean="0"/>
              <a:t>anerobes</a:t>
            </a:r>
            <a:endParaRPr lang="en-US" dirty="0" smtClean="0"/>
          </a:p>
          <a:p>
            <a:r>
              <a:rPr lang="en-US" dirty="0" err="1" smtClean="0"/>
              <a:t>Hydradenitis</a:t>
            </a:r>
            <a:r>
              <a:rPr lang="en-US" dirty="0" smtClean="0"/>
              <a:t> – infection of sweat glands of vulva</a:t>
            </a:r>
          </a:p>
          <a:p>
            <a:r>
              <a:rPr lang="en-US" dirty="0" smtClean="0"/>
              <a:t>Presents as multiple </a:t>
            </a:r>
            <a:r>
              <a:rPr lang="en-US" dirty="0" err="1" smtClean="0"/>
              <a:t>pastules</a:t>
            </a:r>
            <a:r>
              <a:rPr lang="en-US" dirty="0" smtClean="0"/>
              <a:t>/</a:t>
            </a:r>
            <a:r>
              <a:rPr lang="en-US" dirty="0" err="1" smtClean="0"/>
              <a:t>abcesses</a:t>
            </a:r>
            <a:r>
              <a:rPr lang="en-US" dirty="0" smtClean="0"/>
              <a:t> – may form sinus tracts</a:t>
            </a:r>
          </a:p>
          <a:p>
            <a:r>
              <a:rPr lang="en-US" dirty="0" smtClean="0"/>
              <a:t>Most often in </a:t>
            </a:r>
            <a:r>
              <a:rPr lang="en-US" dirty="0" err="1" smtClean="0"/>
              <a:t>luteal</a:t>
            </a:r>
            <a:r>
              <a:rPr lang="en-US" dirty="0" smtClean="0"/>
              <a:t> phase</a:t>
            </a:r>
          </a:p>
          <a:p>
            <a:r>
              <a:rPr lang="en-US" dirty="0" smtClean="0"/>
              <a:t>Treatment = broad spectrum antibiotics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Bartholins</a:t>
            </a:r>
            <a:r>
              <a:rPr lang="en-US" dirty="0" smtClean="0"/>
              <a:t> abscess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Acute abscess – most often due to gonorrhea</a:t>
            </a:r>
          </a:p>
          <a:p>
            <a:r>
              <a:rPr lang="en-US" dirty="0" err="1" smtClean="0"/>
              <a:t>Subacute</a:t>
            </a:r>
            <a:r>
              <a:rPr lang="en-US" dirty="0" smtClean="0"/>
              <a:t> infection/recurrence – due to a variety of pathogens</a:t>
            </a:r>
          </a:p>
          <a:p>
            <a:r>
              <a:rPr lang="en-US" dirty="0" smtClean="0"/>
              <a:t>Treatment = </a:t>
            </a:r>
            <a:r>
              <a:rPr lang="en-US" dirty="0" err="1" smtClean="0"/>
              <a:t>Marsupialization</a:t>
            </a:r>
            <a:r>
              <a:rPr lang="en-US" dirty="0" smtClean="0"/>
              <a:t>, antibiotics</a:t>
            </a:r>
          </a:p>
          <a:p>
            <a:r>
              <a:rPr lang="en-US" dirty="0" smtClean="0"/>
              <a:t>Cyst - excision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Syphilis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Due to </a:t>
            </a:r>
            <a:r>
              <a:rPr lang="en-US" dirty="0" err="1" smtClean="0"/>
              <a:t>treponema</a:t>
            </a:r>
            <a:r>
              <a:rPr lang="en-US" dirty="0" smtClean="0"/>
              <a:t> </a:t>
            </a:r>
            <a:r>
              <a:rPr lang="en-US" dirty="0" err="1" smtClean="0"/>
              <a:t>pallidum</a:t>
            </a:r>
            <a:endParaRPr lang="en-US" dirty="0" smtClean="0"/>
          </a:p>
          <a:p>
            <a:r>
              <a:rPr lang="en-US" dirty="0" smtClean="0"/>
              <a:t>Acquired through direct contact – mucosal surface or abraded skin</a:t>
            </a:r>
          </a:p>
          <a:p>
            <a:r>
              <a:rPr lang="en-US" dirty="0" smtClean="0"/>
              <a:t>Incubation period – 9-90 days</a:t>
            </a:r>
          </a:p>
          <a:p>
            <a:r>
              <a:rPr lang="en-US" dirty="0" smtClean="0"/>
              <a:t>Primary lesion – chancre – single or multiple – on labia, </a:t>
            </a:r>
            <a:r>
              <a:rPr lang="en-US" dirty="0" err="1" smtClean="0"/>
              <a:t>fourchette</a:t>
            </a:r>
            <a:r>
              <a:rPr lang="en-US" dirty="0" smtClean="0"/>
              <a:t>, anus, cervix, nipple</a:t>
            </a:r>
          </a:p>
          <a:p>
            <a:r>
              <a:rPr lang="en-US" dirty="0" smtClean="0"/>
              <a:t>Starts as papule, erodes to form an ulcer with  raised margins and shiny floor, painless and no surrounding inflammatory reaction</a:t>
            </a:r>
          </a:p>
          <a:p>
            <a:r>
              <a:rPr lang="en-US" dirty="0" smtClean="0"/>
              <a:t>Inguinal nodes enlarged, painless</a:t>
            </a:r>
          </a:p>
          <a:p>
            <a:r>
              <a:rPr lang="en-US" dirty="0" smtClean="0"/>
              <a:t>Heals spontaneously in 1-8 weeks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Syphilis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Secondary syphilis – 6/52 to 6/12 from onset of primary chancre</a:t>
            </a:r>
          </a:p>
          <a:p>
            <a:r>
              <a:rPr lang="en-US" dirty="0" smtClean="0"/>
              <a:t>Present as </a:t>
            </a:r>
            <a:r>
              <a:rPr lang="en-US" dirty="0" err="1" smtClean="0"/>
              <a:t>condylomata</a:t>
            </a:r>
            <a:r>
              <a:rPr lang="en-US" dirty="0" smtClean="0"/>
              <a:t> </a:t>
            </a:r>
            <a:r>
              <a:rPr lang="en-US" dirty="0" err="1" smtClean="0"/>
              <a:t>lata</a:t>
            </a:r>
            <a:r>
              <a:rPr lang="en-US" dirty="0" smtClean="0"/>
              <a:t> – coarse, flat topped moist necrotic lesions teeming with bacteria (</a:t>
            </a:r>
            <a:r>
              <a:rPr lang="en-US" dirty="0" err="1" smtClean="0"/>
              <a:t>treponemes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May present with systemic symptoms like fever, headache, sore throat</a:t>
            </a:r>
          </a:p>
          <a:p>
            <a:r>
              <a:rPr lang="en-US" dirty="0" err="1" smtClean="0"/>
              <a:t>Maculo-papular</a:t>
            </a:r>
            <a:r>
              <a:rPr lang="en-US" dirty="0" smtClean="0"/>
              <a:t> rash develops on palms, soles</a:t>
            </a:r>
          </a:p>
          <a:p>
            <a:r>
              <a:rPr lang="en-US" dirty="0" smtClean="0"/>
              <a:t>Other symptoms – </a:t>
            </a:r>
            <a:r>
              <a:rPr lang="en-US" dirty="0" err="1" smtClean="0"/>
              <a:t>lymphadenopathy</a:t>
            </a:r>
            <a:r>
              <a:rPr lang="en-US" dirty="0" smtClean="0"/>
              <a:t>, mucosal ulcers, alopecia</a:t>
            </a:r>
          </a:p>
          <a:p>
            <a:r>
              <a:rPr lang="en-US" dirty="0" smtClean="0"/>
              <a:t>Lasts up to 2 years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Syphilis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Latent syphilis – stage of quiescence</a:t>
            </a:r>
          </a:p>
          <a:p>
            <a:r>
              <a:rPr lang="en-US" dirty="0" smtClean="0"/>
              <a:t>Lasts up to 2 years</a:t>
            </a:r>
          </a:p>
          <a:p>
            <a:r>
              <a:rPr lang="en-US" dirty="0" smtClean="0"/>
              <a:t>Leads to tertiary syphilis – about 1/3 of patients</a:t>
            </a:r>
          </a:p>
          <a:p>
            <a:r>
              <a:rPr lang="en-US" dirty="0" smtClean="0"/>
              <a:t>Main pathology = endarteritis/</a:t>
            </a:r>
            <a:r>
              <a:rPr lang="en-US" dirty="0" err="1" smtClean="0"/>
              <a:t>periarteritis</a:t>
            </a:r>
            <a:r>
              <a:rPr lang="en-US" dirty="0" smtClean="0"/>
              <a:t> leading to cardiovascular and neurological manifestations</a:t>
            </a:r>
          </a:p>
          <a:p>
            <a:r>
              <a:rPr lang="en-US" dirty="0" smtClean="0"/>
              <a:t>Lesion on labia – deep ulcer with rolled out margins (</a:t>
            </a:r>
            <a:r>
              <a:rPr lang="en-US" dirty="0" err="1" smtClean="0"/>
              <a:t>gumma</a:t>
            </a:r>
            <a:r>
              <a:rPr lang="en-US" dirty="0" smtClean="0"/>
              <a:t>)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 and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Spirochaetes</a:t>
            </a:r>
            <a:r>
              <a:rPr lang="en-US" dirty="0" smtClean="0"/>
              <a:t> on dark ground microscopy</a:t>
            </a:r>
          </a:p>
          <a:p>
            <a:r>
              <a:rPr lang="en-US" dirty="0" smtClean="0"/>
              <a:t>VDRL – screening test, +</a:t>
            </a:r>
            <a:r>
              <a:rPr lang="en-US" dirty="0" err="1" smtClean="0"/>
              <a:t>ve</a:t>
            </a:r>
            <a:r>
              <a:rPr lang="en-US" dirty="0" smtClean="0"/>
              <a:t> 6/52 after infection</a:t>
            </a:r>
          </a:p>
          <a:p>
            <a:r>
              <a:rPr lang="en-US" dirty="0" smtClean="0"/>
              <a:t>TPHA, TPI , Fluorescent </a:t>
            </a:r>
            <a:r>
              <a:rPr lang="en-US" dirty="0" err="1" smtClean="0"/>
              <a:t>treponemal</a:t>
            </a:r>
            <a:r>
              <a:rPr lang="en-US" dirty="0" smtClean="0"/>
              <a:t> antibody test – confirmatory</a:t>
            </a:r>
          </a:p>
          <a:p>
            <a:r>
              <a:rPr lang="en-US" dirty="0" smtClean="0"/>
              <a:t>Treatment – early (˂ 1 yr) – </a:t>
            </a:r>
            <a:r>
              <a:rPr lang="en-US" dirty="0" err="1" smtClean="0"/>
              <a:t>Benzathine</a:t>
            </a:r>
            <a:r>
              <a:rPr lang="en-US" dirty="0" smtClean="0"/>
              <a:t> </a:t>
            </a:r>
            <a:r>
              <a:rPr lang="en-US" dirty="0" err="1" smtClean="0"/>
              <a:t>penicillinG</a:t>
            </a:r>
            <a:r>
              <a:rPr lang="en-US" dirty="0" smtClean="0"/>
              <a:t> 2.4MU stat, Erythromycin, Tetracycline for 14 days</a:t>
            </a:r>
          </a:p>
          <a:p>
            <a:r>
              <a:rPr lang="en-US" dirty="0" smtClean="0"/>
              <a:t>Late disease – </a:t>
            </a:r>
            <a:r>
              <a:rPr lang="en-US" dirty="0" err="1" smtClean="0"/>
              <a:t>Benzathine</a:t>
            </a:r>
            <a:r>
              <a:rPr lang="en-US" dirty="0" smtClean="0"/>
              <a:t> Penicillin 2.4 MU weekly x 3 weeks or </a:t>
            </a:r>
            <a:r>
              <a:rPr lang="en-US" dirty="0" err="1" smtClean="0"/>
              <a:t>Doxycycline</a:t>
            </a:r>
            <a:r>
              <a:rPr lang="en-US" dirty="0" smtClean="0"/>
              <a:t> </a:t>
            </a:r>
            <a:r>
              <a:rPr lang="en-US" dirty="0" err="1" smtClean="0"/>
              <a:t>bd</a:t>
            </a:r>
            <a:r>
              <a:rPr lang="en-US" dirty="0" smtClean="0"/>
              <a:t> for 4 weeks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Chancroid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Due  to </a:t>
            </a:r>
            <a:r>
              <a:rPr lang="en-US" dirty="0" err="1" smtClean="0"/>
              <a:t>haemophylus</a:t>
            </a:r>
            <a:r>
              <a:rPr lang="en-US" dirty="0" smtClean="0"/>
              <a:t> </a:t>
            </a:r>
            <a:r>
              <a:rPr lang="en-US" dirty="0" err="1" smtClean="0"/>
              <a:t>ducrey</a:t>
            </a:r>
            <a:r>
              <a:rPr lang="en-US" dirty="0" smtClean="0"/>
              <a:t> – a gram negative </a:t>
            </a:r>
            <a:r>
              <a:rPr lang="en-US" dirty="0" err="1" smtClean="0"/>
              <a:t>strepto</a:t>
            </a:r>
            <a:r>
              <a:rPr lang="en-US" dirty="0" smtClean="0"/>
              <a:t>-bacillus</a:t>
            </a:r>
          </a:p>
          <a:p>
            <a:r>
              <a:rPr lang="en-US" dirty="0" smtClean="0"/>
              <a:t>Causes </a:t>
            </a:r>
            <a:r>
              <a:rPr lang="en-US" dirty="0" err="1" smtClean="0"/>
              <a:t>vulval</a:t>
            </a:r>
            <a:r>
              <a:rPr lang="en-US" dirty="0" smtClean="0"/>
              <a:t> and </a:t>
            </a:r>
            <a:r>
              <a:rPr lang="en-US" dirty="0" err="1" smtClean="0"/>
              <a:t>perineal</a:t>
            </a:r>
            <a:r>
              <a:rPr lang="en-US" dirty="0" smtClean="0"/>
              <a:t> ulcers, inguinal </a:t>
            </a:r>
            <a:r>
              <a:rPr lang="en-US" dirty="0" err="1" smtClean="0"/>
              <a:t>adenopathy</a:t>
            </a:r>
            <a:r>
              <a:rPr lang="en-US" dirty="0" smtClean="0"/>
              <a:t>, abscess formation</a:t>
            </a:r>
          </a:p>
          <a:p>
            <a:r>
              <a:rPr lang="en-US" dirty="0" smtClean="0"/>
              <a:t>Serological tests or culture used </a:t>
            </a:r>
          </a:p>
          <a:p>
            <a:r>
              <a:rPr lang="en-US" dirty="0" smtClean="0"/>
              <a:t>Treatment :- </a:t>
            </a:r>
          </a:p>
          <a:p>
            <a:pPr lvl="1"/>
            <a:r>
              <a:rPr lang="en-US" dirty="0" smtClean="0"/>
              <a:t>Erythromycin for 7 - 10 days</a:t>
            </a:r>
          </a:p>
          <a:p>
            <a:pPr lvl="1"/>
            <a:r>
              <a:rPr lang="en-US" dirty="0" err="1" smtClean="0"/>
              <a:t>Azythromycin</a:t>
            </a:r>
            <a:r>
              <a:rPr lang="en-US" dirty="0" smtClean="0"/>
              <a:t> 1 gm PO stat</a:t>
            </a:r>
          </a:p>
          <a:p>
            <a:pPr lvl="1"/>
            <a:r>
              <a:rPr lang="en-US" dirty="0" err="1" smtClean="0"/>
              <a:t>Ceftriaxone</a:t>
            </a:r>
            <a:r>
              <a:rPr lang="en-US" dirty="0" smtClean="0"/>
              <a:t> 250mg IM stat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Lymphogranuloma</a:t>
            </a:r>
            <a:r>
              <a:rPr lang="en-US" dirty="0" smtClean="0"/>
              <a:t> </a:t>
            </a:r>
            <a:r>
              <a:rPr lang="en-US" dirty="0" err="1" smtClean="0"/>
              <a:t>venereum</a:t>
            </a:r>
            <a:r>
              <a:rPr lang="en-US" dirty="0" smtClean="0"/>
              <a:t> (LGV)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Caused by the aggressive L-serotype of </a:t>
            </a:r>
            <a:r>
              <a:rPr lang="en-US" dirty="0" err="1" smtClean="0"/>
              <a:t>chlamydia</a:t>
            </a:r>
            <a:r>
              <a:rPr lang="en-US" dirty="0" smtClean="0"/>
              <a:t> </a:t>
            </a:r>
            <a:r>
              <a:rPr lang="en-US" dirty="0" err="1" smtClean="0"/>
              <a:t>trachomatis</a:t>
            </a:r>
            <a:endParaRPr lang="en-US" dirty="0" smtClean="0"/>
          </a:p>
          <a:p>
            <a:r>
              <a:rPr lang="en-US" dirty="0" smtClean="0"/>
              <a:t>Initial lesion is a painless papule, </a:t>
            </a:r>
            <a:r>
              <a:rPr lang="en-US" dirty="0" err="1" smtClean="0"/>
              <a:t>pastule</a:t>
            </a:r>
            <a:r>
              <a:rPr lang="en-US" dirty="0" smtClean="0"/>
              <a:t> or ulcer with inguinal </a:t>
            </a:r>
            <a:r>
              <a:rPr lang="en-US" dirty="0" err="1" smtClean="0"/>
              <a:t>lymhadenopathy</a:t>
            </a:r>
            <a:endParaRPr lang="en-US" dirty="0" smtClean="0"/>
          </a:p>
          <a:p>
            <a:r>
              <a:rPr lang="en-US" dirty="0" smtClean="0"/>
              <a:t>Nodes </a:t>
            </a:r>
            <a:r>
              <a:rPr lang="en-US" dirty="0" err="1" smtClean="0"/>
              <a:t>necrose</a:t>
            </a:r>
            <a:r>
              <a:rPr lang="en-US" dirty="0" smtClean="0"/>
              <a:t> and subsequent healing occurs with intense fibrosis – lymphatic obstruction leads to </a:t>
            </a:r>
            <a:r>
              <a:rPr lang="en-US" dirty="0" err="1" smtClean="0"/>
              <a:t>vulval</a:t>
            </a:r>
            <a:r>
              <a:rPr lang="en-US" dirty="0" smtClean="0"/>
              <a:t> swelling, extension to vagina, rectum – ulceration, stricture formation, sinus and fistula formation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LGV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Diagnosis – culture, compliment fixation test</a:t>
            </a:r>
          </a:p>
          <a:p>
            <a:r>
              <a:rPr lang="en-US" dirty="0" smtClean="0"/>
              <a:t>Treatment :</a:t>
            </a:r>
          </a:p>
          <a:p>
            <a:pPr lvl="1"/>
            <a:r>
              <a:rPr lang="en-US" dirty="0" err="1" smtClean="0"/>
              <a:t>Doxycycline</a:t>
            </a:r>
            <a:r>
              <a:rPr lang="en-US" dirty="0" smtClean="0"/>
              <a:t> 100mg BD for </a:t>
            </a:r>
            <a:r>
              <a:rPr lang="en-US" dirty="0" err="1" smtClean="0"/>
              <a:t>atleast</a:t>
            </a:r>
            <a:r>
              <a:rPr lang="en-US" dirty="0" smtClean="0"/>
              <a:t> 21 days</a:t>
            </a:r>
          </a:p>
          <a:p>
            <a:pPr lvl="1"/>
            <a:r>
              <a:rPr lang="en-US" dirty="0" smtClean="0"/>
              <a:t>Erythromycin 500 mg QID x 21/7</a:t>
            </a:r>
          </a:p>
          <a:p>
            <a:pPr lvl="1"/>
            <a:r>
              <a:rPr lang="en-US" dirty="0" smtClean="0"/>
              <a:t>Surgical </a:t>
            </a:r>
          </a:p>
          <a:p>
            <a:pPr lvl="2"/>
            <a:r>
              <a:rPr lang="en-US" dirty="0" smtClean="0"/>
              <a:t>Aspirate  abscess rather than I&amp;D – poor healing</a:t>
            </a:r>
          </a:p>
          <a:p>
            <a:pPr lvl="2"/>
            <a:r>
              <a:rPr lang="en-US" dirty="0" smtClean="0"/>
              <a:t>Manual dilatation of strictures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Vulval</a:t>
            </a:r>
            <a:r>
              <a:rPr lang="en-US" dirty="0" smtClean="0"/>
              <a:t> dystrophy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Epithelial abnormalities that result in either red or white appearance of the skin</a:t>
            </a:r>
          </a:p>
          <a:p>
            <a:r>
              <a:rPr lang="en-US" dirty="0" smtClean="0"/>
              <a:t>Two main types:</a:t>
            </a:r>
          </a:p>
          <a:p>
            <a:pPr lvl="1"/>
            <a:r>
              <a:rPr lang="en-US" dirty="0" err="1" smtClean="0"/>
              <a:t>Squamous</a:t>
            </a:r>
            <a:r>
              <a:rPr lang="en-US" dirty="0" smtClean="0"/>
              <a:t> cell hyperplasia</a:t>
            </a:r>
          </a:p>
          <a:p>
            <a:pPr lvl="1"/>
            <a:r>
              <a:rPr lang="en-US" dirty="0" smtClean="0"/>
              <a:t>Lichen </a:t>
            </a:r>
            <a:r>
              <a:rPr lang="en-US" dirty="0" err="1" smtClean="0"/>
              <a:t>sclerosus</a:t>
            </a:r>
            <a:r>
              <a:rPr lang="en-US" dirty="0" smtClean="0"/>
              <a:t> </a:t>
            </a:r>
          </a:p>
          <a:p>
            <a:r>
              <a:rPr lang="en-US" dirty="0" smtClean="0"/>
              <a:t>Both have </a:t>
            </a:r>
            <a:r>
              <a:rPr lang="en-US" dirty="0" err="1" smtClean="0"/>
              <a:t>pruritus</a:t>
            </a:r>
            <a:r>
              <a:rPr lang="en-US" dirty="0" smtClean="0"/>
              <a:t> as the main symptom</a:t>
            </a:r>
          </a:p>
          <a:p>
            <a:r>
              <a:rPr lang="en-US" dirty="0" smtClean="0"/>
              <a:t>Etiology not clear but may be related to trauma, allergy, nutrition (folic acid, B12, B6), fungal infection, auto-immune disorders, etc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</a:p>
          <a:p>
            <a:r>
              <a:rPr lang="en-US" dirty="0" smtClean="0"/>
              <a:t>Infections </a:t>
            </a:r>
          </a:p>
          <a:p>
            <a:r>
              <a:rPr lang="en-US" dirty="0" smtClean="0"/>
              <a:t>Atrophy </a:t>
            </a:r>
          </a:p>
          <a:p>
            <a:r>
              <a:rPr lang="en-US" dirty="0" smtClean="0"/>
              <a:t>Dystrophy</a:t>
            </a:r>
          </a:p>
          <a:p>
            <a:r>
              <a:rPr lang="en-US" dirty="0" smtClean="0"/>
              <a:t>Allergic </a:t>
            </a:r>
            <a:r>
              <a:rPr lang="en-US" dirty="0" err="1" smtClean="0"/>
              <a:t>vulvitis</a:t>
            </a:r>
            <a:endParaRPr lang="en-US" dirty="0" smtClean="0"/>
          </a:p>
          <a:p>
            <a:r>
              <a:rPr lang="en-US" dirty="0" err="1" smtClean="0"/>
              <a:t>Vulvar</a:t>
            </a:r>
            <a:r>
              <a:rPr lang="en-US" dirty="0" smtClean="0"/>
              <a:t> trauma</a:t>
            </a:r>
          </a:p>
          <a:p>
            <a:r>
              <a:rPr lang="en-US" dirty="0" smtClean="0"/>
              <a:t>Cancer of the Vulva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Squamous</a:t>
            </a:r>
            <a:r>
              <a:rPr lang="en-US" dirty="0" smtClean="0"/>
              <a:t> cell hyperplasia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Hypertrophic dystrophy – skin thickening due to scratching/chronic irritation (</a:t>
            </a:r>
            <a:r>
              <a:rPr lang="en-US" dirty="0" err="1" smtClean="0"/>
              <a:t>Lichenification</a:t>
            </a:r>
            <a:r>
              <a:rPr lang="en-US" dirty="0" smtClean="0"/>
              <a:t> and excoriation)</a:t>
            </a:r>
          </a:p>
          <a:p>
            <a:r>
              <a:rPr lang="en-US" dirty="0" smtClean="0"/>
              <a:t>Hyperkeratosis is the main </a:t>
            </a:r>
            <a:r>
              <a:rPr lang="en-US" dirty="0" err="1" smtClean="0"/>
              <a:t>histologic</a:t>
            </a:r>
            <a:r>
              <a:rPr lang="en-US" dirty="0" smtClean="0"/>
              <a:t> feature</a:t>
            </a:r>
          </a:p>
          <a:p>
            <a:r>
              <a:rPr lang="en-US" dirty="0" smtClean="0"/>
              <a:t>Some atypical </a:t>
            </a:r>
            <a:r>
              <a:rPr lang="en-US" dirty="0" err="1" smtClean="0"/>
              <a:t>squamous</a:t>
            </a:r>
            <a:r>
              <a:rPr lang="en-US" dirty="0" smtClean="0"/>
              <a:t> cells may be seen – risk of progression to cancer</a:t>
            </a:r>
          </a:p>
          <a:p>
            <a:r>
              <a:rPr lang="en-US" dirty="0" smtClean="0"/>
              <a:t>Treatment:</a:t>
            </a:r>
          </a:p>
          <a:p>
            <a:pPr lvl="1"/>
            <a:r>
              <a:rPr lang="en-US" dirty="0" err="1" smtClean="0"/>
              <a:t>Vulval</a:t>
            </a:r>
            <a:r>
              <a:rPr lang="en-US" dirty="0" smtClean="0"/>
              <a:t> hygiene</a:t>
            </a:r>
          </a:p>
          <a:p>
            <a:pPr lvl="1"/>
            <a:r>
              <a:rPr lang="en-US" dirty="0" smtClean="0"/>
              <a:t>Steroids – </a:t>
            </a:r>
            <a:r>
              <a:rPr lang="en-US" dirty="0" err="1" smtClean="0"/>
              <a:t>Triamcinolone</a:t>
            </a:r>
            <a:r>
              <a:rPr lang="en-US" dirty="0" smtClean="0"/>
              <a:t> acetate 1% cream then Hydrocortisone 1% as symptoms subside</a:t>
            </a:r>
          </a:p>
          <a:p>
            <a:pPr lvl="1"/>
            <a:r>
              <a:rPr lang="en-US" dirty="0" smtClean="0"/>
              <a:t>Repeated biopsies where atypical cells seen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Lichen </a:t>
            </a:r>
            <a:r>
              <a:rPr lang="en-US" dirty="0" err="1" smtClean="0"/>
              <a:t>sclerosus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Pruritus</a:t>
            </a:r>
            <a:r>
              <a:rPr lang="en-US" dirty="0" smtClean="0"/>
              <a:t> and burning sensation</a:t>
            </a:r>
          </a:p>
          <a:p>
            <a:r>
              <a:rPr lang="en-US" dirty="0" smtClean="0"/>
              <a:t>Skin becomes </a:t>
            </a:r>
            <a:r>
              <a:rPr lang="en-US" dirty="0" err="1" smtClean="0"/>
              <a:t>hypopigmented</a:t>
            </a:r>
            <a:r>
              <a:rPr lang="en-US" dirty="0" smtClean="0"/>
              <a:t>, atrophic with fissures forming</a:t>
            </a:r>
          </a:p>
          <a:p>
            <a:r>
              <a:rPr lang="en-US" dirty="0" smtClean="0"/>
              <a:t>Leads to </a:t>
            </a:r>
            <a:r>
              <a:rPr lang="en-US" dirty="0" err="1" smtClean="0"/>
              <a:t>dyspareunia</a:t>
            </a:r>
            <a:r>
              <a:rPr lang="en-US" dirty="0" smtClean="0"/>
              <a:t>, soreness, </a:t>
            </a:r>
            <a:r>
              <a:rPr lang="en-US" dirty="0" err="1" smtClean="0"/>
              <a:t>dysuria</a:t>
            </a:r>
            <a:endParaRPr lang="en-US" dirty="0" smtClean="0"/>
          </a:p>
          <a:p>
            <a:r>
              <a:rPr lang="en-US" dirty="0" smtClean="0"/>
              <a:t>Treatment:</a:t>
            </a:r>
          </a:p>
          <a:p>
            <a:pPr lvl="1"/>
            <a:r>
              <a:rPr lang="en-US" dirty="0" smtClean="0"/>
              <a:t>Testosterone propionate cream </a:t>
            </a:r>
            <a:r>
              <a:rPr lang="en-US" dirty="0" err="1" smtClean="0"/>
              <a:t>tds</a:t>
            </a:r>
            <a:endParaRPr lang="en-US" dirty="0" smtClean="0"/>
          </a:p>
          <a:p>
            <a:pPr lvl="1"/>
            <a:r>
              <a:rPr lang="en-US" dirty="0" smtClean="0"/>
              <a:t>Hydrocortisone cream </a:t>
            </a:r>
            <a:r>
              <a:rPr lang="en-US" dirty="0" err="1" smtClean="0"/>
              <a:t>tds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Vulval</a:t>
            </a:r>
            <a:r>
              <a:rPr lang="en-US" dirty="0" smtClean="0"/>
              <a:t> Infections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Viral</a:t>
            </a:r>
          </a:p>
          <a:p>
            <a:pPr lvl="1"/>
            <a:r>
              <a:rPr lang="en-US" dirty="0" smtClean="0"/>
              <a:t>Genital warts</a:t>
            </a:r>
          </a:p>
          <a:p>
            <a:pPr lvl="1"/>
            <a:r>
              <a:rPr lang="en-US" dirty="0" smtClean="0"/>
              <a:t>Herpes simplex</a:t>
            </a:r>
          </a:p>
          <a:p>
            <a:pPr lvl="1"/>
            <a:r>
              <a:rPr lang="en-US" dirty="0" err="1" smtClean="0"/>
              <a:t>Molluscum</a:t>
            </a:r>
            <a:r>
              <a:rPr lang="en-US" dirty="0" smtClean="0"/>
              <a:t> </a:t>
            </a:r>
            <a:r>
              <a:rPr lang="en-US" dirty="0" err="1" smtClean="0"/>
              <a:t>contagiosum</a:t>
            </a:r>
            <a:endParaRPr lang="en-US" dirty="0" smtClean="0"/>
          </a:p>
          <a:p>
            <a:r>
              <a:rPr lang="en-US" dirty="0" smtClean="0"/>
              <a:t>Bacterial</a:t>
            </a:r>
          </a:p>
          <a:p>
            <a:pPr lvl="1"/>
            <a:r>
              <a:rPr lang="en-US" dirty="0" err="1" smtClean="0"/>
              <a:t>Folliculitis</a:t>
            </a:r>
            <a:endParaRPr lang="en-US" dirty="0" smtClean="0"/>
          </a:p>
          <a:p>
            <a:pPr lvl="1"/>
            <a:r>
              <a:rPr lang="en-US" dirty="0" err="1" smtClean="0"/>
              <a:t>Vulvar</a:t>
            </a:r>
            <a:r>
              <a:rPr lang="en-US" dirty="0" smtClean="0"/>
              <a:t> </a:t>
            </a:r>
            <a:r>
              <a:rPr lang="en-US" dirty="0" err="1" smtClean="0"/>
              <a:t>cellulitis</a:t>
            </a:r>
            <a:endParaRPr lang="en-US" dirty="0" smtClean="0"/>
          </a:p>
          <a:p>
            <a:pPr lvl="1"/>
            <a:r>
              <a:rPr lang="en-US" dirty="0" err="1" smtClean="0"/>
              <a:t>Bartholinitis</a:t>
            </a:r>
            <a:r>
              <a:rPr lang="en-US" dirty="0" smtClean="0"/>
              <a:t>/abscess</a:t>
            </a:r>
          </a:p>
          <a:p>
            <a:pPr lvl="1"/>
            <a:r>
              <a:rPr lang="en-US" dirty="0" err="1" smtClean="0"/>
              <a:t>Hydradenitis</a:t>
            </a:r>
            <a:r>
              <a:rPr lang="en-US" dirty="0" smtClean="0"/>
              <a:t> </a:t>
            </a:r>
            <a:r>
              <a:rPr lang="en-US" dirty="0" err="1" smtClean="0"/>
              <a:t>suppurativa</a:t>
            </a:r>
            <a:endParaRPr lang="en-US" dirty="0" smtClean="0"/>
          </a:p>
          <a:p>
            <a:pPr lvl="1"/>
            <a:r>
              <a:rPr lang="en-US" dirty="0" smtClean="0"/>
              <a:t>Syphilis, </a:t>
            </a:r>
            <a:r>
              <a:rPr lang="en-US" dirty="0" err="1" smtClean="0"/>
              <a:t>Chancroid</a:t>
            </a:r>
            <a:r>
              <a:rPr lang="en-US" dirty="0" smtClean="0"/>
              <a:t>, LGV, </a:t>
            </a:r>
            <a:r>
              <a:rPr lang="en-US" dirty="0" err="1" smtClean="0"/>
              <a:t>Granuloma</a:t>
            </a:r>
            <a:r>
              <a:rPr lang="en-US" dirty="0" smtClean="0"/>
              <a:t> </a:t>
            </a:r>
            <a:r>
              <a:rPr lang="en-US" dirty="0" err="1" smtClean="0"/>
              <a:t>inguinale</a:t>
            </a:r>
            <a:endParaRPr lang="en-US" dirty="0" smtClean="0"/>
          </a:p>
          <a:p>
            <a:r>
              <a:rPr lang="en-US" dirty="0" smtClean="0"/>
              <a:t>Fungal – Candida </a:t>
            </a:r>
            <a:r>
              <a:rPr lang="en-US" dirty="0" err="1" smtClean="0"/>
              <a:t>albicans</a:t>
            </a:r>
            <a:endParaRPr lang="en-US" dirty="0" smtClean="0"/>
          </a:p>
          <a:p>
            <a:r>
              <a:rPr lang="en-US" dirty="0" smtClean="0"/>
              <a:t>Parasitic  - Pubic lice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Genital warts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Vulval</a:t>
            </a:r>
            <a:r>
              <a:rPr lang="en-US" dirty="0" smtClean="0"/>
              <a:t> </a:t>
            </a:r>
            <a:r>
              <a:rPr lang="en-US" dirty="0" err="1" smtClean="0"/>
              <a:t>condylomas</a:t>
            </a:r>
            <a:endParaRPr lang="en-US" dirty="0" smtClean="0"/>
          </a:p>
          <a:p>
            <a:r>
              <a:rPr lang="en-US" dirty="0" smtClean="0"/>
              <a:t>Caused by human </a:t>
            </a:r>
            <a:r>
              <a:rPr lang="en-US" dirty="0" err="1" smtClean="0"/>
              <a:t>papilloma</a:t>
            </a:r>
            <a:r>
              <a:rPr lang="en-US" dirty="0" smtClean="0"/>
              <a:t> virus </a:t>
            </a:r>
          </a:p>
          <a:p>
            <a:r>
              <a:rPr lang="en-US" dirty="0" smtClean="0"/>
              <a:t>Younger women</a:t>
            </a:r>
          </a:p>
          <a:p>
            <a:r>
              <a:rPr lang="en-US" dirty="0" smtClean="0"/>
              <a:t>Majority subclinical – 2 subclinical for every overt case</a:t>
            </a:r>
          </a:p>
          <a:p>
            <a:r>
              <a:rPr lang="en-US" dirty="0" smtClean="0"/>
              <a:t>Multifocal – vulva, vagina, cervix may be affected at the same time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Painless growths of varied sizes</a:t>
            </a:r>
          </a:p>
          <a:p>
            <a:r>
              <a:rPr lang="en-US" dirty="0" smtClean="0"/>
              <a:t>May be </a:t>
            </a:r>
            <a:r>
              <a:rPr lang="en-US" dirty="0" err="1" smtClean="0"/>
              <a:t>pruritic</a:t>
            </a:r>
            <a:r>
              <a:rPr lang="en-US" dirty="0" smtClean="0"/>
              <a:t> with subsequent pain</a:t>
            </a:r>
          </a:p>
          <a:p>
            <a:r>
              <a:rPr lang="en-US" dirty="0" smtClean="0"/>
              <a:t>Most commonly affects the </a:t>
            </a:r>
            <a:r>
              <a:rPr lang="en-US" dirty="0" err="1" smtClean="0"/>
              <a:t>introitus</a:t>
            </a:r>
            <a:r>
              <a:rPr lang="en-US" dirty="0" smtClean="0"/>
              <a:t>, </a:t>
            </a:r>
            <a:r>
              <a:rPr lang="en-US" dirty="0" err="1" smtClean="0"/>
              <a:t>peri</a:t>
            </a:r>
            <a:r>
              <a:rPr lang="en-US" dirty="0" smtClean="0"/>
              <a:t>-anal skin</a:t>
            </a:r>
          </a:p>
          <a:p>
            <a:r>
              <a:rPr lang="en-US" dirty="0" smtClean="0"/>
              <a:t>Large ones have typical appearance – ‘warty’ or cauliflower</a:t>
            </a:r>
          </a:p>
          <a:p>
            <a:r>
              <a:rPr lang="en-US" dirty="0" smtClean="0"/>
              <a:t>Histology confirms diagnosis – in practice – taken for discrete lesions or diffuse lesions not showing improvement on medical treatment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Trichloroacetic</a:t>
            </a:r>
            <a:r>
              <a:rPr lang="en-US" dirty="0" smtClean="0"/>
              <a:t> acid – </a:t>
            </a:r>
          </a:p>
          <a:p>
            <a:pPr lvl="1"/>
            <a:r>
              <a:rPr lang="en-US" dirty="0" smtClean="0"/>
              <a:t>50-80% aqueous solution (chemical </a:t>
            </a:r>
            <a:r>
              <a:rPr lang="en-US" dirty="0" err="1" smtClean="0"/>
              <a:t>cautery</a:t>
            </a:r>
            <a:r>
              <a:rPr lang="en-US" dirty="0" smtClean="0"/>
              <a:t>) x1 weekly, Zinc oxide ointment/petroleum jelly protects surrounding skin. Allow contact for 1-2min</a:t>
            </a:r>
          </a:p>
          <a:p>
            <a:r>
              <a:rPr lang="en-US" dirty="0" err="1" smtClean="0"/>
              <a:t>Podophylotoxin</a:t>
            </a:r>
            <a:r>
              <a:rPr lang="en-US" dirty="0" smtClean="0"/>
              <a:t> (</a:t>
            </a:r>
            <a:r>
              <a:rPr lang="en-US" dirty="0" err="1" smtClean="0"/>
              <a:t>Podophylin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Solution – apply </a:t>
            </a:r>
            <a:r>
              <a:rPr lang="en-US" dirty="0" err="1" smtClean="0"/>
              <a:t>bd</a:t>
            </a:r>
            <a:r>
              <a:rPr lang="en-US" dirty="0" smtClean="0"/>
              <a:t> x 3/7 then rest 4/7 for 4 courses, </a:t>
            </a:r>
          </a:p>
          <a:p>
            <a:pPr lvl="1"/>
            <a:r>
              <a:rPr lang="en-US" dirty="0" smtClean="0"/>
              <a:t>Jelly – allow contact x 4 hours, wash, x 4 weekly courses </a:t>
            </a:r>
          </a:p>
          <a:p>
            <a:r>
              <a:rPr lang="en-US" dirty="0" smtClean="0"/>
              <a:t>Others – interferon, 5-Fluorouracil</a:t>
            </a:r>
          </a:p>
          <a:p>
            <a:r>
              <a:rPr lang="en-US" dirty="0" smtClean="0"/>
              <a:t>Surgical </a:t>
            </a:r>
          </a:p>
          <a:p>
            <a:pPr lvl="1"/>
            <a:r>
              <a:rPr lang="en-US" dirty="0" smtClean="0"/>
              <a:t>excision (cold knife), </a:t>
            </a:r>
            <a:r>
              <a:rPr lang="en-US" dirty="0" err="1" smtClean="0"/>
              <a:t>electrocautery</a:t>
            </a:r>
            <a:r>
              <a:rPr lang="en-US" dirty="0" smtClean="0"/>
              <a:t>, </a:t>
            </a:r>
            <a:r>
              <a:rPr lang="en-US" dirty="0" err="1" smtClean="0"/>
              <a:t>cryotherapy</a:t>
            </a:r>
            <a:r>
              <a:rPr lang="en-US" dirty="0"/>
              <a:t> </a:t>
            </a:r>
            <a:r>
              <a:rPr lang="en-US" dirty="0" smtClean="0"/>
              <a:t>– for discrete lesions; Laser surgery for extensive lesions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Herpes Simplex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Presents as a vesicular rash – usually tender but painless</a:t>
            </a:r>
          </a:p>
          <a:p>
            <a:r>
              <a:rPr lang="en-US" dirty="0" smtClean="0"/>
              <a:t>May ulcerate causing </a:t>
            </a:r>
            <a:r>
              <a:rPr lang="en-US" dirty="0" err="1" smtClean="0"/>
              <a:t>vulvar</a:t>
            </a:r>
            <a:r>
              <a:rPr lang="en-US" dirty="0" smtClean="0"/>
              <a:t> edema especially with primary infection</a:t>
            </a:r>
          </a:p>
          <a:p>
            <a:r>
              <a:rPr lang="en-US" dirty="0" smtClean="0"/>
              <a:t>Typical vesicles with mild or absent discomfort – with recurrent infection</a:t>
            </a:r>
          </a:p>
          <a:p>
            <a:r>
              <a:rPr lang="en-US" dirty="0" smtClean="0"/>
              <a:t>Diagnosis confirmed by viral culture</a:t>
            </a:r>
          </a:p>
          <a:p>
            <a:r>
              <a:rPr lang="en-US" dirty="0" smtClean="0"/>
              <a:t>Treatment:</a:t>
            </a:r>
          </a:p>
          <a:p>
            <a:pPr lvl="1"/>
            <a:r>
              <a:rPr lang="en-US" dirty="0" smtClean="0"/>
              <a:t>Acyclovir 200mg x5 daily for 10/7</a:t>
            </a:r>
          </a:p>
          <a:p>
            <a:pPr lvl="1"/>
            <a:r>
              <a:rPr lang="en-US" dirty="0" smtClean="0"/>
              <a:t>Acyclovir 200mg </a:t>
            </a:r>
            <a:r>
              <a:rPr lang="en-US" dirty="0" err="1" smtClean="0"/>
              <a:t>tds</a:t>
            </a:r>
            <a:r>
              <a:rPr lang="en-US" dirty="0" smtClean="0"/>
              <a:t> for 1 year – chronic suppressive therapy for recurrent infection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Molluscum</a:t>
            </a:r>
            <a:r>
              <a:rPr lang="en-US" dirty="0" smtClean="0"/>
              <a:t> </a:t>
            </a:r>
            <a:r>
              <a:rPr lang="en-US" dirty="0" err="1" smtClean="0"/>
              <a:t>contagiosum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Umbilicated</a:t>
            </a:r>
            <a:r>
              <a:rPr lang="en-US" dirty="0" smtClean="0"/>
              <a:t> papules</a:t>
            </a:r>
          </a:p>
          <a:p>
            <a:r>
              <a:rPr lang="en-US" dirty="0" smtClean="0"/>
              <a:t>Caused by the </a:t>
            </a:r>
            <a:r>
              <a:rPr lang="en-US" dirty="0" err="1" smtClean="0"/>
              <a:t>poxyvirus</a:t>
            </a:r>
            <a:endParaRPr lang="en-US" dirty="0" smtClean="0"/>
          </a:p>
          <a:p>
            <a:r>
              <a:rPr lang="en-US" dirty="0" smtClean="0"/>
              <a:t>Typical appearance but diagnosis confirmed by biopsy</a:t>
            </a:r>
          </a:p>
          <a:p>
            <a:r>
              <a:rPr lang="en-US" dirty="0" smtClean="0"/>
              <a:t>Treatment:</a:t>
            </a:r>
          </a:p>
          <a:p>
            <a:pPr lvl="1"/>
            <a:r>
              <a:rPr lang="en-US" dirty="0" smtClean="0"/>
              <a:t>Excision + </a:t>
            </a:r>
            <a:r>
              <a:rPr lang="en-US" dirty="0" err="1" smtClean="0"/>
              <a:t>Monsels</a:t>
            </a:r>
            <a:r>
              <a:rPr lang="en-US" dirty="0" smtClean="0"/>
              <a:t> solution</a:t>
            </a:r>
          </a:p>
          <a:p>
            <a:pPr lvl="1"/>
            <a:r>
              <a:rPr lang="en-US" dirty="0" smtClean="0"/>
              <a:t>Topical application of Phenol or 50-80% </a:t>
            </a:r>
            <a:r>
              <a:rPr lang="en-US" dirty="0" err="1" smtClean="0"/>
              <a:t>Trichloroacetic</a:t>
            </a:r>
            <a:r>
              <a:rPr lang="en-US" dirty="0" smtClean="0"/>
              <a:t> acid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Folliculitis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Caused by staphylococcus </a:t>
            </a:r>
            <a:r>
              <a:rPr lang="en-US" dirty="0" err="1" smtClean="0"/>
              <a:t>aureus</a:t>
            </a:r>
            <a:endParaRPr lang="en-US" dirty="0" smtClean="0"/>
          </a:p>
          <a:p>
            <a:r>
              <a:rPr lang="en-US" dirty="0" smtClean="0"/>
              <a:t>Presents as an </a:t>
            </a:r>
            <a:r>
              <a:rPr lang="en-US" dirty="0" err="1" smtClean="0"/>
              <a:t>erythematous</a:t>
            </a:r>
            <a:r>
              <a:rPr lang="en-US" dirty="0" smtClean="0"/>
              <a:t> papule around a hair follicle/shaft</a:t>
            </a:r>
          </a:p>
          <a:p>
            <a:r>
              <a:rPr lang="en-US" dirty="0" smtClean="0"/>
              <a:t>Usually ripens and bursts to release pus with healing</a:t>
            </a:r>
          </a:p>
          <a:p>
            <a:r>
              <a:rPr lang="en-US" dirty="0" smtClean="0"/>
              <a:t>Cleaning with anti-bacterial soap suffices</a:t>
            </a:r>
          </a:p>
          <a:p>
            <a:r>
              <a:rPr lang="en-US" dirty="0" smtClean="0"/>
              <a:t>Persisting lesions – </a:t>
            </a:r>
            <a:r>
              <a:rPr lang="en-US" dirty="0" err="1" smtClean="0"/>
              <a:t>Cloxacillin</a:t>
            </a:r>
            <a:r>
              <a:rPr lang="en-US" dirty="0" smtClean="0"/>
              <a:t>, </a:t>
            </a:r>
            <a:r>
              <a:rPr lang="en-US" dirty="0" err="1" smtClean="0"/>
              <a:t>Flucloxacillin</a:t>
            </a:r>
            <a:r>
              <a:rPr lang="en-US" dirty="0" smtClean="0"/>
              <a:t>, Erythromycin or </a:t>
            </a:r>
            <a:r>
              <a:rPr lang="en-US" dirty="0" err="1" smtClean="0"/>
              <a:t>Cephalexin</a:t>
            </a:r>
            <a:r>
              <a:rPr lang="en-US" dirty="0" smtClean="0"/>
              <a:t> may be used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972</Words>
  <Application>Microsoft Office PowerPoint</Application>
  <PresentationFormat>On-screen Show (4:3)</PresentationFormat>
  <Paragraphs>150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DISEASES OF THE VULVAR</vt:lpstr>
      <vt:lpstr>Outline </vt:lpstr>
      <vt:lpstr>Vulval Infections</vt:lpstr>
      <vt:lpstr>Genital warts</vt:lpstr>
      <vt:lpstr>Clinical presentation</vt:lpstr>
      <vt:lpstr>Treatment </vt:lpstr>
      <vt:lpstr>Herpes Simplex</vt:lpstr>
      <vt:lpstr>Molluscum contagiosum</vt:lpstr>
      <vt:lpstr>Folliculitis </vt:lpstr>
      <vt:lpstr>Cellulitis, hydradenitis suppurativa</vt:lpstr>
      <vt:lpstr>Bartholins abscess</vt:lpstr>
      <vt:lpstr>Syphilis </vt:lpstr>
      <vt:lpstr>Syphilis 2</vt:lpstr>
      <vt:lpstr>Syphilis 3</vt:lpstr>
      <vt:lpstr>Diagnosis and treatment</vt:lpstr>
      <vt:lpstr>Chancroid</vt:lpstr>
      <vt:lpstr>Lymphogranuloma venereum (LGV)</vt:lpstr>
      <vt:lpstr>LGV contd.</vt:lpstr>
      <vt:lpstr>Vulval dystrophy</vt:lpstr>
      <vt:lpstr>Squamous cell hyperplasia</vt:lpstr>
      <vt:lpstr>Lichen sclerosus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DISEASES OF THE VULVAR</dc:title>
  <dc:creator>compaq</dc:creator>
  <cp:lastModifiedBy>lenovo</cp:lastModifiedBy>
  <cp:revision>32</cp:revision>
  <dcterms:created xsi:type="dcterms:W3CDTF">2011-02-23T03:02:30Z</dcterms:created>
  <dcterms:modified xsi:type="dcterms:W3CDTF">2022-04-26T10:22:09Z</dcterms:modified>
</cp:coreProperties>
</file>