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3"/>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 id="345" r:id="rId90"/>
    <p:sldId id="346" r:id="rId91"/>
    <p:sldId id="347" r:id="rId92"/>
    <p:sldId id="348" r:id="rId93"/>
    <p:sldId id="349" r:id="rId94"/>
    <p:sldId id="350" r:id="rId95"/>
    <p:sldId id="351" r:id="rId96"/>
    <p:sldId id="352" r:id="rId97"/>
    <p:sldId id="353" r:id="rId98"/>
    <p:sldId id="354" r:id="rId99"/>
    <p:sldId id="355" r:id="rId100"/>
    <p:sldId id="356" r:id="rId101"/>
    <p:sldId id="357" r:id="rId102"/>
    <p:sldId id="358" r:id="rId103"/>
    <p:sldId id="359" r:id="rId104"/>
    <p:sldId id="360" r:id="rId105"/>
    <p:sldId id="361" r:id="rId106"/>
    <p:sldId id="362" r:id="rId107"/>
    <p:sldId id="363" r:id="rId108"/>
    <p:sldId id="364" r:id="rId109"/>
    <p:sldId id="365" r:id="rId110"/>
    <p:sldId id="366" r:id="rId111"/>
    <p:sldId id="367" r:id="rId112"/>
  </p:sldIdLst>
  <p:sldSz cx="9144000" cy="6858000" type="screen4x3"/>
  <p:notesSz cx="6858000" cy="9144000"/>
  <p:defaultTextStyle>
    <a:defPPr>
      <a:defRPr lang="sw-K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ableStyles" Target="tableStyle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notesMaster" Target="notesMasters/notesMaster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887"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888"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889"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890"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891"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892"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48615"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616"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617"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618"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619"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104862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104862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622"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623"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624"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625"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626"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1048627"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048628" name="Date Placeholder 27"/>
          <p:cNvSpPr>
            <a:spLocks noGrp="1"/>
          </p:cNvSpPr>
          <p:nvPr>
            <p:ph type="dt" sz="half" idx="10"/>
          </p:nvPr>
        </p:nvSpPr>
        <p:spPr>
          <a:xfrm>
            <a:off x="6705600" y="4206240"/>
            <a:ext cx="960120" cy="457200"/>
          </a:xfrm>
        </p:spPr>
        <p:txBody>
          <a:bodyPr/>
          <a:lstStyle/>
          <a:p>
            <a:fld id="{4780572F-C264-4ED7-9B0D-C291D79C63E9}" type="datetimeFigureOut">
              <a:rPr lang="sw-KE" smtClean="0"/>
              <a:t>21/11/2021</a:t>
            </a:fld>
            <a:endParaRPr lang="sw-KE"/>
          </a:p>
        </p:txBody>
      </p:sp>
      <p:sp>
        <p:nvSpPr>
          <p:cNvPr id="1048629" name="Footer Placeholder 16"/>
          <p:cNvSpPr>
            <a:spLocks noGrp="1"/>
          </p:cNvSpPr>
          <p:nvPr>
            <p:ph type="ftr" sz="quarter" idx="11"/>
          </p:nvPr>
        </p:nvSpPr>
        <p:spPr>
          <a:xfrm>
            <a:off x="5410200" y="4205288"/>
            <a:ext cx="1295400" cy="457200"/>
          </a:xfrm>
        </p:spPr>
        <p:txBody>
          <a:bodyPr/>
          <a:lstStyle/>
          <a:p>
            <a:endParaRPr lang="sw-KE"/>
          </a:p>
        </p:txBody>
      </p:sp>
      <p:sp>
        <p:nvSpPr>
          <p:cNvPr id="1048630"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F50C33CE-E7A6-4411-AAF7-427B89DD140D}" type="slidenum">
              <a:rPr lang="sw-KE" smtClean="0"/>
              <a:t>‹#›</a:t>
            </a:fld>
            <a:endParaRPr lang="sw-K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858" name="Title 1"/>
          <p:cNvSpPr>
            <a:spLocks noGrp="1"/>
          </p:cNvSpPr>
          <p:nvPr>
            <p:ph type="title"/>
          </p:nvPr>
        </p:nvSpPr>
        <p:spPr/>
        <p:txBody>
          <a:bodyPr/>
          <a:lstStyle/>
          <a:p>
            <a:r>
              <a:rPr kumimoji="0" lang="en-US" smtClean="0"/>
              <a:t>Click to edit Master title style</a:t>
            </a:r>
            <a:endParaRPr kumimoji="0" lang="en-US"/>
          </a:p>
        </p:txBody>
      </p:sp>
      <p:sp>
        <p:nvSpPr>
          <p:cNvPr id="1048859"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860" name="Date Placeholder 3"/>
          <p:cNvSpPr>
            <a:spLocks noGrp="1"/>
          </p:cNvSpPr>
          <p:nvPr>
            <p:ph type="dt" sz="half" idx="10"/>
          </p:nvPr>
        </p:nvSpPr>
        <p:spPr/>
        <p:txBody>
          <a:bodyPr/>
          <a:lstStyle/>
          <a:p>
            <a:fld id="{4780572F-C264-4ED7-9B0D-C291D79C63E9}" type="datetimeFigureOut">
              <a:rPr lang="sw-KE" smtClean="0"/>
              <a:t>21/11/2021</a:t>
            </a:fld>
            <a:endParaRPr lang="sw-KE"/>
          </a:p>
        </p:txBody>
      </p:sp>
      <p:sp>
        <p:nvSpPr>
          <p:cNvPr id="1048861" name="Footer Placeholder 4"/>
          <p:cNvSpPr>
            <a:spLocks noGrp="1"/>
          </p:cNvSpPr>
          <p:nvPr>
            <p:ph type="ftr" sz="quarter" idx="11"/>
          </p:nvPr>
        </p:nvSpPr>
        <p:spPr/>
        <p:txBody>
          <a:bodyPr/>
          <a:lstStyle/>
          <a:p>
            <a:endParaRPr lang="sw-KE"/>
          </a:p>
        </p:txBody>
      </p:sp>
      <p:sp>
        <p:nvSpPr>
          <p:cNvPr id="1048862" name="Slide Number Placeholder 5"/>
          <p:cNvSpPr>
            <a:spLocks noGrp="1"/>
          </p:cNvSpPr>
          <p:nvPr>
            <p:ph type="sldNum" sz="quarter" idx="12"/>
          </p:nvPr>
        </p:nvSpPr>
        <p:spPr/>
        <p:txBody>
          <a:bodyPr/>
          <a:lstStyle/>
          <a:p>
            <a:fld id="{F50C33CE-E7A6-4411-AAF7-427B89DD140D}" type="slidenum">
              <a:rPr lang="sw-KE" smtClean="0"/>
              <a:t>‹#›</a:t>
            </a:fld>
            <a:endParaRPr lang="sw-K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853"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1048854"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855" name="Date Placeholder 3"/>
          <p:cNvSpPr>
            <a:spLocks noGrp="1"/>
          </p:cNvSpPr>
          <p:nvPr>
            <p:ph type="dt" sz="half" idx="10"/>
          </p:nvPr>
        </p:nvSpPr>
        <p:spPr/>
        <p:txBody>
          <a:bodyPr/>
          <a:lstStyle/>
          <a:p>
            <a:fld id="{4780572F-C264-4ED7-9B0D-C291D79C63E9}" type="datetimeFigureOut">
              <a:rPr lang="sw-KE" smtClean="0"/>
              <a:t>21/11/2021</a:t>
            </a:fld>
            <a:endParaRPr lang="sw-KE"/>
          </a:p>
        </p:txBody>
      </p:sp>
      <p:sp>
        <p:nvSpPr>
          <p:cNvPr id="1048856" name="Footer Placeholder 4"/>
          <p:cNvSpPr>
            <a:spLocks noGrp="1"/>
          </p:cNvSpPr>
          <p:nvPr>
            <p:ph type="ftr" sz="quarter" idx="11"/>
          </p:nvPr>
        </p:nvSpPr>
        <p:spPr/>
        <p:txBody>
          <a:bodyPr/>
          <a:lstStyle/>
          <a:p>
            <a:endParaRPr lang="sw-KE"/>
          </a:p>
        </p:txBody>
      </p:sp>
      <p:sp>
        <p:nvSpPr>
          <p:cNvPr id="1048857" name="Slide Number Placeholder 5"/>
          <p:cNvSpPr>
            <a:spLocks noGrp="1"/>
          </p:cNvSpPr>
          <p:nvPr>
            <p:ph type="sldNum" sz="quarter" idx="12"/>
          </p:nvPr>
        </p:nvSpPr>
        <p:spPr/>
        <p:txBody>
          <a:bodyPr/>
          <a:lstStyle/>
          <a:p>
            <a:fld id="{F50C33CE-E7A6-4411-AAF7-427B89DD140D}" type="slidenum">
              <a:rPr lang="sw-KE" smtClean="0"/>
              <a:t>‹#›</a:t>
            </a:fld>
            <a:endParaRPr lang="sw-K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94" name="Title 1"/>
          <p:cNvSpPr>
            <a:spLocks noGrp="1"/>
          </p:cNvSpPr>
          <p:nvPr>
            <p:ph type="title"/>
          </p:nvPr>
        </p:nvSpPr>
        <p:spPr/>
        <p:txBody>
          <a:bodyPr/>
          <a:lstStyle/>
          <a:p>
            <a:r>
              <a:rPr kumimoji="0" lang="en-US" smtClean="0"/>
              <a:t>Click to edit Master title style</a:t>
            </a:r>
            <a:endParaRPr kumimoji="0" lang="en-US"/>
          </a:p>
        </p:txBody>
      </p:sp>
      <p:sp>
        <p:nvSpPr>
          <p:cNvPr id="1048595"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596" name="Date Placeholder 3"/>
          <p:cNvSpPr>
            <a:spLocks noGrp="1"/>
          </p:cNvSpPr>
          <p:nvPr>
            <p:ph type="dt" sz="half" idx="10"/>
          </p:nvPr>
        </p:nvSpPr>
        <p:spPr/>
        <p:txBody>
          <a:bodyPr/>
          <a:lstStyle/>
          <a:p>
            <a:fld id="{4780572F-C264-4ED7-9B0D-C291D79C63E9}" type="datetimeFigureOut">
              <a:rPr lang="sw-KE" smtClean="0"/>
              <a:t>21/11/2021</a:t>
            </a:fld>
            <a:endParaRPr lang="sw-KE"/>
          </a:p>
        </p:txBody>
      </p:sp>
      <p:sp>
        <p:nvSpPr>
          <p:cNvPr id="1048597" name="Footer Placeholder 4"/>
          <p:cNvSpPr>
            <a:spLocks noGrp="1"/>
          </p:cNvSpPr>
          <p:nvPr>
            <p:ph type="ftr" sz="quarter" idx="11"/>
          </p:nvPr>
        </p:nvSpPr>
        <p:spPr/>
        <p:txBody>
          <a:bodyPr/>
          <a:lstStyle/>
          <a:p>
            <a:endParaRPr lang="sw-KE"/>
          </a:p>
        </p:txBody>
      </p:sp>
      <p:sp>
        <p:nvSpPr>
          <p:cNvPr id="1048598" name="Slide Number Placeholder 5"/>
          <p:cNvSpPr>
            <a:spLocks noGrp="1"/>
          </p:cNvSpPr>
          <p:nvPr>
            <p:ph type="sldNum" sz="quarter" idx="12"/>
          </p:nvPr>
        </p:nvSpPr>
        <p:spPr/>
        <p:txBody>
          <a:bodyPr/>
          <a:lstStyle/>
          <a:p>
            <a:fld id="{F50C33CE-E7A6-4411-AAF7-427B89DD140D}" type="slidenum">
              <a:rPr lang="sw-KE" smtClean="0"/>
              <a:t>‹#›</a:t>
            </a:fld>
            <a:endParaRPr lang="sw-K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845"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1048846"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048847" name="Date Placeholder 3"/>
          <p:cNvSpPr>
            <a:spLocks noGrp="1"/>
          </p:cNvSpPr>
          <p:nvPr>
            <p:ph type="dt" sz="half" idx="10"/>
          </p:nvPr>
        </p:nvSpPr>
        <p:spPr/>
        <p:txBody>
          <a:bodyPr/>
          <a:lstStyle/>
          <a:p>
            <a:fld id="{4780572F-C264-4ED7-9B0D-C291D79C63E9}" type="datetimeFigureOut">
              <a:rPr lang="sw-KE" smtClean="0"/>
              <a:t>21/11/2021</a:t>
            </a:fld>
            <a:endParaRPr lang="sw-KE"/>
          </a:p>
        </p:txBody>
      </p:sp>
      <p:sp>
        <p:nvSpPr>
          <p:cNvPr id="1048848" name="Footer Placeholder 4"/>
          <p:cNvSpPr>
            <a:spLocks noGrp="1"/>
          </p:cNvSpPr>
          <p:nvPr>
            <p:ph type="ftr" sz="quarter" idx="11"/>
          </p:nvPr>
        </p:nvSpPr>
        <p:spPr/>
        <p:txBody>
          <a:bodyPr/>
          <a:lstStyle/>
          <a:p>
            <a:endParaRPr lang="sw-KE"/>
          </a:p>
        </p:txBody>
      </p:sp>
      <p:sp>
        <p:nvSpPr>
          <p:cNvPr id="1048849" name="Slide Number Placeholder 5"/>
          <p:cNvSpPr>
            <a:spLocks noGrp="1"/>
          </p:cNvSpPr>
          <p:nvPr>
            <p:ph type="sldNum" sz="quarter" idx="12"/>
          </p:nvPr>
        </p:nvSpPr>
        <p:spPr/>
        <p:txBody>
          <a:bodyPr/>
          <a:lstStyle/>
          <a:p>
            <a:fld id="{F50C33CE-E7A6-4411-AAF7-427B89DD140D}" type="slidenum">
              <a:rPr lang="sw-KE" smtClean="0"/>
              <a:t>‹#›</a:t>
            </a:fld>
            <a:endParaRPr lang="sw-K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839" name="Title 1"/>
          <p:cNvSpPr>
            <a:spLocks noGrp="1"/>
          </p:cNvSpPr>
          <p:nvPr>
            <p:ph type="title"/>
          </p:nvPr>
        </p:nvSpPr>
        <p:spPr/>
        <p:txBody>
          <a:bodyPr/>
          <a:lstStyle/>
          <a:p>
            <a:r>
              <a:rPr kumimoji="0" lang="en-US" smtClean="0"/>
              <a:t>Click to edit Master title style</a:t>
            </a:r>
            <a:endParaRPr kumimoji="0" lang="en-US"/>
          </a:p>
        </p:txBody>
      </p:sp>
      <p:sp>
        <p:nvSpPr>
          <p:cNvPr id="1048840"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841"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842" name="Date Placeholder 4"/>
          <p:cNvSpPr>
            <a:spLocks noGrp="1"/>
          </p:cNvSpPr>
          <p:nvPr>
            <p:ph type="dt" sz="half" idx="10"/>
          </p:nvPr>
        </p:nvSpPr>
        <p:spPr/>
        <p:txBody>
          <a:bodyPr/>
          <a:lstStyle/>
          <a:p>
            <a:fld id="{4780572F-C264-4ED7-9B0D-C291D79C63E9}" type="datetimeFigureOut">
              <a:rPr lang="sw-KE" smtClean="0"/>
              <a:t>21/11/2021</a:t>
            </a:fld>
            <a:endParaRPr lang="sw-KE"/>
          </a:p>
        </p:txBody>
      </p:sp>
      <p:sp>
        <p:nvSpPr>
          <p:cNvPr id="1048843" name="Footer Placeholder 5"/>
          <p:cNvSpPr>
            <a:spLocks noGrp="1"/>
          </p:cNvSpPr>
          <p:nvPr>
            <p:ph type="ftr" sz="quarter" idx="11"/>
          </p:nvPr>
        </p:nvSpPr>
        <p:spPr/>
        <p:txBody>
          <a:bodyPr/>
          <a:lstStyle/>
          <a:p>
            <a:endParaRPr lang="sw-KE"/>
          </a:p>
        </p:txBody>
      </p:sp>
      <p:sp>
        <p:nvSpPr>
          <p:cNvPr id="1048844" name="Slide Number Placeholder 6"/>
          <p:cNvSpPr>
            <a:spLocks noGrp="1"/>
          </p:cNvSpPr>
          <p:nvPr>
            <p:ph type="sldNum" sz="quarter" idx="12"/>
          </p:nvPr>
        </p:nvSpPr>
        <p:spPr/>
        <p:txBody>
          <a:bodyPr/>
          <a:lstStyle/>
          <a:p>
            <a:fld id="{F50C33CE-E7A6-4411-AAF7-427B89DD140D}" type="slidenum">
              <a:rPr lang="sw-KE" smtClean="0"/>
              <a:t>‹#›</a:t>
            </a:fld>
            <a:endParaRPr lang="sw-K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879"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1048880"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1048881"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1048882"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883"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884" name="Date Placeholder 25"/>
          <p:cNvSpPr>
            <a:spLocks noGrp="1"/>
          </p:cNvSpPr>
          <p:nvPr>
            <p:ph type="dt" sz="half" idx="10"/>
          </p:nvPr>
        </p:nvSpPr>
        <p:spPr/>
        <p:txBody>
          <a:bodyPr rtlCol="0"/>
          <a:lstStyle/>
          <a:p>
            <a:fld id="{4780572F-C264-4ED7-9B0D-C291D79C63E9}" type="datetimeFigureOut">
              <a:rPr lang="sw-KE" smtClean="0"/>
              <a:t>21/11/2021</a:t>
            </a:fld>
            <a:endParaRPr lang="sw-KE"/>
          </a:p>
        </p:txBody>
      </p:sp>
      <p:sp>
        <p:nvSpPr>
          <p:cNvPr id="1048885" name="Slide Number Placeholder 26"/>
          <p:cNvSpPr>
            <a:spLocks noGrp="1"/>
          </p:cNvSpPr>
          <p:nvPr>
            <p:ph type="sldNum" sz="quarter" idx="11"/>
          </p:nvPr>
        </p:nvSpPr>
        <p:spPr/>
        <p:txBody>
          <a:bodyPr rtlCol="0"/>
          <a:lstStyle/>
          <a:p>
            <a:fld id="{F50C33CE-E7A6-4411-AAF7-427B89DD140D}" type="slidenum">
              <a:rPr lang="sw-KE" smtClean="0"/>
              <a:t>‹#›</a:t>
            </a:fld>
            <a:endParaRPr lang="sw-KE"/>
          </a:p>
        </p:txBody>
      </p:sp>
      <p:sp>
        <p:nvSpPr>
          <p:cNvPr id="1048886" name="Footer Placeholder 27"/>
          <p:cNvSpPr>
            <a:spLocks noGrp="1"/>
          </p:cNvSpPr>
          <p:nvPr>
            <p:ph type="ftr" sz="quarter" idx="12"/>
          </p:nvPr>
        </p:nvSpPr>
        <p:spPr/>
        <p:txBody>
          <a:bodyPr rtlCol="0"/>
          <a:lstStyle/>
          <a:p>
            <a:endParaRPr lang="sw-K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863"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1048864" name="Date Placeholder 2"/>
          <p:cNvSpPr>
            <a:spLocks noGrp="1"/>
          </p:cNvSpPr>
          <p:nvPr>
            <p:ph type="dt" sz="half" idx="10"/>
          </p:nvPr>
        </p:nvSpPr>
        <p:spPr>
          <a:xfrm>
            <a:off x="6583680" y="612648"/>
            <a:ext cx="957264" cy="457200"/>
          </a:xfrm>
        </p:spPr>
        <p:txBody>
          <a:bodyPr/>
          <a:lstStyle/>
          <a:p>
            <a:fld id="{4780572F-C264-4ED7-9B0D-C291D79C63E9}" type="datetimeFigureOut">
              <a:rPr lang="sw-KE" smtClean="0"/>
              <a:t>21/11/2021</a:t>
            </a:fld>
            <a:endParaRPr lang="sw-KE"/>
          </a:p>
        </p:txBody>
      </p:sp>
      <p:sp>
        <p:nvSpPr>
          <p:cNvPr id="1048865" name="Footer Placeholder 3"/>
          <p:cNvSpPr>
            <a:spLocks noGrp="1"/>
          </p:cNvSpPr>
          <p:nvPr>
            <p:ph type="ftr" sz="quarter" idx="11"/>
          </p:nvPr>
        </p:nvSpPr>
        <p:spPr>
          <a:xfrm>
            <a:off x="5257800" y="612648"/>
            <a:ext cx="1325880" cy="457200"/>
          </a:xfrm>
        </p:spPr>
        <p:txBody>
          <a:bodyPr/>
          <a:lstStyle/>
          <a:p>
            <a:endParaRPr lang="sw-KE"/>
          </a:p>
        </p:txBody>
      </p:sp>
      <p:sp>
        <p:nvSpPr>
          <p:cNvPr id="1048866" name="Slide Number Placeholder 4"/>
          <p:cNvSpPr>
            <a:spLocks noGrp="1"/>
          </p:cNvSpPr>
          <p:nvPr>
            <p:ph type="sldNum" sz="quarter" idx="12"/>
          </p:nvPr>
        </p:nvSpPr>
        <p:spPr>
          <a:xfrm>
            <a:off x="8174736" y="2272"/>
            <a:ext cx="762000" cy="365760"/>
          </a:xfrm>
        </p:spPr>
        <p:txBody>
          <a:bodyPr/>
          <a:lstStyle/>
          <a:p>
            <a:fld id="{F50C33CE-E7A6-4411-AAF7-427B89DD140D}" type="slidenum">
              <a:rPr lang="sw-KE" smtClean="0"/>
              <a:t>‹#›</a:t>
            </a:fld>
            <a:endParaRPr lang="sw-K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850" name="Date Placeholder 1"/>
          <p:cNvSpPr>
            <a:spLocks noGrp="1"/>
          </p:cNvSpPr>
          <p:nvPr>
            <p:ph type="dt" sz="half" idx="10"/>
          </p:nvPr>
        </p:nvSpPr>
        <p:spPr/>
        <p:txBody>
          <a:bodyPr/>
          <a:lstStyle/>
          <a:p>
            <a:fld id="{4780572F-C264-4ED7-9B0D-C291D79C63E9}" type="datetimeFigureOut">
              <a:rPr lang="sw-KE" smtClean="0"/>
              <a:t>21/11/2021</a:t>
            </a:fld>
            <a:endParaRPr lang="sw-KE"/>
          </a:p>
        </p:txBody>
      </p:sp>
      <p:sp>
        <p:nvSpPr>
          <p:cNvPr id="1048851" name="Footer Placeholder 2"/>
          <p:cNvSpPr>
            <a:spLocks noGrp="1"/>
          </p:cNvSpPr>
          <p:nvPr>
            <p:ph type="ftr" sz="quarter" idx="11"/>
          </p:nvPr>
        </p:nvSpPr>
        <p:spPr/>
        <p:txBody>
          <a:bodyPr/>
          <a:lstStyle/>
          <a:p>
            <a:endParaRPr lang="sw-KE"/>
          </a:p>
        </p:txBody>
      </p:sp>
      <p:sp>
        <p:nvSpPr>
          <p:cNvPr id="1048852" name="Slide Number Placeholder 3"/>
          <p:cNvSpPr>
            <a:spLocks noGrp="1"/>
          </p:cNvSpPr>
          <p:nvPr>
            <p:ph type="sldNum" sz="quarter" idx="12"/>
          </p:nvPr>
        </p:nvSpPr>
        <p:spPr/>
        <p:txBody>
          <a:bodyPr/>
          <a:lstStyle/>
          <a:p>
            <a:fld id="{F50C33CE-E7A6-4411-AAF7-427B89DD140D}" type="slidenum">
              <a:rPr lang="sw-KE" smtClean="0"/>
              <a:t>‹#›</a:t>
            </a:fld>
            <a:endParaRPr lang="sw-K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873"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1048874"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048875"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876" name="Date Placeholder 4"/>
          <p:cNvSpPr>
            <a:spLocks noGrp="1"/>
          </p:cNvSpPr>
          <p:nvPr>
            <p:ph type="dt" sz="half" idx="10"/>
          </p:nvPr>
        </p:nvSpPr>
        <p:spPr/>
        <p:txBody>
          <a:bodyPr/>
          <a:lstStyle/>
          <a:p>
            <a:fld id="{4780572F-C264-4ED7-9B0D-C291D79C63E9}" type="datetimeFigureOut">
              <a:rPr lang="sw-KE" smtClean="0"/>
              <a:t>21/11/2021</a:t>
            </a:fld>
            <a:endParaRPr lang="sw-KE"/>
          </a:p>
        </p:txBody>
      </p:sp>
      <p:sp>
        <p:nvSpPr>
          <p:cNvPr id="1048877" name="Footer Placeholder 5"/>
          <p:cNvSpPr>
            <a:spLocks noGrp="1"/>
          </p:cNvSpPr>
          <p:nvPr>
            <p:ph type="ftr" sz="quarter" idx="11"/>
          </p:nvPr>
        </p:nvSpPr>
        <p:spPr/>
        <p:txBody>
          <a:bodyPr/>
          <a:lstStyle/>
          <a:p>
            <a:endParaRPr lang="sw-KE"/>
          </a:p>
        </p:txBody>
      </p:sp>
      <p:sp>
        <p:nvSpPr>
          <p:cNvPr id="1048878" name="Slide Number Placeholder 6"/>
          <p:cNvSpPr>
            <a:spLocks noGrp="1"/>
          </p:cNvSpPr>
          <p:nvPr>
            <p:ph type="sldNum" sz="quarter" idx="12"/>
          </p:nvPr>
        </p:nvSpPr>
        <p:spPr/>
        <p:txBody>
          <a:bodyPr/>
          <a:lstStyle/>
          <a:p>
            <a:fld id="{F50C33CE-E7A6-4411-AAF7-427B89DD140D}" type="slidenum">
              <a:rPr lang="sw-KE" smtClean="0"/>
              <a:t>‹#›</a:t>
            </a:fld>
            <a:endParaRPr lang="sw-K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867"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1048868"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smtClean="0"/>
              <a:t>Click icon to add picture</a:t>
            </a:r>
            <a:endParaRPr kumimoji="0" lang="en-US" dirty="0"/>
          </a:p>
        </p:txBody>
      </p:sp>
      <p:sp>
        <p:nvSpPr>
          <p:cNvPr id="1048869"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1048870" name="Date Placeholder 4"/>
          <p:cNvSpPr>
            <a:spLocks noGrp="1"/>
          </p:cNvSpPr>
          <p:nvPr>
            <p:ph type="dt" sz="half" idx="10"/>
          </p:nvPr>
        </p:nvSpPr>
        <p:spPr/>
        <p:txBody>
          <a:bodyPr/>
          <a:lstStyle/>
          <a:p>
            <a:fld id="{4780572F-C264-4ED7-9B0D-C291D79C63E9}" type="datetimeFigureOut">
              <a:rPr lang="sw-KE" smtClean="0"/>
              <a:t>21/11/2021</a:t>
            </a:fld>
            <a:endParaRPr lang="sw-KE"/>
          </a:p>
        </p:txBody>
      </p:sp>
      <p:sp>
        <p:nvSpPr>
          <p:cNvPr id="1048871" name="Footer Placeholder 5"/>
          <p:cNvSpPr>
            <a:spLocks noGrp="1"/>
          </p:cNvSpPr>
          <p:nvPr>
            <p:ph type="ftr" sz="quarter" idx="11"/>
          </p:nvPr>
        </p:nvSpPr>
        <p:spPr/>
        <p:txBody>
          <a:bodyPr/>
          <a:lstStyle/>
          <a:p>
            <a:endParaRPr lang="sw-KE"/>
          </a:p>
        </p:txBody>
      </p:sp>
      <p:sp>
        <p:nvSpPr>
          <p:cNvPr id="1048872" name="Slide Number Placeholder 6"/>
          <p:cNvSpPr>
            <a:spLocks noGrp="1"/>
          </p:cNvSpPr>
          <p:nvPr>
            <p:ph type="sldNum" sz="quarter" idx="12"/>
          </p:nvPr>
        </p:nvSpPr>
        <p:spPr/>
        <p:txBody>
          <a:bodyPr/>
          <a:lstStyle/>
          <a:p>
            <a:fld id="{F50C33CE-E7A6-4411-AAF7-427B89DD140D}" type="slidenum">
              <a:rPr lang="sw-KE" smtClean="0"/>
              <a:t>‹#›</a:t>
            </a:fld>
            <a:endParaRPr lang="sw-K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577"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578"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579"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580"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1048581"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1048582"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583"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584"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585"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586"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587"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588"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589"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048590"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48591"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4780572F-C264-4ED7-9B0D-C291D79C63E9}" type="datetimeFigureOut">
              <a:rPr lang="sw-KE" smtClean="0"/>
              <a:t>21/11/2021</a:t>
            </a:fld>
            <a:endParaRPr lang="sw-KE"/>
          </a:p>
        </p:txBody>
      </p:sp>
      <p:sp>
        <p:nvSpPr>
          <p:cNvPr id="1048592"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sw-KE"/>
          </a:p>
        </p:txBody>
      </p:sp>
      <p:sp>
        <p:nvSpPr>
          <p:cNvPr id="104859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F50C33CE-E7A6-4411-AAF7-427B89DD140D}" type="slidenum">
              <a:rPr lang="sw-KE" smtClean="0"/>
              <a:t>‹#›</a:t>
            </a:fld>
            <a:endParaRPr lang="sw-K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3" name="Title 1"/>
          <p:cNvSpPr>
            <a:spLocks noGrp="1"/>
          </p:cNvSpPr>
          <p:nvPr>
            <p:ph type="title"/>
          </p:nvPr>
        </p:nvSpPr>
        <p:spPr/>
        <p:txBody>
          <a:bodyPr/>
          <a:lstStyle/>
          <a:p>
            <a:r>
              <a:rPr lang="en-US" dirty="0" smtClean="0"/>
              <a:t>Objective</a:t>
            </a:r>
            <a:endParaRPr lang="sw-KE" dirty="0"/>
          </a:p>
        </p:txBody>
      </p:sp>
      <p:sp>
        <p:nvSpPr>
          <p:cNvPr id="1048614" name="Content Placeholder 2"/>
          <p:cNvSpPr>
            <a:spLocks noGrp="1"/>
          </p:cNvSpPr>
          <p:nvPr>
            <p:ph idx="1"/>
          </p:nvPr>
        </p:nvSpPr>
        <p:spPr/>
        <p:txBody>
          <a:bodyPr/>
          <a:lstStyle/>
          <a:p>
            <a:r>
              <a:rPr lang="en-US" i="1" dirty="0" smtClean="0"/>
              <a:t>At the end of this unit, students should be able to identify common disorders of endocrine system, and manage appropriately</a:t>
            </a:r>
            <a:endParaRPr lang="sw-KE"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7" name="Title 1"/>
          <p:cNvSpPr>
            <a:spLocks noGrp="1"/>
          </p:cNvSpPr>
          <p:nvPr>
            <p:ph type="title"/>
          </p:nvPr>
        </p:nvSpPr>
        <p:spPr/>
        <p:txBody>
          <a:bodyPr/>
          <a:lstStyle/>
          <a:p>
            <a:r>
              <a:rPr lang="en-US" dirty="0" smtClean="0"/>
              <a:t>Cont…</a:t>
            </a:r>
            <a:endParaRPr lang="sw-KE" dirty="0"/>
          </a:p>
        </p:txBody>
      </p:sp>
      <p:sp>
        <p:nvSpPr>
          <p:cNvPr id="1048648" name="Content Placeholder 2"/>
          <p:cNvSpPr>
            <a:spLocks noGrp="1"/>
          </p:cNvSpPr>
          <p:nvPr>
            <p:ph idx="1"/>
          </p:nvPr>
        </p:nvSpPr>
        <p:spPr/>
        <p:txBody>
          <a:bodyPr>
            <a:normAutofit fontScale="92857"/>
          </a:bodyPr>
          <a:lstStyle/>
          <a:p>
            <a:r>
              <a:rPr lang="en-US" dirty="0" err="1" smtClean="0"/>
              <a:t>Glucocorticoids</a:t>
            </a:r>
            <a:endParaRPr lang="en-US" dirty="0" smtClean="0"/>
          </a:p>
          <a:p>
            <a:r>
              <a:rPr lang="en-US" dirty="0" smtClean="0"/>
              <a:t>, </a:t>
            </a:r>
            <a:r>
              <a:rPr lang="en-US" dirty="0" err="1" smtClean="0"/>
              <a:t>mineralocorticoids</a:t>
            </a:r>
            <a:r>
              <a:rPr lang="en-US" dirty="0" smtClean="0"/>
              <a:t> and androgens</a:t>
            </a:r>
          </a:p>
          <a:p>
            <a:pPr>
              <a:buFont typeface="Wingdings" pitchFamily="2" charset="2"/>
              <a:buChar char="ü"/>
            </a:pPr>
            <a:r>
              <a:rPr lang="en-US" dirty="0" err="1" smtClean="0"/>
              <a:t>Glucocorticoids</a:t>
            </a:r>
            <a:r>
              <a:rPr lang="en-US" dirty="0" smtClean="0"/>
              <a:t>: breakdown proteins and lipids to produce glucose, reduce inflammation and immune response</a:t>
            </a:r>
          </a:p>
          <a:p>
            <a:pPr>
              <a:buFont typeface="Wingdings" pitchFamily="2" charset="2"/>
              <a:buChar char="ü"/>
            </a:pPr>
            <a:r>
              <a:rPr lang="en-US" dirty="0" err="1" smtClean="0"/>
              <a:t>Mineralocorticoids</a:t>
            </a:r>
            <a:r>
              <a:rPr lang="en-US" dirty="0" smtClean="0"/>
              <a:t>: regulate concentration of mineral ions in the body.</a:t>
            </a:r>
          </a:p>
          <a:p>
            <a:pPr>
              <a:buFont typeface="Wingdings" pitchFamily="2" charset="2"/>
              <a:buChar char="ü"/>
            </a:pPr>
            <a:r>
              <a:rPr lang="en-US" dirty="0" smtClean="0"/>
              <a:t>Androgens:</a:t>
            </a:r>
            <a:r>
              <a:rPr lang="sw-KE" dirty="0" smtClean="0"/>
              <a:t> testosterone produced at low level in the adrenal cortex to regulate the growth and activity of cells receptive to male hormones</a:t>
            </a:r>
            <a:endParaRPr lang="en-US" dirty="0" smtClean="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3" name="Title 1"/>
          <p:cNvSpPr>
            <a:spLocks noGrp="1"/>
          </p:cNvSpPr>
          <p:nvPr>
            <p:ph type="title"/>
          </p:nvPr>
        </p:nvSpPr>
        <p:spPr/>
        <p:txBody>
          <a:bodyPr/>
          <a:lstStyle/>
          <a:p>
            <a:r>
              <a:rPr lang="en-US" dirty="0" smtClean="0"/>
              <a:t>cont</a:t>
            </a:r>
            <a:endParaRPr lang="sw-KE" dirty="0"/>
          </a:p>
        </p:txBody>
      </p:sp>
      <p:sp>
        <p:nvSpPr>
          <p:cNvPr id="1048814" name="Content Placeholder 2"/>
          <p:cNvSpPr>
            <a:spLocks noGrp="1"/>
          </p:cNvSpPr>
          <p:nvPr>
            <p:ph idx="1"/>
          </p:nvPr>
        </p:nvSpPr>
        <p:spPr/>
        <p:txBody>
          <a:bodyPr/>
          <a:lstStyle/>
          <a:p>
            <a:r>
              <a:rPr lang="en-US" dirty="0" smtClean="0"/>
              <a:t>Blood glucose ( finger prick) monitoring or urine testing in the very young.</a:t>
            </a:r>
          </a:p>
          <a:p>
            <a:r>
              <a:rPr lang="en-US" dirty="0" smtClean="0"/>
              <a:t>The recognition and treatment of </a:t>
            </a:r>
            <a:r>
              <a:rPr lang="en-US" dirty="0" err="1" smtClean="0"/>
              <a:t>hypogycemia</a:t>
            </a:r>
            <a:endParaRPr lang="en-US" dirty="0" smtClean="0"/>
          </a:p>
          <a:p>
            <a:r>
              <a:rPr lang="en-US" dirty="0" smtClean="0"/>
              <a:t>Where to get advice 24hour a day.</a:t>
            </a:r>
          </a:p>
          <a:p>
            <a:r>
              <a:rPr lang="en-US" dirty="0" smtClean="0"/>
              <a:t>Help available from voluntary groups</a:t>
            </a:r>
          </a:p>
          <a:p>
            <a:r>
              <a:rPr lang="en-US" dirty="0" smtClean="0"/>
              <a:t>The </a:t>
            </a:r>
            <a:r>
              <a:rPr lang="en-US" dirty="0" err="1" smtClean="0"/>
              <a:t>pyschological</a:t>
            </a:r>
            <a:r>
              <a:rPr lang="en-US" dirty="0" smtClean="0"/>
              <a:t> impact of a lifelong condition with potentially serious short and long term complications.</a:t>
            </a:r>
            <a:endParaRPr lang="sw-KE"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5" name="Title 1"/>
          <p:cNvSpPr>
            <a:spLocks noGrp="1"/>
          </p:cNvSpPr>
          <p:nvPr>
            <p:ph type="title"/>
          </p:nvPr>
        </p:nvSpPr>
        <p:spPr/>
        <p:txBody>
          <a:bodyPr/>
          <a:lstStyle/>
          <a:p>
            <a:r>
              <a:rPr lang="en-US" dirty="0" smtClean="0"/>
              <a:t>cont</a:t>
            </a:r>
            <a:endParaRPr lang="sw-KE" dirty="0"/>
          </a:p>
        </p:txBody>
      </p:sp>
      <p:sp>
        <p:nvSpPr>
          <p:cNvPr id="1048816" name="Content Placeholder 2"/>
          <p:cNvSpPr>
            <a:spLocks noGrp="1"/>
          </p:cNvSpPr>
          <p:nvPr>
            <p:ph idx="1"/>
          </p:nvPr>
        </p:nvSpPr>
        <p:spPr/>
        <p:txBody>
          <a:bodyPr>
            <a:normAutofit fontScale="96429"/>
          </a:bodyPr>
          <a:lstStyle/>
          <a:p>
            <a:r>
              <a:rPr lang="en-US" dirty="0" smtClean="0"/>
              <a:t>Need to spend a considerable time with the family to provide this information and </a:t>
            </a:r>
            <a:r>
              <a:rPr lang="en-US" dirty="0" err="1" smtClean="0"/>
              <a:t>pyschological</a:t>
            </a:r>
            <a:r>
              <a:rPr lang="en-US" dirty="0" smtClean="0"/>
              <a:t> support.</a:t>
            </a:r>
          </a:p>
          <a:p>
            <a:r>
              <a:rPr lang="en-US" dirty="0" smtClean="0"/>
              <a:t>The information provided  for the child must be appropriate  for age and updated regularly.</a:t>
            </a:r>
          </a:p>
          <a:p>
            <a:r>
              <a:rPr lang="en-US" dirty="0" smtClean="0"/>
              <a:t>Specialist nurse should </a:t>
            </a:r>
            <a:r>
              <a:rPr lang="en-US" dirty="0" err="1" smtClean="0"/>
              <a:t>liase</a:t>
            </a:r>
            <a:r>
              <a:rPr lang="en-US" dirty="0" smtClean="0"/>
              <a:t> with the school teacher , those who prepare school meals, </a:t>
            </a:r>
            <a:r>
              <a:rPr lang="en-US" dirty="0" err="1" smtClean="0"/>
              <a:t>phsical</a:t>
            </a:r>
            <a:r>
              <a:rPr lang="en-US" dirty="0" smtClean="0"/>
              <a:t> education teachers and primary care team.</a:t>
            </a:r>
            <a:endParaRPr lang="sw-KE"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7" name="Title 1"/>
          <p:cNvSpPr>
            <a:spLocks noGrp="1"/>
          </p:cNvSpPr>
          <p:nvPr>
            <p:ph type="title"/>
          </p:nvPr>
        </p:nvSpPr>
        <p:spPr/>
        <p:txBody>
          <a:bodyPr/>
          <a:lstStyle/>
          <a:p>
            <a:r>
              <a:rPr lang="en-US" dirty="0" smtClean="0"/>
              <a:t>insulin</a:t>
            </a:r>
            <a:endParaRPr lang="sw-KE" dirty="0"/>
          </a:p>
        </p:txBody>
      </p:sp>
      <p:sp>
        <p:nvSpPr>
          <p:cNvPr id="1048818" name="Content Placeholder 2"/>
          <p:cNvSpPr>
            <a:spLocks noGrp="1"/>
          </p:cNvSpPr>
          <p:nvPr>
            <p:ph idx="1"/>
          </p:nvPr>
        </p:nvSpPr>
        <p:spPr/>
        <p:txBody>
          <a:bodyPr>
            <a:normAutofit fontScale="92857"/>
          </a:bodyPr>
          <a:lstStyle/>
          <a:p>
            <a:r>
              <a:rPr lang="en-US" dirty="0" smtClean="0"/>
              <a:t>Its made chemically identical to human insulin</a:t>
            </a:r>
          </a:p>
          <a:p>
            <a:r>
              <a:rPr lang="en-US" dirty="0" smtClean="0"/>
              <a:t>By recombinant DNA technology or chemical modification of pork insulin.</a:t>
            </a:r>
          </a:p>
          <a:p>
            <a:r>
              <a:rPr lang="en-US" dirty="0" smtClean="0"/>
              <a:t>Its available in short acting  </a:t>
            </a:r>
            <a:r>
              <a:rPr lang="en-US" dirty="0" err="1" smtClean="0"/>
              <a:t>eg</a:t>
            </a:r>
            <a:r>
              <a:rPr lang="en-US" dirty="0" smtClean="0"/>
              <a:t> </a:t>
            </a:r>
            <a:r>
              <a:rPr lang="en-US" dirty="0" err="1" smtClean="0"/>
              <a:t>actrapid</a:t>
            </a:r>
            <a:r>
              <a:rPr lang="en-US" dirty="0" smtClean="0"/>
              <a:t> and </a:t>
            </a:r>
            <a:r>
              <a:rPr lang="en-US" dirty="0" err="1" smtClean="0"/>
              <a:t>humulin</a:t>
            </a:r>
            <a:r>
              <a:rPr lang="en-US" dirty="0" smtClean="0"/>
              <a:t> S, medium acting  </a:t>
            </a:r>
            <a:r>
              <a:rPr lang="en-US" dirty="0" err="1" smtClean="0"/>
              <a:t>eg</a:t>
            </a:r>
            <a:r>
              <a:rPr lang="en-US" dirty="0" smtClean="0"/>
              <a:t> </a:t>
            </a:r>
            <a:r>
              <a:rPr lang="en-US" dirty="0" err="1" smtClean="0"/>
              <a:t>insulatard</a:t>
            </a:r>
            <a:r>
              <a:rPr lang="en-US" dirty="0" smtClean="0"/>
              <a:t> and </a:t>
            </a:r>
            <a:r>
              <a:rPr lang="en-US" dirty="0" err="1" smtClean="0"/>
              <a:t>humulin</a:t>
            </a:r>
            <a:r>
              <a:rPr lang="en-US" dirty="0" smtClean="0"/>
              <a:t> I, and long acting </a:t>
            </a:r>
            <a:r>
              <a:rPr lang="en-US" dirty="0" err="1" smtClean="0"/>
              <a:t>eg</a:t>
            </a:r>
            <a:r>
              <a:rPr lang="en-US" dirty="0" smtClean="0"/>
              <a:t> </a:t>
            </a:r>
            <a:r>
              <a:rPr lang="en-US" dirty="0" err="1" smtClean="0"/>
              <a:t>ultratard</a:t>
            </a:r>
            <a:r>
              <a:rPr lang="en-US" dirty="0" smtClean="0"/>
              <a:t> formulations.</a:t>
            </a:r>
          </a:p>
          <a:p>
            <a:r>
              <a:rPr lang="en-US" dirty="0" err="1" smtClean="0"/>
              <a:t>Mixtard</a:t>
            </a:r>
            <a:r>
              <a:rPr lang="en-US" dirty="0" smtClean="0"/>
              <a:t> 30/70 </a:t>
            </a:r>
            <a:r>
              <a:rPr lang="en-US" dirty="0" err="1" smtClean="0"/>
              <a:t>amd</a:t>
            </a:r>
            <a:r>
              <a:rPr lang="en-US" dirty="0" smtClean="0"/>
              <a:t> </a:t>
            </a:r>
            <a:r>
              <a:rPr lang="en-US" dirty="0" err="1" smtClean="0"/>
              <a:t>humulin</a:t>
            </a:r>
            <a:r>
              <a:rPr lang="en-US" dirty="0" smtClean="0"/>
              <a:t> m3 are predetermined preparation of short and intermediate acting in combination.</a:t>
            </a:r>
            <a:endParaRPr lang="sw-KE"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9" name="Title 1"/>
          <p:cNvSpPr>
            <a:spLocks noGrp="1"/>
          </p:cNvSpPr>
          <p:nvPr>
            <p:ph type="title"/>
          </p:nvPr>
        </p:nvSpPr>
        <p:spPr/>
        <p:txBody>
          <a:bodyPr/>
          <a:lstStyle/>
          <a:p>
            <a:r>
              <a:rPr lang="en-US" dirty="0" smtClean="0"/>
              <a:t>cont</a:t>
            </a:r>
            <a:endParaRPr lang="sw-KE" dirty="0"/>
          </a:p>
        </p:txBody>
      </p:sp>
      <p:sp>
        <p:nvSpPr>
          <p:cNvPr id="1048820" name="Content Placeholder 2"/>
          <p:cNvSpPr>
            <a:spLocks noGrp="1"/>
          </p:cNvSpPr>
          <p:nvPr>
            <p:ph idx="1"/>
          </p:nvPr>
        </p:nvSpPr>
        <p:spPr/>
        <p:txBody>
          <a:bodyPr>
            <a:normAutofit fontScale="92857"/>
          </a:bodyPr>
          <a:lstStyle/>
          <a:p>
            <a:r>
              <a:rPr lang="en-US" dirty="0" smtClean="0"/>
              <a:t>Most available insulin is human in concentration of 100iu/ml (U-100).</a:t>
            </a:r>
          </a:p>
          <a:p>
            <a:r>
              <a:rPr lang="en-US" dirty="0" smtClean="0"/>
              <a:t>Insulin can be given by injections by use of variety of needles and syringes sizes, pen like devices and insulin containing cartridges, as well as jet injectors.</a:t>
            </a:r>
          </a:p>
          <a:p>
            <a:r>
              <a:rPr lang="en-US" dirty="0" smtClean="0"/>
              <a:t>Route: sc of upper arm, anterior and lateral aspect  of the thigh, buttocks and the abdomen.</a:t>
            </a:r>
          </a:p>
          <a:p>
            <a:r>
              <a:rPr lang="en-US" dirty="0" smtClean="0"/>
              <a:t>Rotation of injection sites is essential to prevent </a:t>
            </a:r>
            <a:r>
              <a:rPr lang="en-US" dirty="0" err="1" smtClean="0"/>
              <a:t>lipohypertrophy</a:t>
            </a:r>
            <a:r>
              <a:rPr lang="en-US" dirty="0" smtClean="0"/>
              <a:t>, or more rarely </a:t>
            </a:r>
            <a:r>
              <a:rPr lang="en-US" dirty="0" err="1" smtClean="0"/>
              <a:t>lipoatrophy</a:t>
            </a:r>
            <a:r>
              <a:rPr lang="en-US" dirty="0" smtClean="0"/>
              <a:t>.</a:t>
            </a:r>
            <a:endParaRPr lang="sw-KE"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21" name="Title 1"/>
          <p:cNvSpPr>
            <a:spLocks noGrp="1"/>
          </p:cNvSpPr>
          <p:nvPr>
            <p:ph type="title"/>
          </p:nvPr>
        </p:nvSpPr>
        <p:spPr/>
        <p:txBody>
          <a:bodyPr/>
          <a:lstStyle/>
          <a:p>
            <a:r>
              <a:rPr lang="en-US" dirty="0" smtClean="0"/>
              <a:t>cont</a:t>
            </a:r>
            <a:endParaRPr lang="sw-KE" dirty="0"/>
          </a:p>
        </p:txBody>
      </p:sp>
      <p:sp>
        <p:nvSpPr>
          <p:cNvPr id="1048822" name="Content Placeholder 2"/>
          <p:cNvSpPr>
            <a:spLocks noGrp="1"/>
          </p:cNvSpPr>
          <p:nvPr>
            <p:ph idx="1"/>
          </p:nvPr>
        </p:nvSpPr>
        <p:spPr/>
        <p:txBody>
          <a:bodyPr>
            <a:normAutofit fontScale="96429"/>
          </a:bodyPr>
          <a:lstStyle/>
          <a:p>
            <a:r>
              <a:rPr lang="en-US" dirty="0" smtClean="0"/>
              <a:t>Skin should be pinched up and the insulin injected at a 45 degrees angle.</a:t>
            </a:r>
          </a:p>
          <a:p>
            <a:r>
              <a:rPr lang="en-US" dirty="0" smtClean="0"/>
              <a:t>In young children insulin is given twice daily, before breakfast and evening meals as a mixture of short acting approximately 30% and medium or long acting insulin approximately 70%</a:t>
            </a:r>
          </a:p>
          <a:p>
            <a:r>
              <a:rPr lang="en-US" dirty="0" smtClean="0"/>
              <a:t>In general about 2/3rds of the daily dose is given before breakfast and 1/3</a:t>
            </a:r>
            <a:r>
              <a:rPr lang="en-US" baseline="30000" dirty="0" smtClean="0"/>
              <a:t>rd</a:t>
            </a:r>
            <a:r>
              <a:rPr lang="en-US" dirty="0" smtClean="0"/>
              <a:t> before evening meals.</a:t>
            </a:r>
            <a:endParaRPr lang="sw-KE"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23" name="Title 1"/>
          <p:cNvSpPr>
            <a:spLocks noGrp="1"/>
          </p:cNvSpPr>
          <p:nvPr>
            <p:ph type="title"/>
          </p:nvPr>
        </p:nvSpPr>
        <p:spPr/>
        <p:txBody>
          <a:bodyPr/>
          <a:lstStyle/>
          <a:p>
            <a:r>
              <a:rPr lang="en-US" dirty="0" smtClean="0"/>
              <a:t>cont</a:t>
            </a:r>
            <a:endParaRPr lang="sw-KE" dirty="0"/>
          </a:p>
        </p:txBody>
      </p:sp>
      <p:sp>
        <p:nvSpPr>
          <p:cNvPr id="1048824" name="Content Placeholder 2"/>
          <p:cNvSpPr>
            <a:spLocks noGrp="1"/>
          </p:cNvSpPr>
          <p:nvPr>
            <p:ph idx="1"/>
          </p:nvPr>
        </p:nvSpPr>
        <p:spPr/>
        <p:txBody>
          <a:bodyPr>
            <a:normAutofit fontScale="96429"/>
          </a:bodyPr>
          <a:lstStyle/>
          <a:p>
            <a:r>
              <a:rPr lang="en-US" dirty="0" smtClean="0"/>
              <a:t>Older children and teenagers are increasingly using a three or four injections a day regimen(‘basal-bolus’)</a:t>
            </a:r>
          </a:p>
          <a:p>
            <a:r>
              <a:rPr lang="en-US" dirty="0" smtClean="0"/>
              <a:t>Short acting insulin (</a:t>
            </a:r>
            <a:r>
              <a:rPr lang="en-US" dirty="0" err="1" smtClean="0"/>
              <a:t>lispro</a:t>
            </a:r>
            <a:r>
              <a:rPr lang="en-US" dirty="0" smtClean="0"/>
              <a:t>) is given before each meal and some long acting insulin in the late evening to provide insulin overnight and sometimes before breakfast.</a:t>
            </a:r>
          </a:p>
          <a:p>
            <a:r>
              <a:rPr lang="en-US" dirty="0" smtClean="0"/>
              <a:t>It allows greater flexibility by relating the insulin more closely to food intake and exercise.</a:t>
            </a:r>
            <a:endParaRPr lang="sw-KE"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25" name="Title 1"/>
          <p:cNvSpPr>
            <a:spLocks noGrp="1"/>
          </p:cNvSpPr>
          <p:nvPr>
            <p:ph type="title"/>
          </p:nvPr>
        </p:nvSpPr>
        <p:spPr/>
        <p:txBody>
          <a:bodyPr/>
          <a:lstStyle/>
          <a:p>
            <a:r>
              <a:rPr lang="en-US" dirty="0" smtClean="0"/>
              <a:t>Cont---insulin</a:t>
            </a:r>
            <a:endParaRPr lang="sw-KE" dirty="0"/>
          </a:p>
        </p:txBody>
      </p:sp>
      <p:sp>
        <p:nvSpPr>
          <p:cNvPr id="1048826" name="Content Placeholder 2"/>
          <p:cNvSpPr>
            <a:spLocks noGrp="1"/>
          </p:cNvSpPr>
          <p:nvPr>
            <p:ph idx="1"/>
          </p:nvPr>
        </p:nvSpPr>
        <p:spPr/>
        <p:txBody>
          <a:bodyPr/>
          <a:lstStyle/>
          <a:p>
            <a:r>
              <a:rPr lang="en-US" dirty="0" smtClean="0"/>
              <a:t>Shortly after presentation, when some pancreatic function is preserved, insulin requirements often become minimal, the so called ‘honeymoon period’. </a:t>
            </a:r>
          </a:p>
          <a:p>
            <a:r>
              <a:rPr lang="en-US" dirty="0" smtClean="0"/>
              <a:t>Requirements subsequently increase to 0.5-1 or even </a:t>
            </a:r>
            <a:r>
              <a:rPr lang="en-US" dirty="0" err="1" smtClean="0"/>
              <a:t>upto</a:t>
            </a:r>
            <a:r>
              <a:rPr lang="en-US" dirty="0" smtClean="0"/>
              <a:t> 2units/kg per day.</a:t>
            </a:r>
            <a:endParaRPr lang="sw-KE"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27" name="Title 1"/>
          <p:cNvSpPr>
            <a:spLocks noGrp="1"/>
          </p:cNvSpPr>
          <p:nvPr>
            <p:ph type="title"/>
          </p:nvPr>
        </p:nvSpPr>
        <p:spPr/>
        <p:txBody>
          <a:bodyPr/>
          <a:lstStyle/>
          <a:p>
            <a:r>
              <a:rPr lang="en-US" dirty="0" smtClean="0"/>
              <a:t>Diet.</a:t>
            </a:r>
            <a:endParaRPr lang="sw-KE" dirty="0"/>
          </a:p>
        </p:txBody>
      </p:sp>
      <p:sp>
        <p:nvSpPr>
          <p:cNvPr id="1048828" name="Content Placeholder 2"/>
          <p:cNvSpPr>
            <a:spLocks noGrp="1"/>
          </p:cNvSpPr>
          <p:nvPr>
            <p:ph idx="1"/>
          </p:nvPr>
        </p:nvSpPr>
        <p:spPr/>
        <p:txBody>
          <a:bodyPr>
            <a:normAutofit fontScale="96429" lnSpcReduction="10000"/>
          </a:bodyPr>
          <a:lstStyle/>
          <a:p>
            <a:r>
              <a:rPr lang="en-US" dirty="0" smtClean="0"/>
              <a:t>The diet and insulin regimen need to be marched.</a:t>
            </a:r>
          </a:p>
          <a:p>
            <a:r>
              <a:rPr lang="en-US" dirty="0" smtClean="0"/>
              <a:t>The aim is to </a:t>
            </a:r>
            <a:r>
              <a:rPr lang="en-US" dirty="0" err="1" smtClean="0"/>
              <a:t>optimise</a:t>
            </a:r>
            <a:r>
              <a:rPr lang="en-US" dirty="0" smtClean="0"/>
              <a:t> metabolic control while </a:t>
            </a:r>
            <a:r>
              <a:rPr lang="en-US" dirty="0" err="1" smtClean="0"/>
              <a:t>maintaing</a:t>
            </a:r>
            <a:r>
              <a:rPr lang="en-US" dirty="0" smtClean="0"/>
              <a:t> normal growth.</a:t>
            </a:r>
          </a:p>
          <a:p>
            <a:r>
              <a:rPr lang="en-US" dirty="0" smtClean="0"/>
              <a:t>On the standard twice daily regimen, food intake is divided into 3 main meals with snacks  between meals and going to bed.</a:t>
            </a:r>
          </a:p>
          <a:p>
            <a:r>
              <a:rPr lang="en-US" dirty="0" smtClean="0"/>
              <a:t>The snacks needed to avoid hypoglycemia</a:t>
            </a:r>
          </a:p>
          <a:p>
            <a:r>
              <a:rPr lang="en-US" dirty="0" smtClean="0"/>
              <a:t>Teenagers on basal bolus regimen can eat more flexibly, not take snacks other than before planned exercise.</a:t>
            </a:r>
            <a:endParaRPr lang="sw-KE"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29" name="Title 1"/>
          <p:cNvSpPr>
            <a:spLocks noGrp="1"/>
          </p:cNvSpPr>
          <p:nvPr>
            <p:ph type="title"/>
          </p:nvPr>
        </p:nvSpPr>
        <p:spPr/>
        <p:txBody>
          <a:bodyPr/>
          <a:lstStyle/>
          <a:p>
            <a:r>
              <a:rPr lang="en-US" dirty="0" smtClean="0"/>
              <a:t>Cont…diet</a:t>
            </a:r>
            <a:endParaRPr lang="sw-KE" dirty="0"/>
          </a:p>
        </p:txBody>
      </p:sp>
      <p:sp>
        <p:nvSpPr>
          <p:cNvPr id="1048830" name="Content Placeholder 2"/>
          <p:cNvSpPr>
            <a:spLocks noGrp="1"/>
          </p:cNvSpPr>
          <p:nvPr>
            <p:ph idx="1"/>
          </p:nvPr>
        </p:nvSpPr>
        <p:spPr/>
        <p:txBody>
          <a:bodyPr/>
          <a:lstStyle/>
          <a:p>
            <a:r>
              <a:rPr lang="en-US" dirty="0" smtClean="0"/>
              <a:t>A health diet is recommended, with high complex carbohydrate and relatively low fat content(less than 30% of total calories).</a:t>
            </a:r>
          </a:p>
          <a:p>
            <a:r>
              <a:rPr lang="en-US" dirty="0" smtClean="0"/>
              <a:t>The diet should be high in </a:t>
            </a:r>
            <a:r>
              <a:rPr lang="en-US" dirty="0" err="1" smtClean="0"/>
              <a:t>fibre</a:t>
            </a:r>
            <a:r>
              <a:rPr lang="en-US" dirty="0" smtClean="0"/>
              <a:t> to provide a sustained release of glucose, rather than refined carbohydrate which causes rapid swings in glucose levels.</a:t>
            </a:r>
            <a:endParaRPr lang="sw-KE"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1" name="Title 1"/>
          <p:cNvSpPr>
            <a:spLocks noGrp="1"/>
          </p:cNvSpPr>
          <p:nvPr>
            <p:ph type="title"/>
          </p:nvPr>
        </p:nvSpPr>
        <p:spPr/>
        <p:txBody>
          <a:bodyPr/>
          <a:lstStyle/>
          <a:p>
            <a:r>
              <a:rPr lang="en-US" dirty="0" smtClean="0"/>
              <a:t>Blood glucose monitoring</a:t>
            </a:r>
            <a:endParaRPr lang="sw-KE" dirty="0"/>
          </a:p>
        </p:txBody>
      </p:sp>
      <p:sp>
        <p:nvSpPr>
          <p:cNvPr id="1048832" name="Content Placeholder 2"/>
          <p:cNvSpPr>
            <a:spLocks noGrp="1"/>
          </p:cNvSpPr>
          <p:nvPr>
            <p:ph idx="1"/>
          </p:nvPr>
        </p:nvSpPr>
        <p:spPr/>
        <p:txBody>
          <a:bodyPr>
            <a:normAutofit fontScale="96429"/>
          </a:bodyPr>
          <a:lstStyle/>
          <a:p>
            <a:r>
              <a:rPr lang="en-US" dirty="0" smtClean="0"/>
              <a:t>Regular blood glucose measurements and profiles needed for adjustments of insulin and exercises.</a:t>
            </a:r>
          </a:p>
          <a:p>
            <a:r>
              <a:rPr lang="en-US" dirty="0" smtClean="0"/>
              <a:t>Record should be kept in a diary</a:t>
            </a:r>
          </a:p>
          <a:p>
            <a:r>
              <a:rPr lang="en-US" dirty="0" smtClean="0"/>
              <a:t>The aim  is to maintain blood glucose as near normal (4-6mmol/l) in children and 4-8mmol/l in adolescents for as much of the time as possible.</a:t>
            </a:r>
          </a:p>
          <a:p>
            <a:r>
              <a:rPr lang="en-US" dirty="0" smtClean="0"/>
              <a:t>Frequency of monitoring needs to be agreed as children do not like </a:t>
            </a:r>
            <a:r>
              <a:rPr lang="en-US" dirty="0" err="1" smtClean="0"/>
              <a:t>fingerpricks</a:t>
            </a:r>
            <a:endParaRPr lang="sw-KE"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9" name="Title 1"/>
          <p:cNvSpPr>
            <a:spLocks noGrp="1"/>
          </p:cNvSpPr>
          <p:nvPr>
            <p:ph type="title"/>
          </p:nvPr>
        </p:nvSpPr>
        <p:spPr/>
        <p:txBody>
          <a:bodyPr/>
          <a:lstStyle/>
          <a:p>
            <a:r>
              <a:rPr lang="en-US" dirty="0" smtClean="0"/>
              <a:t>Cont..</a:t>
            </a:r>
            <a:endParaRPr lang="sw-KE" dirty="0"/>
          </a:p>
        </p:txBody>
      </p:sp>
      <p:sp>
        <p:nvSpPr>
          <p:cNvPr id="1048650" name="Content Placeholder 2"/>
          <p:cNvSpPr>
            <a:spLocks noGrp="1"/>
          </p:cNvSpPr>
          <p:nvPr>
            <p:ph idx="1"/>
          </p:nvPr>
        </p:nvSpPr>
        <p:spPr/>
        <p:txBody>
          <a:bodyPr/>
          <a:lstStyle/>
          <a:p>
            <a:r>
              <a:rPr lang="en-US" dirty="0" smtClean="0"/>
              <a:t>In adult males, the amount of androgens produced by testes is many times greater than the amount produced by the adrenal cortex, leading to the appearance of male secondary sex characteristics.</a:t>
            </a:r>
            <a:endParaRPr lang="sw-KE" dirty="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3" name="Title 1"/>
          <p:cNvSpPr>
            <a:spLocks noGrp="1"/>
          </p:cNvSpPr>
          <p:nvPr>
            <p:ph type="title"/>
          </p:nvPr>
        </p:nvSpPr>
        <p:spPr/>
        <p:txBody>
          <a:bodyPr/>
          <a:lstStyle/>
          <a:p>
            <a:r>
              <a:rPr lang="en-US" dirty="0" smtClean="0"/>
              <a:t>Cont– glucose monitoring</a:t>
            </a:r>
            <a:endParaRPr lang="sw-KE" dirty="0"/>
          </a:p>
        </p:txBody>
      </p:sp>
      <p:sp>
        <p:nvSpPr>
          <p:cNvPr id="1048834" name="Content Placeholder 2"/>
          <p:cNvSpPr>
            <a:spLocks noGrp="1"/>
          </p:cNvSpPr>
          <p:nvPr>
            <p:ph idx="1"/>
          </p:nvPr>
        </p:nvSpPr>
        <p:spPr/>
        <p:txBody>
          <a:bodyPr>
            <a:normAutofit fontScale="96429"/>
          </a:bodyPr>
          <a:lstStyle/>
          <a:p>
            <a:r>
              <a:rPr lang="en-US" dirty="0" smtClean="0"/>
              <a:t>During holidays and illnesses  two to three tests per day should be done.</a:t>
            </a:r>
          </a:p>
          <a:p>
            <a:r>
              <a:rPr lang="en-US" dirty="0" smtClean="0"/>
              <a:t>Urine glucose testing may be substituted in the very young. Urine </a:t>
            </a:r>
            <a:r>
              <a:rPr lang="en-US" dirty="0" err="1" smtClean="0"/>
              <a:t>ketone</a:t>
            </a:r>
            <a:r>
              <a:rPr lang="en-US" dirty="0" smtClean="0"/>
              <a:t> testing is mandatory during </a:t>
            </a:r>
            <a:r>
              <a:rPr lang="en-US" dirty="0" err="1" smtClean="0"/>
              <a:t>intercurrent</a:t>
            </a:r>
            <a:r>
              <a:rPr lang="en-US" dirty="0" smtClean="0"/>
              <a:t> infections or when control is poor to avoid severe DKA.</a:t>
            </a:r>
          </a:p>
          <a:p>
            <a:r>
              <a:rPr lang="en-US" dirty="0" smtClean="0"/>
              <a:t>Measurement of </a:t>
            </a:r>
            <a:r>
              <a:rPr lang="en-US" dirty="0" err="1" smtClean="0"/>
              <a:t>glycosylated</a:t>
            </a:r>
            <a:r>
              <a:rPr lang="en-US" dirty="0" smtClean="0"/>
              <a:t>  hemoglobin is helpful as a guide in overall </a:t>
            </a:r>
            <a:r>
              <a:rPr lang="en-US" dirty="0" err="1" smtClean="0"/>
              <a:t>controll</a:t>
            </a:r>
            <a:r>
              <a:rPr lang="en-US" dirty="0" smtClean="0"/>
              <a:t> over previous 6weeks and should be checked regularly.</a:t>
            </a:r>
            <a:endParaRPr lang="sw-KE"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5" name="Title 1"/>
          <p:cNvSpPr>
            <a:spLocks noGrp="1"/>
          </p:cNvSpPr>
          <p:nvPr>
            <p:ph type="title"/>
          </p:nvPr>
        </p:nvSpPr>
        <p:spPr/>
        <p:txBody>
          <a:bodyPr/>
          <a:lstStyle/>
          <a:p>
            <a:r>
              <a:rPr lang="en-US" dirty="0" smtClean="0"/>
              <a:t>cont</a:t>
            </a:r>
            <a:endParaRPr lang="sw-KE" dirty="0"/>
          </a:p>
        </p:txBody>
      </p:sp>
      <p:sp>
        <p:nvSpPr>
          <p:cNvPr id="1048836" name="Content Placeholder 2"/>
          <p:cNvSpPr>
            <a:spLocks noGrp="1"/>
          </p:cNvSpPr>
          <p:nvPr>
            <p:ph idx="1"/>
          </p:nvPr>
        </p:nvSpPr>
        <p:spPr/>
        <p:txBody>
          <a:bodyPr/>
          <a:lstStyle/>
          <a:p>
            <a:r>
              <a:rPr lang="en-US" dirty="0" smtClean="0"/>
              <a:t>The level of </a:t>
            </a:r>
            <a:r>
              <a:rPr lang="en-US" dirty="0" err="1" smtClean="0"/>
              <a:t>glycosylated</a:t>
            </a:r>
            <a:r>
              <a:rPr lang="en-US" dirty="0" smtClean="0"/>
              <a:t> hemoglobin related  risk of complications.</a:t>
            </a:r>
          </a:p>
          <a:p>
            <a:r>
              <a:rPr lang="en-US" dirty="0" smtClean="0"/>
              <a:t>Misleading in conditions like sickle cell disease, other conditions of abnormality of RBC like </a:t>
            </a:r>
            <a:r>
              <a:rPr lang="en-US" dirty="0" err="1" smtClean="0"/>
              <a:t>thallasemias</a:t>
            </a:r>
            <a:r>
              <a:rPr lang="en-US" dirty="0" smtClean="0"/>
              <a:t>.</a:t>
            </a:r>
            <a:endParaRPr lang="sw-KE"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1" name="Title 1"/>
          <p:cNvSpPr>
            <a:spLocks noGrp="1"/>
          </p:cNvSpPr>
          <p:nvPr>
            <p:ph type="title"/>
          </p:nvPr>
        </p:nvSpPr>
        <p:spPr/>
        <p:txBody>
          <a:bodyPr/>
          <a:lstStyle/>
          <a:p>
            <a:r>
              <a:rPr lang="en-US" dirty="0" smtClean="0"/>
              <a:t>HYPOTHYROIDISM</a:t>
            </a:r>
            <a:endParaRPr lang="sw-KE" dirty="0"/>
          </a:p>
        </p:txBody>
      </p:sp>
      <p:sp>
        <p:nvSpPr>
          <p:cNvPr id="1048652" name="Content Placeholder 2"/>
          <p:cNvSpPr>
            <a:spLocks noGrp="1"/>
          </p:cNvSpPr>
          <p:nvPr>
            <p:ph idx="1"/>
          </p:nvPr>
        </p:nvSpPr>
        <p:spPr/>
        <p:txBody>
          <a:bodyPr>
            <a:normAutofit fontScale="92857"/>
          </a:bodyPr>
          <a:lstStyle/>
          <a:p>
            <a:pPr>
              <a:buNone/>
            </a:pPr>
            <a:r>
              <a:rPr lang="en-US" dirty="0" smtClean="0"/>
              <a:t>Introduction:</a:t>
            </a:r>
          </a:p>
          <a:p>
            <a:pPr>
              <a:buFont typeface="Wingdings" pitchFamily="2" charset="2"/>
              <a:buChar char="§"/>
            </a:pPr>
            <a:r>
              <a:rPr lang="en-US" dirty="0" smtClean="0"/>
              <a:t>There is minimal thyroxin transfer from the mother to the fetus</a:t>
            </a:r>
          </a:p>
          <a:p>
            <a:pPr>
              <a:buFont typeface="Wingdings" pitchFamily="2" charset="2"/>
              <a:buChar char="§"/>
            </a:pPr>
            <a:r>
              <a:rPr lang="en-US" dirty="0" smtClean="0"/>
              <a:t>Severe maternal </a:t>
            </a:r>
            <a:r>
              <a:rPr lang="en-US" dirty="0" err="1" smtClean="0"/>
              <a:t>hypothyrodism</a:t>
            </a:r>
            <a:r>
              <a:rPr lang="en-US" dirty="0" smtClean="0"/>
              <a:t> can affect the developing brain.</a:t>
            </a:r>
          </a:p>
          <a:p>
            <a:pPr>
              <a:buFont typeface="Wingdings" pitchFamily="2" charset="2"/>
              <a:buChar char="§"/>
            </a:pPr>
            <a:r>
              <a:rPr lang="en-US" dirty="0" smtClean="0"/>
              <a:t>After birth usually, there is surge in the level </a:t>
            </a:r>
            <a:r>
              <a:rPr lang="en-US" smtClean="0"/>
              <a:t>of thyroid </a:t>
            </a:r>
            <a:r>
              <a:rPr lang="en-US" dirty="0" smtClean="0"/>
              <a:t>stimulating hormone accompanied by a marked rise in T3 and T4 levels.</a:t>
            </a:r>
          </a:p>
          <a:p>
            <a:pPr>
              <a:buFont typeface="Wingdings" pitchFamily="2" charset="2"/>
              <a:buChar char="§"/>
            </a:pPr>
            <a:r>
              <a:rPr lang="en-US" dirty="0" smtClean="0"/>
              <a:t>The TSH declines to the normal adult range within a week.</a:t>
            </a:r>
          </a:p>
          <a:p>
            <a:pPr>
              <a:buNone/>
            </a:pPr>
            <a:endParaRPr lang="sw-KE"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3" name="Title 1"/>
          <p:cNvSpPr>
            <a:spLocks noGrp="1"/>
          </p:cNvSpPr>
          <p:nvPr>
            <p:ph type="title"/>
          </p:nvPr>
        </p:nvSpPr>
        <p:spPr/>
        <p:txBody>
          <a:bodyPr/>
          <a:lstStyle/>
          <a:p>
            <a:r>
              <a:rPr lang="en-US" dirty="0" smtClean="0"/>
              <a:t>1:Congenital hypothyroidism</a:t>
            </a:r>
            <a:endParaRPr lang="sw-KE" dirty="0"/>
          </a:p>
        </p:txBody>
      </p:sp>
      <p:sp>
        <p:nvSpPr>
          <p:cNvPr id="1048654" name="Content Placeholder 2"/>
          <p:cNvSpPr>
            <a:spLocks noGrp="1"/>
          </p:cNvSpPr>
          <p:nvPr>
            <p:ph idx="1"/>
          </p:nvPr>
        </p:nvSpPr>
        <p:spPr/>
        <p:txBody>
          <a:bodyPr>
            <a:normAutofit fontScale="96429"/>
          </a:bodyPr>
          <a:lstStyle/>
          <a:p>
            <a:r>
              <a:rPr lang="en-US" dirty="0" smtClean="0"/>
              <a:t>Relatively common</a:t>
            </a:r>
          </a:p>
          <a:p>
            <a:r>
              <a:rPr lang="en-US" dirty="0" smtClean="0"/>
              <a:t>1;4000 live births, one of the few preventable causes of severe learning difficulties</a:t>
            </a:r>
          </a:p>
          <a:p>
            <a:r>
              <a:rPr lang="en-US" dirty="0" smtClean="0"/>
              <a:t>Causes:</a:t>
            </a:r>
          </a:p>
          <a:p>
            <a:pPr>
              <a:buFont typeface="Wingdings" pitchFamily="2" charset="2"/>
              <a:buChar char="v"/>
            </a:pPr>
            <a:r>
              <a:rPr lang="en-US" dirty="0" err="1" smtClean="0"/>
              <a:t>Maldescent</a:t>
            </a:r>
            <a:r>
              <a:rPr lang="en-US" dirty="0" smtClean="0"/>
              <a:t> of the thyroid and </a:t>
            </a:r>
            <a:r>
              <a:rPr lang="en-US" dirty="0" err="1" smtClean="0"/>
              <a:t>athyrosis</a:t>
            </a:r>
            <a:r>
              <a:rPr lang="en-US" dirty="0" smtClean="0"/>
              <a:t>- commonest cause of sporadic congenital </a:t>
            </a:r>
            <a:r>
              <a:rPr lang="en-US" dirty="0" err="1" smtClean="0"/>
              <a:t>hypothyrodism</a:t>
            </a:r>
            <a:r>
              <a:rPr lang="en-US" dirty="0" smtClean="0"/>
              <a:t>. In early life thyroid migrates from a position at the base of the tongue (sublingual) to its normal site below the larynx. </a:t>
            </a:r>
          </a:p>
          <a:p>
            <a:endParaRPr lang="sw-KE"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5" name="Title 1"/>
          <p:cNvSpPr>
            <a:spLocks noGrp="1"/>
          </p:cNvSpPr>
          <p:nvPr>
            <p:ph type="title"/>
          </p:nvPr>
        </p:nvSpPr>
        <p:spPr/>
        <p:txBody>
          <a:bodyPr/>
          <a:lstStyle/>
          <a:p>
            <a:r>
              <a:rPr lang="en-US" dirty="0" smtClean="0"/>
              <a:t>cont</a:t>
            </a:r>
            <a:endParaRPr lang="sw-KE" dirty="0"/>
          </a:p>
        </p:txBody>
      </p:sp>
      <p:sp>
        <p:nvSpPr>
          <p:cNvPr id="1048656" name="Content Placeholder 2"/>
          <p:cNvSpPr>
            <a:spLocks noGrp="1"/>
          </p:cNvSpPr>
          <p:nvPr>
            <p:ph idx="1"/>
          </p:nvPr>
        </p:nvSpPr>
        <p:spPr/>
        <p:txBody>
          <a:bodyPr/>
          <a:lstStyle/>
          <a:p>
            <a:pPr>
              <a:buFont typeface="Wingdings" pitchFamily="2" charset="2"/>
              <a:buChar char="v"/>
            </a:pPr>
            <a:r>
              <a:rPr lang="en-US" dirty="0" smtClean="0"/>
              <a:t>The thyroid may fail to develop completely or partially. In </a:t>
            </a:r>
            <a:r>
              <a:rPr lang="en-US" dirty="0" err="1" smtClean="0"/>
              <a:t>maldescent</a:t>
            </a:r>
            <a:r>
              <a:rPr lang="en-US" dirty="0" smtClean="0"/>
              <a:t>, the thyroid remains as a lingual mass or  a </a:t>
            </a:r>
            <a:r>
              <a:rPr lang="en-US" dirty="0" err="1" smtClean="0"/>
              <a:t>thyroglosal</a:t>
            </a:r>
            <a:r>
              <a:rPr lang="en-US" dirty="0" smtClean="0"/>
              <a:t> cyst </a:t>
            </a:r>
          </a:p>
          <a:p>
            <a:pPr>
              <a:buFont typeface="Wingdings" pitchFamily="2" charset="2"/>
              <a:buChar char="v"/>
            </a:pPr>
            <a:r>
              <a:rPr lang="en-US" dirty="0" err="1" smtClean="0"/>
              <a:t>Dyshormonogenesis</a:t>
            </a:r>
            <a:r>
              <a:rPr lang="en-US" dirty="0" smtClean="0"/>
              <a:t>, an inborn error of thyroid hormone </a:t>
            </a:r>
            <a:r>
              <a:rPr lang="en-US" dirty="0" err="1" smtClean="0"/>
              <a:t>synethesis</a:t>
            </a:r>
            <a:r>
              <a:rPr lang="en-US" dirty="0" smtClean="0"/>
              <a:t> in about 5% of cases</a:t>
            </a:r>
          </a:p>
          <a:p>
            <a:pPr>
              <a:buFont typeface="Wingdings" pitchFamily="2" charset="2"/>
              <a:buChar char="v"/>
            </a:pPr>
            <a:r>
              <a:rPr lang="en-US" dirty="0" smtClean="0"/>
              <a:t>Iodine deficiency: commonest cause worldwide</a:t>
            </a:r>
          </a:p>
          <a:p>
            <a:pPr>
              <a:buFont typeface="Wingdings" pitchFamily="2" charset="2"/>
              <a:buChar char="v"/>
            </a:pPr>
            <a:r>
              <a:rPr lang="en-US" dirty="0" smtClean="0"/>
              <a:t>Hypothyroidism due to TSH deficiency</a:t>
            </a:r>
            <a:endParaRPr lang="sw-KE"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7" name="Title 1"/>
          <p:cNvSpPr>
            <a:spLocks noGrp="1"/>
          </p:cNvSpPr>
          <p:nvPr>
            <p:ph type="title"/>
          </p:nvPr>
        </p:nvSpPr>
        <p:spPr/>
        <p:txBody>
          <a:bodyPr/>
          <a:lstStyle/>
          <a:p>
            <a:r>
              <a:rPr lang="en-US" dirty="0" smtClean="0"/>
              <a:t>Clinical presentation</a:t>
            </a:r>
            <a:endParaRPr lang="sw-KE" dirty="0"/>
          </a:p>
        </p:txBody>
      </p:sp>
      <p:sp>
        <p:nvSpPr>
          <p:cNvPr id="1048658" name="Content Placeholder 2"/>
          <p:cNvSpPr>
            <a:spLocks noGrp="1"/>
          </p:cNvSpPr>
          <p:nvPr>
            <p:ph idx="1"/>
          </p:nvPr>
        </p:nvSpPr>
        <p:spPr/>
        <p:txBody>
          <a:bodyPr>
            <a:normAutofit fontScale="96429"/>
          </a:bodyPr>
          <a:lstStyle/>
          <a:p>
            <a:r>
              <a:rPr lang="en-US" dirty="0" smtClean="0"/>
              <a:t>Congenital:</a:t>
            </a:r>
          </a:p>
          <a:p>
            <a:pPr>
              <a:buFont typeface="Wingdings" pitchFamily="2" charset="2"/>
              <a:buChar char="ü"/>
            </a:pPr>
            <a:r>
              <a:rPr lang="en-US" dirty="0" smtClean="0"/>
              <a:t>Failure to thrive</a:t>
            </a:r>
          </a:p>
          <a:p>
            <a:pPr>
              <a:buFont typeface="Wingdings" pitchFamily="2" charset="2"/>
              <a:buChar char="ü"/>
            </a:pPr>
            <a:r>
              <a:rPr lang="en-US" dirty="0" smtClean="0"/>
              <a:t>Feeding problems</a:t>
            </a:r>
          </a:p>
          <a:p>
            <a:pPr>
              <a:buFont typeface="Wingdings" pitchFamily="2" charset="2"/>
              <a:buChar char="ü"/>
            </a:pPr>
            <a:r>
              <a:rPr lang="en-US" dirty="0" smtClean="0"/>
              <a:t>Prolonged jaundice</a:t>
            </a:r>
          </a:p>
          <a:p>
            <a:pPr>
              <a:buFont typeface="Wingdings" pitchFamily="2" charset="2"/>
              <a:buChar char="ü"/>
            </a:pPr>
            <a:r>
              <a:rPr lang="en-US" dirty="0" smtClean="0"/>
              <a:t>Constipation</a:t>
            </a:r>
          </a:p>
          <a:p>
            <a:pPr>
              <a:buFont typeface="Wingdings" pitchFamily="2" charset="2"/>
              <a:buChar char="ü"/>
            </a:pPr>
            <a:r>
              <a:rPr lang="en-US" dirty="0" smtClean="0"/>
              <a:t>Pale, cold, mottled dry skin</a:t>
            </a:r>
          </a:p>
          <a:p>
            <a:pPr>
              <a:buFont typeface="Wingdings" pitchFamily="2" charset="2"/>
              <a:buChar char="ü"/>
            </a:pPr>
            <a:r>
              <a:rPr lang="en-US" dirty="0" smtClean="0"/>
              <a:t>Coarse </a:t>
            </a:r>
            <a:r>
              <a:rPr lang="en-US" dirty="0" err="1" smtClean="0"/>
              <a:t>facies</a:t>
            </a:r>
            <a:endParaRPr lang="en-US" dirty="0" smtClean="0"/>
          </a:p>
          <a:p>
            <a:pPr>
              <a:buFont typeface="Wingdings" pitchFamily="2" charset="2"/>
              <a:buChar char="ü"/>
            </a:pPr>
            <a:r>
              <a:rPr lang="en-US" dirty="0" smtClean="0"/>
              <a:t>Large tongue</a:t>
            </a:r>
          </a:p>
          <a:p>
            <a:pPr>
              <a:buFont typeface="Wingdings" pitchFamily="2" charset="2"/>
              <a:buChar char="ü"/>
            </a:pPr>
            <a:r>
              <a:rPr lang="en-US" dirty="0" smtClean="0"/>
              <a:t>Hoarse cry</a:t>
            </a:r>
          </a:p>
          <a:p>
            <a:pPr>
              <a:buNone/>
            </a:pPr>
            <a:endParaRPr lang="sw-KE"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9" name="Title 1"/>
          <p:cNvSpPr>
            <a:spLocks noGrp="1"/>
          </p:cNvSpPr>
          <p:nvPr>
            <p:ph type="title"/>
          </p:nvPr>
        </p:nvSpPr>
        <p:spPr/>
        <p:txBody>
          <a:bodyPr>
            <a:normAutofit fontScale="90000"/>
          </a:bodyPr>
          <a:lstStyle/>
          <a:p>
            <a:r>
              <a:rPr lang="en-US" dirty="0" smtClean="0"/>
              <a:t>clinical features of acquired hypothyroidism</a:t>
            </a:r>
            <a:endParaRPr lang="sw-KE" dirty="0"/>
          </a:p>
        </p:txBody>
      </p:sp>
      <p:sp>
        <p:nvSpPr>
          <p:cNvPr id="1048660" name="Content Placeholder 2"/>
          <p:cNvSpPr>
            <a:spLocks noGrp="1"/>
          </p:cNvSpPr>
          <p:nvPr>
            <p:ph idx="1"/>
          </p:nvPr>
        </p:nvSpPr>
        <p:spPr/>
        <p:txBody>
          <a:bodyPr>
            <a:normAutofit fontScale="96429"/>
          </a:bodyPr>
          <a:lstStyle/>
          <a:p>
            <a:r>
              <a:rPr lang="en-US" dirty="0" smtClean="0"/>
              <a:t>Short stature/ growth failure</a:t>
            </a:r>
          </a:p>
          <a:p>
            <a:r>
              <a:rPr lang="en-US" dirty="0" smtClean="0"/>
              <a:t>Cold intolerance</a:t>
            </a:r>
          </a:p>
          <a:p>
            <a:r>
              <a:rPr lang="en-US" dirty="0" smtClean="0"/>
              <a:t>Dry skin</a:t>
            </a:r>
          </a:p>
          <a:p>
            <a:r>
              <a:rPr lang="en-US" dirty="0" smtClean="0"/>
              <a:t>Cold peripheries</a:t>
            </a:r>
          </a:p>
          <a:p>
            <a:r>
              <a:rPr lang="en-US" dirty="0" err="1" smtClean="0"/>
              <a:t>Bradycardia</a:t>
            </a:r>
            <a:endParaRPr lang="en-US" dirty="0" smtClean="0"/>
          </a:p>
          <a:p>
            <a:r>
              <a:rPr lang="en-US" dirty="0" smtClean="0"/>
              <a:t>Thin, dry hair</a:t>
            </a:r>
          </a:p>
          <a:p>
            <a:r>
              <a:rPr lang="en-US" dirty="0" smtClean="0"/>
              <a:t>Pale, puffy eyes with loss of eye brows</a:t>
            </a:r>
          </a:p>
          <a:p>
            <a:r>
              <a:rPr lang="en-US" dirty="0" err="1" smtClean="0"/>
              <a:t>Goitre</a:t>
            </a:r>
            <a:endParaRPr lang="en-US" dirty="0" smtClean="0"/>
          </a:p>
          <a:p>
            <a:r>
              <a:rPr lang="en-US" dirty="0" smtClean="0"/>
              <a:t>Slow relaxing reflexes</a:t>
            </a:r>
            <a:endParaRPr lang="sw-KE"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1" name="Title 1"/>
          <p:cNvSpPr>
            <a:spLocks noGrp="1"/>
          </p:cNvSpPr>
          <p:nvPr>
            <p:ph type="title"/>
          </p:nvPr>
        </p:nvSpPr>
        <p:spPr/>
        <p:txBody>
          <a:bodyPr/>
          <a:lstStyle/>
          <a:p>
            <a:r>
              <a:rPr lang="en-US" dirty="0" smtClean="0"/>
              <a:t>Cont-</a:t>
            </a:r>
            <a:endParaRPr lang="sw-KE" dirty="0"/>
          </a:p>
        </p:txBody>
      </p:sp>
      <p:sp>
        <p:nvSpPr>
          <p:cNvPr id="1048662" name="Content Placeholder 2"/>
          <p:cNvSpPr>
            <a:spLocks noGrp="1"/>
          </p:cNvSpPr>
          <p:nvPr>
            <p:ph idx="1"/>
          </p:nvPr>
        </p:nvSpPr>
        <p:spPr/>
        <p:txBody>
          <a:bodyPr/>
          <a:lstStyle/>
          <a:p>
            <a:r>
              <a:rPr lang="en-US" dirty="0" smtClean="0"/>
              <a:t>Constipation</a:t>
            </a:r>
          </a:p>
          <a:p>
            <a:r>
              <a:rPr lang="en-US" dirty="0" smtClean="0"/>
              <a:t>Delayed puberty</a:t>
            </a:r>
          </a:p>
          <a:p>
            <a:r>
              <a:rPr lang="en-US" dirty="0" smtClean="0"/>
              <a:t>Obesity</a:t>
            </a:r>
          </a:p>
          <a:p>
            <a:r>
              <a:rPr lang="en-US" dirty="0" smtClean="0"/>
              <a:t>Slipped upper femoral epiphysis</a:t>
            </a:r>
          </a:p>
          <a:p>
            <a:r>
              <a:rPr lang="en-US" dirty="0" smtClean="0"/>
              <a:t>Deterioration in school work</a:t>
            </a:r>
          </a:p>
          <a:p>
            <a:r>
              <a:rPr lang="en-US" dirty="0" smtClean="0"/>
              <a:t>Learning difficulties</a:t>
            </a:r>
            <a:endParaRPr lang="sw-KE"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3" name="Title 1"/>
          <p:cNvSpPr>
            <a:spLocks noGrp="1"/>
          </p:cNvSpPr>
          <p:nvPr>
            <p:ph type="title"/>
          </p:nvPr>
        </p:nvSpPr>
        <p:spPr/>
        <p:txBody>
          <a:bodyPr/>
          <a:lstStyle/>
          <a:p>
            <a:r>
              <a:rPr lang="en-US" dirty="0" smtClean="0"/>
              <a:t>cont,..</a:t>
            </a:r>
            <a:endParaRPr lang="sw-KE" dirty="0"/>
          </a:p>
        </p:txBody>
      </p:sp>
      <p:sp>
        <p:nvSpPr>
          <p:cNvPr id="1048664" name="Content Placeholder 2"/>
          <p:cNvSpPr>
            <a:spLocks noGrp="1"/>
          </p:cNvSpPr>
          <p:nvPr>
            <p:ph idx="1"/>
          </p:nvPr>
        </p:nvSpPr>
        <p:spPr/>
        <p:txBody>
          <a:bodyPr/>
          <a:lstStyle/>
          <a:p>
            <a:pPr>
              <a:buFont typeface="Wingdings" pitchFamily="2" charset="2"/>
              <a:buChar char="ü"/>
            </a:pPr>
            <a:r>
              <a:rPr lang="en-US" dirty="0" err="1" smtClean="0"/>
              <a:t>Occ</a:t>
            </a:r>
            <a:r>
              <a:rPr lang="en-US" dirty="0" smtClean="0"/>
              <a:t> </a:t>
            </a:r>
            <a:r>
              <a:rPr lang="en-US" dirty="0" err="1" smtClean="0"/>
              <a:t>goitre</a:t>
            </a:r>
            <a:endParaRPr lang="en-US" dirty="0" smtClean="0"/>
          </a:p>
          <a:p>
            <a:pPr>
              <a:buFont typeface="Wingdings" pitchFamily="2" charset="2"/>
              <a:buChar char="ü"/>
            </a:pPr>
            <a:r>
              <a:rPr lang="en-US" dirty="0" smtClean="0"/>
              <a:t>Umbilical hernia</a:t>
            </a:r>
          </a:p>
          <a:p>
            <a:pPr>
              <a:buFont typeface="Wingdings" pitchFamily="2" charset="2"/>
              <a:buChar char="ü"/>
            </a:pPr>
            <a:r>
              <a:rPr lang="en-US" dirty="0" smtClean="0"/>
              <a:t>Delayed development</a:t>
            </a:r>
            <a:endParaRPr lang="sw-KE"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5" name="Title 1"/>
          <p:cNvSpPr>
            <a:spLocks noGrp="1"/>
          </p:cNvSpPr>
          <p:nvPr>
            <p:ph type="title"/>
          </p:nvPr>
        </p:nvSpPr>
        <p:spPr/>
        <p:txBody>
          <a:bodyPr/>
          <a:lstStyle/>
          <a:p>
            <a:r>
              <a:rPr lang="en-US" dirty="0" smtClean="0"/>
              <a:t>investigations</a:t>
            </a:r>
            <a:endParaRPr lang="sw-KE" dirty="0"/>
          </a:p>
        </p:txBody>
      </p:sp>
      <p:sp>
        <p:nvSpPr>
          <p:cNvPr id="1048666" name="Content Placeholder 2"/>
          <p:cNvSpPr>
            <a:spLocks noGrp="1"/>
          </p:cNvSpPr>
          <p:nvPr>
            <p:ph idx="1"/>
          </p:nvPr>
        </p:nvSpPr>
        <p:spPr/>
        <p:txBody>
          <a:bodyPr/>
          <a:lstStyle/>
          <a:p>
            <a:r>
              <a:rPr lang="en-US" dirty="0" smtClean="0"/>
              <a:t>Screen routinely biochemical for raised levels TSH in blood</a:t>
            </a:r>
            <a:r>
              <a:rPr lang="sw-KE" dirty="0" smtClean="0"/>
              <a:t>, t4 levels as well.</a:t>
            </a:r>
          </a:p>
          <a:p>
            <a:r>
              <a:rPr lang="en-US" dirty="0" smtClean="0"/>
              <a:t>Screen other associated congenital abnormalities like heart defects.</a:t>
            </a:r>
          </a:p>
          <a:p>
            <a:r>
              <a:rPr lang="en-US" dirty="0" smtClean="0"/>
              <a:t>NB: Although congenital hypothyroidism is present </a:t>
            </a:r>
            <a:r>
              <a:rPr lang="en-US" dirty="0" err="1" smtClean="0"/>
              <a:t>antenatally</a:t>
            </a:r>
            <a:r>
              <a:rPr lang="en-US" dirty="0" smtClean="0"/>
              <a:t>, treatment started soon after birth results in satisfactory intellectual development.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1" name="Title 1"/>
          <p:cNvSpPr>
            <a:spLocks noGrp="1"/>
          </p:cNvSpPr>
          <p:nvPr>
            <p:ph type="ctrTitle"/>
          </p:nvPr>
        </p:nvSpPr>
        <p:spPr/>
        <p:txBody>
          <a:bodyPr>
            <a:normAutofit/>
          </a:bodyPr>
          <a:lstStyle/>
          <a:p>
            <a:r>
              <a:rPr lang="en-US" dirty="0" smtClean="0"/>
              <a:t>DISORDERS OF THE ENDOCRINE SYSTEM</a:t>
            </a:r>
            <a:endParaRPr lang="sw-KE" dirty="0"/>
          </a:p>
        </p:txBody>
      </p:sp>
      <p:sp>
        <p:nvSpPr>
          <p:cNvPr id="1048632" name="Subtitle 2"/>
          <p:cNvSpPr>
            <a:spLocks noGrp="1"/>
          </p:cNvSpPr>
          <p:nvPr>
            <p:ph type="subTitle" idx="1"/>
          </p:nvPr>
        </p:nvSpPr>
        <p:spPr/>
        <p:txBody>
          <a:bodyPr>
            <a:normAutofit fontScale="95833"/>
          </a:bodyPr>
          <a:lstStyle/>
          <a:p>
            <a:endParaRPr lang="en-US" dirty="0" smtClean="0"/>
          </a:p>
          <a:p>
            <a:r>
              <a:rPr lang="en-US" dirty="0" smtClean="0"/>
              <a:t>Lecture series to medical students, </a:t>
            </a:r>
            <a:r>
              <a:rPr lang="en-US" dirty="0" smtClean="0"/>
              <a:t>on Rural Experience.</a:t>
            </a:r>
            <a:endParaRPr lang="sw-KE"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7" name="Title 1"/>
          <p:cNvSpPr>
            <a:spLocks noGrp="1"/>
          </p:cNvSpPr>
          <p:nvPr>
            <p:ph type="title"/>
          </p:nvPr>
        </p:nvSpPr>
        <p:spPr/>
        <p:txBody>
          <a:bodyPr/>
          <a:lstStyle/>
          <a:p>
            <a:r>
              <a:rPr lang="en-US" dirty="0" smtClean="0"/>
              <a:t>treatment</a:t>
            </a:r>
            <a:endParaRPr lang="sw-KE" dirty="0"/>
          </a:p>
        </p:txBody>
      </p:sp>
      <p:sp>
        <p:nvSpPr>
          <p:cNvPr id="1048668" name="Content Placeholder 2"/>
          <p:cNvSpPr>
            <a:spLocks noGrp="1"/>
          </p:cNvSpPr>
          <p:nvPr>
            <p:ph idx="1"/>
          </p:nvPr>
        </p:nvSpPr>
        <p:spPr/>
        <p:txBody>
          <a:bodyPr/>
          <a:lstStyle/>
          <a:p>
            <a:r>
              <a:rPr lang="en-US" dirty="0" smtClean="0"/>
              <a:t>Treatment is lifelong</a:t>
            </a:r>
          </a:p>
          <a:p>
            <a:r>
              <a:rPr lang="en-US" dirty="0" smtClean="0"/>
              <a:t>Oral replacement of </a:t>
            </a:r>
            <a:r>
              <a:rPr lang="en-US" dirty="0" err="1" smtClean="0"/>
              <a:t>thyroxine</a:t>
            </a:r>
            <a:r>
              <a:rPr lang="en-US" dirty="0" smtClean="0"/>
              <a:t>, titrating the dose to maintain normal growth , TSH and T4.</a:t>
            </a:r>
            <a:endParaRPr lang="sw-KE"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9" name="Title 1"/>
          <p:cNvSpPr>
            <a:spLocks noGrp="1"/>
          </p:cNvSpPr>
          <p:nvPr>
            <p:ph type="title"/>
          </p:nvPr>
        </p:nvSpPr>
        <p:spPr/>
        <p:txBody>
          <a:bodyPr/>
          <a:lstStyle/>
          <a:p>
            <a:r>
              <a:rPr lang="en-US" dirty="0" smtClean="0"/>
              <a:t>2: hyperthyroidism</a:t>
            </a:r>
            <a:endParaRPr lang="sw-KE" dirty="0"/>
          </a:p>
        </p:txBody>
      </p:sp>
      <p:sp>
        <p:nvSpPr>
          <p:cNvPr id="1048670" name="Content Placeholder 2"/>
          <p:cNvSpPr>
            <a:spLocks noGrp="1"/>
          </p:cNvSpPr>
          <p:nvPr>
            <p:ph idx="1"/>
          </p:nvPr>
        </p:nvSpPr>
        <p:spPr/>
        <p:txBody>
          <a:bodyPr>
            <a:normAutofit fontScale="96429"/>
          </a:bodyPr>
          <a:lstStyle/>
          <a:p>
            <a:r>
              <a:rPr lang="en-US" dirty="0" smtClean="0"/>
              <a:t>Usually results from graves disease(autoimmune </a:t>
            </a:r>
            <a:r>
              <a:rPr lang="en-US" dirty="0" err="1" smtClean="0"/>
              <a:t>thyroiditis</a:t>
            </a:r>
            <a:r>
              <a:rPr lang="en-US" dirty="0" smtClean="0"/>
              <a:t> sec to the production of TS </a:t>
            </a:r>
            <a:r>
              <a:rPr lang="en-US" dirty="0" err="1" smtClean="0"/>
              <a:t>immunoglobulins</a:t>
            </a:r>
            <a:r>
              <a:rPr lang="en-US" dirty="0" smtClean="0"/>
              <a:t>. </a:t>
            </a:r>
          </a:p>
          <a:p>
            <a:r>
              <a:rPr lang="en-US" dirty="0" smtClean="0"/>
              <a:t>Clinical features similar to adults, although eye signs are less common.</a:t>
            </a:r>
          </a:p>
          <a:p>
            <a:r>
              <a:rPr lang="en-US" dirty="0" smtClean="0"/>
              <a:t>Seen in teenage girls</a:t>
            </a:r>
          </a:p>
          <a:p>
            <a:r>
              <a:rPr lang="en-US" dirty="0" smtClean="0"/>
              <a:t>Levels of </a:t>
            </a:r>
            <a:r>
              <a:rPr lang="en-US" dirty="0" err="1" smtClean="0"/>
              <a:t>Thyroxine</a:t>
            </a:r>
            <a:r>
              <a:rPr lang="en-US" dirty="0" smtClean="0"/>
              <a:t> (T4) and /or tri-</a:t>
            </a:r>
            <a:r>
              <a:rPr lang="en-US" dirty="0" err="1" smtClean="0"/>
              <a:t>iodothyronine</a:t>
            </a:r>
            <a:r>
              <a:rPr lang="en-US" dirty="0" smtClean="0"/>
              <a:t>(T3) are elevated, TSH levels are suppressed to very low levels. </a:t>
            </a:r>
            <a:endParaRPr lang="sw-KE"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1" name="Title 1"/>
          <p:cNvSpPr>
            <a:spLocks noGrp="1"/>
          </p:cNvSpPr>
          <p:nvPr>
            <p:ph type="title"/>
          </p:nvPr>
        </p:nvSpPr>
        <p:spPr/>
        <p:txBody>
          <a:bodyPr/>
          <a:lstStyle/>
          <a:p>
            <a:r>
              <a:rPr lang="en-US" dirty="0" smtClean="0"/>
              <a:t>Clinical presentation</a:t>
            </a:r>
            <a:endParaRPr lang="sw-KE" dirty="0"/>
          </a:p>
        </p:txBody>
      </p:sp>
      <p:sp>
        <p:nvSpPr>
          <p:cNvPr id="1048672" name="Content Placeholder 2"/>
          <p:cNvSpPr>
            <a:spLocks noGrp="1"/>
          </p:cNvSpPr>
          <p:nvPr>
            <p:ph idx="1"/>
          </p:nvPr>
        </p:nvSpPr>
        <p:spPr/>
        <p:txBody>
          <a:bodyPr>
            <a:normAutofit fontScale="96429"/>
          </a:bodyPr>
          <a:lstStyle/>
          <a:p>
            <a:pPr>
              <a:buFont typeface="Wingdings" pitchFamily="2" charset="2"/>
              <a:buChar char="ü"/>
            </a:pPr>
            <a:r>
              <a:rPr lang="en-US" dirty="0" smtClean="0"/>
              <a:t>Anxiety</a:t>
            </a:r>
            <a:r>
              <a:rPr lang="sw-KE" dirty="0" smtClean="0"/>
              <a:t>, restlessness</a:t>
            </a:r>
          </a:p>
          <a:p>
            <a:pPr>
              <a:buFont typeface="Wingdings" pitchFamily="2" charset="2"/>
              <a:buChar char="ü"/>
            </a:pPr>
            <a:r>
              <a:rPr lang="en-US" dirty="0" smtClean="0"/>
              <a:t>Increased </a:t>
            </a:r>
            <a:r>
              <a:rPr lang="en-US" dirty="0" err="1" smtClean="0"/>
              <a:t>apetite</a:t>
            </a:r>
            <a:endParaRPr lang="en-US" dirty="0" smtClean="0"/>
          </a:p>
          <a:p>
            <a:pPr>
              <a:buFont typeface="Wingdings" pitchFamily="2" charset="2"/>
              <a:buChar char="ü"/>
            </a:pPr>
            <a:r>
              <a:rPr lang="en-US" dirty="0" smtClean="0"/>
              <a:t>Sweating</a:t>
            </a:r>
          </a:p>
          <a:p>
            <a:pPr>
              <a:buFont typeface="Wingdings" pitchFamily="2" charset="2"/>
              <a:buChar char="ü"/>
            </a:pPr>
            <a:r>
              <a:rPr lang="en-US" dirty="0" err="1" smtClean="0"/>
              <a:t>Diarhea</a:t>
            </a:r>
            <a:endParaRPr lang="en-US" dirty="0" smtClean="0"/>
          </a:p>
          <a:p>
            <a:pPr>
              <a:buFont typeface="Wingdings" pitchFamily="2" charset="2"/>
              <a:buChar char="ü"/>
            </a:pPr>
            <a:r>
              <a:rPr lang="en-US" dirty="0" smtClean="0"/>
              <a:t>Weight loss</a:t>
            </a:r>
          </a:p>
          <a:p>
            <a:pPr>
              <a:buFont typeface="Wingdings" pitchFamily="2" charset="2"/>
              <a:buChar char="ü"/>
            </a:pPr>
            <a:r>
              <a:rPr lang="en-US" dirty="0" smtClean="0"/>
              <a:t>Rapid growth in height</a:t>
            </a:r>
          </a:p>
          <a:p>
            <a:pPr>
              <a:buFont typeface="Wingdings" pitchFamily="2" charset="2"/>
              <a:buChar char="ü"/>
            </a:pPr>
            <a:r>
              <a:rPr lang="en-US" dirty="0" smtClean="0"/>
              <a:t>Advanced bone maturity</a:t>
            </a:r>
          </a:p>
          <a:p>
            <a:pPr>
              <a:buFont typeface="Wingdings" pitchFamily="2" charset="2"/>
              <a:buChar char="ü"/>
            </a:pPr>
            <a:r>
              <a:rPr lang="en-US" dirty="0" smtClean="0"/>
              <a:t>Tremor</a:t>
            </a:r>
          </a:p>
          <a:p>
            <a:pPr>
              <a:buFont typeface="Wingdings" pitchFamily="2" charset="2"/>
              <a:buChar char="ü"/>
            </a:pPr>
            <a:r>
              <a:rPr lang="en-US" dirty="0" smtClean="0"/>
              <a:t>tachycardia</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3" name="Title 1"/>
          <p:cNvSpPr>
            <a:spLocks noGrp="1"/>
          </p:cNvSpPr>
          <p:nvPr>
            <p:ph type="title"/>
          </p:nvPr>
        </p:nvSpPr>
        <p:spPr/>
        <p:txBody>
          <a:bodyPr/>
          <a:lstStyle/>
          <a:p>
            <a:r>
              <a:rPr lang="en-US" dirty="0" smtClean="0"/>
              <a:t>cont</a:t>
            </a:r>
            <a:endParaRPr lang="sw-KE" dirty="0"/>
          </a:p>
        </p:txBody>
      </p:sp>
      <p:sp>
        <p:nvSpPr>
          <p:cNvPr id="1048674" name="Content Placeholder 2"/>
          <p:cNvSpPr>
            <a:spLocks noGrp="1"/>
          </p:cNvSpPr>
          <p:nvPr>
            <p:ph idx="1"/>
          </p:nvPr>
        </p:nvSpPr>
        <p:spPr/>
        <p:txBody>
          <a:bodyPr>
            <a:normAutofit fontScale="96786" lnSpcReduction="10000"/>
          </a:bodyPr>
          <a:lstStyle/>
          <a:p>
            <a:pPr>
              <a:buFont typeface="Wingdings" pitchFamily="2" charset="2"/>
              <a:buChar char="ü"/>
            </a:pPr>
            <a:r>
              <a:rPr lang="en-US" dirty="0" smtClean="0"/>
              <a:t>Wide pulse pressure</a:t>
            </a:r>
          </a:p>
          <a:p>
            <a:pPr>
              <a:buFont typeface="Wingdings" pitchFamily="2" charset="2"/>
              <a:buChar char="ü"/>
            </a:pPr>
            <a:r>
              <a:rPr lang="en-US" dirty="0" smtClean="0"/>
              <a:t>Warm, </a:t>
            </a:r>
            <a:r>
              <a:rPr lang="en-US" dirty="0" err="1" smtClean="0"/>
              <a:t>vasodilated</a:t>
            </a:r>
            <a:r>
              <a:rPr lang="en-US" dirty="0" smtClean="0"/>
              <a:t> peripheries</a:t>
            </a:r>
          </a:p>
          <a:p>
            <a:pPr>
              <a:buFont typeface="Wingdings" pitchFamily="2" charset="2"/>
              <a:buChar char="ü"/>
            </a:pPr>
            <a:r>
              <a:rPr lang="en-US" dirty="0" err="1" smtClean="0"/>
              <a:t>Goitre</a:t>
            </a:r>
            <a:endParaRPr lang="en-US" dirty="0" smtClean="0"/>
          </a:p>
          <a:p>
            <a:pPr>
              <a:buFont typeface="Wingdings" pitchFamily="2" charset="2"/>
              <a:buChar char="ü"/>
            </a:pPr>
            <a:r>
              <a:rPr lang="en-US" dirty="0" smtClean="0"/>
              <a:t>Learning difficulties</a:t>
            </a:r>
          </a:p>
          <a:p>
            <a:pPr>
              <a:buFont typeface="Wingdings" pitchFamily="2" charset="2"/>
              <a:buChar char="ü"/>
            </a:pPr>
            <a:r>
              <a:rPr lang="en-US" dirty="0" err="1" smtClean="0"/>
              <a:t>Pyschosis</a:t>
            </a:r>
            <a:endParaRPr lang="en-US" dirty="0" smtClean="0"/>
          </a:p>
          <a:p>
            <a:pPr>
              <a:buNone/>
            </a:pPr>
            <a:r>
              <a:rPr lang="en-US" dirty="0" smtClean="0"/>
              <a:t>Eye signs(uncommon in children)</a:t>
            </a:r>
          </a:p>
          <a:p>
            <a:pPr>
              <a:buFont typeface="Wingdings" pitchFamily="2" charset="2"/>
              <a:buChar char="v"/>
            </a:pPr>
            <a:r>
              <a:rPr lang="en-US" dirty="0" err="1" smtClean="0"/>
              <a:t>Exophthalmos</a:t>
            </a:r>
            <a:endParaRPr lang="en-US" dirty="0" smtClean="0"/>
          </a:p>
          <a:p>
            <a:pPr>
              <a:buFont typeface="Wingdings" pitchFamily="2" charset="2"/>
              <a:buChar char="v"/>
            </a:pPr>
            <a:r>
              <a:rPr lang="en-US" dirty="0" err="1" smtClean="0"/>
              <a:t>Ophthalmoplegia</a:t>
            </a:r>
            <a:endParaRPr lang="en-US" dirty="0" smtClean="0"/>
          </a:p>
          <a:p>
            <a:pPr>
              <a:buFont typeface="Wingdings" pitchFamily="2" charset="2"/>
              <a:buChar char="v"/>
            </a:pPr>
            <a:r>
              <a:rPr lang="en-US" dirty="0" smtClean="0"/>
              <a:t>Lid retraction</a:t>
            </a:r>
          </a:p>
          <a:p>
            <a:pPr>
              <a:buFont typeface="Wingdings" pitchFamily="2" charset="2"/>
              <a:buChar char="v"/>
            </a:pPr>
            <a:r>
              <a:rPr lang="en-US" dirty="0" smtClean="0"/>
              <a:t>Lid lag</a:t>
            </a:r>
          </a:p>
          <a:p>
            <a:pPr>
              <a:buNone/>
            </a:pPr>
            <a:endParaRPr lang="en-US" dirty="0" smtClean="0"/>
          </a:p>
          <a:p>
            <a:pPr>
              <a:buFont typeface="Wingdings" pitchFamily="2" charset="2"/>
              <a:buChar char="ü"/>
            </a:pPr>
            <a:endParaRPr lang="sw-KE"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5" name="Title 1"/>
          <p:cNvSpPr>
            <a:spLocks noGrp="1"/>
          </p:cNvSpPr>
          <p:nvPr>
            <p:ph type="title"/>
          </p:nvPr>
        </p:nvSpPr>
        <p:spPr/>
        <p:txBody>
          <a:bodyPr/>
          <a:lstStyle/>
          <a:p>
            <a:r>
              <a:rPr lang="en-US" dirty="0" smtClean="0"/>
              <a:t>treatment</a:t>
            </a:r>
            <a:endParaRPr lang="sw-KE" dirty="0"/>
          </a:p>
        </p:txBody>
      </p:sp>
      <p:sp>
        <p:nvSpPr>
          <p:cNvPr id="1048676" name="Content Placeholder 2"/>
          <p:cNvSpPr>
            <a:spLocks noGrp="1"/>
          </p:cNvSpPr>
          <p:nvPr>
            <p:ph idx="1"/>
          </p:nvPr>
        </p:nvSpPr>
        <p:spPr/>
        <p:txBody>
          <a:bodyPr>
            <a:normAutofit fontScale="92857"/>
          </a:bodyPr>
          <a:lstStyle/>
          <a:p>
            <a:r>
              <a:rPr lang="en-US" dirty="0" err="1" smtClean="0"/>
              <a:t>Ist</a:t>
            </a:r>
            <a:r>
              <a:rPr lang="en-US" dirty="0" smtClean="0"/>
              <a:t> line medical with drugs such as </a:t>
            </a:r>
            <a:r>
              <a:rPr lang="en-US" dirty="0" err="1" smtClean="0"/>
              <a:t>carbimazole</a:t>
            </a:r>
            <a:r>
              <a:rPr lang="en-US" dirty="0" smtClean="0"/>
              <a:t> or </a:t>
            </a:r>
            <a:r>
              <a:rPr lang="en-US" dirty="0" err="1" smtClean="0"/>
              <a:t>propylthiouracil</a:t>
            </a:r>
            <a:r>
              <a:rPr lang="en-US" dirty="0" smtClean="0"/>
              <a:t> which interfere with thyroid hormone synthesis.</a:t>
            </a:r>
          </a:p>
          <a:p>
            <a:r>
              <a:rPr lang="en-US" dirty="0" smtClean="0"/>
              <a:t>Beta blockers for symptomatic relief of tremors and </a:t>
            </a:r>
            <a:r>
              <a:rPr lang="en-US" dirty="0" err="1" smtClean="0"/>
              <a:t>tarchycardia</a:t>
            </a:r>
            <a:r>
              <a:rPr lang="en-US" dirty="0" smtClean="0"/>
              <a:t>.</a:t>
            </a:r>
          </a:p>
          <a:p>
            <a:r>
              <a:rPr lang="en-US" dirty="0" smtClean="0"/>
              <a:t>Medical treatment for </a:t>
            </a:r>
            <a:r>
              <a:rPr lang="en-US" dirty="0" err="1" smtClean="0"/>
              <a:t>upto</a:t>
            </a:r>
            <a:r>
              <a:rPr lang="en-US" dirty="0" smtClean="0"/>
              <a:t> 2years, which should control the </a:t>
            </a:r>
            <a:r>
              <a:rPr lang="en-US" dirty="0" err="1" smtClean="0"/>
              <a:t>thyrotoxicosis</a:t>
            </a:r>
            <a:r>
              <a:rPr lang="en-US" dirty="0" smtClean="0"/>
              <a:t>, but eye signs may not resolve.</a:t>
            </a:r>
          </a:p>
          <a:p>
            <a:r>
              <a:rPr lang="en-US" dirty="0" smtClean="0"/>
              <a:t>When medical treatment is stopped, 40-75% relapse</a:t>
            </a:r>
            <a:endParaRPr lang="sw-KE"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7" name="Title 1"/>
          <p:cNvSpPr>
            <a:spLocks noGrp="1"/>
          </p:cNvSpPr>
          <p:nvPr>
            <p:ph type="title"/>
          </p:nvPr>
        </p:nvSpPr>
        <p:spPr/>
        <p:txBody>
          <a:bodyPr/>
          <a:lstStyle/>
          <a:p>
            <a:r>
              <a:rPr lang="en-US" dirty="0" smtClean="0"/>
              <a:t>cont</a:t>
            </a:r>
            <a:endParaRPr lang="sw-KE" dirty="0"/>
          </a:p>
        </p:txBody>
      </p:sp>
      <p:sp>
        <p:nvSpPr>
          <p:cNvPr id="1048678" name="Content Placeholder 2"/>
          <p:cNvSpPr>
            <a:spLocks noGrp="1"/>
          </p:cNvSpPr>
          <p:nvPr>
            <p:ph idx="1"/>
          </p:nvPr>
        </p:nvSpPr>
        <p:spPr/>
        <p:txBody>
          <a:bodyPr/>
          <a:lstStyle/>
          <a:p>
            <a:r>
              <a:rPr lang="en-US" dirty="0" smtClean="0"/>
              <a:t>A second course of drugs may then be given or surgery in the form of subtotal </a:t>
            </a:r>
            <a:r>
              <a:rPr lang="en-US" dirty="0" err="1" smtClean="0"/>
              <a:t>thyroidectomy</a:t>
            </a:r>
            <a:r>
              <a:rPr lang="en-US" dirty="0" smtClean="0"/>
              <a:t> will result in permanent remission.</a:t>
            </a:r>
          </a:p>
          <a:p>
            <a:r>
              <a:rPr lang="en-US" dirty="0" smtClean="0"/>
              <a:t>Follow up is usually needed as </a:t>
            </a:r>
            <a:r>
              <a:rPr lang="en-US" dirty="0" err="1" smtClean="0"/>
              <a:t>thyroxine</a:t>
            </a:r>
            <a:r>
              <a:rPr lang="en-US" dirty="0" smtClean="0"/>
              <a:t> replacement is often needed for subsequent hypothyroidism.</a:t>
            </a:r>
            <a:endParaRPr lang="sw-KE"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9" name="Title 1"/>
          <p:cNvSpPr>
            <a:spLocks noGrp="1"/>
          </p:cNvSpPr>
          <p:nvPr>
            <p:ph type="title"/>
          </p:nvPr>
        </p:nvSpPr>
        <p:spPr/>
        <p:txBody>
          <a:bodyPr>
            <a:normAutofit/>
          </a:bodyPr>
          <a:lstStyle/>
          <a:p>
            <a:r>
              <a:rPr lang="en-US" dirty="0" smtClean="0"/>
              <a:t>3:adrenal cortical insufficiency</a:t>
            </a:r>
            <a:endParaRPr lang="sw-KE" dirty="0"/>
          </a:p>
        </p:txBody>
      </p:sp>
      <p:sp>
        <p:nvSpPr>
          <p:cNvPr id="1048680" name="Content Placeholder 2"/>
          <p:cNvSpPr>
            <a:spLocks noGrp="1"/>
          </p:cNvSpPr>
          <p:nvPr>
            <p:ph idx="1"/>
          </p:nvPr>
        </p:nvSpPr>
        <p:spPr/>
        <p:txBody>
          <a:bodyPr>
            <a:normAutofit fontScale="96429"/>
          </a:bodyPr>
          <a:lstStyle/>
          <a:p>
            <a:r>
              <a:rPr lang="en-US" dirty="0" smtClean="0"/>
              <a:t>Congenital adrenal hyperplasia is the commonest non iatrogenic cause of insufficient </a:t>
            </a:r>
            <a:r>
              <a:rPr lang="en-US" dirty="0" err="1" smtClean="0"/>
              <a:t>cortisol</a:t>
            </a:r>
            <a:r>
              <a:rPr lang="en-US" dirty="0" smtClean="0"/>
              <a:t> and </a:t>
            </a:r>
            <a:r>
              <a:rPr lang="en-US" dirty="0" err="1" smtClean="0"/>
              <a:t>mineralocorticoid</a:t>
            </a:r>
            <a:r>
              <a:rPr lang="en-US" dirty="0" smtClean="0"/>
              <a:t> secretion.</a:t>
            </a:r>
          </a:p>
          <a:p>
            <a:r>
              <a:rPr lang="en-US" dirty="0" smtClean="0"/>
              <a:t>Primary adrenal </a:t>
            </a:r>
            <a:r>
              <a:rPr lang="en-US" dirty="0" err="1" smtClean="0"/>
              <a:t>corticol</a:t>
            </a:r>
            <a:r>
              <a:rPr lang="en-US" dirty="0" smtClean="0"/>
              <a:t> insufficiency( </a:t>
            </a:r>
            <a:r>
              <a:rPr lang="en-US" dirty="0" err="1" smtClean="0"/>
              <a:t>addisons</a:t>
            </a:r>
            <a:r>
              <a:rPr lang="en-US" dirty="0" smtClean="0"/>
              <a:t> disease). Is rare in children</a:t>
            </a:r>
          </a:p>
          <a:p>
            <a:r>
              <a:rPr lang="en-US" dirty="0" smtClean="0"/>
              <a:t>May result from:</a:t>
            </a:r>
          </a:p>
          <a:p>
            <a:pPr>
              <a:buFont typeface="Wingdings" pitchFamily="2" charset="2"/>
              <a:buChar char="Ø"/>
            </a:pPr>
            <a:r>
              <a:rPr lang="en-US" dirty="0" smtClean="0"/>
              <a:t>An autoimmune process, sometimes in association with other autoimmune endocrine disorders, </a:t>
            </a:r>
            <a:r>
              <a:rPr lang="en-US" dirty="0" err="1" smtClean="0"/>
              <a:t>eg</a:t>
            </a:r>
            <a:r>
              <a:rPr lang="en-US" dirty="0" smtClean="0"/>
              <a:t>. DM, hypothyroidism</a:t>
            </a:r>
            <a:endParaRPr lang="sw-KE"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1" name="Title 1"/>
          <p:cNvSpPr>
            <a:spLocks noGrp="1"/>
          </p:cNvSpPr>
          <p:nvPr>
            <p:ph type="title"/>
          </p:nvPr>
        </p:nvSpPr>
        <p:spPr/>
        <p:txBody>
          <a:bodyPr/>
          <a:lstStyle/>
          <a:p>
            <a:r>
              <a:rPr lang="en-US" dirty="0" smtClean="0"/>
              <a:t>cont</a:t>
            </a:r>
            <a:endParaRPr lang="sw-KE" dirty="0"/>
          </a:p>
        </p:txBody>
      </p:sp>
      <p:sp>
        <p:nvSpPr>
          <p:cNvPr id="1048682" name="Content Placeholder 2"/>
          <p:cNvSpPr>
            <a:spLocks noGrp="1"/>
          </p:cNvSpPr>
          <p:nvPr>
            <p:ph idx="1"/>
          </p:nvPr>
        </p:nvSpPr>
        <p:spPr/>
        <p:txBody>
          <a:bodyPr>
            <a:normAutofit fontScale="96429"/>
          </a:bodyPr>
          <a:lstStyle/>
          <a:p>
            <a:pPr>
              <a:buFont typeface="Wingdings" pitchFamily="2" charset="2"/>
              <a:buChar char="Ø"/>
            </a:pPr>
            <a:r>
              <a:rPr lang="en-US" dirty="0" err="1" smtClean="0"/>
              <a:t>Hemorhge</a:t>
            </a:r>
            <a:r>
              <a:rPr lang="en-US" dirty="0" smtClean="0"/>
              <a:t>/infarction- neonatal, meningococcal septicemia (usually </a:t>
            </a:r>
            <a:r>
              <a:rPr lang="en-US" dirty="0" err="1" smtClean="0"/>
              <a:t>fata</a:t>
            </a:r>
            <a:r>
              <a:rPr lang="en-US" dirty="0" smtClean="0"/>
              <a:t>)</a:t>
            </a:r>
          </a:p>
          <a:p>
            <a:pPr>
              <a:buFont typeface="Wingdings" pitchFamily="2" charset="2"/>
              <a:buChar char="Ø"/>
            </a:pPr>
            <a:r>
              <a:rPr lang="en-US" dirty="0" err="1" smtClean="0"/>
              <a:t>Adrenoleucodystrophy</a:t>
            </a:r>
            <a:r>
              <a:rPr lang="en-US" dirty="0" smtClean="0"/>
              <a:t>, rare neurodegenerative disorder</a:t>
            </a:r>
          </a:p>
          <a:p>
            <a:pPr>
              <a:buFont typeface="Wingdings" pitchFamily="2" charset="2"/>
              <a:buChar char="Ø"/>
            </a:pPr>
            <a:r>
              <a:rPr lang="en-US" dirty="0" smtClean="0"/>
              <a:t>Tuberculosis, now rare</a:t>
            </a:r>
          </a:p>
          <a:p>
            <a:pPr>
              <a:buNone/>
            </a:pPr>
            <a:r>
              <a:rPr lang="en-US" dirty="0" smtClean="0"/>
              <a:t>NB; may also sec to </a:t>
            </a:r>
            <a:r>
              <a:rPr lang="en-US" dirty="0" err="1" smtClean="0"/>
              <a:t>hypopituitarism</a:t>
            </a:r>
            <a:r>
              <a:rPr lang="en-US" dirty="0" smtClean="0"/>
              <a:t> from hypothalamic-pituitary disease or from hypothalamic-pituitary-adrenal suppression following long term </a:t>
            </a:r>
            <a:r>
              <a:rPr lang="en-US" dirty="0" err="1" smtClean="0"/>
              <a:t>corticosteriod</a:t>
            </a:r>
            <a:r>
              <a:rPr lang="en-US" smtClean="0"/>
              <a:t> therapy.</a:t>
            </a:r>
            <a:endParaRPr lang="sw-KE"/>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3" name="Title 1"/>
          <p:cNvSpPr>
            <a:spLocks noGrp="1"/>
          </p:cNvSpPr>
          <p:nvPr>
            <p:ph type="title"/>
          </p:nvPr>
        </p:nvSpPr>
        <p:spPr/>
        <p:txBody>
          <a:bodyPr/>
          <a:lstStyle/>
          <a:p>
            <a:r>
              <a:rPr lang="en-US" dirty="0" smtClean="0"/>
              <a:t>Clinical presentation</a:t>
            </a:r>
            <a:endParaRPr lang="sw-KE" dirty="0"/>
          </a:p>
        </p:txBody>
      </p:sp>
      <p:sp>
        <p:nvSpPr>
          <p:cNvPr id="1048684" name="Content Placeholder 2"/>
          <p:cNvSpPr>
            <a:spLocks noGrp="1"/>
          </p:cNvSpPr>
          <p:nvPr>
            <p:ph idx="1"/>
          </p:nvPr>
        </p:nvSpPr>
        <p:spPr/>
        <p:txBody>
          <a:bodyPr/>
          <a:lstStyle/>
          <a:p>
            <a:r>
              <a:rPr lang="en-US" dirty="0" smtClean="0"/>
              <a:t>Infants present acutely, with salt losing crisis</a:t>
            </a:r>
          </a:p>
          <a:p>
            <a:r>
              <a:rPr lang="en-US" dirty="0" smtClean="0"/>
              <a:t>Hypotension</a:t>
            </a:r>
          </a:p>
          <a:p>
            <a:r>
              <a:rPr lang="en-US" dirty="0" smtClean="0"/>
              <a:t>Hypoglycemia</a:t>
            </a:r>
          </a:p>
          <a:p>
            <a:r>
              <a:rPr lang="en-US" dirty="0" smtClean="0"/>
              <a:t>Dehydration may follow a gastroenteritis like illness.</a:t>
            </a:r>
            <a:endParaRPr lang="sw-KE"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5" name="Title 1"/>
          <p:cNvSpPr>
            <a:spLocks noGrp="1"/>
          </p:cNvSpPr>
          <p:nvPr>
            <p:ph type="title"/>
          </p:nvPr>
        </p:nvSpPr>
        <p:spPr/>
        <p:txBody>
          <a:bodyPr/>
          <a:lstStyle/>
          <a:p>
            <a:r>
              <a:rPr lang="en-US" dirty="0" smtClean="0"/>
              <a:t>diagnosis</a:t>
            </a:r>
            <a:endParaRPr lang="sw-KE" dirty="0"/>
          </a:p>
        </p:txBody>
      </p:sp>
      <p:sp>
        <p:nvSpPr>
          <p:cNvPr id="1048686" name="Content Placeholder 2"/>
          <p:cNvSpPr>
            <a:spLocks noGrp="1"/>
          </p:cNvSpPr>
          <p:nvPr>
            <p:ph idx="1"/>
          </p:nvPr>
        </p:nvSpPr>
        <p:spPr/>
        <p:txBody>
          <a:bodyPr/>
          <a:lstStyle/>
          <a:p>
            <a:r>
              <a:rPr lang="en-US" dirty="0" smtClean="0"/>
              <a:t>By finding </a:t>
            </a:r>
            <a:r>
              <a:rPr lang="en-US" dirty="0" err="1" smtClean="0"/>
              <a:t>hyponatremia</a:t>
            </a:r>
            <a:r>
              <a:rPr lang="en-US" dirty="0" smtClean="0"/>
              <a:t> and </a:t>
            </a:r>
            <a:r>
              <a:rPr lang="en-US" dirty="0" err="1" smtClean="0"/>
              <a:t>hyperkalemia</a:t>
            </a:r>
            <a:r>
              <a:rPr lang="en-US" dirty="0" smtClean="0"/>
              <a:t> often associated with metabolic acidosis and hypoglycemia</a:t>
            </a:r>
          </a:p>
          <a:p>
            <a:r>
              <a:rPr lang="en-US" dirty="0" smtClean="0"/>
              <a:t>Plasma </a:t>
            </a:r>
            <a:r>
              <a:rPr lang="en-US" dirty="0" err="1" smtClean="0"/>
              <a:t>cortisol</a:t>
            </a:r>
            <a:r>
              <a:rPr lang="en-US" dirty="0" smtClean="0"/>
              <a:t> is low or normal</a:t>
            </a:r>
          </a:p>
          <a:p>
            <a:r>
              <a:rPr lang="en-US" dirty="0" smtClean="0"/>
              <a:t>Plasma ACTH concentration high except in </a:t>
            </a:r>
            <a:r>
              <a:rPr lang="en-US" dirty="0" err="1" smtClean="0"/>
              <a:t>hypopituitarism</a:t>
            </a:r>
            <a:endParaRPr lang="sw-KE"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3" name="Title 1"/>
          <p:cNvSpPr>
            <a:spLocks noGrp="1"/>
          </p:cNvSpPr>
          <p:nvPr>
            <p:ph type="title"/>
          </p:nvPr>
        </p:nvSpPr>
        <p:spPr/>
        <p:txBody>
          <a:bodyPr/>
          <a:lstStyle/>
          <a:p>
            <a:r>
              <a:rPr lang="en-US" dirty="0" smtClean="0"/>
              <a:t>Specific objectives</a:t>
            </a:r>
            <a:endParaRPr lang="sw-KE" dirty="0"/>
          </a:p>
        </p:txBody>
      </p:sp>
      <p:sp>
        <p:nvSpPr>
          <p:cNvPr id="1048634" name="Content Placeholder 2"/>
          <p:cNvSpPr>
            <a:spLocks noGrp="1"/>
          </p:cNvSpPr>
          <p:nvPr>
            <p:ph idx="1"/>
          </p:nvPr>
        </p:nvSpPr>
        <p:spPr/>
        <p:txBody>
          <a:bodyPr/>
          <a:lstStyle/>
          <a:p>
            <a:r>
              <a:rPr lang="en-US" dirty="0" smtClean="0"/>
              <a:t>Understand anatomy and physiology of the endocrine system</a:t>
            </a:r>
          </a:p>
          <a:p>
            <a:r>
              <a:rPr lang="en-US" dirty="0" smtClean="0"/>
              <a:t>Manage diabetes mellitus and complication</a:t>
            </a:r>
          </a:p>
          <a:p>
            <a:r>
              <a:rPr lang="en-US" dirty="0" smtClean="0"/>
              <a:t>Manage hypothyroidism</a:t>
            </a:r>
          </a:p>
          <a:p>
            <a:r>
              <a:rPr lang="en-US" dirty="0" smtClean="0"/>
              <a:t>Manage </a:t>
            </a:r>
            <a:r>
              <a:rPr lang="en-US" dirty="0" err="1" smtClean="0"/>
              <a:t>acromegaly</a:t>
            </a:r>
            <a:endParaRPr lang="en-US" dirty="0" smtClean="0"/>
          </a:p>
          <a:p>
            <a:r>
              <a:rPr lang="en-US" dirty="0" smtClean="0"/>
              <a:t>Manage </a:t>
            </a:r>
            <a:r>
              <a:rPr lang="en-US" dirty="0" err="1" smtClean="0"/>
              <a:t>cushings</a:t>
            </a:r>
            <a:r>
              <a:rPr lang="en-US" dirty="0" smtClean="0"/>
              <a:t> syndrome</a:t>
            </a:r>
          </a:p>
          <a:p>
            <a:endParaRPr lang="en-US" dirty="0" smtClean="0"/>
          </a:p>
          <a:p>
            <a:endParaRPr lang="sw-KE"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7" name="Title 1"/>
          <p:cNvSpPr>
            <a:spLocks noGrp="1"/>
          </p:cNvSpPr>
          <p:nvPr>
            <p:ph type="title"/>
          </p:nvPr>
        </p:nvSpPr>
        <p:spPr/>
        <p:txBody>
          <a:bodyPr/>
          <a:lstStyle/>
          <a:p>
            <a:r>
              <a:rPr lang="en-US" dirty="0" smtClean="0"/>
              <a:t>management</a:t>
            </a:r>
            <a:endParaRPr lang="sw-KE" dirty="0"/>
          </a:p>
        </p:txBody>
      </p:sp>
      <p:sp>
        <p:nvSpPr>
          <p:cNvPr id="1048688" name="Content Placeholder 2"/>
          <p:cNvSpPr>
            <a:spLocks noGrp="1"/>
          </p:cNvSpPr>
          <p:nvPr>
            <p:ph idx="1"/>
          </p:nvPr>
        </p:nvSpPr>
        <p:spPr/>
        <p:txBody>
          <a:bodyPr/>
          <a:lstStyle/>
          <a:p>
            <a:r>
              <a:rPr lang="en-US" dirty="0" smtClean="0"/>
              <a:t>It requires urgent treatment</a:t>
            </a:r>
          </a:p>
          <a:p>
            <a:r>
              <a:rPr lang="en-US" dirty="0" smtClean="0"/>
              <a:t>Iv saline, glucose, hydrocortisone</a:t>
            </a:r>
          </a:p>
          <a:p>
            <a:r>
              <a:rPr lang="en-US" dirty="0" smtClean="0"/>
              <a:t>Long term treatment  is with </a:t>
            </a:r>
            <a:r>
              <a:rPr lang="en-US" dirty="0" err="1" smtClean="0"/>
              <a:t>glucocorticoid</a:t>
            </a:r>
            <a:r>
              <a:rPr lang="en-US" dirty="0" smtClean="0"/>
              <a:t> and </a:t>
            </a:r>
            <a:r>
              <a:rPr lang="en-US" dirty="0" err="1" smtClean="0"/>
              <a:t>mineralocorticoid</a:t>
            </a:r>
            <a:r>
              <a:rPr lang="en-US" dirty="0" smtClean="0"/>
              <a:t> replacement.</a:t>
            </a:r>
          </a:p>
          <a:p>
            <a:r>
              <a:rPr lang="en-US" dirty="0" smtClean="0"/>
              <a:t>The dose of </a:t>
            </a:r>
            <a:r>
              <a:rPr lang="en-US" dirty="0" err="1" smtClean="0"/>
              <a:t>glucocorticoid</a:t>
            </a:r>
            <a:r>
              <a:rPr lang="en-US" dirty="0" smtClean="0"/>
              <a:t> needs to be increased 3 to 5 folds at times of illness or for an operation.</a:t>
            </a:r>
            <a:endParaRPr lang="sw-KE"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9" name="Title 1"/>
          <p:cNvSpPr>
            <a:spLocks noGrp="1"/>
          </p:cNvSpPr>
          <p:nvPr>
            <p:ph type="title"/>
          </p:nvPr>
        </p:nvSpPr>
        <p:spPr/>
        <p:txBody>
          <a:bodyPr/>
          <a:lstStyle/>
          <a:p>
            <a:r>
              <a:rPr lang="en-US" dirty="0" smtClean="0"/>
              <a:t>4:Cushings syndrome</a:t>
            </a:r>
            <a:endParaRPr lang="sw-KE" dirty="0"/>
          </a:p>
        </p:txBody>
      </p:sp>
      <p:sp>
        <p:nvSpPr>
          <p:cNvPr id="1048690" name="Content Placeholder 2"/>
          <p:cNvSpPr>
            <a:spLocks noGrp="1"/>
          </p:cNvSpPr>
          <p:nvPr>
            <p:ph idx="1"/>
          </p:nvPr>
        </p:nvSpPr>
        <p:spPr/>
        <p:txBody>
          <a:bodyPr>
            <a:normAutofit fontScale="96429"/>
          </a:bodyPr>
          <a:lstStyle/>
          <a:p>
            <a:r>
              <a:rPr lang="en-US" dirty="0" err="1" smtClean="0"/>
              <a:t>Glucocorticoid</a:t>
            </a:r>
            <a:r>
              <a:rPr lang="en-US" dirty="0" smtClean="0"/>
              <a:t> excess in children is usually a side effect  of long term </a:t>
            </a:r>
            <a:r>
              <a:rPr lang="en-US" dirty="0" err="1" smtClean="0"/>
              <a:t>glucocorticoid</a:t>
            </a:r>
            <a:r>
              <a:rPr lang="en-US" dirty="0" smtClean="0"/>
              <a:t> treatment (iv, oral rarely inhaled, nasal or topical)</a:t>
            </a:r>
          </a:p>
          <a:p>
            <a:r>
              <a:rPr lang="en-US" dirty="0" err="1" smtClean="0"/>
              <a:t>Corticosteriods</a:t>
            </a:r>
            <a:r>
              <a:rPr lang="en-US" dirty="0" smtClean="0"/>
              <a:t> are potent growth suppressors and prolonged use  in high dosage will lead to reduced adult height.</a:t>
            </a:r>
          </a:p>
          <a:p>
            <a:r>
              <a:rPr lang="en-US" dirty="0" smtClean="0"/>
              <a:t>Other causes: rare pituitary adenoma usually in older children, or from ectopic ACTH producing tumors but these never occur in children.</a:t>
            </a:r>
            <a:endParaRPr lang="sw-KE"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1" name="Title 1"/>
          <p:cNvSpPr>
            <a:spLocks noGrp="1"/>
          </p:cNvSpPr>
          <p:nvPr>
            <p:ph type="title"/>
          </p:nvPr>
        </p:nvSpPr>
        <p:spPr/>
        <p:txBody>
          <a:bodyPr/>
          <a:lstStyle/>
          <a:p>
            <a:r>
              <a:rPr lang="en-US" dirty="0" smtClean="0"/>
              <a:t>Clinical features</a:t>
            </a:r>
            <a:endParaRPr lang="sw-KE" dirty="0"/>
          </a:p>
        </p:txBody>
      </p:sp>
      <p:sp>
        <p:nvSpPr>
          <p:cNvPr id="1048692" name="Content Placeholder 2"/>
          <p:cNvSpPr>
            <a:spLocks noGrp="1"/>
          </p:cNvSpPr>
          <p:nvPr>
            <p:ph idx="1"/>
          </p:nvPr>
        </p:nvSpPr>
        <p:spPr/>
        <p:txBody>
          <a:bodyPr>
            <a:normAutofit fontScale="96429"/>
          </a:bodyPr>
          <a:lstStyle/>
          <a:p>
            <a:r>
              <a:rPr lang="en-US" dirty="0" smtClean="0"/>
              <a:t>Growth failure/short stature</a:t>
            </a:r>
          </a:p>
          <a:p>
            <a:r>
              <a:rPr lang="en-US" dirty="0" smtClean="0"/>
              <a:t>Face and trunk obesity</a:t>
            </a:r>
          </a:p>
          <a:p>
            <a:r>
              <a:rPr lang="en-US" dirty="0" smtClean="0"/>
              <a:t>Red cheeks</a:t>
            </a:r>
          </a:p>
          <a:p>
            <a:r>
              <a:rPr lang="en-US" dirty="0" err="1" smtClean="0"/>
              <a:t>Hirsutism</a:t>
            </a:r>
            <a:endParaRPr lang="en-US" dirty="0" smtClean="0"/>
          </a:p>
          <a:p>
            <a:r>
              <a:rPr lang="en-US" dirty="0" err="1" smtClean="0"/>
              <a:t>Striae</a:t>
            </a:r>
            <a:endParaRPr lang="en-US" dirty="0" smtClean="0"/>
          </a:p>
          <a:p>
            <a:r>
              <a:rPr lang="en-US" dirty="0" smtClean="0"/>
              <a:t>Hypertension</a:t>
            </a:r>
          </a:p>
          <a:p>
            <a:r>
              <a:rPr lang="en-US" dirty="0" smtClean="0"/>
              <a:t>Bruising</a:t>
            </a:r>
          </a:p>
          <a:p>
            <a:r>
              <a:rPr lang="en-US" dirty="0" smtClean="0"/>
              <a:t>Carbohydrate intolerance</a:t>
            </a:r>
          </a:p>
          <a:p>
            <a:r>
              <a:rPr lang="en-US" dirty="0" smtClean="0"/>
              <a:t>Muscle wasting</a:t>
            </a:r>
            <a:endParaRPr lang="sw-KE"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3" name="Title 1"/>
          <p:cNvSpPr>
            <a:spLocks noGrp="1"/>
          </p:cNvSpPr>
          <p:nvPr>
            <p:ph type="title"/>
          </p:nvPr>
        </p:nvSpPr>
        <p:spPr/>
        <p:txBody>
          <a:bodyPr/>
          <a:lstStyle/>
          <a:p>
            <a:r>
              <a:rPr lang="en-US" dirty="0" smtClean="0"/>
              <a:t>cont</a:t>
            </a:r>
            <a:endParaRPr lang="sw-KE" dirty="0"/>
          </a:p>
        </p:txBody>
      </p:sp>
      <p:sp>
        <p:nvSpPr>
          <p:cNvPr id="1048694" name="Content Placeholder 2"/>
          <p:cNvSpPr>
            <a:spLocks noGrp="1"/>
          </p:cNvSpPr>
          <p:nvPr>
            <p:ph idx="1"/>
          </p:nvPr>
        </p:nvSpPr>
        <p:spPr/>
        <p:txBody>
          <a:bodyPr/>
          <a:lstStyle/>
          <a:p>
            <a:r>
              <a:rPr lang="en-US" dirty="0" smtClean="0"/>
              <a:t>Osteoporosis</a:t>
            </a:r>
          </a:p>
          <a:p>
            <a:r>
              <a:rPr lang="en-US" dirty="0" err="1" smtClean="0"/>
              <a:t>Pyschological</a:t>
            </a:r>
            <a:r>
              <a:rPr lang="en-US" dirty="0" smtClean="0"/>
              <a:t> problems</a:t>
            </a:r>
            <a:endParaRPr lang="sw-KE"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5" name="Title 1"/>
          <p:cNvSpPr>
            <a:spLocks noGrp="1"/>
          </p:cNvSpPr>
          <p:nvPr>
            <p:ph type="title"/>
          </p:nvPr>
        </p:nvSpPr>
        <p:spPr/>
        <p:txBody>
          <a:bodyPr/>
          <a:lstStyle/>
          <a:p>
            <a:r>
              <a:rPr lang="en-US" dirty="0" smtClean="0"/>
              <a:t>diagnosis</a:t>
            </a:r>
            <a:endParaRPr lang="sw-KE" dirty="0"/>
          </a:p>
        </p:txBody>
      </p:sp>
      <p:sp>
        <p:nvSpPr>
          <p:cNvPr id="1048696" name="Content Placeholder 2"/>
          <p:cNvSpPr>
            <a:spLocks noGrp="1"/>
          </p:cNvSpPr>
          <p:nvPr>
            <p:ph idx="1"/>
          </p:nvPr>
        </p:nvSpPr>
        <p:spPr/>
        <p:txBody>
          <a:bodyPr/>
          <a:lstStyle/>
          <a:p>
            <a:r>
              <a:rPr lang="en-US" dirty="0" smtClean="0"/>
              <a:t>History</a:t>
            </a:r>
          </a:p>
          <a:p>
            <a:r>
              <a:rPr lang="en-US" dirty="0" smtClean="0"/>
              <a:t>Physical findings</a:t>
            </a:r>
          </a:p>
          <a:p>
            <a:r>
              <a:rPr lang="en-US" dirty="0" smtClean="0"/>
              <a:t>Laboratory findings</a:t>
            </a:r>
            <a:endParaRPr lang="sw-KE"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7" name="Title 1"/>
          <p:cNvSpPr>
            <a:spLocks noGrp="1"/>
          </p:cNvSpPr>
          <p:nvPr>
            <p:ph type="title"/>
          </p:nvPr>
        </p:nvSpPr>
        <p:spPr/>
        <p:txBody>
          <a:bodyPr/>
          <a:lstStyle/>
          <a:p>
            <a:r>
              <a:rPr lang="en-US" dirty="0" smtClean="0"/>
              <a:t>laboratory</a:t>
            </a:r>
            <a:endParaRPr lang="sw-KE" dirty="0"/>
          </a:p>
        </p:txBody>
      </p:sp>
      <p:sp>
        <p:nvSpPr>
          <p:cNvPr id="1048698" name="Content Placeholder 2"/>
          <p:cNvSpPr>
            <a:spLocks noGrp="1"/>
          </p:cNvSpPr>
          <p:nvPr>
            <p:ph idx="1"/>
          </p:nvPr>
        </p:nvSpPr>
        <p:spPr/>
        <p:txBody>
          <a:bodyPr/>
          <a:lstStyle/>
          <a:p>
            <a:r>
              <a:rPr lang="en-US" dirty="0" err="1" smtClean="0"/>
              <a:t>Cortisol</a:t>
            </a:r>
            <a:r>
              <a:rPr lang="en-US" dirty="0" smtClean="0"/>
              <a:t> levels variation</a:t>
            </a:r>
          </a:p>
          <a:p>
            <a:r>
              <a:rPr lang="en-US" dirty="0" smtClean="0"/>
              <a:t>Normally high in the morning and low at midnight is lost</a:t>
            </a:r>
          </a:p>
          <a:p>
            <a:r>
              <a:rPr lang="en-US" dirty="0" smtClean="0"/>
              <a:t>In </a:t>
            </a:r>
            <a:r>
              <a:rPr lang="en-US" dirty="0" err="1" smtClean="0"/>
              <a:t>cushings</a:t>
            </a:r>
            <a:r>
              <a:rPr lang="en-US" dirty="0" smtClean="0"/>
              <a:t> syndrome the midnight concentration is also high.</a:t>
            </a:r>
          </a:p>
          <a:p>
            <a:r>
              <a:rPr lang="en-US" dirty="0" smtClean="0"/>
              <a:t>The 24 hour free </a:t>
            </a:r>
            <a:r>
              <a:rPr lang="en-US" dirty="0" err="1" smtClean="0"/>
              <a:t>cortisol</a:t>
            </a:r>
            <a:r>
              <a:rPr lang="en-US" dirty="0" smtClean="0"/>
              <a:t> is also high</a:t>
            </a:r>
            <a:endParaRPr lang="sw-KE"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9" name="Title 1"/>
          <p:cNvSpPr>
            <a:spLocks noGrp="1"/>
          </p:cNvSpPr>
          <p:nvPr>
            <p:ph type="title"/>
          </p:nvPr>
        </p:nvSpPr>
        <p:spPr/>
        <p:txBody>
          <a:bodyPr/>
          <a:lstStyle/>
          <a:p>
            <a:r>
              <a:rPr lang="en-US" dirty="0" smtClean="0"/>
              <a:t>Imaging studies</a:t>
            </a:r>
            <a:endParaRPr lang="sw-KE" dirty="0"/>
          </a:p>
        </p:txBody>
      </p:sp>
      <p:sp>
        <p:nvSpPr>
          <p:cNvPr id="1048700" name="Content Placeholder 2"/>
          <p:cNvSpPr>
            <a:spLocks noGrp="1"/>
          </p:cNvSpPr>
          <p:nvPr>
            <p:ph idx="1"/>
          </p:nvPr>
        </p:nvSpPr>
        <p:spPr/>
        <p:txBody>
          <a:bodyPr/>
          <a:lstStyle/>
          <a:p>
            <a:r>
              <a:rPr lang="en-US" dirty="0" smtClean="0"/>
              <a:t>CT SCAN identify adrenal tumors</a:t>
            </a:r>
          </a:p>
          <a:p>
            <a:r>
              <a:rPr lang="en-US" dirty="0" smtClean="0"/>
              <a:t>MRI scan can be done to identify tumors as well.</a:t>
            </a:r>
          </a:p>
          <a:p>
            <a:endParaRPr lang="en-US" dirty="0" smtClean="0"/>
          </a:p>
          <a:p>
            <a:r>
              <a:rPr lang="en-US" dirty="0" err="1" smtClean="0"/>
              <a:t>Mnx</a:t>
            </a:r>
            <a:r>
              <a:rPr lang="en-US" dirty="0" smtClean="0"/>
              <a:t>: tumor </a:t>
            </a:r>
            <a:r>
              <a:rPr lang="en-US" dirty="0" err="1" smtClean="0"/>
              <a:t>resected</a:t>
            </a:r>
            <a:r>
              <a:rPr lang="en-US" dirty="0" smtClean="0"/>
              <a:t> </a:t>
            </a:r>
            <a:r>
              <a:rPr lang="en-US" dirty="0" err="1" smtClean="0"/>
              <a:t>adrenalectomy</a:t>
            </a:r>
            <a:r>
              <a:rPr lang="en-US" dirty="0" smtClean="0"/>
              <a:t> and radiotherapy.</a:t>
            </a:r>
          </a:p>
          <a:p>
            <a:r>
              <a:rPr lang="en-US" dirty="0" smtClean="0"/>
              <a:t>Pituitary adenomas treated by </a:t>
            </a:r>
            <a:r>
              <a:rPr lang="en-US" dirty="0" err="1" smtClean="0"/>
              <a:t>transphenoidal</a:t>
            </a:r>
            <a:r>
              <a:rPr lang="en-US" dirty="0" smtClean="0"/>
              <a:t> resection, but radiotherapy can be used.</a:t>
            </a:r>
            <a:endParaRPr lang="sw-KE"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1" name="Title 1"/>
          <p:cNvSpPr>
            <a:spLocks noGrp="1"/>
          </p:cNvSpPr>
          <p:nvPr>
            <p:ph type="title"/>
          </p:nvPr>
        </p:nvSpPr>
        <p:spPr/>
        <p:txBody>
          <a:bodyPr/>
          <a:lstStyle/>
          <a:p>
            <a:r>
              <a:rPr lang="en-US" dirty="0" smtClean="0"/>
              <a:t>5:Ambiguous genitalia</a:t>
            </a:r>
            <a:endParaRPr lang="sw-KE" dirty="0"/>
          </a:p>
        </p:txBody>
      </p:sp>
      <p:sp>
        <p:nvSpPr>
          <p:cNvPr id="1048702" name="Content Placeholder 2"/>
          <p:cNvSpPr>
            <a:spLocks noGrp="1"/>
          </p:cNvSpPr>
          <p:nvPr>
            <p:ph idx="1"/>
          </p:nvPr>
        </p:nvSpPr>
        <p:spPr/>
        <p:txBody>
          <a:bodyPr>
            <a:normAutofit fontScale="92857"/>
          </a:bodyPr>
          <a:lstStyle/>
          <a:p>
            <a:r>
              <a:rPr lang="en-US" dirty="0" smtClean="0"/>
              <a:t>Disorder of sexual differentiation.</a:t>
            </a:r>
          </a:p>
          <a:p>
            <a:r>
              <a:rPr lang="en-US" dirty="0" smtClean="0"/>
              <a:t>The fetal gonad is initially </a:t>
            </a:r>
            <a:r>
              <a:rPr lang="en-US" dirty="0" err="1" smtClean="0"/>
              <a:t>bipotential</a:t>
            </a:r>
            <a:r>
              <a:rPr lang="en-US" dirty="0" smtClean="0"/>
              <a:t>, in male, testis-determining gene on the y chromosome (SRY) is responsible for the differentiation of the gonad into testis.</a:t>
            </a:r>
          </a:p>
          <a:p>
            <a:r>
              <a:rPr lang="en-US" dirty="0" smtClean="0"/>
              <a:t>The production of testosterone and its metabolite, </a:t>
            </a:r>
            <a:r>
              <a:rPr lang="en-US" dirty="0" err="1" smtClean="0"/>
              <a:t>dihydrotestosterone</a:t>
            </a:r>
            <a:r>
              <a:rPr lang="en-US" dirty="0" smtClean="0"/>
              <a:t>, results in the development of male genitalia.</a:t>
            </a:r>
          </a:p>
          <a:p>
            <a:r>
              <a:rPr lang="en-US" dirty="0" smtClean="0"/>
              <a:t>In the absence of SRY,. The gonads become ovaries and genitalia female.</a:t>
            </a:r>
            <a:endParaRPr lang="sw-KE"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3" name="Title 1"/>
          <p:cNvSpPr>
            <a:spLocks noGrp="1"/>
          </p:cNvSpPr>
          <p:nvPr>
            <p:ph type="title"/>
          </p:nvPr>
        </p:nvSpPr>
        <p:spPr/>
        <p:txBody>
          <a:bodyPr/>
          <a:lstStyle/>
          <a:p>
            <a:r>
              <a:rPr lang="en-US" dirty="0" smtClean="0"/>
              <a:t>cont</a:t>
            </a:r>
            <a:endParaRPr lang="sw-KE" dirty="0"/>
          </a:p>
        </p:txBody>
      </p:sp>
      <p:sp>
        <p:nvSpPr>
          <p:cNvPr id="1048704" name="Content Placeholder 2"/>
          <p:cNvSpPr>
            <a:spLocks noGrp="1"/>
          </p:cNvSpPr>
          <p:nvPr>
            <p:ph idx="1"/>
          </p:nvPr>
        </p:nvSpPr>
        <p:spPr/>
        <p:txBody>
          <a:bodyPr>
            <a:normAutofit fontScale="96429"/>
          </a:bodyPr>
          <a:lstStyle/>
          <a:p>
            <a:r>
              <a:rPr lang="en-US" dirty="0" smtClean="0"/>
              <a:t>Rarely, newborn infants may be born with ambiguous genitalia</a:t>
            </a:r>
          </a:p>
          <a:p>
            <a:r>
              <a:rPr lang="en-US" dirty="0" smtClean="0"/>
              <a:t>This external ambiguous genitalia may be sec to:</a:t>
            </a:r>
          </a:p>
          <a:p>
            <a:pPr>
              <a:buFont typeface="Wingdings" pitchFamily="2" charset="2"/>
              <a:buChar char="v"/>
            </a:pPr>
            <a:r>
              <a:rPr lang="en-US" dirty="0" smtClean="0"/>
              <a:t>Excessive androgens producing </a:t>
            </a:r>
            <a:r>
              <a:rPr lang="en-US" dirty="0" err="1" smtClean="0"/>
              <a:t>virilisation</a:t>
            </a:r>
            <a:r>
              <a:rPr lang="en-US" dirty="0" smtClean="0"/>
              <a:t> in a female-the commonest cause congenital adrenal hyperplasia</a:t>
            </a:r>
          </a:p>
          <a:p>
            <a:pPr>
              <a:buFont typeface="Wingdings" pitchFamily="2" charset="2"/>
              <a:buChar char="v"/>
            </a:pPr>
            <a:r>
              <a:rPr lang="en-US" dirty="0" smtClean="0"/>
              <a:t>Inadequate androgen action, producing </a:t>
            </a:r>
            <a:r>
              <a:rPr lang="en-US" dirty="0" err="1" smtClean="0"/>
              <a:t>undervirilisation</a:t>
            </a:r>
            <a:r>
              <a:rPr lang="en-US" dirty="0" smtClean="0"/>
              <a:t> in a male.- this can result from inability to convert testosterone to </a:t>
            </a:r>
            <a:r>
              <a:rPr lang="en-US" dirty="0" err="1" smtClean="0"/>
              <a:t>dihydrotestosterone</a:t>
            </a:r>
            <a:r>
              <a:rPr lang="en-US" dirty="0" smtClean="0"/>
              <a:t> (5-alpha </a:t>
            </a:r>
            <a:r>
              <a:rPr lang="en-US" dirty="0" err="1" smtClean="0"/>
              <a:t>reductase</a:t>
            </a:r>
            <a:r>
              <a:rPr lang="en-US" dirty="0" smtClean="0"/>
              <a:t> deficiency)</a:t>
            </a:r>
            <a:endParaRPr lang="sw-KE"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5" name="Title 1"/>
          <p:cNvSpPr>
            <a:spLocks noGrp="1"/>
          </p:cNvSpPr>
          <p:nvPr>
            <p:ph type="title"/>
          </p:nvPr>
        </p:nvSpPr>
        <p:spPr/>
        <p:txBody>
          <a:bodyPr/>
          <a:lstStyle/>
          <a:p>
            <a:r>
              <a:rPr lang="en-US" dirty="0" smtClean="0"/>
              <a:t>cont</a:t>
            </a:r>
            <a:endParaRPr lang="sw-KE" dirty="0"/>
          </a:p>
        </p:txBody>
      </p:sp>
      <p:sp>
        <p:nvSpPr>
          <p:cNvPr id="1048706" name="Content Placeholder 2"/>
          <p:cNvSpPr>
            <a:spLocks noGrp="1"/>
          </p:cNvSpPr>
          <p:nvPr>
            <p:ph idx="1"/>
          </p:nvPr>
        </p:nvSpPr>
        <p:spPr/>
        <p:txBody>
          <a:bodyPr/>
          <a:lstStyle/>
          <a:p>
            <a:r>
              <a:rPr lang="en-US" dirty="0" err="1" smtClean="0"/>
              <a:t>Gonadotrophin</a:t>
            </a:r>
            <a:r>
              <a:rPr lang="en-US" dirty="0" smtClean="0"/>
              <a:t> insufficiency, seen in several syndromes like </a:t>
            </a:r>
            <a:r>
              <a:rPr lang="en-US" dirty="0" err="1" smtClean="0"/>
              <a:t>prader</a:t>
            </a:r>
            <a:r>
              <a:rPr lang="en-US" dirty="0" smtClean="0"/>
              <a:t> </a:t>
            </a:r>
            <a:r>
              <a:rPr lang="en-US" dirty="0" err="1" smtClean="0"/>
              <a:t>willi</a:t>
            </a:r>
            <a:r>
              <a:rPr lang="en-US" dirty="0" smtClean="0"/>
              <a:t> syndrome and congenital </a:t>
            </a:r>
            <a:r>
              <a:rPr lang="en-US" dirty="0" err="1" smtClean="0"/>
              <a:t>hypopituitarism</a:t>
            </a:r>
            <a:r>
              <a:rPr lang="en-US" dirty="0" smtClean="0"/>
              <a:t> result in small penis and </a:t>
            </a:r>
            <a:r>
              <a:rPr lang="en-US" dirty="0" err="1" smtClean="0"/>
              <a:t>cryptorchidism</a:t>
            </a:r>
            <a:r>
              <a:rPr lang="en-US" dirty="0" smtClean="0"/>
              <a:t>.</a:t>
            </a:r>
          </a:p>
          <a:p>
            <a:r>
              <a:rPr lang="en-US" dirty="0" smtClean="0"/>
              <a:t>True </a:t>
            </a:r>
            <a:r>
              <a:rPr lang="en-US" dirty="0" err="1" smtClean="0"/>
              <a:t>hemophroditism</a:t>
            </a:r>
            <a:r>
              <a:rPr lang="en-US" dirty="0" smtClean="0"/>
              <a:t>, caused by chromosomal rearrangement leading to both testicular and ovarian tissue being present.</a:t>
            </a:r>
            <a:endParaRPr lang="sw-K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5" name="Title 1"/>
          <p:cNvSpPr>
            <a:spLocks noGrp="1"/>
          </p:cNvSpPr>
          <p:nvPr>
            <p:ph type="title"/>
          </p:nvPr>
        </p:nvSpPr>
        <p:spPr/>
        <p:txBody>
          <a:bodyPr/>
          <a:lstStyle/>
          <a:p>
            <a:r>
              <a:rPr lang="en-US" dirty="0" smtClean="0"/>
              <a:t>overview</a:t>
            </a:r>
            <a:endParaRPr lang="sw-KE" dirty="0"/>
          </a:p>
        </p:txBody>
      </p:sp>
      <p:sp>
        <p:nvSpPr>
          <p:cNvPr id="1048636" name="Content Placeholder 2"/>
          <p:cNvSpPr>
            <a:spLocks noGrp="1"/>
          </p:cNvSpPr>
          <p:nvPr>
            <p:ph idx="1"/>
          </p:nvPr>
        </p:nvSpPr>
        <p:spPr/>
        <p:txBody>
          <a:bodyPr>
            <a:normAutofit fontScale="96429"/>
          </a:bodyPr>
          <a:lstStyle/>
          <a:p>
            <a:r>
              <a:rPr lang="en-US" dirty="0" smtClean="0"/>
              <a:t>The endocrine system is the collection of glands that produce hormones that regulate metabolism, growth and development, tissue function, sexual function, reproduction, sleep, mood</a:t>
            </a:r>
          </a:p>
          <a:p>
            <a:r>
              <a:rPr lang="en-US" dirty="0" smtClean="0"/>
              <a:t>Glands are controlled directly by stimulation from the nervous system, as well as by chemical receptors in the blood and hormones produced by other glands.</a:t>
            </a:r>
            <a:endParaRPr lang="sw-KE"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7" name="Title 1"/>
          <p:cNvSpPr>
            <a:spLocks noGrp="1"/>
          </p:cNvSpPr>
          <p:nvPr>
            <p:ph type="title"/>
          </p:nvPr>
        </p:nvSpPr>
        <p:spPr/>
        <p:txBody>
          <a:bodyPr/>
          <a:lstStyle/>
          <a:p>
            <a:r>
              <a:rPr lang="en-US" dirty="0" smtClean="0"/>
              <a:t>impact</a:t>
            </a:r>
            <a:endParaRPr lang="sw-KE" dirty="0"/>
          </a:p>
        </p:txBody>
      </p:sp>
      <p:sp>
        <p:nvSpPr>
          <p:cNvPr id="1048708" name="Content Placeholder 2"/>
          <p:cNvSpPr>
            <a:spLocks noGrp="1"/>
          </p:cNvSpPr>
          <p:nvPr>
            <p:ph idx="1"/>
          </p:nvPr>
        </p:nvSpPr>
        <p:spPr/>
        <p:txBody>
          <a:bodyPr>
            <a:normAutofit fontScale="92857"/>
          </a:bodyPr>
          <a:lstStyle/>
          <a:p>
            <a:r>
              <a:rPr lang="en-US" dirty="0" smtClean="0"/>
              <a:t>All parents and their relatives are desperate to know the sex of their newborn baby.</a:t>
            </a:r>
          </a:p>
          <a:p>
            <a:r>
              <a:rPr lang="en-US" dirty="0" smtClean="0"/>
              <a:t>If genitalia is ambiguous, infant sex must not be assigned until detailed </a:t>
            </a:r>
            <a:r>
              <a:rPr lang="en-US" dirty="0" err="1" smtClean="0"/>
              <a:t>assesme</a:t>
            </a:r>
            <a:r>
              <a:rPr lang="en-US" dirty="0" smtClean="0"/>
              <a:t> </a:t>
            </a:r>
            <a:r>
              <a:rPr lang="en-US" dirty="0" err="1" smtClean="0"/>
              <a:t>nt</a:t>
            </a:r>
            <a:r>
              <a:rPr lang="en-US" dirty="0" smtClean="0"/>
              <a:t> by medical, surgical and </a:t>
            </a:r>
            <a:r>
              <a:rPr lang="en-US" dirty="0" err="1" smtClean="0"/>
              <a:t>pyschological</a:t>
            </a:r>
            <a:r>
              <a:rPr lang="en-US" dirty="0" smtClean="0"/>
              <a:t> specialists has been performed.</a:t>
            </a:r>
          </a:p>
          <a:p>
            <a:r>
              <a:rPr lang="en-US" dirty="0" smtClean="0"/>
              <a:t>Birth registration must be delayed until evaluation completed.</a:t>
            </a:r>
          </a:p>
          <a:p>
            <a:r>
              <a:rPr lang="en-US" dirty="0" smtClean="0"/>
              <a:t>Incorrect assignment of sex may have lifelong medical and legal consequences.</a:t>
            </a:r>
            <a:endParaRPr lang="sw-KE"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9" name="Title 1"/>
          <p:cNvSpPr>
            <a:spLocks noGrp="1"/>
          </p:cNvSpPr>
          <p:nvPr>
            <p:ph type="title"/>
          </p:nvPr>
        </p:nvSpPr>
        <p:spPr/>
        <p:txBody>
          <a:bodyPr/>
          <a:lstStyle/>
          <a:p>
            <a:r>
              <a:rPr lang="en-US" dirty="0" smtClean="0"/>
              <a:t>evaluation</a:t>
            </a:r>
            <a:endParaRPr lang="sw-KE" dirty="0"/>
          </a:p>
        </p:txBody>
      </p:sp>
      <p:sp>
        <p:nvSpPr>
          <p:cNvPr id="1048710" name="Content Placeholder 2"/>
          <p:cNvSpPr>
            <a:spLocks noGrp="1"/>
          </p:cNvSpPr>
          <p:nvPr>
            <p:ph idx="1"/>
          </p:nvPr>
        </p:nvSpPr>
        <p:spPr/>
        <p:txBody>
          <a:bodyPr/>
          <a:lstStyle/>
          <a:p>
            <a:r>
              <a:rPr lang="en-US" dirty="0" err="1" smtClean="0"/>
              <a:t>Phenotyping</a:t>
            </a:r>
            <a:endParaRPr lang="en-US" dirty="0" smtClean="0"/>
          </a:p>
          <a:p>
            <a:r>
              <a:rPr lang="en-US" dirty="0" smtClean="0"/>
              <a:t>Chromosomal, hormonal assays</a:t>
            </a:r>
          </a:p>
          <a:p>
            <a:r>
              <a:rPr lang="en-US" dirty="0" smtClean="0"/>
              <a:t>Ultrasound of internal reproductive organs and gonads</a:t>
            </a:r>
          </a:p>
          <a:p>
            <a:r>
              <a:rPr lang="en-US" dirty="0" err="1" smtClean="0"/>
              <a:t>Laparascopic</a:t>
            </a:r>
            <a:r>
              <a:rPr lang="en-US" dirty="0" smtClean="0"/>
              <a:t> imaging and biopsy of internal organs</a:t>
            </a:r>
            <a:endParaRPr lang="sw-KE"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1" name="Title 1"/>
          <p:cNvSpPr>
            <a:spLocks noGrp="1"/>
          </p:cNvSpPr>
          <p:nvPr>
            <p:ph type="title"/>
          </p:nvPr>
        </p:nvSpPr>
        <p:spPr/>
        <p:txBody>
          <a:bodyPr/>
          <a:lstStyle/>
          <a:p>
            <a:r>
              <a:rPr lang="en-US" dirty="0" smtClean="0"/>
              <a:t>management</a:t>
            </a:r>
            <a:endParaRPr lang="sw-KE" dirty="0"/>
          </a:p>
        </p:txBody>
      </p:sp>
      <p:sp>
        <p:nvSpPr>
          <p:cNvPr id="1048712" name="Content Placeholder 2"/>
          <p:cNvSpPr>
            <a:spLocks noGrp="1"/>
          </p:cNvSpPr>
          <p:nvPr>
            <p:ph idx="1"/>
          </p:nvPr>
        </p:nvSpPr>
        <p:spPr>
          <a:xfrm>
            <a:off x="0" y="2391531"/>
            <a:ext cx="8229600" cy="4325112"/>
          </a:xfrm>
        </p:spPr>
        <p:txBody>
          <a:bodyPr/>
          <a:lstStyle/>
          <a:p>
            <a:r>
              <a:rPr lang="en-US" dirty="0" smtClean="0"/>
              <a:t>Need of </a:t>
            </a:r>
            <a:r>
              <a:rPr lang="en-US" dirty="0" err="1" smtClean="0"/>
              <a:t>mult</a:t>
            </a:r>
            <a:r>
              <a:rPr lang="en-US" dirty="0" smtClean="0"/>
              <a:t>-disciplinary experienced team</a:t>
            </a:r>
          </a:p>
          <a:p>
            <a:r>
              <a:rPr lang="en-US" dirty="0" smtClean="0"/>
              <a:t>In many intersex conditions it is usual to raise the child as female, as it is easier to fashion female genitalia, its difficult to fashion  create surgically well functioning male genitalia</a:t>
            </a:r>
            <a:endParaRPr lang="sw-KE"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3" name="Title 1"/>
          <p:cNvSpPr>
            <a:spLocks noGrp="1"/>
          </p:cNvSpPr>
          <p:nvPr>
            <p:ph type="title"/>
          </p:nvPr>
        </p:nvSpPr>
        <p:spPr/>
        <p:txBody>
          <a:bodyPr/>
          <a:lstStyle/>
          <a:p>
            <a:r>
              <a:rPr lang="en-US" dirty="0" smtClean="0"/>
              <a:t>6:congenital adrenal hyperplasia</a:t>
            </a:r>
            <a:endParaRPr lang="sw-KE" dirty="0"/>
          </a:p>
        </p:txBody>
      </p:sp>
      <p:sp>
        <p:nvSpPr>
          <p:cNvPr id="1048714" name="Content Placeholder 2"/>
          <p:cNvSpPr>
            <a:spLocks noGrp="1"/>
          </p:cNvSpPr>
          <p:nvPr>
            <p:ph idx="1"/>
          </p:nvPr>
        </p:nvSpPr>
        <p:spPr/>
        <p:txBody>
          <a:bodyPr>
            <a:normAutofit fontScale="92857"/>
          </a:bodyPr>
          <a:lstStyle/>
          <a:p>
            <a:r>
              <a:rPr lang="en-US" dirty="0" smtClean="0"/>
              <a:t>Disorder of adrenal </a:t>
            </a:r>
            <a:r>
              <a:rPr lang="en-US" dirty="0" err="1" smtClean="0"/>
              <a:t>steriod</a:t>
            </a:r>
            <a:r>
              <a:rPr lang="en-US" dirty="0" smtClean="0"/>
              <a:t> biosynthesis</a:t>
            </a:r>
          </a:p>
          <a:p>
            <a:r>
              <a:rPr lang="en-US" dirty="0" smtClean="0"/>
              <a:t>May be associated with </a:t>
            </a:r>
            <a:r>
              <a:rPr lang="en-US" dirty="0" err="1" smtClean="0"/>
              <a:t>autosomal</a:t>
            </a:r>
            <a:r>
              <a:rPr lang="en-US" dirty="0" smtClean="0"/>
              <a:t> recessive disorder</a:t>
            </a:r>
          </a:p>
          <a:p>
            <a:r>
              <a:rPr lang="en-US" dirty="0" smtClean="0"/>
              <a:t>Incidence is about 1:5000 births.</a:t>
            </a:r>
          </a:p>
          <a:p>
            <a:r>
              <a:rPr lang="en-US" dirty="0" smtClean="0"/>
              <a:t>Commoner in offspring of </a:t>
            </a:r>
            <a:r>
              <a:rPr lang="en-US" dirty="0" err="1" smtClean="0"/>
              <a:t>consanguinous</a:t>
            </a:r>
            <a:r>
              <a:rPr lang="en-US" dirty="0" smtClean="0"/>
              <a:t> marriages</a:t>
            </a:r>
          </a:p>
          <a:p>
            <a:r>
              <a:rPr lang="en-US" dirty="0" smtClean="0"/>
              <a:t>Over 90% have a deficiency of the enzyme 21-hydroxylase which is needed for </a:t>
            </a:r>
            <a:r>
              <a:rPr lang="en-US" dirty="0" err="1" smtClean="0"/>
              <a:t>cortisol</a:t>
            </a:r>
            <a:r>
              <a:rPr lang="en-US" dirty="0" smtClean="0"/>
              <a:t> biosynthesis, with 80% unable to produce </a:t>
            </a:r>
            <a:r>
              <a:rPr lang="en-US" dirty="0" err="1" smtClean="0"/>
              <a:t>aldosterone</a:t>
            </a:r>
            <a:r>
              <a:rPr lang="en-US" dirty="0" smtClean="0"/>
              <a:t>.</a:t>
            </a:r>
          </a:p>
          <a:p>
            <a:pPr>
              <a:buNone/>
            </a:pPr>
            <a:endParaRPr lang="sw-KE"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5" name="Title 1"/>
          <p:cNvSpPr>
            <a:spLocks noGrp="1"/>
          </p:cNvSpPr>
          <p:nvPr>
            <p:ph type="title"/>
          </p:nvPr>
        </p:nvSpPr>
        <p:spPr/>
        <p:txBody>
          <a:bodyPr/>
          <a:lstStyle/>
          <a:p>
            <a:r>
              <a:rPr lang="en-US" dirty="0" smtClean="0"/>
              <a:t>cont</a:t>
            </a:r>
            <a:endParaRPr lang="sw-KE" dirty="0"/>
          </a:p>
        </p:txBody>
      </p:sp>
      <p:sp>
        <p:nvSpPr>
          <p:cNvPr id="1048716" name="Content Placeholder 2"/>
          <p:cNvSpPr>
            <a:spLocks noGrp="1"/>
          </p:cNvSpPr>
          <p:nvPr>
            <p:ph idx="1"/>
          </p:nvPr>
        </p:nvSpPr>
        <p:spPr/>
        <p:txBody>
          <a:bodyPr/>
          <a:lstStyle/>
          <a:p>
            <a:r>
              <a:rPr lang="en-US" dirty="0" smtClean="0"/>
              <a:t>In the fetus , the resulting </a:t>
            </a:r>
            <a:r>
              <a:rPr lang="en-US" dirty="0" err="1" smtClean="0"/>
              <a:t>cortisol</a:t>
            </a:r>
            <a:r>
              <a:rPr lang="en-US" dirty="0" smtClean="0"/>
              <a:t> deficiency stimulates the pituitary to produce ACTH , which drives overproduction of </a:t>
            </a:r>
            <a:r>
              <a:rPr lang="en-US" dirty="0" err="1" smtClean="0"/>
              <a:t>adrenogens</a:t>
            </a:r>
            <a:r>
              <a:rPr lang="en-US" dirty="0" smtClean="0"/>
              <a:t>.</a:t>
            </a:r>
            <a:endParaRPr lang="sw-KE"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7" name="Title 1"/>
          <p:cNvSpPr>
            <a:spLocks noGrp="1"/>
          </p:cNvSpPr>
          <p:nvPr>
            <p:ph type="title"/>
          </p:nvPr>
        </p:nvSpPr>
        <p:spPr/>
        <p:txBody>
          <a:bodyPr/>
          <a:lstStyle/>
          <a:p>
            <a:r>
              <a:rPr lang="en-US" dirty="0" smtClean="0"/>
              <a:t>Clinical presentation</a:t>
            </a:r>
            <a:endParaRPr lang="sw-KE" dirty="0"/>
          </a:p>
        </p:txBody>
      </p:sp>
      <p:sp>
        <p:nvSpPr>
          <p:cNvPr id="1048718" name="Content Placeholder 2"/>
          <p:cNvSpPr>
            <a:spLocks noGrp="1"/>
          </p:cNvSpPr>
          <p:nvPr>
            <p:ph idx="1"/>
          </p:nvPr>
        </p:nvSpPr>
        <p:spPr/>
        <p:txBody>
          <a:bodyPr>
            <a:normAutofit fontScale="96429"/>
          </a:bodyPr>
          <a:lstStyle/>
          <a:p>
            <a:r>
              <a:rPr lang="en-US" dirty="0" err="1" smtClean="0"/>
              <a:t>Virilisation</a:t>
            </a:r>
            <a:r>
              <a:rPr lang="en-US" dirty="0" smtClean="0"/>
              <a:t> of the external genitalia in females, with clitoral hypertrophy and variable fusion of the labia</a:t>
            </a:r>
          </a:p>
          <a:p>
            <a:r>
              <a:rPr lang="en-US" dirty="0" smtClean="0"/>
              <a:t>In the male, the penis may be enlarged the scrotum pigmented</a:t>
            </a:r>
          </a:p>
          <a:p>
            <a:r>
              <a:rPr lang="en-US" dirty="0" smtClean="0"/>
              <a:t>A salt losing adrenal crisis in the 80% of males who are salt losers; this occurs at 1-3weeks of age presenting with </a:t>
            </a:r>
            <a:r>
              <a:rPr lang="en-US" dirty="0" err="1" smtClean="0"/>
              <a:t>vomitting</a:t>
            </a:r>
            <a:r>
              <a:rPr lang="en-US" dirty="0" smtClean="0"/>
              <a:t>, weight loss, floppiness and circulatory </a:t>
            </a:r>
            <a:r>
              <a:rPr lang="en-US" dirty="0" err="1" smtClean="0"/>
              <a:t>colapse</a:t>
            </a:r>
            <a:r>
              <a:rPr lang="en-US" dirty="0" smtClean="0"/>
              <a:t>.</a:t>
            </a:r>
            <a:endParaRPr lang="sw-KE"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9" name="Title 1"/>
          <p:cNvSpPr>
            <a:spLocks noGrp="1"/>
          </p:cNvSpPr>
          <p:nvPr>
            <p:ph type="title"/>
          </p:nvPr>
        </p:nvSpPr>
        <p:spPr/>
        <p:txBody>
          <a:bodyPr/>
          <a:lstStyle/>
          <a:p>
            <a:r>
              <a:rPr lang="en-US" dirty="0" smtClean="0"/>
              <a:t>cont</a:t>
            </a:r>
            <a:endParaRPr lang="sw-KE" dirty="0"/>
          </a:p>
        </p:txBody>
      </p:sp>
      <p:sp>
        <p:nvSpPr>
          <p:cNvPr id="1048720" name="Content Placeholder 2"/>
          <p:cNvSpPr>
            <a:spLocks noGrp="1"/>
          </p:cNvSpPr>
          <p:nvPr>
            <p:ph idx="1"/>
          </p:nvPr>
        </p:nvSpPr>
        <p:spPr/>
        <p:txBody>
          <a:bodyPr/>
          <a:lstStyle/>
          <a:p>
            <a:r>
              <a:rPr lang="en-US" dirty="0" smtClean="0"/>
              <a:t>Tall stature in the 20%  of male non salt losers, they also develop a muscular build, adult body </a:t>
            </a:r>
            <a:r>
              <a:rPr lang="en-US" dirty="0" err="1" smtClean="0"/>
              <a:t>odour</a:t>
            </a:r>
            <a:r>
              <a:rPr lang="en-US" dirty="0" smtClean="0"/>
              <a:t>, pubic hair and acne from excess androgens production, leading to </a:t>
            </a:r>
            <a:r>
              <a:rPr lang="en-US" dirty="0" err="1" smtClean="0"/>
              <a:t>preconcious</a:t>
            </a:r>
            <a:r>
              <a:rPr lang="en-US" dirty="0" smtClean="0"/>
              <a:t> puberty.</a:t>
            </a:r>
          </a:p>
          <a:p>
            <a:r>
              <a:rPr lang="en-US" dirty="0" smtClean="0"/>
              <a:t>NB; there may be family history of neonatal death if a salt losing </a:t>
            </a:r>
            <a:r>
              <a:rPr lang="en-US" dirty="0" err="1" smtClean="0"/>
              <a:t>crisi</a:t>
            </a:r>
            <a:r>
              <a:rPr lang="en-US" dirty="0" smtClean="0"/>
              <a:t> had not been </a:t>
            </a:r>
            <a:r>
              <a:rPr lang="en-US" dirty="0" err="1" smtClean="0"/>
              <a:t>recognised</a:t>
            </a:r>
            <a:r>
              <a:rPr lang="en-US" dirty="0" smtClean="0"/>
              <a:t> and treated.</a:t>
            </a:r>
            <a:endParaRPr lang="sw-KE"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1" name="Title 1"/>
          <p:cNvSpPr>
            <a:spLocks noGrp="1"/>
          </p:cNvSpPr>
          <p:nvPr>
            <p:ph type="title"/>
          </p:nvPr>
        </p:nvSpPr>
        <p:spPr/>
        <p:txBody>
          <a:bodyPr/>
          <a:lstStyle/>
          <a:p>
            <a:r>
              <a:rPr lang="en-US" dirty="0" smtClean="0"/>
              <a:t>diagnosis</a:t>
            </a:r>
            <a:endParaRPr lang="sw-KE" dirty="0"/>
          </a:p>
        </p:txBody>
      </p:sp>
      <p:sp>
        <p:nvSpPr>
          <p:cNvPr id="1048722" name="Content Placeholder 2"/>
          <p:cNvSpPr>
            <a:spLocks noGrp="1"/>
          </p:cNvSpPr>
          <p:nvPr>
            <p:ph idx="1"/>
          </p:nvPr>
        </p:nvSpPr>
        <p:spPr/>
        <p:txBody>
          <a:bodyPr/>
          <a:lstStyle/>
          <a:p>
            <a:r>
              <a:rPr lang="en-US" dirty="0" smtClean="0"/>
              <a:t>By finding markedly raised levels of the metabolic precursor 17 alpha </a:t>
            </a:r>
            <a:r>
              <a:rPr lang="en-US" dirty="0" err="1" smtClean="0"/>
              <a:t>hydroxyprogesterone</a:t>
            </a:r>
            <a:r>
              <a:rPr lang="en-US" dirty="0" smtClean="0"/>
              <a:t> in the blood.</a:t>
            </a:r>
          </a:p>
          <a:p>
            <a:r>
              <a:rPr lang="en-US" dirty="0" smtClean="0"/>
              <a:t>In salt losers, the biochemical abnormalities are:</a:t>
            </a:r>
          </a:p>
          <a:p>
            <a:r>
              <a:rPr lang="en-US" dirty="0" smtClean="0"/>
              <a:t>Low plasma sodium</a:t>
            </a:r>
          </a:p>
          <a:p>
            <a:r>
              <a:rPr lang="en-US" dirty="0" smtClean="0"/>
              <a:t>High plasma potassium</a:t>
            </a:r>
          </a:p>
          <a:p>
            <a:r>
              <a:rPr lang="en-US" dirty="0" smtClean="0"/>
              <a:t>Metabolic acidosis</a:t>
            </a:r>
          </a:p>
          <a:p>
            <a:r>
              <a:rPr lang="en-US" dirty="0" smtClean="0"/>
              <a:t>Hypoglycemia in a salt losing state</a:t>
            </a:r>
            <a:endParaRPr lang="sw-KE"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3" name="Title 1"/>
          <p:cNvSpPr>
            <a:spLocks noGrp="1"/>
          </p:cNvSpPr>
          <p:nvPr>
            <p:ph type="title"/>
          </p:nvPr>
        </p:nvSpPr>
        <p:spPr/>
        <p:txBody>
          <a:bodyPr/>
          <a:lstStyle/>
          <a:p>
            <a:r>
              <a:rPr lang="en-US" dirty="0" smtClean="0"/>
              <a:t>management</a:t>
            </a:r>
            <a:endParaRPr lang="sw-KE" dirty="0"/>
          </a:p>
        </p:txBody>
      </p:sp>
      <p:sp>
        <p:nvSpPr>
          <p:cNvPr id="1048724" name="Content Placeholder 2"/>
          <p:cNvSpPr>
            <a:spLocks noGrp="1"/>
          </p:cNvSpPr>
          <p:nvPr>
            <p:ph idx="1"/>
          </p:nvPr>
        </p:nvSpPr>
        <p:spPr/>
        <p:txBody>
          <a:bodyPr>
            <a:normAutofit fontScale="96429"/>
          </a:bodyPr>
          <a:lstStyle/>
          <a:p>
            <a:r>
              <a:rPr lang="en-US" dirty="0" smtClean="0"/>
              <a:t>Affected female will require corrective surgery to their external genitalia</a:t>
            </a:r>
          </a:p>
          <a:p>
            <a:r>
              <a:rPr lang="en-US" dirty="0" smtClean="0"/>
              <a:t>But as they have uterus and </a:t>
            </a:r>
            <a:r>
              <a:rPr lang="en-US" dirty="0" err="1" smtClean="0"/>
              <a:t>overies</a:t>
            </a:r>
            <a:r>
              <a:rPr lang="en-US" dirty="0" smtClean="0"/>
              <a:t>, they should be reared as girls and are able to have children.</a:t>
            </a:r>
          </a:p>
          <a:p>
            <a:r>
              <a:rPr lang="en-US" dirty="0" smtClean="0"/>
              <a:t>Males in a salt losing crisis require saline, dextrose and hydrocortisone iv</a:t>
            </a:r>
          </a:p>
          <a:p>
            <a:r>
              <a:rPr lang="en-US" dirty="0" smtClean="0"/>
              <a:t>The long term management of both sexes is with:</a:t>
            </a:r>
          </a:p>
          <a:p>
            <a:endParaRPr lang="sw-KE"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5" name="Title 1"/>
          <p:cNvSpPr>
            <a:spLocks noGrp="1"/>
          </p:cNvSpPr>
          <p:nvPr>
            <p:ph type="title"/>
          </p:nvPr>
        </p:nvSpPr>
        <p:spPr/>
        <p:txBody>
          <a:bodyPr/>
          <a:lstStyle/>
          <a:p>
            <a:r>
              <a:rPr lang="en-US" dirty="0" smtClean="0"/>
              <a:t>cont</a:t>
            </a:r>
            <a:endParaRPr lang="sw-KE" dirty="0"/>
          </a:p>
        </p:txBody>
      </p:sp>
      <p:sp>
        <p:nvSpPr>
          <p:cNvPr id="1048726" name="Content Placeholder 2"/>
          <p:cNvSpPr>
            <a:spLocks noGrp="1"/>
          </p:cNvSpPr>
          <p:nvPr>
            <p:ph idx="1"/>
          </p:nvPr>
        </p:nvSpPr>
        <p:spPr/>
        <p:txBody>
          <a:bodyPr/>
          <a:lstStyle/>
          <a:p>
            <a:pPr>
              <a:buFont typeface="Wingdings" pitchFamily="2" charset="2"/>
              <a:buChar char="q"/>
            </a:pPr>
            <a:r>
              <a:rPr lang="en-US" dirty="0" smtClean="0"/>
              <a:t>Lifelong </a:t>
            </a:r>
            <a:r>
              <a:rPr lang="en-US" dirty="0" err="1" smtClean="0"/>
              <a:t>glucocorticoids</a:t>
            </a:r>
            <a:r>
              <a:rPr lang="en-US" dirty="0" smtClean="0"/>
              <a:t> to suppress ACTH levels to allow normal growth and maturation.</a:t>
            </a:r>
          </a:p>
          <a:p>
            <a:pPr>
              <a:buFont typeface="Wingdings" pitchFamily="2" charset="2"/>
              <a:buChar char="q"/>
            </a:pPr>
            <a:r>
              <a:rPr lang="en-US" dirty="0" err="1" smtClean="0"/>
              <a:t>Mineralocorticoids</a:t>
            </a:r>
            <a:r>
              <a:rPr lang="en-US" dirty="0" smtClean="0"/>
              <a:t> if there is salt loss; before weaning, infants may need added sodium chloride</a:t>
            </a:r>
          </a:p>
          <a:p>
            <a:pPr>
              <a:buFont typeface="Wingdings" pitchFamily="2" charset="2"/>
              <a:buChar char="q"/>
            </a:pPr>
            <a:r>
              <a:rPr lang="en-US" dirty="0" smtClean="0"/>
              <a:t>Monitoring of growth , skeletal maturity and in many </a:t>
            </a:r>
            <a:r>
              <a:rPr lang="en-US" dirty="0" err="1" smtClean="0"/>
              <a:t>centres</a:t>
            </a:r>
            <a:r>
              <a:rPr lang="en-US" dirty="0" smtClean="0"/>
              <a:t>, plasma androgens and 17 alpha </a:t>
            </a:r>
            <a:r>
              <a:rPr lang="en-US" dirty="0" err="1" smtClean="0"/>
              <a:t>hydroxyprogesterone</a:t>
            </a:r>
            <a:r>
              <a:rPr lang="en-US" dirty="0" smtClean="0"/>
              <a:t>.</a:t>
            </a:r>
            <a:endParaRPr lang="sw-KE"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7" name="Title 1"/>
          <p:cNvSpPr>
            <a:spLocks noGrp="1"/>
          </p:cNvSpPr>
          <p:nvPr>
            <p:ph type="title"/>
          </p:nvPr>
        </p:nvSpPr>
        <p:spPr/>
        <p:txBody>
          <a:bodyPr/>
          <a:lstStyle/>
          <a:p>
            <a:r>
              <a:rPr lang="en-US" dirty="0" smtClean="0"/>
              <a:t>hypothalamus</a:t>
            </a:r>
            <a:endParaRPr lang="sw-KE" dirty="0"/>
          </a:p>
        </p:txBody>
      </p:sp>
      <p:sp>
        <p:nvSpPr>
          <p:cNvPr id="1048638" name="Content Placeholder 2"/>
          <p:cNvSpPr>
            <a:spLocks noGrp="1"/>
          </p:cNvSpPr>
          <p:nvPr>
            <p:ph idx="1"/>
          </p:nvPr>
        </p:nvSpPr>
        <p:spPr/>
        <p:txBody>
          <a:bodyPr/>
          <a:lstStyle/>
          <a:p>
            <a:r>
              <a:rPr lang="en-US" dirty="0" smtClean="0"/>
              <a:t>Is a part of the brain located superior and anterior to the brain stem</a:t>
            </a:r>
          </a:p>
          <a:p>
            <a:r>
              <a:rPr lang="en-US" dirty="0" smtClean="0"/>
              <a:t>It contains special cells called </a:t>
            </a:r>
            <a:r>
              <a:rPr lang="en-US" dirty="0" err="1" smtClean="0"/>
              <a:t>neurosecretory</a:t>
            </a:r>
            <a:r>
              <a:rPr lang="en-US" dirty="0" smtClean="0"/>
              <a:t> cells- neurons that secrete hormones:</a:t>
            </a:r>
          </a:p>
          <a:p>
            <a:pPr>
              <a:buFont typeface="Wingdings" pitchFamily="2" charset="2"/>
              <a:buChar char="v"/>
            </a:pPr>
            <a:r>
              <a:rPr lang="en-US" dirty="0" err="1" smtClean="0"/>
              <a:t>Throtropin</a:t>
            </a:r>
            <a:r>
              <a:rPr lang="en-US" dirty="0" smtClean="0"/>
              <a:t> releasing hormone(TRH)</a:t>
            </a:r>
          </a:p>
          <a:p>
            <a:pPr>
              <a:buFont typeface="Wingdings" pitchFamily="2" charset="2"/>
              <a:buChar char="v"/>
            </a:pPr>
            <a:r>
              <a:rPr lang="en-US" dirty="0" smtClean="0"/>
              <a:t>Growth hormone-releasing hormone(GHRH)</a:t>
            </a:r>
          </a:p>
          <a:p>
            <a:pPr>
              <a:buFont typeface="Wingdings" pitchFamily="2" charset="2"/>
              <a:buChar char="v"/>
            </a:pPr>
            <a:r>
              <a:rPr lang="en-US" dirty="0" smtClean="0"/>
              <a:t>Growth hormone-inhibiting hormone(GHIH)</a:t>
            </a:r>
          </a:p>
          <a:p>
            <a:pPr>
              <a:buFont typeface="Wingdings" pitchFamily="2" charset="2"/>
              <a:buChar char="v"/>
            </a:pPr>
            <a:r>
              <a:rPr lang="en-US" dirty="0" err="1" smtClean="0"/>
              <a:t>Gonadotropin</a:t>
            </a:r>
            <a:r>
              <a:rPr lang="en-US" dirty="0" smtClean="0"/>
              <a:t>-releasing hormone(</a:t>
            </a:r>
            <a:r>
              <a:rPr lang="en-US" dirty="0" err="1" smtClean="0"/>
              <a:t>GnRH</a:t>
            </a:r>
            <a:r>
              <a:rPr lang="en-US" dirty="0" smtClean="0"/>
              <a:t>)</a:t>
            </a:r>
          </a:p>
          <a:p>
            <a:endParaRPr lang="sw-KE"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7" name="Title 1"/>
          <p:cNvSpPr>
            <a:spLocks noGrp="1"/>
          </p:cNvSpPr>
          <p:nvPr>
            <p:ph type="title"/>
          </p:nvPr>
        </p:nvSpPr>
        <p:spPr/>
        <p:txBody>
          <a:bodyPr/>
          <a:lstStyle/>
          <a:p>
            <a:r>
              <a:rPr lang="en-US" dirty="0" smtClean="0"/>
              <a:t>7:sexual precocity</a:t>
            </a:r>
            <a:endParaRPr lang="sw-KE" dirty="0"/>
          </a:p>
        </p:txBody>
      </p:sp>
      <p:sp>
        <p:nvSpPr>
          <p:cNvPr id="1048728" name="Content Placeholder 2"/>
          <p:cNvSpPr>
            <a:spLocks noGrp="1"/>
          </p:cNvSpPr>
          <p:nvPr>
            <p:ph idx="1"/>
          </p:nvPr>
        </p:nvSpPr>
        <p:spPr/>
        <p:txBody>
          <a:bodyPr>
            <a:normAutofit fontScale="92857"/>
          </a:bodyPr>
          <a:lstStyle/>
          <a:p>
            <a:r>
              <a:rPr lang="sw-KE" dirty="0" smtClean="0"/>
              <a:t>Also known as preconcious puberty</a:t>
            </a:r>
          </a:p>
          <a:p>
            <a:r>
              <a:rPr lang="sw-KE" dirty="0" smtClean="0"/>
              <a:t>Defined as secondary sexual development occuring before the age of 9years in boys or 8 years in girls</a:t>
            </a:r>
          </a:p>
          <a:p>
            <a:r>
              <a:rPr lang="sw-KE" dirty="0" smtClean="0"/>
              <a:t>The lower limit of normal puberty may be 7 years  in white girls and 6 years in African-american  girls</a:t>
            </a:r>
          </a:p>
          <a:p>
            <a:r>
              <a:rPr lang="sw-KE" dirty="0" smtClean="0"/>
              <a:t>At present thelarch-breast enlargement in girls is at 10years for white girls, 9 years africa-america girls(8-13years)</a:t>
            </a:r>
            <a:endParaRPr lang="sw-KE"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9" name="Title 1"/>
          <p:cNvSpPr>
            <a:spLocks noGrp="1"/>
          </p:cNvSpPr>
          <p:nvPr>
            <p:ph type="title"/>
          </p:nvPr>
        </p:nvSpPr>
        <p:spPr/>
        <p:txBody>
          <a:bodyPr/>
          <a:lstStyle/>
          <a:p>
            <a:r>
              <a:rPr lang="en-US" dirty="0" err="1" smtClean="0"/>
              <a:t>cont</a:t>
            </a:r>
            <a:endParaRPr lang="en-US" dirty="0"/>
          </a:p>
        </p:txBody>
      </p:sp>
      <p:sp>
        <p:nvSpPr>
          <p:cNvPr id="1048730" name="Content Placeholder 2"/>
          <p:cNvSpPr>
            <a:spLocks noGrp="1"/>
          </p:cNvSpPr>
          <p:nvPr>
            <p:ph idx="1"/>
          </p:nvPr>
        </p:nvSpPr>
        <p:spPr/>
        <p:txBody>
          <a:bodyPr/>
          <a:lstStyle/>
          <a:p>
            <a:r>
              <a:rPr lang="en-US" dirty="0" smtClean="0"/>
              <a:t>Pubic hair development starts at 9years for white girls and 10.5 years  for African-American girls.</a:t>
            </a:r>
          </a:p>
          <a:p>
            <a:r>
              <a:rPr lang="en-US" dirty="0" smtClean="0"/>
              <a:t>Menarche normally at 12.2 and 12.9 years  range 10-15 years.</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1" name="Title 1"/>
          <p:cNvSpPr>
            <a:spLocks noGrp="1"/>
          </p:cNvSpPr>
          <p:nvPr>
            <p:ph type="title"/>
          </p:nvPr>
        </p:nvSpPr>
        <p:spPr/>
        <p:txBody>
          <a:bodyPr/>
          <a:lstStyle/>
          <a:p>
            <a:r>
              <a:rPr lang="en-US" dirty="0" smtClean="0"/>
              <a:t>Central precocious puberty</a:t>
            </a:r>
            <a:endParaRPr lang="en-US" dirty="0"/>
          </a:p>
        </p:txBody>
      </p:sp>
      <p:sp>
        <p:nvSpPr>
          <p:cNvPr id="1048732" name="Content Placeholder 2"/>
          <p:cNvSpPr>
            <a:spLocks noGrp="1"/>
          </p:cNvSpPr>
          <p:nvPr>
            <p:ph idx="1"/>
          </p:nvPr>
        </p:nvSpPr>
        <p:spPr/>
        <p:txBody>
          <a:bodyPr>
            <a:normAutofit fontScale="96429"/>
          </a:bodyPr>
          <a:lstStyle/>
          <a:p>
            <a:r>
              <a:rPr lang="en-US" dirty="0" smtClean="0"/>
              <a:t>Results in maturation of gonads and secretion of sex </a:t>
            </a:r>
            <a:r>
              <a:rPr lang="en-US" dirty="0" err="1" smtClean="0"/>
              <a:t>steriod</a:t>
            </a:r>
            <a:r>
              <a:rPr lang="en-US" dirty="0" smtClean="0"/>
              <a:t>, </a:t>
            </a:r>
            <a:r>
              <a:rPr lang="en-US" dirty="0" err="1" smtClean="0"/>
              <a:t>androstenedione</a:t>
            </a:r>
            <a:r>
              <a:rPr lang="en-US" dirty="0"/>
              <a:t> </a:t>
            </a:r>
            <a:r>
              <a:rPr lang="en-US" dirty="0" smtClean="0"/>
              <a:t>from premature activation of the hypothalamic-pituitary –gonadal axis</a:t>
            </a:r>
          </a:p>
          <a:p>
            <a:r>
              <a:rPr lang="en-US" dirty="0" smtClean="0"/>
              <a:t>Normal aspect of endocrine and physical aspect but too early.</a:t>
            </a:r>
          </a:p>
          <a:p>
            <a:r>
              <a:rPr lang="en-US" dirty="0" smtClean="0"/>
              <a:t>Benign precocious puberty is differential diagnosis in individuals who begin puberty early on a constitutional or familial basis</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3" name="Title 1"/>
          <p:cNvSpPr>
            <a:spLocks noGrp="1"/>
          </p:cNvSpPr>
          <p:nvPr>
            <p:ph type="title"/>
          </p:nvPr>
        </p:nvSpPr>
        <p:spPr/>
        <p:txBody>
          <a:bodyPr/>
          <a:lstStyle/>
          <a:p>
            <a:r>
              <a:rPr lang="en-US" dirty="0" err="1" smtClean="0"/>
              <a:t>cont</a:t>
            </a:r>
            <a:endParaRPr lang="en-US" dirty="0"/>
          </a:p>
        </p:txBody>
      </p:sp>
      <p:sp>
        <p:nvSpPr>
          <p:cNvPr id="1048734" name="Content Placeholder 2"/>
          <p:cNvSpPr>
            <a:spLocks noGrp="1"/>
          </p:cNvSpPr>
          <p:nvPr>
            <p:ph idx="1"/>
          </p:nvPr>
        </p:nvSpPr>
        <p:spPr/>
        <p:txBody>
          <a:bodyPr>
            <a:normAutofit fontScale="96429"/>
          </a:bodyPr>
          <a:lstStyle/>
          <a:p>
            <a:r>
              <a:rPr lang="en-US" dirty="0" smtClean="0"/>
              <a:t>If no cause identified, the diagnosis is idiopathic precocious puberty which occurs more often in girls than boys.</a:t>
            </a:r>
          </a:p>
          <a:p>
            <a:r>
              <a:rPr lang="en-US" dirty="0" smtClean="0"/>
              <a:t>Obese girls have earlier </a:t>
            </a:r>
            <a:r>
              <a:rPr lang="en-US" dirty="0" err="1" smtClean="0"/>
              <a:t>adrenarche</a:t>
            </a:r>
            <a:r>
              <a:rPr lang="en-US" dirty="0" smtClean="0"/>
              <a:t>: Early sexual maturation stage, in humans at 10-11yrs. and sometimes menarche as well, than normal weight girls</a:t>
            </a:r>
          </a:p>
          <a:p>
            <a:r>
              <a:rPr lang="en-US" dirty="0" smtClean="0"/>
              <a:t>Thus high incidence of over weight in developed countries contribute to early puberty.</a:t>
            </a: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5" name="Title 1"/>
          <p:cNvSpPr>
            <a:spLocks noGrp="1"/>
          </p:cNvSpPr>
          <p:nvPr>
            <p:ph type="title"/>
          </p:nvPr>
        </p:nvSpPr>
        <p:spPr/>
        <p:txBody>
          <a:bodyPr/>
          <a:lstStyle/>
          <a:p>
            <a:r>
              <a:rPr lang="en-US" dirty="0" smtClean="0"/>
              <a:t>Causes/ precipitating factors</a:t>
            </a:r>
            <a:endParaRPr lang="en-US" dirty="0"/>
          </a:p>
        </p:txBody>
      </p:sp>
      <p:sp>
        <p:nvSpPr>
          <p:cNvPr id="1048736" name="Content Placeholder 2"/>
          <p:cNvSpPr>
            <a:spLocks noGrp="1"/>
          </p:cNvSpPr>
          <p:nvPr>
            <p:ph idx="1"/>
          </p:nvPr>
        </p:nvSpPr>
        <p:spPr/>
        <p:txBody>
          <a:bodyPr>
            <a:normAutofit fontScale="96786" lnSpcReduction="10000"/>
          </a:bodyPr>
          <a:lstStyle/>
          <a:p>
            <a:r>
              <a:rPr lang="en-US" dirty="0" smtClean="0"/>
              <a:t>Obesity</a:t>
            </a:r>
          </a:p>
          <a:p>
            <a:r>
              <a:rPr lang="en-US" dirty="0" smtClean="0"/>
              <a:t>Tumors</a:t>
            </a:r>
          </a:p>
          <a:p>
            <a:r>
              <a:rPr lang="en-US" dirty="0" err="1" smtClean="0"/>
              <a:t>Harmatomas</a:t>
            </a:r>
            <a:r>
              <a:rPr lang="en-US" dirty="0" smtClean="0"/>
              <a:t>: rare benign tumor located near hypothalamus</a:t>
            </a:r>
          </a:p>
          <a:p>
            <a:r>
              <a:rPr lang="en-US" dirty="0" smtClean="0"/>
              <a:t>Hydrocephalus</a:t>
            </a:r>
          </a:p>
          <a:p>
            <a:r>
              <a:rPr lang="en-US" dirty="0" smtClean="0"/>
              <a:t>Meningitis</a:t>
            </a:r>
          </a:p>
          <a:p>
            <a:r>
              <a:rPr lang="en-US" dirty="0" smtClean="0"/>
              <a:t>Encephalitis</a:t>
            </a:r>
          </a:p>
          <a:p>
            <a:r>
              <a:rPr lang="en-US" dirty="0" err="1" smtClean="0"/>
              <a:t>Suprasellar</a:t>
            </a:r>
            <a:r>
              <a:rPr lang="en-US" dirty="0" smtClean="0"/>
              <a:t> cysts</a:t>
            </a:r>
          </a:p>
          <a:p>
            <a:r>
              <a:rPr lang="en-US" dirty="0" smtClean="0"/>
              <a:t>Head trauma</a:t>
            </a:r>
          </a:p>
          <a:p>
            <a:r>
              <a:rPr lang="en-US" dirty="0" smtClean="0"/>
              <a:t>Epilepsy</a:t>
            </a:r>
          </a:p>
          <a:p>
            <a:pPr marL="109728" indent="0">
              <a:buNone/>
            </a:pP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7" name="Title 1"/>
          <p:cNvSpPr>
            <a:spLocks noGrp="1"/>
          </p:cNvSpPr>
          <p:nvPr>
            <p:ph type="title"/>
          </p:nvPr>
        </p:nvSpPr>
        <p:spPr/>
        <p:txBody>
          <a:bodyPr/>
          <a:lstStyle/>
          <a:p>
            <a:r>
              <a:rPr lang="en-US" dirty="0" err="1" smtClean="0"/>
              <a:t>cont</a:t>
            </a:r>
            <a:endParaRPr lang="en-US" dirty="0"/>
          </a:p>
        </p:txBody>
      </p:sp>
      <p:sp>
        <p:nvSpPr>
          <p:cNvPr id="1048738" name="Content Placeholder 2"/>
          <p:cNvSpPr>
            <a:spLocks noGrp="1"/>
          </p:cNvSpPr>
          <p:nvPr>
            <p:ph idx="1"/>
          </p:nvPr>
        </p:nvSpPr>
        <p:spPr/>
        <p:txBody>
          <a:bodyPr/>
          <a:lstStyle/>
          <a:p>
            <a:r>
              <a:rPr lang="en-US" dirty="0" smtClean="0"/>
              <a:t>Mental disorder</a:t>
            </a:r>
          </a:p>
          <a:p>
            <a:r>
              <a:rPr lang="en-US" dirty="0" smtClean="0"/>
              <a:t>Optic or hypothalamic </a:t>
            </a:r>
            <a:r>
              <a:rPr lang="en-US" dirty="0" err="1" smtClean="0"/>
              <a:t>gliomas</a:t>
            </a:r>
            <a:endParaRPr lang="en-US" dirty="0" smtClean="0"/>
          </a:p>
          <a:p>
            <a:endParaRPr lang="en-US" dirty="0"/>
          </a:p>
          <a:p>
            <a:pPr marL="109728" indent="0">
              <a:buNone/>
            </a:pPr>
            <a:r>
              <a:rPr lang="en-US" dirty="0" smtClean="0"/>
              <a:t>Most of the CNS disorders thus precipitate to central precocious puberty</a:t>
            </a: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9" name="Title 1"/>
          <p:cNvSpPr>
            <a:spLocks noGrp="1"/>
          </p:cNvSpPr>
          <p:nvPr>
            <p:ph type="title"/>
          </p:nvPr>
        </p:nvSpPr>
        <p:spPr/>
        <p:txBody>
          <a:bodyPr/>
          <a:lstStyle/>
          <a:p>
            <a:r>
              <a:rPr lang="en-US" dirty="0" smtClean="0"/>
              <a:t>management</a:t>
            </a:r>
            <a:endParaRPr lang="en-US" dirty="0"/>
          </a:p>
        </p:txBody>
      </p:sp>
      <p:sp>
        <p:nvSpPr>
          <p:cNvPr id="1048740" name="Content Placeholder 2"/>
          <p:cNvSpPr>
            <a:spLocks noGrp="1"/>
          </p:cNvSpPr>
          <p:nvPr>
            <p:ph idx="1"/>
          </p:nvPr>
        </p:nvSpPr>
        <p:spPr/>
        <p:txBody>
          <a:bodyPr/>
          <a:lstStyle/>
          <a:p>
            <a:r>
              <a:rPr lang="en-US" dirty="0" smtClean="0"/>
              <a:t>Radiotherapy of tumors</a:t>
            </a:r>
          </a:p>
          <a:p>
            <a:r>
              <a:rPr lang="en-US" dirty="0" smtClean="0"/>
              <a:t>Shunting in increased intracranial pressure</a:t>
            </a:r>
          </a:p>
          <a:p>
            <a:r>
              <a:rPr lang="en-US" dirty="0" smtClean="0"/>
              <a:t>Medical therapy:  </a:t>
            </a:r>
            <a:r>
              <a:rPr lang="en-US" dirty="0" err="1" smtClean="0"/>
              <a:t>GnRH</a:t>
            </a:r>
            <a:r>
              <a:rPr lang="en-US" dirty="0" smtClean="0"/>
              <a:t> agonists. Long acting super active analogue they suppress gonadotropin secretion</a:t>
            </a: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1" name="Title 1"/>
          <p:cNvSpPr>
            <a:spLocks noGrp="1"/>
          </p:cNvSpPr>
          <p:nvPr>
            <p:ph type="title"/>
          </p:nvPr>
        </p:nvSpPr>
        <p:spPr/>
        <p:txBody>
          <a:bodyPr/>
          <a:lstStyle/>
          <a:p>
            <a:r>
              <a:rPr lang="en-US" dirty="0" smtClean="0"/>
              <a:t>Peripheral precocious puberty</a:t>
            </a:r>
            <a:endParaRPr lang="en-US" dirty="0"/>
          </a:p>
        </p:txBody>
      </p:sp>
      <p:sp>
        <p:nvSpPr>
          <p:cNvPr id="1048742" name="Content Placeholder 2"/>
          <p:cNvSpPr>
            <a:spLocks noGrp="1"/>
          </p:cNvSpPr>
          <p:nvPr>
            <p:ph idx="1"/>
          </p:nvPr>
        </p:nvSpPr>
        <p:spPr/>
        <p:txBody>
          <a:bodyPr>
            <a:normAutofit fontScale="92857"/>
          </a:bodyPr>
          <a:lstStyle/>
          <a:p>
            <a:r>
              <a:rPr lang="en-US" dirty="0" smtClean="0"/>
              <a:t>Also known as gonadotropin-Releasing Hormone-independent precocious puberty.</a:t>
            </a:r>
          </a:p>
          <a:p>
            <a:r>
              <a:rPr lang="en-US" dirty="0" smtClean="0"/>
              <a:t>Cause </a:t>
            </a:r>
            <a:r>
              <a:rPr lang="en-US" dirty="0" err="1" smtClean="0"/>
              <a:t>mcCune</a:t>
            </a:r>
            <a:r>
              <a:rPr lang="en-US" dirty="0" smtClean="0"/>
              <a:t>-Albright syndrome.</a:t>
            </a:r>
          </a:p>
          <a:p>
            <a:r>
              <a:rPr lang="en-US" dirty="0" smtClean="0"/>
              <a:t>More frequent in girls than boys</a:t>
            </a:r>
          </a:p>
          <a:p>
            <a:r>
              <a:rPr lang="en-US" dirty="0" smtClean="0"/>
              <a:t>Includes </a:t>
            </a:r>
            <a:r>
              <a:rPr lang="en-US" dirty="0" err="1" smtClean="0"/>
              <a:t>gonadarche</a:t>
            </a:r>
            <a:r>
              <a:rPr lang="en-US" dirty="0" smtClean="0"/>
              <a:t>, bone disorder with </a:t>
            </a:r>
            <a:r>
              <a:rPr lang="en-US" dirty="0" err="1" smtClean="0"/>
              <a:t>polyostotic</a:t>
            </a:r>
            <a:r>
              <a:rPr lang="en-US" dirty="0" smtClean="0"/>
              <a:t> fibrous dysplasia and </a:t>
            </a:r>
            <a:r>
              <a:rPr lang="en-US" dirty="0" err="1" smtClean="0"/>
              <a:t>hyperpigmented</a:t>
            </a:r>
            <a:r>
              <a:rPr lang="en-US" dirty="0" smtClean="0"/>
              <a:t> cutaneous macules.</a:t>
            </a:r>
          </a:p>
          <a:p>
            <a:r>
              <a:rPr lang="en-US" dirty="0" smtClean="0"/>
              <a:t>The </a:t>
            </a:r>
            <a:r>
              <a:rPr lang="en-US" dirty="0" err="1" smtClean="0"/>
              <a:t>preconcious</a:t>
            </a:r>
            <a:r>
              <a:rPr lang="en-US" dirty="0" smtClean="0"/>
              <a:t> </a:t>
            </a:r>
            <a:r>
              <a:rPr lang="en-US" dirty="0" err="1" smtClean="0"/>
              <a:t>adrenarche</a:t>
            </a:r>
            <a:r>
              <a:rPr lang="en-US" dirty="0" smtClean="0"/>
              <a:t> results from ovarian </a:t>
            </a:r>
            <a:r>
              <a:rPr lang="en-US" dirty="0" err="1" smtClean="0"/>
              <a:t>hyperfunction</a:t>
            </a:r>
            <a:r>
              <a:rPr lang="en-US" dirty="0" smtClean="0"/>
              <a:t>, cystic formation leading to episodic </a:t>
            </a:r>
            <a:r>
              <a:rPr lang="en-US" dirty="0" err="1" smtClean="0"/>
              <a:t>estrogn</a:t>
            </a:r>
            <a:r>
              <a:rPr lang="en-US" dirty="0" smtClean="0"/>
              <a:t> secretion.</a:t>
            </a: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3" name="Title 1"/>
          <p:cNvSpPr>
            <a:spLocks noGrp="1"/>
          </p:cNvSpPr>
          <p:nvPr>
            <p:ph type="title"/>
          </p:nvPr>
        </p:nvSpPr>
        <p:spPr/>
        <p:txBody>
          <a:bodyPr/>
          <a:lstStyle/>
          <a:p>
            <a:r>
              <a:rPr lang="en-US" dirty="0" err="1" smtClean="0"/>
              <a:t>mcCune</a:t>
            </a:r>
            <a:r>
              <a:rPr lang="en-US" dirty="0" smtClean="0"/>
              <a:t> </a:t>
            </a:r>
            <a:r>
              <a:rPr lang="en-US" dirty="0" err="1" smtClean="0"/>
              <a:t>albright</a:t>
            </a:r>
            <a:r>
              <a:rPr lang="en-US" dirty="0" smtClean="0"/>
              <a:t> syndrome: </a:t>
            </a:r>
            <a:endParaRPr lang="sw-KE" dirty="0"/>
          </a:p>
        </p:txBody>
      </p:sp>
      <p:sp>
        <p:nvSpPr>
          <p:cNvPr id="1048744" name="Content Placeholder 2"/>
          <p:cNvSpPr>
            <a:spLocks noGrp="1"/>
          </p:cNvSpPr>
          <p:nvPr>
            <p:ph idx="1"/>
          </p:nvPr>
        </p:nvSpPr>
        <p:spPr/>
        <p:txBody>
          <a:bodyPr>
            <a:normAutofit fontScale="96429"/>
          </a:bodyPr>
          <a:lstStyle/>
          <a:p>
            <a:r>
              <a:rPr lang="en-US" dirty="0" smtClean="0"/>
              <a:t>Features:</a:t>
            </a:r>
          </a:p>
          <a:p>
            <a:pPr>
              <a:buFont typeface="Wingdings" pitchFamily="2" charset="2"/>
              <a:buChar char="Ø"/>
            </a:pPr>
            <a:r>
              <a:rPr lang="en-US" dirty="0" smtClean="0"/>
              <a:t>Polyostotic fibrous dysplasia: normal bone and marrow replaced with fibrous tissue, resulting in a bone weak and prone expansion</a:t>
            </a:r>
          </a:p>
          <a:p>
            <a:pPr>
              <a:buFont typeface="Wingdings" pitchFamily="2" charset="2"/>
              <a:buChar char="Ø"/>
            </a:pPr>
            <a:r>
              <a:rPr lang="en-US" dirty="0" smtClean="0"/>
              <a:t>Skin pigmentation</a:t>
            </a:r>
          </a:p>
          <a:p>
            <a:pPr>
              <a:buFont typeface="Wingdings" pitchFamily="2" charset="2"/>
              <a:buChar char="Ø"/>
            </a:pPr>
            <a:r>
              <a:rPr lang="en-US" dirty="0" smtClean="0"/>
              <a:t>Autonomous endocrine </a:t>
            </a:r>
            <a:r>
              <a:rPr lang="en-US" dirty="0" err="1" smtClean="0"/>
              <a:t>hyperfunction</a:t>
            </a:r>
            <a:r>
              <a:rPr lang="en-US" dirty="0" smtClean="0"/>
              <a:t>(</a:t>
            </a:r>
            <a:r>
              <a:rPr lang="en-US" dirty="0" err="1" smtClean="0"/>
              <a:t>e,g</a:t>
            </a:r>
            <a:r>
              <a:rPr lang="en-US" dirty="0" smtClean="0"/>
              <a:t> </a:t>
            </a:r>
            <a:r>
              <a:rPr lang="en-US" dirty="0" err="1" smtClean="0"/>
              <a:t>gonadotropin</a:t>
            </a:r>
            <a:r>
              <a:rPr lang="en-US" dirty="0" smtClean="0"/>
              <a:t> independent precocious puberty.</a:t>
            </a:r>
          </a:p>
          <a:p>
            <a:pPr>
              <a:buFont typeface="Wingdings" pitchFamily="2" charset="2"/>
              <a:buChar char="Ø"/>
            </a:pPr>
            <a:r>
              <a:rPr lang="en-US" dirty="0" smtClean="0"/>
              <a:t>Others are: hyperthyroidism, </a:t>
            </a:r>
            <a:r>
              <a:rPr lang="en-US" dirty="0" err="1" smtClean="0"/>
              <a:t>acromegaly</a:t>
            </a:r>
            <a:r>
              <a:rPr lang="en-US" dirty="0" smtClean="0"/>
              <a:t> and </a:t>
            </a:r>
            <a:r>
              <a:rPr lang="en-US" dirty="0" err="1" smtClean="0"/>
              <a:t>cushing</a:t>
            </a:r>
            <a:r>
              <a:rPr lang="en-US" dirty="0" smtClean="0"/>
              <a:t> syndrome.</a:t>
            </a:r>
            <a:endParaRPr lang="sw-KE"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5" name="Title 1"/>
          <p:cNvSpPr>
            <a:spLocks noGrp="1"/>
          </p:cNvSpPr>
          <p:nvPr>
            <p:ph type="title"/>
          </p:nvPr>
        </p:nvSpPr>
        <p:spPr/>
        <p:txBody>
          <a:bodyPr/>
          <a:lstStyle/>
          <a:p>
            <a:r>
              <a:rPr lang="en-US" dirty="0" err="1" smtClean="0"/>
              <a:t>cont</a:t>
            </a:r>
            <a:endParaRPr lang="en-US" dirty="0"/>
          </a:p>
        </p:txBody>
      </p:sp>
      <p:sp>
        <p:nvSpPr>
          <p:cNvPr id="1048746" name="Content Placeholder 2"/>
          <p:cNvSpPr>
            <a:spLocks noGrp="1"/>
          </p:cNvSpPr>
          <p:nvPr>
            <p:ph idx="1"/>
          </p:nvPr>
        </p:nvSpPr>
        <p:spPr/>
        <p:txBody>
          <a:bodyPr/>
          <a:lstStyle/>
          <a:p>
            <a:r>
              <a:rPr lang="en-US" dirty="0" smtClean="0"/>
              <a:t>Causes:</a:t>
            </a:r>
          </a:p>
          <a:p>
            <a:r>
              <a:rPr lang="en-US" dirty="0" smtClean="0"/>
              <a:t>Adrenal tumors</a:t>
            </a:r>
          </a:p>
          <a:p>
            <a:r>
              <a:rPr lang="en-US" dirty="0" err="1" smtClean="0"/>
              <a:t>Leydig</a:t>
            </a:r>
            <a:r>
              <a:rPr lang="en-US" dirty="0" smtClean="0"/>
              <a:t> cell( cells that produce testosterone hormone)  premature maturation in boys</a:t>
            </a:r>
          </a:p>
          <a:p>
            <a:r>
              <a:rPr lang="en-US" dirty="0" err="1"/>
              <a:t>h</a:t>
            </a:r>
            <a:r>
              <a:rPr lang="en-US" dirty="0" err="1" smtClean="0"/>
              <a:t>CG</a:t>
            </a:r>
            <a:r>
              <a:rPr lang="en-US" dirty="0" smtClean="0"/>
              <a:t>- secreting tumors stimulate LH receptors and increases testosterone secretion</a:t>
            </a:r>
          </a:p>
          <a:p>
            <a:r>
              <a:rPr lang="en-US" dirty="0" smtClean="0"/>
              <a:t>Ovarian cysts</a:t>
            </a:r>
          </a:p>
          <a:p>
            <a:r>
              <a:rPr lang="en-US" dirty="0" smtClean="0"/>
              <a:t>Congenital adrenal hyperplasia</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9" name="Title 1"/>
          <p:cNvSpPr>
            <a:spLocks noGrp="1"/>
          </p:cNvSpPr>
          <p:nvPr>
            <p:ph type="title"/>
          </p:nvPr>
        </p:nvSpPr>
        <p:spPr/>
        <p:txBody>
          <a:bodyPr>
            <a:normAutofit fontScale="90000"/>
          </a:bodyPr>
          <a:lstStyle/>
          <a:p>
            <a:r>
              <a:rPr lang="en-US" dirty="0" smtClean="0"/>
              <a:t>CONT</a:t>
            </a:r>
            <a:br>
              <a:rPr lang="en-US" dirty="0" smtClean="0"/>
            </a:br>
            <a:endParaRPr lang="sw-KE" dirty="0"/>
          </a:p>
        </p:txBody>
      </p:sp>
      <p:sp>
        <p:nvSpPr>
          <p:cNvPr id="1048640" name="Content Placeholder 2"/>
          <p:cNvSpPr>
            <a:spLocks noGrp="1"/>
          </p:cNvSpPr>
          <p:nvPr>
            <p:ph idx="1"/>
          </p:nvPr>
        </p:nvSpPr>
        <p:spPr/>
        <p:txBody>
          <a:bodyPr/>
          <a:lstStyle/>
          <a:p>
            <a:pPr>
              <a:buFont typeface="Wingdings" pitchFamily="2" charset="2"/>
              <a:buChar char="v"/>
            </a:pPr>
            <a:r>
              <a:rPr lang="en-US" dirty="0" err="1" smtClean="0"/>
              <a:t>Cortocotropin</a:t>
            </a:r>
            <a:r>
              <a:rPr lang="en-US" dirty="0" smtClean="0"/>
              <a:t>-releasing hormone (CRH)</a:t>
            </a:r>
          </a:p>
          <a:p>
            <a:pPr>
              <a:buFont typeface="Wingdings" pitchFamily="2" charset="2"/>
              <a:buChar char="v"/>
            </a:pPr>
            <a:r>
              <a:rPr lang="en-US" dirty="0" err="1" smtClean="0"/>
              <a:t>Oxytocin</a:t>
            </a:r>
            <a:endParaRPr lang="en-US" dirty="0" smtClean="0"/>
          </a:p>
          <a:p>
            <a:pPr>
              <a:buFont typeface="Wingdings" pitchFamily="2" charset="2"/>
              <a:buChar char="v"/>
            </a:pPr>
            <a:r>
              <a:rPr lang="en-US" dirty="0" err="1" smtClean="0"/>
              <a:t>Antidiuretic</a:t>
            </a:r>
            <a:r>
              <a:rPr lang="en-US" dirty="0" smtClean="0"/>
              <a:t> hormone (ADH)</a:t>
            </a:r>
            <a:endParaRPr lang="sw-KE"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7" name="Title 1"/>
          <p:cNvSpPr>
            <a:spLocks noGrp="1"/>
          </p:cNvSpPr>
          <p:nvPr>
            <p:ph type="title"/>
          </p:nvPr>
        </p:nvSpPr>
        <p:spPr/>
        <p:txBody>
          <a:bodyPr/>
          <a:lstStyle/>
          <a:p>
            <a:r>
              <a:rPr lang="en-US" dirty="0" smtClean="0"/>
              <a:t>Evaluation of sexual precocious</a:t>
            </a:r>
            <a:endParaRPr lang="en-US" dirty="0"/>
          </a:p>
        </p:txBody>
      </p:sp>
      <p:sp>
        <p:nvSpPr>
          <p:cNvPr id="1048748" name="Content Placeholder 2"/>
          <p:cNvSpPr>
            <a:spLocks noGrp="1"/>
          </p:cNvSpPr>
          <p:nvPr>
            <p:ph idx="1"/>
          </p:nvPr>
        </p:nvSpPr>
        <p:spPr/>
        <p:txBody>
          <a:bodyPr>
            <a:normAutofit fontScale="96429"/>
          </a:bodyPr>
          <a:lstStyle/>
          <a:p>
            <a:r>
              <a:rPr lang="en-US" dirty="0" smtClean="0"/>
              <a:t>1</a:t>
            </a:r>
            <a:r>
              <a:rPr lang="en-US" baseline="30000" dirty="0" smtClean="0"/>
              <a:t>st</a:t>
            </a:r>
            <a:r>
              <a:rPr lang="en-US" dirty="0" smtClean="0"/>
              <a:t> step, determine which characteristics of normal puberty are apparent, whether estrogen effects or both are present.</a:t>
            </a:r>
          </a:p>
          <a:p>
            <a:r>
              <a:rPr lang="en-US" dirty="0" smtClean="0"/>
              <a:t>In girls, androgen effects as: adult odor, pubic and axillary hair, facial skin oiliness and acne</a:t>
            </a:r>
          </a:p>
          <a:p>
            <a:r>
              <a:rPr lang="en-US" dirty="0" smtClean="0"/>
              <a:t>Estrogen effect manifests as; breast development, uterine increase, eventually menarche.</a:t>
            </a:r>
          </a:p>
          <a:p>
            <a:r>
              <a:rPr lang="en-US" dirty="0" smtClean="0"/>
              <a:t>In boys androgen effects manifests as:</a:t>
            </a: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9" name="Title 1"/>
          <p:cNvSpPr>
            <a:spLocks noGrp="1"/>
          </p:cNvSpPr>
          <p:nvPr>
            <p:ph type="title"/>
          </p:nvPr>
        </p:nvSpPr>
        <p:spPr/>
        <p:txBody>
          <a:bodyPr/>
          <a:lstStyle/>
          <a:p>
            <a:r>
              <a:rPr lang="en-US" dirty="0" err="1" smtClean="0"/>
              <a:t>cont</a:t>
            </a:r>
            <a:endParaRPr lang="en-US" dirty="0"/>
          </a:p>
        </p:txBody>
      </p:sp>
      <p:sp>
        <p:nvSpPr>
          <p:cNvPr id="1048750" name="Content Placeholder 2"/>
          <p:cNvSpPr>
            <a:spLocks noGrp="1"/>
          </p:cNvSpPr>
          <p:nvPr>
            <p:ph idx="1"/>
          </p:nvPr>
        </p:nvSpPr>
        <p:spPr/>
        <p:txBody>
          <a:bodyPr/>
          <a:lstStyle/>
          <a:p>
            <a:r>
              <a:rPr lang="en-US" dirty="0" smtClean="0"/>
              <a:t>Adult odor, pubic and axillary hair, and facial skin oiliness and acne. Also notice whether testes are enlarged more than 2.5cm in length which implies </a:t>
            </a:r>
            <a:r>
              <a:rPr lang="en-US" dirty="0" err="1" smtClean="0"/>
              <a:t>gonadarche</a:t>
            </a:r>
            <a:r>
              <a:rPr lang="en-US" dirty="0" smtClean="0"/>
              <a:t>.(early </a:t>
            </a:r>
            <a:r>
              <a:rPr lang="en-US" dirty="0" err="1" smtClean="0"/>
              <a:t>gonadal</a:t>
            </a:r>
            <a:r>
              <a:rPr lang="en-US" dirty="0" smtClean="0"/>
              <a:t> changes that mark onset of puberty)</a:t>
            </a:r>
          </a:p>
          <a:p>
            <a:r>
              <a:rPr lang="en-US" dirty="0" smtClean="0"/>
              <a:t>The enlargement of testes is due to seminiferous tubule maturation.</a:t>
            </a: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1" name="Title 1"/>
          <p:cNvSpPr>
            <a:spLocks noGrp="1"/>
          </p:cNvSpPr>
          <p:nvPr>
            <p:ph type="title"/>
          </p:nvPr>
        </p:nvSpPr>
        <p:spPr/>
        <p:txBody>
          <a:bodyPr/>
          <a:lstStyle/>
          <a:p>
            <a:r>
              <a:rPr lang="en-US" dirty="0" smtClean="0"/>
              <a:t>Laboratory evaluation</a:t>
            </a:r>
            <a:endParaRPr lang="en-US" dirty="0"/>
          </a:p>
        </p:txBody>
      </p:sp>
      <p:sp>
        <p:nvSpPr>
          <p:cNvPr id="1048752" name="Content Placeholder 2"/>
          <p:cNvSpPr>
            <a:spLocks noGrp="1"/>
          </p:cNvSpPr>
          <p:nvPr>
            <p:ph idx="1"/>
          </p:nvPr>
        </p:nvSpPr>
        <p:spPr/>
        <p:txBody>
          <a:bodyPr>
            <a:normAutofit fontScale="96429"/>
          </a:bodyPr>
          <a:lstStyle/>
          <a:p>
            <a:r>
              <a:rPr lang="en-US" dirty="0" smtClean="0"/>
              <a:t>Determination of sex </a:t>
            </a:r>
            <a:r>
              <a:rPr lang="en-US" dirty="0" err="1" smtClean="0"/>
              <a:t>steriod</a:t>
            </a:r>
            <a:r>
              <a:rPr lang="en-US" dirty="0" smtClean="0"/>
              <a:t> and baseline gonadotropin concentrations.</a:t>
            </a:r>
          </a:p>
          <a:p>
            <a:r>
              <a:rPr lang="en-US" dirty="0" smtClean="0"/>
              <a:t>The inherent nature of gonadotropin secretion is </a:t>
            </a:r>
            <a:r>
              <a:rPr lang="en-US" dirty="0" err="1" smtClean="0"/>
              <a:t>characterised</a:t>
            </a:r>
            <a:r>
              <a:rPr lang="en-US" dirty="0" smtClean="0"/>
              <a:t> by low secretory rates throughout childhood and pulsatile secretion in adolescents and adults.</a:t>
            </a:r>
          </a:p>
          <a:p>
            <a:r>
              <a:rPr lang="en-US" dirty="0" smtClean="0"/>
              <a:t>If baseline gonadotropin values elevated into the normal pubertal range, central precocious puberty is </a:t>
            </a:r>
            <a:r>
              <a:rPr lang="en-US" dirty="0" err="1" smtClean="0"/>
              <a:t>lkely</a:t>
            </a:r>
            <a:r>
              <a:rPr lang="en-US" dirty="0" smtClean="0"/>
              <a:t>.</a:t>
            </a:r>
          </a:p>
          <a:p>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3" name="Title 1"/>
          <p:cNvSpPr>
            <a:spLocks noGrp="1"/>
          </p:cNvSpPr>
          <p:nvPr>
            <p:ph type="title"/>
          </p:nvPr>
        </p:nvSpPr>
        <p:spPr/>
        <p:txBody>
          <a:bodyPr/>
          <a:lstStyle/>
          <a:p>
            <a:r>
              <a:rPr lang="en-US" dirty="0" err="1" smtClean="0"/>
              <a:t>cont</a:t>
            </a:r>
            <a:endParaRPr lang="en-US" dirty="0"/>
          </a:p>
        </p:txBody>
      </p:sp>
      <p:sp>
        <p:nvSpPr>
          <p:cNvPr id="1048754" name="Content Placeholder 2"/>
          <p:cNvSpPr>
            <a:spLocks noGrp="1"/>
          </p:cNvSpPr>
          <p:nvPr>
            <p:ph idx="1"/>
          </p:nvPr>
        </p:nvSpPr>
        <p:spPr/>
        <p:txBody>
          <a:bodyPr>
            <a:normAutofit fontScale="96429"/>
          </a:bodyPr>
          <a:lstStyle/>
          <a:p>
            <a:r>
              <a:rPr lang="en-US" dirty="0" smtClean="0"/>
              <a:t>If low, however, no immediate conclusion may be drawn as to </a:t>
            </a:r>
            <a:r>
              <a:rPr lang="en-US" dirty="0" err="1" smtClean="0"/>
              <a:t>GnRH</a:t>
            </a:r>
            <a:r>
              <a:rPr lang="en-US" dirty="0" smtClean="0"/>
              <a:t>-dependent versus </a:t>
            </a:r>
            <a:r>
              <a:rPr lang="en-US" dirty="0" err="1" smtClean="0"/>
              <a:t>GnRH</a:t>
            </a:r>
            <a:r>
              <a:rPr lang="en-US" dirty="0" smtClean="0"/>
              <a:t> independent precocious puberty.</a:t>
            </a:r>
          </a:p>
          <a:p>
            <a:r>
              <a:rPr lang="en-US" dirty="0" smtClean="0"/>
              <a:t>The distinction requires </a:t>
            </a:r>
            <a:r>
              <a:rPr lang="en-US" dirty="0" err="1" smtClean="0"/>
              <a:t>assesment</a:t>
            </a:r>
            <a:r>
              <a:rPr lang="en-US" dirty="0" smtClean="0"/>
              <a:t> of gonadotropin responsiveness to </a:t>
            </a:r>
            <a:r>
              <a:rPr lang="en-US" dirty="0" err="1" smtClean="0"/>
              <a:t>GnRH</a:t>
            </a:r>
            <a:r>
              <a:rPr lang="en-US" dirty="0" smtClean="0"/>
              <a:t> stimulation.</a:t>
            </a:r>
          </a:p>
          <a:p>
            <a:r>
              <a:rPr lang="en-US" dirty="0" smtClean="0"/>
              <a:t>Determination of thyroid hormone levels because severe primary </a:t>
            </a:r>
            <a:r>
              <a:rPr lang="en-US" dirty="0" err="1" smtClean="0"/>
              <a:t>hypothyroidim</a:t>
            </a:r>
            <a:r>
              <a:rPr lang="en-US" dirty="0" smtClean="0"/>
              <a:t> can cause incomplete precocious puberty</a:t>
            </a:r>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5" name="Title 1"/>
          <p:cNvSpPr>
            <a:spLocks noGrp="1"/>
          </p:cNvSpPr>
          <p:nvPr>
            <p:ph type="title"/>
          </p:nvPr>
        </p:nvSpPr>
        <p:spPr/>
        <p:txBody>
          <a:bodyPr/>
          <a:lstStyle/>
          <a:p>
            <a:r>
              <a:rPr lang="en-US" dirty="0" smtClean="0"/>
              <a:t>Cont..</a:t>
            </a:r>
            <a:endParaRPr lang="en-US" dirty="0"/>
          </a:p>
        </p:txBody>
      </p:sp>
      <p:sp>
        <p:nvSpPr>
          <p:cNvPr id="1048756" name="Content Placeholder 2"/>
          <p:cNvSpPr>
            <a:spLocks noGrp="1"/>
          </p:cNvSpPr>
          <p:nvPr>
            <p:ph idx="1"/>
          </p:nvPr>
        </p:nvSpPr>
        <p:spPr/>
        <p:txBody>
          <a:bodyPr/>
          <a:lstStyle/>
          <a:p>
            <a:r>
              <a:rPr lang="en-US" dirty="0" smtClean="0"/>
              <a:t>If suggest CNS anomaly, or a tumor (CNS, hepatic, adrenal, ovarian, or testicular), MRI of the appropriate location is indicated,.</a:t>
            </a:r>
          </a:p>
          <a:p>
            <a:r>
              <a:rPr lang="en-US" dirty="0" smtClean="0"/>
              <a:t>The diagnosis of central precocious puberty mandates that MRI of the CNS be performed.</a:t>
            </a:r>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7" name="Title 1"/>
          <p:cNvSpPr>
            <a:spLocks noGrp="1"/>
          </p:cNvSpPr>
          <p:nvPr>
            <p:ph type="title"/>
          </p:nvPr>
        </p:nvSpPr>
        <p:spPr/>
        <p:txBody>
          <a:bodyPr/>
          <a:lstStyle/>
          <a:p>
            <a:r>
              <a:rPr lang="en-US" dirty="0" smtClean="0"/>
              <a:t>treatment</a:t>
            </a:r>
            <a:endParaRPr lang="en-US" dirty="0"/>
          </a:p>
        </p:txBody>
      </p:sp>
      <p:sp>
        <p:nvSpPr>
          <p:cNvPr id="1048758" name="Content Placeholder 2"/>
          <p:cNvSpPr>
            <a:spLocks noGrp="1"/>
          </p:cNvSpPr>
          <p:nvPr>
            <p:ph idx="1"/>
          </p:nvPr>
        </p:nvSpPr>
        <p:spPr/>
        <p:txBody>
          <a:bodyPr>
            <a:normAutofit fontScale="92857"/>
          </a:bodyPr>
          <a:lstStyle/>
          <a:p>
            <a:r>
              <a:rPr lang="en-US" dirty="0" smtClean="0"/>
              <a:t>Long term </a:t>
            </a:r>
            <a:r>
              <a:rPr lang="en-US" dirty="0" err="1" smtClean="0"/>
              <a:t>superactive</a:t>
            </a:r>
            <a:r>
              <a:rPr lang="en-US" dirty="0" smtClean="0"/>
              <a:t> analogs of </a:t>
            </a:r>
            <a:r>
              <a:rPr lang="en-US" dirty="0" err="1" smtClean="0"/>
              <a:t>GnRH</a:t>
            </a:r>
            <a:r>
              <a:rPr lang="en-US" dirty="0" smtClean="0"/>
              <a:t> are treatment of choice for central precocious puberty because they suppress gonadotropin secretion by down regulating </a:t>
            </a:r>
            <a:r>
              <a:rPr lang="en-US" dirty="0" err="1" smtClean="0"/>
              <a:t>GnRH</a:t>
            </a:r>
            <a:r>
              <a:rPr lang="en-US" dirty="0" smtClean="0"/>
              <a:t> receptors in the pituitary </a:t>
            </a:r>
            <a:r>
              <a:rPr lang="en-US" dirty="0" err="1" smtClean="0"/>
              <a:t>gonadotropes</a:t>
            </a:r>
            <a:endParaRPr lang="en-US" dirty="0" smtClean="0"/>
          </a:p>
          <a:p>
            <a:r>
              <a:rPr lang="en-US" dirty="0" err="1" smtClean="0"/>
              <a:t>Pyschological</a:t>
            </a:r>
            <a:r>
              <a:rPr lang="en-US" dirty="0" smtClean="0"/>
              <a:t> support and </a:t>
            </a:r>
            <a:r>
              <a:rPr lang="en-US" dirty="0" err="1" smtClean="0"/>
              <a:t>counselling</a:t>
            </a:r>
            <a:r>
              <a:rPr lang="en-US" dirty="0" smtClean="0"/>
              <a:t> in early sexual development and increased height  </a:t>
            </a:r>
          </a:p>
          <a:p>
            <a:r>
              <a:rPr lang="en-US" dirty="0" smtClean="0"/>
              <a:t>Boys with </a:t>
            </a:r>
            <a:r>
              <a:rPr lang="en-US" dirty="0" err="1" smtClean="0"/>
              <a:t>GnRH</a:t>
            </a:r>
            <a:r>
              <a:rPr lang="en-US" dirty="0" smtClean="0"/>
              <a:t> independent premature </a:t>
            </a:r>
            <a:r>
              <a:rPr lang="en-US" dirty="0" err="1" smtClean="0"/>
              <a:t>leydig</a:t>
            </a:r>
            <a:r>
              <a:rPr lang="en-US" dirty="0" smtClean="0"/>
              <a:t> cell and germinal cell maturation  do not respond to </a:t>
            </a:r>
            <a:r>
              <a:rPr lang="en-US" dirty="0" err="1" smtClean="0"/>
              <a:t>GnRH</a:t>
            </a:r>
            <a:r>
              <a:rPr lang="en-US" dirty="0" smtClean="0"/>
              <a:t> analogs, but require treatment</a:t>
            </a:r>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9" name="Title 1"/>
          <p:cNvSpPr>
            <a:spLocks noGrp="1"/>
          </p:cNvSpPr>
          <p:nvPr>
            <p:ph type="title"/>
          </p:nvPr>
        </p:nvSpPr>
        <p:spPr/>
        <p:txBody>
          <a:bodyPr/>
          <a:lstStyle/>
          <a:p>
            <a:r>
              <a:rPr lang="en-US" dirty="0" smtClean="0"/>
              <a:t>Cont.. treatment</a:t>
            </a:r>
            <a:endParaRPr lang="en-US" dirty="0"/>
          </a:p>
        </p:txBody>
      </p:sp>
      <p:sp>
        <p:nvSpPr>
          <p:cNvPr id="1048760" name="Content Placeholder 2"/>
          <p:cNvSpPr>
            <a:spLocks noGrp="1"/>
          </p:cNvSpPr>
          <p:nvPr>
            <p:ph idx="1"/>
          </p:nvPr>
        </p:nvSpPr>
        <p:spPr/>
        <p:txBody>
          <a:bodyPr>
            <a:normAutofit fontScale="96429"/>
          </a:bodyPr>
          <a:lstStyle/>
          <a:p>
            <a:r>
              <a:rPr lang="en-US" dirty="0" smtClean="0"/>
              <a:t>Require treatment with  an inhibitor of testosterone synthesis (</a:t>
            </a:r>
            <a:r>
              <a:rPr lang="en-US" dirty="0" err="1" smtClean="0"/>
              <a:t>e,g</a:t>
            </a:r>
            <a:r>
              <a:rPr lang="en-US" dirty="0" smtClean="0"/>
              <a:t> </a:t>
            </a:r>
            <a:r>
              <a:rPr lang="en-US" dirty="0" err="1" smtClean="0"/>
              <a:t>ketocanazole</a:t>
            </a:r>
            <a:r>
              <a:rPr lang="en-US" dirty="0"/>
              <a:t>)</a:t>
            </a:r>
            <a:r>
              <a:rPr lang="en-US" dirty="0" smtClean="0"/>
              <a:t> an </a:t>
            </a:r>
            <a:r>
              <a:rPr lang="en-US" dirty="0" err="1" smtClean="0"/>
              <a:t>antiandrogen</a:t>
            </a:r>
            <a:r>
              <a:rPr lang="en-US" dirty="0" smtClean="0"/>
              <a:t> (</a:t>
            </a:r>
            <a:r>
              <a:rPr lang="en-US" dirty="0" err="1" smtClean="0"/>
              <a:t>e.g</a:t>
            </a:r>
            <a:r>
              <a:rPr lang="en-US" dirty="0" smtClean="0"/>
              <a:t> spironolactone) </a:t>
            </a:r>
          </a:p>
          <a:p>
            <a:r>
              <a:rPr lang="en-US" dirty="0" smtClean="0"/>
              <a:t>Patients with precocious puberty from a hormone secreting tumor require surgical removal.</a:t>
            </a:r>
          </a:p>
          <a:p>
            <a:r>
              <a:rPr lang="en-US" dirty="0" smtClean="0"/>
              <a:t>McCune –Albright syndrome is a </a:t>
            </a:r>
            <a:r>
              <a:rPr lang="en-US" dirty="0" err="1" smtClean="0"/>
              <a:t>GnRH</a:t>
            </a:r>
            <a:r>
              <a:rPr lang="en-US" dirty="0" smtClean="0"/>
              <a:t> independent  and unresponsive to therapy with </a:t>
            </a:r>
            <a:r>
              <a:rPr lang="en-US" dirty="0" err="1" smtClean="0"/>
              <a:t>GnRH</a:t>
            </a:r>
            <a:r>
              <a:rPr lang="en-US" dirty="0" smtClean="0"/>
              <a:t> analog. Therapy is provided with</a:t>
            </a:r>
          </a:p>
          <a:p>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61" name="Title 1"/>
          <p:cNvSpPr>
            <a:spLocks noGrp="1"/>
          </p:cNvSpPr>
          <p:nvPr>
            <p:ph type="title"/>
          </p:nvPr>
        </p:nvSpPr>
        <p:spPr/>
        <p:txBody>
          <a:bodyPr/>
          <a:lstStyle/>
          <a:p>
            <a:r>
              <a:rPr lang="en-US" dirty="0" smtClean="0"/>
              <a:t>Cont.. treatment</a:t>
            </a:r>
            <a:endParaRPr lang="en-US" dirty="0"/>
          </a:p>
        </p:txBody>
      </p:sp>
      <p:sp>
        <p:nvSpPr>
          <p:cNvPr id="1048762" name="Content Placeholder 2"/>
          <p:cNvSpPr>
            <a:spLocks noGrp="1"/>
          </p:cNvSpPr>
          <p:nvPr>
            <p:ph idx="1"/>
          </p:nvPr>
        </p:nvSpPr>
        <p:spPr/>
        <p:txBody>
          <a:bodyPr/>
          <a:lstStyle/>
          <a:p>
            <a:r>
              <a:rPr lang="en-US" dirty="0" smtClean="0"/>
              <a:t>Therapy is provided with </a:t>
            </a:r>
            <a:r>
              <a:rPr lang="en-US" dirty="0" err="1" smtClean="0"/>
              <a:t>antiandrogens</a:t>
            </a:r>
            <a:r>
              <a:rPr lang="en-US" dirty="0" smtClean="0"/>
              <a:t> or </a:t>
            </a:r>
            <a:r>
              <a:rPr lang="en-US" dirty="0" err="1" smtClean="0"/>
              <a:t>antiestrogen</a:t>
            </a:r>
            <a:r>
              <a:rPr lang="en-US" dirty="0" smtClean="0"/>
              <a:t> such as </a:t>
            </a:r>
            <a:r>
              <a:rPr lang="en-US" dirty="0" err="1" smtClean="0"/>
              <a:t>tamoxifen</a:t>
            </a:r>
            <a:r>
              <a:rPr lang="en-US" dirty="0" smtClean="0"/>
              <a:t>.</a:t>
            </a:r>
          </a:p>
          <a:p>
            <a:r>
              <a:rPr lang="en-US" dirty="0" smtClean="0"/>
              <a:t>After successful therapy, central precocious puberty may develop secondarily; </a:t>
            </a:r>
            <a:r>
              <a:rPr lang="en-US" dirty="0" err="1" smtClean="0"/>
              <a:t>GnRH</a:t>
            </a:r>
            <a:r>
              <a:rPr lang="en-US" dirty="0" smtClean="0"/>
              <a:t> agonist administration is effective therapy.</a:t>
            </a:r>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63" name="Title 1"/>
          <p:cNvSpPr>
            <a:spLocks noGrp="1"/>
          </p:cNvSpPr>
          <p:nvPr>
            <p:ph type="title"/>
          </p:nvPr>
        </p:nvSpPr>
        <p:spPr/>
        <p:txBody>
          <a:bodyPr/>
          <a:lstStyle/>
          <a:p>
            <a:r>
              <a:rPr lang="en-US" dirty="0" smtClean="0"/>
              <a:t>acromegaly</a:t>
            </a:r>
            <a:endParaRPr lang="en-US" dirty="0"/>
          </a:p>
        </p:txBody>
      </p:sp>
      <p:sp>
        <p:nvSpPr>
          <p:cNvPr id="1048764" name="Content Placeholder 2"/>
          <p:cNvSpPr>
            <a:spLocks noGrp="1"/>
          </p:cNvSpPr>
          <p:nvPr>
            <p:ph idx="1"/>
          </p:nvPr>
        </p:nvSpPr>
        <p:spPr/>
        <p:txBody>
          <a:bodyPr/>
          <a:lstStyle/>
          <a:p>
            <a:r>
              <a:rPr lang="en-US" dirty="0" smtClean="0"/>
              <a:t>Define/describe</a:t>
            </a:r>
          </a:p>
          <a:p>
            <a:r>
              <a:rPr lang="en-US" dirty="0" smtClean="0"/>
              <a:t>Causes</a:t>
            </a:r>
          </a:p>
          <a:p>
            <a:r>
              <a:rPr lang="en-US" dirty="0" smtClean="0"/>
              <a:t>Clinical presentation</a:t>
            </a:r>
          </a:p>
          <a:p>
            <a:r>
              <a:rPr lang="en-US" dirty="0"/>
              <a:t>h</a:t>
            </a:r>
            <a:r>
              <a:rPr lang="en-US" dirty="0" smtClean="0"/>
              <a:t>ow common is it</a:t>
            </a:r>
          </a:p>
          <a:p>
            <a:r>
              <a:rPr lang="en-US" dirty="0" smtClean="0"/>
              <a:t>Diagnosis</a:t>
            </a:r>
          </a:p>
          <a:p>
            <a:r>
              <a:rPr lang="en-US" dirty="0" smtClean="0"/>
              <a:t>Treatment</a:t>
            </a:r>
          </a:p>
          <a:p>
            <a:r>
              <a:rPr lang="en-US" dirty="0" smtClean="0"/>
              <a:t>Common effective treatment modalities</a:t>
            </a:r>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65" name="Title 1"/>
          <p:cNvSpPr>
            <a:spLocks noGrp="1"/>
          </p:cNvSpPr>
          <p:nvPr>
            <p:ph type="title"/>
          </p:nvPr>
        </p:nvSpPr>
        <p:spPr/>
        <p:txBody>
          <a:bodyPr/>
          <a:lstStyle/>
          <a:p>
            <a:r>
              <a:rPr lang="en-US" dirty="0" smtClean="0"/>
              <a:t>Definition/description</a:t>
            </a:r>
            <a:endParaRPr lang="en-US" dirty="0"/>
          </a:p>
        </p:txBody>
      </p:sp>
      <p:sp>
        <p:nvSpPr>
          <p:cNvPr id="1048766" name="Content Placeholder 2"/>
          <p:cNvSpPr>
            <a:spLocks noGrp="1"/>
          </p:cNvSpPr>
          <p:nvPr>
            <p:ph idx="1"/>
          </p:nvPr>
        </p:nvSpPr>
        <p:spPr/>
        <p:txBody>
          <a:bodyPr>
            <a:normAutofit fontScale="96429"/>
          </a:bodyPr>
          <a:lstStyle/>
          <a:p>
            <a:r>
              <a:rPr lang="en-US" dirty="0" smtClean="0"/>
              <a:t>Its hormonal disorder results from too much growth hormone in the body.</a:t>
            </a:r>
          </a:p>
          <a:p>
            <a:r>
              <a:rPr lang="en-US" dirty="0" smtClean="0"/>
              <a:t>Growth hormone made from pituitary gland in brain</a:t>
            </a:r>
          </a:p>
          <a:p>
            <a:r>
              <a:rPr lang="en-US" dirty="0" smtClean="0"/>
              <a:t>In acromegaly, the pituitary  produces excessive amounts of GH.</a:t>
            </a:r>
          </a:p>
          <a:p>
            <a:r>
              <a:rPr lang="en-US" dirty="0" smtClean="0"/>
              <a:t>Usually from benign or noncancerous tumors on the pituitary. These benign tumors are called adenomas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1" name="Title 1"/>
          <p:cNvSpPr>
            <a:spLocks noGrp="1"/>
          </p:cNvSpPr>
          <p:nvPr>
            <p:ph type="title"/>
          </p:nvPr>
        </p:nvSpPr>
        <p:spPr/>
        <p:txBody>
          <a:bodyPr/>
          <a:lstStyle/>
          <a:p>
            <a:r>
              <a:rPr lang="en-US" dirty="0" smtClean="0"/>
              <a:t>The </a:t>
            </a:r>
            <a:r>
              <a:rPr lang="en-US" dirty="0" err="1" smtClean="0"/>
              <a:t>pancrease</a:t>
            </a:r>
            <a:endParaRPr lang="sw-KE" dirty="0"/>
          </a:p>
        </p:txBody>
      </p:sp>
      <p:sp>
        <p:nvSpPr>
          <p:cNvPr id="1048642" name="Content Placeholder 2"/>
          <p:cNvSpPr>
            <a:spLocks noGrp="1"/>
          </p:cNvSpPr>
          <p:nvPr>
            <p:ph idx="1"/>
          </p:nvPr>
        </p:nvSpPr>
        <p:spPr/>
        <p:txBody>
          <a:bodyPr/>
          <a:lstStyle/>
          <a:p>
            <a:r>
              <a:rPr lang="en-US" dirty="0" smtClean="0"/>
              <a:t>Large gland located in the abdominal cavity</a:t>
            </a:r>
          </a:p>
          <a:p>
            <a:r>
              <a:rPr lang="en-US" dirty="0" smtClean="0"/>
              <a:t>Its considered to be a </a:t>
            </a:r>
            <a:r>
              <a:rPr lang="en-US" dirty="0" err="1" smtClean="0"/>
              <a:t>heterocrine</a:t>
            </a:r>
            <a:r>
              <a:rPr lang="en-US" dirty="0" smtClean="0"/>
              <a:t> gland as it contains both endocrine and exocrine tissue</a:t>
            </a:r>
          </a:p>
          <a:p>
            <a:r>
              <a:rPr lang="en-US" dirty="0" smtClean="0"/>
              <a:t>Endocrine cells found in islets of </a:t>
            </a:r>
            <a:r>
              <a:rPr lang="en-US" dirty="0" err="1" smtClean="0"/>
              <a:t>langerhans</a:t>
            </a:r>
            <a:r>
              <a:rPr lang="en-US" dirty="0" smtClean="0"/>
              <a:t>.</a:t>
            </a:r>
          </a:p>
          <a:p>
            <a:r>
              <a:rPr lang="en-US" dirty="0" smtClean="0"/>
              <a:t>Within these islets are two type of cells-alpha and beta cells.</a:t>
            </a:r>
          </a:p>
          <a:p>
            <a:r>
              <a:rPr lang="en-US" dirty="0" smtClean="0"/>
              <a:t>The alpha cells produce the hormone glucagon responsible to raise blood glucose</a:t>
            </a:r>
            <a:endParaRPr lang="sw-KE"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67" name="Title 1"/>
          <p:cNvSpPr>
            <a:spLocks noGrp="1"/>
          </p:cNvSpPr>
          <p:nvPr>
            <p:ph type="title"/>
          </p:nvPr>
        </p:nvSpPr>
        <p:spPr/>
        <p:txBody>
          <a:bodyPr/>
          <a:lstStyle/>
          <a:p>
            <a:r>
              <a:rPr lang="en-US" dirty="0" err="1" smtClean="0"/>
              <a:t>cont</a:t>
            </a:r>
            <a:endParaRPr lang="en-US" dirty="0"/>
          </a:p>
        </p:txBody>
      </p:sp>
      <p:sp>
        <p:nvSpPr>
          <p:cNvPr id="1048768" name="Content Placeholder 2"/>
          <p:cNvSpPr>
            <a:spLocks noGrp="1"/>
          </p:cNvSpPr>
          <p:nvPr>
            <p:ph idx="1"/>
          </p:nvPr>
        </p:nvSpPr>
        <p:spPr/>
        <p:txBody>
          <a:bodyPr/>
          <a:lstStyle/>
          <a:p>
            <a:r>
              <a:rPr lang="en-US" dirty="0" smtClean="0"/>
              <a:t>Most serious health consequences of acromegaly are:</a:t>
            </a:r>
          </a:p>
          <a:p>
            <a:r>
              <a:rPr lang="en-US" dirty="0" smtClean="0"/>
              <a:t>Type 2 diabetes mellitus</a:t>
            </a:r>
          </a:p>
          <a:p>
            <a:r>
              <a:rPr lang="en-US" dirty="0" smtClean="0"/>
              <a:t>High blood pressure</a:t>
            </a:r>
          </a:p>
          <a:p>
            <a:r>
              <a:rPr lang="en-US" dirty="0" smtClean="0"/>
              <a:t>Increased risk of cardiovascular disease and arthritis.</a:t>
            </a:r>
          </a:p>
          <a:p>
            <a:r>
              <a:rPr lang="en-US" dirty="0" smtClean="0"/>
              <a:t>Increased risk of colon </a:t>
            </a:r>
            <a:r>
              <a:rPr lang="en-US" dirty="0" err="1" smtClean="0"/>
              <a:t>polp</a:t>
            </a:r>
            <a:r>
              <a:rPr lang="en-US" dirty="0" smtClean="0"/>
              <a:t> which may develop cancer of colon.</a:t>
            </a:r>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69" name="Title 1"/>
          <p:cNvSpPr>
            <a:spLocks noGrp="1"/>
          </p:cNvSpPr>
          <p:nvPr>
            <p:ph type="title"/>
          </p:nvPr>
        </p:nvSpPr>
        <p:spPr/>
        <p:txBody>
          <a:bodyPr/>
          <a:lstStyle/>
          <a:p>
            <a:r>
              <a:rPr lang="en-US" dirty="0" smtClean="0"/>
              <a:t>Clinical presentation</a:t>
            </a:r>
            <a:endParaRPr lang="en-US" dirty="0"/>
          </a:p>
        </p:txBody>
      </p:sp>
      <p:sp>
        <p:nvSpPr>
          <p:cNvPr id="1048770" name="Content Placeholder 2"/>
          <p:cNvSpPr>
            <a:spLocks noGrp="1"/>
          </p:cNvSpPr>
          <p:nvPr>
            <p:ph idx="1"/>
          </p:nvPr>
        </p:nvSpPr>
        <p:spPr/>
        <p:txBody>
          <a:bodyPr>
            <a:normAutofit fontScale="96429"/>
          </a:bodyPr>
          <a:lstStyle/>
          <a:p>
            <a:r>
              <a:rPr lang="en-US" dirty="0" smtClean="0"/>
              <a:t>Abnormal growth of hands or feet early feature noticing change in ring or shoe size, particularly shoe width.</a:t>
            </a:r>
          </a:p>
          <a:p>
            <a:r>
              <a:rPr lang="en-US" dirty="0" smtClean="0"/>
              <a:t>Facial features: brow and lower jaw protrudes, nasal bone enlarges, teeth space out.</a:t>
            </a:r>
          </a:p>
          <a:p>
            <a:r>
              <a:rPr lang="en-US" dirty="0" smtClean="0"/>
              <a:t>Overgrowth of bone and cartilage often leads to arthritis</a:t>
            </a:r>
          </a:p>
          <a:p>
            <a:r>
              <a:rPr lang="en-US" dirty="0" smtClean="0"/>
              <a:t>Carpal tunnel syndrome sec to </a:t>
            </a:r>
            <a:r>
              <a:rPr lang="en-US" dirty="0" err="1" smtClean="0"/>
              <a:t>impengiment</a:t>
            </a:r>
            <a:r>
              <a:rPr lang="en-US" dirty="0" smtClean="0"/>
              <a:t> of nerves of hand due to tissue overgrowth.</a:t>
            </a:r>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71" name="Title 1"/>
          <p:cNvSpPr>
            <a:spLocks noGrp="1"/>
          </p:cNvSpPr>
          <p:nvPr>
            <p:ph type="title"/>
          </p:nvPr>
        </p:nvSpPr>
        <p:spPr/>
        <p:txBody>
          <a:bodyPr/>
          <a:lstStyle/>
          <a:p>
            <a:r>
              <a:rPr lang="en-US" dirty="0" err="1" smtClean="0"/>
              <a:t>cont</a:t>
            </a:r>
            <a:endParaRPr lang="en-US" dirty="0"/>
          </a:p>
        </p:txBody>
      </p:sp>
      <p:sp>
        <p:nvSpPr>
          <p:cNvPr id="1048772" name="Content Placeholder 2"/>
          <p:cNvSpPr>
            <a:spLocks noGrp="1"/>
          </p:cNvSpPr>
          <p:nvPr>
            <p:ph idx="1"/>
          </p:nvPr>
        </p:nvSpPr>
        <p:spPr/>
        <p:txBody>
          <a:bodyPr>
            <a:normAutofit fontScale="96429"/>
          </a:bodyPr>
          <a:lstStyle/>
          <a:p>
            <a:r>
              <a:rPr lang="en-US" dirty="0" smtClean="0"/>
              <a:t>Carpal tunnel syndrome leads to numbness and weakness of the hands.</a:t>
            </a:r>
          </a:p>
          <a:p>
            <a:r>
              <a:rPr lang="en-US" dirty="0" smtClean="0"/>
              <a:t>Body organs including heart may enlarge.</a:t>
            </a:r>
          </a:p>
          <a:p>
            <a:r>
              <a:rPr lang="en-US" dirty="0" smtClean="0"/>
              <a:t>Other symptoms:</a:t>
            </a:r>
          </a:p>
          <a:p>
            <a:pPr>
              <a:buFont typeface="Wingdings" pitchFamily="2" charset="2"/>
              <a:buChar char="v"/>
            </a:pPr>
            <a:r>
              <a:rPr lang="en-US" dirty="0" smtClean="0"/>
              <a:t>Joint aches</a:t>
            </a:r>
          </a:p>
          <a:p>
            <a:pPr>
              <a:buFont typeface="Wingdings" pitchFamily="2" charset="2"/>
              <a:buChar char="v"/>
            </a:pPr>
            <a:r>
              <a:rPr lang="en-US" dirty="0" smtClean="0"/>
              <a:t>Thick, coarse, oily skin</a:t>
            </a:r>
          </a:p>
          <a:p>
            <a:pPr>
              <a:buFont typeface="Wingdings" pitchFamily="2" charset="2"/>
              <a:buChar char="v"/>
            </a:pPr>
            <a:r>
              <a:rPr lang="en-US" dirty="0" smtClean="0"/>
              <a:t>Enlarged lips, nose, and tongue</a:t>
            </a:r>
          </a:p>
          <a:p>
            <a:pPr>
              <a:buFont typeface="Wingdings" pitchFamily="2" charset="2"/>
              <a:buChar char="v"/>
            </a:pPr>
            <a:r>
              <a:rPr lang="en-US" dirty="0" smtClean="0"/>
              <a:t>Deepening of voice due to enlarged sinuses and vocal cords</a:t>
            </a:r>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73" name="Title 1"/>
          <p:cNvSpPr>
            <a:spLocks noGrp="1"/>
          </p:cNvSpPr>
          <p:nvPr>
            <p:ph type="title"/>
          </p:nvPr>
        </p:nvSpPr>
        <p:spPr/>
        <p:txBody>
          <a:bodyPr/>
          <a:lstStyle/>
          <a:p>
            <a:r>
              <a:rPr lang="en-US" dirty="0" err="1" smtClean="0"/>
              <a:t>cont</a:t>
            </a:r>
            <a:endParaRPr lang="en-US" dirty="0"/>
          </a:p>
        </p:txBody>
      </p:sp>
      <p:sp>
        <p:nvSpPr>
          <p:cNvPr id="1048774" name="Content Placeholder 2"/>
          <p:cNvSpPr>
            <a:spLocks noGrp="1"/>
          </p:cNvSpPr>
          <p:nvPr>
            <p:ph idx="1"/>
          </p:nvPr>
        </p:nvSpPr>
        <p:spPr/>
        <p:txBody>
          <a:bodyPr/>
          <a:lstStyle/>
          <a:p>
            <a:pPr>
              <a:buFont typeface="Wingdings" pitchFamily="2" charset="2"/>
              <a:buChar char="v"/>
            </a:pPr>
            <a:r>
              <a:rPr lang="en-US" dirty="0" smtClean="0"/>
              <a:t>Excessive sweating and skin odor</a:t>
            </a:r>
          </a:p>
          <a:p>
            <a:pPr>
              <a:buFont typeface="Wingdings" pitchFamily="2" charset="2"/>
              <a:buChar char="v"/>
            </a:pPr>
            <a:r>
              <a:rPr lang="en-US" dirty="0" smtClean="0"/>
              <a:t>Fatigue and weakness</a:t>
            </a:r>
          </a:p>
          <a:p>
            <a:pPr>
              <a:buFont typeface="Wingdings" pitchFamily="2" charset="2"/>
              <a:buChar char="v"/>
            </a:pPr>
            <a:r>
              <a:rPr lang="en-US" dirty="0" smtClean="0"/>
              <a:t>Headaches</a:t>
            </a:r>
          </a:p>
          <a:p>
            <a:pPr>
              <a:buFont typeface="Wingdings" pitchFamily="2" charset="2"/>
              <a:buChar char="v"/>
            </a:pPr>
            <a:r>
              <a:rPr lang="en-US" dirty="0" smtClean="0"/>
              <a:t>Impaired vision</a:t>
            </a:r>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75" name="Title 1"/>
          <p:cNvSpPr>
            <a:spLocks noGrp="1"/>
          </p:cNvSpPr>
          <p:nvPr>
            <p:ph type="title"/>
          </p:nvPr>
        </p:nvSpPr>
        <p:spPr/>
        <p:txBody>
          <a:bodyPr/>
          <a:lstStyle/>
          <a:p>
            <a:r>
              <a:rPr lang="en-US" dirty="0" smtClean="0"/>
              <a:t>causes</a:t>
            </a:r>
            <a:endParaRPr lang="en-US" dirty="0"/>
          </a:p>
        </p:txBody>
      </p:sp>
      <p:sp>
        <p:nvSpPr>
          <p:cNvPr id="1048776" name="Content Placeholder 2"/>
          <p:cNvSpPr>
            <a:spLocks noGrp="1"/>
          </p:cNvSpPr>
          <p:nvPr>
            <p:ph idx="1"/>
          </p:nvPr>
        </p:nvSpPr>
        <p:spPr/>
        <p:txBody>
          <a:bodyPr>
            <a:normAutofit fontScale="96429"/>
          </a:bodyPr>
          <a:lstStyle/>
          <a:p>
            <a:r>
              <a:rPr lang="en-US" dirty="0" smtClean="0"/>
              <a:t>Its caused by prolonged overproduction of GH by the pituitary gland .</a:t>
            </a:r>
          </a:p>
          <a:p>
            <a:r>
              <a:rPr lang="en-US" dirty="0" smtClean="0"/>
              <a:t>Growth hormone regulates the physical growth of the body.</a:t>
            </a:r>
          </a:p>
          <a:p>
            <a:r>
              <a:rPr lang="en-US" dirty="0" smtClean="0"/>
              <a:t>This cascade begins in a part  in the brain called hypothalamus. The hypothalamus makes hormones that regulate the pituitary gland.</a:t>
            </a:r>
          </a:p>
          <a:p>
            <a:r>
              <a:rPr lang="en-US" dirty="0" smtClean="0"/>
              <a:t>The hormone growth hormone releasing hormone stimulates the pituitary gland to produce GH.</a:t>
            </a:r>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77" name="Title 1"/>
          <p:cNvSpPr>
            <a:spLocks noGrp="1"/>
          </p:cNvSpPr>
          <p:nvPr>
            <p:ph type="title"/>
          </p:nvPr>
        </p:nvSpPr>
        <p:spPr/>
        <p:txBody>
          <a:bodyPr/>
          <a:lstStyle/>
          <a:p>
            <a:r>
              <a:rPr lang="en-US" dirty="0" err="1" smtClean="0"/>
              <a:t>Cont</a:t>
            </a:r>
            <a:r>
              <a:rPr lang="en-US" dirty="0" smtClean="0"/>
              <a:t>…</a:t>
            </a:r>
            <a:endParaRPr lang="en-US" dirty="0"/>
          </a:p>
        </p:txBody>
      </p:sp>
      <p:sp>
        <p:nvSpPr>
          <p:cNvPr id="1048778" name="Content Placeholder 2"/>
          <p:cNvSpPr>
            <a:spLocks noGrp="1"/>
          </p:cNvSpPr>
          <p:nvPr>
            <p:ph idx="1"/>
          </p:nvPr>
        </p:nvSpPr>
        <p:spPr/>
        <p:txBody>
          <a:bodyPr>
            <a:normAutofit fontScale="96429"/>
          </a:bodyPr>
          <a:lstStyle/>
          <a:p>
            <a:r>
              <a:rPr lang="en-US" dirty="0" smtClean="0"/>
              <a:t>Secretion of GH by the pituitary into bloodstream stimulates the liver to produce another hormone called insulin like growth factor 1 (IGF-1)- this actually causes tissue growth  in the body. High levels of IGF-1 in turn signal the pituitary to reduce GH production.</a:t>
            </a:r>
          </a:p>
          <a:p>
            <a:r>
              <a:rPr lang="en-US" dirty="0" smtClean="0"/>
              <a:t>The hypothalamus makes another hormone called </a:t>
            </a:r>
            <a:r>
              <a:rPr lang="en-US" dirty="0" err="1" smtClean="0"/>
              <a:t>somatostatin</a:t>
            </a:r>
            <a:r>
              <a:rPr lang="en-US" dirty="0" smtClean="0"/>
              <a:t> which inhibits GH production and release</a:t>
            </a:r>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79" name="Title 1"/>
          <p:cNvSpPr>
            <a:spLocks noGrp="1"/>
          </p:cNvSpPr>
          <p:nvPr>
            <p:ph type="title"/>
          </p:nvPr>
        </p:nvSpPr>
        <p:spPr/>
        <p:txBody>
          <a:bodyPr/>
          <a:lstStyle/>
          <a:p>
            <a:r>
              <a:rPr lang="en-US" dirty="0" err="1" smtClean="0"/>
              <a:t>Cont</a:t>
            </a:r>
            <a:r>
              <a:rPr lang="en-US" dirty="0" smtClean="0"/>
              <a:t>…cause</a:t>
            </a:r>
            <a:endParaRPr lang="en-US" dirty="0"/>
          </a:p>
        </p:txBody>
      </p:sp>
      <p:sp>
        <p:nvSpPr>
          <p:cNvPr id="1048780" name="Content Placeholder 2"/>
          <p:cNvSpPr>
            <a:spLocks noGrp="1"/>
          </p:cNvSpPr>
          <p:nvPr>
            <p:ph idx="1"/>
          </p:nvPr>
        </p:nvSpPr>
        <p:spPr/>
        <p:txBody>
          <a:bodyPr>
            <a:normAutofit fontScale="96429"/>
          </a:bodyPr>
          <a:lstStyle/>
          <a:p>
            <a:r>
              <a:rPr lang="en-US" dirty="0" smtClean="0"/>
              <a:t>1: pituitary tumors: in more than 95% of people with acromegaly, benign tumor of pituitary gland, called adenoma produces excess GH</a:t>
            </a:r>
          </a:p>
          <a:p>
            <a:r>
              <a:rPr lang="en-US" dirty="0" smtClean="0"/>
              <a:t>2. non pituitary tumors; rarely cause acromegaly. </a:t>
            </a:r>
            <a:r>
              <a:rPr lang="en-US" dirty="0" err="1" smtClean="0"/>
              <a:t>Eg</a:t>
            </a:r>
            <a:r>
              <a:rPr lang="en-US" dirty="0" smtClean="0"/>
              <a:t> tumors of pancreases, lungs, other parts of the brain. These tumors lead to excess GH, either by themselves  or more frequently because they produce GHRH that stimulates the pituitary to make GH.</a:t>
            </a:r>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81" name="Title 1"/>
          <p:cNvSpPr>
            <a:spLocks noGrp="1"/>
          </p:cNvSpPr>
          <p:nvPr>
            <p:ph type="title"/>
          </p:nvPr>
        </p:nvSpPr>
        <p:spPr/>
        <p:txBody>
          <a:bodyPr/>
          <a:lstStyle/>
          <a:p>
            <a:r>
              <a:rPr lang="en-US" dirty="0" smtClean="0"/>
              <a:t>How common is acromegaly</a:t>
            </a:r>
            <a:endParaRPr lang="en-US" dirty="0"/>
          </a:p>
        </p:txBody>
      </p:sp>
      <p:sp>
        <p:nvSpPr>
          <p:cNvPr id="1048782" name="Content Placeholder 2"/>
          <p:cNvSpPr>
            <a:spLocks noGrp="1"/>
          </p:cNvSpPr>
          <p:nvPr>
            <p:ph idx="1"/>
          </p:nvPr>
        </p:nvSpPr>
        <p:spPr/>
        <p:txBody>
          <a:bodyPr>
            <a:normAutofit fontScale="96429"/>
          </a:bodyPr>
          <a:lstStyle/>
          <a:p>
            <a:r>
              <a:rPr lang="en-US" dirty="0" smtClean="0"/>
              <a:t>Small pituitary adenomas are common, affecting about 17% of the population. However research suggests most of these tumors do not cause symptoms and rarely cause symptoms and rarely produce excess GH.</a:t>
            </a:r>
          </a:p>
          <a:p>
            <a:r>
              <a:rPr lang="en-US" dirty="0" smtClean="0"/>
              <a:t>Estimates 3-4 out of million people develop acromegaly each year, about 60 out of every million  people suffer from the disease at any time.</a:t>
            </a:r>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83" name="Title 1"/>
          <p:cNvSpPr>
            <a:spLocks noGrp="1"/>
          </p:cNvSpPr>
          <p:nvPr>
            <p:ph type="title"/>
          </p:nvPr>
        </p:nvSpPr>
        <p:spPr/>
        <p:txBody>
          <a:bodyPr/>
          <a:lstStyle/>
          <a:p>
            <a:r>
              <a:rPr lang="en-US" dirty="0" err="1" smtClean="0"/>
              <a:t>cont</a:t>
            </a:r>
            <a:endParaRPr lang="en-US" dirty="0"/>
          </a:p>
        </p:txBody>
      </p:sp>
      <p:sp>
        <p:nvSpPr>
          <p:cNvPr id="1048784" name="Content Placeholder 2"/>
          <p:cNvSpPr>
            <a:spLocks noGrp="1"/>
          </p:cNvSpPr>
          <p:nvPr>
            <p:ph idx="1"/>
          </p:nvPr>
        </p:nvSpPr>
        <p:spPr/>
        <p:txBody>
          <a:bodyPr/>
          <a:lstStyle/>
          <a:p>
            <a:r>
              <a:rPr lang="en-US" dirty="0" smtClean="0"/>
              <a:t>Because the clinical diagnosis of acromegaly is often missed, these numbers probably underestimate the frequency of the disease.</a:t>
            </a:r>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85" name="Title 1"/>
          <p:cNvSpPr>
            <a:spLocks noGrp="1"/>
          </p:cNvSpPr>
          <p:nvPr>
            <p:ph type="title"/>
          </p:nvPr>
        </p:nvSpPr>
        <p:spPr/>
        <p:txBody>
          <a:bodyPr/>
          <a:lstStyle/>
          <a:p>
            <a:r>
              <a:rPr lang="en-US" dirty="0" smtClean="0"/>
              <a:t>diagnosis</a:t>
            </a:r>
            <a:endParaRPr lang="en-US" dirty="0"/>
          </a:p>
        </p:txBody>
      </p:sp>
      <p:sp>
        <p:nvSpPr>
          <p:cNvPr id="1048786" name="Content Placeholder 2"/>
          <p:cNvSpPr>
            <a:spLocks noGrp="1"/>
          </p:cNvSpPr>
          <p:nvPr>
            <p:ph idx="1"/>
          </p:nvPr>
        </p:nvSpPr>
        <p:spPr/>
        <p:txBody>
          <a:bodyPr>
            <a:normAutofit fontScale="92857"/>
          </a:bodyPr>
          <a:lstStyle/>
          <a:p>
            <a:r>
              <a:rPr lang="en-US" dirty="0" smtClean="0"/>
              <a:t>Growth hormone estimates in blood serially. Because its secreted by pituitary in impulses or spurts, thus concentration in blood varies from minute to minute.</a:t>
            </a:r>
          </a:p>
          <a:p>
            <a:r>
              <a:rPr lang="en-US" dirty="0" smtClean="0"/>
              <a:t>More accurately suppress the GH secretion by giving oral glucose tolerance test(75-100g of glucose) which lowers serum GH to less than 1 </a:t>
            </a:r>
            <a:r>
              <a:rPr lang="en-US" dirty="0" err="1" smtClean="0"/>
              <a:t>nanogram</a:t>
            </a:r>
            <a:r>
              <a:rPr lang="en-US" dirty="0" smtClean="0"/>
              <a:t> per milliliter in health people. In patients with overproduction of GH this </a:t>
            </a:r>
            <a:r>
              <a:rPr lang="en-US" dirty="0" err="1" smtClean="0"/>
              <a:t>suppresion</a:t>
            </a:r>
            <a:r>
              <a:rPr lang="en-US" dirty="0" smtClean="0"/>
              <a:t> never occurs.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3" name="Title 1"/>
          <p:cNvSpPr>
            <a:spLocks noGrp="1"/>
          </p:cNvSpPr>
          <p:nvPr>
            <p:ph type="title"/>
          </p:nvPr>
        </p:nvSpPr>
        <p:spPr/>
        <p:txBody>
          <a:bodyPr/>
          <a:lstStyle/>
          <a:p>
            <a:r>
              <a:rPr lang="en-US" dirty="0" smtClean="0"/>
              <a:t>cont</a:t>
            </a:r>
            <a:endParaRPr lang="sw-KE" dirty="0"/>
          </a:p>
        </p:txBody>
      </p:sp>
      <p:sp>
        <p:nvSpPr>
          <p:cNvPr id="1048644" name="Content Placeholder 2"/>
          <p:cNvSpPr>
            <a:spLocks noGrp="1"/>
          </p:cNvSpPr>
          <p:nvPr>
            <p:ph idx="1"/>
          </p:nvPr>
        </p:nvSpPr>
        <p:spPr/>
        <p:txBody>
          <a:bodyPr>
            <a:normAutofit fontScale="96429"/>
          </a:bodyPr>
          <a:lstStyle/>
          <a:p>
            <a:r>
              <a:rPr lang="en-US" dirty="0" smtClean="0"/>
              <a:t>Glucagon triggers the muscle and liver cells to breakdown the polysaccharide glycogen to release glucose into the blood stream.</a:t>
            </a:r>
          </a:p>
          <a:p>
            <a:r>
              <a:rPr lang="en-US" dirty="0" smtClean="0"/>
              <a:t>The beta cell produce hormone insulin, which is responsible for lowering blood glucose levels after a meal.</a:t>
            </a:r>
          </a:p>
          <a:p>
            <a:r>
              <a:rPr lang="en-US" dirty="0" smtClean="0"/>
              <a:t>Insulin triggers the absorption of glucose from the blood into the cells, where it is added to glycogen molecules for storage.</a:t>
            </a:r>
            <a:endParaRPr lang="sw-KE"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87" name="Title 1"/>
          <p:cNvSpPr>
            <a:spLocks noGrp="1"/>
          </p:cNvSpPr>
          <p:nvPr>
            <p:ph type="title"/>
          </p:nvPr>
        </p:nvSpPr>
        <p:spPr/>
        <p:txBody>
          <a:bodyPr/>
          <a:lstStyle/>
          <a:p>
            <a:r>
              <a:rPr lang="en-US" dirty="0" err="1" smtClean="0"/>
              <a:t>cont</a:t>
            </a:r>
            <a:endParaRPr lang="en-US" dirty="0"/>
          </a:p>
        </p:txBody>
      </p:sp>
      <p:sp>
        <p:nvSpPr>
          <p:cNvPr id="1048788" name="Content Placeholder 2"/>
          <p:cNvSpPr>
            <a:spLocks noGrp="1"/>
          </p:cNvSpPr>
          <p:nvPr>
            <p:ph idx="1"/>
          </p:nvPr>
        </p:nvSpPr>
        <p:spPr/>
        <p:txBody>
          <a:bodyPr/>
          <a:lstStyle/>
          <a:p>
            <a:r>
              <a:rPr lang="en-US" dirty="0" smtClean="0"/>
              <a:t>The oral glucose tolerance test is highly reliable in confirming acromegaly.</a:t>
            </a:r>
          </a:p>
          <a:p>
            <a:r>
              <a:rPr lang="en-US" dirty="0" smtClean="0"/>
              <a:t>2. measure IGF-1 levels which increase as GH levels go up. These are much stable than GH levels thus more reliable and practical in screening acromegaly.</a:t>
            </a:r>
          </a:p>
          <a:p>
            <a:r>
              <a:rPr lang="en-US" dirty="0" smtClean="0"/>
              <a:t>3. imaging: MRI, CT scan pituitary tumors and ectopic tumors; chest, </a:t>
            </a:r>
            <a:r>
              <a:rPr lang="en-US" dirty="0" err="1" smtClean="0"/>
              <a:t>pancrease</a:t>
            </a:r>
            <a:r>
              <a:rPr lang="en-US" dirty="0" smtClean="0"/>
              <a:t>, liver</a:t>
            </a:r>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89" name="Title 1"/>
          <p:cNvSpPr>
            <a:spLocks noGrp="1"/>
          </p:cNvSpPr>
          <p:nvPr>
            <p:ph type="title"/>
          </p:nvPr>
        </p:nvSpPr>
        <p:spPr/>
        <p:txBody>
          <a:bodyPr/>
          <a:lstStyle/>
          <a:p>
            <a:r>
              <a:rPr lang="en-US" dirty="0" smtClean="0"/>
              <a:t>management</a:t>
            </a:r>
            <a:endParaRPr lang="en-US" dirty="0"/>
          </a:p>
        </p:txBody>
      </p:sp>
      <p:sp>
        <p:nvSpPr>
          <p:cNvPr id="1048790" name="Content Placeholder 2"/>
          <p:cNvSpPr>
            <a:spLocks noGrp="1"/>
          </p:cNvSpPr>
          <p:nvPr>
            <p:ph idx="1"/>
          </p:nvPr>
        </p:nvSpPr>
        <p:spPr/>
        <p:txBody>
          <a:bodyPr>
            <a:normAutofit fontScale="92857"/>
          </a:bodyPr>
          <a:lstStyle/>
          <a:p>
            <a:r>
              <a:rPr lang="en-US" dirty="0" smtClean="0"/>
              <a:t>Surgical resection of tumors</a:t>
            </a:r>
          </a:p>
          <a:p>
            <a:r>
              <a:rPr lang="en-US" dirty="0" smtClean="0"/>
              <a:t>Radiotherapy those tumor not removed completely by surgery</a:t>
            </a:r>
          </a:p>
          <a:p>
            <a:r>
              <a:rPr lang="en-US" dirty="0" smtClean="0"/>
              <a:t>Medical treatment include:</a:t>
            </a:r>
          </a:p>
          <a:p>
            <a:pPr>
              <a:buFont typeface="Wingdings" pitchFamily="2" charset="2"/>
              <a:buChar char="v"/>
            </a:pPr>
            <a:r>
              <a:rPr lang="en-US" dirty="0" err="1" smtClean="0"/>
              <a:t>Somatostatin</a:t>
            </a:r>
            <a:r>
              <a:rPr lang="en-US" dirty="0" smtClean="0"/>
              <a:t> analogs(SSA). These shut off GH production and effective in lowering GH and IGF-1, also reduce tumor size. Side effects</a:t>
            </a:r>
          </a:p>
          <a:p>
            <a:pPr marL="109728" indent="0">
              <a:buNone/>
            </a:pPr>
            <a:r>
              <a:rPr lang="en-US" dirty="0" smtClean="0"/>
              <a:t>Loose stools, nausea gas, gallstones in 20%</a:t>
            </a:r>
          </a:p>
          <a:p>
            <a:pPr>
              <a:buFont typeface="Wingdings" pitchFamily="2" charset="2"/>
              <a:buChar char="v"/>
            </a:pPr>
            <a:r>
              <a:rPr lang="en-US" dirty="0" smtClean="0"/>
              <a:t>GHRAs growth hormone receptor </a:t>
            </a:r>
            <a:r>
              <a:rPr lang="en-US" dirty="0" err="1" smtClean="0"/>
              <a:t>antaginists:interfere</a:t>
            </a:r>
            <a:r>
              <a:rPr lang="en-US" dirty="0" smtClean="0"/>
              <a:t> with action </a:t>
            </a:r>
            <a:r>
              <a:rPr lang="en-US" dirty="0" err="1" smtClean="0"/>
              <a:t>ofGH</a:t>
            </a:r>
            <a:r>
              <a:rPr lang="en-US" dirty="0" smtClean="0"/>
              <a:t>.</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1" name="Title 1"/>
          <p:cNvSpPr>
            <a:spLocks noGrp="1"/>
          </p:cNvSpPr>
          <p:nvPr>
            <p:ph type="title"/>
          </p:nvPr>
        </p:nvSpPr>
        <p:spPr/>
        <p:txBody>
          <a:bodyPr/>
          <a:lstStyle/>
          <a:p>
            <a:r>
              <a:rPr lang="en-US" dirty="0" smtClean="0"/>
              <a:t>CONT</a:t>
            </a:r>
            <a:endParaRPr lang="en-US" dirty="0"/>
          </a:p>
        </p:txBody>
      </p:sp>
      <p:sp>
        <p:nvSpPr>
          <p:cNvPr id="1048792" name="Content Placeholder 2"/>
          <p:cNvSpPr>
            <a:spLocks noGrp="1"/>
          </p:cNvSpPr>
          <p:nvPr>
            <p:ph idx="1"/>
          </p:nvPr>
        </p:nvSpPr>
        <p:spPr/>
        <p:txBody>
          <a:bodyPr>
            <a:normAutofit fontScale="96429"/>
          </a:bodyPr>
          <a:lstStyle/>
          <a:p>
            <a:r>
              <a:rPr lang="en-US" dirty="0" smtClean="0"/>
              <a:t>They </a:t>
            </a:r>
            <a:r>
              <a:rPr lang="en-US" dirty="0" err="1" smtClean="0"/>
              <a:t>normalise</a:t>
            </a:r>
            <a:r>
              <a:rPr lang="en-US" dirty="0" smtClean="0"/>
              <a:t> IGF-1 levels in more than 90% of </a:t>
            </a:r>
            <a:r>
              <a:rPr lang="en-US" dirty="0" err="1" smtClean="0"/>
              <a:t>patients.they</a:t>
            </a:r>
            <a:r>
              <a:rPr lang="en-US" dirty="0" smtClean="0"/>
              <a:t> do not </a:t>
            </a:r>
            <a:r>
              <a:rPr lang="en-US" dirty="0" err="1" smtClean="0"/>
              <a:t>howevere</a:t>
            </a:r>
            <a:r>
              <a:rPr lang="en-US" dirty="0" smtClean="0"/>
              <a:t> lower GH. Given once a day through injection.</a:t>
            </a:r>
          </a:p>
          <a:p>
            <a:pPr>
              <a:buFont typeface="Wingdings" pitchFamily="2" charset="2"/>
              <a:buChar char="v"/>
            </a:pPr>
            <a:r>
              <a:rPr lang="en-US" dirty="0" smtClean="0"/>
              <a:t>Dopamine agonists: not as effective as the other medications at lowering GH or IGF-1 and they </a:t>
            </a:r>
            <a:r>
              <a:rPr lang="en-US" dirty="0" err="1" smtClean="0"/>
              <a:t>normalise</a:t>
            </a:r>
            <a:r>
              <a:rPr lang="en-US" dirty="0" smtClean="0"/>
              <a:t> IGF-1 levels in only a minority of patients. Can be used in combination with SSAs. s/e include nausea, headache and lightheadedness.</a:t>
            </a:r>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3" name="Title 1"/>
          <p:cNvSpPr>
            <a:spLocks noGrp="1"/>
          </p:cNvSpPr>
          <p:nvPr>
            <p:ph type="title"/>
          </p:nvPr>
        </p:nvSpPr>
        <p:spPr/>
        <p:txBody>
          <a:bodyPr/>
          <a:lstStyle/>
          <a:p>
            <a:r>
              <a:rPr lang="en-US" dirty="0" smtClean="0"/>
              <a:t>Which treatment most effective?</a:t>
            </a:r>
            <a:endParaRPr lang="en-US" dirty="0"/>
          </a:p>
        </p:txBody>
      </p:sp>
      <p:sp>
        <p:nvSpPr>
          <p:cNvPr id="1048794" name="Content Placeholder 2"/>
          <p:cNvSpPr>
            <a:spLocks noGrp="1"/>
          </p:cNvSpPr>
          <p:nvPr>
            <p:ph idx="1"/>
          </p:nvPr>
        </p:nvSpPr>
        <p:spPr/>
        <p:txBody>
          <a:bodyPr/>
          <a:lstStyle/>
          <a:p>
            <a:r>
              <a:rPr lang="en-US" dirty="0" smtClean="0"/>
              <a:t>No single treatment is effective for all patients.</a:t>
            </a:r>
          </a:p>
          <a:p>
            <a:r>
              <a:rPr lang="en-US" dirty="0" smtClean="0"/>
              <a:t>Treatment should be </a:t>
            </a:r>
            <a:r>
              <a:rPr lang="en-US" dirty="0" err="1" smtClean="0"/>
              <a:t>individualised</a:t>
            </a:r>
            <a:r>
              <a:rPr lang="en-US" dirty="0" smtClean="0"/>
              <a:t> and often combined depending on patient characteristics such as age, and tumor size.</a:t>
            </a:r>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5" name="Title 1"/>
          <p:cNvSpPr>
            <a:spLocks noGrp="1"/>
          </p:cNvSpPr>
          <p:nvPr>
            <p:ph type="title"/>
          </p:nvPr>
        </p:nvSpPr>
        <p:spPr/>
        <p:txBody>
          <a:bodyPr/>
          <a:lstStyle/>
          <a:p>
            <a:r>
              <a:rPr lang="en-US" dirty="0" smtClean="0"/>
              <a:t>8: DIABETES MELLITUS</a:t>
            </a:r>
            <a:endParaRPr lang="sw-KE" dirty="0"/>
          </a:p>
        </p:txBody>
      </p:sp>
      <p:sp>
        <p:nvSpPr>
          <p:cNvPr id="1048796" name="Content Placeholder 2"/>
          <p:cNvSpPr>
            <a:spLocks noGrp="1"/>
          </p:cNvSpPr>
          <p:nvPr>
            <p:ph idx="1"/>
          </p:nvPr>
        </p:nvSpPr>
        <p:spPr/>
        <p:txBody>
          <a:bodyPr>
            <a:normAutofit fontScale="96429"/>
          </a:bodyPr>
          <a:lstStyle/>
          <a:p>
            <a:r>
              <a:rPr lang="en-US" dirty="0" smtClean="0"/>
              <a:t>Objectives:</a:t>
            </a:r>
          </a:p>
          <a:p>
            <a:pPr>
              <a:buFont typeface="Wingdings" pitchFamily="2" charset="2"/>
              <a:buChar char="§"/>
            </a:pPr>
            <a:r>
              <a:rPr lang="en-US" dirty="0" smtClean="0"/>
              <a:t>Able to diagnose and manage diabetes and its common acute complications in children</a:t>
            </a:r>
          </a:p>
          <a:p>
            <a:pPr>
              <a:buFont typeface="Wingdings" pitchFamily="2" charset="2"/>
              <a:buChar char="§"/>
            </a:pPr>
            <a:r>
              <a:rPr lang="en-US" dirty="0" smtClean="0"/>
              <a:t>Specifically:</a:t>
            </a:r>
          </a:p>
          <a:p>
            <a:pPr>
              <a:buFont typeface="Wingdings" pitchFamily="2" charset="2"/>
              <a:buChar char="Ø"/>
            </a:pPr>
            <a:r>
              <a:rPr lang="en-US" dirty="0" smtClean="0"/>
              <a:t>Define diabetes mellitus</a:t>
            </a:r>
          </a:p>
          <a:p>
            <a:pPr>
              <a:buFont typeface="Wingdings" pitchFamily="2" charset="2"/>
              <a:buChar char="Ø"/>
            </a:pPr>
            <a:r>
              <a:rPr lang="en-US" dirty="0" smtClean="0"/>
              <a:t>Types</a:t>
            </a:r>
          </a:p>
          <a:p>
            <a:pPr>
              <a:buFont typeface="Wingdings" pitchFamily="2" charset="2"/>
              <a:buChar char="Ø"/>
            </a:pPr>
            <a:r>
              <a:rPr lang="en-US" dirty="0" smtClean="0"/>
              <a:t>Causes/ predisposing factors</a:t>
            </a:r>
          </a:p>
          <a:p>
            <a:pPr>
              <a:buFont typeface="Wingdings" pitchFamily="2" charset="2"/>
              <a:buChar char="Ø"/>
            </a:pPr>
            <a:r>
              <a:rPr lang="en-US" dirty="0" smtClean="0"/>
              <a:t>Burden</a:t>
            </a:r>
          </a:p>
          <a:p>
            <a:pPr>
              <a:buFont typeface="Wingdings" pitchFamily="2" charset="2"/>
              <a:buChar char="Ø"/>
            </a:pPr>
            <a:r>
              <a:rPr lang="en-US" dirty="0" smtClean="0"/>
              <a:t>Clinical presentations</a:t>
            </a:r>
            <a:endParaRPr lang="sw-KE"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7" name="Title 1"/>
          <p:cNvSpPr>
            <a:spLocks noGrp="1"/>
          </p:cNvSpPr>
          <p:nvPr>
            <p:ph type="title"/>
          </p:nvPr>
        </p:nvSpPr>
        <p:spPr/>
        <p:txBody>
          <a:bodyPr/>
          <a:lstStyle/>
          <a:p>
            <a:endParaRPr lang="sw-KE"/>
          </a:p>
        </p:txBody>
      </p:sp>
      <p:sp>
        <p:nvSpPr>
          <p:cNvPr id="1048798" name="Content Placeholder 2"/>
          <p:cNvSpPr>
            <a:spLocks noGrp="1"/>
          </p:cNvSpPr>
          <p:nvPr>
            <p:ph idx="1"/>
          </p:nvPr>
        </p:nvSpPr>
        <p:spPr/>
        <p:txBody>
          <a:bodyPr/>
          <a:lstStyle/>
          <a:p>
            <a:r>
              <a:rPr lang="en-US" dirty="0" smtClean="0"/>
              <a:t>It’s a chronic metabolic disorder characterized by hyperglycemia resulting from defects in insulin secretion, insulin action or both. It is associated with acute complications such as </a:t>
            </a:r>
            <a:r>
              <a:rPr lang="en-US" dirty="0" err="1" smtClean="0"/>
              <a:t>ketoacidosis</a:t>
            </a:r>
            <a:r>
              <a:rPr lang="en-US" dirty="0" smtClean="0"/>
              <a:t> and hyperglycemia as well as long term complications affecting the eyes, kidneys, feet, nerves, brain, heart and blood vessels.</a:t>
            </a:r>
            <a:endParaRPr lang="sw-KE"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9" name="Title 1"/>
          <p:cNvSpPr>
            <a:spLocks noGrp="1"/>
          </p:cNvSpPr>
          <p:nvPr>
            <p:ph type="title"/>
          </p:nvPr>
        </p:nvSpPr>
        <p:spPr/>
        <p:txBody>
          <a:bodyPr/>
          <a:lstStyle/>
          <a:p>
            <a:r>
              <a:rPr lang="en-US" dirty="0" smtClean="0"/>
              <a:t>cont</a:t>
            </a:r>
            <a:endParaRPr lang="sw-KE" dirty="0"/>
          </a:p>
        </p:txBody>
      </p:sp>
      <p:sp>
        <p:nvSpPr>
          <p:cNvPr id="1048800" name="Content Placeholder 2"/>
          <p:cNvSpPr>
            <a:spLocks noGrp="1"/>
          </p:cNvSpPr>
          <p:nvPr>
            <p:ph idx="1"/>
          </p:nvPr>
        </p:nvSpPr>
        <p:spPr/>
        <p:txBody>
          <a:bodyPr/>
          <a:lstStyle/>
          <a:p>
            <a:pPr>
              <a:buFont typeface="Wingdings" pitchFamily="2" charset="2"/>
              <a:buChar char="Ø"/>
            </a:pPr>
            <a:r>
              <a:rPr lang="en-US" dirty="0" smtClean="0"/>
              <a:t>Diagnosis</a:t>
            </a:r>
          </a:p>
          <a:p>
            <a:pPr>
              <a:buFont typeface="Wingdings" pitchFamily="2" charset="2"/>
              <a:buChar char="Ø"/>
            </a:pPr>
            <a:r>
              <a:rPr lang="en-US" dirty="0" smtClean="0"/>
              <a:t>Management</a:t>
            </a:r>
          </a:p>
          <a:p>
            <a:pPr>
              <a:buFont typeface="Wingdings" pitchFamily="2" charset="2"/>
              <a:buChar char="Ø"/>
            </a:pPr>
            <a:r>
              <a:rPr lang="en-US" dirty="0" smtClean="0"/>
              <a:t>Acute complications- DKA</a:t>
            </a:r>
          </a:p>
          <a:p>
            <a:pPr>
              <a:buFont typeface="Wingdings" pitchFamily="2" charset="2"/>
              <a:buChar char="Ø"/>
            </a:pPr>
            <a:r>
              <a:rPr lang="en-US" dirty="0" smtClean="0"/>
              <a:t>Assignment: chronic complications, prevention</a:t>
            </a:r>
            <a:endParaRPr lang="sw-KE"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1" name="Title 1"/>
          <p:cNvSpPr>
            <a:spLocks noGrp="1"/>
          </p:cNvSpPr>
          <p:nvPr>
            <p:ph type="title"/>
          </p:nvPr>
        </p:nvSpPr>
        <p:spPr/>
        <p:txBody>
          <a:bodyPr/>
          <a:lstStyle/>
          <a:p>
            <a:r>
              <a:rPr lang="en-US" dirty="0" smtClean="0"/>
              <a:t>Overview</a:t>
            </a:r>
            <a:endParaRPr lang="sw-KE" dirty="0"/>
          </a:p>
        </p:txBody>
      </p:sp>
      <p:sp>
        <p:nvSpPr>
          <p:cNvPr id="1048802" name="Content Placeholder 2"/>
          <p:cNvSpPr>
            <a:spLocks noGrp="1"/>
          </p:cNvSpPr>
          <p:nvPr>
            <p:ph idx="1"/>
          </p:nvPr>
        </p:nvSpPr>
        <p:spPr>
          <a:xfrm>
            <a:off x="457200" y="2249424"/>
            <a:ext cx="8229600" cy="4325112"/>
          </a:xfrm>
        </p:spPr>
        <p:txBody>
          <a:bodyPr>
            <a:normAutofit fontScale="96429"/>
          </a:bodyPr>
          <a:lstStyle/>
          <a:p>
            <a:r>
              <a:rPr lang="en-US" dirty="0" smtClean="0"/>
              <a:t>Incidence: increased steadily over the last 20years.</a:t>
            </a:r>
          </a:p>
          <a:p>
            <a:r>
              <a:rPr lang="en-US" dirty="0" smtClean="0"/>
              <a:t>Now affects 2/1000 children by 16 years of age, likely due to environmental changes in risk factors.</a:t>
            </a:r>
          </a:p>
          <a:p>
            <a:r>
              <a:rPr lang="en-US" dirty="0" smtClean="0"/>
              <a:t>Common in northern countries, highest incidence in </a:t>
            </a:r>
            <a:r>
              <a:rPr lang="en-US" dirty="0" err="1" smtClean="0"/>
              <a:t>finland</a:t>
            </a:r>
            <a:r>
              <a:rPr lang="en-US" dirty="0" smtClean="0"/>
              <a:t>.</a:t>
            </a:r>
          </a:p>
          <a:p>
            <a:r>
              <a:rPr lang="en-US" b="1" dirty="0" smtClean="0"/>
              <a:t>Almost all children- IDDM (Type 1)</a:t>
            </a:r>
          </a:p>
          <a:p>
            <a:r>
              <a:rPr lang="en-US" dirty="0" smtClean="0"/>
              <a:t>Type 11 DM due insulin resistance starting to occur in childhood as severe obesity  common.</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1" name="Title 1"/>
          <p:cNvSpPr>
            <a:spLocks noGrp="1"/>
          </p:cNvSpPr>
          <p:nvPr>
            <p:ph type="title"/>
          </p:nvPr>
        </p:nvSpPr>
        <p:spPr/>
        <p:txBody>
          <a:bodyPr/>
          <a:lstStyle/>
          <a:p>
            <a:r>
              <a:rPr lang="en-US" dirty="0" err="1" smtClean="0"/>
              <a:t>aetiology</a:t>
            </a:r>
            <a:endParaRPr lang="sw-KE" dirty="0"/>
          </a:p>
        </p:txBody>
      </p:sp>
      <p:sp>
        <p:nvSpPr>
          <p:cNvPr id="1048612" name="Content Placeholder 2"/>
          <p:cNvSpPr>
            <a:spLocks noGrp="1"/>
          </p:cNvSpPr>
          <p:nvPr>
            <p:ph idx="1"/>
          </p:nvPr>
        </p:nvSpPr>
        <p:spPr/>
        <p:txBody>
          <a:bodyPr>
            <a:normAutofit fontScale="96429"/>
          </a:bodyPr>
          <a:lstStyle/>
          <a:p>
            <a:r>
              <a:rPr lang="en-US" dirty="0" smtClean="0"/>
              <a:t>Both genetic predisposition and environmental precipitants play a role.</a:t>
            </a:r>
          </a:p>
          <a:p>
            <a:r>
              <a:rPr lang="en-US" dirty="0" smtClean="0"/>
              <a:t>Inherited susceptibility is demonstrated by:</a:t>
            </a:r>
          </a:p>
          <a:p>
            <a:pPr>
              <a:buFont typeface="Wingdings" pitchFamily="2" charset="2"/>
              <a:buChar char="Ø"/>
            </a:pPr>
            <a:r>
              <a:rPr lang="en-US" dirty="0" smtClean="0"/>
              <a:t>Identical twin of a diabetic having a 30-50% chance of developing the disease</a:t>
            </a:r>
          </a:p>
          <a:p>
            <a:pPr>
              <a:buFont typeface="Wingdings" pitchFamily="2" charset="2"/>
              <a:buChar char="Ø"/>
            </a:pPr>
            <a:r>
              <a:rPr lang="en-US" dirty="0" smtClean="0"/>
              <a:t>Increased risk of a child developing diabetes if a parent has insulin dependent diabetes (1 in 20-40 if the father is affected, 1: 40-80 if it’s the mother).</a:t>
            </a:r>
            <a:endParaRPr lang="sw-KE"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7" name="Title 1"/>
          <p:cNvSpPr>
            <a:spLocks noGrp="1"/>
          </p:cNvSpPr>
          <p:nvPr>
            <p:ph type="title"/>
          </p:nvPr>
        </p:nvSpPr>
        <p:spPr/>
        <p:txBody>
          <a:bodyPr/>
          <a:lstStyle/>
          <a:p>
            <a:r>
              <a:rPr lang="en-US" dirty="0" smtClean="0"/>
              <a:t>cont</a:t>
            </a:r>
            <a:endParaRPr lang="sw-KE" dirty="0"/>
          </a:p>
        </p:txBody>
      </p:sp>
      <p:sp>
        <p:nvSpPr>
          <p:cNvPr id="1048608" name="Content Placeholder 2"/>
          <p:cNvSpPr>
            <a:spLocks noGrp="1"/>
          </p:cNvSpPr>
          <p:nvPr>
            <p:ph idx="1"/>
          </p:nvPr>
        </p:nvSpPr>
        <p:spPr>
          <a:xfrm>
            <a:off x="103698" y="2770608"/>
            <a:ext cx="8229600" cy="4325112"/>
          </a:xfrm>
        </p:spPr>
        <p:txBody>
          <a:bodyPr>
            <a:normAutofit fontScale="96429"/>
          </a:bodyPr>
          <a:lstStyle/>
          <a:p>
            <a:pPr>
              <a:buFont typeface="Wingdings" pitchFamily="2" charset="2"/>
              <a:buChar char="Ø"/>
            </a:pPr>
            <a:r>
              <a:rPr lang="en-US" dirty="0" smtClean="0"/>
              <a:t>Increased risk of diabetes amongst those who are HLA-DR4 and a reduced risk with DR2 and DR5.</a:t>
            </a:r>
          </a:p>
          <a:p>
            <a:pPr>
              <a:buNone/>
            </a:pPr>
            <a:endParaRPr lang="en-US" dirty="0" smtClean="0"/>
          </a:p>
          <a:p>
            <a:pPr>
              <a:buNone/>
            </a:pPr>
            <a:r>
              <a:rPr lang="en-US" dirty="0" smtClean="0"/>
              <a:t>Triggers:</a:t>
            </a:r>
          </a:p>
          <a:p>
            <a:pPr>
              <a:buNone/>
            </a:pPr>
            <a:r>
              <a:rPr lang="en-US" dirty="0" smtClean="0"/>
              <a:t>Viral infections</a:t>
            </a:r>
          </a:p>
          <a:p>
            <a:pPr>
              <a:buNone/>
            </a:pPr>
            <a:r>
              <a:rPr lang="en-US" dirty="0" smtClean="0"/>
              <a:t>Diet </a:t>
            </a:r>
            <a:r>
              <a:rPr lang="en-US" dirty="0" err="1" smtClean="0"/>
              <a:t>esp</a:t>
            </a:r>
            <a:r>
              <a:rPr lang="en-US" dirty="0" smtClean="0"/>
              <a:t> cows milk leads to autoimmune process which damages the pancreatic beta </a:t>
            </a:r>
            <a:r>
              <a:rPr lang="en-US" dirty="0" err="1" smtClean="0"/>
              <a:t>cella</a:t>
            </a:r>
            <a:r>
              <a:rPr lang="en-US" dirty="0" smtClean="0"/>
              <a:t> and leading to absolute insulin deficiency.</a:t>
            </a:r>
            <a:endParaRPr lang="sw-KE"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5" name="Title 1"/>
          <p:cNvSpPr>
            <a:spLocks noGrp="1"/>
          </p:cNvSpPr>
          <p:nvPr>
            <p:ph type="title"/>
          </p:nvPr>
        </p:nvSpPr>
        <p:spPr/>
        <p:txBody>
          <a:bodyPr>
            <a:normAutofit/>
          </a:bodyPr>
          <a:lstStyle/>
          <a:p>
            <a:r>
              <a:rPr lang="en-US" dirty="0" smtClean="0"/>
              <a:t>The adrenal glands</a:t>
            </a:r>
            <a:endParaRPr lang="sw-KE" dirty="0"/>
          </a:p>
        </p:txBody>
      </p:sp>
      <p:sp>
        <p:nvSpPr>
          <p:cNvPr id="1048646" name="Content Placeholder 2"/>
          <p:cNvSpPr>
            <a:spLocks noGrp="1"/>
          </p:cNvSpPr>
          <p:nvPr>
            <p:ph idx="1"/>
          </p:nvPr>
        </p:nvSpPr>
        <p:spPr/>
        <p:txBody>
          <a:bodyPr/>
          <a:lstStyle/>
          <a:p>
            <a:r>
              <a:rPr lang="en-US" dirty="0" smtClean="0"/>
              <a:t>These are pair of roughly triangular glands found immediately superior to the kidneys.</a:t>
            </a:r>
          </a:p>
          <a:p>
            <a:r>
              <a:rPr lang="en-US" dirty="0" smtClean="0"/>
              <a:t>Each are made of 2 distinct layers, each with their own unique functions:</a:t>
            </a:r>
          </a:p>
          <a:p>
            <a:pPr>
              <a:buFont typeface="Wingdings" pitchFamily="2" charset="2"/>
              <a:buChar char="v"/>
            </a:pPr>
            <a:r>
              <a:rPr lang="en-US" dirty="0" smtClean="0"/>
              <a:t>The outer adrenal cortex</a:t>
            </a:r>
          </a:p>
          <a:p>
            <a:pPr>
              <a:buFont typeface="Wingdings" pitchFamily="2" charset="2"/>
              <a:buChar char="v"/>
            </a:pPr>
            <a:r>
              <a:rPr lang="en-US" dirty="0" smtClean="0"/>
              <a:t>Inner adrenal medulla</a:t>
            </a:r>
          </a:p>
          <a:p>
            <a:pPr>
              <a:buNone/>
            </a:pPr>
            <a:r>
              <a:rPr lang="en-US" dirty="0" smtClean="0"/>
              <a:t>Adrenal cortex produces many cortical hormones in 3 classes:</a:t>
            </a:r>
            <a:endParaRPr lang="sw-KE"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3" name="Title 1"/>
          <p:cNvSpPr>
            <a:spLocks noGrp="1"/>
          </p:cNvSpPr>
          <p:nvPr>
            <p:ph type="title"/>
          </p:nvPr>
        </p:nvSpPr>
        <p:spPr/>
        <p:txBody>
          <a:bodyPr/>
          <a:lstStyle/>
          <a:p>
            <a:r>
              <a:rPr lang="en-US" dirty="0" smtClean="0"/>
              <a:t>cont</a:t>
            </a:r>
            <a:endParaRPr lang="sw-KE" dirty="0"/>
          </a:p>
        </p:txBody>
      </p:sp>
      <p:sp>
        <p:nvSpPr>
          <p:cNvPr id="1048604" name="Content Placeholder 2"/>
          <p:cNvSpPr>
            <a:spLocks noGrp="1"/>
          </p:cNvSpPr>
          <p:nvPr>
            <p:ph idx="1"/>
          </p:nvPr>
        </p:nvSpPr>
        <p:spPr/>
        <p:txBody>
          <a:bodyPr/>
          <a:lstStyle/>
          <a:p>
            <a:r>
              <a:rPr lang="en-US" dirty="0" smtClean="0"/>
              <a:t>There's an association with other autoimmune disorders such as hypothyroidism</a:t>
            </a:r>
            <a:endParaRPr lang="sw-KE"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9" name="Title 1"/>
          <p:cNvSpPr>
            <a:spLocks noGrp="1"/>
          </p:cNvSpPr>
          <p:nvPr>
            <p:ph type="title"/>
          </p:nvPr>
        </p:nvSpPr>
        <p:spPr/>
        <p:txBody>
          <a:bodyPr>
            <a:normAutofit fontScale="90000"/>
          </a:bodyPr>
          <a:lstStyle/>
          <a:p>
            <a:r>
              <a:rPr lang="en-US" dirty="0" smtClean="0"/>
              <a:t>Classification of diabetes according to etiology</a:t>
            </a:r>
            <a:endParaRPr lang="sw-KE" dirty="0"/>
          </a:p>
        </p:txBody>
      </p:sp>
      <p:sp>
        <p:nvSpPr>
          <p:cNvPr id="1048600" name="Content Placeholder 2"/>
          <p:cNvSpPr>
            <a:spLocks noGrp="1"/>
          </p:cNvSpPr>
          <p:nvPr>
            <p:ph idx="1"/>
          </p:nvPr>
        </p:nvSpPr>
        <p:spPr/>
        <p:txBody>
          <a:bodyPr>
            <a:normAutofit fontScale="96429"/>
          </a:bodyPr>
          <a:lstStyle/>
          <a:p>
            <a:r>
              <a:rPr lang="en-US" b="1" dirty="0" smtClean="0"/>
              <a:t>Type 1 insulin dependent</a:t>
            </a:r>
          </a:p>
          <a:p>
            <a:pPr>
              <a:buNone/>
            </a:pPr>
            <a:r>
              <a:rPr lang="en-US" dirty="0" smtClean="0"/>
              <a:t>Most childhood diabetes</a:t>
            </a:r>
          </a:p>
          <a:p>
            <a:pPr>
              <a:buFont typeface="Arial" pitchFamily="34" charset="0"/>
              <a:buChar char="•"/>
            </a:pPr>
            <a:r>
              <a:rPr lang="en-US" b="1" dirty="0" smtClean="0"/>
              <a:t>Type 2 non insulin dependent</a:t>
            </a:r>
          </a:p>
          <a:p>
            <a:pPr>
              <a:buNone/>
            </a:pPr>
            <a:r>
              <a:rPr lang="en-US" dirty="0" smtClean="0"/>
              <a:t>Usually older children, obesity related, positive family history, not prone to ketosis</a:t>
            </a:r>
            <a:endParaRPr lang="en-US" b="1" dirty="0" smtClean="0"/>
          </a:p>
          <a:p>
            <a:pPr>
              <a:buFont typeface="Arial" pitchFamily="34" charset="0"/>
              <a:buChar char="•"/>
            </a:pPr>
            <a:r>
              <a:rPr lang="en-US" b="1" dirty="0" smtClean="0"/>
              <a:t>Type 3 other specific types</a:t>
            </a:r>
          </a:p>
          <a:p>
            <a:pPr>
              <a:buNone/>
            </a:pPr>
            <a:r>
              <a:rPr lang="en-US" dirty="0" smtClean="0"/>
              <a:t>Genetic defects in beta cell function ( maturity onset diabetes of the young, MODY types 1-3</a:t>
            </a:r>
          </a:p>
          <a:p>
            <a:pPr>
              <a:buNone/>
            </a:pPr>
            <a:r>
              <a:rPr lang="en-US" dirty="0" smtClean="0"/>
              <a:t>Genetic defects in insulin action</a:t>
            </a:r>
            <a:endParaRPr lang="sw-KE"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Title 1"/>
          <p:cNvSpPr>
            <a:spLocks noGrp="1"/>
          </p:cNvSpPr>
          <p:nvPr>
            <p:ph type="title"/>
          </p:nvPr>
        </p:nvSpPr>
        <p:spPr/>
        <p:txBody>
          <a:bodyPr/>
          <a:lstStyle/>
          <a:p>
            <a:r>
              <a:rPr lang="en-US" dirty="0" smtClean="0"/>
              <a:t>cont</a:t>
            </a:r>
            <a:endParaRPr lang="sw-KE" dirty="0"/>
          </a:p>
        </p:txBody>
      </p:sp>
      <p:sp>
        <p:nvSpPr>
          <p:cNvPr id="1048602" name="Content Placeholder 2"/>
          <p:cNvSpPr>
            <a:spLocks noGrp="1"/>
          </p:cNvSpPr>
          <p:nvPr>
            <p:ph idx="1"/>
          </p:nvPr>
        </p:nvSpPr>
        <p:spPr/>
        <p:txBody>
          <a:bodyPr/>
          <a:lstStyle/>
          <a:p>
            <a:pPr>
              <a:buFont typeface="Wingdings" pitchFamily="2" charset="2"/>
              <a:buChar char="Ø"/>
            </a:pPr>
            <a:r>
              <a:rPr lang="en-US" dirty="0" smtClean="0"/>
              <a:t>Infections</a:t>
            </a:r>
            <a:r>
              <a:rPr lang="sw-KE" dirty="0" smtClean="0"/>
              <a:t> eg congenital rubella</a:t>
            </a:r>
          </a:p>
          <a:p>
            <a:pPr>
              <a:buFont typeface="Wingdings" pitchFamily="2" charset="2"/>
              <a:buChar char="Ø"/>
            </a:pPr>
            <a:r>
              <a:rPr lang="en-US" dirty="0" smtClean="0"/>
              <a:t>Drugs </a:t>
            </a:r>
            <a:r>
              <a:rPr lang="en-US" dirty="0" err="1" smtClean="0"/>
              <a:t>eg</a:t>
            </a:r>
            <a:r>
              <a:rPr lang="en-US" dirty="0" smtClean="0"/>
              <a:t> </a:t>
            </a:r>
            <a:r>
              <a:rPr lang="en-US" dirty="0" err="1" smtClean="0"/>
              <a:t>steriods</a:t>
            </a:r>
            <a:endParaRPr lang="en-US" dirty="0" smtClean="0"/>
          </a:p>
          <a:p>
            <a:pPr>
              <a:buFont typeface="Wingdings" pitchFamily="2" charset="2"/>
              <a:buChar char="Ø"/>
            </a:pPr>
            <a:r>
              <a:rPr lang="en-US" dirty="0" smtClean="0"/>
              <a:t>Pancreases exocrine insufficiency, </a:t>
            </a:r>
            <a:r>
              <a:rPr lang="en-US" dirty="0" err="1" smtClean="0"/>
              <a:t>eg</a:t>
            </a:r>
            <a:r>
              <a:rPr lang="en-US" dirty="0" smtClean="0"/>
              <a:t> cystic fibrosis</a:t>
            </a:r>
          </a:p>
          <a:p>
            <a:pPr>
              <a:buFont typeface="Wingdings" pitchFamily="2" charset="2"/>
              <a:buChar char="Ø"/>
            </a:pPr>
            <a:r>
              <a:rPr lang="en-US" dirty="0" smtClean="0"/>
              <a:t>Endocrine diseases, </a:t>
            </a:r>
            <a:r>
              <a:rPr lang="en-US" dirty="0" err="1" smtClean="0"/>
              <a:t>eg</a:t>
            </a:r>
            <a:r>
              <a:rPr lang="en-US" dirty="0" smtClean="0"/>
              <a:t> </a:t>
            </a:r>
            <a:r>
              <a:rPr lang="en-US" dirty="0" err="1" smtClean="0"/>
              <a:t>cushing’s</a:t>
            </a:r>
            <a:r>
              <a:rPr lang="en-US" dirty="0" smtClean="0"/>
              <a:t> syndrome</a:t>
            </a:r>
          </a:p>
          <a:p>
            <a:pPr>
              <a:buFont typeface="Wingdings" pitchFamily="2" charset="2"/>
              <a:buChar char="Ø"/>
            </a:pPr>
            <a:r>
              <a:rPr lang="en-US" dirty="0" smtClean="0"/>
              <a:t>Genetic/ chromosomal syndromes, </a:t>
            </a:r>
            <a:r>
              <a:rPr lang="en-US" dirty="0" err="1" smtClean="0"/>
              <a:t>eg</a:t>
            </a:r>
            <a:r>
              <a:rPr lang="en-US" dirty="0" smtClean="0"/>
              <a:t> down’s syndrome and turner’s syndrome.</a:t>
            </a:r>
          </a:p>
          <a:p>
            <a:pPr>
              <a:buFont typeface="Arial" pitchFamily="34" charset="0"/>
              <a:buChar char="•"/>
            </a:pPr>
            <a:r>
              <a:rPr lang="en-US" b="1" dirty="0" smtClean="0"/>
              <a:t>Type 4 Gestational diabetes (GDM)</a:t>
            </a:r>
          </a:p>
          <a:p>
            <a:endParaRPr lang="en-US" dirty="0" smtClean="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5" name="Title 1"/>
          <p:cNvSpPr>
            <a:spLocks noGrp="1"/>
          </p:cNvSpPr>
          <p:nvPr>
            <p:ph type="title"/>
          </p:nvPr>
        </p:nvSpPr>
        <p:spPr/>
        <p:txBody>
          <a:bodyPr/>
          <a:lstStyle/>
          <a:p>
            <a:r>
              <a:rPr lang="en-US" dirty="0" smtClean="0"/>
              <a:t>Clinical presentation</a:t>
            </a:r>
            <a:endParaRPr lang="sw-KE" dirty="0"/>
          </a:p>
        </p:txBody>
      </p:sp>
      <p:sp>
        <p:nvSpPr>
          <p:cNvPr id="1048606" name="Content Placeholder 2"/>
          <p:cNvSpPr>
            <a:spLocks noGrp="1"/>
          </p:cNvSpPr>
          <p:nvPr>
            <p:ph idx="1"/>
          </p:nvPr>
        </p:nvSpPr>
        <p:spPr/>
        <p:txBody>
          <a:bodyPr>
            <a:normAutofit fontScale="96429"/>
          </a:bodyPr>
          <a:lstStyle/>
          <a:p>
            <a:r>
              <a:rPr lang="en-US" dirty="0" smtClean="0"/>
              <a:t>Early:</a:t>
            </a:r>
          </a:p>
          <a:p>
            <a:pPr>
              <a:buFont typeface="Wingdings" pitchFamily="2" charset="2"/>
              <a:buChar char="Ø"/>
            </a:pPr>
            <a:r>
              <a:rPr lang="en-US" dirty="0" smtClean="0"/>
              <a:t>Most common-’ classical triad;’- excessive drinking( </a:t>
            </a:r>
            <a:r>
              <a:rPr lang="en-US" dirty="0" err="1" smtClean="0"/>
              <a:t>polydipsia</a:t>
            </a:r>
            <a:r>
              <a:rPr lang="en-US" dirty="0" smtClean="0"/>
              <a:t>), </a:t>
            </a:r>
            <a:r>
              <a:rPr lang="en-US" dirty="0" err="1" smtClean="0"/>
              <a:t>polyuria</a:t>
            </a:r>
            <a:r>
              <a:rPr lang="en-US" dirty="0" smtClean="0"/>
              <a:t>, weight loss.</a:t>
            </a:r>
          </a:p>
          <a:p>
            <a:pPr>
              <a:buFont typeface="Wingdings" pitchFamily="2" charset="2"/>
              <a:buChar char="Ø"/>
            </a:pPr>
            <a:r>
              <a:rPr lang="en-US" dirty="0" smtClean="0"/>
              <a:t>Less common;  enuresis (secondary), skin sepsis, </a:t>
            </a:r>
            <a:r>
              <a:rPr lang="en-US" dirty="0" err="1" smtClean="0"/>
              <a:t>candida</a:t>
            </a:r>
            <a:r>
              <a:rPr lang="en-US" dirty="0" smtClean="0"/>
              <a:t> and other infections.</a:t>
            </a:r>
          </a:p>
          <a:p>
            <a:pPr>
              <a:buFont typeface="Arial" pitchFamily="34" charset="0"/>
              <a:buChar char="•"/>
            </a:pPr>
            <a:r>
              <a:rPr lang="en-US" dirty="0" smtClean="0"/>
              <a:t>Late- diabetic </a:t>
            </a:r>
            <a:r>
              <a:rPr lang="en-US" dirty="0" err="1" smtClean="0"/>
              <a:t>keto</a:t>
            </a:r>
            <a:r>
              <a:rPr lang="en-US" dirty="0" smtClean="0"/>
              <a:t>- acidosis</a:t>
            </a:r>
          </a:p>
          <a:p>
            <a:pPr>
              <a:buFont typeface="Wingdings" pitchFamily="2" charset="2"/>
              <a:buChar char="Ø"/>
            </a:pPr>
            <a:r>
              <a:rPr lang="en-US" dirty="0" smtClean="0"/>
              <a:t>Smell of acetone on breath</a:t>
            </a:r>
          </a:p>
          <a:p>
            <a:pPr>
              <a:buFont typeface="Wingdings" pitchFamily="2" charset="2"/>
              <a:buChar char="Ø"/>
            </a:pPr>
            <a:r>
              <a:rPr lang="en-US" dirty="0" err="1" smtClean="0"/>
              <a:t>Vommiting</a:t>
            </a:r>
            <a:endParaRPr lang="en-US" dirty="0" smtClean="0"/>
          </a:p>
          <a:p>
            <a:pPr>
              <a:buFont typeface="Wingdings" pitchFamily="2" charset="2"/>
              <a:buChar char="Ø"/>
            </a:pPr>
            <a:r>
              <a:rPr lang="en-US" dirty="0" smtClean="0"/>
              <a:t>dehydration</a:t>
            </a:r>
            <a:endParaRPr lang="sw-KE"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9" name="Title 1"/>
          <p:cNvSpPr>
            <a:spLocks noGrp="1"/>
          </p:cNvSpPr>
          <p:nvPr>
            <p:ph type="title"/>
          </p:nvPr>
        </p:nvSpPr>
        <p:spPr/>
        <p:txBody>
          <a:bodyPr/>
          <a:lstStyle/>
          <a:p>
            <a:r>
              <a:rPr lang="en-US" dirty="0" smtClean="0"/>
              <a:t>cont</a:t>
            </a:r>
            <a:endParaRPr lang="sw-KE" dirty="0"/>
          </a:p>
        </p:txBody>
      </p:sp>
      <p:sp>
        <p:nvSpPr>
          <p:cNvPr id="1048610" name="Content Placeholder 2"/>
          <p:cNvSpPr>
            <a:spLocks noGrp="1"/>
          </p:cNvSpPr>
          <p:nvPr>
            <p:ph idx="1"/>
          </p:nvPr>
        </p:nvSpPr>
        <p:spPr>
          <a:xfrm>
            <a:off x="304800" y="2272145"/>
            <a:ext cx="8229600" cy="4325112"/>
          </a:xfrm>
        </p:spPr>
        <p:txBody>
          <a:bodyPr/>
          <a:lstStyle/>
          <a:p>
            <a:pPr>
              <a:buFont typeface="Wingdings" pitchFamily="2" charset="2"/>
              <a:buChar char="Ø"/>
            </a:pPr>
            <a:r>
              <a:rPr lang="en-US" dirty="0" smtClean="0"/>
              <a:t>Abdominal pain</a:t>
            </a:r>
          </a:p>
          <a:p>
            <a:pPr>
              <a:buFont typeface="Wingdings" pitchFamily="2" charset="2"/>
              <a:buChar char="Ø"/>
            </a:pPr>
            <a:r>
              <a:rPr lang="en-US" dirty="0" smtClean="0"/>
              <a:t>Hyperventilation due to acidosis</a:t>
            </a:r>
          </a:p>
          <a:p>
            <a:pPr>
              <a:buFont typeface="Wingdings" pitchFamily="2" charset="2"/>
              <a:buChar char="Ø"/>
            </a:pPr>
            <a:r>
              <a:rPr lang="en-US" dirty="0" err="1" smtClean="0"/>
              <a:t>Hypovolemic</a:t>
            </a:r>
            <a:r>
              <a:rPr lang="en-US" dirty="0" smtClean="0"/>
              <a:t> shock</a:t>
            </a:r>
          </a:p>
          <a:p>
            <a:pPr>
              <a:buFont typeface="Wingdings" pitchFamily="2" charset="2"/>
              <a:buChar char="Ø"/>
            </a:pPr>
            <a:r>
              <a:rPr lang="en-US" dirty="0" smtClean="0"/>
              <a:t>Drowsiness</a:t>
            </a:r>
          </a:p>
          <a:p>
            <a:pPr>
              <a:buFont typeface="Wingdings" pitchFamily="2" charset="2"/>
              <a:buChar char="Ø"/>
            </a:pPr>
            <a:r>
              <a:rPr lang="en-US" dirty="0" smtClean="0"/>
              <a:t>coma</a:t>
            </a:r>
            <a:endParaRPr lang="sw-KE"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3" name="Title 1"/>
          <p:cNvSpPr>
            <a:spLocks noGrp="1"/>
          </p:cNvSpPr>
          <p:nvPr>
            <p:ph type="title"/>
          </p:nvPr>
        </p:nvSpPr>
        <p:spPr/>
        <p:txBody>
          <a:bodyPr/>
          <a:lstStyle/>
          <a:p>
            <a:r>
              <a:rPr lang="en-US" dirty="0" smtClean="0"/>
              <a:t>diagnosis</a:t>
            </a:r>
            <a:endParaRPr lang="sw-KE" dirty="0"/>
          </a:p>
        </p:txBody>
      </p:sp>
      <p:sp>
        <p:nvSpPr>
          <p:cNvPr id="1048804" name="Content Placeholder 2"/>
          <p:cNvSpPr>
            <a:spLocks noGrp="1"/>
          </p:cNvSpPr>
          <p:nvPr>
            <p:ph idx="1"/>
          </p:nvPr>
        </p:nvSpPr>
        <p:spPr/>
        <p:txBody>
          <a:bodyPr>
            <a:normAutofit fontScale="96429"/>
          </a:bodyPr>
          <a:lstStyle/>
          <a:p>
            <a:r>
              <a:rPr lang="en-US" dirty="0" smtClean="0"/>
              <a:t>Usually confirmed in a </a:t>
            </a:r>
            <a:r>
              <a:rPr lang="en-US" dirty="0" err="1" smtClean="0"/>
              <a:t>ssymptomatic</a:t>
            </a:r>
            <a:r>
              <a:rPr lang="en-US" dirty="0" smtClean="0"/>
              <a:t> child by finding a markedly raised random blood glucose (more than 11.1 </a:t>
            </a:r>
            <a:r>
              <a:rPr lang="en-US" dirty="0" err="1" smtClean="0"/>
              <a:t>mmol</a:t>
            </a:r>
            <a:r>
              <a:rPr lang="en-US" dirty="0" smtClean="0"/>
              <a:t>/l by WHO definition), </a:t>
            </a:r>
            <a:r>
              <a:rPr lang="en-US" dirty="0" err="1" smtClean="0"/>
              <a:t>glycosuria</a:t>
            </a:r>
            <a:r>
              <a:rPr lang="en-US" dirty="0" smtClean="0"/>
              <a:t> and </a:t>
            </a:r>
            <a:r>
              <a:rPr lang="en-US" dirty="0" err="1" smtClean="0"/>
              <a:t>ketonuria</a:t>
            </a:r>
            <a:r>
              <a:rPr lang="en-US" dirty="0" smtClean="0"/>
              <a:t>.</a:t>
            </a:r>
          </a:p>
          <a:p>
            <a:r>
              <a:rPr lang="en-US" dirty="0" smtClean="0"/>
              <a:t>If any doubt exist FBS more than 7.8mmol/l or a raised </a:t>
            </a:r>
            <a:r>
              <a:rPr lang="en-US" dirty="0" err="1" smtClean="0"/>
              <a:t>glycosylated</a:t>
            </a:r>
            <a:r>
              <a:rPr lang="en-US" dirty="0" smtClean="0"/>
              <a:t> hemoglobin 9hBa1c) helpful.</a:t>
            </a:r>
          </a:p>
          <a:p>
            <a:r>
              <a:rPr lang="en-US" dirty="0" smtClean="0"/>
              <a:t>A diagnostic tolerance test is required rarely in children.</a:t>
            </a:r>
            <a:endParaRPr lang="sw-KE"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5" name="Title 1"/>
          <p:cNvSpPr>
            <a:spLocks noGrp="1"/>
          </p:cNvSpPr>
          <p:nvPr>
            <p:ph type="title"/>
          </p:nvPr>
        </p:nvSpPr>
        <p:spPr/>
        <p:txBody>
          <a:bodyPr/>
          <a:lstStyle/>
          <a:p>
            <a:r>
              <a:rPr lang="en-US" dirty="0" err="1" smtClean="0"/>
              <a:t>Glycosylated</a:t>
            </a:r>
            <a:r>
              <a:rPr lang="en-US" dirty="0" smtClean="0"/>
              <a:t> hemoglobin</a:t>
            </a:r>
            <a:endParaRPr lang="sw-KE" dirty="0"/>
          </a:p>
        </p:txBody>
      </p:sp>
      <p:sp>
        <p:nvSpPr>
          <p:cNvPr id="1048806" name="Content Placeholder 2"/>
          <p:cNvSpPr>
            <a:spLocks noGrp="1"/>
          </p:cNvSpPr>
          <p:nvPr>
            <p:ph idx="1"/>
          </p:nvPr>
        </p:nvSpPr>
        <p:spPr/>
        <p:txBody>
          <a:bodyPr/>
          <a:lstStyle/>
          <a:p>
            <a:r>
              <a:rPr lang="en-US" dirty="0" err="1" smtClean="0"/>
              <a:t>HbAIc</a:t>
            </a:r>
            <a:r>
              <a:rPr lang="en-US" dirty="0" smtClean="0"/>
              <a:t>: form of hemoglobin measured primarily to identify the 3 month average plasma glucose.</a:t>
            </a:r>
          </a:p>
          <a:p>
            <a:r>
              <a:rPr lang="en-US" dirty="0" smtClean="0"/>
              <a:t>Used to diagnose diabetes mellitus. This means the relative proportion of </a:t>
            </a:r>
            <a:r>
              <a:rPr lang="en-US" dirty="0" err="1" smtClean="0"/>
              <a:t>glycated</a:t>
            </a:r>
            <a:r>
              <a:rPr lang="en-US" dirty="0" smtClean="0"/>
              <a:t> hemoglobin at any one time depends on the mean glucose level over the previous 120/7.</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7" name="Title 1"/>
          <p:cNvSpPr>
            <a:spLocks noGrp="1"/>
          </p:cNvSpPr>
          <p:nvPr>
            <p:ph type="title"/>
          </p:nvPr>
        </p:nvSpPr>
        <p:spPr/>
        <p:txBody>
          <a:bodyPr>
            <a:normAutofit/>
          </a:bodyPr>
          <a:lstStyle/>
          <a:p>
            <a:r>
              <a:rPr lang="en-US" dirty="0" smtClean="0"/>
              <a:t>Initial management</a:t>
            </a:r>
            <a:endParaRPr lang="sw-KE" dirty="0"/>
          </a:p>
        </p:txBody>
      </p:sp>
      <p:sp>
        <p:nvSpPr>
          <p:cNvPr id="1048808" name="Content Placeholder 2"/>
          <p:cNvSpPr>
            <a:spLocks noGrp="1"/>
          </p:cNvSpPr>
          <p:nvPr>
            <p:ph idx="1"/>
          </p:nvPr>
        </p:nvSpPr>
        <p:spPr/>
        <p:txBody>
          <a:bodyPr>
            <a:normAutofit fontScale="96429"/>
          </a:bodyPr>
          <a:lstStyle/>
          <a:p>
            <a:r>
              <a:rPr lang="en-US" dirty="0" smtClean="0"/>
              <a:t>DM in children is uncommon, initial and routine care needs specialist team.</a:t>
            </a:r>
          </a:p>
          <a:p>
            <a:r>
              <a:rPr lang="en-US" dirty="0" smtClean="0"/>
              <a:t>Initial management depends child clinical condition.</a:t>
            </a:r>
          </a:p>
          <a:p>
            <a:r>
              <a:rPr lang="en-US" dirty="0" smtClean="0"/>
              <a:t>Advanced DKA require urgent hospital admission and treatment.</a:t>
            </a:r>
          </a:p>
          <a:p>
            <a:r>
              <a:rPr lang="en-US" dirty="0" smtClean="0"/>
              <a:t>Newly diagnosed and alert  able to eat and drink need sc insulin</a:t>
            </a:r>
          </a:p>
          <a:p>
            <a:r>
              <a:rPr lang="en-US" dirty="0" smtClean="0"/>
              <a:t>Iv fluids is required if vomiting and dehydrated</a:t>
            </a:r>
            <a:endParaRPr lang="sw-KE"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9" name="Title 1"/>
          <p:cNvSpPr>
            <a:spLocks noGrp="1"/>
          </p:cNvSpPr>
          <p:nvPr>
            <p:ph type="title"/>
          </p:nvPr>
        </p:nvSpPr>
        <p:spPr/>
        <p:txBody>
          <a:bodyPr/>
          <a:lstStyle/>
          <a:p>
            <a:r>
              <a:rPr lang="en-US" dirty="0" smtClean="0"/>
              <a:t>cont</a:t>
            </a:r>
            <a:endParaRPr lang="sw-KE" dirty="0"/>
          </a:p>
        </p:txBody>
      </p:sp>
      <p:sp>
        <p:nvSpPr>
          <p:cNvPr id="1048810" name="Content Placeholder 2"/>
          <p:cNvSpPr>
            <a:spLocks noGrp="1"/>
          </p:cNvSpPr>
          <p:nvPr>
            <p:ph idx="1"/>
          </p:nvPr>
        </p:nvSpPr>
        <p:spPr/>
        <p:txBody>
          <a:bodyPr/>
          <a:lstStyle/>
          <a:p>
            <a:r>
              <a:rPr lang="en-US" dirty="0" smtClean="0"/>
              <a:t>In some </a:t>
            </a:r>
            <a:r>
              <a:rPr lang="en-US" dirty="0" err="1" smtClean="0"/>
              <a:t>centres</a:t>
            </a:r>
            <a:r>
              <a:rPr lang="en-US" dirty="0" smtClean="0"/>
              <a:t> , newly diagnosed who do not require intravenous  therapy are not admitted in hospital , managed at home entirely.</a:t>
            </a:r>
            <a:endParaRPr lang="sw-KE"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1" name="Title 1"/>
          <p:cNvSpPr>
            <a:spLocks noGrp="1"/>
          </p:cNvSpPr>
          <p:nvPr>
            <p:ph type="title"/>
          </p:nvPr>
        </p:nvSpPr>
        <p:spPr/>
        <p:txBody>
          <a:bodyPr>
            <a:normAutofit fontScale="90000"/>
          </a:bodyPr>
          <a:lstStyle/>
          <a:p>
            <a:r>
              <a:rPr lang="en-US" dirty="0" smtClean="0"/>
              <a:t>Components of educational </a:t>
            </a:r>
            <a:r>
              <a:rPr lang="en-US" dirty="0" err="1" smtClean="0"/>
              <a:t>programme</a:t>
            </a:r>
            <a:endParaRPr lang="sw-KE" dirty="0"/>
          </a:p>
        </p:txBody>
      </p:sp>
      <p:sp>
        <p:nvSpPr>
          <p:cNvPr id="1048812" name="Content Placeholder 2"/>
          <p:cNvSpPr>
            <a:spLocks noGrp="1"/>
          </p:cNvSpPr>
          <p:nvPr>
            <p:ph idx="1"/>
          </p:nvPr>
        </p:nvSpPr>
        <p:spPr/>
        <p:txBody>
          <a:bodyPr>
            <a:normAutofit fontScale="96429"/>
          </a:bodyPr>
          <a:lstStyle/>
          <a:p>
            <a:r>
              <a:rPr lang="en-US" dirty="0" smtClean="0"/>
              <a:t>A basic understanding of the </a:t>
            </a:r>
            <a:r>
              <a:rPr lang="en-US" dirty="0" err="1" smtClean="0"/>
              <a:t>pathophysiology</a:t>
            </a:r>
            <a:r>
              <a:rPr lang="en-US" dirty="0" smtClean="0"/>
              <a:t> of diabetes</a:t>
            </a:r>
          </a:p>
          <a:p>
            <a:r>
              <a:rPr lang="en-US" dirty="0" smtClean="0"/>
              <a:t>Injection of insulin-technique and sites</a:t>
            </a:r>
          </a:p>
          <a:p>
            <a:r>
              <a:rPr lang="en-US" dirty="0" smtClean="0"/>
              <a:t>Diet- regular meals and snacks, reduced refined carbohydrate, health diet with no more than 30% fat intake.</a:t>
            </a:r>
          </a:p>
          <a:p>
            <a:r>
              <a:rPr lang="en-US" dirty="0" smtClean="0"/>
              <a:t>Marching of food intake with insulin and exercise</a:t>
            </a:r>
          </a:p>
          <a:p>
            <a:r>
              <a:rPr lang="en-US" dirty="0" smtClean="0"/>
              <a:t>Sick days rules during illness to prevent </a:t>
            </a:r>
            <a:r>
              <a:rPr lang="en-US" dirty="0" err="1" smtClean="0"/>
              <a:t>ketoacidosis</a:t>
            </a:r>
            <a:endParaRPr lang="sw-KE"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0">
              <a:schemeClr val="phClr">
                <a:shade val="30000"/>
                <a:satMod val="175000"/>
              </a:schemeClr>
            </a:gs>
            <a:gs pos="60000">
              <a:schemeClr val="phClr">
                <a:shade val="38000"/>
                <a:satMod val="175000"/>
              </a:schemeClr>
            </a:gs>
            <a:gs pos="100000">
              <a:schemeClr val="phClr">
                <a:tint val="80000"/>
                <a:satMod val="250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4889</Words>
  <Application>Microsoft Office PowerPoint</Application>
  <PresentationFormat>On-screen Show (4:3)</PresentationFormat>
  <Paragraphs>543</Paragraphs>
  <Slides>111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111</vt:i4>
      </vt:variant>
    </vt:vector>
  </HeadingPairs>
  <TitlesOfParts>
    <vt:vector size="118" baseType="lpstr">
      <vt:lpstr>Arial</vt:lpstr>
      <vt:lpstr>Calibri</vt:lpstr>
      <vt:lpstr>Georgia</vt:lpstr>
      <vt:lpstr>Trebuchet MS</vt:lpstr>
      <vt:lpstr>Wingdings</vt:lpstr>
      <vt:lpstr>Wingdings 2</vt:lpstr>
      <vt:lpstr>Urban</vt:lpstr>
      <vt:lpstr>Objective</vt:lpstr>
      <vt:lpstr>DISORDERS OF THE ENDOCRINE SYSTEM</vt:lpstr>
      <vt:lpstr>Specific objectives</vt:lpstr>
      <vt:lpstr>overview</vt:lpstr>
      <vt:lpstr>hypothalamus</vt:lpstr>
      <vt:lpstr>CONT </vt:lpstr>
      <vt:lpstr>The pancrease</vt:lpstr>
      <vt:lpstr>cont</vt:lpstr>
      <vt:lpstr>The adrenal glands</vt:lpstr>
      <vt:lpstr>Cont…</vt:lpstr>
      <vt:lpstr>Cont..</vt:lpstr>
      <vt:lpstr>HYPOTHYROIDISM</vt:lpstr>
      <vt:lpstr>1:Congenital hypothyroidism</vt:lpstr>
      <vt:lpstr>cont</vt:lpstr>
      <vt:lpstr>Clinical presentation</vt:lpstr>
      <vt:lpstr>clinical features of acquired hypothyroidism</vt:lpstr>
      <vt:lpstr>Cont-</vt:lpstr>
      <vt:lpstr>cont,..</vt:lpstr>
      <vt:lpstr>investigations</vt:lpstr>
      <vt:lpstr>treatment</vt:lpstr>
      <vt:lpstr>2: hyperthyroidism</vt:lpstr>
      <vt:lpstr>Clinical presentation</vt:lpstr>
      <vt:lpstr>cont</vt:lpstr>
      <vt:lpstr>treatment</vt:lpstr>
      <vt:lpstr>cont</vt:lpstr>
      <vt:lpstr>3:adrenal cortical insufficiency</vt:lpstr>
      <vt:lpstr>cont</vt:lpstr>
      <vt:lpstr>Clinical presentation</vt:lpstr>
      <vt:lpstr>diagnosis</vt:lpstr>
      <vt:lpstr>management</vt:lpstr>
      <vt:lpstr>4:Cushings syndrome</vt:lpstr>
      <vt:lpstr>Clinical features</vt:lpstr>
      <vt:lpstr>cont</vt:lpstr>
      <vt:lpstr>diagnosis</vt:lpstr>
      <vt:lpstr>laboratory</vt:lpstr>
      <vt:lpstr>Imaging studies</vt:lpstr>
      <vt:lpstr>5:Ambiguous genitalia</vt:lpstr>
      <vt:lpstr>cont</vt:lpstr>
      <vt:lpstr>cont</vt:lpstr>
      <vt:lpstr>impact</vt:lpstr>
      <vt:lpstr>evaluation</vt:lpstr>
      <vt:lpstr>management</vt:lpstr>
      <vt:lpstr>6:congenital adrenal hyperplasia</vt:lpstr>
      <vt:lpstr>cont</vt:lpstr>
      <vt:lpstr>Clinical presentation</vt:lpstr>
      <vt:lpstr>cont</vt:lpstr>
      <vt:lpstr>diagnosis</vt:lpstr>
      <vt:lpstr>management</vt:lpstr>
      <vt:lpstr>cont</vt:lpstr>
      <vt:lpstr>7:sexual precocity</vt:lpstr>
      <vt:lpstr>cont</vt:lpstr>
      <vt:lpstr>Central precocious puberty</vt:lpstr>
      <vt:lpstr>cont</vt:lpstr>
      <vt:lpstr>Causes/ precipitating factors</vt:lpstr>
      <vt:lpstr>cont</vt:lpstr>
      <vt:lpstr>management</vt:lpstr>
      <vt:lpstr>Peripheral precocious puberty</vt:lpstr>
      <vt:lpstr>mcCune albright syndrome: </vt:lpstr>
      <vt:lpstr>cont</vt:lpstr>
      <vt:lpstr>Evaluation of sexual precocious</vt:lpstr>
      <vt:lpstr>cont</vt:lpstr>
      <vt:lpstr>Laboratory evaluation</vt:lpstr>
      <vt:lpstr>cont</vt:lpstr>
      <vt:lpstr>Cont..</vt:lpstr>
      <vt:lpstr>treatment</vt:lpstr>
      <vt:lpstr>Cont.. treatment</vt:lpstr>
      <vt:lpstr>Cont.. treatment</vt:lpstr>
      <vt:lpstr>acromegaly</vt:lpstr>
      <vt:lpstr>Definition/description</vt:lpstr>
      <vt:lpstr>cont</vt:lpstr>
      <vt:lpstr>Clinical presentation</vt:lpstr>
      <vt:lpstr>cont</vt:lpstr>
      <vt:lpstr>cont</vt:lpstr>
      <vt:lpstr>causes</vt:lpstr>
      <vt:lpstr>Cont…</vt:lpstr>
      <vt:lpstr>Cont…cause</vt:lpstr>
      <vt:lpstr>How common is acromegaly</vt:lpstr>
      <vt:lpstr>cont</vt:lpstr>
      <vt:lpstr>diagnosis</vt:lpstr>
      <vt:lpstr>cont</vt:lpstr>
      <vt:lpstr>management</vt:lpstr>
      <vt:lpstr>CONT</vt:lpstr>
      <vt:lpstr>Which treatment most effective?</vt:lpstr>
      <vt:lpstr>8: DIABETES MELLITUS</vt:lpstr>
      <vt:lpstr>PowerPoint Presentation</vt:lpstr>
      <vt:lpstr>cont</vt:lpstr>
      <vt:lpstr>Overview</vt:lpstr>
      <vt:lpstr>aetiology</vt:lpstr>
      <vt:lpstr>cont</vt:lpstr>
      <vt:lpstr>cont</vt:lpstr>
      <vt:lpstr>Classification of diabetes according to etiology</vt:lpstr>
      <vt:lpstr>cont</vt:lpstr>
      <vt:lpstr>Clinical presentation</vt:lpstr>
      <vt:lpstr>cont</vt:lpstr>
      <vt:lpstr>diagnosis</vt:lpstr>
      <vt:lpstr>Glycosylated hemoglobin</vt:lpstr>
      <vt:lpstr>Initial management</vt:lpstr>
      <vt:lpstr>cont</vt:lpstr>
      <vt:lpstr>Components of educational programme</vt:lpstr>
      <vt:lpstr>cont</vt:lpstr>
      <vt:lpstr>cont</vt:lpstr>
      <vt:lpstr>insulin</vt:lpstr>
      <vt:lpstr>cont</vt:lpstr>
      <vt:lpstr>cont</vt:lpstr>
      <vt:lpstr>cont</vt:lpstr>
      <vt:lpstr>Cont---insulin</vt:lpstr>
      <vt:lpstr>Diet.</vt:lpstr>
      <vt:lpstr>Cont…diet</vt:lpstr>
      <vt:lpstr>Blood glucose monitoring</vt:lpstr>
      <vt:lpstr>Cont– glucose monitoring</vt:lpstr>
      <vt:lpstr>cont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DISORDERS OF THE ENDOCRINE SYSTEM</dc:title>
  <dc:creator>Maternity</dc:creator>
  <cp:lastModifiedBy>Kate</cp:lastModifiedBy>
  <cp:revision>1</cp:revision>
  <dcterms:created xsi:type="dcterms:W3CDTF">2016-03-30T23:43:43Z</dcterms:created>
  <dcterms:modified xsi:type="dcterms:W3CDTF">2021-11-21T14:48:21Z</dcterms:modified>
</cp:coreProperties>
</file>