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5"/>
  </p:notesMasterIdLst>
  <p:sldIdLst>
    <p:sldId id="256" r:id="rId2"/>
    <p:sldId id="258"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7" r:id="rId26"/>
    <p:sldId id="288" r:id="rId27"/>
    <p:sldId id="289" r:id="rId28"/>
    <p:sldId id="290" r:id="rId29"/>
    <p:sldId id="291" r:id="rId30"/>
    <p:sldId id="292" r:id="rId31"/>
    <p:sldId id="293" r:id="rId32"/>
    <p:sldId id="294" r:id="rId33"/>
    <p:sldId id="295" r:id="rId34"/>
    <p:sldId id="296" r:id="rId35"/>
    <p:sldId id="297" r:id="rId36"/>
    <p:sldId id="299" r:id="rId37"/>
    <p:sldId id="298" r:id="rId38"/>
    <p:sldId id="259" r:id="rId39"/>
    <p:sldId id="300" r:id="rId40"/>
    <p:sldId id="301" r:id="rId41"/>
    <p:sldId id="302" r:id="rId42"/>
    <p:sldId id="303" r:id="rId43"/>
    <p:sldId id="304"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4660"/>
  </p:normalViewPr>
  <p:slideViewPr>
    <p:cSldViewPr snapToGrid="0">
      <p:cViewPr varScale="1">
        <p:scale>
          <a:sx n="74" d="100"/>
          <a:sy n="74" d="100"/>
        </p:scale>
        <p:origin x="57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665904-FD38-4EF6-AA13-4E617AC5FEEE}" type="datetimeFigureOut">
              <a:rPr lang="en-US" smtClean="0"/>
              <a:t>6/7/2021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255762-5DAE-4942-ABB5-D3FBE3C4C726}" type="slidenum">
              <a:rPr lang="en-US" smtClean="0"/>
              <a:t>‹#›</a:t>
            </a:fld>
            <a:endParaRPr lang="en-US"/>
          </a:p>
        </p:txBody>
      </p:sp>
    </p:spTree>
    <p:extLst>
      <p:ext uri="{BB962C8B-B14F-4D97-AF65-F5344CB8AC3E}">
        <p14:creationId xmlns:p14="http://schemas.microsoft.com/office/powerpoint/2010/main" val="40749677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FFB63B-4433-4B1E-BF9A-08311E1F98B5}" type="slidenum">
              <a:rPr lang="en-US" smtClean="0"/>
              <a:pPr/>
              <a:t>21</a:t>
            </a:fld>
            <a:endParaRPr lang="en-US"/>
          </a:p>
        </p:txBody>
      </p:sp>
    </p:spTree>
    <p:extLst>
      <p:ext uri="{BB962C8B-B14F-4D97-AF65-F5344CB8AC3E}">
        <p14:creationId xmlns:p14="http://schemas.microsoft.com/office/powerpoint/2010/main" val="19066805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 cstate="print">
            <a:extLst>
              <a:ext uri="{28A0092B-C50C-407E-A947-70E740481C1C}">
                <a14:useLocalDpi xmlns:a14="http://schemas.microsoft.com/office/drawing/2010/main" val="0"/>
              </a:ext>
            </a:extLst>
          </a:blip>
          <a:srcRect l="27069" t="4107" r="25972" b="18563"/>
          <a:stretch/>
        </p:blipFill>
        <p:spPr>
          <a:xfrm>
            <a:off x="5082989" y="220128"/>
            <a:ext cx="2026023" cy="2357718"/>
          </a:xfrm>
          <a:prstGeom prst="rect">
            <a:avLst/>
          </a:prstGeom>
        </p:spPr>
      </p:pic>
      <p:sp>
        <p:nvSpPr>
          <p:cNvPr id="2" name="Title 1"/>
          <p:cNvSpPr>
            <a:spLocks noGrp="1"/>
          </p:cNvSpPr>
          <p:nvPr>
            <p:ph type="ctrTitle" hasCustomPrompt="1"/>
          </p:nvPr>
        </p:nvSpPr>
        <p:spPr>
          <a:xfrm>
            <a:off x="365312" y="3093249"/>
            <a:ext cx="11461376" cy="1173947"/>
          </a:xfrm>
        </p:spPr>
        <p:txBody>
          <a:bodyPr anchor="b">
            <a:normAutofit/>
          </a:bodyPr>
          <a:lstStyle>
            <a:lvl1pPr algn="ctr">
              <a:defRPr sz="4400" b="1" baseline="0">
                <a:latin typeface="Times New Roman" panose="02020603050405020304" pitchFamily="18" charset="0"/>
                <a:cs typeface="Times New Roman" panose="02020603050405020304" pitchFamily="18" charset="0"/>
              </a:defRPr>
            </a:lvl1pPr>
          </a:lstStyle>
          <a:p>
            <a:r>
              <a:rPr lang="en-US" dirty="0"/>
              <a:t>Event Tittle:....................................</a:t>
            </a:r>
          </a:p>
        </p:txBody>
      </p:sp>
      <p:sp>
        <p:nvSpPr>
          <p:cNvPr id="3" name="Subtitle 2"/>
          <p:cNvSpPr>
            <a:spLocks noGrp="1"/>
          </p:cNvSpPr>
          <p:nvPr>
            <p:ph type="subTitle" idx="1" hasCustomPrompt="1"/>
          </p:nvPr>
        </p:nvSpPr>
        <p:spPr>
          <a:xfrm>
            <a:off x="809065" y="4527601"/>
            <a:ext cx="10573871" cy="950023"/>
          </a:xfrm>
        </p:spPr>
        <p:txBody>
          <a:bodyPr/>
          <a:lstStyle>
            <a:lvl1pPr marL="0" indent="0" algn="ctr">
              <a:buNone/>
              <a:defRPr sz="2400" b="1" baseline="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Date:............................</a:t>
            </a:r>
          </a:p>
        </p:txBody>
      </p:sp>
      <p:sp>
        <p:nvSpPr>
          <p:cNvPr id="4" name="Date Placeholder 3"/>
          <p:cNvSpPr>
            <a:spLocks noGrp="1"/>
          </p:cNvSpPr>
          <p:nvPr>
            <p:ph type="dt" sz="half" idx="10"/>
          </p:nvPr>
        </p:nvSpPr>
        <p:spPr/>
        <p:txBody>
          <a:bodyPr/>
          <a:lstStyle/>
          <a:p>
            <a:fld id="{8E1D759B-084E-4831-80A3-06C26E1E723C}" type="datetimeFigureOut">
              <a:rPr lang="en-US" smtClean="0"/>
              <a:t>6/7/2021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3FAB6-EE4C-4698-AE55-01393B57A232}" type="slidenum">
              <a:rPr lang="en-US" smtClean="0"/>
              <a:t>‹#›</a:t>
            </a:fld>
            <a:endParaRPr lang="en-US"/>
          </a:p>
        </p:txBody>
      </p:sp>
      <p:pic>
        <p:nvPicPr>
          <p:cNvPr id="10" name="Picture 9"/>
          <p:cNvPicPr>
            <a:picLocks noChangeAspect="1"/>
          </p:cNvPicPr>
          <p:nvPr/>
        </p:nvPicPr>
        <p:blipFill rotWithShape="1">
          <a:blip r:embed="rId3">
            <a:extLst>
              <a:ext uri="{28A0092B-C50C-407E-A947-70E740481C1C}">
                <a14:useLocalDpi xmlns:a14="http://schemas.microsoft.com/office/drawing/2010/main" val="0"/>
              </a:ext>
            </a:extLst>
          </a:blip>
          <a:srcRect l="10030" t="82874" r="11012" b="8785"/>
          <a:stretch/>
        </p:blipFill>
        <p:spPr>
          <a:xfrm>
            <a:off x="2918799" y="2608307"/>
            <a:ext cx="6354403" cy="484942"/>
          </a:xfrm>
          <a:prstGeom prst="rect">
            <a:avLst/>
          </a:prstGeom>
        </p:spPr>
      </p:pic>
    </p:spTree>
    <p:extLst>
      <p:ext uri="{BB962C8B-B14F-4D97-AF65-F5344CB8AC3E}">
        <p14:creationId xmlns:p14="http://schemas.microsoft.com/office/powerpoint/2010/main" val="4216721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1D759B-084E-4831-80A3-06C26E1E723C}" type="datetimeFigureOut">
              <a:rPr lang="en-US" smtClean="0"/>
              <a:t>6/7/2021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3FAB6-EE4C-4698-AE55-01393B57A232}" type="slidenum">
              <a:rPr lang="en-US" smtClean="0"/>
              <a:t>‹#›</a:t>
            </a:fld>
            <a:endParaRPr lang="en-US"/>
          </a:p>
        </p:txBody>
      </p:sp>
    </p:spTree>
    <p:extLst>
      <p:ext uri="{BB962C8B-B14F-4D97-AF65-F5344CB8AC3E}">
        <p14:creationId xmlns:p14="http://schemas.microsoft.com/office/powerpoint/2010/main" val="115698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1D759B-084E-4831-80A3-06C26E1E723C}" type="datetimeFigureOut">
              <a:rPr lang="en-US" smtClean="0"/>
              <a:t>6/7/2021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3FAB6-EE4C-4698-AE55-01393B57A232}" type="slidenum">
              <a:rPr lang="en-US" smtClean="0"/>
              <a:t>‹#›</a:t>
            </a:fld>
            <a:endParaRPr lang="en-US"/>
          </a:p>
        </p:txBody>
      </p:sp>
    </p:spTree>
    <p:extLst>
      <p:ext uri="{BB962C8B-B14F-4D97-AF65-F5344CB8AC3E}">
        <p14:creationId xmlns:p14="http://schemas.microsoft.com/office/powerpoint/2010/main" val="3886281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1D759B-084E-4831-80A3-06C26E1E723C}" type="datetimeFigureOut">
              <a:rPr lang="en-US" smtClean="0"/>
              <a:t>6/7/2021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3FAB6-EE4C-4698-AE55-01393B57A232}" type="slidenum">
              <a:rPr lang="en-US" smtClean="0"/>
              <a:t>‹#›</a:t>
            </a:fld>
            <a:endParaRPr lang="en-US"/>
          </a:p>
        </p:txBody>
      </p:sp>
    </p:spTree>
    <p:extLst>
      <p:ext uri="{BB962C8B-B14F-4D97-AF65-F5344CB8AC3E}">
        <p14:creationId xmlns:p14="http://schemas.microsoft.com/office/powerpoint/2010/main" val="1926154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1D759B-084E-4831-80A3-06C26E1E723C}" type="datetimeFigureOut">
              <a:rPr lang="en-US" smtClean="0"/>
              <a:t>6/7/2021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3FAB6-EE4C-4698-AE55-01393B57A232}" type="slidenum">
              <a:rPr lang="en-US" smtClean="0"/>
              <a:t>‹#›</a:t>
            </a:fld>
            <a:endParaRPr lang="en-US"/>
          </a:p>
        </p:txBody>
      </p:sp>
    </p:spTree>
    <p:extLst>
      <p:ext uri="{BB962C8B-B14F-4D97-AF65-F5344CB8AC3E}">
        <p14:creationId xmlns:p14="http://schemas.microsoft.com/office/powerpoint/2010/main" val="1542313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1D759B-084E-4831-80A3-06C26E1E723C}" type="datetimeFigureOut">
              <a:rPr lang="en-US" smtClean="0"/>
              <a:t>6/7/2021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3FAB6-EE4C-4698-AE55-01393B57A232}" type="slidenum">
              <a:rPr lang="en-US" smtClean="0"/>
              <a:t>‹#›</a:t>
            </a:fld>
            <a:endParaRPr lang="en-US"/>
          </a:p>
        </p:txBody>
      </p:sp>
    </p:spTree>
    <p:extLst>
      <p:ext uri="{BB962C8B-B14F-4D97-AF65-F5344CB8AC3E}">
        <p14:creationId xmlns:p14="http://schemas.microsoft.com/office/powerpoint/2010/main" val="3998800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1D759B-084E-4831-80A3-06C26E1E723C}" type="datetimeFigureOut">
              <a:rPr lang="en-US" smtClean="0"/>
              <a:t>6/7/2021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E3FAB6-EE4C-4698-AE55-01393B57A232}" type="slidenum">
              <a:rPr lang="en-US" smtClean="0"/>
              <a:t>‹#›</a:t>
            </a:fld>
            <a:endParaRPr lang="en-US"/>
          </a:p>
        </p:txBody>
      </p:sp>
    </p:spTree>
    <p:extLst>
      <p:ext uri="{BB962C8B-B14F-4D97-AF65-F5344CB8AC3E}">
        <p14:creationId xmlns:p14="http://schemas.microsoft.com/office/powerpoint/2010/main" val="3455100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1D759B-084E-4831-80A3-06C26E1E723C}" type="datetimeFigureOut">
              <a:rPr lang="en-US" smtClean="0"/>
              <a:t>6/7/2021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E3FAB6-EE4C-4698-AE55-01393B57A232}" type="slidenum">
              <a:rPr lang="en-US" smtClean="0"/>
              <a:t>‹#›</a:t>
            </a:fld>
            <a:endParaRPr lang="en-US"/>
          </a:p>
        </p:txBody>
      </p:sp>
    </p:spTree>
    <p:extLst>
      <p:ext uri="{BB962C8B-B14F-4D97-AF65-F5344CB8AC3E}">
        <p14:creationId xmlns:p14="http://schemas.microsoft.com/office/powerpoint/2010/main" val="4260550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1D759B-084E-4831-80A3-06C26E1E723C}" type="datetimeFigureOut">
              <a:rPr lang="en-US" smtClean="0"/>
              <a:t>6/7/2021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E3FAB6-EE4C-4698-AE55-01393B57A232}" type="slidenum">
              <a:rPr lang="en-US" smtClean="0"/>
              <a:t>‹#›</a:t>
            </a:fld>
            <a:endParaRPr lang="en-US"/>
          </a:p>
        </p:txBody>
      </p:sp>
    </p:spTree>
    <p:extLst>
      <p:ext uri="{BB962C8B-B14F-4D97-AF65-F5344CB8AC3E}">
        <p14:creationId xmlns:p14="http://schemas.microsoft.com/office/powerpoint/2010/main" val="1963731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1D759B-084E-4831-80A3-06C26E1E723C}" type="datetimeFigureOut">
              <a:rPr lang="en-US" smtClean="0"/>
              <a:t>6/7/2021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3FAB6-EE4C-4698-AE55-01393B57A232}" type="slidenum">
              <a:rPr lang="en-US" smtClean="0"/>
              <a:t>‹#›</a:t>
            </a:fld>
            <a:endParaRPr lang="en-US"/>
          </a:p>
        </p:txBody>
      </p:sp>
    </p:spTree>
    <p:extLst>
      <p:ext uri="{BB962C8B-B14F-4D97-AF65-F5344CB8AC3E}">
        <p14:creationId xmlns:p14="http://schemas.microsoft.com/office/powerpoint/2010/main" val="477245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1D759B-084E-4831-80A3-06C26E1E723C}" type="datetimeFigureOut">
              <a:rPr lang="en-US" smtClean="0"/>
              <a:t>6/7/2021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3FAB6-EE4C-4698-AE55-01393B57A232}" type="slidenum">
              <a:rPr lang="en-US" smtClean="0"/>
              <a:t>‹#›</a:t>
            </a:fld>
            <a:endParaRPr lang="en-US"/>
          </a:p>
        </p:txBody>
      </p:sp>
    </p:spTree>
    <p:extLst>
      <p:ext uri="{BB962C8B-B14F-4D97-AF65-F5344CB8AC3E}">
        <p14:creationId xmlns:p14="http://schemas.microsoft.com/office/powerpoint/2010/main" val="2463178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0" y="0"/>
            <a:ext cx="12192000" cy="6858104"/>
          </a:xfrm>
          <a:prstGeom prst="rect">
            <a:avLst/>
          </a:prstGeom>
        </p:spPr>
      </p:pic>
      <p:pic>
        <p:nvPicPr>
          <p:cNvPr id="9" name="Picture 8"/>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814176" y="6244799"/>
            <a:ext cx="576974" cy="572823"/>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1D759B-084E-4831-80A3-06C26E1E723C}" type="datetimeFigureOut">
              <a:rPr lang="en-US" smtClean="0"/>
              <a:t>6/7/2021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327776"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E3FAB6-EE4C-4698-AE55-01393B57A232}" type="slidenum">
              <a:rPr lang="en-US" smtClean="0"/>
              <a:t>‹#›</a:t>
            </a:fld>
            <a:endParaRPr lang="en-US"/>
          </a:p>
        </p:txBody>
      </p:sp>
      <p:sp>
        <p:nvSpPr>
          <p:cNvPr id="8" name="Title Placeholder 1"/>
          <p:cNvSpPr txBox="1">
            <a:spLocks/>
          </p:cNvSpPr>
          <p:nvPr/>
        </p:nvSpPr>
        <p:spPr>
          <a:xfrm>
            <a:off x="1196788" y="6033995"/>
            <a:ext cx="8789894" cy="507300"/>
          </a:xfrm>
          <a:prstGeom prst="rect">
            <a:avLst/>
          </a:prstGeom>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bg1"/>
                </a:solidFill>
                <a:latin typeface="Times New Roman" panose="02020603050405020304" pitchFamily="18" charset="0"/>
                <a:cs typeface="Times New Roman" panose="02020603050405020304" pitchFamily="18" charset="0"/>
              </a:rPr>
              <a:t>KENYA MEDICAL TRAINING COLLEGE</a:t>
            </a:r>
          </a:p>
        </p:txBody>
      </p:sp>
      <p:sp>
        <p:nvSpPr>
          <p:cNvPr id="10" name="Title 1"/>
          <p:cNvSpPr txBox="1">
            <a:spLocks/>
          </p:cNvSpPr>
          <p:nvPr/>
        </p:nvSpPr>
        <p:spPr>
          <a:xfrm>
            <a:off x="8639982" y="6506046"/>
            <a:ext cx="2243667" cy="326496"/>
          </a:xfrm>
          <a:prstGeom prst="rect">
            <a:avLst/>
          </a:prstGeom>
        </p:spPr>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600" i="1" dirty="0">
                <a:latin typeface="Times New Roman" panose="02020603050405020304" pitchFamily="18" charset="0"/>
                <a:cs typeface="Times New Roman" panose="02020603050405020304" pitchFamily="18" charset="0"/>
              </a:rPr>
              <a:t>ISO 9001:2015 Certified by</a:t>
            </a:r>
          </a:p>
        </p:txBody>
      </p:sp>
      <p:sp>
        <p:nvSpPr>
          <p:cNvPr id="11" name="Title Placeholder 1"/>
          <p:cNvSpPr txBox="1">
            <a:spLocks/>
          </p:cNvSpPr>
          <p:nvPr/>
        </p:nvSpPr>
        <p:spPr>
          <a:xfrm>
            <a:off x="4038600" y="6408732"/>
            <a:ext cx="2768599" cy="5154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i="1" dirty="0"/>
              <a:t>Training for Better Health</a:t>
            </a:r>
            <a:r>
              <a:rPr lang="en-US" sz="1800" i="1" baseline="0" dirty="0"/>
              <a:t> </a:t>
            </a:r>
            <a:endParaRPr lang="en-US" sz="1800" i="1" dirty="0"/>
          </a:p>
        </p:txBody>
      </p:sp>
      <p:pic>
        <p:nvPicPr>
          <p:cNvPr id="12" name="Picture 11"/>
          <p:cNvPicPr>
            <a:picLocks noChangeAspect="1"/>
          </p:cNvPicPr>
          <p:nvPr/>
        </p:nvPicPr>
        <p:blipFill rotWithShape="1">
          <a:blip r:embed="rId15" cstate="print">
            <a:extLst>
              <a:ext uri="{28A0092B-C50C-407E-A947-70E740481C1C}">
                <a14:useLocalDpi xmlns:a14="http://schemas.microsoft.com/office/drawing/2010/main" val="0"/>
              </a:ext>
            </a:extLst>
          </a:blip>
          <a:srcRect l="24360" r="23578" b="15789"/>
          <a:stretch/>
        </p:blipFill>
        <p:spPr>
          <a:xfrm>
            <a:off x="79667" y="5700777"/>
            <a:ext cx="930551" cy="1063487"/>
          </a:xfrm>
          <a:prstGeom prst="rect">
            <a:avLst/>
          </a:prstGeom>
        </p:spPr>
      </p:pic>
    </p:spTree>
    <p:extLst>
      <p:ext uri="{BB962C8B-B14F-4D97-AF65-F5344CB8AC3E}">
        <p14:creationId xmlns:p14="http://schemas.microsoft.com/office/powerpoint/2010/main" val="14557840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gi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DISORDERS </a:t>
            </a:r>
            <a:r>
              <a:rPr lang="en-US" dirty="0" smtClean="0"/>
              <a:t>OF </a:t>
            </a:r>
            <a:r>
              <a:rPr lang="en-US" dirty="0"/>
              <a:t>THE </a:t>
            </a:r>
            <a:r>
              <a:rPr lang="en-US" dirty="0" smtClean="0"/>
              <a:t>ESOPHAGUS</a:t>
            </a:r>
            <a:endParaRPr lang="en-US" dirty="0"/>
          </a:p>
        </p:txBody>
      </p:sp>
    </p:spTree>
    <p:extLst>
      <p:ext uri="{BB962C8B-B14F-4D97-AF65-F5344CB8AC3E}">
        <p14:creationId xmlns:p14="http://schemas.microsoft.com/office/powerpoint/2010/main" val="40388607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9347" y="180311"/>
            <a:ext cx="9404724" cy="773409"/>
          </a:xfrm>
        </p:spPr>
        <p:txBody>
          <a:bodyPr>
            <a:normAutofit/>
          </a:bodyPr>
          <a:lstStyle/>
          <a:p>
            <a:r>
              <a:rPr lang="en-US" sz="4400" dirty="0" smtClean="0">
                <a:latin typeface="Cambria" pitchFamily="18" charset="0"/>
              </a:rPr>
              <a:t>Management</a:t>
            </a:r>
            <a:endParaRPr lang="en-US" sz="3200" dirty="0">
              <a:latin typeface="Cambria" pitchFamily="18" charset="0"/>
            </a:endParaRPr>
          </a:p>
        </p:txBody>
      </p:sp>
      <p:sp>
        <p:nvSpPr>
          <p:cNvPr id="3" name="Content Placeholder 2"/>
          <p:cNvSpPr>
            <a:spLocks noGrp="1"/>
          </p:cNvSpPr>
          <p:nvPr>
            <p:ph idx="1"/>
          </p:nvPr>
        </p:nvSpPr>
        <p:spPr>
          <a:xfrm>
            <a:off x="785610" y="1300766"/>
            <a:ext cx="10676587" cy="4803820"/>
          </a:xfrm>
        </p:spPr>
        <p:txBody>
          <a:bodyPr>
            <a:noAutofit/>
          </a:bodyPr>
          <a:lstStyle/>
          <a:p>
            <a:r>
              <a:rPr lang="en-US" dirty="0" smtClean="0">
                <a:solidFill>
                  <a:schemeClr val="tx1"/>
                </a:solidFill>
              </a:rPr>
              <a:t>Antispasmodics are occasionally helpful</a:t>
            </a:r>
          </a:p>
          <a:p>
            <a:r>
              <a:rPr lang="en-US" dirty="0" smtClean="0">
                <a:solidFill>
                  <a:schemeClr val="tx1"/>
                </a:solidFill>
              </a:rPr>
              <a:t>Calcium channel blockers(</a:t>
            </a:r>
            <a:r>
              <a:rPr lang="en-US" dirty="0" err="1" smtClean="0">
                <a:solidFill>
                  <a:schemeClr val="tx1"/>
                </a:solidFill>
              </a:rPr>
              <a:t>nifedipine</a:t>
            </a:r>
            <a:r>
              <a:rPr lang="en-US" dirty="0" smtClean="0">
                <a:solidFill>
                  <a:schemeClr val="tx1"/>
                </a:solidFill>
              </a:rPr>
              <a:t>)-help reduce spasms</a:t>
            </a:r>
          </a:p>
          <a:p>
            <a:r>
              <a:rPr lang="en-US" dirty="0" smtClean="0">
                <a:solidFill>
                  <a:schemeClr val="tx1"/>
                </a:solidFill>
              </a:rPr>
              <a:t>Small frequent </a:t>
            </a:r>
            <a:r>
              <a:rPr lang="en-US" dirty="0" smtClean="0">
                <a:solidFill>
                  <a:schemeClr val="tx1"/>
                </a:solidFill>
              </a:rPr>
              <a:t>feeds, </a:t>
            </a:r>
            <a:r>
              <a:rPr lang="en-US" dirty="0"/>
              <a:t>to decrease </a:t>
            </a:r>
            <a:r>
              <a:rPr lang="en-US" dirty="0" smtClean="0"/>
              <a:t>the esophageal </a:t>
            </a:r>
            <a:r>
              <a:rPr lang="en-US" dirty="0"/>
              <a:t>pressure and irritation that lead to spasm</a:t>
            </a:r>
            <a:endParaRPr lang="en-US" dirty="0" smtClean="0">
              <a:solidFill>
                <a:schemeClr val="tx1"/>
              </a:solidFill>
            </a:endParaRPr>
          </a:p>
          <a:p>
            <a:r>
              <a:rPr lang="en-US" dirty="0" smtClean="0">
                <a:solidFill>
                  <a:schemeClr val="tx1"/>
                </a:solidFill>
              </a:rPr>
              <a:t>Soft diet</a:t>
            </a:r>
          </a:p>
          <a:p>
            <a:r>
              <a:rPr lang="en-US" dirty="0" smtClean="0">
                <a:solidFill>
                  <a:schemeClr val="tx1"/>
                </a:solidFill>
              </a:rPr>
              <a:t>Dilatation by use of </a:t>
            </a:r>
            <a:r>
              <a:rPr lang="en-US" dirty="0" err="1" smtClean="0">
                <a:solidFill>
                  <a:schemeClr val="tx1"/>
                </a:solidFill>
              </a:rPr>
              <a:t>bougienage</a:t>
            </a:r>
            <a:r>
              <a:rPr lang="en-US" dirty="0" smtClean="0">
                <a:solidFill>
                  <a:schemeClr val="tx1"/>
                </a:solidFill>
              </a:rPr>
              <a:t> (use of progressively sized flexible dilators).</a:t>
            </a:r>
          </a:p>
          <a:p>
            <a:r>
              <a:rPr lang="en-US" dirty="0">
                <a:solidFill>
                  <a:schemeClr val="tx1"/>
                </a:solidFill>
              </a:rPr>
              <a:t>If this doesn’t improve surgical management is the last result.</a:t>
            </a:r>
          </a:p>
          <a:p>
            <a:r>
              <a:rPr lang="en-US" dirty="0" err="1" smtClean="0"/>
              <a:t>E</a:t>
            </a:r>
            <a:r>
              <a:rPr lang="en-US" dirty="0" err="1" smtClean="0">
                <a:solidFill>
                  <a:schemeClr val="tx1"/>
                </a:solidFill>
              </a:rPr>
              <a:t>sophagomyotomy</a:t>
            </a:r>
            <a:r>
              <a:rPr lang="en-US" dirty="0" smtClean="0">
                <a:solidFill>
                  <a:schemeClr val="tx1"/>
                </a:solidFill>
              </a:rPr>
              <a:t>-this </a:t>
            </a:r>
            <a:r>
              <a:rPr lang="en-US" dirty="0">
                <a:solidFill>
                  <a:schemeClr val="tx1"/>
                </a:solidFill>
              </a:rPr>
              <a:t>is an open </a:t>
            </a:r>
            <a:r>
              <a:rPr lang="en-US" dirty="0" smtClean="0">
                <a:solidFill>
                  <a:schemeClr val="tx1"/>
                </a:solidFill>
              </a:rPr>
              <a:t>surgery, if the pain is intolerable</a:t>
            </a:r>
            <a:endParaRPr lang="en-US" dirty="0">
              <a:solidFill>
                <a:schemeClr val="tx1"/>
              </a:solidFill>
            </a:endParaRPr>
          </a:p>
          <a:p>
            <a:endParaRPr lang="en-US" sz="3600" dirty="0">
              <a:solidFill>
                <a:schemeClr val="tx1"/>
              </a:solidFill>
              <a:latin typeface="Cambria" pitchFamily="18" charset="0"/>
            </a:endParaRPr>
          </a:p>
        </p:txBody>
      </p:sp>
    </p:spTree>
    <p:extLst>
      <p:ext uri="{BB962C8B-B14F-4D97-AF65-F5344CB8AC3E}">
        <p14:creationId xmlns:p14="http://schemas.microsoft.com/office/powerpoint/2010/main" val="7584390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7102" y="244901"/>
            <a:ext cx="9404724" cy="1085136"/>
          </a:xfrm>
        </p:spPr>
        <p:txBody>
          <a:bodyPr>
            <a:normAutofit fontScale="90000"/>
          </a:bodyPr>
          <a:lstStyle/>
          <a:p>
            <a:r>
              <a:rPr lang="en-US" sz="4000" b="1" dirty="0">
                <a:latin typeface="Cambria" pitchFamily="18" charset="0"/>
              </a:rPr>
              <a:t>Post surgical management</a:t>
            </a:r>
            <a:r>
              <a:rPr lang="en-US" sz="4000" dirty="0">
                <a:solidFill>
                  <a:schemeClr val="tx1"/>
                </a:solidFill>
                <a:latin typeface="Cambria" pitchFamily="18" charset="0"/>
              </a:rPr>
              <a:t/>
            </a:r>
            <a:br>
              <a:rPr lang="en-US" sz="4000" dirty="0">
                <a:solidFill>
                  <a:schemeClr val="tx1"/>
                </a:solidFill>
                <a:latin typeface="Cambria" pitchFamily="18" charset="0"/>
              </a:rPr>
            </a:br>
            <a:endParaRPr lang="en-US" sz="4000" dirty="0">
              <a:solidFill>
                <a:schemeClr val="tx1"/>
              </a:solidFill>
              <a:latin typeface="Cambria" pitchFamily="18" charset="0"/>
            </a:endParaRPr>
          </a:p>
        </p:txBody>
      </p:sp>
      <p:sp>
        <p:nvSpPr>
          <p:cNvPr id="3" name="Content Placeholder 2"/>
          <p:cNvSpPr>
            <a:spLocks noGrp="1"/>
          </p:cNvSpPr>
          <p:nvPr>
            <p:ph idx="1"/>
          </p:nvPr>
        </p:nvSpPr>
        <p:spPr>
          <a:xfrm>
            <a:off x="759853" y="1330037"/>
            <a:ext cx="10547798" cy="4851822"/>
          </a:xfrm>
        </p:spPr>
        <p:txBody>
          <a:bodyPr>
            <a:normAutofit/>
          </a:bodyPr>
          <a:lstStyle/>
          <a:p>
            <a:r>
              <a:rPr lang="en-US" dirty="0" err="1" smtClean="0">
                <a:solidFill>
                  <a:schemeClr val="tx1"/>
                </a:solidFill>
              </a:rPr>
              <a:t>Npo</a:t>
            </a:r>
            <a:endParaRPr lang="en-US" dirty="0" smtClean="0">
              <a:solidFill>
                <a:schemeClr val="tx1"/>
              </a:solidFill>
            </a:endParaRPr>
          </a:p>
          <a:p>
            <a:r>
              <a:rPr lang="en-US" dirty="0" smtClean="0">
                <a:solidFill>
                  <a:schemeClr val="tx1"/>
                </a:solidFill>
              </a:rPr>
              <a:t>IV fluids and </a:t>
            </a:r>
            <a:r>
              <a:rPr lang="en-US" dirty="0" err="1" smtClean="0">
                <a:solidFill>
                  <a:schemeClr val="tx1"/>
                </a:solidFill>
              </a:rPr>
              <a:t>parenteral</a:t>
            </a:r>
            <a:r>
              <a:rPr lang="en-US" dirty="0" smtClean="0">
                <a:solidFill>
                  <a:schemeClr val="tx1"/>
                </a:solidFill>
              </a:rPr>
              <a:t> feeds</a:t>
            </a:r>
          </a:p>
          <a:p>
            <a:r>
              <a:rPr lang="en-US" dirty="0" smtClean="0">
                <a:solidFill>
                  <a:schemeClr val="tx1"/>
                </a:solidFill>
              </a:rPr>
              <a:t>Care of the wound</a:t>
            </a:r>
          </a:p>
          <a:p>
            <a:r>
              <a:rPr lang="en-US" dirty="0" smtClean="0">
                <a:solidFill>
                  <a:schemeClr val="tx1"/>
                </a:solidFill>
              </a:rPr>
              <a:t>Antibiotics</a:t>
            </a:r>
          </a:p>
          <a:p>
            <a:r>
              <a:rPr lang="en-US" dirty="0" smtClean="0">
                <a:solidFill>
                  <a:schemeClr val="tx1"/>
                </a:solidFill>
              </a:rPr>
              <a:t>Analgesics</a:t>
            </a:r>
          </a:p>
          <a:p>
            <a:r>
              <a:rPr lang="en-US" dirty="0" smtClean="0">
                <a:solidFill>
                  <a:schemeClr val="tx1"/>
                </a:solidFill>
              </a:rPr>
              <a:t>Soft diet</a:t>
            </a:r>
          </a:p>
          <a:p>
            <a:r>
              <a:rPr lang="en-US" dirty="0" smtClean="0">
                <a:solidFill>
                  <a:schemeClr val="tx1"/>
                </a:solidFill>
              </a:rPr>
              <a:t>Health education</a:t>
            </a:r>
            <a:endParaRPr lang="en-US" dirty="0">
              <a:solidFill>
                <a:schemeClr val="tx1"/>
              </a:solidFill>
            </a:endParaRPr>
          </a:p>
        </p:txBody>
      </p:sp>
    </p:spTree>
    <p:extLst>
      <p:ext uri="{BB962C8B-B14F-4D97-AF65-F5344CB8AC3E}">
        <p14:creationId xmlns:p14="http://schemas.microsoft.com/office/powerpoint/2010/main" val="36550689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4096" y="204599"/>
            <a:ext cx="10972800" cy="889383"/>
          </a:xfrm>
        </p:spPr>
        <p:txBody>
          <a:bodyPr>
            <a:normAutofit fontScale="90000"/>
          </a:bodyPr>
          <a:lstStyle/>
          <a:p>
            <a:r>
              <a:rPr lang="en-US" sz="4400" u="sng" dirty="0" smtClean="0">
                <a:latin typeface="Arial Black" pitchFamily="34" charset="0"/>
              </a:rPr>
              <a:t>ESOPHAGEAL DIVERTICULA</a:t>
            </a:r>
            <a:r>
              <a:rPr lang="en-US" sz="3200" dirty="0" smtClean="0">
                <a:solidFill>
                  <a:schemeClr val="tx1"/>
                </a:solidFill>
                <a:latin typeface="Cambria" pitchFamily="18" charset="0"/>
              </a:rPr>
              <a:t/>
            </a:r>
            <a:br>
              <a:rPr lang="en-US" sz="3200" dirty="0" smtClean="0">
                <a:solidFill>
                  <a:schemeClr val="tx1"/>
                </a:solidFill>
                <a:latin typeface="Cambria" pitchFamily="18" charset="0"/>
              </a:rPr>
            </a:br>
            <a:endParaRPr lang="en-US" sz="3200" dirty="0">
              <a:solidFill>
                <a:schemeClr val="tx1"/>
              </a:solidFill>
              <a:latin typeface="Cambria" pitchFamily="18" charset="0"/>
            </a:endParaRPr>
          </a:p>
        </p:txBody>
      </p:sp>
      <p:sp>
        <p:nvSpPr>
          <p:cNvPr id="3" name="Content Placeholder 2"/>
          <p:cNvSpPr>
            <a:spLocks noGrp="1"/>
          </p:cNvSpPr>
          <p:nvPr>
            <p:ph idx="1"/>
          </p:nvPr>
        </p:nvSpPr>
        <p:spPr>
          <a:xfrm>
            <a:off x="656823" y="1235649"/>
            <a:ext cx="11127346" cy="5764018"/>
          </a:xfrm>
        </p:spPr>
        <p:txBody>
          <a:bodyPr>
            <a:noAutofit/>
          </a:bodyPr>
          <a:lstStyle/>
          <a:p>
            <a:r>
              <a:rPr lang="en-US" dirty="0" smtClean="0">
                <a:solidFill>
                  <a:schemeClr val="tx1"/>
                </a:solidFill>
              </a:rPr>
              <a:t>A  </a:t>
            </a:r>
            <a:r>
              <a:rPr lang="en-US" dirty="0">
                <a:solidFill>
                  <a:schemeClr val="tx1"/>
                </a:solidFill>
              </a:rPr>
              <a:t>diverticulum is an </a:t>
            </a:r>
            <a:r>
              <a:rPr lang="en-US" dirty="0" err="1">
                <a:solidFill>
                  <a:schemeClr val="tx1"/>
                </a:solidFill>
              </a:rPr>
              <a:t>outpouching</a:t>
            </a:r>
            <a:r>
              <a:rPr lang="en-US" dirty="0">
                <a:solidFill>
                  <a:schemeClr val="tx1"/>
                </a:solidFill>
              </a:rPr>
              <a:t> of mucosa and </a:t>
            </a:r>
            <a:r>
              <a:rPr lang="en-US" dirty="0" err="1">
                <a:solidFill>
                  <a:schemeClr val="tx1"/>
                </a:solidFill>
              </a:rPr>
              <a:t>submucosa</a:t>
            </a:r>
            <a:r>
              <a:rPr lang="en-US" dirty="0">
                <a:solidFill>
                  <a:schemeClr val="tx1"/>
                </a:solidFill>
              </a:rPr>
              <a:t> </a:t>
            </a:r>
            <a:r>
              <a:rPr lang="en-US" dirty="0" smtClean="0">
                <a:solidFill>
                  <a:schemeClr val="tx1"/>
                </a:solidFill>
              </a:rPr>
              <a:t>that protrudes </a:t>
            </a:r>
            <a:r>
              <a:rPr lang="en-US" dirty="0">
                <a:solidFill>
                  <a:schemeClr val="tx1"/>
                </a:solidFill>
              </a:rPr>
              <a:t>through a weak portion of the musculature</a:t>
            </a:r>
            <a:r>
              <a:rPr lang="en-US" dirty="0" smtClean="0">
                <a:solidFill>
                  <a:schemeClr val="tx1"/>
                </a:solidFill>
              </a:rPr>
              <a:t>. Almost all are acquired and occur predominantly in adulthood. They are classified according to their:</a:t>
            </a:r>
          </a:p>
          <a:p>
            <a:pPr marL="365760" lvl="1" indent="0">
              <a:buNone/>
            </a:pPr>
            <a:r>
              <a:rPr lang="en-US" sz="2800" b="1" dirty="0" smtClean="0">
                <a:solidFill>
                  <a:schemeClr val="tx1"/>
                </a:solidFill>
              </a:rPr>
              <a:t>a. Site of occurrence</a:t>
            </a:r>
          </a:p>
          <a:p>
            <a:pPr marL="946404" lvl="2" indent="-342900"/>
            <a:r>
              <a:rPr lang="en-US" sz="2800" dirty="0" err="1" smtClean="0">
                <a:solidFill>
                  <a:schemeClr val="tx1"/>
                </a:solidFill>
              </a:rPr>
              <a:t>Pharyngoesophageal</a:t>
            </a:r>
            <a:endParaRPr lang="en-US" sz="2800" dirty="0" smtClean="0">
              <a:solidFill>
                <a:schemeClr val="tx1"/>
              </a:solidFill>
            </a:endParaRPr>
          </a:p>
          <a:p>
            <a:pPr marL="946404" lvl="2" indent="-342900"/>
            <a:r>
              <a:rPr lang="en-US" sz="2800" dirty="0" err="1" smtClean="0">
                <a:solidFill>
                  <a:schemeClr val="tx1"/>
                </a:solidFill>
              </a:rPr>
              <a:t>Midoesophangeal</a:t>
            </a:r>
            <a:endParaRPr lang="en-US" sz="2800" dirty="0" smtClean="0">
              <a:solidFill>
                <a:schemeClr val="tx1"/>
              </a:solidFill>
            </a:endParaRPr>
          </a:p>
          <a:p>
            <a:pPr marL="946404" lvl="2" indent="-342900"/>
            <a:r>
              <a:rPr lang="en-US" sz="2800" dirty="0" err="1" smtClean="0">
                <a:solidFill>
                  <a:schemeClr val="tx1"/>
                </a:solidFill>
              </a:rPr>
              <a:t>Epiphrenic</a:t>
            </a:r>
            <a:endParaRPr lang="en-US" sz="2800" dirty="0" smtClean="0">
              <a:solidFill>
                <a:schemeClr val="tx1"/>
              </a:solidFill>
            </a:endParaRPr>
          </a:p>
          <a:p>
            <a:endParaRPr lang="en-US" sz="4000" dirty="0" smtClean="0">
              <a:solidFill>
                <a:schemeClr val="tx1"/>
              </a:solidFill>
              <a:latin typeface="Cambria" pitchFamily="18" charset="0"/>
            </a:endParaRPr>
          </a:p>
          <a:p>
            <a:endParaRPr lang="en-US" sz="4000" dirty="0">
              <a:solidFill>
                <a:schemeClr val="tx1"/>
              </a:solidFill>
              <a:latin typeface="Cambria" pitchFamily="18" charset="0"/>
            </a:endParaRPr>
          </a:p>
        </p:txBody>
      </p:sp>
      <p:pic>
        <p:nvPicPr>
          <p:cNvPr id="4" name="Picture 3" descr="Image result for ESOPHAGEAL DIVERTICULA"/>
          <p:cNvPicPr/>
          <p:nvPr/>
        </p:nvPicPr>
        <p:blipFill>
          <a:blip r:embed="rId2" cstate="print"/>
          <a:srcRect/>
          <a:stretch>
            <a:fillRect/>
          </a:stretch>
        </p:blipFill>
        <p:spPr bwMode="auto">
          <a:xfrm>
            <a:off x="6612338" y="2998852"/>
            <a:ext cx="3802380" cy="2432685"/>
          </a:xfrm>
          <a:prstGeom prst="rect">
            <a:avLst/>
          </a:prstGeom>
          <a:noFill/>
          <a:ln w="9525">
            <a:noFill/>
            <a:miter lim="800000"/>
            <a:headEnd/>
            <a:tailEnd/>
          </a:ln>
        </p:spPr>
      </p:pic>
    </p:spTree>
    <p:extLst>
      <p:ext uri="{BB962C8B-B14F-4D97-AF65-F5344CB8AC3E}">
        <p14:creationId xmlns:p14="http://schemas.microsoft.com/office/powerpoint/2010/main" val="1239277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31065" y="1035050"/>
            <a:ext cx="11024316" cy="5341938"/>
          </a:xfrm>
        </p:spPr>
        <p:txBody>
          <a:bodyPr>
            <a:normAutofit/>
          </a:bodyPr>
          <a:lstStyle/>
          <a:p>
            <a:pPr marL="880110" lvl="1" indent="-514350">
              <a:buFont typeface="+mj-lt"/>
              <a:buAutoNum type="alphaLcParenR"/>
            </a:pPr>
            <a:r>
              <a:rPr lang="en-US" sz="2800" b="1" dirty="0" smtClean="0">
                <a:solidFill>
                  <a:schemeClr val="tx1"/>
                </a:solidFill>
              </a:rPr>
              <a:t>Wall thickness</a:t>
            </a:r>
          </a:p>
          <a:p>
            <a:pPr marL="1229868" lvl="3" indent="-342900"/>
            <a:r>
              <a:rPr lang="en-US" sz="2800" dirty="0" smtClean="0">
                <a:solidFill>
                  <a:schemeClr val="tx1"/>
                </a:solidFill>
              </a:rPr>
              <a:t>True</a:t>
            </a:r>
          </a:p>
          <a:p>
            <a:pPr marL="1229868" lvl="3" indent="-342900"/>
            <a:r>
              <a:rPr lang="en-US" sz="2800" dirty="0" smtClean="0">
                <a:solidFill>
                  <a:schemeClr val="tx1"/>
                </a:solidFill>
              </a:rPr>
              <a:t>False</a:t>
            </a:r>
          </a:p>
          <a:p>
            <a:pPr marL="880110" lvl="1" indent="-514350">
              <a:buFont typeface="+mj-lt"/>
              <a:buAutoNum type="alphaLcParenR"/>
            </a:pPr>
            <a:r>
              <a:rPr lang="en-US" sz="2800" b="1" dirty="0" smtClean="0">
                <a:solidFill>
                  <a:schemeClr val="tx1"/>
                </a:solidFill>
              </a:rPr>
              <a:t>Mechanism of formation</a:t>
            </a:r>
          </a:p>
          <a:p>
            <a:pPr marL="1229868" lvl="3" indent="-342900"/>
            <a:r>
              <a:rPr lang="en-US" sz="2800" dirty="0" err="1" smtClean="0">
                <a:solidFill>
                  <a:schemeClr val="tx1"/>
                </a:solidFill>
              </a:rPr>
              <a:t>Pulsion</a:t>
            </a:r>
            <a:r>
              <a:rPr lang="en-US" sz="2800" dirty="0" smtClean="0">
                <a:solidFill>
                  <a:schemeClr val="tx1"/>
                </a:solidFill>
              </a:rPr>
              <a:t> ( pressure from within)</a:t>
            </a:r>
          </a:p>
          <a:p>
            <a:pPr marL="1229868" lvl="3" indent="-342900"/>
            <a:r>
              <a:rPr lang="en-US" sz="2800" dirty="0" smtClean="0">
                <a:solidFill>
                  <a:schemeClr val="tx1"/>
                </a:solidFill>
              </a:rPr>
              <a:t>Traction (occurs from the pulling of adhesions)</a:t>
            </a:r>
          </a:p>
          <a:p>
            <a:endParaRPr lang="en-US" sz="4000" dirty="0" smtClean="0">
              <a:solidFill>
                <a:schemeClr val="tx1"/>
              </a:solidFill>
              <a:latin typeface="Cambria" pitchFamily="18" charset="0"/>
            </a:endParaRPr>
          </a:p>
          <a:p>
            <a:endParaRPr lang="en-US" sz="3200" dirty="0">
              <a:solidFill>
                <a:schemeClr val="tx1"/>
              </a:solidFill>
              <a:latin typeface="Cambria" pitchFamily="18" charset="0"/>
            </a:endParaRPr>
          </a:p>
        </p:txBody>
      </p:sp>
    </p:spTree>
    <p:extLst>
      <p:ext uri="{BB962C8B-B14F-4D97-AF65-F5344CB8AC3E}">
        <p14:creationId xmlns:p14="http://schemas.microsoft.com/office/powerpoint/2010/main" val="23191579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4000" dirty="0" smtClean="0">
                <a:latin typeface="Cambria" pitchFamily="18" charset="0"/>
              </a:rPr>
              <a:t>PATHOPHYSIOLOGY</a:t>
            </a:r>
            <a:endParaRPr lang="en-US" sz="3200" dirty="0">
              <a:latin typeface="Cambria" pitchFamily="18" charset="0"/>
            </a:endParaRPr>
          </a:p>
        </p:txBody>
      </p:sp>
      <p:sp>
        <p:nvSpPr>
          <p:cNvPr id="2" name="Content Placeholder 1"/>
          <p:cNvSpPr>
            <a:spLocks noGrp="1"/>
          </p:cNvSpPr>
          <p:nvPr>
            <p:ph idx="1"/>
          </p:nvPr>
        </p:nvSpPr>
        <p:spPr>
          <a:xfrm>
            <a:off x="373486" y="1558638"/>
            <a:ext cx="11513713" cy="4689763"/>
          </a:xfrm>
        </p:spPr>
        <p:txBody>
          <a:bodyPr>
            <a:normAutofit/>
          </a:bodyPr>
          <a:lstStyle/>
          <a:p>
            <a:r>
              <a:rPr lang="en-US" dirty="0" smtClean="0">
                <a:solidFill>
                  <a:schemeClr val="tx1"/>
                </a:solidFill>
              </a:rPr>
              <a:t>The </a:t>
            </a:r>
            <a:r>
              <a:rPr lang="en-US" dirty="0">
                <a:solidFill>
                  <a:schemeClr val="tx1"/>
                </a:solidFill>
              </a:rPr>
              <a:t>p</a:t>
            </a:r>
            <a:r>
              <a:rPr lang="en-US" dirty="0" smtClean="0">
                <a:solidFill>
                  <a:schemeClr val="tx1"/>
                </a:solidFill>
              </a:rPr>
              <a:t>ouch traps food. The stationary mass allow the lumen, interferes with the </a:t>
            </a:r>
            <a:r>
              <a:rPr lang="en-US" dirty="0">
                <a:solidFill>
                  <a:schemeClr val="tx1"/>
                </a:solidFill>
              </a:rPr>
              <a:t>p</a:t>
            </a:r>
            <a:r>
              <a:rPr lang="en-US" dirty="0" smtClean="0">
                <a:solidFill>
                  <a:schemeClr val="tx1"/>
                </a:solidFill>
              </a:rPr>
              <a:t>assage of food into the stomach and may exert </a:t>
            </a:r>
            <a:r>
              <a:rPr lang="en-US" dirty="0">
                <a:solidFill>
                  <a:schemeClr val="tx1"/>
                </a:solidFill>
              </a:rPr>
              <a:t>p</a:t>
            </a:r>
            <a:r>
              <a:rPr lang="en-US" dirty="0" smtClean="0">
                <a:solidFill>
                  <a:schemeClr val="tx1"/>
                </a:solidFill>
              </a:rPr>
              <a:t>ressure on the trachea. The trap</a:t>
            </a:r>
            <a:r>
              <a:rPr lang="en-US" dirty="0">
                <a:solidFill>
                  <a:schemeClr val="tx1"/>
                </a:solidFill>
              </a:rPr>
              <a:t>p</a:t>
            </a:r>
            <a:r>
              <a:rPr lang="en-US" dirty="0" smtClean="0">
                <a:solidFill>
                  <a:schemeClr val="tx1"/>
                </a:solidFill>
              </a:rPr>
              <a:t>ed food then decomposes and may cause </a:t>
            </a:r>
            <a:r>
              <a:rPr lang="en-US" dirty="0" err="1" smtClean="0">
                <a:solidFill>
                  <a:schemeClr val="tx1"/>
                </a:solidFill>
              </a:rPr>
              <a:t>oeso</a:t>
            </a:r>
            <a:r>
              <a:rPr lang="en-US" dirty="0" err="1">
                <a:solidFill>
                  <a:schemeClr val="tx1"/>
                </a:solidFill>
              </a:rPr>
              <a:t>p</a:t>
            </a:r>
            <a:r>
              <a:rPr lang="en-US" dirty="0" err="1" smtClean="0">
                <a:solidFill>
                  <a:schemeClr val="tx1"/>
                </a:solidFill>
              </a:rPr>
              <a:t>hangitis</a:t>
            </a:r>
            <a:r>
              <a:rPr lang="en-US" dirty="0" smtClean="0">
                <a:solidFill>
                  <a:schemeClr val="tx1"/>
                </a:solidFill>
              </a:rPr>
              <a:t> or ulceration in the mucosa.</a:t>
            </a:r>
            <a:endParaRPr lang="en-US" dirty="0">
              <a:solidFill>
                <a:schemeClr val="tx1"/>
              </a:solidFill>
            </a:endParaRPr>
          </a:p>
        </p:txBody>
      </p:sp>
    </p:spTree>
    <p:extLst>
      <p:ext uri="{BB962C8B-B14F-4D97-AF65-F5344CB8AC3E}">
        <p14:creationId xmlns:p14="http://schemas.microsoft.com/office/powerpoint/2010/main" val="23739032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45131" y="0"/>
            <a:ext cx="9404724" cy="1400530"/>
          </a:xfrm>
        </p:spPr>
        <p:txBody>
          <a:bodyPr/>
          <a:lstStyle/>
          <a:p>
            <a:r>
              <a:rPr lang="en-US" sz="4400" dirty="0" smtClean="0"/>
              <a:t>Signs and symptoms</a:t>
            </a:r>
            <a:endParaRPr lang="en-US" sz="4400" dirty="0"/>
          </a:p>
        </p:txBody>
      </p:sp>
      <p:sp>
        <p:nvSpPr>
          <p:cNvPr id="2" name="Content Placeholder 1"/>
          <p:cNvSpPr>
            <a:spLocks noGrp="1"/>
          </p:cNvSpPr>
          <p:nvPr>
            <p:ph idx="1"/>
          </p:nvPr>
        </p:nvSpPr>
        <p:spPr>
          <a:xfrm>
            <a:off x="645131" y="1400530"/>
            <a:ext cx="9974380" cy="4688544"/>
          </a:xfrm>
        </p:spPr>
        <p:txBody>
          <a:bodyPr>
            <a:noAutofit/>
          </a:bodyPr>
          <a:lstStyle/>
          <a:p>
            <a:r>
              <a:rPr lang="en-US" dirty="0" smtClean="0">
                <a:solidFill>
                  <a:schemeClr val="tx1"/>
                </a:solidFill>
              </a:rPr>
              <a:t>Difficulty or </a:t>
            </a:r>
            <a:r>
              <a:rPr lang="en-US" dirty="0">
                <a:solidFill>
                  <a:schemeClr val="tx1"/>
                </a:solidFill>
              </a:rPr>
              <a:t>p</a:t>
            </a:r>
            <a:r>
              <a:rPr lang="en-US" dirty="0" smtClean="0">
                <a:solidFill>
                  <a:schemeClr val="tx1"/>
                </a:solidFill>
              </a:rPr>
              <a:t>ain when swallowing</a:t>
            </a:r>
          </a:p>
          <a:p>
            <a:r>
              <a:rPr lang="en-US" dirty="0" smtClean="0">
                <a:solidFill>
                  <a:schemeClr val="tx1"/>
                </a:solidFill>
              </a:rPr>
              <a:t>Belching</a:t>
            </a:r>
          </a:p>
          <a:p>
            <a:r>
              <a:rPr lang="en-US" dirty="0" smtClean="0">
                <a:solidFill>
                  <a:schemeClr val="tx1"/>
                </a:solidFill>
              </a:rPr>
              <a:t>Regurgitation</a:t>
            </a:r>
          </a:p>
          <a:p>
            <a:r>
              <a:rPr lang="en-US" dirty="0" smtClean="0">
                <a:solidFill>
                  <a:schemeClr val="tx1"/>
                </a:solidFill>
              </a:rPr>
              <a:t>Coughing</a:t>
            </a:r>
          </a:p>
          <a:p>
            <a:r>
              <a:rPr lang="en-US" dirty="0" smtClean="0">
                <a:solidFill>
                  <a:schemeClr val="tx1"/>
                </a:solidFill>
              </a:rPr>
              <a:t>Foul breath odor</a:t>
            </a:r>
          </a:p>
          <a:p>
            <a:r>
              <a:rPr lang="en-US" dirty="0" smtClean="0">
                <a:solidFill>
                  <a:schemeClr val="tx1"/>
                </a:solidFill>
              </a:rPr>
              <a:t>A gurgling sound on auscultation of the mid upper chest.</a:t>
            </a:r>
            <a:endParaRPr lang="en-US" dirty="0">
              <a:solidFill>
                <a:schemeClr val="tx1"/>
              </a:solidFill>
            </a:endParaRPr>
          </a:p>
        </p:txBody>
      </p:sp>
    </p:spTree>
    <p:extLst>
      <p:ext uri="{BB962C8B-B14F-4D97-AF65-F5344CB8AC3E}">
        <p14:creationId xmlns:p14="http://schemas.microsoft.com/office/powerpoint/2010/main" val="8784825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459" y="434340"/>
            <a:ext cx="10898090" cy="1463040"/>
          </a:xfrm>
        </p:spPr>
        <p:txBody>
          <a:bodyPr>
            <a:noAutofit/>
          </a:bodyPr>
          <a:lstStyle/>
          <a:p>
            <a:r>
              <a:rPr lang="en-US" sz="4000" b="1" dirty="0" smtClean="0">
                <a:latin typeface="Cambria" pitchFamily="18" charset="0"/>
              </a:rPr>
              <a:t>TY</a:t>
            </a:r>
            <a:r>
              <a:rPr lang="en-US" sz="4000" dirty="0" smtClean="0"/>
              <a:t>PES; </a:t>
            </a:r>
            <a:r>
              <a:rPr lang="en-US" sz="4000" b="1" dirty="0" err="1" smtClean="0">
                <a:latin typeface="Cambria" pitchFamily="18" charset="0"/>
              </a:rPr>
              <a:t>Pharyngoesophageal</a:t>
            </a:r>
            <a:r>
              <a:rPr lang="en-US" sz="4000" b="1" dirty="0" smtClean="0">
                <a:latin typeface="Cambria" pitchFamily="18" charset="0"/>
              </a:rPr>
              <a:t> diverticula (</a:t>
            </a:r>
            <a:r>
              <a:rPr lang="en-US" sz="4000" b="1" dirty="0" err="1" smtClean="0">
                <a:latin typeface="Cambria" pitchFamily="18" charset="0"/>
              </a:rPr>
              <a:t>zenker</a:t>
            </a:r>
            <a:r>
              <a:rPr lang="en-US" sz="4000" dirty="0" smtClean="0">
                <a:latin typeface="Cambria" pitchFamily="18" charset="0"/>
              </a:rPr>
              <a:t>)</a:t>
            </a:r>
            <a:r>
              <a:rPr lang="en-US" sz="4000" dirty="0" smtClean="0">
                <a:solidFill>
                  <a:schemeClr val="tx1"/>
                </a:solidFill>
                <a:latin typeface="Cambria" pitchFamily="18" charset="0"/>
              </a:rPr>
              <a:t/>
            </a:r>
            <a:br>
              <a:rPr lang="en-US" sz="4000" dirty="0" smtClean="0">
                <a:solidFill>
                  <a:schemeClr val="tx1"/>
                </a:solidFill>
                <a:latin typeface="Cambria" pitchFamily="18" charset="0"/>
              </a:rPr>
            </a:br>
            <a:endParaRPr lang="en-US" sz="4000" dirty="0">
              <a:solidFill>
                <a:schemeClr val="tx1"/>
              </a:solidFill>
              <a:latin typeface="Cambria" pitchFamily="18" charset="0"/>
            </a:endParaRPr>
          </a:p>
        </p:txBody>
      </p:sp>
      <p:sp>
        <p:nvSpPr>
          <p:cNvPr id="3" name="Content Placeholder 2"/>
          <p:cNvSpPr>
            <a:spLocks noGrp="1"/>
          </p:cNvSpPr>
          <p:nvPr>
            <p:ph idx="1"/>
          </p:nvPr>
        </p:nvSpPr>
        <p:spPr>
          <a:xfrm>
            <a:off x="695459" y="1623060"/>
            <a:ext cx="10898090" cy="5006340"/>
          </a:xfrm>
        </p:spPr>
        <p:txBody>
          <a:bodyPr>
            <a:noAutofit/>
          </a:bodyPr>
          <a:lstStyle/>
          <a:p>
            <a:pPr marL="109728" indent="0">
              <a:buNone/>
            </a:pPr>
            <a:r>
              <a:rPr lang="en-US" sz="3200" dirty="0" smtClean="0">
                <a:solidFill>
                  <a:schemeClr val="tx1"/>
                </a:solidFill>
              </a:rPr>
              <a:t>Its the most common esophageal diverticulum. </a:t>
            </a:r>
          </a:p>
          <a:p>
            <a:pPr marL="109728" indent="0">
              <a:buNone/>
            </a:pPr>
            <a:r>
              <a:rPr lang="en-US" sz="3200" dirty="0" smtClean="0">
                <a:solidFill>
                  <a:schemeClr val="tx1"/>
                </a:solidFill>
              </a:rPr>
              <a:t>It occurs between the ages of 30-50 (believed to be acquired). </a:t>
            </a:r>
          </a:p>
          <a:p>
            <a:pPr marL="109728" indent="0">
              <a:buNone/>
            </a:pPr>
            <a:r>
              <a:rPr lang="en-US" sz="3200" dirty="0" smtClean="0">
                <a:solidFill>
                  <a:schemeClr val="tx1"/>
                </a:solidFill>
              </a:rPr>
              <a:t>It rises within the inferior pharyngeal constrictor, between the oblique fibers of the </a:t>
            </a:r>
            <a:r>
              <a:rPr lang="en-US" sz="3200" dirty="0" err="1" smtClean="0">
                <a:solidFill>
                  <a:schemeClr val="tx1"/>
                </a:solidFill>
              </a:rPr>
              <a:t>thyropharyngeus</a:t>
            </a:r>
            <a:r>
              <a:rPr lang="en-US" sz="3200" dirty="0" smtClean="0">
                <a:solidFill>
                  <a:schemeClr val="tx1"/>
                </a:solidFill>
              </a:rPr>
              <a:t> muscle and the </a:t>
            </a:r>
            <a:r>
              <a:rPr lang="en-US" sz="3200" dirty="0" err="1" smtClean="0">
                <a:solidFill>
                  <a:schemeClr val="tx1"/>
                </a:solidFill>
              </a:rPr>
              <a:t>cricopharyngeus</a:t>
            </a:r>
            <a:r>
              <a:rPr lang="en-US" sz="3200" dirty="0" smtClean="0">
                <a:solidFill>
                  <a:schemeClr val="tx1"/>
                </a:solidFill>
              </a:rPr>
              <a:t> muscle</a:t>
            </a:r>
          </a:p>
          <a:p>
            <a:pPr marL="109728" indent="0">
              <a:buNone/>
            </a:pPr>
            <a:endParaRPr lang="en-US" sz="4400" dirty="0" smtClean="0">
              <a:solidFill>
                <a:schemeClr val="tx1"/>
              </a:solidFill>
              <a:latin typeface="Cambria" pitchFamily="18" charset="0"/>
            </a:endParaRPr>
          </a:p>
          <a:p>
            <a:pPr marL="109728" indent="0">
              <a:buNone/>
            </a:pPr>
            <a:endParaRPr lang="en-US" sz="4400" dirty="0">
              <a:solidFill>
                <a:schemeClr val="tx1"/>
              </a:solidFill>
              <a:latin typeface="Cambria" pitchFamily="18" charset="0"/>
            </a:endParaRPr>
          </a:p>
        </p:txBody>
      </p:sp>
    </p:spTree>
    <p:extLst>
      <p:ext uri="{BB962C8B-B14F-4D97-AF65-F5344CB8AC3E}">
        <p14:creationId xmlns:p14="http://schemas.microsoft.com/office/powerpoint/2010/main" val="8050297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708338" y="982663"/>
            <a:ext cx="9486587" cy="5472112"/>
          </a:xfrm>
        </p:spPr>
        <p:txBody>
          <a:bodyPr>
            <a:normAutofit/>
          </a:bodyPr>
          <a:lstStyle/>
          <a:p>
            <a:pPr marL="109728" indent="0">
              <a:buNone/>
            </a:pPr>
            <a:r>
              <a:rPr lang="en-US" dirty="0" smtClean="0"/>
              <a:t>Is a </a:t>
            </a:r>
            <a:r>
              <a:rPr lang="en-US" dirty="0" err="1" smtClean="0"/>
              <a:t>pulsion</a:t>
            </a:r>
            <a:r>
              <a:rPr lang="en-US" dirty="0"/>
              <a:t> </a:t>
            </a:r>
            <a:r>
              <a:rPr lang="en-US" dirty="0" smtClean="0"/>
              <a:t>diverticulum</a:t>
            </a:r>
          </a:p>
          <a:p>
            <a:pPr marL="109728" indent="0">
              <a:buNone/>
            </a:pPr>
            <a:r>
              <a:rPr lang="en-US" dirty="0" smtClean="0"/>
              <a:t>Complaints are of cervical dysplasia, effortless regurgitation of food or pills sometimes consumed hours earlier</a:t>
            </a:r>
          </a:p>
          <a:p>
            <a:pPr marL="109728" indent="0">
              <a:buNone/>
            </a:pPr>
            <a:r>
              <a:rPr lang="en-US" dirty="0" smtClean="0"/>
              <a:t>Sometimes a gurgling sensation in the neck after swallowing is felt</a:t>
            </a:r>
          </a:p>
        </p:txBody>
      </p:sp>
    </p:spTree>
    <p:extLst>
      <p:ext uri="{BB962C8B-B14F-4D97-AF65-F5344CB8AC3E}">
        <p14:creationId xmlns:p14="http://schemas.microsoft.com/office/powerpoint/2010/main" val="745711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5947" y="-191518"/>
            <a:ext cx="9404724" cy="1400530"/>
          </a:xfrm>
        </p:spPr>
        <p:txBody>
          <a:bodyPr>
            <a:normAutofit/>
          </a:bodyPr>
          <a:lstStyle/>
          <a:p>
            <a:endParaRPr lang="en-US" sz="3200" dirty="0">
              <a:solidFill>
                <a:schemeClr val="tx1"/>
              </a:solidFill>
              <a:latin typeface="Cambria" pitchFamily="18" charset="0"/>
            </a:endParaRPr>
          </a:p>
        </p:txBody>
      </p:sp>
      <p:pic>
        <p:nvPicPr>
          <p:cNvPr id="4" name="Content Placeholder 3"/>
          <p:cNvPicPr>
            <a:picLocks noGrp="1" noChangeAspect="1"/>
          </p:cNvPicPr>
          <p:nvPr>
            <p:ph idx="1"/>
          </p:nvPr>
        </p:nvPicPr>
        <p:blipFill>
          <a:blip r:embed="rId2" cstate="print"/>
          <a:stretch>
            <a:fillRect/>
          </a:stretch>
        </p:blipFill>
        <p:spPr>
          <a:xfrm>
            <a:off x="0" y="0"/>
            <a:ext cx="12192000" cy="6623824"/>
          </a:xfrm>
          <a:prstGeom prst="rect">
            <a:avLst/>
          </a:prstGeom>
        </p:spPr>
      </p:pic>
    </p:spTree>
    <p:extLst>
      <p:ext uri="{BB962C8B-B14F-4D97-AF65-F5344CB8AC3E}">
        <p14:creationId xmlns:p14="http://schemas.microsoft.com/office/powerpoint/2010/main" val="32706755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459" y="161773"/>
            <a:ext cx="8918958" cy="1064354"/>
          </a:xfrm>
        </p:spPr>
        <p:txBody>
          <a:bodyPr>
            <a:normAutofit fontScale="90000"/>
          </a:bodyPr>
          <a:lstStyle/>
          <a:p>
            <a:r>
              <a:rPr lang="en-US" sz="4000" dirty="0" smtClean="0">
                <a:latin typeface="Cambria" pitchFamily="18" charset="0"/>
              </a:rPr>
              <a:t>Diagnosis and treatment</a:t>
            </a:r>
            <a:r>
              <a:rPr lang="en-US" sz="3200" dirty="0" smtClean="0">
                <a:solidFill>
                  <a:schemeClr val="tx1"/>
                </a:solidFill>
                <a:latin typeface="Cambria" pitchFamily="18" charset="0"/>
              </a:rPr>
              <a:t/>
            </a:r>
            <a:br>
              <a:rPr lang="en-US" sz="3200" dirty="0" smtClean="0">
                <a:solidFill>
                  <a:schemeClr val="tx1"/>
                </a:solidFill>
                <a:latin typeface="Cambria" pitchFamily="18" charset="0"/>
              </a:rPr>
            </a:br>
            <a:endParaRPr lang="en-US" sz="3200" dirty="0">
              <a:solidFill>
                <a:schemeClr val="tx1"/>
              </a:solidFill>
              <a:latin typeface="Cambria" pitchFamily="18" charset="0"/>
            </a:endParaRPr>
          </a:p>
        </p:txBody>
      </p:sp>
      <p:sp>
        <p:nvSpPr>
          <p:cNvPr id="3" name="Content Placeholder 2"/>
          <p:cNvSpPr>
            <a:spLocks noGrp="1"/>
          </p:cNvSpPr>
          <p:nvPr>
            <p:ph idx="1"/>
          </p:nvPr>
        </p:nvSpPr>
        <p:spPr>
          <a:xfrm>
            <a:off x="592428" y="1226126"/>
            <a:ext cx="10934164" cy="4440577"/>
          </a:xfrm>
        </p:spPr>
        <p:txBody>
          <a:bodyPr/>
          <a:lstStyle/>
          <a:p>
            <a:r>
              <a:rPr lang="en-US" dirty="0" smtClean="0">
                <a:solidFill>
                  <a:schemeClr val="tx1"/>
                </a:solidFill>
              </a:rPr>
              <a:t>Barium swallow establishes the diagnosis</a:t>
            </a:r>
          </a:p>
          <a:p>
            <a:r>
              <a:rPr lang="en-US" dirty="0" smtClean="0">
                <a:solidFill>
                  <a:schemeClr val="tx1"/>
                </a:solidFill>
              </a:rPr>
              <a:t>Surgery is indicated in symptomatic patients regardless of the size</a:t>
            </a:r>
          </a:p>
          <a:p>
            <a:r>
              <a:rPr lang="en-US" dirty="0" smtClean="0">
                <a:solidFill>
                  <a:schemeClr val="tx1"/>
                </a:solidFill>
              </a:rPr>
              <a:t>It is the degree of </a:t>
            </a:r>
            <a:r>
              <a:rPr lang="en-US" dirty="0" err="1" smtClean="0">
                <a:solidFill>
                  <a:schemeClr val="tx1"/>
                </a:solidFill>
              </a:rPr>
              <a:t>cricopharyngeal</a:t>
            </a:r>
            <a:r>
              <a:rPr lang="en-US" dirty="0" smtClean="0">
                <a:solidFill>
                  <a:schemeClr val="tx1"/>
                </a:solidFill>
              </a:rPr>
              <a:t> muscle dysfunction and not the size of the </a:t>
            </a:r>
            <a:r>
              <a:rPr lang="en-US" dirty="0" err="1" smtClean="0">
                <a:solidFill>
                  <a:schemeClr val="tx1"/>
                </a:solidFill>
              </a:rPr>
              <a:t>diverticulum</a:t>
            </a:r>
            <a:r>
              <a:rPr lang="en-US" dirty="0" smtClean="0">
                <a:solidFill>
                  <a:schemeClr val="tx1"/>
                </a:solidFill>
              </a:rPr>
              <a:t> that determines the relative severity of cervical </a:t>
            </a:r>
            <a:r>
              <a:rPr lang="en-US" dirty="0" err="1" smtClean="0">
                <a:solidFill>
                  <a:schemeClr val="tx1"/>
                </a:solidFill>
              </a:rPr>
              <a:t>dysphagia</a:t>
            </a:r>
            <a:endParaRPr lang="en-US" dirty="0" smtClean="0">
              <a:solidFill>
                <a:schemeClr val="tx1"/>
              </a:solidFill>
            </a:endParaRPr>
          </a:p>
          <a:p>
            <a:endParaRPr lang="en-US" sz="3200" dirty="0">
              <a:solidFill>
                <a:schemeClr val="tx1"/>
              </a:solidFill>
              <a:latin typeface="Cambria" pitchFamily="18" charset="0"/>
            </a:endParaRPr>
          </a:p>
        </p:txBody>
      </p:sp>
    </p:spTree>
    <p:extLst>
      <p:ext uri="{BB962C8B-B14F-4D97-AF65-F5344CB8AC3E}">
        <p14:creationId xmlns:p14="http://schemas.microsoft.com/office/powerpoint/2010/main" val="10904060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ASSIGNMENT;</a:t>
            </a:r>
          </a:p>
          <a:p>
            <a:r>
              <a:rPr lang="en-US" dirty="0"/>
              <a:t>Barrett’s </a:t>
            </a:r>
            <a:r>
              <a:rPr lang="en-US" dirty="0" err="1"/>
              <a:t>oesophagus</a:t>
            </a:r>
            <a:r>
              <a:rPr lang="en-US" dirty="0"/>
              <a:t> </a:t>
            </a:r>
          </a:p>
          <a:p>
            <a:endParaRPr lang="en-US" dirty="0"/>
          </a:p>
        </p:txBody>
      </p:sp>
    </p:spTree>
    <p:extLst>
      <p:ext uri="{BB962C8B-B14F-4D97-AF65-F5344CB8AC3E}">
        <p14:creationId xmlns:p14="http://schemas.microsoft.com/office/powerpoint/2010/main" val="25074948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3943" y="161774"/>
            <a:ext cx="9178295" cy="1043572"/>
          </a:xfrm>
        </p:spPr>
        <p:txBody>
          <a:bodyPr>
            <a:normAutofit fontScale="90000"/>
          </a:bodyPr>
          <a:lstStyle/>
          <a:p>
            <a:r>
              <a:rPr lang="en-US" sz="4000" u="sng" dirty="0" err="1" smtClean="0">
                <a:latin typeface="Cambria" pitchFamily="18" charset="0"/>
              </a:rPr>
              <a:t>Midesophageal</a:t>
            </a:r>
            <a:r>
              <a:rPr lang="en-US" sz="4000" u="sng" dirty="0" smtClean="0">
                <a:latin typeface="Cambria" pitchFamily="18" charset="0"/>
              </a:rPr>
              <a:t> (traction) diverticula</a:t>
            </a:r>
            <a:r>
              <a:rPr lang="en-US" sz="3200" u="sng" dirty="0" smtClean="0">
                <a:latin typeface="Cambria" pitchFamily="18" charset="0"/>
              </a:rPr>
              <a:t/>
            </a:r>
            <a:br>
              <a:rPr lang="en-US" sz="3200" u="sng" dirty="0" smtClean="0">
                <a:latin typeface="Cambria" pitchFamily="18" charset="0"/>
              </a:rPr>
            </a:br>
            <a:endParaRPr lang="en-US" sz="3200" u="sng" dirty="0">
              <a:latin typeface="Cambria" pitchFamily="18" charset="0"/>
            </a:endParaRPr>
          </a:p>
        </p:txBody>
      </p:sp>
      <p:sp>
        <p:nvSpPr>
          <p:cNvPr id="3" name="Content Placeholder 2"/>
          <p:cNvSpPr>
            <a:spLocks noGrp="1"/>
          </p:cNvSpPr>
          <p:nvPr>
            <p:ph idx="1"/>
          </p:nvPr>
        </p:nvSpPr>
        <p:spPr>
          <a:xfrm>
            <a:off x="643944" y="1205346"/>
            <a:ext cx="11037194" cy="5133110"/>
          </a:xfrm>
        </p:spPr>
        <p:txBody>
          <a:bodyPr>
            <a:normAutofit/>
          </a:bodyPr>
          <a:lstStyle/>
          <a:p>
            <a:r>
              <a:rPr lang="en-US" dirty="0" smtClean="0">
                <a:solidFill>
                  <a:schemeClr val="tx1"/>
                </a:solidFill>
              </a:rPr>
              <a:t>Are typically associated with </a:t>
            </a:r>
            <a:r>
              <a:rPr lang="en-US" dirty="0" err="1" smtClean="0">
                <a:solidFill>
                  <a:schemeClr val="tx1"/>
                </a:solidFill>
              </a:rPr>
              <a:t>mediastinal</a:t>
            </a:r>
            <a:r>
              <a:rPr lang="en-US" dirty="0" smtClean="0">
                <a:solidFill>
                  <a:schemeClr val="tx1"/>
                </a:solidFill>
              </a:rPr>
              <a:t> </a:t>
            </a:r>
            <a:r>
              <a:rPr lang="en-US" dirty="0" err="1" smtClean="0">
                <a:solidFill>
                  <a:schemeClr val="tx1"/>
                </a:solidFill>
              </a:rPr>
              <a:t>granulomatous</a:t>
            </a:r>
            <a:r>
              <a:rPr lang="en-US" dirty="0" smtClean="0">
                <a:solidFill>
                  <a:schemeClr val="tx1"/>
                </a:solidFill>
              </a:rPr>
              <a:t> disease (TB, </a:t>
            </a:r>
            <a:r>
              <a:rPr lang="en-US" dirty="0" err="1" smtClean="0">
                <a:solidFill>
                  <a:schemeClr val="tx1"/>
                </a:solidFill>
              </a:rPr>
              <a:t>histoplasmosis</a:t>
            </a:r>
            <a:r>
              <a:rPr lang="en-US" dirty="0" smtClean="0">
                <a:solidFill>
                  <a:schemeClr val="tx1"/>
                </a:solidFill>
              </a:rPr>
              <a:t>)</a:t>
            </a:r>
          </a:p>
          <a:p>
            <a:r>
              <a:rPr lang="en-US" dirty="0" smtClean="0">
                <a:solidFill>
                  <a:schemeClr val="tx1"/>
                </a:solidFill>
              </a:rPr>
              <a:t>They are usually small with a blunt tapered tip that points upward</a:t>
            </a:r>
          </a:p>
          <a:p>
            <a:r>
              <a:rPr lang="en-US" dirty="0" smtClean="0">
                <a:solidFill>
                  <a:schemeClr val="tx1"/>
                </a:solidFill>
              </a:rPr>
              <a:t>These are usually an incidental finding on barium swallow</a:t>
            </a:r>
          </a:p>
          <a:p>
            <a:r>
              <a:rPr lang="en-US" dirty="0" smtClean="0">
                <a:solidFill>
                  <a:schemeClr val="tx1"/>
                </a:solidFill>
              </a:rPr>
              <a:t>They rarely cause symptoms or require treatment</a:t>
            </a:r>
          </a:p>
          <a:p>
            <a:r>
              <a:rPr lang="en-US" dirty="0" smtClean="0">
                <a:solidFill>
                  <a:schemeClr val="tx1"/>
                </a:solidFill>
              </a:rPr>
              <a:t>Need to be differentiated from </a:t>
            </a:r>
            <a:r>
              <a:rPr lang="en-US" dirty="0" err="1" smtClean="0">
                <a:solidFill>
                  <a:schemeClr val="tx1"/>
                </a:solidFill>
              </a:rPr>
              <a:t>pulsion</a:t>
            </a:r>
            <a:r>
              <a:rPr lang="en-US" dirty="0" smtClean="0">
                <a:solidFill>
                  <a:schemeClr val="tx1"/>
                </a:solidFill>
              </a:rPr>
              <a:t> diverticula </a:t>
            </a:r>
            <a:r>
              <a:rPr lang="en-US" dirty="0" smtClean="0">
                <a:solidFill>
                  <a:schemeClr val="tx1"/>
                </a:solidFill>
              </a:rPr>
              <a:t>which can also occur in this location (associated with </a:t>
            </a:r>
            <a:r>
              <a:rPr lang="en-US" dirty="0" err="1" smtClean="0">
                <a:solidFill>
                  <a:schemeClr val="tx1"/>
                </a:solidFill>
              </a:rPr>
              <a:t>neuromotor</a:t>
            </a:r>
            <a:r>
              <a:rPr lang="en-US" dirty="0" smtClean="0">
                <a:solidFill>
                  <a:schemeClr val="tx1"/>
                </a:solidFill>
              </a:rPr>
              <a:t> esophageal dysfunction)</a:t>
            </a:r>
          </a:p>
          <a:p>
            <a:endParaRPr lang="en-US" sz="3200" dirty="0">
              <a:solidFill>
                <a:schemeClr val="tx1"/>
              </a:solidFill>
              <a:latin typeface="Cambria" pitchFamily="18" charset="0"/>
            </a:endParaRPr>
          </a:p>
        </p:txBody>
      </p:sp>
    </p:spTree>
    <p:extLst>
      <p:ext uri="{BB962C8B-B14F-4D97-AF65-F5344CB8AC3E}">
        <p14:creationId xmlns:p14="http://schemas.microsoft.com/office/powerpoint/2010/main" val="7951849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03336"/>
            <a:ext cx="10099966" cy="981228"/>
          </a:xfrm>
        </p:spPr>
        <p:txBody>
          <a:bodyPr>
            <a:noAutofit/>
          </a:bodyPr>
          <a:lstStyle/>
          <a:p>
            <a:r>
              <a:rPr lang="en-US" sz="4000" u="sng" dirty="0" err="1" smtClean="0">
                <a:latin typeface="Cambria" pitchFamily="18" charset="0"/>
              </a:rPr>
              <a:t>Epiphrenic</a:t>
            </a:r>
            <a:r>
              <a:rPr lang="en-US" sz="4000" u="sng" dirty="0" smtClean="0">
                <a:latin typeface="Cambria" pitchFamily="18" charset="0"/>
              </a:rPr>
              <a:t> (</a:t>
            </a:r>
            <a:r>
              <a:rPr lang="en-US" sz="4000" u="sng" dirty="0" err="1" smtClean="0">
                <a:latin typeface="Cambria" pitchFamily="18" charset="0"/>
              </a:rPr>
              <a:t>supradiaphragmatic</a:t>
            </a:r>
            <a:r>
              <a:rPr lang="en-US" sz="4000" u="sng" dirty="0" smtClean="0">
                <a:latin typeface="Cambria" pitchFamily="18" charset="0"/>
              </a:rPr>
              <a:t>) diverticula</a:t>
            </a:r>
            <a:r>
              <a:rPr lang="en-US" sz="4000" u="sng" dirty="0" smtClean="0">
                <a:solidFill>
                  <a:schemeClr val="tx1"/>
                </a:solidFill>
                <a:latin typeface="Cambria" pitchFamily="18" charset="0"/>
              </a:rPr>
              <a:t/>
            </a:r>
            <a:br>
              <a:rPr lang="en-US" sz="4000" u="sng" dirty="0" smtClean="0">
                <a:solidFill>
                  <a:schemeClr val="tx1"/>
                </a:solidFill>
                <a:latin typeface="Cambria" pitchFamily="18" charset="0"/>
              </a:rPr>
            </a:br>
            <a:endParaRPr lang="en-US" sz="4000" u="sng" dirty="0">
              <a:solidFill>
                <a:schemeClr val="tx1"/>
              </a:solidFill>
              <a:latin typeface="Cambria" pitchFamily="18" charset="0"/>
            </a:endParaRPr>
          </a:p>
        </p:txBody>
      </p:sp>
      <p:sp>
        <p:nvSpPr>
          <p:cNvPr id="3" name="Content Placeholder 2"/>
          <p:cNvSpPr>
            <a:spLocks noGrp="1"/>
          </p:cNvSpPr>
          <p:nvPr>
            <p:ph idx="1"/>
          </p:nvPr>
        </p:nvSpPr>
        <p:spPr>
          <a:xfrm>
            <a:off x="708338" y="955964"/>
            <a:ext cx="11303562" cy="4981197"/>
          </a:xfrm>
        </p:spPr>
        <p:txBody>
          <a:bodyPr>
            <a:noAutofit/>
          </a:bodyPr>
          <a:lstStyle/>
          <a:p>
            <a:r>
              <a:rPr lang="en-US" dirty="0" smtClean="0">
                <a:solidFill>
                  <a:schemeClr val="tx1"/>
                </a:solidFill>
              </a:rPr>
              <a:t>Generally occur within the distal 10cm of the thoracic esophagus</a:t>
            </a:r>
          </a:p>
          <a:p>
            <a:r>
              <a:rPr lang="en-US" dirty="0" smtClean="0">
                <a:solidFill>
                  <a:schemeClr val="tx1"/>
                </a:solidFill>
              </a:rPr>
              <a:t>These are </a:t>
            </a:r>
            <a:r>
              <a:rPr lang="en-US" dirty="0" err="1" smtClean="0">
                <a:solidFill>
                  <a:schemeClr val="tx1"/>
                </a:solidFill>
              </a:rPr>
              <a:t>pulsion</a:t>
            </a:r>
            <a:r>
              <a:rPr lang="en-US" dirty="0" smtClean="0">
                <a:solidFill>
                  <a:schemeClr val="tx1"/>
                </a:solidFill>
              </a:rPr>
              <a:t> diverticula that arise due to esophageal motor dysfunction or mechanical distal obstruction</a:t>
            </a:r>
          </a:p>
          <a:p>
            <a:r>
              <a:rPr lang="en-US" dirty="0" smtClean="0">
                <a:solidFill>
                  <a:schemeClr val="tx1"/>
                </a:solidFill>
              </a:rPr>
              <a:t>Many patients are asymptomatic when diagnosed</a:t>
            </a:r>
          </a:p>
          <a:p>
            <a:r>
              <a:rPr lang="en-US" dirty="0" err="1" smtClean="0">
                <a:solidFill>
                  <a:schemeClr val="tx1"/>
                </a:solidFill>
              </a:rPr>
              <a:t>Dysphagia</a:t>
            </a:r>
            <a:r>
              <a:rPr lang="en-US" dirty="0" smtClean="0">
                <a:solidFill>
                  <a:schemeClr val="tx1"/>
                </a:solidFill>
              </a:rPr>
              <a:t> and regurgitation are common symptoms</a:t>
            </a:r>
          </a:p>
          <a:p>
            <a:endParaRPr lang="en-US" sz="4000" dirty="0">
              <a:solidFill>
                <a:schemeClr val="tx1"/>
              </a:solidFill>
              <a:latin typeface="Cambria" pitchFamily="18" charset="0"/>
            </a:endParaRPr>
          </a:p>
        </p:txBody>
      </p:sp>
    </p:spTree>
    <p:extLst>
      <p:ext uri="{BB962C8B-B14F-4D97-AF65-F5344CB8AC3E}">
        <p14:creationId xmlns:p14="http://schemas.microsoft.com/office/powerpoint/2010/main" val="29704471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1216" y="161776"/>
            <a:ext cx="8872421" cy="981227"/>
          </a:xfrm>
        </p:spPr>
        <p:txBody>
          <a:bodyPr>
            <a:normAutofit fontScale="90000"/>
          </a:bodyPr>
          <a:lstStyle/>
          <a:p>
            <a:r>
              <a:rPr lang="en-US" sz="4000" dirty="0" smtClean="0">
                <a:latin typeface="Cambria" pitchFamily="18" charset="0"/>
              </a:rPr>
              <a:t>Diagnosis and treatment</a:t>
            </a:r>
            <a:r>
              <a:rPr lang="en-US" sz="4000" dirty="0" smtClean="0">
                <a:solidFill>
                  <a:schemeClr val="tx1"/>
                </a:solidFill>
                <a:latin typeface="Cambria" pitchFamily="18" charset="0"/>
              </a:rPr>
              <a:t/>
            </a:r>
            <a:br>
              <a:rPr lang="en-US" sz="4000" dirty="0" smtClean="0">
                <a:solidFill>
                  <a:schemeClr val="tx1"/>
                </a:solidFill>
                <a:latin typeface="Cambria" pitchFamily="18" charset="0"/>
              </a:rPr>
            </a:br>
            <a:endParaRPr lang="en-US" sz="4000" dirty="0">
              <a:solidFill>
                <a:schemeClr val="tx1"/>
              </a:solidFill>
              <a:latin typeface="Cambria" pitchFamily="18" charset="0"/>
            </a:endParaRPr>
          </a:p>
        </p:txBody>
      </p:sp>
      <p:sp>
        <p:nvSpPr>
          <p:cNvPr id="3" name="Content Placeholder 2"/>
          <p:cNvSpPr>
            <a:spLocks noGrp="1"/>
          </p:cNvSpPr>
          <p:nvPr>
            <p:ph idx="1"/>
          </p:nvPr>
        </p:nvSpPr>
        <p:spPr>
          <a:xfrm>
            <a:off x="566670" y="1050714"/>
            <a:ext cx="11333410" cy="4195481"/>
          </a:xfrm>
        </p:spPr>
        <p:txBody>
          <a:bodyPr>
            <a:normAutofit/>
          </a:bodyPr>
          <a:lstStyle/>
          <a:p>
            <a:r>
              <a:rPr lang="en-US" dirty="0" smtClean="0">
                <a:solidFill>
                  <a:schemeClr val="tx1"/>
                </a:solidFill>
              </a:rPr>
              <a:t>Diagnosis is easily made with barium swallow</a:t>
            </a:r>
          </a:p>
          <a:p>
            <a:r>
              <a:rPr lang="en-US" dirty="0" smtClean="0">
                <a:solidFill>
                  <a:schemeClr val="tx1"/>
                </a:solidFill>
              </a:rPr>
              <a:t>Esophageal function studies should also be performed to rule out any motor disturbances</a:t>
            </a:r>
          </a:p>
          <a:p>
            <a:r>
              <a:rPr lang="en-US" dirty="0" smtClean="0">
                <a:solidFill>
                  <a:schemeClr val="tx1"/>
                </a:solidFill>
              </a:rPr>
              <a:t>Lesions &lt; 3 cm often require no treatment</a:t>
            </a:r>
          </a:p>
          <a:p>
            <a:r>
              <a:rPr lang="en-US" dirty="0" smtClean="0">
                <a:solidFill>
                  <a:schemeClr val="tx1"/>
                </a:solidFill>
              </a:rPr>
              <a:t>Extreme symptomatic patients sometimes require surgical repair</a:t>
            </a:r>
          </a:p>
          <a:p>
            <a:endParaRPr lang="en-US" sz="4000" dirty="0">
              <a:solidFill>
                <a:schemeClr val="tx1"/>
              </a:solidFill>
              <a:latin typeface="Cambria" pitchFamily="18" charset="0"/>
            </a:endParaRPr>
          </a:p>
        </p:txBody>
      </p:sp>
    </p:spTree>
    <p:extLst>
      <p:ext uri="{BB962C8B-B14F-4D97-AF65-F5344CB8AC3E}">
        <p14:creationId xmlns:p14="http://schemas.microsoft.com/office/powerpoint/2010/main" val="19559111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51079" y="133305"/>
            <a:ext cx="10515600" cy="1103067"/>
          </a:xfrm>
        </p:spPr>
        <p:txBody>
          <a:bodyPr/>
          <a:lstStyle/>
          <a:p>
            <a:r>
              <a:rPr lang="en-US" sz="4400" dirty="0" smtClean="0"/>
              <a:t>MANAGEMENT</a:t>
            </a:r>
            <a:endParaRPr lang="en-US" dirty="0"/>
          </a:p>
        </p:txBody>
      </p:sp>
      <p:sp>
        <p:nvSpPr>
          <p:cNvPr id="2" name="Content Placeholder 1"/>
          <p:cNvSpPr>
            <a:spLocks noGrp="1"/>
          </p:cNvSpPr>
          <p:nvPr>
            <p:ph idx="1"/>
          </p:nvPr>
        </p:nvSpPr>
        <p:spPr>
          <a:xfrm>
            <a:off x="708337" y="1330079"/>
            <a:ext cx="11225402" cy="4557712"/>
          </a:xfrm>
        </p:spPr>
        <p:txBody>
          <a:bodyPr>
            <a:normAutofit/>
          </a:bodyPr>
          <a:lstStyle/>
          <a:p>
            <a:r>
              <a:rPr lang="en-US" dirty="0" smtClean="0">
                <a:solidFill>
                  <a:schemeClr val="tx1"/>
                </a:solidFill>
              </a:rPr>
              <a:t>For mild symptoms treatment is a bland, soft, semisoft or semiliquid diet to facilitate passage.</a:t>
            </a:r>
          </a:p>
          <a:p>
            <a:r>
              <a:rPr lang="en-US" dirty="0" smtClean="0">
                <a:solidFill>
                  <a:schemeClr val="tx1"/>
                </a:solidFill>
              </a:rPr>
              <a:t>Small frequent meals is also recommended.</a:t>
            </a:r>
          </a:p>
          <a:p>
            <a:r>
              <a:rPr lang="en-US" dirty="0" smtClean="0">
                <a:solidFill>
                  <a:schemeClr val="tx1"/>
                </a:solidFill>
              </a:rPr>
              <a:t>The more severe symptoms may require surgical excision of the </a:t>
            </a:r>
            <a:r>
              <a:rPr lang="en-US" dirty="0" smtClean="0">
                <a:solidFill>
                  <a:schemeClr val="tx1"/>
                </a:solidFill>
              </a:rPr>
              <a:t>diverticulum</a:t>
            </a:r>
          </a:p>
          <a:p>
            <a:r>
              <a:rPr lang="en-US" dirty="0"/>
              <a:t>Because </a:t>
            </a:r>
            <a:r>
              <a:rPr lang="en-US" dirty="0" err="1"/>
              <a:t>pharyngoesophageal</a:t>
            </a:r>
            <a:r>
              <a:rPr lang="en-US" dirty="0"/>
              <a:t> </a:t>
            </a:r>
            <a:r>
              <a:rPr lang="en-US" dirty="0" err="1"/>
              <a:t>pulsion</a:t>
            </a:r>
            <a:r>
              <a:rPr lang="en-US" dirty="0"/>
              <a:t> diverticulum is </a:t>
            </a:r>
            <a:r>
              <a:rPr lang="en-US" dirty="0" smtClean="0"/>
              <a:t>progressive, the </a:t>
            </a:r>
            <a:r>
              <a:rPr lang="en-US" dirty="0"/>
              <a:t>only means of cure is surgical removal of the diverticulum</a:t>
            </a:r>
            <a:r>
              <a:rPr lang="en-US" dirty="0" smtClean="0"/>
              <a:t>.</a:t>
            </a:r>
          </a:p>
          <a:p>
            <a:r>
              <a:rPr lang="en-US" dirty="0"/>
              <a:t>Surgery is indicated for </a:t>
            </a:r>
            <a:r>
              <a:rPr lang="en-US" dirty="0" err="1"/>
              <a:t>epiphrenic</a:t>
            </a:r>
            <a:r>
              <a:rPr lang="en-US" dirty="0"/>
              <a:t> and </a:t>
            </a:r>
            <a:r>
              <a:rPr lang="en-US" dirty="0" err="1"/>
              <a:t>midesophageal</a:t>
            </a:r>
            <a:r>
              <a:rPr lang="en-US" dirty="0"/>
              <a:t> </a:t>
            </a:r>
            <a:r>
              <a:rPr lang="en-US" dirty="0" smtClean="0"/>
              <a:t>diverticula only </a:t>
            </a:r>
            <a:r>
              <a:rPr lang="en-US" dirty="0"/>
              <a:t>if the symptoms are troublesome and becoming worse</a:t>
            </a:r>
            <a:endParaRPr lang="en-US" dirty="0" smtClean="0">
              <a:solidFill>
                <a:schemeClr val="tx1"/>
              </a:solidFill>
            </a:endParaRPr>
          </a:p>
        </p:txBody>
      </p:sp>
    </p:spTree>
    <p:extLst>
      <p:ext uri="{BB962C8B-B14F-4D97-AF65-F5344CB8AC3E}">
        <p14:creationId xmlns:p14="http://schemas.microsoft.com/office/powerpoint/2010/main" val="1474996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Nursing management</a:t>
            </a:r>
            <a:endParaRPr lang="en-US" dirty="0"/>
          </a:p>
        </p:txBody>
      </p:sp>
      <p:sp>
        <p:nvSpPr>
          <p:cNvPr id="2" name="Content Placeholder 1"/>
          <p:cNvSpPr>
            <a:spLocks noGrp="1"/>
          </p:cNvSpPr>
          <p:nvPr>
            <p:ph idx="1"/>
          </p:nvPr>
        </p:nvSpPr>
        <p:spPr>
          <a:xfrm>
            <a:off x="679370" y="1782469"/>
            <a:ext cx="9821253" cy="4195481"/>
          </a:xfrm>
        </p:spPr>
        <p:txBody>
          <a:bodyPr>
            <a:normAutofit/>
          </a:bodyPr>
          <a:lstStyle/>
          <a:p>
            <a:r>
              <a:rPr lang="en-US" sz="3200" dirty="0" smtClean="0">
                <a:solidFill>
                  <a:schemeClr val="tx1"/>
                </a:solidFill>
              </a:rPr>
              <a:t>Dietary modification</a:t>
            </a:r>
          </a:p>
          <a:p>
            <a:r>
              <a:rPr lang="en-US" sz="3200" dirty="0" smtClean="0">
                <a:solidFill>
                  <a:schemeClr val="tx1"/>
                </a:solidFill>
              </a:rPr>
              <a:t>Oral hygiene</a:t>
            </a:r>
          </a:p>
          <a:p>
            <a:r>
              <a:rPr lang="en-US" sz="3200" dirty="0" smtClean="0">
                <a:solidFill>
                  <a:schemeClr val="tx1"/>
                </a:solidFill>
              </a:rPr>
              <a:t>Pre and </a:t>
            </a:r>
            <a:r>
              <a:rPr lang="en-US" sz="3200" dirty="0">
                <a:solidFill>
                  <a:schemeClr val="tx1"/>
                </a:solidFill>
              </a:rPr>
              <a:t>p</a:t>
            </a:r>
            <a:r>
              <a:rPr lang="en-US" sz="3200" dirty="0" smtClean="0">
                <a:solidFill>
                  <a:schemeClr val="tx1"/>
                </a:solidFill>
              </a:rPr>
              <a:t>ost op care in case of surgical </a:t>
            </a:r>
            <a:r>
              <a:rPr lang="en-US" sz="3200" dirty="0" smtClean="0">
                <a:solidFill>
                  <a:schemeClr val="tx1"/>
                </a:solidFill>
              </a:rPr>
              <a:t>management</a:t>
            </a:r>
          </a:p>
          <a:p>
            <a:r>
              <a:rPr lang="en-US" sz="3200" dirty="0"/>
              <a:t>The surgical incision </a:t>
            </a:r>
            <a:r>
              <a:rPr lang="en-US" sz="3200" dirty="0" smtClean="0"/>
              <a:t>must be </a:t>
            </a:r>
            <a:r>
              <a:rPr lang="en-US" sz="3200" dirty="0"/>
              <a:t>observed for evidence of leakage from the esophagus and a </a:t>
            </a:r>
            <a:r>
              <a:rPr lang="en-US" sz="3200" dirty="0" smtClean="0"/>
              <a:t>developing fistula</a:t>
            </a:r>
            <a:r>
              <a:rPr lang="en-US" sz="3200" dirty="0"/>
              <a:t>. </a:t>
            </a:r>
            <a:endParaRPr lang="en-US" sz="3200" dirty="0" smtClean="0"/>
          </a:p>
          <a:p>
            <a:r>
              <a:rPr lang="en-US" sz="3200" dirty="0" smtClean="0"/>
              <a:t>Food </a:t>
            </a:r>
            <a:r>
              <a:rPr lang="en-US" sz="3200" dirty="0"/>
              <a:t>and fluids are withheld until x-ray </a:t>
            </a:r>
            <a:r>
              <a:rPr lang="en-US" sz="3200" dirty="0" smtClean="0"/>
              <a:t>studies show </a:t>
            </a:r>
            <a:r>
              <a:rPr lang="en-US" sz="3200" dirty="0"/>
              <a:t>no leakage at the surgical site. The diet begins with </a:t>
            </a:r>
            <a:r>
              <a:rPr lang="en-US" sz="3200" dirty="0" smtClean="0"/>
              <a:t>liquids and </a:t>
            </a:r>
            <a:r>
              <a:rPr lang="en-US" sz="3200" dirty="0"/>
              <a:t>progresses as tolerated.</a:t>
            </a:r>
            <a:endParaRPr lang="en-US" sz="3200" dirty="0">
              <a:solidFill>
                <a:schemeClr val="tx1"/>
              </a:solidFill>
            </a:endParaRPr>
          </a:p>
        </p:txBody>
      </p:sp>
    </p:spTree>
    <p:extLst>
      <p:ext uri="{BB962C8B-B14F-4D97-AF65-F5344CB8AC3E}">
        <p14:creationId xmlns:p14="http://schemas.microsoft.com/office/powerpoint/2010/main" val="27705969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1217" y="141667"/>
            <a:ext cx="9225710" cy="1001333"/>
          </a:xfrm>
        </p:spPr>
        <p:txBody>
          <a:bodyPr>
            <a:normAutofit fontScale="90000"/>
          </a:bodyPr>
          <a:lstStyle/>
          <a:p>
            <a:r>
              <a:rPr lang="en-US" sz="4400" u="sng" dirty="0" smtClean="0">
                <a:latin typeface="Arial Black" pitchFamily="34" charset="0"/>
              </a:rPr>
              <a:t>4. HIATUS HERNIA</a:t>
            </a:r>
            <a:r>
              <a:rPr lang="en-US" sz="4000" u="sng" dirty="0" smtClean="0">
                <a:solidFill>
                  <a:schemeClr val="tx1"/>
                </a:solidFill>
                <a:latin typeface="Cambria" pitchFamily="18" charset="0"/>
              </a:rPr>
              <a:t/>
            </a:r>
            <a:br>
              <a:rPr lang="en-US" sz="4000" u="sng" dirty="0" smtClean="0">
                <a:solidFill>
                  <a:schemeClr val="tx1"/>
                </a:solidFill>
                <a:latin typeface="Cambria" pitchFamily="18" charset="0"/>
              </a:rPr>
            </a:br>
            <a:endParaRPr lang="en-US" sz="4000" u="sng" dirty="0">
              <a:solidFill>
                <a:schemeClr val="tx1"/>
              </a:solidFill>
              <a:latin typeface="Cambria" pitchFamily="18" charset="0"/>
            </a:endParaRPr>
          </a:p>
        </p:txBody>
      </p:sp>
      <p:sp>
        <p:nvSpPr>
          <p:cNvPr id="3" name="Content Placeholder 2"/>
          <p:cNvSpPr>
            <a:spLocks noGrp="1"/>
          </p:cNvSpPr>
          <p:nvPr>
            <p:ph idx="1"/>
          </p:nvPr>
        </p:nvSpPr>
        <p:spPr>
          <a:xfrm>
            <a:off x="515155" y="899410"/>
            <a:ext cx="11387034" cy="5771214"/>
          </a:xfrm>
        </p:spPr>
        <p:txBody>
          <a:bodyPr>
            <a:noAutofit/>
          </a:bodyPr>
          <a:lstStyle/>
          <a:p>
            <a:pPr>
              <a:buNone/>
            </a:pPr>
            <a:r>
              <a:rPr lang="en-US" sz="4000" dirty="0"/>
              <a:t>P</a:t>
            </a:r>
            <a:r>
              <a:rPr lang="en-US" sz="4000" dirty="0" smtClean="0"/>
              <a:t>rotrusion of the upper part of the stomach into the esophagus.</a:t>
            </a:r>
          </a:p>
          <a:p>
            <a:pPr>
              <a:buNone/>
            </a:pPr>
            <a:r>
              <a:rPr lang="en-US" sz="4000" b="1" dirty="0" smtClean="0"/>
              <a:t>Types</a:t>
            </a:r>
            <a:endParaRPr lang="en-US" sz="4000" dirty="0" smtClean="0"/>
          </a:p>
          <a:p>
            <a:pPr lvl="1"/>
            <a:r>
              <a:rPr lang="en-US" sz="3600" b="1" dirty="0" smtClean="0"/>
              <a:t>Sliding</a:t>
            </a:r>
            <a:r>
              <a:rPr lang="en-US" sz="3600" dirty="0" smtClean="0"/>
              <a:t>; the junction of the stomach and esophagus and part of the stomach slide through the weakened portion of the diaphragm.</a:t>
            </a:r>
          </a:p>
          <a:p>
            <a:pPr lvl="1"/>
            <a:r>
              <a:rPr lang="en-US" sz="3600" b="1" dirty="0" smtClean="0"/>
              <a:t>Para esophageal/rolling</a:t>
            </a:r>
            <a:r>
              <a:rPr lang="en-US" sz="3600" dirty="0" smtClean="0"/>
              <a:t>; its an upward displacement of the fundus and greater curvatures of the stomach through the diaphragm. </a:t>
            </a:r>
            <a:endParaRPr lang="en-US" sz="3600" dirty="0"/>
          </a:p>
        </p:txBody>
      </p:sp>
    </p:spTree>
    <p:extLst>
      <p:ext uri="{BB962C8B-B14F-4D97-AF65-F5344CB8AC3E}">
        <p14:creationId xmlns:p14="http://schemas.microsoft.com/office/powerpoint/2010/main" val="34983461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ing Hiatus Hernia"/>
          <p:cNvPicPr>
            <a:picLocks noGrp="1"/>
          </p:cNvPicPr>
          <p:nvPr>
            <p:ph idx="4294967295"/>
          </p:nvPr>
        </p:nvPicPr>
        <p:blipFill>
          <a:blip r:embed="rId2" cstate="print"/>
          <a:stretch>
            <a:fillRect/>
          </a:stretch>
        </p:blipFill>
        <p:spPr bwMode="auto">
          <a:xfrm>
            <a:off x="0" y="1612900"/>
            <a:ext cx="5510213" cy="4378325"/>
          </a:xfrm>
          <a:prstGeom prst="rect">
            <a:avLst/>
          </a:prstGeom>
          <a:noFill/>
          <a:ln w="9525">
            <a:noFill/>
            <a:miter lim="800000"/>
            <a:headEnd/>
            <a:tailEnd/>
          </a:ln>
        </p:spPr>
      </p:pic>
      <p:pic>
        <p:nvPicPr>
          <p:cNvPr id="5" name="Picture 4" descr="Rolling hiatus hernia"/>
          <p:cNvPicPr/>
          <p:nvPr/>
        </p:nvPicPr>
        <p:blipFill>
          <a:blip r:embed="rId3" cstate="print"/>
          <a:srcRect/>
          <a:stretch>
            <a:fillRect/>
          </a:stretch>
        </p:blipFill>
        <p:spPr bwMode="auto">
          <a:xfrm>
            <a:off x="6400800" y="1323474"/>
            <a:ext cx="5414212" cy="4499810"/>
          </a:xfrm>
          <a:prstGeom prst="rect">
            <a:avLst/>
          </a:prstGeom>
          <a:noFill/>
          <a:ln w="9525">
            <a:noFill/>
            <a:miter lim="800000"/>
            <a:headEnd/>
            <a:tailEnd/>
          </a:ln>
        </p:spPr>
      </p:pic>
    </p:spTree>
    <p:extLst>
      <p:ext uri="{BB962C8B-B14F-4D97-AF65-F5344CB8AC3E}">
        <p14:creationId xmlns:p14="http://schemas.microsoft.com/office/powerpoint/2010/main" val="3653481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1369" y="180310"/>
            <a:ext cx="10551654" cy="831273"/>
          </a:xfrm>
        </p:spPr>
        <p:txBody>
          <a:bodyPr>
            <a:normAutofit/>
          </a:bodyPr>
          <a:lstStyle/>
          <a:p>
            <a:r>
              <a:rPr lang="en-US" sz="4000" b="1" dirty="0" smtClean="0">
                <a:latin typeface="Cambria" pitchFamily="18" charset="0"/>
              </a:rPr>
              <a:t>CAUSE</a:t>
            </a:r>
            <a:endParaRPr lang="en-US" sz="3200" dirty="0">
              <a:latin typeface="Cambria" pitchFamily="18" charset="0"/>
            </a:endParaRPr>
          </a:p>
        </p:txBody>
      </p:sp>
      <p:sp>
        <p:nvSpPr>
          <p:cNvPr id="3" name="Content Placeholder 2"/>
          <p:cNvSpPr>
            <a:spLocks noGrp="1"/>
          </p:cNvSpPr>
          <p:nvPr>
            <p:ph idx="1"/>
          </p:nvPr>
        </p:nvSpPr>
        <p:spPr>
          <a:xfrm>
            <a:off x="631065" y="1133340"/>
            <a:ext cx="11230378" cy="4842457"/>
          </a:xfrm>
        </p:spPr>
        <p:txBody>
          <a:bodyPr>
            <a:noAutofit/>
          </a:bodyPr>
          <a:lstStyle/>
          <a:p>
            <a:pPr marL="109728" indent="0">
              <a:buNone/>
            </a:pPr>
            <a:r>
              <a:rPr lang="en-US" dirty="0" smtClean="0"/>
              <a:t>Any condition that will increase abdominal pressure e.g. </a:t>
            </a:r>
            <a:r>
              <a:rPr lang="en-US" dirty="0" err="1" smtClean="0"/>
              <a:t>Straneous</a:t>
            </a:r>
            <a:r>
              <a:rPr lang="en-US" dirty="0" smtClean="0"/>
              <a:t> coughing, pregnancy, obesity ,</a:t>
            </a:r>
            <a:r>
              <a:rPr lang="en-US" dirty="0" err="1" smtClean="0"/>
              <a:t>valsava</a:t>
            </a:r>
            <a:r>
              <a:rPr lang="en-US" dirty="0" smtClean="0"/>
              <a:t> maneuver.</a:t>
            </a:r>
          </a:p>
          <a:p>
            <a:pPr>
              <a:buNone/>
            </a:pPr>
            <a:r>
              <a:rPr lang="en-US" b="1" dirty="0" smtClean="0"/>
              <a:t>Symptoms</a:t>
            </a:r>
            <a:endParaRPr lang="en-US" dirty="0" smtClean="0"/>
          </a:p>
          <a:p>
            <a:r>
              <a:rPr lang="en-US" dirty="0" smtClean="0"/>
              <a:t>Usually asymptomatic but one can have heartburn</a:t>
            </a:r>
          </a:p>
          <a:p>
            <a:r>
              <a:rPr lang="en-US" dirty="0" smtClean="0"/>
              <a:t>Belching</a:t>
            </a:r>
          </a:p>
          <a:p>
            <a:r>
              <a:rPr lang="en-US" dirty="0" smtClean="0"/>
              <a:t>Sub sternal or </a:t>
            </a:r>
            <a:r>
              <a:rPr lang="en-US" dirty="0" err="1" smtClean="0"/>
              <a:t>epigastric</a:t>
            </a:r>
            <a:r>
              <a:rPr lang="en-US" dirty="0" smtClean="0"/>
              <a:t> pressure</a:t>
            </a:r>
          </a:p>
          <a:p>
            <a:r>
              <a:rPr lang="en-US" dirty="0" smtClean="0"/>
              <a:t>Pain after eating</a:t>
            </a:r>
            <a:endParaRPr lang="en-US" dirty="0"/>
          </a:p>
        </p:txBody>
      </p:sp>
    </p:spTree>
    <p:extLst>
      <p:ext uri="{BB962C8B-B14F-4D97-AF65-F5344CB8AC3E}">
        <p14:creationId xmlns:p14="http://schemas.microsoft.com/office/powerpoint/2010/main" val="2433124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
            </a:r>
            <a:r>
              <a:rPr lang="en-US" dirty="0" smtClean="0"/>
              <a:t>iagnosis</a:t>
            </a:r>
            <a:endParaRPr lang="en-US" dirty="0"/>
          </a:p>
        </p:txBody>
      </p:sp>
      <p:sp>
        <p:nvSpPr>
          <p:cNvPr id="3" name="Content Placeholder 2"/>
          <p:cNvSpPr>
            <a:spLocks noGrp="1"/>
          </p:cNvSpPr>
          <p:nvPr>
            <p:ph idx="1"/>
          </p:nvPr>
        </p:nvSpPr>
        <p:spPr/>
        <p:txBody>
          <a:bodyPr>
            <a:normAutofit/>
          </a:bodyPr>
          <a:lstStyle/>
          <a:p>
            <a:r>
              <a:rPr lang="en-US" sz="4000" dirty="0" err="1" smtClean="0"/>
              <a:t>Esophagoscopy</a:t>
            </a:r>
            <a:endParaRPr lang="en-US" sz="4000" dirty="0" smtClean="0"/>
          </a:p>
          <a:p>
            <a:r>
              <a:rPr lang="en-US" sz="4000" dirty="0" smtClean="0"/>
              <a:t>Barium meal</a:t>
            </a:r>
            <a:endParaRPr lang="en-US" sz="4000" dirty="0"/>
          </a:p>
        </p:txBody>
      </p:sp>
    </p:spTree>
    <p:extLst>
      <p:ext uri="{BB962C8B-B14F-4D97-AF65-F5344CB8AC3E}">
        <p14:creationId xmlns:p14="http://schemas.microsoft.com/office/powerpoint/2010/main" val="18875823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7066" y="257577"/>
            <a:ext cx="6233161" cy="731520"/>
          </a:xfrm>
        </p:spPr>
        <p:txBody>
          <a:bodyPr>
            <a:normAutofit fontScale="90000"/>
          </a:bodyPr>
          <a:lstStyle/>
          <a:p>
            <a:r>
              <a:rPr lang="en-US" sz="4400" b="1" dirty="0" smtClean="0">
                <a:latin typeface="Cambria" pitchFamily="18" charset="0"/>
              </a:rPr>
              <a:t>Management</a:t>
            </a:r>
            <a:r>
              <a:rPr lang="en-US" sz="3200" dirty="0" smtClean="0">
                <a:solidFill>
                  <a:schemeClr val="tx1"/>
                </a:solidFill>
                <a:latin typeface="Cambria" pitchFamily="18" charset="0"/>
              </a:rPr>
              <a:t/>
            </a:r>
            <a:br>
              <a:rPr lang="en-US" sz="3200" dirty="0" smtClean="0">
                <a:solidFill>
                  <a:schemeClr val="tx1"/>
                </a:solidFill>
                <a:latin typeface="Cambria" pitchFamily="18" charset="0"/>
              </a:rPr>
            </a:br>
            <a:endParaRPr lang="en-US" sz="3200" dirty="0">
              <a:solidFill>
                <a:schemeClr val="tx1"/>
              </a:solidFill>
              <a:latin typeface="Cambria" pitchFamily="18" charset="0"/>
            </a:endParaRPr>
          </a:p>
        </p:txBody>
      </p:sp>
      <p:sp>
        <p:nvSpPr>
          <p:cNvPr id="3" name="Content Placeholder 2"/>
          <p:cNvSpPr>
            <a:spLocks noGrp="1"/>
          </p:cNvSpPr>
          <p:nvPr>
            <p:ph idx="1"/>
          </p:nvPr>
        </p:nvSpPr>
        <p:spPr>
          <a:xfrm>
            <a:off x="757066" y="1147161"/>
            <a:ext cx="10988466" cy="4525963"/>
          </a:xfrm>
        </p:spPr>
        <p:txBody>
          <a:bodyPr>
            <a:normAutofit/>
          </a:bodyPr>
          <a:lstStyle/>
          <a:p>
            <a:r>
              <a:rPr lang="en-US" dirty="0" smtClean="0">
                <a:solidFill>
                  <a:schemeClr val="tx1"/>
                </a:solidFill>
              </a:rPr>
              <a:t>Small feeds</a:t>
            </a:r>
          </a:p>
          <a:p>
            <a:r>
              <a:rPr lang="en-US" dirty="0" smtClean="0">
                <a:solidFill>
                  <a:schemeClr val="tx1"/>
                </a:solidFill>
              </a:rPr>
              <a:t>Elevate head of bed during bed </a:t>
            </a:r>
            <a:r>
              <a:rPr lang="en-US" dirty="0" smtClean="0">
                <a:solidFill>
                  <a:schemeClr val="tx1"/>
                </a:solidFill>
              </a:rPr>
              <a:t>time</a:t>
            </a:r>
          </a:p>
          <a:p>
            <a:r>
              <a:rPr lang="en-US" dirty="0" smtClean="0"/>
              <a:t>Patient advised not </a:t>
            </a:r>
            <a:r>
              <a:rPr lang="en-US" dirty="0"/>
              <a:t>to recline for 1 hour after eating, to prevent reflux or </a:t>
            </a:r>
            <a:r>
              <a:rPr lang="en-US" dirty="0" smtClean="0"/>
              <a:t>movement of </a:t>
            </a:r>
            <a:r>
              <a:rPr lang="en-US" dirty="0"/>
              <a:t>the hernia</a:t>
            </a:r>
            <a:endParaRPr lang="en-US" dirty="0" smtClean="0">
              <a:solidFill>
                <a:schemeClr val="tx1"/>
              </a:solidFill>
            </a:endParaRPr>
          </a:p>
          <a:p>
            <a:r>
              <a:rPr lang="en-US" dirty="0" smtClean="0">
                <a:solidFill>
                  <a:schemeClr val="tx1"/>
                </a:solidFill>
              </a:rPr>
              <a:t>Medication(antacid, histamine receptors, proton pump inhibitors)</a:t>
            </a:r>
          </a:p>
          <a:p>
            <a:r>
              <a:rPr lang="en-US" dirty="0" smtClean="0">
                <a:solidFill>
                  <a:schemeClr val="tx1"/>
                </a:solidFill>
              </a:rPr>
              <a:t>Surgical </a:t>
            </a:r>
            <a:r>
              <a:rPr lang="en-US" dirty="0" smtClean="0">
                <a:solidFill>
                  <a:schemeClr val="tx1"/>
                </a:solidFill>
              </a:rPr>
              <a:t>repair</a:t>
            </a:r>
          </a:p>
          <a:p>
            <a:r>
              <a:rPr lang="en-US" dirty="0" err="1"/>
              <a:t>P</a:t>
            </a:r>
            <a:r>
              <a:rPr lang="en-US" dirty="0" err="1" smtClean="0"/>
              <a:t>araesophageal</a:t>
            </a:r>
            <a:r>
              <a:rPr lang="en-US" dirty="0" smtClean="0"/>
              <a:t> hernias may </a:t>
            </a:r>
            <a:r>
              <a:rPr lang="en-US" dirty="0"/>
              <a:t>require emergency surgery to correct torsion (twisting) of </a:t>
            </a:r>
            <a:r>
              <a:rPr lang="en-US" dirty="0" smtClean="0"/>
              <a:t>the stomach that </a:t>
            </a:r>
            <a:r>
              <a:rPr lang="en-US" dirty="0"/>
              <a:t>leads to restriction of </a:t>
            </a:r>
            <a:r>
              <a:rPr lang="en-US" dirty="0" smtClean="0"/>
              <a:t>blood flow </a:t>
            </a:r>
            <a:r>
              <a:rPr lang="en-US" dirty="0"/>
              <a:t>to that area</a:t>
            </a:r>
            <a:endParaRPr lang="en-US" dirty="0">
              <a:solidFill>
                <a:schemeClr val="tx1"/>
              </a:solidFill>
            </a:endParaRPr>
          </a:p>
        </p:txBody>
      </p:sp>
    </p:spTree>
    <p:extLst>
      <p:ext uri="{BB962C8B-B14F-4D97-AF65-F5344CB8AC3E}">
        <p14:creationId xmlns:p14="http://schemas.microsoft.com/office/powerpoint/2010/main" val="29642283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912" y="0"/>
            <a:ext cx="10431888" cy="1143000"/>
          </a:xfrm>
        </p:spPr>
        <p:txBody>
          <a:bodyPr>
            <a:normAutofit/>
          </a:bodyPr>
          <a:lstStyle/>
          <a:p>
            <a:r>
              <a:rPr lang="en-US" sz="4400" u="sng" dirty="0" smtClean="0">
                <a:latin typeface="Arial Black" pitchFamily="34" charset="0"/>
              </a:rPr>
              <a:t>ACHALASIA</a:t>
            </a:r>
            <a:endParaRPr lang="en-US" sz="3200" u="sng" dirty="0">
              <a:latin typeface="Arial Black" pitchFamily="34" charset="0"/>
            </a:endParaRPr>
          </a:p>
        </p:txBody>
      </p:sp>
      <p:sp>
        <p:nvSpPr>
          <p:cNvPr id="3" name="Content Placeholder 2"/>
          <p:cNvSpPr>
            <a:spLocks noGrp="1"/>
          </p:cNvSpPr>
          <p:nvPr>
            <p:ph idx="1"/>
          </p:nvPr>
        </p:nvSpPr>
        <p:spPr>
          <a:xfrm>
            <a:off x="540912" y="1313644"/>
            <a:ext cx="11127347" cy="4803821"/>
          </a:xfrm>
        </p:spPr>
        <p:txBody>
          <a:bodyPr>
            <a:noAutofit/>
          </a:bodyPr>
          <a:lstStyle/>
          <a:p>
            <a:pPr>
              <a:buNone/>
            </a:pPr>
            <a:r>
              <a:rPr lang="en-US" dirty="0" err="1" smtClean="0">
                <a:solidFill>
                  <a:schemeClr val="tx1"/>
                </a:solidFill>
              </a:rPr>
              <a:t>Dfn</a:t>
            </a:r>
            <a:r>
              <a:rPr lang="en-US" dirty="0" smtClean="0">
                <a:solidFill>
                  <a:schemeClr val="tx1"/>
                </a:solidFill>
              </a:rPr>
              <a:t>-absence or ineffective peristalsis of the distal esophagus. The esophageal sphincter fails to relax after swallowing.</a:t>
            </a:r>
          </a:p>
          <a:p>
            <a:pPr>
              <a:buNone/>
            </a:pPr>
            <a:r>
              <a:rPr lang="en-US" dirty="0" smtClean="0">
                <a:solidFill>
                  <a:schemeClr val="tx1"/>
                </a:solidFill>
              </a:rPr>
              <a:t>-The etiology is not known</a:t>
            </a:r>
          </a:p>
          <a:p>
            <a:pPr>
              <a:buNone/>
            </a:pPr>
            <a:r>
              <a:rPr lang="en-US" dirty="0" smtClean="0">
                <a:solidFill>
                  <a:schemeClr val="tx1"/>
                </a:solidFill>
              </a:rPr>
              <a:t>Various animal model suggests a central or peripheral </a:t>
            </a:r>
            <a:r>
              <a:rPr lang="en-US" dirty="0" err="1" smtClean="0">
                <a:solidFill>
                  <a:schemeClr val="tx1"/>
                </a:solidFill>
              </a:rPr>
              <a:t>vagal</a:t>
            </a:r>
            <a:r>
              <a:rPr lang="en-US" dirty="0" smtClean="0">
                <a:solidFill>
                  <a:schemeClr val="tx1"/>
                </a:solidFill>
              </a:rPr>
              <a:t> nerve dysfunction resulting in the development of </a:t>
            </a:r>
            <a:r>
              <a:rPr lang="en-US" dirty="0" err="1" smtClean="0">
                <a:solidFill>
                  <a:schemeClr val="tx1"/>
                </a:solidFill>
              </a:rPr>
              <a:t>achalasia</a:t>
            </a:r>
            <a:endParaRPr lang="en-US" dirty="0" smtClean="0">
              <a:solidFill>
                <a:schemeClr val="tx1"/>
              </a:solidFill>
            </a:endParaRPr>
          </a:p>
          <a:p>
            <a:pPr>
              <a:buNone/>
            </a:pPr>
            <a:r>
              <a:rPr lang="en-US" dirty="0" smtClean="0">
                <a:solidFill>
                  <a:schemeClr val="tx1"/>
                </a:solidFill>
              </a:rPr>
              <a:t>The classic triad of presenting symptoms include </a:t>
            </a:r>
            <a:r>
              <a:rPr lang="en-US" dirty="0" err="1" smtClean="0">
                <a:solidFill>
                  <a:schemeClr val="tx1"/>
                </a:solidFill>
              </a:rPr>
              <a:t>dysphagia</a:t>
            </a:r>
            <a:r>
              <a:rPr lang="en-US" dirty="0" smtClean="0">
                <a:solidFill>
                  <a:schemeClr val="tx1"/>
                </a:solidFill>
              </a:rPr>
              <a:t>, regurgitation and weight loss</a:t>
            </a:r>
          </a:p>
          <a:p>
            <a:endParaRPr lang="en-US" sz="4000" dirty="0">
              <a:solidFill>
                <a:schemeClr val="tx1"/>
              </a:solidFill>
              <a:latin typeface="Cambria" pitchFamily="18" charset="0"/>
            </a:endParaRPr>
          </a:p>
        </p:txBody>
      </p:sp>
    </p:spTree>
    <p:extLst>
      <p:ext uri="{BB962C8B-B14F-4D97-AF65-F5344CB8AC3E}">
        <p14:creationId xmlns:p14="http://schemas.microsoft.com/office/powerpoint/2010/main" val="26049158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2257" y="193183"/>
            <a:ext cx="9404724" cy="1220226"/>
          </a:xfrm>
        </p:spPr>
        <p:txBody>
          <a:bodyPr>
            <a:normAutofit fontScale="90000"/>
          </a:bodyPr>
          <a:lstStyle/>
          <a:p>
            <a:r>
              <a:rPr lang="en-US" sz="4400" b="1" u="sng" dirty="0" smtClean="0">
                <a:latin typeface="Cambria" pitchFamily="18" charset="0"/>
              </a:rPr>
              <a:t>5.Gastro-oesophangeal reflux Disease </a:t>
            </a:r>
            <a:r>
              <a:rPr lang="en-US" sz="4400" u="sng" dirty="0" smtClean="0">
                <a:solidFill>
                  <a:schemeClr val="tx1"/>
                </a:solidFill>
                <a:latin typeface="Cambria" pitchFamily="18" charset="0"/>
              </a:rPr>
              <a:t/>
            </a:r>
            <a:br>
              <a:rPr lang="en-US" sz="4400" u="sng" dirty="0" smtClean="0">
                <a:solidFill>
                  <a:schemeClr val="tx1"/>
                </a:solidFill>
                <a:latin typeface="Cambria" pitchFamily="18" charset="0"/>
              </a:rPr>
            </a:br>
            <a:endParaRPr lang="en-US" sz="3200" u="sng" dirty="0">
              <a:solidFill>
                <a:schemeClr val="tx1"/>
              </a:solidFill>
              <a:latin typeface="Cambria" pitchFamily="18" charset="0"/>
            </a:endParaRPr>
          </a:p>
        </p:txBody>
      </p:sp>
      <p:sp>
        <p:nvSpPr>
          <p:cNvPr id="3" name="Content Placeholder 2"/>
          <p:cNvSpPr>
            <a:spLocks noGrp="1"/>
          </p:cNvSpPr>
          <p:nvPr>
            <p:ph idx="1"/>
          </p:nvPr>
        </p:nvSpPr>
        <p:spPr>
          <a:xfrm>
            <a:off x="652256" y="1267692"/>
            <a:ext cx="11214163" cy="4980708"/>
          </a:xfrm>
        </p:spPr>
        <p:txBody>
          <a:bodyPr>
            <a:normAutofit/>
          </a:bodyPr>
          <a:lstStyle/>
          <a:p>
            <a:pPr>
              <a:buNone/>
            </a:pPr>
            <a:r>
              <a:rPr lang="en-US" sz="3200" dirty="0" smtClean="0"/>
              <a:t>Backflow of gastric or duodenal contents into the esophagus. </a:t>
            </a:r>
          </a:p>
          <a:p>
            <a:pPr>
              <a:buNone/>
            </a:pPr>
            <a:r>
              <a:rPr lang="en-US" sz="3200" b="1" dirty="0" smtClean="0"/>
              <a:t>Symptoms</a:t>
            </a:r>
            <a:endParaRPr lang="en-US" sz="3200" dirty="0" smtClean="0"/>
          </a:p>
          <a:p>
            <a:pPr>
              <a:buNone/>
            </a:pPr>
            <a:r>
              <a:rPr lang="en-US" sz="3200" dirty="0" err="1" smtClean="0"/>
              <a:t>Pyrosis</a:t>
            </a:r>
            <a:r>
              <a:rPr lang="en-US" sz="3200" dirty="0" smtClean="0"/>
              <a:t>, dyspepsia, dysphagia, </a:t>
            </a:r>
            <a:r>
              <a:rPr lang="en-US" sz="3200" dirty="0" smtClean="0"/>
              <a:t>regurgitation, </a:t>
            </a:r>
            <a:r>
              <a:rPr lang="en-US" sz="3200" dirty="0" err="1"/>
              <a:t>hypersalivation</a:t>
            </a:r>
            <a:r>
              <a:rPr lang="en-US" sz="3200" dirty="0"/>
              <a:t>, and esophagitis</a:t>
            </a:r>
            <a:endParaRPr lang="en-US" sz="3200" dirty="0" smtClean="0"/>
          </a:p>
          <a:p>
            <a:pPr>
              <a:buNone/>
            </a:pPr>
            <a:r>
              <a:rPr lang="en-US" sz="3200" b="1" dirty="0" smtClean="0"/>
              <a:t>Diagnosis</a:t>
            </a:r>
            <a:endParaRPr lang="en-US" sz="3200" dirty="0" smtClean="0"/>
          </a:p>
          <a:p>
            <a:pPr>
              <a:buNone/>
            </a:pPr>
            <a:r>
              <a:rPr lang="en-US" sz="3200" dirty="0" smtClean="0"/>
              <a:t>Barium swallow, endoscopy</a:t>
            </a:r>
            <a:endParaRPr lang="en-US" sz="3200" dirty="0"/>
          </a:p>
        </p:txBody>
      </p:sp>
    </p:spTree>
    <p:extLst>
      <p:ext uri="{BB962C8B-B14F-4D97-AF65-F5344CB8AC3E}">
        <p14:creationId xmlns:p14="http://schemas.microsoft.com/office/powerpoint/2010/main" val="6047087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041" y="218941"/>
            <a:ext cx="9404724" cy="731846"/>
          </a:xfrm>
        </p:spPr>
        <p:txBody>
          <a:bodyPr>
            <a:normAutofit fontScale="90000"/>
          </a:bodyPr>
          <a:lstStyle/>
          <a:p>
            <a:r>
              <a:rPr lang="en-US" sz="4400" b="1" u="sng" dirty="0" smtClean="0">
                <a:latin typeface="Cambria" pitchFamily="18" charset="0"/>
              </a:rPr>
              <a:t>Management</a:t>
            </a:r>
            <a:r>
              <a:rPr lang="en-US" sz="3200" dirty="0" smtClean="0">
                <a:solidFill>
                  <a:schemeClr val="tx1"/>
                </a:solidFill>
                <a:latin typeface="Cambria" pitchFamily="18" charset="0"/>
              </a:rPr>
              <a:t/>
            </a:r>
            <a:br>
              <a:rPr lang="en-US" sz="3200" dirty="0" smtClean="0">
                <a:solidFill>
                  <a:schemeClr val="tx1"/>
                </a:solidFill>
                <a:latin typeface="Cambria" pitchFamily="18" charset="0"/>
              </a:rPr>
            </a:br>
            <a:endParaRPr lang="en-US" sz="3200" dirty="0">
              <a:solidFill>
                <a:schemeClr val="tx1"/>
              </a:solidFill>
              <a:latin typeface="Cambria" pitchFamily="18" charset="0"/>
            </a:endParaRPr>
          </a:p>
        </p:txBody>
      </p:sp>
      <p:sp>
        <p:nvSpPr>
          <p:cNvPr id="3" name="Content Placeholder 2"/>
          <p:cNvSpPr>
            <a:spLocks noGrp="1"/>
          </p:cNvSpPr>
          <p:nvPr>
            <p:ph idx="1"/>
          </p:nvPr>
        </p:nvSpPr>
        <p:spPr>
          <a:xfrm>
            <a:off x="645130" y="1236371"/>
            <a:ext cx="11293585" cy="5012035"/>
          </a:xfrm>
        </p:spPr>
        <p:txBody>
          <a:bodyPr>
            <a:noAutofit/>
          </a:bodyPr>
          <a:lstStyle/>
          <a:p>
            <a:r>
              <a:rPr lang="en-US" dirty="0" smtClean="0"/>
              <a:t>Health education</a:t>
            </a:r>
          </a:p>
          <a:p>
            <a:r>
              <a:rPr lang="en-US" dirty="0" smtClean="0"/>
              <a:t>Diet</a:t>
            </a:r>
          </a:p>
          <a:p>
            <a:r>
              <a:rPr lang="en-US" dirty="0" smtClean="0"/>
              <a:t>Medication(proton pump, histamine antagonists ,</a:t>
            </a:r>
            <a:r>
              <a:rPr lang="en-US" dirty="0" err="1" smtClean="0"/>
              <a:t>Prokinetic</a:t>
            </a:r>
            <a:r>
              <a:rPr lang="en-US" dirty="0" smtClean="0"/>
              <a:t> agents)</a:t>
            </a:r>
          </a:p>
          <a:p>
            <a:pPr>
              <a:buNone/>
            </a:pPr>
            <a:r>
              <a:rPr lang="en-US" b="1" dirty="0" smtClean="0"/>
              <a:t>Surgical management</a:t>
            </a:r>
            <a:endParaRPr lang="en-US" dirty="0" smtClean="0"/>
          </a:p>
          <a:p>
            <a:r>
              <a:rPr lang="en-US" dirty="0" err="1" smtClean="0"/>
              <a:t>Nissen</a:t>
            </a:r>
            <a:r>
              <a:rPr lang="en-US" dirty="0" smtClean="0"/>
              <a:t> fundoplication- </a:t>
            </a:r>
            <a:r>
              <a:rPr lang="en-US" dirty="0">
                <a:ea typeface="Cambria" panose="02040503050406030204" pitchFamily="18" charset="0"/>
              </a:rPr>
              <a:t>Surgery basically augments this lower esophageal sphincter by wrapping a portion of the stomach known as the fundus around the lower esophageal sphincter.</a:t>
            </a:r>
          </a:p>
        </p:txBody>
      </p:sp>
    </p:spTree>
    <p:extLst>
      <p:ext uri="{BB962C8B-B14F-4D97-AF65-F5344CB8AC3E}">
        <p14:creationId xmlns:p14="http://schemas.microsoft.com/office/powerpoint/2010/main" val="8802719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solidFill>
                  <a:schemeClr val="accent1"/>
                </a:solidFill>
                <a:latin typeface="Cambria" pitchFamily="18" charset="0"/>
              </a:rPr>
              <a:t>Nissen</a:t>
            </a:r>
            <a:r>
              <a:rPr lang="en-US" sz="4000" dirty="0" smtClean="0">
                <a:solidFill>
                  <a:schemeClr val="accent1"/>
                </a:solidFill>
                <a:latin typeface="Cambria" pitchFamily="18" charset="0"/>
              </a:rPr>
              <a:t> </a:t>
            </a:r>
            <a:r>
              <a:rPr lang="en-US" sz="4000" dirty="0" err="1" smtClean="0">
                <a:solidFill>
                  <a:schemeClr val="accent1"/>
                </a:solidFill>
                <a:latin typeface="Cambria" pitchFamily="18" charset="0"/>
              </a:rPr>
              <a:t>fundoplication</a:t>
            </a:r>
            <a:r>
              <a:rPr lang="en-US" sz="4000" dirty="0" smtClean="0">
                <a:solidFill>
                  <a:schemeClr val="tx1"/>
                </a:solidFill>
                <a:latin typeface="Cambria" pitchFamily="18" charset="0"/>
              </a:rPr>
              <a:t/>
            </a:r>
            <a:br>
              <a:rPr lang="en-US" sz="4000" dirty="0" smtClean="0">
                <a:solidFill>
                  <a:schemeClr val="tx1"/>
                </a:solidFill>
                <a:latin typeface="Cambria" pitchFamily="18" charset="0"/>
              </a:rPr>
            </a:br>
            <a:endParaRPr lang="en-US" dirty="0"/>
          </a:p>
        </p:txBody>
      </p:sp>
      <p:pic>
        <p:nvPicPr>
          <p:cNvPr id="4" name="Content Placeholder 3" descr="Image result for fundoplication"/>
          <p:cNvPicPr>
            <a:picLocks noGrp="1"/>
          </p:cNvPicPr>
          <p:nvPr>
            <p:ph idx="1"/>
          </p:nvPr>
        </p:nvPicPr>
        <p:blipFill>
          <a:blip r:embed="rId2" cstate="print"/>
          <a:stretch>
            <a:fillRect/>
          </a:stretch>
        </p:blipFill>
        <p:spPr bwMode="auto">
          <a:xfrm>
            <a:off x="2368446" y="1853248"/>
            <a:ext cx="7240249" cy="4022896"/>
          </a:xfrm>
          <a:prstGeom prst="rect">
            <a:avLst/>
          </a:prstGeom>
          <a:noFill/>
          <a:ln w="9525">
            <a:noFill/>
            <a:miter lim="800000"/>
            <a:headEnd/>
            <a:tailEnd/>
          </a:ln>
        </p:spPr>
      </p:pic>
    </p:spTree>
    <p:extLst>
      <p:ext uri="{BB962C8B-B14F-4D97-AF65-F5344CB8AC3E}">
        <p14:creationId xmlns:p14="http://schemas.microsoft.com/office/powerpoint/2010/main" val="7646074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0005" y="154546"/>
            <a:ext cx="8805977" cy="1043189"/>
          </a:xfrm>
        </p:spPr>
        <p:txBody>
          <a:bodyPr>
            <a:normAutofit fontScale="90000"/>
          </a:bodyPr>
          <a:lstStyle/>
          <a:p>
            <a:r>
              <a:rPr lang="en-US" sz="4900" b="1" u="sng" dirty="0" smtClean="0">
                <a:latin typeface="Cambria" pitchFamily="18" charset="0"/>
              </a:rPr>
              <a:t>6. Cancer of the oesophagus</a:t>
            </a:r>
            <a:r>
              <a:rPr lang="en-US" sz="4400" u="sng" dirty="0" smtClean="0">
                <a:solidFill>
                  <a:schemeClr val="tx1"/>
                </a:solidFill>
                <a:latin typeface="Cambria" pitchFamily="18" charset="0"/>
              </a:rPr>
              <a:t/>
            </a:r>
            <a:br>
              <a:rPr lang="en-US" sz="4400" u="sng" dirty="0" smtClean="0">
                <a:solidFill>
                  <a:schemeClr val="tx1"/>
                </a:solidFill>
                <a:latin typeface="Cambria" pitchFamily="18" charset="0"/>
              </a:rPr>
            </a:br>
            <a:endParaRPr lang="en-US" sz="4400" u="sng" dirty="0">
              <a:solidFill>
                <a:schemeClr val="tx1"/>
              </a:solidFill>
              <a:latin typeface="Cambria" pitchFamily="18" charset="0"/>
            </a:endParaRPr>
          </a:p>
        </p:txBody>
      </p:sp>
      <p:sp>
        <p:nvSpPr>
          <p:cNvPr id="3" name="Content Placeholder 2"/>
          <p:cNvSpPr>
            <a:spLocks noGrp="1"/>
          </p:cNvSpPr>
          <p:nvPr>
            <p:ph idx="1"/>
          </p:nvPr>
        </p:nvSpPr>
        <p:spPr>
          <a:xfrm>
            <a:off x="759854" y="1291315"/>
            <a:ext cx="10947042" cy="4517057"/>
          </a:xfrm>
        </p:spPr>
        <p:txBody>
          <a:bodyPr>
            <a:normAutofit/>
          </a:bodyPr>
          <a:lstStyle/>
          <a:p>
            <a:r>
              <a:rPr lang="en-US" sz="3200" dirty="0" smtClean="0">
                <a:solidFill>
                  <a:schemeClr val="tx1"/>
                </a:solidFill>
              </a:rPr>
              <a:t>Occurs 3 times in men than in women</a:t>
            </a:r>
          </a:p>
          <a:p>
            <a:r>
              <a:rPr lang="en-US" sz="3200" dirty="0" smtClean="0">
                <a:solidFill>
                  <a:schemeClr val="tx1"/>
                </a:solidFill>
              </a:rPr>
              <a:t>Associated with alcohol and tobacco use</a:t>
            </a:r>
          </a:p>
          <a:p>
            <a:pPr>
              <a:buNone/>
            </a:pPr>
            <a:r>
              <a:rPr lang="en-US" sz="3200" b="1" dirty="0" smtClean="0">
                <a:solidFill>
                  <a:schemeClr val="tx1"/>
                </a:solidFill>
              </a:rPr>
              <a:t>Risk factors</a:t>
            </a:r>
            <a:endParaRPr lang="en-US" sz="3200" dirty="0" smtClean="0">
              <a:solidFill>
                <a:schemeClr val="tx1"/>
              </a:solidFill>
            </a:endParaRPr>
          </a:p>
          <a:p>
            <a:r>
              <a:rPr lang="en-US" sz="3200" dirty="0" smtClean="0">
                <a:solidFill>
                  <a:schemeClr val="tx1"/>
                </a:solidFill>
              </a:rPr>
              <a:t>Ingestion of hot foods</a:t>
            </a:r>
          </a:p>
          <a:p>
            <a:r>
              <a:rPr lang="en-US" sz="3200" dirty="0" smtClean="0">
                <a:solidFill>
                  <a:schemeClr val="tx1"/>
                </a:solidFill>
              </a:rPr>
              <a:t>Poor oral hygiene</a:t>
            </a:r>
          </a:p>
          <a:p>
            <a:r>
              <a:rPr lang="en-US" sz="3200" dirty="0"/>
              <a:t>Exposure to nitrosamines</a:t>
            </a:r>
          </a:p>
          <a:p>
            <a:r>
              <a:rPr lang="en-US" sz="3200" dirty="0"/>
              <a:t>Cigarette smoking</a:t>
            </a:r>
          </a:p>
          <a:p>
            <a:r>
              <a:rPr lang="en-US" sz="3200" dirty="0"/>
              <a:t>Chronic alcohol consumption</a:t>
            </a:r>
          </a:p>
          <a:p>
            <a:endParaRPr lang="en-US" sz="3200" dirty="0">
              <a:solidFill>
                <a:schemeClr val="tx1"/>
              </a:solidFill>
            </a:endParaRPr>
          </a:p>
        </p:txBody>
      </p:sp>
    </p:spTree>
    <p:extLst>
      <p:ext uri="{BB962C8B-B14F-4D97-AF65-F5344CB8AC3E}">
        <p14:creationId xmlns:p14="http://schemas.microsoft.com/office/powerpoint/2010/main" val="17178871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1216" y="196604"/>
            <a:ext cx="9388699" cy="708338"/>
          </a:xfrm>
        </p:spPr>
        <p:txBody>
          <a:bodyPr>
            <a:normAutofit/>
          </a:bodyPr>
          <a:lstStyle/>
          <a:p>
            <a:endParaRPr lang="en-US" sz="3200" dirty="0">
              <a:latin typeface="Cambria" pitchFamily="18" charset="0"/>
            </a:endParaRPr>
          </a:p>
        </p:txBody>
      </p:sp>
      <p:sp>
        <p:nvSpPr>
          <p:cNvPr id="3" name="Content Placeholder 2"/>
          <p:cNvSpPr>
            <a:spLocks noGrp="1"/>
          </p:cNvSpPr>
          <p:nvPr>
            <p:ph idx="1"/>
          </p:nvPr>
        </p:nvSpPr>
        <p:spPr>
          <a:xfrm>
            <a:off x="669701" y="1146220"/>
            <a:ext cx="11217499" cy="4829577"/>
          </a:xfrm>
        </p:spPr>
        <p:txBody>
          <a:bodyPr>
            <a:noAutofit/>
          </a:bodyPr>
          <a:lstStyle/>
          <a:p>
            <a:pPr>
              <a:buNone/>
            </a:pPr>
            <a:r>
              <a:rPr lang="en-US" sz="3200" b="1" dirty="0" smtClean="0"/>
              <a:t>Pathophysiology</a:t>
            </a:r>
            <a:endParaRPr lang="en-US" sz="3200" dirty="0" smtClean="0"/>
          </a:p>
          <a:p>
            <a:r>
              <a:rPr lang="en-US" sz="3200" dirty="0" smtClean="0">
                <a:solidFill>
                  <a:schemeClr val="tx1"/>
                </a:solidFill>
              </a:rPr>
              <a:t>Starts as a small growth usually in the squamous layer. Tumor spreads rapidly due to lack of serosa layer. Spread is through lymphatic and the systemic circulation. Inner layer invasion causes ulceration, later the whole wall is invaded. There is hypertrophy of the affected cells</a:t>
            </a:r>
            <a:endParaRPr lang="en-US" sz="3200" dirty="0">
              <a:solidFill>
                <a:schemeClr val="tx1"/>
              </a:solidFill>
            </a:endParaRPr>
          </a:p>
        </p:txBody>
      </p:sp>
    </p:spTree>
    <p:extLst>
      <p:ext uri="{BB962C8B-B14F-4D97-AF65-F5344CB8AC3E}">
        <p14:creationId xmlns:p14="http://schemas.microsoft.com/office/powerpoint/2010/main" val="235970546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Cambria" pitchFamily="18" charset="0"/>
              </a:rPr>
              <a:t>S/S</a:t>
            </a:r>
            <a:endParaRPr lang="en-US" b="1" dirty="0">
              <a:latin typeface="Cambria" pitchFamily="18" charset="0"/>
            </a:endParaRPr>
          </a:p>
        </p:txBody>
      </p:sp>
      <p:sp>
        <p:nvSpPr>
          <p:cNvPr id="3" name="Content Placeholder 2"/>
          <p:cNvSpPr>
            <a:spLocks noGrp="1"/>
          </p:cNvSpPr>
          <p:nvPr>
            <p:ph sz="half" idx="1"/>
          </p:nvPr>
        </p:nvSpPr>
        <p:spPr>
          <a:xfrm>
            <a:off x="7507706" y="938464"/>
            <a:ext cx="4684293" cy="5358006"/>
          </a:xfrm>
        </p:spPr>
        <p:txBody>
          <a:bodyPr>
            <a:normAutofit/>
          </a:bodyPr>
          <a:lstStyle/>
          <a:p>
            <a:pPr>
              <a:buNone/>
            </a:pPr>
            <a:r>
              <a:rPr lang="en-US" sz="4000" dirty="0" smtClean="0">
                <a:solidFill>
                  <a:schemeClr val="tx1"/>
                </a:solidFill>
                <a:latin typeface="Cambria" pitchFamily="18" charset="0"/>
              </a:rPr>
              <a:t> </a:t>
            </a:r>
            <a:endParaRPr lang="en-US" sz="4000" dirty="0">
              <a:solidFill>
                <a:schemeClr val="tx1"/>
              </a:solidFill>
              <a:latin typeface="Cambria" pitchFamily="18" charset="0"/>
            </a:endParaRPr>
          </a:p>
        </p:txBody>
      </p:sp>
      <p:sp>
        <p:nvSpPr>
          <p:cNvPr id="4" name="Content Placeholder 3"/>
          <p:cNvSpPr>
            <a:spLocks noGrp="1"/>
          </p:cNvSpPr>
          <p:nvPr>
            <p:ph sz="half" idx="2"/>
          </p:nvPr>
        </p:nvSpPr>
        <p:spPr>
          <a:xfrm>
            <a:off x="566670" y="1251284"/>
            <a:ext cx="10612192" cy="4724513"/>
          </a:xfrm>
        </p:spPr>
        <p:txBody>
          <a:bodyPr>
            <a:normAutofit/>
          </a:bodyPr>
          <a:lstStyle/>
          <a:p>
            <a:r>
              <a:rPr lang="en-US" sz="3000" dirty="0" err="1" smtClean="0"/>
              <a:t>Dysphagia</a:t>
            </a:r>
            <a:endParaRPr lang="en-US" sz="3000" dirty="0" smtClean="0">
              <a:solidFill>
                <a:schemeClr val="accent1"/>
              </a:solidFill>
            </a:endParaRPr>
          </a:p>
          <a:p>
            <a:r>
              <a:rPr lang="en-US" sz="3000" dirty="0" smtClean="0"/>
              <a:t>Sensation of a mass in the throat</a:t>
            </a:r>
          </a:p>
          <a:p>
            <a:r>
              <a:rPr lang="en-US" sz="3000" dirty="0" smtClean="0"/>
              <a:t>Sub </a:t>
            </a:r>
            <a:r>
              <a:rPr lang="en-US" sz="3000" dirty="0" err="1" smtClean="0"/>
              <a:t>sternal</a:t>
            </a:r>
            <a:r>
              <a:rPr lang="en-US" sz="3000" dirty="0" smtClean="0"/>
              <a:t> pain</a:t>
            </a:r>
          </a:p>
          <a:p>
            <a:r>
              <a:rPr lang="en-US" sz="3000" dirty="0" smtClean="0"/>
              <a:t>Regurgitation of undigested food</a:t>
            </a:r>
          </a:p>
          <a:p>
            <a:r>
              <a:rPr lang="en-US" sz="3000" dirty="0" smtClean="0"/>
              <a:t>Hiccups</a:t>
            </a:r>
          </a:p>
          <a:p>
            <a:r>
              <a:rPr lang="en-US" sz="3000" dirty="0" smtClean="0"/>
              <a:t>Foul smell</a:t>
            </a:r>
          </a:p>
          <a:p>
            <a:r>
              <a:rPr lang="en-US" sz="3000" dirty="0" smtClean="0"/>
              <a:t>Dyspnea</a:t>
            </a:r>
          </a:p>
          <a:p>
            <a:r>
              <a:rPr lang="en-US" sz="3000" dirty="0" smtClean="0"/>
              <a:t>Hemorrhage</a:t>
            </a:r>
          </a:p>
          <a:p>
            <a:endParaRPr lang="en-US" dirty="0"/>
          </a:p>
        </p:txBody>
      </p:sp>
    </p:spTree>
    <p:extLst>
      <p:ext uri="{BB962C8B-B14F-4D97-AF65-F5344CB8AC3E}">
        <p14:creationId xmlns:p14="http://schemas.microsoft.com/office/powerpoint/2010/main" val="350909591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84822"/>
            <a:ext cx="10515600" cy="742458"/>
          </a:xfrm>
        </p:spPr>
        <p:txBody>
          <a:bodyPr/>
          <a:lstStyle/>
          <a:p>
            <a:endParaRPr lang="en-US" dirty="0"/>
          </a:p>
        </p:txBody>
      </p:sp>
      <p:sp>
        <p:nvSpPr>
          <p:cNvPr id="3" name="Content Placeholder 2"/>
          <p:cNvSpPr>
            <a:spLocks noGrp="1"/>
          </p:cNvSpPr>
          <p:nvPr>
            <p:ph sz="half" idx="1"/>
          </p:nvPr>
        </p:nvSpPr>
        <p:spPr/>
        <p:txBody>
          <a:bodyPr>
            <a:normAutofit fontScale="92500" lnSpcReduction="20000"/>
          </a:bodyPr>
          <a:lstStyle/>
          <a:p>
            <a:pPr>
              <a:buNone/>
            </a:pPr>
            <a:r>
              <a:rPr lang="en-US" b="1" dirty="0">
                <a:latin typeface="Cambria" pitchFamily="18" charset="0"/>
              </a:rPr>
              <a:t>Diagnosis</a:t>
            </a:r>
          </a:p>
          <a:p>
            <a:r>
              <a:rPr lang="en-US" dirty="0">
                <a:latin typeface="Cambria" pitchFamily="18" charset="0"/>
              </a:rPr>
              <a:t>Biopsy</a:t>
            </a:r>
          </a:p>
          <a:p>
            <a:r>
              <a:rPr lang="en-US" dirty="0">
                <a:latin typeface="Cambria" pitchFamily="18" charset="0"/>
              </a:rPr>
              <a:t>CT chest</a:t>
            </a:r>
          </a:p>
          <a:p>
            <a:r>
              <a:rPr lang="en-US" dirty="0">
                <a:latin typeface="Cambria" pitchFamily="18" charset="0"/>
              </a:rPr>
              <a:t>Endoscopic ultrasound</a:t>
            </a:r>
          </a:p>
          <a:p>
            <a:pPr>
              <a:buNone/>
            </a:pPr>
            <a:r>
              <a:rPr lang="en-US" b="1" dirty="0">
                <a:latin typeface="Cambria" pitchFamily="18" charset="0"/>
              </a:rPr>
              <a:t>Management</a:t>
            </a:r>
            <a:endParaRPr lang="en-US" dirty="0">
              <a:latin typeface="Cambria" pitchFamily="18" charset="0"/>
            </a:endParaRPr>
          </a:p>
          <a:p>
            <a:r>
              <a:rPr lang="en-US" dirty="0">
                <a:latin typeface="Cambria" pitchFamily="18" charset="0"/>
              </a:rPr>
              <a:t>-Surgical</a:t>
            </a:r>
          </a:p>
          <a:p>
            <a:r>
              <a:rPr lang="en-US" dirty="0">
                <a:latin typeface="Cambria" pitchFamily="18" charset="0"/>
              </a:rPr>
              <a:t>-Pain</a:t>
            </a:r>
            <a:endParaRPr lang="en-US" dirty="0"/>
          </a:p>
        </p:txBody>
      </p:sp>
      <p:sp>
        <p:nvSpPr>
          <p:cNvPr id="4" name="Content Placeholder 3"/>
          <p:cNvSpPr>
            <a:spLocks noGrp="1"/>
          </p:cNvSpPr>
          <p:nvPr>
            <p:ph sz="half" idx="2"/>
          </p:nvPr>
        </p:nvSpPr>
        <p:spPr>
          <a:xfrm>
            <a:off x="6096000" y="1387744"/>
            <a:ext cx="5181600" cy="4351338"/>
          </a:xfrm>
        </p:spPr>
        <p:txBody>
          <a:bodyPr>
            <a:normAutofit fontScale="92500" lnSpcReduction="20000"/>
          </a:bodyPr>
          <a:lstStyle/>
          <a:p>
            <a:pPr marL="0" indent="0">
              <a:buNone/>
            </a:pPr>
            <a:r>
              <a:rPr lang="en-US" b="1" u="sng" dirty="0">
                <a:latin typeface="Cambria" pitchFamily="18" charset="0"/>
              </a:rPr>
              <a:t>Post –op care</a:t>
            </a:r>
            <a:endParaRPr lang="en-US" dirty="0" smtClean="0">
              <a:latin typeface="Cambria" pitchFamily="18" charset="0"/>
            </a:endParaRPr>
          </a:p>
          <a:p>
            <a:r>
              <a:rPr lang="en-US" dirty="0" smtClean="0">
                <a:latin typeface="Cambria" pitchFamily="18" charset="0"/>
              </a:rPr>
              <a:t>Observations</a:t>
            </a:r>
            <a:endParaRPr lang="en-US" dirty="0">
              <a:latin typeface="Cambria" pitchFamily="18" charset="0"/>
            </a:endParaRPr>
          </a:p>
          <a:p>
            <a:r>
              <a:rPr lang="en-US" dirty="0">
                <a:latin typeface="Cambria" pitchFamily="18" charset="0"/>
              </a:rPr>
              <a:t>NBM</a:t>
            </a:r>
          </a:p>
          <a:p>
            <a:r>
              <a:rPr lang="en-US" dirty="0">
                <a:latin typeface="Cambria" pitchFamily="18" charset="0"/>
              </a:rPr>
              <a:t>Intercostal drain management</a:t>
            </a:r>
          </a:p>
          <a:p>
            <a:r>
              <a:rPr lang="en-US" dirty="0">
                <a:latin typeface="Cambria" pitchFamily="18" charset="0"/>
              </a:rPr>
              <a:t>Pain control</a:t>
            </a:r>
          </a:p>
          <a:p>
            <a:r>
              <a:rPr lang="en-US" dirty="0">
                <a:latin typeface="Cambria" pitchFamily="18" charset="0"/>
              </a:rPr>
              <a:t>Antibiotics</a:t>
            </a:r>
          </a:p>
          <a:p>
            <a:r>
              <a:rPr lang="en-US" dirty="0">
                <a:latin typeface="Cambria" pitchFamily="18" charset="0"/>
              </a:rPr>
              <a:t>IV fluids</a:t>
            </a:r>
          </a:p>
          <a:p>
            <a:r>
              <a:rPr lang="en-US" dirty="0">
                <a:latin typeface="Cambria" pitchFamily="18" charset="0"/>
              </a:rPr>
              <a:t>Removal of stitches on the 10thday</a:t>
            </a:r>
          </a:p>
          <a:p>
            <a:r>
              <a:rPr lang="en-US" dirty="0">
                <a:latin typeface="Cambria" pitchFamily="18" charset="0"/>
              </a:rPr>
              <a:t>Other nursing care per the patients needs</a:t>
            </a:r>
          </a:p>
          <a:p>
            <a:endParaRPr lang="en-US" dirty="0"/>
          </a:p>
        </p:txBody>
      </p:sp>
    </p:spTree>
    <p:extLst>
      <p:ext uri="{BB962C8B-B14F-4D97-AF65-F5344CB8AC3E}">
        <p14:creationId xmlns:p14="http://schemas.microsoft.com/office/powerpoint/2010/main" val="9934603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u="sng" dirty="0" smtClean="0">
                <a:solidFill>
                  <a:schemeClr val="tx1"/>
                </a:solidFill>
                <a:latin typeface="Cambria" pitchFamily="18" charset="0"/>
              </a:rPr>
              <a:t/>
            </a:r>
            <a:br>
              <a:rPr lang="en-US" sz="4000" u="sng" dirty="0" smtClean="0">
                <a:solidFill>
                  <a:schemeClr val="tx1"/>
                </a:solidFill>
                <a:latin typeface="Cambria" pitchFamily="18" charset="0"/>
              </a:rPr>
            </a:br>
            <a:endParaRPr lang="en-US" sz="4000" u="sng" dirty="0">
              <a:solidFill>
                <a:schemeClr val="tx1"/>
              </a:solidFill>
              <a:latin typeface="Cambria" pitchFamily="18" charset="0"/>
            </a:endParaRPr>
          </a:p>
        </p:txBody>
      </p:sp>
      <p:sp>
        <p:nvSpPr>
          <p:cNvPr id="3" name="Content Placeholder 2"/>
          <p:cNvSpPr>
            <a:spLocks noGrp="1"/>
          </p:cNvSpPr>
          <p:nvPr>
            <p:ph idx="1"/>
          </p:nvPr>
        </p:nvSpPr>
        <p:spPr>
          <a:xfrm>
            <a:off x="748048" y="1168803"/>
            <a:ext cx="9735355" cy="4351338"/>
          </a:xfrm>
        </p:spPr>
        <p:txBody>
          <a:bodyPr>
            <a:normAutofit/>
          </a:bodyPr>
          <a:lstStyle/>
          <a:p>
            <a:pPr>
              <a:buNone/>
            </a:pPr>
            <a:r>
              <a:rPr lang="en-US" sz="3600" b="1" dirty="0"/>
              <a:t>Complications</a:t>
            </a:r>
          </a:p>
          <a:p>
            <a:r>
              <a:rPr lang="en-US" sz="3600" dirty="0"/>
              <a:t>Aspiration pneumonia</a:t>
            </a:r>
          </a:p>
          <a:p>
            <a:r>
              <a:rPr lang="en-US" sz="3600" dirty="0"/>
              <a:t>Esophageal obstructions</a:t>
            </a:r>
          </a:p>
          <a:p>
            <a:r>
              <a:rPr lang="en-US" sz="3600" dirty="0" err="1"/>
              <a:t>Tracheo</a:t>
            </a:r>
            <a:r>
              <a:rPr lang="en-US" sz="3600" dirty="0"/>
              <a:t>-esophageal fistulas</a:t>
            </a:r>
          </a:p>
          <a:p>
            <a:endParaRPr lang="en-US" sz="3600" dirty="0">
              <a:solidFill>
                <a:schemeClr val="tx1"/>
              </a:solidFill>
              <a:latin typeface="Cambria" pitchFamily="18" charset="0"/>
            </a:endParaRPr>
          </a:p>
        </p:txBody>
      </p:sp>
    </p:spTree>
    <p:extLst>
      <p:ext uri="{BB962C8B-B14F-4D97-AF65-F5344CB8AC3E}">
        <p14:creationId xmlns:p14="http://schemas.microsoft.com/office/powerpoint/2010/main" val="174193837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Diagnosis</a:t>
            </a:r>
            <a:endParaRPr lang="en-US" dirty="0"/>
          </a:p>
        </p:txBody>
      </p:sp>
      <p:sp>
        <p:nvSpPr>
          <p:cNvPr id="3" name="Content Placeholder 2"/>
          <p:cNvSpPr>
            <a:spLocks noGrp="1"/>
          </p:cNvSpPr>
          <p:nvPr>
            <p:ph idx="1"/>
          </p:nvPr>
        </p:nvSpPr>
        <p:spPr/>
        <p:txBody>
          <a:bodyPr>
            <a:normAutofit/>
          </a:bodyPr>
          <a:lstStyle/>
          <a:p>
            <a:r>
              <a:rPr lang="en-US" dirty="0"/>
              <a:t>Imbalanced nutrition, less than body requirements, </a:t>
            </a:r>
            <a:r>
              <a:rPr lang="en-US" dirty="0" smtClean="0"/>
              <a:t>related to </a:t>
            </a:r>
            <a:r>
              <a:rPr lang="en-US" dirty="0"/>
              <a:t>difficulty swallowing</a:t>
            </a:r>
          </a:p>
          <a:p>
            <a:r>
              <a:rPr lang="en-US" dirty="0" smtClean="0"/>
              <a:t>Risk </a:t>
            </a:r>
            <a:r>
              <a:rPr lang="en-US" dirty="0"/>
              <a:t>for aspiration related to difficulty swallowing or to </a:t>
            </a:r>
            <a:r>
              <a:rPr lang="en-US" dirty="0" smtClean="0"/>
              <a:t>tube feeding</a:t>
            </a:r>
            <a:endParaRPr lang="en-US" dirty="0"/>
          </a:p>
          <a:p>
            <a:r>
              <a:rPr lang="en-US" dirty="0" smtClean="0"/>
              <a:t>Acute </a:t>
            </a:r>
            <a:r>
              <a:rPr lang="en-US" dirty="0"/>
              <a:t>pain related to difficulty swallowing, ingestion of </a:t>
            </a:r>
            <a:r>
              <a:rPr lang="en-US" dirty="0" smtClean="0"/>
              <a:t>an abrasive </a:t>
            </a:r>
            <a:r>
              <a:rPr lang="en-US" dirty="0"/>
              <a:t>agent, tumor, or frequent episodes of gastric reflux</a:t>
            </a:r>
          </a:p>
          <a:p>
            <a:r>
              <a:rPr lang="en-US" dirty="0" smtClean="0"/>
              <a:t>Deficient </a:t>
            </a:r>
            <a:r>
              <a:rPr lang="en-US" dirty="0"/>
              <a:t>knowledge about the esophageal disorder, </a:t>
            </a:r>
            <a:r>
              <a:rPr lang="en-US" dirty="0" smtClean="0"/>
              <a:t>diagnostic studies</a:t>
            </a:r>
            <a:r>
              <a:rPr lang="en-US" dirty="0"/>
              <a:t>, medical management, surgical </a:t>
            </a:r>
            <a:r>
              <a:rPr lang="en-US" dirty="0" smtClean="0"/>
              <a:t>intervention, and </a:t>
            </a:r>
            <a:r>
              <a:rPr lang="en-US" dirty="0"/>
              <a:t>rehabilitation</a:t>
            </a:r>
            <a:endParaRPr lang="en-US" dirty="0"/>
          </a:p>
        </p:txBody>
      </p:sp>
    </p:spTree>
    <p:extLst>
      <p:ext uri="{BB962C8B-B14F-4D97-AF65-F5344CB8AC3E}">
        <p14:creationId xmlns:p14="http://schemas.microsoft.com/office/powerpoint/2010/main" val="29258627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8185" y="120209"/>
            <a:ext cx="9162487" cy="856536"/>
          </a:xfrm>
        </p:spPr>
        <p:txBody>
          <a:bodyPr>
            <a:normAutofit fontScale="90000"/>
          </a:bodyPr>
          <a:lstStyle/>
          <a:p>
            <a:r>
              <a:rPr lang="en-US" sz="4000" dirty="0" smtClean="0">
                <a:solidFill>
                  <a:schemeClr val="tx1"/>
                </a:solidFill>
                <a:latin typeface="Cambria" pitchFamily="18" charset="0"/>
              </a:rPr>
              <a:t/>
            </a:r>
            <a:br>
              <a:rPr lang="en-US" sz="4000" dirty="0" smtClean="0">
                <a:solidFill>
                  <a:schemeClr val="tx1"/>
                </a:solidFill>
                <a:latin typeface="Cambria" pitchFamily="18" charset="0"/>
              </a:rPr>
            </a:br>
            <a:r>
              <a:rPr lang="en-US" sz="4000" dirty="0" smtClean="0">
                <a:latin typeface="Cambria" pitchFamily="18" charset="0"/>
              </a:rPr>
              <a:t>ESOPHAGOSCOPY</a:t>
            </a:r>
            <a:r>
              <a:rPr lang="en-US" sz="3200" dirty="0" smtClean="0">
                <a:solidFill>
                  <a:schemeClr val="tx1"/>
                </a:solidFill>
                <a:latin typeface="Cambria" pitchFamily="18" charset="0"/>
              </a:rPr>
              <a:t/>
            </a:r>
            <a:br>
              <a:rPr lang="en-US" sz="3200" dirty="0" smtClean="0">
                <a:solidFill>
                  <a:schemeClr val="tx1"/>
                </a:solidFill>
                <a:latin typeface="Cambria" pitchFamily="18" charset="0"/>
              </a:rPr>
            </a:br>
            <a:endParaRPr lang="en-US" sz="3200" dirty="0">
              <a:solidFill>
                <a:schemeClr val="tx1"/>
              </a:solidFill>
              <a:latin typeface="Cambria" pitchFamily="18" charset="0"/>
            </a:endParaRPr>
          </a:p>
        </p:txBody>
      </p:sp>
      <p:sp>
        <p:nvSpPr>
          <p:cNvPr id="3" name="Content Placeholder 2"/>
          <p:cNvSpPr>
            <a:spLocks noGrp="1"/>
          </p:cNvSpPr>
          <p:nvPr>
            <p:ph idx="1"/>
          </p:nvPr>
        </p:nvSpPr>
        <p:spPr>
          <a:xfrm>
            <a:off x="618186" y="1828801"/>
            <a:ext cx="11075831" cy="4821382"/>
          </a:xfrm>
        </p:spPr>
        <p:txBody>
          <a:bodyPr>
            <a:noAutofit/>
          </a:bodyPr>
          <a:lstStyle/>
          <a:p>
            <a:pPr marL="109728" indent="0">
              <a:buNone/>
            </a:pPr>
            <a:r>
              <a:rPr lang="en-US" sz="3200" dirty="0" smtClean="0">
                <a:solidFill>
                  <a:schemeClr val="tx1"/>
                </a:solidFill>
              </a:rPr>
              <a:t>Indications include:</a:t>
            </a:r>
          </a:p>
          <a:p>
            <a:pPr marL="1060704" lvl="2" indent="-457200"/>
            <a:r>
              <a:rPr lang="en-US" sz="3200" dirty="0" err="1" smtClean="0">
                <a:solidFill>
                  <a:schemeClr val="tx1"/>
                </a:solidFill>
              </a:rPr>
              <a:t>Dysphagia</a:t>
            </a:r>
            <a:r>
              <a:rPr lang="en-US" sz="3200" dirty="0" smtClean="0">
                <a:solidFill>
                  <a:schemeClr val="tx1"/>
                </a:solidFill>
              </a:rPr>
              <a:t> -foreign body impaction</a:t>
            </a:r>
          </a:p>
          <a:p>
            <a:pPr marL="1060704" lvl="2" indent="-457200"/>
            <a:r>
              <a:rPr lang="en-US" sz="3200" dirty="0" smtClean="0">
                <a:solidFill>
                  <a:schemeClr val="tx1"/>
                </a:solidFill>
              </a:rPr>
              <a:t>Reflux –treatment</a:t>
            </a:r>
          </a:p>
          <a:p>
            <a:pPr marL="1060704" lvl="2" indent="-457200"/>
            <a:r>
              <a:rPr lang="en-US" sz="3200" dirty="0" err="1" smtClean="0">
                <a:solidFill>
                  <a:schemeClr val="tx1"/>
                </a:solidFill>
              </a:rPr>
              <a:t>Hematemesis</a:t>
            </a:r>
            <a:r>
              <a:rPr lang="en-US" sz="3200" dirty="0" smtClean="0">
                <a:solidFill>
                  <a:schemeClr val="tx1"/>
                </a:solidFill>
              </a:rPr>
              <a:t> –GERD</a:t>
            </a:r>
          </a:p>
          <a:p>
            <a:pPr marL="1060704" lvl="2" indent="-457200"/>
            <a:r>
              <a:rPr lang="en-US" sz="3200" dirty="0" smtClean="0">
                <a:solidFill>
                  <a:schemeClr val="tx1"/>
                </a:solidFill>
              </a:rPr>
              <a:t>Atypical chest pain</a:t>
            </a:r>
          </a:p>
          <a:p>
            <a:pPr marL="1060704" lvl="2" indent="-457200"/>
            <a:r>
              <a:rPr lang="en-US" sz="3200" dirty="0" smtClean="0">
                <a:solidFill>
                  <a:schemeClr val="tx1"/>
                </a:solidFill>
              </a:rPr>
              <a:t>Confirmation of diagnosis</a:t>
            </a:r>
          </a:p>
        </p:txBody>
      </p:sp>
      <p:pic>
        <p:nvPicPr>
          <p:cNvPr id="2050" name="Picture 2" descr="C:\Users\samsung\Pictures\download.jpg"/>
          <p:cNvPicPr>
            <a:picLocks noChangeAspect="1" noChangeArrowheads="1"/>
          </p:cNvPicPr>
          <p:nvPr/>
        </p:nvPicPr>
        <p:blipFill>
          <a:blip r:embed="rId2" cstate="print"/>
          <a:srcRect/>
          <a:stretch>
            <a:fillRect/>
          </a:stretch>
        </p:blipFill>
        <p:spPr bwMode="auto">
          <a:xfrm>
            <a:off x="7735492" y="309093"/>
            <a:ext cx="4456508" cy="2522220"/>
          </a:xfrm>
          <a:prstGeom prst="rect">
            <a:avLst/>
          </a:prstGeom>
          <a:noFill/>
        </p:spPr>
      </p:pic>
    </p:spTree>
    <p:extLst>
      <p:ext uri="{BB962C8B-B14F-4D97-AF65-F5344CB8AC3E}">
        <p14:creationId xmlns:p14="http://schemas.microsoft.com/office/powerpoint/2010/main" val="26314278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1938" y="193182"/>
            <a:ext cx="9404724" cy="1081825"/>
          </a:xfrm>
        </p:spPr>
        <p:txBody>
          <a:bodyPr>
            <a:normAutofit/>
          </a:bodyPr>
          <a:lstStyle/>
          <a:p>
            <a:r>
              <a:rPr lang="en-US" sz="4000" dirty="0" smtClean="0">
                <a:latin typeface="Cambria" pitchFamily="18" charset="0"/>
              </a:rPr>
              <a:t>Clinical manifestations</a:t>
            </a:r>
            <a:r>
              <a:rPr lang="en-US" sz="3200" dirty="0" smtClean="0">
                <a:solidFill>
                  <a:schemeClr val="tx1"/>
                </a:solidFill>
                <a:latin typeface="Cambria" pitchFamily="18" charset="0"/>
              </a:rPr>
              <a:t/>
            </a:r>
            <a:br>
              <a:rPr lang="en-US" sz="3200" dirty="0" smtClean="0">
                <a:solidFill>
                  <a:schemeClr val="tx1"/>
                </a:solidFill>
                <a:latin typeface="Cambria" pitchFamily="18" charset="0"/>
              </a:rPr>
            </a:br>
            <a:endParaRPr lang="en-US" sz="3200" dirty="0">
              <a:solidFill>
                <a:schemeClr val="tx1"/>
              </a:solidFill>
              <a:latin typeface="Cambria" pitchFamily="18" charset="0"/>
            </a:endParaRPr>
          </a:p>
        </p:txBody>
      </p:sp>
      <p:sp>
        <p:nvSpPr>
          <p:cNvPr id="3" name="Content Placeholder 2"/>
          <p:cNvSpPr>
            <a:spLocks noGrp="1"/>
          </p:cNvSpPr>
          <p:nvPr>
            <p:ph idx="1"/>
          </p:nvPr>
        </p:nvSpPr>
        <p:spPr>
          <a:xfrm>
            <a:off x="708338" y="1275007"/>
            <a:ext cx="11095745" cy="4973393"/>
          </a:xfrm>
        </p:spPr>
        <p:txBody>
          <a:bodyPr>
            <a:normAutofit/>
          </a:bodyPr>
          <a:lstStyle/>
          <a:p>
            <a:r>
              <a:rPr lang="en-US" dirty="0" smtClean="0">
                <a:solidFill>
                  <a:schemeClr val="tx1"/>
                </a:solidFill>
              </a:rPr>
              <a:t>Difficulty in swallowing both liquids and solids</a:t>
            </a:r>
          </a:p>
          <a:p>
            <a:r>
              <a:rPr lang="en-US" dirty="0" smtClean="0">
                <a:solidFill>
                  <a:schemeClr val="tx1"/>
                </a:solidFill>
              </a:rPr>
              <a:t>A feeling of food sticking in the lower portion of the esophagus</a:t>
            </a:r>
          </a:p>
          <a:p>
            <a:r>
              <a:rPr lang="en-US" dirty="0" smtClean="0">
                <a:solidFill>
                  <a:schemeClr val="tx1"/>
                </a:solidFill>
              </a:rPr>
              <a:t>Regurgitation </a:t>
            </a:r>
          </a:p>
          <a:p>
            <a:r>
              <a:rPr lang="en-US" dirty="0" err="1" smtClean="0">
                <a:solidFill>
                  <a:schemeClr val="tx1"/>
                </a:solidFill>
              </a:rPr>
              <a:t>Pyrosis</a:t>
            </a:r>
            <a:r>
              <a:rPr lang="en-US" dirty="0" smtClean="0">
                <a:solidFill>
                  <a:schemeClr val="tx1"/>
                </a:solidFill>
              </a:rPr>
              <a:t> (chest pain and heart burn)</a:t>
            </a:r>
          </a:p>
          <a:p>
            <a:r>
              <a:rPr lang="en-US" dirty="0" smtClean="0">
                <a:solidFill>
                  <a:schemeClr val="tx1"/>
                </a:solidFill>
              </a:rPr>
              <a:t>Pulmonary complications from aspiration of gastric contents</a:t>
            </a:r>
          </a:p>
          <a:p>
            <a:r>
              <a:rPr lang="en-US" dirty="0" smtClean="0">
                <a:solidFill>
                  <a:schemeClr val="tx1"/>
                </a:solidFill>
              </a:rPr>
              <a:t>Weight loss</a:t>
            </a:r>
          </a:p>
          <a:p>
            <a:endParaRPr lang="en-US" sz="3200" dirty="0" smtClean="0">
              <a:solidFill>
                <a:schemeClr val="tx1"/>
              </a:solidFill>
              <a:latin typeface="Cambria" pitchFamily="18" charset="0"/>
            </a:endParaRPr>
          </a:p>
        </p:txBody>
      </p:sp>
    </p:spTree>
    <p:extLst>
      <p:ext uri="{BB962C8B-B14F-4D97-AF65-F5344CB8AC3E}">
        <p14:creationId xmlns:p14="http://schemas.microsoft.com/office/powerpoint/2010/main" val="392079333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0005" y="120209"/>
            <a:ext cx="8930667" cy="856536"/>
          </a:xfrm>
        </p:spPr>
        <p:txBody>
          <a:bodyPr>
            <a:normAutofit fontScale="90000"/>
          </a:bodyPr>
          <a:lstStyle/>
          <a:p>
            <a:r>
              <a:rPr lang="en-US" sz="4000" dirty="0" smtClean="0">
                <a:solidFill>
                  <a:schemeClr val="tx1"/>
                </a:solidFill>
                <a:latin typeface="Cambria" pitchFamily="18" charset="0"/>
              </a:rPr>
              <a:t/>
            </a:r>
            <a:br>
              <a:rPr lang="en-US" sz="4000" dirty="0" smtClean="0">
                <a:solidFill>
                  <a:schemeClr val="tx1"/>
                </a:solidFill>
                <a:latin typeface="Cambria" pitchFamily="18" charset="0"/>
              </a:rPr>
            </a:br>
            <a:r>
              <a:rPr lang="en-US" sz="4000" dirty="0" smtClean="0">
                <a:latin typeface="Cambria" pitchFamily="18" charset="0"/>
              </a:rPr>
              <a:t>ESOPHAGOSCOPY</a:t>
            </a:r>
            <a:r>
              <a:rPr lang="en-US" sz="3200" dirty="0" smtClean="0">
                <a:solidFill>
                  <a:schemeClr val="tx1"/>
                </a:solidFill>
                <a:latin typeface="Cambria" pitchFamily="18" charset="0"/>
              </a:rPr>
              <a:t/>
            </a:r>
            <a:br>
              <a:rPr lang="en-US" sz="3200" dirty="0" smtClean="0">
                <a:solidFill>
                  <a:schemeClr val="tx1"/>
                </a:solidFill>
                <a:latin typeface="Cambria" pitchFamily="18" charset="0"/>
              </a:rPr>
            </a:br>
            <a:endParaRPr lang="en-US" sz="3200" dirty="0">
              <a:solidFill>
                <a:schemeClr val="tx1"/>
              </a:solidFill>
              <a:latin typeface="Cambria" pitchFamily="18" charset="0"/>
            </a:endParaRPr>
          </a:p>
        </p:txBody>
      </p:sp>
      <p:sp>
        <p:nvSpPr>
          <p:cNvPr id="3" name="Content Placeholder 2"/>
          <p:cNvSpPr>
            <a:spLocks noGrp="1"/>
          </p:cNvSpPr>
          <p:nvPr>
            <p:ph idx="1"/>
          </p:nvPr>
        </p:nvSpPr>
        <p:spPr>
          <a:xfrm>
            <a:off x="759854" y="1330037"/>
            <a:ext cx="10921284" cy="4568487"/>
          </a:xfrm>
        </p:spPr>
        <p:txBody>
          <a:bodyPr>
            <a:noAutofit/>
          </a:bodyPr>
          <a:lstStyle/>
          <a:p>
            <a:pPr marL="109728" indent="0">
              <a:buNone/>
            </a:pPr>
            <a:r>
              <a:rPr lang="en-US" sz="3200" dirty="0" smtClean="0"/>
              <a:t>Contraindications:</a:t>
            </a:r>
          </a:p>
          <a:p>
            <a:pPr marL="109728" indent="0"/>
            <a:endParaRPr lang="en-US" sz="3200" dirty="0" smtClean="0"/>
          </a:p>
          <a:p>
            <a:pPr lvl="2"/>
            <a:r>
              <a:rPr lang="en-US" sz="3200" dirty="0" err="1" smtClean="0"/>
              <a:t>Zenker</a:t>
            </a:r>
            <a:r>
              <a:rPr lang="en-US" sz="3200" dirty="0" smtClean="0"/>
              <a:t> hernia</a:t>
            </a:r>
          </a:p>
          <a:p>
            <a:pPr lvl="2"/>
            <a:r>
              <a:rPr lang="en-US" sz="3200" dirty="0" smtClean="0"/>
              <a:t>Bleeding</a:t>
            </a:r>
          </a:p>
          <a:p>
            <a:pPr marL="109728" indent="0">
              <a:buNone/>
            </a:pPr>
            <a:endParaRPr lang="en-US" sz="4400" dirty="0">
              <a:solidFill>
                <a:schemeClr val="tx1"/>
              </a:solidFill>
              <a:latin typeface="Cambria" pitchFamily="18" charset="0"/>
            </a:endParaRPr>
          </a:p>
        </p:txBody>
      </p:sp>
    </p:spTree>
    <p:extLst>
      <p:ext uri="{BB962C8B-B14F-4D97-AF65-F5344CB8AC3E}">
        <p14:creationId xmlns:p14="http://schemas.microsoft.com/office/powerpoint/2010/main" val="278940108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5306" y="203337"/>
            <a:ext cx="9258494" cy="1400530"/>
          </a:xfrm>
        </p:spPr>
        <p:txBody>
          <a:bodyPr>
            <a:normAutofit fontScale="90000"/>
          </a:bodyPr>
          <a:lstStyle/>
          <a:p>
            <a:r>
              <a:rPr lang="en-US" sz="5300" dirty="0" smtClean="0">
                <a:solidFill>
                  <a:schemeClr val="tx1"/>
                </a:solidFill>
                <a:latin typeface="Cambria" pitchFamily="18" charset="0"/>
              </a:rPr>
              <a:t>General considerations</a:t>
            </a:r>
            <a:r>
              <a:rPr lang="en-US" sz="4400" dirty="0" smtClean="0">
                <a:solidFill>
                  <a:schemeClr val="tx1"/>
                </a:solidFill>
                <a:latin typeface="Cambria" pitchFamily="18" charset="0"/>
              </a:rPr>
              <a:t/>
            </a:r>
            <a:br>
              <a:rPr lang="en-US" sz="4400" dirty="0" smtClean="0">
                <a:solidFill>
                  <a:schemeClr val="tx1"/>
                </a:solidFill>
                <a:latin typeface="Cambria" pitchFamily="18" charset="0"/>
              </a:rPr>
            </a:br>
            <a:endParaRPr lang="en-US" sz="4400" dirty="0">
              <a:solidFill>
                <a:schemeClr val="tx1"/>
              </a:solidFill>
              <a:latin typeface="Cambria" pitchFamily="18" charset="0"/>
            </a:endParaRPr>
          </a:p>
        </p:txBody>
      </p:sp>
      <p:sp>
        <p:nvSpPr>
          <p:cNvPr id="3" name="Content Placeholder 2"/>
          <p:cNvSpPr>
            <a:spLocks noGrp="1"/>
          </p:cNvSpPr>
          <p:nvPr>
            <p:ph idx="1"/>
          </p:nvPr>
        </p:nvSpPr>
        <p:spPr>
          <a:xfrm>
            <a:off x="605306" y="1603867"/>
            <a:ext cx="11094857" cy="4644539"/>
          </a:xfrm>
        </p:spPr>
        <p:txBody>
          <a:bodyPr>
            <a:noAutofit/>
          </a:bodyPr>
          <a:lstStyle/>
          <a:p>
            <a:r>
              <a:rPr lang="en-US" dirty="0" smtClean="0">
                <a:solidFill>
                  <a:schemeClr val="tx1"/>
                </a:solidFill>
              </a:rPr>
              <a:t>The </a:t>
            </a:r>
            <a:r>
              <a:rPr lang="en-US" dirty="0" err="1" smtClean="0">
                <a:solidFill>
                  <a:schemeClr val="tx1"/>
                </a:solidFill>
              </a:rPr>
              <a:t>esophagoscopy</a:t>
            </a:r>
            <a:r>
              <a:rPr lang="en-US" dirty="0" smtClean="0">
                <a:solidFill>
                  <a:schemeClr val="tx1"/>
                </a:solidFill>
              </a:rPr>
              <a:t> should be performed after barium swallow</a:t>
            </a:r>
          </a:p>
          <a:p>
            <a:r>
              <a:rPr lang="en-US" dirty="0" err="1" smtClean="0">
                <a:solidFill>
                  <a:schemeClr val="tx1"/>
                </a:solidFill>
              </a:rPr>
              <a:t>Bacteremia</a:t>
            </a:r>
            <a:r>
              <a:rPr lang="en-US" dirty="0" smtClean="0">
                <a:solidFill>
                  <a:schemeClr val="tx1"/>
                </a:solidFill>
              </a:rPr>
              <a:t> during upper GI endoscopy has been well documented therefore prophylactic antibiotic treatment should be administered</a:t>
            </a:r>
          </a:p>
          <a:p>
            <a:r>
              <a:rPr lang="en-US" dirty="0" smtClean="0">
                <a:solidFill>
                  <a:schemeClr val="tx1"/>
                </a:solidFill>
              </a:rPr>
              <a:t>Patient should be in NPO for 6-8 hours</a:t>
            </a:r>
          </a:p>
          <a:p>
            <a:endParaRPr lang="en-US" sz="4400" dirty="0">
              <a:solidFill>
                <a:schemeClr val="tx1"/>
              </a:solidFill>
              <a:latin typeface="Cambria" pitchFamily="18" charset="0"/>
            </a:endParaRPr>
          </a:p>
        </p:txBody>
      </p:sp>
    </p:spTree>
    <p:extLst>
      <p:ext uri="{BB962C8B-B14F-4D97-AF65-F5344CB8AC3E}">
        <p14:creationId xmlns:p14="http://schemas.microsoft.com/office/powerpoint/2010/main" val="268828349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4" y="452718"/>
            <a:ext cx="9404724" cy="1147482"/>
          </a:xfrm>
        </p:spPr>
        <p:txBody>
          <a:bodyPr>
            <a:normAutofit/>
          </a:bodyPr>
          <a:lstStyle/>
          <a:p>
            <a:r>
              <a:rPr lang="en-US" sz="4400" dirty="0" smtClean="0">
                <a:latin typeface="Cambria" pitchFamily="18" charset="0"/>
              </a:rPr>
              <a:t>Complications</a:t>
            </a:r>
            <a:r>
              <a:rPr lang="en-US" sz="3200" dirty="0" smtClean="0">
                <a:solidFill>
                  <a:schemeClr val="tx1"/>
                </a:solidFill>
                <a:latin typeface="Cambria" pitchFamily="18" charset="0"/>
              </a:rPr>
              <a:t/>
            </a:r>
            <a:br>
              <a:rPr lang="en-US" sz="3200" dirty="0" smtClean="0">
                <a:solidFill>
                  <a:schemeClr val="tx1"/>
                </a:solidFill>
                <a:latin typeface="Cambria" pitchFamily="18" charset="0"/>
              </a:rPr>
            </a:br>
            <a:endParaRPr lang="en-US" sz="3200" dirty="0">
              <a:solidFill>
                <a:schemeClr val="tx1"/>
              </a:solidFill>
              <a:latin typeface="Cambria" pitchFamily="18" charset="0"/>
            </a:endParaRPr>
          </a:p>
        </p:txBody>
      </p:sp>
      <p:sp>
        <p:nvSpPr>
          <p:cNvPr id="3" name="Content Placeholder 2"/>
          <p:cNvSpPr>
            <a:spLocks noGrp="1"/>
          </p:cNvSpPr>
          <p:nvPr>
            <p:ph idx="1"/>
          </p:nvPr>
        </p:nvSpPr>
        <p:spPr>
          <a:xfrm>
            <a:off x="646114" y="1700010"/>
            <a:ext cx="10983509" cy="4548389"/>
          </a:xfrm>
        </p:spPr>
        <p:txBody>
          <a:bodyPr>
            <a:normAutofit/>
          </a:bodyPr>
          <a:lstStyle/>
          <a:p>
            <a:pPr>
              <a:buNone/>
            </a:pPr>
            <a:r>
              <a:rPr lang="en-US" dirty="0" smtClean="0"/>
              <a:t>The minor ones:</a:t>
            </a:r>
          </a:p>
          <a:p>
            <a:r>
              <a:rPr lang="en-US" dirty="0" smtClean="0"/>
              <a:t>Lacerations of the lips or tongue</a:t>
            </a:r>
          </a:p>
          <a:p>
            <a:r>
              <a:rPr lang="en-US" dirty="0" smtClean="0"/>
              <a:t>Dislodgment or fracture of teeth and possible aspiration</a:t>
            </a:r>
          </a:p>
          <a:p>
            <a:pPr>
              <a:buNone/>
            </a:pPr>
            <a:r>
              <a:rPr lang="en-US" dirty="0" smtClean="0"/>
              <a:t>Major complication</a:t>
            </a:r>
          </a:p>
          <a:p>
            <a:r>
              <a:rPr lang="en-US" dirty="0" smtClean="0"/>
              <a:t>Esophageal perforation</a:t>
            </a:r>
          </a:p>
          <a:p>
            <a:endParaRPr lang="en-US" sz="4400" dirty="0">
              <a:solidFill>
                <a:schemeClr val="tx1"/>
              </a:solidFill>
              <a:latin typeface="Cambria" pitchFamily="18" charset="0"/>
            </a:endParaRPr>
          </a:p>
        </p:txBody>
      </p:sp>
    </p:spTree>
    <p:extLst>
      <p:ext uri="{BB962C8B-B14F-4D97-AF65-F5344CB8AC3E}">
        <p14:creationId xmlns:p14="http://schemas.microsoft.com/office/powerpoint/2010/main" val="49319519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993537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0006" y="17115"/>
            <a:ext cx="8868320" cy="751819"/>
          </a:xfrm>
        </p:spPr>
        <p:txBody>
          <a:bodyPr>
            <a:normAutofit/>
          </a:bodyPr>
          <a:lstStyle/>
          <a:p>
            <a:r>
              <a:rPr lang="en-US" sz="4000" dirty="0">
                <a:latin typeface="Cambria" pitchFamily="18" charset="0"/>
              </a:rPr>
              <a:t>Diagnosis</a:t>
            </a:r>
            <a:endParaRPr lang="en-US" sz="3200" dirty="0">
              <a:latin typeface="Cambria" pitchFamily="18" charset="0"/>
            </a:endParaRPr>
          </a:p>
        </p:txBody>
      </p:sp>
      <p:sp>
        <p:nvSpPr>
          <p:cNvPr id="3" name="Content Placeholder 2"/>
          <p:cNvSpPr>
            <a:spLocks noGrp="1"/>
          </p:cNvSpPr>
          <p:nvPr>
            <p:ph idx="1"/>
          </p:nvPr>
        </p:nvSpPr>
        <p:spPr>
          <a:xfrm>
            <a:off x="850006" y="1210614"/>
            <a:ext cx="11037194" cy="5460350"/>
          </a:xfrm>
        </p:spPr>
        <p:txBody>
          <a:bodyPr>
            <a:normAutofit/>
          </a:bodyPr>
          <a:lstStyle/>
          <a:p>
            <a:r>
              <a:rPr lang="en-US" dirty="0" smtClean="0">
                <a:solidFill>
                  <a:schemeClr val="tx1"/>
                </a:solidFill>
              </a:rPr>
              <a:t>X-ray </a:t>
            </a:r>
            <a:r>
              <a:rPr lang="en-US" dirty="0">
                <a:solidFill>
                  <a:schemeClr val="tx1"/>
                </a:solidFill>
              </a:rPr>
              <a:t>-shows esophageal dilatation above the narrowing at the gastro esophageal </a:t>
            </a:r>
            <a:r>
              <a:rPr lang="en-US" dirty="0" smtClean="0">
                <a:solidFill>
                  <a:schemeClr val="tx1"/>
                </a:solidFill>
              </a:rPr>
              <a:t>junction</a:t>
            </a:r>
          </a:p>
          <a:p>
            <a:r>
              <a:rPr lang="en-US" dirty="0" smtClean="0">
                <a:solidFill>
                  <a:schemeClr val="tx1"/>
                </a:solidFill>
              </a:rPr>
              <a:t>Barium swallow</a:t>
            </a:r>
          </a:p>
          <a:p>
            <a:r>
              <a:rPr lang="en-US" dirty="0" smtClean="0">
                <a:solidFill>
                  <a:schemeClr val="tx1"/>
                </a:solidFill>
              </a:rPr>
              <a:t>CT chest</a:t>
            </a:r>
          </a:p>
          <a:p>
            <a:r>
              <a:rPr lang="en-US" dirty="0" smtClean="0">
                <a:solidFill>
                  <a:schemeClr val="tx1"/>
                </a:solidFill>
              </a:rPr>
              <a:t>Endoscopy</a:t>
            </a:r>
          </a:p>
          <a:p>
            <a:r>
              <a:rPr lang="en-US" dirty="0" smtClean="0">
                <a:solidFill>
                  <a:schemeClr val="tx1"/>
                </a:solidFill>
              </a:rPr>
              <a:t>Manometer is used to measure the pressures in the esophagus</a:t>
            </a:r>
          </a:p>
        </p:txBody>
      </p:sp>
    </p:spTree>
    <p:extLst>
      <p:ext uri="{BB962C8B-B14F-4D97-AF65-F5344CB8AC3E}">
        <p14:creationId xmlns:p14="http://schemas.microsoft.com/office/powerpoint/2010/main" val="20181071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1368" y="295658"/>
            <a:ext cx="10676438" cy="1143000"/>
          </a:xfrm>
        </p:spPr>
        <p:txBody>
          <a:bodyPr>
            <a:normAutofit fontScale="90000"/>
          </a:bodyPr>
          <a:lstStyle/>
          <a:p>
            <a:r>
              <a:rPr lang="en-US" sz="4000" b="1" u="sng" dirty="0"/>
              <a:t>Management</a:t>
            </a:r>
            <a:r>
              <a:rPr lang="en-US" sz="3200" u="sng" dirty="0"/>
              <a:t/>
            </a:r>
            <a:br>
              <a:rPr lang="en-US" sz="3200" u="sng" dirty="0"/>
            </a:br>
            <a:r>
              <a:rPr lang="en-US" sz="3200" dirty="0" smtClean="0">
                <a:solidFill>
                  <a:schemeClr val="tx1"/>
                </a:solidFill>
                <a:latin typeface="Cambria" pitchFamily="18" charset="0"/>
              </a:rPr>
              <a:t/>
            </a:r>
            <a:br>
              <a:rPr lang="en-US" sz="3200" dirty="0" smtClean="0">
                <a:solidFill>
                  <a:schemeClr val="tx1"/>
                </a:solidFill>
                <a:latin typeface="Cambria" pitchFamily="18" charset="0"/>
              </a:rPr>
            </a:br>
            <a:endParaRPr lang="en-US" sz="3200" dirty="0">
              <a:solidFill>
                <a:schemeClr val="tx1"/>
              </a:solidFill>
              <a:latin typeface="Cambria" pitchFamily="18" charset="0"/>
            </a:endParaRPr>
          </a:p>
        </p:txBody>
      </p:sp>
      <p:sp>
        <p:nvSpPr>
          <p:cNvPr id="3" name="Content Placeholder 2"/>
          <p:cNvSpPr>
            <a:spLocks noGrp="1"/>
          </p:cNvSpPr>
          <p:nvPr>
            <p:ph idx="1"/>
          </p:nvPr>
        </p:nvSpPr>
        <p:spPr>
          <a:xfrm>
            <a:off x="811368" y="1438658"/>
            <a:ext cx="10184069" cy="4920329"/>
          </a:xfrm>
        </p:spPr>
        <p:txBody>
          <a:bodyPr>
            <a:normAutofit/>
          </a:bodyPr>
          <a:lstStyle/>
          <a:p>
            <a:r>
              <a:rPr lang="en-US" dirty="0" smtClean="0"/>
              <a:t>Calcium </a:t>
            </a:r>
            <a:r>
              <a:rPr lang="en-US" dirty="0"/>
              <a:t>channel blockers and nitrates-reduces the esophageal pressures</a:t>
            </a:r>
          </a:p>
          <a:p>
            <a:r>
              <a:rPr lang="en-US" dirty="0" err="1"/>
              <a:t>Botulinum</a:t>
            </a:r>
            <a:r>
              <a:rPr lang="en-US" dirty="0"/>
              <a:t> toxin injection-inhibits the contraction of smooth muscles( given via endoscopy</a:t>
            </a:r>
            <a:r>
              <a:rPr lang="en-US" dirty="0" smtClean="0"/>
              <a:t>)</a:t>
            </a:r>
          </a:p>
          <a:p>
            <a:pPr marL="0" indent="0">
              <a:buNone/>
            </a:pPr>
            <a:endParaRPr lang="en-US" dirty="0"/>
          </a:p>
          <a:p>
            <a:pPr marL="0" indent="0">
              <a:buNone/>
            </a:pPr>
            <a:r>
              <a:rPr lang="en-US" b="1" dirty="0">
                <a:latin typeface="Cambria" pitchFamily="18" charset="0"/>
              </a:rPr>
              <a:t>Surgical treatment</a:t>
            </a:r>
            <a:endParaRPr lang="en-US" dirty="0" smtClean="0"/>
          </a:p>
          <a:p>
            <a:r>
              <a:rPr lang="en-US" dirty="0" smtClean="0">
                <a:solidFill>
                  <a:schemeClr val="tx1"/>
                </a:solidFill>
              </a:rPr>
              <a:t>Forceful dilatation (balloon)</a:t>
            </a:r>
          </a:p>
          <a:p>
            <a:r>
              <a:rPr lang="en-US" dirty="0" err="1" smtClean="0">
                <a:solidFill>
                  <a:schemeClr val="tx1"/>
                </a:solidFill>
              </a:rPr>
              <a:t>Esophagomyotomy</a:t>
            </a:r>
            <a:r>
              <a:rPr lang="en-US" dirty="0" smtClean="0">
                <a:solidFill>
                  <a:schemeClr val="tx1"/>
                </a:solidFill>
              </a:rPr>
              <a:t>-performed </a:t>
            </a:r>
            <a:r>
              <a:rPr lang="en-US" dirty="0" err="1" smtClean="0">
                <a:solidFill>
                  <a:schemeClr val="tx1"/>
                </a:solidFill>
              </a:rPr>
              <a:t>laparascopically</a:t>
            </a:r>
            <a:r>
              <a:rPr lang="en-US" dirty="0" smtClean="0">
                <a:solidFill>
                  <a:schemeClr val="tx1"/>
                </a:solidFill>
              </a:rPr>
              <a:t> with either LES </a:t>
            </a:r>
            <a:r>
              <a:rPr lang="en-US" dirty="0" err="1" smtClean="0">
                <a:solidFill>
                  <a:schemeClr val="tx1"/>
                </a:solidFill>
              </a:rPr>
              <a:t>myotomy</a:t>
            </a:r>
            <a:r>
              <a:rPr lang="en-US" dirty="0" smtClean="0">
                <a:solidFill>
                  <a:schemeClr val="tx1"/>
                </a:solidFill>
              </a:rPr>
              <a:t> or the </a:t>
            </a:r>
            <a:r>
              <a:rPr lang="en-US" dirty="0" smtClean="0">
                <a:solidFill>
                  <a:schemeClr val="tx1"/>
                </a:solidFill>
              </a:rPr>
              <a:t>esophageal muscle fibers </a:t>
            </a:r>
            <a:r>
              <a:rPr lang="en-US" dirty="0" smtClean="0">
                <a:solidFill>
                  <a:schemeClr val="tx1"/>
                </a:solidFill>
              </a:rPr>
              <a:t>are separated to relieve the LES</a:t>
            </a:r>
          </a:p>
          <a:p>
            <a:endParaRPr lang="en-US" sz="4000" dirty="0">
              <a:solidFill>
                <a:schemeClr val="tx1"/>
              </a:solidFill>
              <a:latin typeface="Cambria" pitchFamily="18" charset="0"/>
            </a:endParaRPr>
          </a:p>
        </p:txBody>
      </p:sp>
    </p:spTree>
    <p:extLst>
      <p:ext uri="{BB962C8B-B14F-4D97-AF65-F5344CB8AC3E}">
        <p14:creationId xmlns:p14="http://schemas.microsoft.com/office/powerpoint/2010/main" val="1830199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0913" y="365759"/>
            <a:ext cx="9404724" cy="631768"/>
          </a:xfrm>
        </p:spPr>
        <p:txBody>
          <a:bodyPr>
            <a:noAutofit/>
          </a:bodyPr>
          <a:lstStyle/>
          <a:p>
            <a:r>
              <a:rPr lang="en-US" sz="4400" dirty="0" smtClean="0">
                <a:latin typeface="Cambria" pitchFamily="18" charset="0"/>
              </a:rPr>
              <a:t>Nursing management</a:t>
            </a:r>
            <a:r>
              <a:rPr lang="en-US" sz="4400" dirty="0" smtClean="0">
                <a:solidFill>
                  <a:schemeClr val="tx1"/>
                </a:solidFill>
                <a:latin typeface="Cambria" pitchFamily="18" charset="0"/>
              </a:rPr>
              <a:t/>
            </a:r>
            <a:br>
              <a:rPr lang="en-US" sz="4400" dirty="0" smtClean="0">
                <a:solidFill>
                  <a:schemeClr val="tx1"/>
                </a:solidFill>
                <a:latin typeface="Cambria" pitchFamily="18" charset="0"/>
              </a:rPr>
            </a:br>
            <a:endParaRPr lang="en-US" sz="4400" dirty="0">
              <a:solidFill>
                <a:schemeClr val="tx1"/>
              </a:solidFill>
              <a:latin typeface="Cambria" pitchFamily="18" charset="0"/>
            </a:endParaRPr>
          </a:p>
        </p:txBody>
      </p:sp>
      <p:sp>
        <p:nvSpPr>
          <p:cNvPr id="3" name="Content Placeholder 2"/>
          <p:cNvSpPr>
            <a:spLocks noGrp="1"/>
          </p:cNvSpPr>
          <p:nvPr>
            <p:ph idx="1"/>
          </p:nvPr>
        </p:nvSpPr>
        <p:spPr>
          <a:xfrm>
            <a:off x="883518" y="997527"/>
            <a:ext cx="5193579" cy="5631872"/>
          </a:xfrm>
        </p:spPr>
        <p:txBody>
          <a:bodyPr>
            <a:noAutofit/>
          </a:bodyPr>
          <a:lstStyle/>
          <a:p>
            <a:r>
              <a:rPr lang="en-US" dirty="0" smtClean="0">
                <a:solidFill>
                  <a:schemeClr val="tx1"/>
                </a:solidFill>
              </a:rPr>
              <a:t>Preoperative management</a:t>
            </a:r>
          </a:p>
          <a:p>
            <a:r>
              <a:rPr lang="en-US" dirty="0" smtClean="0">
                <a:solidFill>
                  <a:schemeClr val="tx1"/>
                </a:solidFill>
              </a:rPr>
              <a:t>Postoperative management</a:t>
            </a:r>
          </a:p>
          <a:p>
            <a:r>
              <a:rPr lang="en-US" dirty="0" smtClean="0">
                <a:solidFill>
                  <a:schemeClr val="tx1"/>
                </a:solidFill>
              </a:rPr>
              <a:t>Nurse patient in fowlers position</a:t>
            </a:r>
          </a:p>
          <a:p>
            <a:r>
              <a:rPr lang="en-US" dirty="0" smtClean="0">
                <a:solidFill>
                  <a:schemeClr val="tx1"/>
                </a:solidFill>
              </a:rPr>
              <a:t>Nil by mouth</a:t>
            </a:r>
          </a:p>
          <a:p>
            <a:r>
              <a:rPr lang="en-US" dirty="0" smtClean="0">
                <a:solidFill>
                  <a:schemeClr val="tx1"/>
                </a:solidFill>
              </a:rPr>
              <a:t>NG drainage</a:t>
            </a:r>
          </a:p>
          <a:p>
            <a:r>
              <a:rPr lang="en-US" dirty="0" smtClean="0">
                <a:solidFill>
                  <a:schemeClr val="tx1"/>
                </a:solidFill>
              </a:rPr>
              <a:t>Iv fluids</a:t>
            </a:r>
          </a:p>
        </p:txBody>
      </p:sp>
      <p:sp>
        <p:nvSpPr>
          <p:cNvPr id="4" name="Content Placeholder 2"/>
          <p:cNvSpPr txBox="1">
            <a:spLocks/>
          </p:cNvSpPr>
          <p:nvPr/>
        </p:nvSpPr>
        <p:spPr>
          <a:xfrm>
            <a:off x="6450584" y="921570"/>
            <a:ext cx="5193579" cy="525087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en-US" sz="2800" dirty="0" smtClean="0">
                <a:latin typeface="+mn-lt"/>
              </a:rPr>
              <a:t>Suctioning</a:t>
            </a:r>
          </a:p>
          <a:p>
            <a:r>
              <a:rPr lang="en-US" sz="2800" dirty="0" smtClean="0">
                <a:latin typeface="+mn-lt"/>
              </a:rPr>
              <a:t>Infection prevention</a:t>
            </a:r>
          </a:p>
          <a:p>
            <a:r>
              <a:rPr lang="en-US" sz="2800" dirty="0" smtClean="0">
                <a:latin typeface="+mn-lt"/>
              </a:rPr>
              <a:t>Vital observation</a:t>
            </a:r>
          </a:p>
          <a:p>
            <a:r>
              <a:rPr lang="en-US" sz="2800" dirty="0" smtClean="0">
                <a:latin typeface="+mn-lt"/>
              </a:rPr>
              <a:t>Check for bowel sounds</a:t>
            </a:r>
          </a:p>
          <a:p>
            <a:r>
              <a:rPr lang="en-US" sz="2800" dirty="0" smtClean="0">
                <a:latin typeface="+mn-lt"/>
              </a:rPr>
              <a:t>Nutrition ( enteral /parenteral)</a:t>
            </a:r>
          </a:p>
          <a:p>
            <a:endParaRPr lang="en-US" sz="3200" dirty="0">
              <a:solidFill>
                <a:srgbClr val="FFC000"/>
              </a:solidFill>
              <a:latin typeface="Cambria" pitchFamily="18" charset="0"/>
            </a:endParaRPr>
          </a:p>
        </p:txBody>
      </p:sp>
    </p:spTree>
    <p:extLst>
      <p:ext uri="{BB962C8B-B14F-4D97-AF65-F5344CB8AC3E}">
        <p14:creationId xmlns:p14="http://schemas.microsoft.com/office/powerpoint/2010/main" val="8180396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801" y="361579"/>
            <a:ext cx="10972800" cy="687559"/>
          </a:xfrm>
        </p:spPr>
        <p:txBody>
          <a:bodyPr>
            <a:normAutofit fontScale="90000"/>
          </a:bodyPr>
          <a:lstStyle/>
          <a:p>
            <a:r>
              <a:rPr lang="en-US" sz="4400" b="1" u="sng" dirty="0" smtClean="0">
                <a:latin typeface="Arial Black" pitchFamily="34" charset="0"/>
              </a:rPr>
              <a:t>Diffuse esophageal spasm (DES</a:t>
            </a:r>
            <a:r>
              <a:rPr lang="en-US" sz="4400" u="sng" dirty="0" smtClean="0">
                <a:latin typeface="Cambria" pitchFamily="18" charset="0"/>
              </a:rPr>
              <a:t>)</a:t>
            </a:r>
            <a:r>
              <a:rPr lang="en-US" sz="4400" dirty="0" smtClean="0">
                <a:solidFill>
                  <a:schemeClr val="tx1"/>
                </a:solidFill>
                <a:latin typeface="Cambria" pitchFamily="18" charset="0"/>
              </a:rPr>
              <a:t/>
            </a:r>
            <a:br>
              <a:rPr lang="en-US" sz="4400" dirty="0" smtClean="0">
                <a:solidFill>
                  <a:schemeClr val="tx1"/>
                </a:solidFill>
                <a:latin typeface="Cambria" pitchFamily="18" charset="0"/>
              </a:rPr>
            </a:br>
            <a:endParaRPr lang="en-US" sz="4400" dirty="0">
              <a:solidFill>
                <a:schemeClr val="tx1"/>
              </a:solidFill>
              <a:latin typeface="Cambria" pitchFamily="18" charset="0"/>
            </a:endParaRPr>
          </a:p>
        </p:txBody>
      </p:sp>
      <p:sp>
        <p:nvSpPr>
          <p:cNvPr id="3" name="Content Placeholder 2"/>
          <p:cNvSpPr>
            <a:spLocks noGrp="1"/>
          </p:cNvSpPr>
          <p:nvPr>
            <p:ph idx="1"/>
          </p:nvPr>
        </p:nvSpPr>
        <p:spPr>
          <a:xfrm>
            <a:off x="940158" y="1313644"/>
            <a:ext cx="9981127" cy="5261407"/>
          </a:xfrm>
        </p:spPr>
        <p:txBody>
          <a:bodyPr>
            <a:noAutofit/>
          </a:bodyPr>
          <a:lstStyle/>
          <a:p>
            <a:r>
              <a:rPr lang="en-US" dirty="0" smtClean="0">
                <a:solidFill>
                  <a:schemeClr val="tx1"/>
                </a:solidFill>
              </a:rPr>
              <a:t>It’s a motor disorder of the esophagus. It is a poorly understood hyper motility disorder. Results from repetitive high amplitude esophageal contractions</a:t>
            </a:r>
          </a:p>
          <a:p>
            <a:r>
              <a:rPr lang="en-US" dirty="0" smtClean="0">
                <a:solidFill>
                  <a:schemeClr val="tx1"/>
                </a:solidFill>
              </a:rPr>
              <a:t>The etiology is unknown</a:t>
            </a:r>
          </a:p>
          <a:p>
            <a:r>
              <a:rPr lang="en-US" dirty="0" smtClean="0">
                <a:solidFill>
                  <a:schemeClr val="tx1"/>
                </a:solidFill>
              </a:rPr>
              <a:t>These patients typically are anxious and complain of chest pain inconsistent to eating, exertion and position</a:t>
            </a:r>
          </a:p>
          <a:p>
            <a:r>
              <a:rPr lang="en-US" dirty="0" smtClean="0">
                <a:solidFill>
                  <a:schemeClr val="tx1"/>
                </a:solidFill>
              </a:rPr>
              <a:t>The character of pain may mimic that of angina</a:t>
            </a:r>
          </a:p>
          <a:p>
            <a:pPr>
              <a:buNone/>
            </a:pPr>
            <a:endParaRPr lang="en-US" sz="4000" dirty="0">
              <a:solidFill>
                <a:schemeClr val="tx1"/>
              </a:solidFill>
              <a:latin typeface="Cambria" pitchFamily="18" charset="0"/>
            </a:endParaRPr>
          </a:p>
        </p:txBody>
      </p:sp>
    </p:spTree>
    <p:extLst>
      <p:ext uri="{BB962C8B-B14F-4D97-AF65-F5344CB8AC3E}">
        <p14:creationId xmlns:p14="http://schemas.microsoft.com/office/powerpoint/2010/main" val="38198886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3341" y="665018"/>
            <a:ext cx="9823661" cy="5825934"/>
          </a:xfrm>
        </p:spPr>
        <p:txBody>
          <a:bodyPr>
            <a:noAutofit/>
          </a:bodyPr>
          <a:lstStyle/>
          <a:p>
            <a:r>
              <a:rPr lang="en-US" dirty="0"/>
              <a:t>D</a:t>
            </a:r>
            <a:r>
              <a:rPr lang="en-US" dirty="0" smtClean="0"/>
              <a:t>ysphagia</a:t>
            </a:r>
            <a:r>
              <a:rPr lang="en-US" dirty="0"/>
              <a:t>, </a:t>
            </a:r>
            <a:r>
              <a:rPr lang="en-US" dirty="0" smtClean="0"/>
              <a:t>Odynophagia</a:t>
            </a:r>
            <a:endParaRPr lang="en-US" dirty="0" smtClean="0">
              <a:solidFill>
                <a:schemeClr val="tx1"/>
              </a:solidFill>
            </a:endParaRPr>
          </a:p>
          <a:p>
            <a:r>
              <a:rPr lang="en-US" dirty="0" smtClean="0">
                <a:solidFill>
                  <a:schemeClr val="tx1"/>
                </a:solidFill>
              </a:rPr>
              <a:t>Symptoms </a:t>
            </a:r>
            <a:r>
              <a:rPr lang="en-US" dirty="0" smtClean="0">
                <a:solidFill>
                  <a:schemeClr val="tx1"/>
                </a:solidFill>
              </a:rPr>
              <a:t>are greatest during periods of emotional stress</a:t>
            </a:r>
          </a:p>
          <a:p>
            <a:r>
              <a:rPr lang="en-US" dirty="0" smtClean="0">
                <a:solidFill>
                  <a:schemeClr val="tx1"/>
                </a:solidFill>
              </a:rPr>
              <a:t>Patients may experience slow emptying of the esophagus and obstructive symptoms are </a:t>
            </a:r>
            <a:r>
              <a:rPr lang="en-US" dirty="0" smtClean="0">
                <a:solidFill>
                  <a:schemeClr val="tx1"/>
                </a:solidFill>
              </a:rPr>
              <a:t>uncommon</a:t>
            </a:r>
          </a:p>
          <a:p>
            <a:pPr marL="0" indent="0">
              <a:buNone/>
            </a:pPr>
            <a:endParaRPr lang="en-US" dirty="0" smtClean="0">
              <a:solidFill>
                <a:schemeClr val="tx1"/>
              </a:solidFill>
            </a:endParaRPr>
          </a:p>
          <a:p>
            <a:pPr>
              <a:buNone/>
            </a:pPr>
            <a:r>
              <a:rPr lang="en-US" b="1" dirty="0" smtClean="0"/>
              <a:t>Diagnosis</a:t>
            </a:r>
            <a:endParaRPr lang="en-US" dirty="0" smtClean="0"/>
          </a:p>
          <a:p>
            <a:r>
              <a:rPr lang="en-US" dirty="0" err="1" smtClean="0">
                <a:solidFill>
                  <a:schemeClr val="tx1"/>
                </a:solidFill>
              </a:rPr>
              <a:t>Manometry</a:t>
            </a:r>
            <a:r>
              <a:rPr lang="en-US" dirty="0" smtClean="0">
                <a:solidFill>
                  <a:schemeClr val="tx1"/>
                </a:solidFill>
              </a:rPr>
              <a:t>; it measures the motility and pressure in the esophagus.</a:t>
            </a:r>
          </a:p>
          <a:p>
            <a:r>
              <a:rPr lang="en-US" dirty="0" smtClean="0">
                <a:solidFill>
                  <a:schemeClr val="tx1"/>
                </a:solidFill>
              </a:rPr>
              <a:t>Barium swallow-shows areas of spasms</a:t>
            </a:r>
            <a:endParaRPr lang="en-US" dirty="0">
              <a:solidFill>
                <a:schemeClr val="tx1"/>
              </a:solidFill>
            </a:endParaRPr>
          </a:p>
        </p:txBody>
      </p:sp>
    </p:spTree>
    <p:extLst>
      <p:ext uri="{BB962C8B-B14F-4D97-AF65-F5344CB8AC3E}">
        <p14:creationId xmlns:p14="http://schemas.microsoft.com/office/powerpoint/2010/main" val="3220743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P2">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7346BD21-3F25-428E-ABD8-DA8AB92C626B}" vid="{61713D62-0CD8-4962-A30E-1C0F185C714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240</TotalTime>
  <Words>1473</Words>
  <Application>Microsoft Office PowerPoint</Application>
  <PresentationFormat>Widescreen</PresentationFormat>
  <Paragraphs>233</Paragraphs>
  <Slides>43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43</vt:i4>
      </vt:variant>
    </vt:vector>
  </HeadingPairs>
  <TitlesOfParts>
    <vt:vector size="50" baseType="lpstr">
      <vt:lpstr>Arial</vt:lpstr>
      <vt:lpstr>Arial Black</vt:lpstr>
      <vt:lpstr>Calibri</vt:lpstr>
      <vt:lpstr>Cambria</vt:lpstr>
      <vt:lpstr>Times New Roman</vt:lpstr>
      <vt:lpstr>Wingdings 3</vt:lpstr>
      <vt:lpstr>Theme1</vt:lpstr>
      <vt:lpstr>DISORDERS OF THE ESOPHAGUS</vt:lpstr>
      <vt:lpstr>PowerPoint Presentation</vt:lpstr>
      <vt:lpstr>ACHALASIA</vt:lpstr>
      <vt:lpstr>Clinical manifestations </vt:lpstr>
      <vt:lpstr>Diagnosis</vt:lpstr>
      <vt:lpstr>Management  </vt:lpstr>
      <vt:lpstr>Nursing management </vt:lpstr>
      <vt:lpstr>Diffuse esophageal spasm (DES) </vt:lpstr>
      <vt:lpstr>PowerPoint Presentation</vt:lpstr>
      <vt:lpstr>Management</vt:lpstr>
      <vt:lpstr>Post surgical management </vt:lpstr>
      <vt:lpstr>ESOPHAGEAL DIVERTICULA </vt:lpstr>
      <vt:lpstr>PowerPoint Presentation</vt:lpstr>
      <vt:lpstr>PATHOPHYSIOLOGY</vt:lpstr>
      <vt:lpstr>Signs and symptoms</vt:lpstr>
      <vt:lpstr>TYPES; Pharyngoesophageal diverticula (zenker) </vt:lpstr>
      <vt:lpstr>PowerPoint Presentation</vt:lpstr>
      <vt:lpstr>PowerPoint Presentation</vt:lpstr>
      <vt:lpstr>Diagnosis and treatment </vt:lpstr>
      <vt:lpstr>Midesophageal (traction) diverticula </vt:lpstr>
      <vt:lpstr>Epiphrenic (supradiaphragmatic) diverticula </vt:lpstr>
      <vt:lpstr>Diagnosis and treatment </vt:lpstr>
      <vt:lpstr>MANAGEMENT</vt:lpstr>
      <vt:lpstr>Nursing management</vt:lpstr>
      <vt:lpstr>4. HIATUS HERNIA </vt:lpstr>
      <vt:lpstr>PowerPoint Presentation</vt:lpstr>
      <vt:lpstr>CAUSE</vt:lpstr>
      <vt:lpstr>Diagnosis</vt:lpstr>
      <vt:lpstr>Management </vt:lpstr>
      <vt:lpstr>5.Gastro-oesophangeal reflux Disease  </vt:lpstr>
      <vt:lpstr>Management </vt:lpstr>
      <vt:lpstr>Nissen fundoplication </vt:lpstr>
      <vt:lpstr>6. Cancer of the oesophagus </vt:lpstr>
      <vt:lpstr>PowerPoint Presentation</vt:lpstr>
      <vt:lpstr>S/S</vt:lpstr>
      <vt:lpstr>PowerPoint Presentation</vt:lpstr>
      <vt:lpstr> </vt:lpstr>
      <vt:lpstr>Nursing Diagnosis</vt:lpstr>
      <vt:lpstr> ESOPHAGOSCOPY </vt:lpstr>
      <vt:lpstr> ESOPHAGOSCOPY </vt:lpstr>
      <vt:lpstr>General considerations </vt:lpstr>
      <vt:lpstr>Complications </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DISORDERS OF THE ESOPHAGUS</dc:title>
  <dc:creator>Nelly Jongwo</dc:creator>
  <cp:lastModifiedBy>Nelly Jongwo</cp:lastModifiedBy>
  <cp:revision>15</cp:revision>
  <dcterms:created xsi:type="dcterms:W3CDTF">2021-05-19T19:14:59Z</dcterms:created>
  <dcterms:modified xsi:type="dcterms:W3CDTF">2021-06-07T10:05:16Z</dcterms:modified>
</cp:coreProperties>
</file>