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307" r:id="rId9"/>
    <p:sldId id="308" r:id="rId10"/>
    <p:sldId id="272" r:id="rId11"/>
    <p:sldId id="275" r:id="rId12"/>
    <p:sldId id="262" r:id="rId13"/>
    <p:sldId id="263" r:id="rId14"/>
    <p:sldId id="264" r:id="rId15"/>
    <p:sldId id="265" r:id="rId16"/>
    <p:sldId id="267" r:id="rId17"/>
    <p:sldId id="268" r:id="rId18"/>
    <p:sldId id="271" r:id="rId19"/>
    <p:sldId id="269" r:id="rId20"/>
    <p:sldId id="309" r:id="rId21"/>
    <p:sldId id="310" r:id="rId22"/>
    <p:sldId id="312" r:id="rId23"/>
    <p:sldId id="313" r:id="rId24"/>
    <p:sldId id="311" r:id="rId25"/>
    <p:sldId id="317" r:id="rId26"/>
    <p:sldId id="318" r:id="rId27"/>
    <p:sldId id="314" r:id="rId28"/>
    <p:sldId id="315" r:id="rId29"/>
    <p:sldId id="316" r:id="rId30"/>
    <p:sldId id="274" r:id="rId31"/>
    <p:sldId id="319" r:id="rId32"/>
    <p:sldId id="320" r:id="rId33"/>
    <p:sldId id="321" r:id="rId34"/>
    <p:sldId id="322" r:id="rId35"/>
    <p:sldId id="273" r:id="rId36"/>
    <p:sldId id="270" r:id="rId37"/>
    <p:sldId id="276" r:id="rId38"/>
    <p:sldId id="277" r:id="rId39"/>
    <p:sldId id="281" r:id="rId40"/>
    <p:sldId id="278" r:id="rId41"/>
    <p:sldId id="279" r:id="rId42"/>
    <p:sldId id="280" r:id="rId43"/>
    <p:sldId id="282" r:id="rId44"/>
    <p:sldId id="283" r:id="rId45"/>
    <p:sldId id="284" r:id="rId46"/>
    <p:sldId id="286" r:id="rId47"/>
    <p:sldId id="287" r:id="rId48"/>
    <p:sldId id="288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6" r:id="rId63"/>
    <p:sldId id="304" r:id="rId64"/>
    <p:sldId id="305" r:id="rId65"/>
    <p:sldId id="289" r:id="rId66"/>
    <p:sldId id="285" r:id="rId67"/>
    <p:sldId id="290" r:id="rId68"/>
    <p:sldId id="323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5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5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7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7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4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3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9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5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94F1D-F9D9-4350-A95B-068F8EA043A4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E6DA5-3E30-46C8-BC67-2CBFA6FCF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0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DISORDERS OF THE GALL BLADDER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MEDICINE 2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145" y="2588654"/>
            <a:ext cx="4232856" cy="42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56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70" y="141668"/>
            <a:ext cx="8384147" cy="65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1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1" y="296213"/>
            <a:ext cx="10766737" cy="60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08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CLINICAL FEATURES</a:t>
            </a:r>
          </a:p>
          <a:p>
            <a:r>
              <a:rPr lang="en-US" dirty="0" smtClean="0"/>
              <a:t>50% asymptomatic</a:t>
            </a:r>
          </a:p>
          <a:p>
            <a:r>
              <a:rPr lang="en-US" b="1" dirty="0" smtClean="0"/>
              <a:t>Biliary colic </a:t>
            </a:r>
            <a:r>
              <a:rPr lang="en-US" dirty="0" smtClean="0"/>
              <a:t>because of CBD obstruction by stone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pain in Right </a:t>
            </a:r>
            <a:r>
              <a:rPr lang="en-US" dirty="0" err="1" smtClean="0"/>
              <a:t>Hypochondrium</a:t>
            </a:r>
            <a:r>
              <a:rPr lang="en-US" dirty="0" smtClean="0"/>
              <a:t> &amp; Epigastrium</a:t>
            </a:r>
          </a:p>
          <a:p>
            <a:r>
              <a:rPr lang="en-US" b="1" dirty="0" smtClean="0"/>
              <a:t>Jaundice</a:t>
            </a:r>
            <a:r>
              <a:rPr lang="en-US" dirty="0" smtClean="0"/>
              <a:t> due to </a:t>
            </a:r>
            <a:r>
              <a:rPr lang="en-US" dirty="0" err="1" smtClean="0"/>
              <a:t>choledocholithiasis</a:t>
            </a:r>
            <a:r>
              <a:rPr lang="en-US" dirty="0" smtClean="0"/>
              <a:t> more likely to be painful with rapid distension of biliary duct Stimulating pain </a:t>
            </a:r>
            <a:r>
              <a:rPr lang="en-US" dirty="0" err="1" smtClean="0"/>
              <a:t>fibres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Clinical Manifestations of jaundice like scleral icterus, clay </a:t>
            </a:r>
            <a:r>
              <a:rPr lang="en-US" dirty="0" err="1" smtClean="0"/>
              <a:t>coloured</a:t>
            </a:r>
            <a:r>
              <a:rPr lang="en-US" dirty="0" smtClean="0"/>
              <a:t> stool, Dark </a:t>
            </a:r>
            <a:r>
              <a:rPr lang="en-US" dirty="0" err="1" smtClean="0"/>
              <a:t>coloured</a:t>
            </a:r>
            <a:r>
              <a:rPr lang="en-US" dirty="0" smtClean="0"/>
              <a:t> urine, </a:t>
            </a:r>
            <a:r>
              <a:rPr lang="en-US" dirty="0" err="1" smtClean="0"/>
              <a:t>pruritis</a:t>
            </a:r>
            <a:r>
              <a:rPr lang="en-US" dirty="0" smtClean="0"/>
              <a:t> etc..</a:t>
            </a:r>
          </a:p>
          <a:p>
            <a:r>
              <a:rPr lang="en-US" b="1" dirty="0" smtClean="0"/>
              <a:t>Jaundice most common symptom of </a:t>
            </a:r>
            <a:r>
              <a:rPr lang="en-US" b="1" dirty="0" err="1" smtClean="0"/>
              <a:t>choledocholithiasis</a:t>
            </a:r>
            <a:r>
              <a:rPr lang="en-US" b="1" dirty="0" smtClean="0"/>
              <a:t>.</a:t>
            </a:r>
          </a:p>
          <a:p>
            <a:r>
              <a:rPr lang="en-US" dirty="0" smtClean="0"/>
              <a:t>Fever with chills &amp; rigor also common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67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CLINICAL FEATURES </a:t>
            </a:r>
          </a:p>
          <a:p>
            <a:r>
              <a:rPr lang="en-US" dirty="0" smtClean="0"/>
              <a:t>Charcot’s Triad.:-</a:t>
            </a:r>
          </a:p>
          <a:p>
            <a:pPr lvl="1"/>
            <a:r>
              <a:rPr lang="en-US" dirty="0" smtClean="0"/>
              <a:t>Intermittent Fever with chills</a:t>
            </a:r>
          </a:p>
          <a:p>
            <a:pPr lvl="1"/>
            <a:r>
              <a:rPr lang="en-US" dirty="0" smtClean="0"/>
              <a:t>Intermittent jaundice &amp;</a:t>
            </a:r>
          </a:p>
          <a:p>
            <a:pPr lvl="1"/>
            <a:r>
              <a:rPr lang="en-US" dirty="0" smtClean="0"/>
              <a:t> Intermittent colicky pain</a:t>
            </a:r>
          </a:p>
          <a:p>
            <a:r>
              <a:rPr lang="en-US" dirty="0" smtClean="0"/>
              <a:t>Feature of Ascending Cholangitis.. If untreated may progress to Septic Shock..</a:t>
            </a:r>
          </a:p>
          <a:p>
            <a:r>
              <a:rPr lang="en-US" dirty="0" smtClean="0"/>
              <a:t>Reynold’s Pentad.:-</a:t>
            </a:r>
          </a:p>
          <a:p>
            <a:pPr lvl="1"/>
            <a:r>
              <a:rPr lang="en-US" dirty="0" smtClean="0"/>
              <a:t>hypotension &amp;</a:t>
            </a:r>
          </a:p>
          <a:p>
            <a:pPr lvl="1"/>
            <a:r>
              <a:rPr lang="en-US" dirty="0" smtClean="0"/>
              <a:t>altered mental status with Charcot’s Triad.</a:t>
            </a:r>
          </a:p>
          <a:p>
            <a:r>
              <a:rPr lang="en-US" dirty="0" smtClean="0"/>
              <a:t>Both evidence of shock from a biliary source.. Found in </a:t>
            </a:r>
            <a:r>
              <a:rPr lang="en-US" dirty="0" err="1" smtClean="0"/>
              <a:t>Suppurative</a:t>
            </a:r>
            <a:r>
              <a:rPr lang="en-US" dirty="0" smtClean="0"/>
              <a:t> Cholangitis.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561" y="-35081"/>
            <a:ext cx="5340439" cy="34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6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CLINICAL FEATURES </a:t>
            </a:r>
          </a:p>
          <a:p>
            <a:r>
              <a:rPr lang="en-US" dirty="0" smtClean="0"/>
              <a:t>A palpable gall bladder is unusual in patients with obstructive jaundice from CBD stone because the obstruction causes inflammation, thickening, fibrosis, contraction &amp; non-distensible gall bladder..</a:t>
            </a:r>
          </a:p>
          <a:p>
            <a:r>
              <a:rPr lang="en-US" b="1" dirty="0" smtClean="0"/>
              <a:t>COURVOISIER’S LAW: </a:t>
            </a:r>
            <a:r>
              <a:rPr lang="en-US" dirty="0" smtClean="0"/>
              <a:t>“In a patient with Jaundice if gall bladder is palpable , it is not due to stones.”</a:t>
            </a:r>
          </a:p>
          <a:p>
            <a:r>
              <a:rPr lang="en-US" dirty="0" smtClean="0"/>
              <a:t>Exceptions to this Rule:</a:t>
            </a:r>
          </a:p>
          <a:p>
            <a:pPr lvl="1"/>
            <a:r>
              <a:rPr lang="en-US" dirty="0" smtClean="0"/>
              <a:t>Double impacted stone-one in CBD &amp; one in Cystic Duct, with </a:t>
            </a:r>
            <a:r>
              <a:rPr lang="en-US" dirty="0" err="1" smtClean="0"/>
              <a:t>mucocele</a:t>
            </a:r>
            <a:r>
              <a:rPr lang="en-US" dirty="0" smtClean="0"/>
              <a:t> of gall bladder .</a:t>
            </a:r>
          </a:p>
          <a:p>
            <a:pPr lvl="1"/>
            <a:r>
              <a:rPr lang="en-US" dirty="0" smtClean="0"/>
              <a:t>Large stone in Hartman’s Pouch</a:t>
            </a:r>
          </a:p>
          <a:p>
            <a:pPr lvl="1"/>
            <a:r>
              <a:rPr lang="en-US" dirty="0" smtClean="0"/>
              <a:t>Empyema Gall bladder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77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COMPLICATIONS</a:t>
            </a:r>
          </a:p>
          <a:p>
            <a:r>
              <a:rPr lang="en-US" dirty="0" smtClean="0"/>
              <a:t>Liver Dysfunction &amp; Biliary atresia</a:t>
            </a:r>
          </a:p>
          <a:p>
            <a:r>
              <a:rPr lang="en-US" dirty="0" smtClean="0"/>
              <a:t>White Bile formation &amp; liver failure</a:t>
            </a:r>
          </a:p>
          <a:p>
            <a:r>
              <a:rPr lang="en-US" dirty="0" err="1" smtClean="0"/>
              <a:t>Suppurative</a:t>
            </a:r>
            <a:r>
              <a:rPr lang="en-US" dirty="0" smtClean="0"/>
              <a:t> Cholangitis</a:t>
            </a:r>
          </a:p>
          <a:p>
            <a:r>
              <a:rPr lang="en-US" dirty="0" smtClean="0"/>
              <a:t>Liver abscess</a:t>
            </a:r>
          </a:p>
          <a:p>
            <a:r>
              <a:rPr lang="en-US" dirty="0" smtClean="0"/>
              <a:t>Septicemia</a:t>
            </a:r>
          </a:p>
          <a:p>
            <a:r>
              <a:rPr lang="en-US" dirty="0" smtClean="0"/>
              <a:t>Pancreatitis if CBD stone is near sphincter of </a:t>
            </a:r>
            <a:r>
              <a:rPr lang="en-US" dirty="0" err="1" smtClean="0"/>
              <a:t>Oddi</a:t>
            </a:r>
            <a:r>
              <a:rPr lang="en-US" dirty="0" smtClean="0"/>
              <a:t> blocking drainage of Bile &amp; Pancreatic Duct..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67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INVESTIGATIONS</a:t>
            </a:r>
          </a:p>
          <a:p>
            <a:pPr marL="0" indent="0">
              <a:buNone/>
            </a:pPr>
            <a:r>
              <a:rPr lang="en-US" dirty="0" smtClean="0"/>
              <a:t>1.RADIOLOGICAL:</a:t>
            </a:r>
          </a:p>
          <a:p>
            <a:r>
              <a:rPr lang="en-US" b="1" dirty="0" smtClean="0"/>
              <a:t>USG Abdomen:</a:t>
            </a:r>
          </a:p>
          <a:p>
            <a:r>
              <a:rPr lang="en-US" dirty="0" smtClean="0"/>
              <a:t>It may show Gallstones,</a:t>
            </a:r>
          </a:p>
          <a:p>
            <a:r>
              <a:rPr lang="en-US" dirty="0" smtClean="0"/>
              <a:t>Dilated CBD&gt;8mm with symptoms </a:t>
            </a:r>
          </a:p>
          <a:p>
            <a:r>
              <a:rPr lang="en-US" dirty="0" smtClean="0"/>
              <a:t>Dilated CBD even without biliary colic in presence of gall stones highly suggestive of biliary obstruction</a:t>
            </a:r>
          </a:p>
          <a:p>
            <a:r>
              <a:rPr lang="en-US" dirty="0" smtClean="0"/>
              <a:t>Sensitivity for gall stones only 65%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89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MRCP(Magnetic Resonance Cholangiopancreatography)</a:t>
            </a:r>
          </a:p>
          <a:p>
            <a:r>
              <a:rPr lang="en-US" dirty="0" smtClean="0"/>
              <a:t>Non contrast non invasive imaging method better than ERCP in Diagnostic tool in biliary &amp; pancreatic diseases</a:t>
            </a:r>
          </a:p>
          <a:p>
            <a:r>
              <a:rPr lang="en-US" dirty="0" smtClean="0"/>
              <a:t>It delineates biliary tree anatomy &amp; pathology clearly</a:t>
            </a:r>
          </a:p>
          <a:p>
            <a:r>
              <a:rPr lang="en-US" dirty="0" smtClean="0"/>
              <a:t>but not therapeutic</a:t>
            </a:r>
          </a:p>
          <a:p>
            <a:r>
              <a:rPr lang="en-US" dirty="0" smtClean="0"/>
              <a:t>Highly(&gt;90%) sensitive &amp; almost 100% specific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89409"/>
            <a:ext cx="5181600" cy="398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26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CT Scan</a:t>
            </a:r>
          </a:p>
          <a:p>
            <a:r>
              <a:rPr lang="en-US" dirty="0" smtClean="0"/>
              <a:t>It shows stones , location, ductal stricture or block , ductal dilatation, intra hepatic biliary changes &amp; stones.</a:t>
            </a:r>
          </a:p>
          <a:p>
            <a:r>
              <a:rPr lang="en-US" dirty="0" smtClean="0"/>
              <a:t>Helical CT cholangiography is also useful but bilirubin level should be normal which is the limitation.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EUS(Endoscopic Ultrasonography)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</a:t>
            </a:r>
            <a:r>
              <a:rPr lang="en-US" dirty="0" smtClean="0"/>
              <a:t>Useful &amp; accurate but is invasive</a:t>
            </a:r>
          </a:p>
          <a:p>
            <a:r>
              <a:rPr lang="en-US" b="1" dirty="0" smtClean="0"/>
              <a:t>PTC(Percutaneous </a:t>
            </a:r>
            <a:r>
              <a:rPr lang="en-US" b="1" dirty="0" err="1" smtClean="0"/>
              <a:t>Transhepatic</a:t>
            </a:r>
            <a:r>
              <a:rPr lang="en-US" b="1" dirty="0" smtClean="0"/>
              <a:t> Cholangiography)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done only when indicated like in case of previous Gastrectomy , failed ERCP. Not routinely done..</a:t>
            </a:r>
          </a:p>
          <a:p>
            <a:r>
              <a:rPr lang="en-US" b="1" dirty="0" smtClean="0"/>
              <a:t>ERCP(Endoscopic Retrograde </a:t>
            </a:r>
            <a:r>
              <a:rPr lang="en-US" b="1" dirty="0" err="1" smtClean="0"/>
              <a:t>Cholangio</a:t>
            </a:r>
            <a:r>
              <a:rPr lang="en-US" b="1" dirty="0"/>
              <a:t> </a:t>
            </a:r>
            <a:r>
              <a:rPr lang="en-US" b="1" dirty="0" err="1" smtClean="0"/>
              <a:t>Pancreatography</a:t>
            </a:r>
            <a:r>
              <a:rPr lang="en-US" dirty="0" smtClean="0"/>
              <a:t>)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now a days mostly Therapeutic 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63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="1" dirty="0" smtClean="0"/>
              <a:t>.LABORATORY</a:t>
            </a:r>
            <a:endParaRPr lang="en-US" dirty="0" smtClean="0"/>
          </a:p>
          <a:p>
            <a:r>
              <a:rPr lang="en-US" dirty="0" smtClean="0"/>
              <a:t>CBC- TC WBC; Platelet Count</a:t>
            </a:r>
          </a:p>
          <a:p>
            <a:r>
              <a:rPr lang="en-US" dirty="0" smtClean="0"/>
              <a:t>LFT: S. Bilirubin; S. ALP &amp; GGT; S. ALT &amp; AST; S. Protein; </a:t>
            </a:r>
            <a:r>
              <a:rPr lang="en-US" dirty="0" err="1" smtClean="0"/>
              <a:t>Prothombin</a:t>
            </a:r>
            <a:r>
              <a:rPr lang="en-US" dirty="0" smtClean="0"/>
              <a:t> Time</a:t>
            </a:r>
          </a:p>
          <a:p>
            <a:pPr marL="0" indent="0">
              <a:buNone/>
            </a:pPr>
            <a:r>
              <a:rPr lang="en-US" b="1" dirty="0" smtClean="0"/>
              <a:t>TREATMENT</a:t>
            </a:r>
          </a:p>
          <a:p>
            <a:r>
              <a:rPr lang="en-US" dirty="0" smtClean="0"/>
              <a:t>Endoscopic </a:t>
            </a:r>
            <a:r>
              <a:rPr lang="en-US" dirty="0" err="1" smtClean="0"/>
              <a:t>Sphincterotomy</a:t>
            </a:r>
            <a:r>
              <a:rPr lang="en-US" dirty="0" smtClean="0"/>
              <a:t> &amp; Bile duct stone extraction</a:t>
            </a:r>
          </a:p>
          <a:p>
            <a:r>
              <a:rPr lang="en-US" dirty="0" smtClean="0"/>
              <a:t>Open Cholecystectomy with Bile duct exploration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55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Disorders of the biliary tract affects significant portion of the world’s population.</a:t>
            </a:r>
          </a:p>
          <a:p>
            <a:r>
              <a:rPr lang="en-US" dirty="0" smtClean="0"/>
              <a:t>&gt;95% of biliary tract disease is due to </a:t>
            </a:r>
            <a:r>
              <a:rPr lang="en-US" dirty="0" err="1" smtClean="0"/>
              <a:t>cholelithiasis</a:t>
            </a:r>
            <a:r>
              <a:rPr lang="en-US" dirty="0" smtClean="0"/>
              <a:t> (gallstone)</a:t>
            </a:r>
          </a:p>
          <a:p>
            <a:r>
              <a:rPr lang="en-US" dirty="0" smtClean="0"/>
              <a:t>Bile is secreted by liver and in between meals, it is stored in gall bladder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960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57" y="491907"/>
            <a:ext cx="11132909" cy="588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56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Biliary lithotripsy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54" y="1690688"/>
            <a:ext cx="10697746" cy="463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73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CHOLELITHIASIS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468" y="0"/>
            <a:ext cx="5439532" cy="33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44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PREDISPOSING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Obesity</a:t>
            </a:r>
          </a:p>
          <a:p>
            <a:pPr marL="0" indent="0">
              <a:buNone/>
            </a:pPr>
            <a:r>
              <a:rPr lang="en-US" dirty="0"/>
              <a:t>2. Female sex hormones – estrogen &amp; OCPs</a:t>
            </a:r>
          </a:p>
          <a:p>
            <a:pPr marL="0" indent="0">
              <a:buNone/>
            </a:pPr>
            <a:r>
              <a:rPr lang="en-US" dirty="0"/>
              <a:t>3. Increasing age</a:t>
            </a:r>
          </a:p>
          <a:p>
            <a:pPr marL="0" indent="0">
              <a:buNone/>
            </a:pPr>
            <a:r>
              <a:rPr lang="en-US" dirty="0"/>
              <a:t>4. Pregnancy</a:t>
            </a:r>
          </a:p>
          <a:p>
            <a:pPr marL="0" indent="0">
              <a:buNone/>
            </a:pPr>
            <a:r>
              <a:rPr lang="en-US" dirty="0"/>
              <a:t>5. Drugs- octreotide, </a:t>
            </a:r>
            <a:r>
              <a:rPr lang="en-US" dirty="0" err="1"/>
              <a:t>clofibrate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6. High fat diet</a:t>
            </a:r>
          </a:p>
          <a:p>
            <a:pPr marL="0" indent="0">
              <a:buNone/>
            </a:pPr>
            <a:r>
              <a:rPr lang="en-US" dirty="0"/>
              <a:t>7. Diabetes mellitus</a:t>
            </a:r>
          </a:p>
        </p:txBody>
      </p:sp>
    </p:spTree>
    <p:extLst>
      <p:ext uri="{BB962C8B-B14F-4D97-AF65-F5344CB8AC3E}">
        <p14:creationId xmlns:p14="http://schemas.microsoft.com/office/powerpoint/2010/main" val="1362136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58" y="0"/>
            <a:ext cx="9753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81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8" y="360608"/>
            <a:ext cx="10869769" cy="62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69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0" y="167425"/>
            <a:ext cx="11758411" cy="65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73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More </a:t>
            </a:r>
            <a:r>
              <a:rPr lang="en-US" dirty="0"/>
              <a:t>common in females</a:t>
            </a:r>
          </a:p>
          <a:p>
            <a:r>
              <a:rPr lang="en-US" dirty="0" smtClean="0"/>
              <a:t>Fat, fertile, forty, flatulent</a:t>
            </a:r>
            <a:endParaRPr lang="en-US" dirty="0"/>
          </a:p>
          <a:p>
            <a:r>
              <a:rPr lang="en-US" dirty="0" smtClean="0"/>
              <a:t>10</a:t>
            </a:r>
            <a:r>
              <a:rPr lang="en-US" dirty="0"/>
              <a:t>% Gallstones are RADIO-OPAQUE</a:t>
            </a:r>
          </a:p>
          <a:p>
            <a:r>
              <a:rPr lang="en-US" dirty="0" smtClean="0"/>
              <a:t>Asymptomatic </a:t>
            </a:r>
            <a:r>
              <a:rPr lang="en-US" dirty="0"/>
              <a:t>in 10 to 20% cases</a:t>
            </a:r>
          </a:p>
          <a:p>
            <a:pPr marL="0" indent="0">
              <a:buNone/>
            </a:pPr>
            <a:r>
              <a:rPr lang="en-US" b="1" dirty="0" smtClean="0"/>
              <a:t>Symptoms:</a:t>
            </a:r>
            <a:endParaRPr lang="en-US" b="1" dirty="0"/>
          </a:p>
          <a:p>
            <a:r>
              <a:rPr lang="en-US" dirty="0" smtClean="0"/>
              <a:t>Biliary </a:t>
            </a:r>
            <a:r>
              <a:rPr lang="en-US" dirty="0"/>
              <a:t>colic- Right </a:t>
            </a:r>
            <a:r>
              <a:rPr lang="en-US" dirty="0" err="1"/>
              <a:t>hypochondrium</a:t>
            </a:r>
            <a:r>
              <a:rPr lang="en-US" dirty="0"/>
              <a:t> &amp; epigastrium, radiating </a:t>
            </a:r>
            <a:r>
              <a:rPr lang="en-US" dirty="0" smtClean="0"/>
              <a:t>to chest, back </a:t>
            </a:r>
            <a:r>
              <a:rPr lang="en-US" dirty="0"/>
              <a:t>&amp; shoulder, severe , on &amp; off, spasmodic, occurs </a:t>
            </a:r>
            <a:r>
              <a:rPr lang="en-US" dirty="0" smtClean="0"/>
              <a:t>within hours </a:t>
            </a:r>
            <a:r>
              <a:rPr lang="en-US" dirty="0"/>
              <a:t>after meal</a:t>
            </a:r>
            <a:r>
              <a:rPr lang="en-US" dirty="0" smtClean="0"/>
              <a:t>, usually </a:t>
            </a:r>
            <a:r>
              <a:rPr lang="en-US" dirty="0"/>
              <a:t>self limiting and recurring</a:t>
            </a:r>
            <a:r>
              <a:rPr lang="en-US" dirty="0" smtClean="0"/>
              <a:t>, precipitated by fatty </a:t>
            </a:r>
            <a:r>
              <a:rPr lang="en-US" dirty="0"/>
              <a:t>meal.</a:t>
            </a:r>
          </a:p>
          <a:p>
            <a:r>
              <a:rPr lang="en-US" dirty="0" smtClean="0"/>
              <a:t>vomiting</a:t>
            </a:r>
            <a:endParaRPr lang="en-US" dirty="0"/>
          </a:p>
          <a:p>
            <a:r>
              <a:rPr lang="en-US" dirty="0" smtClean="0"/>
              <a:t>Fever</a:t>
            </a:r>
            <a:endParaRPr lang="en-US" dirty="0"/>
          </a:p>
          <a:p>
            <a:r>
              <a:rPr lang="en-US" dirty="0" smtClean="0"/>
              <a:t>Increased </a:t>
            </a:r>
            <a:r>
              <a:rPr lang="en-US" dirty="0"/>
              <a:t>WBCs</a:t>
            </a:r>
          </a:p>
        </p:txBody>
      </p:sp>
    </p:spTree>
    <p:extLst>
      <p:ext uri="{BB962C8B-B14F-4D97-AF65-F5344CB8AC3E}">
        <p14:creationId xmlns:p14="http://schemas.microsoft.com/office/powerpoint/2010/main" val="130138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MURPHY’s </a:t>
            </a:r>
            <a:r>
              <a:rPr lang="en-US" dirty="0" smtClean="0"/>
              <a:t>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 </a:t>
            </a:r>
            <a:r>
              <a:rPr lang="en-US" dirty="0"/>
              <a:t>winces in </a:t>
            </a:r>
            <a:r>
              <a:rPr lang="en-US" dirty="0" smtClean="0"/>
              <a:t>pain with </a:t>
            </a:r>
            <a:r>
              <a:rPr lang="en-US" dirty="0"/>
              <a:t>catch of </a:t>
            </a:r>
            <a:r>
              <a:rPr lang="en-US" dirty="0" smtClean="0"/>
              <a:t>breath when </a:t>
            </a:r>
            <a:r>
              <a:rPr lang="en-US" dirty="0"/>
              <a:t>inflamed </a:t>
            </a:r>
            <a:r>
              <a:rPr lang="en-US" dirty="0" smtClean="0"/>
              <a:t>gall bladder strikes palpating </a:t>
            </a:r>
            <a:r>
              <a:rPr lang="en-US" dirty="0"/>
              <a:t>fingers </a:t>
            </a:r>
            <a:r>
              <a:rPr lang="en-US" dirty="0" smtClean="0"/>
              <a:t>on inspiration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67" y="2717442"/>
            <a:ext cx="9298546" cy="398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52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 OF GALL STONES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In Gall </a:t>
            </a:r>
            <a:r>
              <a:rPr lang="en-US" b="1" dirty="0" smtClean="0"/>
              <a:t>Bladder</a:t>
            </a:r>
            <a:endParaRPr lang="en-US" b="1" dirty="0"/>
          </a:p>
          <a:p>
            <a:r>
              <a:rPr lang="en-US" dirty="0" smtClean="0"/>
              <a:t>Acute </a:t>
            </a:r>
            <a:r>
              <a:rPr lang="en-US" dirty="0"/>
              <a:t>cholecystitis</a:t>
            </a:r>
          </a:p>
          <a:p>
            <a:r>
              <a:rPr lang="en-US" dirty="0" smtClean="0"/>
              <a:t>Chronic </a:t>
            </a:r>
            <a:r>
              <a:rPr lang="en-US" dirty="0"/>
              <a:t>cholecystitis</a:t>
            </a:r>
          </a:p>
          <a:p>
            <a:r>
              <a:rPr lang="en-US" dirty="0" smtClean="0"/>
              <a:t>Empyema </a:t>
            </a:r>
            <a:r>
              <a:rPr lang="en-US" dirty="0"/>
              <a:t>of gall bladder</a:t>
            </a:r>
          </a:p>
          <a:p>
            <a:r>
              <a:rPr lang="en-US" dirty="0" err="1" smtClean="0"/>
              <a:t>Mucocele</a:t>
            </a:r>
            <a:r>
              <a:rPr lang="en-US" dirty="0" smtClean="0"/>
              <a:t> </a:t>
            </a:r>
            <a:r>
              <a:rPr lang="en-US" dirty="0"/>
              <a:t>gall bladder</a:t>
            </a:r>
          </a:p>
          <a:p>
            <a:r>
              <a:rPr lang="en-US" dirty="0" smtClean="0"/>
              <a:t>Perforation </a:t>
            </a:r>
            <a:r>
              <a:rPr lang="en-US" dirty="0"/>
              <a:t>– leading </a:t>
            </a:r>
            <a:r>
              <a:rPr lang="en-US" dirty="0" smtClean="0"/>
              <a:t>to biliary </a:t>
            </a:r>
            <a:r>
              <a:rPr lang="en-US" dirty="0"/>
              <a:t>peritonitis</a:t>
            </a:r>
          </a:p>
          <a:p>
            <a:r>
              <a:rPr lang="en-US" dirty="0" smtClean="0"/>
              <a:t>Gangrene </a:t>
            </a:r>
            <a:r>
              <a:rPr lang="en-US" dirty="0"/>
              <a:t>of gall bladder</a:t>
            </a:r>
          </a:p>
          <a:p>
            <a:r>
              <a:rPr lang="en-US" dirty="0" smtClean="0"/>
              <a:t>Carcinoma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In Bile </a:t>
            </a:r>
            <a:r>
              <a:rPr lang="en-US" b="1" dirty="0" smtClean="0"/>
              <a:t>duct</a:t>
            </a:r>
            <a:endParaRPr lang="en-US" b="1" dirty="0"/>
          </a:p>
          <a:p>
            <a:r>
              <a:rPr lang="en-US" dirty="0" smtClean="0"/>
              <a:t>Obstructive </a:t>
            </a:r>
            <a:r>
              <a:rPr lang="en-US" dirty="0"/>
              <a:t>jaundice</a:t>
            </a:r>
          </a:p>
          <a:p>
            <a:r>
              <a:rPr lang="en-US" dirty="0" smtClean="0"/>
              <a:t>Cholangitis</a:t>
            </a:r>
            <a:endParaRPr lang="en-US" dirty="0"/>
          </a:p>
          <a:p>
            <a:r>
              <a:rPr lang="en-US" dirty="0" smtClean="0"/>
              <a:t>Acute </a:t>
            </a:r>
            <a:r>
              <a:rPr lang="en-US" dirty="0"/>
              <a:t>pancreatitis</a:t>
            </a:r>
          </a:p>
          <a:p>
            <a:pPr marL="0" indent="0">
              <a:buNone/>
            </a:pPr>
            <a:r>
              <a:rPr lang="en-US" b="1" dirty="0"/>
              <a:t>In </a:t>
            </a:r>
            <a:r>
              <a:rPr lang="en-US" b="1" dirty="0" smtClean="0"/>
              <a:t>Intestine</a:t>
            </a:r>
            <a:endParaRPr lang="en-US" b="1" dirty="0"/>
          </a:p>
          <a:p>
            <a:r>
              <a:rPr lang="en-US" dirty="0" smtClean="0"/>
              <a:t>Acute intestinal obstruction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6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501" y="0"/>
            <a:ext cx="5121500" cy="37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95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1" y="231820"/>
            <a:ext cx="10663706" cy="62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29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USG </a:t>
            </a:r>
            <a:r>
              <a:rPr lang="en-US" dirty="0"/>
              <a:t>abdomen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posterior </a:t>
            </a:r>
            <a:r>
              <a:rPr lang="en-US" dirty="0" smtClean="0"/>
              <a:t>acoustic shadowing</a:t>
            </a:r>
            <a:endParaRPr lang="en-US" dirty="0"/>
          </a:p>
          <a:p>
            <a:r>
              <a:rPr lang="en-US" dirty="0" smtClean="0"/>
              <a:t>Plain </a:t>
            </a:r>
            <a:r>
              <a:rPr lang="en-US" dirty="0"/>
              <a:t>X RAY abdomen</a:t>
            </a:r>
          </a:p>
          <a:p>
            <a:r>
              <a:rPr lang="en-US" dirty="0" smtClean="0"/>
              <a:t>LFT</a:t>
            </a:r>
          </a:p>
          <a:p>
            <a:pPr lvl="1"/>
            <a:r>
              <a:rPr lang="en-US" sz="2800" dirty="0" smtClean="0"/>
              <a:t>Increased </a:t>
            </a:r>
            <a:r>
              <a:rPr lang="en-US" sz="2800" dirty="0"/>
              <a:t>conjugated </a:t>
            </a:r>
            <a:r>
              <a:rPr lang="en-US" sz="2800" dirty="0" smtClean="0"/>
              <a:t>bilirubin</a:t>
            </a:r>
          </a:p>
          <a:p>
            <a:pPr lvl="1"/>
            <a:r>
              <a:rPr lang="en-US" sz="2800" dirty="0" smtClean="0"/>
              <a:t>Increased </a:t>
            </a:r>
            <a:r>
              <a:rPr lang="en-US" sz="2800" dirty="0"/>
              <a:t>Alkaline Phosphate,</a:t>
            </a:r>
          </a:p>
          <a:p>
            <a:pPr lvl="1"/>
            <a:r>
              <a:rPr lang="en-US" sz="2800" dirty="0"/>
              <a:t>GGT, 5’-Nucleotidase</a:t>
            </a:r>
          </a:p>
          <a:p>
            <a:r>
              <a:rPr lang="en-US" dirty="0" smtClean="0"/>
              <a:t>TLC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042" y="2382593"/>
            <a:ext cx="5816958" cy="447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45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D/D OF RADIO-OPAQUE SHADOW ON X-RAY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Renal </a:t>
            </a:r>
            <a:r>
              <a:rPr lang="en-US" dirty="0"/>
              <a:t>stone</a:t>
            </a:r>
          </a:p>
          <a:p>
            <a:r>
              <a:rPr lang="en-US" dirty="0" smtClean="0"/>
              <a:t>Calcified </a:t>
            </a:r>
            <a:r>
              <a:rPr lang="en-US" dirty="0"/>
              <a:t>12th rib tip</a:t>
            </a:r>
          </a:p>
          <a:p>
            <a:r>
              <a:rPr lang="en-US" dirty="0" err="1" smtClean="0"/>
              <a:t>Phlebolith</a:t>
            </a:r>
            <a:endParaRPr lang="en-US" dirty="0"/>
          </a:p>
          <a:p>
            <a:r>
              <a:rPr lang="en-US" dirty="0" err="1" smtClean="0"/>
              <a:t>Faecolith</a:t>
            </a:r>
            <a:endParaRPr lang="en-US" dirty="0"/>
          </a:p>
          <a:p>
            <a:r>
              <a:rPr lang="en-US" dirty="0" smtClean="0"/>
              <a:t>Calcified </a:t>
            </a:r>
            <a:r>
              <a:rPr lang="en-US" dirty="0"/>
              <a:t>lymph node</a:t>
            </a:r>
          </a:p>
          <a:p>
            <a:r>
              <a:rPr lang="en-US" dirty="0" smtClean="0"/>
              <a:t>Renal </a:t>
            </a:r>
            <a:r>
              <a:rPr lang="en-US" dirty="0"/>
              <a:t>cell Ca </a:t>
            </a:r>
            <a:r>
              <a:rPr lang="en-US" dirty="0" smtClean="0"/>
              <a:t>- calcification</a:t>
            </a:r>
            <a:endParaRPr lang="en-US" dirty="0"/>
          </a:p>
          <a:p>
            <a:r>
              <a:rPr lang="en-US" dirty="0" smtClean="0"/>
              <a:t>Calcified </a:t>
            </a:r>
            <a:r>
              <a:rPr lang="en-US" dirty="0"/>
              <a:t>Adrenal tumor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93" y="1560878"/>
            <a:ext cx="6022917" cy="517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4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Medical therapy</a:t>
            </a:r>
            <a:endParaRPr lang="en-US" b="1" dirty="0"/>
          </a:p>
          <a:p>
            <a:r>
              <a:rPr lang="en-US" dirty="0" smtClean="0"/>
              <a:t>GALL </a:t>
            </a:r>
            <a:r>
              <a:rPr lang="en-US" dirty="0"/>
              <a:t>STONE DISSOLUTION</a:t>
            </a:r>
          </a:p>
          <a:p>
            <a:r>
              <a:rPr lang="en-US" b="1" dirty="0" err="1" smtClean="0"/>
              <a:t>Ursodeoxycholic</a:t>
            </a:r>
            <a:r>
              <a:rPr lang="en-US" b="1" dirty="0" smtClean="0"/>
              <a:t> </a:t>
            </a:r>
            <a:r>
              <a:rPr lang="en-US" b="1" dirty="0"/>
              <a:t>acid (UDCA) </a:t>
            </a:r>
            <a:r>
              <a:rPr lang="en-US" dirty="0"/>
              <a:t>– with a </a:t>
            </a:r>
            <a:r>
              <a:rPr lang="en-US" dirty="0" smtClean="0"/>
              <a:t>functioning Gall </a:t>
            </a:r>
            <a:r>
              <a:rPr lang="en-US" dirty="0"/>
              <a:t>bladder with stone less than 10 mm</a:t>
            </a:r>
          </a:p>
          <a:p>
            <a:r>
              <a:rPr lang="en-US" dirty="0" smtClean="0"/>
              <a:t>10-15 </a:t>
            </a:r>
            <a:r>
              <a:rPr lang="en-US" dirty="0"/>
              <a:t>mg/kg/day</a:t>
            </a:r>
          </a:p>
          <a:p>
            <a:r>
              <a:rPr lang="en-US" dirty="0" smtClean="0"/>
              <a:t>Pigment </a:t>
            </a:r>
            <a:r>
              <a:rPr lang="en-US" dirty="0"/>
              <a:t>stones are non responsive to </a:t>
            </a:r>
            <a:r>
              <a:rPr lang="en-US" dirty="0" smtClean="0"/>
              <a:t>medical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68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Surgical therapy</a:t>
            </a:r>
          </a:p>
          <a:p>
            <a:r>
              <a:rPr lang="en-US" dirty="0" smtClean="0"/>
              <a:t>Laparoscopic cholecystectomy </a:t>
            </a:r>
            <a:r>
              <a:rPr lang="en-US" dirty="0"/>
              <a:t>is ideal.</a:t>
            </a:r>
          </a:p>
          <a:p>
            <a:r>
              <a:rPr lang="en-US" dirty="0" smtClean="0"/>
              <a:t>Open </a:t>
            </a:r>
            <a:r>
              <a:rPr lang="en-US" dirty="0"/>
              <a:t>cholecystectomy </a:t>
            </a:r>
            <a:r>
              <a:rPr lang="en-US" dirty="0" smtClean="0"/>
              <a:t>is done </a:t>
            </a:r>
            <a:r>
              <a:rPr lang="en-US" dirty="0"/>
              <a:t>if patient unfit </a:t>
            </a:r>
            <a:r>
              <a:rPr lang="en-US" dirty="0" smtClean="0"/>
              <a:t>for laparoscopy </a:t>
            </a:r>
            <a:r>
              <a:rPr lang="en-US" dirty="0"/>
              <a:t>through </a:t>
            </a:r>
            <a:r>
              <a:rPr lang="en-US" dirty="0" smtClean="0"/>
              <a:t>Right Sub-costal(KOCHERS’s) incision</a:t>
            </a:r>
            <a:r>
              <a:rPr lang="en-US" dirty="0"/>
              <a:t>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824248"/>
            <a:ext cx="6019800" cy="54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379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980" y="202903"/>
            <a:ext cx="6023020" cy="49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65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Def: </a:t>
            </a:r>
            <a:r>
              <a:rPr lang="en-US" b="1" dirty="0" smtClean="0"/>
              <a:t>Inflammation of the gall bladder</a:t>
            </a:r>
          </a:p>
          <a:p>
            <a:r>
              <a:rPr lang="en-US" dirty="0" smtClean="0"/>
              <a:t>Can be divided into</a:t>
            </a:r>
          </a:p>
          <a:p>
            <a:pPr lvl="1"/>
            <a:r>
              <a:rPr lang="en-US" sz="2800" dirty="0" smtClean="0"/>
              <a:t>Acute cholecystitis</a:t>
            </a:r>
          </a:p>
          <a:p>
            <a:pPr lvl="1"/>
            <a:r>
              <a:rPr lang="en-US" sz="2800" dirty="0" smtClean="0"/>
              <a:t>Chronic cholecystitis</a:t>
            </a:r>
          </a:p>
          <a:p>
            <a:pPr lvl="1"/>
            <a:r>
              <a:rPr lang="en-US" sz="2800" dirty="0" smtClean="0"/>
              <a:t>Acute superimposed on chronic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291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ACUTE CHOLECYSTITIS</a:t>
            </a:r>
          </a:p>
          <a:p>
            <a:pPr marL="0" indent="0">
              <a:buNone/>
            </a:pPr>
            <a:r>
              <a:rPr lang="fr-FR" b="1" dirty="0" smtClean="0"/>
              <a:t>Classification</a:t>
            </a:r>
          </a:p>
          <a:p>
            <a:pPr lvl="1"/>
            <a:r>
              <a:rPr lang="fr-FR" dirty="0" smtClean="0"/>
              <a:t>Acute </a:t>
            </a:r>
            <a:r>
              <a:rPr lang="fr-FR" dirty="0" err="1" smtClean="0"/>
              <a:t>Calculous</a:t>
            </a:r>
            <a:r>
              <a:rPr lang="fr-FR" dirty="0" smtClean="0"/>
              <a:t> </a:t>
            </a:r>
            <a:r>
              <a:rPr lang="fr-FR" dirty="0" err="1" smtClean="0"/>
              <a:t>Cholecystitis</a:t>
            </a:r>
            <a:endParaRPr lang="fr-FR" dirty="0" smtClean="0"/>
          </a:p>
          <a:p>
            <a:pPr lvl="1"/>
            <a:r>
              <a:rPr lang="fr-FR" dirty="0" smtClean="0"/>
              <a:t>Acute </a:t>
            </a:r>
            <a:r>
              <a:rPr lang="fr-FR" dirty="0" err="1" smtClean="0"/>
              <a:t>Acalculous</a:t>
            </a:r>
            <a:r>
              <a:rPr lang="fr-FR" dirty="0" smtClean="0"/>
              <a:t> </a:t>
            </a:r>
            <a:r>
              <a:rPr lang="fr-FR" dirty="0" err="1" smtClean="0"/>
              <a:t>Cholecystitis</a:t>
            </a:r>
            <a:endParaRPr lang="en-US" dirty="0" smtClean="0"/>
          </a:p>
          <a:p>
            <a:r>
              <a:rPr lang="en-US" b="1" dirty="0" smtClean="0"/>
              <a:t>Occurs in:</a:t>
            </a:r>
          </a:p>
          <a:p>
            <a:r>
              <a:rPr lang="en-US" dirty="0" smtClean="0"/>
              <a:t>Patients with pre existing chronic cholecystitis</a:t>
            </a:r>
          </a:p>
          <a:p>
            <a:r>
              <a:rPr lang="en-US" dirty="0" smtClean="0"/>
              <a:t>As first episode</a:t>
            </a:r>
          </a:p>
          <a:p>
            <a:r>
              <a:rPr lang="en-US" dirty="0" smtClean="0"/>
              <a:t>Most Common Cause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Impacted Gallstone in Hartmann’s Pouch</a:t>
            </a:r>
          </a:p>
          <a:p>
            <a:pPr lvl="1"/>
            <a:r>
              <a:rPr lang="en-US" dirty="0" smtClean="0"/>
              <a:t>Temporary impaction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Only Biliary Colic; No INFLAMMATION</a:t>
            </a:r>
          </a:p>
          <a:p>
            <a:pPr lvl="1"/>
            <a:r>
              <a:rPr lang="en-US" dirty="0" smtClean="0"/>
              <a:t>Prolonged impaction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/>
              <a:t>INFLAMMATION ENSURES; Edema of GB; </a:t>
            </a:r>
            <a:r>
              <a:rPr lang="en-US" dirty="0" err="1" smtClean="0"/>
              <a:t>Subserosal</a:t>
            </a:r>
            <a:r>
              <a:rPr lang="en-US" dirty="0" smtClean="0"/>
              <a:t> Hemorrhage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15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Causitive</a:t>
            </a:r>
            <a:r>
              <a:rPr lang="en-US" b="1" dirty="0" smtClean="0"/>
              <a:t> Organisms:</a:t>
            </a:r>
          </a:p>
          <a:p>
            <a:r>
              <a:rPr lang="en-US" dirty="0" smtClean="0"/>
              <a:t>E Coli (most common)</a:t>
            </a:r>
          </a:p>
          <a:p>
            <a:r>
              <a:rPr lang="en-US" dirty="0" err="1" smtClean="0"/>
              <a:t>Klebsiella,Pseudomonas,Proteus</a:t>
            </a:r>
            <a:endParaRPr lang="en-US" dirty="0" smtClean="0"/>
          </a:p>
          <a:p>
            <a:r>
              <a:rPr lang="en-US" dirty="0" err="1" smtClean="0"/>
              <a:t>Strep.Faecalis</a:t>
            </a:r>
            <a:endParaRPr lang="en-US" dirty="0" smtClean="0"/>
          </a:p>
          <a:p>
            <a:r>
              <a:rPr lang="en-US" dirty="0" smtClean="0"/>
              <a:t>Salmonella</a:t>
            </a:r>
          </a:p>
          <a:p>
            <a:r>
              <a:rPr lang="en-US" dirty="0" smtClean="0"/>
              <a:t>Clostridium </a:t>
            </a:r>
            <a:r>
              <a:rPr lang="en-US" dirty="0" err="1" smtClean="0"/>
              <a:t>Welchii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Mode of Infection</a:t>
            </a:r>
          </a:p>
          <a:p>
            <a:pPr marL="0" indent="0">
              <a:buNone/>
            </a:pPr>
            <a:r>
              <a:rPr lang="en-US" dirty="0" smtClean="0"/>
              <a:t>A. </a:t>
            </a:r>
            <a:r>
              <a:rPr lang="en-US" dirty="0" err="1" smtClean="0"/>
              <a:t>Hematogenous</a:t>
            </a:r>
            <a:endParaRPr lang="en-US" dirty="0" smtClean="0"/>
          </a:p>
          <a:p>
            <a:r>
              <a:rPr lang="en-US" dirty="0" smtClean="0"/>
              <a:t>Hepatic Artery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Cystic Artery</a:t>
            </a:r>
          </a:p>
          <a:p>
            <a:pPr marL="0" indent="0">
              <a:buNone/>
            </a:pPr>
            <a:r>
              <a:rPr lang="en-US" dirty="0" smtClean="0"/>
              <a:t> B. Portal Vein</a:t>
            </a:r>
          </a:p>
          <a:p>
            <a:pPr marL="0" indent="0">
              <a:buNone/>
            </a:pPr>
            <a:r>
              <a:rPr lang="en-US" dirty="0" smtClean="0"/>
              <a:t>C. Through Bile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10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6" y="115910"/>
            <a:ext cx="11359166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81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definition: </a:t>
            </a:r>
            <a:r>
              <a:rPr lang="en-US" b="1" dirty="0" smtClean="0"/>
              <a:t>stones inside the common bile duct and </a:t>
            </a:r>
            <a:r>
              <a:rPr lang="en-US" b="1" dirty="0" err="1" smtClean="0"/>
              <a:t>billiary</a:t>
            </a:r>
            <a:r>
              <a:rPr lang="en-US" b="1" dirty="0" smtClean="0"/>
              <a:t> tree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Important Cause for developing Obstructive Jaundice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31" y="3000777"/>
            <a:ext cx="10806537" cy="38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875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Acute Calculous CS: 85-90% of the cases. Most common complication of gall stones and emergency cholecystectomy</a:t>
            </a:r>
          </a:p>
          <a:p>
            <a:r>
              <a:rPr lang="en-US" dirty="0" smtClean="0"/>
              <a:t>Acute </a:t>
            </a:r>
            <a:r>
              <a:rPr lang="en-US" dirty="0" err="1" smtClean="0"/>
              <a:t>Acalculous</a:t>
            </a:r>
            <a:r>
              <a:rPr lang="en-US" dirty="0" smtClean="0"/>
              <a:t> CS (10-15% of cases)</a:t>
            </a:r>
          </a:p>
          <a:p>
            <a:pPr marL="0" indent="0">
              <a:buNone/>
            </a:pPr>
            <a:r>
              <a:rPr lang="en-US" b="1" dirty="0" smtClean="0"/>
              <a:t>CLINICAL FEATURES :</a:t>
            </a:r>
          </a:p>
          <a:p>
            <a:r>
              <a:rPr lang="en-US" dirty="0" smtClean="0"/>
              <a:t>progressive right upper quadrant or epigastric pain</a:t>
            </a:r>
          </a:p>
          <a:p>
            <a:r>
              <a:rPr lang="en-US" dirty="0" smtClean="0"/>
              <a:t>Mild fever</a:t>
            </a:r>
          </a:p>
          <a:p>
            <a:r>
              <a:rPr lang="en-US" dirty="0" smtClean="0"/>
              <a:t>Anorexia</a:t>
            </a:r>
          </a:p>
          <a:p>
            <a:r>
              <a:rPr lang="en-US" dirty="0" smtClean="0"/>
              <a:t>Tachycardia</a:t>
            </a:r>
          </a:p>
          <a:p>
            <a:r>
              <a:rPr lang="en-US" dirty="0" smtClean="0"/>
              <a:t>Sweating</a:t>
            </a:r>
          </a:p>
          <a:p>
            <a:r>
              <a:rPr lang="en-US" dirty="0" smtClean="0"/>
              <a:t>Nausea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8845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916" y="1251047"/>
            <a:ext cx="5802167" cy="4355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Vomiting</a:t>
            </a:r>
          </a:p>
          <a:p>
            <a:r>
              <a:rPr lang="en-US" dirty="0"/>
              <a:t>G</a:t>
            </a:r>
            <a:r>
              <a:rPr lang="en-US" dirty="0" smtClean="0"/>
              <a:t>uarding</a:t>
            </a:r>
          </a:p>
          <a:p>
            <a:r>
              <a:rPr lang="en-US" dirty="0"/>
              <a:t>R</a:t>
            </a:r>
            <a:r>
              <a:rPr lang="en-US" dirty="0" smtClean="0"/>
              <a:t>igidity</a:t>
            </a:r>
          </a:p>
          <a:p>
            <a:r>
              <a:rPr lang="en-US" b="1" dirty="0"/>
              <a:t>M</a:t>
            </a:r>
            <a:r>
              <a:rPr lang="en-US" b="1" dirty="0" smtClean="0"/>
              <a:t>urphy’s sign </a:t>
            </a:r>
            <a:r>
              <a:rPr lang="en-US" dirty="0" smtClean="0"/>
              <a:t>(arrest of inspiration with gentle pressure under the r costal margin due to tenderness)</a:t>
            </a:r>
          </a:p>
          <a:p>
            <a:r>
              <a:rPr lang="en-US" b="1" dirty="0" err="1"/>
              <a:t>B</a:t>
            </a:r>
            <a:r>
              <a:rPr lang="en-US" b="1" dirty="0" err="1" smtClean="0"/>
              <a:t>oaa’s</a:t>
            </a:r>
            <a:r>
              <a:rPr lang="en-US" b="1" dirty="0" smtClean="0"/>
              <a:t> sign- </a:t>
            </a:r>
            <a:r>
              <a:rPr lang="en-US" dirty="0" err="1" smtClean="0"/>
              <a:t>hyperasthesia</a:t>
            </a:r>
            <a:r>
              <a:rPr lang="en-US" dirty="0" smtClean="0"/>
              <a:t> at 9th to 11th rib posteriorly on r side</a:t>
            </a:r>
          </a:p>
          <a:p>
            <a:r>
              <a:rPr lang="en-US" dirty="0"/>
              <a:t>P</a:t>
            </a:r>
            <a:r>
              <a:rPr lang="en-US" dirty="0" smtClean="0"/>
              <a:t>alpable tender gallbladder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936" y="4713668"/>
            <a:ext cx="3091303" cy="214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831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INVESTIGATIONS</a:t>
            </a:r>
          </a:p>
          <a:p>
            <a:pPr marL="0" indent="0">
              <a:buNone/>
            </a:pPr>
            <a:r>
              <a:rPr lang="en-US" dirty="0" smtClean="0"/>
              <a:t>LAB STUDIES</a:t>
            </a:r>
          </a:p>
          <a:p>
            <a:pPr lvl="1"/>
            <a:r>
              <a:rPr lang="en-US" dirty="0" smtClean="0"/>
              <a:t>leukocytosis</a:t>
            </a:r>
          </a:p>
          <a:p>
            <a:pPr lvl="1"/>
            <a:r>
              <a:rPr lang="en-US" dirty="0" smtClean="0"/>
              <a:t>Mild elevation of bilirubin , ALP, SGOT/PT</a:t>
            </a:r>
          </a:p>
          <a:p>
            <a:r>
              <a:rPr lang="en-US" dirty="0" smtClean="0"/>
              <a:t>USG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Sensitive; Inexpensive; Reliable</a:t>
            </a:r>
          </a:p>
          <a:p>
            <a:pPr lvl="1"/>
            <a:r>
              <a:rPr lang="en-US" dirty="0" smtClean="0"/>
              <a:t>Sensitivity 85% and Specificity 95%</a:t>
            </a:r>
          </a:p>
          <a:p>
            <a:r>
              <a:rPr lang="en-US" dirty="0" smtClean="0"/>
              <a:t>CT is less sensitive than USG for the diagnosis of Acute Cholecystitis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728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MANAGEMENT OF ACUTE CHOLECYSTITIS</a:t>
            </a:r>
          </a:p>
          <a:p>
            <a:pPr marL="0" indent="0">
              <a:buNone/>
            </a:pPr>
            <a:r>
              <a:rPr lang="en-US" dirty="0" smtClean="0"/>
              <a:t>1. NPO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/>
              <a:t>R</a:t>
            </a:r>
            <a:r>
              <a:rPr lang="en-US" dirty="0" smtClean="0"/>
              <a:t>yles tube aspirate</a:t>
            </a:r>
          </a:p>
          <a:p>
            <a:pPr marL="0" indent="0">
              <a:buNone/>
            </a:pPr>
            <a:r>
              <a:rPr lang="en-US" dirty="0" smtClean="0"/>
              <a:t>3. IV Fluids</a:t>
            </a:r>
          </a:p>
          <a:p>
            <a:pPr marL="0" indent="0">
              <a:buNone/>
            </a:pPr>
            <a:r>
              <a:rPr lang="en-US" dirty="0" smtClean="0"/>
              <a:t>4.Broad spectrum antibiotics</a:t>
            </a:r>
          </a:p>
          <a:p>
            <a:pPr marL="0" indent="0">
              <a:buNone/>
            </a:pPr>
            <a:r>
              <a:rPr lang="en-US" dirty="0" smtClean="0"/>
              <a:t>5.IV analgesics</a:t>
            </a:r>
          </a:p>
          <a:p>
            <a:pPr marL="0" indent="0">
              <a:buNone/>
            </a:pPr>
            <a:r>
              <a:rPr lang="en-US" dirty="0" smtClean="0"/>
              <a:t>6. Observation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SURGERY IN A/C CHOLECYSTITIS</a:t>
            </a:r>
          </a:p>
          <a:p>
            <a:r>
              <a:rPr lang="en-US" dirty="0" smtClean="0"/>
              <a:t>When presents within 2 to 3 days LAP CHOLECYSTECTOMY</a:t>
            </a:r>
          </a:p>
          <a:p>
            <a:r>
              <a:rPr lang="en-US" dirty="0" smtClean="0"/>
              <a:t>When presents more than 3 days INTERVAL CHOLECYSTECTOMY after 6 weeks</a:t>
            </a:r>
          </a:p>
          <a:p>
            <a:r>
              <a:rPr lang="en-US" dirty="0" smtClean="0"/>
              <a:t>Empyema, Persisting and Progressing Symptoms EMERGENCY CHOLECYSTECTOMY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49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COMPLICATIONS</a:t>
            </a:r>
          </a:p>
          <a:p>
            <a:r>
              <a:rPr lang="en-US" dirty="0"/>
              <a:t>P</a:t>
            </a:r>
            <a:r>
              <a:rPr lang="en-US" dirty="0" smtClean="0"/>
              <a:t>erforation</a:t>
            </a:r>
          </a:p>
          <a:p>
            <a:r>
              <a:rPr lang="en-US" dirty="0"/>
              <a:t>P</a:t>
            </a:r>
            <a:r>
              <a:rPr lang="en-US" dirty="0" smtClean="0"/>
              <a:t>eritonitis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ericholecystic</a:t>
            </a:r>
            <a:r>
              <a:rPr lang="en-US" dirty="0" smtClean="0"/>
              <a:t> abscess</a:t>
            </a:r>
          </a:p>
          <a:p>
            <a:r>
              <a:rPr lang="en-US" dirty="0"/>
              <a:t>C</a:t>
            </a:r>
            <a:r>
              <a:rPr lang="en-US" dirty="0" smtClean="0"/>
              <a:t>holangitis and septicemia</a:t>
            </a:r>
          </a:p>
          <a:p>
            <a:r>
              <a:rPr lang="en-US" dirty="0"/>
              <a:t>P</a:t>
            </a:r>
            <a:r>
              <a:rPr lang="en-US" dirty="0" smtClean="0"/>
              <a:t>ancreatitis</a:t>
            </a:r>
          </a:p>
          <a:p>
            <a:r>
              <a:rPr lang="en-US" dirty="0"/>
              <a:t>E</a:t>
            </a:r>
            <a:r>
              <a:rPr lang="en-US" dirty="0" smtClean="0"/>
              <a:t>mpyema GB</a:t>
            </a:r>
          </a:p>
          <a:p>
            <a:r>
              <a:rPr lang="en-US" dirty="0"/>
              <a:t>G</a:t>
            </a:r>
            <a:r>
              <a:rPr lang="en-US" dirty="0" smtClean="0"/>
              <a:t>angrenous GB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68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Chronic Cholecystitis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Chronically</a:t>
            </a:r>
            <a:r>
              <a:rPr lang="en-US" b="1" dirty="0"/>
              <a:t> </a:t>
            </a:r>
            <a:r>
              <a:rPr lang="en-US" b="1" dirty="0" err="1" smtClean="0"/>
              <a:t>Inflammed</a:t>
            </a:r>
            <a:r>
              <a:rPr lang="en-US" b="1" dirty="0"/>
              <a:t> </a:t>
            </a:r>
            <a:r>
              <a:rPr lang="en-US" b="1" dirty="0" smtClean="0"/>
              <a:t>Thickened</a:t>
            </a:r>
            <a:r>
              <a:rPr lang="en-US" b="1" dirty="0"/>
              <a:t> </a:t>
            </a:r>
            <a:r>
              <a:rPr lang="en-US" b="1" dirty="0" smtClean="0"/>
              <a:t>Gallbladder</a:t>
            </a:r>
            <a:r>
              <a:rPr lang="en-US" b="1" dirty="0"/>
              <a:t> </a:t>
            </a:r>
            <a:r>
              <a:rPr lang="en-US" b="1" dirty="0" smtClean="0"/>
              <a:t>which is NON-Functioning NON- distending</a:t>
            </a:r>
          </a:p>
          <a:p>
            <a:r>
              <a:rPr lang="en-US" dirty="0" smtClean="0"/>
              <a:t>May be a sequelae of repeated bouts of mild to severe acute cholecystitis</a:t>
            </a:r>
          </a:p>
          <a:p>
            <a:r>
              <a:rPr lang="en-US" dirty="0" smtClean="0"/>
              <a:t>Associated with </a:t>
            </a:r>
            <a:r>
              <a:rPr lang="en-US" dirty="0" err="1" smtClean="0"/>
              <a:t>cholelithiasis</a:t>
            </a:r>
            <a:r>
              <a:rPr lang="en-US" dirty="0" smtClean="0"/>
              <a:t> &gt; 90% of cases</a:t>
            </a:r>
          </a:p>
          <a:p>
            <a:r>
              <a:rPr lang="en-US" dirty="0" smtClean="0"/>
              <a:t>Pathogenesis : supersaturation of bile predisposes to both chronic inflammation and stone formation.</a:t>
            </a:r>
          </a:p>
          <a:p>
            <a:r>
              <a:rPr lang="en-US" dirty="0" smtClean="0"/>
              <a:t>1/3 of cases : E.coli and enterococci can be isolated from the bile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220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CAUSES</a:t>
            </a:r>
          </a:p>
          <a:p>
            <a:r>
              <a:rPr lang="en-US" dirty="0"/>
              <a:t>G</a:t>
            </a:r>
            <a:r>
              <a:rPr lang="en-US" dirty="0" smtClean="0"/>
              <a:t>all stones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holecystosis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hronic </a:t>
            </a:r>
            <a:r>
              <a:rPr lang="en-US" dirty="0" err="1" smtClean="0"/>
              <a:t>acalculous</a:t>
            </a:r>
            <a:r>
              <a:rPr lang="en-US" dirty="0" smtClean="0"/>
              <a:t> cholecystitis</a:t>
            </a:r>
          </a:p>
          <a:p>
            <a:pPr marL="0" indent="0">
              <a:buNone/>
            </a:pPr>
            <a:r>
              <a:rPr lang="en-US" b="1" dirty="0" smtClean="0"/>
              <a:t>Organisms:</a:t>
            </a:r>
          </a:p>
          <a:p>
            <a:r>
              <a:rPr lang="en-US" dirty="0" err="1" smtClean="0"/>
              <a:t>Klebsiella</a:t>
            </a:r>
            <a:endParaRPr lang="en-US" dirty="0" smtClean="0"/>
          </a:p>
          <a:p>
            <a:r>
              <a:rPr lang="en-US" dirty="0" err="1" smtClean="0"/>
              <a:t>Steptococci</a:t>
            </a:r>
            <a:endParaRPr lang="en-US" dirty="0" smtClean="0"/>
          </a:p>
          <a:p>
            <a:r>
              <a:rPr lang="en-US" dirty="0" smtClean="0"/>
              <a:t>Salmonella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CLINICAL FEATURES</a:t>
            </a:r>
          </a:p>
          <a:p>
            <a:r>
              <a:rPr lang="en-US" dirty="0" smtClean="0"/>
              <a:t>Colicky Pain</a:t>
            </a:r>
          </a:p>
          <a:p>
            <a:r>
              <a:rPr lang="en-US" dirty="0" smtClean="0"/>
              <a:t>Murphy’s Sign</a:t>
            </a:r>
          </a:p>
          <a:p>
            <a:r>
              <a:rPr lang="en-US" dirty="0" smtClean="0"/>
              <a:t>Dyspeptic Symptoms</a:t>
            </a:r>
          </a:p>
          <a:p>
            <a:r>
              <a:rPr lang="en-US" dirty="0" smtClean="0"/>
              <a:t>Intolerance to fatty meal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262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COMPLICATIONS</a:t>
            </a:r>
          </a:p>
          <a:p>
            <a:r>
              <a:rPr lang="en-US" dirty="0" smtClean="0"/>
              <a:t>CBD Stones</a:t>
            </a:r>
          </a:p>
          <a:p>
            <a:r>
              <a:rPr lang="en-US" dirty="0" smtClean="0"/>
              <a:t>Cholangitis</a:t>
            </a:r>
          </a:p>
          <a:p>
            <a:r>
              <a:rPr lang="en-US" dirty="0" smtClean="0"/>
              <a:t>Pancreatitis</a:t>
            </a:r>
          </a:p>
          <a:p>
            <a:r>
              <a:rPr lang="en-US" dirty="0" err="1" smtClean="0"/>
              <a:t>Mirizzi’s</a:t>
            </a:r>
            <a:r>
              <a:rPr lang="en-US" dirty="0" smtClean="0"/>
              <a:t> Syndrome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Treatment</a:t>
            </a:r>
            <a:r>
              <a:rPr lang="en-US" dirty="0" smtClean="0"/>
              <a:t> of Chronic Cholecystitis is </a:t>
            </a:r>
            <a:r>
              <a:rPr lang="en-US" b="1" dirty="0" smtClean="0"/>
              <a:t>CHOLECYSTECTOMY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5740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375" y="283335"/>
            <a:ext cx="8847785" cy="60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80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CHOLANGITIS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ACUTE &amp; CHRONIC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837" y="0"/>
            <a:ext cx="4838163" cy="334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0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CLASSIFICATION</a:t>
            </a:r>
          </a:p>
          <a:p>
            <a:r>
              <a:rPr lang="en-US" dirty="0" smtClean="0"/>
              <a:t>PRIMARY</a:t>
            </a:r>
          </a:p>
          <a:p>
            <a:pPr lvl="1"/>
            <a:r>
              <a:rPr lang="en-US" dirty="0" smtClean="0"/>
              <a:t>Formed in CBD and biliary tree itself</a:t>
            </a:r>
          </a:p>
          <a:p>
            <a:pPr lvl="1"/>
            <a:r>
              <a:rPr lang="en-US" dirty="0" smtClean="0"/>
              <a:t>Rare</a:t>
            </a:r>
          </a:p>
          <a:p>
            <a:pPr lvl="1"/>
            <a:r>
              <a:rPr lang="en-US" dirty="0" smtClean="0"/>
              <a:t>Brown pigment or mixed type stones..</a:t>
            </a:r>
          </a:p>
          <a:p>
            <a:pPr lvl="1"/>
            <a:r>
              <a:rPr lang="en-US" dirty="0" smtClean="0"/>
              <a:t>Multiple, often sludge like, extends into hepatic duct.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08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CHOLANGITIS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Bacterial </a:t>
            </a:r>
            <a:r>
              <a:rPr lang="en-US" dirty="0"/>
              <a:t>infection superimposed </a:t>
            </a:r>
            <a:r>
              <a:rPr lang="en-US" dirty="0" smtClean="0"/>
              <a:t>on an </a:t>
            </a:r>
            <a:r>
              <a:rPr lang="en-US" dirty="0"/>
              <a:t>obstruction of the biliary </a:t>
            </a:r>
            <a:r>
              <a:rPr lang="en-US" dirty="0" smtClean="0"/>
              <a:t>tree most </a:t>
            </a:r>
            <a:r>
              <a:rPr lang="en-US" dirty="0"/>
              <a:t>commonly from a gallstone.</a:t>
            </a:r>
          </a:p>
          <a:p>
            <a:r>
              <a:rPr lang="en-US" dirty="0" smtClean="0"/>
              <a:t>May </a:t>
            </a:r>
            <a:r>
              <a:rPr lang="en-US" dirty="0"/>
              <a:t>be associated with neoplasm </a:t>
            </a:r>
            <a:r>
              <a:rPr lang="en-US" dirty="0" smtClean="0"/>
              <a:t>or stricture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1" y="3271234"/>
            <a:ext cx="7096259" cy="34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087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Ascending </a:t>
            </a:r>
            <a:r>
              <a:rPr lang="en-US" dirty="0"/>
              <a:t>bacterial </a:t>
            </a:r>
            <a:r>
              <a:rPr lang="en-US" dirty="0" smtClean="0"/>
              <a:t>infection association </a:t>
            </a:r>
            <a:r>
              <a:rPr lang="en-US" dirty="0"/>
              <a:t>with partial or </a:t>
            </a:r>
            <a:r>
              <a:rPr lang="en-US" dirty="0" smtClean="0"/>
              <a:t>complete obstruction </a:t>
            </a:r>
            <a:r>
              <a:rPr lang="en-US" dirty="0"/>
              <a:t>of bile ducts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Hepatic </a:t>
            </a:r>
            <a:r>
              <a:rPr lang="en-US" dirty="0"/>
              <a:t>bile is sterile, bile in the </a:t>
            </a:r>
            <a:r>
              <a:rPr lang="en-US" dirty="0" smtClean="0"/>
              <a:t>bile ducts </a:t>
            </a:r>
            <a:r>
              <a:rPr lang="en-US" dirty="0"/>
              <a:t>is kept sterile by continuous </a:t>
            </a:r>
            <a:r>
              <a:rPr lang="en-US" dirty="0" smtClean="0"/>
              <a:t>bile </a:t>
            </a:r>
            <a:r>
              <a:rPr lang="en-US" dirty="0"/>
              <a:t>flow and by the presence of </a:t>
            </a:r>
            <a:r>
              <a:rPr lang="en-US" dirty="0" smtClean="0"/>
              <a:t>antibacterial </a:t>
            </a:r>
            <a:r>
              <a:rPr lang="en-US" dirty="0"/>
              <a:t>substances in bile such as </a:t>
            </a:r>
            <a:r>
              <a:rPr lang="en-US" dirty="0" smtClean="0"/>
              <a:t>immunoglobulin.</a:t>
            </a:r>
          </a:p>
          <a:p>
            <a:endParaRPr lang="en-US" dirty="0"/>
          </a:p>
          <a:p>
            <a:r>
              <a:rPr lang="en-US" dirty="0" smtClean="0"/>
              <a:t>Mechanical </a:t>
            </a:r>
            <a:r>
              <a:rPr lang="en-US" dirty="0"/>
              <a:t>hindrance to bile </a:t>
            </a:r>
            <a:r>
              <a:rPr lang="en-US" dirty="0" smtClean="0"/>
              <a:t>flow facilitates </a:t>
            </a:r>
            <a:r>
              <a:rPr lang="en-US" dirty="0"/>
              <a:t>bacterial contamination</a:t>
            </a:r>
          </a:p>
        </p:txBody>
      </p:sp>
      <p:sp>
        <p:nvSpPr>
          <p:cNvPr id="4" name="Down Arrow 3"/>
          <p:cNvSpPr/>
          <p:nvPr/>
        </p:nvSpPr>
        <p:spPr>
          <a:xfrm>
            <a:off x="4868214" y="2511380"/>
            <a:ext cx="553792" cy="63106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4906851" y="4481848"/>
            <a:ext cx="566671" cy="56667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50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most common </a:t>
            </a:r>
            <a:r>
              <a:rPr lang="en-US" dirty="0" smtClean="0"/>
              <a:t>organisms cultured </a:t>
            </a:r>
            <a:r>
              <a:rPr lang="en-US" dirty="0"/>
              <a:t>from bile in patients with </a:t>
            </a:r>
            <a:r>
              <a:rPr lang="en-US" dirty="0" smtClean="0"/>
              <a:t>cholangitis </a:t>
            </a:r>
            <a:r>
              <a:rPr lang="en-US" dirty="0"/>
              <a:t>include </a:t>
            </a:r>
            <a:endParaRPr lang="en-US" dirty="0" smtClean="0"/>
          </a:p>
          <a:p>
            <a:r>
              <a:rPr lang="en-US" dirty="0" smtClean="0"/>
              <a:t>Escherichia coli</a:t>
            </a:r>
          </a:p>
          <a:p>
            <a:r>
              <a:rPr lang="en-US" dirty="0" err="1" smtClean="0"/>
              <a:t>Klebsiella</a:t>
            </a:r>
            <a:r>
              <a:rPr lang="en-US" dirty="0" smtClean="0"/>
              <a:t> pneumoniae</a:t>
            </a:r>
          </a:p>
          <a:p>
            <a:r>
              <a:rPr lang="en-US" dirty="0" smtClean="0"/>
              <a:t>Streptococcus </a:t>
            </a:r>
            <a:r>
              <a:rPr lang="en-US" dirty="0" err="1" smtClean="0"/>
              <a:t>faecalis</a:t>
            </a:r>
            <a:endParaRPr lang="en-US" dirty="0"/>
          </a:p>
          <a:p>
            <a:r>
              <a:rPr lang="en-US" dirty="0" err="1" smtClean="0"/>
              <a:t>Bacteroides</a:t>
            </a:r>
            <a:r>
              <a:rPr lang="en-US" dirty="0" smtClean="0"/>
              <a:t> </a:t>
            </a:r>
            <a:r>
              <a:rPr lang="en-US" dirty="0" err="1" smtClean="0"/>
              <a:t>fragilis</a:t>
            </a:r>
            <a:endParaRPr lang="en-US" dirty="0" smtClean="0"/>
          </a:p>
          <a:p>
            <a:r>
              <a:rPr lang="en-US" dirty="0" smtClean="0"/>
              <a:t>Enterococcus </a:t>
            </a:r>
            <a:r>
              <a:rPr lang="en-US" dirty="0"/>
              <a:t>species </a:t>
            </a:r>
          </a:p>
          <a:p>
            <a:r>
              <a:rPr lang="en-US" dirty="0" smtClean="0"/>
              <a:t>Pseudomonas </a:t>
            </a:r>
            <a:r>
              <a:rPr lang="en-US" dirty="0"/>
              <a:t>aeruginosa </a:t>
            </a:r>
          </a:p>
        </p:txBody>
      </p:sp>
    </p:spTree>
    <p:extLst>
      <p:ext uri="{BB962C8B-B14F-4D97-AF65-F5344CB8AC3E}">
        <p14:creationId xmlns:p14="http://schemas.microsoft.com/office/powerpoint/2010/main" val="2315028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Cholangitis </a:t>
            </a:r>
            <a:r>
              <a:rPr lang="en-US" dirty="0"/>
              <a:t>may present as </a:t>
            </a:r>
            <a:r>
              <a:rPr lang="en-US" dirty="0" smtClean="0"/>
              <a:t>anything from </a:t>
            </a:r>
            <a:r>
              <a:rPr lang="en-US" dirty="0"/>
              <a:t>a mild, intermittent, and </a:t>
            </a:r>
            <a:r>
              <a:rPr lang="en-US" dirty="0" smtClean="0"/>
              <a:t>self-limited </a:t>
            </a:r>
            <a:r>
              <a:rPr lang="en-US" dirty="0"/>
              <a:t>disease to a fulminant, </a:t>
            </a:r>
            <a:r>
              <a:rPr lang="en-US" dirty="0" smtClean="0"/>
              <a:t>potentially </a:t>
            </a:r>
            <a:r>
              <a:rPr lang="en-US" dirty="0"/>
              <a:t>life-threatening septicemia.</a:t>
            </a:r>
          </a:p>
          <a:p>
            <a:r>
              <a:rPr lang="en-US" dirty="0" smtClean="0"/>
              <a:t>The </a:t>
            </a:r>
            <a:r>
              <a:rPr lang="en-US" dirty="0"/>
              <a:t>patient with </a:t>
            </a:r>
            <a:r>
              <a:rPr lang="en-US" dirty="0" smtClean="0"/>
              <a:t>gallstone-induced cholangitis </a:t>
            </a:r>
            <a:r>
              <a:rPr lang="en-US" dirty="0"/>
              <a:t>is typically older and </a:t>
            </a:r>
            <a:r>
              <a:rPr lang="en-US" dirty="0" smtClean="0"/>
              <a:t>female.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958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most common presentation </a:t>
            </a:r>
            <a:r>
              <a:rPr lang="en-US" dirty="0" smtClean="0"/>
              <a:t>is fever</a:t>
            </a:r>
            <a:r>
              <a:rPr lang="en-US" dirty="0"/>
              <a:t>, epigastric or right upper </a:t>
            </a:r>
            <a:r>
              <a:rPr lang="en-US" dirty="0" smtClean="0"/>
              <a:t>quadrant </a:t>
            </a:r>
            <a:r>
              <a:rPr lang="en-US" dirty="0"/>
              <a:t>pain, and jaundice.</a:t>
            </a:r>
          </a:p>
          <a:p>
            <a:r>
              <a:rPr lang="en-US" b="1" dirty="0" smtClean="0"/>
              <a:t>Charcot's </a:t>
            </a:r>
            <a:r>
              <a:rPr lang="en-US" b="1" dirty="0"/>
              <a:t>triad </a:t>
            </a:r>
            <a:r>
              <a:rPr lang="en-US" dirty="0"/>
              <a:t>are present in </a:t>
            </a:r>
            <a:r>
              <a:rPr lang="en-US" dirty="0" smtClean="0"/>
              <a:t>about two </a:t>
            </a:r>
            <a:r>
              <a:rPr lang="en-US" dirty="0"/>
              <a:t>thirds of </a:t>
            </a:r>
            <a:r>
              <a:rPr lang="en-US" dirty="0" smtClean="0"/>
              <a:t>patients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ym typeface="Wingdings" panose="05000000000000000000" pitchFamily="2" charset="2"/>
              </a:rPr>
              <a:t>fever</a:t>
            </a:r>
            <a:r>
              <a:rPr lang="en-US" b="1" dirty="0">
                <a:sym typeface="Wingdings" panose="05000000000000000000" pitchFamily="2" charset="2"/>
              </a:rPr>
              <a:t>, RUQ pain, </a:t>
            </a:r>
            <a:r>
              <a:rPr lang="en-US" b="1" dirty="0" smtClean="0">
                <a:sym typeface="Wingdings" panose="05000000000000000000" pitchFamily="2" charset="2"/>
              </a:rPr>
              <a:t>and jaundice</a:t>
            </a:r>
            <a:endParaRPr lang="en-US" b="1" dirty="0"/>
          </a:p>
          <a:p>
            <a:r>
              <a:rPr lang="en-US" dirty="0" smtClean="0"/>
              <a:t>Progress </a:t>
            </a:r>
            <a:r>
              <a:rPr lang="en-US" dirty="0"/>
              <a:t>rapidly with </a:t>
            </a:r>
            <a:r>
              <a:rPr lang="en-US" b="1" dirty="0"/>
              <a:t>septicemia </a:t>
            </a:r>
            <a:r>
              <a:rPr lang="en-US" b="1" dirty="0" smtClean="0"/>
              <a:t>and disorientation</a:t>
            </a:r>
            <a:r>
              <a:rPr lang="en-US" dirty="0"/>
              <a:t>, known as </a:t>
            </a:r>
            <a:r>
              <a:rPr lang="en-US" b="1" dirty="0"/>
              <a:t>Reynolds </a:t>
            </a:r>
            <a:r>
              <a:rPr lang="en-US" b="1" dirty="0" smtClean="0"/>
              <a:t>pentad</a:t>
            </a:r>
            <a:r>
              <a:rPr lang="en-US" b="1" dirty="0"/>
              <a:t>.</a:t>
            </a:r>
          </a:p>
          <a:p>
            <a:r>
              <a:rPr lang="en-US" dirty="0" smtClean="0"/>
              <a:t>Mild </a:t>
            </a:r>
            <a:r>
              <a:rPr lang="en-US" dirty="0"/>
              <a:t>hepatomegaly</a:t>
            </a:r>
          </a:p>
          <a:p>
            <a:r>
              <a:rPr lang="en-US" dirty="0" smtClean="0"/>
              <a:t>Peritonitis </a:t>
            </a:r>
            <a:r>
              <a:rPr lang="en-US" dirty="0"/>
              <a:t>(</a:t>
            </a:r>
            <a:r>
              <a:rPr lang="en-US" dirty="0" smtClean="0"/>
              <a:t>uncommon)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04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the following increases </a:t>
            </a:r>
            <a:r>
              <a:rPr lang="en-US" dirty="0" smtClean="0"/>
              <a:t>the risk </a:t>
            </a:r>
            <a:r>
              <a:rPr lang="en-US" dirty="0"/>
              <a:t>of cholangitis:</a:t>
            </a:r>
          </a:p>
          <a:p>
            <a:pPr lvl="1"/>
            <a:r>
              <a:rPr lang="en-US" sz="2800" dirty="0" smtClean="0"/>
              <a:t>Gallstones</a:t>
            </a:r>
            <a:r>
              <a:rPr lang="en-US" sz="2800" dirty="0"/>
              <a:t>, CBD stones</a:t>
            </a:r>
          </a:p>
          <a:p>
            <a:pPr lvl="1"/>
            <a:r>
              <a:rPr lang="en-US" sz="2800" dirty="0" smtClean="0"/>
              <a:t>Recent </a:t>
            </a:r>
            <a:r>
              <a:rPr lang="en-US" sz="2800" dirty="0"/>
              <a:t>cholecystectomy</a:t>
            </a:r>
          </a:p>
          <a:p>
            <a:pPr lvl="1"/>
            <a:r>
              <a:rPr lang="en-US" sz="2800" dirty="0" smtClean="0"/>
              <a:t>Endoscopic </a:t>
            </a:r>
            <a:r>
              <a:rPr lang="en-US" sz="2800" dirty="0"/>
              <a:t>manipulation or </a:t>
            </a:r>
            <a:r>
              <a:rPr lang="en-US" sz="2800" dirty="0" smtClean="0"/>
              <a:t>ERCP, cholangiogram</a:t>
            </a:r>
            <a:endParaRPr lang="en-US" sz="2800" dirty="0"/>
          </a:p>
          <a:p>
            <a:pPr lvl="1"/>
            <a:r>
              <a:rPr lang="en-US" sz="2800" dirty="0" smtClean="0"/>
              <a:t>History </a:t>
            </a:r>
            <a:r>
              <a:rPr lang="en-US" sz="2800" dirty="0"/>
              <a:t>of cholangitis</a:t>
            </a:r>
          </a:p>
          <a:p>
            <a:pPr lvl="1"/>
            <a:r>
              <a:rPr lang="en-US" sz="2800" dirty="0" smtClean="0"/>
              <a:t>History </a:t>
            </a:r>
            <a:r>
              <a:rPr lang="en-US" sz="2800" dirty="0"/>
              <a:t>of HIV or AIDS: </a:t>
            </a:r>
            <a:r>
              <a:rPr lang="en-US" sz="2800" dirty="0" smtClean="0"/>
              <a:t>AIDS-related cholangitis </a:t>
            </a:r>
            <a:r>
              <a:rPr lang="en-US" sz="2800" dirty="0"/>
              <a:t>is characterized </a:t>
            </a:r>
            <a:r>
              <a:rPr lang="en-US" sz="2800" dirty="0" smtClean="0"/>
              <a:t>by extrahepatic </a:t>
            </a:r>
            <a:r>
              <a:rPr lang="en-US" sz="2800" dirty="0"/>
              <a:t>biliary </a:t>
            </a:r>
            <a:r>
              <a:rPr lang="en-US" sz="2800" dirty="0" smtClean="0"/>
              <a:t>edema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26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Cholecystitis</a:t>
            </a:r>
            <a:endParaRPr lang="en-US" dirty="0"/>
          </a:p>
          <a:p>
            <a:r>
              <a:rPr lang="en-US" dirty="0" smtClean="0"/>
              <a:t>Diverticular </a:t>
            </a:r>
            <a:r>
              <a:rPr lang="en-US" dirty="0"/>
              <a:t>disease</a:t>
            </a:r>
          </a:p>
          <a:p>
            <a:r>
              <a:rPr lang="en-US" dirty="0" smtClean="0"/>
              <a:t>Hepatitis</a:t>
            </a:r>
            <a:endParaRPr lang="en-US" dirty="0"/>
          </a:p>
          <a:p>
            <a:r>
              <a:rPr lang="en-US" dirty="0" smtClean="0"/>
              <a:t>Mesenteric </a:t>
            </a:r>
            <a:r>
              <a:rPr lang="en-US" dirty="0"/>
              <a:t>ischemia</a:t>
            </a:r>
          </a:p>
          <a:p>
            <a:r>
              <a:rPr lang="en-US" dirty="0" smtClean="0"/>
              <a:t>Pancreatitis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692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CBC</a:t>
            </a:r>
            <a:r>
              <a:rPr lang="en-US" b="1" dirty="0" smtClean="0">
                <a:sym typeface="Wingdings" panose="05000000000000000000" pitchFamily="2" charset="2"/>
              </a:rPr>
              <a:t></a:t>
            </a:r>
            <a:r>
              <a:rPr lang="en-US" b="1" dirty="0" smtClean="0"/>
              <a:t> </a:t>
            </a:r>
            <a:r>
              <a:rPr lang="en-US" dirty="0"/>
              <a:t>Leukocytosis</a:t>
            </a:r>
          </a:p>
          <a:p>
            <a:r>
              <a:rPr lang="en-US" dirty="0"/>
              <a:t>L</a:t>
            </a:r>
            <a:r>
              <a:rPr lang="en-US" dirty="0" smtClean="0"/>
              <a:t>iver function </a:t>
            </a:r>
            <a:r>
              <a:rPr lang="en-US" dirty="0"/>
              <a:t>test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hyperbilirubinemia</a:t>
            </a:r>
            <a:r>
              <a:rPr lang="en-US" dirty="0"/>
              <a:t>, elevation of </a:t>
            </a:r>
            <a:r>
              <a:rPr lang="en-US" dirty="0" smtClean="0"/>
              <a:t>alkaline </a:t>
            </a:r>
            <a:r>
              <a:rPr lang="en-US" dirty="0"/>
              <a:t>phosphatase and </a:t>
            </a:r>
            <a:r>
              <a:rPr lang="en-US" dirty="0" smtClean="0"/>
              <a:t>transaminases are </a:t>
            </a:r>
            <a:r>
              <a:rPr lang="en-US" dirty="0"/>
              <a:t>common</a:t>
            </a:r>
          </a:p>
          <a:p>
            <a:r>
              <a:rPr lang="en-US" dirty="0" smtClean="0"/>
              <a:t>PT </a:t>
            </a:r>
            <a:r>
              <a:rPr lang="en-US" dirty="0"/>
              <a:t>PTT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Do not expect to </a:t>
            </a:r>
            <a:r>
              <a:rPr lang="en-US" dirty="0" smtClean="0"/>
              <a:t>be elevated </a:t>
            </a:r>
            <a:r>
              <a:rPr lang="en-US" dirty="0"/>
              <a:t>unless sepsis is </a:t>
            </a:r>
            <a:r>
              <a:rPr lang="en-US" dirty="0" smtClean="0"/>
              <a:t>associated with </a:t>
            </a:r>
            <a:r>
              <a:rPr lang="en-US" dirty="0"/>
              <a:t>disseminated </a:t>
            </a:r>
            <a:r>
              <a:rPr lang="en-US" dirty="0" smtClean="0"/>
              <a:t>intravascular coagulation </a:t>
            </a:r>
            <a:r>
              <a:rPr lang="en-US" dirty="0"/>
              <a:t>or underlying </a:t>
            </a:r>
            <a:r>
              <a:rPr lang="en-US" dirty="0" smtClean="0"/>
              <a:t>cirrhosis exists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84174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RADIOLOGICAL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Imaging studies are important </a:t>
            </a:r>
            <a:r>
              <a:rPr lang="en-US" dirty="0" smtClean="0"/>
              <a:t>to confirm </a:t>
            </a:r>
            <a:r>
              <a:rPr lang="en-US" dirty="0"/>
              <a:t>the presence and cause </a:t>
            </a:r>
            <a:r>
              <a:rPr lang="en-US" dirty="0" smtClean="0"/>
              <a:t>of biliary </a:t>
            </a:r>
            <a:r>
              <a:rPr lang="en-US" dirty="0"/>
              <a:t>obstruction and to rule </a:t>
            </a:r>
            <a:r>
              <a:rPr lang="en-US" dirty="0" smtClean="0"/>
              <a:t>out other </a:t>
            </a:r>
            <a:r>
              <a:rPr lang="en-US" dirty="0"/>
              <a:t>conditions.</a:t>
            </a:r>
          </a:p>
          <a:p>
            <a:r>
              <a:rPr lang="en-US" b="1" dirty="0" smtClean="0"/>
              <a:t>Transabdominal </a:t>
            </a:r>
            <a:r>
              <a:rPr lang="en-US" b="1" dirty="0"/>
              <a:t>ultrasonography </a:t>
            </a:r>
            <a:r>
              <a:rPr lang="en-US" dirty="0" smtClean="0"/>
              <a:t>is the </a:t>
            </a:r>
            <a:r>
              <a:rPr lang="en-US" dirty="0"/>
              <a:t>initial imaging study of </a:t>
            </a:r>
            <a:r>
              <a:rPr lang="en-US" dirty="0" smtClean="0"/>
              <a:t>choice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excellent </a:t>
            </a:r>
            <a:r>
              <a:rPr lang="en-US" dirty="0"/>
              <a:t>for gallstones </a:t>
            </a:r>
            <a:r>
              <a:rPr lang="en-US" dirty="0" smtClean="0"/>
              <a:t>and cholecystitis</a:t>
            </a:r>
            <a:r>
              <a:rPr lang="en-US" dirty="0"/>
              <a:t>.</a:t>
            </a:r>
          </a:p>
          <a:p>
            <a:r>
              <a:rPr lang="en-US" dirty="0" smtClean="0"/>
              <a:t>It </a:t>
            </a:r>
            <a:r>
              <a:rPr lang="en-US" dirty="0"/>
              <a:t>is highly sensitive and specific </a:t>
            </a:r>
            <a:r>
              <a:rPr lang="en-US" dirty="0" smtClean="0"/>
              <a:t>for examining </a:t>
            </a:r>
            <a:r>
              <a:rPr lang="en-US" dirty="0"/>
              <a:t>the gallbladder </a:t>
            </a:r>
            <a:r>
              <a:rPr lang="en-US" dirty="0" smtClean="0"/>
              <a:t>and assessing </a:t>
            </a:r>
            <a:r>
              <a:rPr lang="en-US" dirty="0"/>
              <a:t>bile duct dilatation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ERC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The </a:t>
            </a:r>
            <a:r>
              <a:rPr lang="en-US" dirty="0"/>
              <a:t>definitive diagnostic test </a:t>
            </a:r>
          </a:p>
          <a:p>
            <a:r>
              <a:rPr lang="en-US" dirty="0" smtClean="0"/>
              <a:t>In </a:t>
            </a:r>
            <a:r>
              <a:rPr lang="en-US" dirty="0"/>
              <a:t>cases in which ERC is </a:t>
            </a:r>
            <a:r>
              <a:rPr lang="en-US" dirty="0" smtClean="0"/>
              <a:t>not available</a:t>
            </a:r>
            <a:r>
              <a:rPr lang="en-US" dirty="0"/>
              <a:t>, PTC is indicated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413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RADIOLOGICAL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Both </a:t>
            </a:r>
            <a:r>
              <a:rPr lang="en-US" dirty="0"/>
              <a:t>ERC and PTC will show the </a:t>
            </a:r>
            <a:r>
              <a:rPr lang="en-US" dirty="0" smtClean="0"/>
              <a:t>level and </a:t>
            </a:r>
            <a:r>
              <a:rPr lang="en-US" dirty="0"/>
              <a:t>the reason for the </a:t>
            </a:r>
            <a:r>
              <a:rPr lang="en-US" dirty="0" smtClean="0"/>
              <a:t>obstruction, allow </a:t>
            </a:r>
            <a:r>
              <a:rPr lang="en-US" dirty="0"/>
              <a:t>culture of the bile, possibly </a:t>
            </a:r>
            <a:r>
              <a:rPr lang="en-US" dirty="0" smtClean="0"/>
              <a:t>allow </a:t>
            </a:r>
            <a:r>
              <a:rPr lang="en-US" dirty="0"/>
              <a:t>the removal of stones if present, </a:t>
            </a:r>
            <a:r>
              <a:rPr lang="en-US" dirty="0" smtClean="0"/>
              <a:t>and drainage </a:t>
            </a:r>
            <a:r>
              <a:rPr lang="en-US" dirty="0"/>
              <a:t>of the bile ducts </a:t>
            </a:r>
            <a:r>
              <a:rPr lang="en-US" dirty="0" smtClean="0"/>
              <a:t>with drainage </a:t>
            </a:r>
            <a:r>
              <a:rPr lang="en-US" dirty="0"/>
              <a:t>catheters or </a:t>
            </a:r>
            <a:r>
              <a:rPr lang="en-US" dirty="0" smtClean="0"/>
              <a:t>stents</a:t>
            </a:r>
          </a:p>
          <a:p>
            <a:r>
              <a:rPr lang="en-US" b="1" dirty="0"/>
              <a:t>Endoscopic </a:t>
            </a:r>
            <a:r>
              <a:rPr lang="en-US" b="1" dirty="0" smtClean="0"/>
              <a:t>retrograde cholangiopancreatography </a:t>
            </a:r>
            <a:r>
              <a:rPr lang="en-US" b="1" dirty="0"/>
              <a:t>(ERCP)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is both </a:t>
            </a:r>
            <a:r>
              <a:rPr lang="en-US" dirty="0"/>
              <a:t>diagnostic and therapeutic </a:t>
            </a:r>
            <a:r>
              <a:rPr lang="en-US" dirty="0" smtClean="0"/>
              <a:t>and is </a:t>
            </a:r>
            <a:r>
              <a:rPr lang="en-US" dirty="0"/>
              <a:t>considered the criterion </a:t>
            </a:r>
            <a:r>
              <a:rPr lang="en-US" dirty="0" smtClean="0"/>
              <a:t>standard for </a:t>
            </a:r>
            <a:r>
              <a:rPr lang="en-US" dirty="0"/>
              <a:t>imaging the biliary system.</a:t>
            </a:r>
          </a:p>
          <a:p>
            <a:r>
              <a:rPr lang="en-US" dirty="0" smtClean="0"/>
              <a:t>ERCP </a:t>
            </a:r>
            <a:r>
              <a:rPr lang="en-US" dirty="0"/>
              <a:t>has a high success </a:t>
            </a:r>
            <a:r>
              <a:rPr lang="en-US" dirty="0" smtClean="0"/>
              <a:t>rate (98</a:t>
            </a:r>
            <a:r>
              <a:rPr lang="en-US" dirty="0"/>
              <a:t>%) and is considered safer </a:t>
            </a:r>
            <a:r>
              <a:rPr lang="en-US" dirty="0" smtClean="0"/>
              <a:t>than surgical </a:t>
            </a:r>
            <a:r>
              <a:rPr lang="en-US" dirty="0"/>
              <a:t>and </a:t>
            </a:r>
            <a:r>
              <a:rPr lang="en-US" dirty="0" smtClean="0"/>
              <a:t>percutaneous intervention</a:t>
            </a:r>
            <a:r>
              <a:rPr lang="en-US" dirty="0"/>
              <a:t>.</a:t>
            </a:r>
          </a:p>
          <a:p>
            <a:r>
              <a:rPr lang="en-US" dirty="0" smtClean="0"/>
              <a:t>Complications </a:t>
            </a:r>
            <a:r>
              <a:rPr lang="en-US" dirty="0"/>
              <a:t>include </a:t>
            </a:r>
            <a:r>
              <a:rPr lang="en-US" dirty="0" smtClean="0"/>
              <a:t>pancreatitis, bleeding</a:t>
            </a:r>
            <a:r>
              <a:rPr lang="en-US" dirty="0"/>
              <a:t>, and perforation.</a:t>
            </a:r>
          </a:p>
        </p:txBody>
      </p:sp>
    </p:spTree>
    <p:extLst>
      <p:ext uri="{BB962C8B-B14F-4D97-AF65-F5344CB8AC3E}">
        <p14:creationId xmlns:p14="http://schemas.microsoft.com/office/powerpoint/2010/main" val="320725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PRIMARY STONES</a:t>
            </a:r>
          </a:p>
          <a:p>
            <a:pPr marL="0" indent="0">
              <a:buNone/>
            </a:pPr>
            <a:r>
              <a:rPr lang="en-US" b="1" dirty="0" smtClean="0"/>
              <a:t>Etiology:</a:t>
            </a:r>
          </a:p>
          <a:p>
            <a:r>
              <a:rPr lang="en-US" b="1" dirty="0" smtClean="0"/>
              <a:t>Defective pathophysiology of biliary tree causing stasis, biliary dyskinesia, benign biliary stricture, </a:t>
            </a:r>
            <a:r>
              <a:rPr lang="en-US" b="1" dirty="0" err="1" smtClean="0"/>
              <a:t>sclerosing</a:t>
            </a:r>
            <a:r>
              <a:rPr lang="en-US" b="1" dirty="0" smtClean="0"/>
              <a:t> cholangitis, biliary dilatation</a:t>
            </a:r>
            <a:r>
              <a:rPr lang="en-US" dirty="0" smtClean="0"/>
              <a:t> etc.</a:t>
            </a:r>
          </a:p>
          <a:p>
            <a:r>
              <a:rPr lang="en-US" dirty="0" smtClean="0"/>
              <a:t>Congenital conditions like </a:t>
            </a:r>
            <a:r>
              <a:rPr lang="en-US" dirty="0" err="1" smtClean="0"/>
              <a:t>Caroli’s</a:t>
            </a:r>
            <a:r>
              <a:rPr lang="en-US" dirty="0" smtClean="0"/>
              <a:t> disease, </a:t>
            </a:r>
            <a:r>
              <a:rPr lang="en-US" dirty="0" err="1" smtClean="0"/>
              <a:t>choledochal</a:t>
            </a:r>
            <a:r>
              <a:rPr lang="en-US" dirty="0" smtClean="0"/>
              <a:t> cyst.</a:t>
            </a:r>
          </a:p>
          <a:p>
            <a:r>
              <a:rPr lang="en-US" dirty="0" smtClean="0"/>
              <a:t>Infections &amp; infestations like </a:t>
            </a:r>
            <a:r>
              <a:rPr lang="en-US" dirty="0" err="1" smtClean="0"/>
              <a:t>clonorchiasis</a:t>
            </a:r>
            <a:r>
              <a:rPr lang="en-US" dirty="0" smtClean="0"/>
              <a:t>, ascariasis.</a:t>
            </a:r>
          </a:p>
          <a:p>
            <a:r>
              <a:rPr lang="en-US" dirty="0" smtClean="0"/>
              <a:t>Others: Low protein diet, malnutrition, obesity, females, old 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756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RADIOLOGICAL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CT scanning and MRI </a:t>
            </a:r>
            <a:r>
              <a:rPr lang="en-US" dirty="0"/>
              <a:t>will </a:t>
            </a:r>
            <a:r>
              <a:rPr lang="en-US" dirty="0" smtClean="0"/>
              <a:t>show pancreatic </a:t>
            </a:r>
            <a:r>
              <a:rPr lang="en-US" dirty="0"/>
              <a:t>and </a:t>
            </a:r>
            <a:r>
              <a:rPr lang="en-US" dirty="0" err="1" smtClean="0"/>
              <a:t>periampullary</a:t>
            </a:r>
            <a:r>
              <a:rPr lang="en-US" dirty="0" smtClean="0"/>
              <a:t> masses</a:t>
            </a:r>
            <a:r>
              <a:rPr lang="en-US" dirty="0"/>
              <a:t>, if present, in addition to </a:t>
            </a:r>
            <a:r>
              <a:rPr lang="en-US" dirty="0" smtClean="0"/>
              <a:t>the ductal </a:t>
            </a:r>
            <a:r>
              <a:rPr lang="en-US" dirty="0"/>
              <a:t>dilatation.</a:t>
            </a:r>
          </a:p>
          <a:p>
            <a:r>
              <a:rPr lang="en-US" dirty="0" smtClean="0"/>
              <a:t>Gallstones </a:t>
            </a:r>
            <a:r>
              <a:rPr lang="en-US" dirty="0"/>
              <a:t>are poorly visualized </a:t>
            </a:r>
            <a:r>
              <a:rPr lang="en-US" dirty="0" smtClean="0"/>
              <a:t>with traditional </a:t>
            </a:r>
            <a:r>
              <a:rPr lang="en-US" dirty="0"/>
              <a:t>CT scan</a:t>
            </a:r>
            <a:r>
              <a:rPr lang="en-US" dirty="0" smtClean="0"/>
              <a:t>.</a:t>
            </a:r>
          </a:p>
          <a:p>
            <a:r>
              <a:rPr lang="en-US" b="1" dirty="0"/>
              <a:t>Magnetic </a:t>
            </a:r>
            <a:r>
              <a:rPr lang="en-US" b="1" dirty="0" smtClean="0"/>
              <a:t>resonance cholangiopancreatography </a:t>
            </a:r>
            <a:r>
              <a:rPr lang="en-US" b="1" dirty="0"/>
              <a:t>(MRCP)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is a </a:t>
            </a:r>
            <a:r>
              <a:rPr lang="en-US" dirty="0"/>
              <a:t>noninvasive imaging modality </a:t>
            </a:r>
            <a:r>
              <a:rPr lang="en-US" dirty="0" smtClean="0"/>
              <a:t>that is </a:t>
            </a:r>
            <a:r>
              <a:rPr lang="en-US" dirty="0"/>
              <a:t>increasingly being used in </a:t>
            </a:r>
            <a:r>
              <a:rPr lang="en-US" dirty="0" smtClean="0"/>
              <a:t>the diagnosis </a:t>
            </a:r>
            <a:r>
              <a:rPr lang="en-US" dirty="0"/>
              <a:t>of biliary stones and </a:t>
            </a:r>
            <a:r>
              <a:rPr lang="en-US" dirty="0" smtClean="0"/>
              <a:t>other biliary pathology.</a:t>
            </a:r>
          </a:p>
          <a:p>
            <a:r>
              <a:rPr lang="en-US" dirty="0" smtClean="0"/>
              <a:t>MRCP </a:t>
            </a:r>
            <a:r>
              <a:rPr lang="en-US" dirty="0"/>
              <a:t>is accurate for </a:t>
            </a:r>
            <a:r>
              <a:rPr lang="en-US" dirty="0" smtClean="0"/>
              <a:t>detecting </a:t>
            </a:r>
            <a:r>
              <a:rPr lang="en-US" dirty="0" err="1" smtClean="0"/>
              <a:t>choledocholithiasis</a:t>
            </a:r>
            <a:r>
              <a:rPr lang="en-US" dirty="0"/>
              <a:t>, </a:t>
            </a:r>
            <a:r>
              <a:rPr lang="en-US" dirty="0" smtClean="0"/>
              <a:t>neoplasms, strictures</a:t>
            </a:r>
            <a:r>
              <a:rPr lang="en-US" dirty="0"/>
              <a:t>, and dilations within </a:t>
            </a:r>
            <a:r>
              <a:rPr lang="en-US" dirty="0" smtClean="0"/>
              <a:t>the biliary system</a:t>
            </a:r>
          </a:p>
          <a:p>
            <a:r>
              <a:rPr lang="en-US" b="1" dirty="0"/>
              <a:t>HIDA and DISIDA scans </a:t>
            </a:r>
            <a:r>
              <a:rPr lang="en-US" dirty="0" smtClean="0"/>
              <a:t>are functional </a:t>
            </a:r>
            <a:r>
              <a:rPr lang="en-US" dirty="0"/>
              <a:t>studies of </a:t>
            </a:r>
            <a:r>
              <a:rPr lang="en-US" dirty="0" smtClean="0"/>
              <a:t>the gallbladder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917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/>
              <a:t>initial </a:t>
            </a:r>
            <a:r>
              <a:rPr lang="en-US" b="1" dirty="0" smtClean="0"/>
              <a:t>treatment</a:t>
            </a:r>
            <a:r>
              <a:rPr lang="en-US" dirty="0" smtClean="0"/>
              <a:t>: </a:t>
            </a:r>
            <a:r>
              <a:rPr lang="en-US" b="1" dirty="0" smtClean="0"/>
              <a:t>intravenous antibiotics </a:t>
            </a:r>
            <a:r>
              <a:rPr lang="en-US" b="1" dirty="0"/>
              <a:t>and fluid resuscitation</a:t>
            </a:r>
            <a:r>
              <a:rPr lang="en-US" dirty="0"/>
              <a:t>.</a:t>
            </a:r>
          </a:p>
          <a:p>
            <a:r>
              <a:rPr lang="en-US" dirty="0" smtClean="0"/>
              <a:t>Patients </a:t>
            </a:r>
            <a:r>
              <a:rPr lang="en-US" dirty="0"/>
              <a:t>with mild </a:t>
            </a:r>
            <a:r>
              <a:rPr lang="en-US" dirty="0" smtClean="0"/>
              <a:t>cholangitis, 80-90</a:t>
            </a:r>
            <a:r>
              <a:rPr lang="en-US" dirty="0"/>
              <a:t>% respond to medical therapy.</a:t>
            </a:r>
          </a:p>
          <a:p>
            <a:r>
              <a:rPr lang="en-US" dirty="0" smtClean="0"/>
              <a:t>Approximately </a:t>
            </a:r>
            <a:r>
              <a:rPr lang="en-US" dirty="0"/>
              <a:t>15% do not </a:t>
            </a:r>
            <a:r>
              <a:rPr lang="en-US" dirty="0" smtClean="0"/>
              <a:t>respond and </a:t>
            </a:r>
            <a:r>
              <a:rPr lang="en-US" dirty="0"/>
              <a:t>subsequently require </a:t>
            </a:r>
            <a:r>
              <a:rPr lang="en-US" dirty="0" smtClean="0"/>
              <a:t>immediate surgical </a:t>
            </a:r>
            <a:r>
              <a:rPr lang="en-US" dirty="0"/>
              <a:t>or </a:t>
            </a:r>
            <a:r>
              <a:rPr lang="en-US" dirty="0" smtClean="0"/>
              <a:t>endoscopic decompression</a:t>
            </a:r>
            <a:r>
              <a:rPr lang="en-US" dirty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severely ill patients, treatment </a:t>
            </a:r>
            <a:r>
              <a:rPr lang="en-US" dirty="0" smtClean="0"/>
              <a:t>is immediate</a:t>
            </a:r>
          </a:p>
        </p:txBody>
      </p:sp>
    </p:spTree>
    <p:extLst>
      <p:ext uri="{BB962C8B-B14F-4D97-AF65-F5344CB8AC3E}">
        <p14:creationId xmlns:p14="http://schemas.microsoft.com/office/powerpoint/2010/main" val="3448140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0" y="103031"/>
            <a:ext cx="11797048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selection of procedure should be based on the level and the nature of the biliary obstruction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Patients </a:t>
            </a:r>
            <a:r>
              <a:rPr lang="en-US" dirty="0"/>
              <a:t>with </a:t>
            </a:r>
            <a:r>
              <a:rPr lang="en-US" dirty="0" err="1"/>
              <a:t>choledocholithiasis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err="1" smtClean="0"/>
              <a:t>periampullary</a:t>
            </a:r>
            <a:r>
              <a:rPr lang="en-US" dirty="0" smtClean="0"/>
              <a:t> </a:t>
            </a:r>
            <a:r>
              <a:rPr lang="en-US" dirty="0"/>
              <a:t>malignancies are </a:t>
            </a:r>
            <a:r>
              <a:rPr lang="en-US" b="1" dirty="0" smtClean="0"/>
              <a:t>best approached </a:t>
            </a:r>
            <a:r>
              <a:rPr lang="en-US" b="1" dirty="0"/>
              <a:t>endoscopically</a:t>
            </a:r>
            <a:r>
              <a:rPr lang="en-US" dirty="0"/>
              <a:t>, with </a:t>
            </a:r>
            <a:r>
              <a:rPr lang="en-US" b="1" dirty="0" err="1" smtClean="0"/>
              <a:t>sphincterotomy</a:t>
            </a:r>
            <a:r>
              <a:rPr lang="en-US" b="1" dirty="0" smtClean="0"/>
              <a:t> </a:t>
            </a:r>
            <a:r>
              <a:rPr lang="en-US" b="1" dirty="0"/>
              <a:t>and stone removal, or </a:t>
            </a:r>
            <a:r>
              <a:rPr lang="en-US" b="1" dirty="0" smtClean="0"/>
              <a:t>by placement </a:t>
            </a:r>
            <a:r>
              <a:rPr lang="en-US" b="1" dirty="0"/>
              <a:t>of an endoscopic biliary </a:t>
            </a:r>
            <a:r>
              <a:rPr lang="en-US" b="1" dirty="0" smtClean="0"/>
              <a:t>stent.</a:t>
            </a:r>
          </a:p>
          <a:p>
            <a:r>
              <a:rPr lang="en-US" dirty="0"/>
              <a:t>In patients in whom the </a:t>
            </a:r>
            <a:r>
              <a:rPr lang="en-US" dirty="0" smtClean="0"/>
              <a:t>obstruction is </a:t>
            </a:r>
            <a:r>
              <a:rPr lang="en-US" dirty="0"/>
              <a:t>more proximal or </a:t>
            </a:r>
            <a:r>
              <a:rPr lang="en-US" dirty="0" err="1"/>
              <a:t>perihilar</a:t>
            </a:r>
            <a:r>
              <a:rPr lang="en-US" dirty="0"/>
              <a:t>, or </a:t>
            </a:r>
            <a:r>
              <a:rPr lang="en-US" dirty="0" smtClean="0"/>
              <a:t>stricture </a:t>
            </a:r>
            <a:r>
              <a:rPr lang="en-US" dirty="0"/>
              <a:t>in a biliary-enteric anastomosis </a:t>
            </a:r>
            <a:r>
              <a:rPr lang="en-US" dirty="0" smtClean="0"/>
              <a:t>is </a:t>
            </a:r>
            <a:r>
              <a:rPr lang="en-US" dirty="0"/>
              <a:t>the cause or the endoscopic route </a:t>
            </a:r>
            <a:r>
              <a:rPr lang="en-US" dirty="0" smtClean="0"/>
              <a:t>has </a:t>
            </a:r>
            <a:r>
              <a:rPr lang="en-US" dirty="0"/>
              <a:t>failed, </a:t>
            </a:r>
            <a:r>
              <a:rPr lang="en-US" b="1" dirty="0"/>
              <a:t>percutaneous </a:t>
            </a:r>
            <a:r>
              <a:rPr lang="en-US" b="1" dirty="0" err="1" smtClean="0"/>
              <a:t>transhepatic</a:t>
            </a:r>
            <a:r>
              <a:rPr lang="en-US" b="1" dirty="0" smtClean="0"/>
              <a:t> drainage </a:t>
            </a:r>
            <a:r>
              <a:rPr lang="en-US" b="1" dirty="0"/>
              <a:t>is used</a:t>
            </a:r>
            <a:r>
              <a:rPr lang="en-US" b="1" dirty="0" smtClean="0"/>
              <a:t>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88649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neither ERC nor PTC </a:t>
            </a:r>
            <a:r>
              <a:rPr lang="en-US" dirty="0" smtClean="0"/>
              <a:t>is possible</a:t>
            </a:r>
            <a:r>
              <a:rPr lang="en-US" dirty="0"/>
              <a:t>, </a:t>
            </a:r>
            <a:r>
              <a:rPr lang="en-US" b="1" dirty="0"/>
              <a:t>an emergent operation </a:t>
            </a:r>
            <a:r>
              <a:rPr lang="en-US" b="1" dirty="0" smtClean="0"/>
              <a:t>and decompression </a:t>
            </a:r>
            <a:r>
              <a:rPr lang="en-US" b="1" dirty="0"/>
              <a:t>of the common bile </a:t>
            </a:r>
            <a:r>
              <a:rPr lang="en-US" b="1" dirty="0" smtClean="0"/>
              <a:t>duct </a:t>
            </a:r>
            <a:r>
              <a:rPr lang="en-US" b="1" dirty="0"/>
              <a:t>with a T tube </a:t>
            </a:r>
            <a:r>
              <a:rPr lang="en-US" dirty="0"/>
              <a:t>may be necessary </a:t>
            </a:r>
            <a:r>
              <a:rPr lang="en-US" dirty="0" smtClean="0"/>
              <a:t>and </a:t>
            </a:r>
            <a:r>
              <a:rPr lang="en-US" dirty="0"/>
              <a:t>life-saving.</a:t>
            </a:r>
          </a:p>
          <a:p>
            <a:r>
              <a:rPr lang="en-US" dirty="0" smtClean="0"/>
              <a:t>Definitive </a:t>
            </a:r>
            <a:r>
              <a:rPr lang="en-US" dirty="0"/>
              <a:t>operative therapy </a:t>
            </a:r>
            <a:r>
              <a:rPr lang="en-US" dirty="0" smtClean="0"/>
              <a:t>should be </a:t>
            </a:r>
            <a:r>
              <a:rPr lang="en-US" dirty="0"/>
              <a:t>deferred until the cholangitis </a:t>
            </a:r>
            <a:r>
              <a:rPr lang="en-US" dirty="0" smtClean="0"/>
              <a:t>has been </a:t>
            </a:r>
            <a:r>
              <a:rPr lang="en-US" dirty="0"/>
              <a:t>treated and the proper </a:t>
            </a:r>
            <a:r>
              <a:rPr lang="en-US" dirty="0" smtClean="0"/>
              <a:t>diagnosis </a:t>
            </a:r>
            <a:r>
              <a:rPr lang="en-US" dirty="0"/>
              <a:t>established.</a:t>
            </a:r>
          </a:p>
        </p:txBody>
      </p:sp>
    </p:spTree>
    <p:extLst>
      <p:ext uri="{BB962C8B-B14F-4D97-AF65-F5344CB8AC3E}">
        <p14:creationId xmlns:p14="http://schemas.microsoft.com/office/powerpoint/2010/main" val="4558362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CARCINOMA OF THE GALL BLADDER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504" y="3747752"/>
            <a:ext cx="4696496" cy="31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02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CARCINOMA OF THE GALL BLADDER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Uncommon</a:t>
            </a:r>
          </a:p>
          <a:p>
            <a:r>
              <a:rPr lang="en-US" dirty="0" smtClean="0"/>
              <a:t>Most common malignant </a:t>
            </a:r>
            <a:r>
              <a:rPr lang="en-US" dirty="0" err="1" smtClean="0"/>
              <a:t>tumour</a:t>
            </a:r>
            <a:r>
              <a:rPr lang="en-US" dirty="0" smtClean="0"/>
              <a:t> of the biliary tract</a:t>
            </a:r>
          </a:p>
          <a:p>
            <a:r>
              <a:rPr lang="en-US" dirty="0" smtClean="0"/>
              <a:t>2-6x in women</a:t>
            </a:r>
          </a:p>
          <a:p>
            <a:r>
              <a:rPr lang="en-US" dirty="0" smtClean="0"/>
              <a:t>7th decades of life</a:t>
            </a:r>
          </a:p>
          <a:p>
            <a:r>
              <a:rPr lang="en-US" dirty="0" smtClean="0"/>
              <a:t>Etiology : (recurrent trauma and chronic inflammation)</a:t>
            </a:r>
          </a:p>
          <a:p>
            <a:pPr lvl="1"/>
            <a:r>
              <a:rPr lang="en-US" dirty="0" smtClean="0"/>
              <a:t>Gallstones are present in 60-90% of the cases</a:t>
            </a:r>
          </a:p>
          <a:p>
            <a:pPr lvl="1"/>
            <a:r>
              <a:rPr lang="en-US" dirty="0" smtClean="0"/>
              <a:t>Parasitic disease of the biliary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408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CARCINOMA OF THE GALL BLADDER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CLINICAL FEATURES</a:t>
            </a:r>
          </a:p>
          <a:p>
            <a:r>
              <a:rPr lang="en-US" dirty="0" smtClean="0"/>
              <a:t>Insidious onset</a:t>
            </a:r>
          </a:p>
          <a:p>
            <a:r>
              <a:rPr lang="en-US" dirty="0" smtClean="0"/>
              <a:t>Similar to </a:t>
            </a:r>
            <a:r>
              <a:rPr lang="en-US" dirty="0" err="1" smtClean="0"/>
              <a:t>cholelithiasis</a:t>
            </a:r>
            <a:r>
              <a:rPr lang="en-US" dirty="0" smtClean="0"/>
              <a:t> (</a:t>
            </a:r>
            <a:r>
              <a:rPr lang="en-US" dirty="0" err="1" smtClean="0"/>
              <a:t>Abd</a:t>
            </a:r>
            <a:r>
              <a:rPr lang="en-US" dirty="0" smtClean="0"/>
              <a:t> pain, jaundice, anorexia, nausea and vomiting)</a:t>
            </a:r>
          </a:p>
          <a:p>
            <a:r>
              <a:rPr lang="en-US" dirty="0" err="1" smtClean="0"/>
              <a:t>Sx</a:t>
            </a:r>
            <a:r>
              <a:rPr lang="en-US" dirty="0" smtClean="0"/>
              <a:t> of Acute cholecystitis</a:t>
            </a:r>
          </a:p>
          <a:p>
            <a:r>
              <a:rPr lang="en-US" dirty="0" smtClean="0"/>
              <a:t>Accidental finding during cholecystectomy for symptomatic gall stone</a:t>
            </a:r>
          </a:p>
          <a:p>
            <a:pPr marL="0" indent="0">
              <a:buNone/>
            </a:pPr>
            <a:r>
              <a:rPr lang="en-US" b="1" dirty="0" smtClean="0"/>
              <a:t>TREATMENT</a:t>
            </a:r>
            <a:r>
              <a:rPr lang="en-US" dirty="0" smtClean="0"/>
              <a:t> </a:t>
            </a:r>
          </a:p>
          <a:p>
            <a:r>
              <a:rPr lang="en-US" dirty="0" smtClean="0"/>
              <a:t>surgical resection (including adjacent liver)</a:t>
            </a:r>
          </a:p>
          <a:p>
            <a:r>
              <a:rPr lang="en-US" dirty="0" smtClean="0"/>
              <a:t>+- chemotherapy.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851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8" y="193183"/>
            <a:ext cx="11243257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7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CHOLEDOCHOLITHIASIS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SECONDARY STONES</a:t>
            </a:r>
          </a:p>
          <a:p>
            <a:r>
              <a:rPr lang="en-US" dirty="0" smtClean="0"/>
              <a:t>They are </a:t>
            </a:r>
            <a:r>
              <a:rPr lang="en-US" b="1" dirty="0" smtClean="0"/>
              <a:t>from gallbladder (gall stones), pass through Cystic Duct to CBD</a:t>
            </a:r>
            <a:r>
              <a:rPr lang="en-US" dirty="0" smtClean="0"/>
              <a:t>. Here CBD &amp; biliary tree are otherwise normal.</a:t>
            </a:r>
          </a:p>
          <a:p>
            <a:r>
              <a:rPr lang="en-US" dirty="0" smtClean="0"/>
              <a:t>Common</a:t>
            </a:r>
          </a:p>
          <a:p>
            <a:r>
              <a:rPr lang="en-US" b="1" dirty="0" smtClean="0"/>
              <a:t>black pigment stones/cholesterol stones</a:t>
            </a:r>
            <a:r>
              <a:rPr lang="en-US" dirty="0" smtClean="0"/>
              <a:t> (75% are cholesterol &amp; 15% are pigment stones)</a:t>
            </a:r>
          </a:p>
          <a:p>
            <a:r>
              <a:rPr lang="en-US" dirty="0" smtClean="0"/>
              <a:t>15% of gall stone disease</a:t>
            </a:r>
          </a:p>
          <a:p>
            <a:r>
              <a:rPr lang="en-US" dirty="0" smtClean="0"/>
              <a:t>Secondary stones are better and easier to manage than primary stones</a:t>
            </a:r>
          </a:p>
          <a:p>
            <a:r>
              <a:rPr lang="en-US" dirty="0" smtClean="0"/>
              <a:t>Commonly gall stones get impacted in </a:t>
            </a:r>
            <a:r>
              <a:rPr lang="en-US" dirty="0" err="1" smtClean="0"/>
              <a:t>supraduodenal</a:t>
            </a:r>
            <a:r>
              <a:rPr lang="en-US" dirty="0" smtClean="0"/>
              <a:t> portion of the CBD.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31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AND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1. CHOLESTEROL </a:t>
            </a:r>
            <a:r>
              <a:rPr lang="en-US" b="1" dirty="0" smtClean="0"/>
              <a:t>STONES</a:t>
            </a:r>
            <a:endParaRPr lang="en-US" b="1" dirty="0"/>
          </a:p>
          <a:p>
            <a:r>
              <a:rPr lang="en-US" dirty="0" smtClean="0"/>
              <a:t>Cholesterol </a:t>
            </a:r>
            <a:r>
              <a:rPr lang="en-US" dirty="0"/>
              <a:t>gallstones usually contain &gt;50% </a:t>
            </a:r>
            <a:r>
              <a:rPr lang="en-US" b="1" dirty="0"/>
              <a:t>cholesterol monohydrate </a:t>
            </a:r>
            <a:r>
              <a:rPr lang="en-US" dirty="0"/>
              <a:t>plus an admixture of calcium salts, bile pigments, and proteins</a:t>
            </a:r>
          </a:p>
          <a:p>
            <a:pPr marL="0" indent="0">
              <a:buNone/>
            </a:pPr>
            <a:r>
              <a:rPr lang="en-US" b="1" dirty="0"/>
              <a:t>2. PIGMENT </a:t>
            </a:r>
            <a:r>
              <a:rPr lang="en-US" b="1" dirty="0" smtClean="0"/>
              <a:t>STONES</a:t>
            </a:r>
            <a:endParaRPr lang="en-US" b="1" dirty="0"/>
          </a:p>
          <a:p>
            <a:r>
              <a:rPr lang="en-US" dirty="0"/>
              <a:t>Composed almost entirely of </a:t>
            </a:r>
            <a:r>
              <a:rPr lang="en-US" b="1" dirty="0"/>
              <a:t>calcium </a:t>
            </a:r>
            <a:r>
              <a:rPr lang="en-US" b="1" dirty="0" err="1"/>
              <a:t>bilirubinate</a:t>
            </a:r>
            <a:r>
              <a:rPr lang="en-US" b="1" dirty="0"/>
              <a:t>. </a:t>
            </a:r>
            <a:r>
              <a:rPr lang="en-US" dirty="0"/>
              <a:t>They are mostly small, black and multiple. Some are hard and coral like, others are soft and really concretions of sludge rather than </a:t>
            </a:r>
            <a:r>
              <a:rPr lang="en-US" dirty="0" smtClean="0"/>
              <a:t>stones. Two types</a:t>
            </a:r>
            <a:endParaRPr lang="en-US" dirty="0"/>
          </a:p>
          <a:p>
            <a:r>
              <a:rPr lang="en-US" dirty="0"/>
              <a:t>Hemolysis and liver disease are associated with the </a:t>
            </a:r>
            <a:r>
              <a:rPr lang="en-US" b="1" dirty="0"/>
              <a:t>black </a:t>
            </a:r>
            <a:r>
              <a:rPr lang="en-US" b="1" dirty="0" smtClean="0"/>
              <a:t>stones</a:t>
            </a:r>
            <a:endParaRPr lang="en-US" b="1" dirty="0"/>
          </a:p>
          <a:p>
            <a:r>
              <a:rPr lang="en-US" b="1" dirty="0"/>
              <a:t>the brown, earthy stones </a:t>
            </a:r>
            <a:r>
              <a:rPr lang="en-US" dirty="0"/>
              <a:t>more frequently are formed outside the gallbladder and often are associated with bacterial infections of the biliary tract</a:t>
            </a:r>
          </a:p>
        </p:txBody>
      </p:sp>
    </p:spTree>
    <p:extLst>
      <p:ext uri="{BB962C8B-B14F-4D97-AF65-F5344CB8AC3E}">
        <p14:creationId xmlns:p14="http://schemas.microsoft.com/office/powerpoint/2010/main" val="2654429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AND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en-US" b="1" dirty="0"/>
              <a:t>. MIXED STONES</a:t>
            </a:r>
          </a:p>
          <a:p>
            <a:r>
              <a:rPr lang="en-US" b="1" dirty="0"/>
              <a:t>Cholesterol</a:t>
            </a:r>
            <a:r>
              <a:rPr lang="en-US" dirty="0"/>
              <a:t> is the major component. Other components includes </a:t>
            </a:r>
            <a:r>
              <a:rPr lang="en-US" b="1" dirty="0"/>
              <a:t>calcium </a:t>
            </a:r>
            <a:r>
              <a:rPr lang="en-US" b="1" dirty="0" err="1"/>
              <a:t>bilirubinate</a:t>
            </a:r>
            <a:r>
              <a:rPr lang="en-US" b="1" dirty="0"/>
              <a:t>, calcium palmitate, calcium carbonate, calcium phosphate and proteins</a:t>
            </a:r>
            <a:r>
              <a:rPr lang="en-US" dirty="0"/>
              <a:t>. They are usually multiple and often they are faceted.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77" y="4005331"/>
            <a:ext cx="3528334" cy="2852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310" y="4005331"/>
            <a:ext cx="3464895" cy="2852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205" y="4005330"/>
            <a:ext cx="3880200" cy="285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0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2330</Words>
  <Application>Microsoft Office PowerPoint</Application>
  <PresentationFormat>Widescreen</PresentationFormat>
  <Paragraphs>367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Wingdings</vt:lpstr>
      <vt:lpstr>Office Theme</vt:lpstr>
      <vt:lpstr>DISORDERS OF THE GALL BLADDER</vt:lpstr>
      <vt:lpstr>INTRODUCTION</vt:lpstr>
      <vt:lpstr>CHOLEDOCHOLITHIASIS</vt:lpstr>
      <vt:lpstr>CHOLEDOCHOLITHIASIS</vt:lpstr>
      <vt:lpstr>CHOLEDOCHOLITHIASIS</vt:lpstr>
      <vt:lpstr>CHOLEDOCHOLITHIASIS</vt:lpstr>
      <vt:lpstr>CHOLEDOCHOLITHIASIS</vt:lpstr>
      <vt:lpstr>CHARACTERISTICS AND COMPOSITION</vt:lpstr>
      <vt:lpstr>CHARACTERISTICS AND COMPOSITION</vt:lpstr>
      <vt:lpstr>PowerPoint Presentation</vt:lpstr>
      <vt:lpstr>PowerPoint Presentation</vt:lpstr>
      <vt:lpstr>CHOLEDOCHOLITHIASIS</vt:lpstr>
      <vt:lpstr>CHOLEDOCHOLITHIASIS</vt:lpstr>
      <vt:lpstr>CHOLEDOCHOLITHIASIS</vt:lpstr>
      <vt:lpstr>CHOLEDOCHOLITHIASIS</vt:lpstr>
      <vt:lpstr>CHOLEDOCHOLITHIASIS</vt:lpstr>
      <vt:lpstr>CHOLEDOCHOLITHIASIS</vt:lpstr>
      <vt:lpstr>CHOLEDOCHOLITHIASIS</vt:lpstr>
      <vt:lpstr>CHOLEDOCHOLITHIASIS</vt:lpstr>
      <vt:lpstr>PowerPoint Presentation</vt:lpstr>
      <vt:lpstr>Biliary lithotripsy</vt:lpstr>
      <vt:lpstr>CHOLELITHIASIS</vt:lpstr>
      <vt:lpstr>PREDISPOSING FACTORS</vt:lpstr>
      <vt:lpstr>PowerPoint Presentation</vt:lpstr>
      <vt:lpstr>PowerPoint Presentation</vt:lpstr>
      <vt:lpstr>PowerPoint Presentation</vt:lpstr>
      <vt:lpstr>CLINICAL FEATURES</vt:lpstr>
      <vt:lpstr>MURPHY’s SIGN</vt:lpstr>
      <vt:lpstr>COMPLICATIONS OF GALL STONES</vt:lpstr>
      <vt:lpstr>PowerPoint Presentation</vt:lpstr>
      <vt:lpstr>INVESTIGATIONS</vt:lpstr>
      <vt:lpstr>D/D OF RADIO-OPAQUE SHADOW ON X-RAY</vt:lpstr>
      <vt:lpstr>TREATMENT</vt:lpstr>
      <vt:lpstr>TREATMENT</vt:lpstr>
      <vt:lpstr>CHOLECYSTITIS</vt:lpstr>
      <vt:lpstr>CHOLECYSTITIS</vt:lpstr>
      <vt:lpstr>CHOLECYSTITIS</vt:lpstr>
      <vt:lpstr>CHOLECYSTITIS</vt:lpstr>
      <vt:lpstr>PowerPoint Presentation</vt:lpstr>
      <vt:lpstr>CHOLECYSTITIS</vt:lpstr>
      <vt:lpstr>CHOLECYSTITIS</vt:lpstr>
      <vt:lpstr>CHOLECYSTITIS</vt:lpstr>
      <vt:lpstr>CHOLECYSTITIS</vt:lpstr>
      <vt:lpstr>CHOLECYSTITIS</vt:lpstr>
      <vt:lpstr>CHOLECYSTITIS</vt:lpstr>
      <vt:lpstr>CHOLECYSTITIS</vt:lpstr>
      <vt:lpstr>CHOLECYSTITIS</vt:lpstr>
      <vt:lpstr>PowerPoint Presentation</vt:lpstr>
      <vt:lpstr>CHOLANGITIS</vt:lpstr>
      <vt:lpstr>ACUTE CHOLANGITIS</vt:lpstr>
      <vt:lpstr>PATHOPHYSIOLOGY</vt:lpstr>
      <vt:lpstr>PATHOPHYSIOLOGY</vt:lpstr>
      <vt:lpstr>CLINICAL PRESENTATION</vt:lpstr>
      <vt:lpstr>CLINICAL PRESENTATION</vt:lpstr>
      <vt:lpstr>CLINICAL PRESENTATION</vt:lpstr>
      <vt:lpstr>DIFFERENTIAL DIAGNOSIS</vt:lpstr>
      <vt:lpstr>LAB INVESTIGATION</vt:lpstr>
      <vt:lpstr>RADIOLOGICAL INVESTIGATION</vt:lpstr>
      <vt:lpstr>RADIOLOGICAL INVESTIGATION</vt:lpstr>
      <vt:lpstr>RADIOLOGICAL INVESTIGATION</vt:lpstr>
      <vt:lpstr>TREATMENT</vt:lpstr>
      <vt:lpstr>PowerPoint Presentation</vt:lpstr>
      <vt:lpstr>TREATMENT</vt:lpstr>
      <vt:lpstr>TREATMENT</vt:lpstr>
      <vt:lpstr>CARCINOMA OF THE GALL BLADDER</vt:lpstr>
      <vt:lpstr>CARCINOMA OF THE GALL BLADDER</vt:lpstr>
      <vt:lpstr>CARCINOMA OF THE GALL BLADDER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DISORDERS OF THE GALL BLADDER</dc:title>
  <dc:creator>Jebet</dc:creator>
  <cp:lastModifiedBy>Jebet</cp:lastModifiedBy>
  <cp:revision>23</cp:revision>
  <dcterms:created xsi:type="dcterms:W3CDTF">2019-07-02T03:22:49Z</dcterms:created>
  <dcterms:modified xsi:type="dcterms:W3CDTF">2019-12-09T02:41:17Z</dcterms:modified>
</cp:coreProperties>
</file>