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9" r:id="rId10"/>
    <p:sldId id="264" r:id="rId11"/>
    <p:sldId id="270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9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7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1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5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4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048A-A1DE-4D86-B924-21FC30D11D7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4767-84A5-44C2-9195-E38FD18A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DISORDERS OF THE GIT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MEDICINE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0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GINGIVITIS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Gingivitis is a non-destructive type of periodontal disease, but untreated gingivitis can progress to periodontitis.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48" y="2936382"/>
            <a:ext cx="7534141" cy="36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0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489398"/>
            <a:ext cx="11243255" cy="57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7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GINGIVITIS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TYPES OF GINGIVITIS</a:t>
            </a:r>
          </a:p>
          <a:p>
            <a:pPr marL="0" indent="0">
              <a:buNone/>
            </a:pPr>
            <a:r>
              <a:rPr lang="en-US" b="1" dirty="0" smtClean="0"/>
              <a:t>1. Dental plaque-induced gingival disease </a:t>
            </a:r>
          </a:p>
          <a:p>
            <a:r>
              <a:rPr lang="en-US" dirty="0" smtClean="0"/>
              <a:t>This can be caused by plaque, systemic factors, medications, or malnutrition.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2. Non-plaque induced gingival lesions</a:t>
            </a:r>
          </a:p>
          <a:p>
            <a:r>
              <a:rPr lang="en-US" dirty="0" smtClean="0"/>
              <a:t>This can be caused by a specific bacterium, virus, or fungus. It might also be caused by genetic factors, systemic conditions.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85" y="4511812"/>
            <a:ext cx="3771409" cy="2346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21" y="4511812"/>
            <a:ext cx="3627977" cy="23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3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GINGIVITIS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CAUSES</a:t>
            </a:r>
          </a:p>
          <a:p>
            <a:r>
              <a:rPr lang="en-US" dirty="0" smtClean="0"/>
              <a:t>Accumulation of bacterial plaque</a:t>
            </a:r>
          </a:p>
          <a:p>
            <a:r>
              <a:rPr lang="en-US" dirty="0" smtClean="0"/>
              <a:t>Some diseases like diabetes , HIV</a:t>
            </a:r>
          </a:p>
          <a:p>
            <a:r>
              <a:rPr lang="en-US" dirty="0" smtClean="0"/>
              <a:t>Drugs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 smtClean="0"/>
              <a:t>Ages</a:t>
            </a:r>
          </a:p>
          <a:p>
            <a:r>
              <a:rPr lang="en-US" dirty="0" smtClean="0"/>
              <a:t>Poor diet</a:t>
            </a:r>
          </a:p>
          <a:p>
            <a:r>
              <a:rPr lang="en-US" dirty="0" smtClean="0"/>
              <a:t>Family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0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GINGIVITIS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SYMPTOMS</a:t>
            </a:r>
          </a:p>
          <a:p>
            <a:r>
              <a:rPr lang="en-US" dirty="0" smtClean="0"/>
              <a:t>Swollen or puffy gums</a:t>
            </a:r>
          </a:p>
          <a:p>
            <a:r>
              <a:rPr lang="en-US" dirty="0" smtClean="0"/>
              <a:t>Dusky red or dark red gums</a:t>
            </a:r>
          </a:p>
          <a:p>
            <a:r>
              <a:rPr lang="en-US" dirty="0" smtClean="0"/>
              <a:t>Gums that bleed easily when you brush or floss</a:t>
            </a:r>
          </a:p>
          <a:p>
            <a:r>
              <a:rPr lang="en-US" dirty="0" smtClean="0"/>
              <a:t>Halitosis</a:t>
            </a:r>
          </a:p>
          <a:p>
            <a:r>
              <a:rPr lang="en-US" dirty="0" smtClean="0"/>
              <a:t>Receding gums</a:t>
            </a:r>
          </a:p>
          <a:p>
            <a:r>
              <a:rPr lang="en-US" dirty="0"/>
              <a:t>t</a:t>
            </a:r>
            <a:r>
              <a:rPr lang="en-US" dirty="0" smtClean="0"/>
              <a:t>ender gums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6715" y="1982084"/>
            <a:ext cx="3683357" cy="2229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117" y="4001294"/>
            <a:ext cx="2393394" cy="2609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714" y="4502789"/>
            <a:ext cx="3683357" cy="21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9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GINGIVITIS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PREVENTION /MANAGEMENT</a:t>
            </a:r>
          </a:p>
          <a:p>
            <a:r>
              <a:rPr lang="en-US" dirty="0" smtClean="0"/>
              <a:t>Good oral hygiene</a:t>
            </a:r>
          </a:p>
          <a:p>
            <a:r>
              <a:rPr lang="en-US" dirty="0" smtClean="0"/>
              <a:t>Regular dental visit</a:t>
            </a:r>
          </a:p>
          <a:p>
            <a:r>
              <a:rPr lang="en-US" dirty="0" smtClean="0"/>
              <a:t>Good health practices</a:t>
            </a:r>
          </a:p>
          <a:p>
            <a:r>
              <a:rPr lang="en-US" dirty="0" smtClean="0"/>
              <a:t>Brush twice a day after meal and snack</a:t>
            </a:r>
          </a:p>
          <a:p>
            <a:r>
              <a:rPr lang="en-US" dirty="0" smtClean="0"/>
              <a:t>Use soft brush or electric toothbrush</a:t>
            </a:r>
          </a:p>
          <a:p>
            <a:r>
              <a:rPr lang="en-US" dirty="0" smtClean="0"/>
              <a:t>Use electric brush and floss daily</a:t>
            </a:r>
          </a:p>
          <a:p>
            <a:r>
              <a:rPr lang="en-US" dirty="0" smtClean="0"/>
              <a:t>Stop smoking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827" y="4575712"/>
            <a:ext cx="242887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288" y="1914471"/>
            <a:ext cx="3626355" cy="22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GINGIVITIS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COMPLICATIONS</a:t>
            </a:r>
          </a:p>
          <a:p>
            <a:r>
              <a:rPr lang="en-US" dirty="0" smtClean="0"/>
              <a:t>Abscess</a:t>
            </a:r>
          </a:p>
          <a:p>
            <a:r>
              <a:rPr lang="en-US" dirty="0" err="1" smtClean="0"/>
              <a:t>Peri-odontitis</a:t>
            </a:r>
            <a:r>
              <a:rPr lang="en-US" dirty="0" smtClean="0"/>
              <a:t> can lead to loss of teeth</a:t>
            </a:r>
          </a:p>
          <a:p>
            <a:r>
              <a:rPr lang="en-US" dirty="0" smtClean="0"/>
              <a:t>Recurrent gingivitis</a:t>
            </a:r>
          </a:p>
          <a:p>
            <a:r>
              <a:rPr lang="en-US" dirty="0" smtClean="0"/>
              <a:t>Ulceration of gums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17" y="2028704"/>
            <a:ext cx="4069724" cy="2517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597" y="4546242"/>
            <a:ext cx="3580327" cy="23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6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Glossitis is a condition in which the tongue is swollen and changes color. </a:t>
            </a:r>
          </a:p>
          <a:p>
            <a:r>
              <a:rPr lang="en-US" dirty="0" smtClean="0"/>
              <a:t>Finger-like projections on the surface of the tongue (called papillae) are lost, causing the tongue to appear smooth.</a:t>
            </a:r>
          </a:p>
          <a:p>
            <a:r>
              <a:rPr lang="en-US" dirty="0" smtClean="0"/>
              <a:t>Glossitis refers to inflammation of the tongue.</a:t>
            </a:r>
          </a:p>
          <a:p>
            <a:r>
              <a:rPr lang="en-US" dirty="0" smtClean="0"/>
              <a:t>Cause change in Size, shape, color, taste, movement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273" y="3490175"/>
            <a:ext cx="1989296" cy="323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TYPES</a:t>
            </a:r>
          </a:p>
          <a:p>
            <a:r>
              <a:rPr lang="en-US" dirty="0" smtClean="0"/>
              <a:t>According to their severity its divided into 2 types</a:t>
            </a:r>
          </a:p>
          <a:p>
            <a:r>
              <a:rPr lang="en-US" b="1" dirty="0" smtClean="0"/>
              <a:t>ACUTE</a:t>
            </a:r>
            <a:r>
              <a:rPr lang="en-US" dirty="0" smtClean="0"/>
              <a:t>:- Acute glossitis is characterized by swollen papillae occurs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CHRONIC</a:t>
            </a:r>
            <a:r>
              <a:rPr lang="en-US" dirty="0" smtClean="0"/>
              <a:t> :- Chronic inflammation not of the surface of the tongue, but of the mucous covering of that organ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46" y="4250028"/>
            <a:ext cx="3071708" cy="206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746" y="3889420"/>
            <a:ext cx="3340272" cy="24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6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334851"/>
            <a:ext cx="11269014" cy="60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SEMESTER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“</a:t>
            </a:r>
            <a:r>
              <a:rPr lang="en-US" sz="5400" b="1" dirty="0" smtClean="0"/>
              <a:t>To study the phenomenon of diseases without books is to sail uncharted sea, while to study books without patients, is not to go to the sea at all</a:t>
            </a:r>
            <a:r>
              <a:rPr lang="en-US" sz="5400" dirty="0" smtClean="0"/>
              <a:t>”</a:t>
            </a:r>
          </a:p>
          <a:p>
            <a:pPr marL="0" indent="0" algn="ctr">
              <a:buNone/>
            </a:pPr>
            <a:r>
              <a:rPr lang="en-US" sz="5400" dirty="0" smtClean="0"/>
              <a:t> William Osler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355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CAUSES</a:t>
            </a:r>
          </a:p>
          <a:p>
            <a:pPr marL="0" indent="0">
              <a:buNone/>
            </a:pPr>
            <a:r>
              <a:rPr lang="en-US" b="1" dirty="0" smtClean="0"/>
              <a:t>1. Primary causes</a:t>
            </a:r>
          </a:p>
          <a:p>
            <a:r>
              <a:rPr lang="en-US" dirty="0" smtClean="0"/>
              <a:t>Bacterial /viral infection</a:t>
            </a:r>
          </a:p>
          <a:p>
            <a:r>
              <a:rPr lang="en-US" dirty="0" smtClean="0"/>
              <a:t>Mechanical irritation from dentures</a:t>
            </a:r>
          </a:p>
          <a:p>
            <a:r>
              <a:rPr lang="en-US" dirty="0" smtClean="0"/>
              <a:t>Tobacco, hot food, alcohol, burns</a:t>
            </a:r>
          </a:p>
          <a:p>
            <a:r>
              <a:rPr lang="en-US" dirty="0" smtClean="0"/>
              <a:t>Allergy to toothpaste, mouthwash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 Secondary causes</a:t>
            </a:r>
          </a:p>
          <a:p>
            <a:r>
              <a:rPr lang="en-US" dirty="0" smtClean="0"/>
              <a:t>Iron deficiency anemia</a:t>
            </a:r>
          </a:p>
          <a:p>
            <a:r>
              <a:rPr lang="en-US" dirty="0" smtClean="0"/>
              <a:t>Pernicious anemia</a:t>
            </a:r>
          </a:p>
          <a:p>
            <a:r>
              <a:rPr lang="en-US" dirty="0" smtClean="0"/>
              <a:t>Vitamin B deficiency</a:t>
            </a:r>
          </a:p>
          <a:p>
            <a:r>
              <a:rPr lang="en-US" dirty="0" smtClean="0"/>
              <a:t>Syphilis</a:t>
            </a:r>
          </a:p>
          <a:p>
            <a:r>
              <a:rPr lang="en-US" dirty="0" smtClean="0"/>
              <a:t>Ulcer</a:t>
            </a:r>
          </a:p>
          <a:p>
            <a:r>
              <a:rPr lang="en-US" dirty="0" smtClean="0"/>
              <a:t>HIV /TB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0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SYMPTOMS</a:t>
            </a:r>
          </a:p>
          <a:p>
            <a:r>
              <a:rPr lang="en-US" dirty="0" smtClean="0"/>
              <a:t>Tongue swelling</a:t>
            </a:r>
          </a:p>
          <a:p>
            <a:r>
              <a:rPr lang="en-US" dirty="0" smtClean="0"/>
              <a:t>Difficulty in talking ,swallowing, taste, chewing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Sore throat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DIAGNOSIS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Examination</a:t>
            </a:r>
          </a:p>
          <a:p>
            <a:r>
              <a:rPr lang="en-US" dirty="0" smtClean="0"/>
              <a:t>Blood test</a:t>
            </a:r>
          </a:p>
          <a:p>
            <a:r>
              <a:rPr lang="en-US" dirty="0" smtClean="0"/>
              <a:t>Oral swab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23" y="4456090"/>
            <a:ext cx="4073032" cy="2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27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TREATMENT</a:t>
            </a:r>
          </a:p>
          <a:p>
            <a:pPr marL="0" indent="0">
              <a:buNone/>
            </a:pPr>
            <a:r>
              <a:rPr lang="en-US" dirty="0" smtClean="0"/>
              <a:t>1. Good oral hygiene is essential</a:t>
            </a:r>
          </a:p>
          <a:p>
            <a:pPr marL="0" indent="0">
              <a:buNone/>
            </a:pPr>
            <a:r>
              <a:rPr lang="en-US" dirty="0" smtClean="0"/>
              <a:t>2. Steroids may be used to reduce the inflammation.</a:t>
            </a:r>
          </a:p>
          <a:p>
            <a:pPr marL="0" indent="0">
              <a:buNone/>
            </a:pPr>
            <a:r>
              <a:rPr lang="en-US" dirty="0" smtClean="0"/>
              <a:t>3. An oral suspension of Prednisolone may be used in mild cases</a:t>
            </a:r>
          </a:p>
          <a:p>
            <a:pPr marL="0" indent="0">
              <a:buNone/>
            </a:pPr>
            <a:r>
              <a:rPr lang="en-US" dirty="0" smtClean="0"/>
              <a:t>4. Antibiotics, antifungal</a:t>
            </a:r>
          </a:p>
          <a:p>
            <a:pPr marL="0" indent="0">
              <a:buNone/>
            </a:pPr>
            <a:r>
              <a:rPr lang="en-US" dirty="0" smtClean="0"/>
              <a:t>5. Proper nutrition</a:t>
            </a:r>
          </a:p>
          <a:p>
            <a:pPr marL="0" indent="0">
              <a:buNone/>
            </a:pPr>
            <a:r>
              <a:rPr lang="en-US" dirty="0" smtClean="0"/>
              <a:t>6. Avoid irritant like tobacco, hot, spicy food,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4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COMPLICATION</a:t>
            </a:r>
          </a:p>
          <a:p>
            <a:r>
              <a:rPr lang="en-US" dirty="0" smtClean="0"/>
              <a:t>Discomfort</a:t>
            </a:r>
          </a:p>
          <a:p>
            <a:r>
              <a:rPr lang="en-US" dirty="0" smtClean="0"/>
              <a:t>Airway obstruction</a:t>
            </a:r>
          </a:p>
          <a:p>
            <a:r>
              <a:rPr lang="en-US" dirty="0" smtClean="0"/>
              <a:t>Dysphagia</a:t>
            </a:r>
          </a:p>
          <a:p>
            <a:r>
              <a:rPr lang="en-US" dirty="0" smtClean="0"/>
              <a:t>Dysphonia</a:t>
            </a:r>
          </a:p>
          <a:p>
            <a:r>
              <a:rPr lang="en-US" dirty="0" smtClean="0"/>
              <a:t>Recurrent oral infection</a:t>
            </a:r>
          </a:p>
          <a:p>
            <a:r>
              <a:rPr lang="en-US" dirty="0" smtClean="0"/>
              <a:t>Abscess</a:t>
            </a:r>
          </a:p>
          <a:p>
            <a:r>
              <a:rPr lang="en-US" dirty="0" smtClean="0"/>
              <a:t>Oral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74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Parotitis</a:t>
            </a:r>
            <a:r>
              <a:rPr lang="en-US" dirty="0"/>
              <a:t> is inflammation of the parotid salivary </a:t>
            </a:r>
            <a:r>
              <a:rPr lang="en-US" dirty="0" smtClean="0"/>
              <a:t>gland</a:t>
            </a:r>
          </a:p>
          <a:p>
            <a:pPr marL="0" indent="0">
              <a:buNone/>
            </a:pPr>
            <a:r>
              <a:rPr lang="en-US" b="1" dirty="0"/>
              <a:t>TYPES</a:t>
            </a:r>
          </a:p>
          <a:p>
            <a:r>
              <a:rPr lang="en-US" dirty="0" smtClean="0"/>
              <a:t>Based </a:t>
            </a:r>
            <a:r>
              <a:rPr lang="en-US" dirty="0"/>
              <a:t>on the onset:</a:t>
            </a:r>
          </a:p>
          <a:p>
            <a:pPr lvl="1"/>
            <a:r>
              <a:rPr lang="en-US" dirty="0" smtClean="0"/>
              <a:t>Acute</a:t>
            </a:r>
            <a:endParaRPr lang="en-US" dirty="0"/>
          </a:p>
          <a:p>
            <a:pPr lvl="1"/>
            <a:r>
              <a:rPr lang="en-US" dirty="0" smtClean="0"/>
              <a:t>Chronic</a:t>
            </a:r>
            <a:endParaRPr lang="en-US" dirty="0"/>
          </a:p>
          <a:p>
            <a:pPr lvl="1"/>
            <a:r>
              <a:rPr lang="en-US" dirty="0" smtClean="0"/>
              <a:t>Chronic </a:t>
            </a:r>
            <a:r>
              <a:rPr lang="en-US" dirty="0"/>
              <a:t>with acute exacerbations.</a:t>
            </a:r>
          </a:p>
          <a:p>
            <a:r>
              <a:rPr lang="en-US" dirty="0" smtClean="0"/>
              <a:t>Based </a:t>
            </a:r>
            <a:r>
              <a:rPr lang="en-US" dirty="0"/>
              <a:t>on the causative agents:</a:t>
            </a:r>
          </a:p>
          <a:p>
            <a:pPr lvl="1"/>
            <a:r>
              <a:rPr lang="en-US" dirty="0" smtClean="0"/>
              <a:t>Bacterial </a:t>
            </a:r>
            <a:r>
              <a:rPr lang="en-US" dirty="0" err="1"/>
              <a:t>parotitis</a:t>
            </a:r>
            <a:endParaRPr lang="en-US" dirty="0"/>
          </a:p>
          <a:p>
            <a:pPr lvl="1"/>
            <a:r>
              <a:rPr lang="en-US" dirty="0" smtClean="0"/>
              <a:t>Viral </a:t>
            </a:r>
            <a:r>
              <a:rPr lang="en-US" dirty="0" err="1"/>
              <a:t>parotitis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20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CAUSATIVE AGENT</a:t>
            </a:r>
          </a:p>
          <a:p>
            <a:r>
              <a:rPr lang="en-US" dirty="0" smtClean="0"/>
              <a:t>Staphylococcus </a:t>
            </a:r>
            <a:r>
              <a:rPr lang="en-US" dirty="0"/>
              <a:t>aureus is the most common bacterial pathogen.</a:t>
            </a:r>
          </a:p>
          <a:p>
            <a:r>
              <a:rPr lang="en-US" dirty="0" smtClean="0"/>
              <a:t>Viral </a:t>
            </a:r>
            <a:r>
              <a:rPr lang="en-US" dirty="0" err="1"/>
              <a:t>parotitis</a:t>
            </a:r>
            <a:r>
              <a:rPr lang="en-US" dirty="0"/>
              <a:t> is more common worldwide than </a:t>
            </a:r>
            <a:r>
              <a:rPr lang="en-US" dirty="0" smtClean="0"/>
              <a:t>bacterial </a:t>
            </a:r>
            <a:r>
              <a:rPr lang="en-US" dirty="0" err="1" smtClean="0"/>
              <a:t>parotitis</a:t>
            </a:r>
            <a:r>
              <a:rPr lang="en-US" dirty="0" smtClean="0"/>
              <a:t> </a:t>
            </a:r>
            <a:r>
              <a:rPr lang="en-US" dirty="0"/>
              <a:t>with mumps being the most common viral cause </a:t>
            </a:r>
            <a:r>
              <a:rPr lang="en-US" dirty="0" smtClean="0"/>
              <a:t>of </a:t>
            </a:r>
            <a:r>
              <a:rPr lang="en-US" dirty="0" err="1" smtClean="0"/>
              <a:t>parotitis</a:t>
            </a:r>
            <a:r>
              <a:rPr lang="en-US" dirty="0" smtClean="0"/>
              <a:t> </a:t>
            </a:r>
            <a:r>
              <a:rPr lang="en-US" dirty="0"/>
              <a:t>in children.</a:t>
            </a:r>
          </a:p>
          <a:p>
            <a:pPr marL="0" indent="0">
              <a:buNone/>
            </a:pPr>
            <a:r>
              <a:rPr lang="en-US" b="1" dirty="0"/>
              <a:t>PREDISPOSING CONDITIONS</a:t>
            </a:r>
          </a:p>
          <a:p>
            <a:r>
              <a:rPr lang="en-US" dirty="0" smtClean="0"/>
              <a:t>Dehydration</a:t>
            </a:r>
            <a:endParaRPr lang="en-US" dirty="0"/>
          </a:p>
          <a:p>
            <a:r>
              <a:rPr lang="en-US" dirty="0" smtClean="0"/>
              <a:t>Malnutrition</a:t>
            </a:r>
            <a:endParaRPr lang="en-US" dirty="0"/>
          </a:p>
          <a:p>
            <a:r>
              <a:rPr lang="en-US" dirty="0" smtClean="0"/>
              <a:t>Immunosuppression</a:t>
            </a:r>
            <a:endParaRPr lang="en-US" dirty="0"/>
          </a:p>
          <a:p>
            <a:r>
              <a:rPr lang="en-US" dirty="0" smtClean="0"/>
              <a:t>Dental infections</a:t>
            </a:r>
            <a:endParaRPr lang="en-US" dirty="0"/>
          </a:p>
          <a:p>
            <a:r>
              <a:rPr lang="en-US" dirty="0" smtClean="0"/>
              <a:t>Tracheostomy</a:t>
            </a:r>
            <a:endParaRPr lang="en-US" dirty="0"/>
          </a:p>
          <a:p>
            <a:r>
              <a:rPr lang="en-US" dirty="0" smtClean="0"/>
              <a:t>Medications </a:t>
            </a:r>
            <a:r>
              <a:rPr lang="en-US" dirty="0"/>
              <a:t>that suppress salivary flow (</a:t>
            </a:r>
            <a:r>
              <a:rPr lang="en-US" dirty="0" smtClean="0"/>
              <a:t>antihistamines, diuretics</a:t>
            </a:r>
            <a:r>
              <a:rPr lang="en-US" dirty="0"/>
              <a:t>, anticholinergic medications)</a:t>
            </a:r>
          </a:p>
        </p:txBody>
      </p:sp>
    </p:spTree>
    <p:extLst>
      <p:ext uri="{BB962C8B-B14F-4D97-AF65-F5344CB8AC3E}">
        <p14:creationId xmlns:p14="http://schemas.microsoft.com/office/powerpoint/2010/main" val="602767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PATHOPHYSIOLOGY</a:t>
            </a:r>
            <a:endParaRPr lang="en-US" b="1" dirty="0"/>
          </a:p>
          <a:p>
            <a:r>
              <a:rPr lang="en-US" b="1" dirty="0" smtClean="0"/>
              <a:t>Acute </a:t>
            </a:r>
            <a:r>
              <a:rPr lang="en-US" b="1" dirty="0"/>
              <a:t>bacterial</a:t>
            </a:r>
          </a:p>
          <a:p>
            <a:r>
              <a:rPr lang="en-US" dirty="0" smtClean="0"/>
              <a:t>Bacteria </a:t>
            </a:r>
            <a:r>
              <a:rPr lang="en-US" dirty="0"/>
              <a:t>spread from the oral cavity to the parotid </a:t>
            </a:r>
            <a:r>
              <a:rPr lang="en-US" dirty="0" smtClean="0"/>
              <a:t>gland via </a:t>
            </a:r>
            <a:r>
              <a:rPr lang="en-US" dirty="0" err="1"/>
              <a:t>Stensen’s</a:t>
            </a:r>
            <a:r>
              <a:rPr lang="en-US" dirty="0"/>
              <a:t> duct.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potential </a:t>
            </a:r>
            <a:r>
              <a:rPr lang="en-US" dirty="0" smtClean="0"/>
              <a:t>mechanism, especially </a:t>
            </a:r>
            <a:r>
              <a:rPr lang="en-US" dirty="0"/>
              <a:t>in newborns, is hematologic spread </a:t>
            </a:r>
            <a:r>
              <a:rPr lang="en-US" dirty="0" smtClean="0"/>
              <a:t>from transient </a:t>
            </a:r>
            <a:r>
              <a:rPr lang="en-US" dirty="0"/>
              <a:t>bacteremia</a:t>
            </a:r>
          </a:p>
          <a:p>
            <a:r>
              <a:rPr lang="en-US" b="1" dirty="0" smtClean="0"/>
              <a:t>Chronic </a:t>
            </a:r>
            <a:r>
              <a:rPr lang="en-US" b="1" dirty="0"/>
              <a:t>bacterial</a:t>
            </a:r>
          </a:p>
          <a:p>
            <a:r>
              <a:rPr lang="en-US" dirty="0" smtClean="0"/>
              <a:t>Chronic </a:t>
            </a:r>
            <a:r>
              <a:rPr lang="en-US" dirty="0"/>
              <a:t>bacterial </a:t>
            </a:r>
            <a:r>
              <a:rPr lang="en-US" dirty="0" err="1"/>
              <a:t>parotitis</a:t>
            </a:r>
            <a:r>
              <a:rPr lang="en-US" dirty="0"/>
              <a:t> may exist in the presence </a:t>
            </a:r>
            <a:r>
              <a:rPr lang="en-US" dirty="0" smtClean="0"/>
              <a:t>of calculi </a:t>
            </a:r>
            <a:r>
              <a:rPr lang="en-US" dirty="0"/>
              <a:t>or stenosis of the ducts secondary to injury, </a:t>
            </a:r>
            <a:r>
              <a:rPr lang="en-US" dirty="0" smtClean="0"/>
              <a:t>and less </a:t>
            </a:r>
            <a:r>
              <a:rPr lang="en-US" dirty="0"/>
              <a:t>likely as a sequela of acute bacterial infection. </a:t>
            </a:r>
            <a:endParaRPr lang="en-US" dirty="0" smtClean="0"/>
          </a:p>
          <a:p>
            <a:r>
              <a:rPr lang="en-US" dirty="0" smtClean="0"/>
              <a:t>In most instances</a:t>
            </a:r>
            <a:r>
              <a:rPr lang="en-US" dirty="0"/>
              <a:t>, the chronic disease is autoimmune </a:t>
            </a:r>
            <a:r>
              <a:rPr lang="en-US" dirty="0" smtClean="0"/>
              <a:t>with superimposed </a:t>
            </a:r>
            <a:r>
              <a:rPr lang="en-US" dirty="0"/>
              <a:t>bacterial infections.</a:t>
            </a:r>
          </a:p>
        </p:txBody>
      </p:sp>
    </p:spTree>
    <p:extLst>
      <p:ext uri="{BB962C8B-B14F-4D97-AF65-F5344CB8AC3E}">
        <p14:creationId xmlns:p14="http://schemas.microsoft.com/office/powerpoint/2010/main" val="3072039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SIGNS OF SYMPTOMS</a:t>
            </a:r>
          </a:p>
          <a:p>
            <a:r>
              <a:rPr lang="en-US" dirty="0" smtClean="0"/>
              <a:t>There </a:t>
            </a:r>
            <a:r>
              <a:rPr lang="en-US" dirty="0"/>
              <a:t>is a sudden onset of </a:t>
            </a:r>
            <a:r>
              <a:rPr lang="en-US" dirty="0" smtClean="0"/>
              <a:t>indurated, warm</a:t>
            </a:r>
            <a:r>
              <a:rPr lang="en-US" dirty="0"/>
              <a:t>, erythematous swelling of the pre- and </a:t>
            </a:r>
            <a:r>
              <a:rPr lang="en-US" dirty="0" err="1" smtClean="0"/>
              <a:t>postauricular</a:t>
            </a:r>
            <a:r>
              <a:rPr lang="en-US" dirty="0" smtClean="0"/>
              <a:t> areas</a:t>
            </a:r>
            <a:r>
              <a:rPr lang="en-US" dirty="0"/>
              <a:t>, with intense local pain and tenderness.</a:t>
            </a:r>
          </a:p>
          <a:p>
            <a:r>
              <a:rPr lang="en-US" dirty="0" smtClean="0"/>
              <a:t>high </a:t>
            </a:r>
            <a:r>
              <a:rPr lang="en-US" dirty="0"/>
              <a:t>fevers</a:t>
            </a:r>
          </a:p>
          <a:p>
            <a:r>
              <a:rPr lang="en-US" dirty="0" smtClean="0"/>
              <a:t>chills</a:t>
            </a:r>
            <a:r>
              <a:rPr lang="en-US" dirty="0"/>
              <a:t>,</a:t>
            </a:r>
          </a:p>
          <a:p>
            <a:r>
              <a:rPr lang="en-US" dirty="0" smtClean="0"/>
              <a:t>marked </a:t>
            </a:r>
            <a:r>
              <a:rPr lang="en-US" dirty="0"/>
              <a:t>systemic toxicity.</a:t>
            </a:r>
          </a:p>
          <a:p>
            <a:r>
              <a:rPr lang="en-US" dirty="0" smtClean="0"/>
              <a:t>The </a:t>
            </a:r>
            <a:r>
              <a:rPr lang="en-US" dirty="0"/>
              <a:t>infection is usually unilateral; bilateral infections </a:t>
            </a:r>
            <a:r>
              <a:rPr lang="en-US" dirty="0" smtClean="0"/>
              <a:t>are more </a:t>
            </a:r>
            <a:r>
              <a:rPr lang="en-US" dirty="0"/>
              <a:t>associated with neonatal cases. Late in the course </a:t>
            </a:r>
            <a:r>
              <a:rPr lang="en-US" dirty="0" smtClean="0"/>
              <a:t>of the </a:t>
            </a:r>
            <a:r>
              <a:rPr lang="en-US" dirty="0"/>
              <a:t>infection, massive swelling of the neck and </a:t>
            </a:r>
            <a:r>
              <a:rPr lang="en-US" dirty="0" smtClean="0"/>
              <a:t>respiratory obstruction </a:t>
            </a:r>
            <a:r>
              <a:rPr lang="en-US" dirty="0"/>
              <a:t>may occur.</a:t>
            </a:r>
          </a:p>
          <a:p>
            <a:r>
              <a:rPr lang="en-US" dirty="0" smtClean="0"/>
              <a:t>Other </a:t>
            </a:r>
            <a:r>
              <a:rPr lang="en-US" dirty="0"/>
              <a:t>late manifestations </a:t>
            </a:r>
            <a:r>
              <a:rPr lang="en-US" dirty="0" smtClean="0"/>
              <a:t>include: septicemia, </a:t>
            </a:r>
            <a:r>
              <a:rPr lang="en-US" dirty="0"/>
              <a:t>osteomyelitis of adjacent bones, and </a:t>
            </a:r>
            <a:r>
              <a:rPr lang="en-US" dirty="0" smtClean="0"/>
              <a:t>organ failure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281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DIAGNOSTIC EVALUATIONS</a:t>
            </a:r>
          </a:p>
          <a:p>
            <a:r>
              <a:rPr lang="en-US" dirty="0" smtClean="0"/>
              <a:t>Cultures </a:t>
            </a:r>
            <a:r>
              <a:rPr lang="en-US" dirty="0"/>
              <a:t>may be obtained from parotid needle aspiration</a:t>
            </a:r>
          </a:p>
          <a:p>
            <a:r>
              <a:rPr lang="en-US" dirty="0" smtClean="0"/>
              <a:t>Ultrasound </a:t>
            </a:r>
            <a:r>
              <a:rPr lang="en-US" dirty="0"/>
              <a:t>demonstrates solid masses or fluid </a:t>
            </a:r>
            <a:r>
              <a:rPr lang="en-US" dirty="0" smtClean="0"/>
              <a:t>collections within </a:t>
            </a:r>
            <a:r>
              <a:rPr lang="en-US" dirty="0"/>
              <a:t>the gland, and detects hypoechoic areas</a:t>
            </a:r>
          </a:p>
          <a:p>
            <a:r>
              <a:rPr lang="en-US" dirty="0" smtClean="0"/>
              <a:t>CT </a:t>
            </a:r>
            <a:r>
              <a:rPr lang="en-US" dirty="0"/>
              <a:t>scanning and MRI with gadolinium enhancement </a:t>
            </a:r>
            <a:r>
              <a:rPr lang="en-US" dirty="0" smtClean="0"/>
              <a:t>may be </a:t>
            </a:r>
            <a:r>
              <a:rPr lang="en-US" dirty="0"/>
              <a:t>used to determine the size, shape, and presence of </a:t>
            </a:r>
            <a:r>
              <a:rPr lang="en-US" dirty="0" smtClean="0"/>
              <a:t>a neoplasm </a:t>
            </a:r>
            <a:r>
              <a:rPr lang="en-US" dirty="0"/>
              <a:t>or abscess within the gland</a:t>
            </a:r>
          </a:p>
        </p:txBody>
      </p:sp>
    </p:spTree>
    <p:extLst>
      <p:ext uri="{BB962C8B-B14F-4D97-AF65-F5344CB8AC3E}">
        <p14:creationId xmlns:p14="http://schemas.microsoft.com/office/powerpoint/2010/main" val="2756280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MANAGEMENT</a:t>
            </a:r>
          </a:p>
          <a:p>
            <a:r>
              <a:rPr lang="en-US" dirty="0" smtClean="0"/>
              <a:t>Adequate </a:t>
            </a:r>
            <a:r>
              <a:rPr lang="en-US" dirty="0"/>
              <a:t>hydration</a:t>
            </a:r>
          </a:p>
          <a:p>
            <a:r>
              <a:rPr lang="en-US" dirty="0"/>
              <a:t>A</a:t>
            </a:r>
            <a:r>
              <a:rPr lang="en-US" dirty="0" smtClean="0"/>
              <a:t>ntimicrobial therapy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antistaphylococcal</a:t>
            </a:r>
            <a:r>
              <a:rPr lang="en-US" dirty="0" smtClean="0">
                <a:sym typeface="Wingdings" panose="05000000000000000000" pitchFamily="2" charset="2"/>
              </a:rPr>
              <a:t> antibiotic</a:t>
            </a:r>
          </a:p>
          <a:p>
            <a:r>
              <a:rPr lang="en-US" dirty="0"/>
              <a:t>Surgical drainage and decompression of the gland </a:t>
            </a:r>
            <a:r>
              <a:rPr lang="en-US" dirty="0" smtClean="0"/>
              <a:t>are occasionally </a:t>
            </a:r>
            <a:r>
              <a:rPr lang="en-US" dirty="0"/>
              <a:t>required if spontaneous drainage does </a:t>
            </a:r>
            <a:r>
              <a:rPr lang="en-US" dirty="0" smtClean="0"/>
              <a:t>not occur</a:t>
            </a:r>
            <a:endParaRPr lang="en-US" dirty="0"/>
          </a:p>
          <a:p>
            <a:r>
              <a:rPr lang="en-US" dirty="0" err="1" smtClean="0"/>
              <a:t>Parotidectomy</a:t>
            </a:r>
            <a:r>
              <a:rPr lang="en-US" dirty="0" smtClean="0"/>
              <a:t> </a:t>
            </a:r>
            <a:r>
              <a:rPr lang="en-US" dirty="0"/>
              <a:t>may eventually be required for people </a:t>
            </a:r>
            <a:r>
              <a:rPr lang="en-US" dirty="0" smtClean="0"/>
              <a:t>with long-standing </a:t>
            </a:r>
            <a:r>
              <a:rPr lang="en-US" dirty="0"/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77129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THE ORAL CAVITY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475" y="0"/>
            <a:ext cx="4986525" cy="36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cavity consist of</a:t>
            </a:r>
          </a:p>
          <a:p>
            <a:pPr marL="0" indent="0">
              <a:buNone/>
            </a:pPr>
            <a:r>
              <a:rPr lang="en-US" dirty="0" smtClean="0"/>
              <a:t>1. Lips</a:t>
            </a:r>
          </a:p>
          <a:p>
            <a:pPr marL="0" indent="0">
              <a:buNone/>
            </a:pPr>
            <a:r>
              <a:rPr lang="en-US" dirty="0" smtClean="0"/>
              <a:t>2. Gums</a:t>
            </a:r>
          </a:p>
          <a:p>
            <a:pPr marL="0" indent="0">
              <a:buNone/>
            </a:pPr>
            <a:r>
              <a:rPr lang="en-US" dirty="0" smtClean="0"/>
              <a:t>3. Tongue</a:t>
            </a:r>
          </a:p>
          <a:p>
            <a:pPr marL="0" indent="0">
              <a:buNone/>
            </a:pPr>
            <a:r>
              <a:rPr lang="en-US" dirty="0" smtClean="0"/>
              <a:t>4. Salivary glands</a:t>
            </a:r>
          </a:p>
          <a:p>
            <a:pPr marL="0" indent="0">
              <a:buNone/>
            </a:pPr>
            <a:r>
              <a:rPr lang="en-US" dirty="0" smtClean="0"/>
              <a:t>5. teeth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70" y="1378039"/>
            <a:ext cx="7967730" cy="52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6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Stomatitis is an inflammation of the mucous lining of the mouth , which may involve the cheeks, gums ,tongue ,lips , and roof or floor of the mouth. </a:t>
            </a:r>
          </a:p>
          <a:p>
            <a:r>
              <a:rPr lang="en-US" dirty="0" smtClean="0"/>
              <a:t>The word“ stomatitis “ literally means </a:t>
            </a:r>
            <a:r>
              <a:rPr lang="en-US" b="1" dirty="0" smtClean="0"/>
              <a:t>inflammation of the mouth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502" y="3786389"/>
            <a:ext cx="5258214" cy="28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3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STOMATITIS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7395" y="1442434"/>
            <a:ext cx="4564415" cy="524170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CAUSES</a:t>
            </a:r>
          </a:p>
          <a:p>
            <a:pPr marL="0" indent="0">
              <a:buNone/>
            </a:pPr>
            <a:r>
              <a:rPr lang="en-US" dirty="0" smtClean="0"/>
              <a:t>1. Chemotherapy</a:t>
            </a:r>
          </a:p>
          <a:p>
            <a:pPr marL="0" indent="0">
              <a:buNone/>
            </a:pPr>
            <a:r>
              <a:rPr lang="en-US" dirty="0" smtClean="0"/>
              <a:t>2. Radiotherapy</a:t>
            </a:r>
          </a:p>
          <a:p>
            <a:pPr marL="0" indent="0">
              <a:buNone/>
            </a:pPr>
            <a:r>
              <a:rPr lang="en-US" dirty="0" smtClean="0"/>
              <a:t>3. Loose-fitting dental prosthetics</a:t>
            </a:r>
          </a:p>
          <a:p>
            <a:pPr marL="0" indent="0">
              <a:buNone/>
            </a:pPr>
            <a:r>
              <a:rPr lang="en-US" dirty="0" smtClean="0"/>
              <a:t>4. Trauma</a:t>
            </a:r>
          </a:p>
          <a:p>
            <a:pPr marL="0" indent="0">
              <a:buNone/>
            </a:pPr>
            <a:r>
              <a:rPr lang="en-US" dirty="0" smtClean="0"/>
              <a:t>5. Poor dental hygiene</a:t>
            </a:r>
          </a:p>
          <a:p>
            <a:pPr marL="0" indent="0">
              <a:buNone/>
            </a:pPr>
            <a:r>
              <a:rPr lang="en-US" dirty="0" smtClean="0"/>
              <a:t>6. Smoking</a:t>
            </a:r>
          </a:p>
          <a:p>
            <a:pPr marL="0" indent="0">
              <a:buNone/>
            </a:pPr>
            <a:r>
              <a:rPr lang="en-US" dirty="0" smtClean="0"/>
              <a:t>7. Dehydration</a:t>
            </a:r>
          </a:p>
          <a:p>
            <a:pPr marL="0" indent="0">
              <a:buNone/>
            </a:pPr>
            <a:r>
              <a:rPr lang="en-US" dirty="0" smtClean="0"/>
              <a:t>8. Medication</a:t>
            </a:r>
          </a:p>
          <a:p>
            <a:pPr marL="0" indent="0">
              <a:buNone/>
            </a:pPr>
            <a:r>
              <a:rPr lang="en-US" dirty="0" smtClean="0"/>
              <a:t>9. Burns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SIGN &amp; SYMPTOMS</a:t>
            </a:r>
          </a:p>
          <a:p>
            <a:pPr marL="0" indent="0">
              <a:buNone/>
            </a:pPr>
            <a:r>
              <a:rPr lang="en-US" dirty="0" smtClean="0"/>
              <a:t>1. Pain or discomfort in the mouth.</a:t>
            </a:r>
          </a:p>
          <a:p>
            <a:pPr marL="0" indent="0">
              <a:buNone/>
            </a:pPr>
            <a:r>
              <a:rPr lang="en-US" dirty="0" smtClean="0"/>
              <a:t>2. The presence of open sores or ulcers in the mouth.</a:t>
            </a:r>
          </a:p>
          <a:p>
            <a:pPr marL="0" indent="0">
              <a:buNone/>
            </a:pPr>
            <a:r>
              <a:rPr lang="en-US" dirty="0" smtClean="0"/>
              <a:t>3. Fever ,sometimes as high as 101– 104°F .</a:t>
            </a:r>
          </a:p>
          <a:p>
            <a:pPr marL="0" indent="0">
              <a:buNone/>
            </a:pPr>
            <a:r>
              <a:rPr lang="en-US" dirty="0" smtClean="0"/>
              <a:t>4. Irritability and restlessness</a:t>
            </a:r>
          </a:p>
          <a:p>
            <a:pPr marL="0" indent="0">
              <a:buNone/>
            </a:pPr>
            <a:r>
              <a:rPr lang="en-US" dirty="0" smtClean="0"/>
              <a:t>5. Blisters in the mouth</a:t>
            </a:r>
          </a:p>
          <a:p>
            <a:pPr marL="0" indent="0">
              <a:buNone/>
            </a:pPr>
            <a:r>
              <a:rPr lang="en-US" dirty="0" smtClean="0"/>
              <a:t>6. Swollen gums , which may be irritated and bleed.</a:t>
            </a:r>
          </a:p>
          <a:p>
            <a:pPr marL="0" indent="0">
              <a:buNone/>
            </a:pPr>
            <a:r>
              <a:rPr lang="en-US" dirty="0" smtClean="0"/>
              <a:t>7. Drooling.</a:t>
            </a:r>
          </a:p>
          <a:p>
            <a:pPr marL="0" indent="0">
              <a:buNone/>
            </a:pPr>
            <a:r>
              <a:rPr lang="en-US" dirty="0" smtClean="0"/>
              <a:t>8. Dysphagia.</a:t>
            </a:r>
          </a:p>
          <a:p>
            <a:pPr marL="0" indent="0">
              <a:buNone/>
            </a:pPr>
            <a:r>
              <a:rPr lang="en-US" dirty="0" smtClean="0"/>
              <a:t>9. Foul-smelling breath.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6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Management of Stomatitis</a:t>
            </a:r>
          </a:p>
          <a:p>
            <a:pPr marL="0" indent="0">
              <a:buNone/>
            </a:pPr>
            <a:r>
              <a:rPr lang="en-US" b="1" dirty="0" smtClean="0"/>
              <a:t>1. Medical management </a:t>
            </a:r>
          </a:p>
          <a:p>
            <a:r>
              <a:rPr lang="en-US" dirty="0" smtClean="0"/>
              <a:t>bismuth salicylate , sucralfate, antacids</a:t>
            </a:r>
          </a:p>
          <a:p>
            <a:r>
              <a:rPr lang="en-US" dirty="0" smtClean="0"/>
              <a:t>Water –Soluble lubricants from mouth and lips</a:t>
            </a:r>
          </a:p>
          <a:p>
            <a:r>
              <a:rPr lang="en-US" dirty="0" smtClean="0"/>
              <a:t>Topical analgesics, such as benzamine hydrochloride</a:t>
            </a:r>
          </a:p>
          <a:p>
            <a:r>
              <a:rPr lang="en-US" dirty="0" smtClean="0"/>
              <a:t>Topical anesthetics, such as lidocaine viscous</a:t>
            </a:r>
          </a:p>
          <a:p>
            <a:r>
              <a:rPr lang="en-US" dirty="0" smtClean="0"/>
              <a:t>Oral or parenteral analgesics, including opioids if needed, for pain not controlled with above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2. Other management </a:t>
            </a:r>
            <a:endParaRPr lang="en-US" dirty="0" smtClean="0"/>
          </a:p>
          <a:p>
            <a:r>
              <a:rPr lang="en-US" dirty="0" smtClean="0"/>
              <a:t>Antiseptic mouth wash</a:t>
            </a:r>
          </a:p>
          <a:p>
            <a:r>
              <a:rPr lang="en-US" dirty="0" smtClean="0"/>
              <a:t>Avoid excessive brushing</a:t>
            </a:r>
          </a:p>
          <a:p>
            <a:r>
              <a:rPr lang="en-US" smtClean="0"/>
              <a:t>Denture </a:t>
            </a:r>
            <a:r>
              <a:rPr lang="en-US" dirty="0" smtClean="0"/>
              <a:t>hygiene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7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38" y="55218"/>
            <a:ext cx="8630724" cy="67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1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1036</Words>
  <Application>Microsoft Office PowerPoint</Application>
  <PresentationFormat>Widescreen</PresentationFormat>
  <Paragraphs>193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DISORDERS OF THE GIT</vt:lpstr>
      <vt:lpstr>SEMESTER REFLECTION</vt:lpstr>
      <vt:lpstr>DISORDERS OF THE ORAL CAVITY</vt:lpstr>
      <vt:lpstr>ANATOMICAL OVERVIEW</vt:lpstr>
      <vt:lpstr>STOMATITIS</vt:lpstr>
      <vt:lpstr>STOMATITIS</vt:lpstr>
      <vt:lpstr>STOMATITIS</vt:lpstr>
      <vt:lpstr>STOMATITIS</vt:lpstr>
      <vt:lpstr>PowerPoint Presentation</vt:lpstr>
      <vt:lpstr>GINGIVITIS</vt:lpstr>
      <vt:lpstr>PowerPoint Presentation</vt:lpstr>
      <vt:lpstr>GINGIVITIS</vt:lpstr>
      <vt:lpstr>GINGIVITIS</vt:lpstr>
      <vt:lpstr>GINGIVITIS</vt:lpstr>
      <vt:lpstr>GINGIVITIS</vt:lpstr>
      <vt:lpstr>GINGIVITIS</vt:lpstr>
      <vt:lpstr>GLOSSITIS </vt:lpstr>
      <vt:lpstr>GLOSSITIS</vt:lpstr>
      <vt:lpstr>PowerPoint Presentation</vt:lpstr>
      <vt:lpstr>GLOSSITIS</vt:lpstr>
      <vt:lpstr>GLOSSITIS</vt:lpstr>
      <vt:lpstr>GLOSSITIS</vt:lpstr>
      <vt:lpstr>GLOSSITIS</vt:lpstr>
      <vt:lpstr>PAROTITIS</vt:lpstr>
      <vt:lpstr>PAROTITIS</vt:lpstr>
      <vt:lpstr>PAROTITIS</vt:lpstr>
      <vt:lpstr>PAROTITIS</vt:lpstr>
      <vt:lpstr>PAROTITIS</vt:lpstr>
      <vt:lpstr>PAROTITIS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THE GIT</dc:title>
  <dc:creator>Jebet</dc:creator>
  <cp:lastModifiedBy>Jebet</cp:lastModifiedBy>
  <cp:revision>7</cp:revision>
  <dcterms:created xsi:type="dcterms:W3CDTF">2019-09-18T02:23:10Z</dcterms:created>
  <dcterms:modified xsi:type="dcterms:W3CDTF">2019-09-20T02:00:13Z</dcterms:modified>
</cp:coreProperties>
</file>