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9"/>
  </p:notesMasterIdLst>
  <p:sldIdLst>
    <p:sldId id="256" r:id="rId2"/>
    <p:sldId id="283" r:id="rId3"/>
    <p:sldId id="305" r:id="rId4"/>
    <p:sldId id="306" r:id="rId5"/>
    <p:sldId id="307" r:id="rId6"/>
    <p:sldId id="308" r:id="rId7"/>
    <p:sldId id="309" r:id="rId8"/>
    <p:sldId id="310" r:id="rId9"/>
    <p:sldId id="311" r:id="rId10"/>
    <p:sldId id="313" r:id="rId11"/>
    <p:sldId id="312"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443"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 id="360" r:id="rId81"/>
    <p:sldId id="361" r:id="rId82"/>
    <p:sldId id="362" r:id="rId83"/>
    <p:sldId id="363" r:id="rId84"/>
    <p:sldId id="364" r:id="rId85"/>
    <p:sldId id="365" r:id="rId86"/>
    <p:sldId id="366" r:id="rId87"/>
    <p:sldId id="367" r:id="rId88"/>
    <p:sldId id="368" r:id="rId89"/>
    <p:sldId id="369" r:id="rId90"/>
    <p:sldId id="370" r:id="rId91"/>
    <p:sldId id="371" r:id="rId92"/>
    <p:sldId id="372" r:id="rId93"/>
    <p:sldId id="373" r:id="rId94"/>
    <p:sldId id="374" r:id="rId95"/>
    <p:sldId id="375" r:id="rId96"/>
    <p:sldId id="376" r:id="rId97"/>
    <p:sldId id="377" r:id="rId98"/>
    <p:sldId id="378" r:id="rId99"/>
    <p:sldId id="379" r:id="rId100"/>
    <p:sldId id="380" r:id="rId101"/>
    <p:sldId id="381" r:id="rId102"/>
    <p:sldId id="382" r:id="rId103"/>
    <p:sldId id="383" r:id="rId104"/>
    <p:sldId id="384" r:id="rId105"/>
    <p:sldId id="385" r:id="rId106"/>
    <p:sldId id="386" r:id="rId107"/>
    <p:sldId id="387" r:id="rId108"/>
    <p:sldId id="388" r:id="rId109"/>
    <p:sldId id="389" r:id="rId110"/>
    <p:sldId id="390" r:id="rId111"/>
    <p:sldId id="391" r:id="rId112"/>
    <p:sldId id="392" r:id="rId113"/>
    <p:sldId id="393" r:id="rId114"/>
    <p:sldId id="394" r:id="rId115"/>
    <p:sldId id="395" r:id="rId116"/>
    <p:sldId id="396" r:id="rId117"/>
    <p:sldId id="397" r:id="rId118"/>
    <p:sldId id="398" r:id="rId119"/>
    <p:sldId id="399" r:id="rId120"/>
    <p:sldId id="400" r:id="rId121"/>
    <p:sldId id="401" r:id="rId122"/>
    <p:sldId id="402" r:id="rId123"/>
    <p:sldId id="403" r:id="rId124"/>
    <p:sldId id="404" r:id="rId125"/>
    <p:sldId id="405" r:id="rId126"/>
    <p:sldId id="406" r:id="rId127"/>
    <p:sldId id="407" r:id="rId128"/>
    <p:sldId id="408" r:id="rId129"/>
    <p:sldId id="409" r:id="rId130"/>
    <p:sldId id="260" r:id="rId131"/>
    <p:sldId id="261" r:id="rId132"/>
    <p:sldId id="262" r:id="rId133"/>
    <p:sldId id="263" r:id="rId134"/>
    <p:sldId id="264" r:id="rId135"/>
    <p:sldId id="265" r:id="rId136"/>
    <p:sldId id="266" r:id="rId137"/>
    <p:sldId id="267" r:id="rId138"/>
    <p:sldId id="268" r:id="rId139"/>
    <p:sldId id="269" r:id="rId140"/>
    <p:sldId id="270" r:id="rId141"/>
    <p:sldId id="271" r:id="rId142"/>
    <p:sldId id="272" r:id="rId143"/>
    <p:sldId id="273" r:id="rId144"/>
    <p:sldId id="274" r:id="rId145"/>
    <p:sldId id="275" r:id="rId146"/>
    <p:sldId id="276" r:id="rId147"/>
    <p:sldId id="277" r:id="rId148"/>
    <p:sldId id="278" r:id="rId149"/>
    <p:sldId id="279" r:id="rId150"/>
    <p:sldId id="280" r:id="rId151"/>
    <p:sldId id="281" r:id="rId152"/>
    <p:sldId id="282" r:id="rId153"/>
    <p:sldId id="258"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259" r:id="rId1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 /><Relationship Id="rId21" Type="http://schemas.openxmlformats.org/officeDocument/2006/relationships/slide" Target="slides/slide20.xml" /><Relationship Id="rId42" Type="http://schemas.openxmlformats.org/officeDocument/2006/relationships/slide" Target="slides/slide41.xml" /><Relationship Id="rId47" Type="http://schemas.openxmlformats.org/officeDocument/2006/relationships/slide" Target="slides/slide46.xml" /><Relationship Id="rId63" Type="http://schemas.openxmlformats.org/officeDocument/2006/relationships/slide" Target="slides/slide62.xml" /><Relationship Id="rId68" Type="http://schemas.openxmlformats.org/officeDocument/2006/relationships/slide" Target="slides/slide67.xml" /><Relationship Id="rId84" Type="http://schemas.openxmlformats.org/officeDocument/2006/relationships/slide" Target="slides/slide83.xml" /><Relationship Id="rId89" Type="http://schemas.openxmlformats.org/officeDocument/2006/relationships/slide" Target="slides/slide88.xml" /><Relationship Id="rId112" Type="http://schemas.openxmlformats.org/officeDocument/2006/relationships/slide" Target="slides/slide111.xml" /><Relationship Id="rId133" Type="http://schemas.openxmlformats.org/officeDocument/2006/relationships/slide" Target="slides/slide132.xml" /><Relationship Id="rId138" Type="http://schemas.openxmlformats.org/officeDocument/2006/relationships/slide" Target="slides/slide137.xml" /><Relationship Id="rId154" Type="http://schemas.openxmlformats.org/officeDocument/2006/relationships/slide" Target="slides/slide153.xml" /><Relationship Id="rId159" Type="http://schemas.openxmlformats.org/officeDocument/2006/relationships/slide" Target="slides/slide158.xml" /><Relationship Id="rId175" Type="http://schemas.openxmlformats.org/officeDocument/2006/relationships/slide" Target="slides/slide174.xml" /><Relationship Id="rId170" Type="http://schemas.openxmlformats.org/officeDocument/2006/relationships/slide" Target="slides/slide169.xml" /><Relationship Id="rId191" Type="http://schemas.openxmlformats.org/officeDocument/2006/relationships/viewProps" Target="viewProps.xml" /><Relationship Id="rId16" Type="http://schemas.openxmlformats.org/officeDocument/2006/relationships/slide" Target="slides/slide15.xml" /><Relationship Id="rId107" Type="http://schemas.openxmlformats.org/officeDocument/2006/relationships/slide" Target="slides/slide106.xml" /><Relationship Id="rId11" Type="http://schemas.openxmlformats.org/officeDocument/2006/relationships/slide" Target="slides/slide10.xml" /><Relationship Id="rId32" Type="http://schemas.openxmlformats.org/officeDocument/2006/relationships/slide" Target="slides/slide31.xml" /><Relationship Id="rId37" Type="http://schemas.openxmlformats.org/officeDocument/2006/relationships/slide" Target="slides/slide36.xml" /><Relationship Id="rId53" Type="http://schemas.openxmlformats.org/officeDocument/2006/relationships/slide" Target="slides/slide52.xml" /><Relationship Id="rId58" Type="http://schemas.openxmlformats.org/officeDocument/2006/relationships/slide" Target="slides/slide57.xml" /><Relationship Id="rId74" Type="http://schemas.openxmlformats.org/officeDocument/2006/relationships/slide" Target="slides/slide73.xml" /><Relationship Id="rId79" Type="http://schemas.openxmlformats.org/officeDocument/2006/relationships/slide" Target="slides/slide78.xml" /><Relationship Id="rId102" Type="http://schemas.openxmlformats.org/officeDocument/2006/relationships/slide" Target="slides/slide101.xml" /><Relationship Id="rId123" Type="http://schemas.openxmlformats.org/officeDocument/2006/relationships/slide" Target="slides/slide122.xml" /><Relationship Id="rId128" Type="http://schemas.openxmlformats.org/officeDocument/2006/relationships/slide" Target="slides/slide127.xml" /><Relationship Id="rId144" Type="http://schemas.openxmlformats.org/officeDocument/2006/relationships/slide" Target="slides/slide143.xml" /><Relationship Id="rId149" Type="http://schemas.openxmlformats.org/officeDocument/2006/relationships/slide" Target="slides/slide148.xml" /><Relationship Id="rId5" Type="http://schemas.openxmlformats.org/officeDocument/2006/relationships/slide" Target="slides/slide4.xml" /><Relationship Id="rId90" Type="http://schemas.openxmlformats.org/officeDocument/2006/relationships/slide" Target="slides/slide89.xml" /><Relationship Id="rId95" Type="http://schemas.openxmlformats.org/officeDocument/2006/relationships/slide" Target="slides/slide94.xml" /><Relationship Id="rId160" Type="http://schemas.openxmlformats.org/officeDocument/2006/relationships/slide" Target="slides/slide159.xml" /><Relationship Id="rId165" Type="http://schemas.openxmlformats.org/officeDocument/2006/relationships/slide" Target="slides/slide164.xml" /><Relationship Id="rId181" Type="http://schemas.openxmlformats.org/officeDocument/2006/relationships/slide" Target="slides/slide180.xml" /><Relationship Id="rId186" Type="http://schemas.openxmlformats.org/officeDocument/2006/relationships/slide" Target="slides/slide185.xml" /><Relationship Id="rId22" Type="http://schemas.openxmlformats.org/officeDocument/2006/relationships/slide" Target="slides/slide21.xml" /><Relationship Id="rId27" Type="http://schemas.openxmlformats.org/officeDocument/2006/relationships/slide" Target="slides/slide26.xml" /><Relationship Id="rId43" Type="http://schemas.openxmlformats.org/officeDocument/2006/relationships/slide" Target="slides/slide42.xml" /><Relationship Id="rId48" Type="http://schemas.openxmlformats.org/officeDocument/2006/relationships/slide" Target="slides/slide47.xml" /><Relationship Id="rId64" Type="http://schemas.openxmlformats.org/officeDocument/2006/relationships/slide" Target="slides/slide63.xml" /><Relationship Id="rId69" Type="http://schemas.openxmlformats.org/officeDocument/2006/relationships/slide" Target="slides/slide68.xml" /><Relationship Id="rId113" Type="http://schemas.openxmlformats.org/officeDocument/2006/relationships/slide" Target="slides/slide112.xml" /><Relationship Id="rId118" Type="http://schemas.openxmlformats.org/officeDocument/2006/relationships/slide" Target="slides/slide117.xml" /><Relationship Id="rId134" Type="http://schemas.openxmlformats.org/officeDocument/2006/relationships/slide" Target="slides/slide133.xml" /><Relationship Id="rId139" Type="http://schemas.openxmlformats.org/officeDocument/2006/relationships/slide" Target="slides/slide138.xml" /><Relationship Id="rId80" Type="http://schemas.openxmlformats.org/officeDocument/2006/relationships/slide" Target="slides/slide79.xml" /><Relationship Id="rId85" Type="http://schemas.openxmlformats.org/officeDocument/2006/relationships/slide" Target="slides/slide84.xml" /><Relationship Id="rId150" Type="http://schemas.openxmlformats.org/officeDocument/2006/relationships/slide" Target="slides/slide149.xml" /><Relationship Id="rId155" Type="http://schemas.openxmlformats.org/officeDocument/2006/relationships/slide" Target="slides/slide154.xml" /><Relationship Id="rId171" Type="http://schemas.openxmlformats.org/officeDocument/2006/relationships/slide" Target="slides/slide170.xml" /><Relationship Id="rId176" Type="http://schemas.openxmlformats.org/officeDocument/2006/relationships/slide" Target="slides/slide175.xml" /><Relationship Id="rId192" Type="http://schemas.openxmlformats.org/officeDocument/2006/relationships/theme" Target="theme/theme1.xml" /><Relationship Id="rId12" Type="http://schemas.openxmlformats.org/officeDocument/2006/relationships/slide" Target="slides/slide11.xml" /><Relationship Id="rId17" Type="http://schemas.openxmlformats.org/officeDocument/2006/relationships/slide" Target="slides/slide16.xml" /><Relationship Id="rId33" Type="http://schemas.openxmlformats.org/officeDocument/2006/relationships/slide" Target="slides/slide32.xml" /><Relationship Id="rId38" Type="http://schemas.openxmlformats.org/officeDocument/2006/relationships/slide" Target="slides/slide37.xml" /><Relationship Id="rId59" Type="http://schemas.openxmlformats.org/officeDocument/2006/relationships/slide" Target="slides/slide58.xml" /><Relationship Id="rId103" Type="http://schemas.openxmlformats.org/officeDocument/2006/relationships/slide" Target="slides/slide102.xml" /><Relationship Id="rId108" Type="http://schemas.openxmlformats.org/officeDocument/2006/relationships/slide" Target="slides/slide107.xml" /><Relationship Id="rId124" Type="http://schemas.openxmlformats.org/officeDocument/2006/relationships/slide" Target="slides/slide123.xml" /><Relationship Id="rId129" Type="http://schemas.openxmlformats.org/officeDocument/2006/relationships/slide" Target="slides/slide128.xml" /><Relationship Id="rId54" Type="http://schemas.openxmlformats.org/officeDocument/2006/relationships/slide" Target="slides/slide53.xml" /><Relationship Id="rId70" Type="http://schemas.openxmlformats.org/officeDocument/2006/relationships/slide" Target="slides/slide69.xml" /><Relationship Id="rId75" Type="http://schemas.openxmlformats.org/officeDocument/2006/relationships/slide" Target="slides/slide74.xml" /><Relationship Id="rId91" Type="http://schemas.openxmlformats.org/officeDocument/2006/relationships/slide" Target="slides/slide90.xml" /><Relationship Id="rId96" Type="http://schemas.openxmlformats.org/officeDocument/2006/relationships/slide" Target="slides/slide95.xml" /><Relationship Id="rId140" Type="http://schemas.openxmlformats.org/officeDocument/2006/relationships/slide" Target="slides/slide139.xml" /><Relationship Id="rId145" Type="http://schemas.openxmlformats.org/officeDocument/2006/relationships/slide" Target="slides/slide144.xml" /><Relationship Id="rId161" Type="http://schemas.openxmlformats.org/officeDocument/2006/relationships/slide" Target="slides/slide160.xml" /><Relationship Id="rId166" Type="http://schemas.openxmlformats.org/officeDocument/2006/relationships/slide" Target="slides/slide165.xml" /><Relationship Id="rId182" Type="http://schemas.openxmlformats.org/officeDocument/2006/relationships/slide" Target="slides/slide181.xml" /><Relationship Id="rId187" Type="http://schemas.openxmlformats.org/officeDocument/2006/relationships/slide" Target="slides/slide186.xml" /><Relationship Id="rId1" Type="http://schemas.openxmlformats.org/officeDocument/2006/relationships/slideMaster" Target="slideMasters/slideMaster1.xml" /><Relationship Id="rId6" Type="http://schemas.openxmlformats.org/officeDocument/2006/relationships/slide" Target="slides/slide5.xml" /><Relationship Id="rId23" Type="http://schemas.openxmlformats.org/officeDocument/2006/relationships/slide" Target="slides/slide22.xml" /><Relationship Id="rId28" Type="http://schemas.openxmlformats.org/officeDocument/2006/relationships/slide" Target="slides/slide27.xml" /><Relationship Id="rId49" Type="http://schemas.openxmlformats.org/officeDocument/2006/relationships/slide" Target="slides/slide48.xml" /><Relationship Id="rId114" Type="http://schemas.openxmlformats.org/officeDocument/2006/relationships/slide" Target="slides/slide113.xml" /><Relationship Id="rId119" Type="http://schemas.openxmlformats.org/officeDocument/2006/relationships/slide" Target="slides/slide118.xml" /><Relationship Id="rId44" Type="http://schemas.openxmlformats.org/officeDocument/2006/relationships/slide" Target="slides/slide43.xml" /><Relationship Id="rId60" Type="http://schemas.openxmlformats.org/officeDocument/2006/relationships/slide" Target="slides/slide59.xml" /><Relationship Id="rId65" Type="http://schemas.openxmlformats.org/officeDocument/2006/relationships/slide" Target="slides/slide64.xml" /><Relationship Id="rId81" Type="http://schemas.openxmlformats.org/officeDocument/2006/relationships/slide" Target="slides/slide80.xml" /><Relationship Id="rId86" Type="http://schemas.openxmlformats.org/officeDocument/2006/relationships/slide" Target="slides/slide85.xml" /><Relationship Id="rId130" Type="http://schemas.openxmlformats.org/officeDocument/2006/relationships/slide" Target="slides/slide129.xml" /><Relationship Id="rId135" Type="http://schemas.openxmlformats.org/officeDocument/2006/relationships/slide" Target="slides/slide134.xml" /><Relationship Id="rId151" Type="http://schemas.openxmlformats.org/officeDocument/2006/relationships/slide" Target="slides/slide150.xml" /><Relationship Id="rId156" Type="http://schemas.openxmlformats.org/officeDocument/2006/relationships/slide" Target="slides/slide155.xml" /><Relationship Id="rId177" Type="http://schemas.openxmlformats.org/officeDocument/2006/relationships/slide" Target="slides/slide176.xml" /><Relationship Id="rId172" Type="http://schemas.openxmlformats.org/officeDocument/2006/relationships/slide" Target="slides/slide171.xml" /><Relationship Id="rId193" Type="http://schemas.openxmlformats.org/officeDocument/2006/relationships/tableStyles" Target="tableStyles.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slide" Target="slides/slide10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120" Type="http://schemas.openxmlformats.org/officeDocument/2006/relationships/slide" Target="slides/slide119.xml" /><Relationship Id="rId125" Type="http://schemas.openxmlformats.org/officeDocument/2006/relationships/slide" Target="slides/slide124.xml" /><Relationship Id="rId141" Type="http://schemas.openxmlformats.org/officeDocument/2006/relationships/slide" Target="slides/slide140.xml" /><Relationship Id="rId146" Type="http://schemas.openxmlformats.org/officeDocument/2006/relationships/slide" Target="slides/slide145.xml" /><Relationship Id="rId167" Type="http://schemas.openxmlformats.org/officeDocument/2006/relationships/slide" Target="slides/slide166.xml" /><Relationship Id="rId188" Type="http://schemas.openxmlformats.org/officeDocument/2006/relationships/slide" Target="slides/slide187.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162" Type="http://schemas.openxmlformats.org/officeDocument/2006/relationships/slide" Target="slides/slide161.xml" /><Relationship Id="rId183" Type="http://schemas.openxmlformats.org/officeDocument/2006/relationships/slide" Target="slides/slide182.xml" /><Relationship Id="rId2" Type="http://schemas.openxmlformats.org/officeDocument/2006/relationships/slide" Target="slides/slide1.xml" /><Relationship Id="rId29" Type="http://schemas.openxmlformats.org/officeDocument/2006/relationships/slide" Target="slides/slide28.xml" /><Relationship Id="rId24" Type="http://schemas.openxmlformats.org/officeDocument/2006/relationships/slide" Target="slides/slide23.xml" /><Relationship Id="rId40" Type="http://schemas.openxmlformats.org/officeDocument/2006/relationships/slide" Target="slides/slide39.xml" /><Relationship Id="rId45" Type="http://schemas.openxmlformats.org/officeDocument/2006/relationships/slide" Target="slides/slide44.xml" /><Relationship Id="rId66" Type="http://schemas.openxmlformats.org/officeDocument/2006/relationships/slide" Target="slides/slide65.xml" /><Relationship Id="rId87" Type="http://schemas.openxmlformats.org/officeDocument/2006/relationships/slide" Target="slides/slide86.xml" /><Relationship Id="rId110" Type="http://schemas.openxmlformats.org/officeDocument/2006/relationships/slide" Target="slides/slide109.xml" /><Relationship Id="rId115" Type="http://schemas.openxmlformats.org/officeDocument/2006/relationships/slide" Target="slides/slide114.xml" /><Relationship Id="rId131" Type="http://schemas.openxmlformats.org/officeDocument/2006/relationships/slide" Target="slides/slide130.xml" /><Relationship Id="rId136" Type="http://schemas.openxmlformats.org/officeDocument/2006/relationships/slide" Target="slides/slide135.xml" /><Relationship Id="rId157" Type="http://schemas.openxmlformats.org/officeDocument/2006/relationships/slide" Target="slides/slide156.xml" /><Relationship Id="rId178" Type="http://schemas.openxmlformats.org/officeDocument/2006/relationships/slide" Target="slides/slide177.xml" /><Relationship Id="rId61" Type="http://schemas.openxmlformats.org/officeDocument/2006/relationships/slide" Target="slides/slide60.xml" /><Relationship Id="rId82" Type="http://schemas.openxmlformats.org/officeDocument/2006/relationships/slide" Target="slides/slide81.xml" /><Relationship Id="rId152" Type="http://schemas.openxmlformats.org/officeDocument/2006/relationships/slide" Target="slides/slide151.xml" /><Relationship Id="rId173" Type="http://schemas.openxmlformats.org/officeDocument/2006/relationships/slide" Target="slides/slide172.xml" /><Relationship Id="rId19" Type="http://schemas.openxmlformats.org/officeDocument/2006/relationships/slide" Target="slides/slide18.xml" /><Relationship Id="rId14" Type="http://schemas.openxmlformats.org/officeDocument/2006/relationships/slide" Target="slides/slide13.xml" /><Relationship Id="rId30" Type="http://schemas.openxmlformats.org/officeDocument/2006/relationships/slide" Target="slides/slide29.xml" /><Relationship Id="rId35" Type="http://schemas.openxmlformats.org/officeDocument/2006/relationships/slide" Target="slides/slide34.xml" /><Relationship Id="rId56" Type="http://schemas.openxmlformats.org/officeDocument/2006/relationships/slide" Target="slides/slide55.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26" Type="http://schemas.openxmlformats.org/officeDocument/2006/relationships/slide" Target="slides/slide125.xml" /><Relationship Id="rId147" Type="http://schemas.openxmlformats.org/officeDocument/2006/relationships/slide" Target="slides/slide146.xml" /><Relationship Id="rId168" Type="http://schemas.openxmlformats.org/officeDocument/2006/relationships/slide" Target="slides/slide167.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93" Type="http://schemas.openxmlformats.org/officeDocument/2006/relationships/slide" Target="slides/slide92.xml" /><Relationship Id="rId98" Type="http://schemas.openxmlformats.org/officeDocument/2006/relationships/slide" Target="slides/slide97.xml" /><Relationship Id="rId121" Type="http://schemas.openxmlformats.org/officeDocument/2006/relationships/slide" Target="slides/slide120.xml" /><Relationship Id="rId142" Type="http://schemas.openxmlformats.org/officeDocument/2006/relationships/slide" Target="slides/slide141.xml" /><Relationship Id="rId163" Type="http://schemas.openxmlformats.org/officeDocument/2006/relationships/slide" Target="slides/slide162.xml" /><Relationship Id="rId184" Type="http://schemas.openxmlformats.org/officeDocument/2006/relationships/slide" Target="slides/slide183.xml" /><Relationship Id="rId189" Type="http://schemas.openxmlformats.org/officeDocument/2006/relationships/notesMaster" Target="notesMasters/notesMaster1.xml" /><Relationship Id="rId3" Type="http://schemas.openxmlformats.org/officeDocument/2006/relationships/slide" Target="slides/slide2.xml" /><Relationship Id="rId25" Type="http://schemas.openxmlformats.org/officeDocument/2006/relationships/slide" Target="slides/slide24.xml" /><Relationship Id="rId46" Type="http://schemas.openxmlformats.org/officeDocument/2006/relationships/slide" Target="slides/slide45.xml" /><Relationship Id="rId67" Type="http://schemas.openxmlformats.org/officeDocument/2006/relationships/slide" Target="slides/slide66.xml" /><Relationship Id="rId116" Type="http://schemas.openxmlformats.org/officeDocument/2006/relationships/slide" Target="slides/slide115.xml" /><Relationship Id="rId137" Type="http://schemas.openxmlformats.org/officeDocument/2006/relationships/slide" Target="slides/slide136.xml" /><Relationship Id="rId158" Type="http://schemas.openxmlformats.org/officeDocument/2006/relationships/slide" Target="slides/slide157.xml" /><Relationship Id="rId20" Type="http://schemas.openxmlformats.org/officeDocument/2006/relationships/slide" Target="slides/slide19.xml" /><Relationship Id="rId41" Type="http://schemas.openxmlformats.org/officeDocument/2006/relationships/slide" Target="slides/slide40.xml" /><Relationship Id="rId62" Type="http://schemas.openxmlformats.org/officeDocument/2006/relationships/slide" Target="slides/slide61.xml" /><Relationship Id="rId83" Type="http://schemas.openxmlformats.org/officeDocument/2006/relationships/slide" Target="slides/slide82.xml" /><Relationship Id="rId88" Type="http://schemas.openxmlformats.org/officeDocument/2006/relationships/slide" Target="slides/slide87.xml" /><Relationship Id="rId111" Type="http://schemas.openxmlformats.org/officeDocument/2006/relationships/slide" Target="slides/slide110.xml" /><Relationship Id="rId132" Type="http://schemas.openxmlformats.org/officeDocument/2006/relationships/slide" Target="slides/slide131.xml" /><Relationship Id="rId153" Type="http://schemas.openxmlformats.org/officeDocument/2006/relationships/slide" Target="slides/slide152.xml" /><Relationship Id="rId174" Type="http://schemas.openxmlformats.org/officeDocument/2006/relationships/slide" Target="slides/slide173.xml" /><Relationship Id="rId179" Type="http://schemas.openxmlformats.org/officeDocument/2006/relationships/slide" Target="slides/slide178.xml" /><Relationship Id="rId190" Type="http://schemas.openxmlformats.org/officeDocument/2006/relationships/presProps" Target="presProps.xml" /><Relationship Id="rId15" Type="http://schemas.openxmlformats.org/officeDocument/2006/relationships/slide" Target="slides/slide14.xml" /><Relationship Id="rId36" Type="http://schemas.openxmlformats.org/officeDocument/2006/relationships/slide" Target="slides/slide35.xml" /><Relationship Id="rId57" Type="http://schemas.openxmlformats.org/officeDocument/2006/relationships/slide" Target="slides/slide56.xml" /><Relationship Id="rId106" Type="http://schemas.openxmlformats.org/officeDocument/2006/relationships/slide" Target="slides/slide105.xml" /><Relationship Id="rId127" Type="http://schemas.openxmlformats.org/officeDocument/2006/relationships/slide" Target="slides/slide126.xml" /><Relationship Id="rId10" Type="http://schemas.openxmlformats.org/officeDocument/2006/relationships/slide" Target="slides/slide9.xml" /><Relationship Id="rId31" Type="http://schemas.openxmlformats.org/officeDocument/2006/relationships/slide" Target="slides/slide30.xml" /><Relationship Id="rId52" Type="http://schemas.openxmlformats.org/officeDocument/2006/relationships/slide" Target="slides/slide51.xml" /><Relationship Id="rId73" Type="http://schemas.openxmlformats.org/officeDocument/2006/relationships/slide" Target="slides/slide72.xml" /><Relationship Id="rId78" Type="http://schemas.openxmlformats.org/officeDocument/2006/relationships/slide" Target="slides/slide77.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122" Type="http://schemas.openxmlformats.org/officeDocument/2006/relationships/slide" Target="slides/slide121.xml" /><Relationship Id="rId143" Type="http://schemas.openxmlformats.org/officeDocument/2006/relationships/slide" Target="slides/slide142.xml" /><Relationship Id="rId148" Type="http://schemas.openxmlformats.org/officeDocument/2006/relationships/slide" Target="slides/slide147.xml" /><Relationship Id="rId164" Type="http://schemas.openxmlformats.org/officeDocument/2006/relationships/slide" Target="slides/slide163.xml" /><Relationship Id="rId169" Type="http://schemas.openxmlformats.org/officeDocument/2006/relationships/slide" Target="slides/slide168.xml" /><Relationship Id="rId185" Type="http://schemas.openxmlformats.org/officeDocument/2006/relationships/slide" Target="slides/slide184.xml" /><Relationship Id="rId4" Type="http://schemas.openxmlformats.org/officeDocument/2006/relationships/slide" Target="slides/slide3.xml" /><Relationship Id="rId9" Type="http://schemas.openxmlformats.org/officeDocument/2006/relationships/slide" Target="slides/slide8.xml" /><Relationship Id="rId180" Type="http://schemas.openxmlformats.org/officeDocument/2006/relationships/slide" Target="slides/slide179.xml" /><Relationship Id="rId26" Type="http://schemas.openxmlformats.org/officeDocument/2006/relationships/slide" Target="slides/slide25.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B34A9-03FD-48AE-9DDD-89741240936A}" type="datetimeFigureOut">
              <a:rPr lang="en-US" smtClean="0"/>
              <a:t>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44B68-80D5-4D0D-8C14-689AB53EAFBB}" type="slidenum">
              <a:rPr lang="en-US" smtClean="0"/>
              <a:t>‹#›</a:t>
            </a:fld>
            <a:endParaRPr lang="en-US"/>
          </a:p>
        </p:txBody>
      </p:sp>
    </p:spTree>
    <p:extLst>
      <p:ext uri="{BB962C8B-B14F-4D97-AF65-F5344CB8AC3E}">
        <p14:creationId xmlns:p14="http://schemas.microsoft.com/office/powerpoint/2010/main" val="269945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FB63B-4433-4B1E-BF9A-08311E1F98B5}" type="slidenum">
              <a:rPr lang="en-US" smtClean="0"/>
              <a:pPr/>
              <a:t>9</a:t>
            </a:fld>
            <a:endParaRPr lang="en-US"/>
          </a:p>
        </p:txBody>
      </p:sp>
    </p:spTree>
    <p:extLst>
      <p:ext uri="{BB962C8B-B14F-4D97-AF65-F5344CB8AC3E}">
        <p14:creationId xmlns:p14="http://schemas.microsoft.com/office/powerpoint/2010/main" val="105710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Serum bilirubin exceeds</a:t>
            </a:r>
            <a:r>
              <a:rPr lang="en-US" baseline="0" dirty="0"/>
              <a:t> 2.5mg/dl </a:t>
            </a:r>
            <a:endParaRPr lang="en-US" dirty="0"/>
          </a:p>
        </p:txBody>
      </p:sp>
      <p:sp>
        <p:nvSpPr>
          <p:cNvPr id="4" name="Slide Number Placeholder 3"/>
          <p:cNvSpPr>
            <a:spLocks noGrp="1"/>
          </p:cNvSpPr>
          <p:nvPr>
            <p:ph type="sldNum" sz="quarter" idx="10"/>
          </p:nvPr>
        </p:nvSpPr>
        <p:spPr/>
        <p:txBody>
          <a:bodyPr/>
          <a:lstStyle/>
          <a:p>
            <a:fld id="{DDFFB63B-4433-4B1E-BF9A-08311E1F98B5}" type="slidenum">
              <a:rPr lang="en-US" smtClean="0"/>
              <a:pPr/>
              <a:t>26</a:t>
            </a:fld>
            <a:endParaRPr lang="en-US"/>
          </a:p>
        </p:txBody>
      </p:sp>
    </p:spTree>
    <p:extLst>
      <p:ext uri="{BB962C8B-B14F-4D97-AF65-F5344CB8AC3E}">
        <p14:creationId xmlns:p14="http://schemas.microsoft.com/office/powerpoint/2010/main" val="141763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Diffusion weighted MRI</a:t>
            </a:r>
          </a:p>
          <a:p>
            <a:r>
              <a:rPr lang="en-US" dirty="0"/>
              <a:t>Apparent</a:t>
            </a:r>
            <a:r>
              <a:rPr lang="en-US" baseline="0" dirty="0"/>
              <a:t> diffusion coefficient</a:t>
            </a:r>
          </a:p>
          <a:p>
            <a:endParaRPr lang="en-US" dirty="0"/>
          </a:p>
        </p:txBody>
      </p:sp>
      <p:sp>
        <p:nvSpPr>
          <p:cNvPr id="4" name="Slide Number Placeholder 3"/>
          <p:cNvSpPr>
            <a:spLocks noGrp="1"/>
          </p:cNvSpPr>
          <p:nvPr>
            <p:ph type="sldNum" sz="quarter" idx="10"/>
          </p:nvPr>
        </p:nvSpPr>
        <p:spPr/>
        <p:txBody>
          <a:bodyPr/>
          <a:lstStyle/>
          <a:p>
            <a:fld id="{85B44B68-80D5-4D0D-8C14-689AB53EAFBB}" type="slidenum">
              <a:rPr lang="en-US" smtClean="0"/>
              <a:t>104</a:t>
            </a:fld>
            <a:endParaRPr lang="en-US"/>
          </a:p>
        </p:txBody>
      </p:sp>
    </p:spTree>
    <p:extLst>
      <p:ext uri="{BB962C8B-B14F-4D97-AF65-F5344CB8AC3E}">
        <p14:creationId xmlns:p14="http://schemas.microsoft.com/office/powerpoint/2010/main" val="307761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Autodigestion</a:t>
            </a:r>
            <a:r>
              <a:rPr lang="en-US" dirty="0"/>
              <a:t> by exocrine enzymes it produces</a:t>
            </a:r>
            <a:r>
              <a:rPr lang="en-US" baseline="0" dirty="0"/>
              <a:t> (trypsin)</a:t>
            </a:r>
            <a:endParaRPr lang="en-US" dirty="0"/>
          </a:p>
        </p:txBody>
      </p:sp>
      <p:sp>
        <p:nvSpPr>
          <p:cNvPr id="4" name="Slide Number Placeholder 3"/>
          <p:cNvSpPr>
            <a:spLocks noGrp="1"/>
          </p:cNvSpPr>
          <p:nvPr>
            <p:ph type="sldNum" sz="quarter" idx="10"/>
          </p:nvPr>
        </p:nvSpPr>
        <p:spPr/>
        <p:txBody>
          <a:bodyPr/>
          <a:lstStyle/>
          <a:p>
            <a:fld id="{DDFFB63B-4433-4B1E-BF9A-08311E1F98B5}" type="slidenum">
              <a:rPr lang="en-US" smtClean="0"/>
              <a:pPr/>
              <a:t>132</a:t>
            </a:fld>
            <a:endParaRPr lang="en-US"/>
          </a:p>
        </p:txBody>
      </p:sp>
    </p:spTree>
    <p:extLst>
      <p:ext uri="{BB962C8B-B14F-4D97-AF65-F5344CB8AC3E}">
        <p14:creationId xmlns:p14="http://schemas.microsoft.com/office/powerpoint/2010/main" val="2729913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FB63B-4433-4B1E-BF9A-08311E1F98B5}" type="slidenum">
              <a:rPr lang="en-US" smtClean="0"/>
              <a:pPr/>
              <a:t>141</a:t>
            </a:fld>
            <a:endParaRPr lang="en-US"/>
          </a:p>
        </p:txBody>
      </p:sp>
    </p:spTree>
    <p:extLst>
      <p:ext uri="{BB962C8B-B14F-4D97-AF65-F5344CB8AC3E}">
        <p14:creationId xmlns:p14="http://schemas.microsoft.com/office/powerpoint/2010/main" val="1224960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7069" t="4107" r="25972" b="18563"/>
          <a:stretch/>
        </p:blipFill>
        <p:spPr>
          <a:xfrm>
            <a:off x="5082989" y="220128"/>
            <a:ext cx="2026023" cy="2357718"/>
          </a:xfrm>
          <a:prstGeom prst="rect">
            <a:avLst/>
          </a:prstGeom>
        </p:spPr>
      </p:pic>
      <p:sp>
        <p:nvSpPr>
          <p:cNvPr id="2" name="Title 1"/>
          <p:cNvSpPr>
            <a:spLocks noGrp="1"/>
          </p:cNvSpPr>
          <p:nvPr>
            <p:ph type="ctrTitle" hasCustomPrompt="1"/>
          </p:nvPr>
        </p:nvSpPr>
        <p:spPr>
          <a:xfrm>
            <a:off x="365312" y="3093249"/>
            <a:ext cx="11461376" cy="1173947"/>
          </a:xfrm>
        </p:spPr>
        <p:txBody>
          <a:bodyPr anchor="b">
            <a:normAutofit/>
          </a:bodyPr>
          <a:lstStyle>
            <a:lvl1pPr algn="ctr">
              <a:defRPr sz="4400" b="1" baseline="0">
                <a:latin typeface="Times New Roman" panose="02020603050405020304" pitchFamily="18" charset="0"/>
                <a:cs typeface="Times New Roman" panose="02020603050405020304" pitchFamily="18" charset="0"/>
              </a:defRPr>
            </a:lvl1pPr>
          </a:lstStyle>
          <a:p>
            <a:r>
              <a:rPr lang="en-US" dirty="0"/>
              <a:t>Event Tittle:....................................</a:t>
            </a:r>
          </a:p>
        </p:txBody>
      </p:sp>
      <p:sp>
        <p:nvSpPr>
          <p:cNvPr id="3" name="Subtitle 2"/>
          <p:cNvSpPr>
            <a:spLocks noGrp="1"/>
          </p:cNvSpPr>
          <p:nvPr>
            <p:ph type="subTitle" idx="1" hasCustomPrompt="1"/>
          </p:nvPr>
        </p:nvSpPr>
        <p:spPr>
          <a:xfrm>
            <a:off x="809065" y="4527601"/>
            <a:ext cx="10573871" cy="950023"/>
          </a:xfrm>
        </p:spPr>
        <p:txBody>
          <a:bodyPr/>
          <a:lstStyle>
            <a:lvl1pPr marL="0" indent="0" algn="ctr">
              <a:buNone/>
              <a:defRPr sz="2400" b="1" baseline="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Date:............................</a:t>
            </a:r>
          </a:p>
        </p:txBody>
      </p:sp>
      <p:sp>
        <p:nvSpPr>
          <p:cNvPr id="4" name="Date Placeholder 3"/>
          <p:cNvSpPr>
            <a:spLocks noGrp="1"/>
          </p:cNvSpPr>
          <p:nvPr>
            <p:ph type="dt" sz="half" idx="10"/>
          </p:nvPr>
        </p:nvSpPr>
        <p:spPr/>
        <p:txBody>
          <a:bodyPr/>
          <a:lstStyle/>
          <a:p>
            <a:fld id="{91FD920F-1618-4CC5-B4A9-B67C9FB9F235}"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2CA9-EF7C-4B2B-B32A-43945190E8EC}" type="slidenum">
              <a:rPr lang="en-US" smtClean="0"/>
              <a:t>‹#›</a:t>
            </a:fld>
            <a:endParaRPr lang="en-US"/>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0030" t="82874" r="11012" b="8785"/>
          <a:stretch/>
        </p:blipFill>
        <p:spPr>
          <a:xfrm>
            <a:off x="2918799" y="2608307"/>
            <a:ext cx="6354403" cy="484942"/>
          </a:xfrm>
          <a:prstGeom prst="rect">
            <a:avLst/>
          </a:prstGeom>
        </p:spPr>
      </p:pic>
    </p:spTree>
    <p:extLst>
      <p:ext uri="{BB962C8B-B14F-4D97-AF65-F5344CB8AC3E}">
        <p14:creationId xmlns:p14="http://schemas.microsoft.com/office/powerpoint/2010/main" val="406453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FD920F-1618-4CC5-B4A9-B67C9FB9F235}"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2CA9-EF7C-4B2B-B32A-43945190E8EC}" type="slidenum">
              <a:rPr lang="en-US" smtClean="0"/>
              <a:t>‹#›</a:t>
            </a:fld>
            <a:endParaRPr lang="en-US"/>
          </a:p>
        </p:txBody>
      </p:sp>
    </p:spTree>
    <p:extLst>
      <p:ext uri="{BB962C8B-B14F-4D97-AF65-F5344CB8AC3E}">
        <p14:creationId xmlns:p14="http://schemas.microsoft.com/office/powerpoint/2010/main" val="898563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FD920F-1618-4CC5-B4A9-B67C9FB9F235}"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2CA9-EF7C-4B2B-B32A-43945190E8EC}" type="slidenum">
              <a:rPr lang="en-US" smtClean="0"/>
              <a:t>‹#›</a:t>
            </a:fld>
            <a:endParaRPr lang="en-US"/>
          </a:p>
        </p:txBody>
      </p:sp>
    </p:spTree>
    <p:extLst>
      <p:ext uri="{BB962C8B-B14F-4D97-AF65-F5344CB8AC3E}">
        <p14:creationId xmlns:p14="http://schemas.microsoft.com/office/powerpoint/2010/main" val="398758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FD920F-1618-4CC5-B4A9-B67C9FB9F235}"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2CA9-EF7C-4B2B-B32A-43945190E8EC}" type="slidenum">
              <a:rPr lang="en-US" smtClean="0"/>
              <a:t>‹#›</a:t>
            </a:fld>
            <a:endParaRPr lang="en-US"/>
          </a:p>
        </p:txBody>
      </p:sp>
    </p:spTree>
    <p:extLst>
      <p:ext uri="{BB962C8B-B14F-4D97-AF65-F5344CB8AC3E}">
        <p14:creationId xmlns:p14="http://schemas.microsoft.com/office/powerpoint/2010/main" val="320709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FD920F-1618-4CC5-B4A9-B67C9FB9F235}"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2CA9-EF7C-4B2B-B32A-43945190E8EC}" type="slidenum">
              <a:rPr lang="en-US" smtClean="0"/>
              <a:t>‹#›</a:t>
            </a:fld>
            <a:endParaRPr lang="en-US"/>
          </a:p>
        </p:txBody>
      </p:sp>
    </p:spTree>
    <p:extLst>
      <p:ext uri="{BB962C8B-B14F-4D97-AF65-F5344CB8AC3E}">
        <p14:creationId xmlns:p14="http://schemas.microsoft.com/office/powerpoint/2010/main" val="370193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FD920F-1618-4CC5-B4A9-B67C9FB9F235}"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2CA9-EF7C-4B2B-B32A-43945190E8EC}" type="slidenum">
              <a:rPr lang="en-US" smtClean="0"/>
              <a:t>‹#›</a:t>
            </a:fld>
            <a:endParaRPr lang="en-US"/>
          </a:p>
        </p:txBody>
      </p:sp>
    </p:spTree>
    <p:extLst>
      <p:ext uri="{BB962C8B-B14F-4D97-AF65-F5344CB8AC3E}">
        <p14:creationId xmlns:p14="http://schemas.microsoft.com/office/powerpoint/2010/main" val="163461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FD920F-1618-4CC5-B4A9-B67C9FB9F235}" type="datetimeFigureOut">
              <a:rPr lang="en-US" smtClean="0"/>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2CA9-EF7C-4B2B-B32A-43945190E8EC}" type="slidenum">
              <a:rPr lang="en-US" smtClean="0"/>
              <a:t>‹#›</a:t>
            </a:fld>
            <a:endParaRPr lang="en-US"/>
          </a:p>
        </p:txBody>
      </p:sp>
    </p:spTree>
    <p:extLst>
      <p:ext uri="{BB962C8B-B14F-4D97-AF65-F5344CB8AC3E}">
        <p14:creationId xmlns:p14="http://schemas.microsoft.com/office/powerpoint/2010/main" val="31922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FD920F-1618-4CC5-B4A9-B67C9FB9F235}" type="datetimeFigureOut">
              <a:rPr lang="en-US" smtClean="0"/>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2CA9-EF7C-4B2B-B32A-43945190E8EC}" type="slidenum">
              <a:rPr lang="en-US" smtClean="0"/>
              <a:t>‹#›</a:t>
            </a:fld>
            <a:endParaRPr lang="en-US"/>
          </a:p>
        </p:txBody>
      </p:sp>
    </p:spTree>
    <p:extLst>
      <p:ext uri="{BB962C8B-B14F-4D97-AF65-F5344CB8AC3E}">
        <p14:creationId xmlns:p14="http://schemas.microsoft.com/office/powerpoint/2010/main" val="60408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D920F-1618-4CC5-B4A9-B67C9FB9F235}" type="datetimeFigureOut">
              <a:rPr lang="en-US" smtClean="0"/>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2CA9-EF7C-4B2B-B32A-43945190E8EC}" type="slidenum">
              <a:rPr lang="en-US" smtClean="0"/>
              <a:t>‹#›</a:t>
            </a:fld>
            <a:endParaRPr lang="en-US"/>
          </a:p>
        </p:txBody>
      </p:sp>
    </p:spTree>
    <p:extLst>
      <p:ext uri="{BB962C8B-B14F-4D97-AF65-F5344CB8AC3E}">
        <p14:creationId xmlns:p14="http://schemas.microsoft.com/office/powerpoint/2010/main" val="140096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FD920F-1618-4CC5-B4A9-B67C9FB9F235}"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2CA9-EF7C-4B2B-B32A-43945190E8EC}" type="slidenum">
              <a:rPr lang="en-US" smtClean="0"/>
              <a:t>‹#›</a:t>
            </a:fld>
            <a:endParaRPr lang="en-US"/>
          </a:p>
        </p:txBody>
      </p:sp>
    </p:spTree>
    <p:extLst>
      <p:ext uri="{BB962C8B-B14F-4D97-AF65-F5344CB8AC3E}">
        <p14:creationId xmlns:p14="http://schemas.microsoft.com/office/powerpoint/2010/main" val="404972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FD920F-1618-4CC5-B4A9-B67C9FB9F235}"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2CA9-EF7C-4B2B-B32A-43945190E8EC}" type="slidenum">
              <a:rPr lang="en-US" smtClean="0"/>
              <a:t>‹#›</a:t>
            </a:fld>
            <a:endParaRPr lang="en-US"/>
          </a:p>
        </p:txBody>
      </p:sp>
    </p:spTree>
    <p:extLst>
      <p:ext uri="{BB962C8B-B14F-4D97-AF65-F5344CB8AC3E}">
        <p14:creationId xmlns:p14="http://schemas.microsoft.com/office/powerpoint/2010/main" val="282031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3.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2.jpe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92000" cy="6858104"/>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14176" y="6244799"/>
            <a:ext cx="576974" cy="572823"/>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91FD920F-1618-4CC5-B4A9-B67C9FB9F235}" type="datetimeFigureOut">
              <a:rPr lang="en-US" smtClean="0"/>
              <a:pPr/>
              <a:t>1/29/2022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9327776"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496F2CA9-EF7C-4B2B-B32A-43945190E8EC}" type="slidenum">
              <a:rPr lang="en-US" smtClean="0"/>
              <a:pPr/>
              <a:t>‹#›</a:t>
            </a:fld>
            <a:endParaRPr lang="en-US" dirty="0"/>
          </a:p>
        </p:txBody>
      </p:sp>
      <p:sp>
        <p:nvSpPr>
          <p:cNvPr id="8" name="Title Placeholder 1"/>
          <p:cNvSpPr txBox="1">
            <a:spLocks/>
          </p:cNvSpPr>
          <p:nvPr/>
        </p:nvSpPr>
        <p:spPr>
          <a:xfrm>
            <a:off x="1196788" y="6033995"/>
            <a:ext cx="8789894" cy="5073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Times New Roman" panose="02020603050405020304" pitchFamily="18" charset="0"/>
                <a:cs typeface="Times New Roman" panose="02020603050405020304" pitchFamily="18" charset="0"/>
              </a:rPr>
              <a:t>KENYA MEDICAL TRAINING COLLEGE</a:t>
            </a:r>
          </a:p>
        </p:txBody>
      </p:sp>
      <p:sp>
        <p:nvSpPr>
          <p:cNvPr id="10" name="Title 1"/>
          <p:cNvSpPr txBox="1">
            <a:spLocks/>
          </p:cNvSpPr>
          <p:nvPr/>
        </p:nvSpPr>
        <p:spPr>
          <a:xfrm>
            <a:off x="8639982" y="6506046"/>
            <a:ext cx="2243667" cy="32649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i="1" dirty="0">
                <a:latin typeface="Times New Roman" panose="02020603050405020304" pitchFamily="18" charset="0"/>
                <a:cs typeface="Times New Roman" panose="02020603050405020304" pitchFamily="18" charset="0"/>
              </a:rPr>
              <a:t>ISO 9001:2015 Certified by</a:t>
            </a:r>
          </a:p>
        </p:txBody>
      </p:sp>
      <p:sp>
        <p:nvSpPr>
          <p:cNvPr id="11" name="Title Placeholder 1"/>
          <p:cNvSpPr txBox="1">
            <a:spLocks/>
          </p:cNvSpPr>
          <p:nvPr/>
        </p:nvSpPr>
        <p:spPr>
          <a:xfrm>
            <a:off x="4038600" y="6408732"/>
            <a:ext cx="2768599" cy="515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i="1" dirty="0"/>
              <a:t>Training for Better Health</a:t>
            </a:r>
            <a:r>
              <a:rPr lang="en-US" sz="1800" i="1" baseline="0" dirty="0"/>
              <a:t> </a:t>
            </a:r>
            <a:endParaRPr lang="en-US" sz="1800" i="1" dirty="0"/>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l="24360" r="23578" b="15789"/>
          <a:stretch/>
        </p:blipFill>
        <p:spPr>
          <a:xfrm>
            <a:off x="79667" y="5700777"/>
            <a:ext cx="930551" cy="1063487"/>
          </a:xfrm>
          <a:prstGeom prst="rect">
            <a:avLst/>
          </a:prstGeom>
        </p:spPr>
      </p:pic>
    </p:spTree>
    <p:extLst>
      <p:ext uri="{BB962C8B-B14F-4D97-AF65-F5344CB8AC3E}">
        <p14:creationId xmlns:p14="http://schemas.microsoft.com/office/powerpoint/2010/main" val="1475010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34.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35.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4.xml" /></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7.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6.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157.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0.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4.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8.wmf"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8.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495" y="3466736"/>
            <a:ext cx="11461376" cy="1173947"/>
          </a:xfrm>
        </p:spPr>
        <p:txBody>
          <a:bodyPr>
            <a:normAutofit fontScale="90000"/>
          </a:bodyPr>
          <a:lstStyle/>
          <a:p>
            <a:r>
              <a:rPr lang="en-US" dirty="0"/>
              <a:t>DISORDERS OF THE LIVER, PANCREAS &amp; GALL BLADDER</a:t>
            </a:r>
          </a:p>
        </p:txBody>
      </p:sp>
    </p:spTree>
    <p:extLst>
      <p:ext uri="{BB962C8B-B14F-4D97-AF65-F5344CB8AC3E}">
        <p14:creationId xmlns:p14="http://schemas.microsoft.com/office/powerpoint/2010/main" val="1536715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0" y="601579"/>
            <a:ext cx="8562516" cy="960724"/>
          </a:xfrm>
        </p:spPr>
        <p:txBody>
          <a:bodyPr>
            <a:normAutofit fontScale="90000"/>
          </a:bodyPr>
          <a:lstStyle/>
          <a:p>
            <a:r>
              <a:rPr lang="en-US" sz="4000" b="1" dirty="0">
                <a:latin typeface="Times New Roman" panose="02020603050405020304" pitchFamily="18" charset="0"/>
              </a:rPr>
              <a:t>Management</a:t>
            </a:r>
            <a:br>
              <a:rPr lang="en-US" sz="3200" dirty="0">
                <a:solidFill>
                  <a:schemeClr val="tx1"/>
                </a:solidFill>
                <a:latin typeface="Times New Roman" panose="02020603050405020304" pitchFamily="18" charset="0"/>
              </a:rPr>
            </a:br>
            <a:endParaRPr lang="en-US" sz="32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745959" y="1443789"/>
            <a:ext cx="9303893" cy="4804612"/>
          </a:xfrm>
        </p:spPr>
        <p:txBody>
          <a:bodyPr>
            <a:normAutofit/>
          </a:bodyPr>
          <a:lstStyle/>
          <a:p>
            <a:r>
              <a:rPr lang="en-US" sz="3600" b="1" dirty="0">
                <a:solidFill>
                  <a:schemeClr val="tx1"/>
                </a:solidFill>
              </a:rPr>
              <a:t>Medication</a:t>
            </a:r>
            <a:endParaRPr lang="en-US" sz="3600" dirty="0">
              <a:solidFill>
                <a:schemeClr val="tx1"/>
              </a:solidFill>
            </a:endParaRPr>
          </a:p>
          <a:p>
            <a:pPr lvl="1"/>
            <a:r>
              <a:rPr lang="en-US" sz="3200" dirty="0">
                <a:solidFill>
                  <a:schemeClr val="tx1"/>
                </a:solidFill>
              </a:rPr>
              <a:t>Beta blockers e.g. propranolol</a:t>
            </a:r>
          </a:p>
          <a:p>
            <a:pPr lvl="1"/>
            <a:r>
              <a:rPr lang="en-US" sz="3200" dirty="0">
                <a:solidFill>
                  <a:schemeClr val="tx1"/>
                </a:solidFill>
              </a:rPr>
              <a:t>Vasopressin</a:t>
            </a:r>
          </a:p>
          <a:p>
            <a:pPr lvl="1"/>
            <a:r>
              <a:rPr lang="en-US" sz="3200" dirty="0" err="1">
                <a:solidFill>
                  <a:schemeClr val="tx1"/>
                </a:solidFill>
              </a:rPr>
              <a:t>Octreotide</a:t>
            </a:r>
            <a:endParaRPr lang="en-US" sz="3200" dirty="0">
              <a:solidFill>
                <a:schemeClr val="tx1"/>
              </a:solidFill>
            </a:endParaRPr>
          </a:p>
          <a:p>
            <a:r>
              <a:rPr lang="en-US" sz="3600" b="1" dirty="0">
                <a:ea typeface="Cambria" panose="02040503050406030204" pitchFamily="18" charset="0"/>
              </a:rPr>
              <a:t>Endoscopic therapy</a:t>
            </a:r>
            <a:endParaRPr lang="en-US" sz="3600" dirty="0">
              <a:ea typeface="Cambria" panose="02040503050406030204" pitchFamily="18" charset="0"/>
            </a:endParaRPr>
          </a:p>
          <a:p>
            <a:pPr lvl="1"/>
            <a:r>
              <a:rPr lang="en-US" sz="2800" dirty="0">
                <a:ea typeface="Cambria" panose="02040503050406030204" pitchFamily="18" charset="0"/>
              </a:rPr>
              <a:t>Banding; block </a:t>
            </a:r>
            <a:r>
              <a:rPr lang="en-US" sz="2800" dirty="0" err="1">
                <a:ea typeface="Cambria" panose="02040503050406030204" pitchFamily="18" charset="0"/>
              </a:rPr>
              <a:t>bld</a:t>
            </a:r>
            <a:r>
              <a:rPr lang="en-US" sz="2800" dirty="0">
                <a:ea typeface="Cambria" panose="02040503050406030204" pitchFamily="18" charset="0"/>
              </a:rPr>
              <a:t> vessels with a rubber band</a:t>
            </a:r>
          </a:p>
          <a:p>
            <a:pPr lvl="1"/>
            <a:r>
              <a:rPr lang="en-US" sz="2800" dirty="0" err="1">
                <a:ea typeface="Cambria" panose="02040503050406030204" pitchFamily="18" charset="0"/>
              </a:rPr>
              <a:t>Sclerotherapy</a:t>
            </a:r>
            <a:r>
              <a:rPr lang="en-US" sz="2800" dirty="0">
                <a:ea typeface="Cambria" panose="02040503050406030204" pitchFamily="18" charset="0"/>
              </a:rPr>
              <a:t>; is the techniques of injecting </a:t>
            </a:r>
            <a:r>
              <a:rPr lang="en-US" sz="2800" dirty="0" err="1">
                <a:ea typeface="Cambria" panose="02040503050406030204" pitchFamily="18" charset="0"/>
              </a:rPr>
              <a:t>sclerosing</a:t>
            </a:r>
            <a:r>
              <a:rPr lang="en-US" sz="2800" dirty="0">
                <a:ea typeface="Cambria" panose="02040503050406030204" pitchFamily="18" charset="0"/>
              </a:rPr>
              <a:t> drugs into the </a:t>
            </a:r>
            <a:r>
              <a:rPr lang="en-US" sz="2800" dirty="0" err="1">
                <a:ea typeface="Cambria" panose="02040503050406030204" pitchFamily="18" charset="0"/>
              </a:rPr>
              <a:t>varices</a:t>
            </a:r>
            <a:r>
              <a:rPr lang="en-US" sz="2800" dirty="0">
                <a:ea typeface="Cambria" panose="02040503050406030204" pitchFamily="18" charset="0"/>
              </a:rPr>
              <a:t>, causing a narrowing of the swollen veins thus preventing bleeding and reducing swelling. </a:t>
            </a:r>
          </a:p>
          <a:p>
            <a:pPr marL="457200" lvl="1" indent="0">
              <a:buNone/>
            </a:pPr>
            <a:endParaRPr lang="en-US" sz="3200" dirty="0">
              <a:solidFill>
                <a:schemeClr val="tx1"/>
              </a:solidFill>
            </a:endParaRPr>
          </a:p>
        </p:txBody>
      </p:sp>
    </p:spTree>
    <p:extLst>
      <p:ext uri="{BB962C8B-B14F-4D97-AF65-F5344CB8AC3E}">
        <p14:creationId xmlns:p14="http://schemas.microsoft.com/office/powerpoint/2010/main" val="14983923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Times New Roman" panose="02020603050405020304" pitchFamily="18" charset="0"/>
                <a:ea typeface="Cambria" panose="02040503050406030204" pitchFamily="18" charset="0"/>
              </a:rPr>
              <a:t>Radiograpic</a:t>
            </a:r>
            <a:r>
              <a:rPr lang="en-US" b="1" dirty="0">
                <a:latin typeface="Times New Roman" panose="02020603050405020304" pitchFamily="18" charset="0"/>
                <a:ea typeface="Cambria" panose="02040503050406030204" pitchFamily="18" charset="0"/>
              </a:rPr>
              <a:t> imaging</a:t>
            </a:r>
            <a:endParaRPr lang="en-US" dirty="0">
              <a:latin typeface="Times New Roman" panose="02020603050405020304" pitchFamily="18" charset="0"/>
              <a:ea typeface="Cambria" panose="02040503050406030204" pitchFamily="18" charset="0"/>
            </a:endParaRPr>
          </a:p>
        </p:txBody>
      </p:sp>
      <p:sp>
        <p:nvSpPr>
          <p:cNvPr id="3" name="Content Placeholder 2"/>
          <p:cNvSpPr>
            <a:spLocks noGrp="1"/>
          </p:cNvSpPr>
          <p:nvPr>
            <p:ph idx="1"/>
          </p:nvPr>
        </p:nvSpPr>
        <p:spPr>
          <a:xfrm>
            <a:off x="1205460" y="1853248"/>
            <a:ext cx="9601196" cy="3571494"/>
          </a:xfrm>
        </p:spPr>
        <p:txBody>
          <a:bodyPr>
            <a:noAutofit/>
          </a:bodyPr>
          <a:lstStyle/>
          <a:p>
            <a:pPr marL="0" indent="0">
              <a:buNone/>
            </a:pPr>
            <a:r>
              <a:rPr lang="en-US" sz="2400" dirty="0">
                <a:ea typeface="Cambria" panose="02040503050406030204" pitchFamily="18" charset="0"/>
              </a:rPr>
              <a:t>The radiographic general rule of liver abscess:</a:t>
            </a:r>
          </a:p>
          <a:p>
            <a:r>
              <a:rPr lang="en-US" sz="2400" dirty="0">
                <a:ea typeface="Cambria" panose="02040503050406030204" pitchFamily="18" charset="0"/>
              </a:rPr>
              <a:t>Bacterial and fungal abscesses are often multiple, whereas</a:t>
            </a:r>
          </a:p>
          <a:p>
            <a:r>
              <a:rPr lang="en-US" sz="2400" dirty="0">
                <a:ea typeface="Cambria" panose="02040503050406030204" pitchFamily="18" charset="0"/>
              </a:rPr>
              <a:t>Amoebic abscesses are often single though spread through the diaphragm and into the chest.</a:t>
            </a:r>
          </a:p>
          <a:p>
            <a:r>
              <a:rPr lang="en-US" sz="2400" b="1" dirty="0">
                <a:ea typeface="Cambria" panose="02040503050406030204" pitchFamily="18" charset="0"/>
              </a:rPr>
              <a:t>Radioisotope scanning </a:t>
            </a:r>
            <a:r>
              <a:rPr lang="en-US" sz="2400" dirty="0">
                <a:ea typeface="Cambria" panose="02040503050406030204" pitchFamily="18" charset="0"/>
              </a:rPr>
              <a:t>was mostly used in the past until new imaging techniques were introduced. These techniques include:</a:t>
            </a:r>
          </a:p>
          <a:p>
            <a:r>
              <a:rPr lang="en-US" sz="2400" b="1" dirty="0">
                <a:ea typeface="Cambria" panose="02040503050406030204" pitchFamily="18" charset="0"/>
              </a:rPr>
              <a:t>Plain abdominal x-rays </a:t>
            </a:r>
            <a:r>
              <a:rPr lang="en-US" sz="2400" dirty="0">
                <a:ea typeface="Cambria" panose="02040503050406030204" pitchFamily="18" charset="0"/>
              </a:rPr>
              <a:t>which may demonstrate gas within the abscess cavity, biliary tree (</a:t>
            </a:r>
            <a:r>
              <a:rPr lang="en-US" sz="2400" dirty="0" err="1">
                <a:ea typeface="Cambria" panose="02040503050406030204" pitchFamily="18" charset="0"/>
              </a:rPr>
              <a:t>pneumobilia</a:t>
            </a:r>
            <a:r>
              <a:rPr lang="en-US" sz="2400" dirty="0">
                <a:ea typeface="Cambria" panose="02040503050406030204" pitchFamily="18" charset="0"/>
              </a:rPr>
              <a:t>) or beneath the diaphragm (elevating the diaphragm) and right pleural effusion and calcification (hydatid cyst).</a:t>
            </a:r>
          </a:p>
        </p:txBody>
      </p:sp>
    </p:spTree>
    <p:extLst>
      <p:ext uri="{BB962C8B-B14F-4D97-AF65-F5344CB8AC3E}">
        <p14:creationId xmlns:p14="http://schemas.microsoft.com/office/powerpoint/2010/main" val="34272743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46111" y="2137208"/>
            <a:ext cx="9601196" cy="3454762"/>
          </a:xfrm>
        </p:spPr>
        <p:txBody>
          <a:bodyPr>
            <a:noAutofit/>
          </a:bodyPr>
          <a:lstStyle/>
          <a:p>
            <a:pPr marL="0" indent="0">
              <a:buNone/>
            </a:pPr>
            <a:r>
              <a:rPr lang="en-US" sz="2400" b="1" dirty="0">
                <a:ea typeface="Cambria" panose="02040503050406030204" pitchFamily="18" charset="0"/>
              </a:rPr>
              <a:t>Chest radiograph </a:t>
            </a:r>
            <a:r>
              <a:rPr lang="en-US" sz="2400" dirty="0">
                <a:ea typeface="Cambria" panose="02040503050406030204" pitchFamily="18" charset="0"/>
              </a:rPr>
              <a:t>which may show:</a:t>
            </a:r>
          </a:p>
          <a:p>
            <a:r>
              <a:rPr lang="en-US" sz="2400" dirty="0">
                <a:ea typeface="Cambria" panose="02040503050406030204" pitchFamily="18" charset="0"/>
              </a:rPr>
              <a:t>Basilar atelectasis</a:t>
            </a:r>
          </a:p>
          <a:p>
            <a:r>
              <a:rPr lang="en-US" sz="2400" dirty="0">
                <a:ea typeface="Cambria" panose="02040503050406030204" pitchFamily="18" charset="0"/>
              </a:rPr>
              <a:t>Right </a:t>
            </a:r>
            <a:r>
              <a:rPr lang="en-US" sz="2400" dirty="0" err="1">
                <a:ea typeface="Cambria" panose="02040503050406030204" pitchFamily="18" charset="0"/>
              </a:rPr>
              <a:t>hemidiaphragm</a:t>
            </a:r>
            <a:r>
              <a:rPr lang="en-US" sz="2400" dirty="0">
                <a:ea typeface="Cambria" panose="02040503050406030204" pitchFamily="18" charset="0"/>
              </a:rPr>
              <a:t> elevation</a:t>
            </a:r>
          </a:p>
          <a:p>
            <a:r>
              <a:rPr lang="en-US" sz="2400" dirty="0">
                <a:ea typeface="Cambria" panose="02040503050406030204" pitchFamily="18" charset="0"/>
              </a:rPr>
              <a:t>Right pleural effusion is present</a:t>
            </a:r>
          </a:p>
          <a:p>
            <a:pPr marL="0" indent="0">
              <a:buNone/>
            </a:pPr>
            <a:r>
              <a:rPr lang="en-US" sz="2400" dirty="0">
                <a:ea typeface="Cambria" panose="02040503050406030204" pitchFamily="18" charset="0"/>
              </a:rPr>
              <a:t>Both Computed tomography (CT) and ultrasonography remain the radiologic modalities of choice as screening procedures (80-90% sensitive but non-specific in differentiating pyogenic and amebic abscesses), although can be used as techniques for guiding percutaneous aspiration and drainage.</a:t>
            </a:r>
          </a:p>
        </p:txBody>
      </p:sp>
    </p:spTree>
    <p:extLst>
      <p:ext uri="{BB962C8B-B14F-4D97-AF65-F5344CB8AC3E}">
        <p14:creationId xmlns:p14="http://schemas.microsoft.com/office/powerpoint/2010/main" val="39368368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400" dirty="0">
                <a:ea typeface="Cambria" panose="02040503050406030204" pitchFamily="18" charset="0"/>
              </a:rPr>
              <a:t>CT scan is superior in detecting abscess (</a:t>
            </a:r>
            <a:r>
              <a:rPr lang="en-US" sz="2400" dirty="0" err="1">
                <a:ea typeface="Cambria" panose="02040503050406030204" pitchFamily="18" charset="0"/>
              </a:rPr>
              <a:t>es</a:t>
            </a:r>
            <a:r>
              <a:rPr lang="en-US" sz="2400" dirty="0">
                <a:ea typeface="Cambria" panose="02040503050406030204" pitchFamily="18" charset="0"/>
              </a:rPr>
              <a:t>) as small as 0.5 cm and reveals the abscess as:</a:t>
            </a:r>
          </a:p>
          <a:p>
            <a:r>
              <a:rPr lang="en-US" sz="2400" dirty="0">
                <a:ea typeface="Cambria" panose="02040503050406030204" pitchFamily="18" charset="0"/>
              </a:rPr>
              <a:t>Lobar involvement</a:t>
            </a:r>
          </a:p>
          <a:p>
            <a:r>
              <a:rPr lang="en-US" sz="2400" dirty="0">
                <a:ea typeface="Cambria" panose="02040503050406030204" pitchFamily="18" charset="0"/>
              </a:rPr>
              <a:t>Solid appearance (mimicking a hepatic </a:t>
            </a:r>
            <a:r>
              <a:rPr lang="en-US" sz="2400" dirty="0" err="1">
                <a:ea typeface="Cambria" panose="02040503050406030204" pitchFamily="18" charset="0"/>
              </a:rPr>
              <a:t>tumour</a:t>
            </a:r>
            <a:r>
              <a:rPr lang="en-US" sz="2400" dirty="0">
                <a:ea typeface="Cambria" panose="02040503050406030204" pitchFamily="18" charset="0"/>
              </a:rPr>
              <a:t>)</a:t>
            </a:r>
          </a:p>
          <a:p>
            <a:r>
              <a:rPr lang="en-US" sz="2400" dirty="0">
                <a:ea typeface="Cambria" panose="02040503050406030204" pitchFamily="18" charset="0"/>
              </a:rPr>
              <a:t>Contain gas in 20% of lesions</a:t>
            </a:r>
          </a:p>
          <a:p>
            <a:r>
              <a:rPr lang="en-US" sz="2400" dirty="0">
                <a:ea typeface="Cambria" panose="02040503050406030204" pitchFamily="18" charset="0"/>
              </a:rPr>
              <a:t>Association with thrombophlebitis, and</a:t>
            </a:r>
          </a:p>
          <a:p>
            <a:r>
              <a:rPr lang="en-US" sz="2400" dirty="0" err="1">
                <a:ea typeface="Cambria" panose="02040503050406030204" pitchFamily="18" charset="0"/>
              </a:rPr>
              <a:t>Hematogenous</a:t>
            </a:r>
            <a:r>
              <a:rPr lang="en-US" sz="2400" dirty="0">
                <a:ea typeface="Cambria" panose="02040503050406030204" pitchFamily="18" charset="0"/>
              </a:rPr>
              <a:t> appearance.</a:t>
            </a:r>
          </a:p>
        </p:txBody>
      </p:sp>
    </p:spTree>
    <p:extLst>
      <p:ext uri="{BB962C8B-B14F-4D97-AF65-F5344CB8AC3E}">
        <p14:creationId xmlns:p14="http://schemas.microsoft.com/office/powerpoint/2010/main" val="18876277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977382"/>
            <a:ext cx="10224752" cy="3474217"/>
          </a:xfrm>
        </p:spPr>
        <p:txBody>
          <a:bodyPr>
            <a:normAutofit/>
          </a:bodyPr>
          <a:lstStyle/>
          <a:p>
            <a:r>
              <a:rPr lang="en-US" sz="2400" dirty="0">
                <a:ea typeface="Cambria" panose="02040503050406030204" pitchFamily="18" charset="0"/>
              </a:rPr>
              <a:t>Ultrasonography is better for intrahepatic abscesses larger than 2 cm with limitation in abscesses located in the dome of the liver.</a:t>
            </a:r>
          </a:p>
          <a:p>
            <a:r>
              <a:rPr lang="en-US" sz="2400" dirty="0">
                <a:ea typeface="Cambria" panose="02040503050406030204" pitchFamily="18" charset="0"/>
              </a:rPr>
              <a:t>Hypoechoic round or oval lesions (still with some internal echoes however), and irregularly shaped well defined borders. Internal </a:t>
            </a:r>
            <a:r>
              <a:rPr lang="en-US" sz="2400" dirty="0" err="1">
                <a:ea typeface="Cambria" panose="02040503050406030204" pitchFamily="18" charset="0"/>
              </a:rPr>
              <a:t>septations</a:t>
            </a:r>
            <a:r>
              <a:rPr lang="en-US" sz="2400" dirty="0">
                <a:ea typeface="Cambria" panose="02040503050406030204" pitchFamily="18" charset="0"/>
              </a:rPr>
              <a:t> or cavity debris may be detected but the liquefied necrotic area does not enhance. Doppler will demonstrate absence of central perfusion.</a:t>
            </a:r>
          </a:p>
        </p:txBody>
      </p:sp>
    </p:spTree>
    <p:extLst>
      <p:ext uri="{BB962C8B-B14F-4D97-AF65-F5344CB8AC3E}">
        <p14:creationId xmlns:p14="http://schemas.microsoft.com/office/powerpoint/2010/main" val="28815780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489"/>
          </a:xfrm>
        </p:spPr>
        <p:txBody>
          <a:bodyPr/>
          <a:lstStyle/>
          <a:p>
            <a:endParaRPr lang="en-US" dirty="0"/>
          </a:p>
        </p:txBody>
      </p:sp>
      <p:sp>
        <p:nvSpPr>
          <p:cNvPr id="3" name="Content Placeholder 2"/>
          <p:cNvSpPr>
            <a:spLocks noGrp="1"/>
          </p:cNvSpPr>
          <p:nvPr>
            <p:ph idx="1"/>
          </p:nvPr>
        </p:nvSpPr>
        <p:spPr>
          <a:xfrm>
            <a:off x="838200" y="1338093"/>
            <a:ext cx="11016237" cy="4577532"/>
          </a:xfrm>
        </p:spPr>
        <p:txBody>
          <a:bodyPr>
            <a:noAutofit/>
          </a:bodyPr>
          <a:lstStyle/>
          <a:p>
            <a:r>
              <a:rPr lang="en-US" sz="2400" dirty="0">
                <a:ea typeface="Cambria" panose="02040503050406030204" pitchFamily="18" charset="0"/>
              </a:rPr>
              <a:t>Contrast imaging characterizes lesion, measures the size of the necrotic area, and depict internal </a:t>
            </a:r>
            <a:r>
              <a:rPr lang="en-US" sz="2400" dirty="0" err="1">
                <a:ea typeface="Cambria" panose="02040503050406030204" pitchFamily="18" charset="0"/>
              </a:rPr>
              <a:t>septations</a:t>
            </a:r>
            <a:r>
              <a:rPr lang="en-US" sz="2400" dirty="0">
                <a:ea typeface="Cambria" panose="02040503050406030204" pitchFamily="18" charset="0"/>
              </a:rPr>
              <a:t> for management purposes.</a:t>
            </a:r>
          </a:p>
          <a:p>
            <a:r>
              <a:rPr lang="en-US" sz="2400" dirty="0">
                <a:ea typeface="Cambria" panose="02040503050406030204" pitchFamily="18" charset="0"/>
              </a:rPr>
              <a:t>Contrast-aided magnetic resonance imaging may soon become an accurate method for diagnosing hepatic abscesses as its characteristics findings include:</a:t>
            </a:r>
          </a:p>
          <a:p>
            <a:r>
              <a:rPr lang="en-US" sz="2400" dirty="0">
                <a:ea typeface="Cambria" panose="02040503050406030204" pitchFamily="18" charset="0"/>
              </a:rPr>
              <a:t>T1: </a:t>
            </a:r>
            <a:r>
              <a:rPr lang="en-US" sz="2400" dirty="0" err="1">
                <a:ea typeface="Cambria" panose="02040503050406030204" pitchFamily="18" charset="0"/>
              </a:rPr>
              <a:t>hypointense</a:t>
            </a:r>
            <a:r>
              <a:rPr lang="en-US" sz="2400" dirty="0">
                <a:ea typeface="Cambria" panose="02040503050406030204" pitchFamily="18" charset="0"/>
              </a:rPr>
              <a:t> centrally though may be slightly </a:t>
            </a:r>
            <a:r>
              <a:rPr lang="en-US" sz="2400" dirty="0" err="1">
                <a:ea typeface="Cambria" panose="02040503050406030204" pitchFamily="18" charset="0"/>
              </a:rPr>
              <a:t>hyperintense</a:t>
            </a:r>
            <a:r>
              <a:rPr lang="en-US" sz="2400" dirty="0">
                <a:ea typeface="Cambria" panose="02040503050406030204" pitchFamily="18" charset="0"/>
              </a:rPr>
              <a:t> in fungal abscess</a:t>
            </a:r>
          </a:p>
          <a:p>
            <a:r>
              <a:rPr lang="en-US" sz="2400" dirty="0">
                <a:ea typeface="Cambria" panose="02040503050406030204" pitchFamily="18" charset="0"/>
              </a:rPr>
              <a:t>T2: tends to have </a:t>
            </a:r>
            <a:r>
              <a:rPr lang="en-US" sz="2400" dirty="0" err="1">
                <a:ea typeface="Cambria" panose="02040503050406030204" pitchFamily="18" charset="0"/>
              </a:rPr>
              <a:t>hyperintense</a:t>
            </a:r>
            <a:r>
              <a:rPr lang="en-US" sz="2400" dirty="0">
                <a:ea typeface="Cambria" panose="02040503050406030204" pitchFamily="18" charset="0"/>
              </a:rPr>
              <a:t> signal</a:t>
            </a:r>
          </a:p>
          <a:p>
            <a:r>
              <a:rPr lang="en-US" sz="2400" dirty="0">
                <a:ea typeface="Cambria" panose="02040503050406030204" pitchFamily="18" charset="0"/>
              </a:rPr>
              <a:t>T1+C (</a:t>
            </a:r>
            <a:r>
              <a:rPr lang="en-US" sz="2400" dirty="0" err="1">
                <a:ea typeface="Cambria" panose="02040503050406030204" pitchFamily="18" charset="0"/>
              </a:rPr>
              <a:t>Gd</a:t>
            </a:r>
            <a:r>
              <a:rPr lang="en-US" sz="2400" dirty="0">
                <a:ea typeface="Cambria" panose="02040503050406030204" pitchFamily="18" charset="0"/>
              </a:rPr>
              <a:t>): enhancement of the capsule, although this may be absent in immunocompromised patients and multiple </a:t>
            </a:r>
            <a:r>
              <a:rPr lang="en-US" sz="2400" dirty="0" err="1">
                <a:ea typeface="Cambria" panose="02040503050406030204" pitchFamily="18" charset="0"/>
              </a:rPr>
              <a:t>septations</a:t>
            </a:r>
            <a:r>
              <a:rPr lang="en-US" sz="2400" dirty="0">
                <a:ea typeface="Cambria" panose="02040503050406030204" pitchFamily="18" charset="0"/>
              </a:rPr>
              <a:t> may be visible</a:t>
            </a:r>
          </a:p>
          <a:p>
            <a:r>
              <a:rPr lang="en-US" sz="2400" dirty="0">
                <a:ea typeface="Cambria" panose="02040503050406030204" pitchFamily="18" charset="0"/>
              </a:rPr>
              <a:t>DWI: tends to have high signal within the abscess cavity</a:t>
            </a:r>
          </a:p>
          <a:p>
            <a:r>
              <a:rPr lang="en-US" sz="2400" dirty="0">
                <a:ea typeface="Cambria" panose="02040503050406030204" pitchFamily="18" charset="0"/>
              </a:rPr>
              <a:t>ADC: tends to have low signal within the abscess cavity</a:t>
            </a:r>
          </a:p>
        </p:txBody>
      </p:sp>
    </p:spTree>
    <p:extLst>
      <p:ext uri="{BB962C8B-B14F-4D97-AF65-F5344CB8AC3E}">
        <p14:creationId xmlns:p14="http://schemas.microsoft.com/office/powerpoint/2010/main" val="40928690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ea typeface="Cambria" panose="02040503050406030204" pitchFamily="18" charset="0"/>
              </a:rPr>
              <a:t>Magnetic resonance cholangiopancreatography (MRC) shows a voluminous and heterogeneous collection.</a:t>
            </a:r>
          </a:p>
          <a:p>
            <a:r>
              <a:rPr lang="en-US" sz="2400" dirty="0">
                <a:ea typeface="Cambria" panose="02040503050406030204" pitchFamily="18" charset="0"/>
              </a:rPr>
              <a:t>Proctoscopy, Sigmoidoscopy or colonoscopy: mucosal scrapings for biopsy and E. </a:t>
            </a:r>
            <a:r>
              <a:rPr lang="en-US" sz="2400" dirty="0" err="1">
                <a:ea typeface="Cambria" panose="02040503050406030204" pitchFamily="18" charset="0"/>
              </a:rPr>
              <a:t>histolytica</a:t>
            </a:r>
            <a:r>
              <a:rPr lang="en-US" sz="2400" dirty="0">
                <a:ea typeface="Cambria" panose="02040503050406030204" pitchFamily="18" charset="0"/>
              </a:rPr>
              <a:t> testing.</a:t>
            </a:r>
          </a:p>
          <a:p>
            <a:r>
              <a:rPr lang="en-US" sz="2400" dirty="0">
                <a:ea typeface="Cambria" panose="02040503050406030204" pitchFamily="18" charset="0"/>
              </a:rPr>
              <a:t>Barium studies are contra-indicated because of the risk of perforation.</a:t>
            </a:r>
          </a:p>
        </p:txBody>
      </p:sp>
    </p:spTree>
    <p:extLst>
      <p:ext uri="{BB962C8B-B14F-4D97-AF65-F5344CB8AC3E}">
        <p14:creationId xmlns:p14="http://schemas.microsoft.com/office/powerpoint/2010/main" val="40497317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94872"/>
            <a:ext cx="9404723" cy="1139253"/>
          </a:xfrm>
        </p:spPr>
        <p:txBody>
          <a:bodyPr/>
          <a:lstStyle/>
          <a:p>
            <a:r>
              <a:rPr lang="en-US" b="1" dirty="0">
                <a:latin typeface="Times New Roman" panose="02020603050405020304" pitchFamily="18" charset="0"/>
                <a:ea typeface="Cambria" panose="02040503050406030204" pitchFamily="18" charset="0"/>
              </a:rPr>
              <a:t>Complications of abscess</a:t>
            </a:r>
            <a:endParaRPr lang="en-US" dirty="0">
              <a:latin typeface="Times New Roman" panose="02020603050405020304" pitchFamily="18" charset="0"/>
              <a:ea typeface="Cambria" panose="02040503050406030204" pitchFamily="18" charset="0"/>
            </a:endParaRPr>
          </a:p>
        </p:txBody>
      </p:sp>
      <p:sp>
        <p:nvSpPr>
          <p:cNvPr id="3" name="Content Placeholder 2"/>
          <p:cNvSpPr>
            <a:spLocks noGrp="1"/>
          </p:cNvSpPr>
          <p:nvPr>
            <p:ph idx="1"/>
          </p:nvPr>
        </p:nvSpPr>
        <p:spPr>
          <a:xfrm>
            <a:off x="755756" y="1463504"/>
            <a:ext cx="9813586" cy="5004752"/>
          </a:xfrm>
        </p:spPr>
        <p:txBody>
          <a:bodyPr>
            <a:noAutofit/>
          </a:bodyPr>
          <a:lstStyle/>
          <a:p>
            <a:r>
              <a:rPr lang="en-US" sz="2400" dirty="0">
                <a:ea typeface="Cambria" panose="02040503050406030204" pitchFamily="18" charset="0"/>
              </a:rPr>
              <a:t>Due to delayed onset of treatment, 10–20% cases of liver abscess rupture and disseminate into the peritoneum, pericardium and the brain.</a:t>
            </a:r>
          </a:p>
          <a:p>
            <a:r>
              <a:rPr lang="en-US" sz="2400" dirty="0">
                <a:ea typeface="Cambria" panose="02040503050406030204" pitchFamily="18" charset="0"/>
              </a:rPr>
              <a:t>7–11% complication occurs at the inferior surface of the liver; where the ruptured abscess disseminates into the intraperitoneal cavity leading to peritonitis and peritonitis.</a:t>
            </a:r>
          </a:p>
          <a:p>
            <a:r>
              <a:rPr lang="en-US" sz="2400" dirty="0">
                <a:ea typeface="Cambria" panose="02040503050406030204" pitchFamily="18" charset="0"/>
              </a:rPr>
              <a:t>4–7% complication is at the dome of the liver which could disseminate through the diaphragm into the pericardium and cause empyema, pleural effusion, bronchopleural fistula, pericarditis, Endocarditis.</a:t>
            </a:r>
          </a:p>
          <a:p>
            <a:r>
              <a:rPr lang="en-US" sz="2400" dirty="0">
                <a:ea typeface="Cambria" panose="02040503050406030204" pitchFamily="18" charset="0"/>
              </a:rPr>
              <a:t>1-2% cases develop Brain abscess and </a:t>
            </a:r>
            <a:r>
              <a:rPr lang="en-US" sz="2400" dirty="0" err="1">
                <a:ea typeface="Cambria" panose="02040503050406030204" pitchFamily="18" charset="0"/>
              </a:rPr>
              <a:t>Endophthalmitis</a:t>
            </a:r>
            <a:r>
              <a:rPr lang="en-US" sz="2400" dirty="0">
                <a:ea typeface="Cambria" panose="02040503050406030204" pitchFamily="18" charset="0"/>
              </a:rPr>
              <a:t> especially when an abscess is associated with </a:t>
            </a:r>
            <a:r>
              <a:rPr lang="en-US" sz="2400" dirty="0" err="1">
                <a:ea typeface="Cambria" panose="02040503050406030204" pitchFamily="18" charset="0"/>
              </a:rPr>
              <a:t>Klebsiella</a:t>
            </a:r>
            <a:r>
              <a:rPr lang="en-US" sz="2400" dirty="0">
                <a:ea typeface="Cambria" panose="02040503050406030204" pitchFamily="18" charset="0"/>
              </a:rPr>
              <a:t> pneumoniae.</a:t>
            </a:r>
          </a:p>
          <a:p>
            <a:r>
              <a:rPr lang="en-US" sz="2400" dirty="0">
                <a:ea typeface="Cambria" panose="02040503050406030204" pitchFamily="18" charset="0"/>
              </a:rPr>
              <a:t>Liver failure can also occur.</a:t>
            </a:r>
          </a:p>
        </p:txBody>
      </p:sp>
    </p:spTree>
    <p:extLst>
      <p:ext uri="{BB962C8B-B14F-4D97-AF65-F5344CB8AC3E}">
        <p14:creationId xmlns:p14="http://schemas.microsoft.com/office/powerpoint/2010/main" val="1627500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49903"/>
            <a:ext cx="9404723" cy="809468"/>
          </a:xfrm>
        </p:spPr>
        <p:txBody>
          <a:bodyPr/>
          <a:lstStyle/>
          <a:p>
            <a:r>
              <a:rPr lang="en-US" b="1" dirty="0">
                <a:latin typeface="Times New Roman" panose="02020603050405020304" pitchFamily="18" charset="0"/>
                <a:ea typeface="Cambria" panose="02040503050406030204" pitchFamily="18" charset="0"/>
              </a:rPr>
              <a:t>Differential diagnoses</a:t>
            </a:r>
            <a:endParaRPr lang="en-US" dirty="0">
              <a:latin typeface="Times New Roman" panose="02020603050405020304" pitchFamily="18" charset="0"/>
              <a:ea typeface="Cambria" panose="02040503050406030204" pitchFamily="18" charset="0"/>
            </a:endParaRPr>
          </a:p>
        </p:txBody>
      </p:sp>
      <p:sp>
        <p:nvSpPr>
          <p:cNvPr id="3" name="Content Placeholder 2"/>
          <p:cNvSpPr>
            <a:spLocks noGrp="1"/>
          </p:cNvSpPr>
          <p:nvPr>
            <p:ph idx="1"/>
          </p:nvPr>
        </p:nvSpPr>
        <p:spPr>
          <a:xfrm>
            <a:off x="646111" y="959370"/>
            <a:ext cx="11121168" cy="4913395"/>
          </a:xfrm>
        </p:spPr>
        <p:txBody>
          <a:bodyPr>
            <a:noAutofit/>
          </a:bodyPr>
          <a:lstStyle/>
          <a:p>
            <a:pPr marL="0" indent="0">
              <a:buNone/>
            </a:pPr>
            <a:r>
              <a:rPr lang="en-US" sz="2400" dirty="0">
                <a:ea typeface="Cambria" panose="02040503050406030204" pitchFamily="18" charset="0"/>
              </a:rPr>
              <a:t>These include other causes of fever, abdominal pain and yellowness of the eye, such as:</a:t>
            </a:r>
          </a:p>
          <a:p>
            <a:r>
              <a:rPr lang="en-US" sz="2400" dirty="0">
                <a:ea typeface="Cambria" panose="02040503050406030204" pitchFamily="18" charset="0"/>
              </a:rPr>
              <a:t>Trauma to the abdomen</a:t>
            </a:r>
          </a:p>
          <a:p>
            <a:r>
              <a:rPr lang="en-US" sz="2400" dirty="0">
                <a:ea typeface="Cambria" panose="02040503050406030204" pitchFamily="18" charset="0"/>
              </a:rPr>
              <a:t>Glucose-6-Phosphate Dehydrogenase Deficiency</a:t>
            </a:r>
          </a:p>
          <a:p>
            <a:r>
              <a:rPr lang="en-US" sz="2400" dirty="0">
                <a:ea typeface="Cambria" panose="02040503050406030204" pitchFamily="18" charset="0"/>
              </a:rPr>
              <a:t>Acute Gastritis</a:t>
            </a:r>
          </a:p>
          <a:p>
            <a:r>
              <a:rPr lang="en-US" sz="2400" dirty="0">
                <a:ea typeface="Cambria" panose="02040503050406030204" pitchFamily="18" charset="0"/>
              </a:rPr>
              <a:t>Intestinal Obstruction</a:t>
            </a:r>
          </a:p>
          <a:p>
            <a:r>
              <a:rPr lang="en-US" sz="2400" dirty="0">
                <a:ea typeface="Cambria" panose="02040503050406030204" pitchFamily="18" charset="0"/>
              </a:rPr>
              <a:t>Biliary Obstruction</a:t>
            </a:r>
          </a:p>
          <a:p>
            <a:r>
              <a:rPr lang="en-US" sz="2400" dirty="0">
                <a:ea typeface="Cambria" panose="02040503050406030204" pitchFamily="18" charset="0"/>
              </a:rPr>
              <a:t>Acute Cholecystitis</a:t>
            </a:r>
          </a:p>
          <a:p>
            <a:r>
              <a:rPr lang="en-US" sz="2400" dirty="0">
                <a:ea typeface="Cambria" panose="02040503050406030204" pitchFamily="18" charset="0"/>
              </a:rPr>
              <a:t>Acute Pancreatitis</a:t>
            </a:r>
          </a:p>
          <a:p>
            <a:r>
              <a:rPr lang="en-US" sz="2400" dirty="0">
                <a:ea typeface="Cambria" panose="02040503050406030204" pitchFamily="18" charset="0"/>
              </a:rPr>
              <a:t>Liver cysts</a:t>
            </a:r>
          </a:p>
          <a:p>
            <a:r>
              <a:rPr lang="en-US" sz="2400" dirty="0">
                <a:ea typeface="Cambria" panose="02040503050406030204" pitchFamily="18" charset="0"/>
              </a:rPr>
              <a:t>Liver metastasis (especially necrotic metastases)</a:t>
            </a:r>
          </a:p>
          <a:p>
            <a:r>
              <a:rPr lang="en-US" sz="2400" dirty="0">
                <a:ea typeface="Cambria" panose="02040503050406030204" pitchFamily="18" charset="0"/>
              </a:rPr>
              <a:t>Bacterial Pneumonia (because of the chest radiographic finding)</a:t>
            </a:r>
          </a:p>
        </p:txBody>
      </p:sp>
    </p:spTree>
    <p:extLst>
      <p:ext uri="{BB962C8B-B14F-4D97-AF65-F5344CB8AC3E}">
        <p14:creationId xmlns:p14="http://schemas.microsoft.com/office/powerpoint/2010/main" val="19286052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ea typeface="Cambria" panose="02040503050406030204" pitchFamily="18" charset="0"/>
              </a:rPr>
              <a:t>Management </a:t>
            </a:r>
          </a:p>
        </p:txBody>
      </p:sp>
      <p:sp>
        <p:nvSpPr>
          <p:cNvPr id="3" name="Content Placeholder 2"/>
          <p:cNvSpPr>
            <a:spLocks noGrp="1"/>
          </p:cNvSpPr>
          <p:nvPr>
            <p:ph idx="1"/>
          </p:nvPr>
        </p:nvSpPr>
        <p:spPr/>
        <p:txBody>
          <a:bodyPr>
            <a:normAutofit/>
          </a:bodyPr>
          <a:lstStyle/>
          <a:p>
            <a:r>
              <a:rPr lang="en-US" sz="2400" dirty="0">
                <a:ea typeface="Cambria" panose="02040503050406030204" pitchFamily="18" charset="0"/>
              </a:rPr>
              <a:t>Treatment involves antibiotics with/without drainage.</a:t>
            </a:r>
          </a:p>
          <a:p>
            <a:r>
              <a:rPr lang="en-US" sz="2400" dirty="0">
                <a:ea typeface="Cambria" panose="02040503050406030204" pitchFamily="18" charset="0"/>
              </a:rPr>
              <a:t>Fluid and electrolyte replacement, gastric suction and blood transfusion may be required.</a:t>
            </a:r>
          </a:p>
          <a:p>
            <a:r>
              <a:rPr lang="en-US" sz="2400" b="1" dirty="0">
                <a:ea typeface="Cambria" panose="02040503050406030204" pitchFamily="18" charset="0"/>
              </a:rPr>
              <a:t>ANTIBIOTICS</a:t>
            </a:r>
          </a:p>
          <a:p>
            <a:r>
              <a:rPr lang="en-US" sz="2400" dirty="0">
                <a:ea typeface="Cambria" panose="02040503050406030204" pitchFamily="18" charset="0"/>
              </a:rPr>
              <a:t>This is usually sufficient in treating patients with good clinical condition and those with solitary or micro (less than 2 cm) abscess. Before identification of the causative organism, a wide spectrum antibiotic is/are commenced to treat aerobic and anaerobic bacilli.</a:t>
            </a:r>
          </a:p>
        </p:txBody>
      </p:sp>
    </p:spTree>
    <p:extLst>
      <p:ext uri="{BB962C8B-B14F-4D97-AF65-F5344CB8AC3E}">
        <p14:creationId xmlns:p14="http://schemas.microsoft.com/office/powerpoint/2010/main" val="31919019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a:ea typeface="Cambria" panose="02040503050406030204" pitchFamily="18" charset="0"/>
              </a:rPr>
              <a:t>Antibiotics could consist of </a:t>
            </a:r>
            <a:r>
              <a:rPr lang="en-US" sz="2400" b="1" dirty="0">
                <a:ea typeface="Cambria" panose="02040503050406030204" pitchFamily="18" charset="0"/>
              </a:rPr>
              <a:t>Cephalosporin, Aminoglycoside, Metronidazole Or Penicillin .</a:t>
            </a:r>
          </a:p>
          <a:p>
            <a:r>
              <a:rPr lang="en-US" sz="2400" b="1" dirty="0">
                <a:ea typeface="Cambria" panose="02040503050406030204" pitchFamily="18" charset="0"/>
              </a:rPr>
              <a:t>Metronidazole (</a:t>
            </a:r>
            <a:r>
              <a:rPr lang="en-US" sz="2400" b="1" dirty="0" err="1">
                <a:ea typeface="Cambria" panose="02040503050406030204" pitchFamily="18" charset="0"/>
              </a:rPr>
              <a:t>Flagyl</a:t>
            </a:r>
            <a:r>
              <a:rPr lang="en-US" sz="2400" b="1" dirty="0">
                <a:ea typeface="Cambria" panose="02040503050406030204" pitchFamily="18" charset="0"/>
              </a:rPr>
              <a:t>) </a:t>
            </a:r>
            <a:r>
              <a:rPr lang="en-US" sz="2400" dirty="0">
                <a:ea typeface="Cambria" panose="02040503050406030204" pitchFamily="18" charset="0"/>
              </a:rPr>
              <a:t>remains the first choice of treatment though it has an </a:t>
            </a:r>
            <a:r>
              <a:rPr lang="en-US" sz="2400" dirty="0" err="1">
                <a:ea typeface="Cambria" panose="02040503050406030204" pitchFamily="18" charset="0"/>
              </a:rPr>
              <a:t>antabuse</a:t>
            </a:r>
            <a:r>
              <a:rPr lang="en-US" sz="2400" dirty="0">
                <a:ea typeface="Cambria" panose="02040503050406030204" pitchFamily="18" charset="0"/>
              </a:rPr>
              <a:t> -like action and alcohol should be avoided during its use. Cardiovascular symptoms are rare. When the causative organism(s) is/are identified, the choice of antibiotics is determined and the antibiotic regimen is modified to match the patient's sensitivities.</a:t>
            </a:r>
          </a:p>
        </p:txBody>
      </p:sp>
    </p:spTree>
    <p:extLst>
      <p:ext uri="{BB962C8B-B14F-4D97-AF65-F5344CB8AC3E}">
        <p14:creationId xmlns:p14="http://schemas.microsoft.com/office/powerpoint/2010/main" val="332855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064"/>
          </a:xfrm>
        </p:spPr>
        <p:txBody>
          <a:bodyPr>
            <a:normAutofit fontScale="90000"/>
          </a:bodyPr>
          <a:lstStyle/>
          <a:p>
            <a:endParaRPr lang="en-US"/>
          </a:p>
        </p:txBody>
      </p:sp>
      <p:sp>
        <p:nvSpPr>
          <p:cNvPr id="3" name="Content Placeholder 2"/>
          <p:cNvSpPr>
            <a:spLocks noGrp="1"/>
          </p:cNvSpPr>
          <p:nvPr>
            <p:ph idx="1"/>
          </p:nvPr>
        </p:nvSpPr>
        <p:spPr>
          <a:xfrm>
            <a:off x="838200" y="1378039"/>
            <a:ext cx="10515600" cy="4798924"/>
          </a:xfrm>
        </p:spPr>
        <p:txBody>
          <a:bodyPr>
            <a:normAutofit/>
          </a:bodyPr>
          <a:lstStyle/>
          <a:p>
            <a:r>
              <a:rPr lang="en-US" sz="3200" dirty="0" err="1">
                <a:ea typeface="Cambria" panose="02040503050406030204" pitchFamily="18" charset="0"/>
              </a:rPr>
              <a:t>Transjugular</a:t>
            </a:r>
            <a:r>
              <a:rPr lang="en-US" sz="3200" dirty="0">
                <a:ea typeface="Cambria" panose="02040503050406030204" pitchFamily="18" charset="0"/>
              </a:rPr>
              <a:t> intrahepatic </a:t>
            </a:r>
            <a:r>
              <a:rPr lang="en-US" sz="3200" dirty="0" err="1">
                <a:ea typeface="Cambria" panose="02040503050406030204" pitchFamily="18" charset="0"/>
              </a:rPr>
              <a:t>portosystemic</a:t>
            </a:r>
            <a:r>
              <a:rPr lang="en-US" sz="3200" dirty="0">
                <a:ea typeface="Cambria" panose="02040503050406030204" pitchFamily="18" charset="0"/>
              </a:rPr>
              <a:t> shunt (TIPS), a catheter is introduced by a radiologist into the jugular vein and advanced to the hepatic vein.</a:t>
            </a:r>
          </a:p>
          <a:p>
            <a:pPr lvl="0"/>
            <a:r>
              <a:rPr lang="en-US" sz="3200" dirty="0">
                <a:ea typeface="Cambria" panose="02040503050406030204" pitchFamily="18" charset="0"/>
              </a:rPr>
              <a:t>The catheter is threaded into a large branch of the portal vein, and a stent is placed connecting the portal vein (bringing blood to the liver from the digestive tract) with the hepatic vein (returning blood from the liver to the heart).</a:t>
            </a:r>
          </a:p>
          <a:p>
            <a:endParaRPr lang="en-US" dirty="0"/>
          </a:p>
        </p:txBody>
      </p:sp>
    </p:spTree>
    <p:extLst>
      <p:ext uri="{BB962C8B-B14F-4D97-AF65-F5344CB8AC3E}">
        <p14:creationId xmlns:p14="http://schemas.microsoft.com/office/powerpoint/2010/main" val="33977700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err="1">
                <a:ea typeface="Cambria" panose="02040503050406030204" pitchFamily="18" charset="0"/>
              </a:rPr>
              <a:t>Diloxanide</a:t>
            </a:r>
            <a:r>
              <a:rPr lang="en-US" sz="2400" dirty="0">
                <a:ea typeface="Cambria" panose="02040503050406030204" pitchFamily="18" charset="0"/>
              </a:rPr>
              <a:t> </a:t>
            </a:r>
            <a:r>
              <a:rPr lang="en-US" sz="2400" dirty="0" err="1">
                <a:ea typeface="Cambria" panose="02040503050406030204" pitchFamily="18" charset="0"/>
              </a:rPr>
              <a:t>furoate</a:t>
            </a:r>
            <a:r>
              <a:rPr lang="en-US" sz="2400" dirty="0">
                <a:ea typeface="Cambria" panose="02040503050406030204" pitchFamily="18" charset="0"/>
              </a:rPr>
              <a:t> is the drug of choice for asymptomatic patients with E. </a:t>
            </a:r>
            <a:r>
              <a:rPr lang="en-US" sz="2400" dirty="0" err="1">
                <a:ea typeface="Cambria" panose="02040503050406030204" pitchFamily="18" charset="0"/>
              </a:rPr>
              <a:t>histolytica</a:t>
            </a:r>
            <a:r>
              <a:rPr lang="en-US" sz="2400" dirty="0">
                <a:ea typeface="Cambria" panose="02040503050406030204" pitchFamily="18" charset="0"/>
              </a:rPr>
              <a:t> cysts in the </a:t>
            </a:r>
            <a:r>
              <a:rPr lang="en-US" sz="2400" dirty="0" err="1">
                <a:ea typeface="Cambria" panose="02040503050406030204" pitchFamily="18" charset="0"/>
              </a:rPr>
              <a:t>faeces</a:t>
            </a:r>
            <a:r>
              <a:rPr lang="en-US" sz="2400" dirty="0">
                <a:ea typeface="Cambria" panose="02040503050406030204" pitchFamily="18" charset="0"/>
              </a:rPr>
              <a:t> and also given as a 10-day course for chronic infections.</a:t>
            </a:r>
          </a:p>
          <a:p>
            <a:r>
              <a:rPr lang="en-US" sz="2400" dirty="0">
                <a:ea typeface="Cambria" panose="02040503050406030204" pitchFamily="18" charset="0"/>
              </a:rPr>
              <a:t>Use of </a:t>
            </a:r>
            <a:r>
              <a:rPr lang="en-US" sz="2400" dirty="0" err="1">
                <a:ea typeface="Cambria" panose="02040503050406030204" pitchFamily="18" charset="0"/>
              </a:rPr>
              <a:t>amebicidal</a:t>
            </a:r>
            <a:r>
              <a:rPr lang="en-US" sz="2400" dirty="0">
                <a:ea typeface="Cambria" panose="02040503050406030204" pitchFamily="18" charset="0"/>
              </a:rPr>
              <a:t> drugs is indicated in amebic liver abscess.</a:t>
            </a:r>
          </a:p>
          <a:p>
            <a:r>
              <a:rPr lang="en-US" sz="2400" dirty="0">
                <a:ea typeface="Cambria" panose="02040503050406030204" pitchFamily="18" charset="0"/>
              </a:rPr>
              <a:t>Antifungal drugs may be commenced after drainage of a fungal abscess.</a:t>
            </a:r>
          </a:p>
        </p:txBody>
      </p:sp>
    </p:spTree>
    <p:extLst>
      <p:ext uri="{BB962C8B-B14F-4D97-AF65-F5344CB8AC3E}">
        <p14:creationId xmlns:p14="http://schemas.microsoft.com/office/powerpoint/2010/main" val="27079649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46111" y="1853249"/>
            <a:ext cx="10250486" cy="4682462"/>
          </a:xfrm>
        </p:spPr>
        <p:txBody>
          <a:bodyPr>
            <a:noAutofit/>
          </a:bodyPr>
          <a:lstStyle/>
          <a:p>
            <a:r>
              <a:rPr lang="en-US" sz="2400" b="1" dirty="0">
                <a:ea typeface="Cambria" panose="02040503050406030204" pitchFamily="18" charset="0"/>
              </a:rPr>
              <a:t>DRAINAGE</a:t>
            </a:r>
          </a:p>
          <a:p>
            <a:r>
              <a:rPr lang="en-US" sz="2400" dirty="0">
                <a:ea typeface="Cambria" panose="02040503050406030204" pitchFamily="18" charset="0"/>
              </a:rPr>
              <a:t>Though not recommended in very small uncomplicated abscesses (less than 2 cm), it is the mainstay of the treatment, accomplished either percutaneously or Open Laparotomy</a:t>
            </a:r>
          </a:p>
          <a:p>
            <a:r>
              <a:rPr lang="en-US" sz="2400" dirty="0">
                <a:ea typeface="Cambria" panose="02040503050406030204" pitchFamily="18" charset="0"/>
              </a:rPr>
              <a:t>Since the mid-1970s (late 20th century), </a:t>
            </a:r>
            <a:r>
              <a:rPr lang="en-US" sz="2400" b="1" dirty="0">
                <a:ea typeface="Cambria" panose="02040503050406030204" pitchFamily="18" charset="0"/>
              </a:rPr>
              <a:t>PAIR </a:t>
            </a:r>
            <a:r>
              <a:rPr lang="en-US" sz="2400" dirty="0">
                <a:ea typeface="Cambria" panose="02040503050406030204" pitchFamily="18" charset="0"/>
              </a:rPr>
              <a:t>(</a:t>
            </a:r>
            <a:r>
              <a:rPr lang="en-US" sz="2400" b="1" dirty="0">
                <a:ea typeface="Cambria" panose="02040503050406030204" pitchFamily="18" charset="0"/>
              </a:rPr>
              <a:t>P</a:t>
            </a:r>
            <a:r>
              <a:rPr lang="en-US" sz="2400" dirty="0">
                <a:ea typeface="Cambria" panose="02040503050406030204" pitchFamily="18" charset="0"/>
              </a:rPr>
              <a:t>ercutaneous puncture with computed tomography or ultrasonography guidance which allows close evaluation of the biliary tree, followed by needle </a:t>
            </a:r>
            <a:r>
              <a:rPr lang="en-US" sz="2400" b="1" dirty="0">
                <a:ea typeface="Cambria" panose="02040503050406030204" pitchFamily="18" charset="0"/>
              </a:rPr>
              <a:t>A</a:t>
            </a:r>
            <a:r>
              <a:rPr lang="en-US" sz="2400" dirty="0">
                <a:ea typeface="Cambria" panose="02040503050406030204" pitchFamily="18" charset="0"/>
              </a:rPr>
              <a:t>spiration and/or with catheter, </a:t>
            </a:r>
            <a:r>
              <a:rPr lang="en-US" sz="2400" b="1" dirty="0">
                <a:ea typeface="Cambria" panose="02040503050406030204" pitchFamily="18" charset="0"/>
              </a:rPr>
              <a:t>I</a:t>
            </a:r>
            <a:r>
              <a:rPr lang="en-US" sz="2400" dirty="0">
                <a:ea typeface="Cambria" panose="02040503050406030204" pitchFamily="18" charset="0"/>
              </a:rPr>
              <a:t>njection of a proto </a:t>
            </a:r>
            <a:r>
              <a:rPr lang="en-US" sz="2400" dirty="0" err="1">
                <a:ea typeface="Cambria" panose="02040503050406030204" pitchFamily="18" charset="0"/>
              </a:rPr>
              <a:t>scolicidal</a:t>
            </a:r>
            <a:r>
              <a:rPr lang="en-US" sz="2400" dirty="0">
                <a:ea typeface="Cambria" panose="02040503050406030204" pitchFamily="18" charset="0"/>
              </a:rPr>
              <a:t> agent such as hypertonic saline or ethanol, and finally </a:t>
            </a:r>
            <a:r>
              <a:rPr lang="en-US" sz="2400" b="1" dirty="0">
                <a:ea typeface="Cambria" panose="02040503050406030204" pitchFamily="18" charset="0"/>
              </a:rPr>
              <a:t>R</a:t>
            </a:r>
            <a:r>
              <a:rPr lang="en-US" sz="2400" dirty="0">
                <a:ea typeface="Cambria" panose="02040503050406030204" pitchFamily="18" charset="0"/>
              </a:rPr>
              <a:t>e-aspiration 15 minutes later) has become the more acceptable therapeutic treatment option sufficient to drain uncomplicated abscess.</a:t>
            </a:r>
          </a:p>
        </p:txBody>
      </p:sp>
    </p:spTree>
    <p:extLst>
      <p:ext uri="{BB962C8B-B14F-4D97-AF65-F5344CB8AC3E}">
        <p14:creationId xmlns:p14="http://schemas.microsoft.com/office/powerpoint/2010/main" val="30455335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34912"/>
            <a:ext cx="9404723" cy="689548"/>
          </a:xfrm>
        </p:spPr>
        <p:txBody>
          <a:bodyPr>
            <a:normAutofit fontScale="90000"/>
          </a:bodyPr>
          <a:lstStyle/>
          <a:p>
            <a:endParaRPr lang="en-US" dirty="0"/>
          </a:p>
        </p:txBody>
      </p:sp>
      <p:sp>
        <p:nvSpPr>
          <p:cNvPr id="3" name="Content Placeholder 2"/>
          <p:cNvSpPr>
            <a:spLocks noGrp="1"/>
          </p:cNvSpPr>
          <p:nvPr>
            <p:ph idx="1"/>
          </p:nvPr>
        </p:nvSpPr>
        <p:spPr>
          <a:xfrm>
            <a:off x="646111" y="974361"/>
            <a:ext cx="10250486" cy="5501390"/>
          </a:xfrm>
        </p:spPr>
        <p:txBody>
          <a:bodyPr>
            <a:noAutofit/>
          </a:bodyPr>
          <a:lstStyle/>
          <a:p>
            <a:pPr marL="0" indent="0">
              <a:buNone/>
            </a:pPr>
            <a:r>
              <a:rPr lang="en-US" sz="2400" dirty="0">
                <a:ea typeface="Cambria" panose="02040503050406030204" pitchFamily="18" charset="0"/>
              </a:rPr>
              <a:t>Despite the high success rates (70–90%) of PAIR with low morbidity, complications could arise from the procedure such as:</a:t>
            </a:r>
          </a:p>
          <a:p>
            <a:r>
              <a:rPr lang="en-US" sz="2400" dirty="0">
                <a:ea typeface="Cambria" panose="02040503050406030204" pitchFamily="18" charset="0"/>
              </a:rPr>
              <a:t>Perforation of adjacent abdominal organs</a:t>
            </a:r>
          </a:p>
          <a:p>
            <a:r>
              <a:rPr lang="en-US" sz="2400" dirty="0">
                <a:ea typeface="Cambria" panose="02040503050406030204" pitchFamily="18" charset="0"/>
              </a:rPr>
              <a:t>Leakage of abscess contents in the peritoneum</a:t>
            </a:r>
          </a:p>
          <a:p>
            <a:r>
              <a:rPr lang="en-US" sz="2400" dirty="0">
                <a:ea typeface="Cambria" panose="02040503050406030204" pitchFamily="18" charset="0"/>
              </a:rPr>
              <a:t>Hemorrhage</a:t>
            </a:r>
          </a:p>
          <a:p>
            <a:r>
              <a:rPr lang="en-US" sz="2400" dirty="0">
                <a:ea typeface="Cambria" panose="02040503050406030204" pitchFamily="18" charset="0"/>
              </a:rPr>
              <a:t>Pneumothorax</a:t>
            </a:r>
          </a:p>
          <a:p>
            <a:pPr marL="0" indent="0">
              <a:buNone/>
            </a:pPr>
            <a:r>
              <a:rPr lang="en-US" sz="2400" dirty="0">
                <a:ea typeface="Cambria" panose="02040503050406030204" pitchFamily="18" charset="0"/>
              </a:rPr>
              <a:t>Also PAIR is contraindicated in:</a:t>
            </a:r>
          </a:p>
          <a:p>
            <a:r>
              <a:rPr lang="en-US" sz="2400" dirty="0">
                <a:ea typeface="Cambria" panose="02040503050406030204" pitchFamily="18" charset="0"/>
              </a:rPr>
              <a:t>Flail chest</a:t>
            </a:r>
          </a:p>
          <a:p>
            <a:r>
              <a:rPr lang="en-US" sz="2400" dirty="0">
                <a:ea typeface="Cambria" panose="02040503050406030204" pitchFamily="18" charset="0"/>
              </a:rPr>
              <a:t>Elderly multiple and/or complicated medical problems or conditions</a:t>
            </a:r>
          </a:p>
          <a:p>
            <a:r>
              <a:rPr lang="en-US" sz="2400" dirty="0" err="1">
                <a:ea typeface="Cambria" panose="02040503050406030204" pitchFamily="18" charset="0"/>
              </a:rPr>
              <a:t>Multilocular</a:t>
            </a:r>
            <a:r>
              <a:rPr lang="en-US" sz="2400" dirty="0">
                <a:ea typeface="Cambria" panose="02040503050406030204" pitchFamily="18" charset="0"/>
              </a:rPr>
              <a:t> cysts</a:t>
            </a:r>
          </a:p>
          <a:p>
            <a:r>
              <a:rPr lang="en-US" sz="2400" dirty="0">
                <a:ea typeface="Cambria" panose="02040503050406030204" pitchFamily="18" charset="0"/>
              </a:rPr>
              <a:t>Septic shock</a:t>
            </a:r>
          </a:p>
        </p:txBody>
      </p:sp>
    </p:spTree>
    <p:extLst>
      <p:ext uri="{BB962C8B-B14F-4D97-AF65-F5344CB8AC3E}">
        <p14:creationId xmlns:p14="http://schemas.microsoft.com/office/powerpoint/2010/main" val="23348459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24852"/>
            <a:ext cx="9404723" cy="914400"/>
          </a:xfrm>
        </p:spPr>
        <p:txBody>
          <a:bodyPr/>
          <a:lstStyle/>
          <a:p>
            <a:endParaRPr lang="en-US" dirty="0"/>
          </a:p>
        </p:txBody>
      </p:sp>
      <p:sp>
        <p:nvSpPr>
          <p:cNvPr id="3" name="Content Placeholder 2"/>
          <p:cNvSpPr>
            <a:spLocks noGrp="1"/>
          </p:cNvSpPr>
          <p:nvPr>
            <p:ph idx="1"/>
          </p:nvPr>
        </p:nvSpPr>
        <p:spPr>
          <a:xfrm>
            <a:off x="646111" y="1139253"/>
            <a:ext cx="10250486" cy="5561350"/>
          </a:xfrm>
        </p:spPr>
        <p:txBody>
          <a:bodyPr>
            <a:noAutofit/>
          </a:bodyPr>
          <a:lstStyle/>
          <a:p>
            <a:pPr marL="0" indent="0">
              <a:buNone/>
            </a:pPr>
            <a:r>
              <a:rPr lang="en-US" sz="2400" b="1" dirty="0">
                <a:ea typeface="Cambria" panose="02040503050406030204" pitchFamily="18" charset="0"/>
              </a:rPr>
              <a:t>Open laparotomy </a:t>
            </a:r>
            <a:r>
              <a:rPr lang="en-US" sz="2400" dirty="0">
                <a:ea typeface="Cambria" panose="02040503050406030204" pitchFamily="18" charset="0"/>
              </a:rPr>
              <a:t>is the standard care required when PAIR is not suitable, and it is indicated in:</a:t>
            </a:r>
          </a:p>
          <a:p>
            <a:r>
              <a:rPr lang="en-US" sz="2400" dirty="0">
                <a:ea typeface="Cambria" panose="02040503050406030204" pitchFamily="18" charset="0"/>
              </a:rPr>
              <a:t>Multiple abscesses</a:t>
            </a:r>
          </a:p>
          <a:p>
            <a:r>
              <a:rPr lang="en-US" sz="2400" dirty="0">
                <a:ea typeface="Cambria" panose="02040503050406030204" pitchFamily="18" charset="0"/>
              </a:rPr>
              <a:t>Abscess (</a:t>
            </a:r>
            <a:r>
              <a:rPr lang="en-US" sz="2400" dirty="0" err="1">
                <a:ea typeface="Cambria" panose="02040503050406030204" pitchFamily="18" charset="0"/>
              </a:rPr>
              <a:t>es</a:t>
            </a:r>
            <a:r>
              <a:rPr lang="en-US" sz="2400" dirty="0">
                <a:ea typeface="Cambria" panose="02040503050406030204" pitchFamily="18" charset="0"/>
              </a:rPr>
              <a:t>) at risk of rupture and complications</a:t>
            </a:r>
          </a:p>
          <a:p>
            <a:r>
              <a:rPr lang="en-US" sz="2400" dirty="0">
                <a:ea typeface="Cambria" panose="02040503050406030204" pitchFamily="18" charset="0"/>
              </a:rPr>
              <a:t>Abscess that is not amenable to percutaneous drainage because of its location</a:t>
            </a:r>
          </a:p>
          <a:p>
            <a:r>
              <a:rPr lang="en-US" sz="2400" dirty="0">
                <a:ea typeface="Cambria" panose="02040503050406030204" pitchFamily="18" charset="0"/>
              </a:rPr>
              <a:t>Coexistence of intra-abdominal pathology that requires operative management</a:t>
            </a:r>
          </a:p>
          <a:p>
            <a:r>
              <a:rPr lang="en-US" sz="2400" dirty="0">
                <a:ea typeface="Cambria" panose="02040503050406030204" pitchFamily="18" charset="0"/>
              </a:rPr>
              <a:t>Failure to respond to conservative methods after 72 hours</a:t>
            </a:r>
          </a:p>
          <a:p>
            <a:r>
              <a:rPr lang="en-US" sz="2400" dirty="0">
                <a:ea typeface="Cambria" panose="02040503050406030204" pitchFamily="18" charset="0"/>
              </a:rPr>
              <a:t>Persistent fever (lasting longer than 2 weeks)</a:t>
            </a:r>
          </a:p>
          <a:p>
            <a:r>
              <a:rPr lang="en-US" sz="2400" dirty="0">
                <a:ea typeface="Cambria" panose="02040503050406030204" pitchFamily="18" charset="0"/>
              </a:rPr>
              <a:t>Failure of percutaneous aspiration and drainage</a:t>
            </a:r>
          </a:p>
          <a:p>
            <a:r>
              <a:rPr lang="en-US" sz="2400" dirty="0">
                <a:ea typeface="Cambria" panose="02040503050406030204" pitchFamily="18" charset="0"/>
              </a:rPr>
              <a:t>Abscesses &gt; 5 cm</a:t>
            </a:r>
          </a:p>
        </p:txBody>
      </p:sp>
    </p:spTree>
    <p:extLst>
      <p:ext uri="{BB962C8B-B14F-4D97-AF65-F5344CB8AC3E}">
        <p14:creationId xmlns:p14="http://schemas.microsoft.com/office/powerpoint/2010/main" val="26525292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1853248"/>
            <a:ext cx="9601196" cy="4216812"/>
          </a:xfrm>
        </p:spPr>
        <p:txBody>
          <a:bodyPr>
            <a:noAutofit/>
          </a:bodyPr>
          <a:lstStyle/>
          <a:p>
            <a:r>
              <a:rPr lang="en-US" sz="2400" dirty="0">
                <a:ea typeface="Cambria" panose="02040503050406030204" pitchFamily="18" charset="0"/>
              </a:rPr>
              <a:t>Post operative complications of </a:t>
            </a:r>
            <a:r>
              <a:rPr lang="en-US" sz="2400" b="1" dirty="0">
                <a:ea typeface="Cambria" panose="02040503050406030204" pitchFamily="18" charset="0"/>
              </a:rPr>
              <a:t>Open laparotomy </a:t>
            </a:r>
            <a:r>
              <a:rPr lang="en-US" sz="2400" dirty="0">
                <a:ea typeface="Cambria" panose="02040503050406030204" pitchFamily="18" charset="0"/>
              </a:rPr>
              <a:t>could also arise such as Hemorrhage and Sepsis</a:t>
            </a:r>
          </a:p>
          <a:p>
            <a:r>
              <a:rPr lang="en-US" sz="2400" dirty="0">
                <a:ea typeface="Cambria" panose="02040503050406030204" pitchFamily="18" charset="0"/>
              </a:rPr>
              <a:t>Open or percutaneous procedures should be combined with </a:t>
            </a:r>
            <a:r>
              <a:rPr lang="en-US" sz="2400" dirty="0" err="1">
                <a:ea typeface="Cambria" panose="02040503050406030204" pitchFamily="18" charset="0"/>
              </a:rPr>
              <a:t>albendazole</a:t>
            </a:r>
            <a:r>
              <a:rPr lang="en-US" sz="2400" dirty="0">
                <a:ea typeface="Cambria" panose="02040503050406030204" pitchFamily="18" charset="0"/>
              </a:rPr>
              <a:t> treatment.</a:t>
            </a:r>
          </a:p>
          <a:p>
            <a:r>
              <a:rPr lang="en-US" sz="2400" dirty="0">
                <a:ea typeface="Cambria" panose="02040503050406030204" pitchFamily="18" charset="0"/>
              </a:rPr>
              <a:t>Repeat aspiration is required in about 50% cases.</a:t>
            </a:r>
          </a:p>
          <a:p>
            <a:r>
              <a:rPr lang="en-US" sz="2400" dirty="0">
                <a:ea typeface="Cambria" panose="02040503050406030204" pitchFamily="18" charset="0"/>
              </a:rPr>
              <a:t>Aspirate should be cultured for causative organism as E. </a:t>
            </a:r>
            <a:r>
              <a:rPr lang="en-US" sz="2400" dirty="0" err="1">
                <a:ea typeface="Cambria" panose="02040503050406030204" pitchFamily="18" charset="0"/>
              </a:rPr>
              <a:t>histolytica</a:t>
            </a:r>
            <a:r>
              <a:rPr lang="en-US" sz="2400" dirty="0">
                <a:ea typeface="Cambria" panose="02040503050406030204" pitchFamily="18" charset="0"/>
              </a:rPr>
              <a:t> is considered based on epidemiologic factors.</a:t>
            </a:r>
          </a:p>
          <a:p>
            <a:r>
              <a:rPr lang="en-US" sz="2400" dirty="0">
                <a:ea typeface="Cambria" panose="02040503050406030204" pitchFamily="18" charset="0"/>
              </a:rPr>
              <a:t>Gram stain Analysis of the aspirate will demonstrate </a:t>
            </a:r>
            <a:r>
              <a:rPr lang="en-US" sz="2400" dirty="0" err="1">
                <a:ea typeface="Cambria" panose="02040503050406030204" pitchFamily="18" charset="0"/>
              </a:rPr>
              <a:t>polymorphonuclear</a:t>
            </a:r>
            <a:r>
              <a:rPr lang="en-US" sz="2400" dirty="0">
                <a:ea typeface="Cambria" panose="02040503050406030204" pitchFamily="18" charset="0"/>
              </a:rPr>
              <a:t> leukocytes and bacteria in pyogenic abscesses.</a:t>
            </a:r>
          </a:p>
        </p:txBody>
      </p:sp>
    </p:spTree>
    <p:extLst>
      <p:ext uri="{BB962C8B-B14F-4D97-AF65-F5344CB8AC3E}">
        <p14:creationId xmlns:p14="http://schemas.microsoft.com/office/powerpoint/2010/main" val="35239067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Duration of therapy and</a:t>
            </a:r>
            <a:br>
              <a:rPr lang="en-US" b="1" dirty="0"/>
            </a:br>
            <a:r>
              <a:rPr lang="en-US" b="1" dirty="0"/>
              <a:t>follow-up</a:t>
            </a:r>
            <a:endParaRPr lang="en-US" dirty="0"/>
          </a:p>
        </p:txBody>
      </p:sp>
      <p:sp>
        <p:nvSpPr>
          <p:cNvPr id="3" name="Content Placeholder 2"/>
          <p:cNvSpPr>
            <a:spLocks noGrp="1"/>
          </p:cNvSpPr>
          <p:nvPr>
            <p:ph idx="1"/>
          </p:nvPr>
        </p:nvSpPr>
        <p:spPr>
          <a:xfrm>
            <a:off x="838200" y="1900109"/>
            <a:ext cx="10276268" cy="3895384"/>
          </a:xfrm>
        </p:spPr>
        <p:txBody>
          <a:bodyPr>
            <a:normAutofit/>
          </a:bodyPr>
          <a:lstStyle/>
          <a:p>
            <a:r>
              <a:rPr lang="en-US" sz="2400" dirty="0">
                <a:ea typeface="Cambria" panose="02040503050406030204" pitchFamily="18" charset="0"/>
              </a:rPr>
              <a:t>The clinical and radiographic progress of the patient should guide the length of therapy.</a:t>
            </a:r>
          </a:p>
          <a:p>
            <a:r>
              <a:rPr lang="en-US" sz="2400" dirty="0">
                <a:ea typeface="Cambria" panose="02040503050406030204" pitchFamily="18" charset="0"/>
              </a:rPr>
              <a:t>Intravenous medication should be administered for 14 days, and then replaced with oral medications to complete a 4-6 week course following adequate drainage.</a:t>
            </a:r>
          </a:p>
          <a:p>
            <a:r>
              <a:rPr lang="en-US" sz="2400" dirty="0">
                <a:ea typeface="Cambria" panose="02040503050406030204" pitchFamily="18" charset="0"/>
              </a:rPr>
              <a:t>Multiple abscesses require up to 12 weeks of therapy.</a:t>
            </a:r>
          </a:p>
          <a:p>
            <a:r>
              <a:rPr lang="en-US" sz="2400" dirty="0">
                <a:ea typeface="Cambria" panose="02040503050406030204" pitchFamily="18" charset="0"/>
              </a:rPr>
              <a:t>A 10-day course of </a:t>
            </a:r>
            <a:r>
              <a:rPr lang="en-US" sz="2400" dirty="0" err="1">
                <a:ea typeface="Cambria" panose="02040503050406030204" pitchFamily="18" charset="0"/>
              </a:rPr>
              <a:t>Diloxanide</a:t>
            </a:r>
            <a:r>
              <a:rPr lang="en-US" sz="2400" dirty="0">
                <a:ea typeface="Cambria" panose="02040503050406030204" pitchFamily="18" charset="0"/>
              </a:rPr>
              <a:t> </a:t>
            </a:r>
            <a:r>
              <a:rPr lang="en-US" sz="2400" dirty="0" err="1">
                <a:ea typeface="Cambria" panose="02040503050406030204" pitchFamily="18" charset="0"/>
              </a:rPr>
              <a:t>furoate</a:t>
            </a:r>
            <a:r>
              <a:rPr lang="en-US" sz="2400" dirty="0">
                <a:ea typeface="Cambria" panose="02040503050406030204" pitchFamily="18" charset="0"/>
              </a:rPr>
              <a:t> should be given at the completion of metronidazole to destroy any amoebae in the gut.</a:t>
            </a:r>
          </a:p>
        </p:txBody>
      </p:sp>
    </p:spTree>
    <p:extLst>
      <p:ext uri="{BB962C8B-B14F-4D97-AF65-F5344CB8AC3E}">
        <p14:creationId xmlns:p14="http://schemas.microsoft.com/office/powerpoint/2010/main" val="37235373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ea typeface="Cambria" panose="02040503050406030204" pitchFamily="18" charset="0"/>
              </a:rPr>
              <a:t>Follow up will include:</a:t>
            </a:r>
          </a:p>
          <a:p>
            <a:r>
              <a:rPr lang="en-US" sz="2400" dirty="0">
                <a:ea typeface="Cambria" panose="02040503050406030204" pitchFamily="18" charset="0"/>
              </a:rPr>
              <a:t>Patients prolonged parenteral medications that may continue after discharge.</a:t>
            </a:r>
          </a:p>
          <a:p>
            <a:r>
              <a:rPr lang="en-US" sz="2400" dirty="0">
                <a:ea typeface="Cambria" panose="02040503050406030204" pitchFamily="18" charset="0"/>
              </a:rPr>
              <a:t>Monitoring of vital organ functions and complete blood count will be needed.</a:t>
            </a:r>
          </a:p>
          <a:p>
            <a:r>
              <a:rPr lang="en-US" sz="2400" dirty="0">
                <a:ea typeface="Cambria" panose="02040503050406030204" pitchFamily="18" charset="0"/>
              </a:rPr>
              <a:t>Imaging studies especially in patients with suboptimal clinical response.</a:t>
            </a:r>
          </a:p>
        </p:txBody>
      </p:sp>
    </p:spTree>
    <p:extLst>
      <p:ext uri="{BB962C8B-B14F-4D97-AF65-F5344CB8AC3E}">
        <p14:creationId xmlns:p14="http://schemas.microsoft.com/office/powerpoint/2010/main" val="31982671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9059"/>
          </a:xfrm>
        </p:spPr>
        <p:txBody>
          <a:bodyPr>
            <a:normAutofit fontScale="90000"/>
          </a:bodyPr>
          <a:lstStyle/>
          <a:p>
            <a:r>
              <a:rPr lang="en-US" sz="5300" b="1" u="sng" dirty="0">
                <a:latin typeface="Times New Roman" panose="02020603050405020304" pitchFamily="18" charset="0"/>
              </a:rPr>
              <a:t>CA  LIVER</a:t>
            </a:r>
            <a:br>
              <a:rPr lang="en-US" sz="3200" dirty="0">
                <a:solidFill>
                  <a:schemeClr val="tx1"/>
                </a:solidFill>
                <a:latin typeface="Times New Roman" panose="02020603050405020304" pitchFamily="18" charset="0"/>
              </a:rPr>
            </a:br>
            <a:endParaRPr lang="en-US" sz="32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838200" y="1324184"/>
            <a:ext cx="10049852" cy="5001490"/>
          </a:xfrm>
        </p:spPr>
        <p:txBody>
          <a:bodyPr>
            <a:normAutofit/>
          </a:bodyPr>
          <a:lstStyle/>
          <a:p>
            <a:pPr>
              <a:buNone/>
            </a:pPr>
            <a:r>
              <a:rPr lang="en-US" sz="3600" b="1" dirty="0"/>
              <a:t>Causes</a:t>
            </a:r>
            <a:endParaRPr lang="en-US" sz="3600" dirty="0"/>
          </a:p>
          <a:p>
            <a:r>
              <a:rPr lang="en-US" sz="3600" dirty="0">
                <a:solidFill>
                  <a:schemeClr val="tx1"/>
                </a:solidFill>
              </a:rPr>
              <a:t>Hepatitis B virus</a:t>
            </a:r>
          </a:p>
          <a:p>
            <a:r>
              <a:rPr lang="en-US" sz="3600" dirty="0">
                <a:solidFill>
                  <a:schemeClr val="tx1"/>
                </a:solidFill>
              </a:rPr>
              <a:t>Hepatitis C virus</a:t>
            </a:r>
          </a:p>
          <a:p>
            <a:r>
              <a:rPr lang="en-US" sz="3600" dirty="0">
                <a:solidFill>
                  <a:schemeClr val="tx1"/>
                </a:solidFill>
              </a:rPr>
              <a:t>Cirrhosis</a:t>
            </a:r>
          </a:p>
          <a:p>
            <a:r>
              <a:rPr lang="en-US" sz="3600" dirty="0">
                <a:solidFill>
                  <a:schemeClr val="tx1"/>
                </a:solidFill>
              </a:rPr>
              <a:t>Smoking</a:t>
            </a:r>
          </a:p>
          <a:p>
            <a:r>
              <a:rPr lang="en-US" sz="3600" dirty="0">
                <a:solidFill>
                  <a:schemeClr val="tx1"/>
                </a:solidFill>
              </a:rPr>
              <a:t>Chemical agents</a:t>
            </a:r>
          </a:p>
        </p:txBody>
      </p:sp>
    </p:spTree>
    <p:extLst>
      <p:ext uri="{BB962C8B-B14F-4D97-AF65-F5344CB8AC3E}">
        <p14:creationId xmlns:p14="http://schemas.microsoft.com/office/powerpoint/2010/main" val="12123164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36884"/>
            <a:ext cx="11125200" cy="1089580"/>
          </a:xfrm>
        </p:spPr>
        <p:txBody>
          <a:bodyPr>
            <a:normAutofit fontScale="90000"/>
          </a:bodyPr>
          <a:lstStyle/>
          <a:p>
            <a:r>
              <a:rPr lang="en-US" sz="5300" b="1" dirty="0">
                <a:latin typeface="Times New Roman" panose="02020603050405020304" pitchFamily="18" charset="0"/>
              </a:rPr>
              <a:t>Clinical features</a:t>
            </a:r>
            <a:br>
              <a:rPr lang="en-US" sz="3200" dirty="0">
                <a:solidFill>
                  <a:schemeClr val="tx1"/>
                </a:solidFill>
                <a:latin typeface="Times New Roman" panose="02020603050405020304" pitchFamily="18" charset="0"/>
              </a:rPr>
            </a:br>
            <a:endParaRPr lang="en-US" sz="3200" dirty="0">
              <a:solidFill>
                <a:schemeClr val="tx1"/>
              </a:solidFill>
              <a:latin typeface="Times New Roman" panose="02020603050405020304" pitchFamily="18" charset="0"/>
            </a:endParaRPr>
          </a:p>
        </p:txBody>
      </p:sp>
      <p:sp>
        <p:nvSpPr>
          <p:cNvPr id="3" name="Content Placeholder 2"/>
          <p:cNvSpPr>
            <a:spLocks noGrp="1"/>
          </p:cNvSpPr>
          <p:nvPr>
            <p:ph sz="half" idx="1"/>
          </p:nvPr>
        </p:nvSpPr>
        <p:spPr>
          <a:xfrm>
            <a:off x="798490" y="1179096"/>
            <a:ext cx="5422006" cy="5117375"/>
          </a:xfrm>
        </p:spPr>
        <p:txBody>
          <a:bodyPr>
            <a:noAutofit/>
          </a:bodyPr>
          <a:lstStyle/>
          <a:p>
            <a:r>
              <a:rPr lang="en-US" sz="3200" dirty="0">
                <a:solidFill>
                  <a:schemeClr val="tx1"/>
                </a:solidFill>
              </a:rPr>
              <a:t>Anorexia</a:t>
            </a:r>
          </a:p>
          <a:p>
            <a:r>
              <a:rPr lang="en-US" sz="3200" dirty="0">
                <a:solidFill>
                  <a:schemeClr val="tx1"/>
                </a:solidFill>
              </a:rPr>
              <a:t>Nausea and vomiting</a:t>
            </a:r>
          </a:p>
          <a:p>
            <a:r>
              <a:rPr lang="en-US" sz="3200" dirty="0">
                <a:solidFill>
                  <a:schemeClr val="tx1"/>
                </a:solidFill>
              </a:rPr>
              <a:t>Weakness and general malaise</a:t>
            </a:r>
          </a:p>
          <a:p>
            <a:r>
              <a:rPr lang="en-US" sz="3200" dirty="0">
                <a:solidFill>
                  <a:schemeClr val="tx1"/>
                </a:solidFill>
              </a:rPr>
              <a:t>Abdominal mass</a:t>
            </a:r>
          </a:p>
          <a:p>
            <a:r>
              <a:rPr lang="en-US" sz="3200" dirty="0" err="1">
                <a:solidFill>
                  <a:schemeClr val="tx1"/>
                </a:solidFill>
              </a:rPr>
              <a:t>Splenomegally</a:t>
            </a:r>
            <a:endParaRPr lang="en-US" sz="3200" dirty="0">
              <a:solidFill>
                <a:schemeClr val="tx1"/>
              </a:solidFill>
            </a:endParaRPr>
          </a:p>
          <a:p>
            <a:r>
              <a:rPr lang="en-US" sz="3200" dirty="0" err="1">
                <a:solidFill>
                  <a:schemeClr val="tx1"/>
                </a:solidFill>
              </a:rPr>
              <a:t>Hepatomegally</a:t>
            </a:r>
            <a:endParaRPr lang="en-US" sz="3200" dirty="0">
              <a:solidFill>
                <a:schemeClr val="tx1"/>
              </a:solidFill>
            </a:endParaRPr>
          </a:p>
          <a:p>
            <a:r>
              <a:rPr lang="en-US" sz="3200" dirty="0" err="1">
                <a:solidFill>
                  <a:schemeClr val="tx1"/>
                </a:solidFill>
              </a:rPr>
              <a:t>Ascites</a:t>
            </a:r>
            <a:endParaRPr lang="en-US" sz="3200" dirty="0">
              <a:solidFill>
                <a:schemeClr val="tx1"/>
              </a:solidFill>
            </a:endParaRPr>
          </a:p>
          <a:p>
            <a:r>
              <a:rPr lang="en-US" sz="3200" dirty="0">
                <a:solidFill>
                  <a:schemeClr val="tx1"/>
                </a:solidFill>
              </a:rPr>
              <a:t>Jaundice</a:t>
            </a:r>
          </a:p>
        </p:txBody>
      </p:sp>
      <p:sp>
        <p:nvSpPr>
          <p:cNvPr id="4" name="Content Placeholder 3"/>
          <p:cNvSpPr>
            <a:spLocks noGrp="1"/>
          </p:cNvSpPr>
          <p:nvPr>
            <p:ph sz="half" idx="2"/>
          </p:nvPr>
        </p:nvSpPr>
        <p:spPr>
          <a:xfrm>
            <a:off x="6941712" y="770022"/>
            <a:ext cx="4650213" cy="5526448"/>
          </a:xfrm>
        </p:spPr>
        <p:txBody>
          <a:bodyPr/>
          <a:lstStyle/>
          <a:p>
            <a:endParaRPr lang="en-US" dirty="0"/>
          </a:p>
          <a:p>
            <a:pPr>
              <a:buNone/>
            </a:pPr>
            <a:r>
              <a:rPr lang="en-US" sz="4000" b="1" dirty="0"/>
              <a:t>Diagnosis</a:t>
            </a:r>
          </a:p>
          <a:p>
            <a:r>
              <a:rPr lang="en-US" sz="3600" dirty="0"/>
              <a:t>Abdominal u/s</a:t>
            </a:r>
          </a:p>
          <a:p>
            <a:r>
              <a:rPr lang="en-US" sz="3600" dirty="0"/>
              <a:t>CT scan</a:t>
            </a:r>
          </a:p>
          <a:p>
            <a:r>
              <a:rPr lang="en-US" sz="3600" dirty="0"/>
              <a:t>Arterial </a:t>
            </a:r>
            <a:r>
              <a:rPr lang="en-US" sz="3600" dirty="0" err="1"/>
              <a:t>partography</a:t>
            </a:r>
            <a:endParaRPr lang="en-US" sz="3600" dirty="0"/>
          </a:p>
          <a:p>
            <a:r>
              <a:rPr lang="en-US" sz="3600" dirty="0"/>
              <a:t>Liver biopsy</a:t>
            </a:r>
          </a:p>
          <a:p>
            <a:r>
              <a:rPr lang="en-US" sz="3600" dirty="0"/>
              <a:t>LFTS</a:t>
            </a:r>
          </a:p>
          <a:p>
            <a:endParaRPr lang="en-US" dirty="0"/>
          </a:p>
        </p:txBody>
      </p:sp>
    </p:spTree>
    <p:extLst>
      <p:ext uri="{BB962C8B-B14F-4D97-AF65-F5344CB8AC3E}">
        <p14:creationId xmlns:p14="http://schemas.microsoft.com/office/powerpoint/2010/main" val="11722324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248" y="183150"/>
            <a:ext cx="10148551" cy="718371"/>
          </a:xfrm>
        </p:spPr>
        <p:txBody>
          <a:bodyPr>
            <a:normAutofit fontScale="90000"/>
          </a:bodyPr>
          <a:lstStyle/>
          <a:p>
            <a:br>
              <a:rPr lang="en-US" sz="4000" b="1" dirty="0">
                <a:solidFill>
                  <a:schemeClr val="accent1"/>
                </a:solidFill>
                <a:latin typeface="Times New Roman" panose="02020603050405020304" pitchFamily="18" charset="0"/>
              </a:rPr>
            </a:br>
            <a:r>
              <a:rPr lang="en-US" sz="4000" b="1" dirty="0">
                <a:latin typeface="Times New Roman" panose="02020603050405020304" pitchFamily="18" charset="0"/>
              </a:rPr>
              <a:t>Management</a:t>
            </a:r>
            <a:br>
              <a:rPr lang="en-US" sz="3200" dirty="0">
                <a:solidFill>
                  <a:schemeClr val="tx1"/>
                </a:solidFill>
                <a:latin typeface="Times New Roman" panose="02020603050405020304" pitchFamily="18" charset="0"/>
              </a:rPr>
            </a:br>
            <a:r>
              <a:rPr lang="en-US" sz="3200" dirty="0">
                <a:solidFill>
                  <a:schemeClr val="tx1"/>
                </a:solidFill>
                <a:latin typeface="Times New Roman" panose="02020603050405020304" pitchFamily="18" charset="0"/>
              </a:rPr>
              <a:t>Surgical</a:t>
            </a:r>
          </a:p>
        </p:txBody>
      </p:sp>
      <p:sp>
        <p:nvSpPr>
          <p:cNvPr id="3" name="Content Placeholder 2"/>
          <p:cNvSpPr>
            <a:spLocks noGrp="1"/>
          </p:cNvSpPr>
          <p:nvPr>
            <p:ph idx="1"/>
          </p:nvPr>
        </p:nvSpPr>
        <p:spPr>
          <a:xfrm>
            <a:off x="824248" y="1326150"/>
            <a:ext cx="10457644" cy="4649647"/>
          </a:xfrm>
        </p:spPr>
        <p:txBody>
          <a:bodyPr>
            <a:noAutofit/>
          </a:bodyPr>
          <a:lstStyle/>
          <a:p>
            <a:r>
              <a:rPr lang="en-US" dirty="0">
                <a:solidFill>
                  <a:schemeClr val="tx1"/>
                </a:solidFill>
              </a:rPr>
              <a:t>Wedge resection</a:t>
            </a:r>
          </a:p>
          <a:p>
            <a:r>
              <a:rPr lang="en-US" dirty="0" err="1">
                <a:solidFill>
                  <a:schemeClr val="tx1"/>
                </a:solidFill>
              </a:rPr>
              <a:t>Lobectomyresection</a:t>
            </a:r>
            <a:endParaRPr lang="en-US" dirty="0">
              <a:solidFill>
                <a:schemeClr val="tx1"/>
              </a:solidFill>
            </a:endParaRPr>
          </a:p>
          <a:p>
            <a:r>
              <a:rPr lang="en-US" dirty="0">
                <a:solidFill>
                  <a:schemeClr val="tx1"/>
                </a:solidFill>
              </a:rPr>
              <a:t>Major liver resection</a:t>
            </a:r>
          </a:p>
          <a:p>
            <a:r>
              <a:rPr lang="en-US" dirty="0">
                <a:solidFill>
                  <a:schemeClr val="tx1"/>
                </a:solidFill>
              </a:rPr>
              <a:t>Total </a:t>
            </a:r>
            <a:r>
              <a:rPr lang="en-US" dirty="0" err="1">
                <a:solidFill>
                  <a:schemeClr val="tx1"/>
                </a:solidFill>
              </a:rPr>
              <a:t>hepatoctomy</a:t>
            </a:r>
            <a:r>
              <a:rPr lang="en-US" dirty="0">
                <a:solidFill>
                  <a:schemeClr val="tx1"/>
                </a:solidFill>
              </a:rPr>
              <a:t> and liver transplant</a:t>
            </a:r>
          </a:p>
          <a:p>
            <a:r>
              <a:rPr lang="en-US" dirty="0" err="1">
                <a:solidFill>
                  <a:schemeClr val="tx1"/>
                </a:solidFill>
              </a:rPr>
              <a:t>Cryotherapy</a:t>
            </a:r>
            <a:endParaRPr lang="en-US" dirty="0">
              <a:solidFill>
                <a:schemeClr val="tx1"/>
              </a:solidFill>
            </a:endParaRPr>
          </a:p>
          <a:p>
            <a:r>
              <a:rPr lang="en-US" dirty="0">
                <a:solidFill>
                  <a:schemeClr val="tx1"/>
                </a:solidFill>
              </a:rPr>
              <a:t>Chemotherapy</a:t>
            </a:r>
          </a:p>
          <a:p>
            <a:r>
              <a:rPr lang="en-US" dirty="0">
                <a:solidFill>
                  <a:schemeClr val="tx1"/>
                </a:solidFill>
              </a:rPr>
              <a:t>-Regional</a:t>
            </a:r>
          </a:p>
          <a:p>
            <a:r>
              <a:rPr lang="en-US" dirty="0">
                <a:solidFill>
                  <a:schemeClr val="tx1"/>
                </a:solidFill>
              </a:rPr>
              <a:t>Intra –arterial</a:t>
            </a:r>
          </a:p>
          <a:p>
            <a:r>
              <a:rPr lang="en-US" dirty="0">
                <a:solidFill>
                  <a:schemeClr val="tx1"/>
                </a:solidFill>
              </a:rPr>
              <a:t>Radiation</a:t>
            </a:r>
          </a:p>
          <a:p>
            <a:pPr marL="0" indent="0">
              <a:buNone/>
            </a:pPr>
            <a:endParaRPr lang="en-US" sz="3200" dirty="0">
              <a:solidFill>
                <a:schemeClr val="tx1"/>
              </a:solidFill>
            </a:endParaRPr>
          </a:p>
        </p:txBody>
      </p:sp>
    </p:spTree>
    <p:extLst>
      <p:ext uri="{BB962C8B-B14F-4D97-AF65-F5344CB8AC3E}">
        <p14:creationId xmlns:p14="http://schemas.microsoft.com/office/powerpoint/2010/main" val="2536973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600" b="1" dirty="0">
                <a:ea typeface="Cambria" panose="02040503050406030204" pitchFamily="18" charset="0"/>
              </a:rPr>
              <a:t>Nursing Diagnosis</a:t>
            </a:r>
          </a:p>
          <a:p>
            <a:pPr lvl="0"/>
            <a:r>
              <a:rPr lang="en-US" sz="3600" dirty="0">
                <a:ea typeface="Cambria" panose="02040503050406030204" pitchFamily="18" charset="0"/>
              </a:rPr>
              <a:t>Risk for infection</a:t>
            </a:r>
          </a:p>
          <a:p>
            <a:pPr lvl="0"/>
            <a:r>
              <a:rPr lang="en-US" sz="3600" dirty="0">
                <a:ea typeface="Cambria" panose="02040503050406030204" pitchFamily="18" charset="0"/>
              </a:rPr>
              <a:t>Activity</a:t>
            </a:r>
          </a:p>
          <a:p>
            <a:pPr lvl="0"/>
            <a:r>
              <a:rPr lang="en-US" sz="3600" dirty="0">
                <a:ea typeface="Cambria" panose="02040503050406030204" pitchFamily="18" charset="0"/>
              </a:rPr>
              <a:t>Risk for imbalanced fluid volume</a:t>
            </a:r>
          </a:p>
          <a:p>
            <a:endParaRPr lang="en-US" dirty="0"/>
          </a:p>
        </p:txBody>
      </p:sp>
    </p:spTree>
    <p:extLst>
      <p:ext uri="{BB962C8B-B14F-4D97-AF65-F5344CB8AC3E}">
        <p14:creationId xmlns:p14="http://schemas.microsoft.com/office/powerpoint/2010/main" val="6884886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7" y="190440"/>
            <a:ext cx="10178320" cy="1079292"/>
          </a:xfrm>
        </p:spPr>
        <p:txBody>
          <a:bodyPr>
            <a:normAutofit fontScale="90000"/>
          </a:bodyPr>
          <a:lstStyle/>
          <a:p>
            <a:r>
              <a:rPr lang="en-US" b="1" dirty="0">
                <a:latin typeface="Times New Roman" panose="02020603050405020304" pitchFamily="18" charset="0"/>
                <a:ea typeface="Cambria" panose="02040503050406030204" pitchFamily="18" charset="0"/>
              </a:rPr>
              <a:t>HEPATOCELLULAR CARCINOMA (HCC)</a:t>
            </a:r>
          </a:p>
        </p:txBody>
      </p:sp>
      <p:sp>
        <p:nvSpPr>
          <p:cNvPr id="3" name="Content Placeholder 2"/>
          <p:cNvSpPr>
            <a:spLocks noGrp="1"/>
          </p:cNvSpPr>
          <p:nvPr>
            <p:ph idx="1"/>
          </p:nvPr>
        </p:nvSpPr>
        <p:spPr>
          <a:xfrm>
            <a:off x="748047" y="1529411"/>
            <a:ext cx="10515600" cy="4351338"/>
          </a:xfrm>
        </p:spPr>
        <p:txBody>
          <a:bodyPr>
            <a:normAutofit/>
          </a:bodyPr>
          <a:lstStyle/>
          <a:p>
            <a:r>
              <a:rPr lang="en-US" sz="2400" dirty="0">
                <a:ea typeface="Cambria" panose="02040503050406030204" pitchFamily="18" charset="0"/>
              </a:rPr>
              <a:t>Hepatocellular Carcinoma is a primary malignancy of the liver meaning it is originated in the Liver (arises from the liver cells itself)</a:t>
            </a:r>
          </a:p>
          <a:p>
            <a:r>
              <a:rPr lang="en-US" sz="2400" dirty="0">
                <a:ea typeface="Cambria" panose="02040503050406030204" pitchFamily="18" charset="0"/>
              </a:rPr>
              <a:t>As opposed to liver metastases, a secondary liver cancers which have spread to liver from other organs.</a:t>
            </a:r>
          </a:p>
          <a:p>
            <a:r>
              <a:rPr lang="en-US" sz="2400" dirty="0">
                <a:ea typeface="Cambria" panose="02040503050406030204" pitchFamily="18" charset="0"/>
              </a:rPr>
              <a:t>It has a rich blood supply coming from both arterial and venous systems, namely the hepatic artery and portal vein, making it a common site of spread for cancers from other organs, such as the colon and breast.</a:t>
            </a:r>
          </a:p>
        </p:txBody>
      </p:sp>
    </p:spTree>
    <p:extLst>
      <p:ext uri="{BB962C8B-B14F-4D97-AF65-F5344CB8AC3E}">
        <p14:creationId xmlns:p14="http://schemas.microsoft.com/office/powerpoint/2010/main" val="8305686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Cambria" panose="02040503050406030204" pitchFamily="18" charset="0"/>
              </a:rPr>
              <a:t>Causes</a:t>
            </a:r>
          </a:p>
        </p:txBody>
      </p:sp>
      <p:sp>
        <p:nvSpPr>
          <p:cNvPr id="3" name="Content Placeholder 2"/>
          <p:cNvSpPr>
            <a:spLocks noGrp="1"/>
          </p:cNvSpPr>
          <p:nvPr>
            <p:ph idx="1"/>
          </p:nvPr>
        </p:nvSpPr>
        <p:spPr/>
        <p:txBody>
          <a:bodyPr>
            <a:normAutofit/>
          </a:bodyPr>
          <a:lstStyle/>
          <a:p>
            <a:r>
              <a:rPr lang="en-US" sz="2400" dirty="0">
                <a:ea typeface="Cambria" panose="02040503050406030204" pitchFamily="18" charset="0"/>
              </a:rPr>
              <a:t>Hepatitis B &amp; C viruses – chronic liver infection</a:t>
            </a:r>
          </a:p>
          <a:p>
            <a:r>
              <a:rPr lang="en-US" sz="2400" dirty="0">
                <a:ea typeface="Cambria" panose="02040503050406030204" pitchFamily="18" charset="0"/>
              </a:rPr>
              <a:t>Liver cirrhosis – excessive alcohol consumption</a:t>
            </a:r>
          </a:p>
          <a:p>
            <a:r>
              <a:rPr lang="en-US" sz="2400" dirty="0">
                <a:ea typeface="Cambria" panose="02040503050406030204" pitchFamily="18" charset="0"/>
              </a:rPr>
              <a:t>Ingestion of </a:t>
            </a:r>
            <a:r>
              <a:rPr lang="en-US" sz="2400" dirty="0" err="1">
                <a:ea typeface="Cambria" panose="02040503050406030204" pitchFamily="18" charset="0"/>
              </a:rPr>
              <a:t>aflatoxin</a:t>
            </a:r>
            <a:r>
              <a:rPr lang="en-US" sz="2400" dirty="0">
                <a:ea typeface="Cambria" panose="02040503050406030204" pitchFamily="18" charset="0"/>
              </a:rPr>
              <a:t> - a substance which is found in moldy nuts and grain.</a:t>
            </a:r>
          </a:p>
          <a:p>
            <a:r>
              <a:rPr lang="en-US" sz="2400" dirty="0">
                <a:ea typeface="Cambria" panose="02040503050406030204" pitchFamily="18" charset="0"/>
              </a:rPr>
              <a:t>Metabolic disease – hemochromatosis</a:t>
            </a:r>
          </a:p>
          <a:p>
            <a:r>
              <a:rPr lang="en-US" sz="2400" dirty="0">
                <a:ea typeface="Cambria" panose="02040503050406030204" pitchFamily="18" charset="0"/>
              </a:rPr>
              <a:t>Androgenic steroids</a:t>
            </a:r>
          </a:p>
        </p:txBody>
      </p:sp>
    </p:spTree>
    <p:extLst>
      <p:ext uri="{BB962C8B-B14F-4D97-AF65-F5344CB8AC3E}">
        <p14:creationId xmlns:p14="http://schemas.microsoft.com/office/powerpoint/2010/main" val="66700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Cambria" panose="02040503050406030204" pitchFamily="18" charset="0"/>
              </a:rPr>
              <a:t>Clinical Features</a:t>
            </a:r>
          </a:p>
        </p:txBody>
      </p:sp>
      <p:sp>
        <p:nvSpPr>
          <p:cNvPr id="3" name="Content Placeholder 2"/>
          <p:cNvSpPr>
            <a:spLocks noGrp="1"/>
          </p:cNvSpPr>
          <p:nvPr>
            <p:ph idx="1"/>
          </p:nvPr>
        </p:nvSpPr>
        <p:spPr/>
        <p:txBody>
          <a:bodyPr>
            <a:normAutofit/>
          </a:bodyPr>
          <a:lstStyle/>
          <a:p>
            <a:pPr marL="0" indent="0">
              <a:buNone/>
            </a:pPr>
            <a:r>
              <a:rPr lang="en-US" sz="2400" dirty="0">
                <a:ea typeface="Cambria" panose="02040503050406030204" pitchFamily="18" charset="0"/>
              </a:rPr>
              <a:t>The symptoms are often non-specific</a:t>
            </a:r>
          </a:p>
          <a:p>
            <a:r>
              <a:rPr lang="en-US" sz="2400" dirty="0">
                <a:ea typeface="Cambria" panose="02040503050406030204" pitchFamily="18" charset="0"/>
              </a:rPr>
              <a:t>Asymptomatic</a:t>
            </a:r>
          </a:p>
          <a:p>
            <a:r>
              <a:rPr lang="en-US" sz="2400" dirty="0">
                <a:ea typeface="Cambria" panose="02040503050406030204" pitchFamily="18" charset="0"/>
              </a:rPr>
              <a:t>Discomfort or pain - enlarged liver.</a:t>
            </a:r>
          </a:p>
          <a:p>
            <a:r>
              <a:rPr lang="en-US" sz="2400" dirty="0">
                <a:ea typeface="Cambria" panose="02040503050406030204" pitchFamily="18" charset="0"/>
              </a:rPr>
              <a:t>Loss of appetite</a:t>
            </a:r>
          </a:p>
          <a:p>
            <a:r>
              <a:rPr lang="en-US" sz="2400" dirty="0">
                <a:ea typeface="Cambria" panose="02040503050406030204" pitchFamily="18" charset="0"/>
              </a:rPr>
              <a:t>Loss of weight</a:t>
            </a:r>
          </a:p>
          <a:p>
            <a:r>
              <a:rPr lang="en-US" sz="2400" dirty="0">
                <a:ea typeface="Cambria" panose="02040503050406030204" pitchFamily="18" charset="0"/>
              </a:rPr>
              <a:t>Advanced – jaundice, upper GI bleeding</a:t>
            </a:r>
          </a:p>
        </p:txBody>
      </p:sp>
    </p:spTree>
    <p:extLst>
      <p:ext uri="{BB962C8B-B14F-4D97-AF65-F5344CB8AC3E}">
        <p14:creationId xmlns:p14="http://schemas.microsoft.com/office/powerpoint/2010/main" val="8472027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ea typeface="Cambria" panose="02040503050406030204" pitchFamily="18" charset="0"/>
              </a:rPr>
              <a:t>Hepatomegaly – irregular and hard liver</a:t>
            </a:r>
          </a:p>
          <a:p>
            <a:r>
              <a:rPr lang="en-US" sz="2400" dirty="0">
                <a:ea typeface="Cambria" panose="02040503050406030204" pitchFamily="18" charset="0"/>
              </a:rPr>
              <a:t>Ascites – due to </a:t>
            </a:r>
            <a:r>
              <a:rPr lang="en-US" sz="2400" dirty="0" err="1">
                <a:ea typeface="Cambria" panose="02040503050406030204" pitchFamily="18" charset="0"/>
              </a:rPr>
              <a:t>hypoalbuminemic</a:t>
            </a:r>
            <a:r>
              <a:rPr lang="en-US" sz="2400" dirty="0">
                <a:ea typeface="Cambria" panose="02040503050406030204" pitchFamily="18" charset="0"/>
              </a:rPr>
              <a:t> state</a:t>
            </a:r>
          </a:p>
          <a:p>
            <a:r>
              <a:rPr lang="en-US" sz="2400" dirty="0">
                <a:ea typeface="Cambria" panose="02040503050406030204" pitchFamily="18" charset="0"/>
              </a:rPr>
              <a:t>Low grade fever – liver cell necrosis</a:t>
            </a:r>
          </a:p>
          <a:p>
            <a:r>
              <a:rPr lang="en-US" sz="2400" dirty="0">
                <a:ea typeface="Cambria" panose="02040503050406030204" pitchFamily="18" charset="0"/>
              </a:rPr>
              <a:t>Jaundice – in </a:t>
            </a:r>
            <a:r>
              <a:rPr lang="en-US" sz="2400" dirty="0" err="1">
                <a:ea typeface="Cambria" panose="02040503050406030204" pitchFamily="18" charset="0"/>
              </a:rPr>
              <a:t>chirrotic</a:t>
            </a:r>
            <a:r>
              <a:rPr lang="en-US" sz="2400" dirty="0">
                <a:ea typeface="Cambria" panose="02040503050406030204" pitchFamily="18" charset="0"/>
              </a:rPr>
              <a:t> liver secondary to liver failure</a:t>
            </a:r>
          </a:p>
          <a:p>
            <a:r>
              <a:rPr lang="en-US" sz="2400" dirty="0">
                <a:ea typeface="Cambria" panose="02040503050406030204" pitchFamily="18" charset="0"/>
              </a:rPr>
              <a:t>Hypoglycemia – compromised state of liver as metabolic organ</a:t>
            </a:r>
          </a:p>
        </p:txBody>
      </p:sp>
    </p:spTree>
    <p:extLst>
      <p:ext uri="{BB962C8B-B14F-4D97-AF65-F5344CB8AC3E}">
        <p14:creationId xmlns:p14="http://schemas.microsoft.com/office/powerpoint/2010/main" val="19897325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ea typeface="Cambria" panose="02040503050406030204" pitchFamily="18" charset="0"/>
              </a:rPr>
              <a:t>FBC – </a:t>
            </a:r>
            <a:r>
              <a:rPr lang="en-US" sz="2400" dirty="0" err="1">
                <a:ea typeface="Cambria" panose="02040503050406030204" pitchFamily="18" charset="0"/>
              </a:rPr>
              <a:t>hb</a:t>
            </a:r>
            <a:r>
              <a:rPr lang="en-US" sz="2400" dirty="0">
                <a:ea typeface="Cambria" panose="02040503050406030204" pitchFamily="18" charset="0"/>
              </a:rPr>
              <a:t> is usually low</a:t>
            </a:r>
          </a:p>
          <a:p>
            <a:r>
              <a:rPr lang="en-US" sz="2400" dirty="0">
                <a:ea typeface="Cambria" panose="02040503050406030204" pitchFamily="18" charset="0"/>
              </a:rPr>
              <a:t>LFT – evidence of liver failure : high bilirubin, low albumin and high globulin.</a:t>
            </a:r>
          </a:p>
          <a:p>
            <a:r>
              <a:rPr lang="en-US" sz="2400" dirty="0">
                <a:ea typeface="Cambria" panose="02040503050406030204" pitchFamily="18" charset="0"/>
              </a:rPr>
              <a:t>Alpha-fetoprotein</a:t>
            </a:r>
          </a:p>
          <a:p>
            <a:pPr>
              <a:buFont typeface="Arial" panose="020B0604020202020204" pitchFamily="34" charset="0"/>
              <a:buChar char="•"/>
            </a:pPr>
            <a:r>
              <a:rPr lang="en-US" sz="2400" dirty="0">
                <a:ea typeface="Cambria" panose="02040503050406030204" pitchFamily="18" charset="0"/>
              </a:rPr>
              <a:t>Fetal antigen which disappears after birth.</a:t>
            </a:r>
          </a:p>
          <a:p>
            <a:pPr>
              <a:buFont typeface="Arial" panose="020B0604020202020204" pitchFamily="34" charset="0"/>
              <a:buChar char="•"/>
            </a:pPr>
            <a:r>
              <a:rPr lang="en-US" sz="2400" dirty="0">
                <a:ea typeface="Cambria" panose="02040503050406030204" pitchFamily="18" charset="0"/>
              </a:rPr>
              <a:t>Normally not present.</a:t>
            </a:r>
          </a:p>
          <a:p>
            <a:pPr>
              <a:buFont typeface="Arial" panose="020B0604020202020204" pitchFamily="34" charset="0"/>
              <a:buChar char="•"/>
            </a:pPr>
            <a:r>
              <a:rPr lang="en-US" sz="2400" dirty="0">
                <a:ea typeface="Cambria" panose="02040503050406030204" pitchFamily="18" charset="0"/>
              </a:rPr>
              <a:t>&gt; 20ng/ml is suggestive</a:t>
            </a:r>
          </a:p>
          <a:p>
            <a:pPr>
              <a:buFont typeface="Arial" panose="020B0604020202020204" pitchFamily="34" charset="0"/>
              <a:buChar char="•"/>
            </a:pPr>
            <a:r>
              <a:rPr lang="en-US" sz="2400" dirty="0">
                <a:ea typeface="Cambria" panose="02040503050406030204" pitchFamily="18" charset="0"/>
              </a:rPr>
              <a:t>&gt; 400ng/ml is diagnostic (with </a:t>
            </a:r>
            <a:r>
              <a:rPr lang="en-US" sz="2400" dirty="0" err="1">
                <a:ea typeface="Cambria" panose="02040503050406030204" pitchFamily="18" charset="0"/>
              </a:rPr>
              <a:t>hypervascular</a:t>
            </a:r>
            <a:r>
              <a:rPr lang="en-US" sz="2400" dirty="0">
                <a:ea typeface="Cambria" panose="02040503050406030204" pitchFamily="18" charset="0"/>
              </a:rPr>
              <a:t> mass &gt;2cm)</a:t>
            </a:r>
          </a:p>
        </p:txBody>
      </p:sp>
    </p:spTree>
    <p:extLst>
      <p:ext uri="{BB962C8B-B14F-4D97-AF65-F5344CB8AC3E}">
        <p14:creationId xmlns:p14="http://schemas.microsoft.com/office/powerpoint/2010/main" val="41809257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ea typeface="Cambria" panose="02040503050406030204" pitchFamily="18" charset="0"/>
              </a:rPr>
              <a:t>Chest X-Ray : to exclude pulmonary metastasis</a:t>
            </a:r>
          </a:p>
          <a:p>
            <a:r>
              <a:rPr lang="en-US" sz="2400" dirty="0">
                <a:ea typeface="Cambria" panose="02040503050406030204" pitchFamily="18" charset="0"/>
              </a:rPr>
              <a:t>Abdominal U/S :</a:t>
            </a:r>
          </a:p>
          <a:p>
            <a:pPr>
              <a:buFont typeface="Arial" panose="020B0604020202020204" pitchFamily="34" charset="0"/>
              <a:buChar char="•"/>
            </a:pPr>
            <a:r>
              <a:rPr lang="en-US" sz="2400" dirty="0">
                <a:ea typeface="Cambria" panose="02040503050406030204" pitchFamily="18" charset="0"/>
              </a:rPr>
              <a:t>Diffuse distortion of hepatic parenchyma</a:t>
            </a:r>
          </a:p>
          <a:p>
            <a:pPr>
              <a:buFont typeface="Arial" panose="020B0604020202020204" pitchFamily="34" charset="0"/>
              <a:buChar char="•"/>
            </a:pPr>
            <a:r>
              <a:rPr lang="en-US" sz="2400" dirty="0">
                <a:ea typeface="Cambria" panose="02040503050406030204" pitchFamily="18" charset="0"/>
              </a:rPr>
              <a:t>Well-circumscribed, hyper-echogenic mass</a:t>
            </a:r>
          </a:p>
          <a:p>
            <a:pPr>
              <a:buFont typeface="Arial" panose="020B0604020202020204" pitchFamily="34" charset="0"/>
              <a:buChar char="•"/>
            </a:pPr>
            <a:r>
              <a:rPr lang="en-US" sz="2400" dirty="0">
                <a:ea typeface="Cambria" panose="02040503050406030204" pitchFamily="18" charset="0"/>
              </a:rPr>
              <a:t>Hyper vascular mass</a:t>
            </a:r>
          </a:p>
          <a:p>
            <a:r>
              <a:rPr lang="en-US" sz="2400" dirty="0">
                <a:ea typeface="Cambria" panose="02040503050406030204" pitchFamily="18" charset="0"/>
              </a:rPr>
              <a:t>Contrast enhanced CT of the abdomen</a:t>
            </a:r>
          </a:p>
          <a:p>
            <a:r>
              <a:rPr lang="en-US" sz="2400" dirty="0">
                <a:ea typeface="Cambria" panose="02040503050406030204" pitchFamily="18" charset="0"/>
              </a:rPr>
              <a:t>An alternative to a CT imaging study would be the MRI</a:t>
            </a:r>
          </a:p>
        </p:txBody>
      </p:sp>
    </p:spTree>
    <p:extLst>
      <p:ext uri="{BB962C8B-B14F-4D97-AF65-F5344CB8AC3E}">
        <p14:creationId xmlns:p14="http://schemas.microsoft.com/office/powerpoint/2010/main" val="8257637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400" dirty="0">
                <a:ea typeface="Cambria" panose="02040503050406030204" pitchFamily="18" charset="0"/>
              </a:rPr>
              <a:t>Liver biopsy</a:t>
            </a:r>
          </a:p>
          <a:p>
            <a:r>
              <a:rPr lang="en-US" sz="2400" dirty="0">
                <a:ea typeface="Cambria" panose="02040503050406030204" pitchFamily="18" charset="0"/>
              </a:rPr>
              <a:t>Guided by U/S or CT scan</a:t>
            </a:r>
          </a:p>
          <a:p>
            <a:r>
              <a:rPr lang="en-US" sz="2400" dirty="0">
                <a:ea typeface="Cambria" panose="02040503050406030204" pitchFamily="18" charset="0"/>
              </a:rPr>
              <a:t>Images from contrast CT and MRI, with raised level of alpha-fetoprotein can diagnose HCC</a:t>
            </a:r>
          </a:p>
        </p:txBody>
      </p:sp>
    </p:spTree>
    <p:extLst>
      <p:ext uri="{BB962C8B-B14F-4D97-AF65-F5344CB8AC3E}">
        <p14:creationId xmlns:p14="http://schemas.microsoft.com/office/powerpoint/2010/main" val="30276426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07944"/>
            <a:ext cx="9404723" cy="821446"/>
          </a:xfrm>
        </p:spPr>
        <p:txBody>
          <a:bodyPr/>
          <a:lstStyle/>
          <a:p>
            <a:r>
              <a:rPr lang="en-US" b="1" dirty="0">
                <a:latin typeface="Times New Roman" panose="02020603050405020304" pitchFamily="18" charset="0"/>
                <a:ea typeface="Cambria" panose="02040503050406030204" pitchFamily="18" charset="0"/>
              </a:rPr>
              <a:t>Management</a:t>
            </a:r>
          </a:p>
        </p:txBody>
      </p:sp>
      <p:sp>
        <p:nvSpPr>
          <p:cNvPr id="3" name="Content Placeholder 2"/>
          <p:cNvSpPr>
            <a:spLocks noGrp="1"/>
          </p:cNvSpPr>
          <p:nvPr>
            <p:ph idx="1"/>
          </p:nvPr>
        </p:nvSpPr>
        <p:spPr>
          <a:xfrm>
            <a:off x="748242" y="929390"/>
            <a:ext cx="10984412" cy="5816184"/>
          </a:xfrm>
        </p:spPr>
        <p:txBody>
          <a:bodyPr>
            <a:noAutofit/>
          </a:bodyPr>
          <a:lstStyle/>
          <a:p>
            <a:r>
              <a:rPr lang="en-US" sz="2400" dirty="0">
                <a:ea typeface="Cambria" panose="02040503050406030204" pitchFamily="18" charset="0"/>
              </a:rPr>
              <a:t>RADICAL TREATMENT :</a:t>
            </a:r>
          </a:p>
          <a:p>
            <a:pPr marL="0" indent="0">
              <a:buNone/>
            </a:pPr>
            <a:r>
              <a:rPr lang="en-US" sz="2400" dirty="0">
                <a:ea typeface="Cambria" panose="02040503050406030204" pitchFamily="18" charset="0"/>
              </a:rPr>
              <a:t>Surgical resection</a:t>
            </a:r>
          </a:p>
          <a:p>
            <a:r>
              <a:rPr lang="en-US" sz="2000" dirty="0">
                <a:ea typeface="Cambria" panose="02040503050406030204" pitchFamily="18" charset="0"/>
              </a:rPr>
              <a:t>Removal of tumor with 1-2 cm normal liver</a:t>
            </a:r>
          </a:p>
          <a:p>
            <a:r>
              <a:rPr lang="en-US" sz="2000" dirty="0">
                <a:ea typeface="Cambria" panose="02040503050406030204" pitchFamily="18" charset="0"/>
              </a:rPr>
              <a:t>Remaining liver must be healthy/non-</a:t>
            </a:r>
            <a:r>
              <a:rPr lang="en-US" sz="2000" dirty="0" err="1">
                <a:ea typeface="Cambria" panose="02040503050406030204" pitchFamily="18" charset="0"/>
              </a:rPr>
              <a:t>cirrotic</a:t>
            </a:r>
            <a:endParaRPr lang="en-US" sz="2000" dirty="0">
              <a:ea typeface="Cambria" panose="02040503050406030204" pitchFamily="18" charset="0"/>
            </a:endParaRPr>
          </a:p>
          <a:p>
            <a:pPr marL="0" indent="0">
              <a:buNone/>
            </a:pPr>
            <a:r>
              <a:rPr lang="en-US" sz="2400" dirty="0">
                <a:ea typeface="Cambria" panose="02040503050406030204" pitchFamily="18" charset="0"/>
              </a:rPr>
              <a:t>Liver transplantation</a:t>
            </a:r>
          </a:p>
          <a:p>
            <a:pPr marL="0" indent="0">
              <a:buNone/>
            </a:pPr>
            <a:r>
              <a:rPr lang="en-US" sz="2400" dirty="0">
                <a:ea typeface="Cambria" panose="02040503050406030204" pitchFamily="18" charset="0"/>
              </a:rPr>
              <a:t>Milan Criteria :</a:t>
            </a:r>
          </a:p>
          <a:p>
            <a:r>
              <a:rPr lang="en-US" sz="2000" dirty="0">
                <a:ea typeface="Cambria" panose="02040503050406030204" pitchFamily="18" charset="0"/>
              </a:rPr>
              <a:t>Single HCC ≤5 cm or</a:t>
            </a:r>
          </a:p>
          <a:p>
            <a:r>
              <a:rPr lang="en-US" sz="2000" dirty="0">
                <a:ea typeface="Cambria" panose="02040503050406030204" pitchFamily="18" charset="0"/>
              </a:rPr>
              <a:t>Up to three nodules ≤3 cm</a:t>
            </a:r>
          </a:p>
          <a:p>
            <a:r>
              <a:rPr lang="en-US" sz="2000" dirty="0">
                <a:ea typeface="Cambria" panose="02040503050406030204" pitchFamily="18" charset="0"/>
              </a:rPr>
              <a:t>No extra hepatic spread</a:t>
            </a:r>
          </a:p>
          <a:p>
            <a:pPr marL="0" indent="0">
              <a:buNone/>
            </a:pPr>
            <a:r>
              <a:rPr lang="en-US" sz="2400" dirty="0">
                <a:ea typeface="Cambria" panose="02040503050406030204" pitchFamily="18" charset="0"/>
              </a:rPr>
              <a:t>About 10 % qualify for listing. The major drawback of transplantation is;</a:t>
            </a:r>
          </a:p>
          <a:p>
            <a:pPr>
              <a:buFont typeface="Wingdings" panose="05000000000000000000" pitchFamily="2" charset="2"/>
              <a:buChar char="§"/>
            </a:pPr>
            <a:r>
              <a:rPr lang="en-US" sz="2400" dirty="0">
                <a:ea typeface="Cambria" panose="02040503050406030204" pitchFamily="18" charset="0"/>
              </a:rPr>
              <a:t> </a:t>
            </a:r>
            <a:r>
              <a:rPr lang="en-US" sz="2000" dirty="0">
                <a:ea typeface="Cambria" panose="02040503050406030204" pitchFamily="18" charset="0"/>
              </a:rPr>
              <a:t>The scarcity of donors &amp; long waiting time</a:t>
            </a:r>
          </a:p>
        </p:txBody>
      </p:sp>
    </p:spTree>
    <p:extLst>
      <p:ext uri="{BB962C8B-B14F-4D97-AF65-F5344CB8AC3E}">
        <p14:creationId xmlns:p14="http://schemas.microsoft.com/office/powerpoint/2010/main" val="23986714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46112" y="2052918"/>
            <a:ext cx="9876984" cy="4572734"/>
          </a:xfrm>
        </p:spPr>
        <p:txBody>
          <a:bodyPr>
            <a:normAutofit/>
          </a:bodyPr>
          <a:lstStyle/>
          <a:p>
            <a:r>
              <a:rPr lang="en-US" sz="2400" dirty="0">
                <a:ea typeface="Cambria" panose="02040503050406030204" pitchFamily="18" charset="0"/>
              </a:rPr>
              <a:t>PALLIATIVE TREATMENT :</a:t>
            </a:r>
          </a:p>
          <a:p>
            <a:pPr marL="0" indent="0">
              <a:buNone/>
            </a:pPr>
            <a:r>
              <a:rPr lang="en-US" sz="2400" dirty="0">
                <a:ea typeface="Cambria" panose="02040503050406030204" pitchFamily="18" charset="0"/>
              </a:rPr>
              <a:t>Percutaneous ablation</a:t>
            </a:r>
          </a:p>
          <a:p>
            <a:r>
              <a:rPr lang="en-US" sz="2400" dirty="0">
                <a:ea typeface="Cambria" panose="02040503050406030204" pitchFamily="18" charset="0"/>
              </a:rPr>
              <a:t>Alcohol injection</a:t>
            </a:r>
          </a:p>
          <a:p>
            <a:r>
              <a:rPr lang="en-US" sz="2400" dirty="0">
                <a:ea typeface="Cambria" panose="02040503050406030204" pitchFamily="18" charset="0"/>
              </a:rPr>
              <a:t>Radiofrequency ablation</a:t>
            </a:r>
          </a:p>
          <a:p>
            <a:pPr marL="0" indent="0">
              <a:buNone/>
            </a:pPr>
            <a:r>
              <a:rPr lang="en-US" sz="2400" dirty="0" err="1">
                <a:ea typeface="Cambria" panose="02040503050406030204" pitchFamily="18" charset="0"/>
              </a:rPr>
              <a:t>Transarterial</a:t>
            </a:r>
            <a:r>
              <a:rPr lang="en-US" sz="2400" dirty="0">
                <a:ea typeface="Cambria" panose="02040503050406030204" pitchFamily="18" charset="0"/>
              </a:rPr>
              <a:t> embolization and chemoembolization</a:t>
            </a:r>
          </a:p>
          <a:p>
            <a:r>
              <a:rPr lang="en-US" sz="2400" dirty="0">
                <a:ea typeface="Cambria" panose="02040503050406030204" pitchFamily="18" charset="0"/>
              </a:rPr>
              <a:t>Introduce gel foam into branches of hepatic artery to induce </a:t>
            </a:r>
            <a:r>
              <a:rPr lang="en-US" sz="2400" dirty="0" err="1">
                <a:ea typeface="Cambria" panose="02040503050406030204" pitchFamily="18" charset="0"/>
              </a:rPr>
              <a:t>tumour</a:t>
            </a:r>
            <a:r>
              <a:rPr lang="en-US" sz="2400" dirty="0">
                <a:ea typeface="Cambria" panose="02040503050406030204" pitchFamily="18" charset="0"/>
              </a:rPr>
              <a:t> necrosis</a:t>
            </a:r>
          </a:p>
          <a:p>
            <a:r>
              <a:rPr lang="en-US" sz="2400" dirty="0">
                <a:ea typeface="Cambria" panose="02040503050406030204" pitchFamily="18" charset="0"/>
              </a:rPr>
              <a:t>Add chemotherapeutic agent such as doxorubicin for better result</a:t>
            </a:r>
          </a:p>
        </p:txBody>
      </p:sp>
    </p:spTree>
    <p:extLst>
      <p:ext uri="{BB962C8B-B14F-4D97-AF65-F5344CB8AC3E}">
        <p14:creationId xmlns:p14="http://schemas.microsoft.com/office/powerpoint/2010/main" val="33676855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46112" y="2052918"/>
            <a:ext cx="10071856" cy="4195481"/>
          </a:xfrm>
        </p:spPr>
        <p:txBody>
          <a:bodyPr>
            <a:normAutofit/>
          </a:bodyPr>
          <a:lstStyle/>
          <a:p>
            <a:r>
              <a:rPr lang="en-US" sz="2400" dirty="0">
                <a:ea typeface="Cambria" panose="02040503050406030204" pitchFamily="18" charset="0"/>
              </a:rPr>
              <a:t>Chemotherapy</a:t>
            </a:r>
          </a:p>
          <a:p>
            <a:r>
              <a:rPr lang="en-US" sz="2400" dirty="0">
                <a:ea typeface="Cambria" panose="02040503050406030204" pitchFamily="18" charset="0"/>
              </a:rPr>
              <a:t>SORAFERIB – drug of choice in advance HCC with good liver function</a:t>
            </a:r>
          </a:p>
          <a:p>
            <a:r>
              <a:rPr lang="pt-BR" sz="2400" dirty="0">
                <a:ea typeface="Cambria" panose="02040503050406030204" pitchFamily="18" charset="0"/>
              </a:rPr>
              <a:t>Sunitinib, Doxorubicin, Cisplatin, Flurouracil – </a:t>
            </a:r>
            <a:r>
              <a:rPr lang="en-US" sz="2400" dirty="0">
                <a:ea typeface="Cambria" panose="02040503050406030204" pitchFamily="18" charset="0"/>
              </a:rPr>
              <a:t>commonly used chemotherapeutic agents.</a:t>
            </a:r>
          </a:p>
          <a:p>
            <a:r>
              <a:rPr lang="en-US" sz="2400" dirty="0">
                <a:ea typeface="Cambria" panose="02040503050406030204" pitchFamily="18" charset="0"/>
              </a:rPr>
              <a:t>Unfortunately HCC is relatively chemotherapy resistant</a:t>
            </a:r>
          </a:p>
        </p:txBody>
      </p:sp>
    </p:spTree>
    <p:extLst>
      <p:ext uri="{BB962C8B-B14F-4D97-AF65-F5344CB8AC3E}">
        <p14:creationId xmlns:p14="http://schemas.microsoft.com/office/powerpoint/2010/main" val="32303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909" y="118501"/>
            <a:ext cx="9404723" cy="602716"/>
          </a:xfrm>
        </p:spPr>
        <p:txBody>
          <a:bodyPr>
            <a:normAutofit fontScale="90000"/>
          </a:bodyPr>
          <a:lstStyle/>
          <a:p>
            <a:br>
              <a:rPr lang="en-US" b="1" dirty="0"/>
            </a:br>
            <a:r>
              <a:rPr lang="en-US" b="1" dirty="0"/>
              <a:t>Nursing Management</a:t>
            </a:r>
            <a:br>
              <a:rPr lang="en-US" dirty="0"/>
            </a:br>
            <a:endParaRPr lang="en-US" dirty="0"/>
          </a:p>
        </p:txBody>
      </p:sp>
      <p:sp>
        <p:nvSpPr>
          <p:cNvPr id="3" name="Content Placeholder 2"/>
          <p:cNvSpPr>
            <a:spLocks noGrp="1"/>
          </p:cNvSpPr>
          <p:nvPr>
            <p:ph idx="1"/>
          </p:nvPr>
        </p:nvSpPr>
        <p:spPr>
          <a:xfrm>
            <a:off x="618185" y="888642"/>
            <a:ext cx="11436440" cy="5709141"/>
          </a:xfrm>
        </p:spPr>
        <p:txBody>
          <a:bodyPr>
            <a:normAutofit lnSpcReduction="10000"/>
          </a:bodyPr>
          <a:lstStyle/>
          <a:p>
            <a:r>
              <a:rPr lang="en-US" sz="2800" dirty="0">
                <a:ea typeface="Cambria" panose="02040503050406030204" pitchFamily="18" charset="0"/>
              </a:rPr>
              <a:t>Administer medications, which may include diuretics.</a:t>
            </a:r>
          </a:p>
          <a:p>
            <a:r>
              <a:rPr lang="en-US" sz="2800" dirty="0">
                <a:ea typeface="Cambria" panose="02040503050406030204" pitchFamily="18" charset="0"/>
              </a:rPr>
              <a:t>Assist the health care provider with </a:t>
            </a:r>
            <a:r>
              <a:rPr lang="en-US" sz="2800" dirty="0" err="1">
                <a:ea typeface="Cambria" panose="02040503050406030204" pitchFamily="18" charset="0"/>
              </a:rPr>
              <a:t>paracentesis</a:t>
            </a:r>
            <a:r>
              <a:rPr lang="en-US" sz="2800" dirty="0">
                <a:ea typeface="Cambria" panose="02040503050406030204" pitchFamily="18" charset="0"/>
              </a:rPr>
              <a:t>; the volume usually is limited to 2 to 3L of fluid, but it may be more. Observe the client closely for signs and symptoms of vascular collapse.</a:t>
            </a:r>
          </a:p>
          <a:p>
            <a:r>
              <a:rPr lang="en-US" sz="2800" dirty="0">
                <a:ea typeface="Cambria" panose="02040503050406030204" pitchFamily="18" charset="0"/>
              </a:rPr>
              <a:t>Measure and record abdominal girth and body weight daily, assess for abdominal fluid wave.</a:t>
            </a:r>
          </a:p>
          <a:p>
            <a:r>
              <a:rPr lang="en-US" sz="2800" dirty="0">
                <a:ea typeface="Cambria" panose="02040503050406030204" pitchFamily="18" charset="0"/>
              </a:rPr>
              <a:t>Promote measures to prevent or reduce edema.</a:t>
            </a:r>
          </a:p>
          <a:p>
            <a:pPr>
              <a:buFont typeface="Wingdings" panose="05000000000000000000" pitchFamily="2" charset="2"/>
              <a:buChar char="§"/>
            </a:pPr>
            <a:r>
              <a:rPr lang="en-US" sz="2800" dirty="0">
                <a:ea typeface="Cambria" panose="02040503050406030204" pitchFamily="18" charset="0"/>
              </a:rPr>
              <a:t>Encourage the client to elevate the lower extremities and wear support hose to prevent lower-extremity edema.</a:t>
            </a:r>
          </a:p>
          <a:p>
            <a:pPr>
              <a:buFont typeface="Wingdings" panose="05000000000000000000" pitchFamily="2" charset="2"/>
              <a:buChar char="§"/>
            </a:pPr>
            <a:r>
              <a:rPr lang="en-US" sz="2800" dirty="0">
                <a:ea typeface="Cambria" panose="02040503050406030204" pitchFamily="18" charset="0"/>
              </a:rPr>
              <a:t>Administer salt-poor albumin, which temporarily elevates the serum albumin level. This increases serum osmotic pressure, helping to reduce edema by causing ascetic fluid to be drawn back into the bloodstream and eliminated by the kidneys.</a:t>
            </a:r>
          </a:p>
          <a:p>
            <a:endParaRPr lang="en-US" dirty="0"/>
          </a:p>
        </p:txBody>
      </p:sp>
    </p:spTree>
    <p:extLst>
      <p:ext uri="{BB962C8B-B14F-4D97-AF65-F5344CB8AC3E}">
        <p14:creationId xmlns:p14="http://schemas.microsoft.com/office/powerpoint/2010/main" val="31429439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DISORDERS OF THE PANCREAS</a:t>
            </a:r>
            <a:br>
              <a:rPr lang="en-US" dirty="0"/>
            </a:br>
            <a:endParaRPr lang="en-US" dirty="0"/>
          </a:p>
        </p:txBody>
      </p:sp>
    </p:spTree>
    <p:extLst>
      <p:ext uri="{BB962C8B-B14F-4D97-AF65-F5344CB8AC3E}">
        <p14:creationId xmlns:p14="http://schemas.microsoft.com/office/powerpoint/2010/main" val="15601730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925" y="154546"/>
            <a:ext cx="9404724" cy="1043189"/>
          </a:xfrm>
        </p:spPr>
        <p:txBody>
          <a:bodyPr>
            <a:normAutofit fontScale="90000"/>
          </a:bodyPr>
          <a:lstStyle/>
          <a:p>
            <a:br>
              <a:rPr lang="en-US" sz="4400" b="1" u="sng" dirty="0">
                <a:latin typeface="Times New Roman" panose="02020603050405020304" pitchFamily="18" charset="0"/>
              </a:rPr>
            </a:br>
            <a:r>
              <a:rPr lang="en-US" sz="4400" b="1" u="sng" dirty="0">
                <a:latin typeface="Times New Roman" panose="02020603050405020304" pitchFamily="18" charset="0"/>
              </a:rPr>
              <a:t>PANCREATITIS </a:t>
            </a:r>
            <a:br>
              <a:rPr lang="en-US" sz="4400" b="1" u="sng" dirty="0">
                <a:latin typeface="Times New Roman" panose="02020603050405020304" pitchFamily="18" charset="0"/>
              </a:rPr>
            </a:br>
            <a:r>
              <a:rPr lang="en-US" sz="4400" b="1" u="sng" dirty="0">
                <a:latin typeface="Times New Roman" panose="02020603050405020304" pitchFamily="18" charset="0"/>
              </a:rPr>
              <a:t>Acute</a:t>
            </a:r>
            <a:br>
              <a:rPr lang="en-US" sz="4400" b="1" u="sng" dirty="0">
                <a:solidFill>
                  <a:srgbClr val="FFFF00"/>
                </a:solidFill>
                <a:latin typeface="Times New Roman" panose="02020603050405020304" pitchFamily="18" charset="0"/>
              </a:rPr>
            </a:br>
            <a:br>
              <a:rPr lang="en-US" sz="3200" dirty="0">
                <a:solidFill>
                  <a:schemeClr val="tx1"/>
                </a:solidFill>
                <a:latin typeface="Times New Roman" panose="02020603050405020304" pitchFamily="18" charset="0"/>
              </a:rPr>
            </a:br>
            <a:endParaRPr lang="en-US" sz="32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592428" y="1197736"/>
            <a:ext cx="11440256" cy="4984124"/>
          </a:xfrm>
        </p:spPr>
        <p:txBody>
          <a:bodyPr>
            <a:noAutofit/>
          </a:bodyPr>
          <a:lstStyle/>
          <a:p>
            <a:pPr>
              <a:buNone/>
            </a:pPr>
            <a:r>
              <a:rPr lang="en-US" sz="3600" dirty="0"/>
              <a:t>Pancreatitis is the inflammation of the pancreas leading to the obstruction of the pancreatic juices.</a:t>
            </a:r>
          </a:p>
          <a:p>
            <a:pPr>
              <a:buNone/>
            </a:pPr>
            <a:r>
              <a:rPr lang="en-US" sz="3600" b="1" dirty="0"/>
              <a:t>Predisposing factors to acute</a:t>
            </a:r>
            <a:endParaRPr lang="en-US" sz="3600" dirty="0"/>
          </a:p>
          <a:p>
            <a:r>
              <a:rPr lang="en-US" sz="3600" dirty="0"/>
              <a:t>Gallstones</a:t>
            </a:r>
          </a:p>
          <a:p>
            <a:r>
              <a:rPr lang="en-US" sz="3600" dirty="0"/>
              <a:t>Biliary tract diseases</a:t>
            </a:r>
          </a:p>
          <a:p>
            <a:r>
              <a:rPr lang="en-US" sz="3600" dirty="0"/>
              <a:t>Alcohol (long-term)</a:t>
            </a:r>
          </a:p>
          <a:p>
            <a:r>
              <a:rPr lang="en-US" sz="3600" dirty="0"/>
              <a:t>Viral infections e.g. Mumps</a:t>
            </a:r>
          </a:p>
          <a:p>
            <a:r>
              <a:rPr lang="en-US" sz="3600" dirty="0"/>
              <a:t>Abdominal trauma</a:t>
            </a:r>
          </a:p>
        </p:txBody>
      </p:sp>
    </p:spTree>
    <p:extLst>
      <p:ext uri="{BB962C8B-B14F-4D97-AF65-F5344CB8AC3E}">
        <p14:creationId xmlns:p14="http://schemas.microsoft.com/office/powerpoint/2010/main" val="34398528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Pathophysiology</a:t>
            </a:r>
            <a:endParaRPr lang="en-US" dirty="0"/>
          </a:p>
        </p:txBody>
      </p:sp>
      <p:sp>
        <p:nvSpPr>
          <p:cNvPr id="3" name="Content Placeholder 2"/>
          <p:cNvSpPr>
            <a:spLocks noGrp="1"/>
          </p:cNvSpPr>
          <p:nvPr>
            <p:ph idx="1"/>
          </p:nvPr>
        </p:nvSpPr>
        <p:spPr>
          <a:xfrm>
            <a:off x="646112" y="1493950"/>
            <a:ext cx="10762118" cy="4481847"/>
          </a:xfrm>
        </p:spPr>
        <p:txBody>
          <a:bodyPr>
            <a:noAutofit/>
          </a:bodyPr>
          <a:lstStyle/>
          <a:p>
            <a:r>
              <a:rPr lang="en-US" sz="2400" dirty="0">
                <a:ea typeface="Cambria" panose="02040503050406030204" pitchFamily="18" charset="0"/>
              </a:rPr>
              <a:t>Self-digestion of the pancreas by its own </a:t>
            </a:r>
            <a:r>
              <a:rPr lang="en-US" sz="2400" dirty="0" err="1">
                <a:ea typeface="Cambria" panose="02040503050406030204" pitchFamily="18" charset="0"/>
              </a:rPr>
              <a:t>proteolytic</a:t>
            </a:r>
            <a:r>
              <a:rPr lang="en-US" sz="2400" dirty="0">
                <a:ea typeface="Cambria" panose="02040503050406030204" pitchFamily="18" charset="0"/>
              </a:rPr>
              <a:t> enzymes, principally trypsin, causes acute pancreatitis. </a:t>
            </a:r>
          </a:p>
          <a:p>
            <a:r>
              <a:rPr lang="en-US" sz="2400" dirty="0">
                <a:ea typeface="Cambria" panose="02040503050406030204" pitchFamily="18" charset="0"/>
              </a:rPr>
              <a:t>Eighty percent of patients with acute pancreatitis have biliary tract disease; however, only 5% of patients with gallstones develop pancreatitis.</a:t>
            </a:r>
          </a:p>
          <a:p>
            <a:r>
              <a:rPr lang="en-US" sz="2400" dirty="0">
                <a:ea typeface="Cambria" panose="02040503050406030204" pitchFamily="18" charset="0"/>
              </a:rPr>
              <a:t>Gallstones enter the common bile duct and lodge at the ampulla of </a:t>
            </a:r>
            <a:r>
              <a:rPr lang="en-US" sz="2400" dirty="0" err="1">
                <a:ea typeface="Cambria" panose="02040503050406030204" pitchFamily="18" charset="0"/>
              </a:rPr>
              <a:t>Vater</a:t>
            </a:r>
            <a:r>
              <a:rPr lang="en-US" sz="2400" dirty="0">
                <a:ea typeface="Cambria" panose="02040503050406030204" pitchFamily="18" charset="0"/>
              </a:rPr>
              <a:t>, obstructing the flow of pancreatic juice or causing a reflux of bile from the common bile duct into the pancreatic duct, thus activating the powerful enzymes within the pancreas. </a:t>
            </a:r>
          </a:p>
          <a:p>
            <a:r>
              <a:rPr lang="en-US" sz="2400" dirty="0">
                <a:ea typeface="Cambria" panose="02040503050406030204" pitchFamily="18" charset="0"/>
              </a:rPr>
              <a:t>Normally, these remain in an inactive form until the pancreatic secretions reach the lumen of the duodenum. </a:t>
            </a:r>
          </a:p>
          <a:p>
            <a:r>
              <a:rPr lang="en-US" sz="2400" dirty="0">
                <a:ea typeface="Cambria" panose="02040503050406030204" pitchFamily="18" charset="0"/>
              </a:rPr>
              <a:t>Activation of the enzymes can lead to vasodilation, increased vascular permeability, necrosis, erosion, and hemorrhage</a:t>
            </a:r>
          </a:p>
        </p:txBody>
      </p:sp>
    </p:spTree>
    <p:extLst>
      <p:ext uri="{BB962C8B-B14F-4D97-AF65-F5344CB8AC3E}">
        <p14:creationId xmlns:p14="http://schemas.microsoft.com/office/powerpoint/2010/main" val="5402123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941"/>
            <a:ext cx="10515600" cy="746975"/>
          </a:xfrm>
        </p:spPr>
        <p:txBody>
          <a:bodyPr>
            <a:noAutofit/>
          </a:bodyPr>
          <a:lstStyle/>
          <a:p>
            <a:br>
              <a:rPr lang="en-US" sz="4400" b="1" dirty="0">
                <a:latin typeface="Times New Roman" panose="02020603050405020304" pitchFamily="18" charset="0"/>
              </a:rPr>
            </a:br>
            <a:r>
              <a:rPr lang="en-US" sz="4400" b="1" dirty="0">
                <a:latin typeface="Times New Roman" panose="02020603050405020304" pitchFamily="18" charset="0"/>
              </a:rPr>
              <a:t>Signs and symptoms</a:t>
            </a:r>
            <a:br>
              <a:rPr lang="en-US" sz="4400" dirty="0">
                <a:solidFill>
                  <a:schemeClr val="tx1"/>
                </a:solidFill>
                <a:latin typeface="Times New Roman" panose="02020603050405020304" pitchFamily="18" charset="0"/>
              </a:rPr>
            </a:br>
            <a:endParaRPr lang="en-US" sz="4400" dirty="0">
              <a:solidFill>
                <a:schemeClr val="tx1"/>
              </a:solidFill>
              <a:latin typeface="Times New Roman" panose="02020603050405020304" pitchFamily="18" charset="0"/>
            </a:endParaRPr>
          </a:p>
        </p:txBody>
      </p:sp>
      <p:sp>
        <p:nvSpPr>
          <p:cNvPr id="3" name="Content Placeholder 2"/>
          <p:cNvSpPr>
            <a:spLocks noGrp="1"/>
          </p:cNvSpPr>
          <p:nvPr>
            <p:ph sz="half" idx="1"/>
          </p:nvPr>
        </p:nvSpPr>
        <p:spPr>
          <a:xfrm>
            <a:off x="656824" y="1005522"/>
            <a:ext cx="5666703" cy="4890107"/>
          </a:xfrm>
        </p:spPr>
        <p:txBody>
          <a:bodyPr>
            <a:noAutofit/>
          </a:bodyPr>
          <a:lstStyle/>
          <a:p>
            <a:r>
              <a:rPr lang="en-US" sz="2800" dirty="0">
                <a:solidFill>
                  <a:schemeClr val="tx1"/>
                </a:solidFill>
              </a:rPr>
              <a:t>Abdominal pain + distension </a:t>
            </a:r>
          </a:p>
          <a:p>
            <a:r>
              <a:rPr lang="en-US" sz="2800" dirty="0" err="1"/>
              <a:t>Abd</a:t>
            </a:r>
            <a:r>
              <a:rPr lang="en-US" sz="2800" dirty="0"/>
              <a:t> guarding &amp; rigidity</a:t>
            </a:r>
            <a:endParaRPr lang="en-US" sz="2800" dirty="0">
              <a:solidFill>
                <a:schemeClr val="tx1"/>
              </a:solidFill>
            </a:endParaRPr>
          </a:p>
          <a:p>
            <a:r>
              <a:rPr lang="en-US" sz="2800" dirty="0">
                <a:solidFill>
                  <a:schemeClr val="tx1"/>
                </a:solidFill>
              </a:rPr>
              <a:t>Unexplained abdominal mass</a:t>
            </a:r>
          </a:p>
          <a:p>
            <a:r>
              <a:rPr lang="en-US" sz="2800" dirty="0">
                <a:solidFill>
                  <a:schemeClr val="tx1"/>
                </a:solidFill>
              </a:rPr>
              <a:t>Vomiting</a:t>
            </a:r>
          </a:p>
          <a:p>
            <a:r>
              <a:rPr lang="en-US" sz="2800" dirty="0">
                <a:solidFill>
                  <a:schemeClr val="tx1"/>
                </a:solidFill>
              </a:rPr>
              <a:t>Fever</a:t>
            </a:r>
          </a:p>
          <a:p>
            <a:r>
              <a:rPr lang="en-US" sz="2800" dirty="0">
                <a:solidFill>
                  <a:schemeClr val="tx1"/>
                </a:solidFill>
              </a:rPr>
              <a:t>Jaundice</a:t>
            </a:r>
          </a:p>
          <a:p>
            <a:r>
              <a:rPr lang="en-US" sz="2800" dirty="0">
                <a:solidFill>
                  <a:schemeClr val="tx1"/>
                </a:solidFill>
              </a:rPr>
              <a:t>Respiratory distress</a:t>
            </a:r>
          </a:p>
          <a:p>
            <a:r>
              <a:rPr lang="en-US" sz="2800" b="1" dirty="0"/>
              <a:t>Ecchymosis (Cullen’s sign &amp; Grey turner’s sign)</a:t>
            </a:r>
          </a:p>
          <a:p>
            <a:r>
              <a:rPr lang="en-US" sz="2800" dirty="0">
                <a:solidFill>
                  <a:schemeClr val="tx1"/>
                </a:solidFill>
              </a:rPr>
              <a:t>Hypotension</a:t>
            </a:r>
          </a:p>
          <a:p>
            <a:endParaRPr lang="en-US" sz="4400" dirty="0">
              <a:solidFill>
                <a:schemeClr val="tx1"/>
              </a:solidFill>
            </a:endParaRPr>
          </a:p>
        </p:txBody>
      </p:sp>
      <p:sp>
        <p:nvSpPr>
          <p:cNvPr id="4" name="Content Placeholder 3"/>
          <p:cNvSpPr>
            <a:spLocks noGrp="1"/>
          </p:cNvSpPr>
          <p:nvPr>
            <p:ph sz="half" idx="2"/>
          </p:nvPr>
        </p:nvSpPr>
        <p:spPr>
          <a:xfrm>
            <a:off x="7033153" y="1211583"/>
            <a:ext cx="4892684" cy="4867246"/>
          </a:xfrm>
        </p:spPr>
        <p:txBody>
          <a:bodyPr>
            <a:normAutofit/>
          </a:bodyPr>
          <a:lstStyle/>
          <a:p>
            <a:pPr>
              <a:buNone/>
            </a:pPr>
            <a:r>
              <a:rPr lang="en-US" sz="4400" b="1" dirty="0"/>
              <a:t>Investigations</a:t>
            </a:r>
          </a:p>
          <a:p>
            <a:r>
              <a:rPr lang="en-US" sz="3200" dirty="0"/>
              <a:t>Serum amylase &amp; lipase </a:t>
            </a:r>
          </a:p>
          <a:p>
            <a:r>
              <a:rPr lang="en-US" sz="3200" dirty="0"/>
              <a:t>Full </a:t>
            </a:r>
            <a:r>
              <a:rPr lang="en-US" sz="3200" dirty="0" err="1"/>
              <a:t>hemogram</a:t>
            </a:r>
            <a:endParaRPr lang="en-US" sz="3200" dirty="0"/>
          </a:p>
          <a:p>
            <a:r>
              <a:rPr lang="en-US" sz="3200" dirty="0"/>
              <a:t>Urinalysis</a:t>
            </a:r>
          </a:p>
          <a:p>
            <a:r>
              <a:rPr lang="en-US" sz="3200" dirty="0"/>
              <a:t>Serum calcium</a:t>
            </a:r>
          </a:p>
          <a:p>
            <a:r>
              <a:rPr lang="en-US" sz="3200" dirty="0"/>
              <a:t>Peritoneal tap</a:t>
            </a:r>
          </a:p>
          <a:p>
            <a:r>
              <a:rPr lang="en-US" sz="3200" dirty="0"/>
              <a:t>X-ray</a:t>
            </a:r>
          </a:p>
          <a:p>
            <a:r>
              <a:rPr lang="en-US" sz="3200" dirty="0"/>
              <a:t>Ultra sound</a:t>
            </a:r>
          </a:p>
          <a:p>
            <a:endParaRPr lang="en-US" dirty="0"/>
          </a:p>
        </p:txBody>
      </p:sp>
    </p:spTree>
    <p:extLst>
      <p:ext uri="{BB962C8B-B14F-4D97-AF65-F5344CB8AC3E}">
        <p14:creationId xmlns:p14="http://schemas.microsoft.com/office/powerpoint/2010/main" val="23490460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1416676" y="1832275"/>
            <a:ext cx="7933386" cy="4064000"/>
          </a:xfrm>
          <a:prstGeom prst="rect">
            <a:avLst/>
          </a:prstGeom>
        </p:spPr>
      </p:pic>
    </p:spTree>
    <p:extLst>
      <p:ext uri="{BB962C8B-B14F-4D97-AF65-F5344CB8AC3E}">
        <p14:creationId xmlns:p14="http://schemas.microsoft.com/office/powerpoint/2010/main" val="33964851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ncreatitis"/>
          <p:cNvPicPr/>
          <p:nvPr/>
        </p:nvPicPr>
        <p:blipFill>
          <a:blip r:embed="rId2" cstate="print"/>
          <a:srcRect/>
          <a:stretch>
            <a:fillRect/>
          </a:stretch>
        </p:blipFill>
        <p:spPr bwMode="auto">
          <a:xfrm>
            <a:off x="1804739" y="399244"/>
            <a:ext cx="8181474" cy="5315755"/>
          </a:xfrm>
          <a:prstGeom prst="rect">
            <a:avLst/>
          </a:prstGeom>
          <a:noFill/>
          <a:ln w="9525">
            <a:noFill/>
            <a:miter lim="800000"/>
            <a:headEnd/>
            <a:tailEnd/>
          </a:ln>
        </p:spPr>
      </p:pic>
      <p:sp>
        <p:nvSpPr>
          <p:cNvPr id="6" name="Rectangle 5"/>
          <p:cNvSpPr/>
          <p:nvPr/>
        </p:nvSpPr>
        <p:spPr>
          <a:xfrm>
            <a:off x="1900991" y="5053263"/>
            <a:ext cx="8061157" cy="818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extLst>
      <p:ext uri="{BB962C8B-B14F-4D97-AF65-F5344CB8AC3E}">
        <p14:creationId xmlns:p14="http://schemas.microsoft.com/office/powerpoint/2010/main" val="13949130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20776"/>
          </a:xfrm>
        </p:spPr>
        <p:txBody>
          <a:bodyPr/>
          <a:lstStyle/>
          <a:p>
            <a:r>
              <a:rPr lang="en-US" u="sng" dirty="0"/>
              <a:t>COMPLICATIONS</a:t>
            </a:r>
            <a:r>
              <a:rPr lang="en-US" dirty="0">
                <a:solidFill>
                  <a:schemeClr val="tx1"/>
                </a:solidFill>
              </a:rPr>
              <a:t> </a:t>
            </a:r>
          </a:p>
        </p:txBody>
      </p:sp>
      <p:sp>
        <p:nvSpPr>
          <p:cNvPr id="3" name="Content Placeholder 2"/>
          <p:cNvSpPr>
            <a:spLocks noGrp="1"/>
          </p:cNvSpPr>
          <p:nvPr>
            <p:ph idx="1"/>
          </p:nvPr>
        </p:nvSpPr>
        <p:spPr>
          <a:xfrm>
            <a:off x="746975" y="1485901"/>
            <a:ext cx="10705888" cy="4562834"/>
          </a:xfrm>
        </p:spPr>
        <p:txBody>
          <a:bodyPr>
            <a:normAutofit/>
          </a:bodyPr>
          <a:lstStyle/>
          <a:p>
            <a:r>
              <a:rPr lang="en-US" sz="3200" dirty="0">
                <a:solidFill>
                  <a:schemeClr val="tx1"/>
                </a:solidFill>
                <a:ea typeface="Cambria" panose="02040503050406030204" pitchFamily="18" charset="0"/>
              </a:rPr>
              <a:t>Pseudo cysts</a:t>
            </a:r>
          </a:p>
          <a:p>
            <a:r>
              <a:rPr lang="en-US" sz="3200" dirty="0">
                <a:solidFill>
                  <a:schemeClr val="tx1"/>
                </a:solidFill>
                <a:ea typeface="Cambria" panose="02040503050406030204" pitchFamily="18" charset="0"/>
              </a:rPr>
              <a:t>Infected pancreatic necrosis</a:t>
            </a:r>
          </a:p>
          <a:p>
            <a:r>
              <a:rPr lang="en-US" sz="3200" dirty="0">
                <a:solidFill>
                  <a:schemeClr val="tx1"/>
                </a:solidFill>
                <a:ea typeface="Cambria" panose="02040503050406030204" pitchFamily="18" charset="0"/>
              </a:rPr>
              <a:t>Systemic inflammatory syndrome; xterised by fever, tachypnea, tachycardia</a:t>
            </a:r>
            <a:r>
              <a:rPr lang="en-US" sz="3200" dirty="0">
                <a:solidFill>
                  <a:schemeClr val="tx1"/>
                </a:solidFill>
              </a:rPr>
              <a:t>.</a:t>
            </a:r>
          </a:p>
          <a:p>
            <a:endParaRPr lang="en-US" sz="4400" dirty="0">
              <a:solidFill>
                <a:schemeClr val="tx1"/>
              </a:solidFill>
            </a:endParaRPr>
          </a:p>
        </p:txBody>
      </p:sp>
    </p:spTree>
    <p:extLst>
      <p:ext uri="{BB962C8B-B14F-4D97-AF65-F5344CB8AC3E}">
        <p14:creationId xmlns:p14="http://schemas.microsoft.com/office/powerpoint/2010/main" val="35423220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95458" y="1143000"/>
            <a:ext cx="10596655" cy="4678251"/>
          </a:xfrm>
        </p:spPr>
        <p:txBody>
          <a:bodyPr>
            <a:normAutofit/>
          </a:bodyPr>
          <a:lstStyle/>
          <a:p>
            <a:r>
              <a:rPr lang="en-US" sz="3200" dirty="0">
                <a:solidFill>
                  <a:schemeClr val="tx1"/>
                </a:solidFill>
                <a:ea typeface="Cambria" panose="02040503050406030204" pitchFamily="18" charset="0"/>
              </a:rPr>
              <a:t>Patient is on NBM.</a:t>
            </a:r>
          </a:p>
          <a:p>
            <a:r>
              <a:rPr lang="en-US" sz="3200" dirty="0" err="1">
                <a:ea typeface="Cambria" panose="02040503050406030204" pitchFamily="18" charset="0"/>
              </a:rPr>
              <a:t>P</a:t>
            </a:r>
            <a:r>
              <a:rPr lang="en-US" sz="3200" dirty="0" err="1">
                <a:solidFill>
                  <a:schemeClr val="tx1"/>
                </a:solidFill>
                <a:ea typeface="Cambria" panose="02040503050406030204" pitchFamily="18" charset="0"/>
              </a:rPr>
              <a:t>arenteral</a:t>
            </a:r>
            <a:r>
              <a:rPr lang="en-US" sz="3200" dirty="0">
                <a:solidFill>
                  <a:schemeClr val="tx1"/>
                </a:solidFill>
                <a:ea typeface="Cambria" panose="02040503050406030204" pitchFamily="18" charset="0"/>
              </a:rPr>
              <a:t> feeding </a:t>
            </a:r>
          </a:p>
          <a:p>
            <a:r>
              <a:rPr lang="en-US" sz="3200" dirty="0">
                <a:solidFill>
                  <a:schemeClr val="tx1"/>
                </a:solidFill>
                <a:ea typeface="Cambria" panose="02040503050406030204" pitchFamily="18" charset="0"/>
              </a:rPr>
              <a:t>Administer a free drainage</a:t>
            </a:r>
          </a:p>
          <a:p>
            <a:r>
              <a:rPr lang="en-US" sz="3200" dirty="0">
                <a:solidFill>
                  <a:schemeClr val="tx1"/>
                </a:solidFill>
                <a:ea typeface="Cambria" panose="02040503050406030204" pitchFamily="18" charset="0"/>
              </a:rPr>
              <a:t>Cimetidine is given to reduce HCL</a:t>
            </a:r>
          </a:p>
          <a:p>
            <a:r>
              <a:rPr lang="en-US" sz="3200" dirty="0">
                <a:ea typeface="Cambria" panose="02040503050406030204" pitchFamily="18" charset="0"/>
              </a:rPr>
              <a:t>H2 </a:t>
            </a:r>
            <a:r>
              <a:rPr lang="en-US" sz="3200" dirty="0" err="1">
                <a:ea typeface="Cambria" panose="02040503050406030204" pitchFamily="18" charset="0"/>
              </a:rPr>
              <a:t>anatagonist</a:t>
            </a:r>
            <a:r>
              <a:rPr lang="en-US" sz="3200" dirty="0">
                <a:ea typeface="Cambria" panose="02040503050406030204" pitchFamily="18" charset="0"/>
              </a:rPr>
              <a:t> &amp; PPIs</a:t>
            </a:r>
            <a:endParaRPr lang="en-US" sz="3200" dirty="0">
              <a:solidFill>
                <a:schemeClr val="tx1"/>
              </a:solidFill>
              <a:ea typeface="Cambria" panose="02040503050406030204" pitchFamily="18" charset="0"/>
            </a:endParaRPr>
          </a:p>
          <a:p>
            <a:r>
              <a:rPr lang="en-US" sz="3200" dirty="0">
                <a:ea typeface="Cambria" panose="02040503050406030204" pitchFamily="18" charset="0"/>
              </a:rPr>
              <a:t>Pa</a:t>
            </a:r>
            <a:r>
              <a:rPr lang="en-US" sz="3200" dirty="0">
                <a:solidFill>
                  <a:schemeClr val="tx1"/>
                </a:solidFill>
                <a:ea typeface="Cambria" panose="02040503050406030204" pitchFamily="18" charset="0"/>
              </a:rPr>
              <a:t>in management</a:t>
            </a:r>
          </a:p>
          <a:p>
            <a:endParaRPr lang="en-US" sz="4800" dirty="0">
              <a:solidFill>
                <a:schemeClr val="tx1"/>
              </a:solidFill>
              <a:ea typeface="Cambria" panose="02040503050406030204" pitchFamily="18" charset="0"/>
            </a:endParaRPr>
          </a:p>
          <a:p>
            <a:endParaRPr lang="en-US" sz="4800" dirty="0">
              <a:solidFill>
                <a:schemeClr val="tx1"/>
              </a:solidFill>
            </a:endParaRPr>
          </a:p>
        </p:txBody>
      </p:sp>
    </p:spTree>
    <p:extLst>
      <p:ext uri="{BB962C8B-B14F-4D97-AF65-F5344CB8AC3E}">
        <p14:creationId xmlns:p14="http://schemas.microsoft.com/office/powerpoint/2010/main" val="209034833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73" y="270456"/>
            <a:ext cx="10133651" cy="837127"/>
          </a:xfrm>
        </p:spPr>
        <p:txBody>
          <a:bodyPr>
            <a:normAutofit/>
          </a:bodyPr>
          <a:lstStyle/>
          <a:p>
            <a:r>
              <a:rPr lang="en-US" sz="4400" b="1" dirty="0">
                <a:latin typeface="Times New Roman" panose="02020603050405020304" pitchFamily="18" charset="0"/>
              </a:rPr>
              <a:t>Management</a:t>
            </a:r>
            <a:endParaRPr lang="en-US" sz="3200" dirty="0">
              <a:latin typeface="Times New Roman" panose="02020603050405020304" pitchFamily="18" charset="0"/>
            </a:endParaRPr>
          </a:p>
        </p:txBody>
      </p:sp>
      <p:sp>
        <p:nvSpPr>
          <p:cNvPr id="3" name="Content Placeholder 2"/>
          <p:cNvSpPr>
            <a:spLocks noGrp="1"/>
          </p:cNvSpPr>
          <p:nvPr>
            <p:ph idx="1"/>
          </p:nvPr>
        </p:nvSpPr>
        <p:spPr>
          <a:xfrm>
            <a:off x="965273" y="986405"/>
            <a:ext cx="9638372" cy="5043054"/>
          </a:xfrm>
        </p:spPr>
        <p:txBody>
          <a:bodyPr>
            <a:normAutofit/>
          </a:bodyPr>
          <a:lstStyle/>
          <a:p>
            <a:pPr marL="0" indent="0">
              <a:buNone/>
            </a:pPr>
            <a:endParaRPr lang="en-US" sz="4000" dirty="0">
              <a:solidFill>
                <a:schemeClr val="tx1"/>
              </a:solidFill>
            </a:endParaRPr>
          </a:p>
          <a:p>
            <a:r>
              <a:rPr lang="en-US" sz="4000" dirty="0">
                <a:solidFill>
                  <a:schemeClr val="tx1"/>
                </a:solidFill>
              </a:rPr>
              <a:t>Pain relief</a:t>
            </a:r>
          </a:p>
          <a:p>
            <a:r>
              <a:rPr lang="en-US" sz="4000" dirty="0">
                <a:solidFill>
                  <a:schemeClr val="tx1"/>
                </a:solidFill>
              </a:rPr>
              <a:t>Insulin</a:t>
            </a:r>
          </a:p>
          <a:p>
            <a:r>
              <a:rPr lang="en-US" sz="4000" dirty="0">
                <a:solidFill>
                  <a:schemeClr val="tx1"/>
                </a:solidFill>
              </a:rPr>
              <a:t>Fluid/electrolyte balance</a:t>
            </a:r>
          </a:p>
          <a:p>
            <a:r>
              <a:rPr lang="en-US" sz="4000" dirty="0">
                <a:solidFill>
                  <a:schemeClr val="tx1"/>
                </a:solidFill>
              </a:rPr>
              <a:t>Gastric suction</a:t>
            </a:r>
          </a:p>
          <a:p>
            <a:r>
              <a:rPr lang="en-US" sz="4000" dirty="0">
                <a:solidFill>
                  <a:schemeClr val="tx1"/>
                </a:solidFill>
              </a:rPr>
              <a:t>Respiratory care</a:t>
            </a:r>
            <a:endParaRPr lang="en-US" sz="3600" dirty="0"/>
          </a:p>
          <a:p>
            <a:r>
              <a:rPr lang="en-US" sz="3600" dirty="0" err="1">
                <a:solidFill>
                  <a:schemeClr val="tx1"/>
                </a:solidFill>
              </a:rPr>
              <a:t>Pancreatectomy</a:t>
            </a:r>
            <a:endParaRPr lang="en-US" sz="4000" dirty="0">
              <a:solidFill>
                <a:schemeClr val="tx1"/>
              </a:solidFill>
            </a:endParaRPr>
          </a:p>
        </p:txBody>
      </p:sp>
    </p:spTree>
    <p:extLst>
      <p:ext uri="{BB962C8B-B14F-4D97-AF65-F5344CB8AC3E}">
        <p14:creationId xmlns:p14="http://schemas.microsoft.com/office/powerpoint/2010/main" val="2741726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298" y="373487"/>
            <a:ext cx="9404724" cy="862885"/>
          </a:xfrm>
        </p:spPr>
        <p:txBody>
          <a:bodyPr>
            <a:normAutofit fontScale="90000"/>
          </a:bodyPr>
          <a:lstStyle/>
          <a:p>
            <a:r>
              <a:rPr lang="en-US" sz="4400" b="1" u="sng" dirty="0">
                <a:latin typeface="Times New Roman" panose="02020603050405020304" pitchFamily="18" charset="0"/>
              </a:rPr>
              <a:t>Chronic pancreatitis</a:t>
            </a:r>
            <a:br>
              <a:rPr lang="en-US" sz="3200" u="sng" dirty="0">
                <a:solidFill>
                  <a:schemeClr val="tx1"/>
                </a:solidFill>
                <a:latin typeface="Times New Roman" panose="02020603050405020304" pitchFamily="18" charset="0"/>
              </a:rPr>
            </a:br>
            <a:endParaRPr lang="en-US" sz="3200" u="sng"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631065" y="1508760"/>
            <a:ext cx="11127346" cy="4479916"/>
          </a:xfrm>
        </p:spPr>
        <p:txBody>
          <a:bodyPr>
            <a:noAutofit/>
          </a:bodyPr>
          <a:lstStyle/>
          <a:p>
            <a:pPr>
              <a:buNone/>
            </a:pPr>
            <a:r>
              <a:rPr lang="en-US" sz="4000" dirty="0"/>
              <a:t>I</a:t>
            </a:r>
            <a:r>
              <a:rPr lang="en-US" sz="4000" dirty="0">
                <a:solidFill>
                  <a:schemeClr val="tx1"/>
                </a:solidFill>
              </a:rPr>
              <a:t>nflammatory disorder characterized by progressive anatomic and functional destruction of the pancreas.</a:t>
            </a:r>
          </a:p>
          <a:p>
            <a:pPr>
              <a:buNone/>
            </a:pPr>
            <a:endParaRPr lang="en-US" sz="4000" dirty="0">
              <a:solidFill>
                <a:schemeClr val="tx1"/>
              </a:solidFill>
            </a:endParaRPr>
          </a:p>
          <a:p>
            <a:pPr>
              <a:buNone/>
            </a:pPr>
            <a:r>
              <a:rPr lang="en-US" sz="4000" b="1" dirty="0"/>
              <a:t>Risk factors</a:t>
            </a:r>
            <a:endParaRPr lang="en-US" sz="4000" dirty="0"/>
          </a:p>
          <a:p>
            <a:pPr>
              <a:buNone/>
            </a:pPr>
            <a:r>
              <a:rPr lang="en-US" sz="4000" dirty="0">
                <a:solidFill>
                  <a:schemeClr val="tx1"/>
                </a:solidFill>
              </a:rPr>
              <a:t>Chronic alcohol consumption</a:t>
            </a:r>
          </a:p>
          <a:p>
            <a:pPr>
              <a:buNone/>
            </a:pPr>
            <a:endParaRPr lang="en-US" sz="4000" dirty="0">
              <a:solidFill>
                <a:schemeClr val="tx1"/>
              </a:solidFill>
            </a:endParaRPr>
          </a:p>
        </p:txBody>
      </p:sp>
    </p:spTree>
    <p:extLst>
      <p:ext uri="{BB962C8B-B14F-4D97-AF65-F5344CB8AC3E}">
        <p14:creationId xmlns:p14="http://schemas.microsoft.com/office/powerpoint/2010/main" val="1876387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ea typeface="Cambria" panose="02040503050406030204" pitchFamily="18" charset="0"/>
              </a:rPr>
              <a:t>ESOPHAGEAL VARICES</a:t>
            </a:r>
            <a:br>
              <a:rPr lang="en-US" dirty="0"/>
            </a:br>
            <a:endParaRPr lang="en-US" dirty="0"/>
          </a:p>
        </p:txBody>
      </p:sp>
      <p:sp>
        <p:nvSpPr>
          <p:cNvPr id="3" name="Content Placeholder 2"/>
          <p:cNvSpPr>
            <a:spLocks noGrp="1"/>
          </p:cNvSpPr>
          <p:nvPr>
            <p:ph idx="1"/>
          </p:nvPr>
        </p:nvSpPr>
        <p:spPr/>
        <p:txBody>
          <a:bodyPr/>
          <a:lstStyle/>
          <a:p>
            <a:pPr lvl="0"/>
            <a:r>
              <a:rPr lang="en-US" sz="3600" dirty="0">
                <a:ea typeface="Cambria" panose="02040503050406030204" pitchFamily="18" charset="0"/>
              </a:rPr>
              <a:t>Bleeding esophageal </a:t>
            </a:r>
            <a:r>
              <a:rPr lang="en-US" sz="3600" dirty="0" err="1">
                <a:ea typeface="Cambria" panose="02040503050406030204" pitchFamily="18" charset="0"/>
              </a:rPr>
              <a:t>varices</a:t>
            </a:r>
            <a:r>
              <a:rPr lang="en-US" sz="3600" dirty="0">
                <a:ea typeface="Cambria" panose="02040503050406030204" pitchFamily="18" charset="0"/>
              </a:rPr>
              <a:t> are hemorrhagic processes involving </a:t>
            </a:r>
            <a:r>
              <a:rPr lang="en-US" sz="3600" dirty="0" err="1">
                <a:ea typeface="Cambria" panose="02040503050406030204" pitchFamily="18" charset="0"/>
              </a:rPr>
              <a:t>dialted</a:t>
            </a:r>
            <a:r>
              <a:rPr lang="en-US" sz="3600" dirty="0">
                <a:ea typeface="Cambria" panose="02040503050406030204" pitchFamily="18" charset="0"/>
              </a:rPr>
              <a:t>, tortuous veins in the </a:t>
            </a:r>
            <a:r>
              <a:rPr lang="en-US" sz="3600" dirty="0" err="1">
                <a:ea typeface="Cambria" panose="02040503050406030204" pitchFamily="18" charset="0"/>
              </a:rPr>
              <a:t>submucosa</a:t>
            </a:r>
            <a:r>
              <a:rPr lang="en-US" sz="3600" dirty="0">
                <a:ea typeface="Cambria" panose="02040503050406030204" pitchFamily="18" charset="0"/>
              </a:rPr>
              <a:t> of the lower esophagus. .</a:t>
            </a:r>
          </a:p>
          <a:p>
            <a:pPr marL="0" indent="0">
              <a:buNone/>
            </a:pPr>
            <a:r>
              <a:rPr lang="en-US" sz="3600" b="1" dirty="0">
                <a:ea typeface="Cambria" panose="02040503050406030204" pitchFamily="18" charset="0"/>
              </a:rPr>
              <a:t>Risk Factors</a:t>
            </a:r>
          </a:p>
          <a:p>
            <a:pPr lvl="0"/>
            <a:r>
              <a:rPr lang="en-US" sz="3600" dirty="0">
                <a:ea typeface="Cambria" panose="02040503050406030204" pitchFamily="18" charset="0"/>
              </a:rPr>
              <a:t>Portal hypertension resulting from obstructed portal venous circulation</a:t>
            </a:r>
          </a:p>
          <a:p>
            <a:endParaRPr lang="en-US" dirty="0"/>
          </a:p>
        </p:txBody>
      </p:sp>
    </p:spTree>
    <p:extLst>
      <p:ext uri="{BB962C8B-B14F-4D97-AF65-F5344CB8AC3E}">
        <p14:creationId xmlns:p14="http://schemas.microsoft.com/office/powerpoint/2010/main" val="40581541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46744"/>
            <a:ext cx="9404723" cy="928914"/>
          </a:xfrm>
        </p:spPr>
        <p:txBody>
          <a:bodyPr/>
          <a:lstStyle/>
          <a:p>
            <a:endParaRPr lang="en-US" dirty="0"/>
          </a:p>
        </p:txBody>
      </p:sp>
      <p:sp>
        <p:nvSpPr>
          <p:cNvPr id="3" name="Content Placeholder 2"/>
          <p:cNvSpPr>
            <a:spLocks noGrp="1"/>
          </p:cNvSpPr>
          <p:nvPr>
            <p:ph idx="1"/>
          </p:nvPr>
        </p:nvSpPr>
        <p:spPr>
          <a:xfrm>
            <a:off x="646111" y="1524000"/>
            <a:ext cx="11066918" cy="5065486"/>
          </a:xfrm>
        </p:spPr>
        <p:txBody>
          <a:bodyPr>
            <a:normAutofit/>
          </a:bodyPr>
          <a:lstStyle/>
          <a:p>
            <a:r>
              <a:rPr lang="en-US" sz="2400" dirty="0"/>
              <a:t>As cells are replaced by fibrous tissue with repeated attacks of pancreatitis, pressure within the pancreas increases. </a:t>
            </a:r>
          </a:p>
          <a:p>
            <a:r>
              <a:rPr lang="en-US" sz="2400" dirty="0"/>
              <a:t>The end result is mechanical obstruction of the pancreatic and common bile ducts and the duodenum. </a:t>
            </a:r>
          </a:p>
          <a:p>
            <a:r>
              <a:rPr lang="en-US" sz="2400" dirty="0"/>
              <a:t>Additionally, there is atrophy of the epithelium of the ducts, inflammation, and destruction of the secreting cells of the pancreas.</a:t>
            </a:r>
          </a:p>
          <a:p>
            <a:r>
              <a:rPr lang="en-US" sz="2400" dirty="0"/>
              <a:t>Long-term alcohol consumption causes </a:t>
            </a:r>
            <a:r>
              <a:rPr lang="en-US" sz="2400" dirty="0" err="1"/>
              <a:t>hypersecretion</a:t>
            </a:r>
            <a:r>
              <a:rPr lang="en-US" sz="2400" dirty="0"/>
              <a:t> of protein in pancreatic secretions, resulting in protein plugs and calculi within the pancreatic ducts.</a:t>
            </a:r>
          </a:p>
        </p:txBody>
      </p:sp>
    </p:spTree>
    <p:extLst>
      <p:ext uri="{BB962C8B-B14F-4D97-AF65-F5344CB8AC3E}">
        <p14:creationId xmlns:p14="http://schemas.microsoft.com/office/powerpoint/2010/main" val="289046327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305"/>
            <a:ext cx="10515600" cy="888642"/>
          </a:xfrm>
        </p:spPr>
        <p:txBody>
          <a:bodyPr>
            <a:normAutofit/>
          </a:bodyPr>
          <a:lstStyle/>
          <a:p>
            <a:r>
              <a:rPr lang="en-US" sz="4000" b="1" dirty="0">
                <a:latin typeface="Times New Roman" panose="02020603050405020304" pitchFamily="18" charset="0"/>
              </a:rPr>
              <a:t>Symptoms</a:t>
            </a:r>
            <a:endParaRPr lang="en-US" sz="3200" dirty="0">
              <a:latin typeface="Times New Roman" panose="02020603050405020304" pitchFamily="18" charset="0"/>
            </a:endParaRPr>
          </a:p>
        </p:txBody>
      </p:sp>
      <p:sp>
        <p:nvSpPr>
          <p:cNvPr id="3" name="Content Placeholder 2"/>
          <p:cNvSpPr>
            <a:spLocks noGrp="1"/>
          </p:cNvSpPr>
          <p:nvPr>
            <p:ph sz="half" idx="1"/>
          </p:nvPr>
        </p:nvSpPr>
        <p:spPr>
          <a:xfrm>
            <a:off x="770520" y="1346763"/>
            <a:ext cx="5325480" cy="4819424"/>
          </a:xfrm>
        </p:spPr>
        <p:txBody>
          <a:bodyPr>
            <a:normAutofit fontScale="85000" lnSpcReduction="10000"/>
          </a:bodyPr>
          <a:lstStyle/>
          <a:p>
            <a:r>
              <a:rPr lang="en-US" sz="4000" dirty="0">
                <a:solidFill>
                  <a:schemeClr val="tx1"/>
                </a:solidFill>
                <a:ea typeface="Cambria" panose="02040503050406030204" pitchFamily="18" charset="0"/>
              </a:rPr>
              <a:t>Severe abdominal pains</a:t>
            </a:r>
          </a:p>
          <a:p>
            <a:r>
              <a:rPr lang="en-US" sz="4000" dirty="0">
                <a:ea typeface="Cambria" panose="02040503050406030204" pitchFamily="18" charset="0"/>
              </a:rPr>
              <a:t>recurring attacks of severe upper abdominal and back pain, accompanied by vomiting.</a:t>
            </a:r>
            <a:endParaRPr lang="en-US" sz="4000" dirty="0">
              <a:solidFill>
                <a:schemeClr val="tx1"/>
              </a:solidFill>
              <a:ea typeface="Cambria" panose="02040503050406030204" pitchFamily="18" charset="0"/>
            </a:endParaRPr>
          </a:p>
          <a:p>
            <a:r>
              <a:rPr lang="en-US" sz="4000" dirty="0">
                <a:solidFill>
                  <a:schemeClr val="tx1"/>
                </a:solidFill>
                <a:ea typeface="Cambria" panose="02040503050406030204" pitchFamily="18" charset="0"/>
              </a:rPr>
              <a:t>Weight loss</a:t>
            </a:r>
          </a:p>
          <a:p>
            <a:r>
              <a:rPr lang="en-US" sz="4000" dirty="0" err="1">
                <a:solidFill>
                  <a:schemeClr val="tx1"/>
                </a:solidFill>
                <a:ea typeface="Cambria" panose="02040503050406030204" pitchFamily="18" charset="0"/>
              </a:rPr>
              <a:t>Steatorrhoea</a:t>
            </a:r>
            <a:endParaRPr lang="en-US" sz="4000" dirty="0">
              <a:solidFill>
                <a:schemeClr val="tx1"/>
              </a:solidFill>
              <a:ea typeface="Cambria" panose="02040503050406030204" pitchFamily="18" charset="0"/>
            </a:endParaRPr>
          </a:p>
          <a:p>
            <a:r>
              <a:rPr lang="en-US" sz="4000" dirty="0">
                <a:ea typeface="Cambria" panose="02040503050406030204" pitchFamily="18" charset="0"/>
              </a:rPr>
              <a:t>Frothy, foul smelling stool</a:t>
            </a:r>
          </a:p>
          <a:p>
            <a:r>
              <a:rPr lang="en-US" sz="4000" dirty="0">
                <a:solidFill>
                  <a:schemeClr val="tx1"/>
                </a:solidFill>
                <a:ea typeface="Cambria" panose="02040503050406030204" pitchFamily="18" charset="0"/>
              </a:rPr>
              <a:t>Calcification of the gland </a:t>
            </a:r>
          </a:p>
        </p:txBody>
      </p:sp>
      <p:sp>
        <p:nvSpPr>
          <p:cNvPr id="4" name="Content Placeholder 3"/>
          <p:cNvSpPr>
            <a:spLocks noGrp="1"/>
          </p:cNvSpPr>
          <p:nvPr>
            <p:ph sz="half" idx="2"/>
          </p:nvPr>
        </p:nvSpPr>
        <p:spPr>
          <a:xfrm>
            <a:off x="6914728" y="754381"/>
            <a:ext cx="4973411" cy="5542088"/>
          </a:xfrm>
        </p:spPr>
        <p:txBody>
          <a:bodyPr>
            <a:normAutofit fontScale="85000" lnSpcReduction="10000"/>
          </a:bodyPr>
          <a:lstStyle/>
          <a:p>
            <a:pPr>
              <a:buNone/>
            </a:pPr>
            <a:r>
              <a:rPr lang="en-US" sz="4000" b="1" dirty="0"/>
              <a:t>Investigations</a:t>
            </a:r>
          </a:p>
          <a:p>
            <a:r>
              <a:rPr lang="en-US" b="1" dirty="0"/>
              <a:t> </a:t>
            </a:r>
            <a:r>
              <a:rPr lang="en-US" sz="4000" b="1" dirty="0"/>
              <a:t>OGTT - </a:t>
            </a:r>
            <a:r>
              <a:rPr lang="en-US" sz="4000" dirty="0">
                <a:ea typeface="Cambria" panose="02040503050406030204" pitchFamily="18" charset="0"/>
              </a:rPr>
              <a:t>evaluates pancreatic islet cell function</a:t>
            </a:r>
            <a:endParaRPr lang="en-US" sz="4000" b="1" dirty="0">
              <a:ea typeface="Cambria" panose="02040503050406030204" pitchFamily="18" charset="0"/>
            </a:endParaRPr>
          </a:p>
          <a:p>
            <a:r>
              <a:rPr lang="en-US" sz="4000" dirty="0"/>
              <a:t>Ultrasound</a:t>
            </a:r>
          </a:p>
          <a:p>
            <a:r>
              <a:rPr lang="en-US" sz="4000" dirty="0"/>
              <a:t>CT scan</a:t>
            </a:r>
          </a:p>
          <a:p>
            <a:r>
              <a:rPr lang="en-US" sz="4000" dirty="0"/>
              <a:t>MRI</a:t>
            </a:r>
          </a:p>
          <a:p>
            <a:r>
              <a:rPr lang="en-US" sz="4000" dirty="0"/>
              <a:t>X-ray of the abdomen</a:t>
            </a:r>
          </a:p>
          <a:p>
            <a:r>
              <a:rPr lang="en-US" sz="4000" dirty="0"/>
              <a:t>Endoscopy</a:t>
            </a:r>
          </a:p>
          <a:p>
            <a:r>
              <a:rPr lang="en-US" sz="4000" dirty="0"/>
              <a:t>ERCP</a:t>
            </a:r>
          </a:p>
          <a:p>
            <a:endParaRPr lang="en-US" dirty="0"/>
          </a:p>
        </p:txBody>
      </p:sp>
    </p:spTree>
    <p:extLst>
      <p:ext uri="{BB962C8B-B14F-4D97-AF65-F5344CB8AC3E}">
        <p14:creationId xmlns:p14="http://schemas.microsoft.com/office/powerpoint/2010/main" val="3876381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COMPLICATIONS</a:t>
            </a:r>
          </a:p>
        </p:txBody>
      </p:sp>
      <p:sp>
        <p:nvSpPr>
          <p:cNvPr id="3" name="Content Placeholder 2"/>
          <p:cNvSpPr>
            <a:spLocks noGrp="1"/>
          </p:cNvSpPr>
          <p:nvPr>
            <p:ph idx="1"/>
          </p:nvPr>
        </p:nvSpPr>
        <p:spPr/>
        <p:txBody>
          <a:bodyPr>
            <a:normAutofit/>
          </a:bodyPr>
          <a:lstStyle/>
          <a:p>
            <a:r>
              <a:rPr lang="en-US" sz="4400" dirty="0">
                <a:solidFill>
                  <a:schemeClr val="tx1"/>
                </a:solidFill>
              </a:rPr>
              <a:t>Diabetes</a:t>
            </a:r>
          </a:p>
          <a:p>
            <a:r>
              <a:rPr lang="en-US" sz="4400" dirty="0">
                <a:solidFill>
                  <a:schemeClr val="tx1"/>
                </a:solidFill>
              </a:rPr>
              <a:t>Jaundice</a:t>
            </a:r>
          </a:p>
          <a:p>
            <a:r>
              <a:rPr lang="en-US" sz="4400" dirty="0">
                <a:solidFill>
                  <a:schemeClr val="tx1"/>
                </a:solidFill>
              </a:rPr>
              <a:t>Pseudocyst</a:t>
            </a:r>
          </a:p>
          <a:p>
            <a:r>
              <a:rPr lang="en-US" sz="4400" dirty="0">
                <a:solidFill>
                  <a:schemeClr val="tx1"/>
                </a:solidFill>
              </a:rPr>
              <a:t>Cancer of the Pancreas </a:t>
            </a:r>
          </a:p>
        </p:txBody>
      </p:sp>
    </p:spTree>
    <p:extLst>
      <p:ext uri="{BB962C8B-B14F-4D97-AF65-F5344CB8AC3E}">
        <p14:creationId xmlns:p14="http://schemas.microsoft.com/office/powerpoint/2010/main" val="254047097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460" y="249318"/>
            <a:ext cx="10216339" cy="1143000"/>
          </a:xfrm>
        </p:spPr>
        <p:txBody>
          <a:bodyPr>
            <a:normAutofit/>
          </a:bodyPr>
          <a:lstStyle/>
          <a:p>
            <a:r>
              <a:rPr lang="en-US" sz="4000" b="1" dirty="0">
                <a:latin typeface="Times New Roman" panose="02020603050405020304" pitchFamily="18" charset="0"/>
              </a:rPr>
              <a:t>Management</a:t>
            </a:r>
            <a:endParaRPr lang="en-US" sz="3200" dirty="0">
              <a:latin typeface="Times New Roman" panose="02020603050405020304" pitchFamily="18" charset="0"/>
            </a:endParaRPr>
          </a:p>
        </p:txBody>
      </p:sp>
      <p:sp>
        <p:nvSpPr>
          <p:cNvPr id="3" name="Content Placeholder 2"/>
          <p:cNvSpPr>
            <a:spLocks noGrp="1"/>
          </p:cNvSpPr>
          <p:nvPr>
            <p:ph idx="1"/>
          </p:nvPr>
        </p:nvSpPr>
        <p:spPr>
          <a:xfrm>
            <a:off x="756461" y="1392318"/>
            <a:ext cx="10435279" cy="4195481"/>
          </a:xfrm>
        </p:spPr>
        <p:txBody>
          <a:bodyPr>
            <a:normAutofit/>
          </a:bodyPr>
          <a:lstStyle/>
          <a:p>
            <a:r>
              <a:rPr lang="en-US" sz="3200" dirty="0" err="1">
                <a:solidFill>
                  <a:schemeClr val="tx1"/>
                </a:solidFill>
              </a:rPr>
              <a:t>Hypoglycemics</a:t>
            </a:r>
            <a:r>
              <a:rPr lang="en-US" sz="3200" dirty="0">
                <a:solidFill>
                  <a:schemeClr val="tx1"/>
                </a:solidFill>
              </a:rPr>
              <a:t> and insulin</a:t>
            </a:r>
          </a:p>
          <a:p>
            <a:r>
              <a:rPr lang="en-US" sz="3200" dirty="0">
                <a:solidFill>
                  <a:schemeClr val="tx1"/>
                </a:solidFill>
              </a:rPr>
              <a:t>Pancreatic enzyme replacement</a:t>
            </a:r>
          </a:p>
          <a:p>
            <a:r>
              <a:rPr lang="en-US" sz="3200" dirty="0">
                <a:solidFill>
                  <a:schemeClr val="tx1"/>
                </a:solidFill>
              </a:rPr>
              <a:t>Diet low in proteins </a:t>
            </a:r>
          </a:p>
          <a:p>
            <a:r>
              <a:rPr lang="en-US" sz="3200" dirty="0" err="1">
                <a:solidFill>
                  <a:schemeClr val="tx1"/>
                </a:solidFill>
              </a:rPr>
              <a:t>Pancreaticojejunostomy</a:t>
            </a:r>
            <a:endParaRPr lang="en-US" sz="3200" dirty="0">
              <a:solidFill>
                <a:schemeClr val="tx1"/>
              </a:solidFill>
            </a:endParaRPr>
          </a:p>
          <a:p>
            <a:r>
              <a:rPr lang="en-US" sz="3200" dirty="0">
                <a:solidFill>
                  <a:schemeClr val="tx1"/>
                </a:solidFill>
              </a:rPr>
              <a:t>Health education</a:t>
            </a:r>
          </a:p>
        </p:txBody>
      </p:sp>
    </p:spTree>
    <p:extLst>
      <p:ext uri="{BB962C8B-B14F-4D97-AF65-F5344CB8AC3E}">
        <p14:creationId xmlns:p14="http://schemas.microsoft.com/office/powerpoint/2010/main" val="30303663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46744"/>
            <a:ext cx="9404723" cy="1001486"/>
          </a:xfrm>
        </p:spPr>
        <p:txBody>
          <a:bodyPr/>
          <a:lstStyle/>
          <a:p>
            <a:r>
              <a:rPr lang="en-US" dirty="0"/>
              <a:t>Nursing diagnoses</a:t>
            </a:r>
          </a:p>
        </p:txBody>
      </p:sp>
      <p:sp>
        <p:nvSpPr>
          <p:cNvPr id="3" name="Content Placeholder 2"/>
          <p:cNvSpPr>
            <a:spLocks noGrp="1"/>
          </p:cNvSpPr>
          <p:nvPr>
            <p:ph idx="1"/>
          </p:nvPr>
        </p:nvSpPr>
        <p:spPr>
          <a:xfrm>
            <a:off x="646112" y="1741714"/>
            <a:ext cx="10762118" cy="4862286"/>
          </a:xfrm>
        </p:spPr>
        <p:txBody>
          <a:bodyPr>
            <a:noAutofit/>
          </a:bodyPr>
          <a:lstStyle/>
          <a:p>
            <a:r>
              <a:rPr lang="en-US" sz="2800" dirty="0"/>
              <a:t>Acute pain related to inflammation, edema, distention of the pancreas, and peritoneal irritation</a:t>
            </a:r>
          </a:p>
          <a:p>
            <a:r>
              <a:rPr lang="en-US" sz="2800" dirty="0"/>
              <a:t>Ineffective breathing pattern related to severe pain, pulmonary infiltrates, pleural effusion, atelectasis, and elevated diaphragm</a:t>
            </a:r>
          </a:p>
          <a:p>
            <a:r>
              <a:rPr lang="en-US" sz="2800" dirty="0"/>
              <a:t>Imbalanced nutrition, less than body requirements, related to reduced food intake and increased metabolic demands</a:t>
            </a:r>
          </a:p>
          <a:p>
            <a:r>
              <a:rPr lang="en-US" sz="2800" dirty="0"/>
              <a:t>Impaired skin integrity related to poor nutritional status, bed rest, and multiple drains and surgical wound</a:t>
            </a:r>
          </a:p>
        </p:txBody>
      </p:sp>
    </p:spTree>
    <p:extLst>
      <p:ext uri="{BB962C8B-B14F-4D97-AF65-F5344CB8AC3E}">
        <p14:creationId xmlns:p14="http://schemas.microsoft.com/office/powerpoint/2010/main" val="332442843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06" y="274320"/>
            <a:ext cx="10938994" cy="794626"/>
          </a:xfrm>
        </p:spPr>
        <p:txBody>
          <a:bodyPr>
            <a:noAutofit/>
          </a:bodyPr>
          <a:lstStyle/>
          <a:p>
            <a:br>
              <a:rPr lang="en-US" b="1" u="sng" dirty="0">
                <a:solidFill>
                  <a:srgbClr val="FFFF00"/>
                </a:solidFill>
                <a:latin typeface="Times New Roman" panose="02020603050405020304" pitchFamily="18" charset="0"/>
              </a:rPr>
            </a:br>
            <a:r>
              <a:rPr lang="en-US" b="1" u="sng" dirty="0">
                <a:latin typeface="Times New Roman" panose="02020603050405020304" pitchFamily="18" charset="0"/>
              </a:rPr>
              <a:t>CANCER PANCREASE</a:t>
            </a:r>
            <a:br>
              <a:rPr lang="en-US" dirty="0">
                <a:solidFill>
                  <a:schemeClr val="tx1"/>
                </a:solidFill>
                <a:latin typeface="Times New Roman" panose="02020603050405020304" pitchFamily="18" charset="0"/>
              </a:rPr>
            </a:br>
            <a:endParaRPr lang="en-US"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605306" y="1348740"/>
            <a:ext cx="11223837" cy="4892403"/>
          </a:xfrm>
        </p:spPr>
        <p:txBody>
          <a:bodyPr>
            <a:noAutofit/>
          </a:bodyPr>
          <a:lstStyle/>
          <a:p>
            <a:pPr>
              <a:buNone/>
            </a:pPr>
            <a:r>
              <a:rPr lang="en-US" sz="4400" dirty="0"/>
              <a:t>The 5 year survival is only 6.7%</a:t>
            </a:r>
          </a:p>
          <a:p>
            <a:pPr>
              <a:buNone/>
            </a:pPr>
            <a:r>
              <a:rPr lang="en-US" sz="4400" dirty="0"/>
              <a:t>Life time risk of developing this cancer is 1.5%</a:t>
            </a:r>
          </a:p>
          <a:p>
            <a:pPr>
              <a:buNone/>
            </a:pPr>
            <a:r>
              <a:rPr lang="en-US" sz="4400" b="1" dirty="0" err="1"/>
              <a:t>Ca</a:t>
            </a:r>
            <a:r>
              <a:rPr lang="en-US" sz="4400" b="1" dirty="0"/>
              <a:t> head of pancreas is the commonest 75%</a:t>
            </a:r>
          </a:p>
        </p:txBody>
      </p:sp>
    </p:spTree>
    <p:extLst>
      <p:ext uri="{BB962C8B-B14F-4D97-AF65-F5344CB8AC3E}">
        <p14:creationId xmlns:p14="http://schemas.microsoft.com/office/powerpoint/2010/main" val="409379340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rPr>
              <a:t>Risk factors</a:t>
            </a:r>
            <a:br>
              <a:rPr lang="en-US" dirty="0">
                <a:solidFill>
                  <a:schemeClr val="accent1"/>
                </a:solidFill>
                <a:latin typeface="Times New Roman" panose="02020603050405020304" pitchFamily="18" charset="0"/>
              </a:rPr>
            </a:br>
            <a:endParaRPr lang="en-US" dirty="0"/>
          </a:p>
        </p:txBody>
      </p:sp>
      <p:sp>
        <p:nvSpPr>
          <p:cNvPr id="3" name="Content Placeholder 2"/>
          <p:cNvSpPr>
            <a:spLocks noGrp="1"/>
          </p:cNvSpPr>
          <p:nvPr>
            <p:ph idx="1"/>
          </p:nvPr>
        </p:nvSpPr>
        <p:spPr>
          <a:xfrm>
            <a:off x="646112" y="2052918"/>
            <a:ext cx="9403742" cy="4195481"/>
          </a:xfrm>
        </p:spPr>
        <p:txBody>
          <a:bodyPr>
            <a:normAutofit/>
          </a:bodyPr>
          <a:lstStyle/>
          <a:p>
            <a:r>
              <a:rPr lang="en-US" sz="3200" dirty="0"/>
              <a:t>Cigarette smoking -gender ( male )</a:t>
            </a:r>
          </a:p>
          <a:p>
            <a:r>
              <a:rPr lang="en-US" sz="3200" dirty="0"/>
              <a:t>Exposure to industrial chemicals</a:t>
            </a:r>
          </a:p>
          <a:p>
            <a:r>
              <a:rPr lang="en-US" sz="3200" dirty="0"/>
              <a:t>High fat diet </a:t>
            </a:r>
          </a:p>
          <a:p>
            <a:r>
              <a:rPr lang="en-US" sz="3200" dirty="0"/>
              <a:t>Race ( African/ American</a:t>
            </a:r>
          </a:p>
          <a:p>
            <a:r>
              <a:rPr lang="en-US" sz="3200" dirty="0"/>
              <a:t>Chronic pancreatitis</a:t>
            </a:r>
          </a:p>
          <a:p>
            <a:r>
              <a:rPr lang="en-US" sz="3200" dirty="0"/>
              <a:t>Personal history of diabetes or chronic pancreatitis</a:t>
            </a:r>
          </a:p>
          <a:p>
            <a:endParaRPr lang="en-US" dirty="0"/>
          </a:p>
        </p:txBody>
      </p:sp>
    </p:spTree>
    <p:extLst>
      <p:ext uri="{BB962C8B-B14F-4D97-AF65-F5344CB8AC3E}">
        <p14:creationId xmlns:p14="http://schemas.microsoft.com/office/powerpoint/2010/main" val="10302319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tretch>
            <a:fillRect/>
          </a:stretch>
        </p:blipFill>
        <p:spPr bwMode="auto">
          <a:xfrm>
            <a:off x="815240" y="-87086"/>
            <a:ext cx="10717289" cy="6858000"/>
          </a:xfrm>
          <a:prstGeom prst="rect">
            <a:avLst/>
          </a:prstGeom>
          <a:noFill/>
          <a:ln w="9525">
            <a:noFill/>
            <a:miter lim="800000"/>
            <a:headEnd/>
            <a:tailEnd/>
          </a:ln>
          <a:effectLst/>
        </p:spPr>
      </p:pic>
      <p:sp>
        <p:nvSpPr>
          <p:cNvPr id="3" name="Rectangle 2"/>
          <p:cNvSpPr/>
          <p:nvPr/>
        </p:nvSpPr>
        <p:spPr>
          <a:xfrm>
            <a:off x="937260" y="4732020"/>
            <a:ext cx="9509760" cy="2125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4000" dirty="0">
                <a:solidFill>
                  <a:schemeClr val="bg1"/>
                </a:solidFill>
                <a:latin typeface="Times New Roman" panose="02020603050405020304" pitchFamily="18" charset="0"/>
              </a:rPr>
              <a:t>May develop in the head, body or tail of the pancreas.</a:t>
            </a:r>
          </a:p>
        </p:txBody>
      </p:sp>
    </p:spTree>
    <p:extLst>
      <p:ext uri="{BB962C8B-B14F-4D97-AF65-F5344CB8AC3E}">
        <p14:creationId xmlns:p14="http://schemas.microsoft.com/office/powerpoint/2010/main" val="389450441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7418" y="512763"/>
            <a:ext cx="10972800" cy="914400"/>
          </a:xfrm>
        </p:spPr>
        <p:txBody>
          <a:bodyPr>
            <a:normAutofit/>
          </a:bodyPr>
          <a:lstStyle/>
          <a:p>
            <a:r>
              <a:rPr lang="en-US" sz="4400" b="1" dirty="0">
                <a:latin typeface="Times New Roman" panose="02020603050405020304" pitchFamily="18" charset="0"/>
              </a:rPr>
              <a:t>Symptoms</a:t>
            </a:r>
            <a:endParaRPr lang="en-US" sz="3200" dirty="0">
              <a:latin typeface="Times New Roman" panose="02020603050405020304" pitchFamily="18" charset="0"/>
            </a:endParaRPr>
          </a:p>
        </p:txBody>
      </p:sp>
      <p:sp>
        <p:nvSpPr>
          <p:cNvPr id="3" name="Content Placeholder 2"/>
          <p:cNvSpPr>
            <a:spLocks noGrp="1"/>
          </p:cNvSpPr>
          <p:nvPr>
            <p:ph sz="half" idx="4294967295"/>
          </p:nvPr>
        </p:nvSpPr>
        <p:spPr>
          <a:xfrm>
            <a:off x="647418" y="1427163"/>
            <a:ext cx="5457371" cy="5083855"/>
          </a:xfrm>
        </p:spPr>
        <p:txBody>
          <a:bodyPr>
            <a:noAutofit/>
          </a:bodyPr>
          <a:lstStyle/>
          <a:p>
            <a:r>
              <a:rPr lang="en-US" sz="3200" dirty="0">
                <a:solidFill>
                  <a:schemeClr val="tx1"/>
                </a:solidFill>
              </a:rPr>
              <a:t>Pain – in the back</a:t>
            </a:r>
          </a:p>
          <a:p>
            <a:r>
              <a:rPr lang="en-US" sz="3200" dirty="0" err="1">
                <a:solidFill>
                  <a:schemeClr val="tx1"/>
                </a:solidFill>
              </a:rPr>
              <a:t>steatorrhoea</a:t>
            </a:r>
            <a:endParaRPr lang="en-US" sz="3200" dirty="0">
              <a:solidFill>
                <a:schemeClr val="tx1"/>
              </a:solidFill>
            </a:endParaRPr>
          </a:p>
          <a:p>
            <a:r>
              <a:rPr lang="en-US" sz="3200" dirty="0">
                <a:solidFill>
                  <a:schemeClr val="tx1"/>
                </a:solidFill>
              </a:rPr>
              <a:t>Jaundice -nausea and vomiting</a:t>
            </a:r>
          </a:p>
          <a:p>
            <a:r>
              <a:rPr lang="en-US" sz="3200" dirty="0">
                <a:solidFill>
                  <a:schemeClr val="tx1"/>
                </a:solidFill>
              </a:rPr>
              <a:t>Weight loss -pale and gray tools</a:t>
            </a:r>
          </a:p>
          <a:p>
            <a:r>
              <a:rPr lang="en-US" sz="3200" dirty="0"/>
              <a:t>Asthenia </a:t>
            </a:r>
            <a:endParaRPr lang="en-US" sz="3200" dirty="0">
              <a:solidFill>
                <a:schemeClr val="tx1"/>
              </a:solidFill>
            </a:endParaRPr>
          </a:p>
          <a:p>
            <a:r>
              <a:rPr lang="en-US" sz="3200" dirty="0">
                <a:solidFill>
                  <a:schemeClr val="tx1"/>
                </a:solidFill>
              </a:rPr>
              <a:t>Signs of diabetes</a:t>
            </a:r>
          </a:p>
          <a:p>
            <a:endParaRPr lang="en-US" sz="4000" dirty="0">
              <a:solidFill>
                <a:schemeClr val="tx1"/>
              </a:solidFill>
            </a:endParaRPr>
          </a:p>
        </p:txBody>
      </p:sp>
      <p:sp>
        <p:nvSpPr>
          <p:cNvPr id="4" name="Content Placeholder 3"/>
          <p:cNvSpPr>
            <a:spLocks noGrp="1"/>
          </p:cNvSpPr>
          <p:nvPr>
            <p:ph sz="half" idx="4294967295"/>
          </p:nvPr>
        </p:nvSpPr>
        <p:spPr>
          <a:xfrm>
            <a:off x="6597256" y="868027"/>
            <a:ext cx="5392976" cy="5518150"/>
          </a:xfrm>
        </p:spPr>
        <p:txBody>
          <a:bodyPr/>
          <a:lstStyle/>
          <a:p>
            <a:pPr>
              <a:buNone/>
            </a:pPr>
            <a:r>
              <a:rPr lang="en-US" sz="4000" b="1" dirty="0"/>
              <a:t>Investigations</a:t>
            </a:r>
            <a:endParaRPr lang="en-US" sz="4000" dirty="0"/>
          </a:p>
          <a:p>
            <a:r>
              <a:rPr lang="en-US" sz="2800" dirty="0">
                <a:ea typeface="Cambria" panose="02040503050406030204" pitchFamily="18" charset="0"/>
              </a:rPr>
              <a:t>Routine blood tests – LFTs </a:t>
            </a:r>
          </a:p>
          <a:p>
            <a:r>
              <a:rPr lang="en-US" sz="2800" dirty="0">
                <a:ea typeface="Cambria" panose="02040503050406030204" pitchFamily="18" charset="0"/>
              </a:rPr>
              <a:t>Ultrasound</a:t>
            </a:r>
          </a:p>
          <a:p>
            <a:r>
              <a:rPr lang="en-US" sz="2800" dirty="0">
                <a:ea typeface="Cambria" panose="02040503050406030204" pitchFamily="18" charset="0"/>
              </a:rPr>
              <a:t>CT scan</a:t>
            </a:r>
          </a:p>
          <a:p>
            <a:r>
              <a:rPr lang="en-US" sz="2800" dirty="0" err="1">
                <a:ea typeface="Cambria" panose="02040503050406030204" pitchFamily="18" charset="0"/>
              </a:rPr>
              <a:t>Percutaneous</a:t>
            </a:r>
            <a:r>
              <a:rPr lang="en-US" sz="2800" dirty="0">
                <a:ea typeface="Cambria" panose="02040503050406030204" pitchFamily="18" charset="0"/>
              </a:rPr>
              <a:t> biopsy</a:t>
            </a:r>
          </a:p>
          <a:p>
            <a:r>
              <a:rPr lang="en-US" sz="2800" dirty="0">
                <a:ea typeface="Cambria" panose="02040503050406030204" pitchFamily="18" charset="0"/>
              </a:rPr>
              <a:t>ERCP</a:t>
            </a:r>
          </a:p>
          <a:p>
            <a:r>
              <a:rPr lang="en-US" sz="2800" dirty="0">
                <a:ea typeface="Cambria" panose="02040503050406030204" pitchFamily="18" charset="0"/>
              </a:rPr>
              <a:t>Elevated tumor markers (CA 19-9 or CEA)</a:t>
            </a:r>
          </a:p>
        </p:txBody>
      </p:sp>
    </p:spTree>
    <p:extLst>
      <p:ext uri="{BB962C8B-B14F-4D97-AF65-F5344CB8AC3E}">
        <p14:creationId xmlns:p14="http://schemas.microsoft.com/office/powerpoint/2010/main" val="396141695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35430" y="2052918"/>
            <a:ext cx="10493827" cy="4681711"/>
          </a:xfrm>
        </p:spPr>
        <p:txBody>
          <a:bodyPr>
            <a:normAutofit/>
          </a:bodyPr>
          <a:lstStyle/>
          <a:p>
            <a:r>
              <a:rPr lang="en-US" sz="2400" dirty="0"/>
              <a:t>Tumors in the head of the pancreas are more likely to have jaundice</a:t>
            </a:r>
          </a:p>
          <a:p>
            <a:r>
              <a:rPr lang="en-US" sz="2400" dirty="0"/>
              <a:t>Those that arose in the body or tail, more likely pain and weight loss</a:t>
            </a:r>
          </a:p>
          <a:p>
            <a:r>
              <a:rPr lang="en-US" sz="2400" b="1" dirty="0"/>
              <a:t>Bile: passes through the common bile duct through the head of the pancreas on it’s way to the duodenum</a:t>
            </a:r>
          </a:p>
          <a:p>
            <a:r>
              <a:rPr lang="en-US" sz="2400" b="1" dirty="0"/>
              <a:t>Bile duct </a:t>
            </a:r>
            <a:r>
              <a:rPr lang="en-US" sz="2400" dirty="0"/>
              <a:t>carries the bilirubin through the head of the pancreas on it’s way to the duodenum</a:t>
            </a:r>
          </a:p>
        </p:txBody>
      </p:sp>
    </p:spTree>
    <p:extLst>
      <p:ext uri="{BB962C8B-B14F-4D97-AF65-F5344CB8AC3E}">
        <p14:creationId xmlns:p14="http://schemas.microsoft.com/office/powerpoint/2010/main" val="3195296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555" y="167905"/>
            <a:ext cx="9404723" cy="722114"/>
          </a:xfrm>
        </p:spPr>
        <p:txBody>
          <a:bodyPr>
            <a:normAutofit fontScale="90000"/>
          </a:bodyPr>
          <a:lstStyle/>
          <a:p>
            <a:br>
              <a:rPr lang="en-US" b="1" dirty="0">
                <a:latin typeface="Times New Roman" panose="02020603050405020304" pitchFamily="18" charset="0"/>
                <a:ea typeface="Cambria" panose="02040503050406030204" pitchFamily="18" charset="0"/>
              </a:rPr>
            </a:br>
            <a:r>
              <a:rPr lang="en-US" b="1" dirty="0">
                <a:latin typeface="Times New Roman" panose="02020603050405020304" pitchFamily="18" charset="0"/>
                <a:ea typeface="Cambria" panose="02040503050406030204" pitchFamily="18" charset="0"/>
              </a:rPr>
              <a:t>Pathophysiology</a:t>
            </a:r>
            <a:br>
              <a:rPr lang="en-US" dirty="0">
                <a:solidFill>
                  <a:schemeClr val="accent1"/>
                </a:solidFill>
                <a:latin typeface="Times New Roman" panose="02020603050405020304" pitchFamily="18" charset="0"/>
                <a:ea typeface="Cambria" panose="02040503050406030204" pitchFamily="18" charset="0"/>
              </a:rPr>
            </a:br>
            <a:endParaRPr lang="en-US" dirty="0">
              <a:solidFill>
                <a:schemeClr val="accent1"/>
              </a:solidFill>
              <a:latin typeface="Times New Roman" panose="02020603050405020304" pitchFamily="18" charset="0"/>
              <a:ea typeface="Cambria" panose="02040503050406030204" pitchFamily="18" charset="0"/>
            </a:endParaRPr>
          </a:p>
        </p:txBody>
      </p:sp>
      <p:sp>
        <p:nvSpPr>
          <p:cNvPr id="3" name="Content Placeholder 2"/>
          <p:cNvSpPr>
            <a:spLocks noGrp="1"/>
          </p:cNvSpPr>
          <p:nvPr>
            <p:ph idx="1"/>
          </p:nvPr>
        </p:nvSpPr>
        <p:spPr>
          <a:xfrm>
            <a:off x="645130" y="890019"/>
            <a:ext cx="10912839" cy="5711987"/>
          </a:xfrm>
        </p:spPr>
        <p:txBody>
          <a:bodyPr>
            <a:noAutofit/>
          </a:bodyPr>
          <a:lstStyle/>
          <a:p>
            <a:pPr lvl="0"/>
            <a:r>
              <a:rPr lang="en-US" sz="3600" dirty="0">
                <a:ea typeface="Cambria" panose="02040503050406030204" pitchFamily="18" charset="0"/>
              </a:rPr>
              <a:t>In portal hypertension, collateral circulation develops in the lower esophagus as venous blood, which is diverted from the GI tract and spleen because of portal obstruction, seeks an outlet.</a:t>
            </a:r>
          </a:p>
          <a:p>
            <a:pPr lvl="0"/>
            <a:r>
              <a:rPr lang="en-US" sz="3600" dirty="0">
                <a:ea typeface="Cambria" panose="02040503050406030204" pitchFamily="18" charset="0"/>
              </a:rPr>
              <a:t>Because of excessive intraluminal pressure, these collateral veins become tortuous, dilated, and fragile. They are particularly prone to ulceration and hemorrhage. Rupture of esophageal </a:t>
            </a:r>
            <a:r>
              <a:rPr lang="en-US" sz="3600" dirty="0" err="1">
                <a:ea typeface="Cambria" panose="02040503050406030204" pitchFamily="18" charset="0"/>
              </a:rPr>
              <a:t>varices</a:t>
            </a:r>
            <a:r>
              <a:rPr lang="en-US" sz="3600" dirty="0">
                <a:ea typeface="Cambria" panose="02040503050406030204" pitchFamily="18" charset="0"/>
              </a:rPr>
              <a:t> is the most common cause of death of clients with hepatic cirrhosis.</a:t>
            </a:r>
          </a:p>
          <a:p>
            <a:endParaRPr lang="en-US" sz="3600" dirty="0">
              <a:ea typeface="Cambria" panose="02040503050406030204" pitchFamily="18" charset="0"/>
            </a:endParaRPr>
          </a:p>
        </p:txBody>
      </p:sp>
    </p:spTree>
    <p:extLst>
      <p:ext uri="{BB962C8B-B14F-4D97-AF65-F5344CB8AC3E}">
        <p14:creationId xmlns:p14="http://schemas.microsoft.com/office/powerpoint/2010/main" val="54760234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Ductal adenocarcinoma accounts for about 85% of all neoplasms. And more than 95% of all pancreatic cancers arise from the exocrine (digestive enzymes) elements.</a:t>
            </a:r>
          </a:p>
          <a:p>
            <a:r>
              <a:rPr lang="en-US" dirty="0"/>
              <a:t>Cancers that arise from the endocrine cells (neuroendocrine, islet cells) account for 5% or less</a:t>
            </a:r>
          </a:p>
          <a:p>
            <a:r>
              <a:rPr lang="en-US" dirty="0"/>
              <a:t>60 to 70 percent of exocrine pancreatic cancers are localized to the head</a:t>
            </a:r>
          </a:p>
          <a:p>
            <a:r>
              <a:rPr lang="en-US" dirty="0"/>
              <a:t>20 to 25 percent are in the body/tail and the remainder involve the whole organ</a:t>
            </a:r>
          </a:p>
          <a:p>
            <a:endParaRPr lang="en-US" dirty="0"/>
          </a:p>
        </p:txBody>
      </p:sp>
    </p:spTree>
    <p:extLst>
      <p:ext uri="{BB962C8B-B14F-4D97-AF65-F5344CB8AC3E}">
        <p14:creationId xmlns:p14="http://schemas.microsoft.com/office/powerpoint/2010/main" val="10316127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16115"/>
            <a:ext cx="9404723" cy="914400"/>
          </a:xfrm>
        </p:spPr>
        <p:txBody>
          <a:bodyPr/>
          <a:lstStyle/>
          <a:p>
            <a:r>
              <a:rPr lang="en-US" dirty="0"/>
              <a:t>Management </a:t>
            </a:r>
          </a:p>
        </p:txBody>
      </p:sp>
      <p:sp>
        <p:nvSpPr>
          <p:cNvPr id="3" name="Content Placeholder 2"/>
          <p:cNvSpPr>
            <a:spLocks noGrp="1"/>
          </p:cNvSpPr>
          <p:nvPr>
            <p:ph idx="1"/>
          </p:nvPr>
        </p:nvSpPr>
        <p:spPr>
          <a:xfrm>
            <a:off x="783771" y="1171977"/>
            <a:ext cx="10742821" cy="4816699"/>
          </a:xfrm>
        </p:spPr>
        <p:txBody>
          <a:bodyPr>
            <a:normAutofit lnSpcReduction="10000"/>
          </a:bodyPr>
          <a:lstStyle/>
          <a:p>
            <a:r>
              <a:rPr lang="en-US" sz="2400" dirty="0">
                <a:ea typeface="Cambria" panose="02040503050406030204" pitchFamily="18" charset="0"/>
              </a:rPr>
              <a:t>Resection is the only chance for a cure - </a:t>
            </a:r>
            <a:r>
              <a:rPr lang="en-US" sz="2800" dirty="0">
                <a:ea typeface="Cambria" panose="02040503050406030204" pitchFamily="18" charset="0"/>
              </a:rPr>
              <a:t>Whipple Procedure</a:t>
            </a:r>
          </a:p>
          <a:p>
            <a:r>
              <a:rPr lang="en-US" sz="2400" dirty="0" err="1">
                <a:ea typeface="Cambria" panose="02040503050406030204" pitchFamily="18" charset="0"/>
              </a:rPr>
              <a:t>Unresectable</a:t>
            </a:r>
            <a:r>
              <a:rPr lang="en-US" sz="2400" dirty="0">
                <a:ea typeface="Cambria" panose="02040503050406030204" pitchFamily="18" charset="0"/>
              </a:rPr>
              <a:t> patients may benefit from chemotherapy or </a:t>
            </a:r>
            <a:r>
              <a:rPr lang="en-US" sz="2400" dirty="0" err="1">
                <a:ea typeface="Cambria" panose="02040503050406030204" pitchFamily="18" charset="0"/>
              </a:rPr>
              <a:t>chemoradiation</a:t>
            </a:r>
            <a:endParaRPr lang="en-US" sz="2400" dirty="0">
              <a:solidFill>
                <a:schemeClr val="tx1"/>
              </a:solidFill>
              <a:ea typeface="Cambria" panose="02040503050406030204" pitchFamily="18" charset="0"/>
            </a:endParaRPr>
          </a:p>
          <a:p>
            <a:r>
              <a:rPr lang="en-US" sz="2400" dirty="0">
                <a:ea typeface="Cambria" panose="02040503050406030204" pitchFamily="18" charset="0"/>
              </a:rPr>
              <a:t>Metastatic disease may benefit from chemotherapy or other palliative treatments</a:t>
            </a:r>
          </a:p>
          <a:p>
            <a:r>
              <a:rPr lang="en-US" sz="2400" dirty="0">
                <a:solidFill>
                  <a:schemeClr val="tx1"/>
                </a:solidFill>
                <a:ea typeface="Cambria" panose="02040503050406030204" pitchFamily="18" charset="0"/>
              </a:rPr>
              <a:t>Monitor for hyper and hypoglycemia – in pancreatic islet tumor</a:t>
            </a:r>
          </a:p>
          <a:p>
            <a:r>
              <a:rPr lang="en-US" sz="2400" dirty="0">
                <a:solidFill>
                  <a:schemeClr val="tx1"/>
                </a:solidFill>
                <a:ea typeface="Cambria" panose="02040503050406030204" pitchFamily="18" charset="0"/>
              </a:rPr>
              <a:t>Diet( low proteins, carbohydrates and vitamins) – TPN</a:t>
            </a:r>
          </a:p>
          <a:p>
            <a:r>
              <a:rPr lang="en-US" sz="2400" dirty="0">
                <a:ea typeface="Cambria" panose="02040503050406030204" pitchFamily="18" charset="0"/>
              </a:rPr>
              <a:t>Adequate hydration </a:t>
            </a:r>
            <a:endParaRPr lang="en-US" sz="2400" dirty="0">
              <a:solidFill>
                <a:schemeClr val="tx1"/>
              </a:solidFill>
              <a:ea typeface="Cambria" panose="02040503050406030204" pitchFamily="18" charset="0"/>
            </a:endParaRPr>
          </a:p>
          <a:p>
            <a:r>
              <a:rPr lang="en-US" sz="2400" dirty="0">
                <a:solidFill>
                  <a:schemeClr val="tx1"/>
                </a:solidFill>
                <a:ea typeface="Cambria" panose="02040503050406030204" pitchFamily="18" charset="0"/>
              </a:rPr>
              <a:t>Pancreatic enzymes</a:t>
            </a:r>
          </a:p>
          <a:p>
            <a:r>
              <a:rPr lang="en-US" sz="2400" dirty="0">
                <a:solidFill>
                  <a:schemeClr val="tx1"/>
                </a:solidFill>
                <a:ea typeface="Cambria" panose="02040503050406030204" pitchFamily="18" charset="0"/>
              </a:rPr>
              <a:t>Monitor weight</a:t>
            </a:r>
          </a:p>
          <a:p>
            <a:r>
              <a:rPr lang="en-US" sz="2400" dirty="0">
                <a:solidFill>
                  <a:schemeClr val="tx1"/>
                </a:solidFill>
                <a:ea typeface="Cambria" panose="02040503050406030204" pitchFamily="18" charset="0"/>
              </a:rPr>
              <a:t>Fluid balance</a:t>
            </a:r>
          </a:p>
          <a:p>
            <a:r>
              <a:rPr lang="en-US" sz="2400" dirty="0">
                <a:solidFill>
                  <a:schemeClr val="tx1"/>
                </a:solidFill>
                <a:ea typeface="Cambria" panose="02040503050406030204" pitchFamily="18" charset="0"/>
              </a:rPr>
              <a:t>Inspect suture line</a:t>
            </a:r>
          </a:p>
          <a:p>
            <a:r>
              <a:rPr lang="en-US" sz="2400" dirty="0">
                <a:solidFill>
                  <a:schemeClr val="tx1"/>
                </a:solidFill>
                <a:ea typeface="Cambria" panose="02040503050406030204" pitchFamily="18" charset="0"/>
              </a:rPr>
              <a:t>Infection control</a:t>
            </a:r>
          </a:p>
        </p:txBody>
      </p:sp>
    </p:spTree>
    <p:extLst>
      <p:ext uri="{BB962C8B-B14F-4D97-AF65-F5344CB8AC3E}">
        <p14:creationId xmlns:p14="http://schemas.microsoft.com/office/powerpoint/2010/main" val="428168618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56" y="146185"/>
            <a:ext cx="10515600" cy="806852"/>
          </a:xfrm>
        </p:spPr>
        <p:txBody>
          <a:bodyPr/>
          <a:lstStyle/>
          <a:p>
            <a:endParaRPr lang="en-US" dirty="0"/>
          </a:p>
        </p:txBody>
      </p:sp>
      <p:sp>
        <p:nvSpPr>
          <p:cNvPr id="3" name="Content Placeholder 2"/>
          <p:cNvSpPr>
            <a:spLocks noGrp="1"/>
          </p:cNvSpPr>
          <p:nvPr>
            <p:ph idx="1"/>
          </p:nvPr>
        </p:nvSpPr>
        <p:spPr>
          <a:xfrm>
            <a:off x="646112" y="1249252"/>
            <a:ext cx="10707688" cy="4739424"/>
          </a:xfrm>
        </p:spPr>
        <p:txBody>
          <a:bodyPr>
            <a:normAutofit lnSpcReduction="10000"/>
          </a:bodyPr>
          <a:lstStyle/>
          <a:p>
            <a:r>
              <a:rPr lang="en-US" sz="2400" dirty="0"/>
              <a:t>Pain management and attention to nutritional requirements are important nursing measures to improve the level of comfort. </a:t>
            </a:r>
          </a:p>
          <a:p>
            <a:r>
              <a:rPr lang="en-US" sz="2400" dirty="0"/>
              <a:t>Skin care and nursing measures are directed toward relief of pain and discomfort associated with jaundice, anorexia, and profound weight loss. </a:t>
            </a:r>
          </a:p>
          <a:p>
            <a:r>
              <a:rPr lang="en-US" sz="2400" dirty="0"/>
              <a:t>PAC. </a:t>
            </a:r>
          </a:p>
          <a:p>
            <a:r>
              <a:rPr lang="en-US" sz="2400" dirty="0"/>
              <a:t>Patient controlled analgesia should be considered for the patient with severe, escalating pain.</a:t>
            </a:r>
          </a:p>
          <a:p>
            <a:r>
              <a:rPr lang="en-US" sz="2400" dirty="0"/>
              <a:t>If surgery was performed, teach on drainage management and monitoring for complications</a:t>
            </a:r>
          </a:p>
          <a:p>
            <a:r>
              <a:rPr lang="en-US" sz="2400" dirty="0"/>
              <a:t>Because of the poor prognosis and likelihood of short survival, end-of-life preferences are discussed and honored.</a:t>
            </a:r>
          </a:p>
          <a:p>
            <a:r>
              <a:rPr lang="en-US" sz="2400" dirty="0"/>
              <a:t>Psychological support </a:t>
            </a:r>
          </a:p>
        </p:txBody>
      </p:sp>
    </p:spTree>
    <p:extLst>
      <p:ext uri="{BB962C8B-B14F-4D97-AF65-F5344CB8AC3E}">
        <p14:creationId xmlns:p14="http://schemas.microsoft.com/office/powerpoint/2010/main" val="70695955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7748655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DISORDERS OF THE GALL BLADDER</a:t>
            </a:r>
            <a:br>
              <a:rPr lang="en-US" dirty="0"/>
            </a:br>
            <a:endParaRPr lang="en-US" dirty="0"/>
          </a:p>
        </p:txBody>
      </p:sp>
    </p:spTree>
    <p:extLst>
      <p:ext uri="{BB962C8B-B14F-4D97-AF65-F5344CB8AC3E}">
        <p14:creationId xmlns:p14="http://schemas.microsoft.com/office/powerpoint/2010/main" val="252489672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2987" y="54201"/>
            <a:ext cx="9404724" cy="1088803"/>
          </a:xfrm>
        </p:spPr>
        <p:txBody>
          <a:bodyPr/>
          <a:lstStyle/>
          <a:p>
            <a:r>
              <a:rPr lang="en-US" dirty="0"/>
              <a:t>The Gallbladder</a:t>
            </a:r>
          </a:p>
        </p:txBody>
      </p:sp>
      <p:sp>
        <p:nvSpPr>
          <p:cNvPr id="2" name="Content Placeholder 1"/>
          <p:cNvSpPr>
            <a:spLocks noGrp="1"/>
          </p:cNvSpPr>
          <p:nvPr>
            <p:ph idx="1"/>
          </p:nvPr>
        </p:nvSpPr>
        <p:spPr>
          <a:xfrm>
            <a:off x="553453" y="1249251"/>
            <a:ext cx="11024654" cy="4533364"/>
          </a:xfrm>
        </p:spPr>
        <p:txBody>
          <a:bodyPr>
            <a:noAutofit/>
          </a:bodyPr>
          <a:lstStyle/>
          <a:p>
            <a:r>
              <a:rPr lang="en-US" sz="2800" dirty="0">
                <a:ea typeface="Cambria" panose="02040503050406030204" pitchFamily="18" charset="0"/>
              </a:rPr>
              <a:t>H</a:t>
            </a:r>
            <a:r>
              <a:rPr lang="en-US" sz="2800" dirty="0">
                <a:solidFill>
                  <a:schemeClr val="tx1"/>
                </a:solidFill>
                <a:ea typeface="Cambria" panose="02040503050406030204" pitchFamily="18" charset="0"/>
              </a:rPr>
              <a:t>ollow </a:t>
            </a:r>
            <a:r>
              <a:rPr lang="en-US" sz="2800" dirty="0">
                <a:ea typeface="Cambria" panose="02040503050406030204" pitchFamily="18" charset="0"/>
              </a:rPr>
              <a:t>organ </a:t>
            </a:r>
            <a:r>
              <a:rPr lang="en-US" sz="2800" dirty="0">
                <a:solidFill>
                  <a:schemeClr val="tx1"/>
                </a:solidFill>
                <a:ea typeface="Cambria" panose="02040503050406030204" pitchFamily="18" charset="0"/>
              </a:rPr>
              <a:t>that  beneath the liver.</a:t>
            </a:r>
          </a:p>
          <a:p>
            <a:r>
              <a:rPr lang="en-US" sz="2800" dirty="0">
                <a:solidFill>
                  <a:schemeClr val="tx1"/>
                </a:solidFill>
                <a:ea typeface="Cambria" panose="02040503050406030204" pitchFamily="18" charset="0"/>
              </a:rPr>
              <a:t>In adults, measures approximately 8 cm (3.1 in) in length and 4 cm (1.6 in) in diameter when fully distended.</a:t>
            </a:r>
          </a:p>
          <a:p>
            <a:r>
              <a:rPr lang="en-US" sz="2800" dirty="0">
                <a:ea typeface="Cambria" panose="02040503050406030204" pitchFamily="18" charset="0"/>
              </a:rPr>
              <a:t>D</a:t>
            </a:r>
            <a:r>
              <a:rPr lang="en-US" sz="2800" dirty="0">
                <a:solidFill>
                  <a:schemeClr val="tx1"/>
                </a:solidFill>
                <a:ea typeface="Cambria" panose="02040503050406030204" pitchFamily="18" charset="0"/>
              </a:rPr>
              <a:t>ivided into three </a:t>
            </a:r>
            <a:r>
              <a:rPr lang="en-US" sz="2800" dirty="0">
                <a:ea typeface="Cambria" panose="02040503050406030204" pitchFamily="18" charset="0"/>
              </a:rPr>
              <a:t>parts</a:t>
            </a:r>
            <a:r>
              <a:rPr lang="en-US" sz="2800" dirty="0">
                <a:solidFill>
                  <a:schemeClr val="tx1"/>
                </a:solidFill>
                <a:ea typeface="Cambria" panose="02040503050406030204" pitchFamily="18" charset="0"/>
              </a:rPr>
              <a:t>: fundus, body and neck.</a:t>
            </a:r>
          </a:p>
          <a:p>
            <a:r>
              <a:rPr lang="en-US" sz="2800" dirty="0">
                <a:solidFill>
                  <a:schemeClr val="tx1"/>
                </a:solidFill>
                <a:ea typeface="Cambria" panose="02040503050406030204" pitchFamily="18" charset="0"/>
              </a:rPr>
              <a:t>The neck tapers and connects to the biliary tree via the cystic duct which then joins the common hepatic duct to become the common bile duct. </a:t>
            </a:r>
          </a:p>
          <a:p>
            <a:r>
              <a:rPr lang="en-US" sz="2800" dirty="0">
                <a:solidFill>
                  <a:schemeClr val="tx1"/>
                </a:solidFill>
                <a:ea typeface="Cambria" panose="02040503050406030204" pitchFamily="18" charset="0"/>
              </a:rPr>
              <a:t>At the neck of the gallbladder is a mucosal fold called Hartmann's pouch, where gallstones commonly get stuck. </a:t>
            </a:r>
          </a:p>
          <a:p>
            <a:pPr>
              <a:buNone/>
            </a:pPr>
            <a:r>
              <a:rPr lang="en-US" sz="2800" dirty="0">
                <a:solidFill>
                  <a:schemeClr val="tx1"/>
                </a:solidFill>
                <a:ea typeface="Cambria" panose="02040503050406030204" pitchFamily="18" charset="0"/>
              </a:rPr>
              <a:t> </a:t>
            </a:r>
          </a:p>
        </p:txBody>
      </p:sp>
    </p:spTree>
    <p:extLst>
      <p:ext uri="{BB962C8B-B14F-4D97-AF65-F5344CB8AC3E}">
        <p14:creationId xmlns:p14="http://schemas.microsoft.com/office/powerpoint/2010/main" val="189330928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2133610" y="457200"/>
            <a:ext cx="8001001" cy="24384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Times New Roman" panose="02020603050405020304"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890337" y="206062"/>
            <a:ext cx="9721516" cy="6391398"/>
          </a:xfrm>
          <a:prstGeom prst="rect">
            <a:avLst/>
          </a:prstGeom>
          <a:noFill/>
          <a:ln w="9525">
            <a:noFill/>
            <a:miter lim="800000"/>
            <a:headEnd/>
            <a:tailEnd/>
          </a:ln>
          <a:effectLst/>
        </p:spPr>
      </p:pic>
    </p:spTree>
    <p:extLst>
      <p:ext uri="{BB962C8B-B14F-4D97-AF65-F5344CB8AC3E}">
        <p14:creationId xmlns:p14="http://schemas.microsoft.com/office/powerpoint/2010/main" val="123837549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inflamed gallbladder images"/>
          <p:cNvPicPr/>
          <p:nvPr/>
        </p:nvPicPr>
        <p:blipFill>
          <a:blip r:embed="rId2" cstate="print"/>
          <a:srcRect/>
          <a:stretch>
            <a:fillRect/>
          </a:stretch>
        </p:blipFill>
        <p:spPr bwMode="auto">
          <a:xfrm>
            <a:off x="2069434" y="0"/>
            <a:ext cx="7964905" cy="6858000"/>
          </a:xfrm>
          <a:prstGeom prst="rect">
            <a:avLst/>
          </a:prstGeom>
          <a:noFill/>
          <a:ln w="9525">
            <a:noFill/>
            <a:miter lim="800000"/>
            <a:headEnd/>
            <a:tailEnd/>
          </a:ln>
        </p:spPr>
      </p:pic>
    </p:spTree>
    <p:extLst>
      <p:ext uri="{BB962C8B-B14F-4D97-AF65-F5344CB8AC3E}">
        <p14:creationId xmlns:p14="http://schemas.microsoft.com/office/powerpoint/2010/main" val="374880386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03" y="154546"/>
            <a:ext cx="9404724" cy="796943"/>
          </a:xfrm>
        </p:spPr>
        <p:txBody>
          <a:bodyPr>
            <a:normAutofit fontScale="90000"/>
          </a:bodyPr>
          <a:lstStyle/>
          <a:p>
            <a:br>
              <a:rPr lang="en-US" sz="4000" b="1" u="sng" dirty="0">
                <a:latin typeface="Times New Roman" panose="02020603050405020304" pitchFamily="18" charset="0"/>
              </a:rPr>
            </a:br>
            <a:r>
              <a:rPr lang="en-US" sz="4000" b="1" u="sng" dirty="0">
                <a:latin typeface="Times New Roman" panose="02020603050405020304" pitchFamily="18" charset="0"/>
              </a:rPr>
              <a:t>CHOLECYSTITIS</a:t>
            </a:r>
            <a:r>
              <a:rPr lang="en-US" sz="4000" u="sng" dirty="0">
                <a:latin typeface="Times New Roman" panose="02020603050405020304" pitchFamily="18" charset="0"/>
              </a:rPr>
              <a:t> </a:t>
            </a:r>
            <a:br>
              <a:rPr lang="en-US" sz="4000" u="sng" dirty="0">
                <a:latin typeface="Times New Roman" panose="02020603050405020304" pitchFamily="18" charset="0"/>
              </a:rPr>
            </a:br>
            <a:endParaRPr lang="en-US" sz="4000" u="sng" dirty="0">
              <a:latin typeface="Times New Roman" panose="02020603050405020304" pitchFamily="18" charset="0"/>
            </a:endParaRPr>
          </a:p>
        </p:txBody>
      </p:sp>
      <p:sp>
        <p:nvSpPr>
          <p:cNvPr id="3" name="Content Placeholder 2"/>
          <p:cNvSpPr>
            <a:spLocks noGrp="1"/>
          </p:cNvSpPr>
          <p:nvPr>
            <p:ph idx="1"/>
          </p:nvPr>
        </p:nvSpPr>
        <p:spPr>
          <a:xfrm>
            <a:off x="669703" y="1324977"/>
            <a:ext cx="11241982" cy="4195481"/>
          </a:xfrm>
        </p:spPr>
        <p:txBody>
          <a:bodyPr>
            <a:normAutofit/>
          </a:bodyPr>
          <a:lstStyle/>
          <a:p>
            <a:pPr>
              <a:buNone/>
            </a:pPr>
            <a:r>
              <a:rPr lang="en-US" sz="4400" b="1" dirty="0" err="1">
                <a:solidFill>
                  <a:schemeClr val="tx1"/>
                </a:solidFill>
              </a:rPr>
              <a:t>Cholecystitis</a:t>
            </a:r>
            <a:r>
              <a:rPr lang="en-US" sz="4400" dirty="0">
                <a:solidFill>
                  <a:schemeClr val="tx1"/>
                </a:solidFill>
              </a:rPr>
              <a:t>-inflammation of the gall bladder</a:t>
            </a:r>
          </a:p>
          <a:p>
            <a:pPr>
              <a:buNone/>
            </a:pPr>
            <a:r>
              <a:rPr lang="en-US" sz="4400" dirty="0">
                <a:solidFill>
                  <a:schemeClr val="tx1"/>
                </a:solidFill>
              </a:rPr>
              <a:t>Associated with sedentary life style. Obese persons are </a:t>
            </a:r>
            <a:r>
              <a:rPr lang="en-US" sz="4400" dirty="0"/>
              <a:t>more </a:t>
            </a:r>
            <a:r>
              <a:rPr lang="en-US" sz="4400" dirty="0">
                <a:solidFill>
                  <a:schemeClr val="tx1"/>
                </a:solidFill>
              </a:rPr>
              <a:t>predisposed</a:t>
            </a:r>
          </a:p>
          <a:p>
            <a:pPr>
              <a:buNone/>
            </a:pPr>
            <a:r>
              <a:rPr lang="en-US" sz="4400" dirty="0">
                <a:solidFill>
                  <a:schemeClr val="tx1"/>
                </a:solidFill>
              </a:rPr>
              <a:t>Incidences are high at the age of 50’s and 60’s</a:t>
            </a:r>
          </a:p>
        </p:txBody>
      </p:sp>
    </p:spTree>
    <p:extLst>
      <p:ext uri="{BB962C8B-B14F-4D97-AF65-F5344CB8AC3E}">
        <p14:creationId xmlns:p14="http://schemas.microsoft.com/office/powerpoint/2010/main" val="343109403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8034" y="834488"/>
            <a:ext cx="11462197" cy="5375275"/>
          </a:xfrm>
        </p:spPr>
        <p:txBody>
          <a:bodyPr>
            <a:normAutofit/>
          </a:bodyPr>
          <a:lstStyle/>
          <a:p>
            <a:r>
              <a:rPr lang="en-US" sz="3600" dirty="0" err="1">
                <a:solidFill>
                  <a:schemeClr val="tx1"/>
                </a:solidFill>
              </a:rPr>
              <a:t>Cholecystitis</a:t>
            </a:r>
            <a:r>
              <a:rPr lang="en-US" sz="3600" dirty="0">
                <a:solidFill>
                  <a:schemeClr val="tx1"/>
                </a:solidFill>
              </a:rPr>
              <a:t> is the inflammation of the gallbladder, usually resulting from a gallbladder </a:t>
            </a:r>
            <a:r>
              <a:rPr lang="en-US" sz="3600" i="1" dirty="0">
                <a:solidFill>
                  <a:schemeClr val="tx1"/>
                </a:solidFill>
              </a:rPr>
              <a:t>stone blocking the cystic duct.</a:t>
            </a:r>
          </a:p>
          <a:p>
            <a:r>
              <a:rPr lang="en-US" sz="3600" dirty="0"/>
              <a:t>L</a:t>
            </a:r>
            <a:r>
              <a:rPr lang="en-US" sz="3600" dirty="0">
                <a:solidFill>
                  <a:schemeClr val="tx1"/>
                </a:solidFill>
              </a:rPr>
              <a:t>asts for long time and characterized by repeated attacks of pain (biliary colic).</a:t>
            </a:r>
          </a:p>
          <a:p>
            <a:r>
              <a:rPr lang="en-US" sz="3600" dirty="0">
                <a:solidFill>
                  <a:schemeClr val="tx1"/>
                </a:solidFill>
              </a:rPr>
              <a:t>It may become thick walled, scarred and small. The gallbladder usually contains sludge (a microscopic particles or materials similar to gallstones)</a:t>
            </a:r>
          </a:p>
          <a:p>
            <a:pPr>
              <a:buFont typeface="Wingdings" pitchFamily="2" charset="2"/>
              <a:buChar char="v"/>
            </a:pPr>
            <a:r>
              <a:rPr lang="en-US" sz="3600" dirty="0"/>
              <a:t>These</a:t>
            </a:r>
            <a:r>
              <a:rPr lang="en-US" sz="3600" dirty="0">
                <a:solidFill>
                  <a:schemeClr val="tx1"/>
                </a:solidFill>
              </a:rPr>
              <a:t> block its opening into the cystic duct or reside in cystic duct itself.</a:t>
            </a: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689519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ea typeface="Cambria" panose="02040503050406030204" pitchFamily="18" charset="0"/>
              </a:rPr>
              <a:t>Clinical Manifestations</a:t>
            </a:r>
            <a:br>
              <a:rPr lang="en-US" dirty="0"/>
            </a:br>
            <a:endParaRPr lang="en-US" dirty="0"/>
          </a:p>
        </p:txBody>
      </p:sp>
      <p:sp>
        <p:nvSpPr>
          <p:cNvPr id="3" name="Content Placeholder 2"/>
          <p:cNvSpPr>
            <a:spLocks noGrp="1"/>
          </p:cNvSpPr>
          <p:nvPr>
            <p:ph idx="1"/>
          </p:nvPr>
        </p:nvSpPr>
        <p:spPr/>
        <p:txBody>
          <a:bodyPr/>
          <a:lstStyle/>
          <a:p>
            <a:pPr lvl="0"/>
            <a:r>
              <a:rPr lang="en-US" sz="3600" dirty="0">
                <a:ea typeface="Cambria" panose="02040503050406030204" pitchFamily="18" charset="0"/>
              </a:rPr>
              <a:t>Hematemesis and melena, if ulcerated massive hemorrhage occurs</a:t>
            </a:r>
          </a:p>
          <a:p>
            <a:pPr lvl="0"/>
            <a:r>
              <a:rPr lang="en-US" sz="3600" dirty="0">
                <a:ea typeface="Cambria" panose="02040503050406030204" pitchFamily="18" charset="0"/>
              </a:rPr>
              <a:t>Signs of hepatic encephalopathy</a:t>
            </a:r>
          </a:p>
          <a:p>
            <a:pPr lvl="0"/>
            <a:r>
              <a:rPr lang="en-US" sz="3600" dirty="0">
                <a:ea typeface="Cambria" panose="02040503050406030204" pitchFamily="18" charset="0"/>
              </a:rPr>
              <a:t>Dilated abdominal veins</a:t>
            </a:r>
          </a:p>
          <a:p>
            <a:pPr lvl="0"/>
            <a:r>
              <a:rPr lang="en-US" sz="3600" dirty="0">
                <a:ea typeface="Cambria" panose="02040503050406030204" pitchFamily="18" charset="0"/>
              </a:rPr>
              <a:t>Ascites</a:t>
            </a:r>
          </a:p>
          <a:p>
            <a:endParaRPr lang="en-US" dirty="0"/>
          </a:p>
        </p:txBody>
      </p:sp>
    </p:spTree>
    <p:extLst>
      <p:ext uri="{BB962C8B-B14F-4D97-AF65-F5344CB8AC3E}">
        <p14:creationId xmlns:p14="http://schemas.microsoft.com/office/powerpoint/2010/main" val="328896697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78854" y="128789"/>
            <a:ext cx="8686800" cy="4546242"/>
          </a:xfrm>
          <a:prstGeom prst="rect">
            <a:avLst/>
          </a:prstGeom>
          <a:noFill/>
          <a:ln w="9525">
            <a:noFill/>
            <a:miter lim="800000"/>
            <a:headEnd/>
            <a:tailEnd/>
          </a:ln>
          <a:effectLst/>
        </p:spPr>
      </p:pic>
      <p:sp>
        <p:nvSpPr>
          <p:cNvPr id="5" name="TextBox 4"/>
          <p:cNvSpPr txBox="1"/>
          <p:nvPr/>
        </p:nvSpPr>
        <p:spPr>
          <a:xfrm>
            <a:off x="419509" y="4905157"/>
            <a:ext cx="11682339" cy="1077218"/>
          </a:xfrm>
          <a:prstGeom prst="rect">
            <a:avLst/>
          </a:prstGeom>
          <a:noFill/>
        </p:spPr>
        <p:txBody>
          <a:bodyPr wrap="square" rtlCol="0">
            <a:spAutoFit/>
          </a:bodyPr>
          <a:lstStyle/>
          <a:p>
            <a:pPr algn="ctr"/>
            <a:r>
              <a:rPr lang="en-US" sz="3200" b="1" dirty="0">
                <a:latin typeface="Times New Roman" panose="02020603050405020304" pitchFamily="18" charset="0"/>
              </a:rPr>
              <a:t>Notice thickness of gall bladder wall, abundant </a:t>
            </a:r>
            <a:r>
              <a:rPr lang="en-US" sz="3200" b="1" dirty="0" err="1">
                <a:latin typeface="Times New Roman" panose="02020603050405020304" pitchFamily="18" charset="0"/>
              </a:rPr>
              <a:t>polyhedric</a:t>
            </a:r>
            <a:r>
              <a:rPr lang="en-US" sz="3200" b="1" dirty="0">
                <a:latin typeface="Times New Roman" panose="02020603050405020304" pitchFamily="18" charset="0"/>
              </a:rPr>
              <a:t> stones </a:t>
            </a:r>
          </a:p>
          <a:p>
            <a:pPr algn="ctr"/>
            <a:r>
              <a:rPr lang="en-US" sz="3200" b="1" dirty="0">
                <a:latin typeface="Times New Roman" panose="02020603050405020304" pitchFamily="18" charset="0"/>
              </a:rPr>
              <a:t>and small papillary tumor in the cystic duct.</a:t>
            </a:r>
            <a:endParaRPr lang="en-US" sz="3200" dirty="0">
              <a:latin typeface="Times New Roman" panose="02020603050405020304" pitchFamily="18" charset="0"/>
            </a:endParaRPr>
          </a:p>
        </p:txBody>
      </p:sp>
    </p:spTree>
    <p:extLst>
      <p:ext uri="{BB962C8B-B14F-4D97-AF65-F5344CB8AC3E}">
        <p14:creationId xmlns:p14="http://schemas.microsoft.com/office/powerpoint/2010/main" val="249382465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err="1">
                <a:ea typeface="Cambria" panose="02040503050406030204" pitchFamily="18" charset="0"/>
              </a:rPr>
              <a:t>Calculous</a:t>
            </a:r>
            <a:r>
              <a:rPr lang="en-US" sz="2800" b="1" dirty="0">
                <a:ea typeface="Cambria" panose="02040503050406030204" pitchFamily="18" charset="0"/>
              </a:rPr>
              <a:t> </a:t>
            </a:r>
            <a:r>
              <a:rPr lang="en-US" sz="2800" b="1" dirty="0" err="1">
                <a:ea typeface="Cambria" panose="02040503050406030204" pitchFamily="18" charset="0"/>
              </a:rPr>
              <a:t>cholecystitis</a:t>
            </a:r>
            <a:r>
              <a:rPr lang="en-US" sz="2800" b="1" dirty="0">
                <a:ea typeface="Cambria" panose="02040503050406030204" pitchFamily="18" charset="0"/>
              </a:rPr>
              <a:t> </a:t>
            </a:r>
            <a:r>
              <a:rPr lang="en-US" sz="2800" dirty="0">
                <a:ea typeface="Cambria" panose="02040503050406030204" pitchFamily="18" charset="0"/>
              </a:rPr>
              <a:t>is the cause of more than 90% of cases of acute </a:t>
            </a:r>
            <a:r>
              <a:rPr lang="en-US" sz="2800" dirty="0" err="1">
                <a:ea typeface="Cambria" panose="02040503050406030204" pitchFamily="18" charset="0"/>
              </a:rPr>
              <a:t>cholecystitis</a:t>
            </a:r>
            <a:r>
              <a:rPr lang="en-US" sz="2800" dirty="0">
                <a:ea typeface="Cambria" panose="02040503050406030204" pitchFamily="18" charset="0"/>
              </a:rPr>
              <a:t>. In </a:t>
            </a:r>
            <a:r>
              <a:rPr lang="en-US" sz="2800" dirty="0" err="1">
                <a:ea typeface="Cambria" panose="02040503050406030204" pitchFamily="18" charset="0"/>
              </a:rPr>
              <a:t>calculous</a:t>
            </a:r>
            <a:r>
              <a:rPr lang="en-US" sz="2800" dirty="0">
                <a:ea typeface="Cambria" panose="02040503050406030204" pitchFamily="18" charset="0"/>
              </a:rPr>
              <a:t> </a:t>
            </a:r>
            <a:r>
              <a:rPr lang="en-US" sz="2800" dirty="0" err="1">
                <a:ea typeface="Cambria" panose="02040503050406030204" pitchFamily="18" charset="0"/>
              </a:rPr>
              <a:t>cholecystitis</a:t>
            </a:r>
            <a:r>
              <a:rPr lang="en-US" sz="2800" dirty="0">
                <a:ea typeface="Cambria" panose="02040503050406030204" pitchFamily="18" charset="0"/>
              </a:rPr>
              <a:t>, a gallbladder stone obstructs bile outflow.</a:t>
            </a:r>
          </a:p>
          <a:p>
            <a:r>
              <a:rPr lang="en-US" sz="2800" dirty="0">
                <a:ea typeface="Cambria" panose="02040503050406030204" pitchFamily="18" charset="0"/>
              </a:rPr>
              <a:t>Bile remaining in the gallbladder initiates a chemical reaction; autolysis and edema occur; and the blood vessels in the gallbladder are compressed, compromising its vascular supply. Gangrene of the gallbladder with perforation may result.</a:t>
            </a:r>
          </a:p>
          <a:p>
            <a:endParaRPr lang="en-US" sz="2800" dirty="0">
              <a:ea typeface="Cambria" panose="02040503050406030204" pitchFamily="18" charset="0"/>
            </a:endParaRPr>
          </a:p>
        </p:txBody>
      </p:sp>
    </p:spTree>
    <p:extLst>
      <p:ext uri="{BB962C8B-B14F-4D97-AF65-F5344CB8AC3E}">
        <p14:creationId xmlns:p14="http://schemas.microsoft.com/office/powerpoint/2010/main" val="196160188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88023"/>
            <a:ext cx="9404723" cy="870756"/>
          </a:xfrm>
        </p:spPr>
        <p:txBody>
          <a:bodyPr/>
          <a:lstStyle/>
          <a:p>
            <a:endParaRPr lang="en-US" dirty="0"/>
          </a:p>
        </p:txBody>
      </p:sp>
      <p:sp>
        <p:nvSpPr>
          <p:cNvPr id="3" name="Content Placeholder 2"/>
          <p:cNvSpPr>
            <a:spLocks noGrp="1"/>
          </p:cNvSpPr>
          <p:nvPr>
            <p:ph idx="1"/>
          </p:nvPr>
        </p:nvSpPr>
        <p:spPr>
          <a:xfrm>
            <a:off x="645130" y="1323474"/>
            <a:ext cx="10929249" cy="5149515"/>
          </a:xfrm>
        </p:spPr>
        <p:txBody>
          <a:bodyPr>
            <a:noAutofit/>
          </a:bodyPr>
          <a:lstStyle/>
          <a:p>
            <a:r>
              <a:rPr lang="en-US" sz="2800" b="1" dirty="0" err="1">
                <a:ea typeface="Cambria" panose="02040503050406030204" pitchFamily="18" charset="0"/>
              </a:rPr>
              <a:t>Acalculous</a:t>
            </a:r>
            <a:r>
              <a:rPr lang="en-US" sz="2800" b="1" dirty="0">
                <a:ea typeface="Cambria" panose="02040503050406030204" pitchFamily="18" charset="0"/>
              </a:rPr>
              <a:t> </a:t>
            </a:r>
            <a:r>
              <a:rPr lang="en-US" sz="2800" b="1" dirty="0" err="1">
                <a:ea typeface="Cambria" panose="02040503050406030204" pitchFamily="18" charset="0"/>
              </a:rPr>
              <a:t>cholecystitis</a:t>
            </a:r>
            <a:r>
              <a:rPr lang="en-US" sz="2800" b="1" dirty="0">
                <a:ea typeface="Cambria" panose="02040503050406030204" pitchFamily="18" charset="0"/>
              </a:rPr>
              <a:t> </a:t>
            </a:r>
            <a:r>
              <a:rPr lang="en-US" sz="2800" dirty="0">
                <a:ea typeface="Cambria" panose="02040503050406030204" pitchFamily="18" charset="0"/>
              </a:rPr>
              <a:t>describes acute gallbladder inflammation in the absence of obstruction by gallstones. </a:t>
            </a:r>
          </a:p>
          <a:p>
            <a:r>
              <a:rPr lang="en-US" sz="2800" dirty="0" err="1">
                <a:ea typeface="Cambria" panose="02040503050406030204" pitchFamily="18" charset="0"/>
              </a:rPr>
              <a:t>Acalculous</a:t>
            </a:r>
            <a:r>
              <a:rPr lang="en-US" sz="2800" dirty="0">
                <a:ea typeface="Cambria" panose="02040503050406030204" pitchFamily="18" charset="0"/>
              </a:rPr>
              <a:t> </a:t>
            </a:r>
            <a:r>
              <a:rPr lang="en-US" sz="2800" dirty="0" err="1">
                <a:ea typeface="Cambria" panose="02040503050406030204" pitchFamily="18" charset="0"/>
              </a:rPr>
              <a:t>cholecystitis</a:t>
            </a:r>
            <a:r>
              <a:rPr lang="en-US" sz="2800" dirty="0">
                <a:ea typeface="Cambria" panose="02040503050406030204" pitchFamily="18" charset="0"/>
              </a:rPr>
              <a:t> occurs after major surgical procedures, severe trauma, or burns. </a:t>
            </a:r>
          </a:p>
          <a:p>
            <a:r>
              <a:rPr lang="en-US" sz="2800" dirty="0">
                <a:ea typeface="Cambria" panose="02040503050406030204" pitchFamily="18" charset="0"/>
              </a:rPr>
              <a:t>Other factors associated with this type of </a:t>
            </a:r>
            <a:r>
              <a:rPr lang="en-US" sz="2800" dirty="0" err="1">
                <a:ea typeface="Cambria" panose="02040503050406030204" pitchFamily="18" charset="0"/>
              </a:rPr>
              <a:t>cholecystitis</a:t>
            </a:r>
            <a:r>
              <a:rPr lang="en-US" sz="2800" dirty="0">
                <a:ea typeface="Cambria" panose="02040503050406030204" pitchFamily="18" charset="0"/>
              </a:rPr>
              <a:t> include torsion, cystic duct obstruction, primary bacterial infections of the gallbladder, and multiple blood transfusions. </a:t>
            </a:r>
          </a:p>
          <a:p>
            <a:r>
              <a:rPr lang="en-US" sz="2800" dirty="0">
                <a:ea typeface="Cambria" panose="02040503050406030204" pitchFamily="18" charset="0"/>
              </a:rPr>
              <a:t>Alterations in fluids and electrolytes and in regional blood flow in the visceral circulation. Bile stasis (lack of gallbladder contraction) and increased viscosity of the bile are also thought to play a role.</a:t>
            </a:r>
          </a:p>
        </p:txBody>
      </p:sp>
    </p:spTree>
    <p:extLst>
      <p:ext uri="{BB962C8B-B14F-4D97-AF65-F5344CB8AC3E}">
        <p14:creationId xmlns:p14="http://schemas.microsoft.com/office/powerpoint/2010/main" val="1487948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65760"/>
            <a:ext cx="8718926" cy="1034770"/>
          </a:xfrm>
        </p:spPr>
        <p:txBody>
          <a:bodyPr>
            <a:normAutofit fontScale="90000"/>
          </a:bodyPr>
          <a:lstStyle/>
          <a:p>
            <a:r>
              <a:rPr lang="en-US" sz="4400" b="1" dirty="0">
                <a:latin typeface="Times New Roman" panose="02020603050405020304" pitchFamily="18" charset="0"/>
              </a:rPr>
              <a:t>Pathophysiology</a:t>
            </a:r>
            <a:br>
              <a:rPr lang="en-US" sz="3200" u="sng" dirty="0">
                <a:solidFill>
                  <a:schemeClr val="tx1"/>
                </a:solidFill>
                <a:latin typeface="Times New Roman" panose="02020603050405020304" pitchFamily="18" charset="0"/>
              </a:rPr>
            </a:br>
            <a:endParaRPr lang="en-US" sz="3200" u="sng"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458183" y="1034616"/>
            <a:ext cx="11262763" cy="4195481"/>
          </a:xfrm>
        </p:spPr>
        <p:txBody>
          <a:bodyPr>
            <a:normAutofit/>
          </a:bodyPr>
          <a:lstStyle/>
          <a:p>
            <a:r>
              <a:rPr lang="en-US" sz="4400" dirty="0">
                <a:solidFill>
                  <a:schemeClr val="tx1"/>
                </a:solidFill>
              </a:rPr>
              <a:t>Obstruction of the bile flow, more water absorption causing increased concentration of  the bile and irritation of gall bladder </a:t>
            </a:r>
          </a:p>
          <a:p>
            <a:r>
              <a:rPr lang="en-US" sz="4400" dirty="0">
                <a:solidFill>
                  <a:schemeClr val="tx1"/>
                </a:solidFill>
              </a:rPr>
              <a:t>Bacteria and irritants are trapped thus further inflammation</a:t>
            </a:r>
          </a:p>
        </p:txBody>
      </p:sp>
    </p:spTree>
    <p:extLst>
      <p:ext uri="{BB962C8B-B14F-4D97-AF65-F5344CB8AC3E}">
        <p14:creationId xmlns:p14="http://schemas.microsoft.com/office/powerpoint/2010/main" val="218067944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4" y="161773"/>
            <a:ext cx="9404724" cy="898100"/>
          </a:xfrm>
        </p:spPr>
        <p:txBody>
          <a:bodyPr/>
          <a:lstStyle/>
          <a:p>
            <a:r>
              <a:rPr lang="en-US" sz="4800" dirty="0"/>
              <a:t>Clinical features</a:t>
            </a:r>
          </a:p>
        </p:txBody>
      </p:sp>
      <p:sp>
        <p:nvSpPr>
          <p:cNvPr id="3" name="Content Placeholder 2"/>
          <p:cNvSpPr>
            <a:spLocks noGrp="1"/>
          </p:cNvSpPr>
          <p:nvPr>
            <p:ph idx="1"/>
          </p:nvPr>
        </p:nvSpPr>
        <p:spPr>
          <a:xfrm>
            <a:off x="529050" y="1506828"/>
            <a:ext cx="11345271" cy="5062414"/>
          </a:xfrm>
        </p:spPr>
        <p:txBody>
          <a:bodyPr>
            <a:noAutofit/>
          </a:bodyPr>
          <a:lstStyle/>
          <a:p>
            <a:r>
              <a:rPr lang="en-US" sz="2800" dirty="0">
                <a:ea typeface="Cambria" panose="02040503050406030204" pitchFamily="18" charset="0"/>
              </a:rPr>
              <a:t>F</a:t>
            </a:r>
            <a:r>
              <a:rPr lang="en-US" sz="2800" dirty="0">
                <a:solidFill>
                  <a:schemeClr val="tx1"/>
                </a:solidFill>
                <a:ea typeface="Cambria" panose="02040503050406030204" pitchFamily="18" charset="0"/>
              </a:rPr>
              <a:t>ever, tachycardia, and tenderness in the RUQ(</a:t>
            </a:r>
            <a:r>
              <a:rPr lang="en-US" sz="2800" i="1" dirty="0">
                <a:solidFill>
                  <a:schemeClr val="tx1"/>
                </a:solidFill>
                <a:ea typeface="Cambria" panose="02040503050406030204" pitchFamily="18" charset="0"/>
              </a:rPr>
              <a:t>right upper quadrant)</a:t>
            </a:r>
            <a:r>
              <a:rPr lang="en-US" sz="2800" dirty="0">
                <a:solidFill>
                  <a:schemeClr val="tx1"/>
                </a:solidFill>
                <a:ea typeface="Cambria" panose="02040503050406030204" pitchFamily="18" charset="0"/>
              </a:rPr>
              <a:t> or </a:t>
            </a:r>
            <a:r>
              <a:rPr lang="en-US" sz="2800" dirty="0" err="1">
                <a:solidFill>
                  <a:schemeClr val="tx1"/>
                </a:solidFill>
                <a:ea typeface="Cambria" panose="02040503050406030204" pitchFamily="18" charset="0"/>
              </a:rPr>
              <a:t>epigastric</a:t>
            </a:r>
            <a:r>
              <a:rPr lang="en-US" sz="2800" dirty="0">
                <a:solidFill>
                  <a:schemeClr val="tx1"/>
                </a:solidFill>
                <a:ea typeface="Cambria" panose="02040503050406030204" pitchFamily="18" charset="0"/>
              </a:rPr>
              <a:t> region, often with guarding or rebound. </a:t>
            </a:r>
          </a:p>
          <a:p>
            <a:r>
              <a:rPr lang="en-US" sz="2800" dirty="0">
                <a:solidFill>
                  <a:schemeClr val="tx1"/>
                </a:solidFill>
                <a:ea typeface="Cambria" panose="02040503050406030204" pitchFamily="18" charset="0"/>
              </a:rPr>
              <a:t>The </a:t>
            </a:r>
            <a:r>
              <a:rPr lang="en-US" sz="2800" b="1" dirty="0">
                <a:solidFill>
                  <a:schemeClr val="tx1"/>
                </a:solidFill>
                <a:ea typeface="Cambria" panose="02040503050406030204" pitchFamily="18" charset="0"/>
              </a:rPr>
              <a:t>Murphy sign</a:t>
            </a:r>
            <a:r>
              <a:rPr lang="en-US" sz="2800" dirty="0">
                <a:solidFill>
                  <a:schemeClr val="tx1"/>
                </a:solidFill>
                <a:ea typeface="Cambria" panose="02040503050406030204" pitchFamily="18" charset="0"/>
              </a:rPr>
              <a:t> described as tenderness and an inspiratory pause elicited during palpation of the RUQ. </a:t>
            </a:r>
          </a:p>
          <a:p>
            <a:r>
              <a:rPr lang="en-US" sz="2800" dirty="0">
                <a:solidFill>
                  <a:schemeClr val="tx1"/>
                </a:solidFill>
                <a:ea typeface="Cambria" panose="02040503050406030204" pitchFamily="18" charset="0"/>
              </a:rPr>
              <a:t>A palpable gallbladder or fullness of the RUQ </a:t>
            </a:r>
            <a:r>
              <a:rPr lang="en-US" sz="2800" b="1" dirty="0">
                <a:solidFill>
                  <a:schemeClr val="tx1"/>
                </a:solidFill>
                <a:ea typeface="Cambria" panose="02040503050406030204" pitchFamily="18" charset="0"/>
              </a:rPr>
              <a:t>.</a:t>
            </a:r>
          </a:p>
          <a:p>
            <a:r>
              <a:rPr lang="en-US" sz="2800" dirty="0">
                <a:solidFill>
                  <a:schemeClr val="tx1"/>
                </a:solidFill>
                <a:ea typeface="Cambria" panose="02040503050406030204" pitchFamily="18" charset="0"/>
              </a:rPr>
              <a:t> Jaundice may be noted in approximately 15% of patients. </a:t>
            </a:r>
          </a:p>
          <a:p>
            <a:r>
              <a:rPr lang="en-US" sz="2800" dirty="0">
                <a:solidFill>
                  <a:schemeClr val="tx1"/>
                </a:solidFill>
                <a:ea typeface="Cambria" panose="02040503050406030204" pitchFamily="18" charset="0"/>
              </a:rPr>
              <a:t>Patients with chronic </a:t>
            </a:r>
            <a:r>
              <a:rPr lang="en-US" sz="2800" dirty="0" err="1">
                <a:solidFill>
                  <a:schemeClr val="tx1"/>
                </a:solidFill>
                <a:ea typeface="Cambria" panose="02040503050406030204" pitchFamily="18" charset="0"/>
              </a:rPr>
              <a:t>cholecystitis</a:t>
            </a:r>
            <a:r>
              <a:rPr lang="en-US" sz="2800" dirty="0">
                <a:solidFill>
                  <a:schemeClr val="tx1"/>
                </a:solidFill>
                <a:ea typeface="Cambria" panose="02040503050406030204" pitchFamily="18" charset="0"/>
              </a:rPr>
              <a:t> frequently have a palpable RUQ mass secondary to fibrosis involving the gallbladder. </a:t>
            </a:r>
          </a:p>
          <a:p>
            <a:endParaRPr lang="en-US" sz="2800" dirty="0">
              <a:solidFill>
                <a:schemeClr val="tx1"/>
              </a:solidFill>
              <a:ea typeface="Cambria" panose="02040503050406030204" pitchFamily="18" charset="0"/>
            </a:endParaRPr>
          </a:p>
          <a:p>
            <a:endParaRPr lang="en-US" sz="2800" dirty="0">
              <a:solidFill>
                <a:schemeClr val="tx1"/>
              </a:solidFill>
              <a:ea typeface="Cambria" panose="02040503050406030204" pitchFamily="18" charset="0"/>
            </a:endParaRPr>
          </a:p>
          <a:p>
            <a:pPr algn="r"/>
            <a:endParaRPr lang="en-US" sz="2800" dirty="0">
              <a:solidFill>
                <a:schemeClr val="tx1"/>
              </a:solidFill>
              <a:ea typeface="Cambria" panose="02040503050406030204" pitchFamily="18" charset="0"/>
            </a:endParaRPr>
          </a:p>
          <a:p>
            <a:endParaRPr lang="en-US" sz="2800" dirty="0">
              <a:solidFill>
                <a:schemeClr val="tx1"/>
              </a:solidFill>
              <a:ea typeface="Cambria" panose="02040503050406030204" pitchFamily="18" charset="0"/>
            </a:endParaRPr>
          </a:p>
        </p:txBody>
      </p:sp>
    </p:spTree>
    <p:extLst>
      <p:ext uri="{BB962C8B-B14F-4D97-AF65-F5344CB8AC3E}">
        <p14:creationId xmlns:p14="http://schemas.microsoft.com/office/powerpoint/2010/main" val="196768069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79548" y="1143000"/>
            <a:ext cx="11140227" cy="5132388"/>
          </a:xfrm>
        </p:spPr>
        <p:txBody>
          <a:bodyPr>
            <a:noAutofit/>
          </a:bodyPr>
          <a:lstStyle/>
          <a:p>
            <a:pPr>
              <a:buFont typeface="Wingdings" pitchFamily="2" charset="2"/>
              <a:buChar char="Ø"/>
            </a:pPr>
            <a:r>
              <a:rPr lang="en-US" sz="3200" dirty="0">
                <a:solidFill>
                  <a:schemeClr val="tx1"/>
                </a:solidFill>
              </a:rPr>
              <a:t>Pain : sharp, cramping, steady</a:t>
            </a:r>
          </a:p>
          <a:p>
            <a:pPr>
              <a:buFont typeface="Wingdings" pitchFamily="2" charset="2"/>
              <a:buChar char="Ø"/>
            </a:pPr>
            <a:r>
              <a:rPr lang="en-US" sz="3200" dirty="0">
                <a:solidFill>
                  <a:schemeClr val="tx1"/>
                </a:solidFill>
              </a:rPr>
              <a:t>Spread to the back or below the right shoulder blade</a:t>
            </a:r>
          </a:p>
          <a:p>
            <a:pPr>
              <a:buFont typeface="Wingdings" pitchFamily="2" charset="2"/>
              <a:buChar char="Ø"/>
            </a:pPr>
            <a:r>
              <a:rPr lang="en-US" sz="3200" dirty="0">
                <a:solidFill>
                  <a:schemeClr val="tx1"/>
                </a:solidFill>
              </a:rPr>
              <a:t>Other symptoms : clay-colored stools, fever, nausea or vomiting, yellowing of skin(jaundice)</a:t>
            </a:r>
          </a:p>
        </p:txBody>
      </p:sp>
    </p:spTree>
    <p:extLst>
      <p:ext uri="{BB962C8B-B14F-4D97-AF65-F5344CB8AC3E}">
        <p14:creationId xmlns:p14="http://schemas.microsoft.com/office/powerpoint/2010/main" val="385067366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922762"/>
          </a:xfrm>
        </p:spPr>
        <p:txBody>
          <a:bodyPr/>
          <a:lstStyle/>
          <a:p>
            <a:r>
              <a:rPr lang="en-US" dirty="0"/>
              <a:t>Diagnostic</a:t>
            </a:r>
            <a:r>
              <a:rPr lang="en-US" dirty="0">
                <a:solidFill>
                  <a:schemeClr val="tx1"/>
                </a:solidFill>
              </a:rPr>
              <a:t> Assessments</a:t>
            </a:r>
          </a:p>
        </p:txBody>
      </p:sp>
      <p:sp>
        <p:nvSpPr>
          <p:cNvPr id="2" name="Content Placeholder 1"/>
          <p:cNvSpPr>
            <a:spLocks noGrp="1"/>
          </p:cNvSpPr>
          <p:nvPr>
            <p:ph idx="1"/>
          </p:nvPr>
        </p:nvSpPr>
        <p:spPr>
          <a:xfrm>
            <a:off x="618186" y="1416676"/>
            <a:ext cx="11217499" cy="4831724"/>
          </a:xfrm>
        </p:spPr>
        <p:txBody>
          <a:bodyPr>
            <a:normAutofit/>
          </a:bodyPr>
          <a:lstStyle/>
          <a:p>
            <a:r>
              <a:rPr lang="en-US" sz="4000" dirty="0">
                <a:solidFill>
                  <a:schemeClr val="tx1"/>
                </a:solidFill>
              </a:rPr>
              <a:t>P/examination.</a:t>
            </a:r>
          </a:p>
          <a:p>
            <a:r>
              <a:rPr lang="en-US" sz="4000" b="1" dirty="0" err="1">
                <a:solidFill>
                  <a:schemeClr val="tx1"/>
                </a:solidFill>
              </a:rPr>
              <a:t>Ultrasonography</a:t>
            </a:r>
            <a:r>
              <a:rPr lang="en-US" sz="4000" dirty="0">
                <a:solidFill>
                  <a:schemeClr val="tx1"/>
                </a:solidFill>
              </a:rPr>
              <a:t> is the best way to detect gallstones in the gallbladder or the thickening of its wall. </a:t>
            </a:r>
          </a:p>
          <a:p>
            <a:endParaRPr lang="en-US" sz="4000" dirty="0">
              <a:solidFill>
                <a:schemeClr val="tx1"/>
              </a:solidFill>
            </a:endParaRPr>
          </a:p>
        </p:txBody>
      </p:sp>
    </p:spTree>
    <p:extLst>
      <p:ext uri="{BB962C8B-B14F-4D97-AF65-F5344CB8AC3E}">
        <p14:creationId xmlns:p14="http://schemas.microsoft.com/office/powerpoint/2010/main" val="399306830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1064" y="1155034"/>
            <a:ext cx="11127347" cy="5141863"/>
          </a:xfrm>
        </p:spPr>
        <p:txBody>
          <a:bodyPr>
            <a:noAutofit/>
          </a:bodyPr>
          <a:lstStyle/>
          <a:p>
            <a:r>
              <a:rPr lang="en-US" sz="3200" dirty="0">
                <a:solidFill>
                  <a:schemeClr val="tx1"/>
                </a:solidFill>
              </a:rPr>
              <a:t>If possible, the patient should not eat for 6 or more hours before the test, which takes only about 15 minutes. During the procedure, the doctor can check the liver, bile ducts, and pancreas, and quickly scan the gallbladder wall for thickening (characteristic of </a:t>
            </a:r>
            <a:r>
              <a:rPr lang="en-US" sz="3200" dirty="0" err="1">
                <a:solidFill>
                  <a:schemeClr val="tx1"/>
                </a:solidFill>
              </a:rPr>
              <a:t>cholecystitis</a:t>
            </a:r>
            <a:r>
              <a:rPr lang="en-US" sz="3200" dirty="0">
                <a:solidFill>
                  <a:schemeClr val="tx1"/>
                </a:solidFill>
              </a:rPr>
              <a:t>.</a:t>
            </a:r>
          </a:p>
        </p:txBody>
      </p:sp>
    </p:spTree>
    <p:extLst>
      <p:ext uri="{BB962C8B-B14F-4D97-AF65-F5344CB8AC3E}">
        <p14:creationId xmlns:p14="http://schemas.microsoft.com/office/powerpoint/2010/main" val="309978375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6111" y="452718"/>
            <a:ext cx="9404723" cy="794192"/>
          </a:xfrm>
        </p:spPr>
        <p:txBody>
          <a:bodyPr/>
          <a:lstStyle/>
          <a:p>
            <a:endParaRPr lang="en-US" dirty="0">
              <a:solidFill>
                <a:schemeClr val="tx1"/>
              </a:solidFill>
            </a:endParaRPr>
          </a:p>
        </p:txBody>
      </p:sp>
      <p:sp>
        <p:nvSpPr>
          <p:cNvPr id="2" name="Content Placeholder 1"/>
          <p:cNvSpPr>
            <a:spLocks noGrp="1"/>
          </p:cNvSpPr>
          <p:nvPr>
            <p:ph idx="1"/>
          </p:nvPr>
        </p:nvSpPr>
        <p:spPr>
          <a:xfrm>
            <a:off x="646111" y="1378039"/>
            <a:ext cx="10674420" cy="4327302"/>
          </a:xfrm>
        </p:spPr>
        <p:txBody>
          <a:bodyPr>
            <a:normAutofit/>
          </a:bodyPr>
          <a:lstStyle/>
          <a:p>
            <a:r>
              <a:rPr lang="en-US" sz="3600" dirty="0">
                <a:solidFill>
                  <a:schemeClr val="tx1"/>
                </a:solidFill>
              </a:rPr>
              <a:t>Liver blood test are often normal unless the person has an obstructed bile duct. Other blood test can detect some complications such as high level of a pancreatic enzyme (lipase or amylase) in pancreatitis.</a:t>
            </a:r>
          </a:p>
          <a:p>
            <a:endParaRPr lang="en-US" sz="3600" dirty="0">
              <a:solidFill>
                <a:schemeClr val="tx1"/>
              </a:solidFill>
            </a:endParaRPr>
          </a:p>
          <a:p>
            <a:r>
              <a:rPr lang="en-US" sz="3600" dirty="0">
                <a:solidFill>
                  <a:schemeClr val="tx1"/>
                </a:solidFill>
              </a:rPr>
              <a:t>A high count of WBC suggest inflammation, an abscess, gangrene or a perforated gallbladder.</a:t>
            </a:r>
          </a:p>
        </p:txBody>
      </p:sp>
    </p:spTree>
    <p:extLst>
      <p:ext uri="{BB962C8B-B14F-4D97-AF65-F5344CB8AC3E}">
        <p14:creationId xmlns:p14="http://schemas.microsoft.com/office/powerpoint/2010/main" val="11504785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832610"/>
          </a:xfrm>
        </p:spPr>
        <p:txBody>
          <a:bodyPr/>
          <a:lstStyle/>
          <a:p>
            <a:r>
              <a:rPr lang="en-US" b="1" dirty="0"/>
              <a:t>Management</a:t>
            </a:r>
          </a:p>
        </p:txBody>
      </p:sp>
      <p:sp>
        <p:nvSpPr>
          <p:cNvPr id="2" name="Content Placeholder 1"/>
          <p:cNvSpPr>
            <a:spLocks noGrp="1"/>
          </p:cNvSpPr>
          <p:nvPr>
            <p:ph idx="1"/>
          </p:nvPr>
        </p:nvSpPr>
        <p:spPr>
          <a:xfrm>
            <a:off x="631064" y="1455313"/>
            <a:ext cx="11294773" cy="4520484"/>
          </a:xfrm>
        </p:spPr>
        <p:txBody>
          <a:bodyPr>
            <a:normAutofit lnSpcReduction="10000"/>
          </a:bodyPr>
          <a:lstStyle/>
          <a:p>
            <a:r>
              <a:rPr lang="en-US" sz="3500" dirty="0">
                <a:solidFill>
                  <a:schemeClr val="tx1"/>
                </a:solidFill>
              </a:rPr>
              <a:t>Surgical – removal of the gallbladder (cholecystectomy) is usually done by using a flexible tube called a laparoscope.</a:t>
            </a:r>
          </a:p>
          <a:p>
            <a:r>
              <a:rPr lang="en-US" sz="3500" dirty="0">
                <a:solidFill>
                  <a:schemeClr val="tx1"/>
                </a:solidFill>
              </a:rPr>
              <a:t>This surgery uses a smaller surgical cuts, which results in a faster recovery. Patients are often sent home from the hospital on the same day as surgery or the next morning. Open cholecystectomy requires larger cut in the upper-right part of the abdomen. </a:t>
            </a:r>
          </a:p>
          <a:p>
            <a:r>
              <a:rPr lang="en-US" sz="3500" dirty="0">
                <a:solidFill>
                  <a:schemeClr val="tx1"/>
                </a:solidFill>
              </a:rPr>
              <a:t>Gall stones may also be dissolved with medication taken by mouth. But may take 2 years or longer to work.</a:t>
            </a:r>
          </a:p>
          <a:p>
            <a:endParaRPr lang="en-US" sz="4000" dirty="0">
              <a:solidFill>
                <a:schemeClr val="tx1"/>
              </a:solidFill>
            </a:endParaRPr>
          </a:p>
        </p:txBody>
      </p:sp>
    </p:spTree>
    <p:extLst>
      <p:ext uri="{BB962C8B-B14F-4D97-AF65-F5344CB8AC3E}">
        <p14:creationId xmlns:p14="http://schemas.microsoft.com/office/powerpoint/2010/main" val="299117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ea typeface="Cambria" panose="02040503050406030204" pitchFamily="18" charset="0"/>
              </a:rPr>
              <a:t>Laboratory and diagnostic study findings</a:t>
            </a:r>
            <a:br>
              <a:rPr lang="en-US" b="1" dirty="0"/>
            </a:br>
            <a:endParaRPr lang="en-US" b="1" dirty="0"/>
          </a:p>
        </p:txBody>
      </p:sp>
      <p:sp>
        <p:nvSpPr>
          <p:cNvPr id="3" name="Content Placeholder 2"/>
          <p:cNvSpPr>
            <a:spLocks noGrp="1"/>
          </p:cNvSpPr>
          <p:nvPr>
            <p:ph idx="1"/>
          </p:nvPr>
        </p:nvSpPr>
        <p:spPr/>
        <p:txBody>
          <a:bodyPr/>
          <a:lstStyle/>
          <a:p>
            <a:pPr lvl="0"/>
            <a:r>
              <a:rPr lang="en-US" sz="3600" dirty="0">
                <a:ea typeface="Cambria" panose="02040503050406030204" pitchFamily="18" charset="0"/>
              </a:rPr>
              <a:t>Endoscopy identifies the cause and site of bleeding</a:t>
            </a:r>
          </a:p>
          <a:p>
            <a:pPr lvl="0"/>
            <a:r>
              <a:rPr lang="en-US" sz="3600" dirty="0">
                <a:ea typeface="Cambria" panose="02040503050406030204" pitchFamily="18" charset="0"/>
              </a:rPr>
              <a:t>Ultrasound and computed tomography assist in identifying the site of bleeding</a:t>
            </a:r>
          </a:p>
          <a:p>
            <a:endParaRPr lang="en-US" dirty="0"/>
          </a:p>
        </p:txBody>
      </p:sp>
    </p:spTree>
    <p:extLst>
      <p:ext uri="{BB962C8B-B14F-4D97-AF65-F5344CB8AC3E}">
        <p14:creationId xmlns:p14="http://schemas.microsoft.com/office/powerpoint/2010/main" val="242381022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2987" y="154546"/>
            <a:ext cx="9404724" cy="927279"/>
          </a:xfrm>
        </p:spPr>
        <p:txBody>
          <a:bodyPr/>
          <a:lstStyle/>
          <a:p>
            <a:r>
              <a:rPr lang="en-US" sz="5400" dirty="0"/>
              <a:t>Complications</a:t>
            </a:r>
            <a:endParaRPr lang="en-US" dirty="0"/>
          </a:p>
        </p:txBody>
      </p:sp>
      <p:sp>
        <p:nvSpPr>
          <p:cNvPr id="2" name="Content Placeholder 1"/>
          <p:cNvSpPr>
            <a:spLocks noGrp="1"/>
          </p:cNvSpPr>
          <p:nvPr>
            <p:ph idx="1"/>
          </p:nvPr>
        </p:nvSpPr>
        <p:spPr>
          <a:xfrm>
            <a:off x="656823" y="1267693"/>
            <a:ext cx="11101588" cy="4656590"/>
          </a:xfrm>
        </p:spPr>
        <p:txBody>
          <a:bodyPr>
            <a:noAutofit/>
          </a:bodyPr>
          <a:lstStyle/>
          <a:p>
            <a:r>
              <a:rPr lang="en-US" sz="3600" b="1" dirty="0">
                <a:solidFill>
                  <a:schemeClr val="tx1"/>
                </a:solidFill>
              </a:rPr>
              <a:t>Pain after surgery </a:t>
            </a:r>
            <a:r>
              <a:rPr lang="en-US" sz="3600" dirty="0">
                <a:solidFill>
                  <a:schemeClr val="tx1"/>
                </a:solidFill>
              </a:rPr>
              <a:t>: a few people have new or recurring episodes of pain that felt on gallbladder even thought the gallbladder and the stones have been removed. </a:t>
            </a:r>
          </a:p>
          <a:p>
            <a:r>
              <a:rPr lang="en-US" sz="3600" dirty="0">
                <a:solidFill>
                  <a:schemeClr val="tx1"/>
                </a:solidFill>
              </a:rPr>
              <a:t>It may be the malfunction of the sphincter of </a:t>
            </a:r>
            <a:r>
              <a:rPr lang="en-US" sz="3600" dirty="0" err="1">
                <a:solidFill>
                  <a:schemeClr val="tx1"/>
                </a:solidFill>
              </a:rPr>
              <a:t>Oddi</a:t>
            </a:r>
            <a:r>
              <a:rPr lang="en-US" sz="3600" dirty="0">
                <a:solidFill>
                  <a:schemeClr val="tx1"/>
                </a:solidFill>
              </a:rPr>
              <a:t>, the muscle that control the released of bile and pancreatic secretion.</a:t>
            </a:r>
          </a:p>
        </p:txBody>
      </p:sp>
    </p:spTree>
    <p:extLst>
      <p:ext uri="{BB962C8B-B14F-4D97-AF65-F5344CB8AC3E}">
        <p14:creationId xmlns:p14="http://schemas.microsoft.com/office/powerpoint/2010/main" val="88041654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6670" y="154546"/>
            <a:ext cx="9404724" cy="888643"/>
          </a:xfrm>
        </p:spPr>
        <p:txBody>
          <a:bodyPr>
            <a:normAutofit/>
          </a:bodyPr>
          <a:lstStyle/>
          <a:p>
            <a:r>
              <a:rPr lang="en-US" sz="4800" dirty="0"/>
              <a:t>Other possible complications</a:t>
            </a:r>
          </a:p>
        </p:txBody>
      </p:sp>
      <p:sp>
        <p:nvSpPr>
          <p:cNvPr id="2" name="Content Placeholder 1"/>
          <p:cNvSpPr>
            <a:spLocks noGrp="1"/>
          </p:cNvSpPr>
          <p:nvPr>
            <p:ph idx="1"/>
          </p:nvPr>
        </p:nvSpPr>
        <p:spPr>
          <a:xfrm>
            <a:off x="566670" y="1133341"/>
            <a:ext cx="11217499" cy="4675032"/>
          </a:xfrm>
        </p:spPr>
        <p:txBody>
          <a:bodyPr>
            <a:noAutofit/>
          </a:bodyPr>
          <a:lstStyle/>
          <a:p>
            <a:r>
              <a:rPr lang="en-US" sz="3200" dirty="0">
                <a:solidFill>
                  <a:schemeClr val="tx1"/>
                </a:solidFill>
              </a:rPr>
              <a:t>Cancer of gallbladder (rarely)</a:t>
            </a:r>
          </a:p>
          <a:p>
            <a:r>
              <a:rPr lang="en-US" sz="3200" dirty="0">
                <a:solidFill>
                  <a:schemeClr val="tx1"/>
                </a:solidFill>
              </a:rPr>
              <a:t>Jaundice</a:t>
            </a:r>
          </a:p>
          <a:p>
            <a:r>
              <a:rPr lang="en-US" sz="3200" dirty="0">
                <a:solidFill>
                  <a:schemeClr val="tx1"/>
                </a:solidFill>
              </a:rPr>
              <a:t>Pancreatitis</a:t>
            </a:r>
          </a:p>
          <a:p>
            <a:r>
              <a:rPr lang="en-US" sz="3200" dirty="0">
                <a:solidFill>
                  <a:schemeClr val="tx1"/>
                </a:solidFill>
              </a:rPr>
              <a:t>Worsening of the condition:</a:t>
            </a:r>
            <a:endParaRPr lang="en-US" sz="3200" b="1" dirty="0">
              <a:solidFill>
                <a:schemeClr val="tx1"/>
              </a:solidFill>
            </a:endParaRPr>
          </a:p>
          <a:p>
            <a:pPr marL="0" indent="0">
              <a:buNone/>
            </a:pPr>
            <a:r>
              <a:rPr lang="en-US" sz="3200" dirty="0" err="1">
                <a:solidFill>
                  <a:schemeClr val="tx1"/>
                </a:solidFill>
              </a:rPr>
              <a:t>NB;The</a:t>
            </a:r>
            <a:r>
              <a:rPr lang="en-US" sz="3200" dirty="0">
                <a:solidFill>
                  <a:schemeClr val="tx1"/>
                </a:solidFill>
              </a:rPr>
              <a:t> pancreas and liver drain into the same duct into the gut. When the </a:t>
            </a:r>
            <a:r>
              <a:rPr lang="en-US" sz="3200" dirty="0" err="1">
                <a:solidFill>
                  <a:schemeClr val="tx1"/>
                </a:solidFill>
              </a:rPr>
              <a:t>pancrease</a:t>
            </a:r>
            <a:r>
              <a:rPr lang="en-US" sz="3200" dirty="0">
                <a:solidFill>
                  <a:schemeClr val="tx1"/>
                </a:solidFill>
              </a:rPr>
              <a:t> becomes inflamed and swollen the outflow from the liver does not drain into the gut. The bile salts do not get into the gut and stay in the body leading to jaundice.</a:t>
            </a:r>
          </a:p>
          <a:p>
            <a:endParaRPr lang="en-US" sz="4000" dirty="0">
              <a:solidFill>
                <a:schemeClr val="tx1"/>
              </a:solidFill>
            </a:endParaRPr>
          </a:p>
        </p:txBody>
      </p:sp>
    </p:spTree>
    <p:extLst>
      <p:ext uri="{BB962C8B-B14F-4D97-AF65-F5344CB8AC3E}">
        <p14:creationId xmlns:p14="http://schemas.microsoft.com/office/powerpoint/2010/main" val="18592836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3944" y="141674"/>
            <a:ext cx="9404724" cy="794191"/>
          </a:xfrm>
        </p:spPr>
        <p:txBody>
          <a:bodyPr>
            <a:normAutofit fontScale="90000"/>
          </a:bodyPr>
          <a:lstStyle/>
          <a:p>
            <a:r>
              <a:rPr lang="en-US" sz="6000" b="1" dirty="0"/>
              <a:t>Management</a:t>
            </a:r>
            <a:r>
              <a:rPr lang="en-US" dirty="0">
                <a:solidFill>
                  <a:schemeClr val="tx1"/>
                </a:solidFill>
              </a:rPr>
              <a:t> </a:t>
            </a:r>
          </a:p>
        </p:txBody>
      </p:sp>
      <p:sp>
        <p:nvSpPr>
          <p:cNvPr id="2" name="Content Placeholder 1"/>
          <p:cNvSpPr>
            <a:spLocks noGrp="1"/>
          </p:cNvSpPr>
          <p:nvPr>
            <p:ph idx="1"/>
          </p:nvPr>
        </p:nvSpPr>
        <p:spPr>
          <a:xfrm>
            <a:off x="643944" y="1365160"/>
            <a:ext cx="11075831" cy="4883239"/>
          </a:xfrm>
        </p:spPr>
        <p:txBody>
          <a:bodyPr>
            <a:normAutofit/>
          </a:bodyPr>
          <a:lstStyle/>
          <a:p>
            <a:r>
              <a:rPr lang="en-US" sz="3600" dirty="0">
                <a:solidFill>
                  <a:schemeClr val="tx1"/>
                </a:solidFill>
              </a:rPr>
              <a:t>The condition is not always preventable.</a:t>
            </a:r>
          </a:p>
          <a:p>
            <a:r>
              <a:rPr lang="en-US" sz="3600" dirty="0">
                <a:solidFill>
                  <a:schemeClr val="tx1"/>
                </a:solidFill>
              </a:rPr>
              <a:t>Eating less fatty food may relieve symptoms who have not had their gallbladder removed.</a:t>
            </a:r>
          </a:p>
        </p:txBody>
      </p:sp>
    </p:spTree>
    <p:extLst>
      <p:ext uri="{BB962C8B-B14F-4D97-AF65-F5344CB8AC3E}">
        <p14:creationId xmlns:p14="http://schemas.microsoft.com/office/powerpoint/2010/main" val="195825237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22" y="257577"/>
            <a:ext cx="8875337" cy="746975"/>
          </a:xfrm>
        </p:spPr>
        <p:txBody>
          <a:bodyPr>
            <a:normAutofit fontScale="90000"/>
          </a:bodyPr>
          <a:lstStyle/>
          <a:p>
            <a:br>
              <a:rPr lang="en-US" sz="4900" b="1" u="sng" dirty="0">
                <a:solidFill>
                  <a:srgbClr val="FFFF00"/>
                </a:solidFill>
                <a:latin typeface="Times New Roman" panose="02020603050405020304" pitchFamily="18" charset="0"/>
              </a:rPr>
            </a:br>
            <a:r>
              <a:rPr lang="en-US" sz="4900" b="1" u="sng" dirty="0">
                <a:latin typeface="Times New Roman" panose="02020603050405020304" pitchFamily="18" charset="0"/>
              </a:rPr>
              <a:t>CHOLELITHIASIS</a:t>
            </a:r>
            <a:br>
              <a:rPr lang="en-US" sz="3200" dirty="0">
                <a:solidFill>
                  <a:schemeClr val="tx1"/>
                </a:solidFill>
                <a:latin typeface="Times New Roman" panose="02020603050405020304" pitchFamily="18" charset="0"/>
              </a:rPr>
            </a:br>
            <a:endParaRPr lang="en-US" sz="32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770022" y="1371600"/>
            <a:ext cx="11137964" cy="4604197"/>
          </a:xfrm>
        </p:spPr>
        <p:txBody>
          <a:bodyPr>
            <a:normAutofit fontScale="92500" lnSpcReduction="10000"/>
          </a:bodyPr>
          <a:lstStyle/>
          <a:p>
            <a:pPr>
              <a:buNone/>
            </a:pPr>
            <a:r>
              <a:rPr lang="en-US" sz="3900" dirty="0" err="1">
                <a:solidFill>
                  <a:schemeClr val="tx1"/>
                </a:solidFill>
              </a:rPr>
              <a:t>Dfn</a:t>
            </a:r>
            <a:r>
              <a:rPr lang="en-US" sz="3900" dirty="0">
                <a:solidFill>
                  <a:schemeClr val="tx1"/>
                </a:solidFill>
              </a:rPr>
              <a:t>-collection or presence of stones in the gall bladder</a:t>
            </a:r>
          </a:p>
          <a:p>
            <a:pPr>
              <a:buNone/>
            </a:pPr>
            <a:r>
              <a:rPr lang="en-US" sz="3900" b="1" dirty="0"/>
              <a:t>Causes</a:t>
            </a:r>
            <a:endParaRPr lang="en-US" sz="3900" dirty="0"/>
          </a:p>
          <a:p>
            <a:r>
              <a:rPr lang="en-US" sz="3900" dirty="0">
                <a:solidFill>
                  <a:schemeClr val="tx1"/>
                </a:solidFill>
              </a:rPr>
              <a:t>Altered solubility of the bile content</a:t>
            </a:r>
          </a:p>
          <a:p>
            <a:r>
              <a:rPr lang="en-US" sz="3900" dirty="0">
                <a:solidFill>
                  <a:schemeClr val="tx1"/>
                </a:solidFill>
              </a:rPr>
              <a:t>High levels of blood and dietary cholesterol</a:t>
            </a:r>
          </a:p>
          <a:p>
            <a:r>
              <a:rPr lang="en-US" sz="3900" dirty="0">
                <a:solidFill>
                  <a:schemeClr val="tx1"/>
                </a:solidFill>
              </a:rPr>
              <a:t>Dm</a:t>
            </a:r>
          </a:p>
          <a:p>
            <a:r>
              <a:rPr lang="en-US" sz="3900" dirty="0">
                <a:solidFill>
                  <a:schemeClr val="tx1"/>
                </a:solidFill>
              </a:rPr>
              <a:t>Hemolytic diseases</a:t>
            </a:r>
          </a:p>
          <a:p>
            <a:r>
              <a:rPr lang="en-US" sz="3900" dirty="0">
                <a:solidFill>
                  <a:schemeClr val="tx1"/>
                </a:solidFill>
              </a:rPr>
              <a:t>Female gender</a:t>
            </a:r>
          </a:p>
          <a:p>
            <a:r>
              <a:rPr lang="en-US" sz="3900" dirty="0">
                <a:solidFill>
                  <a:schemeClr val="tx1"/>
                </a:solidFill>
              </a:rPr>
              <a:t>Obesity</a:t>
            </a:r>
          </a:p>
          <a:p>
            <a:endParaRPr lang="en-US" sz="3200" dirty="0">
              <a:solidFill>
                <a:schemeClr val="tx1"/>
              </a:solidFill>
            </a:endParaRPr>
          </a:p>
        </p:txBody>
      </p:sp>
    </p:spTree>
    <p:extLst>
      <p:ext uri="{BB962C8B-B14F-4D97-AF65-F5344CB8AC3E}">
        <p14:creationId xmlns:p14="http://schemas.microsoft.com/office/powerpoint/2010/main" val="234878702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05" y="141668"/>
            <a:ext cx="10515600" cy="916995"/>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249252" y="1184856"/>
            <a:ext cx="8860664" cy="4727006"/>
          </a:xfrm>
          <a:prstGeom prst="rect">
            <a:avLst/>
          </a:prstGeom>
        </p:spPr>
      </p:pic>
    </p:spTree>
    <p:extLst>
      <p:ext uri="{BB962C8B-B14F-4D97-AF65-F5344CB8AC3E}">
        <p14:creationId xmlns:p14="http://schemas.microsoft.com/office/powerpoint/2010/main" val="300260577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852"/>
          </a:xfrm>
        </p:spPr>
        <p:txBody>
          <a:bodyPr/>
          <a:lstStyle/>
          <a:p>
            <a:endParaRPr lang="en-US" dirty="0"/>
          </a:p>
        </p:txBody>
      </p:sp>
      <p:sp>
        <p:nvSpPr>
          <p:cNvPr id="3" name="Content Placeholder 2"/>
          <p:cNvSpPr>
            <a:spLocks noGrp="1"/>
          </p:cNvSpPr>
          <p:nvPr>
            <p:ph idx="1"/>
          </p:nvPr>
        </p:nvSpPr>
        <p:spPr>
          <a:xfrm>
            <a:off x="838200" y="1455314"/>
            <a:ext cx="10065432" cy="4612286"/>
          </a:xfrm>
        </p:spPr>
        <p:txBody>
          <a:bodyPr>
            <a:normAutofit/>
          </a:bodyPr>
          <a:lstStyle/>
          <a:p>
            <a:r>
              <a:rPr lang="en-US" sz="2800" dirty="0"/>
              <a:t>There are two major types of gallstones: those composed predominantly of </a:t>
            </a:r>
            <a:r>
              <a:rPr lang="en-US" sz="2800" b="1" dirty="0"/>
              <a:t>pigment</a:t>
            </a:r>
            <a:r>
              <a:rPr lang="en-US" sz="2800" dirty="0"/>
              <a:t> and those composed primarily of </a:t>
            </a:r>
            <a:r>
              <a:rPr lang="en-US" sz="2800" b="1" dirty="0"/>
              <a:t>cholesterol</a:t>
            </a:r>
            <a:r>
              <a:rPr lang="en-US" sz="2800" dirty="0"/>
              <a:t>.</a:t>
            </a:r>
          </a:p>
          <a:p>
            <a:r>
              <a:rPr lang="en-US" sz="2800" dirty="0"/>
              <a:t>Pigment stones probably form when unconjugated pigments in the bile precipitate to form stones.</a:t>
            </a:r>
          </a:p>
          <a:p>
            <a:r>
              <a:rPr lang="en-US" sz="2800" dirty="0"/>
              <a:t>The risk of developing such stones is increased in patients with cirrhosis, hemolysis, and infections of the biliary tract. </a:t>
            </a:r>
          </a:p>
          <a:p>
            <a:r>
              <a:rPr lang="en-US" sz="2800" dirty="0"/>
              <a:t>Pigment stones cannot be dissolved and must be removed surgically.</a:t>
            </a:r>
          </a:p>
          <a:p>
            <a:endParaRPr lang="en-US" dirty="0"/>
          </a:p>
        </p:txBody>
      </p:sp>
    </p:spTree>
    <p:extLst>
      <p:ext uri="{BB962C8B-B14F-4D97-AF65-F5344CB8AC3E}">
        <p14:creationId xmlns:p14="http://schemas.microsoft.com/office/powerpoint/2010/main" val="11284632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216425"/>
          </a:xfrm>
        </p:spPr>
        <p:txBody>
          <a:bodyPr/>
          <a:lstStyle/>
          <a:p>
            <a:endParaRPr lang="en-US" dirty="0"/>
          </a:p>
        </p:txBody>
      </p:sp>
      <p:sp>
        <p:nvSpPr>
          <p:cNvPr id="3" name="Content Placeholder 2"/>
          <p:cNvSpPr>
            <a:spLocks noGrp="1"/>
          </p:cNvSpPr>
          <p:nvPr>
            <p:ph idx="1"/>
          </p:nvPr>
        </p:nvSpPr>
        <p:spPr>
          <a:xfrm>
            <a:off x="646112" y="1843314"/>
            <a:ext cx="10631488" cy="4760686"/>
          </a:xfrm>
        </p:spPr>
        <p:txBody>
          <a:bodyPr>
            <a:noAutofit/>
          </a:bodyPr>
          <a:lstStyle/>
          <a:p>
            <a:r>
              <a:rPr lang="en-US" sz="2800" dirty="0"/>
              <a:t>Cholesterol, a normal constituent of bile, is insoluble in water. Its solubility depends on bile acids and lecithin (phospholipids) in bile. </a:t>
            </a:r>
          </a:p>
          <a:p>
            <a:r>
              <a:rPr lang="en-US" sz="2800" dirty="0"/>
              <a:t>In gallstone-prone patients, there is decreased bile acid synthesis and increased cholesterol synthesis in the liver, resulting in bile supersaturated with cholesterol, which precipitates out of the bile to form stones. </a:t>
            </a:r>
          </a:p>
          <a:p>
            <a:r>
              <a:rPr lang="en-US" sz="2800" dirty="0"/>
              <a:t>The cholesterol-saturated bile predisposes to the formation of gallstones and acts as an irritant, producing inflammatory changes in the gallbladder.</a:t>
            </a:r>
          </a:p>
        </p:txBody>
      </p:sp>
    </p:spTree>
    <p:extLst>
      <p:ext uri="{BB962C8B-B14F-4D97-AF65-F5344CB8AC3E}">
        <p14:creationId xmlns:p14="http://schemas.microsoft.com/office/powerpoint/2010/main" val="360198039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42" y="321971"/>
            <a:ext cx="9404724" cy="772732"/>
          </a:xfrm>
        </p:spPr>
        <p:txBody>
          <a:bodyPr>
            <a:normAutofit fontScale="90000"/>
          </a:bodyPr>
          <a:lstStyle/>
          <a:p>
            <a:br>
              <a:rPr lang="en-US" sz="4400" b="1" dirty="0">
                <a:latin typeface="Times New Roman" panose="02020603050405020304" pitchFamily="18" charset="0"/>
              </a:rPr>
            </a:br>
            <a:r>
              <a:rPr lang="en-US" sz="4400" b="1" dirty="0">
                <a:latin typeface="Times New Roman" panose="02020603050405020304" pitchFamily="18" charset="0"/>
              </a:rPr>
              <a:t>Clinical manifestations</a:t>
            </a:r>
            <a:br>
              <a:rPr lang="en-US" sz="3200" dirty="0">
                <a:solidFill>
                  <a:schemeClr val="tx1"/>
                </a:solidFill>
                <a:latin typeface="Times New Roman" panose="02020603050405020304" pitchFamily="18" charset="0"/>
              </a:rPr>
            </a:br>
            <a:endParaRPr lang="en-US" sz="32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709442" y="1403797"/>
            <a:ext cx="9864113" cy="4533364"/>
          </a:xfrm>
        </p:spPr>
        <p:txBody>
          <a:bodyPr>
            <a:noAutofit/>
          </a:bodyPr>
          <a:lstStyle/>
          <a:p>
            <a:r>
              <a:rPr lang="en-US" dirty="0">
                <a:solidFill>
                  <a:schemeClr val="tx1"/>
                </a:solidFill>
              </a:rPr>
              <a:t>Intolerance to fatty foods</a:t>
            </a:r>
          </a:p>
          <a:p>
            <a:r>
              <a:rPr lang="en-US" dirty="0">
                <a:solidFill>
                  <a:schemeClr val="tx1"/>
                </a:solidFill>
              </a:rPr>
              <a:t>Nausea and vomiting</a:t>
            </a:r>
          </a:p>
          <a:p>
            <a:r>
              <a:rPr lang="en-US" dirty="0">
                <a:solidFill>
                  <a:schemeClr val="tx1"/>
                </a:solidFill>
              </a:rPr>
              <a:t>Flatulence</a:t>
            </a:r>
          </a:p>
          <a:p>
            <a:r>
              <a:rPr lang="en-US" dirty="0">
                <a:solidFill>
                  <a:schemeClr val="tx1"/>
                </a:solidFill>
              </a:rPr>
              <a:t>Fever</a:t>
            </a:r>
          </a:p>
          <a:p>
            <a:r>
              <a:rPr lang="en-US" dirty="0">
                <a:solidFill>
                  <a:schemeClr val="tx1"/>
                </a:solidFill>
              </a:rPr>
              <a:t>Right upper quadrant discomfort</a:t>
            </a:r>
          </a:p>
          <a:p>
            <a:r>
              <a:rPr lang="en-US" dirty="0">
                <a:solidFill>
                  <a:schemeClr val="tx1"/>
                </a:solidFill>
              </a:rPr>
              <a:t>Right upper quadrant pain</a:t>
            </a:r>
          </a:p>
          <a:p>
            <a:r>
              <a:rPr lang="en-US" dirty="0">
                <a:solidFill>
                  <a:schemeClr val="tx1"/>
                </a:solidFill>
              </a:rPr>
              <a:t>Jaundice</a:t>
            </a:r>
          </a:p>
          <a:p>
            <a:r>
              <a:rPr lang="en-US" dirty="0">
                <a:solidFill>
                  <a:schemeClr val="tx1"/>
                </a:solidFill>
              </a:rPr>
              <a:t>Clay colored stool</a:t>
            </a:r>
          </a:p>
          <a:p>
            <a:r>
              <a:rPr lang="en-US" dirty="0">
                <a:solidFill>
                  <a:schemeClr val="tx1"/>
                </a:solidFill>
              </a:rPr>
              <a:t>Dark colored urine</a:t>
            </a:r>
          </a:p>
          <a:p>
            <a:endParaRPr lang="en-US" sz="3600" dirty="0">
              <a:solidFill>
                <a:schemeClr val="tx1"/>
              </a:solidFill>
            </a:endParaRPr>
          </a:p>
        </p:txBody>
      </p:sp>
    </p:spTree>
    <p:extLst>
      <p:ext uri="{BB962C8B-B14F-4D97-AF65-F5344CB8AC3E}">
        <p14:creationId xmlns:p14="http://schemas.microsoft.com/office/powerpoint/2010/main" val="50307349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3974"/>
          </a:xfrm>
        </p:spPr>
        <p:txBody>
          <a:bodyPr>
            <a:normAutofit fontScale="90000"/>
          </a:bodyPr>
          <a:lstStyle/>
          <a:p>
            <a:br>
              <a:rPr lang="en-US" sz="5300" dirty="0">
                <a:latin typeface="Times New Roman" panose="02020603050405020304" pitchFamily="18" charset="0"/>
              </a:rPr>
            </a:br>
            <a:r>
              <a:rPr lang="en-US" sz="5300" dirty="0">
                <a:latin typeface="Times New Roman" panose="02020603050405020304" pitchFamily="18" charset="0"/>
              </a:rPr>
              <a:t>Diagnosis</a:t>
            </a:r>
            <a:br>
              <a:rPr lang="en-US" sz="3200" dirty="0">
                <a:solidFill>
                  <a:schemeClr val="tx1"/>
                </a:solidFill>
                <a:latin typeface="Times New Roman" panose="02020603050405020304" pitchFamily="18" charset="0"/>
              </a:rPr>
            </a:br>
            <a:endParaRPr lang="en-US" sz="32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1275348" y="1708484"/>
            <a:ext cx="8774505" cy="4539916"/>
          </a:xfrm>
        </p:spPr>
        <p:txBody>
          <a:bodyPr>
            <a:normAutofit/>
          </a:bodyPr>
          <a:lstStyle/>
          <a:p>
            <a:pPr>
              <a:buNone/>
            </a:pPr>
            <a:r>
              <a:rPr lang="en-US" sz="4000" dirty="0">
                <a:solidFill>
                  <a:schemeClr val="tx1"/>
                </a:solidFill>
              </a:rPr>
              <a:t>A) </a:t>
            </a:r>
            <a:r>
              <a:rPr lang="en-US" sz="4000" dirty="0" err="1">
                <a:solidFill>
                  <a:schemeClr val="tx1"/>
                </a:solidFill>
              </a:rPr>
              <a:t>cholecystitis</a:t>
            </a:r>
            <a:endParaRPr lang="en-US" sz="4000" dirty="0">
              <a:solidFill>
                <a:schemeClr val="tx1"/>
              </a:solidFill>
            </a:endParaRPr>
          </a:p>
          <a:p>
            <a:pPr>
              <a:buNone/>
            </a:pPr>
            <a:r>
              <a:rPr lang="en-US" sz="4000" dirty="0">
                <a:solidFill>
                  <a:schemeClr val="tx1"/>
                </a:solidFill>
              </a:rPr>
              <a:t>-High WBC</a:t>
            </a:r>
          </a:p>
          <a:p>
            <a:pPr>
              <a:buNone/>
            </a:pPr>
            <a:r>
              <a:rPr lang="en-US" sz="4000" dirty="0">
                <a:solidFill>
                  <a:schemeClr val="tx1"/>
                </a:solidFill>
              </a:rPr>
              <a:t>-High </a:t>
            </a:r>
            <a:r>
              <a:rPr lang="en-US" sz="4000" dirty="0"/>
              <a:t>LFTs</a:t>
            </a:r>
            <a:endParaRPr lang="en-US" sz="4000" dirty="0">
              <a:solidFill>
                <a:schemeClr val="tx1"/>
              </a:solidFill>
            </a:endParaRPr>
          </a:p>
        </p:txBody>
      </p:sp>
    </p:spTree>
    <p:extLst>
      <p:ext uri="{BB962C8B-B14F-4D97-AF65-F5344CB8AC3E}">
        <p14:creationId xmlns:p14="http://schemas.microsoft.com/office/powerpoint/2010/main" val="242449668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a:latin typeface="Times New Roman" panose="02020603050405020304" pitchFamily="18" charset="0"/>
              </a:rPr>
              <a:t>B) </a:t>
            </a:r>
            <a:r>
              <a:rPr lang="en-US" sz="4900" dirty="0" err="1">
                <a:latin typeface="Times New Roman" panose="02020603050405020304" pitchFamily="18" charset="0"/>
              </a:rPr>
              <a:t>cholelithiasis</a:t>
            </a:r>
            <a:r>
              <a:rPr lang="en-US" sz="4900" dirty="0">
                <a:latin typeface="Times New Roman" panose="02020603050405020304" pitchFamily="18" charset="0"/>
              </a:rPr>
              <a:t> dx</a:t>
            </a:r>
            <a:br>
              <a:rPr lang="en-US" sz="3200" dirty="0">
                <a:solidFill>
                  <a:schemeClr val="tx1"/>
                </a:solidFill>
                <a:latin typeface="Times New Roman" panose="02020603050405020304" pitchFamily="18" charset="0"/>
              </a:rPr>
            </a:br>
            <a:endParaRPr lang="en-US" sz="3200" dirty="0">
              <a:solidFill>
                <a:schemeClr val="tx1"/>
              </a:solidFill>
              <a:latin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n-US" sz="4800" dirty="0">
                <a:solidFill>
                  <a:schemeClr val="tx1"/>
                </a:solidFill>
              </a:rPr>
              <a:t>X-ray</a:t>
            </a:r>
          </a:p>
          <a:p>
            <a:r>
              <a:rPr lang="en-US" sz="4800" dirty="0" err="1">
                <a:solidFill>
                  <a:schemeClr val="tx1"/>
                </a:solidFill>
              </a:rPr>
              <a:t>Cholecystogram</a:t>
            </a:r>
            <a:endParaRPr lang="en-US" sz="4800" dirty="0">
              <a:solidFill>
                <a:schemeClr val="tx1"/>
              </a:solidFill>
            </a:endParaRPr>
          </a:p>
          <a:p>
            <a:r>
              <a:rPr lang="en-US" sz="4800" dirty="0" err="1">
                <a:solidFill>
                  <a:schemeClr val="tx1"/>
                </a:solidFill>
              </a:rPr>
              <a:t>Cholangiogram</a:t>
            </a:r>
            <a:endParaRPr lang="en-US" sz="4800" dirty="0">
              <a:solidFill>
                <a:schemeClr val="tx1"/>
              </a:solidFill>
            </a:endParaRPr>
          </a:p>
          <a:p>
            <a:r>
              <a:rPr lang="en-US" sz="4800" dirty="0" err="1">
                <a:solidFill>
                  <a:schemeClr val="tx1"/>
                </a:solidFill>
              </a:rPr>
              <a:t>Ultrasonography</a:t>
            </a:r>
            <a:endParaRPr lang="en-US" sz="4800" dirty="0">
              <a:solidFill>
                <a:schemeClr val="tx1"/>
              </a:solidFill>
            </a:endParaRPr>
          </a:p>
          <a:p>
            <a:pPr marL="0" indent="0">
              <a:buNone/>
            </a:pPr>
            <a:endParaRPr lang="en-US" sz="4800" dirty="0">
              <a:solidFill>
                <a:schemeClr val="tx1"/>
              </a:solidFill>
            </a:endParaRPr>
          </a:p>
        </p:txBody>
      </p:sp>
    </p:spTree>
    <p:extLst>
      <p:ext uri="{BB962C8B-B14F-4D97-AF65-F5344CB8AC3E}">
        <p14:creationId xmlns:p14="http://schemas.microsoft.com/office/powerpoint/2010/main" val="278922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Medical Management</a:t>
            </a:r>
          </a:p>
        </p:txBody>
      </p:sp>
      <p:sp>
        <p:nvSpPr>
          <p:cNvPr id="3" name="Content Placeholder 2"/>
          <p:cNvSpPr>
            <a:spLocks noGrp="1"/>
          </p:cNvSpPr>
          <p:nvPr>
            <p:ph idx="1"/>
          </p:nvPr>
        </p:nvSpPr>
        <p:spPr/>
        <p:txBody>
          <a:bodyPr/>
          <a:lstStyle/>
          <a:p>
            <a:r>
              <a:rPr lang="en-US" sz="3200" dirty="0">
                <a:ea typeface="Cambria" panose="02040503050406030204" pitchFamily="18" charset="0"/>
              </a:rPr>
              <a:t>Non-surgical treatment is preferred because of the high mortality associated with emergency surgery to control bleeding from esophageal </a:t>
            </a:r>
            <a:r>
              <a:rPr lang="en-US" sz="3200" dirty="0" err="1">
                <a:ea typeface="Cambria" panose="02040503050406030204" pitchFamily="18" charset="0"/>
              </a:rPr>
              <a:t>varices</a:t>
            </a:r>
            <a:r>
              <a:rPr lang="en-US" sz="3200" dirty="0">
                <a:ea typeface="Cambria" panose="02040503050406030204" pitchFamily="18" charset="0"/>
              </a:rPr>
              <a:t> and because of the poor physical condition of most of these patients.</a:t>
            </a:r>
          </a:p>
          <a:p>
            <a:endParaRPr lang="en-US" dirty="0"/>
          </a:p>
        </p:txBody>
      </p:sp>
    </p:spTree>
    <p:extLst>
      <p:ext uri="{BB962C8B-B14F-4D97-AF65-F5344CB8AC3E}">
        <p14:creationId xmlns:p14="http://schemas.microsoft.com/office/powerpoint/2010/main" val="116519052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994" y="244701"/>
            <a:ext cx="9404724" cy="734094"/>
          </a:xfrm>
        </p:spPr>
        <p:txBody>
          <a:bodyPr>
            <a:normAutofit fontScale="90000"/>
          </a:bodyPr>
          <a:lstStyle/>
          <a:p>
            <a:br>
              <a:rPr lang="en-US" sz="4400" b="1" dirty="0">
                <a:latin typeface="Times New Roman" panose="02020603050405020304" pitchFamily="18" charset="0"/>
              </a:rPr>
            </a:br>
            <a:r>
              <a:rPr lang="en-US" sz="4400" b="1" dirty="0">
                <a:latin typeface="Times New Roman" panose="02020603050405020304" pitchFamily="18" charset="0"/>
              </a:rPr>
              <a:t>Management</a:t>
            </a:r>
            <a:br>
              <a:rPr lang="en-US" sz="3200" dirty="0">
                <a:solidFill>
                  <a:schemeClr val="tx1"/>
                </a:solidFill>
                <a:latin typeface="Times New Roman" panose="02020603050405020304" pitchFamily="18" charset="0"/>
              </a:rPr>
            </a:br>
            <a:endParaRPr lang="en-US" sz="32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852314" y="1378038"/>
            <a:ext cx="9654997" cy="4998699"/>
          </a:xfrm>
        </p:spPr>
        <p:txBody>
          <a:bodyPr>
            <a:noAutofit/>
          </a:bodyPr>
          <a:lstStyle/>
          <a:p>
            <a:r>
              <a:rPr lang="en-US" sz="2800" dirty="0">
                <a:solidFill>
                  <a:schemeClr val="tx1"/>
                </a:solidFill>
              </a:rPr>
              <a:t>Bed rest</a:t>
            </a:r>
          </a:p>
          <a:p>
            <a:r>
              <a:rPr lang="en-US" sz="2800" dirty="0">
                <a:solidFill>
                  <a:schemeClr val="tx1"/>
                </a:solidFill>
              </a:rPr>
              <a:t>Pain control</a:t>
            </a:r>
          </a:p>
          <a:p>
            <a:r>
              <a:rPr lang="en-US" sz="2800" dirty="0">
                <a:solidFill>
                  <a:schemeClr val="tx1"/>
                </a:solidFill>
              </a:rPr>
              <a:t>Antibiotics</a:t>
            </a:r>
          </a:p>
          <a:p>
            <a:r>
              <a:rPr lang="en-US" sz="2800" dirty="0">
                <a:solidFill>
                  <a:schemeClr val="tx1"/>
                </a:solidFill>
              </a:rPr>
              <a:t>Gallstone resolution therapy</a:t>
            </a:r>
          </a:p>
          <a:p>
            <a:r>
              <a:rPr lang="en-US" sz="2800" dirty="0">
                <a:solidFill>
                  <a:schemeClr val="tx1"/>
                </a:solidFill>
              </a:rPr>
              <a:t>Cholecystectomy- </a:t>
            </a:r>
            <a:r>
              <a:rPr lang="en-US" sz="2800" dirty="0"/>
              <a:t>removal of the gallbladder</a:t>
            </a:r>
            <a:endParaRPr lang="en-US" sz="2800" dirty="0">
              <a:solidFill>
                <a:schemeClr val="tx1"/>
              </a:solidFill>
            </a:endParaRPr>
          </a:p>
          <a:p>
            <a:r>
              <a:rPr lang="en-US" sz="2800" dirty="0">
                <a:solidFill>
                  <a:schemeClr val="tx1"/>
                </a:solidFill>
              </a:rPr>
              <a:t>Cholecystotomy- </a:t>
            </a:r>
            <a:r>
              <a:rPr lang="en-US" sz="2800" dirty="0"/>
              <a:t>opening and drainage of the gallbladder</a:t>
            </a:r>
            <a:endParaRPr lang="en-US" sz="2800" dirty="0">
              <a:solidFill>
                <a:schemeClr val="tx1"/>
              </a:solidFill>
            </a:endParaRPr>
          </a:p>
          <a:p>
            <a:r>
              <a:rPr lang="en-US" sz="2800" dirty="0" err="1">
                <a:solidFill>
                  <a:schemeClr val="tx1"/>
                </a:solidFill>
              </a:rPr>
              <a:t>Choledochostomy</a:t>
            </a:r>
            <a:r>
              <a:rPr lang="en-US" sz="2800" dirty="0">
                <a:solidFill>
                  <a:schemeClr val="tx1"/>
                </a:solidFill>
              </a:rPr>
              <a:t>: into common bile duct </a:t>
            </a:r>
          </a:p>
          <a:p>
            <a:r>
              <a:rPr lang="en-US" sz="2800" dirty="0" err="1">
                <a:solidFill>
                  <a:schemeClr val="tx1"/>
                </a:solidFill>
              </a:rPr>
              <a:t>Choledocholithotomy</a:t>
            </a:r>
            <a:r>
              <a:rPr lang="en-US" sz="2800" dirty="0">
                <a:solidFill>
                  <a:schemeClr val="tx1"/>
                </a:solidFill>
              </a:rPr>
              <a:t>: resection of common bile duct</a:t>
            </a:r>
          </a:p>
        </p:txBody>
      </p:sp>
    </p:spTree>
    <p:extLst>
      <p:ext uri="{BB962C8B-B14F-4D97-AF65-F5344CB8AC3E}">
        <p14:creationId xmlns:p14="http://schemas.microsoft.com/office/powerpoint/2010/main" val="183372616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224" y="433986"/>
            <a:ext cx="9404724" cy="856536"/>
          </a:xfrm>
        </p:spPr>
        <p:txBody>
          <a:bodyPr>
            <a:normAutofit fontScale="90000"/>
          </a:bodyPr>
          <a:lstStyle/>
          <a:p>
            <a:r>
              <a:rPr lang="en-US" sz="4900" b="1" dirty="0">
                <a:latin typeface="Times New Roman" panose="02020603050405020304" pitchFamily="18" charset="0"/>
              </a:rPr>
              <a:t>Pre-op care</a:t>
            </a:r>
            <a:br>
              <a:rPr lang="en-US" sz="3200" dirty="0">
                <a:solidFill>
                  <a:schemeClr val="tx1"/>
                </a:solidFill>
                <a:latin typeface="Times New Roman" panose="02020603050405020304" pitchFamily="18" charset="0"/>
              </a:rPr>
            </a:br>
            <a:endParaRPr lang="en-US" sz="32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822224" y="1519706"/>
            <a:ext cx="9674057" cy="4353059"/>
          </a:xfrm>
        </p:spPr>
        <p:txBody>
          <a:bodyPr>
            <a:normAutofit/>
          </a:bodyPr>
          <a:lstStyle/>
          <a:p>
            <a:r>
              <a:rPr lang="en-US" sz="3600" dirty="0">
                <a:solidFill>
                  <a:schemeClr val="tx1"/>
                </a:solidFill>
              </a:rPr>
              <a:t>Restrict food or drinks</a:t>
            </a:r>
          </a:p>
          <a:p>
            <a:r>
              <a:rPr lang="en-US" sz="3600" dirty="0">
                <a:solidFill>
                  <a:schemeClr val="tx1"/>
                </a:solidFill>
              </a:rPr>
              <a:t>Skin preparation</a:t>
            </a:r>
          </a:p>
          <a:p>
            <a:r>
              <a:rPr lang="en-US" sz="3600" dirty="0">
                <a:solidFill>
                  <a:schemeClr val="tx1"/>
                </a:solidFill>
              </a:rPr>
              <a:t>Cleansing enema</a:t>
            </a:r>
          </a:p>
          <a:p>
            <a:r>
              <a:rPr lang="en-US" sz="3600" dirty="0">
                <a:solidFill>
                  <a:schemeClr val="tx1"/>
                </a:solidFill>
              </a:rPr>
              <a:t>Catheterization</a:t>
            </a:r>
          </a:p>
          <a:p>
            <a:r>
              <a:rPr lang="en-US" sz="3600" dirty="0">
                <a:solidFill>
                  <a:schemeClr val="tx1"/>
                </a:solidFill>
              </a:rPr>
              <a:t>Monitor </a:t>
            </a:r>
            <a:r>
              <a:rPr lang="en-US" sz="3600" dirty="0" err="1">
                <a:solidFill>
                  <a:schemeClr val="tx1"/>
                </a:solidFill>
              </a:rPr>
              <a:t>prothrombin</a:t>
            </a:r>
            <a:r>
              <a:rPr lang="en-US" sz="3600" dirty="0">
                <a:solidFill>
                  <a:schemeClr val="tx1"/>
                </a:solidFill>
              </a:rPr>
              <a:t> time</a:t>
            </a:r>
          </a:p>
          <a:p>
            <a:r>
              <a:rPr lang="en-US" sz="3600" dirty="0">
                <a:solidFill>
                  <a:schemeClr val="tx1"/>
                </a:solidFill>
              </a:rPr>
              <a:t>Administer vitamin k</a:t>
            </a:r>
          </a:p>
          <a:p>
            <a:endParaRPr lang="en-US" sz="4400" dirty="0">
              <a:solidFill>
                <a:schemeClr val="tx1"/>
              </a:solidFill>
            </a:endParaRPr>
          </a:p>
        </p:txBody>
      </p:sp>
    </p:spTree>
    <p:extLst>
      <p:ext uri="{BB962C8B-B14F-4D97-AF65-F5344CB8AC3E}">
        <p14:creationId xmlns:p14="http://schemas.microsoft.com/office/powerpoint/2010/main" val="385272300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094" y="145094"/>
            <a:ext cx="9404724" cy="666275"/>
          </a:xfrm>
        </p:spPr>
        <p:txBody>
          <a:bodyPr>
            <a:normAutofit fontScale="90000"/>
          </a:bodyPr>
          <a:lstStyle/>
          <a:p>
            <a:br>
              <a:rPr lang="en-US" sz="3600" b="1" dirty="0">
                <a:latin typeface="Times New Roman" panose="02020603050405020304" pitchFamily="18" charset="0"/>
              </a:rPr>
            </a:br>
            <a:r>
              <a:rPr lang="en-US" sz="3600" b="1" dirty="0">
                <a:latin typeface="Times New Roman" panose="02020603050405020304" pitchFamily="18" charset="0"/>
              </a:rPr>
              <a:t>Post-op</a:t>
            </a:r>
            <a:r>
              <a:rPr lang="en-US" sz="3200" b="1" dirty="0">
                <a:latin typeface="Times New Roman" panose="02020603050405020304" pitchFamily="18" charset="0"/>
              </a:rPr>
              <a:t> care</a:t>
            </a:r>
            <a:br>
              <a:rPr lang="en-US" sz="3200" dirty="0">
                <a:solidFill>
                  <a:schemeClr val="tx1"/>
                </a:solidFill>
                <a:latin typeface="Times New Roman" panose="02020603050405020304" pitchFamily="18" charset="0"/>
              </a:rPr>
            </a:br>
            <a:endParaRPr lang="en-US" sz="32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647094" y="930705"/>
            <a:ext cx="8946540" cy="5761045"/>
          </a:xfrm>
        </p:spPr>
        <p:txBody>
          <a:bodyPr>
            <a:normAutofit/>
          </a:bodyPr>
          <a:lstStyle/>
          <a:p>
            <a:r>
              <a:rPr lang="en-US" sz="3200" dirty="0">
                <a:solidFill>
                  <a:schemeClr val="tx1"/>
                </a:solidFill>
              </a:rPr>
              <a:t>Management of pain</a:t>
            </a:r>
          </a:p>
          <a:p>
            <a:r>
              <a:rPr lang="en-US" sz="3200" dirty="0">
                <a:solidFill>
                  <a:schemeClr val="tx1"/>
                </a:solidFill>
              </a:rPr>
              <a:t>Semi fowlers position</a:t>
            </a:r>
          </a:p>
          <a:p>
            <a:r>
              <a:rPr lang="en-US" sz="3200" dirty="0">
                <a:solidFill>
                  <a:schemeClr val="tx1"/>
                </a:solidFill>
              </a:rPr>
              <a:t>Splint incision site</a:t>
            </a:r>
          </a:p>
          <a:p>
            <a:r>
              <a:rPr lang="en-US" sz="3200" dirty="0">
                <a:solidFill>
                  <a:schemeClr val="tx1"/>
                </a:solidFill>
              </a:rPr>
              <a:t>Change dressing</a:t>
            </a:r>
          </a:p>
          <a:p>
            <a:r>
              <a:rPr lang="en-US" sz="3200" dirty="0">
                <a:solidFill>
                  <a:schemeClr val="tx1"/>
                </a:solidFill>
              </a:rPr>
              <a:t>Anti embolic stocking</a:t>
            </a:r>
          </a:p>
          <a:p>
            <a:r>
              <a:rPr lang="en-US" sz="3200" dirty="0">
                <a:solidFill>
                  <a:schemeClr val="tx1"/>
                </a:solidFill>
              </a:rPr>
              <a:t>Observe for bleeding</a:t>
            </a:r>
          </a:p>
          <a:p>
            <a:r>
              <a:rPr lang="en-US" sz="3200" dirty="0">
                <a:solidFill>
                  <a:schemeClr val="tx1"/>
                </a:solidFill>
              </a:rPr>
              <a:t>Vital signs</a:t>
            </a:r>
          </a:p>
          <a:p>
            <a:r>
              <a:rPr lang="en-US" sz="3200" dirty="0">
                <a:solidFill>
                  <a:schemeClr val="tx1"/>
                </a:solidFill>
              </a:rPr>
              <a:t>Other nursing care as per the patient’s needs</a:t>
            </a:r>
          </a:p>
          <a:p>
            <a:r>
              <a:rPr lang="en-US" sz="3200" dirty="0">
                <a:solidFill>
                  <a:schemeClr val="tx1"/>
                </a:solidFill>
              </a:rPr>
              <a:t>Health messages</a:t>
            </a:r>
          </a:p>
          <a:p>
            <a:endParaRPr lang="en-US" sz="3200" dirty="0">
              <a:solidFill>
                <a:schemeClr val="tx1"/>
              </a:solidFill>
            </a:endParaRPr>
          </a:p>
        </p:txBody>
      </p:sp>
    </p:spTree>
    <p:extLst>
      <p:ext uri="{BB962C8B-B14F-4D97-AF65-F5344CB8AC3E}">
        <p14:creationId xmlns:p14="http://schemas.microsoft.com/office/powerpoint/2010/main" val="283780408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65" y="380528"/>
            <a:ext cx="10822998" cy="1039198"/>
          </a:xfrm>
        </p:spPr>
        <p:txBody>
          <a:bodyPr/>
          <a:lstStyle/>
          <a:p>
            <a:r>
              <a:rPr lang="en-US" b="1" dirty="0">
                <a:latin typeface="Times New Roman" panose="02020603050405020304" pitchFamily="18" charset="0"/>
                <a:ea typeface="Cambria" panose="02040503050406030204" pitchFamily="18" charset="0"/>
              </a:rPr>
              <a:t>CARCINOMA OF THE GALL BLADDER</a:t>
            </a:r>
          </a:p>
        </p:txBody>
      </p:sp>
      <p:sp>
        <p:nvSpPr>
          <p:cNvPr id="3" name="Content Placeholder 2"/>
          <p:cNvSpPr>
            <a:spLocks noGrp="1"/>
          </p:cNvSpPr>
          <p:nvPr>
            <p:ph idx="1"/>
          </p:nvPr>
        </p:nvSpPr>
        <p:spPr>
          <a:xfrm>
            <a:off x="631064" y="1419727"/>
            <a:ext cx="10822999" cy="4478798"/>
          </a:xfrm>
        </p:spPr>
        <p:txBody>
          <a:bodyPr>
            <a:normAutofit/>
          </a:bodyPr>
          <a:lstStyle/>
          <a:p>
            <a:pPr marL="0" indent="0">
              <a:buNone/>
            </a:pPr>
            <a:r>
              <a:rPr lang="en-US" sz="2800" dirty="0" err="1">
                <a:ea typeface="Cambria" panose="02040503050406030204" pitchFamily="18" charset="0"/>
              </a:rPr>
              <a:t>Aetiology</a:t>
            </a:r>
            <a:endParaRPr lang="en-US" sz="2800" dirty="0">
              <a:ea typeface="Cambria" panose="02040503050406030204" pitchFamily="18" charset="0"/>
            </a:endParaRPr>
          </a:p>
          <a:p>
            <a:r>
              <a:rPr lang="en-US" sz="2800" dirty="0">
                <a:ea typeface="Cambria" panose="02040503050406030204" pitchFamily="18" charset="0"/>
              </a:rPr>
              <a:t>Gall stones</a:t>
            </a:r>
          </a:p>
          <a:p>
            <a:pPr marL="0" indent="0">
              <a:buNone/>
            </a:pPr>
            <a:r>
              <a:rPr lang="en-US" sz="2800" dirty="0">
                <a:ea typeface="Cambria" panose="02040503050406030204" pitchFamily="18" charset="0"/>
              </a:rPr>
              <a:t>– Calcification of gall bladder is associated with carcinoma gall bladder.</a:t>
            </a:r>
          </a:p>
          <a:p>
            <a:r>
              <a:rPr lang="en-US" sz="2800" dirty="0">
                <a:ea typeface="Cambria" panose="02040503050406030204" pitchFamily="18" charset="0"/>
              </a:rPr>
              <a:t>Chemicals</a:t>
            </a:r>
          </a:p>
          <a:p>
            <a:pPr marL="0" indent="0">
              <a:buNone/>
            </a:pPr>
            <a:r>
              <a:rPr lang="en-US" sz="2800" dirty="0">
                <a:ea typeface="Cambria" panose="02040503050406030204" pitchFamily="18" charset="0"/>
              </a:rPr>
              <a:t>– High incidence of gall bladder and biliary cancer is noted in people who work in rubber industries.</a:t>
            </a:r>
          </a:p>
          <a:p>
            <a:r>
              <a:rPr lang="en-US" sz="2800" dirty="0">
                <a:ea typeface="Cambria" panose="02040503050406030204" pitchFamily="18" charset="0"/>
              </a:rPr>
              <a:t>Dietary</a:t>
            </a:r>
          </a:p>
          <a:p>
            <a:pPr marL="0" indent="0">
              <a:buNone/>
            </a:pPr>
            <a:r>
              <a:rPr lang="en-US" sz="2800" dirty="0">
                <a:ea typeface="Cambria" panose="02040503050406030204" pitchFamily="18" charset="0"/>
              </a:rPr>
              <a:t>– Adulterated mustard oil for cooking is found to precipitate carcinoma gall bladder</a:t>
            </a:r>
            <a:r>
              <a:rPr lang="en-US" dirty="0"/>
              <a:t>.</a:t>
            </a:r>
            <a:endParaRPr lang="en-US" dirty="0">
              <a:ea typeface="Cambria" panose="02040503050406030204" pitchFamily="18" charset="0"/>
            </a:endParaRPr>
          </a:p>
        </p:txBody>
      </p:sp>
    </p:spTree>
    <p:extLst>
      <p:ext uri="{BB962C8B-B14F-4D97-AF65-F5344CB8AC3E}">
        <p14:creationId xmlns:p14="http://schemas.microsoft.com/office/powerpoint/2010/main" val="10524249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Cambria" panose="02040503050406030204" pitchFamily="18" charset="0"/>
              </a:rPr>
              <a:t>Clinical Features</a:t>
            </a:r>
          </a:p>
        </p:txBody>
      </p:sp>
      <p:sp>
        <p:nvSpPr>
          <p:cNvPr id="3" name="Content Placeholder 2"/>
          <p:cNvSpPr>
            <a:spLocks noGrp="1"/>
          </p:cNvSpPr>
          <p:nvPr>
            <p:ph idx="1"/>
          </p:nvPr>
        </p:nvSpPr>
        <p:spPr/>
        <p:txBody>
          <a:bodyPr>
            <a:normAutofit/>
          </a:bodyPr>
          <a:lstStyle/>
          <a:p>
            <a:r>
              <a:rPr lang="en-US" sz="2800" dirty="0">
                <a:ea typeface="Cambria" panose="02040503050406030204" pitchFamily="18" charset="0"/>
              </a:rPr>
              <a:t>Significant weight loss, jaundice and mass in the right upper quadrant are common presentations.</a:t>
            </a:r>
          </a:p>
          <a:p>
            <a:r>
              <a:rPr lang="en-US" sz="2800" dirty="0">
                <a:ea typeface="Cambria" panose="02040503050406030204" pitchFamily="18" charset="0"/>
              </a:rPr>
              <a:t>Clinically, it is palpable as a hard irregular mass.</a:t>
            </a:r>
          </a:p>
          <a:p>
            <a:r>
              <a:rPr lang="en-US" sz="2800" dirty="0">
                <a:ea typeface="Cambria" panose="02040503050406030204" pitchFamily="18" charset="0"/>
              </a:rPr>
              <a:t>Obstructive jaundice, bleeding, ascites are late features.</a:t>
            </a:r>
          </a:p>
        </p:txBody>
      </p:sp>
    </p:spTree>
    <p:extLst>
      <p:ext uri="{BB962C8B-B14F-4D97-AF65-F5344CB8AC3E}">
        <p14:creationId xmlns:p14="http://schemas.microsoft.com/office/powerpoint/2010/main" val="266417341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048" y="236150"/>
            <a:ext cx="9404723" cy="822630"/>
          </a:xfrm>
        </p:spPr>
        <p:txBody>
          <a:bodyPr/>
          <a:lstStyle/>
          <a:p>
            <a:r>
              <a:rPr lang="en-US" dirty="0">
                <a:latin typeface="Times New Roman" panose="02020603050405020304" pitchFamily="18" charset="0"/>
                <a:ea typeface="Cambria" panose="02040503050406030204" pitchFamily="18" charset="0"/>
              </a:rPr>
              <a:t>Investigations </a:t>
            </a:r>
          </a:p>
        </p:txBody>
      </p:sp>
      <p:sp>
        <p:nvSpPr>
          <p:cNvPr id="3" name="Content Placeholder 2"/>
          <p:cNvSpPr>
            <a:spLocks noGrp="1"/>
          </p:cNvSpPr>
          <p:nvPr>
            <p:ph idx="1"/>
          </p:nvPr>
        </p:nvSpPr>
        <p:spPr>
          <a:xfrm>
            <a:off x="818148" y="1275348"/>
            <a:ext cx="10467474" cy="4973052"/>
          </a:xfrm>
        </p:spPr>
        <p:txBody>
          <a:bodyPr>
            <a:normAutofit/>
          </a:bodyPr>
          <a:lstStyle/>
          <a:p>
            <a:r>
              <a:rPr lang="en-US" sz="2800" dirty="0">
                <a:ea typeface="Cambria" panose="02040503050406030204" pitchFamily="18" charset="0"/>
              </a:rPr>
              <a:t>CA 19-9 is elevated in 80% patients.</a:t>
            </a:r>
          </a:p>
          <a:p>
            <a:r>
              <a:rPr lang="en-US" sz="2800" dirty="0">
                <a:ea typeface="Cambria" panose="02040503050406030204" pitchFamily="18" charset="0"/>
              </a:rPr>
              <a:t>U/S-guided FNAC can be done for histological diagnosis in suspected cases of gall bladder mass.</a:t>
            </a:r>
          </a:p>
          <a:p>
            <a:r>
              <a:rPr lang="en-US" sz="2800" dirty="0">
                <a:ea typeface="Cambria" panose="02040503050406030204" pitchFamily="18" charset="0"/>
              </a:rPr>
              <a:t>CT scan is useful for staging – lymph nodes metastasis in the liver.</a:t>
            </a:r>
          </a:p>
          <a:p>
            <a:r>
              <a:rPr lang="en-US" sz="2800" dirty="0">
                <a:ea typeface="Cambria" panose="02040503050406030204" pitchFamily="18" charset="0"/>
              </a:rPr>
              <a:t>ERCP if there is obstructive jaundice to localize the exact site and nature of obstruction.</a:t>
            </a:r>
          </a:p>
          <a:p>
            <a:r>
              <a:rPr lang="en-US" sz="2800" dirty="0">
                <a:ea typeface="Cambria" panose="02040503050406030204" pitchFamily="18" charset="0"/>
              </a:rPr>
              <a:t>Diagnostic laparoscopy - If peritoneal metastasis is present, it is not worth resecting.</a:t>
            </a:r>
          </a:p>
          <a:p>
            <a:r>
              <a:rPr lang="en-US" sz="2800" dirty="0">
                <a:ea typeface="Cambria" panose="02040503050406030204" pitchFamily="18" charset="0"/>
              </a:rPr>
              <a:t>MRCP can be done. It </a:t>
            </a:r>
            <a:r>
              <a:rPr lang="en-US" sz="2800" dirty="0" err="1">
                <a:ea typeface="Cambria" panose="02040503050406030204" pitchFamily="18" charset="0"/>
              </a:rPr>
              <a:t>visualises</a:t>
            </a:r>
            <a:r>
              <a:rPr lang="en-US" sz="2800" dirty="0">
                <a:ea typeface="Cambria" panose="02040503050406030204" pitchFamily="18" charset="0"/>
              </a:rPr>
              <a:t> bile duct better than CT scan.</a:t>
            </a:r>
          </a:p>
        </p:txBody>
      </p:sp>
    </p:spTree>
    <p:extLst>
      <p:ext uri="{BB962C8B-B14F-4D97-AF65-F5344CB8AC3E}">
        <p14:creationId xmlns:p14="http://schemas.microsoft.com/office/powerpoint/2010/main" val="367051348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Cambria" panose="02040503050406030204" pitchFamily="18" charset="0"/>
              </a:rPr>
              <a:t>Management</a:t>
            </a:r>
          </a:p>
        </p:txBody>
      </p:sp>
      <p:sp>
        <p:nvSpPr>
          <p:cNvPr id="3" name="Content Placeholder 2"/>
          <p:cNvSpPr>
            <a:spLocks noGrp="1"/>
          </p:cNvSpPr>
          <p:nvPr>
            <p:ph idx="1"/>
          </p:nvPr>
        </p:nvSpPr>
        <p:spPr/>
        <p:txBody>
          <a:bodyPr>
            <a:normAutofit/>
          </a:bodyPr>
          <a:lstStyle/>
          <a:p>
            <a:r>
              <a:rPr lang="en-US" sz="2800" b="1" dirty="0">
                <a:ea typeface="Cambria" panose="02040503050406030204" pitchFamily="18" charset="0"/>
              </a:rPr>
              <a:t>IF mucosa alone is involved </a:t>
            </a:r>
            <a:r>
              <a:rPr lang="en-US" sz="2800" dirty="0">
                <a:ea typeface="Cambria" panose="02040503050406030204" pitchFamily="18" charset="0"/>
              </a:rPr>
              <a:t>- cholecystectomy is sufficient.</a:t>
            </a:r>
          </a:p>
          <a:p>
            <a:r>
              <a:rPr lang="en-US" sz="2800" dirty="0">
                <a:ea typeface="Cambria" panose="02040503050406030204" pitchFamily="18" charset="0"/>
              </a:rPr>
              <a:t>If gall bladder wall is involved, then extended cholecystectomy is done.</a:t>
            </a:r>
          </a:p>
          <a:p>
            <a:r>
              <a:rPr lang="en-US" sz="2800" dirty="0">
                <a:ea typeface="Cambria" panose="02040503050406030204" pitchFamily="18" charset="0"/>
              </a:rPr>
              <a:t>Radiation has very small benefits.</a:t>
            </a:r>
          </a:p>
          <a:p>
            <a:r>
              <a:rPr lang="en-US" sz="2800" dirty="0">
                <a:ea typeface="Cambria" panose="02040503050406030204" pitchFamily="18" charset="0"/>
              </a:rPr>
              <a:t>Chemotherapy - 5-FU, </a:t>
            </a:r>
            <a:r>
              <a:rPr lang="en-US" sz="2800" dirty="0" err="1">
                <a:ea typeface="Cambria" panose="02040503050406030204" pitchFamily="18" charset="0"/>
              </a:rPr>
              <a:t>mitomycin</a:t>
            </a:r>
            <a:r>
              <a:rPr lang="en-US" sz="2800" dirty="0">
                <a:ea typeface="Cambria" panose="02040503050406030204" pitchFamily="18" charset="0"/>
              </a:rPr>
              <a:t> C, doxorubicin</a:t>
            </a:r>
          </a:p>
        </p:txBody>
      </p:sp>
    </p:spTree>
    <p:extLst>
      <p:ext uri="{BB962C8B-B14F-4D97-AF65-F5344CB8AC3E}">
        <p14:creationId xmlns:p14="http://schemas.microsoft.com/office/powerpoint/2010/main" val="198154553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Questions?</a:t>
            </a:r>
          </a:p>
        </p:txBody>
      </p:sp>
    </p:spTree>
    <p:extLst>
      <p:ext uri="{BB962C8B-B14F-4D97-AF65-F5344CB8AC3E}">
        <p14:creationId xmlns:p14="http://schemas.microsoft.com/office/powerpoint/2010/main" val="3220817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6396"/>
          </a:xfrm>
        </p:spPr>
        <p:txBody>
          <a:bodyPr>
            <a:normAutofit fontScale="90000"/>
          </a:bodyPr>
          <a:lstStyle/>
          <a:p>
            <a:endParaRPr lang="en-US" dirty="0"/>
          </a:p>
        </p:txBody>
      </p:sp>
      <p:sp>
        <p:nvSpPr>
          <p:cNvPr id="3" name="Content Placeholder 2"/>
          <p:cNvSpPr>
            <a:spLocks noGrp="1"/>
          </p:cNvSpPr>
          <p:nvPr>
            <p:ph idx="1"/>
          </p:nvPr>
        </p:nvSpPr>
        <p:spPr>
          <a:xfrm>
            <a:off x="646111" y="1107584"/>
            <a:ext cx="10837889" cy="5428128"/>
          </a:xfrm>
        </p:spPr>
        <p:txBody>
          <a:bodyPr>
            <a:normAutofit/>
          </a:bodyPr>
          <a:lstStyle/>
          <a:p>
            <a:pPr marL="0" indent="0">
              <a:buNone/>
            </a:pPr>
            <a:r>
              <a:rPr lang="en-US" sz="2400" b="1" dirty="0">
                <a:ea typeface="Cambria" panose="02040503050406030204" pitchFamily="18" charset="0"/>
              </a:rPr>
              <a:t>Nonsurgical measures include:</a:t>
            </a:r>
          </a:p>
          <a:p>
            <a:pPr lvl="0"/>
            <a:r>
              <a:rPr lang="en-US" sz="2400" dirty="0">
                <a:ea typeface="Cambria" panose="02040503050406030204" pitchFamily="18" charset="0"/>
              </a:rPr>
              <a:t>Pharmacologic therapy: </a:t>
            </a:r>
            <a:r>
              <a:rPr lang="en-US" sz="2400" dirty="0" err="1">
                <a:ea typeface="Cambria" panose="02040503050406030204" pitchFamily="18" charset="0"/>
              </a:rPr>
              <a:t>somatostatin</a:t>
            </a:r>
            <a:r>
              <a:rPr lang="en-US" sz="2400" dirty="0">
                <a:ea typeface="Cambria" panose="02040503050406030204" pitchFamily="18" charset="0"/>
              </a:rPr>
              <a:t>, vasopressin, beta-blocker and nitrates, </a:t>
            </a:r>
            <a:r>
              <a:rPr lang="en-US" sz="2400" dirty="0" err="1">
                <a:ea typeface="Cambria" panose="02040503050406030204" pitchFamily="18" charset="0"/>
              </a:rPr>
              <a:t>octreotide</a:t>
            </a:r>
            <a:r>
              <a:rPr lang="en-US" sz="2400" dirty="0">
                <a:ea typeface="Cambria" panose="02040503050406030204" pitchFamily="18" charset="0"/>
              </a:rPr>
              <a:t> </a:t>
            </a:r>
          </a:p>
          <a:p>
            <a:pPr lvl="0"/>
            <a:r>
              <a:rPr lang="en-US" sz="2400" dirty="0">
                <a:ea typeface="Cambria" panose="02040503050406030204" pitchFamily="18" charset="0"/>
              </a:rPr>
              <a:t>Balloon </a:t>
            </a:r>
            <a:r>
              <a:rPr lang="en-US" sz="2400" dirty="0" err="1">
                <a:ea typeface="Cambria" panose="02040503050406030204" pitchFamily="18" charset="0"/>
              </a:rPr>
              <a:t>tamponade</a:t>
            </a:r>
            <a:r>
              <a:rPr lang="en-US" sz="2400" dirty="0">
                <a:ea typeface="Cambria" panose="02040503050406030204" pitchFamily="18" charset="0"/>
              </a:rPr>
              <a:t>, saline lavage, endoscopic </a:t>
            </a:r>
            <a:r>
              <a:rPr lang="en-US" sz="2400" dirty="0" err="1">
                <a:ea typeface="Cambria" panose="02040503050406030204" pitchFamily="18" charset="0"/>
              </a:rPr>
              <a:t>sclerotherapy</a:t>
            </a:r>
            <a:r>
              <a:rPr lang="en-US" sz="2400" dirty="0">
                <a:ea typeface="Cambria" panose="02040503050406030204" pitchFamily="18" charset="0"/>
              </a:rPr>
              <a:t> (A drug is injected into the bleeding vein, causing it to constrict (narrow). This slows the bleeding and allows a blood clot to form over the ruptured vessel)</a:t>
            </a:r>
          </a:p>
          <a:p>
            <a:pPr lvl="0"/>
            <a:r>
              <a:rPr lang="en-US" sz="2400" dirty="0" err="1">
                <a:ea typeface="Cambria" panose="02040503050406030204" pitchFamily="18" charset="0"/>
              </a:rPr>
              <a:t>Transjugular</a:t>
            </a:r>
            <a:r>
              <a:rPr lang="en-US" sz="2400" dirty="0">
                <a:ea typeface="Cambria" panose="02040503050406030204" pitchFamily="18" charset="0"/>
              </a:rPr>
              <a:t> intrahepatic </a:t>
            </a:r>
            <a:r>
              <a:rPr lang="en-US" sz="2400" dirty="0" err="1">
                <a:ea typeface="Cambria" panose="02040503050406030204" pitchFamily="18" charset="0"/>
              </a:rPr>
              <a:t>portosystemic</a:t>
            </a:r>
            <a:r>
              <a:rPr lang="en-US" sz="2400" dirty="0">
                <a:ea typeface="Cambria" panose="02040503050406030204" pitchFamily="18" charset="0"/>
              </a:rPr>
              <a:t> shunting (TIPS) (implants a wide tube (a stent) within the liver so that much of the blood traveling through the liver can flow quickly through the liver)</a:t>
            </a:r>
          </a:p>
          <a:p>
            <a:pPr lvl="0"/>
            <a:r>
              <a:rPr lang="en-US" sz="2400" dirty="0">
                <a:ea typeface="Cambria" panose="02040503050406030204" pitchFamily="18" charset="0"/>
              </a:rPr>
              <a:t>Esophageal banding therapy, </a:t>
            </a:r>
            <a:r>
              <a:rPr lang="en-US" sz="2400" dirty="0" err="1">
                <a:ea typeface="Cambria" panose="02040503050406030204" pitchFamily="18" charset="0"/>
              </a:rPr>
              <a:t>variceal</a:t>
            </a:r>
            <a:r>
              <a:rPr lang="en-US" sz="2400" dirty="0">
                <a:ea typeface="Cambria" panose="02040503050406030204" pitchFamily="18" charset="0"/>
              </a:rPr>
              <a:t> band ligation (A rubber band is used to tie off the bleeding portion of the vein)</a:t>
            </a:r>
          </a:p>
          <a:p>
            <a:endParaRPr lang="en-US" dirty="0"/>
          </a:p>
        </p:txBody>
      </p:sp>
    </p:spTree>
    <p:extLst>
      <p:ext uri="{BB962C8B-B14F-4D97-AF65-F5344CB8AC3E}">
        <p14:creationId xmlns:p14="http://schemas.microsoft.com/office/powerpoint/2010/main" val="3869810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DISORDERS OF THE LIVER</a:t>
            </a:r>
            <a:br>
              <a:rPr lang="en-US" dirty="0"/>
            </a:br>
            <a:endParaRPr lang="en-US" dirty="0"/>
          </a:p>
        </p:txBody>
      </p:sp>
    </p:spTree>
    <p:extLst>
      <p:ext uri="{BB962C8B-B14F-4D97-AF65-F5344CB8AC3E}">
        <p14:creationId xmlns:p14="http://schemas.microsoft.com/office/powerpoint/2010/main" val="2154797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600" b="1" dirty="0">
                <a:ea typeface="Cambria" panose="02040503050406030204" pitchFamily="18" charset="0"/>
              </a:rPr>
              <a:t>If necessary, surgery may involve:</a:t>
            </a:r>
          </a:p>
          <a:p>
            <a:pPr lvl="0"/>
            <a:r>
              <a:rPr lang="en-US" sz="3600" dirty="0">
                <a:ea typeface="Cambria" panose="02040503050406030204" pitchFamily="18" charset="0"/>
              </a:rPr>
              <a:t>Bypass procedures (e.g. </a:t>
            </a:r>
            <a:r>
              <a:rPr lang="en-US" sz="3600" dirty="0" err="1">
                <a:ea typeface="Cambria" panose="02040503050406030204" pitchFamily="18" charset="0"/>
              </a:rPr>
              <a:t>portacaval</a:t>
            </a:r>
            <a:r>
              <a:rPr lang="en-US" sz="3600" dirty="0">
                <a:ea typeface="Cambria" panose="02040503050406030204" pitchFamily="18" charset="0"/>
              </a:rPr>
              <a:t> shunts, </a:t>
            </a:r>
            <a:r>
              <a:rPr lang="en-US" sz="3600" dirty="0" err="1">
                <a:ea typeface="Cambria" panose="02040503050406030204" pitchFamily="18" charset="0"/>
              </a:rPr>
              <a:t>splenorenal</a:t>
            </a:r>
            <a:r>
              <a:rPr lang="en-US" sz="3600" dirty="0">
                <a:ea typeface="Cambria" panose="02040503050406030204" pitchFamily="18" charset="0"/>
              </a:rPr>
              <a:t> shunt, </a:t>
            </a:r>
            <a:r>
              <a:rPr lang="en-US" sz="3600" dirty="0" err="1">
                <a:ea typeface="Cambria" panose="02040503050406030204" pitchFamily="18" charset="0"/>
              </a:rPr>
              <a:t>mesocaval</a:t>
            </a:r>
            <a:r>
              <a:rPr lang="en-US" sz="3600" dirty="0">
                <a:ea typeface="Cambria" panose="02040503050406030204" pitchFamily="18" charset="0"/>
              </a:rPr>
              <a:t> shunt)</a:t>
            </a:r>
          </a:p>
          <a:p>
            <a:pPr lvl="0"/>
            <a:r>
              <a:rPr lang="en-US" sz="3600" dirty="0" err="1">
                <a:ea typeface="Cambria" panose="02040503050406030204" pitchFamily="18" charset="0"/>
              </a:rPr>
              <a:t>Devascularization</a:t>
            </a:r>
            <a:r>
              <a:rPr lang="en-US" sz="3600" dirty="0">
                <a:ea typeface="Cambria" panose="02040503050406030204" pitchFamily="18" charset="0"/>
              </a:rPr>
              <a:t> and transection</a:t>
            </a:r>
          </a:p>
          <a:p>
            <a:endParaRPr lang="en-US" dirty="0"/>
          </a:p>
        </p:txBody>
      </p:sp>
    </p:spTree>
    <p:extLst>
      <p:ext uri="{BB962C8B-B14F-4D97-AF65-F5344CB8AC3E}">
        <p14:creationId xmlns:p14="http://schemas.microsoft.com/office/powerpoint/2010/main" val="3241162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Nursing Diagnosis</a:t>
            </a:r>
            <a:br>
              <a:rPr lang="en-US" dirty="0"/>
            </a:br>
            <a:endParaRPr lang="en-US" dirty="0"/>
          </a:p>
        </p:txBody>
      </p:sp>
      <p:sp>
        <p:nvSpPr>
          <p:cNvPr id="3" name="Content Placeholder 2"/>
          <p:cNvSpPr>
            <a:spLocks noGrp="1"/>
          </p:cNvSpPr>
          <p:nvPr>
            <p:ph idx="1"/>
          </p:nvPr>
        </p:nvSpPr>
        <p:spPr/>
        <p:txBody>
          <a:bodyPr>
            <a:normAutofit/>
          </a:bodyPr>
          <a:lstStyle/>
          <a:p>
            <a:pPr lvl="0"/>
            <a:r>
              <a:rPr lang="en-US" sz="3600" dirty="0">
                <a:ea typeface="Cambria" panose="02040503050406030204" pitchFamily="18" charset="0"/>
              </a:rPr>
              <a:t>Risk for bleeding</a:t>
            </a:r>
          </a:p>
          <a:p>
            <a:pPr lvl="0"/>
            <a:r>
              <a:rPr lang="en-US" sz="3600" dirty="0">
                <a:ea typeface="Cambria" panose="02040503050406030204" pitchFamily="18" charset="0"/>
              </a:rPr>
              <a:t>Imbalanced nutrition: less than body requirements</a:t>
            </a:r>
          </a:p>
        </p:txBody>
      </p:sp>
    </p:spTree>
    <p:extLst>
      <p:ext uri="{BB962C8B-B14F-4D97-AF65-F5344CB8AC3E}">
        <p14:creationId xmlns:p14="http://schemas.microsoft.com/office/powerpoint/2010/main" val="2271938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ea typeface="Cambria" panose="02040503050406030204" pitchFamily="18" charset="0"/>
              </a:rPr>
              <a:t>Nursing Management</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2400" dirty="0">
                <a:ea typeface="Cambria" panose="02040503050406030204" pitchFamily="18" charset="0"/>
              </a:rPr>
              <a:t>Provide ongoing assessment</a:t>
            </a:r>
          </a:p>
          <a:p>
            <a:pPr lvl="0"/>
            <a:r>
              <a:rPr lang="en-US" sz="2400" dirty="0">
                <a:ea typeface="Cambria" panose="02040503050406030204" pitchFamily="18" charset="0"/>
              </a:rPr>
              <a:t>Assess for ecchymosis, epistaxis, </a:t>
            </a:r>
            <a:r>
              <a:rPr lang="en-US" sz="2400" dirty="0" err="1">
                <a:ea typeface="Cambria" panose="02040503050406030204" pitchFamily="18" charset="0"/>
              </a:rPr>
              <a:t>petechiae</a:t>
            </a:r>
            <a:r>
              <a:rPr lang="en-US" sz="2400" dirty="0">
                <a:ea typeface="Cambria" panose="02040503050406030204" pitchFamily="18" charset="0"/>
              </a:rPr>
              <a:t>, and bleeding gums</a:t>
            </a:r>
          </a:p>
          <a:p>
            <a:pPr lvl="0"/>
            <a:r>
              <a:rPr lang="en-US" sz="2400" dirty="0">
                <a:ea typeface="Cambria" panose="02040503050406030204" pitchFamily="18" charset="0"/>
              </a:rPr>
              <a:t>Monitor level of consciousness, vital signs, and urinary output to evaluate fluid balance.</a:t>
            </a:r>
          </a:p>
          <a:p>
            <a:pPr lvl="0"/>
            <a:r>
              <a:rPr lang="en-US" sz="2400" dirty="0">
                <a:ea typeface="Cambria" panose="02040503050406030204" pitchFamily="18" charset="0"/>
              </a:rPr>
              <a:t>Monitor the client during blood transfusion administration if prescribed.</a:t>
            </a:r>
          </a:p>
          <a:p>
            <a:pPr marL="0" lvl="0" indent="0">
              <a:buNone/>
            </a:pPr>
            <a:endParaRPr lang="en-US" sz="2400" dirty="0">
              <a:ea typeface="Cambria" panose="02040503050406030204" pitchFamily="18" charset="0"/>
            </a:endParaRPr>
          </a:p>
          <a:p>
            <a:pPr marL="0" lvl="0" indent="0">
              <a:buNone/>
            </a:pPr>
            <a:r>
              <a:rPr lang="en-US" sz="2400" dirty="0">
                <a:ea typeface="Cambria" panose="02040503050406030204" pitchFamily="18" charset="0"/>
              </a:rPr>
              <a:t>Institute measure to address bleeding.</a:t>
            </a:r>
          </a:p>
          <a:p>
            <a:pPr lvl="0"/>
            <a:r>
              <a:rPr lang="en-US" sz="2400" dirty="0">
                <a:ea typeface="Cambria" panose="02040503050406030204" pitchFamily="18" charset="0"/>
              </a:rPr>
              <a:t>Use small-gauge needles, and apply pressure or cold for bleeding.</a:t>
            </a:r>
          </a:p>
          <a:p>
            <a:endParaRPr lang="en-US" dirty="0"/>
          </a:p>
        </p:txBody>
      </p:sp>
    </p:spTree>
    <p:extLst>
      <p:ext uri="{BB962C8B-B14F-4D97-AF65-F5344CB8AC3E}">
        <p14:creationId xmlns:p14="http://schemas.microsoft.com/office/powerpoint/2010/main" val="2123424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82895"/>
            <a:ext cx="9404723" cy="881407"/>
          </a:xfrm>
        </p:spPr>
        <p:txBody>
          <a:bodyPr/>
          <a:lstStyle/>
          <a:p>
            <a:endParaRPr lang="en-US"/>
          </a:p>
        </p:txBody>
      </p:sp>
      <p:sp>
        <p:nvSpPr>
          <p:cNvPr id="3" name="Content Placeholder 2"/>
          <p:cNvSpPr>
            <a:spLocks noGrp="1"/>
          </p:cNvSpPr>
          <p:nvPr>
            <p:ph idx="1"/>
          </p:nvPr>
        </p:nvSpPr>
        <p:spPr>
          <a:xfrm>
            <a:off x="645130" y="1353338"/>
            <a:ext cx="10687986" cy="4869304"/>
          </a:xfrm>
        </p:spPr>
        <p:txBody>
          <a:bodyPr>
            <a:noAutofit/>
          </a:bodyPr>
          <a:lstStyle/>
          <a:p>
            <a:pPr marL="0" indent="0">
              <a:buNone/>
            </a:pPr>
            <a:r>
              <a:rPr lang="en-US" sz="2400" dirty="0">
                <a:ea typeface="Cambria" panose="02040503050406030204" pitchFamily="18" charset="0"/>
              </a:rPr>
              <a:t>Provide nursing care for the client undergoing a prescribed balloon </a:t>
            </a:r>
            <a:r>
              <a:rPr lang="en-US" sz="2400" dirty="0" err="1">
                <a:ea typeface="Cambria" panose="02040503050406030204" pitchFamily="18" charset="0"/>
              </a:rPr>
              <a:t>tamponade</a:t>
            </a:r>
            <a:r>
              <a:rPr lang="en-US" sz="2400" dirty="0">
                <a:ea typeface="Cambria" panose="02040503050406030204" pitchFamily="18" charset="0"/>
              </a:rPr>
              <a:t> to control bleeding.</a:t>
            </a:r>
          </a:p>
          <a:p>
            <a:pPr lvl="0"/>
            <a:r>
              <a:rPr lang="en-US" sz="2400" dirty="0">
                <a:ea typeface="Cambria" panose="02040503050406030204" pitchFamily="18" charset="0"/>
              </a:rPr>
              <a:t>Explain the procedure to the client to reduce fear and enhance cooperation with insertion and maintenance of the esophageal </a:t>
            </a:r>
            <a:r>
              <a:rPr lang="en-US" sz="2400" dirty="0" err="1">
                <a:ea typeface="Cambria" panose="02040503050406030204" pitchFamily="18" charset="0"/>
              </a:rPr>
              <a:t>tamponade</a:t>
            </a:r>
            <a:r>
              <a:rPr lang="en-US" sz="2400" dirty="0">
                <a:ea typeface="Cambria" panose="02040503050406030204" pitchFamily="18" charset="0"/>
              </a:rPr>
              <a:t> tube.</a:t>
            </a:r>
          </a:p>
          <a:p>
            <a:pPr lvl="0"/>
            <a:r>
              <a:rPr lang="en-US" sz="2400" dirty="0">
                <a:ea typeface="Cambria" panose="02040503050406030204" pitchFamily="18" charset="0"/>
              </a:rPr>
              <a:t>Monitor the client closely to prevent accidental removal or displacement of the tube with resultant airway obstruction.</a:t>
            </a:r>
          </a:p>
          <a:p>
            <a:pPr marL="0" indent="0">
              <a:buNone/>
            </a:pPr>
            <a:r>
              <a:rPr lang="en-US" sz="2400" dirty="0">
                <a:ea typeface="Cambria" panose="02040503050406030204" pitchFamily="18" charset="0"/>
              </a:rPr>
              <a:t>Provide nursing intervention for the client undergoing a prescribed iced saline lavage.</a:t>
            </a:r>
          </a:p>
          <a:p>
            <a:pPr lvl="0"/>
            <a:r>
              <a:rPr lang="en-US" sz="2400" dirty="0">
                <a:ea typeface="Cambria" panose="02040503050406030204" pitchFamily="18" charset="0"/>
              </a:rPr>
              <a:t>Ensure nasogastric tube patency to prevent aspiration</a:t>
            </a:r>
          </a:p>
          <a:p>
            <a:pPr lvl="0"/>
            <a:r>
              <a:rPr lang="en-US" sz="2400" dirty="0">
                <a:ea typeface="Cambria" panose="02040503050406030204" pitchFamily="18" charset="0"/>
              </a:rPr>
              <a:t>Observe gastric aspirate for evidence of bleeding.</a:t>
            </a:r>
          </a:p>
          <a:p>
            <a:r>
              <a:rPr lang="en-US" sz="2400" dirty="0">
                <a:ea typeface="Cambria" panose="02040503050406030204" pitchFamily="18" charset="0"/>
              </a:rPr>
              <a:t>Protect the client from chilling.</a:t>
            </a:r>
          </a:p>
        </p:txBody>
      </p:sp>
    </p:spTree>
    <p:extLst>
      <p:ext uri="{BB962C8B-B14F-4D97-AF65-F5344CB8AC3E}">
        <p14:creationId xmlns:p14="http://schemas.microsoft.com/office/powerpoint/2010/main" val="169880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52915"/>
            <a:ext cx="9404723" cy="684212"/>
          </a:xfrm>
        </p:spPr>
        <p:txBody>
          <a:bodyPr>
            <a:normAutofit fontScale="90000"/>
          </a:bodyPr>
          <a:lstStyle/>
          <a:p>
            <a:endParaRPr lang="en-US" dirty="0"/>
          </a:p>
        </p:txBody>
      </p:sp>
      <p:sp>
        <p:nvSpPr>
          <p:cNvPr id="3" name="Content Placeholder 2"/>
          <p:cNvSpPr>
            <a:spLocks noGrp="1"/>
          </p:cNvSpPr>
          <p:nvPr>
            <p:ph idx="1"/>
          </p:nvPr>
        </p:nvSpPr>
        <p:spPr>
          <a:xfrm>
            <a:off x="645129" y="837127"/>
            <a:ext cx="10662521" cy="5608643"/>
          </a:xfrm>
        </p:spPr>
        <p:txBody>
          <a:bodyPr>
            <a:normAutofit/>
          </a:bodyPr>
          <a:lstStyle/>
          <a:p>
            <a:pPr marL="0" indent="0">
              <a:buNone/>
            </a:pPr>
            <a:r>
              <a:rPr lang="en-US" sz="2400" dirty="0">
                <a:ea typeface="Cambria" panose="02040503050406030204" pitchFamily="18" charset="0"/>
              </a:rPr>
              <a:t>After injection </a:t>
            </a:r>
            <a:r>
              <a:rPr lang="en-US" sz="2400" dirty="0" err="1">
                <a:ea typeface="Cambria" panose="02040503050406030204" pitchFamily="18" charset="0"/>
              </a:rPr>
              <a:t>sclerotherapy</a:t>
            </a:r>
            <a:r>
              <a:rPr lang="en-US" sz="2400" dirty="0">
                <a:ea typeface="Cambria" panose="02040503050406030204" pitchFamily="18" charset="0"/>
              </a:rPr>
              <a:t>, assess for:</a:t>
            </a:r>
          </a:p>
          <a:p>
            <a:pPr lvl="0"/>
            <a:r>
              <a:rPr lang="en-US" sz="2400" dirty="0">
                <a:ea typeface="Cambria" panose="02040503050406030204" pitchFamily="18" charset="0"/>
              </a:rPr>
              <a:t>Aspiration</a:t>
            </a:r>
          </a:p>
          <a:p>
            <a:pPr lvl="0"/>
            <a:r>
              <a:rPr lang="en-US" sz="2400" dirty="0">
                <a:ea typeface="Cambria" panose="02040503050406030204" pitchFamily="18" charset="0"/>
              </a:rPr>
              <a:t>Esophageal perforation</a:t>
            </a:r>
          </a:p>
          <a:p>
            <a:pPr lvl="0"/>
            <a:r>
              <a:rPr lang="en-US" sz="2400" dirty="0">
                <a:ea typeface="Cambria" panose="02040503050406030204" pitchFamily="18" charset="0"/>
              </a:rPr>
              <a:t>Continued bleeding</a:t>
            </a:r>
          </a:p>
          <a:p>
            <a:pPr marL="0" indent="0">
              <a:buNone/>
            </a:pPr>
            <a:endParaRPr lang="en-US" sz="2400" dirty="0">
              <a:ea typeface="Cambria" panose="02040503050406030204" pitchFamily="18" charset="0"/>
            </a:endParaRPr>
          </a:p>
          <a:p>
            <a:pPr marL="0" indent="0">
              <a:buNone/>
            </a:pPr>
            <a:r>
              <a:rPr lang="en-US" sz="2400" dirty="0">
                <a:ea typeface="Cambria" panose="02040503050406030204" pitchFamily="18" charset="0"/>
              </a:rPr>
              <a:t>After portal-systemic surgical intervention, monitor for complications.</a:t>
            </a:r>
          </a:p>
          <a:p>
            <a:pPr lvl="0"/>
            <a:r>
              <a:rPr lang="en-US" sz="2400" dirty="0">
                <a:ea typeface="Cambria" panose="02040503050406030204" pitchFamily="18" charset="0"/>
              </a:rPr>
              <a:t>Development of systemic encephalopathy</a:t>
            </a:r>
          </a:p>
          <a:p>
            <a:pPr lvl="0"/>
            <a:r>
              <a:rPr lang="en-US" sz="2400" dirty="0">
                <a:ea typeface="Cambria" panose="02040503050406030204" pitchFamily="18" charset="0"/>
              </a:rPr>
              <a:t>Liver failure</a:t>
            </a:r>
          </a:p>
          <a:p>
            <a:pPr lvl="0"/>
            <a:r>
              <a:rPr lang="en-US" sz="2400" dirty="0">
                <a:ea typeface="Cambria" panose="02040503050406030204" pitchFamily="18" charset="0"/>
              </a:rPr>
              <a:t>Continued bleeding</a:t>
            </a:r>
          </a:p>
          <a:p>
            <a:pPr marL="0" indent="0">
              <a:buNone/>
            </a:pPr>
            <a:endParaRPr lang="en-US" sz="2400" dirty="0">
              <a:ea typeface="Cambria" panose="02040503050406030204" pitchFamily="18" charset="0"/>
            </a:endParaRPr>
          </a:p>
          <a:p>
            <a:pPr marL="0" indent="0">
              <a:buNone/>
            </a:pPr>
            <a:r>
              <a:rPr lang="en-US" sz="2400" dirty="0">
                <a:ea typeface="Cambria" panose="02040503050406030204" pitchFamily="18" charset="0"/>
              </a:rPr>
              <a:t>Administer prescribed medications, which may include vasopressin and vitamin K.</a:t>
            </a:r>
          </a:p>
          <a:p>
            <a:endParaRPr lang="en-US" dirty="0"/>
          </a:p>
        </p:txBody>
      </p:sp>
    </p:spTree>
    <p:extLst>
      <p:ext uri="{BB962C8B-B14F-4D97-AF65-F5344CB8AC3E}">
        <p14:creationId xmlns:p14="http://schemas.microsoft.com/office/powerpoint/2010/main" val="4046701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b="1" dirty="0">
                <a:ea typeface="Cambria" panose="02040503050406030204" pitchFamily="18" charset="0"/>
              </a:rPr>
              <a:t>Read and make notes on Ascites</a:t>
            </a:r>
          </a:p>
        </p:txBody>
      </p:sp>
    </p:spTree>
    <p:extLst>
      <p:ext uri="{BB962C8B-B14F-4D97-AF65-F5344CB8AC3E}">
        <p14:creationId xmlns:p14="http://schemas.microsoft.com/office/powerpoint/2010/main" val="4203542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535" y="345798"/>
            <a:ext cx="10447221" cy="710270"/>
          </a:xfrm>
        </p:spPr>
        <p:txBody>
          <a:bodyPr>
            <a:normAutofit fontScale="90000"/>
          </a:bodyPr>
          <a:lstStyle/>
          <a:p>
            <a:br>
              <a:rPr lang="en-US" sz="4400" b="1" u="sng" dirty="0">
                <a:latin typeface="Times New Roman" panose="02020603050405020304" pitchFamily="18" charset="0"/>
              </a:rPr>
            </a:br>
            <a:r>
              <a:rPr lang="en-US" sz="4400" b="1" u="sng" dirty="0">
                <a:latin typeface="Times New Roman" panose="02020603050405020304" pitchFamily="18" charset="0"/>
              </a:rPr>
              <a:t>JAUNDICE</a:t>
            </a:r>
            <a:br>
              <a:rPr lang="en-US" sz="3200" dirty="0">
                <a:solidFill>
                  <a:schemeClr val="tx1"/>
                </a:solidFill>
                <a:latin typeface="Times New Roman" panose="02020603050405020304" pitchFamily="18" charset="0"/>
              </a:rPr>
            </a:br>
            <a:endParaRPr lang="en-US" sz="32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445935" y="1470122"/>
            <a:ext cx="11606651" cy="4739641"/>
          </a:xfrm>
        </p:spPr>
        <p:txBody>
          <a:bodyPr>
            <a:normAutofit/>
          </a:bodyPr>
          <a:lstStyle/>
          <a:p>
            <a:pPr>
              <a:buNone/>
            </a:pPr>
            <a:r>
              <a:rPr lang="en-US" sz="3600" dirty="0"/>
              <a:t>Y</a:t>
            </a:r>
            <a:r>
              <a:rPr lang="en-US" sz="3600" dirty="0">
                <a:solidFill>
                  <a:schemeClr val="tx1"/>
                </a:solidFill>
              </a:rPr>
              <a:t>ellowish coloration of the skin, sclera and mucous membrane. </a:t>
            </a:r>
            <a:r>
              <a:rPr lang="en-US" sz="3600" dirty="0"/>
              <a:t>Different methods of classification:</a:t>
            </a:r>
            <a:endParaRPr lang="en-US" sz="3600" dirty="0">
              <a:solidFill>
                <a:schemeClr val="tx1"/>
              </a:solidFill>
            </a:endParaRPr>
          </a:p>
        </p:txBody>
      </p:sp>
      <p:pic>
        <p:nvPicPr>
          <p:cNvPr id="4" name="Picture 3" descr="Image result for normal eye"/>
          <p:cNvPicPr/>
          <p:nvPr/>
        </p:nvPicPr>
        <p:blipFill>
          <a:blip r:embed="rId3" cstate="print"/>
          <a:srcRect/>
          <a:stretch>
            <a:fillRect/>
          </a:stretch>
        </p:blipFill>
        <p:spPr bwMode="auto">
          <a:xfrm>
            <a:off x="1072075" y="3020158"/>
            <a:ext cx="4551045" cy="2668905"/>
          </a:xfrm>
          <a:prstGeom prst="rect">
            <a:avLst/>
          </a:prstGeom>
          <a:noFill/>
          <a:ln w="9525">
            <a:noFill/>
            <a:miter lim="800000"/>
            <a:headEnd/>
            <a:tailEnd/>
          </a:ln>
        </p:spPr>
      </p:pic>
      <p:pic>
        <p:nvPicPr>
          <p:cNvPr id="5" name="Picture 4" descr="Image result for eyes in jaundice"/>
          <p:cNvPicPr/>
          <p:nvPr/>
        </p:nvPicPr>
        <p:blipFill>
          <a:blip r:embed="rId4" cstate="print"/>
          <a:srcRect/>
          <a:stretch>
            <a:fillRect/>
          </a:stretch>
        </p:blipFill>
        <p:spPr bwMode="auto">
          <a:xfrm>
            <a:off x="6249260" y="2499458"/>
            <a:ext cx="4699635" cy="3189605"/>
          </a:xfrm>
          <a:prstGeom prst="rect">
            <a:avLst/>
          </a:prstGeom>
          <a:noFill/>
          <a:ln w="9525">
            <a:noFill/>
            <a:miter lim="800000"/>
            <a:headEnd/>
            <a:tailEnd/>
          </a:ln>
        </p:spPr>
      </p:pic>
    </p:spTree>
    <p:extLst>
      <p:ext uri="{BB962C8B-B14F-4D97-AF65-F5344CB8AC3E}">
        <p14:creationId xmlns:p14="http://schemas.microsoft.com/office/powerpoint/2010/main" val="2917718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jaundice</a:t>
            </a:r>
          </a:p>
        </p:txBody>
      </p:sp>
      <p:sp>
        <p:nvSpPr>
          <p:cNvPr id="3" name="Content Placeholder 2"/>
          <p:cNvSpPr>
            <a:spLocks noGrp="1"/>
          </p:cNvSpPr>
          <p:nvPr>
            <p:ph idx="1"/>
          </p:nvPr>
        </p:nvSpPr>
        <p:spPr/>
        <p:txBody>
          <a:bodyPr/>
          <a:lstStyle/>
          <a:p>
            <a:pPr>
              <a:buNone/>
            </a:pPr>
            <a:r>
              <a:rPr lang="en-US" sz="3200" b="1" dirty="0"/>
              <a:t>According to source in relation to the liver:</a:t>
            </a:r>
          </a:p>
          <a:p>
            <a:r>
              <a:rPr lang="en-US" sz="3200" b="1" dirty="0"/>
              <a:t>Pre hepatic: </a:t>
            </a:r>
            <a:r>
              <a:rPr lang="en-US" sz="3200" dirty="0" err="1"/>
              <a:t>Hemolysis</a:t>
            </a:r>
            <a:endParaRPr lang="en-US" sz="3200" dirty="0"/>
          </a:p>
          <a:p>
            <a:r>
              <a:rPr lang="en-US" sz="3200" b="1" dirty="0"/>
              <a:t>Hepatic: </a:t>
            </a:r>
            <a:r>
              <a:rPr lang="en-US" sz="3200" dirty="0"/>
              <a:t>Infection in the liver</a:t>
            </a:r>
          </a:p>
          <a:p>
            <a:r>
              <a:rPr lang="en-US" sz="3200" b="1" dirty="0"/>
              <a:t>Post hepatic: </a:t>
            </a:r>
            <a:r>
              <a:rPr lang="en-US" sz="3200" dirty="0"/>
              <a:t>Block to bile flow from gall bladder</a:t>
            </a:r>
          </a:p>
          <a:p>
            <a:endParaRPr lang="en-US" dirty="0"/>
          </a:p>
        </p:txBody>
      </p:sp>
    </p:spTree>
    <p:extLst>
      <p:ext uri="{BB962C8B-B14F-4D97-AF65-F5344CB8AC3E}">
        <p14:creationId xmlns:p14="http://schemas.microsoft.com/office/powerpoint/2010/main" val="3976773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According to cause</a:t>
            </a:r>
          </a:p>
        </p:txBody>
      </p:sp>
      <p:sp>
        <p:nvSpPr>
          <p:cNvPr id="3" name="Content Placeholder 2"/>
          <p:cNvSpPr>
            <a:spLocks noGrp="1"/>
          </p:cNvSpPr>
          <p:nvPr>
            <p:ph idx="1"/>
          </p:nvPr>
        </p:nvSpPr>
        <p:spPr/>
        <p:txBody>
          <a:bodyPr>
            <a:normAutofit/>
          </a:bodyPr>
          <a:lstStyle/>
          <a:p>
            <a:r>
              <a:rPr lang="en-US" sz="4000" b="1" dirty="0"/>
              <a:t>Pathological: </a:t>
            </a:r>
            <a:r>
              <a:rPr lang="en-US" sz="4000" dirty="0"/>
              <a:t>Infection </a:t>
            </a:r>
            <a:r>
              <a:rPr lang="en-US" sz="4000" dirty="0" err="1"/>
              <a:t>e.g</a:t>
            </a:r>
            <a:r>
              <a:rPr lang="en-US" sz="4000" dirty="0"/>
              <a:t> malaria</a:t>
            </a:r>
          </a:p>
          <a:p>
            <a:r>
              <a:rPr lang="en-US" sz="4000" b="1" dirty="0"/>
              <a:t>Physiologic: </a:t>
            </a:r>
            <a:r>
              <a:rPr lang="en-US" sz="4000" dirty="0"/>
              <a:t>Neonatal RBC </a:t>
            </a:r>
            <a:r>
              <a:rPr lang="en-US" sz="4000" dirty="0" err="1"/>
              <a:t>hemolysis</a:t>
            </a:r>
            <a:endParaRPr lang="en-US" sz="4000" dirty="0"/>
          </a:p>
          <a:p>
            <a:r>
              <a:rPr lang="en-US" sz="4000" b="1" dirty="0"/>
              <a:t>Obstructive: </a:t>
            </a:r>
            <a:r>
              <a:rPr lang="en-US" sz="4000" dirty="0"/>
              <a:t>Gall bladder stones</a:t>
            </a:r>
          </a:p>
          <a:p>
            <a:endParaRPr lang="en-US" sz="4000" dirty="0">
              <a:solidFill>
                <a:schemeClr val="accent1"/>
              </a:solidFill>
            </a:endParaRPr>
          </a:p>
        </p:txBody>
      </p:sp>
    </p:spTree>
    <p:extLst>
      <p:ext uri="{BB962C8B-B14F-4D97-AF65-F5344CB8AC3E}">
        <p14:creationId xmlns:p14="http://schemas.microsoft.com/office/powerpoint/2010/main" val="3803437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4" y="206062"/>
            <a:ext cx="9404724" cy="785611"/>
          </a:xfrm>
        </p:spPr>
        <p:txBody>
          <a:bodyPr>
            <a:normAutofit fontScale="90000"/>
          </a:bodyPr>
          <a:lstStyle/>
          <a:p>
            <a:br>
              <a:rPr lang="en-US" sz="4400" b="1" dirty="0">
                <a:latin typeface="Times New Roman" panose="02020603050405020304" pitchFamily="18" charset="0"/>
              </a:rPr>
            </a:br>
            <a:r>
              <a:rPr lang="en-US" sz="4400" b="1" dirty="0">
                <a:latin typeface="Times New Roman" panose="02020603050405020304" pitchFamily="18" charset="0"/>
              </a:rPr>
              <a:t>Conjugation of bilirubin</a:t>
            </a:r>
            <a:br>
              <a:rPr lang="en-US" sz="4400" dirty="0">
                <a:solidFill>
                  <a:schemeClr val="tx1"/>
                </a:solidFill>
                <a:latin typeface="Times New Roman" panose="02020603050405020304" pitchFamily="18" charset="0"/>
              </a:rPr>
            </a:br>
            <a:endParaRPr lang="en-US" sz="44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646114" y="1223493"/>
            <a:ext cx="10993580" cy="5063550"/>
          </a:xfrm>
        </p:spPr>
        <p:txBody>
          <a:bodyPr>
            <a:noAutofit/>
          </a:bodyPr>
          <a:lstStyle/>
          <a:p>
            <a:r>
              <a:rPr lang="en-US" sz="3600" dirty="0">
                <a:solidFill>
                  <a:schemeClr val="tx1"/>
                </a:solidFill>
              </a:rPr>
              <a:t>Breakdown of RBC’S </a:t>
            </a:r>
            <a:r>
              <a:rPr lang="en-US" sz="3600" dirty="0" err="1">
                <a:solidFill>
                  <a:schemeClr val="tx1"/>
                </a:solidFill>
              </a:rPr>
              <a:t>haem</a:t>
            </a:r>
            <a:r>
              <a:rPr lang="en-US" sz="3600" dirty="0">
                <a:solidFill>
                  <a:schemeClr val="tx1"/>
                </a:solidFill>
              </a:rPr>
              <a:t>&gt;</a:t>
            </a:r>
            <a:r>
              <a:rPr lang="en-US" sz="3600" dirty="0" err="1">
                <a:solidFill>
                  <a:schemeClr val="tx1"/>
                </a:solidFill>
              </a:rPr>
              <a:t>biliverdin</a:t>
            </a:r>
            <a:r>
              <a:rPr lang="en-US" sz="3600" dirty="0">
                <a:solidFill>
                  <a:schemeClr val="tx1"/>
                </a:solidFill>
              </a:rPr>
              <a:t>&gt; bilirubin</a:t>
            </a:r>
          </a:p>
          <a:p>
            <a:pPr marL="0" indent="0">
              <a:buNone/>
            </a:pPr>
            <a:r>
              <a:rPr lang="en-US" sz="3600" dirty="0">
                <a:solidFill>
                  <a:schemeClr val="tx1"/>
                </a:solidFill>
              </a:rPr>
              <a:t> in the Liver it is conjugated with </a:t>
            </a:r>
            <a:r>
              <a:rPr lang="en-US" sz="3600" dirty="0" err="1">
                <a:solidFill>
                  <a:schemeClr val="tx1"/>
                </a:solidFill>
              </a:rPr>
              <a:t>glucoronic</a:t>
            </a:r>
            <a:r>
              <a:rPr lang="en-US" sz="3600" dirty="0">
                <a:solidFill>
                  <a:schemeClr val="tx1"/>
                </a:solidFill>
              </a:rPr>
              <a:t> acid by enzyme </a:t>
            </a:r>
            <a:r>
              <a:rPr lang="en-US" sz="3600" dirty="0" err="1">
                <a:solidFill>
                  <a:schemeClr val="tx1"/>
                </a:solidFill>
              </a:rPr>
              <a:t>glucuronyl</a:t>
            </a:r>
            <a:r>
              <a:rPr lang="en-US" sz="3600" dirty="0">
                <a:solidFill>
                  <a:schemeClr val="tx1"/>
                </a:solidFill>
              </a:rPr>
              <a:t> </a:t>
            </a:r>
            <a:r>
              <a:rPr lang="en-US" sz="3600" dirty="0" err="1">
                <a:solidFill>
                  <a:schemeClr val="tx1"/>
                </a:solidFill>
              </a:rPr>
              <a:t>transferase</a:t>
            </a:r>
            <a:r>
              <a:rPr lang="en-US" sz="3600" dirty="0">
                <a:solidFill>
                  <a:schemeClr val="tx1"/>
                </a:solidFill>
              </a:rPr>
              <a:t> making it soluble in water. </a:t>
            </a:r>
          </a:p>
          <a:p>
            <a:pPr marL="0" indent="0">
              <a:buNone/>
            </a:pPr>
            <a:r>
              <a:rPr lang="en-US" sz="3600" dirty="0">
                <a:solidFill>
                  <a:schemeClr val="tx1"/>
                </a:solidFill>
              </a:rPr>
              <a:t>Much of it goes to the bile and out into the small intestine. </a:t>
            </a:r>
          </a:p>
          <a:p>
            <a:pPr marL="0" indent="0">
              <a:buNone/>
            </a:pPr>
            <a:r>
              <a:rPr lang="en-US" sz="3600" dirty="0">
                <a:solidFill>
                  <a:schemeClr val="tx1"/>
                </a:solidFill>
              </a:rPr>
              <a:t>The conjugated bilirubin is not absorbed and passes into the colon and gives the color of the stool</a:t>
            </a:r>
          </a:p>
        </p:txBody>
      </p:sp>
    </p:spTree>
    <p:extLst>
      <p:ext uri="{BB962C8B-B14F-4D97-AF65-F5344CB8AC3E}">
        <p14:creationId xmlns:p14="http://schemas.microsoft.com/office/powerpoint/2010/main" val="197070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490" y="90153"/>
            <a:ext cx="9404724" cy="914400"/>
          </a:xfrm>
        </p:spPr>
        <p:txBody>
          <a:bodyPr>
            <a:normAutofit fontScale="90000"/>
          </a:bodyPr>
          <a:lstStyle/>
          <a:p>
            <a:r>
              <a:rPr lang="en-US" sz="4000" b="1" u="sng" dirty="0">
                <a:latin typeface="Times New Roman" panose="02020603050405020304" pitchFamily="18" charset="0"/>
              </a:rPr>
              <a:t>PORTAL HYPERTENSION</a:t>
            </a:r>
            <a:br>
              <a:rPr lang="en-US" sz="4000" dirty="0">
                <a:solidFill>
                  <a:schemeClr val="tx1"/>
                </a:solidFill>
                <a:latin typeface="Times New Roman" panose="02020603050405020304" pitchFamily="18" charset="0"/>
              </a:rPr>
            </a:br>
            <a:endParaRPr lang="en-US" sz="40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798490" y="1138154"/>
            <a:ext cx="11140225" cy="4747492"/>
          </a:xfrm>
        </p:spPr>
        <p:txBody>
          <a:bodyPr>
            <a:noAutofit/>
          </a:bodyPr>
          <a:lstStyle/>
          <a:p>
            <a:pPr>
              <a:buNone/>
            </a:pPr>
            <a:r>
              <a:rPr lang="en-US" sz="4000" dirty="0">
                <a:ea typeface="Cambria" panose="02040503050406030204" pitchFamily="18" charset="0"/>
              </a:rPr>
              <a:t>Elevated pressure in the portal vein associated with increased resistance to blood flow through the portal venous system</a:t>
            </a:r>
            <a:endParaRPr lang="en-US" sz="4000" dirty="0">
              <a:solidFill>
                <a:schemeClr val="tx1"/>
              </a:solidFill>
              <a:ea typeface="Cambria" panose="02040503050406030204" pitchFamily="18" charset="0"/>
            </a:endParaRPr>
          </a:p>
          <a:p>
            <a:pPr>
              <a:buNone/>
            </a:pPr>
            <a:r>
              <a:rPr lang="en-US" sz="4400" dirty="0">
                <a:solidFill>
                  <a:schemeClr val="tx1"/>
                </a:solidFill>
              </a:rPr>
              <a:t>Its an increase in pressures in the portal system above 5mm/hg.</a:t>
            </a:r>
          </a:p>
          <a:p>
            <a:pPr>
              <a:buNone/>
            </a:pPr>
            <a:endParaRPr lang="en-US" sz="4400" dirty="0">
              <a:solidFill>
                <a:schemeClr val="tx1"/>
              </a:solidFill>
            </a:endParaRPr>
          </a:p>
        </p:txBody>
      </p:sp>
    </p:spTree>
    <p:extLst>
      <p:ext uri="{BB962C8B-B14F-4D97-AF65-F5344CB8AC3E}">
        <p14:creationId xmlns:p14="http://schemas.microsoft.com/office/powerpoint/2010/main" val="3480636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338" y="231820"/>
            <a:ext cx="9404724" cy="463639"/>
          </a:xfrm>
        </p:spPr>
        <p:txBody>
          <a:bodyPr>
            <a:normAutofit fontScale="90000"/>
          </a:bodyPr>
          <a:lstStyle/>
          <a:p>
            <a:br>
              <a:rPr lang="en-US" sz="3200" dirty="0">
                <a:solidFill>
                  <a:schemeClr val="tx1"/>
                </a:solidFill>
                <a:latin typeface="Times New Roman" panose="02020603050405020304" pitchFamily="18" charset="0"/>
              </a:rPr>
            </a:br>
            <a:endParaRPr lang="en-US" sz="32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708338" y="924356"/>
            <a:ext cx="10436218" cy="5375563"/>
          </a:xfrm>
        </p:spPr>
        <p:txBody>
          <a:bodyPr>
            <a:normAutofit/>
          </a:bodyPr>
          <a:lstStyle/>
          <a:p>
            <a:pPr marL="0" indent="0">
              <a:buNone/>
            </a:pPr>
            <a:r>
              <a:rPr lang="en-US" sz="3600" b="1" dirty="0"/>
              <a:t>Causes</a:t>
            </a:r>
            <a:endParaRPr lang="en-US" sz="3600" dirty="0"/>
          </a:p>
          <a:p>
            <a:r>
              <a:rPr lang="en-US" sz="3600" dirty="0">
                <a:solidFill>
                  <a:schemeClr val="tx1"/>
                </a:solidFill>
              </a:rPr>
              <a:t>Breakdown of RBCS</a:t>
            </a:r>
          </a:p>
          <a:p>
            <a:r>
              <a:rPr lang="en-US" sz="3600" dirty="0">
                <a:solidFill>
                  <a:schemeClr val="tx1"/>
                </a:solidFill>
              </a:rPr>
              <a:t>Damage of the liver/muscles</a:t>
            </a:r>
          </a:p>
          <a:p>
            <a:r>
              <a:rPr lang="en-US" sz="3600" dirty="0">
                <a:solidFill>
                  <a:schemeClr val="tx1"/>
                </a:solidFill>
              </a:rPr>
              <a:t>Under absorption of </a:t>
            </a:r>
            <a:r>
              <a:rPr lang="en-US" sz="3600" dirty="0" err="1">
                <a:solidFill>
                  <a:schemeClr val="tx1"/>
                </a:solidFill>
              </a:rPr>
              <a:t>bilirubin</a:t>
            </a:r>
            <a:r>
              <a:rPr lang="en-US" sz="3600" dirty="0">
                <a:solidFill>
                  <a:schemeClr val="tx1"/>
                </a:solidFill>
              </a:rPr>
              <a:t> by GIT</a:t>
            </a:r>
          </a:p>
          <a:p>
            <a:pPr>
              <a:buNone/>
            </a:pPr>
            <a:r>
              <a:rPr lang="en-US" sz="4000" b="1" dirty="0"/>
              <a:t>Investigations</a:t>
            </a:r>
            <a:endParaRPr lang="en-US" sz="4000" dirty="0"/>
          </a:p>
          <a:p>
            <a:r>
              <a:rPr lang="en-US" sz="3600" dirty="0" err="1">
                <a:solidFill>
                  <a:schemeClr val="tx1"/>
                </a:solidFill>
              </a:rPr>
              <a:t>Bilirubin</a:t>
            </a:r>
            <a:r>
              <a:rPr lang="en-US" sz="3600" dirty="0">
                <a:solidFill>
                  <a:schemeClr val="tx1"/>
                </a:solidFill>
              </a:rPr>
              <a:t> levels</a:t>
            </a:r>
          </a:p>
          <a:p>
            <a:r>
              <a:rPr lang="en-US" sz="3600" dirty="0">
                <a:solidFill>
                  <a:schemeClr val="tx1"/>
                </a:solidFill>
              </a:rPr>
              <a:t>LFTS</a:t>
            </a:r>
          </a:p>
          <a:p>
            <a:r>
              <a:rPr lang="en-US" sz="3600" dirty="0">
                <a:solidFill>
                  <a:schemeClr val="tx1"/>
                </a:solidFill>
              </a:rPr>
              <a:t>Complete blood count</a:t>
            </a:r>
          </a:p>
        </p:txBody>
      </p:sp>
    </p:spTree>
    <p:extLst>
      <p:ext uri="{BB962C8B-B14F-4D97-AF65-F5344CB8AC3E}">
        <p14:creationId xmlns:p14="http://schemas.microsoft.com/office/powerpoint/2010/main" val="2848865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27"/>
          <p:cNvPicPr>
            <a:picLocks noChangeAspect="1" noChangeArrowheads="1"/>
          </p:cNvPicPr>
          <p:nvPr/>
        </p:nvPicPr>
        <p:blipFill>
          <a:blip r:embed="rId2" cstate="print"/>
          <a:srcRect/>
          <a:stretch>
            <a:fillRect/>
          </a:stretch>
        </p:blipFill>
        <p:spPr bwMode="auto">
          <a:xfrm>
            <a:off x="206062" y="838201"/>
            <a:ext cx="11732653" cy="5178425"/>
          </a:xfrm>
          <a:prstGeom prst="rect">
            <a:avLst/>
          </a:prstGeom>
          <a:noFill/>
          <a:ln w="9525">
            <a:noFill/>
            <a:miter lim="800000"/>
            <a:headEnd/>
            <a:tailEnd/>
          </a:ln>
        </p:spPr>
      </p:pic>
      <p:sp>
        <p:nvSpPr>
          <p:cNvPr id="40963" name="Text Box 1028"/>
          <p:cNvSpPr txBox="1">
            <a:spLocks noChangeArrowheads="1"/>
          </p:cNvSpPr>
          <p:nvPr/>
        </p:nvSpPr>
        <p:spPr bwMode="auto">
          <a:xfrm>
            <a:off x="957329" y="141668"/>
            <a:ext cx="6197600" cy="579438"/>
          </a:xfrm>
          <a:prstGeom prst="rect">
            <a:avLst/>
          </a:prstGeom>
          <a:noFill/>
          <a:ln w="9525">
            <a:noFill/>
            <a:miter lim="800000"/>
            <a:headEnd/>
            <a:tailEnd/>
          </a:ln>
        </p:spPr>
        <p:txBody>
          <a:bodyPr>
            <a:spAutoFit/>
          </a:bodyPr>
          <a:lstStyle/>
          <a:p>
            <a:pPr>
              <a:spcBef>
                <a:spcPct val="50000"/>
              </a:spcBef>
            </a:pPr>
            <a:r>
              <a:rPr lang="en-US" sz="3200" dirty="0">
                <a:latin typeface="Tahoma" pitchFamily="34" charset="0"/>
                <a:cs typeface="Times New Roman" panose="02020603050405020304" pitchFamily="18" charset="0"/>
              </a:rPr>
              <a:t>LFTs Normal values</a:t>
            </a:r>
          </a:p>
        </p:txBody>
      </p:sp>
    </p:spTree>
    <p:extLst>
      <p:ext uri="{BB962C8B-B14F-4D97-AF65-F5344CB8AC3E}">
        <p14:creationId xmlns:p14="http://schemas.microsoft.com/office/powerpoint/2010/main" val="291343189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Investigations</a:t>
            </a:r>
            <a:br>
              <a:rPr lang="en-US" dirty="0"/>
            </a:br>
            <a:endParaRPr lang="en-US" dirty="0"/>
          </a:p>
        </p:txBody>
      </p:sp>
      <p:sp>
        <p:nvSpPr>
          <p:cNvPr id="3" name="Content Placeholder 2"/>
          <p:cNvSpPr>
            <a:spLocks noGrp="1"/>
          </p:cNvSpPr>
          <p:nvPr>
            <p:ph idx="1"/>
          </p:nvPr>
        </p:nvSpPr>
        <p:spPr/>
        <p:txBody>
          <a:bodyPr/>
          <a:lstStyle/>
          <a:p>
            <a:r>
              <a:rPr lang="en-US" sz="4400" dirty="0">
                <a:solidFill>
                  <a:schemeClr val="tx1"/>
                </a:solidFill>
              </a:rPr>
              <a:t>Abdominal U/S</a:t>
            </a:r>
          </a:p>
          <a:p>
            <a:r>
              <a:rPr lang="en-US" sz="4400" dirty="0">
                <a:solidFill>
                  <a:schemeClr val="tx1"/>
                </a:solidFill>
              </a:rPr>
              <a:t>Abdominal CT</a:t>
            </a:r>
          </a:p>
          <a:p>
            <a:r>
              <a:rPr lang="en-US" sz="4400" dirty="0">
                <a:solidFill>
                  <a:schemeClr val="tx1"/>
                </a:solidFill>
              </a:rPr>
              <a:t>Percutaneous </a:t>
            </a:r>
            <a:r>
              <a:rPr lang="en-US" sz="4400" dirty="0" err="1">
                <a:solidFill>
                  <a:schemeClr val="tx1"/>
                </a:solidFill>
              </a:rPr>
              <a:t>transhepatic</a:t>
            </a:r>
            <a:r>
              <a:rPr lang="en-US" sz="4400" dirty="0">
                <a:solidFill>
                  <a:schemeClr val="tx1"/>
                </a:solidFill>
              </a:rPr>
              <a:t> </a:t>
            </a:r>
            <a:r>
              <a:rPr lang="en-US" sz="4400" dirty="0" err="1">
                <a:solidFill>
                  <a:schemeClr val="tx1"/>
                </a:solidFill>
              </a:rPr>
              <a:t>cholangiogram</a:t>
            </a:r>
            <a:endParaRPr lang="en-US" sz="4400" dirty="0">
              <a:solidFill>
                <a:schemeClr val="tx1"/>
              </a:solidFill>
            </a:endParaRPr>
          </a:p>
          <a:p>
            <a:r>
              <a:rPr lang="en-US" sz="4400" dirty="0">
                <a:solidFill>
                  <a:schemeClr val="tx1"/>
                </a:solidFill>
              </a:rPr>
              <a:t>Liver biopsy</a:t>
            </a:r>
          </a:p>
          <a:p>
            <a:r>
              <a:rPr lang="en-US" sz="4400" dirty="0">
                <a:solidFill>
                  <a:schemeClr val="tx1"/>
                </a:solidFill>
              </a:rPr>
              <a:t>Cholesterol levels</a:t>
            </a:r>
          </a:p>
          <a:p>
            <a:endParaRPr lang="en-US" sz="4400" dirty="0">
              <a:solidFill>
                <a:schemeClr val="tx1"/>
              </a:solidFill>
            </a:endParaRPr>
          </a:p>
        </p:txBody>
      </p:sp>
    </p:spTree>
    <p:extLst>
      <p:ext uri="{BB962C8B-B14F-4D97-AF65-F5344CB8AC3E}">
        <p14:creationId xmlns:p14="http://schemas.microsoft.com/office/powerpoint/2010/main" val="473509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400" dirty="0" err="1">
                <a:solidFill>
                  <a:schemeClr val="tx1"/>
                </a:solidFill>
              </a:rPr>
              <a:t>Prothrombin</a:t>
            </a:r>
            <a:r>
              <a:rPr lang="en-US" sz="4400" dirty="0">
                <a:solidFill>
                  <a:schemeClr val="tx1"/>
                </a:solidFill>
              </a:rPr>
              <a:t> time</a:t>
            </a:r>
          </a:p>
          <a:p>
            <a:r>
              <a:rPr lang="en-US" sz="4400" dirty="0">
                <a:solidFill>
                  <a:schemeClr val="tx1"/>
                </a:solidFill>
              </a:rPr>
              <a:t>Hepatitis A,B,C tests</a:t>
            </a:r>
          </a:p>
          <a:p>
            <a:r>
              <a:rPr lang="en-US" sz="4400" dirty="0">
                <a:solidFill>
                  <a:schemeClr val="tx1"/>
                </a:solidFill>
              </a:rPr>
              <a:t>Endoscopic retrograde </a:t>
            </a:r>
            <a:r>
              <a:rPr lang="en-US" sz="4400" dirty="0" err="1">
                <a:solidFill>
                  <a:schemeClr val="tx1"/>
                </a:solidFill>
              </a:rPr>
              <a:t>cholangiopancreatography</a:t>
            </a:r>
            <a:endParaRPr lang="en-US" sz="4400" dirty="0">
              <a:solidFill>
                <a:schemeClr val="tx1"/>
              </a:solidFill>
            </a:endParaRPr>
          </a:p>
          <a:p>
            <a:endParaRPr lang="en-US" sz="4400" dirty="0">
              <a:solidFill>
                <a:schemeClr val="tx1"/>
              </a:solidFill>
            </a:endParaRPr>
          </a:p>
        </p:txBody>
      </p:sp>
    </p:spTree>
    <p:extLst>
      <p:ext uri="{BB962C8B-B14F-4D97-AF65-F5344CB8AC3E}">
        <p14:creationId xmlns:p14="http://schemas.microsoft.com/office/powerpoint/2010/main" val="624240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822"/>
            <a:ext cx="10515600" cy="626548"/>
          </a:xfrm>
        </p:spPr>
        <p:txBody>
          <a:bodyPr>
            <a:normAutofit fontScale="90000"/>
          </a:bodyPr>
          <a:lstStyle/>
          <a:p>
            <a:br>
              <a:rPr lang="en-US" sz="4000" b="1" dirty="0">
                <a:solidFill>
                  <a:schemeClr val="accent1"/>
                </a:solidFill>
                <a:latin typeface="Times New Roman" panose="02020603050405020304" pitchFamily="18" charset="0"/>
              </a:rPr>
            </a:br>
            <a:r>
              <a:rPr lang="en-US" sz="4000" b="1" dirty="0">
                <a:latin typeface="Times New Roman" panose="02020603050405020304" pitchFamily="18" charset="0"/>
              </a:rPr>
              <a:t>Clinical manifestations</a:t>
            </a:r>
            <a:br>
              <a:rPr lang="en-US" sz="4000" dirty="0">
                <a:solidFill>
                  <a:schemeClr val="tx1"/>
                </a:solidFill>
                <a:latin typeface="Times New Roman" panose="02020603050405020304" pitchFamily="18" charset="0"/>
              </a:rPr>
            </a:br>
            <a:endParaRPr lang="en-US" sz="40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871470" y="811370"/>
            <a:ext cx="10722735" cy="5103209"/>
          </a:xfrm>
        </p:spPr>
        <p:txBody>
          <a:bodyPr>
            <a:noAutofit/>
          </a:bodyPr>
          <a:lstStyle/>
          <a:p>
            <a:r>
              <a:rPr lang="en-US" sz="3200" dirty="0">
                <a:solidFill>
                  <a:schemeClr val="tx1"/>
                </a:solidFill>
              </a:rPr>
              <a:t>Yellowish coloration of the sclera, skin and mouth</a:t>
            </a:r>
          </a:p>
          <a:p>
            <a:r>
              <a:rPr lang="en-US" sz="3200" dirty="0">
                <a:solidFill>
                  <a:schemeClr val="tx1"/>
                </a:solidFill>
              </a:rPr>
              <a:t>Dark or brown </a:t>
            </a:r>
            <a:r>
              <a:rPr lang="en-US" sz="3200" dirty="0" err="1">
                <a:solidFill>
                  <a:schemeClr val="tx1"/>
                </a:solidFill>
              </a:rPr>
              <a:t>coloured</a:t>
            </a:r>
            <a:r>
              <a:rPr lang="en-US" sz="3200" dirty="0">
                <a:solidFill>
                  <a:schemeClr val="tx1"/>
                </a:solidFill>
              </a:rPr>
              <a:t> urine</a:t>
            </a:r>
          </a:p>
          <a:p>
            <a:r>
              <a:rPr lang="en-US" sz="3200" dirty="0">
                <a:solidFill>
                  <a:schemeClr val="tx1"/>
                </a:solidFill>
              </a:rPr>
              <a:t>Pale or clay </a:t>
            </a:r>
            <a:r>
              <a:rPr lang="en-US" sz="3200" dirty="0" err="1">
                <a:solidFill>
                  <a:schemeClr val="tx1"/>
                </a:solidFill>
              </a:rPr>
              <a:t>coloured</a:t>
            </a:r>
            <a:r>
              <a:rPr lang="en-US" sz="3200" dirty="0">
                <a:solidFill>
                  <a:schemeClr val="tx1"/>
                </a:solidFill>
              </a:rPr>
              <a:t> stools</a:t>
            </a:r>
          </a:p>
          <a:p>
            <a:r>
              <a:rPr lang="en-US" sz="3200" dirty="0" err="1">
                <a:solidFill>
                  <a:schemeClr val="tx1"/>
                </a:solidFill>
              </a:rPr>
              <a:t>Pruritus</a:t>
            </a:r>
            <a:endParaRPr lang="en-US" sz="3200" dirty="0">
              <a:solidFill>
                <a:schemeClr val="tx1"/>
              </a:solidFill>
            </a:endParaRPr>
          </a:p>
          <a:p>
            <a:r>
              <a:rPr lang="en-US" sz="3200" dirty="0">
                <a:solidFill>
                  <a:schemeClr val="tx1"/>
                </a:solidFill>
              </a:rPr>
              <a:t>Weight loss</a:t>
            </a:r>
          </a:p>
          <a:p>
            <a:r>
              <a:rPr lang="en-US" sz="3200" dirty="0">
                <a:solidFill>
                  <a:schemeClr val="tx1"/>
                </a:solidFill>
              </a:rPr>
              <a:t>Abdominal pain</a:t>
            </a:r>
          </a:p>
          <a:p>
            <a:r>
              <a:rPr lang="en-US" sz="3200" dirty="0">
                <a:solidFill>
                  <a:schemeClr val="tx1"/>
                </a:solidFill>
              </a:rPr>
              <a:t>Fever</a:t>
            </a:r>
          </a:p>
          <a:p>
            <a:pPr>
              <a:buNone/>
            </a:pPr>
            <a:r>
              <a:rPr lang="en-US" sz="3600" b="1" dirty="0"/>
              <a:t>Management </a:t>
            </a:r>
            <a:endParaRPr lang="en-US" sz="3600" dirty="0"/>
          </a:p>
          <a:p>
            <a:r>
              <a:rPr lang="en-US" sz="3600" dirty="0">
                <a:solidFill>
                  <a:schemeClr val="tx1"/>
                </a:solidFill>
              </a:rPr>
              <a:t>NB according to the cause</a:t>
            </a:r>
          </a:p>
        </p:txBody>
      </p:sp>
    </p:spTree>
    <p:extLst>
      <p:ext uri="{BB962C8B-B14F-4D97-AF65-F5344CB8AC3E}">
        <p14:creationId xmlns:p14="http://schemas.microsoft.com/office/powerpoint/2010/main" val="533083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74" y="103039"/>
            <a:ext cx="9718325" cy="669694"/>
          </a:xfrm>
        </p:spPr>
        <p:txBody>
          <a:bodyPr>
            <a:normAutofit fontScale="90000"/>
          </a:bodyPr>
          <a:lstStyle/>
          <a:p>
            <a:br>
              <a:rPr lang="en-US" b="1" u="sng" dirty="0">
                <a:latin typeface="Times New Roman" panose="02020603050405020304" pitchFamily="18" charset="0"/>
              </a:rPr>
            </a:br>
            <a:r>
              <a:rPr lang="en-US" sz="4400" b="1" u="sng" dirty="0">
                <a:latin typeface="Times New Roman" panose="02020603050405020304" pitchFamily="18" charset="0"/>
              </a:rPr>
              <a:t>HEPATITIS</a:t>
            </a:r>
            <a:br>
              <a:rPr lang="en-US" sz="3200" dirty="0">
                <a:solidFill>
                  <a:schemeClr val="tx1"/>
                </a:solidFill>
                <a:latin typeface="Times New Roman" panose="02020603050405020304" pitchFamily="18" charset="0"/>
              </a:rPr>
            </a:br>
            <a:endParaRPr lang="en-US" sz="32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528033" y="935188"/>
            <a:ext cx="11449319" cy="4873184"/>
          </a:xfrm>
        </p:spPr>
        <p:txBody>
          <a:bodyPr>
            <a:noAutofit/>
          </a:bodyPr>
          <a:lstStyle/>
          <a:p>
            <a:r>
              <a:rPr lang="en-US" sz="3200" dirty="0">
                <a:solidFill>
                  <a:schemeClr val="tx1"/>
                </a:solidFill>
              </a:rPr>
              <a:t>Inflammation of liver tissue</a:t>
            </a:r>
          </a:p>
          <a:p>
            <a:r>
              <a:rPr lang="en-US" sz="3200" dirty="0">
                <a:solidFill>
                  <a:schemeClr val="tx1"/>
                </a:solidFill>
              </a:rPr>
              <a:t>The most common types are viral. A,B,C</a:t>
            </a:r>
          </a:p>
          <a:p>
            <a:r>
              <a:rPr lang="en-US" sz="3200" dirty="0">
                <a:solidFill>
                  <a:schemeClr val="tx1"/>
                </a:solidFill>
              </a:rPr>
              <a:t>Many cases are asymptomatic and therefore remain undiagnosed.</a:t>
            </a:r>
          </a:p>
          <a:p>
            <a:pPr>
              <a:buNone/>
            </a:pPr>
            <a:r>
              <a:rPr lang="en-US" sz="3200" b="1" dirty="0"/>
              <a:t>Pathophysiology</a:t>
            </a:r>
            <a:endParaRPr lang="en-US" sz="3200" dirty="0"/>
          </a:p>
          <a:p>
            <a:r>
              <a:rPr lang="en-US" sz="3200" dirty="0">
                <a:solidFill>
                  <a:schemeClr val="tx1"/>
                </a:solidFill>
              </a:rPr>
              <a:t>The virus enters the liver cells causing degenerating </a:t>
            </a:r>
          </a:p>
          <a:p>
            <a:r>
              <a:rPr lang="en-US" sz="3200" dirty="0">
                <a:solidFill>
                  <a:schemeClr val="tx1"/>
                </a:solidFill>
              </a:rPr>
              <a:t>Changes. Inflammation process follows </a:t>
            </a:r>
          </a:p>
          <a:p>
            <a:r>
              <a:rPr lang="en-US" sz="3200" dirty="0">
                <a:solidFill>
                  <a:schemeClr val="tx1"/>
                </a:solidFill>
              </a:rPr>
              <a:t>Accompanied by exudates containing lymphocyte, plasma cells and granulocytes. </a:t>
            </a:r>
          </a:p>
        </p:txBody>
      </p:sp>
    </p:spTree>
    <p:extLst>
      <p:ext uri="{BB962C8B-B14F-4D97-AF65-F5344CB8AC3E}">
        <p14:creationId xmlns:p14="http://schemas.microsoft.com/office/powerpoint/2010/main" val="795296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549" y="914400"/>
            <a:ext cx="11203742" cy="5334006"/>
          </a:xfrm>
        </p:spPr>
        <p:txBody>
          <a:bodyPr>
            <a:normAutofit/>
          </a:bodyPr>
          <a:lstStyle/>
          <a:p>
            <a:r>
              <a:rPr lang="en-US" sz="3600" dirty="0">
                <a:solidFill>
                  <a:schemeClr val="tx1"/>
                </a:solidFill>
              </a:rPr>
              <a:t>There is reactive hyperplasia of the macrophages in the sinusoids. </a:t>
            </a:r>
          </a:p>
          <a:p>
            <a:r>
              <a:rPr lang="en-US" sz="3600" dirty="0">
                <a:solidFill>
                  <a:schemeClr val="tx1"/>
                </a:solidFill>
              </a:rPr>
              <a:t>Later there is necrosis of the liver cells and tissue. Macrophages tries to remove the necrotic materials causing the collapse of the lobules. </a:t>
            </a:r>
          </a:p>
          <a:p>
            <a:r>
              <a:rPr lang="en-US" sz="3600" dirty="0">
                <a:solidFill>
                  <a:schemeClr val="tx1"/>
                </a:solidFill>
              </a:rPr>
              <a:t>Blood supply in the lobules is interfered with causing hypoxia and further liver damage.</a:t>
            </a:r>
          </a:p>
        </p:txBody>
      </p:sp>
    </p:spTree>
    <p:extLst>
      <p:ext uri="{BB962C8B-B14F-4D97-AF65-F5344CB8AC3E}">
        <p14:creationId xmlns:p14="http://schemas.microsoft.com/office/powerpoint/2010/main" val="4154626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490" y="167425"/>
            <a:ext cx="8919836" cy="532840"/>
          </a:xfrm>
        </p:spPr>
        <p:txBody>
          <a:bodyPr>
            <a:normAutofit fontScale="90000"/>
          </a:bodyPr>
          <a:lstStyle/>
          <a:p>
            <a:r>
              <a:rPr lang="en-US" sz="4000" u="sng" dirty="0">
                <a:latin typeface="Times New Roman" panose="02020603050405020304" pitchFamily="18" charset="0"/>
              </a:rPr>
              <a:t> </a:t>
            </a:r>
            <a:br>
              <a:rPr lang="en-US" sz="4000" u="sng" dirty="0">
                <a:latin typeface="Times New Roman" panose="02020603050405020304" pitchFamily="18" charset="0"/>
              </a:rPr>
            </a:br>
            <a:r>
              <a:rPr lang="en-US" sz="4000" b="1" u="sng" dirty="0">
                <a:latin typeface="Times New Roman" panose="02020603050405020304" pitchFamily="18" charset="0"/>
              </a:rPr>
              <a:t>HEPATITIS A</a:t>
            </a:r>
            <a:br>
              <a:rPr lang="en-US" sz="4000" dirty="0">
                <a:solidFill>
                  <a:schemeClr val="tx1"/>
                </a:solidFill>
                <a:latin typeface="Times New Roman" panose="02020603050405020304" pitchFamily="18" charset="0"/>
              </a:rPr>
            </a:br>
            <a:endParaRPr lang="en-US" sz="40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798490" y="914400"/>
            <a:ext cx="11191741" cy="5022762"/>
          </a:xfrm>
        </p:spPr>
        <p:txBody>
          <a:bodyPr>
            <a:noAutofit/>
          </a:bodyPr>
          <a:lstStyle/>
          <a:p>
            <a:r>
              <a:rPr lang="en-US" sz="3200" dirty="0">
                <a:solidFill>
                  <a:schemeClr val="tx1"/>
                </a:solidFill>
              </a:rPr>
              <a:t>Caused by RNA virus</a:t>
            </a:r>
          </a:p>
          <a:p>
            <a:r>
              <a:rPr lang="en-US" sz="3200" dirty="0">
                <a:solidFill>
                  <a:schemeClr val="tx1"/>
                </a:solidFill>
              </a:rPr>
              <a:t>Spread through the oral faecal route</a:t>
            </a:r>
          </a:p>
          <a:p>
            <a:pPr>
              <a:buNone/>
            </a:pPr>
            <a:r>
              <a:rPr lang="en-US" sz="3200" b="1" dirty="0"/>
              <a:t>Clinical manifestations</a:t>
            </a:r>
            <a:endParaRPr lang="en-US" sz="3200" dirty="0"/>
          </a:p>
          <a:p>
            <a:r>
              <a:rPr lang="en-US" sz="3200" dirty="0">
                <a:solidFill>
                  <a:schemeClr val="tx1"/>
                </a:solidFill>
              </a:rPr>
              <a:t>Flu like symptoms</a:t>
            </a:r>
          </a:p>
          <a:p>
            <a:r>
              <a:rPr lang="en-US" sz="3200" dirty="0">
                <a:solidFill>
                  <a:schemeClr val="tx1"/>
                </a:solidFill>
              </a:rPr>
              <a:t>Low grade fever</a:t>
            </a:r>
          </a:p>
          <a:p>
            <a:r>
              <a:rPr lang="en-US" sz="3200" dirty="0">
                <a:solidFill>
                  <a:schemeClr val="tx1"/>
                </a:solidFill>
              </a:rPr>
              <a:t>Anorexia</a:t>
            </a:r>
          </a:p>
          <a:p>
            <a:r>
              <a:rPr lang="en-US" sz="3200" dirty="0">
                <a:solidFill>
                  <a:schemeClr val="tx1"/>
                </a:solidFill>
              </a:rPr>
              <a:t>Jaundice</a:t>
            </a:r>
          </a:p>
          <a:p>
            <a:r>
              <a:rPr lang="en-US" sz="3200" dirty="0">
                <a:solidFill>
                  <a:schemeClr val="tx1"/>
                </a:solidFill>
              </a:rPr>
              <a:t>Dark urine</a:t>
            </a:r>
          </a:p>
          <a:p>
            <a:r>
              <a:rPr lang="en-US" sz="3200" dirty="0" err="1">
                <a:solidFill>
                  <a:schemeClr val="tx1"/>
                </a:solidFill>
              </a:rPr>
              <a:t>Splenomegally</a:t>
            </a:r>
            <a:endParaRPr lang="en-US" sz="3200" dirty="0">
              <a:solidFill>
                <a:schemeClr val="tx1"/>
              </a:solidFill>
            </a:endParaRPr>
          </a:p>
        </p:txBody>
      </p:sp>
    </p:spTree>
    <p:extLst>
      <p:ext uri="{BB962C8B-B14F-4D97-AF65-F5344CB8AC3E}">
        <p14:creationId xmlns:p14="http://schemas.microsoft.com/office/powerpoint/2010/main" val="4174685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186" y="618186"/>
            <a:ext cx="10874161" cy="5630220"/>
          </a:xfrm>
        </p:spPr>
        <p:txBody>
          <a:bodyPr>
            <a:noAutofit/>
          </a:bodyPr>
          <a:lstStyle/>
          <a:p>
            <a:pPr>
              <a:buNone/>
            </a:pPr>
            <a:r>
              <a:rPr lang="en-US" sz="4400" b="1" dirty="0"/>
              <a:t>Management</a:t>
            </a:r>
            <a:endParaRPr lang="en-US" sz="4400" dirty="0"/>
          </a:p>
          <a:p>
            <a:r>
              <a:rPr lang="en-US" sz="3600" dirty="0">
                <a:solidFill>
                  <a:schemeClr val="tx1"/>
                </a:solidFill>
              </a:rPr>
              <a:t>Complete bed rest</a:t>
            </a:r>
          </a:p>
          <a:p>
            <a:r>
              <a:rPr lang="en-US" sz="3600" dirty="0">
                <a:solidFill>
                  <a:schemeClr val="tx1"/>
                </a:solidFill>
              </a:rPr>
              <a:t>IV fluids</a:t>
            </a:r>
          </a:p>
          <a:p>
            <a:r>
              <a:rPr lang="en-US" sz="3600" dirty="0">
                <a:solidFill>
                  <a:schemeClr val="tx1"/>
                </a:solidFill>
              </a:rPr>
              <a:t>Diet low in protein</a:t>
            </a:r>
          </a:p>
          <a:p>
            <a:r>
              <a:rPr lang="en-US" sz="3600" dirty="0">
                <a:solidFill>
                  <a:schemeClr val="tx1"/>
                </a:solidFill>
              </a:rPr>
              <a:t>Gradual mobilization</a:t>
            </a:r>
          </a:p>
          <a:p>
            <a:r>
              <a:rPr lang="en-US" sz="3600" dirty="0">
                <a:solidFill>
                  <a:schemeClr val="tx1"/>
                </a:solidFill>
              </a:rPr>
              <a:t>Health education</a:t>
            </a:r>
          </a:p>
          <a:p>
            <a:r>
              <a:rPr lang="en-US" sz="3600" dirty="0">
                <a:solidFill>
                  <a:schemeClr val="tx1"/>
                </a:solidFill>
              </a:rPr>
              <a:t>Other nursing care as per the patient needs</a:t>
            </a:r>
          </a:p>
          <a:p>
            <a:endParaRPr lang="en-US" sz="4400" dirty="0">
              <a:solidFill>
                <a:schemeClr val="tx1"/>
              </a:solidFill>
            </a:endParaRPr>
          </a:p>
        </p:txBody>
      </p:sp>
    </p:spTree>
    <p:extLst>
      <p:ext uri="{BB962C8B-B14F-4D97-AF65-F5344CB8AC3E}">
        <p14:creationId xmlns:p14="http://schemas.microsoft.com/office/powerpoint/2010/main" val="3146017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98490" y="1215511"/>
            <a:ext cx="9828213" cy="4195762"/>
          </a:xfrm>
        </p:spPr>
        <p:txBody>
          <a:bodyPr>
            <a:normAutofit/>
          </a:bodyPr>
          <a:lstStyle/>
          <a:p>
            <a:pPr>
              <a:buNone/>
            </a:pPr>
            <a:r>
              <a:rPr lang="en-US" sz="4400" b="1" dirty="0"/>
              <a:t>Prevention</a:t>
            </a:r>
            <a:endParaRPr lang="en-US" sz="4400" dirty="0"/>
          </a:p>
          <a:p>
            <a:r>
              <a:rPr lang="en-US" sz="4000" dirty="0">
                <a:solidFill>
                  <a:schemeClr val="tx1"/>
                </a:solidFill>
              </a:rPr>
              <a:t>Administration of hepatitis A vaccine</a:t>
            </a:r>
          </a:p>
        </p:txBody>
      </p:sp>
    </p:spTree>
    <p:extLst>
      <p:ext uri="{BB962C8B-B14F-4D97-AF65-F5344CB8AC3E}">
        <p14:creationId xmlns:p14="http://schemas.microsoft.com/office/powerpoint/2010/main" val="385321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4000" b="1" dirty="0"/>
              <a:t>Review of Portal circulation</a:t>
            </a:r>
          </a:p>
          <a:p>
            <a:pPr>
              <a:buNone/>
            </a:pPr>
            <a:r>
              <a:rPr lang="en-US" sz="4000" dirty="0"/>
              <a:t>The hepatic portal vein drains venous blood from the gastrointestinal tract, spleen, pancreas, and gallbladder to the sinusoids of the liver; from here, the blood is conveyed to the systemic venous system by the hepatic veins that drain directly to the inferior vena cava</a:t>
            </a:r>
            <a:r>
              <a:rPr lang="en-US" sz="4000" i="1" dirty="0"/>
              <a:t>.</a:t>
            </a:r>
            <a:endParaRPr lang="en-US" sz="4000" dirty="0"/>
          </a:p>
          <a:p>
            <a:endParaRPr lang="en-US" dirty="0"/>
          </a:p>
        </p:txBody>
      </p:sp>
    </p:spTree>
    <p:extLst>
      <p:ext uri="{BB962C8B-B14F-4D97-AF65-F5344CB8AC3E}">
        <p14:creationId xmlns:p14="http://schemas.microsoft.com/office/powerpoint/2010/main" val="1491577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28" y="161773"/>
            <a:ext cx="9105116" cy="675354"/>
          </a:xfrm>
        </p:spPr>
        <p:txBody>
          <a:bodyPr>
            <a:normAutofit fontScale="90000"/>
          </a:bodyPr>
          <a:lstStyle/>
          <a:p>
            <a:br>
              <a:rPr lang="en-US" sz="4400" u="sng" dirty="0">
                <a:solidFill>
                  <a:schemeClr val="accent1"/>
                </a:solidFill>
                <a:latin typeface="Times New Roman" panose="02020603050405020304" pitchFamily="18" charset="0"/>
              </a:rPr>
            </a:br>
            <a:r>
              <a:rPr lang="en-US" sz="4400" b="1" u="sng" dirty="0">
                <a:latin typeface="Times New Roman" panose="02020603050405020304" pitchFamily="18" charset="0"/>
              </a:rPr>
              <a:t>HEPATITIS</a:t>
            </a:r>
            <a:r>
              <a:rPr lang="en-US" sz="3200" b="1" u="sng" dirty="0">
                <a:latin typeface="Times New Roman" panose="02020603050405020304" pitchFamily="18" charset="0"/>
              </a:rPr>
              <a:t> </a:t>
            </a:r>
            <a:r>
              <a:rPr lang="en-US" sz="4400" b="1" u="sng" dirty="0">
                <a:latin typeface="Times New Roman" panose="02020603050405020304" pitchFamily="18" charset="0"/>
              </a:rPr>
              <a:t>B</a:t>
            </a:r>
            <a:br>
              <a:rPr lang="en-US" sz="4400" dirty="0">
                <a:solidFill>
                  <a:schemeClr val="tx1"/>
                </a:solidFill>
                <a:latin typeface="Times New Roman" panose="02020603050405020304" pitchFamily="18" charset="0"/>
              </a:rPr>
            </a:br>
            <a:endParaRPr lang="en-US" sz="32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592428" y="1180082"/>
            <a:ext cx="11377909" cy="5677918"/>
          </a:xfrm>
        </p:spPr>
        <p:txBody>
          <a:bodyPr>
            <a:normAutofit/>
          </a:bodyPr>
          <a:lstStyle/>
          <a:p>
            <a:r>
              <a:rPr lang="en-US" sz="3200" dirty="0">
                <a:solidFill>
                  <a:schemeClr val="tx1"/>
                </a:solidFill>
              </a:rPr>
              <a:t>Caused by DNA virus</a:t>
            </a:r>
          </a:p>
          <a:p>
            <a:r>
              <a:rPr lang="en-US" sz="3200" dirty="0">
                <a:solidFill>
                  <a:schemeClr val="tx1"/>
                </a:solidFill>
              </a:rPr>
              <a:t>Spread through blood, mucous membrane and skin</a:t>
            </a:r>
          </a:p>
          <a:p>
            <a:r>
              <a:rPr lang="en-US" sz="3200" dirty="0">
                <a:solidFill>
                  <a:schemeClr val="tx1"/>
                </a:solidFill>
              </a:rPr>
              <a:t>Also found in semen and vagina</a:t>
            </a:r>
          </a:p>
          <a:p>
            <a:pPr>
              <a:buNone/>
            </a:pPr>
            <a:r>
              <a:rPr lang="en-US" sz="3500" b="1" dirty="0"/>
              <a:t>Predisposed people</a:t>
            </a:r>
            <a:endParaRPr lang="en-US" sz="3500" dirty="0"/>
          </a:p>
          <a:p>
            <a:r>
              <a:rPr lang="en-US" sz="3200" dirty="0">
                <a:solidFill>
                  <a:schemeClr val="tx1"/>
                </a:solidFill>
              </a:rPr>
              <a:t>Health workers</a:t>
            </a:r>
          </a:p>
          <a:p>
            <a:r>
              <a:rPr lang="en-US" sz="3200" dirty="0">
                <a:solidFill>
                  <a:schemeClr val="tx1"/>
                </a:solidFill>
              </a:rPr>
              <a:t>Patients on </a:t>
            </a:r>
            <a:r>
              <a:rPr lang="en-US" sz="3200" dirty="0" err="1">
                <a:solidFill>
                  <a:schemeClr val="tx1"/>
                </a:solidFill>
              </a:rPr>
              <a:t>hemodialysis</a:t>
            </a:r>
            <a:endParaRPr lang="en-US" sz="3200" dirty="0">
              <a:solidFill>
                <a:schemeClr val="tx1"/>
              </a:solidFill>
            </a:endParaRPr>
          </a:p>
          <a:p>
            <a:r>
              <a:rPr lang="en-US" sz="3200" dirty="0">
                <a:solidFill>
                  <a:schemeClr val="tx1"/>
                </a:solidFill>
              </a:rPr>
              <a:t>Homosexuals</a:t>
            </a:r>
          </a:p>
          <a:p>
            <a:r>
              <a:rPr lang="en-US" sz="3200" dirty="0">
                <a:solidFill>
                  <a:schemeClr val="tx1"/>
                </a:solidFill>
              </a:rPr>
              <a:t>IV drug abusers</a:t>
            </a:r>
          </a:p>
          <a:p>
            <a:endParaRPr lang="en-US" sz="3200" dirty="0">
              <a:solidFill>
                <a:schemeClr val="tx1"/>
              </a:solidFill>
            </a:endParaRPr>
          </a:p>
        </p:txBody>
      </p:sp>
    </p:spTree>
    <p:extLst>
      <p:ext uri="{BB962C8B-B14F-4D97-AF65-F5344CB8AC3E}">
        <p14:creationId xmlns:p14="http://schemas.microsoft.com/office/powerpoint/2010/main" val="608992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096" y="206062"/>
            <a:ext cx="9404724" cy="656823"/>
          </a:xfrm>
        </p:spPr>
        <p:txBody>
          <a:bodyPr>
            <a:noAutofit/>
          </a:bodyPr>
          <a:lstStyle/>
          <a:p>
            <a:br>
              <a:rPr lang="en-US" sz="4800" dirty="0">
                <a:solidFill>
                  <a:schemeClr val="accent1"/>
                </a:solidFill>
                <a:latin typeface="Times New Roman" panose="02020603050405020304" pitchFamily="18" charset="0"/>
              </a:rPr>
            </a:br>
            <a:r>
              <a:rPr lang="en-US" sz="4800" dirty="0">
                <a:latin typeface="Times New Roman" panose="02020603050405020304" pitchFamily="18" charset="0"/>
              </a:rPr>
              <a:t>Clinical manifestations</a:t>
            </a:r>
            <a:br>
              <a:rPr lang="en-US" sz="4800" dirty="0">
                <a:solidFill>
                  <a:schemeClr val="tx1"/>
                </a:solidFill>
                <a:latin typeface="Times New Roman" panose="02020603050405020304" pitchFamily="18" charset="0"/>
              </a:rPr>
            </a:br>
            <a:endParaRPr lang="en-US" sz="48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734096" y="1184856"/>
            <a:ext cx="10398728" cy="4739426"/>
          </a:xfrm>
        </p:spPr>
        <p:txBody>
          <a:bodyPr>
            <a:normAutofit lnSpcReduction="10000"/>
          </a:bodyPr>
          <a:lstStyle/>
          <a:p>
            <a:r>
              <a:rPr lang="en-US" sz="3200" dirty="0">
                <a:solidFill>
                  <a:schemeClr val="tx1"/>
                </a:solidFill>
              </a:rPr>
              <a:t>Fever</a:t>
            </a:r>
          </a:p>
          <a:p>
            <a:r>
              <a:rPr lang="en-US" sz="3200" dirty="0">
                <a:solidFill>
                  <a:schemeClr val="tx1"/>
                </a:solidFill>
              </a:rPr>
              <a:t>Rashes</a:t>
            </a:r>
          </a:p>
          <a:p>
            <a:r>
              <a:rPr lang="en-US" sz="3200" dirty="0">
                <a:solidFill>
                  <a:schemeClr val="tx1"/>
                </a:solidFill>
              </a:rPr>
              <a:t>Arthralgia</a:t>
            </a:r>
          </a:p>
          <a:p>
            <a:r>
              <a:rPr lang="en-US" sz="3200" dirty="0">
                <a:solidFill>
                  <a:schemeClr val="tx1"/>
                </a:solidFill>
              </a:rPr>
              <a:t>Anorexia</a:t>
            </a:r>
          </a:p>
          <a:p>
            <a:r>
              <a:rPr lang="en-US" sz="3200" dirty="0">
                <a:solidFill>
                  <a:schemeClr val="tx1"/>
                </a:solidFill>
              </a:rPr>
              <a:t>Dyspepsia</a:t>
            </a:r>
          </a:p>
          <a:p>
            <a:r>
              <a:rPr lang="en-US" sz="3200" dirty="0">
                <a:solidFill>
                  <a:schemeClr val="tx1"/>
                </a:solidFill>
              </a:rPr>
              <a:t>General malaise and weakness</a:t>
            </a:r>
          </a:p>
          <a:p>
            <a:r>
              <a:rPr lang="en-US" sz="3200" dirty="0">
                <a:solidFill>
                  <a:schemeClr val="tx1"/>
                </a:solidFill>
              </a:rPr>
              <a:t>Jaundice</a:t>
            </a:r>
          </a:p>
          <a:p>
            <a:r>
              <a:rPr lang="en-US" sz="3200" dirty="0" err="1">
                <a:solidFill>
                  <a:schemeClr val="tx1"/>
                </a:solidFill>
              </a:rPr>
              <a:t>Hepatomegally</a:t>
            </a:r>
            <a:endParaRPr lang="en-US" sz="3200" dirty="0">
              <a:solidFill>
                <a:schemeClr val="tx1"/>
              </a:solidFill>
            </a:endParaRPr>
          </a:p>
          <a:p>
            <a:r>
              <a:rPr lang="en-US" sz="3200" dirty="0" err="1">
                <a:solidFill>
                  <a:schemeClr val="tx1"/>
                </a:solidFill>
              </a:rPr>
              <a:t>Splenomegally</a:t>
            </a:r>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3194827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944" y="167425"/>
            <a:ext cx="8908128" cy="708338"/>
          </a:xfrm>
        </p:spPr>
        <p:txBody>
          <a:bodyPr>
            <a:normAutofit/>
          </a:bodyPr>
          <a:lstStyle/>
          <a:p>
            <a:r>
              <a:rPr lang="en-US" sz="4400" b="1" dirty="0">
                <a:latin typeface="Times New Roman" panose="02020603050405020304" pitchFamily="18" charset="0"/>
              </a:rPr>
              <a:t>Management</a:t>
            </a:r>
            <a:endParaRPr lang="en-US" sz="3200" dirty="0">
              <a:latin typeface="Times New Roman" panose="02020603050405020304" pitchFamily="18" charset="0"/>
            </a:endParaRPr>
          </a:p>
        </p:txBody>
      </p:sp>
      <p:sp>
        <p:nvSpPr>
          <p:cNvPr id="3" name="Content Placeholder 2"/>
          <p:cNvSpPr>
            <a:spLocks noGrp="1"/>
          </p:cNvSpPr>
          <p:nvPr>
            <p:ph idx="1"/>
          </p:nvPr>
        </p:nvSpPr>
        <p:spPr>
          <a:xfrm>
            <a:off x="643944" y="1240524"/>
            <a:ext cx="11117698" cy="4525963"/>
          </a:xfrm>
        </p:spPr>
        <p:txBody>
          <a:bodyPr>
            <a:noAutofit/>
          </a:bodyPr>
          <a:lstStyle/>
          <a:p>
            <a:r>
              <a:rPr lang="en-US" sz="3600" dirty="0">
                <a:solidFill>
                  <a:schemeClr val="tx1"/>
                </a:solidFill>
              </a:rPr>
              <a:t>Complete bed rest</a:t>
            </a:r>
          </a:p>
          <a:p>
            <a:r>
              <a:rPr lang="en-US" sz="3600" dirty="0">
                <a:solidFill>
                  <a:schemeClr val="tx1"/>
                </a:solidFill>
              </a:rPr>
              <a:t>Diet restricted in protein</a:t>
            </a:r>
          </a:p>
          <a:p>
            <a:r>
              <a:rPr lang="en-US" sz="3600" dirty="0">
                <a:solidFill>
                  <a:schemeClr val="tx1"/>
                </a:solidFill>
              </a:rPr>
              <a:t>Medication( antacids, </a:t>
            </a:r>
            <a:r>
              <a:rPr lang="en-US" sz="3600" dirty="0" err="1">
                <a:solidFill>
                  <a:schemeClr val="tx1"/>
                </a:solidFill>
              </a:rPr>
              <a:t>antiemetics</a:t>
            </a:r>
            <a:r>
              <a:rPr lang="en-US" sz="3600" dirty="0">
                <a:solidFill>
                  <a:schemeClr val="tx1"/>
                </a:solidFill>
              </a:rPr>
              <a:t>, </a:t>
            </a:r>
            <a:r>
              <a:rPr lang="en-US" sz="3600" dirty="0" err="1">
                <a:solidFill>
                  <a:schemeClr val="tx1"/>
                </a:solidFill>
              </a:rPr>
              <a:t>antispasmoidals</a:t>
            </a:r>
            <a:r>
              <a:rPr lang="en-US" sz="3600" dirty="0">
                <a:solidFill>
                  <a:schemeClr val="tx1"/>
                </a:solidFill>
              </a:rPr>
              <a:t>)</a:t>
            </a:r>
          </a:p>
          <a:p>
            <a:r>
              <a:rPr lang="en-US" sz="3600" dirty="0">
                <a:solidFill>
                  <a:schemeClr val="tx1"/>
                </a:solidFill>
              </a:rPr>
              <a:t>Ambulation</a:t>
            </a:r>
          </a:p>
          <a:p>
            <a:r>
              <a:rPr lang="en-US" sz="3600" dirty="0">
                <a:solidFill>
                  <a:schemeClr val="tx1"/>
                </a:solidFill>
              </a:rPr>
              <a:t>Involve family in care</a:t>
            </a:r>
          </a:p>
        </p:txBody>
      </p:sp>
    </p:spTree>
    <p:extLst>
      <p:ext uri="{BB962C8B-B14F-4D97-AF65-F5344CB8AC3E}">
        <p14:creationId xmlns:p14="http://schemas.microsoft.com/office/powerpoint/2010/main" val="484491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1369" y="738859"/>
            <a:ext cx="10972800" cy="5314950"/>
          </a:xfrm>
        </p:spPr>
        <p:txBody>
          <a:bodyPr>
            <a:noAutofit/>
          </a:bodyPr>
          <a:lstStyle/>
          <a:p>
            <a:pPr marL="0" indent="0">
              <a:buNone/>
            </a:pPr>
            <a:endParaRPr lang="en-US" sz="2800" dirty="0">
              <a:solidFill>
                <a:schemeClr val="tx1"/>
              </a:solidFill>
            </a:endParaRPr>
          </a:p>
          <a:p>
            <a:r>
              <a:rPr lang="en-US" sz="3600" dirty="0">
                <a:solidFill>
                  <a:schemeClr val="tx1"/>
                </a:solidFill>
              </a:rPr>
              <a:t>Patients education</a:t>
            </a:r>
          </a:p>
          <a:p>
            <a:r>
              <a:rPr lang="en-US" sz="3600" dirty="0">
                <a:solidFill>
                  <a:schemeClr val="tx1"/>
                </a:solidFill>
              </a:rPr>
              <a:t>Nutrition</a:t>
            </a:r>
          </a:p>
          <a:p>
            <a:r>
              <a:rPr lang="en-US" sz="3600" dirty="0">
                <a:solidFill>
                  <a:schemeClr val="tx1"/>
                </a:solidFill>
              </a:rPr>
              <a:t>Ways of transmission</a:t>
            </a:r>
          </a:p>
          <a:p>
            <a:r>
              <a:rPr lang="en-US" sz="3600" dirty="0">
                <a:solidFill>
                  <a:schemeClr val="tx1"/>
                </a:solidFill>
              </a:rPr>
              <a:t>Avoid alcohol</a:t>
            </a:r>
          </a:p>
          <a:p>
            <a:r>
              <a:rPr lang="en-US" sz="3600" dirty="0">
                <a:solidFill>
                  <a:schemeClr val="tx1"/>
                </a:solidFill>
              </a:rPr>
              <a:t>Protected sex</a:t>
            </a:r>
          </a:p>
        </p:txBody>
      </p:sp>
    </p:spTree>
    <p:extLst>
      <p:ext uri="{BB962C8B-B14F-4D97-AF65-F5344CB8AC3E}">
        <p14:creationId xmlns:p14="http://schemas.microsoft.com/office/powerpoint/2010/main" val="2187452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80" y="218940"/>
            <a:ext cx="10290220" cy="643945"/>
          </a:xfrm>
        </p:spPr>
        <p:txBody>
          <a:bodyPr>
            <a:normAutofit fontScale="90000"/>
          </a:bodyPr>
          <a:lstStyle/>
          <a:p>
            <a:r>
              <a:rPr lang="en-US" sz="5300" b="1" dirty="0">
                <a:latin typeface="Times New Roman" panose="02020603050405020304" pitchFamily="18" charset="0"/>
              </a:rPr>
              <a:t>Prevention</a:t>
            </a:r>
            <a:endParaRPr lang="en-US" sz="3200" dirty="0">
              <a:latin typeface="Times New Roman" panose="02020603050405020304" pitchFamily="18" charset="0"/>
            </a:endParaRPr>
          </a:p>
        </p:txBody>
      </p:sp>
      <p:sp>
        <p:nvSpPr>
          <p:cNvPr id="3" name="Content Placeholder 2"/>
          <p:cNvSpPr>
            <a:spLocks noGrp="1"/>
          </p:cNvSpPr>
          <p:nvPr>
            <p:ph idx="1"/>
          </p:nvPr>
        </p:nvSpPr>
        <p:spPr>
          <a:xfrm>
            <a:off x="682580" y="1143000"/>
            <a:ext cx="10972800" cy="5121405"/>
          </a:xfrm>
        </p:spPr>
        <p:txBody>
          <a:bodyPr>
            <a:noAutofit/>
          </a:bodyPr>
          <a:lstStyle/>
          <a:p>
            <a:r>
              <a:rPr lang="en-US" sz="3600" dirty="0">
                <a:solidFill>
                  <a:schemeClr val="tx1"/>
                </a:solidFill>
              </a:rPr>
              <a:t>Control chain of transmission</a:t>
            </a:r>
          </a:p>
          <a:p>
            <a:r>
              <a:rPr lang="en-US" sz="3600" dirty="0">
                <a:solidFill>
                  <a:schemeClr val="tx1"/>
                </a:solidFill>
              </a:rPr>
              <a:t>Early screening</a:t>
            </a:r>
          </a:p>
          <a:p>
            <a:r>
              <a:rPr lang="en-US" sz="3600" dirty="0">
                <a:solidFill>
                  <a:schemeClr val="tx1"/>
                </a:solidFill>
              </a:rPr>
              <a:t>Vaccination</a:t>
            </a:r>
          </a:p>
          <a:p>
            <a:r>
              <a:rPr lang="en-US" sz="3600" dirty="0">
                <a:solidFill>
                  <a:schemeClr val="tx1"/>
                </a:solidFill>
              </a:rPr>
              <a:t>Contact tracing </a:t>
            </a:r>
          </a:p>
          <a:p>
            <a:r>
              <a:rPr lang="en-US" sz="3600" dirty="0">
                <a:solidFill>
                  <a:schemeClr val="tx1"/>
                </a:solidFill>
              </a:rPr>
              <a:t>Treatment of the affected</a:t>
            </a:r>
          </a:p>
          <a:p>
            <a:r>
              <a:rPr lang="en-US" sz="3600" dirty="0">
                <a:solidFill>
                  <a:schemeClr val="tx1"/>
                </a:solidFill>
              </a:rPr>
              <a:t>Health education</a:t>
            </a:r>
          </a:p>
        </p:txBody>
      </p:sp>
    </p:spTree>
    <p:extLst>
      <p:ext uri="{BB962C8B-B14F-4D97-AF65-F5344CB8AC3E}">
        <p14:creationId xmlns:p14="http://schemas.microsoft.com/office/powerpoint/2010/main" val="120908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85" y="227229"/>
            <a:ext cx="10972800" cy="764444"/>
          </a:xfrm>
        </p:spPr>
        <p:txBody>
          <a:bodyPr>
            <a:noAutofit/>
          </a:bodyPr>
          <a:lstStyle/>
          <a:p>
            <a:br>
              <a:rPr lang="en-US" sz="4000" u="sng" dirty="0">
                <a:solidFill>
                  <a:schemeClr val="accent1"/>
                </a:solidFill>
                <a:latin typeface="Times New Roman" panose="02020603050405020304" pitchFamily="18" charset="0"/>
              </a:rPr>
            </a:br>
            <a:r>
              <a:rPr lang="en-US" sz="4000" b="1" u="sng" dirty="0">
                <a:latin typeface="Times New Roman" panose="02020603050405020304" pitchFamily="18" charset="0"/>
              </a:rPr>
              <a:t>HEPATITIS C &amp; D</a:t>
            </a:r>
            <a:br>
              <a:rPr lang="en-US" sz="4000" u="sng" dirty="0">
                <a:solidFill>
                  <a:schemeClr val="tx1"/>
                </a:solidFill>
                <a:latin typeface="Times New Roman" panose="02020603050405020304" pitchFamily="18" charset="0"/>
              </a:rPr>
            </a:br>
            <a:endParaRPr lang="en-US" sz="4000" u="sng"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618185" y="1184855"/>
            <a:ext cx="11153105" cy="4778063"/>
          </a:xfrm>
        </p:spPr>
        <p:txBody>
          <a:bodyPr>
            <a:noAutofit/>
          </a:bodyPr>
          <a:lstStyle/>
          <a:p>
            <a:pPr>
              <a:buNone/>
            </a:pPr>
            <a:r>
              <a:rPr lang="en-US" sz="3200" b="1" dirty="0"/>
              <a:t>Hepatitis C</a:t>
            </a:r>
            <a:endParaRPr lang="en-US" sz="3200" dirty="0"/>
          </a:p>
          <a:p>
            <a:pPr>
              <a:buNone/>
            </a:pPr>
            <a:r>
              <a:rPr lang="en-US" sz="3200" dirty="0"/>
              <a:t>Is associated with blood infusions</a:t>
            </a:r>
          </a:p>
          <a:p>
            <a:pPr>
              <a:buNone/>
            </a:pPr>
            <a:r>
              <a:rPr lang="en-US" sz="3200" dirty="0"/>
              <a:t>Clinical symptom and management are like for hepatitis B</a:t>
            </a:r>
          </a:p>
          <a:p>
            <a:pPr>
              <a:buNone/>
            </a:pPr>
            <a:r>
              <a:rPr lang="en-US" sz="3200" b="1" dirty="0"/>
              <a:t>Hepatitis D</a:t>
            </a:r>
            <a:endParaRPr lang="en-US" sz="3200" dirty="0"/>
          </a:p>
          <a:p>
            <a:pPr>
              <a:buNone/>
            </a:pPr>
            <a:r>
              <a:rPr lang="en-US" sz="3200" dirty="0"/>
              <a:t>Only people with hepatitis B contracts the disease because this virus needs the antigen surface for hepatitis B to attach.</a:t>
            </a:r>
          </a:p>
          <a:p>
            <a:r>
              <a:rPr lang="en-US" sz="3200" dirty="0"/>
              <a:t>Transmission-sexual intercourse with an infected person</a:t>
            </a:r>
          </a:p>
          <a:p>
            <a:r>
              <a:rPr lang="en-US" sz="3200" dirty="0"/>
              <a:t>Symptoms and management are like in hepatitis B</a:t>
            </a:r>
          </a:p>
          <a:p>
            <a:pPr>
              <a:buNone/>
            </a:pPr>
            <a:endParaRPr lang="en-US" sz="3600" dirty="0">
              <a:solidFill>
                <a:schemeClr val="tx1"/>
              </a:solidFill>
            </a:endParaRPr>
          </a:p>
        </p:txBody>
      </p:sp>
    </p:spTree>
    <p:extLst>
      <p:ext uri="{BB962C8B-B14F-4D97-AF65-F5344CB8AC3E}">
        <p14:creationId xmlns:p14="http://schemas.microsoft.com/office/powerpoint/2010/main" val="3140302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23457"/>
            <a:ext cx="10515600" cy="703821"/>
          </a:xfrm>
        </p:spPr>
        <p:txBody>
          <a:bodyPr/>
          <a:lstStyle/>
          <a:p>
            <a:r>
              <a:rPr lang="en-US" b="1" dirty="0"/>
              <a:t>Hepatitis C</a:t>
            </a:r>
          </a:p>
        </p:txBody>
      </p:sp>
      <p:sp>
        <p:nvSpPr>
          <p:cNvPr id="3" name="Content Placeholder 2"/>
          <p:cNvSpPr>
            <a:spLocks noGrp="1"/>
          </p:cNvSpPr>
          <p:nvPr>
            <p:ph idx="1"/>
          </p:nvPr>
        </p:nvSpPr>
        <p:spPr>
          <a:xfrm>
            <a:off x="754380" y="1211580"/>
            <a:ext cx="10652761" cy="5143980"/>
          </a:xfrm>
        </p:spPr>
        <p:txBody>
          <a:bodyPr>
            <a:noAutofit/>
          </a:bodyPr>
          <a:lstStyle/>
          <a:p>
            <a:r>
              <a:rPr lang="en-US" dirty="0">
                <a:solidFill>
                  <a:schemeClr val="tx1"/>
                </a:solidFill>
              </a:rPr>
              <a:t>Affect both the RNA and DNA  strands </a:t>
            </a:r>
          </a:p>
          <a:p>
            <a:r>
              <a:rPr lang="en-US" dirty="0">
                <a:solidFill>
                  <a:schemeClr val="tx1"/>
                </a:solidFill>
              </a:rPr>
              <a:t>Target is the liver mostly the B lymphocytes</a:t>
            </a:r>
          </a:p>
          <a:p>
            <a:pPr>
              <a:buNone/>
            </a:pPr>
            <a:r>
              <a:rPr lang="en-US" sz="3200" b="1" dirty="0"/>
              <a:t>CAUSES</a:t>
            </a:r>
          </a:p>
          <a:p>
            <a:r>
              <a:rPr lang="en-US" dirty="0">
                <a:solidFill>
                  <a:schemeClr val="tx1"/>
                </a:solidFill>
              </a:rPr>
              <a:t>Sexual intercourse</a:t>
            </a:r>
          </a:p>
          <a:p>
            <a:r>
              <a:rPr lang="en-US" dirty="0">
                <a:solidFill>
                  <a:schemeClr val="tx1"/>
                </a:solidFill>
              </a:rPr>
              <a:t>Sharing needles</a:t>
            </a:r>
          </a:p>
          <a:p>
            <a:r>
              <a:rPr lang="en-US" dirty="0">
                <a:solidFill>
                  <a:schemeClr val="tx1"/>
                </a:solidFill>
              </a:rPr>
              <a:t>Blood  and blood products</a:t>
            </a:r>
          </a:p>
          <a:p>
            <a:r>
              <a:rPr lang="en-US" dirty="0">
                <a:solidFill>
                  <a:schemeClr val="tx1"/>
                </a:solidFill>
              </a:rPr>
              <a:t>Mother to child transmission</a:t>
            </a:r>
          </a:p>
          <a:p>
            <a:r>
              <a:rPr lang="en-US" dirty="0">
                <a:solidFill>
                  <a:schemeClr val="tx1"/>
                </a:solidFill>
              </a:rPr>
              <a:t>Signs and symptoms</a:t>
            </a:r>
          </a:p>
          <a:p>
            <a:r>
              <a:rPr lang="en-US" dirty="0">
                <a:solidFill>
                  <a:schemeClr val="tx1"/>
                </a:solidFill>
              </a:rPr>
              <a:t>Usually asymptomatic </a:t>
            </a:r>
          </a:p>
          <a:p>
            <a:endParaRPr lang="en-US" sz="36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3917052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Assignment –hepatitis E &amp;G</a:t>
            </a:r>
          </a:p>
        </p:txBody>
      </p:sp>
    </p:spTree>
    <p:extLst>
      <p:ext uri="{BB962C8B-B14F-4D97-AF65-F5344CB8AC3E}">
        <p14:creationId xmlns:p14="http://schemas.microsoft.com/office/powerpoint/2010/main" val="1757172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3655"/>
          </a:xfrm>
        </p:spPr>
        <p:txBody>
          <a:bodyPr>
            <a:normAutofit fontScale="90000"/>
          </a:bodyPr>
          <a:lstStyle/>
          <a:p>
            <a:r>
              <a:rPr lang="en-US" b="1" dirty="0"/>
              <a:t>LIVER CIRRHOSIS</a:t>
            </a:r>
          </a:p>
        </p:txBody>
      </p:sp>
      <p:sp>
        <p:nvSpPr>
          <p:cNvPr id="3" name="Content Placeholder 2"/>
          <p:cNvSpPr>
            <a:spLocks noGrp="1"/>
          </p:cNvSpPr>
          <p:nvPr>
            <p:ph idx="1"/>
          </p:nvPr>
        </p:nvSpPr>
        <p:spPr>
          <a:xfrm>
            <a:off x="838200" y="1058780"/>
            <a:ext cx="11168922" cy="5596853"/>
          </a:xfrm>
        </p:spPr>
        <p:txBody>
          <a:bodyPr>
            <a:noAutofit/>
          </a:bodyPr>
          <a:lstStyle/>
          <a:p>
            <a:r>
              <a:rPr lang="en-US" sz="3200" dirty="0"/>
              <a:t>Damage  to the liver tissue and replacement of the normal tissue with scarred tissue. Scar tissue partially blocks the flow of blood through the liver and impairs the liver’s ability to: </a:t>
            </a:r>
          </a:p>
          <a:p>
            <a:r>
              <a:rPr lang="en-US" sz="3200" dirty="0"/>
              <a:t>control infections</a:t>
            </a:r>
          </a:p>
          <a:p>
            <a:pPr lvl="0"/>
            <a:r>
              <a:rPr lang="en-US" sz="3200" dirty="0"/>
              <a:t>remove bacteria and toxins from the blood</a:t>
            </a:r>
          </a:p>
          <a:p>
            <a:pPr lvl="0"/>
            <a:r>
              <a:rPr lang="en-US" sz="3200" dirty="0"/>
              <a:t>process nutrients, hormones, and drugs</a:t>
            </a:r>
          </a:p>
          <a:p>
            <a:pPr lvl="0"/>
            <a:r>
              <a:rPr lang="en-US" sz="3200" dirty="0"/>
              <a:t>make proteins that regulate blood clotting</a:t>
            </a:r>
          </a:p>
          <a:p>
            <a:pPr lvl="0"/>
            <a:r>
              <a:rPr lang="en-US" sz="3200" dirty="0"/>
              <a:t>produce bile to help absorb fats and fat-soluble vitamins</a:t>
            </a:r>
          </a:p>
          <a:p>
            <a:endParaRPr lang="en-US" sz="3200" dirty="0"/>
          </a:p>
        </p:txBody>
      </p:sp>
    </p:spTree>
    <p:extLst>
      <p:ext uri="{BB962C8B-B14F-4D97-AF65-F5344CB8AC3E}">
        <p14:creationId xmlns:p14="http://schemas.microsoft.com/office/powerpoint/2010/main" val="3027096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0539"/>
          </a:xfrm>
        </p:spPr>
        <p:txBody>
          <a:bodyPr/>
          <a:lstStyle/>
          <a:p>
            <a:r>
              <a:rPr lang="en-US" b="1" dirty="0"/>
              <a:t>stages</a:t>
            </a:r>
          </a:p>
        </p:txBody>
      </p:sp>
      <p:sp>
        <p:nvSpPr>
          <p:cNvPr id="3" name="Content Placeholder 2"/>
          <p:cNvSpPr>
            <a:spLocks noGrp="1"/>
          </p:cNvSpPr>
          <p:nvPr>
            <p:ph idx="1"/>
          </p:nvPr>
        </p:nvSpPr>
        <p:spPr>
          <a:xfrm>
            <a:off x="649706" y="1395664"/>
            <a:ext cx="11542295" cy="4959897"/>
          </a:xfrm>
        </p:spPr>
        <p:txBody>
          <a:bodyPr>
            <a:noAutofit/>
          </a:bodyPr>
          <a:lstStyle/>
          <a:p>
            <a:pPr fontAlgn="base">
              <a:buNone/>
            </a:pPr>
            <a:r>
              <a:rPr lang="en-US" sz="3600" b="1" dirty="0"/>
              <a:t>Stage 1</a:t>
            </a:r>
          </a:p>
          <a:p>
            <a:pPr fontAlgn="base"/>
            <a:r>
              <a:rPr lang="en-US" sz="3600" dirty="0"/>
              <a:t>The first stage of cirrhosis is characterized by the presence of inflammation, characterized by swelling, an influx of inflammatory-promoting immune cells and some destruction of liver tissue. Additionally, there may also be the growth of abnormal connective tissue. These two factors, inflammation and abnormal connective tissue, are confined to the portal area of the liver.</a:t>
            </a:r>
          </a:p>
          <a:p>
            <a:endParaRPr lang="en-US" sz="3600" dirty="0"/>
          </a:p>
        </p:txBody>
      </p:sp>
    </p:spTree>
    <p:extLst>
      <p:ext uri="{BB962C8B-B14F-4D97-AF65-F5344CB8AC3E}">
        <p14:creationId xmlns:p14="http://schemas.microsoft.com/office/powerpoint/2010/main" val="1811589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6625" y="777875"/>
            <a:ext cx="11255375" cy="5578475"/>
          </a:xfrm>
        </p:spPr>
        <p:txBody>
          <a:bodyPr>
            <a:normAutofit/>
          </a:bodyPr>
          <a:lstStyle/>
          <a:p>
            <a:pPr>
              <a:buNone/>
            </a:pPr>
            <a:r>
              <a:rPr lang="en-US" sz="4400" b="1" dirty="0"/>
              <a:t>Causes</a:t>
            </a:r>
          </a:p>
          <a:p>
            <a:pPr>
              <a:buNone/>
            </a:pPr>
            <a:endParaRPr lang="en-US" sz="4400" dirty="0">
              <a:solidFill>
                <a:schemeClr val="accent1"/>
              </a:solidFill>
            </a:endParaRPr>
          </a:p>
          <a:p>
            <a:pPr lvl="1"/>
            <a:r>
              <a:rPr lang="en-US" sz="4400" dirty="0"/>
              <a:t>Liver cirrhosis</a:t>
            </a:r>
          </a:p>
          <a:p>
            <a:pPr lvl="1"/>
            <a:r>
              <a:rPr lang="en-US" sz="4400" dirty="0">
                <a:latin typeface="+mj-lt"/>
              </a:rPr>
              <a:t>Blood</a:t>
            </a:r>
            <a:r>
              <a:rPr lang="en-US" sz="4400" dirty="0"/>
              <a:t> clot in the portal vein</a:t>
            </a:r>
          </a:p>
          <a:p>
            <a:pPr lvl="1"/>
            <a:r>
              <a:rPr lang="en-US" sz="4400" dirty="0"/>
              <a:t>Blockage of veins that carry blood from the liver to the heart</a:t>
            </a:r>
          </a:p>
          <a:p>
            <a:pPr lvl="1"/>
            <a:r>
              <a:rPr lang="en-US" sz="4400" dirty="0"/>
              <a:t>Parasitic infections (</a:t>
            </a:r>
            <a:r>
              <a:rPr lang="en-US" sz="4400" dirty="0" err="1"/>
              <a:t>schistosomiasis</a:t>
            </a:r>
            <a:r>
              <a:rPr lang="en-US" sz="4400" dirty="0"/>
              <a:t>)</a:t>
            </a:r>
          </a:p>
          <a:p>
            <a:endParaRPr lang="en-US" dirty="0"/>
          </a:p>
        </p:txBody>
      </p:sp>
    </p:spTree>
    <p:extLst>
      <p:ext uri="{BB962C8B-B14F-4D97-AF65-F5344CB8AC3E}">
        <p14:creationId xmlns:p14="http://schemas.microsoft.com/office/powerpoint/2010/main" val="2950148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Stage 2</a:t>
            </a:r>
          </a:p>
        </p:txBody>
      </p:sp>
      <p:sp>
        <p:nvSpPr>
          <p:cNvPr id="3" name="Content Placeholder 2"/>
          <p:cNvSpPr>
            <a:spLocks noGrp="1"/>
          </p:cNvSpPr>
          <p:nvPr>
            <p:ph idx="1"/>
          </p:nvPr>
        </p:nvSpPr>
        <p:spPr>
          <a:xfrm>
            <a:off x="553453" y="1371600"/>
            <a:ext cx="11028948" cy="5486400"/>
          </a:xfrm>
        </p:spPr>
        <p:txBody>
          <a:bodyPr>
            <a:normAutofit/>
          </a:bodyPr>
          <a:lstStyle/>
          <a:p>
            <a:r>
              <a:rPr lang="en-US" sz="3600" dirty="0"/>
              <a:t>Also characterized by inflammation, but fibrosis is also beginning to occur. Fibrosis is the replacement of normal liver tissue with scar tissue. </a:t>
            </a:r>
          </a:p>
          <a:p>
            <a:r>
              <a:rPr lang="en-US" sz="3600" dirty="0"/>
              <a:t>No symptoms because the remaining normal liver tissue is able to compensate.</a:t>
            </a:r>
          </a:p>
          <a:p>
            <a:r>
              <a:rPr lang="en-US" sz="3600" dirty="0"/>
              <a:t> However, scar tissue will not become normal functioning liver tissue, meaning this transformation is permanent.</a:t>
            </a:r>
          </a:p>
        </p:txBody>
      </p:sp>
    </p:spTree>
    <p:extLst>
      <p:ext uri="{BB962C8B-B14F-4D97-AF65-F5344CB8AC3E}">
        <p14:creationId xmlns:p14="http://schemas.microsoft.com/office/powerpoint/2010/main" val="2519149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Stage 3</a:t>
            </a:r>
          </a:p>
        </p:txBody>
      </p:sp>
      <p:sp>
        <p:nvSpPr>
          <p:cNvPr id="3" name="Content Placeholder 2"/>
          <p:cNvSpPr>
            <a:spLocks noGrp="1"/>
          </p:cNvSpPr>
          <p:nvPr>
            <p:ph idx="1"/>
          </p:nvPr>
        </p:nvSpPr>
        <p:spPr>
          <a:xfrm>
            <a:off x="673767" y="1227222"/>
            <a:ext cx="11518233" cy="5128339"/>
          </a:xfrm>
        </p:spPr>
        <p:txBody>
          <a:bodyPr>
            <a:noAutofit/>
          </a:bodyPr>
          <a:lstStyle/>
          <a:p>
            <a:r>
              <a:rPr lang="en-US" sz="4000" dirty="0"/>
              <a:t>Damage is more severe.</a:t>
            </a:r>
          </a:p>
          <a:p>
            <a:r>
              <a:rPr lang="en-US" sz="4000" dirty="0"/>
              <a:t> Fibrosis forms “bridges,” and is called bridging fibrosis. These bridges develop abnormal connections between the hepatic artery, vein and other vessels that cause abnormal blood flow and Hepatic portal hypertension.</a:t>
            </a:r>
          </a:p>
        </p:txBody>
      </p:sp>
    </p:spTree>
    <p:extLst>
      <p:ext uri="{BB962C8B-B14F-4D97-AF65-F5344CB8AC3E}">
        <p14:creationId xmlns:p14="http://schemas.microsoft.com/office/powerpoint/2010/main" val="1684082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641"/>
          </a:xfrm>
        </p:spPr>
        <p:txBody>
          <a:bodyPr/>
          <a:lstStyle/>
          <a:p>
            <a:r>
              <a:rPr lang="en-US" b="1" dirty="0"/>
              <a:t>Stage 4 (End Stage Liver Disease) </a:t>
            </a:r>
          </a:p>
        </p:txBody>
      </p:sp>
      <p:sp>
        <p:nvSpPr>
          <p:cNvPr id="3" name="Content Placeholder 2"/>
          <p:cNvSpPr>
            <a:spLocks noGrp="1"/>
          </p:cNvSpPr>
          <p:nvPr>
            <p:ph idx="1"/>
          </p:nvPr>
        </p:nvSpPr>
        <p:spPr>
          <a:xfrm>
            <a:off x="745958" y="1419726"/>
            <a:ext cx="10836443" cy="4935834"/>
          </a:xfrm>
        </p:spPr>
        <p:txBody>
          <a:bodyPr>
            <a:normAutofit/>
          </a:bodyPr>
          <a:lstStyle/>
          <a:p>
            <a:r>
              <a:rPr lang="en-US" sz="4000" dirty="0"/>
              <a:t>Gross liver malfunction</a:t>
            </a:r>
          </a:p>
          <a:p>
            <a:r>
              <a:rPr lang="en-US" sz="4000" dirty="0"/>
              <a:t>Many symptoms, including bleeding in the digestive tract, jaundice -- yellow coloring of the eyes and skin, mental effects such as confusion, unusual sleepiness and slurring of speech, build-up of fluid in the body -- edema; and intense and unexplained skin itching.</a:t>
            </a:r>
          </a:p>
        </p:txBody>
      </p:sp>
    </p:spTree>
    <p:extLst>
      <p:ext uri="{BB962C8B-B14F-4D97-AF65-F5344CB8AC3E}">
        <p14:creationId xmlns:p14="http://schemas.microsoft.com/office/powerpoint/2010/main" val="2038876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22" y="385011"/>
            <a:ext cx="11069052" cy="735451"/>
          </a:xfrm>
        </p:spPr>
        <p:txBody>
          <a:bodyPr>
            <a:normAutofit fontScale="90000"/>
          </a:bodyPr>
          <a:lstStyle/>
          <a:p>
            <a:br>
              <a:rPr lang="en-US" b="1" dirty="0"/>
            </a:br>
            <a:r>
              <a:rPr lang="en-US" b="1" dirty="0"/>
              <a:t>Types of Cirrhosis(Also etiologic factors)</a:t>
            </a:r>
            <a:br>
              <a:rPr lang="en-US" dirty="0"/>
            </a:br>
            <a:endParaRPr lang="en-US" dirty="0"/>
          </a:p>
        </p:txBody>
      </p:sp>
      <p:sp>
        <p:nvSpPr>
          <p:cNvPr id="3" name="Content Placeholder 2"/>
          <p:cNvSpPr>
            <a:spLocks noGrp="1"/>
          </p:cNvSpPr>
          <p:nvPr>
            <p:ph idx="1"/>
          </p:nvPr>
        </p:nvSpPr>
        <p:spPr>
          <a:xfrm>
            <a:off x="770024" y="1756613"/>
            <a:ext cx="11421979" cy="4598949"/>
          </a:xfrm>
        </p:spPr>
        <p:txBody>
          <a:bodyPr>
            <a:normAutofit/>
          </a:bodyPr>
          <a:lstStyle/>
          <a:p>
            <a:r>
              <a:rPr lang="en-US" sz="3600" b="1" dirty="0"/>
              <a:t>Alcoholic</a:t>
            </a:r>
            <a:r>
              <a:rPr lang="en-US" sz="3600" dirty="0"/>
              <a:t>- involves the production of high levels of metabolites.</a:t>
            </a:r>
          </a:p>
          <a:p>
            <a:r>
              <a:rPr lang="en-US" sz="3600" b="1" dirty="0"/>
              <a:t>Post-necrotic</a:t>
            </a:r>
            <a:r>
              <a:rPr lang="en-US" sz="3600" dirty="0"/>
              <a:t>- severe necrosis linked to viral or toxic damage most commonly as a </a:t>
            </a:r>
            <a:r>
              <a:rPr lang="en-US" sz="3600" b="1" dirty="0"/>
              <a:t>result of hepatitis B or C.</a:t>
            </a:r>
            <a:endParaRPr lang="en-US" sz="3600" dirty="0"/>
          </a:p>
          <a:p>
            <a:r>
              <a:rPr lang="en-US" sz="3600" b="1" dirty="0" err="1"/>
              <a:t>Biliary</a:t>
            </a:r>
            <a:r>
              <a:rPr lang="en-US" sz="3600" b="1" dirty="0"/>
              <a:t> Cirrhosis- </a:t>
            </a:r>
            <a:r>
              <a:rPr lang="en-US" sz="3600" dirty="0"/>
              <a:t>Chronic autoimmune destruction of the inter-hepatic bile ducts.</a:t>
            </a:r>
          </a:p>
          <a:p>
            <a:endParaRPr lang="en-US" sz="3600" dirty="0"/>
          </a:p>
        </p:txBody>
      </p:sp>
    </p:spTree>
    <p:extLst>
      <p:ext uri="{BB962C8B-B14F-4D97-AF65-F5344CB8AC3E}">
        <p14:creationId xmlns:p14="http://schemas.microsoft.com/office/powerpoint/2010/main" val="39116916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8033"/>
          </a:xfrm>
        </p:spPr>
        <p:txBody>
          <a:bodyPr/>
          <a:lstStyle/>
          <a:p>
            <a:r>
              <a:rPr lang="en-US" b="1" dirty="0"/>
              <a:t>Pathology</a:t>
            </a:r>
          </a:p>
        </p:txBody>
      </p:sp>
      <p:sp>
        <p:nvSpPr>
          <p:cNvPr id="3" name="Content Placeholder 2"/>
          <p:cNvSpPr>
            <a:spLocks noGrp="1"/>
          </p:cNvSpPr>
          <p:nvPr>
            <p:ph idx="1"/>
          </p:nvPr>
        </p:nvSpPr>
        <p:spPr>
          <a:xfrm>
            <a:off x="457203" y="1203158"/>
            <a:ext cx="11355046" cy="5467465"/>
          </a:xfrm>
        </p:spPr>
        <p:txBody>
          <a:bodyPr>
            <a:noAutofit/>
          </a:bodyPr>
          <a:lstStyle/>
          <a:p>
            <a:r>
              <a:rPr lang="en-US" sz="3200" dirty="0"/>
              <a:t>Liver cirrhosis is defined by two principal factors: </a:t>
            </a:r>
            <a:r>
              <a:rPr lang="en-US" sz="3200" b="1" dirty="0"/>
              <a:t>Portal Hypertension and Hepatic Dysfunction</a:t>
            </a:r>
            <a:r>
              <a:rPr lang="en-US" sz="3200" dirty="0"/>
              <a:t>. Portal hypertension is the result of restricted flow of blood through the liver to the hepatic veins and then to the inferior vena cava. </a:t>
            </a:r>
          </a:p>
          <a:p>
            <a:r>
              <a:rPr lang="en-US" sz="3200" dirty="0"/>
              <a:t>The resulting portal congestion increases portal pressures and decreases blood flow to the liver. With reduced blood flowing to the cirrhotic liver, the </a:t>
            </a:r>
            <a:r>
              <a:rPr lang="en-US" sz="3200" dirty="0" err="1"/>
              <a:t>hepatocytes</a:t>
            </a:r>
            <a:r>
              <a:rPr lang="en-US" sz="3200" dirty="0"/>
              <a:t> have minimal access to blood, severely hampering their capacity to detoxify harmful chemicals. </a:t>
            </a:r>
          </a:p>
        </p:txBody>
      </p:sp>
    </p:spTree>
    <p:extLst>
      <p:ext uri="{BB962C8B-B14F-4D97-AF65-F5344CB8AC3E}">
        <p14:creationId xmlns:p14="http://schemas.microsoft.com/office/powerpoint/2010/main" val="1770410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4825" y="1064302"/>
            <a:ext cx="11232473" cy="5501390"/>
          </a:xfrm>
        </p:spPr>
        <p:txBody>
          <a:bodyPr>
            <a:noAutofit/>
          </a:bodyPr>
          <a:lstStyle/>
          <a:p>
            <a:r>
              <a:rPr lang="en-US" sz="3200" dirty="0"/>
              <a:t>As a result, toxins become more concentrated in the blood producing damaging effects particularly the production of ammonia (from amino acid breakdown). Instead of being excreted, ammonia stays in the blood causing </a:t>
            </a:r>
            <a:r>
              <a:rPr lang="en-US" sz="3200" b="1" dirty="0"/>
              <a:t>hepatic encephalopathy </a:t>
            </a:r>
            <a:r>
              <a:rPr lang="en-US" sz="3200" dirty="0"/>
              <a:t>and a noticeable </a:t>
            </a:r>
            <a:r>
              <a:rPr lang="en-US" sz="3200" b="1" dirty="0"/>
              <a:t>foul breath</a:t>
            </a:r>
            <a:r>
              <a:rPr lang="en-US" sz="3200" dirty="0"/>
              <a:t>. Furthermore, the </a:t>
            </a:r>
            <a:r>
              <a:rPr lang="en-US" sz="3200" dirty="0" err="1"/>
              <a:t>hepatocytes</a:t>
            </a:r>
            <a:r>
              <a:rPr lang="en-US" sz="3200" dirty="0"/>
              <a:t> continue to die leading to a progressive deterioration of the liver’s regulatory capabilities resulting in </a:t>
            </a:r>
            <a:r>
              <a:rPr lang="en-US" sz="3200" b="1" dirty="0" err="1"/>
              <a:t>hypocoagulation</a:t>
            </a:r>
            <a:r>
              <a:rPr lang="en-US" sz="3200" b="1" dirty="0"/>
              <a:t> </a:t>
            </a:r>
            <a:r>
              <a:rPr lang="en-US" sz="3200" dirty="0"/>
              <a:t>and </a:t>
            </a:r>
            <a:r>
              <a:rPr lang="en-US" sz="3200" b="1" dirty="0" err="1"/>
              <a:t>hypoalbuminemia</a:t>
            </a:r>
            <a:r>
              <a:rPr lang="en-US" sz="3200" dirty="0"/>
              <a:t>.</a:t>
            </a:r>
            <a:r>
              <a:rPr lang="en-US" sz="3600" dirty="0"/>
              <a:t> </a:t>
            </a:r>
          </a:p>
        </p:txBody>
      </p:sp>
    </p:spTree>
    <p:extLst>
      <p:ext uri="{BB962C8B-B14F-4D97-AF65-F5344CB8AC3E}">
        <p14:creationId xmlns:p14="http://schemas.microsoft.com/office/powerpoint/2010/main" val="12380175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1429" y="372884"/>
            <a:ext cx="10537486" cy="6254880"/>
          </a:xfrm>
        </p:spPr>
        <p:txBody>
          <a:bodyPr>
            <a:noAutofit/>
          </a:bodyPr>
          <a:lstStyle/>
          <a:p>
            <a:r>
              <a:rPr lang="en-US" sz="3200" dirty="0"/>
              <a:t>Congestion in the hepatic portal system causes blood to be diverted to the collateral vessels forcing them to accommodate larger volumes. This engorgement causes: </a:t>
            </a:r>
          </a:p>
          <a:p>
            <a:r>
              <a:rPr lang="en-US" sz="3200" dirty="0"/>
              <a:t>a) the veins to bulge producing easily </a:t>
            </a:r>
            <a:r>
              <a:rPr lang="en-US" sz="3200" b="1" dirty="0"/>
              <a:t>visible hemorrhoids</a:t>
            </a:r>
            <a:r>
              <a:rPr lang="en-US" sz="3200" dirty="0"/>
              <a:t>. </a:t>
            </a:r>
          </a:p>
          <a:p>
            <a:r>
              <a:rPr lang="en-US" sz="3200" dirty="0"/>
              <a:t>b) dilation of the thin-walled esophagus causing esophageal </a:t>
            </a:r>
            <a:r>
              <a:rPr lang="en-US" sz="3200" dirty="0" err="1"/>
              <a:t>varices</a:t>
            </a:r>
            <a:r>
              <a:rPr lang="en-US" sz="3200" dirty="0"/>
              <a:t> which are subjected to trauma as food is swallowed and can rupture.</a:t>
            </a:r>
          </a:p>
          <a:p>
            <a:r>
              <a:rPr lang="en-US" sz="3200" dirty="0"/>
              <a:t> With </a:t>
            </a:r>
            <a:r>
              <a:rPr lang="en-US" sz="3200" b="1" dirty="0"/>
              <a:t>prolonged bleeding time</a:t>
            </a:r>
            <a:r>
              <a:rPr lang="en-US" sz="3200" dirty="0"/>
              <a:t>, esophageal </a:t>
            </a:r>
            <a:r>
              <a:rPr lang="en-US" sz="3200" dirty="0" err="1"/>
              <a:t>varices</a:t>
            </a:r>
            <a:r>
              <a:rPr lang="en-US" sz="3200" dirty="0"/>
              <a:t> is a very serious complication of liver cirrhosis.</a:t>
            </a:r>
          </a:p>
        </p:txBody>
      </p:sp>
    </p:spTree>
    <p:extLst>
      <p:ext uri="{BB962C8B-B14F-4D97-AF65-F5344CB8AC3E}">
        <p14:creationId xmlns:p14="http://schemas.microsoft.com/office/powerpoint/2010/main" val="33041046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25711" y="517704"/>
            <a:ext cx="11031433" cy="5851525"/>
          </a:xfrm>
        </p:spPr>
        <p:txBody>
          <a:bodyPr>
            <a:noAutofit/>
          </a:bodyPr>
          <a:lstStyle/>
          <a:p>
            <a:r>
              <a:rPr lang="en-US" sz="3200" dirty="0"/>
              <a:t>Portal hypertension in liver cirrhosis also causes </a:t>
            </a:r>
            <a:r>
              <a:rPr lang="en-US" sz="3200" dirty="0" err="1"/>
              <a:t>ascites</a:t>
            </a:r>
            <a:r>
              <a:rPr lang="en-US" sz="3200" dirty="0"/>
              <a:t> (accumulation of fluid in the peritoneal cavity) and </a:t>
            </a:r>
            <a:r>
              <a:rPr lang="en-US" sz="3200" dirty="0" err="1"/>
              <a:t>splenomegaly</a:t>
            </a:r>
            <a:r>
              <a:rPr lang="en-US" sz="3200" dirty="0"/>
              <a:t>. </a:t>
            </a:r>
          </a:p>
          <a:p>
            <a:r>
              <a:rPr lang="en-US" sz="3200" b="1" dirty="0" err="1"/>
              <a:t>Ascites</a:t>
            </a:r>
            <a:r>
              <a:rPr lang="en-US" sz="3200" b="1" dirty="0"/>
              <a:t> </a:t>
            </a:r>
            <a:r>
              <a:rPr lang="en-US" sz="3200" dirty="0"/>
              <a:t>is caused by hampered albumin production, the osmotic pressure decreases reducing the return of fluid to the blood from the tissues. It results in a significant and pronounced abdominal distention, compressing the abdomen and compromising breathing.</a:t>
            </a:r>
          </a:p>
        </p:txBody>
      </p:sp>
    </p:spTree>
    <p:extLst>
      <p:ext uri="{BB962C8B-B14F-4D97-AF65-F5344CB8AC3E}">
        <p14:creationId xmlns:p14="http://schemas.microsoft.com/office/powerpoint/2010/main" val="33210573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4597" y="842963"/>
            <a:ext cx="11182451" cy="5513387"/>
          </a:xfrm>
        </p:spPr>
        <p:txBody>
          <a:bodyPr>
            <a:normAutofit/>
          </a:bodyPr>
          <a:lstStyle/>
          <a:p>
            <a:r>
              <a:rPr lang="en-US" sz="4000" b="1" dirty="0" err="1"/>
              <a:t>Splenomegaly</a:t>
            </a:r>
            <a:r>
              <a:rPr lang="en-US" sz="4000" dirty="0"/>
              <a:t> is the enlargement of the spleen as a result of the inability of the veins that drain the spleen to empty into a congested portal system.</a:t>
            </a:r>
          </a:p>
          <a:p>
            <a:r>
              <a:rPr lang="en-US" sz="4000" dirty="0"/>
              <a:t> The enlarged spleen increasingly takes up and hold formed elements of the blood causing </a:t>
            </a:r>
            <a:r>
              <a:rPr lang="en-US" sz="4000" b="1" dirty="0"/>
              <a:t>thrombocytopenia</a:t>
            </a:r>
            <a:r>
              <a:rPr lang="en-US" sz="4000" dirty="0"/>
              <a:t> and </a:t>
            </a:r>
            <a:r>
              <a:rPr lang="en-US" sz="4000" b="1" dirty="0"/>
              <a:t>anemia.</a:t>
            </a:r>
            <a:endParaRPr lang="en-US" sz="4000" dirty="0"/>
          </a:p>
        </p:txBody>
      </p:sp>
    </p:spTree>
    <p:extLst>
      <p:ext uri="{BB962C8B-B14F-4D97-AF65-F5344CB8AC3E}">
        <p14:creationId xmlns:p14="http://schemas.microsoft.com/office/powerpoint/2010/main" val="2590157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ascites"/>
          <p:cNvPicPr/>
          <p:nvPr/>
        </p:nvPicPr>
        <p:blipFill>
          <a:blip r:embed="rId2" cstate="print"/>
          <a:srcRect/>
          <a:stretch>
            <a:fillRect/>
          </a:stretch>
        </p:blipFill>
        <p:spPr bwMode="auto">
          <a:xfrm>
            <a:off x="2006410" y="159657"/>
            <a:ext cx="7531769" cy="6516914"/>
          </a:xfrm>
          <a:prstGeom prst="rect">
            <a:avLst/>
          </a:prstGeom>
          <a:noFill/>
          <a:ln w="9525">
            <a:noFill/>
            <a:miter lim="800000"/>
            <a:headEnd/>
            <a:tailEnd/>
          </a:ln>
        </p:spPr>
      </p:pic>
    </p:spTree>
    <p:extLst>
      <p:ext uri="{BB962C8B-B14F-4D97-AF65-F5344CB8AC3E}">
        <p14:creationId xmlns:p14="http://schemas.microsoft.com/office/powerpoint/2010/main" val="1484677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 y="1120140"/>
            <a:ext cx="11386361" cy="4179224"/>
          </a:xfrm>
        </p:spPr>
        <p:txBody>
          <a:bodyPr>
            <a:noAutofit/>
          </a:bodyPr>
          <a:lstStyle/>
          <a:p>
            <a:pPr lvl="2"/>
            <a:endParaRPr lang="en-US" sz="4400" dirty="0">
              <a:solidFill>
                <a:schemeClr val="tx1"/>
              </a:solidFill>
            </a:endParaRPr>
          </a:p>
          <a:p>
            <a:pPr lvl="2">
              <a:buNone/>
            </a:pPr>
            <a:r>
              <a:rPr lang="en-US" sz="4400" b="1" dirty="0"/>
              <a:t>Causes</a:t>
            </a:r>
          </a:p>
          <a:p>
            <a:pPr lvl="2"/>
            <a:r>
              <a:rPr lang="en-US" sz="4400" dirty="0">
                <a:solidFill>
                  <a:schemeClr val="tx1"/>
                </a:solidFill>
              </a:rPr>
              <a:t>Pre hepatic </a:t>
            </a:r>
          </a:p>
          <a:p>
            <a:pPr lvl="2"/>
            <a:r>
              <a:rPr lang="en-US" sz="4400" dirty="0">
                <a:solidFill>
                  <a:schemeClr val="tx1"/>
                </a:solidFill>
              </a:rPr>
              <a:t>Intra hepatic</a:t>
            </a:r>
          </a:p>
          <a:p>
            <a:pPr lvl="2"/>
            <a:r>
              <a:rPr lang="en-US" sz="4400" dirty="0">
                <a:solidFill>
                  <a:schemeClr val="tx1"/>
                </a:solidFill>
              </a:rPr>
              <a:t>Post hepatic</a:t>
            </a:r>
          </a:p>
          <a:p>
            <a:pPr>
              <a:buNone/>
            </a:pPr>
            <a:endParaRPr lang="en-US" sz="4400" dirty="0">
              <a:solidFill>
                <a:schemeClr val="tx1"/>
              </a:solidFill>
            </a:endParaRPr>
          </a:p>
        </p:txBody>
      </p:sp>
    </p:spTree>
    <p:extLst>
      <p:ext uri="{BB962C8B-B14F-4D97-AF65-F5344CB8AC3E}">
        <p14:creationId xmlns:p14="http://schemas.microsoft.com/office/powerpoint/2010/main" val="11537302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cirrhotic liver and a normal liver"/>
          <p:cNvPicPr/>
          <p:nvPr/>
        </p:nvPicPr>
        <p:blipFill>
          <a:blip r:embed="rId2" cstate="print"/>
          <a:srcRect/>
          <a:stretch>
            <a:fillRect/>
          </a:stretch>
        </p:blipFill>
        <p:spPr bwMode="auto">
          <a:xfrm>
            <a:off x="813183" y="292197"/>
            <a:ext cx="10058400" cy="6304546"/>
          </a:xfrm>
          <a:prstGeom prst="rect">
            <a:avLst/>
          </a:prstGeom>
          <a:noFill/>
          <a:ln w="9525">
            <a:noFill/>
            <a:miter lim="800000"/>
            <a:headEnd/>
            <a:tailEnd/>
          </a:ln>
        </p:spPr>
      </p:pic>
    </p:spTree>
    <p:extLst>
      <p:ext uri="{BB962C8B-B14F-4D97-AF65-F5344CB8AC3E}">
        <p14:creationId xmlns:p14="http://schemas.microsoft.com/office/powerpoint/2010/main" val="3063526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cirrhotic liver and a normal liver"/>
          <p:cNvPicPr/>
          <p:nvPr/>
        </p:nvPicPr>
        <p:blipFill>
          <a:blip r:embed="rId2" cstate="print"/>
          <a:srcRect/>
          <a:stretch>
            <a:fillRect/>
          </a:stretch>
        </p:blipFill>
        <p:spPr bwMode="auto">
          <a:xfrm>
            <a:off x="1227221" y="457200"/>
            <a:ext cx="9721515" cy="6015790"/>
          </a:xfrm>
          <a:prstGeom prst="rect">
            <a:avLst/>
          </a:prstGeom>
          <a:noFill/>
          <a:ln w="9525">
            <a:noFill/>
            <a:miter lim="800000"/>
            <a:headEnd/>
            <a:tailEnd/>
          </a:ln>
        </p:spPr>
      </p:pic>
    </p:spTree>
    <p:extLst>
      <p:ext uri="{BB962C8B-B14F-4D97-AF65-F5344CB8AC3E}">
        <p14:creationId xmlns:p14="http://schemas.microsoft.com/office/powerpoint/2010/main" val="12419713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ascites"/>
          <p:cNvPicPr/>
          <p:nvPr/>
        </p:nvPicPr>
        <p:blipFill>
          <a:blip r:embed="rId2" cstate="print"/>
          <a:srcRect/>
          <a:stretch>
            <a:fillRect/>
          </a:stretch>
        </p:blipFill>
        <p:spPr bwMode="auto">
          <a:xfrm>
            <a:off x="2622885" y="794085"/>
            <a:ext cx="8301790" cy="5751095"/>
          </a:xfrm>
          <a:prstGeom prst="rect">
            <a:avLst/>
          </a:prstGeom>
          <a:noFill/>
          <a:ln w="9525">
            <a:noFill/>
            <a:miter lim="800000"/>
            <a:headEnd/>
            <a:tailEnd/>
          </a:ln>
        </p:spPr>
      </p:pic>
      <p:sp>
        <p:nvSpPr>
          <p:cNvPr id="3" name="Title 2"/>
          <p:cNvSpPr>
            <a:spLocks noGrp="1"/>
          </p:cNvSpPr>
          <p:nvPr>
            <p:ph type="title" idx="4294967295"/>
          </p:nvPr>
        </p:nvSpPr>
        <p:spPr>
          <a:xfrm>
            <a:off x="698500" y="512763"/>
            <a:ext cx="11493500" cy="914400"/>
          </a:xfrm>
        </p:spPr>
        <p:txBody>
          <a:bodyPr/>
          <a:lstStyle/>
          <a:p>
            <a:r>
              <a:rPr lang="en-US" b="1" dirty="0" err="1"/>
              <a:t>Ascites</a:t>
            </a:r>
            <a:endParaRPr lang="en-US" b="1" dirty="0"/>
          </a:p>
        </p:txBody>
      </p:sp>
    </p:spTree>
    <p:extLst>
      <p:ext uri="{BB962C8B-B14F-4D97-AF65-F5344CB8AC3E}">
        <p14:creationId xmlns:p14="http://schemas.microsoft.com/office/powerpoint/2010/main" val="12057515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910"/>
            <a:ext cx="10972800" cy="579549"/>
          </a:xfrm>
        </p:spPr>
        <p:txBody>
          <a:bodyPr>
            <a:normAutofit fontScale="90000"/>
          </a:bodyPr>
          <a:lstStyle/>
          <a:p>
            <a:r>
              <a:rPr lang="en-US" sz="4800" dirty="0"/>
              <a:t>S/S</a:t>
            </a:r>
          </a:p>
        </p:txBody>
      </p:sp>
      <p:sp>
        <p:nvSpPr>
          <p:cNvPr id="3" name="Content Placeholder 2"/>
          <p:cNvSpPr>
            <a:spLocks noGrp="1"/>
          </p:cNvSpPr>
          <p:nvPr>
            <p:ph sz="half" idx="1"/>
          </p:nvPr>
        </p:nvSpPr>
        <p:spPr>
          <a:xfrm>
            <a:off x="734096" y="785612"/>
            <a:ext cx="5924281" cy="5280338"/>
          </a:xfrm>
        </p:spPr>
        <p:txBody>
          <a:bodyPr>
            <a:normAutofit fontScale="70000" lnSpcReduction="20000"/>
          </a:bodyPr>
          <a:lstStyle/>
          <a:p>
            <a:pPr>
              <a:buNone/>
            </a:pPr>
            <a:r>
              <a:rPr lang="en-US" sz="5100" b="1" dirty="0"/>
              <a:t>Early</a:t>
            </a:r>
          </a:p>
          <a:p>
            <a:r>
              <a:rPr lang="en-US" sz="4400" dirty="0"/>
              <a:t>generally feeling unwell and tired all the time</a:t>
            </a:r>
          </a:p>
          <a:p>
            <a:r>
              <a:rPr lang="en-US" sz="4400" dirty="0"/>
              <a:t>loss of appetite</a:t>
            </a:r>
          </a:p>
          <a:p>
            <a:r>
              <a:rPr lang="en-US" sz="4400" dirty="0"/>
              <a:t>loss of weight and muscle wasting</a:t>
            </a:r>
          </a:p>
          <a:p>
            <a:r>
              <a:rPr lang="en-US" sz="4400" dirty="0"/>
              <a:t>feeling sick (nausea) and vomiting</a:t>
            </a:r>
          </a:p>
          <a:p>
            <a:r>
              <a:rPr lang="en-US" sz="4400" dirty="0"/>
              <a:t>tenderness/pain on the RUQ</a:t>
            </a:r>
          </a:p>
          <a:p>
            <a:r>
              <a:rPr lang="en-US" sz="4400" dirty="0"/>
              <a:t>spider-like small blood capillaries on the skin above waist level (spider </a:t>
            </a:r>
            <a:r>
              <a:rPr lang="en-US" sz="4400" dirty="0" err="1"/>
              <a:t>angiomas</a:t>
            </a:r>
            <a:r>
              <a:rPr lang="en-US" sz="4400" dirty="0"/>
              <a:t>)</a:t>
            </a:r>
          </a:p>
          <a:p>
            <a:r>
              <a:rPr lang="en-US" sz="4400" dirty="0"/>
              <a:t>blotchy red palms</a:t>
            </a:r>
          </a:p>
          <a:p>
            <a:r>
              <a:rPr lang="en-US" sz="4400" dirty="0"/>
              <a:t>disturbed sleep pattern</a:t>
            </a:r>
          </a:p>
          <a:p>
            <a:endParaRPr lang="en-US" sz="4400" dirty="0"/>
          </a:p>
        </p:txBody>
      </p:sp>
      <p:sp>
        <p:nvSpPr>
          <p:cNvPr id="4" name="Content Placeholder 3"/>
          <p:cNvSpPr>
            <a:spLocks noGrp="1"/>
          </p:cNvSpPr>
          <p:nvPr>
            <p:ph sz="half" idx="2"/>
          </p:nvPr>
        </p:nvSpPr>
        <p:spPr>
          <a:xfrm>
            <a:off x="7185920" y="695458"/>
            <a:ext cx="4778553" cy="5370491"/>
          </a:xfrm>
        </p:spPr>
        <p:txBody>
          <a:bodyPr>
            <a:noAutofit/>
          </a:bodyPr>
          <a:lstStyle/>
          <a:p>
            <a:pPr>
              <a:buNone/>
            </a:pPr>
            <a:r>
              <a:rPr lang="en-US" sz="3600" b="1" dirty="0"/>
              <a:t>Late</a:t>
            </a:r>
          </a:p>
          <a:p>
            <a:r>
              <a:rPr lang="en-US" dirty="0"/>
              <a:t>Foul breath</a:t>
            </a:r>
          </a:p>
          <a:p>
            <a:r>
              <a:rPr lang="en-US" dirty="0"/>
              <a:t>Jaundice</a:t>
            </a:r>
          </a:p>
          <a:p>
            <a:r>
              <a:rPr lang="en-US" dirty="0"/>
              <a:t>Fatigue</a:t>
            </a:r>
          </a:p>
          <a:p>
            <a:r>
              <a:rPr lang="en-US" dirty="0"/>
              <a:t>Pain</a:t>
            </a:r>
          </a:p>
          <a:p>
            <a:r>
              <a:rPr lang="en-US" dirty="0"/>
              <a:t>High Grade Fever</a:t>
            </a:r>
          </a:p>
          <a:p>
            <a:r>
              <a:rPr lang="en-US" dirty="0"/>
              <a:t>Loss of appetite</a:t>
            </a:r>
          </a:p>
          <a:p>
            <a:r>
              <a:rPr lang="en-US" dirty="0"/>
              <a:t>Edema</a:t>
            </a:r>
          </a:p>
          <a:p>
            <a:r>
              <a:rPr lang="en-US" dirty="0"/>
              <a:t>Anemia</a:t>
            </a:r>
          </a:p>
          <a:p>
            <a:r>
              <a:rPr lang="en-US" dirty="0"/>
              <a:t>Confusion </a:t>
            </a:r>
          </a:p>
          <a:p>
            <a:endParaRPr lang="en-US" sz="3600" dirty="0"/>
          </a:p>
        </p:txBody>
      </p:sp>
    </p:spTree>
    <p:extLst>
      <p:ext uri="{BB962C8B-B14F-4D97-AF65-F5344CB8AC3E}">
        <p14:creationId xmlns:p14="http://schemas.microsoft.com/office/powerpoint/2010/main" val="12100995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5185"/>
          </a:xfrm>
        </p:spPr>
        <p:txBody>
          <a:bodyPr>
            <a:normAutofit fontScale="90000"/>
          </a:bodyPr>
          <a:lstStyle/>
          <a:p>
            <a:r>
              <a:rPr lang="en-US" b="1" dirty="0"/>
              <a:t>Diagnosis</a:t>
            </a:r>
          </a:p>
        </p:txBody>
      </p:sp>
      <p:sp>
        <p:nvSpPr>
          <p:cNvPr id="3" name="Content Placeholder 2"/>
          <p:cNvSpPr>
            <a:spLocks noGrp="1"/>
          </p:cNvSpPr>
          <p:nvPr>
            <p:ph idx="1"/>
          </p:nvPr>
        </p:nvSpPr>
        <p:spPr>
          <a:xfrm>
            <a:off x="721895" y="1227222"/>
            <a:ext cx="11165305" cy="5275178"/>
          </a:xfrm>
        </p:spPr>
        <p:txBody>
          <a:bodyPr>
            <a:noAutofit/>
          </a:bodyPr>
          <a:lstStyle/>
          <a:p>
            <a:r>
              <a:rPr lang="en-US" sz="3200" b="1" dirty="0"/>
              <a:t>Blood tests</a:t>
            </a:r>
          </a:p>
          <a:p>
            <a:r>
              <a:rPr lang="en-US" sz="2800" dirty="0"/>
              <a:t>LFTs: should include SGOT (serum </a:t>
            </a:r>
            <a:r>
              <a:rPr lang="en-US" sz="2800" dirty="0" err="1"/>
              <a:t>glutamic</a:t>
            </a:r>
            <a:r>
              <a:rPr lang="en-US" sz="2800" dirty="0"/>
              <a:t> </a:t>
            </a:r>
            <a:r>
              <a:rPr lang="en-US" sz="2800" dirty="0" err="1"/>
              <a:t>oxaloacetic</a:t>
            </a:r>
            <a:r>
              <a:rPr lang="en-US" sz="2800" dirty="0"/>
              <a:t> </a:t>
            </a:r>
            <a:r>
              <a:rPr lang="en-US" sz="2800" dirty="0" err="1"/>
              <a:t>transaminase</a:t>
            </a:r>
            <a:r>
              <a:rPr lang="en-US" sz="2800" dirty="0"/>
              <a:t> )  </a:t>
            </a:r>
            <a:r>
              <a:rPr lang="en-US" sz="2800" dirty="0" err="1"/>
              <a:t>aspartate</a:t>
            </a:r>
            <a:r>
              <a:rPr lang="en-US" sz="2800" dirty="0"/>
              <a:t> </a:t>
            </a:r>
            <a:r>
              <a:rPr lang="en-US" sz="2800" dirty="0" err="1"/>
              <a:t>transaminase</a:t>
            </a:r>
            <a:r>
              <a:rPr lang="en-US" sz="2800" dirty="0"/>
              <a:t> (AST), </a:t>
            </a:r>
            <a:r>
              <a:rPr lang="en-US" sz="2800" dirty="0" err="1"/>
              <a:t>alanine</a:t>
            </a:r>
            <a:r>
              <a:rPr lang="en-US" sz="2800" dirty="0"/>
              <a:t> </a:t>
            </a:r>
            <a:r>
              <a:rPr lang="en-US" sz="2800" dirty="0" err="1"/>
              <a:t>transaminase</a:t>
            </a:r>
            <a:r>
              <a:rPr lang="en-US" sz="2800" dirty="0"/>
              <a:t> (ALT), alkaline </a:t>
            </a:r>
            <a:r>
              <a:rPr lang="en-US" sz="2800" dirty="0" err="1"/>
              <a:t>phosphatase</a:t>
            </a:r>
            <a:r>
              <a:rPr lang="en-US" sz="2800" dirty="0"/>
              <a:t> (ALP), </a:t>
            </a:r>
            <a:r>
              <a:rPr lang="en-US" sz="2800" dirty="0" err="1"/>
              <a:t>bilirubin</a:t>
            </a:r>
            <a:r>
              <a:rPr lang="en-US" sz="2800" dirty="0"/>
              <a:t>, gamma-</a:t>
            </a:r>
            <a:r>
              <a:rPr lang="en-US" sz="2800" dirty="0" err="1"/>
              <a:t>glutamyltransferase</a:t>
            </a:r>
            <a:r>
              <a:rPr lang="en-US" sz="2800" dirty="0"/>
              <a:t> (gamma-GT); AST and ALT are raised due to </a:t>
            </a:r>
            <a:r>
              <a:rPr lang="en-US" sz="2800" dirty="0" err="1"/>
              <a:t>hepatocyte</a:t>
            </a:r>
            <a:r>
              <a:rPr lang="en-US" sz="2800" dirty="0"/>
              <a:t> damage; gamma-GT is high in active alcoholics.</a:t>
            </a:r>
          </a:p>
          <a:p>
            <a:r>
              <a:rPr lang="en-US" sz="2800" dirty="0"/>
              <a:t>Albumin: there is </a:t>
            </a:r>
            <a:r>
              <a:rPr lang="en-US" sz="2800" dirty="0" err="1"/>
              <a:t>hypoalbuminaemia</a:t>
            </a:r>
            <a:r>
              <a:rPr lang="en-US" sz="2800" dirty="0"/>
              <a:t> in advanced cirrhosis.</a:t>
            </a:r>
          </a:p>
          <a:p>
            <a:r>
              <a:rPr lang="en-US" sz="2800" dirty="0"/>
              <a:t>FBC: occult bleeding may produce </a:t>
            </a:r>
            <a:r>
              <a:rPr lang="en-US" sz="2800" dirty="0" err="1"/>
              <a:t>anaemia</a:t>
            </a:r>
            <a:r>
              <a:rPr lang="en-US" sz="2800" dirty="0"/>
              <a:t>; </a:t>
            </a:r>
            <a:r>
              <a:rPr lang="en-US" sz="2800" dirty="0" err="1"/>
              <a:t>hypersplenism</a:t>
            </a:r>
            <a:r>
              <a:rPr lang="en-US" sz="2800" dirty="0"/>
              <a:t> may cause thrombocytopenia; </a:t>
            </a:r>
            <a:r>
              <a:rPr lang="en-US" sz="2800" dirty="0" err="1"/>
              <a:t>macrocytosis</a:t>
            </a:r>
            <a:r>
              <a:rPr lang="en-US" sz="2800" dirty="0"/>
              <a:t> can suggest alcohol abuse.</a:t>
            </a:r>
          </a:p>
          <a:p>
            <a:endParaRPr lang="en-US" sz="3200" dirty="0"/>
          </a:p>
        </p:txBody>
      </p:sp>
    </p:spTree>
    <p:extLst>
      <p:ext uri="{BB962C8B-B14F-4D97-AF65-F5344CB8AC3E}">
        <p14:creationId xmlns:p14="http://schemas.microsoft.com/office/powerpoint/2010/main" val="39825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22313" y="537028"/>
            <a:ext cx="10148887" cy="5819321"/>
          </a:xfrm>
        </p:spPr>
        <p:txBody>
          <a:bodyPr>
            <a:noAutofit/>
          </a:bodyPr>
          <a:lstStyle/>
          <a:p>
            <a:r>
              <a:rPr lang="en-US" sz="2800" dirty="0"/>
              <a:t>Renal function tests and electrolytes: </a:t>
            </a:r>
            <a:r>
              <a:rPr lang="en-US" sz="2800" dirty="0" err="1"/>
              <a:t>hyponatraemia</a:t>
            </a:r>
            <a:r>
              <a:rPr lang="en-US" sz="2800" dirty="0"/>
              <a:t> may be present (due to increased activity of </a:t>
            </a:r>
            <a:r>
              <a:rPr lang="en-US" sz="2800" dirty="0" err="1"/>
              <a:t>antidiuretic</a:t>
            </a:r>
            <a:r>
              <a:rPr lang="en-US" sz="2800" dirty="0"/>
              <a:t> hormone). Poor renal function may represent </a:t>
            </a:r>
            <a:r>
              <a:rPr lang="en-US" sz="2800" dirty="0" err="1"/>
              <a:t>hepatorenal</a:t>
            </a:r>
            <a:r>
              <a:rPr lang="en-US" sz="2800" dirty="0"/>
              <a:t> syndrome.</a:t>
            </a:r>
          </a:p>
          <a:p>
            <a:r>
              <a:rPr lang="en-US" sz="2800" dirty="0"/>
              <a:t>Red cell </a:t>
            </a:r>
            <a:r>
              <a:rPr lang="en-US" sz="2800" dirty="0" err="1"/>
              <a:t>folate</a:t>
            </a:r>
            <a:r>
              <a:rPr lang="en-US" sz="2800" dirty="0"/>
              <a:t>: alcohol abuse is often associated with a diet inadequate in </a:t>
            </a:r>
            <a:r>
              <a:rPr lang="en-US" sz="2800" dirty="0" err="1"/>
              <a:t>folate</a:t>
            </a:r>
            <a:r>
              <a:rPr lang="en-US" sz="2800" dirty="0"/>
              <a:t>.</a:t>
            </a:r>
          </a:p>
          <a:p>
            <a:r>
              <a:rPr lang="en-US" sz="2800" dirty="0"/>
              <a:t>Coagulation screen: abnormalities of coagulation are a sensitive test of liver function; </a:t>
            </a:r>
            <a:r>
              <a:rPr lang="en-US" sz="2800" dirty="0" err="1"/>
              <a:t>prothrombin</a:t>
            </a:r>
            <a:r>
              <a:rPr lang="en-US" sz="2800" dirty="0"/>
              <a:t> time is reduced in advanced cirrhosis.</a:t>
            </a:r>
          </a:p>
          <a:p>
            <a:r>
              <a:rPr lang="en-US" sz="2800" dirty="0" err="1"/>
              <a:t>Ferritin</a:t>
            </a:r>
            <a:r>
              <a:rPr lang="en-US" sz="2800" dirty="0"/>
              <a:t>: low </a:t>
            </a:r>
            <a:r>
              <a:rPr lang="en-US" sz="2800" dirty="0" err="1"/>
              <a:t>ferritin</a:t>
            </a:r>
            <a:r>
              <a:rPr lang="en-US" sz="2800" dirty="0"/>
              <a:t> may indicate iron deficiency from diet or blood loss; </a:t>
            </a:r>
            <a:r>
              <a:rPr lang="en-US" sz="2800" dirty="0" err="1"/>
              <a:t>ferritin</a:t>
            </a:r>
            <a:r>
              <a:rPr lang="en-US" sz="2800" dirty="0"/>
              <a:t> is raised in </a:t>
            </a:r>
            <a:r>
              <a:rPr lang="en-US" sz="2800" dirty="0" err="1"/>
              <a:t>haemochromatosis</a:t>
            </a:r>
            <a:endParaRPr lang="en-US" sz="2800" dirty="0"/>
          </a:p>
          <a:p>
            <a:endParaRPr lang="en-US" sz="3600" dirty="0"/>
          </a:p>
        </p:txBody>
      </p:sp>
    </p:spTree>
    <p:extLst>
      <p:ext uri="{BB962C8B-B14F-4D97-AF65-F5344CB8AC3E}">
        <p14:creationId xmlns:p14="http://schemas.microsoft.com/office/powerpoint/2010/main" val="16833628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78794" y="1088891"/>
            <a:ext cx="10363200" cy="4572000"/>
          </a:xfrm>
        </p:spPr>
        <p:txBody>
          <a:bodyPr>
            <a:normAutofit/>
          </a:bodyPr>
          <a:lstStyle/>
          <a:p>
            <a:r>
              <a:rPr lang="en-US" sz="4000" dirty="0"/>
              <a:t>Viral antibody screen for hepatitis</a:t>
            </a:r>
          </a:p>
          <a:p>
            <a:r>
              <a:rPr lang="en-US" sz="4000" dirty="0"/>
              <a:t>U/S</a:t>
            </a:r>
          </a:p>
          <a:p>
            <a:r>
              <a:rPr lang="en-US" sz="4000" dirty="0"/>
              <a:t>P/E</a:t>
            </a:r>
          </a:p>
          <a:p>
            <a:r>
              <a:rPr lang="en-US" sz="4000" dirty="0"/>
              <a:t>Chest x-ray will show a raised diaphragm</a:t>
            </a:r>
          </a:p>
        </p:txBody>
      </p:sp>
    </p:spTree>
    <p:extLst>
      <p:ext uri="{BB962C8B-B14F-4D97-AF65-F5344CB8AC3E}">
        <p14:creationId xmlns:p14="http://schemas.microsoft.com/office/powerpoint/2010/main" val="28048711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a:t>
            </a:r>
          </a:p>
        </p:txBody>
      </p:sp>
      <p:sp>
        <p:nvSpPr>
          <p:cNvPr id="3" name="Content Placeholder 2"/>
          <p:cNvSpPr>
            <a:spLocks noGrp="1"/>
          </p:cNvSpPr>
          <p:nvPr>
            <p:ph idx="1"/>
          </p:nvPr>
        </p:nvSpPr>
        <p:spPr/>
        <p:txBody>
          <a:bodyPr>
            <a:normAutofit/>
          </a:bodyPr>
          <a:lstStyle/>
          <a:p>
            <a:r>
              <a:rPr lang="en-US" sz="4000" dirty="0"/>
              <a:t>Nothing can reverses the damaged liver cells state</a:t>
            </a:r>
          </a:p>
          <a:p>
            <a:r>
              <a:rPr lang="en-US" sz="4000" dirty="0"/>
              <a:t>Treatment aims at preventing the progression and  providing symptomatic relief </a:t>
            </a:r>
          </a:p>
          <a:p>
            <a:r>
              <a:rPr lang="en-US" sz="4000" dirty="0"/>
              <a:t>Class brainstorming</a:t>
            </a:r>
          </a:p>
          <a:p>
            <a:endParaRPr lang="en-US" dirty="0"/>
          </a:p>
        </p:txBody>
      </p:sp>
    </p:spTree>
    <p:extLst>
      <p:ext uri="{BB962C8B-B14F-4D97-AF65-F5344CB8AC3E}">
        <p14:creationId xmlns:p14="http://schemas.microsoft.com/office/powerpoint/2010/main" val="18562236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270456"/>
            <a:ext cx="10972800" cy="958582"/>
          </a:xfrm>
        </p:spPr>
        <p:txBody>
          <a:bodyPr>
            <a:normAutofit fontScale="90000"/>
          </a:bodyPr>
          <a:lstStyle/>
          <a:p>
            <a:r>
              <a:rPr lang="en-US" b="1" dirty="0"/>
              <a:t>T.I.P.S</a:t>
            </a:r>
            <a:br>
              <a:rPr lang="en-US" b="1" dirty="0"/>
            </a:br>
            <a:r>
              <a:rPr lang="en-US" b="1" dirty="0" err="1"/>
              <a:t>Transjugular</a:t>
            </a:r>
            <a:r>
              <a:rPr lang="en-US" b="1" dirty="0"/>
              <a:t> </a:t>
            </a:r>
            <a:r>
              <a:rPr lang="en-US" b="1" dirty="0" err="1"/>
              <a:t>intrahepatic</a:t>
            </a:r>
            <a:r>
              <a:rPr lang="en-US" b="1" dirty="0"/>
              <a:t> </a:t>
            </a:r>
            <a:r>
              <a:rPr lang="en-US" b="1" dirty="0" err="1"/>
              <a:t>Portosystemic</a:t>
            </a:r>
            <a:r>
              <a:rPr lang="en-US" b="1" dirty="0"/>
              <a:t> shunt</a:t>
            </a:r>
          </a:p>
        </p:txBody>
      </p:sp>
      <p:pic>
        <p:nvPicPr>
          <p:cNvPr id="4" name="Content Placeholder 3" descr="Image result for portosystemic shunt"/>
          <p:cNvPicPr>
            <a:picLocks noGrp="1"/>
          </p:cNvPicPr>
          <p:nvPr>
            <p:ph idx="1"/>
          </p:nvPr>
        </p:nvPicPr>
        <p:blipFill>
          <a:blip r:embed="rId2" cstate="print"/>
          <a:stretch>
            <a:fillRect/>
          </a:stretch>
        </p:blipFill>
        <p:spPr bwMode="auto">
          <a:xfrm>
            <a:off x="6987155" y="2197100"/>
            <a:ext cx="3810000" cy="3048000"/>
          </a:xfrm>
          <a:prstGeom prst="rect">
            <a:avLst/>
          </a:prstGeom>
          <a:noFill/>
          <a:ln w="9525">
            <a:noFill/>
            <a:miter lim="800000"/>
            <a:headEnd/>
            <a:tailEnd/>
          </a:ln>
        </p:spPr>
      </p:pic>
      <p:sp>
        <p:nvSpPr>
          <p:cNvPr id="5" name="Text Placeholder 4"/>
          <p:cNvSpPr>
            <a:spLocks noGrp="1"/>
          </p:cNvSpPr>
          <p:nvPr>
            <p:ph type="body" sz="half" idx="2"/>
          </p:nvPr>
        </p:nvSpPr>
        <p:spPr>
          <a:xfrm>
            <a:off x="914401" y="1435100"/>
            <a:ext cx="5751095" cy="4572000"/>
          </a:xfrm>
        </p:spPr>
        <p:txBody>
          <a:bodyPr>
            <a:noAutofit/>
          </a:bodyPr>
          <a:lstStyle/>
          <a:p>
            <a:r>
              <a:rPr lang="en-US" sz="4000" dirty="0"/>
              <a:t>The goal of TIPS placement is to divert portal blood flow into the hepatic vein, so as to reduce the pressure gradient between portal and systemic circulations</a:t>
            </a:r>
          </a:p>
        </p:txBody>
      </p:sp>
    </p:spTree>
    <p:extLst>
      <p:ext uri="{BB962C8B-B14F-4D97-AF65-F5344CB8AC3E}">
        <p14:creationId xmlns:p14="http://schemas.microsoft.com/office/powerpoint/2010/main" val="30538957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a:t>
            </a:r>
          </a:p>
        </p:txBody>
      </p:sp>
      <p:sp>
        <p:nvSpPr>
          <p:cNvPr id="3" name="Content Placeholder 2"/>
          <p:cNvSpPr>
            <a:spLocks noGrp="1"/>
          </p:cNvSpPr>
          <p:nvPr>
            <p:ph idx="1"/>
          </p:nvPr>
        </p:nvSpPr>
        <p:spPr/>
        <p:txBody>
          <a:bodyPr>
            <a:normAutofit/>
          </a:bodyPr>
          <a:lstStyle/>
          <a:p>
            <a:r>
              <a:rPr lang="en-US" sz="3600" dirty="0"/>
              <a:t>Discussion on complications</a:t>
            </a:r>
          </a:p>
        </p:txBody>
      </p:sp>
    </p:spTree>
    <p:extLst>
      <p:ext uri="{BB962C8B-B14F-4D97-AF65-F5344CB8AC3E}">
        <p14:creationId xmlns:p14="http://schemas.microsoft.com/office/powerpoint/2010/main" val="394666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71942"/>
            <a:ext cx="10515600" cy="871247"/>
          </a:xfrm>
        </p:spPr>
        <p:txBody>
          <a:bodyPr/>
          <a:lstStyle/>
          <a:p>
            <a:r>
              <a:rPr lang="en-US" b="1" dirty="0">
                <a:latin typeface="Times New Roman" panose="02020603050405020304" pitchFamily="18" charset="0"/>
              </a:rPr>
              <a:t>Pathophysiology</a:t>
            </a:r>
            <a:endParaRPr lang="en-US" dirty="0"/>
          </a:p>
        </p:txBody>
      </p:sp>
      <p:sp>
        <p:nvSpPr>
          <p:cNvPr id="3" name="Content Placeholder 2"/>
          <p:cNvSpPr>
            <a:spLocks noGrp="1"/>
          </p:cNvSpPr>
          <p:nvPr>
            <p:ph idx="1"/>
          </p:nvPr>
        </p:nvSpPr>
        <p:spPr>
          <a:xfrm>
            <a:off x="618186" y="1043188"/>
            <a:ext cx="11269014" cy="5647171"/>
          </a:xfrm>
        </p:spPr>
        <p:txBody>
          <a:bodyPr>
            <a:noAutofit/>
          </a:bodyPr>
          <a:lstStyle/>
          <a:p>
            <a:pPr>
              <a:buNone/>
            </a:pPr>
            <a:endParaRPr lang="en-US" sz="4000" dirty="0">
              <a:solidFill>
                <a:schemeClr val="tx1"/>
              </a:solidFill>
            </a:endParaRPr>
          </a:p>
          <a:p>
            <a:r>
              <a:rPr lang="en-US" sz="3200" dirty="0">
                <a:solidFill>
                  <a:schemeClr val="tx1"/>
                </a:solidFill>
              </a:rPr>
              <a:t>Blockage of vessels high pressures in portal system </a:t>
            </a:r>
            <a:r>
              <a:rPr lang="en-US" sz="3200" dirty="0" err="1">
                <a:solidFill>
                  <a:schemeClr val="tx1"/>
                </a:solidFill>
              </a:rPr>
              <a:t>varices</a:t>
            </a:r>
            <a:r>
              <a:rPr lang="en-US" sz="3200" dirty="0">
                <a:solidFill>
                  <a:schemeClr val="tx1"/>
                </a:solidFill>
              </a:rPr>
              <a:t>, umbilical hernia. The portal vein drain blood from the stomach intestine, spleen and it is usually under low pressure five to ten </a:t>
            </a:r>
            <a:r>
              <a:rPr lang="en-US" sz="3200" dirty="0" err="1">
                <a:solidFill>
                  <a:schemeClr val="tx1"/>
                </a:solidFill>
              </a:rPr>
              <a:t>mmhg</a:t>
            </a:r>
            <a:r>
              <a:rPr lang="en-US" sz="3200" dirty="0">
                <a:solidFill>
                  <a:schemeClr val="tx1"/>
                </a:solidFill>
              </a:rPr>
              <a:t>. Any obstruction to blood flow may cause the blood to rise. Obstruction lead to esophageal, gastric and hemorrhoid varicose veins due to increased venous pressure and there is accumulation of fluid in the abdominal cavity; ascites.</a:t>
            </a:r>
          </a:p>
          <a:p>
            <a:r>
              <a:rPr lang="en-US" sz="3200" dirty="0">
                <a:ea typeface="Cambria" panose="02040503050406030204" pitchFamily="18" charset="0"/>
              </a:rPr>
              <a:t>The spleen and other organs that empty into the portal system also undergo the effects of congestion.</a:t>
            </a:r>
          </a:p>
          <a:p>
            <a:endParaRPr lang="en-US" sz="4000" dirty="0">
              <a:solidFill>
                <a:schemeClr val="tx1"/>
              </a:solidFill>
            </a:endParaRPr>
          </a:p>
        </p:txBody>
      </p:sp>
    </p:spTree>
    <p:extLst>
      <p:ext uri="{BB962C8B-B14F-4D97-AF65-F5344CB8AC3E}">
        <p14:creationId xmlns:p14="http://schemas.microsoft.com/office/powerpoint/2010/main" val="21280841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489"/>
          </a:xfrm>
        </p:spPr>
        <p:txBody>
          <a:bodyPr/>
          <a:lstStyle/>
          <a:p>
            <a:r>
              <a:rPr lang="en-US" b="1" dirty="0">
                <a:latin typeface="Times New Roman" panose="02020603050405020304" pitchFamily="18" charset="0"/>
                <a:ea typeface="Cambria" panose="02040503050406030204" pitchFamily="18" charset="0"/>
              </a:rPr>
              <a:t>Fulminant Hepatic Failure </a:t>
            </a:r>
          </a:p>
        </p:txBody>
      </p:sp>
      <p:sp>
        <p:nvSpPr>
          <p:cNvPr id="3" name="Content Placeholder 2"/>
          <p:cNvSpPr>
            <a:spLocks noGrp="1"/>
          </p:cNvSpPr>
          <p:nvPr>
            <p:ph idx="1"/>
          </p:nvPr>
        </p:nvSpPr>
        <p:spPr>
          <a:xfrm>
            <a:off x="838200" y="1477896"/>
            <a:ext cx="10515600" cy="4351338"/>
          </a:xfrm>
        </p:spPr>
        <p:txBody>
          <a:bodyPr/>
          <a:lstStyle/>
          <a:p>
            <a:r>
              <a:rPr lang="en-US" sz="3200" dirty="0">
                <a:ea typeface="Cambria" panose="02040503050406030204" pitchFamily="18" charset="0"/>
              </a:rPr>
              <a:t>The development of encephalopathy within 8wks of the onset of symptoms in a patient with a previously healthy liver. </a:t>
            </a:r>
          </a:p>
          <a:p>
            <a:r>
              <a:rPr lang="en-US" sz="3200" dirty="0">
                <a:ea typeface="Cambria" panose="02040503050406030204" pitchFamily="18" charset="0"/>
              </a:rPr>
              <a:t>The appearance of encephalopathy within two weeks of developing jaundice, even in a patient with previous underlying liver dysfunction. </a:t>
            </a:r>
          </a:p>
          <a:p>
            <a:endParaRPr lang="en-US" dirty="0"/>
          </a:p>
        </p:txBody>
      </p:sp>
    </p:spTree>
    <p:extLst>
      <p:ext uri="{BB962C8B-B14F-4D97-AF65-F5344CB8AC3E}">
        <p14:creationId xmlns:p14="http://schemas.microsoft.com/office/powerpoint/2010/main" val="2926992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2914"/>
          </a:xfrm>
        </p:spPr>
        <p:txBody>
          <a:bodyPr/>
          <a:lstStyle/>
          <a:p>
            <a:r>
              <a:rPr lang="en-US" b="1" dirty="0">
                <a:latin typeface="Times New Roman" panose="02020603050405020304" pitchFamily="18" charset="0"/>
                <a:ea typeface="Cambria" panose="02040503050406030204" pitchFamily="18" charset="0"/>
              </a:rPr>
              <a:t>Hepatic Failure</a:t>
            </a:r>
          </a:p>
        </p:txBody>
      </p:sp>
      <p:sp>
        <p:nvSpPr>
          <p:cNvPr id="3" name="Content Placeholder 2"/>
          <p:cNvSpPr>
            <a:spLocks noGrp="1"/>
          </p:cNvSpPr>
          <p:nvPr>
            <p:ph idx="1"/>
          </p:nvPr>
        </p:nvSpPr>
        <p:spPr/>
        <p:txBody>
          <a:bodyPr>
            <a:noAutofit/>
          </a:bodyPr>
          <a:lstStyle/>
          <a:p>
            <a:r>
              <a:rPr lang="en-US" sz="2800" b="1" dirty="0">
                <a:ea typeface="Cambria" panose="02040503050406030204" pitchFamily="18" charset="0"/>
              </a:rPr>
              <a:t>Exocrine: </a:t>
            </a:r>
            <a:r>
              <a:rPr lang="en-US" sz="2800" dirty="0">
                <a:ea typeface="Cambria" panose="02040503050406030204" pitchFamily="18" charset="0"/>
              </a:rPr>
              <a:t>bile is secreted by the liver and contains cholesterol, bile salts and waste products such as bilirubin. Bile salts aid in the digestion of fats.</a:t>
            </a:r>
          </a:p>
          <a:p>
            <a:r>
              <a:rPr lang="en-US" sz="2800" dirty="0">
                <a:ea typeface="Cambria" panose="02040503050406030204" pitchFamily="18" charset="0"/>
              </a:rPr>
              <a:t>Accumulation of bile salts resulting in hypercholesterolemia, </a:t>
            </a:r>
            <a:r>
              <a:rPr lang="en-US" sz="2800" dirty="0" err="1">
                <a:ea typeface="Cambria" panose="02040503050406030204" pitchFamily="18" charset="0"/>
              </a:rPr>
              <a:t>steatorrhea</a:t>
            </a:r>
            <a:r>
              <a:rPr lang="en-US" sz="2800" dirty="0">
                <a:ea typeface="Cambria" panose="02040503050406030204" pitchFamily="18" charset="0"/>
              </a:rPr>
              <a:t>, fat soluble </a:t>
            </a:r>
            <a:r>
              <a:rPr lang="en-US" sz="2800" dirty="0" err="1">
                <a:ea typeface="Cambria" panose="02040503050406030204" pitchFamily="18" charset="0"/>
              </a:rPr>
              <a:t>vitamine</a:t>
            </a:r>
            <a:r>
              <a:rPr lang="en-US" sz="2800" dirty="0">
                <a:ea typeface="Cambria" panose="02040503050406030204" pitchFamily="18" charset="0"/>
              </a:rPr>
              <a:t> deficiencies, and </a:t>
            </a:r>
            <a:r>
              <a:rPr lang="en-US" sz="2800" dirty="0" err="1">
                <a:ea typeface="Cambria" panose="02040503050406030204" pitchFamily="18" charset="0"/>
              </a:rPr>
              <a:t>prurities</a:t>
            </a:r>
            <a:r>
              <a:rPr lang="en-US" sz="2800" dirty="0">
                <a:ea typeface="Cambria" panose="02040503050406030204" pitchFamily="18" charset="0"/>
              </a:rPr>
              <a:t>(due to build up of bile salts in the skin).</a:t>
            </a:r>
          </a:p>
          <a:p>
            <a:r>
              <a:rPr lang="en-US" sz="2800" b="1" dirty="0">
                <a:ea typeface="Cambria" panose="02040503050406030204" pitchFamily="18" charset="0"/>
              </a:rPr>
              <a:t>Execratory: </a:t>
            </a:r>
            <a:r>
              <a:rPr lang="en-US" sz="2800" dirty="0">
                <a:ea typeface="Cambria" panose="02040503050406030204" pitchFamily="18" charset="0"/>
              </a:rPr>
              <a:t>failure to excrete bilirubin resulting in </a:t>
            </a:r>
            <a:r>
              <a:rPr lang="en-US" sz="2800" dirty="0" err="1">
                <a:ea typeface="Cambria" panose="02040503050406030204" pitchFamily="18" charset="0"/>
              </a:rPr>
              <a:t>hyperbilirubinemia</a:t>
            </a:r>
            <a:r>
              <a:rPr lang="en-US" sz="2800" dirty="0">
                <a:ea typeface="Cambria" panose="02040503050406030204" pitchFamily="18" charset="0"/>
              </a:rPr>
              <a:t> (hemoglobin breakdown product=bilirubin).</a:t>
            </a:r>
          </a:p>
        </p:txBody>
      </p:sp>
    </p:spTree>
    <p:extLst>
      <p:ext uri="{BB962C8B-B14F-4D97-AF65-F5344CB8AC3E}">
        <p14:creationId xmlns:p14="http://schemas.microsoft.com/office/powerpoint/2010/main" val="1627561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a:ea typeface="Cambria" panose="02040503050406030204" pitchFamily="18" charset="0"/>
              </a:rPr>
              <a:t>Synthesis</a:t>
            </a:r>
            <a:r>
              <a:rPr lang="en-US" sz="2800" dirty="0">
                <a:ea typeface="Cambria" panose="02040503050406030204" pitchFamily="18" charset="0"/>
              </a:rPr>
              <a:t>: Liver makes almost all plasma proteins, therefore, hepatic failure leads to albumin and coagulation factor deficiencies. </a:t>
            </a:r>
          </a:p>
          <a:p>
            <a:r>
              <a:rPr lang="en-US" sz="2800" b="1" dirty="0">
                <a:ea typeface="Cambria" panose="02040503050406030204" pitchFamily="18" charset="0"/>
              </a:rPr>
              <a:t>Metabolic</a:t>
            </a:r>
            <a:r>
              <a:rPr lang="en-US" sz="2800" dirty="0">
                <a:ea typeface="Cambria" panose="02040503050406030204" pitchFamily="18" charset="0"/>
              </a:rPr>
              <a:t>: Impaired glucose metabolism, glucose synthesis, ketone body synthesis, fatty acid synthesis, drug metabolism, and estrogen metabolism. </a:t>
            </a:r>
          </a:p>
          <a:p>
            <a:r>
              <a:rPr lang="en-US" sz="2800" b="1" dirty="0">
                <a:ea typeface="Cambria" panose="02040503050406030204" pitchFamily="18" charset="0"/>
              </a:rPr>
              <a:t>Acute hepatic failure is characterized by loss of greater than 90% of hepatocytes ; consequently , loss of excretory , exocrine , synthetic and metabolic functions. </a:t>
            </a:r>
            <a:endParaRPr lang="en-US" sz="2800" dirty="0">
              <a:ea typeface="Cambria" panose="02040503050406030204" pitchFamily="18" charset="0"/>
            </a:endParaRPr>
          </a:p>
          <a:p>
            <a:endParaRPr lang="en-US" dirty="0"/>
          </a:p>
        </p:txBody>
      </p:sp>
    </p:spTree>
    <p:extLst>
      <p:ext uri="{BB962C8B-B14F-4D97-AF65-F5344CB8AC3E}">
        <p14:creationId xmlns:p14="http://schemas.microsoft.com/office/powerpoint/2010/main" val="20522986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2762"/>
          </a:xfrm>
        </p:spPr>
        <p:txBody>
          <a:bodyPr>
            <a:normAutofit fontScale="90000"/>
          </a:bodyPr>
          <a:lstStyle/>
          <a:p>
            <a:br>
              <a:rPr lang="en-US" b="1" dirty="0">
                <a:latin typeface="Times New Roman" panose="02020603050405020304" pitchFamily="18" charset="0"/>
                <a:ea typeface="Cambria" panose="02040503050406030204" pitchFamily="18" charset="0"/>
              </a:rPr>
            </a:br>
            <a:r>
              <a:rPr lang="en-US" b="1" dirty="0">
                <a:latin typeface="Times New Roman" panose="02020603050405020304" pitchFamily="18" charset="0"/>
                <a:ea typeface="Cambria" panose="02040503050406030204" pitchFamily="18" charset="0"/>
              </a:rPr>
              <a:t>HEPATIC ENCEPHALOPATHY AND COMA</a:t>
            </a:r>
            <a:br>
              <a:rPr lang="en-US" dirty="0"/>
            </a:br>
            <a:endParaRPr lang="en-US" dirty="0"/>
          </a:p>
        </p:txBody>
      </p:sp>
      <p:sp>
        <p:nvSpPr>
          <p:cNvPr id="3" name="Content Placeholder 2"/>
          <p:cNvSpPr>
            <a:spLocks noGrp="1"/>
          </p:cNvSpPr>
          <p:nvPr>
            <p:ph idx="1"/>
          </p:nvPr>
        </p:nvSpPr>
        <p:spPr/>
        <p:txBody>
          <a:bodyPr>
            <a:normAutofit/>
          </a:bodyPr>
          <a:lstStyle/>
          <a:p>
            <a:r>
              <a:rPr lang="en-US" sz="2800" b="1" dirty="0">
                <a:ea typeface="Cambria" panose="02040503050406030204" pitchFamily="18" charset="0"/>
              </a:rPr>
              <a:t>Hepatic encephalopathy, </a:t>
            </a:r>
            <a:r>
              <a:rPr lang="en-US" sz="2800" dirty="0">
                <a:ea typeface="Cambria" panose="02040503050406030204" pitchFamily="18" charset="0"/>
              </a:rPr>
              <a:t>a life-threatening complication of liver disease, occurs with profound liver failure and may result from the accumulation of ammonia and other toxic metabolites in the blood. </a:t>
            </a:r>
          </a:p>
          <a:p>
            <a:r>
              <a:rPr lang="en-US" sz="2800" dirty="0">
                <a:ea typeface="Cambria" panose="02040503050406030204" pitchFamily="18" charset="0"/>
              </a:rPr>
              <a:t>Hepatic coma represents the most advanced stage of hepatic encephalopathy. </a:t>
            </a:r>
          </a:p>
          <a:p>
            <a:r>
              <a:rPr lang="en-US" sz="2800" dirty="0">
                <a:ea typeface="Cambria" panose="02040503050406030204" pitchFamily="18" charset="0"/>
              </a:rPr>
              <a:t>Portal-systemic encephalopathy, the most common type of hepatic encephalopathy, occurs primarily in patients with cirrhosis with portal hypertension and portal-systemic shunting</a:t>
            </a:r>
          </a:p>
          <a:p>
            <a:endParaRPr lang="en-US" dirty="0"/>
          </a:p>
        </p:txBody>
      </p:sp>
    </p:spTree>
    <p:extLst>
      <p:ext uri="{BB962C8B-B14F-4D97-AF65-F5344CB8AC3E}">
        <p14:creationId xmlns:p14="http://schemas.microsoft.com/office/powerpoint/2010/main" val="23431739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09092"/>
            <a:ext cx="9404723" cy="875131"/>
          </a:xfrm>
        </p:spPr>
        <p:txBody>
          <a:bodyPr/>
          <a:lstStyle/>
          <a:p>
            <a:r>
              <a:rPr lang="en-US" b="1" dirty="0">
                <a:latin typeface="Times New Roman" panose="02020603050405020304" pitchFamily="18" charset="0"/>
                <a:ea typeface="Cambria" panose="02040503050406030204" pitchFamily="18" charset="0"/>
              </a:rPr>
              <a:t>Pathophysiology</a:t>
            </a:r>
            <a:r>
              <a:rPr lang="en-US" dirty="0"/>
              <a:t> </a:t>
            </a:r>
          </a:p>
        </p:txBody>
      </p:sp>
      <p:sp>
        <p:nvSpPr>
          <p:cNvPr id="3" name="Content Placeholder 2"/>
          <p:cNvSpPr>
            <a:spLocks noGrp="1"/>
          </p:cNvSpPr>
          <p:nvPr>
            <p:ph idx="1"/>
          </p:nvPr>
        </p:nvSpPr>
        <p:spPr>
          <a:xfrm>
            <a:off x="646112" y="1349115"/>
            <a:ext cx="10521560" cy="5141625"/>
          </a:xfrm>
        </p:spPr>
        <p:txBody>
          <a:bodyPr>
            <a:noAutofit/>
          </a:bodyPr>
          <a:lstStyle/>
          <a:p>
            <a:r>
              <a:rPr lang="en-US" sz="2400" dirty="0">
                <a:ea typeface="Cambria" panose="02040503050406030204" pitchFamily="18" charset="0"/>
              </a:rPr>
              <a:t>Ammonia accumulates because damaged liver cells fail to detoxify and convert to urea the ammonia that is constantly entering the bloodstream. </a:t>
            </a:r>
          </a:p>
          <a:p>
            <a:r>
              <a:rPr lang="en-US" sz="2400" dirty="0">
                <a:ea typeface="Cambria" panose="02040503050406030204" pitchFamily="18" charset="0"/>
              </a:rPr>
              <a:t>Ammonia enters the bloodstream as a result of its absorption from the GI tract and its liberation from kidney and muscle cells. </a:t>
            </a:r>
          </a:p>
          <a:p>
            <a:r>
              <a:rPr lang="en-US" sz="2400" dirty="0">
                <a:ea typeface="Cambria" panose="02040503050406030204" pitchFamily="18" charset="0"/>
              </a:rPr>
              <a:t>The increased ammonia concentration in the blood causes brain dysfunction and damage, resulting in hepatic encephalopathy. </a:t>
            </a:r>
          </a:p>
          <a:p>
            <a:r>
              <a:rPr lang="en-US" sz="2400" dirty="0">
                <a:ea typeface="Cambria" panose="02040503050406030204" pitchFamily="18" charset="0"/>
              </a:rPr>
              <a:t>Circumstances that increase serum ammonia levels tend to aggravate or precipitate hepatic encephalopathy. </a:t>
            </a:r>
          </a:p>
          <a:p>
            <a:r>
              <a:rPr lang="en-US" sz="2400" dirty="0">
                <a:ea typeface="Cambria" panose="02040503050406030204" pitchFamily="18" charset="0"/>
              </a:rPr>
              <a:t>The largest source of ammonia is the enzymatic and bacterial digestion of dietary and blood proteins in the GI tract. Ammonia from these sources is increased as a result of GI bleeding (</a:t>
            </a:r>
            <a:r>
              <a:rPr lang="en-US" sz="2400" dirty="0" err="1">
                <a:ea typeface="Cambria" panose="02040503050406030204" pitchFamily="18" charset="0"/>
              </a:rPr>
              <a:t>ie</a:t>
            </a:r>
            <a:r>
              <a:rPr lang="en-US" sz="2400" dirty="0">
                <a:ea typeface="Cambria" panose="02040503050406030204" pitchFamily="18" charset="0"/>
              </a:rPr>
              <a:t>, bleeding esophageal </a:t>
            </a:r>
            <a:r>
              <a:rPr lang="en-US" sz="2400" dirty="0" err="1">
                <a:ea typeface="Cambria" panose="02040503050406030204" pitchFamily="18" charset="0"/>
              </a:rPr>
              <a:t>varices</a:t>
            </a:r>
            <a:r>
              <a:rPr lang="en-US" sz="2400" dirty="0">
                <a:ea typeface="Cambria" panose="02040503050406030204" pitchFamily="18" charset="0"/>
              </a:rPr>
              <a:t> or chronic GI bleeding), a high-protein diet, bacterial infections, and uremia. </a:t>
            </a:r>
          </a:p>
        </p:txBody>
      </p:sp>
    </p:spTree>
    <p:extLst>
      <p:ext uri="{BB962C8B-B14F-4D97-AF65-F5344CB8AC3E}">
        <p14:creationId xmlns:p14="http://schemas.microsoft.com/office/powerpoint/2010/main" val="34823772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52915"/>
            <a:ext cx="9404723" cy="866416"/>
          </a:xfrm>
        </p:spPr>
        <p:txBody>
          <a:bodyPr/>
          <a:lstStyle/>
          <a:p>
            <a:endParaRPr lang="en-US"/>
          </a:p>
        </p:txBody>
      </p:sp>
      <p:sp>
        <p:nvSpPr>
          <p:cNvPr id="3" name="Content Placeholder 2"/>
          <p:cNvSpPr>
            <a:spLocks noGrp="1"/>
          </p:cNvSpPr>
          <p:nvPr>
            <p:ph idx="1"/>
          </p:nvPr>
        </p:nvSpPr>
        <p:spPr>
          <a:xfrm>
            <a:off x="645130" y="1352282"/>
            <a:ext cx="10829946" cy="4559121"/>
          </a:xfrm>
        </p:spPr>
        <p:txBody>
          <a:bodyPr>
            <a:normAutofit/>
          </a:bodyPr>
          <a:lstStyle/>
          <a:p>
            <a:r>
              <a:rPr lang="en-US" sz="2400" dirty="0">
                <a:ea typeface="Cambria" panose="02040503050406030204" pitchFamily="18" charset="0"/>
              </a:rPr>
              <a:t>The ingestion of ammonium salts also increases the blood ammonia level. In the presence of alkalosis or hypokalemia, increased amounts of ammonia are absorbed from the GI tract and from the renal tubular fluid. Conversely, serum ammonia is decreased by elimination of protein from the diet and by the administration of antibiotic agents, such as neomycin sulfate, that reduce the number of intestinal bacteria capable of converting urea to ammonia </a:t>
            </a:r>
          </a:p>
          <a:p>
            <a:r>
              <a:rPr lang="en-US" sz="2400" dirty="0">
                <a:ea typeface="Cambria" panose="02040503050406030204" pitchFamily="18" charset="0"/>
              </a:rPr>
              <a:t>Other factors unrelated to increased serum ammonia levels that may cause hepatic encephalopathy in susceptible patients include excessive diuresis, dehydration, infections, surgery, fever, and some medications (sedative agents, tranquilizers, analgesic agents, and diuretic medications that cause potassium loss). </a:t>
            </a:r>
          </a:p>
          <a:p>
            <a:endParaRPr lang="en-US" dirty="0"/>
          </a:p>
        </p:txBody>
      </p:sp>
    </p:spTree>
    <p:extLst>
      <p:ext uri="{BB962C8B-B14F-4D97-AF65-F5344CB8AC3E}">
        <p14:creationId xmlns:p14="http://schemas.microsoft.com/office/powerpoint/2010/main" val="19734380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79882"/>
            <a:ext cx="9850171" cy="837549"/>
          </a:xfrm>
        </p:spPr>
        <p:txBody>
          <a:bodyPr/>
          <a:lstStyle/>
          <a:p>
            <a:r>
              <a:rPr lang="en-US" dirty="0">
                <a:latin typeface="Times New Roman" panose="02020603050405020304" pitchFamily="18" charset="0"/>
                <a:ea typeface="Cambria" panose="02040503050406030204" pitchFamily="18" charset="0"/>
              </a:rPr>
              <a:t>Clinical Manifestations </a:t>
            </a:r>
          </a:p>
        </p:txBody>
      </p:sp>
      <p:sp>
        <p:nvSpPr>
          <p:cNvPr id="3" name="Content Placeholder 2"/>
          <p:cNvSpPr>
            <a:spLocks noGrp="1"/>
          </p:cNvSpPr>
          <p:nvPr>
            <p:ph idx="1"/>
          </p:nvPr>
        </p:nvSpPr>
        <p:spPr>
          <a:xfrm>
            <a:off x="646111" y="1244184"/>
            <a:ext cx="11047906" cy="4692978"/>
          </a:xfrm>
        </p:spPr>
        <p:txBody>
          <a:bodyPr>
            <a:normAutofit lnSpcReduction="10000"/>
          </a:bodyPr>
          <a:lstStyle/>
          <a:p>
            <a:r>
              <a:rPr lang="en-US" sz="2400" dirty="0">
                <a:ea typeface="Cambria" panose="02040503050406030204" pitchFamily="18" charset="0"/>
              </a:rPr>
              <a:t>The earliest symptoms of hepatic encephalopathy include minor mental changes and motor disturbances. The patient appears slightly confused, has alterations in mood, becomes unkempt, and has altered sleep patterns. The patient tends to sleep during the day and have restlessness and insomnia at night. </a:t>
            </a:r>
          </a:p>
          <a:p>
            <a:r>
              <a:rPr lang="en-US" sz="2400" dirty="0">
                <a:ea typeface="Cambria" panose="02040503050406030204" pitchFamily="18" charset="0"/>
              </a:rPr>
              <a:t>As hepatic encephalopathy progresses, the patient may be difficult to awaken. </a:t>
            </a:r>
          </a:p>
          <a:p>
            <a:r>
              <a:rPr lang="en-US" sz="2400" b="1" dirty="0" err="1">
                <a:ea typeface="Cambria" panose="02040503050406030204" pitchFamily="18" charset="0"/>
              </a:rPr>
              <a:t>Asterixis</a:t>
            </a:r>
            <a:r>
              <a:rPr lang="en-US" sz="2400" b="1" dirty="0">
                <a:ea typeface="Cambria" panose="02040503050406030204" pitchFamily="18" charset="0"/>
              </a:rPr>
              <a:t> </a:t>
            </a:r>
            <a:r>
              <a:rPr lang="en-US" sz="2400" dirty="0">
                <a:ea typeface="Cambria" panose="02040503050406030204" pitchFamily="18" charset="0"/>
              </a:rPr>
              <a:t>(flapping tremor of the hands) may occur. Simple tasks, such as handwriting, become difficult. </a:t>
            </a:r>
          </a:p>
          <a:p>
            <a:r>
              <a:rPr lang="en-US" sz="2400" dirty="0">
                <a:ea typeface="Cambria" panose="02040503050406030204" pitchFamily="18" charset="0"/>
              </a:rPr>
              <a:t>A handwriting or drawing sample (</a:t>
            </a:r>
            <a:r>
              <a:rPr lang="en-US" sz="2400" dirty="0" err="1">
                <a:ea typeface="Cambria" panose="02040503050406030204" pitchFamily="18" charset="0"/>
              </a:rPr>
              <a:t>eg</a:t>
            </a:r>
            <a:r>
              <a:rPr lang="en-US" sz="2400" dirty="0">
                <a:ea typeface="Cambria" panose="02040503050406030204" pitchFamily="18" charset="0"/>
              </a:rPr>
              <a:t>, star figure), taken daily, may provide graphic evidence of progression or reversal of hepatic encephalopathy. Inability to reproduce a simple figure is referred to as </a:t>
            </a:r>
            <a:r>
              <a:rPr lang="en-US" sz="2400" b="1" dirty="0">
                <a:ea typeface="Cambria" panose="02040503050406030204" pitchFamily="18" charset="0"/>
              </a:rPr>
              <a:t>constructional</a:t>
            </a:r>
            <a:r>
              <a:rPr lang="en-US" sz="2400" dirty="0">
                <a:ea typeface="Cambria" panose="02040503050406030204" pitchFamily="18" charset="0"/>
              </a:rPr>
              <a:t> </a:t>
            </a:r>
            <a:r>
              <a:rPr lang="en-US" sz="2400" b="1" dirty="0">
                <a:ea typeface="Cambria" panose="02040503050406030204" pitchFamily="18" charset="0"/>
              </a:rPr>
              <a:t>apraxia</a:t>
            </a:r>
            <a:r>
              <a:rPr lang="en-US" sz="2400" dirty="0">
                <a:ea typeface="Cambria" panose="02040503050406030204" pitchFamily="18" charset="0"/>
              </a:rPr>
              <a:t>. </a:t>
            </a:r>
          </a:p>
          <a:p>
            <a:r>
              <a:rPr lang="en-US" sz="2400" dirty="0">
                <a:ea typeface="Cambria" panose="02040503050406030204" pitchFamily="18" charset="0"/>
              </a:rPr>
              <a:t>In the early stages of hepatic encephalopathy, the deep tendon reflexes are hyperactive; with worsening of hepatic encephalopathy, these reflexes disappear and the extremities may become flaccid.</a:t>
            </a:r>
          </a:p>
          <a:p>
            <a:endParaRPr lang="en-US" dirty="0"/>
          </a:p>
          <a:p>
            <a:endParaRPr lang="en-US" dirty="0"/>
          </a:p>
        </p:txBody>
      </p:sp>
    </p:spTree>
    <p:extLst>
      <p:ext uri="{BB962C8B-B14F-4D97-AF65-F5344CB8AC3E}">
        <p14:creationId xmlns:p14="http://schemas.microsoft.com/office/powerpoint/2010/main" val="33682023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247" y="134912"/>
            <a:ext cx="9533955" cy="1019332"/>
          </a:xfrm>
        </p:spPr>
        <p:txBody>
          <a:bodyPr>
            <a:normAutofit fontScale="90000"/>
          </a:bodyPr>
          <a:lstStyle/>
          <a:p>
            <a:br>
              <a:rPr lang="en-US" b="1" dirty="0">
                <a:latin typeface="Times New Roman" panose="02020603050405020304" pitchFamily="18" charset="0"/>
                <a:ea typeface="Cambria" panose="02040503050406030204" pitchFamily="18" charset="0"/>
              </a:rPr>
            </a:br>
            <a:r>
              <a:rPr lang="en-US" b="1" dirty="0">
                <a:latin typeface="Times New Roman" panose="02020603050405020304" pitchFamily="18" charset="0"/>
                <a:ea typeface="Cambria" panose="02040503050406030204" pitchFamily="18" charset="0"/>
              </a:rPr>
              <a:t>Assessment and Diagnostic Findings</a:t>
            </a:r>
            <a:br>
              <a:rPr lang="en-US" dirty="0"/>
            </a:br>
            <a:endParaRPr lang="en-US" dirty="0"/>
          </a:p>
        </p:txBody>
      </p:sp>
      <p:sp>
        <p:nvSpPr>
          <p:cNvPr id="3" name="Content Placeholder 2"/>
          <p:cNvSpPr>
            <a:spLocks noGrp="1"/>
          </p:cNvSpPr>
          <p:nvPr>
            <p:ph idx="1"/>
          </p:nvPr>
        </p:nvSpPr>
        <p:spPr>
          <a:xfrm>
            <a:off x="646111" y="1154244"/>
            <a:ext cx="10446609" cy="5094155"/>
          </a:xfrm>
        </p:spPr>
        <p:txBody>
          <a:bodyPr/>
          <a:lstStyle/>
          <a:p>
            <a:r>
              <a:rPr lang="en-US" sz="2400" dirty="0">
                <a:ea typeface="Cambria" panose="02040503050406030204" pitchFamily="18" charset="0"/>
              </a:rPr>
              <a:t>The electroencephalogram (EEG) shows generalized slowing, an increase in the amplitude of brain waves, and characteristic </a:t>
            </a:r>
            <a:r>
              <a:rPr lang="en-US" sz="2400" dirty="0" err="1">
                <a:ea typeface="Cambria" panose="02040503050406030204" pitchFamily="18" charset="0"/>
              </a:rPr>
              <a:t>triphasic</a:t>
            </a:r>
            <a:r>
              <a:rPr lang="en-US" sz="2400" dirty="0">
                <a:ea typeface="Cambria" panose="02040503050406030204" pitchFamily="18" charset="0"/>
              </a:rPr>
              <a:t> waves. </a:t>
            </a:r>
          </a:p>
          <a:p>
            <a:r>
              <a:rPr lang="en-US" sz="2400" dirty="0">
                <a:ea typeface="Cambria" panose="02040503050406030204" pitchFamily="18" charset="0"/>
              </a:rPr>
              <a:t>Occasionally, </a:t>
            </a:r>
            <a:r>
              <a:rPr lang="en-US" sz="2400" b="1" dirty="0">
                <a:ea typeface="Cambria" panose="02040503050406030204" pitchFamily="18" charset="0"/>
              </a:rPr>
              <a:t>fetor </a:t>
            </a:r>
            <a:r>
              <a:rPr lang="en-US" sz="2400" b="1" dirty="0" err="1">
                <a:ea typeface="Cambria" panose="02040503050406030204" pitchFamily="18" charset="0"/>
              </a:rPr>
              <a:t>hepaticus</a:t>
            </a:r>
            <a:r>
              <a:rPr lang="en-US" sz="2400" dirty="0">
                <a:ea typeface="Cambria" panose="02040503050406030204" pitchFamily="18" charset="0"/>
              </a:rPr>
              <a:t>, a sweet, slightly fecal odor to the breath presumed to be of intestinal origin may be noticed. The odor has also been described as similar to that of freshly mowed grass, acetone, or old wine. </a:t>
            </a:r>
          </a:p>
          <a:p>
            <a:r>
              <a:rPr lang="en-US" sz="2400" dirty="0">
                <a:ea typeface="Cambria" panose="02040503050406030204" pitchFamily="18" charset="0"/>
              </a:rPr>
              <a:t>In a more advanced stage, there are gross disturbances of consciousness and the patient is completely disoriented with respect to time and place. </a:t>
            </a:r>
          </a:p>
          <a:p>
            <a:r>
              <a:rPr lang="en-US" sz="2400" dirty="0">
                <a:ea typeface="Cambria" panose="02040503050406030204" pitchFamily="18" charset="0"/>
              </a:rPr>
              <a:t>With further progression of the disorder, the patient lapses into frank coma and may have seizures. </a:t>
            </a:r>
          </a:p>
          <a:p>
            <a:r>
              <a:rPr lang="en-US" sz="2400" dirty="0">
                <a:ea typeface="Cambria" panose="02040503050406030204" pitchFamily="18" charset="0"/>
              </a:rPr>
              <a:t>Approximately 35% of all patients with cirrhosis of the liver die in hepatic coma.</a:t>
            </a:r>
          </a:p>
          <a:p>
            <a:endParaRPr lang="en-US" dirty="0"/>
          </a:p>
        </p:txBody>
      </p:sp>
    </p:spTree>
    <p:extLst>
      <p:ext uri="{BB962C8B-B14F-4D97-AF65-F5344CB8AC3E}">
        <p14:creationId xmlns:p14="http://schemas.microsoft.com/office/powerpoint/2010/main" val="25528790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641"/>
          </a:xfrm>
        </p:spPr>
        <p:txBody>
          <a:bodyPr>
            <a:normAutofit fontScale="90000"/>
          </a:bodyPr>
          <a:lstStyle/>
          <a:p>
            <a:br>
              <a:rPr lang="en-US" b="1" dirty="0"/>
            </a:br>
            <a:r>
              <a:rPr lang="en-US" b="1" dirty="0"/>
              <a:t>Medical Management</a:t>
            </a:r>
            <a:br>
              <a:rPr lang="en-US" dirty="0"/>
            </a:br>
            <a:endParaRPr lang="en-US" dirty="0"/>
          </a:p>
        </p:txBody>
      </p:sp>
      <p:sp>
        <p:nvSpPr>
          <p:cNvPr id="3" name="Content Placeholder 2"/>
          <p:cNvSpPr>
            <a:spLocks noGrp="1"/>
          </p:cNvSpPr>
          <p:nvPr>
            <p:ph idx="1"/>
          </p:nvPr>
        </p:nvSpPr>
        <p:spPr>
          <a:xfrm>
            <a:off x="646112" y="1690688"/>
            <a:ext cx="10262294" cy="4233594"/>
          </a:xfrm>
        </p:spPr>
        <p:txBody>
          <a:bodyPr>
            <a:noAutofit/>
          </a:bodyPr>
          <a:lstStyle/>
          <a:p>
            <a:r>
              <a:rPr lang="en-US" sz="2800" dirty="0">
                <a:ea typeface="Cambria" panose="02040503050406030204" pitchFamily="18" charset="0"/>
              </a:rPr>
              <a:t>Lactulose (</a:t>
            </a:r>
            <a:r>
              <a:rPr lang="en-US" sz="2800" dirty="0" err="1">
                <a:ea typeface="Cambria" panose="02040503050406030204" pitchFamily="18" charset="0"/>
              </a:rPr>
              <a:t>Cephulac</a:t>
            </a:r>
            <a:r>
              <a:rPr lang="en-US" sz="2800" dirty="0">
                <a:ea typeface="Cambria" panose="02040503050406030204" pitchFamily="18" charset="0"/>
              </a:rPr>
              <a:t>) is administered to reduce serum ammonia levels. </a:t>
            </a:r>
          </a:p>
          <a:p>
            <a:r>
              <a:rPr lang="en-US" sz="2800" dirty="0">
                <a:ea typeface="Cambria" panose="02040503050406030204" pitchFamily="18" charset="0"/>
              </a:rPr>
              <a:t>It acts by several mechanisms that promote the excretion of ammonia in the stool: (1) ammonia is kept in the ionized state, resulting in a fall in colon pH, reversing the normal passage of ammonia from the colon to the blood; (2) evacuation of the bowel takes place, which decreases the ammonia absorbed from the colon; and (3) the fecal flora are changed to organisms that do not produce ammonia from urea. </a:t>
            </a:r>
          </a:p>
        </p:txBody>
      </p:sp>
    </p:spTree>
    <p:extLst>
      <p:ext uri="{BB962C8B-B14F-4D97-AF65-F5344CB8AC3E}">
        <p14:creationId xmlns:p14="http://schemas.microsoft.com/office/powerpoint/2010/main" val="20973729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ea typeface="Cambria" panose="02040503050406030204" pitchFamily="18" charset="0"/>
              </a:rPr>
              <a:t>Other aspects of management include intravenous administration of glucose to minimize protein breakdown, administration of vitamins to correct deficiencies, and correction of electrolyte imbalances (especially potassium)</a:t>
            </a:r>
          </a:p>
        </p:txBody>
      </p:sp>
    </p:spTree>
    <p:extLst>
      <p:ext uri="{BB962C8B-B14F-4D97-AF65-F5344CB8AC3E}">
        <p14:creationId xmlns:p14="http://schemas.microsoft.com/office/powerpoint/2010/main" val="77111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050" y="185433"/>
            <a:ext cx="9404724" cy="914400"/>
          </a:xfrm>
        </p:spPr>
        <p:txBody>
          <a:bodyPr>
            <a:normAutofit/>
          </a:bodyPr>
          <a:lstStyle/>
          <a:p>
            <a:r>
              <a:rPr lang="en-US" sz="4800" b="1" dirty="0">
                <a:latin typeface="Times New Roman" panose="02020603050405020304" pitchFamily="18" charset="0"/>
              </a:rPr>
              <a:t>Symptoms</a:t>
            </a:r>
            <a:endParaRPr lang="en-US" sz="3200" dirty="0">
              <a:latin typeface="Times New Roman" panose="02020603050405020304" pitchFamily="18" charset="0"/>
            </a:endParaRPr>
          </a:p>
        </p:txBody>
      </p:sp>
      <p:sp>
        <p:nvSpPr>
          <p:cNvPr id="3" name="Content Placeholder 2"/>
          <p:cNvSpPr>
            <a:spLocks noGrp="1"/>
          </p:cNvSpPr>
          <p:nvPr>
            <p:ph idx="1"/>
          </p:nvPr>
        </p:nvSpPr>
        <p:spPr>
          <a:xfrm>
            <a:off x="777050" y="1099833"/>
            <a:ext cx="11007120" cy="4953238"/>
          </a:xfrm>
        </p:spPr>
        <p:txBody>
          <a:bodyPr>
            <a:noAutofit/>
          </a:bodyPr>
          <a:lstStyle/>
          <a:p>
            <a:r>
              <a:rPr lang="en-US" sz="2400" dirty="0">
                <a:solidFill>
                  <a:schemeClr val="tx1"/>
                </a:solidFill>
                <a:ea typeface="Cambria" panose="02040503050406030204" pitchFamily="18" charset="0"/>
              </a:rPr>
              <a:t>GI bleeding dark stool</a:t>
            </a:r>
          </a:p>
          <a:p>
            <a:r>
              <a:rPr lang="en-US" sz="2400" dirty="0">
                <a:solidFill>
                  <a:schemeClr val="tx1"/>
                </a:solidFill>
                <a:ea typeface="Cambria" panose="02040503050406030204" pitchFamily="18" charset="0"/>
              </a:rPr>
              <a:t> Splenomegaly</a:t>
            </a:r>
          </a:p>
          <a:p>
            <a:r>
              <a:rPr lang="en-US" sz="2400" dirty="0">
                <a:solidFill>
                  <a:schemeClr val="tx1"/>
                </a:solidFill>
                <a:ea typeface="Cambria" panose="02040503050406030204" pitchFamily="18" charset="0"/>
              </a:rPr>
              <a:t>Ascites </a:t>
            </a:r>
          </a:p>
          <a:p>
            <a:pPr lvl="0"/>
            <a:r>
              <a:rPr lang="en-US" sz="2400" dirty="0">
                <a:ea typeface="Cambria" panose="02040503050406030204" pitchFamily="18" charset="0"/>
              </a:rPr>
              <a:t>Shifting dullness or fluid wave on abdominal percussion</a:t>
            </a:r>
          </a:p>
          <a:p>
            <a:r>
              <a:rPr lang="en-US" sz="2400" dirty="0">
                <a:ea typeface="Cambria" panose="02040503050406030204" pitchFamily="18" charset="0"/>
              </a:rPr>
              <a:t>Dilated abdominal vessels radiating from the umbilicus (e.g. caput </a:t>
            </a:r>
            <a:r>
              <a:rPr lang="en-US" sz="2400" dirty="0" err="1">
                <a:ea typeface="Cambria" panose="02040503050406030204" pitchFamily="18" charset="0"/>
              </a:rPr>
              <a:t>medussae</a:t>
            </a:r>
            <a:r>
              <a:rPr lang="en-US" sz="2400" dirty="0">
                <a:ea typeface="Cambria" panose="02040503050406030204" pitchFamily="18" charset="0"/>
              </a:rPr>
              <a:t>)</a:t>
            </a:r>
          </a:p>
          <a:p>
            <a:pPr lvl="0"/>
            <a:r>
              <a:rPr lang="en-US" sz="2400" dirty="0">
                <a:ea typeface="Cambria" panose="02040503050406030204" pitchFamily="18" charset="0"/>
              </a:rPr>
              <a:t>Bruits detected over the upper abdominal area because of esophageal and gastric varicosities.</a:t>
            </a:r>
            <a:endParaRPr lang="en-US" sz="2400" dirty="0">
              <a:solidFill>
                <a:schemeClr val="tx1"/>
              </a:solidFill>
              <a:ea typeface="Cambria" panose="02040503050406030204" pitchFamily="18" charset="0"/>
            </a:endParaRPr>
          </a:p>
          <a:p>
            <a:r>
              <a:rPr lang="en-US" sz="2400" dirty="0">
                <a:solidFill>
                  <a:schemeClr val="tx1"/>
                </a:solidFill>
                <a:ea typeface="Cambria" panose="02040503050406030204" pitchFamily="18" charset="0"/>
              </a:rPr>
              <a:t>Encephalopathy/confusion</a:t>
            </a:r>
          </a:p>
          <a:p>
            <a:r>
              <a:rPr lang="en-US" sz="2400" dirty="0">
                <a:solidFill>
                  <a:schemeClr val="tx1"/>
                </a:solidFill>
                <a:ea typeface="Cambria" panose="02040503050406030204" pitchFamily="18" charset="0"/>
              </a:rPr>
              <a:t>Reduced platelets, reduced WBC cells</a:t>
            </a:r>
            <a:endParaRPr lang="en-US" sz="2400" dirty="0">
              <a:solidFill>
                <a:schemeClr val="accent1">
                  <a:lumMod val="75000"/>
                </a:schemeClr>
              </a:solidFill>
              <a:ea typeface="Cambria" panose="02040503050406030204" pitchFamily="18" charset="0"/>
            </a:endParaRPr>
          </a:p>
          <a:p>
            <a:r>
              <a:rPr lang="en-US" sz="2400" dirty="0">
                <a:solidFill>
                  <a:schemeClr val="tx1"/>
                </a:solidFill>
                <a:ea typeface="Cambria" panose="02040503050406030204" pitchFamily="18" charset="0"/>
              </a:rPr>
              <a:t>Hepatic venous wedge pressure</a:t>
            </a:r>
          </a:p>
          <a:p>
            <a:r>
              <a:rPr lang="en-US" sz="2400" dirty="0">
                <a:solidFill>
                  <a:schemeClr val="tx1"/>
                </a:solidFill>
                <a:ea typeface="Cambria" panose="02040503050406030204" pitchFamily="18" charset="0"/>
              </a:rPr>
              <a:t>Abnormal LFTS</a:t>
            </a:r>
          </a:p>
        </p:txBody>
      </p:sp>
    </p:spTree>
    <p:extLst>
      <p:ext uri="{BB962C8B-B14F-4D97-AF65-F5344CB8AC3E}">
        <p14:creationId xmlns:p14="http://schemas.microsoft.com/office/powerpoint/2010/main" val="11998553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58" y="122032"/>
            <a:ext cx="9404723" cy="758966"/>
          </a:xfrm>
        </p:spPr>
        <p:txBody>
          <a:bodyPr/>
          <a:lstStyle/>
          <a:p>
            <a:endParaRPr lang="en-US" dirty="0"/>
          </a:p>
        </p:txBody>
      </p:sp>
      <p:sp>
        <p:nvSpPr>
          <p:cNvPr id="3" name="Content Placeholder 2"/>
          <p:cNvSpPr>
            <a:spLocks noGrp="1"/>
          </p:cNvSpPr>
          <p:nvPr>
            <p:ph idx="1"/>
          </p:nvPr>
        </p:nvSpPr>
        <p:spPr>
          <a:xfrm>
            <a:off x="910658" y="1126373"/>
            <a:ext cx="10521560" cy="5456420"/>
          </a:xfrm>
        </p:spPr>
        <p:txBody>
          <a:bodyPr>
            <a:normAutofit/>
          </a:bodyPr>
          <a:lstStyle/>
          <a:p>
            <a:pPr marL="0" indent="0">
              <a:buNone/>
            </a:pPr>
            <a:r>
              <a:rPr lang="en-US" sz="2400" dirty="0">
                <a:ea typeface="Cambria" panose="02040503050406030204" pitchFamily="18" charset="0"/>
              </a:rPr>
              <a:t>Additional principles of management of hepatic encephalopathy include the following:</a:t>
            </a:r>
          </a:p>
          <a:p>
            <a:r>
              <a:rPr lang="en-US" sz="2400" dirty="0">
                <a:ea typeface="Cambria" panose="02040503050406030204" pitchFamily="18" charset="0"/>
              </a:rPr>
              <a:t>Neurologic status is assessed frequently. A daily record is kept of handwriting and performance in arithmetic to monitor mental status.</a:t>
            </a:r>
          </a:p>
          <a:p>
            <a:r>
              <a:rPr lang="en-US" sz="2400" dirty="0">
                <a:ea typeface="Cambria" panose="02040503050406030204" pitchFamily="18" charset="0"/>
              </a:rPr>
              <a:t>Fluid intake and output and body weight are recorded each day.</a:t>
            </a:r>
          </a:p>
          <a:p>
            <a:r>
              <a:rPr lang="en-US" sz="2400" dirty="0">
                <a:ea typeface="Cambria" panose="02040503050406030204" pitchFamily="18" charset="0"/>
              </a:rPr>
              <a:t>Vital signs are measured and recorded every 4 hours.</a:t>
            </a:r>
          </a:p>
          <a:p>
            <a:r>
              <a:rPr lang="en-US" sz="2400" dirty="0">
                <a:ea typeface="Cambria" panose="02040503050406030204" pitchFamily="18" charset="0"/>
              </a:rPr>
              <a:t>Potential sites of infection (peritoneum, lungs) are assessed frequently, and abnormal findings are reported promptly.</a:t>
            </a:r>
          </a:p>
          <a:p>
            <a:r>
              <a:rPr lang="en-US" sz="2400" dirty="0">
                <a:ea typeface="Cambria" panose="02040503050406030204" pitchFamily="18" charset="0"/>
              </a:rPr>
              <a:t>Serum ammonia level is monitored daily.</a:t>
            </a:r>
          </a:p>
          <a:p>
            <a:endParaRPr lang="en-US" dirty="0"/>
          </a:p>
        </p:txBody>
      </p:sp>
    </p:spTree>
    <p:extLst>
      <p:ext uri="{BB962C8B-B14F-4D97-AF65-F5344CB8AC3E}">
        <p14:creationId xmlns:p14="http://schemas.microsoft.com/office/powerpoint/2010/main" val="17481694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52914"/>
            <a:ext cx="9404723" cy="866416"/>
          </a:xfrm>
        </p:spPr>
        <p:txBody>
          <a:bodyPr/>
          <a:lstStyle/>
          <a:p>
            <a:endParaRPr lang="en-US" dirty="0"/>
          </a:p>
        </p:txBody>
      </p:sp>
      <p:sp>
        <p:nvSpPr>
          <p:cNvPr id="3" name="Content Placeholder 2"/>
          <p:cNvSpPr>
            <a:spLocks noGrp="1"/>
          </p:cNvSpPr>
          <p:nvPr>
            <p:ph idx="1"/>
          </p:nvPr>
        </p:nvSpPr>
        <p:spPr>
          <a:xfrm>
            <a:off x="645130" y="1275007"/>
            <a:ext cx="10507974" cy="4378817"/>
          </a:xfrm>
        </p:spPr>
        <p:txBody>
          <a:bodyPr>
            <a:normAutofit/>
          </a:bodyPr>
          <a:lstStyle/>
          <a:p>
            <a:r>
              <a:rPr lang="en-US" sz="2400" dirty="0">
                <a:ea typeface="Cambria" panose="02040503050406030204" pitchFamily="18" charset="0"/>
              </a:rPr>
              <a:t>Protein intake is restricted in patients who are comatose or who have encephalopathy that is refractory to lactulose and antibiotic therapy (Chart 39-4).</a:t>
            </a:r>
          </a:p>
          <a:p>
            <a:r>
              <a:rPr lang="en-US" sz="2400" dirty="0">
                <a:ea typeface="Cambria" panose="02040503050406030204" pitchFamily="18" charset="0"/>
              </a:rPr>
              <a:t>Reduction in the absorption of ammonia from the GI tract is accomplished by the use of gastric suction, enemas, or oral antibiotics.</a:t>
            </a:r>
          </a:p>
          <a:p>
            <a:r>
              <a:rPr lang="en-US" sz="2400" dirty="0">
                <a:ea typeface="Cambria" panose="02040503050406030204" pitchFamily="18" charset="0"/>
              </a:rPr>
              <a:t>Electrolyte status is monitored and corrected if abnormal.</a:t>
            </a:r>
          </a:p>
          <a:p>
            <a:r>
              <a:rPr lang="en-US" sz="2400" dirty="0">
                <a:ea typeface="Cambria" panose="02040503050406030204" pitchFamily="18" charset="0"/>
              </a:rPr>
              <a:t>Sedatives, tranquilizers, and analgesic medications are discontinued.</a:t>
            </a:r>
          </a:p>
          <a:p>
            <a:r>
              <a:rPr lang="en-US" sz="2400" dirty="0">
                <a:ea typeface="Cambria" panose="02040503050406030204" pitchFamily="18" charset="0"/>
              </a:rPr>
              <a:t>Benzodiazepine antagonists (flumazenil [</a:t>
            </a:r>
            <a:r>
              <a:rPr lang="en-US" sz="2400" dirty="0" err="1">
                <a:ea typeface="Cambria" panose="02040503050406030204" pitchFamily="18" charset="0"/>
              </a:rPr>
              <a:t>Romazicon</a:t>
            </a:r>
            <a:r>
              <a:rPr lang="en-US" sz="2400" dirty="0">
                <a:ea typeface="Cambria" panose="02040503050406030204" pitchFamily="18" charset="0"/>
              </a:rPr>
              <a:t>]) may be administered to improve encephalopathy whether or not the patient has previously taken benzodiazepines.</a:t>
            </a:r>
          </a:p>
          <a:p>
            <a:endParaRPr lang="en-US" dirty="0"/>
          </a:p>
        </p:txBody>
      </p:sp>
    </p:spTree>
    <p:extLst>
      <p:ext uri="{BB962C8B-B14F-4D97-AF65-F5344CB8AC3E}">
        <p14:creationId xmlns:p14="http://schemas.microsoft.com/office/powerpoint/2010/main" val="3506286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911"/>
            <a:ext cx="10515600" cy="940158"/>
          </a:xfrm>
        </p:spPr>
        <p:txBody>
          <a:bodyPr>
            <a:normAutofit/>
          </a:bodyPr>
          <a:lstStyle/>
          <a:p>
            <a:r>
              <a:rPr lang="en-US" b="1" dirty="0"/>
              <a:t>LIVER ABSCESS</a:t>
            </a:r>
          </a:p>
        </p:txBody>
      </p:sp>
      <p:sp>
        <p:nvSpPr>
          <p:cNvPr id="3" name="Content Placeholder 2"/>
          <p:cNvSpPr>
            <a:spLocks noGrp="1"/>
          </p:cNvSpPr>
          <p:nvPr>
            <p:ph idx="1"/>
          </p:nvPr>
        </p:nvSpPr>
        <p:spPr>
          <a:xfrm>
            <a:off x="838200" y="1159100"/>
            <a:ext cx="10515599" cy="4790940"/>
          </a:xfrm>
        </p:spPr>
        <p:txBody>
          <a:bodyPr>
            <a:normAutofit/>
          </a:bodyPr>
          <a:lstStyle/>
          <a:p>
            <a:r>
              <a:rPr lang="en-US" sz="2400" b="1" dirty="0">
                <a:ea typeface="Cambria" panose="02040503050406030204" pitchFamily="18" charset="0"/>
              </a:rPr>
              <a:t>Liver abscess is a localized collection of necrotic inflammatory pus-filled mass in the liver.</a:t>
            </a:r>
          </a:p>
          <a:p>
            <a:r>
              <a:rPr lang="en-US" sz="2400" b="1" dirty="0">
                <a:ea typeface="Cambria" panose="02040503050406030204" pitchFamily="18" charset="0"/>
              </a:rPr>
              <a:t>Classifications:</a:t>
            </a:r>
          </a:p>
          <a:p>
            <a:pPr marL="0" indent="0">
              <a:buNone/>
            </a:pPr>
            <a:r>
              <a:rPr lang="en-US" sz="2400" dirty="0">
                <a:ea typeface="Cambria" panose="02040503050406030204" pitchFamily="18" charset="0"/>
              </a:rPr>
              <a:t>Based on the duration of symptoms</a:t>
            </a:r>
          </a:p>
          <a:p>
            <a:r>
              <a:rPr lang="en-US" sz="2400" dirty="0">
                <a:ea typeface="Cambria" panose="02040503050406030204" pitchFamily="18" charset="0"/>
              </a:rPr>
              <a:t> Acute (Less than a month)</a:t>
            </a:r>
          </a:p>
          <a:p>
            <a:r>
              <a:rPr lang="en-US" sz="2400" dirty="0">
                <a:ea typeface="Cambria" panose="02040503050406030204" pitchFamily="18" charset="0"/>
              </a:rPr>
              <a:t> Chronic (Greater than a month)</a:t>
            </a:r>
          </a:p>
          <a:p>
            <a:pPr marL="0" indent="0">
              <a:buNone/>
            </a:pPr>
            <a:r>
              <a:rPr lang="en-US" sz="2400" dirty="0">
                <a:ea typeface="Cambria" panose="02040503050406030204" pitchFamily="18" charset="0"/>
              </a:rPr>
              <a:t>Based on Associated conditions</a:t>
            </a:r>
          </a:p>
          <a:p>
            <a:r>
              <a:rPr lang="en-US" sz="2400" dirty="0">
                <a:ea typeface="Cambria" panose="02040503050406030204" pitchFamily="18" charset="0"/>
              </a:rPr>
              <a:t>Primary Liver Abscess: if patient was previously healthy</a:t>
            </a:r>
          </a:p>
          <a:p>
            <a:r>
              <a:rPr lang="en-US" sz="2400" dirty="0">
                <a:ea typeface="Cambria" panose="02040503050406030204" pitchFamily="18" charset="0"/>
              </a:rPr>
              <a:t>Secondary Liver Abscess: When associated with any systemic diseases or risk factors that could compromise the immune system such as HIV infection, Neoplasm </a:t>
            </a:r>
            <a:r>
              <a:rPr lang="en-US" sz="2400" dirty="0" err="1">
                <a:ea typeface="Cambria" panose="02040503050406030204" pitchFamily="18" charset="0"/>
              </a:rPr>
              <a:t>etc</a:t>
            </a:r>
            <a:endParaRPr lang="en-US" sz="2400" dirty="0">
              <a:ea typeface="Cambria" panose="02040503050406030204" pitchFamily="18" charset="0"/>
            </a:endParaRPr>
          </a:p>
          <a:p>
            <a:endParaRPr lang="en-US" b="1" dirty="0"/>
          </a:p>
          <a:p>
            <a:endParaRPr lang="en-US" dirty="0"/>
          </a:p>
        </p:txBody>
      </p:sp>
    </p:spTree>
    <p:extLst>
      <p:ext uri="{BB962C8B-B14F-4D97-AF65-F5344CB8AC3E}">
        <p14:creationId xmlns:p14="http://schemas.microsoft.com/office/powerpoint/2010/main" val="36669427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8520"/>
          </a:xfrm>
        </p:spPr>
        <p:txBody>
          <a:bodyPr/>
          <a:lstStyle/>
          <a:p>
            <a:r>
              <a:rPr lang="en-US" b="1" dirty="0">
                <a:latin typeface="Times New Roman" panose="02020603050405020304" pitchFamily="18" charset="0"/>
                <a:ea typeface="Cambria" panose="02040503050406030204" pitchFamily="18" charset="0"/>
              </a:rPr>
              <a:t>Types</a:t>
            </a:r>
          </a:p>
        </p:txBody>
      </p:sp>
      <p:sp>
        <p:nvSpPr>
          <p:cNvPr id="3" name="Content Placeholder 2"/>
          <p:cNvSpPr>
            <a:spLocks noGrp="1"/>
          </p:cNvSpPr>
          <p:nvPr>
            <p:ph idx="1"/>
          </p:nvPr>
        </p:nvSpPr>
        <p:spPr/>
        <p:txBody>
          <a:bodyPr>
            <a:noAutofit/>
          </a:bodyPr>
          <a:lstStyle/>
          <a:p>
            <a:r>
              <a:rPr lang="en-US" sz="2400" dirty="0">
                <a:ea typeface="Cambria" panose="02040503050406030204" pitchFamily="18" charset="0"/>
              </a:rPr>
              <a:t>There are several types of liver abscesses based on the causative organism:</a:t>
            </a:r>
          </a:p>
          <a:p>
            <a:pPr marL="0" indent="0">
              <a:buNone/>
            </a:pPr>
            <a:r>
              <a:rPr lang="en-US" sz="2400" i="1" dirty="0">
                <a:ea typeface="Cambria" panose="02040503050406030204" pitchFamily="18" charset="0"/>
              </a:rPr>
              <a:t>a) Pyogenic abscess </a:t>
            </a:r>
            <a:r>
              <a:rPr lang="en-US" sz="2400" dirty="0">
                <a:ea typeface="Cambria" panose="02040503050406030204" pitchFamily="18" charset="0"/>
              </a:rPr>
              <a:t>–accounts for 80% of hepatic abscess.</a:t>
            </a:r>
          </a:p>
          <a:p>
            <a:pPr marL="0" indent="0">
              <a:buNone/>
            </a:pPr>
            <a:r>
              <a:rPr lang="en-US" sz="2400" dirty="0">
                <a:ea typeface="Cambria" panose="02040503050406030204" pitchFamily="18" charset="0"/>
              </a:rPr>
              <a:t>b) Parasitic abscess :</a:t>
            </a:r>
          </a:p>
          <a:p>
            <a:r>
              <a:rPr lang="en-US" sz="2400" dirty="0">
                <a:ea typeface="Cambria" panose="02040503050406030204" pitchFamily="18" charset="0"/>
              </a:rPr>
              <a:t> Parasitic protozoa: </a:t>
            </a:r>
            <a:r>
              <a:rPr lang="en-US" sz="2400" dirty="0" err="1">
                <a:ea typeface="Cambria" panose="02040503050406030204" pitchFamily="18" charset="0"/>
              </a:rPr>
              <a:t>Entamoeba</a:t>
            </a:r>
            <a:r>
              <a:rPr lang="en-US" sz="2400" dirty="0">
                <a:ea typeface="Cambria" panose="02040503050406030204" pitchFamily="18" charset="0"/>
              </a:rPr>
              <a:t> </a:t>
            </a:r>
            <a:r>
              <a:rPr lang="en-US" sz="2400" dirty="0" err="1">
                <a:ea typeface="Cambria" panose="02040503050406030204" pitchFamily="18" charset="0"/>
              </a:rPr>
              <a:t>histolytica</a:t>
            </a:r>
            <a:r>
              <a:rPr lang="en-US" sz="2400" dirty="0">
                <a:ea typeface="Cambria" panose="02040503050406030204" pitchFamily="18" charset="0"/>
              </a:rPr>
              <a:t> (also known as amebic abscess) is common and accounts for 10% of cases.</a:t>
            </a:r>
          </a:p>
          <a:p>
            <a:r>
              <a:rPr lang="en-US" sz="2400" dirty="0">
                <a:ea typeface="Cambria" panose="02040503050406030204" pitchFamily="18" charset="0"/>
              </a:rPr>
              <a:t> Parasitic helminthes: Hepatic abscess is rarely associated with it.</a:t>
            </a:r>
          </a:p>
          <a:p>
            <a:pPr marL="0" indent="0">
              <a:buNone/>
            </a:pPr>
            <a:r>
              <a:rPr lang="en-US" sz="2400" dirty="0">
                <a:ea typeface="Cambria" panose="02040503050406030204" pitchFamily="18" charset="0"/>
              </a:rPr>
              <a:t>c) Fungal abscess – accounts for less than 10% of cases and most often due to yeasts (Candida species) and immunosuppression.</a:t>
            </a:r>
          </a:p>
          <a:p>
            <a:endParaRPr lang="en-US" sz="2400" dirty="0">
              <a:ea typeface="Cambria" panose="02040503050406030204" pitchFamily="18" charset="0"/>
            </a:endParaRPr>
          </a:p>
        </p:txBody>
      </p:sp>
    </p:spTree>
    <p:extLst>
      <p:ext uri="{BB962C8B-B14F-4D97-AF65-F5344CB8AC3E}">
        <p14:creationId xmlns:p14="http://schemas.microsoft.com/office/powerpoint/2010/main" val="31972687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ea typeface="Cambria" panose="02040503050406030204" pitchFamily="18" charset="0"/>
              </a:rPr>
              <a:t>Pyogenic liver abscess and parasitic abscess are the common occurring type</a:t>
            </a:r>
          </a:p>
          <a:p>
            <a:r>
              <a:rPr lang="en-US" sz="2400" dirty="0">
                <a:ea typeface="Cambria" panose="02040503050406030204" pitchFamily="18" charset="0"/>
              </a:rPr>
              <a:t>Amebic abscess has an insidious onset and common in </a:t>
            </a:r>
            <a:r>
              <a:rPr lang="en-US" sz="2400" dirty="0" err="1">
                <a:ea typeface="Cambria" panose="02040503050406030204" pitchFamily="18" charset="0"/>
              </a:rPr>
              <a:t>Entamoeba</a:t>
            </a:r>
            <a:r>
              <a:rPr lang="en-US" sz="2400" dirty="0">
                <a:ea typeface="Cambria" panose="02040503050406030204" pitchFamily="18" charset="0"/>
              </a:rPr>
              <a:t> </a:t>
            </a:r>
            <a:r>
              <a:rPr lang="en-US" sz="2400" dirty="0" err="1">
                <a:ea typeface="Cambria" panose="02040503050406030204" pitchFamily="18" charset="0"/>
              </a:rPr>
              <a:t>histolytica</a:t>
            </a:r>
            <a:r>
              <a:rPr lang="en-US" sz="2400" dirty="0">
                <a:ea typeface="Cambria" panose="02040503050406030204" pitchFamily="18" charset="0"/>
              </a:rPr>
              <a:t> endemic area while pyogenic abscess has a sudden onset and common in developed countries.</a:t>
            </a:r>
          </a:p>
          <a:p>
            <a:r>
              <a:rPr lang="en-US" sz="2400" dirty="0">
                <a:ea typeface="Cambria" panose="02040503050406030204" pitchFamily="18" charset="0"/>
              </a:rPr>
              <a:t>Amebic liver abscess is more prevalent in individuals with immunosuppression while pyogenic abscess severity is dependent on the bacterial source and the underlying condition of the patient.</a:t>
            </a:r>
          </a:p>
          <a:p>
            <a:endParaRPr lang="en-US" dirty="0"/>
          </a:p>
        </p:txBody>
      </p:sp>
    </p:spTree>
    <p:extLst>
      <p:ext uri="{BB962C8B-B14F-4D97-AF65-F5344CB8AC3E}">
        <p14:creationId xmlns:p14="http://schemas.microsoft.com/office/powerpoint/2010/main" val="2051415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Cambria" panose="02040503050406030204" pitchFamily="18" charset="0"/>
              </a:rPr>
              <a:t>Prevalence </a:t>
            </a:r>
          </a:p>
        </p:txBody>
      </p:sp>
      <p:sp>
        <p:nvSpPr>
          <p:cNvPr id="3" name="Content Placeholder 2"/>
          <p:cNvSpPr>
            <a:spLocks noGrp="1"/>
          </p:cNvSpPr>
          <p:nvPr>
            <p:ph idx="1"/>
          </p:nvPr>
        </p:nvSpPr>
        <p:spPr/>
        <p:txBody>
          <a:bodyPr/>
          <a:lstStyle/>
          <a:p>
            <a:r>
              <a:rPr lang="en-US" sz="2400" dirty="0">
                <a:ea typeface="Cambria" panose="02040503050406030204" pitchFamily="18" charset="0"/>
              </a:rPr>
              <a:t>Abscesses involve:</a:t>
            </a:r>
          </a:p>
          <a:p>
            <a:pPr marL="0" indent="0">
              <a:buNone/>
            </a:pPr>
            <a:r>
              <a:rPr lang="en-US" sz="2400" dirty="0">
                <a:ea typeface="Cambria" panose="02040503050406030204" pitchFamily="18" charset="0"/>
              </a:rPr>
              <a:t>~70% of the right hepatic lobe</a:t>
            </a:r>
          </a:p>
          <a:p>
            <a:pPr marL="0" indent="0">
              <a:buNone/>
            </a:pPr>
            <a:r>
              <a:rPr lang="en-US" sz="2400" dirty="0">
                <a:ea typeface="Cambria" panose="02040503050406030204" pitchFamily="18" charset="0"/>
              </a:rPr>
              <a:t>20% of the left lobe</a:t>
            </a:r>
          </a:p>
          <a:p>
            <a:pPr marL="0" indent="0">
              <a:buNone/>
            </a:pPr>
            <a:r>
              <a:rPr lang="en-US" sz="2400" dirty="0">
                <a:ea typeface="Cambria" panose="02040503050406030204" pitchFamily="18" charset="0"/>
              </a:rPr>
              <a:t>5% of the caudate lobes</a:t>
            </a:r>
          </a:p>
          <a:p>
            <a:pPr marL="0" indent="0">
              <a:buNone/>
            </a:pPr>
            <a:r>
              <a:rPr lang="en-US" sz="2400" dirty="0">
                <a:ea typeface="Cambria" panose="02040503050406030204" pitchFamily="18" charset="0"/>
              </a:rPr>
              <a:t>5% of bilateral involvement</a:t>
            </a:r>
          </a:p>
          <a:p>
            <a:r>
              <a:rPr lang="en-US" sz="2400" dirty="0">
                <a:ea typeface="Cambria" panose="02040503050406030204" pitchFamily="18" charset="0"/>
              </a:rPr>
              <a:t>The right hepatic lobe is affected more often than the left hepatic lobe by a factor of 2:1.</a:t>
            </a:r>
          </a:p>
          <a:p>
            <a:endParaRPr lang="en-US" dirty="0"/>
          </a:p>
        </p:txBody>
      </p:sp>
    </p:spTree>
    <p:extLst>
      <p:ext uri="{BB962C8B-B14F-4D97-AF65-F5344CB8AC3E}">
        <p14:creationId xmlns:p14="http://schemas.microsoft.com/office/powerpoint/2010/main" val="31510419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400" dirty="0">
                <a:ea typeface="Cambria" panose="02040503050406030204" pitchFamily="18" charset="0"/>
              </a:rPr>
              <a:t>The prevalence can be attributed to anatomic considerations:</a:t>
            </a:r>
          </a:p>
          <a:p>
            <a:r>
              <a:rPr lang="en-US" sz="2400" dirty="0">
                <a:ea typeface="Cambria" panose="02040503050406030204" pitchFamily="18" charset="0"/>
              </a:rPr>
              <a:t> The right hepatic lobe receives blood from both the superior mesenteric and portal veins, whereas the left hepatic lobe receives from inferior mesenteric and splenic drainage.</a:t>
            </a:r>
          </a:p>
          <a:p>
            <a:r>
              <a:rPr lang="en-US" sz="2400" dirty="0">
                <a:ea typeface="Cambria" panose="02040503050406030204" pitchFamily="18" charset="0"/>
              </a:rPr>
              <a:t>The right hepatic lobe also contains a denser network of biliary </a:t>
            </a:r>
            <a:r>
              <a:rPr lang="en-US" sz="2400" dirty="0" err="1">
                <a:ea typeface="Cambria" panose="02040503050406030204" pitchFamily="18" charset="0"/>
              </a:rPr>
              <a:t>canaliculi</a:t>
            </a:r>
            <a:r>
              <a:rPr lang="en-US" sz="2400" dirty="0">
                <a:ea typeface="Cambria" panose="02040503050406030204" pitchFamily="18" charset="0"/>
              </a:rPr>
              <a:t> and accounts for more hepatic mass.</a:t>
            </a:r>
          </a:p>
          <a:p>
            <a:endParaRPr lang="en-US" dirty="0"/>
          </a:p>
        </p:txBody>
      </p:sp>
    </p:spTree>
    <p:extLst>
      <p:ext uri="{BB962C8B-B14F-4D97-AF65-F5344CB8AC3E}">
        <p14:creationId xmlns:p14="http://schemas.microsoft.com/office/powerpoint/2010/main" val="35599566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131" y="128789"/>
            <a:ext cx="9404723" cy="708338"/>
          </a:xfrm>
        </p:spPr>
        <p:txBody>
          <a:bodyPr>
            <a:normAutofit/>
          </a:bodyPr>
          <a:lstStyle/>
          <a:p>
            <a:r>
              <a:rPr lang="en-US" b="1" dirty="0">
                <a:latin typeface="Times New Roman" panose="02020603050405020304" pitchFamily="18" charset="0"/>
                <a:ea typeface="Cambria" panose="02040503050406030204" pitchFamily="18" charset="0"/>
              </a:rPr>
              <a:t>Risk factors</a:t>
            </a:r>
            <a:endParaRPr lang="en-US" dirty="0">
              <a:latin typeface="Times New Roman" panose="02020603050405020304" pitchFamily="18" charset="0"/>
              <a:ea typeface="Cambria" panose="02040503050406030204" pitchFamily="18" charset="0"/>
            </a:endParaRPr>
          </a:p>
        </p:txBody>
      </p:sp>
      <p:sp>
        <p:nvSpPr>
          <p:cNvPr id="3" name="Content Placeholder 2"/>
          <p:cNvSpPr>
            <a:spLocks noGrp="1"/>
          </p:cNvSpPr>
          <p:nvPr>
            <p:ph idx="1"/>
          </p:nvPr>
        </p:nvSpPr>
        <p:spPr>
          <a:xfrm>
            <a:off x="854352" y="837127"/>
            <a:ext cx="9601196" cy="5061397"/>
          </a:xfrm>
        </p:spPr>
        <p:txBody>
          <a:bodyPr>
            <a:noAutofit/>
          </a:bodyPr>
          <a:lstStyle/>
          <a:p>
            <a:pPr marL="0" indent="0">
              <a:buNone/>
            </a:pPr>
            <a:r>
              <a:rPr lang="en-US" sz="2400" b="1" dirty="0">
                <a:ea typeface="Cambria" panose="02040503050406030204" pitchFamily="18" charset="0"/>
              </a:rPr>
              <a:t>For pyogenic liver abscess</a:t>
            </a:r>
          </a:p>
          <a:p>
            <a:r>
              <a:rPr lang="en-US" sz="2400" dirty="0">
                <a:ea typeface="Cambria" panose="02040503050406030204" pitchFamily="18" charset="0"/>
              </a:rPr>
              <a:t>Crohn’s disease</a:t>
            </a:r>
          </a:p>
          <a:p>
            <a:r>
              <a:rPr lang="en-US" sz="2400" dirty="0">
                <a:ea typeface="Cambria" panose="02040503050406030204" pitchFamily="18" charset="0"/>
              </a:rPr>
              <a:t>Abdominal or gastrointestinal infection</a:t>
            </a:r>
          </a:p>
          <a:p>
            <a:r>
              <a:rPr lang="en-US" sz="2400" dirty="0">
                <a:ea typeface="Cambria" panose="02040503050406030204" pitchFamily="18" charset="0"/>
              </a:rPr>
              <a:t> Recent abdominal surgery</a:t>
            </a:r>
          </a:p>
          <a:p>
            <a:r>
              <a:rPr lang="en-US" sz="2400" dirty="0">
                <a:ea typeface="Cambria" panose="02040503050406030204" pitchFamily="18" charset="0"/>
              </a:rPr>
              <a:t>Diabetes</a:t>
            </a:r>
          </a:p>
          <a:p>
            <a:pPr marL="0" indent="0">
              <a:buNone/>
            </a:pPr>
            <a:r>
              <a:rPr lang="en-US" sz="2400" b="1" dirty="0">
                <a:ea typeface="Cambria" panose="02040503050406030204" pitchFamily="18" charset="0"/>
              </a:rPr>
              <a:t>For amebic liver abscess</a:t>
            </a:r>
          </a:p>
          <a:p>
            <a:r>
              <a:rPr lang="en-US" sz="2400" dirty="0">
                <a:ea typeface="Cambria" panose="02040503050406030204" pitchFamily="18" charset="0"/>
              </a:rPr>
              <a:t>Poor nutritional status</a:t>
            </a:r>
          </a:p>
          <a:p>
            <a:r>
              <a:rPr lang="en-US" sz="2400" dirty="0">
                <a:ea typeface="Cambria" panose="02040503050406030204" pitchFamily="18" charset="0"/>
              </a:rPr>
              <a:t>Immunosuppression</a:t>
            </a:r>
          </a:p>
          <a:p>
            <a:r>
              <a:rPr lang="en-US" sz="2400" dirty="0">
                <a:ea typeface="Cambria" panose="02040503050406030204" pitchFamily="18" charset="0"/>
              </a:rPr>
              <a:t>Travel to regions where amebic infections are common</a:t>
            </a:r>
          </a:p>
          <a:p>
            <a:r>
              <a:rPr lang="en-US" sz="2400" dirty="0">
                <a:ea typeface="Cambria" panose="02040503050406030204" pitchFamily="18" charset="0"/>
              </a:rPr>
              <a:t>Alcoholism</a:t>
            </a:r>
          </a:p>
          <a:p>
            <a:r>
              <a:rPr lang="en-US" sz="2400" dirty="0">
                <a:ea typeface="Cambria" panose="02040503050406030204" pitchFamily="18" charset="0"/>
              </a:rPr>
              <a:t>Advanced age</a:t>
            </a:r>
          </a:p>
        </p:txBody>
      </p:sp>
    </p:spTree>
    <p:extLst>
      <p:ext uri="{BB962C8B-B14F-4D97-AF65-F5344CB8AC3E}">
        <p14:creationId xmlns:p14="http://schemas.microsoft.com/office/powerpoint/2010/main" val="22234970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786" y="105251"/>
            <a:ext cx="9601196" cy="1078972"/>
          </a:xfrm>
        </p:spPr>
        <p:txBody>
          <a:bodyPr/>
          <a:lstStyle/>
          <a:p>
            <a:r>
              <a:rPr lang="en-US" b="1" dirty="0">
                <a:latin typeface="Times New Roman" panose="02020603050405020304" pitchFamily="18" charset="0"/>
                <a:ea typeface="Cambria" panose="02040503050406030204" pitchFamily="18" charset="0"/>
              </a:rPr>
              <a:t>Pathogens involved</a:t>
            </a:r>
            <a:endParaRPr lang="en-US" dirty="0">
              <a:latin typeface="Times New Roman" panose="02020603050405020304" pitchFamily="18" charset="0"/>
              <a:ea typeface="Cambria" panose="02040503050406030204" pitchFamily="18" charset="0"/>
            </a:endParaRPr>
          </a:p>
        </p:txBody>
      </p:sp>
      <p:sp>
        <p:nvSpPr>
          <p:cNvPr id="3" name="Content Placeholder 2"/>
          <p:cNvSpPr>
            <a:spLocks noGrp="1"/>
          </p:cNvSpPr>
          <p:nvPr>
            <p:ph idx="1"/>
          </p:nvPr>
        </p:nvSpPr>
        <p:spPr>
          <a:xfrm>
            <a:off x="579549" y="1068946"/>
            <a:ext cx="11490403" cy="4790942"/>
          </a:xfrm>
        </p:spPr>
        <p:txBody>
          <a:bodyPr>
            <a:noAutofit/>
          </a:bodyPr>
          <a:lstStyle/>
          <a:p>
            <a:pPr marL="0" indent="0">
              <a:buNone/>
            </a:pPr>
            <a:r>
              <a:rPr lang="en-US" sz="2400" dirty="0">
                <a:ea typeface="Cambria" panose="02040503050406030204" pitchFamily="18" charset="0"/>
              </a:rPr>
              <a:t>Amebic liver abscesses are caused by Entamoeba </a:t>
            </a:r>
            <a:r>
              <a:rPr lang="en-US" sz="2400" dirty="0" err="1">
                <a:ea typeface="Cambria" panose="02040503050406030204" pitchFamily="18" charset="0"/>
              </a:rPr>
              <a:t>histolytica</a:t>
            </a:r>
            <a:r>
              <a:rPr lang="en-US" sz="2400" dirty="0">
                <a:ea typeface="Cambria" panose="02040503050406030204" pitchFamily="18" charset="0"/>
              </a:rPr>
              <a:t>.</a:t>
            </a:r>
          </a:p>
          <a:p>
            <a:pPr marL="0" indent="0">
              <a:buNone/>
            </a:pPr>
            <a:r>
              <a:rPr lang="en-US" sz="2400" dirty="0">
                <a:ea typeface="Cambria" panose="02040503050406030204" pitchFamily="18" charset="0"/>
              </a:rPr>
              <a:t>Fungal abscesses are commonly due to Candida </a:t>
            </a:r>
            <a:r>
              <a:rPr lang="en-US" sz="2400" dirty="0" err="1">
                <a:ea typeface="Cambria" panose="02040503050406030204" pitchFamily="18" charset="0"/>
              </a:rPr>
              <a:t>albicans</a:t>
            </a:r>
            <a:r>
              <a:rPr lang="en-US" sz="2400" dirty="0">
                <a:ea typeface="Cambria" panose="02040503050406030204" pitchFamily="18" charset="0"/>
              </a:rPr>
              <a:t> primarily and Aspergillus species.</a:t>
            </a:r>
          </a:p>
          <a:p>
            <a:pPr marL="0" indent="0">
              <a:buNone/>
            </a:pPr>
            <a:r>
              <a:rPr lang="en-US" sz="2400" dirty="0">
                <a:ea typeface="Cambria" panose="02040503050406030204" pitchFamily="18" charset="0"/>
              </a:rPr>
              <a:t>Pyogenic abscess can be caused by the following:</a:t>
            </a:r>
          </a:p>
          <a:p>
            <a:r>
              <a:rPr lang="en-US" sz="2000" dirty="0">
                <a:ea typeface="Cambria" panose="02040503050406030204" pitchFamily="18" charset="0"/>
              </a:rPr>
              <a:t>Anaerobes (including </a:t>
            </a:r>
            <a:r>
              <a:rPr lang="en-US" sz="2000" dirty="0" err="1">
                <a:ea typeface="Cambria" panose="02040503050406030204" pitchFamily="18" charset="0"/>
              </a:rPr>
              <a:t>Bacteroides</a:t>
            </a:r>
            <a:r>
              <a:rPr lang="en-US" sz="2000" dirty="0">
                <a:ea typeface="Cambria" panose="02040503050406030204" pitchFamily="18" charset="0"/>
              </a:rPr>
              <a:t> species) are prominent when the infection is of biliary origin</a:t>
            </a:r>
          </a:p>
          <a:p>
            <a:r>
              <a:rPr lang="en-US" sz="2000" dirty="0">
                <a:ea typeface="Cambria" panose="02040503050406030204" pitchFamily="18" charset="0"/>
              </a:rPr>
              <a:t>Escherichia species most common organism isolated</a:t>
            </a:r>
          </a:p>
          <a:p>
            <a:r>
              <a:rPr lang="en-US" sz="2000" dirty="0" err="1">
                <a:ea typeface="Cambria" panose="02040503050406030204" pitchFamily="18" charset="0"/>
              </a:rPr>
              <a:t>Klebsiella</a:t>
            </a:r>
            <a:r>
              <a:rPr lang="en-US" sz="2000" dirty="0">
                <a:ea typeface="Cambria" panose="02040503050406030204" pitchFamily="18" charset="0"/>
              </a:rPr>
              <a:t> species - common in patients with diabetes and have been associated with </a:t>
            </a:r>
            <a:r>
              <a:rPr lang="en-US" sz="2000" dirty="0" err="1">
                <a:ea typeface="Cambria" panose="02040503050406030204" pitchFamily="18" charset="0"/>
              </a:rPr>
              <a:t>Endophthalmitis</a:t>
            </a:r>
            <a:endParaRPr lang="en-US" sz="2000" dirty="0">
              <a:ea typeface="Cambria" panose="02040503050406030204" pitchFamily="18" charset="0"/>
            </a:endParaRPr>
          </a:p>
          <a:p>
            <a:r>
              <a:rPr lang="en-US" sz="2000" dirty="0">
                <a:ea typeface="Cambria" panose="02040503050406030204" pitchFamily="18" charset="0"/>
              </a:rPr>
              <a:t>Proteus species</a:t>
            </a:r>
          </a:p>
          <a:p>
            <a:r>
              <a:rPr lang="en-US" sz="2000" dirty="0">
                <a:ea typeface="Cambria" panose="02040503050406030204" pitchFamily="18" charset="0"/>
              </a:rPr>
              <a:t>Pseudomonas species</a:t>
            </a:r>
          </a:p>
          <a:p>
            <a:r>
              <a:rPr lang="en-US" sz="2000" dirty="0">
                <a:ea typeface="Cambria" panose="02040503050406030204" pitchFamily="18" charset="0"/>
              </a:rPr>
              <a:t>Staphylococcus species (Opportunistic Pathogens)</a:t>
            </a:r>
          </a:p>
          <a:p>
            <a:r>
              <a:rPr lang="en-US" sz="2000" dirty="0">
                <a:ea typeface="Cambria" panose="02040503050406030204" pitchFamily="18" charset="0"/>
              </a:rPr>
              <a:t>Streptococcus species (including Enterococcus)</a:t>
            </a:r>
          </a:p>
        </p:txBody>
      </p:sp>
    </p:spTree>
    <p:extLst>
      <p:ext uri="{BB962C8B-B14F-4D97-AF65-F5344CB8AC3E}">
        <p14:creationId xmlns:p14="http://schemas.microsoft.com/office/powerpoint/2010/main" val="7232278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ea typeface="Cambria" panose="02040503050406030204" pitchFamily="18" charset="0"/>
              </a:rPr>
              <a:t>Route of infection</a:t>
            </a:r>
            <a:endParaRPr lang="en-US" dirty="0">
              <a:latin typeface="Times New Roman" panose="02020603050405020304" pitchFamily="18" charset="0"/>
              <a:ea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400" dirty="0">
                <a:ea typeface="Cambria" panose="02040503050406030204" pitchFamily="18" charset="0"/>
              </a:rPr>
              <a:t>Biliary tract is the most common source of liver abscess and accounts for about 40% of all cases. It can occur from bile flow obstruction by biliary stone, benign or malignancy tumors, postoperative stricture or congenital</a:t>
            </a:r>
          </a:p>
          <a:p>
            <a:r>
              <a:rPr lang="en-US" sz="2400" dirty="0" err="1">
                <a:ea typeface="Cambria" panose="02040503050406030204" pitchFamily="18" charset="0"/>
              </a:rPr>
              <a:t>Hematogenous</a:t>
            </a:r>
            <a:r>
              <a:rPr lang="en-US" sz="2400" dirty="0">
                <a:ea typeface="Cambria" panose="02040503050406030204" pitchFamily="18" charset="0"/>
              </a:rPr>
              <a:t> (via hepatic artery) route accounts for 20% of cases and results from seeding of the pathogens into the liver. Appendicitis and </a:t>
            </a:r>
            <a:r>
              <a:rPr lang="en-US" sz="2400" dirty="0" err="1">
                <a:ea typeface="Cambria" panose="02040503050406030204" pitchFamily="18" charset="0"/>
              </a:rPr>
              <a:t>pylephlebitis</a:t>
            </a:r>
            <a:r>
              <a:rPr lang="en-US" sz="2400" dirty="0">
                <a:ea typeface="Cambria" panose="02040503050406030204" pitchFamily="18" charset="0"/>
              </a:rPr>
              <a:t> are the predominant causes.</a:t>
            </a:r>
          </a:p>
        </p:txBody>
      </p:sp>
    </p:spTree>
    <p:extLst>
      <p:ext uri="{BB962C8B-B14F-4D97-AF65-F5344CB8AC3E}">
        <p14:creationId xmlns:p14="http://schemas.microsoft.com/office/powerpoint/2010/main" val="4218013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242" y="450760"/>
            <a:ext cx="9404724" cy="566671"/>
          </a:xfrm>
        </p:spPr>
        <p:txBody>
          <a:bodyPr>
            <a:normAutofit fontScale="90000"/>
          </a:bodyPr>
          <a:lstStyle/>
          <a:p>
            <a:r>
              <a:rPr lang="en-US" sz="4800" dirty="0">
                <a:latin typeface="Times New Roman" panose="02020603050405020304" pitchFamily="18" charset="0"/>
              </a:rPr>
              <a:t>Investigations</a:t>
            </a:r>
            <a:br>
              <a:rPr lang="en-US" sz="3200" dirty="0">
                <a:solidFill>
                  <a:schemeClr val="tx1"/>
                </a:solidFill>
                <a:latin typeface="Times New Roman" panose="02020603050405020304" pitchFamily="18" charset="0"/>
              </a:rPr>
            </a:br>
            <a:endParaRPr lang="en-US" sz="3200" dirty="0">
              <a:solidFill>
                <a:schemeClr val="tx1"/>
              </a:solidFill>
              <a:latin typeface="Times New Roman" panose="02020603050405020304" pitchFamily="18" charset="0"/>
            </a:endParaRPr>
          </a:p>
        </p:txBody>
      </p:sp>
      <p:sp>
        <p:nvSpPr>
          <p:cNvPr id="3" name="Content Placeholder 2"/>
          <p:cNvSpPr>
            <a:spLocks noGrp="1"/>
          </p:cNvSpPr>
          <p:nvPr>
            <p:ph idx="1"/>
          </p:nvPr>
        </p:nvSpPr>
        <p:spPr>
          <a:xfrm>
            <a:off x="699090" y="1201155"/>
            <a:ext cx="11261872" cy="4864794"/>
          </a:xfrm>
        </p:spPr>
        <p:txBody>
          <a:bodyPr>
            <a:noAutofit/>
          </a:bodyPr>
          <a:lstStyle/>
          <a:p>
            <a:r>
              <a:rPr lang="en-US" sz="2800" dirty="0">
                <a:solidFill>
                  <a:schemeClr val="tx1"/>
                </a:solidFill>
                <a:ea typeface="Cambria" panose="02040503050406030204" pitchFamily="18" charset="0"/>
              </a:rPr>
              <a:t>MRIS</a:t>
            </a:r>
          </a:p>
          <a:p>
            <a:r>
              <a:rPr lang="en-US" sz="2800" dirty="0">
                <a:solidFill>
                  <a:schemeClr val="tx1"/>
                </a:solidFill>
                <a:ea typeface="Cambria" panose="02040503050406030204" pitchFamily="18" charset="0"/>
              </a:rPr>
              <a:t>Ultrasound</a:t>
            </a:r>
          </a:p>
          <a:p>
            <a:r>
              <a:rPr lang="en-US" sz="2800" dirty="0">
                <a:solidFill>
                  <a:schemeClr val="tx1"/>
                </a:solidFill>
                <a:ea typeface="Cambria" panose="02040503050406030204" pitchFamily="18" charset="0"/>
              </a:rPr>
              <a:t>Doppler ultrasound</a:t>
            </a:r>
          </a:p>
          <a:p>
            <a:r>
              <a:rPr lang="en-US" sz="2800" dirty="0">
                <a:ea typeface="Cambria" panose="02040503050406030204" pitchFamily="18" charset="0"/>
              </a:rPr>
              <a:t>Liver biopsy</a:t>
            </a:r>
            <a:endParaRPr lang="en-US" sz="2800" dirty="0">
              <a:solidFill>
                <a:schemeClr val="tx1"/>
              </a:solidFill>
              <a:ea typeface="Cambria" panose="02040503050406030204" pitchFamily="18" charset="0"/>
            </a:endParaRPr>
          </a:p>
        </p:txBody>
      </p:sp>
    </p:spTree>
    <p:extLst>
      <p:ext uri="{BB962C8B-B14F-4D97-AF65-F5344CB8AC3E}">
        <p14:creationId xmlns:p14="http://schemas.microsoft.com/office/powerpoint/2010/main" val="31761549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ea typeface="Cambria" panose="02040503050406030204" pitchFamily="18" charset="0"/>
              </a:rPr>
              <a:t>Cryptogenic abscesses account for about 20% and there is increased incidence in patients with diabetes or metastatic cancer.</a:t>
            </a:r>
          </a:p>
          <a:p>
            <a:pPr marL="0" indent="0">
              <a:buNone/>
            </a:pPr>
            <a:r>
              <a:rPr lang="en-US" sz="2400" dirty="0">
                <a:ea typeface="Cambria" panose="02040503050406030204" pitchFamily="18" charset="0"/>
              </a:rPr>
              <a:t>Blunt or penetrating trauma can inoculate organisms directly into the liver parenchyma, resulting in pyogenic liver abscess.</a:t>
            </a:r>
          </a:p>
          <a:p>
            <a:r>
              <a:rPr lang="en-US" sz="2400" dirty="0">
                <a:ea typeface="Cambria" panose="02040503050406030204" pitchFamily="18" charset="0"/>
              </a:rPr>
              <a:t>Biliary tract or </a:t>
            </a:r>
            <a:r>
              <a:rPr lang="en-US" sz="2400" dirty="0" err="1">
                <a:ea typeface="Cambria" panose="02040503050406030204" pitchFamily="18" charset="0"/>
              </a:rPr>
              <a:t>hematogenous</a:t>
            </a:r>
            <a:r>
              <a:rPr lang="en-US" sz="2400" dirty="0">
                <a:ea typeface="Cambria" panose="02040503050406030204" pitchFamily="18" charset="0"/>
              </a:rPr>
              <a:t> route usually causes</a:t>
            </a:r>
          </a:p>
          <a:p>
            <a:pPr marL="0" indent="0">
              <a:buNone/>
            </a:pPr>
            <a:r>
              <a:rPr lang="en-US" sz="2400" dirty="0">
                <a:ea typeface="Cambria" panose="02040503050406030204" pitchFamily="18" charset="0"/>
              </a:rPr>
              <a:t>small multiple abscesses.</a:t>
            </a:r>
          </a:p>
          <a:p>
            <a:r>
              <a:rPr lang="en-US" sz="2400" dirty="0">
                <a:ea typeface="Cambria" panose="02040503050406030204" pitchFamily="18" charset="0"/>
              </a:rPr>
              <a:t>Direct infiltration and penetrating injuries tend to</a:t>
            </a:r>
          </a:p>
          <a:p>
            <a:r>
              <a:rPr lang="en-US" sz="2400" dirty="0">
                <a:ea typeface="Cambria" panose="02040503050406030204" pitchFamily="18" charset="0"/>
              </a:rPr>
              <a:t>cause a large abscess.</a:t>
            </a:r>
          </a:p>
        </p:txBody>
      </p:sp>
    </p:spTree>
    <p:extLst>
      <p:ext uri="{BB962C8B-B14F-4D97-AF65-F5344CB8AC3E}">
        <p14:creationId xmlns:p14="http://schemas.microsoft.com/office/powerpoint/2010/main" val="32541270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ea typeface="Cambria" panose="02040503050406030204" pitchFamily="18" charset="0"/>
              </a:rPr>
              <a:t>Pathophysiology</a:t>
            </a:r>
            <a:endParaRPr lang="en-US" dirty="0">
              <a:latin typeface="Times New Roman" panose="02020603050405020304" pitchFamily="18" charset="0"/>
              <a:ea typeface="Cambria" panose="02040503050406030204" pitchFamily="18" charset="0"/>
            </a:endParaRPr>
          </a:p>
        </p:txBody>
      </p:sp>
      <p:sp>
        <p:nvSpPr>
          <p:cNvPr id="3" name="Content Placeholder 2"/>
          <p:cNvSpPr>
            <a:spLocks noGrp="1"/>
          </p:cNvSpPr>
          <p:nvPr>
            <p:ph idx="1"/>
          </p:nvPr>
        </p:nvSpPr>
        <p:spPr>
          <a:xfrm>
            <a:off x="838199" y="1784199"/>
            <a:ext cx="10302025" cy="3779473"/>
          </a:xfrm>
        </p:spPr>
        <p:txBody>
          <a:bodyPr>
            <a:normAutofit/>
          </a:bodyPr>
          <a:lstStyle/>
          <a:p>
            <a:r>
              <a:rPr lang="en-US" sz="2400" dirty="0">
                <a:ea typeface="Cambria" panose="02040503050406030204" pitchFamily="18" charset="0"/>
              </a:rPr>
              <a:t>The liver receives blood from both systemic and portal circulations.</a:t>
            </a:r>
          </a:p>
          <a:p>
            <a:r>
              <a:rPr lang="en-US" sz="2400" dirty="0">
                <a:ea typeface="Cambria" panose="02040503050406030204" pitchFamily="18" charset="0"/>
              </a:rPr>
              <a:t>Increased susceptibility due to increased exposure to infections would be expected.</a:t>
            </a:r>
          </a:p>
          <a:p>
            <a:r>
              <a:rPr lang="en-US" sz="2400" dirty="0">
                <a:ea typeface="Cambria" panose="02040503050406030204" pitchFamily="18" charset="0"/>
              </a:rPr>
              <a:t>Multiple processes have been associated with the development of hepatic abscesses.</a:t>
            </a:r>
          </a:p>
          <a:p>
            <a:r>
              <a:rPr lang="en-US" sz="2400" dirty="0">
                <a:ea typeface="Cambria" panose="02040503050406030204" pitchFamily="18" charset="0"/>
              </a:rPr>
              <a:t>However, </a:t>
            </a:r>
            <a:r>
              <a:rPr lang="en-US" sz="2400" dirty="0" err="1">
                <a:ea typeface="Cambria" panose="02040503050406030204" pitchFamily="18" charset="0"/>
              </a:rPr>
              <a:t>Kupffer</a:t>
            </a:r>
            <a:r>
              <a:rPr lang="en-US" sz="2400" dirty="0">
                <a:ea typeface="Cambria" panose="02040503050406030204" pitchFamily="18" charset="0"/>
              </a:rPr>
              <a:t> cells lining the hepatic sinusoids clear pathogens so efficiently that infection rarely occurs.</a:t>
            </a:r>
          </a:p>
        </p:txBody>
      </p:sp>
    </p:spTree>
    <p:extLst>
      <p:ext uri="{BB962C8B-B14F-4D97-AF65-F5344CB8AC3E}">
        <p14:creationId xmlns:p14="http://schemas.microsoft.com/office/powerpoint/2010/main" val="27258214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ea typeface="Cambria" panose="02040503050406030204" pitchFamily="18" charset="0"/>
              </a:rPr>
              <a:t>But when pathogens exceed the capacity of the </a:t>
            </a:r>
            <a:r>
              <a:rPr lang="en-US" sz="2400" dirty="0" err="1">
                <a:ea typeface="Cambria" panose="02040503050406030204" pitchFamily="18" charset="0"/>
              </a:rPr>
              <a:t>Kupffer</a:t>
            </a:r>
            <a:r>
              <a:rPr lang="en-US" sz="2400" dirty="0">
                <a:ea typeface="Cambria" panose="02040503050406030204" pitchFamily="18" charset="0"/>
              </a:rPr>
              <a:t> cells, they destroy hepatic tissue.</a:t>
            </a:r>
          </a:p>
          <a:p>
            <a:r>
              <a:rPr lang="en-US" sz="2400" dirty="0">
                <a:ea typeface="Cambria" panose="02040503050406030204" pitchFamily="18" charset="0"/>
              </a:rPr>
              <a:t>Producing a Necrotic filled cavity, with the infectious organism, liquefied liver cells and leukocytes, which walls off from the rest of the liver forming a liver abscess</a:t>
            </a:r>
          </a:p>
        </p:txBody>
      </p:sp>
    </p:spTree>
    <p:extLst>
      <p:ext uri="{BB962C8B-B14F-4D97-AF65-F5344CB8AC3E}">
        <p14:creationId xmlns:p14="http://schemas.microsoft.com/office/powerpoint/2010/main" val="24635348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ea typeface="Cambria" panose="02040503050406030204" pitchFamily="18" charset="0"/>
              </a:rPr>
              <a:t>Clinical features</a:t>
            </a:r>
            <a:endParaRPr lang="en-US" dirty="0">
              <a:latin typeface="Times New Roman" panose="02020603050405020304" pitchFamily="18" charset="0"/>
              <a:ea typeface="Cambria" panose="02040503050406030204"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a:ea typeface="Cambria" panose="02040503050406030204" pitchFamily="18" charset="0"/>
              </a:rPr>
              <a:t>There is usually a history of:</a:t>
            </a:r>
          </a:p>
          <a:p>
            <a:r>
              <a:rPr lang="en-US" sz="2400" dirty="0">
                <a:ea typeface="Cambria" panose="02040503050406030204" pitchFamily="18" charset="0"/>
              </a:rPr>
              <a:t>Right upper quadrant pain in 80% of cases, may extend to the left side or</a:t>
            </a:r>
          </a:p>
          <a:p>
            <a:pPr marL="0" indent="0">
              <a:buNone/>
            </a:pPr>
            <a:r>
              <a:rPr lang="en-US" sz="2400" dirty="0">
                <a:ea typeface="Cambria" panose="02040503050406030204" pitchFamily="18" charset="0"/>
              </a:rPr>
              <a:t>referred to right shoulder especially in amebic abscess.</a:t>
            </a:r>
          </a:p>
          <a:p>
            <a:r>
              <a:rPr lang="en-US" sz="2400" dirty="0">
                <a:ea typeface="Cambria" panose="02040503050406030204" pitchFamily="18" charset="0"/>
              </a:rPr>
              <a:t>Fever (100.4 F either continuous or spiking) with prominent evening rise</a:t>
            </a:r>
          </a:p>
          <a:p>
            <a:r>
              <a:rPr lang="en-US" sz="2400" dirty="0">
                <a:ea typeface="Cambria" panose="02040503050406030204" pitchFamily="18" charset="0"/>
              </a:rPr>
              <a:t>Chills and rigors</a:t>
            </a:r>
          </a:p>
          <a:p>
            <a:r>
              <a:rPr lang="en-US" sz="2400" dirty="0">
                <a:ea typeface="Cambria" panose="02040503050406030204" pitchFamily="18" charset="0"/>
              </a:rPr>
              <a:t>Profuse sweating</a:t>
            </a:r>
          </a:p>
          <a:p>
            <a:r>
              <a:rPr lang="en-US" sz="2400" dirty="0">
                <a:ea typeface="Cambria" panose="02040503050406030204" pitchFamily="18" charset="0"/>
              </a:rPr>
              <a:t>Nausea with or without vomiting</a:t>
            </a:r>
          </a:p>
        </p:txBody>
      </p:sp>
    </p:spTree>
    <p:extLst>
      <p:ext uri="{BB962C8B-B14F-4D97-AF65-F5344CB8AC3E}">
        <p14:creationId xmlns:p14="http://schemas.microsoft.com/office/powerpoint/2010/main" val="2583432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87230"/>
            <a:ext cx="10515600" cy="4011293"/>
          </a:xfrm>
        </p:spPr>
        <p:txBody>
          <a:bodyPr>
            <a:normAutofit/>
          </a:bodyPr>
          <a:lstStyle/>
          <a:p>
            <a:r>
              <a:rPr lang="en-US" sz="2400" dirty="0">
                <a:ea typeface="Cambria" panose="02040503050406030204" pitchFamily="18" charset="0"/>
              </a:rPr>
              <a:t>Loss of appetite</a:t>
            </a:r>
          </a:p>
          <a:p>
            <a:r>
              <a:rPr lang="en-US" sz="2400" dirty="0">
                <a:ea typeface="Cambria" panose="02040503050406030204" pitchFamily="18" charset="0"/>
              </a:rPr>
              <a:t>Unexplained weight loss</a:t>
            </a:r>
          </a:p>
          <a:p>
            <a:r>
              <a:rPr lang="en-US" sz="2400" dirty="0">
                <a:ea typeface="Cambria" panose="02040503050406030204" pitchFamily="18" charset="0"/>
              </a:rPr>
              <a:t>Dark urine</a:t>
            </a:r>
          </a:p>
          <a:p>
            <a:r>
              <a:rPr lang="en-US" sz="2400" dirty="0">
                <a:ea typeface="Cambria" panose="02040503050406030204" pitchFamily="18" charset="0"/>
              </a:rPr>
              <a:t>Diarrhea is present in about 25% of the cases.</a:t>
            </a:r>
          </a:p>
          <a:p>
            <a:r>
              <a:rPr lang="en-US" sz="2400" dirty="0">
                <a:ea typeface="Cambria" panose="02040503050406030204" pitchFamily="18" charset="0"/>
              </a:rPr>
              <a:t>Clay-colored stools</a:t>
            </a:r>
          </a:p>
          <a:p>
            <a:r>
              <a:rPr lang="en-US" sz="2400" dirty="0">
                <a:ea typeface="Cambria" panose="02040503050406030204" pitchFamily="18" charset="0"/>
              </a:rPr>
              <a:t>Dry painful Cough or hiccups (due to hepatic friction rub associated with</a:t>
            </a:r>
          </a:p>
          <a:p>
            <a:r>
              <a:rPr lang="en-US" sz="2400" dirty="0">
                <a:ea typeface="Cambria" panose="02040503050406030204" pitchFamily="18" charset="0"/>
              </a:rPr>
              <a:t>diaphragmatic irritation or inflammation of Glisson capsule)</a:t>
            </a:r>
          </a:p>
          <a:p>
            <a:r>
              <a:rPr lang="en-US" sz="2400" dirty="0" err="1">
                <a:ea typeface="Cambria" panose="02040503050406030204" pitchFamily="18" charset="0"/>
              </a:rPr>
              <a:t>Pleuritis</a:t>
            </a:r>
            <a:r>
              <a:rPr lang="en-US" sz="2400" dirty="0">
                <a:ea typeface="Cambria" panose="02040503050406030204" pitchFamily="18" charset="0"/>
              </a:rPr>
              <a:t> chest pain (hurts to breathe)</a:t>
            </a:r>
          </a:p>
          <a:p>
            <a:endParaRPr lang="en-US" dirty="0"/>
          </a:p>
        </p:txBody>
      </p:sp>
    </p:spTree>
    <p:extLst>
      <p:ext uri="{BB962C8B-B14F-4D97-AF65-F5344CB8AC3E}">
        <p14:creationId xmlns:p14="http://schemas.microsoft.com/office/powerpoint/2010/main" val="5326758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400" b="1" i="1" dirty="0">
                <a:ea typeface="Cambria" panose="02040503050406030204" pitchFamily="18" charset="0"/>
              </a:rPr>
              <a:t>ON EXAMINATION</a:t>
            </a:r>
          </a:p>
          <a:p>
            <a:r>
              <a:rPr lang="en-US" sz="2400" dirty="0">
                <a:ea typeface="Cambria" panose="02040503050406030204" pitchFamily="18" charset="0"/>
              </a:rPr>
              <a:t>A restless child in painful distress</a:t>
            </a:r>
          </a:p>
          <a:p>
            <a:r>
              <a:rPr lang="en-US" sz="2400" dirty="0">
                <a:ea typeface="Cambria" panose="02040503050406030204" pitchFamily="18" charset="0"/>
              </a:rPr>
              <a:t>Pale</a:t>
            </a:r>
          </a:p>
          <a:p>
            <a:r>
              <a:rPr lang="en-US" sz="2400" dirty="0">
                <a:ea typeface="Cambria" panose="02040503050406030204" pitchFamily="18" charset="0"/>
              </a:rPr>
              <a:t>Jaundiced (in about 25% of cases and usually with biliary tract disease or presence of multiple abscesses or Liver damage)</a:t>
            </a:r>
          </a:p>
          <a:p>
            <a:r>
              <a:rPr lang="en-US" sz="2400" dirty="0">
                <a:ea typeface="Cambria" panose="02040503050406030204" pitchFamily="18" charset="0"/>
              </a:rPr>
              <a:t>Febrile</a:t>
            </a:r>
          </a:p>
          <a:p>
            <a:r>
              <a:rPr lang="en-US" sz="2400" dirty="0">
                <a:ea typeface="Cambria" panose="02040503050406030204" pitchFamily="18" charset="0"/>
              </a:rPr>
              <a:t>Earthy complexion</a:t>
            </a:r>
          </a:p>
          <a:p>
            <a:r>
              <a:rPr lang="en-US" sz="2400" dirty="0">
                <a:ea typeface="Cambria" panose="02040503050406030204" pitchFamily="18" charset="0"/>
              </a:rPr>
              <a:t>There could be tenderness on the right </a:t>
            </a:r>
            <a:r>
              <a:rPr lang="en-US" sz="2400" dirty="0" err="1">
                <a:ea typeface="Cambria" panose="02040503050406030204" pitchFamily="18" charset="0"/>
              </a:rPr>
              <a:t>hypochondrium</a:t>
            </a:r>
            <a:r>
              <a:rPr lang="en-US" sz="2400" dirty="0">
                <a:ea typeface="Cambria" panose="02040503050406030204" pitchFamily="18" charset="0"/>
              </a:rPr>
              <a:t>, epigastrium or intercostal spaces overlying the liver.</a:t>
            </a:r>
          </a:p>
        </p:txBody>
      </p:sp>
    </p:spTree>
    <p:extLst>
      <p:ext uri="{BB962C8B-B14F-4D97-AF65-F5344CB8AC3E}">
        <p14:creationId xmlns:p14="http://schemas.microsoft.com/office/powerpoint/2010/main" val="1748093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ea typeface="Cambria" panose="02040503050406030204" pitchFamily="18" charset="0"/>
              </a:rPr>
              <a:t>An epigastric mass (may be found on left-lobe)</a:t>
            </a:r>
          </a:p>
          <a:p>
            <a:r>
              <a:rPr lang="en-US" sz="2400" dirty="0">
                <a:ea typeface="Cambria" panose="02040503050406030204" pitchFamily="18" charset="0"/>
              </a:rPr>
              <a:t>Upward enlargement of the liver which may cause bulging of the right chest wall with raised upper level of liver dullness on percussion.</a:t>
            </a:r>
          </a:p>
          <a:p>
            <a:r>
              <a:rPr lang="en-US" sz="2400" dirty="0">
                <a:ea typeface="Cambria" panose="02040503050406030204" pitchFamily="18" charset="0"/>
              </a:rPr>
              <a:t>Dyspnea</a:t>
            </a:r>
          </a:p>
          <a:p>
            <a:r>
              <a:rPr lang="en-US" sz="2400" dirty="0">
                <a:ea typeface="Cambria" panose="02040503050406030204" pitchFamily="18" charset="0"/>
              </a:rPr>
              <a:t>Right pleural effusion, or pulmonary consolidation</a:t>
            </a:r>
          </a:p>
          <a:p>
            <a:r>
              <a:rPr lang="en-US" sz="2400" dirty="0">
                <a:ea typeface="Cambria" panose="02040503050406030204" pitchFamily="18" charset="0"/>
              </a:rPr>
              <a:t>Decreased breath sounds or </a:t>
            </a:r>
            <a:r>
              <a:rPr lang="en-US" sz="2400" dirty="0" err="1">
                <a:ea typeface="Cambria" panose="02040503050406030204" pitchFamily="18" charset="0"/>
              </a:rPr>
              <a:t>crepitations</a:t>
            </a:r>
            <a:r>
              <a:rPr lang="en-US" sz="2400" dirty="0">
                <a:ea typeface="Cambria" panose="02040503050406030204" pitchFamily="18" charset="0"/>
              </a:rPr>
              <a:t> at the right lung base zones.</a:t>
            </a:r>
          </a:p>
          <a:p>
            <a:endParaRPr lang="en-US" dirty="0"/>
          </a:p>
        </p:txBody>
      </p:sp>
    </p:spTree>
    <p:extLst>
      <p:ext uri="{BB962C8B-B14F-4D97-AF65-F5344CB8AC3E}">
        <p14:creationId xmlns:p14="http://schemas.microsoft.com/office/powerpoint/2010/main" val="5283931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ea typeface="Cambria" panose="02040503050406030204" pitchFamily="18" charset="0"/>
              </a:rPr>
              <a:t>Diagnosis</a:t>
            </a:r>
            <a:endParaRPr lang="en-US" dirty="0">
              <a:latin typeface="Times New Roman" panose="02020603050405020304" pitchFamily="18" charset="0"/>
              <a:ea typeface="Cambria" panose="02040503050406030204" pitchFamily="18" charset="0"/>
            </a:endParaRPr>
          </a:p>
        </p:txBody>
      </p:sp>
      <p:sp>
        <p:nvSpPr>
          <p:cNvPr id="3" name="Content Placeholder 2"/>
          <p:cNvSpPr>
            <a:spLocks noGrp="1"/>
          </p:cNvSpPr>
          <p:nvPr>
            <p:ph idx="1"/>
          </p:nvPr>
        </p:nvSpPr>
        <p:spPr>
          <a:xfrm>
            <a:off x="838200" y="1690688"/>
            <a:ext cx="10515600" cy="4143441"/>
          </a:xfrm>
        </p:spPr>
        <p:txBody>
          <a:bodyPr>
            <a:noAutofit/>
          </a:bodyPr>
          <a:lstStyle/>
          <a:p>
            <a:r>
              <a:rPr lang="en-US" sz="2400" dirty="0">
                <a:ea typeface="Cambria" panose="02040503050406030204" pitchFamily="18" charset="0"/>
              </a:rPr>
              <a:t>This is often delayed, though depends on the combination of history, clinical presentation, investigation findings, radiologic imaging and the cultured abscess.</a:t>
            </a:r>
          </a:p>
          <a:p>
            <a:r>
              <a:rPr lang="en-US" sz="2400" b="1" dirty="0">
                <a:ea typeface="Cambria" panose="02040503050406030204" pitchFamily="18" charset="0"/>
              </a:rPr>
              <a:t>Complete blood count (CBC) </a:t>
            </a:r>
            <a:r>
              <a:rPr lang="en-US" sz="2400" dirty="0">
                <a:ea typeface="Cambria" panose="02040503050406030204" pitchFamily="18" charset="0"/>
              </a:rPr>
              <a:t>with differentials will reveal neutrophilic Leukocytosis, anemia of chronic disease and raised Erythrocyte Sedimentation Rate.</a:t>
            </a:r>
          </a:p>
          <a:p>
            <a:r>
              <a:rPr lang="en-US" sz="2400" b="1" dirty="0">
                <a:ea typeface="Cambria" panose="02040503050406030204" pitchFamily="18" charset="0"/>
              </a:rPr>
              <a:t>Liver function test </a:t>
            </a:r>
            <a:r>
              <a:rPr lang="en-US" sz="2400" dirty="0">
                <a:ea typeface="Cambria" panose="02040503050406030204" pitchFamily="18" charset="0"/>
              </a:rPr>
              <a:t>will reveal hypoalbuminemia and raised alkaline phosphatase as the common findings; mild elevations of serum aspartate aminotransferase and alanine aminotransferase could exist.</a:t>
            </a:r>
          </a:p>
          <a:p>
            <a:r>
              <a:rPr lang="en-US" sz="2400" b="1" dirty="0">
                <a:ea typeface="Cambria" panose="02040503050406030204" pitchFamily="18" charset="0"/>
              </a:rPr>
              <a:t>Blood cultures </a:t>
            </a:r>
            <a:r>
              <a:rPr lang="en-US" sz="2400" dirty="0">
                <a:ea typeface="Cambria" panose="02040503050406030204" pitchFamily="18" charset="0"/>
              </a:rPr>
              <a:t>are positive in identifying the bacterial agent in roughly 50% of cases.</a:t>
            </a:r>
          </a:p>
        </p:txBody>
      </p:sp>
    </p:spTree>
    <p:extLst>
      <p:ext uri="{BB962C8B-B14F-4D97-AF65-F5344CB8AC3E}">
        <p14:creationId xmlns:p14="http://schemas.microsoft.com/office/powerpoint/2010/main" val="16032118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b="1" dirty="0">
                <a:ea typeface="Cambria" panose="02040503050406030204" pitchFamily="18" charset="0"/>
              </a:rPr>
              <a:t>Microscopic stool examinations </a:t>
            </a:r>
            <a:r>
              <a:rPr lang="en-US" sz="2400" dirty="0">
                <a:ea typeface="Cambria" panose="02040503050406030204" pitchFamily="18" charset="0"/>
              </a:rPr>
              <a:t>for </a:t>
            </a:r>
            <a:r>
              <a:rPr lang="en-US" sz="2400" dirty="0" err="1">
                <a:ea typeface="Cambria" panose="02040503050406030204" pitchFamily="18" charset="0"/>
              </a:rPr>
              <a:t>trophozoites</a:t>
            </a:r>
            <a:r>
              <a:rPr lang="en-US" sz="2400" dirty="0">
                <a:ea typeface="Cambria" panose="02040503050406030204" pitchFamily="18" charset="0"/>
              </a:rPr>
              <a:t> and cysts are performed in 3 to 6 stool samples for concentration and specificity and are positive in 25% cases.</a:t>
            </a:r>
          </a:p>
          <a:p>
            <a:r>
              <a:rPr lang="en-US" sz="2400" dirty="0">
                <a:ea typeface="Cambria" panose="02040503050406030204" pitchFamily="18" charset="0"/>
              </a:rPr>
              <a:t>WHO recommends that intestinal </a:t>
            </a:r>
            <a:r>
              <a:rPr lang="en-US" sz="2400" dirty="0" err="1">
                <a:ea typeface="Cambria" panose="02040503050406030204" pitchFamily="18" charset="0"/>
              </a:rPr>
              <a:t>amoebiasis</a:t>
            </a:r>
            <a:r>
              <a:rPr lang="en-US" sz="2400" dirty="0">
                <a:ea typeface="Cambria" panose="02040503050406030204" pitchFamily="18" charset="0"/>
              </a:rPr>
              <a:t> should be diagnosed with specific stool E. </a:t>
            </a:r>
            <a:r>
              <a:rPr lang="en-US" sz="2400" dirty="0" err="1">
                <a:ea typeface="Cambria" panose="02040503050406030204" pitchFamily="18" charset="0"/>
              </a:rPr>
              <a:t>histolytica</a:t>
            </a:r>
            <a:r>
              <a:rPr lang="en-US" sz="2400" dirty="0">
                <a:ea typeface="Cambria" panose="02040503050406030204" pitchFamily="18" charset="0"/>
              </a:rPr>
              <a:t> testing (such as cultures, serology, antigen testing, and Enzyme immunoassay, </a:t>
            </a:r>
            <a:r>
              <a:rPr lang="en-US" sz="2400" dirty="0" err="1">
                <a:ea typeface="Cambria" panose="02040503050406030204" pitchFamily="18" charset="0"/>
              </a:rPr>
              <a:t>hemagglutination</a:t>
            </a:r>
            <a:r>
              <a:rPr lang="en-US" sz="2400" dirty="0">
                <a:ea typeface="Cambria" panose="02040503050406030204" pitchFamily="18" charset="0"/>
              </a:rPr>
              <a:t> tests or PCR) rather than microscopy for ova and cysts.</a:t>
            </a:r>
          </a:p>
        </p:txBody>
      </p:sp>
    </p:spTree>
    <p:extLst>
      <p:ext uri="{BB962C8B-B14F-4D97-AF65-F5344CB8AC3E}">
        <p14:creationId xmlns:p14="http://schemas.microsoft.com/office/powerpoint/2010/main" val="21017512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b="1" dirty="0">
                <a:ea typeface="Cambria" panose="02040503050406030204" pitchFamily="18" charset="0"/>
              </a:rPr>
              <a:t>Serology </a:t>
            </a:r>
            <a:r>
              <a:rPr lang="en-US" sz="2400" dirty="0">
                <a:ea typeface="Cambria" panose="02040503050406030204" pitchFamily="18" charset="0"/>
              </a:rPr>
              <a:t>is the best method of confirming the diagnosis of liver abscess.</a:t>
            </a:r>
          </a:p>
          <a:p>
            <a:r>
              <a:rPr lang="en-US" sz="2400" b="1" dirty="0">
                <a:ea typeface="Cambria" panose="02040503050406030204" pitchFamily="18" charset="0"/>
              </a:rPr>
              <a:t>Indirect </a:t>
            </a:r>
            <a:r>
              <a:rPr lang="en-US" sz="2400" b="1" dirty="0" err="1">
                <a:ea typeface="Cambria" panose="02040503050406030204" pitchFamily="18" charset="0"/>
              </a:rPr>
              <a:t>hemagglutination</a:t>
            </a:r>
            <a:r>
              <a:rPr lang="en-US" sz="2400" b="1" dirty="0">
                <a:ea typeface="Cambria" panose="02040503050406030204" pitchFamily="18" charset="0"/>
              </a:rPr>
              <a:t> and gel diffusion precipitation </a:t>
            </a:r>
            <a:r>
              <a:rPr lang="en-US" sz="2400" dirty="0">
                <a:ea typeface="Cambria" panose="02040503050406030204" pitchFamily="18" charset="0"/>
              </a:rPr>
              <a:t>are the most commonly used tests with 85–95% sensitivity and specificity detecting antibodies to E. </a:t>
            </a:r>
            <a:r>
              <a:rPr lang="en-US" sz="2400" dirty="0" err="1">
                <a:ea typeface="Cambria" panose="02040503050406030204" pitchFamily="18" charset="0"/>
              </a:rPr>
              <a:t>histolytica</a:t>
            </a:r>
            <a:r>
              <a:rPr lang="en-US" sz="2400" dirty="0">
                <a:ea typeface="Cambria" panose="02040503050406030204" pitchFamily="18" charset="0"/>
              </a:rPr>
              <a:t>.</a:t>
            </a:r>
          </a:p>
        </p:txBody>
      </p:sp>
    </p:spTree>
    <p:extLst>
      <p:ext uri="{BB962C8B-B14F-4D97-AF65-F5344CB8AC3E}">
        <p14:creationId xmlns:p14="http://schemas.microsoft.com/office/powerpoint/2010/main" val="3913877744"/>
      </p:ext>
    </p:extLst>
  </p:cSld>
  <p:clrMapOvr>
    <a:masterClrMapping/>
  </p:clrMapOvr>
</p:sld>
</file>

<file path=ppt/theme/theme1.xml><?xml version="1.0" encoding="utf-8"?>
<a:theme xmlns:a="http://schemas.openxmlformats.org/drawingml/2006/main" name="Theme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7346BD21-3F25-428E-ABD8-DA8AB92C626B}" vid="{61713D62-0CD8-4962-A30E-1C0F185C71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218</TotalTime>
  <Words>8353</Words>
  <Application>Microsoft Office PowerPoint</Application>
  <PresentationFormat>Widescreen</PresentationFormat>
  <Paragraphs>968</Paragraphs>
  <Slides>187</Slides>
  <Notes>5</Notes>
  <HiddenSlides>0</HiddenSlides>
  <MMClips>0</MMClips>
  <ScaleCrop>false</ScaleCrop>
  <HeadingPairs>
    <vt:vector size="4" baseType="variant">
      <vt:variant>
        <vt:lpstr>Theme</vt:lpstr>
      </vt:variant>
      <vt:variant>
        <vt:i4>1</vt:i4>
      </vt:variant>
      <vt:variant>
        <vt:lpstr>Slide Titles</vt:lpstr>
      </vt:variant>
      <vt:variant>
        <vt:i4>187</vt:i4>
      </vt:variant>
    </vt:vector>
  </HeadingPairs>
  <TitlesOfParts>
    <vt:vector size="188" baseType="lpstr">
      <vt:lpstr>Theme1</vt:lpstr>
      <vt:lpstr>DISORDERS OF THE LIVER, PANCREAS &amp; GALL BLADDER</vt:lpstr>
      <vt:lpstr>DISORDERS OF THE LIVER </vt:lpstr>
      <vt:lpstr>PORTAL HYPERTENSION </vt:lpstr>
      <vt:lpstr>PowerPoint Presentation</vt:lpstr>
      <vt:lpstr>PowerPoint Presentation</vt:lpstr>
      <vt:lpstr>PowerPoint Presentation</vt:lpstr>
      <vt:lpstr>Pathophysiology</vt:lpstr>
      <vt:lpstr>Symptoms</vt:lpstr>
      <vt:lpstr>Investigations </vt:lpstr>
      <vt:lpstr>Management </vt:lpstr>
      <vt:lpstr>PowerPoint Presentation</vt:lpstr>
      <vt:lpstr>PowerPoint Presentation</vt:lpstr>
      <vt:lpstr> Nursing Management </vt:lpstr>
      <vt:lpstr>ESOPHAGEAL VARICES </vt:lpstr>
      <vt:lpstr> Pathophysiology </vt:lpstr>
      <vt:lpstr>Clinical Manifestations </vt:lpstr>
      <vt:lpstr>Laboratory and diagnostic study findings </vt:lpstr>
      <vt:lpstr>Medical Management</vt:lpstr>
      <vt:lpstr>PowerPoint Presentation</vt:lpstr>
      <vt:lpstr>PowerPoint Presentation</vt:lpstr>
      <vt:lpstr>Nursing Diagnosis </vt:lpstr>
      <vt:lpstr>Nursing Management </vt:lpstr>
      <vt:lpstr>PowerPoint Presentation</vt:lpstr>
      <vt:lpstr>PowerPoint Presentation</vt:lpstr>
      <vt:lpstr>PowerPoint Presentation</vt:lpstr>
      <vt:lpstr> JAUNDICE </vt:lpstr>
      <vt:lpstr>Classification of jaundice</vt:lpstr>
      <vt:lpstr>According to cause</vt:lpstr>
      <vt:lpstr> Conjugation of bilirubin </vt:lpstr>
      <vt:lpstr> </vt:lpstr>
      <vt:lpstr>PowerPoint Presentation</vt:lpstr>
      <vt:lpstr>Investigations </vt:lpstr>
      <vt:lpstr>PowerPoint Presentation</vt:lpstr>
      <vt:lpstr> Clinical manifestations </vt:lpstr>
      <vt:lpstr> HEPATITIS </vt:lpstr>
      <vt:lpstr>PowerPoint Presentation</vt:lpstr>
      <vt:lpstr>  HEPATITIS A </vt:lpstr>
      <vt:lpstr>PowerPoint Presentation</vt:lpstr>
      <vt:lpstr>PowerPoint Presentation</vt:lpstr>
      <vt:lpstr> HEPATITIS B </vt:lpstr>
      <vt:lpstr> Clinical manifestations </vt:lpstr>
      <vt:lpstr>Management</vt:lpstr>
      <vt:lpstr>PowerPoint Presentation</vt:lpstr>
      <vt:lpstr>Prevention</vt:lpstr>
      <vt:lpstr> HEPATITIS C &amp; D </vt:lpstr>
      <vt:lpstr>Hepatitis C</vt:lpstr>
      <vt:lpstr>PowerPoint Presentation</vt:lpstr>
      <vt:lpstr>LIVER CIRRHOSIS</vt:lpstr>
      <vt:lpstr>stages</vt:lpstr>
      <vt:lpstr>Stage 2</vt:lpstr>
      <vt:lpstr>Stage 3</vt:lpstr>
      <vt:lpstr>Stage 4 (End Stage Liver Disease) </vt:lpstr>
      <vt:lpstr> Types of Cirrhosis(Also etiologic factors) </vt:lpstr>
      <vt:lpstr>Pathology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Ascites</vt:lpstr>
      <vt:lpstr>S/S</vt:lpstr>
      <vt:lpstr>Diagnosis</vt:lpstr>
      <vt:lpstr>PowerPoint Presentation</vt:lpstr>
      <vt:lpstr>PowerPoint Presentation</vt:lpstr>
      <vt:lpstr>Management</vt:lpstr>
      <vt:lpstr>T.I.P.S Transjugular intrahepatic Portosystemic shunt</vt:lpstr>
      <vt:lpstr>Complications </vt:lpstr>
      <vt:lpstr>Fulminant Hepatic Failure </vt:lpstr>
      <vt:lpstr>Hepatic Failure</vt:lpstr>
      <vt:lpstr>PowerPoint Presentation</vt:lpstr>
      <vt:lpstr> HEPATIC ENCEPHALOPATHY AND COMA </vt:lpstr>
      <vt:lpstr>Pathophysiology </vt:lpstr>
      <vt:lpstr>PowerPoint Presentation</vt:lpstr>
      <vt:lpstr>Clinical Manifestations </vt:lpstr>
      <vt:lpstr> Assessment and Diagnostic Findings </vt:lpstr>
      <vt:lpstr> Medical Management </vt:lpstr>
      <vt:lpstr>PowerPoint Presentation</vt:lpstr>
      <vt:lpstr>PowerPoint Presentation</vt:lpstr>
      <vt:lpstr>PowerPoint Presentation</vt:lpstr>
      <vt:lpstr>LIVER ABSCESS</vt:lpstr>
      <vt:lpstr>Types</vt:lpstr>
      <vt:lpstr>PowerPoint Presentation</vt:lpstr>
      <vt:lpstr>Prevalence </vt:lpstr>
      <vt:lpstr>PowerPoint Presentation</vt:lpstr>
      <vt:lpstr>Risk factors</vt:lpstr>
      <vt:lpstr>Pathogens involved</vt:lpstr>
      <vt:lpstr>Route of infection</vt:lpstr>
      <vt:lpstr>PowerPoint Presentation</vt:lpstr>
      <vt:lpstr>Pathophysiology</vt:lpstr>
      <vt:lpstr>PowerPoint Presentation</vt:lpstr>
      <vt:lpstr>Clinical features</vt:lpstr>
      <vt:lpstr>PowerPoint Presentation</vt:lpstr>
      <vt:lpstr>PowerPoint Presentation</vt:lpstr>
      <vt:lpstr>PowerPoint Presentation</vt:lpstr>
      <vt:lpstr>Diagnosis</vt:lpstr>
      <vt:lpstr>PowerPoint Presentation</vt:lpstr>
      <vt:lpstr>PowerPoint Presentation</vt:lpstr>
      <vt:lpstr>Radiograpic imaging</vt:lpstr>
      <vt:lpstr>PowerPoint Presentation</vt:lpstr>
      <vt:lpstr>PowerPoint Presentation</vt:lpstr>
      <vt:lpstr>PowerPoint Presentation</vt:lpstr>
      <vt:lpstr>PowerPoint Presentation</vt:lpstr>
      <vt:lpstr>PowerPoint Presentation</vt:lpstr>
      <vt:lpstr>Complications of abscess</vt:lpstr>
      <vt:lpstr>Differential diagnoses</vt:lpstr>
      <vt:lpstr>Management </vt:lpstr>
      <vt:lpstr>PowerPoint Presentation</vt:lpstr>
      <vt:lpstr>PowerPoint Presentation</vt:lpstr>
      <vt:lpstr>PowerPoint Presentation</vt:lpstr>
      <vt:lpstr>PowerPoint Presentation</vt:lpstr>
      <vt:lpstr>PowerPoint Presentation</vt:lpstr>
      <vt:lpstr>PowerPoint Presentation</vt:lpstr>
      <vt:lpstr>Duration of therapy and follow-up</vt:lpstr>
      <vt:lpstr>PowerPoint Presentation</vt:lpstr>
      <vt:lpstr>CA  LIVER </vt:lpstr>
      <vt:lpstr>Clinical features </vt:lpstr>
      <vt:lpstr> Management Surgical</vt:lpstr>
      <vt:lpstr>HEPATOCELLULAR CARCINOMA (HCC)</vt:lpstr>
      <vt:lpstr>Causes</vt:lpstr>
      <vt:lpstr>Clinical Features</vt:lpstr>
      <vt:lpstr>PowerPoint Presentation</vt:lpstr>
      <vt:lpstr>PowerPoint Presentation</vt:lpstr>
      <vt:lpstr>PowerPoint Presentation</vt:lpstr>
      <vt:lpstr>PowerPoint Presentation</vt:lpstr>
      <vt:lpstr>Management</vt:lpstr>
      <vt:lpstr>PowerPoint Presentation</vt:lpstr>
      <vt:lpstr>PowerPoint Presentation</vt:lpstr>
      <vt:lpstr>DISORDERS OF THE PANCREAS </vt:lpstr>
      <vt:lpstr> PANCREATITIS  Acute  </vt:lpstr>
      <vt:lpstr>Pathophysiology</vt:lpstr>
      <vt:lpstr> Signs and symptoms </vt:lpstr>
      <vt:lpstr>PowerPoint Presentation</vt:lpstr>
      <vt:lpstr>PowerPoint Presentation</vt:lpstr>
      <vt:lpstr>COMPLICATIONS </vt:lpstr>
      <vt:lpstr>PowerPoint Presentation</vt:lpstr>
      <vt:lpstr>Management</vt:lpstr>
      <vt:lpstr>Chronic pancreatitis </vt:lpstr>
      <vt:lpstr>PowerPoint Presentation</vt:lpstr>
      <vt:lpstr>Symptoms</vt:lpstr>
      <vt:lpstr>COMPLICATIONS</vt:lpstr>
      <vt:lpstr>Management</vt:lpstr>
      <vt:lpstr>Nursing diagnoses</vt:lpstr>
      <vt:lpstr> CANCER PANCREASE </vt:lpstr>
      <vt:lpstr>Risk factors </vt:lpstr>
      <vt:lpstr>PowerPoint Presentation</vt:lpstr>
      <vt:lpstr>Symptoms</vt:lpstr>
      <vt:lpstr>PowerPoint Presentation</vt:lpstr>
      <vt:lpstr>PowerPoint Presentation</vt:lpstr>
      <vt:lpstr>Management </vt:lpstr>
      <vt:lpstr>PowerPoint Presentation</vt:lpstr>
      <vt:lpstr>PowerPoint Presentation</vt:lpstr>
      <vt:lpstr>DISORDERS OF THE GALL BLADDER </vt:lpstr>
      <vt:lpstr>The Gallbladder</vt:lpstr>
      <vt:lpstr>PowerPoint Presentation</vt:lpstr>
      <vt:lpstr>PowerPoint Presentation</vt:lpstr>
      <vt:lpstr> CHOLECYSTITIS  </vt:lpstr>
      <vt:lpstr>PowerPoint Presentation</vt:lpstr>
      <vt:lpstr>PowerPoint Presentation</vt:lpstr>
      <vt:lpstr>PowerPoint Presentation</vt:lpstr>
      <vt:lpstr>PowerPoint Presentation</vt:lpstr>
      <vt:lpstr>Pathophysiology </vt:lpstr>
      <vt:lpstr>Clinical features</vt:lpstr>
      <vt:lpstr>PowerPoint Presentation</vt:lpstr>
      <vt:lpstr>Diagnostic Assessments</vt:lpstr>
      <vt:lpstr>PowerPoint Presentation</vt:lpstr>
      <vt:lpstr>PowerPoint Presentation</vt:lpstr>
      <vt:lpstr>Management</vt:lpstr>
      <vt:lpstr>Complications</vt:lpstr>
      <vt:lpstr>Other possible complications</vt:lpstr>
      <vt:lpstr>Management </vt:lpstr>
      <vt:lpstr> CHOLELITHIASIS </vt:lpstr>
      <vt:lpstr>PowerPoint Presentation</vt:lpstr>
      <vt:lpstr>PowerPoint Presentation</vt:lpstr>
      <vt:lpstr>PowerPoint Presentation</vt:lpstr>
      <vt:lpstr> Clinical manifestations </vt:lpstr>
      <vt:lpstr> Diagnosis </vt:lpstr>
      <vt:lpstr>B) cholelithiasis dx </vt:lpstr>
      <vt:lpstr> Management </vt:lpstr>
      <vt:lpstr>Pre-op care </vt:lpstr>
      <vt:lpstr> Post-op care </vt:lpstr>
      <vt:lpstr>CARCINOMA OF THE GALL BLADDER</vt:lpstr>
      <vt:lpstr>Clinical Features</vt:lpstr>
      <vt:lpstr>Investigations </vt:lpstr>
      <vt:lpstr>Management</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DISORDERS OF THE LIVER, PANCREAS &amp; GALL BLADDER</dc:title>
  <dc:creator>Nelly Jongwo</dc:creator>
  <cp:lastModifiedBy>Nelly Nelly</cp:lastModifiedBy>
  <cp:revision>20</cp:revision>
  <dcterms:created xsi:type="dcterms:W3CDTF">2021-06-27T10:02:51Z</dcterms:created>
  <dcterms:modified xsi:type="dcterms:W3CDTF">2022-01-29T11:20:08Z</dcterms:modified>
</cp:coreProperties>
</file>