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6" r:id="rId2"/>
    <p:sldId id="327"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5" r:id="rId19"/>
    <p:sldId id="286" r:id="rId20"/>
    <p:sldId id="288" r:id="rId21"/>
    <p:sldId id="289"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20" r:id="rId44"/>
    <p:sldId id="321" r:id="rId45"/>
    <p:sldId id="322" r:id="rId46"/>
    <p:sldId id="323" r:id="rId47"/>
    <p:sldId id="324" r:id="rId48"/>
    <p:sldId id="336" r:id="rId49"/>
    <p:sldId id="258" r:id="rId50"/>
    <p:sldId id="328" r:id="rId51"/>
    <p:sldId id="329" r:id="rId52"/>
    <p:sldId id="331" r:id="rId53"/>
    <p:sldId id="332" r:id="rId54"/>
    <p:sldId id="330" r:id="rId55"/>
    <p:sldId id="333" r:id="rId56"/>
    <p:sldId id="334" r:id="rId57"/>
    <p:sldId id="335"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EBF4CC-816A-4DEB-83D8-3D8D6EA9B303}" type="datetimeFigureOut">
              <a:rPr lang="en-US" smtClean="0"/>
              <a:t>6/11/2021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CFE2E-90D8-4B30-BF74-CEC32E5A1734}" type="slidenum">
              <a:rPr lang="en-US" smtClean="0"/>
              <a:t>‹#›</a:t>
            </a:fld>
            <a:endParaRPr lang="en-US"/>
          </a:p>
        </p:txBody>
      </p:sp>
    </p:spTree>
    <p:extLst>
      <p:ext uri="{BB962C8B-B14F-4D97-AF65-F5344CB8AC3E}">
        <p14:creationId xmlns:p14="http://schemas.microsoft.com/office/powerpoint/2010/main" val="3423582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r>
              <a:rPr lang="en-US" dirty="0" smtClean="0"/>
              <a:t>	</a:t>
            </a:r>
            <a:r>
              <a:rPr lang="en-US" dirty="0" err="1" smtClean="0"/>
              <a:t>Chiroprotractor</a:t>
            </a:r>
            <a:r>
              <a:rPr lang="en-US" dirty="0" smtClean="0"/>
              <a:t> deals with the disorders of the MS and Nervous systems.</a:t>
            </a:r>
            <a:r>
              <a:rPr lang="en-US" baseline="0" dirty="0" smtClean="0"/>
              <a:t> </a:t>
            </a:r>
            <a:r>
              <a:rPr lang="en-US" baseline="0" dirty="0" err="1" smtClean="0"/>
              <a:t>Manipultes</a:t>
            </a:r>
            <a:r>
              <a:rPr lang="en-US" baseline="0" dirty="0" smtClean="0"/>
              <a:t> for example spinal joints that have become </a:t>
            </a:r>
            <a:r>
              <a:rPr lang="en-US" baseline="0" dirty="0" err="1" smtClean="0"/>
              <a:t>hypomobile</a:t>
            </a:r>
            <a:r>
              <a:rPr lang="en-US" baseline="0" dirty="0" smtClean="0"/>
              <a:t> due to injury etc</a:t>
            </a:r>
          </a:p>
          <a:p>
            <a:r>
              <a:rPr lang="en-US" baseline="0" dirty="0" smtClean="0"/>
              <a:t>Using irritants to cure the </a:t>
            </a:r>
            <a:r>
              <a:rPr lang="en-US" baseline="0" dirty="0" err="1" smtClean="0"/>
              <a:t>dsame</a:t>
            </a:r>
            <a:r>
              <a:rPr lang="en-US" baseline="0" dirty="0" smtClean="0"/>
              <a:t> condition</a:t>
            </a:r>
            <a:endParaRPr lang="en-US" dirty="0"/>
          </a:p>
        </p:txBody>
      </p:sp>
      <p:sp>
        <p:nvSpPr>
          <p:cNvPr id="4" name="Slide Number Placeholder 3"/>
          <p:cNvSpPr>
            <a:spLocks noGrp="1"/>
          </p:cNvSpPr>
          <p:nvPr>
            <p:ph type="sldNum" sz="quarter" idx="10"/>
          </p:nvPr>
        </p:nvSpPr>
        <p:spPr/>
        <p:txBody>
          <a:bodyPr/>
          <a:lstStyle/>
          <a:p>
            <a:fld id="{DDFFB63B-4433-4B1E-BF9A-08311E1F98B5}" type="slidenum">
              <a:rPr lang="en-US" smtClean="0"/>
              <a:pPr/>
              <a:t>44</a:t>
            </a:fld>
            <a:endParaRPr lang="en-US"/>
          </a:p>
        </p:txBody>
      </p:sp>
    </p:spTree>
    <p:extLst>
      <p:ext uri="{BB962C8B-B14F-4D97-AF65-F5344CB8AC3E}">
        <p14:creationId xmlns:p14="http://schemas.microsoft.com/office/powerpoint/2010/main" val="1452947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FFB63B-4433-4B1E-BF9A-08311E1F98B5}" type="slidenum">
              <a:rPr lang="en-US" smtClean="0"/>
              <a:pPr/>
              <a:t>45</a:t>
            </a:fld>
            <a:endParaRPr lang="en-US"/>
          </a:p>
        </p:txBody>
      </p:sp>
    </p:spTree>
    <p:extLst>
      <p:ext uri="{BB962C8B-B14F-4D97-AF65-F5344CB8AC3E}">
        <p14:creationId xmlns:p14="http://schemas.microsoft.com/office/powerpoint/2010/main" val="28755394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3F6109C8-C227-4929-B430-7056854677F3}"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E64EA-D85F-48B1-B55E-39A5EF0D48C4}" type="slidenum">
              <a:rPr lang="en-US" smtClean="0"/>
              <a:t>‹#›</a:t>
            </a:fld>
            <a:endParaRPr lang="en-US"/>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130595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6109C8-C227-4929-B430-7056854677F3}"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4160458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6109C8-C227-4929-B430-7056854677F3}"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157852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6109C8-C227-4929-B430-7056854677F3}"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354737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6109C8-C227-4929-B430-7056854677F3}"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1259709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6109C8-C227-4929-B430-7056854677F3}"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294979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6109C8-C227-4929-B430-7056854677F3}" type="datetimeFigureOut">
              <a:rPr lang="en-US" smtClean="0"/>
              <a:t>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4128728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6109C8-C227-4929-B430-7056854677F3}" type="datetimeFigureOut">
              <a:rPr lang="en-US" smtClean="0"/>
              <a:t>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13569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6109C8-C227-4929-B430-7056854677F3}" type="datetimeFigureOut">
              <a:rPr lang="en-US" smtClean="0"/>
              <a:t>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356987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109C8-C227-4929-B430-7056854677F3}"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332121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109C8-C227-4929-B430-7056854677F3}"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E64EA-D85F-48B1-B55E-39A5EF0D48C4}" type="slidenum">
              <a:rPr lang="en-US" smtClean="0"/>
              <a:t>‹#›</a:t>
            </a:fld>
            <a:endParaRPr lang="en-US"/>
          </a:p>
        </p:txBody>
      </p:sp>
    </p:spTree>
    <p:extLst>
      <p:ext uri="{BB962C8B-B14F-4D97-AF65-F5344CB8AC3E}">
        <p14:creationId xmlns:p14="http://schemas.microsoft.com/office/powerpoint/2010/main" val="270596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109C8-C227-4929-B430-7056854677F3}" type="datetimeFigureOut">
              <a:rPr lang="en-US" smtClean="0"/>
              <a:t>6/11/2021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E64EA-D85F-48B1-B55E-39A5EF0D48C4}" type="slidenum">
              <a:rPr lang="en-US" smtClean="0"/>
              <a:t>‹#›</a:t>
            </a:fld>
            <a:endParaRPr lang="en-US"/>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2860941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9854" y="3425781"/>
            <a:ext cx="10921284" cy="1189146"/>
          </a:xfrm>
        </p:spPr>
        <p:txBody>
          <a:bodyPr>
            <a:normAutofit fontScale="90000"/>
          </a:bodyPr>
          <a:lstStyle/>
          <a:p>
            <a:r>
              <a:rPr lang="en-US" dirty="0"/>
              <a:t>DISORDERS OF THE STOMACH</a:t>
            </a:r>
            <a:br>
              <a:rPr lang="en-US" dirty="0"/>
            </a:br>
            <a:endParaRPr lang="en-US" dirty="0"/>
          </a:p>
        </p:txBody>
      </p:sp>
    </p:spTree>
    <p:extLst>
      <p:ext uri="{BB962C8B-B14F-4D97-AF65-F5344CB8AC3E}">
        <p14:creationId xmlns:p14="http://schemas.microsoft.com/office/powerpoint/2010/main" val="2196937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010" y="210579"/>
            <a:ext cx="10515600" cy="915035"/>
          </a:xfrm>
        </p:spPr>
        <p:txBody>
          <a:bodyPr/>
          <a:lstStyle/>
          <a:p>
            <a:r>
              <a:rPr lang="en-US" dirty="0" smtClean="0"/>
              <a:t>Stomach defense mechanisms</a:t>
            </a:r>
            <a:endParaRPr lang="en-US" dirty="0"/>
          </a:p>
        </p:txBody>
      </p:sp>
      <p:sp>
        <p:nvSpPr>
          <p:cNvPr id="3" name="Content Placeholder 2"/>
          <p:cNvSpPr>
            <a:spLocks noGrp="1"/>
          </p:cNvSpPr>
          <p:nvPr>
            <p:ph idx="1"/>
          </p:nvPr>
        </p:nvSpPr>
        <p:spPr>
          <a:xfrm>
            <a:off x="609600" y="1280160"/>
            <a:ext cx="10980420" cy="5174648"/>
          </a:xfrm>
        </p:spPr>
        <p:txBody>
          <a:bodyPr>
            <a:normAutofit/>
          </a:bodyPr>
          <a:lstStyle/>
          <a:p>
            <a:pPr marL="578358" indent="-514350">
              <a:buAutoNum type="arabicPeriod"/>
            </a:pPr>
            <a:r>
              <a:rPr lang="en-US" sz="3200" b="1" dirty="0" smtClean="0"/>
              <a:t>Pre-epithelial factors</a:t>
            </a:r>
            <a:r>
              <a:rPr lang="en-US" sz="3200" dirty="0" smtClean="0"/>
              <a:t>:-mucus-bicarbonate-</a:t>
            </a:r>
            <a:r>
              <a:rPr lang="en-US" sz="3200" dirty="0" err="1" smtClean="0"/>
              <a:t>phospholipid</a:t>
            </a:r>
            <a:r>
              <a:rPr lang="en-US" sz="3200" dirty="0" smtClean="0"/>
              <a:t> barrier, HCL that makes environment unfriendly to most organisms</a:t>
            </a:r>
          </a:p>
          <a:p>
            <a:pPr marL="578358" indent="-514350">
              <a:buAutoNum type="arabicPeriod"/>
            </a:pPr>
            <a:r>
              <a:rPr lang="en-US" sz="3200" b="1" dirty="0" smtClean="0"/>
              <a:t>Epithelial</a:t>
            </a:r>
            <a:r>
              <a:rPr lang="en-US" sz="3200" dirty="0" smtClean="0"/>
              <a:t>:- layer of simple columnar cells that is hydrophobic and interconnected by tight joints with continuous, and well-coordinated cell renewal which maintains constant structural integrity of the mucosa </a:t>
            </a:r>
          </a:p>
          <a:p>
            <a:pPr>
              <a:buNone/>
            </a:pPr>
            <a:endParaRPr lang="en-US" sz="4000" dirty="0"/>
          </a:p>
        </p:txBody>
      </p:sp>
    </p:spTree>
    <p:extLst>
      <p:ext uri="{BB962C8B-B14F-4D97-AF65-F5344CB8AC3E}">
        <p14:creationId xmlns:p14="http://schemas.microsoft.com/office/powerpoint/2010/main" val="954776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862097"/>
          </a:xfrm>
        </p:spPr>
        <p:txBody>
          <a:bodyPr/>
          <a:lstStyle/>
          <a:p>
            <a:r>
              <a:rPr lang="en-US" dirty="0" smtClean="0"/>
              <a:t>Post-epithelial factors</a:t>
            </a:r>
            <a:endParaRPr lang="en-US" dirty="0"/>
          </a:p>
        </p:txBody>
      </p:sp>
      <p:sp>
        <p:nvSpPr>
          <p:cNvPr id="3" name="Content Placeholder 2"/>
          <p:cNvSpPr>
            <a:spLocks noGrp="1"/>
          </p:cNvSpPr>
          <p:nvPr>
            <p:ph idx="1"/>
          </p:nvPr>
        </p:nvSpPr>
        <p:spPr>
          <a:xfrm>
            <a:off x="697831" y="1046918"/>
            <a:ext cx="11494169" cy="5308643"/>
          </a:xfrm>
        </p:spPr>
        <p:txBody>
          <a:bodyPr>
            <a:noAutofit/>
          </a:bodyPr>
          <a:lstStyle/>
          <a:p>
            <a:pPr marL="0" indent="0">
              <a:buNone/>
            </a:pPr>
            <a:r>
              <a:rPr lang="en-US" sz="3200" b="1" dirty="0" smtClean="0"/>
              <a:t>Include;</a:t>
            </a:r>
          </a:p>
          <a:p>
            <a:r>
              <a:rPr lang="en-US" sz="3200" b="1" dirty="0" smtClean="0"/>
              <a:t>continuous blood flow </a:t>
            </a:r>
            <a:r>
              <a:rPr lang="en-US" sz="3200" dirty="0" smtClean="0"/>
              <a:t>that delivers oxygen and nutrients with the simultaneous removal of toxic substances </a:t>
            </a:r>
          </a:p>
          <a:p>
            <a:r>
              <a:rPr lang="en-US" sz="3200" b="1" dirty="0" smtClean="0"/>
              <a:t>an</a:t>
            </a:r>
            <a:r>
              <a:rPr lang="en-US" sz="3200" dirty="0" smtClean="0"/>
              <a:t> </a:t>
            </a:r>
            <a:r>
              <a:rPr lang="en-US" sz="3200" b="1" dirty="0" smtClean="0"/>
              <a:t>endothelial barrier </a:t>
            </a:r>
            <a:r>
              <a:rPr lang="en-US" sz="3200" dirty="0" smtClean="0"/>
              <a:t>that produces nitric oxide and prostacyclin to oppose the damaging effects of vasoconstrictors and inflammation in the microcirculation</a:t>
            </a:r>
          </a:p>
          <a:p>
            <a:r>
              <a:rPr lang="en-US" sz="3200" b="1" dirty="0" smtClean="0"/>
              <a:t>sensory innervation </a:t>
            </a:r>
            <a:r>
              <a:rPr lang="en-US" sz="3200" dirty="0" smtClean="0"/>
              <a:t>which helps regulate mucosal blood flow and gastric motility. These critical mechanisms exist under normal conditions to balance out injurious factors and prevent the development of ulcers and their complications.</a:t>
            </a:r>
            <a:endParaRPr lang="en-US" sz="3200" dirty="0"/>
          </a:p>
        </p:txBody>
      </p:sp>
    </p:spTree>
    <p:extLst>
      <p:ext uri="{BB962C8B-B14F-4D97-AF65-F5344CB8AC3E}">
        <p14:creationId xmlns:p14="http://schemas.microsoft.com/office/powerpoint/2010/main" val="3040634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7" y="164206"/>
            <a:ext cx="8389733" cy="737315"/>
          </a:xfrm>
        </p:spPr>
        <p:txBody>
          <a:bodyPr>
            <a:normAutofit fontScale="90000"/>
          </a:bodyPr>
          <a:lstStyle/>
          <a:p>
            <a:r>
              <a:rPr lang="en-US" sz="3300" b="1" dirty="0" smtClean="0">
                <a:latin typeface="Cambria" pitchFamily="18" charset="0"/>
              </a:rPr>
              <a:t>Etiology</a:t>
            </a:r>
            <a:r>
              <a:rPr lang="en-US" sz="2400" dirty="0">
                <a:latin typeface="Cambria" pitchFamily="18" charset="0"/>
              </a:rPr>
              <a:t/>
            </a:r>
            <a:br>
              <a:rPr lang="en-US" sz="2400" dirty="0">
                <a:latin typeface="Cambria" pitchFamily="18" charset="0"/>
              </a:rPr>
            </a:br>
            <a:endParaRPr lang="en-US" sz="2400" dirty="0">
              <a:latin typeface="Cambria" pitchFamily="18" charset="0"/>
            </a:endParaRPr>
          </a:p>
        </p:txBody>
      </p:sp>
      <p:sp>
        <p:nvSpPr>
          <p:cNvPr id="3" name="Content Placeholder 2"/>
          <p:cNvSpPr>
            <a:spLocks noGrp="1"/>
          </p:cNvSpPr>
          <p:nvPr>
            <p:ph idx="1"/>
          </p:nvPr>
        </p:nvSpPr>
        <p:spPr>
          <a:xfrm>
            <a:off x="618187" y="901521"/>
            <a:ext cx="11183947" cy="4902827"/>
          </a:xfrm>
        </p:spPr>
        <p:txBody>
          <a:bodyPr>
            <a:noAutofit/>
          </a:bodyPr>
          <a:lstStyle/>
          <a:p>
            <a:r>
              <a:rPr lang="en-US" sz="2800" dirty="0">
                <a:solidFill>
                  <a:schemeClr val="tx1"/>
                </a:solidFill>
                <a:latin typeface="Cambria" pitchFamily="18" charset="0"/>
              </a:rPr>
              <a:t>Increased gastric juices/intestinal juices </a:t>
            </a:r>
          </a:p>
          <a:p>
            <a:r>
              <a:rPr lang="en-US" sz="2800" dirty="0">
                <a:solidFill>
                  <a:schemeClr val="tx1"/>
                </a:solidFill>
                <a:latin typeface="Cambria" pitchFamily="18" charset="0"/>
              </a:rPr>
              <a:t>Erosion and inflammation of the mucosa</a:t>
            </a:r>
          </a:p>
          <a:p>
            <a:pPr>
              <a:buNone/>
            </a:pPr>
            <a:r>
              <a:rPr lang="en-US" sz="2800" b="1" dirty="0">
                <a:latin typeface="Cambria" pitchFamily="18" charset="0"/>
              </a:rPr>
              <a:t>Causes</a:t>
            </a:r>
            <a:endParaRPr lang="en-US" sz="2800" dirty="0">
              <a:latin typeface="Cambria" pitchFamily="18" charset="0"/>
            </a:endParaRPr>
          </a:p>
          <a:p>
            <a:r>
              <a:rPr lang="en-US" sz="2800" dirty="0">
                <a:solidFill>
                  <a:schemeClr val="tx1"/>
                </a:solidFill>
                <a:latin typeface="Cambria" pitchFamily="18" charset="0"/>
              </a:rPr>
              <a:t>Helicobacter </a:t>
            </a:r>
            <a:r>
              <a:rPr lang="en-US" sz="2800" dirty="0" smtClean="0">
                <a:solidFill>
                  <a:schemeClr val="tx1"/>
                </a:solidFill>
                <a:latin typeface="Cambria" pitchFamily="18" charset="0"/>
              </a:rPr>
              <a:t>pylori</a:t>
            </a:r>
            <a:endParaRPr lang="en-US" sz="2800" dirty="0">
              <a:solidFill>
                <a:schemeClr val="tx1"/>
              </a:solidFill>
              <a:latin typeface="Cambria" pitchFamily="18" charset="0"/>
            </a:endParaRPr>
          </a:p>
          <a:p>
            <a:r>
              <a:rPr lang="en-US" sz="2800" dirty="0">
                <a:solidFill>
                  <a:schemeClr val="tx1"/>
                </a:solidFill>
                <a:latin typeface="Cambria" pitchFamily="18" charset="0"/>
              </a:rPr>
              <a:t>Stress </a:t>
            </a:r>
          </a:p>
          <a:p>
            <a:r>
              <a:rPr lang="en-US" sz="2800" dirty="0">
                <a:solidFill>
                  <a:schemeClr val="tx1"/>
                </a:solidFill>
                <a:latin typeface="Cambria" pitchFamily="18" charset="0"/>
              </a:rPr>
              <a:t>Diet</a:t>
            </a:r>
          </a:p>
          <a:p>
            <a:r>
              <a:rPr lang="en-US" sz="2800" dirty="0">
                <a:solidFill>
                  <a:schemeClr val="tx1"/>
                </a:solidFill>
                <a:latin typeface="Cambria" pitchFamily="18" charset="0"/>
              </a:rPr>
              <a:t>Cigarette smoking</a:t>
            </a:r>
          </a:p>
          <a:p>
            <a:r>
              <a:rPr lang="en-US" sz="2800" dirty="0">
                <a:solidFill>
                  <a:schemeClr val="tx1"/>
                </a:solidFill>
                <a:latin typeface="Cambria" pitchFamily="18" charset="0"/>
              </a:rPr>
              <a:t>Alcohol</a:t>
            </a:r>
          </a:p>
          <a:p>
            <a:r>
              <a:rPr lang="en-US" sz="2800" dirty="0" err="1">
                <a:solidFill>
                  <a:schemeClr val="tx1"/>
                </a:solidFill>
                <a:latin typeface="Cambria" pitchFamily="18" charset="0"/>
              </a:rPr>
              <a:t>Nsaid</a:t>
            </a:r>
            <a:endParaRPr lang="en-US" sz="2800" dirty="0">
              <a:solidFill>
                <a:schemeClr val="tx1"/>
              </a:solidFill>
              <a:latin typeface="Cambria" pitchFamily="18" charset="0"/>
            </a:endParaRPr>
          </a:p>
          <a:p>
            <a:r>
              <a:rPr lang="en-US" sz="2800" dirty="0">
                <a:solidFill>
                  <a:schemeClr val="tx1"/>
                </a:solidFill>
                <a:latin typeface="Cambria" pitchFamily="18" charset="0"/>
              </a:rPr>
              <a:t>Pancreatic gastric secreting tumor</a:t>
            </a:r>
          </a:p>
          <a:p>
            <a:endParaRPr lang="en-US" sz="2800" dirty="0">
              <a:solidFill>
                <a:schemeClr val="tx1"/>
              </a:solidFill>
              <a:latin typeface="Cambria" pitchFamily="18" charset="0"/>
            </a:endParaRPr>
          </a:p>
          <a:p>
            <a:endParaRPr lang="en-US" dirty="0">
              <a:solidFill>
                <a:schemeClr val="tx1"/>
              </a:solidFill>
              <a:latin typeface="Cambria" pitchFamily="18" charset="0"/>
            </a:endParaRPr>
          </a:p>
        </p:txBody>
      </p:sp>
    </p:spTree>
    <p:extLst>
      <p:ext uri="{BB962C8B-B14F-4D97-AF65-F5344CB8AC3E}">
        <p14:creationId xmlns:p14="http://schemas.microsoft.com/office/powerpoint/2010/main" val="1094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67494"/>
            <a:ext cx="10972800" cy="1126966"/>
          </a:xfrm>
        </p:spPr>
        <p:txBody>
          <a:bodyPr/>
          <a:lstStyle/>
          <a:p>
            <a:r>
              <a:rPr lang="en-US" b="1" dirty="0" err="1" smtClean="0"/>
              <a:t>Pathophysiology</a:t>
            </a:r>
            <a:endParaRPr lang="en-US" b="1" dirty="0"/>
          </a:p>
        </p:txBody>
      </p:sp>
      <p:sp>
        <p:nvSpPr>
          <p:cNvPr id="6" name="Content Placeholder 5"/>
          <p:cNvSpPr>
            <a:spLocks noGrp="1"/>
          </p:cNvSpPr>
          <p:nvPr>
            <p:ph idx="1"/>
          </p:nvPr>
        </p:nvSpPr>
        <p:spPr>
          <a:xfrm>
            <a:off x="411481" y="1394460"/>
            <a:ext cx="11407140" cy="4542701"/>
          </a:xfrm>
        </p:spPr>
        <p:txBody>
          <a:bodyPr>
            <a:normAutofit/>
          </a:bodyPr>
          <a:lstStyle/>
          <a:p>
            <a:pPr>
              <a:buClr>
                <a:srgbClr val="FF0000"/>
              </a:buClr>
              <a:buNone/>
            </a:pPr>
            <a:r>
              <a:rPr lang="en-US" sz="3200" dirty="0" smtClean="0">
                <a:latin typeface="Times New Roman" panose="02020603050405020304" pitchFamily="18" charset="0"/>
              </a:rPr>
              <a:t>Whatever the etiologic factor is, the following happens:</a:t>
            </a:r>
          </a:p>
          <a:p>
            <a:pPr>
              <a:buClr>
                <a:srgbClr val="FF0000"/>
              </a:buClr>
            </a:pPr>
            <a:r>
              <a:rPr lang="en-US" sz="3200" dirty="0" smtClean="0">
                <a:latin typeface="Times New Roman" panose="02020603050405020304" pitchFamily="18" charset="0"/>
              </a:rPr>
              <a:t>Peptic ulcers are produced by an imbalance between the gastro-duodenal mucosal defense mechanisms and damaging forces of gastric acid and pepsin, combined with superimposed injury from environmental or immunologic agents.</a:t>
            </a:r>
            <a:endParaRPr lang="en-AU" sz="3200" dirty="0" smtClean="0">
              <a:latin typeface="Times New Roman" panose="02020603050405020304" pitchFamily="18" charset="0"/>
            </a:endParaRPr>
          </a:p>
          <a:p>
            <a:pPr>
              <a:buClr>
                <a:srgbClr val="FF3300"/>
              </a:buClr>
            </a:pPr>
            <a:r>
              <a:rPr lang="en-US" sz="3200" dirty="0" smtClean="0">
                <a:latin typeface="Times New Roman" panose="02020603050405020304" pitchFamily="18" charset="0"/>
              </a:rPr>
              <a:t>The mucous membrane lining the digestive tract erodes and causes a gradual breakdown of tissue.  This breakdown causes a gnawing or burning pain in the upper middle part of the belly (abdomen).</a:t>
            </a:r>
          </a:p>
          <a:p>
            <a:pPr>
              <a:buClr>
                <a:srgbClr val="00FF00"/>
              </a:buClr>
              <a:buFont typeface="Times New Roman" panose="02020603050405020304" pitchFamily="18" charset="0"/>
              <a:buChar char="₪"/>
            </a:pPr>
            <a:endParaRPr lang="en-US" sz="3200" dirty="0" smtClean="0">
              <a:latin typeface="Times New Roman" panose="02020603050405020304" pitchFamily="18" charset="0"/>
            </a:endParaRPr>
          </a:p>
          <a:p>
            <a:endParaRPr lang="en-US" dirty="0"/>
          </a:p>
        </p:txBody>
      </p:sp>
    </p:spTree>
    <p:extLst>
      <p:ext uri="{BB962C8B-B14F-4D97-AF65-F5344CB8AC3E}">
        <p14:creationId xmlns:p14="http://schemas.microsoft.com/office/powerpoint/2010/main" val="2689414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 pylori</a:t>
            </a:r>
            <a:endParaRPr lang="en-US" dirty="0"/>
          </a:p>
        </p:txBody>
      </p:sp>
      <p:sp>
        <p:nvSpPr>
          <p:cNvPr id="6147" name="Rectangle 3"/>
          <p:cNvSpPr>
            <a:spLocks noGrp="1" noChangeArrowheads="1"/>
          </p:cNvSpPr>
          <p:nvPr>
            <p:ph idx="1"/>
          </p:nvPr>
        </p:nvSpPr>
        <p:spPr>
          <a:xfrm>
            <a:off x="502920" y="1371600"/>
            <a:ext cx="11247120" cy="5083208"/>
          </a:xfrm>
        </p:spPr>
        <p:txBody>
          <a:bodyPr>
            <a:normAutofit/>
          </a:bodyPr>
          <a:lstStyle/>
          <a:p>
            <a:pPr>
              <a:lnSpc>
                <a:spcPct val="80000"/>
              </a:lnSpc>
              <a:buClr>
                <a:srgbClr val="CC3300"/>
              </a:buClr>
              <a:buFont typeface="Times New Roman" panose="02020603050405020304" pitchFamily="18" charset="0"/>
              <a:buChar char="₪"/>
            </a:pPr>
            <a:r>
              <a:rPr lang="en-US" sz="3200" dirty="0" smtClean="0">
                <a:solidFill>
                  <a:schemeClr val="tx1"/>
                </a:solidFill>
                <a:ea typeface="Arial Unicode MS" pitchFamily="34" charset="-128"/>
                <a:cs typeface="Arial Unicode MS" pitchFamily="34" charset="-128"/>
              </a:rPr>
              <a:t>80</a:t>
            </a:r>
            <a:r>
              <a:rPr lang="en-US" sz="3200" dirty="0">
                <a:solidFill>
                  <a:schemeClr val="tx1"/>
                </a:solidFill>
                <a:ea typeface="Arial Unicode MS" pitchFamily="34" charset="-128"/>
                <a:cs typeface="Arial Unicode MS" pitchFamily="34" charset="-128"/>
              </a:rPr>
              <a:t>% of ulcers are associated with </a:t>
            </a:r>
            <a:r>
              <a:rPr lang="en-US" sz="3200" i="1" dirty="0">
                <a:solidFill>
                  <a:schemeClr val="tx1"/>
                </a:solidFill>
                <a:ea typeface="Arial Unicode MS" pitchFamily="34" charset="-128"/>
                <a:cs typeface="Arial Unicode MS" pitchFamily="34" charset="-128"/>
              </a:rPr>
              <a:t>Helicobacter pylori</a:t>
            </a:r>
            <a:r>
              <a:rPr lang="en-US" sz="3200" dirty="0">
                <a:solidFill>
                  <a:schemeClr val="tx1"/>
                </a:solidFill>
                <a:ea typeface="Arial Unicode MS" pitchFamily="34" charset="-128"/>
                <a:cs typeface="Arial Unicode MS" pitchFamily="34" charset="-128"/>
              </a:rPr>
              <a:t>, </a:t>
            </a:r>
            <a:r>
              <a:rPr lang="en-US" sz="3200" dirty="0" smtClean="0">
                <a:solidFill>
                  <a:schemeClr val="tx1"/>
                </a:solidFill>
                <a:ea typeface="Arial Unicode MS" pitchFamily="34" charset="-128"/>
                <a:cs typeface="Arial Unicode MS" pitchFamily="34" charset="-128"/>
              </a:rPr>
              <a:t>a spiral-shaped bacterium that lives in the acidic stomach</a:t>
            </a:r>
            <a:r>
              <a:rPr lang="en-US" sz="3200" dirty="0" smtClean="0">
                <a:ea typeface="Arial Unicode MS" pitchFamily="34" charset="-128"/>
                <a:cs typeface="Arial Unicode MS" pitchFamily="34" charset="-128"/>
              </a:rPr>
              <a:t>. Requires a little oxygen for survival</a:t>
            </a:r>
          </a:p>
          <a:p>
            <a:pPr>
              <a:lnSpc>
                <a:spcPct val="80000"/>
              </a:lnSpc>
              <a:buClr>
                <a:srgbClr val="CC3300"/>
              </a:buClr>
              <a:buFont typeface="Times New Roman" panose="02020603050405020304" pitchFamily="18" charset="0"/>
              <a:buChar char="₪"/>
            </a:pPr>
            <a:r>
              <a:rPr lang="en-US" sz="3200" dirty="0" smtClean="0"/>
              <a:t>It is capable of forming </a:t>
            </a:r>
            <a:r>
              <a:rPr lang="en-US" sz="3200" dirty="0" err="1" smtClean="0"/>
              <a:t>biofilms</a:t>
            </a:r>
            <a:r>
              <a:rPr lang="en-US" sz="3200" dirty="0" smtClean="0"/>
              <a:t> and can convert from spiral to a possibly viable but </a:t>
            </a:r>
            <a:r>
              <a:rPr lang="en-US" sz="3200" dirty="0" err="1" smtClean="0"/>
              <a:t>nonculturable</a:t>
            </a:r>
            <a:r>
              <a:rPr lang="en-US" sz="3200" dirty="0" smtClean="0"/>
              <a:t> </a:t>
            </a:r>
            <a:r>
              <a:rPr lang="en-US" sz="3200" dirty="0" err="1" smtClean="0"/>
              <a:t>coccoid</a:t>
            </a:r>
            <a:r>
              <a:rPr lang="en-US" sz="3200" dirty="0" smtClean="0"/>
              <a:t> form, both likely to favor its survival and spread</a:t>
            </a:r>
          </a:p>
          <a:p>
            <a:pPr>
              <a:lnSpc>
                <a:spcPct val="80000"/>
              </a:lnSpc>
              <a:buClr>
                <a:srgbClr val="CC3300"/>
              </a:buClr>
              <a:buFont typeface="Times New Roman" panose="02020603050405020304" pitchFamily="18" charset="0"/>
              <a:buChar char="₪"/>
            </a:pPr>
            <a:r>
              <a:rPr lang="en-US" sz="3200" dirty="0" smtClean="0">
                <a:ea typeface="Arial Unicode MS" pitchFamily="34" charset="-128"/>
                <a:cs typeface="Arial Unicode MS" pitchFamily="34" charset="-128"/>
              </a:rPr>
              <a:t>Infection is usually contracted in childhood, perhaps through food, water, or close contact with an infected individual.</a:t>
            </a:r>
          </a:p>
          <a:p>
            <a:pPr>
              <a:lnSpc>
                <a:spcPct val="80000"/>
              </a:lnSpc>
              <a:buClr>
                <a:srgbClr val="CC3300"/>
              </a:buClr>
              <a:buFont typeface="Times New Roman" panose="02020603050405020304" pitchFamily="18" charset="0"/>
              <a:buChar char="₪"/>
            </a:pPr>
            <a:r>
              <a:rPr lang="en-US" sz="3200" i="1" dirty="0" smtClean="0"/>
              <a:t>H. pylori</a:t>
            </a:r>
            <a:r>
              <a:rPr lang="en-US" sz="3200" dirty="0" smtClean="0"/>
              <a:t> associated with a 1-2% lifetime risk of stomach cancer and a less than 1% risk of gastric MALT lymphoma</a:t>
            </a:r>
            <a:endParaRPr lang="en-US" sz="3200" dirty="0" smtClean="0">
              <a:ea typeface="Arial Unicode MS" pitchFamily="34" charset="-128"/>
              <a:cs typeface="Arial Unicode MS" pitchFamily="34" charset="-128"/>
            </a:endParaRPr>
          </a:p>
          <a:p>
            <a:pPr>
              <a:lnSpc>
                <a:spcPct val="80000"/>
              </a:lnSpc>
              <a:buClr>
                <a:srgbClr val="CC3300"/>
              </a:buClr>
              <a:buFont typeface="Times New Roman" panose="02020603050405020304" pitchFamily="18" charset="0"/>
              <a:buChar char="₪"/>
            </a:pPr>
            <a:endParaRPr lang="en-US" sz="3600" dirty="0" smtClean="0"/>
          </a:p>
          <a:p>
            <a:pPr>
              <a:lnSpc>
                <a:spcPct val="80000"/>
              </a:lnSpc>
              <a:buClr>
                <a:srgbClr val="CC3300"/>
              </a:buClr>
              <a:buFont typeface="Times New Roman" panose="02020603050405020304" pitchFamily="18" charset="0"/>
              <a:buChar char="₪"/>
            </a:pPr>
            <a:endParaRPr lang="en-US" sz="3600" dirty="0" smtClean="0">
              <a:solidFill>
                <a:schemeClr val="tx1"/>
              </a:solidFill>
              <a:ea typeface="Arial Unicode MS" pitchFamily="34" charset="-128"/>
              <a:cs typeface="Arial Unicode MS" pitchFamily="34" charset="-128"/>
            </a:endParaRPr>
          </a:p>
          <a:p>
            <a:pPr>
              <a:lnSpc>
                <a:spcPct val="80000"/>
              </a:lnSpc>
            </a:pPr>
            <a:endParaRPr lang="en-US" dirty="0">
              <a:solidFill>
                <a:schemeClr val="tx1"/>
              </a:solidFill>
              <a:ea typeface="Arial Unicode MS" pitchFamily="34" charset="-128"/>
              <a:cs typeface="Arial Unicode MS" pitchFamily="34" charset="-128"/>
            </a:endParaRPr>
          </a:p>
        </p:txBody>
      </p:sp>
      <p:pic>
        <p:nvPicPr>
          <p:cNvPr id="5" name="Picture 4" descr="Image result for h.pylori causes ulcers?"/>
          <p:cNvPicPr/>
          <p:nvPr/>
        </p:nvPicPr>
        <p:blipFill>
          <a:blip r:embed="rId2" cstate="print"/>
          <a:srcRect/>
          <a:stretch>
            <a:fillRect/>
          </a:stretch>
        </p:blipFill>
        <p:spPr bwMode="auto">
          <a:xfrm>
            <a:off x="5052067" y="1"/>
            <a:ext cx="3831273" cy="1303020"/>
          </a:xfrm>
          <a:prstGeom prst="rect">
            <a:avLst/>
          </a:prstGeom>
          <a:noFill/>
          <a:ln w="9525">
            <a:noFill/>
            <a:miter lim="800000"/>
            <a:headEnd/>
            <a:tailEnd/>
          </a:ln>
        </p:spPr>
      </p:pic>
    </p:spTree>
    <p:extLst>
      <p:ext uri="{BB962C8B-B14F-4D97-AF65-F5344CB8AC3E}">
        <p14:creationId xmlns:p14="http://schemas.microsoft.com/office/powerpoint/2010/main" val="1480869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8186" y="936625"/>
            <a:ext cx="10341735" cy="5518150"/>
          </a:xfrm>
        </p:spPr>
        <p:txBody>
          <a:bodyPr>
            <a:normAutofit/>
          </a:bodyPr>
          <a:lstStyle/>
          <a:p>
            <a:endParaRPr lang="en-US" sz="4000" dirty="0" smtClean="0"/>
          </a:p>
          <a:p>
            <a:pPr>
              <a:lnSpc>
                <a:spcPct val="80000"/>
              </a:lnSpc>
              <a:buClr>
                <a:srgbClr val="CC3300"/>
              </a:buClr>
              <a:buFont typeface="Times New Roman" panose="02020603050405020304" pitchFamily="18" charset="0"/>
              <a:buChar char="₪"/>
            </a:pPr>
            <a:r>
              <a:rPr lang="en-US" dirty="0" smtClean="0">
                <a:ea typeface="Arial Unicode MS" pitchFamily="34" charset="-128"/>
                <a:cs typeface="Arial Unicode MS" pitchFamily="34" charset="-128"/>
              </a:rPr>
              <a:t>Usually doesn't cause problems in childhood, if left untreated it can cause ulcers by:</a:t>
            </a:r>
          </a:p>
          <a:p>
            <a:pPr>
              <a:lnSpc>
                <a:spcPct val="80000"/>
              </a:lnSpc>
              <a:buClr>
                <a:srgbClr val="CC3300"/>
              </a:buClr>
              <a:buNone/>
            </a:pPr>
            <a:r>
              <a:rPr lang="en-US" dirty="0" smtClean="0">
                <a:ea typeface="Arial Unicode MS" pitchFamily="34" charset="-128"/>
                <a:cs typeface="Arial Unicode MS" pitchFamily="34" charset="-128"/>
              </a:rPr>
              <a:t>-- infecting and inflaming the stomach and duodenal lining which weakens their defenses. </a:t>
            </a:r>
          </a:p>
          <a:p>
            <a:pPr>
              <a:lnSpc>
                <a:spcPct val="80000"/>
              </a:lnSpc>
              <a:buClr>
                <a:srgbClr val="CC3300"/>
              </a:buClr>
              <a:buNone/>
            </a:pPr>
            <a:r>
              <a:rPr lang="en-US" dirty="0" smtClean="0">
                <a:ea typeface="Arial Unicode MS" pitchFamily="34" charset="-128"/>
                <a:cs typeface="Arial Unicode MS" pitchFamily="34" charset="-128"/>
              </a:rPr>
              <a:t>--Disturbing the mechanism which normally switches off acid and pepsin production after a meal has been digested so that more acid is produced on empty stomach</a:t>
            </a:r>
          </a:p>
          <a:p>
            <a:endParaRPr lang="en-US" sz="4000" dirty="0" smtClean="0"/>
          </a:p>
          <a:p>
            <a:endParaRPr lang="en-US" sz="4000" dirty="0"/>
          </a:p>
        </p:txBody>
      </p:sp>
    </p:spTree>
    <p:extLst>
      <p:ext uri="{BB962C8B-B14F-4D97-AF65-F5344CB8AC3E}">
        <p14:creationId xmlns:p14="http://schemas.microsoft.com/office/powerpoint/2010/main" val="2457419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image of h.pylori"/>
          <p:cNvPicPr/>
          <p:nvPr/>
        </p:nvPicPr>
        <p:blipFill>
          <a:blip r:embed="rId2" cstate="print"/>
          <a:srcRect/>
          <a:stretch>
            <a:fillRect/>
          </a:stretch>
        </p:blipFill>
        <p:spPr bwMode="auto">
          <a:xfrm>
            <a:off x="1097286" y="0"/>
            <a:ext cx="9806939" cy="6858000"/>
          </a:xfrm>
          <a:prstGeom prst="rect">
            <a:avLst/>
          </a:prstGeom>
          <a:noFill/>
          <a:ln w="9525">
            <a:noFill/>
            <a:miter lim="800000"/>
            <a:headEnd/>
            <a:tailEnd/>
          </a:ln>
        </p:spPr>
      </p:pic>
    </p:spTree>
    <p:extLst>
      <p:ext uri="{BB962C8B-B14F-4D97-AF65-F5344CB8AC3E}">
        <p14:creationId xmlns:p14="http://schemas.microsoft.com/office/powerpoint/2010/main" val="3034790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a:t>
            </a:r>
            <a:endParaRPr lang="en-US" dirty="0"/>
          </a:p>
        </p:txBody>
      </p:sp>
      <p:sp>
        <p:nvSpPr>
          <p:cNvPr id="3" name="Content Placeholder 2"/>
          <p:cNvSpPr>
            <a:spLocks noGrp="1"/>
          </p:cNvSpPr>
          <p:nvPr>
            <p:ph idx="1"/>
          </p:nvPr>
        </p:nvSpPr>
        <p:spPr>
          <a:xfrm>
            <a:off x="609600" y="1577340"/>
            <a:ext cx="10972800" cy="4877468"/>
          </a:xfrm>
        </p:spPr>
        <p:txBody>
          <a:bodyPr>
            <a:normAutofit/>
          </a:bodyPr>
          <a:lstStyle/>
          <a:p>
            <a:r>
              <a:rPr lang="en-US" sz="3200" dirty="0" smtClean="0"/>
              <a:t>Stress related mechanisms: increased catecholamine release, vasoconstriction, and secretion of pro-inflammatory cytokines .</a:t>
            </a:r>
          </a:p>
          <a:p>
            <a:r>
              <a:rPr lang="en-US" sz="3200" dirty="0" smtClean="0"/>
              <a:t>These effects are initially beneficial because they shift blood away from the GI tract and to critical organs such as the brain . However, when they persist they cause damage by breaking down gastric mucosal defenses, leading to injury and ulceration.</a:t>
            </a:r>
          </a:p>
          <a:p>
            <a:endParaRPr lang="en-US" sz="3200" dirty="0"/>
          </a:p>
        </p:txBody>
      </p:sp>
    </p:spTree>
    <p:extLst>
      <p:ext uri="{BB962C8B-B14F-4D97-AF65-F5344CB8AC3E}">
        <p14:creationId xmlns:p14="http://schemas.microsoft.com/office/powerpoint/2010/main" val="1884552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NSAIDS</a:t>
            </a:r>
            <a:endParaRPr lang="en-US" dirty="0"/>
          </a:p>
        </p:txBody>
      </p:sp>
      <p:sp>
        <p:nvSpPr>
          <p:cNvPr id="3" name="Content Placeholder 2"/>
          <p:cNvSpPr>
            <a:spLocks noGrp="1"/>
          </p:cNvSpPr>
          <p:nvPr>
            <p:ph idx="1"/>
          </p:nvPr>
        </p:nvSpPr>
        <p:spPr>
          <a:xfrm>
            <a:off x="320041" y="1485900"/>
            <a:ext cx="11590020" cy="4968908"/>
          </a:xfrm>
        </p:spPr>
        <p:txBody>
          <a:bodyPr>
            <a:normAutofit/>
          </a:bodyPr>
          <a:lstStyle/>
          <a:p>
            <a:r>
              <a:rPr lang="en-US" sz="2800" dirty="0" smtClean="0"/>
              <a:t>Topical irritant effect on the epithelium, </a:t>
            </a:r>
          </a:p>
          <a:p>
            <a:r>
              <a:rPr lang="en-US" sz="2800" dirty="0" smtClean="0"/>
              <a:t>Destroys the tight junctions</a:t>
            </a:r>
          </a:p>
          <a:p>
            <a:r>
              <a:rPr lang="en-US" sz="2800" dirty="0" smtClean="0"/>
              <a:t>Suppression of gastric prostaglandin synthesis, </a:t>
            </a:r>
          </a:p>
          <a:p>
            <a:r>
              <a:rPr lang="en-US" sz="2800" dirty="0" smtClean="0"/>
              <a:t>Reduction of gastric mucosal blood flow and interference with the repair of superficial injury. </a:t>
            </a:r>
          </a:p>
          <a:p>
            <a:r>
              <a:rPr lang="en-US" sz="2800" dirty="0" smtClean="0"/>
              <a:t>NSAIDs acids contribute to ulcers pathogenesis and bleeding, by impairing the </a:t>
            </a:r>
            <a:r>
              <a:rPr lang="en-US" sz="2800" b="1" dirty="0" smtClean="0"/>
              <a:t>restitution process, </a:t>
            </a:r>
            <a:r>
              <a:rPr lang="en-US" sz="2800" dirty="0" smtClean="0"/>
              <a:t>interfering with </a:t>
            </a:r>
            <a:r>
              <a:rPr lang="en-US" sz="2800" dirty="0" err="1" smtClean="0"/>
              <a:t>hemostasis</a:t>
            </a:r>
            <a:r>
              <a:rPr lang="en-US" sz="2800" dirty="0" smtClean="0"/>
              <a:t> and inactivating several growth factors that are important in mucosal defense and repair.</a:t>
            </a:r>
            <a:endParaRPr lang="en-US" sz="2800" dirty="0"/>
          </a:p>
        </p:txBody>
      </p:sp>
    </p:spTree>
    <p:extLst>
      <p:ext uri="{BB962C8B-B14F-4D97-AF65-F5344CB8AC3E}">
        <p14:creationId xmlns:p14="http://schemas.microsoft.com/office/powerpoint/2010/main" val="3127682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3" y="0"/>
            <a:ext cx="11254738" cy="1234440"/>
          </a:xfrm>
        </p:spPr>
        <p:txBody>
          <a:bodyPr/>
          <a:lstStyle/>
          <a:p>
            <a:r>
              <a:rPr lang="en-US" dirty="0" smtClean="0"/>
              <a:t>Smoking</a:t>
            </a:r>
            <a:endParaRPr lang="en-US" dirty="0"/>
          </a:p>
        </p:txBody>
      </p:sp>
      <p:sp>
        <p:nvSpPr>
          <p:cNvPr id="3" name="Content Placeholder 2"/>
          <p:cNvSpPr>
            <a:spLocks noGrp="1"/>
          </p:cNvSpPr>
          <p:nvPr>
            <p:ph idx="1"/>
          </p:nvPr>
        </p:nvSpPr>
        <p:spPr>
          <a:xfrm>
            <a:off x="457200" y="1120462"/>
            <a:ext cx="11262575" cy="5334346"/>
          </a:xfrm>
        </p:spPr>
        <p:txBody>
          <a:bodyPr>
            <a:noAutofit/>
          </a:bodyPr>
          <a:lstStyle/>
          <a:p>
            <a:r>
              <a:rPr lang="en-US" dirty="0" smtClean="0"/>
              <a:t>Smoking and chronic nicotine treatment stimulate gastric and HCL acid output which is more pronounced in the smokers having duodenal ulcer.</a:t>
            </a:r>
          </a:p>
          <a:p>
            <a:r>
              <a:rPr lang="en-US" dirty="0" smtClean="0"/>
              <a:t>Nicotine stimulates pepsinogen secretion by increasing chief cell number or with an enhancement of their secretory capacity. </a:t>
            </a:r>
          </a:p>
          <a:p>
            <a:r>
              <a:rPr lang="en-US" dirty="0"/>
              <a:t>Smoking also increases bile salt reflux rate and gastric bile salt concentration thereby increasing </a:t>
            </a:r>
            <a:r>
              <a:rPr lang="en-US" dirty="0" err="1"/>
              <a:t>duodeno</a:t>
            </a:r>
            <a:r>
              <a:rPr lang="en-US" dirty="0"/>
              <a:t>-gastric reflux that raises the risk of gastric ulcer in smokers. </a:t>
            </a:r>
          </a:p>
          <a:p>
            <a:r>
              <a:rPr lang="en-US" dirty="0"/>
              <a:t>Smoking and nicotine not only induce ulceration, but they also potentiate ulceration caused by H. pylori, alcohol, </a:t>
            </a:r>
            <a:r>
              <a:rPr lang="en-US" dirty="0" err="1"/>
              <a:t>nonsteroidal</a:t>
            </a:r>
            <a:r>
              <a:rPr lang="en-US" dirty="0"/>
              <a:t> anti-inflammatory drugs</a:t>
            </a:r>
          </a:p>
          <a:p>
            <a:endParaRPr lang="en-US" sz="3600" dirty="0" smtClean="0"/>
          </a:p>
        </p:txBody>
      </p:sp>
    </p:spTree>
    <p:extLst>
      <p:ext uri="{BB962C8B-B14F-4D97-AF65-F5344CB8AC3E}">
        <p14:creationId xmlns:p14="http://schemas.microsoft.com/office/powerpoint/2010/main" val="867473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Assignment;</a:t>
            </a:r>
          </a:p>
          <a:p>
            <a:r>
              <a:rPr lang="en-US" dirty="0"/>
              <a:t>Read and make notes on pyloric stenosis</a:t>
            </a:r>
          </a:p>
          <a:p>
            <a:endParaRPr lang="en-US" dirty="0"/>
          </a:p>
        </p:txBody>
      </p:sp>
    </p:spTree>
    <p:extLst>
      <p:ext uri="{BB962C8B-B14F-4D97-AF65-F5344CB8AC3E}">
        <p14:creationId xmlns:p14="http://schemas.microsoft.com/office/powerpoint/2010/main" val="1432473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1676404" y="152401"/>
            <a:ext cx="8991600" cy="3581400"/>
          </a:xfrm>
        </p:spPr>
        <p:txBody>
          <a:bodyPr>
            <a:normAutofit/>
          </a:bodyPr>
          <a:lstStyle/>
          <a:p>
            <a:r>
              <a:rPr lang="en-US" sz="2800" dirty="0" err="1">
                <a:solidFill>
                  <a:schemeClr val="tx1"/>
                </a:solidFill>
                <a:latin typeface="Times New Roman" panose="02020603050405020304" pitchFamily="18" charset="0"/>
              </a:rPr>
              <a:t>Gastrinomas</a:t>
            </a:r>
            <a:r>
              <a:rPr lang="en-US" sz="2800" dirty="0">
                <a:solidFill>
                  <a:schemeClr val="tx1"/>
                </a:solidFill>
                <a:latin typeface="Times New Roman" panose="02020603050405020304" pitchFamily="18" charset="0"/>
              </a:rPr>
              <a:t> (</a:t>
            </a:r>
            <a:r>
              <a:rPr lang="en-US" sz="2800" dirty="0" err="1">
                <a:solidFill>
                  <a:schemeClr val="tx1"/>
                </a:solidFill>
                <a:latin typeface="Times New Roman" panose="02020603050405020304" pitchFamily="18" charset="0"/>
              </a:rPr>
              <a:t>Zollinger</a:t>
            </a:r>
            <a:r>
              <a:rPr lang="en-US" sz="2800" dirty="0">
                <a:solidFill>
                  <a:schemeClr val="tx1"/>
                </a:solidFill>
                <a:latin typeface="Times New Roman" panose="02020603050405020304" pitchFamily="18" charset="0"/>
              </a:rPr>
              <a:t> Ellison syndrome), rare gastrin-secreting tumors, also cause multiple and difficult to heal ulcers.</a:t>
            </a:r>
          </a:p>
          <a:p>
            <a:pPr>
              <a:buNone/>
            </a:pPr>
            <a:endParaRPr lang="en-US" sz="2800" dirty="0">
              <a:solidFill>
                <a:schemeClr val="tx1"/>
              </a:solidFill>
              <a:latin typeface="Times New Roman" panose="02020603050405020304" pitchFamily="18" charset="0"/>
            </a:endParaRPr>
          </a:p>
        </p:txBody>
      </p:sp>
      <p:pic>
        <p:nvPicPr>
          <p:cNvPr id="3994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4" y="1783080"/>
            <a:ext cx="8991600" cy="507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5498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a:t>
            </a:r>
            <a:endParaRPr lang="en-US" dirty="0"/>
          </a:p>
        </p:txBody>
      </p:sp>
      <p:sp>
        <p:nvSpPr>
          <p:cNvPr id="3" name="Content Placeholder 2"/>
          <p:cNvSpPr>
            <a:spLocks noGrp="1"/>
          </p:cNvSpPr>
          <p:nvPr>
            <p:ph idx="1"/>
          </p:nvPr>
        </p:nvSpPr>
        <p:spPr/>
        <p:txBody>
          <a:bodyPr>
            <a:normAutofit/>
          </a:bodyPr>
          <a:lstStyle/>
          <a:p>
            <a:pPr>
              <a:buNone/>
            </a:pPr>
            <a:r>
              <a:rPr lang="en-US" sz="3200" dirty="0" smtClean="0"/>
              <a:t>Beverages and foods that contain caffeine can stimulate acid secretion in the stomach. This can aggravate an existing ulcer, but the stimulation of stomach acid can't be attributed solely to caffeine. </a:t>
            </a:r>
          </a:p>
          <a:p>
            <a:endParaRPr lang="en-US" sz="4000" dirty="0"/>
          </a:p>
        </p:txBody>
      </p:sp>
    </p:spTree>
    <p:extLst>
      <p:ext uri="{BB962C8B-B14F-4D97-AF65-F5344CB8AC3E}">
        <p14:creationId xmlns:p14="http://schemas.microsoft.com/office/powerpoint/2010/main" val="454989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212" y="262094"/>
            <a:ext cx="10515600" cy="729579"/>
          </a:xfrm>
        </p:spPr>
        <p:txBody>
          <a:bodyPr/>
          <a:lstStyle/>
          <a:p>
            <a:r>
              <a:rPr lang="en-US" b="1" dirty="0" smtClean="0"/>
              <a:t>Classification of peptic ulcers</a:t>
            </a:r>
            <a:endParaRPr lang="en-US" b="1" dirty="0"/>
          </a:p>
        </p:txBody>
      </p:sp>
      <p:sp>
        <p:nvSpPr>
          <p:cNvPr id="3" name="Content Placeholder 2"/>
          <p:cNvSpPr>
            <a:spLocks noGrp="1"/>
          </p:cNvSpPr>
          <p:nvPr>
            <p:ph idx="1"/>
          </p:nvPr>
        </p:nvSpPr>
        <p:spPr>
          <a:xfrm>
            <a:off x="842212" y="1251284"/>
            <a:ext cx="10740188" cy="5104276"/>
          </a:xfrm>
        </p:spPr>
        <p:txBody>
          <a:bodyPr>
            <a:noAutofit/>
          </a:bodyPr>
          <a:lstStyle/>
          <a:p>
            <a:r>
              <a:rPr lang="en-US" sz="3200" dirty="0" smtClean="0"/>
              <a:t>Ulcers are named for their location within the body. Sometimes ulcers can also be diagnosed by examining the mouth and tongue of the effected patient to detect and find the type of Ulcer. </a:t>
            </a:r>
          </a:p>
          <a:p>
            <a:r>
              <a:rPr lang="en-US" sz="3200" dirty="0" smtClean="0"/>
              <a:t>Some other type of Ulcers however will take other method for diagnoses. There are also other types of ulcers which are relatively less common and among them are Stress Ulcers, Bleeding Ulcers, esophageal ulcers and Refractory Ulcers.</a:t>
            </a:r>
            <a:endParaRPr lang="en-US" sz="3200" dirty="0"/>
          </a:p>
        </p:txBody>
      </p:sp>
    </p:spTree>
    <p:extLst>
      <p:ext uri="{BB962C8B-B14F-4D97-AF65-F5344CB8AC3E}">
        <p14:creationId xmlns:p14="http://schemas.microsoft.com/office/powerpoint/2010/main" val="939693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Peptic Ulcers</a:t>
            </a:r>
            <a:endParaRPr lang="en-US" dirty="0"/>
          </a:p>
        </p:txBody>
      </p:sp>
      <p:sp>
        <p:nvSpPr>
          <p:cNvPr id="3" name="Content Placeholder 2"/>
          <p:cNvSpPr>
            <a:spLocks noGrp="1"/>
          </p:cNvSpPr>
          <p:nvPr>
            <p:ph idx="1"/>
          </p:nvPr>
        </p:nvSpPr>
        <p:spPr>
          <a:xfrm>
            <a:off x="794084" y="1394460"/>
            <a:ext cx="10788320" cy="5060348"/>
          </a:xfrm>
        </p:spPr>
        <p:txBody>
          <a:bodyPr>
            <a:normAutofit/>
          </a:bodyPr>
          <a:lstStyle/>
          <a:p>
            <a:r>
              <a:rPr lang="en-US" sz="3600" dirty="0" smtClean="0"/>
              <a:t>Strictly, pepsin exposed ulcers are called peptic ulcers, although the term is applied to mean all esophageal, gastro, duodenal ulcers. Peptic Ulcer is the most common type in the gastrointestinal tract area. Relieved by anti acids. </a:t>
            </a:r>
          </a:p>
          <a:p>
            <a:r>
              <a:rPr lang="en-US" sz="3600" dirty="0" smtClean="0"/>
              <a:t>Found on stomach or duodenum wall. </a:t>
            </a:r>
          </a:p>
          <a:p>
            <a:r>
              <a:rPr lang="en-US" sz="3600" dirty="0" smtClean="0"/>
              <a:t>Pepsin and HCL, when barrier is damaged, digest epithelium.</a:t>
            </a:r>
          </a:p>
        </p:txBody>
      </p:sp>
    </p:spTree>
    <p:extLst>
      <p:ext uri="{BB962C8B-B14F-4D97-AF65-F5344CB8AC3E}">
        <p14:creationId xmlns:p14="http://schemas.microsoft.com/office/powerpoint/2010/main" val="2547150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Duodenal Ulcers</a:t>
            </a:r>
            <a:endParaRPr lang="en-US" dirty="0"/>
          </a:p>
        </p:txBody>
      </p:sp>
      <p:sp>
        <p:nvSpPr>
          <p:cNvPr id="3" name="Content Placeholder 2"/>
          <p:cNvSpPr>
            <a:spLocks noGrp="1"/>
          </p:cNvSpPr>
          <p:nvPr>
            <p:ph idx="1"/>
          </p:nvPr>
        </p:nvSpPr>
        <p:spPr>
          <a:xfrm>
            <a:off x="649706" y="1275347"/>
            <a:ext cx="10932695" cy="5200404"/>
          </a:xfrm>
        </p:spPr>
        <p:txBody>
          <a:bodyPr>
            <a:noAutofit/>
          </a:bodyPr>
          <a:lstStyle/>
          <a:p>
            <a:r>
              <a:rPr lang="en-US" sz="3200" dirty="0" smtClean="0"/>
              <a:t>In duodenum. </a:t>
            </a:r>
          </a:p>
          <a:p>
            <a:r>
              <a:rPr lang="en-US" sz="3200" dirty="0" smtClean="0"/>
              <a:t>Duodenum ulcers are usually benign however doctors may take a biopsy to make sure that they are benign. </a:t>
            </a:r>
          </a:p>
          <a:p>
            <a:r>
              <a:rPr lang="en-US" sz="3200" dirty="0" smtClean="0"/>
              <a:t>Usually patients feel a burning sensation and heartburn feelings .Duodenum ulcers will usually begin in the starting point of the small intestine and are this type of Ulcer is much common in western societies than any other.</a:t>
            </a:r>
          </a:p>
          <a:p>
            <a:r>
              <a:rPr lang="en-US" sz="3200" dirty="0" smtClean="0"/>
              <a:t>Four less common types are following:</a:t>
            </a:r>
            <a:endParaRPr lang="en-US" sz="3200" dirty="0"/>
          </a:p>
        </p:txBody>
      </p:sp>
    </p:spTree>
    <p:extLst>
      <p:ext uri="{BB962C8B-B14F-4D97-AF65-F5344CB8AC3E}">
        <p14:creationId xmlns:p14="http://schemas.microsoft.com/office/powerpoint/2010/main" val="35489045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Esophageal Ulcer</a:t>
            </a:r>
            <a:endParaRPr lang="en-US" b="1" dirty="0"/>
          </a:p>
        </p:txBody>
      </p:sp>
      <p:sp>
        <p:nvSpPr>
          <p:cNvPr id="3" name="Content Placeholder 2"/>
          <p:cNvSpPr>
            <a:spLocks noGrp="1"/>
          </p:cNvSpPr>
          <p:nvPr>
            <p:ph idx="1"/>
          </p:nvPr>
        </p:nvSpPr>
        <p:spPr/>
        <p:txBody>
          <a:bodyPr>
            <a:normAutofit/>
          </a:bodyPr>
          <a:lstStyle/>
          <a:p>
            <a:r>
              <a:rPr lang="en-US" sz="3600" dirty="0" smtClean="0"/>
              <a:t>Occurs in the lower end of esophagus. </a:t>
            </a:r>
          </a:p>
          <a:p>
            <a:r>
              <a:rPr lang="en-US" sz="3600" dirty="0" smtClean="0"/>
              <a:t>H. pylori common etiology</a:t>
            </a:r>
          </a:p>
          <a:p>
            <a:r>
              <a:rPr lang="en-US" sz="3600" dirty="0" smtClean="0"/>
              <a:t>Patients may feel a lot of pain if acid from stomach refluxes</a:t>
            </a:r>
          </a:p>
          <a:p>
            <a:r>
              <a:rPr lang="en-US" sz="3600" dirty="0" smtClean="0"/>
              <a:t>Causes difficulty and pain in swallowing.</a:t>
            </a:r>
            <a:endParaRPr lang="en-US" sz="3600" dirty="0"/>
          </a:p>
        </p:txBody>
      </p:sp>
    </p:spTree>
    <p:extLst>
      <p:ext uri="{BB962C8B-B14F-4D97-AF65-F5344CB8AC3E}">
        <p14:creationId xmlns:p14="http://schemas.microsoft.com/office/powerpoint/2010/main" val="3289277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5" y="267494"/>
            <a:ext cx="10988041" cy="1399032"/>
          </a:xfrm>
        </p:spPr>
        <p:txBody>
          <a:bodyPr/>
          <a:lstStyle/>
          <a:p>
            <a:r>
              <a:rPr lang="en-US" b="1" dirty="0" smtClean="0"/>
              <a:t>Bleeding Ulcer</a:t>
            </a:r>
            <a:r>
              <a:rPr lang="en-US" dirty="0" smtClean="0"/>
              <a:t/>
            </a:r>
            <a:br>
              <a:rPr lang="en-US" dirty="0" smtClean="0"/>
            </a:br>
            <a:endParaRPr lang="en-US" dirty="0"/>
          </a:p>
        </p:txBody>
      </p:sp>
      <p:sp>
        <p:nvSpPr>
          <p:cNvPr id="3" name="Content Placeholder 2"/>
          <p:cNvSpPr>
            <a:spLocks noGrp="1"/>
          </p:cNvSpPr>
          <p:nvPr>
            <p:ph idx="1"/>
          </p:nvPr>
        </p:nvSpPr>
        <p:spPr>
          <a:xfrm>
            <a:off x="681995" y="1116921"/>
            <a:ext cx="10812780" cy="5106068"/>
          </a:xfrm>
        </p:spPr>
        <p:txBody>
          <a:bodyPr>
            <a:normAutofit/>
          </a:bodyPr>
          <a:lstStyle/>
          <a:p>
            <a:r>
              <a:rPr lang="en-US" dirty="0" smtClean="0"/>
              <a:t>Internal bleeding occurs if an ulcer is untreated. </a:t>
            </a:r>
          </a:p>
          <a:p>
            <a:r>
              <a:rPr lang="en-US" dirty="0" smtClean="0"/>
              <a:t>Must be attended to fast</a:t>
            </a:r>
          </a:p>
          <a:p>
            <a:pPr>
              <a:buNone/>
            </a:pPr>
            <a:r>
              <a:rPr lang="en-US" sz="4000" b="1" dirty="0" smtClean="0"/>
              <a:t>Refractory ulcers</a:t>
            </a:r>
            <a:r>
              <a:rPr lang="en-US" dirty="0" smtClean="0"/>
              <a:t/>
            </a:r>
            <a:br>
              <a:rPr lang="en-US" dirty="0" smtClean="0"/>
            </a:br>
            <a:r>
              <a:rPr lang="en-US" dirty="0" smtClean="0"/>
              <a:t>Simple peptic ulcers that have not healed after at least 3 months of treatment are called refractory ulcers</a:t>
            </a:r>
          </a:p>
          <a:p>
            <a:pPr>
              <a:buNone/>
            </a:pPr>
            <a:r>
              <a:rPr lang="en-US" sz="4000" b="1" dirty="0" smtClean="0"/>
              <a:t>Stress ulcers</a:t>
            </a:r>
          </a:p>
          <a:p>
            <a:r>
              <a:rPr lang="en-US" dirty="0" smtClean="0"/>
              <a:t>consist of a group of lesions and usually found in the esophagus, the stomach or the duodenum. </a:t>
            </a:r>
          </a:p>
          <a:p>
            <a:r>
              <a:rPr lang="en-US" dirty="0" smtClean="0"/>
              <a:t>Common in those with other illness or are critically ill and on ventilation. </a:t>
            </a:r>
          </a:p>
          <a:p>
            <a:pPr>
              <a:buNone/>
            </a:pPr>
            <a:endParaRPr lang="en-US" dirty="0" smtClean="0"/>
          </a:p>
          <a:p>
            <a:endParaRPr lang="en-US" dirty="0" smtClean="0"/>
          </a:p>
        </p:txBody>
      </p:sp>
    </p:spTree>
    <p:extLst>
      <p:ext uri="{BB962C8B-B14F-4D97-AF65-F5344CB8AC3E}">
        <p14:creationId xmlns:p14="http://schemas.microsoft.com/office/powerpoint/2010/main" val="18717413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851991" y="304800"/>
            <a:ext cx="8229600" cy="1143000"/>
          </a:xfrm>
        </p:spPr>
        <p:txBody>
          <a:bodyPr/>
          <a:lstStyle/>
          <a:p>
            <a:r>
              <a:rPr lang="en-US" dirty="0">
                <a:solidFill>
                  <a:schemeClr val="tx1"/>
                </a:solidFill>
              </a:rPr>
              <a:t>SYMPTOMS</a:t>
            </a:r>
          </a:p>
        </p:txBody>
      </p:sp>
      <p:sp>
        <p:nvSpPr>
          <p:cNvPr id="12291" name="Rectangle 3"/>
          <p:cNvSpPr>
            <a:spLocks noGrp="1" noChangeArrowheads="1"/>
          </p:cNvSpPr>
          <p:nvPr>
            <p:ph idx="1"/>
          </p:nvPr>
        </p:nvSpPr>
        <p:spPr>
          <a:xfrm>
            <a:off x="1828800" y="7010403"/>
            <a:ext cx="8229600" cy="106363"/>
          </a:xfrm>
        </p:spPr>
        <p:txBody>
          <a:bodyPr>
            <a:normAutofit fontScale="25000" lnSpcReduction="20000"/>
          </a:bodyPr>
          <a:lstStyle/>
          <a:p>
            <a:pPr>
              <a:lnSpc>
                <a:spcPct val="80000"/>
              </a:lnSpc>
            </a:pPr>
            <a:endParaRPr lang="en-US" sz="800"/>
          </a:p>
        </p:txBody>
      </p:sp>
      <p:pic>
        <p:nvPicPr>
          <p:cNvPr id="1229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7685" y="502920"/>
            <a:ext cx="9310254" cy="512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33518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695460" y="434975"/>
            <a:ext cx="5280338" cy="5635625"/>
          </a:xfrm>
        </p:spPr>
        <p:txBody>
          <a:bodyPr>
            <a:noAutofit/>
          </a:bodyPr>
          <a:lstStyle/>
          <a:p>
            <a:pPr>
              <a:buNone/>
            </a:pPr>
            <a:r>
              <a:rPr lang="en-US" sz="3200" b="1" dirty="0">
                <a:latin typeface="Cambria" pitchFamily="18" charset="0"/>
              </a:rPr>
              <a:t>Duodenal ulcers</a:t>
            </a:r>
            <a:endParaRPr lang="en-US" sz="3200" dirty="0">
              <a:latin typeface="Cambria" pitchFamily="18" charset="0"/>
            </a:endParaRPr>
          </a:p>
          <a:p>
            <a:r>
              <a:rPr lang="en-US" sz="3200" dirty="0">
                <a:solidFill>
                  <a:schemeClr val="tx1"/>
                </a:solidFill>
                <a:latin typeface="Cambria" pitchFamily="18" charset="0"/>
              </a:rPr>
              <a:t>-Age-30 to 60</a:t>
            </a:r>
          </a:p>
          <a:p>
            <a:r>
              <a:rPr lang="en-US" sz="3200" dirty="0">
                <a:solidFill>
                  <a:schemeClr val="tx1"/>
                </a:solidFill>
                <a:latin typeface="Cambria" pitchFamily="18" charset="0"/>
              </a:rPr>
              <a:t>-Male: female= 3:1</a:t>
            </a:r>
          </a:p>
          <a:p>
            <a:r>
              <a:rPr lang="en-US" sz="3200" dirty="0">
                <a:solidFill>
                  <a:schemeClr val="tx1"/>
                </a:solidFill>
                <a:latin typeface="Cambria" pitchFamily="18" charset="0"/>
              </a:rPr>
              <a:t>-Incidence-80%</a:t>
            </a:r>
          </a:p>
          <a:p>
            <a:r>
              <a:rPr lang="en-US" sz="3200" dirty="0">
                <a:solidFill>
                  <a:schemeClr val="tx1"/>
                </a:solidFill>
                <a:latin typeface="Cambria" pitchFamily="18" charset="0"/>
              </a:rPr>
              <a:t>-May have weight gain</a:t>
            </a:r>
          </a:p>
          <a:p>
            <a:r>
              <a:rPr lang="en-US" sz="3200" dirty="0">
                <a:solidFill>
                  <a:schemeClr val="tx1"/>
                </a:solidFill>
                <a:latin typeface="Cambria" pitchFamily="18" charset="0"/>
              </a:rPr>
              <a:t>-Pain-2 to 3 hrs after meals</a:t>
            </a:r>
          </a:p>
          <a:p>
            <a:r>
              <a:rPr lang="en-US" sz="3200" dirty="0">
                <a:solidFill>
                  <a:schemeClr val="tx1"/>
                </a:solidFill>
                <a:latin typeface="Cambria" pitchFamily="18" charset="0"/>
              </a:rPr>
              <a:t>-Nocturnal awakening</a:t>
            </a:r>
          </a:p>
          <a:p>
            <a:r>
              <a:rPr lang="en-US" sz="3200" dirty="0">
                <a:solidFill>
                  <a:schemeClr val="tx1"/>
                </a:solidFill>
                <a:latin typeface="Cambria" pitchFamily="18" charset="0"/>
              </a:rPr>
              <a:t>-Vomiting uncommon</a:t>
            </a:r>
          </a:p>
          <a:p>
            <a:r>
              <a:rPr lang="en-US" sz="3200" dirty="0">
                <a:solidFill>
                  <a:schemeClr val="tx1"/>
                </a:solidFill>
                <a:latin typeface="Cambria" pitchFamily="18" charset="0"/>
              </a:rPr>
              <a:t>-Hemorrhage less likely</a:t>
            </a:r>
          </a:p>
          <a:p>
            <a:r>
              <a:rPr lang="en-US" sz="3200" dirty="0">
                <a:solidFill>
                  <a:schemeClr val="tx1"/>
                </a:solidFill>
                <a:latin typeface="Cambria" pitchFamily="18" charset="0"/>
              </a:rPr>
              <a:t>-Perforation more likely</a:t>
            </a:r>
          </a:p>
        </p:txBody>
      </p:sp>
      <p:sp>
        <p:nvSpPr>
          <p:cNvPr id="4" name="Content Placeholder 3"/>
          <p:cNvSpPr>
            <a:spLocks noGrp="1"/>
          </p:cNvSpPr>
          <p:nvPr>
            <p:ph sz="half" idx="4294967295"/>
          </p:nvPr>
        </p:nvSpPr>
        <p:spPr>
          <a:xfrm>
            <a:off x="6687355" y="434975"/>
            <a:ext cx="5148330" cy="5635625"/>
          </a:xfrm>
        </p:spPr>
        <p:txBody>
          <a:bodyPr>
            <a:noAutofit/>
          </a:bodyPr>
          <a:lstStyle/>
          <a:p>
            <a:pPr>
              <a:buNone/>
            </a:pPr>
            <a:r>
              <a:rPr lang="en-US" sz="3200" b="1" dirty="0">
                <a:latin typeface="Cambria" pitchFamily="18" charset="0"/>
              </a:rPr>
              <a:t>Gastric ulcers</a:t>
            </a:r>
            <a:endParaRPr lang="en-US" sz="3200" dirty="0">
              <a:latin typeface="Cambria" pitchFamily="18" charset="0"/>
            </a:endParaRPr>
          </a:p>
          <a:p>
            <a:r>
              <a:rPr lang="en-US" sz="3200" dirty="0">
                <a:latin typeface="Cambria" pitchFamily="18" charset="0"/>
              </a:rPr>
              <a:t>-Usually 50 and </a:t>
            </a:r>
            <a:r>
              <a:rPr lang="en-US" sz="3200" dirty="0">
                <a:solidFill>
                  <a:schemeClr val="tx1"/>
                </a:solidFill>
                <a:latin typeface="Cambria" pitchFamily="18" charset="0"/>
              </a:rPr>
              <a:t>over</a:t>
            </a:r>
          </a:p>
          <a:p>
            <a:r>
              <a:rPr lang="en-US" sz="3200" dirty="0">
                <a:solidFill>
                  <a:schemeClr val="tx1"/>
                </a:solidFill>
                <a:latin typeface="Cambria" pitchFamily="18" charset="0"/>
              </a:rPr>
              <a:t>-1:1</a:t>
            </a:r>
          </a:p>
          <a:p>
            <a:r>
              <a:rPr lang="en-US" sz="3200" dirty="0">
                <a:solidFill>
                  <a:schemeClr val="tx1"/>
                </a:solidFill>
                <a:latin typeface="Cambria" pitchFamily="18" charset="0"/>
              </a:rPr>
              <a:t>-15%</a:t>
            </a:r>
          </a:p>
          <a:p>
            <a:r>
              <a:rPr lang="en-US" sz="3200" dirty="0">
                <a:solidFill>
                  <a:schemeClr val="tx1"/>
                </a:solidFill>
                <a:latin typeface="Cambria" pitchFamily="18" charset="0"/>
              </a:rPr>
              <a:t>-May have weight loss</a:t>
            </a:r>
          </a:p>
          <a:p>
            <a:r>
              <a:rPr lang="en-US" sz="3200" dirty="0">
                <a:solidFill>
                  <a:schemeClr val="tx1"/>
                </a:solidFill>
                <a:latin typeface="Cambria" pitchFamily="18" charset="0"/>
              </a:rPr>
              <a:t>-1/2-1 hrs after meals</a:t>
            </a:r>
          </a:p>
          <a:p>
            <a:r>
              <a:rPr lang="en-US" sz="3200" dirty="0">
                <a:solidFill>
                  <a:schemeClr val="tx1"/>
                </a:solidFill>
                <a:latin typeface="Cambria" pitchFamily="18" charset="0"/>
              </a:rPr>
              <a:t>-No nocturnal awakening</a:t>
            </a:r>
          </a:p>
          <a:p>
            <a:r>
              <a:rPr lang="en-US" sz="3200" dirty="0">
                <a:solidFill>
                  <a:schemeClr val="tx1"/>
                </a:solidFill>
                <a:latin typeface="Cambria" pitchFamily="18" charset="0"/>
              </a:rPr>
              <a:t>-Vomiting common</a:t>
            </a:r>
          </a:p>
          <a:p>
            <a:r>
              <a:rPr lang="en-US" sz="3200" dirty="0">
                <a:solidFill>
                  <a:schemeClr val="tx1"/>
                </a:solidFill>
                <a:latin typeface="Cambria" pitchFamily="18" charset="0"/>
              </a:rPr>
              <a:t>-Hemorrhage more likely</a:t>
            </a:r>
          </a:p>
          <a:p>
            <a:r>
              <a:rPr lang="en-US" sz="3200" dirty="0">
                <a:solidFill>
                  <a:schemeClr val="tx1"/>
                </a:solidFill>
                <a:latin typeface="Cambria" pitchFamily="18" charset="0"/>
              </a:rPr>
              <a:t>-Perforation less likely</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8262552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4" descr="265px-Editedulc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5581" y="1325884"/>
            <a:ext cx="5287241" cy="3943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5" descr="265px-Editedgulc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 y="1203158"/>
            <a:ext cx="5024788" cy="3963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idx="4294967295"/>
          </p:nvPr>
        </p:nvSpPr>
        <p:spPr>
          <a:xfrm>
            <a:off x="678180" y="268288"/>
            <a:ext cx="10294620" cy="813537"/>
          </a:xfrm>
        </p:spPr>
        <p:txBody>
          <a:bodyPr/>
          <a:lstStyle/>
          <a:p>
            <a:r>
              <a:rPr lang="en-US" dirty="0" smtClean="0"/>
              <a:t>Endoscopy</a:t>
            </a:r>
            <a:endParaRPr lang="en-US" dirty="0"/>
          </a:p>
        </p:txBody>
      </p:sp>
    </p:spTree>
    <p:extLst>
      <p:ext uri="{BB962C8B-B14F-4D97-AF65-F5344CB8AC3E}">
        <p14:creationId xmlns:p14="http://schemas.microsoft.com/office/powerpoint/2010/main" val="1748814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0"/>
            <a:ext cx="10355580" cy="1558636"/>
          </a:xfrm>
        </p:spPr>
        <p:txBody>
          <a:bodyPr>
            <a:noAutofit/>
          </a:bodyPr>
          <a:lstStyle/>
          <a:p>
            <a:r>
              <a:rPr lang="en-US" sz="4000" dirty="0" smtClean="0">
                <a:solidFill>
                  <a:schemeClr val="tx1"/>
                </a:solidFill>
                <a:latin typeface="Cambria" pitchFamily="18" charset="0"/>
              </a:rPr>
              <a:t/>
            </a:r>
            <a:br>
              <a:rPr lang="en-US" sz="4000" dirty="0" smtClean="0">
                <a:solidFill>
                  <a:schemeClr val="tx1"/>
                </a:solidFill>
                <a:latin typeface="Cambria" pitchFamily="18" charset="0"/>
              </a:rPr>
            </a:br>
            <a:r>
              <a:rPr lang="en-US" sz="4000" b="1" dirty="0" smtClean="0">
                <a:latin typeface="Cambria" pitchFamily="18" charset="0"/>
              </a:rPr>
              <a:t>1. GASTRITIS</a:t>
            </a:r>
            <a:endParaRPr lang="en-US" sz="4000" b="1" dirty="0">
              <a:latin typeface="Cambria" pitchFamily="18" charset="0"/>
            </a:endParaRPr>
          </a:p>
        </p:txBody>
      </p:sp>
      <p:sp>
        <p:nvSpPr>
          <p:cNvPr id="3" name="Content Placeholder 2"/>
          <p:cNvSpPr>
            <a:spLocks noGrp="1"/>
          </p:cNvSpPr>
          <p:nvPr>
            <p:ph idx="1"/>
          </p:nvPr>
        </p:nvSpPr>
        <p:spPr>
          <a:xfrm>
            <a:off x="571500" y="1558638"/>
            <a:ext cx="11274137" cy="4689763"/>
          </a:xfrm>
        </p:spPr>
        <p:txBody>
          <a:bodyPr>
            <a:normAutofit/>
          </a:bodyPr>
          <a:lstStyle/>
          <a:p>
            <a:pPr>
              <a:buNone/>
            </a:pPr>
            <a:r>
              <a:rPr lang="en-US" sz="3200" dirty="0" smtClean="0"/>
              <a:t>I</a:t>
            </a:r>
            <a:r>
              <a:rPr lang="en-US" sz="3200" dirty="0" smtClean="0">
                <a:solidFill>
                  <a:schemeClr val="tx1"/>
                </a:solidFill>
              </a:rPr>
              <a:t>nflammation of the stomach mucosal surface</a:t>
            </a:r>
          </a:p>
          <a:p>
            <a:pPr>
              <a:buNone/>
            </a:pPr>
            <a:r>
              <a:rPr lang="en-US" sz="3200" b="1" u="sng" dirty="0" smtClean="0"/>
              <a:t>Etiology</a:t>
            </a:r>
            <a:endParaRPr lang="en-US" sz="3200" u="sng" dirty="0" smtClean="0"/>
          </a:p>
          <a:p>
            <a:pPr>
              <a:buNone/>
            </a:pPr>
            <a:r>
              <a:rPr lang="en-US" sz="3200" dirty="0" smtClean="0">
                <a:solidFill>
                  <a:schemeClr val="tx1"/>
                </a:solidFill>
              </a:rPr>
              <a:t>Reduced mucus secretion (</a:t>
            </a:r>
            <a:r>
              <a:rPr lang="en-US" sz="3200" dirty="0" smtClean="0"/>
              <a:t>to </a:t>
            </a:r>
            <a:r>
              <a:rPr lang="en-US" sz="3200" dirty="0"/>
              <a:t>act as a barrier against </a:t>
            </a:r>
            <a:r>
              <a:rPr lang="en-US" sz="3200" dirty="0" smtClean="0"/>
              <a:t>HCL)</a:t>
            </a:r>
            <a:endParaRPr lang="en-US" sz="3200" dirty="0" smtClean="0">
              <a:solidFill>
                <a:schemeClr val="tx1"/>
              </a:solidFill>
            </a:endParaRPr>
          </a:p>
          <a:p>
            <a:pPr>
              <a:buNone/>
            </a:pPr>
            <a:r>
              <a:rPr lang="en-US" sz="3200" dirty="0" smtClean="0">
                <a:solidFill>
                  <a:schemeClr val="tx1"/>
                </a:solidFill>
              </a:rPr>
              <a:t>Surface protection HCL </a:t>
            </a:r>
          </a:p>
          <a:p>
            <a:pPr>
              <a:buNone/>
            </a:pPr>
            <a:r>
              <a:rPr lang="en-US" sz="3200" dirty="0" smtClean="0">
                <a:solidFill>
                  <a:schemeClr val="tx1"/>
                </a:solidFill>
              </a:rPr>
              <a:t>Destroys the epithelium</a:t>
            </a:r>
            <a:endParaRPr lang="en-US" sz="3200" dirty="0">
              <a:solidFill>
                <a:schemeClr val="tx1"/>
              </a:solidFill>
            </a:endParaRPr>
          </a:p>
        </p:txBody>
      </p:sp>
    </p:spTree>
    <p:extLst>
      <p:ext uri="{BB962C8B-B14F-4D97-AF65-F5344CB8AC3E}">
        <p14:creationId xmlns:p14="http://schemas.microsoft.com/office/powerpoint/2010/main" val="25483695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721217" y="425003"/>
            <a:ext cx="11050073" cy="5499280"/>
          </a:xfrm>
        </p:spPr>
        <p:txBody>
          <a:bodyPr>
            <a:noAutofit/>
          </a:bodyPr>
          <a:lstStyle/>
          <a:p>
            <a:pPr marL="0" indent="0">
              <a:lnSpc>
                <a:spcPct val="80000"/>
              </a:lnSpc>
              <a:buNone/>
            </a:pPr>
            <a:r>
              <a:rPr lang="en-US" sz="4000" b="1" dirty="0" smtClean="0"/>
              <a:t>Predisposing factors</a:t>
            </a:r>
            <a:endParaRPr lang="en-US" sz="4000" dirty="0"/>
          </a:p>
          <a:p>
            <a:pPr>
              <a:lnSpc>
                <a:spcPct val="80000"/>
              </a:lnSpc>
            </a:pPr>
            <a:r>
              <a:rPr lang="en-US" dirty="0">
                <a:solidFill>
                  <a:schemeClr val="tx1"/>
                </a:solidFill>
              </a:rPr>
              <a:t>Are age 60 or older (your stomach lining becomes more fragile with age).</a:t>
            </a:r>
          </a:p>
          <a:p>
            <a:pPr>
              <a:lnSpc>
                <a:spcPct val="80000"/>
              </a:lnSpc>
            </a:pPr>
            <a:r>
              <a:rPr lang="en-US" dirty="0">
                <a:solidFill>
                  <a:schemeClr val="tx1"/>
                </a:solidFill>
              </a:rPr>
              <a:t>Have had past experiences with ulcers and internal bleeding</a:t>
            </a:r>
          </a:p>
          <a:p>
            <a:pPr>
              <a:lnSpc>
                <a:spcPct val="80000"/>
              </a:lnSpc>
            </a:pPr>
            <a:r>
              <a:rPr lang="en-US" dirty="0">
                <a:solidFill>
                  <a:schemeClr val="tx1"/>
                </a:solidFill>
              </a:rPr>
              <a:t>Take steroid medications, such as prednisone.</a:t>
            </a:r>
          </a:p>
          <a:p>
            <a:pPr>
              <a:lnSpc>
                <a:spcPct val="80000"/>
              </a:lnSpc>
            </a:pPr>
            <a:r>
              <a:rPr lang="en-US" dirty="0">
                <a:solidFill>
                  <a:schemeClr val="tx1"/>
                </a:solidFill>
              </a:rPr>
              <a:t>Take blood thinners, such as </a:t>
            </a:r>
            <a:r>
              <a:rPr lang="en-US" dirty="0" err="1">
                <a:solidFill>
                  <a:schemeClr val="tx1"/>
                </a:solidFill>
              </a:rPr>
              <a:t>warfarin</a:t>
            </a:r>
            <a:r>
              <a:rPr lang="en-US" dirty="0" smtClean="0">
                <a:solidFill>
                  <a:schemeClr val="tx1"/>
                </a:solidFill>
              </a:rPr>
              <a:t>.</a:t>
            </a:r>
          </a:p>
          <a:p>
            <a:pPr>
              <a:lnSpc>
                <a:spcPct val="80000"/>
              </a:lnSpc>
              <a:buFont typeface="Wingdings" pitchFamily="2" charset="2"/>
              <a:buChar char="§"/>
            </a:pPr>
            <a:r>
              <a:rPr lang="en-US" dirty="0" smtClean="0"/>
              <a:t>Consume alcohol or use tobacco on a regular basis.</a:t>
            </a:r>
          </a:p>
          <a:p>
            <a:pPr>
              <a:lnSpc>
                <a:spcPct val="80000"/>
              </a:lnSpc>
              <a:buFont typeface="Wingdings" pitchFamily="2" charset="2"/>
              <a:buChar char="§"/>
            </a:pPr>
            <a:r>
              <a:rPr lang="en-US" dirty="0" smtClean="0"/>
              <a:t>Experience certain side effects after taking NSAIDs, such as upset stomach and heartburn.</a:t>
            </a:r>
          </a:p>
          <a:p>
            <a:pPr>
              <a:lnSpc>
                <a:spcPct val="80000"/>
              </a:lnSpc>
              <a:buFont typeface="Wingdings" pitchFamily="2" charset="2"/>
              <a:buChar char="§"/>
            </a:pPr>
            <a:r>
              <a:rPr lang="en-US" dirty="0" smtClean="0"/>
              <a:t>Take NSAIDs in amounts higher than recommended  </a:t>
            </a:r>
            <a:r>
              <a:rPr lang="en-US" dirty="0"/>
              <a:t>or for long period</a:t>
            </a:r>
          </a:p>
          <a:p>
            <a:pPr>
              <a:lnSpc>
                <a:spcPct val="80000"/>
              </a:lnSpc>
              <a:buFont typeface="Wingdings" pitchFamily="2" charset="2"/>
              <a:buChar char="§"/>
            </a:pPr>
            <a:endParaRPr lang="en-US" dirty="0">
              <a:solidFill>
                <a:schemeClr val="tx1"/>
              </a:solidFill>
            </a:endParaRPr>
          </a:p>
          <a:p>
            <a:pPr>
              <a:lnSpc>
                <a:spcPct val="80000"/>
              </a:lnSpc>
            </a:pPr>
            <a:endParaRPr lang="en-US" sz="4000" dirty="0">
              <a:solidFill>
                <a:schemeClr val="tx1"/>
              </a:solidFill>
            </a:endParaRPr>
          </a:p>
          <a:p>
            <a:pPr>
              <a:lnSpc>
                <a:spcPct val="80000"/>
              </a:lnSpc>
            </a:pPr>
            <a:endParaRPr lang="en-US" sz="4000" dirty="0">
              <a:solidFill>
                <a:schemeClr val="tx1"/>
              </a:solidFill>
            </a:endParaRPr>
          </a:p>
        </p:txBody>
      </p:sp>
    </p:spTree>
    <p:extLst>
      <p:ext uri="{BB962C8B-B14F-4D97-AF65-F5344CB8AC3E}">
        <p14:creationId xmlns:p14="http://schemas.microsoft.com/office/powerpoint/2010/main" val="806729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5923" y="1041263"/>
            <a:ext cx="10729457" cy="3785652"/>
          </a:xfrm>
          <a:prstGeom prst="rect">
            <a:avLst/>
          </a:prstGeom>
        </p:spPr>
        <p:txBody>
          <a:bodyPr wrap="square">
            <a:spAutoFit/>
          </a:bodyPr>
          <a:lstStyle/>
          <a:p>
            <a:pPr>
              <a:lnSpc>
                <a:spcPct val="150000"/>
              </a:lnSpc>
              <a:buFont typeface="Wingdings" pitchFamily="2" charset="2"/>
              <a:buChar char="§"/>
            </a:pPr>
            <a:r>
              <a:rPr lang="en-US" sz="3200" dirty="0" smtClean="0"/>
              <a:t>Stress doesn’t cause ulcers, but a contributing factor</a:t>
            </a:r>
          </a:p>
          <a:p>
            <a:pPr>
              <a:lnSpc>
                <a:spcPct val="150000"/>
              </a:lnSpc>
              <a:buFont typeface="Wingdings" pitchFamily="2" charset="2"/>
              <a:buChar char="§"/>
            </a:pPr>
            <a:r>
              <a:rPr lang="en-US" sz="3200" dirty="0" smtClean="0"/>
              <a:t>Chronic disorders: liver disease, emphysema, R. arthritis may predispose one to ulcers</a:t>
            </a:r>
          </a:p>
          <a:p>
            <a:pPr>
              <a:lnSpc>
                <a:spcPct val="150000"/>
              </a:lnSpc>
              <a:buFont typeface="Wingdings" pitchFamily="2" charset="2"/>
              <a:buChar char="§"/>
            </a:pPr>
            <a:r>
              <a:rPr lang="en-US" sz="3200" dirty="0" smtClean="0"/>
              <a:t>Improper diet, irregular or skipped meals</a:t>
            </a:r>
          </a:p>
          <a:p>
            <a:pPr>
              <a:lnSpc>
                <a:spcPct val="150000"/>
              </a:lnSpc>
              <a:buFont typeface="Wingdings" pitchFamily="2" charset="2"/>
              <a:buChar char="§"/>
            </a:pPr>
            <a:r>
              <a:rPr lang="en-US" sz="3200" dirty="0" smtClean="0"/>
              <a:t>Type O blood (for duodenal ulcers)</a:t>
            </a:r>
            <a:endParaRPr lang="en-US" sz="3200" dirty="0"/>
          </a:p>
        </p:txBody>
      </p:sp>
    </p:spTree>
    <p:extLst>
      <p:ext uri="{BB962C8B-B14F-4D97-AF65-F5344CB8AC3E}">
        <p14:creationId xmlns:p14="http://schemas.microsoft.com/office/powerpoint/2010/main" val="14591660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4294967295"/>
          </p:nvPr>
        </p:nvSpPr>
        <p:spPr>
          <a:xfrm>
            <a:off x="927279" y="1120462"/>
            <a:ext cx="10685284" cy="5585138"/>
          </a:xfrm>
        </p:spPr>
        <p:txBody>
          <a:bodyPr/>
          <a:lstStyle/>
          <a:p>
            <a:pPr>
              <a:lnSpc>
                <a:spcPct val="80000"/>
              </a:lnSpc>
              <a:buClr>
                <a:srgbClr val="A50021"/>
              </a:buClr>
              <a:buFont typeface="Arial" panose="020B0604020202020204" pitchFamily="34" charset="0"/>
              <a:buChar char="ж"/>
            </a:pPr>
            <a:r>
              <a:rPr lang="en-US" sz="3200" b="1" dirty="0" smtClean="0">
                <a:latin typeface="Times New Roman" panose="02020603050405020304" pitchFamily="18" charset="0"/>
              </a:rPr>
              <a:t>GI bleeding </a:t>
            </a:r>
            <a:r>
              <a:rPr lang="en-US" sz="3200" dirty="0" smtClean="0">
                <a:latin typeface="Times New Roman" panose="02020603050405020304" pitchFamily="18" charset="0"/>
              </a:rPr>
              <a:t>is </a:t>
            </a:r>
            <a:r>
              <a:rPr lang="en-US" sz="3200" dirty="0">
                <a:latin typeface="Times New Roman" panose="02020603050405020304" pitchFamily="18" charset="0"/>
              </a:rPr>
              <a:t>the most common complication. It occurs when the ulcer erodes one of the blood vessels.</a:t>
            </a:r>
          </a:p>
          <a:p>
            <a:pPr>
              <a:lnSpc>
                <a:spcPct val="80000"/>
              </a:lnSpc>
              <a:buClr>
                <a:srgbClr val="A50021"/>
              </a:buClr>
              <a:buFont typeface="Arial" panose="020B0604020202020204" pitchFamily="34" charset="0"/>
              <a:buChar char="ж"/>
            </a:pPr>
            <a:r>
              <a:rPr lang="en-US" sz="3200" b="1" dirty="0">
                <a:latin typeface="Times New Roman" panose="02020603050405020304" pitchFamily="18" charset="0"/>
              </a:rPr>
              <a:t>Perforation</a:t>
            </a:r>
            <a:r>
              <a:rPr lang="en-US" sz="3200" dirty="0">
                <a:latin typeface="Times New Roman" panose="02020603050405020304" pitchFamily="18" charset="0"/>
              </a:rPr>
              <a:t>  Erosion of the gastro-intestinal wall by the ulcer leads to spillage of stomach or intestinal content into the abdominal cavity. The first sign is often sudden intense abdominal pain. Posterior wall perforation leads to pancreatitis; pain in this situation often radiates to the back.</a:t>
            </a:r>
          </a:p>
          <a:p>
            <a:pPr>
              <a:lnSpc>
                <a:spcPct val="80000"/>
              </a:lnSpc>
              <a:buClr>
                <a:srgbClr val="A50021"/>
              </a:buClr>
              <a:buFont typeface="Arial" panose="020B0604020202020204" pitchFamily="34" charset="0"/>
              <a:buNone/>
            </a:pPr>
            <a:endParaRPr lang="en-US" sz="4000" dirty="0">
              <a:solidFill>
                <a:schemeClr val="tx1"/>
              </a:solidFill>
              <a:latin typeface="Times New Roman" panose="02020603050405020304" pitchFamily="18" charset="0"/>
            </a:endParaRPr>
          </a:p>
          <a:p>
            <a:pPr>
              <a:lnSpc>
                <a:spcPct val="80000"/>
              </a:lnSpc>
            </a:pPr>
            <a:endParaRPr lang="en-US" dirty="0">
              <a:solidFill>
                <a:schemeClr val="tx1"/>
              </a:solidFill>
            </a:endParaRPr>
          </a:p>
        </p:txBody>
      </p:sp>
      <p:sp>
        <p:nvSpPr>
          <p:cNvPr id="6" name="Rectangle 2"/>
          <p:cNvSpPr txBox="1">
            <a:spLocks noChangeArrowheads="1"/>
          </p:cNvSpPr>
          <p:nvPr/>
        </p:nvSpPr>
        <p:spPr bwMode="auto">
          <a:xfrm>
            <a:off x="1905001" y="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r>
              <a:rPr lang="en-US" sz="3200" b="1" dirty="0">
                <a:solidFill>
                  <a:schemeClr val="accent1"/>
                </a:solidFill>
                <a:effectLst>
                  <a:outerShdw blurRad="38100" dist="38100" dir="2700000" algn="tl">
                    <a:srgbClr val="FFFFFF"/>
                  </a:outerShdw>
                </a:effectLst>
                <a:latin typeface="Times New Roman" panose="02020603050405020304" pitchFamily="18" charset="0"/>
              </a:rPr>
              <a:t>COMPLICATIONS</a:t>
            </a:r>
          </a:p>
        </p:txBody>
      </p:sp>
    </p:spTree>
    <p:extLst>
      <p:ext uri="{BB962C8B-B14F-4D97-AF65-F5344CB8AC3E}">
        <p14:creationId xmlns:p14="http://schemas.microsoft.com/office/powerpoint/2010/main" val="29882606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5368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838960" y="304800"/>
            <a:ext cx="10721975" cy="5426299"/>
          </a:xfrm>
        </p:spPr>
        <p:txBody>
          <a:bodyPr/>
          <a:lstStyle/>
          <a:p>
            <a:pPr>
              <a:buClr>
                <a:srgbClr val="A50021"/>
              </a:buClr>
              <a:buFont typeface="Arial" panose="020B0604020202020204" pitchFamily="34" charset="0"/>
              <a:buChar char="ж"/>
            </a:pPr>
            <a:r>
              <a:rPr lang="en-US" sz="3200" b="1" dirty="0">
                <a:latin typeface="Times New Roman" panose="02020603050405020304" pitchFamily="18" charset="0"/>
              </a:rPr>
              <a:t>Penetration</a:t>
            </a:r>
            <a:r>
              <a:rPr lang="en-US" sz="3200" dirty="0">
                <a:latin typeface="Times New Roman" panose="02020603050405020304" pitchFamily="18" charset="0"/>
              </a:rPr>
              <a:t> is when the ulcer continues into adjacent organs such as the liver and pancreas</a:t>
            </a:r>
          </a:p>
          <a:p>
            <a:pPr>
              <a:buClr>
                <a:srgbClr val="A50021"/>
              </a:buClr>
              <a:buFont typeface="Arial" panose="020B0604020202020204" pitchFamily="34" charset="0"/>
              <a:buChar char="ж"/>
            </a:pPr>
            <a:r>
              <a:rPr lang="en-US" sz="3200" b="1" dirty="0">
                <a:latin typeface="Times New Roman" panose="02020603050405020304" pitchFamily="18" charset="0"/>
              </a:rPr>
              <a:t>Scar tissue</a:t>
            </a:r>
            <a:r>
              <a:rPr lang="en-US" sz="3200" dirty="0">
                <a:latin typeface="Times New Roman" panose="02020603050405020304" pitchFamily="18" charset="0"/>
              </a:rPr>
              <a:t> Scarring and swelling due to ulcers causes narrowing in the duodenum and </a:t>
            </a:r>
            <a:r>
              <a:rPr lang="en-US" sz="3200" b="1" dirty="0">
                <a:latin typeface="Times New Roman" panose="02020603050405020304" pitchFamily="18" charset="0"/>
              </a:rPr>
              <a:t>gastric outlet obstruction</a:t>
            </a:r>
            <a:r>
              <a:rPr lang="en-US" sz="3200" dirty="0">
                <a:latin typeface="Times New Roman" panose="02020603050405020304" pitchFamily="18" charset="0"/>
              </a:rPr>
              <a:t>. Patient often presents with severe vomiting. Peptic ulcers can also produce scar tissue that can obstruct passage of food through the digestive tract, causing </a:t>
            </a:r>
            <a:r>
              <a:rPr lang="en-US" sz="3200" dirty="0" smtClean="0">
                <a:latin typeface="Times New Roman" panose="02020603050405020304" pitchFamily="18" charset="0"/>
              </a:rPr>
              <a:t>one to </a:t>
            </a:r>
            <a:r>
              <a:rPr lang="en-US" sz="3200" dirty="0">
                <a:latin typeface="Times New Roman" panose="02020603050405020304" pitchFamily="18" charset="0"/>
              </a:rPr>
              <a:t>become full easily, to vomit and to lose weight. </a:t>
            </a:r>
          </a:p>
          <a:p>
            <a:endParaRPr lang="en-US" dirty="0">
              <a:solidFill>
                <a:schemeClr val="tx1"/>
              </a:solidFill>
            </a:endParaRPr>
          </a:p>
        </p:txBody>
      </p:sp>
    </p:spTree>
    <p:extLst>
      <p:ext uri="{BB962C8B-B14F-4D97-AF65-F5344CB8AC3E}">
        <p14:creationId xmlns:p14="http://schemas.microsoft.com/office/powerpoint/2010/main" val="1563130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25612"/>
          <p:cNvGrpSpPr>
            <a:grpSpLocks noChangeAspect="1"/>
          </p:cNvGrpSpPr>
          <p:nvPr/>
        </p:nvGrpSpPr>
        <p:grpSpPr bwMode="auto">
          <a:xfrm>
            <a:off x="1524000" y="0"/>
            <a:ext cx="9144000" cy="6705600"/>
            <a:chOff x="1152" y="1298"/>
            <a:chExt cx="2880" cy="2016"/>
          </a:xfrm>
        </p:grpSpPr>
        <p:cxnSp>
          <p:nvCxnSpPr>
            <p:cNvPr id="2052" name="_s2052"/>
            <p:cNvCxnSpPr>
              <a:cxnSpLocks noChangeShapeType="1"/>
              <a:stCxn id="12" idx="4"/>
              <a:endCxn id="3" idx="2"/>
            </p:cNvCxnSpPr>
            <p:nvPr/>
          </p:nvCxnSpPr>
          <p:spPr bwMode="auto">
            <a:xfrm rot="10800000">
              <a:off x="2592" y="1586"/>
              <a:ext cx="144" cy="1152"/>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3" name="_s2053"/>
            <p:cNvCxnSpPr>
              <a:cxnSpLocks noChangeShapeType="1"/>
              <a:stCxn id="11" idx="0"/>
              <a:endCxn id="3" idx="2"/>
            </p:cNvCxnSpPr>
            <p:nvPr/>
          </p:nvCxnSpPr>
          <p:spPr bwMode="auto">
            <a:xfrm flipV="1">
              <a:off x="2448" y="1586"/>
              <a:ext cx="144" cy="1152"/>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4" name="_s2054"/>
            <p:cNvCxnSpPr>
              <a:cxnSpLocks noChangeShapeType="1"/>
              <a:stCxn id="10" idx="4"/>
              <a:endCxn id="3" idx="2"/>
            </p:cNvCxnSpPr>
            <p:nvPr/>
          </p:nvCxnSpPr>
          <p:spPr bwMode="auto">
            <a:xfrm rot="10800000">
              <a:off x="2592" y="1586"/>
              <a:ext cx="144" cy="720"/>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5" name="_s2055"/>
            <p:cNvCxnSpPr>
              <a:cxnSpLocks noChangeShapeType="1"/>
              <a:stCxn id="9" idx="0"/>
              <a:endCxn id="3" idx="2"/>
            </p:cNvCxnSpPr>
            <p:nvPr/>
          </p:nvCxnSpPr>
          <p:spPr bwMode="auto">
            <a:xfrm flipV="1">
              <a:off x="2448" y="1586"/>
              <a:ext cx="144" cy="720"/>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6" name="_s2056"/>
            <p:cNvCxnSpPr>
              <a:cxnSpLocks noChangeShapeType="1"/>
              <a:stCxn id="8" idx="4"/>
              <a:endCxn id="3" idx="2"/>
            </p:cNvCxnSpPr>
            <p:nvPr/>
          </p:nvCxnSpPr>
          <p:spPr bwMode="auto">
            <a:xfrm rot="10800000">
              <a:off x="2592" y="1586"/>
              <a:ext cx="215" cy="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7" name="_s2057"/>
            <p:cNvCxnSpPr>
              <a:cxnSpLocks noChangeShapeType="1"/>
              <a:stCxn id="7" idx="0"/>
              <a:endCxn id="3" idx="2"/>
            </p:cNvCxnSpPr>
            <p:nvPr/>
          </p:nvCxnSpPr>
          <p:spPr bwMode="auto">
            <a:xfrm flipV="1">
              <a:off x="2448" y="1586"/>
              <a:ext cx="144" cy="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8" name="_s2058"/>
            <p:cNvCxnSpPr>
              <a:cxnSpLocks noChangeShapeType="1"/>
              <a:stCxn id="6" idx="6"/>
              <a:endCxn id="3" idx="2"/>
            </p:cNvCxnSpPr>
            <p:nvPr/>
          </p:nvCxnSpPr>
          <p:spPr bwMode="auto">
            <a:xfrm rot="5400000" flipH="1">
              <a:off x="2376" y="1802"/>
              <a:ext cx="1440" cy="1008"/>
            </a:xfrm>
            <a:prstGeom prst="bentConnector3">
              <a:avLst>
                <a:gd name="adj1" fmla="val 261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59" name="_s2059"/>
            <p:cNvCxnSpPr>
              <a:cxnSpLocks noChangeShapeType="1"/>
              <a:stCxn id="5" idx="6"/>
              <a:endCxn id="3" idx="2"/>
            </p:cNvCxnSpPr>
            <p:nvPr/>
          </p:nvCxnSpPr>
          <p:spPr bwMode="auto">
            <a:xfrm rot="16200000">
              <a:off x="1873" y="2305"/>
              <a:ext cx="1440" cy="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60" name="_s2060"/>
            <p:cNvCxnSpPr>
              <a:cxnSpLocks noChangeShapeType="1"/>
              <a:stCxn id="4" idx="6"/>
              <a:endCxn id="3" idx="2"/>
            </p:cNvCxnSpPr>
            <p:nvPr/>
          </p:nvCxnSpPr>
          <p:spPr bwMode="auto">
            <a:xfrm rot="16200000">
              <a:off x="1368" y="1802"/>
              <a:ext cx="1440" cy="1008"/>
            </a:xfrm>
            <a:prstGeom prst="bentConnector3">
              <a:avLst>
                <a:gd name="adj1" fmla="val 261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3" name="_s2061"/>
            <p:cNvSpPr>
              <a:spLocks noChangeArrowheads="1"/>
            </p:cNvSpPr>
            <p:nvPr/>
          </p:nvSpPr>
          <p:spPr bwMode="auto">
            <a:xfrm>
              <a:off x="2160" y="1298"/>
              <a:ext cx="864" cy="288"/>
            </a:xfrm>
            <a:prstGeom prst="bevel">
              <a:avLst>
                <a:gd name="adj" fmla="val 12500"/>
              </a:avLst>
            </a:prstGeom>
            <a:gradFill rotWithShape="0">
              <a:gsLst>
                <a:gs pos="0">
                  <a:schemeClr val="accent1"/>
                </a:gs>
                <a:gs pos="50000">
                  <a:schemeClr val="bg1"/>
                </a:gs>
                <a:gs pos="100000">
                  <a:schemeClr val="accent1"/>
                </a:gs>
              </a:gsLst>
              <a:lin ang="18900000" scaled="1"/>
            </a:gradFill>
            <a:ln w="3175">
              <a:solidFill>
                <a:schemeClr val="accent1"/>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WARNING</a:t>
              </a:r>
              <a:r>
                <a:rPr kumimoji="0" lang="en-US" sz="2100" b="1" i="0" u="none" strike="noStrike" cap="none" normalizeH="0" baseline="0" dirty="0" smtClean="0">
                  <a:ln>
                    <a:noFill/>
                  </a:ln>
                  <a:solidFill>
                    <a:srgbClr val="FFFF00"/>
                  </a:solidFill>
                  <a:effectLst>
                    <a:outerShdw blurRad="38100" dist="38100" dir="2700000" algn="tl">
                      <a:srgbClr val="000000"/>
                    </a:outerShdw>
                  </a:effectLst>
                  <a:latin typeface="Times New Roman" panose="02020603050405020304" pitchFamily="18" charset="0"/>
                </a:rPr>
                <a:t> </a:t>
              </a:r>
              <a:r>
                <a:rPr kumimoji="0" lang="en-US" sz="21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SIGNS</a:t>
              </a:r>
            </a:p>
          </p:txBody>
        </p:sp>
        <p:sp>
          <p:nvSpPr>
            <p:cNvPr id="4" name="_s2062"/>
            <p:cNvSpPr>
              <a:spLocks noChangeArrowheads="1"/>
            </p:cNvSpPr>
            <p:nvPr/>
          </p:nvSpPr>
          <p:spPr bwMode="auto">
            <a:xfrm>
              <a:off x="1152" y="3026"/>
              <a:ext cx="864" cy="288"/>
            </a:xfrm>
            <a:prstGeom prst="bevel">
              <a:avLst>
                <a:gd name="adj" fmla="val 12500"/>
              </a:avLst>
            </a:prstGeom>
            <a:gradFill rotWithShape="0">
              <a:gsLst>
                <a:gs pos="0">
                  <a:schemeClr val="accent2"/>
                </a:gs>
                <a:gs pos="50000">
                  <a:schemeClr val="bg1"/>
                </a:gs>
                <a:gs pos="100000">
                  <a:schemeClr val="accent2"/>
                </a:gs>
              </a:gsLst>
              <a:lin ang="18900000" scaled="1"/>
            </a:gradFill>
            <a:ln w="3175">
              <a:solidFill>
                <a:schemeClr val="accent2"/>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blood in your stools</a:t>
              </a:r>
              <a:r>
                <a:rPr kumimoji="0" lang="en-US" sz="2300" b="0" i="0" u="none" strike="noStrike" cap="none" normalizeH="0" baseline="0" dirty="0" smtClean="0">
                  <a:ln>
                    <a:noFill/>
                  </a:ln>
                  <a:effectLst/>
                  <a:latin typeface="Arial" panose="020B0604020202020204" pitchFamily="34" charset="0"/>
                </a:rPr>
                <a:t> </a:t>
              </a:r>
            </a:p>
          </p:txBody>
        </p:sp>
        <p:sp>
          <p:nvSpPr>
            <p:cNvPr id="5" name="_s2063"/>
            <p:cNvSpPr>
              <a:spLocks noChangeArrowheads="1"/>
            </p:cNvSpPr>
            <p:nvPr/>
          </p:nvSpPr>
          <p:spPr bwMode="auto">
            <a:xfrm>
              <a:off x="2160" y="3026"/>
              <a:ext cx="864" cy="288"/>
            </a:xfrm>
            <a:prstGeom prst="bevel">
              <a:avLst>
                <a:gd name="adj" fmla="val 12500"/>
              </a:avLst>
            </a:prstGeom>
            <a:gradFill rotWithShape="0">
              <a:gsLst>
                <a:gs pos="0">
                  <a:schemeClr val="accent2"/>
                </a:gs>
                <a:gs pos="50000">
                  <a:schemeClr val="bg1"/>
                </a:gs>
                <a:gs pos="100000">
                  <a:schemeClr val="accent2"/>
                </a:gs>
              </a:gsLst>
              <a:lin ang="18900000" scaled="1"/>
            </a:gradFill>
            <a:ln w="3175">
              <a:solidFill>
                <a:schemeClr val="accent2"/>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losing weight</a:t>
              </a:r>
              <a:r>
                <a:rPr kumimoji="0" lang="en-US" sz="2300" b="0" i="0" u="none" strike="noStrike" cap="none" normalizeH="0" baseline="0" dirty="0" smtClean="0">
                  <a:ln>
                    <a:noFill/>
                  </a:ln>
                  <a:effectLst/>
                  <a:latin typeface="Arial" panose="020B0604020202020204" pitchFamily="34" charset="0"/>
                </a:rPr>
                <a:t> </a:t>
              </a:r>
            </a:p>
          </p:txBody>
        </p:sp>
        <p:sp>
          <p:nvSpPr>
            <p:cNvPr id="6" name="_s2064"/>
            <p:cNvSpPr>
              <a:spLocks noChangeArrowheads="1"/>
            </p:cNvSpPr>
            <p:nvPr/>
          </p:nvSpPr>
          <p:spPr bwMode="auto">
            <a:xfrm>
              <a:off x="3168" y="3026"/>
              <a:ext cx="864" cy="288"/>
            </a:xfrm>
            <a:prstGeom prst="bevel">
              <a:avLst>
                <a:gd name="adj" fmla="val 12500"/>
              </a:avLst>
            </a:prstGeom>
            <a:gradFill rotWithShape="0">
              <a:gsLst>
                <a:gs pos="0">
                  <a:schemeClr val="accent2"/>
                </a:gs>
                <a:gs pos="50000">
                  <a:schemeClr val="bg1"/>
                </a:gs>
                <a:gs pos="100000">
                  <a:schemeClr val="accent2"/>
                </a:gs>
              </a:gsLst>
              <a:lin ang="18900000" scaled="1"/>
            </a:gradFill>
            <a:ln w="3175">
              <a:solidFill>
                <a:schemeClr val="accent2"/>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pain doesn't go away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With medication</a:t>
              </a:r>
              <a:r>
                <a:rPr kumimoji="0" lang="en-US" sz="2300" b="0" i="0" u="none" strike="noStrike" cap="none" normalizeH="0" baseline="0" dirty="0" smtClean="0">
                  <a:ln>
                    <a:noFill/>
                  </a:ln>
                  <a:effectLst/>
                  <a:latin typeface="Arial" panose="020B0604020202020204" pitchFamily="34" charset="0"/>
                </a:rPr>
                <a:t> </a:t>
              </a:r>
            </a:p>
          </p:txBody>
        </p:sp>
        <p:sp>
          <p:nvSpPr>
            <p:cNvPr id="7" name="_s2065"/>
            <p:cNvSpPr>
              <a:spLocks noChangeArrowheads="1"/>
            </p:cNvSpPr>
            <p:nvPr/>
          </p:nvSpPr>
          <p:spPr bwMode="auto">
            <a:xfrm>
              <a:off x="1585" y="1730"/>
              <a:ext cx="863" cy="288"/>
            </a:xfrm>
            <a:prstGeom prst="bevel">
              <a:avLst>
                <a:gd name="adj" fmla="val 12500"/>
              </a:avLst>
            </a:prstGeom>
            <a:gradFill rotWithShape="0">
              <a:gsLst>
                <a:gs pos="0">
                  <a:schemeClr val="folHlink"/>
                </a:gs>
                <a:gs pos="50000">
                  <a:schemeClr val="bg1"/>
                </a:gs>
                <a:gs pos="100000">
                  <a:schemeClr val="folHlink"/>
                </a:gs>
              </a:gsLst>
              <a:lin ang="18900000" scaled="1"/>
            </a:gradFill>
            <a:ln w="3175">
              <a:solidFill>
                <a:schemeClr val="folHlink"/>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vomit blood</a:t>
              </a:r>
              <a:r>
                <a:rPr kumimoji="0" lang="en-US" sz="2300" b="0" i="0" u="none" strike="noStrike" cap="none" normalizeH="0" baseline="0" dirty="0" smtClean="0">
                  <a:ln>
                    <a:noFill/>
                  </a:ln>
                  <a:effectLst/>
                  <a:latin typeface="Arial" panose="020B0604020202020204" pitchFamily="34" charset="0"/>
                </a:rPr>
                <a:t> </a:t>
              </a:r>
            </a:p>
          </p:txBody>
        </p:sp>
        <p:sp>
          <p:nvSpPr>
            <p:cNvPr id="8" name="_s2066"/>
            <p:cNvSpPr>
              <a:spLocks noChangeArrowheads="1"/>
            </p:cNvSpPr>
            <p:nvPr/>
          </p:nvSpPr>
          <p:spPr bwMode="auto">
            <a:xfrm>
              <a:off x="2807" y="1730"/>
              <a:ext cx="864" cy="288"/>
            </a:xfrm>
            <a:prstGeom prst="bevel">
              <a:avLst>
                <a:gd name="adj" fmla="val 12500"/>
              </a:avLst>
            </a:prstGeom>
            <a:gradFill rotWithShape="0">
              <a:gsLst>
                <a:gs pos="0">
                  <a:schemeClr val="folHlink"/>
                </a:gs>
                <a:gs pos="50000">
                  <a:schemeClr val="bg1"/>
                </a:gs>
                <a:gs pos="100000">
                  <a:schemeClr val="folHlink"/>
                </a:gs>
              </a:gsLst>
              <a:lin ang="18900000" scaled="1"/>
            </a:gradFill>
            <a:ln w="3175">
              <a:solidFill>
                <a:schemeClr val="folHlink"/>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sudden, severe pain</a:t>
              </a:r>
              <a:r>
                <a:rPr kumimoji="0" lang="en-US" sz="2300" b="0" i="0" u="none" strike="noStrike" cap="none" normalizeH="0" baseline="0" dirty="0" smtClean="0">
                  <a:ln>
                    <a:noFill/>
                  </a:ln>
                  <a:effectLst/>
                  <a:latin typeface="Arial" panose="020B0604020202020204" pitchFamily="34" charset="0"/>
                </a:rPr>
                <a:t> </a:t>
              </a:r>
            </a:p>
          </p:txBody>
        </p:sp>
        <p:sp>
          <p:nvSpPr>
            <p:cNvPr id="9" name="_s2067"/>
            <p:cNvSpPr>
              <a:spLocks noChangeArrowheads="1"/>
            </p:cNvSpPr>
            <p:nvPr/>
          </p:nvSpPr>
          <p:spPr bwMode="auto">
            <a:xfrm>
              <a:off x="1584" y="2162"/>
              <a:ext cx="864" cy="288"/>
            </a:xfrm>
            <a:prstGeom prst="bevel">
              <a:avLst>
                <a:gd name="adj" fmla="val 12500"/>
              </a:avLst>
            </a:prstGeom>
            <a:gradFill rotWithShape="0">
              <a:gsLst>
                <a:gs pos="0">
                  <a:schemeClr val="folHlink"/>
                </a:gs>
                <a:gs pos="50000">
                  <a:schemeClr val="bg1"/>
                </a:gs>
                <a:gs pos="100000">
                  <a:schemeClr val="folHlink"/>
                </a:gs>
              </a:gsLst>
              <a:lin ang="18900000" scaled="1"/>
            </a:gradFill>
            <a:ln w="3175">
              <a:solidFill>
                <a:schemeClr val="folHlink"/>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vomit food eaten hours or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days before</a:t>
              </a:r>
              <a:r>
                <a:rPr kumimoji="0" lang="en-US" sz="2300" b="0" i="0" u="none" strike="noStrike" cap="none" normalizeH="0" baseline="0" dirty="0" smtClean="0">
                  <a:ln>
                    <a:noFill/>
                  </a:ln>
                  <a:effectLst/>
                  <a:latin typeface="Arial" panose="020B0604020202020204" pitchFamily="34" charset="0"/>
                </a:rPr>
                <a:t> </a:t>
              </a:r>
            </a:p>
          </p:txBody>
        </p:sp>
        <p:sp>
          <p:nvSpPr>
            <p:cNvPr id="10" name="_s2068"/>
            <p:cNvSpPr>
              <a:spLocks noChangeArrowheads="1"/>
            </p:cNvSpPr>
            <p:nvPr/>
          </p:nvSpPr>
          <p:spPr bwMode="auto">
            <a:xfrm>
              <a:off x="2736" y="2162"/>
              <a:ext cx="864" cy="288"/>
            </a:xfrm>
            <a:prstGeom prst="bevel">
              <a:avLst>
                <a:gd name="adj" fmla="val 12500"/>
              </a:avLst>
            </a:prstGeom>
            <a:gradFill rotWithShape="0">
              <a:gsLst>
                <a:gs pos="0">
                  <a:schemeClr val="folHlink"/>
                </a:gs>
                <a:gs pos="50000">
                  <a:schemeClr val="bg1"/>
                </a:gs>
                <a:gs pos="100000">
                  <a:schemeClr val="folHlink"/>
                </a:gs>
              </a:gsLst>
              <a:lin ang="18900000" scaled="1"/>
            </a:gradFill>
            <a:ln w="3175">
              <a:solidFill>
                <a:schemeClr val="folHlink"/>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Pct val="100000"/>
                <a:buFont typeface="Symbol" panose="05050102010706020507" pitchFamily="18" charset="2"/>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ongoing nausea or </a:t>
              </a:r>
            </a:p>
            <a:p>
              <a:pPr marL="0" marR="0" lvl="0" indent="0" algn="ctr" defTabSz="914400" rtl="0" eaLnBrk="1" fontAlgn="base" latinLnBrk="0" hangingPunct="1">
                <a:lnSpc>
                  <a:spcPct val="100000"/>
                </a:lnSpc>
                <a:spcBef>
                  <a:spcPct val="0"/>
                </a:spcBef>
                <a:spcAft>
                  <a:spcPct val="0"/>
                </a:spcAft>
                <a:buClrTx/>
                <a:buSzPct val="100000"/>
                <a:buFont typeface="Symbol" panose="05050102010706020507" pitchFamily="18" charset="2"/>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repeated vomiting.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endParaRPr>
            </a:p>
          </p:txBody>
        </p:sp>
        <p:sp>
          <p:nvSpPr>
            <p:cNvPr id="11" name="_s2069"/>
            <p:cNvSpPr>
              <a:spLocks noChangeArrowheads="1"/>
            </p:cNvSpPr>
            <p:nvPr/>
          </p:nvSpPr>
          <p:spPr bwMode="auto">
            <a:xfrm>
              <a:off x="1584" y="2594"/>
              <a:ext cx="864" cy="288"/>
            </a:xfrm>
            <a:prstGeom prst="bevel">
              <a:avLst>
                <a:gd name="adj" fmla="val 12500"/>
              </a:avLst>
            </a:prstGeom>
            <a:gradFill rotWithShape="0">
              <a:gsLst>
                <a:gs pos="0">
                  <a:schemeClr val="folHlink"/>
                </a:gs>
                <a:gs pos="50000">
                  <a:schemeClr val="bg1"/>
                </a:gs>
                <a:gs pos="100000">
                  <a:schemeClr val="folHlink"/>
                </a:gs>
              </a:gsLst>
              <a:lin ang="18900000" scaled="1"/>
            </a:gradFill>
            <a:ln w="3175">
              <a:solidFill>
                <a:schemeClr val="folHlink"/>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feel cold or clammy</a:t>
              </a:r>
              <a:r>
                <a:rPr kumimoji="0" lang="en-US" sz="2300" b="0" i="0" u="none" strike="noStrike" cap="none" normalizeH="0" baseline="0" dirty="0" smtClean="0">
                  <a:ln>
                    <a:noFill/>
                  </a:ln>
                  <a:effectLst/>
                  <a:latin typeface="Arial" panose="020B0604020202020204" pitchFamily="34" charset="0"/>
                </a:rPr>
                <a:t> </a:t>
              </a:r>
            </a:p>
          </p:txBody>
        </p:sp>
        <p:sp>
          <p:nvSpPr>
            <p:cNvPr id="12" name="_s2070"/>
            <p:cNvSpPr>
              <a:spLocks noChangeArrowheads="1"/>
            </p:cNvSpPr>
            <p:nvPr/>
          </p:nvSpPr>
          <p:spPr bwMode="auto">
            <a:xfrm>
              <a:off x="2736" y="2594"/>
              <a:ext cx="864" cy="288"/>
            </a:xfrm>
            <a:prstGeom prst="bevel">
              <a:avLst>
                <a:gd name="adj" fmla="val 12500"/>
              </a:avLst>
            </a:prstGeom>
            <a:gradFill rotWithShape="0">
              <a:gsLst>
                <a:gs pos="0">
                  <a:schemeClr val="folHlink"/>
                </a:gs>
                <a:gs pos="50000">
                  <a:schemeClr val="bg1"/>
                </a:gs>
                <a:gs pos="100000">
                  <a:schemeClr val="folHlink"/>
                </a:gs>
              </a:gsLst>
              <a:lin ang="18900000" scaled="1"/>
            </a:gradFill>
            <a:ln w="3175">
              <a:solidFill>
                <a:schemeClr val="folHlink"/>
              </a:solid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feel unusually weak or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effectLst>
                    <a:outerShdw blurRad="38100" dist="38100" dir="2700000" algn="tl">
                      <a:srgbClr val="000000"/>
                    </a:outerShdw>
                  </a:effectLst>
                  <a:latin typeface="Times New Roman" panose="02020603050405020304" pitchFamily="18" charset="0"/>
                </a:rPr>
                <a:t>dizzy</a:t>
              </a:r>
              <a:r>
                <a:rPr kumimoji="0" lang="en-US" sz="2300" b="0" i="0" u="none" strike="noStrike" cap="none" normalizeH="0" baseline="0" dirty="0" smtClean="0">
                  <a:ln>
                    <a:noFill/>
                  </a:ln>
                  <a:effectLst/>
                  <a:latin typeface="Arial" panose="020B0604020202020204" pitchFamily="34" charset="0"/>
                </a:rPr>
                <a:t> </a:t>
              </a:r>
            </a:p>
          </p:txBody>
        </p:sp>
      </p:grpSp>
    </p:spTree>
    <p:extLst>
      <p:ext uri="{BB962C8B-B14F-4D97-AF65-F5344CB8AC3E}">
        <p14:creationId xmlns:p14="http://schemas.microsoft.com/office/powerpoint/2010/main" val="38424994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2133600" y="1323475"/>
            <a:ext cx="8229600" cy="2364295"/>
          </a:xfrm>
        </p:spPr>
        <p:txBody>
          <a:bodyPr/>
          <a:lstStyle/>
          <a:p>
            <a:pPr>
              <a:buFontTx/>
              <a:buNone/>
            </a:pPr>
            <a:r>
              <a:rPr lang="en-US" sz="3600" b="1" dirty="0">
                <a:solidFill>
                  <a:schemeClr val="tx1"/>
                </a:solidFill>
                <a:effectLst>
                  <a:outerShdw blurRad="38100" dist="38100" dir="2700000" algn="tl">
                    <a:srgbClr val="FFFFFF"/>
                  </a:outerShdw>
                </a:effectLst>
                <a:latin typeface="Times New Roman" panose="02020603050405020304" pitchFamily="18" charset="0"/>
              </a:rPr>
              <a:t>TESTS AND DIAGNOSIS CHART</a:t>
            </a:r>
          </a:p>
        </p:txBody>
      </p:sp>
      <p:pic>
        <p:nvPicPr>
          <p:cNvPr id="43012" name="Picture 4" descr="220px-Gastric_ulcer_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36385" y="2069432"/>
            <a:ext cx="5402178" cy="4788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82293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Line 5"/>
          <p:cNvSpPr>
            <a:spLocks noChangeShapeType="1"/>
          </p:cNvSpPr>
          <p:nvPr/>
        </p:nvSpPr>
        <p:spPr bwMode="auto">
          <a:xfrm>
            <a:off x="6096000" y="78486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0" name="Line 6"/>
          <p:cNvSpPr>
            <a:spLocks noChangeShapeType="1"/>
          </p:cNvSpPr>
          <p:nvPr/>
        </p:nvSpPr>
        <p:spPr bwMode="auto">
          <a:xfrm flipH="1">
            <a:off x="2895604" y="162306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1" name="Line 7"/>
          <p:cNvSpPr>
            <a:spLocks noChangeShapeType="1"/>
          </p:cNvSpPr>
          <p:nvPr/>
        </p:nvSpPr>
        <p:spPr bwMode="auto">
          <a:xfrm>
            <a:off x="6096010" y="1623060"/>
            <a:ext cx="312420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2" name="Line 8"/>
          <p:cNvSpPr>
            <a:spLocks noChangeShapeType="1"/>
          </p:cNvSpPr>
          <p:nvPr/>
        </p:nvSpPr>
        <p:spPr bwMode="auto">
          <a:xfrm>
            <a:off x="2895600" y="162306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3" name="Line 9"/>
          <p:cNvSpPr>
            <a:spLocks noChangeShapeType="1"/>
          </p:cNvSpPr>
          <p:nvPr/>
        </p:nvSpPr>
        <p:spPr bwMode="auto">
          <a:xfrm>
            <a:off x="9220201" y="162306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4" name="Rectangle 10"/>
          <p:cNvSpPr>
            <a:spLocks noChangeArrowheads="1"/>
          </p:cNvSpPr>
          <p:nvPr/>
        </p:nvSpPr>
        <p:spPr bwMode="auto">
          <a:xfrm>
            <a:off x="5486400" y="108962"/>
            <a:ext cx="2186496" cy="117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38088" anchor="ctr">
            <a:spAutoFit/>
          </a:bodyPr>
          <a:lstStyle/>
          <a:p>
            <a:r>
              <a:rPr lang="en-US" sz="3200" b="1"/>
              <a:t>Noninvasive</a:t>
            </a:r>
          </a:p>
          <a:p>
            <a:pPr eaLnBrk="0" hangingPunct="0"/>
            <a:endParaRPr lang="en-US" sz="3200" b="1"/>
          </a:p>
        </p:txBody>
      </p:sp>
      <p:sp>
        <p:nvSpPr>
          <p:cNvPr id="52235" name="Rectangle 11"/>
          <p:cNvSpPr>
            <a:spLocks noChangeArrowheads="1"/>
          </p:cNvSpPr>
          <p:nvPr/>
        </p:nvSpPr>
        <p:spPr bwMode="auto">
          <a:xfrm>
            <a:off x="1676408" y="1971237"/>
            <a:ext cx="416607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i="1" dirty="0"/>
              <a:t>Urea Breath Test (UBT)</a:t>
            </a:r>
          </a:p>
        </p:txBody>
      </p:sp>
      <p:sp>
        <p:nvSpPr>
          <p:cNvPr id="52236" name="Rectangle 12"/>
          <p:cNvSpPr>
            <a:spLocks noChangeArrowheads="1"/>
          </p:cNvSpPr>
          <p:nvPr/>
        </p:nvSpPr>
        <p:spPr bwMode="auto">
          <a:xfrm>
            <a:off x="8458210" y="1971237"/>
            <a:ext cx="2036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i="1"/>
              <a:t>Blood test</a:t>
            </a:r>
            <a:r>
              <a:rPr lang="en-US" sz="3200" b="1"/>
              <a:t> </a:t>
            </a:r>
          </a:p>
        </p:txBody>
      </p:sp>
      <p:sp>
        <p:nvSpPr>
          <p:cNvPr id="52237" name="Line 13"/>
          <p:cNvSpPr>
            <a:spLocks noChangeShapeType="1"/>
          </p:cNvSpPr>
          <p:nvPr/>
        </p:nvSpPr>
        <p:spPr bwMode="auto">
          <a:xfrm>
            <a:off x="6096000" y="329946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8" name="Line 14"/>
          <p:cNvSpPr>
            <a:spLocks noChangeShapeType="1"/>
          </p:cNvSpPr>
          <p:nvPr/>
        </p:nvSpPr>
        <p:spPr bwMode="auto">
          <a:xfrm flipH="1">
            <a:off x="2819399" y="4213860"/>
            <a:ext cx="327660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39" name="Line 15"/>
          <p:cNvSpPr>
            <a:spLocks noChangeShapeType="1"/>
          </p:cNvSpPr>
          <p:nvPr/>
        </p:nvSpPr>
        <p:spPr bwMode="auto">
          <a:xfrm>
            <a:off x="6096000" y="421386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40" name="Line 16"/>
          <p:cNvSpPr>
            <a:spLocks noChangeShapeType="1"/>
          </p:cNvSpPr>
          <p:nvPr/>
        </p:nvSpPr>
        <p:spPr bwMode="auto">
          <a:xfrm>
            <a:off x="2819401" y="4213861"/>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41" name="Line 17"/>
          <p:cNvSpPr>
            <a:spLocks noChangeShapeType="1"/>
          </p:cNvSpPr>
          <p:nvPr/>
        </p:nvSpPr>
        <p:spPr bwMode="auto">
          <a:xfrm>
            <a:off x="9448800" y="421386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2242" name="Rectangle 18"/>
          <p:cNvSpPr>
            <a:spLocks noChangeArrowheads="1"/>
          </p:cNvSpPr>
          <p:nvPr/>
        </p:nvSpPr>
        <p:spPr bwMode="auto">
          <a:xfrm>
            <a:off x="5638804" y="2547363"/>
            <a:ext cx="1444306" cy="117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38088" anchor="ctr">
            <a:spAutoFit/>
          </a:bodyPr>
          <a:lstStyle/>
          <a:p>
            <a:r>
              <a:rPr lang="en-US" sz="3200" b="1"/>
              <a:t>Invasive</a:t>
            </a:r>
          </a:p>
          <a:p>
            <a:pPr eaLnBrk="0" hangingPunct="0"/>
            <a:endParaRPr lang="en-US" sz="3200" b="1"/>
          </a:p>
        </p:txBody>
      </p:sp>
      <p:sp>
        <p:nvSpPr>
          <p:cNvPr id="52243" name="Rectangle 19"/>
          <p:cNvSpPr>
            <a:spLocks noChangeArrowheads="1"/>
          </p:cNvSpPr>
          <p:nvPr/>
        </p:nvSpPr>
        <p:spPr bwMode="auto">
          <a:xfrm>
            <a:off x="8077206" y="4638236"/>
            <a:ext cx="347120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i="1"/>
              <a:t>Biopsy Urease Test</a:t>
            </a:r>
            <a:r>
              <a:rPr lang="en-US" sz="3200" b="1"/>
              <a:t> </a:t>
            </a:r>
          </a:p>
        </p:txBody>
      </p:sp>
      <p:sp>
        <p:nvSpPr>
          <p:cNvPr id="52244" name="Rectangle 20"/>
          <p:cNvSpPr>
            <a:spLocks noChangeArrowheads="1"/>
          </p:cNvSpPr>
          <p:nvPr/>
        </p:nvSpPr>
        <p:spPr bwMode="auto">
          <a:xfrm>
            <a:off x="2133612" y="4714437"/>
            <a:ext cx="191430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i="1"/>
              <a:t>Histology</a:t>
            </a:r>
            <a:r>
              <a:rPr lang="en-US" sz="3200" b="1"/>
              <a:t> </a:t>
            </a:r>
          </a:p>
        </p:txBody>
      </p:sp>
    </p:spTree>
    <p:extLst>
      <p:ext uri="{BB962C8B-B14F-4D97-AF65-F5344CB8AC3E}">
        <p14:creationId xmlns:p14="http://schemas.microsoft.com/office/powerpoint/2010/main" val="1146702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5" name="Line 7"/>
          <p:cNvSpPr>
            <a:spLocks noChangeShapeType="1"/>
          </p:cNvSpPr>
          <p:nvPr/>
        </p:nvSpPr>
        <p:spPr bwMode="auto">
          <a:xfrm>
            <a:off x="3124205" y="24384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56" name="Line 8"/>
          <p:cNvSpPr>
            <a:spLocks noChangeShapeType="1"/>
          </p:cNvSpPr>
          <p:nvPr/>
        </p:nvSpPr>
        <p:spPr bwMode="auto">
          <a:xfrm flipV="1">
            <a:off x="3657600" y="457200"/>
            <a:ext cx="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57" name="Line 9"/>
          <p:cNvSpPr>
            <a:spLocks noChangeShapeType="1"/>
          </p:cNvSpPr>
          <p:nvPr/>
        </p:nvSpPr>
        <p:spPr bwMode="auto">
          <a:xfrm>
            <a:off x="3657600" y="2438401"/>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58" name="Line 10"/>
          <p:cNvSpPr>
            <a:spLocks noChangeShapeType="1"/>
          </p:cNvSpPr>
          <p:nvPr/>
        </p:nvSpPr>
        <p:spPr bwMode="auto">
          <a:xfrm>
            <a:off x="3657604" y="457200"/>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59" name="Line 11"/>
          <p:cNvSpPr>
            <a:spLocks noChangeShapeType="1"/>
          </p:cNvSpPr>
          <p:nvPr/>
        </p:nvSpPr>
        <p:spPr bwMode="auto">
          <a:xfrm>
            <a:off x="3581401" y="24384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60" name="Line 12"/>
          <p:cNvSpPr>
            <a:spLocks noChangeShapeType="1"/>
          </p:cNvSpPr>
          <p:nvPr/>
        </p:nvSpPr>
        <p:spPr bwMode="auto">
          <a:xfrm>
            <a:off x="3657610" y="5105400"/>
            <a:ext cx="68580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61" name="Rectangle 13"/>
          <p:cNvSpPr>
            <a:spLocks noChangeArrowheads="1"/>
          </p:cNvSpPr>
          <p:nvPr/>
        </p:nvSpPr>
        <p:spPr bwMode="auto">
          <a:xfrm>
            <a:off x="4648209" y="-66298"/>
            <a:ext cx="1275157" cy="117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38088" anchor="ctr">
            <a:spAutoFit/>
          </a:bodyPr>
          <a:lstStyle/>
          <a:p>
            <a:r>
              <a:rPr lang="en-US" sz="3200" b="1" i="1"/>
              <a:t>Culture</a:t>
            </a:r>
            <a:endParaRPr lang="en-US" sz="3200" b="1"/>
          </a:p>
          <a:p>
            <a:pPr eaLnBrk="0" hangingPunct="0"/>
            <a:endParaRPr lang="en-US" sz="3200" b="1"/>
          </a:p>
        </p:txBody>
      </p:sp>
      <p:sp>
        <p:nvSpPr>
          <p:cNvPr id="53262" name="Rectangle 14"/>
          <p:cNvSpPr>
            <a:spLocks noChangeArrowheads="1"/>
          </p:cNvSpPr>
          <p:nvPr/>
        </p:nvSpPr>
        <p:spPr bwMode="auto">
          <a:xfrm>
            <a:off x="4419604" y="2176977"/>
            <a:ext cx="34483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a:t>Stool antigen test </a:t>
            </a:r>
          </a:p>
        </p:txBody>
      </p:sp>
      <p:sp>
        <p:nvSpPr>
          <p:cNvPr id="53263" name="Rectangle 15"/>
          <p:cNvSpPr>
            <a:spLocks noChangeArrowheads="1"/>
          </p:cNvSpPr>
          <p:nvPr/>
        </p:nvSpPr>
        <p:spPr bwMode="auto">
          <a:xfrm>
            <a:off x="4419602" y="4767777"/>
            <a:ext cx="711964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a:t>Upper gastrointestinal (upper GI) X-ray </a:t>
            </a:r>
          </a:p>
        </p:txBody>
      </p:sp>
      <p:sp>
        <p:nvSpPr>
          <p:cNvPr id="53264" name="Text Box 16"/>
          <p:cNvSpPr txBox="1">
            <a:spLocks noChangeArrowheads="1"/>
          </p:cNvSpPr>
          <p:nvPr/>
        </p:nvSpPr>
        <p:spPr bwMode="auto">
          <a:xfrm>
            <a:off x="1097282" y="2209804"/>
            <a:ext cx="2537460" cy="605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b="1" dirty="0"/>
              <a:t>Other tests</a:t>
            </a:r>
          </a:p>
        </p:txBody>
      </p:sp>
      <p:sp>
        <p:nvSpPr>
          <p:cNvPr id="53265" name="Line 17"/>
          <p:cNvSpPr>
            <a:spLocks noChangeShapeType="1"/>
          </p:cNvSpPr>
          <p:nvPr/>
        </p:nvSpPr>
        <p:spPr bwMode="auto">
          <a:xfrm>
            <a:off x="3657600" y="3733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b="1"/>
          </a:p>
        </p:txBody>
      </p:sp>
      <p:sp>
        <p:nvSpPr>
          <p:cNvPr id="53266" name="Rectangle 18"/>
          <p:cNvSpPr>
            <a:spLocks noChangeArrowheads="1"/>
          </p:cNvSpPr>
          <p:nvPr/>
        </p:nvSpPr>
        <p:spPr bwMode="auto">
          <a:xfrm>
            <a:off x="4419600" y="3396177"/>
            <a:ext cx="22076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a:t>Endoscopy </a:t>
            </a:r>
          </a:p>
        </p:txBody>
      </p:sp>
    </p:spTree>
    <p:extLst>
      <p:ext uri="{BB962C8B-B14F-4D97-AF65-F5344CB8AC3E}">
        <p14:creationId xmlns:p14="http://schemas.microsoft.com/office/powerpoint/2010/main" val="20708541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ChangeArrowheads="1"/>
          </p:cNvSpPr>
          <p:nvPr/>
        </p:nvSpPr>
        <p:spPr bwMode="auto">
          <a:xfrm>
            <a:off x="903294" y="489603"/>
            <a:ext cx="91440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800" b="1" u="sng" dirty="0">
                <a:latin typeface="Times New Roman" panose="02020603050405020304" pitchFamily="18" charset="0"/>
              </a:rPr>
              <a:t>GOALS OF TREATMENT</a:t>
            </a:r>
          </a:p>
          <a:p>
            <a:endParaRPr lang="en-US" sz="2400" dirty="0">
              <a:latin typeface="Times New Roman" panose="02020603050405020304" pitchFamily="18" charset="0"/>
            </a:endParaRPr>
          </a:p>
          <a:p>
            <a:pPr marL="457200" indent="-457200">
              <a:buClr>
                <a:srgbClr val="BE6C28"/>
              </a:buClr>
              <a:buFont typeface="Arial" panose="020B0604020202020204" pitchFamily="34" charset="0"/>
              <a:buChar char="•"/>
            </a:pPr>
            <a:r>
              <a:rPr lang="en-US" sz="3200" dirty="0" smtClean="0">
                <a:latin typeface="Times New Roman" panose="02020603050405020304" pitchFamily="18" charset="0"/>
              </a:rPr>
              <a:t>Lowering </a:t>
            </a:r>
            <a:r>
              <a:rPr lang="en-US" sz="3200" dirty="0">
                <a:latin typeface="Times New Roman" panose="02020603050405020304" pitchFamily="18" charset="0"/>
              </a:rPr>
              <a:t>the amount of acid that stomach makes, </a:t>
            </a:r>
          </a:p>
          <a:p>
            <a:pPr>
              <a:buClr>
                <a:srgbClr val="BE6C28"/>
              </a:buClr>
            </a:pPr>
            <a:r>
              <a:rPr lang="en-US" sz="3200" dirty="0" smtClean="0">
                <a:latin typeface="Times New Roman" panose="02020603050405020304" pitchFamily="18" charset="0"/>
              </a:rPr>
              <a:t>-Neutralizing </a:t>
            </a:r>
            <a:r>
              <a:rPr lang="en-US" sz="3200" dirty="0">
                <a:latin typeface="Times New Roman" panose="02020603050405020304" pitchFamily="18" charset="0"/>
              </a:rPr>
              <a:t>the acid </a:t>
            </a:r>
          </a:p>
          <a:p>
            <a:pPr>
              <a:buClr>
                <a:srgbClr val="BE6C28"/>
              </a:buClr>
            </a:pPr>
            <a:r>
              <a:rPr lang="en-US" sz="3200" dirty="0">
                <a:latin typeface="Times New Roman" panose="02020603050405020304" pitchFamily="18" charset="0"/>
              </a:rPr>
              <a:t>-</a:t>
            </a:r>
            <a:r>
              <a:rPr lang="en-US" sz="3200" dirty="0" smtClean="0">
                <a:latin typeface="Times New Roman" panose="02020603050405020304" pitchFamily="18" charset="0"/>
              </a:rPr>
              <a:t>protecting </a:t>
            </a:r>
            <a:r>
              <a:rPr lang="en-US" sz="3200" dirty="0">
                <a:latin typeface="Times New Roman" panose="02020603050405020304" pitchFamily="18" charset="0"/>
              </a:rPr>
              <a:t>the injured area so it can heal</a:t>
            </a:r>
          </a:p>
          <a:p>
            <a:pPr marL="457200" indent="-457200">
              <a:buClr>
                <a:srgbClr val="BE6C28"/>
              </a:buClr>
              <a:buFont typeface="Arial" panose="020B0604020202020204" pitchFamily="34" charset="0"/>
              <a:buChar char="•"/>
            </a:pPr>
            <a:r>
              <a:rPr lang="en-US" sz="3200" dirty="0" smtClean="0">
                <a:latin typeface="Times New Roman" panose="02020603050405020304" pitchFamily="18" charset="0"/>
              </a:rPr>
              <a:t>It's </a:t>
            </a:r>
            <a:r>
              <a:rPr lang="en-US" sz="3200" dirty="0">
                <a:latin typeface="Times New Roman" panose="02020603050405020304" pitchFamily="18" charset="0"/>
              </a:rPr>
              <a:t>also very important to stop smoking and drinking alcohol</a:t>
            </a:r>
          </a:p>
          <a:p>
            <a:pPr marL="457200" indent="-457200">
              <a:buClr>
                <a:srgbClr val="BE6C28"/>
              </a:buClr>
              <a:buFont typeface="Arial" panose="020B0604020202020204" pitchFamily="34" charset="0"/>
              <a:buChar char="•"/>
            </a:pPr>
            <a:r>
              <a:rPr lang="en-US" sz="3200" dirty="0">
                <a:latin typeface="Times New Roman" panose="02020603050405020304" pitchFamily="18" charset="0"/>
              </a:rPr>
              <a:t>Prevent complications (bleeding, perforation, penetration, obstruction) </a:t>
            </a:r>
          </a:p>
          <a:p>
            <a:pPr marL="457200" indent="-457200">
              <a:buClr>
                <a:srgbClr val="BE6C28"/>
              </a:buClr>
              <a:buFont typeface="Arial" panose="020B0604020202020204" pitchFamily="34" charset="0"/>
              <a:buChar char="•"/>
            </a:pPr>
            <a:r>
              <a:rPr lang="en-US" sz="3200" dirty="0">
                <a:latin typeface="Times New Roman" panose="02020603050405020304" pitchFamily="18" charset="0"/>
              </a:rPr>
              <a:t>Minimize recurrences </a:t>
            </a:r>
          </a:p>
          <a:p>
            <a:pPr marL="457200" indent="-457200">
              <a:buClr>
                <a:srgbClr val="BE6C28"/>
              </a:buClr>
              <a:buFont typeface="Arial" panose="020B0604020202020204" pitchFamily="34" charset="0"/>
              <a:buChar char="•"/>
            </a:pPr>
            <a:r>
              <a:rPr lang="en-US" sz="3200" dirty="0">
                <a:latin typeface="Times New Roman" panose="02020603050405020304" pitchFamily="18" charset="0"/>
              </a:rPr>
              <a:t>Reduce financial costs</a:t>
            </a:r>
          </a:p>
        </p:txBody>
      </p:sp>
    </p:spTree>
    <p:extLst>
      <p:ext uri="{BB962C8B-B14F-4D97-AF65-F5344CB8AC3E}">
        <p14:creationId xmlns:p14="http://schemas.microsoft.com/office/powerpoint/2010/main" val="1573287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120" y="373487"/>
            <a:ext cx="8899524" cy="772732"/>
          </a:xfrm>
        </p:spPr>
        <p:txBody>
          <a:bodyPr>
            <a:noAutofit/>
          </a:bodyPr>
          <a:lstStyle/>
          <a:p>
            <a:r>
              <a:rPr lang="en-US" sz="4400" b="1" dirty="0" smtClean="0">
                <a:latin typeface="Cambria" pitchFamily="18" charset="0"/>
              </a:rPr>
              <a:t>Predisposing factors</a:t>
            </a:r>
            <a:r>
              <a:rPr lang="en-US" sz="4400" dirty="0" smtClean="0">
                <a:solidFill>
                  <a:schemeClr val="tx1"/>
                </a:solidFill>
                <a:latin typeface="Cambria" pitchFamily="18" charset="0"/>
              </a:rPr>
              <a:t/>
            </a:r>
            <a:br>
              <a:rPr lang="en-US" sz="4400" dirty="0" smtClean="0">
                <a:solidFill>
                  <a:schemeClr val="tx1"/>
                </a:solidFill>
                <a:latin typeface="Cambria" pitchFamily="18" charset="0"/>
              </a:rPr>
            </a:br>
            <a:endParaRPr lang="en-US" sz="4400" dirty="0">
              <a:solidFill>
                <a:schemeClr val="tx1"/>
              </a:solidFill>
              <a:latin typeface="Cambria" pitchFamily="18" charset="0"/>
            </a:endParaRPr>
          </a:p>
        </p:txBody>
      </p:sp>
      <p:sp>
        <p:nvSpPr>
          <p:cNvPr id="3" name="Content Placeholder 2"/>
          <p:cNvSpPr>
            <a:spLocks noGrp="1"/>
          </p:cNvSpPr>
          <p:nvPr>
            <p:ph idx="1"/>
          </p:nvPr>
        </p:nvSpPr>
        <p:spPr>
          <a:xfrm>
            <a:off x="790120" y="1146219"/>
            <a:ext cx="11200995" cy="4829578"/>
          </a:xfrm>
        </p:spPr>
        <p:txBody>
          <a:bodyPr>
            <a:normAutofit/>
          </a:bodyPr>
          <a:lstStyle/>
          <a:p>
            <a:r>
              <a:rPr lang="en-US" sz="3000" dirty="0" err="1" smtClean="0">
                <a:solidFill>
                  <a:schemeClr val="tx1"/>
                </a:solidFill>
              </a:rPr>
              <a:t>Nsaids</a:t>
            </a:r>
            <a:endParaRPr lang="en-US" sz="3000" dirty="0" smtClean="0">
              <a:solidFill>
                <a:schemeClr val="tx1"/>
              </a:solidFill>
            </a:endParaRPr>
          </a:p>
          <a:p>
            <a:r>
              <a:rPr lang="en-US" sz="3000" dirty="0" smtClean="0">
                <a:solidFill>
                  <a:schemeClr val="tx1"/>
                </a:solidFill>
              </a:rPr>
              <a:t>Excessive alcohol consumption</a:t>
            </a:r>
          </a:p>
          <a:p>
            <a:r>
              <a:rPr lang="en-US" sz="3000" dirty="0" smtClean="0">
                <a:solidFill>
                  <a:schemeClr val="tx1"/>
                </a:solidFill>
              </a:rPr>
              <a:t>Food poisoning</a:t>
            </a:r>
          </a:p>
          <a:p>
            <a:r>
              <a:rPr lang="en-US" sz="3000" dirty="0" smtClean="0">
                <a:solidFill>
                  <a:schemeClr val="tx1"/>
                </a:solidFill>
              </a:rPr>
              <a:t>Cigarette smoking</a:t>
            </a:r>
          </a:p>
          <a:p>
            <a:r>
              <a:rPr lang="en-US" sz="3000" dirty="0" err="1" smtClean="0">
                <a:solidFill>
                  <a:schemeClr val="tx1"/>
                </a:solidFill>
              </a:rPr>
              <a:t>Cytotoxic</a:t>
            </a:r>
            <a:r>
              <a:rPr lang="en-US" sz="3000" dirty="0" smtClean="0">
                <a:solidFill>
                  <a:schemeClr val="tx1"/>
                </a:solidFill>
              </a:rPr>
              <a:t> drugs</a:t>
            </a:r>
          </a:p>
          <a:p>
            <a:r>
              <a:rPr lang="en-US" sz="3000" dirty="0" smtClean="0">
                <a:solidFill>
                  <a:schemeClr val="tx1"/>
                </a:solidFill>
              </a:rPr>
              <a:t>Ingestion of corrosive poisons, acids and alkalis</a:t>
            </a:r>
          </a:p>
          <a:p>
            <a:r>
              <a:rPr lang="en-US" sz="3000" dirty="0" smtClean="0">
                <a:solidFill>
                  <a:schemeClr val="tx1"/>
                </a:solidFill>
              </a:rPr>
              <a:t>Regurgitation of bile into the stomach</a:t>
            </a:r>
          </a:p>
          <a:p>
            <a:r>
              <a:rPr lang="en-US" sz="3000" dirty="0" smtClean="0">
                <a:solidFill>
                  <a:schemeClr val="tx1"/>
                </a:solidFill>
              </a:rPr>
              <a:t>Helicobacter associated gastritis</a:t>
            </a:r>
          </a:p>
          <a:p>
            <a:r>
              <a:rPr lang="en-US" sz="3000" dirty="0" smtClean="0">
                <a:solidFill>
                  <a:schemeClr val="tx1"/>
                </a:solidFill>
              </a:rPr>
              <a:t>Autoimmune causes</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27745727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ChangeArrowheads="1"/>
          </p:cNvSpPr>
          <p:nvPr/>
        </p:nvSpPr>
        <p:spPr bwMode="auto">
          <a:xfrm>
            <a:off x="561521" y="1309103"/>
            <a:ext cx="1113282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fontAlgn="base">
              <a:spcBef>
                <a:spcPct val="0"/>
              </a:spcBef>
              <a:spcAft>
                <a:spcPct val="0"/>
              </a:spcAft>
              <a:tabLst>
                <a:tab pos="457200" algn="l"/>
              </a:tabLst>
              <a:defRPr>
                <a:solidFill>
                  <a:schemeClr val="tx1"/>
                </a:solidFill>
                <a:latin typeface="Arial" panose="020B0604020202020204" pitchFamily="34" charset="0"/>
              </a:defRPr>
            </a:lvl6pPr>
            <a:lvl7pPr fontAlgn="base">
              <a:spcBef>
                <a:spcPct val="0"/>
              </a:spcBef>
              <a:spcAft>
                <a:spcPct val="0"/>
              </a:spcAft>
              <a:tabLst>
                <a:tab pos="457200" algn="l"/>
              </a:tabLst>
              <a:defRPr>
                <a:solidFill>
                  <a:schemeClr val="tx1"/>
                </a:solidFill>
                <a:latin typeface="Arial" panose="020B0604020202020204" pitchFamily="34" charset="0"/>
              </a:defRPr>
            </a:lvl7pPr>
            <a:lvl8pPr fontAlgn="base">
              <a:spcBef>
                <a:spcPct val="0"/>
              </a:spcBef>
              <a:spcAft>
                <a:spcPct val="0"/>
              </a:spcAft>
              <a:tabLst>
                <a:tab pos="457200" algn="l"/>
              </a:tabLst>
              <a:defRPr>
                <a:solidFill>
                  <a:schemeClr val="tx1"/>
                </a:solidFill>
                <a:latin typeface="Arial" panose="020B0604020202020204" pitchFamily="34" charset="0"/>
              </a:defRPr>
            </a:lvl8pPr>
            <a:lvl9pPr fontAlgn="base">
              <a:spcBef>
                <a:spcPct val="0"/>
              </a:spcBef>
              <a:spcAft>
                <a:spcPct val="0"/>
              </a:spcAft>
              <a:tabLst>
                <a:tab pos="457200" algn="l"/>
              </a:tabLst>
              <a:defRPr>
                <a:solidFill>
                  <a:schemeClr val="tx1"/>
                </a:solidFill>
                <a:latin typeface="Arial" panose="020B0604020202020204" pitchFamily="34" charset="0"/>
              </a:defRPr>
            </a:lvl9pPr>
          </a:lstStyle>
          <a:p>
            <a:pPr>
              <a:buSzPct val="100000"/>
              <a:buFont typeface="Symbol" panose="05050102010706020507" pitchFamily="18" charset="2"/>
              <a:buNone/>
            </a:pPr>
            <a:r>
              <a:rPr lang="en-US" sz="3200" b="1" dirty="0">
                <a:latin typeface="+mn-lt"/>
              </a:rPr>
              <a:t>Antibiotic medications</a:t>
            </a:r>
            <a:r>
              <a:rPr lang="en-US" sz="3200" dirty="0">
                <a:latin typeface="+mn-lt"/>
              </a:rPr>
              <a:t>. </a:t>
            </a:r>
            <a:r>
              <a:rPr lang="en-US" sz="3200" dirty="0" smtClean="0">
                <a:latin typeface="+mn-lt"/>
              </a:rPr>
              <a:t>Combinations </a:t>
            </a:r>
            <a:r>
              <a:rPr lang="en-US" sz="3200" dirty="0">
                <a:latin typeface="+mn-lt"/>
              </a:rPr>
              <a:t>of antibiotics to treat H. pylori because one antibiotic alone isn't always sufficient to kill the organism. </a:t>
            </a:r>
            <a:endParaRPr lang="en-US" sz="3200" dirty="0" smtClean="0">
              <a:latin typeface="+mn-lt"/>
            </a:endParaRPr>
          </a:p>
          <a:p>
            <a:pPr>
              <a:buSzPct val="100000"/>
              <a:buFont typeface="Symbol" panose="05050102010706020507" pitchFamily="18" charset="2"/>
              <a:buNone/>
            </a:pPr>
            <a:r>
              <a:rPr lang="en-US" sz="3200" dirty="0" smtClean="0">
                <a:latin typeface="+mn-lt"/>
              </a:rPr>
              <a:t>-amoxicillin </a:t>
            </a:r>
            <a:r>
              <a:rPr lang="en-US" sz="3200" dirty="0">
                <a:latin typeface="+mn-lt"/>
              </a:rPr>
              <a:t>(</a:t>
            </a:r>
            <a:r>
              <a:rPr lang="en-US" sz="3200" dirty="0" err="1">
                <a:latin typeface="+mn-lt"/>
              </a:rPr>
              <a:t>Amoxil</a:t>
            </a:r>
            <a:r>
              <a:rPr lang="en-US" sz="3200" dirty="0">
                <a:latin typeface="+mn-lt"/>
              </a:rPr>
              <a:t>), clarithromycin (</a:t>
            </a:r>
            <a:r>
              <a:rPr lang="en-US" sz="3200" dirty="0" err="1">
                <a:latin typeface="+mn-lt"/>
              </a:rPr>
              <a:t>Biaxin</a:t>
            </a:r>
            <a:r>
              <a:rPr lang="en-US" sz="3200" dirty="0">
                <a:latin typeface="+mn-lt"/>
              </a:rPr>
              <a:t>) and metronidazole (</a:t>
            </a:r>
            <a:r>
              <a:rPr lang="en-US" sz="3200" dirty="0" err="1">
                <a:latin typeface="+mn-lt"/>
              </a:rPr>
              <a:t>Flagyl</a:t>
            </a:r>
            <a:r>
              <a:rPr lang="en-US" sz="3200" dirty="0">
                <a:latin typeface="+mn-lt"/>
              </a:rPr>
              <a:t>). Combination drugs that include two antibiotics together with an acid suppressor or </a:t>
            </a:r>
            <a:r>
              <a:rPr lang="en-US" sz="3200" dirty="0" err="1">
                <a:latin typeface="+mn-lt"/>
              </a:rPr>
              <a:t>cytoprotective</a:t>
            </a:r>
            <a:r>
              <a:rPr lang="en-US" sz="3200" dirty="0">
                <a:latin typeface="+mn-lt"/>
              </a:rPr>
              <a:t> agent (</a:t>
            </a:r>
            <a:r>
              <a:rPr lang="en-US" sz="3200" dirty="0" err="1">
                <a:latin typeface="+mn-lt"/>
              </a:rPr>
              <a:t>Helidac</a:t>
            </a:r>
            <a:r>
              <a:rPr lang="en-US" sz="3200" dirty="0">
                <a:latin typeface="+mn-lt"/>
              </a:rPr>
              <a:t>, </a:t>
            </a:r>
            <a:r>
              <a:rPr lang="en-US" sz="3200" dirty="0" err="1">
                <a:latin typeface="+mn-lt"/>
              </a:rPr>
              <a:t>Prevpac</a:t>
            </a:r>
            <a:r>
              <a:rPr lang="en-US" sz="3200" dirty="0">
                <a:latin typeface="+mn-lt"/>
              </a:rPr>
              <a:t>) have been designed specifically for the treatment of H. pylori infection. </a:t>
            </a:r>
          </a:p>
        </p:txBody>
      </p:sp>
    </p:spTree>
    <p:extLst>
      <p:ext uri="{BB962C8B-B14F-4D97-AF65-F5344CB8AC3E}">
        <p14:creationId xmlns:p14="http://schemas.microsoft.com/office/powerpoint/2010/main" val="29414307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5"/>
          <p:cNvSpPr>
            <a:spLocks noChangeArrowheads="1"/>
          </p:cNvSpPr>
          <p:nvPr/>
        </p:nvSpPr>
        <p:spPr bwMode="auto">
          <a:xfrm>
            <a:off x="685800" y="1791173"/>
            <a:ext cx="1099566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fontAlgn="base">
              <a:spcBef>
                <a:spcPct val="0"/>
              </a:spcBef>
              <a:spcAft>
                <a:spcPct val="0"/>
              </a:spcAft>
              <a:tabLst>
                <a:tab pos="457200" algn="l"/>
              </a:tabLst>
              <a:defRPr>
                <a:solidFill>
                  <a:schemeClr val="tx1"/>
                </a:solidFill>
                <a:latin typeface="Arial" panose="020B0604020202020204" pitchFamily="34" charset="0"/>
              </a:defRPr>
            </a:lvl6pPr>
            <a:lvl7pPr fontAlgn="base">
              <a:spcBef>
                <a:spcPct val="0"/>
              </a:spcBef>
              <a:spcAft>
                <a:spcPct val="0"/>
              </a:spcAft>
              <a:tabLst>
                <a:tab pos="457200" algn="l"/>
              </a:tabLst>
              <a:defRPr>
                <a:solidFill>
                  <a:schemeClr val="tx1"/>
                </a:solidFill>
                <a:latin typeface="Arial" panose="020B0604020202020204" pitchFamily="34" charset="0"/>
              </a:defRPr>
            </a:lvl7pPr>
            <a:lvl8pPr fontAlgn="base">
              <a:spcBef>
                <a:spcPct val="0"/>
              </a:spcBef>
              <a:spcAft>
                <a:spcPct val="0"/>
              </a:spcAft>
              <a:tabLst>
                <a:tab pos="457200" algn="l"/>
              </a:tabLst>
              <a:defRPr>
                <a:solidFill>
                  <a:schemeClr val="tx1"/>
                </a:solidFill>
                <a:latin typeface="Arial" panose="020B0604020202020204" pitchFamily="34" charset="0"/>
              </a:defRPr>
            </a:lvl8pPr>
            <a:lvl9pPr fontAlgn="base">
              <a:spcBef>
                <a:spcPct val="0"/>
              </a:spcBef>
              <a:spcAft>
                <a:spcPct val="0"/>
              </a:spcAft>
              <a:tabLst>
                <a:tab pos="457200" algn="l"/>
              </a:tabLst>
              <a:defRPr>
                <a:solidFill>
                  <a:schemeClr val="tx1"/>
                </a:solidFill>
                <a:latin typeface="Arial" panose="020B0604020202020204" pitchFamily="34" charset="0"/>
              </a:defRPr>
            </a:lvl9pPr>
          </a:lstStyle>
          <a:p>
            <a:pPr>
              <a:buSzPct val="100000"/>
              <a:buFont typeface="Symbol" panose="05050102010706020507" pitchFamily="18" charset="2"/>
              <a:buNone/>
            </a:pPr>
            <a:r>
              <a:rPr lang="en-US" sz="2800" b="1" dirty="0">
                <a:latin typeface="+mn-lt"/>
              </a:rPr>
              <a:t>Acid blockers.</a:t>
            </a:r>
            <a:r>
              <a:rPr lang="en-US" sz="2800" dirty="0">
                <a:latin typeface="+mn-lt"/>
              </a:rPr>
              <a:t> </a:t>
            </a:r>
            <a:r>
              <a:rPr lang="en-US" sz="2800" dirty="0" smtClean="0">
                <a:latin typeface="+mn-lt"/>
              </a:rPr>
              <a:t>Also </a:t>
            </a:r>
            <a:r>
              <a:rPr lang="en-US" sz="2800" dirty="0">
                <a:latin typeface="+mn-lt"/>
              </a:rPr>
              <a:t>called histamine (H-2) blockers — reduce the amount </a:t>
            </a:r>
            <a:r>
              <a:rPr lang="en-US" sz="2800" dirty="0" smtClean="0">
                <a:latin typeface="+mn-lt"/>
              </a:rPr>
              <a:t> of HCL </a:t>
            </a:r>
            <a:r>
              <a:rPr lang="en-US" sz="2800" dirty="0">
                <a:latin typeface="+mn-lt"/>
              </a:rPr>
              <a:t>released into </a:t>
            </a:r>
            <a:r>
              <a:rPr lang="en-US" sz="2800" dirty="0" smtClean="0">
                <a:latin typeface="+mn-lt"/>
              </a:rPr>
              <a:t>GI. This </a:t>
            </a:r>
            <a:r>
              <a:rPr lang="en-US" sz="2800" dirty="0">
                <a:latin typeface="+mn-lt"/>
              </a:rPr>
              <a:t>relieves ulcer pain and encourages healing. </a:t>
            </a:r>
            <a:endParaRPr lang="en-US" sz="2800" dirty="0" smtClean="0">
              <a:latin typeface="+mn-lt"/>
            </a:endParaRPr>
          </a:p>
          <a:p>
            <a:pPr>
              <a:buSzPct val="100000"/>
              <a:buFont typeface="Symbol" panose="05050102010706020507" pitchFamily="18" charset="2"/>
              <a:buNone/>
            </a:pPr>
            <a:r>
              <a:rPr lang="en-US" sz="2800" dirty="0" smtClean="0">
                <a:latin typeface="+mn-lt"/>
              </a:rPr>
              <a:t>MOA:  </a:t>
            </a:r>
            <a:r>
              <a:rPr lang="en-US" sz="2800" dirty="0">
                <a:latin typeface="+mn-lt"/>
              </a:rPr>
              <a:t>keeping histamine from reaching histamine receptors. </a:t>
            </a:r>
            <a:endParaRPr lang="en-US" sz="2800" dirty="0" smtClean="0">
              <a:latin typeface="+mn-lt"/>
            </a:endParaRPr>
          </a:p>
          <a:p>
            <a:pPr>
              <a:buSzPct val="100000"/>
              <a:buFont typeface="Symbol" panose="05050102010706020507" pitchFamily="18" charset="2"/>
              <a:buNone/>
            </a:pPr>
            <a:r>
              <a:rPr lang="en-US" sz="2800" dirty="0" smtClean="0">
                <a:latin typeface="+mn-lt"/>
              </a:rPr>
              <a:t>NB: Histamine </a:t>
            </a:r>
            <a:r>
              <a:rPr lang="en-US" sz="2800" dirty="0">
                <a:latin typeface="+mn-lt"/>
              </a:rPr>
              <a:t>is a substance normally present in body. When it reacts with histamine receptors, the receptors signal acid-secreting cells in stomach to release hydrochloric </a:t>
            </a:r>
            <a:r>
              <a:rPr lang="en-US" sz="2800" dirty="0" smtClean="0">
                <a:latin typeface="+mn-lt"/>
              </a:rPr>
              <a:t>acid. Available </a:t>
            </a:r>
            <a:r>
              <a:rPr lang="en-US" sz="2800" dirty="0">
                <a:latin typeface="+mn-lt"/>
              </a:rPr>
              <a:t>by prescription or over-the-counter (OTC), acid blockers include the medications ranitidine (Zantac), famotidine (Pepcid), cimetidine (Tagamet) and </a:t>
            </a:r>
            <a:r>
              <a:rPr lang="en-US" sz="2800" dirty="0" err="1">
                <a:latin typeface="+mn-lt"/>
              </a:rPr>
              <a:t>nizatidine</a:t>
            </a:r>
            <a:r>
              <a:rPr lang="en-US" sz="2800" dirty="0">
                <a:latin typeface="+mn-lt"/>
              </a:rPr>
              <a:t> (</a:t>
            </a:r>
            <a:r>
              <a:rPr lang="en-US" sz="2800" dirty="0" err="1">
                <a:latin typeface="+mn-lt"/>
              </a:rPr>
              <a:t>Axid</a:t>
            </a:r>
            <a:r>
              <a:rPr lang="en-US" sz="2800" dirty="0">
                <a:latin typeface="+mn-lt"/>
              </a:rPr>
              <a:t>).</a:t>
            </a:r>
          </a:p>
        </p:txBody>
      </p:sp>
    </p:spTree>
    <p:extLst>
      <p:ext uri="{BB962C8B-B14F-4D97-AF65-F5344CB8AC3E}">
        <p14:creationId xmlns:p14="http://schemas.microsoft.com/office/powerpoint/2010/main" val="40450531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6" name="Rectangle 6"/>
          <p:cNvSpPr>
            <a:spLocks noChangeArrowheads="1"/>
          </p:cNvSpPr>
          <p:nvPr/>
        </p:nvSpPr>
        <p:spPr bwMode="auto">
          <a:xfrm>
            <a:off x="927279" y="764254"/>
            <a:ext cx="10124941"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fontAlgn="base">
              <a:spcBef>
                <a:spcPct val="0"/>
              </a:spcBef>
              <a:spcAft>
                <a:spcPct val="0"/>
              </a:spcAft>
              <a:tabLst>
                <a:tab pos="457200" algn="l"/>
              </a:tabLst>
              <a:defRPr>
                <a:solidFill>
                  <a:schemeClr val="tx1"/>
                </a:solidFill>
                <a:latin typeface="Arial" panose="020B0604020202020204" pitchFamily="34" charset="0"/>
              </a:defRPr>
            </a:lvl6pPr>
            <a:lvl7pPr fontAlgn="base">
              <a:spcBef>
                <a:spcPct val="0"/>
              </a:spcBef>
              <a:spcAft>
                <a:spcPct val="0"/>
              </a:spcAft>
              <a:tabLst>
                <a:tab pos="457200" algn="l"/>
              </a:tabLst>
              <a:defRPr>
                <a:solidFill>
                  <a:schemeClr val="tx1"/>
                </a:solidFill>
                <a:latin typeface="Arial" panose="020B0604020202020204" pitchFamily="34" charset="0"/>
              </a:defRPr>
            </a:lvl7pPr>
            <a:lvl8pPr fontAlgn="base">
              <a:spcBef>
                <a:spcPct val="0"/>
              </a:spcBef>
              <a:spcAft>
                <a:spcPct val="0"/>
              </a:spcAft>
              <a:tabLst>
                <a:tab pos="457200" algn="l"/>
              </a:tabLst>
              <a:defRPr>
                <a:solidFill>
                  <a:schemeClr val="tx1"/>
                </a:solidFill>
                <a:latin typeface="Arial" panose="020B0604020202020204" pitchFamily="34" charset="0"/>
              </a:defRPr>
            </a:lvl8pPr>
            <a:lvl9pPr fontAlgn="base">
              <a:spcBef>
                <a:spcPct val="0"/>
              </a:spcBef>
              <a:spcAft>
                <a:spcPct val="0"/>
              </a:spcAft>
              <a:tabLst>
                <a:tab pos="457200" algn="l"/>
              </a:tabLst>
              <a:defRPr>
                <a:solidFill>
                  <a:schemeClr val="tx1"/>
                </a:solidFill>
                <a:latin typeface="Arial" panose="020B0604020202020204" pitchFamily="34" charset="0"/>
              </a:defRPr>
            </a:lvl9pPr>
          </a:lstStyle>
          <a:p>
            <a:pPr>
              <a:buSzPct val="100000"/>
              <a:buFont typeface="Symbol" panose="05050102010706020507" pitchFamily="18" charset="2"/>
              <a:buNone/>
            </a:pPr>
            <a:r>
              <a:rPr lang="en-US" sz="3200" b="1" dirty="0">
                <a:latin typeface="+mn-lt"/>
              </a:rPr>
              <a:t>Antacids.</a:t>
            </a:r>
            <a:r>
              <a:rPr lang="en-US" sz="3200" dirty="0">
                <a:latin typeface="+mn-lt"/>
              </a:rPr>
              <a:t> An antacid may be taken in addition to an acid blocker or in place of one. Instead of reducing acid secretion, antacids neutralize existing stomach acid and can provide rapid pain relief</a:t>
            </a:r>
            <a:r>
              <a:rPr lang="en-US" sz="3200" dirty="0" smtClean="0">
                <a:latin typeface="+mn-lt"/>
              </a:rPr>
              <a:t>.</a:t>
            </a:r>
          </a:p>
          <a:p>
            <a:pPr>
              <a:buSzPct val="100000"/>
            </a:pPr>
            <a:r>
              <a:rPr lang="en-US" sz="3200" b="1" dirty="0">
                <a:latin typeface="Times New Roman" panose="02020603050405020304" pitchFamily="18" charset="0"/>
              </a:rPr>
              <a:t>Proton pump inhibitors.</a:t>
            </a:r>
            <a:r>
              <a:rPr lang="en-US" sz="3200" dirty="0">
                <a:latin typeface="Times New Roman" panose="02020603050405020304" pitchFamily="18" charset="0"/>
              </a:rPr>
              <a:t> Reduce acid by blocking the action of these tiny pumps. These drugs include the prescription and over-the-counter medications omeprazole (Prilosec), </a:t>
            </a:r>
            <a:r>
              <a:rPr lang="en-US" sz="3200" dirty="0" err="1">
                <a:latin typeface="Times New Roman" panose="02020603050405020304" pitchFamily="18" charset="0"/>
              </a:rPr>
              <a:t>lansoprazole</a:t>
            </a:r>
            <a:r>
              <a:rPr lang="en-US" sz="3200" dirty="0">
                <a:latin typeface="Times New Roman" panose="02020603050405020304" pitchFamily="18" charset="0"/>
              </a:rPr>
              <a:t> (</a:t>
            </a:r>
            <a:r>
              <a:rPr lang="en-US" sz="3200" dirty="0" err="1">
                <a:latin typeface="Times New Roman" panose="02020603050405020304" pitchFamily="18" charset="0"/>
              </a:rPr>
              <a:t>Prevacid</a:t>
            </a:r>
            <a:r>
              <a:rPr lang="en-US" sz="3200" dirty="0">
                <a:latin typeface="Times New Roman" panose="02020603050405020304" pitchFamily="18" charset="0"/>
              </a:rPr>
              <a:t>), </a:t>
            </a:r>
            <a:r>
              <a:rPr lang="en-US" sz="3200" dirty="0" err="1">
                <a:latin typeface="Times New Roman" panose="02020603050405020304" pitchFamily="18" charset="0"/>
              </a:rPr>
              <a:t>rabeprazole</a:t>
            </a:r>
            <a:r>
              <a:rPr lang="en-US" sz="3200" dirty="0">
                <a:latin typeface="Times New Roman" panose="02020603050405020304" pitchFamily="18" charset="0"/>
              </a:rPr>
              <a:t> (</a:t>
            </a:r>
            <a:r>
              <a:rPr lang="en-US" sz="3200" dirty="0" err="1">
                <a:latin typeface="Times New Roman" panose="02020603050405020304" pitchFamily="18" charset="0"/>
              </a:rPr>
              <a:t>Aciphex</a:t>
            </a:r>
            <a:r>
              <a:rPr lang="en-US" sz="3200" dirty="0">
                <a:latin typeface="Times New Roman" panose="02020603050405020304" pitchFamily="18" charset="0"/>
              </a:rPr>
              <a:t>) and esomeprazole (</a:t>
            </a:r>
            <a:r>
              <a:rPr lang="en-US" sz="3200" dirty="0" err="1">
                <a:latin typeface="Times New Roman" panose="02020603050405020304" pitchFamily="18" charset="0"/>
              </a:rPr>
              <a:t>Nexium</a:t>
            </a:r>
            <a:r>
              <a:rPr lang="en-US" sz="3200" dirty="0">
                <a:latin typeface="Times New Roman" panose="02020603050405020304" pitchFamily="18" charset="0"/>
              </a:rPr>
              <a:t>). They also  inhibit H. pylori.</a:t>
            </a:r>
          </a:p>
          <a:p>
            <a:pPr>
              <a:buSzPct val="100000"/>
              <a:buFont typeface="Symbol" panose="05050102010706020507" pitchFamily="18" charset="2"/>
              <a:buNone/>
            </a:pPr>
            <a:endParaRPr lang="en-US" sz="3200" dirty="0" smtClean="0">
              <a:latin typeface="+mn-lt"/>
            </a:endParaRPr>
          </a:p>
        </p:txBody>
      </p:sp>
    </p:spTree>
    <p:extLst>
      <p:ext uri="{BB962C8B-B14F-4D97-AF65-F5344CB8AC3E}">
        <p14:creationId xmlns:p14="http://schemas.microsoft.com/office/powerpoint/2010/main" val="38702988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1" name="Rectangle 7"/>
          <p:cNvSpPr>
            <a:spLocks noChangeArrowheads="1"/>
          </p:cNvSpPr>
          <p:nvPr/>
        </p:nvSpPr>
        <p:spPr bwMode="auto">
          <a:xfrm>
            <a:off x="965915" y="399527"/>
            <a:ext cx="10728101"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fontAlgn="base">
              <a:spcBef>
                <a:spcPct val="0"/>
              </a:spcBef>
              <a:spcAft>
                <a:spcPct val="0"/>
              </a:spcAft>
              <a:tabLst>
                <a:tab pos="457200" algn="l"/>
              </a:tabLst>
              <a:defRPr>
                <a:solidFill>
                  <a:schemeClr val="tx1"/>
                </a:solidFill>
                <a:latin typeface="Arial" panose="020B0604020202020204" pitchFamily="34" charset="0"/>
              </a:defRPr>
            </a:lvl6pPr>
            <a:lvl7pPr fontAlgn="base">
              <a:spcBef>
                <a:spcPct val="0"/>
              </a:spcBef>
              <a:spcAft>
                <a:spcPct val="0"/>
              </a:spcAft>
              <a:tabLst>
                <a:tab pos="457200" algn="l"/>
              </a:tabLst>
              <a:defRPr>
                <a:solidFill>
                  <a:schemeClr val="tx1"/>
                </a:solidFill>
                <a:latin typeface="Arial" panose="020B0604020202020204" pitchFamily="34" charset="0"/>
              </a:defRPr>
            </a:lvl7pPr>
            <a:lvl8pPr fontAlgn="base">
              <a:spcBef>
                <a:spcPct val="0"/>
              </a:spcBef>
              <a:spcAft>
                <a:spcPct val="0"/>
              </a:spcAft>
              <a:tabLst>
                <a:tab pos="457200" algn="l"/>
              </a:tabLst>
              <a:defRPr>
                <a:solidFill>
                  <a:schemeClr val="tx1"/>
                </a:solidFill>
                <a:latin typeface="Arial" panose="020B0604020202020204" pitchFamily="34" charset="0"/>
              </a:defRPr>
            </a:lvl8pPr>
            <a:lvl9pPr fontAlgn="base">
              <a:spcBef>
                <a:spcPct val="0"/>
              </a:spcBef>
              <a:spcAft>
                <a:spcPct val="0"/>
              </a:spcAft>
              <a:tabLst>
                <a:tab pos="457200" algn="l"/>
              </a:tabLst>
              <a:defRPr>
                <a:solidFill>
                  <a:schemeClr val="tx1"/>
                </a:solidFill>
                <a:latin typeface="Arial" panose="020B0604020202020204" pitchFamily="34" charset="0"/>
              </a:defRPr>
            </a:lvl9pPr>
          </a:lstStyle>
          <a:p>
            <a:pPr>
              <a:buClr>
                <a:srgbClr val="666699"/>
              </a:buClr>
              <a:buSzPct val="100000"/>
            </a:pPr>
            <a:r>
              <a:rPr lang="en-US" sz="3200" b="1" dirty="0">
                <a:latin typeface="Times New Roman" panose="02020603050405020304" pitchFamily="18" charset="0"/>
              </a:rPr>
              <a:t>Cytoprotective agents. P</a:t>
            </a:r>
            <a:r>
              <a:rPr lang="en-US" sz="3200" dirty="0">
                <a:latin typeface="Times New Roman" panose="02020603050405020304" pitchFamily="18" charset="0"/>
              </a:rPr>
              <a:t>rotect the GI mucosa. </a:t>
            </a:r>
          </a:p>
          <a:p>
            <a:pPr>
              <a:buClr>
                <a:srgbClr val="666699"/>
              </a:buClr>
              <a:buSzPct val="100000"/>
            </a:pPr>
            <a:r>
              <a:rPr lang="en-US" sz="3200" dirty="0" err="1">
                <a:latin typeface="Times New Roman" panose="02020603050405020304" pitchFamily="18" charset="0"/>
              </a:rPr>
              <a:t>sucralfate</a:t>
            </a:r>
            <a:r>
              <a:rPr lang="en-US" sz="3200" dirty="0">
                <a:latin typeface="Times New Roman" panose="02020603050405020304" pitchFamily="18" charset="0"/>
              </a:rPr>
              <a:t> (Carafate) and misoprostol (</a:t>
            </a:r>
            <a:r>
              <a:rPr lang="en-US" sz="3200" dirty="0" err="1">
                <a:latin typeface="Times New Roman" panose="02020603050405020304" pitchFamily="18" charset="0"/>
              </a:rPr>
              <a:t>Cytotec</a:t>
            </a:r>
            <a:r>
              <a:rPr lang="en-US" sz="3200" dirty="0">
                <a:latin typeface="Times New Roman" panose="02020603050405020304" pitchFamily="18" charset="0"/>
              </a:rPr>
              <a:t>). bismuth subsalicylate (Pepto-Bismol). </a:t>
            </a:r>
            <a:endParaRPr lang="en-US" sz="3200" b="1" dirty="0" smtClean="0">
              <a:latin typeface="+mn-lt"/>
            </a:endParaRPr>
          </a:p>
          <a:p>
            <a:pPr>
              <a:buClr>
                <a:srgbClr val="666699"/>
              </a:buClr>
            </a:pPr>
            <a:r>
              <a:rPr lang="en-US" sz="3200" b="1" dirty="0" smtClean="0">
                <a:latin typeface="+mn-lt"/>
              </a:rPr>
              <a:t>Bowel</a:t>
            </a:r>
            <a:r>
              <a:rPr lang="en-US" sz="3200" b="1" dirty="0">
                <a:latin typeface="+mn-lt"/>
              </a:rPr>
              <a:t> rest</a:t>
            </a:r>
            <a:r>
              <a:rPr lang="en-US" sz="3200" dirty="0">
                <a:latin typeface="+mn-lt"/>
              </a:rPr>
              <a:t>: Bed rest and clear fluids with no food at all for a few days. This gives the ulcer a chance to start healing without being irritated. </a:t>
            </a:r>
          </a:p>
          <a:p>
            <a:pPr>
              <a:buClr>
                <a:srgbClr val="666699"/>
              </a:buClr>
            </a:pPr>
            <a:r>
              <a:rPr lang="en-US" sz="3200" b="1" dirty="0" smtClean="0">
                <a:latin typeface="+mn-lt"/>
              </a:rPr>
              <a:t>Nasogastric </a:t>
            </a:r>
            <a:r>
              <a:rPr lang="en-US" sz="3200" b="1" dirty="0">
                <a:latin typeface="+mn-lt"/>
              </a:rPr>
              <a:t>tube</a:t>
            </a:r>
            <a:r>
              <a:rPr lang="en-US" sz="3200" dirty="0">
                <a:latin typeface="+mn-lt"/>
              </a:rPr>
              <a:t>: </a:t>
            </a:r>
            <a:r>
              <a:rPr lang="en-US" sz="3200" dirty="0" smtClean="0">
                <a:latin typeface="+mn-lt"/>
              </a:rPr>
              <a:t>Decompression</a:t>
            </a:r>
            <a:endParaRPr lang="en-US" sz="3200" dirty="0">
              <a:latin typeface="+mn-lt"/>
            </a:endParaRPr>
          </a:p>
          <a:p>
            <a:pPr>
              <a:buClr>
                <a:srgbClr val="666699"/>
              </a:buClr>
            </a:pPr>
            <a:r>
              <a:rPr lang="en-US" sz="3200" b="1" dirty="0" smtClean="0">
                <a:latin typeface="+mn-lt"/>
              </a:rPr>
              <a:t>Urgent </a:t>
            </a:r>
            <a:r>
              <a:rPr lang="en-US" sz="3200" b="1" dirty="0">
                <a:latin typeface="+mn-lt"/>
              </a:rPr>
              <a:t>endoscopy or surgery</a:t>
            </a:r>
            <a:r>
              <a:rPr lang="en-US" sz="3200" dirty="0">
                <a:latin typeface="+mn-lt"/>
              </a:rPr>
              <a:t> if indicated: Damaged, bleeding blood vessels can usually be repaired with an endoscope. The endoscope has a small heating device on the end that is used to cauterize a small wound.</a:t>
            </a:r>
          </a:p>
        </p:txBody>
      </p:sp>
    </p:spTree>
    <p:extLst>
      <p:ext uri="{BB962C8B-B14F-4D97-AF65-F5344CB8AC3E}">
        <p14:creationId xmlns:p14="http://schemas.microsoft.com/office/powerpoint/2010/main" val="28507686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a:off x="5029210" y="683136"/>
            <a:ext cx="164660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3200" b="1" dirty="0">
                <a:effectLst>
                  <a:outerShdw blurRad="38100" dist="38100" dir="2700000" algn="tl">
                    <a:srgbClr val="FFFFFF"/>
                  </a:outerShdw>
                </a:effectLst>
                <a:latin typeface="Times New Roman" panose="02020603050405020304" pitchFamily="18" charset="0"/>
              </a:rPr>
              <a:t>Surgery</a:t>
            </a:r>
            <a:r>
              <a:rPr lang="en-US" b="1" dirty="0">
                <a:effectLst>
                  <a:outerShdw blurRad="38100" dist="38100" dir="2700000" algn="tl">
                    <a:srgbClr val="FFFFFF"/>
                  </a:outerShdw>
                </a:effectLst>
              </a:rPr>
              <a:t> </a:t>
            </a:r>
          </a:p>
        </p:txBody>
      </p:sp>
      <p:sp>
        <p:nvSpPr>
          <p:cNvPr id="58375" name="Line 7"/>
          <p:cNvSpPr>
            <a:spLocks noChangeShapeType="1"/>
          </p:cNvSpPr>
          <p:nvPr/>
        </p:nvSpPr>
        <p:spPr bwMode="auto">
          <a:xfrm flipH="1">
            <a:off x="1828806" y="2057400"/>
            <a:ext cx="266700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6" name="Line 8"/>
          <p:cNvSpPr>
            <a:spLocks noChangeShapeType="1"/>
          </p:cNvSpPr>
          <p:nvPr/>
        </p:nvSpPr>
        <p:spPr bwMode="auto">
          <a:xfrm>
            <a:off x="4495801" y="20574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7" name="Line 9"/>
          <p:cNvSpPr>
            <a:spLocks noChangeShapeType="1"/>
          </p:cNvSpPr>
          <p:nvPr/>
        </p:nvSpPr>
        <p:spPr bwMode="auto">
          <a:xfrm>
            <a:off x="6629399" y="2057400"/>
            <a:ext cx="297180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8" name="Line 10"/>
          <p:cNvSpPr>
            <a:spLocks noChangeShapeType="1"/>
          </p:cNvSpPr>
          <p:nvPr/>
        </p:nvSpPr>
        <p:spPr bwMode="auto">
          <a:xfrm>
            <a:off x="1851660" y="2057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9" name="Line 11"/>
          <p:cNvSpPr>
            <a:spLocks noChangeShapeType="1"/>
          </p:cNvSpPr>
          <p:nvPr/>
        </p:nvSpPr>
        <p:spPr bwMode="auto">
          <a:xfrm>
            <a:off x="4495801" y="2057400"/>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0" name="Line 12"/>
          <p:cNvSpPr>
            <a:spLocks noChangeShapeType="1"/>
          </p:cNvSpPr>
          <p:nvPr/>
        </p:nvSpPr>
        <p:spPr bwMode="auto">
          <a:xfrm>
            <a:off x="7216140" y="2057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1" name="Line 13"/>
          <p:cNvSpPr>
            <a:spLocks noChangeShapeType="1"/>
          </p:cNvSpPr>
          <p:nvPr/>
        </p:nvSpPr>
        <p:spPr bwMode="auto">
          <a:xfrm>
            <a:off x="9525001" y="2057400"/>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2" name="Oval 14"/>
          <p:cNvSpPr>
            <a:spLocks noChangeArrowheads="1"/>
          </p:cNvSpPr>
          <p:nvPr/>
        </p:nvSpPr>
        <p:spPr bwMode="auto">
          <a:xfrm>
            <a:off x="1280162" y="2438400"/>
            <a:ext cx="2057401" cy="1447800"/>
          </a:xfrm>
          <a:prstGeom prst="ellipse">
            <a:avLst/>
          </a:prstGeom>
          <a:gradFill rotWithShape="1">
            <a:gsLst>
              <a:gs pos="0">
                <a:srgbClr val="FF0066"/>
              </a:gs>
              <a:gs pos="50000">
                <a:srgbClr val="FF66FF"/>
              </a:gs>
              <a:gs pos="100000">
                <a:srgbClr val="FF00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err="1">
                <a:solidFill>
                  <a:schemeClr val="bg1"/>
                </a:solidFill>
              </a:rPr>
              <a:t>Vagotomy</a:t>
            </a:r>
            <a:r>
              <a:rPr lang="en-US" sz="2400" b="1" dirty="0">
                <a:solidFill>
                  <a:schemeClr val="bg1"/>
                </a:solidFill>
              </a:rPr>
              <a:t> </a:t>
            </a:r>
          </a:p>
        </p:txBody>
      </p:sp>
      <p:sp>
        <p:nvSpPr>
          <p:cNvPr id="58383" name="Oval 15"/>
          <p:cNvSpPr>
            <a:spLocks noChangeArrowheads="1"/>
          </p:cNvSpPr>
          <p:nvPr/>
        </p:nvSpPr>
        <p:spPr bwMode="auto">
          <a:xfrm>
            <a:off x="3810000" y="2438400"/>
            <a:ext cx="2080260" cy="1447800"/>
          </a:xfrm>
          <a:prstGeom prst="ellipse">
            <a:avLst/>
          </a:prstGeom>
          <a:gradFill rotWithShape="1">
            <a:gsLst>
              <a:gs pos="0">
                <a:srgbClr val="FF0066"/>
              </a:gs>
              <a:gs pos="50000">
                <a:srgbClr val="FF66FF"/>
              </a:gs>
              <a:gs pos="100000">
                <a:srgbClr val="FF00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chemeClr val="bg1"/>
                </a:solidFill>
              </a:rPr>
              <a:t>Antrectomy </a:t>
            </a:r>
          </a:p>
        </p:txBody>
      </p:sp>
      <p:sp>
        <p:nvSpPr>
          <p:cNvPr id="58384" name="Oval 16"/>
          <p:cNvSpPr>
            <a:spLocks noChangeArrowheads="1"/>
          </p:cNvSpPr>
          <p:nvPr/>
        </p:nvSpPr>
        <p:spPr bwMode="auto">
          <a:xfrm>
            <a:off x="6096008" y="2514600"/>
            <a:ext cx="2210277" cy="1447800"/>
          </a:xfrm>
          <a:prstGeom prst="ellipse">
            <a:avLst/>
          </a:prstGeom>
          <a:gradFill rotWithShape="1">
            <a:gsLst>
              <a:gs pos="0">
                <a:srgbClr val="FF0066"/>
              </a:gs>
              <a:gs pos="50000">
                <a:srgbClr val="FF66FF"/>
              </a:gs>
              <a:gs pos="100000">
                <a:srgbClr val="FF00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chemeClr val="bg1"/>
                </a:solidFill>
              </a:rPr>
              <a:t>Pyloroplasty </a:t>
            </a:r>
          </a:p>
        </p:txBody>
      </p:sp>
      <p:sp>
        <p:nvSpPr>
          <p:cNvPr id="58385" name="Oval 17"/>
          <p:cNvSpPr>
            <a:spLocks noChangeArrowheads="1"/>
          </p:cNvSpPr>
          <p:nvPr/>
        </p:nvSpPr>
        <p:spPr bwMode="auto">
          <a:xfrm>
            <a:off x="8915401" y="2514600"/>
            <a:ext cx="2080260" cy="1447800"/>
          </a:xfrm>
          <a:prstGeom prst="ellipse">
            <a:avLst/>
          </a:prstGeom>
          <a:gradFill rotWithShape="1">
            <a:gsLst>
              <a:gs pos="0">
                <a:srgbClr val="FF0066"/>
              </a:gs>
              <a:gs pos="50000">
                <a:srgbClr val="FF66FF"/>
              </a:gs>
              <a:gs pos="100000">
                <a:srgbClr val="FF00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chemeClr val="bg1"/>
                </a:solidFill>
              </a:rPr>
              <a:t>Tying off an </a:t>
            </a:r>
          </a:p>
          <a:p>
            <a:pPr algn="ctr"/>
            <a:r>
              <a:rPr lang="en-US" sz="2400" b="1">
                <a:solidFill>
                  <a:schemeClr val="bg1"/>
                </a:solidFill>
              </a:rPr>
              <a:t>artery </a:t>
            </a:r>
          </a:p>
        </p:txBody>
      </p:sp>
      <p:sp>
        <p:nvSpPr>
          <p:cNvPr id="58386" name="Line 18"/>
          <p:cNvSpPr>
            <a:spLocks noChangeShapeType="1"/>
          </p:cNvSpPr>
          <p:nvPr/>
        </p:nvSpPr>
        <p:spPr bwMode="auto">
          <a:xfrm>
            <a:off x="5791200" y="12954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7" name="Rectangle 19"/>
          <p:cNvSpPr>
            <a:spLocks noChangeArrowheads="1"/>
          </p:cNvSpPr>
          <p:nvPr/>
        </p:nvSpPr>
        <p:spPr bwMode="auto">
          <a:xfrm>
            <a:off x="1059181" y="5715000"/>
            <a:ext cx="2369820" cy="1143000"/>
          </a:xfrm>
          <a:prstGeom prst="rect">
            <a:avLst/>
          </a:prstGeom>
          <a:gradFill rotWithShape="1">
            <a:gsLst>
              <a:gs pos="0">
                <a:srgbClr val="003300"/>
              </a:gs>
              <a:gs pos="50000">
                <a:srgbClr val="FF66FF"/>
              </a:gs>
              <a:gs pos="100000">
                <a:srgbClr val="0033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a:solidFill>
                  <a:schemeClr val="bg1"/>
                </a:solidFill>
              </a:rPr>
              <a:t>Acupuncture</a:t>
            </a:r>
          </a:p>
        </p:txBody>
      </p:sp>
      <p:sp>
        <p:nvSpPr>
          <p:cNvPr id="58388" name="Rectangle 20"/>
          <p:cNvSpPr>
            <a:spLocks noChangeArrowheads="1"/>
          </p:cNvSpPr>
          <p:nvPr/>
        </p:nvSpPr>
        <p:spPr bwMode="auto">
          <a:xfrm>
            <a:off x="3749040" y="5737860"/>
            <a:ext cx="2263140" cy="1120140"/>
          </a:xfrm>
          <a:prstGeom prst="rect">
            <a:avLst/>
          </a:prstGeom>
          <a:gradFill rotWithShape="1">
            <a:gsLst>
              <a:gs pos="0">
                <a:srgbClr val="003300"/>
              </a:gs>
              <a:gs pos="50000">
                <a:srgbClr val="FF66FF"/>
              </a:gs>
              <a:gs pos="100000">
                <a:srgbClr val="0033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err="1" smtClean="0">
                <a:solidFill>
                  <a:schemeClr val="bg1"/>
                </a:solidFill>
              </a:rPr>
              <a:t>Chiropracting</a:t>
            </a:r>
            <a:endParaRPr lang="en-US" sz="2400" b="1" dirty="0">
              <a:solidFill>
                <a:schemeClr val="bg1"/>
              </a:solidFill>
            </a:endParaRPr>
          </a:p>
        </p:txBody>
      </p:sp>
      <p:sp>
        <p:nvSpPr>
          <p:cNvPr id="58389" name="Rectangle 21"/>
          <p:cNvSpPr>
            <a:spLocks noChangeArrowheads="1"/>
          </p:cNvSpPr>
          <p:nvPr/>
        </p:nvSpPr>
        <p:spPr bwMode="auto">
          <a:xfrm>
            <a:off x="6172199" y="5715000"/>
            <a:ext cx="2948942" cy="1143000"/>
          </a:xfrm>
          <a:prstGeom prst="rect">
            <a:avLst/>
          </a:prstGeom>
          <a:gradFill rotWithShape="1">
            <a:gsLst>
              <a:gs pos="0">
                <a:srgbClr val="003300"/>
              </a:gs>
              <a:gs pos="50000">
                <a:srgbClr val="FF66FF"/>
              </a:gs>
              <a:gs pos="100000">
                <a:srgbClr val="0033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a:solidFill>
                  <a:schemeClr val="bg1"/>
                </a:solidFill>
              </a:rPr>
              <a:t>Homeopathy</a:t>
            </a:r>
          </a:p>
        </p:txBody>
      </p:sp>
      <p:sp>
        <p:nvSpPr>
          <p:cNvPr id="58390" name="Rectangle 22"/>
          <p:cNvSpPr>
            <a:spLocks noChangeArrowheads="1"/>
          </p:cNvSpPr>
          <p:nvPr/>
        </p:nvSpPr>
        <p:spPr bwMode="auto">
          <a:xfrm>
            <a:off x="9258300" y="5715000"/>
            <a:ext cx="2082642" cy="1143000"/>
          </a:xfrm>
          <a:prstGeom prst="rect">
            <a:avLst/>
          </a:prstGeom>
          <a:gradFill rotWithShape="1">
            <a:gsLst>
              <a:gs pos="0">
                <a:srgbClr val="003300"/>
              </a:gs>
              <a:gs pos="50000">
                <a:srgbClr val="FF66FF"/>
              </a:gs>
              <a:gs pos="100000">
                <a:srgbClr val="0033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chemeClr val="bg1"/>
                </a:solidFill>
              </a:rPr>
              <a:t>Herbs</a:t>
            </a:r>
          </a:p>
        </p:txBody>
      </p:sp>
      <p:sp>
        <p:nvSpPr>
          <p:cNvPr id="58391" name="Line 23"/>
          <p:cNvSpPr>
            <a:spLocks noChangeShapeType="1"/>
          </p:cNvSpPr>
          <p:nvPr/>
        </p:nvSpPr>
        <p:spPr bwMode="auto">
          <a:xfrm>
            <a:off x="2590800" y="5410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2" name="Line 24"/>
          <p:cNvSpPr>
            <a:spLocks noChangeShapeType="1"/>
          </p:cNvSpPr>
          <p:nvPr/>
        </p:nvSpPr>
        <p:spPr bwMode="auto">
          <a:xfrm>
            <a:off x="4800601" y="54864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3" name="Line 25"/>
          <p:cNvSpPr>
            <a:spLocks noChangeShapeType="1"/>
          </p:cNvSpPr>
          <p:nvPr/>
        </p:nvSpPr>
        <p:spPr bwMode="auto">
          <a:xfrm>
            <a:off x="7162800" y="5410201"/>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4" name="Line 26"/>
          <p:cNvSpPr>
            <a:spLocks noChangeShapeType="1"/>
          </p:cNvSpPr>
          <p:nvPr/>
        </p:nvSpPr>
        <p:spPr bwMode="auto">
          <a:xfrm>
            <a:off x="9372601" y="5410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5" name="Line 27"/>
          <p:cNvSpPr>
            <a:spLocks noChangeShapeType="1"/>
          </p:cNvSpPr>
          <p:nvPr/>
        </p:nvSpPr>
        <p:spPr bwMode="auto">
          <a:xfrm>
            <a:off x="2590804" y="5410200"/>
            <a:ext cx="685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6" name="Line 28"/>
          <p:cNvSpPr>
            <a:spLocks noChangeShapeType="1"/>
          </p:cNvSpPr>
          <p:nvPr/>
        </p:nvSpPr>
        <p:spPr bwMode="auto">
          <a:xfrm>
            <a:off x="6019801" y="50292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7" name="Oval 29"/>
          <p:cNvSpPr>
            <a:spLocks noChangeArrowheads="1"/>
          </p:cNvSpPr>
          <p:nvPr/>
        </p:nvSpPr>
        <p:spPr bwMode="auto">
          <a:xfrm>
            <a:off x="5120646" y="3863343"/>
            <a:ext cx="1965961" cy="1463039"/>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a:solidFill>
                  <a:schemeClr val="bg1"/>
                </a:solidFill>
              </a:rPr>
              <a:t>Other modes</a:t>
            </a:r>
          </a:p>
          <a:p>
            <a:pPr algn="ctr"/>
            <a:r>
              <a:rPr lang="en-US" sz="2400" b="1" dirty="0">
                <a:solidFill>
                  <a:schemeClr val="bg1"/>
                </a:solidFill>
              </a:rPr>
              <a:t>Of treatment</a:t>
            </a:r>
          </a:p>
        </p:txBody>
      </p:sp>
    </p:spTree>
    <p:extLst>
      <p:ext uri="{BB962C8B-B14F-4D97-AF65-F5344CB8AC3E}">
        <p14:creationId xmlns:p14="http://schemas.microsoft.com/office/powerpoint/2010/main" val="5568568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765738" y="898635"/>
            <a:ext cx="8797159" cy="5517931"/>
          </a:xfrm>
          <a:prstGeom prst="rect">
            <a:avLst/>
          </a:prstGeom>
        </p:spPr>
      </p:pic>
    </p:spTree>
    <p:extLst>
      <p:ext uri="{BB962C8B-B14F-4D97-AF65-F5344CB8AC3E}">
        <p14:creationId xmlns:p14="http://schemas.microsoft.com/office/powerpoint/2010/main" val="16405361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752601" y="7391405"/>
            <a:ext cx="8229600" cy="106363"/>
          </a:xfrm>
        </p:spPr>
        <p:txBody>
          <a:bodyPr>
            <a:normAutofit fontScale="90000"/>
          </a:bodyPr>
          <a:lstStyle/>
          <a:p>
            <a:endParaRPr lang="en-US" sz="4000">
              <a:solidFill>
                <a:schemeClr val="tx1"/>
              </a:solidFill>
            </a:endParaRPr>
          </a:p>
        </p:txBody>
      </p:sp>
      <p:sp>
        <p:nvSpPr>
          <p:cNvPr id="48131" name="Rectangle 3"/>
          <p:cNvSpPr>
            <a:spLocks noGrp="1" noChangeArrowheads="1"/>
          </p:cNvSpPr>
          <p:nvPr>
            <p:ph idx="1"/>
          </p:nvPr>
        </p:nvSpPr>
        <p:spPr>
          <a:xfrm flipV="1">
            <a:off x="1981200" y="7162807"/>
            <a:ext cx="8229600" cy="74613"/>
          </a:xfrm>
        </p:spPr>
        <p:txBody>
          <a:bodyPr>
            <a:normAutofit fontScale="25000" lnSpcReduction="20000"/>
          </a:bodyPr>
          <a:lstStyle/>
          <a:p>
            <a:pPr>
              <a:lnSpc>
                <a:spcPct val="80000"/>
              </a:lnSpc>
            </a:pPr>
            <a:endParaRPr lang="en-US" sz="800"/>
          </a:p>
        </p:txBody>
      </p:sp>
      <p:sp>
        <p:nvSpPr>
          <p:cNvPr id="48132" name="Rectangle 4"/>
          <p:cNvSpPr>
            <a:spLocks noChangeArrowheads="1"/>
          </p:cNvSpPr>
          <p:nvPr/>
        </p:nvSpPr>
        <p:spPr bwMode="auto">
          <a:xfrm>
            <a:off x="2336259" y="2664338"/>
            <a:ext cx="70591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sz="3200" b="1" i="1">
                <a:effectLst>
                  <a:outerShdw blurRad="38100" dist="38100" dir="2700000" algn="tl">
                    <a:srgbClr val="FFFFFF"/>
                  </a:outerShdw>
                </a:effectLst>
                <a:latin typeface="Times New Roman" panose="02020603050405020304" pitchFamily="18" charset="0"/>
              </a:rPr>
              <a:t>LIFE STYLE AND HOME REMEDIES</a:t>
            </a:r>
          </a:p>
        </p:txBody>
      </p:sp>
    </p:spTree>
    <p:extLst>
      <p:ext uri="{BB962C8B-B14F-4D97-AF65-F5344CB8AC3E}">
        <p14:creationId xmlns:p14="http://schemas.microsoft.com/office/powerpoint/2010/main" val="11658801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ChangeArrowheads="1"/>
          </p:cNvSpPr>
          <p:nvPr/>
        </p:nvSpPr>
        <p:spPr bwMode="auto">
          <a:xfrm>
            <a:off x="1981202" y="304800"/>
            <a:ext cx="2362201" cy="1066800"/>
          </a:xfrm>
          <a:prstGeom prst="rect">
            <a:avLst/>
          </a:prstGeom>
          <a:gradFill rotWithShape="1">
            <a:gsLst>
              <a:gs pos="0">
                <a:srgbClr val="666633"/>
              </a:gs>
              <a:gs pos="50000">
                <a:srgbClr val="CCFF99"/>
              </a:gs>
              <a:gs pos="100000">
                <a:srgbClr val="66663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Don't smoke</a:t>
            </a:r>
            <a:r>
              <a:rPr lang="en-US" b="1" dirty="0"/>
              <a:t> </a:t>
            </a:r>
          </a:p>
        </p:txBody>
      </p:sp>
      <p:sp>
        <p:nvSpPr>
          <p:cNvPr id="73733" name="Rectangle 5"/>
          <p:cNvSpPr>
            <a:spLocks noChangeArrowheads="1"/>
          </p:cNvSpPr>
          <p:nvPr/>
        </p:nvSpPr>
        <p:spPr bwMode="auto">
          <a:xfrm>
            <a:off x="4343405" y="1371600"/>
            <a:ext cx="2895600" cy="1219200"/>
          </a:xfrm>
          <a:prstGeom prst="rect">
            <a:avLst/>
          </a:prstGeom>
          <a:gradFill rotWithShape="1">
            <a:gsLst>
              <a:gs pos="0">
                <a:srgbClr val="666633"/>
              </a:gs>
              <a:gs pos="50000">
                <a:srgbClr val="CCFF99"/>
              </a:gs>
              <a:gs pos="100000">
                <a:srgbClr val="66663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Limit or avoid alcohol</a:t>
            </a:r>
            <a:r>
              <a:rPr lang="en-US" b="1" dirty="0"/>
              <a:t> </a:t>
            </a:r>
          </a:p>
        </p:txBody>
      </p:sp>
      <p:sp>
        <p:nvSpPr>
          <p:cNvPr id="73734" name="Rectangle 6"/>
          <p:cNvSpPr>
            <a:spLocks noChangeArrowheads="1"/>
          </p:cNvSpPr>
          <p:nvPr/>
        </p:nvSpPr>
        <p:spPr bwMode="auto">
          <a:xfrm>
            <a:off x="7239005" y="2590801"/>
            <a:ext cx="2895600" cy="1219200"/>
          </a:xfrm>
          <a:prstGeom prst="rect">
            <a:avLst/>
          </a:prstGeom>
          <a:gradFill rotWithShape="1">
            <a:gsLst>
              <a:gs pos="0">
                <a:srgbClr val="666633"/>
              </a:gs>
              <a:gs pos="50000">
                <a:srgbClr val="CCFF99"/>
              </a:gs>
              <a:gs pos="100000">
                <a:srgbClr val="66663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Avoid </a:t>
            </a:r>
            <a:r>
              <a:rPr lang="en-US" sz="2000" b="1" dirty="0" err="1">
                <a:effectLst>
                  <a:outerShdw blurRad="38100" dist="38100" dir="2700000" algn="tl">
                    <a:srgbClr val="000000"/>
                  </a:outerShdw>
                </a:effectLst>
                <a:latin typeface="Times New Roman" panose="02020603050405020304" pitchFamily="18" charset="0"/>
              </a:rPr>
              <a:t>nonsteroidal</a:t>
            </a:r>
            <a:r>
              <a:rPr lang="en-US" sz="2000" b="1" dirty="0">
                <a:effectLst>
                  <a:outerShdw blurRad="38100" dist="38100" dir="2700000" algn="tl">
                    <a:srgbClr val="000000"/>
                  </a:outerShdw>
                </a:effectLst>
                <a:latin typeface="Times New Roman" panose="02020603050405020304" pitchFamily="18" charset="0"/>
              </a:rPr>
              <a:t> </a:t>
            </a:r>
          </a:p>
          <a:p>
            <a:pPr algn="ctr"/>
            <a:r>
              <a:rPr lang="en-US" sz="2000" b="1" dirty="0">
                <a:effectLst>
                  <a:outerShdw blurRad="38100" dist="38100" dir="2700000" algn="tl">
                    <a:srgbClr val="000000"/>
                  </a:outerShdw>
                </a:effectLst>
                <a:latin typeface="Times New Roman" panose="02020603050405020304" pitchFamily="18" charset="0"/>
              </a:rPr>
              <a:t>anti-inflammatory </a:t>
            </a:r>
          </a:p>
          <a:p>
            <a:pPr algn="ctr"/>
            <a:r>
              <a:rPr lang="en-US" sz="2000" b="1" dirty="0">
                <a:effectLst>
                  <a:outerShdw blurRad="38100" dist="38100" dir="2700000" algn="tl">
                    <a:srgbClr val="000000"/>
                  </a:outerShdw>
                </a:effectLst>
                <a:latin typeface="Times New Roman" panose="02020603050405020304" pitchFamily="18" charset="0"/>
              </a:rPr>
              <a:t>drugs (NSAIDs)</a:t>
            </a:r>
            <a:r>
              <a:rPr lang="en-US" b="1" dirty="0"/>
              <a:t> </a:t>
            </a:r>
          </a:p>
        </p:txBody>
      </p:sp>
      <p:sp>
        <p:nvSpPr>
          <p:cNvPr id="73735" name="Oval 7"/>
          <p:cNvSpPr>
            <a:spLocks noChangeArrowheads="1"/>
          </p:cNvSpPr>
          <p:nvPr/>
        </p:nvSpPr>
        <p:spPr bwMode="auto">
          <a:xfrm>
            <a:off x="2667005" y="5029200"/>
            <a:ext cx="1676400" cy="1828800"/>
          </a:xfrm>
          <a:prstGeom prst="ellipse">
            <a:avLst/>
          </a:prstGeom>
          <a:gradFill rotWithShape="1">
            <a:gsLst>
              <a:gs pos="0">
                <a:srgbClr val="666633"/>
              </a:gs>
              <a:gs pos="50000">
                <a:srgbClr val="CCFF99"/>
              </a:gs>
              <a:gs pos="100000">
                <a:srgbClr val="666633"/>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Fruits and </a:t>
            </a:r>
          </a:p>
          <a:p>
            <a:pPr algn="ctr"/>
            <a:r>
              <a:rPr lang="en-US" sz="2000" b="1" dirty="0">
                <a:effectLst>
                  <a:outerShdw blurRad="38100" dist="38100" dir="2700000" algn="tl">
                    <a:srgbClr val="000000"/>
                  </a:outerShdw>
                </a:effectLst>
                <a:latin typeface="Times New Roman" panose="02020603050405020304" pitchFamily="18" charset="0"/>
              </a:rPr>
              <a:t>Vegetables</a:t>
            </a:r>
            <a:r>
              <a:rPr lang="en-US" b="1" dirty="0"/>
              <a:t> </a:t>
            </a:r>
          </a:p>
        </p:txBody>
      </p:sp>
      <p:sp>
        <p:nvSpPr>
          <p:cNvPr id="73736" name="Oval 8"/>
          <p:cNvSpPr>
            <a:spLocks noChangeArrowheads="1"/>
          </p:cNvSpPr>
          <p:nvPr/>
        </p:nvSpPr>
        <p:spPr bwMode="auto">
          <a:xfrm>
            <a:off x="2667005" y="2590800"/>
            <a:ext cx="1676400" cy="1752600"/>
          </a:xfrm>
          <a:prstGeom prst="ellipse">
            <a:avLst/>
          </a:prstGeom>
          <a:gradFill rotWithShape="1">
            <a:gsLst>
              <a:gs pos="0">
                <a:srgbClr val="666633"/>
              </a:gs>
              <a:gs pos="50000">
                <a:srgbClr val="CCFF99"/>
              </a:gs>
              <a:gs pos="100000">
                <a:srgbClr val="666633"/>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Less</a:t>
            </a:r>
          </a:p>
          <a:p>
            <a:pPr algn="ctr"/>
            <a:r>
              <a:rPr lang="en-US" sz="2000" b="1" dirty="0">
                <a:effectLst>
                  <a:outerShdw blurRad="38100" dist="38100" dir="2700000" algn="tl">
                    <a:srgbClr val="000000"/>
                  </a:outerShdw>
                </a:effectLst>
                <a:latin typeface="Times New Roman" panose="02020603050405020304" pitchFamily="18" charset="0"/>
              </a:rPr>
              <a:t>Coffee and </a:t>
            </a:r>
          </a:p>
          <a:p>
            <a:pPr algn="ctr"/>
            <a:r>
              <a:rPr lang="en-US" sz="2000" b="1" dirty="0">
                <a:effectLst>
                  <a:outerShdw blurRad="38100" dist="38100" dir="2700000" algn="tl">
                    <a:srgbClr val="000000"/>
                  </a:outerShdw>
                </a:effectLst>
                <a:latin typeface="Times New Roman" panose="02020603050405020304" pitchFamily="18" charset="0"/>
              </a:rPr>
              <a:t>Carbonated </a:t>
            </a:r>
          </a:p>
          <a:p>
            <a:pPr algn="ctr"/>
            <a:r>
              <a:rPr lang="en-US" sz="2000" b="1" dirty="0">
                <a:effectLst>
                  <a:outerShdw blurRad="38100" dist="38100" dir="2700000" algn="tl">
                    <a:srgbClr val="000000"/>
                  </a:outerShdw>
                </a:effectLst>
                <a:latin typeface="Times New Roman" panose="02020603050405020304" pitchFamily="18" charset="0"/>
              </a:rPr>
              <a:t>Beverages</a:t>
            </a:r>
            <a:r>
              <a:rPr lang="en-US" b="1" dirty="0"/>
              <a:t> </a:t>
            </a:r>
          </a:p>
        </p:txBody>
      </p:sp>
      <p:sp>
        <p:nvSpPr>
          <p:cNvPr id="73737" name="Rectangle 9"/>
          <p:cNvSpPr>
            <a:spLocks noChangeArrowheads="1"/>
          </p:cNvSpPr>
          <p:nvPr/>
        </p:nvSpPr>
        <p:spPr bwMode="auto">
          <a:xfrm>
            <a:off x="7239009" y="152401"/>
            <a:ext cx="2819401" cy="1295400"/>
          </a:xfrm>
          <a:prstGeom prst="rect">
            <a:avLst/>
          </a:prstGeom>
          <a:gradFill rotWithShape="1">
            <a:gsLst>
              <a:gs pos="0">
                <a:srgbClr val="666633"/>
              </a:gs>
              <a:gs pos="50000">
                <a:srgbClr val="CCFF99"/>
              </a:gs>
              <a:gs pos="100000">
                <a:srgbClr val="66663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Use of Olive Oil</a:t>
            </a:r>
            <a:r>
              <a:rPr lang="en-US" b="1" dirty="0"/>
              <a:t> </a:t>
            </a:r>
          </a:p>
        </p:txBody>
      </p:sp>
      <p:sp>
        <p:nvSpPr>
          <p:cNvPr id="73738" name="Rectangle 10"/>
          <p:cNvSpPr>
            <a:spLocks noChangeArrowheads="1"/>
          </p:cNvSpPr>
          <p:nvPr/>
        </p:nvSpPr>
        <p:spPr bwMode="auto">
          <a:xfrm>
            <a:off x="4800601" y="3810000"/>
            <a:ext cx="2438400" cy="1371600"/>
          </a:xfrm>
          <a:prstGeom prst="rect">
            <a:avLst/>
          </a:prstGeom>
          <a:gradFill rotWithShape="1">
            <a:gsLst>
              <a:gs pos="0">
                <a:srgbClr val="666633"/>
              </a:gs>
              <a:gs pos="50000">
                <a:srgbClr val="CCFF99"/>
              </a:gs>
              <a:gs pos="100000">
                <a:srgbClr val="66663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Exercise</a:t>
            </a:r>
          </a:p>
        </p:txBody>
      </p:sp>
      <p:sp>
        <p:nvSpPr>
          <p:cNvPr id="73739" name="Rectangle 11"/>
          <p:cNvSpPr>
            <a:spLocks noChangeArrowheads="1"/>
          </p:cNvSpPr>
          <p:nvPr/>
        </p:nvSpPr>
        <p:spPr bwMode="auto">
          <a:xfrm>
            <a:off x="7010400" y="5181600"/>
            <a:ext cx="2743200" cy="1447800"/>
          </a:xfrm>
          <a:prstGeom prst="rect">
            <a:avLst/>
          </a:prstGeom>
          <a:gradFill rotWithShape="1">
            <a:gsLst>
              <a:gs pos="0">
                <a:srgbClr val="666633"/>
              </a:gs>
              <a:gs pos="50000">
                <a:srgbClr val="CCFF99"/>
              </a:gs>
              <a:gs pos="100000">
                <a:srgbClr val="66663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a:effectLst>
                  <a:outerShdw blurRad="38100" dist="38100" dir="2700000" algn="tl">
                    <a:srgbClr val="000000"/>
                  </a:outerShdw>
                </a:effectLst>
                <a:latin typeface="Times New Roman" panose="02020603050405020304" pitchFamily="18" charset="0"/>
              </a:rPr>
              <a:t>Stress Relief</a:t>
            </a:r>
          </a:p>
        </p:txBody>
      </p:sp>
    </p:spTree>
    <p:extLst>
      <p:ext uri="{BB962C8B-B14F-4D97-AF65-F5344CB8AC3E}">
        <p14:creationId xmlns:p14="http://schemas.microsoft.com/office/powerpoint/2010/main" val="15374975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Nursing Diagnoses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Acute </a:t>
            </a:r>
            <a:r>
              <a:rPr lang="en-US" dirty="0"/>
              <a:t>pain related to effects of gastric acid secretion on damaged tissue.</a:t>
            </a:r>
          </a:p>
          <a:p>
            <a:pPr lvl="0"/>
            <a:r>
              <a:rPr lang="en-US" dirty="0"/>
              <a:t>Anxiety related to acute illness</a:t>
            </a:r>
          </a:p>
          <a:p>
            <a:pPr lvl="0"/>
            <a:r>
              <a:rPr lang="en-US" dirty="0"/>
              <a:t>Imbalanced nutrition changes in diet.</a:t>
            </a:r>
          </a:p>
          <a:p>
            <a:pPr lvl="0"/>
            <a:r>
              <a:rPr lang="en-US" dirty="0"/>
              <a:t>Deficient knowledge on prevention of symptoms and mx of conditions</a:t>
            </a:r>
          </a:p>
          <a:p>
            <a:pPr lvl="0"/>
            <a:r>
              <a:rPr lang="en-US" dirty="0"/>
              <a:t>Risk of potential complications.</a:t>
            </a:r>
          </a:p>
          <a:p>
            <a:endParaRPr lang="en-US" dirty="0"/>
          </a:p>
        </p:txBody>
      </p:sp>
    </p:spTree>
    <p:extLst>
      <p:ext uri="{BB962C8B-B14F-4D97-AF65-F5344CB8AC3E}">
        <p14:creationId xmlns:p14="http://schemas.microsoft.com/office/powerpoint/2010/main" val="40023311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85"/>
            <a:ext cx="10515600" cy="1038672"/>
          </a:xfrm>
        </p:spPr>
        <p:txBody>
          <a:bodyPr/>
          <a:lstStyle/>
          <a:p>
            <a:r>
              <a:rPr lang="en-US" b="1" dirty="0" smtClean="0"/>
              <a:t>GASTRIC CANCER</a:t>
            </a:r>
            <a:endParaRPr lang="en-US" b="1" dirty="0"/>
          </a:p>
        </p:txBody>
      </p:sp>
      <p:sp>
        <p:nvSpPr>
          <p:cNvPr id="3" name="Content Placeholder 2"/>
          <p:cNvSpPr>
            <a:spLocks noGrp="1"/>
          </p:cNvSpPr>
          <p:nvPr>
            <p:ph idx="1"/>
          </p:nvPr>
        </p:nvSpPr>
        <p:spPr>
          <a:xfrm>
            <a:off x="695459" y="1300766"/>
            <a:ext cx="11256135" cy="4876197"/>
          </a:xfrm>
        </p:spPr>
        <p:txBody>
          <a:bodyPr>
            <a:normAutofit fontScale="85000" lnSpcReduction="20000"/>
          </a:bodyPr>
          <a:lstStyle/>
          <a:p>
            <a:pPr marL="0" indent="0">
              <a:buNone/>
            </a:pPr>
            <a:r>
              <a:rPr lang="en-US" dirty="0"/>
              <a:t>Affect ages 40 – 70 years but can also occur in men under 40years have a higher </a:t>
            </a:r>
            <a:r>
              <a:rPr lang="en-US" dirty="0" smtClean="0"/>
              <a:t>incidence</a:t>
            </a:r>
            <a:endParaRPr lang="en-US" b="1" dirty="0" smtClean="0"/>
          </a:p>
          <a:p>
            <a:pPr marL="0" indent="0">
              <a:buNone/>
            </a:pPr>
            <a:r>
              <a:rPr lang="en-US" b="1" dirty="0" smtClean="0"/>
              <a:t>Predisposing </a:t>
            </a:r>
            <a:r>
              <a:rPr lang="en-US" b="1" dirty="0"/>
              <a:t>factors</a:t>
            </a:r>
          </a:p>
          <a:p>
            <a:pPr lvl="0"/>
            <a:r>
              <a:rPr lang="en-US" dirty="0"/>
              <a:t>Diet – high in smoked, salted or pickled foods and low in fruits &amp; vegetables</a:t>
            </a:r>
          </a:p>
          <a:p>
            <a:pPr lvl="0"/>
            <a:r>
              <a:rPr lang="en-US" dirty="0"/>
              <a:t>Chronic gastric inflammations</a:t>
            </a:r>
          </a:p>
          <a:p>
            <a:pPr lvl="0"/>
            <a:r>
              <a:rPr lang="en-US" dirty="0"/>
              <a:t>H. pylon infection</a:t>
            </a:r>
          </a:p>
          <a:p>
            <a:pPr lvl="0"/>
            <a:r>
              <a:rPr lang="en-US" dirty="0"/>
              <a:t>Pernicious </a:t>
            </a:r>
            <a:r>
              <a:rPr lang="en-US" dirty="0" err="1"/>
              <a:t>anaemia</a:t>
            </a:r>
            <a:endParaRPr lang="en-US" dirty="0"/>
          </a:p>
          <a:p>
            <a:pPr lvl="0"/>
            <a:r>
              <a:rPr lang="en-US" dirty="0"/>
              <a:t>Smoking</a:t>
            </a:r>
          </a:p>
          <a:p>
            <a:pPr lvl="0"/>
            <a:r>
              <a:rPr lang="en-US" dirty="0" err="1"/>
              <a:t>Achlorhydria</a:t>
            </a:r>
            <a:endParaRPr lang="en-US" dirty="0"/>
          </a:p>
          <a:p>
            <a:pPr lvl="0"/>
            <a:r>
              <a:rPr lang="en-US" dirty="0"/>
              <a:t>Gastric ulcers</a:t>
            </a:r>
          </a:p>
          <a:p>
            <a:pPr lvl="0"/>
            <a:r>
              <a:rPr lang="en-US" dirty="0"/>
              <a:t>Previous </a:t>
            </a:r>
            <a:r>
              <a:rPr lang="en-US" dirty="0" err="1"/>
              <a:t>gastrectomy</a:t>
            </a:r>
            <a:endParaRPr lang="en-US" dirty="0"/>
          </a:p>
          <a:p>
            <a:pPr lvl="0"/>
            <a:r>
              <a:rPr lang="en-US" dirty="0"/>
              <a:t>Genetics</a:t>
            </a:r>
          </a:p>
          <a:p>
            <a:pPr marL="0" indent="0">
              <a:buNone/>
            </a:pPr>
            <a:r>
              <a:rPr lang="en-US" b="1" dirty="0"/>
              <a:t>Prognosis</a:t>
            </a:r>
            <a:r>
              <a:rPr lang="en-US" dirty="0"/>
              <a:t> – poor because it’s usually diagnosed late</a:t>
            </a:r>
          </a:p>
          <a:p>
            <a:endParaRPr lang="en-US" dirty="0"/>
          </a:p>
        </p:txBody>
      </p:sp>
    </p:spTree>
    <p:extLst>
      <p:ext uri="{BB962C8B-B14F-4D97-AF65-F5344CB8AC3E}">
        <p14:creationId xmlns:p14="http://schemas.microsoft.com/office/powerpoint/2010/main" val="1701412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4" y="452718"/>
            <a:ext cx="9404724" cy="898100"/>
          </a:xfrm>
        </p:spPr>
        <p:txBody>
          <a:bodyPr>
            <a:normAutofit fontScale="90000"/>
          </a:bodyPr>
          <a:lstStyle/>
          <a:p>
            <a:r>
              <a:rPr lang="en-US" sz="4400" b="1" dirty="0" smtClean="0">
                <a:latin typeface="Cambria" pitchFamily="18" charset="0"/>
              </a:rPr>
              <a:t>Clinical manifestations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548646" y="1350825"/>
            <a:ext cx="9501214" cy="4897581"/>
          </a:xfrm>
        </p:spPr>
        <p:txBody>
          <a:bodyPr>
            <a:normAutofit/>
          </a:bodyPr>
          <a:lstStyle/>
          <a:p>
            <a:r>
              <a:rPr lang="en-US" sz="3200" dirty="0" smtClean="0">
                <a:solidFill>
                  <a:schemeClr val="tx1"/>
                </a:solidFill>
              </a:rPr>
              <a:t>Anorexia</a:t>
            </a:r>
          </a:p>
          <a:p>
            <a:r>
              <a:rPr lang="en-US" sz="3200" dirty="0" smtClean="0">
                <a:solidFill>
                  <a:schemeClr val="tx1"/>
                </a:solidFill>
              </a:rPr>
              <a:t>Abdominal discomfort</a:t>
            </a:r>
          </a:p>
          <a:p>
            <a:r>
              <a:rPr lang="en-US" sz="3200" dirty="0" err="1" smtClean="0">
                <a:solidFill>
                  <a:schemeClr val="tx1"/>
                </a:solidFill>
              </a:rPr>
              <a:t>Epigastric</a:t>
            </a:r>
            <a:r>
              <a:rPr lang="en-US" sz="3200" dirty="0" smtClean="0">
                <a:solidFill>
                  <a:schemeClr val="tx1"/>
                </a:solidFill>
              </a:rPr>
              <a:t> pain </a:t>
            </a:r>
          </a:p>
          <a:p>
            <a:r>
              <a:rPr lang="en-US" sz="3200" dirty="0" smtClean="0">
                <a:solidFill>
                  <a:schemeClr val="tx1"/>
                </a:solidFill>
              </a:rPr>
              <a:t>Hemorrhage</a:t>
            </a:r>
          </a:p>
          <a:p>
            <a:r>
              <a:rPr lang="en-US" sz="3200" dirty="0" smtClean="0">
                <a:solidFill>
                  <a:schemeClr val="tx1"/>
                </a:solidFill>
              </a:rPr>
              <a:t>Signs of anemia</a:t>
            </a:r>
            <a:endParaRPr lang="en-US" sz="3200" dirty="0">
              <a:solidFill>
                <a:schemeClr val="tx1"/>
              </a:solidFill>
            </a:endParaRPr>
          </a:p>
        </p:txBody>
      </p:sp>
    </p:spTree>
    <p:extLst>
      <p:ext uri="{BB962C8B-B14F-4D97-AF65-F5344CB8AC3E}">
        <p14:creationId xmlns:p14="http://schemas.microsoft.com/office/powerpoint/2010/main" val="19334687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Pathophysiology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Majority </a:t>
            </a:r>
            <a:r>
              <a:rPr lang="en-US" dirty="0"/>
              <a:t>of gastric cancers are adenocarcinomas can occur anywhere in the stomach</a:t>
            </a:r>
          </a:p>
          <a:p>
            <a:r>
              <a:rPr lang="en-US" dirty="0"/>
              <a:t>Adjacent organs are infiltrated e.g. liver, pancreases, duodenum and </a:t>
            </a:r>
            <a:r>
              <a:rPr lang="en-US" dirty="0" err="1"/>
              <a:t>oesophagus</a:t>
            </a:r>
            <a:endParaRPr lang="en-US" dirty="0"/>
          </a:p>
          <a:p>
            <a:r>
              <a:rPr lang="en-US" dirty="0"/>
              <a:t>Metastasis through lymph to the peritoneal cavity occurs later.</a:t>
            </a:r>
          </a:p>
        </p:txBody>
      </p:sp>
    </p:spTree>
    <p:extLst>
      <p:ext uri="{BB962C8B-B14F-4D97-AF65-F5344CB8AC3E}">
        <p14:creationId xmlns:p14="http://schemas.microsoft.com/office/powerpoint/2010/main" val="16000316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Manifestations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Resemble </a:t>
            </a:r>
            <a:r>
              <a:rPr lang="en-US" dirty="0"/>
              <a:t>those of benign ulcers</a:t>
            </a:r>
          </a:p>
          <a:p>
            <a:r>
              <a:rPr lang="en-US" dirty="0"/>
              <a:t>Presents with pain because gastric </a:t>
            </a:r>
            <a:r>
              <a:rPr lang="en-US" dirty="0" err="1"/>
              <a:t>tumours</a:t>
            </a:r>
            <a:r>
              <a:rPr lang="en-US" dirty="0"/>
              <a:t> begin on lesser curvature of the stomach.</a:t>
            </a:r>
          </a:p>
          <a:p>
            <a:r>
              <a:rPr lang="en-US" dirty="0"/>
              <a:t>Symptoms of progressive disease include dyspepsia (indigestion) weight loss, abdominal pain just above the umbilicus, loss or decrease in appetite, bloating after meals nausea and vomiting and symptoms similar to those of P.U.D.</a:t>
            </a:r>
          </a:p>
          <a:p>
            <a:endParaRPr lang="en-US" dirty="0"/>
          </a:p>
        </p:txBody>
      </p:sp>
    </p:spTree>
    <p:extLst>
      <p:ext uri="{BB962C8B-B14F-4D97-AF65-F5344CB8AC3E}">
        <p14:creationId xmlns:p14="http://schemas.microsoft.com/office/powerpoint/2010/main" val="28230385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883"/>
          </a:xfrm>
        </p:spPr>
        <p:txBody>
          <a:bodyPr>
            <a:normAutofit fontScale="90000"/>
          </a:bodyPr>
          <a:lstStyle/>
          <a:p>
            <a:r>
              <a:rPr lang="en-US" b="1" dirty="0"/>
              <a:t>Diagnosis</a:t>
            </a:r>
            <a:r>
              <a:rPr lang="en-US" dirty="0"/>
              <a:t/>
            </a:r>
            <a:br>
              <a:rPr lang="en-US" dirty="0"/>
            </a:br>
            <a:endParaRPr lang="en-US" dirty="0"/>
          </a:p>
        </p:txBody>
      </p:sp>
      <p:sp>
        <p:nvSpPr>
          <p:cNvPr id="3" name="Content Placeholder 2"/>
          <p:cNvSpPr>
            <a:spLocks noGrp="1"/>
          </p:cNvSpPr>
          <p:nvPr>
            <p:ph idx="1"/>
          </p:nvPr>
        </p:nvSpPr>
        <p:spPr>
          <a:xfrm>
            <a:off x="838200" y="1529411"/>
            <a:ext cx="10515600" cy="4351338"/>
          </a:xfrm>
        </p:spPr>
        <p:txBody>
          <a:bodyPr>
            <a:normAutofit/>
          </a:bodyPr>
          <a:lstStyle/>
          <a:p>
            <a:pPr lvl="0"/>
            <a:r>
              <a:rPr lang="en-US" dirty="0" smtClean="0"/>
              <a:t>P/E </a:t>
            </a:r>
            <a:r>
              <a:rPr lang="en-US" dirty="0"/>
              <a:t>– palpable mass</a:t>
            </a:r>
          </a:p>
          <a:p>
            <a:pPr lvl="1"/>
            <a:r>
              <a:rPr lang="en-US" dirty="0"/>
              <a:t>Ascites</a:t>
            </a:r>
          </a:p>
          <a:p>
            <a:pPr lvl="1"/>
            <a:r>
              <a:rPr lang="en-US" dirty="0" err="1"/>
              <a:t>Hepatomegally</a:t>
            </a:r>
            <a:endParaRPr lang="en-US" dirty="0"/>
          </a:p>
          <a:p>
            <a:pPr lvl="1"/>
            <a:r>
              <a:rPr lang="en-US" dirty="0"/>
              <a:t>Palpable nodules around umbilicus</a:t>
            </a:r>
          </a:p>
          <a:p>
            <a:pPr lvl="0"/>
            <a:r>
              <a:rPr lang="en-US" dirty="0"/>
              <a:t>       Biopsy – </a:t>
            </a:r>
            <a:r>
              <a:rPr lang="en-US" dirty="0" err="1"/>
              <a:t>oesophagugastro-duodenoscopy</a:t>
            </a:r>
            <a:r>
              <a:rPr lang="en-US" dirty="0"/>
              <a:t> </a:t>
            </a:r>
          </a:p>
          <a:p>
            <a:pPr lvl="0"/>
            <a:r>
              <a:rPr lang="en-US" dirty="0" err="1"/>
              <a:t>Cytologic</a:t>
            </a:r>
            <a:r>
              <a:rPr lang="en-US" dirty="0"/>
              <a:t> washing – test of choice</a:t>
            </a:r>
          </a:p>
          <a:p>
            <a:pPr lvl="0"/>
            <a:r>
              <a:rPr lang="en-US" dirty="0"/>
              <a:t>Ba – x ray of upper G.I.T</a:t>
            </a:r>
          </a:p>
          <a:p>
            <a:pPr lvl="0"/>
            <a:r>
              <a:rPr lang="en-US" dirty="0"/>
              <a:t>Endoscopic ultrasound</a:t>
            </a:r>
          </a:p>
          <a:p>
            <a:pPr lvl="0"/>
            <a:r>
              <a:rPr lang="en-US" dirty="0"/>
              <a:t>Computed tomography (CT)</a:t>
            </a:r>
          </a:p>
          <a:p>
            <a:endParaRPr lang="en-US" dirty="0"/>
          </a:p>
        </p:txBody>
      </p:sp>
    </p:spTree>
    <p:extLst>
      <p:ext uri="{BB962C8B-B14F-4D97-AF65-F5344CB8AC3E}">
        <p14:creationId xmlns:p14="http://schemas.microsoft.com/office/powerpoint/2010/main" val="29072190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1017431"/>
          </a:xfrm>
        </p:spPr>
        <p:txBody>
          <a:bodyPr>
            <a:normAutofit fontScale="90000"/>
          </a:bodyPr>
          <a:lstStyle/>
          <a:p>
            <a:r>
              <a:rPr lang="en-US" b="1" dirty="0"/>
              <a:t>Medical Management</a:t>
            </a:r>
            <a:r>
              <a:rPr lang="en-US" dirty="0"/>
              <a:t/>
            </a:r>
            <a:br>
              <a:rPr lang="en-US" dirty="0"/>
            </a:br>
            <a:endParaRPr lang="en-US" dirty="0"/>
          </a:p>
        </p:txBody>
      </p:sp>
      <p:sp>
        <p:nvSpPr>
          <p:cNvPr id="3" name="Content Placeholder 2"/>
          <p:cNvSpPr>
            <a:spLocks noGrp="1"/>
          </p:cNvSpPr>
          <p:nvPr>
            <p:ph idx="1"/>
          </p:nvPr>
        </p:nvSpPr>
        <p:spPr>
          <a:xfrm>
            <a:off x="712630" y="1210614"/>
            <a:ext cx="11075831" cy="4850439"/>
          </a:xfrm>
        </p:spPr>
        <p:txBody>
          <a:bodyPr>
            <a:normAutofit fontScale="92500" lnSpcReduction="10000"/>
          </a:bodyPr>
          <a:lstStyle/>
          <a:p>
            <a:pPr lvl="0"/>
            <a:r>
              <a:rPr lang="en-US" dirty="0" smtClean="0"/>
              <a:t>Most </a:t>
            </a:r>
            <a:r>
              <a:rPr lang="en-US" dirty="0"/>
              <a:t>successful treatment is removal of the tumor if it is localized.</a:t>
            </a:r>
          </a:p>
          <a:p>
            <a:r>
              <a:rPr lang="en-US" dirty="0"/>
              <a:t>Total </a:t>
            </a:r>
            <a:r>
              <a:rPr lang="en-US" dirty="0" err="1"/>
              <a:t>gastrectomy</a:t>
            </a:r>
            <a:r>
              <a:rPr lang="en-US" dirty="0"/>
              <a:t> if the tumor is in the mid-portion or body of the stomach</a:t>
            </a:r>
          </a:p>
          <a:p>
            <a:r>
              <a:rPr lang="en-US" dirty="0"/>
              <a:t>Entire stomach along with duodenum, section of </a:t>
            </a:r>
            <a:r>
              <a:rPr lang="en-US" dirty="0" err="1"/>
              <a:t>oesophagus</a:t>
            </a:r>
            <a:r>
              <a:rPr lang="en-US" dirty="0"/>
              <a:t> attached to stomach, supporting mesentery and lymph nodes     </a:t>
            </a:r>
          </a:p>
          <a:p>
            <a:pPr lvl="0"/>
            <a:r>
              <a:rPr lang="en-US" dirty="0"/>
              <a:t>Reconstruction of the G.I.T is done by anastomosing the end of the jejunum to the end of </a:t>
            </a:r>
            <a:r>
              <a:rPr lang="en-US" dirty="0" err="1"/>
              <a:t>oesophagus</a:t>
            </a:r>
            <a:r>
              <a:rPr lang="en-US" dirty="0"/>
              <a:t> a procedure called </a:t>
            </a:r>
            <a:r>
              <a:rPr lang="en-US" b="1" dirty="0" err="1"/>
              <a:t>oesophagojejunostomy</a:t>
            </a:r>
            <a:endParaRPr lang="en-US" dirty="0"/>
          </a:p>
          <a:p>
            <a:pPr lvl="0"/>
            <a:r>
              <a:rPr lang="en-US" dirty="0"/>
              <a:t>Radical subtotal </a:t>
            </a:r>
            <a:r>
              <a:rPr lang="en-US" dirty="0" err="1"/>
              <a:t>gastrectomy</a:t>
            </a:r>
            <a:r>
              <a:rPr lang="en-US" dirty="0"/>
              <a:t> is performed if tumor is in the middle and </a:t>
            </a:r>
            <a:r>
              <a:rPr lang="en-US" dirty="0" smtClean="0"/>
              <a:t>distal </a:t>
            </a:r>
            <a:r>
              <a:rPr lang="en-US" dirty="0"/>
              <a:t>portions of stomach</a:t>
            </a:r>
          </a:p>
          <a:p>
            <a:pPr lvl="0"/>
            <a:r>
              <a:rPr lang="en-US" dirty="0"/>
              <a:t> </a:t>
            </a:r>
            <a:r>
              <a:rPr lang="en-US" dirty="0" err="1"/>
              <a:t>Billroth</a:t>
            </a:r>
            <a:r>
              <a:rPr lang="en-US" dirty="0"/>
              <a:t> I or II is performed</a:t>
            </a:r>
          </a:p>
          <a:p>
            <a:pPr lvl="0"/>
            <a:r>
              <a:rPr lang="en-US" dirty="0"/>
              <a:t>If surgical Rx does not help – chemotherapy may control the disease </a:t>
            </a:r>
            <a:r>
              <a:rPr lang="en-US" dirty="0" err="1"/>
              <a:t>e.g</a:t>
            </a:r>
            <a:r>
              <a:rPr lang="en-US" dirty="0"/>
              <a:t> 5 – fluorouracil (5 - </a:t>
            </a:r>
            <a:r>
              <a:rPr lang="en-US" dirty="0" err="1"/>
              <a:t>fu</a:t>
            </a:r>
            <a:r>
              <a:rPr lang="en-US" dirty="0"/>
              <a:t>), </a:t>
            </a:r>
            <a:r>
              <a:rPr lang="en-US" dirty="0" err="1"/>
              <a:t>adriamycin</a:t>
            </a:r>
            <a:r>
              <a:rPr lang="en-US" dirty="0"/>
              <a:t> (</a:t>
            </a:r>
            <a:r>
              <a:rPr lang="en-US" dirty="0" err="1"/>
              <a:t>doxorubian</a:t>
            </a:r>
            <a:r>
              <a:rPr lang="en-US" dirty="0"/>
              <a:t>)</a:t>
            </a:r>
          </a:p>
          <a:p>
            <a:pPr lvl="0"/>
            <a:r>
              <a:rPr lang="en-US" dirty="0"/>
              <a:t>Radiotherapy is also a mode of treatment.</a:t>
            </a:r>
          </a:p>
          <a:p>
            <a:endParaRPr lang="en-US" dirty="0"/>
          </a:p>
        </p:txBody>
      </p:sp>
    </p:spTree>
    <p:extLst>
      <p:ext uri="{BB962C8B-B14F-4D97-AF65-F5344CB8AC3E}">
        <p14:creationId xmlns:p14="http://schemas.microsoft.com/office/powerpoint/2010/main" val="27474749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304"/>
            <a:ext cx="10515600" cy="862886"/>
          </a:xfrm>
        </p:spPr>
        <p:txBody>
          <a:bodyPr>
            <a:normAutofit fontScale="90000"/>
          </a:bodyPr>
          <a:lstStyle/>
          <a:p>
            <a:r>
              <a:rPr lang="en-US" b="1" dirty="0" smtClean="0"/>
              <a:t>Nursing Intervention</a:t>
            </a:r>
            <a:r>
              <a:rPr lang="en-US" dirty="0"/>
              <a:t/>
            </a:r>
            <a:br>
              <a:rPr lang="en-US" dirty="0"/>
            </a:br>
            <a:endParaRPr lang="en-US" dirty="0"/>
          </a:p>
        </p:txBody>
      </p:sp>
      <p:sp>
        <p:nvSpPr>
          <p:cNvPr id="3" name="Content Placeholder 2"/>
          <p:cNvSpPr>
            <a:spLocks noGrp="1"/>
          </p:cNvSpPr>
          <p:nvPr>
            <p:ph idx="1"/>
          </p:nvPr>
        </p:nvSpPr>
        <p:spPr>
          <a:xfrm>
            <a:off x="838200" y="1043190"/>
            <a:ext cx="10515600" cy="5133773"/>
          </a:xfrm>
        </p:spPr>
        <p:txBody>
          <a:bodyPr>
            <a:normAutofit/>
          </a:bodyPr>
          <a:lstStyle/>
          <a:p>
            <a:pPr lvl="0"/>
            <a:r>
              <a:rPr lang="en-US" dirty="0" smtClean="0"/>
              <a:t>Explanation </a:t>
            </a:r>
            <a:r>
              <a:rPr lang="en-US" dirty="0"/>
              <a:t>&amp; reassurance involve family members and relative</a:t>
            </a:r>
          </a:p>
          <a:p>
            <a:pPr lvl="0"/>
            <a:r>
              <a:rPr lang="en-US" dirty="0"/>
              <a:t>Patient to eat small frequent portions of non-irritating foods to decrease gastric irritation</a:t>
            </a:r>
          </a:p>
          <a:p>
            <a:r>
              <a:rPr lang="en-US" dirty="0"/>
              <a:t>Parenteral nutrition is necessary if patients is unable to feed</a:t>
            </a:r>
          </a:p>
          <a:p>
            <a:r>
              <a:rPr lang="en-US" dirty="0"/>
              <a:t>Record input/output chart</a:t>
            </a:r>
          </a:p>
          <a:p>
            <a:pPr lvl="0"/>
            <a:r>
              <a:rPr lang="en-US" dirty="0"/>
              <a:t>Daily weights</a:t>
            </a:r>
          </a:p>
          <a:p>
            <a:pPr lvl="0"/>
            <a:r>
              <a:rPr lang="en-US" dirty="0"/>
              <a:t>Observe for signs of dehydration</a:t>
            </a:r>
          </a:p>
          <a:p>
            <a:pPr lvl="0"/>
            <a:r>
              <a:rPr lang="en-US" dirty="0"/>
              <a:t>Regular monitoring of V/</a:t>
            </a:r>
            <a:r>
              <a:rPr lang="en-US" dirty="0" err="1"/>
              <a:t>Es</a:t>
            </a:r>
            <a:r>
              <a:rPr lang="en-US" dirty="0"/>
              <a:t> administer anti-</a:t>
            </a:r>
            <a:r>
              <a:rPr lang="en-US" dirty="0" err="1"/>
              <a:t>emsis</a:t>
            </a:r>
            <a:endParaRPr lang="en-US" dirty="0"/>
          </a:p>
          <a:p>
            <a:endParaRPr lang="en-US" dirty="0"/>
          </a:p>
        </p:txBody>
      </p:sp>
    </p:spTree>
    <p:extLst>
      <p:ext uri="{BB962C8B-B14F-4D97-AF65-F5344CB8AC3E}">
        <p14:creationId xmlns:p14="http://schemas.microsoft.com/office/powerpoint/2010/main" val="11677245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4126"/>
          </a:xfrm>
        </p:spPr>
        <p:txBody>
          <a:bodyPr/>
          <a:lstStyle/>
          <a:p>
            <a:endParaRPr lang="en-US" dirty="0"/>
          </a:p>
        </p:txBody>
      </p:sp>
      <p:sp>
        <p:nvSpPr>
          <p:cNvPr id="3" name="Content Placeholder 2"/>
          <p:cNvSpPr>
            <a:spLocks noGrp="1"/>
          </p:cNvSpPr>
          <p:nvPr>
            <p:ph idx="1"/>
          </p:nvPr>
        </p:nvSpPr>
        <p:spPr>
          <a:xfrm>
            <a:off x="838200" y="1493949"/>
            <a:ext cx="10515600" cy="4683014"/>
          </a:xfrm>
        </p:spPr>
        <p:txBody>
          <a:bodyPr>
            <a:normAutofit/>
          </a:bodyPr>
          <a:lstStyle/>
          <a:p>
            <a:pPr lvl="0"/>
            <a:r>
              <a:rPr lang="en-US" dirty="0"/>
              <a:t>Relieve pain by administering a narcotic</a:t>
            </a:r>
          </a:p>
          <a:p>
            <a:pPr lvl="0"/>
            <a:r>
              <a:rPr lang="en-US" dirty="0"/>
              <a:t>Manage pain by offering non pharmacologic methods </a:t>
            </a:r>
            <a:r>
              <a:rPr lang="en-US" dirty="0" err="1"/>
              <a:t>e.g</a:t>
            </a:r>
            <a:r>
              <a:rPr lang="en-US" dirty="0"/>
              <a:t> relaxation exercises – use of audiotapes, periods or rest and relaxation</a:t>
            </a:r>
          </a:p>
          <a:p>
            <a:pPr lvl="0"/>
            <a:r>
              <a:rPr lang="en-US" dirty="0"/>
              <a:t>Provide psychosocial support – help patient to express fears, concerns and grief about the diagnosis.  Answer patient’s questions honestly.  Help patient to participate in Rx decisions.</a:t>
            </a:r>
          </a:p>
          <a:p>
            <a:r>
              <a:rPr lang="en-US" dirty="0"/>
              <a:t>Offer emotional support – involve family members and significant other services of a priest/imam, psychiatrist </a:t>
            </a:r>
            <a:r>
              <a:rPr lang="en-US" dirty="0" err="1"/>
              <a:t>e.t.c</a:t>
            </a:r>
            <a:r>
              <a:rPr lang="en-US" dirty="0"/>
              <a:t> are necessary</a:t>
            </a:r>
          </a:p>
          <a:p>
            <a:pPr lvl="0"/>
            <a:r>
              <a:rPr lang="en-US" dirty="0"/>
              <a:t>Teach patient on self care – patient can engage home care nurses, diet regime, medications, pain management, follow-up</a:t>
            </a:r>
          </a:p>
          <a:p>
            <a:endParaRPr lang="en-US" dirty="0"/>
          </a:p>
        </p:txBody>
      </p:sp>
    </p:spTree>
    <p:extLst>
      <p:ext uri="{BB962C8B-B14F-4D97-AF65-F5344CB8AC3E}">
        <p14:creationId xmlns:p14="http://schemas.microsoft.com/office/powerpoint/2010/main" val="24628224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Nursing Diagnosis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Anxiety </a:t>
            </a:r>
            <a:r>
              <a:rPr lang="en-US" dirty="0"/>
              <a:t>related to the disease and form of Rx</a:t>
            </a:r>
          </a:p>
          <a:p>
            <a:pPr lvl="0"/>
            <a:r>
              <a:rPr lang="en-US" dirty="0"/>
              <a:t>Imbalance nutrition less than body requirements related to nausea, anorexia</a:t>
            </a:r>
          </a:p>
          <a:p>
            <a:pPr lvl="0"/>
            <a:r>
              <a:rPr lang="en-US" dirty="0"/>
              <a:t>Pain related to tumor mass</a:t>
            </a:r>
          </a:p>
          <a:p>
            <a:pPr lvl="0"/>
            <a:r>
              <a:rPr lang="en-US" dirty="0"/>
              <a:t>Anticipatory grieving related to the diagnosis of cancer</a:t>
            </a:r>
          </a:p>
          <a:p>
            <a:pPr lvl="0"/>
            <a:r>
              <a:rPr lang="en-US" dirty="0"/>
              <a:t>Deficient knowledge regarding self care activities</a:t>
            </a:r>
          </a:p>
          <a:p>
            <a:endParaRPr lang="en-US" dirty="0"/>
          </a:p>
        </p:txBody>
      </p:sp>
    </p:spTree>
    <p:extLst>
      <p:ext uri="{BB962C8B-B14F-4D97-AF65-F5344CB8AC3E}">
        <p14:creationId xmlns:p14="http://schemas.microsoft.com/office/powerpoint/2010/main" val="17110314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72055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tests</a:t>
            </a:r>
            <a:endParaRPr lang="en-US" dirty="0"/>
          </a:p>
        </p:txBody>
      </p:sp>
      <p:sp>
        <p:nvSpPr>
          <p:cNvPr id="3" name="Content Placeholder 2"/>
          <p:cNvSpPr>
            <a:spLocks noGrp="1"/>
          </p:cNvSpPr>
          <p:nvPr>
            <p:ph idx="1"/>
          </p:nvPr>
        </p:nvSpPr>
        <p:spPr/>
        <p:txBody>
          <a:bodyPr>
            <a:normAutofit/>
          </a:bodyPr>
          <a:lstStyle/>
          <a:p>
            <a:r>
              <a:rPr lang="en-US" dirty="0" smtClean="0"/>
              <a:t>Endoscopy, Gastroscopy</a:t>
            </a:r>
          </a:p>
          <a:p>
            <a:r>
              <a:rPr lang="en-US" dirty="0" smtClean="0"/>
              <a:t>Serological tests for antibodies to the H. Pylori antigen </a:t>
            </a:r>
          </a:p>
          <a:p>
            <a:r>
              <a:rPr lang="en-US" dirty="0" smtClean="0"/>
              <a:t>Acid levels </a:t>
            </a:r>
          </a:p>
          <a:p>
            <a:r>
              <a:rPr lang="en-US" dirty="0" smtClean="0"/>
              <a:t>Ct scan- upper abdominal </a:t>
            </a:r>
            <a:endParaRPr lang="en-US" dirty="0"/>
          </a:p>
        </p:txBody>
      </p:sp>
    </p:spTree>
    <p:extLst>
      <p:ext uri="{BB962C8B-B14F-4D97-AF65-F5344CB8AC3E}">
        <p14:creationId xmlns:p14="http://schemas.microsoft.com/office/powerpoint/2010/main" val="114173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4" y="6"/>
            <a:ext cx="9404724" cy="976745"/>
          </a:xfrm>
        </p:spPr>
        <p:txBody>
          <a:bodyPr>
            <a:normAutofit/>
          </a:bodyPr>
          <a:lstStyle/>
          <a:p>
            <a:r>
              <a:rPr lang="en-US" sz="3600" b="1" dirty="0" smtClean="0">
                <a:latin typeface="Cambria" pitchFamily="18" charset="0"/>
              </a:rPr>
              <a:t>Managemen</a:t>
            </a:r>
            <a:r>
              <a:rPr lang="en-US" sz="3600" b="1" dirty="0">
                <a:latin typeface="Cambria" pitchFamily="18" charset="0"/>
              </a:rPr>
              <a:t>t</a:t>
            </a:r>
            <a:endParaRPr lang="en-US" sz="3200" b="1" dirty="0">
              <a:latin typeface="Cambria" pitchFamily="18" charset="0"/>
            </a:endParaRPr>
          </a:p>
        </p:txBody>
      </p:sp>
      <p:sp>
        <p:nvSpPr>
          <p:cNvPr id="3" name="Content Placeholder 2"/>
          <p:cNvSpPr>
            <a:spLocks noGrp="1"/>
          </p:cNvSpPr>
          <p:nvPr>
            <p:ph idx="1"/>
          </p:nvPr>
        </p:nvSpPr>
        <p:spPr>
          <a:xfrm>
            <a:off x="766374" y="976750"/>
            <a:ext cx="11210978" cy="4934653"/>
          </a:xfrm>
        </p:spPr>
        <p:txBody>
          <a:bodyPr>
            <a:normAutofit/>
          </a:bodyPr>
          <a:lstStyle/>
          <a:p>
            <a:pPr>
              <a:buNone/>
            </a:pPr>
            <a:r>
              <a:rPr lang="en-US" dirty="0" smtClean="0">
                <a:solidFill>
                  <a:schemeClr val="tx1"/>
                </a:solidFill>
              </a:rPr>
              <a:t>Restrict the patient from the irritants</a:t>
            </a:r>
          </a:p>
          <a:p>
            <a:pPr>
              <a:buNone/>
            </a:pPr>
            <a:r>
              <a:rPr lang="en-US" dirty="0" smtClean="0">
                <a:solidFill>
                  <a:schemeClr val="tx1"/>
                </a:solidFill>
              </a:rPr>
              <a:t>-If it is persistence IV fluids </a:t>
            </a:r>
          </a:p>
          <a:p>
            <a:pPr>
              <a:buNone/>
            </a:pPr>
            <a:r>
              <a:rPr lang="en-US" dirty="0" smtClean="0">
                <a:solidFill>
                  <a:schemeClr val="tx1"/>
                </a:solidFill>
              </a:rPr>
              <a:t>-dilute the alkaline(lemon juice or vinegar) or acids( </a:t>
            </a:r>
            <a:r>
              <a:rPr lang="en-US" dirty="0" err="1" smtClean="0">
                <a:solidFill>
                  <a:schemeClr val="tx1"/>
                </a:solidFill>
              </a:rPr>
              <a:t>aluminium</a:t>
            </a:r>
            <a:r>
              <a:rPr lang="en-US" dirty="0" smtClean="0">
                <a:solidFill>
                  <a:schemeClr val="tx1"/>
                </a:solidFill>
              </a:rPr>
              <a:t> hydrochloride).</a:t>
            </a:r>
          </a:p>
          <a:p>
            <a:pPr>
              <a:buNone/>
            </a:pPr>
            <a:r>
              <a:rPr lang="en-US" dirty="0" smtClean="0">
                <a:solidFill>
                  <a:schemeClr val="tx1"/>
                </a:solidFill>
              </a:rPr>
              <a:t>-</a:t>
            </a:r>
            <a:r>
              <a:rPr lang="en-US" dirty="0" err="1" smtClean="0">
                <a:solidFill>
                  <a:schemeClr val="tx1"/>
                </a:solidFill>
              </a:rPr>
              <a:t>Lavage</a:t>
            </a:r>
            <a:r>
              <a:rPr lang="en-US" dirty="0" smtClean="0">
                <a:solidFill>
                  <a:schemeClr val="tx1"/>
                </a:solidFill>
              </a:rPr>
              <a:t> is indicated if the corrosion is extensive</a:t>
            </a:r>
          </a:p>
          <a:p>
            <a:pPr>
              <a:buNone/>
            </a:pPr>
            <a:r>
              <a:rPr lang="en-US" dirty="0" smtClean="0">
                <a:solidFill>
                  <a:schemeClr val="tx1"/>
                </a:solidFill>
              </a:rPr>
              <a:t>-NG feeding</a:t>
            </a:r>
          </a:p>
          <a:p>
            <a:pPr>
              <a:buNone/>
            </a:pPr>
            <a:r>
              <a:rPr lang="en-US" dirty="0" smtClean="0">
                <a:solidFill>
                  <a:schemeClr val="tx1"/>
                </a:solidFill>
              </a:rPr>
              <a:t>-Drugs (analgesics, antacids and sedatives)</a:t>
            </a:r>
          </a:p>
          <a:p>
            <a:pPr>
              <a:buNone/>
            </a:pPr>
            <a:r>
              <a:rPr lang="en-US" dirty="0" smtClean="0">
                <a:solidFill>
                  <a:schemeClr val="tx1"/>
                </a:solidFill>
              </a:rPr>
              <a:t>-Surgery (gastric resection or </a:t>
            </a:r>
            <a:r>
              <a:rPr lang="en-US" dirty="0" err="1" smtClean="0">
                <a:solidFill>
                  <a:schemeClr val="tx1"/>
                </a:solidFill>
              </a:rPr>
              <a:t>gastrojejunostomy</a:t>
            </a:r>
            <a:r>
              <a:rPr lang="en-US" dirty="0" smtClean="0">
                <a:solidFill>
                  <a:schemeClr val="tx1"/>
                </a:solidFill>
              </a:rPr>
              <a:t>) if there is a gangrene or perforation.</a:t>
            </a:r>
          </a:p>
          <a:p>
            <a:pPr>
              <a:buNone/>
            </a:pPr>
            <a:r>
              <a:rPr lang="en-US" dirty="0" smtClean="0">
                <a:solidFill>
                  <a:schemeClr val="tx1"/>
                </a:solidFill>
              </a:rPr>
              <a:t>-</a:t>
            </a:r>
            <a:r>
              <a:rPr lang="en-US" dirty="0" err="1" smtClean="0">
                <a:solidFill>
                  <a:schemeClr val="tx1"/>
                </a:solidFill>
              </a:rPr>
              <a:t>H.Pylori</a:t>
            </a:r>
            <a:r>
              <a:rPr lang="en-US" dirty="0" smtClean="0">
                <a:solidFill>
                  <a:schemeClr val="tx1"/>
                </a:solidFill>
              </a:rPr>
              <a:t> kit( </a:t>
            </a:r>
            <a:r>
              <a:rPr lang="en-US" dirty="0" err="1" smtClean="0">
                <a:solidFill>
                  <a:schemeClr val="tx1"/>
                </a:solidFill>
              </a:rPr>
              <a:t>clarithromycin,amoxyl</a:t>
            </a:r>
            <a:r>
              <a:rPr lang="en-US" dirty="0" smtClean="0">
                <a:solidFill>
                  <a:schemeClr val="tx1"/>
                </a:solidFill>
              </a:rPr>
              <a:t> and esomeprazole)</a:t>
            </a:r>
          </a:p>
        </p:txBody>
      </p:sp>
    </p:spTree>
    <p:extLst>
      <p:ext uri="{BB962C8B-B14F-4D97-AF65-F5344CB8AC3E}">
        <p14:creationId xmlns:p14="http://schemas.microsoft.com/office/powerpoint/2010/main" val="1478816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053" y="206062"/>
            <a:ext cx="9540238" cy="1171977"/>
          </a:xfrm>
        </p:spPr>
        <p:txBody>
          <a:bodyPr>
            <a:noAutofit/>
          </a:bodyPr>
          <a:lstStyle/>
          <a:p>
            <a:r>
              <a:rPr lang="en-US" b="1" u="sng" dirty="0" smtClean="0">
                <a:latin typeface="Cambria" pitchFamily="18" charset="0"/>
              </a:rPr>
              <a:t>2. PEPTIC </a:t>
            </a:r>
            <a:r>
              <a:rPr lang="en-US" b="1" u="sng" dirty="0">
                <a:latin typeface="Cambria" pitchFamily="18" charset="0"/>
              </a:rPr>
              <a:t>ULCER DISEASE</a:t>
            </a:r>
            <a:r>
              <a:rPr lang="en-US" dirty="0">
                <a:solidFill>
                  <a:schemeClr val="tx1"/>
                </a:solidFill>
                <a:latin typeface="Cambria" pitchFamily="18" charset="0"/>
              </a:rPr>
              <a:t/>
            </a:r>
            <a:br>
              <a:rPr lang="en-US" dirty="0">
                <a:solidFill>
                  <a:schemeClr val="tx1"/>
                </a:solidFill>
                <a:latin typeface="Cambria" pitchFamily="18" charset="0"/>
              </a:rPr>
            </a:br>
            <a:endParaRPr lang="en-US" dirty="0">
              <a:solidFill>
                <a:schemeClr val="tx1"/>
              </a:solidFill>
              <a:latin typeface="Cambria" pitchFamily="18" charset="0"/>
            </a:endParaRPr>
          </a:p>
        </p:txBody>
      </p:sp>
      <p:sp>
        <p:nvSpPr>
          <p:cNvPr id="3" name="Content Placeholder 2"/>
          <p:cNvSpPr>
            <a:spLocks noGrp="1"/>
          </p:cNvSpPr>
          <p:nvPr>
            <p:ph idx="1"/>
          </p:nvPr>
        </p:nvSpPr>
        <p:spPr>
          <a:xfrm>
            <a:off x="734095" y="1957588"/>
            <a:ext cx="10912473" cy="4668063"/>
          </a:xfrm>
        </p:spPr>
        <p:txBody>
          <a:bodyPr>
            <a:noAutofit/>
          </a:bodyPr>
          <a:lstStyle/>
          <a:p>
            <a:pPr>
              <a:buNone/>
            </a:pPr>
            <a:r>
              <a:rPr lang="en-US" dirty="0" smtClean="0">
                <a:ea typeface="Cambria" panose="02040503050406030204" pitchFamily="18" charset="0"/>
              </a:rPr>
              <a:t>Erosion </a:t>
            </a:r>
            <a:r>
              <a:rPr lang="en-US" dirty="0">
                <a:ea typeface="Cambria" panose="02040503050406030204" pitchFamily="18" charset="0"/>
              </a:rPr>
              <a:t>of the mucosa and sub mucosal lining of the GIT tract</a:t>
            </a:r>
            <a:r>
              <a:rPr lang="en-US" dirty="0" smtClean="0">
                <a:ea typeface="Cambria" panose="02040503050406030204" pitchFamily="18" charset="0"/>
              </a:rPr>
              <a:t>. An “ulcer” is an open sore. </a:t>
            </a:r>
          </a:p>
          <a:p>
            <a:pPr>
              <a:buNone/>
            </a:pPr>
            <a:r>
              <a:rPr lang="en-US" dirty="0" smtClean="0">
                <a:ea typeface="Cambria" panose="02040503050406030204" pitchFamily="18" charset="0"/>
              </a:rPr>
              <a:t>The word “peptic” means that the cause of the problem is due to acid. </a:t>
            </a:r>
          </a:p>
          <a:p>
            <a:pPr>
              <a:buNone/>
            </a:pPr>
            <a:endParaRPr lang="en-US" b="1" dirty="0">
              <a:ea typeface="Cambria" panose="02040503050406030204" pitchFamily="18" charset="0"/>
            </a:endParaRPr>
          </a:p>
          <a:p>
            <a:pPr>
              <a:buNone/>
            </a:pPr>
            <a:r>
              <a:rPr lang="en-US" b="1" dirty="0" smtClean="0">
                <a:ea typeface="Cambria" panose="02040503050406030204" pitchFamily="18" charset="0"/>
              </a:rPr>
              <a:t>Sites</a:t>
            </a:r>
            <a:endParaRPr lang="en-US" dirty="0">
              <a:ea typeface="Cambria" panose="02040503050406030204" pitchFamily="18" charset="0"/>
            </a:endParaRPr>
          </a:p>
          <a:p>
            <a:pPr lvl="2"/>
            <a:r>
              <a:rPr lang="en-US" sz="2800" dirty="0">
                <a:ea typeface="Cambria" panose="02040503050406030204" pitchFamily="18" charset="0"/>
              </a:rPr>
              <a:t>Duodenal ulcers </a:t>
            </a:r>
          </a:p>
          <a:p>
            <a:pPr lvl="2"/>
            <a:r>
              <a:rPr lang="en-US" sz="2800" dirty="0">
                <a:ea typeface="Cambria" panose="02040503050406030204" pitchFamily="18" charset="0"/>
              </a:rPr>
              <a:t>Gastric ulcers</a:t>
            </a:r>
          </a:p>
          <a:p>
            <a:pPr lvl="2"/>
            <a:r>
              <a:rPr lang="en-US" sz="2800" dirty="0" smtClean="0">
                <a:ea typeface="Cambria" panose="02040503050406030204" pitchFamily="18" charset="0"/>
              </a:rPr>
              <a:t>Esophageal </a:t>
            </a:r>
            <a:r>
              <a:rPr lang="en-US" sz="2800" dirty="0">
                <a:ea typeface="Cambria" panose="02040503050406030204" pitchFamily="18" charset="0"/>
              </a:rPr>
              <a:t>ulcer</a:t>
            </a:r>
          </a:p>
        </p:txBody>
      </p:sp>
    </p:spTree>
    <p:extLst>
      <p:ext uri="{BB962C8B-B14F-4D97-AF65-F5344CB8AC3E}">
        <p14:creationId xmlns:p14="http://schemas.microsoft.com/office/powerpoint/2010/main" val="3075304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4294967295"/>
          </p:nvPr>
        </p:nvSpPr>
        <p:spPr>
          <a:xfrm>
            <a:off x="855663" y="940158"/>
            <a:ext cx="11211841" cy="5186005"/>
          </a:xfrm>
        </p:spPr>
        <p:txBody>
          <a:bodyPr>
            <a:normAutofit/>
          </a:bodyPr>
          <a:lstStyle/>
          <a:p>
            <a:pPr>
              <a:buClr>
                <a:srgbClr val="FFFF66"/>
              </a:buClr>
            </a:pPr>
            <a:r>
              <a:rPr lang="en-US" dirty="0">
                <a:latin typeface="Times New Roman" panose="02020603050405020304" pitchFamily="18" charset="0"/>
              </a:rPr>
              <a:t>Contrary to general belief, more peptic ulcers arise in the duodenum (first part of the small intestine, just after the stomach) than in the stomach. </a:t>
            </a:r>
          </a:p>
          <a:p>
            <a:pPr>
              <a:buClr>
                <a:srgbClr val="FFFF66"/>
              </a:buClr>
            </a:pPr>
            <a:r>
              <a:rPr lang="en-US" dirty="0">
                <a:latin typeface="Times New Roman" panose="02020603050405020304" pitchFamily="18" charset="0"/>
              </a:rPr>
              <a:t>Duodenal ulcers usually first occur between the ages of 30-50 years and are twice as common in men as in women</a:t>
            </a:r>
            <a:r>
              <a:rPr lang="en-US" dirty="0" smtClean="0">
                <a:latin typeface="Times New Roman" panose="02020603050405020304" pitchFamily="18" charset="0"/>
              </a:rPr>
              <a:t>.</a:t>
            </a:r>
            <a:endParaRPr lang="en-US" dirty="0">
              <a:latin typeface="Times New Roman" panose="02020603050405020304" pitchFamily="18" charset="0"/>
            </a:endParaRPr>
          </a:p>
          <a:p>
            <a:pPr>
              <a:buClr>
                <a:srgbClr val="FFFF66"/>
              </a:buClr>
            </a:pPr>
            <a:r>
              <a:rPr lang="en-US" dirty="0">
                <a:latin typeface="Times New Roman" panose="02020603050405020304" pitchFamily="18" charset="0"/>
              </a:rPr>
              <a:t> Stomach (or gastric) ulcers usually occur in people older than 60 years and are more common in women</a:t>
            </a:r>
            <a:r>
              <a:rPr lang="en-US" dirty="0" smtClean="0">
                <a:latin typeface="Times New Roman" panose="02020603050405020304" pitchFamily="18" charset="0"/>
              </a:rPr>
              <a:t>.</a:t>
            </a:r>
          </a:p>
          <a:p>
            <a:pPr>
              <a:buClr>
                <a:srgbClr val="FFFF66"/>
              </a:buClr>
            </a:pPr>
            <a:r>
              <a:rPr lang="en-US" dirty="0" smtClean="0">
                <a:latin typeface="Times New Roman" panose="02020603050405020304" pitchFamily="18" charset="0"/>
              </a:rPr>
              <a:t>Ulcers come when the defense mechanisms fail</a:t>
            </a:r>
            <a:endParaRPr lang="en-US" dirty="0">
              <a:latin typeface="Times New Roman" panose="02020603050405020304" pitchFamily="18" charset="0"/>
            </a:endParaRPr>
          </a:p>
          <a:p>
            <a:pPr>
              <a:buClr>
                <a:srgbClr val="FFFF66"/>
              </a:buClr>
              <a:buFont typeface="Times New Roman" panose="02020603050405020304" pitchFamily="18" charset="0"/>
              <a:buNone/>
            </a:pPr>
            <a:endParaRPr lang="en-US" sz="3600" dirty="0">
              <a:solidFill>
                <a:schemeClr val="tx1"/>
              </a:solidFill>
              <a:latin typeface="Times New Roman" panose="02020603050405020304" pitchFamily="18" charset="0"/>
            </a:endParaRPr>
          </a:p>
          <a:p>
            <a:endParaRPr lang="en-US" sz="3600" dirty="0">
              <a:solidFill>
                <a:schemeClr val="tx1"/>
              </a:solidFill>
              <a:latin typeface="Times New Roman" panose="02020603050405020304" pitchFamily="18" charset="0"/>
            </a:endParaRPr>
          </a:p>
          <a:p>
            <a:endParaRPr lang="en-US" sz="3600" dirty="0">
              <a:solidFill>
                <a:schemeClr val="tx1"/>
              </a:solidFill>
            </a:endParaRPr>
          </a:p>
        </p:txBody>
      </p:sp>
    </p:spTree>
    <p:extLst>
      <p:ext uri="{BB962C8B-B14F-4D97-AF65-F5344CB8AC3E}">
        <p14:creationId xmlns:p14="http://schemas.microsoft.com/office/powerpoint/2010/main" val="1915224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7346BD21-3F25-428E-ABD8-DA8AB92C626B}" vid="{61713D62-0CD8-4962-A30E-1C0F185C71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104</TotalTime>
  <Words>2401</Words>
  <Application>Microsoft Office PowerPoint</Application>
  <PresentationFormat>Widescreen</PresentationFormat>
  <Paragraphs>309</Paragraphs>
  <Slides>57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 Unicode MS</vt:lpstr>
      <vt:lpstr>Arial</vt:lpstr>
      <vt:lpstr>Calibri</vt:lpstr>
      <vt:lpstr>Cambria</vt:lpstr>
      <vt:lpstr>Symbol</vt:lpstr>
      <vt:lpstr>Times New Roman</vt:lpstr>
      <vt:lpstr>Wingdings</vt:lpstr>
      <vt:lpstr>Theme1</vt:lpstr>
      <vt:lpstr>DISORDERS OF THE STOMACH </vt:lpstr>
      <vt:lpstr>PowerPoint Presentation</vt:lpstr>
      <vt:lpstr> 1. GASTRITIS</vt:lpstr>
      <vt:lpstr>Predisposing factors </vt:lpstr>
      <vt:lpstr>Clinical manifestations </vt:lpstr>
      <vt:lpstr>Diagnostic tests</vt:lpstr>
      <vt:lpstr>Management</vt:lpstr>
      <vt:lpstr>2. PEPTIC ULCER DISEASE </vt:lpstr>
      <vt:lpstr>PowerPoint Presentation</vt:lpstr>
      <vt:lpstr>Stomach defense mechanisms</vt:lpstr>
      <vt:lpstr>Post-epithelial factors</vt:lpstr>
      <vt:lpstr>Etiology </vt:lpstr>
      <vt:lpstr>Pathophysiology</vt:lpstr>
      <vt:lpstr>H. pylori</vt:lpstr>
      <vt:lpstr>PowerPoint Presentation</vt:lpstr>
      <vt:lpstr>PowerPoint Presentation</vt:lpstr>
      <vt:lpstr>Stress</vt:lpstr>
      <vt:lpstr>NSAIDS</vt:lpstr>
      <vt:lpstr>Smoking</vt:lpstr>
      <vt:lpstr>PowerPoint Presentation</vt:lpstr>
      <vt:lpstr>Diet</vt:lpstr>
      <vt:lpstr>Classification of peptic ulcers</vt:lpstr>
      <vt:lpstr>Peptic Ulcers</vt:lpstr>
      <vt:lpstr>Duodenal Ulcers</vt:lpstr>
      <vt:lpstr>Esophageal Ulcer</vt:lpstr>
      <vt:lpstr>Bleeding Ulcer </vt:lpstr>
      <vt:lpstr>SYMPTOMS</vt:lpstr>
      <vt:lpstr>PowerPoint Presentation</vt:lpstr>
      <vt:lpstr>Endoscopy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Nursing Diagnoses </vt:lpstr>
      <vt:lpstr>GASTRIC CANCER</vt:lpstr>
      <vt:lpstr>Pathophysiology </vt:lpstr>
      <vt:lpstr>Clinical Manifestations </vt:lpstr>
      <vt:lpstr>Diagnosis </vt:lpstr>
      <vt:lpstr>Medical Management </vt:lpstr>
      <vt:lpstr>Nursing Intervention </vt:lpstr>
      <vt:lpstr>PowerPoint Presentation</vt:lpstr>
      <vt:lpstr>Nursing Diagnosis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DISORDERS OF THE STOMACH </dc:title>
  <dc:creator>Nelly Jongwo</dc:creator>
  <cp:lastModifiedBy>Nelly Jongwo</cp:lastModifiedBy>
  <cp:revision>10</cp:revision>
  <dcterms:created xsi:type="dcterms:W3CDTF">2021-06-06T15:55:59Z</dcterms:created>
  <dcterms:modified xsi:type="dcterms:W3CDTF">2021-06-11T13:52:20Z</dcterms:modified>
</cp:coreProperties>
</file>