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4"/>
  </p:notesMasterIdLst>
  <p:sldIdLst>
    <p:sldId id="256" r:id="rId2"/>
    <p:sldId id="261" r:id="rId3"/>
    <p:sldId id="263" r:id="rId4"/>
    <p:sldId id="266" r:id="rId5"/>
    <p:sldId id="267" r:id="rId6"/>
    <p:sldId id="322" r:id="rId7"/>
    <p:sldId id="323" r:id="rId8"/>
    <p:sldId id="274" r:id="rId9"/>
    <p:sldId id="324" r:id="rId10"/>
    <p:sldId id="325" r:id="rId11"/>
    <p:sldId id="326" r:id="rId12"/>
    <p:sldId id="276" r:id="rId13"/>
    <p:sldId id="327" r:id="rId14"/>
    <p:sldId id="328" r:id="rId15"/>
    <p:sldId id="329" r:id="rId16"/>
    <p:sldId id="330" r:id="rId17"/>
    <p:sldId id="275" r:id="rId18"/>
    <p:sldId id="277" r:id="rId19"/>
    <p:sldId id="278" r:id="rId20"/>
    <p:sldId id="296" r:id="rId21"/>
    <p:sldId id="279" r:id="rId22"/>
    <p:sldId id="280" r:id="rId23"/>
    <p:sldId id="282" r:id="rId24"/>
    <p:sldId id="284" r:id="rId25"/>
    <p:sldId id="318" r:id="rId26"/>
    <p:sldId id="285" r:id="rId27"/>
    <p:sldId id="314" r:id="rId28"/>
    <p:sldId id="319" r:id="rId29"/>
    <p:sldId id="286" r:id="rId30"/>
    <p:sldId id="320" r:id="rId31"/>
    <p:sldId id="287" r:id="rId32"/>
    <p:sldId id="288" r:id="rId33"/>
    <p:sldId id="289" r:id="rId34"/>
    <p:sldId id="290" r:id="rId35"/>
    <p:sldId id="293" r:id="rId36"/>
    <p:sldId id="297" r:id="rId37"/>
    <p:sldId id="298" r:id="rId38"/>
    <p:sldId id="299" r:id="rId39"/>
    <p:sldId id="300" r:id="rId40"/>
    <p:sldId id="301" r:id="rId41"/>
    <p:sldId id="302" r:id="rId42"/>
    <p:sldId id="303" r:id="rId43"/>
    <p:sldId id="304" r:id="rId44"/>
    <p:sldId id="305" r:id="rId45"/>
    <p:sldId id="307" r:id="rId46"/>
    <p:sldId id="313" r:id="rId47"/>
    <p:sldId id="306" r:id="rId48"/>
    <p:sldId id="308" r:id="rId49"/>
    <p:sldId id="309" r:id="rId50"/>
    <p:sldId id="321" r:id="rId51"/>
    <p:sldId id="311" r:id="rId52"/>
    <p:sldId id="312" r:id="rId5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9" autoAdjust="0"/>
    <p:restoredTop sz="94660"/>
  </p:normalViewPr>
  <p:slideViewPr>
    <p:cSldViewPr>
      <p:cViewPr varScale="1">
        <p:scale>
          <a:sx n="70" d="100"/>
          <a:sy n="70" d="100"/>
        </p:scale>
        <p:origin x="78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D55CF7-E9DE-462E-97E0-31124B285399}" type="datetimeFigureOut">
              <a:rPr lang="en-US" smtClean="0"/>
              <a:pPr/>
              <a:t>3/10/2022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EE3B03-0EF0-4CFC-979C-218F31442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320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EE3B03-0EF0-4CFC-979C-218F31442E7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873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CD0B5F-E378-473C-A740-9AD0B91D6427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EF830-B7E7-477F-A729-48FDE6FF816B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A2C41-F8EB-498E-81EC-B151B49418EE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1DF80-E924-4381-B134-B235352E523B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80109-6C0E-45B7-B5BC-FF5AC9A09CB0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C57C2-555A-4C0D-8912-12B8EABFD1BD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58A531-F8DB-4C79-8311-B732A3643474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0F274-D05D-41E1-9714-6AFB37E57F6E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282A1-F9C2-4908-95CF-5D74EF57B7A1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1A8B-E9BF-45FA-92CC-6F7895C5B437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7BB6F-42CD-4AE9-85B2-8DC7D54DBF1F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305B0ECC-3A0C-4742-85E2-A1415DB0A3E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A9BFFB0-8C06-4CF5-B109-27BDDD065DEC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05B0ECC-3A0C-4742-85E2-A1415DB0A3EE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DISORDERS OF WHITE BLOOD CELLS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0FBF5A-ACA0-4B9B-9E5D-A0C06821E36C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3.Patient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Avoid suppositories, enemas, rectal temperatures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Wear face mask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Prevent skin dryness using water soluble lubricants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1DF80-E924-4381-B134-B235352E523B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60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4.Hygiene </a:t>
            </a:r>
          </a:p>
          <a:p>
            <a:r>
              <a:rPr lang="en-US" dirty="0" smtClean="0"/>
              <a:t>Provide total body hygiene daily including </a:t>
            </a:r>
            <a:r>
              <a:rPr lang="en-US" dirty="0" err="1" smtClean="0"/>
              <a:t>perineal</a:t>
            </a:r>
            <a:r>
              <a:rPr lang="en-US" dirty="0" smtClean="0"/>
              <a:t> care after each bowel movement.</a:t>
            </a:r>
          </a:p>
          <a:p>
            <a:r>
              <a:rPr lang="en-US" dirty="0" smtClean="0"/>
              <a:t>Provide thorough oral hygiene after meals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1DF80-E924-4381-B134-B235352E523B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234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Nursing interventions cont’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5. Intravenous (IV) Therapy</a:t>
            </a:r>
          </a:p>
          <a:p>
            <a:r>
              <a:rPr lang="en-US" dirty="0" smtClean="0"/>
              <a:t>Inspect IV sites every shift; monitor closely for any discomfort</a:t>
            </a:r>
            <a:r>
              <a:rPr lang="en-US" dirty="0"/>
              <a:t>.</a:t>
            </a:r>
            <a:endParaRPr lang="en-US" dirty="0" smtClean="0"/>
          </a:p>
          <a:p>
            <a:pPr lvl="0"/>
            <a:r>
              <a:rPr lang="en-US" dirty="0" smtClean="0"/>
              <a:t>Maintain IV site care.</a:t>
            </a:r>
          </a:p>
          <a:p>
            <a:pPr lvl="0"/>
            <a:r>
              <a:rPr lang="en-US" dirty="0" smtClean="0"/>
              <a:t>Clean skin with antimicrobial solution before venipuncture.</a:t>
            </a:r>
          </a:p>
          <a:p>
            <a:pPr lvl="0"/>
            <a:r>
              <a:rPr lang="en-US" dirty="0" smtClean="0"/>
              <a:t>Administer antimicrobials on time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3142C-AC37-4F03-B1C7-78354592F490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2. Leukocytosis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 defined as a high level of white blood cells in the blood.</a:t>
            </a:r>
          </a:p>
          <a:p>
            <a:r>
              <a:rPr lang="en-US" dirty="0" smtClean="0"/>
              <a:t>Occurs mostly when one is sick but can be caused by other factors like stress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1DF80-E924-4381-B134-B235352E523B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4085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Signs and symptoms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Fever</a:t>
            </a:r>
          </a:p>
          <a:p>
            <a:r>
              <a:rPr lang="en-US" dirty="0" smtClean="0"/>
              <a:t>Pain</a:t>
            </a:r>
          </a:p>
          <a:p>
            <a:r>
              <a:rPr lang="en-US" dirty="0" smtClean="0"/>
              <a:t>Difficulty breathing</a:t>
            </a:r>
          </a:p>
          <a:p>
            <a:r>
              <a:rPr lang="en-US" dirty="0" smtClean="0"/>
              <a:t>Hives and itching</a:t>
            </a:r>
          </a:p>
          <a:p>
            <a:r>
              <a:rPr lang="en-US" dirty="0" smtClean="0"/>
              <a:t>Weight loss </a:t>
            </a:r>
          </a:p>
          <a:p>
            <a:r>
              <a:rPr lang="en-US" dirty="0" smtClean="0"/>
              <a:t>Night sweats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1DF80-E924-4381-B134-B235352E523B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8910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Causes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Infection</a:t>
            </a:r>
          </a:p>
          <a:p>
            <a:r>
              <a:rPr lang="en-US" dirty="0" smtClean="0"/>
              <a:t>Leukemia</a:t>
            </a:r>
          </a:p>
          <a:p>
            <a:r>
              <a:rPr lang="en-US" dirty="0" smtClean="0"/>
              <a:t>Chronic inflammation and other inflammatory conditions </a:t>
            </a:r>
            <a:r>
              <a:rPr lang="en-US" dirty="0" err="1" smtClean="0"/>
              <a:t>e.g</a:t>
            </a:r>
            <a:r>
              <a:rPr lang="en-US" dirty="0" smtClean="0"/>
              <a:t> arthritis</a:t>
            </a:r>
          </a:p>
          <a:p>
            <a:r>
              <a:rPr lang="en-US" dirty="0" smtClean="0"/>
              <a:t>Emotional or physical stress</a:t>
            </a:r>
          </a:p>
          <a:p>
            <a:r>
              <a:rPr lang="en-US" dirty="0" smtClean="0"/>
              <a:t>Allergic reactions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1DF80-E924-4381-B134-B235352E523B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7508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Antihistamines for allergic reactions</a:t>
            </a:r>
          </a:p>
          <a:p>
            <a:r>
              <a:rPr lang="en-US" dirty="0" smtClean="0"/>
              <a:t>Treatment of infections</a:t>
            </a:r>
          </a:p>
          <a:p>
            <a:r>
              <a:rPr lang="en-US" dirty="0" smtClean="0"/>
              <a:t>Treat inflammatory conditions</a:t>
            </a:r>
          </a:p>
          <a:p>
            <a:r>
              <a:rPr lang="en-US" dirty="0" smtClean="0"/>
              <a:t>Change of medication incase of allergic reaction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1DF80-E924-4381-B134-B235352E523B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692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2. LEUKEMIA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It is a malignant disorder of the blood  characterized by uncontrolled proliferation of malignant leukocytes, causing overcrowding of bone marrow and decreased production and function of normal hematopoietic cells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8BAAFC-B3DE-4424-B4AF-D13AD9194E34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Classification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Classification is based on 2 factors :-</a:t>
            </a:r>
          </a:p>
          <a:p>
            <a:pPr>
              <a:buNone/>
            </a:pPr>
            <a:r>
              <a:rPr lang="en-US" dirty="0" smtClean="0"/>
              <a:t>1. Predominant Cell of origin- myeloid or lymphoid</a:t>
            </a:r>
          </a:p>
          <a:p>
            <a:pPr>
              <a:buNone/>
            </a:pPr>
            <a:r>
              <a:rPr lang="en-US" dirty="0" smtClean="0"/>
              <a:t>2. The degree of differentiation that took place before the cell became malignant- acute , with a rapid growth of immature differentiated cells or chronic, with a slow growth of more differentiated cells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C3763-6B8F-41CE-95E2-492C711F5175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Classification cont’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Therefore, there are 4 types of leukemia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Acute Lymphocytic Leukemia (ALL)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Acute </a:t>
            </a:r>
            <a:r>
              <a:rPr lang="en-US" dirty="0" err="1" smtClean="0"/>
              <a:t>Myelogenous</a:t>
            </a:r>
            <a:r>
              <a:rPr lang="en-US" dirty="0" smtClean="0"/>
              <a:t> Leukemia (AML)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Chronic Lymphocytic Leukemia (CLL)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Chronic </a:t>
            </a:r>
            <a:r>
              <a:rPr lang="en-US" dirty="0" err="1" smtClean="0"/>
              <a:t>Myelogenous</a:t>
            </a:r>
            <a:r>
              <a:rPr lang="en-US" dirty="0" smtClean="0"/>
              <a:t> Leukemia(CML)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5B537-8E0A-45BB-9231-794CFD375D78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Disorders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err="1" smtClean="0"/>
              <a:t>Leukopenia</a:t>
            </a:r>
            <a:r>
              <a:rPr lang="en-US" dirty="0" smtClean="0"/>
              <a:t>- low than normal</a:t>
            </a:r>
          </a:p>
          <a:p>
            <a:pPr marL="514350" indent="-514350">
              <a:buAutoNum type="arabicPeriod"/>
            </a:pPr>
            <a:r>
              <a:rPr lang="en-US" dirty="0" err="1" smtClean="0"/>
              <a:t>Leukocytosis</a:t>
            </a:r>
            <a:r>
              <a:rPr lang="en-US" dirty="0" smtClean="0"/>
              <a:t>- elevated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685D3-0505-4961-8D38-61C8AE9356BC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of leukemia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cause of leukemia is not known, but there is some evidence that:-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Genetic influence and viral pathogenesis may be involved.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Bone marrow damage from radiation exposure or from chemicals such as benzene and </a:t>
            </a:r>
            <a:r>
              <a:rPr lang="en-US" dirty="0" err="1" smtClean="0"/>
              <a:t>alkylating</a:t>
            </a:r>
            <a:r>
              <a:rPr lang="en-US" dirty="0" smtClean="0"/>
              <a:t> agents (</a:t>
            </a:r>
            <a:r>
              <a:rPr lang="en-US" dirty="0" err="1" smtClean="0"/>
              <a:t>eg</a:t>
            </a:r>
            <a:r>
              <a:rPr lang="en-US" dirty="0" smtClean="0"/>
              <a:t>, </a:t>
            </a:r>
            <a:r>
              <a:rPr lang="en-US" dirty="0" err="1" smtClean="0"/>
              <a:t>melphalan</a:t>
            </a:r>
            <a:r>
              <a:rPr lang="en-US" dirty="0" smtClean="0"/>
              <a:t> can cause leukemia.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3B9B5-88EB-41BC-84B2-74953EB88B1E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ACUTE MYELOID LEUKEMIA (AML)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AML results from a defect in the hematopoietic stem cell that differentiates into all myeloid cell</a:t>
            </a:r>
          </a:p>
          <a:p>
            <a:r>
              <a:rPr lang="en-US" dirty="0" smtClean="0"/>
              <a:t>AML is the most common non lymphocytic leukemia</a:t>
            </a:r>
          </a:p>
          <a:p>
            <a:r>
              <a:rPr lang="en-US" dirty="0" smtClean="0"/>
              <a:t>Death usually is as a result of infection or hemorrhage.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DBB237-58F2-4D8E-B280-FA025A3E5F70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err="1" smtClean="0"/>
              <a:t>Pathophysiology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malignant cell in AML is the </a:t>
            </a:r>
            <a:r>
              <a:rPr lang="en-US" b="1" dirty="0" err="1" smtClean="0"/>
              <a:t>myeloblast</a:t>
            </a:r>
            <a:r>
              <a:rPr lang="en-US" b="1" dirty="0" smtClean="0"/>
              <a:t> </a:t>
            </a:r>
            <a:endParaRPr lang="en-US" dirty="0" smtClean="0"/>
          </a:p>
          <a:p>
            <a:r>
              <a:rPr lang="en-US" dirty="0" smtClean="0"/>
              <a:t>A normal </a:t>
            </a:r>
            <a:r>
              <a:rPr lang="en-US" dirty="0" err="1" smtClean="0"/>
              <a:t>myeloblast</a:t>
            </a:r>
            <a:r>
              <a:rPr lang="en-US" dirty="0" smtClean="0"/>
              <a:t> will gradually mature into  mature WBC. </a:t>
            </a:r>
          </a:p>
          <a:p>
            <a:r>
              <a:rPr lang="en-US" dirty="0" smtClean="0"/>
              <a:t>However in AML, a single </a:t>
            </a:r>
            <a:r>
              <a:rPr lang="en-US" dirty="0" err="1" smtClean="0"/>
              <a:t>myeloblast</a:t>
            </a:r>
            <a:r>
              <a:rPr lang="en-US" dirty="0" smtClean="0"/>
              <a:t> accumulated genetic changes which “freeze” the cell in its immature state and prevent differentiation. </a:t>
            </a:r>
          </a:p>
          <a:p>
            <a:r>
              <a:rPr lang="en-US" dirty="0" smtClean="0"/>
              <a:t>Uncontrolled growth of immature cells lead to AML</a:t>
            </a:r>
          </a:p>
          <a:p>
            <a:r>
              <a:rPr lang="en-US" dirty="0" smtClean="0"/>
              <a:t>This leads to neutropenia, thrombocytopenia and anemia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FBFD9-CCF9-456B-B9FD-5AE70B343BBD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Signs and symptoms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Fever and infection result from </a:t>
            </a:r>
            <a:r>
              <a:rPr lang="en-US" dirty="0" err="1" smtClean="0"/>
              <a:t>neutropenia</a:t>
            </a:r>
            <a:endParaRPr lang="en-US" dirty="0" smtClean="0"/>
          </a:p>
          <a:p>
            <a:pPr lvl="0"/>
            <a:r>
              <a:rPr lang="en-US" dirty="0" smtClean="0"/>
              <a:t>Weakness and fatigue from anemia, and bleeding tendencies from thrombocytopenia.</a:t>
            </a:r>
          </a:p>
          <a:p>
            <a:pPr lvl="0"/>
            <a:r>
              <a:rPr lang="en-US" dirty="0" smtClean="0"/>
              <a:t>The proliferation of leukemic cells within organs leads to a variety of additional symptoms which include:- 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Pain from an enlarged liver or spleen, hyperplasia of the gums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dirty="0" smtClean="0"/>
              <a:t>Bone pain from expansion of marrow.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9FFDAC-A89C-4C92-B2CF-E96259E9A9E4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MANAGEMENT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 algn="just">
              <a:buAutoNum type="arabicPeriod"/>
            </a:pPr>
            <a:r>
              <a:rPr lang="en-US" dirty="0" smtClean="0"/>
              <a:t>Induction therapy- The aim of induction therapy is to eradicate the leukemic cells </a:t>
            </a:r>
          </a:p>
          <a:p>
            <a:pPr marL="514350" indent="-514350" algn="just">
              <a:buNone/>
            </a:pPr>
            <a:endParaRPr lang="en-US" dirty="0" smtClean="0"/>
          </a:p>
          <a:p>
            <a:pPr marL="514350" indent="-514350" algn="just">
              <a:buNone/>
            </a:pPr>
            <a:r>
              <a:rPr lang="en-US" dirty="0" smtClean="0"/>
              <a:t>2. Maintenance therapy- to eliminate any residual leukemia cells that are not clinically detectable, thereby diminishing the chance for recurrence.</a:t>
            </a:r>
          </a:p>
          <a:p>
            <a:pPr marL="514350" indent="-514350" algn="just">
              <a:buNone/>
            </a:pPr>
            <a:endParaRPr lang="en-US" dirty="0" smtClean="0"/>
          </a:p>
          <a:p>
            <a:pPr marL="514350" indent="-514350" algn="just">
              <a:buNone/>
            </a:pPr>
            <a:r>
              <a:rPr lang="en-US" dirty="0" smtClean="0"/>
              <a:t>3. bone marrow transplantation (BMT) or peripheral blood stem cell transplantation (PBSCT)</a:t>
            </a:r>
          </a:p>
          <a:p>
            <a:pPr marL="514350" indent="-514350" algn="just">
              <a:buNone/>
            </a:pPr>
            <a:endParaRPr lang="en-US" dirty="0" smtClean="0"/>
          </a:p>
          <a:p>
            <a:pPr marL="514350" indent="-514350" algn="just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9DBDD-1BF8-41BB-A0B2-B0C7352A6226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4. supportive care. Patients are more commonly supported with antimicrobial therapy and transfusions as needed.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1DF80-E924-4381-B134-B235352E523B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COMPLICATIONS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3800" dirty="0" smtClean="0"/>
              <a:t>Bleeding and infection, the major causes of death.  The most common sites of bleeding are gastrointestinal, pulmonary, and intracranial.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800" dirty="0" smtClean="0"/>
              <a:t>Depression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F343BC-6D6D-4AE4-8114-60DCD76F43AD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Complications of treatment include:-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/>
            <a:r>
              <a:rPr lang="en-US" dirty="0" smtClean="0"/>
              <a:t>Tumor </a:t>
            </a:r>
            <a:r>
              <a:rPr lang="en-US" dirty="0" err="1" smtClean="0"/>
              <a:t>lysis</a:t>
            </a:r>
            <a:r>
              <a:rPr lang="en-US" dirty="0" smtClean="0"/>
              <a:t> syndrome – The patient has increased uric acid and phosphorus levels making the patient vulnerable to renal stone formation and renal colic, which can progress to acute renal failure. </a:t>
            </a:r>
            <a:r>
              <a:rPr lang="en-US" dirty="0" err="1" smtClean="0"/>
              <a:t>Hyperkalemia</a:t>
            </a:r>
            <a:r>
              <a:rPr lang="en-US" dirty="0" smtClean="0"/>
              <a:t> and </a:t>
            </a:r>
            <a:r>
              <a:rPr lang="en-US" dirty="0" err="1" smtClean="0"/>
              <a:t>hypocalcemia</a:t>
            </a:r>
            <a:r>
              <a:rPr lang="en-US" dirty="0" smtClean="0"/>
              <a:t> can lead to cardiac </a:t>
            </a:r>
            <a:r>
              <a:rPr lang="en-US" dirty="0" err="1" smtClean="0"/>
              <a:t>dysrhythmias</a:t>
            </a:r>
            <a:r>
              <a:rPr lang="en-US" dirty="0" smtClean="0"/>
              <a:t>, hypotension, neuromuscular effects such as muscle cramps, weakness, spasm/</a:t>
            </a:r>
            <a:r>
              <a:rPr lang="en-US" dirty="0" err="1" smtClean="0"/>
              <a:t>tetany</a:t>
            </a:r>
            <a:r>
              <a:rPr lang="en-US" dirty="0" smtClean="0"/>
              <a:t>, confusion, and seizure.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1DF80-E924-4381-B134-B235352E523B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Complications of treatment include:-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/>
            <a:r>
              <a:rPr lang="en-US" dirty="0" smtClean="0"/>
              <a:t>Anorexia</a:t>
            </a:r>
          </a:p>
          <a:p>
            <a:pPr marL="514350" indent="-514350"/>
            <a:r>
              <a:rPr lang="en-US" dirty="0" smtClean="0"/>
              <a:t>Nausea</a:t>
            </a:r>
          </a:p>
          <a:p>
            <a:pPr marL="514350" indent="-514350"/>
            <a:r>
              <a:rPr lang="en-US" dirty="0" smtClean="0"/>
              <a:t>vomiting, </a:t>
            </a:r>
          </a:p>
          <a:p>
            <a:pPr marL="514350" indent="-514350"/>
            <a:r>
              <a:rPr lang="en-US" dirty="0" smtClean="0"/>
              <a:t>diarrhea 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1DF80-E924-4381-B134-B235352E523B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CHRONIC MYELOID LEUKEMIA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Chronic myeloid leukemia (CML) arises from a mutation in the myeloid stem cell.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Normal myeloid cells continue to be produced, but there is a preference for immature (blast) forms. Therefore, a wide spectrum of cell types exists within the blood, from blast forms through mature cells 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98ACB-2830-4B86-9537-0FFF3BF1AF3A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Leukopenia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Also called </a:t>
            </a:r>
            <a:r>
              <a:rPr lang="en-US" dirty="0" err="1" smtClean="0"/>
              <a:t>leukocytopenia</a:t>
            </a:r>
            <a:endParaRPr lang="en-US" dirty="0" smtClean="0"/>
          </a:p>
          <a:p>
            <a:r>
              <a:rPr lang="en-US" dirty="0" smtClean="0"/>
              <a:t>It is a decrease in disease fighting cells, leukocytes.</a:t>
            </a:r>
          </a:p>
          <a:p>
            <a:r>
              <a:rPr lang="en-US" dirty="0" smtClean="0"/>
              <a:t>The normal WBC count is 4500-11500 </a:t>
            </a:r>
            <a:r>
              <a:rPr lang="en-US" dirty="0" err="1" smtClean="0"/>
              <a:t>wbc</a:t>
            </a:r>
            <a:r>
              <a:rPr lang="en-US" dirty="0" smtClean="0"/>
              <a:t> per microliter of blood. A WBC count of &lt;4000 is  considered low.</a:t>
            </a:r>
          </a:p>
          <a:p>
            <a:r>
              <a:rPr lang="en-US" dirty="0" smtClean="0"/>
              <a:t>The most common form of </a:t>
            </a:r>
            <a:r>
              <a:rPr lang="en-US" dirty="0" err="1" smtClean="0"/>
              <a:t>leukopenia</a:t>
            </a:r>
            <a:r>
              <a:rPr lang="en-US" dirty="0" smtClean="0"/>
              <a:t> is </a:t>
            </a:r>
            <a:r>
              <a:rPr lang="en-US" dirty="0" err="1" smtClean="0"/>
              <a:t>neutropenia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10619-3C80-481A-B964-F36B1864DC3A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CML is uncommon in people younger than 20 years of age, but the incidence increases with age (median age, 40 to 50 years). Patients diagnosed with CML have poor prognosis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1DF80-E924-4381-B134-B235352E523B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Because there is an uncontrolled proliferation of cells, the marrow expands into the cavities of long bones (</a:t>
            </a:r>
            <a:r>
              <a:rPr lang="en-US" dirty="0" err="1" smtClean="0"/>
              <a:t>e.g</a:t>
            </a:r>
            <a:r>
              <a:rPr lang="en-US" dirty="0" smtClean="0"/>
              <a:t> the femur), and cells are also formed in the liver and spleen , resulting in enlargement of these organs that is sometimes painful.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3CE502-26B3-4BAC-A156-89A94D0F96F7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Signs and symptoms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Many patients are asymptomatic</a:t>
            </a:r>
          </a:p>
          <a:p>
            <a:endParaRPr lang="en-US" dirty="0" smtClean="0"/>
          </a:p>
          <a:p>
            <a:r>
              <a:rPr lang="en-US" dirty="0" smtClean="0"/>
              <a:t>The WBC count commonly exceeds 100,000/mm3.</a:t>
            </a:r>
          </a:p>
          <a:p>
            <a:endParaRPr lang="en-US" dirty="0" smtClean="0"/>
          </a:p>
          <a:p>
            <a:r>
              <a:rPr lang="en-US" dirty="0" smtClean="0"/>
              <a:t>Patients with extremely high WBC counts may be Short of breath or slightly confused due to decreased capillary perfusion to the lungs and brain from </a:t>
            </a:r>
            <a:r>
              <a:rPr lang="en-US" dirty="0" err="1" smtClean="0"/>
              <a:t>leukostasis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755704-6C7A-475A-87EC-78B5002082F3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Patients may complain of an enlarged, tender spleen. The liver may also be enlarged.</a:t>
            </a:r>
          </a:p>
          <a:p>
            <a:endParaRPr lang="en-US" dirty="0" smtClean="0"/>
          </a:p>
          <a:p>
            <a:r>
              <a:rPr lang="en-US" dirty="0" smtClean="0"/>
              <a:t>Some patients have symptoms, such as malaise, anorexia, and weight loss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07964-3F70-43FD-A2EC-28390D11DE3A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dirty="0" smtClean="0"/>
              <a:t>Medical Management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1. Chemotherapy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2. Correction of the chromosomal abnormality</a:t>
            </a:r>
          </a:p>
          <a:p>
            <a:pPr marL="0" indent="0">
              <a:buNone/>
            </a:pPr>
            <a:r>
              <a:rPr lang="en-US" dirty="0" smtClean="0"/>
              <a:t>3. A </a:t>
            </a:r>
            <a:r>
              <a:rPr lang="en-US" dirty="0"/>
              <a:t>less aggressive therapeutic approach focuses on reducing the WBC count to a more normal level, but does not alter cytogenetic changes. This goal can be achieved by using oral chemotherapeutic agents, typically </a:t>
            </a:r>
            <a:r>
              <a:rPr lang="en-US" dirty="0" err="1"/>
              <a:t>hydroxyurea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D72B1-4C0A-4095-BE23-540E9DB49FBA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ACUTE LYMPHOBLASTIC LEUKEMIA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ALL results from an uncontrolled proliferation of immature cells (</a:t>
            </a:r>
            <a:r>
              <a:rPr lang="en-US" dirty="0" err="1" smtClean="0"/>
              <a:t>lymphoblasts</a:t>
            </a:r>
            <a:r>
              <a:rPr lang="en-US" dirty="0" smtClean="0"/>
              <a:t>) derived from the lymphoid stem cell. </a:t>
            </a:r>
          </a:p>
          <a:p>
            <a:r>
              <a:rPr lang="en-US" dirty="0" smtClean="0"/>
              <a:t>The cell of origin is the precursor to the B lymphocyte in approximately 75%of ALL cases; T-lymphocyte ALL occurs in approximately 25%of ALL cases. </a:t>
            </a:r>
          </a:p>
          <a:p>
            <a:r>
              <a:rPr lang="en-US" dirty="0" smtClean="0"/>
              <a:t> ALL is most common in young children, with boys affected more often than girls</a:t>
            </a:r>
          </a:p>
          <a:p>
            <a:r>
              <a:rPr lang="en-US" dirty="0" smtClean="0"/>
              <a:t>The  peak incidence is 4 years of age. </a:t>
            </a:r>
          </a:p>
          <a:p>
            <a:r>
              <a:rPr lang="en-US" dirty="0" smtClean="0"/>
              <a:t>After age 15 years, ALL is relatively uncommon.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39AC6-AEE9-44C9-99F0-1B0FAC909C1D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Signs and symptoms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Immature lymphocytes proliferate in the marrow and crowd the development of normal myeloid cells. As a result, normal </a:t>
            </a:r>
            <a:r>
              <a:rPr lang="en-US" dirty="0" err="1" smtClean="0"/>
              <a:t>hematopoiesisis</a:t>
            </a:r>
            <a:r>
              <a:rPr lang="en-US" dirty="0" smtClean="0"/>
              <a:t> inhibited, resulting in reduced numbers of leukocytes, erythrocytes, and platelets.</a:t>
            </a:r>
          </a:p>
          <a:p>
            <a:pPr lvl="0"/>
            <a:r>
              <a:rPr lang="en-US" dirty="0" smtClean="0"/>
              <a:t>Pain from an enlarged liver or spleen, bone pain,</a:t>
            </a:r>
          </a:p>
          <a:p>
            <a:pPr lvl="0"/>
            <a:r>
              <a:rPr lang="en-US" dirty="0" err="1" smtClean="0"/>
              <a:t>Splenomegally</a:t>
            </a:r>
            <a:r>
              <a:rPr lang="en-US" dirty="0" smtClean="0"/>
              <a:t> and </a:t>
            </a:r>
            <a:r>
              <a:rPr lang="en-US" dirty="0" err="1" smtClean="0"/>
              <a:t>hepatomegally</a:t>
            </a:r>
            <a:endParaRPr lang="en-US" dirty="0" smtClean="0"/>
          </a:p>
          <a:p>
            <a:pPr lvl="0"/>
            <a:r>
              <a:rPr lang="en-US" dirty="0" smtClean="0"/>
              <a:t>Headache and vomiting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BD02D0-A9EA-4FF3-8C8A-4ABB4E163309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dirty="0" smtClean="0"/>
              <a:t>Medical Management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Chemotherapy</a:t>
            </a:r>
          </a:p>
          <a:p>
            <a:r>
              <a:rPr lang="en-US" dirty="0" smtClean="0"/>
              <a:t>Bone marrow transplant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A8FA-7BC8-44D6-A02E-88CCAEBAF98A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dirty="0" smtClean="0"/>
              <a:t>CHRONIC LYMPHOCYTIC LEUKEMIA (CLL)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CLL is a common malignancy of older adults.</a:t>
            </a:r>
          </a:p>
          <a:p>
            <a:endParaRPr lang="en-US" dirty="0" smtClean="0"/>
          </a:p>
          <a:p>
            <a:r>
              <a:rPr lang="en-US" dirty="0" smtClean="0"/>
              <a:t>More common in males and their survival rate tend to be shorter than in women.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87A32-5ADA-402C-9505-A8B7E029EBC2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Pathophysiology</a:t>
            </a:r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CLL typically derives from a malignant clone of B lymphocytes. In contrast to the acute forms of leukemia, most of the leukemia cells in CLL are fully mature. </a:t>
            </a:r>
          </a:p>
          <a:p>
            <a:r>
              <a:rPr lang="en-US" dirty="0" smtClean="0"/>
              <a:t>It appears that these cells can escape </a:t>
            </a:r>
            <a:r>
              <a:rPr lang="en-US" b="1" dirty="0" smtClean="0"/>
              <a:t>apoptosis </a:t>
            </a:r>
            <a:r>
              <a:rPr lang="en-US" dirty="0" smtClean="0"/>
              <a:t>(programmed cell death), with the result being an excessive accumulation of the cells in the marrow and circulation.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9631B-7A42-4FB9-97D6-6474B99F942A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39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Causes of </a:t>
            </a:r>
            <a:r>
              <a:rPr lang="en-US" dirty="0" err="1" smtClean="0"/>
              <a:t>leukopenia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Viral infection- HIV/AIDS</a:t>
            </a:r>
          </a:p>
          <a:p>
            <a:r>
              <a:rPr lang="en-US" dirty="0" smtClean="0"/>
              <a:t>Autoimmune disorder</a:t>
            </a:r>
          </a:p>
          <a:p>
            <a:r>
              <a:rPr lang="en-US" dirty="0" smtClean="0"/>
              <a:t>Congenital disorders</a:t>
            </a:r>
          </a:p>
          <a:p>
            <a:r>
              <a:rPr lang="en-US" dirty="0" smtClean="0"/>
              <a:t>Cancer</a:t>
            </a:r>
          </a:p>
          <a:p>
            <a:r>
              <a:rPr lang="en-US" dirty="0" smtClean="0"/>
              <a:t>Chemotherapy</a:t>
            </a:r>
          </a:p>
          <a:p>
            <a:r>
              <a:rPr lang="en-US" dirty="0" smtClean="0"/>
              <a:t>Radiation</a:t>
            </a:r>
          </a:p>
          <a:p>
            <a:r>
              <a:rPr lang="en-US" dirty="0" err="1" smtClean="0"/>
              <a:t>Hypersplenism</a:t>
            </a:r>
            <a:endParaRPr lang="en-US" dirty="0" smtClean="0"/>
          </a:p>
          <a:p>
            <a:r>
              <a:rPr lang="en-US" dirty="0" smtClean="0"/>
              <a:t>Severe infections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8A592-1047-4238-B795-FDBD2ECF9504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Pathophysiology</a:t>
            </a:r>
            <a:r>
              <a:rPr lang="en-US" b="1" dirty="0" smtClean="0"/>
              <a:t> cont’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the early stage, an elevated lymphocyte count is seen and can exceed 100,000/mm3. </a:t>
            </a:r>
          </a:p>
          <a:p>
            <a:r>
              <a:rPr lang="en-US" dirty="0" smtClean="0"/>
              <a:t>Because the lymphocytes are small, they can easily travel through the small capillaries within the circulation, and the pulmonary and cerebral complications of </a:t>
            </a:r>
            <a:r>
              <a:rPr lang="en-US" dirty="0" err="1" smtClean="0"/>
              <a:t>leukocytosis</a:t>
            </a:r>
            <a:r>
              <a:rPr lang="en-US" dirty="0" smtClean="0"/>
              <a:t> typically are not found in CLL.</a:t>
            </a:r>
          </a:p>
          <a:p>
            <a:r>
              <a:rPr lang="en-US" dirty="0" smtClean="0"/>
              <a:t> 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0D4C6D-BDB1-42D1-8A1D-D7DEBD65131D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Pathophysiology</a:t>
            </a:r>
            <a:r>
              <a:rPr lang="en-US" b="1" dirty="0" smtClean="0"/>
              <a:t> cont’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Lymphadenopathy</a:t>
            </a:r>
            <a:r>
              <a:rPr lang="en-US" dirty="0" smtClean="0"/>
              <a:t> occurs as the lymphocytes are trapped within the lymph nodes. The nodes can become very large and are sometimes painful. </a:t>
            </a:r>
          </a:p>
          <a:p>
            <a:r>
              <a:rPr lang="en-US" dirty="0" err="1" smtClean="0"/>
              <a:t>Hepatomegaly</a:t>
            </a:r>
            <a:r>
              <a:rPr lang="en-US" dirty="0" smtClean="0"/>
              <a:t> and </a:t>
            </a:r>
            <a:r>
              <a:rPr lang="en-US" dirty="0" err="1" smtClean="0"/>
              <a:t>splenomegaly</a:t>
            </a:r>
            <a:r>
              <a:rPr lang="en-US" dirty="0" smtClean="0"/>
              <a:t> then develop.</a:t>
            </a:r>
          </a:p>
          <a:p>
            <a:r>
              <a:rPr lang="en-US" dirty="0" smtClean="0"/>
              <a:t>In later stages, anemia and thrombocytopenia may develop. Autoimmune complications can also occur at any stage, as either autoimmune hemolytic anemia or idiopathic thrombocytopenic </a:t>
            </a:r>
            <a:r>
              <a:rPr lang="en-US" dirty="0" err="1" smtClean="0"/>
              <a:t>purpura</a:t>
            </a:r>
            <a:r>
              <a:rPr lang="en-US" dirty="0" smtClean="0"/>
              <a:t> (ITP). </a:t>
            </a:r>
          </a:p>
          <a:p>
            <a:r>
              <a:rPr lang="en-US" dirty="0" smtClean="0"/>
              <a:t>In the autoimmune process, the RES destroys the body’s own RBCs or platelets.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76E32-DB39-409D-9A07-5FD34C0BED2C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41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dirty="0" smtClean="0"/>
              <a:t>Clinical Manifestations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An increased lymphocyte count(</a:t>
            </a:r>
            <a:r>
              <a:rPr lang="en-US" dirty="0" err="1" smtClean="0"/>
              <a:t>lymphocytosis</a:t>
            </a:r>
            <a:r>
              <a:rPr lang="en-US" dirty="0" smtClean="0"/>
              <a:t>) is always present.</a:t>
            </a:r>
          </a:p>
          <a:p>
            <a:pPr lvl="0"/>
            <a:r>
              <a:rPr lang="en-US" dirty="0" smtClean="0"/>
              <a:t>The RBC and platelet counts may be normal or, in later stages of the illness, decreased.</a:t>
            </a:r>
          </a:p>
          <a:p>
            <a:pPr lvl="0"/>
            <a:r>
              <a:rPr lang="en-US" dirty="0" smtClean="0"/>
              <a:t>Enlargement of lymph nodes (</a:t>
            </a:r>
            <a:r>
              <a:rPr lang="en-US" dirty="0" err="1" smtClean="0"/>
              <a:t>lymphadenopathy</a:t>
            </a:r>
            <a:r>
              <a:rPr lang="en-US" dirty="0" smtClean="0"/>
              <a:t>) is common; it can be severe and sometimes painful. The spleen can also be enlarged(</a:t>
            </a:r>
            <a:r>
              <a:rPr lang="en-US" dirty="0" err="1" smtClean="0"/>
              <a:t>splenomegaly</a:t>
            </a:r>
            <a:r>
              <a:rPr lang="en-US" dirty="0" smtClean="0"/>
              <a:t>).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4AE34-54AF-4862-99FF-561FA2CBFDAA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42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Clinical Manifestations cont’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Patients with CLL can develop symptoms including fevers, drenching sweating (especially at night), and unintentional weight loss. </a:t>
            </a:r>
          </a:p>
          <a:p>
            <a:pPr lvl="0"/>
            <a:r>
              <a:rPr lang="en-US" dirty="0" smtClean="0"/>
              <a:t>Infections- life threatening ones being common like viral infections </a:t>
            </a:r>
            <a:r>
              <a:rPr lang="en-US" dirty="0" err="1" smtClean="0"/>
              <a:t>e.g</a:t>
            </a:r>
            <a:r>
              <a:rPr lang="en-US" dirty="0" smtClean="0"/>
              <a:t> herpes zoster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0689A-40CD-42FF-9B07-DE7BF6C190CB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43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b="1" dirty="0" smtClean="0"/>
              <a:t>Medical Management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Chemotherapy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D21080-56A3-4C2A-90DD-69E8968D60F1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44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Nursing interventions for leukemia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en-US" b="1" dirty="0" smtClean="0"/>
              <a:t>1. Risk for infection and bleeding</a:t>
            </a:r>
          </a:p>
          <a:p>
            <a:r>
              <a:rPr lang="en-US" dirty="0" smtClean="0"/>
              <a:t>Avoid aspirin and aspirin-containing medications or other  Medications known to inhibit platelet function, if possible.</a:t>
            </a:r>
          </a:p>
          <a:p>
            <a:r>
              <a:rPr lang="en-US" dirty="0" smtClean="0"/>
              <a:t> Do not give intramuscular injections.</a:t>
            </a:r>
          </a:p>
          <a:p>
            <a:r>
              <a:rPr lang="en-US" dirty="0" smtClean="0"/>
              <a:t> Do not insert indwelling catheters.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5344A-E9E6-4653-8502-8F668F1148D3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45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Nursing interventions cont’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Control Bleeding: Apply direct pressure. </a:t>
            </a:r>
          </a:p>
          <a:p>
            <a:r>
              <a:rPr lang="en-US" dirty="0" smtClean="0"/>
              <a:t>Notify physician for prolonged bleeding (</a:t>
            </a:r>
            <a:r>
              <a:rPr lang="en-US" dirty="0" err="1" smtClean="0"/>
              <a:t>e.g</a:t>
            </a:r>
            <a:r>
              <a:rPr lang="en-US" dirty="0" smtClean="0"/>
              <a:t>, unable to stop within 10 min).</a:t>
            </a:r>
          </a:p>
          <a:p>
            <a:r>
              <a:rPr lang="en-US" dirty="0" smtClean="0"/>
              <a:t>Administer platelets, fresh frozen plasma, packed red blood cells, as prescribed.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1DF80-E924-4381-B134-B235352E523B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46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Nursing interventions cont’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en-US" b="1" dirty="0" smtClean="0"/>
              <a:t>2.Hygiene </a:t>
            </a:r>
          </a:p>
          <a:p>
            <a:r>
              <a:rPr lang="en-US" dirty="0" smtClean="0"/>
              <a:t>Oral hygiene is very important to diminish the bacteria within the mouth, maintain moisture, and provide comfort.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85A26C-3225-4331-9497-A4761F0A4700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Nursing interventions cont’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en-US" b="1" dirty="0" smtClean="0"/>
              <a:t>3. Nutrition </a:t>
            </a:r>
          </a:p>
          <a:p>
            <a:r>
              <a:rPr lang="en-US" dirty="0" smtClean="0"/>
              <a:t>Intake is normally low because of pain and discomfort associated with </a:t>
            </a:r>
            <a:r>
              <a:rPr lang="en-US" dirty="0" err="1" smtClean="0"/>
              <a:t>stomatitis</a:t>
            </a:r>
            <a:r>
              <a:rPr lang="en-US" dirty="0" smtClean="0"/>
              <a:t>- do mouth care and give analgesics before meals</a:t>
            </a:r>
          </a:p>
          <a:p>
            <a:r>
              <a:rPr lang="en-US" dirty="0" smtClean="0"/>
              <a:t>Small frequent feedings of soft foods and moderate in temperature may be tolerated.</a:t>
            </a:r>
          </a:p>
          <a:p>
            <a:r>
              <a:rPr lang="en-US" dirty="0" smtClean="0"/>
              <a:t>Low microbial diets</a:t>
            </a:r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1DF80-E924-4381-B134-B235352E523B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48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Nursing interventions cont’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en-US" b="1" dirty="0" smtClean="0"/>
              <a:t>4. Acute pain and discomfort </a:t>
            </a:r>
          </a:p>
          <a:p>
            <a:r>
              <a:rPr lang="en-US" dirty="0" smtClean="0"/>
              <a:t>Acetaminophen to decrease fever  </a:t>
            </a:r>
          </a:p>
          <a:p>
            <a:r>
              <a:rPr lang="en-US" dirty="0" smtClean="0"/>
              <a:t>psychological support.</a:t>
            </a:r>
          </a:p>
          <a:p>
            <a:pPr>
              <a:buNone/>
            </a:pPr>
            <a:endParaRPr lang="en-US" dirty="0" smtClean="0"/>
          </a:p>
          <a:p>
            <a:pPr lvl="0">
              <a:buNone/>
            </a:pPr>
            <a:r>
              <a:rPr lang="en-US" b="1" dirty="0" smtClean="0"/>
              <a:t>5. Fatigue and activity intolerance</a:t>
            </a:r>
          </a:p>
          <a:p>
            <a:r>
              <a:rPr lang="en-US" dirty="0" smtClean="0"/>
              <a:t>Nurse helps the patient establish a balance between activity and rest.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1DF80-E924-4381-B134-B235352E523B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Signs and symptoms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Signs of </a:t>
            </a:r>
            <a:r>
              <a:rPr lang="en-US" dirty="0" err="1" smtClean="0"/>
              <a:t>anaemia</a:t>
            </a:r>
            <a:r>
              <a:rPr lang="en-US" dirty="0" smtClean="0"/>
              <a:t> </a:t>
            </a:r>
          </a:p>
          <a:p>
            <a:r>
              <a:rPr lang="en-US" dirty="0" smtClean="0"/>
              <a:t>Frequent infections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960AA-A640-470D-B380-F5CBA26AE3EF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en-US" b="1" dirty="0"/>
              <a:t>6</a:t>
            </a:r>
            <a:r>
              <a:rPr lang="en-US" b="1" dirty="0" smtClean="0"/>
              <a:t>. Self-care deficit due to fatigue, malaise, and protective isolation</a:t>
            </a:r>
          </a:p>
          <a:p>
            <a:r>
              <a:rPr lang="en-US" dirty="0" smtClean="0"/>
              <a:t>Hygiene measures are important and should be performed by the nurse when the patient is unable. However the patient should be encouraged to do as much as possible.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1DF80-E924-4381-B134-B235352E523B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50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Nursing interventions cont’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en-US" b="1" dirty="0"/>
              <a:t>7</a:t>
            </a:r>
            <a:r>
              <a:rPr lang="en-US" b="1" dirty="0" smtClean="0"/>
              <a:t>. Anxiety  and grief</a:t>
            </a:r>
          </a:p>
          <a:p>
            <a:r>
              <a:rPr lang="en-US" dirty="0" smtClean="0"/>
              <a:t>Provide emotional support and discuss uncertain future plans</a:t>
            </a:r>
          </a:p>
          <a:p>
            <a:r>
              <a:rPr lang="en-US" dirty="0" smtClean="0"/>
              <a:t>The nurse should go through the grieving process (</a:t>
            </a:r>
            <a:r>
              <a:rPr lang="en-US" dirty="0" err="1" smtClean="0"/>
              <a:t>Kubler</a:t>
            </a:r>
            <a:r>
              <a:rPr lang="en-US" dirty="0" smtClean="0"/>
              <a:t> Ross)with the patient for the loss they feel. </a:t>
            </a:r>
          </a:p>
          <a:p>
            <a:r>
              <a:rPr lang="en-US" dirty="0" smtClean="0"/>
              <a:t>Close communication can assure the patient they will not be abandoned. 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1DF80-E924-4381-B134-B235352E523B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51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Nursing interventions cont’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en-US" b="1" dirty="0"/>
              <a:t>8</a:t>
            </a:r>
            <a:r>
              <a:rPr lang="en-US" b="1" dirty="0" smtClean="0"/>
              <a:t>. Monitoring and managing potential complications</a:t>
            </a:r>
          </a:p>
          <a:p>
            <a:r>
              <a:rPr lang="en-US" dirty="0" smtClean="0"/>
              <a:t>Infections</a:t>
            </a:r>
          </a:p>
          <a:p>
            <a:r>
              <a:rPr lang="en-US" dirty="0" smtClean="0"/>
              <a:t>Bleeding</a:t>
            </a:r>
          </a:p>
          <a:p>
            <a:r>
              <a:rPr lang="en-US" dirty="0" smtClean="0"/>
              <a:t>Renal dysfunction</a:t>
            </a:r>
          </a:p>
          <a:p>
            <a:r>
              <a:rPr lang="en-US" dirty="0" smtClean="0"/>
              <a:t>Tumor </a:t>
            </a:r>
            <a:r>
              <a:rPr lang="en-US" dirty="0" err="1" smtClean="0"/>
              <a:t>lysis</a:t>
            </a:r>
            <a:r>
              <a:rPr lang="en-US" smtClean="0"/>
              <a:t> syndrome</a:t>
            </a:r>
            <a:endParaRPr lang="en-US" dirty="0" smtClean="0"/>
          </a:p>
          <a:p>
            <a:r>
              <a:rPr lang="en-US" dirty="0" smtClean="0"/>
              <a:t>Depression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1DF80-E924-4381-B134-B235352E523B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52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Treatment of infections</a:t>
            </a:r>
          </a:p>
          <a:p>
            <a:r>
              <a:rPr lang="en-US" dirty="0" smtClean="0"/>
              <a:t>Stopping medication that cause leukopenia</a:t>
            </a:r>
          </a:p>
          <a:p>
            <a:r>
              <a:rPr lang="en-US" dirty="0" smtClean="0"/>
              <a:t>Antimicrobial prophylaxis</a:t>
            </a:r>
          </a:p>
          <a:p>
            <a:r>
              <a:rPr lang="en-US" dirty="0" smtClean="0"/>
              <a:t>Stimulating factors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1DF80-E924-4381-B134-B235352E523B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06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Nursing interventions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1.Environment and staff</a:t>
            </a:r>
          </a:p>
          <a:p>
            <a:r>
              <a:rPr lang="en-US" dirty="0" smtClean="0"/>
              <a:t>Thorough hand hygiene must be done by everyone before coming into contact with the patient</a:t>
            </a:r>
          </a:p>
          <a:p>
            <a:r>
              <a:rPr lang="en-US" dirty="0" smtClean="0"/>
              <a:t>Limit number of people coming in contact with patient</a:t>
            </a:r>
          </a:p>
          <a:p>
            <a:r>
              <a:rPr lang="en-US" dirty="0" smtClean="0"/>
              <a:t>Care for </a:t>
            </a:r>
            <a:r>
              <a:rPr lang="en-US" dirty="0" err="1" smtClean="0"/>
              <a:t>leukopenic</a:t>
            </a:r>
            <a:r>
              <a:rPr lang="en-US" dirty="0" smtClean="0"/>
              <a:t> patient before caring for other patients</a:t>
            </a:r>
          </a:p>
          <a:p>
            <a:r>
              <a:rPr lang="en-US" dirty="0" smtClean="0"/>
              <a:t>Isolate patient</a:t>
            </a:r>
          </a:p>
          <a:p>
            <a:r>
              <a:rPr lang="en-US" dirty="0" smtClean="0"/>
              <a:t>Ensure clean room and </a:t>
            </a:r>
            <a:r>
              <a:rPr lang="en-US" smtClean="0"/>
              <a:t>adequate ventilation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1DF80-E924-4381-B134-B235352E523B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4705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Nursing interventions cont’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/>
              <a:t>4. Hygiene</a:t>
            </a:r>
          </a:p>
          <a:p>
            <a:pPr lvl="0"/>
            <a:r>
              <a:rPr lang="en-US" dirty="0" smtClean="0"/>
              <a:t>Provide meticulous total body hygiene daily (preferably with antimicrobial solution), including </a:t>
            </a:r>
            <a:r>
              <a:rPr lang="en-US" dirty="0" err="1" smtClean="0"/>
              <a:t>perineal</a:t>
            </a:r>
            <a:r>
              <a:rPr lang="en-US" dirty="0" smtClean="0"/>
              <a:t> care after every bowel movement.</a:t>
            </a:r>
          </a:p>
          <a:p>
            <a:pPr lvl="0"/>
            <a:r>
              <a:rPr lang="en-US" dirty="0" smtClean="0"/>
              <a:t>Provide thorough oral hygiene after meals and every 4 hr while awake; warm saline, or salt and soda solution, is effective; avoid use of lemon-</a:t>
            </a:r>
            <a:r>
              <a:rPr lang="en-US" dirty="0" err="1" smtClean="0"/>
              <a:t>glycerine</a:t>
            </a:r>
            <a:r>
              <a:rPr lang="en-US" dirty="0" smtClean="0"/>
              <a:t> swabs, commercial mouthwashes, and hydrogen peroxide.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167F8-0386-4B20-8942-1E051502C748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2.Dietary </a:t>
            </a:r>
          </a:p>
          <a:p>
            <a:r>
              <a:rPr lang="en-US" dirty="0" smtClean="0"/>
              <a:t>Provide low microbial diet</a:t>
            </a:r>
          </a:p>
          <a:p>
            <a:r>
              <a:rPr lang="en-US" dirty="0" smtClean="0"/>
              <a:t>Eliminate fresh salads and unpeeled fresh fruits and vegetables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1DF80-E924-4381-B134-B235352E523B}" type="datetime1">
              <a:rPr lang="en-US" smtClean="0"/>
              <a:pPr/>
              <a:t>3/10/2022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B0ECC-3A0C-4742-85E2-A1415DB0A3EE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96993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883</TotalTime>
  <Words>1942</Words>
  <Application>Microsoft Office PowerPoint</Application>
  <PresentationFormat>On-screen Show (4:3)</PresentationFormat>
  <Paragraphs>332</Paragraphs>
  <Slides>52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7" baseType="lpstr">
      <vt:lpstr>Arial</vt:lpstr>
      <vt:lpstr>Calibri</vt:lpstr>
      <vt:lpstr>Constantia</vt:lpstr>
      <vt:lpstr>Wingdings 2</vt:lpstr>
      <vt:lpstr>Flow</vt:lpstr>
      <vt:lpstr>DISORDERS OF WHITE BLOOD CELLS</vt:lpstr>
      <vt:lpstr>Disorders </vt:lpstr>
      <vt:lpstr>1. Leukopenia</vt:lpstr>
      <vt:lpstr>Causes of leukopenia</vt:lpstr>
      <vt:lpstr>Signs and symptoms</vt:lpstr>
      <vt:lpstr>Treatment </vt:lpstr>
      <vt:lpstr>Nursing interventions</vt:lpstr>
      <vt:lpstr>Nursing interventions cont’</vt:lpstr>
      <vt:lpstr>PowerPoint Presentation</vt:lpstr>
      <vt:lpstr>PowerPoint Presentation</vt:lpstr>
      <vt:lpstr>PowerPoint Presentation</vt:lpstr>
      <vt:lpstr>Nursing interventions cont’</vt:lpstr>
      <vt:lpstr>2. Leukocytosis</vt:lpstr>
      <vt:lpstr>Signs and symptoms</vt:lpstr>
      <vt:lpstr>Causes </vt:lpstr>
      <vt:lpstr>Treatment </vt:lpstr>
      <vt:lpstr>2. LEUKEMIA</vt:lpstr>
      <vt:lpstr>Classification </vt:lpstr>
      <vt:lpstr>Classification cont’</vt:lpstr>
      <vt:lpstr>Causes of leukemia</vt:lpstr>
      <vt:lpstr> ACUTE MYELOID LEUKEMIA (AML) </vt:lpstr>
      <vt:lpstr> Pathophysiology </vt:lpstr>
      <vt:lpstr>Signs and symptoms </vt:lpstr>
      <vt:lpstr>MANAGEMENT </vt:lpstr>
      <vt:lpstr>Management </vt:lpstr>
      <vt:lpstr> COMPLICATIONS  </vt:lpstr>
      <vt:lpstr>Complications of treatment include:-</vt:lpstr>
      <vt:lpstr>Complications of treatment include:-</vt:lpstr>
      <vt:lpstr> CHRONIC MYELOID LEUKEMIA </vt:lpstr>
      <vt:lpstr>PowerPoint Presentation</vt:lpstr>
      <vt:lpstr>PowerPoint Presentation</vt:lpstr>
      <vt:lpstr>Signs and symptoms</vt:lpstr>
      <vt:lpstr>PowerPoint Presentation</vt:lpstr>
      <vt:lpstr> Medical Management </vt:lpstr>
      <vt:lpstr>ACUTE LYMPHOBLASTIC LEUKEMIA</vt:lpstr>
      <vt:lpstr>Signs and symptoms </vt:lpstr>
      <vt:lpstr> Medical Management </vt:lpstr>
      <vt:lpstr> CHRONIC LYMPHOCYTIC LEUKEMIA (CLL) </vt:lpstr>
      <vt:lpstr>Pathophysiology </vt:lpstr>
      <vt:lpstr>Pathophysiology cont’</vt:lpstr>
      <vt:lpstr>Pathophysiology cont’</vt:lpstr>
      <vt:lpstr> Clinical Manifestations </vt:lpstr>
      <vt:lpstr>Clinical Manifestations cont’</vt:lpstr>
      <vt:lpstr> Medical Management </vt:lpstr>
      <vt:lpstr>Nursing interventions for leukemia </vt:lpstr>
      <vt:lpstr>Nursing interventions cont’</vt:lpstr>
      <vt:lpstr>Nursing interventions cont’</vt:lpstr>
      <vt:lpstr>Nursing interventions cont’</vt:lpstr>
      <vt:lpstr>Nursing interventions cont’</vt:lpstr>
      <vt:lpstr>PowerPoint Presentation</vt:lpstr>
      <vt:lpstr>Nursing interventions cont’</vt:lpstr>
      <vt:lpstr>Nursing interventions cont’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DISORDERS OF WHITE BLOOD CELLS</dc:title>
  <dc:creator>user</dc:creator>
  <cp:lastModifiedBy>LENOVO</cp:lastModifiedBy>
  <cp:revision>46</cp:revision>
  <dcterms:created xsi:type="dcterms:W3CDTF">2013-07-22T09:45:11Z</dcterms:created>
  <dcterms:modified xsi:type="dcterms:W3CDTF">2022-03-10T11:25:57Z</dcterms:modified>
</cp:coreProperties>
</file>