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handoutMaster" Target="handoutMasters/handoutMaster1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/>
              <a:t>Distribution of drugs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P. J. Okoth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A48B24-C04E-490F-AF5F-D2D1F0AF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8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D863FC-0D0C-45A0-9859-71537944B5A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BDE293-F444-4D1C-9A23-695871CDF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5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2CF75B-9B61-4B39-91B1-3A31A25FA211}" type="datetime1">
              <a:rPr lang="en-US" smtClean="0"/>
              <a:t>10/29/2020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586D-9265-4635-B35A-E65955DAB941}" type="datetime1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EBB654-0B96-45DC-B22A-C5AEBA077251}" type="datetime1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8493-2A9B-44A6-9924-A633EC90422B}" type="datetime1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4141-F328-44E6-AADD-D52391C5D766}" type="datetime1">
              <a:rPr lang="en-US" smtClean="0"/>
              <a:t>10/29/2020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F00023-A259-4B31-9955-F8239C6237C8}" type="datetime1">
              <a:rPr lang="en-US" smtClean="0"/>
              <a:t>10/29/2020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D27FC6-B6BB-4640-A0BC-AC5A6603904F}" type="datetime1">
              <a:rPr lang="en-US" smtClean="0"/>
              <a:t>10/29/2020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EAF9-BFBE-4BC1-9733-95D28EF6F1CE}" type="datetime1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62BC-76E5-4EBE-A8C7-AD0083F27BD5}" type="datetime1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6AE11-DDDB-434D-ACF6-43C14D109AA2}" type="datetime1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917A616-BF1D-4C4B-A711-A750E467C16E}" type="datetime1">
              <a:rPr lang="en-US" smtClean="0"/>
              <a:t>10/29/2020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36F9C4-C2B1-46A4-A092-876DB6AC2F7A}" type="datetime1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DISTRIBUTION OF A DRUG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Pharmacokinetics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Apparent volume of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Presuming that the body behaves as a single homogenous compartment with volume V into which drug gets immediately and uniformly distributed:</a:t>
            </a:r>
          </a:p>
          <a:p>
            <a:r>
              <a:rPr lang="en-US" dirty="0"/>
              <a:t>V = </a:t>
            </a:r>
            <a:r>
              <a:rPr lang="en-US" u="sng" dirty="0"/>
              <a:t>dose administered I.V.</a:t>
            </a:r>
          </a:p>
          <a:p>
            <a:pPr lvl="2">
              <a:buNone/>
            </a:pPr>
            <a:r>
              <a:rPr lang="en-US" sz="3200" dirty="0"/>
              <a:t>Plasma concentration</a:t>
            </a:r>
          </a:p>
          <a:p>
            <a:r>
              <a:rPr lang="en-US" dirty="0"/>
              <a:t>This is only an apparent volume of distribution which can be defined as: “the volume that would accommodate all the drug in the body, if the concentration throughout was the same as in plasma”.</a:t>
            </a:r>
          </a:p>
          <a:p>
            <a:r>
              <a:rPr lang="en-US" dirty="0"/>
              <a:t>Thus, it describes the amount of drug present in the body as a multiple of that contained in a unit volume of plasma.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of distribution…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apparent volume of distribution is the theoretical volume of fluid into which the total drug administered would have to be diluted to produce the concentration in plasma.</a:t>
            </a:r>
          </a:p>
          <a:p>
            <a:r>
              <a:rPr lang="en-US" dirty="0"/>
              <a:t>For a drug that is highly tissue-bound, very little drug remains in the circulation; thus, plasma concentration is low and volume of distribution is high.</a:t>
            </a:r>
          </a:p>
          <a:p>
            <a:r>
              <a:rPr lang="en-US" dirty="0"/>
              <a:t>Drugs that remain in the circulation tend to have a low volume of distribution.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2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Distribution of a drug is the transfer of a drug from one location to another within the body.</a:t>
            </a:r>
          </a:p>
          <a:p>
            <a:r>
              <a:rPr lang="en-US" dirty="0"/>
              <a:t>Once a drug enters the systemic circulation by absorption or direct administration, it must be distributed into various body fluid compartments and tissues.</a:t>
            </a:r>
          </a:p>
          <a:p>
            <a:r>
              <a:rPr lang="en-US" dirty="0"/>
              <a:t>The rate of entry of a drug into a tissue depends on the rate of blood flow to the tissue, tissue mass, and partition characteristics between blood and tissue.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09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Body fluid compartments through which a drug is distributed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After absorption, a drug enters or passes through the various body fluid compartments such as: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Plasma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Interstitial fluid compartment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Cellular (intracellular) fluid compartment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Transcellular fluid compartment, e.g. fluids in the gut, bronchi and cerebrospinal fluid.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fluid compartments…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drugs pass into the cell, some remain in the cell membrane, and some remain extracellular. </a:t>
            </a:r>
          </a:p>
          <a:p>
            <a:r>
              <a:rPr lang="en-US" dirty="0"/>
              <a:t>However, a drug can penetrate into and exist in more than one compartment.</a:t>
            </a:r>
          </a:p>
          <a:p>
            <a:r>
              <a:rPr lang="en-US" dirty="0"/>
              <a:t>The rate of passage of a drug through a membrane is dependent upon the pH of the drug’s environment and the dissociation constant (</a:t>
            </a:r>
            <a:r>
              <a:rPr lang="en-US" dirty="0" err="1"/>
              <a:t>pKa</a:t>
            </a:r>
            <a:r>
              <a:rPr lang="en-US" dirty="0"/>
              <a:t>) of the drug, the pH at which the non-ionized and ionized drug concentrations are equal.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fluid compartments…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Non-ionized lipid-soluble drugs that readily cross membranes are distributed throughout all fluid compartments. </a:t>
            </a:r>
          </a:p>
          <a:p>
            <a:r>
              <a:rPr lang="en-US" dirty="0"/>
              <a:t>Drugs that do not readily cross membranes are restricted in their distribution.</a:t>
            </a:r>
          </a:p>
          <a:p>
            <a:r>
              <a:rPr lang="en-US" dirty="0"/>
              <a:t>The extent of distribution of a drug depends on its lipid solubility, ionization at physiological pH, extent of binding to plasma and tissue proteins and differences in regional blood flow.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Plasma concentration of a drug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Depends upon the rate of absorption, distribution, metabolism and excretion of the drug.</a:t>
            </a:r>
          </a:p>
          <a:p>
            <a:r>
              <a:rPr lang="en-US" dirty="0"/>
              <a:t>After absorption, the drug circulates in the blood in two forms: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In the free form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Bound to plasma proteins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Significance of plasma protein and tissue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Binding of drugs to plasma proteins </a:t>
            </a:r>
            <a:r>
              <a:rPr lang="en-US" b="1" dirty="0"/>
              <a:t>assists in absorption</a:t>
            </a:r>
            <a:r>
              <a:rPr lang="en-US" dirty="0"/>
              <a:t>.</a:t>
            </a:r>
          </a:p>
          <a:p>
            <a:r>
              <a:rPr lang="en-US" dirty="0"/>
              <a:t>Diffusion across the intestinal wall continues as long as the concentration within the gut exceeds that of the unbound portion in the portal capillaries.</a:t>
            </a:r>
          </a:p>
          <a:p>
            <a:r>
              <a:rPr lang="en-US" dirty="0"/>
              <a:t>The free portion of drug is pharmacologically active.</a:t>
            </a:r>
          </a:p>
          <a:p>
            <a:r>
              <a:rPr lang="en-US" dirty="0"/>
              <a:t>The protein-bound component is a </a:t>
            </a:r>
            <a:r>
              <a:rPr lang="en-US" b="1" dirty="0"/>
              <a:t>reservoir of drug</a:t>
            </a:r>
            <a:r>
              <a:rPr lang="en-US" dirty="0"/>
              <a:t> that is inactive because of this binding.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Significance of plasma protein and tissue binding…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Protein binding reduces diffusion of the drug into the cell and thereby </a:t>
            </a:r>
            <a:r>
              <a:rPr lang="en-US" b="1" dirty="0"/>
              <a:t>delays its metabolism</a:t>
            </a:r>
            <a:r>
              <a:rPr lang="en-US" dirty="0"/>
              <a:t> (breakdown)</a:t>
            </a:r>
          </a:p>
          <a:p>
            <a:r>
              <a:rPr lang="en-US" dirty="0"/>
              <a:t>Protein binding also reduces the amount of drug available for filtration at the glomeruli and hence </a:t>
            </a:r>
            <a:r>
              <a:rPr lang="en-US" b="1" dirty="0"/>
              <a:t>delays its excretion.</a:t>
            </a:r>
          </a:p>
          <a:p>
            <a:r>
              <a:rPr lang="en-US" dirty="0"/>
              <a:t>Free and bound fractions are in equilibrium and free drug removed from the plasma by metabolism is replaced by drug released from the bound fraction.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Significance of plasma protein and tissue binding…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Since it is the diffusible portion of the drug that determines its activity, highly protein-bound drugs may have too low concentrations in interstitial fluid, CSF and tissue cells to combat dangerous infections.</a:t>
            </a:r>
          </a:p>
          <a:p>
            <a:r>
              <a:rPr lang="en-US" dirty="0"/>
              <a:t>Some drugs are extensively tissue-bound. This delays elimination from the body and accounts for the long half-life.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91</TotalTime>
  <Words>712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DISTRIBUTION OF A DRUG</vt:lpstr>
      <vt:lpstr>Distribution </vt:lpstr>
      <vt:lpstr>Body fluid compartments through which a drug is distributed</vt:lpstr>
      <vt:lpstr>Body fluid compartments…</vt:lpstr>
      <vt:lpstr>Body fluid compartments…</vt:lpstr>
      <vt:lpstr>Plasma concentration of a drug</vt:lpstr>
      <vt:lpstr>Significance of plasma protein and tissue binding</vt:lpstr>
      <vt:lpstr>Significance of plasma protein and tissue binding…</vt:lpstr>
      <vt:lpstr>Significance of plasma protein and tissue binding…</vt:lpstr>
      <vt:lpstr>Apparent volume of distribution</vt:lpstr>
      <vt:lpstr>Volume of distribution…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A DRUG</dc:title>
  <dc:creator>peter juma</dc:creator>
  <cp:lastModifiedBy>peterjuma1966@gmail.com</cp:lastModifiedBy>
  <cp:revision>16</cp:revision>
  <cp:lastPrinted>2018-06-07T11:35:15Z</cp:lastPrinted>
  <dcterms:created xsi:type="dcterms:W3CDTF">2006-08-16T00:00:00Z</dcterms:created>
  <dcterms:modified xsi:type="dcterms:W3CDTF">2020-10-29T04:57:13Z</dcterms:modified>
</cp:coreProperties>
</file>