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4B6AF6-B22C-46EE-9DCC-587EF00A6F8C}" type="datetimeFigureOut">
              <a:rPr lang="en-US" smtClean="0"/>
              <a:t>1/12/2022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D53EC9-34E9-492F-B445-4A3E726041CE}" type="slidenum">
              <a:rPr lang="en-US" smtClean="0"/>
              <a:t>‹#›</a:t>
            </a:fld>
            <a:endParaRPr lang="en-US"/>
          </a:p>
        </p:txBody>
      </p:sp>
    </p:spTree>
    <p:extLst>
      <p:ext uri="{BB962C8B-B14F-4D97-AF65-F5344CB8AC3E}">
        <p14:creationId xmlns:p14="http://schemas.microsoft.com/office/powerpoint/2010/main" val="211391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CA9AD1-91A7-47B7-8B6F-E44122157F57}" type="slidenum">
              <a:rPr lang="en-US" smtClean="0"/>
              <a:t>7</a:t>
            </a:fld>
            <a:endParaRPr lang="en-US"/>
          </a:p>
        </p:txBody>
      </p:sp>
    </p:spTree>
    <p:extLst>
      <p:ext uri="{BB962C8B-B14F-4D97-AF65-F5344CB8AC3E}">
        <p14:creationId xmlns:p14="http://schemas.microsoft.com/office/powerpoint/2010/main" val="3596675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CA9AD1-91A7-47B7-8B6F-E44122157F57}" type="slidenum">
              <a:rPr lang="en-US" smtClean="0"/>
              <a:t>10</a:t>
            </a:fld>
            <a:endParaRPr lang="en-US"/>
          </a:p>
        </p:txBody>
      </p:sp>
    </p:spTree>
    <p:extLst>
      <p:ext uri="{BB962C8B-B14F-4D97-AF65-F5344CB8AC3E}">
        <p14:creationId xmlns:p14="http://schemas.microsoft.com/office/powerpoint/2010/main" val="1902541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CA9AD1-91A7-47B7-8B6F-E44122157F57}" type="slidenum">
              <a:rPr lang="en-US" smtClean="0"/>
              <a:t>17</a:t>
            </a:fld>
            <a:endParaRPr lang="en-US"/>
          </a:p>
        </p:txBody>
      </p:sp>
    </p:spTree>
    <p:extLst>
      <p:ext uri="{BB962C8B-B14F-4D97-AF65-F5344CB8AC3E}">
        <p14:creationId xmlns:p14="http://schemas.microsoft.com/office/powerpoint/2010/main" val="3417653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202227-65F8-4B02-A2AB-65E97C92CD9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43803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202227-65F8-4B02-A2AB-65E97C92CD9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3320838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202227-65F8-4B02-A2AB-65E97C92CD9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66724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202227-65F8-4B02-A2AB-65E97C92CD9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318699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202227-65F8-4B02-A2AB-65E97C92CD96}"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2855213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202227-65F8-4B02-A2AB-65E97C92CD96}"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1093888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202227-65F8-4B02-A2AB-65E97C92CD96}" type="datetimeFigureOut">
              <a:rPr lang="en-US" smtClean="0"/>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37225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202227-65F8-4B02-A2AB-65E97C92CD96}" type="datetimeFigureOut">
              <a:rPr lang="en-US" smtClean="0"/>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24542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202227-65F8-4B02-A2AB-65E97C92CD96}" type="datetimeFigureOut">
              <a:rPr lang="en-US" smtClean="0"/>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163875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202227-65F8-4B02-A2AB-65E97C92CD96}"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1423589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202227-65F8-4B02-A2AB-65E97C92CD96}"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2E3F1-B713-44A4-B79C-7765C5B4E94E}" type="slidenum">
              <a:rPr lang="en-US" smtClean="0"/>
              <a:t>‹#›</a:t>
            </a:fld>
            <a:endParaRPr lang="en-US"/>
          </a:p>
        </p:txBody>
      </p:sp>
    </p:spTree>
    <p:extLst>
      <p:ext uri="{BB962C8B-B14F-4D97-AF65-F5344CB8AC3E}">
        <p14:creationId xmlns:p14="http://schemas.microsoft.com/office/powerpoint/2010/main" val="2637355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02227-65F8-4B02-A2AB-65E97C92CD96}" type="datetimeFigureOut">
              <a:rPr lang="en-US" smtClean="0"/>
              <a:t>1/12/2022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2E3F1-B713-44A4-B79C-7765C5B4E94E}" type="slidenum">
              <a:rPr lang="en-US" smtClean="0"/>
              <a:t>‹#›</a:t>
            </a:fld>
            <a:endParaRPr lang="en-US"/>
          </a:p>
        </p:txBody>
      </p:sp>
    </p:spTree>
    <p:extLst>
      <p:ext uri="{BB962C8B-B14F-4D97-AF65-F5344CB8AC3E}">
        <p14:creationId xmlns:p14="http://schemas.microsoft.com/office/powerpoint/2010/main" val="4210625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DIURETICS</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ERICK KEMBOI</a:t>
            </a:r>
            <a:endParaRPr lang="en-US" dirty="0"/>
          </a:p>
        </p:txBody>
      </p:sp>
    </p:spTree>
    <p:extLst>
      <p:ext uri="{BB962C8B-B14F-4D97-AF65-F5344CB8AC3E}">
        <p14:creationId xmlns:p14="http://schemas.microsoft.com/office/powerpoint/2010/main" val="352290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Osmotic diuretics</a:t>
            </a:r>
            <a:r>
              <a:rPr lang="en-US" dirty="0" smtClean="0"/>
              <a:t/>
            </a:r>
            <a:br>
              <a:rPr lang="en-US" dirty="0" smtClean="0"/>
            </a:br>
            <a:endParaRPr lang="en-US" dirty="0"/>
          </a:p>
        </p:txBody>
      </p:sp>
      <p:sp>
        <p:nvSpPr>
          <p:cNvPr id="3" name="Content Placeholder 2"/>
          <p:cNvSpPr>
            <a:spLocks noGrp="1"/>
          </p:cNvSpPr>
          <p:nvPr>
            <p:ph idx="1"/>
          </p:nvPr>
        </p:nvSpPr>
        <p:spPr>
          <a:xfrm>
            <a:off x="457200" y="1798637"/>
            <a:ext cx="8229600" cy="4525963"/>
          </a:xfrm>
        </p:spPr>
        <p:txBody>
          <a:bodyPr>
            <a:normAutofit/>
          </a:bodyPr>
          <a:lstStyle/>
          <a:p>
            <a:pPr fontAlgn="base"/>
            <a:r>
              <a:rPr lang="en-US" dirty="0" smtClean="0"/>
              <a:t>The </a:t>
            </a:r>
            <a:r>
              <a:rPr lang="en-US" dirty="0"/>
              <a:t>osmotic diuretics are filtered by the glomerulus and increase the osmotic pressure in the tubules. This inhibits the passive reabsorption of water from the tubules hence promoting water loss in urine. Osmotic diuretics have their major effect in the proximal </a:t>
            </a:r>
            <a:r>
              <a:rPr lang="en-US" dirty="0" err="1"/>
              <a:t>convulated</a:t>
            </a:r>
            <a:r>
              <a:rPr lang="en-US" dirty="0"/>
              <a:t> tubule and the descending limb and collecting ducts (these sites are freely permeable to water)</a:t>
            </a:r>
          </a:p>
          <a:p>
            <a:endParaRPr lang="en-US" dirty="0"/>
          </a:p>
        </p:txBody>
      </p:sp>
    </p:spTree>
    <p:extLst>
      <p:ext uri="{BB962C8B-B14F-4D97-AF65-F5344CB8AC3E}">
        <p14:creationId xmlns:p14="http://schemas.microsoft.com/office/powerpoint/2010/main" val="1387932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Osmotic </a:t>
            </a:r>
            <a:r>
              <a:rPr lang="en-US" dirty="0" smtClean="0"/>
              <a:t>diuretics also act by reducing  </a:t>
            </a:r>
            <a:r>
              <a:rPr lang="en-US" dirty="0"/>
              <a:t>intracranial pressure and intraocular pressure by raising serum osmolality and drawing fluid back into the vascular and extravascular space. </a:t>
            </a:r>
          </a:p>
          <a:p>
            <a:r>
              <a:rPr lang="en-US" b="1" dirty="0"/>
              <a:t>Example: </a:t>
            </a:r>
            <a:r>
              <a:rPr lang="en-US" b="1" dirty="0" err="1"/>
              <a:t>Mannitol</a:t>
            </a:r>
            <a:endParaRPr lang="en-US" dirty="0"/>
          </a:p>
          <a:p>
            <a:pPr marL="0" indent="0">
              <a:buNone/>
            </a:pPr>
            <a:endParaRPr lang="en-US" dirty="0"/>
          </a:p>
        </p:txBody>
      </p:sp>
    </p:spTree>
    <p:extLst>
      <p:ext uri="{BB962C8B-B14F-4D97-AF65-F5344CB8AC3E}">
        <p14:creationId xmlns:p14="http://schemas.microsoft.com/office/powerpoint/2010/main" val="25424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Uses  of </a:t>
            </a:r>
            <a:r>
              <a:rPr lang="en-US" b="1" dirty="0" err="1"/>
              <a:t>Mannitol</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fontAlgn="base"/>
            <a:r>
              <a:rPr lang="en-US" dirty="0" smtClean="0"/>
              <a:t>To </a:t>
            </a:r>
            <a:r>
              <a:rPr lang="en-US" dirty="0"/>
              <a:t>reduce increased Intra-cranial pressure </a:t>
            </a:r>
            <a:r>
              <a:rPr lang="en-US" dirty="0" smtClean="0"/>
              <a:t> caused by cerebral edema</a:t>
            </a:r>
          </a:p>
          <a:p>
            <a:pPr fontAlgn="base"/>
            <a:r>
              <a:rPr lang="en-US" dirty="0" smtClean="0"/>
              <a:t> </a:t>
            </a:r>
            <a:r>
              <a:rPr lang="en-US" dirty="0"/>
              <a:t>reduction of intraocular pressure before certain ophthalmic surgery </a:t>
            </a:r>
            <a:endParaRPr lang="en-US" dirty="0" smtClean="0"/>
          </a:p>
          <a:p>
            <a:pPr fontAlgn="base"/>
            <a:r>
              <a:rPr lang="en-US" dirty="0" smtClean="0"/>
              <a:t> </a:t>
            </a:r>
            <a:r>
              <a:rPr lang="en-US" dirty="0"/>
              <a:t>for urinary excretion of toxic substances.</a:t>
            </a:r>
          </a:p>
          <a:p>
            <a:r>
              <a:rPr lang="en-US" dirty="0"/>
              <a:t>Osmotic diuretics prevent renal failure in specific situations, such as hypovolemic shock and severe hypotension</a:t>
            </a:r>
          </a:p>
        </p:txBody>
      </p:sp>
    </p:spTree>
    <p:extLst>
      <p:ext uri="{BB962C8B-B14F-4D97-AF65-F5344CB8AC3E}">
        <p14:creationId xmlns:p14="http://schemas.microsoft.com/office/powerpoint/2010/main" val="29022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C0nt </a:t>
            </a:r>
            <a:endParaRPr lang="en-US" dirty="0"/>
          </a:p>
        </p:txBody>
      </p:sp>
      <p:sp>
        <p:nvSpPr>
          <p:cNvPr id="3" name="Content Placeholder 2"/>
          <p:cNvSpPr>
            <a:spLocks noGrp="1"/>
          </p:cNvSpPr>
          <p:nvPr>
            <p:ph idx="1"/>
          </p:nvPr>
        </p:nvSpPr>
        <p:spPr/>
        <p:txBody>
          <a:bodyPr/>
          <a:lstStyle/>
          <a:p>
            <a:r>
              <a:rPr lang="en-US" dirty="0" smtClean="0"/>
              <a:t>In patient with fluid volume </a:t>
            </a:r>
            <a:endParaRPr lang="en-US" dirty="0"/>
          </a:p>
        </p:txBody>
      </p:sp>
    </p:spTree>
    <p:extLst>
      <p:ext uri="{BB962C8B-B14F-4D97-AF65-F5344CB8AC3E}">
        <p14:creationId xmlns:p14="http://schemas.microsoft.com/office/powerpoint/2010/main" val="152230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Potassium sparing diuretics</a:t>
            </a:r>
            <a:r>
              <a:rPr lang="en-US" dirty="0" smtClean="0"/>
              <a:t> </a:t>
            </a:r>
            <a:br>
              <a:rPr lang="en-US" dirty="0" smtClean="0"/>
            </a:br>
            <a:endParaRPr lang="en-US" dirty="0"/>
          </a:p>
        </p:txBody>
      </p:sp>
      <p:sp>
        <p:nvSpPr>
          <p:cNvPr id="3" name="Content Placeholder 2"/>
          <p:cNvSpPr>
            <a:spLocks noGrp="1"/>
          </p:cNvSpPr>
          <p:nvPr>
            <p:ph idx="1"/>
          </p:nvPr>
        </p:nvSpPr>
        <p:spPr/>
        <p:txBody>
          <a:bodyPr/>
          <a:lstStyle/>
          <a:p>
            <a:pPr fontAlgn="base"/>
            <a:r>
              <a:rPr lang="en-US" dirty="0" smtClean="0"/>
              <a:t>Act </a:t>
            </a:r>
            <a:r>
              <a:rPr lang="en-US" dirty="0"/>
              <a:t>at distal tubule to decrease reabsorption of sodium by blocking the action of aldosterone on the renal tubule. It also inhibits potassium </a:t>
            </a:r>
            <a:r>
              <a:rPr lang="en-US" dirty="0" smtClean="0"/>
              <a:t>excretion.</a:t>
            </a:r>
          </a:p>
          <a:p>
            <a:pPr fontAlgn="base"/>
            <a:r>
              <a:rPr lang="en-US" dirty="0" smtClean="0"/>
              <a:t>Examples: </a:t>
            </a:r>
            <a:r>
              <a:rPr lang="en-US" dirty="0" err="1" smtClean="0"/>
              <a:t>sprinolactone,amiloride,triamterene</a:t>
            </a:r>
            <a:endParaRPr lang="en-US" dirty="0"/>
          </a:p>
          <a:p>
            <a:pPr marL="0" indent="0">
              <a:buNone/>
            </a:pPr>
            <a:endParaRPr lang="en-US" dirty="0"/>
          </a:p>
        </p:txBody>
      </p:sp>
    </p:spTree>
    <p:extLst>
      <p:ext uri="{BB962C8B-B14F-4D97-AF65-F5344CB8AC3E}">
        <p14:creationId xmlns:p14="http://schemas.microsoft.com/office/powerpoint/2010/main" val="2219685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Potassium sparing diuretics</a:t>
            </a:r>
            <a:r>
              <a:rPr lang="en-US" dirty="0"/>
              <a:t> </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r>
              <a:rPr lang="en-US" dirty="0"/>
              <a:t>Act at distal tubule to decrease reabsorption of sodium by blocking the action of aldosterone on the renal tubule. It also inhibits </a:t>
            </a:r>
            <a:r>
              <a:rPr lang="en-US" dirty="0" smtClean="0"/>
              <a:t>potassium excretion</a:t>
            </a:r>
          </a:p>
          <a:p>
            <a:r>
              <a:rPr lang="en-US" dirty="0" smtClean="0"/>
              <a:t>.</a:t>
            </a:r>
            <a:r>
              <a:rPr lang="en-US" dirty="0" err="1" smtClean="0"/>
              <a:t>Examples:sprinolactone</a:t>
            </a:r>
            <a:r>
              <a:rPr lang="en-US" dirty="0"/>
              <a:t>, </a:t>
            </a:r>
            <a:r>
              <a:rPr lang="en-US" dirty="0" err="1"/>
              <a:t>amiloride,triamterene</a:t>
            </a:r>
            <a:endParaRPr lang="en-US" dirty="0"/>
          </a:p>
          <a:p>
            <a:endParaRPr lang="en-US" dirty="0"/>
          </a:p>
        </p:txBody>
      </p:sp>
    </p:spTree>
    <p:extLst>
      <p:ext uri="{BB962C8B-B14F-4D97-AF65-F5344CB8AC3E}">
        <p14:creationId xmlns:p14="http://schemas.microsoft.com/office/powerpoint/2010/main" val="1710038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Adverse Effects;</a:t>
            </a:r>
            <a:br>
              <a:rPr lang="en-US" b="1" dirty="0"/>
            </a:br>
            <a:endParaRPr lang="en-US" dirty="0"/>
          </a:p>
        </p:txBody>
      </p:sp>
      <p:sp>
        <p:nvSpPr>
          <p:cNvPr id="3" name="Content Placeholder 2"/>
          <p:cNvSpPr>
            <a:spLocks noGrp="1"/>
          </p:cNvSpPr>
          <p:nvPr>
            <p:ph idx="1"/>
          </p:nvPr>
        </p:nvSpPr>
        <p:spPr/>
        <p:txBody>
          <a:bodyPr/>
          <a:lstStyle/>
          <a:p>
            <a:r>
              <a:rPr lang="en-US" dirty="0" smtClean="0"/>
              <a:t>Hyperkalemia </a:t>
            </a:r>
            <a:r>
              <a:rPr lang="en-US" dirty="0"/>
              <a:t>(K+ greater than 5.0 </a:t>
            </a:r>
            <a:r>
              <a:rPr lang="en-US" dirty="0" err="1"/>
              <a:t>mEq</a:t>
            </a:r>
            <a:r>
              <a:rPr lang="en-US" dirty="0"/>
              <a:t>/L) </a:t>
            </a:r>
          </a:p>
          <a:p>
            <a:r>
              <a:rPr lang="en-US" dirty="0"/>
              <a:t>Endocrine effects (impotence in male clients; irregularities of menstrual cycle in female clients)</a:t>
            </a:r>
          </a:p>
          <a:p>
            <a:endParaRPr lang="en-US" dirty="0"/>
          </a:p>
        </p:txBody>
      </p:sp>
    </p:spTree>
    <p:extLst>
      <p:ext uri="{BB962C8B-B14F-4D97-AF65-F5344CB8AC3E}">
        <p14:creationId xmlns:p14="http://schemas.microsoft.com/office/powerpoint/2010/main" val="3326910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prstClr val="black"/>
                </a:solidFill>
              </a:rPr>
              <a:t>Contraindications/Precaution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Do not administer to clients who have hyperkalemia. </a:t>
            </a:r>
          </a:p>
          <a:p>
            <a:r>
              <a:rPr lang="en-US" dirty="0"/>
              <a:t> Potassium-sparing diuretics are contraindicated in clients who have severe renal failure and anuria. </a:t>
            </a:r>
          </a:p>
          <a:p>
            <a:pPr marL="0" indent="0">
              <a:buNone/>
            </a:pPr>
            <a:endParaRPr lang="en-US" dirty="0"/>
          </a:p>
        </p:txBody>
      </p:sp>
    </p:spTree>
    <p:extLst>
      <p:ext uri="{BB962C8B-B14F-4D97-AF65-F5344CB8AC3E}">
        <p14:creationId xmlns:p14="http://schemas.microsoft.com/office/powerpoint/2010/main" val="1958987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Carbonic anhydrase </a:t>
            </a:r>
            <a:r>
              <a:rPr lang="en-US" b="1" dirty="0" smtClean="0"/>
              <a:t>inhibitors diuretics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Examples: Acetazolamide, </a:t>
            </a:r>
            <a:r>
              <a:rPr lang="en-US" dirty="0" err="1" smtClean="0"/>
              <a:t>Methazolamide</a:t>
            </a:r>
            <a:r>
              <a:rPr lang="en-US" dirty="0" smtClean="0"/>
              <a:t> ,</a:t>
            </a:r>
            <a:r>
              <a:rPr lang="en-US" dirty="0" err="1" smtClean="0"/>
              <a:t>Dorzolamide</a:t>
            </a:r>
            <a:r>
              <a:rPr lang="en-US" dirty="0" smtClean="0"/>
              <a:t>, </a:t>
            </a:r>
            <a:r>
              <a:rPr lang="en-US" dirty="0" err="1" smtClean="0"/>
              <a:t>Diclofenamide</a:t>
            </a:r>
            <a:endParaRPr lang="en-US" dirty="0" smtClean="0"/>
          </a:p>
          <a:p>
            <a:pPr marL="0" indent="0">
              <a:buNone/>
            </a:pPr>
            <a:r>
              <a:rPr lang="en-US" b="1" dirty="0" smtClean="0"/>
              <a:t>      Mode of action</a:t>
            </a:r>
          </a:p>
          <a:p>
            <a:pPr marL="0" indent="0">
              <a:buNone/>
            </a:pPr>
            <a:r>
              <a:rPr lang="en-US" dirty="0" smtClean="0"/>
              <a:t>Inhibit activity of carbonic anhydrase in the proximal convoluted tubules thus prevent reabsorption bicarbonate,  resulting in decreased of the apical sodium –hydrogen exchanger causing diuresis due to retention of sodium in the  renal tubules </a:t>
            </a:r>
          </a:p>
          <a:p>
            <a:endParaRPr lang="en-US" b="1" dirty="0"/>
          </a:p>
        </p:txBody>
      </p:sp>
    </p:spTree>
    <p:extLst>
      <p:ext uri="{BB962C8B-B14F-4D97-AF65-F5344CB8AC3E}">
        <p14:creationId xmlns:p14="http://schemas.microsoft.com/office/powerpoint/2010/main" val="595585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indent="0">
              <a:buNone/>
            </a:pPr>
            <a:r>
              <a:rPr lang="en-US" b="1" dirty="0"/>
              <a:t> Uses /indications </a:t>
            </a:r>
          </a:p>
          <a:p>
            <a:r>
              <a:rPr lang="en-US" dirty="0"/>
              <a:t>Rx of chronic open angle glaucoma(Acetazolamide)</a:t>
            </a:r>
          </a:p>
          <a:p>
            <a:r>
              <a:rPr lang="en-US" dirty="0"/>
              <a:t>Adjuvant in Rx of edema due to CCF</a:t>
            </a:r>
          </a:p>
          <a:p>
            <a:r>
              <a:rPr lang="en-US" dirty="0"/>
              <a:t>Rx of elevated intraocular pressure</a:t>
            </a:r>
          </a:p>
        </p:txBody>
      </p:sp>
    </p:spTree>
    <p:extLst>
      <p:ext uri="{BB962C8B-B14F-4D97-AF65-F5344CB8AC3E}">
        <p14:creationId xmlns:p14="http://schemas.microsoft.com/office/powerpoint/2010/main" val="4187825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INTRODUCTION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fontAlgn="base"/>
            <a:r>
              <a:rPr lang="en-US" dirty="0" smtClean="0"/>
              <a:t>All </a:t>
            </a:r>
            <a:r>
              <a:rPr lang="en-US" dirty="0"/>
              <a:t>diuretics drugs produce their effects by decreasing the reabsorption of water and electrolytes by renal tubules and allowing more water and electrolytes to be excreted.</a:t>
            </a:r>
          </a:p>
          <a:p>
            <a:pPr fontAlgn="base"/>
            <a:r>
              <a:rPr lang="en-US" b="1" dirty="0"/>
              <a:t>Uses to manage:</a:t>
            </a:r>
            <a:endParaRPr lang="en-US" dirty="0"/>
          </a:p>
          <a:p>
            <a:pPr lvl="0" fontAlgn="base"/>
            <a:r>
              <a:rPr lang="en-US" dirty="0"/>
              <a:t>Edema and ascites</a:t>
            </a:r>
          </a:p>
          <a:p>
            <a:pPr lvl="0" fontAlgn="base"/>
            <a:r>
              <a:rPr lang="en-US" dirty="0"/>
              <a:t>Heart failure</a:t>
            </a:r>
          </a:p>
          <a:p>
            <a:pPr lvl="0" fontAlgn="base"/>
            <a:r>
              <a:rPr lang="en-US" dirty="0"/>
              <a:t>Hypertension</a:t>
            </a:r>
          </a:p>
          <a:p>
            <a:endParaRPr lang="en-US" dirty="0"/>
          </a:p>
        </p:txBody>
      </p:sp>
    </p:spTree>
    <p:extLst>
      <p:ext uri="{BB962C8B-B14F-4D97-AF65-F5344CB8AC3E}">
        <p14:creationId xmlns:p14="http://schemas.microsoft.com/office/powerpoint/2010/main" val="2234582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D3AA3C55-C815-4420-8DEF-AEFAAA8A0F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5600" y="248357"/>
            <a:ext cx="8390467" cy="6502399"/>
          </a:xfrm>
        </p:spPr>
      </p:pic>
    </p:spTree>
    <p:extLst>
      <p:ext uri="{BB962C8B-B14F-4D97-AF65-F5344CB8AC3E}">
        <p14:creationId xmlns:p14="http://schemas.microsoft.com/office/powerpoint/2010/main" val="39449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b="1" dirty="0" smtClean="0"/>
              <a:t>Assignment</a:t>
            </a:r>
            <a:endParaRPr lang="en-US" b="1"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Draw a well labeled diagram  to show four sites  of actions of Diuretics</a:t>
            </a:r>
          </a:p>
          <a:p>
            <a:r>
              <a:rPr lang="en-US" dirty="0" smtClean="0"/>
              <a:t>Outline 6 Nursing responsibilities in the pts. receiving furosemide /diuretics </a:t>
            </a:r>
            <a:endParaRPr lang="en-US" dirty="0"/>
          </a:p>
        </p:txBody>
      </p:sp>
    </p:spTree>
    <p:extLst>
      <p:ext uri="{BB962C8B-B14F-4D97-AF65-F5344CB8AC3E}">
        <p14:creationId xmlns:p14="http://schemas.microsoft.com/office/powerpoint/2010/main" val="3365191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r>
              <a:rPr lang="en-US" dirty="0"/>
              <a:t>.</a:t>
            </a:r>
          </a:p>
        </p:txBody>
      </p:sp>
      <p:sp>
        <p:nvSpPr>
          <p:cNvPr id="3" name="Content Placeholder 2"/>
          <p:cNvSpPr>
            <a:spLocks noGrp="1"/>
          </p:cNvSpPr>
          <p:nvPr>
            <p:ph idx="1"/>
          </p:nvPr>
        </p:nvSpPr>
        <p:spPr/>
        <p:txBody>
          <a:bodyPr/>
          <a:lstStyle/>
          <a:p>
            <a:r>
              <a:rPr lang="en-US" dirty="0"/>
              <a:t>Discuss furosemide under the following headings </a:t>
            </a:r>
            <a:r>
              <a:rPr lang="en-US" dirty="0" smtClean="0"/>
              <a:t>:</a:t>
            </a:r>
          </a:p>
          <a:p>
            <a:pPr marL="571500" indent="-571500">
              <a:buFont typeface="+mj-lt"/>
              <a:buAutoNum type="romanUcPeriod"/>
            </a:pPr>
            <a:r>
              <a:rPr lang="en-US" dirty="0" smtClean="0"/>
              <a:t>Mode </a:t>
            </a:r>
            <a:r>
              <a:rPr lang="en-US" dirty="0"/>
              <a:t>of </a:t>
            </a:r>
            <a:r>
              <a:rPr lang="en-US" dirty="0" smtClean="0"/>
              <a:t>action</a:t>
            </a:r>
          </a:p>
          <a:p>
            <a:pPr marL="571500" indent="-571500">
              <a:buFont typeface="+mj-lt"/>
              <a:buAutoNum type="romanUcPeriod"/>
            </a:pPr>
            <a:r>
              <a:rPr lang="en-US" dirty="0" smtClean="0"/>
              <a:t>Five indications</a:t>
            </a:r>
          </a:p>
          <a:p>
            <a:pPr marL="571500" indent="-571500">
              <a:buFont typeface="+mj-lt"/>
              <a:buAutoNum type="romanUcPeriod"/>
            </a:pPr>
            <a:r>
              <a:rPr lang="en-US" dirty="0" smtClean="0"/>
              <a:t>3 contraindications </a:t>
            </a:r>
          </a:p>
          <a:p>
            <a:pPr marL="571500" indent="-571500">
              <a:buFont typeface="+mj-lt"/>
              <a:buAutoNum type="romanUcPeriod"/>
            </a:pPr>
            <a:r>
              <a:rPr lang="en-US" dirty="0" smtClean="0"/>
              <a:t>5 side effects</a:t>
            </a:r>
          </a:p>
          <a:p>
            <a:pPr marL="571500" indent="-571500">
              <a:buFont typeface="+mj-lt"/>
              <a:buAutoNum type="romanUcPeriod"/>
            </a:pPr>
            <a:r>
              <a:rPr lang="en-US" dirty="0" smtClean="0"/>
              <a:t>5 Nursing   responsibilities </a:t>
            </a:r>
          </a:p>
          <a:p>
            <a:pPr marL="571500" indent="-571500">
              <a:buFont typeface="+mj-lt"/>
              <a:buAutoNum type="romanUcPeriod"/>
            </a:pPr>
            <a:endParaRPr lang="en-US" dirty="0"/>
          </a:p>
          <a:p>
            <a:endParaRPr lang="en-US" dirty="0"/>
          </a:p>
        </p:txBody>
      </p:sp>
    </p:spTree>
    <p:extLst>
      <p:ext uri="{BB962C8B-B14F-4D97-AF65-F5344CB8AC3E}">
        <p14:creationId xmlns:p14="http://schemas.microsoft.com/office/powerpoint/2010/main" val="210101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fontAlgn="base"/>
            <a:r>
              <a:rPr lang="en-US" dirty="0" smtClean="0"/>
              <a:t>The diuretic drugs fall into various classes, depending on their site and mechanism of action.</a:t>
            </a:r>
          </a:p>
          <a:p>
            <a:pPr lvl="0" fontAlgn="base"/>
            <a:r>
              <a:rPr lang="en-US" dirty="0" smtClean="0"/>
              <a:t>Loop diuretics</a:t>
            </a:r>
          </a:p>
          <a:p>
            <a:pPr lvl="0" fontAlgn="base"/>
            <a:r>
              <a:rPr lang="en-US" dirty="0" smtClean="0"/>
              <a:t>Osmotic diuretics</a:t>
            </a:r>
          </a:p>
          <a:p>
            <a:pPr lvl="0" fontAlgn="base"/>
            <a:r>
              <a:rPr lang="en-US" dirty="0" smtClean="0"/>
              <a:t>Thiazide diuretic</a:t>
            </a:r>
          </a:p>
          <a:p>
            <a:pPr lvl="0" fontAlgn="base"/>
            <a:r>
              <a:rPr lang="en-US" dirty="0" smtClean="0"/>
              <a:t>Potassium-Sparing diuretics</a:t>
            </a:r>
          </a:p>
          <a:p>
            <a:pPr lvl="0" fontAlgn="base"/>
            <a:r>
              <a:rPr lang="en-US" dirty="0" smtClean="0"/>
              <a:t>Carbonic anhydrase inhibitors</a:t>
            </a:r>
          </a:p>
          <a:p>
            <a:endParaRPr lang="en-US" dirty="0"/>
          </a:p>
        </p:txBody>
      </p:sp>
    </p:spTree>
    <p:extLst>
      <p:ext uri="{BB962C8B-B14F-4D97-AF65-F5344CB8AC3E}">
        <p14:creationId xmlns:p14="http://schemas.microsoft.com/office/powerpoint/2010/main" val="3332295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Loop diuretics</a:t>
            </a:r>
            <a:endParaRPr lang="en-US" b="1" dirty="0"/>
          </a:p>
        </p:txBody>
      </p:sp>
      <p:sp>
        <p:nvSpPr>
          <p:cNvPr id="3" name="Content Placeholder 2"/>
          <p:cNvSpPr>
            <a:spLocks noGrp="1"/>
          </p:cNvSpPr>
          <p:nvPr>
            <p:ph idx="1"/>
          </p:nvPr>
        </p:nvSpPr>
        <p:spPr/>
        <p:txBody>
          <a:bodyPr>
            <a:normAutofit fontScale="92500" lnSpcReduction="10000"/>
          </a:bodyPr>
          <a:lstStyle/>
          <a:p>
            <a:pPr marL="0" indent="0" fontAlgn="base">
              <a:buNone/>
            </a:pPr>
            <a:r>
              <a:rPr lang="en-US" dirty="0" smtClean="0"/>
              <a:t>This </a:t>
            </a:r>
            <a:r>
              <a:rPr lang="en-US" dirty="0"/>
              <a:t>group of diuretics is the most powerful of the diuretics but less effective as anti-hypertensive. </a:t>
            </a:r>
          </a:p>
          <a:p>
            <a:pPr fontAlgn="base"/>
            <a:r>
              <a:rPr lang="en-US" b="1" dirty="0" smtClean="0"/>
              <a:t>Mechanism </a:t>
            </a:r>
            <a:r>
              <a:rPr lang="en-US" b="1" dirty="0"/>
              <a:t>of action</a:t>
            </a:r>
            <a:endParaRPr lang="en-US" dirty="0"/>
          </a:p>
          <a:p>
            <a:pPr fontAlgn="base"/>
            <a:r>
              <a:rPr lang="en-US" dirty="0"/>
              <a:t>Loop diuretics inhibit sodium and chloride reabsorption in the ascending limb of the Loop of </a:t>
            </a:r>
            <a:r>
              <a:rPr lang="en-US" dirty="0" err="1"/>
              <a:t>Henle</a:t>
            </a:r>
            <a:r>
              <a:rPr lang="en-US" dirty="0"/>
              <a:t> .Thus much sodium is presented to the colleting ducts.</a:t>
            </a:r>
          </a:p>
          <a:p>
            <a:pPr fontAlgn="base"/>
            <a:r>
              <a:rPr lang="en-US" b="1" dirty="0"/>
              <a:t>Examples: </a:t>
            </a:r>
            <a:r>
              <a:rPr lang="en-US" dirty="0" err="1"/>
              <a:t>Furosemide,bemetanide</a:t>
            </a:r>
            <a:r>
              <a:rPr lang="en-US" dirty="0"/>
              <a:t> ,</a:t>
            </a:r>
            <a:r>
              <a:rPr lang="en-US" dirty="0" err="1"/>
              <a:t>torasemide</a:t>
            </a:r>
            <a:endParaRPr lang="en-US" dirty="0"/>
          </a:p>
          <a:p>
            <a:pPr fontAlgn="base"/>
            <a:r>
              <a:rPr lang="en-US" b="1" dirty="0"/>
              <a:t>Side effects;</a:t>
            </a:r>
            <a:r>
              <a:rPr lang="en-US" dirty="0"/>
              <a:t> hypokalemia</a:t>
            </a:r>
            <a:r>
              <a:rPr lang="en-US" dirty="0" smtClean="0"/>
              <a:t>, dehydration</a:t>
            </a:r>
            <a:endParaRPr lang="en-US" dirty="0"/>
          </a:p>
          <a:p>
            <a:endParaRPr lang="en-US" dirty="0"/>
          </a:p>
        </p:txBody>
      </p:sp>
    </p:spTree>
    <p:extLst>
      <p:ext uri="{BB962C8B-B14F-4D97-AF65-F5344CB8AC3E}">
        <p14:creationId xmlns:p14="http://schemas.microsoft.com/office/powerpoint/2010/main" val="266817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4100" b="1" dirty="0" smtClean="0"/>
              <a:t>Uses /indication of loop diuretics</a:t>
            </a:r>
            <a:br>
              <a:rPr lang="en-US" sz="4100" b="1" dirty="0" smtClean="0"/>
            </a:br>
            <a:endParaRPr lang="en-US" dirty="0"/>
          </a:p>
        </p:txBody>
      </p:sp>
      <p:sp>
        <p:nvSpPr>
          <p:cNvPr id="3" name="Content Placeholder 2"/>
          <p:cNvSpPr>
            <a:spLocks noGrp="1"/>
          </p:cNvSpPr>
          <p:nvPr>
            <p:ph idx="1"/>
          </p:nvPr>
        </p:nvSpPr>
        <p:spPr/>
        <p:txBody>
          <a:bodyPr>
            <a:noAutofit/>
          </a:bodyPr>
          <a:lstStyle/>
          <a:p>
            <a:pPr marL="457200" lvl="1" indent="0">
              <a:lnSpc>
                <a:spcPct val="80000"/>
              </a:lnSpc>
              <a:buNone/>
            </a:pPr>
            <a:r>
              <a:rPr lang="en-US" sz="3600" dirty="0" smtClean="0"/>
              <a:t>-Edema </a:t>
            </a:r>
            <a:r>
              <a:rPr lang="en-US" sz="3600" dirty="0"/>
              <a:t>– Irrespective of the cause  </a:t>
            </a:r>
            <a:r>
              <a:rPr lang="en-US" sz="3600" dirty="0" err="1" smtClean="0"/>
              <a:t>eg</a:t>
            </a:r>
            <a:r>
              <a:rPr lang="en-US" sz="3600" dirty="0" smtClean="0"/>
              <a:t> in  Congestive   </a:t>
            </a:r>
            <a:r>
              <a:rPr lang="en-US" sz="3600" dirty="0"/>
              <a:t>heart </a:t>
            </a:r>
            <a:r>
              <a:rPr lang="en-US" sz="3600" dirty="0" smtClean="0"/>
              <a:t>failure cases  </a:t>
            </a:r>
            <a:r>
              <a:rPr lang="en-US" sz="3600" dirty="0"/>
              <a:t>to promote renal excretion of excessive water /fluid and </a:t>
            </a:r>
            <a:r>
              <a:rPr lang="en-US" sz="3600" dirty="0" smtClean="0"/>
              <a:t>sodium</a:t>
            </a:r>
          </a:p>
          <a:p>
            <a:pPr marL="457200" lvl="1" indent="0">
              <a:lnSpc>
                <a:spcPct val="80000"/>
              </a:lnSpc>
              <a:buNone/>
            </a:pPr>
            <a:r>
              <a:rPr lang="en-US" sz="3600" dirty="0" smtClean="0"/>
              <a:t>-HTN</a:t>
            </a:r>
          </a:p>
          <a:p>
            <a:pPr marL="457200" lvl="1" indent="0">
              <a:lnSpc>
                <a:spcPct val="80000"/>
              </a:lnSpc>
              <a:buNone/>
            </a:pPr>
            <a:r>
              <a:rPr lang="en-US" sz="3600" dirty="0"/>
              <a:t>-</a:t>
            </a:r>
            <a:r>
              <a:rPr lang="en-US" sz="3600" dirty="0" smtClean="0"/>
              <a:t>Along </a:t>
            </a:r>
            <a:r>
              <a:rPr lang="en-US" sz="3600" dirty="0"/>
              <a:t>with blood transfusion in severe </a:t>
            </a:r>
            <a:r>
              <a:rPr lang="en-US" sz="3600" dirty="0" smtClean="0"/>
              <a:t>anemia </a:t>
            </a:r>
            <a:r>
              <a:rPr lang="en-US" sz="3600" dirty="0"/>
              <a:t>to </a:t>
            </a:r>
            <a:r>
              <a:rPr lang="en-US" sz="3600" dirty="0" smtClean="0"/>
              <a:t>prevent </a:t>
            </a:r>
            <a:r>
              <a:rPr lang="en-US" sz="3600" dirty="0"/>
              <a:t>fluid overload</a:t>
            </a:r>
            <a:r>
              <a:rPr lang="en-US" sz="3600" dirty="0" smtClean="0"/>
              <a:t>.</a:t>
            </a:r>
          </a:p>
          <a:p>
            <a:pPr marL="457200" lvl="1" indent="0">
              <a:lnSpc>
                <a:spcPct val="80000"/>
              </a:lnSpc>
              <a:buNone/>
            </a:pPr>
            <a:r>
              <a:rPr lang="en-US" sz="3600" dirty="0" smtClean="0"/>
              <a:t>-</a:t>
            </a:r>
            <a:r>
              <a:rPr lang="en-US" sz="3600" dirty="0" err="1"/>
              <a:t>hypercalcemia</a:t>
            </a:r>
            <a:r>
              <a:rPr lang="en-US" sz="3600" dirty="0"/>
              <a:t> related to kidney stone formation.  </a:t>
            </a:r>
          </a:p>
          <a:p>
            <a:pPr marL="457200" lvl="1" indent="0">
              <a:lnSpc>
                <a:spcPct val="80000"/>
              </a:lnSpc>
              <a:buNone/>
            </a:pPr>
            <a:endParaRPr lang="en-US" sz="3600" b="1" dirty="0"/>
          </a:p>
        </p:txBody>
      </p:sp>
    </p:spTree>
    <p:extLst>
      <p:ext uri="{BB962C8B-B14F-4D97-AF65-F5344CB8AC3E}">
        <p14:creationId xmlns:p14="http://schemas.microsoft.com/office/powerpoint/2010/main" val="2739425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Adverse effects</a:t>
            </a:r>
          </a:p>
        </p:txBody>
      </p:sp>
      <p:sp>
        <p:nvSpPr>
          <p:cNvPr id="3" name="Content Placeholder 2"/>
          <p:cNvSpPr>
            <a:spLocks noGrp="1"/>
          </p:cNvSpPr>
          <p:nvPr>
            <p:ph idx="1"/>
          </p:nvPr>
        </p:nvSpPr>
        <p:spPr/>
        <p:txBody>
          <a:bodyPr/>
          <a:lstStyle/>
          <a:p>
            <a:pPr lvl="1">
              <a:lnSpc>
                <a:spcPct val="80000"/>
              </a:lnSpc>
              <a:buFont typeface="Wingdings" pitchFamily="2" charset="2"/>
              <a:buChar char="Ø"/>
            </a:pPr>
            <a:r>
              <a:rPr lang="en-US" sz="4100" dirty="0" err="1" smtClean="0"/>
              <a:t>GiT</a:t>
            </a:r>
            <a:r>
              <a:rPr lang="en-US" sz="4100" dirty="0" smtClean="0"/>
              <a:t> </a:t>
            </a:r>
            <a:r>
              <a:rPr lang="en-US" sz="4100" dirty="0"/>
              <a:t>disturbance</a:t>
            </a:r>
            <a:r>
              <a:rPr lang="en-US" sz="4100" dirty="0" smtClean="0"/>
              <a:t>,</a:t>
            </a:r>
          </a:p>
          <a:p>
            <a:pPr lvl="1">
              <a:lnSpc>
                <a:spcPct val="80000"/>
              </a:lnSpc>
              <a:buFont typeface="Wingdings" pitchFamily="2" charset="2"/>
              <a:buChar char="Ø"/>
            </a:pPr>
            <a:r>
              <a:rPr lang="en-US" sz="4100" dirty="0" smtClean="0"/>
              <a:t> headache </a:t>
            </a:r>
            <a:r>
              <a:rPr lang="en-US" sz="4100" dirty="0"/>
              <a:t>, Fatigue</a:t>
            </a:r>
          </a:p>
          <a:p>
            <a:pPr lvl="1">
              <a:lnSpc>
                <a:spcPct val="80000"/>
              </a:lnSpc>
              <a:buFont typeface="Wingdings" pitchFamily="2" charset="2"/>
              <a:buChar char="Ø"/>
            </a:pPr>
            <a:r>
              <a:rPr lang="en-US" sz="4100" dirty="0" smtClean="0"/>
              <a:t>Orthostatic </a:t>
            </a:r>
            <a:r>
              <a:rPr lang="en-US" sz="4100" dirty="0"/>
              <a:t>hypotension</a:t>
            </a:r>
          </a:p>
          <a:p>
            <a:pPr lvl="1">
              <a:lnSpc>
                <a:spcPct val="80000"/>
              </a:lnSpc>
              <a:buFont typeface="Wingdings" pitchFamily="2" charset="2"/>
              <a:buChar char="Ø"/>
            </a:pPr>
            <a:r>
              <a:rPr lang="en-US" sz="4100" dirty="0" smtClean="0"/>
              <a:t>hypokalemia</a:t>
            </a:r>
            <a:r>
              <a:rPr lang="en-US" sz="4100" dirty="0"/>
              <a:t>, </a:t>
            </a:r>
            <a:endParaRPr lang="en-US" sz="4100" dirty="0" smtClean="0"/>
          </a:p>
          <a:p>
            <a:pPr lvl="1">
              <a:lnSpc>
                <a:spcPct val="80000"/>
              </a:lnSpc>
              <a:buFont typeface="Wingdings" pitchFamily="2" charset="2"/>
              <a:buChar char="Ø"/>
            </a:pPr>
            <a:r>
              <a:rPr lang="en-US" sz="4100" dirty="0" err="1" smtClean="0"/>
              <a:t>hyponaetremia</a:t>
            </a:r>
            <a:r>
              <a:rPr lang="en-US" sz="4100" dirty="0"/>
              <a:t>,</a:t>
            </a:r>
          </a:p>
          <a:p>
            <a:pPr lvl="1">
              <a:lnSpc>
                <a:spcPct val="80000"/>
              </a:lnSpc>
              <a:buFont typeface="Wingdings" pitchFamily="2" charset="2"/>
              <a:buChar char="Ø"/>
            </a:pPr>
            <a:r>
              <a:rPr lang="en-US" sz="4100" dirty="0"/>
              <a:t> </a:t>
            </a:r>
            <a:r>
              <a:rPr lang="en-US" sz="4100" dirty="0" err="1" smtClean="0"/>
              <a:t>hypomagresemia</a:t>
            </a:r>
            <a:r>
              <a:rPr lang="en-US" sz="4100" dirty="0"/>
              <a:t>, </a:t>
            </a:r>
            <a:endParaRPr lang="en-US" sz="4100" dirty="0" smtClean="0"/>
          </a:p>
          <a:p>
            <a:pPr lvl="1">
              <a:lnSpc>
                <a:spcPct val="80000"/>
              </a:lnSpc>
              <a:buFont typeface="Wingdings" pitchFamily="2" charset="2"/>
              <a:buChar char="Ø"/>
            </a:pPr>
            <a:r>
              <a:rPr lang="en-US" sz="4100" dirty="0" smtClean="0"/>
              <a:t>allergic </a:t>
            </a:r>
            <a:r>
              <a:rPr lang="en-US" sz="4100" dirty="0"/>
              <a:t>reaction</a:t>
            </a:r>
          </a:p>
          <a:p>
            <a:endParaRPr lang="en-US" dirty="0"/>
          </a:p>
        </p:txBody>
      </p:sp>
    </p:spTree>
    <p:extLst>
      <p:ext uri="{BB962C8B-B14F-4D97-AF65-F5344CB8AC3E}">
        <p14:creationId xmlns:p14="http://schemas.microsoft.com/office/powerpoint/2010/main" val="312585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Thiazides diuretics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Chemically related to sulfonamides so caution with sulfa allergies, used in long term management of heart failure and hypertension</a:t>
            </a:r>
          </a:p>
          <a:p>
            <a:pPr fontAlgn="base"/>
            <a:r>
              <a:rPr lang="en-US" b="1" dirty="0"/>
              <a:t>Mode of action</a:t>
            </a:r>
            <a:endParaRPr lang="en-US" dirty="0"/>
          </a:p>
          <a:p>
            <a:pPr fontAlgn="base"/>
            <a:r>
              <a:rPr lang="en-US" dirty="0"/>
              <a:t> They interfere with the reabsorption of salt and water by the early distal tubules by binding to and inhibiting a sodium chloride pump: Thus less sodium chloride is reabsorbed and salt together accompanying water passes out of the tubules and cause diuresis.</a:t>
            </a:r>
          </a:p>
          <a:p>
            <a:endParaRPr lang="en-US" dirty="0"/>
          </a:p>
        </p:txBody>
      </p:sp>
    </p:spTree>
    <p:extLst>
      <p:ext uri="{BB962C8B-B14F-4D97-AF65-F5344CB8AC3E}">
        <p14:creationId xmlns:p14="http://schemas.microsoft.com/office/powerpoint/2010/main" val="4267182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Autofit/>
          </a:bodyPr>
          <a:lstStyle/>
          <a:p>
            <a:r>
              <a:rPr lang="en-US" dirty="0" smtClean="0"/>
              <a:t>Examples: Hydrochlorothiazide (HCTZ), </a:t>
            </a:r>
            <a:r>
              <a:rPr lang="en-US" dirty="0" err="1" smtClean="0"/>
              <a:t>Bendroflumethiazide</a:t>
            </a:r>
            <a:r>
              <a:rPr lang="en-US" dirty="0" smtClean="0"/>
              <a:t>, </a:t>
            </a:r>
            <a:r>
              <a:rPr lang="en-US" dirty="0" err="1" smtClean="0"/>
              <a:t>Chlorothiazide</a:t>
            </a:r>
            <a:r>
              <a:rPr lang="en-US" dirty="0" smtClean="0"/>
              <a:t>, </a:t>
            </a:r>
            <a:r>
              <a:rPr lang="en-US" dirty="0" err="1" smtClean="0"/>
              <a:t>indapamide,Metolazone,Chlortalidone</a:t>
            </a:r>
            <a:endParaRPr lang="en-US" dirty="0" smtClean="0"/>
          </a:p>
          <a:p>
            <a:pPr>
              <a:lnSpc>
                <a:spcPct val="80000"/>
              </a:lnSpc>
            </a:pPr>
            <a:r>
              <a:rPr lang="en-US" dirty="0" smtClean="0"/>
              <a:t>Adverse Effects:</a:t>
            </a:r>
          </a:p>
          <a:p>
            <a:pPr lvl="1">
              <a:lnSpc>
                <a:spcPct val="80000"/>
              </a:lnSpc>
            </a:pPr>
            <a:r>
              <a:rPr lang="en-US" sz="3200" dirty="0" err="1" smtClean="0"/>
              <a:t>Hypokalaemia</a:t>
            </a:r>
            <a:r>
              <a:rPr lang="en-US" sz="3200" dirty="0" smtClean="0"/>
              <a:t> – muscle pain and fatigue</a:t>
            </a:r>
          </a:p>
          <a:p>
            <a:pPr lvl="1">
              <a:lnSpc>
                <a:spcPct val="80000"/>
              </a:lnSpc>
            </a:pPr>
            <a:r>
              <a:rPr lang="en-US" sz="3200" dirty="0" smtClean="0"/>
              <a:t>Hyperglycemia: Inhibition of insulin release due to K+ depletion ( precipitation of diabetes)</a:t>
            </a:r>
          </a:p>
          <a:p>
            <a:pPr lvl="1">
              <a:lnSpc>
                <a:spcPct val="80000"/>
              </a:lnSpc>
            </a:pPr>
            <a:r>
              <a:rPr lang="en-US" sz="3200" dirty="0" smtClean="0"/>
              <a:t>Hyperlipidemia: rise in total LDL level – risk of stroke</a:t>
            </a:r>
          </a:p>
          <a:p>
            <a:pPr marL="0" indent="0">
              <a:buNone/>
            </a:pPr>
            <a:endParaRPr lang="en-US" dirty="0"/>
          </a:p>
        </p:txBody>
      </p:sp>
    </p:spTree>
    <p:extLst>
      <p:ext uri="{BB962C8B-B14F-4D97-AF65-F5344CB8AC3E}">
        <p14:creationId xmlns:p14="http://schemas.microsoft.com/office/powerpoint/2010/main" val="3186412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lvl="1">
              <a:lnSpc>
                <a:spcPct val="80000"/>
              </a:lnSpc>
            </a:pPr>
            <a:r>
              <a:rPr lang="en-US" sz="3200" dirty="0" err="1" smtClean="0"/>
              <a:t>Hyperurecaemia</a:t>
            </a:r>
            <a:r>
              <a:rPr lang="en-US" sz="3200" dirty="0" smtClean="0"/>
              <a:t>: inhibition of </a:t>
            </a:r>
            <a:r>
              <a:rPr lang="en-US" sz="3200" dirty="0" err="1" smtClean="0"/>
              <a:t>urate</a:t>
            </a:r>
            <a:r>
              <a:rPr lang="en-US" sz="3200" dirty="0" smtClean="0"/>
              <a:t> excretion</a:t>
            </a:r>
          </a:p>
          <a:p>
            <a:pPr lvl="1">
              <a:lnSpc>
                <a:spcPct val="80000"/>
              </a:lnSpc>
            </a:pPr>
            <a:r>
              <a:rPr lang="en-US" sz="3200" dirty="0" smtClean="0"/>
              <a:t>Allergic manifestations rashes, photosensitivity</a:t>
            </a:r>
          </a:p>
          <a:p>
            <a:pPr lvl="1">
              <a:lnSpc>
                <a:spcPct val="80000"/>
              </a:lnSpc>
            </a:pPr>
            <a:r>
              <a:rPr lang="en-US" dirty="0" smtClean="0"/>
              <a:t>Magnesium depletion</a:t>
            </a:r>
            <a:endParaRPr lang="en-US" dirty="0"/>
          </a:p>
          <a:p>
            <a:pPr lvl="1">
              <a:lnSpc>
                <a:spcPct val="80000"/>
              </a:lnSpc>
            </a:pPr>
            <a:r>
              <a:rPr lang="en-US" dirty="0" smtClean="0"/>
              <a:t>GIT  </a:t>
            </a:r>
            <a:r>
              <a:rPr lang="en-US" dirty="0"/>
              <a:t>/ CNS disturbances – nausea, vomiting </a:t>
            </a:r>
            <a:r>
              <a:rPr lang="en-US" dirty="0" smtClean="0"/>
              <a:t>diarrhea</a:t>
            </a:r>
            <a:endParaRPr lang="en-US" sz="3200" dirty="0"/>
          </a:p>
          <a:p>
            <a:pPr marL="457200" lvl="1" indent="0">
              <a:lnSpc>
                <a:spcPct val="80000"/>
              </a:lnSpc>
              <a:buNone/>
            </a:pPr>
            <a:r>
              <a:rPr lang="en-US" sz="3200" dirty="0" smtClean="0">
                <a:solidFill>
                  <a:srgbClr val="FF0000"/>
                </a:solidFill>
              </a:rPr>
              <a:t>NB </a:t>
            </a:r>
            <a:r>
              <a:rPr lang="en-US" sz="3200" dirty="0">
                <a:solidFill>
                  <a:srgbClr val="FF0000"/>
                </a:solidFill>
              </a:rPr>
              <a:t>- Average fall </a:t>
            </a:r>
            <a:r>
              <a:rPr lang="en-US" sz="3200" dirty="0" smtClean="0">
                <a:solidFill>
                  <a:srgbClr val="FF0000"/>
                </a:solidFill>
              </a:rPr>
              <a:t>in BP with thiazides  </a:t>
            </a:r>
            <a:r>
              <a:rPr lang="en-US" sz="3200" dirty="0">
                <a:solidFill>
                  <a:srgbClr val="FF0000"/>
                </a:solidFill>
              </a:rPr>
              <a:t>is 10 mm of </a:t>
            </a:r>
            <a:r>
              <a:rPr lang="en-US" sz="3200" dirty="0" smtClean="0">
                <a:solidFill>
                  <a:srgbClr val="FF0000"/>
                </a:solidFill>
              </a:rPr>
              <a:t>Hg</a:t>
            </a:r>
          </a:p>
          <a:p>
            <a:pPr marL="0" indent="0">
              <a:buNone/>
            </a:pPr>
            <a:endParaRPr lang="en-US" dirty="0"/>
          </a:p>
        </p:txBody>
      </p:sp>
    </p:spTree>
    <p:extLst>
      <p:ext uri="{BB962C8B-B14F-4D97-AF65-F5344CB8AC3E}">
        <p14:creationId xmlns:p14="http://schemas.microsoft.com/office/powerpoint/2010/main" val="1619456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753</Words>
  <Application>Microsoft Office PowerPoint</Application>
  <PresentationFormat>On-screen Show (4:3)</PresentationFormat>
  <Paragraphs>98</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DIURETICS</vt:lpstr>
      <vt:lpstr> INTRODUCTION </vt:lpstr>
      <vt:lpstr>Cont.</vt:lpstr>
      <vt:lpstr>Loop diuretics</vt:lpstr>
      <vt:lpstr>Uses /indication of loop diuretics </vt:lpstr>
      <vt:lpstr>Adverse effects</vt:lpstr>
      <vt:lpstr>Thiazides diuretics  </vt:lpstr>
      <vt:lpstr>Cont.</vt:lpstr>
      <vt:lpstr>Cont.</vt:lpstr>
      <vt:lpstr>Osmotic diuretics </vt:lpstr>
      <vt:lpstr>CONT</vt:lpstr>
      <vt:lpstr>Uses  of Mannitol </vt:lpstr>
      <vt:lpstr>C0nt </vt:lpstr>
      <vt:lpstr>Potassium sparing diuretics  </vt:lpstr>
      <vt:lpstr>Potassium sparing diuretics   </vt:lpstr>
      <vt:lpstr>Adverse Effects; </vt:lpstr>
      <vt:lpstr>Contraindications/Precaution </vt:lpstr>
      <vt:lpstr>Carbonic anhydrase inhibitors diuretics </vt:lpstr>
      <vt:lpstr>Cont.</vt:lpstr>
      <vt:lpstr>PowerPoint Presentation</vt:lpstr>
      <vt:lpstr>Assignment</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DIURETICS</dc:title>
  <dc:creator>PROCUREMENT DEPT-PC</dc:creator>
  <cp:lastModifiedBy>PROCUREMENT DEPT-PC</cp:lastModifiedBy>
  <cp:revision>1</cp:revision>
  <dcterms:created xsi:type="dcterms:W3CDTF">2022-01-12T10:54:27Z</dcterms:created>
  <dcterms:modified xsi:type="dcterms:W3CDTF">2022-01-12T15:53:18Z</dcterms:modified>
</cp:coreProperties>
</file>