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68" r:id="rId3"/>
    <p:sldId id="266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4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EC591-A800-4D17-90AB-7A9E49C2A110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A5FFD-77B1-40B4-B934-0C3B710B0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2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EA8002-EA27-41AC-8B03-90ADBFF2B93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15A488-B331-4D17-8EAF-B2C3CE3EEF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447800"/>
            <a:ext cx="71628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NEONATAL TETANUS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Outcome:</a:t>
            </a:r>
          </a:p>
          <a:p>
            <a:r>
              <a:rPr lang="en-US" sz="3600" b="1" dirty="0" smtClean="0"/>
              <a:t>Manage a baby with Neonatal Tetanus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97675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Subsequent  care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Nurse the baby in a quiet dark room</a:t>
            </a:r>
          </a:p>
          <a:p>
            <a:r>
              <a:rPr lang="en-US" sz="3600" dirty="0" smtClean="0"/>
              <a:t>Avoid too much handling</a:t>
            </a:r>
          </a:p>
          <a:p>
            <a:r>
              <a:rPr lang="en-US" sz="3600" dirty="0" smtClean="0"/>
              <a:t>Keep umbilical cord clean &amp; dry</a:t>
            </a:r>
          </a:p>
          <a:p>
            <a:r>
              <a:rPr lang="en-US" sz="3600" dirty="0" smtClean="0"/>
              <a:t>Paint cord with </a:t>
            </a:r>
            <a:r>
              <a:rPr lang="en-US" sz="3600" dirty="0" err="1" smtClean="0"/>
              <a:t>povidine</a:t>
            </a:r>
            <a:r>
              <a:rPr lang="en-US" sz="3600" dirty="0" smtClean="0"/>
              <a:t> iodine or spirit</a:t>
            </a:r>
            <a:endParaRPr lang="en-US" sz="3600" dirty="0"/>
          </a:p>
          <a:p>
            <a:r>
              <a:rPr lang="en-US" sz="3600" dirty="0" smtClean="0"/>
              <a:t>Feed </a:t>
            </a:r>
            <a:r>
              <a:rPr lang="en-US" sz="3600" dirty="0"/>
              <a:t> </a:t>
            </a:r>
            <a:r>
              <a:rPr lang="en-US" sz="3600" dirty="0" smtClean="0"/>
              <a:t>EBM through NGT</a:t>
            </a:r>
          </a:p>
          <a:p>
            <a:r>
              <a:rPr lang="en-US" sz="3600" dirty="0" err="1" smtClean="0"/>
              <a:t>Phenobarbitone</a:t>
            </a:r>
            <a:r>
              <a:rPr lang="en-US" sz="3600" dirty="0" smtClean="0"/>
              <a:t> 5mg/ kg/ day in 2 doses</a:t>
            </a:r>
          </a:p>
          <a:p>
            <a:r>
              <a:rPr lang="en-US" sz="3600" dirty="0" smtClean="0"/>
              <a:t>Chlorpromazine 2mg / kg /day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11543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Antibiotics iv crystalline penicillin 100 000u/kg/day in 2 doses</a:t>
            </a:r>
          </a:p>
          <a:p>
            <a:r>
              <a:rPr lang="en-US" sz="4000" dirty="0" smtClean="0"/>
              <a:t>Monitor v/s – watch resp.</a:t>
            </a:r>
          </a:p>
          <a:p>
            <a:r>
              <a:rPr lang="en-US" sz="4000" dirty="0" smtClean="0"/>
              <a:t>Counsel the mother. </a:t>
            </a:r>
          </a:p>
          <a:p>
            <a:r>
              <a:rPr lang="en-US" sz="4000" dirty="0" smtClean="0"/>
              <a:t>Refer to ICU</a:t>
            </a:r>
          </a:p>
          <a:p>
            <a:r>
              <a:rPr lang="en-US" sz="4000" dirty="0" smtClean="0"/>
              <a:t>Immunize baby after recovery.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8769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NEONATAL TETANUS</a:t>
            </a:r>
            <a:endParaRPr lang="en-US" dirty="0"/>
          </a:p>
        </p:txBody>
      </p:sp>
      <p:pic>
        <p:nvPicPr>
          <p:cNvPr id="4" name="Picture 4" descr="1-2-5-3-1-0-0-0-0-0-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0960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03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Define neonatal tetanus (case definition)</a:t>
            </a:r>
          </a:p>
          <a:p>
            <a:r>
              <a:rPr lang="en-US" sz="3600" dirty="0" smtClean="0"/>
              <a:t>Describe the features</a:t>
            </a:r>
          </a:p>
          <a:p>
            <a:r>
              <a:rPr lang="en-US" sz="3600" dirty="0" smtClean="0"/>
              <a:t>Outline the risk factors </a:t>
            </a:r>
          </a:p>
          <a:p>
            <a:r>
              <a:rPr lang="en-US" sz="3600" dirty="0" smtClean="0"/>
              <a:t>State the investigations</a:t>
            </a:r>
          </a:p>
          <a:p>
            <a:r>
              <a:rPr lang="en-US" sz="3600" dirty="0" smtClean="0"/>
              <a:t>Explain the treatment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09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Neonatal tetanus  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14400" y="1981200"/>
            <a:ext cx="617219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651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400" dirty="0" smtClean="0"/>
              <a:t>His body is rigid.</a:t>
            </a:r>
          </a:p>
          <a:p>
            <a:r>
              <a:rPr lang="en-US" sz="4400" dirty="0" smtClean="0"/>
              <a:t> Infection can occur when the newly cut umbilical cord is exposed  to dirt. </a:t>
            </a:r>
          </a:p>
          <a:p>
            <a:r>
              <a:rPr lang="en-US" sz="4400" dirty="0" smtClean="0"/>
              <a:t>Most newborns who get tetanus die</a:t>
            </a:r>
            <a:endParaRPr lang="fi-FI" sz="4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3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N.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sz="4800" dirty="0"/>
              <a:t>Begins in neonatal period – 3—10/7</a:t>
            </a:r>
          </a:p>
          <a:p>
            <a:r>
              <a:rPr lang="fi-FI" sz="4800" dirty="0"/>
              <a:t>Is generalized type</a:t>
            </a:r>
          </a:p>
          <a:p>
            <a:r>
              <a:rPr lang="fi-FI" sz="4800" dirty="0"/>
              <a:t>Follows contamination of umbilical stamp during delivery, associated with high </a:t>
            </a:r>
            <a:r>
              <a:rPr lang="fi-FI" sz="4800" dirty="0" smtClean="0"/>
              <a:t>mortality</a:t>
            </a:r>
            <a:endParaRPr lang="fi-FI" sz="4800" dirty="0"/>
          </a:p>
        </p:txBody>
      </p:sp>
    </p:spTree>
    <p:extLst>
      <p:ext uri="{BB962C8B-B14F-4D97-AF65-F5344CB8AC3E}">
        <p14:creationId xmlns:p14="http://schemas.microsoft.com/office/powerpoint/2010/main" val="307226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sz="3600" b="1" dirty="0"/>
              <a:t>H/O a newborn who was able to breast feed suddenly develops inability to breast feed, lock jaw, spasms, seizures &amp; death </a:t>
            </a:r>
          </a:p>
          <a:p>
            <a:r>
              <a:rPr lang="fi-FI" sz="3600" b="1" dirty="0" smtClean="0"/>
              <a:t>h/o </a:t>
            </a:r>
            <a:r>
              <a:rPr lang="fi-FI" sz="3600" b="1" dirty="0"/>
              <a:t>un sterile cutting of the cord or </a:t>
            </a:r>
          </a:p>
          <a:p>
            <a:r>
              <a:rPr lang="fi-FI" sz="3600" b="1" dirty="0"/>
              <a:t>Rx of stamp with cow dung</a:t>
            </a:r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26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Tetanus toxoid to  all pregnant women</a:t>
            </a:r>
          </a:p>
          <a:p>
            <a:r>
              <a:rPr lang="en-US" sz="4000" dirty="0" smtClean="0"/>
              <a:t>Education on hygiene</a:t>
            </a:r>
          </a:p>
          <a:p>
            <a:r>
              <a:rPr lang="en-US" sz="4000" dirty="0" smtClean="0"/>
              <a:t>Appropriate cord care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97859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/>
              <a:t>Mnx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Sedate baby by</a:t>
            </a:r>
          </a:p>
          <a:p>
            <a:r>
              <a:rPr lang="en-US" sz="3600" dirty="0" err="1" smtClean="0"/>
              <a:t>Phenobarbitone</a:t>
            </a:r>
            <a:r>
              <a:rPr lang="en-US" sz="3600" dirty="0" smtClean="0"/>
              <a:t>  15mg/ kg start</a:t>
            </a:r>
          </a:p>
          <a:p>
            <a:r>
              <a:rPr lang="en-US" sz="3600" dirty="0" smtClean="0"/>
              <a:t>Diazepam 0.2mg/kg over 3 minutes. Repeat every 30 min x 3 doses</a:t>
            </a:r>
          </a:p>
          <a:p>
            <a:r>
              <a:rPr lang="en-US" sz="3600" dirty="0" smtClean="0"/>
              <a:t>Do not exceed 2mg/kg/24hrs</a:t>
            </a:r>
          </a:p>
          <a:p>
            <a:r>
              <a:rPr lang="en-US" sz="3600" dirty="0" smtClean="0"/>
              <a:t>Clean cord thoroughly</a:t>
            </a:r>
          </a:p>
          <a:p>
            <a:r>
              <a:rPr lang="en-US" sz="3600" dirty="0" smtClean="0"/>
              <a:t>Pass a NGT for feeding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0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247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Century Schoolbook</vt:lpstr>
      <vt:lpstr>Wingdings</vt:lpstr>
      <vt:lpstr>Wingdings 2</vt:lpstr>
      <vt:lpstr>Oriel</vt:lpstr>
      <vt:lpstr>NEONATAL TETANUS </vt:lpstr>
      <vt:lpstr>NEONATAL TETANUS</vt:lpstr>
      <vt:lpstr>Objectives </vt:lpstr>
      <vt:lpstr>Neonatal tetanus  </vt:lpstr>
      <vt:lpstr>N T</vt:lpstr>
      <vt:lpstr>N. T</vt:lpstr>
      <vt:lpstr>HISTORY</vt:lpstr>
      <vt:lpstr>PREVENTION </vt:lpstr>
      <vt:lpstr>Mnx </vt:lpstr>
      <vt:lpstr>Subsequent  care</vt:lpstr>
      <vt:lpstr>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NEONATAL TETANUS</dc:title>
  <dc:creator>Godfred Amanya</dc:creator>
  <cp:lastModifiedBy>JANET</cp:lastModifiedBy>
  <cp:revision>10</cp:revision>
  <cp:lastPrinted>2018-10-11T08:09:37Z</cp:lastPrinted>
  <dcterms:created xsi:type="dcterms:W3CDTF">2014-10-15T18:32:14Z</dcterms:created>
  <dcterms:modified xsi:type="dcterms:W3CDTF">2018-10-11T08:09:49Z</dcterms:modified>
</cp:coreProperties>
</file>