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39"/>
  </p:handoutMasterIdLst>
  <p:sldIdLst>
    <p:sldId id="256" r:id="rId2"/>
    <p:sldId id="30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305" r:id="rId34"/>
    <p:sldId id="288" r:id="rId35"/>
    <p:sldId id="289" r:id="rId36"/>
    <p:sldId id="290" r:id="rId37"/>
    <p:sldId id="306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049" cy="465606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84" y="0"/>
            <a:ext cx="3038049" cy="465606"/>
          </a:xfrm>
          <a:prstGeom prst="rect">
            <a:avLst/>
          </a:prstGeom>
        </p:spPr>
        <p:txBody>
          <a:bodyPr vert="horz" lIns="90471" tIns="45235" rIns="90471" bIns="45235" rtlCol="0"/>
          <a:lstStyle>
            <a:lvl1pPr algn="r">
              <a:defRPr sz="1200"/>
            </a:lvl1pPr>
          </a:lstStyle>
          <a:p>
            <a:fld id="{864BCE57-0546-4027-9F89-9387BE023B3A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794"/>
            <a:ext cx="3038049" cy="465606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84" y="8830794"/>
            <a:ext cx="3038049" cy="465606"/>
          </a:xfrm>
          <a:prstGeom prst="rect">
            <a:avLst/>
          </a:prstGeom>
        </p:spPr>
        <p:txBody>
          <a:bodyPr vert="horz" lIns="90471" tIns="45235" rIns="90471" bIns="45235" rtlCol="0" anchor="b"/>
          <a:lstStyle>
            <a:lvl1pPr algn="r">
              <a:defRPr sz="1200"/>
            </a:lvl1pPr>
          </a:lstStyle>
          <a:p>
            <a:fld id="{5438DC4B-DA12-4884-B6A7-B466919F9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44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0FB581-4042-4C05-A2DF-13BCE6864F7F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3759FA-D300-49E9-91F6-621C37FBF1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CONGENITAL   ABNORMALITIES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Janet </a:t>
            </a:r>
            <a:r>
              <a:rPr lang="en-US" dirty="0" err="1" smtClean="0"/>
              <a:t>M.Amanya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28600"/>
            <a:ext cx="7848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I</a:t>
            </a:r>
            <a:r>
              <a:rPr lang="en-US" sz="3600" b="1" dirty="0" smtClean="0"/>
              <a:t>ntestinal  obstruction</a:t>
            </a:r>
            <a:r>
              <a:rPr lang="en-US" sz="3600" dirty="0" smtClean="0"/>
              <a:t>;-  Polyhydramnious </a:t>
            </a:r>
            <a:r>
              <a:rPr lang="en-US" sz="3600" dirty="0"/>
              <a:t>, bile </a:t>
            </a:r>
            <a:r>
              <a:rPr lang="en-US" sz="3600" dirty="0" smtClean="0"/>
              <a:t>stained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err="1" smtClean="0"/>
              <a:t>emesis,abdominal</a:t>
            </a:r>
            <a:r>
              <a:rPr lang="en-US" sz="3600" dirty="0" smtClean="0"/>
              <a:t> </a:t>
            </a:r>
            <a:r>
              <a:rPr lang="en-US" sz="3600" dirty="0"/>
              <a:t>distension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-</a:t>
            </a:r>
            <a:r>
              <a:rPr lang="en-US" sz="3600" b="1" dirty="0" err="1" smtClean="0"/>
              <a:t>volvulus</a:t>
            </a:r>
            <a:r>
              <a:rPr lang="en-US" sz="3600" b="1" dirty="0" smtClean="0"/>
              <a:t>, duodenal atresia  </a:t>
            </a:r>
            <a:r>
              <a:rPr lang="en-US" sz="3600" b="1" dirty="0" err="1" smtClean="0"/>
              <a:t>ileal</a:t>
            </a:r>
            <a:r>
              <a:rPr lang="en-US" sz="3600" b="1" dirty="0" smtClean="0"/>
              <a:t>  atresia;</a:t>
            </a:r>
            <a:r>
              <a:rPr lang="en-US" sz="3600" dirty="0" smtClean="0"/>
              <a:t>-- suspect trisomy 21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cystic  fibrosis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-</a:t>
            </a:r>
            <a:r>
              <a:rPr lang="en-US" sz="3600" b="1" dirty="0" err="1" smtClean="0"/>
              <a:t>Gastroschisis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omphalocele</a:t>
            </a:r>
            <a:r>
              <a:rPr lang="en-US" sz="3600" dirty="0" smtClean="0"/>
              <a:t>;-- </a:t>
            </a:r>
            <a:r>
              <a:rPr lang="en-US" sz="3600" dirty="0"/>
              <a:t>Polyhydramnious, intestinal obstruction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-</a:t>
            </a:r>
            <a:r>
              <a:rPr lang="en-US" sz="3600" b="1" dirty="0" smtClean="0"/>
              <a:t>Renal  agenesis, potter syndrome</a:t>
            </a:r>
            <a:r>
              <a:rPr lang="en-US" sz="3600" dirty="0" smtClean="0"/>
              <a:t>—</a:t>
            </a:r>
            <a:r>
              <a:rPr lang="en-US" sz="3600" dirty="0" err="1" smtClean="0"/>
              <a:t>oligohydromnious</a:t>
            </a:r>
            <a:r>
              <a:rPr lang="en-US" sz="3600" dirty="0"/>
              <a:t>, </a:t>
            </a:r>
            <a:r>
              <a:rPr lang="en-US" sz="3600" dirty="0" err="1"/>
              <a:t>anuria</a:t>
            </a:r>
            <a:r>
              <a:rPr lang="en-US" sz="3600" dirty="0"/>
              <a:t> , pulmonary hypoplasia                        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err="1"/>
              <a:t>Pneumothorax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-615553"/>
            <a:ext cx="7543800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en-US" sz="4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en-US" sz="4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eural tube defects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;-- Encephalocele,  meningomyelocele=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polyhydramnious ,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alpha feto- protein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Decreased fetal activity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uctal dependant congenital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heart disease;- cyanosis, hypotension,  murmurs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81000"/>
            <a:ext cx="7239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dirty="0" smtClean="0"/>
          </a:p>
          <a:p>
            <a:r>
              <a:rPr lang="en-US" sz="4400" b="1" dirty="0" smtClean="0"/>
              <a:t>AETIOLOGY:  </a:t>
            </a:r>
          </a:p>
          <a:p>
            <a:r>
              <a:rPr lang="en-US" sz="4400" dirty="0" smtClean="0"/>
              <a:t>Environmental  and  genetic  factors</a:t>
            </a:r>
          </a:p>
          <a:p>
            <a:r>
              <a:rPr lang="en-US" sz="4400" dirty="0" smtClean="0"/>
              <a:t>-Idiopathic  accounts  for  50%</a:t>
            </a:r>
          </a:p>
          <a:p>
            <a:r>
              <a:rPr lang="en-US" sz="4400" dirty="0" smtClean="0"/>
              <a:t>-single  gene  defects  </a:t>
            </a:r>
          </a:p>
          <a:p>
            <a:r>
              <a:rPr lang="en-US" sz="4400" dirty="0" smtClean="0"/>
              <a:t>-Chromosomal   anomalies  </a:t>
            </a:r>
            <a:r>
              <a:rPr lang="en-US" sz="4400" dirty="0" err="1" smtClean="0"/>
              <a:t>e.g</a:t>
            </a:r>
            <a:r>
              <a:rPr lang="en-US" sz="4400" dirty="0" smtClean="0"/>
              <a:t>  Down syndrome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381001"/>
            <a:ext cx="7543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Infections </a:t>
            </a:r>
            <a:r>
              <a:rPr lang="en-US" sz="3600" dirty="0" smtClean="0"/>
              <a:t> </a:t>
            </a:r>
            <a:r>
              <a:rPr lang="en-US" sz="3600" dirty="0" err="1" smtClean="0"/>
              <a:t>e.g</a:t>
            </a:r>
            <a:r>
              <a:rPr lang="en-US" sz="3600" dirty="0" smtClean="0"/>
              <a:t>  rubella  syndrome [ consist  of  cataract , deafness ,cardiac  abnormalities]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Teratogenic   drugs  </a:t>
            </a:r>
            <a:r>
              <a:rPr lang="en-US" sz="3600" dirty="0" err="1" smtClean="0"/>
              <a:t>e.g</a:t>
            </a:r>
            <a:r>
              <a:rPr lang="en-US" sz="3600" dirty="0" smtClean="0"/>
              <a:t>  thalidomide   causes  phocomelia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Social  economic  factors  </a:t>
            </a:r>
            <a:r>
              <a:rPr lang="en-US" sz="3600" dirty="0" err="1" smtClean="0"/>
              <a:t>e.g</a:t>
            </a:r>
            <a:r>
              <a:rPr lang="en-US" sz="3600" dirty="0" smtClean="0"/>
              <a:t>  an  ence phaly,  and  spina  bifida  is  high  in  low  socio-economic  status.  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parental  age   </a:t>
            </a:r>
            <a:r>
              <a:rPr lang="en-US" sz="3600" dirty="0" err="1" smtClean="0"/>
              <a:t>e.g</a:t>
            </a:r>
            <a:r>
              <a:rPr lang="en-US" sz="3600" dirty="0" smtClean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maternal  age  dependant  trisomy  21 &gt; 35yrs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Paternal  age  dependant  -  </a:t>
            </a:r>
            <a:r>
              <a:rPr lang="en-US" sz="3200" dirty="0" smtClean="0"/>
              <a:t>achondroplasia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Seasonal</a:t>
            </a:r>
            <a:r>
              <a:rPr lang="en-US" sz="3200" dirty="0" smtClean="0"/>
              <a:t>:-  some  are  more  common  in  winter   than   summer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Regional  incidence</a:t>
            </a:r>
            <a:r>
              <a:rPr lang="en-US" sz="3200" dirty="0" smtClean="0"/>
              <a:t>:—an  </a:t>
            </a:r>
            <a:r>
              <a:rPr lang="en-US" sz="3200" dirty="0" err="1" smtClean="0"/>
              <a:t>encephaly</a:t>
            </a:r>
            <a:r>
              <a:rPr lang="en-US" sz="3200" dirty="0" smtClean="0"/>
              <a:t>  is  highest  in  highlands  </a:t>
            </a:r>
            <a:r>
              <a:rPr lang="en-US" sz="3200" dirty="0" err="1" smtClean="0"/>
              <a:t>e.g</a:t>
            </a:r>
            <a:r>
              <a:rPr lang="en-US" sz="3200" dirty="0" smtClean="0"/>
              <a:t>  Liverpool  in  England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Congenital  dislocation  of the  hip is  high  in  Finland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Sex</a:t>
            </a:r>
            <a:r>
              <a:rPr lang="en-US" sz="3200" dirty="0" smtClean="0"/>
              <a:t> : Congenital  pyloric  </a:t>
            </a:r>
            <a:r>
              <a:rPr lang="en-US" sz="3200" dirty="0" err="1" smtClean="0"/>
              <a:t>stenosis</a:t>
            </a:r>
            <a:r>
              <a:rPr lang="en-US" sz="3200" dirty="0" smtClean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M : F ratio  is  5  : 1.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en-US" sz="3200" b="1" dirty="0" smtClean="0"/>
              <a:t>Dislocation  of the hip </a:t>
            </a:r>
            <a:r>
              <a:rPr lang="en-US" sz="3200" dirty="0" smtClean="0"/>
              <a:t>:- F: M ratio  is 6:1.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7772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 smtClean="0"/>
              <a:t>Birth  order    -first  </a:t>
            </a:r>
            <a:r>
              <a:rPr lang="en-US" sz="4800" dirty="0" err="1" smtClean="0"/>
              <a:t>borns</a:t>
            </a:r>
            <a:r>
              <a:rPr lang="en-US" sz="4800" dirty="0" smtClean="0"/>
              <a:t>  have  high  incidences  of  malformation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  Ionizing   radiation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 Mechanical  factors  </a:t>
            </a:r>
            <a:r>
              <a:rPr lang="en-US" sz="4800" dirty="0" err="1" smtClean="0"/>
              <a:t>e.g</a:t>
            </a:r>
            <a:r>
              <a:rPr lang="en-US" sz="4800" dirty="0" smtClean="0"/>
              <a:t>  </a:t>
            </a:r>
            <a:r>
              <a:rPr lang="en-US" sz="4800" dirty="0" err="1" smtClean="0"/>
              <a:t>tallipes</a:t>
            </a:r>
            <a:r>
              <a:rPr lang="en-US" sz="4800" dirty="0" smtClean="0"/>
              <a:t>  </a:t>
            </a:r>
            <a:r>
              <a:rPr lang="en-US" sz="4800" dirty="0" err="1" smtClean="0"/>
              <a:t>equino</a:t>
            </a:r>
            <a:r>
              <a:rPr lang="en-US" sz="4800" dirty="0" smtClean="0"/>
              <a:t> </a:t>
            </a:r>
            <a:r>
              <a:rPr lang="en-US" sz="4800" dirty="0" err="1" smtClean="0"/>
              <a:t>varus</a:t>
            </a:r>
            <a:r>
              <a:rPr lang="en-US" sz="4800" dirty="0" smtClean="0"/>
              <a:t>, CDH, 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 Parity  of  the  mother</a:t>
            </a:r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 Multiple   factors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09600"/>
            <a:ext cx="7696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DIAGNOSIS</a:t>
            </a:r>
          </a:p>
          <a:p>
            <a:r>
              <a:rPr lang="en-US" sz="4000" dirty="0" smtClean="0"/>
              <a:t>Is  by  history </a:t>
            </a:r>
          </a:p>
          <a:p>
            <a:r>
              <a:rPr lang="en-US" sz="4000" dirty="0" smtClean="0"/>
              <a:t>Physical  examination</a:t>
            </a:r>
          </a:p>
          <a:p>
            <a:r>
              <a:rPr lang="en-US" sz="4000" dirty="0" smtClean="0"/>
              <a:t>Relevant  investigations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SPINA  BIFIDA</a:t>
            </a:r>
          </a:p>
          <a:p>
            <a:r>
              <a:rPr lang="en-US" sz="4000" dirty="0" smtClean="0"/>
              <a:t>Is  the  most  common  neural- tube  defect, most  frequently  occurring  </a:t>
            </a:r>
          </a:p>
          <a:p>
            <a:r>
              <a:rPr lang="en-US" sz="4000" dirty="0" smtClean="0"/>
              <a:t>Permanent  disabling   birth  defect. </a:t>
            </a:r>
          </a:p>
          <a:p>
            <a:r>
              <a:rPr lang="en-US" sz="4000" dirty="0" smtClean="0"/>
              <a:t>Results  from  failure  of  the  spine to  close  during  the  first  month  of  pregnancy.</a:t>
            </a:r>
          </a:p>
          <a:p>
            <a:r>
              <a:rPr lang="en-US" sz="4000" dirty="0" smtClean="0"/>
              <a:t>May  cause  paralysis  leading  to bowel  and  bladder  complications.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457200"/>
            <a:ext cx="7848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A  large  percentage also  has  hydrocephalus </a:t>
            </a:r>
          </a:p>
          <a:p>
            <a:r>
              <a:rPr lang="en-US" sz="4400" dirty="0" smtClean="0"/>
              <a:t>It  can  cause  profound  defects  on  the  </a:t>
            </a:r>
            <a:r>
              <a:rPr lang="en-US" sz="4400" dirty="0" err="1" smtClean="0"/>
              <a:t>childs</a:t>
            </a:r>
            <a:r>
              <a:rPr lang="en-US" sz="4400" dirty="0" smtClean="0"/>
              <a:t>  motional  and  social  development</a:t>
            </a:r>
          </a:p>
          <a:p>
            <a:r>
              <a:rPr lang="en-US" sz="4000" b="1" dirty="0" smtClean="0"/>
              <a:t>LOW   FOLIC  ACID  </a:t>
            </a:r>
            <a:r>
              <a:rPr lang="en-US" sz="4400" dirty="0" smtClean="0"/>
              <a:t>Status  before  conception  and  during  the  first  week  of  pregnancy increases  the  risk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TYPES:</a:t>
            </a:r>
          </a:p>
          <a:p>
            <a:r>
              <a:rPr lang="en-US" sz="4800" dirty="0" smtClean="0"/>
              <a:t>  Spina  bifida  </a:t>
            </a:r>
            <a:r>
              <a:rPr lang="en-US" sz="4800" dirty="0" err="1" smtClean="0"/>
              <a:t>occulta</a:t>
            </a:r>
            <a:endParaRPr lang="en-US" sz="4800" dirty="0" smtClean="0"/>
          </a:p>
          <a:p>
            <a:r>
              <a:rPr lang="en-US" sz="4800" dirty="0" smtClean="0"/>
              <a:t>  Features;-  a dimple</a:t>
            </a:r>
          </a:p>
          <a:p>
            <a:r>
              <a:rPr lang="en-US" sz="4800" dirty="0" smtClean="0"/>
              <a:t>                    Tuft  of  hair</a:t>
            </a:r>
          </a:p>
          <a:p>
            <a:r>
              <a:rPr lang="en-US" sz="4800" dirty="0" smtClean="0"/>
              <a:t>                    </a:t>
            </a:r>
            <a:r>
              <a:rPr lang="en-US" sz="4800" dirty="0" err="1" smtClean="0"/>
              <a:t>Lipoma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676400"/>
            <a:ext cx="7391400" cy="4358640"/>
          </a:xfrm>
        </p:spPr>
        <p:txBody>
          <a:bodyPr>
            <a:normAutofit/>
          </a:bodyPr>
          <a:lstStyle/>
          <a:p>
            <a:r>
              <a:rPr lang="fi-FI" dirty="0" smtClean="0"/>
              <a:t>Define congenital abnormalities</a:t>
            </a:r>
            <a:br>
              <a:rPr lang="fi-FI" dirty="0" smtClean="0"/>
            </a:br>
            <a:r>
              <a:rPr lang="fi-FI" dirty="0" smtClean="0"/>
              <a:t>state the signicance</a:t>
            </a:r>
            <a:br>
              <a:rPr lang="fi-FI" dirty="0" smtClean="0"/>
            </a:br>
            <a:r>
              <a:rPr lang="fi-FI" dirty="0" smtClean="0"/>
              <a:t>outline common life threatening congenital abnormalities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183880" cy="4187952"/>
          </a:xfrm>
        </p:spPr>
        <p:txBody>
          <a:bodyPr>
            <a:normAutofit/>
          </a:bodyPr>
          <a:lstStyle/>
          <a:p>
            <a:r>
              <a:rPr lang="fi-FI" sz="3200" b="1" dirty="0" smtClean="0"/>
              <a:t>   Learning outcomes</a:t>
            </a:r>
            <a:endParaRPr lang="fi-FI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777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2. Spina  bifida  cystica</a:t>
            </a:r>
          </a:p>
          <a:p>
            <a:r>
              <a:rPr lang="en-US" sz="4000" dirty="0" smtClean="0"/>
              <a:t> Observe  a  cyst  or  sarc  on  the   back</a:t>
            </a:r>
          </a:p>
          <a:p>
            <a:r>
              <a:rPr lang="en-US" sz="4000" dirty="0" smtClean="0"/>
              <a:t> May  be  covered  with  a  thin  layer  of  skin </a:t>
            </a:r>
          </a:p>
          <a:p>
            <a:r>
              <a:rPr lang="en-US" sz="4000" dirty="0" smtClean="0"/>
              <a:t> May  be  a  1. </a:t>
            </a:r>
            <a:r>
              <a:rPr lang="en-US" sz="3200" b="1" dirty="0" smtClean="0"/>
              <a:t>Meningocoele 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Contains   </a:t>
            </a:r>
            <a:r>
              <a:rPr lang="en-US" sz="4000" b="1" dirty="0" smtClean="0"/>
              <a:t>meninges</a:t>
            </a:r>
            <a:r>
              <a:rPr lang="en-US" sz="4000" dirty="0" smtClean="0"/>
              <a:t>   and  CSF</a:t>
            </a:r>
          </a:p>
          <a:p>
            <a:r>
              <a:rPr lang="en-US" sz="4000" dirty="0" smtClean="0"/>
              <a:t> 2. M</a:t>
            </a:r>
            <a:r>
              <a:rPr lang="en-US" sz="4000" b="1" dirty="0" smtClean="0"/>
              <a:t>eningomyelocele</a:t>
            </a:r>
            <a:r>
              <a:rPr lang="en-US" sz="4000" dirty="0" smtClean="0"/>
              <a:t>:</a:t>
            </a:r>
          </a:p>
          <a:p>
            <a:r>
              <a:rPr lang="en-US" sz="4000" dirty="0" smtClean="0"/>
              <a:t>Contains   </a:t>
            </a:r>
            <a:r>
              <a:rPr lang="en-US" sz="4000" b="1" dirty="0" smtClean="0"/>
              <a:t>tissue,  CSF,  nerves</a:t>
            </a:r>
            <a:r>
              <a:rPr lang="en-US" sz="4000" dirty="0" smtClean="0"/>
              <a:t>, and  part  of  </a:t>
            </a:r>
            <a:r>
              <a:rPr lang="en-US" sz="4000" b="1" dirty="0" smtClean="0"/>
              <a:t>spinal  cord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990600" y="-160795"/>
            <a:ext cx="785810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ENCEPHALOCELE  [CRANIAL   BIFIDA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 bones  of   the  skull  fail  to  develop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properly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May  contain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brain  tissue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CSF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with  or  without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part  of  the  brain</a:t>
            </a:r>
            <a:endParaRPr lang="en-US" sz="40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Examine   lower  limbs   for  paralysis,   head  circumference   R/O hydrocephalus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77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AN  ENCEPHALY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Complete  absence  of  peripheral   </a:t>
            </a:r>
            <a:r>
              <a:rPr lang="en-US" sz="4000" dirty="0" err="1" smtClean="0"/>
              <a:t>hemsphere</a:t>
            </a:r>
            <a:r>
              <a:rPr lang="en-US" sz="4000" dirty="0" smtClean="0"/>
              <a:t>  and   overlying  skull.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90%  are  female,   common  in   first  </a:t>
            </a:r>
            <a:r>
              <a:rPr lang="en-US" sz="4000" dirty="0" err="1" smtClean="0"/>
              <a:t>borns</a:t>
            </a:r>
            <a:r>
              <a:rPr lang="en-US" sz="40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High  incidence  in  low  socio  economic   class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Associated  with  </a:t>
            </a:r>
            <a:r>
              <a:rPr lang="en-US" sz="4000" dirty="0" err="1" smtClean="0"/>
              <a:t>hydramnious</a:t>
            </a:r>
            <a:r>
              <a:rPr lang="en-US" sz="4000" dirty="0" smtClean="0"/>
              <a:t>   due  to  inability  of  the  fetus   to  swallow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685800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UMBILICAL  HERNIA ;</a:t>
            </a:r>
            <a:r>
              <a:rPr lang="en-US" sz="4000" dirty="0" smtClean="0"/>
              <a:t> -- </a:t>
            </a:r>
          </a:p>
          <a:p>
            <a:r>
              <a:rPr lang="en-US" sz="4000" dirty="0" smtClean="0"/>
              <a:t>two   types;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True  umbilical  hernia 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Supra  umbilical  hernia</a:t>
            </a:r>
          </a:p>
          <a:p>
            <a:r>
              <a:rPr lang="en-US" sz="4000" dirty="0" smtClean="0"/>
              <a:t>Natural  cure  is  expected  ,  spontaneous  closure  at  one  year</a:t>
            </a:r>
          </a:p>
          <a:p>
            <a:r>
              <a:rPr lang="en-US" sz="4000" dirty="0" smtClean="0"/>
              <a:t>Surgery   if  there  are  symptoms   or  at  5years   if  it persists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04800"/>
            <a:ext cx="670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CONGENITAL   URETHRAL  VALVES: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May  cause  recurrent  UTI , Reflux  </a:t>
            </a:r>
            <a:r>
              <a:rPr lang="en-US" sz="4000" dirty="0" err="1" smtClean="0"/>
              <a:t>hydronephrosis</a:t>
            </a:r>
            <a:r>
              <a:rPr lang="en-US" sz="4000" dirty="0" smtClean="0"/>
              <a:t>,  obstructive  </a:t>
            </a:r>
            <a:r>
              <a:rPr lang="en-US" sz="4000" dirty="0" err="1" smtClean="0"/>
              <a:t>uropathy</a:t>
            </a:r>
            <a:endParaRPr lang="en-US" sz="4000" dirty="0" smtClean="0"/>
          </a:p>
          <a:p>
            <a:pPr>
              <a:buFont typeface="Wingdings" pitchFamily="2" charset="2"/>
              <a:buChar char="§"/>
            </a:pPr>
            <a:r>
              <a:rPr lang="en-US" sz="4000" dirty="0" err="1" smtClean="0"/>
              <a:t>Micturating</a:t>
            </a:r>
            <a:r>
              <a:rPr lang="en-US" sz="4000" dirty="0" smtClean="0"/>
              <a:t>  </a:t>
            </a:r>
            <a:r>
              <a:rPr lang="en-US" sz="4000" dirty="0" err="1" smtClean="0"/>
              <a:t>cysto</a:t>
            </a:r>
            <a:r>
              <a:rPr lang="en-US" sz="4000" dirty="0" smtClean="0"/>
              <a:t>  </a:t>
            </a:r>
            <a:r>
              <a:rPr lang="en-US" sz="4000" dirty="0" err="1" smtClean="0"/>
              <a:t>urethrogram</a:t>
            </a:r>
            <a:r>
              <a:rPr lang="en-US" sz="4000" dirty="0" smtClean="0"/>
              <a:t>  (M C U)  is  a must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RX  == SURGERY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57200"/>
            <a:ext cx="7315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HYPOSPADIA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The  urethral  opening  is  on  the  ventral  surface  of  the  gland  or  shaft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err="1" smtClean="0"/>
              <a:t>Epispadia</a:t>
            </a:r>
            <a:r>
              <a:rPr lang="en-US" sz="4000" dirty="0" smtClean="0"/>
              <a:t>,  hypospadia  with  chordate,  penile,  or  coronal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Avoid  circumcision - skin is  used  to  repair 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Repair  is  advised   at  the  age  of  4—5yrs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57200"/>
            <a:ext cx="7315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UNDESCENDED  TESTIS  [CRYPTORCHIDISM</a:t>
            </a:r>
            <a:r>
              <a:rPr lang="en-US" sz="3200" dirty="0" smtClean="0"/>
              <a:t>]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33%  of   premature  male  develop  cryptorchidism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3%  of  term  infants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May  descend   in  the  first  few  months   after  birth.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Surgical  correction  is  best  at  2yrs  BUT    MUST   be  done   by  7-9yrs.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Infertility  results  if  bilaterally  undecsended   past  puberty.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May  be  cancerous  if  remains  for  a  long  time .       </a:t>
            </a:r>
            <a:r>
              <a:rPr lang="en-US" sz="3200" b="1" dirty="0" smtClean="0"/>
              <a:t>RX</a:t>
            </a:r>
            <a:r>
              <a:rPr lang="en-US" sz="3200" dirty="0" smtClean="0"/>
              <a:t>   orchidopexy.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57200"/>
            <a:ext cx="6629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Congenital  dislocation   of  the  hip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Common  in  girls 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Girl : boy  ratio  is  6: 1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Ortolani,s  test  is  positive 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RX    Reduction and  immobilize  in  pop for  3 months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81000"/>
            <a:ext cx="7696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CONGENITAL  HYPERTROPHIC  PYLORIC  STENOSIS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Features</a:t>
            </a:r>
            <a:r>
              <a:rPr lang="en-US" sz="3600" dirty="0" smtClean="0"/>
              <a:t>:  projectile  vomiting  from  the  second  to  third  week of  life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</a:t>
            </a:r>
            <a:r>
              <a:rPr lang="en-US" sz="3600" b="1" dirty="0" smtClean="0"/>
              <a:t>never</a:t>
            </a:r>
            <a:r>
              <a:rPr lang="en-US" sz="3600" dirty="0" smtClean="0"/>
              <a:t>  bile  stained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Common  in  first  born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More  common  in  males  than  females 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There  is  marked  weight  loss  and  dehydration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There  is  visible  peristalsis   left  to  right  after  feeds  and  before  vomiting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81000"/>
            <a:ext cx="7467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INVESTIGATIONS: 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Electrolytes  : reduced sodium  (Na+)   ,potassium (k+), chloride (Cl) Increased   PH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Leads  to  </a:t>
            </a:r>
            <a:r>
              <a:rPr lang="en-US" sz="3600" b="1" dirty="0" smtClean="0"/>
              <a:t>hypochloraemic   alkalosis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Barium   meal    is  mandatory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RX:</a:t>
            </a:r>
            <a:r>
              <a:rPr lang="en-US" sz="3600" dirty="0" smtClean="0"/>
              <a:t>    Correct  the  electrolyte    imbalance   and   dehydration  with  IV  fluids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Definitive  treatment  is  by  surgery   [</a:t>
            </a:r>
            <a:r>
              <a:rPr lang="en-US" sz="3600" b="1" dirty="0" smtClean="0"/>
              <a:t>pyloromyotomy</a:t>
            </a:r>
            <a:r>
              <a:rPr lang="en-US" sz="3600" dirty="0" smtClean="0"/>
              <a:t>]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838200"/>
            <a:ext cx="7010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Are a </a:t>
            </a:r>
            <a:r>
              <a:rPr lang="en-US" sz="4000" dirty="0"/>
              <a:t>major cause of still births and neonatal deaths </a:t>
            </a:r>
          </a:p>
          <a:p>
            <a:r>
              <a:rPr lang="en-US" sz="4000" dirty="0"/>
              <a:t>More importantly are a cause of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457200"/>
            <a:ext cx="6629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CONGENITAL   TALLIPES   EQUINO  VARUS    [CTEV]  / CLUB  FOOT]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Common  in  boys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Majority  are  mechanical   in  origin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Defect : </a:t>
            </a:r>
            <a:r>
              <a:rPr lang="en-US" sz="3200" b="1" dirty="0" err="1" smtClean="0"/>
              <a:t>Equinus</a:t>
            </a:r>
            <a:r>
              <a:rPr lang="en-US" sz="3200" dirty="0" smtClean="0"/>
              <a:t>-  plantar  flexion</a:t>
            </a:r>
          </a:p>
          <a:p>
            <a:r>
              <a:rPr lang="en-US" sz="3200" dirty="0" smtClean="0"/>
              <a:t> </a:t>
            </a:r>
            <a:r>
              <a:rPr lang="en-US" sz="3200" b="1" dirty="0" smtClean="0"/>
              <a:t>Varus</a:t>
            </a:r>
            <a:r>
              <a:rPr lang="en-US" sz="3200" dirty="0" smtClean="0"/>
              <a:t>  -- displacement   towards  the  midline  together  with  medial  rotation  of  tibia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  And   fore   feet  adduction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RX :  Starts   from  first  day  of  life </a:t>
            </a:r>
          </a:p>
          <a:p>
            <a:r>
              <a:rPr lang="en-US" sz="3200" dirty="0" smtClean="0"/>
              <a:t>    Dennis   brown   splint  is   applied    for   3 months  </a:t>
            </a:r>
          </a:p>
          <a:p>
            <a:r>
              <a:rPr lang="en-US" sz="3200" dirty="0" smtClean="0"/>
              <a:t>   33 %   are  fully  corrected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90600" y="287179"/>
            <a:ext cx="8610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DOWNS SYNDROME /MONGOLISM /TRYSOMY  21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  the  commonest  form  of  mental  retardation   with  a  prevalence  of  1: 700 live births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 frequency  is   related  to  maternal  age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i.e  &gt;35 years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Chromosomal  anomalies  associated   with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downs syndrome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Full  trysomy  21  -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95%   of  cases                  [non  dysfunction]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T 21  Mosaicism = 2.4 %  of  the  cases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 21 translocation  = 3.3%  of  cases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Males  are  affected  more  than  females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28600"/>
            <a:ext cx="7162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CLINICAL  FEATURES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Slanting  </a:t>
            </a:r>
            <a:r>
              <a:rPr lang="en-US" sz="3200" dirty="0" err="1" smtClean="0"/>
              <a:t>palpebral</a:t>
            </a:r>
            <a:r>
              <a:rPr lang="en-US" sz="3200" dirty="0" smtClean="0"/>
              <a:t>  fissures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Marked  epicanthic  folds 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Small  mouth  with  a protruding  tongue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err="1" smtClean="0"/>
              <a:t>Hypotonia</a:t>
            </a:r>
            <a:r>
              <a:rPr lang="en-US" sz="3200" dirty="0" smtClean="0"/>
              <a:t> 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Poor  </a:t>
            </a:r>
            <a:r>
              <a:rPr lang="en-US" sz="3200" dirty="0" err="1" smtClean="0"/>
              <a:t>moro</a:t>
            </a:r>
            <a:r>
              <a:rPr lang="en-US" sz="3200" dirty="0" smtClean="0"/>
              <a:t>  reflex 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err="1" smtClean="0"/>
              <a:t>Hyperflexibility</a:t>
            </a:r>
            <a:r>
              <a:rPr lang="en-US" sz="3200" dirty="0" smtClean="0"/>
              <a:t>  of joints   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Excess  </a:t>
            </a:r>
            <a:r>
              <a:rPr lang="en-US" sz="3200" dirty="0" err="1" smtClean="0"/>
              <a:t>nuchal</a:t>
            </a:r>
            <a:r>
              <a:rPr lang="en-US" sz="3200" dirty="0" smtClean="0"/>
              <a:t>  skin 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Flat  facial  profile</a:t>
            </a:r>
          </a:p>
          <a:p>
            <a:pPr lvl="0">
              <a:buFont typeface="Wingdings" pitchFamily="2" charset="2"/>
              <a:buChar char="§"/>
            </a:pPr>
            <a:r>
              <a:rPr lang="en-US" sz="3200" dirty="0" smtClean="0"/>
              <a:t>Delayed  dentition</a:t>
            </a:r>
          </a:p>
          <a:p>
            <a:pPr lvl="0">
              <a:buFont typeface="Wingdings" pitchFamily="2" charset="2"/>
              <a:buChar char="§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Features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en-US" dirty="0" smtClean="0"/>
              <a:t>Delayed  closure  of  fontanels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Single  </a:t>
            </a:r>
            <a:r>
              <a:rPr lang="en-US" dirty="0" err="1" smtClean="0"/>
              <a:t>palmar</a:t>
            </a:r>
            <a:r>
              <a:rPr lang="en-US" dirty="0" smtClean="0"/>
              <a:t>   crease  [simian  crease]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Dysplasia  of  the  pelvis 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Wide  gap  between  first    and  second  finger  and  toes 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Low  set  ears 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Have  a  good  temperament   -  are  quiet  most  of  the  time  with  a lot  of  interest in  music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Are  short  statured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6781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COMPLICATIONS </a:t>
            </a:r>
          </a:p>
          <a:p>
            <a:pPr lvl="0"/>
            <a:r>
              <a:rPr lang="en-US" sz="4000" dirty="0" smtClean="0"/>
              <a:t>40%  have  a congenital  heart  defect   [ AVSD , PDA , VSD]</a:t>
            </a:r>
          </a:p>
          <a:p>
            <a:pPr lvl="0"/>
            <a:r>
              <a:rPr lang="en-US" sz="4000" dirty="0" smtClean="0"/>
              <a:t>IQ  range  =25—50 </a:t>
            </a:r>
          </a:p>
          <a:p>
            <a:pPr lvl="0"/>
            <a:r>
              <a:rPr lang="en-US" sz="4000" dirty="0" smtClean="0"/>
              <a:t>Hypothyroidism    5%</a:t>
            </a:r>
          </a:p>
          <a:p>
            <a:pPr lvl="0"/>
            <a:r>
              <a:rPr lang="en-US" sz="4000" dirty="0" err="1" smtClean="0"/>
              <a:t>Leukaemia</a:t>
            </a:r>
            <a:r>
              <a:rPr lang="en-US" sz="4000" dirty="0" smtClean="0"/>
              <a:t>   1: 95</a:t>
            </a:r>
          </a:p>
          <a:p>
            <a:pPr lvl="0"/>
            <a:r>
              <a:rPr lang="en-US" sz="4000" dirty="0" err="1" smtClean="0"/>
              <a:t>Atlanto</a:t>
            </a:r>
            <a:r>
              <a:rPr lang="en-US" sz="4000" dirty="0" smtClean="0"/>
              <a:t>  axial  instability  12—20 %   usually  asymptomatic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066800" y="838200"/>
            <a:ext cx="8534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Mean  age  for  survival  =65 years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DIAGNOSIS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Chromosomal  analysis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1004248"/>
            <a:ext cx="7391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ACHONDROPLASIA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  is  inherited  through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autosomal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dominant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dwaft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&lt;  4 ft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Have  a  large  head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Depressed   nasal   bridge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Short   extremities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 trunk  is  of  normal  size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Features Achondroplasia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Are   intelligent</a:t>
            </a:r>
            <a:endParaRPr lang="en-US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Have  a  protruded  upper  mandible  and  deformed  pelvis</a:t>
            </a:r>
            <a:endParaRPr lang="en-US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Paternal   age   is  a  possible  factor</a:t>
            </a:r>
            <a:endParaRPr lang="en-US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600" dirty="0" smtClean="0">
              <a:latin typeface="Arial" pitchFamily="34" charset="0"/>
            </a:endParaRP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096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Congenital malformations  are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anatomical </a:t>
            </a:r>
            <a:r>
              <a:rPr lang="en-US" sz="4000" dirty="0"/>
              <a:t>defects present at </a:t>
            </a:r>
            <a:r>
              <a:rPr lang="en-US" sz="4000" dirty="0" smtClean="0"/>
              <a:t>birth</a:t>
            </a:r>
            <a:endParaRPr lang="en-US" sz="4000" dirty="0"/>
          </a:p>
          <a:p>
            <a:pPr>
              <a:buFont typeface="Wingdings" pitchFamily="2" charset="2"/>
              <a:buChar char="§"/>
            </a:pPr>
            <a:r>
              <a:rPr lang="en-US" sz="4000" dirty="0"/>
              <a:t>Defects of the CNS and  heart </a:t>
            </a:r>
            <a:r>
              <a:rPr lang="en-US" sz="4000" dirty="0" smtClean="0"/>
              <a:t>account for </a:t>
            </a:r>
            <a:r>
              <a:rPr lang="en-US" sz="4000" dirty="0"/>
              <a:t>more than  half  of  the 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3400"/>
            <a:ext cx="7467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dirty="0"/>
              <a:t>SIGNIFICANCE</a:t>
            </a:r>
            <a:r>
              <a:rPr lang="en-US" sz="3200" dirty="0"/>
              <a:t>:-   </a:t>
            </a:r>
            <a:r>
              <a:rPr lang="en-US" sz="3200" dirty="0" smtClean="0"/>
              <a:t>                                                                                                </a:t>
            </a:r>
            <a:r>
              <a:rPr lang="en-US" sz="3200" dirty="0"/>
              <a:t>1—2% of all babies are born with serious  congenital malformations 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 </a:t>
            </a:r>
            <a:r>
              <a:rPr lang="en-US" sz="3200" dirty="0"/>
              <a:t>Are  major  causes  of  </a:t>
            </a:r>
            <a:r>
              <a:rPr lang="en-US" sz="3200" dirty="0" smtClean="0"/>
              <a:t>Perinatal  </a:t>
            </a:r>
            <a:r>
              <a:rPr lang="en-US" sz="3200" dirty="0"/>
              <a:t>and infant death  to the  extend   of  infant  mortality rate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en-US" sz="3200" dirty="0"/>
              <a:t>The  incidence of  serious  defects and chromosomal  anomalies amongst   spontaneous  abortions is very  high.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Some  </a:t>
            </a:r>
            <a:r>
              <a:rPr lang="en-US" sz="3200" dirty="0"/>
              <a:t>of  them  are  predisposing  factors  to  </a:t>
            </a:r>
            <a:r>
              <a:rPr lang="en-US" sz="3200" dirty="0" smtClean="0"/>
              <a:t>diseases </a:t>
            </a:r>
            <a:r>
              <a:rPr lang="en-US" sz="3200" dirty="0" err="1" smtClean="0"/>
              <a:t>e.g</a:t>
            </a:r>
            <a:r>
              <a:rPr lang="en-US" sz="3200" dirty="0" smtClean="0"/>
              <a:t>   </a:t>
            </a:r>
            <a:r>
              <a:rPr lang="en-US" sz="3200" dirty="0"/>
              <a:t>UTI in congenital  obstruction  of the  urinary  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01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  5;Some  </a:t>
            </a:r>
            <a:r>
              <a:rPr lang="en-US" sz="4400" dirty="0"/>
              <a:t>cause  </a:t>
            </a:r>
            <a:r>
              <a:rPr lang="en-US" sz="4400" dirty="0" smtClean="0"/>
              <a:t>permanent</a:t>
            </a:r>
          </a:p>
          <a:p>
            <a:r>
              <a:rPr lang="en-US" sz="4400" dirty="0" smtClean="0"/>
              <a:t>  disability  </a:t>
            </a:r>
            <a:r>
              <a:rPr lang="en-US" sz="4400" dirty="0" err="1"/>
              <a:t>e.g</a:t>
            </a:r>
            <a:r>
              <a:rPr lang="en-US" sz="4400" dirty="0"/>
              <a:t>  </a:t>
            </a:r>
            <a:r>
              <a:rPr lang="en-US" sz="4400" dirty="0" smtClean="0"/>
              <a:t>congenital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dislocation  </a:t>
            </a:r>
            <a:r>
              <a:rPr lang="en-US" sz="4400" dirty="0"/>
              <a:t>of  the  hip </a:t>
            </a:r>
            <a:r>
              <a:rPr lang="en-US" sz="4400" dirty="0" smtClean="0"/>
              <a:t>and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spina  </a:t>
            </a:r>
            <a:r>
              <a:rPr lang="en-US" sz="4400" dirty="0"/>
              <a:t>bifida.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09600"/>
            <a:ext cx="7848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COMMON  </a:t>
            </a:r>
            <a:r>
              <a:rPr lang="en-US" sz="2800" b="1" dirty="0"/>
              <a:t>LIFE  THREATENING </a:t>
            </a:r>
            <a:r>
              <a:rPr lang="en-US" sz="2800" b="1" dirty="0" smtClean="0"/>
              <a:t>   CONGENITAL  </a:t>
            </a:r>
            <a:r>
              <a:rPr lang="en-US" sz="2800" b="1" dirty="0"/>
              <a:t>ANORMALIES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/>
              <a:t>CHOANAL  ATRESIA--;</a:t>
            </a:r>
          </a:p>
          <a:p>
            <a:r>
              <a:rPr lang="en-US" sz="2800" dirty="0"/>
              <a:t>Presents with;- respiratory distress in the delivery </a:t>
            </a:r>
            <a:r>
              <a:rPr lang="en-US" sz="2800" dirty="0" smtClean="0"/>
              <a:t>room.  </a:t>
            </a:r>
            <a:r>
              <a:rPr lang="en-US" sz="2800" dirty="0" err="1" smtClean="0"/>
              <a:t>Apnoea</a:t>
            </a:r>
            <a:r>
              <a:rPr lang="en-US" sz="2800" dirty="0" smtClean="0"/>
              <a:t> </a:t>
            </a:r>
            <a:r>
              <a:rPr lang="en-US" sz="2800" dirty="0"/>
              <a:t>,inability to pass a </a:t>
            </a:r>
            <a:r>
              <a:rPr lang="en-US" sz="2800" dirty="0" err="1"/>
              <a:t>nasogastric</a:t>
            </a:r>
            <a:r>
              <a:rPr lang="en-US" sz="2800" dirty="0"/>
              <a:t> tube through the </a:t>
            </a:r>
            <a:r>
              <a:rPr lang="en-US" sz="2800" dirty="0" err="1"/>
              <a:t>nares</a:t>
            </a:r>
            <a:endParaRPr lang="en-US" sz="2800" dirty="0"/>
          </a:p>
          <a:p>
            <a:r>
              <a:rPr lang="en-US" sz="2800" dirty="0" smtClean="0"/>
              <a:t> </a:t>
            </a:r>
            <a:r>
              <a:rPr lang="en-US" sz="2800" dirty="0"/>
              <a:t>Suspect CHARGE Syndrome  </a:t>
            </a:r>
            <a:endParaRPr lang="en-US" sz="2800" dirty="0" smtClean="0"/>
          </a:p>
          <a:p>
            <a:r>
              <a:rPr lang="en-US" sz="2800" dirty="0" smtClean="0"/>
              <a:t> C—Coloboma </a:t>
            </a:r>
            <a:r>
              <a:rPr lang="en-US" sz="2800" dirty="0"/>
              <a:t>of the </a:t>
            </a:r>
            <a:r>
              <a:rPr lang="en-US" sz="2800" dirty="0" smtClean="0"/>
              <a:t>eyes</a:t>
            </a:r>
            <a:endParaRPr lang="en-US" sz="2800" dirty="0"/>
          </a:p>
          <a:p>
            <a:r>
              <a:rPr lang="en-US" sz="2800" dirty="0" smtClean="0"/>
              <a:t> H—Heart </a:t>
            </a:r>
            <a:r>
              <a:rPr lang="en-US" sz="2800" dirty="0" err="1" smtClean="0"/>
              <a:t>anormaly</a:t>
            </a:r>
            <a:endParaRPr lang="en-US" sz="2800" dirty="0" smtClean="0"/>
          </a:p>
          <a:p>
            <a:r>
              <a:rPr lang="en-US" sz="2800" dirty="0" smtClean="0"/>
              <a:t> A—Atresia </a:t>
            </a:r>
            <a:r>
              <a:rPr lang="en-US" sz="2800" dirty="0"/>
              <a:t>of the </a:t>
            </a:r>
            <a:r>
              <a:rPr lang="en-US" sz="2800" dirty="0" err="1" smtClean="0"/>
              <a:t>choana</a:t>
            </a:r>
            <a:endParaRPr lang="en-US" sz="2800" dirty="0"/>
          </a:p>
          <a:p>
            <a:r>
              <a:rPr lang="en-US" sz="2800" dirty="0" smtClean="0"/>
              <a:t> R—Retardation</a:t>
            </a:r>
            <a:r>
              <a:rPr lang="en-US" sz="2800" dirty="0"/>
              <a:t>	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G—Genital  </a:t>
            </a:r>
            <a:r>
              <a:rPr lang="en-US" sz="2800" dirty="0"/>
              <a:t>anomaly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E—Ear </a:t>
            </a:r>
            <a:r>
              <a:rPr lang="en-US" sz="2800" dirty="0"/>
              <a:t>anomaly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57201"/>
            <a:ext cx="7620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2. </a:t>
            </a:r>
            <a:r>
              <a:rPr lang="en-US" sz="3600" b="1" dirty="0" smtClean="0"/>
              <a:t>PIERRE </a:t>
            </a:r>
            <a:r>
              <a:rPr lang="en-US" sz="3600" b="1" dirty="0"/>
              <a:t>ROBIN SYNDROME</a:t>
            </a:r>
            <a:r>
              <a:rPr lang="en-US" sz="3600" dirty="0"/>
              <a:t>;-- Micrognathia, cleft palate, air way </a:t>
            </a:r>
            <a:r>
              <a:rPr lang="en-US" sz="3600" dirty="0" smtClean="0"/>
              <a:t>obstruction</a:t>
            </a:r>
            <a:endParaRPr lang="en-US" sz="3600" dirty="0"/>
          </a:p>
          <a:p>
            <a:r>
              <a:rPr lang="en-US" sz="3600" dirty="0" smtClean="0"/>
              <a:t>3.</a:t>
            </a:r>
            <a:r>
              <a:rPr lang="en-US" sz="3600" b="1" dirty="0" smtClean="0"/>
              <a:t>DIAPHRAGMATIC HERNIA </a:t>
            </a:r>
            <a:r>
              <a:rPr lang="en-US" sz="3600" dirty="0" smtClean="0"/>
              <a:t>Scaphoid </a:t>
            </a:r>
            <a:r>
              <a:rPr lang="en-US" sz="3600" dirty="0"/>
              <a:t>abdomen, bowel sounds present in the </a:t>
            </a:r>
            <a:r>
              <a:rPr lang="en-US" sz="3600" dirty="0" smtClean="0"/>
              <a:t>chest   Respiratory distress</a:t>
            </a:r>
            <a:endParaRPr lang="en-US" sz="3600" dirty="0"/>
          </a:p>
          <a:p>
            <a:r>
              <a:rPr lang="en-US" sz="3600" dirty="0" smtClean="0"/>
              <a:t>4. </a:t>
            </a:r>
            <a:r>
              <a:rPr lang="en-US" sz="3600" b="1" dirty="0"/>
              <a:t>TRACHEOESOPHAGEAL  </a:t>
            </a:r>
            <a:r>
              <a:rPr lang="en-US" sz="3600" b="1" dirty="0" smtClean="0"/>
              <a:t>FISTULA</a:t>
            </a:r>
            <a:r>
              <a:rPr lang="en-US" sz="3600" dirty="0" smtClean="0"/>
              <a:t>.  Polyhydramnious </a:t>
            </a:r>
            <a:r>
              <a:rPr lang="en-US" sz="3600" dirty="0"/>
              <a:t>, aspiration pneumonia, excessive salivation,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3400"/>
            <a:ext cx="75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 Inability to pass </a:t>
            </a:r>
            <a:r>
              <a:rPr lang="en-US" sz="4000" dirty="0" smtClean="0"/>
              <a:t>a </a:t>
            </a:r>
            <a:r>
              <a:rPr lang="en-US" sz="4000" dirty="0"/>
              <a:t>NGT in to the </a:t>
            </a:r>
            <a:r>
              <a:rPr lang="en-US" sz="4000" dirty="0" smtClean="0"/>
              <a:t>stomach</a:t>
            </a:r>
            <a:endParaRPr lang="en-US" sz="4000" dirty="0"/>
          </a:p>
          <a:p>
            <a:r>
              <a:rPr lang="en-US" sz="4000" dirty="0"/>
              <a:t> </a:t>
            </a:r>
            <a:r>
              <a:rPr lang="en-US" sz="4000" dirty="0" smtClean="0"/>
              <a:t>Suspect </a:t>
            </a:r>
            <a:r>
              <a:rPr lang="en-US" sz="4000" dirty="0"/>
              <a:t>VATER Syndrome </a:t>
            </a:r>
            <a:endParaRPr lang="en-US" sz="4000" dirty="0" smtClean="0"/>
          </a:p>
          <a:p>
            <a:r>
              <a:rPr lang="en-US" sz="4000" dirty="0" smtClean="0"/>
              <a:t> </a:t>
            </a:r>
            <a:r>
              <a:rPr lang="en-US" sz="4000" dirty="0"/>
              <a:t>V=Vertebral </a:t>
            </a:r>
            <a:r>
              <a:rPr lang="en-US" sz="4000" dirty="0" smtClean="0"/>
              <a:t>defects</a:t>
            </a:r>
            <a:endParaRPr lang="en-US" sz="4000" dirty="0"/>
          </a:p>
          <a:p>
            <a:r>
              <a:rPr lang="en-US" sz="4000" dirty="0"/>
              <a:t> </a:t>
            </a:r>
            <a:r>
              <a:rPr lang="en-US" sz="4000" dirty="0" smtClean="0"/>
              <a:t>A=anal </a:t>
            </a:r>
            <a:r>
              <a:rPr lang="en-US" sz="4000" dirty="0"/>
              <a:t>may be imperforate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T-E= </a:t>
            </a:r>
            <a:r>
              <a:rPr lang="en-US" sz="4000" dirty="0" err="1"/>
              <a:t>Tracheo</a:t>
            </a:r>
            <a:r>
              <a:rPr lang="en-US" sz="4000" dirty="0"/>
              <a:t> -Esophageal fistula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R=Radial </a:t>
            </a:r>
            <a:r>
              <a:rPr lang="en-US" sz="4000" dirty="0"/>
              <a:t>and Renal dysplasia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1389</TotalTime>
  <Words>1342</Words>
  <Application>Microsoft Office PowerPoint</Application>
  <PresentationFormat>On-screen Show (4:3)</PresentationFormat>
  <Paragraphs>206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Solstice</vt:lpstr>
      <vt:lpstr>CONGENITAL   ABNORMALITIES </vt:lpstr>
      <vt:lpstr>Define congenital abnormalities state the signicance outline common life threatening congenital abnormalities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Features cont.</vt:lpstr>
      <vt:lpstr>PowerPoint Presentation</vt:lpstr>
      <vt:lpstr>PowerPoint Presentation</vt:lpstr>
      <vt:lpstr>PowerPoint Presentation</vt:lpstr>
      <vt:lpstr>Features Achondroplasia cont.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  ABNORMALITIES</dc:title>
  <dc:creator>User</dc:creator>
  <cp:lastModifiedBy>JANET</cp:lastModifiedBy>
  <cp:revision>140</cp:revision>
  <cp:lastPrinted>2018-09-27T07:59:00Z</cp:lastPrinted>
  <dcterms:created xsi:type="dcterms:W3CDTF">2009-11-12T03:14:22Z</dcterms:created>
  <dcterms:modified xsi:type="dcterms:W3CDTF">2018-09-27T08:00:15Z</dcterms:modified>
</cp:coreProperties>
</file>