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9" r:id="rId4"/>
    <p:sldId id="273" r:id="rId5"/>
    <p:sldId id="274" r:id="rId6"/>
    <p:sldId id="275" r:id="rId7"/>
    <p:sldId id="260" r:id="rId8"/>
    <p:sldId id="272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1" r:id="rId19"/>
    <p:sldId id="270" r:id="rId20"/>
    <p:sldId id="276" r:id="rId21"/>
    <p:sldId id="277" r:id="rId2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8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63D40F-EC89-4D5E-BEC5-2F4CCB3D501F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4C8ED0-46FE-421C-9FB1-4E450DF6A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371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C8ED0-46FE-421C-9FB1-4E450DF6AF7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64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89998-B9BB-4477-90D1-ECDAB01AD90F}" type="datetime1">
              <a:rPr lang="fi-FI" smtClean="0"/>
              <a:t>27.3.2020</a:t>
            </a:fld>
            <a:endParaRPr lang="fi-FI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280A8-20F8-439A-9AA5-6E612ECC0FD0}" type="datetime1">
              <a:rPr lang="fi-FI" smtClean="0"/>
              <a:t>27.3.2020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ECF0-203B-478C-93E5-61E9E8461908}" type="datetime1">
              <a:rPr lang="fi-FI" smtClean="0"/>
              <a:t>27.3.2020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4FAE-EF14-4AC0-9320-0FA59DDFE8A8}" type="datetime1">
              <a:rPr lang="fi-FI" smtClean="0"/>
              <a:t>27.3.2020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8752-5EE2-4CDB-9857-0B7C9ED27465}" type="datetime1">
              <a:rPr lang="fi-FI" smtClean="0"/>
              <a:t>27.3.2020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E1261-C607-411F-B081-FDCAC7156BB9}" type="datetime1">
              <a:rPr lang="fi-FI" smtClean="0"/>
              <a:t>27.3.2020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B375D-4FD2-4985-8184-36930AA2B470}" type="datetime1">
              <a:rPr lang="fi-FI" smtClean="0"/>
              <a:t>27.3.2020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07D5-D3DF-45DB-BDA1-E59E68A3689E}" type="datetime1">
              <a:rPr lang="fi-FI" smtClean="0"/>
              <a:t>27.3.2020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FCB44-6D02-486F-B5D6-4422F37120C1}" type="datetime1">
              <a:rPr lang="fi-FI" smtClean="0"/>
              <a:t>27.3.2020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88868-33F7-4B23-9C3C-0C515A31FA26}" type="datetime1">
              <a:rPr lang="fi-FI" smtClean="0"/>
              <a:t>27.3.2020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B9A8-4630-4276-A7EF-5537F34657D0}" type="datetime1">
              <a:rPr lang="fi-FI" smtClean="0"/>
              <a:t>27.3.2020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04E6276-E6BB-4227-9ED6-DDDAA40C2ED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CD195F-8BDF-4398-8347-16288F1A8B09}" type="datetime1">
              <a:rPr lang="fi-FI" smtClean="0"/>
              <a:t>27.3.2020</a:t>
            </a:fld>
            <a:endParaRPr lang="fi-FI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04E6276-E6BB-4227-9ED6-DDDAA40C2ED4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tient.co.uk/search.asp?searchterm=EYE+INFECTIONS" TargetMode="External"/><Relationship Id="rId2" Type="http://schemas.openxmlformats.org/officeDocument/2006/relationships/hyperlink" Target="http://www.patient.co.uk/search.asp?searchterm=RED+REFLE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tient.co.uk/search.asp?searchterm=CLINODACTYLY" TargetMode="External"/><Relationship Id="rId2" Type="http://schemas.openxmlformats.org/officeDocument/2006/relationships/hyperlink" Target="http://www.patient.co.uk/search.asp?searchterm=ERB+S+PALS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atient.co.uk/search.asp?searchterm=DOWN'S+SYNDROME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tient.co.uk/search.asp?searchterm=AORTIC+COARCTATION" TargetMode="External"/><Relationship Id="rId2" Type="http://schemas.openxmlformats.org/officeDocument/2006/relationships/hyperlink" Target="http://www.patient.co.uk/search.asp?searchterm=PATENT+DUCTUS+ARTERIOSU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tient.co.uk/search.asp?searchterm=HEART+MURMUR" TargetMode="External"/><Relationship Id="rId2" Type="http://schemas.openxmlformats.org/officeDocument/2006/relationships/hyperlink" Target="http://www.patient.co.uk/search.asp?searchterm=AUSCULTATION+OF+THE+HEART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tient.co.uk/search.asp?searchterm=STRIDOR" TargetMode="External"/><Relationship Id="rId2" Type="http://schemas.openxmlformats.org/officeDocument/2006/relationships/hyperlink" Target="http://www.patient.co.uk/search.asp?searchterm=INTERCOSTAL+RIB+RECESSION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tient.co.uk/doctor/Ambiguous-Genitalia.htm" TargetMode="External"/><Relationship Id="rId2" Type="http://schemas.openxmlformats.org/officeDocument/2006/relationships/hyperlink" Target="http://www.patient.co.uk/search.asp?searchterm=HERNIA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tient.co.uk/search.asp?searchterm=PILONIDAL+SINUS" TargetMode="External"/><Relationship Id="rId2" Type="http://schemas.openxmlformats.org/officeDocument/2006/relationships/hyperlink" Target="http://www.patient.co.uk/search.asp?searchterm=SPINA+BIFIDA+OCCULT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atient.co.uk/search.asp?searchterm=CONGENITAL+DISLOCATION+AND+DYSPLASIA+OF+HIP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tient.co.uk/search.asp?searchterm=TALIPES+EQUINOVARUS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tient.co.uk/search.asp?searchterm=EXAMINATION+OF+FONTANELL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Examination of the </a:t>
            </a:r>
            <a:r>
              <a:rPr lang="fi-FI" dirty="0" smtClean="0"/>
              <a:t>newborn</a:t>
            </a:r>
            <a:br>
              <a:rPr lang="fi-FI" dirty="0" smtClean="0"/>
            </a:b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fi-FI" dirty="0" smtClean="0"/>
          </a:p>
          <a:p>
            <a:pPr algn="ctr"/>
            <a:endParaRPr lang="fi-FI" dirty="0" smtClean="0"/>
          </a:p>
          <a:p>
            <a:pPr algn="ctr"/>
            <a:endParaRPr lang="fi-FI" dirty="0"/>
          </a:p>
          <a:p>
            <a:pPr algn="ctr"/>
            <a:r>
              <a:rPr lang="fi-FI" dirty="0" smtClean="0"/>
              <a:t>Janet </a:t>
            </a:r>
            <a:r>
              <a:rPr lang="fi-FI" dirty="0" smtClean="0"/>
              <a:t>M. </a:t>
            </a:r>
            <a:r>
              <a:rPr lang="fi-FI" dirty="0" smtClean="0"/>
              <a:t>Amanya</a:t>
            </a:r>
          </a:p>
          <a:p>
            <a:pPr algn="ctr"/>
            <a:r>
              <a:rPr lang="fi-FI" dirty="0" smtClean="0"/>
              <a:t>Paeds Lecturer</a:t>
            </a:r>
            <a:endParaRPr lang="fi-FI" dirty="0" smtClean="0"/>
          </a:p>
          <a:p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1</a:t>
            </a:fld>
            <a:endParaRPr lang="fi-FI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Exam. Cont.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fi-FI" sz="2800" b="1" dirty="0"/>
              <a:t>Eyes:</a:t>
            </a:r>
            <a:r>
              <a:rPr lang="fi-FI" sz="2800" dirty="0"/>
              <a:t> </a:t>
            </a:r>
            <a:r>
              <a:rPr lang="fi-FI" sz="2800" dirty="0" smtClean="0"/>
              <a:t>Normal </a:t>
            </a:r>
            <a:r>
              <a:rPr lang="fi-FI" sz="2800" dirty="0"/>
              <a:t>shape and appearance?</a:t>
            </a:r>
          </a:p>
          <a:p>
            <a:pPr lvl="1"/>
            <a:r>
              <a:rPr lang="en-US" sz="2800" dirty="0"/>
              <a:t>Check for presence of </a:t>
            </a:r>
            <a:r>
              <a:rPr lang="en-US" sz="2800" u="sng" dirty="0">
                <a:hlinkClick r:id="rId2"/>
              </a:rPr>
              <a:t>red reflex</a:t>
            </a:r>
            <a:endParaRPr lang="fi-FI" sz="2800" dirty="0"/>
          </a:p>
          <a:p>
            <a:r>
              <a:rPr lang="en-US" sz="2800" dirty="0"/>
              <a:t>Look for obvious cataracts or signs of </a:t>
            </a:r>
            <a:r>
              <a:rPr lang="en-US" sz="2800" u="sng" dirty="0">
                <a:hlinkClick r:id="rId3"/>
              </a:rPr>
              <a:t>ophthalmic </a:t>
            </a:r>
            <a:r>
              <a:rPr lang="en-US" sz="2800" u="sng" dirty="0" smtClean="0">
                <a:hlinkClick r:id="rId3"/>
              </a:rPr>
              <a:t>infection</a:t>
            </a:r>
            <a:r>
              <a:rPr lang="en-US" b="1" dirty="0" smtClean="0"/>
              <a:t>, </a:t>
            </a:r>
            <a:r>
              <a:rPr lang="en-US" dirty="0" smtClean="0"/>
              <a:t>Check </a:t>
            </a:r>
            <a:r>
              <a:rPr lang="en-US" dirty="0"/>
              <a:t>cornea for cloudiness (sign of congenital cataracts).</a:t>
            </a:r>
          </a:p>
          <a:p>
            <a:r>
              <a:rPr lang="en-US" dirty="0"/>
              <a:t>- Check conjunctiva for erythema, exudate, orbital </a:t>
            </a:r>
            <a:r>
              <a:rPr lang="en-US" dirty="0" smtClean="0"/>
              <a:t>oedema, subconjunctival </a:t>
            </a:r>
            <a:r>
              <a:rPr lang="en-US" dirty="0" err="1"/>
              <a:t>haemorrhage</a:t>
            </a:r>
            <a:r>
              <a:rPr lang="en-US" dirty="0"/>
              <a:t>, jaundice of </a:t>
            </a:r>
            <a:r>
              <a:rPr lang="en-US" dirty="0" err="1" smtClean="0"/>
              <a:t>sclera.Check</a:t>
            </a:r>
            <a:r>
              <a:rPr lang="en-US" dirty="0" smtClean="0"/>
              <a:t> </a:t>
            </a:r>
            <a:r>
              <a:rPr lang="en-US" dirty="0"/>
              <a:t>for pupil size, shape, equality and reactivity to light (</a:t>
            </a:r>
            <a:r>
              <a:rPr lang="en-US" dirty="0" err="1" smtClean="0"/>
              <a:t>PERRL:pupil</a:t>
            </a:r>
            <a:r>
              <a:rPr lang="en-US" dirty="0"/>
              <a:t>, equal, round, reactive to light).</a:t>
            </a:r>
          </a:p>
          <a:p>
            <a:r>
              <a:rPr lang="en-US" sz="1600" i="1" dirty="0" smtClean="0"/>
              <a:t>N</a:t>
            </a:r>
            <a:r>
              <a:rPr lang="en-US" sz="1600" dirty="0" smtClean="0"/>
              <a:t>ormally </a:t>
            </a:r>
            <a:r>
              <a:rPr lang="en-US" sz="1600" dirty="0"/>
              <a:t>the newborn’s eye transmits a </a:t>
            </a:r>
            <a:r>
              <a:rPr lang="en-US" sz="1600" dirty="0" smtClean="0"/>
              <a:t>red colour.. Black </a:t>
            </a:r>
            <a:r>
              <a:rPr lang="en-US" sz="1600" dirty="0"/>
              <a:t>dots may be a sign of cataracts and a whitish colour </a:t>
            </a:r>
            <a:r>
              <a:rPr lang="en-US" sz="1600" dirty="0" smtClean="0"/>
              <a:t>may suggest </a:t>
            </a:r>
            <a:r>
              <a:rPr lang="en-US" sz="1600" dirty="0"/>
              <a:t>retinoblastoma.</a:t>
            </a:r>
          </a:p>
          <a:p>
            <a:pPr lvl="1"/>
            <a:endParaRPr lang="en-US" sz="2800" u="sng" dirty="0" smtClean="0"/>
          </a:p>
          <a:p>
            <a:pPr lvl="1"/>
            <a:endParaRPr lang="fi-FI" sz="2800" dirty="0"/>
          </a:p>
          <a:p>
            <a:pPr lvl="0"/>
            <a:r>
              <a:rPr lang="fi-FI" sz="2800" b="1" dirty="0"/>
              <a:t>Ears:</a:t>
            </a:r>
            <a:r>
              <a:rPr lang="fi-FI" sz="2800" dirty="0"/>
              <a:t> </a:t>
            </a:r>
          </a:p>
          <a:p>
            <a:pPr lvl="1"/>
            <a:r>
              <a:rPr lang="fi-FI" sz="2800" dirty="0"/>
              <a:t>Shape and size</a:t>
            </a:r>
          </a:p>
          <a:p>
            <a:pPr lvl="1"/>
            <a:r>
              <a:rPr lang="en-US" sz="2800" dirty="0"/>
              <a:t>Are they set at the normal level or 'low set'?</a:t>
            </a:r>
            <a:endParaRPr lang="fi-FI" sz="2800" dirty="0"/>
          </a:p>
          <a:p>
            <a:pPr lvl="1"/>
            <a:r>
              <a:rPr lang="en-US" sz="2800" dirty="0"/>
              <a:t>Check patency of external auditory </a:t>
            </a:r>
            <a:r>
              <a:rPr lang="en-US" sz="2800" dirty="0" err="1"/>
              <a:t>meatus</a:t>
            </a:r>
            <a:endParaRPr lang="fi-FI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10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i-FI" b="1" dirty="0" smtClean="0"/>
              <a:t>Mouth:</a:t>
            </a:r>
            <a:r>
              <a:rPr lang="fi-FI" dirty="0" smtClean="0"/>
              <a:t> </a:t>
            </a:r>
            <a:br>
              <a:rPr lang="fi-FI" dirty="0" smtClean="0"/>
            </a:b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 smtClean="0"/>
              <a:t>Colour </a:t>
            </a:r>
            <a:r>
              <a:rPr lang="en-US" sz="2800" dirty="0"/>
              <a:t>of mucous membrane, </a:t>
            </a:r>
            <a:endParaRPr lang="en-US" sz="2800" dirty="0" smtClean="0"/>
          </a:p>
          <a:p>
            <a:r>
              <a:rPr lang="en-US" dirty="0" smtClean="0"/>
              <a:t>- </a:t>
            </a:r>
            <a:r>
              <a:rPr lang="en-US" dirty="0"/>
              <a:t>Check for defects such as cleft lip and palate.</a:t>
            </a:r>
          </a:p>
          <a:p>
            <a:r>
              <a:rPr lang="en-US" dirty="0"/>
              <a:t>- Check for white patches - oral thrush, treated with oral nystatin.</a:t>
            </a:r>
          </a:p>
          <a:p>
            <a:r>
              <a:rPr lang="en-US" dirty="0"/>
              <a:t>- Check that the tongue is normal size. </a:t>
            </a:r>
            <a:endParaRPr lang="en-US" dirty="0" smtClean="0"/>
          </a:p>
          <a:p>
            <a:r>
              <a:rPr lang="en-US" dirty="0" err="1" smtClean="0"/>
              <a:t>Macroglossia</a:t>
            </a:r>
            <a:r>
              <a:rPr lang="en-US" dirty="0" smtClean="0"/>
              <a:t> indicates hypothyroidism.</a:t>
            </a:r>
            <a:r>
              <a:rPr lang="en-US" sz="2400" dirty="0"/>
              <a:t> </a:t>
            </a:r>
            <a:endParaRPr lang="en-US" sz="2400" dirty="0" smtClean="0"/>
          </a:p>
          <a:p>
            <a:r>
              <a:rPr lang="en-US" sz="2400" dirty="0" smtClean="0"/>
              <a:t>Check </a:t>
            </a:r>
            <a:r>
              <a:rPr lang="en-US" sz="2400" dirty="0"/>
              <a:t>suckling reflex by inserting a </a:t>
            </a:r>
            <a:r>
              <a:rPr lang="en-US" sz="2400" b="1" dirty="0"/>
              <a:t>clean</a:t>
            </a:r>
            <a:r>
              <a:rPr lang="en-US" sz="2400" dirty="0"/>
              <a:t> little finger gently inside baby's mouth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11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Arms and hands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fi-FI" b="1" i="1" dirty="0" smtClean="0"/>
          </a:p>
          <a:p>
            <a:pPr lvl="1"/>
            <a:r>
              <a:rPr lang="en-US" sz="2800" dirty="0" smtClean="0"/>
              <a:t>Are they of normal shape and moving normally?</a:t>
            </a:r>
            <a:endParaRPr lang="fi-FI" sz="2800" dirty="0" smtClean="0"/>
          </a:p>
          <a:p>
            <a:pPr lvl="1"/>
            <a:r>
              <a:rPr lang="en-US" sz="2800" dirty="0" smtClean="0"/>
              <a:t>Look for evidence of traction birth injury (</a:t>
            </a:r>
            <a:r>
              <a:rPr lang="en-US" sz="2800" dirty="0" err="1" smtClean="0"/>
              <a:t>eg</a:t>
            </a:r>
            <a:r>
              <a:rPr lang="en-US" sz="2800" dirty="0" smtClean="0"/>
              <a:t> </a:t>
            </a:r>
            <a:r>
              <a:rPr lang="en-US" sz="2800" u="sng" dirty="0" err="1" smtClean="0">
                <a:hlinkClick r:id="rId2"/>
              </a:rPr>
              <a:t>Erb's</a:t>
            </a:r>
            <a:r>
              <a:rPr lang="en-US" sz="2800" u="sng" dirty="0" smtClean="0">
                <a:hlinkClick r:id="rId2"/>
              </a:rPr>
              <a:t> palsy</a:t>
            </a:r>
            <a:r>
              <a:rPr lang="en-US" sz="2800" dirty="0" smtClean="0"/>
              <a:t>) by checking neck, shoulders and clavicles</a:t>
            </a:r>
            <a:endParaRPr lang="fi-FI" sz="2800" dirty="0" smtClean="0"/>
          </a:p>
          <a:p>
            <a:pPr lvl="1"/>
            <a:r>
              <a:rPr lang="en-US" sz="2800" dirty="0" smtClean="0"/>
              <a:t>Count fingers and observe their shape – is there any evidence of </a:t>
            </a:r>
            <a:r>
              <a:rPr lang="en-US" sz="2800" u="sng" dirty="0" err="1" smtClean="0">
                <a:hlinkClick r:id="rId3"/>
              </a:rPr>
              <a:t>clinodactyly</a:t>
            </a:r>
            <a:r>
              <a:rPr lang="en-US" sz="2800" dirty="0" smtClean="0"/>
              <a:t> (incurving of fingers) or </a:t>
            </a:r>
            <a:r>
              <a:rPr lang="en-US" sz="2800" dirty="0" err="1" smtClean="0"/>
              <a:t>polydactyly</a:t>
            </a:r>
            <a:endParaRPr lang="fi-FI" sz="2800" dirty="0" smtClean="0"/>
          </a:p>
          <a:p>
            <a:pPr lvl="1"/>
            <a:r>
              <a:rPr lang="en-US" sz="2800" dirty="0" smtClean="0"/>
              <a:t>Check </a:t>
            </a:r>
            <a:r>
              <a:rPr lang="en-US" sz="2800" dirty="0" err="1" smtClean="0"/>
              <a:t>palmar</a:t>
            </a:r>
            <a:r>
              <a:rPr lang="en-US" sz="2800" dirty="0" smtClean="0"/>
              <a:t> creases – are they multiple or single? A single </a:t>
            </a:r>
            <a:r>
              <a:rPr lang="en-US" sz="2800" dirty="0" err="1" smtClean="0"/>
              <a:t>palmar</a:t>
            </a:r>
            <a:r>
              <a:rPr lang="en-US" sz="2800" dirty="0" smtClean="0"/>
              <a:t> crease may be normal, but can be a sign of </a:t>
            </a:r>
            <a:r>
              <a:rPr lang="en-US" sz="2800" u="sng" dirty="0" smtClean="0">
                <a:hlinkClick r:id="rId4"/>
              </a:rPr>
              <a:t>Down's syndrome</a:t>
            </a:r>
            <a:r>
              <a:rPr lang="en-US" sz="2800" dirty="0" smtClean="0"/>
              <a:t>.</a:t>
            </a:r>
            <a:endParaRPr lang="fi-FI" sz="2800" dirty="0" smtClean="0"/>
          </a:p>
          <a:p>
            <a:endParaRPr lang="fi-FI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12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Peripheral pulses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fi-FI" dirty="0" smtClean="0"/>
          </a:p>
          <a:p>
            <a:pPr lvl="1"/>
            <a:r>
              <a:rPr lang="en-US" sz="3200" dirty="0"/>
              <a:t>Check brachial, radial and femoral pulses for rate, rhythm and volume</a:t>
            </a:r>
            <a:endParaRPr lang="fi-FI" sz="3200" dirty="0"/>
          </a:p>
          <a:p>
            <a:pPr lvl="1"/>
            <a:r>
              <a:rPr lang="en-US" sz="3200" dirty="0"/>
              <a:t>A </a:t>
            </a:r>
            <a:r>
              <a:rPr lang="en-US" sz="3200" dirty="0" err="1"/>
              <a:t>hyperdynamic</a:t>
            </a:r>
            <a:r>
              <a:rPr lang="en-US" sz="3200" dirty="0"/>
              <a:t> pulse may suggest </a:t>
            </a:r>
            <a:r>
              <a:rPr lang="en-US" sz="3200" u="sng" dirty="0">
                <a:hlinkClick r:id="rId2"/>
              </a:rPr>
              <a:t>persistent </a:t>
            </a:r>
            <a:r>
              <a:rPr lang="en-US" sz="3200" u="sng" dirty="0" err="1">
                <a:hlinkClick r:id="rId2"/>
              </a:rPr>
              <a:t>ductus</a:t>
            </a:r>
            <a:r>
              <a:rPr lang="en-US" sz="3200" u="sng" dirty="0">
                <a:hlinkClick r:id="rId2"/>
              </a:rPr>
              <a:t> </a:t>
            </a:r>
            <a:r>
              <a:rPr lang="en-US" sz="3200" u="sng" dirty="0" err="1">
                <a:hlinkClick r:id="rId2"/>
              </a:rPr>
              <a:t>arteriosus</a:t>
            </a:r>
            <a:endParaRPr lang="fi-FI" sz="3200" dirty="0"/>
          </a:p>
          <a:p>
            <a:pPr lvl="1"/>
            <a:r>
              <a:rPr lang="en-US" sz="3200" dirty="0"/>
              <a:t>A weak pulse may occur with a congenital cardiac anomaly (impairing cardiac output and in conjunction with other signs from the examination)</a:t>
            </a:r>
            <a:endParaRPr lang="fi-FI" sz="3200" dirty="0"/>
          </a:p>
          <a:p>
            <a:r>
              <a:rPr lang="en-US" sz="3200" dirty="0"/>
              <a:t>Check for radio-femoral delay (</a:t>
            </a:r>
            <a:r>
              <a:rPr lang="en-US" sz="3200" u="sng" dirty="0">
                <a:hlinkClick r:id="rId3"/>
              </a:rPr>
              <a:t>aortic </a:t>
            </a:r>
            <a:r>
              <a:rPr lang="en-US" sz="3200" u="sng" dirty="0" err="1">
                <a:hlinkClick r:id="rId3"/>
              </a:rPr>
              <a:t>coarctation</a:t>
            </a:r>
            <a:endParaRPr lang="fi-FI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13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Heart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i-FI" b="1" i="1" dirty="0"/>
          </a:p>
          <a:p>
            <a:pPr lvl="1"/>
            <a:r>
              <a:rPr lang="en-US" sz="2800" dirty="0"/>
              <a:t>Check cardiac position by palpation and feel for any thrill or heave</a:t>
            </a:r>
            <a:endParaRPr lang="fi-FI" sz="2800" dirty="0"/>
          </a:p>
          <a:p>
            <a:pPr lvl="1"/>
            <a:r>
              <a:rPr lang="en-US" sz="2800" dirty="0"/>
              <a:t>Listen to the </a:t>
            </a:r>
            <a:r>
              <a:rPr lang="en-US" sz="2800" u="sng" dirty="0">
                <a:hlinkClick r:id="rId2"/>
              </a:rPr>
              <a:t>heart sounds</a:t>
            </a:r>
            <a:r>
              <a:rPr lang="en-US" sz="2800" dirty="0"/>
              <a:t> carefully and for any added sounds or </a:t>
            </a:r>
            <a:r>
              <a:rPr lang="en-US" sz="2800" u="sng" dirty="0">
                <a:hlinkClick r:id="rId3"/>
              </a:rPr>
              <a:t>murmurs</a:t>
            </a:r>
            <a:endParaRPr lang="fi-FI" sz="2800" dirty="0"/>
          </a:p>
          <a:p>
            <a:pPr lvl="1"/>
            <a:r>
              <a:rPr lang="en-US" sz="2800" dirty="0"/>
              <a:t>Suspected abnormalities require further examination ( and often more expert opinion and investigation)</a:t>
            </a:r>
            <a:endParaRPr lang="fi-FI" sz="2800" dirty="0"/>
          </a:p>
          <a:p>
            <a:endParaRPr lang="fi-FI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14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The R/S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pPr lvl="1">
              <a:buNone/>
            </a:pPr>
            <a:r>
              <a:rPr lang="en-US" dirty="0"/>
              <a:t> </a:t>
            </a:r>
            <a:r>
              <a:rPr lang="en-US" sz="3200" dirty="0" smtClean="0"/>
              <a:t>Observe  </a:t>
            </a:r>
            <a:r>
              <a:rPr lang="en-US" sz="3200" dirty="0"/>
              <a:t>respiratory pattern, rate and depth for </a:t>
            </a:r>
            <a:r>
              <a:rPr lang="en-US" sz="3200" dirty="0" smtClean="0"/>
              <a:t>one minute</a:t>
            </a:r>
            <a:endParaRPr lang="fi-FI" sz="3200" dirty="0"/>
          </a:p>
          <a:p>
            <a:pPr lvl="1"/>
            <a:r>
              <a:rPr lang="en-US" sz="3200" dirty="0"/>
              <a:t>Look for any evidence of </a:t>
            </a:r>
            <a:r>
              <a:rPr lang="en-US" sz="3200" u="sng" dirty="0" err="1">
                <a:hlinkClick r:id="rId2"/>
              </a:rPr>
              <a:t>intercostal</a:t>
            </a:r>
            <a:r>
              <a:rPr lang="en-US" sz="3200" u="sng" dirty="0">
                <a:hlinkClick r:id="rId2"/>
              </a:rPr>
              <a:t> recession</a:t>
            </a:r>
            <a:endParaRPr lang="fi-FI" sz="3200" dirty="0"/>
          </a:p>
          <a:p>
            <a:pPr lvl="1"/>
            <a:r>
              <a:rPr lang="fi-FI" sz="3200" dirty="0"/>
              <a:t>Listen for </a:t>
            </a:r>
            <a:r>
              <a:rPr lang="fi-FI" sz="3200" u="sng" dirty="0">
                <a:hlinkClick r:id="rId3"/>
              </a:rPr>
              <a:t>stridor</a:t>
            </a:r>
            <a:endParaRPr lang="fi-FI" sz="3200" dirty="0"/>
          </a:p>
          <a:p>
            <a:pPr lvl="1"/>
            <a:r>
              <a:rPr lang="en-US" sz="3200" dirty="0"/>
              <a:t>Auscultate lung fields for </a:t>
            </a:r>
            <a:r>
              <a:rPr lang="en-US" sz="3200" dirty="0" err="1"/>
              <a:t>for</a:t>
            </a:r>
            <a:r>
              <a:rPr lang="en-US" sz="3200" dirty="0"/>
              <a:t> added sounds</a:t>
            </a:r>
            <a:endParaRPr lang="fi-FI" sz="3200" dirty="0"/>
          </a:p>
          <a:p>
            <a:endParaRPr lang="fi-FI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15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Abdomen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fi-FI" dirty="0" smtClean="0"/>
          </a:p>
          <a:p>
            <a:pPr lvl="1"/>
            <a:r>
              <a:rPr lang="en-US" sz="3500" dirty="0"/>
              <a:t>Look at abdominal girth and shape</a:t>
            </a:r>
            <a:endParaRPr lang="fi-FI" sz="3500" dirty="0"/>
          </a:p>
          <a:p>
            <a:pPr lvl="1"/>
            <a:r>
              <a:rPr lang="en-US" sz="3500" dirty="0"/>
              <a:t>Carefully check the umbilical stump for infection or surrounding </a:t>
            </a:r>
            <a:r>
              <a:rPr lang="en-US" sz="3500" u="sng" dirty="0">
                <a:hlinkClick r:id="rId2"/>
              </a:rPr>
              <a:t>hernia</a:t>
            </a:r>
            <a:endParaRPr lang="fi-FI" sz="3500" dirty="0"/>
          </a:p>
          <a:p>
            <a:pPr lvl="1"/>
            <a:r>
              <a:rPr lang="en-US" sz="3500" dirty="0"/>
              <a:t>Palpate gently for organs, masses or </a:t>
            </a:r>
            <a:r>
              <a:rPr lang="en-US" sz="3500" dirty="0" err="1"/>
              <a:t>herniae</a:t>
            </a:r>
            <a:endParaRPr lang="fi-FI" sz="3500" dirty="0"/>
          </a:p>
          <a:p>
            <a:pPr lvl="1"/>
            <a:r>
              <a:rPr lang="en-US" sz="3500" dirty="0"/>
              <a:t>it is common to be able to feel the liver and/or spleen in healthy newborns</a:t>
            </a:r>
            <a:endParaRPr lang="fi-FI" sz="3500" dirty="0"/>
          </a:p>
          <a:p>
            <a:pPr lvl="1"/>
            <a:r>
              <a:rPr lang="en-US" sz="3500" dirty="0"/>
              <a:t>Check the external genitalia carefully (</a:t>
            </a:r>
            <a:r>
              <a:rPr lang="en-US" sz="3500" dirty="0" smtClean="0"/>
              <a:t> </a:t>
            </a:r>
            <a:r>
              <a:rPr lang="en-US" sz="3500" u="sng" dirty="0">
                <a:hlinkClick r:id="rId3"/>
              </a:rPr>
              <a:t>Ambiguous Genitalia</a:t>
            </a:r>
            <a:r>
              <a:rPr lang="en-US" sz="3500" dirty="0"/>
              <a:t>)</a:t>
            </a:r>
            <a:endParaRPr lang="fi-FI" sz="3500" dirty="0"/>
          </a:p>
          <a:p>
            <a:pPr lvl="1"/>
            <a:r>
              <a:rPr lang="fi-FI" sz="3500" dirty="0"/>
              <a:t>Palpate for testicles in </a:t>
            </a:r>
            <a:r>
              <a:rPr lang="fi-FI" sz="3500" dirty="0" smtClean="0"/>
              <a:t>boys (R/O chriptorchidism)</a:t>
            </a:r>
            <a:endParaRPr lang="fi-FI" sz="3500" dirty="0"/>
          </a:p>
          <a:p>
            <a:pPr lvl="1"/>
            <a:r>
              <a:rPr lang="en-US" sz="3500" dirty="0"/>
              <a:t>Inspect the </a:t>
            </a:r>
            <a:r>
              <a:rPr lang="en-US" sz="3500" dirty="0" smtClean="0"/>
              <a:t>urethra and anus </a:t>
            </a:r>
            <a:r>
              <a:rPr lang="en-US" sz="3500" dirty="0"/>
              <a:t>(has </a:t>
            </a:r>
            <a:r>
              <a:rPr lang="en-US" sz="3500" dirty="0" err="1"/>
              <a:t>meconium</a:t>
            </a:r>
            <a:r>
              <a:rPr lang="en-US" sz="3500" dirty="0"/>
              <a:t> </a:t>
            </a:r>
            <a:r>
              <a:rPr lang="en-US" sz="3500" dirty="0" smtClean="0"/>
              <a:t>/urine been </a:t>
            </a:r>
            <a:r>
              <a:rPr lang="en-US" sz="3500" dirty="0"/>
              <a:t>passed)</a:t>
            </a:r>
            <a:endParaRPr lang="fi-FI" sz="3500" dirty="0"/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16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Exam.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800" b="1" dirty="0" smtClean="0"/>
              <a:t>Back:</a:t>
            </a:r>
            <a:r>
              <a:rPr lang="en-GB" sz="2800" i="1" dirty="0" smtClean="0"/>
              <a:t> 	</a:t>
            </a:r>
            <a:endParaRPr lang="fi-FI" sz="2800" b="1" i="1" dirty="0" smtClean="0"/>
          </a:p>
          <a:p>
            <a:pPr lvl="1"/>
            <a:r>
              <a:rPr lang="en-US" sz="2800" dirty="0" smtClean="0"/>
              <a:t>Look carefully at skin over back and at spinal curvature/symmetry</a:t>
            </a:r>
            <a:endParaRPr lang="fi-FI" sz="2800" dirty="0" smtClean="0"/>
          </a:p>
          <a:p>
            <a:pPr lvl="1"/>
            <a:r>
              <a:rPr lang="en-US" sz="2800" dirty="0" smtClean="0"/>
              <a:t>Is there any evidence of </a:t>
            </a:r>
            <a:r>
              <a:rPr lang="en-US" sz="2800" u="sng" dirty="0" err="1" smtClean="0">
                <a:hlinkClick r:id="rId2"/>
              </a:rPr>
              <a:t>spina</a:t>
            </a:r>
            <a:r>
              <a:rPr lang="en-US" sz="2800" u="sng" dirty="0" smtClean="0">
                <a:hlinkClick r:id="rId2"/>
              </a:rPr>
              <a:t> bifida </a:t>
            </a:r>
            <a:r>
              <a:rPr lang="en-US" sz="2800" u="sng" dirty="0" err="1" smtClean="0">
                <a:hlinkClick r:id="rId2"/>
              </a:rPr>
              <a:t>occulta</a:t>
            </a:r>
            <a:r>
              <a:rPr lang="en-US" sz="2800" dirty="0" smtClean="0"/>
              <a:t> or </a:t>
            </a:r>
            <a:r>
              <a:rPr lang="en-US" sz="2800" u="sng" dirty="0" err="1" smtClean="0">
                <a:hlinkClick r:id="rId3"/>
              </a:rPr>
              <a:t>pilonidal</a:t>
            </a:r>
            <a:r>
              <a:rPr lang="en-US" sz="2800" u="sng" dirty="0" smtClean="0">
                <a:hlinkClick r:id="rId3"/>
              </a:rPr>
              <a:t> sinus</a:t>
            </a:r>
            <a:r>
              <a:rPr lang="en-US" sz="2800" dirty="0" smtClean="0"/>
              <a:t> hidden by flesh creases or dimples.</a:t>
            </a:r>
            <a:endParaRPr lang="fi-FI" sz="2800" dirty="0" smtClean="0"/>
          </a:p>
          <a:p>
            <a:pPr lvl="1"/>
            <a:r>
              <a:rPr lang="fi-FI" sz="2800" dirty="0" smtClean="0"/>
              <a:t>Palpate the spine gently</a:t>
            </a:r>
          </a:p>
          <a:p>
            <a:pPr lvl="0"/>
            <a:r>
              <a:rPr lang="fi-FI" sz="2800" b="1" dirty="0" smtClean="0"/>
              <a:t>Hips:</a:t>
            </a:r>
            <a:r>
              <a:rPr lang="fi-FI" sz="2800" dirty="0" smtClean="0"/>
              <a:t> </a:t>
            </a:r>
          </a:p>
          <a:p>
            <a:pPr lvl="1"/>
            <a:r>
              <a:rPr lang="en-US" sz="2800" dirty="0" smtClean="0"/>
              <a:t>Specifically test for </a:t>
            </a:r>
            <a:r>
              <a:rPr lang="en-US" sz="2800" u="sng" dirty="0" smtClean="0">
                <a:hlinkClick r:id="rId4"/>
              </a:rPr>
              <a:t>congenital dislocation of the hip</a:t>
            </a:r>
            <a:r>
              <a:rPr lang="en-US" sz="2800" dirty="0" smtClean="0"/>
              <a:t> (a.k.a. congenital hip dysplasia) using combination of Barlow and </a:t>
            </a:r>
            <a:r>
              <a:rPr lang="en-US" sz="2800" dirty="0" err="1" smtClean="0"/>
              <a:t>Ortolani</a:t>
            </a:r>
            <a:r>
              <a:rPr lang="en-US" sz="2800" dirty="0" smtClean="0"/>
              <a:t> </a:t>
            </a:r>
            <a:r>
              <a:rPr lang="en-US" sz="2800" dirty="0" err="1" smtClean="0"/>
              <a:t>manoeuvres</a:t>
            </a:r>
            <a:r>
              <a:rPr lang="en-US" sz="2800" dirty="0" smtClean="0"/>
              <a:t> </a:t>
            </a:r>
            <a:endParaRPr lang="fi-FI" sz="2800" dirty="0" smtClean="0"/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17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Exam cont.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fi-FI" sz="3200" b="1" dirty="0"/>
              <a:t>Legs:</a:t>
            </a:r>
            <a:r>
              <a:rPr lang="fi-FI" sz="3200" dirty="0"/>
              <a:t> </a:t>
            </a:r>
          </a:p>
          <a:p>
            <a:pPr lvl="1"/>
            <a:r>
              <a:rPr lang="fi-FI" sz="3200" dirty="0"/>
              <a:t>Watch movements at each joint</a:t>
            </a:r>
          </a:p>
          <a:p>
            <a:pPr lvl="1"/>
            <a:r>
              <a:rPr lang="en-US" sz="3200" dirty="0"/>
              <a:t>Check for any evidence of </a:t>
            </a:r>
            <a:r>
              <a:rPr lang="en-US" sz="3200" u="sng" dirty="0" err="1">
                <a:hlinkClick r:id="rId2"/>
              </a:rPr>
              <a:t>talipes</a:t>
            </a:r>
            <a:r>
              <a:rPr lang="en-US" sz="3200" u="sng" dirty="0">
                <a:hlinkClick r:id="rId2"/>
              </a:rPr>
              <a:t> </a:t>
            </a:r>
            <a:r>
              <a:rPr lang="en-US" sz="3200" u="sng" dirty="0" err="1">
                <a:hlinkClick r:id="rId2"/>
              </a:rPr>
              <a:t>equinovarus</a:t>
            </a:r>
            <a:endParaRPr lang="fi-FI" sz="3200" dirty="0"/>
          </a:p>
          <a:p>
            <a:pPr lvl="1"/>
            <a:r>
              <a:rPr lang="fi-FI" sz="3200" dirty="0"/>
              <a:t>Count toes and check shape</a:t>
            </a:r>
          </a:p>
          <a:p>
            <a:pPr lvl="0"/>
            <a:r>
              <a:rPr lang="fi-FI" sz="3200" b="1" dirty="0"/>
              <a:t>CNS:</a:t>
            </a:r>
            <a:r>
              <a:rPr lang="fi-FI" sz="3200" dirty="0"/>
              <a:t> </a:t>
            </a:r>
          </a:p>
          <a:p>
            <a:pPr lvl="1"/>
            <a:r>
              <a:rPr lang="en-US" sz="3200" dirty="0"/>
              <a:t>Observe tone, </a:t>
            </a:r>
            <a:r>
              <a:rPr lang="en-US" sz="3200" dirty="0" err="1"/>
              <a:t>behaviour</a:t>
            </a:r>
            <a:r>
              <a:rPr lang="en-US" sz="3200" dirty="0"/>
              <a:t>, movements and posture</a:t>
            </a:r>
            <a:endParaRPr lang="fi-FI" sz="3200" dirty="0"/>
          </a:p>
          <a:p>
            <a:pPr lvl="1"/>
            <a:r>
              <a:rPr lang="en-US" sz="3200" dirty="0"/>
              <a:t>Elicit newborn reflexes </a:t>
            </a:r>
            <a:endParaRPr lang="fi-FI" sz="3200" dirty="0"/>
          </a:p>
          <a:p>
            <a:r>
              <a:rPr lang="en-US" sz="3200" dirty="0" smtClean="0"/>
              <a:t>    </a:t>
            </a:r>
            <a:r>
              <a:rPr lang="fi-FI" sz="3200" dirty="0" smtClean="0"/>
              <a:t>Record findings</a:t>
            </a:r>
            <a:endParaRPr lang="fi-FI" sz="3200" dirty="0"/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18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Nerves</a:t>
            </a:r>
            <a:r>
              <a:rPr lang="en-US" sz="3200" dirty="0" smtClean="0"/>
              <a:t> - reflexes (Moro reflex),</a:t>
            </a:r>
          </a:p>
          <a:p>
            <a:r>
              <a:rPr lang="en-US" sz="3200" dirty="0" smtClean="0"/>
              <a:t>Rooting</a:t>
            </a:r>
          </a:p>
          <a:p>
            <a:r>
              <a:rPr lang="en-US" sz="3200" dirty="0" smtClean="0"/>
              <a:t>Stepping</a:t>
            </a:r>
          </a:p>
          <a:p>
            <a:r>
              <a:rPr lang="en-US" sz="3200" dirty="0" smtClean="0"/>
              <a:t>grasping </a:t>
            </a:r>
          </a:p>
          <a:p>
            <a:r>
              <a:rPr lang="en-US" sz="3200" b="1" dirty="0" smtClean="0"/>
              <a:t>Cranial nerves, </a:t>
            </a:r>
            <a:r>
              <a:rPr lang="en-US" sz="3200" dirty="0" smtClean="0"/>
              <a:t>abnormal (or lack of)</a:t>
            </a:r>
          </a:p>
          <a:p>
            <a:r>
              <a:rPr lang="en-US" sz="3200" b="1" dirty="0" smtClean="0"/>
              <a:t>Movements.</a:t>
            </a:r>
            <a:r>
              <a:rPr lang="en-US" sz="3200" dirty="0" smtClean="0"/>
              <a:t>                                                                                                                    </a:t>
            </a:r>
            <a:endParaRPr lang="fi-FI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19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Introduction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/>
              <a:t>A complete physical examination is an important part of newborn care. </a:t>
            </a:r>
            <a:endParaRPr lang="en-US" sz="3200" dirty="0" smtClean="0"/>
          </a:p>
          <a:p>
            <a:pPr algn="just"/>
            <a:r>
              <a:rPr lang="en-US" sz="3200" dirty="0" smtClean="0"/>
              <a:t>Each </a:t>
            </a:r>
            <a:r>
              <a:rPr lang="en-US" sz="3200" dirty="0"/>
              <a:t>body system is carefully examined for signs of health and normal function. </a:t>
            </a:r>
            <a:endParaRPr lang="en-US" sz="3200" dirty="0" smtClean="0"/>
          </a:p>
          <a:p>
            <a:pPr algn="just"/>
            <a:r>
              <a:rPr lang="en-US" sz="3200" dirty="0" smtClean="0"/>
              <a:t> </a:t>
            </a:r>
            <a:r>
              <a:rPr lang="en-US" sz="3200" dirty="0"/>
              <a:t>Look for any signs of illness or birth defects. </a:t>
            </a:r>
            <a:endParaRPr lang="en-US" sz="3200" dirty="0" smtClean="0"/>
          </a:p>
          <a:p>
            <a:pPr algn="just"/>
            <a:r>
              <a:rPr lang="en-US" sz="3200" dirty="0" smtClean="0"/>
              <a:t>Physical </a:t>
            </a:r>
            <a:r>
              <a:rPr lang="en-US" sz="3200" dirty="0"/>
              <a:t>examination of a newborn often includes assessment of the </a:t>
            </a:r>
            <a:r>
              <a:rPr lang="en-US" sz="3200" dirty="0" smtClean="0"/>
              <a:t>head to toe and vital signs.</a:t>
            </a:r>
            <a:endParaRPr lang="fi-FI" sz="3200" dirty="0"/>
          </a:p>
          <a:p>
            <a:pPr algn="just"/>
            <a:endParaRPr lang="fi-FI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2</a:t>
            </a:fld>
            <a:endParaRPr lang="fi-FI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err="1"/>
              <a:t>Ortolani</a:t>
            </a:r>
            <a:r>
              <a:rPr lang="en-US" sz="2800" dirty="0"/>
              <a:t> maneuver is positive if it reduces a dislocated hip.</a:t>
            </a:r>
          </a:p>
          <a:p>
            <a:r>
              <a:rPr lang="en-US" sz="2800" dirty="0"/>
              <a:t>The examiner’s index and middle fingers are on the great trochanter and </a:t>
            </a:r>
            <a:r>
              <a:rPr lang="en-US" sz="2800" dirty="0" smtClean="0"/>
              <a:t>the thumb </a:t>
            </a:r>
            <a:r>
              <a:rPr lang="en-US" sz="2800" dirty="0"/>
              <a:t>is on the inner thigh. The hip is flexed to 90° but not more, and the </a:t>
            </a:r>
            <a:r>
              <a:rPr lang="en-US" sz="2800" dirty="0" smtClean="0"/>
              <a:t>leg is </a:t>
            </a:r>
            <a:r>
              <a:rPr lang="en-US" sz="2800" dirty="0"/>
              <a:t>held in neutral rotation. The hip is gently abducted while lifting the </a:t>
            </a:r>
            <a:r>
              <a:rPr lang="en-US" sz="2800" dirty="0" smtClean="0"/>
              <a:t>leg anteriorly</a:t>
            </a:r>
            <a:r>
              <a:rPr lang="en-US" sz="2800" dirty="0"/>
              <a:t>. </a:t>
            </a:r>
            <a:endParaRPr lang="en-US" sz="2800" dirty="0" smtClean="0"/>
          </a:p>
          <a:p>
            <a:r>
              <a:rPr lang="en-US" sz="2800" dirty="0" smtClean="0"/>
              <a:t>While </a:t>
            </a:r>
            <a:r>
              <a:rPr lang="en-US" sz="2800" dirty="0"/>
              <a:t>performing this </a:t>
            </a:r>
            <a:r>
              <a:rPr lang="en-US" sz="2800" dirty="0" err="1"/>
              <a:t>manoeuvre</a:t>
            </a:r>
            <a:r>
              <a:rPr lang="en-US" sz="2800" dirty="0"/>
              <a:t>, if a “clunk” is felt, that shows </a:t>
            </a:r>
            <a:r>
              <a:rPr lang="en-US" sz="2800" dirty="0" smtClean="0"/>
              <a:t>that a </a:t>
            </a:r>
            <a:r>
              <a:rPr lang="en-US" sz="2800" dirty="0"/>
              <a:t>dislocated femoral head reduces into the acetabulum. </a:t>
            </a:r>
            <a:endParaRPr lang="en-US" sz="2800" dirty="0" smtClean="0"/>
          </a:p>
          <a:p>
            <a:r>
              <a:rPr lang="en-US" sz="2800" dirty="0" smtClean="0"/>
              <a:t>This </a:t>
            </a:r>
            <a:r>
              <a:rPr lang="en-US" sz="2800" dirty="0"/>
              <a:t>is a </a:t>
            </a:r>
            <a:r>
              <a:rPr lang="en-US" sz="2800" dirty="0" smtClean="0"/>
              <a:t>positive </a:t>
            </a:r>
            <a:r>
              <a:rPr lang="en-US" sz="2800" dirty="0" err="1" smtClean="0"/>
              <a:t>Ortolani</a:t>
            </a:r>
            <a:r>
              <a:rPr lang="en-US" sz="2800" dirty="0" smtClean="0"/>
              <a:t> </a:t>
            </a:r>
            <a:r>
              <a:rPr lang="en-US" sz="2800" dirty="0"/>
              <a:t>sign.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907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Barlow test detects the unstable hip dislocating from the acetabulum.</a:t>
            </a:r>
          </a:p>
          <a:p>
            <a:r>
              <a:rPr lang="en-US" sz="2800" dirty="0"/>
              <a:t>The hips are flexed to 90°. The leg is then gently adducted while </a:t>
            </a:r>
            <a:r>
              <a:rPr lang="en-US" sz="2800" dirty="0" smtClean="0"/>
              <a:t>posteriorly directed </a:t>
            </a:r>
            <a:r>
              <a:rPr lang="en-US" sz="2800" dirty="0"/>
              <a:t>pressure is placed on the knee. A palpable clunk or sensation </a:t>
            </a:r>
            <a:r>
              <a:rPr lang="en-US" sz="2800" dirty="0" smtClean="0"/>
              <a:t>of movement </a:t>
            </a:r>
            <a:r>
              <a:rPr lang="en-US" sz="2800" dirty="0"/>
              <a:t>is felt as the femoral head exits the acetabulum posteriorly. </a:t>
            </a:r>
            <a:endParaRPr lang="en-US" sz="2800" dirty="0" smtClean="0"/>
          </a:p>
          <a:p>
            <a:r>
              <a:rPr lang="en-US" sz="2800" dirty="0" smtClean="0"/>
              <a:t>This is a </a:t>
            </a:r>
            <a:r>
              <a:rPr lang="en-US" sz="2800" dirty="0"/>
              <a:t>positive Barlow sign.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52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Learning outcome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4800" dirty="0" smtClean="0"/>
              <a:t>Examine a newborn baby and report findings</a:t>
            </a:r>
          </a:p>
          <a:p>
            <a:endParaRPr lang="fi-FI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3</a:t>
            </a:fld>
            <a:endParaRPr lang="fi-FI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Normal newborn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Born at gestation 37—41 weeks ( at term)</a:t>
            </a:r>
          </a:p>
          <a:p>
            <a:r>
              <a:rPr lang="en-US" sz="2800" dirty="0" smtClean="0"/>
              <a:t>Birth weight 2.5kg –4kgs  (average 3.2kgs)</a:t>
            </a:r>
          </a:p>
          <a:p>
            <a:r>
              <a:rPr lang="en-US" sz="2800" dirty="0" smtClean="0"/>
              <a:t>Head circumference 33cm—37cm</a:t>
            </a:r>
          </a:p>
          <a:p>
            <a:r>
              <a:rPr lang="en-US" sz="2800" dirty="0" smtClean="0"/>
              <a:t>Length 50cm</a:t>
            </a:r>
          </a:p>
          <a:p>
            <a:r>
              <a:rPr lang="en-US" sz="2800" dirty="0" smtClean="0"/>
              <a:t>APGAR score 7—10</a:t>
            </a:r>
          </a:p>
          <a:p>
            <a:r>
              <a:rPr lang="en-US" sz="2800" dirty="0" smtClean="0"/>
              <a:t>The weight reduces by 5% -- 10% due to loss of total body water.</a:t>
            </a:r>
          </a:p>
          <a:p>
            <a:r>
              <a:rPr lang="en-US" sz="2800" dirty="0" smtClean="0"/>
              <a:t>Baby gains birth weight at 7—10 days</a:t>
            </a:r>
          </a:p>
          <a:p>
            <a:r>
              <a:rPr lang="en-US" sz="2800" dirty="0" smtClean="0"/>
              <a:t>Head circumference increases by 1.5cm—2cm/month for the first 3months</a:t>
            </a:r>
          </a:p>
          <a:p>
            <a:r>
              <a:rPr lang="en-US" sz="2800" dirty="0" smtClean="0"/>
              <a:t>Length increases by 1-2cm /month</a:t>
            </a:r>
            <a:endParaRPr lang="fi-FI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4</a:t>
            </a:fld>
            <a:endParaRPr lang="fi-FI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Normal newborn cont.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Resp. system:  </a:t>
            </a:r>
            <a: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rate =30--&lt;60 breaths /min</a:t>
            </a:r>
          </a:p>
          <a:p>
            <a: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chest has a sphere shape</a:t>
            </a:r>
          </a:p>
          <a:p>
            <a: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diaphragm is flat</a:t>
            </a:r>
          </a:p>
          <a:p>
            <a:r>
              <a:rPr lang="en-US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CVS</a:t>
            </a:r>
            <a: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rate = 100—160 beats /min</a:t>
            </a:r>
          </a:p>
          <a:p>
            <a: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Peripheral circulation is not adequate in early neonatal age. Peripheral cyanosis may be noted if the baby is not kept warm enough.</a:t>
            </a:r>
          </a:p>
          <a:p>
            <a:r>
              <a:rPr lang="en-US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GIT : </a:t>
            </a:r>
            <a: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white patches along the hard palate is normal </a:t>
            </a:r>
            <a:r>
              <a:rPr lang="en-US" sz="3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a.k.a</a:t>
            </a:r>
            <a: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epistein’s</a:t>
            </a:r>
            <a: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pearls - reassure the mother, it will disappear with time</a:t>
            </a:r>
          </a:p>
          <a:p>
            <a: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Cysts in the gums – </a:t>
            </a:r>
            <a:r>
              <a:rPr lang="en-US" sz="3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diasppears</a:t>
            </a:r>
            <a: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with time</a:t>
            </a:r>
          </a:p>
          <a:p>
            <a: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False teeth are loose, falls out on its own.</a:t>
            </a:r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5</a:t>
            </a:fld>
            <a:endParaRPr lang="fi-FI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Normal newborn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term neonate should suck swallow and breath.</a:t>
            </a:r>
          </a:p>
          <a:p>
            <a:r>
              <a:rPr lang="en-US" dirty="0" smtClean="0"/>
              <a:t>Passage of </a:t>
            </a:r>
            <a:r>
              <a:rPr lang="en-US" dirty="0" err="1" smtClean="0"/>
              <a:t>meconium</a:t>
            </a:r>
            <a:r>
              <a:rPr lang="en-US" dirty="0" smtClean="0"/>
              <a:t> should be 24– 48 hrs</a:t>
            </a:r>
          </a:p>
          <a:p>
            <a:r>
              <a:rPr lang="en-US" dirty="0" smtClean="0"/>
              <a:t>The stool </a:t>
            </a:r>
            <a:r>
              <a:rPr lang="en-US" dirty="0" err="1" smtClean="0"/>
              <a:t>colour</a:t>
            </a:r>
            <a:r>
              <a:rPr lang="en-US" dirty="0" smtClean="0"/>
              <a:t> changes from dark green –to yellow.</a:t>
            </a:r>
          </a:p>
          <a:p>
            <a:r>
              <a:rPr lang="en-US" dirty="0" smtClean="0"/>
              <a:t>Frequency of stool; may occur  after 2—3 days in some</a:t>
            </a:r>
          </a:p>
          <a:p>
            <a:r>
              <a:rPr lang="en-US" dirty="0" smtClean="0"/>
              <a:t>Or after a breast feed to other babies.</a:t>
            </a:r>
          </a:p>
          <a:p>
            <a:r>
              <a:rPr lang="en-US" dirty="0" smtClean="0"/>
              <a:t>Digestion </a:t>
            </a:r>
          </a:p>
          <a:p>
            <a:r>
              <a:rPr lang="en-US" dirty="0" smtClean="0"/>
              <a:t>Lipase enzyme is low in babies </a:t>
            </a:r>
            <a:r>
              <a:rPr lang="en-US" dirty="0" err="1" smtClean="0"/>
              <a:t>upto</a:t>
            </a:r>
            <a:r>
              <a:rPr lang="en-US" dirty="0" smtClean="0"/>
              <a:t> 6/12 other types of fat and milk leads to digestive problems</a:t>
            </a:r>
          </a:p>
          <a:p>
            <a:r>
              <a:rPr lang="en-US" dirty="0" smtClean="0"/>
              <a:t>Complex carbohydrates enzymes are low in the 1</a:t>
            </a:r>
            <a:r>
              <a:rPr lang="en-US" baseline="30000" dirty="0" smtClean="0"/>
              <a:t>st</a:t>
            </a:r>
            <a:r>
              <a:rPr lang="en-US" dirty="0" smtClean="0"/>
              <a:t> 6/12 </a:t>
            </a:r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6</a:t>
            </a:fld>
            <a:endParaRPr lang="fi-FI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Requirements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Well lit room </a:t>
            </a:r>
            <a:endParaRPr lang="fi-FI" dirty="0"/>
          </a:p>
          <a:p>
            <a:r>
              <a:rPr lang="en-GB" dirty="0"/>
              <a:t>Chair </a:t>
            </a:r>
            <a:endParaRPr lang="fi-FI" dirty="0"/>
          </a:p>
          <a:p>
            <a:r>
              <a:rPr lang="en-GB" dirty="0"/>
              <a:t>Examination </a:t>
            </a:r>
            <a:r>
              <a:rPr lang="en-GB" dirty="0" smtClean="0"/>
              <a:t>coach -under a radiant warmer</a:t>
            </a:r>
            <a:endParaRPr lang="fi-FI" dirty="0"/>
          </a:p>
          <a:p>
            <a:r>
              <a:rPr lang="en-GB" dirty="0"/>
              <a:t>Stethoscope</a:t>
            </a:r>
            <a:endParaRPr lang="fi-FI" dirty="0"/>
          </a:p>
          <a:p>
            <a:r>
              <a:rPr lang="en-GB" dirty="0"/>
              <a:t>Touch </a:t>
            </a:r>
            <a:endParaRPr lang="fi-FI" dirty="0"/>
          </a:p>
          <a:p>
            <a:r>
              <a:rPr lang="en-GB" dirty="0"/>
              <a:t>Sterile gloves</a:t>
            </a:r>
            <a:endParaRPr lang="fi-FI" dirty="0"/>
          </a:p>
          <a:p>
            <a:r>
              <a:rPr lang="en-GB" dirty="0"/>
              <a:t>Tongue depressant</a:t>
            </a:r>
            <a:endParaRPr lang="fi-FI" dirty="0"/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7</a:t>
            </a:fld>
            <a:endParaRPr lang="fi-FI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Vital signs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US" sz="4000" b="1" dirty="0" smtClean="0"/>
              <a:t>Temperature. </a:t>
            </a:r>
            <a:r>
              <a:rPr lang="en-US" sz="4000" dirty="0" smtClean="0"/>
              <a:t>Able to maintain stable body temperature 98.6 degrees F (37 degrees C) in normal room environment  - – 36.5-37.4 </a:t>
            </a:r>
            <a:endParaRPr lang="fi-FI" sz="4000" dirty="0" smtClean="0"/>
          </a:p>
          <a:p>
            <a:pPr lvl="1"/>
            <a:r>
              <a:rPr lang="en-US" sz="4000" b="1" dirty="0" smtClean="0"/>
              <a:t>Pulse. </a:t>
            </a:r>
            <a:r>
              <a:rPr lang="en-US" sz="4000" dirty="0" smtClean="0"/>
              <a:t>Normally 120 to 160 beats per minute</a:t>
            </a:r>
            <a:endParaRPr lang="fi-FI" sz="4000" dirty="0" smtClean="0"/>
          </a:p>
          <a:p>
            <a:pPr lvl="1"/>
            <a:r>
              <a:rPr lang="en-US" sz="4000" b="1" dirty="0" smtClean="0"/>
              <a:t>Breathing rate. </a:t>
            </a:r>
            <a:r>
              <a:rPr lang="en-US" sz="4000" dirty="0" smtClean="0"/>
              <a:t>Normally 30 to 60 breaths per minute</a:t>
            </a:r>
            <a:endParaRPr lang="fi-FI" sz="4000" dirty="0" smtClean="0"/>
          </a:p>
          <a:p>
            <a:r>
              <a:rPr lang="fi-FI" dirty="0" smtClean="0"/>
              <a:t>- </a:t>
            </a:r>
            <a:r>
              <a:rPr lang="fi-FI" sz="3900" b="1" dirty="0" smtClean="0"/>
              <a:t>Weight </a:t>
            </a:r>
            <a:r>
              <a:rPr lang="fi-FI" b="1" dirty="0" smtClean="0"/>
              <a:t>  </a:t>
            </a:r>
            <a:r>
              <a:rPr lang="fi-FI" dirty="0" smtClean="0"/>
              <a:t> 2.5 –4kgs</a:t>
            </a:r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8</a:t>
            </a:fld>
            <a:endParaRPr lang="fi-FI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Systematic –head to toe exam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i-FI" sz="3200" b="1" dirty="0" smtClean="0"/>
              <a:t>Head</a:t>
            </a:r>
          </a:p>
          <a:p>
            <a:pPr lvl="1"/>
            <a:r>
              <a:rPr lang="en-US" sz="3200" dirty="0"/>
              <a:t>Shape, </a:t>
            </a:r>
            <a:endParaRPr lang="fi-FI" sz="3200" dirty="0"/>
          </a:p>
          <a:p>
            <a:pPr lvl="1"/>
            <a:r>
              <a:rPr lang="en-US" sz="3200" dirty="0"/>
              <a:t>presence of </a:t>
            </a:r>
            <a:r>
              <a:rPr lang="en-US" sz="3200" u="sng" dirty="0">
                <a:hlinkClick r:id="rId2"/>
              </a:rPr>
              <a:t>fontanel</a:t>
            </a:r>
            <a:r>
              <a:rPr lang="en-US" sz="3200" dirty="0"/>
              <a:t> and whether normal, </a:t>
            </a:r>
            <a:endParaRPr lang="en-US" sz="3200" dirty="0" smtClean="0"/>
          </a:p>
          <a:p>
            <a:pPr lvl="1">
              <a:buNone/>
            </a:pPr>
            <a:r>
              <a:rPr lang="en-US" sz="3200" dirty="0" smtClean="0"/>
              <a:t>sunken </a:t>
            </a:r>
            <a:r>
              <a:rPr lang="en-US" sz="3200" dirty="0"/>
              <a:t>or bulging</a:t>
            </a:r>
            <a:endParaRPr lang="fi-FI" sz="3200" dirty="0"/>
          </a:p>
          <a:p>
            <a:pPr lvl="1"/>
            <a:r>
              <a:rPr lang="en-US" sz="3200" dirty="0"/>
              <a:t>head circumference </a:t>
            </a:r>
            <a:endParaRPr lang="fi-FI" sz="3200" dirty="0"/>
          </a:p>
          <a:p>
            <a:pPr lvl="1"/>
            <a:r>
              <a:rPr lang="en-US" sz="3200" dirty="0"/>
              <a:t> facial appearance and eye position</a:t>
            </a:r>
            <a:endParaRPr lang="fi-FI" sz="3200" dirty="0"/>
          </a:p>
          <a:p>
            <a:pPr lvl="1"/>
            <a:r>
              <a:rPr lang="en-US" sz="3200" dirty="0"/>
              <a:t>Look for any asymmetry or abnormality of facial form</a:t>
            </a:r>
            <a:endParaRPr lang="fi-FI" sz="3200" dirty="0"/>
          </a:p>
          <a:p>
            <a:endParaRPr lang="fi-FI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6276-E6BB-4227-9ED6-DDDAA40C2ED4}" type="slidenum">
              <a:rPr lang="fi-FI" smtClean="0"/>
              <a:pPr/>
              <a:t>9</a:t>
            </a:fld>
            <a:endParaRPr lang="fi-FI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268</TotalTime>
  <Words>1083</Words>
  <Application>Microsoft Office PowerPoint</Application>
  <PresentationFormat>On-screen Show (4:3)</PresentationFormat>
  <Paragraphs>166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 Unicode MS</vt:lpstr>
      <vt:lpstr>Calibri</vt:lpstr>
      <vt:lpstr>Constantia</vt:lpstr>
      <vt:lpstr>Wingdings 2</vt:lpstr>
      <vt:lpstr>Flow</vt:lpstr>
      <vt:lpstr>Examination of the newborn  </vt:lpstr>
      <vt:lpstr>Introduction </vt:lpstr>
      <vt:lpstr>Learning outcome</vt:lpstr>
      <vt:lpstr>Normal newborn </vt:lpstr>
      <vt:lpstr>Normal newborn cont.</vt:lpstr>
      <vt:lpstr>Normal newborn</vt:lpstr>
      <vt:lpstr>Requirements </vt:lpstr>
      <vt:lpstr>Vital signs </vt:lpstr>
      <vt:lpstr>Systematic –head to toe exam</vt:lpstr>
      <vt:lpstr>Exam. Cont.</vt:lpstr>
      <vt:lpstr>Mouth:  </vt:lpstr>
      <vt:lpstr>Arms and hands</vt:lpstr>
      <vt:lpstr>Peripheral pulses</vt:lpstr>
      <vt:lpstr>Heart </vt:lpstr>
      <vt:lpstr>The R/S</vt:lpstr>
      <vt:lpstr>Abdomen </vt:lpstr>
      <vt:lpstr>Exam.</vt:lpstr>
      <vt:lpstr>Exam cont.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Examination of the newborn</dc:title>
  <dc:creator>Omistaja</dc:creator>
  <cp:lastModifiedBy>JANET</cp:lastModifiedBy>
  <cp:revision>23</cp:revision>
  <dcterms:created xsi:type="dcterms:W3CDTF">2013-09-16T06:56:24Z</dcterms:created>
  <dcterms:modified xsi:type="dcterms:W3CDTF">2020-03-27T12:39:15Z</dcterms:modified>
</cp:coreProperties>
</file>