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9B3ACD-9FFD-44CC-9FFE-F31D1627A1D3}" type="datetimeFigureOut">
              <a:rPr lang="fi-FI" smtClean="0"/>
              <a:pPr/>
              <a:t>12.10.2015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1F0CE7-426F-40B7-AA76-8C28FC0CFAD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Low birth weight, preterm &amp;post maturity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fi-FI" dirty="0" smtClean="0"/>
          </a:p>
          <a:p>
            <a:r>
              <a:rPr lang="fi-FI" sz="3600" dirty="0" smtClean="0"/>
              <a:t>Learning outcome</a:t>
            </a:r>
          </a:p>
          <a:p>
            <a:endParaRPr lang="fi-FI" sz="3600" dirty="0" smtClean="0"/>
          </a:p>
          <a:p>
            <a:r>
              <a:rPr lang="fi-FI" sz="3600" dirty="0" smtClean="0"/>
              <a:t>Diagnose &amp; manage a LBW</a:t>
            </a:r>
            <a:endParaRPr lang="fi-FI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Post maturity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They have marked loss of s/c fat</a:t>
            </a:r>
          </a:p>
          <a:p>
            <a:r>
              <a:rPr lang="fi-FI" dirty="0" smtClean="0"/>
              <a:t>The skin is dry, cracked, ringled, peeling &amp;  may be meconium stained  with absence of vernix caseosa</a:t>
            </a:r>
          </a:p>
          <a:p>
            <a:r>
              <a:rPr lang="fi-FI" dirty="0" smtClean="0"/>
              <a:t>Are hungry &amp; they feed well</a:t>
            </a:r>
          </a:p>
          <a:p>
            <a:r>
              <a:rPr lang="fi-FI" dirty="0" smtClean="0"/>
              <a:t>Unusual alertness </a:t>
            </a:r>
          </a:p>
          <a:p>
            <a:r>
              <a:rPr lang="fi-FI" dirty="0" smtClean="0"/>
              <a:t>Wide eyed look</a:t>
            </a:r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Common complications of SGA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Hypoglycaemia </a:t>
            </a:r>
          </a:p>
          <a:p>
            <a:r>
              <a:rPr lang="fi-FI" dirty="0" smtClean="0"/>
              <a:t>Hypothermia </a:t>
            </a:r>
          </a:p>
          <a:p>
            <a:r>
              <a:rPr lang="fi-FI" dirty="0" smtClean="0"/>
              <a:t>Massive pulmonary haemorhage </a:t>
            </a:r>
          </a:p>
          <a:p>
            <a:r>
              <a:rPr lang="fi-FI" dirty="0" smtClean="0"/>
              <a:t>Skin infections </a:t>
            </a:r>
          </a:p>
          <a:p>
            <a:r>
              <a:rPr lang="fi-FI" dirty="0" smtClean="0"/>
              <a:t>Meconium aspiration is evident in post mature</a:t>
            </a:r>
            <a:endParaRPr lang="fi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Risks of LBW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Intracranial birth injury- heads cannot mould</a:t>
            </a:r>
          </a:p>
          <a:p>
            <a:r>
              <a:rPr lang="fi-FI" dirty="0"/>
              <a:t> </a:t>
            </a:r>
            <a:r>
              <a:rPr lang="fi-FI" dirty="0" smtClean="0"/>
              <a:t>miss episiotomy</a:t>
            </a:r>
          </a:p>
          <a:p>
            <a:r>
              <a:rPr lang="fi-FI" dirty="0"/>
              <a:t> </a:t>
            </a:r>
            <a:r>
              <a:rPr lang="fi-FI" dirty="0" smtClean="0"/>
              <a:t>can come out breech</a:t>
            </a:r>
          </a:p>
          <a:p>
            <a:r>
              <a:rPr lang="fi-FI" dirty="0"/>
              <a:t> </a:t>
            </a:r>
            <a:r>
              <a:rPr lang="fi-FI" dirty="0" smtClean="0"/>
              <a:t>asphyxia neonatorum – main cause of mortality – poor resp center</a:t>
            </a:r>
          </a:p>
          <a:p>
            <a:r>
              <a:rPr lang="fi-FI" dirty="0" smtClean="0"/>
              <a:t>Neonatal sepsis</a:t>
            </a:r>
          </a:p>
          <a:p>
            <a:r>
              <a:rPr lang="fi-FI" dirty="0" smtClean="0"/>
              <a:t>RDS – un developed lungs – no surfactant</a:t>
            </a:r>
          </a:p>
          <a:p>
            <a:r>
              <a:rPr lang="fi-FI" dirty="0" smtClean="0"/>
              <a:t>Compliance is poor – lungs collapse</a:t>
            </a:r>
            <a:endParaRPr lang="fi-F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Cont.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Neonatal cold injuries- have immature heat regulating centre, lack insulation due to poor s/c tissue</a:t>
            </a:r>
          </a:p>
          <a:p>
            <a:r>
              <a:rPr lang="fi-FI" dirty="0"/>
              <a:t> </a:t>
            </a:r>
            <a:r>
              <a:rPr lang="fi-FI" dirty="0" smtClean="0"/>
              <a:t>Haemorhagic d’se of the newborn (give vit K)</a:t>
            </a:r>
          </a:p>
          <a:p>
            <a:r>
              <a:rPr lang="fi-FI" dirty="0"/>
              <a:t> </a:t>
            </a:r>
            <a:r>
              <a:rPr lang="fi-FI" dirty="0" smtClean="0"/>
              <a:t>Neonatal jaundice </a:t>
            </a:r>
          </a:p>
          <a:p>
            <a:r>
              <a:rPr lang="fi-FI" dirty="0"/>
              <a:t> </a:t>
            </a:r>
            <a:r>
              <a:rPr lang="fi-FI" dirty="0" smtClean="0"/>
              <a:t>retinopathy of prematurity ( ? Iatrogenic) </a:t>
            </a:r>
            <a:endParaRPr lang="fi-F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Management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 smtClean="0"/>
              <a:t>1</a:t>
            </a:r>
            <a:r>
              <a:rPr lang="fi-FI" dirty="0" smtClean="0">
                <a:solidFill>
                  <a:srgbClr val="FF0000"/>
                </a:solidFill>
              </a:rPr>
              <a:t>.  Hx </a:t>
            </a:r>
            <a:r>
              <a:rPr lang="fi-FI" dirty="0" smtClean="0"/>
              <a:t>– APH, Hptn, maternal infections, blood gp</a:t>
            </a:r>
          </a:p>
          <a:p>
            <a:r>
              <a:rPr lang="fi-FI" dirty="0"/>
              <a:t> </a:t>
            </a:r>
            <a:r>
              <a:rPr lang="fi-FI" dirty="0" smtClean="0"/>
              <a:t>labour – premature, induced or spontaneous</a:t>
            </a:r>
          </a:p>
          <a:p>
            <a:r>
              <a:rPr lang="fi-FI" dirty="0" smtClean="0"/>
              <a:t>Prolonged , </a:t>
            </a:r>
          </a:p>
          <a:p>
            <a:r>
              <a:rPr lang="fi-FI" dirty="0" smtClean="0"/>
              <a:t>PROM</a:t>
            </a:r>
          </a:p>
          <a:p>
            <a:r>
              <a:rPr lang="fi-FI" dirty="0" smtClean="0"/>
              <a:t>Narcotics</a:t>
            </a:r>
          </a:p>
          <a:p>
            <a:r>
              <a:rPr lang="fi-FI" dirty="0" smtClean="0"/>
              <a:t>Delivery – asssisted, vaccum , episiotomy, immediate resuscitation, APGAR score</a:t>
            </a:r>
            <a:endParaRPr lang="fi-F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Mgnt cont.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2. physical exam </a:t>
            </a:r>
          </a:p>
          <a:p>
            <a:r>
              <a:rPr lang="fi-FI" dirty="0" smtClean="0"/>
              <a:t>Birth weight</a:t>
            </a:r>
          </a:p>
          <a:p>
            <a:r>
              <a:rPr lang="fi-FI" dirty="0" smtClean="0"/>
              <a:t>Neonatal reflexes</a:t>
            </a:r>
          </a:p>
          <a:p>
            <a:r>
              <a:rPr lang="fi-FI" dirty="0" smtClean="0"/>
              <a:t>Evidence of sepsis</a:t>
            </a:r>
          </a:p>
          <a:p>
            <a:r>
              <a:rPr lang="fi-FI" dirty="0" smtClean="0"/>
              <a:t>RDS</a:t>
            </a:r>
          </a:p>
          <a:p>
            <a:r>
              <a:rPr lang="fi-FI" dirty="0" smtClean="0"/>
              <a:t>Congenital malformations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Investigations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Septic screening </a:t>
            </a:r>
            <a:r>
              <a:rPr lang="fi-FI" dirty="0" smtClean="0"/>
              <a:t>– blood c/s, </a:t>
            </a:r>
          </a:p>
          <a:p>
            <a:r>
              <a:rPr lang="fi-FI" dirty="0" smtClean="0"/>
              <a:t>urine &amp; stool c/s</a:t>
            </a:r>
          </a:p>
          <a:p>
            <a:r>
              <a:rPr lang="fi-FI" dirty="0" smtClean="0"/>
              <a:t> fullhaemogram, </a:t>
            </a:r>
          </a:p>
          <a:p>
            <a:r>
              <a:rPr lang="fi-FI" dirty="0" smtClean="0"/>
              <a:t>CSF analysis, </a:t>
            </a:r>
          </a:p>
          <a:p>
            <a:r>
              <a:rPr lang="fi-FI" dirty="0" smtClean="0"/>
              <a:t>U/E , </a:t>
            </a:r>
          </a:p>
          <a:p>
            <a:r>
              <a:rPr lang="fi-FI" dirty="0" smtClean="0"/>
              <a:t>Cranial ultra sound</a:t>
            </a:r>
          </a:p>
          <a:p>
            <a:r>
              <a:rPr lang="fi-FI" dirty="0"/>
              <a:t> </a:t>
            </a:r>
            <a:r>
              <a:rPr lang="fi-FI" dirty="0" smtClean="0"/>
              <a:t>X-ray – chest, abdomen, skull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Rx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r>
              <a:rPr lang="fi-FI" b="1" dirty="0" smtClean="0"/>
              <a:t>Supportive </a:t>
            </a:r>
          </a:p>
          <a:p>
            <a:r>
              <a:rPr lang="fi-FI" dirty="0"/>
              <a:t> </a:t>
            </a:r>
            <a:r>
              <a:rPr lang="fi-FI" dirty="0" smtClean="0"/>
              <a:t>Keep warm – incubators</a:t>
            </a:r>
          </a:p>
          <a:p>
            <a:r>
              <a:rPr lang="fi-FI" dirty="0" smtClean="0"/>
              <a:t>Feeding – iv or po</a:t>
            </a:r>
          </a:p>
          <a:p>
            <a:r>
              <a:rPr lang="fi-FI" dirty="0"/>
              <a:t> </a:t>
            </a:r>
            <a:r>
              <a:rPr lang="fi-FI" dirty="0" smtClean="0"/>
              <a:t>O2</a:t>
            </a:r>
          </a:p>
          <a:p>
            <a:r>
              <a:rPr lang="fi-FI" b="1" dirty="0" smtClean="0"/>
              <a:t>Specific </a:t>
            </a:r>
          </a:p>
          <a:p>
            <a:r>
              <a:rPr lang="fi-FI" dirty="0" smtClean="0"/>
              <a:t>Antibiotics in sepsis</a:t>
            </a:r>
          </a:p>
          <a:p>
            <a:r>
              <a:rPr lang="fi-FI" dirty="0"/>
              <a:t> </a:t>
            </a:r>
            <a:r>
              <a:rPr lang="fi-FI" dirty="0" smtClean="0"/>
              <a:t>Sx in malformations e.g hernia, biliary atresia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Preventive Rx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Prevent current &amp; future episodes</a:t>
            </a:r>
          </a:p>
          <a:p>
            <a:r>
              <a:rPr lang="fi-FI" dirty="0"/>
              <a:t> </a:t>
            </a:r>
            <a:r>
              <a:rPr lang="fi-FI" dirty="0" smtClean="0"/>
              <a:t>give iron supplements on all LBW after 1/12</a:t>
            </a:r>
          </a:p>
          <a:p>
            <a:r>
              <a:rPr lang="fi-FI" dirty="0"/>
              <a:t> </a:t>
            </a:r>
            <a:r>
              <a:rPr lang="fi-FI" dirty="0" smtClean="0"/>
              <a:t>hand washing be4 handling babies</a:t>
            </a:r>
          </a:p>
          <a:p>
            <a:r>
              <a:rPr lang="fi-FI" dirty="0" smtClean="0"/>
              <a:t>Calcium suppliments</a:t>
            </a:r>
          </a:p>
          <a:p>
            <a:r>
              <a:rPr lang="fi-FI" dirty="0"/>
              <a:t> G</a:t>
            </a:r>
            <a:r>
              <a:rPr lang="fi-FI" dirty="0" smtClean="0"/>
              <a:t>ive mother corticosteroids  antenatally if they are likely to deliver LBW so that it enhances lung maturity.</a:t>
            </a:r>
            <a:endParaRPr lang="fi-FI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RX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Rehabilitative </a:t>
            </a:r>
          </a:p>
          <a:p>
            <a:r>
              <a:rPr lang="fi-FI" dirty="0" smtClean="0"/>
              <a:t>F/up  rx</a:t>
            </a:r>
          </a:p>
          <a:p>
            <a:r>
              <a:rPr lang="fi-FI" dirty="0" smtClean="0"/>
              <a:t>Ca &amp; fe suppliments – anaemia</a:t>
            </a:r>
          </a:p>
          <a:p>
            <a:r>
              <a:rPr lang="fi-FI" dirty="0" smtClean="0"/>
              <a:t>Ca= Rickets </a:t>
            </a:r>
          </a:p>
          <a:p>
            <a:r>
              <a:rPr lang="fi-FI" dirty="0" smtClean="0"/>
              <a:t>Asphyxia –cerebral palsy, hydrocephalus</a:t>
            </a:r>
          </a:p>
          <a:p>
            <a:r>
              <a:rPr lang="fi-FI" b="1" dirty="0" smtClean="0"/>
              <a:t>Treat  complications </a:t>
            </a:r>
          </a:p>
          <a:p>
            <a:r>
              <a:rPr lang="fi-FI" dirty="0" smtClean="0"/>
              <a:t>Prognosis – depends on birth wt, gest. Age &amp; quality of care at birth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Definitions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LBW- is any baby weighing less 2.5kg at birth</a:t>
            </a:r>
          </a:p>
          <a:p>
            <a:r>
              <a:rPr lang="fi-FI" dirty="0" smtClean="0"/>
              <a:t>Preterm – delivery less than 37wks gstation</a:t>
            </a:r>
          </a:p>
          <a:p>
            <a:r>
              <a:rPr lang="fi-FI" dirty="0" smtClean="0"/>
              <a:t>Preterms can be AGA, SGA or LGA</a:t>
            </a:r>
          </a:p>
          <a:p>
            <a:r>
              <a:rPr lang="fi-FI" dirty="0" smtClean="0"/>
              <a:t>Abortion – is expulsion of products of conception weighing less than 500g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Causes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i-FI" b="1" dirty="0" smtClean="0"/>
              <a:t>1. Obstetric causes </a:t>
            </a:r>
          </a:p>
          <a:p>
            <a:r>
              <a:rPr lang="fi-FI" dirty="0" smtClean="0"/>
              <a:t>Multiple pregnancy</a:t>
            </a:r>
          </a:p>
          <a:p>
            <a:r>
              <a:rPr lang="fi-FI" dirty="0" smtClean="0"/>
              <a:t>APH</a:t>
            </a:r>
          </a:p>
          <a:p>
            <a:r>
              <a:rPr lang="fi-FI" dirty="0" smtClean="0"/>
              <a:t>PET</a:t>
            </a:r>
          </a:p>
          <a:p>
            <a:r>
              <a:rPr lang="fi-FI" dirty="0" smtClean="0"/>
              <a:t>Eclampsia </a:t>
            </a:r>
          </a:p>
          <a:p>
            <a:r>
              <a:rPr lang="fi-FI" dirty="0" smtClean="0"/>
              <a:t>Premature labour</a:t>
            </a: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Cont.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b="1" dirty="0" smtClean="0"/>
              <a:t>2. Maternal diseases</a:t>
            </a:r>
          </a:p>
          <a:p>
            <a:r>
              <a:rPr lang="fi-FI" dirty="0" smtClean="0"/>
              <a:t>Anaemia</a:t>
            </a:r>
          </a:p>
          <a:p>
            <a:r>
              <a:rPr lang="fi-FI" dirty="0" smtClean="0"/>
              <a:t>Maternal malnutrition </a:t>
            </a:r>
          </a:p>
          <a:p>
            <a:r>
              <a:rPr lang="fi-FI" dirty="0" smtClean="0"/>
              <a:t>Chronic renal d’se</a:t>
            </a:r>
          </a:p>
          <a:p>
            <a:r>
              <a:rPr lang="fi-FI" dirty="0" smtClean="0"/>
              <a:t>Hypertension </a:t>
            </a:r>
          </a:p>
          <a:p>
            <a:r>
              <a:rPr lang="fi-FI" dirty="0" smtClean="0"/>
              <a:t>Malaria </a:t>
            </a:r>
          </a:p>
          <a:p>
            <a:r>
              <a:rPr lang="fi-FI" dirty="0" smtClean="0"/>
              <a:t>Syphilis </a:t>
            </a:r>
          </a:p>
          <a:p>
            <a:r>
              <a:rPr lang="fi-FI" dirty="0" smtClean="0"/>
              <a:t>Blood group incompatibility </a:t>
            </a: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3. </a:t>
            </a:r>
            <a:r>
              <a:rPr lang="fi-FI" dirty="0"/>
              <a:t>C</a:t>
            </a:r>
            <a:r>
              <a:rPr lang="fi-FI" dirty="0" smtClean="0"/>
              <a:t>limatic  causes </a:t>
            </a:r>
          </a:p>
          <a:p>
            <a:r>
              <a:rPr lang="fi-FI" dirty="0" smtClean="0"/>
              <a:t>4. Fetal causes</a:t>
            </a:r>
          </a:p>
          <a:p>
            <a:r>
              <a:rPr lang="fi-FI" dirty="0" smtClean="0"/>
              <a:t>Congetal malformation </a:t>
            </a:r>
          </a:p>
          <a:p>
            <a:r>
              <a:rPr lang="fi-FI" dirty="0" smtClean="0"/>
              <a:t>5. Smoking in preg</a:t>
            </a:r>
          </a:p>
          <a:p>
            <a:r>
              <a:rPr lang="fi-FI" dirty="0" smtClean="0"/>
              <a:t>6. 50% idiopathic </a:t>
            </a:r>
          </a:p>
          <a:p>
            <a:r>
              <a:rPr lang="fi-FI" dirty="0" smtClean="0"/>
              <a:t>7. low socio economic status – poor nutrition, ignorance, illegitimacy, poor ANC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CONT.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8. Birth order – 1st preg = LBW</a:t>
            </a:r>
          </a:p>
          <a:p>
            <a:r>
              <a:rPr lang="fi-FI" dirty="0" smtClean="0"/>
              <a:t>9. Maternal age - - less than 20yrs old –LBW</a:t>
            </a:r>
          </a:p>
          <a:p>
            <a:r>
              <a:rPr lang="fi-FI" dirty="0" smtClean="0"/>
              <a:t>10. Maternal height = less than 5ft </a:t>
            </a:r>
          </a:p>
          <a:p>
            <a:endParaRPr lang="fi-FI" dirty="0"/>
          </a:p>
          <a:p>
            <a:r>
              <a:rPr lang="fi-FI" dirty="0" smtClean="0">
                <a:solidFill>
                  <a:srgbClr val="FF0000"/>
                </a:solidFill>
              </a:rPr>
              <a:t>Note: significance </a:t>
            </a:r>
          </a:p>
          <a:p>
            <a:r>
              <a:rPr lang="fi-FI" dirty="0" smtClean="0"/>
              <a:t>They have high morbidity &amp; mortality </a:t>
            </a:r>
          </a:p>
          <a:p>
            <a:r>
              <a:rPr lang="fi-FI" dirty="0" smtClean="0"/>
              <a:t>The lower the wt, the greater the mortality</a:t>
            </a:r>
          </a:p>
          <a:p>
            <a:r>
              <a:rPr lang="fi-FI" dirty="0" smtClean="0"/>
              <a:t>It is the major cause of admission in the NBU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Clinical features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 smtClean="0">
                <a:solidFill>
                  <a:srgbClr val="FF0000"/>
                </a:solidFill>
              </a:rPr>
              <a:t>1. General features </a:t>
            </a:r>
          </a:p>
          <a:p>
            <a:r>
              <a:rPr lang="fi-FI" dirty="0" smtClean="0"/>
              <a:t>Relaxed </a:t>
            </a:r>
          </a:p>
          <a:p>
            <a:r>
              <a:rPr lang="fi-FI" dirty="0" smtClean="0"/>
              <a:t>Inactive </a:t>
            </a:r>
          </a:p>
          <a:p>
            <a:r>
              <a:rPr lang="fi-FI" dirty="0" smtClean="0"/>
              <a:t>Hypotonic </a:t>
            </a:r>
          </a:p>
          <a:p>
            <a:r>
              <a:rPr lang="fi-FI" dirty="0" smtClean="0"/>
              <a:t>Sluggish </a:t>
            </a:r>
          </a:p>
          <a:p>
            <a:r>
              <a:rPr lang="fi-FI" dirty="0" smtClean="0"/>
              <a:t>Feeble cry</a:t>
            </a:r>
          </a:p>
          <a:p>
            <a:r>
              <a:rPr lang="fi-FI" dirty="0" smtClean="0"/>
              <a:t>Sleeps most of the day</a:t>
            </a:r>
          </a:p>
          <a:p>
            <a:r>
              <a:rPr lang="fi-FI" dirty="0" smtClean="0"/>
              <a:t>Coughing &amp; sucking reflexes are poorly developed</a:t>
            </a: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C/F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 smtClean="0">
                <a:solidFill>
                  <a:srgbClr val="FF0000"/>
                </a:solidFill>
              </a:rPr>
              <a:t>2. The Skin</a:t>
            </a:r>
          </a:p>
          <a:p>
            <a:r>
              <a:rPr lang="fi-FI" dirty="0" smtClean="0"/>
              <a:t>Quite red</a:t>
            </a:r>
          </a:p>
          <a:p>
            <a:r>
              <a:rPr lang="fi-FI" dirty="0" smtClean="0"/>
              <a:t>Little s/c fat</a:t>
            </a:r>
          </a:p>
          <a:p>
            <a:r>
              <a:rPr lang="fi-FI" dirty="0" smtClean="0"/>
              <a:t>Vernix caseosa is absent</a:t>
            </a:r>
          </a:p>
          <a:p>
            <a:r>
              <a:rPr lang="fi-FI" dirty="0" smtClean="0"/>
              <a:t>Lanugo is present </a:t>
            </a:r>
          </a:p>
          <a:p>
            <a:r>
              <a:rPr lang="fi-FI" dirty="0" smtClean="0"/>
              <a:t>Breast nodule not felt</a:t>
            </a:r>
          </a:p>
          <a:p>
            <a:r>
              <a:rPr lang="fi-FI" dirty="0" smtClean="0"/>
              <a:t>Nails &amp; pinna are soft </a:t>
            </a:r>
          </a:p>
          <a:p>
            <a:r>
              <a:rPr lang="fi-FI" dirty="0" smtClean="0"/>
              <a:t>Sores of the feet have none or few creases</a:t>
            </a:r>
            <a:endParaRPr 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C/F cont.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>
                <a:solidFill>
                  <a:srgbClr val="FF0000"/>
                </a:solidFill>
              </a:rPr>
              <a:t>3. Head </a:t>
            </a:r>
          </a:p>
          <a:p>
            <a:r>
              <a:rPr lang="fi-FI" dirty="0" smtClean="0"/>
              <a:t>Relatively large compared to body</a:t>
            </a:r>
          </a:p>
          <a:p>
            <a:r>
              <a:rPr lang="fi-FI" dirty="0" smtClean="0"/>
              <a:t>The sutures are wide</a:t>
            </a:r>
          </a:p>
          <a:p>
            <a:r>
              <a:rPr lang="fi-FI" dirty="0" smtClean="0"/>
              <a:t>There are areas of cranio tabes (soft skull)</a:t>
            </a:r>
          </a:p>
          <a:p>
            <a:pPr>
              <a:buNone/>
            </a:pPr>
            <a:r>
              <a:rPr lang="fi-FI" dirty="0" smtClean="0">
                <a:solidFill>
                  <a:srgbClr val="FF0000"/>
                </a:solidFill>
              </a:rPr>
              <a:t>4. Genital </a:t>
            </a:r>
          </a:p>
          <a:p>
            <a:r>
              <a:rPr lang="fi-FI" dirty="0" smtClean="0"/>
              <a:t>Females: - prominent clitories</a:t>
            </a:r>
          </a:p>
          <a:p>
            <a:r>
              <a:rPr lang="fi-FI" dirty="0" smtClean="0"/>
              <a:t>Males :-  scrotum has few or no rugae folds</a:t>
            </a:r>
          </a:p>
          <a:p>
            <a:pPr>
              <a:buNone/>
            </a:pPr>
            <a:r>
              <a:rPr lang="fi-FI" dirty="0" smtClean="0"/>
              <a:t> -       Testis may be un descended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</TotalTime>
  <Words>625</Words>
  <Application>Microsoft Office PowerPoint</Application>
  <PresentationFormat>On-screen Show (4:3)</PresentationFormat>
  <Paragraphs>137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Solstice</vt:lpstr>
      <vt:lpstr>Low birth weight, preterm &amp;post maturity</vt:lpstr>
      <vt:lpstr>Definitions </vt:lpstr>
      <vt:lpstr>Causes </vt:lpstr>
      <vt:lpstr>Cont. </vt:lpstr>
      <vt:lpstr>PowerPoint Presentation</vt:lpstr>
      <vt:lpstr>CONT. </vt:lpstr>
      <vt:lpstr>Clinical features </vt:lpstr>
      <vt:lpstr>C/F </vt:lpstr>
      <vt:lpstr>C/F cont. </vt:lpstr>
      <vt:lpstr>Post maturity </vt:lpstr>
      <vt:lpstr>Common complications of SGA</vt:lpstr>
      <vt:lpstr>Risks of LBW </vt:lpstr>
      <vt:lpstr>Cont. </vt:lpstr>
      <vt:lpstr>Management </vt:lpstr>
      <vt:lpstr>Mgnt cont. </vt:lpstr>
      <vt:lpstr>Investigations </vt:lpstr>
      <vt:lpstr> Rx </vt:lpstr>
      <vt:lpstr>Preventive Rx </vt:lpstr>
      <vt:lpstr>RX cont.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birth weight, preterm &amp;post maturity</dc:title>
  <dc:creator>Omistaja</dc:creator>
  <cp:lastModifiedBy>Godfred Amanya</cp:lastModifiedBy>
  <cp:revision>13</cp:revision>
  <dcterms:created xsi:type="dcterms:W3CDTF">2013-09-22T14:31:23Z</dcterms:created>
  <dcterms:modified xsi:type="dcterms:W3CDTF">2015-10-12T17:33:51Z</dcterms:modified>
</cp:coreProperties>
</file>