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74" r:id="rId4"/>
    <p:sldId id="259" r:id="rId5"/>
    <p:sldId id="260" r:id="rId6"/>
    <p:sldId id="261" r:id="rId7"/>
    <p:sldId id="262" r:id="rId8"/>
    <p:sldId id="265" r:id="rId9"/>
    <p:sldId id="266" r:id="rId10"/>
    <p:sldId id="267" r:id="rId11"/>
    <p:sldId id="268" r:id="rId12"/>
    <p:sldId id="271" r:id="rId13"/>
    <p:sldId id="272" r:id="rId14"/>
    <p:sldId id="273" r:id="rId15"/>
    <p:sldId id="275" r:id="rId16"/>
    <p:sldId id="276" r:id="rId17"/>
    <p:sldId id="278" r:id="rId18"/>
    <p:sldId id="303" r:id="rId19"/>
    <p:sldId id="304" r:id="rId20"/>
    <p:sldId id="306" r:id="rId21"/>
    <p:sldId id="307" r:id="rId22"/>
    <p:sldId id="308" r:id="rId23"/>
    <p:sldId id="309" r:id="rId24"/>
    <p:sldId id="310" r:id="rId25"/>
    <p:sldId id="311" r:id="rId26"/>
    <p:sldId id="312" r:id="rId27"/>
    <p:sldId id="314" r:id="rId28"/>
    <p:sldId id="315" r:id="rId29"/>
    <p:sldId id="313" r:id="rId30"/>
    <p:sldId id="316" r:id="rId31"/>
    <p:sldId id="317" r:id="rId32"/>
    <p:sldId id="318" r:id="rId33"/>
    <p:sldId id="319" r:id="rId34"/>
    <p:sldId id="320" r:id="rId35"/>
    <p:sldId id="321" r:id="rId36"/>
    <p:sldId id="322" r:id="rId37"/>
    <p:sldId id="323" r:id="rId38"/>
    <p:sldId id="324" r:id="rId39"/>
    <p:sldId id="325" r:id="rId40"/>
    <p:sldId id="326" r:id="rId41"/>
    <p:sldId id="327" r:id="rId42"/>
    <p:sldId id="328" r:id="rId43"/>
    <p:sldId id="329" r:id="rId44"/>
    <p:sldId id="330" r:id="rId45"/>
    <p:sldId id="331" r:id="rId46"/>
    <p:sldId id="332" r:id="rId47"/>
    <p:sldId id="333" r:id="rId48"/>
    <p:sldId id="334" r:id="rId49"/>
    <p:sldId id="335" r:id="rId50"/>
    <p:sldId id="336" r:id="rId51"/>
    <p:sldId id="337" r:id="rId52"/>
    <p:sldId id="338" r:id="rId53"/>
    <p:sldId id="339" r:id="rId54"/>
    <p:sldId id="340" r:id="rId55"/>
    <p:sldId id="341" r:id="rId56"/>
    <p:sldId id="342" r:id="rId57"/>
    <p:sldId id="343" r:id="rId58"/>
    <p:sldId id="344" r:id="rId59"/>
    <p:sldId id="345" r:id="rId60"/>
    <p:sldId id="346" r:id="rId61"/>
    <p:sldId id="347" r:id="rId62"/>
    <p:sldId id="348" r:id="rId63"/>
    <p:sldId id="349" r:id="rId64"/>
    <p:sldId id="350" r:id="rId65"/>
    <p:sldId id="351" r:id="rId66"/>
    <p:sldId id="354" r:id="rId67"/>
    <p:sldId id="355" r:id="rId68"/>
    <p:sldId id="356" r:id="rId69"/>
    <p:sldId id="357" r:id="rId70"/>
    <p:sldId id="352" r:id="rId71"/>
    <p:sldId id="358" r:id="rId72"/>
    <p:sldId id="359" r:id="rId73"/>
    <p:sldId id="360" r:id="rId74"/>
    <p:sldId id="361" r:id="rId75"/>
    <p:sldId id="363" r:id="rId76"/>
    <p:sldId id="364" r:id="rId77"/>
    <p:sldId id="365" r:id="rId78"/>
    <p:sldId id="366" r:id="rId79"/>
    <p:sldId id="367" r:id="rId80"/>
    <p:sldId id="370" r:id="rId81"/>
    <p:sldId id="371" r:id="rId82"/>
    <p:sldId id="372" r:id="rId83"/>
    <p:sldId id="373" r:id="rId84"/>
    <p:sldId id="375" r:id="rId85"/>
    <p:sldId id="376" r:id="rId86"/>
    <p:sldId id="368" r:id="rId87"/>
    <p:sldId id="369" r:id="rId88"/>
    <p:sldId id="377" r:id="rId89"/>
    <p:sldId id="378" r:id="rId90"/>
    <p:sldId id="379" r:id="rId91"/>
    <p:sldId id="381" r:id="rId92"/>
    <p:sldId id="382" r:id="rId93"/>
    <p:sldId id="383" r:id="rId94"/>
    <p:sldId id="362" r:id="rId95"/>
    <p:sldId id="384" r:id="rId96"/>
    <p:sldId id="385" r:id="rId97"/>
    <p:sldId id="386" r:id="rId98"/>
    <p:sldId id="387" r:id="rId99"/>
    <p:sldId id="388" r:id="rId100"/>
    <p:sldId id="392" r:id="rId101"/>
    <p:sldId id="393" r:id="rId102"/>
    <p:sldId id="394" r:id="rId103"/>
    <p:sldId id="389" r:id="rId104"/>
    <p:sldId id="390" r:id="rId105"/>
    <p:sldId id="397" r:id="rId106"/>
    <p:sldId id="398" r:id="rId107"/>
    <p:sldId id="399" r:id="rId108"/>
    <p:sldId id="400" r:id="rId109"/>
    <p:sldId id="401" r:id="rId110"/>
    <p:sldId id="402" r:id="rId111"/>
    <p:sldId id="403" r:id="rId112"/>
    <p:sldId id="404" r:id="rId113"/>
    <p:sldId id="395" r:id="rId114"/>
    <p:sldId id="396" r:id="rId115"/>
    <p:sldId id="405" r:id="rId116"/>
    <p:sldId id="406" r:id="rId117"/>
    <p:sldId id="407" r:id="rId118"/>
    <p:sldId id="408" r:id="rId119"/>
    <p:sldId id="409" r:id="rId120"/>
    <p:sldId id="410" r:id="rId1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56" autoAdjust="0"/>
    <p:restoredTop sz="94660"/>
  </p:normalViewPr>
  <p:slideViewPr>
    <p:cSldViewPr snapToGrid="0">
      <p:cViewPr varScale="1">
        <p:scale>
          <a:sx n="74" d="100"/>
          <a:sy n="74" d="100"/>
        </p:scale>
        <p:origin x="642"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7/12/2018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7/12/2018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7/12/2018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7/12/2018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7/12/2018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7/12/2018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7/12/2018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7/12/2018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7/12/2018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7/12/2018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7/12/2018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7/12/2018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7/12/2018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7/12/2018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7/12/2018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7/12/2018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7/12/2018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7/12/2018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en.wikipedia.org/wiki/Pelvic_floor"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GERIATRIC</a:t>
            </a:r>
            <a:endParaRPr lang="en-US" dirty="0"/>
          </a:p>
        </p:txBody>
      </p:sp>
      <p:sp>
        <p:nvSpPr>
          <p:cNvPr id="3" name="Content Placeholder 2"/>
          <p:cNvSpPr>
            <a:spLocks noGrp="1"/>
          </p:cNvSpPr>
          <p:nvPr>
            <p:ph idx="1"/>
          </p:nvPr>
        </p:nvSpPr>
        <p:spPr/>
        <p:txBody>
          <a:bodyPr>
            <a:normAutofit/>
          </a:bodyPr>
          <a:lstStyle/>
          <a:p>
            <a:r>
              <a:rPr lang="en-US" sz="3200" dirty="0" smtClean="0"/>
              <a:t>Definition- a branch of medicine covering old age and conditions arising from it.</a:t>
            </a:r>
            <a:endParaRPr lang="en-US" sz="3200" dirty="0"/>
          </a:p>
        </p:txBody>
      </p:sp>
    </p:spTree>
    <p:extLst>
      <p:ext uri="{BB962C8B-B14F-4D97-AF65-F5344CB8AC3E}">
        <p14:creationId xmlns:p14="http://schemas.microsoft.com/office/powerpoint/2010/main" val="1812307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r>
              <a:rPr lang="en-GB" sz="2800" b="1" dirty="0"/>
              <a:t>- Antioxidants</a:t>
            </a:r>
            <a:r>
              <a:rPr lang="en-GB" sz="2800" dirty="0"/>
              <a:t> e.g. vitamins E, A and C slow or detoxify the action of free radicles on the cell wall. This theory suggests monitoring of the kind of food consumed and environment play an important role towards healthier aging in future.</a:t>
            </a:r>
            <a:endParaRPr lang="en-US" sz="2800" dirty="0"/>
          </a:p>
          <a:p>
            <a:endParaRPr lang="en-US" sz="2800" dirty="0"/>
          </a:p>
        </p:txBody>
      </p:sp>
    </p:spTree>
    <p:extLst>
      <p:ext uri="{BB962C8B-B14F-4D97-AF65-F5344CB8AC3E}">
        <p14:creationId xmlns:p14="http://schemas.microsoft.com/office/powerpoint/2010/main" val="144917394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Assessment and diagnosis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GB" sz="2800" dirty="0"/>
              <a:t>A thorough health history to include medical, family and social health </a:t>
            </a:r>
            <a:r>
              <a:rPr lang="en-GB" sz="2800" dirty="0" smtClean="0"/>
              <a:t>and physical examination </a:t>
            </a:r>
            <a:r>
              <a:rPr lang="en-GB" sz="2800" dirty="0"/>
              <a:t>to include; functional and mental health status are done in </a:t>
            </a:r>
            <a:r>
              <a:rPr lang="en-GB" sz="2800" dirty="0" smtClean="0"/>
              <a:t>order to </a:t>
            </a:r>
            <a:r>
              <a:rPr lang="en-GB" sz="2800" dirty="0"/>
              <a:t>rule out other reversible causes of dementia</a:t>
            </a:r>
            <a:endParaRPr lang="en-US" sz="2800" dirty="0"/>
          </a:p>
          <a:p>
            <a:pPr lvl="0"/>
            <a:r>
              <a:rPr lang="en-GB" sz="2800" dirty="0"/>
              <a:t>Diagnostic tests include:-complete blood count, VDRL, HIV testing to exclude infections </a:t>
            </a:r>
            <a:endParaRPr lang="en-US" sz="2800" dirty="0"/>
          </a:p>
          <a:p>
            <a:endParaRPr lang="en-US" sz="2800" dirty="0"/>
          </a:p>
        </p:txBody>
      </p:sp>
    </p:spTree>
    <p:extLst>
      <p:ext uri="{BB962C8B-B14F-4D97-AF65-F5344CB8AC3E}">
        <p14:creationId xmlns:p14="http://schemas.microsoft.com/office/powerpoint/2010/main" val="907919750"/>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20000"/>
          </a:bodyPr>
          <a:lstStyle/>
          <a:p>
            <a:pPr lvl="0"/>
            <a:r>
              <a:rPr lang="en-GB" sz="2800" dirty="0"/>
              <a:t>ECG, MRI, CT Scan are done to exclude brain tumours haematoma and brain atrophy but are not reliable in making a conclusive diagnosis.</a:t>
            </a:r>
            <a:endParaRPr lang="en-US" sz="2800" dirty="0"/>
          </a:p>
          <a:p>
            <a:pPr lvl="0"/>
            <a:r>
              <a:rPr lang="en-GB" sz="2800" dirty="0"/>
              <a:t>The confirmatory Diagnosis of AD can only be made at autopsy.</a:t>
            </a:r>
            <a:endParaRPr lang="en-US" sz="2800" dirty="0"/>
          </a:p>
          <a:p>
            <a:pPr lvl="0"/>
            <a:r>
              <a:rPr lang="en-GB" sz="2800" dirty="0"/>
              <a:t>A probable diagnosis is made when medical history, physical examination and laboratory test have excluded all know cause of other dementias</a:t>
            </a:r>
            <a:endParaRPr lang="en-US" sz="2800" dirty="0"/>
          </a:p>
          <a:p>
            <a:r>
              <a:rPr lang="en-GB" sz="2800" dirty="0"/>
              <a:t> </a:t>
            </a:r>
            <a:endParaRPr lang="en-US" sz="2800" dirty="0"/>
          </a:p>
          <a:p>
            <a:endParaRPr lang="en-US" dirty="0"/>
          </a:p>
        </p:txBody>
      </p:sp>
    </p:spTree>
    <p:extLst>
      <p:ext uri="{BB962C8B-B14F-4D97-AF65-F5344CB8AC3E}">
        <p14:creationId xmlns:p14="http://schemas.microsoft.com/office/powerpoint/2010/main" val="324155592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r>
              <a:rPr lang="en-GB" sz="2800" dirty="0"/>
              <a:t>Primary goal of medical management of AD is to manage the cognitive and behavioural symptoms </a:t>
            </a:r>
            <a:endParaRPr lang="en-US" sz="2800" dirty="0"/>
          </a:p>
          <a:p>
            <a:pPr lvl="0"/>
            <a:r>
              <a:rPr lang="en-GB" sz="2800" dirty="0"/>
              <a:t>There is no cure for AD  </a:t>
            </a:r>
            <a:endParaRPr lang="en-US" sz="2800" dirty="0"/>
          </a:p>
          <a:p>
            <a:pPr lvl="0"/>
            <a:r>
              <a:rPr lang="en-GB" sz="2800" dirty="0"/>
              <a:t>Cholinesterase  inhibitions </a:t>
            </a:r>
            <a:r>
              <a:rPr lang="en-GB" sz="2800" dirty="0" err="1"/>
              <a:t>e.g.donopezilhydrochloride</a:t>
            </a:r>
            <a:r>
              <a:rPr lang="en-GB" sz="2800" dirty="0"/>
              <a:t> are used to enhance acetylcholine uptakes in the brain thus maintaining memory skills for the times</a:t>
            </a:r>
            <a:endParaRPr lang="en-US" sz="2800" dirty="0"/>
          </a:p>
          <a:p>
            <a:endParaRPr lang="en-US" sz="2800" dirty="0"/>
          </a:p>
        </p:txBody>
      </p:sp>
      <p:sp>
        <p:nvSpPr>
          <p:cNvPr id="4" name="Title 3"/>
          <p:cNvSpPr>
            <a:spLocks noGrp="1"/>
          </p:cNvSpPr>
          <p:nvPr>
            <p:ph type="title"/>
          </p:nvPr>
        </p:nvSpPr>
        <p:spPr/>
        <p:txBody>
          <a:bodyPr/>
          <a:lstStyle/>
          <a:p>
            <a:r>
              <a:rPr lang="en-GB" b="1" dirty="0"/>
              <a:t>Medical Management</a:t>
            </a:r>
            <a:r>
              <a:rPr lang="en-US" dirty="0"/>
              <a:t/>
            </a:r>
            <a:br>
              <a:rPr lang="en-US" dirty="0"/>
            </a:br>
            <a:endParaRPr lang="en-US" dirty="0"/>
          </a:p>
        </p:txBody>
      </p:sp>
    </p:spTree>
    <p:extLst>
      <p:ext uri="{BB962C8B-B14F-4D97-AF65-F5344CB8AC3E}">
        <p14:creationId xmlns:p14="http://schemas.microsoft.com/office/powerpoint/2010/main" val="236312227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en-GB" sz="2800" dirty="0"/>
              <a:t>Behavioural problems such as the </a:t>
            </a:r>
            <a:r>
              <a:rPr lang="en-GB" sz="2800" dirty="0" smtClean="0"/>
              <a:t>agitation and </a:t>
            </a:r>
            <a:r>
              <a:rPr lang="en-GB" sz="2800" dirty="0"/>
              <a:t>psychosis can be managed by behavioural aid and psychosocial therapies. </a:t>
            </a:r>
            <a:endParaRPr lang="en-US" sz="2800" dirty="0"/>
          </a:p>
          <a:p>
            <a:r>
              <a:rPr lang="en-GB" sz="2800" dirty="0"/>
              <a:t>Depression can be treated </a:t>
            </a:r>
            <a:r>
              <a:rPr lang="en-GB" sz="2800" dirty="0" smtClean="0"/>
              <a:t>with antidepressant</a:t>
            </a:r>
            <a:endParaRPr lang="en-US" sz="2800" dirty="0"/>
          </a:p>
        </p:txBody>
      </p:sp>
    </p:spTree>
    <p:extLst>
      <p:ext uri="{BB962C8B-B14F-4D97-AF65-F5344CB8AC3E}">
        <p14:creationId xmlns:p14="http://schemas.microsoft.com/office/powerpoint/2010/main" val="172766667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Nursing Management</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GB" sz="2800" dirty="0"/>
              <a:t>Nursing interventions are aimed at:-</a:t>
            </a:r>
            <a:endParaRPr lang="en-US" sz="2800" dirty="0"/>
          </a:p>
          <a:p>
            <a:pPr lvl="0"/>
            <a:r>
              <a:rPr lang="en-GB" sz="2800" dirty="0"/>
              <a:t>Maintaining patients physical safety </a:t>
            </a:r>
            <a:endParaRPr lang="en-US" sz="2800" dirty="0"/>
          </a:p>
          <a:p>
            <a:pPr lvl="0"/>
            <a:r>
              <a:rPr lang="en-GB" sz="2800" dirty="0"/>
              <a:t>Reducing anxiety and agitation </a:t>
            </a:r>
            <a:endParaRPr lang="en-US" sz="2800" dirty="0"/>
          </a:p>
          <a:p>
            <a:pPr lvl="0"/>
            <a:r>
              <a:rPr lang="en-GB" sz="2800" dirty="0"/>
              <a:t>Improving communication </a:t>
            </a:r>
            <a:endParaRPr lang="en-US" sz="2800" dirty="0"/>
          </a:p>
          <a:p>
            <a:endParaRPr lang="en-US" sz="2800" dirty="0"/>
          </a:p>
        </p:txBody>
      </p:sp>
    </p:spTree>
    <p:extLst>
      <p:ext uri="{BB962C8B-B14F-4D97-AF65-F5344CB8AC3E}">
        <p14:creationId xmlns:p14="http://schemas.microsoft.com/office/powerpoint/2010/main" val="131890244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pPr lvl="0"/>
            <a:r>
              <a:rPr lang="en-GB" sz="2800" dirty="0"/>
              <a:t>Promoting patients needs for socialization and intimacy</a:t>
            </a:r>
            <a:endParaRPr lang="en-US" sz="2800" dirty="0"/>
          </a:p>
          <a:p>
            <a:pPr lvl="0"/>
            <a:r>
              <a:rPr lang="en-GB" sz="2800" dirty="0"/>
              <a:t>Maintaining adequate nutrition </a:t>
            </a:r>
            <a:endParaRPr lang="en-US" sz="2800" dirty="0"/>
          </a:p>
          <a:p>
            <a:pPr lvl="0"/>
            <a:r>
              <a:rPr lang="en-GB" sz="2800" dirty="0"/>
              <a:t>Promoting balanced Activity and rest </a:t>
            </a:r>
            <a:endParaRPr lang="en-US" sz="2800" dirty="0"/>
          </a:p>
          <a:p>
            <a:pPr lvl="0"/>
            <a:r>
              <a:rPr lang="en-GB" sz="2800" dirty="0"/>
              <a:t>Promoting home and community based care </a:t>
            </a:r>
            <a:endParaRPr lang="en-US" sz="2800" dirty="0"/>
          </a:p>
          <a:p>
            <a:pPr lvl="0"/>
            <a:r>
              <a:rPr lang="en-GB" sz="2800" dirty="0"/>
              <a:t>Supporting and educable family care givers</a:t>
            </a:r>
            <a:endParaRPr lang="en-US" sz="2800" dirty="0"/>
          </a:p>
          <a:p>
            <a:endParaRPr lang="en-US" sz="2800" dirty="0"/>
          </a:p>
        </p:txBody>
      </p:sp>
    </p:spTree>
    <p:extLst>
      <p:ext uri="{BB962C8B-B14F-4D97-AF65-F5344CB8AC3E}">
        <p14:creationId xmlns:p14="http://schemas.microsoft.com/office/powerpoint/2010/main" val="357908636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ETHICAL PLUS LEGAL ISSUES AFFECTING THE ELDERLY PERSON’S </a:t>
            </a:r>
            <a:endParaRPr lang="en-US" dirty="0"/>
          </a:p>
        </p:txBody>
      </p:sp>
      <p:sp>
        <p:nvSpPr>
          <p:cNvPr id="3" name="Content Placeholder 2"/>
          <p:cNvSpPr>
            <a:spLocks noGrp="1"/>
          </p:cNvSpPr>
          <p:nvPr>
            <p:ph idx="1"/>
          </p:nvPr>
        </p:nvSpPr>
        <p:spPr/>
        <p:txBody>
          <a:bodyPr>
            <a:normAutofit/>
          </a:bodyPr>
          <a:lstStyle/>
          <a:p>
            <a:pPr lvl="0"/>
            <a:r>
              <a:rPr lang="en-GB" sz="2800" dirty="0" smtClean="0"/>
              <a:t>Old people are faced with serious life altering and possibly end of life decisions </a:t>
            </a:r>
            <a:endParaRPr lang="en-US" sz="2800" dirty="0" smtClean="0"/>
          </a:p>
          <a:p>
            <a:pPr lvl="0"/>
            <a:r>
              <a:rPr lang="en-GB" sz="2800" dirty="0" smtClean="0"/>
              <a:t>There is potential for loss of rights, victimisation and other serious problems. if a person has made no plans for personal and property management in case of disability or death.</a:t>
            </a:r>
            <a:endParaRPr lang="en-US" sz="2800" dirty="0" smtClean="0"/>
          </a:p>
          <a:p>
            <a:endParaRPr lang="en-US" sz="2800" dirty="0"/>
          </a:p>
        </p:txBody>
      </p:sp>
    </p:spTree>
    <p:extLst>
      <p:ext uri="{BB962C8B-B14F-4D97-AF65-F5344CB8AC3E}">
        <p14:creationId xmlns:p14="http://schemas.microsoft.com/office/powerpoint/2010/main" val="1373647675"/>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en-GB" sz="2800" dirty="0"/>
              <a:t>As an advocate , the nurse can help and encourage the elderly person to plan and prepare in advance directives for future decision making, in case of disability or death</a:t>
            </a:r>
            <a:endParaRPr lang="en-US" sz="2800" dirty="0"/>
          </a:p>
          <a:p>
            <a:endParaRPr lang="en-US" sz="2800" dirty="0"/>
          </a:p>
        </p:txBody>
      </p:sp>
    </p:spTree>
    <p:extLst>
      <p:ext uri="{BB962C8B-B14F-4D97-AF65-F5344CB8AC3E}">
        <p14:creationId xmlns:p14="http://schemas.microsoft.com/office/powerpoint/2010/main" val="401545492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a:t>Options of directives include</a:t>
            </a:r>
            <a:endParaRPr lang="en-US"/>
          </a:p>
        </p:txBody>
      </p:sp>
      <p:sp>
        <p:nvSpPr>
          <p:cNvPr id="3" name="Content Placeholder 2"/>
          <p:cNvSpPr>
            <a:spLocks noGrp="1"/>
          </p:cNvSpPr>
          <p:nvPr>
            <p:ph idx="1"/>
          </p:nvPr>
        </p:nvSpPr>
        <p:spPr/>
        <p:txBody>
          <a:bodyPr>
            <a:normAutofit/>
          </a:bodyPr>
          <a:lstStyle/>
          <a:p>
            <a:pPr marL="0" indent="0">
              <a:buNone/>
            </a:pPr>
            <a:r>
              <a:rPr lang="en-GB" sz="2800" b="1" dirty="0" smtClean="0"/>
              <a:t>1.An </a:t>
            </a:r>
            <a:r>
              <a:rPr lang="en-GB" sz="2800" b="1" dirty="0"/>
              <a:t>advance directive</a:t>
            </a:r>
            <a:r>
              <a:rPr lang="en-GB" sz="2800" dirty="0"/>
              <a:t> – This is formal and legal document that provides</a:t>
            </a:r>
            <a:endParaRPr lang="en-US" sz="2800" dirty="0"/>
          </a:p>
          <a:p>
            <a:r>
              <a:rPr lang="en-GB" sz="2800" dirty="0"/>
              <a:t>Instructions  for care (living will)</a:t>
            </a:r>
            <a:endParaRPr lang="en-US" sz="2800" dirty="0"/>
          </a:p>
          <a:p>
            <a:pPr lvl="0"/>
            <a:r>
              <a:rPr lang="en-GB" sz="2800" dirty="0"/>
              <a:t>The document is to be implemented if the person becomes incapacitated or is dead. </a:t>
            </a:r>
            <a:endParaRPr lang="en-US" sz="2800" dirty="0"/>
          </a:p>
          <a:p>
            <a:r>
              <a:rPr lang="en-GB" sz="2800" dirty="0"/>
              <a:t>It is usually signed by the person to witness</a:t>
            </a:r>
            <a:endParaRPr lang="en-US" sz="2800" dirty="0"/>
          </a:p>
        </p:txBody>
      </p:sp>
    </p:spTree>
    <p:extLst>
      <p:ext uri="{BB962C8B-B14F-4D97-AF65-F5344CB8AC3E}">
        <p14:creationId xmlns:p14="http://schemas.microsoft.com/office/powerpoint/2010/main" val="2564919045"/>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lstStyle/>
          <a:p>
            <a:r>
              <a:rPr lang="en-GB" sz="2800" dirty="0" smtClean="0"/>
              <a:t>2</a:t>
            </a:r>
            <a:r>
              <a:rPr lang="en-GB" dirty="0" smtClean="0"/>
              <a:t>. </a:t>
            </a:r>
            <a:r>
              <a:rPr lang="en-GB" sz="2800" b="1" dirty="0" smtClean="0"/>
              <a:t>The </a:t>
            </a:r>
            <a:r>
              <a:rPr lang="en-GB" sz="2800" b="1" dirty="0"/>
              <a:t>durable power of attorney </a:t>
            </a:r>
            <a:r>
              <a:rPr lang="en-GB" sz="2800" dirty="0"/>
              <a:t>– this is a legal agreement that authorised a person chosen by the elderly person to act in specific outlined purposes on behalf of the person if disabled or dead.</a:t>
            </a:r>
            <a:endParaRPr lang="en-US" sz="2800" dirty="0"/>
          </a:p>
          <a:p>
            <a:endParaRPr lang="en-US" sz="2800" dirty="0"/>
          </a:p>
        </p:txBody>
      </p:sp>
    </p:spTree>
    <p:extLst>
      <p:ext uri="{BB962C8B-B14F-4D97-AF65-F5344CB8AC3E}">
        <p14:creationId xmlns:p14="http://schemas.microsoft.com/office/powerpoint/2010/main" val="10209908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2.Cross link theory(collagen theory)</a:t>
            </a:r>
            <a:endParaRPr lang="en-US" dirty="0"/>
          </a:p>
        </p:txBody>
      </p:sp>
      <p:sp>
        <p:nvSpPr>
          <p:cNvPr id="3" name="Content Placeholder 2"/>
          <p:cNvSpPr>
            <a:spLocks noGrp="1"/>
          </p:cNvSpPr>
          <p:nvPr>
            <p:ph idx="1"/>
          </p:nvPr>
        </p:nvSpPr>
        <p:spPr/>
        <p:txBody>
          <a:bodyPr>
            <a:noAutofit/>
          </a:bodyPr>
          <a:lstStyle/>
          <a:p>
            <a:r>
              <a:rPr lang="en-GB" sz="2800" dirty="0"/>
              <a:t>Cross- link result to noticeable </a:t>
            </a:r>
            <a:r>
              <a:rPr lang="en-GB" sz="2800" dirty="0" smtClean="0"/>
              <a:t>changes, Body tissues loosing their elasticity e.g</a:t>
            </a:r>
            <a:r>
              <a:rPr lang="en-GB" sz="2800" dirty="0"/>
              <a:t>. on skin </a:t>
            </a:r>
            <a:r>
              <a:rPr lang="en-GB" sz="2800" dirty="0" smtClean="0"/>
              <a:t>(wrinkles</a:t>
            </a:r>
            <a:r>
              <a:rPr lang="en-GB" sz="2800" dirty="0"/>
              <a:t>), </a:t>
            </a:r>
            <a:endParaRPr lang="en-GB" sz="2800" dirty="0" smtClean="0"/>
          </a:p>
          <a:p>
            <a:r>
              <a:rPr lang="en-GB" sz="2800" dirty="0" smtClean="0"/>
              <a:t>Tendons </a:t>
            </a:r>
            <a:r>
              <a:rPr lang="en-GB" sz="2800" dirty="0"/>
              <a:t>become dry, fibrous</a:t>
            </a:r>
            <a:r>
              <a:rPr lang="en-GB" sz="2800" dirty="0" smtClean="0"/>
              <a:t>,</a:t>
            </a:r>
          </a:p>
          <a:p>
            <a:r>
              <a:rPr lang="en-GB" sz="2800" dirty="0" smtClean="0"/>
              <a:t> </a:t>
            </a:r>
            <a:r>
              <a:rPr lang="en-GB" sz="2800" dirty="0"/>
              <a:t>T</a:t>
            </a:r>
            <a:r>
              <a:rPr lang="en-GB" sz="2800" dirty="0" smtClean="0"/>
              <a:t>eeth </a:t>
            </a:r>
            <a:r>
              <a:rPr lang="en-GB" sz="2800" dirty="0"/>
              <a:t>may loosen, Arterial walls decline in tension strength, lining of lungs and GIT decrease in efficiency.</a:t>
            </a:r>
            <a:endParaRPr lang="en-US" sz="2800" dirty="0"/>
          </a:p>
          <a:p>
            <a:pPr marL="0" lvl="0" indent="0">
              <a:buNone/>
            </a:pPr>
            <a:endParaRPr lang="en-US" sz="2800" dirty="0"/>
          </a:p>
        </p:txBody>
      </p:sp>
    </p:spTree>
    <p:extLst>
      <p:ext uri="{BB962C8B-B14F-4D97-AF65-F5344CB8AC3E}">
        <p14:creationId xmlns:p14="http://schemas.microsoft.com/office/powerpoint/2010/main" val="209245874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Autofit/>
          </a:bodyPr>
          <a:lstStyle/>
          <a:p>
            <a:r>
              <a:rPr lang="en-GB" sz="2800" b="1" dirty="0" smtClean="0"/>
              <a:t>3.court:</a:t>
            </a:r>
            <a:r>
              <a:rPr lang="en-GB" sz="2800" dirty="0" smtClean="0"/>
              <a:t> If </a:t>
            </a:r>
            <a:r>
              <a:rPr lang="en-GB" sz="2800" dirty="0"/>
              <a:t>no prior arrangements have been made and the older person appears unable to make decisions, anybody can petition the court for a competency hearing. If the court rules that the elderly person is incompetent, the judge will appoint a guardian who is given power by the court to assure responsibilities for making property or personal decision for that person</a:t>
            </a:r>
            <a:endParaRPr lang="en-US" sz="2800" dirty="0"/>
          </a:p>
        </p:txBody>
      </p:sp>
    </p:spTree>
    <p:extLst>
      <p:ext uri="{BB962C8B-B14F-4D97-AF65-F5344CB8AC3E}">
        <p14:creationId xmlns:p14="http://schemas.microsoft.com/office/powerpoint/2010/main" val="293146307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Changes with aging and clinical consequences </a:t>
            </a:r>
            <a:r>
              <a:rPr lang="en-US" dirty="0"/>
              <a:t/>
            </a:r>
            <a:br>
              <a:rPr lang="en-US" dirty="0"/>
            </a:br>
            <a:endParaRPr lang="en-US" dirty="0"/>
          </a:p>
        </p:txBody>
      </p:sp>
      <p:sp>
        <p:nvSpPr>
          <p:cNvPr id="3" name="Content Placeholder 2"/>
          <p:cNvSpPr>
            <a:spLocks noGrp="1"/>
          </p:cNvSpPr>
          <p:nvPr>
            <p:ph idx="1"/>
          </p:nvPr>
        </p:nvSpPr>
        <p:spPr/>
        <p:txBody>
          <a:bodyPr>
            <a:normAutofit/>
          </a:bodyPr>
          <a:lstStyle/>
          <a:p>
            <a:r>
              <a:rPr lang="en-GB" sz="2800" dirty="0"/>
              <a:t>-Neuronal loss- increased risk of organic confusion</a:t>
            </a:r>
            <a:endParaRPr lang="en-US" sz="2800" dirty="0"/>
          </a:p>
          <a:p>
            <a:r>
              <a:rPr lang="en-GB" sz="2800" dirty="0"/>
              <a:t>- Cochlear degeneration –</a:t>
            </a:r>
            <a:r>
              <a:rPr lang="en-GB" sz="2800" dirty="0" err="1"/>
              <a:t>presbycusis</a:t>
            </a:r>
            <a:r>
              <a:rPr lang="en-GB" sz="2800" dirty="0"/>
              <a:t> (</a:t>
            </a:r>
            <a:r>
              <a:rPr lang="en-GB" sz="2800" dirty="0" err="1" smtClean="0"/>
              <a:t>sensori</a:t>
            </a:r>
            <a:r>
              <a:rPr lang="en-GB" sz="2800" dirty="0" smtClean="0"/>
              <a:t> neural </a:t>
            </a:r>
            <a:r>
              <a:rPr lang="en-GB" sz="2800" dirty="0"/>
              <a:t>hearing in elderly)/high tone hearing lose</a:t>
            </a:r>
            <a:endParaRPr lang="en-US" sz="2800" dirty="0"/>
          </a:p>
          <a:p>
            <a:r>
              <a:rPr lang="en-GB" sz="2800" dirty="0"/>
              <a:t>- Increased lens rigidity – Presbyopia /Abnormal near vision </a:t>
            </a:r>
            <a:endParaRPr lang="en-US" sz="2800" dirty="0"/>
          </a:p>
          <a:p>
            <a:endParaRPr lang="en-US" sz="2800" dirty="0"/>
          </a:p>
        </p:txBody>
      </p:sp>
    </p:spTree>
    <p:extLst>
      <p:ext uri="{BB962C8B-B14F-4D97-AF65-F5344CB8AC3E}">
        <p14:creationId xmlns:p14="http://schemas.microsoft.com/office/powerpoint/2010/main" val="22555997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r>
              <a:rPr lang="en-GB" sz="2800" dirty="0" smtClean="0"/>
              <a:t>Lens pacification </a:t>
            </a:r>
            <a:r>
              <a:rPr lang="en-GB" sz="2800" dirty="0"/>
              <a:t>or discoloration.–cataract</a:t>
            </a:r>
            <a:endParaRPr lang="en-US" sz="2800" dirty="0"/>
          </a:p>
          <a:p>
            <a:r>
              <a:rPr lang="en-GB" sz="2800" dirty="0" smtClean="0"/>
              <a:t>Anterior </a:t>
            </a:r>
            <a:r>
              <a:rPr lang="en-GB" sz="2800" dirty="0"/>
              <a:t>horn cell loss-Muscle weakness and wasting </a:t>
            </a:r>
            <a:endParaRPr lang="en-US" sz="2800" dirty="0"/>
          </a:p>
          <a:p>
            <a:r>
              <a:rPr lang="en-GB" sz="2800" dirty="0"/>
              <a:t>Dorsal column loss- Reduced position and vibration sense</a:t>
            </a:r>
            <a:endParaRPr lang="en-US" sz="2800" dirty="0"/>
          </a:p>
          <a:p>
            <a:endParaRPr lang="en-US" sz="2800" dirty="0"/>
          </a:p>
        </p:txBody>
      </p:sp>
    </p:spTree>
    <p:extLst>
      <p:ext uri="{BB962C8B-B14F-4D97-AF65-F5344CB8AC3E}">
        <p14:creationId xmlns:p14="http://schemas.microsoft.com/office/powerpoint/2010/main" val="281818711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marL="0" indent="0">
              <a:buNone/>
            </a:pPr>
            <a:r>
              <a:rPr lang="en-GB" sz="2800" b="1" dirty="0"/>
              <a:t>Respiratory </a:t>
            </a:r>
            <a:endParaRPr lang="en-US" sz="2800" dirty="0"/>
          </a:p>
          <a:p>
            <a:r>
              <a:rPr lang="en-GB" sz="2800" dirty="0"/>
              <a:t>-Reduced long elastically Alveolar support   -Reduced vital capacity and peak expiratory flow</a:t>
            </a:r>
            <a:endParaRPr lang="en-US" sz="2800" dirty="0"/>
          </a:p>
          <a:p>
            <a:r>
              <a:rPr lang="en-GB" sz="2800" dirty="0"/>
              <a:t>-Increased chest wall rigidity – increased residual </a:t>
            </a:r>
            <a:r>
              <a:rPr lang="en-GB" sz="2800" dirty="0" smtClean="0"/>
              <a:t>volume</a:t>
            </a:r>
            <a:endParaRPr lang="en-US" sz="2800" dirty="0"/>
          </a:p>
          <a:p>
            <a:endParaRPr lang="en-US" sz="2800" dirty="0"/>
          </a:p>
        </p:txBody>
      </p:sp>
    </p:spTree>
    <p:extLst>
      <p:ext uri="{BB962C8B-B14F-4D97-AF65-F5344CB8AC3E}">
        <p14:creationId xmlns:p14="http://schemas.microsoft.com/office/powerpoint/2010/main" val="176094085"/>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r>
              <a:rPr lang="en-GB" sz="2800" dirty="0"/>
              <a:t>-Increased V/Q mismatch – Reduced inspiration presence –volume </a:t>
            </a:r>
            <a:endParaRPr lang="en-US" sz="2800" dirty="0"/>
          </a:p>
          <a:p>
            <a:r>
              <a:rPr lang="en-GB" sz="2800" dirty="0"/>
              <a:t>Reduced immune function –Reduced arterialO</a:t>
            </a:r>
            <a:r>
              <a:rPr lang="en-GB" sz="2800" baseline="-25000" dirty="0"/>
              <a:t>2</a:t>
            </a:r>
            <a:r>
              <a:rPr lang="en-GB" sz="2800" dirty="0"/>
              <a:t> saturation</a:t>
            </a:r>
            <a:endParaRPr lang="en-US" sz="2800" dirty="0"/>
          </a:p>
          <a:p>
            <a:r>
              <a:rPr lang="en-GB" sz="2800" dirty="0"/>
              <a:t>Increased risk of infection</a:t>
            </a:r>
            <a:endParaRPr lang="en-US" sz="2800" dirty="0"/>
          </a:p>
          <a:p>
            <a:endParaRPr lang="en-US" sz="2800" dirty="0"/>
          </a:p>
        </p:txBody>
      </p:sp>
    </p:spTree>
    <p:extLst>
      <p:ext uri="{BB962C8B-B14F-4D97-AF65-F5344CB8AC3E}">
        <p14:creationId xmlns:p14="http://schemas.microsoft.com/office/powerpoint/2010/main" val="356469182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Autofit/>
          </a:bodyPr>
          <a:lstStyle/>
          <a:p>
            <a:pPr marL="0" indent="0">
              <a:buNone/>
            </a:pPr>
            <a:r>
              <a:rPr lang="en-GB" sz="2800" b="1" dirty="0"/>
              <a:t>Cardiovascular </a:t>
            </a:r>
            <a:endParaRPr lang="en-US" sz="2800" dirty="0"/>
          </a:p>
          <a:p>
            <a:pPr lvl="0"/>
            <a:r>
              <a:rPr lang="sw-KE" sz="2800" dirty="0"/>
              <a:t>-Reduced Maximum heart rate – Reduced exercise tolerance </a:t>
            </a:r>
            <a:endParaRPr lang="en-US" sz="2800" dirty="0"/>
          </a:p>
          <a:p>
            <a:pPr lvl="0"/>
            <a:r>
              <a:rPr lang="sw-KE" sz="2800" dirty="0"/>
              <a:t>-Dilation of Aorta –Widened aortic arch on</a:t>
            </a:r>
            <a:r>
              <a:rPr lang="sw-KE" sz="2800" b="1" dirty="0"/>
              <a:t>RIA </a:t>
            </a:r>
            <a:r>
              <a:rPr lang="sw-KE" sz="2800" dirty="0"/>
              <a:t>(right innominate artery).</a:t>
            </a:r>
            <a:endParaRPr lang="en-US" sz="2800" dirty="0"/>
          </a:p>
          <a:p>
            <a:pPr lvl="0"/>
            <a:r>
              <a:rPr lang="sw-KE" sz="2800" dirty="0"/>
              <a:t>Reduced elasticity of Aorta – Widened pulse pressure </a:t>
            </a:r>
            <a:endParaRPr lang="en-US" sz="2800" dirty="0"/>
          </a:p>
          <a:p>
            <a:endParaRPr lang="en-US" sz="2800" dirty="0"/>
          </a:p>
        </p:txBody>
      </p:sp>
    </p:spTree>
    <p:extLst>
      <p:ext uri="{BB962C8B-B14F-4D97-AF65-F5344CB8AC3E}">
        <p14:creationId xmlns:p14="http://schemas.microsoft.com/office/powerpoint/2010/main" val="716294654"/>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sw-KE" sz="2800" dirty="0"/>
              <a:t>Reduced number of pacingMyositis in SA node</a:t>
            </a:r>
            <a:endParaRPr lang="en-US" sz="2800" dirty="0"/>
          </a:p>
          <a:p>
            <a:pPr lvl="0"/>
            <a:r>
              <a:rPr lang="sw-KE" sz="2800" dirty="0"/>
              <a:t>increased risk of posturalhypotension</a:t>
            </a:r>
            <a:endParaRPr lang="en-US" sz="2800" dirty="0"/>
          </a:p>
          <a:p>
            <a:pPr lvl="0"/>
            <a:r>
              <a:rPr lang="sw-KE" sz="2800" dirty="0"/>
              <a:t>Increased risk of arterial fibrillation</a:t>
            </a:r>
            <a:endParaRPr lang="en-US" sz="2800" dirty="0"/>
          </a:p>
          <a:p>
            <a:endParaRPr lang="en-US" sz="2800" dirty="0"/>
          </a:p>
        </p:txBody>
      </p:sp>
    </p:spTree>
    <p:extLst>
      <p:ext uri="{BB962C8B-B14F-4D97-AF65-F5344CB8AC3E}">
        <p14:creationId xmlns:p14="http://schemas.microsoft.com/office/powerpoint/2010/main" val="8153761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r>
              <a:rPr lang="en-GB" sz="2800" b="1" dirty="0"/>
              <a:t>Endocrine system </a:t>
            </a:r>
            <a:endParaRPr lang="en-US" sz="2800" dirty="0"/>
          </a:p>
          <a:p>
            <a:r>
              <a:rPr lang="en-GB" sz="2800" dirty="0"/>
              <a:t>Reduced tissue sensitivity to – Increased risk of impaired glucose tolerance </a:t>
            </a:r>
            <a:endParaRPr lang="en-US" sz="2800" dirty="0"/>
          </a:p>
        </p:txBody>
      </p:sp>
    </p:spTree>
    <p:extLst>
      <p:ext uri="{BB962C8B-B14F-4D97-AF65-F5344CB8AC3E}">
        <p14:creationId xmlns:p14="http://schemas.microsoft.com/office/powerpoint/2010/main" val="37905509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r>
              <a:rPr lang="en-GB" sz="2800" b="1" dirty="0"/>
              <a:t>Renal </a:t>
            </a:r>
            <a:endParaRPr lang="en-US" sz="2800" dirty="0"/>
          </a:p>
          <a:p>
            <a:pPr lvl="0"/>
            <a:r>
              <a:rPr lang="sw-KE" sz="2800" dirty="0"/>
              <a:t>Loss of nephrons – impaired fluid balance</a:t>
            </a:r>
            <a:endParaRPr lang="en-US" sz="2800" dirty="0"/>
          </a:p>
          <a:p>
            <a:pPr lvl="0"/>
            <a:r>
              <a:rPr lang="sw-KE" sz="2800" dirty="0"/>
              <a:t>ReducedGlomerular filtration– increased risk of N2O (nitrate oxide) or over hydration</a:t>
            </a:r>
            <a:endParaRPr lang="en-US" sz="2800" dirty="0"/>
          </a:p>
          <a:p>
            <a:pPr lvl="0"/>
            <a:r>
              <a:rPr lang="sw-KE" sz="2800" dirty="0"/>
              <a:t>Reduced tubular filtration - Impaired drug metabolism </a:t>
            </a:r>
            <a:endParaRPr lang="en-US" sz="2800" dirty="0"/>
          </a:p>
          <a:p>
            <a:endParaRPr lang="en-US" sz="2800" dirty="0"/>
          </a:p>
        </p:txBody>
      </p:sp>
    </p:spTree>
    <p:extLst>
      <p:ext uri="{BB962C8B-B14F-4D97-AF65-F5344CB8AC3E}">
        <p14:creationId xmlns:p14="http://schemas.microsoft.com/office/powerpoint/2010/main" val="211814900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r>
              <a:rPr lang="en-GB" sz="2800" b="1" dirty="0"/>
              <a:t>GIT </a:t>
            </a:r>
            <a:endParaRPr lang="en-US" sz="2800" dirty="0"/>
          </a:p>
          <a:p>
            <a:pPr lvl="0"/>
            <a:r>
              <a:rPr lang="sw-KE" sz="2800" dirty="0"/>
              <a:t>-Reduced motility –Constipation</a:t>
            </a:r>
            <a:endParaRPr lang="en-US" sz="2800" dirty="0"/>
          </a:p>
          <a:p>
            <a:r>
              <a:rPr lang="en-GB" sz="2800" b="1" dirty="0"/>
              <a:t>Bones </a:t>
            </a:r>
            <a:endParaRPr lang="en-US" sz="2800" dirty="0"/>
          </a:p>
          <a:p>
            <a:pPr lvl="0"/>
            <a:r>
              <a:rPr lang="sw-KE" sz="2800" dirty="0"/>
              <a:t>-Reduced bone mineral density – Increase risk of osteoporosis</a:t>
            </a:r>
            <a:endParaRPr lang="en-US" sz="2800" dirty="0"/>
          </a:p>
          <a:p>
            <a:endParaRPr lang="en-US" sz="2800" dirty="0"/>
          </a:p>
        </p:txBody>
      </p:sp>
    </p:spTree>
    <p:extLst>
      <p:ext uri="{BB962C8B-B14F-4D97-AF65-F5344CB8AC3E}">
        <p14:creationId xmlns:p14="http://schemas.microsoft.com/office/powerpoint/2010/main" val="28257157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autoimmune theory</a:t>
            </a:r>
            <a:endParaRPr lang="en-US" dirty="0"/>
          </a:p>
        </p:txBody>
      </p:sp>
      <p:sp>
        <p:nvSpPr>
          <p:cNvPr id="3" name="Content Placeholder 2"/>
          <p:cNvSpPr>
            <a:spLocks noGrp="1"/>
          </p:cNvSpPr>
          <p:nvPr>
            <p:ph idx="1"/>
          </p:nvPr>
        </p:nvSpPr>
        <p:spPr/>
        <p:txBody>
          <a:bodyPr/>
          <a:lstStyle/>
          <a:p>
            <a:pPr marL="0" lvl="0" indent="0">
              <a:buNone/>
            </a:pPr>
            <a:endParaRPr lang="en-US" dirty="0"/>
          </a:p>
          <a:p>
            <a:pPr lvl="0"/>
            <a:r>
              <a:rPr lang="en-GB" sz="2800" dirty="0"/>
              <a:t>States that over time </a:t>
            </a:r>
            <a:r>
              <a:rPr lang="en-GB" sz="2800" dirty="0" smtClean="0"/>
              <a:t>the </a:t>
            </a:r>
            <a:r>
              <a:rPr lang="en-GB" sz="2800" dirty="0"/>
              <a:t>body’s immune system becomes defective and attacks own body cells or cannot recognize and attacks foreign invaders.</a:t>
            </a:r>
            <a:endParaRPr lang="en-US" sz="2800" dirty="0"/>
          </a:p>
          <a:p>
            <a:pPr marL="0" indent="0">
              <a:buNone/>
            </a:pPr>
            <a:r>
              <a:rPr lang="en-GB" sz="2800" dirty="0"/>
              <a:t> </a:t>
            </a:r>
            <a:endParaRPr lang="en-US" sz="2800" dirty="0"/>
          </a:p>
          <a:p>
            <a:endParaRPr lang="en-US" dirty="0"/>
          </a:p>
        </p:txBody>
      </p:sp>
    </p:spTree>
    <p:extLst>
      <p:ext uri="{BB962C8B-B14F-4D97-AF65-F5344CB8AC3E}">
        <p14:creationId xmlns:p14="http://schemas.microsoft.com/office/powerpoint/2010/main" val="155538042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pPr marL="1828800" lvl="4" indent="0">
              <a:buNone/>
            </a:pPr>
            <a:r>
              <a:rPr lang="en-US" sz="5400" dirty="0" smtClean="0"/>
              <a:t>THANKYOU</a:t>
            </a:r>
            <a:endParaRPr lang="en-US" sz="5400" dirty="0"/>
          </a:p>
        </p:txBody>
      </p:sp>
    </p:spTree>
    <p:extLst>
      <p:ext uri="{BB962C8B-B14F-4D97-AF65-F5344CB8AC3E}">
        <p14:creationId xmlns:p14="http://schemas.microsoft.com/office/powerpoint/2010/main" val="4019307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(b)DEVELOPMENTAL THEORY</a:t>
            </a:r>
            <a:endParaRPr lang="en-US" dirty="0"/>
          </a:p>
        </p:txBody>
      </p:sp>
      <p:sp>
        <p:nvSpPr>
          <p:cNvPr id="3" name="Content Placeholder 2"/>
          <p:cNvSpPr>
            <a:spLocks noGrp="1"/>
          </p:cNvSpPr>
          <p:nvPr>
            <p:ph idx="1"/>
          </p:nvPr>
        </p:nvSpPr>
        <p:spPr/>
        <p:txBody>
          <a:bodyPr>
            <a:noAutofit/>
          </a:bodyPr>
          <a:lstStyle/>
          <a:p>
            <a:pPr lvl="0"/>
            <a:r>
              <a:rPr lang="en-GB" sz="2800" dirty="0"/>
              <a:t>Eric Erickson (1963) theory states that a person’s life consists of eight stages of turning point in life, stretching from birth to death with its own developmental conflicts to be resolved.</a:t>
            </a:r>
            <a:endParaRPr lang="en-US" sz="2800" dirty="0"/>
          </a:p>
          <a:p>
            <a:pPr lvl="0"/>
            <a:r>
              <a:rPr lang="en-GB" sz="2800" dirty="0"/>
              <a:t>According to Erickson the major developmental task of old age is either to </a:t>
            </a:r>
            <a:r>
              <a:rPr lang="en-GB" sz="2800" b="1" dirty="0"/>
              <a:t>achieve ego integrity </a:t>
            </a:r>
            <a:r>
              <a:rPr lang="en-GB" sz="2800" dirty="0"/>
              <a:t>or </a:t>
            </a:r>
            <a:r>
              <a:rPr lang="en-GB" sz="2800" b="1" dirty="0"/>
              <a:t>to suffer despair</a:t>
            </a:r>
            <a:r>
              <a:rPr lang="en-GB" sz="2800" dirty="0"/>
              <a:t>.</a:t>
            </a:r>
            <a:endParaRPr lang="en-US" sz="2800" dirty="0"/>
          </a:p>
          <a:p>
            <a:pPr marL="0" indent="0">
              <a:buNone/>
            </a:pPr>
            <a:r>
              <a:rPr lang="en-GB" sz="2800" dirty="0"/>
              <a:t> </a:t>
            </a:r>
            <a:endParaRPr lang="en-US" sz="2800" dirty="0"/>
          </a:p>
        </p:txBody>
      </p:sp>
    </p:spTree>
    <p:extLst>
      <p:ext uri="{BB962C8B-B14F-4D97-AF65-F5344CB8AC3E}">
        <p14:creationId xmlns:p14="http://schemas.microsoft.com/office/powerpoint/2010/main" val="29998422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(c)SOCIOLOGIC </a:t>
            </a:r>
            <a:r>
              <a:rPr lang="en-GB" b="1" dirty="0"/>
              <a:t>THEORIES:</a:t>
            </a:r>
            <a:endParaRPr lang="en-US" dirty="0"/>
          </a:p>
        </p:txBody>
      </p:sp>
      <p:sp>
        <p:nvSpPr>
          <p:cNvPr id="3" name="Content Placeholder 2"/>
          <p:cNvSpPr>
            <a:spLocks noGrp="1"/>
          </p:cNvSpPr>
          <p:nvPr>
            <p:ph idx="1"/>
          </p:nvPr>
        </p:nvSpPr>
        <p:spPr/>
        <p:txBody>
          <a:bodyPr/>
          <a:lstStyle/>
          <a:p>
            <a:pPr marL="0" indent="0">
              <a:buNone/>
            </a:pPr>
            <a:endParaRPr lang="en-US" dirty="0"/>
          </a:p>
          <a:p>
            <a:r>
              <a:rPr lang="en-GB" sz="2800" dirty="0"/>
              <a:t> Sociological </a:t>
            </a:r>
            <a:r>
              <a:rPr lang="en-GB" sz="2800" dirty="0" smtClean="0"/>
              <a:t>theories attempt to explain how some people age well not on physical appearance </a:t>
            </a:r>
            <a:r>
              <a:rPr lang="en-GB" sz="2800" dirty="0" err="1" smtClean="0"/>
              <a:t>eg</a:t>
            </a:r>
            <a:r>
              <a:rPr lang="en-GB" sz="2800" dirty="0" smtClean="0"/>
              <a:t> presence of wrinkles</a:t>
            </a:r>
            <a:endParaRPr lang="en-US" sz="2800" dirty="0"/>
          </a:p>
          <a:p>
            <a:r>
              <a:rPr lang="en-GB" sz="2800" dirty="0"/>
              <a:t>It consists </a:t>
            </a:r>
            <a:r>
              <a:rPr lang="en-GB" sz="2800" dirty="0" smtClean="0"/>
              <a:t>of;</a:t>
            </a:r>
            <a:endParaRPr lang="en-US" sz="2800" dirty="0"/>
          </a:p>
        </p:txBody>
      </p:sp>
      <p:sp>
        <p:nvSpPr>
          <p:cNvPr id="4" name="Rectangle 3"/>
          <p:cNvSpPr/>
          <p:nvPr/>
        </p:nvSpPr>
        <p:spPr>
          <a:xfrm>
            <a:off x="5961986" y="3175085"/>
            <a:ext cx="268022" cy="456792"/>
          </a:xfrm>
          <a:prstGeom prst="rect">
            <a:avLst/>
          </a:prstGeom>
        </p:spPr>
        <p:txBody>
          <a:bodyPr wrap="none">
            <a:spAutoFit/>
          </a:bodyPr>
          <a:lstStyle/>
          <a:p>
            <a:pPr algn="just">
              <a:lnSpc>
                <a:spcPct val="150000"/>
              </a:lnSpc>
            </a:pPr>
            <a:r>
              <a:rPr lang="en-GB" b="1" u="sng" dirty="0" smtClean="0">
                <a:latin typeface="Tahoma" panose="020B0604030504040204" pitchFamily="34" charset="0"/>
                <a:ea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12838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lvl="0"/>
            <a:r>
              <a:rPr lang="en-GB" sz="2800" dirty="0" smtClean="0"/>
              <a:t> </a:t>
            </a:r>
            <a:r>
              <a:rPr lang="en-GB" sz="2800" b="1" dirty="0" smtClean="0"/>
              <a:t>disengagement theory: </a:t>
            </a:r>
            <a:r>
              <a:rPr lang="en-GB" sz="2800" dirty="0" smtClean="0"/>
              <a:t>is the process of individual withdrawing   and isolating from prior social interactions  due to age, is one of oldest theory  </a:t>
            </a:r>
          </a:p>
          <a:p>
            <a:r>
              <a:rPr lang="en-GB" sz="2800" b="1" dirty="0"/>
              <a:t>Activity theory</a:t>
            </a:r>
            <a:r>
              <a:rPr lang="en-GB" sz="2800" dirty="0"/>
              <a:t> </a:t>
            </a:r>
            <a:r>
              <a:rPr lang="en-GB" sz="2800" dirty="0" smtClean="0"/>
              <a:t>people will transition from mid life to old age and remain at their current level of activity there is shift of priority not reduction in them</a:t>
            </a:r>
            <a:endParaRPr lang="en-US" sz="2800" dirty="0"/>
          </a:p>
          <a:p>
            <a:pPr lvl="0"/>
            <a:endParaRPr lang="en-US" sz="2800" dirty="0"/>
          </a:p>
          <a:p>
            <a:endParaRPr lang="en-US" sz="2800" dirty="0"/>
          </a:p>
        </p:txBody>
      </p:sp>
    </p:spTree>
    <p:extLst>
      <p:ext uri="{BB962C8B-B14F-4D97-AF65-F5344CB8AC3E}">
        <p14:creationId xmlns:p14="http://schemas.microsoft.com/office/powerpoint/2010/main" val="3668005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85000" lnSpcReduction="20000"/>
          </a:bodyPr>
          <a:lstStyle/>
          <a:p>
            <a:pPr lvl="0"/>
            <a:r>
              <a:rPr lang="en-GB" sz="2800" b="1" dirty="0"/>
              <a:t>Continuity theory</a:t>
            </a:r>
            <a:r>
              <a:rPr lang="en-GB" sz="2800" dirty="0"/>
              <a:t>- Assumes stability of individual orientations throughout adults and late life i.e. if a person is able to adjust well in early life he’ll continue.</a:t>
            </a:r>
            <a:endParaRPr lang="en-US" sz="2800" dirty="0"/>
          </a:p>
          <a:p>
            <a:pPr lvl="0"/>
            <a:r>
              <a:rPr lang="en-GB" sz="2800" b="1" dirty="0"/>
              <a:t>Person environment fit theory </a:t>
            </a:r>
            <a:r>
              <a:rPr lang="en-GB" sz="2800" dirty="0"/>
              <a:t>– considers the interrelationship between people and their environment. it suggests that people move through their lives as cohort groups experiencing major life events together such as war, economic depression and these events </a:t>
            </a:r>
            <a:r>
              <a:rPr lang="en-GB" sz="2800" dirty="0" smtClean="0"/>
              <a:t>made  </a:t>
            </a:r>
            <a:r>
              <a:rPr lang="en-GB" sz="2800" dirty="0"/>
              <a:t>their lives in similar ways.</a:t>
            </a:r>
            <a:endParaRPr lang="en-US" sz="2800" dirty="0"/>
          </a:p>
          <a:p>
            <a:pPr marL="0" indent="0">
              <a:buNone/>
            </a:pPr>
            <a:r>
              <a:rPr lang="en-GB" sz="2800" dirty="0"/>
              <a:t> </a:t>
            </a:r>
            <a:endParaRPr lang="en-US" sz="2800" dirty="0"/>
          </a:p>
          <a:p>
            <a:endParaRPr lang="en-US" dirty="0"/>
          </a:p>
        </p:txBody>
      </p:sp>
    </p:spTree>
    <p:extLst>
      <p:ext uri="{BB962C8B-B14F-4D97-AF65-F5344CB8AC3E}">
        <p14:creationId xmlns:p14="http://schemas.microsoft.com/office/powerpoint/2010/main" val="1863722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(d)NURSING THEORIES</a:t>
            </a:r>
            <a:endParaRPr lang="en-US" dirty="0"/>
          </a:p>
        </p:txBody>
      </p:sp>
      <p:sp>
        <p:nvSpPr>
          <p:cNvPr id="3" name="Content Placeholder 2"/>
          <p:cNvSpPr>
            <a:spLocks noGrp="1"/>
          </p:cNvSpPr>
          <p:nvPr>
            <p:ph idx="1"/>
          </p:nvPr>
        </p:nvSpPr>
        <p:spPr/>
        <p:txBody>
          <a:bodyPr>
            <a:noAutofit/>
          </a:bodyPr>
          <a:lstStyle/>
          <a:p>
            <a:pPr lvl="0"/>
            <a:r>
              <a:rPr lang="en-GB" sz="2800" dirty="0"/>
              <a:t>Miller (2004) developed the functional consequences theory which states that</a:t>
            </a:r>
            <a:r>
              <a:rPr lang="en-GB" sz="2800" b="1" dirty="0"/>
              <a:t>, normal age- related changes and risk factors may negatively interfere with patients’ outcome and impair patient activity and quality of life.</a:t>
            </a:r>
            <a:endParaRPr lang="en-US" sz="2800" b="1" dirty="0"/>
          </a:p>
          <a:p>
            <a:r>
              <a:rPr lang="en-GB" sz="2800" dirty="0"/>
              <a:t>Miller suggests that nurses can alter the outcome for patients through nursing interventions that address the consequences of these changes</a:t>
            </a:r>
            <a:endParaRPr lang="en-US" sz="2800" dirty="0"/>
          </a:p>
        </p:txBody>
      </p:sp>
    </p:spTree>
    <p:extLst>
      <p:ext uri="{BB962C8B-B14F-4D97-AF65-F5344CB8AC3E}">
        <p14:creationId xmlns:p14="http://schemas.microsoft.com/office/powerpoint/2010/main" val="21002335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PHYSIOLOGICAL CHANGES</a:t>
            </a:r>
            <a:endParaRPr lang="en-US" dirty="0"/>
          </a:p>
        </p:txBody>
      </p:sp>
      <p:sp>
        <p:nvSpPr>
          <p:cNvPr id="3" name="Content Placeholder 2"/>
          <p:cNvSpPr>
            <a:spLocks noGrp="1"/>
          </p:cNvSpPr>
          <p:nvPr>
            <p:ph idx="1"/>
          </p:nvPr>
        </p:nvSpPr>
        <p:spPr/>
        <p:txBody>
          <a:bodyPr>
            <a:normAutofit/>
          </a:bodyPr>
          <a:lstStyle/>
          <a:p>
            <a:r>
              <a:rPr lang="en-GB" sz="2800" b="1" dirty="0"/>
              <a:t>1) Cardiovascular system </a:t>
            </a:r>
            <a:endParaRPr lang="en-US" sz="2800" dirty="0"/>
          </a:p>
          <a:p>
            <a:pPr lvl="0"/>
            <a:r>
              <a:rPr lang="en-GB" sz="2800" dirty="0"/>
              <a:t>Heart diseases are the leading cause of death in the elderly mostly due to vascular changes </a:t>
            </a:r>
            <a:endParaRPr lang="en-US" sz="2800" dirty="0"/>
          </a:p>
          <a:p>
            <a:pPr lvl="0"/>
            <a:r>
              <a:rPr lang="en-GB" sz="2800" dirty="0"/>
              <a:t>Age related changes reduce the efficiently of the heart and contribute to decreased compliance of heart muscles.</a:t>
            </a:r>
            <a:endParaRPr lang="en-US" sz="2800" dirty="0"/>
          </a:p>
          <a:p>
            <a:endParaRPr lang="en-US" sz="2800" dirty="0"/>
          </a:p>
        </p:txBody>
      </p:sp>
    </p:spTree>
    <p:extLst>
      <p:ext uri="{BB962C8B-B14F-4D97-AF65-F5344CB8AC3E}">
        <p14:creationId xmlns:p14="http://schemas.microsoft.com/office/powerpoint/2010/main" val="33524253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a:xfrm>
            <a:off x="1154954" y="2616379"/>
            <a:ext cx="8825659" cy="4254500"/>
          </a:xfrm>
        </p:spPr>
        <p:txBody>
          <a:bodyPr>
            <a:noAutofit/>
          </a:bodyPr>
          <a:lstStyle/>
          <a:p>
            <a:pPr lvl="0"/>
            <a:r>
              <a:rPr lang="en-GB" sz="2800" dirty="0"/>
              <a:t>The heart valves become thicker and stiffer</a:t>
            </a:r>
            <a:r>
              <a:rPr lang="en-GB" sz="2800" dirty="0" smtClean="0"/>
              <a:t>, heart </a:t>
            </a:r>
            <a:r>
              <a:rPr lang="en-GB" sz="2800" dirty="0"/>
              <a:t>muscle lose their elasticity resulting to loss of efficiency and contractile strength</a:t>
            </a:r>
            <a:endParaRPr lang="en-US" sz="2800" dirty="0"/>
          </a:p>
          <a:p>
            <a:pPr lvl="0"/>
            <a:r>
              <a:rPr lang="en-GB" sz="2800" dirty="0"/>
              <a:t>Calcium  and fat deposits accumulate  within the arterial walls and </a:t>
            </a:r>
            <a:r>
              <a:rPr lang="en-GB" sz="2800" dirty="0" smtClean="0"/>
              <a:t>veins, they become increasingly </a:t>
            </a:r>
            <a:r>
              <a:rPr lang="en-GB" sz="2800" dirty="0"/>
              <a:t>tortuous( fibrous)</a:t>
            </a:r>
            <a:endParaRPr lang="en-US" sz="2800" dirty="0"/>
          </a:p>
          <a:p>
            <a:pPr lvl="0"/>
            <a:r>
              <a:rPr lang="en-GB" sz="2800" dirty="0"/>
              <a:t>Although functioning is maintained under normal circumstances the CVS responds less effectively to stress and strenuous exercises.</a:t>
            </a:r>
            <a:endParaRPr lang="en-US" sz="2800" dirty="0"/>
          </a:p>
          <a:p>
            <a:endParaRPr lang="en-US" sz="2800" dirty="0"/>
          </a:p>
        </p:txBody>
      </p:sp>
    </p:spTree>
    <p:extLst>
      <p:ext uri="{BB962C8B-B14F-4D97-AF65-F5344CB8AC3E}">
        <p14:creationId xmlns:p14="http://schemas.microsoft.com/office/powerpoint/2010/main" val="580066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of Learning Geriatric Care</a:t>
            </a:r>
          </a:p>
        </p:txBody>
      </p:sp>
      <p:sp>
        <p:nvSpPr>
          <p:cNvPr id="3" name="Content Placeholder 2"/>
          <p:cNvSpPr>
            <a:spLocks noGrp="1"/>
          </p:cNvSpPr>
          <p:nvPr>
            <p:ph idx="1"/>
          </p:nvPr>
        </p:nvSpPr>
        <p:spPr>
          <a:xfrm>
            <a:off x="1154954" y="2603499"/>
            <a:ext cx="8825659" cy="3926089"/>
          </a:xfrm>
        </p:spPr>
        <p:txBody>
          <a:bodyPr>
            <a:normAutofit fontScale="92500" lnSpcReduction="10000"/>
          </a:bodyPr>
          <a:lstStyle/>
          <a:p>
            <a:r>
              <a:rPr lang="en-US" sz="3200" dirty="0"/>
              <a:t>Learning patience, tolerance, understanding, and basic nursing skills</a:t>
            </a:r>
          </a:p>
          <a:p>
            <a:r>
              <a:rPr lang="en-US" sz="3200" dirty="0"/>
              <a:t>Witnessing the terminal stages of disease and the need for skilled nursing care</a:t>
            </a:r>
          </a:p>
          <a:p>
            <a:r>
              <a:rPr lang="en-US" sz="3200" dirty="0"/>
              <a:t>Preparing for the future because the aged will always be a part of the care you provide</a:t>
            </a:r>
          </a:p>
          <a:p>
            <a:r>
              <a:rPr lang="en-US" sz="3200" dirty="0"/>
              <a:t>Recognizing the importance of rehab</a:t>
            </a:r>
          </a:p>
          <a:p>
            <a:r>
              <a:rPr lang="en-US" sz="3200" dirty="0"/>
              <a:t>A need for research</a:t>
            </a:r>
          </a:p>
          <a:p>
            <a:endParaRPr lang="en-US" sz="3200" dirty="0"/>
          </a:p>
        </p:txBody>
      </p:sp>
    </p:spTree>
    <p:extLst>
      <p:ext uri="{BB962C8B-B14F-4D97-AF65-F5344CB8AC3E}">
        <p14:creationId xmlns:p14="http://schemas.microsoft.com/office/powerpoint/2010/main" val="6352253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endParaRPr lang="en-US" dirty="0"/>
          </a:p>
          <a:p>
            <a:pPr lvl="0"/>
            <a:r>
              <a:rPr lang="en-GB" sz="2400" dirty="0"/>
              <a:t>Cardiovascular health can be promoted by regular exercises, proper diet, weight control, regular blood pressure monitoring, stress management, compliance to medication if any and cessation of smoking.</a:t>
            </a:r>
            <a:endParaRPr lang="en-US" sz="2400" dirty="0"/>
          </a:p>
          <a:p>
            <a:pPr lvl="0"/>
            <a:r>
              <a:rPr lang="en-GB" sz="2400" dirty="0"/>
              <a:t>To avoid light headedness, fainting and possible fails caused by orthostatic hypotension, counsel the older person on rising slowly i.e. from lying to sitting then standing</a:t>
            </a:r>
            <a:r>
              <a:rPr lang="en-GB" dirty="0"/>
              <a:t>.</a:t>
            </a:r>
            <a:endParaRPr lang="en-US" dirty="0"/>
          </a:p>
          <a:p>
            <a:endParaRPr lang="en-US" dirty="0"/>
          </a:p>
        </p:txBody>
      </p:sp>
      <p:sp>
        <p:nvSpPr>
          <p:cNvPr id="4" name="Title 3"/>
          <p:cNvSpPr>
            <a:spLocks noGrp="1"/>
          </p:cNvSpPr>
          <p:nvPr>
            <p:ph type="title"/>
          </p:nvPr>
        </p:nvSpPr>
        <p:spPr/>
        <p:txBody>
          <a:bodyPr/>
          <a:lstStyle/>
          <a:p>
            <a:r>
              <a:rPr lang="en-US" dirty="0" smtClean="0"/>
              <a:t>Health promotion</a:t>
            </a:r>
            <a:endParaRPr lang="en-US" dirty="0"/>
          </a:p>
        </p:txBody>
      </p:sp>
    </p:spTree>
    <p:extLst>
      <p:ext uri="{BB962C8B-B14F-4D97-AF65-F5344CB8AC3E}">
        <p14:creationId xmlns:p14="http://schemas.microsoft.com/office/powerpoint/2010/main" val="41928655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99426"/>
            <a:ext cx="8761413" cy="706964"/>
          </a:xfrm>
        </p:spPr>
        <p:txBody>
          <a:bodyPr/>
          <a:lstStyle/>
          <a:p>
            <a:r>
              <a:rPr lang="en-US" dirty="0" smtClean="0"/>
              <a:t>2.RESPIRATORY SYSTEM.</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endParaRPr lang="en-GB" sz="1900" b="1" dirty="0" smtClean="0"/>
          </a:p>
          <a:p>
            <a:r>
              <a:rPr lang="en-GB" sz="2800" dirty="0" smtClean="0"/>
              <a:t>Age </a:t>
            </a:r>
            <a:r>
              <a:rPr lang="en-GB" sz="2800" dirty="0"/>
              <a:t>related changes in respiratory system that affect the lung capacity and functioning include the following:</a:t>
            </a:r>
            <a:endParaRPr lang="en-US" sz="2800" dirty="0"/>
          </a:p>
          <a:p>
            <a:r>
              <a:rPr lang="en-GB" sz="2800" dirty="0"/>
              <a:t>The lungs are limited in expansion by alteration in the structure configuration of the thorax. The ribs do not move freely with  inspiration due to coastal cartilage calcification, there’s partial contraction of inspiratory muscles,  loss of elasticity of muscles and possibly diaphragm </a:t>
            </a:r>
            <a:endParaRPr lang="en-GB" sz="2800" b="1" dirty="0" smtClean="0"/>
          </a:p>
          <a:p>
            <a:endParaRPr lang="en-US" sz="2800" dirty="0"/>
          </a:p>
          <a:p>
            <a:endParaRPr lang="en-US" sz="2800" dirty="0"/>
          </a:p>
        </p:txBody>
      </p:sp>
    </p:spTree>
    <p:extLst>
      <p:ext uri="{BB962C8B-B14F-4D97-AF65-F5344CB8AC3E}">
        <p14:creationId xmlns:p14="http://schemas.microsoft.com/office/powerpoint/2010/main" val="26897613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20000"/>
          </a:bodyPr>
          <a:lstStyle/>
          <a:p>
            <a:pPr lvl="0"/>
            <a:r>
              <a:rPr lang="en-GB" sz="2800" dirty="0"/>
              <a:t>An increase in lung rigidity or </a:t>
            </a:r>
            <a:r>
              <a:rPr lang="en-GB" sz="2800" b="1" dirty="0"/>
              <a:t>loss of elastic recoil </a:t>
            </a:r>
            <a:r>
              <a:rPr lang="en-GB" sz="2800" dirty="0"/>
              <a:t>result in a residual lung volume (amount of air left in the lung after a forced expiration) and a decreased vital capacity (maximum volume of air that can be expired following maximum inspiration).</a:t>
            </a:r>
            <a:endParaRPr lang="en-US" sz="2800" dirty="0"/>
          </a:p>
          <a:p>
            <a:pPr lvl="0"/>
            <a:r>
              <a:rPr lang="en-GB" sz="2800" dirty="0"/>
              <a:t>There is a less effective cough response due to anatomic structure changes of the chest plus altered muscle strength ( obstruction can easily occur)</a:t>
            </a:r>
            <a:endParaRPr lang="en-US" sz="2800" dirty="0"/>
          </a:p>
          <a:p>
            <a:endParaRPr lang="en-US" dirty="0"/>
          </a:p>
        </p:txBody>
      </p:sp>
    </p:spTree>
    <p:extLst>
      <p:ext uri="{BB962C8B-B14F-4D97-AF65-F5344CB8AC3E}">
        <p14:creationId xmlns:p14="http://schemas.microsoft.com/office/powerpoint/2010/main" val="19105100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promotion</a:t>
            </a:r>
            <a:endParaRPr lang="en-US" dirty="0"/>
          </a:p>
        </p:txBody>
      </p:sp>
      <p:sp>
        <p:nvSpPr>
          <p:cNvPr id="3" name="Content Placeholder 2"/>
          <p:cNvSpPr>
            <a:spLocks noGrp="1"/>
          </p:cNvSpPr>
          <p:nvPr>
            <p:ph idx="1"/>
          </p:nvPr>
        </p:nvSpPr>
        <p:spPr/>
        <p:txBody>
          <a:bodyPr>
            <a:normAutofit/>
          </a:bodyPr>
          <a:lstStyle/>
          <a:p>
            <a:pPr lvl="0"/>
            <a:r>
              <a:rPr lang="en-GB" sz="2800" dirty="0"/>
              <a:t>To prevent acute and chronic respiratory problems the nurse encourage the older person to :-</a:t>
            </a:r>
            <a:endParaRPr lang="en-US" sz="2800" dirty="0"/>
          </a:p>
          <a:p>
            <a:pPr lvl="0"/>
            <a:r>
              <a:rPr lang="en-GB" sz="2800" dirty="0"/>
              <a:t>Exercise regularly to maintain general fitness of muscle tone</a:t>
            </a:r>
            <a:endParaRPr lang="en-US" sz="2800" dirty="0"/>
          </a:p>
          <a:p>
            <a:r>
              <a:rPr lang="en-GB" sz="2800" dirty="0"/>
              <a:t>Stop smoking and </a:t>
            </a:r>
            <a:r>
              <a:rPr lang="en-GB" sz="2800" dirty="0" smtClean="0"/>
              <a:t>avoid </a:t>
            </a:r>
            <a:r>
              <a:rPr lang="en-GB" sz="2800" dirty="0"/>
              <a:t>smoke filled areas</a:t>
            </a:r>
            <a:endParaRPr lang="en-US" sz="2800" dirty="0"/>
          </a:p>
        </p:txBody>
      </p:sp>
    </p:spTree>
    <p:extLst>
      <p:ext uri="{BB962C8B-B14F-4D97-AF65-F5344CB8AC3E}">
        <p14:creationId xmlns:p14="http://schemas.microsoft.com/office/powerpoint/2010/main" val="8290605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lvl="0"/>
            <a:r>
              <a:rPr lang="en-GB" sz="2800" dirty="0"/>
              <a:t>Drink adequate amount of fluids </a:t>
            </a:r>
            <a:endParaRPr lang="en-US" sz="2800" dirty="0"/>
          </a:p>
          <a:p>
            <a:pPr lvl="0"/>
            <a:r>
              <a:rPr lang="en-GB" sz="2800" dirty="0"/>
              <a:t>Avoid exposure to upper respiratory tract infection.</a:t>
            </a:r>
            <a:endParaRPr lang="en-US" sz="2800" dirty="0"/>
          </a:p>
          <a:p>
            <a:pPr lvl="0"/>
            <a:r>
              <a:rPr lang="en-GB" sz="2800" dirty="0"/>
              <a:t>Where possible to receive annual influenza </a:t>
            </a:r>
            <a:r>
              <a:rPr lang="en-GB" sz="2800" dirty="0" smtClean="0"/>
              <a:t>immunization</a:t>
            </a:r>
            <a:endParaRPr lang="en-US" sz="2800" dirty="0" smtClean="0"/>
          </a:p>
          <a:p>
            <a:pPr marL="0" indent="0">
              <a:buNone/>
            </a:pPr>
            <a:r>
              <a:rPr lang="en-GB" sz="2800" b="1" dirty="0" smtClean="0"/>
              <a:t> </a:t>
            </a:r>
            <a:endParaRPr lang="en-US" sz="2800" dirty="0" smtClean="0"/>
          </a:p>
          <a:p>
            <a:endParaRPr lang="en-US" dirty="0"/>
          </a:p>
        </p:txBody>
      </p:sp>
    </p:spTree>
    <p:extLst>
      <p:ext uri="{BB962C8B-B14F-4D97-AF65-F5344CB8AC3E}">
        <p14:creationId xmlns:p14="http://schemas.microsoft.com/office/powerpoint/2010/main" val="17581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3.REPRODUCTIVE SYSTEM</a:t>
            </a:r>
            <a:endParaRPr lang="en-US" dirty="0"/>
          </a:p>
        </p:txBody>
      </p:sp>
      <p:sp>
        <p:nvSpPr>
          <p:cNvPr id="3" name="Content Placeholder 2"/>
          <p:cNvSpPr>
            <a:spLocks noGrp="1"/>
          </p:cNvSpPr>
          <p:nvPr>
            <p:ph idx="1"/>
          </p:nvPr>
        </p:nvSpPr>
        <p:spPr/>
        <p:txBody>
          <a:bodyPr>
            <a:noAutofit/>
          </a:bodyPr>
          <a:lstStyle/>
          <a:p>
            <a:pPr marL="0" indent="0">
              <a:buNone/>
            </a:pPr>
            <a:r>
              <a:rPr lang="en-GB" sz="2800" b="1" dirty="0" smtClean="0"/>
              <a:t> </a:t>
            </a:r>
            <a:endParaRPr lang="en-US" sz="2800" dirty="0"/>
          </a:p>
          <a:p>
            <a:r>
              <a:rPr lang="en-GB" sz="2800" b="1" dirty="0"/>
              <a:t>a) Female </a:t>
            </a:r>
            <a:endParaRPr lang="en-US" sz="2800" dirty="0"/>
          </a:p>
          <a:p>
            <a:pPr lvl="0"/>
            <a:r>
              <a:rPr lang="en-GB" sz="2800" dirty="0"/>
              <a:t>Ovarian production of hormones cease menopause (45-50)  </a:t>
            </a:r>
            <a:endParaRPr lang="en-US" sz="2800" dirty="0"/>
          </a:p>
          <a:p>
            <a:pPr lvl="0"/>
            <a:r>
              <a:rPr lang="en-GB" sz="2800" dirty="0"/>
              <a:t>There is vaginal narrowing and decreased elasticity.</a:t>
            </a:r>
            <a:endParaRPr lang="en-US" sz="2800" dirty="0"/>
          </a:p>
          <a:p>
            <a:pPr lvl="0"/>
            <a:r>
              <a:rPr lang="en-GB" sz="2800" dirty="0"/>
              <a:t>There’s decreased vaginal secretion leading to vaginal dryness itching irritation and decreased acidity.</a:t>
            </a:r>
            <a:endParaRPr lang="en-US" sz="2800" dirty="0"/>
          </a:p>
          <a:p>
            <a:endParaRPr lang="en-US" sz="2800" dirty="0"/>
          </a:p>
        </p:txBody>
      </p:sp>
    </p:spTree>
    <p:extLst>
      <p:ext uri="{BB962C8B-B14F-4D97-AF65-F5344CB8AC3E}">
        <p14:creationId xmlns:p14="http://schemas.microsoft.com/office/powerpoint/2010/main" val="191116089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en-GB" sz="2800" dirty="0"/>
              <a:t>There’s decreased </a:t>
            </a:r>
            <a:r>
              <a:rPr lang="en-GB" sz="2800" dirty="0" smtClean="0"/>
              <a:t>perineal muscle </a:t>
            </a:r>
            <a:r>
              <a:rPr lang="en-GB" sz="2800" dirty="0"/>
              <a:t>tone causing stress incontinence.</a:t>
            </a:r>
            <a:endParaRPr lang="en-US" sz="2800" dirty="0"/>
          </a:p>
          <a:p>
            <a:r>
              <a:rPr lang="en-GB" sz="2800" dirty="0"/>
              <a:t>These changes can cause vaginal bleeding following intercourse, painful intercourse and delayed organism or no orgasm at </a:t>
            </a:r>
            <a:r>
              <a:rPr lang="en-GB" sz="2800" dirty="0" smtClean="0"/>
              <a:t>all</a:t>
            </a:r>
            <a:endParaRPr lang="en-US" sz="2800" dirty="0"/>
          </a:p>
        </p:txBody>
      </p:sp>
    </p:spTree>
    <p:extLst>
      <p:ext uri="{BB962C8B-B14F-4D97-AF65-F5344CB8AC3E}">
        <p14:creationId xmlns:p14="http://schemas.microsoft.com/office/powerpoint/2010/main" val="604502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r>
              <a:rPr lang="en-US" dirty="0"/>
              <a:t> </a:t>
            </a:r>
            <a:r>
              <a:rPr lang="en-US" dirty="0" smtClean="0"/>
              <a:t>with  reproductive system</a:t>
            </a:r>
            <a:endParaRPr lang="en-US" dirty="0"/>
          </a:p>
        </p:txBody>
      </p:sp>
      <p:sp>
        <p:nvSpPr>
          <p:cNvPr id="3" name="Content Placeholder 2"/>
          <p:cNvSpPr>
            <a:spLocks noGrp="1"/>
          </p:cNvSpPr>
          <p:nvPr>
            <p:ph idx="1"/>
          </p:nvPr>
        </p:nvSpPr>
        <p:spPr/>
        <p:txBody>
          <a:bodyPr>
            <a:noAutofit/>
          </a:bodyPr>
          <a:lstStyle/>
          <a:p>
            <a:pPr marL="0" indent="0">
              <a:buNone/>
            </a:pPr>
            <a:r>
              <a:rPr lang="en-GB" sz="2800" b="1" dirty="0"/>
              <a:t>b) Males </a:t>
            </a:r>
            <a:endParaRPr lang="en-US" sz="2800" dirty="0"/>
          </a:p>
          <a:p>
            <a:pPr lvl="0"/>
            <a:r>
              <a:rPr lang="en-GB" sz="2800" dirty="0"/>
              <a:t>Decrease in the size of the penis and testis and the level of androgen fall.</a:t>
            </a:r>
            <a:endParaRPr lang="en-US" sz="2800" dirty="0"/>
          </a:p>
          <a:p>
            <a:pPr lvl="0"/>
            <a:r>
              <a:rPr lang="en-GB" sz="2800" dirty="0"/>
              <a:t>Delay in achieving an erection and difficulty in maintaining it.</a:t>
            </a:r>
            <a:endParaRPr lang="en-US" sz="2800" dirty="0"/>
          </a:p>
          <a:p>
            <a:pPr lvl="0"/>
            <a:r>
              <a:rPr lang="en-GB" sz="2800" dirty="0"/>
              <a:t>Sexual desire declines but doesn’t disappear in both sexes, there’s slower sex response.</a:t>
            </a:r>
            <a:endParaRPr lang="en-US" sz="2800" dirty="0"/>
          </a:p>
          <a:p>
            <a:endParaRPr lang="en-US" sz="2800" dirty="0"/>
          </a:p>
        </p:txBody>
      </p:sp>
    </p:spTree>
    <p:extLst>
      <p:ext uri="{BB962C8B-B14F-4D97-AF65-F5344CB8AC3E}">
        <p14:creationId xmlns:p14="http://schemas.microsoft.com/office/powerpoint/2010/main" val="3106670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promotion</a:t>
            </a:r>
            <a:endParaRPr lang="en-US" dirty="0"/>
          </a:p>
        </p:txBody>
      </p:sp>
      <p:sp>
        <p:nvSpPr>
          <p:cNvPr id="3" name="Content Placeholder 2"/>
          <p:cNvSpPr>
            <a:spLocks noGrp="1"/>
          </p:cNvSpPr>
          <p:nvPr>
            <p:ph idx="1"/>
          </p:nvPr>
        </p:nvSpPr>
        <p:spPr>
          <a:xfrm>
            <a:off x="1154954" y="2369713"/>
            <a:ext cx="8825659" cy="4121239"/>
          </a:xfrm>
        </p:spPr>
        <p:txBody>
          <a:bodyPr>
            <a:noAutofit/>
          </a:bodyPr>
          <a:lstStyle/>
          <a:p>
            <a:pPr lvl="0"/>
            <a:r>
              <a:rPr lang="en-GB" sz="2800" dirty="0"/>
              <a:t>Encourages the female to use </a:t>
            </a:r>
            <a:r>
              <a:rPr lang="en-GB" sz="2800" dirty="0" smtClean="0"/>
              <a:t>water soluble </a:t>
            </a:r>
            <a:r>
              <a:rPr lang="en-GB" sz="2800" dirty="0"/>
              <a:t>lubricants (K-Y-jelly).</a:t>
            </a:r>
            <a:endParaRPr lang="en-US" sz="2800" dirty="0"/>
          </a:p>
          <a:p>
            <a:pPr lvl="0"/>
            <a:r>
              <a:rPr lang="en-GB" sz="2800" dirty="0"/>
              <a:t>Oestrogen replacement therapy may be required by some.</a:t>
            </a:r>
            <a:endParaRPr lang="en-US" sz="2800" dirty="0"/>
          </a:p>
          <a:p>
            <a:pPr lvl="0"/>
            <a:r>
              <a:rPr lang="en-GB" sz="2800" dirty="0"/>
              <a:t>Maintaining of a daily physical exercise </a:t>
            </a:r>
            <a:r>
              <a:rPr lang="en-GB" sz="2800" dirty="0" smtClean="0"/>
              <a:t>routine, </a:t>
            </a:r>
            <a:r>
              <a:rPr lang="en-GB" sz="2800" dirty="0"/>
              <a:t>promotes and enhances sexual performance.</a:t>
            </a:r>
            <a:endParaRPr lang="en-US" sz="2800" dirty="0"/>
          </a:p>
          <a:p>
            <a:pPr lvl="0"/>
            <a:r>
              <a:rPr lang="en-GB" sz="2800" dirty="0"/>
              <a:t>If need be advice the elderly to seek help from gynaecologist or urologist or from sex counsel.</a:t>
            </a:r>
            <a:endParaRPr lang="en-US" sz="2800" dirty="0"/>
          </a:p>
          <a:p>
            <a:endParaRPr lang="en-US" sz="2800" dirty="0"/>
          </a:p>
        </p:txBody>
      </p:sp>
    </p:spTree>
    <p:extLst>
      <p:ext uri="{BB962C8B-B14F-4D97-AF65-F5344CB8AC3E}">
        <p14:creationId xmlns:p14="http://schemas.microsoft.com/office/powerpoint/2010/main" val="24676102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GENITO-URINARY SYSTEM</a:t>
            </a:r>
            <a:endParaRPr lang="en-US" dirty="0"/>
          </a:p>
        </p:txBody>
      </p:sp>
      <p:sp>
        <p:nvSpPr>
          <p:cNvPr id="3" name="Content Placeholder 2"/>
          <p:cNvSpPr>
            <a:spLocks noGrp="1"/>
          </p:cNvSpPr>
          <p:nvPr>
            <p:ph idx="1"/>
          </p:nvPr>
        </p:nvSpPr>
        <p:spPr/>
        <p:txBody>
          <a:bodyPr/>
          <a:lstStyle/>
          <a:p>
            <a:pPr marL="0" indent="0">
              <a:buNone/>
            </a:pPr>
            <a:r>
              <a:rPr lang="en-GB" sz="2800" b="1" dirty="0"/>
              <a:t> </a:t>
            </a:r>
            <a:endParaRPr lang="en-GB" sz="2800" b="1" dirty="0" smtClean="0"/>
          </a:p>
          <a:p>
            <a:pPr lvl="0"/>
            <a:r>
              <a:rPr lang="en-GB" sz="2800" dirty="0"/>
              <a:t>This system functions adequately although there’s a decrease in kidney mass due to loss of nephrons.</a:t>
            </a:r>
            <a:endParaRPr lang="en-US" sz="2800" dirty="0"/>
          </a:p>
          <a:p>
            <a:pPr lvl="0"/>
            <a:r>
              <a:rPr lang="en-GB" sz="2800" dirty="0"/>
              <a:t>Changes in kidney functioning includes:</a:t>
            </a:r>
            <a:endParaRPr lang="en-US" sz="2800" dirty="0"/>
          </a:p>
          <a:p>
            <a:endParaRPr lang="en-US" sz="2800" dirty="0"/>
          </a:p>
        </p:txBody>
      </p:sp>
    </p:spTree>
    <p:extLst>
      <p:ext uri="{BB962C8B-B14F-4D97-AF65-F5344CB8AC3E}">
        <p14:creationId xmlns:p14="http://schemas.microsoft.com/office/powerpoint/2010/main" val="1280660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 of geriatric nurse</a:t>
            </a:r>
            <a:endParaRPr lang="en-US" dirty="0"/>
          </a:p>
        </p:txBody>
      </p:sp>
      <p:sp>
        <p:nvSpPr>
          <p:cNvPr id="3" name="Content Placeholder 2"/>
          <p:cNvSpPr>
            <a:spLocks noGrp="1"/>
          </p:cNvSpPr>
          <p:nvPr>
            <p:ph idx="1"/>
          </p:nvPr>
        </p:nvSpPr>
        <p:spPr/>
        <p:txBody>
          <a:bodyPr/>
          <a:lstStyle/>
          <a:p>
            <a:r>
              <a:rPr lang="en-US" sz="2800" dirty="0"/>
              <a:t>Provider of care</a:t>
            </a:r>
          </a:p>
          <a:p>
            <a:r>
              <a:rPr lang="en-US" sz="2800" dirty="0"/>
              <a:t>Teacher</a:t>
            </a:r>
          </a:p>
          <a:p>
            <a:r>
              <a:rPr lang="en-US" sz="2800" dirty="0"/>
              <a:t>Manager</a:t>
            </a:r>
          </a:p>
          <a:p>
            <a:r>
              <a:rPr lang="en-US" sz="2800" dirty="0"/>
              <a:t>Advocate</a:t>
            </a:r>
          </a:p>
          <a:p>
            <a:r>
              <a:rPr lang="en-US" sz="2800" dirty="0"/>
              <a:t>Research Consumer</a:t>
            </a:r>
          </a:p>
          <a:p>
            <a:endParaRPr lang="en-US" dirty="0"/>
          </a:p>
        </p:txBody>
      </p:sp>
    </p:spTree>
    <p:extLst>
      <p:ext uri="{BB962C8B-B14F-4D97-AF65-F5344CB8AC3E}">
        <p14:creationId xmlns:p14="http://schemas.microsoft.com/office/powerpoint/2010/main" val="34726263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
            </a:r>
            <a:r>
              <a:rPr lang="en-US" dirty="0"/>
              <a:t>T</a:t>
            </a:r>
            <a:endParaRPr lang="en-US" dirty="0"/>
          </a:p>
        </p:txBody>
      </p:sp>
      <p:sp>
        <p:nvSpPr>
          <p:cNvPr id="3" name="Content Placeholder 2"/>
          <p:cNvSpPr>
            <a:spLocks noGrp="1"/>
          </p:cNvSpPr>
          <p:nvPr>
            <p:ph idx="1"/>
          </p:nvPr>
        </p:nvSpPr>
        <p:spPr/>
        <p:txBody>
          <a:bodyPr>
            <a:normAutofit/>
          </a:bodyPr>
          <a:lstStyle/>
          <a:p>
            <a:pPr lvl="2"/>
            <a:r>
              <a:rPr lang="en-GB" sz="2400" dirty="0"/>
              <a:t>Decreased </a:t>
            </a:r>
            <a:r>
              <a:rPr lang="en-GB" sz="2400" b="1" dirty="0"/>
              <a:t>filtration rate.</a:t>
            </a:r>
            <a:endParaRPr lang="en-US" sz="2400" b="1" dirty="0"/>
          </a:p>
          <a:p>
            <a:pPr lvl="2"/>
            <a:r>
              <a:rPr lang="en-GB" sz="2400" dirty="0"/>
              <a:t>Decreased tubular functioning i.e. less efficiency and reabsorbing and concentrating the urine.</a:t>
            </a:r>
            <a:endParaRPr lang="en-US" sz="2400" dirty="0"/>
          </a:p>
          <a:p>
            <a:pPr lvl="2"/>
            <a:r>
              <a:rPr lang="en-GB" sz="2400" dirty="0"/>
              <a:t>The </a:t>
            </a:r>
            <a:r>
              <a:rPr lang="en-GB" sz="2400" dirty="0" smtClean="0"/>
              <a:t>ureters, bladder </a:t>
            </a:r>
            <a:r>
              <a:rPr lang="en-GB" sz="2400" dirty="0"/>
              <a:t>and urethra lose the muscle tone (incontinence apparent)</a:t>
            </a:r>
            <a:endParaRPr lang="en-US" sz="2400" dirty="0"/>
          </a:p>
          <a:p>
            <a:pPr lvl="2"/>
            <a:r>
              <a:rPr lang="en-GB" sz="2400" dirty="0"/>
              <a:t>Bladder capacity decreases and the older person may be unable to empty the bladder completely, which increases the risk of infection.</a:t>
            </a:r>
            <a:endParaRPr lang="en-US" sz="2400" dirty="0"/>
          </a:p>
          <a:p>
            <a:endParaRPr lang="en-US" sz="2400" dirty="0"/>
          </a:p>
        </p:txBody>
      </p:sp>
    </p:spTree>
    <p:extLst>
      <p:ext uri="{BB962C8B-B14F-4D97-AF65-F5344CB8AC3E}">
        <p14:creationId xmlns:p14="http://schemas.microsoft.com/office/powerpoint/2010/main" val="145117815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2"/>
            <a:r>
              <a:rPr lang="en-GB" sz="2400" dirty="0"/>
              <a:t>Frequency, urgency and incontinence may be present.</a:t>
            </a:r>
            <a:endParaRPr lang="en-US" sz="2400" dirty="0"/>
          </a:p>
          <a:p>
            <a:pPr lvl="2"/>
            <a:r>
              <a:rPr lang="en-GB" sz="2400" dirty="0"/>
              <a:t>Women suffer from stress and urge incontinence due to loss of perineal muscle tone.</a:t>
            </a:r>
            <a:endParaRPr lang="en-US" sz="2400" dirty="0"/>
          </a:p>
          <a:p>
            <a:pPr lvl="2"/>
            <a:r>
              <a:rPr lang="en-GB" sz="2400" dirty="0"/>
              <a:t>Benign prostatic hyperplasia (BPH) is commonly present in older men, which causes chronic urinary retention, frequency and incontinence.</a:t>
            </a:r>
            <a:endParaRPr lang="en-US" sz="2400" dirty="0"/>
          </a:p>
          <a:p>
            <a:endParaRPr lang="en-US" sz="2400" dirty="0"/>
          </a:p>
        </p:txBody>
      </p:sp>
    </p:spTree>
    <p:extLst>
      <p:ext uri="{BB962C8B-B14F-4D97-AF65-F5344CB8AC3E}">
        <p14:creationId xmlns:p14="http://schemas.microsoft.com/office/powerpoint/2010/main" val="25588406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promotion</a:t>
            </a:r>
            <a:endParaRPr lang="en-US" dirty="0"/>
          </a:p>
        </p:txBody>
      </p:sp>
      <p:sp>
        <p:nvSpPr>
          <p:cNvPr id="3" name="Content Placeholder 2"/>
          <p:cNvSpPr>
            <a:spLocks noGrp="1"/>
          </p:cNvSpPr>
          <p:nvPr>
            <p:ph idx="1"/>
          </p:nvPr>
        </p:nvSpPr>
        <p:spPr/>
        <p:txBody>
          <a:bodyPr>
            <a:normAutofit/>
          </a:bodyPr>
          <a:lstStyle/>
          <a:p>
            <a:pPr lvl="0"/>
            <a:r>
              <a:rPr lang="en-GB" sz="2400" dirty="0"/>
              <a:t>Encourage adequate consumption of fluids in order to maintain fluid balance and prevent infections.</a:t>
            </a:r>
            <a:endParaRPr lang="en-US" sz="2400" dirty="0"/>
          </a:p>
          <a:p>
            <a:pPr lvl="0"/>
            <a:r>
              <a:rPr lang="en-GB" sz="2400" dirty="0"/>
              <a:t>There should be ready access to toilet facility and should be encouraged to void regularly.</a:t>
            </a:r>
            <a:endParaRPr lang="en-US" sz="2400" dirty="0"/>
          </a:p>
          <a:p>
            <a:r>
              <a:rPr lang="en-GB" sz="2400" dirty="0"/>
              <a:t>Educate on importance of performing pelvic floor muscle exercises</a:t>
            </a:r>
            <a:endParaRPr lang="en-US" sz="2400" dirty="0"/>
          </a:p>
        </p:txBody>
      </p:sp>
    </p:spTree>
    <p:extLst>
      <p:ext uri="{BB962C8B-B14F-4D97-AF65-F5344CB8AC3E}">
        <p14:creationId xmlns:p14="http://schemas.microsoft.com/office/powerpoint/2010/main" val="19017029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5.GASTRO-INTESTINAL SYSTEM..</a:t>
            </a:r>
            <a:endParaRPr lang="en-US" dirty="0"/>
          </a:p>
        </p:txBody>
      </p:sp>
      <p:sp>
        <p:nvSpPr>
          <p:cNvPr id="3" name="Content Placeholder 2"/>
          <p:cNvSpPr>
            <a:spLocks noGrp="1"/>
          </p:cNvSpPr>
          <p:nvPr>
            <p:ph idx="1"/>
          </p:nvPr>
        </p:nvSpPr>
        <p:spPr/>
        <p:txBody>
          <a:bodyPr>
            <a:normAutofit/>
          </a:bodyPr>
          <a:lstStyle/>
          <a:p>
            <a:pPr marL="0" indent="0">
              <a:buNone/>
            </a:pPr>
            <a:endParaRPr lang="en-US" sz="2400" dirty="0"/>
          </a:p>
          <a:p>
            <a:pPr lvl="0"/>
            <a:r>
              <a:rPr lang="en-GB" sz="2400" dirty="0"/>
              <a:t>The GIT function usually remains adequate through life. Never the less many people suffer from discomfort that are related to the sluggish passage of food or delayed motility.</a:t>
            </a:r>
            <a:endParaRPr lang="en-US" sz="2400" dirty="0"/>
          </a:p>
          <a:p>
            <a:pPr lvl="0"/>
            <a:r>
              <a:rPr lang="en-GB" sz="2400" dirty="0"/>
              <a:t>Salivary flow diminishes and older people experience dryness of mouth.</a:t>
            </a:r>
            <a:endParaRPr lang="en-US" sz="2400" dirty="0"/>
          </a:p>
          <a:p>
            <a:r>
              <a:rPr lang="en-GB" sz="2400" dirty="0"/>
              <a:t>Peristalsis in the oesophagus is delayed in elderly</a:t>
            </a:r>
            <a:endParaRPr lang="en-US" sz="2400" dirty="0"/>
          </a:p>
        </p:txBody>
      </p:sp>
    </p:spTree>
    <p:extLst>
      <p:ext uri="{BB962C8B-B14F-4D97-AF65-F5344CB8AC3E}">
        <p14:creationId xmlns:p14="http://schemas.microsoft.com/office/powerpoint/2010/main" val="13319843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 .</a:t>
            </a:r>
            <a:endParaRPr lang="en-US" dirty="0"/>
          </a:p>
        </p:txBody>
      </p:sp>
      <p:sp>
        <p:nvSpPr>
          <p:cNvPr id="3" name="Content Placeholder 2"/>
          <p:cNvSpPr>
            <a:spLocks noGrp="1"/>
          </p:cNvSpPr>
          <p:nvPr>
            <p:ph idx="1"/>
          </p:nvPr>
        </p:nvSpPr>
        <p:spPr/>
        <p:txBody>
          <a:bodyPr>
            <a:normAutofit/>
          </a:bodyPr>
          <a:lstStyle/>
          <a:p>
            <a:pPr marL="0" indent="0">
              <a:buNone/>
            </a:pPr>
            <a:r>
              <a:rPr lang="en-GB" sz="2800" b="1" dirty="0"/>
              <a:t>MAJOR COMPLAINS INCLUDE:</a:t>
            </a:r>
            <a:endParaRPr lang="en-US" sz="2800" dirty="0"/>
          </a:p>
          <a:p>
            <a:pPr lvl="0"/>
            <a:r>
              <a:rPr lang="en-GB" sz="2800" dirty="0"/>
              <a:t>Dryness of the mouth due to decreased salivation.</a:t>
            </a:r>
            <a:endParaRPr lang="en-US" sz="2800" dirty="0"/>
          </a:p>
          <a:p>
            <a:pPr lvl="0"/>
            <a:r>
              <a:rPr lang="en-GB" sz="2800" dirty="0" smtClean="0"/>
              <a:t>Feeling of </a:t>
            </a:r>
            <a:r>
              <a:rPr lang="en-GB" sz="2800" dirty="0" err="1" smtClean="0"/>
              <a:t>fullness,heartburn</a:t>
            </a:r>
            <a:r>
              <a:rPr lang="en-GB" sz="2800" dirty="0" smtClean="0"/>
              <a:t> and indigestion due to delayed emptying of stomach contents due to decrease in gastric motility.</a:t>
            </a:r>
          </a:p>
          <a:p>
            <a:pPr lvl="0"/>
            <a:endParaRPr lang="en-US" sz="2800" dirty="0"/>
          </a:p>
          <a:p>
            <a:endParaRPr lang="en-US" sz="2800" dirty="0"/>
          </a:p>
        </p:txBody>
      </p:sp>
    </p:spTree>
    <p:extLst>
      <p:ext uri="{BB962C8B-B14F-4D97-AF65-F5344CB8AC3E}">
        <p14:creationId xmlns:p14="http://schemas.microsoft.com/office/powerpoint/2010/main" val="24651015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en-GB" sz="2800" dirty="0"/>
              <a:t>Constipation is common with flatulence and abdominal discomfort and in more serious cases there’s faecal impaction and obstruction</a:t>
            </a:r>
            <a:r>
              <a:rPr lang="en-GB" sz="2800" dirty="0" smtClean="0"/>
              <a:t>.</a:t>
            </a:r>
          </a:p>
          <a:p>
            <a:pPr lvl="0"/>
            <a:r>
              <a:rPr lang="en-GB" sz="2800" dirty="0" smtClean="0"/>
              <a:t>Due to diminished GIT motility.  </a:t>
            </a:r>
            <a:endParaRPr lang="en-US" sz="2800" dirty="0"/>
          </a:p>
          <a:p>
            <a:pPr marL="0" indent="0">
              <a:buNone/>
            </a:pPr>
            <a:r>
              <a:rPr lang="en-GB" sz="2800" dirty="0"/>
              <a:t> </a:t>
            </a:r>
            <a:endParaRPr lang="en-US" sz="2800" dirty="0"/>
          </a:p>
          <a:p>
            <a:pPr marL="0" indent="0">
              <a:buNone/>
            </a:pPr>
            <a:endParaRPr lang="en-US" sz="2800" dirty="0"/>
          </a:p>
        </p:txBody>
      </p:sp>
    </p:spTree>
    <p:extLst>
      <p:ext uri="{BB962C8B-B14F-4D97-AF65-F5344CB8AC3E}">
        <p14:creationId xmlns:p14="http://schemas.microsoft.com/office/powerpoint/2010/main" val="36574005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predisposing factors to constipation</a:t>
            </a:r>
            <a:endParaRPr lang="en-US" dirty="0"/>
          </a:p>
        </p:txBody>
      </p:sp>
      <p:sp>
        <p:nvSpPr>
          <p:cNvPr id="3" name="Content Placeholder 2"/>
          <p:cNvSpPr>
            <a:spLocks noGrp="1"/>
          </p:cNvSpPr>
          <p:nvPr>
            <p:ph idx="1"/>
          </p:nvPr>
        </p:nvSpPr>
        <p:spPr/>
        <p:txBody>
          <a:bodyPr/>
          <a:lstStyle/>
          <a:p>
            <a:pPr marL="0" indent="0">
              <a:buNone/>
            </a:pPr>
            <a:endParaRPr lang="en-US" dirty="0"/>
          </a:p>
          <a:p>
            <a:pPr lvl="0"/>
            <a:r>
              <a:rPr lang="en-GB" sz="2400" dirty="0"/>
              <a:t>Lack of dietary bulk.</a:t>
            </a:r>
            <a:endParaRPr lang="en-US" sz="2400" dirty="0"/>
          </a:p>
          <a:p>
            <a:pPr lvl="0"/>
            <a:r>
              <a:rPr lang="en-GB" sz="2400" dirty="0"/>
              <a:t>Prolonged use of laxatives.</a:t>
            </a:r>
            <a:endParaRPr lang="en-US" sz="2400" dirty="0"/>
          </a:p>
          <a:p>
            <a:pPr lvl="0"/>
            <a:r>
              <a:rPr lang="en-GB" sz="2400" dirty="0"/>
              <a:t>Ignoring the urge to defecate.</a:t>
            </a:r>
            <a:endParaRPr lang="en-US" sz="2400" dirty="0"/>
          </a:p>
          <a:p>
            <a:pPr lvl="0"/>
            <a:r>
              <a:rPr lang="en-GB" sz="2400" dirty="0"/>
              <a:t>Side effects of medication.</a:t>
            </a:r>
            <a:endParaRPr lang="en-US" sz="2400" dirty="0"/>
          </a:p>
          <a:p>
            <a:pPr lvl="0"/>
            <a:r>
              <a:rPr lang="en-GB" sz="2400" dirty="0"/>
              <a:t>Emotional problems inactivity.</a:t>
            </a:r>
            <a:endParaRPr lang="en-US" sz="2400" dirty="0"/>
          </a:p>
          <a:p>
            <a:pPr lvl="0"/>
            <a:r>
              <a:rPr lang="en-GB" sz="2400" dirty="0"/>
              <a:t>Insufficient fluid intake and excess dietary fat.</a:t>
            </a:r>
            <a:endParaRPr lang="en-US" sz="2400" dirty="0"/>
          </a:p>
          <a:p>
            <a:endParaRPr lang="en-US" dirty="0"/>
          </a:p>
        </p:txBody>
      </p:sp>
    </p:spTree>
    <p:extLst>
      <p:ext uri="{BB962C8B-B14F-4D97-AF65-F5344CB8AC3E}">
        <p14:creationId xmlns:p14="http://schemas.microsoft.com/office/powerpoint/2010/main" val="28655901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PROMOTION</a:t>
            </a:r>
            <a:endParaRPr lang="en-US" dirty="0"/>
          </a:p>
        </p:txBody>
      </p:sp>
      <p:sp>
        <p:nvSpPr>
          <p:cNvPr id="3" name="Content Placeholder 2"/>
          <p:cNvSpPr>
            <a:spLocks noGrp="1"/>
          </p:cNvSpPr>
          <p:nvPr>
            <p:ph idx="1"/>
          </p:nvPr>
        </p:nvSpPr>
        <p:spPr/>
        <p:txBody>
          <a:bodyPr>
            <a:noAutofit/>
          </a:bodyPr>
          <a:lstStyle/>
          <a:p>
            <a:pPr lvl="0"/>
            <a:r>
              <a:rPr lang="en-GB" sz="2800" dirty="0"/>
              <a:t>Encourage </a:t>
            </a:r>
            <a:r>
              <a:rPr lang="en-GB" sz="2800" dirty="0" smtClean="0"/>
              <a:t>mouthwash/tooth brushing/ </a:t>
            </a:r>
            <a:r>
              <a:rPr lang="en-GB" sz="2800" dirty="0"/>
              <a:t>massaging of the gum and tongue with a soft brush to stimulate production of saliva.</a:t>
            </a:r>
            <a:endParaRPr lang="en-US" sz="2800" dirty="0"/>
          </a:p>
          <a:p>
            <a:pPr lvl="0"/>
            <a:r>
              <a:rPr lang="en-GB" sz="2800" dirty="0"/>
              <a:t>Regular dental </a:t>
            </a:r>
            <a:r>
              <a:rPr lang="en-GB" sz="2800" dirty="0" smtClean="0"/>
              <a:t>care and avoid sweet foods.</a:t>
            </a:r>
            <a:endParaRPr lang="en-US" sz="2800" dirty="0"/>
          </a:p>
          <a:p>
            <a:pPr lvl="0"/>
            <a:r>
              <a:rPr lang="en-GB" sz="2800" dirty="0"/>
              <a:t>Eat small amounts of high fibre diet and low fat frequently.</a:t>
            </a:r>
            <a:endParaRPr lang="en-US" sz="2800" dirty="0"/>
          </a:p>
          <a:p>
            <a:pPr lvl="0"/>
            <a:r>
              <a:rPr lang="en-GB" sz="2800" dirty="0"/>
              <a:t>Avoid heavy activity following a meal.</a:t>
            </a:r>
            <a:endParaRPr lang="en-US" sz="2800" dirty="0"/>
          </a:p>
          <a:p>
            <a:endParaRPr lang="en-US" sz="2800" dirty="0"/>
          </a:p>
        </p:txBody>
      </p:sp>
    </p:spTree>
    <p:extLst>
      <p:ext uri="{BB962C8B-B14F-4D97-AF65-F5344CB8AC3E}">
        <p14:creationId xmlns:p14="http://schemas.microsoft.com/office/powerpoint/2010/main" val="403528593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Autofit/>
          </a:bodyPr>
          <a:lstStyle/>
          <a:p>
            <a:pPr lvl="0"/>
            <a:r>
              <a:rPr lang="en-GB" sz="2800" dirty="0"/>
              <a:t>Use anti- acids or laxatives with caution.</a:t>
            </a:r>
            <a:endParaRPr lang="en-US" sz="2800" dirty="0"/>
          </a:p>
          <a:p>
            <a:pPr lvl="0"/>
            <a:r>
              <a:rPr lang="en-GB" sz="2800" dirty="0"/>
              <a:t>Take enough fluids.</a:t>
            </a:r>
            <a:endParaRPr lang="en-US" sz="2800" dirty="0"/>
          </a:p>
          <a:p>
            <a:pPr lvl="0"/>
            <a:r>
              <a:rPr lang="en-GB" sz="2800" dirty="0"/>
              <a:t>Establish regular bowel </a:t>
            </a:r>
            <a:r>
              <a:rPr lang="en-GB" sz="2800" dirty="0" smtClean="0"/>
              <a:t>habits(bowel emptying).</a:t>
            </a:r>
            <a:endParaRPr lang="en-US" sz="2800" dirty="0"/>
          </a:p>
          <a:p>
            <a:pPr lvl="0"/>
            <a:r>
              <a:rPr lang="en-GB" sz="2800" dirty="0"/>
              <a:t>Understanding the relationship between lose of taste, smell perception and food intake helps the care giver to intervene in maintaining the elderly persons health.</a:t>
            </a:r>
            <a:endParaRPr lang="en-US" sz="2800" dirty="0"/>
          </a:p>
          <a:p>
            <a:endParaRPr lang="en-US" sz="2800" dirty="0"/>
          </a:p>
        </p:txBody>
      </p:sp>
    </p:spTree>
    <p:extLst>
      <p:ext uri="{BB962C8B-B14F-4D97-AF65-F5344CB8AC3E}">
        <p14:creationId xmlns:p14="http://schemas.microsoft.com/office/powerpoint/2010/main" val="31133534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6.NUTRITION STATUS</a:t>
            </a:r>
            <a:endParaRPr lang="en-US" dirty="0"/>
          </a:p>
        </p:txBody>
      </p:sp>
      <p:sp>
        <p:nvSpPr>
          <p:cNvPr id="3" name="Content Placeholder 2"/>
          <p:cNvSpPr>
            <a:spLocks noGrp="1"/>
          </p:cNvSpPr>
          <p:nvPr>
            <p:ph idx="1"/>
          </p:nvPr>
        </p:nvSpPr>
        <p:spPr/>
        <p:txBody>
          <a:bodyPr>
            <a:noAutofit/>
          </a:bodyPr>
          <a:lstStyle/>
          <a:p>
            <a:pPr marL="0" indent="0">
              <a:buNone/>
            </a:pPr>
            <a:endParaRPr lang="en-US" sz="2800" dirty="0"/>
          </a:p>
          <a:p>
            <a:pPr lvl="0"/>
            <a:r>
              <a:rPr lang="en-GB" sz="2800" dirty="0"/>
              <a:t>Decreased physical activity and slowed metabolic rate reduces the number of calories needed by older adults in ideal management.</a:t>
            </a:r>
            <a:endParaRPr lang="en-US" sz="2800" dirty="0"/>
          </a:p>
          <a:p>
            <a:pPr lvl="0"/>
            <a:r>
              <a:rPr lang="en-GB" sz="2800" dirty="0"/>
              <a:t>Apathy, immobility, depression, loneliness, poverty, inadequate knowledge, lack of oral health and lack of taste discrimination, contributes to undesirable eating habits.</a:t>
            </a:r>
            <a:endParaRPr lang="en-US" sz="2800" dirty="0"/>
          </a:p>
          <a:p>
            <a:endParaRPr lang="en-US" sz="2800" dirty="0"/>
          </a:p>
        </p:txBody>
      </p:sp>
    </p:spTree>
    <p:extLst>
      <p:ext uri="{BB962C8B-B14F-4D97-AF65-F5344CB8AC3E}">
        <p14:creationId xmlns:p14="http://schemas.microsoft.com/office/powerpoint/2010/main" val="2416535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a:t>
            </a:r>
            <a:r>
              <a:rPr lang="en-US" dirty="0" smtClean="0"/>
              <a:t>ow to define aging </a:t>
            </a:r>
            <a:endParaRPr lang="en-US" dirty="0"/>
          </a:p>
        </p:txBody>
      </p:sp>
      <p:sp>
        <p:nvSpPr>
          <p:cNvPr id="3" name="Content Placeholder 2"/>
          <p:cNvSpPr>
            <a:spLocks noGrp="1"/>
          </p:cNvSpPr>
          <p:nvPr>
            <p:ph idx="1"/>
          </p:nvPr>
        </p:nvSpPr>
        <p:spPr>
          <a:xfrm>
            <a:off x="1154954" y="2603500"/>
            <a:ext cx="8825659" cy="4254500"/>
          </a:xfrm>
        </p:spPr>
        <p:txBody>
          <a:bodyPr>
            <a:normAutofit lnSpcReduction="10000"/>
          </a:bodyPr>
          <a:lstStyle/>
          <a:p>
            <a:pPr marL="0" indent="0">
              <a:buNone/>
            </a:pPr>
            <a:endParaRPr lang="en-US" dirty="0"/>
          </a:p>
          <a:p>
            <a:r>
              <a:rPr lang="en-GB" sz="2800" dirty="0"/>
              <a:t>Aging can be defined:-</a:t>
            </a:r>
            <a:endParaRPr lang="en-US" sz="2800" dirty="0"/>
          </a:p>
          <a:p>
            <a:pPr lvl="1"/>
            <a:r>
              <a:rPr lang="en-GB" sz="2800" b="1" dirty="0"/>
              <a:t>Chronologically</a:t>
            </a:r>
            <a:r>
              <a:rPr lang="en-GB" sz="2800" dirty="0"/>
              <a:t> (i.e. number of years one has lived) </a:t>
            </a:r>
            <a:endParaRPr lang="en-US" sz="2800" dirty="0"/>
          </a:p>
          <a:p>
            <a:pPr lvl="1"/>
            <a:r>
              <a:rPr lang="en-GB" sz="2800" b="1" dirty="0"/>
              <a:t>Functionally</a:t>
            </a:r>
            <a:r>
              <a:rPr lang="en-GB" sz="2800" dirty="0"/>
              <a:t> – i.e. in terms of what people can do e.g. when people can no longer work they are referred to as old.</a:t>
            </a:r>
            <a:endParaRPr lang="en-US" sz="2800" dirty="0"/>
          </a:p>
          <a:p>
            <a:pPr lvl="1"/>
            <a:r>
              <a:rPr lang="en-GB" sz="2800" b="1" dirty="0"/>
              <a:t>Subjectively</a:t>
            </a:r>
            <a:r>
              <a:rPr lang="en-GB" sz="2800" dirty="0"/>
              <a:t> – i.e. individual perception of age categories ‘ one is as old as they feel’</a:t>
            </a:r>
            <a:endParaRPr lang="en-US" sz="2800" dirty="0"/>
          </a:p>
        </p:txBody>
      </p:sp>
    </p:spTree>
    <p:extLst>
      <p:ext uri="{BB962C8B-B14F-4D97-AF65-F5344CB8AC3E}">
        <p14:creationId xmlns:p14="http://schemas.microsoft.com/office/powerpoint/2010/main" val="28273261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PROMOTION TEACHINGS</a:t>
            </a:r>
            <a:endParaRPr lang="en-US" dirty="0"/>
          </a:p>
        </p:txBody>
      </p:sp>
      <p:sp>
        <p:nvSpPr>
          <p:cNvPr id="3" name="Content Placeholder 2"/>
          <p:cNvSpPr>
            <a:spLocks noGrp="1"/>
          </p:cNvSpPr>
          <p:nvPr>
            <p:ph idx="1"/>
          </p:nvPr>
        </p:nvSpPr>
        <p:spPr/>
        <p:txBody>
          <a:bodyPr>
            <a:noAutofit/>
          </a:bodyPr>
          <a:lstStyle/>
          <a:p>
            <a:pPr marL="0" indent="0">
              <a:buNone/>
            </a:pPr>
            <a:endParaRPr lang="en-US" sz="2400" dirty="0"/>
          </a:p>
          <a:p>
            <a:pPr lvl="0"/>
            <a:r>
              <a:rPr lang="en-GB" sz="2400" dirty="0"/>
              <a:t>Diet </a:t>
            </a:r>
            <a:r>
              <a:rPr lang="en-GB" sz="2400" dirty="0" smtClean="0"/>
              <a:t>low in </a:t>
            </a:r>
            <a:r>
              <a:rPr lang="en-GB" sz="2400" dirty="0"/>
              <a:t>sodium </a:t>
            </a:r>
            <a:r>
              <a:rPr lang="en-GB" sz="2400" dirty="0" smtClean="0"/>
              <a:t> </a:t>
            </a:r>
            <a:r>
              <a:rPr lang="en-GB" sz="2400" dirty="0"/>
              <a:t>and </a:t>
            </a:r>
            <a:r>
              <a:rPr lang="en-GB" sz="2400" dirty="0" smtClean="0"/>
              <a:t>fats, </a:t>
            </a:r>
            <a:r>
              <a:rPr lang="en-GB" sz="2400" dirty="0"/>
              <a:t>encourage intake of vegetables, fruits and fish.</a:t>
            </a:r>
            <a:endParaRPr lang="en-US" sz="2400" dirty="0"/>
          </a:p>
          <a:p>
            <a:pPr lvl="0"/>
            <a:r>
              <a:rPr lang="en-GB" sz="2400" dirty="0"/>
              <a:t>Protein intake should remain the same as for adults.</a:t>
            </a:r>
            <a:endParaRPr lang="en-US" sz="2400" dirty="0"/>
          </a:p>
          <a:p>
            <a:pPr lvl="0"/>
            <a:r>
              <a:rPr lang="en-GB" sz="2400" dirty="0" smtClean="0"/>
              <a:t>Carbohydrates should </a:t>
            </a:r>
            <a:r>
              <a:rPr lang="en-GB" sz="2400" dirty="0"/>
              <a:t>constitute up to 50-60 of calories.</a:t>
            </a:r>
            <a:endParaRPr lang="en-US" sz="2400" dirty="0"/>
          </a:p>
          <a:p>
            <a:pPr lvl="0"/>
            <a:r>
              <a:rPr lang="en-GB" sz="2400" dirty="0"/>
              <a:t>Avoid polished and canned foods as they are less nutritious though easy to prepare and eat.</a:t>
            </a:r>
            <a:endParaRPr lang="en-US" sz="2400" dirty="0"/>
          </a:p>
          <a:p>
            <a:endParaRPr lang="en-US" sz="2400" dirty="0"/>
          </a:p>
        </p:txBody>
      </p:sp>
    </p:spTree>
    <p:extLst>
      <p:ext uri="{BB962C8B-B14F-4D97-AF65-F5344CB8AC3E}">
        <p14:creationId xmlns:p14="http://schemas.microsoft.com/office/powerpoint/2010/main" val="13575623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7.MASCULAR SKELETAL CHANGES</a:t>
            </a:r>
            <a:endParaRPr lang="en-US" dirty="0"/>
          </a:p>
        </p:txBody>
      </p:sp>
      <p:sp>
        <p:nvSpPr>
          <p:cNvPr id="3" name="Content Placeholder 2"/>
          <p:cNvSpPr>
            <a:spLocks noGrp="1"/>
          </p:cNvSpPr>
          <p:nvPr>
            <p:ph idx="1"/>
          </p:nvPr>
        </p:nvSpPr>
        <p:spPr/>
        <p:txBody>
          <a:bodyPr>
            <a:normAutofit/>
          </a:bodyPr>
          <a:lstStyle/>
          <a:p>
            <a:pPr marL="0" indent="0">
              <a:buNone/>
            </a:pPr>
            <a:endParaRPr lang="en-US" sz="2400" dirty="0"/>
          </a:p>
          <a:p>
            <a:pPr lvl="0"/>
            <a:r>
              <a:rPr lang="en-GB" sz="2400" dirty="0"/>
              <a:t>A gradual progressive decrease in bone mass begins before the age of 40 years.</a:t>
            </a:r>
            <a:endParaRPr lang="en-US" sz="2400" dirty="0"/>
          </a:p>
          <a:p>
            <a:pPr lvl="0"/>
            <a:r>
              <a:rPr lang="en-GB" sz="2400" dirty="0"/>
              <a:t>Excessive loss of bone density results in osteoporosis which is more apparent in post menopausal women and is associated with </a:t>
            </a:r>
            <a:r>
              <a:rPr lang="en-GB" sz="2400" b="1" dirty="0"/>
              <a:t>inactivity</a:t>
            </a:r>
            <a:r>
              <a:rPr lang="en-GB" sz="2400" dirty="0"/>
              <a:t>, inadequate intake of calcium and loss of oestrogen.</a:t>
            </a:r>
            <a:endParaRPr lang="en-US" sz="2400" dirty="0"/>
          </a:p>
          <a:p>
            <a:endParaRPr lang="en-US" sz="2400" dirty="0"/>
          </a:p>
        </p:txBody>
      </p:sp>
    </p:spTree>
    <p:extLst>
      <p:ext uri="{BB962C8B-B14F-4D97-AF65-F5344CB8AC3E}">
        <p14:creationId xmlns:p14="http://schemas.microsoft.com/office/powerpoint/2010/main" val="21217842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Autofit/>
          </a:bodyPr>
          <a:lstStyle/>
          <a:p>
            <a:pPr lvl="0"/>
            <a:r>
              <a:rPr lang="en-GB" sz="2400" dirty="0"/>
              <a:t>There’s increased danger of fractures due to increased bone reabsorption especially in the vertebrae, shoulders</a:t>
            </a:r>
            <a:r>
              <a:rPr lang="en-GB" sz="2400" dirty="0" smtClean="0"/>
              <a:t>, </a:t>
            </a:r>
            <a:r>
              <a:rPr lang="en-GB" sz="2400" dirty="0"/>
              <a:t>neck, femur</a:t>
            </a:r>
            <a:r>
              <a:rPr lang="en-GB" sz="2400" dirty="0" smtClean="0"/>
              <a:t>, fibula </a:t>
            </a:r>
            <a:r>
              <a:rPr lang="en-GB" sz="2400" dirty="0"/>
              <a:t>and wrist.</a:t>
            </a:r>
            <a:endParaRPr lang="en-US" sz="2400" dirty="0"/>
          </a:p>
          <a:p>
            <a:pPr lvl="0"/>
            <a:r>
              <a:rPr lang="en-GB" sz="2400" dirty="0"/>
              <a:t>In later life </a:t>
            </a:r>
            <a:r>
              <a:rPr lang="en-GB" sz="2400" dirty="0" smtClean="0"/>
              <a:t>there’s loss </a:t>
            </a:r>
            <a:r>
              <a:rPr lang="en-GB" sz="2400" dirty="0"/>
              <a:t>of height due to osteoporotic changes of the spine; kyphosis (posterior curvature of the </a:t>
            </a:r>
            <a:r>
              <a:rPr lang="en-GB" sz="2400" dirty="0" smtClean="0"/>
              <a:t>spine (humpback,) </a:t>
            </a:r>
            <a:r>
              <a:rPr lang="en-GB" sz="2400" dirty="0"/>
              <a:t>and flexion of hips and knees.</a:t>
            </a:r>
            <a:endParaRPr lang="en-US" sz="2400" dirty="0"/>
          </a:p>
          <a:p>
            <a:r>
              <a:rPr lang="en-GB" sz="2400" dirty="0"/>
              <a:t>These changes have a negative effect on mobility, </a:t>
            </a:r>
            <a:r>
              <a:rPr lang="en-GB" sz="2400" dirty="0" smtClean="0"/>
              <a:t>balance, head ache, </a:t>
            </a:r>
            <a:r>
              <a:rPr lang="en-GB" sz="2400" dirty="0"/>
              <a:t>and internal organs functioning</a:t>
            </a:r>
            <a:endParaRPr lang="en-US" sz="2400" dirty="0"/>
          </a:p>
        </p:txBody>
      </p:sp>
    </p:spTree>
    <p:extLst>
      <p:ext uri="{BB962C8B-B14F-4D97-AF65-F5344CB8AC3E}">
        <p14:creationId xmlns:p14="http://schemas.microsoft.com/office/powerpoint/2010/main" val="7920654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lvl="0"/>
            <a:r>
              <a:rPr lang="en-GB" sz="2800" b="1" dirty="0"/>
              <a:t>Back pain </a:t>
            </a:r>
            <a:r>
              <a:rPr lang="en-GB" sz="2800" dirty="0"/>
              <a:t>is a common complain.</a:t>
            </a:r>
            <a:endParaRPr lang="en-US" sz="2800" dirty="0"/>
          </a:p>
          <a:p>
            <a:pPr lvl="0"/>
            <a:r>
              <a:rPr lang="en-GB" sz="2800" dirty="0"/>
              <a:t>Beginning in middle age, the cartilage of joints shows progressive deterioration.</a:t>
            </a:r>
            <a:endParaRPr lang="en-US" sz="2800" dirty="0"/>
          </a:p>
          <a:p>
            <a:pPr lvl="0"/>
            <a:r>
              <a:rPr lang="en-GB" sz="2800" dirty="0"/>
              <a:t> Degenerative joint diseases are found in all older persons past age of 70 years.</a:t>
            </a:r>
            <a:endParaRPr lang="en-US" sz="2800" dirty="0"/>
          </a:p>
          <a:p>
            <a:endParaRPr lang="en-US" dirty="0"/>
          </a:p>
        </p:txBody>
      </p:sp>
    </p:spTree>
    <p:extLst>
      <p:ext uri="{BB962C8B-B14F-4D97-AF65-F5344CB8AC3E}">
        <p14:creationId xmlns:p14="http://schemas.microsoft.com/office/powerpoint/2010/main" val="7973376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promotion</a:t>
            </a:r>
            <a:endParaRPr lang="en-US" dirty="0"/>
          </a:p>
        </p:txBody>
      </p:sp>
      <p:sp>
        <p:nvSpPr>
          <p:cNvPr id="3" name="Content Placeholder 2"/>
          <p:cNvSpPr>
            <a:spLocks noGrp="1"/>
          </p:cNvSpPr>
          <p:nvPr>
            <p:ph idx="1"/>
          </p:nvPr>
        </p:nvSpPr>
        <p:spPr/>
        <p:txBody>
          <a:bodyPr>
            <a:normAutofit/>
          </a:bodyPr>
          <a:lstStyle/>
          <a:p>
            <a:pPr lvl="0"/>
            <a:r>
              <a:rPr lang="en-GB" sz="2800" dirty="0"/>
              <a:t>Advise to take high calcium with a lot of exercises to prevent kidney calculus. (calcium is found richly in daily products, dark green vegetables, bone soup with added vinegar)</a:t>
            </a:r>
            <a:endParaRPr lang="en-US" sz="2800" dirty="0"/>
          </a:p>
          <a:p>
            <a:pPr lvl="0"/>
            <a:r>
              <a:rPr lang="en-GB" sz="2800" dirty="0" smtClean="0"/>
              <a:t>Calcium supplements</a:t>
            </a:r>
            <a:r>
              <a:rPr lang="en-GB" sz="2800" dirty="0"/>
              <a:t>, vitamin D, fluoride and oestrogen are often prescribed for persons at risk or those already at risk.</a:t>
            </a:r>
            <a:endParaRPr lang="en-US" sz="2800" dirty="0"/>
          </a:p>
          <a:p>
            <a:endParaRPr lang="en-US" sz="2800" dirty="0"/>
          </a:p>
        </p:txBody>
      </p:sp>
    </p:spTree>
    <p:extLst>
      <p:ext uri="{BB962C8B-B14F-4D97-AF65-F5344CB8AC3E}">
        <p14:creationId xmlns:p14="http://schemas.microsoft.com/office/powerpoint/2010/main" val="148912424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Autofit/>
          </a:bodyPr>
          <a:lstStyle/>
          <a:p>
            <a:pPr lvl="0"/>
            <a:r>
              <a:rPr lang="en-GB" sz="2800" dirty="0"/>
              <a:t>Advise on low phosphorous diet and avoid red meat, cola drinks and processed foods which are low in phosphorous (causes fatty degeneration of organs.)</a:t>
            </a:r>
            <a:endParaRPr lang="en-US" sz="2800" dirty="0"/>
          </a:p>
          <a:p>
            <a:pPr lvl="0"/>
            <a:r>
              <a:rPr lang="en-GB" sz="2800" dirty="0"/>
              <a:t>Encourage exercises which should be moderate and short rest to avoid undue fatigue. Swimming and brisk walk are recommended, they are easy to perform.</a:t>
            </a:r>
            <a:endParaRPr lang="en-US" sz="2800" dirty="0"/>
          </a:p>
          <a:p>
            <a:endParaRPr lang="en-US" sz="2800" dirty="0"/>
          </a:p>
        </p:txBody>
      </p:sp>
    </p:spTree>
    <p:extLst>
      <p:ext uri="{BB962C8B-B14F-4D97-AF65-F5344CB8AC3E}">
        <p14:creationId xmlns:p14="http://schemas.microsoft.com/office/powerpoint/2010/main" val="20254031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8.Sensory system..</a:t>
            </a: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p>
          <a:p>
            <a:r>
              <a:rPr lang="en-GB" sz="2800" dirty="0"/>
              <a:t>Sensory organs include the eyes, ears</a:t>
            </a:r>
            <a:r>
              <a:rPr lang="en-GB" sz="2800" dirty="0" smtClean="0"/>
              <a:t>, tongue, skin </a:t>
            </a:r>
            <a:r>
              <a:rPr lang="en-GB" sz="2800" dirty="0"/>
              <a:t>and nose which in normal circumstances allow a person to be able to communicate with environment.</a:t>
            </a:r>
            <a:endParaRPr lang="en-US" sz="2800" dirty="0"/>
          </a:p>
          <a:p>
            <a:pPr lvl="0"/>
            <a:r>
              <a:rPr lang="en-GB" sz="2800" dirty="0"/>
              <a:t>The message received by a person from the surrounding keeps him in touch with what </a:t>
            </a:r>
            <a:r>
              <a:rPr lang="en-GB" sz="2800" dirty="0" smtClean="0"/>
              <a:t>is happening</a:t>
            </a:r>
            <a:r>
              <a:rPr lang="en-GB" sz="2800" dirty="0"/>
              <a:t>: he is well oriented and contented.</a:t>
            </a:r>
            <a:endParaRPr lang="en-US" sz="2800" dirty="0"/>
          </a:p>
          <a:p>
            <a:endParaRPr lang="en-US" sz="2800" dirty="0"/>
          </a:p>
        </p:txBody>
      </p:sp>
    </p:spTree>
    <p:extLst>
      <p:ext uri="{BB962C8B-B14F-4D97-AF65-F5344CB8AC3E}">
        <p14:creationId xmlns:p14="http://schemas.microsoft.com/office/powerpoint/2010/main" val="21646941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lvl="0"/>
            <a:r>
              <a:rPr lang="en-GB" dirty="0"/>
              <a:t> </a:t>
            </a:r>
            <a:r>
              <a:rPr lang="en-GB" sz="2800" dirty="0"/>
              <a:t>In old age the persons sensory organs are all affected making it difficult to interact with others and environment.</a:t>
            </a:r>
            <a:endParaRPr lang="en-US" sz="2800" dirty="0"/>
          </a:p>
          <a:p>
            <a:pPr lvl="0"/>
            <a:r>
              <a:rPr lang="en-GB" sz="2800" dirty="0"/>
              <a:t>Sensory deprivation can lead to boredom, irritability, confusion, disorientation and anxiety.</a:t>
            </a:r>
            <a:endParaRPr lang="en-US" sz="2800" dirty="0"/>
          </a:p>
          <a:p>
            <a:r>
              <a:rPr lang="en-GB" sz="2800" dirty="0"/>
              <a:t> </a:t>
            </a:r>
            <a:endParaRPr lang="en-US" sz="2800" dirty="0"/>
          </a:p>
          <a:p>
            <a:endParaRPr lang="en-US" dirty="0"/>
          </a:p>
        </p:txBody>
      </p:sp>
    </p:spTree>
    <p:extLst>
      <p:ext uri="{BB962C8B-B14F-4D97-AF65-F5344CB8AC3E}">
        <p14:creationId xmlns:p14="http://schemas.microsoft.com/office/powerpoint/2010/main" val="15019462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GB" sz="2400" b="1" dirty="0"/>
              <a:t>VISION</a:t>
            </a:r>
            <a:endParaRPr lang="en-US" sz="2400" dirty="0"/>
          </a:p>
          <a:p>
            <a:pPr lvl="0"/>
            <a:r>
              <a:rPr lang="en-GB" sz="2600" dirty="0"/>
              <a:t>There is diminished ability to focus on close objects, difficulty in adjusting to changes of light intensity.</a:t>
            </a:r>
            <a:endParaRPr lang="en-US" sz="2600" dirty="0"/>
          </a:p>
          <a:p>
            <a:pPr lvl="0"/>
            <a:r>
              <a:rPr lang="en-GB" sz="2600" dirty="0"/>
              <a:t>Difficulty in identifying colours especially blue from green.</a:t>
            </a:r>
            <a:endParaRPr lang="en-US" sz="2600" dirty="0"/>
          </a:p>
          <a:p>
            <a:pPr lvl="0"/>
            <a:r>
              <a:rPr lang="en-GB" sz="2600" dirty="0"/>
              <a:t>There is poor night vision presbyopia due to loss of accommodating power of lens which begins as early as 40 years.</a:t>
            </a:r>
            <a:endParaRPr lang="en-US" sz="2600" dirty="0"/>
          </a:p>
          <a:p>
            <a:pPr marL="0" indent="0">
              <a:buNone/>
            </a:pPr>
            <a:r>
              <a:rPr lang="en-GB" sz="2600" dirty="0"/>
              <a:t> </a:t>
            </a:r>
            <a:endParaRPr lang="en-US" sz="2600" dirty="0"/>
          </a:p>
          <a:p>
            <a:endParaRPr lang="en-US" dirty="0"/>
          </a:p>
        </p:txBody>
      </p:sp>
    </p:spTree>
    <p:extLst>
      <p:ext uri="{BB962C8B-B14F-4D97-AF65-F5344CB8AC3E}">
        <p14:creationId xmlns:p14="http://schemas.microsoft.com/office/powerpoint/2010/main" val="388480228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promotion</a:t>
            </a:r>
            <a:endParaRPr lang="en-US" dirty="0"/>
          </a:p>
        </p:txBody>
      </p:sp>
      <p:sp>
        <p:nvSpPr>
          <p:cNvPr id="3" name="Content Placeholder 2"/>
          <p:cNvSpPr>
            <a:spLocks noGrp="1"/>
          </p:cNvSpPr>
          <p:nvPr>
            <p:ph idx="1"/>
          </p:nvPr>
        </p:nvSpPr>
        <p:spPr/>
        <p:txBody>
          <a:bodyPr>
            <a:normAutofit/>
          </a:bodyPr>
          <a:lstStyle/>
          <a:p>
            <a:pPr marL="0" indent="0">
              <a:buNone/>
            </a:pPr>
            <a:r>
              <a:rPr lang="en-GB" sz="2000" dirty="0"/>
              <a:t>Nurse can help a person to compensate for vision loss by encouraging him to:-</a:t>
            </a:r>
            <a:endParaRPr lang="en-US" sz="2000" dirty="0"/>
          </a:p>
          <a:p>
            <a:pPr lvl="0"/>
            <a:r>
              <a:rPr lang="en-GB" sz="2000" dirty="0"/>
              <a:t>Use adequate lighting without a glare</a:t>
            </a:r>
            <a:r>
              <a:rPr lang="en-GB" sz="2000" dirty="0" smtClean="0"/>
              <a:t>.( very bright light )</a:t>
            </a:r>
            <a:endParaRPr lang="en-US" sz="2000" dirty="0"/>
          </a:p>
          <a:p>
            <a:pPr lvl="0"/>
            <a:r>
              <a:rPr lang="en-GB" sz="2000" dirty="0"/>
              <a:t>Use of reading glasses for reading and sunglasses especially on sunny days.</a:t>
            </a:r>
            <a:endParaRPr lang="en-US" sz="2000" dirty="0"/>
          </a:p>
          <a:p>
            <a:pPr lvl="0"/>
            <a:r>
              <a:rPr lang="en-GB" sz="2000" dirty="0"/>
              <a:t>Use large print so they can accommodate easily.</a:t>
            </a:r>
            <a:endParaRPr lang="en-US" sz="2000" dirty="0"/>
          </a:p>
          <a:p>
            <a:pPr lvl="0"/>
            <a:r>
              <a:rPr lang="en-GB" sz="2000" dirty="0"/>
              <a:t>Should avoid night driving.</a:t>
            </a:r>
            <a:endParaRPr lang="en-US" sz="2000" dirty="0"/>
          </a:p>
          <a:p>
            <a:r>
              <a:rPr lang="en-GB" sz="2000" dirty="0"/>
              <a:t>Should use highly contrasting colours for easy differentiation</a:t>
            </a:r>
            <a:endParaRPr lang="en-US" sz="2000" dirty="0"/>
          </a:p>
        </p:txBody>
      </p:sp>
    </p:spTree>
    <p:extLst>
      <p:ext uri="{BB962C8B-B14F-4D97-AF65-F5344CB8AC3E}">
        <p14:creationId xmlns:p14="http://schemas.microsoft.com/office/powerpoint/2010/main" val="4067252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Chronological division of old age</a:t>
            </a:r>
            <a:endParaRPr lang="en-US" dirty="0"/>
          </a:p>
        </p:txBody>
      </p:sp>
      <p:sp>
        <p:nvSpPr>
          <p:cNvPr id="3" name="Content Placeholder 2"/>
          <p:cNvSpPr>
            <a:spLocks noGrp="1"/>
          </p:cNvSpPr>
          <p:nvPr>
            <p:ph idx="1"/>
          </p:nvPr>
        </p:nvSpPr>
        <p:spPr/>
        <p:txBody>
          <a:bodyPr/>
          <a:lstStyle/>
          <a:p>
            <a:pPr marL="0" indent="0">
              <a:buNone/>
            </a:pPr>
            <a:endParaRPr lang="en-US" dirty="0"/>
          </a:p>
          <a:p>
            <a:pPr lvl="0"/>
            <a:r>
              <a:rPr lang="en-GB" sz="2800" dirty="0"/>
              <a:t>Young Old – 55 - 65 years</a:t>
            </a:r>
            <a:endParaRPr lang="en-US" sz="2800" dirty="0"/>
          </a:p>
          <a:p>
            <a:pPr lvl="0"/>
            <a:r>
              <a:rPr lang="en-GB" sz="2800" dirty="0"/>
              <a:t>Middle Old – 65-75 years</a:t>
            </a:r>
            <a:endParaRPr lang="en-US" sz="2800" dirty="0"/>
          </a:p>
          <a:p>
            <a:pPr lvl="0"/>
            <a:r>
              <a:rPr lang="en-GB" sz="2800" dirty="0"/>
              <a:t>Old Age – 75-85 years</a:t>
            </a:r>
            <a:endParaRPr lang="en-US" sz="2800" dirty="0"/>
          </a:p>
          <a:p>
            <a:r>
              <a:rPr lang="en-GB" sz="2800" dirty="0"/>
              <a:t>Old </a:t>
            </a:r>
            <a:r>
              <a:rPr lang="en-GB" sz="2800" dirty="0" err="1"/>
              <a:t>Old</a:t>
            </a:r>
            <a:r>
              <a:rPr lang="en-GB" sz="2800" dirty="0"/>
              <a:t> -  85 + Above </a:t>
            </a:r>
            <a:endParaRPr lang="en-US" sz="2800" dirty="0"/>
          </a:p>
        </p:txBody>
      </p:sp>
    </p:spTree>
    <p:extLst>
      <p:ext uri="{BB962C8B-B14F-4D97-AF65-F5344CB8AC3E}">
        <p14:creationId xmlns:p14="http://schemas.microsoft.com/office/powerpoint/2010/main" val="36160345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sz="2400" b="1" dirty="0"/>
              <a:t>HEARING</a:t>
            </a:r>
            <a:endParaRPr lang="en-US" sz="2400" dirty="0"/>
          </a:p>
          <a:p>
            <a:pPr lvl="0"/>
            <a:r>
              <a:rPr lang="en-GB" sz="2400" dirty="0"/>
              <a:t>In old age there is irreversible inner ear changes which leads to loss of the ability to hear</a:t>
            </a:r>
            <a:r>
              <a:rPr lang="en-GB" sz="2400" b="1" dirty="0"/>
              <a:t> high frequency tones</a:t>
            </a:r>
            <a:r>
              <a:rPr lang="en-GB" sz="2400" dirty="0"/>
              <a:t>.</a:t>
            </a:r>
            <a:endParaRPr lang="en-US" sz="2400" dirty="0"/>
          </a:p>
          <a:p>
            <a:pPr lvl="0"/>
            <a:r>
              <a:rPr lang="en-GB" sz="2400" dirty="0"/>
              <a:t>This makes the older people feel isolated and withdraws from social events because they are not able to communicate.</a:t>
            </a:r>
            <a:endParaRPr lang="en-US" sz="2400" dirty="0"/>
          </a:p>
          <a:p>
            <a:pPr lvl="0"/>
            <a:r>
              <a:rPr lang="en-GB" sz="2400" dirty="0"/>
              <a:t>When hearing problem is experienced the older persons should be checked because some deficit can be corrected e.g. excessive accumulation of wax or infection.</a:t>
            </a:r>
            <a:endParaRPr lang="en-US" sz="2400" dirty="0"/>
          </a:p>
          <a:p>
            <a:pPr lvl="0"/>
            <a:r>
              <a:rPr lang="en-GB" sz="2400" dirty="0"/>
              <a:t>Hearing aid may also be sought.</a:t>
            </a:r>
            <a:endParaRPr lang="en-US" sz="2400" dirty="0"/>
          </a:p>
          <a:p>
            <a:pPr marL="0" indent="0">
              <a:buNone/>
            </a:pPr>
            <a:endParaRPr lang="en-US" dirty="0"/>
          </a:p>
        </p:txBody>
      </p:sp>
    </p:spTree>
    <p:extLst>
      <p:ext uri="{BB962C8B-B14F-4D97-AF65-F5344CB8AC3E}">
        <p14:creationId xmlns:p14="http://schemas.microsoft.com/office/powerpoint/2010/main" val="360644022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promotion</a:t>
            </a:r>
            <a:endParaRPr lang="en-US" dirty="0"/>
          </a:p>
        </p:txBody>
      </p:sp>
      <p:sp>
        <p:nvSpPr>
          <p:cNvPr id="3" name="Content Placeholder 2"/>
          <p:cNvSpPr>
            <a:spLocks noGrp="1"/>
          </p:cNvSpPr>
          <p:nvPr>
            <p:ph idx="1"/>
          </p:nvPr>
        </p:nvSpPr>
        <p:spPr/>
        <p:txBody>
          <a:bodyPr>
            <a:normAutofit/>
          </a:bodyPr>
          <a:lstStyle/>
          <a:p>
            <a:r>
              <a:rPr lang="en-GB" sz="2800" dirty="0"/>
              <a:t>When talking to a person with hearing problem the nurse should:</a:t>
            </a:r>
            <a:endParaRPr lang="en-US" sz="2800" dirty="0"/>
          </a:p>
          <a:p>
            <a:pPr lvl="1"/>
            <a:r>
              <a:rPr lang="en-GB" sz="2800" dirty="0"/>
              <a:t>Speak using low tone voice.</a:t>
            </a:r>
            <a:endParaRPr lang="en-US" sz="2800" dirty="0"/>
          </a:p>
          <a:p>
            <a:pPr lvl="1"/>
            <a:r>
              <a:rPr lang="en-GB" sz="2800" dirty="0"/>
              <a:t>Face the person when speaking.</a:t>
            </a:r>
            <a:endParaRPr lang="en-US" sz="2800" dirty="0"/>
          </a:p>
          <a:p>
            <a:pPr lvl="1"/>
            <a:r>
              <a:rPr lang="en-GB" sz="2800" dirty="0"/>
              <a:t>Use clear words.</a:t>
            </a:r>
            <a:endParaRPr lang="en-US" sz="2800" dirty="0"/>
          </a:p>
          <a:p>
            <a:endParaRPr lang="en-US" sz="2000" dirty="0"/>
          </a:p>
        </p:txBody>
      </p:sp>
    </p:spTree>
    <p:extLst>
      <p:ext uri="{BB962C8B-B14F-4D97-AF65-F5344CB8AC3E}">
        <p14:creationId xmlns:p14="http://schemas.microsoft.com/office/powerpoint/2010/main" val="21489645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pPr lvl="0"/>
            <a:r>
              <a:rPr lang="en-GB" sz="2800" dirty="0"/>
              <a:t>Speak at a moderate pace.</a:t>
            </a:r>
            <a:endParaRPr lang="en-US" sz="2800" dirty="0"/>
          </a:p>
          <a:p>
            <a:pPr lvl="0"/>
            <a:r>
              <a:rPr lang="en-GB" sz="2800" dirty="0"/>
              <a:t>Use gestures along with speech.</a:t>
            </a:r>
            <a:endParaRPr lang="en-US" sz="2800" dirty="0"/>
          </a:p>
          <a:p>
            <a:endParaRPr lang="en-US" sz="2800" dirty="0"/>
          </a:p>
        </p:txBody>
      </p:sp>
    </p:spTree>
    <p:extLst>
      <p:ext uri="{BB962C8B-B14F-4D97-AF65-F5344CB8AC3E}">
        <p14:creationId xmlns:p14="http://schemas.microsoft.com/office/powerpoint/2010/main" val="299298415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lstStyle/>
          <a:p>
            <a:pPr marL="0" indent="0">
              <a:buNone/>
            </a:pPr>
            <a:r>
              <a:rPr lang="en-GB" sz="2800" b="1" dirty="0" smtClean="0"/>
              <a:t>TOUCH</a:t>
            </a:r>
            <a:endParaRPr lang="en-US" sz="2800" dirty="0"/>
          </a:p>
          <a:p>
            <a:pPr lvl="0"/>
            <a:r>
              <a:rPr lang="en-GB" sz="2800" dirty="0"/>
              <a:t>Touching offers the most intimate message and it’s the easiest to interpret.</a:t>
            </a:r>
            <a:endParaRPr lang="en-US" sz="2800" dirty="0"/>
          </a:p>
          <a:p>
            <a:pPr lvl="0"/>
            <a:r>
              <a:rPr lang="en-GB" sz="2800" dirty="0"/>
              <a:t>When other senses diminish, touching can reduce feeling of isolation.</a:t>
            </a:r>
            <a:endParaRPr lang="en-US" sz="2800" dirty="0"/>
          </a:p>
          <a:p>
            <a:pPr marL="0" indent="0">
              <a:buNone/>
            </a:pPr>
            <a:r>
              <a:rPr lang="en-GB" sz="2800" b="1" dirty="0"/>
              <a:t> </a:t>
            </a:r>
            <a:endParaRPr lang="en-US" sz="2800" dirty="0"/>
          </a:p>
          <a:p>
            <a:endParaRPr lang="en-US" dirty="0"/>
          </a:p>
        </p:txBody>
      </p:sp>
    </p:spTree>
    <p:extLst>
      <p:ext uri="{BB962C8B-B14F-4D97-AF65-F5344CB8AC3E}">
        <p14:creationId xmlns:p14="http://schemas.microsoft.com/office/powerpoint/2010/main" val="46229257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promotion</a:t>
            </a:r>
            <a:endParaRPr lang="en-US" dirty="0"/>
          </a:p>
        </p:txBody>
      </p:sp>
      <p:sp>
        <p:nvSpPr>
          <p:cNvPr id="3" name="Content Placeholder 2"/>
          <p:cNvSpPr>
            <a:spLocks noGrp="1"/>
          </p:cNvSpPr>
          <p:nvPr>
            <p:ph idx="1"/>
          </p:nvPr>
        </p:nvSpPr>
        <p:spPr/>
        <p:txBody>
          <a:bodyPr>
            <a:normAutofit/>
          </a:bodyPr>
          <a:lstStyle/>
          <a:p>
            <a:pPr lvl="0"/>
            <a:r>
              <a:rPr lang="en-GB" sz="2800" dirty="0"/>
              <a:t>Nurse can enhance touching contact by offering back rubs, foot massage </a:t>
            </a:r>
            <a:endParaRPr lang="en-US" sz="2800" dirty="0"/>
          </a:p>
          <a:p>
            <a:pPr lvl="0"/>
            <a:r>
              <a:rPr lang="en-GB" sz="2800" dirty="0"/>
              <a:t>Encourage older people to keep pets which may offer love warmth and touch stimulation, which improves the Elderly quality of life.</a:t>
            </a:r>
            <a:endParaRPr lang="en-US" sz="2800" dirty="0"/>
          </a:p>
          <a:p>
            <a:endParaRPr lang="en-US" sz="2800" dirty="0"/>
          </a:p>
        </p:txBody>
      </p:sp>
    </p:spTree>
    <p:extLst>
      <p:ext uri="{BB962C8B-B14F-4D97-AF65-F5344CB8AC3E}">
        <p14:creationId xmlns:p14="http://schemas.microsoft.com/office/powerpoint/2010/main" val="138244880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GB" b="1" dirty="0"/>
              <a:t>TASTE AND SMELL</a:t>
            </a:r>
            <a:endParaRPr lang="en-US" dirty="0"/>
          </a:p>
          <a:p>
            <a:pPr lvl="0"/>
            <a:r>
              <a:rPr lang="en-GB" sz="2400" dirty="0"/>
              <a:t>The four basic tastes are </a:t>
            </a:r>
            <a:r>
              <a:rPr lang="en-GB" sz="2400" b="1" dirty="0"/>
              <a:t>sweet, sour, salty and bitter</a:t>
            </a:r>
            <a:endParaRPr lang="en-US" sz="2400" b="1" dirty="0"/>
          </a:p>
          <a:p>
            <a:pPr lvl="0"/>
            <a:r>
              <a:rPr lang="en-GB" sz="2400" dirty="0"/>
              <a:t>Sweet tastes are particularly dulled in old age, that is </a:t>
            </a:r>
            <a:r>
              <a:rPr lang="en-GB" sz="2400" dirty="0" smtClean="0"/>
              <a:t>why they  tend to </a:t>
            </a:r>
            <a:r>
              <a:rPr lang="en-GB" sz="2400" dirty="0"/>
              <a:t>use sweets /sugar excessively. </a:t>
            </a:r>
            <a:endParaRPr lang="en-US" sz="2400" dirty="0"/>
          </a:p>
          <a:p>
            <a:pPr lvl="0"/>
            <a:r>
              <a:rPr lang="en-GB" sz="2400" dirty="0"/>
              <a:t>Blunted taste may contribute to preference of salty and highly seasoned foods (which is unhealthy) </a:t>
            </a:r>
            <a:endParaRPr lang="en-US" sz="2400" dirty="0"/>
          </a:p>
          <a:p>
            <a:pPr lvl="0"/>
            <a:r>
              <a:rPr lang="en-GB" sz="2400" dirty="0"/>
              <a:t>Nurse should encourage use of herbs, onions, garlic and lemon unless restricted and discourage use of salts.</a:t>
            </a:r>
            <a:endParaRPr lang="en-US" sz="2400" dirty="0"/>
          </a:p>
          <a:p>
            <a:endParaRPr lang="en-US" dirty="0"/>
          </a:p>
        </p:txBody>
      </p:sp>
    </p:spTree>
    <p:extLst>
      <p:ext uri="{BB962C8B-B14F-4D97-AF65-F5344CB8AC3E}">
        <p14:creationId xmlns:p14="http://schemas.microsoft.com/office/powerpoint/2010/main" val="297901648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common health issues of older adults  </a:t>
            </a:r>
            <a:endParaRPr lang="en-US" dirty="0"/>
          </a:p>
        </p:txBody>
      </p:sp>
      <p:sp>
        <p:nvSpPr>
          <p:cNvPr id="3" name="Content Placeholder 2"/>
          <p:cNvSpPr>
            <a:spLocks noGrp="1"/>
          </p:cNvSpPr>
          <p:nvPr>
            <p:ph idx="1"/>
          </p:nvPr>
        </p:nvSpPr>
        <p:spPr/>
        <p:txBody>
          <a:bodyPr>
            <a:noAutofit/>
          </a:bodyPr>
          <a:lstStyle/>
          <a:p>
            <a:pPr marL="0" lvl="0" indent="0">
              <a:buNone/>
            </a:pPr>
            <a:r>
              <a:rPr lang="en-GB" sz="2400" dirty="0"/>
              <a:t>Elderly people tend to acquire multiple problems and illnesses as they age. </a:t>
            </a:r>
            <a:endParaRPr lang="en-US" sz="2400" dirty="0"/>
          </a:p>
          <a:p>
            <a:pPr lvl="0"/>
            <a:r>
              <a:rPr lang="en-GB" sz="2400" dirty="0"/>
              <a:t>The decline in physical function leads to a loss of independence.</a:t>
            </a:r>
            <a:endParaRPr lang="en-US" sz="2400" dirty="0"/>
          </a:p>
          <a:p>
            <a:pPr lvl="0"/>
            <a:r>
              <a:rPr lang="en-GB" sz="2400" dirty="0"/>
              <a:t>Decrease in host resistance leads to illness or injury.</a:t>
            </a:r>
            <a:endParaRPr lang="en-US" sz="2400" dirty="0"/>
          </a:p>
          <a:p>
            <a:pPr lvl="0"/>
            <a:r>
              <a:rPr lang="en-GB" sz="2400" dirty="0"/>
              <a:t>The common problems develop slowly though they can have an acute onset at times.</a:t>
            </a:r>
            <a:endParaRPr lang="en-US" sz="2400" dirty="0"/>
          </a:p>
          <a:p>
            <a:endParaRPr lang="en-US" sz="2400" dirty="0"/>
          </a:p>
        </p:txBody>
      </p:sp>
    </p:spTree>
    <p:extLst>
      <p:ext uri="{BB962C8B-B14F-4D97-AF65-F5344CB8AC3E}">
        <p14:creationId xmlns:p14="http://schemas.microsoft.com/office/powerpoint/2010/main" val="80306967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Autofit/>
          </a:bodyPr>
          <a:lstStyle/>
          <a:p>
            <a:pPr marL="0" indent="0">
              <a:buNone/>
            </a:pPr>
            <a:r>
              <a:rPr lang="en-US" sz="2800" dirty="0" smtClean="0"/>
              <a:t>1.Impaired mobility:</a:t>
            </a:r>
            <a:endParaRPr lang="en-US" sz="2800" dirty="0"/>
          </a:p>
          <a:p>
            <a:pPr lvl="0"/>
            <a:r>
              <a:rPr lang="en-GB" sz="2800" dirty="0"/>
              <a:t>The causes of decreased mobility are many and varied </a:t>
            </a:r>
            <a:endParaRPr lang="en-US" sz="2800" dirty="0"/>
          </a:p>
          <a:p>
            <a:pPr lvl="0"/>
            <a:r>
              <a:rPr lang="en-GB" sz="2800" dirty="0"/>
              <a:t>The common causes are Parkinson’s disease (muscle tremors, weakness slowing of voluntary muscles) osteoporosis, sensory deficits, osteoarthritis.</a:t>
            </a:r>
            <a:endParaRPr lang="en-US" sz="2800" dirty="0"/>
          </a:p>
          <a:p>
            <a:pPr lvl="0"/>
            <a:r>
              <a:rPr lang="en-GB" sz="2800" dirty="0"/>
              <a:t>Environment barriers are significant factors.</a:t>
            </a:r>
            <a:endParaRPr lang="en-US" sz="2800" dirty="0"/>
          </a:p>
          <a:p>
            <a:endParaRPr lang="en-US" sz="2800" dirty="0"/>
          </a:p>
        </p:txBody>
      </p:sp>
    </p:spTree>
    <p:extLst>
      <p:ext uri="{BB962C8B-B14F-4D97-AF65-F5344CB8AC3E}">
        <p14:creationId xmlns:p14="http://schemas.microsoft.com/office/powerpoint/2010/main" val="313215469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en-GB" sz="2800" dirty="0"/>
              <a:t>The elderly patients should be encouraged to stay as active as possible to avoid the downward spiral trend of immobility. </a:t>
            </a:r>
            <a:endParaRPr lang="en-US" sz="2800" dirty="0"/>
          </a:p>
          <a:p>
            <a:pPr lvl="0"/>
            <a:r>
              <a:rPr lang="en-GB" sz="2800" dirty="0"/>
              <a:t>In illness bed rest  should be kept to a minimum because even brief period of bed rest  can result to a wide range of complication </a:t>
            </a:r>
            <a:endParaRPr lang="en-US" sz="2800" dirty="0"/>
          </a:p>
          <a:p>
            <a:endParaRPr lang="en-US" sz="2800" dirty="0"/>
          </a:p>
        </p:txBody>
      </p:sp>
    </p:spTree>
    <p:extLst>
      <p:ext uri="{BB962C8B-B14F-4D97-AF65-F5344CB8AC3E}">
        <p14:creationId xmlns:p14="http://schemas.microsoft.com/office/powerpoint/2010/main" val="332818661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lstStyle/>
          <a:p>
            <a:pPr lvl="0"/>
            <a:r>
              <a:rPr lang="en-GB" sz="2800" dirty="0"/>
              <a:t>When bed rest is inevitable patients should perform active or passive </a:t>
            </a:r>
            <a:r>
              <a:rPr lang="en-GB" sz="2800" dirty="0" smtClean="0"/>
              <a:t>exercises as </a:t>
            </a:r>
            <a:r>
              <a:rPr lang="en-GB" sz="2800" dirty="0"/>
              <a:t>appropriate.</a:t>
            </a:r>
            <a:endParaRPr lang="en-US" sz="2800" dirty="0"/>
          </a:p>
          <a:p>
            <a:pPr lvl="0"/>
            <a:r>
              <a:rPr lang="en-GB" sz="2800" dirty="0"/>
              <a:t>Frequent change of position should be encouraged. </a:t>
            </a:r>
            <a:endParaRPr lang="en-US" sz="2800" dirty="0"/>
          </a:p>
          <a:p>
            <a:pPr lvl="0"/>
            <a:r>
              <a:rPr lang="en-GB" sz="2800" dirty="0"/>
              <a:t>Maintain a safe environment and good nutrition</a:t>
            </a:r>
            <a:r>
              <a:rPr lang="en-GB" dirty="0"/>
              <a:t>.</a:t>
            </a:r>
            <a:endParaRPr lang="en-US" dirty="0"/>
          </a:p>
          <a:p>
            <a:endParaRPr lang="en-US" dirty="0"/>
          </a:p>
        </p:txBody>
      </p:sp>
    </p:spTree>
    <p:extLst>
      <p:ext uri="{BB962C8B-B14F-4D97-AF65-F5344CB8AC3E}">
        <p14:creationId xmlns:p14="http://schemas.microsoft.com/office/powerpoint/2010/main" val="15488656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 of normal aging</a:t>
            </a:r>
            <a:endParaRPr lang="en-US" dirty="0"/>
          </a:p>
        </p:txBody>
      </p:sp>
      <p:sp>
        <p:nvSpPr>
          <p:cNvPr id="3" name="Content Placeholder 2"/>
          <p:cNvSpPr>
            <a:spLocks noGrp="1"/>
          </p:cNvSpPr>
          <p:nvPr>
            <p:ph idx="1"/>
          </p:nvPr>
        </p:nvSpPr>
        <p:spPr/>
        <p:txBody>
          <a:bodyPr/>
          <a:lstStyle/>
          <a:p>
            <a:pPr marL="0" indent="0">
              <a:buNone/>
            </a:pPr>
            <a:endParaRPr lang="en-US" dirty="0"/>
          </a:p>
          <a:p>
            <a:pPr lvl="0"/>
            <a:r>
              <a:rPr lang="en-GB" sz="2800" b="1" dirty="0"/>
              <a:t>It is universal - </a:t>
            </a:r>
            <a:r>
              <a:rPr lang="en-GB" sz="2800" dirty="0"/>
              <a:t>it affects all individuals worldwide.</a:t>
            </a:r>
            <a:endParaRPr lang="en-US" sz="2800" dirty="0"/>
          </a:p>
          <a:p>
            <a:pPr lvl="0"/>
            <a:r>
              <a:rPr lang="en-GB" sz="2800" b="1" dirty="0"/>
              <a:t>It is </a:t>
            </a:r>
            <a:r>
              <a:rPr lang="en-GB" sz="2800" b="1" dirty="0" smtClean="0"/>
              <a:t>progressive (advancing) </a:t>
            </a:r>
            <a:endParaRPr lang="en-US" sz="2800" b="1" dirty="0"/>
          </a:p>
          <a:p>
            <a:pPr lvl="0"/>
            <a:r>
              <a:rPr lang="en-GB" sz="2800" b="1" dirty="0"/>
              <a:t>It is detrimental- </a:t>
            </a:r>
            <a:r>
              <a:rPr lang="en-GB" sz="2800" dirty="0"/>
              <a:t>gradual loss of activity.</a:t>
            </a:r>
            <a:endParaRPr lang="en-US" sz="2800" dirty="0"/>
          </a:p>
          <a:p>
            <a:r>
              <a:rPr lang="en-GB" sz="2800" b="1" dirty="0"/>
              <a:t>It is intrinsic- </a:t>
            </a:r>
            <a:r>
              <a:rPr lang="en-GB" sz="2800" dirty="0"/>
              <a:t>from within the individual</a:t>
            </a:r>
            <a:endParaRPr lang="en-US" sz="2800" dirty="0"/>
          </a:p>
        </p:txBody>
      </p:sp>
    </p:spTree>
    <p:extLst>
      <p:ext uri="{BB962C8B-B14F-4D97-AF65-F5344CB8AC3E}">
        <p14:creationId xmlns:p14="http://schemas.microsoft.com/office/powerpoint/2010/main" val="10568693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GB" sz="2800" b="1" dirty="0" smtClean="0"/>
              <a:t>2.Dizziness  </a:t>
            </a:r>
            <a:endParaRPr lang="en-US" sz="2800" dirty="0"/>
          </a:p>
          <a:p>
            <a:pPr lvl="0"/>
            <a:r>
              <a:rPr lang="en-GB" sz="2800" dirty="0"/>
              <a:t>Presents a particular challenge in care of old people because there </a:t>
            </a:r>
            <a:r>
              <a:rPr lang="en-GB" sz="2800" dirty="0" smtClean="0"/>
              <a:t> are so </a:t>
            </a:r>
            <a:r>
              <a:rPr lang="en-GB" sz="2800" dirty="0"/>
              <a:t>many </a:t>
            </a:r>
            <a:r>
              <a:rPr lang="en-GB" sz="2800" dirty="0" smtClean="0"/>
              <a:t> </a:t>
            </a:r>
            <a:r>
              <a:rPr lang="en-GB" sz="2800" dirty="0"/>
              <a:t>possible internal and external causes.</a:t>
            </a:r>
            <a:endParaRPr lang="en-US" sz="2800" dirty="0"/>
          </a:p>
          <a:p>
            <a:pPr lvl="0"/>
            <a:r>
              <a:rPr lang="en-GB" sz="2800" dirty="0"/>
              <a:t>Many elderly people experience the inability to differences  between the true dizziness ( a sensation of disorientation in relation to position)and vertigo (a spinning sensation</a:t>
            </a:r>
            <a:r>
              <a:rPr lang="en-GB" dirty="0"/>
              <a:t>)</a:t>
            </a:r>
            <a:endParaRPr lang="en-US" dirty="0"/>
          </a:p>
          <a:p>
            <a:endParaRPr lang="en-US" dirty="0"/>
          </a:p>
        </p:txBody>
      </p:sp>
    </p:spTree>
    <p:extLst>
      <p:ext uri="{BB962C8B-B14F-4D97-AF65-F5344CB8AC3E}">
        <p14:creationId xmlns:p14="http://schemas.microsoft.com/office/powerpoint/2010/main" val="11773276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pPr lvl="0"/>
            <a:r>
              <a:rPr lang="en-GB" sz="2800" dirty="0"/>
              <a:t>The causes of dizziness include</a:t>
            </a:r>
            <a:r>
              <a:rPr lang="en-GB" sz="2800" dirty="0" smtClean="0"/>
              <a:t>; build-up </a:t>
            </a:r>
            <a:r>
              <a:rPr lang="en-GB" sz="2800" dirty="0"/>
              <a:t>of ear wax and temporally dysfunction the brain</a:t>
            </a:r>
            <a:endParaRPr lang="en-US" sz="2800" dirty="0"/>
          </a:p>
          <a:p>
            <a:pPr lvl="0"/>
            <a:r>
              <a:rPr lang="en-GB" sz="2800" dirty="0"/>
              <a:t>The nurses should seek to identity the treatable causes of dizziness and initiate intervention</a:t>
            </a:r>
            <a:endParaRPr lang="en-US" sz="2800" dirty="0"/>
          </a:p>
          <a:p>
            <a:endParaRPr lang="en-US" sz="2800" dirty="0"/>
          </a:p>
        </p:txBody>
      </p:sp>
    </p:spTree>
    <p:extLst>
      <p:ext uri="{BB962C8B-B14F-4D97-AF65-F5344CB8AC3E}">
        <p14:creationId xmlns:p14="http://schemas.microsoft.com/office/powerpoint/2010/main" val="11698680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r>
              <a:rPr lang="en-US" dirty="0" smtClean="0"/>
              <a:t>..3.FALLS</a:t>
            </a:r>
            <a:endParaRPr lang="en-US" dirty="0"/>
          </a:p>
        </p:txBody>
      </p:sp>
      <p:sp>
        <p:nvSpPr>
          <p:cNvPr id="3" name="Content Placeholder 2"/>
          <p:cNvSpPr>
            <a:spLocks noGrp="1"/>
          </p:cNvSpPr>
          <p:nvPr>
            <p:ph idx="1"/>
          </p:nvPr>
        </p:nvSpPr>
        <p:spPr>
          <a:xfrm>
            <a:off x="1154954" y="1815921"/>
            <a:ext cx="8825659" cy="5042079"/>
          </a:xfrm>
        </p:spPr>
        <p:txBody>
          <a:bodyPr>
            <a:noAutofit/>
          </a:bodyPr>
          <a:lstStyle/>
          <a:p>
            <a:pPr marL="0" indent="0">
              <a:buNone/>
            </a:pPr>
            <a:r>
              <a:rPr lang="en-GB" sz="2800" b="1" dirty="0" smtClean="0"/>
              <a:t> </a:t>
            </a:r>
            <a:endParaRPr lang="en-US" sz="2800" dirty="0"/>
          </a:p>
          <a:p>
            <a:pPr lvl="0"/>
            <a:r>
              <a:rPr lang="en-GB" sz="2800" dirty="0"/>
              <a:t>Falls are the leading cause of injuries in the elderly</a:t>
            </a:r>
            <a:endParaRPr lang="en-US" sz="2800" dirty="0"/>
          </a:p>
          <a:p>
            <a:pPr lvl="0"/>
            <a:r>
              <a:rPr lang="en-GB" sz="2800" dirty="0"/>
              <a:t>Incidences of falls </a:t>
            </a:r>
            <a:r>
              <a:rPr lang="en-GB" sz="2800" dirty="0" smtClean="0"/>
              <a:t>Arise </a:t>
            </a:r>
            <a:r>
              <a:rPr lang="en-GB" sz="2800" dirty="0"/>
              <a:t>with increased age.</a:t>
            </a:r>
            <a:endParaRPr lang="en-US" sz="2800" dirty="0"/>
          </a:p>
          <a:p>
            <a:pPr lvl="0"/>
            <a:r>
              <a:rPr lang="en-GB" sz="2800" dirty="0"/>
              <a:t>Falls are caused either by </a:t>
            </a:r>
            <a:r>
              <a:rPr lang="en-GB" sz="2800" b="1" dirty="0"/>
              <a:t>extrinsic factors</a:t>
            </a:r>
            <a:r>
              <a:rPr lang="en-GB" sz="2800" dirty="0"/>
              <a:t> such as changes in environment or poor lighting or </a:t>
            </a:r>
            <a:r>
              <a:rPr lang="en-GB" sz="2800" b="1" dirty="0"/>
              <a:t>intrinsic factors</a:t>
            </a:r>
            <a:r>
              <a:rPr lang="en-GB" sz="2800" dirty="0"/>
              <a:t> which include physical </a:t>
            </a:r>
            <a:r>
              <a:rPr lang="en-GB" sz="2800" dirty="0" err="1"/>
              <a:t>illness,neurologic</a:t>
            </a:r>
            <a:r>
              <a:rPr lang="en-GB" sz="2800" dirty="0"/>
              <a:t> change or sensory impairment.</a:t>
            </a:r>
            <a:endParaRPr lang="en-US" sz="2800" dirty="0"/>
          </a:p>
          <a:p>
            <a:endParaRPr lang="en-US" sz="2800" dirty="0"/>
          </a:p>
        </p:txBody>
      </p:sp>
    </p:spTree>
    <p:extLst>
      <p:ext uri="{BB962C8B-B14F-4D97-AF65-F5344CB8AC3E}">
        <p14:creationId xmlns:p14="http://schemas.microsoft.com/office/powerpoint/2010/main" val="401977910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pPr lvl="0"/>
            <a:r>
              <a:rPr lang="en-GB" sz="2400" dirty="0"/>
              <a:t>Use of alcohol or many medications precipitate falls by causing drowsiness, decreased co-ordination and postural hypotension</a:t>
            </a:r>
            <a:endParaRPr lang="en-US" sz="2400" dirty="0"/>
          </a:p>
          <a:p>
            <a:pPr lvl="0"/>
            <a:r>
              <a:rPr lang="en-GB" sz="2400" dirty="0"/>
              <a:t>Nurse should encourage older adults and the families to make lifestyle and environmental change to prevent fall.</a:t>
            </a:r>
            <a:endParaRPr lang="en-US" sz="2400" dirty="0"/>
          </a:p>
          <a:p>
            <a:r>
              <a:rPr lang="en-GB" sz="2400" dirty="0"/>
              <a:t>Adequate lighting with minimal glare(is difficulty seeing in the presence of bright light) should be provided</a:t>
            </a:r>
            <a:endParaRPr lang="en-US" sz="2400" dirty="0"/>
          </a:p>
        </p:txBody>
      </p:sp>
    </p:spTree>
    <p:extLst>
      <p:ext uri="{BB962C8B-B14F-4D97-AF65-F5344CB8AC3E}">
        <p14:creationId xmlns:p14="http://schemas.microsoft.com/office/powerpoint/2010/main" val="250711194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pPr lvl="0"/>
            <a:r>
              <a:rPr lang="en-GB" sz="2800" dirty="0"/>
              <a:t>Sharply contrasting colours should be used to mark the edge of stairs.</a:t>
            </a:r>
            <a:endParaRPr lang="en-US" sz="2800" dirty="0"/>
          </a:p>
          <a:p>
            <a:pPr lvl="0"/>
            <a:r>
              <a:rPr lang="en-GB" sz="2800" dirty="0"/>
              <a:t>Grab bare by the bathroom and toilet should be provided </a:t>
            </a:r>
            <a:endParaRPr lang="en-US" sz="2800" dirty="0"/>
          </a:p>
          <a:p>
            <a:r>
              <a:rPr lang="en-GB" sz="2800" dirty="0"/>
              <a:t>Old people function in familiar settings, therefore avoid changing arrangement of furniture</a:t>
            </a:r>
            <a:endParaRPr lang="en-US" sz="2800" dirty="0"/>
          </a:p>
        </p:txBody>
      </p:sp>
    </p:spTree>
    <p:extLst>
      <p:ext uri="{BB962C8B-B14F-4D97-AF65-F5344CB8AC3E}">
        <p14:creationId xmlns:p14="http://schemas.microsoft.com/office/powerpoint/2010/main" val="43976123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Autofit/>
          </a:bodyPr>
          <a:lstStyle/>
          <a:p>
            <a:pPr marL="0" indent="0">
              <a:buNone/>
            </a:pPr>
            <a:r>
              <a:rPr lang="en-GB" sz="2800" b="1" dirty="0" smtClean="0"/>
              <a:t>4.Urinary </a:t>
            </a:r>
            <a:r>
              <a:rPr lang="en-GB" sz="2800" b="1" dirty="0"/>
              <a:t>incontinence  </a:t>
            </a:r>
            <a:endParaRPr lang="en-US" sz="2800" dirty="0"/>
          </a:p>
          <a:p>
            <a:pPr lvl="0"/>
            <a:r>
              <a:rPr lang="en-GB" sz="2800" dirty="0"/>
              <a:t>Urine incontinence may be acute, occurring during an illness or it may develop chronically over period of years </a:t>
            </a:r>
            <a:endParaRPr lang="en-US" sz="2800" dirty="0"/>
          </a:p>
          <a:p>
            <a:pPr lvl="0"/>
            <a:r>
              <a:rPr lang="en-GB" sz="2800" dirty="0"/>
              <a:t>Causes of urine incontinence include delirium (confusion, disorientation) over- hydration, restricted </a:t>
            </a:r>
            <a:r>
              <a:rPr lang="en-GB" sz="2800" dirty="0" err="1"/>
              <a:t>mobility,inflammation</a:t>
            </a:r>
            <a:r>
              <a:rPr lang="en-GB" sz="2800" dirty="0"/>
              <a:t>, infection and medication</a:t>
            </a:r>
            <a:endParaRPr lang="en-US" sz="2800" dirty="0"/>
          </a:p>
          <a:p>
            <a:endParaRPr lang="en-US" sz="2800" dirty="0"/>
          </a:p>
        </p:txBody>
      </p:sp>
    </p:spTree>
    <p:extLst>
      <p:ext uri="{BB962C8B-B14F-4D97-AF65-F5344CB8AC3E}">
        <p14:creationId xmlns:p14="http://schemas.microsoft.com/office/powerpoint/2010/main" val="287862073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Autofit/>
          </a:bodyPr>
          <a:lstStyle/>
          <a:p>
            <a:pPr lvl="0"/>
            <a:r>
              <a:rPr lang="en-GB" sz="2400" dirty="0"/>
              <a:t>It can also occur as a result at neurological or structural abnormality</a:t>
            </a:r>
            <a:endParaRPr lang="en-US" sz="2400" dirty="0"/>
          </a:p>
          <a:p>
            <a:pPr lvl="0"/>
            <a:r>
              <a:rPr lang="en-GB" sz="2400" dirty="0"/>
              <a:t>Incontinence is associated </a:t>
            </a:r>
            <a:r>
              <a:rPr lang="en-GB" sz="2400" dirty="0" smtClean="0"/>
              <a:t>with depression </a:t>
            </a:r>
            <a:r>
              <a:rPr lang="en-GB" sz="2400" dirty="0"/>
              <a:t>and low self esteem which may reduce the patient’s quality of life by causing restriction in social activities. </a:t>
            </a:r>
            <a:endParaRPr lang="en-US" sz="2400" dirty="0"/>
          </a:p>
          <a:p>
            <a:r>
              <a:rPr lang="en-GB" sz="2400" dirty="0"/>
              <a:t>The causative factors should be identified and eliminated </a:t>
            </a:r>
            <a:r>
              <a:rPr lang="en-GB" sz="2400" dirty="0" err="1"/>
              <a:t>e.g.dysfunction</a:t>
            </a:r>
            <a:r>
              <a:rPr lang="en-GB" sz="2400" dirty="0"/>
              <a:t> of pelvic floor muscles can be improved by practise </a:t>
            </a:r>
            <a:r>
              <a:rPr lang="en-GB" sz="2400" dirty="0" err="1" smtClean="0"/>
              <a:t>kegels</a:t>
            </a:r>
            <a:r>
              <a:rPr lang="en-GB" sz="2400" dirty="0" smtClean="0"/>
              <a:t> exercise </a:t>
            </a:r>
            <a:r>
              <a:rPr lang="en-GB" sz="2400" dirty="0"/>
              <a:t>(repeatedly contracting and relaxing the muscles that form part of the </a:t>
            </a:r>
            <a:r>
              <a:rPr lang="en-GB" sz="2400" u="sng" dirty="0">
                <a:hlinkClick r:id="rId2" tooltip="Pelvic floor"/>
              </a:rPr>
              <a:t>pelvic floor</a:t>
            </a:r>
            <a:endParaRPr lang="en-US" sz="2400" dirty="0"/>
          </a:p>
        </p:txBody>
      </p:sp>
    </p:spTree>
    <p:extLst>
      <p:ext uri="{BB962C8B-B14F-4D97-AF65-F5344CB8AC3E}">
        <p14:creationId xmlns:p14="http://schemas.microsoft.com/office/powerpoint/2010/main" val="12504311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fontScale="92500" lnSpcReduction="10000"/>
          </a:bodyPr>
          <a:lstStyle/>
          <a:p>
            <a:pPr lvl="0"/>
            <a:r>
              <a:rPr lang="en-GB" sz="2800" dirty="0"/>
              <a:t>The toilet facility should be easily accessible and the person is advised to wear clothing that can be unfastened easily.</a:t>
            </a:r>
            <a:endParaRPr lang="en-US" sz="2800" dirty="0"/>
          </a:p>
          <a:p>
            <a:pPr lvl="0"/>
            <a:r>
              <a:rPr lang="en-GB" sz="2800" dirty="0"/>
              <a:t>Urge incontinence is referred to as destructor instability where destructor hyperactivity is when one has incontinence without warning and it is common in dementia</a:t>
            </a:r>
            <a:endParaRPr lang="en-US" sz="2800" dirty="0"/>
          </a:p>
          <a:p>
            <a:r>
              <a:rPr lang="en-GB" sz="2800" dirty="0"/>
              <a:t> </a:t>
            </a:r>
            <a:endParaRPr lang="en-US" sz="2800" dirty="0"/>
          </a:p>
          <a:p>
            <a:endParaRPr lang="en-US" dirty="0"/>
          </a:p>
        </p:txBody>
      </p:sp>
    </p:spTree>
    <p:extLst>
      <p:ext uri="{BB962C8B-B14F-4D97-AF65-F5344CB8AC3E}">
        <p14:creationId xmlns:p14="http://schemas.microsoft.com/office/powerpoint/2010/main" val="36297261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pPr marL="0" indent="0">
              <a:buNone/>
            </a:pPr>
            <a:r>
              <a:rPr lang="en-GB" sz="2400" b="1" dirty="0" smtClean="0"/>
              <a:t>5.Increased </a:t>
            </a:r>
            <a:r>
              <a:rPr lang="en-GB" sz="2400" b="1" dirty="0"/>
              <a:t>susceptibility to infections </a:t>
            </a:r>
            <a:endParaRPr lang="en-US" sz="2400" dirty="0"/>
          </a:p>
          <a:p>
            <a:pPr lvl="0"/>
            <a:r>
              <a:rPr lang="en-GB" sz="2400" dirty="0"/>
              <a:t>Infection diseases present a significant threat of morbidity </a:t>
            </a:r>
            <a:r>
              <a:rPr lang="en-GB" sz="2400" dirty="0" smtClean="0"/>
              <a:t>and mortality </a:t>
            </a:r>
            <a:r>
              <a:rPr lang="en-GB" sz="2400" dirty="0"/>
              <a:t>in the elderly. This due to decrease in host defences and chronic illness.</a:t>
            </a:r>
            <a:endParaRPr lang="en-US" sz="2400" dirty="0"/>
          </a:p>
          <a:p>
            <a:pPr lvl="0"/>
            <a:r>
              <a:rPr lang="en-GB" sz="2400" dirty="0"/>
              <a:t>The common infection in old people include:- pneumonia UTI, T.B GIT infection and skin infections.</a:t>
            </a:r>
            <a:endParaRPr lang="en-US" sz="2400" dirty="0"/>
          </a:p>
          <a:p>
            <a:endParaRPr lang="en-US" sz="2400" dirty="0"/>
          </a:p>
        </p:txBody>
      </p:sp>
    </p:spTree>
    <p:extLst>
      <p:ext uri="{BB962C8B-B14F-4D97-AF65-F5344CB8AC3E}">
        <p14:creationId xmlns:p14="http://schemas.microsoft.com/office/powerpoint/2010/main" val="55714861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pPr lvl="0"/>
            <a:r>
              <a:rPr lang="en-GB" sz="2800" dirty="0"/>
              <a:t>All effort should be employed to prevent infection and if they have already set in they should be treated promptly and adequately.</a:t>
            </a:r>
            <a:endParaRPr lang="en-US" sz="2800" dirty="0"/>
          </a:p>
          <a:p>
            <a:pPr lvl="0"/>
            <a:r>
              <a:rPr lang="en-GB" sz="2800" dirty="0"/>
              <a:t>Where immunization is applicable old people should be advised on immunization.</a:t>
            </a:r>
            <a:endParaRPr lang="en-US" sz="2800" dirty="0"/>
          </a:p>
          <a:p>
            <a:endParaRPr lang="en-US" sz="2800" dirty="0"/>
          </a:p>
        </p:txBody>
      </p:sp>
    </p:spTree>
    <p:extLst>
      <p:ext uri="{BB962C8B-B14F-4D97-AF65-F5344CB8AC3E}">
        <p14:creationId xmlns:p14="http://schemas.microsoft.com/office/powerpoint/2010/main" val="449845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aging</a:t>
            </a:r>
            <a:endParaRPr lang="en-US" dirty="0"/>
          </a:p>
        </p:txBody>
      </p:sp>
      <p:sp>
        <p:nvSpPr>
          <p:cNvPr id="3" name="Content Placeholder 2"/>
          <p:cNvSpPr>
            <a:spLocks noGrp="1"/>
          </p:cNvSpPr>
          <p:nvPr>
            <p:ph idx="1"/>
          </p:nvPr>
        </p:nvSpPr>
        <p:spPr>
          <a:xfrm>
            <a:off x="1154954" y="2060620"/>
            <a:ext cx="8825659" cy="3959180"/>
          </a:xfrm>
        </p:spPr>
        <p:txBody>
          <a:bodyPr>
            <a:normAutofit lnSpcReduction="10000"/>
          </a:bodyPr>
          <a:lstStyle/>
          <a:p>
            <a:pPr marL="0" indent="0">
              <a:buNone/>
            </a:pPr>
            <a:endParaRPr lang="en-US" dirty="0" smtClean="0"/>
          </a:p>
          <a:p>
            <a:pPr marL="0" indent="0">
              <a:buNone/>
            </a:pPr>
            <a:endParaRPr lang="en-US" dirty="0" smtClean="0"/>
          </a:p>
          <a:p>
            <a:pPr lvl="0"/>
            <a:r>
              <a:rPr lang="en-GB" sz="2800" dirty="0" smtClean="0"/>
              <a:t>There are four theories of aging:</a:t>
            </a:r>
          </a:p>
          <a:p>
            <a:pPr lvl="0"/>
            <a:r>
              <a:rPr lang="en-GB" sz="2800" dirty="0" smtClean="0"/>
              <a:t>a)Biological</a:t>
            </a:r>
            <a:endParaRPr lang="en-US" sz="2800" dirty="0"/>
          </a:p>
          <a:p>
            <a:pPr lvl="0"/>
            <a:r>
              <a:rPr lang="en-GB" sz="2800" dirty="0" smtClean="0"/>
              <a:t>b)Developmental </a:t>
            </a:r>
            <a:endParaRPr lang="en-US" sz="2800" dirty="0"/>
          </a:p>
          <a:p>
            <a:pPr lvl="0"/>
            <a:r>
              <a:rPr lang="en-GB" sz="2800" dirty="0" smtClean="0"/>
              <a:t>c)Sociological</a:t>
            </a:r>
            <a:endParaRPr lang="en-US" sz="2800" dirty="0"/>
          </a:p>
          <a:p>
            <a:pPr lvl="0"/>
            <a:r>
              <a:rPr lang="en-GB" sz="2800" dirty="0" smtClean="0"/>
              <a:t>d.)Nursing </a:t>
            </a:r>
            <a:r>
              <a:rPr lang="en-GB" sz="2800" dirty="0"/>
              <a:t>theory ( functional consequences theory)</a:t>
            </a:r>
            <a:endParaRPr lang="en-US" sz="2800" dirty="0"/>
          </a:p>
          <a:p>
            <a:endParaRPr lang="en-US" sz="2800" dirty="0"/>
          </a:p>
        </p:txBody>
      </p:sp>
    </p:spTree>
    <p:extLst>
      <p:ext uri="{BB962C8B-B14F-4D97-AF65-F5344CB8AC3E}">
        <p14:creationId xmlns:p14="http://schemas.microsoft.com/office/powerpoint/2010/main" val="402225674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pPr marL="0" indent="0">
              <a:buNone/>
            </a:pPr>
            <a:r>
              <a:rPr lang="en-GB" sz="2800" b="1" dirty="0" smtClean="0"/>
              <a:t>6.Dyspnoea </a:t>
            </a:r>
            <a:endParaRPr lang="en-US" sz="2800" dirty="0"/>
          </a:p>
          <a:p>
            <a:pPr lvl="0"/>
            <a:r>
              <a:rPr lang="en-GB" sz="2800" dirty="0"/>
              <a:t>A normal decline in pulmonary function may be responsible for shortness of breath following physical exertion.</a:t>
            </a:r>
            <a:endParaRPr lang="en-US" sz="2800" dirty="0"/>
          </a:p>
          <a:p>
            <a:endParaRPr lang="en-US" sz="2800" dirty="0"/>
          </a:p>
        </p:txBody>
      </p:sp>
    </p:spTree>
    <p:extLst>
      <p:ext uri="{BB962C8B-B14F-4D97-AF65-F5344CB8AC3E}">
        <p14:creationId xmlns:p14="http://schemas.microsoft.com/office/powerpoint/2010/main" val="219527090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fontScale="92500"/>
          </a:bodyPr>
          <a:lstStyle/>
          <a:p>
            <a:pPr marL="0" indent="0">
              <a:buNone/>
            </a:pPr>
            <a:r>
              <a:rPr lang="en-GB" sz="2400" b="1" dirty="0" smtClean="0"/>
              <a:t>8.Fatigue</a:t>
            </a:r>
            <a:endParaRPr lang="en-US" sz="2400" dirty="0"/>
          </a:p>
          <a:p>
            <a:pPr lvl="0"/>
            <a:r>
              <a:rPr lang="en-GB" sz="2400" dirty="0"/>
              <a:t>Normal fatigue following strenuous or sustained evidence is expected with the aging process. </a:t>
            </a:r>
            <a:endParaRPr lang="en-US" sz="2400" dirty="0"/>
          </a:p>
          <a:p>
            <a:pPr lvl="0"/>
            <a:r>
              <a:rPr lang="en-GB" sz="2400" dirty="0"/>
              <a:t>General chronic fatigue is not normal and may be a consequence of over sedation.</a:t>
            </a:r>
            <a:endParaRPr lang="en-US" sz="2400" dirty="0"/>
          </a:p>
          <a:p>
            <a:pPr lvl="0"/>
            <a:r>
              <a:rPr lang="en-GB" sz="2400" dirty="0"/>
              <a:t>Fatigue may be an indicator of depression or a symptom of physical illness such as anaemia or heart failure</a:t>
            </a:r>
            <a:endParaRPr lang="en-US" sz="2400" dirty="0"/>
          </a:p>
          <a:p>
            <a:r>
              <a:rPr lang="en-US" sz="2400" dirty="0" smtClean="0"/>
              <a:t>8</a:t>
            </a:r>
            <a:endParaRPr lang="en-US" sz="2400" dirty="0"/>
          </a:p>
        </p:txBody>
      </p:sp>
    </p:spTree>
    <p:extLst>
      <p:ext uri="{BB962C8B-B14F-4D97-AF65-F5344CB8AC3E}">
        <p14:creationId xmlns:p14="http://schemas.microsoft.com/office/powerpoint/2010/main" val="180635210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GB" sz="3400" b="1" dirty="0"/>
              <a:t>Head aches </a:t>
            </a:r>
            <a:endParaRPr lang="en-US" sz="3400" dirty="0"/>
          </a:p>
          <a:p>
            <a:pPr lvl="0"/>
            <a:r>
              <a:rPr lang="en-GB" sz="4400" dirty="0"/>
              <a:t>Most headaches are caused by incorrect posture and muscle strain around the neck and head.</a:t>
            </a:r>
            <a:endParaRPr lang="en-US" sz="4400" dirty="0"/>
          </a:p>
          <a:p>
            <a:pPr lvl="0"/>
            <a:r>
              <a:rPr lang="en-GB" sz="4400" dirty="0"/>
              <a:t>Heat/ ice massage and exercise are used to relieve the symptoms.</a:t>
            </a:r>
            <a:endParaRPr lang="en-US" sz="4400" dirty="0"/>
          </a:p>
          <a:p>
            <a:pPr lvl="0"/>
            <a:r>
              <a:rPr lang="en-GB" sz="4400" dirty="0"/>
              <a:t>Serious organic deceases such as brain tumour or haematoma may be the underlying cause and need to be ruled out.</a:t>
            </a:r>
            <a:endParaRPr lang="en-US" sz="4400" dirty="0"/>
          </a:p>
          <a:p>
            <a:pPr lvl="0"/>
            <a:r>
              <a:rPr lang="en-GB" sz="4400" dirty="0"/>
              <a:t>Advice the elderly person to seek medical assistance if headache persists.</a:t>
            </a:r>
            <a:endParaRPr lang="en-US" sz="4400" dirty="0"/>
          </a:p>
          <a:p>
            <a:pPr marL="0" indent="0">
              <a:buNone/>
            </a:pPr>
            <a:r>
              <a:rPr lang="en-GB" sz="4400" dirty="0"/>
              <a:t> </a:t>
            </a:r>
            <a:endParaRPr lang="en-US" sz="4400" dirty="0"/>
          </a:p>
          <a:p>
            <a:endParaRPr lang="en-US" sz="4400" dirty="0"/>
          </a:p>
        </p:txBody>
      </p:sp>
    </p:spTree>
    <p:extLst>
      <p:ext uri="{BB962C8B-B14F-4D97-AF65-F5344CB8AC3E}">
        <p14:creationId xmlns:p14="http://schemas.microsoft.com/office/powerpoint/2010/main" val="292773657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r>
              <a:rPr lang="en-GB" sz="2800" b="1" dirty="0"/>
              <a:t>Back pains </a:t>
            </a:r>
            <a:endParaRPr lang="en-US" sz="2800" dirty="0"/>
          </a:p>
          <a:p>
            <a:pPr lvl="0"/>
            <a:r>
              <a:rPr lang="en-GB" sz="2800" dirty="0"/>
              <a:t>Back pain may be a sign of </a:t>
            </a:r>
            <a:r>
              <a:rPr lang="en-GB" sz="2800" dirty="0" err="1"/>
              <a:t>osteoporoses</a:t>
            </a:r>
            <a:r>
              <a:rPr lang="en-GB" sz="2800" dirty="0"/>
              <a:t>, accompanying vertebral fracture, which may press on the spinal nerves causing severe back pains that radiates to the legs (sciatica) </a:t>
            </a:r>
            <a:endParaRPr lang="en-US" sz="2800" dirty="0"/>
          </a:p>
          <a:p>
            <a:pPr lvl="0"/>
            <a:r>
              <a:rPr lang="en-GB" sz="2800" dirty="0"/>
              <a:t>Other less common causes of back pains include;  metastatic cancer and infections</a:t>
            </a:r>
            <a:endParaRPr lang="en-US" sz="2800" dirty="0"/>
          </a:p>
          <a:p>
            <a:endParaRPr lang="en-US" sz="2800" dirty="0"/>
          </a:p>
        </p:txBody>
      </p:sp>
    </p:spTree>
    <p:extLst>
      <p:ext uri="{BB962C8B-B14F-4D97-AF65-F5344CB8AC3E}">
        <p14:creationId xmlns:p14="http://schemas.microsoft.com/office/powerpoint/2010/main" val="380980164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Autofit/>
          </a:bodyPr>
          <a:lstStyle/>
          <a:p>
            <a:pPr lvl="0"/>
            <a:r>
              <a:rPr lang="en-GB" sz="2800" dirty="0"/>
              <a:t>Muscle spasms responsible for much of the discomfort can be relieved by heat/ ice and rest.</a:t>
            </a:r>
            <a:endParaRPr lang="en-US" sz="2800" dirty="0"/>
          </a:p>
          <a:p>
            <a:pPr lvl="0"/>
            <a:r>
              <a:rPr lang="en-GB" sz="2800" dirty="0"/>
              <a:t>When acute back pains subside, recurrence can be prevented by </a:t>
            </a:r>
            <a:r>
              <a:rPr lang="en-GB" sz="2800" dirty="0" err="1"/>
              <a:t>initiatinga</a:t>
            </a:r>
            <a:r>
              <a:rPr lang="en-GB" sz="2800" dirty="0"/>
              <a:t> low back muscle exercise programme.</a:t>
            </a:r>
            <a:endParaRPr lang="en-US" sz="2800" dirty="0"/>
          </a:p>
          <a:p>
            <a:pPr lvl="0"/>
            <a:r>
              <a:rPr lang="en-GB" sz="2800" dirty="0"/>
              <a:t>Obesity, anaemia, smoking, lung disease, respiratory infections and heart disease are all causes of increased breathlessness</a:t>
            </a:r>
            <a:endParaRPr lang="en-US" sz="2800" dirty="0"/>
          </a:p>
          <a:p>
            <a:endParaRPr lang="en-US" sz="2800" dirty="0"/>
          </a:p>
        </p:txBody>
      </p:sp>
    </p:spTree>
    <p:extLst>
      <p:ext uri="{BB962C8B-B14F-4D97-AF65-F5344CB8AC3E}">
        <p14:creationId xmlns:p14="http://schemas.microsoft.com/office/powerpoint/2010/main" val="308282873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Autofit/>
          </a:bodyPr>
          <a:lstStyle/>
          <a:p>
            <a:pPr marL="0" indent="0">
              <a:buNone/>
            </a:pPr>
            <a:r>
              <a:rPr lang="en-GB" sz="2800" b="1" dirty="0"/>
              <a:t>Foot problems </a:t>
            </a:r>
            <a:endParaRPr lang="en-US" sz="2800" dirty="0"/>
          </a:p>
          <a:p>
            <a:r>
              <a:rPr lang="en-GB" sz="2800" dirty="0"/>
              <a:t>The feet of the older persons should be given particular attention because they are liable to infection injury and tissue </a:t>
            </a:r>
            <a:r>
              <a:rPr lang="en-GB" sz="2800" dirty="0" smtClean="0"/>
              <a:t>necrosis.  </a:t>
            </a:r>
            <a:endParaRPr lang="en-US" sz="2800" dirty="0"/>
          </a:p>
          <a:p>
            <a:pPr lvl="0"/>
            <a:r>
              <a:rPr lang="en-GB" sz="2800" dirty="0"/>
              <a:t>Ingrown toe nails are common cause of discomfort. </a:t>
            </a:r>
            <a:endParaRPr lang="en-US" sz="2800" dirty="0"/>
          </a:p>
          <a:p>
            <a:pPr lvl="0"/>
            <a:r>
              <a:rPr lang="en-GB" sz="2800" dirty="0"/>
              <a:t>Toe nails are often thick and difficult to cut</a:t>
            </a:r>
            <a:endParaRPr lang="en-US" sz="2800" dirty="0"/>
          </a:p>
          <a:p>
            <a:pPr lvl="0"/>
            <a:r>
              <a:rPr lang="en-GB" sz="2800" dirty="0"/>
              <a:t>If the older person is unable to take care of toe nails nurse can provide that </a:t>
            </a:r>
            <a:endParaRPr lang="en-US" sz="2800" dirty="0"/>
          </a:p>
          <a:p>
            <a:endParaRPr lang="en-US" sz="2800" dirty="0"/>
          </a:p>
        </p:txBody>
      </p:sp>
    </p:spTree>
    <p:extLst>
      <p:ext uri="{BB962C8B-B14F-4D97-AF65-F5344CB8AC3E}">
        <p14:creationId xmlns:p14="http://schemas.microsoft.com/office/powerpoint/2010/main" val="129713020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Autofit/>
          </a:bodyPr>
          <a:lstStyle/>
          <a:p>
            <a:pPr lvl="0"/>
            <a:r>
              <a:rPr lang="en-GB" sz="2400" dirty="0"/>
              <a:t>The feet are soaked in warm </a:t>
            </a:r>
            <a:r>
              <a:rPr lang="en-GB" sz="2400" dirty="0" smtClean="0"/>
              <a:t>water and </a:t>
            </a:r>
            <a:r>
              <a:rPr lang="en-GB" sz="2400" dirty="0"/>
              <a:t>dried thoroughly </a:t>
            </a:r>
            <a:endParaRPr lang="en-US" sz="2400" dirty="0"/>
          </a:p>
          <a:p>
            <a:pPr lvl="0"/>
            <a:r>
              <a:rPr lang="en-GB" sz="2400" dirty="0"/>
              <a:t>Debris from between the </a:t>
            </a:r>
            <a:r>
              <a:rPr lang="en-GB" sz="2400" dirty="0" smtClean="0"/>
              <a:t>toes are </a:t>
            </a:r>
            <a:r>
              <a:rPr lang="en-GB" sz="2400" dirty="0"/>
              <a:t>removed using a soft towels.</a:t>
            </a:r>
            <a:endParaRPr lang="en-US" sz="2400" dirty="0"/>
          </a:p>
          <a:p>
            <a:pPr lvl="0"/>
            <a:r>
              <a:rPr lang="en-GB" sz="2400" dirty="0"/>
              <a:t>Nails are cut straight across the nail grooves and sharp edges are blunted using a nail file and lotion applied.</a:t>
            </a:r>
            <a:endParaRPr lang="en-US" sz="2400" dirty="0"/>
          </a:p>
          <a:p>
            <a:pPr lvl="0"/>
            <a:r>
              <a:rPr lang="en-GB" sz="2400" dirty="0"/>
              <a:t>For diabetic a specially trained person cuts the nails.</a:t>
            </a:r>
            <a:endParaRPr lang="en-US" sz="2400" dirty="0"/>
          </a:p>
          <a:p>
            <a:pPr marL="0" indent="0">
              <a:buNone/>
            </a:pPr>
            <a:r>
              <a:rPr lang="en-GB" sz="2400" dirty="0"/>
              <a:t> </a:t>
            </a:r>
            <a:endParaRPr lang="en-US" sz="2400" dirty="0"/>
          </a:p>
        </p:txBody>
      </p:sp>
    </p:spTree>
    <p:extLst>
      <p:ext uri="{BB962C8B-B14F-4D97-AF65-F5344CB8AC3E}">
        <p14:creationId xmlns:p14="http://schemas.microsoft.com/office/powerpoint/2010/main" val="369077333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mental health problem in older people</a:t>
            </a:r>
            <a:endParaRPr lang="en-US" dirty="0"/>
          </a:p>
        </p:txBody>
      </p:sp>
      <p:sp>
        <p:nvSpPr>
          <p:cNvPr id="3" name="Content Placeholder 2"/>
          <p:cNvSpPr>
            <a:spLocks noGrp="1"/>
          </p:cNvSpPr>
          <p:nvPr>
            <p:ph idx="1"/>
          </p:nvPr>
        </p:nvSpPr>
        <p:spPr/>
        <p:txBody>
          <a:bodyPr>
            <a:noAutofit/>
          </a:bodyPr>
          <a:lstStyle/>
          <a:p>
            <a:r>
              <a:rPr lang="en-GB" sz="2800" dirty="0"/>
              <a:t>Older adults are less likely than younger people to seek treatment for mental health symptoms, because they are viewed by many as part of normal aging.  </a:t>
            </a:r>
            <a:endParaRPr lang="en-US" sz="2800" dirty="0"/>
          </a:p>
          <a:p>
            <a:r>
              <a:rPr lang="en-GB" sz="2800" dirty="0"/>
              <a:t>Changes in mental status may be related to many factors e.g. alteration in diet, fluid and electrolyte imbalance, fever or low oxygen levels, associated with cardiovascular and respiratory disorders</a:t>
            </a:r>
            <a:endParaRPr lang="en-US" sz="2800" dirty="0"/>
          </a:p>
        </p:txBody>
      </p:sp>
    </p:spTree>
    <p:extLst>
      <p:ext uri="{BB962C8B-B14F-4D97-AF65-F5344CB8AC3E}">
        <p14:creationId xmlns:p14="http://schemas.microsoft.com/office/powerpoint/2010/main" val="106283937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lstStyle/>
          <a:p>
            <a:pPr lvl="0"/>
            <a:r>
              <a:rPr lang="en-GB" sz="2800" dirty="0"/>
              <a:t>Chances of dementia, depression and delirium increase with age.</a:t>
            </a:r>
            <a:endParaRPr lang="en-US" sz="2800" dirty="0"/>
          </a:p>
          <a:p>
            <a:pPr lvl="0"/>
            <a:r>
              <a:rPr lang="en-GB" sz="2800" dirty="0"/>
              <a:t>Cognitive changes may be reversible when the underlying cause is identified and treated. </a:t>
            </a:r>
            <a:endParaRPr lang="en-US" sz="2800" dirty="0"/>
          </a:p>
          <a:p>
            <a:pPr marL="0" indent="0">
              <a:buNone/>
            </a:pPr>
            <a:r>
              <a:rPr lang="en-GB" sz="2800" dirty="0"/>
              <a:t> </a:t>
            </a:r>
            <a:endParaRPr lang="en-US" sz="2800" dirty="0"/>
          </a:p>
          <a:p>
            <a:endParaRPr lang="en-US" dirty="0"/>
          </a:p>
        </p:txBody>
      </p:sp>
    </p:spTree>
    <p:extLst>
      <p:ext uri="{BB962C8B-B14F-4D97-AF65-F5344CB8AC3E}">
        <p14:creationId xmlns:p14="http://schemas.microsoft.com/office/powerpoint/2010/main" val="238895844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depression</a:t>
            </a:r>
            <a:endParaRPr lang="en-US" dirty="0"/>
          </a:p>
        </p:txBody>
      </p:sp>
      <p:sp>
        <p:nvSpPr>
          <p:cNvPr id="3" name="Content Placeholder 2"/>
          <p:cNvSpPr>
            <a:spLocks noGrp="1"/>
          </p:cNvSpPr>
          <p:nvPr>
            <p:ph idx="1"/>
          </p:nvPr>
        </p:nvSpPr>
        <p:spPr/>
        <p:txBody>
          <a:bodyPr>
            <a:normAutofit/>
          </a:bodyPr>
          <a:lstStyle/>
          <a:p>
            <a:pPr lvl="0"/>
            <a:r>
              <a:rPr lang="en-GB" sz="2800" dirty="0"/>
              <a:t>It is the most </a:t>
            </a:r>
            <a:r>
              <a:rPr lang="en-GB" sz="2800" dirty="0" smtClean="0"/>
              <a:t>common: </a:t>
            </a:r>
            <a:r>
              <a:rPr lang="en-GB" sz="2800" b="1" dirty="0"/>
              <a:t>affective</a:t>
            </a:r>
            <a:r>
              <a:rPr lang="en-GB" sz="2800" dirty="0"/>
              <a:t> </a:t>
            </a:r>
            <a:r>
              <a:rPr lang="en-GB" sz="2800" b="1" dirty="0"/>
              <a:t>mood disorder </a:t>
            </a:r>
            <a:r>
              <a:rPr lang="en-GB" sz="2800" dirty="0"/>
              <a:t>in old age which disrupts the quality of life and increase the risk of suicide.</a:t>
            </a:r>
            <a:endParaRPr lang="en-US" sz="2800" dirty="0"/>
          </a:p>
          <a:p>
            <a:pPr lvl="0"/>
            <a:r>
              <a:rPr lang="en-GB" sz="2800" dirty="0"/>
              <a:t>Depression among elderly often follows a major precipitating event or loss.</a:t>
            </a:r>
            <a:endParaRPr lang="en-US" sz="2800" dirty="0"/>
          </a:p>
          <a:p>
            <a:pPr lvl="0"/>
            <a:r>
              <a:rPr lang="en-GB" sz="2800" dirty="0"/>
              <a:t>It may also be secondary to </a:t>
            </a:r>
            <a:r>
              <a:rPr lang="en-GB" sz="2800" b="1" dirty="0"/>
              <a:t>medication</a:t>
            </a:r>
            <a:r>
              <a:rPr lang="en-GB" sz="2800" dirty="0"/>
              <a:t> </a:t>
            </a:r>
            <a:r>
              <a:rPr lang="en-GB" sz="2800" b="1" dirty="0"/>
              <a:t>interaction or undiagnosed physical condition</a:t>
            </a:r>
            <a:r>
              <a:rPr lang="en-GB" sz="2800" dirty="0"/>
              <a:t>. </a:t>
            </a:r>
            <a:endParaRPr lang="en-US" sz="2800" dirty="0"/>
          </a:p>
          <a:p>
            <a:endParaRPr lang="en-US" sz="2800" dirty="0"/>
          </a:p>
        </p:txBody>
      </p:sp>
    </p:spTree>
    <p:extLst>
      <p:ext uri="{BB962C8B-B14F-4D97-AF65-F5344CB8AC3E}">
        <p14:creationId xmlns:p14="http://schemas.microsoft.com/office/powerpoint/2010/main" val="33354996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BIOLOGICAL THEORY</a:t>
            </a:r>
            <a:endParaRPr lang="en-US" dirty="0"/>
          </a:p>
        </p:txBody>
      </p:sp>
      <p:sp>
        <p:nvSpPr>
          <p:cNvPr id="3" name="Content Placeholder 2"/>
          <p:cNvSpPr>
            <a:spLocks noGrp="1"/>
          </p:cNvSpPr>
          <p:nvPr>
            <p:ph idx="1"/>
          </p:nvPr>
        </p:nvSpPr>
        <p:spPr/>
        <p:txBody>
          <a:bodyPr>
            <a:normAutofit/>
          </a:bodyPr>
          <a:lstStyle/>
          <a:p>
            <a:r>
              <a:rPr lang="en-US" sz="2800" dirty="0" smtClean="0"/>
              <a:t>Includes</a:t>
            </a:r>
          </a:p>
          <a:p>
            <a:pPr lvl="1"/>
            <a:r>
              <a:rPr lang="en-US" sz="2800" dirty="0" smtClean="0"/>
              <a:t>1 Free radicle theory</a:t>
            </a:r>
          </a:p>
          <a:p>
            <a:pPr lvl="1"/>
            <a:r>
              <a:rPr lang="en-US" sz="2800" dirty="0" smtClean="0"/>
              <a:t>2 Cross link theory</a:t>
            </a:r>
          </a:p>
          <a:p>
            <a:pPr lvl="1"/>
            <a:r>
              <a:rPr lang="en-US" sz="2800" dirty="0" smtClean="0"/>
              <a:t>3 Auto immune theory</a:t>
            </a:r>
            <a:endParaRPr lang="en-US" sz="2800" dirty="0"/>
          </a:p>
        </p:txBody>
      </p:sp>
    </p:spTree>
    <p:extLst>
      <p:ext uri="{BB962C8B-B14F-4D97-AF65-F5344CB8AC3E}">
        <p14:creationId xmlns:p14="http://schemas.microsoft.com/office/powerpoint/2010/main" val="412926307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Signs of depression</a:t>
            </a:r>
            <a:endParaRPr lang="en-US" dirty="0"/>
          </a:p>
        </p:txBody>
      </p:sp>
      <p:sp>
        <p:nvSpPr>
          <p:cNvPr id="3" name="Content Placeholder 2"/>
          <p:cNvSpPr>
            <a:spLocks noGrp="1"/>
          </p:cNvSpPr>
          <p:nvPr>
            <p:ph idx="1"/>
          </p:nvPr>
        </p:nvSpPr>
        <p:spPr/>
        <p:txBody>
          <a:bodyPr>
            <a:normAutofit/>
          </a:bodyPr>
          <a:lstStyle/>
          <a:p>
            <a:pPr lvl="0"/>
            <a:r>
              <a:rPr lang="en-GB" sz="2800" dirty="0"/>
              <a:t>Feeling of sadness </a:t>
            </a:r>
            <a:endParaRPr lang="en-US" sz="2800" dirty="0"/>
          </a:p>
          <a:p>
            <a:pPr lvl="0"/>
            <a:r>
              <a:rPr lang="en-GB" sz="2800" dirty="0"/>
              <a:t>Fatigue </a:t>
            </a:r>
            <a:endParaRPr lang="en-US" sz="2800" dirty="0"/>
          </a:p>
          <a:p>
            <a:pPr lvl="0"/>
            <a:r>
              <a:rPr lang="en-GB" sz="2800" dirty="0"/>
              <a:t>Diminished memory and concentration</a:t>
            </a:r>
            <a:endParaRPr lang="en-US" sz="2800" dirty="0"/>
          </a:p>
          <a:p>
            <a:pPr lvl="0"/>
            <a:r>
              <a:rPr lang="en-GB" sz="2800" dirty="0"/>
              <a:t>Feeling of guilt and worthlessness </a:t>
            </a:r>
            <a:endParaRPr lang="en-US" sz="2800" dirty="0"/>
          </a:p>
          <a:p>
            <a:r>
              <a:rPr lang="en-GB" sz="2800" dirty="0"/>
              <a:t>Sleep disturbance </a:t>
            </a:r>
            <a:endParaRPr lang="en-US" sz="2800" dirty="0"/>
          </a:p>
        </p:txBody>
      </p:sp>
    </p:spTree>
    <p:extLst>
      <p:ext uri="{BB962C8B-B14F-4D97-AF65-F5344CB8AC3E}">
        <p14:creationId xmlns:p14="http://schemas.microsoft.com/office/powerpoint/2010/main" val="329212792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Autofit/>
          </a:bodyPr>
          <a:lstStyle/>
          <a:p>
            <a:pPr lvl="0"/>
            <a:r>
              <a:rPr lang="en-GB" sz="2800" dirty="0"/>
              <a:t>Appetite disturbances with excessive weight </a:t>
            </a:r>
            <a:r>
              <a:rPr lang="en-GB" sz="2800" dirty="0" smtClean="0"/>
              <a:t>loss </a:t>
            </a:r>
            <a:r>
              <a:rPr lang="en-GB" sz="2800" dirty="0"/>
              <a:t>lagging </a:t>
            </a:r>
            <a:endParaRPr lang="en-US" sz="2800" dirty="0"/>
          </a:p>
          <a:p>
            <a:pPr lvl="0"/>
            <a:r>
              <a:rPr lang="en-GB" sz="2800" dirty="0"/>
              <a:t>Restlessness</a:t>
            </a:r>
            <a:endParaRPr lang="en-US" sz="2800" dirty="0"/>
          </a:p>
          <a:p>
            <a:pPr lvl="0"/>
            <a:r>
              <a:rPr lang="en-GB" sz="2800" dirty="0"/>
              <a:t>Impaired attention span and expression of suicidal wishes</a:t>
            </a:r>
            <a:endParaRPr lang="en-US" sz="2800" dirty="0"/>
          </a:p>
          <a:p>
            <a:pPr lvl="0"/>
            <a:r>
              <a:rPr lang="en-GB" sz="2800" dirty="0"/>
              <a:t>Withdrawal, irritability and alcohol abuse</a:t>
            </a:r>
            <a:endParaRPr lang="en-US" sz="2800" dirty="0"/>
          </a:p>
          <a:p>
            <a:pPr lvl="0"/>
            <a:r>
              <a:rPr lang="en-GB" sz="2800" dirty="0"/>
              <a:t>Depression is treatable and reversible by use of antidepressants. Treatment of the underling condition, elimination or changing of any </a:t>
            </a:r>
            <a:r>
              <a:rPr lang="en-GB" sz="2800" dirty="0" smtClean="0"/>
              <a:t>medication </a:t>
            </a:r>
            <a:r>
              <a:rPr lang="en-GB" sz="2800" dirty="0"/>
              <a:t>that contribute to depression. </a:t>
            </a:r>
            <a:endParaRPr lang="en-US" sz="2800" dirty="0"/>
          </a:p>
          <a:p>
            <a:pPr marL="0" indent="0">
              <a:buNone/>
            </a:pPr>
            <a:r>
              <a:rPr lang="en-GB" sz="2800" dirty="0"/>
              <a:t> </a:t>
            </a:r>
            <a:endParaRPr lang="en-US" sz="2800" dirty="0"/>
          </a:p>
          <a:p>
            <a:endParaRPr lang="en-US" sz="2800" dirty="0"/>
          </a:p>
        </p:txBody>
      </p:sp>
    </p:spTree>
    <p:extLst>
      <p:ext uri="{BB962C8B-B14F-4D97-AF65-F5344CB8AC3E}">
        <p14:creationId xmlns:p14="http://schemas.microsoft.com/office/powerpoint/2010/main" val="1998296323"/>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Derilium</a:t>
            </a:r>
            <a:r>
              <a:rPr lang="en-US" dirty="0" smtClean="0"/>
              <a:t>/acute confusion state</a:t>
            </a:r>
            <a:endParaRPr lang="en-US" dirty="0"/>
          </a:p>
        </p:txBody>
      </p:sp>
      <p:sp>
        <p:nvSpPr>
          <p:cNvPr id="3" name="Content Placeholder 2"/>
          <p:cNvSpPr>
            <a:spLocks noGrp="1"/>
          </p:cNvSpPr>
          <p:nvPr>
            <p:ph idx="1"/>
          </p:nvPr>
        </p:nvSpPr>
        <p:spPr/>
        <p:txBody>
          <a:bodyPr>
            <a:noAutofit/>
          </a:bodyPr>
          <a:lstStyle/>
          <a:p>
            <a:pPr marL="0" lvl="0" indent="0">
              <a:buNone/>
            </a:pPr>
            <a:r>
              <a:rPr lang="en-GB" sz="2800" b="1" dirty="0"/>
              <a:t>Delirium</a:t>
            </a:r>
            <a:r>
              <a:rPr lang="en-GB" sz="2800" dirty="0"/>
              <a:t> which is often referred to as acute confusion state begins with confusion state and progresses to disorientation.</a:t>
            </a:r>
            <a:endParaRPr lang="en-US" sz="2800" dirty="0"/>
          </a:p>
          <a:p>
            <a:pPr lvl="0"/>
            <a:r>
              <a:rPr lang="en-GB" sz="2800" dirty="0"/>
              <a:t>It occurs secondary to a number of causes including; physical illness, moderate alcohol toxicity, dehydration, faecal impaction, malnutrition, infection, head trauma and change of the environment.</a:t>
            </a:r>
            <a:endParaRPr lang="en-US" sz="2800" dirty="0"/>
          </a:p>
          <a:p>
            <a:endParaRPr lang="en-US" sz="2800" dirty="0"/>
          </a:p>
        </p:txBody>
      </p:sp>
    </p:spTree>
    <p:extLst>
      <p:ext uri="{BB962C8B-B14F-4D97-AF65-F5344CB8AC3E}">
        <p14:creationId xmlns:p14="http://schemas.microsoft.com/office/powerpoint/2010/main" val="28258196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a:t>
            </a:r>
            <a:endParaRPr lang="en-US" dirty="0"/>
          </a:p>
        </p:txBody>
      </p:sp>
      <p:sp>
        <p:nvSpPr>
          <p:cNvPr id="3" name="Content Placeholder 2"/>
          <p:cNvSpPr>
            <a:spLocks noGrp="1"/>
          </p:cNvSpPr>
          <p:nvPr>
            <p:ph idx="1"/>
          </p:nvPr>
        </p:nvSpPr>
        <p:spPr>
          <a:xfrm>
            <a:off x="1154954" y="2268649"/>
            <a:ext cx="8825659" cy="4029120"/>
          </a:xfrm>
        </p:spPr>
        <p:txBody>
          <a:bodyPr/>
          <a:lstStyle/>
          <a:p>
            <a:pPr lvl="0"/>
            <a:r>
              <a:rPr lang="en-GB" sz="2800" dirty="0" smtClean="0"/>
              <a:t>Delirium </a:t>
            </a:r>
            <a:r>
              <a:rPr lang="en-GB" sz="2800" dirty="0"/>
              <a:t>is a medical emergency and if it goes unrecognized and the underlying cause untreated, permanent irreversible brain damage follows</a:t>
            </a:r>
            <a:r>
              <a:rPr lang="en-GB" sz="2800" dirty="0" smtClean="0"/>
              <a:t>.</a:t>
            </a:r>
          </a:p>
          <a:p>
            <a:pPr lvl="0"/>
            <a:r>
              <a:rPr lang="en-GB" sz="2800" dirty="0" smtClean="0"/>
              <a:t>Has relative acute onset</a:t>
            </a:r>
            <a:endParaRPr lang="en-US" sz="2800" dirty="0"/>
          </a:p>
          <a:p>
            <a:pPr lvl="0"/>
            <a:r>
              <a:rPr lang="en-GB" sz="2800" dirty="0" smtClean="0"/>
              <a:t>Clouding of consciousness </a:t>
            </a:r>
            <a:r>
              <a:rPr lang="en-GB" sz="2800" dirty="0" err="1" smtClean="0"/>
              <a:t>ther</a:t>
            </a:r>
            <a:r>
              <a:rPr lang="en-GB" sz="2800" dirty="0" smtClean="0"/>
              <a:t> is </a:t>
            </a:r>
            <a:r>
              <a:rPr lang="en-GB" sz="2800" dirty="0" err="1" smtClean="0"/>
              <a:t>dcreased</a:t>
            </a:r>
            <a:r>
              <a:rPr lang="en-GB" sz="2800" dirty="0" smtClean="0"/>
              <a:t> awareness of surrounding and decreased ability to environmental surrounding.</a:t>
            </a:r>
          </a:p>
          <a:p>
            <a:pPr lvl="0"/>
            <a:endParaRPr lang="en-US" sz="2800" dirty="0"/>
          </a:p>
          <a:p>
            <a:pPr marL="0" indent="0">
              <a:buNone/>
            </a:pPr>
            <a:endParaRPr lang="en-US" sz="2800" dirty="0"/>
          </a:p>
          <a:p>
            <a:endParaRPr lang="en-US" dirty="0"/>
          </a:p>
        </p:txBody>
      </p:sp>
    </p:spTree>
    <p:extLst>
      <p:ext uri="{BB962C8B-B14F-4D97-AF65-F5344CB8AC3E}">
        <p14:creationId xmlns:p14="http://schemas.microsoft.com/office/powerpoint/2010/main" val="95684290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a:bodyPr>
          <a:lstStyle/>
          <a:p>
            <a:pPr lvl="0"/>
            <a:r>
              <a:rPr lang="en-US" sz="2800" dirty="0" smtClean="0"/>
              <a:t>Disorientation in time, place, associated with a decreased attention span and distractibility, misinterpretation and hallucination, disturbance of sleep-wake time  </a:t>
            </a:r>
            <a:endParaRPr lang="en-US" sz="2800" dirty="0"/>
          </a:p>
          <a:p>
            <a:endParaRPr lang="en-US" sz="2800" dirty="0"/>
          </a:p>
        </p:txBody>
      </p:sp>
    </p:spTree>
    <p:extLst>
      <p:ext uri="{BB962C8B-B14F-4D97-AF65-F5344CB8AC3E}">
        <p14:creationId xmlns:p14="http://schemas.microsoft.com/office/powerpoint/2010/main" val="164840750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a:t>
            </a:r>
            <a:endParaRPr lang="en-US" dirty="0"/>
          </a:p>
        </p:txBody>
      </p:sp>
      <p:sp>
        <p:nvSpPr>
          <p:cNvPr id="3" name="Content Placeholder 2"/>
          <p:cNvSpPr>
            <a:spLocks noGrp="1"/>
          </p:cNvSpPr>
          <p:nvPr>
            <p:ph idx="1"/>
          </p:nvPr>
        </p:nvSpPr>
        <p:spPr/>
        <p:txBody>
          <a:bodyPr>
            <a:noAutofit/>
          </a:bodyPr>
          <a:lstStyle/>
          <a:p>
            <a:pPr lvl="0"/>
            <a:r>
              <a:rPr lang="en-GB" sz="2800" dirty="0"/>
              <a:t>Non-essential drugs being taken should be withdrawn</a:t>
            </a:r>
            <a:endParaRPr lang="en-US" sz="2800" dirty="0"/>
          </a:p>
          <a:p>
            <a:pPr lvl="0"/>
            <a:r>
              <a:rPr lang="en-GB" sz="2800" dirty="0"/>
              <a:t>Supervise Nutrition </a:t>
            </a:r>
            <a:r>
              <a:rPr lang="en-GB" sz="2800" dirty="0" smtClean="0"/>
              <a:t>and fluid </a:t>
            </a:r>
            <a:r>
              <a:rPr lang="en-GB" sz="2800" dirty="0"/>
              <a:t>intake </a:t>
            </a:r>
            <a:endParaRPr lang="en-US" sz="2800" dirty="0"/>
          </a:p>
          <a:p>
            <a:pPr lvl="0"/>
            <a:r>
              <a:rPr lang="en-GB" sz="2800" dirty="0"/>
              <a:t>Encourage the relatives to touch and talk to the person in order to provide a familiar environment </a:t>
            </a:r>
            <a:endParaRPr lang="en-US" sz="2800" dirty="0"/>
          </a:p>
          <a:p>
            <a:pPr lvl="0"/>
            <a:r>
              <a:rPr lang="en-GB" sz="2800" dirty="0"/>
              <a:t>Patient’s safety should be ensured to prevent falls.</a:t>
            </a:r>
            <a:endParaRPr lang="en-US" sz="2800" dirty="0"/>
          </a:p>
          <a:p>
            <a:endParaRPr lang="en-US" sz="2800" dirty="0"/>
          </a:p>
        </p:txBody>
      </p:sp>
    </p:spTree>
    <p:extLst>
      <p:ext uri="{BB962C8B-B14F-4D97-AF65-F5344CB8AC3E}">
        <p14:creationId xmlns:p14="http://schemas.microsoft.com/office/powerpoint/2010/main" val="419107657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dementia</a:t>
            </a:r>
            <a:endParaRPr lang="en-US" dirty="0"/>
          </a:p>
        </p:txBody>
      </p:sp>
      <p:sp>
        <p:nvSpPr>
          <p:cNvPr id="3" name="Content Placeholder 2"/>
          <p:cNvSpPr>
            <a:spLocks noGrp="1"/>
          </p:cNvSpPr>
          <p:nvPr>
            <p:ph idx="1"/>
          </p:nvPr>
        </p:nvSpPr>
        <p:spPr/>
        <p:txBody>
          <a:bodyPr>
            <a:normAutofit/>
          </a:bodyPr>
          <a:lstStyle/>
          <a:p>
            <a:pPr lvl="0"/>
            <a:r>
              <a:rPr lang="en-GB" sz="2800" dirty="0"/>
              <a:t>Also known as chronic brain syndrome, which is progressive and</a:t>
            </a:r>
            <a:r>
              <a:rPr lang="en-GB" sz="2800" b="1" dirty="0"/>
              <a:t> irreversible </a:t>
            </a:r>
            <a:r>
              <a:rPr lang="en-GB" sz="2800" dirty="0"/>
              <a:t>and it’s not a result of normal aging.</a:t>
            </a:r>
            <a:endParaRPr lang="en-US" sz="2800" dirty="0"/>
          </a:p>
          <a:p>
            <a:pPr lvl="0"/>
            <a:r>
              <a:rPr lang="en-GB" sz="2800" dirty="0"/>
              <a:t>Symptoms of dementia are usually insidious in onset and after, </a:t>
            </a:r>
            <a:r>
              <a:rPr lang="en-GB" sz="2800" dirty="0" smtClean="0"/>
              <a:t>progress </a:t>
            </a:r>
            <a:r>
              <a:rPr lang="en-GB" sz="2800" dirty="0"/>
              <a:t>slowly until they are obvious and devastating, with characteristic changes </a:t>
            </a:r>
            <a:r>
              <a:rPr lang="en-GB" sz="2800" dirty="0" smtClean="0"/>
              <a:t>in: </a:t>
            </a:r>
            <a:endParaRPr lang="en-US" sz="2800" dirty="0"/>
          </a:p>
          <a:p>
            <a:endParaRPr lang="en-US" sz="2800" dirty="0"/>
          </a:p>
        </p:txBody>
      </p:sp>
    </p:spTree>
    <p:extLst>
      <p:ext uri="{BB962C8B-B14F-4D97-AF65-F5344CB8AC3E}">
        <p14:creationId xmlns:p14="http://schemas.microsoft.com/office/powerpoint/2010/main" val="1583577318"/>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 changes in </a:t>
            </a:r>
            <a:r>
              <a:rPr lang="en-US" dirty="0" err="1" smtClean="0"/>
              <a:t>dimentia</a:t>
            </a:r>
            <a:r>
              <a:rPr lang="en-US" dirty="0" smtClean="0"/>
              <a:t>..</a:t>
            </a:r>
            <a:endParaRPr lang="en-US" dirty="0"/>
          </a:p>
        </p:txBody>
      </p:sp>
      <p:sp>
        <p:nvSpPr>
          <p:cNvPr id="3" name="Content Placeholder 2"/>
          <p:cNvSpPr>
            <a:spLocks noGrp="1"/>
          </p:cNvSpPr>
          <p:nvPr>
            <p:ph idx="1"/>
          </p:nvPr>
        </p:nvSpPr>
        <p:spPr/>
        <p:txBody>
          <a:bodyPr>
            <a:normAutofit/>
          </a:bodyPr>
          <a:lstStyle/>
          <a:p>
            <a:r>
              <a:rPr lang="en-US" sz="2400" dirty="0" smtClean="0"/>
              <a:t>Memory impairment</a:t>
            </a:r>
          </a:p>
          <a:p>
            <a:r>
              <a:rPr lang="en-US" sz="2400" dirty="0" smtClean="0"/>
              <a:t>Communication and language problem</a:t>
            </a:r>
          </a:p>
          <a:p>
            <a:r>
              <a:rPr lang="en-US" sz="2400" dirty="0" smtClean="0"/>
              <a:t>Impaired ability to focus and pay attention</a:t>
            </a:r>
          </a:p>
          <a:p>
            <a:r>
              <a:rPr lang="en-US" sz="2400" dirty="0" smtClean="0"/>
              <a:t>Reasoning and judgement</a:t>
            </a:r>
          </a:p>
          <a:p>
            <a:r>
              <a:rPr lang="en-US" sz="2400" dirty="0" smtClean="0"/>
              <a:t>Visual perception</a:t>
            </a:r>
          </a:p>
          <a:p>
            <a:r>
              <a:rPr lang="en-US" sz="2400" dirty="0" smtClean="0"/>
              <a:t>Deterioration of personality with lack of personal care </a:t>
            </a:r>
            <a:endParaRPr lang="en-US" sz="2400" dirty="0"/>
          </a:p>
        </p:txBody>
      </p:sp>
    </p:spTree>
    <p:extLst>
      <p:ext uri="{BB962C8B-B14F-4D97-AF65-F5344CB8AC3E}">
        <p14:creationId xmlns:p14="http://schemas.microsoft.com/office/powerpoint/2010/main" val="388749340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Alzheimer’s disease (AD)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endParaRPr lang="en-US" dirty="0"/>
          </a:p>
          <a:p>
            <a:pPr lvl="0"/>
            <a:r>
              <a:rPr lang="en-GB" sz="2800" dirty="0"/>
              <a:t>Also referred to as primary degenerative dementia or senile dementia of Alzheimer type</a:t>
            </a:r>
            <a:r>
              <a:rPr lang="en-GB" sz="2800" dirty="0" smtClean="0"/>
              <a:t>.</a:t>
            </a:r>
          </a:p>
          <a:p>
            <a:r>
              <a:rPr lang="en-GB" sz="2800" dirty="0"/>
              <a:t>AD is a progressive irreversible degenerative neurologic disease that begins insidiously and it is characterized by gradual losses of cognitive function and disturbance in behaviour and affect.</a:t>
            </a:r>
            <a:endParaRPr lang="en-US" sz="2800" dirty="0"/>
          </a:p>
          <a:p>
            <a:pPr lvl="0"/>
            <a:endParaRPr lang="en-US" sz="2800" dirty="0"/>
          </a:p>
          <a:p>
            <a:endParaRPr lang="en-US" sz="2800" dirty="0"/>
          </a:p>
        </p:txBody>
      </p:sp>
    </p:spTree>
    <p:extLst>
      <p:ext uri="{BB962C8B-B14F-4D97-AF65-F5344CB8AC3E}">
        <p14:creationId xmlns:p14="http://schemas.microsoft.com/office/powerpoint/2010/main" val="189882876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en-GB" sz="2800" dirty="0"/>
              <a:t>AD can be classified into 2 types </a:t>
            </a:r>
            <a:endParaRPr lang="en-US" sz="2800" dirty="0"/>
          </a:p>
          <a:p>
            <a:pPr lvl="2"/>
            <a:r>
              <a:rPr lang="en-GB" sz="2800" b="1" dirty="0"/>
              <a:t>Familiar /early onset AD</a:t>
            </a:r>
            <a:endParaRPr lang="en-US" sz="2800" dirty="0"/>
          </a:p>
          <a:p>
            <a:pPr lvl="2"/>
            <a:r>
              <a:rPr lang="en-GB" sz="2800" b="1" dirty="0"/>
              <a:t>Sporadic /late onset AD</a:t>
            </a:r>
            <a:endParaRPr lang="en-US" sz="2800" dirty="0"/>
          </a:p>
          <a:p>
            <a:r>
              <a:rPr lang="en-GB" sz="2800" b="1" dirty="0"/>
              <a:t>Sporadic AD</a:t>
            </a:r>
            <a:r>
              <a:rPr lang="en-GB" sz="2800" dirty="0"/>
              <a:t> type occurs in people older than 65 years and it has no obvious pattern of inheritance.</a:t>
            </a:r>
            <a:endParaRPr lang="en-US" sz="2800" dirty="0"/>
          </a:p>
          <a:p>
            <a:endParaRPr lang="en-US" sz="2800" dirty="0"/>
          </a:p>
        </p:txBody>
      </p:sp>
    </p:spTree>
    <p:extLst>
      <p:ext uri="{BB962C8B-B14F-4D97-AF65-F5344CB8AC3E}">
        <p14:creationId xmlns:p14="http://schemas.microsoft.com/office/powerpoint/2010/main" val="1769190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b="1" dirty="0" smtClean="0"/>
              <a:t>1.Free </a:t>
            </a:r>
            <a:r>
              <a:rPr lang="en-GB" b="1" dirty="0"/>
              <a:t>Radical Theory:</a:t>
            </a:r>
            <a:r>
              <a:rPr lang="en-US" dirty="0"/>
              <a:t/>
            </a:r>
            <a:br>
              <a:rPr lang="en-US" dirty="0"/>
            </a:br>
            <a:endParaRPr lang="en-US" dirty="0"/>
          </a:p>
        </p:txBody>
      </p:sp>
      <p:sp>
        <p:nvSpPr>
          <p:cNvPr id="3" name="Content Placeholder 2"/>
          <p:cNvSpPr>
            <a:spLocks noGrp="1"/>
          </p:cNvSpPr>
          <p:nvPr>
            <p:ph idx="1"/>
          </p:nvPr>
        </p:nvSpPr>
        <p:spPr/>
        <p:txBody>
          <a:bodyPr/>
          <a:lstStyle/>
          <a:p>
            <a:r>
              <a:rPr lang="en-GB" sz="2800" dirty="0"/>
              <a:t>This theory suggests that the body gathers by-products(free radicals) following oxidation e.g. of proteins, fats and </a:t>
            </a:r>
            <a:r>
              <a:rPr lang="en-GB" sz="2800" dirty="0" smtClean="0"/>
              <a:t>carbohydrates. accumulation </a:t>
            </a:r>
            <a:r>
              <a:rPr lang="en-GB" sz="2800" dirty="0"/>
              <a:t>of these free </a:t>
            </a:r>
            <a:r>
              <a:rPr lang="en-GB" sz="2800" dirty="0" smtClean="0"/>
              <a:t>radicals, </a:t>
            </a:r>
            <a:r>
              <a:rPr lang="en-GB" sz="2800" dirty="0"/>
              <a:t>results to damage or alteration of the original structure or function of the cell membrane</a:t>
            </a:r>
            <a:r>
              <a:rPr lang="en-GB" dirty="0"/>
              <a:t>. </a:t>
            </a:r>
            <a:endParaRPr lang="en-US" dirty="0"/>
          </a:p>
        </p:txBody>
      </p:sp>
    </p:spTree>
    <p:extLst>
      <p:ext uri="{BB962C8B-B14F-4D97-AF65-F5344CB8AC3E}">
        <p14:creationId xmlns:p14="http://schemas.microsoft.com/office/powerpoint/2010/main" val="254478395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r>
              <a:rPr lang="en-GB" sz="2800" b="1" dirty="0"/>
              <a:t>Familial </a:t>
            </a:r>
            <a:r>
              <a:rPr lang="en-GB" sz="2800" b="1" dirty="0" smtClean="0"/>
              <a:t>AD </a:t>
            </a:r>
            <a:r>
              <a:rPr lang="en-GB" sz="2800" dirty="0" smtClean="0"/>
              <a:t>type </a:t>
            </a:r>
            <a:r>
              <a:rPr lang="en-GB" sz="2800" dirty="0"/>
              <a:t>is rare and occurs in middle age adults as early as 40yrs </a:t>
            </a:r>
            <a:endParaRPr lang="en-US" sz="2800" dirty="0"/>
          </a:p>
          <a:p>
            <a:pPr lvl="0"/>
            <a:r>
              <a:rPr lang="en-GB" sz="2800" dirty="0"/>
              <a:t>People with at least one relative suffering from AD are more at risk.( There’s a familiar component) </a:t>
            </a:r>
            <a:endParaRPr lang="en-US" sz="2800" dirty="0"/>
          </a:p>
          <a:p>
            <a:pPr lvl="0"/>
            <a:r>
              <a:rPr lang="en-GB" sz="2800" dirty="0"/>
              <a:t>Also referred to as pre-senile dementia </a:t>
            </a:r>
            <a:endParaRPr lang="en-US" sz="2800" dirty="0"/>
          </a:p>
          <a:p>
            <a:endParaRPr lang="en-US" sz="2800" dirty="0"/>
          </a:p>
        </p:txBody>
      </p:sp>
    </p:spTree>
    <p:extLst>
      <p:ext uri="{BB962C8B-B14F-4D97-AF65-F5344CB8AC3E}">
        <p14:creationId xmlns:p14="http://schemas.microsoft.com/office/powerpoint/2010/main" val="274954943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en-GB" sz="2800" dirty="0" smtClean="0"/>
              <a:t>.</a:t>
            </a:r>
            <a:r>
              <a:rPr lang="en-GB" sz="2800" b="1" dirty="0" smtClean="0"/>
              <a:t> </a:t>
            </a:r>
            <a:r>
              <a:rPr lang="en-GB" sz="2800" b="1" dirty="0"/>
              <a:t>The sporadic form </a:t>
            </a:r>
            <a:r>
              <a:rPr lang="en-GB" sz="2800" dirty="0"/>
              <a:t>occurs usually after 65 years of age and accounts for most cases; it most likely results from a combination of genetic and environmental influences.</a:t>
            </a:r>
            <a:endParaRPr lang="en-US" sz="2800" dirty="0"/>
          </a:p>
          <a:p>
            <a:endParaRPr lang="en-US" sz="2800" dirty="0"/>
          </a:p>
        </p:txBody>
      </p:sp>
    </p:spTree>
    <p:extLst>
      <p:ext uri="{BB962C8B-B14F-4D97-AF65-F5344CB8AC3E}">
        <p14:creationId xmlns:p14="http://schemas.microsoft.com/office/powerpoint/2010/main" val="182713475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fontScale="92500"/>
          </a:bodyPr>
          <a:lstStyle/>
          <a:p>
            <a:pPr lvl="0"/>
            <a:r>
              <a:rPr lang="en-GB" sz="2800" dirty="0"/>
              <a:t>Specific </a:t>
            </a:r>
            <a:r>
              <a:rPr lang="en-GB" sz="2800" dirty="0" err="1"/>
              <a:t>neuropathological</a:t>
            </a:r>
            <a:r>
              <a:rPr lang="en-GB" sz="2800" dirty="0"/>
              <a:t> and biochemical  changes include; development of tangled masses of non-functioning neurons known as neurofibrillary tangles or neurotic plagues ( deposits of amyloidal proteins) which research shows that the amyloid plagues are the ones that cause neuron death </a:t>
            </a:r>
            <a:endParaRPr lang="en-US" sz="2800" dirty="0"/>
          </a:p>
          <a:p>
            <a:pPr lvl="0"/>
            <a:r>
              <a:rPr lang="en-GB" sz="2800" dirty="0"/>
              <a:t>This </a:t>
            </a:r>
            <a:r>
              <a:rPr lang="en-GB" sz="2800" dirty="0" err="1" smtClean="0"/>
              <a:t>neruron</a:t>
            </a:r>
            <a:r>
              <a:rPr lang="en-GB" sz="2800" dirty="0" smtClean="0"/>
              <a:t> </a:t>
            </a:r>
            <a:r>
              <a:rPr lang="en-GB" sz="2800" dirty="0"/>
              <a:t>damage occurs primarily in the cerebral cortex resulting in decreased brain size.</a:t>
            </a:r>
            <a:endParaRPr lang="en-US" sz="2800" dirty="0"/>
          </a:p>
          <a:p>
            <a:pPr marL="0" indent="0">
              <a:buNone/>
            </a:pPr>
            <a:endParaRPr lang="en-US" dirty="0"/>
          </a:p>
        </p:txBody>
      </p:sp>
    </p:spTree>
    <p:extLst>
      <p:ext uri="{BB962C8B-B14F-4D97-AF65-F5344CB8AC3E}">
        <p14:creationId xmlns:p14="http://schemas.microsoft.com/office/powerpoint/2010/main" val="97870220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en-GB" sz="2800" dirty="0"/>
              <a:t>Biochemically the enzymes active in </a:t>
            </a:r>
            <a:r>
              <a:rPr lang="en-GB" sz="2800" dirty="0" smtClean="0"/>
              <a:t>producing acetylcholine </a:t>
            </a:r>
            <a:r>
              <a:rPr lang="en-GB" sz="2800" dirty="0"/>
              <a:t>is specifically involved in memory processing) </a:t>
            </a:r>
            <a:endParaRPr lang="en-US" sz="2800" dirty="0"/>
          </a:p>
          <a:p>
            <a:pPr lvl="0"/>
            <a:r>
              <a:rPr lang="en-GB" sz="2800" dirty="0"/>
              <a:t>There is death of neurones throughout the cortex replacement by non-functional cells</a:t>
            </a:r>
            <a:endParaRPr lang="en-US" sz="2800" dirty="0"/>
          </a:p>
          <a:p>
            <a:endParaRPr lang="en-US" sz="2800" dirty="0"/>
          </a:p>
        </p:txBody>
      </p:sp>
    </p:spTree>
    <p:extLst>
      <p:ext uri="{BB962C8B-B14F-4D97-AF65-F5344CB8AC3E}">
        <p14:creationId xmlns:p14="http://schemas.microsoft.com/office/powerpoint/2010/main" val="224646848"/>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 </a:t>
            </a:r>
            <a:r>
              <a:rPr lang="en-GB" b="1" dirty="0"/>
              <a:t>Clinical features </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GB" sz="2800" dirty="0"/>
              <a:t>In the early stages, there is forgetfulness and faint memory loss, but the person has adequate cognitive information to hide the loss  and can function independently </a:t>
            </a:r>
            <a:endParaRPr lang="en-US" sz="2800" dirty="0"/>
          </a:p>
          <a:p>
            <a:pPr lvl="0"/>
            <a:r>
              <a:rPr lang="en-GB" sz="2800" dirty="0"/>
              <a:t>With further progression there is inability to conceal the deficit</a:t>
            </a:r>
            <a:endParaRPr lang="en-US" sz="2800" dirty="0"/>
          </a:p>
          <a:p>
            <a:endParaRPr lang="en-US" sz="2800" dirty="0"/>
          </a:p>
        </p:txBody>
      </p:sp>
    </p:spTree>
    <p:extLst>
      <p:ext uri="{BB962C8B-B14F-4D97-AF65-F5344CB8AC3E}">
        <p14:creationId xmlns:p14="http://schemas.microsoft.com/office/powerpoint/2010/main" val="224293971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en-GB" sz="2800" dirty="0"/>
              <a:t>Forget fullness is manifested in many daily activities e.g. may fail to recognize familiar faces, places and setting. </a:t>
            </a:r>
            <a:endParaRPr lang="en-US" sz="2800" dirty="0"/>
          </a:p>
          <a:p>
            <a:r>
              <a:rPr lang="en-GB" sz="2800" dirty="0"/>
              <a:t>They may keep on repeating the same stories because they forget that they have already told them</a:t>
            </a:r>
            <a:endParaRPr lang="en-US" sz="2800" dirty="0"/>
          </a:p>
        </p:txBody>
      </p:sp>
    </p:spTree>
    <p:extLst>
      <p:ext uri="{BB962C8B-B14F-4D97-AF65-F5344CB8AC3E}">
        <p14:creationId xmlns:p14="http://schemas.microsoft.com/office/powerpoint/2010/main" val="115345507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en-GB" sz="2800" dirty="0" smtClean="0"/>
              <a:t>Reasoning and </a:t>
            </a:r>
            <a:r>
              <a:rPr lang="en-GB" sz="2800" dirty="0"/>
              <a:t>reality orientation by caregivers </a:t>
            </a:r>
            <a:r>
              <a:rPr lang="en-GB" sz="2800" dirty="0" smtClean="0"/>
              <a:t>increases </a:t>
            </a:r>
            <a:r>
              <a:rPr lang="en-GB" sz="2800" dirty="0"/>
              <a:t>the person’s anxiety without increasing functioning because instructions will also be forgotten.</a:t>
            </a:r>
            <a:endParaRPr lang="en-US" sz="2800" dirty="0"/>
          </a:p>
          <a:p>
            <a:pPr lvl="0"/>
            <a:r>
              <a:rPr lang="en-GB" sz="2800" dirty="0"/>
              <a:t>Conversation becomes difficult because the person forgets what he/she wanted to say (has problem finding words) </a:t>
            </a:r>
            <a:endParaRPr lang="en-US" sz="2800" dirty="0"/>
          </a:p>
          <a:p>
            <a:endParaRPr lang="en-US" sz="2800" dirty="0"/>
          </a:p>
        </p:txBody>
      </p:sp>
    </p:spTree>
    <p:extLst>
      <p:ext uri="{BB962C8B-B14F-4D97-AF65-F5344CB8AC3E}">
        <p14:creationId xmlns:p14="http://schemas.microsoft.com/office/powerpoint/2010/main" val="343925153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Autofit/>
          </a:bodyPr>
          <a:lstStyle/>
          <a:p>
            <a:pPr lvl="0"/>
            <a:r>
              <a:rPr lang="en-GB" sz="2800" dirty="0"/>
              <a:t>Ability to formulate concept and thinking abstractly disappears e.g. he can only interpret proverb in concrete terms.</a:t>
            </a:r>
            <a:endParaRPr lang="en-US" sz="2800" dirty="0"/>
          </a:p>
          <a:p>
            <a:pPr lvl="0"/>
            <a:r>
              <a:rPr lang="en-GB" sz="2800" dirty="0"/>
              <a:t>The person is unable to recognize the consequences of his action and will exhibit impulsive behaviour appliances handling money etc.</a:t>
            </a:r>
            <a:endParaRPr lang="en-US" sz="2800" dirty="0"/>
          </a:p>
          <a:p>
            <a:pPr lvl="0"/>
            <a:r>
              <a:rPr lang="en-GB" sz="2800" dirty="0"/>
              <a:t>Personality changes are usually evident; he becomes depressed, suspicious, paranoid, hostile and even combative. </a:t>
            </a:r>
            <a:endParaRPr lang="en-US" sz="2800" dirty="0"/>
          </a:p>
          <a:p>
            <a:endParaRPr lang="en-US" sz="2800" dirty="0"/>
          </a:p>
        </p:txBody>
      </p:sp>
    </p:spTree>
    <p:extLst>
      <p:ext uri="{BB962C8B-B14F-4D97-AF65-F5344CB8AC3E}">
        <p14:creationId xmlns:p14="http://schemas.microsoft.com/office/powerpoint/2010/main" val="56047189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rmAutofit/>
          </a:bodyPr>
          <a:lstStyle/>
          <a:p>
            <a:pPr lvl="0"/>
            <a:r>
              <a:rPr lang="en-GB" sz="2800" dirty="0"/>
              <a:t>He/she </a:t>
            </a:r>
            <a:r>
              <a:rPr lang="en-GB" sz="2800" dirty="0" smtClean="0"/>
              <a:t>experience’s </a:t>
            </a:r>
            <a:r>
              <a:rPr lang="en-GB" sz="2800" dirty="0"/>
              <a:t>difficulties with every day activities e.g. operating simple appliances, handling money etc. </a:t>
            </a:r>
            <a:endParaRPr lang="en-US" sz="2800" dirty="0"/>
          </a:p>
          <a:p>
            <a:pPr lvl="0"/>
            <a:r>
              <a:rPr lang="en-GB" sz="2800" dirty="0"/>
              <a:t>As the disease progresses speaking skills deteriorates to non-sense syllables, Increased physical activity, he may wander at night and this increases the appetite</a:t>
            </a:r>
            <a:endParaRPr lang="en-US" sz="2800" dirty="0"/>
          </a:p>
          <a:p>
            <a:endParaRPr lang="en-US" sz="2800" dirty="0"/>
          </a:p>
        </p:txBody>
      </p:sp>
    </p:spTree>
    <p:extLst>
      <p:ext uri="{BB962C8B-B14F-4D97-AF65-F5344CB8AC3E}">
        <p14:creationId xmlns:p14="http://schemas.microsoft.com/office/powerpoint/2010/main" val="1468931211"/>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Ct..</a:t>
            </a:r>
            <a:endParaRPr lang="en-US" dirty="0"/>
          </a:p>
        </p:txBody>
      </p:sp>
      <p:sp>
        <p:nvSpPr>
          <p:cNvPr id="3" name="Content Placeholder 2"/>
          <p:cNvSpPr>
            <a:spLocks noGrp="1"/>
          </p:cNvSpPr>
          <p:nvPr>
            <p:ph idx="1"/>
          </p:nvPr>
        </p:nvSpPr>
        <p:spPr/>
        <p:txBody>
          <a:bodyPr>
            <a:noAutofit/>
          </a:bodyPr>
          <a:lstStyle/>
          <a:p>
            <a:pPr lvl="0"/>
            <a:r>
              <a:rPr lang="en-GB" sz="2800" dirty="0"/>
              <a:t>Eventually assistance is needed for most activities including eating and toileting because  dysphasia and incontinence develop </a:t>
            </a:r>
            <a:endParaRPr lang="en-US" sz="2800" dirty="0"/>
          </a:p>
          <a:p>
            <a:pPr lvl="0"/>
            <a:r>
              <a:rPr lang="en-GB" sz="2800" dirty="0"/>
              <a:t>The terminal stage in the patient is immobility, requires total nursing care and may last for months to years.</a:t>
            </a:r>
            <a:endParaRPr lang="en-US" sz="2800" dirty="0"/>
          </a:p>
          <a:p>
            <a:pPr lvl="0"/>
            <a:r>
              <a:rPr lang="en-GB" sz="2800" dirty="0"/>
              <a:t>Death finally occurs as a result of complications </a:t>
            </a:r>
            <a:r>
              <a:rPr lang="en-GB" sz="2800" dirty="0" err="1"/>
              <a:t>e.g.pneumonia</a:t>
            </a:r>
            <a:r>
              <a:rPr lang="en-GB" sz="2800" dirty="0"/>
              <a:t>, dehydration malnutrition, pressure sores etc.</a:t>
            </a:r>
            <a:endParaRPr lang="en-US" sz="2800" dirty="0"/>
          </a:p>
          <a:p>
            <a:endParaRPr lang="en-US" sz="2800" dirty="0"/>
          </a:p>
        </p:txBody>
      </p:sp>
    </p:spTree>
    <p:extLst>
      <p:ext uri="{BB962C8B-B14F-4D97-AF65-F5344CB8AC3E}">
        <p14:creationId xmlns:p14="http://schemas.microsoft.com/office/powerpoint/2010/main" val="14550099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2124</TotalTime>
  <Words>5166</Words>
  <Application>Microsoft Office PowerPoint</Application>
  <PresentationFormat>Widescreen</PresentationFormat>
  <Paragraphs>513</Paragraphs>
  <Slides>120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120</vt:i4>
      </vt:variant>
    </vt:vector>
  </HeadingPairs>
  <TitlesOfParts>
    <vt:vector size="126" baseType="lpstr">
      <vt:lpstr>Arial</vt:lpstr>
      <vt:lpstr>Century Gothic</vt:lpstr>
      <vt:lpstr>Tahoma</vt:lpstr>
      <vt:lpstr>Times New Roman</vt:lpstr>
      <vt:lpstr>Wingdings 3</vt:lpstr>
      <vt:lpstr>Ion Boardroom</vt:lpstr>
      <vt:lpstr>GERIATRIC</vt:lpstr>
      <vt:lpstr>Advantages of Learning Geriatric Care</vt:lpstr>
      <vt:lpstr>Roles of geriatric nurse</vt:lpstr>
      <vt:lpstr> How to define aging </vt:lpstr>
      <vt:lpstr>Chronological division of old age</vt:lpstr>
      <vt:lpstr>Characteristic of normal aging</vt:lpstr>
      <vt:lpstr>theories of aging</vt:lpstr>
      <vt:lpstr>BIOLOGICAL THEORY</vt:lpstr>
      <vt:lpstr>1.Free Radical Theory: </vt:lpstr>
      <vt:lpstr>CT..</vt:lpstr>
      <vt:lpstr>2.Cross link theory(collagen theory)</vt:lpstr>
      <vt:lpstr>3. autoimmune theory</vt:lpstr>
      <vt:lpstr>(b)DEVELOPMENTAL THEORY</vt:lpstr>
      <vt:lpstr>(c)SOCIOLOGIC THEORIES:</vt:lpstr>
      <vt:lpstr>Ct…</vt:lpstr>
      <vt:lpstr>Ct..</vt:lpstr>
      <vt:lpstr>(d)NURSING THEORIES</vt:lpstr>
      <vt:lpstr>PHYSIOLOGICAL CHANGES</vt:lpstr>
      <vt:lpstr>ct</vt:lpstr>
      <vt:lpstr>Health promotion</vt:lpstr>
      <vt:lpstr>2.RESPIRATORY SYSTEM.</vt:lpstr>
      <vt:lpstr>CT</vt:lpstr>
      <vt:lpstr>Health promotion</vt:lpstr>
      <vt:lpstr>Ct..</vt:lpstr>
      <vt:lpstr>3.REPRODUCTIVE SYSTEM</vt:lpstr>
      <vt:lpstr>Ct..</vt:lpstr>
      <vt:lpstr>Ct with  reproductive system</vt:lpstr>
      <vt:lpstr>Health promotion</vt:lpstr>
      <vt:lpstr>4. GENITO-URINARY SYSTEM</vt:lpstr>
      <vt:lpstr>CT</vt:lpstr>
      <vt:lpstr>CT..</vt:lpstr>
      <vt:lpstr>Health promotion</vt:lpstr>
      <vt:lpstr>5.GASTRO-INTESTINAL SYSTEM..</vt:lpstr>
      <vt:lpstr>Ct .</vt:lpstr>
      <vt:lpstr>CT..</vt:lpstr>
      <vt:lpstr>predisposing factors to constipation</vt:lpstr>
      <vt:lpstr>HEALTH PROMOTION</vt:lpstr>
      <vt:lpstr>CT</vt:lpstr>
      <vt:lpstr>6.NUTRITION STATUS</vt:lpstr>
      <vt:lpstr>HEALTH PROMOTION TEACHINGS</vt:lpstr>
      <vt:lpstr>7.MASCULAR SKELETAL CHANGES</vt:lpstr>
      <vt:lpstr>Ct..</vt:lpstr>
      <vt:lpstr>CT</vt:lpstr>
      <vt:lpstr>Health promotion</vt:lpstr>
      <vt:lpstr>Ct..</vt:lpstr>
      <vt:lpstr>8.Sensory system..</vt:lpstr>
      <vt:lpstr>CT</vt:lpstr>
      <vt:lpstr>CT..</vt:lpstr>
      <vt:lpstr>Health promotion</vt:lpstr>
      <vt:lpstr>ct</vt:lpstr>
      <vt:lpstr>Health promotion</vt:lpstr>
      <vt:lpstr>ct</vt:lpstr>
      <vt:lpstr>ct</vt:lpstr>
      <vt:lpstr>Health promotion</vt:lpstr>
      <vt:lpstr>CT</vt:lpstr>
      <vt:lpstr>common health issues of older adults  </vt:lpstr>
      <vt:lpstr>Ct’</vt:lpstr>
      <vt:lpstr>Ct..</vt:lpstr>
      <vt:lpstr>ct</vt:lpstr>
      <vt:lpstr>ct</vt:lpstr>
      <vt:lpstr>ct</vt:lpstr>
      <vt:lpstr>Ct..3.FALLS</vt:lpstr>
      <vt:lpstr>ct</vt:lpstr>
      <vt:lpstr>ct</vt:lpstr>
      <vt:lpstr>ct</vt:lpstr>
      <vt:lpstr>ct</vt:lpstr>
      <vt:lpstr>ct</vt:lpstr>
      <vt:lpstr>ct</vt:lpstr>
      <vt:lpstr>ct</vt:lpstr>
      <vt:lpstr>ct</vt:lpstr>
      <vt:lpstr>ct</vt:lpstr>
      <vt:lpstr>ct</vt:lpstr>
      <vt:lpstr>ct</vt:lpstr>
      <vt:lpstr>ct</vt:lpstr>
      <vt:lpstr>ct</vt:lpstr>
      <vt:lpstr>ct</vt:lpstr>
      <vt:lpstr>mental health problem in older people</vt:lpstr>
      <vt:lpstr>Ct..</vt:lpstr>
      <vt:lpstr>depression</vt:lpstr>
      <vt:lpstr>Signs of depression</vt:lpstr>
      <vt:lpstr>Ct..</vt:lpstr>
      <vt:lpstr>Derilium/acute confusion state</vt:lpstr>
      <vt:lpstr>Characteristics …</vt:lpstr>
      <vt:lpstr>ct</vt:lpstr>
      <vt:lpstr>interventions</vt:lpstr>
      <vt:lpstr>dementia</vt:lpstr>
      <vt:lpstr>Characteristic changes in dimentia..</vt:lpstr>
      <vt:lpstr>Alzheimer’s disease (AD)  </vt:lpstr>
      <vt:lpstr>Ct…</vt:lpstr>
      <vt:lpstr>Ct..</vt:lpstr>
      <vt:lpstr>Ct…</vt:lpstr>
      <vt:lpstr>Ct…</vt:lpstr>
      <vt:lpstr>Ct..</vt:lpstr>
      <vt:lpstr> Clinical features  </vt:lpstr>
      <vt:lpstr>Ct…</vt:lpstr>
      <vt:lpstr>Ct..</vt:lpstr>
      <vt:lpstr>Ct..</vt:lpstr>
      <vt:lpstr>Ct…</vt:lpstr>
      <vt:lpstr>Ct..</vt:lpstr>
      <vt:lpstr>Assessment and diagnosis  </vt:lpstr>
      <vt:lpstr>Ct..</vt:lpstr>
      <vt:lpstr>Medical Management </vt:lpstr>
      <vt:lpstr>Ct..</vt:lpstr>
      <vt:lpstr>Nursing Management </vt:lpstr>
      <vt:lpstr>ct</vt:lpstr>
      <vt:lpstr>ETHICAL PLUS LEGAL ISSUES AFFECTING THE ELDERLY PERSON’S </vt:lpstr>
      <vt:lpstr>Ct..</vt:lpstr>
      <vt:lpstr>Options of directives include</vt:lpstr>
      <vt:lpstr>ct</vt:lpstr>
      <vt:lpstr>Ct..</vt:lpstr>
      <vt:lpstr>Changes with aging and clinical consequences  </vt:lpstr>
      <vt:lpstr>ct</vt:lpstr>
      <vt:lpstr>Ct..</vt:lpstr>
      <vt:lpstr>Ct..</vt:lpstr>
      <vt:lpstr>Ct..</vt:lpstr>
      <vt:lpstr>Ct..</vt:lpstr>
      <vt:lpstr>Ct..</vt:lpstr>
      <vt:lpstr>Ct..</vt:lpstr>
      <vt:lpstr>ct</vt:lpstr>
      <vt:lpstr>ct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GERIATRIC</dc:title>
  <dc:creator>CDI</dc:creator>
  <cp:lastModifiedBy>CDI</cp:lastModifiedBy>
  <cp:revision>106</cp:revision>
  <dcterms:created xsi:type="dcterms:W3CDTF">2017-03-01T17:22:07Z</dcterms:created>
  <dcterms:modified xsi:type="dcterms:W3CDTF">2018-07-12T09:54:38Z</dcterms:modified>
</cp:coreProperties>
</file>