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313" r:id="rId3"/>
    <p:sldId id="314" r:id="rId4"/>
    <p:sldId id="315" r:id="rId5"/>
    <p:sldId id="316" r:id="rId6"/>
    <p:sldId id="317" r:id="rId7"/>
    <p:sldId id="318" r:id="rId8"/>
    <p:sldId id="257" r:id="rId9"/>
    <p:sldId id="258" r:id="rId10"/>
    <p:sldId id="312" r:id="rId11"/>
    <p:sldId id="259" r:id="rId12"/>
    <p:sldId id="260" r:id="rId13"/>
    <p:sldId id="261" r:id="rId14"/>
    <p:sldId id="305" r:id="rId15"/>
    <p:sldId id="263" r:id="rId16"/>
    <p:sldId id="264" r:id="rId17"/>
    <p:sldId id="265" r:id="rId18"/>
    <p:sldId id="266" r:id="rId19"/>
    <p:sldId id="267" r:id="rId20"/>
    <p:sldId id="306" r:id="rId21"/>
    <p:sldId id="268" r:id="rId22"/>
    <p:sldId id="269" r:id="rId23"/>
    <p:sldId id="307" r:id="rId24"/>
    <p:sldId id="270" r:id="rId25"/>
    <p:sldId id="308"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8" r:id="rId43"/>
    <p:sldId id="289" r:id="rId44"/>
    <p:sldId id="290" r:id="rId45"/>
    <p:sldId id="294" r:id="rId46"/>
    <p:sldId id="295" r:id="rId47"/>
    <p:sldId id="296" r:id="rId48"/>
    <p:sldId id="297" r:id="rId49"/>
    <p:sldId id="291" r:id="rId50"/>
    <p:sldId id="300" r:id="rId51"/>
    <p:sldId id="301" r:id="rId52"/>
    <p:sldId id="298" r:id="rId53"/>
    <p:sldId id="299" r:id="rId54"/>
    <p:sldId id="310" r:id="rId55"/>
    <p:sldId id="302" r:id="rId56"/>
    <p:sldId id="303" r:id="rId57"/>
    <p:sldId id="304"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56"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2C3931-8EC5-4650-9744-1B93640F2C0C}"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C3931-8EC5-4650-9744-1B93640F2C0C}"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C3931-8EC5-4650-9744-1B93640F2C0C}"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C3931-8EC5-4650-9744-1B93640F2C0C}"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C3931-8EC5-4650-9744-1B93640F2C0C}"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2C3931-8EC5-4650-9744-1B93640F2C0C}"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2C3931-8EC5-4650-9744-1B93640F2C0C}" type="datetimeFigureOut">
              <a:rPr lang="en-US" smtClean="0"/>
              <a:pPr/>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2C3931-8EC5-4650-9744-1B93640F2C0C}" type="datetimeFigureOut">
              <a:rPr lang="en-US" smtClean="0"/>
              <a:pPr/>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C3931-8EC5-4650-9744-1B93640F2C0C}" type="datetimeFigureOut">
              <a:rPr lang="en-US" smtClean="0"/>
              <a:pPr/>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C3931-8EC5-4650-9744-1B93640F2C0C}"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C3931-8EC5-4650-9744-1B93640F2C0C}"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F2C6B-A257-44A9-80C7-D5E5D0F0C9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C3931-8EC5-4650-9744-1B93640F2C0C}" type="datetimeFigureOut">
              <a:rPr lang="en-US" smtClean="0"/>
              <a:pPr/>
              <a:t>2/24/2021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F2C6B-A257-44A9-80C7-D5E5D0F0C9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2%20Fundamentals%20in%20Nursing%20Practice\pages\pg20060221041050043.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2%20Fundamentals%20in%20Nursing%20Practice\pages\pg20060221041050043.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2%20Fundamentals%20in%20Nursing%20Practice\pages\pg20060221041050043.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2%20Fundamentals%20in%20Nursing%20Practice\pages\pg20060221041050043.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2%20Fundamentals%20in%20Nursing%20Practice\pages\pg20060221041050043.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2%20Fundamentals%20in%20Nursing%20Practice\pages\pg20060221041050043.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DC4F7-A433-4888-A0AF-B9140CFA0517}"/>
              </a:ext>
            </a:extLst>
          </p:cNvPr>
          <p:cNvSpPr>
            <a:spLocks noGrp="1"/>
          </p:cNvSpPr>
          <p:nvPr>
            <p:ph type="ctrTitle"/>
          </p:nvPr>
        </p:nvSpPr>
        <p:spPr/>
        <p:txBody>
          <a:bodyPr/>
          <a:lstStyle/>
          <a:p>
            <a:r>
              <a:rPr lang="en-US" dirty="0"/>
              <a:t>HEALTH ASSESSMENT </a:t>
            </a:r>
            <a:endParaRPr lang="en-KE" dirty="0"/>
          </a:p>
        </p:txBody>
      </p:sp>
      <p:sp>
        <p:nvSpPr>
          <p:cNvPr id="3" name="Subtitle 2">
            <a:extLst>
              <a:ext uri="{FF2B5EF4-FFF2-40B4-BE49-F238E27FC236}">
                <a16:creationId xmlns:a16="http://schemas.microsoft.com/office/drawing/2014/main" id="{580AEEBC-B6A3-40DB-8F35-1A046E5840A2}"/>
              </a:ext>
            </a:extLst>
          </p:cNvPr>
          <p:cNvSpPr>
            <a:spLocks noGrp="1"/>
          </p:cNvSpPr>
          <p:nvPr>
            <p:ph type="subTitle" idx="1"/>
          </p:nvPr>
        </p:nvSpPr>
        <p:spPr/>
        <p:txBody>
          <a:bodyPr/>
          <a:lstStyle/>
          <a:p>
            <a:r>
              <a:rPr lang="en-US" dirty="0"/>
              <a:t>BY</a:t>
            </a:r>
          </a:p>
          <a:p>
            <a:r>
              <a:rPr lang="en-US" dirty="0"/>
              <a:t>ELLY LIMO</a:t>
            </a:r>
            <a:endParaRPr lang="en-KE" dirty="0"/>
          </a:p>
        </p:txBody>
      </p:sp>
    </p:spTree>
    <p:extLst>
      <p:ext uri="{BB962C8B-B14F-4D97-AF65-F5344CB8AC3E}">
        <p14:creationId xmlns:p14="http://schemas.microsoft.com/office/powerpoint/2010/main" val="2384980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You will be responsible for developing a database through: </a:t>
            </a:r>
            <a:br>
              <a:rPr lang="en-GB" dirty="0"/>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GB" dirty="0"/>
              <a:t>a detailed history of the patient's present illness; </a:t>
            </a:r>
          </a:p>
          <a:p>
            <a:pPr>
              <a:buFont typeface="Wingdings" pitchFamily="2" charset="2"/>
              <a:buChar char="Ø"/>
            </a:pPr>
            <a:r>
              <a:rPr lang="en-GB" dirty="0"/>
              <a:t>past medical history;</a:t>
            </a:r>
          </a:p>
          <a:p>
            <a:pPr>
              <a:buFont typeface="Wingdings" pitchFamily="2" charset="2"/>
              <a:buChar char="Ø"/>
            </a:pPr>
            <a:r>
              <a:rPr lang="en-GB" dirty="0"/>
              <a:t> family history and</a:t>
            </a:r>
          </a:p>
          <a:p>
            <a:pPr>
              <a:buFont typeface="Wingdings" pitchFamily="2" charset="2"/>
              <a:buChar char="Ø"/>
            </a:pPr>
            <a:r>
              <a:rPr lang="en-GB" dirty="0"/>
              <a:t> review of body systems.</a:t>
            </a:r>
          </a:p>
          <a:p>
            <a:pPr>
              <a:buFont typeface="Wingdings" pitchFamily="2" charset="2"/>
              <a:buChar char="Ø"/>
            </a:pPr>
            <a:r>
              <a:rPr lang="en-GB" dirty="0"/>
              <a:t> It will be beneficial to include: individual and family relationships; life style patterns; health practices and coping strategies. </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What you should take note of during history taking is:</a:t>
            </a:r>
            <a:br>
              <a:rPr lang="en-US" dirty="0"/>
            </a:br>
            <a:endParaRPr lang="en-US" dirty="0"/>
          </a:p>
        </p:txBody>
      </p:sp>
      <p:sp>
        <p:nvSpPr>
          <p:cNvPr id="3" name="Content Placeholder 2"/>
          <p:cNvSpPr>
            <a:spLocks noGrp="1"/>
          </p:cNvSpPr>
          <p:nvPr>
            <p:ph idx="1"/>
          </p:nvPr>
        </p:nvSpPr>
        <p:spPr/>
        <p:txBody>
          <a:bodyPr/>
          <a:lstStyle/>
          <a:p>
            <a:pPr lvl="0"/>
            <a:r>
              <a:rPr lang="en-GB" dirty="0"/>
              <a:t>Ethical considerations in data collection </a:t>
            </a:r>
            <a:endParaRPr lang="en-US" dirty="0"/>
          </a:p>
          <a:p>
            <a:pPr lvl="0"/>
            <a:r>
              <a:rPr lang="en-GB" dirty="0"/>
              <a:t>Communication skills and interviewing techniques </a:t>
            </a:r>
            <a:endParaRPr lang="en-US" dirty="0"/>
          </a:p>
          <a:p>
            <a:pPr lvl="0"/>
            <a:r>
              <a:rPr lang="en-GB" dirty="0"/>
              <a:t>Content of the health history</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Ethical Considerations in Data Collection</a:t>
            </a:r>
            <a:r>
              <a:rPr lang="en-GB" dirty="0"/>
              <a:t>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This emphasise that the patient has the right to know why information is being collected and how it will be used.</a:t>
            </a:r>
          </a:p>
          <a:p>
            <a:r>
              <a:rPr lang="en-GB" dirty="0"/>
              <a:t> You are therefore expected to identify yourself and your role, provide a detailed explanation of what a health history is, how the information will be elicited and how it will be used. </a:t>
            </a:r>
            <a:endParaRPr lang="en-US" dirty="0"/>
          </a:p>
          <a:p>
            <a:r>
              <a:rPr lang="en-GB" dirty="0"/>
              <a:t>You are also expected to inform the patient on all aspects of the data collection process and of their freedom to participate in or abstain from the process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normAutofit fontScale="92500"/>
          </a:bodyPr>
          <a:lstStyle/>
          <a:p>
            <a:r>
              <a:rPr lang="en-GB" dirty="0"/>
              <a:t>Provide a private setting for the interview to promote an atmosphere of trust between the patient and yourself and encourage open and honest communication.</a:t>
            </a:r>
            <a:endParaRPr lang="en-US" dirty="0"/>
          </a:p>
          <a:p>
            <a:r>
              <a:rPr lang="en-GB" dirty="0"/>
              <a:t>Selectively record data that is pertinent to the patient's health status.</a:t>
            </a:r>
          </a:p>
          <a:p>
            <a:r>
              <a:rPr lang="en-GB" dirty="0"/>
              <a:t>Highly sensitive information should not be entered on the record but can be discussed with persons with authority at the health facility. </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Ct…</a:t>
            </a:r>
          </a:p>
        </p:txBody>
      </p:sp>
      <p:sp>
        <p:nvSpPr>
          <p:cNvPr id="3" name="Content Placeholder 2"/>
          <p:cNvSpPr>
            <a:spLocks noGrp="1"/>
          </p:cNvSpPr>
          <p:nvPr>
            <p:ph idx="1"/>
          </p:nvPr>
        </p:nvSpPr>
        <p:spPr>
          <a:xfrm>
            <a:off x="457200" y="990600"/>
            <a:ext cx="8229600" cy="5135563"/>
          </a:xfrm>
        </p:spPr>
        <p:txBody>
          <a:bodyPr>
            <a:normAutofit/>
          </a:bodyPr>
          <a:lstStyle/>
          <a:p>
            <a:r>
              <a:rPr lang="en-GB" dirty="0"/>
              <a:t>Always remember to secure written records from the public or those health professionals not directly involved in the care of the patient.</a:t>
            </a:r>
            <a:endParaRPr lang="en-US" dirty="0"/>
          </a:p>
          <a:p>
            <a:r>
              <a:rPr lang="en-GB" dirty="0"/>
              <a:t>Confidentiality and maintaining a high standard of nursing care and professional conduct is paramount.</a:t>
            </a:r>
          </a:p>
          <a:p>
            <a:r>
              <a:rPr lang="en-GB" dirty="0"/>
              <a:t> In obtaining a personal history from the patient you will be required to utilise basic interviewing skills. </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br>
              <a:rPr lang="en-GB" b="1" dirty="0"/>
            </a:br>
            <a:r>
              <a:rPr lang="en-GB" b="1" dirty="0"/>
              <a:t>Content of the Health History</a:t>
            </a:r>
            <a:r>
              <a:rPr lang="en-GB" dirty="0"/>
              <a:t> </a:t>
            </a:r>
            <a:br>
              <a:rPr lang="en-US" dirty="0"/>
            </a:br>
            <a:endParaRPr lang="en-US" dirty="0"/>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pPr>
              <a:buNone/>
            </a:pPr>
            <a:r>
              <a:rPr lang="en-GB" b="1" dirty="0"/>
              <a:t>The content will include:</a:t>
            </a:r>
            <a:endParaRPr lang="en-US" b="1" dirty="0"/>
          </a:p>
          <a:p>
            <a:pPr lvl="0"/>
            <a:r>
              <a:rPr lang="en-GB" dirty="0"/>
              <a:t>Biographical data </a:t>
            </a:r>
            <a:endParaRPr lang="en-US" dirty="0"/>
          </a:p>
          <a:p>
            <a:pPr lvl="0"/>
            <a:r>
              <a:rPr lang="en-GB" dirty="0"/>
              <a:t>Informant data </a:t>
            </a:r>
            <a:endParaRPr lang="en-US" dirty="0"/>
          </a:p>
          <a:p>
            <a:pPr lvl="0"/>
            <a:r>
              <a:rPr lang="en-GB" dirty="0"/>
              <a:t>Chief complaint </a:t>
            </a:r>
            <a:endParaRPr lang="en-US" dirty="0"/>
          </a:p>
          <a:p>
            <a:pPr lvl="0"/>
            <a:r>
              <a:rPr lang="en-GB" dirty="0"/>
              <a:t>Past medical history</a:t>
            </a:r>
          </a:p>
          <a:p>
            <a:pPr lvl="0"/>
            <a:r>
              <a:rPr lang="en-GB" dirty="0"/>
              <a:t>Past surgical history </a:t>
            </a:r>
            <a:endParaRPr lang="en-US" dirty="0"/>
          </a:p>
          <a:p>
            <a:pPr lvl="0"/>
            <a:r>
              <a:rPr lang="en-GB" dirty="0"/>
              <a:t>History of present illness </a:t>
            </a:r>
            <a:endParaRPr lang="en-US" dirty="0"/>
          </a:p>
          <a:p>
            <a:pPr lvl="0"/>
            <a:r>
              <a:rPr lang="en-GB" dirty="0"/>
              <a:t>Review of systems </a:t>
            </a:r>
            <a:endParaRPr lang="en-US" dirty="0"/>
          </a:p>
          <a:p>
            <a:pPr lvl="0"/>
            <a:r>
              <a:rPr lang="en-GB" dirty="0"/>
              <a:t>Family history </a:t>
            </a:r>
            <a:endParaRPr lang="en-US" dirty="0"/>
          </a:p>
          <a:p>
            <a:pPr lvl="0"/>
            <a:r>
              <a:rPr lang="en-GB" dirty="0"/>
              <a:t>Patients  profile </a:t>
            </a:r>
            <a:endParaRPr lang="en-US" dirty="0"/>
          </a:p>
          <a:p>
            <a:pPr lvl="0"/>
            <a:r>
              <a:rPr lang="en-GB" dirty="0"/>
              <a:t>Physical examination </a:t>
            </a:r>
            <a:endParaRPr lang="en-US" dirty="0"/>
          </a:p>
          <a:p>
            <a:pPr lvl="0"/>
            <a:r>
              <a:rPr lang="en-GB" dirty="0"/>
              <a:t>Radiological and laboratory  investigation  information </a:t>
            </a:r>
            <a:endParaRPr lang="en-US" dirty="0"/>
          </a:p>
          <a:p>
            <a:pPr lvl="0"/>
            <a:r>
              <a:rPr lang="en-GB" dirty="0"/>
              <a:t>Problem formulation</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Biographical Data</a:t>
            </a:r>
            <a:r>
              <a:rPr lang="en-GB" dirty="0"/>
              <a:t>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This information helps to put the history of the patient into context. </a:t>
            </a:r>
            <a:endParaRPr lang="en-US" dirty="0"/>
          </a:p>
          <a:p>
            <a:r>
              <a:rPr lang="en-GB" dirty="0"/>
              <a:t>The information includes: </a:t>
            </a:r>
            <a:endParaRPr lang="en-US" dirty="0"/>
          </a:p>
          <a:p>
            <a:pPr lvl="0"/>
            <a:r>
              <a:rPr lang="en-GB" dirty="0"/>
              <a:t>Name </a:t>
            </a:r>
            <a:endParaRPr lang="en-US" dirty="0"/>
          </a:p>
          <a:p>
            <a:pPr lvl="0"/>
            <a:r>
              <a:rPr lang="en-GB" dirty="0"/>
              <a:t> Age </a:t>
            </a:r>
            <a:endParaRPr lang="en-US" dirty="0"/>
          </a:p>
          <a:p>
            <a:pPr lvl="0"/>
            <a:r>
              <a:rPr lang="en-GB" dirty="0"/>
              <a:t>Sex </a:t>
            </a:r>
            <a:endParaRPr lang="en-US" dirty="0"/>
          </a:p>
          <a:p>
            <a:pPr lvl="0"/>
            <a:r>
              <a:rPr lang="en-GB" dirty="0"/>
              <a:t>Marital Status </a:t>
            </a:r>
            <a:endParaRPr lang="en-US" dirty="0"/>
          </a:p>
          <a:p>
            <a:pPr lvl="0"/>
            <a:r>
              <a:rPr lang="en-GB" dirty="0"/>
              <a:t>Occupation </a:t>
            </a:r>
            <a:endParaRPr lang="en-US" dirty="0"/>
          </a:p>
          <a:p>
            <a:pPr lvl="0"/>
            <a:r>
              <a:rPr lang="en-GB" dirty="0"/>
              <a:t>Ethnicity</a:t>
            </a:r>
          </a:p>
          <a:p>
            <a:pPr lvl="0"/>
            <a:r>
              <a:rPr lang="en-GB" dirty="0"/>
              <a:t>Address</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Informant Data</a:t>
            </a:r>
            <a:r>
              <a:rPr lang="en-GB" dirty="0"/>
              <a:t>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 </a:t>
            </a:r>
            <a:r>
              <a:rPr lang="en-GB" b="1" dirty="0"/>
              <a:t>The patient may not be the informant if they fall into one or more of these categories</a:t>
            </a:r>
            <a:r>
              <a:rPr lang="en-GB" dirty="0"/>
              <a:t>: </a:t>
            </a:r>
            <a:endParaRPr lang="en-US" dirty="0"/>
          </a:p>
          <a:p>
            <a:pPr lvl="0"/>
            <a:r>
              <a:rPr lang="en-GB" dirty="0"/>
              <a:t>A child </a:t>
            </a:r>
            <a:endParaRPr lang="en-US" dirty="0"/>
          </a:p>
          <a:p>
            <a:pPr lvl="0"/>
            <a:r>
              <a:rPr lang="en-GB" dirty="0"/>
              <a:t>An elderly person </a:t>
            </a:r>
            <a:endParaRPr lang="en-US" dirty="0"/>
          </a:p>
          <a:p>
            <a:pPr lvl="0"/>
            <a:r>
              <a:rPr lang="en-GB" dirty="0"/>
              <a:t>An unconscious patient </a:t>
            </a:r>
            <a:endParaRPr lang="en-US" dirty="0"/>
          </a:p>
          <a:p>
            <a:pPr lvl="0"/>
            <a:r>
              <a:rPr lang="en-GB" dirty="0"/>
              <a:t>A patient suffering from a severe psychiatric disturbance</a:t>
            </a:r>
            <a:endParaRPr lang="en-US" dirty="0"/>
          </a:p>
          <a:p>
            <a:r>
              <a:rPr lang="en-GB" dirty="0"/>
              <a:t>You should assess the reliability of the informant and the usefulness of the information provided.</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br>
              <a:rPr lang="en-GB" b="1" dirty="0"/>
            </a:br>
            <a:r>
              <a:rPr lang="en-GB" b="1" dirty="0"/>
              <a:t>Chief Complaint</a:t>
            </a:r>
            <a:r>
              <a:rPr lang="en-GB" dirty="0"/>
              <a:t> </a:t>
            </a:r>
            <a:br>
              <a:rPr lang="en-US" dirty="0"/>
            </a:br>
            <a:endParaRPr lang="en-US" dirty="0"/>
          </a:p>
        </p:txBody>
      </p:sp>
      <p:sp>
        <p:nvSpPr>
          <p:cNvPr id="3" name="Content Placeholder 2"/>
          <p:cNvSpPr>
            <a:spLocks noGrp="1"/>
          </p:cNvSpPr>
          <p:nvPr>
            <p:ph idx="1"/>
          </p:nvPr>
        </p:nvSpPr>
        <p:spPr>
          <a:xfrm>
            <a:off x="457200" y="1143000"/>
            <a:ext cx="8229600" cy="5486400"/>
          </a:xfrm>
        </p:spPr>
        <p:txBody>
          <a:bodyPr>
            <a:normAutofit fontScale="92500" lnSpcReduction="10000"/>
          </a:bodyPr>
          <a:lstStyle/>
          <a:p>
            <a:r>
              <a:rPr lang="en-GB" dirty="0"/>
              <a:t>The chief complaint is the issue that brings the patient to seek medical help.</a:t>
            </a:r>
            <a:endParaRPr lang="en-US" dirty="0"/>
          </a:p>
          <a:p>
            <a:r>
              <a:rPr lang="en-GB" dirty="0"/>
              <a:t>Ask questions such as "What brings you to the clinic today?"</a:t>
            </a:r>
            <a:endParaRPr lang="en-US" dirty="0"/>
          </a:p>
          <a:p>
            <a:r>
              <a:rPr lang="en-GB" dirty="0"/>
              <a:t>There could be variations in getting a chief complaint. </a:t>
            </a:r>
          </a:p>
          <a:p>
            <a:r>
              <a:rPr lang="en-GB" dirty="0"/>
              <a:t>The patient may have come for just a check up or may have more than one main problem.</a:t>
            </a:r>
            <a:endParaRPr lang="en-US" dirty="0"/>
          </a:p>
          <a:p>
            <a:r>
              <a:rPr lang="en-GB" dirty="0"/>
              <a:t>List the problems in order of priority. </a:t>
            </a:r>
          </a:p>
          <a:p>
            <a:r>
              <a:rPr lang="en-GB" dirty="0"/>
              <a:t>Then expose them and separate them as separate entities.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GB" b="1" dirty="0"/>
              <a:t>Past Medical History</a:t>
            </a:r>
            <a:r>
              <a:rPr lang="en-GB" dirty="0"/>
              <a:t>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 A comprehensive summary of the patient's previous medical history is very important. </a:t>
            </a:r>
          </a:p>
          <a:p>
            <a:r>
              <a:rPr lang="en-GB" dirty="0"/>
              <a:t>This is because;</a:t>
            </a:r>
          </a:p>
          <a:p>
            <a:r>
              <a:rPr lang="en-GB" dirty="0"/>
              <a:t> the past could have triggered the present,</a:t>
            </a:r>
          </a:p>
          <a:p>
            <a:r>
              <a:rPr lang="en-GB" dirty="0"/>
              <a:t> or the present is a continuation</a:t>
            </a:r>
          </a:p>
          <a:p>
            <a:r>
              <a:rPr lang="en-GB" dirty="0"/>
              <a:t> or a complication in the past.</a:t>
            </a:r>
          </a:p>
          <a:p>
            <a:pPr>
              <a:buNone/>
            </a:pPr>
            <a:endParaRPr lang="en-GB" b="1" dirty="0"/>
          </a:p>
          <a:p>
            <a:pPr>
              <a:buNone/>
            </a:pPr>
            <a:r>
              <a:rPr lang="en-GB" dirty="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General Survey</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Health assessment begins with a general survey that involves observation of the client’s </a:t>
            </a:r>
          </a:p>
          <a:p>
            <a:r>
              <a:rPr lang="en-US" dirty="0"/>
              <a:t>general appearance,</a:t>
            </a:r>
          </a:p>
          <a:p>
            <a:r>
              <a:rPr lang="en-US" dirty="0"/>
              <a:t> level of comfort,</a:t>
            </a:r>
          </a:p>
          <a:p>
            <a:r>
              <a:rPr lang="en-US" dirty="0"/>
              <a:t>and mental status, </a:t>
            </a:r>
          </a:p>
          <a:p>
            <a:r>
              <a:rPr lang="en-US" dirty="0"/>
              <a:t>and measurement of vital signs, </a:t>
            </a:r>
          </a:p>
          <a:p>
            <a:r>
              <a:rPr lang="en-US" dirty="0"/>
              <a:t>height,</a:t>
            </a:r>
          </a:p>
          <a:p>
            <a:r>
              <a:rPr lang="en-US" dirty="0"/>
              <a:t>and weight. </a:t>
            </a:r>
          </a:p>
          <a:p>
            <a:r>
              <a:rPr lang="en-US" dirty="0"/>
              <a:t>Many components of the general survey are assessed</a:t>
            </a:r>
          </a:p>
          <a:p>
            <a:r>
              <a:rPr lang="en-US" dirty="0"/>
              <a:t>while taking the client’s health history, such as the</a:t>
            </a:r>
          </a:p>
          <a:p>
            <a:r>
              <a:rPr lang="en-US" dirty="0"/>
              <a:t>client’s body build, posture, hygiene, and mental status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Ask the patient about:</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GB" dirty="0"/>
              <a:t> </a:t>
            </a:r>
            <a:endParaRPr lang="en-GB" b="1" dirty="0"/>
          </a:p>
          <a:p>
            <a:pPr>
              <a:buNone/>
            </a:pPr>
            <a:r>
              <a:rPr lang="en-GB" dirty="0"/>
              <a:t>  _ immunisation status;</a:t>
            </a:r>
          </a:p>
          <a:p>
            <a:pPr>
              <a:buNone/>
            </a:pPr>
            <a:r>
              <a:rPr lang="en-GB" dirty="0"/>
              <a:t>  _ any known allergies to drugs or other substances; </a:t>
            </a:r>
          </a:p>
          <a:p>
            <a:pPr>
              <a:buNone/>
            </a:pPr>
            <a:r>
              <a:rPr lang="en-GB" dirty="0"/>
              <a:t>  _last physical examination;</a:t>
            </a:r>
          </a:p>
          <a:p>
            <a:pPr>
              <a:buNone/>
            </a:pPr>
            <a:r>
              <a:rPr lang="en-GB" dirty="0"/>
              <a:t>  _ chest X-ray; eye examination;</a:t>
            </a:r>
          </a:p>
          <a:p>
            <a:pPr>
              <a:buNone/>
            </a:pPr>
            <a:r>
              <a:rPr lang="en-GB" dirty="0"/>
              <a:t>  _ hearing examination;</a:t>
            </a:r>
          </a:p>
          <a:p>
            <a:pPr>
              <a:buNone/>
            </a:pPr>
            <a:r>
              <a:rPr lang="en-GB" dirty="0"/>
              <a:t>  _ dental check up or</a:t>
            </a:r>
          </a:p>
          <a:p>
            <a:pPr>
              <a:buNone/>
            </a:pPr>
            <a:r>
              <a:rPr lang="en-GB" dirty="0"/>
              <a:t>  _ </a:t>
            </a:r>
            <a:r>
              <a:rPr lang="en-GB" dirty="0" err="1"/>
              <a:t>papanicolaou</a:t>
            </a:r>
            <a:r>
              <a:rPr lang="en-GB" dirty="0"/>
              <a:t> smear (if female).</a:t>
            </a:r>
          </a:p>
          <a:p>
            <a:pPr>
              <a:buNone/>
            </a:pPr>
            <a:r>
              <a:rPr lang="en-GB" dirty="0"/>
              <a:t>  _ For previous illnesses, record any negative or positive responses. </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Elicit a history of the following areas:</a:t>
            </a:r>
            <a:endParaRPr lang="en-US" b="1" dirty="0"/>
          </a:p>
        </p:txBody>
      </p:sp>
      <p:sp>
        <p:nvSpPr>
          <p:cNvPr id="3" name="Content Placeholder 2"/>
          <p:cNvSpPr>
            <a:spLocks noGrp="1"/>
          </p:cNvSpPr>
          <p:nvPr>
            <p:ph idx="1"/>
          </p:nvPr>
        </p:nvSpPr>
        <p:spPr>
          <a:xfrm>
            <a:off x="457200" y="1371600"/>
            <a:ext cx="8229600" cy="5181600"/>
          </a:xfrm>
        </p:spPr>
        <p:txBody>
          <a:bodyPr>
            <a:normAutofit fontScale="85000" lnSpcReduction="10000"/>
          </a:bodyPr>
          <a:lstStyle/>
          <a:p>
            <a:r>
              <a:rPr lang="en-GB" dirty="0"/>
              <a:t> Childhood illnesses: rubella, polio, whooping cough, mumps, chicken pox, rheumatic fever, sore throat </a:t>
            </a:r>
            <a:endParaRPr lang="en-US" dirty="0"/>
          </a:p>
          <a:p>
            <a:pPr lvl="0"/>
            <a:r>
              <a:rPr lang="en-GB" dirty="0"/>
              <a:t>Adult illnesses </a:t>
            </a:r>
            <a:endParaRPr lang="en-US" dirty="0"/>
          </a:p>
          <a:p>
            <a:pPr lvl="0"/>
            <a:r>
              <a:rPr lang="en-GB" dirty="0"/>
              <a:t>Psychiatric illness </a:t>
            </a:r>
            <a:endParaRPr lang="en-US" dirty="0"/>
          </a:p>
          <a:p>
            <a:pPr lvl="0"/>
            <a:r>
              <a:rPr lang="en-GB" dirty="0"/>
              <a:t>Injuries: burns, fractures, head injuries </a:t>
            </a:r>
            <a:endParaRPr lang="en-US" dirty="0"/>
          </a:p>
          <a:p>
            <a:pPr lvl="0"/>
            <a:r>
              <a:rPr lang="en-GB" dirty="0"/>
              <a:t>Hospitalisation </a:t>
            </a:r>
            <a:endParaRPr lang="en-US" dirty="0"/>
          </a:p>
          <a:p>
            <a:pPr lvl="0"/>
            <a:r>
              <a:rPr lang="en-GB" dirty="0"/>
              <a:t>Operations </a:t>
            </a:r>
            <a:endParaRPr lang="en-US" dirty="0"/>
          </a:p>
          <a:p>
            <a:r>
              <a:rPr lang="en-GB" dirty="0"/>
              <a:t>Current medications, including prescriptions, over-the-counter and/or home remedies</a:t>
            </a:r>
          </a:p>
          <a:p>
            <a:r>
              <a:rPr lang="en-GB" dirty="0"/>
              <a:t>If the hospitalisation or major medical intervention is related to the present illness, indicate "see history of present illness" on the data sheet</a:t>
            </a:r>
            <a:endParaRPr lang="en-US" dirty="0"/>
          </a:p>
          <a:p>
            <a:pPr lvl="0"/>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History of Present Illness</a:t>
            </a:r>
            <a:r>
              <a:rPr lang="en-GB" dirty="0"/>
              <a:t>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Reflect on your knowledge of the </a:t>
            </a:r>
            <a:r>
              <a:rPr lang="en-GB" dirty="0" err="1"/>
              <a:t>patho</a:t>
            </a:r>
            <a:r>
              <a:rPr lang="en-GB" dirty="0"/>
              <a:t>-physiology and natural history of disease when exploring the facts related to a present illness to enable you arrive at a diagnosis.</a:t>
            </a:r>
          </a:p>
          <a:p>
            <a:r>
              <a:rPr lang="en-GB" dirty="0"/>
              <a:t>The physical examination will reveal manifestations unfolded in the history, laboratory and radiological information. However their selection will be based on the history obtained.</a:t>
            </a:r>
            <a:endParaRPr lang="en-US" dirty="0"/>
          </a:p>
          <a:p>
            <a:pPr lvl="0">
              <a:buNone/>
            </a:pP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Compile the history of present illness as a complete story  indicating:</a:t>
            </a:r>
            <a:br>
              <a:rPr lang="en-US" b="1" dirty="0"/>
            </a:br>
            <a:endParaRPr lang="en-US" dirty="0"/>
          </a:p>
        </p:txBody>
      </p:sp>
      <p:sp>
        <p:nvSpPr>
          <p:cNvPr id="3" name="Content Placeholder 2"/>
          <p:cNvSpPr>
            <a:spLocks noGrp="1"/>
          </p:cNvSpPr>
          <p:nvPr>
            <p:ph idx="1"/>
          </p:nvPr>
        </p:nvSpPr>
        <p:spPr>
          <a:xfrm>
            <a:off x="457200" y="1600200"/>
            <a:ext cx="8153400" cy="5029200"/>
          </a:xfrm>
        </p:spPr>
        <p:txBody>
          <a:bodyPr>
            <a:normAutofit fontScale="92500" lnSpcReduction="10000"/>
          </a:bodyPr>
          <a:lstStyle/>
          <a:p>
            <a:pPr>
              <a:buNone/>
            </a:pPr>
            <a:r>
              <a:rPr lang="en-GB" dirty="0"/>
              <a:t>_The date and manner of the onset of the problem, whether sudden or gradual </a:t>
            </a:r>
            <a:endParaRPr lang="en-US" dirty="0"/>
          </a:p>
          <a:p>
            <a:pPr lvl="0">
              <a:buNone/>
            </a:pPr>
            <a:r>
              <a:rPr lang="en-GB" dirty="0"/>
              <a:t>  _The setting in which the problem developed, that is, whether at home, at work or after an argument;</a:t>
            </a:r>
          </a:p>
          <a:p>
            <a:pPr lvl="0">
              <a:buNone/>
            </a:pPr>
            <a:r>
              <a:rPr lang="en-GB" dirty="0"/>
              <a:t>  _ manifestations of the problem Course of illness or problem</a:t>
            </a:r>
          </a:p>
          <a:p>
            <a:pPr>
              <a:buNone/>
            </a:pPr>
            <a:r>
              <a:rPr lang="en-GB" dirty="0"/>
              <a:t>   to include self-treatment, medical interventions, progress and effects of treatment and the patient's perception of the cause or meaning of the problem.</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normAutofit fontScale="92500"/>
          </a:bodyPr>
          <a:lstStyle/>
          <a:p>
            <a:r>
              <a:rPr lang="en-GB" dirty="0"/>
              <a:t>You should delineate in detail specific symptoms such as pain, headache, fever and change in bowel habits. For example, if pain is identified, make a critical analysis about its location and radiation, quality, severity and duration.</a:t>
            </a:r>
          </a:p>
          <a:p>
            <a:r>
              <a:rPr lang="en-GB" dirty="0"/>
              <a:t> pursue the persistence or intermittence of the symptom, factors that aggravate or alleviate it and any associated manifestations that the patient may be aware of.</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normAutofit fontScale="92500" lnSpcReduction="10000"/>
          </a:bodyPr>
          <a:lstStyle/>
          <a:p>
            <a:r>
              <a:rPr lang="en-GB" dirty="0"/>
              <a:t> The associated manifestations are symptoms that occur simultaneously with the chief complaint.</a:t>
            </a:r>
            <a:endParaRPr lang="en-US" dirty="0"/>
          </a:p>
          <a:p>
            <a:r>
              <a:rPr lang="en-GB" dirty="0"/>
              <a:t>The absence or presence of associated symptoms may point to the origin or extent of the patient's problem, as well as on the diagnosis.</a:t>
            </a:r>
          </a:p>
          <a:p>
            <a:r>
              <a:rPr lang="en-GB" dirty="0"/>
              <a:t> These symptoms are referred to as significant positive or negative findings, derived from a review of systems directly related to the chief complaint.</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Example</a:t>
            </a:r>
            <a:endParaRPr lang="en-US" dirty="0"/>
          </a:p>
        </p:txBody>
      </p:sp>
      <p:sp>
        <p:nvSpPr>
          <p:cNvPr id="3" name="Content Placeholder 2"/>
          <p:cNvSpPr>
            <a:spLocks noGrp="1"/>
          </p:cNvSpPr>
          <p:nvPr>
            <p:ph idx="1"/>
          </p:nvPr>
        </p:nvSpPr>
        <p:spPr/>
        <p:txBody>
          <a:bodyPr>
            <a:normAutofit fontScale="92500"/>
          </a:bodyPr>
          <a:lstStyle/>
          <a:p>
            <a:r>
              <a:rPr lang="en-GB" dirty="0"/>
              <a:t> If a patient complains of a vague symptom such as fatigue or weight loss, you should review all body systems and include the information in the history of the present illness.</a:t>
            </a:r>
          </a:p>
          <a:p>
            <a:r>
              <a:rPr lang="en-GB" dirty="0"/>
              <a:t> If the patient's chief complaint is chest pain, both gastrointestinal and cardiovascular systems may be included in the history of present illness.</a:t>
            </a:r>
          </a:p>
          <a:p>
            <a:r>
              <a:rPr lang="en-GB" b="1" i="1" dirty="0"/>
              <a:t>In either situation, record both positive and </a:t>
            </a:r>
            <a:br>
              <a:rPr lang="en-GB" b="1" i="1" dirty="0"/>
            </a:br>
            <a:r>
              <a:rPr lang="en-GB" b="1" i="1" dirty="0"/>
              <a:t>negative findings.</a:t>
            </a: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Family History</a:t>
            </a:r>
            <a:r>
              <a:rPr lang="en-GB" dirty="0"/>
              <a:t>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Take the history of the health status or the age and cause of death of parents, siblings, spouse, children and grandparents, cousins and so on, to identify diseases that may be hereditary, communicable or environmental.</a:t>
            </a:r>
            <a:endParaRPr lang="en-US" dirty="0"/>
          </a:p>
          <a:p>
            <a:r>
              <a:rPr lang="en-GB" dirty="0"/>
              <a:t>You should specifically inquire about such conditions like cancer, hypertension, kidney disease, arthritis, allergies, asthma, alcoholism </a:t>
            </a:r>
            <a:br>
              <a:rPr lang="en-GB" dirty="0"/>
            </a:br>
            <a:r>
              <a:rPr lang="en-GB" dirty="0"/>
              <a:t>and obesity.</a:t>
            </a:r>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a:t>
            </a:r>
            <a:br>
              <a:rPr lang="en-US" dirty="0"/>
            </a:br>
            <a:r>
              <a:rPr lang="en-GB" b="1" dirty="0"/>
              <a:t>Review of Systems</a:t>
            </a:r>
            <a:r>
              <a:rPr lang="en-GB" dirty="0"/>
              <a:t>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GB" dirty="0"/>
              <a:t>The review of systems includes a complete inventory of major body organ systems in terms of presence or absence of symptoms, past or present. </a:t>
            </a:r>
          </a:p>
          <a:p>
            <a:r>
              <a:rPr lang="en-GB" dirty="0"/>
              <a:t>It serves as a check and balance so as to prevent you from overlooking any relevant data. </a:t>
            </a:r>
          </a:p>
          <a:p>
            <a:r>
              <a:rPr lang="en-GB" dirty="0"/>
              <a:t> You should record negative and positive responses.</a:t>
            </a:r>
          </a:p>
          <a:p>
            <a:r>
              <a:rPr lang="en-GB" dirty="0"/>
              <a:t>Taking into account the history of present illness, analyse the symptom the patient has responded positively to. </a:t>
            </a:r>
          </a:p>
          <a:p>
            <a:r>
              <a:rPr lang="en-GB" dirty="0"/>
              <a:t>Get an overview of general health as well as symptoms related to each body system.</a:t>
            </a:r>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lstStyle/>
          <a:p>
            <a:r>
              <a:rPr lang="en-GB" dirty="0"/>
              <a:t>Use a checklist as part of the health history to review the systems.</a:t>
            </a:r>
          </a:p>
          <a:p>
            <a:r>
              <a:rPr lang="en-GB" dirty="0"/>
              <a:t>In the checklist circle any positive responses and underline the negative responses to indicate the presence or absence of the symptom.</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Appearance and Mental Status</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 general appearance and behavior of an individual must be assessed in relationship to culture, educational level, socio economic status, and current circumstances </a:t>
            </a:r>
            <a:r>
              <a:rPr lang="en-US" dirty="0" err="1"/>
              <a:t>e.g</a:t>
            </a:r>
            <a:r>
              <a:rPr lang="en-US" dirty="0"/>
              <a:t> an individual who has recently experienced a personal loss may appropriately appear depressed (sad expression, slumped posture). </a:t>
            </a:r>
          </a:p>
          <a:p>
            <a:r>
              <a:rPr lang="en-US" dirty="0"/>
              <a:t>The client’s age, sex, and race are also useful factors in interpreting findings that suggest increased risk for known conditions.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General</a:t>
            </a:r>
            <a:br>
              <a:rPr lang="en-US" dirty="0"/>
            </a:br>
            <a:endParaRPr lang="en-US" dirty="0"/>
          </a:p>
        </p:txBody>
      </p:sp>
      <p:sp>
        <p:nvSpPr>
          <p:cNvPr id="3" name="Content Placeholder 2"/>
          <p:cNvSpPr>
            <a:spLocks noGrp="1"/>
          </p:cNvSpPr>
          <p:nvPr>
            <p:ph idx="1"/>
          </p:nvPr>
        </p:nvSpPr>
        <p:spPr/>
        <p:txBody>
          <a:bodyPr>
            <a:normAutofit/>
          </a:bodyPr>
          <a:lstStyle/>
          <a:p>
            <a:r>
              <a:rPr lang="en-US" dirty="0"/>
              <a:t>Loss or gain of weight</a:t>
            </a:r>
          </a:p>
          <a:p>
            <a:r>
              <a:rPr lang="en-US" dirty="0"/>
              <a:t>Appetite change</a:t>
            </a:r>
          </a:p>
          <a:p>
            <a:r>
              <a:rPr lang="en-US" dirty="0"/>
              <a:t>Night sweats</a:t>
            </a:r>
          </a:p>
          <a:p>
            <a:r>
              <a:rPr lang="en-US" dirty="0"/>
              <a:t>Weakness</a:t>
            </a:r>
          </a:p>
          <a:p>
            <a:r>
              <a:rPr lang="en-US" dirty="0"/>
              <a:t>Fatigue</a:t>
            </a:r>
          </a:p>
          <a:p>
            <a:r>
              <a:rPr lang="en-US" dirty="0"/>
              <a:t>Fever</a:t>
            </a:r>
          </a:p>
          <a:p>
            <a:r>
              <a:rPr lang="en-US" dirty="0"/>
              <a:t>Mental status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Skin</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Rash</a:t>
            </a:r>
          </a:p>
          <a:p>
            <a:r>
              <a:rPr lang="en-US" dirty="0"/>
              <a:t>Colour change</a:t>
            </a:r>
          </a:p>
          <a:p>
            <a:r>
              <a:rPr lang="en-US" dirty="0"/>
              <a:t>Dryness</a:t>
            </a:r>
          </a:p>
          <a:p>
            <a:r>
              <a:rPr lang="en-US" dirty="0"/>
              <a:t>Nail change</a:t>
            </a:r>
          </a:p>
          <a:p>
            <a:r>
              <a:rPr lang="en-US" dirty="0"/>
              <a:t>Hair change</a:t>
            </a:r>
          </a:p>
          <a:p>
            <a:r>
              <a:rPr lang="en-US" dirty="0"/>
              <a:t>Growth or masses</a:t>
            </a:r>
          </a:p>
          <a:p>
            <a:r>
              <a:rPr lang="en-US" dirty="0" err="1"/>
              <a:t>Pruritis</a:t>
            </a:r>
            <a:r>
              <a:rPr lang="en-US" dirty="0"/>
              <a:t> </a:t>
            </a:r>
          </a:p>
          <a:p>
            <a:r>
              <a:rPr lang="en-US" dirty="0"/>
              <a:t>Skin </a:t>
            </a:r>
            <a:r>
              <a:rPr lang="en-US" dirty="0" err="1"/>
              <a:t>turgor</a:t>
            </a:r>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Head</a:t>
            </a:r>
            <a:br>
              <a:rPr lang="en-US" dirty="0"/>
            </a:br>
            <a:endParaRPr lang="en-US" dirty="0"/>
          </a:p>
        </p:txBody>
      </p:sp>
      <p:sp>
        <p:nvSpPr>
          <p:cNvPr id="3" name="Content Placeholder 2"/>
          <p:cNvSpPr>
            <a:spLocks noGrp="1"/>
          </p:cNvSpPr>
          <p:nvPr>
            <p:ph idx="1"/>
          </p:nvPr>
        </p:nvSpPr>
        <p:spPr/>
        <p:txBody>
          <a:bodyPr/>
          <a:lstStyle/>
          <a:p>
            <a:pPr>
              <a:buNone/>
            </a:pPr>
            <a:r>
              <a:rPr lang="en-US" dirty="0"/>
              <a:t> </a:t>
            </a:r>
          </a:p>
          <a:p>
            <a:r>
              <a:rPr lang="en-US" dirty="0"/>
              <a:t>Headache </a:t>
            </a:r>
          </a:p>
          <a:p>
            <a:r>
              <a:rPr lang="en-US" dirty="0"/>
              <a:t>Trauma</a:t>
            </a:r>
          </a:p>
          <a:p>
            <a:r>
              <a:rPr lang="en-US" dirty="0"/>
              <a:t>Dizziness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Eyes</a:t>
            </a:r>
            <a:br>
              <a:rPr lang="en-US" dirty="0"/>
            </a:br>
            <a:endParaRPr lang="en-US" dirty="0"/>
          </a:p>
        </p:txBody>
      </p:sp>
      <p:sp>
        <p:nvSpPr>
          <p:cNvPr id="3" name="Content Placeholder 2"/>
          <p:cNvSpPr>
            <a:spLocks noGrp="1"/>
          </p:cNvSpPr>
          <p:nvPr>
            <p:ph idx="1"/>
          </p:nvPr>
        </p:nvSpPr>
        <p:spPr/>
        <p:txBody>
          <a:bodyPr>
            <a:normAutofit/>
          </a:bodyPr>
          <a:lstStyle/>
          <a:p>
            <a:r>
              <a:rPr lang="en-US" dirty="0"/>
              <a:t>Vision (near and far)</a:t>
            </a:r>
          </a:p>
          <a:p>
            <a:r>
              <a:rPr lang="en-US" dirty="0"/>
              <a:t>Glasses or contact lenses</a:t>
            </a:r>
          </a:p>
          <a:p>
            <a:r>
              <a:rPr lang="en-US" dirty="0" err="1"/>
              <a:t>Diplopia</a:t>
            </a:r>
            <a:endParaRPr lang="en-US" dirty="0"/>
          </a:p>
          <a:p>
            <a:r>
              <a:rPr lang="en-US" dirty="0"/>
              <a:t>Pain</a:t>
            </a:r>
          </a:p>
          <a:p>
            <a:r>
              <a:rPr lang="en-US" dirty="0"/>
              <a:t>Infection</a:t>
            </a:r>
          </a:p>
          <a:p>
            <a:r>
              <a:rPr lang="en-US" dirty="0"/>
              <a:t>Itching</a:t>
            </a:r>
          </a:p>
          <a:p>
            <a:r>
              <a:rPr lang="en-US" dirty="0"/>
              <a:t>Blurring</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Ears</a:t>
            </a:r>
            <a:br>
              <a:rPr lang="en-US" dirty="0"/>
            </a:br>
            <a:endParaRPr lang="en-US" dirty="0"/>
          </a:p>
        </p:txBody>
      </p:sp>
      <p:sp>
        <p:nvSpPr>
          <p:cNvPr id="3" name="Content Placeholder 2"/>
          <p:cNvSpPr>
            <a:spLocks noGrp="1"/>
          </p:cNvSpPr>
          <p:nvPr>
            <p:ph idx="1"/>
          </p:nvPr>
        </p:nvSpPr>
        <p:spPr/>
        <p:txBody>
          <a:bodyPr>
            <a:normAutofit/>
          </a:bodyPr>
          <a:lstStyle/>
          <a:p>
            <a:r>
              <a:rPr lang="en-US" dirty="0"/>
              <a:t>Hearing</a:t>
            </a:r>
          </a:p>
          <a:p>
            <a:r>
              <a:rPr lang="en-US" dirty="0"/>
              <a:t>Pain</a:t>
            </a:r>
          </a:p>
          <a:p>
            <a:r>
              <a:rPr lang="en-US" dirty="0"/>
              <a:t>Infection</a:t>
            </a:r>
          </a:p>
          <a:p>
            <a:r>
              <a:rPr lang="en-US" dirty="0"/>
              <a:t>Excessive </a:t>
            </a:r>
            <a:r>
              <a:rPr lang="en-US" dirty="0" err="1"/>
              <a:t>cerumen</a:t>
            </a:r>
            <a:endParaRPr lang="en-US" dirty="0"/>
          </a:p>
          <a:p>
            <a:r>
              <a:rPr lang="en-US" dirty="0"/>
              <a:t>Hygiene practices</a:t>
            </a:r>
          </a:p>
          <a:p>
            <a:r>
              <a:rPr lang="en-US" dirty="0"/>
              <a:t>Tinnitus</a:t>
            </a:r>
          </a:p>
          <a:p>
            <a:r>
              <a:rPr lang="en-US" dirty="0"/>
              <a:t>Vertigo </a:t>
            </a:r>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Nose and sinuses</a:t>
            </a:r>
            <a:br>
              <a:rPr lang="en-US" dirty="0"/>
            </a:br>
            <a:endParaRPr lang="en-US" dirty="0"/>
          </a:p>
        </p:txBody>
      </p:sp>
      <p:sp>
        <p:nvSpPr>
          <p:cNvPr id="3" name="Content Placeholder 2"/>
          <p:cNvSpPr>
            <a:spLocks noGrp="1"/>
          </p:cNvSpPr>
          <p:nvPr>
            <p:ph idx="1"/>
          </p:nvPr>
        </p:nvSpPr>
        <p:spPr/>
        <p:txBody>
          <a:bodyPr>
            <a:normAutofit/>
          </a:bodyPr>
          <a:lstStyle/>
          <a:p>
            <a:r>
              <a:rPr lang="en-US" dirty="0"/>
              <a:t>Discharge</a:t>
            </a:r>
          </a:p>
          <a:p>
            <a:r>
              <a:rPr lang="en-US" dirty="0"/>
              <a:t>Allergies</a:t>
            </a:r>
          </a:p>
          <a:p>
            <a:r>
              <a:rPr lang="en-US" dirty="0"/>
              <a:t>Obstruction</a:t>
            </a:r>
          </a:p>
          <a:p>
            <a:r>
              <a:rPr lang="en-US" dirty="0"/>
              <a:t>Pain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Mouth and Throat</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Sore throat</a:t>
            </a:r>
          </a:p>
          <a:p>
            <a:r>
              <a:rPr lang="en-US" dirty="0"/>
              <a:t>Difficulty swallowing</a:t>
            </a:r>
          </a:p>
          <a:p>
            <a:r>
              <a:rPr lang="en-US" dirty="0"/>
              <a:t>Taste</a:t>
            </a:r>
          </a:p>
          <a:p>
            <a:r>
              <a:rPr lang="en-US" dirty="0"/>
              <a:t>Gums</a:t>
            </a:r>
          </a:p>
          <a:p>
            <a:r>
              <a:rPr lang="en-US" dirty="0"/>
              <a:t>Dentition</a:t>
            </a:r>
          </a:p>
          <a:p>
            <a:r>
              <a:rPr lang="en-US" dirty="0"/>
              <a:t>Hoarseness</a:t>
            </a:r>
          </a:p>
          <a:p>
            <a:r>
              <a:rPr lang="en-US" dirty="0"/>
              <a:t>Hygiene practices</a:t>
            </a:r>
          </a:p>
          <a:p>
            <a:r>
              <a:rPr lang="en-US" dirty="0"/>
              <a:t>Lesions (lips, tongue mucosa)</a:t>
            </a:r>
          </a:p>
          <a:p>
            <a:r>
              <a:rPr lang="en-US" dirty="0"/>
              <a:t>Dentures or partial palate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Neck</a:t>
            </a:r>
            <a:br>
              <a:rPr lang="en-US" dirty="0"/>
            </a:br>
            <a:endParaRPr lang="en-US" dirty="0"/>
          </a:p>
        </p:txBody>
      </p:sp>
      <p:sp>
        <p:nvSpPr>
          <p:cNvPr id="3" name="Content Placeholder 2"/>
          <p:cNvSpPr>
            <a:spLocks noGrp="1"/>
          </p:cNvSpPr>
          <p:nvPr>
            <p:ph idx="1"/>
          </p:nvPr>
        </p:nvSpPr>
        <p:spPr/>
        <p:txBody>
          <a:bodyPr>
            <a:normAutofit/>
          </a:bodyPr>
          <a:lstStyle/>
          <a:p>
            <a:r>
              <a:rPr lang="en-US" dirty="0"/>
              <a:t>Stiffness</a:t>
            </a:r>
          </a:p>
          <a:p>
            <a:r>
              <a:rPr lang="en-US" dirty="0"/>
              <a:t>Swelling</a:t>
            </a:r>
          </a:p>
          <a:p>
            <a:r>
              <a:rPr lang="en-US" dirty="0"/>
              <a:t>Pain</a:t>
            </a:r>
          </a:p>
          <a:p>
            <a:r>
              <a:rPr lang="en-US" dirty="0"/>
              <a:t>Limited motion</a:t>
            </a:r>
          </a:p>
          <a:p>
            <a:r>
              <a:rPr lang="en-US" dirty="0"/>
              <a:t>Swollen glands</a:t>
            </a:r>
          </a:p>
          <a:p>
            <a:r>
              <a:rPr lang="en-US" dirty="0"/>
              <a:t>Thyroid disease</a:t>
            </a:r>
          </a:p>
          <a:p>
            <a:r>
              <a:rPr lang="en-US" dirty="0"/>
              <a:t>Enlargement of jugular veins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Breasts</a:t>
            </a:r>
            <a:br>
              <a:rPr lang="en-US" dirty="0"/>
            </a:br>
            <a:endParaRPr lang="en-US" dirty="0"/>
          </a:p>
        </p:txBody>
      </p:sp>
      <p:sp>
        <p:nvSpPr>
          <p:cNvPr id="3" name="Content Placeholder 2"/>
          <p:cNvSpPr>
            <a:spLocks noGrp="1"/>
          </p:cNvSpPr>
          <p:nvPr>
            <p:ph idx="1"/>
          </p:nvPr>
        </p:nvSpPr>
        <p:spPr/>
        <p:txBody>
          <a:bodyPr>
            <a:normAutofit/>
          </a:bodyPr>
          <a:lstStyle/>
          <a:p>
            <a:r>
              <a:rPr lang="en-US" dirty="0"/>
              <a:t>Pain</a:t>
            </a:r>
          </a:p>
          <a:p>
            <a:r>
              <a:rPr lang="en-US" dirty="0"/>
              <a:t>Swelling</a:t>
            </a:r>
          </a:p>
          <a:p>
            <a:r>
              <a:rPr lang="en-US" dirty="0"/>
              <a:t>Self examination practices</a:t>
            </a:r>
          </a:p>
          <a:p>
            <a:r>
              <a:rPr lang="en-US" dirty="0"/>
              <a:t>Nipple discharges</a:t>
            </a:r>
          </a:p>
          <a:p>
            <a:r>
              <a:rPr lang="en-US" dirty="0"/>
              <a:t>Dimpling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Respiratory</a:t>
            </a:r>
            <a:br>
              <a:rPr lang="en-US" dirty="0"/>
            </a:br>
            <a:endParaRPr lang="en-US" dirty="0"/>
          </a:p>
        </p:txBody>
      </p:sp>
      <p:sp>
        <p:nvSpPr>
          <p:cNvPr id="3" name="Content Placeholder 2"/>
          <p:cNvSpPr>
            <a:spLocks noGrp="1"/>
          </p:cNvSpPr>
          <p:nvPr>
            <p:ph idx="1"/>
          </p:nvPr>
        </p:nvSpPr>
        <p:spPr/>
        <p:txBody>
          <a:bodyPr>
            <a:normAutofit/>
          </a:bodyPr>
          <a:lstStyle/>
          <a:p>
            <a:r>
              <a:rPr lang="en-US" dirty="0"/>
              <a:t>Cough</a:t>
            </a:r>
          </a:p>
          <a:p>
            <a:r>
              <a:rPr lang="en-US" dirty="0"/>
              <a:t>Shortness of breath</a:t>
            </a:r>
          </a:p>
          <a:p>
            <a:r>
              <a:rPr lang="en-US" dirty="0"/>
              <a:t>Wheezing</a:t>
            </a:r>
          </a:p>
          <a:p>
            <a:r>
              <a:rPr lang="en-US" dirty="0"/>
              <a:t>Asthma</a:t>
            </a:r>
          </a:p>
          <a:p>
            <a:r>
              <a:rPr lang="en-US" dirty="0"/>
              <a:t>Recurrent upper respiratory tract infection</a:t>
            </a:r>
          </a:p>
          <a:p>
            <a:r>
              <a:rPr lang="en-US" dirty="0"/>
              <a:t>Sputum (</a:t>
            </a:r>
            <a:r>
              <a:rPr lang="en-US" dirty="0" err="1"/>
              <a:t>colour</a:t>
            </a:r>
            <a:r>
              <a:rPr lang="en-US" dirty="0"/>
              <a:t>, quantity)</a:t>
            </a:r>
          </a:p>
          <a:p>
            <a:r>
              <a:rPr lang="en-US" dirty="0" err="1"/>
              <a:t>Haemoptysis</a:t>
            </a:r>
            <a:r>
              <a:rPr lang="en-US" dirty="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Vital Signs</a:t>
            </a:r>
            <a:br>
              <a:rPr lang="en-US" b="1" dirty="0"/>
            </a:br>
            <a:endParaRPr lang="en-US" dirty="0"/>
          </a:p>
        </p:txBody>
      </p:sp>
      <p:sp>
        <p:nvSpPr>
          <p:cNvPr id="3" name="Content Placeholder 2"/>
          <p:cNvSpPr>
            <a:spLocks noGrp="1"/>
          </p:cNvSpPr>
          <p:nvPr>
            <p:ph idx="1"/>
          </p:nvPr>
        </p:nvSpPr>
        <p:spPr/>
        <p:txBody>
          <a:bodyPr>
            <a:normAutofit/>
          </a:bodyPr>
          <a:lstStyle/>
          <a:p>
            <a:r>
              <a:rPr lang="en-US" dirty="0"/>
              <a:t>Vital signs are measured</a:t>
            </a:r>
          </a:p>
          <a:p>
            <a:r>
              <a:rPr lang="en-US" dirty="0"/>
              <a:t> (a) to establish baseline data against which to compare future measurements and</a:t>
            </a:r>
          </a:p>
          <a:p>
            <a:r>
              <a:rPr lang="en-US" dirty="0"/>
              <a:t> (b) to detect actual and potential health problems.</a:t>
            </a:r>
          </a:p>
          <a:p>
            <a:r>
              <a:rPr lang="en-US" dirty="0"/>
              <a:t>These are measurements of temperature, pulse, respirations, blood pressure, and oxygen saturation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Cardiovascular</a:t>
            </a:r>
            <a:endParaRPr lang="en-US" dirty="0"/>
          </a:p>
        </p:txBody>
      </p:sp>
      <p:sp>
        <p:nvSpPr>
          <p:cNvPr id="3" name="Content Placeholder 2"/>
          <p:cNvSpPr>
            <a:spLocks noGrp="1"/>
          </p:cNvSpPr>
          <p:nvPr>
            <p:ph idx="1"/>
          </p:nvPr>
        </p:nvSpPr>
        <p:spPr/>
        <p:txBody>
          <a:bodyPr>
            <a:normAutofit lnSpcReduction="10000"/>
          </a:bodyPr>
          <a:lstStyle/>
          <a:p>
            <a:r>
              <a:rPr lang="en-US" dirty="0"/>
              <a:t>Phlebitis</a:t>
            </a:r>
          </a:p>
          <a:p>
            <a:r>
              <a:rPr lang="en-US" dirty="0"/>
              <a:t>Coldness or numbness of extremities</a:t>
            </a:r>
          </a:p>
          <a:p>
            <a:r>
              <a:rPr lang="en-US" dirty="0" err="1"/>
              <a:t>Orthopnea</a:t>
            </a:r>
            <a:endParaRPr lang="en-US" dirty="0"/>
          </a:p>
          <a:p>
            <a:r>
              <a:rPr lang="en-US" dirty="0" err="1"/>
              <a:t>Dyspnoea</a:t>
            </a:r>
            <a:r>
              <a:rPr lang="en-US" dirty="0"/>
              <a:t> on exertion</a:t>
            </a:r>
          </a:p>
          <a:p>
            <a:r>
              <a:rPr lang="en-US" dirty="0"/>
              <a:t>Chest pain</a:t>
            </a:r>
          </a:p>
          <a:p>
            <a:r>
              <a:rPr lang="en-US" dirty="0"/>
              <a:t>Palpitations</a:t>
            </a:r>
          </a:p>
          <a:p>
            <a:r>
              <a:rPr lang="en-US" dirty="0" err="1"/>
              <a:t>Oedema</a:t>
            </a:r>
            <a:endParaRPr lang="en-US" dirty="0"/>
          </a:p>
          <a:p>
            <a:r>
              <a:rPr lang="en-US" dirty="0"/>
              <a:t>Varicosities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Gastrointestinal</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 </a:t>
            </a:r>
            <a:r>
              <a:rPr lang="en-US" dirty="0"/>
              <a:t>Nausea</a:t>
            </a:r>
          </a:p>
          <a:p>
            <a:r>
              <a:rPr lang="en-US" dirty="0"/>
              <a:t>Vomiting</a:t>
            </a:r>
          </a:p>
          <a:p>
            <a:r>
              <a:rPr lang="en-US" dirty="0"/>
              <a:t>Jaundice</a:t>
            </a:r>
          </a:p>
          <a:p>
            <a:r>
              <a:rPr lang="en-US" dirty="0"/>
              <a:t>Indigestion</a:t>
            </a:r>
          </a:p>
          <a:p>
            <a:r>
              <a:rPr lang="en-US" dirty="0" err="1"/>
              <a:t>Diarrhoea</a:t>
            </a:r>
            <a:endParaRPr lang="en-US" dirty="0"/>
          </a:p>
          <a:p>
            <a:r>
              <a:rPr lang="en-US" dirty="0"/>
              <a:t>Pain</a:t>
            </a:r>
          </a:p>
          <a:p>
            <a:r>
              <a:rPr lang="en-US" dirty="0"/>
              <a:t>Constipation</a:t>
            </a:r>
          </a:p>
          <a:p>
            <a:r>
              <a:rPr lang="en-US" dirty="0"/>
              <a:t>Change in bowel pattern</a:t>
            </a:r>
          </a:p>
          <a:p>
            <a:r>
              <a:rPr lang="en-US" dirty="0" err="1"/>
              <a:t>Haemorrhoids</a:t>
            </a:r>
            <a:r>
              <a:rPr lang="en-US" dirty="0"/>
              <a:t>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err="1"/>
              <a:t>Genito</a:t>
            </a:r>
            <a:r>
              <a:rPr lang="en-US" b="1" dirty="0"/>
              <a:t> Urinary</a:t>
            </a:r>
            <a:br>
              <a:rPr lang="en-US" dirty="0"/>
            </a:br>
            <a:endParaRPr lang="en-US" dirty="0"/>
          </a:p>
        </p:txBody>
      </p:sp>
      <p:sp>
        <p:nvSpPr>
          <p:cNvPr id="3" name="Content Placeholder 2"/>
          <p:cNvSpPr>
            <a:spLocks noGrp="1"/>
          </p:cNvSpPr>
          <p:nvPr>
            <p:ph idx="1"/>
          </p:nvPr>
        </p:nvSpPr>
        <p:spPr/>
        <p:txBody>
          <a:bodyPr>
            <a:normAutofit/>
          </a:bodyPr>
          <a:lstStyle/>
          <a:p>
            <a:r>
              <a:rPr lang="en-US" dirty="0" err="1"/>
              <a:t>Nocturia</a:t>
            </a:r>
            <a:endParaRPr lang="en-US" dirty="0"/>
          </a:p>
          <a:p>
            <a:r>
              <a:rPr lang="en-US" dirty="0"/>
              <a:t>Infection</a:t>
            </a:r>
          </a:p>
          <a:p>
            <a:r>
              <a:rPr lang="en-US" dirty="0"/>
              <a:t>Urgency</a:t>
            </a:r>
          </a:p>
          <a:p>
            <a:r>
              <a:rPr lang="en-US" dirty="0"/>
              <a:t>Dribbling</a:t>
            </a:r>
          </a:p>
          <a:p>
            <a:r>
              <a:rPr lang="en-US" dirty="0"/>
              <a:t>Incontinence</a:t>
            </a:r>
          </a:p>
          <a:p>
            <a:r>
              <a:rPr lang="en-US" dirty="0" err="1"/>
              <a:t>Dysuria</a:t>
            </a:r>
            <a:r>
              <a:rPr lang="en-US" dirty="0"/>
              <a:t> and </a:t>
            </a:r>
            <a:r>
              <a:rPr lang="en-US" dirty="0" err="1"/>
              <a:t>haematuria</a:t>
            </a:r>
            <a:r>
              <a:rPr lang="en-US" dirty="0"/>
              <a:t>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Reproductive system ; Female</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Menses (Menarche, cycle, duration, amount, cramps, intermittent bleeding, last menstrual period( LMP), number of pregnancies, live births, abortions)</a:t>
            </a:r>
          </a:p>
          <a:p>
            <a:r>
              <a:rPr lang="en-US" dirty="0">
                <a:sym typeface="Symbol"/>
              </a:rPr>
              <a:t></a:t>
            </a:r>
            <a:r>
              <a:rPr lang="en-US" dirty="0"/>
              <a:t>If menopausal: age of menses cessation, symptoms of menopause, post menopausal bleeding</a:t>
            </a:r>
          </a:p>
          <a:p>
            <a:r>
              <a:rPr lang="en-US" dirty="0"/>
              <a:t>Vaginal discharge	</a:t>
            </a:r>
          </a:p>
          <a:p>
            <a:r>
              <a:rPr lang="en-US" dirty="0" err="1"/>
              <a:t>Dyspareunia</a:t>
            </a:r>
            <a:endParaRPr lang="en-US" dirty="0"/>
          </a:p>
          <a:p>
            <a:r>
              <a:rPr lang="en-US" dirty="0"/>
              <a:t>Contraception</a:t>
            </a:r>
          </a:p>
          <a:p>
            <a:r>
              <a:rPr lang="en-US" dirty="0" err="1"/>
              <a:t>Pruritis</a:t>
            </a:r>
            <a:endParaRPr lang="en-US" dirty="0"/>
          </a:p>
          <a:p>
            <a:r>
              <a:rPr lang="en-US" dirty="0"/>
              <a:t>Social (sexually transmitted disease)</a:t>
            </a:r>
          </a:p>
          <a:p>
            <a:pPr>
              <a:buNone/>
            </a:pPr>
            <a:r>
              <a:rPr lang="en-US" b="1" dirty="0"/>
              <a:t> </a:t>
            </a: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br>
              <a:rPr lang="en-US" b="1" i="1" dirty="0"/>
            </a:br>
            <a:r>
              <a:rPr lang="en-US" b="1" i="1" dirty="0"/>
              <a:t>Reproductive system; Male</a:t>
            </a:r>
            <a:br>
              <a:rPr lang="en-US" dirty="0"/>
            </a:br>
            <a:endParaRPr lang="en-US" dirty="0"/>
          </a:p>
        </p:txBody>
      </p:sp>
      <p:sp>
        <p:nvSpPr>
          <p:cNvPr id="3" name="Content Placeholder 2"/>
          <p:cNvSpPr>
            <a:spLocks noGrp="1"/>
          </p:cNvSpPr>
          <p:nvPr>
            <p:ph idx="1"/>
          </p:nvPr>
        </p:nvSpPr>
        <p:spPr>
          <a:xfrm>
            <a:off x="457200" y="1219200"/>
            <a:ext cx="8229600" cy="5257800"/>
          </a:xfrm>
        </p:spPr>
        <p:txBody>
          <a:bodyPr>
            <a:normAutofit/>
          </a:bodyPr>
          <a:lstStyle/>
          <a:p>
            <a:r>
              <a:rPr lang="en-US" dirty="0"/>
              <a:t>Pain</a:t>
            </a:r>
          </a:p>
          <a:p>
            <a:r>
              <a:rPr lang="en-US" dirty="0"/>
              <a:t>Discharge</a:t>
            </a:r>
          </a:p>
          <a:p>
            <a:r>
              <a:rPr lang="en-US" dirty="0"/>
              <a:t>Swelling</a:t>
            </a:r>
          </a:p>
          <a:p>
            <a:r>
              <a:rPr lang="en-US" dirty="0"/>
              <a:t>Sores</a:t>
            </a:r>
          </a:p>
          <a:p>
            <a:r>
              <a:rPr lang="en-US" dirty="0"/>
              <a:t>Social (sexually transmitted disease)</a:t>
            </a:r>
          </a:p>
          <a:p>
            <a:r>
              <a:rPr lang="en-US" dirty="0"/>
              <a:t>Contraception practices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Musculoskeletal</a:t>
            </a:r>
            <a:br>
              <a:rPr lang="en-US" dirty="0"/>
            </a:br>
            <a:endParaRPr lang="en-US" dirty="0"/>
          </a:p>
        </p:txBody>
      </p:sp>
      <p:sp>
        <p:nvSpPr>
          <p:cNvPr id="3" name="Content Placeholder 2"/>
          <p:cNvSpPr>
            <a:spLocks noGrp="1"/>
          </p:cNvSpPr>
          <p:nvPr>
            <p:ph idx="1"/>
          </p:nvPr>
        </p:nvSpPr>
        <p:spPr/>
        <p:txBody>
          <a:bodyPr>
            <a:normAutofit/>
          </a:bodyPr>
          <a:lstStyle/>
          <a:p>
            <a:r>
              <a:rPr lang="en-US" dirty="0"/>
              <a:t>Muscular pain or cramps</a:t>
            </a:r>
          </a:p>
          <a:p>
            <a:r>
              <a:rPr lang="en-US" dirty="0"/>
              <a:t>Pain, swelling or redness of joints</a:t>
            </a:r>
          </a:p>
          <a:p>
            <a:r>
              <a:rPr lang="en-US" dirty="0"/>
              <a:t>Back pain or history of injury</a:t>
            </a:r>
          </a:p>
          <a:p>
            <a:r>
              <a:rPr lang="en-US" dirty="0"/>
              <a:t>Ability to perform ADL (Activities of daily living)</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Endocrine</a:t>
            </a:r>
            <a:br>
              <a:rPr lang="en-US" dirty="0"/>
            </a:br>
            <a:endParaRPr lang="en-US" dirty="0"/>
          </a:p>
        </p:txBody>
      </p:sp>
      <p:sp>
        <p:nvSpPr>
          <p:cNvPr id="3" name="Content Placeholder 2"/>
          <p:cNvSpPr>
            <a:spLocks noGrp="1"/>
          </p:cNvSpPr>
          <p:nvPr>
            <p:ph idx="1"/>
          </p:nvPr>
        </p:nvSpPr>
        <p:spPr/>
        <p:txBody>
          <a:bodyPr/>
          <a:lstStyle/>
          <a:p>
            <a:r>
              <a:rPr lang="en-US" dirty="0"/>
              <a:t>Heat or cold intolerance</a:t>
            </a:r>
          </a:p>
          <a:p>
            <a:r>
              <a:rPr lang="en-US" dirty="0"/>
              <a:t>Changes in hair pattern</a:t>
            </a:r>
          </a:p>
          <a:p>
            <a:r>
              <a:rPr lang="en-US" dirty="0"/>
              <a:t>Excessive thirst, hunger or urination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Neurologic</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Syncope</a:t>
            </a:r>
          </a:p>
          <a:p>
            <a:r>
              <a:rPr lang="en-US" dirty="0"/>
              <a:t>Seizures</a:t>
            </a:r>
          </a:p>
          <a:p>
            <a:r>
              <a:rPr lang="en-US" dirty="0"/>
              <a:t>Paralysis</a:t>
            </a:r>
          </a:p>
          <a:p>
            <a:r>
              <a:rPr lang="en-US" dirty="0"/>
              <a:t>Weakness</a:t>
            </a:r>
          </a:p>
          <a:p>
            <a:r>
              <a:rPr lang="en-US" dirty="0"/>
              <a:t>Dizziness</a:t>
            </a:r>
          </a:p>
          <a:p>
            <a:r>
              <a:rPr lang="en-US" dirty="0"/>
              <a:t>Vertigo</a:t>
            </a:r>
          </a:p>
          <a:p>
            <a:r>
              <a:rPr lang="en-US" dirty="0"/>
              <a:t>Numbness or tingling</a:t>
            </a:r>
          </a:p>
          <a:p>
            <a:r>
              <a:rPr lang="en-US" dirty="0"/>
              <a:t>Problem with speech</a:t>
            </a:r>
          </a:p>
          <a:p>
            <a:r>
              <a:rPr lang="en-US" dirty="0"/>
              <a:t>Tremors</a:t>
            </a:r>
          </a:p>
          <a:p>
            <a:r>
              <a:rPr lang="en-US" dirty="0"/>
              <a:t>Memory loss</a:t>
            </a:r>
          </a:p>
          <a:p>
            <a:r>
              <a:rPr lang="en-US" dirty="0"/>
              <a:t>Loss of sensation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err="1"/>
              <a:t>Haematologic</a:t>
            </a:r>
            <a:br>
              <a:rPr lang="en-US" dirty="0"/>
            </a:br>
            <a:endParaRPr lang="en-US" dirty="0"/>
          </a:p>
        </p:txBody>
      </p:sp>
      <p:sp>
        <p:nvSpPr>
          <p:cNvPr id="3" name="Content Placeholder 2"/>
          <p:cNvSpPr>
            <a:spLocks noGrp="1"/>
          </p:cNvSpPr>
          <p:nvPr>
            <p:ph idx="1"/>
          </p:nvPr>
        </p:nvSpPr>
        <p:spPr/>
        <p:txBody>
          <a:bodyPr/>
          <a:lstStyle/>
          <a:p>
            <a:r>
              <a:rPr lang="en-US" dirty="0"/>
              <a:t>Blood transfusion</a:t>
            </a:r>
          </a:p>
          <a:p>
            <a:r>
              <a:rPr lang="en-US" dirty="0" err="1"/>
              <a:t>Anaemia</a:t>
            </a:r>
            <a:r>
              <a:rPr lang="en-US" dirty="0"/>
              <a:t> and</a:t>
            </a:r>
          </a:p>
          <a:p>
            <a:r>
              <a:rPr lang="en-US" dirty="0"/>
              <a:t> Family history of sickle cell</a:t>
            </a:r>
          </a:p>
          <a:p>
            <a:r>
              <a:rPr lang="en-US" dirty="0"/>
              <a:t>Easy bruising or bleeding</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Patient Profile </a:t>
            </a:r>
            <a:endParaRPr lang="en-US" dirty="0"/>
          </a:p>
        </p:txBody>
      </p:sp>
      <p:sp>
        <p:nvSpPr>
          <p:cNvPr id="3" name="Content Placeholder 2"/>
          <p:cNvSpPr>
            <a:spLocks noGrp="1"/>
          </p:cNvSpPr>
          <p:nvPr>
            <p:ph idx="1"/>
          </p:nvPr>
        </p:nvSpPr>
        <p:spPr/>
        <p:txBody>
          <a:bodyPr>
            <a:normAutofit lnSpcReduction="10000"/>
          </a:bodyPr>
          <a:lstStyle/>
          <a:p>
            <a:r>
              <a:rPr lang="en-GB" b="1" dirty="0"/>
              <a:t> </a:t>
            </a:r>
            <a:r>
              <a:rPr lang="en-GB" dirty="0"/>
              <a:t>The profile is useful for the analysis of the patient's problem, their capacity to deal with the problem and the health care team's capacity to provide assistance.</a:t>
            </a:r>
          </a:p>
          <a:p>
            <a:r>
              <a:rPr lang="en-GB" dirty="0"/>
              <a:t> The information to be obtained is personal and subjective.</a:t>
            </a:r>
          </a:p>
          <a:p>
            <a:r>
              <a:rPr lang="en-GB" dirty="0"/>
              <a:t> It includes the expression of feelings, values and personal experiences. </a:t>
            </a:r>
          </a:p>
          <a:p>
            <a:r>
              <a:rPr lang="en-GB" dirty="0"/>
              <a:t>A general patient profile consists of: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Height and Weight</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In adults, the ratio of weight to height provides a general measure of health. </a:t>
            </a:r>
          </a:p>
          <a:p>
            <a:r>
              <a:rPr lang="en-US" dirty="0"/>
              <a:t>By asking clients about their height and weight before actually measuring them, the nurse obtains some idea of the person’s self-image.</a:t>
            </a:r>
          </a:p>
          <a:p>
            <a:r>
              <a:rPr lang="en-US" dirty="0"/>
              <a:t> Excessive discrepancies between the client’s responses and the measurements may provide clues to actual or potential problems in self-concept. </a:t>
            </a:r>
          </a:p>
          <a:p>
            <a:r>
              <a:rPr lang="en-US" dirty="0"/>
              <a:t>Take note of any unintentional weight gain or loss lasting or progressing over several weeks.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hlinkClick r:id="rId2"/>
              </a:rPr>
            </a:br>
            <a:br>
              <a:rPr lang="en-GB" u="sng" dirty="0"/>
            </a:br>
            <a:r>
              <a:rPr lang="en-GB" dirty="0"/>
              <a:t>A general patient profile consists of:</a:t>
            </a:r>
            <a:br>
              <a:rPr lang="en-US" dirty="0"/>
            </a:br>
            <a:br>
              <a:rPr lang="en-US" dirty="0"/>
            </a:br>
            <a:endParaRPr lang="en-US" dirty="0"/>
          </a:p>
        </p:txBody>
      </p:sp>
      <p:sp>
        <p:nvSpPr>
          <p:cNvPr id="3" name="Content Placeholder 2"/>
          <p:cNvSpPr>
            <a:spLocks noGrp="1"/>
          </p:cNvSpPr>
          <p:nvPr>
            <p:ph idx="1"/>
          </p:nvPr>
        </p:nvSpPr>
        <p:spPr/>
        <p:txBody>
          <a:bodyPr/>
          <a:lstStyle/>
          <a:p>
            <a:r>
              <a:rPr lang="en-GB" dirty="0"/>
              <a:t>Past Development includes: </a:t>
            </a:r>
            <a:endParaRPr lang="en-US" dirty="0"/>
          </a:p>
          <a:p>
            <a:pPr lvl="0"/>
            <a:r>
              <a:rPr lang="en-GB" dirty="0"/>
              <a:t>Place of birth </a:t>
            </a:r>
            <a:endParaRPr lang="en-US" dirty="0"/>
          </a:p>
          <a:p>
            <a:pPr lvl="0"/>
            <a:r>
              <a:rPr lang="en-GB" dirty="0"/>
              <a:t>Place lived </a:t>
            </a:r>
            <a:endParaRPr lang="en-US" dirty="0"/>
          </a:p>
          <a:p>
            <a:pPr lvl="0"/>
            <a:r>
              <a:rPr lang="en-GB" dirty="0"/>
              <a:t>Significant childhood/</a:t>
            </a:r>
            <a:r>
              <a:rPr lang="en-GB" dirty="0" err="1"/>
              <a:t>adolescentexperiences</a:t>
            </a:r>
            <a:endParaRPr lang="en-US" dirty="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Past Development includes: </a:t>
            </a:r>
            <a:br>
              <a:rPr lang="en-US" dirty="0"/>
            </a:br>
            <a:endParaRPr lang="en-US" dirty="0"/>
          </a:p>
        </p:txBody>
      </p:sp>
      <p:sp>
        <p:nvSpPr>
          <p:cNvPr id="3" name="Content Placeholder 2"/>
          <p:cNvSpPr>
            <a:spLocks noGrp="1"/>
          </p:cNvSpPr>
          <p:nvPr>
            <p:ph idx="1"/>
          </p:nvPr>
        </p:nvSpPr>
        <p:spPr/>
        <p:txBody>
          <a:bodyPr/>
          <a:lstStyle/>
          <a:p>
            <a:pPr lvl="0"/>
            <a:r>
              <a:rPr lang="en-GB" dirty="0"/>
              <a:t>Place of birth </a:t>
            </a:r>
            <a:endParaRPr lang="en-US" dirty="0"/>
          </a:p>
          <a:p>
            <a:pPr lvl="0"/>
            <a:r>
              <a:rPr lang="en-GB" dirty="0"/>
              <a:t>Place lived </a:t>
            </a:r>
            <a:endParaRPr lang="en-US" dirty="0"/>
          </a:p>
          <a:p>
            <a:pPr lvl="0"/>
            <a:r>
              <a:rPr lang="en-GB"/>
              <a:t>Significant childhood/adolescent experiences</a:t>
            </a:r>
            <a:endParaRPr lang="en-US" dirty="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hlinkClick r:id="rId2"/>
              </a:rPr>
            </a:br>
            <a:r>
              <a:rPr lang="en-GB" u="sng" dirty="0">
                <a:hlinkClick r:id="rId2"/>
              </a:rPr>
              <a:t>Education and occupation</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Education and occupation includes: </a:t>
            </a:r>
            <a:endParaRPr lang="en-US" dirty="0"/>
          </a:p>
          <a:p>
            <a:pPr lvl="0"/>
            <a:r>
              <a:rPr lang="en-GB" dirty="0"/>
              <a:t>Jobs held in the past </a:t>
            </a:r>
            <a:endParaRPr lang="en-US" dirty="0"/>
          </a:p>
          <a:p>
            <a:pPr lvl="0"/>
            <a:r>
              <a:rPr lang="en-GB" dirty="0"/>
              <a:t>Current position/job </a:t>
            </a:r>
            <a:endParaRPr lang="en-US" dirty="0"/>
          </a:p>
          <a:p>
            <a:pPr lvl="0"/>
            <a:r>
              <a:rPr lang="en-GB" dirty="0"/>
              <a:t>Length of time at position </a:t>
            </a:r>
            <a:endParaRPr lang="en-US" dirty="0"/>
          </a:p>
          <a:p>
            <a:pPr lvl="0"/>
            <a:r>
              <a:rPr lang="en-GB" dirty="0"/>
              <a:t>Education preparation </a:t>
            </a:r>
            <a:endParaRPr lang="en-US" dirty="0"/>
          </a:p>
          <a:p>
            <a:pPr lvl="0"/>
            <a:r>
              <a:rPr lang="en-GB" dirty="0"/>
              <a:t>Work satisfaction and career goals </a:t>
            </a:r>
            <a:endParaRPr lang="en-US" dirty="0"/>
          </a:p>
          <a:p>
            <a:pPr lvl="0"/>
            <a:r>
              <a:rPr lang="en-GB" dirty="0"/>
              <a:t>Financial resources </a:t>
            </a:r>
            <a:endParaRPr lang="en-US" dirty="0"/>
          </a:p>
          <a:p>
            <a:pPr lvl="0"/>
            <a:r>
              <a:rPr lang="en-GB" dirty="0"/>
              <a:t>Insurance coverage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hlinkClick r:id="rId2"/>
              </a:rPr>
            </a:br>
            <a:r>
              <a:rPr lang="en-GB" u="sng" dirty="0">
                <a:hlinkClick r:id="rId2"/>
              </a:rPr>
              <a:t>Physical Environment</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Physical environment can be either spiritual or interpersonal. </a:t>
            </a:r>
            <a:endParaRPr lang="en-US" dirty="0"/>
          </a:p>
          <a:p>
            <a:r>
              <a:rPr lang="en-GB" dirty="0"/>
              <a:t>Other factors to be considered are:</a:t>
            </a:r>
            <a:endParaRPr lang="en-US" dirty="0"/>
          </a:p>
          <a:p>
            <a:pPr lvl="0"/>
            <a:r>
              <a:rPr lang="en-GB" dirty="0"/>
              <a:t>Ethnic background (language spoken, customs and values held, folk practices used to maintain health or to cure illness) </a:t>
            </a:r>
            <a:endParaRPr lang="en-US" dirty="0"/>
          </a:p>
          <a:p>
            <a:pPr lvl="0"/>
            <a:r>
              <a:rPr lang="en-GB" dirty="0"/>
              <a:t>Family relationships (family structure, roles, communication patterns, support systems) </a:t>
            </a:r>
            <a:endParaRPr lang="en-US" dirty="0"/>
          </a:p>
          <a:p>
            <a:pPr lvl="0"/>
            <a:r>
              <a:rPr lang="en-GB" dirty="0"/>
              <a:t>Friendships (quality of relationships)</a:t>
            </a:r>
            <a:endParaRPr lang="en-US" dirty="0"/>
          </a:p>
          <a:p>
            <a:r>
              <a:rPr lang="en-GB" dirty="0"/>
              <a:t>Physical environment can be either spiritual or interpersonal. </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Other factors to be considered are:</a:t>
            </a:r>
            <a:br>
              <a:rPr lang="en-US" dirty="0"/>
            </a:br>
            <a:endParaRPr lang="en-US" dirty="0"/>
          </a:p>
        </p:txBody>
      </p:sp>
      <p:sp>
        <p:nvSpPr>
          <p:cNvPr id="3" name="Content Placeholder 2"/>
          <p:cNvSpPr>
            <a:spLocks noGrp="1"/>
          </p:cNvSpPr>
          <p:nvPr>
            <p:ph idx="1"/>
          </p:nvPr>
        </p:nvSpPr>
        <p:spPr/>
        <p:txBody>
          <a:bodyPr>
            <a:normAutofit/>
          </a:bodyPr>
          <a:lstStyle/>
          <a:p>
            <a:pPr lvl="0"/>
            <a:r>
              <a:rPr lang="en-GB" dirty="0"/>
              <a:t>Ethnic background (language spoken, customs and values held, folk practices used to maintain health or to cure illness) </a:t>
            </a:r>
            <a:endParaRPr lang="en-US" dirty="0"/>
          </a:p>
          <a:p>
            <a:pPr lvl="0"/>
            <a:r>
              <a:rPr lang="en-GB" dirty="0"/>
              <a:t>Family relationships (family structure, roles, communication patterns, support systems) </a:t>
            </a:r>
            <a:endParaRPr lang="en-US" dirty="0"/>
          </a:p>
          <a:p>
            <a:pPr lvl="0"/>
            <a:r>
              <a:rPr lang="en-GB" dirty="0"/>
              <a:t>Friendships (quality of relationships)</a:t>
            </a:r>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hlinkClick r:id="rId2"/>
              </a:rPr>
            </a:br>
            <a:r>
              <a:rPr lang="en-GB" b="1" u="sng" dirty="0">
                <a:hlinkClick r:id="rId2"/>
              </a:rPr>
              <a:t>Lifestyle (patterns and habits)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GB" dirty="0"/>
              <a:t>Lifestyle patterns are of importance and include: </a:t>
            </a:r>
            <a:endParaRPr lang="en-US" dirty="0"/>
          </a:p>
          <a:p>
            <a:pPr lvl="0"/>
            <a:r>
              <a:rPr lang="en-GB" dirty="0"/>
              <a:t>Sleep (time individual retires, hours per night, comfort measures, </a:t>
            </a:r>
            <a:br>
              <a:rPr lang="en-GB" dirty="0"/>
            </a:br>
            <a:r>
              <a:rPr lang="en-GB" dirty="0"/>
              <a:t>awakens rested?) </a:t>
            </a:r>
            <a:endParaRPr lang="en-US" dirty="0"/>
          </a:p>
          <a:p>
            <a:pPr lvl="0"/>
            <a:r>
              <a:rPr lang="en-GB" dirty="0"/>
              <a:t>Exercise (type, frequency, time spent) </a:t>
            </a:r>
            <a:endParaRPr lang="en-US" dirty="0"/>
          </a:p>
          <a:p>
            <a:pPr lvl="0"/>
            <a:r>
              <a:rPr lang="en-GB" dirty="0"/>
              <a:t>Nutrition (24 hour diet recall, restrictions, idiosyncrasies) </a:t>
            </a:r>
            <a:endParaRPr lang="en-US" dirty="0"/>
          </a:p>
          <a:p>
            <a:pPr lvl="0"/>
            <a:r>
              <a:rPr lang="en-GB" dirty="0"/>
              <a:t>Recreation (type of activity, time spent) </a:t>
            </a:r>
            <a:endParaRPr lang="en-US" dirty="0"/>
          </a:p>
          <a:p>
            <a:pPr lvl="0"/>
            <a:r>
              <a:rPr lang="en-GB" dirty="0"/>
              <a:t>Caffeine (coffee, tea, cola, chocolate, kind and amount) </a:t>
            </a:r>
            <a:endParaRPr lang="en-US" dirty="0"/>
          </a:p>
          <a:p>
            <a:pPr lvl="0"/>
            <a:r>
              <a:rPr lang="en-GB" dirty="0"/>
              <a:t>Smoking (cigarettes, pipe, cigar, marijuana) kind, amount per day, number of years, desire to quit </a:t>
            </a:r>
            <a:endParaRPr lang="en-US" dirty="0"/>
          </a:p>
          <a:p>
            <a:pPr lvl="0"/>
            <a:r>
              <a:rPr lang="en-GB" dirty="0"/>
              <a:t>Alcohol - kind, amount, pattern over past year</a:t>
            </a:r>
            <a:endParaRPr lang="en-US" dirty="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hlinkClick r:id="rId2"/>
              </a:rPr>
            </a:br>
            <a:r>
              <a:rPr lang="en-GB" u="sng" dirty="0">
                <a:hlinkClick r:id="rId2"/>
              </a:rPr>
              <a:t>Self-concept</a:t>
            </a:r>
            <a:br>
              <a:rPr lang="en-US" dirty="0"/>
            </a:br>
            <a:endParaRPr lang="en-US" dirty="0"/>
          </a:p>
        </p:txBody>
      </p:sp>
      <p:sp>
        <p:nvSpPr>
          <p:cNvPr id="3" name="Content Placeholder 2"/>
          <p:cNvSpPr>
            <a:spLocks noGrp="1"/>
          </p:cNvSpPr>
          <p:nvPr>
            <p:ph idx="1"/>
          </p:nvPr>
        </p:nvSpPr>
        <p:spPr/>
        <p:txBody>
          <a:bodyPr>
            <a:normAutofit/>
          </a:bodyPr>
          <a:lstStyle/>
          <a:p>
            <a:r>
              <a:rPr lang="en-GB" dirty="0"/>
              <a:t>Questions should include: </a:t>
            </a:r>
            <a:endParaRPr lang="en-US" dirty="0"/>
          </a:p>
          <a:p>
            <a:pPr lvl="0"/>
            <a:r>
              <a:rPr lang="en-GB" dirty="0"/>
              <a:t>View of self in present </a:t>
            </a:r>
            <a:endParaRPr lang="en-US" dirty="0"/>
          </a:p>
          <a:p>
            <a:pPr lvl="0"/>
            <a:r>
              <a:rPr lang="en-GB" dirty="0"/>
              <a:t>View of self in future </a:t>
            </a:r>
            <a:endParaRPr lang="en-US" dirty="0"/>
          </a:p>
          <a:p>
            <a:pPr lvl="0"/>
            <a:r>
              <a:rPr lang="en-GB" dirty="0"/>
              <a:t>Body image (level of satisfaction, concerns) </a:t>
            </a:r>
            <a:endParaRPr lang="en-US" dirty="0"/>
          </a:p>
          <a:p>
            <a:pPr lvl="0"/>
            <a:r>
              <a:rPr lang="en-GB" dirty="0"/>
              <a:t>Sexuality: perception of self as a man or woman, quality of sexual relations </a:t>
            </a:r>
            <a:endParaRPr lang="en-US" dirty="0"/>
          </a:p>
          <a:p>
            <a:pPr lvl="0"/>
            <a:r>
              <a:rPr lang="en-GB" dirty="0"/>
              <a:t>Concerns related to sexuality or sexual functioning</a:t>
            </a:r>
            <a:endParaRPr lang="en-US" dirty="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u="sng" dirty="0">
                <a:hlinkClick r:id="rId2"/>
              </a:rPr>
            </a:br>
            <a:r>
              <a:rPr lang="en-GB" b="1" u="sng" dirty="0">
                <a:hlinkClick r:id="rId2"/>
              </a:rPr>
              <a:t>Stress response</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Monitor stress response. </a:t>
            </a:r>
          </a:p>
          <a:p>
            <a:pPr>
              <a:buNone/>
            </a:pPr>
            <a:r>
              <a:rPr lang="en-GB" b="1" dirty="0"/>
              <a:t>This involves: </a:t>
            </a:r>
            <a:endParaRPr lang="en-US" b="1" dirty="0"/>
          </a:p>
          <a:p>
            <a:pPr lvl="0"/>
            <a:r>
              <a:rPr lang="en-GB" dirty="0"/>
              <a:t>Major concerns or problems at present </a:t>
            </a:r>
            <a:endParaRPr lang="en-US" dirty="0"/>
          </a:p>
          <a:p>
            <a:pPr lvl="0"/>
            <a:r>
              <a:rPr lang="en-GB" dirty="0"/>
              <a:t>Past experiences with similar problems </a:t>
            </a:r>
            <a:endParaRPr lang="en-US" dirty="0"/>
          </a:p>
          <a:p>
            <a:pPr lvl="0"/>
            <a:r>
              <a:rPr lang="en-GB" dirty="0"/>
              <a:t>Past coping patterns and outcomes </a:t>
            </a:r>
            <a:endParaRPr lang="en-US" dirty="0"/>
          </a:p>
          <a:p>
            <a:pPr lvl="0"/>
            <a:r>
              <a:rPr lang="en-GB" dirty="0"/>
              <a:t>Present copying strategies and anticipated outcomes </a:t>
            </a:r>
            <a:endParaRPr lang="en-US" dirty="0"/>
          </a:p>
          <a:p>
            <a:pPr lvl="0"/>
            <a:r>
              <a:rPr lang="en-GB" dirty="0"/>
              <a:t>Individual's expectations of family/friends and health care team in problem resolution</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normAutofit fontScale="85000" lnSpcReduction="10000"/>
          </a:bodyPr>
          <a:lstStyle/>
          <a:p>
            <a:r>
              <a:rPr lang="en-US" dirty="0"/>
              <a:t>The nurse measures height with a measuring stick attached to weight scales or to a wall.</a:t>
            </a:r>
          </a:p>
          <a:p>
            <a:r>
              <a:rPr lang="en-US" dirty="0"/>
              <a:t> The client should remove the shoes and stand erect, with heels together, and the heels, buttocks, and back of the head against the measuring stick; eyes should be looking straight ahead. </a:t>
            </a:r>
          </a:p>
          <a:p>
            <a:r>
              <a:rPr lang="en-US" dirty="0"/>
              <a:t>The nurse raises the L-shaped sliding arm until it rests on top of the client’s head, or places a small flat object such as a ruler or book on the client’s head.</a:t>
            </a:r>
          </a:p>
          <a:p>
            <a:r>
              <a:rPr lang="en-US" dirty="0"/>
              <a:t>The edge of the flat object should abut the measuring guide.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a:t>
            </a:r>
          </a:p>
        </p:txBody>
      </p:sp>
      <p:sp>
        <p:nvSpPr>
          <p:cNvPr id="3" name="Content Placeholder 2"/>
          <p:cNvSpPr>
            <a:spLocks noGrp="1"/>
          </p:cNvSpPr>
          <p:nvPr>
            <p:ph idx="1"/>
          </p:nvPr>
        </p:nvSpPr>
        <p:spPr/>
        <p:txBody>
          <a:bodyPr>
            <a:normAutofit fontScale="85000" lnSpcReduction="10000"/>
          </a:bodyPr>
          <a:lstStyle/>
          <a:p>
            <a:r>
              <a:rPr lang="en-US" dirty="0"/>
              <a:t>Weight is usually measured when a client is admitted to a health agency and often regularly, for example, each morning before breakfast.</a:t>
            </a:r>
          </a:p>
          <a:p>
            <a:r>
              <a:rPr lang="en-US" dirty="0"/>
              <a:t>When accuracy is essential, the nurse should use the same scale each time take the measurements at the same time each day, and make sure the client has on a similar kind of clothing and no footwear.</a:t>
            </a:r>
          </a:p>
          <a:p>
            <a:r>
              <a:rPr lang="en-US" dirty="0"/>
              <a:t> The weight is read from a digital display panel or a balancing arm.</a:t>
            </a:r>
          </a:p>
          <a:p>
            <a:r>
              <a:rPr lang="en-US" dirty="0"/>
              <a:t>Clients who cannot stand are weighed on chair or bed</a:t>
            </a:r>
          </a:p>
          <a:p>
            <a:pPr>
              <a:buNone/>
            </a:pPr>
            <a:r>
              <a:rPr lang="en-US"/>
              <a:t>     scales</a:t>
            </a:r>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GB" b="1" dirty="0"/>
              <a:t>The Health History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b="1" dirty="0"/>
              <a:t> </a:t>
            </a:r>
            <a:r>
              <a:rPr lang="en-GB" dirty="0"/>
              <a:t>The scope of nursing practice has expanded to include some activities that were once strictly for the doctor or other members of the health care team. </a:t>
            </a:r>
          </a:p>
          <a:p>
            <a:r>
              <a:rPr lang="en-GB" dirty="0"/>
              <a:t>The nurse now employs skills in developing the patient's database by performing physical examination as a step in the nursing process.</a:t>
            </a:r>
          </a:p>
          <a:p>
            <a:r>
              <a:rPr lang="en-GB" dirty="0"/>
              <a:t>In certain situations, you will be expected to diagnose and treat minor illness.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While conducting a nursing history you will look at the</a:t>
            </a:r>
            <a:endParaRPr lang="en-US" dirty="0"/>
          </a:p>
        </p:txBody>
      </p:sp>
      <p:sp>
        <p:nvSpPr>
          <p:cNvPr id="3" name="Content Placeholder 2"/>
          <p:cNvSpPr>
            <a:spLocks noGrp="1"/>
          </p:cNvSpPr>
          <p:nvPr>
            <p:ph idx="1"/>
          </p:nvPr>
        </p:nvSpPr>
        <p:spPr/>
        <p:txBody>
          <a:bodyPr>
            <a:normAutofit/>
          </a:bodyPr>
          <a:lstStyle/>
          <a:p>
            <a:r>
              <a:rPr lang="en-GB" dirty="0"/>
              <a:t>patient's psychological and cultural patterns, </a:t>
            </a:r>
          </a:p>
          <a:p>
            <a:r>
              <a:rPr lang="en-GB" dirty="0"/>
              <a:t>the interpersonal relations</a:t>
            </a:r>
          </a:p>
          <a:p>
            <a:r>
              <a:rPr lang="en-GB" dirty="0"/>
              <a:t> physical environments, </a:t>
            </a:r>
          </a:p>
          <a:p>
            <a:r>
              <a:rPr lang="en-GB" dirty="0"/>
              <a:t>the patient's life style and</a:t>
            </a:r>
          </a:p>
          <a:p>
            <a:r>
              <a:rPr lang="en-GB" dirty="0"/>
              <a:t> activities of daily living.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TotalTime>
  <Words>2689</Words>
  <Application>Microsoft Office PowerPoint</Application>
  <PresentationFormat>On-screen Show (4:3)</PresentationFormat>
  <Paragraphs>367</Paragraphs>
  <Slides>57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Wingdings</vt:lpstr>
      <vt:lpstr>Office Theme</vt:lpstr>
      <vt:lpstr>HEALTH ASSESSMENT </vt:lpstr>
      <vt:lpstr> General Survey </vt:lpstr>
      <vt:lpstr> Appearance and Mental Status </vt:lpstr>
      <vt:lpstr> Vital Signs </vt:lpstr>
      <vt:lpstr> Height and Weight </vt:lpstr>
      <vt:lpstr>Ct…</vt:lpstr>
      <vt:lpstr>Ct…</vt:lpstr>
      <vt:lpstr> The Health History  </vt:lpstr>
      <vt:lpstr>While conducting a nursing history you will look at the</vt:lpstr>
      <vt:lpstr> You will be responsible for developing a database through:  </vt:lpstr>
      <vt:lpstr> What you should take note of during history taking is: </vt:lpstr>
      <vt:lpstr> Ethical Considerations in Data Collection  </vt:lpstr>
      <vt:lpstr>Ct…</vt:lpstr>
      <vt:lpstr>Ct…</vt:lpstr>
      <vt:lpstr> Content of the Health History  </vt:lpstr>
      <vt:lpstr> Biographical Data  </vt:lpstr>
      <vt:lpstr> Informant Data  </vt:lpstr>
      <vt:lpstr> Chief Complaint  </vt:lpstr>
      <vt:lpstr> Past Medical History  </vt:lpstr>
      <vt:lpstr>Ask the patient about:</vt:lpstr>
      <vt:lpstr>Elicit a history of the following areas:</vt:lpstr>
      <vt:lpstr> History of Present Illness  </vt:lpstr>
      <vt:lpstr> Compile the history of present illness as a complete story  indicating: </vt:lpstr>
      <vt:lpstr>Ct…</vt:lpstr>
      <vt:lpstr>Ct…</vt:lpstr>
      <vt:lpstr>Example</vt:lpstr>
      <vt:lpstr> Family History  </vt:lpstr>
      <vt:lpstr>  Review of Systems  </vt:lpstr>
      <vt:lpstr>Ct…</vt:lpstr>
      <vt:lpstr> General </vt:lpstr>
      <vt:lpstr> Skin </vt:lpstr>
      <vt:lpstr> Head </vt:lpstr>
      <vt:lpstr> Eyes </vt:lpstr>
      <vt:lpstr> Ears </vt:lpstr>
      <vt:lpstr> Nose and sinuses </vt:lpstr>
      <vt:lpstr> Mouth and Throat </vt:lpstr>
      <vt:lpstr> Neck </vt:lpstr>
      <vt:lpstr> Breasts </vt:lpstr>
      <vt:lpstr> Respiratory </vt:lpstr>
      <vt:lpstr>Cardiovascular</vt:lpstr>
      <vt:lpstr>Gastrointestinal</vt:lpstr>
      <vt:lpstr> Genito Urinary </vt:lpstr>
      <vt:lpstr> Reproductive system ; Female </vt:lpstr>
      <vt:lpstr> Reproductive system; Male </vt:lpstr>
      <vt:lpstr> Musculoskeletal </vt:lpstr>
      <vt:lpstr> Endocrine </vt:lpstr>
      <vt:lpstr> Neurologic </vt:lpstr>
      <vt:lpstr> Haematologic </vt:lpstr>
      <vt:lpstr>Patient Profile </vt:lpstr>
      <vt:lpstr>  A general patient profile consists of:  </vt:lpstr>
      <vt:lpstr> Past Development includes:  </vt:lpstr>
      <vt:lpstr> Education and occupation </vt:lpstr>
      <vt:lpstr> Physical Environment </vt:lpstr>
      <vt:lpstr> Other factors to be considered are: </vt:lpstr>
      <vt:lpstr> Lifestyle (patterns and habits) </vt:lpstr>
      <vt:lpstr> Self-concept </vt:lpstr>
      <vt:lpstr> Stress response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ASSESSMENT</dc:title>
  <dc:creator>HP</dc:creator>
  <cp:lastModifiedBy>DEPUTY ITEN</cp:lastModifiedBy>
  <cp:revision>17</cp:revision>
  <dcterms:created xsi:type="dcterms:W3CDTF">2017-06-27T10:09:16Z</dcterms:created>
  <dcterms:modified xsi:type="dcterms:W3CDTF">2021-02-24T07:46:33Z</dcterms:modified>
</cp:coreProperties>
</file>