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56" r:id="rId2"/>
    <p:sldId id="354" r:id="rId3"/>
    <p:sldId id="257" r:id="rId4"/>
    <p:sldId id="285" r:id="rId5"/>
    <p:sldId id="286" r:id="rId6"/>
    <p:sldId id="258" r:id="rId7"/>
    <p:sldId id="259" r:id="rId8"/>
    <p:sldId id="260" r:id="rId9"/>
    <p:sldId id="261" r:id="rId10"/>
    <p:sldId id="262" r:id="rId11"/>
    <p:sldId id="263" r:id="rId12"/>
    <p:sldId id="264" r:id="rId13"/>
    <p:sldId id="265" r:id="rId14"/>
    <p:sldId id="266" r:id="rId15"/>
    <p:sldId id="284" r:id="rId16"/>
    <p:sldId id="267" r:id="rId17"/>
    <p:sldId id="268" r:id="rId18"/>
    <p:sldId id="355" r:id="rId19"/>
    <p:sldId id="269" r:id="rId20"/>
    <p:sldId id="270" r:id="rId21"/>
    <p:sldId id="287" r:id="rId22"/>
    <p:sldId id="288" r:id="rId23"/>
    <p:sldId id="289" r:id="rId24"/>
    <p:sldId id="290" r:id="rId25"/>
    <p:sldId id="292" r:id="rId26"/>
    <p:sldId id="271" r:id="rId27"/>
    <p:sldId id="328" r:id="rId28"/>
    <p:sldId id="272" r:id="rId29"/>
    <p:sldId id="273" r:id="rId30"/>
    <p:sldId id="274" r:id="rId31"/>
    <p:sldId id="291" r:id="rId32"/>
    <p:sldId id="275" r:id="rId33"/>
    <p:sldId id="276" r:id="rId34"/>
    <p:sldId id="277" r:id="rId35"/>
    <p:sldId id="278" r:id="rId36"/>
    <p:sldId id="279" r:id="rId37"/>
    <p:sldId id="281" r:id="rId38"/>
    <p:sldId id="282" r:id="rId39"/>
    <p:sldId id="283" r:id="rId40"/>
    <p:sldId id="320" r:id="rId41"/>
    <p:sldId id="321" r:id="rId42"/>
    <p:sldId id="293" r:id="rId43"/>
    <p:sldId id="294" r:id="rId44"/>
    <p:sldId id="295" r:id="rId45"/>
    <p:sldId id="297" r:id="rId46"/>
    <p:sldId id="322" r:id="rId47"/>
    <p:sldId id="296" r:id="rId48"/>
    <p:sldId id="298" r:id="rId49"/>
    <p:sldId id="299" r:id="rId50"/>
    <p:sldId id="300" r:id="rId51"/>
    <p:sldId id="323" r:id="rId52"/>
    <p:sldId id="301" r:id="rId53"/>
    <p:sldId id="302" r:id="rId54"/>
    <p:sldId id="324" r:id="rId55"/>
    <p:sldId id="307" r:id="rId56"/>
    <p:sldId id="319" r:id="rId57"/>
    <p:sldId id="308" r:id="rId58"/>
    <p:sldId id="325" r:id="rId59"/>
    <p:sldId id="327" r:id="rId60"/>
    <p:sldId id="310" r:id="rId61"/>
    <p:sldId id="312" r:id="rId62"/>
    <p:sldId id="314" r:id="rId63"/>
    <p:sldId id="315" r:id="rId64"/>
    <p:sldId id="329" r:id="rId65"/>
    <p:sldId id="330" r:id="rId66"/>
    <p:sldId id="331" r:id="rId67"/>
    <p:sldId id="356" r:id="rId68"/>
    <p:sldId id="332" r:id="rId69"/>
    <p:sldId id="338" r:id="rId70"/>
    <p:sldId id="333" r:id="rId71"/>
    <p:sldId id="334" r:id="rId72"/>
    <p:sldId id="335" r:id="rId73"/>
    <p:sldId id="336" r:id="rId74"/>
    <p:sldId id="337" r:id="rId75"/>
    <p:sldId id="339" r:id="rId76"/>
    <p:sldId id="340" r:id="rId77"/>
    <p:sldId id="341" r:id="rId78"/>
    <p:sldId id="344" r:id="rId79"/>
    <p:sldId id="342" r:id="rId80"/>
    <p:sldId id="343" r:id="rId81"/>
    <p:sldId id="345" r:id="rId82"/>
    <p:sldId id="349" r:id="rId83"/>
    <p:sldId id="346" r:id="rId84"/>
    <p:sldId id="357" r:id="rId85"/>
    <p:sldId id="358" r:id="rId86"/>
    <p:sldId id="359" r:id="rId87"/>
    <p:sldId id="350" r:id="rId88"/>
    <p:sldId id="351" r:id="rId89"/>
    <p:sldId id="353" r:id="rId90"/>
    <p:sldId id="360" r:id="rId91"/>
    <p:sldId id="361" r:id="rId92"/>
    <p:sldId id="362" r:id="rId93"/>
    <p:sldId id="363" r:id="rId94"/>
    <p:sldId id="364" r:id="rId95"/>
    <p:sldId id="347" r:id="rId96"/>
    <p:sldId id="352"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varScale="1">
        <p:scale>
          <a:sx n="74" d="100"/>
          <a:sy n="74" d="100"/>
        </p:scale>
        <p:origin x="5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7716F-97FE-450A-9590-5C82264D53B1}" type="datetimeFigureOut">
              <a:rPr lang="en-US" smtClean="0"/>
              <a:t>10/4/2019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B8D81F-EE4F-4F84-9B40-81393643D21A}" type="slidenum">
              <a:rPr lang="en-US" smtClean="0"/>
              <a:t>‹#›</a:t>
            </a:fld>
            <a:endParaRPr lang="en-US"/>
          </a:p>
        </p:txBody>
      </p:sp>
    </p:spTree>
    <p:extLst>
      <p:ext uri="{BB962C8B-B14F-4D97-AF65-F5344CB8AC3E}">
        <p14:creationId xmlns:p14="http://schemas.microsoft.com/office/powerpoint/2010/main" val="2112177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898AE58-3BF9-4481-AA5C-B861227D488A}" type="slidenum">
              <a:rPr lang="ar-SA" altLang="en-US" sz="1200"/>
              <a:pPr algn="r"/>
              <a:t>42</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57870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CF998A8-46B3-43A7-A35E-A858C6E5666A}" type="slidenum">
              <a:rPr lang="ar-SA" altLang="en-US" sz="1200"/>
              <a:pPr algn="r"/>
              <a:t>53</a:t>
            </a:fld>
            <a:endParaRPr lang="en-US" altLang="en-US" sz="12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96912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6185D9A-F1FD-4364-86DB-BBA93D907E23}" type="slidenum">
              <a:rPr lang="ar-SA" altLang="en-US" sz="1200"/>
              <a:pPr algn="r"/>
              <a:t>55</a:t>
            </a:fld>
            <a:endParaRPr lang="en-US" alt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5468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80CFA95-7232-4429-8D72-424D587C80FF}" type="slidenum">
              <a:rPr lang="ar-SA" altLang="en-US" sz="1200"/>
              <a:pPr algn="r"/>
              <a:t>56</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2802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D8E715E-EE74-4AFA-9449-057D0322535D}" type="slidenum">
              <a:rPr lang="ar-SA" altLang="en-US" sz="1200"/>
              <a:pPr algn="r"/>
              <a:t>57</a:t>
            </a:fld>
            <a:endParaRPr lang="en-US" alt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51992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13846A0-DA53-4BDB-81C0-BDDF1C30BB04}" type="slidenum">
              <a:rPr lang="ar-SA" altLang="en-US" sz="1200"/>
              <a:pPr algn="r"/>
              <a:t>60</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75866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6E53F64-5E67-4749-9ADF-8A70CEB3968F}" type="slidenum">
              <a:rPr lang="ar-SA" altLang="en-US" sz="1200"/>
              <a:pPr algn="r"/>
              <a:t>61</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46404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4182155-FFF5-40BA-B474-217995A2558B}" type="slidenum">
              <a:rPr lang="ar-SA" altLang="en-US" sz="1200"/>
              <a:pPr algn="r"/>
              <a:t>62</a:t>
            </a:fld>
            <a:endParaRPr lang="en-US" alt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9104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E231958-DCCC-498E-AABC-7DF0D6028FF3}" type="slidenum">
              <a:rPr lang="ar-SA" altLang="en-US" sz="1200"/>
              <a:pPr algn="r"/>
              <a:t>63</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2323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8B14A42-9D20-4C46-A493-99E709AC2453}" type="slidenum">
              <a:rPr lang="ar-SA" altLang="en-US" sz="1200"/>
              <a:pPr algn="r"/>
              <a:t>43</a:t>
            </a:fld>
            <a:endParaRPr lang="en-US"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5418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C1C3CAC-FFD0-4C47-840E-623FBF2FB01C}" type="slidenum">
              <a:rPr lang="ar-SA" altLang="en-US" sz="1200"/>
              <a:pPr algn="r"/>
              <a:t>44</a:t>
            </a:fld>
            <a:endParaRPr lang="en-US" altLang="en-US" sz="1200"/>
          </a:p>
        </p:txBody>
      </p:sp>
      <p:sp>
        <p:nvSpPr>
          <p:cNvPr id="12291" name="Rectangle 1026"/>
          <p:cNvSpPr>
            <a:spLocks noGrp="1" noRot="1" noChangeAspect="1" noChangeArrowheads="1" noTextEdit="1"/>
          </p:cNvSpPr>
          <p:nvPr>
            <p:ph type="sldImg"/>
          </p:nvPr>
        </p:nvSpPr>
        <p:spPr>
          <a:ln/>
        </p:spPr>
      </p:sp>
      <p:sp>
        <p:nvSpPr>
          <p:cNvPr id="122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22490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8F4EDDB-959C-4D90-BCC1-38754C017811}" type="slidenum">
              <a:rPr lang="en-US" altLang="en-US" sz="1200"/>
              <a:pPr algn="r"/>
              <a:t>45</a:t>
            </a:fld>
            <a:endParaRPr lang="en-US" altLang="en-US" sz="1200"/>
          </a:p>
        </p:txBody>
      </p:sp>
      <p:sp>
        <p:nvSpPr>
          <p:cNvPr id="16387" name="Rectangle 1026"/>
          <p:cNvSpPr>
            <a:spLocks noGrp="1" noRot="1" noChangeAspect="1" noChangeArrowheads="1" noTextEdit="1"/>
          </p:cNvSpPr>
          <p:nvPr>
            <p:ph type="sldImg"/>
          </p:nvPr>
        </p:nvSpPr>
        <p:spPr>
          <a:ln/>
        </p:spPr>
      </p:sp>
      <p:sp>
        <p:nvSpPr>
          <p:cNvPr id="163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B Helvetica Bold"/>
              </a:rPr>
              <a:t>13. Sequelae Of Prolonged G-E Reflux. </a:t>
            </a:r>
          </a:p>
          <a:p>
            <a:pPr algn="just" eaLnBrk="1" hangingPunct="1"/>
            <a:r>
              <a:rPr lang="en-US" altLang="en-US" smtClean="0">
                <a:solidFill>
                  <a:srgbClr val="000000"/>
                </a:solidFill>
              </a:rPr>
              <a:t>Gastroesophageal reflux damages the surface epithelium leading to increased turnover of epithelial cells (reflux change - see slides 5, 9 and 10). If reflux is of limited duration, increased epithelial cell production leads to healing.  However, reflux commonly persists at a low level producing continuing low grade damage to the epithelium that is manifested by continuing reflux change on biopsy.</a:t>
            </a:r>
            <a:endParaRPr lang="en-US" altLang="en-US" smtClean="0"/>
          </a:p>
          <a:p>
            <a:pPr algn="just" eaLnBrk="1" hangingPunct="1"/>
            <a:r>
              <a:rPr lang="en-US" altLang="en-US" smtClean="0">
                <a:solidFill>
                  <a:srgbClr val="000000"/>
                </a:solidFill>
              </a:rPr>
              <a:t>If reflux induced cell loss exceeds epithelial replacement rate, esophageal erosions and/or ulcers develop.  Granulation tissue will develop at the base of unhealed ulcers and can then mature as scarring, and may ultimately lead to a benign esophageal stricture.  Healing of the ulcer may occur by re-epithelialization with squamous cells, especially if the frequency and severity of G-E reflux decreases. Alternatively, the mucosal defect may be repaired by ingrowth of a more acid resistant columnar epithelium from contiguous cardia (1).  This gastric-type surface epithelium usually shows evidence of metaplasia as demonstrated by presence of goblet cells. This metaplastic columnar epithelium is called </a:t>
            </a:r>
            <a:r>
              <a:rPr lang="en-US" altLang="en-US" i="1" smtClean="0"/>
              <a:t>Barrett’s epithelium</a:t>
            </a:r>
            <a:r>
              <a:rPr lang="en-US" altLang="en-US" smtClean="0"/>
              <a:t> of “distinctive” or “specialized” type. Another possible explanation for appearance of the columnar Barrett’s epithelium in the distal esophagus is that multipotential undifferentiated stem-type cells showing both squamous and columnar cell markers are stimulated by the reflux injury to proliferate in order to repair the damaged epithelium (2,3). This could occur by direct conversion of squamous epithelium to the Barrett’s type columnar epithelium either with or without initial presence of ulceration.</a:t>
            </a:r>
          </a:p>
          <a:p>
            <a:pPr lvl="2" algn="just" eaLnBrk="1" hangingPunct="1"/>
            <a:endParaRPr lang="en-US" altLang="en-US" i="1" smtClean="0"/>
          </a:p>
          <a:p>
            <a:pPr algn="just" eaLnBrk="1" hangingPunct="1"/>
            <a:r>
              <a:rPr lang="en-US" altLang="en-US" i="1" smtClean="0"/>
              <a:t>1) Hamilton SR. Pathogenesis of columnar cell-lined (Barrett’s) esophagus. In: Spechler SJ, Goyal RK (Eds.) Barrett’s Esophagus, New York, Elsevier, 1985, pgs. 29-37.</a:t>
            </a:r>
          </a:p>
          <a:p>
            <a:pPr algn="just" eaLnBrk="1" hangingPunct="1"/>
            <a:r>
              <a:rPr lang="en-US" altLang="en-US" i="1" smtClean="0"/>
              <a:t>2) Boch JA, Shields HM, Antonioli DA, Zwas F, Sawhney RA, Trier JS. Distribution of cytokeratin markers in Barrett’s specialized columnar epithelium.  Gastroenterology. 1997;112:760-5.</a:t>
            </a:r>
          </a:p>
          <a:p>
            <a:pPr algn="just" eaLnBrk="1" hangingPunct="1"/>
            <a:r>
              <a:rPr lang="en-US" altLang="en-US" i="1" smtClean="0"/>
              <a:t>3) Glickman JN, Chen Y-Y, Wang HH, Antonioli DA, Odze RD.  Phenotypic characteristics of a distinctive multilayered epithelium suggests that it is a precursor in the development of Barrett’s esophagus.  Am J Surg Pathol 2001;25:569-578.</a:t>
            </a:r>
            <a:endParaRPr lang="en-US" altLang="en-US" smtClean="0"/>
          </a:p>
        </p:txBody>
      </p:sp>
    </p:spTree>
    <p:extLst>
      <p:ext uri="{BB962C8B-B14F-4D97-AF65-F5344CB8AC3E}">
        <p14:creationId xmlns:p14="http://schemas.microsoft.com/office/powerpoint/2010/main" val="1508194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2BEDC16-CECA-4571-86A0-9DBACD637F9A}" type="slidenum">
              <a:rPr lang="ar-SA" altLang="en-US" sz="1200"/>
              <a:pPr algn="r"/>
              <a:t>47</a:t>
            </a:fld>
            <a:endParaRPr lang="en-US" alt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05528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B37F639-62D5-4CDA-B56E-EF8CD66AB0DD}" type="slidenum">
              <a:rPr lang="ar-SA" altLang="en-US" sz="1200"/>
              <a:pPr algn="r"/>
              <a:t>48</a:t>
            </a:fld>
            <a:endParaRPr lang="en-US"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2002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CC6DDB9-F626-44D4-805A-016C11C1272D}" type="slidenum">
              <a:rPr lang="ar-SA" altLang="en-US" sz="1200"/>
              <a:pPr algn="r"/>
              <a:t>49</a:t>
            </a:fld>
            <a:endParaRPr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29553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BA0EC0B-093C-4BF1-A02A-924B4A04189A}" type="slidenum">
              <a:rPr lang="ar-SA" altLang="en-US" sz="1200"/>
              <a:pPr algn="r"/>
              <a:t>50</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31979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6F93D9D-60EA-4652-86C4-2C1D12CF352D}" type="slidenum">
              <a:rPr lang="ar-SA" altLang="en-US" sz="1200"/>
              <a:pPr algn="r"/>
              <a:t>52</a:t>
            </a:fld>
            <a:endParaRPr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15437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F8ED19-DB2C-471E-BE51-EB463BF96B7A}"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33EC6-F651-41AC-AAD6-8A893E0DFF3D}" type="slidenum">
              <a:rPr lang="en-US" smtClean="0"/>
              <a:t>‹#›</a:t>
            </a:fld>
            <a:endParaRPr lang="en-US"/>
          </a:p>
        </p:txBody>
      </p:sp>
    </p:spTree>
    <p:extLst>
      <p:ext uri="{BB962C8B-B14F-4D97-AF65-F5344CB8AC3E}">
        <p14:creationId xmlns:p14="http://schemas.microsoft.com/office/powerpoint/2010/main" val="364667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8ED19-DB2C-471E-BE51-EB463BF96B7A}"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33EC6-F651-41AC-AAD6-8A893E0DFF3D}" type="slidenum">
              <a:rPr lang="en-US" smtClean="0"/>
              <a:t>‹#›</a:t>
            </a:fld>
            <a:endParaRPr lang="en-US"/>
          </a:p>
        </p:txBody>
      </p:sp>
    </p:spTree>
    <p:extLst>
      <p:ext uri="{BB962C8B-B14F-4D97-AF65-F5344CB8AC3E}">
        <p14:creationId xmlns:p14="http://schemas.microsoft.com/office/powerpoint/2010/main" val="298863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8ED19-DB2C-471E-BE51-EB463BF96B7A}"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33EC6-F651-41AC-AAD6-8A893E0DFF3D}" type="slidenum">
              <a:rPr lang="en-US" smtClean="0"/>
              <a:t>‹#›</a:t>
            </a:fld>
            <a:endParaRPr lang="en-US"/>
          </a:p>
        </p:txBody>
      </p:sp>
    </p:spTree>
    <p:extLst>
      <p:ext uri="{BB962C8B-B14F-4D97-AF65-F5344CB8AC3E}">
        <p14:creationId xmlns:p14="http://schemas.microsoft.com/office/powerpoint/2010/main" val="46837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64217" y="4572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64217"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47417"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p>
        </p:txBody>
      </p:sp>
      <p:sp>
        <p:nvSpPr>
          <p:cNvPr id="7" name="Rectangle 29"/>
          <p:cNvSpPr>
            <a:spLocks noGrp="1" noChangeArrowheads="1"/>
          </p:cNvSpPr>
          <p:nvPr>
            <p:ph type="sldNum" sz="quarter" idx="12"/>
          </p:nvPr>
        </p:nvSpPr>
        <p:spPr>
          <a:ln/>
        </p:spPr>
        <p:txBody>
          <a:bodyPr/>
          <a:lstStyle>
            <a:lvl1pPr>
              <a:defRPr/>
            </a:lvl1pPr>
          </a:lstStyle>
          <a:p>
            <a:pPr>
              <a:defRPr/>
            </a:pPr>
            <a:fld id="{C95DBABA-D2F2-4692-945D-34471618754F}" type="slidenum">
              <a:rPr lang="ar-SA" altLang="en-US"/>
              <a:pPr>
                <a:defRPr/>
              </a:pPr>
              <a:t>‹#›</a:t>
            </a:fld>
            <a:endParaRPr lang="en-US" altLang="en-US"/>
          </a:p>
        </p:txBody>
      </p:sp>
    </p:spTree>
    <p:extLst>
      <p:ext uri="{BB962C8B-B14F-4D97-AF65-F5344CB8AC3E}">
        <p14:creationId xmlns:p14="http://schemas.microsoft.com/office/powerpoint/2010/main" val="256524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8ED19-DB2C-471E-BE51-EB463BF96B7A}"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33EC6-F651-41AC-AAD6-8A893E0DFF3D}" type="slidenum">
              <a:rPr lang="en-US" smtClean="0"/>
              <a:t>‹#›</a:t>
            </a:fld>
            <a:endParaRPr lang="en-US"/>
          </a:p>
        </p:txBody>
      </p:sp>
    </p:spTree>
    <p:extLst>
      <p:ext uri="{BB962C8B-B14F-4D97-AF65-F5344CB8AC3E}">
        <p14:creationId xmlns:p14="http://schemas.microsoft.com/office/powerpoint/2010/main" val="43813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F8ED19-DB2C-471E-BE51-EB463BF96B7A}" type="datetimeFigureOut">
              <a:rPr lang="en-US" smtClean="0"/>
              <a:t>10/4/2019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33EC6-F651-41AC-AAD6-8A893E0DFF3D}" type="slidenum">
              <a:rPr lang="en-US" smtClean="0"/>
              <a:t>‹#›</a:t>
            </a:fld>
            <a:endParaRPr lang="en-US"/>
          </a:p>
        </p:txBody>
      </p:sp>
    </p:spTree>
    <p:extLst>
      <p:ext uri="{BB962C8B-B14F-4D97-AF65-F5344CB8AC3E}">
        <p14:creationId xmlns:p14="http://schemas.microsoft.com/office/powerpoint/2010/main" val="285212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F8ED19-DB2C-471E-BE51-EB463BF96B7A}"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33EC6-F651-41AC-AAD6-8A893E0DFF3D}" type="slidenum">
              <a:rPr lang="en-US" smtClean="0"/>
              <a:t>‹#›</a:t>
            </a:fld>
            <a:endParaRPr lang="en-US"/>
          </a:p>
        </p:txBody>
      </p:sp>
    </p:spTree>
    <p:extLst>
      <p:ext uri="{BB962C8B-B14F-4D97-AF65-F5344CB8AC3E}">
        <p14:creationId xmlns:p14="http://schemas.microsoft.com/office/powerpoint/2010/main" val="62878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F8ED19-DB2C-471E-BE51-EB463BF96B7A}" type="datetimeFigureOut">
              <a:rPr lang="en-US" smtClean="0"/>
              <a:t>10/4/2019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D33EC6-F651-41AC-AAD6-8A893E0DFF3D}" type="slidenum">
              <a:rPr lang="en-US" smtClean="0"/>
              <a:t>‹#›</a:t>
            </a:fld>
            <a:endParaRPr lang="en-US"/>
          </a:p>
        </p:txBody>
      </p:sp>
    </p:spTree>
    <p:extLst>
      <p:ext uri="{BB962C8B-B14F-4D97-AF65-F5344CB8AC3E}">
        <p14:creationId xmlns:p14="http://schemas.microsoft.com/office/powerpoint/2010/main" val="347773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F8ED19-DB2C-471E-BE51-EB463BF96B7A}" type="datetimeFigureOut">
              <a:rPr lang="en-US" smtClean="0"/>
              <a:t>10/4/2019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D33EC6-F651-41AC-AAD6-8A893E0DFF3D}" type="slidenum">
              <a:rPr lang="en-US" smtClean="0"/>
              <a:t>‹#›</a:t>
            </a:fld>
            <a:endParaRPr lang="en-US"/>
          </a:p>
        </p:txBody>
      </p:sp>
    </p:spTree>
    <p:extLst>
      <p:ext uri="{BB962C8B-B14F-4D97-AF65-F5344CB8AC3E}">
        <p14:creationId xmlns:p14="http://schemas.microsoft.com/office/powerpoint/2010/main" val="3296480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8ED19-DB2C-471E-BE51-EB463BF96B7A}" type="datetimeFigureOut">
              <a:rPr lang="en-US" smtClean="0"/>
              <a:t>10/4/2019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D33EC6-F651-41AC-AAD6-8A893E0DFF3D}" type="slidenum">
              <a:rPr lang="en-US" smtClean="0"/>
              <a:t>‹#›</a:t>
            </a:fld>
            <a:endParaRPr lang="en-US"/>
          </a:p>
        </p:txBody>
      </p:sp>
    </p:spTree>
    <p:extLst>
      <p:ext uri="{BB962C8B-B14F-4D97-AF65-F5344CB8AC3E}">
        <p14:creationId xmlns:p14="http://schemas.microsoft.com/office/powerpoint/2010/main" val="4142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8ED19-DB2C-471E-BE51-EB463BF96B7A}"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33EC6-F651-41AC-AAD6-8A893E0DFF3D}" type="slidenum">
              <a:rPr lang="en-US" smtClean="0"/>
              <a:t>‹#›</a:t>
            </a:fld>
            <a:endParaRPr lang="en-US"/>
          </a:p>
        </p:txBody>
      </p:sp>
    </p:spTree>
    <p:extLst>
      <p:ext uri="{BB962C8B-B14F-4D97-AF65-F5344CB8AC3E}">
        <p14:creationId xmlns:p14="http://schemas.microsoft.com/office/powerpoint/2010/main" val="1959328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F8ED19-DB2C-471E-BE51-EB463BF96B7A}" type="datetimeFigureOut">
              <a:rPr lang="en-US" smtClean="0"/>
              <a:t>10/4/2019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33EC6-F651-41AC-AAD6-8A893E0DFF3D}" type="slidenum">
              <a:rPr lang="en-US" smtClean="0"/>
              <a:t>‹#›</a:t>
            </a:fld>
            <a:endParaRPr lang="en-US"/>
          </a:p>
        </p:txBody>
      </p:sp>
    </p:spTree>
    <p:extLst>
      <p:ext uri="{BB962C8B-B14F-4D97-AF65-F5344CB8AC3E}">
        <p14:creationId xmlns:p14="http://schemas.microsoft.com/office/powerpoint/2010/main" val="184740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8ED19-DB2C-471E-BE51-EB463BF96B7A}" type="datetimeFigureOut">
              <a:rPr lang="en-US" smtClean="0"/>
              <a:t>10/4/2019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33EC6-F651-41AC-AAD6-8A893E0DFF3D}" type="slidenum">
              <a:rPr lang="en-US" smtClean="0"/>
              <a:t>‹#›</a:t>
            </a:fld>
            <a:endParaRPr lang="en-US"/>
          </a:p>
        </p:txBody>
      </p:sp>
    </p:spTree>
    <p:extLst>
      <p:ext uri="{BB962C8B-B14F-4D97-AF65-F5344CB8AC3E}">
        <p14:creationId xmlns:p14="http://schemas.microsoft.com/office/powerpoint/2010/main" val="2977864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png"/><Relationship Id="rId4" Type="http://schemas.openxmlformats.org/officeDocument/2006/relationships/oleObject" Target="../embeddings/oleObject1.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35242"/>
            <a:ext cx="9144000" cy="2387600"/>
          </a:xfrm>
        </p:spPr>
        <p:txBody>
          <a:bodyPr/>
          <a:lstStyle/>
          <a:p>
            <a:r>
              <a:rPr lang="en-US" dirty="0" smtClean="0"/>
              <a:t>DISORDERS OF THE ESOPHAGUS</a:t>
            </a:r>
            <a:endParaRPr lang="en-US" dirty="0"/>
          </a:p>
        </p:txBody>
      </p:sp>
      <p:sp>
        <p:nvSpPr>
          <p:cNvPr id="3" name="Subtitle 2"/>
          <p:cNvSpPr>
            <a:spLocks noGrp="1"/>
          </p:cNvSpPr>
          <p:nvPr>
            <p:ph type="subTitle" idx="1"/>
          </p:nvPr>
        </p:nvSpPr>
        <p:spPr/>
        <p:txBody>
          <a:bodyPr/>
          <a:lstStyle/>
          <a:p>
            <a:r>
              <a:rPr lang="en-US" dirty="0" smtClean="0"/>
              <a:t>MEDICAL OVERVIEW</a:t>
            </a:r>
            <a:endParaRPr lang="en-US" dirty="0"/>
          </a:p>
        </p:txBody>
      </p:sp>
    </p:spTree>
    <p:extLst>
      <p:ext uri="{BB962C8B-B14F-4D97-AF65-F5344CB8AC3E}">
        <p14:creationId xmlns:p14="http://schemas.microsoft.com/office/powerpoint/2010/main" val="528857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GRADES OF DYSPHAGIA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There are 6 grades of dysphagia</a:t>
            </a:r>
          </a:p>
          <a:p>
            <a:r>
              <a:rPr lang="en-US" dirty="0" smtClean="0"/>
              <a:t>GRADE 1 : Complains of dysphagia but still eating normally</a:t>
            </a:r>
          </a:p>
          <a:p>
            <a:r>
              <a:rPr lang="en-US" dirty="0" smtClean="0"/>
              <a:t>GRADE 2 : Requires liquid with Meals</a:t>
            </a:r>
          </a:p>
          <a:p>
            <a:r>
              <a:rPr lang="en-US" dirty="0" smtClean="0"/>
              <a:t>GRADE 3 : able to take semisolid ,but unable to take any solids</a:t>
            </a:r>
          </a:p>
          <a:p>
            <a:r>
              <a:rPr lang="en-US" dirty="0" smtClean="0"/>
              <a:t>GRADE 4 : able to swallow liquids only</a:t>
            </a:r>
          </a:p>
          <a:p>
            <a:r>
              <a:rPr lang="en-US" dirty="0" smtClean="0"/>
              <a:t>GRADE 5 : unable to swallow liquid, but able to swallow saliva</a:t>
            </a:r>
          </a:p>
          <a:p>
            <a:r>
              <a:rPr lang="en-US" dirty="0" smtClean="0"/>
              <a:t>GRADE 6 : unable to swallow saliva also</a:t>
            </a:r>
            <a:endParaRPr lang="en-US" dirty="0"/>
          </a:p>
        </p:txBody>
      </p:sp>
    </p:spTree>
    <p:extLst>
      <p:ext uri="{BB962C8B-B14F-4D97-AF65-F5344CB8AC3E}">
        <p14:creationId xmlns:p14="http://schemas.microsoft.com/office/powerpoint/2010/main" val="3927123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2094"/>
            <a:ext cx="10515600" cy="1325563"/>
          </a:xfrm>
        </p:spPr>
        <p:txBody>
          <a:bodyPr>
            <a:normAutofit/>
          </a:bodyPr>
          <a:lstStyle/>
          <a:p>
            <a:r>
              <a:rPr lang="en-US" dirty="0" smtClean="0"/>
              <a:t>ABNORMALITIES CAUSING OROPHARYNGEAL DYSPHAGIA</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Inability to initiate the act of swallowing.</a:t>
            </a:r>
          </a:p>
          <a:p>
            <a:r>
              <a:rPr lang="en-US" b="1" dirty="0" smtClean="0"/>
              <a:t>Etiology</a:t>
            </a:r>
          </a:p>
          <a:p>
            <a:pPr marL="0" indent="0">
              <a:buNone/>
            </a:pPr>
            <a:r>
              <a:rPr lang="en-US" b="1" dirty="0" smtClean="0"/>
              <a:t>1. </a:t>
            </a:r>
            <a:r>
              <a:rPr lang="en-US" dirty="0" smtClean="0"/>
              <a:t>Neuromuscular Diseases</a:t>
            </a:r>
          </a:p>
          <a:p>
            <a:pPr marL="0" indent="0">
              <a:buNone/>
            </a:pPr>
            <a:r>
              <a:rPr lang="en-US" b="1" dirty="0" smtClean="0"/>
              <a:t>Central nervous system (CNS)</a:t>
            </a:r>
          </a:p>
          <a:p>
            <a:r>
              <a:rPr lang="en-US" dirty="0" smtClean="0"/>
              <a:t>• Cerebral vascular accident involving the brain stem.</a:t>
            </a:r>
          </a:p>
          <a:p>
            <a:r>
              <a:rPr lang="en-US" dirty="0" smtClean="0"/>
              <a:t>Parkinson disease</a:t>
            </a:r>
          </a:p>
          <a:p>
            <a:r>
              <a:rPr lang="en-US" dirty="0" smtClean="0"/>
              <a:t>Wilson disease</a:t>
            </a:r>
          </a:p>
          <a:p>
            <a:r>
              <a:rPr lang="en-US" dirty="0" smtClean="0"/>
              <a:t>Multiple sclerosis</a:t>
            </a:r>
          </a:p>
          <a:p>
            <a:r>
              <a:rPr lang="en-US" dirty="0" smtClean="0"/>
              <a:t>Brain stem tumor</a:t>
            </a:r>
          </a:p>
        </p:txBody>
      </p:sp>
      <p:sp>
        <p:nvSpPr>
          <p:cNvPr id="4" name="Content Placeholder 3"/>
          <p:cNvSpPr>
            <a:spLocks noGrp="1"/>
          </p:cNvSpPr>
          <p:nvPr>
            <p:ph sz="half" idx="2"/>
          </p:nvPr>
        </p:nvSpPr>
        <p:spPr/>
        <p:txBody>
          <a:bodyPr>
            <a:normAutofit fontScale="85000" lnSpcReduction="20000"/>
          </a:bodyPr>
          <a:lstStyle/>
          <a:p>
            <a:pPr marL="0" indent="0">
              <a:buNone/>
            </a:pPr>
            <a:r>
              <a:rPr lang="en-US" b="1" dirty="0" smtClean="0"/>
              <a:t>Peripheral nervous system</a:t>
            </a:r>
          </a:p>
          <a:p>
            <a:r>
              <a:rPr lang="en-US" dirty="0" smtClean="0"/>
              <a:t>poliomyelitis</a:t>
            </a:r>
          </a:p>
          <a:p>
            <a:r>
              <a:rPr lang="en-US" dirty="0" smtClean="0"/>
              <a:t>Peripheral neuropathies (e.g. diphtheria, tetanus rabies, diabetes mellitus)</a:t>
            </a:r>
          </a:p>
          <a:p>
            <a:pPr marL="0" indent="0">
              <a:buNone/>
            </a:pPr>
            <a:r>
              <a:rPr lang="en-US" b="1" dirty="0" smtClean="0"/>
              <a:t>Motor end plate</a:t>
            </a:r>
          </a:p>
          <a:p>
            <a:r>
              <a:rPr lang="en-US" dirty="0" smtClean="0"/>
              <a:t>Myasthenia gravis</a:t>
            </a:r>
          </a:p>
          <a:p>
            <a:pPr marL="0" indent="0">
              <a:buNone/>
            </a:pPr>
            <a:r>
              <a:rPr lang="en-US" b="1" dirty="0" smtClean="0"/>
              <a:t>Muscle</a:t>
            </a:r>
          </a:p>
          <a:p>
            <a:r>
              <a:rPr lang="en-US" dirty="0" err="1" smtClean="0"/>
              <a:t>Oculopharyngeal</a:t>
            </a:r>
            <a:r>
              <a:rPr lang="en-US" dirty="0" smtClean="0"/>
              <a:t> muscular dystrophy</a:t>
            </a:r>
          </a:p>
          <a:p>
            <a:r>
              <a:rPr lang="en-US" dirty="0" smtClean="0"/>
              <a:t>Primary myositis</a:t>
            </a:r>
          </a:p>
          <a:p>
            <a:r>
              <a:rPr lang="en-US" dirty="0" smtClean="0"/>
              <a:t>Metabolic myopathy (e.g., glycogen storage disease, lipid storage disease)</a:t>
            </a:r>
          </a:p>
          <a:p>
            <a:endParaRPr lang="en-US" dirty="0" smtClean="0"/>
          </a:p>
          <a:p>
            <a:endParaRPr lang="en-US" dirty="0"/>
          </a:p>
        </p:txBody>
      </p:sp>
    </p:spTree>
    <p:extLst>
      <p:ext uri="{BB962C8B-B14F-4D97-AF65-F5344CB8AC3E}">
        <p14:creationId xmlns:p14="http://schemas.microsoft.com/office/powerpoint/2010/main" val="388619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ABNORMALITIES CAUSING OROPHARYNGEAL DYSPHAGIA</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2. mechanical or obstructive Lesions</a:t>
            </a:r>
          </a:p>
          <a:p>
            <a:pPr marL="0" indent="0">
              <a:buNone/>
            </a:pPr>
            <a:r>
              <a:rPr lang="en-US" b="1" dirty="0" smtClean="0"/>
              <a:t>Inflammatory</a:t>
            </a:r>
          </a:p>
          <a:p>
            <a:r>
              <a:rPr lang="en-US" dirty="0" smtClean="0"/>
              <a:t>Pharyngitis</a:t>
            </a:r>
          </a:p>
          <a:p>
            <a:r>
              <a:rPr lang="en-US" dirty="0" smtClean="0"/>
              <a:t>Abscess ( </a:t>
            </a:r>
            <a:r>
              <a:rPr lang="en-US" dirty="0" err="1" smtClean="0"/>
              <a:t>peri</a:t>
            </a:r>
            <a:r>
              <a:rPr lang="en-US" dirty="0" smtClean="0"/>
              <a:t>-tonsillar , </a:t>
            </a:r>
            <a:r>
              <a:rPr lang="en-US" dirty="0" err="1" smtClean="0"/>
              <a:t>paraphryngeal</a:t>
            </a:r>
            <a:r>
              <a:rPr lang="en-US" dirty="0" smtClean="0"/>
              <a:t>/</a:t>
            </a:r>
            <a:r>
              <a:rPr lang="en-US" dirty="0" err="1" smtClean="0"/>
              <a:t>retrophryngeal</a:t>
            </a:r>
            <a:r>
              <a:rPr lang="en-US" dirty="0" smtClean="0"/>
              <a:t> )</a:t>
            </a:r>
          </a:p>
          <a:p>
            <a:r>
              <a:rPr lang="en-US" dirty="0" smtClean="0"/>
              <a:t>Tuberculosis</a:t>
            </a:r>
          </a:p>
          <a:p>
            <a:r>
              <a:rPr lang="en-US" dirty="0" smtClean="0"/>
              <a:t>Syphilis</a:t>
            </a:r>
          </a:p>
          <a:p>
            <a:pPr marL="0" indent="0">
              <a:buNone/>
            </a:pPr>
            <a:r>
              <a:rPr lang="en-US" b="1" dirty="0" smtClean="0"/>
              <a:t>Neoplastic</a:t>
            </a:r>
          </a:p>
        </p:txBody>
      </p:sp>
      <p:sp>
        <p:nvSpPr>
          <p:cNvPr id="5" name="Content Placeholder 4"/>
          <p:cNvSpPr>
            <a:spLocks noGrp="1"/>
          </p:cNvSpPr>
          <p:nvPr>
            <p:ph sz="half" idx="2"/>
          </p:nvPr>
        </p:nvSpPr>
        <p:spPr/>
        <p:txBody>
          <a:bodyPr>
            <a:normAutofit/>
          </a:bodyPr>
          <a:lstStyle/>
          <a:p>
            <a:pPr marL="0" indent="0">
              <a:buNone/>
            </a:pPr>
            <a:r>
              <a:rPr lang="en-US" b="1" dirty="0" smtClean="0"/>
              <a:t>Plummer-Vinson syndrome (</a:t>
            </a:r>
            <a:r>
              <a:rPr lang="en-US" dirty="0" smtClean="0"/>
              <a:t>dysphagia</a:t>
            </a:r>
            <a:r>
              <a:rPr lang="en-US" dirty="0"/>
              <a:t>, iron-deficiency anemia and esophageal </a:t>
            </a:r>
            <a:r>
              <a:rPr lang="en-US" dirty="0" smtClean="0"/>
              <a:t>webs</a:t>
            </a:r>
            <a:r>
              <a:rPr lang="en-US" b="1" dirty="0" smtClean="0"/>
              <a:t>)</a:t>
            </a:r>
          </a:p>
          <a:p>
            <a:pPr marL="0" indent="0">
              <a:buNone/>
            </a:pPr>
            <a:r>
              <a:rPr lang="en-US" b="1" dirty="0" smtClean="0"/>
              <a:t>Extrinsic compression</a:t>
            </a:r>
          </a:p>
          <a:p>
            <a:r>
              <a:rPr lang="en-US" dirty="0" err="1" smtClean="0"/>
              <a:t>Thyromegaly</a:t>
            </a:r>
            <a:r>
              <a:rPr lang="en-US" dirty="0" smtClean="0"/>
              <a:t> (</a:t>
            </a:r>
            <a:r>
              <a:rPr lang="en-US" dirty="0" err="1" smtClean="0"/>
              <a:t>hashimoto’s</a:t>
            </a:r>
            <a:r>
              <a:rPr lang="en-US" dirty="0" smtClean="0"/>
              <a:t> thyroiditis)</a:t>
            </a:r>
          </a:p>
          <a:p>
            <a:r>
              <a:rPr lang="en-US" dirty="0" smtClean="0"/>
              <a:t>cervical osteophytes</a:t>
            </a:r>
          </a:p>
          <a:p>
            <a:r>
              <a:rPr lang="en-US" dirty="0" smtClean="0"/>
              <a:t>Lymphadenopathy</a:t>
            </a:r>
          </a:p>
          <a:p>
            <a:endParaRPr lang="en-US" dirty="0"/>
          </a:p>
        </p:txBody>
      </p:sp>
    </p:spTree>
    <p:extLst>
      <p:ext uri="{BB962C8B-B14F-4D97-AF65-F5344CB8AC3E}">
        <p14:creationId xmlns:p14="http://schemas.microsoft.com/office/powerpoint/2010/main" val="477312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ABNORMALITIES CAUSING OROPHARYNGEAL DYSPHAGIA</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Disorders of the Upper Esophageal Sphincter (UES)</a:t>
            </a:r>
          </a:p>
          <a:p>
            <a:r>
              <a:rPr lang="en-US" dirty="0" smtClean="0"/>
              <a:t>It is related to the abnormal UES relaxation or opening</a:t>
            </a:r>
          </a:p>
          <a:p>
            <a:r>
              <a:rPr lang="en-US" dirty="0" smtClean="0"/>
              <a:t>Incomplete relaxation</a:t>
            </a:r>
          </a:p>
          <a:p>
            <a:pPr lvl="1"/>
            <a:r>
              <a:rPr lang="en-US" dirty="0" err="1" smtClean="0"/>
              <a:t>cricopharyngeal</a:t>
            </a:r>
            <a:r>
              <a:rPr lang="en-US" dirty="0" smtClean="0"/>
              <a:t> achalasia</a:t>
            </a:r>
          </a:p>
          <a:p>
            <a:pPr lvl="1"/>
            <a:r>
              <a:rPr lang="en-US" dirty="0" err="1" smtClean="0"/>
              <a:t>oculopharyngeal</a:t>
            </a:r>
            <a:r>
              <a:rPr lang="en-US" dirty="0" smtClean="0"/>
              <a:t> muscular dystrophy</a:t>
            </a:r>
          </a:p>
          <a:p>
            <a:r>
              <a:rPr lang="en-US" dirty="0" smtClean="0"/>
              <a:t>Inadequate opening</a:t>
            </a:r>
          </a:p>
          <a:p>
            <a:pPr lvl="1"/>
            <a:r>
              <a:rPr lang="en-US" dirty="0" err="1" smtClean="0"/>
              <a:t>cricopharyngeal</a:t>
            </a:r>
            <a:r>
              <a:rPr lang="en-US" dirty="0" smtClean="0"/>
              <a:t> bar</a:t>
            </a:r>
          </a:p>
          <a:p>
            <a:pPr lvl="1"/>
            <a:r>
              <a:rPr lang="en-US" dirty="0" err="1" smtClean="0"/>
              <a:t>Zenker</a:t>
            </a:r>
            <a:r>
              <a:rPr lang="en-US" dirty="0" smtClean="0"/>
              <a:t> diverticulum</a:t>
            </a:r>
          </a:p>
          <a:p>
            <a:r>
              <a:rPr lang="en-US" dirty="0" smtClean="0"/>
              <a:t>Delayed relaxation</a:t>
            </a:r>
          </a:p>
          <a:p>
            <a:pPr lvl="1"/>
            <a:r>
              <a:rPr lang="en-US" dirty="0" smtClean="0"/>
              <a:t>familial </a:t>
            </a:r>
            <a:r>
              <a:rPr lang="en-US" dirty="0" err="1" smtClean="0"/>
              <a:t>dysautonomia</a:t>
            </a:r>
            <a:endParaRPr lang="en-US" dirty="0"/>
          </a:p>
        </p:txBody>
      </p:sp>
    </p:spTree>
    <p:extLst>
      <p:ext uri="{BB962C8B-B14F-4D97-AF65-F5344CB8AC3E}">
        <p14:creationId xmlns:p14="http://schemas.microsoft.com/office/powerpoint/2010/main" val="2800941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ESOPHAGEAL DYSPHAGIA</a:t>
            </a:r>
            <a:endParaRPr lang="en-US" dirty="0"/>
          </a:p>
        </p:txBody>
      </p:sp>
      <p:sp>
        <p:nvSpPr>
          <p:cNvPr id="3" name="Content Placeholder 2"/>
          <p:cNvSpPr>
            <a:spLocks noGrp="1"/>
          </p:cNvSpPr>
          <p:nvPr>
            <p:ph idx="1"/>
          </p:nvPr>
        </p:nvSpPr>
        <p:spPr/>
        <p:txBody>
          <a:bodyPr>
            <a:normAutofit/>
          </a:bodyPr>
          <a:lstStyle/>
          <a:p>
            <a:r>
              <a:rPr lang="en-US" dirty="0" smtClean="0"/>
              <a:t>Patients usually complains of feeling of food getting stuck several seconds after swallowing and will point towards the suprasternal notch or behind the sternum.</a:t>
            </a:r>
          </a:p>
          <a:p>
            <a:pPr marL="0" indent="0">
              <a:buNone/>
            </a:pPr>
            <a:r>
              <a:rPr lang="en-US" b="1" dirty="0" smtClean="0"/>
              <a:t>ETIOLOGY</a:t>
            </a:r>
          </a:p>
          <a:p>
            <a:pPr marL="0" indent="0">
              <a:buNone/>
            </a:pPr>
            <a:r>
              <a:rPr lang="en-US" b="1" dirty="0" smtClean="0"/>
              <a:t>1. Neuromuscular (Motility) Disorders</a:t>
            </a:r>
          </a:p>
          <a:p>
            <a:r>
              <a:rPr lang="en-US" dirty="0" smtClean="0"/>
              <a:t>• Most common</a:t>
            </a:r>
          </a:p>
          <a:p>
            <a:r>
              <a:rPr lang="en-US" dirty="0" smtClean="0"/>
              <a:t>Achalasia</a:t>
            </a:r>
          </a:p>
          <a:p>
            <a:r>
              <a:rPr lang="en-US" dirty="0" smtClean="0"/>
              <a:t>Diffuse esophageal spasm</a:t>
            </a:r>
          </a:p>
        </p:txBody>
      </p:sp>
    </p:spTree>
    <p:extLst>
      <p:ext uri="{BB962C8B-B14F-4D97-AF65-F5344CB8AC3E}">
        <p14:creationId xmlns:p14="http://schemas.microsoft.com/office/powerpoint/2010/main" val="60518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ESOPHAGEAL DYSPHAGIA</a:t>
            </a:r>
            <a:endParaRPr lang="en-US" dirty="0"/>
          </a:p>
        </p:txBody>
      </p:sp>
      <p:sp>
        <p:nvSpPr>
          <p:cNvPr id="3" name="Content Placeholder 2"/>
          <p:cNvSpPr>
            <a:spLocks noGrp="1"/>
          </p:cNvSpPr>
          <p:nvPr>
            <p:ph sz="half" idx="1"/>
          </p:nvPr>
        </p:nvSpPr>
        <p:spPr/>
        <p:txBody>
          <a:bodyPr/>
          <a:lstStyle/>
          <a:p>
            <a:pPr marL="0" indent="0">
              <a:buNone/>
            </a:pPr>
            <a:r>
              <a:rPr lang="en-US" b="1" dirty="0" smtClean="0"/>
              <a:t>Other motility abnormalities</a:t>
            </a:r>
          </a:p>
          <a:p>
            <a:r>
              <a:rPr lang="en-US" dirty="0" smtClean="0"/>
              <a:t>Nutcracker esophagus</a:t>
            </a:r>
          </a:p>
          <a:p>
            <a:r>
              <a:rPr lang="en-US" dirty="0" smtClean="0"/>
              <a:t>Hypertensive lower esophageal sphincter</a:t>
            </a:r>
          </a:p>
          <a:p>
            <a:r>
              <a:rPr lang="en-US" dirty="0" smtClean="0"/>
              <a:t>motility disorders secondary to</a:t>
            </a:r>
          </a:p>
          <a:p>
            <a:pPr lvl="1"/>
            <a:r>
              <a:rPr lang="en-US" dirty="0" smtClean="0"/>
              <a:t>Scleroderma</a:t>
            </a:r>
          </a:p>
          <a:p>
            <a:pPr lvl="1"/>
            <a:r>
              <a:rPr lang="en-US" dirty="0" smtClean="0"/>
              <a:t>collagen disorders</a:t>
            </a:r>
          </a:p>
          <a:p>
            <a:pPr lvl="1"/>
            <a:r>
              <a:rPr lang="en-US" dirty="0" smtClean="0"/>
              <a:t>Chagas disease</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336407" y="1825626"/>
            <a:ext cx="5422004" cy="5032374"/>
          </a:xfrm>
          <a:prstGeom prst="rect">
            <a:avLst/>
          </a:prstGeom>
        </p:spPr>
      </p:pic>
    </p:spTree>
    <p:extLst>
      <p:ext uri="{BB962C8B-B14F-4D97-AF65-F5344CB8AC3E}">
        <p14:creationId xmlns:p14="http://schemas.microsoft.com/office/powerpoint/2010/main" val="3940645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ESOPHAGEAL DYSPHAGIA</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2. Mechanical or obstructive</a:t>
            </a:r>
          </a:p>
          <a:p>
            <a:pPr marL="0" indent="0">
              <a:buNone/>
            </a:pPr>
            <a:r>
              <a:rPr lang="en-US" b="1" dirty="0" smtClean="0"/>
              <a:t>Esophagitis: dysphagia is due to </a:t>
            </a:r>
            <a:r>
              <a:rPr lang="en-US" b="1" dirty="0" err="1" smtClean="0"/>
              <a:t>mucuosal</a:t>
            </a:r>
            <a:r>
              <a:rPr lang="en-US" b="1" dirty="0" smtClean="0"/>
              <a:t> edema or benign stricture</a:t>
            </a:r>
          </a:p>
          <a:p>
            <a:r>
              <a:rPr lang="en-US" dirty="0" smtClean="0"/>
              <a:t>Gastroesophageal reflux disease (GERD)</a:t>
            </a:r>
          </a:p>
          <a:p>
            <a:r>
              <a:rPr lang="en-US" dirty="0" smtClean="0"/>
              <a:t>Infectious esophagitis HIV , H. pylori, Herpes, Candidiasis</a:t>
            </a:r>
          </a:p>
        </p:txBody>
      </p:sp>
      <p:sp>
        <p:nvSpPr>
          <p:cNvPr id="5" name="Content Placeholder 4"/>
          <p:cNvSpPr>
            <a:spLocks noGrp="1"/>
          </p:cNvSpPr>
          <p:nvPr>
            <p:ph sz="half" idx="2"/>
          </p:nvPr>
        </p:nvSpPr>
        <p:spPr/>
        <p:txBody>
          <a:bodyPr>
            <a:normAutofit/>
          </a:bodyPr>
          <a:lstStyle/>
          <a:p>
            <a:r>
              <a:rPr lang="en-US" dirty="0" smtClean="0"/>
              <a:t>Radiation treatment</a:t>
            </a:r>
          </a:p>
          <a:p>
            <a:r>
              <a:rPr lang="en-US" dirty="0" smtClean="0"/>
              <a:t>Medication-induced esophagitis NSAIDs , K+, </a:t>
            </a:r>
            <a:r>
              <a:rPr lang="en-US" dirty="0" err="1" smtClean="0"/>
              <a:t>vitB</a:t>
            </a:r>
            <a:r>
              <a:rPr lang="en-US" dirty="0" smtClean="0"/>
              <a:t>. complex), Iron </a:t>
            </a:r>
            <a:r>
              <a:rPr lang="en-US" dirty="0" err="1" smtClean="0"/>
              <a:t>sulphate</a:t>
            </a:r>
            <a:endParaRPr lang="en-US" dirty="0" smtClean="0"/>
          </a:p>
          <a:p>
            <a:pPr marL="0" indent="0">
              <a:buNone/>
            </a:pPr>
            <a:r>
              <a:rPr lang="en-US" b="1" dirty="0" smtClean="0"/>
              <a:t>Disorders of wall</a:t>
            </a:r>
          </a:p>
          <a:p>
            <a:r>
              <a:rPr lang="en-US" dirty="0" smtClean="0"/>
              <a:t>Esophageal stricture</a:t>
            </a:r>
          </a:p>
          <a:p>
            <a:r>
              <a:rPr lang="en-US" dirty="0" err="1" smtClean="0"/>
              <a:t>Zenker</a:t>
            </a:r>
            <a:r>
              <a:rPr lang="en-US" dirty="0" smtClean="0"/>
              <a:t> diverticulum</a:t>
            </a:r>
          </a:p>
          <a:p>
            <a:r>
              <a:rPr lang="en-US" dirty="0" err="1" smtClean="0"/>
              <a:t>Epiphrenic</a:t>
            </a:r>
            <a:r>
              <a:rPr lang="en-US" dirty="0" smtClean="0"/>
              <a:t> diverticula</a:t>
            </a:r>
          </a:p>
          <a:p>
            <a:endParaRPr lang="en-US" dirty="0"/>
          </a:p>
        </p:txBody>
      </p:sp>
    </p:spTree>
    <p:extLst>
      <p:ext uri="{BB962C8B-B14F-4D97-AF65-F5344CB8AC3E}">
        <p14:creationId xmlns:p14="http://schemas.microsoft.com/office/powerpoint/2010/main" val="2332893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ESOPHAGEAL DYSPHAGIA</a:t>
            </a:r>
            <a:endParaRPr lang="en-US" dirty="0"/>
          </a:p>
        </p:txBody>
      </p:sp>
      <p:sp>
        <p:nvSpPr>
          <p:cNvPr id="3" name="Content Placeholder 2"/>
          <p:cNvSpPr>
            <a:spLocks noGrp="1"/>
          </p:cNvSpPr>
          <p:nvPr>
            <p:ph sz="half" idx="1"/>
          </p:nvPr>
        </p:nvSpPr>
        <p:spPr/>
        <p:txBody>
          <a:bodyPr>
            <a:normAutofit/>
          </a:bodyPr>
          <a:lstStyle/>
          <a:p>
            <a:pPr marL="0" indent="0">
              <a:buNone/>
            </a:pPr>
            <a:r>
              <a:rPr lang="en-US" b="1" dirty="0" smtClean="0"/>
              <a:t>Disease causing external compression</a:t>
            </a:r>
          </a:p>
          <a:p>
            <a:r>
              <a:rPr lang="en-US" dirty="0" smtClean="0"/>
              <a:t>Hiatus hernia ( mainly </a:t>
            </a:r>
            <a:r>
              <a:rPr lang="en-US" dirty="0" err="1" smtClean="0"/>
              <a:t>paraesophageal</a:t>
            </a:r>
            <a:r>
              <a:rPr lang="en-US" dirty="0" smtClean="0"/>
              <a:t> hernia )</a:t>
            </a:r>
          </a:p>
          <a:p>
            <a:r>
              <a:rPr lang="en-US" dirty="0" smtClean="0"/>
              <a:t>Cervical osteophytes</a:t>
            </a:r>
          </a:p>
          <a:p>
            <a:r>
              <a:rPr lang="en-US" dirty="0" smtClean="0"/>
              <a:t>Mediastinal growth</a:t>
            </a:r>
          </a:p>
          <a:p>
            <a:r>
              <a:rPr lang="en-US" dirty="0" smtClean="0"/>
              <a:t>Vascular ring (</a:t>
            </a:r>
            <a:r>
              <a:rPr lang="en-US" dirty="0" err="1" smtClean="0"/>
              <a:t>dysphagis</a:t>
            </a:r>
            <a:r>
              <a:rPr lang="en-US" dirty="0" smtClean="0"/>
              <a:t> </a:t>
            </a:r>
            <a:r>
              <a:rPr lang="en-US" dirty="0" err="1" smtClean="0"/>
              <a:t>lusoria</a:t>
            </a:r>
            <a:r>
              <a:rPr lang="en-US" dirty="0" smtClean="0"/>
              <a:t>)</a:t>
            </a:r>
          </a:p>
        </p:txBody>
      </p:sp>
      <p:sp>
        <p:nvSpPr>
          <p:cNvPr id="5" name="Content Placeholder 4"/>
          <p:cNvSpPr>
            <a:spLocks noGrp="1"/>
          </p:cNvSpPr>
          <p:nvPr>
            <p:ph sz="half" idx="2"/>
          </p:nvPr>
        </p:nvSpPr>
        <p:spPr/>
        <p:txBody>
          <a:bodyPr>
            <a:normAutofit/>
          </a:bodyPr>
          <a:lstStyle/>
          <a:p>
            <a:pPr marL="0" indent="0">
              <a:buNone/>
            </a:pPr>
            <a:r>
              <a:rPr lang="en-US" b="1" dirty="0" smtClean="0"/>
              <a:t>Luminal obstruction:</a:t>
            </a:r>
          </a:p>
          <a:p>
            <a:r>
              <a:rPr lang="en-US" dirty="0" smtClean="0"/>
              <a:t>Foreign bodies</a:t>
            </a:r>
          </a:p>
          <a:p>
            <a:r>
              <a:rPr lang="en-US" dirty="0" smtClean="0"/>
              <a:t>Esophageal webs</a:t>
            </a:r>
          </a:p>
          <a:p>
            <a:r>
              <a:rPr lang="en-US" dirty="0" err="1" smtClean="0"/>
              <a:t>Schatzki</a:t>
            </a:r>
            <a:r>
              <a:rPr lang="en-US" dirty="0" smtClean="0"/>
              <a:t> rings</a:t>
            </a:r>
          </a:p>
          <a:p>
            <a:r>
              <a:rPr lang="en-US" dirty="0" smtClean="0"/>
              <a:t>Carcinoma esophagus</a:t>
            </a:r>
          </a:p>
          <a:p>
            <a:endParaRPr lang="en-US" dirty="0"/>
          </a:p>
        </p:txBody>
      </p:sp>
    </p:spTree>
    <p:extLst>
      <p:ext uri="{BB962C8B-B14F-4D97-AF65-F5344CB8AC3E}">
        <p14:creationId xmlns:p14="http://schemas.microsoft.com/office/powerpoint/2010/main" val="4141717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98094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522328299"/>
              </p:ext>
            </p:extLst>
          </p:nvPr>
        </p:nvGraphicFramePr>
        <p:xfrm>
          <a:off x="811369" y="0"/>
          <a:ext cx="10515600" cy="7040880"/>
        </p:xfrm>
        <a:graphic>
          <a:graphicData uri="http://schemas.openxmlformats.org/drawingml/2006/table">
            <a:tbl>
              <a:tblPr firstRow="1" bandRow="1">
                <a:tableStyleId>{5C22544A-7EE6-4342-B048-85BDC9FD1C3A}</a:tableStyleId>
              </a:tblPr>
              <a:tblGrid>
                <a:gridCol w="5257800"/>
                <a:gridCol w="5257800"/>
              </a:tblGrid>
              <a:tr h="284734">
                <a:tc>
                  <a:txBody>
                    <a:bodyPr/>
                    <a:lstStyle/>
                    <a:p>
                      <a:r>
                        <a:rPr lang="en-US" dirty="0" smtClean="0"/>
                        <a:t>Condition</a:t>
                      </a:r>
                      <a:endParaRPr lang="en-US" dirty="0"/>
                    </a:p>
                  </a:txBody>
                  <a:tcPr/>
                </a:tc>
                <a:tc>
                  <a:txBody>
                    <a:bodyPr/>
                    <a:lstStyle/>
                    <a:p>
                      <a:r>
                        <a:rPr lang="en-US" dirty="0" smtClean="0"/>
                        <a:t>Diagnosis to consider</a:t>
                      </a:r>
                      <a:endParaRPr lang="en-US" dirty="0"/>
                    </a:p>
                  </a:txBody>
                  <a:tcPr/>
                </a:tc>
              </a:tr>
              <a:tr h="498285">
                <a:tc>
                  <a:txBody>
                    <a:bodyPr/>
                    <a:lstStyle/>
                    <a:p>
                      <a:r>
                        <a:rPr lang="en-US" dirty="0" smtClean="0"/>
                        <a:t>Difficulty in initiating swallow</a:t>
                      </a:r>
                    </a:p>
                  </a:txBody>
                  <a:tcPr/>
                </a:tc>
                <a:tc>
                  <a:txBody>
                    <a:bodyPr/>
                    <a:lstStyle/>
                    <a:p>
                      <a:r>
                        <a:rPr lang="en-US" dirty="0" smtClean="0"/>
                        <a:t>Oropharyngeal dysphagia</a:t>
                      </a:r>
                    </a:p>
                    <a:p>
                      <a:endParaRPr lang="en-US" dirty="0"/>
                    </a:p>
                  </a:txBody>
                  <a:tcPr/>
                </a:tc>
              </a:tr>
              <a:tr h="284734">
                <a:tc>
                  <a:txBody>
                    <a:bodyPr/>
                    <a:lstStyle/>
                    <a:p>
                      <a:r>
                        <a:rPr lang="en-US" dirty="0" smtClean="0"/>
                        <a:t>Food sticks after swallow in chest</a:t>
                      </a:r>
                      <a:endParaRPr lang="en-US" dirty="0"/>
                    </a:p>
                  </a:txBody>
                  <a:tcPr/>
                </a:tc>
                <a:tc>
                  <a:txBody>
                    <a:bodyPr/>
                    <a:lstStyle/>
                    <a:p>
                      <a:r>
                        <a:rPr lang="en-US" dirty="0" smtClean="0"/>
                        <a:t>Esophageal dysphagia</a:t>
                      </a:r>
                      <a:endParaRPr lang="en-US" dirty="0"/>
                    </a:p>
                  </a:txBody>
                  <a:tcPr/>
                </a:tc>
              </a:tr>
              <a:tr h="498285">
                <a:tc>
                  <a:txBody>
                    <a:bodyPr/>
                    <a:lstStyle/>
                    <a:p>
                      <a:r>
                        <a:rPr lang="en-US" dirty="0" smtClean="0"/>
                        <a:t>Progressive dysphagia </a:t>
                      </a:r>
                      <a:endParaRPr lang="en-US" dirty="0"/>
                    </a:p>
                  </a:txBody>
                  <a:tcPr/>
                </a:tc>
                <a:tc>
                  <a:txBody>
                    <a:bodyPr/>
                    <a:lstStyle/>
                    <a:p>
                      <a:r>
                        <a:rPr lang="en-US" dirty="0" smtClean="0"/>
                        <a:t>Neuro muscular dysphagia, carcinoma</a:t>
                      </a:r>
                    </a:p>
                    <a:p>
                      <a:endParaRPr lang="en-US" dirty="0"/>
                    </a:p>
                  </a:txBody>
                  <a:tcPr/>
                </a:tc>
              </a:tr>
              <a:tr h="498285">
                <a:tc>
                  <a:txBody>
                    <a:bodyPr/>
                    <a:lstStyle/>
                    <a:p>
                      <a:r>
                        <a:rPr lang="en-US" dirty="0" smtClean="0"/>
                        <a:t>Sudden dysphagia</a:t>
                      </a:r>
                    </a:p>
                    <a:p>
                      <a:endParaRPr lang="en-US" dirty="0"/>
                    </a:p>
                  </a:txBody>
                  <a:tcPr/>
                </a:tc>
                <a:tc>
                  <a:txBody>
                    <a:bodyPr/>
                    <a:lstStyle/>
                    <a:p>
                      <a:r>
                        <a:rPr lang="en-US" dirty="0" smtClean="0"/>
                        <a:t>Foreign body, esophagitis</a:t>
                      </a:r>
                      <a:endParaRPr lang="en-US" dirty="0"/>
                    </a:p>
                  </a:txBody>
                  <a:tcPr/>
                </a:tc>
              </a:tr>
              <a:tr h="498285">
                <a:tc>
                  <a:txBody>
                    <a:bodyPr/>
                    <a:lstStyle/>
                    <a:p>
                      <a:r>
                        <a:rPr lang="en-US" dirty="0" smtClean="0"/>
                        <a:t>Intermittent dysphagia</a:t>
                      </a:r>
                      <a:endParaRPr lang="en-US" dirty="0"/>
                    </a:p>
                  </a:txBody>
                  <a:tcPr/>
                </a:tc>
                <a:tc>
                  <a:txBody>
                    <a:bodyPr/>
                    <a:lstStyle/>
                    <a:p>
                      <a:r>
                        <a:rPr lang="en-US" dirty="0" smtClean="0"/>
                        <a:t>Rings and webs, Diffuse esophageal spasm,</a:t>
                      </a:r>
                    </a:p>
                    <a:p>
                      <a:r>
                        <a:rPr lang="en-US" dirty="0" smtClean="0"/>
                        <a:t>Nutcracker esophagus</a:t>
                      </a:r>
                      <a:endParaRPr lang="en-US" dirty="0"/>
                    </a:p>
                  </a:txBody>
                  <a:tcPr/>
                </a:tc>
              </a:tr>
              <a:tr h="711835">
                <a:tc>
                  <a:txBody>
                    <a:bodyPr/>
                    <a:lstStyle/>
                    <a:p>
                      <a:r>
                        <a:rPr lang="en-US" dirty="0" smtClean="0"/>
                        <a:t>Cough: Early in swallow</a:t>
                      </a:r>
                    </a:p>
                    <a:p>
                      <a:r>
                        <a:rPr lang="en-US" dirty="0" smtClean="0"/>
                        <a:t>              Late in swallow</a:t>
                      </a:r>
                    </a:p>
                  </a:txBody>
                  <a:tcPr/>
                </a:tc>
                <a:tc>
                  <a:txBody>
                    <a:bodyPr/>
                    <a:lstStyle/>
                    <a:p>
                      <a:r>
                        <a:rPr lang="en-US" dirty="0" smtClean="0"/>
                        <a:t>Neuromuscular dysphagia</a:t>
                      </a:r>
                    </a:p>
                    <a:p>
                      <a:r>
                        <a:rPr lang="en-US" dirty="0" smtClean="0"/>
                        <a:t>Obstructive dysphagia</a:t>
                      </a:r>
                    </a:p>
                    <a:p>
                      <a:endParaRPr lang="en-US" dirty="0"/>
                    </a:p>
                  </a:txBody>
                  <a:tcPr/>
                </a:tc>
              </a:tr>
              <a:tr h="711835">
                <a:tc>
                  <a:txBody>
                    <a:bodyPr/>
                    <a:lstStyle/>
                    <a:p>
                      <a:r>
                        <a:rPr lang="en-US" dirty="0" smtClean="0"/>
                        <a:t>Weight loss: In elder patient</a:t>
                      </a:r>
                    </a:p>
                    <a:p>
                      <a:r>
                        <a:rPr lang="en-US" dirty="0" smtClean="0"/>
                        <a:t>                       With regurgitation</a:t>
                      </a:r>
                    </a:p>
                  </a:txBody>
                  <a:tcPr/>
                </a:tc>
                <a:tc>
                  <a:txBody>
                    <a:bodyPr/>
                    <a:lstStyle/>
                    <a:p>
                      <a:r>
                        <a:rPr lang="en-US" dirty="0" smtClean="0"/>
                        <a:t>Carcinoma</a:t>
                      </a:r>
                    </a:p>
                    <a:p>
                      <a:r>
                        <a:rPr lang="en-US" dirty="0" smtClean="0"/>
                        <a:t>Achalasia</a:t>
                      </a:r>
                    </a:p>
                    <a:p>
                      <a:endParaRPr lang="en-US" dirty="0"/>
                    </a:p>
                  </a:txBody>
                  <a:tcPr/>
                </a:tc>
              </a:tr>
              <a:tr h="498285">
                <a:tc>
                  <a:txBody>
                    <a:bodyPr/>
                    <a:lstStyle/>
                    <a:p>
                      <a:r>
                        <a:rPr lang="en-US" dirty="0" smtClean="0"/>
                        <a:t>Pain after swallowing</a:t>
                      </a:r>
                      <a:endParaRPr lang="en-US" dirty="0"/>
                    </a:p>
                  </a:txBody>
                  <a:tcPr/>
                </a:tc>
                <a:tc>
                  <a:txBody>
                    <a:bodyPr/>
                    <a:lstStyle/>
                    <a:p>
                      <a:r>
                        <a:rPr lang="en-US" dirty="0" smtClean="0"/>
                        <a:t>Esophagitis</a:t>
                      </a:r>
                    </a:p>
                    <a:p>
                      <a:endParaRPr lang="en-US" dirty="0"/>
                    </a:p>
                  </a:txBody>
                  <a:tcPr/>
                </a:tc>
              </a:tr>
              <a:tr h="284734">
                <a:tc>
                  <a:txBody>
                    <a:bodyPr/>
                    <a:lstStyle/>
                    <a:p>
                      <a:r>
                        <a:rPr lang="en-US" dirty="0" smtClean="0"/>
                        <a:t>Dysphagia related to: solid foods only</a:t>
                      </a:r>
                    </a:p>
                    <a:p>
                      <a:r>
                        <a:rPr lang="en-US" dirty="0" smtClean="0"/>
                        <a:t>                                      Solid and liquid both</a:t>
                      </a:r>
                    </a:p>
                  </a:txBody>
                  <a:tcPr/>
                </a:tc>
                <a:tc>
                  <a:txBody>
                    <a:bodyPr/>
                    <a:lstStyle/>
                    <a:p>
                      <a:r>
                        <a:rPr lang="en-US" dirty="0" smtClean="0"/>
                        <a:t>Obstructive dysphagia</a:t>
                      </a:r>
                    </a:p>
                    <a:p>
                      <a:r>
                        <a:rPr lang="en-US" dirty="0" smtClean="0"/>
                        <a:t>Neuromuscular dysphagia</a:t>
                      </a:r>
                    </a:p>
                    <a:p>
                      <a:endParaRPr lang="en-US" dirty="0"/>
                    </a:p>
                  </a:txBody>
                  <a:tcPr/>
                </a:tc>
              </a:tr>
              <a:tr h="284734">
                <a:tc>
                  <a:txBody>
                    <a:bodyPr/>
                    <a:lstStyle/>
                    <a:p>
                      <a:r>
                        <a:rPr lang="en-US" dirty="0" smtClean="0"/>
                        <a:t>Regurgitation of old food and halitosis</a:t>
                      </a:r>
                      <a:endParaRPr lang="en-US" dirty="0"/>
                    </a:p>
                  </a:txBody>
                  <a:tcPr/>
                </a:tc>
                <a:tc>
                  <a:txBody>
                    <a:bodyPr/>
                    <a:lstStyle/>
                    <a:p>
                      <a:r>
                        <a:rPr lang="en-US" dirty="0" smtClean="0"/>
                        <a:t>Zenkers diverticulum</a:t>
                      </a:r>
                      <a:endParaRPr lang="en-US" dirty="0"/>
                    </a:p>
                  </a:txBody>
                  <a:tcPr/>
                </a:tc>
              </a:tr>
            </a:tbl>
          </a:graphicData>
        </a:graphic>
      </p:graphicFrame>
    </p:spTree>
    <p:extLst>
      <p:ext uri="{BB962C8B-B14F-4D97-AF65-F5344CB8AC3E}">
        <p14:creationId xmlns:p14="http://schemas.microsoft.com/office/powerpoint/2010/main" val="335131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DYSPHAGIA</a:t>
            </a:r>
          </a:p>
        </p:txBody>
      </p:sp>
      <p:sp>
        <p:nvSpPr>
          <p:cNvPr id="3" name="Text Placeholder 2"/>
          <p:cNvSpPr>
            <a:spLocks noGrp="1"/>
          </p:cNvSpPr>
          <p:nvPr>
            <p:ph type="body" idx="1"/>
          </p:nvPr>
        </p:nvSpPr>
        <p:spPr/>
        <p:txBody>
          <a:bodyPr/>
          <a:lstStyle/>
          <a:p>
            <a:r>
              <a:rPr lang="en-US" dirty="0" smtClean="0"/>
              <a:t>Overview </a:t>
            </a:r>
            <a:endParaRPr lang="en-US" dirty="0"/>
          </a:p>
        </p:txBody>
      </p:sp>
      <p:pic>
        <p:nvPicPr>
          <p:cNvPr id="4" name="Picture 3"/>
          <p:cNvPicPr>
            <a:picLocks noChangeAspect="1"/>
          </p:cNvPicPr>
          <p:nvPr/>
        </p:nvPicPr>
        <p:blipFill>
          <a:blip r:embed="rId2"/>
          <a:stretch>
            <a:fillRect/>
          </a:stretch>
        </p:blipFill>
        <p:spPr>
          <a:xfrm>
            <a:off x="8399959" y="0"/>
            <a:ext cx="3792041" cy="3926164"/>
          </a:xfrm>
          <a:prstGeom prst="rect">
            <a:avLst/>
          </a:prstGeom>
        </p:spPr>
      </p:pic>
    </p:spTree>
    <p:extLst>
      <p:ext uri="{BB962C8B-B14F-4D97-AF65-F5344CB8AC3E}">
        <p14:creationId xmlns:p14="http://schemas.microsoft.com/office/powerpoint/2010/main" val="4246821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DYSPHAGIA</a:t>
            </a:r>
            <a:endParaRPr lang="en-US" dirty="0"/>
          </a:p>
        </p:txBody>
      </p:sp>
      <p:sp>
        <p:nvSpPr>
          <p:cNvPr id="3" name="Content Placeholder 2"/>
          <p:cNvSpPr>
            <a:spLocks noGrp="1"/>
          </p:cNvSpPr>
          <p:nvPr>
            <p:ph idx="1"/>
          </p:nvPr>
        </p:nvSpPr>
        <p:spPr/>
        <p:txBody>
          <a:bodyPr>
            <a:normAutofit/>
          </a:bodyPr>
          <a:lstStyle/>
          <a:p>
            <a:r>
              <a:rPr lang="en-US" dirty="0" smtClean="0"/>
              <a:t>History</a:t>
            </a:r>
          </a:p>
          <a:p>
            <a:r>
              <a:rPr lang="en-US" dirty="0" smtClean="0"/>
              <a:t>Clinical examination</a:t>
            </a:r>
          </a:p>
          <a:p>
            <a:r>
              <a:rPr lang="en-US" dirty="0" smtClean="0"/>
              <a:t>Blood investigations </a:t>
            </a:r>
          </a:p>
          <a:p>
            <a:r>
              <a:rPr lang="en-US" dirty="0" smtClean="0"/>
              <a:t>Radiology – plain x-ray , barium meal </a:t>
            </a:r>
          </a:p>
          <a:p>
            <a:r>
              <a:rPr lang="en-US" dirty="0" smtClean="0"/>
              <a:t>Upper GI endoscopy</a:t>
            </a:r>
          </a:p>
          <a:p>
            <a:r>
              <a:rPr lang="en-US" dirty="0" smtClean="0"/>
              <a:t>laryngoscopy</a:t>
            </a:r>
          </a:p>
          <a:p>
            <a:r>
              <a:rPr lang="en-US" dirty="0" smtClean="0"/>
              <a:t>Endoscopic ultrasound</a:t>
            </a:r>
          </a:p>
          <a:p>
            <a:r>
              <a:rPr lang="en-US" dirty="0" smtClean="0"/>
              <a:t>Histopathology</a:t>
            </a:r>
            <a:endParaRPr lang="en-US" dirty="0"/>
          </a:p>
        </p:txBody>
      </p:sp>
    </p:spTree>
    <p:extLst>
      <p:ext uri="{BB962C8B-B14F-4D97-AF65-F5344CB8AC3E}">
        <p14:creationId xmlns:p14="http://schemas.microsoft.com/office/powerpoint/2010/main" val="2943120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Onset.</a:t>
            </a:r>
          </a:p>
          <a:p>
            <a:r>
              <a:rPr lang="en-US" dirty="0" smtClean="0"/>
              <a:t>Duration</a:t>
            </a:r>
          </a:p>
          <a:p>
            <a:r>
              <a:rPr lang="en-US" dirty="0" smtClean="0"/>
              <a:t>Progression</a:t>
            </a:r>
          </a:p>
          <a:p>
            <a:r>
              <a:rPr lang="en-US" dirty="0" smtClean="0"/>
              <a:t>Severity of symptoms</a:t>
            </a:r>
          </a:p>
          <a:p>
            <a:r>
              <a:rPr lang="en-US" dirty="0" smtClean="0"/>
              <a:t>Types of food intake that causes problems</a:t>
            </a:r>
          </a:p>
          <a:p>
            <a:r>
              <a:rPr lang="en-US" dirty="0" smtClean="0"/>
              <a:t>Alleviating factors</a:t>
            </a:r>
            <a:endParaRPr lang="en-US" dirty="0"/>
          </a:p>
        </p:txBody>
      </p:sp>
    </p:spTree>
    <p:extLst>
      <p:ext uri="{BB962C8B-B14F-4D97-AF65-F5344CB8AC3E}">
        <p14:creationId xmlns:p14="http://schemas.microsoft.com/office/powerpoint/2010/main" val="149585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ASSOCIATED SYMPTOMS</a:t>
            </a:r>
            <a:endParaRPr lang="en-US" dirty="0"/>
          </a:p>
        </p:txBody>
      </p:sp>
      <p:sp>
        <p:nvSpPr>
          <p:cNvPr id="3" name="Content Placeholder 2"/>
          <p:cNvSpPr>
            <a:spLocks noGrp="1"/>
          </p:cNvSpPr>
          <p:nvPr>
            <p:ph idx="1"/>
          </p:nvPr>
        </p:nvSpPr>
        <p:spPr/>
        <p:txBody>
          <a:bodyPr/>
          <a:lstStyle/>
          <a:p>
            <a:r>
              <a:rPr lang="en-US" dirty="0" smtClean="0"/>
              <a:t>Regurgitation</a:t>
            </a:r>
          </a:p>
          <a:p>
            <a:r>
              <a:rPr lang="en-US" dirty="0" smtClean="0"/>
              <a:t>Pain on swallowing</a:t>
            </a:r>
          </a:p>
          <a:p>
            <a:r>
              <a:rPr lang="en-US" dirty="0" smtClean="0"/>
              <a:t>Hoarseness of voice</a:t>
            </a:r>
          </a:p>
          <a:p>
            <a:r>
              <a:rPr lang="en-US" dirty="0" smtClean="0"/>
              <a:t>Otalgia</a:t>
            </a:r>
          </a:p>
          <a:p>
            <a:r>
              <a:rPr lang="en-US" dirty="0" smtClean="0"/>
              <a:t>Coughing after eating</a:t>
            </a:r>
          </a:p>
          <a:p>
            <a:r>
              <a:rPr lang="en-US" dirty="0" smtClean="0"/>
              <a:t>Frequent chest infections</a:t>
            </a:r>
            <a:endParaRPr lang="en-US" dirty="0"/>
          </a:p>
        </p:txBody>
      </p:sp>
    </p:spTree>
    <p:extLst>
      <p:ext uri="{BB962C8B-B14F-4D97-AF65-F5344CB8AC3E}">
        <p14:creationId xmlns:p14="http://schemas.microsoft.com/office/powerpoint/2010/main" val="211674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EXACERBATING AND RELIEVING FACTORS</a:t>
            </a:r>
            <a:endParaRPr lang="en-US" dirty="0"/>
          </a:p>
        </p:txBody>
      </p:sp>
      <p:sp>
        <p:nvSpPr>
          <p:cNvPr id="3" name="Content Placeholder 2"/>
          <p:cNvSpPr>
            <a:spLocks noGrp="1"/>
          </p:cNvSpPr>
          <p:nvPr>
            <p:ph idx="1"/>
          </p:nvPr>
        </p:nvSpPr>
        <p:spPr/>
        <p:txBody>
          <a:bodyPr/>
          <a:lstStyle/>
          <a:p>
            <a:r>
              <a:rPr lang="en-US" dirty="0" smtClean="0"/>
              <a:t>Greater difficulty swallowing liquids than solids (OPD)</a:t>
            </a:r>
          </a:p>
          <a:p>
            <a:r>
              <a:rPr lang="en-US" dirty="0" smtClean="0"/>
              <a:t>Precipitation or worsening of dysphagia with consumption of very cold liquids or ice cream (ED)</a:t>
            </a:r>
          </a:p>
          <a:p>
            <a:r>
              <a:rPr lang="en-US" dirty="0" smtClean="0"/>
              <a:t>Dysphagia that progresses from solid to semisolid food or liquid in a brief period of time suggests esophageal stricture related to tumor.</a:t>
            </a:r>
            <a:endParaRPr lang="en-US" dirty="0"/>
          </a:p>
        </p:txBody>
      </p:sp>
    </p:spTree>
    <p:extLst>
      <p:ext uri="{BB962C8B-B14F-4D97-AF65-F5344CB8AC3E}">
        <p14:creationId xmlns:p14="http://schemas.microsoft.com/office/powerpoint/2010/main" val="3716092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EXAMINATION</a:t>
            </a:r>
            <a:endParaRPr lang="en-US" dirty="0"/>
          </a:p>
        </p:txBody>
      </p:sp>
      <p:sp>
        <p:nvSpPr>
          <p:cNvPr id="3" name="Content Placeholder 2"/>
          <p:cNvSpPr>
            <a:spLocks noGrp="1"/>
          </p:cNvSpPr>
          <p:nvPr>
            <p:ph idx="1"/>
          </p:nvPr>
        </p:nvSpPr>
        <p:spPr/>
        <p:txBody>
          <a:bodyPr>
            <a:normAutofit/>
          </a:bodyPr>
          <a:lstStyle/>
          <a:p>
            <a:r>
              <a:rPr lang="en-US" dirty="0" smtClean="0"/>
              <a:t>Complete Head and neck examination</a:t>
            </a:r>
          </a:p>
          <a:p>
            <a:pPr lvl="1"/>
            <a:r>
              <a:rPr lang="en-US" dirty="0" smtClean="0"/>
              <a:t>Inspection of oral cavity</a:t>
            </a:r>
          </a:p>
          <a:p>
            <a:pPr lvl="1"/>
            <a:r>
              <a:rPr lang="en-US" dirty="0" smtClean="0"/>
              <a:t>Dentition</a:t>
            </a:r>
          </a:p>
          <a:p>
            <a:pPr lvl="1"/>
            <a:r>
              <a:rPr lang="en-US" dirty="0" smtClean="0"/>
              <a:t>Oropharynx</a:t>
            </a:r>
          </a:p>
          <a:p>
            <a:r>
              <a:rPr lang="en-US" dirty="0" smtClean="0"/>
              <a:t>Cranial nerve examination ( tongue, gag and cough reflex, hoarseness, vocal cord mobility)</a:t>
            </a:r>
          </a:p>
          <a:p>
            <a:r>
              <a:rPr lang="en-US" dirty="0" smtClean="0"/>
              <a:t>Neck for lymph nodes, neck masses, thyroid enlargement, loss of laryngeal crepitus and integrity of laryngeal cartilages.</a:t>
            </a:r>
            <a:endParaRPr lang="en-US" dirty="0"/>
          </a:p>
        </p:txBody>
      </p:sp>
    </p:spTree>
    <p:extLst>
      <p:ext uri="{BB962C8B-B14F-4D97-AF65-F5344CB8AC3E}">
        <p14:creationId xmlns:p14="http://schemas.microsoft.com/office/powerpoint/2010/main" val="2129366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idx="1"/>
          </p:nvPr>
        </p:nvSpPr>
        <p:spPr/>
        <p:txBody>
          <a:bodyPr>
            <a:normAutofit/>
          </a:bodyPr>
          <a:lstStyle/>
          <a:p>
            <a:r>
              <a:rPr lang="en-US" dirty="0"/>
              <a:t>Blood tests to exclude </a:t>
            </a:r>
            <a:r>
              <a:rPr lang="en-US" dirty="0" err="1"/>
              <a:t>anaemia</a:t>
            </a:r>
            <a:r>
              <a:rPr lang="en-US" dirty="0"/>
              <a:t> </a:t>
            </a:r>
            <a:r>
              <a:rPr lang="en-US" dirty="0" smtClean="0"/>
              <a:t>(? Cause </a:t>
            </a:r>
            <a:r>
              <a:rPr lang="en-US" dirty="0"/>
              <a:t>or effect)</a:t>
            </a:r>
          </a:p>
          <a:p>
            <a:r>
              <a:rPr lang="en-US" dirty="0" smtClean="0"/>
              <a:t>ESR </a:t>
            </a:r>
            <a:r>
              <a:rPr lang="en-US" dirty="0"/>
              <a:t>or C-Reactive Protein raised </a:t>
            </a:r>
            <a:r>
              <a:rPr lang="en-US" dirty="0" smtClean="0"/>
              <a:t>in malignancy </a:t>
            </a:r>
            <a:r>
              <a:rPr lang="en-US" dirty="0"/>
              <a:t>or chronic </a:t>
            </a:r>
            <a:r>
              <a:rPr lang="en-US" dirty="0" smtClean="0"/>
              <a:t>inflammatory process</a:t>
            </a:r>
            <a:endParaRPr lang="en-US" dirty="0"/>
          </a:p>
          <a:p>
            <a:r>
              <a:rPr lang="en-US" dirty="0" smtClean="0"/>
              <a:t>LFT</a:t>
            </a:r>
            <a:r>
              <a:rPr lang="en-US" dirty="0"/>
              <a:t>, RFT along with S. Calcium </a:t>
            </a:r>
            <a:r>
              <a:rPr lang="en-US" dirty="0" smtClean="0"/>
              <a:t>when nutrition </a:t>
            </a:r>
            <a:r>
              <a:rPr lang="en-US" dirty="0"/>
              <a:t>is impaired or metastasis </a:t>
            </a:r>
            <a:r>
              <a:rPr lang="en-US" dirty="0" smtClean="0"/>
              <a:t>is suspected</a:t>
            </a:r>
            <a:endParaRPr lang="en-US" dirty="0"/>
          </a:p>
          <a:p>
            <a:r>
              <a:rPr lang="en-US" dirty="0" smtClean="0"/>
              <a:t>Thyroid </a:t>
            </a:r>
            <a:r>
              <a:rPr lang="en-US" dirty="0"/>
              <a:t>function tests if dysphagia </a:t>
            </a:r>
            <a:r>
              <a:rPr lang="en-US" dirty="0" smtClean="0"/>
              <a:t>is caused </a:t>
            </a:r>
            <a:r>
              <a:rPr lang="en-US" dirty="0"/>
              <a:t>by goiter or malignancy </a:t>
            </a:r>
            <a:r>
              <a:rPr lang="en-US" dirty="0" smtClean="0"/>
              <a:t>of thyroid</a:t>
            </a:r>
            <a:endParaRPr lang="en-US" dirty="0"/>
          </a:p>
        </p:txBody>
      </p:sp>
    </p:spTree>
    <p:extLst>
      <p:ext uri="{BB962C8B-B14F-4D97-AF65-F5344CB8AC3E}">
        <p14:creationId xmlns:p14="http://schemas.microsoft.com/office/powerpoint/2010/main" val="2460372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Radiology</a:t>
            </a:r>
            <a:endParaRPr lang="en-US" dirty="0"/>
          </a:p>
        </p:txBody>
      </p:sp>
      <p:sp>
        <p:nvSpPr>
          <p:cNvPr id="3" name="Content Placeholder 2"/>
          <p:cNvSpPr>
            <a:spLocks noGrp="1"/>
          </p:cNvSpPr>
          <p:nvPr>
            <p:ph idx="1"/>
          </p:nvPr>
        </p:nvSpPr>
        <p:spPr/>
        <p:txBody>
          <a:bodyPr/>
          <a:lstStyle/>
          <a:p>
            <a:r>
              <a:rPr lang="en-US" dirty="0" smtClean="0"/>
              <a:t>Plain x-ray neck &amp; chest – for foreign bodies</a:t>
            </a:r>
            <a:endParaRPr lang="en-US" dirty="0"/>
          </a:p>
        </p:txBody>
      </p:sp>
      <p:pic>
        <p:nvPicPr>
          <p:cNvPr id="4" name="Picture 3"/>
          <p:cNvPicPr>
            <a:picLocks noChangeAspect="1"/>
          </p:cNvPicPr>
          <p:nvPr/>
        </p:nvPicPr>
        <p:blipFill>
          <a:blip r:embed="rId2"/>
          <a:stretch>
            <a:fillRect/>
          </a:stretch>
        </p:blipFill>
        <p:spPr>
          <a:xfrm>
            <a:off x="1083264" y="2472745"/>
            <a:ext cx="3900860" cy="3593204"/>
          </a:xfrm>
          <a:prstGeom prst="rect">
            <a:avLst/>
          </a:prstGeom>
        </p:spPr>
      </p:pic>
      <p:pic>
        <p:nvPicPr>
          <p:cNvPr id="5" name="Picture 4"/>
          <p:cNvPicPr>
            <a:picLocks noChangeAspect="1"/>
          </p:cNvPicPr>
          <p:nvPr/>
        </p:nvPicPr>
        <p:blipFill>
          <a:blip r:embed="rId3"/>
          <a:stretch>
            <a:fillRect/>
          </a:stretch>
        </p:blipFill>
        <p:spPr>
          <a:xfrm>
            <a:off x="6606862" y="2472744"/>
            <a:ext cx="3722529" cy="3704219"/>
          </a:xfrm>
          <a:prstGeom prst="rect">
            <a:avLst/>
          </a:prstGeom>
        </p:spPr>
      </p:pic>
    </p:spTree>
    <p:extLst>
      <p:ext uri="{BB962C8B-B14F-4D97-AF65-F5344CB8AC3E}">
        <p14:creationId xmlns:p14="http://schemas.microsoft.com/office/powerpoint/2010/main" val="2588260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Barium swallow</a:t>
            </a:r>
            <a:endParaRPr lang="en-US" dirty="0"/>
          </a:p>
        </p:txBody>
      </p:sp>
      <p:sp>
        <p:nvSpPr>
          <p:cNvPr id="3" name="Content Placeholder 2"/>
          <p:cNvSpPr>
            <a:spLocks noGrp="1"/>
          </p:cNvSpPr>
          <p:nvPr>
            <p:ph idx="1"/>
          </p:nvPr>
        </p:nvSpPr>
        <p:spPr/>
        <p:txBody>
          <a:bodyPr/>
          <a:lstStyle/>
          <a:p>
            <a:r>
              <a:rPr lang="en-US" dirty="0" smtClean="0"/>
              <a:t>Dysphagia </a:t>
            </a:r>
            <a:r>
              <a:rPr lang="en-US" dirty="0"/>
              <a:t>due to motility disorder like achalasia cardia, </a:t>
            </a:r>
            <a:r>
              <a:rPr lang="en-US" dirty="0" smtClean="0"/>
              <a:t>diffuse esophageal </a:t>
            </a:r>
            <a:r>
              <a:rPr lang="en-US" dirty="0"/>
              <a:t>spasm</a:t>
            </a:r>
          </a:p>
          <a:p>
            <a:r>
              <a:rPr lang="en-US" dirty="0" smtClean="0"/>
              <a:t>Dysphagia </a:t>
            </a:r>
            <a:r>
              <a:rPr lang="en-US" dirty="0"/>
              <a:t>due to mechanical causes like carcinoma, benign </a:t>
            </a:r>
            <a:r>
              <a:rPr lang="en-US" dirty="0" smtClean="0"/>
              <a:t>strictures and </a:t>
            </a:r>
            <a:r>
              <a:rPr lang="en-US" dirty="0"/>
              <a:t>neoplasms, external compression</a:t>
            </a:r>
          </a:p>
          <a:p>
            <a:r>
              <a:rPr lang="en-US" dirty="0" smtClean="0"/>
              <a:t>Pharyngeal </a:t>
            </a:r>
            <a:r>
              <a:rPr lang="en-US" dirty="0"/>
              <a:t>pouch and other diverticula.</a:t>
            </a:r>
          </a:p>
          <a:p>
            <a:r>
              <a:rPr lang="en-US" smtClean="0"/>
              <a:t>Gastro </a:t>
            </a:r>
            <a:r>
              <a:rPr lang="en-US" dirty="0"/>
              <a:t>esophageal reflux disease</a:t>
            </a:r>
          </a:p>
        </p:txBody>
      </p:sp>
    </p:spTree>
    <p:extLst>
      <p:ext uri="{BB962C8B-B14F-4D97-AF65-F5344CB8AC3E}">
        <p14:creationId xmlns:p14="http://schemas.microsoft.com/office/powerpoint/2010/main" val="2611166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Barium swallow</a:t>
            </a:r>
            <a:endParaRPr lang="en-US" dirty="0"/>
          </a:p>
        </p:txBody>
      </p:sp>
      <p:pic>
        <p:nvPicPr>
          <p:cNvPr id="4" name="Content Placeholder 3"/>
          <p:cNvPicPr>
            <a:picLocks noGrp="1" noChangeAspect="1"/>
          </p:cNvPicPr>
          <p:nvPr>
            <p:ph idx="1"/>
          </p:nvPr>
        </p:nvPicPr>
        <p:blipFill>
          <a:blip r:embed="rId2"/>
          <a:stretch>
            <a:fillRect/>
          </a:stretch>
        </p:blipFill>
        <p:spPr>
          <a:xfrm>
            <a:off x="425002" y="1799130"/>
            <a:ext cx="3335627" cy="4146750"/>
          </a:xfrm>
          <a:prstGeom prst="rect">
            <a:avLst/>
          </a:prstGeom>
        </p:spPr>
      </p:pic>
      <p:pic>
        <p:nvPicPr>
          <p:cNvPr id="5" name="Picture 4"/>
          <p:cNvPicPr>
            <a:picLocks noChangeAspect="1"/>
          </p:cNvPicPr>
          <p:nvPr/>
        </p:nvPicPr>
        <p:blipFill>
          <a:blip r:embed="rId3"/>
          <a:stretch>
            <a:fillRect/>
          </a:stretch>
        </p:blipFill>
        <p:spPr>
          <a:xfrm>
            <a:off x="4463728" y="1799130"/>
            <a:ext cx="3264544" cy="4146750"/>
          </a:xfrm>
          <a:prstGeom prst="rect">
            <a:avLst/>
          </a:prstGeom>
        </p:spPr>
      </p:pic>
      <p:pic>
        <p:nvPicPr>
          <p:cNvPr id="6" name="Picture 5"/>
          <p:cNvPicPr>
            <a:picLocks noChangeAspect="1"/>
          </p:cNvPicPr>
          <p:nvPr/>
        </p:nvPicPr>
        <p:blipFill>
          <a:blip r:embed="rId4"/>
          <a:stretch>
            <a:fillRect/>
          </a:stretch>
        </p:blipFill>
        <p:spPr>
          <a:xfrm>
            <a:off x="8308818" y="1799130"/>
            <a:ext cx="3044982" cy="4146750"/>
          </a:xfrm>
          <a:prstGeom prst="rect">
            <a:avLst/>
          </a:prstGeom>
        </p:spPr>
      </p:pic>
    </p:spTree>
    <p:extLst>
      <p:ext uri="{BB962C8B-B14F-4D97-AF65-F5344CB8AC3E}">
        <p14:creationId xmlns:p14="http://schemas.microsoft.com/office/powerpoint/2010/main" val="1052228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Barium Swallow</a:t>
            </a:r>
            <a:endParaRPr lang="en-US" dirty="0"/>
          </a:p>
        </p:txBody>
      </p:sp>
      <p:pic>
        <p:nvPicPr>
          <p:cNvPr id="4" name="Content Placeholder 3"/>
          <p:cNvPicPr>
            <a:picLocks noGrp="1" noChangeAspect="1"/>
          </p:cNvPicPr>
          <p:nvPr>
            <p:ph idx="1"/>
          </p:nvPr>
        </p:nvPicPr>
        <p:blipFill>
          <a:blip r:embed="rId2"/>
          <a:stretch>
            <a:fillRect/>
          </a:stretch>
        </p:blipFill>
        <p:spPr>
          <a:xfrm>
            <a:off x="579549" y="1922681"/>
            <a:ext cx="4507605" cy="3792094"/>
          </a:xfrm>
          <a:prstGeom prst="rect">
            <a:avLst/>
          </a:prstGeom>
        </p:spPr>
      </p:pic>
      <p:pic>
        <p:nvPicPr>
          <p:cNvPr id="5" name="Picture 4"/>
          <p:cNvPicPr>
            <a:picLocks noChangeAspect="1"/>
          </p:cNvPicPr>
          <p:nvPr/>
        </p:nvPicPr>
        <p:blipFill>
          <a:blip r:embed="rId3"/>
          <a:stretch>
            <a:fillRect/>
          </a:stretch>
        </p:blipFill>
        <p:spPr>
          <a:xfrm>
            <a:off x="6394359" y="1886306"/>
            <a:ext cx="4836017" cy="3864844"/>
          </a:xfrm>
          <a:prstGeom prst="rect">
            <a:avLst/>
          </a:prstGeom>
        </p:spPr>
      </p:pic>
      <p:sp>
        <p:nvSpPr>
          <p:cNvPr id="7" name="Rectangle 6"/>
          <p:cNvSpPr/>
          <p:nvPr/>
        </p:nvSpPr>
        <p:spPr>
          <a:xfrm>
            <a:off x="1300767" y="5933889"/>
            <a:ext cx="2691684" cy="9208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Bird beak sign –Achalasia</a:t>
            </a:r>
            <a:endParaRPr lang="en-US" b="1" dirty="0"/>
          </a:p>
        </p:txBody>
      </p:sp>
      <p:sp>
        <p:nvSpPr>
          <p:cNvPr id="8" name="Rectangle 7"/>
          <p:cNvSpPr/>
          <p:nvPr/>
        </p:nvSpPr>
        <p:spPr>
          <a:xfrm>
            <a:off x="7556676" y="5933890"/>
            <a:ext cx="2511381" cy="92083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Sigmoid esophagus</a:t>
            </a:r>
          </a:p>
          <a:p>
            <a:pPr algn="ctr"/>
            <a:r>
              <a:rPr lang="en-US" b="1" dirty="0" err="1" smtClean="0"/>
              <a:t>Achalasis</a:t>
            </a:r>
            <a:endParaRPr lang="en-US" b="1" dirty="0"/>
          </a:p>
        </p:txBody>
      </p:sp>
    </p:spTree>
    <p:extLst>
      <p:ext uri="{BB962C8B-B14F-4D97-AF65-F5344CB8AC3E}">
        <p14:creationId xmlns:p14="http://schemas.microsoft.com/office/powerpoint/2010/main" val="434797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DYSPHAGIA</a:t>
            </a:r>
            <a:endParaRPr lang="en-US" dirty="0"/>
          </a:p>
        </p:txBody>
      </p:sp>
      <p:sp>
        <p:nvSpPr>
          <p:cNvPr id="3" name="Content Placeholder 2"/>
          <p:cNvSpPr>
            <a:spLocks noGrp="1"/>
          </p:cNvSpPr>
          <p:nvPr>
            <p:ph idx="1"/>
          </p:nvPr>
        </p:nvSpPr>
        <p:spPr/>
        <p:txBody>
          <a:bodyPr>
            <a:normAutofit/>
          </a:bodyPr>
          <a:lstStyle/>
          <a:p>
            <a:r>
              <a:rPr lang="en-US" dirty="0" smtClean="0"/>
              <a:t>The word dysphagia is derived from the Greek </a:t>
            </a:r>
            <a:r>
              <a:rPr lang="en-US" b="1" dirty="0" err="1" smtClean="0"/>
              <a:t>phagia</a:t>
            </a:r>
            <a:r>
              <a:rPr lang="en-US" dirty="0" smtClean="0"/>
              <a:t> (to eat) and </a:t>
            </a:r>
            <a:r>
              <a:rPr lang="en-US" b="1" dirty="0" err="1" smtClean="0"/>
              <a:t>dys</a:t>
            </a:r>
            <a:r>
              <a:rPr lang="en-US" dirty="0" smtClean="0"/>
              <a:t> (with difficulty).</a:t>
            </a:r>
          </a:p>
          <a:p>
            <a:r>
              <a:rPr lang="en-US" dirty="0" smtClean="0"/>
              <a:t>Eating becomes </a:t>
            </a:r>
            <a:r>
              <a:rPr lang="en-US" dirty="0" err="1" smtClean="0"/>
              <a:t>unenjoyful</a:t>
            </a:r>
            <a:r>
              <a:rPr lang="en-US" dirty="0" smtClean="0"/>
              <a:t>.</a:t>
            </a:r>
          </a:p>
          <a:p>
            <a:r>
              <a:rPr lang="en-US" b="1" dirty="0" smtClean="0"/>
              <a:t>It refers to the sensation of food being obstructed in the food passage anywhere from the mouth to the stomach.</a:t>
            </a:r>
          </a:p>
          <a:p>
            <a:r>
              <a:rPr lang="en-US" dirty="0" smtClean="0"/>
              <a:t>The basic impairment behind dysphagia are</a:t>
            </a:r>
          </a:p>
          <a:p>
            <a:pPr lvl="1"/>
            <a:r>
              <a:rPr lang="en-US" sz="2800" b="1" dirty="0" smtClean="0"/>
              <a:t>neurological</a:t>
            </a:r>
          </a:p>
          <a:p>
            <a:pPr lvl="1"/>
            <a:r>
              <a:rPr lang="en-US" sz="2800" b="1" dirty="0" smtClean="0"/>
              <a:t>mechanical / obstructive</a:t>
            </a:r>
            <a:endParaRPr lang="en-US" sz="2800" b="1" dirty="0"/>
          </a:p>
        </p:txBody>
      </p:sp>
    </p:spTree>
    <p:extLst>
      <p:ext uri="{BB962C8B-B14F-4D97-AF65-F5344CB8AC3E}">
        <p14:creationId xmlns:p14="http://schemas.microsoft.com/office/powerpoint/2010/main" val="189491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Barium Swallow</a:t>
            </a:r>
            <a:endParaRPr lang="en-US" dirty="0"/>
          </a:p>
        </p:txBody>
      </p:sp>
      <p:pic>
        <p:nvPicPr>
          <p:cNvPr id="4" name="Content Placeholder 3"/>
          <p:cNvPicPr>
            <a:picLocks noGrp="1" noChangeAspect="1"/>
          </p:cNvPicPr>
          <p:nvPr>
            <p:ph idx="1"/>
          </p:nvPr>
        </p:nvPicPr>
        <p:blipFill>
          <a:blip r:embed="rId2"/>
          <a:stretch>
            <a:fillRect/>
          </a:stretch>
        </p:blipFill>
        <p:spPr>
          <a:xfrm>
            <a:off x="439160" y="1818371"/>
            <a:ext cx="4558048" cy="3865199"/>
          </a:xfrm>
          <a:prstGeom prst="rect">
            <a:avLst/>
          </a:prstGeom>
        </p:spPr>
      </p:pic>
      <p:pic>
        <p:nvPicPr>
          <p:cNvPr id="5" name="Picture 4"/>
          <p:cNvPicPr>
            <a:picLocks noChangeAspect="1"/>
          </p:cNvPicPr>
          <p:nvPr/>
        </p:nvPicPr>
        <p:blipFill>
          <a:blip r:embed="rId3"/>
          <a:stretch>
            <a:fillRect/>
          </a:stretch>
        </p:blipFill>
        <p:spPr>
          <a:xfrm>
            <a:off x="6220496" y="1818372"/>
            <a:ext cx="4691065" cy="3865199"/>
          </a:xfrm>
          <a:prstGeom prst="rect">
            <a:avLst/>
          </a:prstGeom>
        </p:spPr>
      </p:pic>
    </p:spTree>
    <p:extLst>
      <p:ext uri="{BB962C8B-B14F-4D97-AF65-F5344CB8AC3E}">
        <p14:creationId xmlns:p14="http://schemas.microsoft.com/office/powerpoint/2010/main" val="1382977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Barium Swallow</a:t>
            </a:r>
          </a:p>
        </p:txBody>
      </p:sp>
      <p:pic>
        <p:nvPicPr>
          <p:cNvPr id="4" name="Content Placeholder 3"/>
          <p:cNvPicPr>
            <a:picLocks noGrp="1" noChangeAspect="1"/>
          </p:cNvPicPr>
          <p:nvPr>
            <p:ph idx="1"/>
          </p:nvPr>
        </p:nvPicPr>
        <p:blipFill>
          <a:blip r:embed="rId2"/>
          <a:stretch>
            <a:fillRect/>
          </a:stretch>
        </p:blipFill>
        <p:spPr>
          <a:xfrm>
            <a:off x="1300766" y="2021983"/>
            <a:ext cx="4975353" cy="4018209"/>
          </a:xfrm>
          <a:prstGeom prst="rect">
            <a:avLst/>
          </a:prstGeom>
        </p:spPr>
      </p:pic>
    </p:spTree>
    <p:extLst>
      <p:ext uri="{BB962C8B-B14F-4D97-AF65-F5344CB8AC3E}">
        <p14:creationId xmlns:p14="http://schemas.microsoft.com/office/powerpoint/2010/main" val="2014689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Endoscopy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Rigid</a:t>
            </a:r>
          </a:p>
          <a:p>
            <a:r>
              <a:rPr lang="en-US" dirty="0" smtClean="0"/>
              <a:t>Flexible</a:t>
            </a:r>
          </a:p>
          <a:p>
            <a:pPr marL="0" indent="0">
              <a:buNone/>
            </a:pPr>
            <a:r>
              <a:rPr lang="en-US" b="1" dirty="0" smtClean="0"/>
              <a:t>Diagnostic</a:t>
            </a:r>
          </a:p>
          <a:p>
            <a:r>
              <a:rPr lang="en-US" dirty="0" smtClean="0"/>
              <a:t>visual</a:t>
            </a:r>
          </a:p>
          <a:p>
            <a:r>
              <a:rPr lang="en-US" dirty="0" smtClean="0"/>
              <a:t>biopsy</a:t>
            </a:r>
          </a:p>
          <a:p>
            <a:pPr marL="0" indent="0">
              <a:buNone/>
            </a:pPr>
            <a:r>
              <a:rPr lang="en-US" b="1" dirty="0" smtClean="0"/>
              <a:t>Therapeutic</a:t>
            </a:r>
          </a:p>
          <a:p>
            <a:r>
              <a:rPr lang="en-US" dirty="0" smtClean="0"/>
              <a:t>foreign bodies</a:t>
            </a:r>
          </a:p>
          <a:p>
            <a:r>
              <a:rPr lang="en-US" dirty="0" smtClean="0"/>
              <a:t>removal</a:t>
            </a:r>
          </a:p>
          <a:p>
            <a:r>
              <a:rPr lang="en-US" dirty="0" smtClean="0"/>
              <a:t>Stentings</a:t>
            </a:r>
          </a:p>
          <a:p>
            <a:r>
              <a:rPr lang="en-US" dirty="0" smtClean="0"/>
              <a:t>Dilations</a:t>
            </a:r>
            <a:endParaRPr lang="en-US" dirty="0"/>
          </a:p>
        </p:txBody>
      </p:sp>
    </p:spTree>
    <p:extLst>
      <p:ext uri="{BB962C8B-B14F-4D97-AF65-F5344CB8AC3E}">
        <p14:creationId xmlns:p14="http://schemas.microsoft.com/office/powerpoint/2010/main" val="9839038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Endoscopy</a:t>
            </a:r>
            <a:endParaRPr lang="en-US" dirty="0"/>
          </a:p>
        </p:txBody>
      </p:sp>
      <p:pic>
        <p:nvPicPr>
          <p:cNvPr id="4" name="Content Placeholder 3"/>
          <p:cNvPicPr>
            <a:picLocks noGrp="1" noChangeAspect="1"/>
          </p:cNvPicPr>
          <p:nvPr>
            <p:ph idx="1"/>
          </p:nvPr>
        </p:nvPicPr>
        <p:blipFill>
          <a:blip r:embed="rId2"/>
          <a:stretch>
            <a:fillRect/>
          </a:stretch>
        </p:blipFill>
        <p:spPr>
          <a:xfrm>
            <a:off x="1012762" y="1994904"/>
            <a:ext cx="5040308" cy="4380137"/>
          </a:xfrm>
          <a:prstGeom prst="rect">
            <a:avLst/>
          </a:prstGeom>
        </p:spPr>
      </p:pic>
      <p:pic>
        <p:nvPicPr>
          <p:cNvPr id="5" name="Picture 4"/>
          <p:cNvPicPr>
            <a:picLocks noChangeAspect="1"/>
          </p:cNvPicPr>
          <p:nvPr/>
        </p:nvPicPr>
        <p:blipFill>
          <a:blip r:embed="rId3"/>
          <a:stretch>
            <a:fillRect/>
          </a:stretch>
        </p:blipFill>
        <p:spPr>
          <a:xfrm>
            <a:off x="6864702" y="1994905"/>
            <a:ext cx="4674768" cy="4380136"/>
          </a:xfrm>
          <a:prstGeom prst="rect">
            <a:avLst/>
          </a:prstGeom>
        </p:spPr>
      </p:pic>
    </p:spTree>
    <p:extLst>
      <p:ext uri="{BB962C8B-B14F-4D97-AF65-F5344CB8AC3E}">
        <p14:creationId xmlns:p14="http://schemas.microsoft.com/office/powerpoint/2010/main" val="53461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Endoscopy</a:t>
            </a:r>
            <a:endParaRPr lang="en-US" dirty="0"/>
          </a:p>
        </p:txBody>
      </p:sp>
      <p:pic>
        <p:nvPicPr>
          <p:cNvPr id="4" name="Content Placeholder 3"/>
          <p:cNvPicPr>
            <a:picLocks noGrp="1" noChangeAspect="1"/>
          </p:cNvPicPr>
          <p:nvPr>
            <p:ph idx="1"/>
          </p:nvPr>
        </p:nvPicPr>
        <p:blipFill>
          <a:blip r:embed="rId2"/>
          <a:stretch>
            <a:fillRect/>
          </a:stretch>
        </p:blipFill>
        <p:spPr>
          <a:xfrm>
            <a:off x="656823" y="2498500"/>
            <a:ext cx="4853151" cy="4185635"/>
          </a:xfrm>
          <a:prstGeom prst="rect">
            <a:avLst/>
          </a:prstGeom>
        </p:spPr>
      </p:pic>
      <p:pic>
        <p:nvPicPr>
          <p:cNvPr id="5" name="Picture 4"/>
          <p:cNvPicPr>
            <a:picLocks noChangeAspect="1"/>
          </p:cNvPicPr>
          <p:nvPr/>
        </p:nvPicPr>
        <p:blipFill>
          <a:blip r:embed="rId3"/>
          <a:stretch>
            <a:fillRect/>
          </a:stretch>
        </p:blipFill>
        <p:spPr>
          <a:xfrm>
            <a:off x="6511214" y="2305318"/>
            <a:ext cx="4842586" cy="4378817"/>
          </a:xfrm>
          <a:prstGeom prst="rect">
            <a:avLst/>
          </a:prstGeom>
        </p:spPr>
      </p:pic>
    </p:spTree>
    <p:extLst>
      <p:ext uri="{BB962C8B-B14F-4D97-AF65-F5344CB8AC3E}">
        <p14:creationId xmlns:p14="http://schemas.microsoft.com/office/powerpoint/2010/main" val="1943255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Life style modification</a:t>
            </a:r>
          </a:p>
          <a:p>
            <a:r>
              <a:rPr lang="en-US" dirty="0" smtClean="0"/>
              <a:t>Drug therapy</a:t>
            </a:r>
          </a:p>
          <a:p>
            <a:r>
              <a:rPr lang="en-US" dirty="0" smtClean="0"/>
              <a:t>Therapeutic endoscopy</a:t>
            </a:r>
          </a:p>
          <a:p>
            <a:r>
              <a:rPr lang="en-US" dirty="0" smtClean="0"/>
              <a:t>Dilation</a:t>
            </a:r>
          </a:p>
          <a:p>
            <a:r>
              <a:rPr lang="en-US" dirty="0" smtClean="0"/>
              <a:t>Stentings</a:t>
            </a:r>
          </a:p>
          <a:p>
            <a:r>
              <a:rPr lang="en-US" dirty="0" smtClean="0"/>
              <a:t>Chemo-radiation</a:t>
            </a:r>
          </a:p>
          <a:p>
            <a:r>
              <a:rPr lang="en-US" dirty="0" smtClean="0"/>
              <a:t>Surgery</a:t>
            </a:r>
            <a:endParaRPr lang="en-US" dirty="0"/>
          </a:p>
        </p:txBody>
      </p:sp>
    </p:spTree>
    <p:extLst>
      <p:ext uri="{BB962C8B-B14F-4D97-AF65-F5344CB8AC3E}">
        <p14:creationId xmlns:p14="http://schemas.microsoft.com/office/powerpoint/2010/main" val="916533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STYLE MODIFICATION</a:t>
            </a:r>
            <a:endParaRPr lang="en-US" dirty="0"/>
          </a:p>
        </p:txBody>
      </p:sp>
      <p:pic>
        <p:nvPicPr>
          <p:cNvPr id="4" name="Picture 3"/>
          <p:cNvPicPr>
            <a:picLocks noChangeAspect="1"/>
          </p:cNvPicPr>
          <p:nvPr/>
        </p:nvPicPr>
        <p:blipFill>
          <a:blip r:embed="rId2"/>
          <a:stretch>
            <a:fillRect/>
          </a:stretch>
        </p:blipFill>
        <p:spPr>
          <a:xfrm>
            <a:off x="953037" y="1825625"/>
            <a:ext cx="9543245" cy="4351338"/>
          </a:xfrm>
          <a:prstGeom prst="rect">
            <a:avLst/>
          </a:prstGeom>
        </p:spPr>
      </p:pic>
    </p:spTree>
    <p:extLst>
      <p:ext uri="{BB962C8B-B14F-4D97-AF65-F5344CB8AC3E}">
        <p14:creationId xmlns:p14="http://schemas.microsoft.com/office/powerpoint/2010/main" val="1603361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ESOPHAGITIS</a:t>
            </a:r>
            <a:endParaRPr lang="en-US" dirty="0"/>
          </a:p>
        </p:txBody>
      </p:sp>
      <p:sp>
        <p:nvSpPr>
          <p:cNvPr id="5" name="Text Placeholder 4"/>
          <p:cNvSpPr>
            <a:spLocks noGrp="1"/>
          </p:cNvSpPr>
          <p:nvPr>
            <p:ph type="body" idx="1"/>
          </p:nvPr>
        </p:nvSpPr>
        <p:spPr/>
        <p:txBody>
          <a:bodyPr/>
          <a:lstStyle/>
          <a:p>
            <a:r>
              <a:rPr lang="en-US" dirty="0" smtClean="0"/>
              <a:t>OVERVIEW</a:t>
            </a:r>
            <a:endParaRPr lang="en-US" dirty="0"/>
          </a:p>
        </p:txBody>
      </p:sp>
    </p:spTree>
    <p:extLst>
      <p:ext uri="{BB962C8B-B14F-4D97-AF65-F5344CB8AC3E}">
        <p14:creationId xmlns:p14="http://schemas.microsoft.com/office/powerpoint/2010/main" val="4121148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ESOPHAGITIS</a:t>
            </a:r>
          </a:p>
        </p:txBody>
      </p:sp>
      <p:sp>
        <p:nvSpPr>
          <p:cNvPr id="3" name="Content Placeholder 2"/>
          <p:cNvSpPr>
            <a:spLocks noGrp="1"/>
          </p:cNvSpPr>
          <p:nvPr>
            <p:ph idx="1"/>
          </p:nvPr>
        </p:nvSpPr>
        <p:spPr/>
        <p:txBody>
          <a:bodyPr/>
          <a:lstStyle/>
          <a:p>
            <a:r>
              <a:rPr lang="en-US" dirty="0"/>
              <a:t>Esophagitis is a general term for </a:t>
            </a:r>
            <a:r>
              <a:rPr lang="en-US" dirty="0" smtClean="0"/>
              <a:t>any inflammation</a:t>
            </a:r>
            <a:r>
              <a:rPr lang="en-US" dirty="0"/>
              <a:t>, irritation, or swelling of </a:t>
            </a:r>
            <a:r>
              <a:rPr lang="en-US" dirty="0" smtClean="0"/>
              <a:t>the esophagus</a:t>
            </a:r>
            <a:r>
              <a:rPr lang="en-US" dirty="0"/>
              <a:t>, the tube that leads from </a:t>
            </a:r>
            <a:r>
              <a:rPr lang="en-US" dirty="0" smtClean="0"/>
              <a:t>the back </a:t>
            </a:r>
            <a:r>
              <a:rPr lang="en-US" dirty="0"/>
              <a:t>of the mouth to the </a:t>
            </a:r>
            <a:r>
              <a:rPr lang="en-US" dirty="0" smtClean="0"/>
              <a:t>stomach</a:t>
            </a:r>
          </a:p>
          <a:p>
            <a:endParaRPr lang="en-US" dirty="0"/>
          </a:p>
        </p:txBody>
      </p:sp>
    </p:spTree>
    <p:extLst>
      <p:ext uri="{BB962C8B-B14F-4D97-AF65-F5344CB8AC3E}">
        <p14:creationId xmlns:p14="http://schemas.microsoft.com/office/powerpoint/2010/main" val="877495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smtClean="0"/>
              <a:t>COMMON TYPES OF ESOPHAGITIS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Reflux </a:t>
            </a:r>
            <a:r>
              <a:rPr lang="en-US" dirty="0"/>
              <a:t>Esophagitis/GERD</a:t>
            </a:r>
          </a:p>
          <a:p>
            <a:r>
              <a:rPr lang="en-US" dirty="0" smtClean="0"/>
              <a:t>Infectious </a:t>
            </a:r>
            <a:r>
              <a:rPr lang="en-US" dirty="0"/>
              <a:t>esophagitis</a:t>
            </a:r>
          </a:p>
          <a:p>
            <a:pPr lvl="1"/>
            <a:r>
              <a:rPr lang="en-US" dirty="0" smtClean="0"/>
              <a:t>Candidiasis</a:t>
            </a:r>
            <a:endParaRPr lang="en-US" dirty="0"/>
          </a:p>
          <a:p>
            <a:pPr lvl="1"/>
            <a:r>
              <a:rPr lang="en-US" dirty="0" smtClean="0"/>
              <a:t>HSV</a:t>
            </a:r>
            <a:endParaRPr lang="en-US" dirty="0"/>
          </a:p>
          <a:p>
            <a:pPr lvl="1"/>
            <a:r>
              <a:rPr lang="en-US" dirty="0" smtClean="0"/>
              <a:t>CMV</a:t>
            </a:r>
            <a:endParaRPr lang="en-US" dirty="0"/>
          </a:p>
          <a:p>
            <a:r>
              <a:rPr lang="en-US" dirty="0" smtClean="0"/>
              <a:t>Eosinophilic esophagitis</a:t>
            </a:r>
            <a:endParaRPr lang="en-US" dirty="0"/>
          </a:p>
          <a:p>
            <a:r>
              <a:rPr lang="en-US" dirty="0" smtClean="0"/>
              <a:t>Pill </a:t>
            </a:r>
            <a:r>
              <a:rPr lang="en-US" dirty="0"/>
              <a:t>Induced esophagitis</a:t>
            </a:r>
          </a:p>
          <a:p>
            <a:r>
              <a:rPr lang="en-US" dirty="0" smtClean="0"/>
              <a:t>Radiation </a:t>
            </a:r>
            <a:r>
              <a:rPr lang="en-US" dirty="0"/>
              <a:t>esophagitis</a:t>
            </a:r>
          </a:p>
          <a:p>
            <a:r>
              <a:rPr lang="en-US" dirty="0" smtClean="0"/>
              <a:t>Caustic </a:t>
            </a:r>
            <a:r>
              <a:rPr lang="en-US" dirty="0"/>
              <a:t>esophagitis</a:t>
            </a:r>
          </a:p>
          <a:p>
            <a:r>
              <a:rPr lang="en-US" dirty="0" smtClean="0"/>
              <a:t>Esophageal </a:t>
            </a:r>
            <a:r>
              <a:rPr lang="en-US" dirty="0"/>
              <a:t>cancer</a:t>
            </a:r>
          </a:p>
        </p:txBody>
      </p:sp>
    </p:spTree>
    <p:extLst>
      <p:ext uri="{BB962C8B-B14F-4D97-AF65-F5344CB8AC3E}">
        <p14:creationId xmlns:p14="http://schemas.microsoft.com/office/powerpoint/2010/main" val="305362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DYSPHAGIA</a:t>
            </a:r>
            <a:endParaRPr lang="en-US" dirty="0"/>
          </a:p>
        </p:txBody>
      </p:sp>
      <p:sp>
        <p:nvSpPr>
          <p:cNvPr id="3" name="Content Placeholder 2"/>
          <p:cNvSpPr>
            <a:spLocks noGrp="1"/>
          </p:cNvSpPr>
          <p:nvPr>
            <p:ph idx="1"/>
          </p:nvPr>
        </p:nvSpPr>
        <p:spPr/>
        <p:txBody>
          <a:bodyPr>
            <a:normAutofit/>
          </a:bodyPr>
          <a:lstStyle/>
          <a:p>
            <a:r>
              <a:rPr lang="en-US" sz="3200" dirty="0" smtClean="0"/>
              <a:t>Dysphagia can be a serious health threat because of the risk of </a:t>
            </a:r>
            <a:r>
              <a:rPr lang="en-US" sz="3200" b="1" dirty="0" smtClean="0"/>
              <a:t>aspiration pneumonia, malnutrition, dehydration, weight loss, and airway obstruction,</a:t>
            </a:r>
            <a:r>
              <a:rPr lang="en-US" sz="3200" dirty="0" smtClean="0"/>
              <a:t> and it exerts a large influence on the outcome of rehabilitation (</a:t>
            </a:r>
            <a:r>
              <a:rPr lang="en-US" sz="3200" dirty="0" err="1" smtClean="0"/>
              <a:t>eg</a:t>
            </a:r>
            <a:r>
              <a:rPr lang="en-US" sz="3200" dirty="0" smtClean="0"/>
              <a:t>, length of hospital stay, mortality/morbidity).</a:t>
            </a:r>
            <a:endParaRPr lang="en-US" sz="3200" dirty="0"/>
          </a:p>
        </p:txBody>
      </p:sp>
    </p:spTree>
    <p:extLst>
      <p:ext uri="{BB962C8B-B14F-4D97-AF65-F5344CB8AC3E}">
        <p14:creationId xmlns:p14="http://schemas.microsoft.com/office/powerpoint/2010/main" val="2212584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GASTROESOPHAGEAL REFLUX DISEASE</a:t>
            </a:r>
          </a:p>
        </p:txBody>
      </p:sp>
      <p:sp>
        <p:nvSpPr>
          <p:cNvPr id="3" name="Text Placeholder 2"/>
          <p:cNvSpPr>
            <a:spLocks noGrp="1"/>
          </p:cNvSpPr>
          <p:nvPr>
            <p:ph type="body" idx="1"/>
          </p:nvPr>
        </p:nvSpPr>
        <p:spPr/>
        <p:txBody>
          <a:bodyPr/>
          <a:lstStyle/>
          <a:p>
            <a:r>
              <a:rPr lang="en-US" dirty="0" smtClean="0"/>
              <a:t>GERD</a:t>
            </a:r>
            <a:endParaRPr lang="en-US" dirty="0"/>
          </a:p>
        </p:txBody>
      </p:sp>
    </p:spTree>
    <p:extLst>
      <p:ext uri="{BB962C8B-B14F-4D97-AF65-F5344CB8AC3E}">
        <p14:creationId xmlns:p14="http://schemas.microsoft.com/office/powerpoint/2010/main" val="3340471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DEFINITIONS OF REFLUX</a:t>
            </a:r>
          </a:p>
        </p:txBody>
      </p:sp>
      <p:sp>
        <p:nvSpPr>
          <p:cNvPr id="5" name="Content Placeholder 4"/>
          <p:cNvSpPr>
            <a:spLocks noGrp="1"/>
          </p:cNvSpPr>
          <p:nvPr>
            <p:ph idx="1"/>
          </p:nvPr>
        </p:nvSpPr>
        <p:spPr/>
        <p:txBody>
          <a:bodyPr/>
          <a:lstStyle/>
          <a:p>
            <a:r>
              <a:rPr lang="en-US" dirty="0"/>
              <a:t>Gastroesophageal reflux disease (</a:t>
            </a:r>
            <a:r>
              <a:rPr lang="en-US" dirty="0" smtClean="0"/>
              <a:t>GERD) is </a:t>
            </a:r>
            <a:r>
              <a:rPr lang="en-US" dirty="0"/>
              <a:t>a condition in which the </a:t>
            </a:r>
            <a:r>
              <a:rPr lang="en-US" dirty="0" smtClean="0"/>
              <a:t>stomach contents </a:t>
            </a:r>
            <a:r>
              <a:rPr lang="en-US" dirty="0"/>
              <a:t>(food or liquid) </a:t>
            </a:r>
            <a:r>
              <a:rPr lang="en-US" b="1" dirty="0"/>
              <a:t>leak </a:t>
            </a:r>
            <a:r>
              <a:rPr lang="en-US" b="1" dirty="0" smtClean="0"/>
              <a:t>backwards from </a:t>
            </a:r>
            <a:r>
              <a:rPr lang="en-US" b="1" dirty="0"/>
              <a:t>the stomach into the esophagus</a:t>
            </a:r>
            <a:r>
              <a:rPr lang="en-US" dirty="0"/>
              <a:t> (</a:t>
            </a:r>
            <a:r>
              <a:rPr lang="en-US" dirty="0" smtClean="0"/>
              <a:t>the tube </a:t>
            </a:r>
            <a:r>
              <a:rPr lang="en-US" dirty="0"/>
              <a:t>from the mouth to the stomach). </a:t>
            </a:r>
            <a:endParaRPr lang="en-US" dirty="0" smtClean="0"/>
          </a:p>
          <a:p>
            <a:r>
              <a:rPr lang="en-US" dirty="0" smtClean="0"/>
              <a:t>This action </a:t>
            </a:r>
            <a:r>
              <a:rPr lang="en-US" dirty="0"/>
              <a:t>can irritate the esophagus, </a:t>
            </a:r>
            <a:r>
              <a:rPr lang="en-US" dirty="0" smtClean="0"/>
              <a:t>causing heartburn </a:t>
            </a:r>
            <a:r>
              <a:rPr lang="en-US" dirty="0"/>
              <a:t>and other symptoms</a:t>
            </a:r>
            <a:r>
              <a:rPr lang="en-US" dirty="0" smtClean="0"/>
              <a:t>.</a:t>
            </a:r>
          </a:p>
          <a:p>
            <a:r>
              <a:rPr lang="en-US" dirty="0"/>
              <a:t>GERD is preferable to "</a:t>
            </a:r>
            <a:r>
              <a:rPr lang="en-US" b="1" dirty="0"/>
              <a:t>reflux esophagitis</a:t>
            </a:r>
            <a:r>
              <a:rPr lang="en-US" b="1" dirty="0" smtClean="0"/>
              <a:t>“</a:t>
            </a:r>
          </a:p>
          <a:p>
            <a:r>
              <a:rPr lang="en-US" dirty="0"/>
              <a:t>In its milder forms, is common.</a:t>
            </a:r>
          </a:p>
          <a:p>
            <a:r>
              <a:rPr lang="en-US" dirty="0"/>
              <a:t>Its most severe forms is uncommon but life-threatening.</a:t>
            </a:r>
          </a:p>
          <a:p>
            <a:pPr marL="0" indent="0">
              <a:buNone/>
            </a:pPr>
            <a:endParaRPr lang="en-US" b="1" dirty="0"/>
          </a:p>
          <a:p>
            <a:endParaRPr lang="en-US" dirty="0"/>
          </a:p>
        </p:txBody>
      </p:sp>
    </p:spTree>
    <p:extLst>
      <p:ext uri="{BB962C8B-B14F-4D97-AF65-F5344CB8AC3E}">
        <p14:creationId xmlns:p14="http://schemas.microsoft.com/office/powerpoint/2010/main" val="1049435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altLang="en-US" dirty="0" smtClean="0"/>
              <a:t>DEFINITIONS OF REFLUX</a:t>
            </a:r>
          </a:p>
        </p:txBody>
      </p:sp>
      <p:sp>
        <p:nvSpPr>
          <p:cNvPr id="7171" name="Rectangle 3"/>
          <p:cNvSpPr>
            <a:spLocks noGrp="1" noChangeArrowheads="1"/>
          </p:cNvSpPr>
          <p:nvPr>
            <p:ph idx="1"/>
          </p:nvPr>
        </p:nvSpPr>
        <p:spPr/>
        <p:txBody>
          <a:bodyPr>
            <a:normAutofit/>
          </a:bodyPr>
          <a:lstStyle/>
          <a:p>
            <a:pPr>
              <a:lnSpc>
                <a:spcPct val="90000"/>
              </a:lnSpc>
            </a:pPr>
            <a:r>
              <a:rPr lang="en-US" altLang="en-US" dirty="0" smtClean="0">
                <a:latin typeface="Times New Roman" panose="02020603050405020304" pitchFamily="18" charset="0"/>
                <a:cs typeface="Times New Roman" panose="02020603050405020304" pitchFamily="18" charset="0"/>
              </a:rPr>
              <a:t>Clinical manifestations occurs as a result of reflux of stomach &amp; duodenal contents into the esophagus.</a:t>
            </a:r>
          </a:p>
          <a:p>
            <a:pPr>
              <a:lnSpc>
                <a:spcPct val="90000"/>
              </a:lnSpc>
            </a:pPr>
            <a:r>
              <a:rPr lang="en-US" altLang="en-US" dirty="0" smtClean="0">
                <a:latin typeface="Times New Roman" panose="02020603050405020304" pitchFamily="18" charset="0"/>
                <a:cs typeface="Times New Roman" panose="02020603050405020304" pitchFamily="18" charset="0"/>
              </a:rPr>
              <a:t>Characterized by any combination of symptoms, radiologic, endoscopic, or pathologic changes.</a:t>
            </a:r>
          </a:p>
          <a:p>
            <a:pPr>
              <a:lnSpc>
                <a:spcPct val="90000"/>
              </a:lnSpc>
            </a:pPr>
            <a:r>
              <a:rPr lang="en-US" altLang="en-US" dirty="0" smtClean="0">
                <a:latin typeface="Times New Roman" panose="02020603050405020304" pitchFamily="18" charset="0"/>
                <a:cs typeface="Times New Roman" panose="02020603050405020304" pitchFamily="18" charset="0"/>
              </a:rPr>
              <a:t>GERD may be associated with a sliding HH, but "symptomatic HH" is an anatomic entity &amp; not the underlying pathophysiology in GERD.</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81382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PATHOGENESIS.</a:t>
            </a:r>
          </a:p>
        </p:txBody>
      </p:sp>
      <p:sp>
        <p:nvSpPr>
          <p:cNvPr id="9219" name="Rectangle 3"/>
          <p:cNvSpPr>
            <a:spLocks noGrp="1" noChangeArrowheads="1"/>
          </p:cNvSpPr>
          <p:nvPr>
            <p:ph idx="1"/>
          </p:nvPr>
        </p:nvSpPr>
        <p:spPr/>
        <p:txBody>
          <a:bodyPr/>
          <a:lstStyle/>
          <a:p>
            <a:r>
              <a:rPr lang="en-US" altLang="en-US" dirty="0" smtClean="0">
                <a:latin typeface="Times New Roman" panose="02020603050405020304" pitchFamily="18" charset="0"/>
                <a:cs typeface="Times New Roman" panose="02020603050405020304" pitchFamily="18" charset="0"/>
              </a:rPr>
              <a:t>The most common event :</a:t>
            </a:r>
          </a:p>
          <a:p>
            <a:r>
              <a:rPr lang="en-US" altLang="en-US" dirty="0" smtClean="0">
                <a:latin typeface="Times New Roman" panose="02020603050405020304" pitchFamily="18" charset="0"/>
                <a:cs typeface="Times New Roman" panose="02020603050405020304" pitchFamily="18" charset="0"/>
              </a:rPr>
              <a:t>Transient relaxation of the LES unassociated with swallowing or the distention of the esophagus. </a:t>
            </a:r>
          </a:p>
          <a:p>
            <a:r>
              <a:rPr lang="en-US" altLang="en-US" b="1" dirty="0" smtClean="0">
                <a:latin typeface="Times New Roman" panose="02020603050405020304" pitchFamily="18" charset="0"/>
                <a:cs typeface="Times New Roman" panose="02020603050405020304" pitchFamily="18" charset="0"/>
              </a:rPr>
              <a:t>2 abnormalities: </a:t>
            </a:r>
          </a:p>
          <a:p>
            <a:r>
              <a:rPr lang="en-US" altLang="en-US" dirty="0" smtClean="0">
                <a:latin typeface="Times New Roman" panose="02020603050405020304" pitchFamily="18" charset="0"/>
                <a:cs typeface="Times New Roman" panose="02020603050405020304" pitchFamily="18" charset="0"/>
              </a:rPr>
              <a:t>A LES with very low tone &amp; pressure.</a:t>
            </a:r>
          </a:p>
          <a:p>
            <a:r>
              <a:rPr lang="en-US" altLang="en-US" dirty="0" smtClean="0">
                <a:latin typeface="Times New Roman" panose="02020603050405020304" pitchFamily="18" charset="0"/>
                <a:cs typeface="Times New Roman" panose="02020603050405020304" pitchFamily="18" charset="0"/>
              </a:rPr>
              <a:t>Inappropriate relaxation of a normally competent sphincter.</a:t>
            </a:r>
          </a:p>
          <a:p>
            <a:r>
              <a:rPr lang="en-US" altLang="en-US" dirty="0" smtClean="0">
                <a:latin typeface="Times New Roman" panose="02020603050405020304" pitchFamily="18" charset="0"/>
                <a:cs typeface="Times New Roman" panose="02020603050405020304" pitchFamily="18" charset="0"/>
              </a:rPr>
              <a:t>Acid within the esophagus is cleared less well by pts with GERD than by normal subjects.</a:t>
            </a:r>
          </a:p>
          <a:p>
            <a:endParaRPr lang="en-US"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19983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en-US" altLang="en-US" smtClean="0"/>
              <a:t>PATHOGENESIS.</a:t>
            </a:r>
          </a:p>
        </p:txBody>
      </p:sp>
      <p:sp>
        <p:nvSpPr>
          <p:cNvPr id="11267" name="Rectangle 3"/>
          <p:cNvSpPr>
            <a:spLocks noGrp="1" noChangeArrowheads="1"/>
          </p:cNvSpPr>
          <p:nvPr>
            <p:ph idx="1"/>
          </p:nvPr>
        </p:nvSpPr>
        <p:spPr/>
        <p:txBody>
          <a:bodyPr/>
          <a:lstStyle/>
          <a:p>
            <a:pPr>
              <a:lnSpc>
                <a:spcPct val="90000"/>
              </a:lnSpc>
            </a:pPr>
            <a:r>
              <a:rPr lang="en-US" altLang="en-US" b="1" dirty="0" smtClean="0">
                <a:latin typeface="Times New Roman" panose="02020603050405020304" pitchFamily="18" charset="0"/>
                <a:cs typeface="Times New Roman" panose="02020603050405020304" pitchFamily="18" charset="0"/>
              </a:rPr>
              <a:t>Gastric acid</a:t>
            </a:r>
          </a:p>
          <a:p>
            <a:pPr>
              <a:lnSpc>
                <a:spcPct val="90000"/>
              </a:lnSpc>
            </a:pPr>
            <a:r>
              <a:rPr lang="en-US" altLang="en-US" dirty="0" smtClean="0">
                <a:latin typeface="Times New Roman" panose="02020603050405020304" pitchFamily="18" charset="0"/>
                <a:cs typeface="Times New Roman" panose="02020603050405020304" pitchFamily="18" charset="0"/>
              </a:rPr>
              <a:t> Bile salts &amp; pancreatic enzymes, may be responsible if acid is absent. </a:t>
            </a:r>
          </a:p>
          <a:p>
            <a:pPr>
              <a:lnSpc>
                <a:spcPct val="90000"/>
              </a:lnSpc>
            </a:pPr>
            <a:r>
              <a:rPr lang="en-US" altLang="en-US" dirty="0" smtClean="0">
                <a:latin typeface="Times New Roman" panose="02020603050405020304" pitchFamily="18" charset="0"/>
                <a:cs typeface="Times New Roman" panose="02020603050405020304" pitchFamily="18" charset="0"/>
              </a:rPr>
              <a:t>The combination of bile salts plus acid is more injurious to the esophagus than either agent alone.</a:t>
            </a:r>
          </a:p>
          <a:p>
            <a:pPr>
              <a:lnSpc>
                <a:spcPct val="90000"/>
              </a:lnSpc>
            </a:pPr>
            <a:r>
              <a:rPr lang="en-US" altLang="en-US" dirty="0" smtClean="0">
                <a:latin typeface="Times New Roman" panose="02020603050405020304" pitchFamily="18" charset="0"/>
                <a:cs typeface="Times New Roman" panose="02020603050405020304" pitchFamily="18" charset="0"/>
              </a:rPr>
              <a:t>Altered or abnormal esophageal mucus</a:t>
            </a:r>
          </a:p>
          <a:p>
            <a:pPr>
              <a:lnSpc>
                <a:spcPct val="90000"/>
              </a:lnSpc>
            </a:pPr>
            <a:r>
              <a:rPr lang="en-US" altLang="en-US" dirty="0" smtClean="0">
                <a:latin typeface="Times New Roman" panose="02020603050405020304" pitchFamily="18" charset="0"/>
                <a:cs typeface="Times New Roman" panose="02020603050405020304" pitchFamily="18" charset="0"/>
              </a:rPr>
              <a:t>Abnormal saliva content.</a:t>
            </a:r>
          </a:p>
          <a:p>
            <a:pPr>
              <a:lnSpc>
                <a:spcPct val="90000"/>
              </a:lnSpc>
            </a:pPr>
            <a:r>
              <a:rPr lang="en-US" altLang="en-US" dirty="0" smtClean="0">
                <a:latin typeface="Times New Roman" panose="02020603050405020304" pitchFamily="18" charset="0"/>
                <a:cs typeface="Times New Roman" panose="02020603050405020304" pitchFamily="18" charset="0"/>
              </a:rPr>
              <a:t>Diminished resistance of the esophageal mucosa to digestion.</a:t>
            </a:r>
          </a:p>
        </p:txBody>
      </p:sp>
    </p:spTree>
    <p:extLst>
      <p:ext uri="{BB962C8B-B14F-4D97-AF65-F5344CB8AC3E}">
        <p14:creationId xmlns:p14="http://schemas.microsoft.com/office/powerpoint/2010/main" val="35680735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GTP003_013.TIF                                                 0006286BG4 JBL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0239" y="6099176"/>
            <a:ext cx="3762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9616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GERD </a:t>
            </a:r>
            <a:r>
              <a:rPr lang="en-US" dirty="0" smtClean="0"/>
              <a:t>RISK FACTORS</a:t>
            </a:r>
            <a:endParaRPr lang="en-US" dirty="0"/>
          </a:p>
        </p:txBody>
      </p:sp>
      <p:sp>
        <p:nvSpPr>
          <p:cNvPr id="3" name="Content Placeholder 2"/>
          <p:cNvSpPr>
            <a:spLocks noGrp="1"/>
          </p:cNvSpPr>
          <p:nvPr>
            <p:ph sz="half" idx="1"/>
          </p:nvPr>
        </p:nvSpPr>
        <p:spPr/>
        <p:txBody>
          <a:bodyPr>
            <a:normAutofit/>
          </a:bodyPr>
          <a:lstStyle/>
          <a:p>
            <a:pPr marL="0" indent="0">
              <a:buNone/>
            </a:pPr>
            <a:r>
              <a:rPr lang="en-US" dirty="0" smtClean="0"/>
              <a:t>The </a:t>
            </a:r>
            <a:r>
              <a:rPr lang="en-US" dirty="0"/>
              <a:t>risk factors for reflux include</a:t>
            </a:r>
          </a:p>
          <a:p>
            <a:r>
              <a:rPr lang="en-US" dirty="0" smtClean="0"/>
              <a:t>hiatal </a:t>
            </a:r>
            <a:r>
              <a:rPr lang="en-US" dirty="0"/>
              <a:t>hernia</a:t>
            </a:r>
          </a:p>
          <a:p>
            <a:r>
              <a:rPr lang="en-US" dirty="0" smtClean="0"/>
              <a:t>Pregnancy</a:t>
            </a:r>
            <a:endParaRPr lang="en-US" dirty="0"/>
          </a:p>
          <a:p>
            <a:r>
              <a:rPr lang="en-US" dirty="0" smtClean="0"/>
              <a:t>Scleroderma</a:t>
            </a:r>
            <a:endParaRPr lang="en-US" dirty="0"/>
          </a:p>
          <a:p>
            <a:r>
              <a:rPr lang="en-US" dirty="0" smtClean="0"/>
              <a:t>Obesity</a:t>
            </a:r>
            <a:endParaRPr lang="en-US" dirty="0"/>
          </a:p>
          <a:p>
            <a:r>
              <a:rPr lang="en-US" dirty="0" smtClean="0"/>
              <a:t>Cigarettes</a:t>
            </a:r>
            <a:endParaRPr lang="en-US" dirty="0"/>
          </a:p>
          <a:p>
            <a:r>
              <a:rPr lang="en-US" dirty="0" smtClean="0"/>
              <a:t>Alcohol</a:t>
            </a:r>
            <a:endParaRPr lang="en-US" dirty="0"/>
          </a:p>
          <a:p>
            <a:pPr marL="0" indent="0">
              <a:buNone/>
            </a:pPr>
            <a:endParaRPr lang="en-US" dirty="0"/>
          </a:p>
        </p:txBody>
      </p:sp>
      <p:sp>
        <p:nvSpPr>
          <p:cNvPr id="4" name="Content Placeholder 3"/>
          <p:cNvSpPr>
            <a:spLocks noGrp="1"/>
          </p:cNvSpPr>
          <p:nvPr>
            <p:ph sz="half" idx="2"/>
          </p:nvPr>
        </p:nvSpPr>
        <p:spPr/>
        <p:txBody>
          <a:bodyPr>
            <a:normAutofit/>
          </a:bodyPr>
          <a:lstStyle/>
          <a:p>
            <a:r>
              <a:rPr lang="en-US" dirty="0"/>
              <a:t>Certain meds:</a:t>
            </a:r>
          </a:p>
          <a:p>
            <a:pPr lvl="1"/>
            <a:r>
              <a:rPr lang="en-US" dirty="0" smtClean="0"/>
              <a:t>Anticholinergics</a:t>
            </a:r>
            <a:endParaRPr lang="en-US" dirty="0"/>
          </a:p>
          <a:p>
            <a:pPr lvl="1"/>
            <a:r>
              <a:rPr lang="en-US" dirty="0" smtClean="0"/>
              <a:t>Beta </a:t>
            </a:r>
            <a:r>
              <a:rPr lang="en-US" dirty="0"/>
              <a:t>blockers, CCB</a:t>
            </a:r>
          </a:p>
          <a:p>
            <a:pPr lvl="1"/>
            <a:r>
              <a:rPr lang="en-US" dirty="0" smtClean="0"/>
              <a:t>Bronchodilators</a:t>
            </a:r>
            <a:endParaRPr lang="en-US" dirty="0"/>
          </a:p>
          <a:p>
            <a:pPr lvl="1"/>
            <a:r>
              <a:rPr lang="en-US" dirty="0" smtClean="0"/>
              <a:t>Dopamine</a:t>
            </a:r>
            <a:endParaRPr lang="en-US" dirty="0"/>
          </a:p>
          <a:p>
            <a:pPr lvl="1"/>
            <a:r>
              <a:rPr lang="en-US" dirty="0" smtClean="0"/>
              <a:t>Sedatives/anxiety </a:t>
            </a:r>
            <a:r>
              <a:rPr lang="en-US" dirty="0"/>
              <a:t>meds, </a:t>
            </a:r>
            <a:r>
              <a:rPr lang="en-US" dirty="0" smtClean="0"/>
              <a:t>tricyclic antidepressants</a:t>
            </a:r>
            <a:endParaRPr lang="en-US" dirty="0"/>
          </a:p>
          <a:p>
            <a:endParaRPr lang="en-US" dirty="0"/>
          </a:p>
        </p:txBody>
      </p:sp>
    </p:spTree>
    <p:extLst>
      <p:ext uri="{BB962C8B-B14F-4D97-AF65-F5344CB8AC3E}">
        <p14:creationId xmlns:p14="http://schemas.microsoft.com/office/powerpoint/2010/main" val="2627817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GERD RISK FACTORS</a:t>
            </a:r>
            <a:endParaRPr lang="en-US" altLang="en-US" dirty="0" smtClean="0"/>
          </a:p>
        </p:txBody>
      </p:sp>
      <p:sp>
        <p:nvSpPr>
          <p:cNvPr id="13315" name="Rectangle 3"/>
          <p:cNvSpPr>
            <a:spLocks noGrp="1" noChangeArrowheads="1"/>
          </p:cNvSpPr>
          <p:nvPr>
            <p:ph idx="1"/>
          </p:nvPr>
        </p:nvSpPr>
        <p:spPr/>
        <p:txBody>
          <a:bodyPr/>
          <a:lstStyle/>
          <a:p>
            <a:pPr>
              <a:lnSpc>
                <a:spcPct val="90000"/>
              </a:lnSpc>
            </a:pPr>
            <a:r>
              <a:rPr lang="en-US" altLang="en-US" b="1" dirty="0" smtClean="0">
                <a:latin typeface="Times New Roman" panose="02020603050405020304" pitchFamily="18" charset="0"/>
                <a:cs typeface="Times New Roman" panose="02020603050405020304" pitchFamily="18" charset="0"/>
              </a:rPr>
              <a:t>Pregnancy:</a:t>
            </a:r>
          </a:p>
          <a:p>
            <a:pPr>
              <a:lnSpc>
                <a:spcPct val="90000"/>
              </a:lnSpc>
            </a:pPr>
            <a:r>
              <a:rPr lang="en-US" altLang="en-US" dirty="0" smtClean="0">
                <a:latin typeface="Times New Roman" panose="02020603050405020304" pitchFamily="18" charset="0"/>
                <a:cs typeface="Times New Roman" panose="02020603050405020304" pitchFamily="18" charset="0"/>
              </a:rPr>
              <a:t>From increased abdominal pressure by the fetus.</a:t>
            </a:r>
          </a:p>
          <a:p>
            <a:pPr>
              <a:lnSpc>
                <a:spcPct val="90000"/>
              </a:lnSpc>
            </a:pPr>
            <a:r>
              <a:rPr lang="en-US" altLang="en-US" dirty="0" smtClean="0">
                <a:latin typeface="Times New Roman" panose="02020603050405020304" pitchFamily="18" charset="0"/>
                <a:cs typeface="Times New Roman" panose="02020603050405020304" pitchFamily="18" charset="0"/>
              </a:rPr>
              <a:t>Diminished LES strength caused by increased estrogen &amp; progesterone. </a:t>
            </a:r>
          </a:p>
          <a:p>
            <a:pPr>
              <a:lnSpc>
                <a:spcPct val="90000"/>
              </a:lnSpc>
            </a:pPr>
            <a:r>
              <a:rPr lang="en-US" altLang="en-US" b="1" dirty="0" smtClean="0">
                <a:latin typeface="Times New Roman" panose="02020603050405020304" pitchFamily="18" charset="0"/>
                <a:cs typeface="Times New Roman" panose="02020603050405020304" pitchFamily="18" charset="0"/>
              </a:rPr>
              <a:t>Weight gain </a:t>
            </a:r>
            <a:r>
              <a:rPr lang="en-US" altLang="en-US" dirty="0" smtClean="0">
                <a:latin typeface="Times New Roman" panose="02020603050405020304" pitchFamily="18" charset="0"/>
                <a:cs typeface="Times New Roman" panose="02020603050405020304" pitchFamily="18" charset="0"/>
              </a:rPr>
              <a:t>also aggravate reflux through an unknown mechanism.</a:t>
            </a:r>
          </a:p>
          <a:p>
            <a:pPr>
              <a:lnSpc>
                <a:spcPct val="90000"/>
              </a:lnSpc>
            </a:pPr>
            <a:r>
              <a:rPr lang="en-US" altLang="en-US" dirty="0" smtClean="0">
                <a:latin typeface="Times New Roman" panose="02020603050405020304" pitchFamily="18" charset="0"/>
                <a:cs typeface="Times New Roman" panose="02020603050405020304" pitchFamily="18" charset="0"/>
              </a:rPr>
              <a:t> Resection of the lower esophageal area for cancer or </a:t>
            </a:r>
            <a:r>
              <a:rPr lang="en-US" altLang="en-US" dirty="0" err="1" smtClean="0">
                <a:latin typeface="Times New Roman" panose="02020603050405020304" pitchFamily="18" charset="0"/>
                <a:cs typeface="Times New Roman" panose="02020603050405020304" pitchFamily="18" charset="0"/>
              </a:rPr>
              <a:t>myotomy</a:t>
            </a:r>
            <a:r>
              <a:rPr lang="en-US" altLang="en-US" dirty="0" smtClean="0">
                <a:latin typeface="Times New Roman" panose="02020603050405020304" pitchFamily="18" charset="0"/>
                <a:cs typeface="Times New Roman" panose="02020603050405020304" pitchFamily="18" charset="0"/>
              </a:rPr>
              <a:t> for achalasia.</a:t>
            </a:r>
          </a:p>
          <a:p>
            <a:pPr>
              <a:lnSpc>
                <a:spcPct val="90000"/>
              </a:lnSpc>
            </a:pPr>
            <a:r>
              <a:rPr lang="en-US" altLang="en-US" dirty="0" smtClean="0">
                <a:latin typeface="Times New Roman" panose="02020603050405020304" pitchFamily="18" charset="0"/>
                <a:cs typeface="Times New Roman" panose="02020603050405020304" pitchFamily="18" charset="0"/>
              </a:rPr>
              <a:t> Hiatus hernia is not significantly ass</a:t>
            </a:r>
            <a:endParaRPr lang="en-US" altLang="en-US" dirty="0" smtClean="0">
              <a:solidFill>
                <a:srgbClr val="FF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069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smtClean="0"/>
              <a:t>SYMPTOMS.</a:t>
            </a:r>
          </a:p>
        </p:txBody>
      </p:sp>
      <p:sp>
        <p:nvSpPr>
          <p:cNvPr id="17411" name="Rectangle 3"/>
          <p:cNvSpPr>
            <a:spLocks noGrp="1" noChangeArrowheads="1"/>
          </p:cNvSpPr>
          <p:nvPr>
            <p:ph idx="1"/>
          </p:nvPr>
        </p:nvSpPr>
        <p:spPr/>
        <p:txBody>
          <a:bodyPr>
            <a:normAutofit/>
          </a:bodyPr>
          <a:lstStyle/>
          <a:p>
            <a:pPr>
              <a:lnSpc>
                <a:spcPct val="90000"/>
              </a:lnSpc>
            </a:pPr>
            <a:r>
              <a:rPr lang="en-US" altLang="en-US" sz="3600" b="1" dirty="0" smtClean="0">
                <a:latin typeface="Times New Roman" panose="02020603050405020304" pitchFamily="18" charset="0"/>
                <a:cs typeface="Times New Roman" panose="02020603050405020304" pitchFamily="18" charset="0"/>
              </a:rPr>
              <a:t>Heartburn</a:t>
            </a:r>
            <a:r>
              <a:rPr lang="en-US" altLang="en-US" sz="3600" dirty="0" smtClean="0">
                <a:latin typeface="Times New Roman" panose="02020603050405020304" pitchFamily="18" charset="0"/>
                <a:cs typeface="Times New Roman" panose="02020603050405020304" pitchFamily="18" charset="0"/>
              </a:rPr>
              <a:t>-the </a:t>
            </a:r>
            <a:r>
              <a:rPr lang="en-US" altLang="en-US" sz="3600" dirty="0">
                <a:latin typeface="Times New Roman" panose="02020603050405020304" pitchFamily="18" charset="0"/>
                <a:cs typeface="Times New Roman" panose="02020603050405020304" pitchFamily="18" charset="0"/>
              </a:rPr>
              <a:t>most </a:t>
            </a:r>
            <a:r>
              <a:rPr lang="en-US" altLang="en-US" sz="3600" dirty="0" smtClean="0">
                <a:latin typeface="Times New Roman" panose="02020603050405020304" pitchFamily="18" charset="0"/>
                <a:cs typeface="Times New Roman" panose="02020603050405020304" pitchFamily="18" charset="0"/>
              </a:rPr>
              <a:t>common- can </a:t>
            </a:r>
            <a:r>
              <a:rPr lang="en-US" altLang="en-US" sz="3600" dirty="0">
                <a:latin typeface="Times New Roman" panose="02020603050405020304" pitchFamily="18" charset="0"/>
                <a:cs typeface="Times New Roman" panose="02020603050405020304" pitchFamily="18" charset="0"/>
              </a:rPr>
              <a:t>be severe markedly limiting a </a:t>
            </a:r>
            <a:r>
              <a:rPr lang="en-US" altLang="en-US" sz="3600" dirty="0" err="1">
                <a:latin typeface="Times New Roman" panose="02020603050405020304" pitchFamily="18" charset="0"/>
                <a:cs typeface="Times New Roman" panose="02020603050405020304" pitchFamily="18" charset="0"/>
              </a:rPr>
              <a:t>pt's</a:t>
            </a:r>
            <a:r>
              <a:rPr lang="en-US" altLang="en-US" sz="3600" dirty="0">
                <a:latin typeface="Times New Roman" panose="02020603050405020304" pitchFamily="18" charset="0"/>
                <a:cs typeface="Times New Roman" panose="02020603050405020304" pitchFamily="18" charset="0"/>
              </a:rPr>
              <a:t> lifestyle.</a:t>
            </a:r>
          </a:p>
          <a:p>
            <a:pPr>
              <a:lnSpc>
                <a:spcPct val="90000"/>
              </a:lnSpc>
            </a:pPr>
            <a:r>
              <a:rPr lang="en-US" altLang="en-US" sz="3600" b="1" dirty="0" smtClean="0">
                <a:latin typeface="Times New Roman" panose="02020603050405020304" pitchFamily="18" charset="0"/>
                <a:cs typeface="Times New Roman" panose="02020603050405020304" pitchFamily="18" charset="0"/>
              </a:rPr>
              <a:t>Regurgitation </a:t>
            </a:r>
            <a:r>
              <a:rPr lang="en-US" altLang="en-US" sz="3600" b="1" dirty="0">
                <a:latin typeface="Times New Roman" panose="02020603050405020304" pitchFamily="18" charset="0"/>
                <a:cs typeface="Times New Roman" panose="02020603050405020304" pitchFamily="18" charset="0"/>
              </a:rPr>
              <a:t>of gastric </a:t>
            </a:r>
            <a:r>
              <a:rPr lang="en-US" altLang="en-US" sz="3600" b="1" dirty="0" smtClean="0">
                <a:latin typeface="Times New Roman" panose="02020603050405020304" pitchFamily="18" charset="0"/>
                <a:cs typeface="Times New Roman" panose="02020603050405020304" pitchFamily="18" charset="0"/>
              </a:rPr>
              <a:t>contents- </a:t>
            </a:r>
            <a:r>
              <a:rPr lang="en-US" altLang="en-US" sz="3600" dirty="0" smtClean="0">
                <a:latin typeface="Times New Roman" panose="02020603050405020304" pitchFamily="18" charset="0"/>
                <a:cs typeface="Times New Roman" panose="02020603050405020304" pitchFamily="18" charset="0"/>
              </a:rPr>
              <a:t>into</a:t>
            </a:r>
            <a:r>
              <a:rPr lang="en-US" altLang="en-US" sz="3600" b="1" dirty="0" smtClean="0">
                <a:latin typeface="Times New Roman" panose="02020603050405020304"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the mouth or into the respiratory tree: </a:t>
            </a:r>
          </a:p>
          <a:p>
            <a:pPr>
              <a:lnSpc>
                <a:spcPct val="90000"/>
              </a:lnSpc>
            </a:pPr>
            <a:r>
              <a:rPr lang="en-US" altLang="en-US" sz="3600" dirty="0">
                <a:latin typeface="Times New Roman" panose="02020603050405020304" pitchFamily="18" charset="0"/>
                <a:cs typeface="Times New Roman" panose="02020603050405020304" pitchFamily="18" charset="0"/>
              </a:rPr>
              <a:t>Respiratory tree-nocturnal wheezing, coughing, hoarseness, a need to clear the throat repeatedly, or a sensation of deep pressure at the base of the neck</a:t>
            </a:r>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56002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smtClean="0"/>
              <a:t>SYMPTOMS.</a:t>
            </a:r>
          </a:p>
        </p:txBody>
      </p:sp>
      <p:sp>
        <p:nvSpPr>
          <p:cNvPr id="19459" name="Rectangle 3"/>
          <p:cNvSpPr>
            <a:spLocks noGrp="1" noChangeArrowheads="1"/>
          </p:cNvSpPr>
          <p:nvPr>
            <p:ph idx="1"/>
          </p:nvPr>
        </p:nvSpPr>
        <p:spPr/>
        <p:txBody>
          <a:bodyPr/>
          <a:lstStyle/>
          <a:p>
            <a:r>
              <a:rPr lang="en-US" altLang="en-US" b="1" dirty="0" smtClean="0">
                <a:latin typeface="Times New Roman" panose="02020603050405020304" pitchFamily="18" charset="0"/>
                <a:cs typeface="Times New Roman" panose="02020603050405020304" pitchFamily="18" charset="0"/>
              </a:rPr>
              <a:t>Dysphagia</a:t>
            </a:r>
            <a:r>
              <a:rPr lang="en-US" altLang="en-US" dirty="0" smtClean="0">
                <a:latin typeface="Times New Roman" panose="02020603050405020304" pitchFamily="18" charset="0"/>
                <a:cs typeface="Times New Roman" panose="02020603050405020304" pitchFamily="18" charset="0"/>
              </a:rPr>
              <a:t>- often </a:t>
            </a:r>
            <a:r>
              <a:rPr lang="en-US" altLang="en-US" dirty="0">
                <a:latin typeface="Times New Roman" panose="02020603050405020304" pitchFamily="18" charset="0"/>
                <a:cs typeface="Times New Roman" panose="02020603050405020304" pitchFamily="18" charset="0"/>
              </a:rPr>
              <a:t>present may progress to </a:t>
            </a:r>
            <a:r>
              <a:rPr lang="en-US" altLang="en-US" dirty="0" smtClean="0">
                <a:latin typeface="Times New Roman" panose="02020603050405020304" pitchFamily="18" charset="0"/>
                <a:cs typeface="Times New Roman" panose="02020603050405020304" pitchFamily="18" charset="0"/>
              </a:rPr>
              <a:t>stricture</a:t>
            </a:r>
          </a:p>
          <a:p>
            <a:pPr>
              <a:lnSpc>
                <a:spcPct val="90000"/>
              </a:lnSpc>
            </a:pPr>
            <a:r>
              <a:rPr lang="en-US" altLang="en-US" b="1" dirty="0" smtClean="0">
                <a:latin typeface="Times New Roman" panose="02020603050405020304" pitchFamily="18" charset="0"/>
                <a:cs typeface="Times New Roman" panose="02020603050405020304" pitchFamily="18" charset="0"/>
              </a:rPr>
              <a:t>Blood loss </a:t>
            </a:r>
            <a:r>
              <a:rPr lang="en-US" altLang="en-US" dirty="0" smtClean="0">
                <a:latin typeface="Times New Roman" panose="02020603050405020304" pitchFamily="18" charset="0"/>
                <a:cs typeface="Times New Roman" panose="02020603050405020304" pitchFamily="18" charset="0"/>
              </a:rPr>
              <a:t>- may result from esophageal erosions &amp; shallow ulcers.</a:t>
            </a:r>
          </a:p>
          <a:p>
            <a:pPr>
              <a:lnSpc>
                <a:spcPct val="90000"/>
              </a:lnSpc>
            </a:pPr>
            <a:r>
              <a:rPr lang="en-US" altLang="en-US" dirty="0" smtClean="0">
                <a:latin typeface="Times New Roman" panose="02020603050405020304" pitchFamily="18" charset="0"/>
                <a:cs typeface="Times New Roman" panose="02020603050405020304" pitchFamily="18" charset="0"/>
              </a:rPr>
              <a:t>Rarely life-threatening hemorrhage &amp; much likely chronic low grade, producing IDA.</a:t>
            </a:r>
          </a:p>
          <a:p>
            <a:pPr>
              <a:lnSpc>
                <a:spcPct val="90000"/>
              </a:lnSpc>
            </a:pPr>
            <a:r>
              <a:rPr lang="en-US" altLang="en-US" dirty="0" smtClean="0">
                <a:latin typeface="Times New Roman" panose="02020603050405020304" pitchFamily="18" charset="0"/>
                <a:cs typeface="Times New Roman" panose="02020603050405020304" pitchFamily="18" charset="0"/>
              </a:rPr>
              <a:t> Some have very few other clinical manifestations &amp; discovered by endoscopy during evaluation of occult GIB. </a:t>
            </a:r>
          </a:p>
          <a:p>
            <a:pPr>
              <a:lnSpc>
                <a:spcPct val="90000"/>
              </a:lnSpc>
            </a:pPr>
            <a:r>
              <a:rPr lang="en-US" altLang="en-US" dirty="0" smtClean="0">
                <a:latin typeface="Times New Roman" panose="02020603050405020304" pitchFamily="18" charset="0"/>
                <a:cs typeface="Times New Roman" panose="02020603050405020304" pitchFamily="18" charset="0"/>
              </a:rPr>
              <a:t>Alcohol abuse produce severe erosive esophagitis with bleeding.</a:t>
            </a:r>
          </a:p>
          <a:p>
            <a:pPr>
              <a:lnSpc>
                <a:spcPct val="90000"/>
              </a:lnSpc>
            </a:pPr>
            <a:r>
              <a:rPr lang="en-US" altLang="en-US"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In these abstinence from alcohol is important.</a:t>
            </a:r>
          </a:p>
        </p:txBody>
      </p:sp>
    </p:spTree>
    <p:extLst>
      <p:ext uri="{BB962C8B-B14F-4D97-AF65-F5344CB8AC3E}">
        <p14:creationId xmlns:p14="http://schemas.microsoft.com/office/powerpoint/2010/main" val="412792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lstStyle/>
          <a:p>
            <a:r>
              <a:rPr lang="en-US" sz="3200" dirty="0" smtClean="0"/>
              <a:t>The incidence of post-stroke dysphagia is higher in Asians.</a:t>
            </a:r>
          </a:p>
          <a:p>
            <a:r>
              <a:rPr lang="en-US" sz="3200" dirty="0" smtClean="0"/>
              <a:t>Stroke is the leading cause of neurologic dysphagia, with the condition occurring in approximately 51-73% of patients with stroke.</a:t>
            </a:r>
          </a:p>
          <a:p>
            <a:r>
              <a:rPr lang="en-US" sz="3200" dirty="0" smtClean="0"/>
              <a:t>Delay functional recovery in patients with stroke and is also the most significant risk factor for the development of pneumonia</a:t>
            </a:r>
            <a:r>
              <a:rPr lang="en-US" dirty="0" smtClean="0"/>
              <a:t>.</a:t>
            </a:r>
            <a:endParaRPr lang="en-US" dirty="0"/>
          </a:p>
        </p:txBody>
      </p:sp>
    </p:spTree>
    <p:extLst>
      <p:ext uri="{BB962C8B-B14F-4D97-AF65-F5344CB8AC3E}">
        <p14:creationId xmlns:p14="http://schemas.microsoft.com/office/powerpoint/2010/main" val="9098581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altLang="en-US" dirty="0" smtClean="0"/>
              <a:t>DIAGNOSIS.</a:t>
            </a:r>
          </a:p>
        </p:txBody>
      </p:sp>
      <p:sp>
        <p:nvSpPr>
          <p:cNvPr id="21507" name="Rectangle 3"/>
          <p:cNvSpPr>
            <a:spLocks noGrp="1" noChangeArrowheads="1"/>
          </p:cNvSpPr>
          <p:nvPr>
            <p:ph idx="1"/>
          </p:nvPr>
        </p:nvSpPr>
        <p:spPr/>
        <p:txBody>
          <a:bodyPr>
            <a:normAutofit/>
          </a:bodyPr>
          <a:lstStyle/>
          <a:p>
            <a:pPr>
              <a:lnSpc>
                <a:spcPct val="90000"/>
              </a:lnSpc>
            </a:pPr>
            <a:r>
              <a:rPr lang="en-US" altLang="en-US" sz="3200" dirty="0" smtClean="0">
                <a:latin typeface="Times New Roman" panose="02020603050405020304" pitchFamily="18" charset="0"/>
                <a:cs typeface="Times New Roman" panose="02020603050405020304" pitchFamily="18" charset="0"/>
              </a:rPr>
              <a:t>History &amp;clinical manifestations are the most important .</a:t>
            </a:r>
          </a:p>
          <a:p>
            <a:pPr>
              <a:lnSpc>
                <a:spcPct val="90000"/>
              </a:lnSpc>
            </a:pPr>
            <a:r>
              <a:rPr lang="en-US" altLang="en-US" sz="3200" dirty="0" smtClean="0">
                <a:latin typeface="Times New Roman" panose="02020603050405020304" pitchFamily="18" charset="0"/>
                <a:cs typeface="Times New Roman" panose="02020603050405020304" pitchFamily="18" charset="0"/>
              </a:rPr>
              <a:t> Objective testing quantify the extent &amp; severity.</a:t>
            </a:r>
          </a:p>
          <a:p>
            <a:pPr>
              <a:lnSpc>
                <a:spcPct val="90000"/>
              </a:lnSpc>
            </a:pPr>
            <a:r>
              <a:rPr lang="en-US" altLang="en-US" sz="3200" dirty="0" smtClean="0">
                <a:latin typeface="Times New Roman" panose="02020603050405020304" pitchFamily="18" charset="0"/>
                <a:cs typeface="Times New Roman" panose="02020603050405020304" pitchFamily="18" charset="0"/>
              </a:rPr>
              <a:t> diagnosed by typical symptoms &amp; the response to Rx.</a:t>
            </a:r>
          </a:p>
          <a:p>
            <a:pPr>
              <a:lnSpc>
                <a:spcPct val="90000"/>
              </a:lnSpc>
            </a:pPr>
            <a:r>
              <a:rPr lang="en-US" altLang="en-US" sz="3200" dirty="0" smtClean="0">
                <a:latin typeface="Times New Roman" panose="02020603050405020304" pitchFamily="18" charset="0"/>
                <a:cs typeface="Times New Roman" panose="02020603050405020304" pitchFamily="18" charset="0"/>
              </a:rPr>
              <a:t> Diagnostic evaluation becomes important when symptoms are atypical &amp;/or do not respond to therapy.</a:t>
            </a:r>
          </a:p>
          <a:p>
            <a:pPr>
              <a:lnSpc>
                <a:spcPct val="90000"/>
              </a:lnSpc>
            </a:pPr>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0160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lstStyle/>
          <a:p>
            <a:r>
              <a:rPr lang="en-US" sz="3200" dirty="0"/>
              <a:t>Diagnosis include</a:t>
            </a:r>
            <a:r>
              <a:rPr lang="en-US" dirty="0"/>
              <a:t>:</a:t>
            </a:r>
          </a:p>
          <a:p>
            <a:pPr lvl="1"/>
            <a:r>
              <a:rPr lang="en-US" sz="3200" dirty="0" smtClean="0"/>
              <a:t>Documenting </a:t>
            </a:r>
            <a:r>
              <a:rPr lang="en-US" sz="3200" dirty="0"/>
              <a:t>reflux.</a:t>
            </a:r>
          </a:p>
          <a:p>
            <a:pPr lvl="1"/>
            <a:r>
              <a:rPr lang="en-US" sz="3200" dirty="0" smtClean="0"/>
              <a:t>Linking </a:t>
            </a:r>
            <a:r>
              <a:rPr lang="en-US" sz="3200" dirty="0"/>
              <a:t>reflux to symptoms.</a:t>
            </a:r>
          </a:p>
          <a:p>
            <a:pPr lvl="1"/>
            <a:r>
              <a:rPr lang="en-US" sz="3200" dirty="0" smtClean="0"/>
              <a:t>Assessing </a:t>
            </a:r>
            <a:r>
              <a:rPr lang="en-US" sz="3200" dirty="0"/>
              <a:t>the effect of reflux on </a:t>
            </a:r>
            <a:r>
              <a:rPr lang="en-US" sz="3200" dirty="0" err="1"/>
              <a:t>eso</a:t>
            </a:r>
            <a:r>
              <a:rPr lang="en-US" sz="3200" dirty="0"/>
              <a:t> </a:t>
            </a:r>
            <a:r>
              <a:rPr lang="en-US" sz="3200" dirty="0" err="1"/>
              <a:t>mucos</a:t>
            </a:r>
            <a:r>
              <a:rPr lang="en-US" sz="3200" dirty="0"/>
              <a:t>.</a:t>
            </a:r>
          </a:p>
        </p:txBody>
      </p:sp>
    </p:spTree>
    <p:extLst>
      <p:ext uri="{BB962C8B-B14F-4D97-AF65-F5344CB8AC3E}">
        <p14:creationId xmlns:p14="http://schemas.microsoft.com/office/powerpoint/2010/main" val="2231473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4000" dirty="0" smtClean="0"/>
              <a:t>DOCUMENTING REFLUX</a:t>
            </a:r>
            <a:endParaRPr lang="en-US" altLang="en-US" sz="4000" dirty="0"/>
          </a:p>
        </p:txBody>
      </p:sp>
      <p:sp>
        <p:nvSpPr>
          <p:cNvPr id="23555" name="Rectangle 3"/>
          <p:cNvSpPr>
            <a:spLocks noGrp="1" noChangeArrowheads="1"/>
          </p:cNvSpPr>
          <p:nvPr>
            <p:ph idx="1"/>
          </p:nvPr>
        </p:nvSpPr>
        <p:spPr/>
        <p:txBody>
          <a:bodyPr/>
          <a:lstStyle/>
          <a:p>
            <a:r>
              <a:rPr lang="en-US" altLang="en-US" sz="2400" b="1"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Barium studies</a:t>
            </a:r>
          </a:p>
          <a:p>
            <a:r>
              <a:rPr lang="en-US" altLang="en-US" dirty="0">
                <a:latin typeface="Times New Roman" panose="02020603050405020304" pitchFamily="18" charset="0"/>
                <a:cs typeface="Times New Roman" panose="02020603050405020304" pitchFamily="18" charset="0"/>
              </a:rPr>
              <a:t>Reflux during a barium swallow in adults is uncommon. </a:t>
            </a:r>
            <a:r>
              <a:rPr lang="en-US" altLang="en-US"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The absence of reflux radiographically does not exclude GERD.</a:t>
            </a:r>
          </a:p>
          <a:p>
            <a:r>
              <a:rPr lang="en-US" altLang="en-US" b="1" dirty="0">
                <a:latin typeface="Times New Roman" panose="02020603050405020304" pitchFamily="18" charset="0"/>
                <a:cs typeface="Times New Roman" panose="02020603050405020304" pitchFamily="18" charset="0"/>
              </a:rPr>
              <a:t>The 24-hour monitoring of esophageal </a:t>
            </a:r>
            <a:r>
              <a:rPr lang="en-US" altLang="en-US" b="1" dirty="0" err="1">
                <a:latin typeface="Times New Roman" panose="02020603050405020304" pitchFamily="18" charset="0"/>
                <a:cs typeface="Times New Roman" panose="02020603050405020304" pitchFamily="18" charset="0"/>
              </a:rPr>
              <a:t>pH</a:t>
            </a:r>
            <a:r>
              <a:rPr lang="en-US" altLang="en-US" b="1" i="1" dirty="0" err="1">
                <a:latin typeface="Times New Roman" panose="02020603050405020304" pitchFamily="18" charset="0"/>
                <a:cs typeface="Times New Roman" panose="02020603050405020304" pitchFamily="18" charset="0"/>
              </a:rPr>
              <a:t>.</a:t>
            </a:r>
            <a:r>
              <a:rPr lang="en-US" altLang="en-US" b="1" i="1" dirty="0">
                <a:latin typeface="Times New Roman" panose="02020603050405020304" pitchFamily="18" charset="0"/>
                <a:cs typeface="Times New Roman" panose="02020603050405020304" pitchFamily="18" charset="0"/>
              </a:rPr>
              <a:t> </a:t>
            </a:r>
          </a:p>
          <a:p>
            <a:r>
              <a:rPr lang="en-US" altLang="en-US" dirty="0">
                <a:latin typeface="Times New Roman" panose="02020603050405020304" pitchFamily="18" charset="0"/>
                <a:cs typeface="Times New Roman" panose="02020603050405020304" pitchFamily="18" charset="0"/>
              </a:rPr>
              <a:t>Relationship between symptoms (heartburn, chest pain, wheezing) &amp; episodes of acid reflux confirmed. </a:t>
            </a:r>
          </a:p>
          <a:p>
            <a:r>
              <a:rPr lang="en-US" altLang="en-US" dirty="0">
                <a:latin typeface="Times New Roman" panose="02020603050405020304" pitchFamily="18" charset="0"/>
                <a:cs typeface="Times New Roman" panose="02020603050405020304" pitchFamily="18" charset="0"/>
              </a:rPr>
              <a:t>Repeated - prolonged bursts of acid exposure suggest that abnormal GERD.</a:t>
            </a:r>
          </a:p>
          <a:p>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6308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p:txBody>
          <a:bodyPr/>
          <a:lstStyle/>
          <a:p>
            <a:r>
              <a:rPr lang="en-US" altLang="en-US" sz="4000" dirty="0" smtClean="0"/>
              <a:t>ASSESSING </a:t>
            </a:r>
            <a:r>
              <a:rPr lang="en-US" altLang="en-US" sz="4000" dirty="0"/>
              <a:t>THE EFFECT OF REFLUX ON THE ESOPHAGEAL MUCOSA</a:t>
            </a:r>
            <a:r>
              <a:rPr lang="en-US" altLang="en-US" sz="2400" b="1" dirty="0"/>
              <a:t>.</a:t>
            </a:r>
          </a:p>
        </p:txBody>
      </p:sp>
      <p:sp>
        <p:nvSpPr>
          <p:cNvPr id="25603" name="Rectangle 1027"/>
          <p:cNvSpPr>
            <a:spLocks noGrp="1" noChangeArrowheads="1"/>
          </p:cNvSpPr>
          <p:nvPr>
            <p:ph idx="1"/>
          </p:nvPr>
        </p:nvSpPr>
        <p:spPr/>
        <p:txBody>
          <a:bodyPr/>
          <a:lstStyle/>
          <a:p>
            <a:pPr>
              <a:lnSpc>
                <a:spcPct val="90000"/>
              </a:lnSpc>
            </a:pPr>
            <a:r>
              <a:rPr lang="en-US" altLang="en-US" dirty="0" smtClean="0">
                <a:latin typeface="Times New Roman" panose="02020603050405020304" pitchFamily="18" charset="0"/>
                <a:cs typeface="Times New Roman" panose="02020603050405020304" pitchFamily="18" charset="0"/>
              </a:rPr>
              <a:t>A barium swallow detects gross changes, as </a:t>
            </a:r>
            <a:r>
              <a:rPr lang="en-US" altLang="en-US" b="1" dirty="0" smtClean="0">
                <a:latin typeface="Times New Roman" panose="02020603050405020304" pitchFamily="18" charset="0"/>
                <a:cs typeface="Times New Roman" panose="02020603050405020304" pitchFamily="18" charset="0"/>
              </a:rPr>
              <a:t>stricture or ulcer</a:t>
            </a:r>
          </a:p>
          <a:p>
            <a:pPr>
              <a:lnSpc>
                <a:spcPct val="90000"/>
              </a:lnSpc>
            </a:pPr>
            <a:r>
              <a:rPr lang="en-US" altLang="en-US" b="1" dirty="0" smtClean="0">
                <a:latin typeface="Times New Roman" panose="02020603050405020304" pitchFamily="18" charset="0"/>
                <a:cs typeface="Times New Roman" panose="02020603050405020304" pitchFamily="18" charset="0"/>
              </a:rPr>
              <a:t> Misses shallow ulcerations </a:t>
            </a:r>
            <a:r>
              <a:rPr lang="en-US" altLang="en-US" dirty="0" smtClean="0">
                <a:latin typeface="Times New Roman" panose="02020603050405020304" pitchFamily="18" charset="0"/>
                <a:cs typeface="Times New Roman" panose="02020603050405020304" pitchFamily="18" charset="0"/>
              </a:rPr>
              <a:t>- erosions, detected by OGD.</a:t>
            </a:r>
          </a:p>
          <a:p>
            <a:pPr>
              <a:lnSpc>
                <a:spcPct val="90000"/>
              </a:lnSpc>
            </a:pPr>
            <a:r>
              <a:rPr lang="en-US" altLang="en-US" dirty="0" smtClean="0">
                <a:latin typeface="Times New Roman" panose="02020603050405020304" pitchFamily="18" charset="0"/>
                <a:cs typeface="Times New Roman" panose="02020603050405020304" pitchFamily="18" charset="0"/>
              </a:rPr>
              <a:t> On OGD only lesions such as erosions &amp; ulcerations should be taken as proof of esophageal damage.</a:t>
            </a:r>
          </a:p>
          <a:p>
            <a:pPr>
              <a:lnSpc>
                <a:spcPct val="90000"/>
              </a:lnSpc>
            </a:pPr>
            <a:r>
              <a:rPr lang="en-US" altLang="en-US" dirty="0" smtClean="0">
                <a:latin typeface="Times New Roman" panose="02020603050405020304" pitchFamily="18" charset="0"/>
                <a:cs typeface="Times New Roman" panose="02020603050405020304" pitchFamily="18" charset="0"/>
              </a:rPr>
              <a:t> In 50% with moderate - severe symptoms, the mucosa appears absolutely normal, but a biopsy may demonstrate histologic changes(NERD).</a:t>
            </a:r>
          </a:p>
        </p:txBody>
      </p:sp>
    </p:spTree>
    <p:extLst>
      <p:ext uri="{BB962C8B-B14F-4D97-AF65-F5344CB8AC3E}">
        <p14:creationId xmlns:p14="http://schemas.microsoft.com/office/powerpoint/2010/main" val="19797217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SYSTEM</a:t>
            </a:r>
            <a:endParaRPr lang="en-US" dirty="0"/>
          </a:p>
        </p:txBody>
      </p:sp>
      <p:sp>
        <p:nvSpPr>
          <p:cNvPr id="3" name="Content Placeholder 2"/>
          <p:cNvSpPr>
            <a:spLocks noGrp="1"/>
          </p:cNvSpPr>
          <p:nvPr>
            <p:ph idx="1"/>
          </p:nvPr>
        </p:nvSpPr>
        <p:spPr/>
        <p:txBody>
          <a:bodyPr/>
          <a:lstStyle/>
          <a:p>
            <a:pPr marL="0" indent="0">
              <a:buNone/>
            </a:pPr>
            <a:endParaRPr lang="en-US" dirty="0" smtClean="0"/>
          </a:p>
        </p:txBody>
      </p:sp>
      <p:pic>
        <p:nvPicPr>
          <p:cNvPr id="4" name="Picture 3"/>
          <p:cNvPicPr>
            <a:picLocks noChangeAspect="1"/>
          </p:cNvPicPr>
          <p:nvPr/>
        </p:nvPicPr>
        <p:blipFill>
          <a:blip r:embed="rId2"/>
          <a:stretch>
            <a:fillRect/>
          </a:stretch>
        </p:blipFill>
        <p:spPr>
          <a:xfrm>
            <a:off x="121024" y="1264024"/>
            <a:ext cx="11967882" cy="5593976"/>
          </a:xfrm>
          <a:prstGeom prst="rect">
            <a:avLst/>
          </a:prstGeom>
        </p:spPr>
      </p:pic>
    </p:spTree>
    <p:extLst>
      <p:ext uri="{BB962C8B-B14F-4D97-AF65-F5344CB8AC3E}">
        <p14:creationId xmlns:p14="http://schemas.microsoft.com/office/powerpoint/2010/main" val="3562655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p:txBody>
          <a:bodyPr>
            <a:normAutofit/>
          </a:bodyPr>
          <a:lstStyle/>
          <a:p>
            <a:r>
              <a:rPr lang="en-US" altLang="en-US" sz="3600" dirty="0"/>
              <a:t>APPROACH TO THE PATIENT</a:t>
            </a:r>
          </a:p>
        </p:txBody>
      </p:sp>
      <p:sp>
        <p:nvSpPr>
          <p:cNvPr id="35843" name="Rectangle 1027"/>
          <p:cNvSpPr>
            <a:spLocks noGrp="1" noChangeArrowheads="1"/>
          </p:cNvSpPr>
          <p:nvPr>
            <p:ph idx="1"/>
          </p:nvPr>
        </p:nvSpPr>
        <p:spPr/>
        <p:txBody>
          <a:bodyPr>
            <a:normAutofit/>
          </a:bodyPr>
          <a:lstStyle/>
          <a:p>
            <a:pPr>
              <a:lnSpc>
                <a:spcPct val="90000"/>
              </a:lnSpc>
            </a:pPr>
            <a:r>
              <a:rPr lang="en-US" altLang="en-US" dirty="0" smtClean="0">
                <a:latin typeface="Times New Roman" panose="02020603050405020304" pitchFamily="18" charset="0"/>
                <a:cs typeface="Times New Roman" panose="02020603050405020304" pitchFamily="18" charset="0"/>
              </a:rPr>
              <a:t>Endoscopy indicated if:</a:t>
            </a:r>
          </a:p>
          <a:p>
            <a:pPr lvl="1"/>
            <a:r>
              <a:rPr lang="en-US" altLang="en-US" sz="2800" dirty="0" smtClean="0">
                <a:latin typeface="Times New Roman" panose="02020603050405020304" pitchFamily="18" charset="0"/>
                <a:cs typeface="Times New Roman" panose="02020603050405020304" pitchFamily="18" charset="0"/>
              </a:rPr>
              <a:t>Hematemesis is present.</a:t>
            </a:r>
          </a:p>
          <a:p>
            <a:pPr lvl="1"/>
            <a:r>
              <a:rPr lang="en-US" altLang="en-US" sz="2800" dirty="0" smtClean="0">
                <a:latin typeface="Times New Roman" panose="02020603050405020304" pitchFamily="18" charset="0"/>
                <a:cs typeface="Times New Roman" panose="02020603050405020304" pitchFamily="18" charset="0"/>
              </a:rPr>
              <a:t>Prolonged symptoms</a:t>
            </a:r>
          </a:p>
          <a:p>
            <a:pPr lvl="1"/>
            <a:r>
              <a:rPr lang="en-US" altLang="en-US" sz="2800" dirty="0">
                <a:latin typeface="Times New Roman" panose="02020603050405020304" pitchFamily="18" charset="0"/>
                <a:cs typeface="Times New Roman" panose="02020603050405020304" pitchFamily="18" charset="0"/>
              </a:rPr>
              <a:t>N</a:t>
            </a:r>
            <a:r>
              <a:rPr lang="en-US" altLang="en-US" sz="2800" dirty="0" smtClean="0">
                <a:latin typeface="Times New Roman" panose="02020603050405020304" pitchFamily="18" charset="0"/>
                <a:cs typeface="Times New Roman" panose="02020603050405020304" pitchFamily="18" charset="0"/>
              </a:rPr>
              <a:t>o response to empiric treatment.</a:t>
            </a:r>
          </a:p>
          <a:p>
            <a:pPr lvl="1"/>
            <a:r>
              <a:rPr lang="en-US" altLang="en-US" sz="2800" dirty="0" smtClean="0">
                <a:latin typeface="Times New Roman" panose="02020603050405020304" pitchFamily="18" charset="0"/>
                <a:cs typeface="Times New Roman" panose="02020603050405020304" pitchFamily="18" charset="0"/>
              </a:rPr>
              <a:t>Systemic manifestations-weight loss, anemia.</a:t>
            </a:r>
          </a:p>
          <a:p>
            <a:pPr lvl="1"/>
            <a:r>
              <a:rPr lang="en-US" altLang="en-US" sz="2800" dirty="0" smtClean="0">
                <a:latin typeface="Times New Roman" panose="02020603050405020304" pitchFamily="18" charset="0"/>
                <a:cs typeface="Times New Roman" panose="02020603050405020304" pitchFamily="18" charset="0"/>
              </a:rPr>
              <a:t> Occult blood–positive stool are present. </a:t>
            </a:r>
          </a:p>
          <a:p>
            <a:pPr>
              <a:lnSpc>
                <a:spcPct val="90000"/>
              </a:lnSpc>
            </a:pPr>
            <a:r>
              <a:rPr lang="en-US" altLang="en-US" dirty="0" smtClean="0">
                <a:latin typeface="Times New Roman" panose="02020603050405020304" pitchFamily="18" charset="0"/>
                <a:cs typeface="Times New Roman" panose="02020603050405020304" pitchFamily="18" charset="0"/>
              </a:rPr>
              <a:t>If the appearance of the esophageal mucosa is normal during endoscopy take biopsies to search for objective evidence of microscopic esophagitis (NERD).</a:t>
            </a:r>
          </a:p>
        </p:txBody>
      </p:sp>
    </p:spTree>
    <p:extLst>
      <p:ext uri="{BB962C8B-B14F-4D97-AF65-F5344CB8AC3E}">
        <p14:creationId xmlns:p14="http://schemas.microsoft.com/office/powerpoint/2010/main" val="18829151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AutoShape 5"/>
          <p:cNvSpPr>
            <a:spLocks noChangeArrowheads="1"/>
          </p:cNvSpPr>
          <p:nvPr/>
        </p:nvSpPr>
        <p:spPr bwMode="auto">
          <a:xfrm flipH="1">
            <a:off x="8042276" y="2808289"/>
            <a:ext cx="2473325" cy="1100137"/>
          </a:xfrm>
          <a:prstGeom prst="cloudCallout">
            <a:avLst>
              <a:gd name="adj1" fmla="val 66880"/>
              <a:gd name="adj2" fmla="val -36583"/>
            </a:avLst>
          </a:prstGeom>
          <a:solidFill>
            <a:srgbClr val="FFFFFF"/>
          </a:solidFill>
          <a:ln w="1651">
            <a:solidFill>
              <a:srgbClr val="000000"/>
            </a:solidFill>
            <a:round/>
            <a:headEnd/>
            <a:tailEnd/>
          </a:ln>
        </p:spPr>
        <p:txBody>
          <a:bodyPr wrap="none" tIns="10800" anchor="ctr"/>
          <a:lstStyle>
            <a:lvl1pPr>
              <a:spcBef>
                <a:spcPct val="20000"/>
              </a:spcBef>
              <a:buClr>
                <a:schemeClr val="accent1"/>
              </a:buClr>
              <a:buSzPct val="70000"/>
              <a:buFont typeface="Monotype Sorts"/>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lnSpc>
                <a:spcPct val="90000"/>
              </a:lnSpc>
              <a:spcBef>
                <a:spcPct val="0"/>
              </a:spcBef>
              <a:buClr>
                <a:srgbClr val="FFFF66"/>
              </a:buClr>
              <a:buSzPct val="75000"/>
              <a:buFont typeface="Symbol" panose="05050102010706020507" pitchFamily="18" charset="2"/>
              <a:buNone/>
            </a:pPr>
            <a:r>
              <a:rPr kumimoji="0" lang="en-GB" altLang="en-US" sz="2200"/>
              <a:t>I’m worried</a:t>
            </a:r>
            <a:br>
              <a:rPr kumimoji="0" lang="en-GB" altLang="en-US" sz="2200"/>
            </a:br>
            <a:r>
              <a:rPr kumimoji="0" lang="en-GB" altLang="en-US" sz="2200"/>
              <a:t>and concerned</a:t>
            </a:r>
          </a:p>
        </p:txBody>
      </p:sp>
      <p:sp>
        <p:nvSpPr>
          <p:cNvPr id="145414" name="AutoShape 6"/>
          <p:cNvSpPr>
            <a:spLocks noChangeArrowheads="1"/>
          </p:cNvSpPr>
          <p:nvPr/>
        </p:nvSpPr>
        <p:spPr bwMode="auto">
          <a:xfrm>
            <a:off x="8253413" y="1508125"/>
            <a:ext cx="2214562" cy="1219200"/>
          </a:xfrm>
          <a:prstGeom prst="cloudCallout">
            <a:avLst>
              <a:gd name="adj1" fmla="val -72222"/>
              <a:gd name="adj2" fmla="val 63282"/>
            </a:avLst>
          </a:prstGeom>
          <a:solidFill>
            <a:srgbClr val="FFFFFF"/>
          </a:solidFill>
          <a:ln w="1651">
            <a:solidFill>
              <a:srgbClr val="000000"/>
            </a:solidFill>
            <a:round/>
            <a:headEnd/>
            <a:tailEnd/>
          </a:ln>
        </p:spPr>
        <p:txBody>
          <a:bodyPr wrap="none" lIns="18000" anchor="ctr"/>
          <a:lstStyle>
            <a:lvl1pPr>
              <a:spcBef>
                <a:spcPct val="20000"/>
              </a:spcBef>
              <a:buClr>
                <a:schemeClr val="accent1"/>
              </a:buClr>
              <a:buSzPct val="70000"/>
              <a:buFont typeface="Monotype Sorts"/>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lnSpc>
                <a:spcPct val="90000"/>
              </a:lnSpc>
              <a:spcBef>
                <a:spcPct val="0"/>
              </a:spcBef>
              <a:buClr>
                <a:srgbClr val="FFFF66"/>
              </a:buClr>
              <a:buSzPct val="75000"/>
              <a:buFont typeface="Symbol" panose="05050102010706020507" pitchFamily="18" charset="2"/>
              <a:buNone/>
            </a:pPr>
            <a:r>
              <a:rPr kumimoji="0" lang="en-GB" altLang="en-US" sz="2200">
                <a:solidFill>
                  <a:schemeClr val="folHlink"/>
                </a:solidFill>
              </a:rPr>
              <a:t>   </a:t>
            </a:r>
            <a:r>
              <a:rPr kumimoji="0" lang="en-GB" altLang="en-US" sz="2200"/>
              <a:t>GI symptoms</a:t>
            </a:r>
            <a:br>
              <a:rPr kumimoji="0" lang="en-GB" altLang="en-US" sz="2200"/>
            </a:br>
            <a:r>
              <a:rPr kumimoji="0" lang="en-GB" altLang="en-US" sz="2200"/>
              <a:t>    bother me!</a:t>
            </a:r>
          </a:p>
        </p:txBody>
      </p:sp>
      <p:grpSp>
        <p:nvGrpSpPr>
          <p:cNvPr id="59397" name="Group 7"/>
          <p:cNvGrpSpPr>
            <a:grpSpLocks/>
          </p:cNvGrpSpPr>
          <p:nvPr/>
        </p:nvGrpSpPr>
        <p:grpSpPr bwMode="auto">
          <a:xfrm>
            <a:off x="5557838" y="5668963"/>
            <a:ext cx="2305050" cy="990600"/>
            <a:chOff x="2541" y="3571"/>
            <a:chExt cx="1452" cy="624"/>
          </a:xfrm>
        </p:grpSpPr>
        <p:sp>
          <p:nvSpPr>
            <p:cNvPr id="59406" name="AutoShape 8"/>
            <p:cNvSpPr>
              <a:spLocks noChangeArrowheads="1"/>
            </p:cNvSpPr>
            <p:nvPr/>
          </p:nvSpPr>
          <p:spPr bwMode="auto">
            <a:xfrm flipH="1">
              <a:off x="2541" y="3571"/>
              <a:ext cx="1452" cy="624"/>
            </a:xfrm>
            <a:prstGeom prst="cloudCallout">
              <a:avLst>
                <a:gd name="adj1" fmla="val -28889"/>
                <a:gd name="adj2" fmla="val -279171"/>
              </a:avLst>
            </a:prstGeom>
            <a:solidFill>
              <a:srgbClr val="FFFFFF"/>
            </a:solidFill>
            <a:ln w="1588">
              <a:solidFill>
                <a:srgbClr val="000000"/>
              </a:solidFill>
              <a:round/>
              <a:headEnd/>
              <a:tailEnd/>
            </a:ln>
          </p:spPr>
          <p:txBody>
            <a:bodyPr wrap="none" anchor="ctr"/>
            <a:lstStyle>
              <a:lvl1pPr>
                <a:spcBef>
                  <a:spcPct val="20000"/>
                </a:spcBef>
                <a:buClr>
                  <a:schemeClr val="accent1"/>
                </a:buClr>
                <a:buSzPct val="70000"/>
                <a:buFont typeface="Monotype Sorts"/>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lnSpc>
                  <a:spcPct val="90000"/>
                </a:lnSpc>
                <a:spcBef>
                  <a:spcPct val="0"/>
                </a:spcBef>
                <a:buClr>
                  <a:srgbClr val="FFFF66"/>
                </a:buClr>
                <a:buSzPct val="75000"/>
                <a:buFont typeface="Symbol" panose="05050102010706020507" pitchFamily="18" charset="2"/>
                <a:buNone/>
              </a:pPr>
              <a:endParaRPr kumimoji="0" lang="en-US" altLang="en-US" sz="2200">
                <a:solidFill>
                  <a:schemeClr val="folHlink"/>
                </a:solidFill>
              </a:endParaRPr>
            </a:p>
          </p:txBody>
        </p:sp>
        <p:sp>
          <p:nvSpPr>
            <p:cNvPr id="59407" name="Text Box 9"/>
            <p:cNvSpPr txBox="1">
              <a:spLocks noChangeArrowheads="1"/>
            </p:cNvSpPr>
            <p:nvPr/>
          </p:nvSpPr>
          <p:spPr bwMode="auto">
            <a:xfrm>
              <a:off x="2583" y="3677"/>
              <a:ext cx="1359"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txBody>
            <a:bodyPr wrap="none">
              <a:spAutoFit/>
            </a:bodyPr>
            <a:lstStyle>
              <a:lvl1pPr>
                <a:spcBef>
                  <a:spcPct val="20000"/>
                </a:spcBef>
                <a:buClr>
                  <a:schemeClr val="accent1"/>
                </a:buClr>
                <a:buSzPct val="70000"/>
                <a:buFont typeface="Monotype Sorts"/>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lnSpc>
                  <a:spcPct val="90000"/>
                </a:lnSpc>
                <a:spcBef>
                  <a:spcPct val="0"/>
                </a:spcBef>
                <a:buClr>
                  <a:srgbClr val="FFFF66"/>
                </a:buClr>
                <a:buSzPct val="75000"/>
                <a:buFont typeface="Symbol" panose="05050102010706020507" pitchFamily="18" charset="2"/>
                <a:buNone/>
              </a:pPr>
              <a:r>
                <a:rPr kumimoji="0" lang="en-GB" altLang="en-US" sz="2200"/>
                <a:t>My whole life is </a:t>
              </a:r>
            </a:p>
            <a:p>
              <a:pPr algn="ctr">
                <a:lnSpc>
                  <a:spcPct val="90000"/>
                </a:lnSpc>
                <a:spcBef>
                  <a:spcPct val="0"/>
                </a:spcBef>
                <a:buClr>
                  <a:srgbClr val="FFFF66"/>
                </a:buClr>
                <a:buSzPct val="75000"/>
                <a:buFont typeface="Symbol" panose="05050102010706020507" pitchFamily="18" charset="2"/>
                <a:buNone/>
              </a:pPr>
              <a:r>
                <a:rPr kumimoji="0" lang="en-GB" altLang="en-US" sz="2200"/>
                <a:t>affected</a:t>
              </a:r>
            </a:p>
          </p:txBody>
        </p:sp>
      </p:grpSp>
      <p:grpSp>
        <p:nvGrpSpPr>
          <p:cNvPr id="3" name="Group 10"/>
          <p:cNvGrpSpPr>
            <a:grpSpLocks/>
          </p:cNvGrpSpPr>
          <p:nvPr/>
        </p:nvGrpSpPr>
        <p:grpSpPr bwMode="auto">
          <a:xfrm>
            <a:off x="4097338" y="3981450"/>
            <a:ext cx="2303462" cy="1189038"/>
            <a:chOff x="1728" y="2400"/>
            <a:chExt cx="1632" cy="624"/>
          </a:xfrm>
        </p:grpSpPr>
        <p:sp>
          <p:nvSpPr>
            <p:cNvPr id="59404" name="AutoShape 11"/>
            <p:cNvSpPr>
              <a:spLocks noChangeArrowheads="1"/>
            </p:cNvSpPr>
            <p:nvPr/>
          </p:nvSpPr>
          <p:spPr bwMode="auto">
            <a:xfrm flipH="1">
              <a:off x="1728" y="2400"/>
              <a:ext cx="1632" cy="624"/>
            </a:xfrm>
            <a:prstGeom prst="cloudCallout">
              <a:avLst>
                <a:gd name="adj1" fmla="val -89523"/>
                <a:gd name="adj2" fmla="val -106255"/>
              </a:avLst>
            </a:prstGeom>
            <a:solidFill>
              <a:srgbClr val="FFFFFF"/>
            </a:solidFill>
            <a:ln w="1588">
              <a:solidFill>
                <a:srgbClr val="000000"/>
              </a:solidFill>
              <a:round/>
              <a:headEnd/>
              <a:tailEnd/>
            </a:ln>
          </p:spPr>
          <p:txBody>
            <a:bodyPr wrap="none" anchor="ctr"/>
            <a:lstStyle>
              <a:lvl1pPr>
                <a:spcBef>
                  <a:spcPct val="20000"/>
                </a:spcBef>
                <a:buClr>
                  <a:schemeClr val="accent1"/>
                </a:buClr>
                <a:buSzPct val="70000"/>
                <a:buFont typeface="Monotype Sorts"/>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lnSpc>
                  <a:spcPct val="90000"/>
                </a:lnSpc>
                <a:spcBef>
                  <a:spcPct val="0"/>
                </a:spcBef>
                <a:buClr>
                  <a:srgbClr val="FFFF66"/>
                </a:buClr>
                <a:buSzPct val="75000"/>
                <a:buFont typeface="Symbol" panose="05050102010706020507" pitchFamily="18" charset="2"/>
                <a:buNone/>
              </a:pPr>
              <a:endParaRPr kumimoji="0" lang="en-US" altLang="en-US" sz="2200">
                <a:solidFill>
                  <a:schemeClr val="folHlink"/>
                </a:solidFill>
              </a:endParaRPr>
            </a:p>
          </p:txBody>
        </p:sp>
        <p:sp>
          <p:nvSpPr>
            <p:cNvPr id="59405" name="Text Box 12"/>
            <p:cNvSpPr txBox="1">
              <a:spLocks noChangeArrowheads="1"/>
            </p:cNvSpPr>
            <p:nvPr/>
          </p:nvSpPr>
          <p:spPr bwMode="auto">
            <a:xfrm>
              <a:off x="1824" y="2448"/>
              <a:ext cx="1475"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lnSpc>
                  <a:spcPct val="90000"/>
                </a:lnSpc>
                <a:spcBef>
                  <a:spcPct val="0"/>
                </a:spcBef>
                <a:buClr>
                  <a:srgbClr val="FFFF66"/>
                </a:buClr>
                <a:buSzPct val="75000"/>
                <a:buFont typeface="Symbol" panose="05050102010706020507" pitchFamily="18" charset="2"/>
                <a:buNone/>
              </a:pPr>
              <a:r>
                <a:rPr kumimoji="0" lang="en-GB" altLang="en-US" sz="2200"/>
                <a:t>Heartburn </a:t>
              </a:r>
            </a:p>
            <a:p>
              <a:pPr algn="ctr">
                <a:lnSpc>
                  <a:spcPct val="90000"/>
                </a:lnSpc>
                <a:spcBef>
                  <a:spcPct val="0"/>
                </a:spcBef>
                <a:buClr>
                  <a:srgbClr val="FFFF66"/>
                </a:buClr>
                <a:buSzPct val="75000"/>
                <a:buFont typeface="Symbol" panose="05050102010706020507" pitchFamily="18" charset="2"/>
                <a:buNone/>
              </a:pPr>
              <a:r>
                <a:rPr kumimoji="0" lang="en-GB" altLang="en-US" sz="2200"/>
                <a:t>disturbs my sleep</a:t>
              </a:r>
            </a:p>
          </p:txBody>
        </p:sp>
      </p:grpSp>
      <p:grpSp>
        <p:nvGrpSpPr>
          <p:cNvPr id="4" name="Group 13"/>
          <p:cNvGrpSpPr>
            <a:grpSpLocks/>
          </p:cNvGrpSpPr>
          <p:nvPr/>
        </p:nvGrpSpPr>
        <p:grpSpPr bwMode="auto">
          <a:xfrm>
            <a:off x="7931150" y="5410200"/>
            <a:ext cx="2641600" cy="1149350"/>
            <a:chOff x="4608" y="3408"/>
            <a:chExt cx="1632" cy="724"/>
          </a:xfrm>
        </p:grpSpPr>
        <p:sp>
          <p:nvSpPr>
            <p:cNvPr id="59402" name="AutoShape 14"/>
            <p:cNvSpPr>
              <a:spLocks noChangeArrowheads="1"/>
            </p:cNvSpPr>
            <p:nvPr/>
          </p:nvSpPr>
          <p:spPr bwMode="auto">
            <a:xfrm flipH="1">
              <a:off x="4608" y="3408"/>
              <a:ext cx="1632" cy="720"/>
            </a:xfrm>
            <a:prstGeom prst="cloudCallout">
              <a:avLst>
                <a:gd name="adj1" fmla="val 79472"/>
                <a:gd name="adj2" fmla="val -219588"/>
              </a:avLst>
            </a:prstGeom>
            <a:solidFill>
              <a:srgbClr val="FFFFFF"/>
            </a:solidFill>
            <a:ln w="1588">
              <a:solidFill>
                <a:srgbClr val="000000"/>
              </a:solidFill>
              <a:round/>
              <a:headEnd/>
              <a:tailEnd/>
            </a:ln>
          </p:spPr>
          <p:txBody>
            <a:bodyPr wrap="none" anchor="ctr"/>
            <a:lstStyle>
              <a:lvl1pPr>
                <a:spcBef>
                  <a:spcPct val="20000"/>
                </a:spcBef>
                <a:buClr>
                  <a:schemeClr val="accent1"/>
                </a:buClr>
                <a:buSzPct val="70000"/>
                <a:buFont typeface="Monotype Sorts"/>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lnSpc>
                  <a:spcPct val="90000"/>
                </a:lnSpc>
                <a:spcBef>
                  <a:spcPct val="0"/>
                </a:spcBef>
                <a:buClr>
                  <a:srgbClr val="FFFF66"/>
                </a:buClr>
                <a:buSzPct val="75000"/>
                <a:buFont typeface="Symbol" panose="05050102010706020507" pitchFamily="18" charset="2"/>
                <a:buNone/>
              </a:pPr>
              <a:endParaRPr kumimoji="0" lang="en-US" altLang="en-US" sz="2200">
                <a:solidFill>
                  <a:schemeClr val="folHlink"/>
                </a:solidFill>
              </a:endParaRPr>
            </a:p>
          </p:txBody>
        </p:sp>
        <p:sp>
          <p:nvSpPr>
            <p:cNvPr id="59403" name="Text Box 15"/>
            <p:cNvSpPr txBox="1">
              <a:spLocks noChangeArrowheads="1"/>
            </p:cNvSpPr>
            <p:nvPr/>
          </p:nvSpPr>
          <p:spPr bwMode="auto">
            <a:xfrm>
              <a:off x="4704" y="3504"/>
              <a:ext cx="1475"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8">
                  <a:solidFill>
                    <a:srgbClr val="000000"/>
                  </a:solidFill>
                  <a:miter lim="800000"/>
                  <a:headEnd/>
                  <a:tailEnd/>
                </a14:hiddenLine>
              </a:ext>
            </a:extLst>
          </p:spPr>
          <p:txBody>
            <a:bodyPr>
              <a:spAutoFit/>
            </a:bodyPr>
            <a:lstStyle>
              <a:lvl1pPr>
                <a:spcBef>
                  <a:spcPct val="20000"/>
                </a:spcBef>
                <a:buClr>
                  <a:schemeClr val="accent1"/>
                </a:buClr>
                <a:buSzPct val="70000"/>
                <a:buFont typeface="Monotype Sorts"/>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lnSpc>
                  <a:spcPct val="90000"/>
                </a:lnSpc>
                <a:spcBef>
                  <a:spcPct val="0"/>
                </a:spcBef>
                <a:buClr>
                  <a:srgbClr val="FFFF66"/>
                </a:buClr>
                <a:buSzPct val="75000"/>
                <a:buFont typeface="Symbol" panose="05050102010706020507" pitchFamily="18" charset="2"/>
                <a:buNone/>
              </a:pPr>
              <a:r>
                <a:rPr kumimoji="0" lang="en-GB" altLang="en-US" sz="2200"/>
                <a:t>I cannot eat and drink whatever</a:t>
              </a:r>
            </a:p>
            <a:p>
              <a:pPr algn="ctr">
                <a:lnSpc>
                  <a:spcPct val="90000"/>
                </a:lnSpc>
                <a:spcBef>
                  <a:spcPct val="0"/>
                </a:spcBef>
                <a:buClr>
                  <a:srgbClr val="FFFF66"/>
                </a:buClr>
                <a:buSzPct val="75000"/>
                <a:buFont typeface="Symbol" panose="05050102010706020507" pitchFamily="18" charset="2"/>
                <a:buNone/>
              </a:pPr>
              <a:r>
                <a:rPr kumimoji="0" lang="en-GB" altLang="en-US" sz="2200"/>
                <a:t>I like</a:t>
              </a:r>
            </a:p>
          </p:txBody>
        </p:sp>
      </p:grpSp>
      <p:sp>
        <p:nvSpPr>
          <p:cNvPr id="145424" name="AutoShape 16"/>
          <p:cNvSpPr>
            <a:spLocks noChangeArrowheads="1"/>
          </p:cNvSpPr>
          <p:nvPr/>
        </p:nvSpPr>
        <p:spPr bwMode="auto">
          <a:xfrm flipH="1">
            <a:off x="7918450" y="4038600"/>
            <a:ext cx="2546350" cy="1143000"/>
          </a:xfrm>
          <a:prstGeom prst="cloudCallout">
            <a:avLst>
              <a:gd name="adj1" fmla="val 68949"/>
              <a:gd name="adj2" fmla="val -137644"/>
            </a:avLst>
          </a:prstGeom>
          <a:solidFill>
            <a:srgbClr val="FFFFFF"/>
          </a:solidFill>
          <a:ln w="1588">
            <a:solidFill>
              <a:srgbClr val="000000"/>
            </a:solidFill>
            <a:round/>
            <a:headEnd/>
            <a:tailEnd/>
          </a:ln>
        </p:spPr>
        <p:txBody>
          <a:bodyPr wrap="none" anchor="ctr"/>
          <a:lstStyle>
            <a:lvl1pPr>
              <a:spcBef>
                <a:spcPct val="20000"/>
              </a:spcBef>
              <a:buClr>
                <a:schemeClr val="accent1"/>
              </a:buClr>
              <a:buSzPct val="70000"/>
              <a:buFont typeface="Monotype Sorts"/>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lnSpc>
                <a:spcPct val="90000"/>
              </a:lnSpc>
              <a:spcBef>
                <a:spcPct val="0"/>
              </a:spcBef>
              <a:buClr>
                <a:srgbClr val="FFFF66"/>
              </a:buClr>
              <a:buSzPct val="75000"/>
              <a:buFont typeface="Symbol" panose="05050102010706020507" pitchFamily="18" charset="2"/>
              <a:buNone/>
            </a:pPr>
            <a:r>
              <a:rPr kumimoji="0" lang="en-GB" altLang="en-US" sz="2200" i="1">
                <a:solidFill>
                  <a:schemeClr val="folHlink"/>
                </a:solidFill>
              </a:rPr>
              <a:t> </a:t>
            </a:r>
            <a:r>
              <a:rPr kumimoji="0" lang="en-GB" altLang="en-US" sz="2200"/>
              <a:t>I cannot bend</a:t>
            </a:r>
            <a:br>
              <a:rPr kumimoji="0" lang="en-GB" altLang="en-US" sz="2200"/>
            </a:br>
            <a:r>
              <a:rPr kumimoji="0" lang="en-GB" altLang="en-US" sz="2200"/>
              <a:t>over or exercise</a:t>
            </a:r>
          </a:p>
        </p:txBody>
      </p:sp>
      <p:sp>
        <p:nvSpPr>
          <p:cNvPr id="59401" name="Rectangle 17"/>
          <p:cNvSpPr>
            <a:spLocks noChangeArrowheads="1"/>
          </p:cNvSpPr>
          <p:nvPr/>
        </p:nvSpPr>
        <p:spPr bwMode="auto">
          <a:xfrm>
            <a:off x="1524000" y="0"/>
            <a:ext cx="228600" cy="6858000"/>
          </a:xfrm>
          <a:prstGeom prst="rect">
            <a:avLst/>
          </a:prstGeom>
          <a:gradFill rotWithShape="0">
            <a:gsLst>
              <a:gs pos="0">
                <a:srgbClr val="540C7D"/>
              </a:gs>
              <a:gs pos="100000">
                <a:srgbClr val="27063A"/>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70000"/>
              <a:buFont typeface="Monotype Sorts"/>
              <a:buChar char="n"/>
              <a:defRPr kumimoji="1" sz="3200">
                <a:solidFill>
                  <a:schemeClr val="tx1"/>
                </a:solidFill>
                <a:latin typeface="Arial" panose="020B0604020202020204" pitchFamily="34" charset="0"/>
              </a:defRPr>
            </a:lvl1pPr>
            <a:lvl2pPr marL="742950" indent="-285750">
              <a:spcBef>
                <a:spcPct val="20000"/>
              </a:spcBef>
              <a:buChar char="–"/>
              <a:defRPr kumimoji="1" sz="28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ClrTx/>
              <a:buSzTx/>
              <a:buFontTx/>
              <a:buNone/>
            </a:pPr>
            <a:endParaRPr kumimoji="0" lang="en-US" altLang="en-US" sz="2400"/>
          </a:p>
        </p:txBody>
      </p:sp>
    </p:spTree>
    <p:extLst>
      <p:ext uri="{BB962C8B-B14F-4D97-AF65-F5344CB8AC3E}">
        <p14:creationId xmlns:p14="http://schemas.microsoft.com/office/powerpoint/2010/main" val="3016442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45414"/>
                                        </p:tgtEl>
                                        <p:attrNameLst>
                                          <p:attrName>style.visibility</p:attrName>
                                        </p:attrNameLst>
                                      </p:cBhvr>
                                      <p:to>
                                        <p:strVal val="visible"/>
                                      </p:to>
                                    </p:set>
                                    <p:anim calcmode="lin" valueType="num">
                                      <p:cBhvr additive="base">
                                        <p:cTn id="7" dur="500" fill="hold"/>
                                        <p:tgtEl>
                                          <p:spTgt spid="145414"/>
                                        </p:tgtEl>
                                        <p:attrNameLst>
                                          <p:attrName>ppt_x</p:attrName>
                                        </p:attrNameLst>
                                      </p:cBhvr>
                                      <p:tavLst>
                                        <p:tav tm="0">
                                          <p:val>
                                            <p:strVal val="1+#ppt_w/2"/>
                                          </p:val>
                                        </p:tav>
                                        <p:tav tm="100000">
                                          <p:val>
                                            <p:strVal val="#ppt_x"/>
                                          </p:val>
                                        </p:tav>
                                      </p:tavLst>
                                    </p:anim>
                                    <p:anim calcmode="lin" valueType="num">
                                      <p:cBhvr additive="base">
                                        <p:cTn id="8" dur="500" fill="hold"/>
                                        <p:tgtEl>
                                          <p:spTgt spid="1454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45413"/>
                                        </p:tgtEl>
                                        <p:attrNameLst>
                                          <p:attrName>style.visibility</p:attrName>
                                        </p:attrNameLst>
                                      </p:cBhvr>
                                      <p:to>
                                        <p:strVal val="visible"/>
                                      </p:to>
                                    </p:set>
                                    <p:anim calcmode="lin" valueType="num">
                                      <p:cBhvr additive="base">
                                        <p:cTn id="13" dur="500" fill="hold"/>
                                        <p:tgtEl>
                                          <p:spTgt spid="145413"/>
                                        </p:tgtEl>
                                        <p:attrNameLst>
                                          <p:attrName>ppt_x</p:attrName>
                                        </p:attrNameLst>
                                      </p:cBhvr>
                                      <p:tavLst>
                                        <p:tav tm="0">
                                          <p:val>
                                            <p:strVal val="1+#ppt_w/2"/>
                                          </p:val>
                                        </p:tav>
                                        <p:tav tm="100000">
                                          <p:val>
                                            <p:strVal val="#ppt_x"/>
                                          </p:val>
                                        </p:tav>
                                      </p:tavLst>
                                    </p:anim>
                                    <p:anim calcmode="lin" valueType="num">
                                      <p:cBhvr additive="base">
                                        <p:cTn id="14" dur="500" fill="hold"/>
                                        <p:tgtEl>
                                          <p:spTgt spid="14541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45424"/>
                                        </p:tgtEl>
                                        <p:attrNameLst>
                                          <p:attrName>style.visibility</p:attrName>
                                        </p:attrNameLst>
                                      </p:cBhvr>
                                      <p:to>
                                        <p:strVal val="visible"/>
                                      </p:to>
                                    </p:set>
                                    <p:anim calcmode="lin" valueType="num">
                                      <p:cBhvr additive="base">
                                        <p:cTn id="19" dur="500" fill="hold"/>
                                        <p:tgtEl>
                                          <p:spTgt spid="145424"/>
                                        </p:tgtEl>
                                        <p:attrNameLst>
                                          <p:attrName>ppt_x</p:attrName>
                                        </p:attrNameLst>
                                      </p:cBhvr>
                                      <p:tavLst>
                                        <p:tav tm="0">
                                          <p:val>
                                            <p:strVal val="1+#ppt_w/2"/>
                                          </p:val>
                                        </p:tav>
                                        <p:tav tm="100000">
                                          <p:val>
                                            <p:strVal val="#ppt_x"/>
                                          </p:val>
                                        </p:tav>
                                      </p:tavLst>
                                    </p:anim>
                                    <p:anim calcmode="lin" valueType="num">
                                      <p:cBhvr additive="base">
                                        <p:cTn id="20" dur="500" fill="hold"/>
                                        <p:tgtEl>
                                          <p:spTgt spid="14542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3" grpId="0" animBg="1" autoUpdateAnimBg="0"/>
      <p:bldP spid="145414" grpId="0" animBg="1" autoUpdateAnimBg="0"/>
      <p:bldP spid="145424"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en-US" altLang="en-US" dirty="0"/>
              <a:t>APPROACH TO THE PATIENT</a:t>
            </a:r>
          </a:p>
        </p:txBody>
      </p:sp>
      <p:sp>
        <p:nvSpPr>
          <p:cNvPr id="37891" name="Rectangle 3"/>
          <p:cNvSpPr>
            <a:spLocks noGrp="1" noChangeArrowheads="1"/>
          </p:cNvSpPr>
          <p:nvPr>
            <p:ph idx="1"/>
          </p:nvPr>
        </p:nvSpPr>
        <p:spPr/>
        <p:txBody>
          <a:bodyPr/>
          <a:lstStyle/>
          <a:p>
            <a:pPr>
              <a:lnSpc>
                <a:spcPct val="90000"/>
              </a:lnSpc>
            </a:pPr>
            <a:r>
              <a:rPr lang="en-US" altLang="en-US" dirty="0">
                <a:latin typeface="Times New Roman" panose="02020603050405020304" pitchFamily="18" charset="0"/>
                <a:cs typeface="Times New Roman" panose="02020603050405020304" pitchFamily="18" charset="0"/>
              </a:rPr>
              <a:t>After first evaluation, it may be appropriate to begin empiric Rx.</a:t>
            </a:r>
          </a:p>
          <a:p>
            <a:pPr>
              <a:lnSpc>
                <a:spcPct val="90000"/>
              </a:lnSpc>
            </a:pPr>
            <a:r>
              <a:rPr lang="en-US" altLang="en-US" dirty="0">
                <a:latin typeface="Times New Roman" panose="02020603050405020304" pitchFamily="18" charset="0"/>
                <a:cs typeface="Times New Roman" panose="02020603050405020304" pitchFamily="18" charset="0"/>
              </a:rPr>
              <a:t>If the response to Rx is poor, esophageal pH monitoring can confirm the diagnosis. </a:t>
            </a:r>
          </a:p>
          <a:p>
            <a:pPr>
              <a:lnSpc>
                <a:spcPct val="90000"/>
              </a:lnSpc>
            </a:pPr>
            <a:r>
              <a:rPr lang="en-US" altLang="en-US" dirty="0">
                <a:latin typeface="Times New Roman" panose="02020603050405020304" pitchFamily="18" charset="0"/>
                <a:cs typeface="Times New Roman" panose="02020603050405020304" pitchFamily="18" charset="0"/>
              </a:rPr>
              <a:t>At the same time, esophageal manometry may be performed to estimate LES pressure</a:t>
            </a:r>
          </a:p>
          <a:p>
            <a:pPr>
              <a:lnSpc>
                <a:spcPct val="90000"/>
              </a:lnSpc>
            </a:pPr>
            <a:r>
              <a:rPr lang="en-US" altLang="en-US" dirty="0">
                <a:latin typeface="Times New Roman" panose="02020603050405020304" pitchFamily="18" charset="0"/>
                <a:cs typeface="Times New Roman" panose="02020603050405020304" pitchFamily="18" charset="0"/>
              </a:rPr>
              <a:t> If dysphagia is present, a barium swallow is appropriate, </a:t>
            </a:r>
          </a:p>
          <a:p>
            <a:pPr>
              <a:lnSpc>
                <a:spcPct val="90000"/>
              </a:lnSpc>
            </a:pPr>
            <a:r>
              <a:rPr lang="en-US" altLang="en-US" dirty="0">
                <a:latin typeface="Times New Roman" panose="02020603050405020304" pitchFamily="18" charset="0"/>
                <a:cs typeface="Times New Roman" panose="02020603050405020304" pitchFamily="18" charset="0"/>
              </a:rPr>
              <a:t>This may reveal reflux, stricture or a deep ulcer </a:t>
            </a:r>
            <a:r>
              <a:rPr lang="en-US" altLang="en-US" dirty="0" smtClean="0">
                <a:latin typeface="Times New Roman" panose="02020603050405020304" pitchFamily="18" charset="0"/>
                <a:cs typeface="Times New Roman" panose="02020603050405020304" pitchFamily="18" charset="0"/>
              </a:rPr>
              <a:t>seen, which </a:t>
            </a:r>
            <a:r>
              <a:rPr lang="en-US" altLang="en-US" dirty="0">
                <a:latin typeface="Times New Roman" panose="02020603050405020304" pitchFamily="18" charset="0"/>
                <a:cs typeface="Times New Roman" panose="02020603050405020304" pitchFamily="18" charset="0"/>
              </a:rPr>
              <a:t>leads to immediate endoscopy for more complete evaluation.</a:t>
            </a:r>
            <a:r>
              <a:rPr lang="en-US" altLang="en-US" dirty="0" smtClean="0"/>
              <a:t> </a:t>
            </a:r>
          </a:p>
        </p:txBody>
      </p:sp>
    </p:spTree>
    <p:extLst>
      <p:ext uri="{BB962C8B-B14F-4D97-AF65-F5344CB8AC3E}">
        <p14:creationId xmlns:p14="http://schemas.microsoft.com/office/powerpoint/2010/main" val="34999594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75974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r>
              <a:rPr lang="en-US" dirty="0" smtClean="0"/>
              <a:t>PPIs more effective compared to H2 receptor antagonists</a:t>
            </a:r>
          </a:p>
          <a:p>
            <a:pPr lvl="1"/>
            <a:r>
              <a:rPr lang="en-US" sz="3200" dirty="0" smtClean="0"/>
              <a:t>Omeprazole 20-40 mg/day</a:t>
            </a:r>
          </a:p>
          <a:p>
            <a:pPr lvl="1"/>
            <a:r>
              <a:rPr lang="en-US" sz="3200" dirty="0" smtClean="0"/>
              <a:t>Esomeprazole 20-40 mg/day</a:t>
            </a:r>
          </a:p>
          <a:p>
            <a:pPr lvl="1"/>
            <a:r>
              <a:rPr lang="en-US" sz="3200" dirty="0" smtClean="0"/>
              <a:t>Lansoprazole 30-60mg/ day</a:t>
            </a:r>
            <a:endParaRPr lang="en-US" dirty="0" smtClean="0"/>
          </a:p>
          <a:p>
            <a:r>
              <a:rPr lang="en-US" dirty="0" smtClean="0"/>
              <a:t>4 weeks- non- erosive GERD</a:t>
            </a:r>
          </a:p>
          <a:p>
            <a:r>
              <a:rPr lang="en-US" dirty="0" smtClean="0"/>
              <a:t>8 weeks –erosive GERD</a:t>
            </a:r>
          </a:p>
          <a:p>
            <a:endParaRPr lang="en-US" dirty="0" smtClean="0"/>
          </a:p>
          <a:p>
            <a:endParaRPr lang="en-US" dirty="0"/>
          </a:p>
        </p:txBody>
      </p:sp>
    </p:spTree>
    <p:extLst>
      <p:ext uri="{BB962C8B-B14F-4D97-AF65-F5344CB8AC3E}">
        <p14:creationId xmlns:p14="http://schemas.microsoft.com/office/powerpoint/2010/main" val="86138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SWALLOW MECHANISM</a:t>
            </a:r>
            <a:endParaRPr lang="en-US" dirty="0"/>
          </a:p>
        </p:txBody>
      </p:sp>
      <p:sp>
        <p:nvSpPr>
          <p:cNvPr id="3" name="Content Placeholder 2"/>
          <p:cNvSpPr>
            <a:spLocks noGrp="1"/>
          </p:cNvSpPr>
          <p:nvPr>
            <p:ph idx="1"/>
          </p:nvPr>
        </p:nvSpPr>
        <p:spPr/>
        <p:txBody>
          <a:bodyPr>
            <a:noAutofit/>
          </a:bodyPr>
          <a:lstStyle/>
          <a:p>
            <a:r>
              <a:rPr lang="en-US" sz="3200" dirty="0" smtClean="0"/>
              <a:t>The act of swallowing requires the passage for food and drink from the mouth into the stomach.</a:t>
            </a:r>
          </a:p>
          <a:p>
            <a:r>
              <a:rPr lang="en-US" sz="3200" dirty="0" smtClean="0"/>
              <a:t>From mouth to hypopharynx covers 1/3rd of passage (distance) while 2/3rd is covered by the esophagus .</a:t>
            </a:r>
          </a:p>
          <a:p>
            <a:r>
              <a:rPr lang="en-US" sz="3200" dirty="0" smtClean="0"/>
              <a:t>The swallowing center in brain stem is located in the floor of fourth ventricle and adjacent regions of medulla. From here it is connected to cerebral cortex, vomiting and respiratory </a:t>
            </a:r>
            <a:r>
              <a:rPr lang="en-US" sz="3200" dirty="0" err="1" smtClean="0"/>
              <a:t>centre</a:t>
            </a:r>
            <a:r>
              <a:rPr lang="en-US" sz="3200" dirty="0" smtClean="0"/>
              <a:t>.</a:t>
            </a:r>
          </a:p>
        </p:txBody>
      </p:sp>
    </p:spTree>
    <p:extLst>
      <p:ext uri="{BB962C8B-B14F-4D97-AF65-F5344CB8AC3E}">
        <p14:creationId xmlns:p14="http://schemas.microsoft.com/office/powerpoint/2010/main" val="35570167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a:xfrm>
            <a:off x="838200" y="249215"/>
            <a:ext cx="10515600" cy="1325563"/>
          </a:xfrm>
        </p:spPr>
        <p:txBody>
          <a:bodyPr/>
          <a:lstStyle/>
          <a:p>
            <a:r>
              <a:rPr lang="en-US" altLang="en-US" dirty="0"/>
              <a:t>COMPLICATIONS.</a:t>
            </a:r>
            <a:endParaRPr lang="en-US" altLang="en-US" dirty="0" smtClean="0"/>
          </a:p>
        </p:txBody>
      </p:sp>
      <p:sp>
        <p:nvSpPr>
          <p:cNvPr id="41987" name="Rectangle 1027"/>
          <p:cNvSpPr>
            <a:spLocks noGrp="1" noChangeArrowheads="1"/>
          </p:cNvSpPr>
          <p:nvPr>
            <p:ph idx="1"/>
          </p:nvPr>
        </p:nvSpPr>
        <p:spPr/>
        <p:txBody>
          <a:bodyPr/>
          <a:lstStyle/>
          <a:p>
            <a:pPr marL="0" indent="0">
              <a:lnSpc>
                <a:spcPct val="90000"/>
              </a:lnSpc>
              <a:buNone/>
            </a:pPr>
            <a:r>
              <a:rPr lang="en-US" altLang="en-US" sz="2400" b="1" dirty="0" smtClean="0"/>
              <a:t>1.ESOPHAGEAL </a:t>
            </a:r>
            <a:r>
              <a:rPr lang="en-US" altLang="en-US" sz="2400" b="1" dirty="0"/>
              <a:t>STRICTURE</a:t>
            </a:r>
            <a:endParaRPr lang="en-US" altLang="en-US" sz="2400" b="1" dirty="0">
              <a:latin typeface="Times New Roman" panose="02020603050405020304" pitchFamily="18" charset="0"/>
              <a:cs typeface="Times New Roman" panose="02020603050405020304" pitchFamily="18" charset="0"/>
            </a:endParaRPr>
          </a:p>
          <a:p>
            <a:pPr>
              <a:lnSpc>
                <a:spcPct val="90000"/>
              </a:lnSpc>
            </a:pPr>
            <a:r>
              <a:rPr lang="en-US" altLang="en-US" sz="2400" dirty="0">
                <a:latin typeface="Times New Roman" panose="02020603050405020304" pitchFamily="18" charset="0"/>
                <a:cs typeface="Times New Roman" panose="02020603050405020304" pitchFamily="18" charset="0"/>
              </a:rPr>
              <a:t>Only a few develop strictures.</a:t>
            </a:r>
          </a:p>
          <a:p>
            <a:pPr marL="0" indent="0">
              <a:lnSpc>
                <a:spcPct val="90000"/>
              </a:lnSpc>
              <a:buNone/>
            </a:pPr>
            <a:r>
              <a:rPr lang="en-US" altLang="en-US" sz="2400" dirty="0">
                <a:latin typeface="Times New Roman" panose="02020603050405020304" pitchFamily="18" charset="0"/>
                <a:cs typeface="Times New Roman" panose="02020603050405020304" pitchFamily="18" charset="0"/>
              </a:rPr>
              <a:t>2.</a:t>
            </a:r>
            <a:r>
              <a:rPr lang="en-US" altLang="en-US" sz="2400" dirty="0"/>
              <a:t> </a:t>
            </a:r>
            <a:r>
              <a:rPr lang="en-US" altLang="en-US" sz="2400" b="1" dirty="0" smtClean="0"/>
              <a:t>ESOPHAGEAL </a:t>
            </a:r>
            <a:r>
              <a:rPr lang="en-US" altLang="en-US" sz="2400" b="1" dirty="0"/>
              <a:t>ULCER</a:t>
            </a:r>
          </a:p>
          <a:p>
            <a:pPr>
              <a:lnSpc>
                <a:spcPct val="90000"/>
              </a:lnSpc>
            </a:pPr>
            <a:r>
              <a:rPr lang="en-US" altLang="en-US" sz="2400" dirty="0">
                <a:latin typeface="Times New Roman" panose="02020603050405020304" pitchFamily="18" charset="0"/>
                <a:cs typeface="Times New Roman" panose="02020603050405020304" pitchFamily="18" charset="0"/>
              </a:rPr>
              <a:t> Characteristically produce severe &amp; unrelenting pain, often with radiation of the pain to the back</a:t>
            </a:r>
          </a:p>
          <a:p>
            <a:pPr>
              <a:lnSpc>
                <a:spcPct val="90000"/>
              </a:lnSpc>
            </a:pPr>
            <a:r>
              <a:rPr lang="en-US" altLang="en-US" sz="2400" dirty="0">
                <a:latin typeface="Times New Roman" panose="02020603050405020304" pitchFamily="18" charset="0"/>
                <a:cs typeface="Times New Roman" panose="02020603050405020304" pitchFamily="18" charset="0"/>
              </a:rPr>
              <a:t>Can brisk hemorrhage. </a:t>
            </a:r>
          </a:p>
          <a:p>
            <a:pPr>
              <a:lnSpc>
                <a:spcPct val="90000"/>
              </a:lnSpc>
            </a:pPr>
            <a:r>
              <a:rPr lang="en-US" altLang="en-US" sz="2400" dirty="0">
                <a:latin typeface="Times New Roman" panose="02020603050405020304" pitchFamily="18" charset="0"/>
                <a:cs typeface="Times New Roman" panose="02020603050405020304" pitchFamily="18" charset="0"/>
              </a:rPr>
              <a:t>The ulcer usually is in columnar (Barrett's) epithelium.</a:t>
            </a:r>
          </a:p>
          <a:p>
            <a:pPr>
              <a:lnSpc>
                <a:spcPct val="90000"/>
              </a:lnSpc>
            </a:pPr>
            <a:endParaRPr lang="en-US" altLang="en-US" sz="2400" b="1" dirty="0">
              <a:latin typeface="Times New Roman" panose="02020603050405020304" pitchFamily="18" charset="0"/>
              <a:cs typeface="Times New Roman" panose="02020603050405020304" pitchFamily="18" charset="0"/>
            </a:endParaRPr>
          </a:p>
          <a:p>
            <a:pPr>
              <a:lnSpc>
                <a:spcPct val="90000"/>
              </a:lnSpc>
            </a:pPr>
            <a:endParaRPr lang="en-US" altLang="en-US" sz="2400" b="1" dirty="0">
              <a:latin typeface="Times New Roman" panose="02020603050405020304" pitchFamily="18" charset="0"/>
              <a:cs typeface="Times New Roman" panose="02020603050405020304" pitchFamily="18" charset="0"/>
            </a:endParaRPr>
          </a:p>
        </p:txBody>
      </p:sp>
      <p:pic>
        <p:nvPicPr>
          <p:cNvPr id="41988" name="Picture 1028" descr="ESOFAGIT_150_00001840_1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2783" y="0"/>
            <a:ext cx="376921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8100811" y="3696237"/>
            <a:ext cx="4133983" cy="3161763"/>
          </a:xfrm>
          <a:prstGeom prst="rect">
            <a:avLst/>
          </a:prstGeom>
        </p:spPr>
      </p:pic>
    </p:spTree>
    <p:extLst>
      <p:ext uri="{BB962C8B-B14F-4D97-AF65-F5344CB8AC3E}">
        <p14:creationId xmlns:p14="http://schemas.microsoft.com/office/powerpoint/2010/main" val="7238194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r>
              <a:rPr lang="en-US" altLang="en-US" sz="2800" b="1" dirty="0"/>
              <a:t>3.BARRETT'S ESOPHAGUS (COLUMNAR EPITHELIUM).</a:t>
            </a:r>
          </a:p>
        </p:txBody>
      </p:sp>
      <p:graphicFrame>
        <p:nvGraphicFramePr>
          <p:cNvPr id="45060" name="Object 1028"/>
          <p:cNvGraphicFramePr>
            <a:graphicFrameLocks noGrp="1" noChangeAspect="1"/>
          </p:cNvGraphicFramePr>
          <p:nvPr>
            <p:ph idx="1"/>
            <p:extLst>
              <p:ext uri="{D42A27DB-BD31-4B8C-83A1-F6EECF244321}">
                <p14:modId xmlns:p14="http://schemas.microsoft.com/office/powerpoint/2010/main" val="894457721"/>
              </p:ext>
            </p:extLst>
          </p:nvPr>
        </p:nvGraphicFramePr>
        <p:xfrm>
          <a:off x="8795466" y="3979571"/>
          <a:ext cx="3396534" cy="2762473"/>
        </p:xfrm>
        <a:graphic>
          <a:graphicData uri="http://schemas.openxmlformats.org/presentationml/2006/ole">
            <mc:AlternateContent xmlns:mc="http://schemas.openxmlformats.org/markup-compatibility/2006">
              <mc:Choice xmlns:v="urn:schemas-microsoft-com:vml" Requires="v">
                <p:oleObj spid="_x0000_s1045" name="Bitmap Image" r:id="rId4" imgW="4753639" imgH="4780952" progId="Paint.Picture">
                  <p:embed/>
                </p:oleObj>
              </mc:Choice>
              <mc:Fallback>
                <p:oleObj name="Bitmap Image" r:id="rId4" imgW="4753639" imgH="478095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4089" t="4066" r="3333" b="3313"/>
                      <a:stretch>
                        <a:fillRect/>
                      </a:stretch>
                    </p:blipFill>
                    <p:spPr bwMode="auto">
                      <a:xfrm>
                        <a:off x="8795466" y="3979571"/>
                        <a:ext cx="3396534" cy="2762473"/>
                      </a:xfrm>
                      <a:prstGeom prst="rect">
                        <a:avLst/>
                      </a:prstGeom>
                      <a:noFill/>
                      <a:ln w="19050">
                        <a:solidFill>
                          <a:schemeClr val="tx1"/>
                        </a:solidFill>
                        <a:miter lim="800000"/>
                        <a:headEnd/>
                        <a:tailEnd/>
                      </a:ln>
                      <a:effectLst/>
                    </p:spPr>
                  </p:pic>
                </p:oleObj>
              </mc:Fallback>
            </mc:AlternateContent>
          </a:graphicData>
        </a:graphic>
      </p:graphicFrame>
      <p:sp>
        <p:nvSpPr>
          <p:cNvPr id="45059" name="Rectangle 1027"/>
          <p:cNvSpPr>
            <a:spLocks noGrp="1" noChangeArrowheads="1"/>
          </p:cNvSpPr>
          <p:nvPr>
            <p:ph type="body" sz="half" idx="4294967295"/>
          </p:nvPr>
        </p:nvSpPr>
        <p:spPr>
          <a:xfrm>
            <a:off x="892532" y="1524000"/>
            <a:ext cx="10144661" cy="5334000"/>
          </a:xfrm>
        </p:spPr>
        <p:txBody>
          <a:bodyPr/>
          <a:lstStyle/>
          <a:p>
            <a:pPr>
              <a:lnSpc>
                <a:spcPct val="80000"/>
              </a:lnSpc>
            </a:pPr>
            <a:r>
              <a:rPr lang="en-US" altLang="en-US" sz="2400" dirty="0">
                <a:latin typeface="Times New Roman" panose="02020603050405020304" pitchFamily="18" charset="0"/>
                <a:cs typeface="Times New Roman" panose="02020603050405020304" pitchFamily="18" charset="0"/>
              </a:rPr>
              <a:t>The presence on biopsy of specialized columnar epithelium with goblet cells in the esophagus.</a:t>
            </a:r>
          </a:p>
          <a:p>
            <a:pPr>
              <a:lnSpc>
                <a:spcPct val="80000"/>
              </a:lnSpc>
            </a:pPr>
            <a:r>
              <a:rPr lang="en-US" altLang="en-US" sz="2400" dirty="0">
                <a:latin typeface="Times New Roman" panose="02020603050405020304" pitchFamily="18" charset="0"/>
                <a:cs typeface="Times New Roman" panose="02020603050405020304" pitchFamily="18" charset="0"/>
              </a:rPr>
              <a:t>In some patients with chronic reflux esophagitis, the healing epithelium replaced with a specialized columnar epithelium with intestinal metaplasia.</a:t>
            </a:r>
          </a:p>
          <a:p>
            <a:pPr>
              <a:lnSpc>
                <a:spcPct val="80000"/>
              </a:lnSpc>
            </a:pPr>
            <a:r>
              <a:rPr lang="en-US" altLang="en-US" sz="2400" dirty="0">
                <a:latin typeface="Times New Roman" panose="02020603050405020304" pitchFamily="18" charset="0"/>
                <a:cs typeface="Times New Roman" panose="02020603050405020304" pitchFamily="18" charset="0"/>
              </a:rPr>
              <a:t> The junctional zone between squamous &amp; columnar (Barrett's) epithelium can progress upwards over years</a:t>
            </a:r>
            <a:r>
              <a:rPr lang="en-US" altLang="en-US" sz="2400" b="1" dirty="0">
                <a:latin typeface="Times New Roman" panose="02020603050405020304" pitchFamily="18" charset="0"/>
                <a:cs typeface="Times New Roman" panose="02020603050405020304" pitchFamily="18" charset="0"/>
              </a:rPr>
              <a:t>.</a:t>
            </a:r>
          </a:p>
          <a:p>
            <a:pPr>
              <a:lnSpc>
                <a:spcPct val="80000"/>
              </a:lnSpc>
              <a:buFont typeface="Monotype Sorts"/>
              <a:buNone/>
            </a:pPr>
            <a:endParaRPr lang="en-US"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6118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a:bodyPr>
          <a:lstStyle/>
          <a:p>
            <a:r>
              <a:rPr lang="en-US" altLang="en-US" dirty="0" smtClean="0"/>
              <a:t>4.PULMONARY ASPIRATION.</a:t>
            </a:r>
          </a:p>
        </p:txBody>
      </p:sp>
      <p:sp>
        <p:nvSpPr>
          <p:cNvPr id="49155" name="Rectangle 3"/>
          <p:cNvSpPr>
            <a:spLocks noGrp="1" noChangeArrowheads="1"/>
          </p:cNvSpPr>
          <p:nvPr>
            <p:ph idx="1"/>
          </p:nvPr>
        </p:nvSpPr>
        <p:spPr/>
        <p:txBody>
          <a:bodyPr/>
          <a:lstStyle/>
          <a:p>
            <a:r>
              <a:rPr lang="en-US" altLang="en-US" dirty="0">
                <a:latin typeface="Times New Roman" panose="02020603050405020304" pitchFamily="18" charset="0"/>
                <a:cs typeface="Times New Roman" panose="02020603050405020304" pitchFamily="18" charset="0"/>
              </a:rPr>
              <a:t>Into the larynx &amp; tracheobronchial tree.</a:t>
            </a:r>
          </a:p>
          <a:p>
            <a:r>
              <a:rPr lang="en-US" altLang="en-US" dirty="0">
                <a:latin typeface="Times New Roman" panose="02020603050405020304" pitchFamily="18" charset="0"/>
                <a:cs typeface="Times New Roman" panose="02020603050405020304" pitchFamily="18" charset="0"/>
              </a:rPr>
              <a:t>Produces mild laryngeal or respiratory symptoms or hoarseness or intense respiratory stridor. </a:t>
            </a:r>
          </a:p>
          <a:p>
            <a:r>
              <a:rPr lang="en-US" altLang="en-US" dirty="0">
                <a:latin typeface="Times New Roman" panose="02020603050405020304" pitchFamily="18" charset="0"/>
                <a:cs typeface="Times New Roman" panose="02020603050405020304" pitchFamily="18" charset="0"/>
              </a:rPr>
              <a:t>The gastric contents do not have to reach the larynx,</a:t>
            </a:r>
          </a:p>
          <a:p>
            <a:r>
              <a:rPr lang="en-US" altLang="en-US" dirty="0">
                <a:latin typeface="Times New Roman" panose="02020603050405020304" pitchFamily="18" charset="0"/>
                <a:cs typeface="Times New Roman" panose="02020603050405020304" pitchFamily="18" charset="0"/>
              </a:rPr>
              <a:t>acid in the esophagus can cause closure of small bronchi by a vagal reflex Or volatile HCL can reach upper airways.</a:t>
            </a:r>
          </a:p>
          <a:p>
            <a:r>
              <a:rPr lang="en-US" altLang="en-US" dirty="0">
                <a:latin typeface="Times New Roman" panose="02020603050405020304" pitchFamily="18" charset="0"/>
                <a:cs typeface="Times New Roman" panose="02020603050405020304" pitchFamily="18" charset="0"/>
              </a:rPr>
              <a:t>Wheezing, hoarseness, or coughing occur.</a:t>
            </a:r>
            <a:r>
              <a:rPr lang="en-US" altLang="en-US" dirty="0" smtClean="0"/>
              <a:t> </a:t>
            </a: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Treatment of reflux followed by disappearance of pulmonary symptoms may confirm the relationship.</a:t>
            </a:r>
          </a:p>
          <a:p>
            <a:endParaRPr lang="en-US" altLang="en-US" dirty="0"/>
          </a:p>
        </p:txBody>
      </p:sp>
    </p:spTree>
    <p:extLst>
      <p:ext uri="{BB962C8B-B14F-4D97-AF65-F5344CB8AC3E}">
        <p14:creationId xmlns:p14="http://schemas.microsoft.com/office/powerpoint/2010/main" val="33243889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title"/>
          </p:nvPr>
        </p:nvSpPr>
        <p:spPr>
          <a:noFill/>
        </p:spPr>
        <p:txBody>
          <a:bodyPr anchor="t" anchorCtr="1">
            <a:normAutofit/>
          </a:bodyPr>
          <a:lstStyle/>
          <a:p>
            <a:r>
              <a:rPr lang="en-GB" altLang="en-US" dirty="0" smtClean="0"/>
              <a:t>Possible </a:t>
            </a:r>
            <a:r>
              <a:rPr lang="en-GB" altLang="en-US" dirty="0" err="1" smtClean="0"/>
              <a:t>extraesophageal</a:t>
            </a:r>
            <a:r>
              <a:rPr lang="en-GB" altLang="en-US" dirty="0" smtClean="0"/>
              <a:t> manifestations of GERD</a:t>
            </a:r>
            <a:endParaRPr lang="en-US" altLang="en-US" dirty="0" smtClean="0"/>
          </a:p>
        </p:txBody>
      </p:sp>
      <p:sp>
        <p:nvSpPr>
          <p:cNvPr id="51203" name="Rectangle 7"/>
          <p:cNvSpPr>
            <a:spLocks noGrp="1" noChangeArrowheads="1"/>
          </p:cNvSpPr>
          <p:nvPr>
            <p:ph idx="1"/>
          </p:nvPr>
        </p:nvSpPr>
        <p:spPr>
          <a:noFill/>
        </p:spPr>
        <p:txBody>
          <a:bodyPr/>
          <a:lstStyle/>
          <a:p>
            <a:r>
              <a:rPr lang="en-GB" altLang="en-US" dirty="0" smtClean="0">
                <a:latin typeface="Times New Roman" panose="02020603050405020304" pitchFamily="18" charset="0"/>
                <a:cs typeface="Times New Roman" panose="02020603050405020304" pitchFamily="18" charset="0"/>
              </a:rPr>
              <a:t>Asthma</a:t>
            </a:r>
          </a:p>
          <a:p>
            <a:r>
              <a:rPr lang="en-GB" altLang="en-US" dirty="0" smtClean="0">
                <a:latin typeface="Times New Roman" panose="02020603050405020304" pitchFamily="18" charset="0"/>
                <a:cs typeface="Times New Roman" panose="02020603050405020304" pitchFamily="18" charset="0"/>
              </a:rPr>
              <a:t>Sinusitis</a:t>
            </a:r>
          </a:p>
          <a:p>
            <a:r>
              <a:rPr lang="en-GB" altLang="en-US" dirty="0" smtClean="0">
                <a:latin typeface="Times New Roman" panose="02020603050405020304" pitchFamily="18" charset="0"/>
                <a:cs typeface="Times New Roman" panose="02020603050405020304" pitchFamily="18" charset="0"/>
              </a:rPr>
              <a:t>Dental erosions</a:t>
            </a:r>
          </a:p>
          <a:p>
            <a:r>
              <a:rPr lang="en-GB" altLang="en-US" dirty="0" smtClean="0">
                <a:latin typeface="Times New Roman" panose="02020603050405020304" pitchFamily="18" charset="0"/>
                <a:cs typeface="Times New Roman" panose="02020603050405020304" pitchFamily="18" charset="0"/>
              </a:rPr>
              <a:t>Reflux laryngitis</a:t>
            </a:r>
          </a:p>
          <a:p>
            <a:r>
              <a:rPr lang="en-GB" altLang="en-US" dirty="0" smtClean="0">
                <a:latin typeface="Times New Roman" panose="02020603050405020304" pitchFamily="18" charset="0"/>
                <a:cs typeface="Times New Roman" panose="02020603050405020304" pitchFamily="18" charset="0"/>
              </a:rPr>
              <a:t>Vocal cord ulcers </a:t>
            </a:r>
          </a:p>
          <a:p>
            <a:r>
              <a:rPr lang="en-GB" altLang="en-US" dirty="0" smtClean="0">
                <a:latin typeface="Times New Roman" panose="02020603050405020304" pitchFamily="18" charset="0"/>
                <a:cs typeface="Times New Roman" panose="02020603050405020304" pitchFamily="18" charset="0"/>
              </a:rPr>
              <a:t>Subglottal/tracheal stenosis</a:t>
            </a:r>
          </a:p>
          <a:p>
            <a:r>
              <a:rPr lang="en-GB" altLang="en-US" dirty="0" smtClean="0">
                <a:latin typeface="Times New Roman" panose="02020603050405020304" pitchFamily="18" charset="0"/>
                <a:cs typeface="Times New Roman" panose="02020603050405020304" pitchFamily="18" charset="0"/>
              </a:rPr>
              <a:t>Laryngospasm</a:t>
            </a:r>
            <a:endParaRPr lang="en-US"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1525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INFECTIVE ESOPHAGITIS</a:t>
            </a:r>
            <a:endParaRPr lang="en-US" dirty="0"/>
          </a:p>
        </p:txBody>
      </p:sp>
      <p:sp>
        <p:nvSpPr>
          <p:cNvPr id="5" name="Text Placeholder 4"/>
          <p:cNvSpPr>
            <a:spLocks noGrp="1"/>
          </p:cNvSpPr>
          <p:nvPr>
            <p:ph type="body" idx="1"/>
          </p:nvPr>
        </p:nvSpPr>
        <p:spPr/>
        <p:txBody>
          <a:bodyPr/>
          <a:lstStyle/>
          <a:p>
            <a:r>
              <a:rPr lang="en-US" dirty="0" smtClean="0"/>
              <a:t>OVERVIEW</a:t>
            </a:r>
            <a:endParaRPr lang="en-US" dirty="0"/>
          </a:p>
        </p:txBody>
      </p:sp>
    </p:spTree>
    <p:extLst>
      <p:ext uri="{BB962C8B-B14F-4D97-AF65-F5344CB8AC3E}">
        <p14:creationId xmlns:p14="http://schemas.microsoft.com/office/powerpoint/2010/main" val="10545256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INFECTIOUS ESOPHAGITIS </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primary infectious causes of esophagitis are </a:t>
            </a:r>
            <a:r>
              <a:rPr lang="en-US" b="1" dirty="0"/>
              <a:t>fungal and viral</a:t>
            </a:r>
            <a:r>
              <a:rPr lang="en-US" dirty="0"/>
              <a:t>. </a:t>
            </a:r>
            <a:endParaRPr lang="en-US" dirty="0" smtClean="0"/>
          </a:p>
          <a:p>
            <a:r>
              <a:rPr lang="en-US" dirty="0" smtClean="0"/>
              <a:t>There </a:t>
            </a:r>
            <a:r>
              <a:rPr lang="en-US" dirty="0"/>
              <a:t>are also case reports of bacterial esophagitis and esophagitis caused by parasites, but these are quite rare. </a:t>
            </a:r>
            <a:endParaRPr lang="en-US" dirty="0" smtClean="0"/>
          </a:p>
          <a:p>
            <a:r>
              <a:rPr lang="en-US" dirty="0" smtClean="0"/>
              <a:t>The </a:t>
            </a:r>
            <a:r>
              <a:rPr lang="en-US" dirty="0"/>
              <a:t>most common fungal infection causing esophagitis, and the most common form of infectious esophagitis overall, is </a:t>
            </a:r>
            <a:r>
              <a:rPr lang="en-US" b="1" dirty="0"/>
              <a:t>Candida esophagitis</a:t>
            </a:r>
            <a:r>
              <a:rPr lang="en-US" dirty="0"/>
              <a:t>. </a:t>
            </a:r>
            <a:endParaRPr lang="en-US" dirty="0" smtClean="0"/>
          </a:p>
          <a:p>
            <a:r>
              <a:rPr lang="en-US" dirty="0" smtClean="0"/>
              <a:t>Viral </a:t>
            </a:r>
            <a:r>
              <a:rPr lang="en-US" dirty="0"/>
              <a:t>esophagitis is generally caused by one of two viruses: </a:t>
            </a:r>
            <a:r>
              <a:rPr lang="en-US" b="1" dirty="0"/>
              <a:t>herpes simplex virus or cytomegalovirus.</a:t>
            </a:r>
          </a:p>
          <a:p>
            <a:endParaRPr lang="en-US" dirty="0"/>
          </a:p>
        </p:txBody>
      </p:sp>
    </p:spTree>
    <p:extLst>
      <p:ext uri="{BB962C8B-B14F-4D97-AF65-F5344CB8AC3E}">
        <p14:creationId xmlns:p14="http://schemas.microsoft.com/office/powerpoint/2010/main" val="27592646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normAutofit/>
          </a:bodyPr>
          <a:lstStyle/>
          <a:p>
            <a:r>
              <a:rPr lang="en-US" dirty="0"/>
              <a:t>The patient populations affected by esophageal infections are those that </a:t>
            </a:r>
            <a:r>
              <a:rPr lang="en-US" dirty="0" smtClean="0"/>
              <a:t>are </a:t>
            </a:r>
            <a:r>
              <a:rPr lang="en-US" b="1" dirty="0"/>
              <a:t>immunocompromised</a:t>
            </a:r>
            <a:r>
              <a:rPr lang="en-US" b="1" dirty="0" smtClean="0"/>
              <a:t>.</a:t>
            </a:r>
          </a:p>
          <a:p>
            <a:pPr lvl="1"/>
            <a:r>
              <a:rPr lang="en-US" sz="2800" dirty="0" smtClean="0"/>
              <a:t>These </a:t>
            </a:r>
            <a:r>
              <a:rPr lang="en-US" sz="2800" dirty="0"/>
              <a:t>include transplant patients, patients receiving radiation therapy, </a:t>
            </a:r>
            <a:r>
              <a:rPr lang="en-US" sz="2800" dirty="0" smtClean="0"/>
              <a:t>and </a:t>
            </a:r>
            <a:r>
              <a:rPr lang="en-US" sz="2800" dirty="0"/>
              <a:t>HIV-infected patients</a:t>
            </a:r>
            <a:r>
              <a:rPr lang="en-US" dirty="0"/>
              <a:t>. </a:t>
            </a:r>
          </a:p>
          <a:p>
            <a:r>
              <a:rPr lang="en-US" dirty="0"/>
              <a:t>P</a:t>
            </a:r>
            <a:r>
              <a:rPr lang="en-US" dirty="0" smtClean="0"/>
              <a:t>atients </a:t>
            </a:r>
            <a:r>
              <a:rPr lang="en-US" dirty="0"/>
              <a:t>with an esophageal stricture from </a:t>
            </a:r>
            <a:r>
              <a:rPr lang="en-US" dirty="0" smtClean="0"/>
              <a:t>achalasia</a:t>
            </a:r>
            <a:r>
              <a:rPr lang="en-US" dirty="0" smtClean="0">
                <a:sym typeface="Wingdings" panose="05000000000000000000" pitchFamily="2" charset="2"/>
              </a:rPr>
              <a:t></a:t>
            </a:r>
            <a:r>
              <a:rPr lang="en-US" dirty="0" smtClean="0"/>
              <a:t> </a:t>
            </a:r>
            <a:r>
              <a:rPr lang="en-US" dirty="0"/>
              <a:t>In these patients, the esophagus does not empty normally, thus compromising the esophageal defense mechanisms. These patients can occasionally develop </a:t>
            </a:r>
            <a:r>
              <a:rPr lang="en-US" b="1" dirty="0"/>
              <a:t>Candida esophagitis. </a:t>
            </a:r>
            <a:endParaRPr lang="en-US" b="1" dirty="0" smtClean="0"/>
          </a:p>
        </p:txBody>
      </p:sp>
    </p:spTree>
    <p:extLst>
      <p:ext uri="{BB962C8B-B14F-4D97-AF65-F5344CB8AC3E}">
        <p14:creationId xmlns:p14="http://schemas.microsoft.com/office/powerpoint/2010/main" val="3123737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FACTORS</a:t>
            </a:r>
          </a:p>
        </p:txBody>
      </p:sp>
      <p:sp>
        <p:nvSpPr>
          <p:cNvPr id="3" name="Content Placeholder 2"/>
          <p:cNvSpPr>
            <a:spLocks noGrp="1"/>
          </p:cNvSpPr>
          <p:nvPr>
            <p:ph idx="1"/>
          </p:nvPr>
        </p:nvSpPr>
        <p:spPr/>
        <p:txBody>
          <a:bodyPr/>
          <a:lstStyle/>
          <a:p>
            <a:r>
              <a:rPr lang="en-US" dirty="0"/>
              <a:t>Patients taking antibiotics can also develop Candida esophagitis</a:t>
            </a:r>
          </a:p>
          <a:p>
            <a:r>
              <a:rPr lang="en-US" dirty="0"/>
              <a:t>A diabetic patient with poorly controlled hyperglycemia can develop Candida esophagitis </a:t>
            </a:r>
          </a:p>
          <a:p>
            <a:r>
              <a:rPr lang="en-US" dirty="0"/>
              <a:t>It is very rare that viral esophagitis from acute herpes simplex or cytomegalovirus will occur in a healthy individual. These etiologies, particularly cytomegalovirus, are almost exclusively associated with severe </a:t>
            </a:r>
            <a:r>
              <a:rPr lang="en-US" b="1" dirty="0" err="1"/>
              <a:t>immunocompromise</a:t>
            </a:r>
            <a:r>
              <a:rPr lang="en-US" b="1" dirty="0"/>
              <a:t>.</a:t>
            </a:r>
          </a:p>
          <a:p>
            <a:endParaRPr lang="en-US" dirty="0"/>
          </a:p>
        </p:txBody>
      </p:sp>
    </p:spTree>
    <p:extLst>
      <p:ext uri="{BB962C8B-B14F-4D97-AF65-F5344CB8AC3E}">
        <p14:creationId xmlns:p14="http://schemas.microsoft.com/office/powerpoint/2010/main" val="610644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is infectious esophagitis differentiated from reflux esophagitis</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t>
            </a:r>
            <a:r>
              <a:rPr lang="en-US" dirty="0"/>
              <a:t>is little symptomatic overlap between infectious esophagitis and reflux esophagitis. </a:t>
            </a:r>
            <a:endParaRPr lang="en-US" dirty="0" smtClean="0"/>
          </a:p>
          <a:p>
            <a:r>
              <a:rPr lang="en-US" dirty="0" smtClean="0"/>
              <a:t>Reflux manifests </a:t>
            </a:r>
            <a:r>
              <a:rPr lang="en-US" dirty="0"/>
              <a:t>in the chest as heartburn or in the throat as regurgitation. </a:t>
            </a:r>
            <a:endParaRPr lang="en-US" dirty="0" smtClean="0"/>
          </a:p>
          <a:p>
            <a:r>
              <a:rPr lang="en-US" dirty="0" smtClean="0"/>
              <a:t>Infectious </a:t>
            </a:r>
            <a:r>
              <a:rPr lang="en-US" dirty="0"/>
              <a:t>esophagitis presents symptomatically as a difficulty with swallowing saliva. </a:t>
            </a:r>
            <a:endParaRPr lang="en-US" dirty="0" smtClean="0"/>
          </a:p>
          <a:p>
            <a:r>
              <a:rPr lang="en-US" dirty="0" smtClean="0"/>
              <a:t>Patients </a:t>
            </a:r>
            <a:r>
              <a:rPr lang="en-US" dirty="0"/>
              <a:t>with severe esophagitis with deep ulceration will develop painful swallowing or </a:t>
            </a:r>
            <a:r>
              <a:rPr lang="en-US" dirty="0" smtClean="0"/>
              <a:t>odynophagia regardless </a:t>
            </a:r>
            <a:r>
              <a:rPr lang="en-US" dirty="0"/>
              <a:t>of the </a:t>
            </a:r>
            <a:r>
              <a:rPr lang="en-US" dirty="0" smtClean="0"/>
              <a:t>cause</a:t>
            </a:r>
          </a:p>
          <a:p>
            <a:r>
              <a:rPr lang="en-US" dirty="0" smtClean="0"/>
              <a:t>Candida </a:t>
            </a:r>
            <a:r>
              <a:rPr lang="en-US" dirty="0"/>
              <a:t>esophagitis generally causes dysphagia, or slow movement of food bolus through the esophagus</a:t>
            </a:r>
            <a:r>
              <a:rPr lang="en-US" dirty="0" smtClean="0"/>
              <a:t>.</a:t>
            </a:r>
          </a:p>
          <a:p>
            <a:r>
              <a:rPr lang="en-US" dirty="0" smtClean="0"/>
              <a:t>From </a:t>
            </a:r>
            <a:r>
              <a:rPr lang="en-US" dirty="0"/>
              <a:t>a diagnostic standpoint, if a patient has classic reflux symptoms and very painful swallowing, it may be severe erosive esophagitis. </a:t>
            </a:r>
            <a:endParaRPr lang="en-US" dirty="0" smtClean="0"/>
          </a:p>
          <a:p>
            <a:r>
              <a:rPr lang="en-US" dirty="0" smtClean="0"/>
              <a:t>However</a:t>
            </a:r>
            <a:r>
              <a:rPr lang="en-US" dirty="0"/>
              <a:t>, if the same patient is at risk for infection (</a:t>
            </a:r>
            <a:r>
              <a:rPr lang="en-US" dirty="0" err="1"/>
              <a:t>eg</a:t>
            </a:r>
            <a:r>
              <a:rPr lang="en-US" dirty="0" smtClean="0"/>
              <a:t>, AIDS), one </a:t>
            </a:r>
            <a:r>
              <a:rPr lang="en-US" dirty="0"/>
              <a:t>should suspect an infection instead of reflux.</a:t>
            </a:r>
          </a:p>
        </p:txBody>
      </p:sp>
    </p:spTree>
    <p:extLst>
      <p:ext uri="{BB962C8B-B14F-4D97-AF65-F5344CB8AC3E}">
        <p14:creationId xmlns:p14="http://schemas.microsoft.com/office/powerpoint/2010/main" val="7757070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424" y="0"/>
            <a:ext cx="12024575" cy="5705341"/>
          </a:xfrm>
          <a:prstGeom prst="rect">
            <a:avLst/>
          </a:prstGeom>
        </p:spPr>
      </p:pic>
      <p:sp>
        <p:nvSpPr>
          <p:cNvPr id="3" name="Rectangle 2"/>
          <p:cNvSpPr/>
          <p:nvPr/>
        </p:nvSpPr>
        <p:spPr>
          <a:xfrm>
            <a:off x="1622737" y="5576552"/>
            <a:ext cx="9298547" cy="11526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A- candida; B- CMV; C- Herpes simplex</a:t>
            </a:r>
            <a:endParaRPr lang="en-US" sz="2800" b="1" dirty="0"/>
          </a:p>
        </p:txBody>
      </p:sp>
    </p:spTree>
    <p:extLst>
      <p:ext uri="{BB962C8B-B14F-4D97-AF65-F5344CB8AC3E}">
        <p14:creationId xmlns:p14="http://schemas.microsoft.com/office/powerpoint/2010/main" val="410776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SWALLOW MECHANISM</a:t>
            </a:r>
            <a:endParaRPr lang="en-US" dirty="0"/>
          </a:p>
        </p:txBody>
      </p:sp>
      <p:sp>
        <p:nvSpPr>
          <p:cNvPr id="3" name="Content Placeholder 2"/>
          <p:cNvSpPr>
            <a:spLocks noGrp="1"/>
          </p:cNvSpPr>
          <p:nvPr>
            <p:ph idx="1"/>
          </p:nvPr>
        </p:nvSpPr>
        <p:spPr/>
        <p:txBody>
          <a:bodyPr>
            <a:normAutofit/>
          </a:bodyPr>
          <a:lstStyle/>
          <a:p>
            <a:r>
              <a:rPr lang="en-US" sz="3200" dirty="0" smtClean="0"/>
              <a:t>All these areas works in coordinated manner to provides voluntary as well the </a:t>
            </a:r>
            <a:r>
              <a:rPr lang="en-US" sz="3200" dirty="0" err="1" smtClean="0"/>
              <a:t>involuantary</a:t>
            </a:r>
            <a:r>
              <a:rPr lang="en-US" sz="3200" dirty="0" smtClean="0"/>
              <a:t> control of swallowing.</a:t>
            </a:r>
          </a:p>
          <a:p>
            <a:r>
              <a:rPr lang="en-US" sz="3200" dirty="0" smtClean="0"/>
              <a:t>An adult swallow approximately 580 times daily and the act goes on unconsciously .</a:t>
            </a:r>
          </a:p>
          <a:p>
            <a:r>
              <a:rPr lang="en-US" sz="3200" b="1" dirty="0" smtClean="0"/>
              <a:t>Swallowing phase</a:t>
            </a:r>
          </a:p>
          <a:p>
            <a:pPr lvl="1"/>
            <a:r>
              <a:rPr lang="en-US" sz="3200" dirty="0" smtClean="0"/>
              <a:t>Oro-Pharyngeal phase( voluntary phase)</a:t>
            </a:r>
          </a:p>
          <a:p>
            <a:pPr lvl="1"/>
            <a:r>
              <a:rPr lang="en-US" sz="3200" dirty="0" smtClean="0"/>
              <a:t>Esophageal phase( involuntary phase)</a:t>
            </a:r>
            <a:endParaRPr lang="en-US" sz="3200" dirty="0"/>
          </a:p>
        </p:txBody>
      </p:sp>
    </p:spTree>
    <p:extLst>
      <p:ext uri="{BB962C8B-B14F-4D97-AF65-F5344CB8AC3E}">
        <p14:creationId xmlns:p14="http://schemas.microsoft.com/office/powerpoint/2010/main" val="33835401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Depends on causative microorganism</a:t>
            </a:r>
          </a:p>
          <a:p>
            <a:pPr marL="0" indent="0">
              <a:buNone/>
            </a:pPr>
            <a:r>
              <a:rPr lang="en-US" b="1" dirty="0" smtClean="0"/>
              <a:t>YEAST INFECTION</a:t>
            </a:r>
          </a:p>
          <a:p>
            <a:pPr marL="0" indent="0">
              <a:buNone/>
            </a:pPr>
            <a:r>
              <a:rPr lang="en-US" b="1" dirty="0" smtClean="0"/>
              <a:t>(1</a:t>
            </a:r>
            <a:r>
              <a:rPr lang="en-US" b="1" baseline="30000" dirty="0" smtClean="0"/>
              <a:t>st</a:t>
            </a:r>
            <a:r>
              <a:rPr lang="en-US" b="1" dirty="0" smtClean="0"/>
              <a:t> line)</a:t>
            </a:r>
          </a:p>
          <a:p>
            <a:r>
              <a:rPr lang="en-US" dirty="0" smtClean="0"/>
              <a:t>Fluconazole 200mg </a:t>
            </a:r>
            <a:r>
              <a:rPr lang="en-US" dirty="0" err="1" smtClean="0"/>
              <a:t>po</a:t>
            </a:r>
            <a:r>
              <a:rPr lang="en-US" dirty="0" smtClean="0"/>
              <a:t> daily 14-21 days</a:t>
            </a:r>
          </a:p>
          <a:p>
            <a:r>
              <a:rPr lang="en-US" dirty="0" err="1" smtClean="0"/>
              <a:t>Itraconazole</a:t>
            </a:r>
            <a:r>
              <a:rPr lang="en-US" dirty="0" smtClean="0"/>
              <a:t> 200mg </a:t>
            </a:r>
            <a:r>
              <a:rPr lang="en-US" dirty="0" err="1" smtClean="0"/>
              <a:t>po</a:t>
            </a:r>
            <a:r>
              <a:rPr lang="en-US" dirty="0" smtClean="0"/>
              <a:t> daily 14-21 days</a:t>
            </a:r>
          </a:p>
          <a:p>
            <a:pPr marL="0" indent="0">
              <a:buNone/>
            </a:pPr>
            <a:r>
              <a:rPr lang="en-US" b="1" dirty="0" smtClean="0"/>
              <a:t>(2</a:t>
            </a:r>
            <a:r>
              <a:rPr lang="en-US" b="1" baseline="30000" dirty="0" smtClean="0"/>
              <a:t>nd</a:t>
            </a:r>
            <a:r>
              <a:rPr lang="en-US" b="1" dirty="0" smtClean="0"/>
              <a:t> line)</a:t>
            </a:r>
          </a:p>
          <a:p>
            <a:r>
              <a:rPr lang="en-US" dirty="0" smtClean="0"/>
              <a:t>Amphotericin B 0.3-0.7mg/kg IV daily</a:t>
            </a:r>
          </a:p>
          <a:p>
            <a:endParaRPr lang="en-US" dirty="0" smtClean="0"/>
          </a:p>
          <a:p>
            <a:endParaRPr lang="en-US" dirty="0"/>
          </a:p>
        </p:txBody>
      </p:sp>
    </p:spTree>
    <p:extLst>
      <p:ext uri="{BB962C8B-B14F-4D97-AF65-F5344CB8AC3E}">
        <p14:creationId xmlns:p14="http://schemas.microsoft.com/office/powerpoint/2010/main" val="28470303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a:bodyPr>
          <a:lstStyle/>
          <a:p>
            <a:pPr marL="0" indent="0">
              <a:buNone/>
            </a:pPr>
            <a:r>
              <a:rPr lang="en-US" b="1" dirty="0" smtClean="0"/>
              <a:t>HERPES SIMPLEX</a:t>
            </a:r>
          </a:p>
          <a:p>
            <a:r>
              <a:rPr lang="en-US" dirty="0" smtClean="0"/>
              <a:t>Acyclovir 200mg </a:t>
            </a:r>
            <a:r>
              <a:rPr lang="en-US" dirty="0" err="1" smtClean="0"/>
              <a:t>po</a:t>
            </a:r>
            <a:r>
              <a:rPr lang="en-US" dirty="0" smtClean="0"/>
              <a:t> 5 times daily 7-10 days</a:t>
            </a:r>
          </a:p>
          <a:p>
            <a:r>
              <a:rPr lang="en-US" dirty="0" smtClean="0"/>
              <a:t>Acyclovir 400mg </a:t>
            </a:r>
            <a:r>
              <a:rPr lang="en-US" dirty="0" err="1" smtClean="0"/>
              <a:t>po</a:t>
            </a:r>
            <a:r>
              <a:rPr lang="en-US" dirty="0" smtClean="0"/>
              <a:t> </a:t>
            </a:r>
            <a:r>
              <a:rPr lang="en-US" dirty="0" err="1" smtClean="0"/>
              <a:t>tid</a:t>
            </a:r>
            <a:r>
              <a:rPr lang="en-US" dirty="0" smtClean="0"/>
              <a:t> 7-10 days</a:t>
            </a:r>
          </a:p>
          <a:p>
            <a:r>
              <a:rPr lang="en-US" dirty="0" err="1" smtClean="0"/>
              <a:t>Famciclovir</a:t>
            </a:r>
            <a:r>
              <a:rPr lang="en-US" dirty="0" smtClean="0"/>
              <a:t> 250mg </a:t>
            </a:r>
            <a:r>
              <a:rPr lang="en-US" dirty="0" err="1" smtClean="0"/>
              <a:t>tid</a:t>
            </a:r>
            <a:r>
              <a:rPr lang="en-US" dirty="0" smtClean="0"/>
              <a:t> </a:t>
            </a:r>
            <a:r>
              <a:rPr lang="en-US" dirty="0" err="1" smtClean="0"/>
              <a:t>po</a:t>
            </a:r>
            <a:r>
              <a:rPr lang="en-US" dirty="0" smtClean="0"/>
              <a:t> 7-10 days</a:t>
            </a:r>
          </a:p>
          <a:p>
            <a:r>
              <a:rPr lang="en-US" dirty="0" err="1" smtClean="0"/>
              <a:t>Valacyclovir</a:t>
            </a:r>
            <a:r>
              <a:rPr lang="en-US" dirty="0" smtClean="0"/>
              <a:t> 1g </a:t>
            </a:r>
            <a:r>
              <a:rPr lang="en-US" dirty="0" err="1" smtClean="0"/>
              <a:t>bd</a:t>
            </a:r>
            <a:r>
              <a:rPr lang="en-US" dirty="0" smtClean="0"/>
              <a:t> </a:t>
            </a:r>
            <a:r>
              <a:rPr lang="en-US" dirty="0" err="1" smtClean="0"/>
              <a:t>po</a:t>
            </a:r>
            <a:r>
              <a:rPr lang="en-US" dirty="0" smtClean="0"/>
              <a:t> 7-10 days</a:t>
            </a:r>
          </a:p>
          <a:p>
            <a:r>
              <a:rPr lang="en-US" dirty="0" smtClean="0"/>
              <a:t>For </a:t>
            </a:r>
            <a:r>
              <a:rPr lang="en-US" dirty="0"/>
              <a:t>resistant cases, </a:t>
            </a:r>
            <a:r>
              <a:rPr lang="en-US" dirty="0" smtClean="0"/>
              <a:t>intravenous </a:t>
            </a:r>
            <a:r>
              <a:rPr lang="en-US" dirty="0" err="1" smtClean="0"/>
              <a:t>foscarnet</a:t>
            </a:r>
            <a:r>
              <a:rPr lang="en-US" dirty="0"/>
              <a:t>, 60 mg/kg every 8 hours for </a:t>
            </a:r>
            <a:r>
              <a:rPr lang="en-US" dirty="0" smtClean="0"/>
              <a:t>2 to </a:t>
            </a:r>
            <a:r>
              <a:rPr lang="en-US" dirty="0"/>
              <a:t>4 weeks, is effective</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0745650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lstStyle/>
          <a:p>
            <a:pPr marL="0" indent="0">
              <a:buNone/>
            </a:pPr>
            <a:r>
              <a:rPr lang="en-US" b="1" dirty="0" smtClean="0"/>
              <a:t>CMV</a:t>
            </a:r>
          </a:p>
          <a:p>
            <a:r>
              <a:rPr lang="en-US" dirty="0" smtClean="0"/>
              <a:t>Intravenous </a:t>
            </a:r>
            <a:r>
              <a:rPr lang="en-US" dirty="0"/>
              <a:t>ganciclovir, 5 mg/kg </a:t>
            </a:r>
            <a:r>
              <a:rPr lang="en-US" dirty="0" smtClean="0"/>
              <a:t>every 12 </a:t>
            </a:r>
            <a:r>
              <a:rPr lang="en-US" dirty="0"/>
              <a:t>hours for 2 to 4 </a:t>
            </a:r>
            <a:r>
              <a:rPr lang="en-US" dirty="0" smtClean="0"/>
              <a:t>weeks</a:t>
            </a:r>
            <a:endParaRPr lang="en-US" dirty="0"/>
          </a:p>
          <a:p>
            <a:r>
              <a:rPr lang="en-US" dirty="0"/>
              <a:t>F</a:t>
            </a:r>
            <a:r>
              <a:rPr lang="en-US" dirty="0" smtClean="0"/>
              <a:t>or </a:t>
            </a:r>
            <a:r>
              <a:rPr lang="en-US" dirty="0"/>
              <a:t>resistant cases, </a:t>
            </a:r>
            <a:r>
              <a:rPr lang="en-US" dirty="0" err="1"/>
              <a:t>foscarnet</a:t>
            </a:r>
            <a:r>
              <a:rPr lang="en-US" dirty="0"/>
              <a:t> </a:t>
            </a:r>
            <a:r>
              <a:rPr lang="en-US" dirty="0" smtClean="0"/>
              <a:t>is administered </a:t>
            </a:r>
            <a:r>
              <a:rPr lang="en-US" dirty="0"/>
              <a:t>intravenously at 60 </a:t>
            </a:r>
            <a:r>
              <a:rPr lang="en-US" dirty="0" smtClean="0"/>
              <a:t>mg/kg every </a:t>
            </a:r>
            <a:r>
              <a:rPr lang="en-US" dirty="0"/>
              <a:t>8 hours for 2 to 4 weeks</a:t>
            </a:r>
          </a:p>
        </p:txBody>
      </p:sp>
    </p:spTree>
    <p:extLst>
      <p:ext uri="{BB962C8B-B14F-4D97-AF65-F5344CB8AC3E}">
        <p14:creationId xmlns:p14="http://schemas.microsoft.com/office/powerpoint/2010/main" val="12636046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PILL-INDUCED ESOPHAGITIS</a:t>
            </a:r>
            <a:endParaRPr lang="en-US" dirty="0"/>
          </a:p>
        </p:txBody>
      </p:sp>
      <p:sp>
        <p:nvSpPr>
          <p:cNvPr id="3" name="Content Placeholder 2"/>
          <p:cNvSpPr>
            <a:spLocks noGrp="1"/>
          </p:cNvSpPr>
          <p:nvPr>
            <p:ph idx="1"/>
          </p:nvPr>
        </p:nvSpPr>
        <p:spPr/>
        <p:txBody>
          <a:bodyPr>
            <a:normAutofit/>
          </a:bodyPr>
          <a:lstStyle/>
          <a:p>
            <a:r>
              <a:rPr lang="en-US" dirty="0" smtClean="0"/>
              <a:t>commonly </a:t>
            </a:r>
            <a:r>
              <a:rPr lang="en-US" dirty="0"/>
              <a:t>develops in </a:t>
            </a:r>
            <a:r>
              <a:rPr lang="en-US" dirty="0" smtClean="0"/>
              <a:t>patients, particularly </a:t>
            </a:r>
            <a:r>
              <a:rPr lang="en-US" dirty="0"/>
              <a:t>the elderly, who are </a:t>
            </a:r>
            <a:r>
              <a:rPr lang="en-US" dirty="0" smtClean="0"/>
              <a:t>taking medication </a:t>
            </a:r>
            <a:r>
              <a:rPr lang="en-US" dirty="0"/>
              <a:t>improperly (i.e., while supine </a:t>
            </a:r>
            <a:r>
              <a:rPr lang="en-US" dirty="0" smtClean="0"/>
              <a:t>or with </a:t>
            </a:r>
            <a:r>
              <a:rPr lang="en-US" dirty="0"/>
              <a:t>too little liquid).</a:t>
            </a:r>
          </a:p>
          <a:p>
            <a:r>
              <a:rPr lang="en-US" dirty="0" smtClean="0"/>
              <a:t>It </a:t>
            </a:r>
            <a:r>
              <a:rPr lang="en-US" dirty="0"/>
              <a:t>also occurs in patients with a </a:t>
            </a:r>
            <a:r>
              <a:rPr lang="en-US" dirty="0" smtClean="0"/>
              <a:t>preexisting abnormality</a:t>
            </a:r>
            <a:r>
              <a:rPr lang="en-US" dirty="0"/>
              <a:t>, such as a </a:t>
            </a:r>
            <a:r>
              <a:rPr lang="en-US" dirty="0" smtClean="0"/>
              <a:t>stricture, diverticulum</a:t>
            </a:r>
            <a:r>
              <a:rPr lang="en-US" dirty="0"/>
              <a:t>, or motor disorder.</a:t>
            </a:r>
          </a:p>
          <a:p>
            <a:r>
              <a:rPr lang="en-US" dirty="0" smtClean="0"/>
              <a:t>Pills </a:t>
            </a:r>
            <a:r>
              <a:rPr lang="en-US" dirty="0"/>
              <a:t>adhere to the esophageal </a:t>
            </a:r>
            <a:r>
              <a:rPr lang="en-US" dirty="0" smtClean="0"/>
              <a:t>mucosa and </a:t>
            </a:r>
            <a:r>
              <a:rPr lang="en-US" dirty="0"/>
              <a:t>cause necrosis and ulceration by </a:t>
            </a:r>
            <a:r>
              <a:rPr lang="en-US" dirty="0" smtClean="0"/>
              <a:t>the topical </a:t>
            </a:r>
            <a:r>
              <a:rPr lang="en-US" dirty="0"/>
              <a:t>release of caustic medication</a:t>
            </a:r>
          </a:p>
        </p:txBody>
      </p:sp>
    </p:spTree>
    <p:extLst>
      <p:ext uri="{BB962C8B-B14F-4D97-AF65-F5344CB8AC3E}">
        <p14:creationId xmlns:p14="http://schemas.microsoft.com/office/powerpoint/2010/main" val="36983675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a:bodyPr>
          <a:lstStyle/>
          <a:p>
            <a:r>
              <a:rPr lang="en-US" dirty="0"/>
              <a:t>Discontinuation of the </a:t>
            </a:r>
            <a:r>
              <a:rPr lang="en-US" dirty="0" smtClean="0"/>
              <a:t>offending medication</a:t>
            </a:r>
          </a:p>
          <a:p>
            <a:r>
              <a:rPr lang="en-US" dirty="0"/>
              <a:t>T</a:t>
            </a:r>
            <a:r>
              <a:rPr lang="en-US" dirty="0" smtClean="0"/>
              <a:t>reatment </a:t>
            </a:r>
            <a:r>
              <a:rPr lang="en-US" dirty="0"/>
              <a:t>with </a:t>
            </a:r>
            <a:r>
              <a:rPr lang="en-US" dirty="0" smtClean="0"/>
              <a:t>sucralfate suspension </a:t>
            </a:r>
            <a:r>
              <a:rPr lang="en-US" dirty="0"/>
              <a:t>(1 g orally four times a day </a:t>
            </a:r>
            <a:r>
              <a:rPr lang="en-US" dirty="0" smtClean="0"/>
              <a:t>for 1 </a:t>
            </a:r>
            <a:r>
              <a:rPr lang="en-US" dirty="0"/>
              <a:t>to 2 weeks) or a cocktail (equal </a:t>
            </a:r>
            <a:r>
              <a:rPr lang="en-US" dirty="0" smtClean="0"/>
              <a:t>parts viscous </a:t>
            </a:r>
            <a:r>
              <a:rPr lang="en-US" dirty="0"/>
              <a:t>lidocaine, antacid, </a:t>
            </a:r>
            <a:r>
              <a:rPr lang="en-US" dirty="0" smtClean="0"/>
              <a:t>and diphenhydramine </a:t>
            </a:r>
            <a:r>
              <a:rPr lang="en-US" dirty="0"/>
              <a:t>[Benadryl]) may </a:t>
            </a:r>
            <a:r>
              <a:rPr lang="en-US" dirty="0" smtClean="0"/>
              <a:t>control the </a:t>
            </a:r>
            <a:r>
              <a:rPr lang="en-US" dirty="0"/>
              <a:t>symptoms.</a:t>
            </a:r>
          </a:p>
          <a:p>
            <a:r>
              <a:rPr lang="en-US" dirty="0" smtClean="0"/>
              <a:t>Once-a-day </a:t>
            </a:r>
            <a:r>
              <a:rPr lang="en-US" dirty="0"/>
              <a:t>PPI therapy is useful </a:t>
            </a:r>
            <a:r>
              <a:rPr lang="en-US" dirty="0" smtClean="0"/>
              <a:t>to prevent </a:t>
            </a:r>
            <a:r>
              <a:rPr lang="en-US" dirty="0"/>
              <a:t>aggravation by reflux.</a:t>
            </a:r>
          </a:p>
          <a:p>
            <a:r>
              <a:rPr lang="en-US" dirty="0" smtClean="0"/>
              <a:t>Education </a:t>
            </a:r>
            <a:r>
              <a:rPr lang="en-US" dirty="0"/>
              <a:t>about the proper method </a:t>
            </a:r>
            <a:r>
              <a:rPr lang="en-US" dirty="0" smtClean="0"/>
              <a:t>of taking </a:t>
            </a:r>
            <a:r>
              <a:rPr lang="en-US" dirty="0"/>
              <a:t>medication may prevent recurrence</a:t>
            </a:r>
          </a:p>
        </p:txBody>
      </p:sp>
    </p:spTree>
    <p:extLst>
      <p:ext uri="{BB962C8B-B14F-4D97-AF65-F5344CB8AC3E}">
        <p14:creationId xmlns:p14="http://schemas.microsoft.com/office/powerpoint/2010/main" val="12123984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 ESOPHAGITIS</a:t>
            </a:r>
            <a:endParaRPr lang="en-US" dirty="0"/>
          </a:p>
        </p:txBody>
      </p:sp>
      <p:sp>
        <p:nvSpPr>
          <p:cNvPr id="3" name="Content Placeholder 2"/>
          <p:cNvSpPr>
            <a:spLocks noGrp="1"/>
          </p:cNvSpPr>
          <p:nvPr>
            <p:ph idx="1"/>
          </p:nvPr>
        </p:nvSpPr>
        <p:spPr/>
        <p:txBody>
          <a:bodyPr>
            <a:normAutofit/>
          </a:bodyPr>
          <a:lstStyle/>
          <a:p>
            <a:r>
              <a:rPr lang="en-US" dirty="0"/>
              <a:t>O</a:t>
            </a:r>
            <a:r>
              <a:rPr lang="en-US" dirty="0" smtClean="0"/>
              <a:t>ccurs </a:t>
            </a:r>
            <a:r>
              <a:rPr lang="en-US" dirty="0"/>
              <a:t>after chest radiation therapy</a:t>
            </a:r>
          </a:p>
          <a:p>
            <a:r>
              <a:rPr lang="en-US" dirty="0"/>
              <a:t>S</a:t>
            </a:r>
            <a:r>
              <a:rPr lang="en-US" dirty="0" smtClean="0"/>
              <a:t>evere </a:t>
            </a:r>
            <a:r>
              <a:rPr lang="en-US" dirty="0"/>
              <a:t>esophagitis and ulceration </a:t>
            </a:r>
            <a:r>
              <a:rPr lang="en-US" dirty="0" smtClean="0"/>
              <a:t>can develop </a:t>
            </a:r>
            <a:r>
              <a:rPr lang="en-US" dirty="0"/>
              <a:t>and lead to </a:t>
            </a:r>
            <a:r>
              <a:rPr lang="en-US" dirty="0" smtClean="0"/>
              <a:t>hemorrhage, perforation</a:t>
            </a:r>
            <a:r>
              <a:rPr lang="en-US" dirty="0"/>
              <a:t>, or fistula.</a:t>
            </a:r>
          </a:p>
          <a:p>
            <a:r>
              <a:rPr lang="en-US" dirty="0" smtClean="0"/>
              <a:t>Substernal pain</a:t>
            </a:r>
            <a:r>
              <a:rPr lang="en-US" dirty="0"/>
              <a:t>, odynophagia, </a:t>
            </a:r>
            <a:r>
              <a:rPr lang="en-US" dirty="0" smtClean="0"/>
              <a:t>and dysphagia </a:t>
            </a:r>
            <a:r>
              <a:rPr lang="en-US" dirty="0"/>
              <a:t>are typical.</a:t>
            </a:r>
          </a:p>
          <a:p>
            <a:r>
              <a:rPr lang="en-US" dirty="0" smtClean="0"/>
              <a:t>Barium </a:t>
            </a:r>
            <a:r>
              <a:rPr lang="en-US" dirty="0"/>
              <a:t>swallow and endoscopy </a:t>
            </a:r>
            <a:r>
              <a:rPr lang="en-US" dirty="0" smtClean="0"/>
              <a:t>can demonstrate </a:t>
            </a:r>
            <a:r>
              <a:rPr lang="en-US" dirty="0"/>
              <a:t>the extent and severity </a:t>
            </a:r>
            <a:r>
              <a:rPr lang="en-US" dirty="0" smtClean="0"/>
              <a:t>of mucosal </a:t>
            </a:r>
            <a:r>
              <a:rPr lang="en-US" dirty="0"/>
              <a:t>inflammation, ulceration, </a:t>
            </a:r>
            <a:r>
              <a:rPr lang="en-US" dirty="0" smtClean="0"/>
              <a:t>and luminal narrowing</a:t>
            </a:r>
            <a:endParaRPr lang="en-US" dirty="0"/>
          </a:p>
          <a:p>
            <a:r>
              <a:rPr lang="en-US" dirty="0"/>
              <a:t>E</a:t>
            </a:r>
            <a:r>
              <a:rPr lang="en-US" dirty="0" smtClean="0"/>
              <a:t>ndoscopy </a:t>
            </a:r>
            <a:r>
              <a:rPr lang="en-US" dirty="0"/>
              <a:t>has the added benefit of </a:t>
            </a:r>
            <a:r>
              <a:rPr lang="en-US" dirty="0" smtClean="0"/>
              <a:t>biopsy for </a:t>
            </a:r>
            <a:r>
              <a:rPr lang="en-US" dirty="0"/>
              <a:t>exclusion of infectious esophagitis</a:t>
            </a:r>
          </a:p>
        </p:txBody>
      </p:sp>
    </p:spTree>
    <p:extLst>
      <p:ext uri="{BB962C8B-B14F-4D97-AF65-F5344CB8AC3E}">
        <p14:creationId xmlns:p14="http://schemas.microsoft.com/office/powerpoint/2010/main" val="28266312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a:t>A liquid diet or intravenous fluids plus </a:t>
            </a:r>
            <a:r>
              <a:rPr lang="en-US" dirty="0" smtClean="0"/>
              <a:t>the treatments </a:t>
            </a:r>
            <a:r>
              <a:rPr lang="en-US" dirty="0"/>
              <a:t>described for </a:t>
            </a:r>
            <a:r>
              <a:rPr lang="en-US" dirty="0" smtClean="0"/>
              <a:t>pill-induced esophagitis </a:t>
            </a:r>
            <a:r>
              <a:rPr lang="en-US" dirty="0"/>
              <a:t>are helpful.</a:t>
            </a:r>
          </a:p>
          <a:p>
            <a:r>
              <a:rPr lang="en-US" dirty="0" smtClean="0"/>
              <a:t>Strictures </a:t>
            </a:r>
            <a:r>
              <a:rPr lang="en-US" dirty="0"/>
              <a:t>may require dilation or </a:t>
            </a:r>
            <a:r>
              <a:rPr lang="en-US" dirty="0" smtClean="0"/>
              <a:t>even </a:t>
            </a:r>
            <a:r>
              <a:rPr lang="en-US" dirty="0" err="1" smtClean="0"/>
              <a:t>esophagectomy</a:t>
            </a:r>
            <a:r>
              <a:rPr lang="en-US" dirty="0" smtClean="0"/>
              <a:t> </a:t>
            </a:r>
            <a:r>
              <a:rPr lang="en-US" dirty="0"/>
              <a:t>with colonic or </a:t>
            </a:r>
            <a:r>
              <a:rPr lang="en-US" dirty="0" err="1" smtClean="0"/>
              <a:t>jejunal</a:t>
            </a:r>
            <a:r>
              <a:rPr lang="en-US" dirty="0" smtClean="0"/>
              <a:t> interposition</a:t>
            </a:r>
            <a:r>
              <a:rPr lang="en-US" dirty="0"/>
              <a:t>.</a:t>
            </a:r>
          </a:p>
        </p:txBody>
      </p:sp>
    </p:spTree>
    <p:extLst>
      <p:ext uri="{BB962C8B-B14F-4D97-AF65-F5344CB8AC3E}">
        <p14:creationId xmlns:p14="http://schemas.microsoft.com/office/powerpoint/2010/main" val="26048322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EOSINOPHILIC ESOPHAGITIS</a:t>
            </a:r>
            <a:endParaRPr lang="en-US" dirty="0"/>
          </a:p>
        </p:txBody>
      </p:sp>
      <p:sp>
        <p:nvSpPr>
          <p:cNvPr id="3" name="Content Placeholder 2"/>
          <p:cNvSpPr>
            <a:spLocks noGrp="1"/>
          </p:cNvSpPr>
          <p:nvPr>
            <p:ph idx="1"/>
          </p:nvPr>
        </p:nvSpPr>
        <p:spPr/>
        <p:txBody>
          <a:bodyPr>
            <a:normAutofit fontScale="92500"/>
          </a:bodyPr>
          <a:lstStyle/>
          <a:p>
            <a:r>
              <a:rPr lang="en-US" dirty="0" smtClean="0"/>
              <a:t>uncommon</a:t>
            </a:r>
            <a:r>
              <a:rPr lang="en-US" dirty="0"/>
              <a:t>, immunologically </a:t>
            </a:r>
            <a:r>
              <a:rPr lang="en-US" dirty="0" smtClean="0"/>
              <a:t>mediated entity</a:t>
            </a:r>
          </a:p>
          <a:p>
            <a:r>
              <a:rPr lang="en-US" b="1" dirty="0"/>
              <a:t>a chronic, immune/antigen-mediated, esophageal disease </a:t>
            </a:r>
            <a:r>
              <a:rPr lang="en-US" dirty="0"/>
              <a:t>characterized clinically by symptoms related to esophageal dysfunction and histologically by </a:t>
            </a:r>
            <a:r>
              <a:rPr lang="en-US" b="1" dirty="0"/>
              <a:t>eosinophil-predominant </a:t>
            </a:r>
            <a:r>
              <a:rPr lang="en-US" b="1" dirty="0" smtClean="0"/>
              <a:t>inflammation</a:t>
            </a:r>
            <a:endParaRPr lang="en-US" b="1" dirty="0"/>
          </a:p>
          <a:p>
            <a:r>
              <a:rPr lang="en-US" dirty="0" smtClean="0"/>
              <a:t>The </a:t>
            </a:r>
            <a:r>
              <a:rPr lang="en-US" dirty="0"/>
              <a:t>disease is due to food allergy and </a:t>
            </a:r>
            <a:r>
              <a:rPr lang="en-US" dirty="0" smtClean="0"/>
              <a:t>can be </a:t>
            </a:r>
            <a:r>
              <a:rPr lang="en-US" dirty="0"/>
              <a:t>manifested as chest pain or </a:t>
            </a:r>
            <a:r>
              <a:rPr lang="en-US" dirty="0" smtClean="0"/>
              <a:t>heartburn, but </a:t>
            </a:r>
            <a:r>
              <a:rPr lang="en-US" dirty="0"/>
              <a:t>solid food dysphagia and </a:t>
            </a:r>
            <a:r>
              <a:rPr lang="en-US" dirty="0" smtClean="0"/>
              <a:t>food impaction </a:t>
            </a:r>
            <a:r>
              <a:rPr lang="en-US" dirty="0"/>
              <a:t>are characteristic.</a:t>
            </a:r>
          </a:p>
          <a:p>
            <a:r>
              <a:rPr lang="en-US" dirty="0" smtClean="0"/>
              <a:t>Skin </a:t>
            </a:r>
            <a:r>
              <a:rPr lang="en-US" dirty="0"/>
              <a:t>testing and a </a:t>
            </a:r>
            <a:r>
              <a:rPr lang="en-US" dirty="0" smtClean="0"/>
              <a:t>radio </a:t>
            </a:r>
            <a:r>
              <a:rPr lang="en-US" dirty="0" err="1" smtClean="0"/>
              <a:t>allergosorbent</a:t>
            </a:r>
            <a:r>
              <a:rPr lang="en-US" dirty="0" smtClean="0"/>
              <a:t> assay </a:t>
            </a:r>
            <a:r>
              <a:rPr lang="en-US" dirty="0"/>
              <a:t>(RAST) for allergy should </a:t>
            </a:r>
            <a:r>
              <a:rPr lang="en-US" dirty="0" smtClean="0"/>
              <a:t>be performed </a:t>
            </a:r>
            <a:r>
              <a:rPr lang="en-US" dirty="0"/>
              <a:t>to identify and remove </a:t>
            </a:r>
            <a:r>
              <a:rPr lang="en-US" dirty="0" smtClean="0"/>
              <a:t>the offending </a:t>
            </a:r>
            <a:r>
              <a:rPr lang="en-US" dirty="0"/>
              <a:t>agent or agents—the </a:t>
            </a:r>
            <a:r>
              <a:rPr lang="en-US" dirty="0" smtClean="0"/>
              <a:t>most common </a:t>
            </a:r>
            <a:r>
              <a:rPr lang="en-US" dirty="0"/>
              <a:t>being seafood, nuts, milk, </a:t>
            </a:r>
            <a:r>
              <a:rPr lang="en-US" dirty="0" smtClean="0"/>
              <a:t>eggs, and </a:t>
            </a:r>
            <a:r>
              <a:rPr lang="en-US" dirty="0"/>
              <a:t>soy. Dietary changes</a:t>
            </a:r>
          </a:p>
        </p:txBody>
      </p:sp>
    </p:spTree>
    <p:extLst>
      <p:ext uri="{BB962C8B-B14F-4D97-AF65-F5344CB8AC3E}">
        <p14:creationId xmlns:p14="http://schemas.microsoft.com/office/powerpoint/2010/main" val="31200019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699" y="154546"/>
            <a:ext cx="11384923" cy="6235231"/>
          </a:xfrm>
          <a:prstGeom prst="rect">
            <a:avLst/>
          </a:prstGeom>
        </p:spPr>
      </p:pic>
    </p:spTree>
    <p:extLst>
      <p:ext uri="{BB962C8B-B14F-4D97-AF65-F5344CB8AC3E}">
        <p14:creationId xmlns:p14="http://schemas.microsoft.com/office/powerpoint/2010/main" val="41892903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CAUSTIC ESOPHAGITIS</a:t>
            </a:r>
            <a:endParaRPr lang="en-US" dirty="0"/>
          </a:p>
        </p:txBody>
      </p:sp>
      <p:sp>
        <p:nvSpPr>
          <p:cNvPr id="3" name="Content Placeholder 2"/>
          <p:cNvSpPr>
            <a:spLocks noGrp="1"/>
          </p:cNvSpPr>
          <p:nvPr>
            <p:ph idx="1"/>
          </p:nvPr>
        </p:nvSpPr>
        <p:spPr/>
        <p:txBody>
          <a:bodyPr>
            <a:normAutofit/>
          </a:bodyPr>
          <a:lstStyle/>
          <a:p>
            <a:r>
              <a:rPr lang="en-US" dirty="0" smtClean="0"/>
              <a:t>occurs </a:t>
            </a:r>
            <a:r>
              <a:rPr lang="en-US" dirty="0"/>
              <a:t>from accidental ingestion </a:t>
            </a:r>
            <a:r>
              <a:rPr lang="en-US" dirty="0" smtClean="0"/>
              <a:t>in children </a:t>
            </a:r>
            <a:r>
              <a:rPr lang="en-US" dirty="0"/>
              <a:t>and from suicidal attempts </a:t>
            </a:r>
            <a:r>
              <a:rPr lang="en-US" dirty="0" smtClean="0"/>
              <a:t>in adults</a:t>
            </a:r>
            <a:r>
              <a:rPr lang="en-US" dirty="0"/>
              <a:t>.</a:t>
            </a:r>
          </a:p>
          <a:p>
            <a:r>
              <a:rPr lang="en-US" dirty="0" smtClean="0"/>
              <a:t>Among </a:t>
            </a:r>
            <a:r>
              <a:rPr lang="en-US" dirty="0"/>
              <a:t>the more common </a:t>
            </a:r>
            <a:r>
              <a:rPr lang="en-US" dirty="0" smtClean="0"/>
              <a:t>materials ingested </a:t>
            </a:r>
            <a:r>
              <a:rPr lang="en-US" dirty="0"/>
              <a:t>are drain cleaners (</a:t>
            </a:r>
            <a:r>
              <a:rPr lang="en-US" dirty="0" smtClean="0"/>
              <a:t>sodium hydroxide</a:t>
            </a:r>
            <a:r>
              <a:rPr lang="en-US" dirty="0"/>
              <a:t>), bleach (sodium hypochlorite</a:t>
            </a:r>
            <a:r>
              <a:rPr lang="en-US" dirty="0" smtClean="0"/>
              <a:t>), detergents </a:t>
            </a:r>
            <a:r>
              <a:rPr lang="en-US" dirty="0"/>
              <a:t>(sodium </a:t>
            </a:r>
            <a:r>
              <a:rPr lang="en-US" dirty="0" err="1"/>
              <a:t>tripolyphosphates</a:t>
            </a:r>
            <a:r>
              <a:rPr lang="en-US" dirty="0" smtClean="0"/>
              <a:t>), and </a:t>
            </a:r>
            <a:r>
              <a:rPr lang="en-US" dirty="0"/>
              <a:t>disc batteries (sodium hydroxide).</a:t>
            </a:r>
          </a:p>
          <a:p>
            <a:r>
              <a:rPr lang="en-US" dirty="0" smtClean="0"/>
              <a:t>has </a:t>
            </a:r>
            <a:r>
              <a:rPr lang="en-US" dirty="0"/>
              <a:t>the potential to cause acute </a:t>
            </a:r>
            <a:r>
              <a:rPr lang="en-US" dirty="0" smtClean="0"/>
              <a:t>ulceration, perforation</a:t>
            </a:r>
            <a:r>
              <a:rPr lang="en-US" dirty="0"/>
              <a:t>, and later stricture </a:t>
            </a:r>
            <a:r>
              <a:rPr lang="en-US" dirty="0" smtClean="0"/>
              <a:t>formation</a:t>
            </a:r>
          </a:p>
        </p:txBody>
      </p:sp>
    </p:spTree>
    <p:extLst>
      <p:ext uri="{BB962C8B-B14F-4D97-AF65-F5344CB8AC3E}">
        <p14:creationId xmlns:p14="http://schemas.microsoft.com/office/powerpoint/2010/main" val="44758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ESOPHAGEAL PHASE</a:t>
            </a:r>
            <a:endParaRPr lang="en-US" dirty="0"/>
          </a:p>
        </p:txBody>
      </p:sp>
      <p:sp>
        <p:nvSpPr>
          <p:cNvPr id="3" name="Content Placeholder 2"/>
          <p:cNvSpPr>
            <a:spLocks noGrp="1"/>
          </p:cNvSpPr>
          <p:nvPr>
            <p:ph idx="1"/>
          </p:nvPr>
        </p:nvSpPr>
        <p:spPr/>
        <p:txBody>
          <a:bodyPr>
            <a:normAutofit/>
          </a:bodyPr>
          <a:lstStyle/>
          <a:p>
            <a:r>
              <a:rPr lang="en-US" dirty="0" smtClean="0"/>
              <a:t>Food bolus is propelled through the esophagus by </a:t>
            </a:r>
            <a:r>
              <a:rPr lang="en-US" b="1" dirty="0" smtClean="0"/>
              <a:t>an involuntary </a:t>
            </a:r>
            <a:r>
              <a:rPr lang="en-US" dirty="0" smtClean="0"/>
              <a:t>wave of contraction mediated by the </a:t>
            </a:r>
            <a:r>
              <a:rPr lang="en-US" b="1" dirty="0" smtClean="0"/>
              <a:t>enteric nervous system</a:t>
            </a:r>
            <a:r>
              <a:rPr lang="en-US" dirty="0" smtClean="0"/>
              <a:t>.</a:t>
            </a:r>
          </a:p>
          <a:p>
            <a:r>
              <a:rPr lang="en-US" dirty="0" smtClean="0"/>
              <a:t>Pressure gradient speeds the movement of food from the hypopharynx into the esophagus when the </a:t>
            </a:r>
            <a:r>
              <a:rPr lang="en-US" b="1" dirty="0" err="1" smtClean="0"/>
              <a:t>cricopharyngeus</a:t>
            </a:r>
            <a:r>
              <a:rPr lang="en-US" b="1" dirty="0" smtClean="0"/>
              <a:t> muscle relaxes.</a:t>
            </a:r>
          </a:p>
          <a:p>
            <a:r>
              <a:rPr lang="en-US" dirty="0" smtClean="0"/>
              <a:t>The primary peristaltic contraction which is initiated by a swallowing , moves down the esophagus at the rate of 2 to 4 cm/s and reaches the distal esophagus about 9 seconds .</a:t>
            </a:r>
          </a:p>
          <a:p>
            <a:r>
              <a:rPr lang="en-US" dirty="0" smtClean="0"/>
              <a:t>This duration varies from 8 to 20 seconds</a:t>
            </a:r>
            <a:endParaRPr lang="en-US" dirty="0"/>
          </a:p>
        </p:txBody>
      </p:sp>
    </p:spTree>
    <p:extLst>
      <p:ext uri="{BB962C8B-B14F-4D97-AF65-F5344CB8AC3E}">
        <p14:creationId xmlns:p14="http://schemas.microsoft.com/office/powerpoint/2010/main" val="6297463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CAUSTIC ESOPHAGITIS</a:t>
            </a:r>
          </a:p>
        </p:txBody>
      </p:sp>
      <p:sp>
        <p:nvSpPr>
          <p:cNvPr id="3" name="Content Placeholder 2"/>
          <p:cNvSpPr>
            <a:spLocks noGrp="1"/>
          </p:cNvSpPr>
          <p:nvPr>
            <p:ph idx="1"/>
          </p:nvPr>
        </p:nvSpPr>
        <p:spPr/>
        <p:txBody>
          <a:bodyPr>
            <a:normAutofit/>
          </a:bodyPr>
          <a:lstStyle/>
          <a:p>
            <a:r>
              <a:rPr lang="en-US" dirty="0"/>
              <a:t>When perforation is excluded by contrast swallows, endoscopy may be of value to assess the esophageal injury, but passage of the scope beyond an area of severe injury is not recommended to avoid perforation.</a:t>
            </a:r>
          </a:p>
          <a:p>
            <a:r>
              <a:rPr lang="en-US" dirty="0"/>
              <a:t>Emergency </a:t>
            </a:r>
            <a:r>
              <a:rPr lang="en-US" dirty="0" err="1"/>
              <a:t>esophagogastrectomy</a:t>
            </a:r>
            <a:r>
              <a:rPr lang="en-US" dirty="0"/>
              <a:t> is indicated for free perforation and </a:t>
            </a:r>
            <a:r>
              <a:rPr lang="en-US" dirty="0" err="1" smtClean="0"/>
              <a:t>mediastinitis</a:t>
            </a:r>
            <a:endParaRPr lang="en-US" dirty="0" smtClean="0"/>
          </a:p>
          <a:p>
            <a:r>
              <a:rPr lang="en-US" dirty="0" smtClean="0"/>
              <a:t>In </a:t>
            </a:r>
            <a:r>
              <a:rPr lang="en-US" dirty="0"/>
              <a:t>the absence of these </a:t>
            </a:r>
            <a:r>
              <a:rPr lang="en-US" dirty="0" smtClean="0"/>
              <a:t>complications, esophagitis </a:t>
            </a:r>
            <a:r>
              <a:rPr lang="en-US" dirty="0"/>
              <a:t>is treated supportively </a:t>
            </a:r>
            <a:r>
              <a:rPr lang="en-US" b="1" dirty="0" smtClean="0"/>
              <a:t>with intravenous </a:t>
            </a:r>
            <a:r>
              <a:rPr lang="en-US" b="1" dirty="0"/>
              <a:t>fluids and </a:t>
            </a:r>
            <a:r>
              <a:rPr lang="en-US" b="1" dirty="0" smtClean="0"/>
              <a:t>prophylactic antibiotics</a:t>
            </a:r>
            <a:r>
              <a:rPr lang="en-US" b="1" dirty="0"/>
              <a:t>.</a:t>
            </a:r>
          </a:p>
          <a:p>
            <a:r>
              <a:rPr lang="en-US" b="1" dirty="0" smtClean="0"/>
              <a:t>Steroids </a:t>
            </a:r>
            <a:r>
              <a:rPr lang="en-US" b="1" dirty="0"/>
              <a:t>in tapering dosage are </a:t>
            </a:r>
            <a:r>
              <a:rPr lang="en-US" b="1" dirty="0" smtClean="0"/>
              <a:t>often given </a:t>
            </a:r>
            <a:r>
              <a:rPr lang="en-US" b="1" dirty="0"/>
              <a:t>but are without proven efficacy</a:t>
            </a:r>
          </a:p>
        </p:txBody>
      </p:sp>
    </p:spTree>
    <p:extLst>
      <p:ext uri="{BB962C8B-B14F-4D97-AF65-F5344CB8AC3E}">
        <p14:creationId xmlns:p14="http://schemas.microsoft.com/office/powerpoint/2010/main" val="19510942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BARRETT’S ESOPHAGUS</a:t>
            </a:r>
            <a:endParaRPr lang="en-US" dirty="0"/>
          </a:p>
        </p:txBody>
      </p:sp>
      <p:sp>
        <p:nvSpPr>
          <p:cNvPr id="3" name="Content Placeholder 2"/>
          <p:cNvSpPr>
            <a:spLocks noGrp="1"/>
          </p:cNvSpPr>
          <p:nvPr>
            <p:ph idx="1"/>
          </p:nvPr>
        </p:nvSpPr>
        <p:spPr/>
        <p:txBody>
          <a:bodyPr>
            <a:normAutofit/>
          </a:bodyPr>
          <a:lstStyle/>
          <a:p>
            <a:r>
              <a:rPr lang="en-US" dirty="0" smtClean="0"/>
              <a:t>Barrett's </a:t>
            </a:r>
            <a:r>
              <a:rPr lang="en-US" dirty="0"/>
              <a:t>esophagus is replacement </a:t>
            </a:r>
            <a:r>
              <a:rPr lang="en-US" dirty="0" smtClean="0"/>
              <a:t>of reflux-damaged </a:t>
            </a:r>
            <a:r>
              <a:rPr lang="en-US" dirty="0"/>
              <a:t>squamous epithelium </a:t>
            </a:r>
            <a:r>
              <a:rPr lang="en-US" dirty="0" smtClean="0"/>
              <a:t>in the </a:t>
            </a:r>
            <a:r>
              <a:rPr lang="en-US" dirty="0"/>
              <a:t>distal part of the esophagus </a:t>
            </a:r>
            <a:r>
              <a:rPr lang="en-US" dirty="0" smtClean="0"/>
              <a:t>by metaplastic</a:t>
            </a:r>
            <a:r>
              <a:rPr lang="en-US" dirty="0"/>
              <a:t>, specialized </a:t>
            </a:r>
            <a:r>
              <a:rPr lang="en-US" dirty="0" smtClean="0"/>
              <a:t>columnar epithelium</a:t>
            </a:r>
            <a:r>
              <a:rPr lang="en-US" dirty="0"/>
              <a:t>.</a:t>
            </a:r>
          </a:p>
          <a:p>
            <a:r>
              <a:rPr lang="en-US" dirty="0" smtClean="0"/>
              <a:t>It </a:t>
            </a:r>
            <a:r>
              <a:rPr lang="en-US" dirty="0"/>
              <a:t>is found in 10 to 15% of patients </a:t>
            </a:r>
            <a:r>
              <a:rPr lang="en-US" dirty="0" smtClean="0"/>
              <a:t>with GERD</a:t>
            </a:r>
            <a:r>
              <a:rPr lang="en-US" dirty="0"/>
              <a:t>, principally in white individuals.</a:t>
            </a:r>
          </a:p>
          <a:p>
            <a:r>
              <a:rPr lang="en-US" dirty="0" smtClean="0"/>
              <a:t>The </a:t>
            </a:r>
            <a:r>
              <a:rPr lang="en-US" dirty="0"/>
              <a:t>lesion is suspected on endoscopy </a:t>
            </a:r>
            <a:r>
              <a:rPr lang="en-US" dirty="0" smtClean="0"/>
              <a:t>by the </a:t>
            </a:r>
            <a:r>
              <a:rPr lang="en-US" dirty="0"/>
              <a:t>presence of reddish </a:t>
            </a:r>
            <a:r>
              <a:rPr lang="en-US" dirty="0" smtClean="0"/>
              <a:t>epithelium extending </a:t>
            </a:r>
            <a:r>
              <a:rPr lang="en-US" dirty="0"/>
              <a:t>from the stomach into </a:t>
            </a:r>
            <a:r>
              <a:rPr lang="en-US" dirty="0" smtClean="0"/>
              <a:t>the tubular </a:t>
            </a:r>
            <a:r>
              <a:rPr lang="en-US" dirty="0"/>
              <a:t>lumen of the esophagus</a:t>
            </a:r>
          </a:p>
        </p:txBody>
      </p:sp>
    </p:spTree>
    <p:extLst>
      <p:ext uri="{BB962C8B-B14F-4D97-AF65-F5344CB8AC3E}">
        <p14:creationId xmlns:p14="http://schemas.microsoft.com/office/powerpoint/2010/main" val="42454367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2743" y="643944"/>
            <a:ext cx="6954591" cy="5628068"/>
          </a:xfrm>
          <a:prstGeom prst="rect">
            <a:avLst/>
          </a:prstGeom>
        </p:spPr>
      </p:pic>
    </p:spTree>
    <p:extLst>
      <p:ext uri="{BB962C8B-B14F-4D97-AF65-F5344CB8AC3E}">
        <p14:creationId xmlns:p14="http://schemas.microsoft.com/office/powerpoint/2010/main" val="38219597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BARRETT’S ESOPHAGUS</a:t>
            </a:r>
          </a:p>
        </p:txBody>
      </p:sp>
      <p:sp>
        <p:nvSpPr>
          <p:cNvPr id="3" name="Content Placeholder 2"/>
          <p:cNvSpPr>
            <a:spLocks noGrp="1"/>
          </p:cNvSpPr>
          <p:nvPr>
            <p:ph idx="1"/>
          </p:nvPr>
        </p:nvSpPr>
        <p:spPr/>
        <p:txBody>
          <a:bodyPr>
            <a:normAutofit lnSpcReduction="10000"/>
          </a:bodyPr>
          <a:lstStyle/>
          <a:p>
            <a:r>
              <a:rPr lang="en-US" dirty="0"/>
              <a:t>Confirmation is by biopsy.</a:t>
            </a:r>
          </a:p>
          <a:p>
            <a:r>
              <a:rPr lang="en-US" dirty="0" smtClean="0"/>
              <a:t>Barrett's </a:t>
            </a:r>
            <a:r>
              <a:rPr lang="en-US" dirty="0"/>
              <a:t>metaplasia is a </a:t>
            </a:r>
            <a:r>
              <a:rPr lang="en-US" dirty="0" smtClean="0"/>
              <a:t>premalignant lesion </a:t>
            </a:r>
            <a:r>
              <a:rPr lang="en-US" dirty="0"/>
              <a:t>that increases the risk </a:t>
            </a:r>
            <a:r>
              <a:rPr lang="en-US" dirty="0" smtClean="0"/>
              <a:t>for esophageal </a:t>
            </a:r>
            <a:r>
              <a:rPr lang="en-US" dirty="0"/>
              <a:t>adenocarcinoma 30- to </a:t>
            </a:r>
            <a:r>
              <a:rPr lang="en-US" dirty="0" smtClean="0"/>
              <a:t>125- fold </a:t>
            </a:r>
            <a:r>
              <a:rPr lang="en-US" dirty="0"/>
              <a:t>over that of the general population</a:t>
            </a:r>
            <a:r>
              <a:rPr lang="en-US" dirty="0" smtClean="0"/>
              <a:t>.</a:t>
            </a:r>
          </a:p>
          <a:p>
            <a:r>
              <a:rPr lang="en-US" dirty="0"/>
              <a:t>Factors that increase the risk </a:t>
            </a:r>
            <a:r>
              <a:rPr lang="en-US" dirty="0" smtClean="0"/>
              <a:t>for malignancy </a:t>
            </a:r>
            <a:r>
              <a:rPr lang="en-US" dirty="0"/>
              <a:t>in Barrett's esophagus include:</a:t>
            </a:r>
          </a:p>
          <a:p>
            <a:pPr lvl="1"/>
            <a:r>
              <a:rPr lang="en-US" dirty="0" smtClean="0"/>
              <a:t>white race</a:t>
            </a:r>
            <a:endParaRPr lang="en-US" dirty="0"/>
          </a:p>
          <a:p>
            <a:pPr lvl="1"/>
            <a:r>
              <a:rPr lang="en-US" dirty="0" smtClean="0"/>
              <a:t>male sex</a:t>
            </a:r>
            <a:endParaRPr lang="en-US" dirty="0"/>
          </a:p>
          <a:p>
            <a:pPr lvl="1"/>
            <a:r>
              <a:rPr lang="en-US" dirty="0" smtClean="0"/>
              <a:t>alcohol </a:t>
            </a:r>
            <a:r>
              <a:rPr lang="en-US" dirty="0"/>
              <a:t>and tobacco </a:t>
            </a:r>
            <a:r>
              <a:rPr lang="en-US" dirty="0" smtClean="0"/>
              <a:t>use</a:t>
            </a:r>
            <a:endParaRPr lang="en-US" dirty="0"/>
          </a:p>
          <a:p>
            <a:pPr lvl="1"/>
            <a:r>
              <a:rPr lang="en-US" dirty="0" smtClean="0"/>
              <a:t>obesity</a:t>
            </a:r>
            <a:endParaRPr lang="en-US" dirty="0"/>
          </a:p>
          <a:p>
            <a:pPr lvl="1"/>
            <a:r>
              <a:rPr lang="en-US" dirty="0" smtClean="0"/>
              <a:t>and </a:t>
            </a:r>
            <a:r>
              <a:rPr lang="en-US" dirty="0"/>
              <a:t>its length.</a:t>
            </a:r>
          </a:p>
        </p:txBody>
      </p:sp>
    </p:spTree>
    <p:extLst>
      <p:ext uri="{BB962C8B-B14F-4D97-AF65-F5344CB8AC3E}">
        <p14:creationId xmlns:p14="http://schemas.microsoft.com/office/powerpoint/2010/main" val="17487772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405400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146792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94222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5156" y="128789"/>
            <a:ext cx="11281892" cy="6555346"/>
          </a:xfrm>
          <a:prstGeom prst="rect">
            <a:avLst/>
          </a:prstGeom>
        </p:spPr>
      </p:pic>
    </p:spTree>
    <p:extLst>
      <p:ext uri="{BB962C8B-B14F-4D97-AF65-F5344CB8AC3E}">
        <p14:creationId xmlns:p14="http://schemas.microsoft.com/office/powerpoint/2010/main" val="41582899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6671" y="206062"/>
            <a:ext cx="11191740" cy="6375042"/>
          </a:xfrm>
          <a:prstGeom prst="rect">
            <a:avLst/>
          </a:prstGeom>
        </p:spPr>
      </p:pic>
    </p:spTree>
    <p:extLst>
      <p:ext uri="{BB962C8B-B14F-4D97-AF65-F5344CB8AC3E}">
        <p14:creationId xmlns:p14="http://schemas.microsoft.com/office/powerpoint/2010/main" val="9788214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3638" y="128789"/>
            <a:ext cx="11397803" cy="6516709"/>
          </a:xfrm>
          <a:prstGeom prst="rect">
            <a:avLst/>
          </a:prstGeom>
        </p:spPr>
      </p:pic>
    </p:spTree>
    <p:extLst>
      <p:ext uri="{BB962C8B-B14F-4D97-AF65-F5344CB8AC3E}">
        <p14:creationId xmlns:p14="http://schemas.microsoft.com/office/powerpoint/2010/main" val="329098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PRESENTATION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Pain and difficulty in swallowing.</a:t>
            </a:r>
          </a:p>
          <a:p>
            <a:r>
              <a:rPr lang="en-US" dirty="0" smtClean="0"/>
              <a:t>Sensation of food being stuck into throat or chest.</a:t>
            </a:r>
          </a:p>
          <a:p>
            <a:r>
              <a:rPr lang="en-US" dirty="0" smtClean="0"/>
              <a:t>Coughing or gagging while swallowing.</a:t>
            </a:r>
          </a:p>
          <a:p>
            <a:r>
              <a:rPr lang="en-US" dirty="0" smtClean="0"/>
              <a:t>Nasal regurgitation</a:t>
            </a:r>
          </a:p>
          <a:p>
            <a:r>
              <a:rPr lang="en-US" dirty="0" smtClean="0"/>
              <a:t>Dysarthria</a:t>
            </a:r>
          </a:p>
          <a:p>
            <a:r>
              <a:rPr lang="en-US" dirty="0" smtClean="0"/>
              <a:t>Nasal speech because of associated muscle weaknesses</a:t>
            </a:r>
          </a:p>
          <a:p>
            <a:r>
              <a:rPr lang="en-US" dirty="0" smtClean="0"/>
              <a:t>Frequent burning sensation in chest.</a:t>
            </a:r>
          </a:p>
          <a:p>
            <a:r>
              <a:rPr lang="en-US" dirty="0" smtClean="0"/>
              <a:t>Having food or stomach acid back up into the throat.</a:t>
            </a:r>
          </a:p>
          <a:p>
            <a:r>
              <a:rPr lang="en-US" dirty="0" smtClean="0"/>
              <a:t>Unexpectedly losing weight.</a:t>
            </a:r>
            <a:endParaRPr lang="en-US" dirty="0"/>
          </a:p>
        </p:txBody>
      </p:sp>
    </p:spTree>
    <p:extLst>
      <p:ext uri="{BB962C8B-B14F-4D97-AF65-F5344CB8AC3E}">
        <p14:creationId xmlns:p14="http://schemas.microsoft.com/office/powerpoint/2010/main" val="19147714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121497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441670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4606120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4000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633599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ESOPHAGEAL CANCER</a:t>
            </a:r>
            <a:endParaRPr lang="en-US" dirty="0"/>
          </a:p>
        </p:txBody>
      </p:sp>
      <p:sp>
        <p:nvSpPr>
          <p:cNvPr id="3" name="Content Placeholder 2"/>
          <p:cNvSpPr>
            <a:spLocks noGrp="1"/>
          </p:cNvSpPr>
          <p:nvPr>
            <p:ph idx="1"/>
          </p:nvPr>
        </p:nvSpPr>
        <p:spPr/>
        <p:txBody>
          <a:bodyPr>
            <a:normAutofit/>
          </a:bodyPr>
          <a:lstStyle/>
          <a:p>
            <a:r>
              <a:rPr lang="en-US" dirty="0" smtClean="0"/>
              <a:t>Diagnostic </a:t>
            </a:r>
            <a:r>
              <a:rPr lang="en-US" dirty="0"/>
              <a:t>evaluation starts with</a:t>
            </a:r>
          </a:p>
          <a:p>
            <a:r>
              <a:rPr lang="en-US" dirty="0" smtClean="0"/>
              <a:t>Endoscopy </a:t>
            </a:r>
            <a:r>
              <a:rPr lang="en-US" dirty="0"/>
              <a:t>(EGD)</a:t>
            </a:r>
          </a:p>
          <a:p>
            <a:r>
              <a:rPr lang="en-US" dirty="0" smtClean="0"/>
              <a:t>Endoscopic </a:t>
            </a:r>
            <a:r>
              <a:rPr lang="en-US" dirty="0"/>
              <a:t>ultrasound (EUS)</a:t>
            </a:r>
          </a:p>
          <a:p>
            <a:r>
              <a:rPr lang="en-US" dirty="0" smtClean="0"/>
              <a:t>The </a:t>
            </a:r>
            <a:r>
              <a:rPr lang="en-US" dirty="0"/>
              <a:t>two major treatment options for </a:t>
            </a:r>
            <a:r>
              <a:rPr lang="en-US" dirty="0" smtClean="0"/>
              <a:t>early esophageal </a:t>
            </a:r>
            <a:r>
              <a:rPr lang="en-US" dirty="0"/>
              <a:t>cancer are </a:t>
            </a:r>
            <a:r>
              <a:rPr lang="en-US" dirty="0" smtClean="0"/>
              <a:t>surgical </a:t>
            </a:r>
            <a:r>
              <a:rPr lang="en-US" dirty="0" err="1" smtClean="0"/>
              <a:t>esophagectomy</a:t>
            </a:r>
            <a:r>
              <a:rPr lang="en-US" dirty="0" smtClean="0"/>
              <a:t> </a:t>
            </a:r>
            <a:r>
              <a:rPr lang="en-US" dirty="0"/>
              <a:t>and endoscopic therapy.</a:t>
            </a:r>
          </a:p>
          <a:p>
            <a:r>
              <a:rPr lang="en-US" dirty="0" smtClean="0"/>
              <a:t>The </a:t>
            </a:r>
            <a:r>
              <a:rPr lang="en-US" dirty="0"/>
              <a:t>depth of tumor invasion into the </a:t>
            </a:r>
            <a:r>
              <a:rPr lang="en-US" dirty="0" smtClean="0"/>
              <a:t>wall of </a:t>
            </a:r>
            <a:r>
              <a:rPr lang="en-US" dirty="0"/>
              <a:t>the esophagus is an important factor </a:t>
            </a:r>
            <a:r>
              <a:rPr lang="en-US" dirty="0" smtClean="0"/>
              <a:t>in selecting </a:t>
            </a:r>
            <a:r>
              <a:rPr lang="en-US" dirty="0"/>
              <a:t>treatment.</a:t>
            </a:r>
          </a:p>
        </p:txBody>
      </p:sp>
    </p:spTree>
    <p:extLst>
      <p:ext uri="{BB962C8B-B14F-4D97-AF65-F5344CB8AC3E}">
        <p14:creationId xmlns:p14="http://schemas.microsoft.com/office/powerpoint/2010/main" val="21829045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9549" y="1493950"/>
            <a:ext cx="10856890" cy="3786388"/>
          </a:xfrm>
          <a:prstGeom prst="rect">
            <a:avLst/>
          </a:prstGeom>
        </p:spPr>
      </p:pic>
    </p:spTree>
    <p:extLst>
      <p:ext uri="{BB962C8B-B14F-4D97-AF65-F5344CB8AC3E}">
        <p14:creationId xmlns:p14="http://schemas.microsoft.com/office/powerpoint/2010/main" val="2359941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1541</TotalTime>
  <Words>3806</Words>
  <Application>Microsoft Office PowerPoint</Application>
  <PresentationFormat>Widescreen</PresentationFormat>
  <Paragraphs>504</Paragraphs>
  <Slides>96</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106" baseType="lpstr">
      <vt:lpstr>B Helvetica Bold</vt:lpstr>
      <vt:lpstr>Monotype Sorts</vt:lpstr>
      <vt:lpstr>Arial</vt:lpstr>
      <vt:lpstr>Calibri</vt:lpstr>
      <vt:lpstr>Calibri Light</vt:lpstr>
      <vt:lpstr>Symbol</vt:lpstr>
      <vt:lpstr>Times New Roman</vt:lpstr>
      <vt:lpstr>Wingdings</vt:lpstr>
      <vt:lpstr>Office Theme</vt:lpstr>
      <vt:lpstr>Bitmap Image</vt:lpstr>
      <vt:lpstr>DISORDERS OF THE ESOPHAGUS</vt:lpstr>
      <vt:lpstr>DYSPHAGIA</vt:lpstr>
      <vt:lpstr>DYSPHAGIA</vt:lpstr>
      <vt:lpstr>DYSPHAGIA</vt:lpstr>
      <vt:lpstr>EPIDEMIOLOGY</vt:lpstr>
      <vt:lpstr>SWALLOW MECHANISM</vt:lpstr>
      <vt:lpstr>SWALLOW MECHANISM</vt:lpstr>
      <vt:lpstr>ESOPHAGEAL PHASE</vt:lpstr>
      <vt:lpstr>CLINICAL PRESENTATION</vt:lpstr>
      <vt:lpstr>FUNCTIONAL GRADES OF DYSPHAGIA</vt:lpstr>
      <vt:lpstr>ABNORMALITIES CAUSING OROPHARYNGEAL DYSPHAGIA</vt:lpstr>
      <vt:lpstr>ABNORMALITIES CAUSING OROPHARYNGEAL DYSPHAGIA</vt:lpstr>
      <vt:lpstr>ABNORMALITIES CAUSING OROPHARYNGEAL DYSPHAGIA</vt:lpstr>
      <vt:lpstr>ESOPHAGEAL DYSPHAGIA</vt:lpstr>
      <vt:lpstr>ESOPHAGEAL DYSPHAGIA</vt:lpstr>
      <vt:lpstr>ESOPHAGEAL DYSPHAGIA</vt:lpstr>
      <vt:lpstr>ESOPHAGEAL DYSPHAGIA</vt:lpstr>
      <vt:lpstr>PowerPoint Presentation</vt:lpstr>
      <vt:lpstr>PowerPoint Presentation</vt:lpstr>
      <vt:lpstr>EVALUATION OF DYSPHAGIA</vt:lpstr>
      <vt:lpstr>HISTORY</vt:lpstr>
      <vt:lpstr>ASSOCIATED SYMPTOMS</vt:lpstr>
      <vt:lpstr>EXACERBATING AND RELIEVING FACTORS</vt:lpstr>
      <vt:lpstr>CLINICAL EXAMINATION</vt:lpstr>
      <vt:lpstr>INVESTIGATIONS</vt:lpstr>
      <vt:lpstr>Radiology</vt:lpstr>
      <vt:lpstr>Barium swallow</vt:lpstr>
      <vt:lpstr>Barium swallow</vt:lpstr>
      <vt:lpstr>Barium Swallow</vt:lpstr>
      <vt:lpstr>Barium Swallow</vt:lpstr>
      <vt:lpstr>Barium Swallow</vt:lpstr>
      <vt:lpstr>Endoscopy</vt:lpstr>
      <vt:lpstr>Endoscopy</vt:lpstr>
      <vt:lpstr>Endoscopy</vt:lpstr>
      <vt:lpstr>TREATMENT</vt:lpstr>
      <vt:lpstr>LIFE STYLE MODIFICATION</vt:lpstr>
      <vt:lpstr>ESOPHAGITIS</vt:lpstr>
      <vt:lpstr>ESOPHAGITIS</vt:lpstr>
      <vt:lpstr> COMMON TYPES OF ESOPHAGITIS </vt:lpstr>
      <vt:lpstr>GASTROESOPHAGEAL REFLUX DISEASE</vt:lpstr>
      <vt:lpstr>DEFINITIONS OF REFLUX</vt:lpstr>
      <vt:lpstr>DEFINITIONS OF REFLUX</vt:lpstr>
      <vt:lpstr>PATHOGENESIS.</vt:lpstr>
      <vt:lpstr>PATHOGENESIS.</vt:lpstr>
      <vt:lpstr>PowerPoint Presentation</vt:lpstr>
      <vt:lpstr>GERD RISK FACTORS</vt:lpstr>
      <vt:lpstr>GERD RISK FACTORS</vt:lpstr>
      <vt:lpstr>SYMPTOMS.</vt:lpstr>
      <vt:lpstr>SYMPTOMS.</vt:lpstr>
      <vt:lpstr>DIAGNOSIS.</vt:lpstr>
      <vt:lpstr>DIAGNOSIS</vt:lpstr>
      <vt:lpstr>DOCUMENTING REFLUX</vt:lpstr>
      <vt:lpstr>ASSESSING THE EFFECT OF REFLUX ON THE ESOPHAGEAL MUCOSA.</vt:lpstr>
      <vt:lpstr>CLASSIFICATION SYSTEM</vt:lpstr>
      <vt:lpstr>APPROACH TO THE PATIENT</vt:lpstr>
      <vt:lpstr>PowerPoint Presentation</vt:lpstr>
      <vt:lpstr>APPROACH TO THE PATIENT</vt:lpstr>
      <vt:lpstr>PowerPoint Presentation</vt:lpstr>
      <vt:lpstr>TREATMENT</vt:lpstr>
      <vt:lpstr>COMPLICATIONS.</vt:lpstr>
      <vt:lpstr>3.BARRETT'S ESOPHAGUS (COLUMNAR EPITHELIUM).</vt:lpstr>
      <vt:lpstr>4.PULMONARY ASPIRATION.</vt:lpstr>
      <vt:lpstr>Possible extraesophageal manifestations of GERD</vt:lpstr>
      <vt:lpstr>INFECTIVE ESOPHAGITIS</vt:lpstr>
      <vt:lpstr>CAUSES OF INFECTIOUS ESOPHAGITIS </vt:lpstr>
      <vt:lpstr>RISK FACTORS</vt:lpstr>
      <vt:lpstr>RISK FACTORS</vt:lpstr>
      <vt:lpstr>How is infectious esophagitis differentiated from reflux esophagitis?</vt:lpstr>
      <vt:lpstr>PowerPoint Presentation</vt:lpstr>
      <vt:lpstr>MANAGEMENT</vt:lpstr>
      <vt:lpstr>MANAGEMENT</vt:lpstr>
      <vt:lpstr>MANAGEMENT</vt:lpstr>
      <vt:lpstr>PILL-INDUCED ESOPHAGITIS</vt:lpstr>
      <vt:lpstr>MANAGEMENT</vt:lpstr>
      <vt:lpstr>RADIATION ESOPHAGITIS</vt:lpstr>
      <vt:lpstr>MANAGEMENT</vt:lpstr>
      <vt:lpstr>EOSINOPHILIC ESOPHAGITIS</vt:lpstr>
      <vt:lpstr>PowerPoint Presentation</vt:lpstr>
      <vt:lpstr>CAUSTIC ESOPHAGITIS</vt:lpstr>
      <vt:lpstr>CAUSTIC ESOPHAGITIS</vt:lpstr>
      <vt:lpstr>BARRETT’S ESOPHAGUS</vt:lpstr>
      <vt:lpstr>PowerPoint Presentation</vt:lpstr>
      <vt:lpstr>BARRETT’S ESOPHAGUS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ESOPHAGEAL CANCER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DYSPHAGIA</dc:title>
  <dc:creator>Jebet</dc:creator>
  <cp:lastModifiedBy>Jebet</cp:lastModifiedBy>
  <cp:revision>47</cp:revision>
  <dcterms:created xsi:type="dcterms:W3CDTF">2019-04-25T01:57:16Z</dcterms:created>
  <dcterms:modified xsi:type="dcterms:W3CDTF">2019-10-04T01:10:24Z</dcterms:modified>
</cp:coreProperties>
</file>